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 id="2147483697" r:id="rId6"/>
  </p:sldMasterIdLst>
  <p:notesMasterIdLst>
    <p:notesMasterId r:id="rId22"/>
  </p:notesMasterIdLst>
  <p:sldIdLst>
    <p:sldId id="990" r:id="rId7"/>
    <p:sldId id="325" r:id="rId8"/>
    <p:sldId id="338" r:id="rId9"/>
    <p:sldId id="975" r:id="rId10"/>
    <p:sldId id="992" r:id="rId11"/>
    <p:sldId id="343" r:id="rId12"/>
    <p:sldId id="984" r:id="rId13"/>
    <p:sldId id="350" r:id="rId14"/>
    <p:sldId id="345" r:id="rId15"/>
    <p:sldId id="352" r:id="rId16"/>
    <p:sldId id="335" r:id="rId17"/>
    <p:sldId id="996" r:id="rId18"/>
    <p:sldId id="356" r:id="rId19"/>
    <p:sldId id="277"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0" userDrawn="1">
          <p15:clr>
            <a:srgbClr val="A4A3A4"/>
          </p15:clr>
        </p15:guide>
        <p15:guide id="2" orient="horz" pos="541"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3"/>
    <a:srgbClr val="FFFFFF"/>
    <a:srgbClr val="383838"/>
    <a:srgbClr val="414141"/>
    <a:srgbClr val="2C2C2C"/>
    <a:srgbClr val="595959"/>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76" autoAdjust="0"/>
    <p:restoredTop sz="64422" autoAdjust="0"/>
  </p:normalViewPr>
  <p:slideViewPr>
    <p:cSldViewPr snapToGrid="0">
      <p:cViewPr varScale="1">
        <p:scale>
          <a:sx n="75" d="100"/>
          <a:sy n="75" d="100"/>
        </p:scale>
        <p:origin x="1296" y="176"/>
      </p:cViewPr>
      <p:guideLst>
        <p:guide orient="horz" pos="4090"/>
        <p:guide orient="horz" pos="541"/>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3639069927457635E-2"/>
          <c:w val="0.9843192706170194"/>
          <c:h val="0.9397767374032886"/>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E0-AB44-8B95-6D5C99BC04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E0-AB44-8B95-6D5C99BC04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E0-AB44-8B95-6D5C99BC04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E0-AB44-8B95-6D5C99BC04D2}"/>
              </c:ext>
            </c:extLst>
          </c:dPt>
          <c:cat>
            <c:strRef>
              <c:f>Sheet1!$A$2:$A$5</c:f>
              <c:strCache>
                <c:ptCount val="2"/>
                <c:pt idx="0">
                  <c:v>34% under age 12</c:v>
                </c:pt>
                <c:pt idx="1">
                  <c:v>66% age 12- 17</c:v>
                </c:pt>
              </c:strCache>
            </c:strRef>
          </c:cat>
          <c:val>
            <c:numRef>
              <c:f>Sheet1!$B$2:$B$5</c:f>
              <c:numCache>
                <c:formatCode>General</c:formatCode>
                <c:ptCount val="4"/>
                <c:pt idx="0">
                  <c:v>34</c:v>
                </c:pt>
                <c:pt idx="1">
                  <c:v>66</c:v>
                </c:pt>
              </c:numCache>
            </c:numRef>
          </c:val>
          <c:extLst>
            <c:ext xmlns:c16="http://schemas.microsoft.com/office/drawing/2014/chart" uri="{C3380CC4-5D6E-409C-BE32-E72D297353CC}">
              <c16:uniqueId val="{00000008-A9E0-AB44-8B95-6D5C99BC04D2}"/>
            </c:ext>
          </c:extLst>
        </c:ser>
        <c:ser>
          <c:idx val="1"/>
          <c:order val="1"/>
          <c:tx>
            <c:strRef>
              <c:f>Sheet1!$C$1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A9E0-AB44-8B95-6D5C99BC04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A9E0-AB44-8B95-6D5C99BC04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A9E0-AB44-8B95-6D5C99BC04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A9E0-AB44-8B95-6D5C99BC04D2}"/>
              </c:ext>
            </c:extLst>
          </c:dPt>
          <c:cat>
            <c:strRef>
              <c:f>Sheet1!$A$2:$A$5</c:f>
              <c:strCache>
                <c:ptCount val="2"/>
                <c:pt idx="0">
                  <c:v>34% under age 12</c:v>
                </c:pt>
                <c:pt idx="1">
                  <c:v>66% age 12- 17</c:v>
                </c:pt>
              </c:strCache>
            </c:strRef>
          </c:cat>
          <c:val>
            <c:numRef>
              <c:f>Sheet1!$C$2:$C$5</c:f>
              <c:numCache>
                <c:formatCode>General</c:formatCode>
                <c:ptCount val="4"/>
              </c:numCache>
            </c:numRef>
          </c:val>
          <c:extLst>
            <c:ext xmlns:c16="http://schemas.microsoft.com/office/drawing/2014/chart" uri="{C3380CC4-5D6E-409C-BE32-E72D297353CC}">
              <c16:uniqueId val="{00000011-A9E0-AB44-8B95-6D5C99BC04D2}"/>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36743-4DC0-4A48-8E68-49ECACD59F0D}" type="datetimeFigureOut">
              <a:rPr lang="en-US" smtClean="0"/>
              <a:t>9/3/19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2566C-83C2-44BA-8639-2FD31406AC65}" type="slidenum">
              <a:rPr lang="en-US" smtClean="0"/>
              <a:t>‹#›</a:t>
            </a:fld>
            <a:endParaRPr lang="en-US" dirty="0"/>
          </a:p>
        </p:txBody>
      </p:sp>
    </p:spTree>
    <p:extLst>
      <p:ext uri="{BB962C8B-B14F-4D97-AF65-F5344CB8AC3E}">
        <p14:creationId xmlns:p14="http://schemas.microsoft.com/office/powerpoint/2010/main" val="262449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WELCOME &amp; INTRODUCTION   1:30</a:t>
            </a:r>
          </a:p>
          <a:p>
            <a:endParaRPr lang="en-US" sz="1200" dirty="0"/>
          </a:p>
          <a:p>
            <a:r>
              <a:rPr lang="en-US" sz="1200" i="1" dirty="0"/>
              <a:t>CLASS WELCOME </a:t>
            </a:r>
          </a:p>
          <a:p>
            <a:endParaRPr lang="en-US" sz="1200" dirty="0"/>
          </a:p>
          <a:p>
            <a:r>
              <a:rPr lang="en-US" sz="1200" i="1" dirty="0"/>
              <a:t>» </a:t>
            </a:r>
            <a:r>
              <a:rPr lang="en-US" sz="1200" b="0" i="1" u="none" strike="noStrike" kern="1200" baseline="0" dirty="0">
                <a:solidFill>
                  <a:schemeClr val="tx1"/>
                </a:solidFill>
                <a:latin typeface="+mn-lt"/>
                <a:ea typeface="+mn-ea"/>
                <a:cs typeface="+mn-cs"/>
              </a:rPr>
              <a:t>Begin by welcoming students and discussing lesson and behavior expectations. </a:t>
            </a:r>
            <a:endParaRPr lang="en-US" sz="1200" b="0" i="0" u="none" strike="noStrike" kern="1200" baseline="0" dirty="0">
              <a:solidFill>
                <a:schemeClr val="tx1"/>
              </a:solidFill>
              <a:latin typeface="+mn-lt"/>
              <a:ea typeface="+mn-ea"/>
              <a:cs typeface="+mn-cs"/>
            </a:endParaRPr>
          </a:p>
          <a:p>
            <a:endParaRPr lang="en-US" sz="1200" dirty="0"/>
          </a:p>
          <a:p>
            <a:r>
              <a:rPr lang="en-US" sz="1200" i="1" dirty="0"/>
              <a:t>LESSON INTRODUCTION </a:t>
            </a:r>
          </a:p>
          <a:p>
            <a:endParaRPr lang="en-US" sz="1200" dirty="0"/>
          </a:p>
          <a:p>
            <a:r>
              <a:rPr lang="en-US" sz="1200" dirty="0"/>
              <a:t>» </a:t>
            </a:r>
            <a:r>
              <a:rPr lang="en-US" sz="1200" b="0" i="0" u="none" strike="noStrike" kern="1200" baseline="0" dirty="0">
                <a:solidFill>
                  <a:schemeClr val="tx1"/>
                </a:solidFill>
                <a:latin typeface="+mn-lt"/>
                <a:ea typeface="+mn-ea"/>
                <a:cs typeface="+mn-cs"/>
              </a:rPr>
              <a:t>Today we are going to do the second lesson from the </a:t>
            </a:r>
            <a:r>
              <a:rPr lang="en-US" sz="1200" b="0" i="1" u="none" strike="noStrike" kern="1200" baseline="0" dirty="0">
                <a:solidFill>
                  <a:schemeClr val="tx1"/>
                </a:solidFill>
                <a:latin typeface="+mn-lt"/>
                <a:ea typeface="+mn-ea"/>
                <a:cs typeface="+mn-cs"/>
              </a:rPr>
              <a:t>MBF Teen Safety Matters </a:t>
            </a:r>
            <a:r>
              <a:rPr lang="en-US" sz="1200" b="0" i="0" u="none" strike="noStrike" kern="1200" baseline="0" dirty="0">
                <a:solidFill>
                  <a:schemeClr val="tx1"/>
                </a:solidFill>
                <a:latin typeface="+mn-lt"/>
                <a:ea typeface="+mn-ea"/>
                <a:cs typeface="+mn-cs"/>
              </a:rPr>
              <a:t>program. You will need your MBF Class Notes Sheet and a pen or pencil out and ready.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During Lesson 1, we learned about digital safety and discussed peers and risky online behaviors including sexting and sextortion.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Today we’re going to expand on those ideas and discuss healthy and unhealthy relationships, abuse and trafficking, and how to use the 5 Safety Rules to help you stay safe.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Because this is such important information, I ask that everyone please pay attention and participate in the discussion and activities.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Everyone should have their Class Notes Sheet. Throughout the lesson, as you learn key terms and other important information, I want you to write it on your sheet, so you will need to pay attention and follow along.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Remember, we will be covering some sensitive topics. The expectation is that everyone will act maturely and be respectful of others’ feelings, emotions, and privacy.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And if the information we discuss is difficult to hear or talk about, you may excuse yourself to the hall and/or talk to me, your school counselor, or another Safe Adult after the lesson.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I also ask that if you have any personal stories to share related to what we are discussing today, you wait and share them after the lesson, not because they’re not important, but because we have a limited amount of time to get through the lesson today.</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5212566C-83C2-44BA-8639-2FD31406AC65}" type="slidenum">
              <a:rPr lang="en-US" smtClean="0"/>
              <a:t>1</a:t>
            </a:fld>
            <a:endParaRPr lang="en-US" dirty="0"/>
          </a:p>
        </p:txBody>
      </p:sp>
    </p:spTree>
    <p:extLst>
      <p:ext uri="{BB962C8B-B14F-4D97-AF65-F5344CB8AC3E}">
        <p14:creationId xmlns:p14="http://schemas.microsoft.com/office/powerpoint/2010/main" val="1188948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SEXUAL ASSAULT  1:30</a:t>
            </a:r>
          </a:p>
          <a:p>
            <a:endParaRPr lang="en-US" b="1" dirty="0"/>
          </a:p>
          <a:p>
            <a:r>
              <a:rPr lang="en-US" dirty="0"/>
              <a:t>» </a:t>
            </a:r>
            <a:r>
              <a:rPr lang="en-US" sz="1200" b="0" i="0" u="none" strike="noStrike" kern="1200" baseline="0" dirty="0">
                <a:solidFill>
                  <a:schemeClr val="tx1"/>
                </a:solidFill>
                <a:latin typeface="+mn-lt"/>
                <a:ea typeface="+mn-ea"/>
                <a:cs typeface="+mn-cs"/>
              </a:rPr>
              <a:t>Next, we’re going to talk about a tough but necessary topic, sexual assault.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Sometimes abuse in a relationship can lead to sexual assault. Other times sexual assault is done by someone the victim doesn’t know, or doesn’t know well. </a:t>
            </a:r>
          </a:p>
          <a:p>
            <a:endParaRPr lang="en-US" sz="1200" b="0" i="0" u="none" strike="noStrike" kern="1200" baseline="0" dirty="0">
              <a:solidFill>
                <a:schemeClr val="tx1"/>
              </a:solidFill>
              <a:latin typeface="+mn-lt"/>
              <a:ea typeface="+mn-ea"/>
              <a:cs typeface="+mn-cs"/>
            </a:endParaRPr>
          </a:p>
          <a:p>
            <a:r>
              <a:rPr lang="en-US" dirty="0"/>
              <a:t>» </a:t>
            </a:r>
            <a:r>
              <a:rPr lang="en-US" sz="1200" b="1" i="0" u="sng" strike="noStrike" kern="1200" baseline="0" dirty="0">
                <a:solidFill>
                  <a:schemeClr val="tx1"/>
                </a:solidFill>
                <a:latin typeface="+mn-lt"/>
                <a:ea typeface="+mn-ea"/>
                <a:cs typeface="+mn-cs"/>
              </a:rPr>
              <a:t>Sexual assault</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any type of sexual contact or behavior that occurs without the explicit consent of the recipient; it is any type of sexual activity that you do not agree to, whether by someone you are in a relationship with or someone you don’t know.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It is anything that forces a person into unwanted sexual contact or attention and can include rape or attempted rape.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Sometimes teens are assaulted by people they don’t know, but most of the time, approximately 68% of the time, victims know their rapist - a boyfriend, friend, or casual acquaintance.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And 6 out of 10 rapes occur in the victim’s own home or in a friend or relative’s home, not in a dark alley. </a:t>
            </a: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In the United States, out of all sexual assaults, the majority of victims are between ages 12 to 17. And it doesn’t just happen to girls.</a:t>
            </a:r>
          </a:p>
          <a:p>
            <a:endParaRPr lang="en-US" b="1" i="1" dirty="0"/>
          </a:p>
        </p:txBody>
      </p:sp>
      <p:sp>
        <p:nvSpPr>
          <p:cNvPr id="4" name="Slide Number Placeholder 3"/>
          <p:cNvSpPr>
            <a:spLocks noGrp="1"/>
          </p:cNvSpPr>
          <p:nvPr>
            <p:ph type="sldNum" sz="quarter" idx="10"/>
          </p:nvPr>
        </p:nvSpPr>
        <p:spPr/>
        <p:txBody>
          <a:bodyPr/>
          <a:lstStyle/>
          <a:p>
            <a:fld id="{5212566C-83C2-44BA-8639-2FD31406AC65}" type="slidenum">
              <a:rPr lang="en-US" smtClean="0"/>
              <a:t>10</a:t>
            </a:fld>
            <a:endParaRPr lang="en-US" dirty="0"/>
          </a:p>
        </p:txBody>
      </p:sp>
    </p:spTree>
    <p:extLst>
      <p:ext uri="{BB962C8B-B14F-4D97-AF65-F5344CB8AC3E}">
        <p14:creationId xmlns:p14="http://schemas.microsoft.com/office/powerpoint/2010/main" val="3762873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SEX</a:t>
            </a:r>
            <a:r>
              <a:rPr lang="en-US" b="1" baseline="0" dirty="0"/>
              <a:t> TRAFFICKING	1</a:t>
            </a:r>
            <a:r>
              <a:rPr lang="en-US" b="1" dirty="0"/>
              <a:t>:30	</a:t>
            </a:r>
          </a:p>
          <a:p>
            <a:endParaRPr lang="en-US" b="1" dirty="0"/>
          </a:p>
          <a:p>
            <a:r>
              <a:rPr lang="en-US" strike="noStrike" dirty="0"/>
              <a:t>» </a:t>
            </a:r>
            <a:r>
              <a:rPr lang="en-US" sz="1200" b="0" i="0" u="none" strike="noStrike" kern="1200" baseline="0" dirty="0">
                <a:solidFill>
                  <a:schemeClr val="tx1"/>
                </a:solidFill>
                <a:latin typeface="+mn-lt"/>
                <a:ea typeface="+mn-ea"/>
                <a:cs typeface="+mn-cs"/>
              </a:rPr>
              <a:t>Another type of sexual abuse is sexual exploitation. </a:t>
            </a:r>
          </a:p>
          <a:p>
            <a:endParaRPr lang="en-US" sz="1200" b="0" i="0" u="none" strike="noStrike" kern="1200" baseline="0" dirty="0">
              <a:solidFill>
                <a:schemeClr val="tx1"/>
              </a:solidFill>
              <a:latin typeface="+mn-lt"/>
              <a:ea typeface="+mn-ea"/>
              <a:cs typeface="+mn-cs"/>
            </a:endParaRPr>
          </a:p>
          <a:p>
            <a:r>
              <a:rPr lang="en-US" strike="noStrike" dirty="0"/>
              <a:t>» </a:t>
            </a:r>
            <a:r>
              <a:rPr lang="en-US" sz="1200" b="0" i="0" u="none" strike="noStrike" kern="1200" baseline="0" dirty="0">
                <a:solidFill>
                  <a:schemeClr val="tx1"/>
                </a:solidFill>
                <a:latin typeface="+mn-lt"/>
                <a:ea typeface="+mn-ea"/>
                <a:cs typeface="+mn-cs"/>
              </a:rPr>
              <a:t>What does it mean to be sexually exploited? </a:t>
            </a:r>
            <a:r>
              <a:rPr lang="en-US" sz="1200" b="0" i="1" u="none" strike="noStrike" kern="1200" baseline="0" dirty="0">
                <a:solidFill>
                  <a:schemeClr val="tx1"/>
                </a:solidFill>
                <a:latin typeface="+mn-lt"/>
                <a:ea typeface="+mn-ea"/>
                <a:cs typeface="+mn-cs"/>
              </a:rPr>
              <a:t>(Elicit responses)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trike="noStrike" dirty="0"/>
              <a:t>» </a:t>
            </a:r>
            <a:r>
              <a:rPr lang="en-US" sz="1200" b="1" i="0" u="sng" strike="noStrike" kern="1200" baseline="0" dirty="0">
                <a:solidFill>
                  <a:schemeClr val="tx1"/>
                </a:solidFill>
                <a:latin typeface="+mn-lt"/>
                <a:ea typeface="+mn-ea"/>
                <a:cs typeface="+mn-cs"/>
              </a:rPr>
              <a:t>Sexual exploitation</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means using pictures, messages, web cams, or real-life interactions for sexual purposes or sex crimes. </a:t>
            </a:r>
          </a:p>
          <a:p>
            <a:endParaRPr lang="en-US" sz="1200" b="0" i="0" u="none" strike="noStrike" kern="1200" baseline="0" dirty="0">
              <a:solidFill>
                <a:schemeClr val="tx1"/>
              </a:solidFill>
              <a:latin typeface="+mn-lt"/>
              <a:ea typeface="+mn-ea"/>
              <a:cs typeface="+mn-cs"/>
            </a:endParaRPr>
          </a:p>
          <a:p>
            <a:r>
              <a:rPr lang="en-US" strike="noStrike" dirty="0"/>
              <a:t>» </a:t>
            </a:r>
            <a:r>
              <a:rPr lang="en-US" sz="1200" b="1" i="0" u="sng" strike="noStrike" kern="1200" baseline="0" dirty="0">
                <a:solidFill>
                  <a:schemeClr val="tx1"/>
                </a:solidFill>
                <a:latin typeface="+mn-lt"/>
                <a:ea typeface="+mn-ea"/>
                <a:cs typeface="+mn-cs"/>
              </a:rPr>
              <a:t>Sex trafficking </a:t>
            </a:r>
            <a:r>
              <a:rPr lang="en-US" sz="1200" b="0" i="0" u="none" strike="noStrike" kern="1200" baseline="0" dirty="0">
                <a:solidFill>
                  <a:schemeClr val="tx1"/>
                </a:solidFill>
                <a:latin typeface="+mn-lt"/>
                <a:ea typeface="+mn-ea"/>
                <a:cs typeface="+mn-cs"/>
              </a:rPr>
              <a:t>is when a person is involved in a sex act in exchange for money or something of value (food, drugs or a place to stay). Victims often endure emotional, physical and sexual abuse, violence, exploitation and control. </a:t>
            </a:r>
          </a:p>
          <a:p>
            <a:endParaRPr lang="en-US" sz="1200" b="0" i="0" u="none" strike="noStrike" kern="1200" baseline="0" dirty="0">
              <a:solidFill>
                <a:schemeClr val="tx1"/>
              </a:solidFill>
              <a:latin typeface="+mn-lt"/>
              <a:ea typeface="+mn-ea"/>
              <a:cs typeface="+mn-cs"/>
            </a:endParaRPr>
          </a:p>
          <a:p>
            <a:r>
              <a:rPr lang="en-US" strike="noStrike" dirty="0"/>
              <a:t>» </a:t>
            </a:r>
            <a:r>
              <a:rPr lang="en-US" sz="1200" b="1" i="0" u="sng" strike="noStrike" kern="1200" baseline="0" dirty="0">
                <a:solidFill>
                  <a:schemeClr val="tx1"/>
                </a:solidFill>
                <a:latin typeface="+mn-lt"/>
                <a:ea typeface="+mn-ea"/>
                <a:cs typeface="+mn-cs"/>
              </a:rPr>
              <a:t>Sex traffickers</a:t>
            </a:r>
            <a:r>
              <a:rPr lang="en-US" sz="1200" b="0" i="0" u="none" strike="noStrike" kern="1200" baseline="0" dirty="0">
                <a:solidFill>
                  <a:schemeClr val="tx1"/>
                </a:solidFill>
                <a:latin typeface="+mn-lt"/>
                <a:ea typeface="+mn-ea"/>
                <a:cs typeface="+mn-cs"/>
              </a:rPr>
              <a:t>, or pimps, can be adults, or even older teens, who target someone, typically a minor, or seek them out, online, in malls, at schools, or at other teen hangouts to groom them for sexual abuse or sex trafficking. </a:t>
            </a:r>
          </a:p>
          <a:p>
            <a:endParaRPr lang="en-US" sz="1200" b="0" i="0" u="none" strike="noStrike" kern="1200" baseline="0" dirty="0">
              <a:solidFill>
                <a:schemeClr val="tx1"/>
              </a:solidFill>
              <a:latin typeface="+mn-lt"/>
              <a:ea typeface="+mn-ea"/>
              <a:cs typeface="+mn-cs"/>
            </a:endParaRPr>
          </a:p>
          <a:p>
            <a:r>
              <a:rPr lang="en-US" strike="noStrike" dirty="0"/>
              <a:t>» </a:t>
            </a:r>
            <a:r>
              <a:rPr lang="en-US" sz="1200" b="0" i="0" u="none" strike="noStrike" kern="1200" baseline="0" dirty="0">
                <a:solidFill>
                  <a:schemeClr val="tx1"/>
                </a:solidFill>
                <a:latin typeface="+mn-lt"/>
                <a:ea typeface="+mn-ea"/>
                <a:cs typeface="+mn-cs"/>
              </a:rPr>
              <a:t>A trafficker/pimp’s main purpose is to exploit the child for monetary 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strike="noStrike" dirty="0"/>
          </a:p>
        </p:txBody>
      </p:sp>
      <p:sp>
        <p:nvSpPr>
          <p:cNvPr id="4" name="Slide Number Placeholder 3"/>
          <p:cNvSpPr>
            <a:spLocks noGrp="1"/>
          </p:cNvSpPr>
          <p:nvPr>
            <p:ph type="sldNum" sz="quarter" idx="10"/>
          </p:nvPr>
        </p:nvSpPr>
        <p:spPr/>
        <p:txBody>
          <a:bodyPr/>
          <a:lstStyle/>
          <a:p>
            <a:fld id="{5212566C-83C2-44BA-8639-2FD31406AC65}" type="slidenum">
              <a:rPr lang="en-US" smtClean="0"/>
              <a:t>11</a:t>
            </a:fld>
            <a:endParaRPr lang="en-US" dirty="0"/>
          </a:p>
        </p:txBody>
      </p:sp>
    </p:spTree>
    <p:extLst>
      <p:ext uri="{BB962C8B-B14F-4D97-AF65-F5344CB8AC3E}">
        <p14:creationId xmlns:p14="http://schemas.microsoft.com/office/powerpoint/2010/main" val="194867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EXPLOITATION/TRAFFICKING RED FLAGS     </a:t>
            </a:r>
            <a:r>
              <a:rPr lang="en-US" b="1" dirty="0"/>
              <a:t>1:30</a:t>
            </a:r>
          </a:p>
          <a:p>
            <a:endParaRPr lang="en-US" b="1" dirty="0"/>
          </a:p>
          <a:p>
            <a:r>
              <a:rPr lang="en-US" dirty="0"/>
              <a:t>» </a:t>
            </a:r>
            <a:r>
              <a:rPr lang="en-US" sz="1200" b="0" i="0" u="none" strike="noStrike" kern="1200" baseline="0" dirty="0">
                <a:solidFill>
                  <a:schemeClr val="tx1"/>
                </a:solidFill>
                <a:latin typeface="+mn-lt"/>
                <a:ea typeface="+mn-ea"/>
                <a:cs typeface="+mn-cs"/>
              </a:rPr>
              <a:t>Other Red Flags may include: </a:t>
            </a:r>
          </a:p>
          <a:p>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the sudden presence of an older boyfriend/girlfriend.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having new or expensive items.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being secretive about who they are talking to or meeting, or about their online activity.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becoming isolated from their friends or family.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responding to a job offer online such as modeling/acting.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suddenly seeming anxious or hostile.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engaging in risky sexual behavior.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using language not previously used about “the life” (the game, clients, pimps, recruiters).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signs of physical abuse (e.g., cuts and bruises).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a tattoo that they are unable/hesitant to explain.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The best way to avoid becoming a victim of sex trafficking is to know how traffickers work, to know how children and teens are manipulated into sex trafficking, to be alert to the Red Flags, and to use the Safety Rules to avoid this type of behavior from anyone.</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12566C-83C2-44BA-8639-2FD31406AC65}" type="slidenum">
              <a:rPr lang="en-US" smtClean="0"/>
              <a:t>12</a:t>
            </a:fld>
            <a:endParaRPr lang="en-US" dirty="0"/>
          </a:p>
        </p:txBody>
      </p:sp>
    </p:spTree>
    <p:extLst>
      <p:ext uri="{BB962C8B-B14F-4D97-AF65-F5344CB8AC3E}">
        <p14:creationId xmlns:p14="http://schemas.microsoft.com/office/powerpoint/2010/main" val="424965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EXPLOITATION/TRAFFICKING HELP         4</a:t>
            </a:r>
            <a:r>
              <a:rPr lang="en-US" b="1" dirty="0"/>
              <a:t>:00</a:t>
            </a:r>
          </a:p>
          <a:p>
            <a:endParaRPr lang="en-US" b="1" dirty="0"/>
          </a:p>
          <a:p>
            <a:r>
              <a:rPr lang="en-US" dirty="0"/>
              <a:t>» </a:t>
            </a:r>
            <a:r>
              <a:rPr lang="en-US" sz="1200" b="0" i="0" u="none" strike="noStrike" kern="1200" baseline="0" dirty="0">
                <a:solidFill>
                  <a:schemeClr val="tx1"/>
                </a:solidFill>
                <a:latin typeface="+mn-lt"/>
                <a:ea typeface="+mn-ea"/>
                <a:cs typeface="+mn-cs"/>
              </a:rPr>
              <a:t>The most important thing I want you to walk away with from this discussion is that you should never think this couldn’t happen to you or your friends.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It doesn’t matter where you live, what your parents do, or what school you go to. It is happening everywhere in our country, and it is happening here.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If you recognize Red Flags in someone who is being trafficked, it is important to act to get them help because they are often scared and don’t seek help on their own.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If you do identify any Red Flags, or if you suspect someone is trying to begin a relationship with you for sex trafficking, you can call the Trafficking Hotline at 888-373-7888 to get advice and help.</a:t>
            </a:r>
            <a:endParaRPr lang="en-US" dirty="0"/>
          </a:p>
        </p:txBody>
      </p:sp>
      <p:sp>
        <p:nvSpPr>
          <p:cNvPr id="4" name="Slide Number Placeholder 3"/>
          <p:cNvSpPr>
            <a:spLocks noGrp="1"/>
          </p:cNvSpPr>
          <p:nvPr>
            <p:ph type="sldNum" sz="quarter" idx="10"/>
          </p:nvPr>
        </p:nvSpPr>
        <p:spPr/>
        <p:txBody>
          <a:bodyPr/>
          <a:lstStyle/>
          <a:p>
            <a:fld id="{5212566C-83C2-44BA-8639-2FD31406AC65}" type="slidenum">
              <a:rPr lang="en-US" smtClean="0"/>
              <a:t>13</a:t>
            </a:fld>
            <a:endParaRPr lang="en-US" dirty="0"/>
          </a:p>
        </p:txBody>
      </p:sp>
    </p:spTree>
    <p:extLst>
      <p:ext uri="{BB962C8B-B14F-4D97-AF65-F5344CB8AC3E}">
        <p14:creationId xmlns:p14="http://schemas.microsoft.com/office/powerpoint/2010/main" val="2318781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ＭＳ Ｐゴシック" panose="020B0600070205080204" pitchFamily="34" charset="-128"/>
                <a:cs typeface="+mn-cs"/>
              </a:rPr>
              <a:t>ESSENTIAL REVIEW              2:00</a:t>
            </a:r>
          </a:p>
          <a:p>
            <a:endParaRPr lang="en-US" dirty="0"/>
          </a:p>
          <a:p>
            <a:r>
              <a:rPr lang="en-US" dirty="0"/>
              <a:t>» </a:t>
            </a:r>
            <a:r>
              <a:rPr lang="en-US" sz="1200" b="0" i="0" u="none" strike="noStrike" kern="1200" baseline="0" dirty="0">
                <a:solidFill>
                  <a:schemeClr val="tx1"/>
                </a:solidFill>
                <a:latin typeface="+mn-lt"/>
                <a:ea typeface="+mn-ea"/>
                <a:cs typeface="+mn-cs"/>
              </a:rPr>
              <a:t>We’re almost out of time, so let’s do a final review.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For our review, if you agree with a statement or think it’s true, like you would swipe right on an app, raise your right hand or point to the right.</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Like you would swipe left to disagree, if you think a statement is false, raise your left hand or point to the left.</a:t>
            </a:r>
            <a:endParaRPr lang="en-US" sz="1200" b="0" i="1" u="none" strike="noStrike" kern="1200" baseline="0" dirty="0">
              <a:solidFill>
                <a:schemeClr val="tx1"/>
              </a:solidFill>
              <a:latin typeface="+mn-lt"/>
              <a:ea typeface="+mn-ea"/>
              <a:cs typeface="+mn-cs"/>
            </a:endParaRP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REVIEW STATEMENTS </a:t>
            </a:r>
          </a:p>
          <a:p>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Children and teens are more likely to be abused by strangers, or people they do not know. </a:t>
            </a:r>
            <a:r>
              <a:rPr lang="en-US" sz="1200" b="0" i="1" u="none" strike="noStrike" kern="1200" baseline="0" dirty="0">
                <a:solidFill>
                  <a:schemeClr val="tx1"/>
                </a:solidFill>
                <a:latin typeface="+mn-lt"/>
                <a:ea typeface="+mn-ea"/>
                <a:cs typeface="+mn-cs"/>
              </a:rPr>
              <a:t>(Left/False. Remember, 90% of abuse happens by someone known by the victim.) </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Sexual assault is any type of sexual contact or behavior that occurs without the explicit consent of the recipient. </a:t>
            </a:r>
            <a:r>
              <a:rPr lang="en-US" sz="1200" b="0" i="1" u="none" strike="noStrike" kern="1200" baseline="0" dirty="0">
                <a:solidFill>
                  <a:schemeClr val="tx1"/>
                </a:solidFill>
                <a:latin typeface="+mn-lt"/>
                <a:ea typeface="+mn-ea"/>
                <a:cs typeface="+mn-cs"/>
              </a:rPr>
              <a:t>(Right/ True) </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If someone is under the influence of drugs and alcohol, they can still give consent for sexual activity. </a:t>
            </a:r>
            <a:r>
              <a:rPr lang="en-US" sz="1200" b="0" i="1" u="none" strike="noStrike" kern="1200" baseline="0" dirty="0">
                <a:solidFill>
                  <a:schemeClr val="tx1"/>
                </a:solidFill>
                <a:latin typeface="+mn-lt"/>
                <a:ea typeface="+mn-ea"/>
                <a:cs typeface="+mn-cs"/>
              </a:rPr>
              <a:t>(Left/ False) </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Relationship abuse is always when one person uses physical violence against their partner. </a:t>
            </a:r>
            <a:r>
              <a:rPr lang="en-US" sz="1200" b="0" i="1" u="none" strike="noStrike" kern="1200" baseline="0" dirty="0">
                <a:solidFill>
                  <a:schemeClr val="tx1"/>
                </a:solidFill>
                <a:latin typeface="+mn-lt"/>
                <a:ea typeface="+mn-ea"/>
                <a:cs typeface="+mn-cs"/>
              </a:rPr>
              <a:t>(Left/False. It can also be verbal abuse, isolation, control, etc.) </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Sex traffickers often target young people, or seek them out online, in malls, at schools, and other teen hangouts in order to groom them for sexual abuse or sex trafficking. </a:t>
            </a:r>
            <a:r>
              <a:rPr lang="en-US" sz="1200" b="0" i="1" u="none" strike="noStrike" kern="1200" baseline="0" dirty="0">
                <a:solidFill>
                  <a:schemeClr val="tx1"/>
                </a:solidFill>
                <a:latin typeface="+mn-lt"/>
                <a:ea typeface="+mn-ea"/>
                <a:cs typeface="+mn-cs"/>
              </a:rPr>
              <a:t>(Right/ True) </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Red Flags for sexual exploitation can include: someone trying to manipulate, or control you, someone offering to make you a model, someone trying to isolate you or come between you and your family or friends, or someone offering you gifts, money, or drugs in exchange for sexual acts or pictures. </a:t>
            </a:r>
            <a:r>
              <a:rPr lang="en-US" sz="1200" b="0" i="1" u="none" strike="noStrike" kern="1200" baseline="0" dirty="0">
                <a:solidFill>
                  <a:schemeClr val="tx1"/>
                </a:solidFill>
                <a:latin typeface="+mn-lt"/>
                <a:ea typeface="+mn-ea"/>
                <a:cs typeface="+mn-cs"/>
              </a:rPr>
              <a:t>(Right/True)</a:t>
            </a:r>
            <a:endParaRPr lang="en-US" sz="1200" b="0" i="0" u="none" strike="noStrike" kern="1200" baseline="0" dirty="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5"/>
          </p:nvPr>
        </p:nvSpPr>
        <p:spPr/>
        <p:txBody>
          <a:bodyPr/>
          <a:lstStyle/>
          <a:p>
            <a:fld id="{5212566C-83C2-44BA-8639-2FD31406AC65}" type="slidenum">
              <a:rPr lang="en-US" smtClean="0"/>
              <a:t>14</a:t>
            </a:fld>
            <a:endParaRPr lang="en-US" dirty="0"/>
          </a:p>
        </p:txBody>
      </p:sp>
    </p:spTree>
    <p:extLst>
      <p:ext uri="{BB962C8B-B14F-4D97-AF65-F5344CB8AC3E}">
        <p14:creationId xmlns:p14="http://schemas.microsoft.com/office/powerpoint/2010/main" val="32417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panose="020F0502020204030204" pitchFamily="34" charset="0"/>
              <a:buNone/>
            </a:pPr>
            <a:r>
              <a:rPr lang="en-US" b="1" dirty="0"/>
              <a:t>WRAP UP &amp; CLOSE</a:t>
            </a:r>
            <a:r>
              <a:rPr lang="en-US" dirty="0"/>
              <a:t>             </a:t>
            </a:r>
            <a:r>
              <a:rPr lang="en-US" b="1" dirty="0"/>
              <a:t>1:30</a:t>
            </a:r>
          </a:p>
          <a:p>
            <a:pPr marL="0" indent="0">
              <a:buFont typeface="Calibri" panose="020F0502020204030204" pitchFamily="34" charset="0"/>
              <a:buNone/>
            </a:pPr>
            <a:endParaRPr lang="en-US" dirty="0"/>
          </a:p>
          <a:p>
            <a:r>
              <a:rPr lang="en-US" dirty="0"/>
              <a:t>» </a:t>
            </a:r>
            <a:r>
              <a:rPr lang="en-US" sz="1200" b="0" i="0" u="none" strike="noStrike" kern="1200" baseline="0" dirty="0">
                <a:solidFill>
                  <a:schemeClr val="tx1"/>
                </a:solidFill>
                <a:latin typeface="+mn-lt"/>
                <a:ea typeface="+mn-ea"/>
                <a:cs typeface="+mn-cs"/>
              </a:rPr>
              <a:t>I hope you all have enjoyed this </a:t>
            </a:r>
            <a:r>
              <a:rPr lang="en-US" sz="1200" b="0" i="1" u="none" strike="noStrike" kern="1200" baseline="0" dirty="0">
                <a:solidFill>
                  <a:schemeClr val="tx1"/>
                </a:solidFill>
                <a:latin typeface="+mn-lt"/>
                <a:ea typeface="+mn-ea"/>
                <a:cs typeface="+mn-cs"/>
              </a:rPr>
              <a:t>MBF Teen Safety Matters </a:t>
            </a:r>
            <a:r>
              <a:rPr lang="en-US" sz="1200" b="0" i="0" u="none" strike="noStrike" kern="1200" baseline="0" dirty="0">
                <a:solidFill>
                  <a:schemeClr val="tx1"/>
                </a:solidFill>
                <a:latin typeface="+mn-lt"/>
                <a:ea typeface="+mn-ea"/>
                <a:cs typeface="+mn-cs"/>
              </a:rPr>
              <a:t>lesson and learned a lot.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To finish up today, I have a few things for you. </a:t>
            </a:r>
          </a:p>
          <a:p>
            <a:endParaRPr lang="en-US" sz="1200" b="0" i="0" u="none" strike="noStrike" kern="1200" baseline="0" dirty="0">
              <a:solidFill>
                <a:schemeClr val="tx1"/>
              </a:solidFill>
              <a:latin typeface="+mn-lt"/>
              <a:ea typeface="+mn-ea"/>
              <a:cs typeface="+mn-cs"/>
            </a:endParaRPr>
          </a:p>
          <a:p>
            <a:r>
              <a:rPr lang="en-US" dirty="0"/>
              <a:t>» </a:t>
            </a:r>
            <a:r>
              <a:rPr lang="en-US" sz="1200" b="0" i="1" u="none" strike="noStrike" kern="1200" baseline="0" dirty="0">
                <a:solidFill>
                  <a:schemeClr val="tx1"/>
                </a:solidFill>
                <a:latin typeface="+mn-lt"/>
                <a:ea typeface="+mn-ea"/>
                <a:cs typeface="+mn-cs"/>
              </a:rPr>
              <a:t>Option 1: </a:t>
            </a:r>
            <a:r>
              <a:rPr lang="en-US" sz="1200" b="0" i="0" u="none" strike="noStrike" kern="1200" baseline="0" dirty="0">
                <a:solidFill>
                  <a:schemeClr val="tx1"/>
                </a:solidFill>
                <a:latin typeface="+mn-lt"/>
                <a:ea typeface="+mn-ea"/>
                <a:cs typeface="+mn-cs"/>
              </a:rPr>
              <a:t>I have a </a:t>
            </a:r>
            <a:r>
              <a:rPr lang="en-US" sz="1200" b="0" i="0" u="sng" strike="noStrike" kern="1200" baseline="0" dirty="0">
                <a:solidFill>
                  <a:schemeClr val="tx1"/>
                </a:solidFill>
                <a:latin typeface="+mn-lt"/>
                <a:ea typeface="+mn-ea"/>
                <a:cs typeface="+mn-cs"/>
              </a:rPr>
              <a:t>Parent Information &amp; Activity Sheet </a:t>
            </a:r>
            <a:r>
              <a:rPr lang="en-US" sz="1200" b="0" i="0" u="none" strike="noStrike" kern="1200" baseline="0" dirty="0">
                <a:solidFill>
                  <a:schemeClr val="tx1"/>
                </a:solidFill>
                <a:latin typeface="+mn-lt"/>
                <a:ea typeface="+mn-ea"/>
                <a:cs typeface="+mn-cs"/>
              </a:rPr>
              <a:t>for your parents/guardians. The sheet has information about what you learned today, and there is also an activity for you to do together. It is very important that your parents receive this information, so please make sure you give it to them when you get home. </a:t>
            </a:r>
          </a:p>
          <a:p>
            <a:endParaRPr lang="en-US" sz="1200" b="0" i="0" u="none" strike="noStrike" kern="1200" baseline="0" dirty="0">
              <a:solidFill>
                <a:schemeClr val="tx1"/>
              </a:solidFill>
              <a:latin typeface="+mn-lt"/>
              <a:ea typeface="+mn-ea"/>
              <a:cs typeface="+mn-cs"/>
            </a:endParaRPr>
          </a:p>
          <a:p>
            <a:r>
              <a:rPr lang="en-US" dirty="0"/>
              <a:t>» </a:t>
            </a:r>
            <a:r>
              <a:rPr lang="en-US" sz="1200" b="0" i="1" u="none" strike="noStrike" kern="1200" baseline="0" dirty="0">
                <a:solidFill>
                  <a:schemeClr val="tx1"/>
                </a:solidFill>
                <a:latin typeface="+mn-lt"/>
                <a:ea typeface="+mn-ea"/>
                <a:cs typeface="+mn-cs"/>
              </a:rPr>
              <a:t>Option 2: </a:t>
            </a:r>
            <a:r>
              <a:rPr lang="en-US" sz="1200" b="0" i="0" u="none" strike="noStrike" kern="1200" baseline="0" dirty="0">
                <a:solidFill>
                  <a:schemeClr val="tx1"/>
                </a:solidFill>
                <a:latin typeface="+mn-lt"/>
                <a:ea typeface="+mn-ea"/>
                <a:cs typeface="+mn-cs"/>
              </a:rPr>
              <a:t>Your parents/guardians will receive an email with a digital copy of a </a:t>
            </a:r>
            <a:r>
              <a:rPr lang="en-US" sz="1200" b="0" i="0" u="sng" strike="noStrike" kern="1200" baseline="0" dirty="0">
                <a:solidFill>
                  <a:schemeClr val="tx1"/>
                </a:solidFill>
                <a:latin typeface="+mn-lt"/>
                <a:ea typeface="+mn-ea"/>
                <a:cs typeface="+mn-cs"/>
              </a:rPr>
              <a:t>Parent Information &amp; Activity Sheet</a:t>
            </a:r>
            <a:r>
              <a:rPr lang="en-US" sz="1200" b="0" i="0" u="none" strike="noStrike" kern="1200" baseline="0" dirty="0">
                <a:solidFill>
                  <a:schemeClr val="tx1"/>
                </a:solidFill>
                <a:latin typeface="+mn-lt"/>
                <a:ea typeface="+mn-ea"/>
                <a:cs typeface="+mn-cs"/>
              </a:rPr>
              <a:t>. This sheet has information about what you learned today, and there is also an activity for you to do together. Please ask your parents to check their email for this information.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 also have a </a:t>
            </a:r>
            <a:r>
              <a:rPr lang="en-US" sz="1200" b="0" i="0" u="sng" strike="noStrike" kern="1200" baseline="0" dirty="0">
                <a:solidFill>
                  <a:schemeClr val="tx1"/>
                </a:solidFill>
                <a:latin typeface="+mn-lt"/>
                <a:ea typeface="+mn-ea"/>
                <a:cs typeface="+mn-cs"/>
              </a:rPr>
              <a:t>Student Resource Card</a:t>
            </a:r>
            <a:r>
              <a:rPr lang="en-US" sz="1200" b="0" i="0" u="none" strike="noStrike" kern="1200" baseline="0" dirty="0">
                <a:solidFill>
                  <a:schemeClr val="tx1"/>
                </a:solidFill>
                <a:latin typeface="+mn-lt"/>
                <a:ea typeface="+mn-ea"/>
                <a:cs typeface="+mn-cs"/>
              </a:rPr>
              <a:t> for each of you. It’s small enough to tuck in your phone or wallet and has a variety of help hotlines inside, so if you or a friend ever need help, you have the numbers and websites easily accessible.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Does anyone have any questions before I leave?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If you think of any questions, you can ask your teacher, </a:t>
            </a:r>
            <a:r>
              <a:rPr lang="en-US" sz="1200" b="0" i="1" u="none" strike="noStrike" kern="1200" baseline="0" dirty="0">
                <a:solidFill>
                  <a:schemeClr val="tx1"/>
                </a:solidFill>
                <a:latin typeface="+mn-lt"/>
                <a:ea typeface="+mn-ea"/>
                <a:cs typeface="+mn-cs"/>
              </a:rPr>
              <a:t>*or you can ask me. (*If you are a school employee)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Thank you all again for being so attentive during these </a:t>
            </a:r>
            <a:r>
              <a:rPr lang="en-US" sz="1200" b="0" i="1" u="none" strike="noStrike" kern="1200" baseline="0" dirty="0">
                <a:solidFill>
                  <a:schemeClr val="tx1"/>
                </a:solidFill>
                <a:latin typeface="+mn-lt"/>
                <a:ea typeface="+mn-ea"/>
                <a:cs typeface="+mn-cs"/>
              </a:rPr>
              <a:t>MBF Teen Safety Matters </a:t>
            </a:r>
            <a:r>
              <a:rPr lang="en-US" sz="1200" b="0" i="0" u="none" strike="noStrike" kern="1200" baseline="0" dirty="0">
                <a:solidFill>
                  <a:schemeClr val="tx1"/>
                </a:solidFill>
                <a:latin typeface="+mn-lt"/>
                <a:ea typeface="+mn-ea"/>
                <a:cs typeface="+mn-cs"/>
              </a:rPr>
              <a:t>lessons.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 hope you’ll all remember your Safety Rules and remember that you deserve to be safe!</a:t>
            </a:r>
          </a:p>
          <a:p>
            <a:pPr marL="0" indent="0">
              <a:buFont typeface="Calibri" panose="020F0502020204030204" pitchFamily="34" charset="0"/>
              <a:buNone/>
            </a:pPr>
            <a:endParaRPr lang="en-US" dirty="0"/>
          </a:p>
        </p:txBody>
      </p:sp>
      <p:sp>
        <p:nvSpPr>
          <p:cNvPr id="4" name="Slide Number Placeholder 3"/>
          <p:cNvSpPr>
            <a:spLocks noGrp="1"/>
          </p:cNvSpPr>
          <p:nvPr>
            <p:ph type="sldNum" sz="quarter" idx="5"/>
          </p:nvPr>
        </p:nvSpPr>
        <p:spPr/>
        <p:txBody>
          <a:bodyPr/>
          <a:lstStyle/>
          <a:p>
            <a:fld id="{5212566C-83C2-44BA-8639-2FD31406AC65}" type="slidenum">
              <a:rPr lang="en-US" smtClean="0"/>
              <a:t>15</a:t>
            </a:fld>
            <a:endParaRPr lang="en-US" dirty="0"/>
          </a:p>
        </p:txBody>
      </p:sp>
    </p:spTree>
    <p:extLst>
      <p:ext uri="{BB962C8B-B14F-4D97-AF65-F5344CB8AC3E}">
        <p14:creationId xmlns:p14="http://schemas.microsoft.com/office/powerpoint/2010/main" val="403681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 RULES REVIEW   1:30</a:t>
            </a:r>
          </a:p>
          <a:p>
            <a:endParaRPr lang="en-US" dirty="0"/>
          </a:p>
          <a:p>
            <a:r>
              <a:rPr lang="en-US" dirty="0"/>
              <a:t>» </a:t>
            </a:r>
            <a:r>
              <a:rPr lang="en-US" sz="1200" b="0" i="0" u="none" strike="noStrike" kern="1200" baseline="0" dirty="0">
                <a:solidFill>
                  <a:schemeClr val="tx1"/>
                </a:solidFill>
                <a:latin typeface="+mn-lt"/>
                <a:ea typeface="+mn-ea"/>
                <a:cs typeface="+mn-cs"/>
              </a:rPr>
              <a:t>As we learned in Lesson 1, there are 5 Safety Rules you can use to help you stay safe. Each rule has an emoji to go with it to help you remember it. As we talk about different topics today, you will learn how these rules can help you stay safe. Let’s start with a quick review of each rule. </a:t>
            </a: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1" i="0" u="none" strike="noStrike" kern="1200" baseline="0" dirty="0">
                <a:solidFill>
                  <a:schemeClr val="tx1"/>
                </a:solidFill>
                <a:latin typeface="+mn-lt"/>
                <a:ea typeface="+mn-ea"/>
                <a:cs typeface="+mn-cs"/>
              </a:rPr>
              <a:t>Safety Rule #1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Know What’s Up. Knowing What’s Up </a:t>
            </a:r>
            <a:r>
              <a:rPr lang="en-US" sz="1200" b="0" i="0" u="none" strike="noStrike" kern="1200" baseline="0" dirty="0">
                <a:solidFill>
                  <a:schemeClr val="tx1"/>
                </a:solidFill>
                <a:latin typeface="+mn-lt"/>
                <a:ea typeface="+mn-ea"/>
                <a:cs typeface="+mn-cs"/>
              </a:rPr>
              <a:t>means you are aware of your environment and people around you, both online and offline. It includes things like:</a:t>
            </a:r>
          </a:p>
          <a:p>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knowing your personal information and your parents’ or Safe Adults’ work or cell phone numbers (many people have numbers saved in their phones but do not have the numbers memorized). This allows you to contact them during emergencies, or in times of need, even if you don’t have your cell phone.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being aware of the social interactions of those around you, called social awareness, and knowing whether situations are safe and appropriate, and if people’s behaviors are safe or not.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understanding if websites, apps, and online behavior is safe and appropriate.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knowing as you get older and assume more responsibility, how to make decisions that will help keep you safe.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1" i="0" u="none" strike="noStrike" kern="1200" baseline="0" dirty="0">
                <a:solidFill>
                  <a:schemeClr val="tx1"/>
                </a:solidFill>
                <a:latin typeface="+mn-lt"/>
                <a:ea typeface="+mn-ea"/>
                <a:cs typeface="+mn-cs"/>
              </a:rPr>
              <a:t>Safety Rule #2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Spot Red Flags. Spotting Red Flags </a:t>
            </a:r>
            <a:r>
              <a:rPr lang="en-US" sz="1200" b="0" i="0" u="none" strike="noStrike" kern="1200" baseline="0" dirty="0">
                <a:solidFill>
                  <a:schemeClr val="tx1"/>
                </a:solidFill>
                <a:latin typeface="+mn-lt"/>
                <a:ea typeface="+mn-ea"/>
                <a:cs typeface="+mn-cs"/>
              </a:rPr>
              <a:t>means recognizing potential dangers, online or offline. Red Flags may include: </a:t>
            </a:r>
          </a:p>
          <a:p>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bullying, cyberbullying, or other inappropriate online behavior.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adults or other teens trying to trick, force, or manipulate you into unsafe or inappropriate situations.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controlling behaviors or emotional or physical abuse between partners in a relationship.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1" i="0" u="none" strike="noStrike" kern="1200" baseline="0" dirty="0">
                <a:solidFill>
                  <a:schemeClr val="tx1"/>
                </a:solidFill>
                <a:latin typeface="+mn-lt"/>
                <a:ea typeface="+mn-ea"/>
                <a:cs typeface="+mn-cs"/>
              </a:rPr>
              <a:t>Safety Rule #3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Make a Move</a:t>
            </a:r>
            <a:r>
              <a:rPr lang="en-US" sz="1200" b="0" i="0" u="none" strike="noStrike" kern="1200" baseline="0" dirty="0">
                <a:solidFill>
                  <a:schemeClr val="tx1"/>
                </a:solidFill>
                <a:latin typeface="+mn-lt"/>
                <a:ea typeface="+mn-ea"/>
                <a:cs typeface="+mn-cs"/>
              </a:rPr>
              <a:t>. After you </a:t>
            </a:r>
            <a:r>
              <a:rPr lang="en-US" sz="1200" b="1" i="0" u="none" strike="noStrike" kern="1200" baseline="0" dirty="0">
                <a:solidFill>
                  <a:schemeClr val="tx1"/>
                </a:solidFill>
                <a:latin typeface="+mn-lt"/>
                <a:ea typeface="+mn-ea"/>
                <a:cs typeface="+mn-cs"/>
              </a:rPr>
              <a:t>Spot a Red Flag</a:t>
            </a:r>
            <a:r>
              <a:rPr lang="en-US" sz="1200" b="0" i="0" u="none" strike="noStrike" kern="1200" baseline="0" dirty="0">
                <a:solidFill>
                  <a:schemeClr val="tx1"/>
                </a:solidFill>
                <a:latin typeface="+mn-lt"/>
                <a:ea typeface="+mn-ea"/>
                <a:cs typeface="+mn-cs"/>
              </a:rPr>
              <a:t>, or recognize that a situation or person is unsafe, you can </a:t>
            </a:r>
            <a:r>
              <a:rPr lang="en-US" sz="1200" b="1" i="0" u="none" strike="noStrike" kern="1200" baseline="0" dirty="0">
                <a:solidFill>
                  <a:schemeClr val="tx1"/>
                </a:solidFill>
                <a:latin typeface="+mn-lt"/>
                <a:ea typeface="+mn-ea"/>
                <a:cs typeface="+mn-cs"/>
              </a:rPr>
              <a:t>Make a Move </a:t>
            </a:r>
            <a:r>
              <a:rPr lang="en-US" sz="1200" b="0" i="0" u="none" strike="noStrike" kern="1200" baseline="0" dirty="0">
                <a:solidFill>
                  <a:schemeClr val="tx1"/>
                </a:solidFill>
                <a:latin typeface="+mn-lt"/>
                <a:ea typeface="+mn-ea"/>
                <a:cs typeface="+mn-cs"/>
              </a:rPr>
              <a:t>by: </a:t>
            </a:r>
          </a:p>
          <a:p>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getting away from an unsafe situation or person if you can, or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staying away from unsafe or inappropriate people and situations. </a:t>
            </a:r>
          </a:p>
          <a:p>
            <a:endParaRPr lang="en-US" sz="1200" b="0" i="1"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1" i="0" u="none" strike="noStrike" kern="1200" baseline="0" dirty="0">
                <a:solidFill>
                  <a:schemeClr val="tx1"/>
                </a:solidFill>
                <a:latin typeface="+mn-lt"/>
                <a:ea typeface="+mn-ea"/>
                <a:cs typeface="+mn-cs"/>
              </a:rPr>
              <a:t>Safety Rule #4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Talk It Up. Talking It Up </a:t>
            </a:r>
            <a:r>
              <a:rPr lang="en-US" sz="1200" b="0" i="0" u="none" strike="noStrike" kern="1200" baseline="0" dirty="0">
                <a:solidFill>
                  <a:schemeClr val="tx1"/>
                </a:solidFill>
                <a:latin typeface="+mn-lt"/>
                <a:ea typeface="+mn-ea"/>
                <a:cs typeface="+mn-cs"/>
              </a:rPr>
              <a:t>means using your voice to help keep you and others safe. Here are some ways you can Talk It Up: </a:t>
            </a:r>
          </a:p>
          <a:p>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Use an assertive voice to say no to an adult or another teen violating your personal boundaries or demonstrating unsafe or inappropriate behaviors to you or others.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Report unsafe situations or behaviors to a Safe Adult. Not reporting, to avoid being seen as a snitch, allows problems to continue to grow, and may cause more damaging long-term consequences.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Talk to a Safe Friend who will support you and help you talk to a Safe Adult. </a:t>
            </a: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1" i="0" u="none" strike="noStrike" kern="1200" baseline="0" dirty="0">
                <a:solidFill>
                  <a:schemeClr val="tx1"/>
                </a:solidFill>
                <a:latin typeface="+mn-lt"/>
                <a:ea typeface="+mn-ea"/>
                <a:cs typeface="+mn-cs"/>
              </a:rPr>
              <a:t>Safety Rule #5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No Blame | No Shame</a:t>
            </a:r>
            <a:r>
              <a:rPr lang="en-US" sz="1200" b="0" i="0" u="none" strike="noStrike" kern="1200" baseline="0" dirty="0">
                <a:solidFill>
                  <a:schemeClr val="tx1"/>
                </a:solidFill>
                <a:latin typeface="+mn-lt"/>
                <a:ea typeface="+mn-ea"/>
                <a:cs typeface="+mn-cs"/>
              </a:rPr>
              <a:t>. This rule reminds you that you should never feel ashamed to talk to a Safe Adult if you’ve been hurt or about decisions you’ve made, because making mistakes is inevitable as you mature. Talking to a Safe Adult can help you learn and help you avoid negative consequences.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It also reminds you that it is never too late to tell a Safe Adult and seek help if you have been hurt.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Let’s review all 5 Safety Rules. Everyone say them with me. </a:t>
            </a:r>
          </a:p>
          <a:p>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1" i="0" u="none" strike="noStrike" kern="1200" baseline="0" dirty="0">
                <a:solidFill>
                  <a:schemeClr val="tx1"/>
                </a:solidFill>
                <a:latin typeface="+mn-lt"/>
                <a:ea typeface="+mn-ea"/>
                <a:cs typeface="+mn-cs"/>
              </a:rPr>
              <a:t>Safety Rule #1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Know What’s Up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1" i="0" u="none" strike="noStrike" kern="1200" baseline="0" dirty="0">
                <a:solidFill>
                  <a:schemeClr val="tx1"/>
                </a:solidFill>
                <a:latin typeface="+mn-lt"/>
                <a:ea typeface="+mn-ea"/>
                <a:cs typeface="+mn-cs"/>
              </a:rPr>
              <a:t>Safety Rule #2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Spot Red Flags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1" i="0" u="none" strike="noStrike" kern="1200" baseline="0" dirty="0">
                <a:solidFill>
                  <a:schemeClr val="tx1"/>
                </a:solidFill>
                <a:latin typeface="+mn-lt"/>
                <a:ea typeface="+mn-ea"/>
                <a:cs typeface="+mn-cs"/>
              </a:rPr>
              <a:t>Safety Rule #3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Make a Move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1" i="0" u="none" strike="noStrike" kern="1200" baseline="0" dirty="0">
                <a:solidFill>
                  <a:schemeClr val="tx1"/>
                </a:solidFill>
                <a:latin typeface="+mn-lt"/>
                <a:ea typeface="+mn-ea"/>
                <a:cs typeface="+mn-cs"/>
              </a:rPr>
              <a:t>Safety Rule #4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Talk It Up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1" i="0" u="none" strike="noStrike" kern="1200" baseline="0" dirty="0">
                <a:solidFill>
                  <a:schemeClr val="tx1"/>
                </a:solidFill>
                <a:latin typeface="+mn-lt"/>
                <a:ea typeface="+mn-ea"/>
                <a:cs typeface="+mn-cs"/>
              </a:rPr>
              <a:t>Safety Rule #5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No Blame | No Shame</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5212566C-83C2-44BA-8639-2FD31406AC65}" type="slidenum">
              <a:rPr lang="en-US" smtClean="0"/>
              <a:t>2</a:t>
            </a:fld>
            <a:endParaRPr lang="en-US" dirty="0"/>
          </a:p>
        </p:txBody>
      </p:sp>
    </p:spTree>
    <p:extLst>
      <p:ext uri="{BB962C8B-B14F-4D97-AF65-F5344CB8AC3E}">
        <p14:creationId xmlns:p14="http://schemas.microsoft.com/office/powerpoint/2010/main" val="165308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ABUSE   1:30</a:t>
            </a:r>
          </a:p>
          <a:p>
            <a:endParaRPr lang="en-US" dirty="0"/>
          </a:p>
          <a:p>
            <a:r>
              <a:rPr lang="en-US" dirty="0"/>
              <a:t>» </a:t>
            </a:r>
            <a:r>
              <a:rPr lang="en-US" sz="1200" b="0" i="0" u="none" strike="noStrike" kern="1200" baseline="0" dirty="0">
                <a:solidFill>
                  <a:schemeClr val="tx1"/>
                </a:solidFill>
                <a:latin typeface="+mn-lt"/>
                <a:ea typeface="+mn-ea"/>
                <a:cs typeface="+mn-cs"/>
              </a:rPr>
              <a:t>Let’s start our discussion by talking about safety and abuse.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Many people think of abuse as physical injuries such as bruises or broken bones. That is one type of abuse, but abuse can happen in many ways, and it can happen to children and teens at any age.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Do you think children and teens are most often abused by a stranger or someone they know? </a:t>
            </a:r>
            <a:r>
              <a:rPr lang="en-US" sz="1200" b="0" i="1" u="none" strike="noStrike" kern="1200" baseline="0" dirty="0">
                <a:solidFill>
                  <a:schemeClr val="tx1"/>
                </a:solidFill>
                <a:latin typeface="+mn-lt"/>
                <a:ea typeface="+mn-ea"/>
                <a:cs typeface="+mn-cs"/>
              </a:rPr>
              <a:t>(Elicit responses)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It is not usually strangers who commit acts of abuse. </a:t>
            </a: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About 90% of the time, abuse happens by someone the victim knows. It can happen by family members, relatives, siblings, or friends. It can also happen in social relationships by dating partners.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There are four types of abuse. Remember, as I define new words throughout the lesson, write the definition or a few key words on your Class Notes Sheet. </a:t>
            </a: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1" i="0" u="sng" strike="noStrike" kern="1200" baseline="0" dirty="0">
                <a:solidFill>
                  <a:schemeClr val="tx1"/>
                </a:solidFill>
                <a:latin typeface="+mn-lt"/>
                <a:ea typeface="+mn-ea"/>
                <a:cs typeface="+mn-cs"/>
              </a:rPr>
              <a:t>Physical Abuse</a:t>
            </a:r>
            <a:r>
              <a:rPr lang="en-US" sz="1200" b="0" i="0" u="none" strike="noStrike" kern="1200" baseline="0" dirty="0">
                <a:solidFill>
                  <a:schemeClr val="tx1"/>
                </a:solidFill>
                <a:latin typeface="+mn-lt"/>
                <a:ea typeface="+mn-ea"/>
                <a:cs typeface="+mn-cs"/>
              </a:rPr>
              <a:t> is when someone intentionally hurts a person’s body by hitting, punching, kicking, shaking, or grabbing them. Physical abuse can leave injuries like bruises, broken bones, and scratches. </a:t>
            </a: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1" i="0" u="sng" strike="noStrike" kern="1200" baseline="0" dirty="0">
                <a:solidFill>
                  <a:schemeClr val="tx1"/>
                </a:solidFill>
                <a:latin typeface="+mn-lt"/>
                <a:ea typeface="+mn-ea"/>
                <a:cs typeface="+mn-cs"/>
              </a:rPr>
              <a:t>Emotional Abuse</a:t>
            </a:r>
            <a:r>
              <a:rPr lang="en-US" sz="1200" b="0" i="0" u="none" strike="noStrike" kern="1200" baseline="0" dirty="0">
                <a:solidFill>
                  <a:schemeClr val="tx1"/>
                </a:solidFill>
                <a:latin typeface="+mn-lt"/>
                <a:ea typeface="+mn-ea"/>
                <a:cs typeface="+mn-cs"/>
              </a:rPr>
              <a:t> is when a person is repeatedly told harmful or hateful things about themselves. Examples of emotional abuse include being called degrading names like “stupid” over and over again by an adult or being manipulated, isolated or controlled by someone. </a:t>
            </a:r>
          </a:p>
          <a:p>
            <a:endParaRPr lang="en-US" dirty="0"/>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1" i="0" u="sng" strike="noStrike" kern="1200" baseline="0" dirty="0">
                <a:solidFill>
                  <a:schemeClr val="tx1"/>
                </a:solidFill>
                <a:latin typeface="+mn-lt"/>
                <a:ea typeface="+mn-ea"/>
                <a:cs typeface="+mn-cs"/>
              </a:rPr>
              <a:t>Neglect</a:t>
            </a:r>
            <a:r>
              <a:rPr lang="en-US" sz="1200" b="0" i="0" u="none" strike="noStrike" kern="1200" baseline="0" dirty="0">
                <a:solidFill>
                  <a:schemeClr val="tx1"/>
                </a:solidFill>
                <a:latin typeface="+mn-lt"/>
                <a:ea typeface="+mn-ea"/>
                <a:cs typeface="+mn-cs"/>
              </a:rPr>
              <a:t> is when a child or teen is not getting what he or she needs to be healthy and safe, including food, clothing, medical attention, and adequate shelter.</a:t>
            </a:r>
          </a:p>
          <a:p>
            <a:endParaRPr lang="en-US" dirty="0"/>
          </a:p>
        </p:txBody>
      </p:sp>
      <p:sp>
        <p:nvSpPr>
          <p:cNvPr id="4" name="Slide Number Placeholder 3"/>
          <p:cNvSpPr>
            <a:spLocks noGrp="1"/>
          </p:cNvSpPr>
          <p:nvPr>
            <p:ph type="sldNum" sz="quarter" idx="10"/>
          </p:nvPr>
        </p:nvSpPr>
        <p:spPr/>
        <p:txBody>
          <a:bodyPr/>
          <a:lstStyle/>
          <a:p>
            <a:fld id="{5212566C-83C2-44BA-8639-2FD31406AC65}" type="slidenum">
              <a:rPr lang="en-US" smtClean="0"/>
              <a:t>3</a:t>
            </a:fld>
            <a:endParaRPr lang="en-US" dirty="0"/>
          </a:p>
        </p:txBody>
      </p:sp>
    </p:spTree>
    <p:extLst>
      <p:ext uri="{BB962C8B-B14F-4D97-AF65-F5344CB8AC3E}">
        <p14:creationId xmlns:p14="http://schemas.microsoft.com/office/powerpoint/2010/main" val="363556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 FLAGS   1:30</a:t>
            </a:r>
          </a:p>
          <a:p>
            <a:endParaRPr lang="en-US" b="1" dirty="0"/>
          </a:p>
          <a:p>
            <a:r>
              <a:rPr lang="en-US" dirty="0"/>
              <a:t>» </a:t>
            </a:r>
            <a:r>
              <a:rPr lang="en-US" sz="1200" b="0" i="0" u="none" strike="noStrike" kern="1200" baseline="0" dirty="0">
                <a:solidFill>
                  <a:schemeClr val="tx1"/>
                </a:solidFill>
                <a:latin typeface="+mn-lt"/>
                <a:ea typeface="+mn-ea"/>
                <a:cs typeface="+mn-cs"/>
              </a:rPr>
              <a:t>Often, when sexual abuse happens, a perpetrator first grooms their victim.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What is grooming? </a:t>
            </a:r>
            <a:r>
              <a:rPr lang="en-US" sz="1200" b="0" i="1" u="none" strike="noStrike" kern="1200" baseline="0" dirty="0">
                <a:solidFill>
                  <a:schemeClr val="tx1"/>
                </a:solidFill>
                <a:latin typeface="+mn-lt"/>
                <a:ea typeface="+mn-ea"/>
                <a:cs typeface="+mn-cs"/>
              </a:rPr>
              <a:t>(Elicit responses) </a:t>
            </a:r>
            <a:endParaRPr lang="en-US" sz="1200" b="0" i="0" u="none" strike="noStrike" kern="1200" baseline="0" dirty="0">
              <a:solidFill>
                <a:schemeClr val="tx1"/>
              </a:solidFill>
              <a:latin typeface="+mn-lt"/>
              <a:ea typeface="+mn-ea"/>
              <a:cs typeface="+mn-cs"/>
            </a:endParaRPr>
          </a:p>
          <a:p>
            <a:endParaRPr lang="en-US" dirty="0"/>
          </a:p>
          <a:p>
            <a:r>
              <a:rPr lang="en-US" dirty="0"/>
              <a:t>» </a:t>
            </a:r>
            <a:r>
              <a:rPr lang="en-US" sz="1200" b="1" i="0" u="sng" strike="noStrike" kern="1200" baseline="0" dirty="0">
                <a:solidFill>
                  <a:schemeClr val="tx1"/>
                </a:solidFill>
                <a:latin typeface="+mn-lt"/>
                <a:ea typeface="+mn-ea"/>
                <a:cs typeface="+mn-cs"/>
              </a:rPr>
              <a:t>Grooming</a:t>
            </a:r>
            <a:r>
              <a:rPr lang="en-US" sz="1200" b="0" i="0" u="none" strike="noStrike" kern="1200" baseline="0" dirty="0">
                <a:solidFill>
                  <a:schemeClr val="tx1"/>
                </a:solidFill>
                <a:latin typeface="+mn-lt"/>
                <a:ea typeface="+mn-ea"/>
                <a:cs typeface="+mn-cs"/>
              </a:rPr>
              <a:t> is when someone older or in a position of authority builds an emotional connection with a child or teen to gain their trust for the purposes of sexual abuse, sexual exploitation, or trafficking.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Grooming can include someone: </a:t>
            </a: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getting physically close or touching you in ways that make you uncomfortable or that don’t seem right for the kind of relationship you have. This can include hugs, pats, kisses or “accidentally” touching you in ways that don’t really seem accidental.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giving you gifts or flattering you in ways that single you out, seem too generous, or make you uncomfortable.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asking you about your romantic or sexual interests, or talking to you in sexual ways.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trying to show you sexual images.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trying very hard to be alone with you.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offering you drugs or alcohol.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saying you have a duty or obligation to engage in sexual activity, threatening you, or saying they will harm you or others if you don’t do what they want.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asking you to keep inappropriate or unsafe behaviors, or their activities with you a secret.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older trying to begin a romantic relationship with you. </a:t>
            </a:r>
          </a:p>
          <a:p>
            <a:pPr marL="171450" indent="-171450">
              <a:buFont typeface="Calibri" panose="020F050202020403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US" sz="1200" b="0" i="0" u="none" strike="noStrike" kern="1200" baseline="0" dirty="0">
                <a:solidFill>
                  <a:schemeClr val="tx1"/>
                </a:solidFill>
                <a:latin typeface="+mn-lt"/>
                <a:ea typeface="+mn-ea"/>
                <a:cs typeface="+mn-cs"/>
              </a:rPr>
              <a:t>trying to isolate you or come between you and your parents or friends.</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12566C-83C2-44BA-8639-2FD31406AC65}" type="slidenum">
              <a:rPr lang="en-US" smtClean="0"/>
              <a:t>4</a:t>
            </a:fld>
            <a:endParaRPr lang="en-US" dirty="0"/>
          </a:p>
        </p:txBody>
      </p:sp>
    </p:spTree>
    <p:extLst>
      <p:ext uri="{BB962C8B-B14F-4D97-AF65-F5344CB8AC3E}">
        <p14:creationId xmlns:p14="http://schemas.microsoft.com/office/powerpoint/2010/main" val="472763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0475" y="4229100"/>
            <a:ext cx="6377050" cy="4577195"/>
          </a:xfrm>
        </p:spPr>
        <p:txBody>
          <a:bodyPr/>
          <a:lstStyle/>
          <a:p>
            <a:r>
              <a:rPr lang="en-US" sz="1100" b="1" dirty="0"/>
              <a:t>RESPONDING TO RED FLAGS  	2:00</a:t>
            </a:r>
          </a:p>
          <a:p>
            <a:endParaRPr lang="en-US" sz="1100" dirty="0"/>
          </a:p>
          <a:p>
            <a:r>
              <a:rPr lang="en-US" sz="1100" dirty="0"/>
              <a:t>» </a:t>
            </a:r>
            <a:r>
              <a:rPr lang="en-US" sz="1200" b="0" i="0" u="none" strike="noStrike" kern="1200" baseline="0" dirty="0">
                <a:solidFill>
                  <a:schemeClr val="tx1"/>
                </a:solidFill>
                <a:latin typeface="+mn-lt"/>
                <a:ea typeface="+mn-ea"/>
                <a:cs typeface="+mn-cs"/>
              </a:rPr>
              <a:t>Once you understand self-awareness, you can then use responsible decision-making skills to help keep you and others safe.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What could you do if this was your friend? </a:t>
            </a:r>
            <a:r>
              <a:rPr lang="en-US" sz="1200" b="0" i="1" u="none" strike="noStrike" kern="1200" baseline="0" dirty="0">
                <a:solidFill>
                  <a:schemeClr val="tx1"/>
                </a:solidFill>
                <a:latin typeface="+mn-lt"/>
                <a:ea typeface="+mn-ea"/>
                <a:cs typeface="+mn-cs"/>
              </a:rPr>
              <a:t>(Elicit responses)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What if you saw bruises on a friend’s arms? </a:t>
            </a:r>
            <a:r>
              <a:rPr lang="en-US" sz="1200" b="0" i="1" u="none" strike="noStrike" kern="1200" baseline="0" dirty="0">
                <a:solidFill>
                  <a:schemeClr val="tx1"/>
                </a:solidFill>
                <a:latin typeface="+mn-lt"/>
                <a:ea typeface="+mn-ea"/>
                <a:cs typeface="+mn-cs"/>
              </a:rPr>
              <a:t>(Elicit responses)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What if you have a friend that seems withdrawn, stopped hanging out with you, and started skipping school? </a:t>
            </a:r>
            <a:r>
              <a:rPr lang="en-US" sz="1200" b="0" i="1" u="none" strike="noStrike" kern="1200" baseline="0" dirty="0">
                <a:solidFill>
                  <a:schemeClr val="tx1"/>
                </a:solidFill>
                <a:latin typeface="+mn-lt"/>
                <a:ea typeface="+mn-ea"/>
                <a:cs typeface="+mn-cs"/>
              </a:rPr>
              <a:t>(Elicit responses)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Sometimes your response will depend on how serious the situation seems or how many or what Red Flags you notice. But any Red Flags, especially behaviors that seem to be escalating, are a cause for concern, so you should use the Safety Rules to help.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In those situations, use </a:t>
            </a:r>
            <a:r>
              <a:rPr lang="en-US" sz="1200" b="1" i="0" u="none" strike="noStrike" kern="1200" baseline="0" dirty="0">
                <a:solidFill>
                  <a:schemeClr val="tx1"/>
                </a:solidFill>
                <a:latin typeface="+mn-lt"/>
                <a:ea typeface="+mn-ea"/>
                <a:cs typeface="+mn-cs"/>
              </a:rPr>
              <a:t>Safety Rule #4, Talk It Up</a:t>
            </a:r>
            <a:r>
              <a:rPr lang="en-US" sz="1200" b="0" i="0" u="none" strike="noStrike" kern="1200" baseline="0" dirty="0">
                <a:solidFill>
                  <a:schemeClr val="tx1"/>
                </a:solidFill>
                <a:latin typeface="+mn-lt"/>
                <a:ea typeface="+mn-ea"/>
                <a:cs typeface="+mn-cs"/>
              </a:rPr>
              <a:t>, to talk to a Safe Adult. You can also be a Safe Friend and help someone talk to a Safe Adult. Reporting concerns about someone else that you care about is not snitching, it is getting them help. </a:t>
            </a: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What if you see Red Flags in your own life?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Sometimes, recognizing and responding to Red Flags might be difficult or confusing, especially if the person demonstrating Red Flags is someone you trust and respect, an authority figure, or someone you look up to, such as a coach, teacher, or family member.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If you notice any Red Flags in your own life, no matter who it is, you need to use your Safety Rules to respond.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You can try to use </a:t>
            </a:r>
            <a:r>
              <a:rPr lang="en-US" sz="1200" b="1" i="0" u="none" strike="noStrike" kern="1200" baseline="0" dirty="0">
                <a:solidFill>
                  <a:schemeClr val="tx1"/>
                </a:solidFill>
                <a:latin typeface="+mn-lt"/>
                <a:ea typeface="+mn-ea"/>
                <a:cs typeface="+mn-cs"/>
              </a:rPr>
              <a:t>Safety Rule #3 to Make a Move </a:t>
            </a:r>
            <a:r>
              <a:rPr lang="en-US" sz="1200" b="0" i="0" u="none" strike="noStrike" kern="1200" baseline="0" dirty="0">
                <a:solidFill>
                  <a:schemeClr val="tx1"/>
                </a:solidFill>
                <a:latin typeface="+mn-lt"/>
                <a:ea typeface="+mn-ea"/>
                <a:cs typeface="+mn-cs"/>
              </a:rPr>
              <a:t>and get away, or if you know a person is demonstrating Red Flag behaviors, you can stay away. </a:t>
            </a:r>
          </a:p>
          <a:p>
            <a:endParaRPr lang="en-US" sz="1200" b="0" i="0" u="none" strike="noStrike" kern="1200" baseline="0" dirty="0">
              <a:solidFill>
                <a:schemeClr val="tx1"/>
              </a:solidFill>
              <a:latin typeface="+mn-lt"/>
              <a:ea typeface="+mn-ea"/>
              <a:cs typeface="+mn-cs"/>
            </a:endParaRPr>
          </a:p>
          <a:p>
            <a:r>
              <a:rPr lang="en-US" sz="1200" dirty="0"/>
              <a:t>» </a:t>
            </a:r>
            <a:r>
              <a:rPr lang="en-US" sz="1200" b="0" i="0" u="none" strike="noStrike" kern="1200" baseline="0" dirty="0">
                <a:solidFill>
                  <a:schemeClr val="tx1"/>
                </a:solidFill>
                <a:latin typeface="+mn-lt"/>
                <a:ea typeface="+mn-ea"/>
                <a:cs typeface="+mn-cs"/>
              </a:rPr>
              <a:t>You can also use </a:t>
            </a:r>
            <a:r>
              <a:rPr lang="en-US" sz="1200" b="1" i="0" u="none" strike="noStrike" kern="1200" baseline="0" dirty="0">
                <a:solidFill>
                  <a:schemeClr val="tx1"/>
                </a:solidFill>
                <a:latin typeface="+mn-lt"/>
                <a:ea typeface="+mn-ea"/>
                <a:cs typeface="+mn-cs"/>
              </a:rPr>
              <a:t>Safety Rule #4 to Talk It Up </a:t>
            </a:r>
            <a:r>
              <a:rPr lang="en-US" sz="1200" b="0" i="0" u="none" strike="noStrike" kern="1200" baseline="0" dirty="0">
                <a:solidFill>
                  <a:schemeClr val="tx1"/>
                </a:solidFill>
                <a:latin typeface="+mn-lt"/>
                <a:ea typeface="+mn-ea"/>
                <a:cs typeface="+mn-cs"/>
              </a:rPr>
              <a:t>by using an assertive voice to tell someone to stop doing things that you know are unsafe or that make you uncomfortable. And, you should always tell a Safe Adult.</a:t>
            </a:r>
          </a:p>
          <a:p>
            <a:endParaRPr lang="en-US" sz="1100" dirty="0"/>
          </a:p>
        </p:txBody>
      </p:sp>
      <p:sp>
        <p:nvSpPr>
          <p:cNvPr id="4" name="Slide Number Placeholder 3"/>
          <p:cNvSpPr>
            <a:spLocks noGrp="1"/>
          </p:cNvSpPr>
          <p:nvPr>
            <p:ph type="sldNum" sz="quarter" idx="10"/>
          </p:nvPr>
        </p:nvSpPr>
        <p:spPr/>
        <p:txBody>
          <a:bodyPr/>
          <a:lstStyle/>
          <a:p>
            <a:fld id="{5212566C-83C2-44BA-8639-2FD31406AC65}" type="slidenum">
              <a:rPr lang="en-US" smtClean="0"/>
              <a:t>5</a:t>
            </a:fld>
            <a:endParaRPr lang="en-US" dirty="0"/>
          </a:p>
        </p:txBody>
      </p:sp>
    </p:spTree>
    <p:extLst>
      <p:ext uri="{BB962C8B-B14F-4D97-AF65-F5344CB8AC3E}">
        <p14:creationId xmlns:p14="http://schemas.microsoft.com/office/powerpoint/2010/main" val="16175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HEALTHY VS UNHEALTHY RELATIONSHIPS 1:00 </a:t>
            </a:r>
          </a:p>
          <a:p>
            <a:endParaRPr lang="en-US" dirty="0"/>
          </a:p>
          <a:p>
            <a:r>
              <a:rPr lang="en-US" dirty="0"/>
              <a:t>» </a:t>
            </a:r>
            <a:r>
              <a:rPr lang="en-US" sz="1200" b="0" i="0" u="none" strike="noStrike" kern="1200" baseline="0" dirty="0">
                <a:solidFill>
                  <a:schemeClr val="tx1"/>
                </a:solidFill>
                <a:latin typeface="+mn-lt"/>
                <a:ea typeface="+mn-ea"/>
                <a:cs typeface="+mn-cs"/>
              </a:rPr>
              <a:t>Abuse can also happen in a “dating” or “going out” type of relationship.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It is normal for relationships at your age to be confusing sometimes. You may like each other one day and not the next, and you may break up and get back together again. But, a relationship that is abusive is not normal.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To know when a relationship is unhealthy, you’ve first got to understand what a healthy relationship looks like.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Your Home Learning Assignment included visiting the OneLove site and listing signs of a healthy relationship and unhealthy relationship.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So who can share some signs of a </a:t>
            </a:r>
            <a:r>
              <a:rPr lang="en-US" sz="1200" b="0" i="0" u="sng" strike="noStrike" kern="1200" baseline="0" dirty="0">
                <a:solidFill>
                  <a:schemeClr val="tx1"/>
                </a:solidFill>
                <a:latin typeface="+mn-lt"/>
                <a:ea typeface="+mn-ea"/>
                <a:cs typeface="+mn-cs"/>
              </a:rPr>
              <a:t>healthy</a:t>
            </a:r>
            <a:r>
              <a:rPr lang="en-US" sz="1200" b="0" i="0" u="none" strike="noStrike" kern="1200" baseline="0" dirty="0">
                <a:solidFill>
                  <a:schemeClr val="tx1"/>
                </a:solidFill>
                <a:latin typeface="+mn-lt"/>
                <a:ea typeface="+mn-ea"/>
                <a:cs typeface="+mn-cs"/>
              </a:rPr>
              <a:t> relationship? (</a:t>
            </a:r>
            <a:r>
              <a:rPr lang="en-US" sz="1200" b="0" i="1" u="none" strike="noStrike" kern="1200" baseline="0" dirty="0">
                <a:solidFill>
                  <a:schemeClr val="tx1"/>
                </a:solidFill>
                <a:latin typeface="+mn-lt"/>
                <a:ea typeface="+mn-ea"/>
                <a:cs typeface="+mn-cs"/>
              </a:rPr>
              <a:t>Elicit responses)</a:t>
            </a:r>
            <a:endParaRPr lang="en-US" sz="1200" b="0" i="0" u="none" strike="noStrike" kern="1200" baseline="0" dirty="0">
              <a:solidFill>
                <a:schemeClr val="tx1"/>
              </a:solidFill>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5212566C-83C2-44BA-8639-2FD31406AC65}" type="slidenum">
              <a:rPr lang="en-US" smtClean="0"/>
              <a:t>6</a:t>
            </a:fld>
            <a:endParaRPr lang="en-US" dirty="0"/>
          </a:p>
        </p:txBody>
      </p:sp>
    </p:spTree>
    <p:extLst>
      <p:ext uri="{BB962C8B-B14F-4D97-AF65-F5344CB8AC3E}">
        <p14:creationId xmlns:p14="http://schemas.microsoft.com/office/powerpoint/2010/main" val="388065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highlight>
                  <a:srgbClr val="FFFF00"/>
                </a:highlight>
                <a:latin typeface="+mn-lt"/>
                <a:ea typeface="+mn-ea"/>
                <a:cs typeface="+mn-cs"/>
              </a:rPr>
              <a:t>RELATIONSHIP BEHAVIOR CONTINUUM   3:30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Sometimes it’s hard to figure out if particular behaviors in a relationship are unhealthy or abusive.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We are going to do an activity to help us think about this more by looking at relationship behaviors along a continuum from healthy to unhealthy/abusive.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I’m going to read a statement about a relationship and then I’d like a volunteer to come to the board and show where you think that behavior falls on the continuum. You may ask for guidance from your classmates if you’d like. </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RELATIONSHIP BEHAVIORS </a:t>
            </a:r>
          </a:p>
          <a:p>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Your partner often says you are ugly and threatens to break up with you. </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Your partner often says you are pretty and sweet. </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Your partner asks you to meet their grandparents. </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Your partner tells you they want to spend all their free time with you. </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Your partner tells you they want to be with you all the time and gets mad when you spend time with your friends. </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Your partner tries to control who you spend time with, including your family. </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Your partner gets mean and hurts you when you don’t do what they want.</a:t>
            </a:r>
          </a:p>
          <a:p>
            <a:endParaRPr lang="en-US" dirty="0"/>
          </a:p>
        </p:txBody>
      </p:sp>
      <p:sp>
        <p:nvSpPr>
          <p:cNvPr id="4" name="Slide Number Placeholder 3"/>
          <p:cNvSpPr>
            <a:spLocks noGrp="1"/>
          </p:cNvSpPr>
          <p:nvPr>
            <p:ph type="sldNum" sz="quarter" idx="5"/>
          </p:nvPr>
        </p:nvSpPr>
        <p:spPr/>
        <p:txBody>
          <a:bodyPr/>
          <a:lstStyle/>
          <a:p>
            <a:fld id="{5212566C-83C2-44BA-8639-2FD31406AC65}" type="slidenum">
              <a:rPr lang="en-US" smtClean="0"/>
              <a:t>7</a:t>
            </a:fld>
            <a:endParaRPr lang="en-US" dirty="0"/>
          </a:p>
        </p:txBody>
      </p:sp>
    </p:spTree>
    <p:extLst>
      <p:ext uri="{BB962C8B-B14F-4D97-AF65-F5344CB8AC3E}">
        <p14:creationId xmlns:p14="http://schemas.microsoft.com/office/powerpoint/2010/main" val="147670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YOU NEED TO KNOW   1:30</a:t>
            </a:r>
          </a:p>
          <a:p>
            <a:endParaRPr lang="en-US" dirty="0"/>
          </a:p>
          <a:p>
            <a:r>
              <a:rPr lang="en-US" dirty="0"/>
              <a:t>» </a:t>
            </a:r>
            <a:r>
              <a:rPr lang="en-US" sz="1200" b="0" i="0" u="none" strike="noStrike" kern="1200" baseline="0" dirty="0">
                <a:solidFill>
                  <a:schemeClr val="tx1"/>
                </a:solidFill>
                <a:latin typeface="+mn-lt"/>
                <a:ea typeface="+mn-ea"/>
                <a:cs typeface="+mn-cs"/>
              </a:rPr>
              <a:t>In fact, nearly 1.5 million high school students nationwide experience physical abuse from a dating partner in a single year.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Here are some other facts: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1 in 3 teens in the U.S. is a victim of physical, sexual, emotional, or verbal abuse from a dating partner and violent behavior typically begins between the ages of 12 to 18. </a:t>
            </a: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And both boys and girls may demonstrate unhealthy or abusive behaviors in a relationship.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Violent relationships in adolescence can have serious consequences by putting the victims at higher risk for substance abuse, eating disorders, risky sexual behavior, further domestic violence, teen pregnancy, and suicide.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It is important for you to build your self-management skills, or ways to take responsibility for your own actions, to help you stay safe. For example, using the Safety Rules can help you set boundaries and also help you have expectations for how you treat others and how you allow others to treat you. This is especially true in dating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12566C-83C2-44BA-8639-2FD31406AC65}" type="slidenum">
              <a:rPr lang="en-US" smtClean="0"/>
              <a:t>8</a:t>
            </a:fld>
            <a:endParaRPr lang="en-US" dirty="0"/>
          </a:p>
        </p:txBody>
      </p:sp>
    </p:spTree>
    <p:extLst>
      <p:ext uri="{BB962C8B-B14F-4D97-AF65-F5344CB8AC3E}">
        <p14:creationId xmlns:p14="http://schemas.microsoft.com/office/powerpoint/2010/main" val="464341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RELATIONSHIP ABUSE HELP   2:30</a:t>
            </a:r>
          </a:p>
          <a:p>
            <a:endParaRPr lang="en-US" b="1" dirty="0"/>
          </a:p>
          <a:p>
            <a:r>
              <a:rPr lang="en-US" dirty="0"/>
              <a:t>» </a:t>
            </a:r>
            <a:r>
              <a:rPr lang="en-US" sz="1200" b="0" i="0" u="none" strike="noStrike" kern="1200" baseline="0" dirty="0">
                <a:solidFill>
                  <a:schemeClr val="tx1"/>
                </a:solidFill>
                <a:latin typeface="+mn-lt"/>
                <a:ea typeface="+mn-ea"/>
                <a:cs typeface="+mn-cs"/>
              </a:rPr>
              <a:t>Raise your hand if you think that most teens in an abusive relationship will tell someone? </a:t>
            </a:r>
            <a:r>
              <a:rPr lang="en-US" sz="1200" b="0" i="1" u="none" strike="noStrike" kern="1200" baseline="0" dirty="0">
                <a:solidFill>
                  <a:schemeClr val="tx1"/>
                </a:solidFill>
                <a:latin typeface="+mn-lt"/>
                <a:ea typeface="+mn-ea"/>
                <a:cs typeface="+mn-cs"/>
              </a:rPr>
              <a:t>(Raise hands)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Only 1 in 3 teens who were in a violent relationship ever told anyone about the abuse.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What can we do about this? </a:t>
            </a:r>
            <a:r>
              <a:rPr lang="en-US" sz="1200" b="0" i="1" u="none" strike="noStrike" kern="1200" baseline="0" dirty="0">
                <a:solidFill>
                  <a:schemeClr val="tx1"/>
                </a:solidFill>
                <a:latin typeface="+mn-lt"/>
                <a:ea typeface="+mn-ea"/>
                <a:cs typeface="+mn-cs"/>
              </a:rPr>
              <a:t>(Elicit responses)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Many times, victims don’t report abuse or controlling behaviors. It’s important for all of you to be Upstanders and look out for each other. </a:t>
            </a:r>
          </a:p>
          <a:p>
            <a:endParaRPr lang="en-US" sz="1200" b="0" i="0" u="none" strike="noStrike" kern="1200" baseline="0" dirty="0">
              <a:solidFill>
                <a:schemeClr val="tx1"/>
              </a:solidFill>
              <a:latin typeface="+mn-lt"/>
              <a:ea typeface="+mn-ea"/>
              <a:cs typeface="+mn-cs"/>
            </a:endParaRPr>
          </a:p>
          <a:p>
            <a:r>
              <a:rPr lang="en-US" b="1" i="1" dirty="0"/>
              <a:t>» </a:t>
            </a:r>
            <a:r>
              <a:rPr lang="en-US" sz="1200" b="1" i="1" u="none" strike="noStrike" kern="1200" baseline="0" dirty="0">
                <a:solidFill>
                  <a:schemeClr val="tx1"/>
                </a:solidFill>
                <a:latin typeface="+mn-lt"/>
                <a:ea typeface="+mn-ea"/>
                <a:cs typeface="+mn-cs"/>
              </a:rPr>
              <a:t>Click to advance slide.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 hope if you or someone you know is ever in an unhealthy or abusive relationship, you will remember to use </a:t>
            </a:r>
            <a:r>
              <a:rPr lang="en-US" sz="1200" b="1" i="0" u="none" strike="noStrike" kern="1200" baseline="0" dirty="0">
                <a:solidFill>
                  <a:schemeClr val="tx1"/>
                </a:solidFill>
                <a:latin typeface="+mn-lt"/>
                <a:ea typeface="+mn-ea"/>
                <a:cs typeface="+mn-cs"/>
              </a:rPr>
              <a:t>Safety Rule #3 to Make a Move</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Safety Rule #4 to Talk It Up </a:t>
            </a:r>
            <a:r>
              <a:rPr lang="en-US" sz="1200" b="0" i="0" u="none" strike="noStrike" kern="1200" baseline="0" dirty="0">
                <a:solidFill>
                  <a:schemeClr val="tx1"/>
                </a:solidFill>
                <a:latin typeface="+mn-lt"/>
                <a:ea typeface="+mn-ea"/>
                <a:cs typeface="+mn-cs"/>
              </a:rPr>
              <a:t>and seek help from a Safe Adult, or have a Safe Friend help you reach out to a Safe Adult.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If you are involved in a controlling or abusive relationship, or you know a friend who is, seek help. Don’t be the person who suffers from mistreatment or abuse in silence. And don’t be the friend who suspects something and doesn’t speak up.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Being self-aware and socially-aware will help keep you and the people you care about safe.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And, if you are the person that is controlling, isolating, or abusing your partner, please get help before you do something you cannot take back. Use the Safety Rules and seek help.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At the end of today’s lesson, you will receive a Student Resource Card with resources and hotlines if you ever need help. </a:t>
            </a:r>
          </a:p>
          <a:p>
            <a:endParaRPr lang="en-US" sz="1200" b="0" i="0" u="none" strike="noStrike" kern="1200" baseline="0" dirty="0">
              <a:solidFill>
                <a:schemeClr val="tx1"/>
              </a:solidFill>
              <a:latin typeface="+mn-lt"/>
              <a:ea typeface="+mn-ea"/>
              <a:cs typeface="+mn-cs"/>
            </a:endParaRPr>
          </a:p>
          <a:p>
            <a:r>
              <a:rPr lang="en-US" dirty="0"/>
              <a:t>» </a:t>
            </a:r>
            <a:r>
              <a:rPr lang="en-US" sz="1200" b="0" i="0" u="none" strike="noStrike" kern="1200" baseline="0" dirty="0">
                <a:solidFill>
                  <a:schemeClr val="tx1"/>
                </a:solidFill>
                <a:latin typeface="+mn-lt"/>
                <a:ea typeface="+mn-ea"/>
                <a:cs typeface="+mn-cs"/>
              </a:rPr>
              <a:t>And if you’re not sure if your relationship is healthy or if you need help, retake the relationship quiz from the Home Learning Assignment at www.loveisrespect.org and talk about it with a Safe Adult. </a:t>
            </a:r>
          </a:p>
          <a:p>
            <a:endParaRPr lang="en-US" sz="1200" b="0" i="0" u="none" strike="noStrike" kern="1200" baseline="0" dirty="0">
              <a:solidFill>
                <a:schemeClr val="tx1"/>
              </a:solidFill>
              <a:latin typeface="+mn-lt"/>
              <a:ea typeface="+mn-ea"/>
              <a:cs typeface="+mn-cs"/>
            </a:endParaRPr>
          </a:p>
          <a:p>
            <a:pPr marL="352425" marR="0" lvl="0" indent="-339725" algn="l" defTabSz="914400" rtl="0" eaLnBrk="1" fontAlgn="auto" latinLnBrk="0" hangingPunct="1">
              <a:lnSpc>
                <a:spcPct val="100000"/>
              </a:lnSpc>
              <a:spcBef>
                <a:spcPts val="0"/>
              </a:spcBef>
              <a:spcAft>
                <a:spcPts val="600"/>
              </a:spcAft>
              <a:buClrTx/>
              <a:buSzTx/>
              <a:buFontTx/>
              <a:buNone/>
              <a:tabLst/>
              <a:defRPr/>
            </a:pPr>
            <a:r>
              <a:rPr lang="en-US" sz="1200" b="1" i="1" u="sng" strike="noStrike" kern="1200" baseline="0" dirty="0">
                <a:solidFill>
                  <a:schemeClr val="tx1"/>
                </a:solidFill>
                <a:latin typeface="+mn-lt"/>
                <a:ea typeface="+mn-ea"/>
                <a:cs typeface="+mn-cs"/>
              </a:rPr>
              <a:t>***STOP AFTER THIS SLIDE IF YOU ARE IMPLEMENTING THIS LESSON IN TWO SHORTER LESSONS*** </a:t>
            </a:r>
            <a:endParaRPr lang="en-US" sz="1200" b="0" i="0" u="none" strike="noStrike" kern="1200" baseline="0" dirty="0">
              <a:solidFill>
                <a:schemeClr val="tx1"/>
              </a:solidFill>
              <a:latin typeface="+mn-lt"/>
              <a:ea typeface="+mn-ea"/>
              <a:cs typeface="+mn-cs"/>
            </a:endParaRPr>
          </a:p>
          <a:p>
            <a:pPr marL="352425" indent="-339725">
              <a:lnSpc>
                <a:spcPct val="100000"/>
              </a:lnSpc>
              <a:spcBef>
                <a:spcPts val="0"/>
              </a:spcBef>
              <a:spcAft>
                <a:spcPts val="600"/>
              </a:spcAft>
              <a:defRPr/>
            </a:pPr>
            <a:endParaRPr lang="en-US" dirty="0"/>
          </a:p>
        </p:txBody>
      </p:sp>
      <p:sp>
        <p:nvSpPr>
          <p:cNvPr id="4" name="Slide Number Placeholder 3"/>
          <p:cNvSpPr>
            <a:spLocks noGrp="1"/>
          </p:cNvSpPr>
          <p:nvPr>
            <p:ph type="sldNum" sz="quarter" idx="10"/>
          </p:nvPr>
        </p:nvSpPr>
        <p:spPr/>
        <p:txBody>
          <a:bodyPr/>
          <a:lstStyle/>
          <a:p>
            <a:fld id="{5212566C-83C2-44BA-8639-2FD31406AC65}" type="slidenum">
              <a:rPr lang="en-US" smtClean="0"/>
              <a:t>9</a:t>
            </a:fld>
            <a:endParaRPr lang="en-US" dirty="0"/>
          </a:p>
        </p:txBody>
      </p:sp>
    </p:spTree>
    <p:extLst>
      <p:ext uri="{BB962C8B-B14F-4D97-AF65-F5344CB8AC3E}">
        <p14:creationId xmlns:p14="http://schemas.microsoft.com/office/powerpoint/2010/main" val="187112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emf"/><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10.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8BD305-0A6F-7F4F-B72C-E415F65EA1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4023"/>
            <a:ext cx="9144000" cy="6783977"/>
          </a:xfrm>
          <a:prstGeom prst="rect">
            <a:avLst/>
          </a:prstGeom>
        </p:spPr>
      </p:pic>
      <p:pic>
        <p:nvPicPr>
          <p:cNvPr id="9" name="Graphic 8">
            <a:extLst>
              <a:ext uri="{FF2B5EF4-FFF2-40B4-BE49-F238E27FC236}">
                <a16:creationId xmlns:a16="http://schemas.microsoft.com/office/drawing/2014/main" id="{DA65AF80-2D77-4612-85FB-77622680F7E0}"/>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928"/>
          <a:stretch/>
        </p:blipFill>
        <p:spPr>
          <a:xfrm>
            <a:off x="1" y="4604726"/>
            <a:ext cx="9144000" cy="1977671"/>
          </a:xfrm>
          <a:prstGeom prst="rect">
            <a:avLst/>
          </a:prstGeom>
        </p:spPr>
      </p:pic>
      <p:sp>
        <p:nvSpPr>
          <p:cNvPr id="27" name="Text Placeholder 20"/>
          <p:cNvSpPr>
            <a:spLocks noGrp="1"/>
          </p:cNvSpPr>
          <p:nvPr>
            <p:ph type="body" sz="quarter" idx="12"/>
          </p:nvPr>
        </p:nvSpPr>
        <p:spPr>
          <a:xfrm>
            <a:off x="304800" y="5271345"/>
            <a:ext cx="6178876" cy="644433"/>
          </a:xfrm>
          <a:prstGeom prst="rect">
            <a:avLst/>
          </a:prstGeom>
        </p:spPr>
        <p:txBody>
          <a:bodyPr anchor="b">
            <a:normAutofit/>
          </a:bodyPr>
          <a:lstStyle>
            <a:lvl1pPr marL="0" indent="0" algn="l">
              <a:lnSpc>
                <a:spcPct val="80000"/>
              </a:lnSpc>
              <a:spcBef>
                <a:spcPts val="0"/>
              </a:spcBef>
              <a:buNone/>
              <a:defRPr sz="3600" b="1" cap="none" baseline="0">
                <a:solidFill>
                  <a:schemeClr val="bg1"/>
                </a:solidFill>
              </a:defRPr>
            </a:lvl1pPr>
          </a:lstStyle>
          <a:p>
            <a:pPr lvl="0"/>
            <a:r>
              <a:rPr lang="en-US" dirty="0"/>
              <a:t>Edit Master text styles</a:t>
            </a:r>
          </a:p>
        </p:txBody>
      </p:sp>
      <p:pic>
        <p:nvPicPr>
          <p:cNvPr id="10" name="Graphic 9">
            <a:extLst>
              <a:ext uri="{FF2B5EF4-FFF2-40B4-BE49-F238E27FC236}">
                <a16:creationId xmlns:a16="http://schemas.microsoft.com/office/drawing/2014/main" id="{34B6DE54-0827-42E8-BBD8-D63FCE43ECF6}"/>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5717"/>
          <a:stretch/>
        </p:blipFill>
        <p:spPr>
          <a:xfrm>
            <a:off x="0" y="3928950"/>
            <a:ext cx="4025876" cy="1482393"/>
          </a:xfrm>
          <a:prstGeom prst="rect">
            <a:avLst/>
          </a:prstGeom>
        </p:spPr>
      </p:pic>
      <p:sp>
        <p:nvSpPr>
          <p:cNvPr id="28" name="Text Placeholder 20"/>
          <p:cNvSpPr>
            <a:spLocks noGrp="1"/>
          </p:cNvSpPr>
          <p:nvPr>
            <p:ph type="body" sz="quarter" idx="13"/>
          </p:nvPr>
        </p:nvSpPr>
        <p:spPr>
          <a:xfrm>
            <a:off x="304800" y="4273150"/>
            <a:ext cx="3431177" cy="330928"/>
          </a:xfrm>
          <a:prstGeom prst="rect">
            <a:avLst/>
          </a:prstGeom>
        </p:spPr>
        <p:txBody>
          <a:bodyPr>
            <a:noAutofit/>
          </a:bodyPr>
          <a:lstStyle>
            <a:lvl1pPr marL="0" indent="0" algn="l">
              <a:buNone/>
              <a:defRPr sz="2400" b="0">
                <a:solidFill>
                  <a:schemeClr val="bg1"/>
                </a:solidFill>
              </a:defRPr>
            </a:lvl1pPr>
          </a:lstStyle>
          <a:p>
            <a:pPr lvl="0"/>
            <a:r>
              <a:rPr lang="en-US" dirty="0"/>
              <a:t>Edit Master text styles</a:t>
            </a:r>
          </a:p>
        </p:txBody>
      </p:sp>
      <p:sp>
        <p:nvSpPr>
          <p:cNvPr id="12" name="Rectangle 11">
            <a:extLst>
              <a:ext uri="{FF2B5EF4-FFF2-40B4-BE49-F238E27FC236}">
                <a16:creationId xmlns:a16="http://schemas.microsoft.com/office/drawing/2014/main" id="{E7EFA0CF-E95F-47A6-B869-6A20BE1252EE}"/>
              </a:ext>
            </a:extLst>
          </p:cNvPr>
          <p:cNvSpPr/>
          <p:nvPr userDrawn="1"/>
        </p:nvSpPr>
        <p:spPr>
          <a:xfrm>
            <a:off x="0" y="0"/>
            <a:ext cx="9144000" cy="74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pic>
        <p:nvPicPr>
          <p:cNvPr id="2" name="Picture 1"/>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6788475" y="5139409"/>
            <a:ext cx="1408176" cy="908304"/>
          </a:xfrm>
          <a:prstGeom prst="rect">
            <a:avLst/>
          </a:prstGeom>
        </p:spPr>
      </p:pic>
      <p:sp>
        <p:nvSpPr>
          <p:cNvPr id="3" name="TextBox 2">
            <a:extLst>
              <a:ext uri="{FF2B5EF4-FFF2-40B4-BE49-F238E27FC236}">
                <a16:creationId xmlns:a16="http://schemas.microsoft.com/office/drawing/2014/main" id="{A859EE6E-76FF-F94C-B1D5-DF4905F1B3D2}"/>
              </a:ext>
            </a:extLst>
          </p:cNvPr>
          <p:cNvSpPr txBox="1"/>
          <p:nvPr userDrawn="1"/>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22166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606B-D873-4DD8-ACD5-E2F7AC5A8AD0}"/>
              </a:ext>
            </a:extLst>
          </p:cNvPr>
          <p:cNvSpPr>
            <a:spLocks noGrp="1"/>
          </p:cNvSpPr>
          <p:nvPr>
            <p:ph type="title"/>
          </p:nvPr>
        </p:nvSpPr>
        <p:spPr/>
        <p:txBody>
          <a:bodyPr/>
          <a:lstStyle/>
          <a:p>
            <a:r>
              <a:rPr lang="en-US" dirty="0"/>
              <a:t>Click to edit Master title style</a:t>
            </a:r>
          </a:p>
        </p:txBody>
      </p:sp>
      <p:sp>
        <p:nvSpPr>
          <p:cNvPr id="3" name="Text Placeholder 8">
            <a:extLst>
              <a:ext uri="{FF2B5EF4-FFF2-40B4-BE49-F238E27FC236}">
                <a16:creationId xmlns:a16="http://schemas.microsoft.com/office/drawing/2014/main" id="{152DD456-60A2-4324-918B-7977EBC0F932}"/>
              </a:ext>
            </a:extLst>
          </p:cNvPr>
          <p:cNvSpPr>
            <a:spLocks noGrp="1"/>
          </p:cNvSpPr>
          <p:nvPr>
            <p:ph type="body" sz="quarter" idx="10"/>
          </p:nvPr>
        </p:nvSpPr>
        <p:spPr>
          <a:xfrm>
            <a:off x="304800" y="1176338"/>
            <a:ext cx="8551863" cy="526800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455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eed Assistanc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035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F66EFE5B-78DA-1E47-89CD-B34BB99D1C52}" type="datetimeFigureOut">
              <a:rPr lang="en-US" smtClean="0"/>
              <a:t>9/3/19</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5FE20A93-366F-AF4F-B055-69483675ABC3}" type="slidenum">
              <a:rPr lang="en-US" smtClean="0"/>
              <a:t>‹#›</a:t>
            </a:fld>
            <a:endParaRPr lang="en-US" dirty="0"/>
          </a:p>
        </p:txBody>
      </p:sp>
    </p:spTree>
    <p:extLst>
      <p:ext uri="{BB962C8B-B14F-4D97-AF65-F5344CB8AC3E}">
        <p14:creationId xmlns:p14="http://schemas.microsoft.com/office/powerpoint/2010/main" val="2983484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F66EFE5B-78DA-1E47-89CD-B34BB99D1C52}" type="datetimeFigureOut">
              <a:rPr lang="en-US" smtClean="0"/>
              <a:t>9/3/19</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5FE20A93-366F-AF4F-B055-69483675ABC3}" type="slidenum">
              <a:rPr lang="en-US" smtClean="0"/>
              <a:t>‹#›</a:t>
            </a:fld>
            <a:endParaRPr lang="en-US" dirty="0"/>
          </a:p>
        </p:txBody>
      </p:sp>
    </p:spTree>
    <p:extLst>
      <p:ext uri="{BB962C8B-B14F-4D97-AF65-F5344CB8AC3E}">
        <p14:creationId xmlns:p14="http://schemas.microsoft.com/office/powerpoint/2010/main" val="4169093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6E8008-9C2A-3F4B-8A4D-4757A26E77B8}" type="datetimeFigureOut">
              <a:rPr lang="en-US" smtClean="0"/>
              <a:t>9/3/19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CAE8C-CB2E-5340-AD0C-ED4B2EBEE6C5}" type="slidenum">
              <a:rPr lang="en-US" smtClean="0"/>
              <a:t>‹#›</a:t>
            </a:fld>
            <a:endParaRPr lang="en-US" dirty="0"/>
          </a:p>
        </p:txBody>
      </p:sp>
    </p:spTree>
    <p:extLst>
      <p:ext uri="{BB962C8B-B14F-4D97-AF65-F5344CB8AC3E}">
        <p14:creationId xmlns:p14="http://schemas.microsoft.com/office/powerpoint/2010/main" val="193644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E8008-9C2A-3F4B-8A4D-4757A26E77B8}" type="datetimeFigureOut">
              <a:rPr lang="en-US" smtClean="0"/>
              <a:t>9/3/19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CAE8C-CB2E-5340-AD0C-ED4B2EBEE6C5}" type="slidenum">
              <a:rPr lang="en-US" smtClean="0"/>
              <a:t>‹#›</a:t>
            </a:fld>
            <a:endParaRPr lang="en-US" dirty="0"/>
          </a:p>
        </p:txBody>
      </p:sp>
    </p:spTree>
    <p:extLst>
      <p:ext uri="{BB962C8B-B14F-4D97-AF65-F5344CB8AC3E}">
        <p14:creationId xmlns:p14="http://schemas.microsoft.com/office/powerpoint/2010/main" val="66383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6E8008-9C2A-3F4B-8A4D-4757A26E77B8}" type="datetimeFigureOut">
              <a:rPr lang="en-US" smtClean="0"/>
              <a:t>9/3/19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CAE8C-CB2E-5340-AD0C-ED4B2EBEE6C5}" type="slidenum">
              <a:rPr lang="en-US" smtClean="0"/>
              <a:t>‹#›</a:t>
            </a:fld>
            <a:endParaRPr lang="en-US" dirty="0"/>
          </a:p>
        </p:txBody>
      </p:sp>
    </p:spTree>
    <p:extLst>
      <p:ext uri="{BB962C8B-B14F-4D97-AF65-F5344CB8AC3E}">
        <p14:creationId xmlns:p14="http://schemas.microsoft.com/office/powerpoint/2010/main" val="961249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6E8008-9C2A-3F4B-8A4D-4757A26E77B8}" type="datetimeFigureOut">
              <a:rPr lang="en-US" smtClean="0"/>
              <a:t>9/3/19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9CAE8C-CB2E-5340-AD0C-ED4B2EBEE6C5}" type="slidenum">
              <a:rPr lang="en-US" smtClean="0"/>
              <a:t>‹#›</a:t>
            </a:fld>
            <a:endParaRPr lang="en-US" dirty="0"/>
          </a:p>
        </p:txBody>
      </p:sp>
    </p:spTree>
    <p:extLst>
      <p:ext uri="{BB962C8B-B14F-4D97-AF65-F5344CB8AC3E}">
        <p14:creationId xmlns:p14="http://schemas.microsoft.com/office/powerpoint/2010/main" val="200365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6E8008-9C2A-3F4B-8A4D-4757A26E77B8}" type="datetimeFigureOut">
              <a:rPr lang="en-US" smtClean="0"/>
              <a:t>9/3/19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9CAE8C-CB2E-5340-AD0C-ED4B2EBEE6C5}" type="slidenum">
              <a:rPr lang="en-US" smtClean="0"/>
              <a:t>‹#›</a:t>
            </a:fld>
            <a:endParaRPr lang="en-US" dirty="0"/>
          </a:p>
        </p:txBody>
      </p:sp>
    </p:spTree>
    <p:extLst>
      <p:ext uri="{BB962C8B-B14F-4D97-AF65-F5344CB8AC3E}">
        <p14:creationId xmlns:p14="http://schemas.microsoft.com/office/powerpoint/2010/main" val="295474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6E8008-9C2A-3F4B-8A4D-4757A26E77B8}" type="datetimeFigureOut">
              <a:rPr lang="en-US" smtClean="0"/>
              <a:t>9/3/19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9CAE8C-CB2E-5340-AD0C-ED4B2EBEE6C5}" type="slidenum">
              <a:rPr lang="en-US" smtClean="0"/>
              <a:t>‹#›</a:t>
            </a:fld>
            <a:endParaRPr lang="en-US" dirty="0"/>
          </a:p>
        </p:txBody>
      </p:sp>
    </p:spTree>
    <p:extLst>
      <p:ext uri="{BB962C8B-B14F-4D97-AF65-F5344CB8AC3E}">
        <p14:creationId xmlns:p14="http://schemas.microsoft.com/office/powerpoint/2010/main" val="105045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2C103E-980F-4069-9858-55D85F477E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4022"/>
            <a:ext cx="9144001" cy="6783978"/>
          </a:xfrm>
          <a:prstGeom prst="rect">
            <a:avLst/>
          </a:prstGeom>
        </p:spPr>
      </p:pic>
      <p:pic>
        <p:nvPicPr>
          <p:cNvPr id="9" name="Graphic 8">
            <a:extLst>
              <a:ext uri="{FF2B5EF4-FFF2-40B4-BE49-F238E27FC236}">
                <a16:creationId xmlns:a16="http://schemas.microsoft.com/office/drawing/2014/main" id="{DA65AF80-2D77-4612-85FB-77622680F7E0}"/>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928"/>
          <a:stretch/>
        </p:blipFill>
        <p:spPr>
          <a:xfrm>
            <a:off x="1" y="4604726"/>
            <a:ext cx="9144000" cy="1977671"/>
          </a:xfrm>
          <a:prstGeom prst="rect">
            <a:avLst/>
          </a:prstGeom>
        </p:spPr>
      </p:pic>
      <p:sp>
        <p:nvSpPr>
          <p:cNvPr id="27" name="Text Placeholder 20"/>
          <p:cNvSpPr>
            <a:spLocks noGrp="1"/>
          </p:cNvSpPr>
          <p:nvPr>
            <p:ph type="body" sz="quarter" idx="12"/>
          </p:nvPr>
        </p:nvSpPr>
        <p:spPr>
          <a:xfrm>
            <a:off x="304800" y="5271345"/>
            <a:ext cx="6178876" cy="644433"/>
          </a:xfrm>
          <a:prstGeom prst="rect">
            <a:avLst/>
          </a:prstGeom>
        </p:spPr>
        <p:txBody>
          <a:bodyPr anchor="b">
            <a:normAutofit/>
          </a:bodyPr>
          <a:lstStyle>
            <a:lvl1pPr marL="0" indent="0" algn="l">
              <a:lnSpc>
                <a:spcPct val="80000"/>
              </a:lnSpc>
              <a:spcBef>
                <a:spcPts val="0"/>
              </a:spcBef>
              <a:buNone/>
              <a:defRPr sz="3600" b="1" cap="none" baseline="0">
                <a:solidFill>
                  <a:schemeClr val="bg1"/>
                </a:solidFill>
              </a:defRPr>
            </a:lvl1pPr>
          </a:lstStyle>
          <a:p>
            <a:pPr lvl="0"/>
            <a:r>
              <a:rPr lang="en-US" dirty="0"/>
              <a:t>Edit Master text styles</a:t>
            </a:r>
          </a:p>
        </p:txBody>
      </p:sp>
      <p:pic>
        <p:nvPicPr>
          <p:cNvPr id="10" name="Graphic 9">
            <a:extLst>
              <a:ext uri="{FF2B5EF4-FFF2-40B4-BE49-F238E27FC236}">
                <a16:creationId xmlns:a16="http://schemas.microsoft.com/office/drawing/2014/main" id="{34B6DE54-0827-42E8-BBD8-D63FCE43ECF6}"/>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5717"/>
          <a:stretch/>
        </p:blipFill>
        <p:spPr>
          <a:xfrm>
            <a:off x="0" y="3928950"/>
            <a:ext cx="4025876" cy="1482393"/>
          </a:xfrm>
          <a:prstGeom prst="rect">
            <a:avLst/>
          </a:prstGeom>
        </p:spPr>
      </p:pic>
      <p:sp>
        <p:nvSpPr>
          <p:cNvPr id="28" name="Text Placeholder 20"/>
          <p:cNvSpPr>
            <a:spLocks noGrp="1"/>
          </p:cNvSpPr>
          <p:nvPr>
            <p:ph type="body" sz="quarter" idx="13"/>
          </p:nvPr>
        </p:nvSpPr>
        <p:spPr>
          <a:xfrm>
            <a:off x="304800" y="4273150"/>
            <a:ext cx="3431177" cy="330928"/>
          </a:xfrm>
          <a:prstGeom prst="rect">
            <a:avLst/>
          </a:prstGeom>
        </p:spPr>
        <p:txBody>
          <a:bodyPr>
            <a:noAutofit/>
          </a:bodyPr>
          <a:lstStyle>
            <a:lvl1pPr marL="0" indent="0" algn="l">
              <a:buNone/>
              <a:defRPr sz="2400" b="0">
                <a:solidFill>
                  <a:schemeClr val="bg1"/>
                </a:solidFill>
              </a:defRPr>
            </a:lvl1pPr>
          </a:lstStyle>
          <a:p>
            <a:pPr lvl="0"/>
            <a:r>
              <a:rPr lang="en-US" dirty="0"/>
              <a:t>Edit Master text styles</a:t>
            </a:r>
          </a:p>
        </p:txBody>
      </p:sp>
      <p:sp>
        <p:nvSpPr>
          <p:cNvPr id="12" name="Rectangle 11">
            <a:extLst>
              <a:ext uri="{FF2B5EF4-FFF2-40B4-BE49-F238E27FC236}">
                <a16:creationId xmlns:a16="http://schemas.microsoft.com/office/drawing/2014/main" id="{E7EFA0CF-E95F-47A6-B869-6A20BE1252EE}"/>
              </a:ext>
            </a:extLst>
          </p:cNvPr>
          <p:cNvSpPr/>
          <p:nvPr userDrawn="1"/>
        </p:nvSpPr>
        <p:spPr>
          <a:xfrm>
            <a:off x="0" y="0"/>
            <a:ext cx="9144000" cy="74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pic>
        <p:nvPicPr>
          <p:cNvPr id="11" name="Picture 10">
            <a:extLst>
              <a:ext uri="{FF2B5EF4-FFF2-40B4-BE49-F238E27FC236}">
                <a16:creationId xmlns:a16="http://schemas.microsoft.com/office/drawing/2014/main" id="{2EACA331-638D-244E-A0FB-C5452CF3C1B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257261" y="4774239"/>
            <a:ext cx="2316762" cy="1504286"/>
          </a:xfrm>
          <a:prstGeom prst="rect">
            <a:avLst/>
          </a:prstGeom>
        </p:spPr>
      </p:pic>
    </p:spTree>
    <p:extLst>
      <p:ext uri="{BB962C8B-B14F-4D97-AF65-F5344CB8AC3E}">
        <p14:creationId xmlns:p14="http://schemas.microsoft.com/office/powerpoint/2010/main" val="160236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userDrawn="1">
          <p15:clr>
            <a:srgbClr val="FBAE40"/>
          </p15:clr>
        </p15:guide>
        <p15:guide id="2" pos="57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E8008-9C2A-3F4B-8A4D-4757A26E77B8}" type="datetimeFigureOut">
              <a:rPr lang="en-US" smtClean="0"/>
              <a:t>9/3/19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9CAE8C-CB2E-5340-AD0C-ED4B2EBEE6C5}" type="slidenum">
              <a:rPr lang="en-US" smtClean="0"/>
              <a:t>‹#›</a:t>
            </a:fld>
            <a:endParaRPr lang="en-US" dirty="0"/>
          </a:p>
        </p:txBody>
      </p:sp>
    </p:spTree>
    <p:extLst>
      <p:ext uri="{BB962C8B-B14F-4D97-AF65-F5344CB8AC3E}">
        <p14:creationId xmlns:p14="http://schemas.microsoft.com/office/powerpoint/2010/main" val="487147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6E8008-9C2A-3F4B-8A4D-4757A26E77B8}" type="datetimeFigureOut">
              <a:rPr lang="en-US" smtClean="0"/>
              <a:t>9/3/19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9CAE8C-CB2E-5340-AD0C-ED4B2EBEE6C5}" type="slidenum">
              <a:rPr lang="en-US" smtClean="0"/>
              <a:t>‹#›</a:t>
            </a:fld>
            <a:endParaRPr lang="en-US" dirty="0"/>
          </a:p>
        </p:txBody>
      </p:sp>
    </p:spTree>
    <p:extLst>
      <p:ext uri="{BB962C8B-B14F-4D97-AF65-F5344CB8AC3E}">
        <p14:creationId xmlns:p14="http://schemas.microsoft.com/office/powerpoint/2010/main" val="1279496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6E8008-9C2A-3F4B-8A4D-4757A26E77B8}" type="datetimeFigureOut">
              <a:rPr lang="en-US" smtClean="0"/>
              <a:t>9/3/19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9CAE8C-CB2E-5340-AD0C-ED4B2EBEE6C5}" type="slidenum">
              <a:rPr lang="en-US" smtClean="0"/>
              <a:t>‹#›</a:t>
            </a:fld>
            <a:endParaRPr lang="en-US" dirty="0"/>
          </a:p>
        </p:txBody>
      </p:sp>
    </p:spTree>
    <p:extLst>
      <p:ext uri="{BB962C8B-B14F-4D97-AF65-F5344CB8AC3E}">
        <p14:creationId xmlns:p14="http://schemas.microsoft.com/office/powerpoint/2010/main" val="1738405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E8008-9C2A-3F4B-8A4D-4757A26E77B8}" type="datetimeFigureOut">
              <a:rPr lang="en-US" smtClean="0"/>
              <a:t>9/3/19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CAE8C-CB2E-5340-AD0C-ED4B2EBEE6C5}" type="slidenum">
              <a:rPr lang="en-US" smtClean="0"/>
              <a:t>‹#›</a:t>
            </a:fld>
            <a:endParaRPr lang="en-US" dirty="0"/>
          </a:p>
        </p:txBody>
      </p:sp>
    </p:spTree>
    <p:extLst>
      <p:ext uri="{BB962C8B-B14F-4D97-AF65-F5344CB8AC3E}">
        <p14:creationId xmlns:p14="http://schemas.microsoft.com/office/powerpoint/2010/main" val="864422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E8008-9C2A-3F4B-8A4D-4757A26E77B8}" type="datetimeFigureOut">
              <a:rPr lang="en-US" smtClean="0"/>
              <a:t>9/3/19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CAE8C-CB2E-5340-AD0C-ED4B2EBEE6C5}" type="slidenum">
              <a:rPr lang="en-US" smtClean="0"/>
              <a:t>‹#›</a:t>
            </a:fld>
            <a:endParaRPr lang="en-US" dirty="0"/>
          </a:p>
        </p:txBody>
      </p:sp>
    </p:spTree>
    <p:extLst>
      <p:ext uri="{BB962C8B-B14F-4D97-AF65-F5344CB8AC3E}">
        <p14:creationId xmlns:p14="http://schemas.microsoft.com/office/powerpoint/2010/main" val="62571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EA4B6-2FD4-4F8D-91AB-6BBE38AE3A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4023"/>
            <a:ext cx="9144000" cy="6783977"/>
          </a:xfrm>
          <a:prstGeom prst="rect">
            <a:avLst/>
          </a:prstGeom>
        </p:spPr>
      </p:pic>
      <p:sp>
        <p:nvSpPr>
          <p:cNvPr id="12" name="Rectangle 11">
            <a:extLst>
              <a:ext uri="{FF2B5EF4-FFF2-40B4-BE49-F238E27FC236}">
                <a16:creationId xmlns:a16="http://schemas.microsoft.com/office/drawing/2014/main" id="{E7EFA0CF-E95F-47A6-B869-6A20BE1252EE}"/>
              </a:ext>
            </a:extLst>
          </p:cNvPr>
          <p:cNvSpPr/>
          <p:nvPr userDrawn="1"/>
        </p:nvSpPr>
        <p:spPr>
          <a:xfrm>
            <a:off x="0" y="0"/>
            <a:ext cx="9144000" cy="74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Tree>
    <p:extLst>
      <p:ext uri="{BB962C8B-B14F-4D97-AF65-F5344CB8AC3E}">
        <p14:creationId xmlns:p14="http://schemas.microsoft.com/office/powerpoint/2010/main" val="328542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
          <p15:clr>
            <a:srgbClr val="FBAE40"/>
          </p15:clr>
        </p15:guide>
        <p15:guide id="2" pos="55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B9E921-CADA-474E-A1C7-68379CDB5F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96"/>
            <a:ext cx="9144000" cy="6856704"/>
          </a:xfrm>
          <a:prstGeom prst="rect">
            <a:avLst/>
          </a:prstGeom>
        </p:spPr>
      </p:pic>
      <p:sp>
        <p:nvSpPr>
          <p:cNvPr id="13" name="Rectangle 12"/>
          <p:cNvSpPr/>
          <p:nvPr userDrawn="1"/>
        </p:nvSpPr>
        <p:spPr>
          <a:xfrm>
            <a:off x="0" y="4672873"/>
            <a:ext cx="9144000" cy="16285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Text Placeholder 20"/>
          <p:cNvSpPr>
            <a:spLocks noGrp="1"/>
          </p:cNvSpPr>
          <p:nvPr>
            <p:ph type="body" sz="quarter" idx="12"/>
          </p:nvPr>
        </p:nvSpPr>
        <p:spPr>
          <a:xfrm>
            <a:off x="304800" y="4926494"/>
            <a:ext cx="6305006" cy="644433"/>
          </a:xfrm>
          <a:prstGeom prst="rect">
            <a:avLst/>
          </a:prstGeom>
        </p:spPr>
        <p:txBody>
          <a:bodyPr anchor="b"/>
          <a:lstStyle>
            <a:lvl1pPr marL="0" indent="0" algn="l">
              <a:lnSpc>
                <a:spcPct val="80000"/>
              </a:lnSpc>
              <a:spcBef>
                <a:spcPts val="0"/>
              </a:spcBef>
              <a:buNone/>
              <a:defRPr sz="3200" b="1" cap="none" baseline="0">
                <a:solidFill>
                  <a:schemeClr val="bg1"/>
                </a:solidFill>
              </a:defRPr>
            </a:lvl1pPr>
          </a:lstStyle>
          <a:p>
            <a:pPr lvl="0"/>
            <a:r>
              <a:rPr lang="en-US" dirty="0"/>
              <a:t>Edit Master text styles</a:t>
            </a:r>
          </a:p>
        </p:txBody>
      </p:sp>
      <p:sp>
        <p:nvSpPr>
          <p:cNvPr id="28" name="Text Placeholder 20"/>
          <p:cNvSpPr>
            <a:spLocks noGrp="1"/>
          </p:cNvSpPr>
          <p:nvPr>
            <p:ph type="body" sz="quarter" idx="13"/>
          </p:nvPr>
        </p:nvSpPr>
        <p:spPr>
          <a:xfrm>
            <a:off x="304800" y="5631888"/>
            <a:ext cx="6305006" cy="330928"/>
          </a:xfrm>
          <a:prstGeom prst="rect">
            <a:avLst/>
          </a:prstGeom>
        </p:spPr>
        <p:txBody>
          <a:bodyPr/>
          <a:lstStyle>
            <a:lvl1pPr marL="0" indent="0" algn="l">
              <a:buNone/>
              <a:defRPr sz="1800" b="0">
                <a:solidFill>
                  <a:schemeClr val="accent3"/>
                </a:solidFill>
              </a:defRPr>
            </a:lvl1pPr>
          </a:lstStyle>
          <a:p>
            <a:pPr lvl="0"/>
            <a:r>
              <a:rPr lang="en-US" dirty="0"/>
              <a:t>Edit Master text styles</a:t>
            </a:r>
          </a:p>
        </p:txBody>
      </p:sp>
      <p:pic>
        <p:nvPicPr>
          <p:cNvPr id="8" name="Picture 7">
            <a:extLst>
              <a:ext uri="{FF2B5EF4-FFF2-40B4-BE49-F238E27FC236}">
                <a16:creationId xmlns:a16="http://schemas.microsoft.com/office/drawing/2014/main" id="{56DE0365-747D-4D9C-AF40-C8275296D9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8740" y="5022525"/>
            <a:ext cx="1676254" cy="949487"/>
          </a:xfrm>
          <a:prstGeom prst="rect">
            <a:avLst/>
          </a:prstGeom>
        </p:spPr>
      </p:pic>
      <p:cxnSp>
        <p:nvCxnSpPr>
          <p:cNvPr id="6" name="Straight Connector 5">
            <a:extLst>
              <a:ext uri="{FF2B5EF4-FFF2-40B4-BE49-F238E27FC236}">
                <a16:creationId xmlns:a16="http://schemas.microsoft.com/office/drawing/2014/main" id="{A648D85E-5C05-4C69-90DD-53DC96B1D901}"/>
              </a:ext>
            </a:extLst>
          </p:cNvPr>
          <p:cNvCxnSpPr>
            <a:cxnSpLocks/>
          </p:cNvCxnSpPr>
          <p:nvPr userDrawn="1"/>
        </p:nvCxnSpPr>
        <p:spPr>
          <a:xfrm>
            <a:off x="7001691" y="4862271"/>
            <a:ext cx="0" cy="12058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F5B234E-CC94-490A-9632-F58070F63B03}"/>
              </a:ext>
            </a:extLst>
          </p:cNvPr>
          <p:cNvSpPr/>
          <p:nvPr userDrawn="1"/>
        </p:nvSpPr>
        <p:spPr>
          <a:xfrm>
            <a:off x="0" y="6227385"/>
            <a:ext cx="9144000" cy="74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Tree>
    <p:extLst>
      <p:ext uri="{BB962C8B-B14F-4D97-AF65-F5344CB8AC3E}">
        <p14:creationId xmlns:p14="http://schemas.microsoft.com/office/powerpoint/2010/main" val="143539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
          <p15:clr>
            <a:srgbClr val="FBAE40"/>
          </p15:clr>
        </p15:guide>
        <p15:guide id="2" pos="55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B9E921-CADA-474E-A1C7-68379CDB5F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96"/>
            <a:ext cx="9144000" cy="6856704"/>
          </a:xfrm>
          <a:prstGeom prst="rect">
            <a:avLst/>
          </a:prstGeom>
        </p:spPr>
      </p:pic>
      <p:sp>
        <p:nvSpPr>
          <p:cNvPr id="5" name="Rectangle 4">
            <a:extLst>
              <a:ext uri="{FF2B5EF4-FFF2-40B4-BE49-F238E27FC236}">
                <a16:creationId xmlns:a16="http://schemas.microsoft.com/office/drawing/2014/main" id="{7F106F99-272F-462A-866F-3EF9F4504A2B}"/>
              </a:ext>
            </a:extLst>
          </p:cNvPr>
          <p:cNvSpPr/>
          <p:nvPr userDrawn="1"/>
        </p:nvSpPr>
        <p:spPr>
          <a:xfrm>
            <a:off x="0" y="0"/>
            <a:ext cx="9144000" cy="6858000"/>
          </a:xfrm>
          <a:prstGeom prst="rect">
            <a:avLst/>
          </a:prstGeom>
          <a:gradFill flip="none" rotWithShape="1">
            <a:gsLst>
              <a:gs pos="89000">
                <a:srgbClr val="FFFFFF">
                  <a:alpha val="46000"/>
                </a:srgbClr>
              </a:gs>
              <a:gs pos="33000">
                <a:schemeClr val="bg1">
                  <a:alpha val="18000"/>
                </a:schemeClr>
              </a:gs>
              <a:gs pos="78000">
                <a:srgbClr val="FFFFFF">
                  <a:alpha val="0"/>
                </a:srgbClr>
              </a:gs>
              <a:gs pos="45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912A914A-BDB4-41B4-8165-AF6B1EC0BB2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9021" t="56360" r="6149" b="10737"/>
          <a:stretch/>
        </p:blipFill>
        <p:spPr>
          <a:xfrm>
            <a:off x="0" y="3889830"/>
            <a:ext cx="9144000" cy="2380342"/>
          </a:xfrm>
          <a:prstGeom prst="rect">
            <a:avLst/>
          </a:prstGeom>
        </p:spPr>
      </p:pic>
      <p:pic>
        <p:nvPicPr>
          <p:cNvPr id="16" name="Graphic 15">
            <a:extLst>
              <a:ext uri="{FF2B5EF4-FFF2-40B4-BE49-F238E27FC236}">
                <a16:creationId xmlns:a16="http://schemas.microsoft.com/office/drawing/2014/main" id="{84BDB7E5-5207-454D-8DF8-EA57786DCA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46632" y="116774"/>
            <a:ext cx="2106811" cy="1190164"/>
          </a:xfrm>
          <a:prstGeom prst="rect">
            <a:avLst/>
          </a:prstGeom>
        </p:spPr>
      </p:pic>
      <p:sp>
        <p:nvSpPr>
          <p:cNvPr id="17" name="Text Placeholder 20">
            <a:extLst>
              <a:ext uri="{FF2B5EF4-FFF2-40B4-BE49-F238E27FC236}">
                <a16:creationId xmlns:a16="http://schemas.microsoft.com/office/drawing/2014/main" id="{03E3B4DA-3011-4468-86FB-BC985D64AABA}"/>
              </a:ext>
            </a:extLst>
          </p:cNvPr>
          <p:cNvSpPr>
            <a:spLocks noGrp="1"/>
          </p:cNvSpPr>
          <p:nvPr>
            <p:ph type="body" sz="quarter" idx="12"/>
          </p:nvPr>
        </p:nvSpPr>
        <p:spPr>
          <a:xfrm>
            <a:off x="304799" y="4491066"/>
            <a:ext cx="8551863" cy="644433"/>
          </a:xfrm>
          <a:prstGeom prst="rect">
            <a:avLst/>
          </a:prstGeom>
        </p:spPr>
        <p:txBody>
          <a:bodyPr tIns="0" bIns="0" anchor="b">
            <a:normAutofit/>
          </a:bodyPr>
          <a:lstStyle>
            <a:lvl1pPr marL="0" indent="0" algn="l">
              <a:lnSpc>
                <a:spcPct val="80000"/>
              </a:lnSpc>
              <a:spcBef>
                <a:spcPts val="0"/>
              </a:spcBef>
              <a:buNone/>
              <a:defRPr sz="4000" b="1" cap="none" baseline="0">
                <a:solidFill>
                  <a:schemeClr val="bg1"/>
                </a:solidFill>
              </a:defRPr>
            </a:lvl1pPr>
          </a:lstStyle>
          <a:p>
            <a:pPr lvl="0"/>
            <a:r>
              <a:rPr lang="en-US" dirty="0"/>
              <a:t>Edit Master text styles</a:t>
            </a:r>
          </a:p>
        </p:txBody>
      </p:sp>
      <p:sp>
        <p:nvSpPr>
          <p:cNvPr id="18" name="Text Placeholder 20">
            <a:extLst>
              <a:ext uri="{FF2B5EF4-FFF2-40B4-BE49-F238E27FC236}">
                <a16:creationId xmlns:a16="http://schemas.microsoft.com/office/drawing/2014/main" id="{4D1EFDFF-1636-4C74-935B-2DBF2EA69113}"/>
              </a:ext>
            </a:extLst>
          </p:cNvPr>
          <p:cNvSpPr>
            <a:spLocks noGrp="1"/>
          </p:cNvSpPr>
          <p:nvPr>
            <p:ph type="body" sz="quarter" idx="13"/>
          </p:nvPr>
        </p:nvSpPr>
        <p:spPr>
          <a:xfrm>
            <a:off x="304799" y="5196460"/>
            <a:ext cx="8551863" cy="330928"/>
          </a:xfrm>
          <a:prstGeom prst="rect">
            <a:avLst/>
          </a:prstGeom>
        </p:spPr>
        <p:txBody>
          <a:bodyPr tIns="0" bIns="0">
            <a:noAutofit/>
          </a:bodyPr>
          <a:lstStyle>
            <a:lvl1pPr marL="0" indent="0" algn="l">
              <a:buNone/>
              <a:defRPr sz="2400" b="0">
                <a:solidFill>
                  <a:schemeClr val="accent3"/>
                </a:solidFill>
              </a:defRPr>
            </a:lvl1pPr>
          </a:lstStyle>
          <a:p>
            <a:pPr lvl="0"/>
            <a:r>
              <a:rPr lang="en-US" dirty="0"/>
              <a:t>Edit Master text styles</a:t>
            </a:r>
          </a:p>
        </p:txBody>
      </p:sp>
      <p:sp>
        <p:nvSpPr>
          <p:cNvPr id="19" name="Rectangle 18">
            <a:extLst>
              <a:ext uri="{FF2B5EF4-FFF2-40B4-BE49-F238E27FC236}">
                <a16:creationId xmlns:a16="http://schemas.microsoft.com/office/drawing/2014/main" id="{FF282F81-6677-453B-9DA4-C80B513DA904}"/>
              </a:ext>
            </a:extLst>
          </p:cNvPr>
          <p:cNvSpPr/>
          <p:nvPr userDrawn="1"/>
        </p:nvSpPr>
        <p:spPr>
          <a:xfrm>
            <a:off x="0" y="6783977"/>
            <a:ext cx="9144000" cy="74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Tree>
    <p:extLst>
      <p:ext uri="{BB962C8B-B14F-4D97-AF65-F5344CB8AC3E}">
        <p14:creationId xmlns:p14="http://schemas.microsoft.com/office/powerpoint/2010/main" val="245997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
          <p15:clr>
            <a:srgbClr val="FBAE40"/>
          </p15:clr>
        </p15:guide>
        <p15:guide id="2" pos="55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DEDDFB2-80C1-430C-916C-EDCEB3FD44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370653"/>
          </a:xfrm>
          <a:prstGeom prst="rect">
            <a:avLst/>
          </a:prstGeom>
        </p:spPr>
      </p:pic>
      <p:sp>
        <p:nvSpPr>
          <p:cNvPr id="13" name="Rectangle 12"/>
          <p:cNvSpPr/>
          <p:nvPr userDrawn="1"/>
        </p:nvSpPr>
        <p:spPr>
          <a:xfrm>
            <a:off x="0" y="5308600"/>
            <a:ext cx="9144000" cy="15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 name="Straight Connector 5">
            <a:extLst>
              <a:ext uri="{FF2B5EF4-FFF2-40B4-BE49-F238E27FC236}">
                <a16:creationId xmlns:a16="http://schemas.microsoft.com/office/drawing/2014/main" id="{A648D85E-5C05-4C69-90DD-53DC96B1D901}"/>
              </a:ext>
            </a:extLst>
          </p:cNvPr>
          <p:cNvCxnSpPr>
            <a:cxnSpLocks/>
          </p:cNvCxnSpPr>
          <p:nvPr userDrawn="1"/>
        </p:nvCxnSpPr>
        <p:spPr>
          <a:xfrm>
            <a:off x="6862545" y="5450578"/>
            <a:ext cx="0" cy="12058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F5B234E-CC94-490A-9632-F58070F63B03}"/>
              </a:ext>
            </a:extLst>
          </p:cNvPr>
          <p:cNvSpPr/>
          <p:nvPr userDrawn="1"/>
        </p:nvSpPr>
        <p:spPr>
          <a:xfrm>
            <a:off x="0" y="6783977"/>
            <a:ext cx="9144000" cy="74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pic>
        <p:nvPicPr>
          <p:cNvPr id="9" name="Graphic 8">
            <a:extLst>
              <a:ext uri="{FF2B5EF4-FFF2-40B4-BE49-F238E27FC236}">
                <a16:creationId xmlns:a16="http://schemas.microsoft.com/office/drawing/2014/main" id="{2136EFCC-094C-4A0C-90ED-190E55BD60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32118" y="5447573"/>
            <a:ext cx="2106811" cy="1190164"/>
          </a:xfrm>
          <a:prstGeom prst="rect">
            <a:avLst/>
          </a:prstGeom>
        </p:spPr>
      </p:pic>
      <p:sp>
        <p:nvSpPr>
          <p:cNvPr id="10" name="Text Placeholder 20">
            <a:extLst>
              <a:ext uri="{FF2B5EF4-FFF2-40B4-BE49-F238E27FC236}">
                <a16:creationId xmlns:a16="http://schemas.microsoft.com/office/drawing/2014/main" id="{8C06FB2A-06EA-480F-A714-C79DBEE608A5}"/>
              </a:ext>
            </a:extLst>
          </p:cNvPr>
          <p:cNvSpPr>
            <a:spLocks noGrp="1"/>
          </p:cNvSpPr>
          <p:nvPr>
            <p:ph type="body" sz="quarter" idx="12"/>
          </p:nvPr>
        </p:nvSpPr>
        <p:spPr>
          <a:xfrm>
            <a:off x="304800" y="5552663"/>
            <a:ext cx="6305006" cy="589720"/>
          </a:xfrm>
          <a:prstGeom prst="rect">
            <a:avLst/>
          </a:prstGeom>
        </p:spPr>
        <p:txBody>
          <a:bodyPr anchor="b"/>
          <a:lstStyle>
            <a:lvl1pPr marL="0" indent="0" algn="l">
              <a:lnSpc>
                <a:spcPct val="80000"/>
              </a:lnSpc>
              <a:spcBef>
                <a:spcPts val="0"/>
              </a:spcBef>
              <a:buNone/>
              <a:defRPr sz="3600" b="1" cap="none" baseline="0">
                <a:solidFill>
                  <a:schemeClr val="tx2"/>
                </a:solidFill>
              </a:defRPr>
            </a:lvl1pPr>
          </a:lstStyle>
          <a:p>
            <a:pPr lvl="0"/>
            <a:r>
              <a:rPr lang="en-US" dirty="0"/>
              <a:t>Edit Master text styles</a:t>
            </a:r>
          </a:p>
        </p:txBody>
      </p:sp>
      <p:sp>
        <p:nvSpPr>
          <p:cNvPr id="12" name="Text Placeholder 20">
            <a:extLst>
              <a:ext uri="{FF2B5EF4-FFF2-40B4-BE49-F238E27FC236}">
                <a16:creationId xmlns:a16="http://schemas.microsoft.com/office/drawing/2014/main" id="{E873A904-AE22-42E7-A189-173F5D509527}"/>
              </a:ext>
            </a:extLst>
          </p:cNvPr>
          <p:cNvSpPr>
            <a:spLocks noGrp="1"/>
          </p:cNvSpPr>
          <p:nvPr>
            <p:ph type="body" sz="quarter" idx="13"/>
          </p:nvPr>
        </p:nvSpPr>
        <p:spPr>
          <a:xfrm>
            <a:off x="304800" y="6172200"/>
            <a:ext cx="6305006" cy="396906"/>
          </a:xfrm>
          <a:prstGeom prst="rect">
            <a:avLst/>
          </a:prstGeom>
        </p:spPr>
        <p:txBody>
          <a:bodyPr/>
          <a:lstStyle>
            <a:lvl1pPr marL="0" indent="0" algn="l">
              <a:buNone/>
              <a:defRPr sz="2000" b="0">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37370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
          <p15:clr>
            <a:srgbClr val="FBAE40"/>
          </p15:clr>
        </p15:guide>
        <p15:guide id="2" pos="556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7DACEE-7E6B-4CDB-89E5-109E40285600}"/>
              </a:ext>
            </a:extLst>
          </p:cNvPr>
          <p:cNvSpPr/>
          <p:nvPr userDrawn="1"/>
        </p:nvSpPr>
        <p:spPr>
          <a:xfrm>
            <a:off x="0" y="0"/>
            <a:ext cx="9144000" cy="883491"/>
          </a:xfrm>
          <a:prstGeom prst="rect">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6BBECADB-3C05-466E-B227-49E7D7FB141D}"/>
              </a:ext>
            </a:extLst>
          </p:cNvPr>
          <p:cNvSpPr/>
          <p:nvPr userDrawn="1"/>
        </p:nvSpPr>
        <p:spPr>
          <a:xfrm>
            <a:off x="7354956" y="0"/>
            <a:ext cx="1789043" cy="883491"/>
          </a:xfrm>
          <a:custGeom>
            <a:avLst/>
            <a:gdLst>
              <a:gd name="connsiteX0" fmla="*/ 422413 w 3409122"/>
              <a:gd name="connsiteY0" fmla="*/ 0 h 1915819"/>
              <a:gd name="connsiteX1" fmla="*/ 1162879 w 3409122"/>
              <a:gd name="connsiteY1" fmla="*/ 0 h 1915819"/>
              <a:gd name="connsiteX2" fmla="*/ 1689652 w 3409122"/>
              <a:gd name="connsiteY2" fmla="*/ 0 h 1915819"/>
              <a:gd name="connsiteX3" fmla="*/ 3409122 w 3409122"/>
              <a:gd name="connsiteY3" fmla="*/ 0 h 1915819"/>
              <a:gd name="connsiteX4" fmla="*/ 3409122 w 3409122"/>
              <a:gd name="connsiteY4" fmla="*/ 1915819 h 1915819"/>
              <a:gd name="connsiteX5" fmla="*/ 1267239 w 3409122"/>
              <a:gd name="connsiteY5" fmla="*/ 1915819 h 1915819"/>
              <a:gd name="connsiteX6" fmla="*/ 1162879 w 3409122"/>
              <a:gd name="connsiteY6" fmla="*/ 1915819 h 1915819"/>
              <a:gd name="connsiteX7" fmla="*/ 0 w 3409122"/>
              <a:gd name="connsiteY7" fmla="*/ 1915819 h 191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9122" h="1915819">
                <a:moveTo>
                  <a:pt x="422413" y="0"/>
                </a:moveTo>
                <a:lnTo>
                  <a:pt x="1162879" y="0"/>
                </a:lnTo>
                <a:lnTo>
                  <a:pt x="1689652" y="0"/>
                </a:lnTo>
                <a:lnTo>
                  <a:pt x="3409122" y="0"/>
                </a:lnTo>
                <a:lnTo>
                  <a:pt x="3409122" y="1915819"/>
                </a:lnTo>
                <a:lnTo>
                  <a:pt x="1267239" y="1915819"/>
                </a:lnTo>
                <a:lnTo>
                  <a:pt x="1162879" y="1915819"/>
                </a:lnTo>
                <a:lnTo>
                  <a:pt x="0" y="1915819"/>
                </a:lnTo>
                <a:close/>
              </a:path>
            </a:pathLst>
          </a:custGeom>
          <a:solidFill>
            <a:schemeClr val="accent2"/>
          </a:solidFill>
          <a:ln>
            <a:noFill/>
          </a:ln>
          <a:effectLst>
            <a:outerShdw blurRad="76200" dist="381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dirty="0"/>
          </a:p>
        </p:txBody>
      </p:sp>
      <p:sp>
        <p:nvSpPr>
          <p:cNvPr id="3" name="Rectangle 2">
            <a:extLst>
              <a:ext uri="{FF2B5EF4-FFF2-40B4-BE49-F238E27FC236}">
                <a16:creationId xmlns:a16="http://schemas.microsoft.com/office/drawing/2014/main" id="{04D8F364-3385-4A10-B8DA-C7A021D3E874}"/>
              </a:ext>
            </a:extLst>
          </p:cNvPr>
          <p:cNvSpPr/>
          <p:nvPr userDrawn="1"/>
        </p:nvSpPr>
        <p:spPr>
          <a:xfrm>
            <a:off x="0" y="6783977"/>
            <a:ext cx="9144000" cy="74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pic>
        <p:nvPicPr>
          <p:cNvPr id="5" name="Picture 4">
            <a:extLst>
              <a:ext uri="{FF2B5EF4-FFF2-40B4-BE49-F238E27FC236}">
                <a16:creationId xmlns:a16="http://schemas.microsoft.com/office/drawing/2014/main" id="{D6E3239C-D63C-41EB-8C76-07B04D1136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6006" y="111305"/>
            <a:ext cx="1166740" cy="660881"/>
          </a:xfrm>
          <a:prstGeom prst="rect">
            <a:avLst/>
          </a:prstGeom>
        </p:spPr>
      </p:pic>
      <p:sp>
        <p:nvSpPr>
          <p:cNvPr id="7" name="Rectangle 6">
            <a:extLst>
              <a:ext uri="{FF2B5EF4-FFF2-40B4-BE49-F238E27FC236}">
                <a16:creationId xmlns:a16="http://schemas.microsoft.com/office/drawing/2014/main" id="{E14C99E4-739E-44F7-B1A6-73E897EF2799}"/>
              </a:ext>
            </a:extLst>
          </p:cNvPr>
          <p:cNvSpPr/>
          <p:nvPr userDrawn="1"/>
        </p:nvSpPr>
        <p:spPr>
          <a:xfrm>
            <a:off x="0" y="883491"/>
            <a:ext cx="9144000" cy="590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DFDB3C64-F2D1-44A0-990D-F2FCB1E302C5}"/>
              </a:ext>
            </a:extLst>
          </p:cNvPr>
          <p:cNvSpPr>
            <a:spLocks noGrp="1"/>
          </p:cNvSpPr>
          <p:nvPr>
            <p:ph type="title"/>
          </p:nvPr>
        </p:nvSpPr>
        <p:spPr>
          <a:xfrm>
            <a:off x="307420" y="111305"/>
            <a:ext cx="7047535" cy="660880"/>
          </a:xfrm>
        </p:spPr>
        <p:txBody>
          <a:bodyPr/>
          <a:lstStyle>
            <a:lvl1pPr>
              <a:defRPr cap="none" baseline="0"/>
            </a:lvl1pPr>
          </a:lstStyle>
          <a:p>
            <a:r>
              <a:rPr lang="en-US" dirty="0"/>
              <a:t>Click to edit Master title style</a:t>
            </a:r>
          </a:p>
        </p:txBody>
      </p:sp>
      <p:sp>
        <p:nvSpPr>
          <p:cNvPr id="9" name="Text Placeholder 8">
            <a:extLst>
              <a:ext uri="{FF2B5EF4-FFF2-40B4-BE49-F238E27FC236}">
                <a16:creationId xmlns:a16="http://schemas.microsoft.com/office/drawing/2014/main" id="{165BC04E-F63F-44A8-9432-E37F100D2B2C}"/>
              </a:ext>
            </a:extLst>
          </p:cNvPr>
          <p:cNvSpPr>
            <a:spLocks noGrp="1"/>
          </p:cNvSpPr>
          <p:nvPr>
            <p:ph type="body" sz="quarter" idx="10"/>
          </p:nvPr>
        </p:nvSpPr>
        <p:spPr>
          <a:xfrm>
            <a:off x="304800" y="1176338"/>
            <a:ext cx="8551863" cy="53848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8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F26F-D19D-4B83-9A71-8C4A845C76BB}"/>
              </a:ext>
            </a:extLst>
          </p:cNvPr>
          <p:cNvSpPr>
            <a:spLocks noGrp="1"/>
          </p:cNvSpPr>
          <p:nvPr>
            <p:ph type="title"/>
          </p:nvPr>
        </p:nvSpPr>
        <p:spPr/>
        <p:txBody>
          <a:bodyPr tIns="0" bIns="0"/>
          <a:lstStyle>
            <a:lvl1pPr>
              <a:defRPr cap="none" baseline="0">
                <a:solidFill>
                  <a:schemeClr val="tx2"/>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76990542-E539-4DC0-8411-DCCBA8DD397C}"/>
              </a:ext>
            </a:extLst>
          </p:cNvPr>
          <p:cNvCxnSpPr/>
          <p:nvPr userDrawn="1"/>
        </p:nvCxnSpPr>
        <p:spPr>
          <a:xfrm>
            <a:off x="0" y="853440"/>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99669F2-0A54-4E0E-A00D-2A9987A30624}"/>
              </a:ext>
            </a:extLst>
          </p:cNvPr>
          <p:cNvSpPr/>
          <p:nvPr userDrawn="1"/>
        </p:nvSpPr>
        <p:spPr>
          <a:xfrm>
            <a:off x="0" y="6490252"/>
            <a:ext cx="9144000" cy="3677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0" name="TextBox 9">
            <a:extLst>
              <a:ext uri="{FF2B5EF4-FFF2-40B4-BE49-F238E27FC236}">
                <a16:creationId xmlns:a16="http://schemas.microsoft.com/office/drawing/2014/main" id="{CA748417-94EE-4AFD-B251-8E80E2B3B725}"/>
              </a:ext>
            </a:extLst>
          </p:cNvPr>
          <p:cNvSpPr txBox="1"/>
          <p:nvPr userDrawn="1"/>
        </p:nvSpPr>
        <p:spPr>
          <a:xfrm>
            <a:off x="4470400" y="6490253"/>
            <a:ext cx="4368800" cy="367749"/>
          </a:xfrm>
          <a:prstGeom prst="rect">
            <a:avLst/>
          </a:prstGeom>
          <a:noFill/>
        </p:spPr>
        <p:txBody>
          <a:bodyPr wrap="square" lIns="0" tIns="0" rIns="0" bIns="0" rtlCol="0" anchor="ctr">
            <a:noAutofit/>
          </a:bodyPr>
          <a:lstStyle/>
          <a:p>
            <a:pPr algn="r"/>
            <a:r>
              <a:rPr lang="en-US" sz="1000" dirty="0">
                <a:solidFill>
                  <a:schemeClr val="bg2"/>
                </a:solidFill>
              </a:rPr>
              <a:t>Monique Burr Foundation for Children, Inc.</a:t>
            </a:r>
          </a:p>
        </p:txBody>
      </p:sp>
      <p:sp>
        <p:nvSpPr>
          <p:cNvPr id="11" name="TextBox 10">
            <a:extLst>
              <a:ext uri="{FF2B5EF4-FFF2-40B4-BE49-F238E27FC236}">
                <a16:creationId xmlns:a16="http://schemas.microsoft.com/office/drawing/2014/main" id="{2C9EC750-19AF-4B17-89B3-4597DE213942}"/>
              </a:ext>
            </a:extLst>
          </p:cNvPr>
          <p:cNvSpPr txBox="1"/>
          <p:nvPr userDrawn="1"/>
        </p:nvSpPr>
        <p:spPr>
          <a:xfrm>
            <a:off x="304800" y="6490253"/>
            <a:ext cx="182880" cy="367749"/>
          </a:xfrm>
          <a:prstGeom prst="rect">
            <a:avLst/>
          </a:prstGeom>
          <a:noFill/>
        </p:spPr>
        <p:txBody>
          <a:bodyPr wrap="square" lIns="0" tIns="0" rIns="0" bIns="0" rtlCol="0" anchor="ctr">
            <a:noAutofit/>
          </a:bodyPr>
          <a:lstStyle/>
          <a:p>
            <a:pPr algn="l"/>
            <a:fld id="{6E50C3A9-A1C5-42D9-B08B-06176D99F5D4}" type="slidenum">
              <a:rPr lang="en-US" sz="1000" smtClean="0">
                <a:solidFill>
                  <a:schemeClr val="bg2"/>
                </a:solidFill>
              </a:rPr>
              <a:pPr algn="l"/>
              <a:t>‹#›</a:t>
            </a:fld>
            <a:endParaRPr lang="en-US" sz="1000" dirty="0">
              <a:solidFill>
                <a:schemeClr val="bg2"/>
              </a:solidFill>
            </a:endParaRPr>
          </a:p>
        </p:txBody>
      </p:sp>
      <p:sp>
        <p:nvSpPr>
          <p:cNvPr id="12" name="Text Placeholder 8">
            <a:extLst>
              <a:ext uri="{FF2B5EF4-FFF2-40B4-BE49-F238E27FC236}">
                <a16:creationId xmlns:a16="http://schemas.microsoft.com/office/drawing/2014/main" id="{B1F8A538-49FF-4C5F-9C26-FBC613CA090A}"/>
              </a:ext>
            </a:extLst>
          </p:cNvPr>
          <p:cNvSpPr>
            <a:spLocks noGrp="1"/>
          </p:cNvSpPr>
          <p:nvPr>
            <p:ph type="body" sz="quarter" idx="10"/>
          </p:nvPr>
        </p:nvSpPr>
        <p:spPr>
          <a:xfrm>
            <a:off x="304800" y="1176338"/>
            <a:ext cx="8551863" cy="50357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B4C747DD-1510-474C-B66A-0315CA2032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5614" y="0"/>
            <a:ext cx="1314389" cy="853440"/>
          </a:xfrm>
          <a:prstGeom prst="rect">
            <a:avLst/>
          </a:prstGeom>
        </p:spPr>
      </p:pic>
    </p:spTree>
    <p:extLst>
      <p:ext uri="{BB962C8B-B14F-4D97-AF65-F5344CB8AC3E}">
        <p14:creationId xmlns:p14="http://schemas.microsoft.com/office/powerpoint/2010/main" val="392287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mplate Option 2 (With Subtitle)">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Rectangle 6"/>
          <p:cNvSpPr/>
          <p:nvPr userDrawn="1"/>
        </p:nvSpPr>
        <p:spPr>
          <a:xfrm flipV="1">
            <a:off x="0" y="2"/>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5" name="Text Placeholder 10"/>
          <p:cNvSpPr>
            <a:spLocks noGrp="1"/>
          </p:cNvSpPr>
          <p:nvPr>
            <p:ph type="body" sz="quarter" idx="12" hasCustomPrompt="1"/>
          </p:nvPr>
        </p:nvSpPr>
        <p:spPr>
          <a:xfrm>
            <a:off x="304801" y="881063"/>
            <a:ext cx="7010400" cy="261938"/>
          </a:xfrm>
          <a:prstGeom prst="rect">
            <a:avLst/>
          </a:prstGeom>
        </p:spPr>
        <p:txBody>
          <a:bodyPr anchor="b"/>
          <a:lstStyle>
            <a:lvl1pPr marL="0" indent="0">
              <a:buNone/>
              <a:defRPr sz="1800" cap="none" baseline="0">
                <a:solidFill>
                  <a:schemeClr val="accent1"/>
                </a:solidFill>
              </a:defRPr>
            </a:lvl1pPr>
            <a:lvl2pPr marL="205740" indent="0">
              <a:buNone/>
              <a:defRPr/>
            </a:lvl2pPr>
            <a:lvl3pPr marL="411480" indent="0">
              <a:buNone/>
              <a:defRPr/>
            </a:lvl3pPr>
            <a:lvl4pPr marL="617220" indent="0">
              <a:buNone/>
              <a:defRPr/>
            </a:lvl4pPr>
            <a:lvl5pPr marL="822960" indent="0">
              <a:buNone/>
              <a:defRPr/>
            </a:lvl5pPr>
          </a:lstStyle>
          <a:p>
            <a:pPr lvl="0"/>
            <a:r>
              <a:rPr lang="en-US" dirty="0"/>
              <a:t>Click to edit master title style</a:t>
            </a:r>
          </a:p>
        </p:txBody>
      </p:sp>
      <p:sp>
        <p:nvSpPr>
          <p:cNvPr id="17" name="TextBox 16"/>
          <p:cNvSpPr txBox="1"/>
          <p:nvPr userDrawn="1"/>
        </p:nvSpPr>
        <p:spPr>
          <a:xfrm>
            <a:off x="6710082" y="6400801"/>
            <a:ext cx="2129118" cy="457201"/>
          </a:xfrm>
          <a:prstGeom prst="rect">
            <a:avLst/>
          </a:prstGeom>
          <a:noFill/>
        </p:spPr>
        <p:txBody>
          <a:bodyPr wrap="square" lIns="0" tIns="0" rIns="0" bIns="0" rtlCol="0" anchor="ctr">
            <a:noAutofit/>
          </a:bodyPr>
          <a:lstStyle/>
          <a:p>
            <a:pPr algn="r"/>
            <a:r>
              <a:rPr lang="en-US" sz="1000" dirty="0">
                <a:solidFill>
                  <a:schemeClr val="bg2"/>
                </a:solidFill>
              </a:rPr>
              <a:t>Monique Burr Foundation</a:t>
            </a:r>
          </a:p>
        </p:txBody>
      </p:sp>
      <p:sp>
        <p:nvSpPr>
          <p:cNvPr id="18" name="TextBox 17"/>
          <p:cNvSpPr txBox="1"/>
          <p:nvPr userDrawn="1"/>
        </p:nvSpPr>
        <p:spPr>
          <a:xfrm>
            <a:off x="304800" y="6400801"/>
            <a:ext cx="182880" cy="457201"/>
          </a:xfrm>
          <a:prstGeom prst="rect">
            <a:avLst/>
          </a:prstGeom>
          <a:noFill/>
        </p:spPr>
        <p:txBody>
          <a:bodyPr wrap="square" lIns="0" tIns="0" rIns="0" bIns="0" rtlCol="0" anchor="ctr">
            <a:noAutofit/>
          </a:bodyPr>
          <a:lstStyle/>
          <a:p>
            <a:pPr algn="l"/>
            <a:fld id="{6E50C3A9-A1C5-42D9-B08B-06176D99F5D4}" type="slidenum">
              <a:rPr lang="en-US" sz="1000" smtClean="0">
                <a:solidFill>
                  <a:schemeClr val="bg2"/>
                </a:solidFill>
              </a:rPr>
              <a:pPr algn="l"/>
              <a:t>‹#›</a:t>
            </a:fld>
            <a:endParaRPr lang="en-US" sz="1000" dirty="0">
              <a:solidFill>
                <a:schemeClr val="bg2"/>
              </a:solidFill>
            </a:endParaRPr>
          </a:p>
        </p:txBody>
      </p:sp>
      <p:sp>
        <p:nvSpPr>
          <p:cNvPr id="2" name="Title 1"/>
          <p:cNvSpPr>
            <a:spLocks noGrp="1"/>
          </p:cNvSpPr>
          <p:nvPr>
            <p:ph type="title"/>
          </p:nvPr>
        </p:nvSpPr>
        <p:spPr>
          <a:xfrm>
            <a:off x="304801" y="228602"/>
            <a:ext cx="7010400" cy="652460"/>
          </a:xfrm>
          <a:prstGeom prst="rect">
            <a:avLst/>
          </a:prstGeom>
        </p:spPr>
        <p:txBody>
          <a:bodyPr lIns="0" rIns="0" anchor="b"/>
          <a:lstStyle>
            <a:lvl1pPr>
              <a:defRPr cap="none" baseline="0">
                <a:solidFill>
                  <a:schemeClr val="tx2"/>
                </a:solidFill>
              </a:defRPr>
            </a:lvl1pPr>
          </a:lstStyle>
          <a:p>
            <a:r>
              <a:rPr lang="en-US" dirty="0"/>
              <a:t>Click to edit Master title style</a:t>
            </a:r>
          </a:p>
        </p:txBody>
      </p:sp>
      <p:pic>
        <p:nvPicPr>
          <p:cNvPr id="3" name="Graphic 2">
            <a:extLst>
              <a:ext uri="{FF2B5EF4-FFF2-40B4-BE49-F238E27FC236}">
                <a16:creationId xmlns:a16="http://schemas.microsoft.com/office/drawing/2014/main" id="{4AC09AD5-CA17-49BD-B335-4BAA111A57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29635" y="228602"/>
            <a:ext cx="1592405" cy="899569"/>
          </a:xfrm>
          <a:prstGeom prst="rect">
            <a:avLst/>
          </a:prstGeom>
        </p:spPr>
      </p:pic>
      <p:sp>
        <p:nvSpPr>
          <p:cNvPr id="10" name="Text Placeholder 8">
            <a:extLst>
              <a:ext uri="{FF2B5EF4-FFF2-40B4-BE49-F238E27FC236}">
                <a16:creationId xmlns:a16="http://schemas.microsoft.com/office/drawing/2014/main" id="{00F6A767-EDD8-4D66-BE80-8A1273D1C6A6}"/>
              </a:ext>
            </a:extLst>
          </p:cNvPr>
          <p:cNvSpPr>
            <a:spLocks noGrp="1"/>
          </p:cNvSpPr>
          <p:nvPr>
            <p:ph type="body" sz="quarter" idx="13"/>
          </p:nvPr>
        </p:nvSpPr>
        <p:spPr>
          <a:xfrm>
            <a:off x="304800" y="1672046"/>
            <a:ext cx="8551863" cy="41096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321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
          <p15:clr>
            <a:srgbClr val="FBAE40"/>
          </p15:clr>
        </p15:guide>
        <p15:guide id="2" pos="5568">
          <p15:clr>
            <a:srgbClr val="FBAE40"/>
          </p15:clr>
        </p15:guide>
        <p15:guide id="3" orient="horz" pos="792">
          <p15:clr>
            <a:srgbClr val="FBAE40"/>
          </p15:clr>
        </p15:guide>
        <p15:guide id="4" orient="horz" pos="720">
          <p15:clr>
            <a:srgbClr val="FBAE40"/>
          </p15:clr>
        </p15:guide>
        <p15:guide id="5" orient="horz" pos="168" userDrawn="1">
          <p15:clr>
            <a:srgbClr val="FBAE40"/>
          </p15:clr>
        </p15:guide>
        <p15:guide id="6" orient="horz" pos="3960">
          <p15:clr>
            <a:srgbClr val="FBAE40"/>
          </p15:clr>
        </p15:guide>
        <p15:guide id="7"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783977"/>
            <a:ext cx="9144000" cy="74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6" name="Rectangle 15">
            <a:extLst>
              <a:ext uri="{FF2B5EF4-FFF2-40B4-BE49-F238E27FC236}">
                <a16:creationId xmlns:a16="http://schemas.microsoft.com/office/drawing/2014/main" id="{12A37062-CFFD-40DB-8BD2-2C60CEC27387}"/>
              </a:ext>
            </a:extLst>
          </p:cNvPr>
          <p:cNvSpPr/>
          <p:nvPr userDrawn="1"/>
        </p:nvSpPr>
        <p:spPr>
          <a:xfrm>
            <a:off x="0" y="0"/>
            <a:ext cx="9144000" cy="8834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4554EFD-E6A0-449D-B56E-272196E008CE}"/>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716006" y="111305"/>
            <a:ext cx="1166740" cy="660881"/>
          </a:xfrm>
          <a:prstGeom prst="rect">
            <a:avLst/>
          </a:prstGeom>
        </p:spPr>
      </p:pic>
      <p:sp>
        <p:nvSpPr>
          <p:cNvPr id="9" name="Title Placeholder 8">
            <a:extLst>
              <a:ext uri="{FF2B5EF4-FFF2-40B4-BE49-F238E27FC236}">
                <a16:creationId xmlns:a16="http://schemas.microsoft.com/office/drawing/2014/main" id="{668FF23F-3D95-410C-A085-9C24B1468E99}"/>
              </a:ext>
            </a:extLst>
          </p:cNvPr>
          <p:cNvSpPr>
            <a:spLocks noGrp="1"/>
          </p:cNvSpPr>
          <p:nvPr>
            <p:ph type="title"/>
          </p:nvPr>
        </p:nvSpPr>
        <p:spPr>
          <a:xfrm>
            <a:off x="307420" y="111305"/>
            <a:ext cx="7365042" cy="660880"/>
          </a:xfrm>
          <a:prstGeom prst="rect">
            <a:avLst/>
          </a:prstGeom>
        </p:spPr>
        <p:txBody>
          <a:bodyPr vert="horz" lIns="0" tIns="0" rIns="0" bIns="0" rtlCol="0" anchor="ctr">
            <a:noAutofit/>
          </a:bodyPr>
          <a:lstStyle/>
          <a:p>
            <a:r>
              <a:rPr lang="en-US" dirty="0"/>
              <a:t>Click to edit Master title style</a:t>
            </a:r>
          </a:p>
        </p:txBody>
      </p:sp>
      <p:sp>
        <p:nvSpPr>
          <p:cNvPr id="2" name="Text Placeholder 1">
            <a:extLst>
              <a:ext uri="{FF2B5EF4-FFF2-40B4-BE49-F238E27FC236}">
                <a16:creationId xmlns:a16="http://schemas.microsoft.com/office/drawing/2014/main" id="{37966838-9772-497B-ACE0-C4B2BBDA35D7}"/>
              </a:ext>
            </a:extLst>
          </p:cNvPr>
          <p:cNvSpPr>
            <a:spLocks noGrp="1"/>
          </p:cNvSpPr>
          <p:nvPr>
            <p:ph type="body" idx="1"/>
          </p:nvPr>
        </p:nvSpPr>
        <p:spPr>
          <a:xfrm>
            <a:off x="304799" y="1291770"/>
            <a:ext cx="8551863" cy="49929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2759304"/>
      </p:ext>
    </p:extLst>
  </p:cSld>
  <p:clrMap bg1="lt1" tx1="dk1" bg2="lt2" tx2="dk2" accent1="accent1" accent2="accent2" accent3="accent3" accent4="accent4" accent5="accent5" accent6="accent6" hlink="hlink" folHlink="folHlink"/>
  <p:sldLayoutIdLst>
    <p:sldLayoutId id="2147483715" r:id="rId1"/>
    <p:sldLayoutId id="2147483667" r:id="rId2"/>
    <p:sldLayoutId id="2147483712" r:id="rId3"/>
    <p:sldLayoutId id="2147483709" r:id="rId4"/>
    <p:sldLayoutId id="2147483695" r:id="rId5"/>
    <p:sldLayoutId id="2147483692" r:id="rId6"/>
    <p:sldLayoutId id="2147483694" r:id="rId7"/>
    <p:sldLayoutId id="2147483690" r:id="rId8"/>
    <p:sldLayoutId id="2147483682" r:id="rId9"/>
    <p:sldLayoutId id="2147483691" r:id="rId10"/>
    <p:sldLayoutId id="2147483680" r:id="rId11"/>
    <p:sldLayoutId id="2147483713" r:id="rId12"/>
    <p:sldLayoutId id="214748371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80000"/>
        </a:lnSpc>
        <a:spcBef>
          <a:spcPct val="0"/>
        </a:spcBef>
        <a:buNone/>
        <a:defRPr sz="2400" b="1" i="0" kern="1200" cap="none" baseline="0">
          <a:solidFill>
            <a:schemeClr val="bg1"/>
          </a:solidFill>
          <a:latin typeface="+mn-lt"/>
          <a:ea typeface="+mj-ea"/>
          <a:cs typeface="+mj-cs"/>
        </a:defRPr>
      </a:lvl1pPr>
    </p:titleStyle>
    <p:body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192" userDrawn="1">
          <p15:clr>
            <a:srgbClr val="F26B43"/>
          </p15:clr>
        </p15:guide>
        <p15:guide id="4" pos="55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E8008-9C2A-3F4B-8A4D-4757A26E77B8}" type="datetimeFigureOut">
              <a:rPr lang="en-US" smtClean="0"/>
              <a:t>9/3/19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CAE8C-CB2E-5340-AD0C-ED4B2EBEE6C5}" type="slidenum">
              <a:rPr lang="en-US" smtClean="0"/>
              <a:t>‹#›</a:t>
            </a:fld>
            <a:endParaRPr lang="en-US" dirty="0"/>
          </a:p>
        </p:txBody>
      </p:sp>
    </p:spTree>
    <p:extLst>
      <p:ext uri="{BB962C8B-B14F-4D97-AF65-F5344CB8AC3E}">
        <p14:creationId xmlns:p14="http://schemas.microsoft.com/office/powerpoint/2010/main" val="16611664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jpeg"/><Relationship Id="rId7" Type="http://schemas.openxmlformats.org/officeDocument/2006/relationships/image" Target="../media/image32.sv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9.jpg"/><Relationship Id="rId7" Type="http://schemas.openxmlformats.org/officeDocument/2006/relationships/image" Target="../media/image32.sv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53.sv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6.png"/><Relationship Id="rId4" Type="http://schemas.openxmlformats.org/officeDocument/2006/relationships/image" Target="../media/image55.sv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9.jpe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D7F4F9-2925-9B44-80C0-ECE28E409B32}"/>
              </a:ext>
            </a:extLst>
          </p:cNvPr>
          <p:cNvSpPr>
            <a:spLocks noGrp="1"/>
          </p:cNvSpPr>
          <p:nvPr>
            <p:ph type="body" sz="quarter" idx="12"/>
          </p:nvPr>
        </p:nvSpPr>
        <p:spPr>
          <a:xfrm>
            <a:off x="304800" y="5642820"/>
            <a:ext cx="6178876" cy="644433"/>
          </a:xfrm>
        </p:spPr>
        <p:txBody>
          <a:bodyPr/>
          <a:lstStyle/>
          <a:p>
            <a:r>
              <a:rPr lang="en-US" dirty="0"/>
              <a:t>Lesson 2</a:t>
            </a:r>
          </a:p>
          <a:p>
            <a:endParaRPr lang="en-US" dirty="0"/>
          </a:p>
        </p:txBody>
      </p:sp>
      <p:sp>
        <p:nvSpPr>
          <p:cNvPr id="3" name="Text Placeholder 2">
            <a:extLst>
              <a:ext uri="{FF2B5EF4-FFF2-40B4-BE49-F238E27FC236}">
                <a16:creationId xmlns:a16="http://schemas.microsoft.com/office/drawing/2014/main" id="{D7F92F9F-AC60-8F47-9A53-E906462B26A9}"/>
              </a:ext>
            </a:extLst>
          </p:cNvPr>
          <p:cNvSpPr>
            <a:spLocks noGrp="1"/>
          </p:cNvSpPr>
          <p:nvPr>
            <p:ph type="body" sz="quarter" idx="13"/>
          </p:nvPr>
        </p:nvSpPr>
        <p:spPr/>
        <p:txBody>
          <a:bodyPr/>
          <a:lstStyle/>
          <a:p>
            <a:r>
              <a:rPr lang="en-US" dirty="0"/>
              <a:t>9</a:t>
            </a:r>
            <a:r>
              <a:rPr lang="en-US" baseline="30000" dirty="0"/>
              <a:t>th</a:t>
            </a:r>
            <a:r>
              <a:rPr lang="en-US" dirty="0"/>
              <a:t> – </a:t>
            </a:r>
            <a:r>
              <a:rPr lang="en-US"/>
              <a:t>12</a:t>
            </a:r>
            <a:r>
              <a:rPr lang="en-US" baseline="30000"/>
              <a:t>th</a:t>
            </a:r>
            <a:r>
              <a:rPr lang="en-US"/>
              <a:t> Grades</a:t>
            </a:r>
            <a:endParaRPr lang="en-US" dirty="0"/>
          </a:p>
          <a:p>
            <a:endParaRPr lang="en-US" dirty="0"/>
          </a:p>
        </p:txBody>
      </p:sp>
    </p:spTree>
    <p:extLst>
      <p:ext uri="{BB962C8B-B14F-4D97-AF65-F5344CB8AC3E}">
        <p14:creationId xmlns:p14="http://schemas.microsoft.com/office/powerpoint/2010/main" val="5384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75AA88-461B-40EE-A7E4-FEC031256F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65003"/>
            <a:ext cx="9144000" cy="5627872"/>
          </a:xfrm>
          <a:prstGeom prst="rect">
            <a:avLst/>
          </a:prstGeom>
        </p:spPr>
      </p:pic>
      <p:sp>
        <p:nvSpPr>
          <p:cNvPr id="26" name="Rectangle 25">
            <a:extLst>
              <a:ext uri="{FF2B5EF4-FFF2-40B4-BE49-F238E27FC236}">
                <a16:creationId xmlns:a16="http://schemas.microsoft.com/office/drawing/2014/main" id="{9EA6F6E4-9068-478D-B90B-E67EB7B29AD1}"/>
              </a:ext>
            </a:extLst>
          </p:cNvPr>
          <p:cNvSpPr/>
          <p:nvPr/>
        </p:nvSpPr>
        <p:spPr>
          <a:xfrm>
            <a:off x="0" y="864704"/>
            <a:ext cx="9143999" cy="56255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034045-D0DE-4C25-8049-60404C615159}"/>
              </a:ext>
            </a:extLst>
          </p:cNvPr>
          <p:cNvSpPr>
            <a:spLocks noGrp="1"/>
          </p:cNvSpPr>
          <p:nvPr>
            <p:ph type="title"/>
          </p:nvPr>
        </p:nvSpPr>
        <p:spPr/>
        <p:txBody>
          <a:bodyPr/>
          <a:lstStyle/>
          <a:p>
            <a:r>
              <a:rPr lang="en-US" dirty="0"/>
              <a:t>Sexual Assault</a:t>
            </a:r>
          </a:p>
        </p:txBody>
      </p:sp>
      <p:sp>
        <p:nvSpPr>
          <p:cNvPr id="15" name="Rectangle 14">
            <a:extLst>
              <a:ext uri="{FF2B5EF4-FFF2-40B4-BE49-F238E27FC236}">
                <a16:creationId xmlns:a16="http://schemas.microsoft.com/office/drawing/2014/main" id="{1984C8DB-A2E7-4A12-91F7-22684A45D7AC}"/>
              </a:ext>
            </a:extLst>
          </p:cNvPr>
          <p:cNvSpPr/>
          <p:nvPr/>
        </p:nvSpPr>
        <p:spPr>
          <a:xfrm>
            <a:off x="1688284" y="5095916"/>
            <a:ext cx="6899815" cy="11745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88720" rIns="0" rtlCol="0" anchor="ctr"/>
          <a:lstStyle/>
          <a:p>
            <a:r>
              <a:rPr lang="en-US" sz="1600" b="1" dirty="0">
                <a:solidFill>
                  <a:srgbClr val="FF0000"/>
                </a:solidFill>
              </a:rPr>
              <a:t>Sexual assault </a:t>
            </a:r>
            <a:r>
              <a:rPr lang="en-US" sz="1600" dirty="0"/>
              <a:t>is any type of sexual activity that you do not agree to, whether by someone you are in a relationship with or someone you don’t know.</a:t>
            </a:r>
          </a:p>
        </p:txBody>
      </p:sp>
      <p:sp>
        <p:nvSpPr>
          <p:cNvPr id="16" name="Freeform 5">
            <a:extLst>
              <a:ext uri="{FF2B5EF4-FFF2-40B4-BE49-F238E27FC236}">
                <a16:creationId xmlns:a16="http://schemas.microsoft.com/office/drawing/2014/main" id="{93D5597B-EBCA-422F-9DCF-BEDD398D53E9}"/>
              </a:ext>
            </a:extLst>
          </p:cNvPr>
          <p:cNvSpPr>
            <a:spLocks noEditPoints="1"/>
          </p:cNvSpPr>
          <p:nvPr/>
        </p:nvSpPr>
        <p:spPr bwMode="auto">
          <a:xfrm>
            <a:off x="235378" y="4681233"/>
            <a:ext cx="2463974" cy="1567682"/>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7" name="Group 16">
            <a:extLst>
              <a:ext uri="{FF2B5EF4-FFF2-40B4-BE49-F238E27FC236}">
                <a16:creationId xmlns:a16="http://schemas.microsoft.com/office/drawing/2014/main" id="{BBEE469A-9659-4EB2-9C8F-B1DF8CA55CE1}"/>
              </a:ext>
            </a:extLst>
          </p:cNvPr>
          <p:cNvGrpSpPr/>
          <p:nvPr/>
        </p:nvGrpSpPr>
        <p:grpSpPr>
          <a:xfrm>
            <a:off x="742763" y="4939802"/>
            <a:ext cx="1449204" cy="1292916"/>
            <a:chOff x="558883" y="1815472"/>
            <a:chExt cx="971550" cy="866775"/>
          </a:xfrm>
        </p:grpSpPr>
        <p:pic>
          <p:nvPicPr>
            <p:cNvPr id="18" name="Graphic 20">
              <a:extLst>
                <a:ext uri="{FF2B5EF4-FFF2-40B4-BE49-F238E27FC236}">
                  <a16:creationId xmlns:a16="http://schemas.microsoft.com/office/drawing/2014/main" id="{91EF9C03-088B-4A99-B513-2B4EF682EA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050084" flipV="1">
              <a:off x="611270" y="1763085"/>
              <a:ext cx="866775" cy="971550"/>
            </a:xfrm>
            <a:prstGeom prst="rect">
              <a:avLst/>
            </a:prstGeom>
          </p:spPr>
        </p:pic>
        <p:pic>
          <p:nvPicPr>
            <p:cNvPr id="19" name="Graphic 21">
              <a:extLst>
                <a:ext uri="{FF2B5EF4-FFF2-40B4-BE49-F238E27FC236}">
                  <a16:creationId xmlns:a16="http://schemas.microsoft.com/office/drawing/2014/main" id="{2FDE0BCD-61FD-4B30-B2A2-B71163C474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881752" y="1977488"/>
              <a:ext cx="361950" cy="382994"/>
            </a:xfrm>
            <a:prstGeom prst="rect">
              <a:avLst/>
            </a:prstGeom>
          </p:spPr>
        </p:pic>
      </p:grpSp>
      <p:sp>
        <p:nvSpPr>
          <p:cNvPr id="13" name="Rectangle 12">
            <a:extLst>
              <a:ext uri="{FF2B5EF4-FFF2-40B4-BE49-F238E27FC236}">
                <a16:creationId xmlns:a16="http://schemas.microsoft.com/office/drawing/2014/main" id="{97DA182D-8787-E749-800B-B025AAA20DEA}"/>
              </a:ext>
            </a:extLst>
          </p:cNvPr>
          <p:cNvSpPr/>
          <p:nvPr/>
        </p:nvSpPr>
        <p:spPr>
          <a:xfrm>
            <a:off x="1" y="864999"/>
            <a:ext cx="9144000" cy="897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ctr"/>
            <a:r>
              <a:rPr lang="en-US" sz="2000" b="1" dirty="0">
                <a:solidFill>
                  <a:schemeClr val="bg1"/>
                </a:solidFill>
              </a:rPr>
              <a:t>Of all victims under 18, </a:t>
            </a:r>
          </a:p>
          <a:p>
            <a:pPr algn="ctr"/>
            <a:r>
              <a:rPr lang="en-US" sz="2000" b="1" dirty="0">
                <a:solidFill>
                  <a:schemeClr val="bg1"/>
                </a:solidFill>
              </a:rPr>
              <a:t>2 out of 3 are between ages 12-17.</a:t>
            </a:r>
          </a:p>
        </p:txBody>
      </p:sp>
      <p:grpSp>
        <p:nvGrpSpPr>
          <p:cNvPr id="20" name="Group 19">
            <a:extLst>
              <a:ext uri="{FF2B5EF4-FFF2-40B4-BE49-F238E27FC236}">
                <a16:creationId xmlns:a16="http://schemas.microsoft.com/office/drawing/2014/main" id="{1123601C-4066-3D47-B3CD-F53D9BA1360F}"/>
              </a:ext>
            </a:extLst>
          </p:cNvPr>
          <p:cNvGrpSpPr/>
          <p:nvPr/>
        </p:nvGrpSpPr>
        <p:grpSpPr>
          <a:xfrm>
            <a:off x="2699350" y="4570768"/>
            <a:ext cx="4010798" cy="411480"/>
            <a:chOff x="4904603" y="5450092"/>
            <a:chExt cx="4010798" cy="411480"/>
          </a:xfrm>
        </p:grpSpPr>
        <p:pic>
          <p:nvPicPr>
            <p:cNvPr id="24" name="Picture 23">
              <a:extLst>
                <a:ext uri="{FF2B5EF4-FFF2-40B4-BE49-F238E27FC236}">
                  <a16:creationId xmlns:a16="http://schemas.microsoft.com/office/drawing/2014/main" id="{50B59628-A83B-3B4C-BDA6-6CE2F4411538}"/>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04603" y="5537751"/>
              <a:ext cx="628054" cy="247362"/>
            </a:xfrm>
            <a:prstGeom prst="rect">
              <a:avLst/>
            </a:prstGeom>
          </p:spPr>
        </p:pic>
        <p:sp>
          <p:nvSpPr>
            <p:cNvPr id="25" name="Rectangle 24">
              <a:extLst>
                <a:ext uri="{FF2B5EF4-FFF2-40B4-BE49-F238E27FC236}">
                  <a16:creationId xmlns:a16="http://schemas.microsoft.com/office/drawing/2014/main" id="{333AB0CC-F295-274D-BDD2-181F3A5350D6}"/>
                </a:ext>
              </a:extLst>
            </p:cNvPr>
            <p:cNvSpPr/>
            <p:nvPr/>
          </p:nvSpPr>
          <p:spPr>
            <a:xfrm>
              <a:off x="5623147" y="5450092"/>
              <a:ext cx="3292254" cy="411480"/>
            </a:xfrm>
            <a:prstGeom prst="rect">
              <a:avLst/>
            </a:prstGeom>
          </p:spPr>
          <p:txBody>
            <a:bodyPr wrap="square" lIns="0" tIns="0" rIns="0" bIns="0" anchor="ctr" anchorCtr="0">
              <a:noAutofit/>
            </a:bodyPr>
            <a:lstStyle/>
            <a:p>
              <a:r>
                <a:rPr lang="en-US" sz="800" dirty="0">
                  <a:solidFill>
                    <a:schemeClr val="tx2"/>
                  </a:solidFill>
                </a:rPr>
                <a:t>National Sexual Assault Hotline (800.656.HOPE) online.rainn.org</a:t>
              </a:r>
            </a:p>
            <a:p>
              <a:r>
                <a:rPr lang="en-US" sz="800" dirty="0">
                  <a:solidFill>
                    <a:schemeClr val="tx2"/>
                  </a:solidFill>
                </a:rPr>
                <a:t>Please visit rainn.org/statistics/scope-problem for full citation </a:t>
              </a:r>
              <a:r>
                <a:rPr lang="en-US" sz="800" baseline="30000" dirty="0">
                  <a:solidFill>
                    <a:schemeClr val="tx2"/>
                  </a:solidFill>
                </a:rPr>
                <a:t>2</a:t>
              </a:r>
            </a:p>
          </p:txBody>
        </p:sp>
      </p:grpSp>
      <p:grpSp>
        <p:nvGrpSpPr>
          <p:cNvPr id="9" name="Group 8">
            <a:extLst>
              <a:ext uri="{FF2B5EF4-FFF2-40B4-BE49-F238E27FC236}">
                <a16:creationId xmlns:a16="http://schemas.microsoft.com/office/drawing/2014/main" id="{592B2A34-2D69-4E4D-B708-F6A082684D18}"/>
              </a:ext>
            </a:extLst>
          </p:cNvPr>
          <p:cNvGrpSpPr/>
          <p:nvPr/>
        </p:nvGrpSpPr>
        <p:grpSpPr>
          <a:xfrm>
            <a:off x="1553273" y="1862959"/>
            <a:ext cx="6045323" cy="3115972"/>
            <a:chOff x="1553273" y="1862959"/>
            <a:chExt cx="6045323" cy="3115972"/>
          </a:xfrm>
        </p:grpSpPr>
        <p:graphicFrame>
          <p:nvGraphicFramePr>
            <p:cNvPr id="12" name="Chart 11">
              <a:extLst>
                <a:ext uri="{FF2B5EF4-FFF2-40B4-BE49-F238E27FC236}">
                  <a16:creationId xmlns:a16="http://schemas.microsoft.com/office/drawing/2014/main" id="{028D6858-A561-AB40-B233-8FF03A3D690B}"/>
                </a:ext>
              </a:extLst>
            </p:cNvPr>
            <p:cNvGraphicFramePr/>
            <p:nvPr>
              <p:extLst>
                <p:ext uri="{D42A27DB-BD31-4B8C-83A1-F6EECF244321}">
                  <p14:modId xmlns:p14="http://schemas.microsoft.com/office/powerpoint/2010/main" val="3985955974"/>
                </p:ext>
              </p:extLst>
            </p:nvPr>
          </p:nvGraphicFramePr>
          <p:xfrm>
            <a:off x="3158639" y="1862959"/>
            <a:ext cx="2826718" cy="3115972"/>
          </p:xfrm>
          <a:graphic>
            <a:graphicData uri="http://schemas.openxmlformats.org/drawingml/2006/chart">
              <c:chart xmlns:c="http://schemas.openxmlformats.org/drawingml/2006/chart" xmlns:r="http://schemas.openxmlformats.org/officeDocument/2006/relationships" r:id="rId9"/>
            </a:graphicData>
          </a:graphic>
        </p:graphicFrame>
        <p:sp>
          <p:nvSpPr>
            <p:cNvPr id="28" name="Rectangle 27">
              <a:extLst>
                <a:ext uri="{FF2B5EF4-FFF2-40B4-BE49-F238E27FC236}">
                  <a16:creationId xmlns:a16="http://schemas.microsoft.com/office/drawing/2014/main" id="{2475553D-3615-4E70-93B5-2FE2D4325F7E}"/>
                </a:ext>
              </a:extLst>
            </p:cNvPr>
            <p:cNvSpPr>
              <a:spLocks noChangeArrowheads="1"/>
            </p:cNvSpPr>
            <p:nvPr/>
          </p:nvSpPr>
          <p:spPr bwMode="auto">
            <a:xfrm>
              <a:off x="5624898" y="2096899"/>
              <a:ext cx="1973698" cy="85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595959"/>
                  </a:solidFill>
                  <a:latin typeface="Century Gothic" charset="0"/>
                  <a:ea typeface="MS PGothic" charset="-128"/>
                </a:defRPr>
              </a:lvl1pPr>
              <a:lvl2pPr marL="742950" indent="-285750">
                <a:spcBef>
                  <a:spcPct val="20000"/>
                </a:spcBef>
                <a:buFont typeface="Arial" charset="0"/>
                <a:buChar char="–"/>
                <a:defRPr sz="2400">
                  <a:solidFill>
                    <a:srgbClr val="595959"/>
                  </a:solidFill>
                  <a:latin typeface="Century Gothic" charset="0"/>
                  <a:ea typeface="MS PGothic" charset="-128"/>
                </a:defRPr>
              </a:lvl2pPr>
              <a:lvl3pPr marL="1143000" indent="-228600">
                <a:spcBef>
                  <a:spcPct val="20000"/>
                </a:spcBef>
                <a:buFont typeface="Arial" charset="0"/>
                <a:buChar char="•"/>
                <a:defRPr sz="2000">
                  <a:solidFill>
                    <a:srgbClr val="595959"/>
                  </a:solidFill>
                  <a:latin typeface="Century Gothic" charset="0"/>
                  <a:ea typeface="MS PGothic" charset="-128"/>
                </a:defRPr>
              </a:lvl3pPr>
              <a:lvl4pPr marL="1600200" indent="-228600">
                <a:spcBef>
                  <a:spcPct val="20000"/>
                </a:spcBef>
                <a:buFont typeface="Arial" charset="0"/>
                <a:buChar char="–"/>
                <a:defRPr>
                  <a:solidFill>
                    <a:srgbClr val="595959"/>
                  </a:solidFill>
                  <a:latin typeface="Century Gothic" charset="0"/>
                  <a:ea typeface="MS PGothic" charset="-128"/>
                </a:defRPr>
              </a:lvl4pPr>
              <a:lvl5pPr marL="2057400" indent="-228600">
                <a:spcBef>
                  <a:spcPct val="20000"/>
                </a:spcBef>
                <a:buFont typeface="Arial" charset="0"/>
                <a:buChar char="»"/>
                <a:defRPr sz="1600">
                  <a:solidFill>
                    <a:srgbClr val="595959"/>
                  </a:solidFill>
                  <a:latin typeface="Century Gothic" charset="0"/>
                  <a:ea typeface="MS PGothic" charset="-128"/>
                </a:defRPr>
              </a:lvl5pPr>
              <a:lvl6pPr marL="25146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6pPr>
              <a:lvl7pPr marL="29718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7pPr>
              <a:lvl8pPr marL="34290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8pPr>
              <a:lvl9pPr marL="38862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9pPr>
            </a:lstStyle>
            <a:p>
              <a:pPr algn="ctr" eaLnBrk="1" hangingPunct="1">
                <a:lnSpc>
                  <a:spcPct val="110000"/>
                </a:lnSpc>
                <a:spcBef>
                  <a:spcPct val="0"/>
                </a:spcBef>
                <a:buFontTx/>
                <a:buNone/>
              </a:pPr>
              <a:r>
                <a:rPr lang="en-US" altLang="en-US" sz="3200" b="1" dirty="0">
                  <a:solidFill>
                    <a:schemeClr val="accent1"/>
                  </a:solidFill>
                </a:rPr>
                <a:t>34%</a:t>
              </a:r>
              <a:br>
                <a:rPr lang="en-US" altLang="en-US" sz="3200" b="1" dirty="0">
                  <a:solidFill>
                    <a:schemeClr val="accent1"/>
                  </a:solidFill>
                </a:rPr>
              </a:br>
              <a:r>
                <a:rPr lang="en-US" altLang="en-US" sz="1400" dirty="0">
                  <a:solidFill>
                    <a:schemeClr val="tx2"/>
                  </a:solidFill>
                </a:rPr>
                <a:t>under age 12</a:t>
              </a:r>
            </a:p>
          </p:txBody>
        </p:sp>
        <p:sp>
          <p:nvSpPr>
            <p:cNvPr id="29" name="Rectangle 28">
              <a:extLst>
                <a:ext uri="{FF2B5EF4-FFF2-40B4-BE49-F238E27FC236}">
                  <a16:creationId xmlns:a16="http://schemas.microsoft.com/office/drawing/2014/main" id="{F110CDE2-C1FD-4601-9A43-740F37D8E763}"/>
                </a:ext>
              </a:extLst>
            </p:cNvPr>
            <p:cNvSpPr>
              <a:spLocks noChangeArrowheads="1"/>
            </p:cNvSpPr>
            <p:nvPr/>
          </p:nvSpPr>
          <p:spPr bwMode="auto">
            <a:xfrm>
              <a:off x="1553273" y="2096899"/>
              <a:ext cx="1973698" cy="85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595959"/>
                  </a:solidFill>
                  <a:latin typeface="Century Gothic" charset="0"/>
                  <a:ea typeface="MS PGothic" charset="-128"/>
                </a:defRPr>
              </a:lvl1pPr>
              <a:lvl2pPr marL="742950" indent="-285750">
                <a:spcBef>
                  <a:spcPct val="20000"/>
                </a:spcBef>
                <a:buFont typeface="Arial" charset="0"/>
                <a:buChar char="–"/>
                <a:defRPr sz="2400">
                  <a:solidFill>
                    <a:srgbClr val="595959"/>
                  </a:solidFill>
                  <a:latin typeface="Century Gothic" charset="0"/>
                  <a:ea typeface="MS PGothic" charset="-128"/>
                </a:defRPr>
              </a:lvl2pPr>
              <a:lvl3pPr marL="1143000" indent="-228600">
                <a:spcBef>
                  <a:spcPct val="20000"/>
                </a:spcBef>
                <a:buFont typeface="Arial" charset="0"/>
                <a:buChar char="•"/>
                <a:defRPr sz="2000">
                  <a:solidFill>
                    <a:srgbClr val="595959"/>
                  </a:solidFill>
                  <a:latin typeface="Century Gothic" charset="0"/>
                  <a:ea typeface="MS PGothic" charset="-128"/>
                </a:defRPr>
              </a:lvl3pPr>
              <a:lvl4pPr marL="1600200" indent="-228600">
                <a:spcBef>
                  <a:spcPct val="20000"/>
                </a:spcBef>
                <a:buFont typeface="Arial" charset="0"/>
                <a:buChar char="–"/>
                <a:defRPr>
                  <a:solidFill>
                    <a:srgbClr val="595959"/>
                  </a:solidFill>
                  <a:latin typeface="Century Gothic" charset="0"/>
                  <a:ea typeface="MS PGothic" charset="-128"/>
                </a:defRPr>
              </a:lvl4pPr>
              <a:lvl5pPr marL="2057400" indent="-228600">
                <a:spcBef>
                  <a:spcPct val="20000"/>
                </a:spcBef>
                <a:buFont typeface="Arial" charset="0"/>
                <a:buChar char="»"/>
                <a:defRPr sz="1600">
                  <a:solidFill>
                    <a:srgbClr val="595959"/>
                  </a:solidFill>
                  <a:latin typeface="Century Gothic" charset="0"/>
                  <a:ea typeface="MS PGothic" charset="-128"/>
                </a:defRPr>
              </a:lvl5pPr>
              <a:lvl6pPr marL="25146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6pPr>
              <a:lvl7pPr marL="29718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7pPr>
              <a:lvl8pPr marL="34290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8pPr>
              <a:lvl9pPr marL="38862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9pPr>
            </a:lstStyle>
            <a:p>
              <a:pPr algn="ctr" eaLnBrk="1" hangingPunct="1">
                <a:lnSpc>
                  <a:spcPct val="110000"/>
                </a:lnSpc>
                <a:spcBef>
                  <a:spcPct val="0"/>
                </a:spcBef>
                <a:buFontTx/>
                <a:buNone/>
              </a:pPr>
              <a:r>
                <a:rPr lang="en-US" altLang="en-US" sz="3200" b="1" dirty="0">
                  <a:solidFill>
                    <a:schemeClr val="accent2"/>
                  </a:solidFill>
                </a:rPr>
                <a:t>66%</a:t>
              </a:r>
              <a:br>
                <a:rPr lang="en-US" altLang="en-US" sz="1400" b="1" dirty="0">
                  <a:solidFill>
                    <a:schemeClr val="accent2"/>
                  </a:solidFill>
                </a:rPr>
              </a:br>
              <a:r>
                <a:rPr lang="en-US" altLang="en-US" sz="1400" dirty="0">
                  <a:solidFill>
                    <a:schemeClr val="tx2"/>
                  </a:solidFill>
                </a:rPr>
                <a:t>age 12 - 17</a:t>
              </a:r>
            </a:p>
          </p:txBody>
        </p:sp>
        <p:grpSp>
          <p:nvGrpSpPr>
            <p:cNvPr id="8" name="Group 7">
              <a:extLst>
                <a:ext uri="{FF2B5EF4-FFF2-40B4-BE49-F238E27FC236}">
                  <a16:creationId xmlns:a16="http://schemas.microsoft.com/office/drawing/2014/main" id="{209AD930-979F-47A1-AE9B-C283AC5046C0}"/>
                </a:ext>
              </a:extLst>
            </p:cNvPr>
            <p:cNvGrpSpPr/>
            <p:nvPr/>
          </p:nvGrpSpPr>
          <p:grpSpPr>
            <a:xfrm>
              <a:off x="3028950" y="2381250"/>
              <a:ext cx="986224" cy="313809"/>
              <a:chOff x="3028950" y="2381250"/>
              <a:chExt cx="986224" cy="313809"/>
            </a:xfrm>
          </p:grpSpPr>
          <p:cxnSp>
            <p:nvCxnSpPr>
              <p:cNvPr id="5" name="Straight Connector 4">
                <a:extLst>
                  <a:ext uri="{FF2B5EF4-FFF2-40B4-BE49-F238E27FC236}">
                    <a16:creationId xmlns:a16="http://schemas.microsoft.com/office/drawing/2014/main" id="{205C501D-F719-4BC5-98A2-08D5CA8199D3}"/>
                  </a:ext>
                </a:extLst>
              </p:cNvPr>
              <p:cNvCxnSpPr/>
              <p:nvPr/>
            </p:nvCxnSpPr>
            <p:spPr>
              <a:xfrm>
                <a:off x="3028950" y="2383631"/>
                <a:ext cx="55245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4E722B-4175-4CC6-A9BC-9A253ABD1DFD}"/>
                  </a:ext>
                </a:extLst>
              </p:cNvPr>
              <p:cNvCxnSpPr>
                <a:cxnSpLocks/>
              </p:cNvCxnSpPr>
              <p:nvPr/>
            </p:nvCxnSpPr>
            <p:spPr>
              <a:xfrm>
                <a:off x="3575358" y="2381250"/>
                <a:ext cx="439816" cy="31380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1EA1CE8D-D254-4C54-A0B6-6CD8E0DE54D6}"/>
                </a:ext>
              </a:extLst>
            </p:cNvPr>
            <p:cNvGrpSpPr/>
            <p:nvPr/>
          </p:nvGrpSpPr>
          <p:grpSpPr>
            <a:xfrm flipH="1">
              <a:off x="5131786" y="2381250"/>
              <a:ext cx="986224" cy="313809"/>
              <a:chOff x="3028950" y="2381250"/>
              <a:chExt cx="986224" cy="313809"/>
            </a:xfrm>
          </p:grpSpPr>
          <p:cxnSp>
            <p:nvCxnSpPr>
              <p:cNvPr id="32" name="Straight Connector 31">
                <a:extLst>
                  <a:ext uri="{FF2B5EF4-FFF2-40B4-BE49-F238E27FC236}">
                    <a16:creationId xmlns:a16="http://schemas.microsoft.com/office/drawing/2014/main" id="{8D211D51-C038-491C-BF2C-B37ACD52C008}"/>
                  </a:ext>
                </a:extLst>
              </p:cNvPr>
              <p:cNvCxnSpPr/>
              <p:nvPr/>
            </p:nvCxnSpPr>
            <p:spPr>
              <a:xfrm>
                <a:off x="3028950" y="2383631"/>
                <a:ext cx="5524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EEDDEC0-9DB0-47F0-9561-9E95E34F7B6A}"/>
                  </a:ext>
                </a:extLst>
              </p:cNvPr>
              <p:cNvCxnSpPr>
                <a:cxnSpLocks/>
              </p:cNvCxnSpPr>
              <p:nvPr/>
            </p:nvCxnSpPr>
            <p:spPr>
              <a:xfrm>
                <a:off x="3575358" y="2381250"/>
                <a:ext cx="439816" cy="31380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7" name="TextBox 26">
            <a:extLst>
              <a:ext uri="{FF2B5EF4-FFF2-40B4-BE49-F238E27FC236}">
                <a16:creationId xmlns:a16="http://schemas.microsoft.com/office/drawing/2014/main" id="{B6444D16-3F5F-C94D-98FC-4415F1C65D0F}"/>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421408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800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9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8" presetClass="emph" presetSubtype="0" repeatCount="indefinite" accel="44000" decel="44000" autoRev="1" fill="hold" nodeType="withEffect">
                                  <p:stCondLst>
                                    <p:cond delay="0"/>
                                  </p:stCondLst>
                                  <p:childTnLst>
                                    <p:animRot by="900000">
                                      <p:cBhvr>
                                        <p:cTn id="20" dur="500" fill="hold"/>
                                        <p:tgtEl>
                                          <p:spTgt spid="17"/>
                                        </p:tgtEl>
                                        <p:attrNameLst>
                                          <p:attrName>r</p:attrName>
                                        </p:attrNameLst>
                                      </p:cBhvr>
                                    </p:animRo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xit" presetSubtype="0" fill="hold" grpId="1"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5" grpId="0" animBg="1"/>
      <p:bldP spid="15" grpId="1" animBg="1"/>
      <p:bldP spid="16" grpId="0" animBg="1"/>
      <p:bldP spid="16" grpId="1"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4045-D0DE-4C25-8049-60404C615159}"/>
              </a:ext>
            </a:extLst>
          </p:cNvPr>
          <p:cNvSpPr>
            <a:spLocks noGrp="1"/>
          </p:cNvSpPr>
          <p:nvPr>
            <p:ph type="title"/>
          </p:nvPr>
        </p:nvSpPr>
        <p:spPr/>
        <p:txBody>
          <a:bodyPr/>
          <a:lstStyle/>
          <a:p>
            <a:r>
              <a:rPr lang="en-US" dirty="0"/>
              <a:t>Sex Trafficking</a:t>
            </a:r>
          </a:p>
        </p:txBody>
      </p:sp>
      <p:pic>
        <p:nvPicPr>
          <p:cNvPr id="4" name="Picture 3">
            <a:extLst>
              <a:ext uri="{FF2B5EF4-FFF2-40B4-BE49-F238E27FC236}">
                <a16:creationId xmlns:a16="http://schemas.microsoft.com/office/drawing/2014/main" id="{0515DC6C-F352-3D44-B4CB-944257A741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311667">
            <a:off x="877071" y="1211106"/>
            <a:ext cx="7389857" cy="4926571"/>
          </a:xfrm>
          <a:prstGeom prst="rect">
            <a:avLst/>
          </a:prstGeom>
        </p:spPr>
      </p:pic>
      <p:sp>
        <p:nvSpPr>
          <p:cNvPr id="16" name="Rectangle 15">
            <a:extLst>
              <a:ext uri="{FF2B5EF4-FFF2-40B4-BE49-F238E27FC236}">
                <a16:creationId xmlns:a16="http://schemas.microsoft.com/office/drawing/2014/main" id="{6228C0A5-DEA2-D740-943D-71C3CB96F292}"/>
              </a:ext>
            </a:extLst>
          </p:cNvPr>
          <p:cNvSpPr/>
          <p:nvPr/>
        </p:nvSpPr>
        <p:spPr>
          <a:xfrm>
            <a:off x="1688284" y="5095916"/>
            <a:ext cx="6899815" cy="11745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88720" rIns="0" rtlCol="0" anchor="ctr"/>
          <a:lstStyle/>
          <a:p>
            <a:r>
              <a:rPr lang="en-US" b="1" dirty="0">
                <a:solidFill>
                  <a:srgbClr val="FF0000"/>
                </a:solidFill>
              </a:rPr>
              <a:t>Sexual exploitation </a:t>
            </a:r>
            <a:r>
              <a:rPr lang="en-US" dirty="0"/>
              <a:t>means using pictures, messages, web cams, or real-life interactions for sexual purposes or sex crimes.</a:t>
            </a:r>
          </a:p>
        </p:txBody>
      </p:sp>
      <p:sp>
        <p:nvSpPr>
          <p:cNvPr id="17" name="Freeform 5">
            <a:extLst>
              <a:ext uri="{FF2B5EF4-FFF2-40B4-BE49-F238E27FC236}">
                <a16:creationId xmlns:a16="http://schemas.microsoft.com/office/drawing/2014/main" id="{1E9C67EA-97C6-2D4B-9386-D6A240737F93}"/>
              </a:ext>
            </a:extLst>
          </p:cNvPr>
          <p:cNvSpPr>
            <a:spLocks noEditPoints="1"/>
          </p:cNvSpPr>
          <p:nvPr/>
        </p:nvSpPr>
        <p:spPr bwMode="auto">
          <a:xfrm>
            <a:off x="235378" y="4681233"/>
            <a:ext cx="2463974" cy="1567682"/>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 name="Group 17">
            <a:extLst>
              <a:ext uri="{FF2B5EF4-FFF2-40B4-BE49-F238E27FC236}">
                <a16:creationId xmlns:a16="http://schemas.microsoft.com/office/drawing/2014/main" id="{C6DA43A5-9518-C54B-B203-0B9D2112B22A}"/>
              </a:ext>
            </a:extLst>
          </p:cNvPr>
          <p:cNvGrpSpPr/>
          <p:nvPr/>
        </p:nvGrpSpPr>
        <p:grpSpPr>
          <a:xfrm>
            <a:off x="742763" y="4939802"/>
            <a:ext cx="1449204" cy="1292916"/>
            <a:chOff x="558883" y="1815472"/>
            <a:chExt cx="971550" cy="866775"/>
          </a:xfrm>
        </p:grpSpPr>
        <p:pic>
          <p:nvPicPr>
            <p:cNvPr id="23" name="Graphic 20">
              <a:extLst>
                <a:ext uri="{FF2B5EF4-FFF2-40B4-BE49-F238E27FC236}">
                  <a16:creationId xmlns:a16="http://schemas.microsoft.com/office/drawing/2014/main" id="{642FF324-BD65-2B43-BD5C-B3CBE0E1CA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050084" flipV="1">
              <a:off x="611270" y="1763085"/>
              <a:ext cx="866775" cy="971550"/>
            </a:xfrm>
            <a:prstGeom prst="rect">
              <a:avLst/>
            </a:prstGeom>
          </p:spPr>
        </p:pic>
        <p:pic>
          <p:nvPicPr>
            <p:cNvPr id="24" name="Graphic 21">
              <a:extLst>
                <a:ext uri="{FF2B5EF4-FFF2-40B4-BE49-F238E27FC236}">
                  <a16:creationId xmlns:a16="http://schemas.microsoft.com/office/drawing/2014/main" id="{4511AE8A-76E8-3A44-9143-3FFCCDF191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881752" y="1977488"/>
              <a:ext cx="361950" cy="382994"/>
            </a:xfrm>
            <a:prstGeom prst="rect">
              <a:avLst/>
            </a:prstGeom>
          </p:spPr>
        </p:pic>
      </p:grpSp>
      <p:pic>
        <p:nvPicPr>
          <p:cNvPr id="6" name="Picture 5">
            <a:extLst>
              <a:ext uri="{FF2B5EF4-FFF2-40B4-BE49-F238E27FC236}">
                <a16:creationId xmlns:a16="http://schemas.microsoft.com/office/drawing/2014/main" id="{FF31C28E-791E-AD49-B405-A1A0A2171E7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871456"/>
            <a:ext cx="9144000" cy="5604779"/>
          </a:xfrm>
          <a:prstGeom prst="rect">
            <a:avLst/>
          </a:prstGeom>
        </p:spPr>
      </p:pic>
      <p:sp>
        <p:nvSpPr>
          <p:cNvPr id="11" name="Rectangle 10">
            <a:extLst>
              <a:ext uri="{FF2B5EF4-FFF2-40B4-BE49-F238E27FC236}">
                <a16:creationId xmlns:a16="http://schemas.microsoft.com/office/drawing/2014/main" id="{B40C153E-9AB9-7D4A-BDFA-C57C0AE01A73}"/>
              </a:ext>
            </a:extLst>
          </p:cNvPr>
          <p:cNvSpPr/>
          <p:nvPr/>
        </p:nvSpPr>
        <p:spPr>
          <a:xfrm>
            <a:off x="1827976" y="5100547"/>
            <a:ext cx="6899815" cy="11745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88720" rIns="0" rtlCol="0" anchor="ctr"/>
          <a:lstStyle/>
          <a:p>
            <a:r>
              <a:rPr lang="en-US" b="1" dirty="0">
                <a:solidFill>
                  <a:srgbClr val="FF0000"/>
                </a:solidFill>
              </a:rPr>
              <a:t>Sex trafficking </a:t>
            </a:r>
            <a:r>
              <a:rPr lang="en-US" dirty="0"/>
              <a:t>is when a person is involved in a sex act in exchange for money or something of value.</a:t>
            </a:r>
          </a:p>
        </p:txBody>
      </p:sp>
      <p:sp>
        <p:nvSpPr>
          <p:cNvPr id="12" name="Freeform 5">
            <a:extLst>
              <a:ext uri="{FF2B5EF4-FFF2-40B4-BE49-F238E27FC236}">
                <a16:creationId xmlns:a16="http://schemas.microsoft.com/office/drawing/2014/main" id="{DA832601-0387-B84E-84DA-F73980CBC2FC}"/>
              </a:ext>
            </a:extLst>
          </p:cNvPr>
          <p:cNvSpPr>
            <a:spLocks noEditPoints="1"/>
          </p:cNvSpPr>
          <p:nvPr/>
        </p:nvSpPr>
        <p:spPr bwMode="auto">
          <a:xfrm>
            <a:off x="361889" y="4782108"/>
            <a:ext cx="2463974" cy="1567682"/>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 name="Group 12">
            <a:extLst>
              <a:ext uri="{FF2B5EF4-FFF2-40B4-BE49-F238E27FC236}">
                <a16:creationId xmlns:a16="http://schemas.microsoft.com/office/drawing/2014/main" id="{8B564FC1-49F6-214D-8E0B-AA4392EAEFA6}"/>
              </a:ext>
            </a:extLst>
          </p:cNvPr>
          <p:cNvGrpSpPr/>
          <p:nvPr/>
        </p:nvGrpSpPr>
        <p:grpSpPr>
          <a:xfrm>
            <a:off x="882229" y="5162542"/>
            <a:ext cx="1449204" cy="1292916"/>
            <a:chOff x="558883" y="1815472"/>
            <a:chExt cx="971550" cy="866775"/>
          </a:xfrm>
        </p:grpSpPr>
        <p:pic>
          <p:nvPicPr>
            <p:cNvPr id="14" name="Graphic 20">
              <a:extLst>
                <a:ext uri="{FF2B5EF4-FFF2-40B4-BE49-F238E27FC236}">
                  <a16:creationId xmlns:a16="http://schemas.microsoft.com/office/drawing/2014/main" id="{0CECDB81-9F94-3440-8C39-013F783112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050084" flipV="1">
              <a:off x="611270" y="1763085"/>
              <a:ext cx="866775" cy="971550"/>
            </a:xfrm>
            <a:prstGeom prst="rect">
              <a:avLst/>
            </a:prstGeom>
          </p:spPr>
        </p:pic>
        <p:pic>
          <p:nvPicPr>
            <p:cNvPr id="15" name="Graphic 21">
              <a:extLst>
                <a:ext uri="{FF2B5EF4-FFF2-40B4-BE49-F238E27FC236}">
                  <a16:creationId xmlns:a16="http://schemas.microsoft.com/office/drawing/2014/main" id="{77AC1FA5-B6DC-434D-9D0D-7ABA77988E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881752" y="1977488"/>
              <a:ext cx="361950" cy="382994"/>
            </a:xfrm>
            <a:prstGeom prst="rect">
              <a:avLst/>
            </a:prstGeom>
          </p:spPr>
        </p:pic>
      </p:grpSp>
      <p:sp>
        <p:nvSpPr>
          <p:cNvPr id="19" name="TextBox 18">
            <a:extLst>
              <a:ext uri="{FF2B5EF4-FFF2-40B4-BE49-F238E27FC236}">
                <a16:creationId xmlns:a16="http://schemas.microsoft.com/office/drawing/2014/main" id="{3F044936-280F-8C47-8E09-6E12DBE16F75}"/>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2420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8" presetClass="emph" presetSubtype="0" repeatCount="indefinite" accel="44000" decel="44000" autoRev="1" fill="hold" nodeType="withEffect">
                                  <p:stCondLst>
                                    <p:cond delay="0"/>
                                  </p:stCondLst>
                                  <p:childTnLst>
                                    <p:animRot by="900000">
                                      <p:cBhvr>
                                        <p:cTn id="12" dur="500" fill="hold"/>
                                        <p:tgtEl>
                                          <p:spTgt spid="18"/>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000"/>
                            </p:stCondLst>
                            <p:childTnLst>
                              <p:par>
                                <p:cTn id="17" presetID="10" presetClass="exit" presetSubtype="0" fill="hold" grpId="1" nodeType="afterEffect">
                                  <p:stCondLst>
                                    <p:cond delay="400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xit" presetSubtype="0" fill="hold" grpId="1" nodeType="withEffect">
                                  <p:stCondLst>
                                    <p:cond delay="400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nodeType="withEffect">
                                  <p:stCondLst>
                                    <p:cond delay="400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par>
                          <p:cTn id="26" fill="hold">
                            <p:stCondLst>
                              <p:cond delay="5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4" presetClass="entr" presetSubtype="1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8" presetClass="emph" presetSubtype="0" repeatCount="indefinite" accel="44000" decel="44000" autoRev="1" fill="hold" nodeType="withEffect">
                                  <p:stCondLst>
                                    <p:cond delay="0"/>
                                  </p:stCondLst>
                                  <p:childTnLst>
                                    <p:animRot by="900000">
                                      <p:cBhvr>
                                        <p:cTn id="37" dur="500" fill="hold"/>
                                        <p:tgtEl>
                                          <p:spTgt spid="13"/>
                                        </p:tgtEl>
                                        <p:attrNameLst>
                                          <p:attrName>r</p:attrName>
                                        </p:attrNameLst>
                                      </p:cBhvr>
                                    </p:animRo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1" grpId="0" animBg="1"/>
      <p:bldP spid="11"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4045-D0DE-4C25-8049-60404C615159}"/>
              </a:ext>
            </a:extLst>
          </p:cNvPr>
          <p:cNvSpPr>
            <a:spLocks noGrp="1"/>
          </p:cNvSpPr>
          <p:nvPr>
            <p:ph type="title"/>
          </p:nvPr>
        </p:nvSpPr>
        <p:spPr/>
        <p:txBody>
          <a:bodyPr/>
          <a:lstStyle/>
          <a:p>
            <a:r>
              <a:rPr lang="en-US" dirty="0"/>
              <a:t>Exploitation/Trafficking Red Flags</a:t>
            </a:r>
          </a:p>
        </p:txBody>
      </p:sp>
      <p:pic>
        <p:nvPicPr>
          <p:cNvPr id="38" name="Picture 37">
            <a:extLst>
              <a:ext uri="{FF2B5EF4-FFF2-40B4-BE49-F238E27FC236}">
                <a16:creationId xmlns:a16="http://schemas.microsoft.com/office/drawing/2014/main" id="{D05DAB05-48BF-5642-9954-ED7B740877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311667">
            <a:off x="877071" y="1211106"/>
            <a:ext cx="7389857" cy="4926571"/>
          </a:xfrm>
          <a:prstGeom prst="rect">
            <a:avLst/>
          </a:prstGeom>
        </p:spPr>
      </p:pic>
      <p:sp>
        <p:nvSpPr>
          <p:cNvPr id="7" name="Rectangle 6">
            <a:extLst>
              <a:ext uri="{FF2B5EF4-FFF2-40B4-BE49-F238E27FC236}">
                <a16:creationId xmlns:a16="http://schemas.microsoft.com/office/drawing/2014/main" id="{2EEAD50B-6D80-4BA1-8848-F267D94C1201}"/>
              </a:ext>
            </a:extLst>
          </p:cNvPr>
          <p:cNvSpPr/>
          <p:nvPr/>
        </p:nvSpPr>
        <p:spPr>
          <a:xfrm>
            <a:off x="24010" y="1379884"/>
            <a:ext cx="9143999" cy="56981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3A4DEE32-6920-F34E-B922-1CAE790F3E4B}"/>
              </a:ext>
            </a:extLst>
          </p:cNvPr>
          <p:cNvSpPr txBox="1">
            <a:spLocks/>
          </p:cNvSpPr>
          <p:nvPr/>
        </p:nvSpPr>
        <p:spPr>
          <a:xfrm>
            <a:off x="841007" y="1598728"/>
            <a:ext cx="3548113"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Presence of older boyfriend/girlfriend</a:t>
            </a:r>
          </a:p>
        </p:txBody>
      </p:sp>
      <p:sp>
        <p:nvSpPr>
          <p:cNvPr id="18" name="Text Placeholder 2">
            <a:extLst>
              <a:ext uri="{FF2B5EF4-FFF2-40B4-BE49-F238E27FC236}">
                <a16:creationId xmlns:a16="http://schemas.microsoft.com/office/drawing/2014/main" id="{D81F32A5-1D44-3C45-BBDB-0F2A1693A1FC}"/>
              </a:ext>
            </a:extLst>
          </p:cNvPr>
          <p:cNvSpPr txBox="1">
            <a:spLocks/>
          </p:cNvSpPr>
          <p:nvPr/>
        </p:nvSpPr>
        <p:spPr>
          <a:xfrm>
            <a:off x="812837" y="2552736"/>
            <a:ext cx="3548114"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Having new or expensive things</a:t>
            </a:r>
          </a:p>
        </p:txBody>
      </p:sp>
      <p:sp>
        <p:nvSpPr>
          <p:cNvPr id="19" name="Text Placeholder 2">
            <a:extLst>
              <a:ext uri="{FF2B5EF4-FFF2-40B4-BE49-F238E27FC236}">
                <a16:creationId xmlns:a16="http://schemas.microsoft.com/office/drawing/2014/main" id="{DA38146F-455B-0746-816E-71DB69DD010D}"/>
              </a:ext>
            </a:extLst>
          </p:cNvPr>
          <p:cNvSpPr txBox="1">
            <a:spLocks/>
          </p:cNvSpPr>
          <p:nvPr/>
        </p:nvSpPr>
        <p:spPr>
          <a:xfrm>
            <a:off x="812837" y="3541016"/>
            <a:ext cx="3835450"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Being secretive</a:t>
            </a:r>
          </a:p>
        </p:txBody>
      </p:sp>
      <p:sp>
        <p:nvSpPr>
          <p:cNvPr id="20" name="Text Placeholder 2">
            <a:extLst>
              <a:ext uri="{FF2B5EF4-FFF2-40B4-BE49-F238E27FC236}">
                <a16:creationId xmlns:a16="http://schemas.microsoft.com/office/drawing/2014/main" id="{05BACB5C-3859-C942-BFD1-5C0A48B8F940}"/>
              </a:ext>
            </a:extLst>
          </p:cNvPr>
          <p:cNvSpPr txBox="1">
            <a:spLocks/>
          </p:cNvSpPr>
          <p:nvPr/>
        </p:nvSpPr>
        <p:spPr>
          <a:xfrm>
            <a:off x="796386" y="4592899"/>
            <a:ext cx="3835450"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Becoming isolated</a:t>
            </a:r>
          </a:p>
        </p:txBody>
      </p:sp>
      <p:sp>
        <p:nvSpPr>
          <p:cNvPr id="21" name="Text Placeholder 2">
            <a:extLst>
              <a:ext uri="{FF2B5EF4-FFF2-40B4-BE49-F238E27FC236}">
                <a16:creationId xmlns:a16="http://schemas.microsoft.com/office/drawing/2014/main" id="{8A333331-6582-E74C-B5F7-23E41909466E}"/>
              </a:ext>
            </a:extLst>
          </p:cNvPr>
          <p:cNvSpPr txBox="1">
            <a:spLocks/>
          </p:cNvSpPr>
          <p:nvPr/>
        </p:nvSpPr>
        <p:spPr>
          <a:xfrm>
            <a:off x="841007" y="5591752"/>
            <a:ext cx="3548113"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New job offer</a:t>
            </a:r>
          </a:p>
        </p:txBody>
      </p:sp>
      <p:sp>
        <p:nvSpPr>
          <p:cNvPr id="24" name="Freeform 5">
            <a:extLst>
              <a:ext uri="{FF2B5EF4-FFF2-40B4-BE49-F238E27FC236}">
                <a16:creationId xmlns:a16="http://schemas.microsoft.com/office/drawing/2014/main" id="{16651F96-4A75-C540-92A7-95654A83ECDE}"/>
              </a:ext>
            </a:extLst>
          </p:cNvPr>
          <p:cNvSpPr>
            <a:spLocks noEditPoints="1"/>
          </p:cNvSpPr>
          <p:nvPr/>
        </p:nvSpPr>
        <p:spPr bwMode="auto">
          <a:xfrm flipH="1" flipV="1">
            <a:off x="128494" y="5651047"/>
            <a:ext cx="684343" cy="435407"/>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5">
            <a:extLst>
              <a:ext uri="{FF2B5EF4-FFF2-40B4-BE49-F238E27FC236}">
                <a16:creationId xmlns:a16="http://schemas.microsoft.com/office/drawing/2014/main" id="{7EF161B5-F9F6-B342-B203-0EDD24CBEF6E}"/>
              </a:ext>
            </a:extLst>
          </p:cNvPr>
          <p:cNvSpPr>
            <a:spLocks noEditPoints="1"/>
          </p:cNvSpPr>
          <p:nvPr/>
        </p:nvSpPr>
        <p:spPr bwMode="auto">
          <a:xfrm>
            <a:off x="75076" y="4665078"/>
            <a:ext cx="667404" cy="424630"/>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5">
            <a:extLst>
              <a:ext uri="{FF2B5EF4-FFF2-40B4-BE49-F238E27FC236}">
                <a16:creationId xmlns:a16="http://schemas.microsoft.com/office/drawing/2014/main" id="{B3686470-66B2-0F40-A186-5709D8B56DAB}"/>
              </a:ext>
            </a:extLst>
          </p:cNvPr>
          <p:cNvSpPr>
            <a:spLocks noEditPoints="1"/>
          </p:cNvSpPr>
          <p:nvPr/>
        </p:nvSpPr>
        <p:spPr bwMode="auto">
          <a:xfrm flipH="1">
            <a:off x="91527" y="3605700"/>
            <a:ext cx="667404" cy="424630"/>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5">
            <a:extLst>
              <a:ext uri="{FF2B5EF4-FFF2-40B4-BE49-F238E27FC236}">
                <a16:creationId xmlns:a16="http://schemas.microsoft.com/office/drawing/2014/main" id="{687FFC19-B92B-2B4D-BBE0-6AA98D4B83C5}"/>
              </a:ext>
            </a:extLst>
          </p:cNvPr>
          <p:cNvSpPr>
            <a:spLocks noEditPoints="1"/>
          </p:cNvSpPr>
          <p:nvPr/>
        </p:nvSpPr>
        <p:spPr bwMode="auto">
          <a:xfrm flipH="1" flipV="1">
            <a:off x="100324" y="2618809"/>
            <a:ext cx="684343" cy="435407"/>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5">
            <a:extLst>
              <a:ext uri="{FF2B5EF4-FFF2-40B4-BE49-F238E27FC236}">
                <a16:creationId xmlns:a16="http://schemas.microsoft.com/office/drawing/2014/main" id="{2C6E2A7D-A511-0141-91F6-F745AD030149}"/>
              </a:ext>
            </a:extLst>
          </p:cNvPr>
          <p:cNvSpPr>
            <a:spLocks noEditPoints="1"/>
          </p:cNvSpPr>
          <p:nvPr/>
        </p:nvSpPr>
        <p:spPr bwMode="auto">
          <a:xfrm flipV="1">
            <a:off x="142435" y="1674397"/>
            <a:ext cx="656463" cy="417669"/>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Oval 28">
            <a:extLst>
              <a:ext uri="{FF2B5EF4-FFF2-40B4-BE49-F238E27FC236}">
                <a16:creationId xmlns:a16="http://schemas.microsoft.com/office/drawing/2014/main" id="{835827E2-984F-824B-9FD9-16B84953DCA7}"/>
              </a:ext>
            </a:extLst>
          </p:cNvPr>
          <p:cNvSpPr/>
          <p:nvPr/>
        </p:nvSpPr>
        <p:spPr>
          <a:xfrm>
            <a:off x="237810" y="1674397"/>
            <a:ext cx="402659" cy="402659"/>
          </a:xfrm>
          <a:prstGeom prst="ellipse">
            <a:avLst/>
          </a:prstGeom>
          <a:solidFill>
            <a:srgbClr val="EE00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1</a:t>
            </a:r>
          </a:p>
        </p:txBody>
      </p:sp>
      <p:sp>
        <p:nvSpPr>
          <p:cNvPr id="30" name="Oval 29">
            <a:extLst>
              <a:ext uri="{FF2B5EF4-FFF2-40B4-BE49-F238E27FC236}">
                <a16:creationId xmlns:a16="http://schemas.microsoft.com/office/drawing/2014/main" id="{8FFF9F42-EC95-9D41-B46A-D1B0BCB6E1BB}"/>
              </a:ext>
            </a:extLst>
          </p:cNvPr>
          <p:cNvSpPr/>
          <p:nvPr/>
        </p:nvSpPr>
        <p:spPr>
          <a:xfrm>
            <a:off x="209640" y="2628406"/>
            <a:ext cx="402659" cy="402659"/>
          </a:xfrm>
          <a:prstGeom prst="ellipse">
            <a:avLst/>
          </a:prstGeom>
          <a:solidFill>
            <a:srgbClr val="EE00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2</a:t>
            </a:r>
          </a:p>
        </p:txBody>
      </p:sp>
      <p:sp>
        <p:nvSpPr>
          <p:cNvPr id="31" name="Oval 30">
            <a:extLst>
              <a:ext uri="{FF2B5EF4-FFF2-40B4-BE49-F238E27FC236}">
                <a16:creationId xmlns:a16="http://schemas.microsoft.com/office/drawing/2014/main" id="{E8DCF26D-5C24-F94E-94C4-1370E5836F39}"/>
              </a:ext>
            </a:extLst>
          </p:cNvPr>
          <p:cNvSpPr/>
          <p:nvPr/>
        </p:nvSpPr>
        <p:spPr>
          <a:xfrm>
            <a:off x="209640" y="3616686"/>
            <a:ext cx="402659" cy="402659"/>
          </a:xfrm>
          <a:prstGeom prst="ellipse">
            <a:avLst/>
          </a:prstGeom>
          <a:solidFill>
            <a:srgbClr val="EE00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3</a:t>
            </a:r>
          </a:p>
        </p:txBody>
      </p:sp>
      <p:sp>
        <p:nvSpPr>
          <p:cNvPr id="32" name="Oval 31">
            <a:extLst>
              <a:ext uri="{FF2B5EF4-FFF2-40B4-BE49-F238E27FC236}">
                <a16:creationId xmlns:a16="http://schemas.microsoft.com/office/drawing/2014/main" id="{D25B0418-CC48-0A44-9735-4258EE99DBD8}"/>
              </a:ext>
            </a:extLst>
          </p:cNvPr>
          <p:cNvSpPr/>
          <p:nvPr/>
        </p:nvSpPr>
        <p:spPr>
          <a:xfrm>
            <a:off x="193189" y="4668571"/>
            <a:ext cx="402659" cy="402659"/>
          </a:xfrm>
          <a:prstGeom prst="ellipse">
            <a:avLst/>
          </a:prstGeom>
          <a:solidFill>
            <a:srgbClr val="EE00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4</a:t>
            </a:r>
          </a:p>
        </p:txBody>
      </p:sp>
      <p:sp>
        <p:nvSpPr>
          <p:cNvPr id="33" name="Oval 32">
            <a:extLst>
              <a:ext uri="{FF2B5EF4-FFF2-40B4-BE49-F238E27FC236}">
                <a16:creationId xmlns:a16="http://schemas.microsoft.com/office/drawing/2014/main" id="{5C33162A-531B-204B-AF78-D7BBA82F6520}"/>
              </a:ext>
            </a:extLst>
          </p:cNvPr>
          <p:cNvSpPr/>
          <p:nvPr/>
        </p:nvSpPr>
        <p:spPr>
          <a:xfrm>
            <a:off x="237810" y="5667425"/>
            <a:ext cx="402659" cy="402659"/>
          </a:xfrm>
          <a:prstGeom prst="ellipse">
            <a:avLst/>
          </a:prstGeom>
          <a:solidFill>
            <a:srgbClr val="EE00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5</a:t>
            </a:r>
          </a:p>
        </p:txBody>
      </p:sp>
      <p:sp>
        <p:nvSpPr>
          <p:cNvPr id="53" name="Text Placeholder 2">
            <a:extLst>
              <a:ext uri="{FF2B5EF4-FFF2-40B4-BE49-F238E27FC236}">
                <a16:creationId xmlns:a16="http://schemas.microsoft.com/office/drawing/2014/main" id="{E2188AF5-3B68-8247-BF91-5D6EFC08D218}"/>
              </a:ext>
            </a:extLst>
          </p:cNvPr>
          <p:cNvSpPr txBox="1">
            <a:spLocks/>
          </p:cNvSpPr>
          <p:nvPr/>
        </p:nvSpPr>
        <p:spPr>
          <a:xfrm>
            <a:off x="5308523" y="1598728"/>
            <a:ext cx="3548113"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Seeming anxious, hostile</a:t>
            </a:r>
          </a:p>
        </p:txBody>
      </p:sp>
      <p:sp>
        <p:nvSpPr>
          <p:cNvPr id="54" name="Text Placeholder 2">
            <a:extLst>
              <a:ext uri="{FF2B5EF4-FFF2-40B4-BE49-F238E27FC236}">
                <a16:creationId xmlns:a16="http://schemas.microsoft.com/office/drawing/2014/main" id="{984AD4A9-1E47-7145-9C23-828C19DE909B}"/>
              </a:ext>
            </a:extLst>
          </p:cNvPr>
          <p:cNvSpPr txBox="1">
            <a:spLocks/>
          </p:cNvSpPr>
          <p:nvPr/>
        </p:nvSpPr>
        <p:spPr>
          <a:xfrm>
            <a:off x="5280353" y="2552736"/>
            <a:ext cx="3548114"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Risky sexual behavior</a:t>
            </a:r>
          </a:p>
        </p:txBody>
      </p:sp>
      <p:sp>
        <p:nvSpPr>
          <p:cNvPr id="55" name="Text Placeholder 2">
            <a:extLst>
              <a:ext uri="{FF2B5EF4-FFF2-40B4-BE49-F238E27FC236}">
                <a16:creationId xmlns:a16="http://schemas.microsoft.com/office/drawing/2014/main" id="{8E6D3739-D3AB-E943-A170-8F172318A1FC}"/>
              </a:ext>
            </a:extLst>
          </p:cNvPr>
          <p:cNvSpPr txBox="1">
            <a:spLocks/>
          </p:cNvSpPr>
          <p:nvPr/>
        </p:nvSpPr>
        <p:spPr>
          <a:xfrm>
            <a:off x="5280353" y="3541016"/>
            <a:ext cx="3835450"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Using language about ”the life”</a:t>
            </a:r>
          </a:p>
        </p:txBody>
      </p:sp>
      <p:sp>
        <p:nvSpPr>
          <p:cNvPr id="56" name="Text Placeholder 2">
            <a:extLst>
              <a:ext uri="{FF2B5EF4-FFF2-40B4-BE49-F238E27FC236}">
                <a16:creationId xmlns:a16="http://schemas.microsoft.com/office/drawing/2014/main" id="{79F209BA-E6BC-6948-AC32-DC786A8D07D2}"/>
              </a:ext>
            </a:extLst>
          </p:cNvPr>
          <p:cNvSpPr txBox="1">
            <a:spLocks/>
          </p:cNvSpPr>
          <p:nvPr/>
        </p:nvSpPr>
        <p:spPr>
          <a:xfrm>
            <a:off x="5263902" y="4592899"/>
            <a:ext cx="3835450"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Signs of physical abuse</a:t>
            </a:r>
          </a:p>
        </p:txBody>
      </p:sp>
      <p:sp>
        <p:nvSpPr>
          <p:cNvPr id="57" name="Text Placeholder 2">
            <a:extLst>
              <a:ext uri="{FF2B5EF4-FFF2-40B4-BE49-F238E27FC236}">
                <a16:creationId xmlns:a16="http://schemas.microsoft.com/office/drawing/2014/main" id="{B7E6ED85-13A9-EC45-B438-DA18974E7ECC}"/>
              </a:ext>
            </a:extLst>
          </p:cNvPr>
          <p:cNvSpPr txBox="1">
            <a:spLocks/>
          </p:cNvSpPr>
          <p:nvPr/>
        </p:nvSpPr>
        <p:spPr>
          <a:xfrm>
            <a:off x="5308523" y="5591752"/>
            <a:ext cx="3548113"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New tattoo</a:t>
            </a:r>
          </a:p>
        </p:txBody>
      </p:sp>
      <p:sp>
        <p:nvSpPr>
          <p:cNvPr id="60" name="Freeform 5">
            <a:extLst>
              <a:ext uri="{FF2B5EF4-FFF2-40B4-BE49-F238E27FC236}">
                <a16:creationId xmlns:a16="http://schemas.microsoft.com/office/drawing/2014/main" id="{6154A122-BB29-E84E-9604-01C3F7B2373A}"/>
              </a:ext>
            </a:extLst>
          </p:cNvPr>
          <p:cNvSpPr>
            <a:spLocks noEditPoints="1"/>
          </p:cNvSpPr>
          <p:nvPr/>
        </p:nvSpPr>
        <p:spPr bwMode="auto">
          <a:xfrm flipH="1" flipV="1">
            <a:off x="4596010" y="5651047"/>
            <a:ext cx="684343" cy="435407"/>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5">
            <a:extLst>
              <a:ext uri="{FF2B5EF4-FFF2-40B4-BE49-F238E27FC236}">
                <a16:creationId xmlns:a16="http://schemas.microsoft.com/office/drawing/2014/main" id="{55AB5F45-877A-4F45-A342-2C3484FAFCA0}"/>
              </a:ext>
            </a:extLst>
          </p:cNvPr>
          <p:cNvSpPr>
            <a:spLocks noEditPoints="1"/>
          </p:cNvSpPr>
          <p:nvPr/>
        </p:nvSpPr>
        <p:spPr bwMode="auto">
          <a:xfrm>
            <a:off x="4542592" y="4665078"/>
            <a:ext cx="667404" cy="424630"/>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5">
            <a:extLst>
              <a:ext uri="{FF2B5EF4-FFF2-40B4-BE49-F238E27FC236}">
                <a16:creationId xmlns:a16="http://schemas.microsoft.com/office/drawing/2014/main" id="{6E59472B-53B1-6647-98F0-87A1594D9D21}"/>
              </a:ext>
            </a:extLst>
          </p:cNvPr>
          <p:cNvSpPr>
            <a:spLocks noEditPoints="1"/>
          </p:cNvSpPr>
          <p:nvPr/>
        </p:nvSpPr>
        <p:spPr bwMode="auto">
          <a:xfrm flipH="1">
            <a:off x="4559043" y="3605700"/>
            <a:ext cx="667404" cy="424630"/>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5">
            <a:extLst>
              <a:ext uri="{FF2B5EF4-FFF2-40B4-BE49-F238E27FC236}">
                <a16:creationId xmlns:a16="http://schemas.microsoft.com/office/drawing/2014/main" id="{9A5F920C-B0B8-0040-A7EE-535A5B3CE097}"/>
              </a:ext>
            </a:extLst>
          </p:cNvPr>
          <p:cNvSpPr>
            <a:spLocks noEditPoints="1"/>
          </p:cNvSpPr>
          <p:nvPr/>
        </p:nvSpPr>
        <p:spPr bwMode="auto">
          <a:xfrm flipH="1" flipV="1">
            <a:off x="4567840" y="2618809"/>
            <a:ext cx="684343" cy="435407"/>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5">
            <a:extLst>
              <a:ext uri="{FF2B5EF4-FFF2-40B4-BE49-F238E27FC236}">
                <a16:creationId xmlns:a16="http://schemas.microsoft.com/office/drawing/2014/main" id="{F56B20D4-930A-6149-9B7E-C316E4295FB3}"/>
              </a:ext>
            </a:extLst>
          </p:cNvPr>
          <p:cNvSpPr>
            <a:spLocks noEditPoints="1"/>
          </p:cNvSpPr>
          <p:nvPr/>
        </p:nvSpPr>
        <p:spPr bwMode="auto">
          <a:xfrm flipV="1">
            <a:off x="4609951" y="1674397"/>
            <a:ext cx="656463" cy="417669"/>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Oval 64">
            <a:extLst>
              <a:ext uri="{FF2B5EF4-FFF2-40B4-BE49-F238E27FC236}">
                <a16:creationId xmlns:a16="http://schemas.microsoft.com/office/drawing/2014/main" id="{271A9EB7-AF4C-2F44-A211-53DD1378051E}"/>
              </a:ext>
            </a:extLst>
          </p:cNvPr>
          <p:cNvSpPr/>
          <p:nvPr/>
        </p:nvSpPr>
        <p:spPr>
          <a:xfrm>
            <a:off x="4705326" y="1674397"/>
            <a:ext cx="402659" cy="402659"/>
          </a:xfrm>
          <a:prstGeom prst="ellipse">
            <a:avLst/>
          </a:prstGeom>
          <a:solidFill>
            <a:srgbClr val="EE00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6</a:t>
            </a:r>
          </a:p>
        </p:txBody>
      </p:sp>
      <p:sp>
        <p:nvSpPr>
          <p:cNvPr id="66" name="Oval 65">
            <a:extLst>
              <a:ext uri="{FF2B5EF4-FFF2-40B4-BE49-F238E27FC236}">
                <a16:creationId xmlns:a16="http://schemas.microsoft.com/office/drawing/2014/main" id="{7F990A84-E1DD-104F-B2D0-2125470ACBA8}"/>
              </a:ext>
            </a:extLst>
          </p:cNvPr>
          <p:cNvSpPr/>
          <p:nvPr/>
        </p:nvSpPr>
        <p:spPr>
          <a:xfrm>
            <a:off x="4677156" y="2628406"/>
            <a:ext cx="402659" cy="4026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7</a:t>
            </a:r>
          </a:p>
        </p:txBody>
      </p:sp>
      <p:sp>
        <p:nvSpPr>
          <p:cNvPr id="67" name="Oval 66">
            <a:extLst>
              <a:ext uri="{FF2B5EF4-FFF2-40B4-BE49-F238E27FC236}">
                <a16:creationId xmlns:a16="http://schemas.microsoft.com/office/drawing/2014/main" id="{BEE072B9-8F83-6046-858C-D17E8F1D416E}"/>
              </a:ext>
            </a:extLst>
          </p:cNvPr>
          <p:cNvSpPr/>
          <p:nvPr/>
        </p:nvSpPr>
        <p:spPr>
          <a:xfrm>
            <a:off x="4677156" y="3616686"/>
            <a:ext cx="402659" cy="402659"/>
          </a:xfrm>
          <a:prstGeom prst="ellipse">
            <a:avLst/>
          </a:prstGeom>
          <a:solidFill>
            <a:srgbClr val="EE00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8</a:t>
            </a:r>
          </a:p>
        </p:txBody>
      </p:sp>
      <p:sp>
        <p:nvSpPr>
          <p:cNvPr id="68" name="Oval 67">
            <a:extLst>
              <a:ext uri="{FF2B5EF4-FFF2-40B4-BE49-F238E27FC236}">
                <a16:creationId xmlns:a16="http://schemas.microsoft.com/office/drawing/2014/main" id="{6F2E0C1F-30EB-5940-956A-8F6942A6FB48}"/>
              </a:ext>
            </a:extLst>
          </p:cNvPr>
          <p:cNvSpPr/>
          <p:nvPr/>
        </p:nvSpPr>
        <p:spPr>
          <a:xfrm>
            <a:off x="4660705" y="4668571"/>
            <a:ext cx="402659" cy="402659"/>
          </a:xfrm>
          <a:prstGeom prst="ellipse">
            <a:avLst/>
          </a:prstGeom>
          <a:solidFill>
            <a:srgbClr val="EE00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9</a:t>
            </a:r>
          </a:p>
        </p:txBody>
      </p:sp>
      <p:sp>
        <p:nvSpPr>
          <p:cNvPr id="69" name="Oval 68">
            <a:extLst>
              <a:ext uri="{FF2B5EF4-FFF2-40B4-BE49-F238E27FC236}">
                <a16:creationId xmlns:a16="http://schemas.microsoft.com/office/drawing/2014/main" id="{84C742DD-D6CD-ED49-96ED-51E9D1086D9A}"/>
              </a:ext>
            </a:extLst>
          </p:cNvPr>
          <p:cNvSpPr/>
          <p:nvPr/>
        </p:nvSpPr>
        <p:spPr>
          <a:xfrm>
            <a:off x="4705326" y="5667425"/>
            <a:ext cx="402659" cy="402659"/>
          </a:xfrm>
          <a:prstGeom prst="ellipse">
            <a:avLst/>
          </a:prstGeom>
          <a:solidFill>
            <a:srgbClr val="EE00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10</a:t>
            </a:r>
          </a:p>
        </p:txBody>
      </p:sp>
      <p:sp>
        <p:nvSpPr>
          <p:cNvPr id="4" name="TextBox 3">
            <a:extLst>
              <a:ext uri="{FF2B5EF4-FFF2-40B4-BE49-F238E27FC236}">
                <a16:creationId xmlns:a16="http://schemas.microsoft.com/office/drawing/2014/main" id="{8A389324-77CC-9A4A-AD1D-41BD25CDAFA8}"/>
              </a:ext>
            </a:extLst>
          </p:cNvPr>
          <p:cNvSpPr txBox="1"/>
          <p:nvPr/>
        </p:nvSpPr>
        <p:spPr>
          <a:xfrm>
            <a:off x="9555480" y="853440"/>
            <a:ext cx="0" cy="0"/>
          </a:xfrm>
          <a:prstGeom prst="rect">
            <a:avLst/>
          </a:prstGeom>
          <a:noFill/>
        </p:spPr>
        <p:txBody>
          <a:bodyPr wrap="none" lIns="0" tIns="0" rIns="0" bIns="0" rtlCol="0">
            <a:noAutofit/>
          </a:bodyPr>
          <a:lstStyle/>
          <a:p>
            <a:endParaRPr lang="en-US" dirty="0"/>
          </a:p>
        </p:txBody>
      </p:sp>
      <p:sp>
        <p:nvSpPr>
          <p:cNvPr id="36" name="TextBox 35">
            <a:extLst>
              <a:ext uri="{FF2B5EF4-FFF2-40B4-BE49-F238E27FC236}">
                <a16:creationId xmlns:a16="http://schemas.microsoft.com/office/drawing/2014/main" id="{98087EE7-3BE1-354F-9736-583EDFCB51F6}"/>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22589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100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3000"/>
                            </p:stCondLst>
                            <p:childTnLst>
                              <p:par>
                                <p:cTn id="15" presetID="22" presetClass="entr" presetSubtype="2"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500"/>
                                        <p:tgtEl>
                                          <p:spTgt spid="28"/>
                                        </p:tgtEl>
                                      </p:cBhvr>
                                    </p:animEffect>
                                  </p:childTnLst>
                                </p:cTn>
                              </p:par>
                            </p:childTnLst>
                          </p:cTn>
                        </p:par>
                        <p:par>
                          <p:cTn id="18" fill="hold">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4000"/>
                            </p:stCondLst>
                            <p:childTnLst>
                              <p:par>
                                <p:cTn id="23" presetID="53" presetClass="entr" presetSubtype="16" fill="hold" grpId="0" nodeType="afterEffect">
                                  <p:stCondLst>
                                    <p:cond delay="200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6500"/>
                            </p:stCondLst>
                            <p:childTnLst>
                              <p:par>
                                <p:cTn id="29" presetID="2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right)">
                                      <p:cBhvr>
                                        <p:cTn id="31" dur="500"/>
                                        <p:tgtEl>
                                          <p:spTgt spid="27"/>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7500"/>
                            </p:stCondLst>
                            <p:childTnLst>
                              <p:par>
                                <p:cTn id="37" presetID="53" presetClass="entr" presetSubtype="16" fill="hold" grpId="0" nodeType="afterEffect">
                                  <p:stCondLst>
                                    <p:cond delay="150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animEffect transition="in" filter="fade">
                                      <p:cBhvr>
                                        <p:cTn id="41" dur="500"/>
                                        <p:tgtEl>
                                          <p:spTgt spid="31"/>
                                        </p:tgtEl>
                                      </p:cBhvr>
                                    </p:animEffect>
                                  </p:childTnLst>
                                </p:cTn>
                              </p:par>
                            </p:childTnLst>
                          </p:cTn>
                        </p:par>
                        <p:par>
                          <p:cTn id="42" fill="hold">
                            <p:stCondLst>
                              <p:cond delay="9500"/>
                            </p:stCondLst>
                            <p:childTnLst>
                              <p:par>
                                <p:cTn id="43" presetID="22" presetClass="entr" presetSubtype="2"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right)">
                                      <p:cBhvr>
                                        <p:cTn id="45" dur="500"/>
                                        <p:tgtEl>
                                          <p:spTgt spid="26"/>
                                        </p:tgtEl>
                                      </p:cBhvr>
                                    </p:animEffect>
                                  </p:childTnLst>
                                </p:cTn>
                              </p:par>
                            </p:childTnLst>
                          </p:cTn>
                        </p:par>
                        <p:par>
                          <p:cTn id="46" fill="hold">
                            <p:stCondLst>
                              <p:cond delay="100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10500"/>
                            </p:stCondLst>
                            <p:childTnLst>
                              <p:par>
                                <p:cTn id="51" presetID="53" presetClass="entr" presetSubtype="16" fill="hold" grpId="0" nodeType="afterEffect">
                                  <p:stCondLst>
                                    <p:cond delay="300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140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500"/>
                                        <p:tgtEl>
                                          <p:spTgt spid="25"/>
                                        </p:tgtEl>
                                      </p:cBhvr>
                                    </p:animEffect>
                                  </p:childTnLst>
                                </p:cTn>
                              </p:par>
                            </p:childTnLst>
                          </p:cTn>
                        </p:par>
                        <p:par>
                          <p:cTn id="60" fill="hold">
                            <p:stCondLst>
                              <p:cond delay="145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15000"/>
                            </p:stCondLst>
                            <p:childTnLst>
                              <p:par>
                                <p:cTn id="65" presetID="53" presetClass="entr" presetSubtype="16" fill="hold" grpId="0" nodeType="afterEffect">
                                  <p:stCondLst>
                                    <p:cond delay="150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childTnLst>
                          </p:cTn>
                        </p:par>
                        <p:par>
                          <p:cTn id="70" fill="hold">
                            <p:stCondLst>
                              <p:cond delay="17000"/>
                            </p:stCondLst>
                            <p:childTnLst>
                              <p:par>
                                <p:cTn id="71" presetID="22" presetClass="entr" presetSubtype="2"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right)">
                                      <p:cBhvr>
                                        <p:cTn id="73" dur="500"/>
                                        <p:tgtEl>
                                          <p:spTgt spid="24"/>
                                        </p:tgtEl>
                                      </p:cBhvr>
                                    </p:animEffect>
                                  </p:childTnLst>
                                </p:cTn>
                              </p:par>
                            </p:childTnLst>
                          </p:cTn>
                        </p:par>
                        <p:par>
                          <p:cTn id="74" fill="hold">
                            <p:stCondLst>
                              <p:cond delay="17500"/>
                            </p:stCondLst>
                            <p:childTnLst>
                              <p:par>
                                <p:cTn id="75" presetID="10"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par>
                          <p:cTn id="78" fill="hold">
                            <p:stCondLst>
                              <p:cond delay="18000"/>
                            </p:stCondLst>
                            <p:childTnLst>
                              <p:par>
                                <p:cTn id="79" presetID="53" presetClass="entr" presetSubtype="16" fill="hold" grpId="0" nodeType="afterEffect">
                                  <p:stCondLst>
                                    <p:cond delay="2000"/>
                                  </p:stCondLst>
                                  <p:childTnLst>
                                    <p:set>
                                      <p:cBhvr>
                                        <p:cTn id="80" dur="1" fill="hold">
                                          <p:stCondLst>
                                            <p:cond delay="0"/>
                                          </p:stCondLst>
                                        </p:cTn>
                                        <p:tgtEl>
                                          <p:spTgt spid="65"/>
                                        </p:tgtEl>
                                        <p:attrNameLst>
                                          <p:attrName>style.visibility</p:attrName>
                                        </p:attrNameLst>
                                      </p:cBhvr>
                                      <p:to>
                                        <p:strVal val="visible"/>
                                      </p:to>
                                    </p:set>
                                    <p:anim calcmode="lin" valueType="num">
                                      <p:cBhvr>
                                        <p:cTn id="81" dur="500" fill="hold"/>
                                        <p:tgtEl>
                                          <p:spTgt spid="65"/>
                                        </p:tgtEl>
                                        <p:attrNameLst>
                                          <p:attrName>ppt_w</p:attrName>
                                        </p:attrNameLst>
                                      </p:cBhvr>
                                      <p:tavLst>
                                        <p:tav tm="0">
                                          <p:val>
                                            <p:fltVal val="0"/>
                                          </p:val>
                                        </p:tav>
                                        <p:tav tm="100000">
                                          <p:val>
                                            <p:strVal val="#ppt_w"/>
                                          </p:val>
                                        </p:tav>
                                      </p:tavLst>
                                    </p:anim>
                                    <p:anim calcmode="lin" valueType="num">
                                      <p:cBhvr>
                                        <p:cTn id="82" dur="500" fill="hold"/>
                                        <p:tgtEl>
                                          <p:spTgt spid="65"/>
                                        </p:tgtEl>
                                        <p:attrNameLst>
                                          <p:attrName>ppt_h</p:attrName>
                                        </p:attrNameLst>
                                      </p:cBhvr>
                                      <p:tavLst>
                                        <p:tav tm="0">
                                          <p:val>
                                            <p:fltVal val="0"/>
                                          </p:val>
                                        </p:tav>
                                        <p:tav tm="100000">
                                          <p:val>
                                            <p:strVal val="#ppt_h"/>
                                          </p:val>
                                        </p:tav>
                                      </p:tavLst>
                                    </p:anim>
                                    <p:animEffect transition="in" filter="fade">
                                      <p:cBhvr>
                                        <p:cTn id="83" dur="500"/>
                                        <p:tgtEl>
                                          <p:spTgt spid="65"/>
                                        </p:tgtEl>
                                      </p:cBhvr>
                                    </p:animEffect>
                                  </p:childTnLst>
                                </p:cTn>
                              </p:par>
                            </p:childTnLst>
                          </p:cTn>
                        </p:par>
                        <p:par>
                          <p:cTn id="84" fill="hold">
                            <p:stCondLst>
                              <p:cond delay="20500"/>
                            </p:stCondLst>
                            <p:childTnLst>
                              <p:par>
                                <p:cTn id="85" presetID="22" presetClass="entr" presetSubtype="2"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right)">
                                      <p:cBhvr>
                                        <p:cTn id="87" dur="500"/>
                                        <p:tgtEl>
                                          <p:spTgt spid="64"/>
                                        </p:tgtEl>
                                      </p:cBhvr>
                                    </p:animEffect>
                                  </p:childTnLst>
                                </p:cTn>
                              </p:par>
                            </p:childTnLst>
                          </p:cTn>
                        </p:par>
                        <p:par>
                          <p:cTn id="88" fill="hold">
                            <p:stCondLst>
                              <p:cond delay="21000"/>
                            </p:stCondLst>
                            <p:childTnLst>
                              <p:par>
                                <p:cTn id="89" presetID="10" presetClass="entr" presetSubtype="0"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childTnLst>
                                </p:cTn>
                              </p:par>
                            </p:childTnLst>
                          </p:cTn>
                        </p:par>
                        <p:par>
                          <p:cTn id="92" fill="hold">
                            <p:stCondLst>
                              <p:cond delay="21500"/>
                            </p:stCondLst>
                            <p:childTnLst>
                              <p:par>
                                <p:cTn id="93" presetID="53" presetClass="entr" presetSubtype="16" fill="hold" grpId="0" nodeType="afterEffect">
                                  <p:stCondLst>
                                    <p:cond delay="2000"/>
                                  </p:stCondLst>
                                  <p:childTnLst>
                                    <p:set>
                                      <p:cBhvr>
                                        <p:cTn id="94" dur="1" fill="hold">
                                          <p:stCondLst>
                                            <p:cond delay="0"/>
                                          </p:stCondLst>
                                        </p:cTn>
                                        <p:tgtEl>
                                          <p:spTgt spid="66"/>
                                        </p:tgtEl>
                                        <p:attrNameLst>
                                          <p:attrName>style.visibility</p:attrName>
                                        </p:attrNameLst>
                                      </p:cBhvr>
                                      <p:to>
                                        <p:strVal val="visible"/>
                                      </p:to>
                                    </p:set>
                                    <p:anim calcmode="lin" valueType="num">
                                      <p:cBhvr>
                                        <p:cTn id="95" dur="500" fill="hold"/>
                                        <p:tgtEl>
                                          <p:spTgt spid="66"/>
                                        </p:tgtEl>
                                        <p:attrNameLst>
                                          <p:attrName>ppt_w</p:attrName>
                                        </p:attrNameLst>
                                      </p:cBhvr>
                                      <p:tavLst>
                                        <p:tav tm="0">
                                          <p:val>
                                            <p:fltVal val="0"/>
                                          </p:val>
                                        </p:tav>
                                        <p:tav tm="100000">
                                          <p:val>
                                            <p:strVal val="#ppt_w"/>
                                          </p:val>
                                        </p:tav>
                                      </p:tavLst>
                                    </p:anim>
                                    <p:anim calcmode="lin" valueType="num">
                                      <p:cBhvr>
                                        <p:cTn id="96" dur="500" fill="hold"/>
                                        <p:tgtEl>
                                          <p:spTgt spid="66"/>
                                        </p:tgtEl>
                                        <p:attrNameLst>
                                          <p:attrName>ppt_h</p:attrName>
                                        </p:attrNameLst>
                                      </p:cBhvr>
                                      <p:tavLst>
                                        <p:tav tm="0">
                                          <p:val>
                                            <p:fltVal val="0"/>
                                          </p:val>
                                        </p:tav>
                                        <p:tav tm="100000">
                                          <p:val>
                                            <p:strVal val="#ppt_h"/>
                                          </p:val>
                                        </p:tav>
                                      </p:tavLst>
                                    </p:anim>
                                    <p:animEffect transition="in" filter="fade">
                                      <p:cBhvr>
                                        <p:cTn id="97" dur="500"/>
                                        <p:tgtEl>
                                          <p:spTgt spid="66"/>
                                        </p:tgtEl>
                                      </p:cBhvr>
                                    </p:animEffect>
                                  </p:childTnLst>
                                </p:cTn>
                              </p:par>
                            </p:childTnLst>
                          </p:cTn>
                        </p:par>
                        <p:par>
                          <p:cTn id="98" fill="hold">
                            <p:stCondLst>
                              <p:cond delay="24000"/>
                            </p:stCondLst>
                            <p:childTnLst>
                              <p:par>
                                <p:cTn id="99" presetID="22" presetClass="entr" presetSubtype="2"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right)">
                                      <p:cBhvr>
                                        <p:cTn id="101" dur="500"/>
                                        <p:tgtEl>
                                          <p:spTgt spid="63"/>
                                        </p:tgtEl>
                                      </p:cBhvr>
                                    </p:animEffect>
                                  </p:childTnLst>
                                </p:cTn>
                              </p:par>
                            </p:childTnLst>
                          </p:cTn>
                        </p:par>
                        <p:par>
                          <p:cTn id="102" fill="hold">
                            <p:stCondLst>
                              <p:cond delay="24500"/>
                            </p:stCondLst>
                            <p:childTnLst>
                              <p:par>
                                <p:cTn id="103" presetID="10" presetClass="entr" presetSubtype="0"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childTnLst>
                          </p:cTn>
                        </p:par>
                        <p:par>
                          <p:cTn id="106" fill="hold">
                            <p:stCondLst>
                              <p:cond delay="25000"/>
                            </p:stCondLst>
                            <p:childTnLst>
                              <p:par>
                                <p:cTn id="107" presetID="53" presetClass="entr" presetSubtype="16" fill="hold" grpId="0" nodeType="afterEffect">
                                  <p:stCondLst>
                                    <p:cond delay="150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27000"/>
                            </p:stCondLst>
                            <p:childTnLst>
                              <p:par>
                                <p:cTn id="113" presetID="22" presetClass="entr" presetSubtype="2" fill="hold" grpId="0"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wipe(right)">
                                      <p:cBhvr>
                                        <p:cTn id="115" dur="500"/>
                                        <p:tgtEl>
                                          <p:spTgt spid="62"/>
                                        </p:tgtEl>
                                      </p:cBhvr>
                                    </p:animEffect>
                                  </p:childTnLst>
                                </p:cTn>
                              </p:par>
                            </p:childTnLst>
                          </p:cTn>
                        </p:par>
                        <p:par>
                          <p:cTn id="116" fill="hold">
                            <p:stCondLst>
                              <p:cond delay="27500"/>
                            </p:stCondLst>
                            <p:childTnLst>
                              <p:par>
                                <p:cTn id="117" presetID="10" presetClass="entr" presetSubtype="0" fill="hold" grpId="0"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fade">
                                      <p:cBhvr>
                                        <p:cTn id="119" dur="500"/>
                                        <p:tgtEl>
                                          <p:spTgt spid="55"/>
                                        </p:tgtEl>
                                      </p:cBhvr>
                                    </p:animEffect>
                                  </p:childTnLst>
                                </p:cTn>
                              </p:par>
                            </p:childTnLst>
                          </p:cTn>
                        </p:par>
                        <p:par>
                          <p:cTn id="120" fill="hold">
                            <p:stCondLst>
                              <p:cond delay="28000"/>
                            </p:stCondLst>
                            <p:childTnLst>
                              <p:par>
                                <p:cTn id="121" presetID="53" presetClass="entr" presetSubtype="16" fill="hold" grpId="0" nodeType="afterEffect">
                                  <p:stCondLst>
                                    <p:cond delay="3500"/>
                                  </p:stCondLst>
                                  <p:childTnLst>
                                    <p:set>
                                      <p:cBhvr>
                                        <p:cTn id="122" dur="1" fill="hold">
                                          <p:stCondLst>
                                            <p:cond delay="0"/>
                                          </p:stCondLst>
                                        </p:cTn>
                                        <p:tgtEl>
                                          <p:spTgt spid="68"/>
                                        </p:tgtEl>
                                        <p:attrNameLst>
                                          <p:attrName>style.visibility</p:attrName>
                                        </p:attrNameLst>
                                      </p:cBhvr>
                                      <p:to>
                                        <p:strVal val="visible"/>
                                      </p:to>
                                    </p:set>
                                    <p:anim calcmode="lin" valueType="num">
                                      <p:cBhvr>
                                        <p:cTn id="123" dur="500" fill="hold"/>
                                        <p:tgtEl>
                                          <p:spTgt spid="68"/>
                                        </p:tgtEl>
                                        <p:attrNameLst>
                                          <p:attrName>ppt_w</p:attrName>
                                        </p:attrNameLst>
                                      </p:cBhvr>
                                      <p:tavLst>
                                        <p:tav tm="0">
                                          <p:val>
                                            <p:fltVal val="0"/>
                                          </p:val>
                                        </p:tav>
                                        <p:tav tm="100000">
                                          <p:val>
                                            <p:strVal val="#ppt_w"/>
                                          </p:val>
                                        </p:tav>
                                      </p:tavLst>
                                    </p:anim>
                                    <p:anim calcmode="lin" valueType="num">
                                      <p:cBhvr>
                                        <p:cTn id="124" dur="500" fill="hold"/>
                                        <p:tgtEl>
                                          <p:spTgt spid="68"/>
                                        </p:tgtEl>
                                        <p:attrNameLst>
                                          <p:attrName>ppt_h</p:attrName>
                                        </p:attrNameLst>
                                      </p:cBhvr>
                                      <p:tavLst>
                                        <p:tav tm="0">
                                          <p:val>
                                            <p:fltVal val="0"/>
                                          </p:val>
                                        </p:tav>
                                        <p:tav tm="100000">
                                          <p:val>
                                            <p:strVal val="#ppt_h"/>
                                          </p:val>
                                        </p:tav>
                                      </p:tavLst>
                                    </p:anim>
                                    <p:animEffect transition="in" filter="fade">
                                      <p:cBhvr>
                                        <p:cTn id="125" dur="500"/>
                                        <p:tgtEl>
                                          <p:spTgt spid="68"/>
                                        </p:tgtEl>
                                      </p:cBhvr>
                                    </p:animEffect>
                                  </p:childTnLst>
                                </p:cTn>
                              </p:par>
                            </p:childTnLst>
                          </p:cTn>
                        </p:par>
                        <p:par>
                          <p:cTn id="126" fill="hold">
                            <p:stCondLst>
                              <p:cond delay="32000"/>
                            </p:stCondLst>
                            <p:childTnLst>
                              <p:par>
                                <p:cTn id="127" presetID="22" presetClass="entr" presetSubtype="2" fill="hold" grpId="0" nodeType="after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wipe(right)">
                                      <p:cBhvr>
                                        <p:cTn id="129" dur="500"/>
                                        <p:tgtEl>
                                          <p:spTgt spid="61"/>
                                        </p:tgtEl>
                                      </p:cBhvr>
                                    </p:animEffect>
                                  </p:childTnLst>
                                </p:cTn>
                              </p:par>
                            </p:childTnLst>
                          </p:cTn>
                        </p:par>
                        <p:par>
                          <p:cTn id="130" fill="hold">
                            <p:stCondLst>
                              <p:cond delay="32500"/>
                            </p:stCondLst>
                            <p:childTnLst>
                              <p:par>
                                <p:cTn id="131" presetID="10" presetClass="entr" presetSubtype="0" fill="hold" grpId="0" nodeType="afterEffect">
                                  <p:stCondLst>
                                    <p:cond delay="0"/>
                                  </p:stCondLst>
                                  <p:childTnLst>
                                    <p:set>
                                      <p:cBhvr>
                                        <p:cTn id="132" dur="1" fill="hold">
                                          <p:stCondLst>
                                            <p:cond delay="0"/>
                                          </p:stCondLst>
                                        </p:cTn>
                                        <p:tgtEl>
                                          <p:spTgt spid="56"/>
                                        </p:tgtEl>
                                        <p:attrNameLst>
                                          <p:attrName>style.visibility</p:attrName>
                                        </p:attrNameLst>
                                      </p:cBhvr>
                                      <p:to>
                                        <p:strVal val="visible"/>
                                      </p:to>
                                    </p:set>
                                    <p:animEffect transition="in" filter="fade">
                                      <p:cBhvr>
                                        <p:cTn id="133" dur="500"/>
                                        <p:tgtEl>
                                          <p:spTgt spid="56"/>
                                        </p:tgtEl>
                                      </p:cBhvr>
                                    </p:animEffect>
                                  </p:childTnLst>
                                </p:cTn>
                              </p:par>
                            </p:childTnLst>
                          </p:cTn>
                        </p:par>
                        <p:par>
                          <p:cTn id="134" fill="hold">
                            <p:stCondLst>
                              <p:cond delay="33000"/>
                            </p:stCondLst>
                            <p:childTnLst>
                              <p:par>
                                <p:cTn id="135" presetID="53" presetClass="entr" presetSubtype="16" fill="hold" grpId="0" nodeType="afterEffect">
                                  <p:stCondLst>
                                    <p:cond delay="2000"/>
                                  </p:stCondLst>
                                  <p:childTnLst>
                                    <p:set>
                                      <p:cBhvr>
                                        <p:cTn id="136" dur="1" fill="hold">
                                          <p:stCondLst>
                                            <p:cond delay="0"/>
                                          </p:stCondLst>
                                        </p:cTn>
                                        <p:tgtEl>
                                          <p:spTgt spid="69"/>
                                        </p:tgtEl>
                                        <p:attrNameLst>
                                          <p:attrName>style.visibility</p:attrName>
                                        </p:attrNameLst>
                                      </p:cBhvr>
                                      <p:to>
                                        <p:strVal val="visible"/>
                                      </p:to>
                                    </p:set>
                                    <p:anim calcmode="lin" valueType="num">
                                      <p:cBhvr>
                                        <p:cTn id="137" dur="500" fill="hold"/>
                                        <p:tgtEl>
                                          <p:spTgt spid="69"/>
                                        </p:tgtEl>
                                        <p:attrNameLst>
                                          <p:attrName>ppt_w</p:attrName>
                                        </p:attrNameLst>
                                      </p:cBhvr>
                                      <p:tavLst>
                                        <p:tav tm="0">
                                          <p:val>
                                            <p:fltVal val="0"/>
                                          </p:val>
                                        </p:tav>
                                        <p:tav tm="100000">
                                          <p:val>
                                            <p:strVal val="#ppt_w"/>
                                          </p:val>
                                        </p:tav>
                                      </p:tavLst>
                                    </p:anim>
                                    <p:anim calcmode="lin" valueType="num">
                                      <p:cBhvr>
                                        <p:cTn id="138" dur="500" fill="hold"/>
                                        <p:tgtEl>
                                          <p:spTgt spid="69"/>
                                        </p:tgtEl>
                                        <p:attrNameLst>
                                          <p:attrName>ppt_h</p:attrName>
                                        </p:attrNameLst>
                                      </p:cBhvr>
                                      <p:tavLst>
                                        <p:tav tm="0">
                                          <p:val>
                                            <p:fltVal val="0"/>
                                          </p:val>
                                        </p:tav>
                                        <p:tav tm="100000">
                                          <p:val>
                                            <p:strVal val="#ppt_h"/>
                                          </p:val>
                                        </p:tav>
                                      </p:tavLst>
                                    </p:anim>
                                    <p:animEffect transition="in" filter="fade">
                                      <p:cBhvr>
                                        <p:cTn id="139" dur="500"/>
                                        <p:tgtEl>
                                          <p:spTgt spid="69"/>
                                        </p:tgtEl>
                                      </p:cBhvr>
                                    </p:animEffect>
                                  </p:childTnLst>
                                </p:cTn>
                              </p:par>
                            </p:childTnLst>
                          </p:cTn>
                        </p:par>
                        <p:par>
                          <p:cTn id="140" fill="hold">
                            <p:stCondLst>
                              <p:cond delay="35500"/>
                            </p:stCondLst>
                            <p:childTnLst>
                              <p:par>
                                <p:cTn id="141" presetID="22" presetClass="entr" presetSubtype="2" fill="hold" grpId="0" nodeType="afterEffect">
                                  <p:stCondLst>
                                    <p:cond delay="0"/>
                                  </p:stCondLst>
                                  <p:childTnLst>
                                    <p:set>
                                      <p:cBhvr>
                                        <p:cTn id="142" dur="1" fill="hold">
                                          <p:stCondLst>
                                            <p:cond delay="0"/>
                                          </p:stCondLst>
                                        </p:cTn>
                                        <p:tgtEl>
                                          <p:spTgt spid="60"/>
                                        </p:tgtEl>
                                        <p:attrNameLst>
                                          <p:attrName>style.visibility</p:attrName>
                                        </p:attrNameLst>
                                      </p:cBhvr>
                                      <p:to>
                                        <p:strVal val="visible"/>
                                      </p:to>
                                    </p:set>
                                    <p:animEffect transition="in" filter="wipe(right)">
                                      <p:cBhvr>
                                        <p:cTn id="143" dur="500"/>
                                        <p:tgtEl>
                                          <p:spTgt spid="60"/>
                                        </p:tgtEl>
                                      </p:cBhvr>
                                    </p:animEffect>
                                  </p:childTnLst>
                                </p:cTn>
                              </p:par>
                            </p:childTnLst>
                          </p:cTn>
                        </p:par>
                        <p:par>
                          <p:cTn id="144" fill="hold">
                            <p:stCondLst>
                              <p:cond delay="36000"/>
                            </p:stCondLst>
                            <p:childTnLst>
                              <p:par>
                                <p:cTn id="145" presetID="10" presetClass="entr" presetSubtype="0" fill="hold" grpId="0" nodeType="after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fade">
                                      <p:cBhvr>
                                        <p:cTn id="14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P spid="19" grpId="0"/>
      <p:bldP spid="20" grpId="0"/>
      <p:bldP spid="21"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53" grpId="0"/>
      <p:bldP spid="54" grpId="0"/>
      <p:bldP spid="55" grpId="0"/>
      <p:bldP spid="56" grpId="0"/>
      <p:bldP spid="57"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4045-D0DE-4C25-8049-60404C615159}"/>
              </a:ext>
            </a:extLst>
          </p:cNvPr>
          <p:cNvSpPr>
            <a:spLocks noGrp="1"/>
          </p:cNvSpPr>
          <p:nvPr>
            <p:ph type="title"/>
          </p:nvPr>
        </p:nvSpPr>
        <p:spPr/>
        <p:txBody>
          <a:bodyPr/>
          <a:lstStyle/>
          <a:p>
            <a:r>
              <a:rPr lang="en-US" dirty="0"/>
              <a:t>Exploitation/Trafficking Help</a:t>
            </a:r>
          </a:p>
        </p:txBody>
      </p:sp>
      <p:pic>
        <p:nvPicPr>
          <p:cNvPr id="11" name="Picture 10">
            <a:extLst>
              <a:ext uri="{FF2B5EF4-FFF2-40B4-BE49-F238E27FC236}">
                <a16:creationId xmlns:a16="http://schemas.microsoft.com/office/drawing/2014/main" id="{E7ACA695-23A0-2A4D-913A-F09BA36FE9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65762"/>
            <a:ext cx="9144000" cy="5632315"/>
          </a:xfrm>
          <a:prstGeom prst="rect">
            <a:avLst/>
          </a:prstGeom>
        </p:spPr>
      </p:pic>
      <p:sp>
        <p:nvSpPr>
          <p:cNvPr id="10" name="Rectangle 9">
            <a:extLst>
              <a:ext uri="{FF2B5EF4-FFF2-40B4-BE49-F238E27FC236}">
                <a16:creationId xmlns:a16="http://schemas.microsoft.com/office/drawing/2014/main" id="{AD3038C1-7221-4DE6-B5B5-6DD8B30AC7AF}"/>
              </a:ext>
            </a:extLst>
          </p:cNvPr>
          <p:cNvSpPr/>
          <p:nvPr/>
        </p:nvSpPr>
        <p:spPr>
          <a:xfrm>
            <a:off x="0" y="867473"/>
            <a:ext cx="9144000" cy="563060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023DDC70-1B99-4E8E-AD2E-5107CD4BFE9A}"/>
              </a:ext>
            </a:extLst>
          </p:cNvPr>
          <p:cNvGrpSpPr/>
          <p:nvPr/>
        </p:nvGrpSpPr>
        <p:grpSpPr>
          <a:xfrm>
            <a:off x="360461" y="2456493"/>
            <a:ext cx="8476118" cy="1840349"/>
            <a:chOff x="360462" y="5325638"/>
            <a:chExt cx="8783538" cy="463072"/>
          </a:xfrm>
        </p:grpSpPr>
        <p:sp>
          <p:nvSpPr>
            <p:cNvPr id="5" name="Freeform 5">
              <a:extLst>
                <a:ext uri="{FF2B5EF4-FFF2-40B4-BE49-F238E27FC236}">
                  <a16:creationId xmlns:a16="http://schemas.microsoft.com/office/drawing/2014/main" id="{C11AE3EC-0AFB-4E52-B163-5BF41BA701C2}"/>
                </a:ext>
              </a:extLst>
            </p:cNvPr>
            <p:cNvSpPr>
              <a:spLocks/>
            </p:cNvSpPr>
            <p:nvPr/>
          </p:nvSpPr>
          <p:spPr bwMode="auto">
            <a:xfrm>
              <a:off x="360462" y="5325638"/>
              <a:ext cx="8783538" cy="463072"/>
            </a:xfrm>
            <a:custGeom>
              <a:avLst/>
              <a:gdLst>
                <a:gd name="T0" fmla="*/ 2827 w 2859"/>
                <a:gd name="T1" fmla="*/ 50 h 544"/>
                <a:gd name="T2" fmla="*/ 2837 w 2859"/>
                <a:gd name="T3" fmla="*/ 27 h 544"/>
                <a:gd name="T4" fmla="*/ 2783 w 2859"/>
                <a:gd name="T5" fmla="*/ 8 h 544"/>
                <a:gd name="T6" fmla="*/ 2740 w 2859"/>
                <a:gd name="T7" fmla="*/ 13 h 544"/>
                <a:gd name="T8" fmla="*/ 2657 w 2859"/>
                <a:gd name="T9" fmla="*/ 13 h 544"/>
                <a:gd name="T10" fmla="*/ 2601 w 2859"/>
                <a:gd name="T11" fmla="*/ 20 h 544"/>
                <a:gd name="T12" fmla="*/ 2527 w 2859"/>
                <a:gd name="T13" fmla="*/ 20 h 544"/>
                <a:gd name="T14" fmla="*/ 2039 w 2859"/>
                <a:gd name="T15" fmla="*/ 23 h 544"/>
                <a:gd name="T16" fmla="*/ 1455 w 2859"/>
                <a:gd name="T17" fmla="*/ 17 h 544"/>
                <a:gd name="T18" fmla="*/ 1384 w 2859"/>
                <a:gd name="T19" fmla="*/ 41 h 544"/>
                <a:gd name="T20" fmla="*/ 843 w 2859"/>
                <a:gd name="T21" fmla="*/ 32 h 544"/>
                <a:gd name="T22" fmla="*/ 554 w 2859"/>
                <a:gd name="T23" fmla="*/ 17 h 544"/>
                <a:gd name="T24" fmla="*/ 497 w 2859"/>
                <a:gd name="T25" fmla="*/ 4 h 544"/>
                <a:gd name="T26" fmla="*/ 456 w 2859"/>
                <a:gd name="T27" fmla="*/ 31 h 544"/>
                <a:gd name="T28" fmla="*/ 365 w 2859"/>
                <a:gd name="T29" fmla="*/ 40 h 544"/>
                <a:gd name="T30" fmla="*/ 108 w 2859"/>
                <a:gd name="T31" fmla="*/ 33 h 544"/>
                <a:gd name="T32" fmla="*/ 67 w 2859"/>
                <a:gd name="T33" fmla="*/ 5 h 544"/>
                <a:gd name="T34" fmla="*/ 72 w 2859"/>
                <a:gd name="T35" fmla="*/ 455 h 544"/>
                <a:gd name="T36" fmla="*/ 111 w 2859"/>
                <a:gd name="T37" fmla="*/ 458 h 544"/>
                <a:gd name="T38" fmla="*/ 85 w 2859"/>
                <a:gd name="T39" fmla="*/ 471 h 544"/>
                <a:gd name="T40" fmla="*/ 100 w 2859"/>
                <a:gd name="T41" fmla="*/ 470 h 544"/>
                <a:gd name="T42" fmla="*/ 157 w 2859"/>
                <a:gd name="T43" fmla="*/ 481 h 544"/>
                <a:gd name="T44" fmla="*/ 487 w 2859"/>
                <a:gd name="T45" fmla="*/ 513 h 544"/>
                <a:gd name="T46" fmla="*/ 596 w 2859"/>
                <a:gd name="T47" fmla="*/ 523 h 544"/>
                <a:gd name="T48" fmla="*/ 742 w 2859"/>
                <a:gd name="T49" fmla="*/ 519 h 544"/>
                <a:gd name="T50" fmla="*/ 774 w 2859"/>
                <a:gd name="T51" fmla="*/ 502 h 544"/>
                <a:gd name="T52" fmla="*/ 877 w 2859"/>
                <a:gd name="T53" fmla="*/ 510 h 544"/>
                <a:gd name="T54" fmla="*/ 916 w 2859"/>
                <a:gd name="T55" fmla="*/ 515 h 544"/>
                <a:gd name="T56" fmla="*/ 933 w 2859"/>
                <a:gd name="T57" fmla="*/ 501 h 544"/>
                <a:gd name="T58" fmla="*/ 1330 w 2859"/>
                <a:gd name="T59" fmla="*/ 538 h 544"/>
                <a:gd name="T60" fmla="*/ 1327 w 2859"/>
                <a:gd name="T61" fmla="*/ 510 h 544"/>
                <a:gd name="T62" fmla="*/ 1380 w 2859"/>
                <a:gd name="T63" fmla="*/ 529 h 544"/>
                <a:gd name="T64" fmla="*/ 1468 w 2859"/>
                <a:gd name="T65" fmla="*/ 536 h 544"/>
                <a:gd name="T66" fmla="*/ 1542 w 2859"/>
                <a:gd name="T67" fmla="*/ 510 h 544"/>
                <a:gd name="T68" fmla="*/ 1602 w 2859"/>
                <a:gd name="T69" fmla="*/ 498 h 544"/>
                <a:gd name="T70" fmla="*/ 1643 w 2859"/>
                <a:gd name="T71" fmla="*/ 518 h 544"/>
                <a:gd name="T72" fmla="*/ 1699 w 2859"/>
                <a:gd name="T73" fmla="*/ 510 h 544"/>
                <a:gd name="T74" fmla="*/ 1729 w 2859"/>
                <a:gd name="T75" fmla="*/ 518 h 544"/>
                <a:gd name="T76" fmla="*/ 1784 w 2859"/>
                <a:gd name="T77" fmla="*/ 514 h 544"/>
                <a:gd name="T78" fmla="*/ 2009 w 2859"/>
                <a:gd name="T79" fmla="*/ 466 h 544"/>
                <a:gd name="T80" fmla="*/ 2021 w 2859"/>
                <a:gd name="T81" fmla="*/ 442 h 544"/>
                <a:gd name="T82" fmla="*/ 2399 w 2859"/>
                <a:gd name="T83" fmla="*/ 488 h 544"/>
                <a:gd name="T84" fmla="*/ 2435 w 2859"/>
                <a:gd name="T85" fmla="*/ 499 h 544"/>
                <a:gd name="T86" fmla="*/ 2449 w 2859"/>
                <a:gd name="T87" fmla="*/ 509 h 544"/>
                <a:gd name="T88" fmla="*/ 2465 w 2859"/>
                <a:gd name="T89" fmla="*/ 478 h 544"/>
                <a:gd name="T90" fmla="*/ 2506 w 2859"/>
                <a:gd name="T91" fmla="*/ 466 h 544"/>
                <a:gd name="T92" fmla="*/ 2626 w 2859"/>
                <a:gd name="T93" fmla="*/ 486 h 544"/>
                <a:gd name="T94" fmla="*/ 2658 w 2859"/>
                <a:gd name="T95" fmla="*/ 478 h 544"/>
                <a:gd name="T96" fmla="*/ 2838 w 2859"/>
                <a:gd name="T97" fmla="*/ 38 h 544"/>
                <a:gd name="T98" fmla="*/ 2829 w 2859"/>
                <a:gd name="T99" fmla="*/ 35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9" h="544">
                  <a:moveTo>
                    <a:pt x="2829" y="35"/>
                  </a:moveTo>
                  <a:cubicBezTo>
                    <a:pt x="2827" y="50"/>
                    <a:pt x="2827" y="50"/>
                    <a:pt x="2827" y="50"/>
                  </a:cubicBezTo>
                  <a:cubicBezTo>
                    <a:pt x="2805" y="55"/>
                    <a:pt x="2822" y="41"/>
                    <a:pt x="2800" y="42"/>
                  </a:cubicBezTo>
                  <a:cubicBezTo>
                    <a:pt x="2799" y="30"/>
                    <a:pt x="2819" y="27"/>
                    <a:pt x="2837" y="27"/>
                  </a:cubicBezTo>
                  <a:cubicBezTo>
                    <a:pt x="2821" y="25"/>
                    <a:pt x="2806" y="16"/>
                    <a:pt x="2799" y="29"/>
                  </a:cubicBezTo>
                  <a:cubicBezTo>
                    <a:pt x="2784" y="23"/>
                    <a:pt x="2801" y="14"/>
                    <a:pt x="2783" y="8"/>
                  </a:cubicBezTo>
                  <a:cubicBezTo>
                    <a:pt x="2771" y="12"/>
                    <a:pt x="2754" y="23"/>
                    <a:pt x="2739" y="16"/>
                  </a:cubicBezTo>
                  <a:cubicBezTo>
                    <a:pt x="2740" y="13"/>
                    <a:pt x="2740" y="13"/>
                    <a:pt x="2740" y="13"/>
                  </a:cubicBezTo>
                  <a:cubicBezTo>
                    <a:pt x="2705" y="0"/>
                    <a:pt x="2685" y="30"/>
                    <a:pt x="2653" y="17"/>
                  </a:cubicBezTo>
                  <a:cubicBezTo>
                    <a:pt x="2657" y="13"/>
                    <a:pt x="2657" y="13"/>
                    <a:pt x="2657" y="13"/>
                  </a:cubicBezTo>
                  <a:cubicBezTo>
                    <a:pt x="2646" y="6"/>
                    <a:pt x="2623" y="15"/>
                    <a:pt x="2602" y="7"/>
                  </a:cubicBezTo>
                  <a:cubicBezTo>
                    <a:pt x="2608" y="10"/>
                    <a:pt x="2613" y="18"/>
                    <a:pt x="2601" y="20"/>
                  </a:cubicBezTo>
                  <a:cubicBezTo>
                    <a:pt x="2577" y="11"/>
                    <a:pt x="2561" y="19"/>
                    <a:pt x="2544" y="9"/>
                  </a:cubicBezTo>
                  <a:cubicBezTo>
                    <a:pt x="2527" y="20"/>
                    <a:pt x="2527" y="20"/>
                    <a:pt x="2527" y="20"/>
                  </a:cubicBezTo>
                  <a:cubicBezTo>
                    <a:pt x="2445" y="16"/>
                    <a:pt x="2119" y="25"/>
                    <a:pt x="2036" y="24"/>
                  </a:cubicBezTo>
                  <a:cubicBezTo>
                    <a:pt x="2039" y="23"/>
                    <a:pt x="2039" y="23"/>
                    <a:pt x="2039" y="23"/>
                  </a:cubicBezTo>
                  <a:cubicBezTo>
                    <a:pt x="1913" y="25"/>
                    <a:pt x="1655" y="18"/>
                    <a:pt x="1524" y="31"/>
                  </a:cubicBezTo>
                  <a:cubicBezTo>
                    <a:pt x="1504" y="19"/>
                    <a:pt x="1476" y="21"/>
                    <a:pt x="1455" y="17"/>
                  </a:cubicBezTo>
                  <a:cubicBezTo>
                    <a:pt x="1467" y="23"/>
                    <a:pt x="1463" y="31"/>
                    <a:pt x="1453" y="30"/>
                  </a:cubicBezTo>
                  <a:cubicBezTo>
                    <a:pt x="1389" y="27"/>
                    <a:pt x="1449" y="38"/>
                    <a:pt x="1384" y="41"/>
                  </a:cubicBezTo>
                  <a:cubicBezTo>
                    <a:pt x="1309" y="50"/>
                    <a:pt x="1024" y="31"/>
                    <a:pt x="958" y="19"/>
                  </a:cubicBezTo>
                  <a:cubicBezTo>
                    <a:pt x="922" y="36"/>
                    <a:pt x="878" y="22"/>
                    <a:pt x="843" y="32"/>
                  </a:cubicBezTo>
                  <a:cubicBezTo>
                    <a:pt x="846" y="28"/>
                    <a:pt x="846" y="28"/>
                    <a:pt x="846" y="28"/>
                  </a:cubicBezTo>
                  <a:cubicBezTo>
                    <a:pt x="809" y="33"/>
                    <a:pt x="597" y="12"/>
                    <a:pt x="554" y="17"/>
                  </a:cubicBezTo>
                  <a:cubicBezTo>
                    <a:pt x="559" y="20"/>
                    <a:pt x="559" y="20"/>
                    <a:pt x="559" y="20"/>
                  </a:cubicBezTo>
                  <a:cubicBezTo>
                    <a:pt x="521" y="29"/>
                    <a:pt x="527" y="11"/>
                    <a:pt x="497" y="4"/>
                  </a:cubicBezTo>
                  <a:cubicBezTo>
                    <a:pt x="501" y="23"/>
                    <a:pt x="468" y="34"/>
                    <a:pt x="455" y="35"/>
                  </a:cubicBezTo>
                  <a:cubicBezTo>
                    <a:pt x="456" y="31"/>
                    <a:pt x="456" y="31"/>
                    <a:pt x="456" y="31"/>
                  </a:cubicBezTo>
                  <a:cubicBezTo>
                    <a:pt x="437" y="33"/>
                    <a:pt x="395" y="49"/>
                    <a:pt x="364" y="51"/>
                  </a:cubicBezTo>
                  <a:cubicBezTo>
                    <a:pt x="365" y="40"/>
                    <a:pt x="365" y="40"/>
                    <a:pt x="365" y="40"/>
                  </a:cubicBezTo>
                  <a:cubicBezTo>
                    <a:pt x="339" y="51"/>
                    <a:pt x="291" y="45"/>
                    <a:pt x="272" y="46"/>
                  </a:cubicBezTo>
                  <a:cubicBezTo>
                    <a:pt x="230" y="40"/>
                    <a:pt x="165" y="20"/>
                    <a:pt x="108" y="33"/>
                  </a:cubicBezTo>
                  <a:cubicBezTo>
                    <a:pt x="72" y="2"/>
                    <a:pt x="72" y="2"/>
                    <a:pt x="72" y="2"/>
                  </a:cubicBezTo>
                  <a:cubicBezTo>
                    <a:pt x="67" y="5"/>
                    <a:pt x="67" y="5"/>
                    <a:pt x="67" y="5"/>
                  </a:cubicBezTo>
                  <a:cubicBezTo>
                    <a:pt x="67" y="5"/>
                    <a:pt x="0" y="365"/>
                    <a:pt x="73" y="444"/>
                  </a:cubicBezTo>
                  <a:cubicBezTo>
                    <a:pt x="72" y="455"/>
                    <a:pt x="72" y="455"/>
                    <a:pt x="72" y="455"/>
                  </a:cubicBezTo>
                  <a:cubicBezTo>
                    <a:pt x="86" y="454"/>
                    <a:pt x="86" y="454"/>
                    <a:pt x="86" y="454"/>
                  </a:cubicBezTo>
                  <a:cubicBezTo>
                    <a:pt x="104" y="459"/>
                    <a:pt x="112" y="447"/>
                    <a:pt x="111" y="458"/>
                  </a:cubicBezTo>
                  <a:cubicBezTo>
                    <a:pt x="87" y="456"/>
                    <a:pt x="87" y="456"/>
                    <a:pt x="87" y="456"/>
                  </a:cubicBezTo>
                  <a:cubicBezTo>
                    <a:pt x="104" y="459"/>
                    <a:pt x="92" y="465"/>
                    <a:pt x="85" y="471"/>
                  </a:cubicBezTo>
                  <a:cubicBezTo>
                    <a:pt x="92" y="472"/>
                    <a:pt x="100" y="473"/>
                    <a:pt x="105" y="477"/>
                  </a:cubicBezTo>
                  <a:cubicBezTo>
                    <a:pt x="109" y="473"/>
                    <a:pt x="103" y="472"/>
                    <a:pt x="100" y="470"/>
                  </a:cubicBezTo>
                  <a:cubicBezTo>
                    <a:pt x="110" y="466"/>
                    <a:pt x="123" y="457"/>
                    <a:pt x="135" y="462"/>
                  </a:cubicBezTo>
                  <a:cubicBezTo>
                    <a:pt x="153" y="463"/>
                    <a:pt x="136" y="479"/>
                    <a:pt x="157" y="481"/>
                  </a:cubicBezTo>
                  <a:cubicBezTo>
                    <a:pt x="269" y="491"/>
                    <a:pt x="378" y="506"/>
                    <a:pt x="491" y="507"/>
                  </a:cubicBezTo>
                  <a:cubicBezTo>
                    <a:pt x="494" y="511"/>
                    <a:pt x="490" y="511"/>
                    <a:pt x="487" y="513"/>
                  </a:cubicBezTo>
                  <a:cubicBezTo>
                    <a:pt x="521" y="509"/>
                    <a:pt x="552" y="511"/>
                    <a:pt x="583" y="508"/>
                  </a:cubicBezTo>
                  <a:cubicBezTo>
                    <a:pt x="592" y="512"/>
                    <a:pt x="594" y="519"/>
                    <a:pt x="596" y="523"/>
                  </a:cubicBezTo>
                  <a:cubicBezTo>
                    <a:pt x="594" y="519"/>
                    <a:pt x="637" y="518"/>
                    <a:pt x="681" y="518"/>
                  </a:cubicBezTo>
                  <a:cubicBezTo>
                    <a:pt x="703" y="518"/>
                    <a:pt x="725" y="518"/>
                    <a:pt x="742" y="519"/>
                  </a:cubicBezTo>
                  <a:cubicBezTo>
                    <a:pt x="759" y="519"/>
                    <a:pt x="770" y="520"/>
                    <a:pt x="771" y="520"/>
                  </a:cubicBezTo>
                  <a:cubicBezTo>
                    <a:pt x="774" y="502"/>
                    <a:pt x="774" y="502"/>
                    <a:pt x="774" y="502"/>
                  </a:cubicBezTo>
                  <a:cubicBezTo>
                    <a:pt x="807" y="502"/>
                    <a:pt x="783" y="524"/>
                    <a:pt x="814" y="520"/>
                  </a:cubicBezTo>
                  <a:cubicBezTo>
                    <a:pt x="827" y="493"/>
                    <a:pt x="866" y="524"/>
                    <a:pt x="877" y="510"/>
                  </a:cubicBezTo>
                  <a:cubicBezTo>
                    <a:pt x="877" y="512"/>
                    <a:pt x="892" y="513"/>
                    <a:pt x="891" y="521"/>
                  </a:cubicBezTo>
                  <a:cubicBezTo>
                    <a:pt x="896" y="507"/>
                    <a:pt x="906" y="518"/>
                    <a:pt x="916" y="515"/>
                  </a:cubicBezTo>
                  <a:cubicBezTo>
                    <a:pt x="920" y="511"/>
                    <a:pt x="914" y="510"/>
                    <a:pt x="911" y="506"/>
                  </a:cubicBezTo>
                  <a:cubicBezTo>
                    <a:pt x="933" y="501"/>
                    <a:pt x="933" y="501"/>
                    <a:pt x="933" y="501"/>
                  </a:cubicBezTo>
                  <a:cubicBezTo>
                    <a:pt x="942" y="506"/>
                    <a:pt x="944" y="515"/>
                    <a:pt x="934" y="516"/>
                  </a:cubicBezTo>
                  <a:cubicBezTo>
                    <a:pt x="992" y="523"/>
                    <a:pt x="1268" y="544"/>
                    <a:pt x="1330" y="538"/>
                  </a:cubicBezTo>
                  <a:cubicBezTo>
                    <a:pt x="1322" y="527"/>
                    <a:pt x="1303" y="534"/>
                    <a:pt x="1296" y="516"/>
                  </a:cubicBezTo>
                  <a:cubicBezTo>
                    <a:pt x="1312" y="507"/>
                    <a:pt x="1320" y="520"/>
                    <a:pt x="1327" y="510"/>
                  </a:cubicBezTo>
                  <a:cubicBezTo>
                    <a:pt x="1333" y="536"/>
                    <a:pt x="1363" y="517"/>
                    <a:pt x="1375" y="544"/>
                  </a:cubicBezTo>
                  <a:cubicBezTo>
                    <a:pt x="1380" y="529"/>
                    <a:pt x="1380" y="529"/>
                    <a:pt x="1380" y="529"/>
                  </a:cubicBezTo>
                  <a:cubicBezTo>
                    <a:pt x="1388" y="538"/>
                    <a:pt x="1388" y="538"/>
                    <a:pt x="1388" y="538"/>
                  </a:cubicBezTo>
                  <a:cubicBezTo>
                    <a:pt x="1460" y="525"/>
                    <a:pt x="1405" y="531"/>
                    <a:pt x="1468" y="536"/>
                  </a:cubicBezTo>
                  <a:cubicBezTo>
                    <a:pt x="1505" y="535"/>
                    <a:pt x="1523" y="516"/>
                    <a:pt x="1543" y="523"/>
                  </a:cubicBezTo>
                  <a:cubicBezTo>
                    <a:pt x="1539" y="521"/>
                    <a:pt x="1534" y="513"/>
                    <a:pt x="1542" y="510"/>
                  </a:cubicBezTo>
                  <a:cubicBezTo>
                    <a:pt x="1544" y="523"/>
                    <a:pt x="1568" y="502"/>
                    <a:pt x="1573" y="515"/>
                  </a:cubicBezTo>
                  <a:cubicBezTo>
                    <a:pt x="1582" y="513"/>
                    <a:pt x="1612" y="516"/>
                    <a:pt x="1602" y="498"/>
                  </a:cubicBezTo>
                  <a:cubicBezTo>
                    <a:pt x="1607" y="507"/>
                    <a:pt x="1634" y="511"/>
                    <a:pt x="1618" y="518"/>
                  </a:cubicBezTo>
                  <a:cubicBezTo>
                    <a:pt x="1627" y="519"/>
                    <a:pt x="1636" y="522"/>
                    <a:pt x="1643" y="518"/>
                  </a:cubicBezTo>
                  <a:cubicBezTo>
                    <a:pt x="1631" y="513"/>
                    <a:pt x="1631" y="513"/>
                    <a:pt x="1631" y="513"/>
                  </a:cubicBezTo>
                  <a:cubicBezTo>
                    <a:pt x="1662" y="511"/>
                    <a:pt x="1679" y="525"/>
                    <a:pt x="1699" y="510"/>
                  </a:cubicBezTo>
                  <a:cubicBezTo>
                    <a:pt x="1688" y="503"/>
                    <a:pt x="1688" y="503"/>
                    <a:pt x="1688" y="503"/>
                  </a:cubicBezTo>
                  <a:cubicBezTo>
                    <a:pt x="1706" y="502"/>
                    <a:pt x="1722" y="501"/>
                    <a:pt x="1729" y="518"/>
                  </a:cubicBezTo>
                  <a:cubicBezTo>
                    <a:pt x="1709" y="523"/>
                    <a:pt x="1709" y="523"/>
                    <a:pt x="1709" y="523"/>
                  </a:cubicBezTo>
                  <a:cubicBezTo>
                    <a:pt x="1740" y="524"/>
                    <a:pt x="1759" y="523"/>
                    <a:pt x="1784" y="514"/>
                  </a:cubicBezTo>
                  <a:cubicBezTo>
                    <a:pt x="1775" y="514"/>
                    <a:pt x="1775" y="514"/>
                    <a:pt x="1775" y="514"/>
                  </a:cubicBezTo>
                  <a:cubicBezTo>
                    <a:pt x="1808" y="497"/>
                    <a:pt x="1979" y="487"/>
                    <a:pt x="2009" y="466"/>
                  </a:cubicBezTo>
                  <a:cubicBezTo>
                    <a:pt x="1996" y="452"/>
                    <a:pt x="1996" y="452"/>
                    <a:pt x="1996" y="452"/>
                  </a:cubicBezTo>
                  <a:cubicBezTo>
                    <a:pt x="2021" y="442"/>
                    <a:pt x="2021" y="442"/>
                    <a:pt x="2021" y="442"/>
                  </a:cubicBezTo>
                  <a:cubicBezTo>
                    <a:pt x="2018" y="444"/>
                    <a:pt x="2010" y="477"/>
                    <a:pt x="2007" y="481"/>
                  </a:cubicBezTo>
                  <a:cubicBezTo>
                    <a:pt x="2064" y="481"/>
                    <a:pt x="2349" y="477"/>
                    <a:pt x="2399" y="488"/>
                  </a:cubicBezTo>
                  <a:cubicBezTo>
                    <a:pt x="2420" y="496"/>
                    <a:pt x="2402" y="509"/>
                    <a:pt x="2402" y="511"/>
                  </a:cubicBezTo>
                  <a:cubicBezTo>
                    <a:pt x="2427" y="507"/>
                    <a:pt x="2413" y="497"/>
                    <a:pt x="2435" y="499"/>
                  </a:cubicBezTo>
                  <a:cubicBezTo>
                    <a:pt x="2440" y="502"/>
                    <a:pt x="2433" y="509"/>
                    <a:pt x="2430" y="511"/>
                  </a:cubicBezTo>
                  <a:cubicBezTo>
                    <a:pt x="2439" y="510"/>
                    <a:pt x="2448" y="515"/>
                    <a:pt x="2449" y="509"/>
                  </a:cubicBezTo>
                  <a:cubicBezTo>
                    <a:pt x="2437" y="503"/>
                    <a:pt x="2442" y="487"/>
                    <a:pt x="2438" y="476"/>
                  </a:cubicBezTo>
                  <a:cubicBezTo>
                    <a:pt x="2465" y="478"/>
                    <a:pt x="2465" y="478"/>
                    <a:pt x="2465" y="478"/>
                  </a:cubicBezTo>
                  <a:cubicBezTo>
                    <a:pt x="2463" y="488"/>
                    <a:pt x="2463" y="488"/>
                    <a:pt x="2463" y="488"/>
                  </a:cubicBezTo>
                  <a:cubicBezTo>
                    <a:pt x="2470" y="489"/>
                    <a:pt x="2480" y="460"/>
                    <a:pt x="2506" y="466"/>
                  </a:cubicBezTo>
                  <a:cubicBezTo>
                    <a:pt x="2552" y="472"/>
                    <a:pt x="2601" y="470"/>
                    <a:pt x="2647" y="473"/>
                  </a:cubicBezTo>
                  <a:cubicBezTo>
                    <a:pt x="2646" y="479"/>
                    <a:pt x="2636" y="483"/>
                    <a:pt x="2626" y="486"/>
                  </a:cubicBezTo>
                  <a:cubicBezTo>
                    <a:pt x="2633" y="487"/>
                    <a:pt x="2642" y="486"/>
                    <a:pt x="2647" y="490"/>
                  </a:cubicBezTo>
                  <a:cubicBezTo>
                    <a:pt x="2637" y="479"/>
                    <a:pt x="2667" y="483"/>
                    <a:pt x="2658" y="478"/>
                  </a:cubicBezTo>
                  <a:cubicBezTo>
                    <a:pt x="2692" y="453"/>
                    <a:pt x="2735" y="478"/>
                    <a:pt x="2765" y="461"/>
                  </a:cubicBezTo>
                  <a:cubicBezTo>
                    <a:pt x="2768" y="438"/>
                    <a:pt x="2837" y="66"/>
                    <a:pt x="2838" y="38"/>
                  </a:cubicBezTo>
                  <a:cubicBezTo>
                    <a:pt x="2847" y="39"/>
                    <a:pt x="2856" y="40"/>
                    <a:pt x="2859" y="42"/>
                  </a:cubicBezTo>
                  <a:cubicBezTo>
                    <a:pt x="2856" y="35"/>
                    <a:pt x="2838" y="32"/>
                    <a:pt x="2829" y="3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Rectangle 5">
              <a:extLst>
                <a:ext uri="{FF2B5EF4-FFF2-40B4-BE49-F238E27FC236}">
                  <a16:creationId xmlns:a16="http://schemas.microsoft.com/office/drawing/2014/main" id="{F05729D6-E1AA-4DFF-880E-CEF5DADA907E}"/>
                </a:ext>
              </a:extLst>
            </p:cNvPr>
            <p:cNvSpPr/>
            <p:nvPr/>
          </p:nvSpPr>
          <p:spPr>
            <a:xfrm>
              <a:off x="957467" y="5442560"/>
              <a:ext cx="7534563" cy="255563"/>
            </a:xfrm>
            <a:prstGeom prst="rect">
              <a:avLst/>
            </a:prstGeom>
          </p:spPr>
          <p:txBody>
            <a:bodyPr wrap="square" anchor="ctr">
              <a:spAutoFit/>
            </a:bodyPr>
            <a:lstStyle/>
            <a:p>
              <a:pPr marL="407988" indent="-407988" algn="ctr">
                <a:spcAft>
                  <a:spcPts val="1800"/>
                </a:spcAft>
                <a:defRPr/>
              </a:pPr>
              <a:r>
                <a:rPr lang="en-US" sz="2000" b="1" dirty="0">
                  <a:solidFill>
                    <a:schemeClr val="bg1"/>
                  </a:solidFill>
                </a:rPr>
                <a:t>To report and get help for sexual exploitation or trafficking, text “HELP” to 233733 (BEFREE), or call </a:t>
              </a:r>
              <a:r>
                <a:rPr lang="en-US" sz="2000" b="1" dirty="0">
                  <a:solidFill>
                    <a:schemeClr val="accent1"/>
                  </a:solidFill>
                </a:rPr>
                <a:t>the National Human Trafficking Hotline</a:t>
              </a:r>
              <a:r>
                <a:rPr lang="en-US" sz="2000" b="1" dirty="0">
                  <a:solidFill>
                    <a:schemeClr val="bg1"/>
                  </a:solidFill>
                </a:rPr>
                <a:t> at 1-888-373-7888.</a:t>
              </a:r>
            </a:p>
          </p:txBody>
        </p:sp>
      </p:grpSp>
      <p:grpSp>
        <p:nvGrpSpPr>
          <p:cNvPr id="12" name="Group 11">
            <a:extLst>
              <a:ext uri="{FF2B5EF4-FFF2-40B4-BE49-F238E27FC236}">
                <a16:creationId xmlns:a16="http://schemas.microsoft.com/office/drawing/2014/main" id="{05173524-93CE-461C-91BF-0BAB0ECBA0F8}"/>
              </a:ext>
            </a:extLst>
          </p:cNvPr>
          <p:cNvGrpSpPr/>
          <p:nvPr/>
        </p:nvGrpSpPr>
        <p:grpSpPr>
          <a:xfrm>
            <a:off x="3997853" y="1624709"/>
            <a:ext cx="1201335" cy="1201335"/>
            <a:chOff x="307420" y="4687830"/>
            <a:chExt cx="1201335" cy="1201335"/>
          </a:xfrm>
        </p:grpSpPr>
        <p:sp>
          <p:nvSpPr>
            <p:cNvPr id="13" name="Rectangle: Rounded Corners 12">
              <a:extLst>
                <a:ext uri="{FF2B5EF4-FFF2-40B4-BE49-F238E27FC236}">
                  <a16:creationId xmlns:a16="http://schemas.microsoft.com/office/drawing/2014/main" id="{2DDA01FD-BD0E-41C3-8ACF-750B352B3712}"/>
                </a:ext>
              </a:extLst>
            </p:cNvPr>
            <p:cNvSpPr/>
            <p:nvPr/>
          </p:nvSpPr>
          <p:spPr>
            <a:xfrm>
              <a:off x="307420" y="4687830"/>
              <a:ext cx="1201335" cy="12013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
              <a:extLst>
                <a:ext uri="{FF2B5EF4-FFF2-40B4-BE49-F238E27FC236}">
                  <a16:creationId xmlns:a16="http://schemas.microsoft.com/office/drawing/2014/main" id="{D03F2E5D-D21F-4490-9AEA-07F43A8E63A8}"/>
                </a:ext>
              </a:extLst>
            </p:cNvPr>
            <p:cNvSpPr>
              <a:spLocks/>
            </p:cNvSpPr>
            <p:nvPr/>
          </p:nvSpPr>
          <p:spPr bwMode="auto">
            <a:xfrm>
              <a:off x="749374" y="4952714"/>
              <a:ext cx="393626" cy="671566"/>
            </a:xfrm>
            <a:custGeom>
              <a:avLst/>
              <a:gdLst>
                <a:gd name="T0" fmla="*/ 0 w 261"/>
                <a:gd name="T1" fmla="*/ 0 h 447"/>
                <a:gd name="T2" fmla="*/ 0 w 261"/>
                <a:gd name="T3" fmla="*/ 224 h 447"/>
                <a:gd name="T4" fmla="*/ 0 w 261"/>
                <a:gd name="T5" fmla="*/ 224 h 447"/>
                <a:gd name="T6" fmla="*/ 0 w 261"/>
                <a:gd name="T7" fmla="*/ 423 h 447"/>
                <a:gd name="T8" fmla="*/ 16 w 261"/>
                <a:gd name="T9" fmla="*/ 447 h 447"/>
                <a:gd name="T10" fmla="*/ 32 w 261"/>
                <a:gd name="T11" fmla="*/ 423 h 447"/>
                <a:gd name="T12" fmla="*/ 32 w 261"/>
                <a:gd name="T13" fmla="*/ 210 h 447"/>
                <a:gd name="T14" fmla="*/ 261 w 261"/>
                <a:gd name="T15" fmla="*/ 112 h 447"/>
                <a:gd name="T16" fmla="*/ 0 w 261"/>
                <a:gd name="T17" fmla="*/ 0 h 447"/>
                <a:gd name="T18" fmla="*/ 0 w 261"/>
                <a:gd name="T19" fmla="*/ 0 h 447"/>
                <a:gd name="T20" fmla="*/ 0 w 261"/>
                <a:gd name="T2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447">
                  <a:moveTo>
                    <a:pt x="0" y="0"/>
                  </a:moveTo>
                  <a:cubicBezTo>
                    <a:pt x="0" y="224"/>
                    <a:pt x="0" y="224"/>
                    <a:pt x="0" y="224"/>
                  </a:cubicBezTo>
                  <a:cubicBezTo>
                    <a:pt x="0" y="224"/>
                    <a:pt x="0" y="224"/>
                    <a:pt x="0" y="224"/>
                  </a:cubicBezTo>
                  <a:cubicBezTo>
                    <a:pt x="0" y="423"/>
                    <a:pt x="0" y="423"/>
                    <a:pt x="0" y="423"/>
                  </a:cubicBezTo>
                  <a:cubicBezTo>
                    <a:pt x="0" y="436"/>
                    <a:pt x="7" y="447"/>
                    <a:pt x="16" y="447"/>
                  </a:cubicBezTo>
                  <a:cubicBezTo>
                    <a:pt x="25" y="447"/>
                    <a:pt x="32" y="436"/>
                    <a:pt x="32" y="423"/>
                  </a:cubicBezTo>
                  <a:cubicBezTo>
                    <a:pt x="32" y="210"/>
                    <a:pt x="32" y="210"/>
                    <a:pt x="32" y="210"/>
                  </a:cubicBezTo>
                  <a:cubicBezTo>
                    <a:pt x="261" y="112"/>
                    <a:pt x="261" y="112"/>
                    <a:pt x="261" y="112"/>
                  </a:cubicBezTo>
                  <a:cubicBezTo>
                    <a:pt x="0" y="0"/>
                    <a:pt x="0" y="0"/>
                    <a:pt x="0" y="0"/>
                  </a:cubicBez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TextBox 14">
            <a:extLst>
              <a:ext uri="{FF2B5EF4-FFF2-40B4-BE49-F238E27FC236}">
                <a16:creationId xmlns:a16="http://schemas.microsoft.com/office/drawing/2014/main" id="{B03C55EB-2C5C-A548-AD4B-A29438971D2E}"/>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193903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6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6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49"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style.rotation</p:attrName>
                                        </p:attrNameLst>
                                      </p:cBhvr>
                                      <p:tavLst>
                                        <p:tav tm="0">
                                          <p:val>
                                            <p:fltVal val="360"/>
                                          </p:val>
                                        </p:tav>
                                        <p:tav tm="100000">
                                          <p:val>
                                            <p:fltVal val="0"/>
                                          </p:val>
                                        </p:tav>
                                      </p:tavLst>
                                    </p:anim>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2CD72-6BCB-467F-B53E-204A87CFAA41}"/>
              </a:ext>
            </a:extLst>
          </p:cNvPr>
          <p:cNvSpPr>
            <a:spLocks noGrp="1"/>
          </p:cNvSpPr>
          <p:nvPr>
            <p:ph type="title"/>
          </p:nvPr>
        </p:nvSpPr>
        <p:spPr/>
        <p:txBody>
          <a:bodyPr/>
          <a:lstStyle/>
          <a:p>
            <a:r>
              <a:rPr lang="en-US" dirty="0"/>
              <a:t>Essential Review</a:t>
            </a:r>
          </a:p>
        </p:txBody>
      </p:sp>
      <p:sp>
        <p:nvSpPr>
          <p:cNvPr id="27" name="Text Placeholder 2">
            <a:extLst>
              <a:ext uri="{FF2B5EF4-FFF2-40B4-BE49-F238E27FC236}">
                <a16:creationId xmlns:a16="http://schemas.microsoft.com/office/drawing/2014/main" id="{B15869DD-1403-7945-A925-7D069181E77C}"/>
              </a:ext>
            </a:extLst>
          </p:cNvPr>
          <p:cNvSpPr txBox="1">
            <a:spLocks/>
          </p:cNvSpPr>
          <p:nvPr/>
        </p:nvSpPr>
        <p:spPr>
          <a:xfrm>
            <a:off x="574011" y="1391895"/>
            <a:ext cx="2633488" cy="1630655"/>
          </a:xfrm>
          <a:prstGeom prst="rect">
            <a:avLst/>
          </a:prstGeom>
        </p:spPr>
        <p:txBody>
          <a:bodyPr lIns="0" tIns="0" rIns="0" bIns="0">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dirty="0">
                <a:solidFill>
                  <a:srgbClr val="D31E07"/>
                </a:solidFill>
              </a:rPr>
              <a:t>If you disagree/think a statement is false, point to the left.</a:t>
            </a:r>
          </a:p>
        </p:txBody>
      </p:sp>
      <p:sp>
        <p:nvSpPr>
          <p:cNvPr id="28" name="Text Placeholder 2">
            <a:extLst>
              <a:ext uri="{FF2B5EF4-FFF2-40B4-BE49-F238E27FC236}">
                <a16:creationId xmlns:a16="http://schemas.microsoft.com/office/drawing/2014/main" id="{F3033E84-3C48-F74C-A7E5-4E449C161881}"/>
              </a:ext>
            </a:extLst>
          </p:cNvPr>
          <p:cNvSpPr txBox="1">
            <a:spLocks/>
          </p:cNvSpPr>
          <p:nvPr/>
        </p:nvSpPr>
        <p:spPr>
          <a:xfrm>
            <a:off x="5829219" y="4755345"/>
            <a:ext cx="2721309" cy="830997"/>
          </a:xfrm>
          <a:prstGeom prst="rect">
            <a:avLst/>
          </a:prstGeom>
        </p:spPr>
        <p:txBody>
          <a:bodyPr lIns="0" tIns="0" rIns="0" bIns="0">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dirty="0">
                <a:solidFill>
                  <a:schemeClr val="accent1"/>
                </a:solidFill>
              </a:rPr>
              <a:t>If you agree/think a statement is true, point to the right.</a:t>
            </a:r>
          </a:p>
        </p:txBody>
      </p:sp>
      <p:pic>
        <p:nvPicPr>
          <p:cNvPr id="7" name="Graphic 6">
            <a:extLst>
              <a:ext uri="{FF2B5EF4-FFF2-40B4-BE49-F238E27FC236}">
                <a16:creationId xmlns:a16="http://schemas.microsoft.com/office/drawing/2014/main" id="{5C6087A8-5F1A-A94D-90ED-80DE96EBAD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4455" y="1271657"/>
            <a:ext cx="2295089" cy="4314685"/>
          </a:xfrm>
          <a:prstGeom prst="rect">
            <a:avLst/>
          </a:prstGeom>
        </p:spPr>
      </p:pic>
      <p:sp>
        <p:nvSpPr>
          <p:cNvPr id="3" name="Left Arrow 2">
            <a:extLst>
              <a:ext uri="{FF2B5EF4-FFF2-40B4-BE49-F238E27FC236}">
                <a16:creationId xmlns:a16="http://schemas.microsoft.com/office/drawing/2014/main" id="{F7F232BB-C00A-A84B-BF4D-EF858BBFF574}"/>
              </a:ext>
            </a:extLst>
          </p:cNvPr>
          <p:cNvSpPr/>
          <p:nvPr/>
        </p:nvSpPr>
        <p:spPr>
          <a:xfrm>
            <a:off x="357054" y="2454139"/>
            <a:ext cx="3632887" cy="1136822"/>
          </a:xfrm>
          <a:prstGeom prst="leftArrow">
            <a:avLst/>
          </a:prstGeom>
          <a:solidFill>
            <a:srgbClr val="D31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a:extLst>
              <a:ext uri="{FF2B5EF4-FFF2-40B4-BE49-F238E27FC236}">
                <a16:creationId xmlns:a16="http://schemas.microsoft.com/office/drawing/2014/main" id="{49928F68-E6C8-2042-80D0-9BCE5AEEC91E}"/>
              </a:ext>
            </a:extLst>
          </p:cNvPr>
          <p:cNvSpPr/>
          <p:nvPr/>
        </p:nvSpPr>
        <p:spPr>
          <a:xfrm rot="10800000">
            <a:off x="5203693" y="3436500"/>
            <a:ext cx="3632887" cy="11368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E9A3399-56F4-D246-8C6C-2612372EBE24}"/>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92195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2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right)">
                                      <p:cBhvr>
                                        <p:cTn id="12" dur="500"/>
                                        <p:tgtEl>
                                          <p:spTgt spid="9"/>
                                        </p:tgtEl>
                                      </p:cBhvr>
                                    </p:animEffect>
                                  </p:childTnLst>
                                </p:cTn>
                              </p:par>
                            </p:childTnLst>
                          </p:cTn>
                        </p:par>
                        <p:par>
                          <p:cTn id="13" fill="hold">
                            <p:stCondLst>
                              <p:cond delay="3000"/>
                            </p:stCondLst>
                            <p:childTnLst>
                              <p:par>
                                <p:cTn id="14" presetID="10" presetClass="entr" presetSubtype="0" fill="hold" grpId="0" nodeType="afterEffect">
                                  <p:stCondLst>
                                    <p:cond delay="20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5500"/>
                            </p:stCondLst>
                            <p:childTnLst>
                              <p:par>
                                <p:cTn id="18" presetID="1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044E2C-B1AD-4E4C-AEA4-AB5629229E8F}"/>
              </a:ext>
            </a:extLst>
          </p:cNvPr>
          <p:cNvSpPr/>
          <p:nvPr/>
        </p:nvSpPr>
        <p:spPr>
          <a:xfrm>
            <a:off x="0" y="64008"/>
            <a:ext cx="9144000" cy="6793992"/>
          </a:xfrm>
          <a:prstGeom prst="rect">
            <a:avLst/>
          </a:prstGeom>
          <a:gradFill>
            <a:gsLst>
              <a:gs pos="100000">
                <a:schemeClr val="bg1">
                  <a:alpha val="70000"/>
                </a:schemeClr>
              </a:gs>
              <a:gs pos="7000">
                <a:schemeClr val="bg1">
                  <a:alpha val="1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84">
            <a:extLst>
              <a:ext uri="{FF2B5EF4-FFF2-40B4-BE49-F238E27FC236}">
                <a16:creationId xmlns:a16="http://schemas.microsoft.com/office/drawing/2014/main" id="{46D6B149-1400-4A19-93AB-6CD16B742807}"/>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972" t="-8745" r="22315" b="8745"/>
          <a:stretch/>
        </p:blipFill>
        <p:spPr>
          <a:xfrm>
            <a:off x="0" y="3295797"/>
            <a:ext cx="9144000" cy="2734888"/>
          </a:xfrm>
          <a:prstGeom prst="rect">
            <a:avLst/>
          </a:prstGeom>
        </p:spPr>
      </p:pic>
      <p:sp>
        <p:nvSpPr>
          <p:cNvPr id="6" name="Content Placeholder 2">
            <a:extLst>
              <a:ext uri="{FF2B5EF4-FFF2-40B4-BE49-F238E27FC236}">
                <a16:creationId xmlns:a16="http://schemas.microsoft.com/office/drawing/2014/main" id="{3AE1C328-76B9-4E79-A552-90809E7C5E46}"/>
              </a:ext>
            </a:extLst>
          </p:cNvPr>
          <p:cNvSpPr txBox="1">
            <a:spLocks/>
          </p:cNvSpPr>
          <p:nvPr/>
        </p:nvSpPr>
        <p:spPr>
          <a:xfrm>
            <a:off x="0" y="4026315"/>
            <a:ext cx="9144000" cy="927602"/>
          </a:xfrm>
          <a:prstGeom prst="rect">
            <a:avLst/>
          </a:prstGeom>
        </p:spPr>
        <p:txBody>
          <a:bodyPr lIns="0" tIns="0" rIns="0" bIns="0" anchor="ctr"/>
          <a:lstStyle>
            <a:lvl1pPr marL="228600" indent="-228600" algn="l" defTabSz="914400" rtl="0" eaLnBrk="1" latinLnBrk="0" hangingPunct="1">
              <a:lnSpc>
                <a:spcPct val="90000"/>
              </a:lnSpc>
              <a:spcBef>
                <a:spcPts val="600"/>
              </a:spcBef>
              <a:buClr>
                <a:schemeClr val="accent1"/>
              </a:buClr>
              <a:buFont typeface="Century Gothic" panose="020B0502020202020204" pitchFamily="34" charset="0"/>
              <a:buChar char="»"/>
              <a:defRPr sz="1800" kern="1200">
                <a:solidFill>
                  <a:schemeClr val="tx2"/>
                </a:solidFill>
                <a:latin typeface="+mn-lt"/>
                <a:ea typeface="+mn-ea"/>
                <a:cs typeface="+mn-cs"/>
              </a:defRPr>
            </a:lvl1pPr>
            <a:lvl2pPr marL="457200" indent="-228600" algn="l" defTabSz="914400" rtl="0" eaLnBrk="1" latinLnBrk="0" hangingPunct="1">
              <a:lnSpc>
                <a:spcPct val="90000"/>
              </a:lnSpc>
              <a:spcBef>
                <a:spcPts val="600"/>
              </a:spcBef>
              <a:buClr>
                <a:schemeClr val="bg1">
                  <a:lumMod val="75000"/>
                </a:schemeClr>
              </a:buClr>
              <a:buFont typeface="Arial" panose="020B0604020202020204" pitchFamily="34" charset="0"/>
              <a:buChar char="‒"/>
              <a:defRPr sz="1800" kern="1200">
                <a:solidFill>
                  <a:schemeClr val="tx2"/>
                </a:solidFill>
                <a:latin typeface="+mn-lt"/>
                <a:ea typeface="+mn-ea"/>
                <a:cs typeface="+mn-cs"/>
              </a:defRPr>
            </a:lvl2pPr>
            <a:lvl3pPr marL="685800" indent="-228600" algn="l" defTabSz="914400" rtl="0" eaLnBrk="1" latinLnBrk="0" hangingPunct="1">
              <a:lnSpc>
                <a:spcPct val="90000"/>
              </a:lnSpc>
              <a:spcBef>
                <a:spcPts val="600"/>
              </a:spcBef>
              <a:buClr>
                <a:schemeClr val="accent1"/>
              </a:buClr>
              <a:buFont typeface="Century Gothic" panose="020B0502020202020204" pitchFamily="34" charset="0"/>
              <a:buChar char="»"/>
              <a:defRPr sz="1800" kern="1200">
                <a:solidFill>
                  <a:schemeClr val="tx2"/>
                </a:solidFill>
                <a:latin typeface="+mn-lt"/>
                <a:ea typeface="+mn-ea"/>
                <a:cs typeface="+mn-cs"/>
              </a:defRPr>
            </a:lvl3pPr>
            <a:lvl4pPr marL="914400" indent="-228600" algn="l" defTabSz="914400" rtl="0" eaLnBrk="1" latinLnBrk="0" hangingPunct="1">
              <a:lnSpc>
                <a:spcPct val="90000"/>
              </a:lnSpc>
              <a:spcBef>
                <a:spcPts val="600"/>
              </a:spcBef>
              <a:buClr>
                <a:schemeClr val="bg1">
                  <a:lumMod val="75000"/>
                </a:schemeClr>
              </a:buClr>
              <a:buFont typeface="Arial" panose="020B0604020202020204" pitchFamily="34" charset="0"/>
              <a:buChar char="‒"/>
              <a:defRPr sz="1800" kern="1200">
                <a:solidFill>
                  <a:schemeClr val="tx2"/>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Century Gothic" panose="020B0502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500"/>
              </a:lnSpc>
              <a:spcBef>
                <a:spcPts val="0"/>
              </a:spcBef>
              <a:buFont typeface="Century Gothic" panose="020B0502020202020204" pitchFamily="34" charset="0"/>
              <a:buNone/>
            </a:pPr>
            <a:r>
              <a:rPr lang="en-US" sz="3600" b="1" dirty="0">
                <a:solidFill>
                  <a:schemeClr val="bg1"/>
                </a:solidFill>
              </a:rPr>
              <a:t>THANK YOU!</a:t>
            </a:r>
          </a:p>
        </p:txBody>
      </p:sp>
      <p:pic>
        <p:nvPicPr>
          <p:cNvPr id="8" name="Picture 7">
            <a:extLst>
              <a:ext uri="{FF2B5EF4-FFF2-40B4-BE49-F238E27FC236}">
                <a16:creationId xmlns:a16="http://schemas.microsoft.com/office/drawing/2014/main" id="{FE180545-26AD-4A3E-A439-8BC85CF25A0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3867912" y="5576533"/>
            <a:ext cx="1408176" cy="908304"/>
          </a:xfrm>
          <a:prstGeom prst="rect">
            <a:avLst/>
          </a:prstGeom>
        </p:spPr>
      </p:pic>
      <p:sp>
        <p:nvSpPr>
          <p:cNvPr id="7" name="TextBox 6">
            <a:extLst>
              <a:ext uri="{FF2B5EF4-FFF2-40B4-BE49-F238E27FC236}">
                <a16:creationId xmlns:a16="http://schemas.microsoft.com/office/drawing/2014/main" id="{432011FE-4BAE-C64A-92DA-7F4767380DAF}"/>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317123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50"/>
                                        <p:tgtEl>
                                          <p:spTgt spid="4"/>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4045-D0DE-4C25-8049-60404C615159}"/>
              </a:ext>
            </a:extLst>
          </p:cNvPr>
          <p:cNvSpPr>
            <a:spLocks noGrp="1"/>
          </p:cNvSpPr>
          <p:nvPr>
            <p:ph type="title"/>
          </p:nvPr>
        </p:nvSpPr>
        <p:spPr/>
        <p:txBody>
          <a:bodyPr/>
          <a:lstStyle/>
          <a:p>
            <a:r>
              <a:rPr lang="en-US" dirty="0"/>
              <a:t>Safety Rules Review</a:t>
            </a:r>
          </a:p>
        </p:txBody>
      </p:sp>
      <p:pic>
        <p:nvPicPr>
          <p:cNvPr id="5" name="Picture 4">
            <a:extLst>
              <a:ext uri="{FF2B5EF4-FFF2-40B4-BE49-F238E27FC236}">
                <a16:creationId xmlns:a16="http://schemas.microsoft.com/office/drawing/2014/main" id="{2F9A0622-3393-4246-B299-B3EF593F20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70430"/>
            <a:ext cx="9144000" cy="5620522"/>
          </a:xfrm>
          <a:prstGeom prst="rect">
            <a:avLst/>
          </a:prstGeom>
        </p:spPr>
      </p:pic>
      <p:sp>
        <p:nvSpPr>
          <p:cNvPr id="7" name="Rectangle 6">
            <a:extLst>
              <a:ext uri="{FF2B5EF4-FFF2-40B4-BE49-F238E27FC236}">
                <a16:creationId xmlns:a16="http://schemas.microsoft.com/office/drawing/2014/main" id="{EF7AC1AE-942B-4278-A44A-7AABE3519DD7}"/>
              </a:ext>
            </a:extLst>
          </p:cNvPr>
          <p:cNvSpPr/>
          <p:nvPr/>
        </p:nvSpPr>
        <p:spPr>
          <a:xfrm>
            <a:off x="1" y="865404"/>
            <a:ext cx="9143999" cy="56255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1A35CE1-3C79-A642-87A8-768D05724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099" y="868862"/>
            <a:ext cx="4843485" cy="1229839"/>
          </a:xfrm>
          <a:prstGeom prst="rect">
            <a:avLst/>
          </a:prstGeom>
        </p:spPr>
      </p:pic>
      <p:pic>
        <p:nvPicPr>
          <p:cNvPr id="8" name="Picture 7">
            <a:extLst>
              <a:ext uri="{FF2B5EF4-FFF2-40B4-BE49-F238E27FC236}">
                <a16:creationId xmlns:a16="http://schemas.microsoft.com/office/drawing/2014/main" id="{47803CE8-06CF-2647-BD35-A298F776C5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539" y="1738324"/>
            <a:ext cx="5010118" cy="1447426"/>
          </a:xfrm>
          <a:prstGeom prst="rect">
            <a:avLst/>
          </a:prstGeom>
        </p:spPr>
      </p:pic>
      <p:pic>
        <p:nvPicPr>
          <p:cNvPr id="12" name="Picture 11">
            <a:extLst>
              <a:ext uri="{FF2B5EF4-FFF2-40B4-BE49-F238E27FC236}">
                <a16:creationId xmlns:a16="http://schemas.microsoft.com/office/drawing/2014/main" id="{886552E8-AC1B-4F43-8D1A-F5A3340DC9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29459" y="2856310"/>
            <a:ext cx="5237722" cy="1523108"/>
          </a:xfrm>
          <a:prstGeom prst="rect">
            <a:avLst/>
          </a:prstGeom>
        </p:spPr>
      </p:pic>
      <p:pic>
        <p:nvPicPr>
          <p:cNvPr id="16" name="Picture 15">
            <a:extLst>
              <a:ext uri="{FF2B5EF4-FFF2-40B4-BE49-F238E27FC236}">
                <a16:creationId xmlns:a16="http://schemas.microsoft.com/office/drawing/2014/main" id="{6A8F1754-BE2A-8B4C-B89C-0779A5D4AC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21841" y="3833088"/>
            <a:ext cx="5303429" cy="1523109"/>
          </a:xfrm>
          <a:prstGeom prst="rect">
            <a:avLst/>
          </a:prstGeom>
        </p:spPr>
      </p:pic>
      <p:pic>
        <p:nvPicPr>
          <p:cNvPr id="19" name="Picture 18">
            <a:extLst>
              <a:ext uri="{FF2B5EF4-FFF2-40B4-BE49-F238E27FC236}">
                <a16:creationId xmlns:a16="http://schemas.microsoft.com/office/drawing/2014/main" id="{D4CEC5D3-6908-BD4D-B80E-A38CBC3303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95450" y="4869802"/>
            <a:ext cx="5322202" cy="1523109"/>
          </a:xfrm>
          <a:prstGeom prst="rect">
            <a:avLst/>
          </a:prstGeom>
        </p:spPr>
      </p:pic>
      <p:sp>
        <p:nvSpPr>
          <p:cNvPr id="20" name="TextBox 19">
            <a:extLst>
              <a:ext uri="{FF2B5EF4-FFF2-40B4-BE49-F238E27FC236}">
                <a16:creationId xmlns:a16="http://schemas.microsoft.com/office/drawing/2014/main" id="{DECCBCF3-B9F0-284C-A306-326403671243}"/>
              </a:ext>
            </a:extLst>
          </p:cNvPr>
          <p:cNvSpPr txBox="1"/>
          <p:nvPr/>
        </p:nvSpPr>
        <p:spPr>
          <a:xfrm>
            <a:off x="9804400" y="1490133"/>
            <a:ext cx="0" cy="0"/>
          </a:xfrm>
          <a:prstGeom prst="rect">
            <a:avLst/>
          </a:prstGeom>
          <a:noFill/>
        </p:spPr>
        <p:txBody>
          <a:bodyPr wrap="none" lIns="0" tIns="0" rIns="0" bIns="0" rtlCol="0">
            <a:noAutofit/>
          </a:bodyPr>
          <a:lstStyle/>
          <a:p>
            <a:endParaRPr lang="en-US" dirty="0"/>
          </a:p>
        </p:txBody>
      </p:sp>
      <p:sp>
        <p:nvSpPr>
          <p:cNvPr id="11" name="TextBox 10">
            <a:extLst>
              <a:ext uri="{FF2B5EF4-FFF2-40B4-BE49-F238E27FC236}">
                <a16:creationId xmlns:a16="http://schemas.microsoft.com/office/drawing/2014/main" id="{C6772EA8-3149-3743-B66D-DEA997C3756E}"/>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253175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1+#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91557A5D-1994-4AA8-90ED-005D67F14B0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862466"/>
            <a:ext cx="9144000" cy="563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034045-D0DE-4C25-8049-60404C615159}"/>
              </a:ext>
            </a:extLst>
          </p:cNvPr>
          <p:cNvSpPr>
            <a:spLocks noGrp="1"/>
          </p:cNvSpPr>
          <p:nvPr>
            <p:ph type="title"/>
          </p:nvPr>
        </p:nvSpPr>
        <p:spPr/>
        <p:txBody>
          <a:bodyPr/>
          <a:lstStyle/>
          <a:p>
            <a:r>
              <a:rPr lang="en-US" dirty="0"/>
              <a:t>Abuse</a:t>
            </a:r>
          </a:p>
        </p:txBody>
      </p:sp>
      <p:sp>
        <p:nvSpPr>
          <p:cNvPr id="18" name="Rectangle 17">
            <a:extLst>
              <a:ext uri="{FF2B5EF4-FFF2-40B4-BE49-F238E27FC236}">
                <a16:creationId xmlns:a16="http://schemas.microsoft.com/office/drawing/2014/main" id="{711DED6B-4E06-400F-8266-50DD44CD8915}"/>
              </a:ext>
            </a:extLst>
          </p:cNvPr>
          <p:cNvSpPr/>
          <p:nvPr/>
        </p:nvSpPr>
        <p:spPr>
          <a:xfrm>
            <a:off x="1688284" y="4939802"/>
            <a:ext cx="7220338" cy="11745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88720" rIns="0" rtlCol="0" anchor="ctr"/>
          <a:lstStyle/>
          <a:p>
            <a:r>
              <a:rPr lang="en-US" sz="2400" dirty="0"/>
              <a:t>About </a:t>
            </a:r>
            <a:r>
              <a:rPr lang="en-US" sz="2400" b="1" dirty="0">
                <a:solidFill>
                  <a:srgbClr val="FF0000"/>
                </a:solidFill>
              </a:rPr>
              <a:t>90%</a:t>
            </a:r>
            <a:r>
              <a:rPr lang="en-US" sz="2400" dirty="0"/>
              <a:t> of the time, abuse happens by someone the victim knows. </a:t>
            </a:r>
          </a:p>
        </p:txBody>
      </p:sp>
      <p:sp>
        <p:nvSpPr>
          <p:cNvPr id="19" name="Freeform 5">
            <a:extLst>
              <a:ext uri="{FF2B5EF4-FFF2-40B4-BE49-F238E27FC236}">
                <a16:creationId xmlns:a16="http://schemas.microsoft.com/office/drawing/2014/main" id="{7238D3FA-4B87-4053-9C9C-F9094A9954A5}"/>
              </a:ext>
            </a:extLst>
          </p:cNvPr>
          <p:cNvSpPr>
            <a:spLocks noEditPoints="1"/>
          </p:cNvSpPr>
          <p:nvPr/>
        </p:nvSpPr>
        <p:spPr bwMode="auto">
          <a:xfrm>
            <a:off x="235378" y="4681233"/>
            <a:ext cx="2463974" cy="1567682"/>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0" name="Group 16">
            <a:extLst>
              <a:ext uri="{FF2B5EF4-FFF2-40B4-BE49-F238E27FC236}">
                <a16:creationId xmlns:a16="http://schemas.microsoft.com/office/drawing/2014/main" id="{C784C2E1-6346-49E8-8A84-F631FCD313AE}"/>
              </a:ext>
            </a:extLst>
          </p:cNvPr>
          <p:cNvGrpSpPr/>
          <p:nvPr/>
        </p:nvGrpSpPr>
        <p:grpSpPr>
          <a:xfrm>
            <a:off x="742763" y="4939802"/>
            <a:ext cx="1449204" cy="1292916"/>
            <a:chOff x="558883" y="1815472"/>
            <a:chExt cx="971550" cy="866775"/>
          </a:xfrm>
        </p:grpSpPr>
        <p:pic>
          <p:nvPicPr>
            <p:cNvPr id="21" name="Graphic 20">
              <a:extLst>
                <a:ext uri="{FF2B5EF4-FFF2-40B4-BE49-F238E27FC236}">
                  <a16:creationId xmlns:a16="http://schemas.microsoft.com/office/drawing/2014/main" id="{CFB3DD0C-ED61-4201-937A-D195139A2E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050084" flipV="1">
              <a:off x="611270" y="1763085"/>
              <a:ext cx="866775" cy="971550"/>
            </a:xfrm>
            <a:prstGeom prst="rect">
              <a:avLst/>
            </a:prstGeom>
          </p:spPr>
        </p:pic>
        <p:pic>
          <p:nvPicPr>
            <p:cNvPr id="22" name="Graphic 21">
              <a:extLst>
                <a:ext uri="{FF2B5EF4-FFF2-40B4-BE49-F238E27FC236}">
                  <a16:creationId xmlns:a16="http://schemas.microsoft.com/office/drawing/2014/main" id="{D2F67387-205B-485E-9B3E-5FDB4DE941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881752" y="1977488"/>
              <a:ext cx="361950" cy="382994"/>
            </a:xfrm>
            <a:prstGeom prst="rect">
              <a:avLst/>
            </a:prstGeom>
          </p:spPr>
        </p:pic>
      </p:grpSp>
      <p:sp>
        <p:nvSpPr>
          <p:cNvPr id="24" name="Oval 23">
            <a:extLst>
              <a:ext uri="{FF2B5EF4-FFF2-40B4-BE49-F238E27FC236}">
                <a16:creationId xmlns:a16="http://schemas.microsoft.com/office/drawing/2014/main" id="{999290E0-3B65-4F17-964C-E38C7AB6CD4E}"/>
              </a:ext>
            </a:extLst>
          </p:cNvPr>
          <p:cNvSpPr/>
          <p:nvPr/>
        </p:nvSpPr>
        <p:spPr>
          <a:xfrm flipH="1">
            <a:off x="364848" y="1500337"/>
            <a:ext cx="737847" cy="737847"/>
          </a:xfrm>
          <a:prstGeom prst="ellipse">
            <a:avLst/>
          </a:prstGeom>
          <a:solidFill>
            <a:schemeClr val="accent1"/>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25" name="Freeform: Shape 24">
            <a:extLst>
              <a:ext uri="{FF2B5EF4-FFF2-40B4-BE49-F238E27FC236}">
                <a16:creationId xmlns:a16="http://schemas.microsoft.com/office/drawing/2014/main" id="{196E90D0-477B-4115-B1A5-844A4AD54D09}"/>
              </a:ext>
            </a:extLst>
          </p:cNvPr>
          <p:cNvSpPr/>
          <p:nvPr/>
        </p:nvSpPr>
        <p:spPr>
          <a:xfrm>
            <a:off x="997032" y="1548388"/>
            <a:ext cx="2662249" cy="641745"/>
          </a:xfrm>
          <a:custGeom>
            <a:avLst/>
            <a:gdLst>
              <a:gd name="connsiteX0" fmla="*/ 0 w 2240781"/>
              <a:gd name="connsiteY0" fmla="*/ 0 h 641745"/>
              <a:gd name="connsiteX1" fmla="*/ 964243 w 2240781"/>
              <a:gd name="connsiteY1" fmla="*/ 0 h 641745"/>
              <a:gd name="connsiteX2" fmla="*/ 1507451 w 2240781"/>
              <a:gd name="connsiteY2" fmla="*/ 0 h 641745"/>
              <a:gd name="connsiteX3" fmla="*/ 2240781 w 2240781"/>
              <a:gd name="connsiteY3" fmla="*/ 0 h 641745"/>
              <a:gd name="connsiteX4" fmla="*/ 2240781 w 2240781"/>
              <a:gd name="connsiteY4" fmla="*/ 641745 h 641745"/>
              <a:gd name="connsiteX5" fmla="*/ 964243 w 2240781"/>
              <a:gd name="connsiteY5" fmla="*/ 641745 h 641745"/>
              <a:gd name="connsiteX6" fmla="*/ 964243 w 2240781"/>
              <a:gd name="connsiteY6" fmla="*/ 641744 h 641745"/>
              <a:gd name="connsiteX7" fmla="*/ 1 w 2240781"/>
              <a:gd name="connsiteY7" fmla="*/ 641744 h 641745"/>
              <a:gd name="connsiteX8" fmla="*/ 22074 w 2240781"/>
              <a:gd name="connsiteY8" fmla="*/ 623533 h 641745"/>
              <a:gd name="connsiteX9" fmla="*/ 147440 w 2240781"/>
              <a:gd name="connsiteY9" fmla="*/ 320873 h 641745"/>
              <a:gd name="connsiteX10" fmla="*/ 22074 w 2240781"/>
              <a:gd name="connsiteY10" fmla="*/ 18213 h 6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0781" h="641745">
                <a:moveTo>
                  <a:pt x="0" y="0"/>
                </a:moveTo>
                <a:lnTo>
                  <a:pt x="964243" y="0"/>
                </a:lnTo>
                <a:lnTo>
                  <a:pt x="1507451" y="0"/>
                </a:lnTo>
                <a:lnTo>
                  <a:pt x="2240781" y="0"/>
                </a:lnTo>
                <a:lnTo>
                  <a:pt x="2240781" y="641745"/>
                </a:lnTo>
                <a:lnTo>
                  <a:pt x="964243" y="641745"/>
                </a:lnTo>
                <a:lnTo>
                  <a:pt x="964243" y="641744"/>
                </a:lnTo>
                <a:lnTo>
                  <a:pt x="1" y="641744"/>
                </a:lnTo>
                <a:lnTo>
                  <a:pt x="22074" y="623533"/>
                </a:lnTo>
                <a:cubicBezTo>
                  <a:pt x="99531" y="546076"/>
                  <a:pt x="147440" y="439069"/>
                  <a:pt x="147440" y="320873"/>
                </a:cubicBezTo>
                <a:cubicBezTo>
                  <a:pt x="147440" y="202677"/>
                  <a:pt x="99531" y="95671"/>
                  <a:pt x="22074" y="1821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lstStyle/>
          <a:p>
            <a:r>
              <a:rPr lang="en-US" sz="2000" b="1" dirty="0"/>
              <a:t>Physical Abuse</a:t>
            </a:r>
          </a:p>
        </p:txBody>
      </p:sp>
      <p:sp>
        <p:nvSpPr>
          <p:cNvPr id="26" name="Oval 25">
            <a:extLst>
              <a:ext uri="{FF2B5EF4-FFF2-40B4-BE49-F238E27FC236}">
                <a16:creationId xmlns:a16="http://schemas.microsoft.com/office/drawing/2014/main" id="{CEE5E858-BEEA-4484-A2D2-24E36BFCC40F}"/>
              </a:ext>
            </a:extLst>
          </p:cNvPr>
          <p:cNvSpPr/>
          <p:nvPr/>
        </p:nvSpPr>
        <p:spPr>
          <a:xfrm flipH="1">
            <a:off x="364848" y="2468609"/>
            <a:ext cx="737847" cy="737847"/>
          </a:xfrm>
          <a:prstGeom prst="ellipse">
            <a:avLst/>
          </a:prstGeom>
          <a:solidFill>
            <a:schemeClr val="accent3"/>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solidFill>
              </a:rPr>
              <a:t>2</a:t>
            </a:r>
          </a:p>
        </p:txBody>
      </p:sp>
      <p:sp>
        <p:nvSpPr>
          <p:cNvPr id="27" name="Freeform: Shape 26">
            <a:extLst>
              <a:ext uri="{FF2B5EF4-FFF2-40B4-BE49-F238E27FC236}">
                <a16:creationId xmlns:a16="http://schemas.microsoft.com/office/drawing/2014/main" id="{AB4E9FEC-6A1F-48E5-8D7D-A02D1CCCE80D}"/>
              </a:ext>
            </a:extLst>
          </p:cNvPr>
          <p:cNvSpPr/>
          <p:nvPr/>
        </p:nvSpPr>
        <p:spPr>
          <a:xfrm>
            <a:off x="997032" y="2519185"/>
            <a:ext cx="2662249" cy="641745"/>
          </a:xfrm>
          <a:custGeom>
            <a:avLst/>
            <a:gdLst>
              <a:gd name="connsiteX0" fmla="*/ 0 w 2240781"/>
              <a:gd name="connsiteY0" fmla="*/ 0 h 641745"/>
              <a:gd name="connsiteX1" fmla="*/ 964243 w 2240781"/>
              <a:gd name="connsiteY1" fmla="*/ 0 h 641745"/>
              <a:gd name="connsiteX2" fmla="*/ 1507451 w 2240781"/>
              <a:gd name="connsiteY2" fmla="*/ 0 h 641745"/>
              <a:gd name="connsiteX3" fmla="*/ 2240781 w 2240781"/>
              <a:gd name="connsiteY3" fmla="*/ 0 h 641745"/>
              <a:gd name="connsiteX4" fmla="*/ 2240781 w 2240781"/>
              <a:gd name="connsiteY4" fmla="*/ 641745 h 641745"/>
              <a:gd name="connsiteX5" fmla="*/ 964243 w 2240781"/>
              <a:gd name="connsiteY5" fmla="*/ 641745 h 641745"/>
              <a:gd name="connsiteX6" fmla="*/ 964243 w 2240781"/>
              <a:gd name="connsiteY6" fmla="*/ 641744 h 641745"/>
              <a:gd name="connsiteX7" fmla="*/ 1 w 2240781"/>
              <a:gd name="connsiteY7" fmla="*/ 641744 h 641745"/>
              <a:gd name="connsiteX8" fmla="*/ 22074 w 2240781"/>
              <a:gd name="connsiteY8" fmla="*/ 623533 h 641745"/>
              <a:gd name="connsiteX9" fmla="*/ 147440 w 2240781"/>
              <a:gd name="connsiteY9" fmla="*/ 320873 h 641745"/>
              <a:gd name="connsiteX10" fmla="*/ 22074 w 2240781"/>
              <a:gd name="connsiteY10" fmla="*/ 18213 h 6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0781" h="641745">
                <a:moveTo>
                  <a:pt x="0" y="0"/>
                </a:moveTo>
                <a:lnTo>
                  <a:pt x="964243" y="0"/>
                </a:lnTo>
                <a:lnTo>
                  <a:pt x="1507451" y="0"/>
                </a:lnTo>
                <a:lnTo>
                  <a:pt x="2240781" y="0"/>
                </a:lnTo>
                <a:lnTo>
                  <a:pt x="2240781" y="641745"/>
                </a:lnTo>
                <a:lnTo>
                  <a:pt x="964243" y="641745"/>
                </a:lnTo>
                <a:lnTo>
                  <a:pt x="964243" y="641744"/>
                </a:lnTo>
                <a:lnTo>
                  <a:pt x="1" y="641744"/>
                </a:lnTo>
                <a:lnTo>
                  <a:pt x="22074" y="623533"/>
                </a:lnTo>
                <a:cubicBezTo>
                  <a:pt x="99531" y="546076"/>
                  <a:pt x="147440" y="439069"/>
                  <a:pt x="147440" y="320873"/>
                </a:cubicBezTo>
                <a:cubicBezTo>
                  <a:pt x="147440" y="202677"/>
                  <a:pt x="99531" y="95671"/>
                  <a:pt x="22074" y="182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lstStyle/>
          <a:p>
            <a:r>
              <a:rPr lang="en-US" sz="2000" b="1" dirty="0">
                <a:solidFill>
                  <a:schemeClr val="accent1"/>
                </a:solidFill>
              </a:rPr>
              <a:t>Emotional Abuse</a:t>
            </a:r>
          </a:p>
        </p:txBody>
      </p:sp>
      <p:sp>
        <p:nvSpPr>
          <p:cNvPr id="28" name="Oval 27">
            <a:extLst>
              <a:ext uri="{FF2B5EF4-FFF2-40B4-BE49-F238E27FC236}">
                <a16:creationId xmlns:a16="http://schemas.microsoft.com/office/drawing/2014/main" id="{BF3EA140-E0D3-4677-887D-441E23F925F7}"/>
              </a:ext>
            </a:extLst>
          </p:cNvPr>
          <p:cNvSpPr/>
          <p:nvPr/>
        </p:nvSpPr>
        <p:spPr>
          <a:xfrm flipH="1">
            <a:off x="364848" y="3439406"/>
            <a:ext cx="737847" cy="737847"/>
          </a:xfrm>
          <a:prstGeom prst="ellipse">
            <a:avLst/>
          </a:prstGeom>
          <a:solidFill>
            <a:schemeClr val="accent4"/>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3</a:t>
            </a:r>
          </a:p>
        </p:txBody>
      </p:sp>
      <p:sp>
        <p:nvSpPr>
          <p:cNvPr id="29" name="Freeform: Shape 28">
            <a:extLst>
              <a:ext uri="{FF2B5EF4-FFF2-40B4-BE49-F238E27FC236}">
                <a16:creationId xmlns:a16="http://schemas.microsoft.com/office/drawing/2014/main" id="{FB7AA21C-0E9E-440C-A849-FCEEC16664D5}"/>
              </a:ext>
            </a:extLst>
          </p:cNvPr>
          <p:cNvSpPr/>
          <p:nvPr/>
        </p:nvSpPr>
        <p:spPr>
          <a:xfrm>
            <a:off x="997032" y="3487457"/>
            <a:ext cx="2662249" cy="641745"/>
          </a:xfrm>
          <a:custGeom>
            <a:avLst/>
            <a:gdLst>
              <a:gd name="connsiteX0" fmla="*/ 0 w 2240781"/>
              <a:gd name="connsiteY0" fmla="*/ 0 h 641745"/>
              <a:gd name="connsiteX1" fmla="*/ 964243 w 2240781"/>
              <a:gd name="connsiteY1" fmla="*/ 0 h 641745"/>
              <a:gd name="connsiteX2" fmla="*/ 1507451 w 2240781"/>
              <a:gd name="connsiteY2" fmla="*/ 0 h 641745"/>
              <a:gd name="connsiteX3" fmla="*/ 2240781 w 2240781"/>
              <a:gd name="connsiteY3" fmla="*/ 0 h 641745"/>
              <a:gd name="connsiteX4" fmla="*/ 2240781 w 2240781"/>
              <a:gd name="connsiteY4" fmla="*/ 641745 h 641745"/>
              <a:gd name="connsiteX5" fmla="*/ 964243 w 2240781"/>
              <a:gd name="connsiteY5" fmla="*/ 641745 h 641745"/>
              <a:gd name="connsiteX6" fmla="*/ 964243 w 2240781"/>
              <a:gd name="connsiteY6" fmla="*/ 641744 h 641745"/>
              <a:gd name="connsiteX7" fmla="*/ 1 w 2240781"/>
              <a:gd name="connsiteY7" fmla="*/ 641744 h 641745"/>
              <a:gd name="connsiteX8" fmla="*/ 22074 w 2240781"/>
              <a:gd name="connsiteY8" fmla="*/ 623533 h 641745"/>
              <a:gd name="connsiteX9" fmla="*/ 147440 w 2240781"/>
              <a:gd name="connsiteY9" fmla="*/ 320873 h 641745"/>
              <a:gd name="connsiteX10" fmla="*/ 22074 w 2240781"/>
              <a:gd name="connsiteY10" fmla="*/ 18213 h 6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0781" h="641745">
                <a:moveTo>
                  <a:pt x="0" y="0"/>
                </a:moveTo>
                <a:lnTo>
                  <a:pt x="964243" y="0"/>
                </a:lnTo>
                <a:lnTo>
                  <a:pt x="1507451" y="0"/>
                </a:lnTo>
                <a:lnTo>
                  <a:pt x="2240781" y="0"/>
                </a:lnTo>
                <a:lnTo>
                  <a:pt x="2240781" y="641745"/>
                </a:lnTo>
                <a:lnTo>
                  <a:pt x="964243" y="641745"/>
                </a:lnTo>
                <a:lnTo>
                  <a:pt x="964243" y="641744"/>
                </a:lnTo>
                <a:lnTo>
                  <a:pt x="1" y="641744"/>
                </a:lnTo>
                <a:lnTo>
                  <a:pt x="22074" y="623533"/>
                </a:lnTo>
                <a:cubicBezTo>
                  <a:pt x="99531" y="546076"/>
                  <a:pt x="147440" y="439069"/>
                  <a:pt x="147440" y="320873"/>
                </a:cubicBezTo>
                <a:cubicBezTo>
                  <a:pt x="147440" y="202677"/>
                  <a:pt x="99531" y="95671"/>
                  <a:pt x="22074" y="1821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lstStyle/>
          <a:p>
            <a:r>
              <a:rPr lang="en-US" sz="2000" b="1" dirty="0">
                <a:solidFill>
                  <a:schemeClr val="bg1"/>
                </a:solidFill>
              </a:rPr>
              <a:t>Neglect</a:t>
            </a:r>
          </a:p>
        </p:txBody>
      </p:sp>
      <p:sp>
        <p:nvSpPr>
          <p:cNvPr id="15" name="TextBox 14">
            <a:extLst>
              <a:ext uri="{FF2B5EF4-FFF2-40B4-BE49-F238E27FC236}">
                <a16:creationId xmlns:a16="http://schemas.microsoft.com/office/drawing/2014/main" id="{7537F6FF-E2BD-EB42-9A6E-CED617AB2051}"/>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19853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8" presetClass="emph" presetSubtype="0" repeatCount="indefinite" accel="44000" decel="44000" autoRev="1" fill="hold" nodeType="withEffect">
                                  <p:stCondLst>
                                    <p:cond delay="0"/>
                                  </p:stCondLst>
                                  <p:childTnLst>
                                    <p:animRot by="900000">
                                      <p:cBhvr>
                                        <p:cTn id="12" dur="500" fill="hold"/>
                                        <p:tgtEl>
                                          <p:spTgt spid="20"/>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par>
                                <p:cTn id="23" presetID="6" presetClass="emph" presetSubtype="0" repeatCount="2000" autoRev="1" fill="hold" grpId="1" nodeType="withEffect">
                                  <p:stCondLst>
                                    <p:cond delay="0"/>
                                  </p:stCondLst>
                                  <p:childTnLst>
                                    <p:animScale>
                                      <p:cBhvr>
                                        <p:cTn id="24" dur="250" fill="hold"/>
                                        <p:tgtEl>
                                          <p:spTgt spid="24"/>
                                        </p:tgtEl>
                                      </p:cBhvr>
                                      <p:by x="110000" y="110000"/>
                                    </p:animScale>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6" presetClass="emph" presetSubtype="0" repeatCount="2000" autoRev="1" fill="hold" grpId="1" nodeType="withEffect">
                                  <p:stCondLst>
                                    <p:cond delay="0"/>
                                  </p:stCondLst>
                                  <p:childTnLst>
                                    <p:animScale>
                                      <p:cBhvr>
                                        <p:cTn id="36" dur="250" fill="hold"/>
                                        <p:tgtEl>
                                          <p:spTgt spid="26"/>
                                        </p:tgtEl>
                                      </p:cBhvr>
                                      <p:by x="110000" y="110000"/>
                                    </p:animScale>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par>
                                <p:cTn id="47" presetID="6" presetClass="emph" presetSubtype="0" repeatCount="2000" autoRev="1" fill="hold" grpId="1" nodeType="withEffect">
                                  <p:stCondLst>
                                    <p:cond delay="0"/>
                                  </p:stCondLst>
                                  <p:childTnLst>
                                    <p:animScale>
                                      <p:cBhvr>
                                        <p:cTn id="48" dur="250" fill="hold"/>
                                        <p:tgtEl>
                                          <p:spTgt spid="28"/>
                                        </p:tgtEl>
                                      </p:cBhvr>
                                      <p:by x="110000" y="110000"/>
                                    </p:animScale>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animBg="1"/>
      <p:bldP spid="24" grpId="1" animBg="1"/>
      <p:bldP spid="25" grpId="0" animBg="1"/>
      <p:bldP spid="26" grpId="0" animBg="1"/>
      <p:bldP spid="26" grpId="1" animBg="1"/>
      <p:bldP spid="27" grpId="0" animBg="1"/>
      <p:bldP spid="28" grpId="0" animBg="1"/>
      <p:bldP spid="28" grpId="1"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4045-D0DE-4C25-8049-60404C615159}"/>
              </a:ext>
            </a:extLst>
          </p:cNvPr>
          <p:cNvSpPr>
            <a:spLocks noGrp="1"/>
          </p:cNvSpPr>
          <p:nvPr>
            <p:ph type="title"/>
          </p:nvPr>
        </p:nvSpPr>
        <p:spPr/>
        <p:txBody>
          <a:bodyPr/>
          <a:lstStyle/>
          <a:p>
            <a:r>
              <a:rPr lang="en-US" dirty="0"/>
              <a:t>Red Flags</a:t>
            </a:r>
          </a:p>
        </p:txBody>
      </p:sp>
      <p:pic>
        <p:nvPicPr>
          <p:cNvPr id="4" name="Picture 3">
            <a:extLst>
              <a:ext uri="{FF2B5EF4-FFF2-40B4-BE49-F238E27FC236}">
                <a16:creationId xmlns:a16="http://schemas.microsoft.com/office/drawing/2014/main" id="{BFF3883B-4D3E-0C4E-A9F9-342D46886F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7482"/>
            <a:ext cx="9144000" cy="5625548"/>
          </a:xfrm>
          <a:prstGeom prst="rect">
            <a:avLst/>
          </a:prstGeom>
        </p:spPr>
      </p:pic>
      <p:pic>
        <p:nvPicPr>
          <p:cNvPr id="10" name="Picture 9">
            <a:extLst>
              <a:ext uri="{FF2B5EF4-FFF2-40B4-BE49-F238E27FC236}">
                <a16:creationId xmlns:a16="http://schemas.microsoft.com/office/drawing/2014/main" id="{C2A1EB02-C15F-2341-B56F-AC4578F3FD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 y="857482"/>
            <a:ext cx="9144001" cy="5648994"/>
          </a:xfrm>
          <a:prstGeom prst="rect">
            <a:avLst/>
          </a:prstGeom>
        </p:spPr>
      </p:pic>
      <p:pic>
        <p:nvPicPr>
          <p:cNvPr id="6" name="Picture 5">
            <a:extLst>
              <a:ext uri="{FF2B5EF4-FFF2-40B4-BE49-F238E27FC236}">
                <a16:creationId xmlns:a16="http://schemas.microsoft.com/office/drawing/2014/main" id="{BF38D827-D5BD-2741-A065-CEC74CDD013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 y="858447"/>
            <a:ext cx="9144000" cy="5670510"/>
          </a:xfrm>
          <a:prstGeom prst="rect">
            <a:avLst/>
          </a:prstGeom>
        </p:spPr>
      </p:pic>
      <p:pic>
        <p:nvPicPr>
          <p:cNvPr id="16" name="Picture 15">
            <a:extLst>
              <a:ext uri="{FF2B5EF4-FFF2-40B4-BE49-F238E27FC236}">
                <a16:creationId xmlns:a16="http://schemas.microsoft.com/office/drawing/2014/main" id="{AEE63AFC-254D-DD46-AF50-4C209FC721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856517"/>
            <a:ext cx="9144000" cy="5672440"/>
          </a:xfrm>
          <a:prstGeom prst="rect">
            <a:avLst/>
          </a:prstGeom>
        </p:spPr>
      </p:pic>
      <p:sp>
        <p:nvSpPr>
          <p:cNvPr id="7" name="Rectangle 6">
            <a:extLst>
              <a:ext uri="{FF2B5EF4-FFF2-40B4-BE49-F238E27FC236}">
                <a16:creationId xmlns:a16="http://schemas.microsoft.com/office/drawing/2014/main" id="{2EEAD50B-6D80-4BA1-8848-F267D94C1201}"/>
              </a:ext>
            </a:extLst>
          </p:cNvPr>
          <p:cNvSpPr/>
          <p:nvPr/>
        </p:nvSpPr>
        <p:spPr>
          <a:xfrm>
            <a:off x="1" y="856517"/>
            <a:ext cx="9143999" cy="56981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3A4DEE32-6920-F34E-B922-1CAE790F3E4B}"/>
              </a:ext>
            </a:extLst>
          </p:cNvPr>
          <p:cNvSpPr txBox="1">
            <a:spLocks/>
          </p:cNvSpPr>
          <p:nvPr/>
        </p:nvSpPr>
        <p:spPr>
          <a:xfrm>
            <a:off x="841007" y="1598728"/>
            <a:ext cx="3548113"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Someone getting close or touching you in inappropriate or “accidental” ways.</a:t>
            </a:r>
          </a:p>
        </p:txBody>
      </p:sp>
      <p:sp>
        <p:nvSpPr>
          <p:cNvPr id="18" name="Text Placeholder 2">
            <a:extLst>
              <a:ext uri="{FF2B5EF4-FFF2-40B4-BE49-F238E27FC236}">
                <a16:creationId xmlns:a16="http://schemas.microsoft.com/office/drawing/2014/main" id="{D81F32A5-1D44-3C45-BBDB-0F2A1693A1FC}"/>
              </a:ext>
            </a:extLst>
          </p:cNvPr>
          <p:cNvSpPr txBox="1">
            <a:spLocks/>
          </p:cNvSpPr>
          <p:nvPr/>
        </p:nvSpPr>
        <p:spPr>
          <a:xfrm>
            <a:off x="812837" y="2552736"/>
            <a:ext cx="3548114"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Someone singling you out; giving you gifts or flattering you.</a:t>
            </a:r>
          </a:p>
        </p:txBody>
      </p:sp>
      <p:sp>
        <p:nvSpPr>
          <p:cNvPr id="19" name="Text Placeholder 2">
            <a:extLst>
              <a:ext uri="{FF2B5EF4-FFF2-40B4-BE49-F238E27FC236}">
                <a16:creationId xmlns:a16="http://schemas.microsoft.com/office/drawing/2014/main" id="{DA38146F-455B-0746-816E-71DB69DD010D}"/>
              </a:ext>
            </a:extLst>
          </p:cNvPr>
          <p:cNvSpPr txBox="1">
            <a:spLocks/>
          </p:cNvSpPr>
          <p:nvPr/>
        </p:nvSpPr>
        <p:spPr>
          <a:xfrm>
            <a:off x="812837" y="3541016"/>
            <a:ext cx="3835450"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Someone asking you about your romantic life or talking to you in sexual ways.</a:t>
            </a:r>
          </a:p>
        </p:txBody>
      </p:sp>
      <p:sp>
        <p:nvSpPr>
          <p:cNvPr id="20" name="Text Placeholder 2">
            <a:extLst>
              <a:ext uri="{FF2B5EF4-FFF2-40B4-BE49-F238E27FC236}">
                <a16:creationId xmlns:a16="http://schemas.microsoft.com/office/drawing/2014/main" id="{05BACB5C-3859-C942-BFD1-5C0A48B8F940}"/>
              </a:ext>
            </a:extLst>
          </p:cNvPr>
          <p:cNvSpPr txBox="1">
            <a:spLocks/>
          </p:cNvSpPr>
          <p:nvPr/>
        </p:nvSpPr>
        <p:spPr>
          <a:xfrm>
            <a:off x="796386" y="4592899"/>
            <a:ext cx="3835450"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Someone showing you sexual images.</a:t>
            </a:r>
          </a:p>
        </p:txBody>
      </p:sp>
      <p:sp>
        <p:nvSpPr>
          <p:cNvPr id="21" name="Text Placeholder 2">
            <a:extLst>
              <a:ext uri="{FF2B5EF4-FFF2-40B4-BE49-F238E27FC236}">
                <a16:creationId xmlns:a16="http://schemas.microsoft.com/office/drawing/2014/main" id="{8A333331-6582-E74C-B5F7-23E41909466E}"/>
              </a:ext>
            </a:extLst>
          </p:cNvPr>
          <p:cNvSpPr txBox="1">
            <a:spLocks/>
          </p:cNvSpPr>
          <p:nvPr/>
        </p:nvSpPr>
        <p:spPr>
          <a:xfrm>
            <a:off x="841007" y="5591752"/>
            <a:ext cx="3548113"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Someone trying hard to be alone with you.</a:t>
            </a:r>
          </a:p>
        </p:txBody>
      </p:sp>
      <p:sp>
        <p:nvSpPr>
          <p:cNvPr id="24" name="Freeform 5">
            <a:extLst>
              <a:ext uri="{FF2B5EF4-FFF2-40B4-BE49-F238E27FC236}">
                <a16:creationId xmlns:a16="http://schemas.microsoft.com/office/drawing/2014/main" id="{16651F96-4A75-C540-92A7-95654A83ECDE}"/>
              </a:ext>
            </a:extLst>
          </p:cNvPr>
          <p:cNvSpPr>
            <a:spLocks noEditPoints="1"/>
          </p:cNvSpPr>
          <p:nvPr/>
        </p:nvSpPr>
        <p:spPr bwMode="auto">
          <a:xfrm flipH="1" flipV="1">
            <a:off x="128494" y="5651047"/>
            <a:ext cx="684343" cy="435407"/>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5">
            <a:extLst>
              <a:ext uri="{FF2B5EF4-FFF2-40B4-BE49-F238E27FC236}">
                <a16:creationId xmlns:a16="http://schemas.microsoft.com/office/drawing/2014/main" id="{7EF161B5-F9F6-B342-B203-0EDD24CBEF6E}"/>
              </a:ext>
            </a:extLst>
          </p:cNvPr>
          <p:cNvSpPr>
            <a:spLocks noEditPoints="1"/>
          </p:cNvSpPr>
          <p:nvPr/>
        </p:nvSpPr>
        <p:spPr bwMode="auto">
          <a:xfrm>
            <a:off x="75076" y="4665078"/>
            <a:ext cx="667404" cy="424630"/>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5">
            <a:extLst>
              <a:ext uri="{FF2B5EF4-FFF2-40B4-BE49-F238E27FC236}">
                <a16:creationId xmlns:a16="http://schemas.microsoft.com/office/drawing/2014/main" id="{B3686470-66B2-0F40-A186-5709D8B56DAB}"/>
              </a:ext>
            </a:extLst>
          </p:cNvPr>
          <p:cNvSpPr>
            <a:spLocks noEditPoints="1"/>
          </p:cNvSpPr>
          <p:nvPr/>
        </p:nvSpPr>
        <p:spPr bwMode="auto">
          <a:xfrm flipH="1">
            <a:off x="91527" y="3605700"/>
            <a:ext cx="667404" cy="424630"/>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5">
            <a:extLst>
              <a:ext uri="{FF2B5EF4-FFF2-40B4-BE49-F238E27FC236}">
                <a16:creationId xmlns:a16="http://schemas.microsoft.com/office/drawing/2014/main" id="{687FFC19-B92B-2B4D-BBE0-6AA98D4B83C5}"/>
              </a:ext>
            </a:extLst>
          </p:cNvPr>
          <p:cNvSpPr>
            <a:spLocks noEditPoints="1"/>
          </p:cNvSpPr>
          <p:nvPr/>
        </p:nvSpPr>
        <p:spPr bwMode="auto">
          <a:xfrm flipH="1" flipV="1">
            <a:off x="100324" y="2618809"/>
            <a:ext cx="684343" cy="435407"/>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5">
            <a:extLst>
              <a:ext uri="{FF2B5EF4-FFF2-40B4-BE49-F238E27FC236}">
                <a16:creationId xmlns:a16="http://schemas.microsoft.com/office/drawing/2014/main" id="{2C6E2A7D-A511-0141-91F6-F745AD030149}"/>
              </a:ext>
            </a:extLst>
          </p:cNvPr>
          <p:cNvSpPr>
            <a:spLocks noEditPoints="1"/>
          </p:cNvSpPr>
          <p:nvPr/>
        </p:nvSpPr>
        <p:spPr bwMode="auto">
          <a:xfrm flipV="1">
            <a:off x="142435" y="1674397"/>
            <a:ext cx="656463" cy="417669"/>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Oval 28">
            <a:extLst>
              <a:ext uri="{FF2B5EF4-FFF2-40B4-BE49-F238E27FC236}">
                <a16:creationId xmlns:a16="http://schemas.microsoft.com/office/drawing/2014/main" id="{835827E2-984F-824B-9FD9-16B84953DCA7}"/>
              </a:ext>
            </a:extLst>
          </p:cNvPr>
          <p:cNvSpPr/>
          <p:nvPr/>
        </p:nvSpPr>
        <p:spPr>
          <a:xfrm>
            <a:off x="237810" y="1674397"/>
            <a:ext cx="402659" cy="402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1</a:t>
            </a:r>
          </a:p>
        </p:txBody>
      </p:sp>
      <p:sp>
        <p:nvSpPr>
          <p:cNvPr id="30" name="Oval 29">
            <a:extLst>
              <a:ext uri="{FF2B5EF4-FFF2-40B4-BE49-F238E27FC236}">
                <a16:creationId xmlns:a16="http://schemas.microsoft.com/office/drawing/2014/main" id="{8FFF9F42-EC95-9D41-B46A-D1B0BCB6E1BB}"/>
              </a:ext>
            </a:extLst>
          </p:cNvPr>
          <p:cNvSpPr/>
          <p:nvPr/>
        </p:nvSpPr>
        <p:spPr>
          <a:xfrm>
            <a:off x="209640" y="2628406"/>
            <a:ext cx="402659" cy="4026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2</a:t>
            </a:r>
          </a:p>
        </p:txBody>
      </p:sp>
      <p:sp>
        <p:nvSpPr>
          <p:cNvPr id="31" name="Oval 30">
            <a:extLst>
              <a:ext uri="{FF2B5EF4-FFF2-40B4-BE49-F238E27FC236}">
                <a16:creationId xmlns:a16="http://schemas.microsoft.com/office/drawing/2014/main" id="{E8DCF26D-5C24-F94E-94C4-1370E5836F39}"/>
              </a:ext>
            </a:extLst>
          </p:cNvPr>
          <p:cNvSpPr/>
          <p:nvPr/>
        </p:nvSpPr>
        <p:spPr>
          <a:xfrm>
            <a:off x="209640" y="3616686"/>
            <a:ext cx="402659" cy="4026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3</a:t>
            </a:r>
          </a:p>
        </p:txBody>
      </p:sp>
      <p:sp>
        <p:nvSpPr>
          <p:cNvPr id="32" name="Oval 31">
            <a:extLst>
              <a:ext uri="{FF2B5EF4-FFF2-40B4-BE49-F238E27FC236}">
                <a16:creationId xmlns:a16="http://schemas.microsoft.com/office/drawing/2014/main" id="{D25B0418-CC48-0A44-9735-4258EE99DBD8}"/>
              </a:ext>
            </a:extLst>
          </p:cNvPr>
          <p:cNvSpPr/>
          <p:nvPr/>
        </p:nvSpPr>
        <p:spPr>
          <a:xfrm>
            <a:off x="193189" y="4668571"/>
            <a:ext cx="402659" cy="4026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4</a:t>
            </a:r>
          </a:p>
        </p:txBody>
      </p:sp>
      <p:sp>
        <p:nvSpPr>
          <p:cNvPr id="33" name="Oval 32">
            <a:extLst>
              <a:ext uri="{FF2B5EF4-FFF2-40B4-BE49-F238E27FC236}">
                <a16:creationId xmlns:a16="http://schemas.microsoft.com/office/drawing/2014/main" id="{5C33162A-531B-204B-AF78-D7BBA82F6520}"/>
              </a:ext>
            </a:extLst>
          </p:cNvPr>
          <p:cNvSpPr/>
          <p:nvPr/>
        </p:nvSpPr>
        <p:spPr>
          <a:xfrm>
            <a:off x="237810" y="5667425"/>
            <a:ext cx="402659" cy="4026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5</a:t>
            </a:r>
          </a:p>
        </p:txBody>
      </p:sp>
      <p:sp>
        <p:nvSpPr>
          <p:cNvPr id="53" name="Text Placeholder 2">
            <a:extLst>
              <a:ext uri="{FF2B5EF4-FFF2-40B4-BE49-F238E27FC236}">
                <a16:creationId xmlns:a16="http://schemas.microsoft.com/office/drawing/2014/main" id="{E2188AF5-3B68-8247-BF91-5D6EFC08D218}"/>
              </a:ext>
            </a:extLst>
          </p:cNvPr>
          <p:cNvSpPr txBox="1">
            <a:spLocks/>
          </p:cNvSpPr>
          <p:nvPr/>
        </p:nvSpPr>
        <p:spPr>
          <a:xfrm>
            <a:off x="5308523" y="1598728"/>
            <a:ext cx="3548113"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Someone offering you drugs or alcohol.</a:t>
            </a:r>
          </a:p>
        </p:txBody>
      </p:sp>
      <p:sp>
        <p:nvSpPr>
          <p:cNvPr id="54" name="Text Placeholder 2">
            <a:extLst>
              <a:ext uri="{FF2B5EF4-FFF2-40B4-BE49-F238E27FC236}">
                <a16:creationId xmlns:a16="http://schemas.microsoft.com/office/drawing/2014/main" id="{984AD4A9-1E47-7145-9C23-828C19DE909B}"/>
              </a:ext>
            </a:extLst>
          </p:cNvPr>
          <p:cNvSpPr txBox="1">
            <a:spLocks/>
          </p:cNvSpPr>
          <p:nvPr/>
        </p:nvSpPr>
        <p:spPr>
          <a:xfrm>
            <a:off x="5280353" y="2552736"/>
            <a:ext cx="3548114"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Someone forcing or threatening you to do things you don’t want to do.</a:t>
            </a:r>
          </a:p>
        </p:txBody>
      </p:sp>
      <p:sp>
        <p:nvSpPr>
          <p:cNvPr id="55" name="Text Placeholder 2">
            <a:extLst>
              <a:ext uri="{FF2B5EF4-FFF2-40B4-BE49-F238E27FC236}">
                <a16:creationId xmlns:a16="http://schemas.microsoft.com/office/drawing/2014/main" id="{8E6D3739-D3AB-E943-A170-8F172318A1FC}"/>
              </a:ext>
            </a:extLst>
          </p:cNvPr>
          <p:cNvSpPr txBox="1">
            <a:spLocks/>
          </p:cNvSpPr>
          <p:nvPr/>
        </p:nvSpPr>
        <p:spPr>
          <a:xfrm>
            <a:off x="5280353" y="3541016"/>
            <a:ext cx="3835450"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Someone asking you to keep inappropriate or unsafe behaviors a secret.</a:t>
            </a:r>
          </a:p>
        </p:txBody>
      </p:sp>
      <p:sp>
        <p:nvSpPr>
          <p:cNvPr id="56" name="Text Placeholder 2">
            <a:extLst>
              <a:ext uri="{FF2B5EF4-FFF2-40B4-BE49-F238E27FC236}">
                <a16:creationId xmlns:a16="http://schemas.microsoft.com/office/drawing/2014/main" id="{79F209BA-E6BC-6948-AC32-DC786A8D07D2}"/>
              </a:ext>
            </a:extLst>
          </p:cNvPr>
          <p:cNvSpPr txBox="1">
            <a:spLocks/>
          </p:cNvSpPr>
          <p:nvPr/>
        </p:nvSpPr>
        <p:spPr>
          <a:xfrm>
            <a:off x="5263902" y="4592899"/>
            <a:ext cx="3835450"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Someone older trying to begin a romantic relationship with you.</a:t>
            </a:r>
          </a:p>
        </p:txBody>
      </p:sp>
      <p:sp>
        <p:nvSpPr>
          <p:cNvPr id="57" name="Text Placeholder 2">
            <a:extLst>
              <a:ext uri="{FF2B5EF4-FFF2-40B4-BE49-F238E27FC236}">
                <a16:creationId xmlns:a16="http://schemas.microsoft.com/office/drawing/2014/main" id="{B7E6ED85-13A9-EC45-B438-DA18974E7ECC}"/>
              </a:ext>
            </a:extLst>
          </p:cNvPr>
          <p:cNvSpPr txBox="1">
            <a:spLocks/>
          </p:cNvSpPr>
          <p:nvPr/>
        </p:nvSpPr>
        <p:spPr>
          <a:xfrm>
            <a:off x="5308523" y="5591752"/>
            <a:ext cx="3548113" cy="553998"/>
          </a:xfrm>
          <a:prstGeom prst="rect">
            <a:avLst/>
          </a:prstGeom>
        </p:spPr>
        <p:txBody>
          <a:bodyPr lIns="0" tIns="0" rIns="0" bIns="0" anchor="ctr">
            <a:noAutofit/>
          </a:bodyPr>
          <a:lstStyle>
            <a:lvl1pPr marL="18288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1pPr>
            <a:lvl2pPr marL="36576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2pPr>
            <a:lvl3pPr marL="54864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3pPr>
            <a:lvl4pPr marL="731520" indent="-182880" algn="l" defTabSz="685800" rtl="0" eaLnBrk="1" latinLnBrk="0" hangingPunct="1">
              <a:lnSpc>
                <a:spcPct val="100000"/>
              </a:lnSpc>
              <a:spcBef>
                <a:spcPts val="600"/>
              </a:spcBef>
              <a:buClr>
                <a:schemeClr val="bg1">
                  <a:lumMod val="75000"/>
                </a:schemeClr>
              </a:buClr>
              <a:buFont typeface="Century Gothic" panose="020B0502020202020204" pitchFamily="34" charset="0"/>
              <a:buChar char="-"/>
              <a:defRPr lang="en-US" sz="1800" b="0" i="0" kern="1200" dirty="0">
                <a:solidFill>
                  <a:schemeClr val="tx2"/>
                </a:solidFill>
                <a:latin typeface="+mn-lt"/>
                <a:ea typeface="+mn-ea"/>
                <a:cs typeface="+mn-cs"/>
              </a:defRPr>
            </a:lvl4pPr>
            <a:lvl5pPr marL="914400" indent="-182880" algn="l" defTabSz="685800" rtl="0" eaLnBrk="1" latinLnBrk="0" hangingPunct="1">
              <a:lnSpc>
                <a:spcPct val="100000"/>
              </a:lnSpc>
              <a:spcBef>
                <a:spcPts val="600"/>
              </a:spcBef>
              <a:buClr>
                <a:schemeClr val="tx2"/>
              </a:buClr>
              <a:buFont typeface="Century Gothic" panose="020B0502020202020204" pitchFamily="34" charset="0"/>
              <a:buChar char="»"/>
              <a:defRPr lang="en-US" sz="1800" b="0" i="0" kern="1200" dirty="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Someone trying to isolate you or </a:t>
            </a:r>
          </a:p>
        </p:txBody>
      </p:sp>
      <p:sp>
        <p:nvSpPr>
          <p:cNvPr id="60" name="Freeform 5">
            <a:extLst>
              <a:ext uri="{FF2B5EF4-FFF2-40B4-BE49-F238E27FC236}">
                <a16:creationId xmlns:a16="http://schemas.microsoft.com/office/drawing/2014/main" id="{6154A122-BB29-E84E-9604-01C3F7B2373A}"/>
              </a:ext>
            </a:extLst>
          </p:cNvPr>
          <p:cNvSpPr>
            <a:spLocks noEditPoints="1"/>
          </p:cNvSpPr>
          <p:nvPr/>
        </p:nvSpPr>
        <p:spPr bwMode="auto">
          <a:xfrm flipH="1" flipV="1">
            <a:off x="4596010" y="5651047"/>
            <a:ext cx="684343" cy="435407"/>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5">
            <a:extLst>
              <a:ext uri="{FF2B5EF4-FFF2-40B4-BE49-F238E27FC236}">
                <a16:creationId xmlns:a16="http://schemas.microsoft.com/office/drawing/2014/main" id="{55AB5F45-877A-4F45-A342-2C3484FAFCA0}"/>
              </a:ext>
            </a:extLst>
          </p:cNvPr>
          <p:cNvSpPr>
            <a:spLocks noEditPoints="1"/>
          </p:cNvSpPr>
          <p:nvPr/>
        </p:nvSpPr>
        <p:spPr bwMode="auto">
          <a:xfrm>
            <a:off x="4542592" y="4665078"/>
            <a:ext cx="667404" cy="424630"/>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5">
            <a:extLst>
              <a:ext uri="{FF2B5EF4-FFF2-40B4-BE49-F238E27FC236}">
                <a16:creationId xmlns:a16="http://schemas.microsoft.com/office/drawing/2014/main" id="{6E59472B-53B1-6647-98F0-87A1594D9D21}"/>
              </a:ext>
            </a:extLst>
          </p:cNvPr>
          <p:cNvSpPr>
            <a:spLocks noEditPoints="1"/>
          </p:cNvSpPr>
          <p:nvPr/>
        </p:nvSpPr>
        <p:spPr bwMode="auto">
          <a:xfrm flipH="1">
            <a:off x="4559043" y="3605700"/>
            <a:ext cx="667404" cy="424630"/>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5">
            <a:extLst>
              <a:ext uri="{FF2B5EF4-FFF2-40B4-BE49-F238E27FC236}">
                <a16:creationId xmlns:a16="http://schemas.microsoft.com/office/drawing/2014/main" id="{9A5F920C-B0B8-0040-A7EE-535A5B3CE097}"/>
              </a:ext>
            </a:extLst>
          </p:cNvPr>
          <p:cNvSpPr>
            <a:spLocks noEditPoints="1"/>
          </p:cNvSpPr>
          <p:nvPr/>
        </p:nvSpPr>
        <p:spPr bwMode="auto">
          <a:xfrm flipH="1" flipV="1">
            <a:off x="4567840" y="2618809"/>
            <a:ext cx="684343" cy="435407"/>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5">
            <a:extLst>
              <a:ext uri="{FF2B5EF4-FFF2-40B4-BE49-F238E27FC236}">
                <a16:creationId xmlns:a16="http://schemas.microsoft.com/office/drawing/2014/main" id="{F56B20D4-930A-6149-9B7E-C316E4295FB3}"/>
              </a:ext>
            </a:extLst>
          </p:cNvPr>
          <p:cNvSpPr>
            <a:spLocks noEditPoints="1"/>
          </p:cNvSpPr>
          <p:nvPr/>
        </p:nvSpPr>
        <p:spPr bwMode="auto">
          <a:xfrm flipV="1">
            <a:off x="4609951" y="1674397"/>
            <a:ext cx="656463" cy="417669"/>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Oval 64">
            <a:extLst>
              <a:ext uri="{FF2B5EF4-FFF2-40B4-BE49-F238E27FC236}">
                <a16:creationId xmlns:a16="http://schemas.microsoft.com/office/drawing/2014/main" id="{271A9EB7-AF4C-2F44-A211-53DD1378051E}"/>
              </a:ext>
            </a:extLst>
          </p:cNvPr>
          <p:cNvSpPr/>
          <p:nvPr/>
        </p:nvSpPr>
        <p:spPr>
          <a:xfrm>
            <a:off x="4705326" y="1674397"/>
            <a:ext cx="402659" cy="402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6</a:t>
            </a:r>
          </a:p>
        </p:txBody>
      </p:sp>
      <p:sp>
        <p:nvSpPr>
          <p:cNvPr id="66" name="Oval 65">
            <a:extLst>
              <a:ext uri="{FF2B5EF4-FFF2-40B4-BE49-F238E27FC236}">
                <a16:creationId xmlns:a16="http://schemas.microsoft.com/office/drawing/2014/main" id="{7F990A84-E1DD-104F-B2D0-2125470ACBA8}"/>
              </a:ext>
            </a:extLst>
          </p:cNvPr>
          <p:cNvSpPr/>
          <p:nvPr/>
        </p:nvSpPr>
        <p:spPr>
          <a:xfrm>
            <a:off x="4677156" y="2628406"/>
            <a:ext cx="402659" cy="4026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7</a:t>
            </a:r>
          </a:p>
        </p:txBody>
      </p:sp>
      <p:sp>
        <p:nvSpPr>
          <p:cNvPr id="67" name="Oval 66">
            <a:extLst>
              <a:ext uri="{FF2B5EF4-FFF2-40B4-BE49-F238E27FC236}">
                <a16:creationId xmlns:a16="http://schemas.microsoft.com/office/drawing/2014/main" id="{BEE072B9-8F83-6046-858C-D17E8F1D416E}"/>
              </a:ext>
            </a:extLst>
          </p:cNvPr>
          <p:cNvSpPr/>
          <p:nvPr/>
        </p:nvSpPr>
        <p:spPr>
          <a:xfrm>
            <a:off x="4677156" y="3616686"/>
            <a:ext cx="402659" cy="4026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8</a:t>
            </a:r>
          </a:p>
        </p:txBody>
      </p:sp>
      <p:sp>
        <p:nvSpPr>
          <p:cNvPr id="68" name="Oval 67">
            <a:extLst>
              <a:ext uri="{FF2B5EF4-FFF2-40B4-BE49-F238E27FC236}">
                <a16:creationId xmlns:a16="http://schemas.microsoft.com/office/drawing/2014/main" id="{6F2E0C1F-30EB-5940-956A-8F6942A6FB48}"/>
              </a:ext>
            </a:extLst>
          </p:cNvPr>
          <p:cNvSpPr/>
          <p:nvPr/>
        </p:nvSpPr>
        <p:spPr>
          <a:xfrm>
            <a:off x="4660705" y="4668571"/>
            <a:ext cx="402659" cy="4026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9</a:t>
            </a:r>
          </a:p>
        </p:txBody>
      </p:sp>
      <p:sp>
        <p:nvSpPr>
          <p:cNvPr id="69" name="Oval 68">
            <a:extLst>
              <a:ext uri="{FF2B5EF4-FFF2-40B4-BE49-F238E27FC236}">
                <a16:creationId xmlns:a16="http://schemas.microsoft.com/office/drawing/2014/main" id="{84C742DD-D6CD-ED49-96ED-51E9D1086D9A}"/>
              </a:ext>
            </a:extLst>
          </p:cNvPr>
          <p:cNvSpPr/>
          <p:nvPr/>
        </p:nvSpPr>
        <p:spPr>
          <a:xfrm>
            <a:off x="4705326" y="5667425"/>
            <a:ext cx="402659" cy="4026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mj-lt"/>
              </a:rPr>
              <a:t>10</a:t>
            </a:r>
          </a:p>
        </p:txBody>
      </p:sp>
      <p:sp>
        <p:nvSpPr>
          <p:cNvPr id="89" name="Freeform 5">
            <a:extLst>
              <a:ext uri="{FF2B5EF4-FFF2-40B4-BE49-F238E27FC236}">
                <a16:creationId xmlns:a16="http://schemas.microsoft.com/office/drawing/2014/main" id="{F20BCAA8-6C93-6742-B69A-ED629881D513}"/>
              </a:ext>
            </a:extLst>
          </p:cNvPr>
          <p:cNvSpPr>
            <a:spLocks/>
          </p:cNvSpPr>
          <p:nvPr/>
        </p:nvSpPr>
        <p:spPr bwMode="auto">
          <a:xfrm>
            <a:off x="1979111" y="938591"/>
            <a:ext cx="4967957" cy="649152"/>
          </a:xfrm>
          <a:custGeom>
            <a:avLst/>
            <a:gdLst>
              <a:gd name="T0" fmla="*/ 2827 w 2859"/>
              <a:gd name="T1" fmla="*/ 50 h 544"/>
              <a:gd name="T2" fmla="*/ 2837 w 2859"/>
              <a:gd name="T3" fmla="*/ 27 h 544"/>
              <a:gd name="T4" fmla="*/ 2783 w 2859"/>
              <a:gd name="T5" fmla="*/ 8 h 544"/>
              <a:gd name="T6" fmla="*/ 2740 w 2859"/>
              <a:gd name="T7" fmla="*/ 13 h 544"/>
              <a:gd name="T8" fmla="*/ 2657 w 2859"/>
              <a:gd name="T9" fmla="*/ 13 h 544"/>
              <a:gd name="T10" fmla="*/ 2601 w 2859"/>
              <a:gd name="T11" fmla="*/ 20 h 544"/>
              <a:gd name="T12" fmla="*/ 2527 w 2859"/>
              <a:gd name="T13" fmla="*/ 20 h 544"/>
              <a:gd name="T14" fmla="*/ 2039 w 2859"/>
              <a:gd name="T15" fmla="*/ 23 h 544"/>
              <a:gd name="T16" fmla="*/ 1455 w 2859"/>
              <a:gd name="T17" fmla="*/ 17 h 544"/>
              <a:gd name="T18" fmla="*/ 1384 w 2859"/>
              <a:gd name="T19" fmla="*/ 41 h 544"/>
              <a:gd name="T20" fmla="*/ 843 w 2859"/>
              <a:gd name="T21" fmla="*/ 32 h 544"/>
              <a:gd name="T22" fmla="*/ 554 w 2859"/>
              <a:gd name="T23" fmla="*/ 17 h 544"/>
              <a:gd name="T24" fmla="*/ 497 w 2859"/>
              <a:gd name="T25" fmla="*/ 4 h 544"/>
              <a:gd name="T26" fmla="*/ 456 w 2859"/>
              <a:gd name="T27" fmla="*/ 31 h 544"/>
              <a:gd name="T28" fmla="*/ 365 w 2859"/>
              <a:gd name="T29" fmla="*/ 40 h 544"/>
              <a:gd name="T30" fmla="*/ 108 w 2859"/>
              <a:gd name="T31" fmla="*/ 33 h 544"/>
              <a:gd name="T32" fmla="*/ 67 w 2859"/>
              <a:gd name="T33" fmla="*/ 5 h 544"/>
              <a:gd name="T34" fmla="*/ 72 w 2859"/>
              <a:gd name="T35" fmla="*/ 455 h 544"/>
              <a:gd name="T36" fmla="*/ 111 w 2859"/>
              <a:gd name="T37" fmla="*/ 458 h 544"/>
              <a:gd name="T38" fmla="*/ 85 w 2859"/>
              <a:gd name="T39" fmla="*/ 471 h 544"/>
              <a:gd name="T40" fmla="*/ 100 w 2859"/>
              <a:gd name="T41" fmla="*/ 470 h 544"/>
              <a:gd name="T42" fmla="*/ 157 w 2859"/>
              <a:gd name="T43" fmla="*/ 481 h 544"/>
              <a:gd name="T44" fmla="*/ 487 w 2859"/>
              <a:gd name="T45" fmla="*/ 513 h 544"/>
              <a:gd name="T46" fmla="*/ 596 w 2859"/>
              <a:gd name="T47" fmla="*/ 523 h 544"/>
              <a:gd name="T48" fmla="*/ 742 w 2859"/>
              <a:gd name="T49" fmla="*/ 519 h 544"/>
              <a:gd name="T50" fmla="*/ 774 w 2859"/>
              <a:gd name="T51" fmla="*/ 502 h 544"/>
              <a:gd name="T52" fmla="*/ 877 w 2859"/>
              <a:gd name="T53" fmla="*/ 510 h 544"/>
              <a:gd name="T54" fmla="*/ 916 w 2859"/>
              <a:gd name="T55" fmla="*/ 515 h 544"/>
              <a:gd name="T56" fmla="*/ 933 w 2859"/>
              <a:gd name="T57" fmla="*/ 501 h 544"/>
              <a:gd name="T58" fmla="*/ 1330 w 2859"/>
              <a:gd name="T59" fmla="*/ 538 h 544"/>
              <a:gd name="T60" fmla="*/ 1327 w 2859"/>
              <a:gd name="T61" fmla="*/ 510 h 544"/>
              <a:gd name="T62" fmla="*/ 1380 w 2859"/>
              <a:gd name="T63" fmla="*/ 529 h 544"/>
              <a:gd name="T64" fmla="*/ 1468 w 2859"/>
              <a:gd name="T65" fmla="*/ 536 h 544"/>
              <a:gd name="T66" fmla="*/ 1542 w 2859"/>
              <a:gd name="T67" fmla="*/ 510 h 544"/>
              <a:gd name="T68" fmla="*/ 1602 w 2859"/>
              <a:gd name="T69" fmla="*/ 498 h 544"/>
              <a:gd name="T70" fmla="*/ 1643 w 2859"/>
              <a:gd name="T71" fmla="*/ 518 h 544"/>
              <a:gd name="T72" fmla="*/ 1699 w 2859"/>
              <a:gd name="T73" fmla="*/ 510 h 544"/>
              <a:gd name="T74" fmla="*/ 1729 w 2859"/>
              <a:gd name="T75" fmla="*/ 518 h 544"/>
              <a:gd name="T76" fmla="*/ 1784 w 2859"/>
              <a:gd name="T77" fmla="*/ 514 h 544"/>
              <a:gd name="T78" fmla="*/ 2009 w 2859"/>
              <a:gd name="T79" fmla="*/ 466 h 544"/>
              <a:gd name="T80" fmla="*/ 2021 w 2859"/>
              <a:gd name="T81" fmla="*/ 442 h 544"/>
              <a:gd name="T82" fmla="*/ 2399 w 2859"/>
              <a:gd name="T83" fmla="*/ 488 h 544"/>
              <a:gd name="T84" fmla="*/ 2435 w 2859"/>
              <a:gd name="T85" fmla="*/ 499 h 544"/>
              <a:gd name="T86" fmla="*/ 2449 w 2859"/>
              <a:gd name="T87" fmla="*/ 509 h 544"/>
              <a:gd name="T88" fmla="*/ 2465 w 2859"/>
              <a:gd name="T89" fmla="*/ 478 h 544"/>
              <a:gd name="T90" fmla="*/ 2506 w 2859"/>
              <a:gd name="T91" fmla="*/ 466 h 544"/>
              <a:gd name="T92" fmla="*/ 2626 w 2859"/>
              <a:gd name="T93" fmla="*/ 486 h 544"/>
              <a:gd name="T94" fmla="*/ 2658 w 2859"/>
              <a:gd name="T95" fmla="*/ 478 h 544"/>
              <a:gd name="T96" fmla="*/ 2838 w 2859"/>
              <a:gd name="T97" fmla="*/ 38 h 544"/>
              <a:gd name="T98" fmla="*/ 2829 w 2859"/>
              <a:gd name="T99" fmla="*/ 35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9" h="544">
                <a:moveTo>
                  <a:pt x="2829" y="35"/>
                </a:moveTo>
                <a:cubicBezTo>
                  <a:pt x="2827" y="50"/>
                  <a:pt x="2827" y="50"/>
                  <a:pt x="2827" y="50"/>
                </a:cubicBezTo>
                <a:cubicBezTo>
                  <a:pt x="2805" y="55"/>
                  <a:pt x="2822" y="41"/>
                  <a:pt x="2800" y="42"/>
                </a:cubicBezTo>
                <a:cubicBezTo>
                  <a:pt x="2799" y="30"/>
                  <a:pt x="2819" y="27"/>
                  <a:pt x="2837" y="27"/>
                </a:cubicBezTo>
                <a:cubicBezTo>
                  <a:pt x="2821" y="25"/>
                  <a:pt x="2806" y="16"/>
                  <a:pt x="2799" y="29"/>
                </a:cubicBezTo>
                <a:cubicBezTo>
                  <a:pt x="2784" y="23"/>
                  <a:pt x="2801" y="14"/>
                  <a:pt x="2783" y="8"/>
                </a:cubicBezTo>
                <a:cubicBezTo>
                  <a:pt x="2771" y="12"/>
                  <a:pt x="2754" y="23"/>
                  <a:pt x="2739" y="16"/>
                </a:cubicBezTo>
                <a:cubicBezTo>
                  <a:pt x="2740" y="13"/>
                  <a:pt x="2740" y="13"/>
                  <a:pt x="2740" y="13"/>
                </a:cubicBezTo>
                <a:cubicBezTo>
                  <a:pt x="2705" y="0"/>
                  <a:pt x="2685" y="30"/>
                  <a:pt x="2653" y="17"/>
                </a:cubicBezTo>
                <a:cubicBezTo>
                  <a:pt x="2657" y="13"/>
                  <a:pt x="2657" y="13"/>
                  <a:pt x="2657" y="13"/>
                </a:cubicBezTo>
                <a:cubicBezTo>
                  <a:pt x="2646" y="6"/>
                  <a:pt x="2623" y="15"/>
                  <a:pt x="2602" y="7"/>
                </a:cubicBezTo>
                <a:cubicBezTo>
                  <a:pt x="2608" y="10"/>
                  <a:pt x="2613" y="18"/>
                  <a:pt x="2601" y="20"/>
                </a:cubicBezTo>
                <a:cubicBezTo>
                  <a:pt x="2577" y="11"/>
                  <a:pt x="2561" y="19"/>
                  <a:pt x="2544" y="9"/>
                </a:cubicBezTo>
                <a:cubicBezTo>
                  <a:pt x="2527" y="20"/>
                  <a:pt x="2527" y="20"/>
                  <a:pt x="2527" y="20"/>
                </a:cubicBezTo>
                <a:cubicBezTo>
                  <a:pt x="2445" y="16"/>
                  <a:pt x="2119" y="25"/>
                  <a:pt x="2036" y="24"/>
                </a:cubicBezTo>
                <a:cubicBezTo>
                  <a:pt x="2039" y="23"/>
                  <a:pt x="2039" y="23"/>
                  <a:pt x="2039" y="23"/>
                </a:cubicBezTo>
                <a:cubicBezTo>
                  <a:pt x="1913" y="25"/>
                  <a:pt x="1655" y="18"/>
                  <a:pt x="1524" y="31"/>
                </a:cubicBezTo>
                <a:cubicBezTo>
                  <a:pt x="1504" y="19"/>
                  <a:pt x="1476" y="21"/>
                  <a:pt x="1455" y="17"/>
                </a:cubicBezTo>
                <a:cubicBezTo>
                  <a:pt x="1467" y="23"/>
                  <a:pt x="1463" y="31"/>
                  <a:pt x="1453" y="30"/>
                </a:cubicBezTo>
                <a:cubicBezTo>
                  <a:pt x="1389" y="27"/>
                  <a:pt x="1449" y="38"/>
                  <a:pt x="1384" y="41"/>
                </a:cubicBezTo>
                <a:cubicBezTo>
                  <a:pt x="1309" y="50"/>
                  <a:pt x="1024" y="31"/>
                  <a:pt x="958" y="19"/>
                </a:cubicBezTo>
                <a:cubicBezTo>
                  <a:pt x="922" y="36"/>
                  <a:pt x="878" y="22"/>
                  <a:pt x="843" y="32"/>
                </a:cubicBezTo>
                <a:cubicBezTo>
                  <a:pt x="846" y="28"/>
                  <a:pt x="846" y="28"/>
                  <a:pt x="846" y="28"/>
                </a:cubicBezTo>
                <a:cubicBezTo>
                  <a:pt x="809" y="33"/>
                  <a:pt x="597" y="12"/>
                  <a:pt x="554" y="17"/>
                </a:cubicBezTo>
                <a:cubicBezTo>
                  <a:pt x="559" y="20"/>
                  <a:pt x="559" y="20"/>
                  <a:pt x="559" y="20"/>
                </a:cubicBezTo>
                <a:cubicBezTo>
                  <a:pt x="521" y="29"/>
                  <a:pt x="527" y="11"/>
                  <a:pt x="497" y="4"/>
                </a:cubicBezTo>
                <a:cubicBezTo>
                  <a:pt x="501" y="23"/>
                  <a:pt x="468" y="34"/>
                  <a:pt x="455" y="35"/>
                </a:cubicBezTo>
                <a:cubicBezTo>
                  <a:pt x="456" y="31"/>
                  <a:pt x="456" y="31"/>
                  <a:pt x="456" y="31"/>
                </a:cubicBezTo>
                <a:cubicBezTo>
                  <a:pt x="437" y="33"/>
                  <a:pt x="395" y="49"/>
                  <a:pt x="364" y="51"/>
                </a:cubicBezTo>
                <a:cubicBezTo>
                  <a:pt x="365" y="40"/>
                  <a:pt x="365" y="40"/>
                  <a:pt x="365" y="40"/>
                </a:cubicBezTo>
                <a:cubicBezTo>
                  <a:pt x="339" y="51"/>
                  <a:pt x="291" y="45"/>
                  <a:pt x="272" y="46"/>
                </a:cubicBezTo>
                <a:cubicBezTo>
                  <a:pt x="230" y="40"/>
                  <a:pt x="165" y="20"/>
                  <a:pt x="108" y="33"/>
                </a:cubicBezTo>
                <a:cubicBezTo>
                  <a:pt x="72" y="2"/>
                  <a:pt x="72" y="2"/>
                  <a:pt x="72" y="2"/>
                </a:cubicBezTo>
                <a:cubicBezTo>
                  <a:pt x="67" y="5"/>
                  <a:pt x="67" y="5"/>
                  <a:pt x="67" y="5"/>
                </a:cubicBezTo>
                <a:cubicBezTo>
                  <a:pt x="67" y="5"/>
                  <a:pt x="0" y="365"/>
                  <a:pt x="73" y="444"/>
                </a:cubicBezTo>
                <a:cubicBezTo>
                  <a:pt x="72" y="455"/>
                  <a:pt x="72" y="455"/>
                  <a:pt x="72" y="455"/>
                </a:cubicBezTo>
                <a:cubicBezTo>
                  <a:pt x="86" y="454"/>
                  <a:pt x="86" y="454"/>
                  <a:pt x="86" y="454"/>
                </a:cubicBezTo>
                <a:cubicBezTo>
                  <a:pt x="104" y="459"/>
                  <a:pt x="112" y="447"/>
                  <a:pt x="111" y="458"/>
                </a:cubicBezTo>
                <a:cubicBezTo>
                  <a:pt x="87" y="456"/>
                  <a:pt x="87" y="456"/>
                  <a:pt x="87" y="456"/>
                </a:cubicBezTo>
                <a:cubicBezTo>
                  <a:pt x="104" y="459"/>
                  <a:pt x="92" y="465"/>
                  <a:pt x="85" y="471"/>
                </a:cubicBezTo>
                <a:cubicBezTo>
                  <a:pt x="92" y="472"/>
                  <a:pt x="100" y="473"/>
                  <a:pt x="105" y="477"/>
                </a:cubicBezTo>
                <a:cubicBezTo>
                  <a:pt x="109" y="473"/>
                  <a:pt x="103" y="472"/>
                  <a:pt x="100" y="470"/>
                </a:cubicBezTo>
                <a:cubicBezTo>
                  <a:pt x="110" y="466"/>
                  <a:pt x="123" y="457"/>
                  <a:pt x="135" y="462"/>
                </a:cubicBezTo>
                <a:cubicBezTo>
                  <a:pt x="153" y="463"/>
                  <a:pt x="136" y="479"/>
                  <a:pt x="157" y="481"/>
                </a:cubicBezTo>
                <a:cubicBezTo>
                  <a:pt x="269" y="491"/>
                  <a:pt x="378" y="506"/>
                  <a:pt x="491" y="507"/>
                </a:cubicBezTo>
                <a:cubicBezTo>
                  <a:pt x="494" y="511"/>
                  <a:pt x="490" y="511"/>
                  <a:pt x="487" y="513"/>
                </a:cubicBezTo>
                <a:cubicBezTo>
                  <a:pt x="521" y="509"/>
                  <a:pt x="552" y="511"/>
                  <a:pt x="583" y="508"/>
                </a:cubicBezTo>
                <a:cubicBezTo>
                  <a:pt x="592" y="512"/>
                  <a:pt x="594" y="519"/>
                  <a:pt x="596" y="523"/>
                </a:cubicBezTo>
                <a:cubicBezTo>
                  <a:pt x="594" y="519"/>
                  <a:pt x="637" y="518"/>
                  <a:pt x="681" y="518"/>
                </a:cubicBezTo>
                <a:cubicBezTo>
                  <a:pt x="703" y="518"/>
                  <a:pt x="725" y="518"/>
                  <a:pt x="742" y="519"/>
                </a:cubicBezTo>
                <a:cubicBezTo>
                  <a:pt x="759" y="519"/>
                  <a:pt x="770" y="520"/>
                  <a:pt x="771" y="520"/>
                </a:cubicBezTo>
                <a:cubicBezTo>
                  <a:pt x="774" y="502"/>
                  <a:pt x="774" y="502"/>
                  <a:pt x="774" y="502"/>
                </a:cubicBezTo>
                <a:cubicBezTo>
                  <a:pt x="807" y="502"/>
                  <a:pt x="783" y="524"/>
                  <a:pt x="814" y="520"/>
                </a:cubicBezTo>
                <a:cubicBezTo>
                  <a:pt x="827" y="493"/>
                  <a:pt x="866" y="524"/>
                  <a:pt x="877" y="510"/>
                </a:cubicBezTo>
                <a:cubicBezTo>
                  <a:pt x="877" y="512"/>
                  <a:pt x="892" y="513"/>
                  <a:pt x="891" y="521"/>
                </a:cubicBezTo>
                <a:cubicBezTo>
                  <a:pt x="896" y="507"/>
                  <a:pt x="906" y="518"/>
                  <a:pt x="916" y="515"/>
                </a:cubicBezTo>
                <a:cubicBezTo>
                  <a:pt x="920" y="511"/>
                  <a:pt x="914" y="510"/>
                  <a:pt x="911" y="506"/>
                </a:cubicBezTo>
                <a:cubicBezTo>
                  <a:pt x="933" y="501"/>
                  <a:pt x="933" y="501"/>
                  <a:pt x="933" y="501"/>
                </a:cubicBezTo>
                <a:cubicBezTo>
                  <a:pt x="942" y="506"/>
                  <a:pt x="944" y="515"/>
                  <a:pt x="934" y="516"/>
                </a:cubicBezTo>
                <a:cubicBezTo>
                  <a:pt x="992" y="523"/>
                  <a:pt x="1268" y="544"/>
                  <a:pt x="1330" y="538"/>
                </a:cubicBezTo>
                <a:cubicBezTo>
                  <a:pt x="1322" y="527"/>
                  <a:pt x="1303" y="534"/>
                  <a:pt x="1296" y="516"/>
                </a:cubicBezTo>
                <a:cubicBezTo>
                  <a:pt x="1312" y="507"/>
                  <a:pt x="1320" y="520"/>
                  <a:pt x="1327" y="510"/>
                </a:cubicBezTo>
                <a:cubicBezTo>
                  <a:pt x="1333" y="536"/>
                  <a:pt x="1363" y="517"/>
                  <a:pt x="1375" y="544"/>
                </a:cubicBezTo>
                <a:cubicBezTo>
                  <a:pt x="1380" y="529"/>
                  <a:pt x="1380" y="529"/>
                  <a:pt x="1380" y="529"/>
                </a:cubicBezTo>
                <a:cubicBezTo>
                  <a:pt x="1388" y="538"/>
                  <a:pt x="1388" y="538"/>
                  <a:pt x="1388" y="538"/>
                </a:cubicBezTo>
                <a:cubicBezTo>
                  <a:pt x="1460" y="525"/>
                  <a:pt x="1405" y="531"/>
                  <a:pt x="1468" y="536"/>
                </a:cubicBezTo>
                <a:cubicBezTo>
                  <a:pt x="1505" y="535"/>
                  <a:pt x="1523" y="516"/>
                  <a:pt x="1543" y="523"/>
                </a:cubicBezTo>
                <a:cubicBezTo>
                  <a:pt x="1539" y="521"/>
                  <a:pt x="1534" y="513"/>
                  <a:pt x="1542" y="510"/>
                </a:cubicBezTo>
                <a:cubicBezTo>
                  <a:pt x="1544" y="523"/>
                  <a:pt x="1568" y="502"/>
                  <a:pt x="1573" y="515"/>
                </a:cubicBezTo>
                <a:cubicBezTo>
                  <a:pt x="1582" y="513"/>
                  <a:pt x="1612" y="516"/>
                  <a:pt x="1602" y="498"/>
                </a:cubicBezTo>
                <a:cubicBezTo>
                  <a:pt x="1607" y="507"/>
                  <a:pt x="1634" y="511"/>
                  <a:pt x="1618" y="518"/>
                </a:cubicBezTo>
                <a:cubicBezTo>
                  <a:pt x="1627" y="519"/>
                  <a:pt x="1636" y="522"/>
                  <a:pt x="1643" y="518"/>
                </a:cubicBezTo>
                <a:cubicBezTo>
                  <a:pt x="1631" y="513"/>
                  <a:pt x="1631" y="513"/>
                  <a:pt x="1631" y="513"/>
                </a:cubicBezTo>
                <a:cubicBezTo>
                  <a:pt x="1662" y="511"/>
                  <a:pt x="1679" y="525"/>
                  <a:pt x="1699" y="510"/>
                </a:cubicBezTo>
                <a:cubicBezTo>
                  <a:pt x="1688" y="503"/>
                  <a:pt x="1688" y="503"/>
                  <a:pt x="1688" y="503"/>
                </a:cubicBezTo>
                <a:cubicBezTo>
                  <a:pt x="1706" y="502"/>
                  <a:pt x="1722" y="501"/>
                  <a:pt x="1729" y="518"/>
                </a:cubicBezTo>
                <a:cubicBezTo>
                  <a:pt x="1709" y="523"/>
                  <a:pt x="1709" y="523"/>
                  <a:pt x="1709" y="523"/>
                </a:cubicBezTo>
                <a:cubicBezTo>
                  <a:pt x="1740" y="524"/>
                  <a:pt x="1759" y="523"/>
                  <a:pt x="1784" y="514"/>
                </a:cubicBezTo>
                <a:cubicBezTo>
                  <a:pt x="1775" y="514"/>
                  <a:pt x="1775" y="514"/>
                  <a:pt x="1775" y="514"/>
                </a:cubicBezTo>
                <a:cubicBezTo>
                  <a:pt x="1808" y="497"/>
                  <a:pt x="1979" y="487"/>
                  <a:pt x="2009" y="466"/>
                </a:cubicBezTo>
                <a:cubicBezTo>
                  <a:pt x="1996" y="452"/>
                  <a:pt x="1996" y="452"/>
                  <a:pt x="1996" y="452"/>
                </a:cubicBezTo>
                <a:cubicBezTo>
                  <a:pt x="2021" y="442"/>
                  <a:pt x="2021" y="442"/>
                  <a:pt x="2021" y="442"/>
                </a:cubicBezTo>
                <a:cubicBezTo>
                  <a:pt x="2018" y="444"/>
                  <a:pt x="2010" y="477"/>
                  <a:pt x="2007" y="481"/>
                </a:cubicBezTo>
                <a:cubicBezTo>
                  <a:pt x="2064" y="481"/>
                  <a:pt x="2349" y="477"/>
                  <a:pt x="2399" y="488"/>
                </a:cubicBezTo>
                <a:cubicBezTo>
                  <a:pt x="2420" y="496"/>
                  <a:pt x="2402" y="509"/>
                  <a:pt x="2402" y="511"/>
                </a:cubicBezTo>
                <a:cubicBezTo>
                  <a:pt x="2427" y="507"/>
                  <a:pt x="2413" y="497"/>
                  <a:pt x="2435" y="499"/>
                </a:cubicBezTo>
                <a:cubicBezTo>
                  <a:pt x="2440" y="502"/>
                  <a:pt x="2433" y="509"/>
                  <a:pt x="2430" y="511"/>
                </a:cubicBezTo>
                <a:cubicBezTo>
                  <a:pt x="2439" y="510"/>
                  <a:pt x="2448" y="515"/>
                  <a:pt x="2449" y="509"/>
                </a:cubicBezTo>
                <a:cubicBezTo>
                  <a:pt x="2437" y="503"/>
                  <a:pt x="2442" y="487"/>
                  <a:pt x="2438" y="476"/>
                </a:cubicBezTo>
                <a:cubicBezTo>
                  <a:pt x="2465" y="478"/>
                  <a:pt x="2465" y="478"/>
                  <a:pt x="2465" y="478"/>
                </a:cubicBezTo>
                <a:cubicBezTo>
                  <a:pt x="2463" y="488"/>
                  <a:pt x="2463" y="488"/>
                  <a:pt x="2463" y="488"/>
                </a:cubicBezTo>
                <a:cubicBezTo>
                  <a:pt x="2470" y="489"/>
                  <a:pt x="2480" y="460"/>
                  <a:pt x="2506" y="466"/>
                </a:cubicBezTo>
                <a:cubicBezTo>
                  <a:pt x="2552" y="472"/>
                  <a:pt x="2601" y="470"/>
                  <a:pt x="2647" y="473"/>
                </a:cubicBezTo>
                <a:cubicBezTo>
                  <a:pt x="2646" y="479"/>
                  <a:pt x="2636" y="483"/>
                  <a:pt x="2626" y="486"/>
                </a:cubicBezTo>
                <a:cubicBezTo>
                  <a:pt x="2633" y="487"/>
                  <a:pt x="2642" y="486"/>
                  <a:pt x="2647" y="490"/>
                </a:cubicBezTo>
                <a:cubicBezTo>
                  <a:pt x="2637" y="479"/>
                  <a:pt x="2667" y="483"/>
                  <a:pt x="2658" y="478"/>
                </a:cubicBezTo>
                <a:cubicBezTo>
                  <a:pt x="2692" y="453"/>
                  <a:pt x="2735" y="478"/>
                  <a:pt x="2765" y="461"/>
                </a:cubicBezTo>
                <a:cubicBezTo>
                  <a:pt x="2768" y="438"/>
                  <a:pt x="2837" y="66"/>
                  <a:pt x="2838" y="38"/>
                </a:cubicBezTo>
                <a:cubicBezTo>
                  <a:pt x="2847" y="39"/>
                  <a:pt x="2856" y="40"/>
                  <a:pt x="2859" y="42"/>
                </a:cubicBezTo>
                <a:cubicBezTo>
                  <a:pt x="2856" y="35"/>
                  <a:pt x="2838" y="32"/>
                  <a:pt x="2829" y="3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Rectangle 89">
            <a:extLst>
              <a:ext uri="{FF2B5EF4-FFF2-40B4-BE49-F238E27FC236}">
                <a16:creationId xmlns:a16="http://schemas.microsoft.com/office/drawing/2014/main" id="{48BFD20A-EAC2-6F47-8BD1-6B1BD192FCE8}"/>
              </a:ext>
            </a:extLst>
          </p:cNvPr>
          <p:cNvSpPr/>
          <p:nvPr/>
        </p:nvSpPr>
        <p:spPr>
          <a:xfrm>
            <a:off x="1831170" y="1047244"/>
            <a:ext cx="5115899" cy="400110"/>
          </a:xfrm>
          <a:prstGeom prst="rect">
            <a:avLst/>
          </a:prstGeom>
        </p:spPr>
        <p:txBody>
          <a:bodyPr wrap="square" anchor="ctr">
            <a:spAutoFit/>
          </a:bodyPr>
          <a:lstStyle/>
          <a:p>
            <a:pPr marL="407988" indent="-407988" algn="ctr">
              <a:spcAft>
                <a:spcPts val="1800"/>
              </a:spcAft>
              <a:defRPr/>
            </a:pPr>
            <a:r>
              <a:rPr lang="en-US" sz="2000" b="1" dirty="0">
                <a:solidFill>
                  <a:schemeClr val="bg1"/>
                </a:solidFill>
              </a:rPr>
              <a:t>Grooming behaviors can include:</a:t>
            </a:r>
            <a:endParaRPr lang="en-US" sz="2000" b="1" dirty="0"/>
          </a:p>
        </p:txBody>
      </p:sp>
      <p:sp>
        <p:nvSpPr>
          <p:cNvPr id="40" name="TextBox 39">
            <a:extLst>
              <a:ext uri="{FF2B5EF4-FFF2-40B4-BE49-F238E27FC236}">
                <a16:creationId xmlns:a16="http://schemas.microsoft.com/office/drawing/2014/main" id="{461341C1-4ECB-A848-AD51-4B166C0510B1}"/>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14491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1500"/>
                            </p:stCondLst>
                            <p:childTnLst>
                              <p:par>
                                <p:cTn id="12" presetID="53" presetClass="entr" presetSubtype="16" fill="hold" grpId="0" nodeType="afterEffect">
                                  <p:stCondLst>
                                    <p:cond delay="400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par>
                          <p:cTn id="17" fill="hold">
                            <p:stCondLst>
                              <p:cond delay="6000"/>
                            </p:stCondLst>
                            <p:childTnLst>
                              <p:par>
                                <p:cTn id="18" presetID="22" presetClass="entr" presetSubtype="2"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right)">
                                      <p:cBhvr>
                                        <p:cTn id="20" dur="500"/>
                                        <p:tgtEl>
                                          <p:spTgt spid="28"/>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7000"/>
                            </p:stCondLst>
                            <p:childTnLst>
                              <p:par>
                                <p:cTn id="26" presetID="10" presetClass="entr" presetSubtype="0" fill="hold" nodeType="afterEffect">
                                  <p:stCondLst>
                                    <p:cond delay="2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10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10500"/>
                            </p:stCondLst>
                            <p:childTnLst>
                              <p:par>
                                <p:cTn id="36" presetID="22" presetClass="entr" presetSubtype="2"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right)">
                                      <p:cBhvr>
                                        <p:cTn id="38" dur="500"/>
                                        <p:tgtEl>
                                          <p:spTgt spid="27"/>
                                        </p:tgtEl>
                                      </p:cBhvr>
                                    </p:animEffect>
                                  </p:childTnLst>
                                </p:cTn>
                              </p:par>
                            </p:childTnLst>
                          </p:cTn>
                        </p:par>
                        <p:par>
                          <p:cTn id="39" fill="hold">
                            <p:stCondLst>
                              <p:cond delay="110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11500"/>
                            </p:stCondLst>
                            <p:childTnLst>
                              <p:par>
                                <p:cTn id="44" presetID="10" presetClass="entr" presetSubtype="0" fill="hold" nodeType="afterEffect">
                                  <p:stCondLst>
                                    <p:cond delay="250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par>
                          <p:cTn id="47" fill="hold">
                            <p:stCondLst>
                              <p:cond delay="14500"/>
                            </p:stCondLst>
                            <p:childTnLst>
                              <p:par>
                                <p:cTn id="48" presetID="53" presetClass="entr" presetSubtype="16"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par>
                          <p:cTn id="53" fill="hold">
                            <p:stCondLst>
                              <p:cond delay="15000"/>
                            </p:stCondLst>
                            <p:childTnLst>
                              <p:par>
                                <p:cTn id="54" presetID="22" presetClass="entr" presetSubtype="2"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15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par>
                          <p:cTn id="61" fill="hold">
                            <p:stCondLst>
                              <p:cond delay="16000"/>
                            </p:stCondLst>
                            <p:childTnLst>
                              <p:par>
                                <p:cTn id="62" presetID="10" presetClass="entr" presetSubtype="0" fill="hold" nodeType="afterEffect">
                                  <p:stCondLst>
                                    <p:cond delay="250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19000"/>
                            </p:stCondLst>
                            <p:childTnLst>
                              <p:par>
                                <p:cTn id="66" presetID="53" presetClass="entr" presetSubtype="16"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fltVal val="0"/>
                                          </p:val>
                                        </p:tav>
                                        <p:tav tm="100000">
                                          <p:val>
                                            <p:strVal val="#ppt_h"/>
                                          </p:val>
                                        </p:tav>
                                      </p:tavLst>
                                    </p:anim>
                                    <p:animEffect transition="in" filter="fade">
                                      <p:cBhvr>
                                        <p:cTn id="70" dur="500"/>
                                        <p:tgtEl>
                                          <p:spTgt spid="32"/>
                                        </p:tgtEl>
                                      </p:cBhvr>
                                    </p:animEffect>
                                  </p:childTnLst>
                                </p:cTn>
                              </p:par>
                            </p:childTnLst>
                          </p:cTn>
                        </p:par>
                        <p:par>
                          <p:cTn id="71" fill="hold">
                            <p:stCondLst>
                              <p:cond delay="19500"/>
                            </p:stCondLst>
                            <p:childTnLst>
                              <p:par>
                                <p:cTn id="72" presetID="22" presetClass="entr" presetSubtype="2"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right)">
                                      <p:cBhvr>
                                        <p:cTn id="74" dur="500"/>
                                        <p:tgtEl>
                                          <p:spTgt spid="25"/>
                                        </p:tgtEl>
                                      </p:cBhvr>
                                    </p:animEffect>
                                  </p:childTnLst>
                                </p:cTn>
                              </p:par>
                            </p:childTnLst>
                          </p:cTn>
                        </p:par>
                        <p:par>
                          <p:cTn id="75" fill="hold">
                            <p:stCondLst>
                              <p:cond delay="200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par>
                          <p:cTn id="79" fill="hold">
                            <p:stCondLst>
                              <p:cond delay="20500"/>
                            </p:stCondLst>
                            <p:childTnLst>
                              <p:par>
                                <p:cTn id="80" presetID="53" presetClass="entr" presetSubtype="16" fill="hold" grpId="0" nodeType="afterEffect">
                                  <p:stCondLst>
                                    <p:cond delay="20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p:stCondLst>
                              <p:cond delay="23000"/>
                            </p:stCondLst>
                            <p:childTnLst>
                              <p:par>
                                <p:cTn id="86" presetID="22" presetClass="entr" presetSubtype="2"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right)">
                                      <p:cBhvr>
                                        <p:cTn id="88" dur="500"/>
                                        <p:tgtEl>
                                          <p:spTgt spid="24"/>
                                        </p:tgtEl>
                                      </p:cBhvr>
                                    </p:animEffect>
                                  </p:childTnLst>
                                </p:cTn>
                              </p:par>
                            </p:childTnLst>
                          </p:cTn>
                        </p:par>
                        <p:par>
                          <p:cTn id="89" fill="hold">
                            <p:stCondLst>
                              <p:cond delay="235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24000"/>
                            </p:stCondLst>
                            <p:childTnLst>
                              <p:par>
                                <p:cTn id="94" presetID="53" presetClass="entr" presetSubtype="16" fill="hold" grpId="0" nodeType="afterEffect">
                                  <p:stCondLst>
                                    <p:cond delay="2000"/>
                                  </p:stCondLst>
                                  <p:childTnLst>
                                    <p:set>
                                      <p:cBhvr>
                                        <p:cTn id="95" dur="1" fill="hold">
                                          <p:stCondLst>
                                            <p:cond delay="0"/>
                                          </p:stCondLst>
                                        </p:cTn>
                                        <p:tgtEl>
                                          <p:spTgt spid="65"/>
                                        </p:tgtEl>
                                        <p:attrNameLst>
                                          <p:attrName>style.visibility</p:attrName>
                                        </p:attrNameLst>
                                      </p:cBhvr>
                                      <p:to>
                                        <p:strVal val="visible"/>
                                      </p:to>
                                    </p:set>
                                    <p:anim calcmode="lin" valueType="num">
                                      <p:cBhvr>
                                        <p:cTn id="96" dur="500" fill="hold"/>
                                        <p:tgtEl>
                                          <p:spTgt spid="65"/>
                                        </p:tgtEl>
                                        <p:attrNameLst>
                                          <p:attrName>ppt_w</p:attrName>
                                        </p:attrNameLst>
                                      </p:cBhvr>
                                      <p:tavLst>
                                        <p:tav tm="0">
                                          <p:val>
                                            <p:fltVal val="0"/>
                                          </p:val>
                                        </p:tav>
                                        <p:tav tm="100000">
                                          <p:val>
                                            <p:strVal val="#ppt_w"/>
                                          </p:val>
                                        </p:tav>
                                      </p:tavLst>
                                    </p:anim>
                                    <p:anim calcmode="lin" valueType="num">
                                      <p:cBhvr>
                                        <p:cTn id="97" dur="500" fill="hold"/>
                                        <p:tgtEl>
                                          <p:spTgt spid="65"/>
                                        </p:tgtEl>
                                        <p:attrNameLst>
                                          <p:attrName>ppt_h</p:attrName>
                                        </p:attrNameLst>
                                      </p:cBhvr>
                                      <p:tavLst>
                                        <p:tav tm="0">
                                          <p:val>
                                            <p:fltVal val="0"/>
                                          </p:val>
                                        </p:tav>
                                        <p:tav tm="100000">
                                          <p:val>
                                            <p:strVal val="#ppt_h"/>
                                          </p:val>
                                        </p:tav>
                                      </p:tavLst>
                                    </p:anim>
                                    <p:animEffect transition="in" filter="fade">
                                      <p:cBhvr>
                                        <p:cTn id="98" dur="500"/>
                                        <p:tgtEl>
                                          <p:spTgt spid="65"/>
                                        </p:tgtEl>
                                      </p:cBhvr>
                                    </p:animEffect>
                                  </p:childTnLst>
                                </p:cTn>
                              </p:par>
                            </p:childTnLst>
                          </p:cTn>
                        </p:par>
                        <p:par>
                          <p:cTn id="99" fill="hold">
                            <p:stCondLst>
                              <p:cond delay="26500"/>
                            </p:stCondLst>
                            <p:childTnLst>
                              <p:par>
                                <p:cTn id="100" presetID="22" presetClass="entr" presetSubtype="2" fill="hold" grpId="0"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right)">
                                      <p:cBhvr>
                                        <p:cTn id="102" dur="500"/>
                                        <p:tgtEl>
                                          <p:spTgt spid="64"/>
                                        </p:tgtEl>
                                      </p:cBhvr>
                                    </p:animEffect>
                                  </p:childTnLst>
                                </p:cTn>
                              </p:par>
                            </p:childTnLst>
                          </p:cTn>
                        </p:par>
                        <p:par>
                          <p:cTn id="103" fill="hold">
                            <p:stCondLst>
                              <p:cond delay="27000"/>
                            </p:stCondLst>
                            <p:childTnLst>
                              <p:par>
                                <p:cTn id="104" presetID="10" presetClass="entr" presetSubtype="0" fill="hold" grpId="0" nodeType="after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fade">
                                      <p:cBhvr>
                                        <p:cTn id="106" dur="500"/>
                                        <p:tgtEl>
                                          <p:spTgt spid="53"/>
                                        </p:tgtEl>
                                      </p:cBhvr>
                                    </p:animEffect>
                                  </p:childTnLst>
                                </p:cTn>
                              </p:par>
                            </p:childTnLst>
                          </p:cTn>
                        </p:par>
                        <p:par>
                          <p:cTn id="107" fill="hold">
                            <p:stCondLst>
                              <p:cond delay="27500"/>
                            </p:stCondLst>
                            <p:childTnLst>
                              <p:par>
                                <p:cTn id="108" presetID="53" presetClass="entr" presetSubtype="16" fill="hold" grpId="0" nodeType="afterEffect">
                                  <p:stCondLst>
                                    <p:cond delay="2000"/>
                                  </p:stCondLst>
                                  <p:childTnLst>
                                    <p:set>
                                      <p:cBhvr>
                                        <p:cTn id="109" dur="1" fill="hold">
                                          <p:stCondLst>
                                            <p:cond delay="0"/>
                                          </p:stCondLst>
                                        </p:cTn>
                                        <p:tgtEl>
                                          <p:spTgt spid="66"/>
                                        </p:tgtEl>
                                        <p:attrNameLst>
                                          <p:attrName>style.visibility</p:attrName>
                                        </p:attrNameLst>
                                      </p:cBhvr>
                                      <p:to>
                                        <p:strVal val="visible"/>
                                      </p:to>
                                    </p:set>
                                    <p:anim calcmode="lin" valueType="num">
                                      <p:cBhvr>
                                        <p:cTn id="110" dur="500" fill="hold"/>
                                        <p:tgtEl>
                                          <p:spTgt spid="66"/>
                                        </p:tgtEl>
                                        <p:attrNameLst>
                                          <p:attrName>ppt_w</p:attrName>
                                        </p:attrNameLst>
                                      </p:cBhvr>
                                      <p:tavLst>
                                        <p:tav tm="0">
                                          <p:val>
                                            <p:fltVal val="0"/>
                                          </p:val>
                                        </p:tav>
                                        <p:tav tm="100000">
                                          <p:val>
                                            <p:strVal val="#ppt_w"/>
                                          </p:val>
                                        </p:tav>
                                      </p:tavLst>
                                    </p:anim>
                                    <p:anim calcmode="lin" valueType="num">
                                      <p:cBhvr>
                                        <p:cTn id="111" dur="500" fill="hold"/>
                                        <p:tgtEl>
                                          <p:spTgt spid="66"/>
                                        </p:tgtEl>
                                        <p:attrNameLst>
                                          <p:attrName>ppt_h</p:attrName>
                                        </p:attrNameLst>
                                      </p:cBhvr>
                                      <p:tavLst>
                                        <p:tav tm="0">
                                          <p:val>
                                            <p:fltVal val="0"/>
                                          </p:val>
                                        </p:tav>
                                        <p:tav tm="100000">
                                          <p:val>
                                            <p:strVal val="#ppt_h"/>
                                          </p:val>
                                        </p:tav>
                                      </p:tavLst>
                                    </p:anim>
                                    <p:animEffect transition="in" filter="fade">
                                      <p:cBhvr>
                                        <p:cTn id="112" dur="500"/>
                                        <p:tgtEl>
                                          <p:spTgt spid="66"/>
                                        </p:tgtEl>
                                      </p:cBhvr>
                                    </p:animEffect>
                                  </p:childTnLst>
                                </p:cTn>
                              </p:par>
                            </p:childTnLst>
                          </p:cTn>
                        </p:par>
                        <p:par>
                          <p:cTn id="113" fill="hold">
                            <p:stCondLst>
                              <p:cond delay="30000"/>
                            </p:stCondLst>
                            <p:childTnLst>
                              <p:par>
                                <p:cTn id="114" presetID="22" presetClass="entr" presetSubtype="2"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right)">
                                      <p:cBhvr>
                                        <p:cTn id="116" dur="500"/>
                                        <p:tgtEl>
                                          <p:spTgt spid="63"/>
                                        </p:tgtEl>
                                      </p:cBhvr>
                                    </p:animEffect>
                                  </p:childTnLst>
                                </p:cTn>
                              </p:par>
                            </p:childTnLst>
                          </p:cTn>
                        </p:par>
                        <p:par>
                          <p:cTn id="117" fill="hold">
                            <p:stCondLst>
                              <p:cond delay="30500"/>
                            </p:stCondLst>
                            <p:childTnLst>
                              <p:par>
                                <p:cTn id="118" presetID="10" presetClass="entr" presetSubtype="0" fill="hold" grpId="0"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500"/>
                                        <p:tgtEl>
                                          <p:spTgt spid="54"/>
                                        </p:tgtEl>
                                      </p:cBhvr>
                                    </p:animEffect>
                                  </p:childTnLst>
                                </p:cTn>
                              </p:par>
                            </p:childTnLst>
                          </p:cTn>
                        </p:par>
                        <p:par>
                          <p:cTn id="121" fill="hold">
                            <p:stCondLst>
                              <p:cond delay="31000"/>
                            </p:stCondLst>
                            <p:childTnLst>
                              <p:par>
                                <p:cTn id="122" presetID="53" presetClass="entr" presetSubtype="16" fill="hold" grpId="0" nodeType="afterEffect">
                                  <p:stCondLst>
                                    <p:cond delay="2000"/>
                                  </p:stCondLst>
                                  <p:childTnLst>
                                    <p:set>
                                      <p:cBhvr>
                                        <p:cTn id="123" dur="1" fill="hold">
                                          <p:stCondLst>
                                            <p:cond delay="0"/>
                                          </p:stCondLst>
                                        </p:cTn>
                                        <p:tgtEl>
                                          <p:spTgt spid="67"/>
                                        </p:tgtEl>
                                        <p:attrNameLst>
                                          <p:attrName>style.visibility</p:attrName>
                                        </p:attrNameLst>
                                      </p:cBhvr>
                                      <p:to>
                                        <p:strVal val="visible"/>
                                      </p:to>
                                    </p:set>
                                    <p:anim calcmode="lin" valueType="num">
                                      <p:cBhvr>
                                        <p:cTn id="124" dur="500" fill="hold"/>
                                        <p:tgtEl>
                                          <p:spTgt spid="67"/>
                                        </p:tgtEl>
                                        <p:attrNameLst>
                                          <p:attrName>ppt_w</p:attrName>
                                        </p:attrNameLst>
                                      </p:cBhvr>
                                      <p:tavLst>
                                        <p:tav tm="0">
                                          <p:val>
                                            <p:fltVal val="0"/>
                                          </p:val>
                                        </p:tav>
                                        <p:tav tm="100000">
                                          <p:val>
                                            <p:strVal val="#ppt_w"/>
                                          </p:val>
                                        </p:tav>
                                      </p:tavLst>
                                    </p:anim>
                                    <p:anim calcmode="lin" valueType="num">
                                      <p:cBhvr>
                                        <p:cTn id="125" dur="500" fill="hold"/>
                                        <p:tgtEl>
                                          <p:spTgt spid="67"/>
                                        </p:tgtEl>
                                        <p:attrNameLst>
                                          <p:attrName>ppt_h</p:attrName>
                                        </p:attrNameLst>
                                      </p:cBhvr>
                                      <p:tavLst>
                                        <p:tav tm="0">
                                          <p:val>
                                            <p:fltVal val="0"/>
                                          </p:val>
                                        </p:tav>
                                        <p:tav tm="100000">
                                          <p:val>
                                            <p:strVal val="#ppt_h"/>
                                          </p:val>
                                        </p:tav>
                                      </p:tavLst>
                                    </p:anim>
                                    <p:animEffect transition="in" filter="fade">
                                      <p:cBhvr>
                                        <p:cTn id="126" dur="500"/>
                                        <p:tgtEl>
                                          <p:spTgt spid="67"/>
                                        </p:tgtEl>
                                      </p:cBhvr>
                                    </p:animEffect>
                                  </p:childTnLst>
                                </p:cTn>
                              </p:par>
                            </p:childTnLst>
                          </p:cTn>
                        </p:par>
                        <p:par>
                          <p:cTn id="127" fill="hold">
                            <p:stCondLst>
                              <p:cond delay="33500"/>
                            </p:stCondLst>
                            <p:childTnLst>
                              <p:par>
                                <p:cTn id="128" presetID="22" presetClass="entr" presetSubtype="2" fill="hold" grpId="0" nodeType="afterEffect">
                                  <p:stCondLst>
                                    <p:cond delay="0"/>
                                  </p:stCondLst>
                                  <p:childTnLst>
                                    <p:set>
                                      <p:cBhvr>
                                        <p:cTn id="129" dur="1" fill="hold">
                                          <p:stCondLst>
                                            <p:cond delay="0"/>
                                          </p:stCondLst>
                                        </p:cTn>
                                        <p:tgtEl>
                                          <p:spTgt spid="62"/>
                                        </p:tgtEl>
                                        <p:attrNameLst>
                                          <p:attrName>style.visibility</p:attrName>
                                        </p:attrNameLst>
                                      </p:cBhvr>
                                      <p:to>
                                        <p:strVal val="visible"/>
                                      </p:to>
                                    </p:set>
                                    <p:animEffect transition="in" filter="wipe(right)">
                                      <p:cBhvr>
                                        <p:cTn id="130" dur="500"/>
                                        <p:tgtEl>
                                          <p:spTgt spid="62"/>
                                        </p:tgtEl>
                                      </p:cBhvr>
                                    </p:animEffect>
                                  </p:childTnLst>
                                </p:cTn>
                              </p:par>
                            </p:childTnLst>
                          </p:cTn>
                        </p:par>
                        <p:par>
                          <p:cTn id="131" fill="hold">
                            <p:stCondLst>
                              <p:cond delay="34000"/>
                            </p:stCondLst>
                            <p:childTnLst>
                              <p:par>
                                <p:cTn id="132" presetID="10" presetClass="entr" presetSubtype="0" fill="hold" grpId="0" nodeType="afterEffect">
                                  <p:stCondLst>
                                    <p:cond delay="0"/>
                                  </p:stCondLst>
                                  <p:childTnLst>
                                    <p:set>
                                      <p:cBhvr>
                                        <p:cTn id="133" dur="1" fill="hold">
                                          <p:stCondLst>
                                            <p:cond delay="0"/>
                                          </p:stCondLst>
                                        </p:cTn>
                                        <p:tgtEl>
                                          <p:spTgt spid="55"/>
                                        </p:tgtEl>
                                        <p:attrNameLst>
                                          <p:attrName>style.visibility</p:attrName>
                                        </p:attrNameLst>
                                      </p:cBhvr>
                                      <p:to>
                                        <p:strVal val="visible"/>
                                      </p:to>
                                    </p:set>
                                    <p:animEffect transition="in" filter="fade">
                                      <p:cBhvr>
                                        <p:cTn id="134" dur="500"/>
                                        <p:tgtEl>
                                          <p:spTgt spid="55"/>
                                        </p:tgtEl>
                                      </p:cBhvr>
                                    </p:animEffect>
                                  </p:childTnLst>
                                </p:cTn>
                              </p:par>
                            </p:childTnLst>
                          </p:cTn>
                        </p:par>
                        <p:par>
                          <p:cTn id="135" fill="hold">
                            <p:stCondLst>
                              <p:cond delay="34500"/>
                            </p:stCondLst>
                            <p:childTnLst>
                              <p:par>
                                <p:cTn id="136" presetID="53" presetClass="entr" presetSubtype="16" fill="hold" grpId="0" nodeType="afterEffect">
                                  <p:stCondLst>
                                    <p:cond delay="2000"/>
                                  </p:stCondLst>
                                  <p:childTnLst>
                                    <p:set>
                                      <p:cBhvr>
                                        <p:cTn id="137" dur="1" fill="hold">
                                          <p:stCondLst>
                                            <p:cond delay="0"/>
                                          </p:stCondLst>
                                        </p:cTn>
                                        <p:tgtEl>
                                          <p:spTgt spid="68"/>
                                        </p:tgtEl>
                                        <p:attrNameLst>
                                          <p:attrName>style.visibility</p:attrName>
                                        </p:attrNameLst>
                                      </p:cBhvr>
                                      <p:to>
                                        <p:strVal val="visible"/>
                                      </p:to>
                                    </p:set>
                                    <p:anim calcmode="lin" valueType="num">
                                      <p:cBhvr>
                                        <p:cTn id="138" dur="500" fill="hold"/>
                                        <p:tgtEl>
                                          <p:spTgt spid="68"/>
                                        </p:tgtEl>
                                        <p:attrNameLst>
                                          <p:attrName>ppt_w</p:attrName>
                                        </p:attrNameLst>
                                      </p:cBhvr>
                                      <p:tavLst>
                                        <p:tav tm="0">
                                          <p:val>
                                            <p:fltVal val="0"/>
                                          </p:val>
                                        </p:tav>
                                        <p:tav tm="100000">
                                          <p:val>
                                            <p:strVal val="#ppt_w"/>
                                          </p:val>
                                        </p:tav>
                                      </p:tavLst>
                                    </p:anim>
                                    <p:anim calcmode="lin" valueType="num">
                                      <p:cBhvr>
                                        <p:cTn id="139" dur="500" fill="hold"/>
                                        <p:tgtEl>
                                          <p:spTgt spid="68"/>
                                        </p:tgtEl>
                                        <p:attrNameLst>
                                          <p:attrName>ppt_h</p:attrName>
                                        </p:attrNameLst>
                                      </p:cBhvr>
                                      <p:tavLst>
                                        <p:tav tm="0">
                                          <p:val>
                                            <p:fltVal val="0"/>
                                          </p:val>
                                        </p:tav>
                                        <p:tav tm="100000">
                                          <p:val>
                                            <p:strVal val="#ppt_h"/>
                                          </p:val>
                                        </p:tav>
                                      </p:tavLst>
                                    </p:anim>
                                    <p:animEffect transition="in" filter="fade">
                                      <p:cBhvr>
                                        <p:cTn id="140" dur="500"/>
                                        <p:tgtEl>
                                          <p:spTgt spid="68"/>
                                        </p:tgtEl>
                                      </p:cBhvr>
                                    </p:animEffect>
                                  </p:childTnLst>
                                </p:cTn>
                              </p:par>
                            </p:childTnLst>
                          </p:cTn>
                        </p:par>
                        <p:par>
                          <p:cTn id="141" fill="hold">
                            <p:stCondLst>
                              <p:cond delay="37000"/>
                            </p:stCondLst>
                            <p:childTnLst>
                              <p:par>
                                <p:cTn id="142" presetID="22" presetClass="entr" presetSubtype="2" fill="hold" grpId="0" nodeType="afterEffect">
                                  <p:stCondLst>
                                    <p:cond delay="0"/>
                                  </p:stCondLst>
                                  <p:childTnLst>
                                    <p:set>
                                      <p:cBhvr>
                                        <p:cTn id="143" dur="1" fill="hold">
                                          <p:stCondLst>
                                            <p:cond delay="0"/>
                                          </p:stCondLst>
                                        </p:cTn>
                                        <p:tgtEl>
                                          <p:spTgt spid="61"/>
                                        </p:tgtEl>
                                        <p:attrNameLst>
                                          <p:attrName>style.visibility</p:attrName>
                                        </p:attrNameLst>
                                      </p:cBhvr>
                                      <p:to>
                                        <p:strVal val="visible"/>
                                      </p:to>
                                    </p:set>
                                    <p:animEffect transition="in" filter="wipe(right)">
                                      <p:cBhvr>
                                        <p:cTn id="144" dur="500"/>
                                        <p:tgtEl>
                                          <p:spTgt spid="61"/>
                                        </p:tgtEl>
                                      </p:cBhvr>
                                    </p:animEffect>
                                  </p:childTnLst>
                                </p:cTn>
                              </p:par>
                            </p:childTnLst>
                          </p:cTn>
                        </p:par>
                        <p:par>
                          <p:cTn id="145" fill="hold">
                            <p:stCondLst>
                              <p:cond delay="37500"/>
                            </p:stCondLst>
                            <p:childTnLst>
                              <p:par>
                                <p:cTn id="146" presetID="10" presetClass="entr" presetSubtype="0" fill="hold" grpId="0" nodeType="afterEffect">
                                  <p:stCondLst>
                                    <p:cond delay="0"/>
                                  </p:stCondLst>
                                  <p:childTnLst>
                                    <p:set>
                                      <p:cBhvr>
                                        <p:cTn id="147" dur="1" fill="hold">
                                          <p:stCondLst>
                                            <p:cond delay="0"/>
                                          </p:stCondLst>
                                        </p:cTn>
                                        <p:tgtEl>
                                          <p:spTgt spid="56"/>
                                        </p:tgtEl>
                                        <p:attrNameLst>
                                          <p:attrName>style.visibility</p:attrName>
                                        </p:attrNameLst>
                                      </p:cBhvr>
                                      <p:to>
                                        <p:strVal val="visible"/>
                                      </p:to>
                                    </p:set>
                                    <p:animEffect transition="in" filter="fade">
                                      <p:cBhvr>
                                        <p:cTn id="148" dur="500"/>
                                        <p:tgtEl>
                                          <p:spTgt spid="56"/>
                                        </p:tgtEl>
                                      </p:cBhvr>
                                    </p:animEffect>
                                  </p:childTnLst>
                                </p:cTn>
                              </p:par>
                            </p:childTnLst>
                          </p:cTn>
                        </p:par>
                        <p:par>
                          <p:cTn id="149" fill="hold">
                            <p:stCondLst>
                              <p:cond delay="38000"/>
                            </p:stCondLst>
                            <p:childTnLst>
                              <p:par>
                                <p:cTn id="150" presetID="53" presetClass="entr" presetSubtype="16" fill="hold" grpId="0" nodeType="afterEffect">
                                  <p:stCondLst>
                                    <p:cond delay="2000"/>
                                  </p:stCondLst>
                                  <p:childTnLst>
                                    <p:set>
                                      <p:cBhvr>
                                        <p:cTn id="151" dur="1" fill="hold">
                                          <p:stCondLst>
                                            <p:cond delay="0"/>
                                          </p:stCondLst>
                                        </p:cTn>
                                        <p:tgtEl>
                                          <p:spTgt spid="69"/>
                                        </p:tgtEl>
                                        <p:attrNameLst>
                                          <p:attrName>style.visibility</p:attrName>
                                        </p:attrNameLst>
                                      </p:cBhvr>
                                      <p:to>
                                        <p:strVal val="visible"/>
                                      </p:to>
                                    </p:set>
                                    <p:anim calcmode="lin" valueType="num">
                                      <p:cBhvr>
                                        <p:cTn id="152" dur="500" fill="hold"/>
                                        <p:tgtEl>
                                          <p:spTgt spid="69"/>
                                        </p:tgtEl>
                                        <p:attrNameLst>
                                          <p:attrName>ppt_w</p:attrName>
                                        </p:attrNameLst>
                                      </p:cBhvr>
                                      <p:tavLst>
                                        <p:tav tm="0">
                                          <p:val>
                                            <p:fltVal val="0"/>
                                          </p:val>
                                        </p:tav>
                                        <p:tav tm="100000">
                                          <p:val>
                                            <p:strVal val="#ppt_w"/>
                                          </p:val>
                                        </p:tav>
                                      </p:tavLst>
                                    </p:anim>
                                    <p:anim calcmode="lin" valueType="num">
                                      <p:cBhvr>
                                        <p:cTn id="153" dur="500" fill="hold"/>
                                        <p:tgtEl>
                                          <p:spTgt spid="69"/>
                                        </p:tgtEl>
                                        <p:attrNameLst>
                                          <p:attrName>ppt_h</p:attrName>
                                        </p:attrNameLst>
                                      </p:cBhvr>
                                      <p:tavLst>
                                        <p:tav tm="0">
                                          <p:val>
                                            <p:fltVal val="0"/>
                                          </p:val>
                                        </p:tav>
                                        <p:tav tm="100000">
                                          <p:val>
                                            <p:strVal val="#ppt_h"/>
                                          </p:val>
                                        </p:tav>
                                      </p:tavLst>
                                    </p:anim>
                                    <p:animEffect transition="in" filter="fade">
                                      <p:cBhvr>
                                        <p:cTn id="154" dur="500"/>
                                        <p:tgtEl>
                                          <p:spTgt spid="69"/>
                                        </p:tgtEl>
                                      </p:cBhvr>
                                    </p:animEffect>
                                  </p:childTnLst>
                                </p:cTn>
                              </p:par>
                            </p:childTnLst>
                          </p:cTn>
                        </p:par>
                        <p:par>
                          <p:cTn id="155" fill="hold">
                            <p:stCondLst>
                              <p:cond delay="40500"/>
                            </p:stCondLst>
                            <p:childTnLst>
                              <p:par>
                                <p:cTn id="156" presetID="22" presetClass="entr" presetSubtype="2" fill="hold" grpId="0" nodeType="after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wipe(right)">
                                      <p:cBhvr>
                                        <p:cTn id="158" dur="500"/>
                                        <p:tgtEl>
                                          <p:spTgt spid="60"/>
                                        </p:tgtEl>
                                      </p:cBhvr>
                                    </p:animEffect>
                                  </p:childTnLst>
                                </p:cTn>
                              </p:par>
                            </p:childTnLst>
                          </p:cTn>
                        </p:par>
                        <p:par>
                          <p:cTn id="159" fill="hold">
                            <p:stCondLst>
                              <p:cond delay="41000"/>
                            </p:stCondLst>
                            <p:childTnLst>
                              <p:par>
                                <p:cTn id="160" presetID="10" presetClass="entr" presetSubtype="0" fill="hold" grpId="0" nodeType="afterEffect">
                                  <p:stCondLst>
                                    <p:cond delay="0"/>
                                  </p:stCondLst>
                                  <p:childTnLst>
                                    <p:set>
                                      <p:cBhvr>
                                        <p:cTn id="161" dur="1" fill="hold">
                                          <p:stCondLst>
                                            <p:cond delay="0"/>
                                          </p:stCondLst>
                                        </p:cTn>
                                        <p:tgtEl>
                                          <p:spTgt spid="57"/>
                                        </p:tgtEl>
                                        <p:attrNameLst>
                                          <p:attrName>style.visibility</p:attrName>
                                        </p:attrNameLst>
                                      </p:cBhvr>
                                      <p:to>
                                        <p:strVal val="visible"/>
                                      </p:to>
                                    </p:set>
                                    <p:animEffect transition="in" filter="fade">
                                      <p:cBhvr>
                                        <p:cTn id="16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P spid="19" grpId="0"/>
      <p:bldP spid="20" grpId="0"/>
      <p:bldP spid="21"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53" grpId="0"/>
      <p:bldP spid="54" grpId="0"/>
      <p:bldP spid="55" grpId="0"/>
      <p:bldP spid="56" grpId="0"/>
      <p:bldP spid="57"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4045-D0DE-4C25-8049-60404C615159}"/>
              </a:ext>
            </a:extLst>
          </p:cNvPr>
          <p:cNvSpPr>
            <a:spLocks noGrp="1"/>
          </p:cNvSpPr>
          <p:nvPr>
            <p:ph type="title"/>
          </p:nvPr>
        </p:nvSpPr>
        <p:spPr/>
        <p:txBody>
          <a:bodyPr/>
          <a:lstStyle/>
          <a:p>
            <a:r>
              <a:rPr lang="en-US" dirty="0"/>
              <a:t>Responding to Red Flags</a:t>
            </a:r>
          </a:p>
        </p:txBody>
      </p:sp>
      <p:pic>
        <p:nvPicPr>
          <p:cNvPr id="5" name="Picture 4">
            <a:extLst>
              <a:ext uri="{FF2B5EF4-FFF2-40B4-BE49-F238E27FC236}">
                <a16:creationId xmlns:a16="http://schemas.microsoft.com/office/drawing/2014/main" id="{0E2958BF-780B-C543-BCF1-E2FB8AF7ED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863601"/>
            <a:ext cx="9144001" cy="5655731"/>
          </a:xfrm>
          <a:prstGeom prst="rect">
            <a:avLst/>
          </a:prstGeom>
        </p:spPr>
      </p:pic>
      <p:sp>
        <p:nvSpPr>
          <p:cNvPr id="13" name="Rectangle 12">
            <a:extLst>
              <a:ext uri="{FF2B5EF4-FFF2-40B4-BE49-F238E27FC236}">
                <a16:creationId xmlns:a16="http://schemas.microsoft.com/office/drawing/2014/main" id="{82120927-597A-41D9-A0F8-34052F777A70}"/>
              </a:ext>
            </a:extLst>
          </p:cNvPr>
          <p:cNvSpPr/>
          <p:nvPr/>
        </p:nvSpPr>
        <p:spPr>
          <a:xfrm>
            <a:off x="1688284" y="4939802"/>
            <a:ext cx="6899815" cy="11745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88720" rIns="0" rtlCol="0" anchor="ctr"/>
          <a:lstStyle/>
          <a:p>
            <a:r>
              <a:rPr lang="en-US" sz="2000" b="1" dirty="0">
                <a:solidFill>
                  <a:schemeClr val="accent2"/>
                </a:solidFill>
              </a:rPr>
              <a:t>Red Flags </a:t>
            </a:r>
            <a:r>
              <a:rPr lang="en-US" sz="2000" b="1" dirty="0">
                <a:solidFill>
                  <a:schemeClr val="bg1"/>
                </a:solidFill>
              </a:rPr>
              <a:t>are a cause for concern. You should use the Safety Rules to help.</a:t>
            </a:r>
          </a:p>
        </p:txBody>
      </p:sp>
      <p:pic>
        <p:nvPicPr>
          <p:cNvPr id="8" name="Picture 7">
            <a:extLst>
              <a:ext uri="{FF2B5EF4-FFF2-40B4-BE49-F238E27FC236}">
                <a16:creationId xmlns:a16="http://schemas.microsoft.com/office/drawing/2014/main" id="{0F18E140-2561-CB44-8D53-8FB538E0B3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870842"/>
            <a:ext cx="9144000" cy="5655731"/>
          </a:xfrm>
          <a:prstGeom prst="rect">
            <a:avLst/>
          </a:prstGeom>
        </p:spPr>
      </p:pic>
      <p:sp>
        <p:nvSpPr>
          <p:cNvPr id="7" name="Rectangle 6">
            <a:extLst>
              <a:ext uri="{FF2B5EF4-FFF2-40B4-BE49-F238E27FC236}">
                <a16:creationId xmlns:a16="http://schemas.microsoft.com/office/drawing/2014/main" id="{81EE3C0A-2D0D-4E5E-8A14-A2590C488928}"/>
              </a:ext>
            </a:extLst>
          </p:cNvPr>
          <p:cNvSpPr/>
          <p:nvPr/>
        </p:nvSpPr>
        <p:spPr>
          <a:xfrm>
            <a:off x="1688283" y="4939802"/>
            <a:ext cx="6899815" cy="11745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88720" rIns="0" rtlCol="0" anchor="t"/>
          <a:lstStyle/>
          <a:p>
            <a:r>
              <a:rPr lang="en-US" sz="2000" b="1" dirty="0">
                <a:solidFill>
                  <a:schemeClr val="bg1"/>
                </a:solidFill>
              </a:rPr>
              <a:t>If you notice </a:t>
            </a:r>
            <a:r>
              <a:rPr lang="en-US" sz="2000" b="1" dirty="0">
                <a:solidFill>
                  <a:schemeClr val="accent2"/>
                </a:solidFill>
              </a:rPr>
              <a:t>Red Flags</a:t>
            </a:r>
            <a:r>
              <a:rPr lang="en-US" sz="2000" b="1" dirty="0">
                <a:solidFill>
                  <a:schemeClr val="bg1"/>
                </a:solidFill>
              </a:rPr>
              <a:t> in your own life, no matter who it is, you need to use the Safety Rules to respond.</a:t>
            </a:r>
          </a:p>
          <a:p>
            <a:endParaRPr lang="en-US" sz="1600" dirty="0">
              <a:solidFill>
                <a:schemeClr val="bg1"/>
              </a:solidFill>
            </a:endParaRPr>
          </a:p>
        </p:txBody>
      </p:sp>
      <p:sp>
        <p:nvSpPr>
          <p:cNvPr id="14" name="Freeform 5">
            <a:extLst>
              <a:ext uri="{FF2B5EF4-FFF2-40B4-BE49-F238E27FC236}">
                <a16:creationId xmlns:a16="http://schemas.microsoft.com/office/drawing/2014/main" id="{56FBA7C2-748C-4BC7-88EA-2C236709E898}"/>
              </a:ext>
            </a:extLst>
          </p:cNvPr>
          <p:cNvSpPr>
            <a:spLocks noEditPoints="1"/>
          </p:cNvSpPr>
          <p:nvPr/>
        </p:nvSpPr>
        <p:spPr bwMode="auto">
          <a:xfrm>
            <a:off x="235378" y="4681233"/>
            <a:ext cx="2463974" cy="1567682"/>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2" name="Group 11">
            <a:extLst>
              <a:ext uri="{FF2B5EF4-FFF2-40B4-BE49-F238E27FC236}">
                <a16:creationId xmlns:a16="http://schemas.microsoft.com/office/drawing/2014/main" id="{0176B270-67CE-A143-9B3A-619ED6CB7631}"/>
              </a:ext>
            </a:extLst>
          </p:cNvPr>
          <p:cNvGrpSpPr/>
          <p:nvPr/>
        </p:nvGrpSpPr>
        <p:grpSpPr>
          <a:xfrm>
            <a:off x="742762" y="4939803"/>
            <a:ext cx="1449204" cy="1292916"/>
            <a:chOff x="742762" y="4939803"/>
            <a:chExt cx="1449204" cy="1292916"/>
          </a:xfrm>
        </p:grpSpPr>
        <p:pic>
          <p:nvPicPr>
            <p:cNvPr id="10" name="Graphic 20">
              <a:extLst>
                <a:ext uri="{FF2B5EF4-FFF2-40B4-BE49-F238E27FC236}">
                  <a16:creationId xmlns:a16="http://schemas.microsoft.com/office/drawing/2014/main" id="{8ECE9B55-637C-4924-88A6-524789E135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050084" flipV="1">
              <a:off x="820906" y="4861659"/>
              <a:ext cx="1292916" cy="1449204"/>
            </a:xfrm>
            <a:prstGeom prst="rect">
              <a:avLst/>
            </a:prstGeom>
          </p:spPr>
        </p:pic>
        <p:sp>
          <p:nvSpPr>
            <p:cNvPr id="15" name="Freeform 5">
              <a:extLst>
                <a:ext uri="{FF2B5EF4-FFF2-40B4-BE49-F238E27FC236}">
                  <a16:creationId xmlns:a16="http://schemas.microsoft.com/office/drawing/2014/main" id="{B15C68A9-314B-B24B-91A5-3B6469F6202E}"/>
                </a:ext>
              </a:extLst>
            </p:cNvPr>
            <p:cNvSpPr>
              <a:spLocks/>
            </p:cNvSpPr>
            <p:nvPr/>
          </p:nvSpPr>
          <p:spPr bwMode="auto">
            <a:xfrm>
              <a:off x="1467364" y="5110608"/>
              <a:ext cx="393626" cy="671566"/>
            </a:xfrm>
            <a:custGeom>
              <a:avLst/>
              <a:gdLst>
                <a:gd name="T0" fmla="*/ 0 w 261"/>
                <a:gd name="T1" fmla="*/ 0 h 447"/>
                <a:gd name="T2" fmla="*/ 0 w 261"/>
                <a:gd name="T3" fmla="*/ 224 h 447"/>
                <a:gd name="T4" fmla="*/ 0 w 261"/>
                <a:gd name="T5" fmla="*/ 224 h 447"/>
                <a:gd name="T6" fmla="*/ 0 w 261"/>
                <a:gd name="T7" fmla="*/ 423 h 447"/>
                <a:gd name="T8" fmla="*/ 16 w 261"/>
                <a:gd name="T9" fmla="*/ 447 h 447"/>
                <a:gd name="T10" fmla="*/ 32 w 261"/>
                <a:gd name="T11" fmla="*/ 423 h 447"/>
                <a:gd name="T12" fmla="*/ 32 w 261"/>
                <a:gd name="T13" fmla="*/ 210 h 447"/>
                <a:gd name="T14" fmla="*/ 261 w 261"/>
                <a:gd name="T15" fmla="*/ 112 h 447"/>
                <a:gd name="T16" fmla="*/ 0 w 261"/>
                <a:gd name="T17" fmla="*/ 0 h 447"/>
                <a:gd name="T18" fmla="*/ 0 w 261"/>
                <a:gd name="T19" fmla="*/ 0 h 447"/>
                <a:gd name="T20" fmla="*/ 0 w 261"/>
                <a:gd name="T2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447">
                  <a:moveTo>
                    <a:pt x="0" y="0"/>
                  </a:moveTo>
                  <a:cubicBezTo>
                    <a:pt x="0" y="224"/>
                    <a:pt x="0" y="224"/>
                    <a:pt x="0" y="224"/>
                  </a:cubicBezTo>
                  <a:cubicBezTo>
                    <a:pt x="0" y="224"/>
                    <a:pt x="0" y="224"/>
                    <a:pt x="0" y="224"/>
                  </a:cubicBezTo>
                  <a:cubicBezTo>
                    <a:pt x="0" y="423"/>
                    <a:pt x="0" y="423"/>
                    <a:pt x="0" y="423"/>
                  </a:cubicBezTo>
                  <a:cubicBezTo>
                    <a:pt x="0" y="436"/>
                    <a:pt x="7" y="447"/>
                    <a:pt x="16" y="447"/>
                  </a:cubicBezTo>
                  <a:cubicBezTo>
                    <a:pt x="25" y="447"/>
                    <a:pt x="32" y="436"/>
                    <a:pt x="32" y="423"/>
                  </a:cubicBezTo>
                  <a:cubicBezTo>
                    <a:pt x="32" y="210"/>
                    <a:pt x="32" y="210"/>
                    <a:pt x="32" y="210"/>
                  </a:cubicBezTo>
                  <a:cubicBezTo>
                    <a:pt x="261" y="112"/>
                    <a:pt x="261" y="112"/>
                    <a:pt x="261" y="112"/>
                  </a:cubicBezTo>
                  <a:cubicBezTo>
                    <a:pt x="0" y="0"/>
                    <a:pt x="0" y="0"/>
                    <a:pt x="0" y="0"/>
                  </a:cubicBezTo>
                  <a:cubicBezTo>
                    <a:pt x="0" y="0"/>
                    <a:pt x="0" y="0"/>
                    <a:pt x="0" y="0"/>
                  </a:cubicBezTo>
                  <a:cubicBezTo>
                    <a:pt x="0" y="0"/>
                    <a:pt x="0" y="0"/>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 name="TextBox 10">
            <a:extLst>
              <a:ext uri="{FF2B5EF4-FFF2-40B4-BE49-F238E27FC236}">
                <a16:creationId xmlns:a16="http://schemas.microsoft.com/office/drawing/2014/main" id="{05CA21B6-2041-D74D-B1B2-2648598EB48D}"/>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424304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5"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4045-D0DE-4C25-8049-60404C615159}"/>
              </a:ext>
            </a:extLst>
          </p:cNvPr>
          <p:cNvSpPr>
            <a:spLocks noGrp="1"/>
          </p:cNvSpPr>
          <p:nvPr>
            <p:ph type="title"/>
          </p:nvPr>
        </p:nvSpPr>
        <p:spPr/>
        <p:txBody>
          <a:bodyPr/>
          <a:lstStyle/>
          <a:p>
            <a:r>
              <a:rPr lang="en-US" dirty="0"/>
              <a:t>Healthy or Unhealthy Relationships</a:t>
            </a:r>
          </a:p>
        </p:txBody>
      </p:sp>
      <p:sp>
        <p:nvSpPr>
          <p:cNvPr id="5" name="Text Placeholder 4">
            <a:extLst>
              <a:ext uri="{FF2B5EF4-FFF2-40B4-BE49-F238E27FC236}">
                <a16:creationId xmlns:a16="http://schemas.microsoft.com/office/drawing/2014/main" id="{FBB508E8-2D28-468D-80C3-5CC34408EE81}"/>
              </a:ext>
            </a:extLst>
          </p:cNvPr>
          <p:cNvSpPr>
            <a:spLocks noGrp="1"/>
          </p:cNvSpPr>
          <p:nvPr>
            <p:ph type="body" sz="quarter" idx="10"/>
          </p:nvPr>
        </p:nvSpPr>
        <p:spPr>
          <a:xfrm>
            <a:off x="304800" y="1196886"/>
            <a:ext cx="8551863" cy="5035776"/>
          </a:xfrm>
        </p:spPr>
        <p:txBody>
          <a:bodyPr/>
          <a:lstStyle/>
          <a:p>
            <a:endParaRPr lang="en-US" dirty="0"/>
          </a:p>
        </p:txBody>
      </p:sp>
      <p:pic>
        <p:nvPicPr>
          <p:cNvPr id="4" name="Picture 3">
            <a:extLst>
              <a:ext uri="{FF2B5EF4-FFF2-40B4-BE49-F238E27FC236}">
                <a16:creationId xmlns:a16="http://schemas.microsoft.com/office/drawing/2014/main" id="{9EC25680-7BA9-4A8A-B846-86B7D32DD7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8838"/>
            <a:ext cx="9144000" cy="5629637"/>
          </a:xfrm>
          <a:prstGeom prst="rect">
            <a:avLst/>
          </a:prstGeom>
        </p:spPr>
      </p:pic>
      <p:pic>
        <p:nvPicPr>
          <p:cNvPr id="3" name="Picture 2">
            <a:extLst>
              <a:ext uri="{FF2B5EF4-FFF2-40B4-BE49-F238E27FC236}">
                <a16:creationId xmlns:a16="http://schemas.microsoft.com/office/drawing/2014/main" id="{0A76DB3A-0F10-4826-921C-113C18BF5C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858838"/>
            <a:ext cx="9146489" cy="5626203"/>
          </a:xfrm>
          <a:prstGeom prst="rect">
            <a:avLst/>
          </a:prstGeom>
        </p:spPr>
      </p:pic>
      <p:sp>
        <p:nvSpPr>
          <p:cNvPr id="7" name="Rectangle 6">
            <a:extLst>
              <a:ext uri="{FF2B5EF4-FFF2-40B4-BE49-F238E27FC236}">
                <a16:creationId xmlns:a16="http://schemas.microsoft.com/office/drawing/2014/main" id="{78D9562C-C2E1-4E1C-A89D-9056939953F1}"/>
              </a:ext>
            </a:extLst>
          </p:cNvPr>
          <p:cNvSpPr/>
          <p:nvPr/>
        </p:nvSpPr>
        <p:spPr>
          <a:xfrm>
            <a:off x="1688284" y="4939802"/>
            <a:ext cx="6899815" cy="11745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88720" rIns="0" rtlCol="0" anchor="ctr"/>
          <a:lstStyle/>
          <a:p>
            <a:r>
              <a:rPr lang="en-US" sz="2000" b="1" dirty="0">
                <a:solidFill>
                  <a:schemeClr val="accent2"/>
                </a:solidFill>
              </a:rPr>
              <a:t>Can you </a:t>
            </a:r>
            <a:r>
              <a:rPr lang="en-US" sz="2000" b="1" dirty="0">
                <a:solidFill>
                  <a:schemeClr val="bg1"/>
                </a:solidFill>
              </a:rPr>
              <a:t>recognize healthy, unhealthy and abusive relationship behaviors?</a:t>
            </a:r>
          </a:p>
        </p:txBody>
      </p:sp>
      <p:sp>
        <p:nvSpPr>
          <p:cNvPr id="12" name="Freeform 5">
            <a:extLst>
              <a:ext uri="{FF2B5EF4-FFF2-40B4-BE49-F238E27FC236}">
                <a16:creationId xmlns:a16="http://schemas.microsoft.com/office/drawing/2014/main" id="{7238D3FA-4B87-4053-9C9C-F9094A9954A5}"/>
              </a:ext>
            </a:extLst>
          </p:cNvPr>
          <p:cNvSpPr>
            <a:spLocks noEditPoints="1"/>
          </p:cNvSpPr>
          <p:nvPr/>
        </p:nvSpPr>
        <p:spPr bwMode="auto">
          <a:xfrm>
            <a:off x="235378" y="4681233"/>
            <a:ext cx="2463974" cy="1567682"/>
          </a:xfrm>
          <a:custGeom>
            <a:avLst/>
            <a:gdLst>
              <a:gd name="T0" fmla="*/ 204 w 1813"/>
              <a:gd name="T1" fmla="*/ 859 h 1153"/>
              <a:gd name="T2" fmla="*/ 204 w 1813"/>
              <a:gd name="T3" fmla="*/ 1120 h 1153"/>
              <a:gd name="T4" fmla="*/ 1802 w 1813"/>
              <a:gd name="T5" fmla="*/ 750 h 1153"/>
              <a:gd name="T6" fmla="*/ 1519 w 1813"/>
              <a:gd name="T7" fmla="*/ 903 h 1153"/>
              <a:gd name="T8" fmla="*/ 1315 w 1813"/>
              <a:gd name="T9" fmla="*/ 990 h 1153"/>
              <a:gd name="T10" fmla="*/ 1088 w 1813"/>
              <a:gd name="T11" fmla="*/ 1066 h 1153"/>
              <a:gd name="T12" fmla="*/ 896 w 1813"/>
              <a:gd name="T13" fmla="*/ 1109 h 1153"/>
              <a:gd name="T14" fmla="*/ 476 w 1813"/>
              <a:gd name="T15" fmla="*/ 1142 h 1153"/>
              <a:gd name="T16" fmla="*/ 227 w 1813"/>
              <a:gd name="T17" fmla="*/ 1120 h 1153"/>
              <a:gd name="T18" fmla="*/ 250 w 1813"/>
              <a:gd name="T19" fmla="*/ 1098 h 1153"/>
              <a:gd name="T20" fmla="*/ 204 w 1813"/>
              <a:gd name="T21" fmla="*/ 1066 h 1153"/>
              <a:gd name="T22" fmla="*/ 216 w 1813"/>
              <a:gd name="T23" fmla="*/ 1011 h 1153"/>
              <a:gd name="T24" fmla="*/ 340 w 1813"/>
              <a:gd name="T25" fmla="*/ 946 h 1153"/>
              <a:gd name="T26" fmla="*/ 250 w 1813"/>
              <a:gd name="T27" fmla="*/ 859 h 1153"/>
              <a:gd name="T28" fmla="*/ 295 w 1813"/>
              <a:gd name="T29" fmla="*/ 783 h 1153"/>
              <a:gd name="T30" fmla="*/ 238 w 1813"/>
              <a:gd name="T31" fmla="*/ 772 h 1153"/>
              <a:gd name="T32" fmla="*/ 148 w 1813"/>
              <a:gd name="T33" fmla="*/ 685 h 1153"/>
              <a:gd name="T34" fmla="*/ 80 w 1813"/>
              <a:gd name="T35" fmla="*/ 620 h 1153"/>
              <a:gd name="T36" fmla="*/ 216 w 1813"/>
              <a:gd name="T37" fmla="*/ 555 h 1153"/>
              <a:gd name="T38" fmla="*/ 148 w 1813"/>
              <a:gd name="T39" fmla="*/ 511 h 1153"/>
              <a:gd name="T40" fmla="*/ 102 w 1813"/>
              <a:gd name="T41" fmla="*/ 468 h 1153"/>
              <a:gd name="T42" fmla="*/ 170 w 1813"/>
              <a:gd name="T43" fmla="*/ 370 h 1153"/>
              <a:gd name="T44" fmla="*/ 170 w 1813"/>
              <a:gd name="T45" fmla="*/ 326 h 1153"/>
              <a:gd name="T46" fmla="*/ 114 w 1813"/>
              <a:gd name="T47" fmla="*/ 185 h 1153"/>
              <a:gd name="T48" fmla="*/ 329 w 1813"/>
              <a:gd name="T49" fmla="*/ 55 h 1153"/>
              <a:gd name="T50" fmla="*/ 680 w 1813"/>
              <a:gd name="T51" fmla="*/ 55 h 1153"/>
              <a:gd name="T52" fmla="*/ 1043 w 1813"/>
              <a:gd name="T53" fmla="*/ 33 h 1153"/>
              <a:gd name="T54" fmla="*/ 1371 w 1813"/>
              <a:gd name="T55" fmla="*/ 131 h 1153"/>
              <a:gd name="T56" fmla="*/ 1507 w 1813"/>
              <a:gd name="T57" fmla="*/ 283 h 1153"/>
              <a:gd name="T58" fmla="*/ 1587 w 1813"/>
              <a:gd name="T59" fmla="*/ 413 h 1153"/>
              <a:gd name="T60" fmla="*/ 1689 w 1813"/>
              <a:gd name="T61" fmla="*/ 576 h 1153"/>
              <a:gd name="T62" fmla="*/ 1779 w 1813"/>
              <a:gd name="T63" fmla="*/ 696 h 1153"/>
              <a:gd name="T64" fmla="*/ 272 w 1813"/>
              <a:gd name="T65" fmla="*/ 794 h 1153"/>
              <a:gd name="T66" fmla="*/ 284 w 1813"/>
              <a:gd name="T67" fmla="*/ 185 h 1153"/>
              <a:gd name="T68" fmla="*/ 238 w 1813"/>
              <a:gd name="T69" fmla="*/ 533 h 1153"/>
              <a:gd name="T70" fmla="*/ 374 w 1813"/>
              <a:gd name="T71" fmla="*/ 1011 h 1153"/>
              <a:gd name="T72" fmla="*/ 522 w 1813"/>
              <a:gd name="T73" fmla="*/ 207 h 1153"/>
              <a:gd name="T74" fmla="*/ 408 w 1813"/>
              <a:gd name="T75" fmla="*/ 457 h 1153"/>
              <a:gd name="T76" fmla="*/ 295 w 1813"/>
              <a:gd name="T77" fmla="*/ 609 h 1153"/>
              <a:gd name="T78" fmla="*/ 975 w 1813"/>
              <a:gd name="T79" fmla="*/ 261 h 1153"/>
              <a:gd name="T80" fmla="*/ 556 w 1813"/>
              <a:gd name="T81" fmla="*/ 1000 h 1153"/>
              <a:gd name="T82" fmla="*/ 669 w 1813"/>
              <a:gd name="T83" fmla="*/ 1076 h 1153"/>
              <a:gd name="T84" fmla="*/ 941 w 1813"/>
              <a:gd name="T85" fmla="*/ 272 h 1153"/>
              <a:gd name="T86" fmla="*/ 590 w 1813"/>
              <a:gd name="T87" fmla="*/ 1076 h 1153"/>
              <a:gd name="T88" fmla="*/ 284 w 1813"/>
              <a:gd name="T89" fmla="*/ 424 h 1153"/>
              <a:gd name="T90" fmla="*/ 363 w 1813"/>
              <a:gd name="T91" fmla="*/ 924 h 1153"/>
              <a:gd name="T92" fmla="*/ 454 w 1813"/>
              <a:gd name="T93" fmla="*/ 239 h 1153"/>
              <a:gd name="T94" fmla="*/ 272 w 1813"/>
              <a:gd name="T95" fmla="*/ 663 h 1153"/>
              <a:gd name="T96" fmla="*/ 374 w 1813"/>
              <a:gd name="T97" fmla="*/ 990 h 1153"/>
              <a:gd name="T98" fmla="*/ 1609 w 1813"/>
              <a:gd name="T99" fmla="*/ 750 h 1153"/>
              <a:gd name="T100" fmla="*/ 1643 w 1813"/>
              <a:gd name="T101" fmla="*/ 620 h 1153"/>
              <a:gd name="T102" fmla="*/ 340 w 1813"/>
              <a:gd name="T103" fmla="*/ 163 h 1153"/>
              <a:gd name="T104" fmla="*/ 272 w 1813"/>
              <a:gd name="T105" fmla="*/ 261 h 1153"/>
              <a:gd name="T106" fmla="*/ 148 w 1813"/>
              <a:gd name="T107" fmla="*/ 587 h 1153"/>
              <a:gd name="T108" fmla="*/ 329 w 1813"/>
              <a:gd name="T109" fmla="*/ 739 h 1153"/>
              <a:gd name="T110" fmla="*/ 1519 w 1813"/>
              <a:gd name="T111" fmla="*/ 881 h 1153"/>
              <a:gd name="T112" fmla="*/ 1349 w 1813"/>
              <a:gd name="T113" fmla="*/ 87 h 1153"/>
              <a:gd name="T114" fmla="*/ 136 w 1813"/>
              <a:gd name="T115" fmla="*/ 479 h 1153"/>
              <a:gd name="T116" fmla="*/ 204 w 1813"/>
              <a:gd name="T117" fmla="*/ 555 h 1153"/>
              <a:gd name="T118" fmla="*/ 284 w 1813"/>
              <a:gd name="T119" fmla="*/ 1011 h 1153"/>
              <a:gd name="T120" fmla="*/ 1043 w 1813"/>
              <a:gd name="T121" fmla="*/ 106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3" h="1153">
                <a:moveTo>
                  <a:pt x="386" y="65"/>
                </a:moveTo>
                <a:cubicBezTo>
                  <a:pt x="386" y="65"/>
                  <a:pt x="386" y="65"/>
                  <a:pt x="386" y="65"/>
                </a:cubicBezTo>
                <a:cubicBezTo>
                  <a:pt x="386" y="65"/>
                  <a:pt x="386" y="65"/>
                  <a:pt x="386" y="65"/>
                </a:cubicBezTo>
                <a:cubicBezTo>
                  <a:pt x="386" y="65"/>
                  <a:pt x="386" y="65"/>
                  <a:pt x="386" y="65"/>
                </a:cubicBezTo>
                <a:cubicBezTo>
                  <a:pt x="386" y="65"/>
                  <a:pt x="386" y="65"/>
                  <a:pt x="386" y="65"/>
                </a:cubicBezTo>
                <a:close/>
                <a:moveTo>
                  <a:pt x="250" y="805"/>
                </a:moveTo>
                <a:cubicBezTo>
                  <a:pt x="238" y="816"/>
                  <a:pt x="238" y="816"/>
                  <a:pt x="250" y="805"/>
                </a:cubicBezTo>
                <a:cubicBezTo>
                  <a:pt x="238" y="816"/>
                  <a:pt x="250" y="816"/>
                  <a:pt x="250" y="816"/>
                </a:cubicBezTo>
                <a:cubicBezTo>
                  <a:pt x="250" y="826"/>
                  <a:pt x="261" y="826"/>
                  <a:pt x="250" y="805"/>
                </a:cubicBezTo>
                <a:cubicBezTo>
                  <a:pt x="261" y="816"/>
                  <a:pt x="250" y="816"/>
                  <a:pt x="250" y="805"/>
                </a:cubicBezTo>
                <a:close/>
                <a:moveTo>
                  <a:pt x="1473" y="174"/>
                </a:moveTo>
                <a:cubicBezTo>
                  <a:pt x="1462" y="174"/>
                  <a:pt x="1462" y="174"/>
                  <a:pt x="1451" y="174"/>
                </a:cubicBezTo>
                <a:cubicBezTo>
                  <a:pt x="1451" y="174"/>
                  <a:pt x="1451" y="174"/>
                  <a:pt x="1451" y="174"/>
                </a:cubicBezTo>
                <a:cubicBezTo>
                  <a:pt x="1462" y="185"/>
                  <a:pt x="1473" y="185"/>
                  <a:pt x="1473" y="174"/>
                </a:cubicBezTo>
                <a:close/>
                <a:moveTo>
                  <a:pt x="204" y="859"/>
                </a:moveTo>
                <a:cubicBezTo>
                  <a:pt x="204" y="859"/>
                  <a:pt x="204" y="859"/>
                  <a:pt x="204" y="859"/>
                </a:cubicBezTo>
                <a:cubicBezTo>
                  <a:pt x="204" y="859"/>
                  <a:pt x="204" y="859"/>
                  <a:pt x="204" y="859"/>
                </a:cubicBezTo>
                <a:cubicBezTo>
                  <a:pt x="216" y="859"/>
                  <a:pt x="216" y="859"/>
                  <a:pt x="204" y="859"/>
                </a:cubicBezTo>
                <a:cubicBezTo>
                  <a:pt x="216" y="859"/>
                  <a:pt x="216" y="859"/>
                  <a:pt x="204" y="859"/>
                </a:cubicBezTo>
                <a:close/>
                <a:moveTo>
                  <a:pt x="102" y="1076"/>
                </a:moveTo>
                <a:cubicBezTo>
                  <a:pt x="91" y="1076"/>
                  <a:pt x="91" y="1076"/>
                  <a:pt x="91" y="1076"/>
                </a:cubicBezTo>
                <a:cubicBezTo>
                  <a:pt x="80" y="1076"/>
                  <a:pt x="80" y="1076"/>
                  <a:pt x="80" y="1076"/>
                </a:cubicBezTo>
                <a:cubicBezTo>
                  <a:pt x="80" y="1087"/>
                  <a:pt x="91" y="1087"/>
                  <a:pt x="91" y="1087"/>
                </a:cubicBezTo>
                <a:cubicBezTo>
                  <a:pt x="91" y="1087"/>
                  <a:pt x="91" y="1087"/>
                  <a:pt x="102" y="1087"/>
                </a:cubicBezTo>
                <a:cubicBezTo>
                  <a:pt x="102" y="1087"/>
                  <a:pt x="102" y="1087"/>
                  <a:pt x="114" y="1087"/>
                </a:cubicBezTo>
                <a:cubicBezTo>
                  <a:pt x="114" y="1087"/>
                  <a:pt x="114" y="1087"/>
                  <a:pt x="114" y="1087"/>
                </a:cubicBezTo>
                <a:cubicBezTo>
                  <a:pt x="114" y="1087"/>
                  <a:pt x="114" y="1087"/>
                  <a:pt x="114" y="1087"/>
                </a:cubicBezTo>
                <a:cubicBezTo>
                  <a:pt x="114" y="1087"/>
                  <a:pt x="114" y="1087"/>
                  <a:pt x="114" y="1087"/>
                </a:cubicBezTo>
                <a:cubicBezTo>
                  <a:pt x="114" y="1076"/>
                  <a:pt x="102" y="1076"/>
                  <a:pt x="102" y="1076"/>
                </a:cubicBezTo>
                <a:close/>
                <a:moveTo>
                  <a:pt x="250" y="1066"/>
                </a:moveTo>
                <a:cubicBezTo>
                  <a:pt x="250" y="1066"/>
                  <a:pt x="250" y="1076"/>
                  <a:pt x="250" y="1066"/>
                </a:cubicBezTo>
                <a:cubicBezTo>
                  <a:pt x="250" y="1076"/>
                  <a:pt x="250" y="1076"/>
                  <a:pt x="250" y="1076"/>
                </a:cubicBezTo>
                <a:cubicBezTo>
                  <a:pt x="250" y="1087"/>
                  <a:pt x="250" y="1076"/>
                  <a:pt x="250" y="1066"/>
                </a:cubicBezTo>
                <a:cubicBezTo>
                  <a:pt x="261" y="1076"/>
                  <a:pt x="261" y="1076"/>
                  <a:pt x="250" y="1066"/>
                </a:cubicBezTo>
                <a:close/>
                <a:moveTo>
                  <a:pt x="204" y="1120"/>
                </a:moveTo>
                <a:cubicBezTo>
                  <a:pt x="204" y="1120"/>
                  <a:pt x="204" y="1120"/>
                  <a:pt x="204" y="1120"/>
                </a:cubicBezTo>
                <a:cubicBezTo>
                  <a:pt x="204" y="1120"/>
                  <a:pt x="216" y="1120"/>
                  <a:pt x="204" y="1120"/>
                </a:cubicBezTo>
                <a:cubicBezTo>
                  <a:pt x="216" y="1120"/>
                  <a:pt x="204" y="1109"/>
                  <a:pt x="204" y="1120"/>
                </a:cubicBezTo>
                <a:cubicBezTo>
                  <a:pt x="204" y="1109"/>
                  <a:pt x="204" y="1120"/>
                  <a:pt x="204" y="1120"/>
                </a:cubicBezTo>
                <a:close/>
                <a:moveTo>
                  <a:pt x="1507" y="196"/>
                </a:moveTo>
                <a:cubicBezTo>
                  <a:pt x="1507" y="196"/>
                  <a:pt x="1507" y="196"/>
                  <a:pt x="1507" y="196"/>
                </a:cubicBezTo>
                <a:cubicBezTo>
                  <a:pt x="1507" y="196"/>
                  <a:pt x="1507" y="196"/>
                  <a:pt x="1507" y="196"/>
                </a:cubicBezTo>
                <a:cubicBezTo>
                  <a:pt x="1507" y="196"/>
                  <a:pt x="1507" y="196"/>
                  <a:pt x="1507" y="196"/>
                </a:cubicBezTo>
                <a:cubicBezTo>
                  <a:pt x="1507" y="196"/>
                  <a:pt x="1507" y="196"/>
                  <a:pt x="1507" y="196"/>
                </a:cubicBezTo>
                <a:close/>
                <a:moveTo>
                  <a:pt x="34" y="598"/>
                </a:moveTo>
                <a:cubicBezTo>
                  <a:pt x="23" y="598"/>
                  <a:pt x="12" y="587"/>
                  <a:pt x="0" y="598"/>
                </a:cubicBezTo>
                <a:cubicBezTo>
                  <a:pt x="12" y="609"/>
                  <a:pt x="23" y="609"/>
                  <a:pt x="34" y="598"/>
                </a:cubicBezTo>
                <a:cubicBezTo>
                  <a:pt x="34" y="609"/>
                  <a:pt x="34" y="609"/>
                  <a:pt x="34" y="598"/>
                </a:cubicBezTo>
                <a:cubicBezTo>
                  <a:pt x="46" y="609"/>
                  <a:pt x="46" y="609"/>
                  <a:pt x="57" y="609"/>
                </a:cubicBezTo>
                <a:cubicBezTo>
                  <a:pt x="57" y="609"/>
                  <a:pt x="57" y="609"/>
                  <a:pt x="57" y="609"/>
                </a:cubicBezTo>
                <a:cubicBezTo>
                  <a:pt x="57" y="609"/>
                  <a:pt x="57" y="609"/>
                  <a:pt x="57" y="609"/>
                </a:cubicBezTo>
                <a:cubicBezTo>
                  <a:pt x="46" y="598"/>
                  <a:pt x="34" y="598"/>
                  <a:pt x="34" y="598"/>
                </a:cubicBezTo>
                <a:close/>
                <a:moveTo>
                  <a:pt x="80" y="913"/>
                </a:moveTo>
                <a:cubicBezTo>
                  <a:pt x="80" y="913"/>
                  <a:pt x="80" y="913"/>
                  <a:pt x="80" y="913"/>
                </a:cubicBezTo>
                <a:cubicBezTo>
                  <a:pt x="80" y="913"/>
                  <a:pt x="80" y="913"/>
                  <a:pt x="80" y="913"/>
                </a:cubicBezTo>
                <a:cubicBezTo>
                  <a:pt x="80" y="913"/>
                  <a:pt x="80" y="913"/>
                  <a:pt x="80" y="913"/>
                </a:cubicBezTo>
                <a:close/>
                <a:moveTo>
                  <a:pt x="1802" y="750"/>
                </a:moveTo>
                <a:cubicBezTo>
                  <a:pt x="1802" y="772"/>
                  <a:pt x="1791" y="783"/>
                  <a:pt x="1768" y="783"/>
                </a:cubicBezTo>
                <a:cubicBezTo>
                  <a:pt x="1745" y="783"/>
                  <a:pt x="1734" y="794"/>
                  <a:pt x="1711" y="794"/>
                </a:cubicBezTo>
                <a:cubicBezTo>
                  <a:pt x="1689" y="794"/>
                  <a:pt x="1677" y="805"/>
                  <a:pt x="1655" y="816"/>
                </a:cubicBezTo>
                <a:cubicBezTo>
                  <a:pt x="1655" y="816"/>
                  <a:pt x="1655" y="816"/>
                  <a:pt x="1655" y="816"/>
                </a:cubicBezTo>
                <a:cubicBezTo>
                  <a:pt x="1655" y="816"/>
                  <a:pt x="1655" y="816"/>
                  <a:pt x="1655" y="816"/>
                </a:cubicBezTo>
                <a:cubicBezTo>
                  <a:pt x="1655" y="816"/>
                  <a:pt x="1655" y="816"/>
                  <a:pt x="1655" y="816"/>
                </a:cubicBezTo>
                <a:cubicBezTo>
                  <a:pt x="1643" y="826"/>
                  <a:pt x="1632" y="848"/>
                  <a:pt x="1609" y="848"/>
                </a:cubicBezTo>
                <a:cubicBezTo>
                  <a:pt x="1609" y="848"/>
                  <a:pt x="1609" y="848"/>
                  <a:pt x="1609" y="848"/>
                </a:cubicBezTo>
                <a:cubicBezTo>
                  <a:pt x="1609" y="848"/>
                  <a:pt x="1609" y="848"/>
                  <a:pt x="1609" y="848"/>
                </a:cubicBezTo>
                <a:cubicBezTo>
                  <a:pt x="1609" y="848"/>
                  <a:pt x="1609" y="848"/>
                  <a:pt x="1609" y="848"/>
                </a:cubicBezTo>
                <a:cubicBezTo>
                  <a:pt x="1598" y="859"/>
                  <a:pt x="1598" y="870"/>
                  <a:pt x="1575" y="870"/>
                </a:cubicBezTo>
                <a:cubicBezTo>
                  <a:pt x="1575" y="870"/>
                  <a:pt x="1575" y="870"/>
                  <a:pt x="1575" y="870"/>
                </a:cubicBezTo>
                <a:cubicBezTo>
                  <a:pt x="1575" y="870"/>
                  <a:pt x="1575" y="870"/>
                  <a:pt x="1575" y="870"/>
                </a:cubicBezTo>
                <a:cubicBezTo>
                  <a:pt x="1575" y="870"/>
                  <a:pt x="1575" y="870"/>
                  <a:pt x="1575" y="870"/>
                </a:cubicBezTo>
                <a:cubicBezTo>
                  <a:pt x="1564" y="881"/>
                  <a:pt x="1564" y="881"/>
                  <a:pt x="1564" y="881"/>
                </a:cubicBezTo>
                <a:cubicBezTo>
                  <a:pt x="1564" y="881"/>
                  <a:pt x="1564" y="881"/>
                  <a:pt x="1564" y="881"/>
                </a:cubicBezTo>
                <a:cubicBezTo>
                  <a:pt x="1564" y="881"/>
                  <a:pt x="1564" y="881"/>
                  <a:pt x="1564" y="881"/>
                </a:cubicBezTo>
                <a:cubicBezTo>
                  <a:pt x="1564" y="881"/>
                  <a:pt x="1564" y="881"/>
                  <a:pt x="1564" y="881"/>
                </a:cubicBezTo>
                <a:cubicBezTo>
                  <a:pt x="1553" y="892"/>
                  <a:pt x="1530" y="892"/>
                  <a:pt x="1519" y="903"/>
                </a:cubicBezTo>
                <a:cubicBezTo>
                  <a:pt x="1519" y="903"/>
                  <a:pt x="1519" y="903"/>
                  <a:pt x="1519" y="903"/>
                </a:cubicBezTo>
                <a:cubicBezTo>
                  <a:pt x="1519" y="903"/>
                  <a:pt x="1519" y="903"/>
                  <a:pt x="1519" y="903"/>
                </a:cubicBezTo>
                <a:cubicBezTo>
                  <a:pt x="1519" y="903"/>
                  <a:pt x="1519" y="903"/>
                  <a:pt x="1519" y="903"/>
                </a:cubicBezTo>
                <a:cubicBezTo>
                  <a:pt x="1507" y="913"/>
                  <a:pt x="1485" y="924"/>
                  <a:pt x="1473" y="924"/>
                </a:cubicBezTo>
                <a:cubicBezTo>
                  <a:pt x="1473" y="924"/>
                  <a:pt x="1473" y="924"/>
                  <a:pt x="1473" y="924"/>
                </a:cubicBezTo>
                <a:cubicBezTo>
                  <a:pt x="1473" y="924"/>
                  <a:pt x="1473" y="924"/>
                  <a:pt x="1473" y="924"/>
                </a:cubicBezTo>
                <a:cubicBezTo>
                  <a:pt x="1473" y="924"/>
                  <a:pt x="1473" y="924"/>
                  <a:pt x="1473" y="924"/>
                </a:cubicBezTo>
                <a:cubicBezTo>
                  <a:pt x="1462" y="935"/>
                  <a:pt x="1451" y="935"/>
                  <a:pt x="1439" y="935"/>
                </a:cubicBezTo>
                <a:cubicBezTo>
                  <a:pt x="1439" y="935"/>
                  <a:pt x="1439" y="935"/>
                  <a:pt x="1439" y="935"/>
                </a:cubicBezTo>
                <a:cubicBezTo>
                  <a:pt x="1439" y="935"/>
                  <a:pt x="1439" y="935"/>
                  <a:pt x="1439" y="935"/>
                </a:cubicBezTo>
                <a:cubicBezTo>
                  <a:pt x="1439" y="935"/>
                  <a:pt x="1439" y="935"/>
                  <a:pt x="1439" y="935"/>
                </a:cubicBezTo>
                <a:cubicBezTo>
                  <a:pt x="1439" y="935"/>
                  <a:pt x="1428" y="935"/>
                  <a:pt x="1428" y="946"/>
                </a:cubicBezTo>
                <a:cubicBezTo>
                  <a:pt x="1428" y="946"/>
                  <a:pt x="1428" y="946"/>
                  <a:pt x="1428" y="946"/>
                </a:cubicBezTo>
                <a:cubicBezTo>
                  <a:pt x="1428" y="946"/>
                  <a:pt x="1428" y="946"/>
                  <a:pt x="1428" y="946"/>
                </a:cubicBezTo>
                <a:cubicBezTo>
                  <a:pt x="1428" y="946"/>
                  <a:pt x="1428" y="946"/>
                  <a:pt x="1428" y="946"/>
                </a:cubicBezTo>
                <a:cubicBezTo>
                  <a:pt x="1394" y="968"/>
                  <a:pt x="1360" y="990"/>
                  <a:pt x="1315" y="990"/>
                </a:cubicBezTo>
                <a:cubicBezTo>
                  <a:pt x="1315" y="990"/>
                  <a:pt x="1315" y="990"/>
                  <a:pt x="1315" y="990"/>
                </a:cubicBezTo>
                <a:cubicBezTo>
                  <a:pt x="1315" y="990"/>
                  <a:pt x="1315" y="990"/>
                  <a:pt x="1315" y="990"/>
                </a:cubicBezTo>
                <a:cubicBezTo>
                  <a:pt x="1315" y="990"/>
                  <a:pt x="1315" y="990"/>
                  <a:pt x="1315" y="990"/>
                </a:cubicBezTo>
                <a:cubicBezTo>
                  <a:pt x="1315" y="1000"/>
                  <a:pt x="1303" y="990"/>
                  <a:pt x="1303" y="1000"/>
                </a:cubicBezTo>
                <a:cubicBezTo>
                  <a:pt x="1281" y="1022"/>
                  <a:pt x="1247" y="1033"/>
                  <a:pt x="1213" y="1033"/>
                </a:cubicBezTo>
                <a:cubicBezTo>
                  <a:pt x="1213" y="1033"/>
                  <a:pt x="1213" y="1033"/>
                  <a:pt x="1213" y="1033"/>
                </a:cubicBezTo>
                <a:cubicBezTo>
                  <a:pt x="1213" y="1044"/>
                  <a:pt x="1202" y="1033"/>
                  <a:pt x="1190" y="1044"/>
                </a:cubicBezTo>
                <a:cubicBezTo>
                  <a:pt x="1190" y="1044"/>
                  <a:pt x="1190" y="1044"/>
                  <a:pt x="1190" y="1044"/>
                </a:cubicBezTo>
                <a:cubicBezTo>
                  <a:pt x="1190" y="1055"/>
                  <a:pt x="1179" y="1044"/>
                  <a:pt x="1168" y="1055"/>
                </a:cubicBezTo>
                <a:cubicBezTo>
                  <a:pt x="1168" y="1055"/>
                  <a:pt x="1168" y="1055"/>
                  <a:pt x="1168" y="1055"/>
                </a:cubicBezTo>
                <a:cubicBezTo>
                  <a:pt x="1168" y="1055"/>
                  <a:pt x="1168" y="1055"/>
                  <a:pt x="1168" y="1055"/>
                </a:cubicBezTo>
                <a:cubicBezTo>
                  <a:pt x="1168" y="1066"/>
                  <a:pt x="1156" y="1066"/>
                  <a:pt x="1145" y="1066"/>
                </a:cubicBezTo>
                <a:cubicBezTo>
                  <a:pt x="1145" y="1066"/>
                  <a:pt x="1145" y="1066"/>
                  <a:pt x="1145" y="1066"/>
                </a:cubicBezTo>
                <a:cubicBezTo>
                  <a:pt x="1145" y="1066"/>
                  <a:pt x="1145" y="1066"/>
                  <a:pt x="1145" y="1066"/>
                </a:cubicBezTo>
                <a:cubicBezTo>
                  <a:pt x="1145" y="1066"/>
                  <a:pt x="1145" y="1066"/>
                  <a:pt x="1145" y="1066"/>
                </a:cubicBezTo>
                <a:cubicBezTo>
                  <a:pt x="1134" y="1076"/>
                  <a:pt x="1134" y="1076"/>
                  <a:pt x="1134" y="1076"/>
                </a:cubicBezTo>
                <a:cubicBezTo>
                  <a:pt x="1134" y="1076"/>
                  <a:pt x="1134" y="1076"/>
                  <a:pt x="1134" y="1076"/>
                </a:cubicBezTo>
                <a:cubicBezTo>
                  <a:pt x="1134" y="1076"/>
                  <a:pt x="1134" y="1076"/>
                  <a:pt x="1134" y="1076"/>
                </a:cubicBezTo>
                <a:cubicBezTo>
                  <a:pt x="1134" y="1076"/>
                  <a:pt x="1134" y="1076"/>
                  <a:pt x="1134" y="1076"/>
                </a:cubicBezTo>
                <a:cubicBezTo>
                  <a:pt x="1134" y="1055"/>
                  <a:pt x="1111" y="1066"/>
                  <a:pt x="1088" y="1066"/>
                </a:cubicBezTo>
                <a:cubicBezTo>
                  <a:pt x="1088" y="1066"/>
                  <a:pt x="1088" y="1066"/>
                  <a:pt x="1088" y="1066"/>
                </a:cubicBezTo>
                <a:cubicBezTo>
                  <a:pt x="1088" y="1066"/>
                  <a:pt x="1088" y="1066"/>
                  <a:pt x="1088" y="1066"/>
                </a:cubicBezTo>
                <a:cubicBezTo>
                  <a:pt x="1088" y="1066"/>
                  <a:pt x="1088" y="1066"/>
                  <a:pt x="1088" y="1066"/>
                </a:cubicBezTo>
                <a:cubicBezTo>
                  <a:pt x="1088" y="1066"/>
                  <a:pt x="1077" y="1066"/>
                  <a:pt x="1077" y="1076"/>
                </a:cubicBezTo>
                <a:cubicBezTo>
                  <a:pt x="1077" y="1076"/>
                  <a:pt x="1077" y="1076"/>
                  <a:pt x="1077" y="1076"/>
                </a:cubicBezTo>
                <a:cubicBezTo>
                  <a:pt x="1077" y="1076"/>
                  <a:pt x="1077" y="1076"/>
                  <a:pt x="1077" y="1076"/>
                </a:cubicBezTo>
                <a:cubicBezTo>
                  <a:pt x="1077" y="1076"/>
                  <a:pt x="1077" y="1076"/>
                  <a:pt x="1077" y="1076"/>
                </a:cubicBezTo>
                <a:cubicBezTo>
                  <a:pt x="1066" y="1087"/>
                  <a:pt x="1054" y="1076"/>
                  <a:pt x="1043" y="1087"/>
                </a:cubicBezTo>
                <a:cubicBezTo>
                  <a:pt x="1020" y="1076"/>
                  <a:pt x="998" y="1098"/>
                  <a:pt x="964" y="1098"/>
                </a:cubicBezTo>
                <a:cubicBezTo>
                  <a:pt x="964" y="1098"/>
                  <a:pt x="964" y="1098"/>
                  <a:pt x="964" y="1098"/>
                </a:cubicBezTo>
                <a:cubicBezTo>
                  <a:pt x="964" y="1098"/>
                  <a:pt x="964" y="1098"/>
                  <a:pt x="964" y="1098"/>
                </a:cubicBezTo>
                <a:cubicBezTo>
                  <a:pt x="964" y="1098"/>
                  <a:pt x="964" y="1098"/>
                  <a:pt x="964" y="1098"/>
                </a:cubicBezTo>
                <a:cubicBezTo>
                  <a:pt x="952" y="1109"/>
                  <a:pt x="941" y="1109"/>
                  <a:pt x="930" y="1098"/>
                </a:cubicBezTo>
                <a:cubicBezTo>
                  <a:pt x="918" y="1098"/>
                  <a:pt x="918" y="1098"/>
                  <a:pt x="918" y="1098"/>
                </a:cubicBezTo>
                <a:cubicBezTo>
                  <a:pt x="918" y="1098"/>
                  <a:pt x="918" y="1098"/>
                  <a:pt x="907" y="1098"/>
                </a:cubicBezTo>
                <a:cubicBezTo>
                  <a:pt x="907" y="1098"/>
                  <a:pt x="907" y="1098"/>
                  <a:pt x="907" y="1098"/>
                </a:cubicBezTo>
                <a:cubicBezTo>
                  <a:pt x="918" y="1098"/>
                  <a:pt x="918" y="1098"/>
                  <a:pt x="918" y="1098"/>
                </a:cubicBezTo>
                <a:cubicBezTo>
                  <a:pt x="907" y="1109"/>
                  <a:pt x="907" y="1109"/>
                  <a:pt x="896" y="1109"/>
                </a:cubicBezTo>
                <a:cubicBezTo>
                  <a:pt x="896" y="1109"/>
                  <a:pt x="896" y="1109"/>
                  <a:pt x="896" y="1109"/>
                </a:cubicBezTo>
                <a:cubicBezTo>
                  <a:pt x="896" y="1109"/>
                  <a:pt x="896" y="1109"/>
                  <a:pt x="896" y="1109"/>
                </a:cubicBezTo>
                <a:cubicBezTo>
                  <a:pt x="896" y="1109"/>
                  <a:pt x="896" y="1109"/>
                  <a:pt x="896" y="1109"/>
                </a:cubicBezTo>
                <a:cubicBezTo>
                  <a:pt x="884" y="1109"/>
                  <a:pt x="884" y="1109"/>
                  <a:pt x="884" y="1109"/>
                </a:cubicBezTo>
                <a:cubicBezTo>
                  <a:pt x="873" y="1120"/>
                  <a:pt x="873" y="1109"/>
                  <a:pt x="862" y="1120"/>
                </a:cubicBezTo>
                <a:cubicBezTo>
                  <a:pt x="839" y="1120"/>
                  <a:pt x="828" y="1120"/>
                  <a:pt x="816" y="1120"/>
                </a:cubicBezTo>
                <a:cubicBezTo>
                  <a:pt x="816" y="1120"/>
                  <a:pt x="816" y="1120"/>
                  <a:pt x="816" y="1120"/>
                </a:cubicBezTo>
                <a:cubicBezTo>
                  <a:pt x="816" y="1120"/>
                  <a:pt x="816" y="1120"/>
                  <a:pt x="816" y="1120"/>
                </a:cubicBezTo>
                <a:cubicBezTo>
                  <a:pt x="816" y="1120"/>
                  <a:pt x="816" y="1120"/>
                  <a:pt x="816" y="1120"/>
                </a:cubicBezTo>
                <a:cubicBezTo>
                  <a:pt x="816" y="1142"/>
                  <a:pt x="794" y="1142"/>
                  <a:pt x="782" y="1131"/>
                </a:cubicBezTo>
                <a:cubicBezTo>
                  <a:pt x="760" y="1120"/>
                  <a:pt x="737" y="1131"/>
                  <a:pt x="714" y="1131"/>
                </a:cubicBezTo>
                <a:cubicBezTo>
                  <a:pt x="669" y="1142"/>
                  <a:pt x="624" y="1142"/>
                  <a:pt x="578" y="1142"/>
                </a:cubicBezTo>
                <a:cubicBezTo>
                  <a:pt x="567" y="1153"/>
                  <a:pt x="556" y="1153"/>
                  <a:pt x="533" y="1153"/>
                </a:cubicBezTo>
                <a:cubicBezTo>
                  <a:pt x="522" y="1153"/>
                  <a:pt x="510" y="1153"/>
                  <a:pt x="510" y="1153"/>
                </a:cubicBezTo>
                <a:cubicBezTo>
                  <a:pt x="510" y="1153"/>
                  <a:pt x="510" y="1153"/>
                  <a:pt x="510" y="1153"/>
                </a:cubicBezTo>
                <a:cubicBezTo>
                  <a:pt x="510" y="1153"/>
                  <a:pt x="499" y="1153"/>
                  <a:pt x="499" y="1142"/>
                </a:cubicBezTo>
                <a:cubicBezTo>
                  <a:pt x="499" y="1142"/>
                  <a:pt x="499" y="1142"/>
                  <a:pt x="499" y="1142"/>
                </a:cubicBezTo>
                <a:cubicBezTo>
                  <a:pt x="510" y="1142"/>
                  <a:pt x="510" y="1142"/>
                  <a:pt x="510" y="1142"/>
                </a:cubicBezTo>
                <a:cubicBezTo>
                  <a:pt x="499" y="1142"/>
                  <a:pt x="488" y="1142"/>
                  <a:pt x="476" y="1142"/>
                </a:cubicBezTo>
                <a:cubicBezTo>
                  <a:pt x="476" y="1142"/>
                  <a:pt x="476" y="1142"/>
                  <a:pt x="476" y="1142"/>
                </a:cubicBezTo>
                <a:cubicBezTo>
                  <a:pt x="476" y="1142"/>
                  <a:pt x="476" y="1142"/>
                  <a:pt x="476" y="1142"/>
                </a:cubicBezTo>
                <a:cubicBezTo>
                  <a:pt x="476" y="1142"/>
                  <a:pt x="476" y="1142"/>
                  <a:pt x="476" y="1142"/>
                </a:cubicBezTo>
                <a:cubicBezTo>
                  <a:pt x="465" y="1142"/>
                  <a:pt x="465" y="1142"/>
                  <a:pt x="465" y="1142"/>
                </a:cubicBezTo>
                <a:cubicBezTo>
                  <a:pt x="465" y="1142"/>
                  <a:pt x="465" y="1142"/>
                  <a:pt x="465" y="1142"/>
                </a:cubicBezTo>
                <a:cubicBezTo>
                  <a:pt x="465" y="1142"/>
                  <a:pt x="465" y="1142"/>
                  <a:pt x="454" y="1142"/>
                </a:cubicBezTo>
                <a:cubicBezTo>
                  <a:pt x="454" y="1153"/>
                  <a:pt x="442" y="1153"/>
                  <a:pt x="442" y="1142"/>
                </a:cubicBezTo>
                <a:cubicBezTo>
                  <a:pt x="442" y="1142"/>
                  <a:pt x="431" y="1142"/>
                  <a:pt x="431" y="1131"/>
                </a:cubicBezTo>
                <a:cubicBezTo>
                  <a:pt x="431" y="1131"/>
                  <a:pt x="431" y="1131"/>
                  <a:pt x="420" y="1131"/>
                </a:cubicBezTo>
                <a:cubicBezTo>
                  <a:pt x="420" y="1131"/>
                  <a:pt x="420" y="1131"/>
                  <a:pt x="420" y="1131"/>
                </a:cubicBezTo>
                <a:cubicBezTo>
                  <a:pt x="420" y="1131"/>
                  <a:pt x="420" y="1131"/>
                  <a:pt x="420" y="1131"/>
                </a:cubicBezTo>
                <a:cubicBezTo>
                  <a:pt x="408" y="1131"/>
                  <a:pt x="397" y="1131"/>
                  <a:pt x="386" y="1131"/>
                </a:cubicBezTo>
                <a:cubicBezTo>
                  <a:pt x="386" y="1131"/>
                  <a:pt x="386" y="1131"/>
                  <a:pt x="386" y="1131"/>
                </a:cubicBezTo>
                <a:cubicBezTo>
                  <a:pt x="386" y="1131"/>
                  <a:pt x="386" y="1131"/>
                  <a:pt x="374" y="1131"/>
                </a:cubicBezTo>
                <a:cubicBezTo>
                  <a:pt x="374" y="1131"/>
                  <a:pt x="374" y="1131"/>
                  <a:pt x="363" y="1131"/>
                </a:cubicBezTo>
                <a:cubicBezTo>
                  <a:pt x="363" y="1131"/>
                  <a:pt x="352" y="1131"/>
                  <a:pt x="352" y="1120"/>
                </a:cubicBezTo>
                <a:cubicBezTo>
                  <a:pt x="340" y="1120"/>
                  <a:pt x="340" y="1120"/>
                  <a:pt x="340" y="1120"/>
                </a:cubicBezTo>
                <a:cubicBezTo>
                  <a:pt x="329" y="1120"/>
                  <a:pt x="318" y="1120"/>
                  <a:pt x="295" y="1120"/>
                </a:cubicBezTo>
                <a:cubicBezTo>
                  <a:pt x="284" y="1120"/>
                  <a:pt x="284" y="1120"/>
                  <a:pt x="272" y="1120"/>
                </a:cubicBezTo>
                <a:cubicBezTo>
                  <a:pt x="261" y="1120"/>
                  <a:pt x="250" y="1120"/>
                  <a:pt x="250" y="1120"/>
                </a:cubicBezTo>
                <a:cubicBezTo>
                  <a:pt x="238" y="1120"/>
                  <a:pt x="238" y="1120"/>
                  <a:pt x="238" y="1120"/>
                </a:cubicBezTo>
                <a:cubicBezTo>
                  <a:pt x="227" y="1120"/>
                  <a:pt x="227" y="1120"/>
                  <a:pt x="227" y="1120"/>
                </a:cubicBezTo>
                <a:cubicBezTo>
                  <a:pt x="227" y="1120"/>
                  <a:pt x="227" y="1120"/>
                  <a:pt x="227" y="1120"/>
                </a:cubicBezTo>
                <a:cubicBezTo>
                  <a:pt x="216" y="1120"/>
                  <a:pt x="216" y="1120"/>
                  <a:pt x="216" y="1120"/>
                </a:cubicBezTo>
                <a:cubicBezTo>
                  <a:pt x="216" y="1120"/>
                  <a:pt x="204" y="1120"/>
                  <a:pt x="216" y="1109"/>
                </a:cubicBezTo>
                <a:cubicBezTo>
                  <a:pt x="216" y="1109"/>
                  <a:pt x="216" y="1098"/>
                  <a:pt x="227" y="1109"/>
                </a:cubicBezTo>
                <a:cubicBezTo>
                  <a:pt x="238" y="1109"/>
                  <a:pt x="238" y="1109"/>
                  <a:pt x="250" y="1109"/>
                </a:cubicBezTo>
                <a:cubicBezTo>
                  <a:pt x="238" y="1098"/>
                  <a:pt x="238" y="1098"/>
                  <a:pt x="238" y="1098"/>
                </a:cubicBezTo>
                <a:cubicBezTo>
                  <a:pt x="238" y="1098"/>
                  <a:pt x="238" y="1098"/>
                  <a:pt x="238" y="1098"/>
                </a:cubicBezTo>
                <a:cubicBezTo>
                  <a:pt x="238" y="1098"/>
                  <a:pt x="238" y="1098"/>
                  <a:pt x="238" y="1098"/>
                </a:cubicBezTo>
                <a:cubicBezTo>
                  <a:pt x="227" y="1098"/>
                  <a:pt x="227" y="1109"/>
                  <a:pt x="216" y="1098"/>
                </a:cubicBezTo>
                <a:cubicBezTo>
                  <a:pt x="216" y="1098"/>
                  <a:pt x="216" y="1098"/>
                  <a:pt x="216" y="1098"/>
                </a:cubicBezTo>
                <a:cubicBezTo>
                  <a:pt x="216" y="1098"/>
                  <a:pt x="216" y="1098"/>
                  <a:pt x="216" y="1098"/>
                </a:cubicBezTo>
                <a:cubicBezTo>
                  <a:pt x="204" y="1098"/>
                  <a:pt x="193" y="1098"/>
                  <a:pt x="193" y="1098"/>
                </a:cubicBezTo>
                <a:cubicBezTo>
                  <a:pt x="193" y="1098"/>
                  <a:pt x="193" y="1098"/>
                  <a:pt x="193" y="1098"/>
                </a:cubicBezTo>
                <a:cubicBezTo>
                  <a:pt x="182" y="1098"/>
                  <a:pt x="170" y="1098"/>
                  <a:pt x="182" y="1087"/>
                </a:cubicBezTo>
                <a:cubicBezTo>
                  <a:pt x="182" y="1076"/>
                  <a:pt x="193" y="1076"/>
                  <a:pt x="204" y="1087"/>
                </a:cubicBezTo>
                <a:cubicBezTo>
                  <a:pt x="204" y="1087"/>
                  <a:pt x="204" y="1087"/>
                  <a:pt x="204" y="1087"/>
                </a:cubicBezTo>
                <a:cubicBezTo>
                  <a:pt x="216" y="1098"/>
                  <a:pt x="227" y="1087"/>
                  <a:pt x="227" y="1098"/>
                </a:cubicBezTo>
                <a:cubicBezTo>
                  <a:pt x="238" y="1098"/>
                  <a:pt x="238" y="1098"/>
                  <a:pt x="238" y="1098"/>
                </a:cubicBezTo>
                <a:cubicBezTo>
                  <a:pt x="238" y="1098"/>
                  <a:pt x="238" y="1098"/>
                  <a:pt x="250" y="1098"/>
                </a:cubicBezTo>
                <a:cubicBezTo>
                  <a:pt x="250" y="1098"/>
                  <a:pt x="250" y="1098"/>
                  <a:pt x="261" y="1098"/>
                </a:cubicBezTo>
                <a:cubicBezTo>
                  <a:pt x="261" y="1098"/>
                  <a:pt x="261" y="1098"/>
                  <a:pt x="261" y="1098"/>
                </a:cubicBezTo>
                <a:cubicBezTo>
                  <a:pt x="261" y="1098"/>
                  <a:pt x="261" y="1098"/>
                  <a:pt x="261" y="1098"/>
                </a:cubicBezTo>
                <a:cubicBezTo>
                  <a:pt x="272" y="1098"/>
                  <a:pt x="272" y="1098"/>
                  <a:pt x="272" y="1098"/>
                </a:cubicBezTo>
                <a:cubicBezTo>
                  <a:pt x="318" y="1098"/>
                  <a:pt x="363" y="1098"/>
                  <a:pt x="397" y="1098"/>
                </a:cubicBezTo>
                <a:cubicBezTo>
                  <a:pt x="397" y="1098"/>
                  <a:pt x="397" y="1098"/>
                  <a:pt x="397" y="1098"/>
                </a:cubicBezTo>
                <a:cubicBezTo>
                  <a:pt x="397" y="1098"/>
                  <a:pt x="397" y="1098"/>
                  <a:pt x="397" y="1098"/>
                </a:cubicBezTo>
                <a:cubicBezTo>
                  <a:pt x="397" y="1098"/>
                  <a:pt x="397" y="1098"/>
                  <a:pt x="397" y="1098"/>
                </a:cubicBezTo>
                <a:cubicBezTo>
                  <a:pt x="408" y="1098"/>
                  <a:pt x="408" y="1098"/>
                  <a:pt x="420" y="1098"/>
                </a:cubicBezTo>
                <a:cubicBezTo>
                  <a:pt x="431" y="1098"/>
                  <a:pt x="431" y="1098"/>
                  <a:pt x="442" y="1076"/>
                </a:cubicBezTo>
                <a:cubicBezTo>
                  <a:pt x="408" y="1076"/>
                  <a:pt x="386" y="1076"/>
                  <a:pt x="352" y="1076"/>
                </a:cubicBezTo>
                <a:cubicBezTo>
                  <a:pt x="352" y="1076"/>
                  <a:pt x="352" y="1076"/>
                  <a:pt x="352" y="1076"/>
                </a:cubicBezTo>
                <a:cubicBezTo>
                  <a:pt x="340" y="1066"/>
                  <a:pt x="318" y="1076"/>
                  <a:pt x="306" y="1066"/>
                </a:cubicBezTo>
                <a:cubicBezTo>
                  <a:pt x="295" y="1076"/>
                  <a:pt x="272" y="1066"/>
                  <a:pt x="261" y="1066"/>
                </a:cubicBezTo>
                <a:cubicBezTo>
                  <a:pt x="261" y="1066"/>
                  <a:pt x="261" y="1066"/>
                  <a:pt x="261" y="1066"/>
                </a:cubicBezTo>
                <a:cubicBezTo>
                  <a:pt x="261" y="1066"/>
                  <a:pt x="261" y="1066"/>
                  <a:pt x="261" y="1066"/>
                </a:cubicBezTo>
                <a:cubicBezTo>
                  <a:pt x="250" y="1066"/>
                  <a:pt x="250" y="1066"/>
                  <a:pt x="238" y="1066"/>
                </a:cubicBezTo>
                <a:cubicBezTo>
                  <a:pt x="227" y="1066"/>
                  <a:pt x="227" y="1066"/>
                  <a:pt x="216" y="1066"/>
                </a:cubicBezTo>
                <a:cubicBezTo>
                  <a:pt x="204" y="1066"/>
                  <a:pt x="204" y="1066"/>
                  <a:pt x="204" y="1066"/>
                </a:cubicBezTo>
                <a:cubicBezTo>
                  <a:pt x="193" y="1066"/>
                  <a:pt x="193" y="1066"/>
                  <a:pt x="182" y="1066"/>
                </a:cubicBezTo>
                <a:cubicBezTo>
                  <a:pt x="170" y="1076"/>
                  <a:pt x="159" y="1066"/>
                  <a:pt x="136" y="1066"/>
                </a:cubicBezTo>
                <a:cubicBezTo>
                  <a:pt x="148" y="1055"/>
                  <a:pt x="148" y="1055"/>
                  <a:pt x="159" y="1055"/>
                </a:cubicBezTo>
                <a:cubicBezTo>
                  <a:pt x="170" y="1055"/>
                  <a:pt x="170" y="1055"/>
                  <a:pt x="170" y="1044"/>
                </a:cubicBezTo>
                <a:cubicBezTo>
                  <a:pt x="170" y="1044"/>
                  <a:pt x="170" y="1044"/>
                  <a:pt x="170" y="1044"/>
                </a:cubicBezTo>
                <a:cubicBezTo>
                  <a:pt x="159" y="1044"/>
                  <a:pt x="159" y="1044"/>
                  <a:pt x="148" y="1033"/>
                </a:cubicBezTo>
                <a:cubicBezTo>
                  <a:pt x="159" y="1022"/>
                  <a:pt x="159" y="1033"/>
                  <a:pt x="170" y="1033"/>
                </a:cubicBezTo>
                <a:cubicBezTo>
                  <a:pt x="170" y="1033"/>
                  <a:pt x="170" y="1033"/>
                  <a:pt x="170" y="1033"/>
                </a:cubicBezTo>
                <a:cubicBezTo>
                  <a:pt x="193" y="1033"/>
                  <a:pt x="204" y="1033"/>
                  <a:pt x="227" y="1044"/>
                </a:cubicBezTo>
                <a:cubicBezTo>
                  <a:pt x="227" y="1044"/>
                  <a:pt x="227" y="1044"/>
                  <a:pt x="238" y="1044"/>
                </a:cubicBezTo>
                <a:cubicBezTo>
                  <a:pt x="250" y="1044"/>
                  <a:pt x="261" y="1044"/>
                  <a:pt x="261" y="1044"/>
                </a:cubicBezTo>
                <a:cubicBezTo>
                  <a:pt x="284" y="1044"/>
                  <a:pt x="295" y="1044"/>
                  <a:pt x="318" y="1044"/>
                </a:cubicBezTo>
                <a:cubicBezTo>
                  <a:pt x="329" y="1044"/>
                  <a:pt x="329" y="1044"/>
                  <a:pt x="329" y="1033"/>
                </a:cubicBezTo>
                <a:cubicBezTo>
                  <a:pt x="329" y="1022"/>
                  <a:pt x="329" y="1022"/>
                  <a:pt x="318" y="1022"/>
                </a:cubicBezTo>
                <a:cubicBezTo>
                  <a:pt x="306" y="1022"/>
                  <a:pt x="295" y="1022"/>
                  <a:pt x="295" y="1011"/>
                </a:cubicBezTo>
                <a:cubicBezTo>
                  <a:pt x="295" y="1011"/>
                  <a:pt x="295" y="1011"/>
                  <a:pt x="295" y="1011"/>
                </a:cubicBezTo>
                <a:cubicBezTo>
                  <a:pt x="284" y="1011"/>
                  <a:pt x="272" y="1022"/>
                  <a:pt x="261" y="1011"/>
                </a:cubicBezTo>
                <a:cubicBezTo>
                  <a:pt x="261" y="1011"/>
                  <a:pt x="261" y="1011"/>
                  <a:pt x="250" y="1011"/>
                </a:cubicBezTo>
                <a:cubicBezTo>
                  <a:pt x="238" y="1011"/>
                  <a:pt x="227" y="1033"/>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16" y="1011"/>
                </a:cubicBezTo>
                <a:cubicBezTo>
                  <a:pt x="216" y="1011"/>
                  <a:pt x="216" y="1011"/>
                  <a:pt x="204" y="1011"/>
                </a:cubicBezTo>
                <a:cubicBezTo>
                  <a:pt x="193" y="1011"/>
                  <a:pt x="193" y="1011"/>
                  <a:pt x="182" y="1011"/>
                </a:cubicBezTo>
                <a:cubicBezTo>
                  <a:pt x="170" y="1011"/>
                  <a:pt x="170" y="1011"/>
                  <a:pt x="170" y="1011"/>
                </a:cubicBezTo>
                <a:cubicBezTo>
                  <a:pt x="170" y="1011"/>
                  <a:pt x="159" y="1011"/>
                  <a:pt x="159" y="1000"/>
                </a:cubicBezTo>
                <a:cubicBezTo>
                  <a:pt x="159" y="1000"/>
                  <a:pt x="159" y="990"/>
                  <a:pt x="170" y="990"/>
                </a:cubicBezTo>
                <a:cubicBezTo>
                  <a:pt x="182" y="990"/>
                  <a:pt x="193" y="990"/>
                  <a:pt x="204" y="990"/>
                </a:cubicBezTo>
                <a:cubicBezTo>
                  <a:pt x="204" y="990"/>
                  <a:pt x="204" y="990"/>
                  <a:pt x="204" y="990"/>
                </a:cubicBezTo>
                <a:cubicBezTo>
                  <a:pt x="204" y="990"/>
                  <a:pt x="204" y="979"/>
                  <a:pt x="216" y="979"/>
                </a:cubicBezTo>
                <a:cubicBezTo>
                  <a:pt x="250" y="979"/>
                  <a:pt x="295" y="968"/>
                  <a:pt x="329" y="968"/>
                </a:cubicBezTo>
                <a:cubicBezTo>
                  <a:pt x="329" y="968"/>
                  <a:pt x="329" y="968"/>
                  <a:pt x="340" y="957"/>
                </a:cubicBezTo>
                <a:cubicBezTo>
                  <a:pt x="352" y="957"/>
                  <a:pt x="352" y="957"/>
                  <a:pt x="352" y="957"/>
                </a:cubicBezTo>
                <a:cubicBezTo>
                  <a:pt x="352" y="946"/>
                  <a:pt x="352" y="946"/>
                  <a:pt x="352" y="946"/>
                </a:cubicBezTo>
                <a:cubicBezTo>
                  <a:pt x="352" y="946"/>
                  <a:pt x="352" y="946"/>
                  <a:pt x="340" y="946"/>
                </a:cubicBezTo>
                <a:cubicBezTo>
                  <a:pt x="340" y="946"/>
                  <a:pt x="340" y="946"/>
                  <a:pt x="340" y="946"/>
                </a:cubicBezTo>
                <a:cubicBezTo>
                  <a:pt x="340" y="946"/>
                  <a:pt x="340" y="946"/>
                  <a:pt x="340" y="946"/>
                </a:cubicBezTo>
                <a:cubicBezTo>
                  <a:pt x="329" y="946"/>
                  <a:pt x="329" y="946"/>
                  <a:pt x="329" y="946"/>
                </a:cubicBezTo>
                <a:cubicBezTo>
                  <a:pt x="329" y="946"/>
                  <a:pt x="329" y="946"/>
                  <a:pt x="329" y="946"/>
                </a:cubicBezTo>
                <a:cubicBezTo>
                  <a:pt x="306" y="946"/>
                  <a:pt x="284" y="946"/>
                  <a:pt x="250" y="946"/>
                </a:cubicBezTo>
                <a:cubicBezTo>
                  <a:pt x="238" y="946"/>
                  <a:pt x="250" y="935"/>
                  <a:pt x="250" y="935"/>
                </a:cubicBezTo>
                <a:cubicBezTo>
                  <a:pt x="250" y="935"/>
                  <a:pt x="250" y="913"/>
                  <a:pt x="238" y="924"/>
                </a:cubicBezTo>
                <a:cubicBezTo>
                  <a:pt x="227" y="946"/>
                  <a:pt x="227" y="935"/>
                  <a:pt x="216" y="924"/>
                </a:cubicBezTo>
                <a:cubicBezTo>
                  <a:pt x="216" y="924"/>
                  <a:pt x="216" y="924"/>
                  <a:pt x="204" y="924"/>
                </a:cubicBezTo>
                <a:cubicBezTo>
                  <a:pt x="204" y="924"/>
                  <a:pt x="204" y="924"/>
                  <a:pt x="204" y="913"/>
                </a:cubicBezTo>
                <a:cubicBezTo>
                  <a:pt x="204" y="913"/>
                  <a:pt x="204" y="913"/>
                  <a:pt x="204" y="913"/>
                </a:cubicBezTo>
                <a:cubicBezTo>
                  <a:pt x="204" y="913"/>
                  <a:pt x="204" y="913"/>
                  <a:pt x="204" y="924"/>
                </a:cubicBezTo>
                <a:cubicBezTo>
                  <a:pt x="204" y="924"/>
                  <a:pt x="204" y="924"/>
                  <a:pt x="193" y="913"/>
                </a:cubicBezTo>
                <a:cubicBezTo>
                  <a:pt x="182" y="913"/>
                  <a:pt x="170" y="913"/>
                  <a:pt x="148" y="913"/>
                </a:cubicBezTo>
                <a:cubicBezTo>
                  <a:pt x="182" y="903"/>
                  <a:pt x="204" y="903"/>
                  <a:pt x="227" y="903"/>
                </a:cubicBezTo>
                <a:cubicBezTo>
                  <a:pt x="238" y="892"/>
                  <a:pt x="250" y="892"/>
                  <a:pt x="261" y="892"/>
                </a:cubicBezTo>
                <a:cubicBezTo>
                  <a:pt x="272" y="892"/>
                  <a:pt x="284" y="892"/>
                  <a:pt x="284" y="870"/>
                </a:cubicBezTo>
                <a:cubicBezTo>
                  <a:pt x="284" y="859"/>
                  <a:pt x="272" y="859"/>
                  <a:pt x="261" y="859"/>
                </a:cubicBezTo>
                <a:cubicBezTo>
                  <a:pt x="250" y="859"/>
                  <a:pt x="250" y="859"/>
                  <a:pt x="250" y="859"/>
                </a:cubicBezTo>
                <a:cubicBezTo>
                  <a:pt x="250" y="859"/>
                  <a:pt x="250" y="859"/>
                  <a:pt x="250" y="859"/>
                </a:cubicBezTo>
                <a:cubicBezTo>
                  <a:pt x="250" y="859"/>
                  <a:pt x="250" y="859"/>
                  <a:pt x="250" y="859"/>
                </a:cubicBezTo>
                <a:cubicBezTo>
                  <a:pt x="250" y="859"/>
                  <a:pt x="250" y="848"/>
                  <a:pt x="238" y="848"/>
                </a:cubicBezTo>
                <a:cubicBezTo>
                  <a:pt x="250" y="848"/>
                  <a:pt x="250" y="848"/>
                  <a:pt x="250" y="848"/>
                </a:cubicBezTo>
                <a:cubicBezTo>
                  <a:pt x="272" y="859"/>
                  <a:pt x="306" y="859"/>
                  <a:pt x="329" y="870"/>
                </a:cubicBezTo>
                <a:cubicBezTo>
                  <a:pt x="329" y="837"/>
                  <a:pt x="329" y="837"/>
                  <a:pt x="306" y="826"/>
                </a:cubicBezTo>
                <a:cubicBezTo>
                  <a:pt x="306" y="826"/>
                  <a:pt x="306" y="826"/>
                  <a:pt x="306" y="826"/>
                </a:cubicBezTo>
                <a:cubicBezTo>
                  <a:pt x="306" y="826"/>
                  <a:pt x="306" y="826"/>
                  <a:pt x="306" y="826"/>
                </a:cubicBezTo>
                <a:cubicBezTo>
                  <a:pt x="306" y="826"/>
                  <a:pt x="306" y="826"/>
                  <a:pt x="295" y="826"/>
                </a:cubicBezTo>
                <a:cubicBezTo>
                  <a:pt x="295" y="816"/>
                  <a:pt x="295" y="816"/>
                  <a:pt x="306" y="805"/>
                </a:cubicBezTo>
                <a:cubicBezTo>
                  <a:pt x="318" y="805"/>
                  <a:pt x="318" y="805"/>
                  <a:pt x="318" y="805"/>
                </a:cubicBezTo>
                <a:cubicBezTo>
                  <a:pt x="318" y="805"/>
                  <a:pt x="318" y="805"/>
                  <a:pt x="318" y="805"/>
                </a:cubicBezTo>
                <a:cubicBezTo>
                  <a:pt x="318" y="805"/>
                  <a:pt x="318" y="805"/>
                  <a:pt x="318" y="805"/>
                </a:cubicBezTo>
                <a:cubicBezTo>
                  <a:pt x="318" y="805"/>
                  <a:pt x="318" y="805"/>
                  <a:pt x="318" y="805"/>
                </a:cubicBezTo>
                <a:cubicBezTo>
                  <a:pt x="318" y="794"/>
                  <a:pt x="306" y="794"/>
                  <a:pt x="306" y="794"/>
                </a:cubicBezTo>
                <a:cubicBezTo>
                  <a:pt x="284" y="794"/>
                  <a:pt x="272" y="794"/>
                  <a:pt x="250" y="794"/>
                </a:cubicBezTo>
                <a:cubicBezTo>
                  <a:pt x="250" y="794"/>
                  <a:pt x="250" y="794"/>
                  <a:pt x="250" y="794"/>
                </a:cubicBezTo>
                <a:cubicBezTo>
                  <a:pt x="227" y="794"/>
                  <a:pt x="204" y="783"/>
                  <a:pt x="193" y="783"/>
                </a:cubicBezTo>
                <a:cubicBezTo>
                  <a:pt x="193" y="783"/>
                  <a:pt x="193" y="783"/>
                  <a:pt x="193" y="783"/>
                </a:cubicBezTo>
                <a:cubicBezTo>
                  <a:pt x="227" y="783"/>
                  <a:pt x="261" y="783"/>
                  <a:pt x="295" y="783"/>
                </a:cubicBezTo>
                <a:cubicBezTo>
                  <a:pt x="295" y="783"/>
                  <a:pt x="295" y="783"/>
                  <a:pt x="295" y="783"/>
                </a:cubicBezTo>
                <a:cubicBezTo>
                  <a:pt x="306" y="783"/>
                  <a:pt x="318" y="783"/>
                  <a:pt x="329" y="783"/>
                </a:cubicBezTo>
                <a:cubicBezTo>
                  <a:pt x="329" y="783"/>
                  <a:pt x="329" y="783"/>
                  <a:pt x="329" y="783"/>
                </a:cubicBezTo>
                <a:cubicBezTo>
                  <a:pt x="318" y="783"/>
                  <a:pt x="318" y="783"/>
                  <a:pt x="318" y="783"/>
                </a:cubicBezTo>
                <a:cubicBezTo>
                  <a:pt x="318" y="783"/>
                  <a:pt x="318" y="783"/>
                  <a:pt x="318" y="783"/>
                </a:cubicBezTo>
                <a:cubicBezTo>
                  <a:pt x="318" y="783"/>
                  <a:pt x="318" y="783"/>
                  <a:pt x="318" y="783"/>
                </a:cubicBezTo>
                <a:cubicBezTo>
                  <a:pt x="318" y="783"/>
                  <a:pt x="318" y="783"/>
                  <a:pt x="318" y="783"/>
                </a:cubicBezTo>
                <a:cubicBezTo>
                  <a:pt x="306" y="783"/>
                  <a:pt x="295" y="783"/>
                  <a:pt x="284" y="772"/>
                </a:cubicBezTo>
                <a:cubicBezTo>
                  <a:pt x="284" y="772"/>
                  <a:pt x="284" y="772"/>
                  <a:pt x="284" y="772"/>
                </a:cubicBezTo>
                <a:cubicBezTo>
                  <a:pt x="284" y="772"/>
                  <a:pt x="284" y="772"/>
                  <a:pt x="284" y="772"/>
                </a:cubicBezTo>
                <a:cubicBezTo>
                  <a:pt x="284" y="772"/>
                  <a:pt x="284" y="772"/>
                  <a:pt x="284" y="772"/>
                </a:cubicBezTo>
                <a:cubicBezTo>
                  <a:pt x="272" y="772"/>
                  <a:pt x="250" y="772"/>
                  <a:pt x="238" y="772"/>
                </a:cubicBezTo>
                <a:cubicBezTo>
                  <a:pt x="227" y="772"/>
                  <a:pt x="227" y="772"/>
                  <a:pt x="216" y="772"/>
                </a:cubicBezTo>
                <a:cubicBezTo>
                  <a:pt x="204" y="761"/>
                  <a:pt x="193" y="772"/>
                  <a:pt x="182" y="772"/>
                </a:cubicBezTo>
                <a:cubicBezTo>
                  <a:pt x="170" y="772"/>
                  <a:pt x="170" y="772"/>
                  <a:pt x="170" y="772"/>
                </a:cubicBezTo>
                <a:cubicBezTo>
                  <a:pt x="159" y="772"/>
                  <a:pt x="136" y="772"/>
                  <a:pt x="125" y="761"/>
                </a:cubicBezTo>
                <a:cubicBezTo>
                  <a:pt x="136" y="750"/>
                  <a:pt x="136" y="761"/>
                  <a:pt x="148" y="761"/>
                </a:cubicBezTo>
                <a:cubicBezTo>
                  <a:pt x="170" y="761"/>
                  <a:pt x="182" y="761"/>
                  <a:pt x="204" y="761"/>
                </a:cubicBezTo>
                <a:cubicBezTo>
                  <a:pt x="216" y="761"/>
                  <a:pt x="227" y="761"/>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38" y="772"/>
                  <a:pt x="238" y="772"/>
                  <a:pt x="238" y="772"/>
                </a:cubicBezTo>
                <a:cubicBezTo>
                  <a:pt x="250" y="772"/>
                  <a:pt x="250" y="772"/>
                  <a:pt x="250" y="772"/>
                </a:cubicBezTo>
                <a:cubicBezTo>
                  <a:pt x="250" y="750"/>
                  <a:pt x="261" y="750"/>
                  <a:pt x="272" y="761"/>
                </a:cubicBezTo>
                <a:cubicBezTo>
                  <a:pt x="272" y="761"/>
                  <a:pt x="272" y="761"/>
                  <a:pt x="272" y="761"/>
                </a:cubicBezTo>
                <a:cubicBezTo>
                  <a:pt x="272" y="761"/>
                  <a:pt x="272" y="750"/>
                  <a:pt x="284" y="750"/>
                </a:cubicBezTo>
                <a:cubicBezTo>
                  <a:pt x="284" y="750"/>
                  <a:pt x="284" y="750"/>
                  <a:pt x="284" y="750"/>
                </a:cubicBezTo>
                <a:cubicBezTo>
                  <a:pt x="284" y="750"/>
                  <a:pt x="272" y="739"/>
                  <a:pt x="261" y="739"/>
                </a:cubicBezTo>
                <a:cubicBezTo>
                  <a:pt x="261" y="707"/>
                  <a:pt x="238" y="718"/>
                  <a:pt x="227" y="707"/>
                </a:cubicBezTo>
                <a:cubicBezTo>
                  <a:pt x="216" y="707"/>
                  <a:pt x="216" y="707"/>
                  <a:pt x="204" y="707"/>
                </a:cubicBezTo>
                <a:cubicBezTo>
                  <a:pt x="193" y="696"/>
                  <a:pt x="170" y="707"/>
                  <a:pt x="159" y="707"/>
                </a:cubicBezTo>
                <a:cubicBezTo>
                  <a:pt x="148" y="707"/>
                  <a:pt x="148" y="707"/>
                  <a:pt x="148" y="707"/>
                </a:cubicBezTo>
                <a:cubicBezTo>
                  <a:pt x="148" y="696"/>
                  <a:pt x="148" y="696"/>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85"/>
                  <a:pt x="148" y="685"/>
                  <a:pt x="148" y="685"/>
                </a:cubicBezTo>
                <a:cubicBezTo>
                  <a:pt x="148" y="696"/>
                  <a:pt x="148" y="696"/>
                  <a:pt x="148" y="707"/>
                </a:cubicBezTo>
                <a:cubicBezTo>
                  <a:pt x="148" y="696"/>
                  <a:pt x="148" y="685"/>
                  <a:pt x="148" y="685"/>
                </a:cubicBezTo>
                <a:cubicBezTo>
                  <a:pt x="136" y="685"/>
                  <a:pt x="136" y="685"/>
                  <a:pt x="136" y="685"/>
                </a:cubicBezTo>
                <a:cubicBezTo>
                  <a:pt x="136" y="685"/>
                  <a:pt x="125" y="685"/>
                  <a:pt x="125" y="674"/>
                </a:cubicBezTo>
                <a:cubicBezTo>
                  <a:pt x="125" y="663"/>
                  <a:pt x="125" y="663"/>
                  <a:pt x="136" y="663"/>
                </a:cubicBezTo>
                <a:cubicBezTo>
                  <a:pt x="159" y="663"/>
                  <a:pt x="170" y="663"/>
                  <a:pt x="193" y="663"/>
                </a:cubicBezTo>
                <a:cubicBezTo>
                  <a:pt x="204" y="663"/>
                  <a:pt x="204" y="663"/>
                  <a:pt x="204" y="663"/>
                </a:cubicBezTo>
                <a:cubicBezTo>
                  <a:pt x="204" y="653"/>
                  <a:pt x="193" y="653"/>
                  <a:pt x="182" y="653"/>
                </a:cubicBezTo>
                <a:cubicBezTo>
                  <a:pt x="170" y="653"/>
                  <a:pt x="148" y="653"/>
                  <a:pt x="148" y="631"/>
                </a:cubicBezTo>
                <a:cubicBezTo>
                  <a:pt x="148" y="620"/>
                  <a:pt x="136" y="620"/>
                  <a:pt x="136" y="631"/>
                </a:cubicBezTo>
                <a:cubicBezTo>
                  <a:pt x="125" y="631"/>
                  <a:pt x="125" y="631"/>
                  <a:pt x="125" y="631"/>
                </a:cubicBezTo>
                <a:cubicBezTo>
                  <a:pt x="125" y="631"/>
                  <a:pt x="125" y="631"/>
                  <a:pt x="125" y="631"/>
                </a:cubicBezTo>
                <a:cubicBezTo>
                  <a:pt x="125" y="631"/>
                  <a:pt x="125" y="631"/>
                  <a:pt x="125" y="631"/>
                </a:cubicBezTo>
                <a:cubicBezTo>
                  <a:pt x="125" y="631"/>
                  <a:pt x="125" y="631"/>
                  <a:pt x="125" y="631"/>
                </a:cubicBezTo>
                <a:cubicBezTo>
                  <a:pt x="125" y="642"/>
                  <a:pt x="125" y="642"/>
                  <a:pt x="114" y="642"/>
                </a:cubicBezTo>
                <a:cubicBezTo>
                  <a:pt x="91" y="631"/>
                  <a:pt x="91" y="620"/>
                  <a:pt x="80" y="620"/>
                </a:cubicBezTo>
                <a:cubicBezTo>
                  <a:pt x="68" y="620"/>
                  <a:pt x="68" y="620"/>
                  <a:pt x="68" y="620"/>
                </a:cubicBezTo>
                <a:cubicBezTo>
                  <a:pt x="68" y="609"/>
                  <a:pt x="68" y="609"/>
                  <a:pt x="68" y="609"/>
                </a:cubicBezTo>
                <a:cubicBezTo>
                  <a:pt x="68" y="609"/>
                  <a:pt x="68" y="609"/>
                  <a:pt x="68" y="609"/>
                </a:cubicBezTo>
                <a:cubicBezTo>
                  <a:pt x="68" y="609"/>
                  <a:pt x="68" y="609"/>
                  <a:pt x="68" y="598"/>
                </a:cubicBezTo>
                <a:cubicBezTo>
                  <a:pt x="57" y="598"/>
                  <a:pt x="57" y="598"/>
                  <a:pt x="46" y="587"/>
                </a:cubicBezTo>
                <a:cubicBezTo>
                  <a:pt x="46" y="587"/>
                  <a:pt x="46" y="587"/>
                  <a:pt x="57" y="576"/>
                </a:cubicBezTo>
                <a:cubicBezTo>
                  <a:pt x="57" y="576"/>
                  <a:pt x="57" y="576"/>
                  <a:pt x="57" y="566"/>
                </a:cubicBezTo>
                <a:cubicBezTo>
                  <a:pt x="57" y="566"/>
                  <a:pt x="57" y="566"/>
                  <a:pt x="57" y="566"/>
                </a:cubicBezTo>
                <a:cubicBezTo>
                  <a:pt x="57" y="566"/>
                  <a:pt x="57" y="566"/>
                  <a:pt x="57" y="566"/>
                </a:cubicBezTo>
                <a:cubicBezTo>
                  <a:pt x="57" y="566"/>
                  <a:pt x="57" y="566"/>
                  <a:pt x="57" y="566"/>
                </a:cubicBezTo>
                <a:cubicBezTo>
                  <a:pt x="57" y="566"/>
                  <a:pt x="57" y="566"/>
                  <a:pt x="57" y="566"/>
                </a:cubicBezTo>
                <a:cubicBezTo>
                  <a:pt x="57" y="566"/>
                  <a:pt x="57" y="566"/>
                  <a:pt x="68" y="555"/>
                </a:cubicBezTo>
                <a:cubicBezTo>
                  <a:pt x="68" y="555"/>
                  <a:pt x="68" y="555"/>
                  <a:pt x="68" y="555"/>
                </a:cubicBezTo>
                <a:cubicBezTo>
                  <a:pt x="80" y="555"/>
                  <a:pt x="102" y="555"/>
                  <a:pt x="114" y="555"/>
                </a:cubicBezTo>
                <a:cubicBezTo>
                  <a:pt x="114" y="555"/>
                  <a:pt x="114" y="555"/>
                  <a:pt x="114" y="555"/>
                </a:cubicBezTo>
                <a:cubicBezTo>
                  <a:pt x="125" y="555"/>
                  <a:pt x="125" y="555"/>
                  <a:pt x="136" y="555"/>
                </a:cubicBezTo>
                <a:cubicBezTo>
                  <a:pt x="136" y="555"/>
                  <a:pt x="136" y="555"/>
                  <a:pt x="148" y="555"/>
                </a:cubicBezTo>
                <a:cubicBezTo>
                  <a:pt x="159" y="544"/>
                  <a:pt x="170" y="555"/>
                  <a:pt x="182" y="555"/>
                </a:cubicBezTo>
                <a:cubicBezTo>
                  <a:pt x="193" y="555"/>
                  <a:pt x="204" y="555"/>
                  <a:pt x="216" y="555"/>
                </a:cubicBezTo>
                <a:cubicBezTo>
                  <a:pt x="216" y="555"/>
                  <a:pt x="216" y="555"/>
                  <a:pt x="216" y="555"/>
                </a:cubicBezTo>
                <a:cubicBezTo>
                  <a:pt x="227" y="555"/>
                  <a:pt x="227" y="555"/>
                  <a:pt x="227" y="555"/>
                </a:cubicBezTo>
                <a:cubicBezTo>
                  <a:pt x="227" y="555"/>
                  <a:pt x="227" y="555"/>
                  <a:pt x="227" y="555"/>
                </a:cubicBezTo>
                <a:cubicBezTo>
                  <a:pt x="227" y="555"/>
                  <a:pt x="227" y="555"/>
                  <a:pt x="238" y="555"/>
                </a:cubicBezTo>
                <a:cubicBezTo>
                  <a:pt x="238" y="555"/>
                  <a:pt x="238" y="555"/>
                  <a:pt x="238" y="555"/>
                </a:cubicBezTo>
                <a:cubicBezTo>
                  <a:pt x="238" y="555"/>
                  <a:pt x="238" y="555"/>
                  <a:pt x="238" y="555"/>
                </a:cubicBezTo>
                <a:cubicBezTo>
                  <a:pt x="227" y="555"/>
                  <a:pt x="227" y="555"/>
                  <a:pt x="227" y="555"/>
                </a:cubicBezTo>
                <a:cubicBezTo>
                  <a:pt x="227" y="555"/>
                  <a:pt x="227" y="555"/>
                  <a:pt x="227" y="555"/>
                </a:cubicBezTo>
                <a:cubicBezTo>
                  <a:pt x="227" y="555"/>
                  <a:pt x="227" y="555"/>
                  <a:pt x="227" y="555"/>
                </a:cubicBezTo>
                <a:cubicBezTo>
                  <a:pt x="193" y="555"/>
                  <a:pt x="159" y="555"/>
                  <a:pt x="136" y="544"/>
                </a:cubicBezTo>
                <a:cubicBezTo>
                  <a:pt x="125" y="544"/>
                  <a:pt x="125" y="544"/>
                  <a:pt x="125" y="544"/>
                </a:cubicBezTo>
                <a:cubicBezTo>
                  <a:pt x="114" y="544"/>
                  <a:pt x="114" y="544"/>
                  <a:pt x="102" y="544"/>
                </a:cubicBezTo>
                <a:cubicBezTo>
                  <a:pt x="91" y="544"/>
                  <a:pt x="68" y="544"/>
                  <a:pt x="57" y="544"/>
                </a:cubicBezTo>
                <a:cubicBezTo>
                  <a:pt x="57" y="544"/>
                  <a:pt x="46" y="544"/>
                  <a:pt x="46" y="533"/>
                </a:cubicBezTo>
                <a:cubicBezTo>
                  <a:pt x="46" y="522"/>
                  <a:pt x="46" y="522"/>
                  <a:pt x="57" y="522"/>
                </a:cubicBezTo>
                <a:cubicBezTo>
                  <a:pt x="80" y="522"/>
                  <a:pt x="102" y="500"/>
                  <a:pt x="125" y="511"/>
                </a:cubicBezTo>
                <a:cubicBezTo>
                  <a:pt x="125" y="511"/>
                  <a:pt x="125" y="511"/>
                  <a:pt x="136" y="511"/>
                </a:cubicBezTo>
                <a:cubicBezTo>
                  <a:pt x="136" y="511"/>
                  <a:pt x="136" y="511"/>
                  <a:pt x="136" y="511"/>
                </a:cubicBezTo>
                <a:cubicBezTo>
                  <a:pt x="136" y="511"/>
                  <a:pt x="136" y="511"/>
                  <a:pt x="148" y="511"/>
                </a:cubicBezTo>
                <a:cubicBezTo>
                  <a:pt x="159" y="500"/>
                  <a:pt x="170" y="511"/>
                  <a:pt x="182" y="500"/>
                </a:cubicBezTo>
                <a:cubicBezTo>
                  <a:pt x="182" y="489"/>
                  <a:pt x="170" y="500"/>
                  <a:pt x="159" y="489"/>
                </a:cubicBezTo>
                <a:cubicBezTo>
                  <a:pt x="148" y="489"/>
                  <a:pt x="148" y="489"/>
                  <a:pt x="136" y="489"/>
                </a:cubicBezTo>
                <a:cubicBezTo>
                  <a:pt x="125" y="479"/>
                  <a:pt x="114" y="489"/>
                  <a:pt x="102" y="479"/>
                </a:cubicBezTo>
                <a:cubicBezTo>
                  <a:pt x="102" y="479"/>
                  <a:pt x="102" y="479"/>
                  <a:pt x="102" y="479"/>
                </a:cubicBezTo>
                <a:cubicBezTo>
                  <a:pt x="102" y="479"/>
                  <a:pt x="102" y="479"/>
                  <a:pt x="102" y="479"/>
                </a:cubicBezTo>
                <a:cubicBezTo>
                  <a:pt x="102" y="479"/>
                  <a:pt x="102" y="479"/>
                  <a:pt x="102" y="479"/>
                </a:cubicBezTo>
                <a:cubicBezTo>
                  <a:pt x="91" y="479"/>
                  <a:pt x="91" y="479"/>
                  <a:pt x="102" y="468"/>
                </a:cubicBezTo>
                <a:cubicBezTo>
                  <a:pt x="114" y="468"/>
                  <a:pt x="114" y="468"/>
                  <a:pt x="125" y="468"/>
                </a:cubicBezTo>
                <a:cubicBezTo>
                  <a:pt x="136" y="468"/>
                  <a:pt x="136" y="468"/>
                  <a:pt x="148" y="468"/>
                </a:cubicBezTo>
                <a:cubicBezTo>
                  <a:pt x="159" y="468"/>
                  <a:pt x="159" y="468"/>
                  <a:pt x="159" y="468"/>
                </a:cubicBezTo>
                <a:cubicBezTo>
                  <a:pt x="159" y="468"/>
                  <a:pt x="159" y="457"/>
                  <a:pt x="170" y="457"/>
                </a:cubicBezTo>
                <a:cubicBezTo>
                  <a:pt x="170" y="457"/>
                  <a:pt x="170" y="457"/>
                  <a:pt x="170" y="457"/>
                </a:cubicBezTo>
                <a:cubicBezTo>
                  <a:pt x="170" y="457"/>
                  <a:pt x="170" y="468"/>
                  <a:pt x="159" y="468"/>
                </a:cubicBezTo>
                <a:cubicBezTo>
                  <a:pt x="114" y="489"/>
                  <a:pt x="114" y="489"/>
                  <a:pt x="114" y="479"/>
                </a:cubicBezTo>
                <a:cubicBezTo>
                  <a:pt x="114" y="479"/>
                  <a:pt x="114" y="479"/>
                  <a:pt x="114" y="479"/>
                </a:cubicBezTo>
                <a:cubicBezTo>
                  <a:pt x="114" y="479"/>
                  <a:pt x="114" y="479"/>
                  <a:pt x="114" y="479"/>
                </a:cubicBezTo>
                <a:cubicBezTo>
                  <a:pt x="114" y="479"/>
                  <a:pt x="114" y="479"/>
                  <a:pt x="114" y="479"/>
                </a:cubicBezTo>
                <a:cubicBezTo>
                  <a:pt x="114" y="479"/>
                  <a:pt x="114" y="468"/>
                  <a:pt x="102" y="468"/>
                </a:cubicBezTo>
                <a:cubicBezTo>
                  <a:pt x="102" y="468"/>
                  <a:pt x="91" y="457"/>
                  <a:pt x="102" y="446"/>
                </a:cubicBezTo>
                <a:cubicBezTo>
                  <a:pt x="114" y="435"/>
                  <a:pt x="114" y="413"/>
                  <a:pt x="114" y="402"/>
                </a:cubicBezTo>
                <a:cubicBezTo>
                  <a:pt x="114" y="392"/>
                  <a:pt x="114" y="392"/>
                  <a:pt x="125" y="392"/>
                </a:cubicBezTo>
                <a:cubicBezTo>
                  <a:pt x="125" y="392"/>
                  <a:pt x="125" y="392"/>
                  <a:pt x="125" y="392"/>
                </a:cubicBezTo>
                <a:cubicBezTo>
                  <a:pt x="125" y="392"/>
                  <a:pt x="125" y="392"/>
                  <a:pt x="125" y="392"/>
                </a:cubicBezTo>
                <a:cubicBezTo>
                  <a:pt x="125" y="392"/>
                  <a:pt x="125" y="381"/>
                  <a:pt x="136" y="381"/>
                </a:cubicBezTo>
                <a:cubicBezTo>
                  <a:pt x="136" y="381"/>
                  <a:pt x="136" y="381"/>
                  <a:pt x="125" y="381"/>
                </a:cubicBezTo>
                <a:cubicBezTo>
                  <a:pt x="125" y="381"/>
                  <a:pt x="114" y="381"/>
                  <a:pt x="114" y="370"/>
                </a:cubicBezTo>
                <a:cubicBezTo>
                  <a:pt x="114" y="359"/>
                  <a:pt x="114" y="370"/>
                  <a:pt x="125" y="370"/>
                </a:cubicBezTo>
                <a:cubicBezTo>
                  <a:pt x="125" y="370"/>
                  <a:pt x="125" y="370"/>
                  <a:pt x="125" y="370"/>
                </a:cubicBezTo>
                <a:cubicBezTo>
                  <a:pt x="125" y="370"/>
                  <a:pt x="125" y="370"/>
                  <a:pt x="136" y="370"/>
                </a:cubicBezTo>
                <a:cubicBezTo>
                  <a:pt x="136" y="370"/>
                  <a:pt x="136" y="370"/>
                  <a:pt x="136" y="370"/>
                </a:cubicBezTo>
                <a:cubicBezTo>
                  <a:pt x="136" y="370"/>
                  <a:pt x="136" y="370"/>
                  <a:pt x="136" y="370"/>
                </a:cubicBezTo>
                <a:cubicBezTo>
                  <a:pt x="136" y="370"/>
                  <a:pt x="136" y="370"/>
                  <a:pt x="148" y="370"/>
                </a:cubicBezTo>
                <a:cubicBezTo>
                  <a:pt x="148" y="370"/>
                  <a:pt x="148" y="370"/>
                  <a:pt x="148" y="370"/>
                </a:cubicBezTo>
                <a:cubicBezTo>
                  <a:pt x="148" y="370"/>
                  <a:pt x="148" y="370"/>
                  <a:pt x="159" y="370"/>
                </a:cubicBezTo>
                <a:cubicBezTo>
                  <a:pt x="159" y="370"/>
                  <a:pt x="159" y="370"/>
                  <a:pt x="170" y="370"/>
                </a:cubicBezTo>
                <a:cubicBezTo>
                  <a:pt x="170" y="370"/>
                  <a:pt x="170" y="370"/>
                  <a:pt x="170" y="370"/>
                </a:cubicBezTo>
                <a:cubicBezTo>
                  <a:pt x="170" y="370"/>
                  <a:pt x="170" y="370"/>
                  <a:pt x="170" y="370"/>
                </a:cubicBezTo>
                <a:cubicBezTo>
                  <a:pt x="182" y="370"/>
                  <a:pt x="182" y="370"/>
                  <a:pt x="182" y="370"/>
                </a:cubicBezTo>
                <a:cubicBezTo>
                  <a:pt x="216" y="381"/>
                  <a:pt x="238" y="381"/>
                  <a:pt x="272" y="381"/>
                </a:cubicBezTo>
                <a:cubicBezTo>
                  <a:pt x="295" y="381"/>
                  <a:pt x="318" y="370"/>
                  <a:pt x="329" y="370"/>
                </a:cubicBezTo>
                <a:cubicBezTo>
                  <a:pt x="329" y="370"/>
                  <a:pt x="329" y="370"/>
                  <a:pt x="329" y="370"/>
                </a:cubicBezTo>
                <a:cubicBezTo>
                  <a:pt x="329" y="370"/>
                  <a:pt x="329" y="370"/>
                  <a:pt x="329" y="370"/>
                </a:cubicBezTo>
                <a:cubicBezTo>
                  <a:pt x="329" y="370"/>
                  <a:pt x="329" y="370"/>
                  <a:pt x="329" y="370"/>
                </a:cubicBezTo>
                <a:cubicBezTo>
                  <a:pt x="329" y="359"/>
                  <a:pt x="352" y="370"/>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52" y="359"/>
                  <a:pt x="352" y="359"/>
                  <a:pt x="352" y="359"/>
                </a:cubicBezTo>
                <a:cubicBezTo>
                  <a:pt x="306" y="359"/>
                  <a:pt x="250" y="359"/>
                  <a:pt x="204" y="337"/>
                </a:cubicBezTo>
                <a:cubicBezTo>
                  <a:pt x="204" y="337"/>
                  <a:pt x="204" y="337"/>
                  <a:pt x="204" y="337"/>
                </a:cubicBezTo>
                <a:cubicBezTo>
                  <a:pt x="204" y="337"/>
                  <a:pt x="204" y="337"/>
                  <a:pt x="204" y="337"/>
                </a:cubicBezTo>
                <a:cubicBezTo>
                  <a:pt x="204" y="337"/>
                  <a:pt x="204" y="337"/>
                  <a:pt x="204" y="337"/>
                </a:cubicBezTo>
                <a:cubicBezTo>
                  <a:pt x="193" y="337"/>
                  <a:pt x="182" y="337"/>
                  <a:pt x="170" y="326"/>
                </a:cubicBezTo>
                <a:cubicBezTo>
                  <a:pt x="170" y="326"/>
                  <a:pt x="170" y="326"/>
                  <a:pt x="170" y="326"/>
                </a:cubicBezTo>
                <a:cubicBezTo>
                  <a:pt x="170" y="326"/>
                  <a:pt x="170" y="326"/>
                  <a:pt x="170" y="326"/>
                </a:cubicBezTo>
                <a:cubicBezTo>
                  <a:pt x="159" y="326"/>
                  <a:pt x="159" y="326"/>
                  <a:pt x="159" y="326"/>
                </a:cubicBezTo>
                <a:cubicBezTo>
                  <a:pt x="159" y="326"/>
                  <a:pt x="159" y="326"/>
                  <a:pt x="159" y="326"/>
                </a:cubicBezTo>
                <a:cubicBezTo>
                  <a:pt x="148" y="326"/>
                  <a:pt x="136" y="326"/>
                  <a:pt x="136" y="316"/>
                </a:cubicBezTo>
                <a:cubicBezTo>
                  <a:pt x="136" y="316"/>
                  <a:pt x="136" y="316"/>
                  <a:pt x="136" y="316"/>
                </a:cubicBezTo>
                <a:cubicBezTo>
                  <a:pt x="125" y="316"/>
                  <a:pt x="125" y="305"/>
                  <a:pt x="114" y="305"/>
                </a:cubicBezTo>
                <a:cubicBezTo>
                  <a:pt x="114" y="305"/>
                  <a:pt x="114" y="305"/>
                  <a:pt x="114" y="305"/>
                </a:cubicBezTo>
                <a:cubicBezTo>
                  <a:pt x="114" y="305"/>
                  <a:pt x="102" y="305"/>
                  <a:pt x="102" y="294"/>
                </a:cubicBezTo>
                <a:cubicBezTo>
                  <a:pt x="102" y="294"/>
                  <a:pt x="102" y="294"/>
                  <a:pt x="102" y="294"/>
                </a:cubicBezTo>
                <a:cubicBezTo>
                  <a:pt x="102" y="294"/>
                  <a:pt x="102" y="294"/>
                  <a:pt x="102" y="294"/>
                </a:cubicBezTo>
                <a:cubicBezTo>
                  <a:pt x="102" y="294"/>
                  <a:pt x="102" y="294"/>
                  <a:pt x="102" y="294"/>
                </a:cubicBezTo>
                <a:cubicBezTo>
                  <a:pt x="102" y="294"/>
                  <a:pt x="102" y="294"/>
                  <a:pt x="102" y="283"/>
                </a:cubicBezTo>
                <a:cubicBezTo>
                  <a:pt x="91" y="272"/>
                  <a:pt x="102" y="261"/>
                  <a:pt x="102" y="250"/>
                </a:cubicBezTo>
                <a:cubicBezTo>
                  <a:pt x="102" y="250"/>
                  <a:pt x="91" y="239"/>
                  <a:pt x="102" y="239"/>
                </a:cubicBezTo>
                <a:cubicBezTo>
                  <a:pt x="114" y="239"/>
                  <a:pt x="114" y="218"/>
                  <a:pt x="125" y="207"/>
                </a:cubicBezTo>
                <a:cubicBezTo>
                  <a:pt x="125" y="207"/>
                  <a:pt x="125" y="207"/>
                  <a:pt x="125" y="207"/>
                </a:cubicBezTo>
                <a:cubicBezTo>
                  <a:pt x="125" y="207"/>
                  <a:pt x="125" y="207"/>
                  <a:pt x="125" y="207"/>
                </a:cubicBezTo>
                <a:cubicBezTo>
                  <a:pt x="125" y="207"/>
                  <a:pt x="125" y="207"/>
                  <a:pt x="125" y="207"/>
                </a:cubicBezTo>
                <a:cubicBezTo>
                  <a:pt x="114" y="196"/>
                  <a:pt x="114" y="196"/>
                  <a:pt x="114" y="196"/>
                </a:cubicBezTo>
                <a:cubicBezTo>
                  <a:pt x="114" y="185"/>
                  <a:pt x="114" y="185"/>
                  <a:pt x="114" y="185"/>
                </a:cubicBezTo>
                <a:cubicBezTo>
                  <a:pt x="148" y="185"/>
                  <a:pt x="182" y="174"/>
                  <a:pt x="204" y="185"/>
                </a:cubicBezTo>
                <a:cubicBezTo>
                  <a:pt x="204" y="185"/>
                  <a:pt x="204" y="185"/>
                  <a:pt x="204" y="185"/>
                </a:cubicBezTo>
                <a:cubicBezTo>
                  <a:pt x="227" y="185"/>
                  <a:pt x="238" y="185"/>
                  <a:pt x="261" y="174"/>
                </a:cubicBezTo>
                <a:cubicBezTo>
                  <a:pt x="261" y="174"/>
                  <a:pt x="238" y="185"/>
                  <a:pt x="227" y="174"/>
                </a:cubicBezTo>
                <a:cubicBezTo>
                  <a:pt x="227" y="174"/>
                  <a:pt x="227" y="174"/>
                  <a:pt x="227" y="174"/>
                </a:cubicBezTo>
                <a:cubicBezTo>
                  <a:pt x="227" y="174"/>
                  <a:pt x="227" y="174"/>
                  <a:pt x="227" y="174"/>
                </a:cubicBezTo>
                <a:cubicBezTo>
                  <a:pt x="216" y="174"/>
                  <a:pt x="204" y="174"/>
                  <a:pt x="182" y="163"/>
                </a:cubicBezTo>
                <a:cubicBezTo>
                  <a:pt x="204" y="152"/>
                  <a:pt x="216" y="152"/>
                  <a:pt x="227" y="152"/>
                </a:cubicBezTo>
                <a:cubicBezTo>
                  <a:pt x="261" y="152"/>
                  <a:pt x="306" y="152"/>
                  <a:pt x="340" y="142"/>
                </a:cubicBezTo>
                <a:cubicBezTo>
                  <a:pt x="352" y="142"/>
                  <a:pt x="352" y="142"/>
                  <a:pt x="352" y="131"/>
                </a:cubicBezTo>
                <a:cubicBezTo>
                  <a:pt x="352" y="131"/>
                  <a:pt x="352" y="131"/>
                  <a:pt x="352" y="131"/>
                </a:cubicBezTo>
                <a:cubicBezTo>
                  <a:pt x="352" y="131"/>
                  <a:pt x="352" y="131"/>
                  <a:pt x="352" y="131"/>
                </a:cubicBezTo>
                <a:cubicBezTo>
                  <a:pt x="352" y="131"/>
                  <a:pt x="352" y="131"/>
                  <a:pt x="352" y="131"/>
                </a:cubicBezTo>
                <a:cubicBezTo>
                  <a:pt x="340" y="131"/>
                  <a:pt x="340" y="131"/>
                  <a:pt x="329" y="120"/>
                </a:cubicBezTo>
                <a:cubicBezTo>
                  <a:pt x="329" y="109"/>
                  <a:pt x="329" y="98"/>
                  <a:pt x="340" y="98"/>
                </a:cubicBezTo>
                <a:cubicBezTo>
                  <a:pt x="352" y="98"/>
                  <a:pt x="352" y="87"/>
                  <a:pt x="352" y="76"/>
                </a:cubicBezTo>
                <a:cubicBezTo>
                  <a:pt x="352" y="76"/>
                  <a:pt x="352" y="76"/>
                  <a:pt x="340" y="65"/>
                </a:cubicBezTo>
                <a:cubicBezTo>
                  <a:pt x="340" y="65"/>
                  <a:pt x="340" y="65"/>
                  <a:pt x="340" y="65"/>
                </a:cubicBezTo>
                <a:cubicBezTo>
                  <a:pt x="329" y="65"/>
                  <a:pt x="329" y="55"/>
                  <a:pt x="329" y="55"/>
                </a:cubicBezTo>
                <a:cubicBezTo>
                  <a:pt x="329" y="55"/>
                  <a:pt x="340" y="44"/>
                  <a:pt x="352" y="44"/>
                </a:cubicBezTo>
                <a:cubicBezTo>
                  <a:pt x="352" y="44"/>
                  <a:pt x="352" y="44"/>
                  <a:pt x="352" y="44"/>
                </a:cubicBezTo>
                <a:cubicBezTo>
                  <a:pt x="352" y="44"/>
                  <a:pt x="352" y="44"/>
                  <a:pt x="363" y="33"/>
                </a:cubicBezTo>
                <a:cubicBezTo>
                  <a:pt x="374" y="22"/>
                  <a:pt x="374" y="22"/>
                  <a:pt x="397" y="22"/>
                </a:cubicBezTo>
                <a:cubicBezTo>
                  <a:pt x="408" y="22"/>
                  <a:pt x="420" y="22"/>
                  <a:pt x="431" y="33"/>
                </a:cubicBezTo>
                <a:cubicBezTo>
                  <a:pt x="431" y="33"/>
                  <a:pt x="431" y="33"/>
                  <a:pt x="431" y="33"/>
                </a:cubicBezTo>
                <a:cubicBezTo>
                  <a:pt x="442" y="33"/>
                  <a:pt x="442" y="33"/>
                  <a:pt x="442" y="33"/>
                </a:cubicBezTo>
                <a:cubicBezTo>
                  <a:pt x="442" y="33"/>
                  <a:pt x="442" y="33"/>
                  <a:pt x="442" y="33"/>
                </a:cubicBezTo>
                <a:cubicBezTo>
                  <a:pt x="442" y="33"/>
                  <a:pt x="442" y="33"/>
                  <a:pt x="442" y="33"/>
                </a:cubicBezTo>
                <a:cubicBezTo>
                  <a:pt x="454" y="33"/>
                  <a:pt x="454" y="33"/>
                  <a:pt x="465" y="44"/>
                </a:cubicBezTo>
                <a:cubicBezTo>
                  <a:pt x="465" y="44"/>
                  <a:pt x="465" y="44"/>
                  <a:pt x="465" y="44"/>
                </a:cubicBezTo>
                <a:cubicBezTo>
                  <a:pt x="476" y="55"/>
                  <a:pt x="488" y="44"/>
                  <a:pt x="499" y="55"/>
                </a:cubicBezTo>
                <a:cubicBezTo>
                  <a:pt x="499" y="55"/>
                  <a:pt x="499" y="55"/>
                  <a:pt x="499" y="55"/>
                </a:cubicBezTo>
                <a:cubicBezTo>
                  <a:pt x="522" y="55"/>
                  <a:pt x="533" y="44"/>
                  <a:pt x="556" y="65"/>
                </a:cubicBezTo>
                <a:cubicBezTo>
                  <a:pt x="567" y="65"/>
                  <a:pt x="567" y="65"/>
                  <a:pt x="578" y="65"/>
                </a:cubicBezTo>
                <a:cubicBezTo>
                  <a:pt x="590" y="65"/>
                  <a:pt x="601" y="65"/>
                  <a:pt x="612" y="65"/>
                </a:cubicBezTo>
                <a:cubicBezTo>
                  <a:pt x="624" y="65"/>
                  <a:pt x="635" y="65"/>
                  <a:pt x="646" y="65"/>
                </a:cubicBezTo>
                <a:cubicBezTo>
                  <a:pt x="646" y="65"/>
                  <a:pt x="646" y="65"/>
                  <a:pt x="658" y="65"/>
                </a:cubicBezTo>
                <a:cubicBezTo>
                  <a:pt x="658" y="55"/>
                  <a:pt x="669" y="55"/>
                  <a:pt x="680" y="55"/>
                </a:cubicBezTo>
                <a:cubicBezTo>
                  <a:pt x="714" y="55"/>
                  <a:pt x="737" y="55"/>
                  <a:pt x="771" y="55"/>
                </a:cubicBezTo>
                <a:cubicBezTo>
                  <a:pt x="771" y="55"/>
                  <a:pt x="771" y="55"/>
                  <a:pt x="771" y="55"/>
                </a:cubicBezTo>
                <a:cubicBezTo>
                  <a:pt x="771" y="55"/>
                  <a:pt x="771" y="55"/>
                  <a:pt x="771" y="55"/>
                </a:cubicBezTo>
                <a:cubicBezTo>
                  <a:pt x="782" y="44"/>
                  <a:pt x="794" y="55"/>
                  <a:pt x="805" y="44"/>
                </a:cubicBezTo>
                <a:cubicBezTo>
                  <a:pt x="816" y="44"/>
                  <a:pt x="828" y="44"/>
                  <a:pt x="839" y="44"/>
                </a:cubicBezTo>
                <a:cubicBezTo>
                  <a:pt x="839" y="44"/>
                  <a:pt x="839" y="44"/>
                  <a:pt x="839" y="44"/>
                </a:cubicBezTo>
                <a:cubicBezTo>
                  <a:pt x="850" y="33"/>
                  <a:pt x="873" y="44"/>
                  <a:pt x="896" y="44"/>
                </a:cubicBezTo>
                <a:cubicBezTo>
                  <a:pt x="896" y="44"/>
                  <a:pt x="896" y="44"/>
                  <a:pt x="884" y="55"/>
                </a:cubicBezTo>
                <a:cubicBezTo>
                  <a:pt x="884" y="55"/>
                  <a:pt x="884" y="55"/>
                  <a:pt x="884" y="55"/>
                </a:cubicBezTo>
                <a:cubicBezTo>
                  <a:pt x="884" y="55"/>
                  <a:pt x="884" y="44"/>
                  <a:pt x="896" y="44"/>
                </a:cubicBezTo>
                <a:cubicBezTo>
                  <a:pt x="896" y="44"/>
                  <a:pt x="896" y="44"/>
                  <a:pt x="907" y="44"/>
                </a:cubicBezTo>
                <a:cubicBezTo>
                  <a:pt x="918" y="33"/>
                  <a:pt x="930" y="44"/>
                  <a:pt x="941" y="44"/>
                </a:cubicBezTo>
                <a:cubicBezTo>
                  <a:pt x="952" y="44"/>
                  <a:pt x="964" y="44"/>
                  <a:pt x="975" y="44"/>
                </a:cubicBezTo>
                <a:cubicBezTo>
                  <a:pt x="975" y="33"/>
                  <a:pt x="986" y="44"/>
                  <a:pt x="998" y="44"/>
                </a:cubicBezTo>
                <a:cubicBezTo>
                  <a:pt x="998" y="44"/>
                  <a:pt x="998" y="44"/>
                  <a:pt x="998" y="44"/>
                </a:cubicBezTo>
                <a:cubicBezTo>
                  <a:pt x="1009" y="33"/>
                  <a:pt x="1032" y="44"/>
                  <a:pt x="1043" y="33"/>
                </a:cubicBezTo>
                <a:cubicBezTo>
                  <a:pt x="1043" y="33"/>
                  <a:pt x="1043" y="33"/>
                  <a:pt x="1043" y="33"/>
                </a:cubicBezTo>
                <a:cubicBezTo>
                  <a:pt x="1043" y="33"/>
                  <a:pt x="1043" y="33"/>
                  <a:pt x="1043" y="33"/>
                </a:cubicBezTo>
                <a:cubicBezTo>
                  <a:pt x="1043" y="33"/>
                  <a:pt x="1043" y="33"/>
                  <a:pt x="1043" y="33"/>
                </a:cubicBezTo>
                <a:cubicBezTo>
                  <a:pt x="1088" y="33"/>
                  <a:pt x="1134" y="22"/>
                  <a:pt x="1179" y="22"/>
                </a:cubicBezTo>
                <a:cubicBezTo>
                  <a:pt x="1202" y="22"/>
                  <a:pt x="1224" y="22"/>
                  <a:pt x="1247" y="11"/>
                </a:cubicBezTo>
                <a:cubicBezTo>
                  <a:pt x="1247" y="11"/>
                  <a:pt x="1258" y="0"/>
                  <a:pt x="1269" y="11"/>
                </a:cubicBezTo>
                <a:cubicBezTo>
                  <a:pt x="1269" y="11"/>
                  <a:pt x="1269" y="11"/>
                  <a:pt x="1269" y="11"/>
                </a:cubicBezTo>
                <a:cubicBezTo>
                  <a:pt x="1269" y="11"/>
                  <a:pt x="1269" y="11"/>
                  <a:pt x="1269" y="11"/>
                </a:cubicBezTo>
                <a:cubicBezTo>
                  <a:pt x="1292" y="11"/>
                  <a:pt x="1303" y="33"/>
                  <a:pt x="1315" y="44"/>
                </a:cubicBezTo>
                <a:cubicBezTo>
                  <a:pt x="1315" y="44"/>
                  <a:pt x="1315" y="33"/>
                  <a:pt x="1303" y="33"/>
                </a:cubicBezTo>
                <a:cubicBezTo>
                  <a:pt x="1292" y="33"/>
                  <a:pt x="1281" y="11"/>
                  <a:pt x="1269" y="11"/>
                </a:cubicBezTo>
                <a:cubicBezTo>
                  <a:pt x="1292" y="11"/>
                  <a:pt x="1326" y="33"/>
                  <a:pt x="1326" y="65"/>
                </a:cubicBezTo>
                <a:cubicBezTo>
                  <a:pt x="1326" y="65"/>
                  <a:pt x="1326" y="65"/>
                  <a:pt x="1326" y="65"/>
                </a:cubicBezTo>
                <a:cubicBezTo>
                  <a:pt x="1326" y="65"/>
                  <a:pt x="1326" y="65"/>
                  <a:pt x="1326" y="65"/>
                </a:cubicBezTo>
                <a:cubicBezTo>
                  <a:pt x="1326" y="65"/>
                  <a:pt x="1326" y="65"/>
                  <a:pt x="1326" y="65"/>
                </a:cubicBezTo>
                <a:cubicBezTo>
                  <a:pt x="1337" y="76"/>
                  <a:pt x="1337" y="76"/>
                  <a:pt x="1349" y="87"/>
                </a:cubicBezTo>
                <a:cubicBezTo>
                  <a:pt x="1349" y="87"/>
                  <a:pt x="1349" y="87"/>
                  <a:pt x="1349" y="87"/>
                </a:cubicBezTo>
                <a:cubicBezTo>
                  <a:pt x="1349" y="87"/>
                  <a:pt x="1349" y="87"/>
                  <a:pt x="1349" y="87"/>
                </a:cubicBezTo>
                <a:cubicBezTo>
                  <a:pt x="1349" y="87"/>
                  <a:pt x="1349" y="87"/>
                  <a:pt x="1349" y="87"/>
                </a:cubicBezTo>
                <a:cubicBezTo>
                  <a:pt x="1360" y="98"/>
                  <a:pt x="1360" y="98"/>
                  <a:pt x="1371" y="109"/>
                </a:cubicBezTo>
                <a:cubicBezTo>
                  <a:pt x="1394" y="120"/>
                  <a:pt x="1371" y="120"/>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71" y="131"/>
                  <a:pt x="1371" y="131"/>
                  <a:pt x="1371" y="131"/>
                </a:cubicBezTo>
                <a:cubicBezTo>
                  <a:pt x="1383" y="131"/>
                  <a:pt x="1394" y="131"/>
                  <a:pt x="1394" y="131"/>
                </a:cubicBezTo>
                <a:cubicBezTo>
                  <a:pt x="1405" y="131"/>
                  <a:pt x="1405" y="131"/>
                  <a:pt x="1405" y="152"/>
                </a:cubicBezTo>
                <a:cubicBezTo>
                  <a:pt x="1394" y="174"/>
                  <a:pt x="1405" y="185"/>
                  <a:pt x="1428" y="174"/>
                </a:cubicBezTo>
                <a:cubicBezTo>
                  <a:pt x="1439" y="174"/>
                  <a:pt x="1439" y="174"/>
                  <a:pt x="1451" y="174"/>
                </a:cubicBezTo>
                <a:cubicBezTo>
                  <a:pt x="1451" y="174"/>
                  <a:pt x="1462" y="174"/>
                  <a:pt x="1462" y="185"/>
                </a:cubicBezTo>
                <a:cubicBezTo>
                  <a:pt x="1451" y="207"/>
                  <a:pt x="1473" y="207"/>
                  <a:pt x="1473" y="218"/>
                </a:cubicBezTo>
                <a:cubicBezTo>
                  <a:pt x="1485" y="229"/>
                  <a:pt x="1485" y="239"/>
                  <a:pt x="1485" y="250"/>
                </a:cubicBezTo>
                <a:cubicBezTo>
                  <a:pt x="1485" y="250"/>
                  <a:pt x="1485" y="250"/>
                  <a:pt x="1485" y="250"/>
                </a:cubicBezTo>
                <a:cubicBezTo>
                  <a:pt x="1485" y="250"/>
                  <a:pt x="1485" y="250"/>
                  <a:pt x="1485" y="250"/>
                </a:cubicBezTo>
                <a:cubicBezTo>
                  <a:pt x="1485" y="250"/>
                  <a:pt x="1485" y="250"/>
                  <a:pt x="1485" y="250"/>
                </a:cubicBezTo>
                <a:cubicBezTo>
                  <a:pt x="1496" y="261"/>
                  <a:pt x="1507" y="261"/>
                  <a:pt x="1507" y="283"/>
                </a:cubicBezTo>
                <a:cubicBezTo>
                  <a:pt x="1507" y="283"/>
                  <a:pt x="1507" y="283"/>
                  <a:pt x="1507" y="283"/>
                </a:cubicBezTo>
                <a:cubicBezTo>
                  <a:pt x="1507" y="283"/>
                  <a:pt x="1507" y="283"/>
                  <a:pt x="1507" y="283"/>
                </a:cubicBezTo>
                <a:cubicBezTo>
                  <a:pt x="1507" y="283"/>
                  <a:pt x="1507" y="283"/>
                  <a:pt x="1507" y="283"/>
                </a:cubicBezTo>
                <a:cubicBezTo>
                  <a:pt x="1507" y="283"/>
                  <a:pt x="1507" y="283"/>
                  <a:pt x="1507" y="294"/>
                </a:cubicBezTo>
                <a:cubicBezTo>
                  <a:pt x="1507" y="294"/>
                  <a:pt x="1507" y="294"/>
                  <a:pt x="1507" y="294"/>
                </a:cubicBezTo>
                <a:cubicBezTo>
                  <a:pt x="1507" y="294"/>
                  <a:pt x="1507" y="294"/>
                  <a:pt x="1507" y="294"/>
                </a:cubicBezTo>
                <a:cubicBezTo>
                  <a:pt x="1507" y="294"/>
                  <a:pt x="1507" y="294"/>
                  <a:pt x="1507" y="294"/>
                </a:cubicBezTo>
                <a:cubicBezTo>
                  <a:pt x="1507" y="294"/>
                  <a:pt x="1507" y="294"/>
                  <a:pt x="1519" y="305"/>
                </a:cubicBezTo>
                <a:cubicBezTo>
                  <a:pt x="1519" y="305"/>
                  <a:pt x="1519" y="316"/>
                  <a:pt x="1530" y="316"/>
                </a:cubicBezTo>
                <a:cubicBezTo>
                  <a:pt x="1541" y="326"/>
                  <a:pt x="1541" y="326"/>
                  <a:pt x="1541" y="337"/>
                </a:cubicBezTo>
                <a:cubicBezTo>
                  <a:pt x="1541" y="337"/>
                  <a:pt x="1541" y="337"/>
                  <a:pt x="1541" y="337"/>
                </a:cubicBezTo>
                <a:cubicBezTo>
                  <a:pt x="1541" y="337"/>
                  <a:pt x="1541" y="337"/>
                  <a:pt x="1541" y="337"/>
                </a:cubicBezTo>
                <a:cubicBezTo>
                  <a:pt x="1541" y="337"/>
                  <a:pt x="1541" y="337"/>
                  <a:pt x="1541" y="337"/>
                </a:cubicBezTo>
                <a:cubicBezTo>
                  <a:pt x="1541" y="337"/>
                  <a:pt x="1541" y="348"/>
                  <a:pt x="1553" y="348"/>
                </a:cubicBezTo>
                <a:cubicBezTo>
                  <a:pt x="1587" y="381"/>
                  <a:pt x="1587" y="392"/>
                  <a:pt x="1564" y="392"/>
                </a:cubicBezTo>
                <a:cubicBezTo>
                  <a:pt x="1564" y="392"/>
                  <a:pt x="1564" y="392"/>
                  <a:pt x="1564" y="392"/>
                </a:cubicBezTo>
                <a:cubicBezTo>
                  <a:pt x="1564" y="392"/>
                  <a:pt x="1564" y="392"/>
                  <a:pt x="1564" y="392"/>
                </a:cubicBezTo>
                <a:cubicBezTo>
                  <a:pt x="1564" y="392"/>
                  <a:pt x="1564" y="392"/>
                  <a:pt x="1564" y="392"/>
                </a:cubicBezTo>
                <a:cubicBezTo>
                  <a:pt x="1553" y="402"/>
                  <a:pt x="1553" y="402"/>
                  <a:pt x="1553" y="402"/>
                </a:cubicBezTo>
                <a:cubicBezTo>
                  <a:pt x="1553" y="402"/>
                  <a:pt x="1553" y="402"/>
                  <a:pt x="1553" y="402"/>
                </a:cubicBezTo>
                <a:cubicBezTo>
                  <a:pt x="1564" y="402"/>
                  <a:pt x="1575" y="402"/>
                  <a:pt x="1587" y="413"/>
                </a:cubicBezTo>
                <a:cubicBezTo>
                  <a:pt x="1587" y="413"/>
                  <a:pt x="1587" y="413"/>
                  <a:pt x="1587" y="413"/>
                </a:cubicBezTo>
                <a:cubicBezTo>
                  <a:pt x="1598" y="413"/>
                  <a:pt x="1598" y="424"/>
                  <a:pt x="1609" y="424"/>
                </a:cubicBezTo>
                <a:cubicBezTo>
                  <a:pt x="1609" y="424"/>
                  <a:pt x="1609" y="424"/>
                  <a:pt x="1609" y="424"/>
                </a:cubicBezTo>
                <a:cubicBezTo>
                  <a:pt x="1609" y="424"/>
                  <a:pt x="1621" y="424"/>
                  <a:pt x="1621" y="435"/>
                </a:cubicBezTo>
                <a:cubicBezTo>
                  <a:pt x="1643" y="446"/>
                  <a:pt x="1643" y="457"/>
                  <a:pt x="1655" y="479"/>
                </a:cubicBezTo>
                <a:cubicBezTo>
                  <a:pt x="1655" y="479"/>
                  <a:pt x="1655" y="479"/>
                  <a:pt x="1655" y="489"/>
                </a:cubicBezTo>
                <a:cubicBezTo>
                  <a:pt x="1655" y="489"/>
                  <a:pt x="1655" y="489"/>
                  <a:pt x="1655" y="489"/>
                </a:cubicBezTo>
                <a:cubicBezTo>
                  <a:pt x="1677" y="489"/>
                  <a:pt x="1677" y="489"/>
                  <a:pt x="1677" y="511"/>
                </a:cubicBezTo>
                <a:cubicBezTo>
                  <a:pt x="1677" y="522"/>
                  <a:pt x="1677" y="522"/>
                  <a:pt x="1677" y="533"/>
                </a:cubicBezTo>
                <a:cubicBezTo>
                  <a:pt x="1677" y="533"/>
                  <a:pt x="1677" y="533"/>
                  <a:pt x="1677" y="533"/>
                </a:cubicBezTo>
                <a:cubicBezTo>
                  <a:pt x="1677" y="533"/>
                  <a:pt x="1677" y="544"/>
                  <a:pt x="1689" y="544"/>
                </a:cubicBezTo>
                <a:cubicBezTo>
                  <a:pt x="1689" y="544"/>
                  <a:pt x="1689" y="544"/>
                  <a:pt x="1689" y="544"/>
                </a:cubicBezTo>
                <a:cubicBezTo>
                  <a:pt x="1700" y="544"/>
                  <a:pt x="1711" y="544"/>
                  <a:pt x="1711" y="555"/>
                </a:cubicBezTo>
                <a:cubicBezTo>
                  <a:pt x="1723" y="555"/>
                  <a:pt x="1723" y="555"/>
                  <a:pt x="1711" y="566"/>
                </a:cubicBezTo>
                <a:cubicBezTo>
                  <a:pt x="1700" y="566"/>
                  <a:pt x="1700" y="566"/>
                  <a:pt x="1700" y="566"/>
                </a:cubicBezTo>
                <a:cubicBezTo>
                  <a:pt x="1700" y="566"/>
                  <a:pt x="1700" y="566"/>
                  <a:pt x="1700" y="566"/>
                </a:cubicBezTo>
                <a:cubicBezTo>
                  <a:pt x="1700" y="566"/>
                  <a:pt x="1700" y="566"/>
                  <a:pt x="1700" y="566"/>
                </a:cubicBezTo>
                <a:cubicBezTo>
                  <a:pt x="1700" y="566"/>
                  <a:pt x="1700" y="566"/>
                  <a:pt x="1700" y="566"/>
                </a:cubicBezTo>
                <a:cubicBezTo>
                  <a:pt x="1700" y="566"/>
                  <a:pt x="1700" y="576"/>
                  <a:pt x="1689" y="576"/>
                </a:cubicBezTo>
                <a:cubicBezTo>
                  <a:pt x="1689" y="576"/>
                  <a:pt x="1689" y="576"/>
                  <a:pt x="1689" y="576"/>
                </a:cubicBezTo>
                <a:cubicBezTo>
                  <a:pt x="1689" y="576"/>
                  <a:pt x="1689" y="576"/>
                  <a:pt x="1689" y="576"/>
                </a:cubicBezTo>
                <a:cubicBezTo>
                  <a:pt x="1689" y="576"/>
                  <a:pt x="1689" y="576"/>
                  <a:pt x="1689" y="576"/>
                </a:cubicBezTo>
                <a:cubicBezTo>
                  <a:pt x="1689" y="576"/>
                  <a:pt x="1689" y="576"/>
                  <a:pt x="1677" y="576"/>
                </a:cubicBezTo>
                <a:cubicBezTo>
                  <a:pt x="1677" y="576"/>
                  <a:pt x="1677" y="576"/>
                  <a:pt x="1677" y="576"/>
                </a:cubicBezTo>
                <a:cubicBezTo>
                  <a:pt x="1677" y="576"/>
                  <a:pt x="1666" y="576"/>
                  <a:pt x="1666" y="587"/>
                </a:cubicBezTo>
                <a:cubicBezTo>
                  <a:pt x="1666" y="587"/>
                  <a:pt x="1666" y="587"/>
                  <a:pt x="1666" y="587"/>
                </a:cubicBezTo>
                <a:cubicBezTo>
                  <a:pt x="1677" y="598"/>
                  <a:pt x="1689" y="609"/>
                  <a:pt x="1700" y="609"/>
                </a:cubicBezTo>
                <a:cubicBezTo>
                  <a:pt x="1700" y="609"/>
                  <a:pt x="1711" y="609"/>
                  <a:pt x="1711" y="620"/>
                </a:cubicBezTo>
                <a:cubicBezTo>
                  <a:pt x="1711" y="620"/>
                  <a:pt x="1711" y="620"/>
                  <a:pt x="1711" y="620"/>
                </a:cubicBezTo>
                <a:cubicBezTo>
                  <a:pt x="1711" y="620"/>
                  <a:pt x="1711" y="620"/>
                  <a:pt x="1711" y="620"/>
                </a:cubicBezTo>
                <a:cubicBezTo>
                  <a:pt x="1711" y="620"/>
                  <a:pt x="1711" y="620"/>
                  <a:pt x="1711" y="620"/>
                </a:cubicBezTo>
                <a:cubicBezTo>
                  <a:pt x="1711" y="620"/>
                  <a:pt x="1711" y="620"/>
                  <a:pt x="1711" y="620"/>
                </a:cubicBezTo>
                <a:cubicBezTo>
                  <a:pt x="1711" y="620"/>
                  <a:pt x="1723" y="620"/>
                  <a:pt x="1723" y="631"/>
                </a:cubicBezTo>
                <a:cubicBezTo>
                  <a:pt x="1723" y="631"/>
                  <a:pt x="1723" y="631"/>
                  <a:pt x="1723" y="631"/>
                </a:cubicBezTo>
                <a:cubicBezTo>
                  <a:pt x="1734" y="631"/>
                  <a:pt x="1734" y="642"/>
                  <a:pt x="1745" y="642"/>
                </a:cubicBezTo>
                <a:cubicBezTo>
                  <a:pt x="1768" y="653"/>
                  <a:pt x="1779" y="663"/>
                  <a:pt x="1779" y="696"/>
                </a:cubicBezTo>
                <a:cubicBezTo>
                  <a:pt x="1779" y="696"/>
                  <a:pt x="1779" y="696"/>
                  <a:pt x="1779" y="696"/>
                </a:cubicBezTo>
                <a:cubicBezTo>
                  <a:pt x="1779" y="696"/>
                  <a:pt x="1779" y="696"/>
                  <a:pt x="1779" y="696"/>
                </a:cubicBezTo>
                <a:cubicBezTo>
                  <a:pt x="1779" y="707"/>
                  <a:pt x="1779" y="707"/>
                  <a:pt x="1779" y="707"/>
                </a:cubicBezTo>
                <a:cubicBezTo>
                  <a:pt x="1779" y="707"/>
                  <a:pt x="1779" y="707"/>
                  <a:pt x="1779" y="707"/>
                </a:cubicBezTo>
                <a:cubicBezTo>
                  <a:pt x="1791" y="707"/>
                  <a:pt x="1779" y="718"/>
                  <a:pt x="1791" y="718"/>
                </a:cubicBezTo>
                <a:cubicBezTo>
                  <a:pt x="1791" y="718"/>
                  <a:pt x="1791" y="718"/>
                  <a:pt x="1791" y="718"/>
                </a:cubicBezTo>
                <a:cubicBezTo>
                  <a:pt x="1802" y="718"/>
                  <a:pt x="1802" y="729"/>
                  <a:pt x="1802" y="729"/>
                </a:cubicBezTo>
                <a:cubicBezTo>
                  <a:pt x="1802" y="729"/>
                  <a:pt x="1802" y="729"/>
                  <a:pt x="1802" y="729"/>
                </a:cubicBezTo>
                <a:cubicBezTo>
                  <a:pt x="1813" y="729"/>
                  <a:pt x="1813" y="739"/>
                  <a:pt x="1813" y="750"/>
                </a:cubicBezTo>
                <a:cubicBezTo>
                  <a:pt x="1802" y="739"/>
                  <a:pt x="1802" y="739"/>
                  <a:pt x="1802" y="750"/>
                </a:cubicBezTo>
                <a:cubicBezTo>
                  <a:pt x="1802" y="739"/>
                  <a:pt x="1802" y="739"/>
                  <a:pt x="1802" y="750"/>
                </a:cubicBezTo>
                <a:cubicBezTo>
                  <a:pt x="1791" y="739"/>
                  <a:pt x="1791" y="739"/>
                  <a:pt x="1791" y="739"/>
                </a:cubicBezTo>
                <a:cubicBezTo>
                  <a:pt x="1802" y="739"/>
                  <a:pt x="1802" y="750"/>
                  <a:pt x="1802" y="750"/>
                </a:cubicBezTo>
                <a:close/>
                <a:moveTo>
                  <a:pt x="80" y="544"/>
                </a:moveTo>
                <a:cubicBezTo>
                  <a:pt x="80" y="544"/>
                  <a:pt x="80" y="544"/>
                  <a:pt x="80" y="544"/>
                </a:cubicBezTo>
                <a:cubicBezTo>
                  <a:pt x="80" y="544"/>
                  <a:pt x="80" y="544"/>
                  <a:pt x="80" y="544"/>
                </a:cubicBezTo>
                <a:cubicBezTo>
                  <a:pt x="80" y="544"/>
                  <a:pt x="80" y="544"/>
                  <a:pt x="80" y="544"/>
                </a:cubicBezTo>
                <a:close/>
                <a:moveTo>
                  <a:pt x="272" y="794"/>
                </a:moveTo>
                <a:cubicBezTo>
                  <a:pt x="272" y="794"/>
                  <a:pt x="272" y="794"/>
                  <a:pt x="272" y="794"/>
                </a:cubicBezTo>
                <a:cubicBezTo>
                  <a:pt x="272" y="794"/>
                  <a:pt x="272" y="794"/>
                  <a:pt x="272" y="794"/>
                </a:cubicBezTo>
                <a:cubicBezTo>
                  <a:pt x="272" y="794"/>
                  <a:pt x="272" y="794"/>
                  <a:pt x="272" y="794"/>
                </a:cubicBezTo>
                <a:cubicBezTo>
                  <a:pt x="272" y="794"/>
                  <a:pt x="272" y="794"/>
                  <a:pt x="272" y="794"/>
                </a:cubicBezTo>
                <a:cubicBezTo>
                  <a:pt x="272" y="794"/>
                  <a:pt x="272" y="794"/>
                  <a:pt x="272" y="794"/>
                </a:cubicBezTo>
                <a:close/>
                <a:moveTo>
                  <a:pt x="1768" y="761"/>
                </a:moveTo>
                <a:cubicBezTo>
                  <a:pt x="1768" y="761"/>
                  <a:pt x="1768" y="772"/>
                  <a:pt x="1768" y="761"/>
                </a:cubicBezTo>
                <a:cubicBezTo>
                  <a:pt x="1779" y="761"/>
                  <a:pt x="1779" y="750"/>
                  <a:pt x="1791" y="750"/>
                </a:cubicBezTo>
                <a:cubicBezTo>
                  <a:pt x="1779" y="761"/>
                  <a:pt x="1779" y="761"/>
                  <a:pt x="1768" y="761"/>
                </a:cubicBezTo>
                <a:close/>
                <a:moveTo>
                  <a:pt x="1269" y="1000"/>
                </a:moveTo>
                <a:cubicBezTo>
                  <a:pt x="1269" y="1000"/>
                  <a:pt x="1269" y="1000"/>
                  <a:pt x="1269" y="1000"/>
                </a:cubicBezTo>
                <a:cubicBezTo>
                  <a:pt x="1269" y="1000"/>
                  <a:pt x="1269" y="990"/>
                  <a:pt x="1269" y="1000"/>
                </a:cubicBezTo>
                <a:cubicBezTo>
                  <a:pt x="1258" y="990"/>
                  <a:pt x="1258" y="990"/>
                  <a:pt x="1258" y="990"/>
                </a:cubicBezTo>
                <a:cubicBezTo>
                  <a:pt x="1269" y="990"/>
                  <a:pt x="1269" y="990"/>
                  <a:pt x="1269" y="1000"/>
                </a:cubicBezTo>
                <a:close/>
                <a:moveTo>
                  <a:pt x="850" y="1098"/>
                </a:moveTo>
                <a:cubicBezTo>
                  <a:pt x="850" y="1098"/>
                  <a:pt x="850" y="1098"/>
                  <a:pt x="850" y="1098"/>
                </a:cubicBezTo>
                <a:cubicBezTo>
                  <a:pt x="850" y="1098"/>
                  <a:pt x="850" y="1098"/>
                  <a:pt x="850" y="1098"/>
                </a:cubicBezTo>
                <a:cubicBezTo>
                  <a:pt x="850" y="1098"/>
                  <a:pt x="850" y="1098"/>
                  <a:pt x="850" y="1098"/>
                </a:cubicBezTo>
                <a:close/>
                <a:moveTo>
                  <a:pt x="284" y="185"/>
                </a:moveTo>
                <a:cubicBezTo>
                  <a:pt x="284" y="185"/>
                  <a:pt x="284" y="185"/>
                  <a:pt x="284" y="185"/>
                </a:cubicBezTo>
                <a:cubicBezTo>
                  <a:pt x="284" y="185"/>
                  <a:pt x="284" y="185"/>
                  <a:pt x="284" y="185"/>
                </a:cubicBezTo>
                <a:cubicBezTo>
                  <a:pt x="284" y="185"/>
                  <a:pt x="284" y="185"/>
                  <a:pt x="284" y="185"/>
                </a:cubicBezTo>
                <a:close/>
                <a:moveTo>
                  <a:pt x="1734" y="674"/>
                </a:moveTo>
                <a:cubicBezTo>
                  <a:pt x="1734" y="674"/>
                  <a:pt x="1734" y="674"/>
                  <a:pt x="1734" y="674"/>
                </a:cubicBezTo>
                <a:cubicBezTo>
                  <a:pt x="1734" y="674"/>
                  <a:pt x="1734" y="674"/>
                  <a:pt x="1734" y="674"/>
                </a:cubicBezTo>
                <a:cubicBezTo>
                  <a:pt x="1734" y="674"/>
                  <a:pt x="1734" y="674"/>
                  <a:pt x="1734" y="674"/>
                </a:cubicBezTo>
                <a:close/>
                <a:moveTo>
                  <a:pt x="726" y="1120"/>
                </a:move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ubicBezTo>
                  <a:pt x="726" y="1120"/>
                  <a:pt x="726" y="1120"/>
                  <a:pt x="726" y="1120"/>
                </a:cubicBezTo>
                <a:close/>
                <a:moveTo>
                  <a:pt x="363" y="783"/>
                </a:moveTo>
                <a:cubicBezTo>
                  <a:pt x="352" y="783"/>
                  <a:pt x="352" y="783"/>
                  <a:pt x="363" y="783"/>
                </a:cubicBezTo>
                <a:cubicBezTo>
                  <a:pt x="363" y="783"/>
                  <a:pt x="363" y="783"/>
                  <a:pt x="363" y="783"/>
                </a:cubicBezTo>
                <a:cubicBezTo>
                  <a:pt x="363" y="783"/>
                  <a:pt x="363" y="783"/>
                  <a:pt x="363" y="783"/>
                </a:cubicBezTo>
                <a:cubicBezTo>
                  <a:pt x="363" y="783"/>
                  <a:pt x="363" y="783"/>
                  <a:pt x="363" y="783"/>
                </a:cubicBezTo>
                <a:cubicBezTo>
                  <a:pt x="363" y="783"/>
                  <a:pt x="363" y="783"/>
                  <a:pt x="363" y="783"/>
                </a:cubicBezTo>
                <a:close/>
                <a:moveTo>
                  <a:pt x="238" y="533"/>
                </a:moveTo>
                <a:cubicBezTo>
                  <a:pt x="238" y="533"/>
                  <a:pt x="238" y="533"/>
                  <a:pt x="238" y="533"/>
                </a:cubicBezTo>
                <a:cubicBezTo>
                  <a:pt x="238" y="533"/>
                  <a:pt x="238" y="533"/>
                  <a:pt x="238" y="533"/>
                </a:cubicBezTo>
                <a:cubicBezTo>
                  <a:pt x="238" y="533"/>
                  <a:pt x="227" y="533"/>
                  <a:pt x="238" y="533"/>
                </a:cubicBezTo>
                <a:cubicBezTo>
                  <a:pt x="227" y="533"/>
                  <a:pt x="227" y="533"/>
                  <a:pt x="238" y="533"/>
                </a:cubicBezTo>
                <a:cubicBezTo>
                  <a:pt x="227" y="533"/>
                  <a:pt x="227" y="533"/>
                  <a:pt x="238" y="533"/>
                </a:cubicBezTo>
                <a:cubicBezTo>
                  <a:pt x="227" y="533"/>
                  <a:pt x="227" y="533"/>
                  <a:pt x="238" y="533"/>
                </a:cubicBezTo>
                <a:cubicBezTo>
                  <a:pt x="238" y="533"/>
                  <a:pt x="238" y="533"/>
                  <a:pt x="238" y="533"/>
                </a:cubicBezTo>
                <a:close/>
                <a:moveTo>
                  <a:pt x="148" y="479"/>
                </a:moveTo>
                <a:cubicBezTo>
                  <a:pt x="148" y="479"/>
                  <a:pt x="136" y="479"/>
                  <a:pt x="148" y="479"/>
                </a:cubicBezTo>
                <a:cubicBezTo>
                  <a:pt x="136" y="479"/>
                  <a:pt x="136" y="479"/>
                  <a:pt x="148" y="479"/>
                </a:cubicBezTo>
                <a:cubicBezTo>
                  <a:pt x="136" y="479"/>
                  <a:pt x="136" y="479"/>
                  <a:pt x="148" y="479"/>
                </a:cubicBezTo>
                <a:cubicBezTo>
                  <a:pt x="136" y="479"/>
                  <a:pt x="148" y="479"/>
                  <a:pt x="148" y="479"/>
                </a:cubicBezTo>
                <a:close/>
                <a:moveTo>
                  <a:pt x="431" y="1044"/>
                </a:move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ubicBezTo>
                  <a:pt x="431" y="1044"/>
                  <a:pt x="431" y="1044"/>
                  <a:pt x="431" y="1044"/>
                </a:cubicBezTo>
                <a:close/>
                <a:moveTo>
                  <a:pt x="374" y="1011"/>
                </a:move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ubicBezTo>
                  <a:pt x="374" y="1011"/>
                  <a:pt x="374" y="1011"/>
                  <a:pt x="374" y="1011"/>
                </a:cubicBezTo>
                <a:close/>
                <a:moveTo>
                  <a:pt x="250" y="587"/>
                </a:moveTo>
                <a:cubicBezTo>
                  <a:pt x="250" y="598"/>
                  <a:pt x="250" y="598"/>
                  <a:pt x="250" y="587"/>
                </a:cubicBezTo>
                <a:cubicBezTo>
                  <a:pt x="250" y="587"/>
                  <a:pt x="250" y="587"/>
                  <a:pt x="250" y="587"/>
                </a:cubicBezTo>
                <a:cubicBezTo>
                  <a:pt x="250" y="598"/>
                  <a:pt x="250" y="598"/>
                  <a:pt x="250" y="587"/>
                </a:cubicBezTo>
                <a:cubicBezTo>
                  <a:pt x="250" y="587"/>
                  <a:pt x="250" y="587"/>
                  <a:pt x="250" y="587"/>
                </a:cubicBezTo>
                <a:close/>
                <a:moveTo>
                  <a:pt x="431" y="185"/>
                </a:move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ubicBezTo>
                  <a:pt x="431" y="185"/>
                  <a:pt x="431" y="185"/>
                  <a:pt x="431" y="185"/>
                </a:cubicBezTo>
                <a:close/>
                <a:moveTo>
                  <a:pt x="522" y="207"/>
                </a:moveTo>
                <a:cubicBezTo>
                  <a:pt x="522" y="207"/>
                  <a:pt x="510" y="207"/>
                  <a:pt x="522" y="207"/>
                </a:cubicBezTo>
                <a:cubicBezTo>
                  <a:pt x="522" y="218"/>
                  <a:pt x="522" y="218"/>
                  <a:pt x="522" y="207"/>
                </a:cubicBezTo>
                <a:cubicBezTo>
                  <a:pt x="533" y="207"/>
                  <a:pt x="522" y="207"/>
                  <a:pt x="522" y="207"/>
                </a:cubicBezTo>
                <a:close/>
                <a:moveTo>
                  <a:pt x="862" y="109"/>
                </a:moveTo>
                <a:cubicBezTo>
                  <a:pt x="862" y="109"/>
                  <a:pt x="862" y="98"/>
                  <a:pt x="862" y="109"/>
                </a:cubicBezTo>
                <a:cubicBezTo>
                  <a:pt x="862" y="109"/>
                  <a:pt x="862" y="109"/>
                  <a:pt x="862" y="109"/>
                </a:cubicBezTo>
                <a:cubicBezTo>
                  <a:pt x="862" y="109"/>
                  <a:pt x="862" y="109"/>
                  <a:pt x="862" y="109"/>
                </a:cubicBezTo>
                <a:close/>
                <a:moveTo>
                  <a:pt x="533" y="848"/>
                </a:moveTo>
                <a:cubicBezTo>
                  <a:pt x="533" y="848"/>
                  <a:pt x="533" y="848"/>
                  <a:pt x="533" y="848"/>
                </a:cubicBezTo>
                <a:cubicBezTo>
                  <a:pt x="533" y="848"/>
                  <a:pt x="533" y="848"/>
                  <a:pt x="533" y="848"/>
                </a:cubicBezTo>
                <a:cubicBezTo>
                  <a:pt x="533" y="848"/>
                  <a:pt x="533" y="848"/>
                  <a:pt x="533" y="848"/>
                </a:cubicBezTo>
                <a:cubicBezTo>
                  <a:pt x="533" y="848"/>
                  <a:pt x="533" y="848"/>
                  <a:pt x="533" y="848"/>
                </a:cubicBezTo>
                <a:cubicBezTo>
                  <a:pt x="533" y="848"/>
                  <a:pt x="533" y="848"/>
                  <a:pt x="533" y="848"/>
                </a:cubicBezTo>
                <a:close/>
                <a:moveTo>
                  <a:pt x="386" y="489"/>
                </a:moveTo>
                <a:cubicBezTo>
                  <a:pt x="386" y="489"/>
                  <a:pt x="386" y="479"/>
                  <a:pt x="386" y="489"/>
                </a:cubicBezTo>
                <a:cubicBezTo>
                  <a:pt x="386" y="489"/>
                  <a:pt x="386" y="489"/>
                  <a:pt x="386" y="489"/>
                </a:cubicBezTo>
                <a:cubicBezTo>
                  <a:pt x="386" y="479"/>
                  <a:pt x="386" y="489"/>
                  <a:pt x="386" y="489"/>
                </a:cubicBezTo>
                <a:close/>
                <a:moveTo>
                  <a:pt x="408" y="457"/>
                </a:moveTo>
                <a:cubicBezTo>
                  <a:pt x="408" y="457"/>
                  <a:pt x="408" y="457"/>
                  <a:pt x="408" y="457"/>
                </a:cubicBezTo>
                <a:cubicBezTo>
                  <a:pt x="408" y="457"/>
                  <a:pt x="408" y="457"/>
                  <a:pt x="408" y="457"/>
                </a:cubicBezTo>
                <a:close/>
                <a:moveTo>
                  <a:pt x="386" y="468"/>
                </a:moveTo>
                <a:cubicBezTo>
                  <a:pt x="386" y="468"/>
                  <a:pt x="386" y="468"/>
                  <a:pt x="386" y="468"/>
                </a:cubicBezTo>
                <a:cubicBezTo>
                  <a:pt x="386" y="479"/>
                  <a:pt x="386" y="479"/>
                  <a:pt x="386" y="468"/>
                </a:cubicBezTo>
                <a:cubicBezTo>
                  <a:pt x="386" y="468"/>
                  <a:pt x="386" y="468"/>
                  <a:pt x="386" y="468"/>
                </a:cubicBezTo>
                <a:close/>
                <a:moveTo>
                  <a:pt x="386" y="555"/>
                </a:moveTo>
                <a:cubicBezTo>
                  <a:pt x="386" y="555"/>
                  <a:pt x="386" y="555"/>
                  <a:pt x="386" y="555"/>
                </a:cubicBezTo>
                <a:cubicBezTo>
                  <a:pt x="386" y="555"/>
                  <a:pt x="386" y="555"/>
                  <a:pt x="386" y="555"/>
                </a:cubicBezTo>
                <a:cubicBezTo>
                  <a:pt x="386" y="555"/>
                  <a:pt x="386" y="555"/>
                  <a:pt x="386" y="555"/>
                </a:cubicBezTo>
                <a:close/>
                <a:moveTo>
                  <a:pt x="408" y="555"/>
                </a:moveTo>
                <a:cubicBezTo>
                  <a:pt x="408" y="555"/>
                  <a:pt x="408" y="555"/>
                  <a:pt x="408" y="555"/>
                </a:cubicBezTo>
                <a:cubicBezTo>
                  <a:pt x="408" y="555"/>
                  <a:pt x="408" y="555"/>
                  <a:pt x="408" y="555"/>
                </a:cubicBezTo>
                <a:cubicBezTo>
                  <a:pt x="408" y="555"/>
                  <a:pt x="408" y="555"/>
                  <a:pt x="408" y="555"/>
                </a:cubicBezTo>
                <a:close/>
                <a:moveTo>
                  <a:pt x="420" y="555"/>
                </a:moveTo>
                <a:cubicBezTo>
                  <a:pt x="420" y="555"/>
                  <a:pt x="420" y="555"/>
                  <a:pt x="420" y="555"/>
                </a:cubicBezTo>
                <a:cubicBezTo>
                  <a:pt x="420" y="555"/>
                  <a:pt x="420" y="555"/>
                  <a:pt x="420" y="555"/>
                </a:cubicBezTo>
                <a:cubicBezTo>
                  <a:pt x="420" y="555"/>
                  <a:pt x="420" y="555"/>
                  <a:pt x="420" y="555"/>
                </a:cubicBezTo>
                <a:cubicBezTo>
                  <a:pt x="420" y="555"/>
                  <a:pt x="420" y="555"/>
                  <a:pt x="420" y="555"/>
                </a:cubicBezTo>
                <a:close/>
                <a:moveTo>
                  <a:pt x="295" y="609"/>
                </a:moveTo>
                <a:cubicBezTo>
                  <a:pt x="306" y="609"/>
                  <a:pt x="306" y="620"/>
                  <a:pt x="295" y="609"/>
                </a:cubicBezTo>
                <a:cubicBezTo>
                  <a:pt x="306" y="620"/>
                  <a:pt x="306" y="609"/>
                  <a:pt x="295" y="609"/>
                </a:cubicBezTo>
                <a:cubicBezTo>
                  <a:pt x="306" y="609"/>
                  <a:pt x="295" y="609"/>
                  <a:pt x="295" y="609"/>
                </a:cubicBezTo>
                <a:close/>
                <a:moveTo>
                  <a:pt x="1088" y="163"/>
                </a:moveTo>
                <a:cubicBezTo>
                  <a:pt x="1088" y="163"/>
                  <a:pt x="1088" y="163"/>
                  <a:pt x="1088" y="163"/>
                </a:cubicBezTo>
                <a:cubicBezTo>
                  <a:pt x="1088" y="163"/>
                  <a:pt x="1088" y="163"/>
                  <a:pt x="1088" y="163"/>
                </a:cubicBezTo>
                <a:cubicBezTo>
                  <a:pt x="1088" y="163"/>
                  <a:pt x="1088" y="163"/>
                  <a:pt x="1088" y="163"/>
                </a:cubicBezTo>
                <a:close/>
                <a:moveTo>
                  <a:pt x="1292" y="152"/>
                </a:moveTo>
                <a:cubicBezTo>
                  <a:pt x="1292" y="152"/>
                  <a:pt x="1281" y="152"/>
                  <a:pt x="1292" y="152"/>
                </a:cubicBezTo>
                <a:cubicBezTo>
                  <a:pt x="1281" y="152"/>
                  <a:pt x="1281" y="152"/>
                  <a:pt x="1292" y="152"/>
                </a:cubicBezTo>
                <a:cubicBezTo>
                  <a:pt x="1281" y="152"/>
                  <a:pt x="1292" y="152"/>
                  <a:pt x="1292" y="152"/>
                </a:cubicBezTo>
                <a:close/>
                <a:moveTo>
                  <a:pt x="1179" y="98"/>
                </a:moveTo>
                <a:cubicBezTo>
                  <a:pt x="1190" y="109"/>
                  <a:pt x="1190" y="109"/>
                  <a:pt x="1190" y="109"/>
                </a:cubicBezTo>
                <a:cubicBezTo>
                  <a:pt x="1190" y="109"/>
                  <a:pt x="1190" y="109"/>
                  <a:pt x="1190" y="109"/>
                </a:cubicBezTo>
                <a:cubicBezTo>
                  <a:pt x="1179" y="109"/>
                  <a:pt x="1179" y="98"/>
                  <a:pt x="1179" y="98"/>
                </a:cubicBezTo>
                <a:cubicBezTo>
                  <a:pt x="1179" y="98"/>
                  <a:pt x="1179" y="98"/>
                  <a:pt x="1179" y="98"/>
                </a:cubicBezTo>
                <a:cubicBezTo>
                  <a:pt x="1179" y="98"/>
                  <a:pt x="1179" y="98"/>
                  <a:pt x="1179" y="98"/>
                </a:cubicBezTo>
                <a:close/>
                <a:moveTo>
                  <a:pt x="964" y="261"/>
                </a:moveTo>
                <a:cubicBezTo>
                  <a:pt x="975" y="261"/>
                  <a:pt x="975" y="261"/>
                  <a:pt x="975" y="261"/>
                </a:cubicBezTo>
                <a:cubicBezTo>
                  <a:pt x="975" y="250"/>
                  <a:pt x="975" y="250"/>
                  <a:pt x="975" y="250"/>
                </a:cubicBezTo>
                <a:cubicBezTo>
                  <a:pt x="986" y="261"/>
                  <a:pt x="975" y="261"/>
                  <a:pt x="964" y="261"/>
                </a:cubicBezTo>
                <a:close/>
                <a:moveTo>
                  <a:pt x="567" y="913"/>
                </a:moveTo>
                <a:cubicBezTo>
                  <a:pt x="567" y="913"/>
                  <a:pt x="567" y="913"/>
                  <a:pt x="567" y="913"/>
                </a:cubicBezTo>
                <a:cubicBezTo>
                  <a:pt x="567" y="913"/>
                  <a:pt x="567" y="913"/>
                  <a:pt x="567" y="913"/>
                </a:cubicBezTo>
                <a:cubicBezTo>
                  <a:pt x="567" y="913"/>
                  <a:pt x="567" y="913"/>
                  <a:pt x="567" y="913"/>
                </a:cubicBezTo>
                <a:cubicBezTo>
                  <a:pt x="567" y="913"/>
                  <a:pt x="567" y="913"/>
                  <a:pt x="567" y="913"/>
                </a:cubicBezTo>
                <a:close/>
                <a:moveTo>
                  <a:pt x="533" y="870"/>
                </a:moveTo>
                <a:cubicBezTo>
                  <a:pt x="533" y="870"/>
                  <a:pt x="533" y="870"/>
                  <a:pt x="533" y="870"/>
                </a:cubicBezTo>
                <a:cubicBezTo>
                  <a:pt x="533" y="870"/>
                  <a:pt x="533" y="870"/>
                  <a:pt x="533" y="870"/>
                </a:cubicBezTo>
                <a:cubicBezTo>
                  <a:pt x="533" y="870"/>
                  <a:pt x="533" y="870"/>
                  <a:pt x="533" y="870"/>
                </a:cubicBezTo>
                <a:close/>
                <a:moveTo>
                  <a:pt x="499" y="1011"/>
                </a:moveTo>
                <a:cubicBezTo>
                  <a:pt x="499" y="1011"/>
                  <a:pt x="499" y="1011"/>
                  <a:pt x="499" y="1011"/>
                </a:cubicBezTo>
                <a:cubicBezTo>
                  <a:pt x="499" y="1011"/>
                  <a:pt x="499" y="1011"/>
                  <a:pt x="499" y="1011"/>
                </a:cubicBezTo>
                <a:cubicBezTo>
                  <a:pt x="499" y="1011"/>
                  <a:pt x="499" y="1011"/>
                  <a:pt x="499" y="1011"/>
                </a:cubicBezTo>
                <a:close/>
                <a:moveTo>
                  <a:pt x="556" y="1000"/>
                </a:moveTo>
                <a:cubicBezTo>
                  <a:pt x="556" y="1000"/>
                  <a:pt x="556" y="990"/>
                  <a:pt x="556" y="1000"/>
                </a:cubicBezTo>
                <a:cubicBezTo>
                  <a:pt x="556" y="990"/>
                  <a:pt x="556" y="1000"/>
                  <a:pt x="556" y="1000"/>
                </a:cubicBezTo>
                <a:cubicBezTo>
                  <a:pt x="544" y="1000"/>
                  <a:pt x="556" y="1000"/>
                  <a:pt x="556" y="1000"/>
                </a:cubicBezTo>
                <a:close/>
                <a:moveTo>
                  <a:pt x="499" y="1011"/>
                </a:moveTo>
                <a:cubicBezTo>
                  <a:pt x="499" y="1011"/>
                  <a:pt x="499" y="1011"/>
                  <a:pt x="499" y="1011"/>
                </a:cubicBezTo>
                <a:cubicBezTo>
                  <a:pt x="499" y="1011"/>
                  <a:pt x="499" y="1011"/>
                  <a:pt x="499" y="1011"/>
                </a:cubicBezTo>
                <a:cubicBezTo>
                  <a:pt x="499" y="1011"/>
                  <a:pt x="499" y="1011"/>
                  <a:pt x="499" y="1011"/>
                </a:cubicBezTo>
                <a:cubicBezTo>
                  <a:pt x="499" y="1011"/>
                  <a:pt x="499" y="1011"/>
                  <a:pt x="499" y="1011"/>
                </a:cubicBezTo>
                <a:close/>
                <a:moveTo>
                  <a:pt x="544" y="1022"/>
                </a:moveTo>
                <a:cubicBezTo>
                  <a:pt x="533" y="1033"/>
                  <a:pt x="533" y="1033"/>
                  <a:pt x="533" y="1033"/>
                </a:cubicBezTo>
                <a:cubicBezTo>
                  <a:pt x="533" y="1033"/>
                  <a:pt x="533" y="1033"/>
                  <a:pt x="544" y="1022"/>
                </a:cubicBezTo>
                <a:cubicBezTo>
                  <a:pt x="544" y="1022"/>
                  <a:pt x="544" y="1022"/>
                  <a:pt x="544" y="1022"/>
                </a:cubicBezTo>
                <a:close/>
                <a:moveTo>
                  <a:pt x="828" y="1044"/>
                </a:moveTo>
                <a:cubicBezTo>
                  <a:pt x="828" y="1044"/>
                  <a:pt x="816" y="1044"/>
                  <a:pt x="828" y="1044"/>
                </a:cubicBezTo>
                <a:cubicBezTo>
                  <a:pt x="828" y="1044"/>
                  <a:pt x="828" y="1044"/>
                  <a:pt x="828" y="1044"/>
                </a:cubicBezTo>
                <a:cubicBezTo>
                  <a:pt x="816" y="1044"/>
                  <a:pt x="828" y="1033"/>
                  <a:pt x="828" y="1044"/>
                </a:cubicBezTo>
                <a:cubicBezTo>
                  <a:pt x="828" y="1044"/>
                  <a:pt x="828" y="1044"/>
                  <a:pt x="828" y="1044"/>
                </a:cubicBezTo>
                <a:cubicBezTo>
                  <a:pt x="828" y="1044"/>
                  <a:pt x="828" y="1044"/>
                  <a:pt x="828" y="1044"/>
                </a:cubicBezTo>
                <a:close/>
                <a:moveTo>
                  <a:pt x="669" y="1076"/>
                </a:moveTo>
                <a:cubicBezTo>
                  <a:pt x="669" y="1076"/>
                  <a:pt x="669" y="1076"/>
                  <a:pt x="669" y="1076"/>
                </a:cubicBezTo>
                <a:cubicBezTo>
                  <a:pt x="669" y="1076"/>
                  <a:pt x="669" y="1076"/>
                  <a:pt x="669" y="1076"/>
                </a:cubicBezTo>
                <a:cubicBezTo>
                  <a:pt x="669" y="1076"/>
                  <a:pt x="669" y="1076"/>
                  <a:pt x="669" y="1076"/>
                </a:cubicBezTo>
                <a:close/>
                <a:moveTo>
                  <a:pt x="658" y="1022"/>
                </a:moveTo>
                <a:cubicBezTo>
                  <a:pt x="658" y="1022"/>
                  <a:pt x="658" y="1022"/>
                  <a:pt x="658" y="1022"/>
                </a:cubicBezTo>
                <a:cubicBezTo>
                  <a:pt x="658" y="1022"/>
                  <a:pt x="658" y="1022"/>
                  <a:pt x="658" y="1022"/>
                </a:cubicBezTo>
                <a:cubicBezTo>
                  <a:pt x="658" y="1022"/>
                  <a:pt x="658" y="1022"/>
                  <a:pt x="658" y="1022"/>
                </a:cubicBezTo>
                <a:cubicBezTo>
                  <a:pt x="658" y="1022"/>
                  <a:pt x="658" y="1022"/>
                  <a:pt x="658" y="1022"/>
                </a:cubicBezTo>
                <a:close/>
                <a:moveTo>
                  <a:pt x="635" y="1044"/>
                </a:move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ubicBezTo>
                  <a:pt x="635" y="1044"/>
                  <a:pt x="635" y="1044"/>
                  <a:pt x="635" y="1044"/>
                </a:cubicBezTo>
                <a:close/>
                <a:moveTo>
                  <a:pt x="669" y="1066"/>
                </a:moveTo>
                <a:cubicBezTo>
                  <a:pt x="669" y="1066"/>
                  <a:pt x="669" y="1066"/>
                  <a:pt x="669" y="1066"/>
                </a:cubicBezTo>
                <a:cubicBezTo>
                  <a:pt x="669" y="1066"/>
                  <a:pt x="669" y="1066"/>
                  <a:pt x="669" y="1066"/>
                </a:cubicBezTo>
                <a:cubicBezTo>
                  <a:pt x="669" y="1066"/>
                  <a:pt x="669" y="1066"/>
                  <a:pt x="669" y="1066"/>
                </a:cubicBezTo>
                <a:close/>
                <a:moveTo>
                  <a:pt x="941" y="272"/>
                </a:moveTo>
                <a:cubicBezTo>
                  <a:pt x="941" y="272"/>
                  <a:pt x="941" y="272"/>
                  <a:pt x="941" y="272"/>
                </a:cubicBezTo>
                <a:cubicBezTo>
                  <a:pt x="952" y="272"/>
                  <a:pt x="941" y="272"/>
                  <a:pt x="941" y="272"/>
                </a:cubicBezTo>
                <a:cubicBezTo>
                  <a:pt x="941" y="272"/>
                  <a:pt x="941" y="272"/>
                  <a:pt x="941" y="272"/>
                </a:cubicBezTo>
                <a:close/>
                <a:moveTo>
                  <a:pt x="703" y="1011"/>
                </a:moveTo>
                <a:cubicBezTo>
                  <a:pt x="703" y="1011"/>
                  <a:pt x="703" y="1022"/>
                  <a:pt x="703" y="1011"/>
                </a:cubicBezTo>
                <a:cubicBezTo>
                  <a:pt x="703" y="1022"/>
                  <a:pt x="703" y="1022"/>
                  <a:pt x="703" y="1011"/>
                </a:cubicBezTo>
                <a:cubicBezTo>
                  <a:pt x="703" y="1022"/>
                  <a:pt x="703" y="1022"/>
                  <a:pt x="703" y="1011"/>
                </a:cubicBezTo>
                <a:close/>
                <a:moveTo>
                  <a:pt x="374" y="924"/>
                </a:moveTo>
                <a:cubicBezTo>
                  <a:pt x="374" y="924"/>
                  <a:pt x="374" y="924"/>
                  <a:pt x="374" y="924"/>
                </a:cubicBezTo>
                <a:cubicBezTo>
                  <a:pt x="374" y="924"/>
                  <a:pt x="374" y="924"/>
                  <a:pt x="374" y="924"/>
                </a:cubicBezTo>
                <a:cubicBezTo>
                  <a:pt x="374" y="924"/>
                  <a:pt x="374" y="924"/>
                  <a:pt x="374" y="924"/>
                </a:cubicBezTo>
                <a:cubicBezTo>
                  <a:pt x="374" y="924"/>
                  <a:pt x="374" y="924"/>
                  <a:pt x="374" y="924"/>
                </a:cubicBezTo>
                <a:close/>
                <a:moveTo>
                  <a:pt x="544" y="1022"/>
                </a:moveTo>
                <a:cubicBezTo>
                  <a:pt x="544" y="1022"/>
                  <a:pt x="544" y="1022"/>
                  <a:pt x="544" y="1022"/>
                </a:cubicBezTo>
                <a:cubicBezTo>
                  <a:pt x="522" y="1022"/>
                  <a:pt x="499" y="1022"/>
                  <a:pt x="476" y="1022"/>
                </a:cubicBezTo>
                <a:cubicBezTo>
                  <a:pt x="476" y="1022"/>
                  <a:pt x="476" y="1022"/>
                  <a:pt x="476" y="1022"/>
                </a:cubicBezTo>
                <a:cubicBezTo>
                  <a:pt x="488" y="1022"/>
                  <a:pt x="522" y="1022"/>
                  <a:pt x="544" y="1022"/>
                </a:cubicBezTo>
                <a:close/>
                <a:moveTo>
                  <a:pt x="590" y="1076"/>
                </a:moveTo>
                <a:cubicBezTo>
                  <a:pt x="590" y="1076"/>
                  <a:pt x="590" y="1076"/>
                  <a:pt x="590" y="1076"/>
                </a:cubicBezTo>
                <a:cubicBezTo>
                  <a:pt x="601" y="1076"/>
                  <a:pt x="601" y="1076"/>
                  <a:pt x="590" y="1076"/>
                </a:cubicBezTo>
                <a:cubicBezTo>
                  <a:pt x="590" y="1076"/>
                  <a:pt x="590" y="1076"/>
                  <a:pt x="590" y="1076"/>
                </a:cubicBezTo>
                <a:cubicBezTo>
                  <a:pt x="601" y="1076"/>
                  <a:pt x="601" y="1076"/>
                  <a:pt x="590" y="1076"/>
                </a:cubicBezTo>
                <a:close/>
                <a:moveTo>
                  <a:pt x="998" y="348"/>
                </a:moveTo>
                <a:cubicBezTo>
                  <a:pt x="998" y="348"/>
                  <a:pt x="998" y="337"/>
                  <a:pt x="998" y="348"/>
                </a:cubicBezTo>
                <a:cubicBezTo>
                  <a:pt x="998" y="337"/>
                  <a:pt x="998" y="348"/>
                  <a:pt x="998" y="348"/>
                </a:cubicBezTo>
                <a:close/>
                <a:moveTo>
                  <a:pt x="1213" y="87"/>
                </a:moveTo>
                <a:cubicBezTo>
                  <a:pt x="1213" y="87"/>
                  <a:pt x="1213" y="87"/>
                  <a:pt x="1213" y="87"/>
                </a:cubicBezTo>
                <a:cubicBezTo>
                  <a:pt x="1213" y="87"/>
                  <a:pt x="1213" y="87"/>
                  <a:pt x="1213" y="87"/>
                </a:cubicBezTo>
                <a:cubicBezTo>
                  <a:pt x="1213" y="87"/>
                  <a:pt x="1213" y="87"/>
                  <a:pt x="1213" y="87"/>
                </a:cubicBezTo>
                <a:close/>
                <a:moveTo>
                  <a:pt x="782" y="250"/>
                </a:moveTo>
                <a:cubicBezTo>
                  <a:pt x="782" y="250"/>
                  <a:pt x="782" y="250"/>
                  <a:pt x="782" y="250"/>
                </a:cubicBezTo>
                <a:cubicBezTo>
                  <a:pt x="771" y="250"/>
                  <a:pt x="771" y="250"/>
                  <a:pt x="782" y="250"/>
                </a:cubicBezTo>
                <a:cubicBezTo>
                  <a:pt x="771" y="261"/>
                  <a:pt x="782" y="261"/>
                  <a:pt x="782" y="250"/>
                </a:cubicBezTo>
                <a:cubicBezTo>
                  <a:pt x="782" y="261"/>
                  <a:pt x="782" y="250"/>
                  <a:pt x="782" y="250"/>
                </a:cubicBezTo>
                <a:close/>
                <a:moveTo>
                  <a:pt x="284" y="424"/>
                </a:moveTo>
                <a:cubicBezTo>
                  <a:pt x="284" y="424"/>
                  <a:pt x="284" y="424"/>
                  <a:pt x="284" y="424"/>
                </a:cubicBezTo>
                <a:cubicBezTo>
                  <a:pt x="284" y="424"/>
                  <a:pt x="284" y="424"/>
                  <a:pt x="284" y="424"/>
                </a:cubicBezTo>
                <a:cubicBezTo>
                  <a:pt x="284" y="424"/>
                  <a:pt x="284" y="424"/>
                  <a:pt x="284" y="424"/>
                </a:cubicBezTo>
                <a:close/>
                <a:moveTo>
                  <a:pt x="284" y="424"/>
                </a:moveTo>
                <a:cubicBezTo>
                  <a:pt x="284" y="424"/>
                  <a:pt x="284" y="424"/>
                  <a:pt x="284" y="424"/>
                </a:cubicBezTo>
                <a:cubicBezTo>
                  <a:pt x="284" y="424"/>
                  <a:pt x="284" y="424"/>
                  <a:pt x="284" y="424"/>
                </a:cubicBezTo>
                <a:cubicBezTo>
                  <a:pt x="284" y="424"/>
                  <a:pt x="284" y="424"/>
                  <a:pt x="284" y="424"/>
                </a:cubicBezTo>
                <a:cubicBezTo>
                  <a:pt x="284" y="424"/>
                  <a:pt x="284" y="424"/>
                  <a:pt x="284" y="424"/>
                </a:cubicBezTo>
                <a:close/>
                <a:moveTo>
                  <a:pt x="238" y="642"/>
                </a:moveTo>
                <a:cubicBezTo>
                  <a:pt x="238" y="642"/>
                  <a:pt x="238" y="642"/>
                  <a:pt x="238" y="642"/>
                </a:cubicBezTo>
                <a:cubicBezTo>
                  <a:pt x="238" y="642"/>
                  <a:pt x="238" y="642"/>
                  <a:pt x="238" y="642"/>
                </a:cubicBezTo>
                <a:cubicBezTo>
                  <a:pt x="238" y="642"/>
                  <a:pt x="238" y="642"/>
                  <a:pt x="238" y="642"/>
                </a:cubicBezTo>
                <a:cubicBezTo>
                  <a:pt x="238" y="642"/>
                  <a:pt x="238" y="642"/>
                  <a:pt x="238" y="642"/>
                </a:cubicBezTo>
                <a:close/>
                <a:moveTo>
                  <a:pt x="306" y="642"/>
                </a:moveTo>
                <a:cubicBezTo>
                  <a:pt x="306" y="642"/>
                  <a:pt x="306" y="642"/>
                  <a:pt x="306" y="642"/>
                </a:cubicBezTo>
                <a:cubicBezTo>
                  <a:pt x="306" y="642"/>
                  <a:pt x="306" y="642"/>
                  <a:pt x="306" y="642"/>
                </a:cubicBezTo>
                <a:cubicBezTo>
                  <a:pt x="306" y="642"/>
                  <a:pt x="306" y="642"/>
                  <a:pt x="306" y="642"/>
                </a:cubicBezTo>
                <a:cubicBezTo>
                  <a:pt x="306" y="642"/>
                  <a:pt x="306" y="642"/>
                  <a:pt x="306" y="642"/>
                </a:cubicBezTo>
                <a:close/>
                <a:moveTo>
                  <a:pt x="363" y="913"/>
                </a:moveTo>
                <a:cubicBezTo>
                  <a:pt x="363" y="913"/>
                  <a:pt x="363" y="913"/>
                  <a:pt x="363" y="913"/>
                </a:cubicBezTo>
                <a:cubicBezTo>
                  <a:pt x="363" y="924"/>
                  <a:pt x="363" y="913"/>
                  <a:pt x="363" y="913"/>
                </a:cubicBezTo>
                <a:cubicBezTo>
                  <a:pt x="363" y="913"/>
                  <a:pt x="363" y="913"/>
                  <a:pt x="363" y="913"/>
                </a:cubicBezTo>
                <a:close/>
                <a:moveTo>
                  <a:pt x="363" y="924"/>
                </a:moveTo>
                <a:cubicBezTo>
                  <a:pt x="363" y="924"/>
                  <a:pt x="363" y="924"/>
                  <a:pt x="363" y="924"/>
                </a:cubicBezTo>
                <a:cubicBezTo>
                  <a:pt x="363" y="924"/>
                  <a:pt x="363" y="924"/>
                  <a:pt x="363" y="924"/>
                </a:cubicBezTo>
                <a:cubicBezTo>
                  <a:pt x="363" y="924"/>
                  <a:pt x="363" y="924"/>
                  <a:pt x="363" y="924"/>
                </a:cubicBezTo>
                <a:close/>
                <a:moveTo>
                  <a:pt x="499" y="1044"/>
                </a:moveTo>
                <a:cubicBezTo>
                  <a:pt x="499" y="1044"/>
                  <a:pt x="499" y="1044"/>
                  <a:pt x="499" y="1044"/>
                </a:cubicBezTo>
                <a:cubicBezTo>
                  <a:pt x="499" y="1044"/>
                  <a:pt x="499" y="1044"/>
                  <a:pt x="499" y="1044"/>
                </a:cubicBezTo>
                <a:cubicBezTo>
                  <a:pt x="499" y="1055"/>
                  <a:pt x="499" y="1044"/>
                  <a:pt x="499" y="1044"/>
                </a:cubicBezTo>
                <a:cubicBezTo>
                  <a:pt x="499" y="1044"/>
                  <a:pt x="499" y="1044"/>
                  <a:pt x="499" y="1044"/>
                </a:cubicBezTo>
                <a:close/>
                <a:moveTo>
                  <a:pt x="782" y="1087"/>
                </a:moveTo>
                <a:cubicBezTo>
                  <a:pt x="782" y="1087"/>
                  <a:pt x="782" y="1087"/>
                  <a:pt x="782" y="1087"/>
                </a:cubicBezTo>
                <a:cubicBezTo>
                  <a:pt x="782" y="1087"/>
                  <a:pt x="782" y="1087"/>
                  <a:pt x="782" y="1087"/>
                </a:cubicBezTo>
                <a:cubicBezTo>
                  <a:pt x="782" y="1087"/>
                  <a:pt x="782" y="1087"/>
                  <a:pt x="782" y="1087"/>
                </a:cubicBezTo>
                <a:cubicBezTo>
                  <a:pt x="782" y="1087"/>
                  <a:pt x="782" y="1087"/>
                  <a:pt x="782" y="1087"/>
                </a:cubicBezTo>
                <a:close/>
                <a:moveTo>
                  <a:pt x="1247" y="174"/>
                </a:moveTo>
                <a:cubicBezTo>
                  <a:pt x="1235" y="185"/>
                  <a:pt x="1235" y="174"/>
                  <a:pt x="1247" y="174"/>
                </a:cubicBezTo>
                <a:cubicBezTo>
                  <a:pt x="1235" y="185"/>
                  <a:pt x="1235" y="185"/>
                  <a:pt x="1247" y="174"/>
                </a:cubicBezTo>
                <a:cubicBezTo>
                  <a:pt x="1235" y="185"/>
                  <a:pt x="1235" y="185"/>
                  <a:pt x="1247" y="174"/>
                </a:cubicBezTo>
                <a:close/>
                <a:moveTo>
                  <a:pt x="454" y="239"/>
                </a:moveTo>
                <a:cubicBezTo>
                  <a:pt x="454" y="239"/>
                  <a:pt x="454" y="239"/>
                  <a:pt x="454" y="239"/>
                </a:cubicBezTo>
                <a:cubicBezTo>
                  <a:pt x="454" y="239"/>
                  <a:pt x="454" y="239"/>
                  <a:pt x="454" y="239"/>
                </a:cubicBezTo>
                <a:cubicBezTo>
                  <a:pt x="454" y="239"/>
                  <a:pt x="454" y="239"/>
                  <a:pt x="454" y="239"/>
                </a:cubicBezTo>
                <a:close/>
                <a:moveTo>
                  <a:pt x="159" y="479"/>
                </a:move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89"/>
                  <a:pt x="159" y="489"/>
                  <a:pt x="159" y="479"/>
                </a:cubicBezTo>
                <a:cubicBezTo>
                  <a:pt x="159" y="479"/>
                  <a:pt x="159" y="479"/>
                  <a:pt x="159" y="479"/>
                </a:cubicBezTo>
                <a:close/>
                <a:moveTo>
                  <a:pt x="182" y="511"/>
                </a:moveTo>
                <a:cubicBezTo>
                  <a:pt x="182" y="511"/>
                  <a:pt x="182" y="511"/>
                  <a:pt x="182" y="511"/>
                </a:cubicBezTo>
                <a:cubicBezTo>
                  <a:pt x="182" y="511"/>
                  <a:pt x="182" y="511"/>
                  <a:pt x="182" y="511"/>
                </a:cubicBezTo>
                <a:cubicBezTo>
                  <a:pt x="182" y="511"/>
                  <a:pt x="182" y="511"/>
                  <a:pt x="182" y="511"/>
                </a:cubicBezTo>
                <a:cubicBezTo>
                  <a:pt x="182" y="511"/>
                  <a:pt x="182" y="511"/>
                  <a:pt x="182" y="511"/>
                </a:cubicBezTo>
                <a:close/>
                <a:moveTo>
                  <a:pt x="272" y="663"/>
                </a:moveTo>
                <a:cubicBezTo>
                  <a:pt x="272" y="663"/>
                  <a:pt x="272" y="663"/>
                  <a:pt x="272" y="663"/>
                </a:cubicBezTo>
                <a:cubicBezTo>
                  <a:pt x="272" y="663"/>
                  <a:pt x="272" y="663"/>
                  <a:pt x="272" y="663"/>
                </a:cubicBezTo>
                <a:cubicBezTo>
                  <a:pt x="272" y="663"/>
                  <a:pt x="272" y="663"/>
                  <a:pt x="272" y="663"/>
                </a:cubicBezTo>
                <a:cubicBezTo>
                  <a:pt x="272" y="663"/>
                  <a:pt x="272" y="663"/>
                  <a:pt x="272" y="663"/>
                </a:cubicBezTo>
                <a:close/>
                <a:moveTo>
                  <a:pt x="363" y="718"/>
                </a:moveTo>
                <a:cubicBezTo>
                  <a:pt x="363" y="718"/>
                  <a:pt x="363" y="718"/>
                  <a:pt x="363" y="718"/>
                </a:cubicBezTo>
                <a:cubicBezTo>
                  <a:pt x="363" y="718"/>
                  <a:pt x="363" y="718"/>
                  <a:pt x="363" y="718"/>
                </a:cubicBezTo>
                <a:cubicBezTo>
                  <a:pt x="363" y="718"/>
                  <a:pt x="363" y="718"/>
                  <a:pt x="363" y="718"/>
                </a:cubicBezTo>
                <a:close/>
                <a:moveTo>
                  <a:pt x="374" y="772"/>
                </a:moveTo>
                <a:cubicBezTo>
                  <a:pt x="386" y="772"/>
                  <a:pt x="386" y="772"/>
                  <a:pt x="374" y="772"/>
                </a:cubicBezTo>
                <a:cubicBezTo>
                  <a:pt x="386" y="783"/>
                  <a:pt x="386" y="783"/>
                  <a:pt x="374" y="772"/>
                </a:cubicBezTo>
                <a:cubicBezTo>
                  <a:pt x="386" y="772"/>
                  <a:pt x="386" y="772"/>
                  <a:pt x="374" y="772"/>
                </a:cubicBezTo>
                <a:close/>
                <a:moveTo>
                  <a:pt x="420" y="957"/>
                </a:moveTo>
                <a:cubicBezTo>
                  <a:pt x="420" y="957"/>
                  <a:pt x="420" y="957"/>
                  <a:pt x="420" y="957"/>
                </a:cubicBezTo>
                <a:cubicBezTo>
                  <a:pt x="420" y="957"/>
                  <a:pt x="420" y="957"/>
                  <a:pt x="420" y="957"/>
                </a:cubicBezTo>
                <a:cubicBezTo>
                  <a:pt x="420" y="957"/>
                  <a:pt x="420" y="957"/>
                  <a:pt x="420" y="957"/>
                </a:cubicBezTo>
                <a:close/>
                <a:moveTo>
                  <a:pt x="431" y="979"/>
                </a:moveTo>
                <a:cubicBezTo>
                  <a:pt x="431" y="979"/>
                  <a:pt x="431" y="979"/>
                  <a:pt x="431" y="979"/>
                </a:cubicBezTo>
                <a:cubicBezTo>
                  <a:pt x="431" y="979"/>
                  <a:pt x="431" y="979"/>
                  <a:pt x="431" y="979"/>
                </a:cubicBezTo>
                <a:cubicBezTo>
                  <a:pt x="431" y="979"/>
                  <a:pt x="431" y="979"/>
                  <a:pt x="431" y="979"/>
                </a:cubicBezTo>
                <a:close/>
                <a:moveTo>
                  <a:pt x="374" y="990"/>
                </a:moveTo>
                <a:cubicBezTo>
                  <a:pt x="374" y="990"/>
                  <a:pt x="374" y="990"/>
                  <a:pt x="374" y="990"/>
                </a:cubicBezTo>
                <a:cubicBezTo>
                  <a:pt x="374" y="990"/>
                  <a:pt x="374" y="990"/>
                  <a:pt x="374" y="990"/>
                </a:cubicBezTo>
                <a:cubicBezTo>
                  <a:pt x="374" y="990"/>
                  <a:pt x="374" y="990"/>
                  <a:pt x="374" y="990"/>
                </a:cubicBezTo>
                <a:close/>
                <a:moveTo>
                  <a:pt x="1405" y="207"/>
                </a:move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ubicBezTo>
                  <a:pt x="1405" y="207"/>
                  <a:pt x="1405" y="207"/>
                  <a:pt x="1405" y="207"/>
                </a:cubicBezTo>
                <a:close/>
                <a:moveTo>
                  <a:pt x="1451" y="250"/>
                </a:moveTo>
                <a:cubicBezTo>
                  <a:pt x="1451" y="250"/>
                  <a:pt x="1451" y="250"/>
                  <a:pt x="1451" y="250"/>
                </a:cubicBezTo>
                <a:cubicBezTo>
                  <a:pt x="1451" y="250"/>
                  <a:pt x="1451" y="250"/>
                  <a:pt x="1451" y="250"/>
                </a:cubicBezTo>
                <a:cubicBezTo>
                  <a:pt x="1439" y="250"/>
                  <a:pt x="1451" y="250"/>
                  <a:pt x="1451" y="250"/>
                </a:cubicBezTo>
                <a:close/>
                <a:moveTo>
                  <a:pt x="1609" y="772"/>
                </a:moveTo>
                <a:cubicBezTo>
                  <a:pt x="1609" y="772"/>
                  <a:pt x="1609" y="772"/>
                  <a:pt x="1609" y="772"/>
                </a:cubicBezTo>
                <a:cubicBezTo>
                  <a:pt x="1609" y="772"/>
                  <a:pt x="1609" y="772"/>
                  <a:pt x="1609" y="772"/>
                </a:cubicBezTo>
                <a:cubicBezTo>
                  <a:pt x="1609" y="772"/>
                  <a:pt x="1609" y="772"/>
                  <a:pt x="1609" y="772"/>
                </a:cubicBezTo>
                <a:close/>
                <a:moveTo>
                  <a:pt x="1609" y="750"/>
                </a:moveTo>
                <a:cubicBezTo>
                  <a:pt x="1609" y="750"/>
                  <a:pt x="1609" y="750"/>
                  <a:pt x="1609" y="750"/>
                </a:cubicBezTo>
                <a:cubicBezTo>
                  <a:pt x="1609" y="750"/>
                  <a:pt x="1609" y="750"/>
                  <a:pt x="1609" y="750"/>
                </a:cubicBezTo>
                <a:cubicBezTo>
                  <a:pt x="1609" y="750"/>
                  <a:pt x="1609" y="750"/>
                  <a:pt x="1609" y="750"/>
                </a:cubicBezTo>
                <a:close/>
                <a:moveTo>
                  <a:pt x="1530" y="837"/>
                </a:moveTo>
                <a:cubicBezTo>
                  <a:pt x="1530" y="837"/>
                  <a:pt x="1530" y="837"/>
                  <a:pt x="1530" y="837"/>
                </a:cubicBezTo>
                <a:cubicBezTo>
                  <a:pt x="1530" y="837"/>
                  <a:pt x="1530" y="837"/>
                  <a:pt x="1530" y="837"/>
                </a:cubicBezTo>
                <a:cubicBezTo>
                  <a:pt x="1530" y="837"/>
                  <a:pt x="1530" y="837"/>
                  <a:pt x="1530" y="837"/>
                </a:cubicBezTo>
                <a:close/>
                <a:moveTo>
                  <a:pt x="1643" y="631"/>
                </a:moveTo>
                <a:cubicBezTo>
                  <a:pt x="1643" y="631"/>
                  <a:pt x="1643" y="642"/>
                  <a:pt x="1643" y="631"/>
                </a:cubicBezTo>
                <a:cubicBezTo>
                  <a:pt x="1643" y="642"/>
                  <a:pt x="1643" y="631"/>
                  <a:pt x="1643" y="631"/>
                </a:cubicBezTo>
                <a:close/>
                <a:moveTo>
                  <a:pt x="1394" y="924"/>
                </a:moveTo>
                <a:cubicBezTo>
                  <a:pt x="1394" y="913"/>
                  <a:pt x="1394" y="913"/>
                  <a:pt x="1394" y="924"/>
                </a:cubicBezTo>
                <a:cubicBezTo>
                  <a:pt x="1394" y="913"/>
                  <a:pt x="1394" y="924"/>
                  <a:pt x="1394" y="924"/>
                </a:cubicBezTo>
                <a:cubicBezTo>
                  <a:pt x="1394" y="924"/>
                  <a:pt x="1394" y="924"/>
                  <a:pt x="1394" y="924"/>
                </a:cubicBezTo>
                <a:close/>
                <a:moveTo>
                  <a:pt x="1643" y="620"/>
                </a:moveTo>
                <a:cubicBezTo>
                  <a:pt x="1643" y="620"/>
                  <a:pt x="1643" y="620"/>
                  <a:pt x="1643" y="620"/>
                </a:cubicBezTo>
                <a:cubicBezTo>
                  <a:pt x="1643" y="620"/>
                  <a:pt x="1643" y="620"/>
                  <a:pt x="1643" y="620"/>
                </a:cubicBezTo>
                <a:cubicBezTo>
                  <a:pt x="1643" y="620"/>
                  <a:pt x="1643" y="620"/>
                  <a:pt x="1643" y="620"/>
                </a:cubicBezTo>
                <a:cubicBezTo>
                  <a:pt x="1655" y="620"/>
                  <a:pt x="1655" y="620"/>
                  <a:pt x="1655" y="620"/>
                </a:cubicBezTo>
                <a:cubicBezTo>
                  <a:pt x="1655" y="631"/>
                  <a:pt x="1655" y="631"/>
                  <a:pt x="1643" y="620"/>
                </a:cubicBezTo>
                <a:close/>
                <a:moveTo>
                  <a:pt x="1507" y="413"/>
                </a:moveTo>
                <a:cubicBezTo>
                  <a:pt x="1507" y="413"/>
                  <a:pt x="1507" y="413"/>
                  <a:pt x="1507" y="413"/>
                </a:cubicBezTo>
                <a:cubicBezTo>
                  <a:pt x="1507" y="413"/>
                  <a:pt x="1507" y="413"/>
                  <a:pt x="1507" y="413"/>
                </a:cubicBezTo>
                <a:cubicBezTo>
                  <a:pt x="1507" y="413"/>
                  <a:pt x="1507" y="413"/>
                  <a:pt x="1507" y="413"/>
                </a:cubicBezTo>
                <a:close/>
                <a:moveTo>
                  <a:pt x="896" y="87"/>
                </a:moveTo>
                <a:cubicBezTo>
                  <a:pt x="896" y="87"/>
                  <a:pt x="896" y="76"/>
                  <a:pt x="896" y="87"/>
                </a:cubicBezTo>
                <a:cubicBezTo>
                  <a:pt x="896" y="87"/>
                  <a:pt x="896" y="87"/>
                  <a:pt x="896" y="87"/>
                </a:cubicBezTo>
                <a:cubicBezTo>
                  <a:pt x="896" y="87"/>
                  <a:pt x="896" y="87"/>
                  <a:pt x="896" y="87"/>
                </a:cubicBezTo>
                <a:close/>
                <a:moveTo>
                  <a:pt x="680" y="229"/>
                </a:moveTo>
                <a:cubicBezTo>
                  <a:pt x="680" y="218"/>
                  <a:pt x="669" y="218"/>
                  <a:pt x="680" y="229"/>
                </a:cubicBezTo>
                <a:cubicBezTo>
                  <a:pt x="669" y="218"/>
                  <a:pt x="669" y="229"/>
                  <a:pt x="680" y="229"/>
                </a:cubicBezTo>
                <a:cubicBezTo>
                  <a:pt x="669" y="229"/>
                  <a:pt x="669" y="229"/>
                  <a:pt x="680" y="229"/>
                </a:cubicBezTo>
                <a:close/>
                <a:moveTo>
                  <a:pt x="386" y="152"/>
                </a:moveTo>
                <a:cubicBezTo>
                  <a:pt x="386" y="152"/>
                  <a:pt x="386" y="152"/>
                  <a:pt x="386" y="152"/>
                </a:cubicBezTo>
                <a:cubicBezTo>
                  <a:pt x="386" y="152"/>
                  <a:pt x="386" y="152"/>
                  <a:pt x="386" y="152"/>
                </a:cubicBezTo>
                <a:cubicBezTo>
                  <a:pt x="386" y="152"/>
                  <a:pt x="386" y="152"/>
                  <a:pt x="386" y="152"/>
                </a:cubicBezTo>
                <a:cubicBezTo>
                  <a:pt x="386" y="152"/>
                  <a:pt x="386" y="152"/>
                  <a:pt x="386" y="152"/>
                </a:cubicBezTo>
                <a:cubicBezTo>
                  <a:pt x="386" y="152"/>
                  <a:pt x="386" y="152"/>
                  <a:pt x="386" y="152"/>
                </a:cubicBezTo>
                <a:close/>
                <a:moveTo>
                  <a:pt x="340" y="163"/>
                </a:moveTo>
                <a:cubicBezTo>
                  <a:pt x="340" y="163"/>
                  <a:pt x="340" y="163"/>
                  <a:pt x="340" y="163"/>
                </a:cubicBezTo>
                <a:cubicBezTo>
                  <a:pt x="340" y="163"/>
                  <a:pt x="340" y="163"/>
                  <a:pt x="340" y="163"/>
                </a:cubicBezTo>
                <a:cubicBezTo>
                  <a:pt x="340" y="163"/>
                  <a:pt x="340" y="163"/>
                  <a:pt x="340" y="163"/>
                </a:cubicBezTo>
                <a:cubicBezTo>
                  <a:pt x="340" y="163"/>
                  <a:pt x="340" y="163"/>
                  <a:pt x="340" y="163"/>
                </a:cubicBezTo>
                <a:cubicBezTo>
                  <a:pt x="340" y="163"/>
                  <a:pt x="340" y="163"/>
                  <a:pt x="340" y="163"/>
                </a:cubicBezTo>
                <a:close/>
                <a:moveTo>
                  <a:pt x="340" y="163"/>
                </a:moveTo>
                <a:cubicBezTo>
                  <a:pt x="340" y="163"/>
                  <a:pt x="340" y="163"/>
                  <a:pt x="340" y="163"/>
                </a:cubicBezTo>
                <a:cubicBezTo>
                  <a:pt x="340" y="163"/>
                  <a:pt x="340" y="174"/>
                  <a:pt x="340" y="163"/>
                </a:cubicBezTo>
                <a:cubicBezTo>
                  <a:pt x="340" y="174"/>
                  <a:pt x="340" y="174"/>
                  <a:pt x="340" y="163"/>
                </a:cubicBezTo>
                <a:cubicBezTo>
                  <a:pt x="340" y="163"/>
                  <a:pt x="340" y="163"/>
                  <a:pt x="340" y="163"/>
                </a:cubicBezTo>
                <a:cubicBezTo>
                  <a:pt x="352" y="163"/>
                  <a:pt x="352" y="163"/>
                  <a:pt x="352" y="163"/>
                </a:cubicBezTo>
                <a:cubicBezTo>
                  <a:pt x="352" y="163"/>
                  <a:pt x="352" y="163"/>
                  <a:pt x="352" y="163"/>
                </a:cubicBezTo>
                <a:cubicBezTo>
                  <a:pt x="352" y="163"/>
                  <a:pt x="352" y="163"/>
                  <a:pt x="352" y="163"/>
                </a:cubicBezTo>
                <a:cubicBezTo>
                  <a:pt x="352" y="174"/>
                  <a:pt x="352" y="174"/>
                  <a:pt x="340" y="163"/>
                </a:cubicBezTo>
                <a:cubicBezTo>
                  <a:pt x="340" y="174"/>
                  <a:pt x="340" y="163"/>
                  <a:pt x="340" y="163"/>
                </a:cubicBezTo>
                <a:close/>
                <a:moveTo>
                  <a:pt x="272" y="261"/>
                </a:moveTo>
                <a:cubicBezTo>
                  <a:pt x="261" y="250"/>
                  <a:pt x="261" y="250"/>
                  <a:pt x="250" y="250"/>
                </a:cubicBezTo>
                <a:cubicBezTo>
                  <a:pt x="250" y="250"/>
                  <a:pt x="250" y="250"/>
                  <a:pt x="250" y="250"/>
                </a:cubicBezTo>
                <a:cubicBezTo>
                  <a:pt x="250" y="261"/>
                  <a:pt x="261" y="261"/>
                  <a:pt x="272" y="261"/>
                </a:cubicBezTo>
                <a:cubicBezTo>
                  <a:pt x="272" y="261"/>
                  <a:pt x="272" y="261"/>
                  <a:pt x="272" y="261"/>
                </a:cubicBezTo>
                <a:close/>
                <a:moveTo>
                  <a:pt x="386" y="229"/>
                </a:moveTo>
                <a:cubicBezTo>
                  <a:pt x="397" y="229"/>
                  <a:pt x="397" y="229"/>
                  <a:pt x="386" y="229"/>
                </a:cubicBezTo>
                <a:cubicBezTo>
                  <a:pt x="397" y="218"/>
                  <a:pt x="397" y="218"/>
                  <a:pt x="386" y="229"/>
                </a:cubicBezTo>
                <a:cubicBezTo>
                  <a:pt x="397" y="218"/>
                  <a:pt x="397" y="218"/>
                  <a:pt x="386" y="229"/>
                </a:cubicBezTo>
                <a:cubicBezTo>
                  <a:pt x="397" y="218"/>
                  <a:pt x="397" y="229"/>
                  <a:pt x="386" y="229"/>
                </a:cubicBezTo>
                <a:close/>
                <a:moveTo>
                  <a:pt x="204" y="522"/>
                </a:moveTo>
                <a:cubicBezTo>
                  <a:pt x="204" y="522"/>
                  <a:pt x="216" y="522"/>
                  <a:pt x="204" y="522"/>
                </a:cubicBezTo>
                <a:cubicBezTo>
                  <a:pt x="204" y="522"/>
                  <a:pt x="204" y="522"/>
                  <a:pt x="204" y="522"/>
                </a:cubicBezTo>
                <a:cubicBezTo>
                  <a:pt x="204" y="522"/>
                  <a:pt x="204" y="522"/>
                  <a:pt x="204" y="522"/>
                </a:cubicBezTo>
                <a:cubicBezTo>
                  <a:pt x="204" y="522"/>
                  <a:pt x="204" y="522"/>
                  <a:pt x="204" y="522"/>
                </a:cubicBezTo>
                <a:close/>
                <a:moveTo>
                  <a:pt x="238" y="587"/>
                </a:moveTo>
                <a:cubicBezTo>
                  <a:pt x="238" y="587"/>
                  <a:pt x="238" y="587"/>
                  <a:pt x="238" y="587"/>
                </a:cubicBezTo>
                <a:cubicBezTo>
                  <a:pt x="250" y="587"/>
                  <a:pt x="238" y="587"/>
                  <a:pt x="238" y="587"/>
                </a:cubicBezTo>
                <a:cubicBezTo>
                  <a:pt x="238" y="587"/>
                  <a:pt x="238" y="587"/>
                  <a:pt x="238" y="587"/>
                </a:cubicBezTo>
                <a:close/>
                <a:moveTo>
                  <a:pt x="148" y="587"/>
                </a:moveTo>
                <a:cubicBezTo>
                  <a:pt x="148" y="587"/>
                  <a:pt x="148" y="587"/>
                  <a:pt x="148" y="587"/>
                </a:cubicBezTo>
                <a:cubicBezTo>
                  <a:pt x="148" y="587"/>
                  <a:pt x="148" y="587"/>
                  <a:pt x="148" y="587"/>
                </a:cubicBezTo>
                <a:cubicBezTo>
                  <a:pt x="148" y="587"/>
                  <a:pt x="148" y="587"/>
                  <a:pt x="148" y="587"/>
                </a:cubicBezTo>
                <a:close/>
                <a:moveTo>
                  <a:pt x="227" y="642"/>
                </a:moveTo>
                <a:cubicBezTo>
                  <a:pt x="227" y="642"/>
                  <a:pt x="227" y="642"/>
                  <a:pt x="227" y="642"/>
                </a:cubicBezTo>
                <a:cubicBezTo>
                  <a:pt x="227" y="642"/>
                  <a:pt x="227" y="642"/>
                  <a:pt x="227" y="642"/>
                </a:cubicBezTo>
                <a:cubicBezTo>
                  <a:pt x="227" y="642"/>
                  <a:pt x="227" y="642"/>
                  <a:pt x="227" y="642"/>
                </a:cubicBezTo>
                <a:cubicBezTo>
                  <a:pt x="227" y="642"/>
                  <a:pt x="227" y="642"/>
                  <a:pt x="227" y="642"/>
                </a:cubicBezTo>
                <a:cubicBezTo>
                  <a:pt x="227" y="642"/>
                  <a:pt x="227" y="642"/>
                  <a:pt x="227" y="642"/>
                </a:cubicBezTo>
                <a:close/>
                <a:moveTo>
                  <a:pt x="261" y="653"/>
                </a:moveTo>
                <a:cubicBezTo>
                  <a:pt x="261" y="653"/>
                  <a:pt x="261" y="653"/>
                  <a:pt x="261" y="653"/>
                </a:cubicBezTo>
                <a:cubicBezTo>
                  <a:pt x="261" y="653"/>
                  <a:pt x="261" y="653"/>
                  <a:pt x="261" y="653"/>
                </a:cubicBezTo>
                <a:cubicBezTo>
                  <a:pt x="261" y="653"/>
                  <a:pt x="261" y="653"/>
                  <a:pt x="261" y="653"/>
                </a:cubicBezTo>
                <a:cubicBezTo>
                  <a:pt x="261" y="653"/>
                  <a:pt x="261" y="653"/>
                  <a:pt x="261" y="653"/>
                </a:cubicBezTo>
                <a:close/>
                <a:moveTo>
                  <a:pt x="295" y="696"/>
                </a:moveTo>
                <a:cubicBezTo>
                  <a:pt x="295" y="696"/>
                  <a:pt x="295" y="696"/>
                  <a:pt x="295" y="696"/>
                </a:cubicBezTo>
                <a:cubicBezTo>
                  <a:pt x="295" y="696"/>
                  <a:pt x="295" y="696"/>
                  <a:pt x="295" y="696"/>
                </a:cubicBezTo>
                <a:cubicBezTo>
                  <a:pt x="295" y="696"/>
                  <a:pt x="295" y="696"/>
                  <a:pt x="295" y="696"/>
                </a:cubicBezTo>
                <a:cubicBezTo>
                  <a:pt x="295" y="696"/>
                  <a:pt x="295" y="696"/>
                  <a:pt x="295" y="696"/>
                </a:cubicBezTo>
                <a:cubicBezTo>
                  <a:pt x="295" y="696"/>
                  <a:pt x="295" y="696"/>
                  <a:pt x="295" y="696"/>
                </a:cubicBezTo>
                <a:close/>
                <a:moveTo>
                  <a:pt x="329" y="739"/>
                </a:moveTo>
                <a:cubicBezTo>
                  <a:pt x="329" y="739"/>
                  <a:pt x="329" y="739"/>
                  <a:pt x="329" y="739"/>
                </a:cubicBezTo>
                <a:cubicBezTo>
                  <a:pt x="329" y="729"/>
                  <a:pt x="329" y="729"/>
                  <a:pt x="329" y="739"/>
                </a:cubicBezTo>
                <a:cubicBezTo>
                  <a:pt x="329" y="729"/>
                  <a:pt x="329" y="729"/>
                  <a:pt x="329" y="739"/>
                </a:cubicBezTo>
                <a:close/>
                <a:moveTo>
                  <a:pt x="374" y="772"/>
                </a:moveTo>
                <a:cubicBezTo>
                  <a:pt x="374" y="783"/>
                  <a:pt x="374" y="783"/>
                  <a:pt x="374" y="772"/>
                </a:cubicBezTo>
                <a:cubicBezTo>
                  <a:pt x="374" y="783"/>
                  <a:pt x="374" y="783"/>
                  <a:pt x="374" y="772"/>
                </a:cubicBezTo>
                <a:cubicBezTo>
                  <a:pt x="374" y="783"/>
                  <a:pt x="374" y="783"/>
                  <a:pt x="374" y="772"/>
                </a:cubicBezTo>
                <a:cubicBezTo>
                  <a:pt x="374" y="772"/>
                  <a:pt x="374" y="772"/>
                  <a:pt x="374" y="772"/>
                </a:cubicBezTo>
                <a:cubicBezTo>
                  <a:pt x="374" y="772"/>
                  <a:pt x="374" y="772"/>
                  <a:pt x="374" y="772"/>
                </a:cubicBezTo>
                <a:cubicBezTo>
                  <a:pt x="374" y="772"/>
                  <a:pt x="374" y="772"/>
                  <a:pt x="374" y="772"/>
                </a:cubicBezTo>
                <a:cubicBezTo>
                  <a:pt x="374" y="772"/>
                  <a:pt x="374" y="772"/>
                  <a:pt x="374" y="772"/>
                </a:cubicBezTo>
                <a:close/>
                <a:moveTo>
                  <a:pt x="590" y="1142"/>
                </a:moveTo>
                <a:cubicBezTo>
                  <a:pt x="590" y="1142"/>
                  <a:pt x="590" y="1142"/>
                  <a:pt x="590" y="1142"/>
                </a:cubicBezTo>
                <a:cubicBezTo>
                  <a:pt x="590" y="1142"/>
                  <a:pt x="590" y="1142"/>
                  <a:pt x="590" y="1142"/>
                </a:cubicBezTo>
                <a:cubicBezTo>
                  <a:pt x="590" y="1142"/>
                  <a:pt x="590" y="1142"/>
                  <a:pt x="590" y="1142"/>
                </a:cubicBezTo>
                <a:cubicBezTo>
                  <a:pt x="590" y="1142"/>
                  <a:pt x="590" y="1142"/>
                  <a:pt x="590" y="1142"/>
                </a:cubicBezTo>
                <a:close/>
                <a:moveTo>
                  <a:pt x="1519" y="881"/>
                </a:moveTo>
                <a:cubicBezTo>
                  <a:pt x="1519" y="881"/>
                  <a:pt x="1519" y="881"/>
                  <a:pt x="1519" y="881"/>
                </a:cubicBezTo>
                <a:cubicBezTo>
                  <a:pt x="1530" y="881"/>
                  <a:pt x="1530" y="881"/>
                  <a:pt x="1519" y="881"/>
                </a:cubicBezTo>
                <a:cubicBezTo>
                  <a:pt x="1519" y="881"/>
                  <a:pt x="1519" y="881"/>
                  <a:pt x="1519" y="881"/>
                </a:cubicBezTo>
                <a:cubicBezTo>
                  <a:pt x="1530" y="881"/>
                  <a:pt x="1530" y="881"/>
                  <a:pt x="1519" y="881"/>
                </a:cubicBezTo>
                <a:cubicBezTo>
                  <a:pt x="1530" y="881"/>
                  <a:pt x="1519" y="881"/>
                  <a:pt x="1519" y="881"/>
                </a:cubicBezTo>
                <a:cubicBezTo>
                  <a:pt x="1519" y="881"/>
                  <a:pt x="1519" y="881"/>
                  <a:pt x="1519" y="881"/>
                </a:cubicBezTo>
                <a:cubicBezTo>
                  <a:pt x="1519" y="881"/>
                  <a:pt x="1519" y="881"/>
                  <a:pt x="1519" y="881"/>
                </a:cubicBezTo>
                <a:close/>
                <a:moveTo>
                  <a:pt x="1609" y="816"/>
                </a:moveTo>
                <a:cubicBezTo>
                  <a:pt x="1609" y="816"/>
                  <a:pt x="1609" y="816"/>
                  <a:pt x="1609" y="816"/>
                </a:cubicBezTo>
                <a:cubicBezTo>
                  <a:pt x="1621" y="816"/>
                  <a:pt x="1621" y="816"/>
                  <a:pt x="1609" y="816"/>
                </a:cubicBezTo>
                <a:cubicBezTo>
                  <a:pt x="1609" y="816"/>
                  <a:pt x="1609" y="816"/>
                  <a:pt x="1609" y="816"/>
                </a:cubicBezTo>
                <a:cubicBezTo>
                  <a:pt x="1609" y="816"/>
                  <a:pt x="1609" y="816"/>
                  <a:pt x="1609" y="816"/>
                </a:cubicBezTo>
                <a:cubicBezTo>
                  <a:pt x="1609" y="816"/>
                  <a:pt x="1609" y="816"/>
                  <a:pt x="1609" y="816"/>
                </a:cubicBezTo>
                <a:cubicBezTo>
                  <a:pt x="1609" y="816"/>
                  <a:pt x="1609" y="816"/>
                  <a:pt x="1609" y="816"/>
                </a:cubicBezTo>
                <a:close/>
                <a:moveTo>
                  <a:pt x="1575" y="413"/>
                </a:moveTo>
                <a:cubicBezTo>
                  <a:pt x="1575" y="424"/>
                  <a:pt x="1575" y="424"/>
                  <a:pt x="1575" y="413"/>
                </a:cubicBezTo>
                <a:cubicBezTo>
                  <a:pt x="1575" y="424"/>
                  <a:pt x="1575" y="424"/>
                  <a:pt x="1575" y="413"/>
                </a:cubicBezTo>
                <a:cubicBezTo>
                  <a:pt x="1575" y="413"/>
                  <a:pt x="1575" y="413"/>
                  <a:pt x="1575" y="413"/>
                </a:cubicBezTo>
                <a:close/>
                <a:moveTo>
                  <a:pt x="1349" y="87"/>
                </a:moveTo>
                <a:cubicBezTo>
                  <a:pt x="1337" y="87"/>
                  <a:pt x="1337" y="87"/>
                  <a:pt x="1337" y="87"/>
                </a:cubicBezTo>
                <a:cubicBezTo>
                  <a:pt x="1337" y="87"/>
                  <a:pt x="1349" y="76"/>
                  <a:pt x="1349" y="87"/>
                </a:cubicBezTo>
                <a:cubicBezTo>
                  <a:pt x="1349" y="87"/>
                  <a:pt x="1349" y="87"/>
                  <a:pt x="1349" y="87"/>
                </a:cubicBezTo>
                <a:close/>
                <a:moveTo>
                  <a:pt x="975" y="65"/>
                </a:moveTo>
                <a:cubicBezTo>
                  <a:pt x="975" y="76"/>
                  <a:pt x="975" y="65"/>
                  <a:pt x="975" y="65"/>
                </a:cubicBezTo>
                <a:cubicBezTo>
                  <a:pt x="975" y="65"/>
                  <a:pt x="975" y="65"/>
                  <a:pt x="975" y="65"/>
                </a:cubicBezTo>
                <a:cubicBezTo>
                  <a:pt x="975" y="65"/>
                  <a:pt x="975" y="65"/>
                  <a:pt x="975" y="65"/>
                </a:cubicBezTo>
                <a:close/>
                <a:moveTo>
                  <a:pt x="522" y="87"/>
                </a:moveTo>
                <a:cubicBezTo>
                  <a:pt x="522" y="87"/>
                  <a:pt x="533" y="87"/>
                  <a:pt x="522" y="87"/>
                </a:cubicBezTo>
                <a:cubicBezTo>
                  <a:pt x="533" y="87"/>
                  <a:pt x="533" y="87"/>
                  <a:pt x="522" y="87"/>
                </a:cubicBezTo>
                <a:cubicBezTo>
                  <a:pt x="533" y="87"/>
                  <a:pt x="522" y="87"/>
                  <a:pt x="522" y="87"/>
                </a:cubicBezTo>
                <a:close/>
                <a:moveTo>
                  <a:pt x="397" y="120"/>
                </a:moveTo>
                <a:cubicBezTo>
                  <a:pt x="397" y="120"/>
                  <a:pt x="397" y="120"/>
                  <a:pt x="397" y="120"/>
                </a:cubicBezTo>
                <a:cubicBezTo>
                  <a:pt x="397" y="120"/>
                  <a:pt x="397" y="120"/>
                  <a:pt x="397" y="120"/>
                </a:cubicBezTo>
                <a:close/>
                <a:moveTo>
                  <a:pt x="148" y="196"/>
                </a:moveTo>
                <a:cubicBezTo>
                  <a:pt x="148" y="196"/>
                  <a:pt x="148" y="196"/>
                  <a:pt x="148" y="196"/>
                </a:cubicBezTo>
                <a:cubicBezTo>
                  <a:pt x="148" y="196"/>
                  <a:pt x="148" y="196"/>
                  <a:pt x="148" y="196"/>
                </a:cubicBezTo>
                <a:cubicBezTo>
                  <a:pt x="148" y="196"/>
                  <a:pt x="148" y="196"/>
                  <a:pt x="148" y="196"/>
                </a:cubicBezTo>
                <a:close/>
                <a:moveTo>
                  <a:pt x="136" y="479"/>
                </a:moveTo>
                <a:cubicBezTo>
                  <a:pt x="125" y="479"/>
                  <a:pt x="125" y="468"/>
                  <a:pt x="125" y="457"/>
                </a:cubicBezTo>
                <a:cubicBezTo>
                  <a:pt x="125" y="468"/>
                  <a:pt x="125" y="468"/>
                  <a:pt x="125" y="468"/>
                </a:cubicBezTo>
                <a:cubicBezTo>
                  <a:pt x="125" y="479"/>
                  <a:pt x="125" y="479"/>
                  <a:pt x="136" y="479"/>
                </a:cubicBezTo>
                <a:close/>
                <a:moveTo>
                  <a:pt x="148" y="511"/>
                </a:moveTo>
                <a:cubicBezTo>
                  <a:pt x="148" y="511"/>
                  <a:pt x="148" y="511"/>
                  <a:pt x="148" y="511"/>
                </a:cubicBezTo>
                <a:cubicBezTo>
                  <a:pt x="148" y="511"/>
                  <a:pt x="148" y="511"/>
                  <a:pt x="148" y="511"/>
                </a:cubicBezTo>
                <a:cubicBezTo>
                  <a:pt x="148" y="511"/>
                  <a:pt x="148" y="511"/>
                  <a:pt x="148" y="511"/>
                </a:cubicBezTo>
                <a:close/>
                <a:moveTo>
                  <a:pt x="159" y="522"/>
                </a:moveTo>
                <a:cubicBezTo>
                  <a:pt x="159" y="522"/>
                  <a:pt x="159" y="522"/>
                  <a:pt x="159" y="522"/>
                </a:cubicBezTo>
                <a:cubicBezTo>
                  <a:pt x="159" y="522"/>
                  <a:pt x="159" y="522"/>
                  <a:pt x="159" y="522"/>
                </a:cubicBezTo>
                <a:cubicBezTo>
                  <a:pt x="159" y="522"/>
                  <a:pt x="159" y="522"/>
                  <a:pt x="159" y="522"/>
                </a:cubicBezTo>
                <a:close/>
                <a:moveTo>
                  <a:pt x="159" y="555"/>
                </a:moveTo>
                <a:cubicBezTo>
                  <a:pt x="159" y="544"/>
                  <a:pt x="148" y="555"/>
                  <a:pt x="159" y="555"/>
                </a:cubicBezTo>
                <a:cubicBezTo>
                  <a:pt x="148" y="555"/>
                  <a:pt x="148" y="555"/>
                  <a:pt x="159" y="555"/>
                </a:cubicBezTo>
                <a:cubicBezTo>
                  <a:pt x="148" y="555"/>
                  <a:pt x="159" y="555"/>
                  <a:pt x="159" y="555"/>
                </a:cubicBezTo>
                <a:close/>
                <a:moveTo>
                  <a:pt x="204" y="555"/>
                </a:move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ubicBezTo>
                  <a:pt x="204" y="555"/>
                  <a:pt x="204" y="555"/>
                  <a:pt x="204" y="555"/>
                </a:cubicBezTo>
                <a:close/>
                <a:moveTo>
                  <a:pt x="216" y="566"/>
                </a:moveTo>
                <a:cubicBezTo>
                  <a:pt x="216" y="576"/>
                  <a:pt x="216" y="576"/>
                  <a:pt x="216" y="566"/>
                </a:cubicBezTo>
                <a:cubicBezTo>
                  <a:pt x="216" y="576"/>
                  <a:pt x="216" y="576"/>
                  <a:pt x="216" y="566"/>
                </a:cubicBezTo>
                <a:close/>
                <a:moveTo>
                  <a:pt x="397" y="805"/>
                </a:moveTo>
                <a:cubicBezTo>
                  <a:pt x="397" y="805"/>
                  <a:pt x="397" y="805"/>
                  <a:pt x="397" y="805"/>
                </a:cubicBezTo>
                <a:cubicBezTo>
                  <a:pt x="397" y="805"/>
                  <a:pt x="408" y="805"/>
                  <a:pt x="397" y="805"/>
                </a:cubicBezTo>
                <a:cubicBezTo>
                  <a:pt x="408" y="805"/>
                  <a:pt x="408" y="805"/>
                  <a:pt x="397" y="805"/>
                </a:cubicBezTo>
                <a:close/>
                <a:moveTo>
                  <a:pt x="374" y="979"/>
                </a:moveTo>
                <a:cubicBezTo>
                  <a:pt x="374" y="979"/>
                  <a:pt x="374" y="979"/>
                  <a:pt x="374" y="979"/>
                </a:cubicBezTo>
                <a:cubicBezTo>
                  <a:pt x="374" y="979"/>
                  <a:pt x="374" y="979"/>
                  <a:pt x="374" y="979"/>
                </a:cubicBezTo>
                <a:cubicBezTo>
                  <a:pt x="374" y="979"/>
                  <a:pt x="374" y="979"/>
                  <a:pt x="374" y="979"/>
                </a:cubicBezTo>
                <a:cubicBezTo>
                  <a:pt x="374" y="979"/>
                  <a:pt x="374" y="979"/>
                  <a:pt x="374" y="979"/>
                </a:cubicBezTo>
                <a:close/>
                <a:moveTo>
                  <a:pt x="227" y="1000"/>
                </a:moveTo>
                <a:cubicBezTo>
                  <a:pt x="238" y="1000"/>
                  <a:pt x="238" y="1000"/>
                  <a:pt x="238" y="1000"/>
                </a:cubicBezTo>
                <a:cubicBezTo>
                  <a:pt x="238" y="1000"/>
                  <a:pt x="238" y="1000"/>
                  <a:pt x="227" y="1000"/>
                </a:cubicBezTo>
                <a:cubicBezTo>
                  <a:pt x="227" y="1000"/>
                  <a:pt x="227" y="1000"/>
                  <a:pt x="227" y="1000"/>
                </a:cubicBezTo>
                <a:close/>
                <a:moveTo>
                  <a:pt x="284" y="1011"/>
                </a:moveTo>
                <a:cubicBezTo>
                  <a:pt x="284" y="1011"/>
                  <a:pt x="284" y="1011"/>
                  <a:pt x="284" y="1011"/>
                </a:cubicBezTo>
                <a:cubicBezTo>
                  <a:pt x="272" y="1011"/>
                  <a:pt x="284" y="1011"/>
                  <a:pt x="284" y="1011"/>
                </a:cubicBezTo>
                <a:cubicBezTo>
                  <a:pt x="284" y="1011"/>
                  <a:pt x="284" y="1011"/>
                  <a:pt x="284" y="1011"/>
                </a:cubicBezTo>
                <a:close/>
                <a:moveTo>
                  <a:pt x="250" y="1098"/>
                </a:moveTo>
                <a:cubicBezTo>
                  <a:pt x="250" y="1098"/>
                  <a:pt x="250" y="1098"/>
                  <a:pt x="250" y="1098"/>
                </a:cubicBezTo>
                <a:cubicBezTo>
                  <a:pt x="250" y="1098"/>
                  <a:pt x="250" y="1098"/>
                  <a:pt x="250" y="1098"/>
                </a:cubicBezTo>
                <a:cubicBezTo>
                  <a:pt x="250" y="1098"/>
                  <a:pt x="250" y="1098"/>
                  <a:pt x="250" y="1098"/>
                </a:cubicBezTo>
                <a:cubicBezTo>
                  <a:pt x="250" y="1098"/>
                  <a:pt x="250" y="1098"/>
                  <a:pt x="250" y="1098"/>
                </a:cubicBezTo>
                <a:close/>
                <a:moveTo>
                  <a:pt x="397" y="1142"/>
                </a:moveTo>
                <a:cubicBezTo>
                  <a:pt x="386" y="1142"/>
                  <a:pt x="397" y="1142"/>
                  <a:pt x="397" y="1142"/>
                </a:cubicBezTo>
                <a:cubicBezTo>
                  <a:pt x="397" y="1142"/>
                  <a:pt x="397" y="1142"/>
                  <a:pt x="397" y="1142"/>
                </a:cubicBezTo>
                <a:cubicBezTo>
                  <a:pt x="386" y="1142"/>
                  <a:pt x="386" y="1142"/>
                  <a:pt x="397" y="1142"/>
                </a:cubicBezTo>
                <a:cubicBezTo>
                  <a:pt x="386" y="1142"/>
                  <a:pt x="386" y="1142"/>
                  <a:pt x="397" y="1142"/>
                </a:cubicBezTo>
                <a:close/>
                <a:moveTo>
                  <a:pt x="488" y="1142"/>
                </a:moveTo>
                <a:cubicBezTo>
                  <a:pt x="488" y="1142"/>
                  <a:pt x="488" y="1142"/>
                  <a:pt x="488" y="1142"/>
                </a:cubicBezTo>
                <a:cubicBezTo>
                  <a:pt x="488" y="1142"/>
                  <a:pt x="488" y="1142"/>
                  <a:pt x="488" y="1142"/>
                </a:cubicBezTo>
                <a:cubicBezTo>
                  <a:pt x="488" y="1142"/>
                  <a:pt x="476" y="1142"/>
                  <a:pt x="488" y="1142"/>
                </a:cubicBezTo>
                <a:cubicBezTo>
                  <a:pt x="476" y="1142"/>
                  <a:pt x="476" y="1142"/>
                  <a:pt x="488" y="1142"/>
                </a:cubicBezTo>
                <a:cubicBezTo>
                  <a:pt x="488" y="1142"/>
                  <a:pt x="488" y="1142"/>
                  <a:pt x="488" y="1142"/>
                </a:cubicBezTo>
                <a:close/>
                <a:moveTo>
                  <a:pt x="1043" y="1066"/>
                </a:moveTo>
                <a:cubicBezTo>
                  <a:pt x="1043" y="1066"/>
                  <a:pt x="1043" y="1066"/>
                  <a:pt x="1043" y="1066"/>
                </a:cubicBezTo>
                <a:cubicBezTo>
                  <a:pt x="1043" y="1066"/>
                  <a:pt x="1043" y="1066"/>
                  <a:pt x="1043" y="1066"/>
                </a:cubicBezTo>
                <a:cubicBezTo>
                  <a:pt x="1043" y="1066"/>
                  <a:pt x="1043" y="1066"/>
                  <a:pt x="1043" y="1066"/>
                </a:cubicBezTo>
                <a:cubicBezTo>
                  <a:pt x="1043" y="1066"/>
                  <a:pt x="1043" y="1066"/>
                  <a:pt x="1043" y="1066"/>
                </a:cubicBezTo>
                <a:close/>
                <a:moveTo>
                  <a:pt x="1168" y="1033"/>
                </a:moveTo>
                <a:cubicBezTo>
                  <a:pt x="1168" y="1033"/>
                  <a:pt x="1168" y="1033"/>
                  <a:pt x="1168" y="1033"/>
                </a:cubicBezTo>
                <a:cubicBezTo>
                  <a:pt x="1168" y="1033"/>
                  <a:pt x="1168" y="1033"/>
                  <a:pt x="1168" y="1033"/>
                </a:cubicBezTo>
                <a:cubicBezTo>
                  <a:pt x="1168" y="1033"/>
                  <a:pt x="1168" y="1033"/>
                  <a:pt x="1168" y="1033"/>
                </a:cubicBezTo>
                <a:cubicBezTo>
                  <a:pt x="1168" y="1033"/>
                  <a:pt x="1168" y="1033"/>
                  <a:pt x="1168" y="1033"/>
                </a:cubicBezTo>
                <a:close/>
                <a:moveTo>
                  <a:pt x="1269" y="1000"/>
                </a:move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ubicBezTo>
                  <a:pt x="1269" y="1000"/>
                  <a:pt x="1269" y="1000"/>
                  <a:pt x="1269" y="1000"/>
                </a:cubicBezTo>
                <a:close/>
                <a:moveTo>
                  <a:pt x="1768" y="772"/>
                </a:moveTo>
                <a:cubicBezTo>
                  <a:pt x="1779" y="772"/>
                  <a:pt x="1779" y="772"/>
                  <a:pt x="1768" y="772"/>
                </a:cubicBezTo>
                <a:cubicBezTo>
                  <a:pt x="1779" y="772"/>
                  <a:pt x="1779" y="772"/>
                  <a:pt x="1768" y="772"/>
                </a:cubicBezTo>
                <a:cubicBezTo>
                  <a:pt x="1768" y="772"/>
                  <a:pt x="1768" y="772"/>
                  <a:pt x="1768" y="77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 name="Group 16">
            <a:extLst>
              <a:ext uri="{FF2B5EF4-FFF2-40B4-BE49-F238E27FC236}">
                <a16:creationId xmlns:a16="http://schemas.microsoft.com/office/drawing/2014/main" id="{FC347445-F64A-4E25-96E1-89044FE17CE9}"/>
              </a:ext>
            </a:extLst>
          </p:cNvPr>
          <p:cNvGrpSpPr/>
          <p:nvPr/>
        </p:nvGrpSpPr>
        <p:grpSpPr>
          <a:xfrm>
            <a:off x="742763" y="4939802"/>
            <a:ext cx="1449204" cy="1292916"/>
            <a:chOff x="558883" y="1815472"/>
            <a:chExt cx="971550" cy="866775"/>
          </a:xfrm>
        </p:grpSpPr>
        <p:pic>
          <p:nvPicPr>
            <p:cNvPr id="10" name="Graphic 20">
              <a:extLst>
                <a:ext uri="{FF2B5EF4-FFF2-40B4-BE49-F238E27FC236}">
                  <a16:creationId xmlns:a16="http://schemas.microsoft.com/office/drawing/2014/main" id="{4FB5BE2B-2F21-467A-9ACC-38B62B9C20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050084" flipV="1">
              <a:off x="611270" y="1763085"/>
              <a:ext cx="866775" cy="971550"/>
            </a:xfrm>
            <a:prstGeom prst="rect">
              <a:avLst/>
            </a:prstGeom>
          </p:spPr>
        </p:pic>
        <p:pic>
          <p:nvPicPr>
            <p:cNvPr id="11" name="Graphic 21">
              <a:extLst>
                <a:ext uri="{FF2B5EF4-FFF2-40B4-BE49-F238E27FC236}">
                  <a16:creationId xmlns:a16="http://schemas.microsoft.com/office/drawing/2014/main" id="{489020CD-05DA-4DCB-9631-C0F031C9A5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881752" y="1977488"/>
              <a:ext cx="361950" cy="382994"/>
            </a:xfrm>
            <a:prstGeom prst="rect">
              <a:avLst/>
            </a:prstGeom>
          </p:spPr>
        </p:pic>
      </p:grpSp>
      <p:sp>
        <p:nvSpPr>
          <p:cNvPr id="13" name="TextBox 12">
            <a:extLst>
              <a:ext uri="{FF2B5EF4-FFF2-40B4-BE49-F238E27FC236}">
                <a16:creationId xmlns:a16="http://schemas.microsoft.com/office/drawing/2014/main" id="{2E17FC92-F7EF-1441-BB67-1BDDAB8180F3}"/>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230448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8" presetClass="emph" presetSubtype="0" repeatCount="indefinite" accel="44000" decel="44000" autoRev="1" fill="hold" nodeType="withEffect">
                                  <p:stCondLst>
                                    <p:cond delay="0"/>
                                  </p:stCondLst>
                                  <p:childTnLst>
                                    <p:animRot by="900000">
                                      <p:cBhvr>
                                        <p:cTn id="12" dur="500" fill="hold"/>
                                        <p:tgtEl>
                                          <p:spTgt spid="9"/>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000"/>
                            </p:stCondLst>
                            <p:childTnLst>
                              <p:par>
                                <p:cTn id="20" presetID="10" presetClass="entr" presetSubtype="0" fill="hold" nodeType="afterEffect">
                                  <p:stCondLst>
                                    <p:cond delay="5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0B76-9EFB-9846-95D3-7922870539F6}"/>
              </a:ext>
            </a:extLst>
          </p:cNvPr>
          <p:cNvSpPr>
            <a:spLocks noGrp="1"/>
          </p:cNvSpPr>
          <p:nvPr>
            <p:ph type="title"/>
          </p:nvPr>
        </p:nvSpPr>
        <p:spPr/>
        <p:txBody>
          <a:bodyPr/>
          <a:lstStyle/>
          <a:p>
            <a:r>
              <a:rPr lang="en-US" dirty="0"/>
              <a:t>Relationship Behavior Continuum</a:t>
            </a:r>
          </a:p>
        </p:txBody>
      </p:sp>
      <p:grpSp>
        <p:nvGrpSpPr>
          <p:cNvPr id="56" name="Group 55">
            <a:extLst>
              <a:ext uri="{FF2B5EF4-FFF2-40B4-BE49-F238E27FC236}">
                <a16:creationId xmlns:a16="http://schemas.microsoft.com/office/drawing/2014/main" id="{6FD77767-1095-44CC-BB92-21AF6CB0C3FA}"/>
              </a:ext>
            </a:extLst>
          </p:cNvPr>
          <p:cNvGrpSpPr/>
          <p:nvPr/>
        </p:nvGrpSpPr>
        <p:grpSpPr>
          <a:xfrm>
            <a:off x="1246372" y="2475460"/>
            <a:ext cx="474738" cy="3750714"/>
            <a:chOff x="1246372" y="2742160"/>
            <a:chExt cx="474738" cy="3750714"/>
          </a:xfrm>
        </p:grpSpPr>
        <p:sp>
          <p:nvSpPr>
            <p:cNvPr id="35" name="Freeform: Shape 34">
              <a:extLst>
                <a:ext uri="{FF2B5EF4-FFF2-40B4-BE49-F238E27FC236}">
                  <a16:creationId xmlns:a16="http://schemas.microsoft.com/office/drawing/2014/main" id="{91611293-9196-4166-9184-D17FFF38AB7A}"/>
                </a:ext>
              </a:extLst>
            </p:cNvPr>
            <p:cNvSpPr/>
            <p:nvPr/>
          </p:nvSpPr>
          <p:spPr>
            <a:xfrm rot="10800000">
              <a:off x="1246372" y="2742160"/>
              <a:ext cx="474738" cy="3750714"/>
            </a:xfrm>
            <a:custGeom>
              <a:avLst/>
              <a:gdLst>
                <a:gd name="connsiteX0" fmla="*/ 287215 w 574432"/>
                <a:gd name="connsiteY0" fmla="*/ 3750714 h 3750714"/>
                <a:gd name="connsiteX1" fmla="*/ 0 w 574432"/>
                <a:gd name="connsiteY1" fmla="*/ 3496506 h 3750714"/>
                <a:gd name="connsiteX2" fmla="*/ 0 w 574432"/>
                <a:gd name="connsiteY2" fmla="*/ 2479675 h 3750714"/>
                <a:gd name="connsiteX3" fmla="*/ 1 w 574432"/>
                <a:gd name="connsiteY3" fmla="*/ 2479675 h 3750714"/>
                <a:gd name="connsiteX4" fmla="*/ 1 w 574432"/>
                <a:gd name="connsiteY4" fmla="*/ 0 h 3750714"/>
                <a:gd name="connsiteX5" fmla="*/ 574432 w 574432"/>
                <a:gd name="connsiteY5" fmla="*/ 0 h 3750714"/>
                <a:gd name="connsiteX6" fmla="*/ 574432 w 574432"/>
                <a:gd name="connsiteY6" fmla="*/ 2488247 h 3750714"/>
                <a:gd name="connsiteX7" fmla="*/ 574431 w 574432"/>
                <a:gd name="connsiteY7" fmla="*/ 2488249 h 3750714"/>
                <a:gd name="connsiteX8" fmla="*/ 574431 w 574432"/>
                <a:gd name="connsiteY8" fmla="*/ 3496506 h 375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32" h="3750714">
                  <a:moveTo>
                    <a:pt x="287215" y="3750714"/>
                  </a:moveTo>
                  <a:lnTo>
                    <a:pt x="0" y="3496506"/>
                  </a:lnTo>
                  <a:lnTo>
                    <a:pt x="0" y="2479675"/>
                  </a:lnTo>
                  <a:lnTo>
                    <a:pt x="1" y="2479675"/>
                  </a:lnTo>
                  <a:lnTo>
                    <a:pt x="1" y="0"/>
                  </a:lnTo>
                  <a:lnTo>
                    <a:pt x="574432" y="0"/>
                  </a:lnTo>
                  <a:lnTo>
                    <a:pt x="574432" y="2488247"/>
                  </a:lnTo>
                  <a:lnTo>
                    <a:pt x="574431" y="2488249"/>
                  </a:lnTo>
                  <a:lnTo>
                    <a:pt x="574431" y="349650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Box 16">
              <a:extLst>
                <a:ext uri="{FF2B5EF4-FFF2-40B4-BE49-F238E27FC236}">
                  <a16:creationId xmlns:a16="http://schemas.microsoft.com/office/drawing/2014/main" id="{7C23FDAC-6242-7C4D-A369-0101C3CDEB0C}"/>
                </a:ext>
              </a:extLst>
            </p:cNvPr>
            <p:cNvSpPr txBox="1"/>
            <p:nvPr/>
          </p:nvSpPr>
          <p:spPr>
            <a:xfrm rot="16200000">
              <a:off x="16391" y="4678342"/>
              <a:ext cx="2934702" cy="276999"/>
            </a:xfrm>
            <a:prstGeom prst="rect">
              <a:avLst/>
            </a:prstGeom>
            <a:noFill/>
          </p:spPr>
          <p:txBody>
            <a:bodyPr wrap="square" lIns="0" tIns="0" rIns="0" bIns="0" rtlCol="0" anchor="ctr">
              <a:noAutofit/>
            </a:bodyPr>
            <a:lstStyle/>
            <a:p>
              <a:r>
                <a:rPr lang="en-US" sz="1600" b="1" dirty="0">
                  <a:solidFill>
                    <a:schemeClr val="bg1"/>
                  </a:solidFill>
                </a:rPr>
                <a:t>Extremely Healthy</a:t>
              </a:r>
            </a:p>
          </p:txBody>
        </p:sp>
      </p:grpSp>
      <p:grpSp>
        <p:nvGrpSpPr>
          <p:cNvPr id="57" name="Group 56">
            <a:extLst>
              <a:ext uri="{FF2B5EF4-FFF2-40B4-BE49-F238E27FC236}">
                <a16:creationId xmlns:a16="http://schemas.microsoft.com/office/drawing/2014/main" id="{3AD855EC-A93B-44DF-A7DF-D58B0EFD37AA}"/>
              </a:ext>
            </a:extLst>
          </p:cNvPr>
          <p:cNvGrpSpPr/>
          <p:nvPr/>
        </p:nvGrpSpPr>
        <p:grpSpPr>
          <a:xfrm>
            <a:off x="3170109" y="2475460"/>
            <a:ext cx="474738" cy="3750714"/>
            <a:chOff x="2220121" y="2742159"/>
            <a:chExt cx="474738" cy="3750714"/>
          </a:xfrm>
        </p:grpSpPr>
        <p:sp>
          <p:nvSpPr>
            <p:cNvPr id="36" name="Freeform: Shape 35">
              <a:extLst>
                <a:ext uri="{FF2B5EF4-FFF2-40B4-BE49-F238E27FC236}">
                  <a16:creationId xmlns:a16="http://schemas.microsoft.com/office/drawing/2014/main" id="{BFBC878E-5258-4D00-A9E0-2B8564F152A2}"/>
                </a:ext>
              </a:extLst>
            </p:cNvPr>
            <p:cNvSpPr/>
            <p:nvPr/>
          </p:nvSpPr>
          <p:spPr>
            <a:xfrm rot="10800000">
              <a:off x="2220121" y="2742159"/>
              <a:ext cx="474738" cy="3750714"/>
            </a:xfrm>
            <a:custGeom>
              <a:avLst/>
              <a:gdLst>
                <a:gd name="connsiteX0" fmla="*/ 287216 w 574432"/>
                <a:gd name="connsiteY0" fmla="*/ 3750714 h 3750714"/>
                <a:gd name="connsiteX1" fmla="*/ 0 w 574432"/>
                <a:gd name="connsiteY1" fmla="*/ 3496506 h 3750714"/>
                <a:gd name="connsiteX2" fmla="*/ 0 w 574432"/>
                <a:gd name="connsiteY2" fmla="*/ 2479675 h 3750714"/>
                <a:gd name="connsiteX3" fmla="*/ 1 w 574432"/>
                <a:gd name="connsiteY3" fmla="*/ 2479675 h 3750714"/>
                <a:gd name="connsiteX4" fmla="*/ 1 w 574432"/>
                <a:gd name="connsiteY4" fmla="*/ 0 h 3750714"/>
                <a:gd name="connsiteX5" fmla="*/ 574432 w 574432"/>
                <a:gd name="connsiteY5" fmla="*/ 0 h 3750714"/>
                <a:gd name="connsiteX6" fmla="*/ 574432 w 574432"/>
                <a:gd name="connsiteY6" fmla="*/ 2488247 h 3750714"/>
                <a:gd name="connsiteX7" fmla="*/ 574431 w 574432"/>
                <a:gd name="connsiteY7" fmla="*/ 2488249 h 3750714"/>
                <a:gd name="connsiteX8" fmla="*/ 574431 w 574432"/>
                <a:gd name="connsiteY8" fmla="*/ 3496506 h 375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32" h="3750714">
                  <a:moveTo>
                    <a:pt x="287216" y="3750714"/>
                  </a:moveTo>
                  <a:lnTo>
                    <a:pt x="0" y="3496506"/>
                  </a:lnTo>
                  <a:lnTo>
                    <a:pt x="0" y="2479675"/>
                  </a:lnTo>
                  <a:lnTo>
                    <a:pt x="1" y="2479675"/>
                  </a:lnTo>
                  <a:lnTo>
                    <a:pt x="1" y="0"/>
                  </a:lnTo>
                  <a:lnTo>
                    <a:pt x="574432" y="0"/>
                  </a:lnTo>
                  <a:lnTo>
                    <a:pt x="574432" y="2488247"/>
                  </a:lnTo>
                  <a:lnTo>
                    <a:pt x="574431" y="2488249"/>
                  </a:lnTo>
                  <a:lnTo>
                    <a:pt x="574431" y="349650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Box 20">
              <a:extLst>
                <a:ext uri="{FF2B5EF4-FFF2-40B4-BE49-F238E27FC236}">
                  <a16:creationId xmlns:a16="http://schemas.microsoft.com/office/drawing/2014/main" id="{B3034949-97B7-154D-AB2B-79FCF42B69F8}"/>
                </a:ext>
              </a:extLst>
            </p:cNvPr>
            <p:cNvSpPr txBox="1"/>
            <p:nvPr/>
          </p:nvSpPr>
          <p:spPr>
            <a:xfrm rot="16200000">
              <a:off x="990139" y="4678342"/>
              <a:ext cx="2934702" cy="276999"/>
            </a:xfrm>
            <a:prstGeom prst="rect">
              <a:avLst/>
            </a:prstGeom>
            <a:noFill/>
          </p:spPr>
          <p:txBody>
            <a:bodyPr wrap="square" lIns="0" tIns="0" rIns="0" bIns="0" rtlCol="0" anchor="ctr">
              <a:noAutofit/>
            </a:bodyPr>
            <a:lstStyle/>
            <a:p>
              <a:r>
                <a:rPr lang="en-US" sz="1600" b="1" dirty="0">
                  <a:solidFill>
                    <a:schemeClr val="bg1"/>
                  </a:solidFill>
                </a:rPr>
                <a:t>Somewhat Healthy</a:t>
              </a:r>
            </a:p>
          </p:txBody>
        </p:sp>
      </p:grpSp>
      <p:grpSp>
        <p:nvGrpSpPr>
          <p:cNvPr id="55" name="Group 54">
            <a:extLst>
              <a:ext uri="{FF2B5EF4-FFF2-40B4-BE49-F238E27FC236}">
                <a16:creationId xmlns:a16="http://schemas.microsoft.com/office/drawing/2014/main" id="{C49FE839-13BF-46DD-A083-68BAA4B89AB5}"/>
              </a:ext>
            </a:extLst>
          </p:cNvPr>
          <p:cNvGrpSpPr/>
          <p:nvPr/>
        </p:nvGrpSpPr>
        <p:grpSpPr>
          <a:xfrm>
            <a:off x="5538608" y="2475460"/>
            <a:ext cx="474738" cy="3750714"/>
            <a:chOff x="6270798" y="2742160"/>
            <a:chExt cx="474738" cy="3750714"/>
          </a:xfrm>
        </p:grpSpPr>
        <p:sp>
          <p:nvSpPr>
            <p:cNvPr id="39" name="Freeform: Shape 38">
              <a:extLst>
                <a:ext uri="{FF2B5EF4-FFF2-40B4-BE49-F238E27FC236}">
                  <a16:creationId xmlns:a16="http://schemas.microsoft.com/office/drawing/2014/main" id="{A94D4A56-66F6-4ABC-9ABB-99F55261B958}"/>
                </a:ext>
              </a:extLst>
            </p:cNvPr>
            <p:cNvSpPr/>
            <p:nvPr/>
          </p:nvSpPr>
          <p:spPr>
            <a:xfrm rot="10800000">
              <a:off x="6270798" y="2742160"/>
              <a:ext cx="474738" cy="3750714"/>
            </a:xfrm>
            <a:custGeom>
              <a:avLst/>
              <a:gdLst>
                <a:gd name="connsiteX0" fmla="*/ 287215 w 574432"/>
                <a:gd name="connsiteY0" fmla="*/ 3750714 h 3750714"/>
                <a:gd name="connsiteX1" fmla="*/ 0 w 574432"/>
                <a:gd name="connsiteY1" fmla="*/ 3496506 h 3750714"/>
                <a:gd name="connsiteX2" fmla="*/ 0 w 574432"/>
                <a:gd name="connsiteY2" fmla="*/ 2479675 h 3750714"/>
                <a:gd name="connsiteX3" fmla="*/ 1 w 574432"/>
                <a:gd name="connsiteY3" fmla="*/ 2479675 h 3750714"/>
                <a:gd name="connsiteX4" fmla="*/ 1 w 574432"/>
                <a:gd name="connsiteY4" fmla="*/ 0 h 3750714"/>
                <a:gd name="connsiteX5" fmla="*/ 574432 w 574432"/>
                <a:gd name="connsiteY5" fmla="*/ 0 h 3750714"/>
                <a:gd name="connsiteX6" fmla="*/ 574432 w 574432"/>
                <a:gd name="connsiteY6" fmla="*/ 2488247 h 3750714"/>
                <a:gd name="connsiteX7" fmla="*/ 574431 w 574432"/>
                <a:gd name="connsiteY7" fmla="*/ 2488249 h 3750714"/>
                <a:gd name="connsiteX8" fmla="*/ 574431 w 574432"/>
                <a:gd name="connsiteY8" fmla="*/ 3496506 h 375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32" h="3750714">
                  <a:moveTo>
                    <a:pt x="287215" y="3750714"/>
                  </a:moveTo>
                  <a:lnTo>
                    <a:pt x="0" y="3496506"/>
                  </a:lnTo>
                  <a:lnTo>
                    <a:pt x="0" y="2479675"/>
                  </a:lnTo>
                  <a:lnTo>
                    <a:pt x="1" y="2479675"/>
                  </a:lnTo>
                  <a:lnTo>
                    <a:pt x="1" y="0"/>
                  </a:lnTo>
                  <a:lnTo>
                    <a:pt x="574432" y="0"/>
                  </a:lnTo>
                  <a:lnTo>
                    <a:pt x="574432" y="2488247"/>
                  </a:lnTo>
                  <a:lnTo>
                    <a:pt x="574431" y="2488249"/>
                  </a:lnTo>
                  <a:lnTo>
                    <a:pt x="574431" y="34965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TextBox 26">
              <a:extLst>
                <a:ext uri="{FF2B5EF4-FFF2-40B4-BE49-F238E27FC236}">
                  <a16:creationId xmlns:a16="http://schemas.microsoft.com/office/drawing/2014/main" id="{724B71E2-97A0-C64C-B8BA-125C4BB52235}"/>
                </a:ext>
              </a:extLst>
            </p:cNvPr>
            <p:cNvSpPr txBox="1"/>
            <p:nvPr/>
          </p:nvSpPr>
          <p:spPr>
            <a:xfrm rot="16200000">
              <a:off x="5040815" y="4678341"/>
              <a:ext cx="2934704" cy="276999"/>
            </a:xfrm>
            <a:prstGeom prst="rect">
              <a:avLst/>
            </a:prstGeom>
            <a:noFill/>
          </p:spPr>
          <p:txBody>
            <a:bodyPr wrap="square" lIns="0" tIns="0" rIns="0" bIns="0" rtlCol="0" anchor="ctr">
              <a:noAutofit/>
            </a:bodyPr>
            <a:lstStyle/>
            <a:p>
              <a:r>
                <a:rPr lang="en-US" sz="1600" b="1" dirty="0">
                  <a:solidFill>
                    <a:schemeClr val="bg1"/>
                  </a:solidFill>
                </a:rPr>
                <a:t>Somewhat Unhealthy</a:t>
              </a:r>
            </a:p>
          </p:txBody>
        </p:sp>
      </p:grpSp>
      <p:grpSp>
        <p:nvGrpSpPr>
          <p:cNvPr id="54" name="Group 53">
            <a:extLst>
              <a:ext uri="{FF2B5EF4-FFF2-40B4-BE49-F238E27FC236}">
                <a16:creationId xmlns:a16="http://schemas.microsoft.com/office/drawing/2014/main" id="{7C36C172-655B-4180-B9B7-E4EA0DBDE823}"/>
              </a:ext>
            </a:extLst>
          </p:cNvPr>
          <p:cNvGrpSpPr/>
          <p:nvPr/>
        </p:nvGrpSpPr>
        <p:grpSpPr>
          <a:xfrm>
            <a:off x="7324020" y="2440640"/>
            <a:ext cx="474738" cy="3779089"/>
            <a:chOff x="7425136" y="2707340"/>
            <a:chExt cx="474738" cy="3779089"/>
          </a:xfrm>
        </p:grpSpPr>
        <p:sp>
          <p:nvSpPr>
            <p:cNvPr id="40" name="Freeform: Shape 39">
              <a:extLst>
                <a:ext uri="{FF2B5EF4-FFF2-40B4-BE49-F238E27FC236}">
                  <a16:creationId xmlns:a16="http://schemas.microsoft.com/office/drawing/2014/main" id="{1FDD09CE-6E07-4B58-AB98-AC51836449F6}"/>
                </a:ext>
              </a:extLst>
            </p:cNvPr>
            <p:cNvSpPr/>
            <p:nvPr/>
          </p:nvSpPr>
          <p:spPr>
            <a:xfrm rot="10800000">
              <a:off x="7425136" y="2707340"/>
              <a:ext cx="474738" cy="3779089"/>
            </a:xfrm>
            <a:custGeom>
              <a:avLst/>
              <a:gdLst>
                <a:gd name="connsiteX0" fmla="*/ 287215 w 574432"/>
                <a:gd name="connsiteY0" fmla="*/ 3779089 h 3779089"/>
                <a:gd name="connsiteX1" fmla="*/ 0 w 574432"/>
                <a:gd name="connsiteY1" fmla="*/ 3522562 h 3779089"/>
                <a:gd name="connsiteX2" fmla="*/ 0 w 574432"/>
                <a:gd name="connsiteY2" fmla="*/ 2496455 h 3779089"/>
                <a:gd name="connsiteX3" fmla="*/ 1 w 574432"/>
                <a:gd name="connsiteY3" fmla="*/ 2496455 h 3779089"/>
                <a:gd name="connsiteX4" fmla="*/ 1 w 574432"/>
                <a:gd name="connsiteY4" fmla="*/ 0 h 3779089"/>
                <a:gd name="connsiteX5" fmla="*/ 574432 w 574432"/>
                <a:gd name="connsiteY5" fmla="*/ 0 h 3779089"/>
                <a:gd name="connsiteX6" fmla="*/ 574432 w 574432"/>
                <a:gd name="connsiteY6" fmla="*/ 2510946 h 3779089"/>
                <a:gd name="connsiteX7" fmla="*/ 574431 w 574432"/>
                <a:gd name="connsiteY7" fmla="*/ 2510948 h 3779089"/>
                <a:gd name="connsiteX8" fmla="*/ 574431 w 574432"/>
                <a:gd name="connsiteY8" fmla="*/ 3522562 h 37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32" h="3779089">
                  <a:moveTo>
                    <a:pt x="287215" y="3779089"/>
                  </a:moveTo>
                  <a:lnTo>
                    <a:pt x="0" y="3522562"/>
                  </a:lnTo>
                  <a:lnTo>
                    <a:pt x="0" y="2496455"/>
                  </a:lnTo>
                  <a:lnTo>
                    <a:pt x="1" y="2496455"/>
                  </a:lnTo>
                  <a:lnTo>
                    <a:pt x="1" y="0"/>
                  </a:lnTo>
                  <a:lnTo>
                    <a:pt x="574432" y="0"/>
                  </a:lnTo>
                  <a:lnTo>
                    <a:pt x="574432" y="2510946"/>
                  </a:lnTo>
                  <a:lnTo>
                    <a:pt x="574431" y="2510948"/>
                  </a:lnTo>
                  <a:lnTo>
                    <a:pt x="574431" y="35225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TextBox 27">
              <a:extLst>
                <a:ext uri="{FF2B5EF4-FFF2-40B4-BE49-F238E27FC236}">
                  <a16:creationId xmlns:a16="http://schemas.microsoft.com/office/drawing/2014/main" id="{BC9785BD-59AD-8645-88A5-E90919C2674A}"/>
                </a:ext>
              </a:extLst>
            </p:cNvPr>
            <p:cNvSpPr txBox="1"/>
            <p:nvPr/>
          </p:nvSpPr>
          <p:spPr>
            <a:xfrm rot="16200000">
              <a:off x="6195153" y="4678341"/>
              <a:ext cx="2934704" cy="276999"/>
            </a:xfrm>
            <a:prstGeom prst="rect">
              <a:avLst/>
            </a:prstGeom>
            <a:noFill/>
          </p:spPr>
          <p:txBody>
            <a:bodyPr wrap="square" lIns="0" tIns="0" rIns="0" bIns="0" rtlCol="0" anchor="ctr">
              <a:noAutofit/>
            </a:bodyPr>
            <a:lstStyle/>
            <a:p>
              <a:r>
                <a:rPr lang="en-US" sz="1600" b="1" dirty="0">
                  <a:solidFill>
                    <a:schemeClr val="bg1"/>
                  </a:solidFill>
                </a:rPr>
                <a:t>Extremely Unhealthy/Abusive</a:t>
              </a:r>
            </a:p>
          </p:txBody>
        </p:sp>
      </p:grpSp>
      <p:cxnSp>
        <p:nvCxnSpPr>
          <p:cNvPr id="9" name="Straight Connector 8">
            <a:extLst>
              <a:ext uri="{FF2B5EF4-FFF2-40B4-BE49-F238E27FC236}">
                <a16:creationId xmlns:a16="http://schemas.microsoft.com/office/drawing/2014/main" id="{D7206448-C37C-470C-8B6E-DAD104F5CC6D}"/>
              </a:ext>
            </a:extLst>
          </p:cNvPr>
          <p:cNvCxnSpPr>
            <a:cxnSpLocks/>
            <a:stCxn id="41" idx="6"/>
          </p:cNvCxnSpPr>
          <p:nvPr/>
        </p:nvCxnSpPr>
        <p:spPr>
          <a:xfrm>
            <a:off x="1245538" y="1554909"/>
            <a:ext cx="6656326" cy="0"/>
          </a:xfrm>
          <a:prstGeom prst="line">
            <a:avLst/>
          </a:prstGeom>
          <a:ln w="38100">
            <a:solidFill>
              <a:srgbClr val="C6C6C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3FF0CC-CFD8-4D35-AB99-A097A0B5B610}"/>
              </a:ext>
            </a:extLst>
          </p:cNvPr>
          <p:cNvCxnSpPr>
            <a:cxnSpLocks/>
          </p:cNvCxnSpPr>
          <p:nvPr/>
        </p:nvCxnSpPr>
        <p:spPr>
          <a:xfrm>
            <a:off x="4572000" y="1793803"/>
            <a:ext cx="0" cy="4425924"/>
          </a:xfrm>
          <a:prstGeom prst="line">
            <a:avLst/>
          </a:prstGeom>
          <a:ln>
            <a:solidFill>
              <a:srgbClr val="C6C6C6"/>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BD621B9-3589-45D9-8235-CAA9EADE6FBF}"/>
              </a:ext>
            </a:extLst>
          </p:cNvPr>
          <p:cNvSpPr>
            <a:spLocks noChangeArrowheads="1"/>
          </p:cNvSpPr>
          <p:nvPr/>
        </p:nvSpPr>
        <p:spPr bwMode="auto">
          <a:xfrm>
            <a:off x="334986" y="2110950"/>
            <a:ext cx="882987" cy="26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a:spcBef>
                <a:spcPct val="20000"/>
              </a:spcBef>
              <a:buFont typeface="Arial" charset="0"/>
              <a:buChar char="•"/>
              <a:defRPr sz="2400">
                <a:solidFill>
                  <a:srgbClr val="595959"/>
                </a:solidFill>
                <a:latin typeface="Century Gothic" charset="0"/>
                <a:ea typeface="MS PGothic" charset="-128"/>
              </a:defRPr>
            </a:lvl1pPr>
            <a:lvl2pPr marL="742950" indent="-285750">
              <a:spcBef>
                <a:spcPct val="20000"/>
              </a:spcBef>
              <a:buFont typeface="Arial" charset="0"/>
              <a:buChar char="–"/>
              <a:defRPr sz="2400">
                <a:solidFill>
                  <a:srgbClr val="595959"/>
                </a:solidFill>
                <a:latin typeface="Century Gothic" charset="0"/>
                <a:ea typeface="MS PGothic" charset="-128"/>
              </a:defRPr>
            </a:lvl2pPr>
            <a:lvl3pPr marL="1143000" indent="-228600">
              <a:spcBef>
                <a:spcPct val="20000"/>
              </a:spcBef>
              <a:buFont typeface="Arial" charset="0"/>
              <a:buChar char="•"/>
              <a:defRPr sz="2000">
                <a:solidFill>
                  <a:srgbClr val="595959"/>
                </a:solidFill>
                <a:latin typeface="Century Gothic" charset="0"/>
                <a:ea typeface="MS PGothic" charset="-128"/>
              </a:defRPr>
            </a:lvl3pPr>
            <a:lvl4pPr marL="1600200" indent="-228600">
              <a:spcBef>
                <a:spcPct val="20000"/>
              </a:spcBef>
              <a:buFont typeface="Arial" charset="0"/>
              <a:buChar char="–"/>
              <a:defRPr>
                <a:solidFill>
                  <a:srgbClr val="595959"/>
                </a:solidFill>
                <a:latin typeface="Century Gothic" charset="0"/>
                <a:ea typeface="MS PGothic" charset="-128"/>
              </a:defRPr>
            </a:lvl4pPr>
            <a:lvl5pPr marL="2057400" indent="-228600">
              <a:spcBef>
                <a:spcPct val="20000"/>
              </a:spcBef>
              <a:buFont typeface="Arial" charset="0"/>
              <a:buChar char="»"/>
              <a:defRPr sz="1600">
                <a:solidFill>
                  <a:srgbClr val="595959"/>
                </a:solidFill>
                <a:latin typeface="Century Gothic" charset="0"/>
                <a:ea typeface="MS PGothic" charset="-128"/>
              </a:defRPr>
            </a:lvl5pPr>
            <a:lvl6pPr marL="25146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6pPr>
            <a:lvl7pPr marL="29718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7pPr>
            <a:lvl8pPr marL="34290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8pPr>
            <a:lvl9pPr marL="38862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9pPr>
          </a:lstStyle>
          <a:p>
            <a:pPr algn="ctr" eaLnBrk="1" hangingPunct="1">
              <a:lnSpc>
                <a:spcPct val="110000"/>
              </a:lnSpc>
              <a:spcBef>
                <a:spcPct val="0"/>
              </a:spcBef>
              <a:buFontTx/>
              <a:buNone/>
            </a:pPr>
            <a:r>
              <a:rPr lang="en-US" altLang="en-US" sz="1400" b="1" dirty="0">
                <a:solidFill>
                  <a:schemeClr val="tx2"/>
                </a:solidFill>
              </a:rPr>
              <a:t>Healthy</a:t>
            </a:r>
          </a:p>
        </p:txBody>
      </p:sp>
      <p:grpSp>
        <p:nvGrpSpPr>
          <p:cNvPr id="49" name="Group 48">
            <a:extLst>
              <a:ext uri="{FF2B5EF4-FFF2-40B4-BE49-F238E27FC236}">
                <a16:creationId xmlns:a16="http://schemas.microsoft.com/office/drawing/2014/main" id="{0E9CDA2E-B66F-4DEE-A7B2-0AD952B42632}"/>
              </a:ext>
            </a:extLst>
          </p:cNvPr>
          <p:cNvGrpSpPr/>
          <p:nvPr/>
        </p:nvGrpSpPr>
        <p:grpSpPr>
          <a:xfrm>
            <a:off x="307420" y="1085850"/>
            <a:ext cx="938118" cy="938118"/>
            <a:chOff x="307419" y="1233458"/>
            <a:chExt cx="1123815" cy="1123815"/>
          </a:xfrm>
        </p:grpSpPr>
        <p:sp>
          <p:nvSpPr>
            <p:cNvPr id="41" name="Oval 40">
              <a:extLst>
                <a:ext uri="{FF2B5EF4-FFF2-40B4-BE49-F238E27FC236}">
                  <a16:creationId xmlns:a16="http://schemas.microsoft.com/office/drawing/2014/main" id="{B8176215-E429-4358-82AD-F97379E66759}"/>
                </a:ext>
              </a:extLst>
            </p:cNvPr>
            <p:cNvSpPr/>
            <p:nvPr/>
          </p:nvSpPr>
          <p:spPr>
            <a:xfrm>
              <a:off x="307419" y="1233458"/>
              <a:ext cx="1123815" cy="11238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pic>
          <p:nvPicPr>
            <p:cNvPr id="19" name="Graphic 18">
              <a:extLst>
                <a:ext uri="{FF2B5EF4-FFF2-40B4-BE49-F238E27FC236}">
                  <a16:creationId xmlns:a16="http://schemas.microsoft.com/office/drawing/2014/main" id="{39F471D3-A167-4AFE-BE32-C8534D62F1E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3145" y="1509184"/>
              <a:ext cx="572363" cy="572363"/>
            </a:xfrm>
            <a:prstGeom prst="rect">
              <a:avLst/>
            </a:prstGeom>
          </p:spPr>
        </p:pic>
      </p:grpSp>
      <p:sp>
        <p:nvSpPr>
          <p:cNvPr id="46" name="Rectangle 45">
            <a:extLst>
              <a:ext uri="{FF2B5EF4-FFF2-40B4-BE49-F238E27FC236}">
                <a16:creationId xmlns:a16="http://schemas.microsoft.com/office/drawing/2014/main" id="{5CFB32F2-97C7-4EAC-B650-1189AC9E2C17}"/>
              </a:ext>
            </a:extLst>
          </p:cNvPr>
          <p:cNvSpPr>
            <a:spLocks noChangeArrowheads="1"/>
          </p:cNvSpPr>
          <p:nvPr/>
        </p:nvSpPr>
        <p:spPr bwMode="auto">
          <a:xfrm>
            <a:off x="7929430" y="2110950"/>
            <a:ext cx="882987" cy="26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a:spcBef>
                <a:spcPct val="20000"/>
              </a:spcBef>
              <a:buFont typeface="Arial" charset="0"/>
              <a:buChar char="•"/>
              <a:defRPr sz="2400">
                <a:solidFill>
                  <a:srgbClr val="595959"/>
                </a:solidFill>
                <a:latin typeface="Century Gothic" charset="0"/>
                <a:ea typeface="MS PGothic" charset="-128"/>
              </a:defRPr>
            </a:lvl1pPr>
            <a:lvl2pPr marL="742950" indent="-285750">
              <a:spcBef>
                <a:spcPct val="20000"/>
              </a:spcBef>
              <a:buFont typeface="Arial" charset="0"/>
              <a:buChar char="–"/>
              <a:defRPr sz="2400">
                <a:solidFill>
                  <a:srgbClr val="595959"/>
                </a:solidFill>
                <a:latin typeface="Century Gothic" charset="0"/>
                <a:ea typeface="MS PGothic" charset="-128"/>
              </a:defRPr>
            </a:lvl2pPr>
            <a:lvl3pPr marL="1143000" indent="-228600">
              <a:spcBef>
                <a:spcPct val="20000"/>
              </a:spcBef>
              <a:buFont typeface="Arial" charset="0"/>
              <a:buChar char="•"/>
              <a:defRPr sz="2000">
                <a:solidFill>
                  <a:srgbClr val="595959"/>
                </a:solidFill>
                <a:latin typeface="Century Gothic" charset="0"/>
                <a:ea typeface="MS PGothic" charset="-128"/>
              </a:defRPr>
            </a:lvl3pPr>
            <a:lvl4pPr marL="1600200" indent="-228600">
              <a:spcBef>
                <a:spcPct val="20000"/>
              </a:spcBef>
              <a:buFont typeface="Arial" charset="0"/>
              <a:buChar char="–"/>
              <a:defRPr>
                <a:solidFill>
                  <a:srgbClr val="595959"/>
                </a:solidFill>
                <a:latin typeface="Century Gothic" charset="0"/>
                <a:ea typeface="MS PGothic" charset="-128"/>
              </a:defRPr>
            </a:lvl4pPr>
            <a:lvl5pPr marL="2057400" indent="-228600">
              <a:spcBef>
                <a:spcPct val="20000"/>
              </a:spcBef>
              <a:buFont typeface="Arial" charset="0"/>
              <a:buChar char="»"/>
              <a:defRPr sz="1600">
                <a:solidFill>
                  <a:srgbClr val="595959"/>
                </a:solidFill>
                <a:latin typeface="Century Gothic" charset="0"/>
                <a:ea typeface="MS PGothic" charset="-128"/>
              </a:defRPr>
            </a:lvl5pPr>
            <a:lvl6pPr marL="25146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6pPr>
            <a:lvl7pPr marL="29718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7pPr>
            <a:lvl8pPr marL="34290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8pPr>
            <a:lvl9pPr marL="38862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9pPr>
          </a:lstStyle>
          <a:p>
            <a:pPr algn="ctr" eaLnBrk="1" hangingPunct="1">
              <a:lnSpc>
                <a:spcPct val="110000"/>
              </a:lnSpc>
              <a:spcBef>
                <a:spcPct val="0"/>
              </a:spcBef>
              <a:buFontTx/>
              <a:buNone/>
            </a:pPr>
            <a:r>
              <a:rPr lang="en-US" altLang="en-US" sz="1400" b="1" dirty="0">
                <a:solidFill>
                  <a:schemeClr val="tx2"/>
                </a:solidFill>
              </a:rPr>
              <a:t>Abusive</a:t>
            </a:r>
          </a:p>
        </p:txBody>
      </p:sp>
      <p:grpSp>
        <p:nvGrpSpPr>
          <p:cNvPr id="48" name="Group 47">
            <a:extLst>
              <a:ext uri="{FF2B5EF4-FFF2-40B4-BE49-F238E27FC236}">
                <a16:creationId xmlns:a16="http://schemas.microsoft.com/office/drawing/2014/main" id="{2F8F1ED8-6D85-4BC7-9335-8E135A5A5B09}"/>
              </a:ext>
            </a:extLst>
          </p:cNvPr>
          <p:cNvGrpSpPr/>
          <p:nvPr/>
        </p:nvGrpSpPr>
        <p:grpSpPr>
          <a:xfrm>
            <a:off x="7901864" y="1085850"/>
            <a:ext cx="938118" cy="938118"/>
            <a:chOff x="7742786" y="1233458"/>
            <a:chExt cx="1123815" cy="1123815"/>
          </a:xfrm>
        </p:grpSpPr>
        <p:sp>
          <p:nvSpPr>
            <p:cNvPr id="42" name="Oval 41">
              <a:extLst>
                <a:ext uri="{FF2B5EF4-FFF2-40B4-BE49-F238E27FC236}">
                  <a16:creationId xmlns:a16="http://schemas.microsoft.com/office/drawing/2014/main" id="{682D2BE4-FFD6-46A6-B466-DA933C8445E0}"/>
                </a:ext>
              </a:extLst>
            </p:cNvPr>
            <p:cNvSpPr/>
            <p:nvPr/>
          </p:nvSpPr>
          <p:spPr>
            <a:xfrm>
              <a:off x="7742786" y="1233458"/>
              <a:ext cx="1123815" cy="1123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pic>
          <p:nvPicPr>
            <p:cNvPr id="47" name="Graphic 46">
              <a:extLst>
                <a:ext uri="{FF2B5EF4-FFF2-40B4-BE49-F238E27FC236}">
                  <a16:creationId xmlns:a16="http://schemas.microsoft.com/office/drawing/2014/main" id="{E0216109-4F31-463A-813C-7DC59C4CEFD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V="1">
              <a:off x="8018512" y="1509184"/>
              <a:ext cx="572363" cy="572363"/>
            </a:xfrm>
            <a:prstGeom prst="rect">
              <a:avLst/>
            </a:prstGeom>
          </p:spPr>
        </p:pic>
      </p:grpSp>
      <p:sp>
        <p:nvSpPr>
          <p:cNvPr id="25" name="TextBox 24">
            <a:extLst>
              <a:ext uri="{FF2B5EF4-FFF2-40B4-BE49-F238E27FC236}">
                <a16:creationId xmlns:a16="http://schemas.microsoft.com/office/drawing/2014/main" id="{1F4E896D-5719-0C48-8354-2D54CAA65911}"/>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327424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1000" fill="hold"/>
                                        <p:tgtEl>
                                          <p:spTgt spid="56"/>
                                        </p:tgtEl>
                                        <p:attrNameLst>
                                          <p:attrName>ppt_x</p:attrName>
                                        </p:attrNameLst>
                                      </p:cBhvr>
                                      <p:tavLst>
                                        <p:tav tm="0">
                                          <p:val>
                                            <p:strVal val="#ppt_x"/>
                                          </p:val>
                                        </p:tav>
                                        <p:tav tm="100000">
                                          <p:val>
                                            <p:strVal val="#ppt_x"/>
                                          </p:val>
                                        </p:tav>
                                      </p:tavLst>
                                    </p:anim>
                                    <p:anim calcmode="lin" valueType="num">
                                      <p:cBhvr additive="base">
                                        <p:cTn id="25" dur="1000" fill="hold"/>
                                        <p:tgtEl>
                                          <p:spTgt spid="56"/>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1000" fill="hold"/>
                                        <p:tgtEl>
                                          <p:spTgt spid="57"/>
                                        </p:tgtEl>
                                        <p:attrNameLst>
                                          <p:attrName>ppt_x</p:attrName>
                                        </p:attrNameLst>
                                      </p:cBhvr>
                                      <p:tavLst>
                                        <p:tav tm="0">
                                          <p:val>
                                            <p:strVal val="#ppt_x"/>
                                          </p:val>
                                        </p:tav>
                                        <p:tav tm="100000">
                                          <p:val>
                                            <p:strVal val="#ppt_x"/>
                                          </p:val>
                                        </p:tav>
                                      </p:tavLst>
                                    </p:anim>
                                    <p:anim calcmode="lin" valueType="num">
                                      <p:cBhvr additive="base">
                                        <p:cTn id="30" dur="1000" fill="hold"/>
                                        <p:tgtEl>
                                          <p:spTgt spid="57"/>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1000" fill="hold"/>
                                        <p:tgtEl>
                                          <p:spTgt spid="55"/>
                                        </p:tgtEl>
                                        <p:attrNameLst>
                                          <p:attrName>ppt_x</p:attrName>
                                        </p:attrNameLst>
                                      </p:cBhvr>
                                      <p:tavLst>
                                        <p:tav tm="0">
                                          <p:val>
                                            <p:strVal val="#ppt_x"/>
                                          </p:val>
                                        </p:tav>
                                        <p:tav tm="100000">
                                          <p:val>
                                            <p:strVal val="#ppt_x"/>
                                          </p:val>
                                        </p:tav>
                                      </p:tavLst>
                                    </p:anim>
                                    <p:anim calcmode="lin" valueType="num">
                                      <p:cBhvr additive="base">
                                        <p:cTn id="39" dur="1000" fill="hold"/>
                                        <p:tgtEl>
                                          <p:spTgt spid="55"/>
                                        </p:tgtEl>
                                        <p:attrNameLst>
                                          <p:attrName>ppt_y</p:attrName>
                                        </p:attrNameLst>
                                      </p:cBhvr>
                                      <p:tavLst>
                                        <p:tav tm="0">
                                          <p:val>
                                            <p:strVal val="1+#ppt_h/2"/>
                                          </p:val>
                                        </p:tav>
                                        <p:tav tm="100000">
                                          <p:val>
                                            <p:strVal val="#ppt_y"/>
                                          </p:val>
                                        </p:tav>
                                      </p:tavLst>
                                    </p:anim>
                                  </p:childTnLst>
                                </p:cTn>
                              </p:par>
                            </p:childTnLst>
                          </p:cTn>
                        </p:par>
                        <p:par>
                          <p:cTn id="40" fill="hold">
                            <p:stCondLst>
                              <p:cond delay="5000"/>
                            </p:stCondLst>
                            <p:childTnLst>
                              <p:par>
                                <p:cTn id="41" presetID="2" presetClass="entr" presetSubtype="4"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ADDD628-9051-4838-B53E-E7D9700E802B}"/>
              </a:ext>
            </a:extLst>
          </p:cNvPr>
          <p:cNvSpPr>
            <a:spLocks noGrp="1"/>
          </p:cNvSpPr>
          <p:nvPr>
            <p:ph type="title"/>
          </p:nvPr>
        </p:nvSpPr>
        <p:spPr/>
        <p:txBody>
          <a:bodyPr/>
          <a:lstStyle/>
          <a:p>
            <a:r>
              <a:rPr lang="en-US" altLang="en-US" dirty="0">
                <a:ea typeface="MS PGothic" charset="-128"/>
              </a:rPr>
              <a:t>What You Need To Know</a:t>
            </a:r>
            <a:endParaRPr lang="en-US" dirty="0"/>
          </a:p>
        </p:txBody>
      </p:sp>
      <p:pic>
        <p:nvPicPr>
          <p:cNvPr id="7" name="Picture 6">
            <a:extLst>
              <a:ext uri="{FF2B5EF4-FFF2-40B4-BE49-F238E27FC236}">
                <a16:creationId xmlns:a16="http://schemas.microsoft.com/office/drawing/2014/main" id="{F0DCAAD4-9679-F048-83BB-34797E595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6851"/>
            <a:ext cx="9144000" cy="5662481"/>
          </a:xfrm>
          <a:prstGeom prst="rect">
            <a:avLst/>
          </a:prstGeom>
        </p:spPr>
      </p:pic>
      <p:grpSp>
        <p:nvGrpSpPr>
          <p:cNvPr id="8" name="Group 7">
            <a:extLst>
              <a:ext uri="{FF2B5EF4-FFF2-40B4-BE49-F238E27FC236}">
                <a16:creationId xmlns:a16="http://schemas.microsoft.com/office/drawing/2014/main" id="{C3FC308A-2568-D848-8B14-146A4300DB30}"/>
              </a:ext>
            </a:extLst>
          </p:cNvPr>
          <p:cNvGrpSpPr/>
          <p:nvPr/>
        </p:nvGrpSpPr>
        <p:grpSpPr>
          <a:xfrm>
            <a:off x="360462" y="4975719"/>
            <a:ext cx="8552945" cy="1337157"/>
            <a:chOff x="360462" y="4975719"/>
            <a:chExt cx="8552945" cy="1337157"/>
          </a:xfrm>
          <a:solidFill>
            <a:schemeClr val="accent1"/>
          </a:solidFill>
        </p:grpSpPr>
        <p:sp>
          <p:nvSpPr>
            <p:cNvPr id="9" name="Freeform 5">
              <a:extLst>
                <a:ext uri="{FF2B5EF4-FFF2-40B4-BE49-F238E27FC236}">
                  <a16:creationId xmlns:a16="http://schemas.microsoft.com/office/drawing/2014/main" id="{9C4E1748-1DC2-3548-BDAF-122B7FD6DE5F}"/>
                </a:ext>
              </a:extLst>
            </p:cNvPr>
            <p:cNvSpPr>
              <a:spLocks/>
            </p:cNvSpPr>
            <p:nvPr/>
          </p:nvSpPr>
          <p:spPr bwMode="auto">
            <a:xfrm>
              <a:off x="360462" y="4975719"/>
              <a:ext cx="8552945" cy="1337157"/>
            </a:xfrm>
            <a:custGeom>
              <a:avLst/>
              <a:gdLst>
                <a:gd name="T0" fmla="*/ 2827 w 2859"/>
                <a:gd name="T1" fmla="*/ 50 h 544"/>
                <a:gd name="T2" fmla="*/ 2837 w 2859"/>
                <a:gd name="T3" fmla="*/ 27 h 544"/>
                <a:gd name="T4" fmla="*/ 2783 w 2859"/>
                <a:gd name="T5" fmla="*/ 8 h 544"/>
                <a:gd name="T6" fmla="*/ 2740 w 2859"/>
                <a:gd name="T7" fmla="*/ 13 h 544"/>
                <a:gd name="T8" fmla="*/ 2657 w 2859"/>
                <a:gd name="T9" fmla="*/ 13 h 544"/>
                <a:gd name="T10" fmla="*/ 2601 w 2859"/>
                <a:gd name="T11" fmla="*/ 20 h 544"/>
                <a:gd name="T12" fmla="*/ 2527 w 2859"/>
                <a:gd name="T13" fmla="*/ 20 h 544"/>
                <a:gd name="T14" fmla="*/ 2039 w 2859"/>
                <a:gd name="T15" fmla="*/ 23 h 544"/>
                <a:gd name="T16" fmla="*/ 1455 w 2859"/>
                <a:gd name="T17" fmla="*/ 17 h 544"/>
                <a:gd name="T18" fmla="*/ 1384 w 2859"/>
                <a:gd name="T19" fmla="*/ 41 h 544"/>
                <a:gd name="T20" fmla="*/ 843 w 2859"/>
                <a:gd name="T21" fmla="*/ 32 h 544"/>
                <a:gd name="T22" fmla="*/ 554 w 2859"/>
                <a:gd name="T23" fmla="*/ 17 h 544"/>
                <a:gd name="T24" fmla="*/ 497 w 2859"/>
                <a:gd name="T25" fmla="*/ 4 h 544"/>
                <a:gd name="T26" fmla="*/ 456 w 2859"/>
                <a:gd name="T27" fmla="*/ 31 h 544"/>
                <a:gd name="T28" fmla="*/ 365 w 2859"/>
                <a:gd name="T29" fmla="*/ 40 h 544"/>
                <a:gd name="T30" fmla="*/ 108 w 2859"/>
                <a:gd name="T31" fmla="*/ 33 h 544"/>
                <a:gd name="T32" fmla="*/ 67 w 2859"/>
                <a:gd name="T33" fmla="*/ 5 h 544"/>
                <a:gd name="T34" fmla="*/ 72 w 2859"/>
                <a:gd name="T35" fmla="*/ 455 h 544"/>
                <a:gd name="T36" fmla="*/ 111 w 2859"/>
                <a:gd name="T37" fmla="*/ 458 h 544"/>
                <a:gd name="T38" fmla="*/ 85 w 2859"/>
                <a:gd name="T39" fmla="*/ 471 h 544"/>
                <a:gd name="T40" fmla="*/ 100 w 2859"/>
                <a:gd name="T41" fmla="*/ 470 h 544"/>
                <a:gd name="T42" fmla="*/ 157 w 2859"/>
                <a:gd name="T43" fmla="*/ 481 h 544"/>
                <a:gd name="T44" fmla="*/ 487 w 2859"/>
                <a:gd name="T45" fmla="*/ 513 h 544"/>
                <a:gd name="T46" fmla="*/ 596 w 2859"/>
                <a:gd name="T47" fmla="*/ 523 h 544"/>
                <a:gd name="T48" fmla="*/ 742 w 2859"/>
                <a:gd name="T49" fmla="*/ 519 h 544"/>
                <a:gd name="T50" fmla="*/ 774 w 2859"/>
                <a:gd name="T51" fmla="*/ 502 h 544"/>
                <a:gd name="T52" fmla="*/ 877 w 2859"/>
                <a:gd name="T53" fmla="*/ 510 h 544"/>
                <a:gd name="T54" fmla="*/ 916 w 2859"/>
                <a:gd name="T55" fmla="*/ 515 h 544"/>
                <a:gd name="T56" fmla="*/ 933 w 2859"/>
                <a:gd name="T57" fmla="*/ 501 h 544"/>
                <a:gd name="T58" fmla="*/ 1330 w 2859"/>
                <a:gd name="T59" fmla="*/ 538 h 544"/>
                <a:gd name="T60" fmla="*/ 1327 w 2859"/>
                <a:gd name="T61" fmla="*/ 510 h 544"/>
                <a:gd name="T62" fmla="*/ 1380 w 2859"/>
                <a:gd name="T63" fmla="*/ 529 h 544"/>
                <a:gd name="T64" fmla="*/ 1468 w 2859"/>
                <a:gd name="T65" fmla="*/ 536 h 544"/>
                <a:gd name="T66" fmla="*/ 1542 w 2859"/>
                <a:gd name="T67" fmla="*/ 510 h 544"/>
                <a:gd name="T68" fmla="*/ 1602 w 2859"/>
                <a:gd name="T69" fmla="*/ 498 h 544"/>
                <a:gd name="T70" fmla="*/ 1643 w 2859"/>
                <a:gd name="T71" fmla="*/ 518 h 544"/>
                <a:gd name="T72" fmla="*/ 1699 w 2859"/>
                <a:gd name="T73" fmla="*/ 510 h 544"/>
                <a:gd name="T74" fmla="*/ 1729 w 2859"/>
                <a:gd name="T75" fmla="*/ 518 h 544"/>
                <a:gd name="T76" fmla="*/ 1784 w 2859"/>
                <a:gd name="T77" fmla="*/ 514 h 544"/>
                <a:gd name="T78" fmla="*/ 2009 w 2859"/>
                <a:gd name="T79" fmla="*/ 466 h 544"/>
                <a:gd name="T80" fmla="*/ 2021 w 2859"/>
                <a:gd name="T81" fmla="*/ 442 h 544"/>
                <a:gd name="T82" fmla="*/ 2399 w 2859"/>
                <a:gd name="T83" fmla="*/ 488 h 544"/>
                <a:gd name="T84" fmla="*/ 2435 w 2859"/>
                <a:gd name="T85" fmla="*/ 499 h 544"/>
                <a:gd name="T86" fmla="*/ 2449 w 2859"/>
                <a:gd name="T87" fmla="*/ 509 h 544"/>
                <a:gd name="T88" fmla="*/ 2465 w 2859"/>
                <a:gd name="T89" fmla="*/ 478 h 544"/>
                <a:gd name="T90" fmla="*/ 2506 w 2859"/>
                <a:gd name="T91" fmla="*/ 466 h 544"/>
                <a:gd name="T92" fmla="*/ 2626 w 2859"/>
                <a:gd name="T93" fmla="*/ 486 h 544"/>
                <a:gd name="T94" fmla="*/ 2658 w 2859"/>
                <a:gd name="T95" fmla="*/ 478 h 544"/>
                <a:gd name="T96" fmla="*/ 2838 w 2859"/>
                <a:gd name="T97" fmla="*/ 38 h 544"/>
                <a:gd name="T98" fmla="*/ 2829 w 2859"/>
                <a:gd name="T99" fmla="*/ 35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9" h="544">
                  <a:moveTo>
                    <a:pt x="2829" y="35"/>
                  </a:moveTo>
                  <a:cubicBezTo>
                    <a:pt x="2827" y="50"/>
                    <a:pt x="2827" y="50"/>
                    <a:pt x="2827" y="50"/>
                  </a:cubicBezTo>
                  <a:cubicBezTo>
                    <a:pt x="2805" y="55"/>
                    <a:pt x="2822" y="41"/>
                    <a:pt x="2800" y="42"/>
                  </a:cubicBezTo>
                  <a:cubicBezTo>
                    <a:pt x="2799" y="30"/>
                    <a:pt x="2819" y="27"/>
                    <a:pt x="2837" y="27"/>
                  </a:cubicBezTo>
                  <a:cubicBezTo>
                    <a:pt x="2821" y="25"/>
                    <a:pt x="2806" y="16"/>
                    <a:pt x="2799" y="29"/>
                  </a:cubicBezTo>
                  <a:cubicBezTo>
                    <a:pt x="2784" y="23"/>
                    <a:pt x="2801" y="14"/>
                    <a:pt x="2783" y="8"/>
                  </a:cubicBezTo>
                  <a:cubicBezTo>
                    <a:pt x="2771" y="12"/>
                    <a:pt x="2754" y="23"/>
                    <a:pt x="2739" y="16"/>
                  </a:cubicBezTo>
                  <a:cubicBezTo>
                    <a:pt x="2740" y="13"/>
                    <a:pt x="2740" y="13"/>
                    <a:pt x="2740" y="13"/>
                  </a:cubicBezTo>
                  <a:cubicBezTo>
                    <a:pt x="2705" y="0"/>
                    <a:pt x="2685" y="30"/>
                    <a:pt x="2653" y="17"/>
                  </a:cubicBezTo>
                  <a:cubicBezTo>
                    <a:pt x="2657" y="13"/>
                    <a:pt x="2657" y="13"/>
                    <a:pt x="2657" y="13"/>
                  </a:cubicBezTo>
                  <a:cubicBezTo>
                    <a:pt x="2646" y="6"/>
                    <a:pt x="2623" y="15"/>
                    <a:pt x="2602" y="7"/>
                  </a:cubicBezTo>
                  <a:cubicBezTo>
                    <a:pt x="2608" y="10"/>
                    <a:pt x="2613" y="18"/>
                    <a:pt x="2601" y="20"/>
                  </a:cubicBezTo>
                  <a:cubicBezTo>
                    <a:pt x="2577" y="11"/>
                    <a:pt x="2561" y="19"/>
                    <a:pt x="2544" y="9"/>
                  </a:cubicBezTo>
                  <a:cubicBezTo>
                    <a:pt x="2527" y="20"/>
                    <a:pt x="2527" y="20"/>
                    <a:pt x="2527" y="20"/>
                  </a:cubicBezTo>
                  <a:cubicBezTo>
                    <a:pt x="2445" y="16"/>
                    <a:pt x="2119" y="25"/>
                    <a:pt x="2036" y="24"/>
                  </a:cubicBezTo>
                  <a:cubicBezTo>
                    <a:pt x="2039" y="23"/>
                    <a:pt x="2039" y="23"/>
                    <a:pt x="2039" y="23"/>
                  </a:cubicBezTo>
                  <a:cubicBezTo>
                    <a:pt x="1913" y="25"/>
                    <a:pt x="1655" y="18"/>
                    <a:pt x="1524" y="31"/>
                  </a:cubicBezTo>
                  <a:cubicBezTo>
                    <a:pt x="1504" y="19"/>
                    <a:pt x="1476" y="21"/>
                    <a:pt x="1455" y="17"/>
                  </a:cubicBezTo>
                  <a:cubicBezTo>
                    <a:pt x="1467" y="23"/>
                    <a:pt x="1463" y="31"/>
                    <a:pt x="1453" y="30"/>
                  </a:cubicBezTo>
                  <a:cubicBezTo>
                    <a:pt x="1389" y="27"/>
                    <a:pt x="1449" y="38"/>
                    <a:pt x="1384" y="41"/>
                  </a:cubicBezTo>
                  <a:cubicBezTo>
                    <a:pt x="1309" y="50"/>
                    <a:pt x="1024" y="31"/>
                    <a:pt x="958" y="19"/>
                  </a:cubicBezTo>
                  <a:cubicBezTo>
                    <a:pt x="922" y="36"/>
                    <a:pt x="878" y="22"/>
                    <a:pt x="843" y="32"/>
                  </a:cubicBezTo>
                  <a:cubicBezTo>
                    <a:pt x="846" y="28"/>
                    <a:pt x="846" y="28"/>
                    <a:pt x="846" y="28"/>
                  </a:cubicBezTo>
                  <a:cubicBezTo>
                    <a:pt x="809" y="33"/>
                    <a:pt x="597" y="12"/>
                    <a:pt x="554" y="17"/>
                  </a:cubicBezTo>
                  <a:cubicBezTo>
                    <a:pt x="559" y="20"/>
                    <a:pt x="559" y="20"/>
                    <a:pt x="559" y="20"/>
                  </a:cubicBezTo>
                  <a:cubicBezTo>
                    <a:pt x="521" y="29"/>
                    <a:pt x="527" y="11"/>
                    <a:pt x="497" y="4"/>
                  </a:cubicBezTo>
                  <a:cubicBezTo>
                    <a:pt x="501" y="23"/>
                    <a:pt x="468" y="34"/>
                    <a:pt x="455" y="35"/>
                  </a:cubicBezTo>
                  <a:cubicBezTo>
                    <a:pt x="456" y="31"/>
                    <a:pt x="456" y="31"/>
                    <a:pt x="456" y="31"/>
                  </a:cubicBezTo>
                  <a:cubicBezTo>
                    <a:pt x="437" y="33"/>
                    <a:pt x="395" y="49"/>
                    <a:pt x="364" y="51"/>
                  </a:cubicBezTo>
                  <a:cubicBezTo>
                    <a:pt x="365" y="40"/>
                    <a:pt x="365" y="40"/>
                    <a:pt x="365" y="40"/>
                  </a:cubicBezTo>
                  <a:cubicBezTo>
                    <a:pt x="339" y="51"/>
                    <a:pt x="291" y="45"/>
                    <a:pt x="272" y="46"/>
                  </a:cubicBezTo>
                  <a:cubicBezTo>
                    <a:pt x="230" y="40"/>
                    <a:pt x="165" y="20"/>
                    <a:pt x="108" y="33"/>
                  </a:cubicBezTo>
                  <a:cubicBezTo>
                    <a:pt x="72" y="2"/>
                    <a:pt x="72" y="2"/>
                    <a:pt x="72" y="2"/>
                  </a:cubicBezTo>
                  <a:cubicBezTo>
                    <a:pt x="67" y="5"/>
                    <a:pt x="67" y="5"/>
                    <a:pt x="67" y="5"/>
                  </a:cubicBezTo>
                  <a:cubicBezTo>
                    <a:pt x="67" y="5"/>
                    <a:pt x="0" y="365"/>
                    <a:pt x="73" y="444"/>
                  </a:cubicBezTo>
                  <a:cubicBezTo>
                    <a:pt x="72" y="455"/>
                    <a:pt x="72" y="455"/>
                    <a:pt x="72" y="455"/>
                  </a:cubicBezTo>
                  <a:cubicBezTo>
                    <a:pt x="86" y="454"/>
                    <a:pt x="86" y="454"/>
                    <a:pt x="86" y="454"/>
                  </a:cubicBezTo>
                  <a:cubicBezTo>
                    <a:pt x="104" y="459"/>
                    <a:pt x="112" y="447"/>
                    <a:pt x="111" y="458"/>
                  </a:cubicBezTo>
                  <a:cubicBezTo>
                    <a:pt x="87" y="456"/>
                    <a:pt x="87" y="456"/>
                    <a:pt x="87" y="456"/>
                  </a:cubicBezTo>
                  <a:cubicBezTo>
                    <a:pt x="104" y="459"/>
                    <a:pt x="92" y="465"/>
                    <a:pt x="85" y="471"/>
                  </a:cubicBezTo>
                  <a:cubicBezTo>
                    <a:pt x="92" y="472"/>
                    <a:pt x="100" y="473"/>
                    <a:pt x="105" y="477"/>
                  </a:cubicBezTo>
                  <a:cubicBezTo>
                    <a:pt x="109" y="473"/>
                    <a:pt x="103" y="472"/>
                    <a:pt x="100" y="470"/>
                  </a:cubicBezTo>
                  <a:cubicBezTo>
                    <a:pt x="110" y="466"/>
                    <a:pt x="123" y="457"/>
                    <a:pt x="135" y="462"/>
                  </a:cubicBezTo>
                  <a:cubicBezTo>
                    <a:pt x="153" y="463"/>
                    <a:pt x="136" y="479"/>
                    <a:pt x="157" y="481"/>
                  </a:cubicBezTo>
                  <a:cubicBezTo>
                    <a:pt x="269" y="491"/>
                    <a:pt x="378" y="506"/>
                    <a:pt x="491" y="507"/>
                  </a:cubicBezTo>
                  <a:cubicBezTo>
                    <a:pt x="494" y="511"/>
                    <a:pt x="490" y="511"/>
                    <a:pt x="487" y="513"/>
                  </a:cubicBezTo>
                  <a:cubicBezTo>
                    <a:pt x="521" y="509"/>
                    <a:pt x="552" y="511"/>
                    <a:pt x="583" y="508"/>
                  </a:cubicBezTo>
                  <a:cubicBezTo>
                    <a:pt x="592" y="512"/>
                    <a:pt x="594" y="519"/>
                    <a:pt x="596" y="523"/>
                  </a:cubicBezTo>
                  <a:cubicBezTo>
                    <a:pt x="594" y="519"/>
                    <a:pt x="637" y="518"/>
                    <a:pt x="681" y="518"/>
                  </a:cubicBezTo>
                  <a:cubicBezTo>
                    <a:pt x="703" y="518"/>
                    <a:pt x="725" y="518"/>
                    <a:pt x="742" y="519"/>
                  </a:cubicBezTo>
                  <a:cubicBezTo>
                    <a:pt x="759" y="519"/>
                    <a:pt x="770" y="520"/>
                    <a:pt x="771" y="520"/>
                  </a:cubicBezTo>
                  <a:cubicBezTo>
                    <a:pt x="774" y="502"/>
                    <a:pt x="774" y="502"/>
                    <a:pt x="774" y="502"/>
                  </a:cubicBezTo>
                  <a:cubicBezTo>
                    <a:pt x="807" y="502"/>
                    <a:pt x="783" y="524"/>
                    <a:pt x="814" y="520"/>
                  </a:cubicBezTo>
                  <a:cubicBezTo>
                    <a:pt x="827" y="493"/>
                    <a:pt x="866" y="524"/>
                    <a:pt x="877" y="510"/>
                  </a:cubicBezTo>
                  <a:cubicBezTo>
                    <a:pt x="877" y="512"/>
                    <a:pt x="892" y="513"/>
                    <a:pt x="891" y="521"/>
                  </a:cubicBezTo>
                  <a:cubicBezTo>
                    <a:pt x="896" y="507"/>
                    <a:pt x="906" y="518"/>
                    <a:pt x="916" y="515"/>
                  </a:cubicBezTo>
                  <a:cubicBezTo>
                    <a:pt x="920" y="511"/>
                    <a:pt x="914" y="510"/>
                    <a:pt x="911" y="506"/>
                  </a:cubicBezTo>
                  <a:cubicBezTo>
                    <a:pt x="933" y="501"/>
                    <a:pt x="933" y="501"/>
                    <a:pt x="933" y="501"/>
                  </a:cubicBezTo>
                  <a:cubicBezTo>
                    <a:pt x="942" y="506"/>
                    <a:pt x="944" y="515"/>
                    <a:pt x="934" y="516"/>
                  </a:cubicBezTo>
                  <a:cubicBezTo>
                    <a:pt x="992" y="523"/>
                    <a:pt x="1268" y="544"/>
                    <a:pt x="1330" y="538"/>
                  </a:cubicBezTo>
                  <a:cubicBezTo>
                    <a:pt x="1322" y="527"/>
                    <a:pt x="1303" y="534"/>
                    <a:pt x="1296" y="516"/>
                  </a:cubicBezTo>
                  <a:cubicBezTo>
                    <a:pt x="1312" y="507"/>
                    <a:pt x="1320" y="520"/>
                    <a:pt x="1327" y="510"/>
                  </a:cubicBezTo>
                  <a:cubicBezTo>
                    <a:pt x="1333" y="536"/>
                    <a:pt x="1363" y="517"/>
                    <a:pt x="1375" y="544"/>
                  </a:cubicBezTo>
                  <a:cubicBezTo>
                    <a:pt x="1380" y="529"/>
                    <a:pt x="1380" y="529"/>
                    <a:pt x="1380" y="529"/>
                  </a:cubicBezTo>
                  <a:cubicBezTo>
                    <a:pt x="1388" y="538"/>
                    <a:pt x="1388" y="538"/>
                    <a:pt x="1388" y="538"/>
                  </a:cubicBezTo>
                  <a:cubicBezTo>
                    <a:pt x="1460" y="525"/>
                    <a:pt x="1405" y="531"/>
                    <a:pt x="1468" y="536"/>
                  </a:cubicBezTo>
                  <a:cubicBezTo>
                    <a:pt x="1505" y="535"/>
                    <a:pt x="1523" y="516"/>
                    <a:pt x="1543" y="523"/>
                  </a:cubicBezTo>
                  <a:cubicBezTo>
                    <a:pt x="1539" y="521"/>
                    <a:pt x="1534" y="513"/>
                    <a:pt x="1542" y="510"/>
                  </a:cubicBezTo>
                  <a:cubicBezTo>
                    <a:pt x="1544" y="523"/>
                    <a:pt x="1568" y="502"/>
                    <a:pt x="1573" y="515"/>
                  </a:cubicBezTo>
                  <a:cubicBezTo>
                    <a:pt x="1582" y="513"/>
                    <a:pt x="1612" y="516"/>
                    <a:pt x="1602" y="498"/>
                  </a:cubicBezTo>
                  <a:cubicBezTo>
                    <a:pt x="1607" y="507"/>
                    <a:pt x="1634" y="511"/>
                    <a:pt x="1618" y="518"/>
                  </a:cubicBezTo>
                  <a:cubicBezTo>
                    <a:pt x="1627" y="519"/>
                    <a:pt x="1636" y="522"/>
                    <a:pt x="1643" y="518"/>
                  </a:cubicBezTo>
                  <a:cubicBezTo>
                    <a:pt x="1631" y="513"/>
                    <a:pt x="1631" y="513"/>
                    <a:pt x="1631" y="513"/>
                  </a:cubicBezTo>
                  <a:cubicBezTo>
                    <a:pt x="1662" y="511"/>
                    <a:pt x="1679" y="525"/>
                    <a:pt x="1699" y="510"/>
                  </a:cubicBezTo>
                  <a:cubicBezTo>
                    <a:pt x="1688" y="503"/>
                    <a:pt x="1688" y="503"/>
                    <a:pt x="1688" y="503"/>
                  </a:cubicBezTo>
                  <a:cubicBezTo>
                    <a:pt x="1706" y="502"/>
                    <a:pt x="1722" y="501"/>
                    <a:pt x="1729" y="518"/>
                  </a:cubicBezTo>
                  <a:cubicBezTo>
                    <a:pt x="1709" y="523"/>
                    <a:pt x="1709" y="523"/>
                    <a:pt x="1709" y="523"/>
                  </a:cubicBezTo>
                  <a:cubicBezTo>
                    <a:pt x="1740" y="524"/>
                    <a:pt x="1759" y="523"/>
                    <a:pt x="1784" y="514"/>
                  </a:cubicBezTo>
                  <a:cubicBezTo>
                    <a:pt x="1775" y="514"/>
                    <a:pt x="1775" y="514"/>
                    <a:pt x="1775" y="514"/>
                  </a:cubicBezTo>
                  <a:cubicBezTo>
                    <a:pt x="1808" y="497"/>
                    <a:pt x="1979" y="487"/>
                    <a:pt x="2009" y="466"/>
                  </a:cubicBezTo>
                  <a:cubicBezTo>
                    <a:pt x="1996" y="452"/>
                    <a:pt x="1996" y="452"/>
                    <a:pt x="1996" y="452"/>
                  </a:cubicBezTo>
                  <a:cubicBezTo>
                    <a:pt x="2021" y="442"/>
                    <a:pt x="2021" y="442"/>
                    <a:pt x="2021" y="442"/>
                  </a:cubicBezTo>
                  <a:cubicBezTo>
                    <a:pt x="2018" y="444"/>
                    <a:pt x="2010" y="477"/>
                    <a:pt x="2007" y="481"/>
                  </a:cubicBezTo>
                  <a:cubicBezTo>
                    <a:pt x="2064" y="481"/>
                    <a:pt x="2349" y="477"/>
                    <a:pt x="2399" y="488"/>
                  </a:cubicBezTo>
                  <a:cubicBezTo>
                    <a:pt x="2420" y="496"/>
                    <a:pt x="2402" y="509"/>
                    <a:pt x="2402" y="511"/>
                  </a:cubicBezTo>
                  <a:cubicBezTo>
                    <a:pt x="2427" y="507"/>
                    <a:pt x="2413" y="497"/>
                    <a:pt x="2435" y="499"/>
                  </a:cubicBezTo>
                  <a:cubicBezTo>
                    <a:pt x="2440" y="502"/>
                    <a:pt x="2433" y="509"/>
                    <a:pt x="2430" y="511"/>
                  </a:cubicBezTo>
                  <a:cubicBezTo>
                    <a:pt x="2439" y="510"/>
                    <a:pt x="2448" y="515"/>
                    <a:pt x="2449" y="509"/>
                  </a:cubicBezTo>
                  <a:cubicBezTo>
                    <a:pt x="2437" y="503"/>
                    <a:pt x="2442" y="487"/>
                    <a:pt x="2438" y="476"/>
                  </a:cubicBezTo>
                  <a:cubicBezTo>
                    <a:pt x="2465" y="478"/>
                    <a:pt x="2465" y="478"/>
                    <a:pt x="2465" y="478"/>
                  </a:cubicBezTo>
                  <a:cubicBezTo>
                    <a:pt x="2463" y="488"/>
                    <a:pt x="2463" y="488"/>
                    <a:pt x="2463" y="488"/>
                  </a:cubicBezTo>
                  <a:cubicBezTo>
                    <a:pt x="2470" y="489"/>
                    <a:pt x="2480" y="460"/>
                    <a:pt x="2506" y="466"/>
                  </a:cubicBezTo>
                  <a:cubicBezTo>
                    <a:pt x="2552" y="472"/>
                    <a:pt x="2601" y="470"/>
                    <a:pt x="2647" y="473"/>
                  </a:cubicBezTo>
                  <a:cubicBezTo>
                    <a:pt x="2646" y="479"/>
                    <a:pt x="2636" y="483"/>
                    <a:pt x="2626" y="486"/>
                  </a:cubicBezTo>
                  <a:cubicBezTo>
                    <a:pt x="2633" y="487"/>
                    <a:pt x="2642" y="486"/>
                    <a:pt x="2647" y="490"/>
                  </a:cubicBezTo>
                  <a:cubicBezTo>
                    <a:pt x="2637" y="479"/>
                    <a:pt x="2667" y="483"/>
                    <a:pt x="2658" y="478"/>
                  </a:cubicBezTo>
                  <a:cubicBezTo>
                    <a:pt x="2692" y="453"/>
                    <a:pt x="2735" y="478"/>
                    <a:pt x="2765" y="461"/>
                  </a:cubicBezTo>
                  <a:cubicBezTo>
                    <a:pt x="2768" y="438"/>
                    <a:pt x="2837" y="66"/>
                    <a:pt x="2838" y="38"/>
                  </a:cubicBezTo>
                  <a:cubicBezTo>
                    <a:pt x="2847" y="39"/>
                    <a:pt x="2856" y="40"/>
                    <a:pt x="2859" y="42"/>
                  </a:cubicBezTo>
                  <a:cubicBezTo>
                    <a:pt x="2856" y="35"/>
                    <a:pt x="2838" y="32"/>
                    <a:pt x="2829"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0C571820-1298-484A-9775-8FD2D3DE2AEE}"/>
                </a:ext>
              </a:extLst>
            </p:cNvPr>
            <p:cNvSpPr/>
            <p:nvPr/>
          </p:nvSpPr>
          <p:spPr>
            <a:xfrm>
              <a:off x="1663823" y="5242835"/>
              <a:ext cx="6620114" cy="707886"/>
            </a:xfrm>
            <a:prstGeom prst="rect">
              <a:avLst/>
            </a:prstGeom>
            <a:grpFill/>
          </p:spPr>
          <p:txBody>
            <a:bodyPr wrap="square" anchor="ctr">
              <a:spAutoFit/>
            </a:bodyPr>
            <a:lstStyle/>
            <a:p>
              <a:r>
                <a:rPr lang="en-US" sz="2000" b="1" dirty="0">
                  <a:solidFill>
                    <a:schemeClr val="bg1"/>
                  </a:solidFill>
                </a:rPr>
                <a:t>1 in 3 teens in the U.S. is a victim of physical, sexual, emotional, or verbal abuse.</a:t>
              </a:r>
            </a:p>
          </p:txBody>
        </p:sp>
      </p:grpSp>
      <p:pic>
        <p:nvPicPr>
          <p:cNvPr id="5" name="Picture 4">
            <a:extLst>
              <a:ext uri="{FF2B5EF4-FFF2-40B4-BE49-F238E27FC236}">
                <a16:creationId xmlns:a16="http://schemas.microsoft.com/office/drawing/2014/main" id="{21C32391-5FE4-FF47-B43A-BEEA91C284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856851"/>
            <a:ext cx="9144001" cy="5662481"/>
          </a:xfrm>
          <a:prstGeom prst="rect">
            <a:avLst/>
          </a:prstGeom>
        </p:spPr>
      </p:pic>
      <p:grpSp>
        <p:nvGrpSpPr>
          <p:cNvPr id="12" name="Group 11">
            <a:extLst>
              <a:ext uri="{FF2B5EF4-FFF2-40B4-BE49-F238E27FC236}">
                <a16:creationId xmlns:a16="http://schemas.microsoft.com/office/drawing/2014/main" id="{8B686A30-12B9-4E43-A7C2-3297731631D4}"/>
              </a:ext>
            </a:extLst>
          </p:cNvPr>
          <p:cNvGrpSpPr/>
          <p:nvPr/>
        </p:nvGrpSpPr>
        <p:grpSpPr>
          <a:xfrm>
            <a:off x="512862" y="5128119"/>
            <a:ext cx="8552945" cy="1337157"/>
            <a:chOff x="360462" y="4975719"/>
            <a:chExt cx="8552945" cy="1337157"/>
          </a:xfrm>
          <a:solidFill>
            <a:schemeClr val="accent1"/>
          </a:solidFill>
        </p:grpSpPr>
        <p:sp>
          <p:nvSpPr>
            <p:cNvPr id="14" name="Freeform 5">
              <a:extLst>
                <a:ext uri="{FF2B5EF4-FFF2-40B4-BE49-F238E27FC236}">
                  <a16:creationId xmlns:a16="http://schemas.microsoft.com/office/drawing/2014/main" id="{3B4E526B-3BA5-0E45-9070-698264A03493}"/>
                </a:ext>
              </a:extLst>
            </p:cNvPr>
            <p:cNvSpPr>
              <a:spLocks/>
            </p:cNvSpPr>
            <p:nvPr/>
          </p:nvSpPr>
          <p:spPr bwMode="auto">
            <a:xfrm>
              <a:off x="360462" y="4975719"/>
              <a:ext cx="8552945" cy="1337157"/>
            </a:xfrm>
            <a:custGeom>
              <a:avLst/>
              <a:gdLst>
                <a:gd name="T0" fmla="*/ 2827 w 2859"/>
                <a:gd name="T1" fmla="*/ 50 h 544"/>
                <a:gd name="T2" fmla="*/ 2837 w 2859"/>
                <a:gd name="T3" fmla="*/ 27 h 544"/>
                <a:gd name="T4" fmla="*/ 2783 w 2859"/>
                <a:gd name="T5" fmla="*/ 8 h 544"/>
                <a:gd name="T6" fmla="*/ 2740 w 2859"/>
                <a:gd name="T7" fmla="*/ 13 h 544"/>
                <a:gd name="T8" fmla="*/ 2657 w 2859"/>
                <a:gd name="T9" fmla="*/ 13 h 544"/>
                <a:gd name="T10" fmla="*/ 2601 w 2859"/>
                <a:gd name="T11" fmla="*/ 20 h 544"/>
                <a:gd name="T12" fmla="*/ 2527 w 2859"/>
                <a:gd name="T13" fmla="*/ 20 h 544"/>
                <a:gd name="T14" fmla="*/ 2039 w 2859"/>
                <a:gd name="T15" fmla="*/ 23 h 544"/>
                <a:gd name="T16" fmla="*/ 1455 w 2859"/>
                <a:gd name="T17" fmla="*/ 17 h 544"/>
                <a:gd name="T18" fmla="*/ 1384 w 2859"/>
                <a:gd name="T19" fmla="*/ 41 h 544"/>
                <a:gd name="T20" fmla="*/ 843 w 2859"/>
                <a:gd name="T21" fmla="*/ 32 h 544"/>
                <a:gd name="T22" fmla="*/ 554 w 2859"/>
                <a:gd name="T23" fmla="*/ 17 h 544"/>
                <a:gd name="T24" fmla="*/ 497 w 2859"/>
                <a:gd name="T25" fmla="*/ 4 h 544"/>
                <a:gd name="T26" fmla="*/ 456 w 2859"/>
                <a:gd name="T27" fmla="*/ 31 h 544"/>
                <a:gd name="T28" fmla="*/ 365 w 2859"/>
                <a:gd name="T29" fmla="*/ 40 h 544"/>
                <a:gd name="T30" fmla="*/ 108 w 2859"/>
                <a:gd name="T31" fmla="*/ 33 h 544"/>
                <a:gd name="T32" fmla="*/ 67 w 2859"/>
                <a:gd name="T33" fmla="*/ 5 h 544"/>
                <a:gd name="T34" fmla="*/ 72 w 2859"/>
                <a:gd name="T35" fmla="*/ 455 h 544"/>
                <a:gd name="T36" fmla="*/ 111 w 2859"/>
                <a:gd name="T37" fmla="*/ 458 h 544"/>
                <a:gd name="T38" fmla="*/ 85 w 2859"/>
                <a:gd name="T39" fmla="*/ 471 h 544"/>
                <a:gd name="T40" fmla="*/ 100 w 2859"/>
                <a:gd name="T41" fmla="*/ 470 h 544"/>
                <a:gd name="T42" fmla="*/ 157 w 2859"/>
                <a:gd name="T43" fmla="*/ 481 h 544"/>
                <a:gd name="T44" fmla="*/ 487 w 2859"/>
                <a:gd name="T45" fmla="*/ 513 h 544"/>
                <a:gd name="T46" fmla="*/ 596 w 2859"/>
                <a:gd name="T47" fmla="*/ 523 h 544"/>
                <a:gd name="T48" fmla="*/ 742 w 2859"/>
                <a:gd name="T49" fmla="*/ 519 h 544"/>
                <a:gd name="T50" fmla="*/ 774 w 2859"/>
                <a:gd name="T51" fmla="*/ 502 h 544"/>
                <a:gd name="T52" fmla="*/ 877 w 2859"/>
                <a:gd name="T53" fmla="*/ 510 h 544"/>
                <a:gd name="T54" fmla="*/ 916 w 2859"/>
                <a:gd name="T55" fmla="*/ 515 h 544"/>
                <a:gd name="T56" fmla="*/ 933 w 2859"/>
                <a:gd name="T57" fmla="*/ 501 h 544"/>
                <a:gd name="T58" fmla="*/ 1330 w 2859"/>
                <a:gd name="T59" fmla="*/ 538 h 544"/>
                <a:gd name="T60" fmla="*/ 1327 w 2859"/>
                <a:gd name="T61" fmla="*/ 510 h 544"/>
                <a:gd name="T62" fmla="*/ 1380 w 2859"/>
                <a:gd name="T63" fmla="*/ 529 h 544"/>
                <a:gd name="T64" fmla="*/ 1468 w 2859"/>
                <a:gd name="T65" fmla="*/ 536 h 544"/>
                <a:gd name="T66" fmla="*/ 1542 w 2859"/>
                <a:gd name="T67" fmla="*/ 510 h 544"/>
                <a:gd name="T68" fmla="*/ 1602 w 2859"/>
                <a:gd name="T69" fmla="*/ 498 h 544"/>
                <a:gd name="T70" fmla="*/ 1643 w 2859"/>
                <a:gd name="T71" fmla="*/ 518 h 544"/>
                <a:gd name="T72" fmla="*/ 1699 w 2859"/>
                <a:gd name="T73" fmla="*/ 510 h 544"/>
                <a:gd name="T74" fmla="*/ 1729 w 2859"/>
                <a:gd name="T75" fmla="*/ 518 h 544"/>
                <a:gd name="T76" fmla="*/ 1784 w 2859"/>
                <a:gd name="T77" fmla="*/ 514 h 544"/>
                <a:gd name="T78" fmla="*/ 2009 w 2859"/>
                <a:gd name="T79" fmla="*/ 466 h 544"/>
                <a:gd name="T80" fmla="*/ 2021 w 2859"/>
                <a:gd name="T81" fmla="*/ 442 h 544"/>
                <a:gd name="T82" fmla="*/ 2399 w 2859"/>
                <a:gd name="T83" fmla="*/ 488 h 544"/>
                <a:gd name="T84" fmla="*/ 2435 w 2859"/>
                <a:gd name="T85" fmla="*/ 499 h 544"/>
                <a:gd name="T86" fmla="*/ 2449 w 2859"/>
                <a:gd name="T87" fmla="*/ 509 h 544"/>
                <a:gd name="T88" fmla="*/ 2465 w 2859"/>
                <a:gd name="T89" fmla="*/ 478 h 544"/>
                <a:gd name="T90" fmla="*/ 2506 w 2859"/>
                <a:gd name="T91" fmla="*/ 466 h 544"/>
                <a:gd name="T92" fmla="*/ 2626 w 2859"/>
                <a:gd name="T93" fmla="*/ 486 h 544"/>
                <a:gd name="T94" fmla="*/ 2658 w 2859"/>
                <a:gd name="T95" fmla="*/ 478 h 544"/>
                <a:gd name="T96" fmla="*/ 2838 w 2859"/>
                <a:gd name="T97" fmla="*/ 38 h 544"/>
                <a:gd name="T98" fmla="*/ 2829 w 2859"/>
                <a:gd name="T99" fmla="*/ 35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9" h="544">
                  <a:moveTo>
                    <a:pt x="2829" y="35"/>
                  </a:moveTo>
                  <a:cubicBezTo>
                    <a:pt x="2827" y="50"/>
                    <a:pt x="2827" y="50"/>
                    <a:pt x="2827" y="50"/>
                  </a:cubicBezTo>
                  <a:cubicBezTo>
                    <a:pt x="2805" y="55"/>
                    <a:pt x="2822" y="41"/>
                    <a:pt x="2800" y="42"/>
                  </a:cubicBezTo>
                  <a:cubicBezTo>
                    <a:pt x="2799" y="30"/>
                    <a:pt x="2819" y="27"/>
                    <a:pt x="2837" y="27"/>
                  </a:cubicBezTo>
                  <a:cubicBezTo>
                    <a:pt x="2821" y="25"/>
                    <a:pt x="2806" y="16"/>
                    <a:pt x="2799" y="29"/>
                  </a:cubicBezTo>
                  <a:cubicBezTo>
                    <a:pt x="2784" y="23"/>
                    <a:pt x="2801" y="14"/>
                    <a:pt x="2783" y="8"/>
                  </a:cubicBezTo>
                  <a:cubicBezTo>
                    <a:pt x="2771" y="12"/>
                    <a:pt x="2754" y="23"/>
                    <a:pt x="2739" y="16"/>
                  </a:cubicBezTo>
                  <a:cubicBezTo>
                    <a:pt x="2740" y="13"/>
                    <a:pt x="2740" y="13"/>
                    <a:pt x="2740" y="13"/>
                  </a:cubicBezTo>
                  <a:cubicBezTo>
                    <a:pt x="2705" y="0"/>
                    <a:pt x="2685" y="30"/>
                    <a:pt x="2653" y="17"/>
                  </a:cubicBezTo>
                  <a:cubicBezTo>
                    <a:pt x="2657" y="13"/>
                    <a:pt x="2657" y="13"/>
                    <a:pt x="2657" y="13"/>
                  </a:cubicBezTo>
                  <a:cubicBezTo>
                    <a:pt x="2646" y="6"/>
                    <a:pt x="2623" y="15"/>
                    <a:pt x="2602" y="7"/>
                  </a:cubicBezTo>
                  <a:cubicBezTo>
                    <a:pt x="2608" y="10"/>
                    <a:pt x="2613" y="18"/>
                    <a:pt x="2601" y="20"/>
                  </a:cubicBezTo>
                  <a:cubicBezTo>
                    <a:pt x="2577" y="11"/>
                    <a:pt x="2561" y="19"/>
                    <a:pt x="2544" y="9"/>
                  </a:cubicBezTo>
                  <a:cubicBezTo>
                    <a:pt x="2527" y="20"/>
                    <a:pt x="2527" y="20"/>
                    <a:pt x="2527" y="20"/>
                  </a:cubicBezTo>
                  <a:cubicBezTo>
                    <a:pt x="2445" y="16"/>
                    <a:pt x="2119" y="25"/>
                    <a:pt x="2036" y="24"/>
                  </a:cubicBezTo>
                  <a:cubicBezTo>
                    <a:pt x="2039" y="23"/>
                    <a:pt x="2039" y="23"/>
                    <a:pt x="2039" y="23"/>
                  </a:cubicBezTo>
                  <a:cubicBezTo>
                    <a:pt x="1913" y="25"/>
                    <a:pt x="1655" y="18"/>
                    <a:pt x="1524" y="31"/>
                  </a:cubicBezTo>
                  <a:cubicBezTo>
                    <a:pt x="1504" y="19"/>
                    <a:pt x="1476" y="21"/>
                    <a:pt x="1455" y="17"/>
                  </a:cubicBezTo>
                  <a:cubicBezTo>
                    <a:pt x="1467" y="23"/>
                    <a:pt x="1463" y="31"/>
                    <a:pt x="1453" y="30"/>
                  </a:cubicBezTo>
                  <a:cubicBezTo>
                    <a:pt x="1389" y="27"/>
                    <a:pt x="1449" y="38"/>
                    <a:pt x="1384" y="41"/>
                  </a:cubicBezTo>
                  <a:cubicBezTo>
                    <a:pt x="1309" y="50"/>
                    <a:pt x="1024" y="31"/>
                    <a:pt x="958" y="19"/>
                  </a:cubicBezTo>
                  <a:cubicBezTo>
                    <a:pt x="922" y="36"/>
                    <a:pt x="878" y="22"/>
                    <a:pt x="843" y="32"/>
                  </a:cubicBezTo>
                  <a:cubicBezTo>
                    <a:pt x="846" y="28"/>
                    <a:pt x="846" y="28"/>
                    <a:pt x="846" y="28"/>
                  </a:cubicBezTo>
                  <a:cubicBezTo>
                    <a:pt x="809" y="33"/>
                    <a:pt x="597" y="12"/>
                    <a:pt x="554" y="17"/>
                  </a:cubicBezTo>
                  <a:cubicBezTo>
                    <a:pt x="559" y="20"/>
                    <a:pt x="559" y="20"/>
                    <a:pt x="559" y="20"/>
                  </a:cubicBezTo>
                  <a:cubicBezTo>
                    <a:pt x="521" y="29"/>
                    <a:pt x="527" y="11"/>
                    <a:pt x="497" y="4"/>
                  </a:cubicBezTo>
                  <a:cubicBezTo>
                    <a:pt x="501" y="23"/>
                    <a:pt x="468" y="34"/>
                    <a:pt x="455" y="35"/>
                  </a:cubicBezTo>
                  <a:cubicBezTo>
                    <a:pt x="456" y="31"/>
                    <a:pt x="456" y="31"/>
                    <a:pt x="456" y="31"/>
                  </a:cubicBezTo>
                  <a:cubicBezTo>
                    <a:pt x="437" y="33"/>
                    <a:pt x="395" y="49"/>
                    <a:pt x="364" y="51"/>
                  </a:cubicBezTo>
                  <a:cubicBezTo>
                    <a:pt x="365" y="40"/>
                    <a:pt x="365" y="40"/>
                    <a:pt x="365" y="40"/>
                  </a:cubicBezTo>
                  <a:cubicBezTo>
                    <a:pt x="339" y="51"/>
                    <a:pt x="291" y="45"/>
                    <a:pt x="272" y="46"/>
                  </a:cubicBezTo>
                  <a:cubicBezTo>
                    <a:pt x="230" y="40"/>
                    <a:pt x="165" y="20"/>
                    <a:pt x="108" y="33"/>
                  </a:cubicBezTo>
                  <a:cubicBezTo>
                    <a:pt x="72" y="2"/>
                    <a:pt x="72" y="2"/>
                    <a:pt x="72" y="2"/>
                  </a:cubicBezTo>
                  <a:cubicBezTo>
                    <a:pt x="67" y="5"/>
                    <a:pt x="67" y="5"/>
                    <a:pt x="67" y="5"/>
                  </a:cubicBezTo>
                  <a:cubicBezTo>
                    <a:pt x="67" y="5"/>
                    <a:pt x="0" y="365"/>
                    <a:pt x="73" y="444"/>
                  </a:cubicBezTo>
                  <a:cubicBezTo>
                    <a:pt x="72" y="455"/>
                    <a:pt x="72" y="455"/>
                    <a:pt x="72" y="455"/>
                  </a:cubicBezTo>
                  <a:cubicBezTo>
                    <a:pt x="86" y="454"/>
                    <a:pt x="86" y="454"/>
                    <a:pt x="86" y="454"/>
                  </a:cubicBezTo>
                  <a:cubicBezTo>
                    <a:pt x="104" y="459"/>
                    <a:pt x="112" y="447"/>
                    <a:pt x="111" y="458"/>
                  </a:cubicBezTo>
                  <a:cubicBezTo>
                    <a:pt x="87" y="456"/>
                    <a:pt x="87" y="456"/>
                    <a:pt x="87" y="456"/>
                  </a:cubicBezTo>
                  <a:cubicBezTo>
                    <a:pt x="104" y="459"/>
                    <a:pt x="92" y="465"/>
                    <a:pt x="85" y="471"/>
                  </a:cubicBezTo>
                  <a:cubicBezTo>
                    <a:pt x="92" y="472"/>
                    <a:pt x="100" y="473"/>
                    <a:pt x="105" y="477"/>
                  </a:cubicBezTo>
                  <a:cubicBezTo>
                    <a:pt x="109" y="473"/>
                    <a:pt x="103" y="472"/>
                    <a:pt x="100" y="470"/>
                  </a:cubicBezTo>
                  <a:cubicBezTo>
                    <a:pt x="110" y="466"/>
                    <a:pt x="123" y="457"/>
                    <a:pt x="135" y="462"/>
                  </a:cubicBezTo>
                  <a:cubicBezTo>
                    <a:pt x="153" y="463"/>
                    <a:pt x="136" y="479"/>
                    <a:pt x="157" y="481"/>
                  </a:cubicBezTo>
                  <a:cubicBezTo>
                    <a:pt x="269" y="491"/>
                    <a:pt x="378" y="506"/>
                    <a:pt x="491" y="507"/>
                  </a:cubicBezTo>
                  <a:cubicBezTo>
                    <a:pt x="494" y="511"/>
                    <a:pt x="490" y="511"/>
                    <a:pt x="487" y="513"/>
                  </a:cubicBezTo>
                  <a:cubicBezTo>
                    <a:pt x="521" y="509"/>
                    <a:pt x="552" y="511"/>
                    <a:pt x="583" y="508"/>
                  </a:cubicBezTo>
                  <a:cubicBezTo>
                    <a:pt x="592" y="512"/>
                    <a:pt x="594" y="519"/>
                    <a:pt x="596" y="523"/>
                  </a:cubicBezTo>
                  <a:cubicBezTo>
                    <a:pt x="594" y="519"/>
                    <a:pt x="637" y="518"/>
                    <a:pt x="681" y="518"/>
                  </a:cubicBezTo>
                  <a:cubicBezTo>
                    <a:pt x="703" y="518"/>
                    <a:pt x="725" y="518"/>
                    <a:pt x="742" y="519"/>
                  </a:cubicBezTo>
                  <a:cubicBezTo>
                    <a:pt x="759" y="519"/>
                    <a:pt x="770" y="520"/>
                    <a:pt x="771" y="520"/>
                  </a:cubicBezTo>
                  <a:cubicBezTo>
                    <a:pt x="774" y="502"/>
                    <a:pt x="774" y="502"/>
                    <a:pt x="774" y="502"/>
                  </a:cubicBezTo>
                  <a:cubicBezTo>
                    <a:pt x="807" y="502"/>
                    <a:pt x="783" y="524"/>
                    <a:pt x="814" y="520"/>
                  </a:cubicBezTo>
                  <a:cubicBezTo>
                    <a:pt x="827" y="493"/>
                    <a:pt x="866" y="524"/>
                    <a:pt x="877" y="510"/>
                  </a:cubicBezTo>
                  <a:cubicBezTo>
                    <a:pt x="877" y="512"/>
                    <a:pt x="892" y="513"/>
                    <a:pt x="891" y="521"/>
                  </a:cubicBezTo>
                  <a:cubicBezTo>
                    <a:pt x="896" y="507"/>
                    <a:pt x="906" y="518"/>
                    <a:pt x="916" y="515"/>
                  </a:cubicBezTo>
                  <a:cubicBezTo>
                    <a:pt x="920" y="511"/>
                    <a:pt x="914" y="510"/>
                    <a:pt x="911" y="506"/>
                  </a:cubicBezTo>
                  <a:cubicBezTo>
                    <a:pt x="933" y="501"/>
                    <a:pt x="933" y="501"/>
                    <a:pt x="933" y="501"/>
                  </a:cubicBezTo>
                  <a:cubicBezTo>
                    <a:pt x="942" y="506"/>
                    <a:pt x="944" y="515"/>
                    <a:pt x="934" y="516"/>
                  </a:cubicBezTo>
                  <a:cubicBezTo>
                    <a:pt x="992" y="523"/>
                    <a:pt x="1268" y="544"/>
                    <a:pt x="1330" y="538"/>
                  </a:cubicBezTo>
                  <a:cubicBezTo>
                    <a:pt x="1322" y="527"/>
                    <a:pt x="1303" y="534"/>
                    <a:pt x="1296" y="516"/>
                  </a:cubicBezTo>
                  <a:cubicBezTo>
                    <a:pt x="1312" y="507"/>
                    <a:pt x="1320" y="520"/>
                    <a:pt x="1327" y="510"/>
                  </a:cubicBezTo>
                  <a:cubicBezTo>
                    <a:pt x="1333" y="536"/>
                    <a:pt x="1363" y="517"/>
                    <a:pt x="1375" y="544"/>
                  </a:cubicBezTo>
                  <a:cubicBezTo>
                    <a:pt x="1380" y="529"/>
                    <a:pt x="1380" y="529"/>
                    <a:pt x="1380" y="529"/>
                  </a:cubicBezTo>
                  <a:cubicBezTo>
                    <a:pt x="1388" y="538"/>
                    <a:pt x="1388" y="538"/>
                    <a:pt x="1388" y="538"/>
                  </a:cubicBezTo>
                  <a:cubicBezTo>
                    <a:pt x="1460" y="525"/>
                    <a:pt x="1405" y="531"/>
                    <a:pt x="1468" y="536"/>
                  </a:cubicBezTo>
                  <a:cubicBezTo>
                    <a:pt x="1505" y="535"/>
                    <a:pt x="1523" y="516"/>
                    <a:pt x="1543" y="523"/>
                  </a:cubicBezTo>
                  <a:cubicBezTo>
                    <a:pt x="1539" y="521"/>
                    <a:pt x="1534" y="513"/>
                    <a:pt x="1542" y="510"/>
                  </a:cubicBezTo>
                  <a:cubicBezTo>
                    <a:pt x="1544" y="523"/>
                    <a:pt x="1568" y="502"/>
                    <a:pt x="1573" y="515"/>
                  </a:cubicBezTo>
                  <a:cubicBezTo>
                    <a:pt x="1582" y="513"/>
                    <a:pt x="1612" y="516"/>
                    <a:pt x="1602" y="498"/>
                  </a:cubicBezTo>
                  <a:cubicBezTo>
                    <a:pt x="1607" y="507"/>
                    <a:pt x="1634" y="511"/>
                    <a:pt x="1618" y="518"/>
                  </a:cubicBezTo>
                  <a:cubicBezTo>
                    <a:pt x="1627" y="519"/>
                    <a:pt x="1636" y="522"/>
                    <a:pt x="1643" y="518"/>
                  </a:cubicBezTo>
                  <a:cubicBezTo>
                    <a:pt x="1631" y="513"/>
                    <a:pt x="1631" y="513"/>
                    <a:pt x="1631" y="513"/>
                  </a:cubicBezTo>
                  <a:cubicBezTo>
                    <a:pt x="1662" y="511"/>
                    <a:pt x="1679" y="525"/>
                    <a:pt x="1699" y="510"/>
                  </a:cubicBezTo>
                  <a:cubicBezTo>
                    <a:pt x="1688" y="503"/>
                    <a:pt x="1688" y="503"/>
                    <a:pt x="1688" y="503"/>
                  </a:cubicBezTo>
                  <a:cubicBezTo>
                    <a:pt x="1706" y="502"/>
                    <a:pt x="1722" y="501"/>
                    <a:pt x="1729" y="518"/>
                  </a:cubicBezTo>
                  <a:cubicBezTo>
                    <a:pt x="1709" y="523"/>
                    <a:pt x="1709" y="523"/>
                    <a:pt x="1709" y="523"/>
                  </a:cubicBezTo>
                  <a:cubicBezTo>
                    <a:pt x="1740" y="524"/>
                    <a:pt x="1759" y="523"/>
                    <a:pt x="1784" y="514"/>
                  </a:cubicBezTo>
                  <a:cubicBezTo>
                    <a:pt x="1775" y="514"/>
                    <a:pt x="1775" y="514"/>
                    <a:pt x="1775" y="514"/>
                  </a:cubicBezTo>
                  <a:cubicBezTo>
                    <a:pt x="1808" y="497"/>
                    <a:pt x="1979" y="487"/>
                    <a:pt x="2009" y="466"/>
                  </a:cubicBezTo>
                  <a:cubicBezTo>
                    <a:pt x="1996" y="452"/>
                    <a:pt x="1996" y="452"/>
                    <a:pt x="1996" y="452"/>
                  </a:cubicBezTo>
                  <a:cubicBezTo>
                    <a:pt x="2021" y="442"/>
                    <a:pt x="2021" y="442"/>
                    <a:pt x="2021" y="442"/>
                  </a:cubicBezTo>
                  <a:cubicBezTo>
                    <a:pt x="2018" y="444"/>
                    <a:pt x="2010" y="477"/>
                    <a:pt x="2007" y="481"/>
                  </a:cubicBezTo>
                  <a:cubicBezTo>
                    <a:pt x="2064" y="481"/>
                    <a:pt x="2349" y="477"/>
                    <a:pt x="2399" y="488"/>
                  </a:cubicBezTo>
                  <a:cubicBezTo>
                    <a:pt x="2420" y="496"/>
                    <a:pt x="2402" y="509"/>
                    <a:pt x="2402" y="511"/>
                  </a:cubicBezTo>
                  <a:cubicBezTo>
                    <a:pt x="2427" y="507"/>
                    <a:pt x="2413" y="497"/>
                    <a:pt x="2435" y="499"/>
                  </a:cubicBezTo>
                  <a:cubicBezTo>
                    <a:pt x="2440" y="502"/>
                    <a:pt x="2433" y="509"/>
                    <a:pt x="2430" y="511"/>
                  </a:cubicBezTo>
                  <a:cubicBezTo>
                    <a:pt x="2439" y="510"/>
                    <a:pt x="2448" y="515"/>
                    <a:pt x="2449" y="509"/>
                  </a:cubicBezTo>
                  <a:cubicBezTo>
                    <a:pt x="2437" y="503"/>
                    <a:pt x="2442" y="487"/>
                    <a:pt x="2438" y="476"/>
                  </a:cubicBezTo>
                  <a:cubicBezTo>
                    <a:pt x="2465" y="478"/>
                    <a:pt x="2465" y="478"/>
                    <a:pt x="2465" y="478"/>
                  </a:cubicBezTo>
                  <a:cubicBezTo>
                    <a:pt x="2463" y="488"/>
                    <a:pt x="2463" y="488"/>
                    <a:pt x="2463" y="488"/>
                  </a:cubicBezTo>
                  <a:cubicBezTo>
                    <a:pt x="2470" y="489"/>
                    <a:pt x="2480" y="460"/>
                    <a:pt x="2506" y="466"/>
                  </a:cubicBezTo>
                  <a:cubicBezTo>
                    <a:pt x="2552" y="472"/>
                    <a:pt x="2601" y="470"/>
                    <a:pt x="2647" y="473"/>
                  </a:cubicBezTo>
                  <a:cubicBezTo>
                    <a:pt x="2646" y="479"/>
                    <a:pt x="2636" y="483"/>
                    <a:pt x="2626" y="486"/>
                  </a:cubicBezTo>
                  <a:cubicBezTo>
                    <a:pt x="2633" y="487"/>
                    <a:pt x="2642" y="486"/>
                    <a:pt x="2647" y="490"/>
                  </a:cubicBezTo>
                  <a:cubicBezTo>
                    <a:pt x="2637" y="479"/>
                    <a:pt x="2667" y="483"/>
                    <a:pt x="2658" y="478"/>
                  </a:cubicBezTo>
                  <a:cubicBezTo>
                    <a:pt x="2692" y="453"/>
                    <a:pt x="2735" y="478"/>
                    <a:pt x="2765" y="461"/>
                  </a:cubicBezTo>
                  <a:cubicBezTo>
                    <a:pt x="2768" y="438"/>
                    <a:pt x="2837" y="66"/>
                    <a:pt x="2838" y="38"/>
                  </a:cubicBezTo>
                  <a:cubicBezTo>
                    <a:pt x="2847" y="39"/>
                    <a:pt x="2856" y="40"/>
                    <a:pt x="2859" y="42"/>
                  </a:cubicBezTo>
                  <a:cubicBezTo>
                    <a:pt x="2856" y="35"/>
                    <a:pt x="2838" y="32"/>
                    <a:pt x="2829"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ectangle 14">
              <a:extLst>
                <a:ext uri="{FF2B5EF4-FFF2-40B4-BE49-F238E27FC236}">
                  <a16:creationId xmlns:a16="http://schemas.microsoft.com/office/drawing/2014/main" id="{8AFBFD2D-69EA-F14C-9E05-12645D9E99D7}"/>
                </a:ext>
              </a:extLst>
            </p:cNvPr>
            <p:cNvSpPr/>
            <p:nvPr/>
          </p:nvSpPr>
          <p:spPr>
            <a:xfrm>
              <a:off x="1663823" y="5242835"/>
              <a:ext cx="6620114" cy="707886"/>
            </a:xfrm>
            <a:prstGeom prst="rect">
              <a:avLst/>
            </a:prstGeom>
            <a:grpFill/>
          </p:spPr>
          <p:txBody>
            <a:bodyPr wrap="square" anchor="ctr">
              <a:spAutoFit/>
            </a:bodyPr>
            <a:lstStyle/>
            <a:p>
              <a:r>
                <a:rPr lang="en-US" sz="2000" b="1" dirty="0">
                  <a:solidFill>
                    <a:schemeClr val="bg1"/>
                  </a:solidFill>
                </a:rPr>
                <a:t>Both boys and girls may demonstrate unhealthy or abusive behaviors in a relationship. </a:t>
              </a:r>
            </a:p>
          </p:txBody>
        </p:sp>
      </p:grpSp>
      <p:sp>
        <p:nvSpPr>
          <p:cNvPr id="11" name="TextBox 10">
            <a:extLst>
              <a:ext uri="{FF2B5EF4-FFF2-40B4-BE49-F238E27FC236}">
                <a16:creationId xmlns:a16="http://schemas.microsoft.com/office/drawing/2014/main" id="{5A8B7A77-B527-7346-86C2-58AD0BA8C636}"/>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317215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4045-D0DE-4C25-8049-60404C615159}"/>
              </a:ext>
            </a:extLst>
          </p:cNvPr>
          <p:cNvSpPr>
            <a:spLocks noGrp="1"/>
          </p:cNvSpPr>
          <p:nvPr>
            <p:ph type="title"/>
          </p:nvPr>
        </p:nvSpPr>
        <p:spPr/>
        <p:txBody>
          <a:bodyPr/>
          <a:lstStyle/>
          <a:p>
            <a:r>
              <a:rPr lang="en-US" dirty="0"/>
              <a:t>Relationship Abuse Help</a:t>
            </a:r>
          </a:p>
        </p:txBody>
      </p:sp>
      <p:pic>
        <p:nvPicPr>
          <p:cNvPr id="12" name="Picture 11">
            <a:extLst>
              <a:ext uri="{FF2B5EF4-FFF2-40B4-BE49-F238E27FC236}">
                <a16:creationId xmlns:a16="http://schemas.microsoft.com/office/drawing/2014/main" id="{AC677A58-3017-45DB-B909-822D590ABA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954"/>
          <a:stretch/>
        </p:blipFill>
        <p:spPr>
          <a:xfrm>
            <a:off x="0" y="867885"/>
            <a:ext cx="9144000" cy="5632797"/>
          </a:xfrm>
          <a:prstGeom prst="rect">
            <a:avLst/>
          </a:prstGeom>
        </p:spPr>
      </p:pic>
      <p:pic>
        <p:nvPicPr>
          <p:cNvPr id="3" name="Picture 2">
            <a:extLst>
              <a:ext uri="{FF2B5EF4-FFF2-40B4-BE49-F238E27FC236}">
                <a16:creationId xmlns:a16="http://schemas.microsoft.com/office/drawing/2014/main" id="{250ABA0D-3BDE-4358-8F27-F649511BE6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867885"/>
            <a:ext cx="9153047" cy="5634037"/>
          </a:xfrm>
          <a:prstGeom prst="rect">
            <a:avLst/>
          </a:prstGeom>
        </p:spPr>
      </p:pic>
      <p:grpSp>
        <p:nvGrpSpPr>
          <p:cNvPr id="7" name="Group 6">
            <a:extLst>
              <a:ext uri="{FF2B5EF4-FFF2-40B4-BE49-F238E27FC236}">
                <a16:creationId xmlns:a16="http://schemas.microsoft.com/office/drawing/2014/main" id="{7CC411A2-17E4-4CC2-AE0B-C7AFD61C1AA1}"/>
              </a:ext>
            </a:extLst>
          </p:cNvPr>
          <p:cNvGrpSpPr/>
          <p:nvPr/>
        </p:nvGrpSpPr>
        <p:grpSpPr>
          <a:xfrm>
            <a:off x="360462" y="4975719"/>
            <a:ext cx="8552945" cy="1337157"/>
            <a:chOff x="360462" y="4975719"/>
            <a:chExt cx="8552945" cy="1337157"/>
          </a:xfrm>
        </p:grpSpPr>
        <p:sp>
          <p:nvSpPr>
            <p:cNvPr id="8" name="Freeform 5">
              <a:extLst>
                <a:ext uri="{FF2B5EF4-FFF2-40B4-BE49-F238E27FC236}">
                  <a16:creationId xmlns:a16="http://schemas.microsoft.com/office/drawing/2014/main" id="{8656B214-5EFB-4761-A918-7FE7C7EF1A97}"/>
                </a:ext>
              </a:extLst>
            </p:cNvPr>
            <p:cNvSpPr>
              <a:spLocks/>
            </p:cNvSpPr>
            <p:nvPr/>
          </p:nvSpPr>
          <p:spPr bwMode="auto">
            <a:xfrm>
              <a:off x="360462" y="4975719"/>
              <a:ext cx="8552945" cy="1337157"/>
            </a:xfrm>
            <a:custGeom>
              <a:avLst/>
              <a:gdLst>
                <a:gd name="T0" fmla="*/ 2827 w 2859"/>
                <a:gd name="T1" fmla="*/ 50 h 544"/>
                <a:gd name="T2" fmla="*/ 2837 w 2859"/>
                <a:gd name="T3" fmla="*/ 27 h 544"/>
                <a:gd name="T4" fmla="*/ 2783 w 2859"/>
                <a:gd name="T5" fmla="*/ 8 h 544"/>
                <a:gd name="T6" fmla="*/ 2740 w 2859"/>
                <a:gd name="T7" fmla="*/ 13 h 544"/>
                <a:gd name="T8" fmla="*/ 2657 w 2859"/>
                <a:gd name="T9" fmla="*/ 13 h 544"/>
                <a:gd name="T10" fmla="*/ 2601 w 2859"/>
                <a:gd name="T11" fmla="*/ 20 h 544"/>
                <a:gd name="T12" fmla="*/ 2527 w 2859"/>
                <a:gd name="T13" fmla="*/ 20 h 544"/>
                <a:gd name="T14" fmla="*/ 2039 w 2859"/>
                <a:gd name="T15" fmla="*/ 23 h 544"/>
                <a:gd name="T16" fmla="*/ 1455 w 2859"/>
                <a:gd name="T17" fmla="*/ 17 h 544"/>
                <a:gd name="T18" fmla="*/ 1384 w 2859"/>
                <a:gd name="T19" fmla="*/ 41 h 544"/>
                <a:gd name="T20" fmla="*/ 843 w 2859"/>
                <a:gd name="T21" fmla="*/ 32 h 544"/>
                <a:gd name="T22" fmla="*/ 554 w 2859"/>
                <a:gd name="T23" fmla="*/ 17 h 544"/>
                <a:gd name="T24" fmla="*/ 497 w 2859"/>
                <a:gd name="T25" fmla="*/ 4 h 544"/>
                <a:gd name="T26" fmla="*/ 456 w 2859"/>
                <a:gd name="T27" fmla="*/ 31 h 544"/>
                <a:gd name="T28" fmla="*/ 365 w 2859"/>
                <a:gd name="T29" fmla="*/ 40 h 544"/>
                <a:gd name="T30" fmla="*/ 108 w 2859"/>
                <a:gd name="T31" fmla="*/ 33 h 544"/>
                <a:gd name="T32" fmla="*/ 67 w 2859"/>
                <a:gd name="T33" fmla="*/ 5 h 544"/>
                <a:gd name="T34" fmla="*/ 72 w 2859"/>
                <a:gd name="T35" fmla="*/ 455 h 544"/>
                <a:gd name="T36" fmla="*/ 111 w 2859"/>
                <a:gd name="T37" fmla="*/ 458 h 544"/>
                <a:gd name="T38" fmla="*/ 85 w 2859"/>
                <a:gd name="T39" fmla="*/ 471 h 544"/>
                <a:gd name="T40" fmla="*/ 100 w 2859"/>
                <a:gd name="T41" fmla="*/ 470 h 544"/>
                <a:gd name="T42" fmla="*/ 157 w 2859"/>
                <a:gd name="T43" fmla="*/ 481 h 544"/>
                <a:gd name="T44" fmla="*/ 487 w 2859"/>
                <a:gd name="T45" fmla="*/ 513 h 544"/>
                <a:gd name="T46" fmla="*/ 596 w 2859"/>
                <a:gd name="T47" fmla="*/ 523 h 544"/>
                <a:gd name="T48" fmla="*/ 742 w 2859"/>
                <a:gd name="T49" fmla="*/ 519 h 544"/>
                <a:gd name="T50" fmla="*/ 774 w 2859"/>
                <a:gd name="T51" fmla="*/ 502 h 544"/>
                <a:gd name="T52" fmla="*/ 877 w 2859"/>
                <a:gd name="T53" fmla="*/ 510 h 544"/>
                <a:gd name="T54" fmla="*/ 916 w 2859"/>
                <a:gd name="T55" fmla="*/ 515 h 544"/>
                <a:gd name="T56" fmla="*/ 933 w 2859"/>
                <a:gd name="T57" fmla="*/ 501 h 544"/>
                <a:gd name="T58" fmla="*/ 1330 w 2859"/>
                <a:gd name="T59" fmla="*/ 538 h 544"/>
                <a:gd name="T60" fmla="*/ 1327 w 2859"/>
                <a:gd name="T61" fmla="*/ 510 h 544"/>
                <a:gd name="T62" fmla="*/ 1380 w 2859"/>
                <a:gd name="T63" fmla="*/ 529 h 544"/>
                <a:gd name="T64" fmla="*/ 1468 w 2859"/>
                <a:gd name="T65" fmla="*/ 536 h 544"/>
                <a:gd name="T66" fmla="*/ 1542 w 2859"/>
                <a:gd name="T67" fmla="*/ 510 h 544"/>
                <a:gd name="T68" fmla="*/ 1602 w 2859"/>
                <a:gd name="T69" fmla="*/ 498 h 544"/>
                <a:gd name="T70" fmla="*/ 1643 w 2859"/>
                <a:gd name="T71" fmla="*/ 518 h 544"/>
                <a:gd name="T72" fmla="*/ 1699 w 2859"/>
                <a:gd name="T73" fmla="*/ 510 h 544"/>
                <a:gd name="T74" fmla="*/ 1729 w 2859"/>
                <a:gd name="T75" fmla="*/ 518 h 544"/>
                <a:gd name="T76" fmla="*/ 1784 w 2859"/>
                <a:gd name="T77" fmla="*/ 514 h 544"/>
                <a:gd name="T78" fmla="*/ 2009 w 2859"/>
                <a:gd name="T79" fmla="*/ 466 h 544"/>
                <a:gd name="T80" fmla="*/ 2021 w 2859"/>
                <a:gd name="T81" fmla="*/ 442 h 544"/>
                <a:gd name="T82" fmla="*/ 2399 w 2859"/>
                <a:gd name="T83" fmla="*/ 488 h 544"/>
                <a:gd name="T84" fmla="*/ 2435 w 2859"/>
                <a:gd name="T85" fmla="*/ 499 h 544"/>
                <a:gd name="T86" fmla="*/ 2449 w 2859"/>
                <a:gd name="T87" fmla="*/ 509 h 544"/>
                <a:gd name="T88" fmla="*/ 2465 w 2859"/>
                <a:gd name="T89" fmla="*/ 478 h 544"/>
                <a:gd name="T90" fmla="*/ 2506 w 2859"/>
                <a:gd name="T91" fmla="*/ 466 h 544"/>
                <a:gd name="T92" fmla="*/ 2626 w 2859"/>
                <a:gd name="T93" fmla="*/ 486 h 544"/>
                <a:gd name="T94" fmla="*/ 2658 w 2859"/>
                <a:gd name="T95" fmla="*/ 478 h 544"/>
                <a:gd name="T96" fmla="*/ 2838 w 2859"/>
                <a:gd name="T97" fmla="*/ 38 h 544"/>
                <a:gd name="T98" fmla="*/ 2829 w 2859"/>
                <a:gd name="T99" fmla="*/ 35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9" h="544">
                  <a:moveTo>
                    <a:pt x="2829" y="35"/>
                  </a:moveTo>
                  <a:cubicBezTo>
                    <a:pt x="2827" y="50"/>
                    <a:pt x="2827" y="50"/>
                    <a:pt x="2827" y="50"/>
                  </a:cubicBezTo>
                  <a:cubicBezTo>
                    <a:pt x="2805" y="55"/>
                    <a:pt x="2822" y="41"/>
                    <a:pt x="2800" y="42"/>
                  </a:cubicBezTo>
                  <a:cubicBezTo>
                    <a:pt x="2799" y="30"/>
                    <a:pt x="2819" y="27"/>
                    <a:pt x="2837" y="27"/>
                  </a:cubicBezTo>
                  <a:cubicBezTo>
                    <a:pt x="2821" y="25"/>
                    <a:pt x="2806" y="16"/>
                    <a:pt x="2799" y="29"/>
                  </a:cubicBezTo>
                  <a:cubicBezTo>
                    <a:pt x="2784" y="23"/>
                    <a:pt x="2801" y="14"/>
                    <a:pt x="2783" y="8"/>
                  </a:cubicBezTo>
                  <a:cubicBezTo>
                    <a:pt x="2771" y="12"/>
                    <a:pt x="2754" y="23"/>
                    <a:pt x="2739" y="16"/>
                  </a:cubicBezTo>
                  <a:cubicBezTo>
                    <a:pt x="2740" y="13"/>
                    <a:pt x="2740" y="13"/>
                    <a:pt x="2740" y="13"/>
                  </a:cubicBezTo>
                  <a:cubicBezTo>
                    <a:pt x="2705" y="0"/>
                    <a:pt x="2685" y="30"/>
                    <a:pt x="2653" y="17"/>
                  </a:cubicBezTo>
                  <a:cubicBezTo>
                    <a:pt x="2657" y="13"/>
                    <a:pt x="2657" y="13"/>
                    <a:pt x="2657" y="13"/>
                  </a:cubicBezTo>
                  <a:cubicBezTo>
                    <a:pt x="2646" y="6"/>
                    <a:pt x="2623" y="15"/>
                    <a:pt x="2602" y="7"/>
                  </a:cubicBezTo>
                  <a:cubicBezTo>
                    <a:pt x="2608" y="10"/>
                    <a:pt x="2613" y="18"/>
                    <a:pt x="2601" y="20"/>
                  </a:cubicBezTo>
                  <a:cubicBezTo>
                    <a:pt x="2577" y="11"/>
                    <a:pt x="2561" y="19"/>
                    <a:pt x="2544" y="9"/>
                  </a:cubicBezTo>
                  <a:cubicBezTo>
                    <a:pt x="2527" y="20"/>
                    <a:pt x="2527" y="20"/>
                    <a:pt x="2527" y="20"/>
                  </a:cubicBezTo>
                  <a:cubicBezTo>
                    <a:pt x="2445" y="16"/>
                    <a:pt x="2119" y="25"/>
                    <a:pt x="2036" y="24"/>
                  </a:cubicBezTo>
                  <a:cubicBezTo>
                    <a:pt x="2039" y="23"/>
                    <a:pt x="2039" y="23"/>
                    <a:pt x="2039" y="23"/>
                  </a:cubicBezTo>
                  <a:cubicBezTo>
                    <a:pt x="1913" y="25"/>
                    <a:pt x="1655" y="18"/>
                    <a:pt x="1524" y="31"/>
                  </a:cubicBezTo>
                  <a:cubicBezTo>
                    <a:pt x="1504" y="19"/>
                    <a:pt x="1476" y="21"/>
                    <a:pt x="1455" y="17"/>
                  </a:cubicBezTo>
                  <a:cubicBezTo>
                    <a:pt x="1467" y="23"/>
                    <a:pt x="1463" y="31"/>
                    <a:pt x="1453" y="30"/>
                  </a:cubicBezTo>
                  <a:cubicBezTo>
                    <a:pt x="1389" y="27"/>
                    <a:pt x="1449" y="38"/>
                    <a:pt x="1384" y="41"/>
                  </a:cubicBezTo>
                  <a:cubicBezTo>
                    <a:pt x="1309" y="50"/>
                    <a:pt x="1024" y="31"/>
                    <a:pt x="958" y="19"/>
                  </a:cubicBezTo>
                  <a:cubicBezTo>
                    <a:pt x="922" y="36"/>
                    <a:pt x="878" y="22"/>
                    <a:pt x="843" y="32"/>
                  </a:cubicBezTo>
                  <a:cubicBezTo>
                    <a:pt x="846" y="28"/>
                    <a:pt x="846" y="28"/>
                    <a:pt x="846" y="28"/>
                  </a:cubicBezTo>
                  <a:cubicBezTo>
                    <a:pt x="809" y="33"/>
                    <a:pt x="597" y="12"/>
                    <a:pt x="554" y="17"/>
                  </a:cubicBezTo>
                  <a:cubicBezTo>
                    <a:pt x="559" y="20"/>
                    <a:pt x="559" y="20"/>
                    <a:pt x="559" y="20"/>
                  </a:cubicBezTo>
                  <a:cubicBezTo>
                    <a:pt x="521" y="29"/>
                    <a:pt x="527" y="11"/>
                    <a:pt x="497" y="4"/>
                  </a:cubicBezTo>
                  <a:cubicBezTo>
                    <a:pt x="501" y="23"/>
                    <a:pt x="468" y="34"/>
                    <a:pt x="455" y="35"/>
                  </a:cubicBezTo>
                  <a:cubicBezTo>
                    <a:pt x="456" y="31"/>
                    <a:pt x="456" y="31"/>
                    <a:pt x="456" y="31"/>
                  </a:cubicBezTo>
                  <a:cubicBezTo>
                    <a:pt x="437" y="33"/>
                    <a:pt x="395" y="49"/>
                    <a:pt x="364" y="51"/>
                  </a:cubicBezTo>
                  <a:cubicBezTo>
                    <a:pt x="365" y="40"/>
                    <a:pt x="365" y="40"/>
                    <a:pt x="365" y="40"/>
                  </a:cubicBezTo>
                  <a:cubicBezTo>
                    <a:pt x="339" y="51"/>
                    <a:pt x="291" y="45"/>
                    <a:pt x="272" y="46"/>
                  </a:cubicBezTo>
                  <a:cubicBezTo>
                    <a:pt x="230" y="40"/>
                    <a:pt x="165" y="20"/>
                    <a:pt x="108" y="33"/>
                  </a:cubicBezTo>
                  <a:cubicBezTo>
                    <a:pt x="72" y="2"/>
                    <a:pt x="72" y="2"/>
                    <a:pt x="72" y="2"/>
                  </a:cubicBezTo>
                  <a:cubicBezTo>
                    <a:pt x="67" y="5"/>
                    <a:pt x="67" y="5"/>
                    <a:pt x="67" y="5"/>
                  </a:cubicBezTo>
                  <a:cubicBezTo>
                    <a:pt x="67" y="5"/>
                    <a:pt x="0" y="365"/>
                    <a:pt x="73" y="444"/>
                  </a:cubicBezTo>
                  <a:cubicBezTo>
                    <a:pt x="72" y="455"/>
                    <a:pt x="72" y="455"/>
                    <a:pt x="72" y="455"/>
                  </a:cubicBezTo>
                  <a:cubicBezTo>
                    <a:pt x="86" y="454"/>
                    <a:pt x="86" y="454"/>
                    <a:pt x="86" y="454"/>
                  </a:cubicBezTo>
                  <a:cubicBezTo>
                    <a:pt x="104" y="459"/>
                    <a:pt x="112" y="447"/>
                    <a:pt x="111" y="458"/>
                  </a:cubicBezTo>
                  <a:cubicBezTo>
                    <a:pt x="87" y="456"/>
                    <a:pt x="87" y="456"/>
                    <a:pt x="87" y="456"/>
                  </a:cubicBezTo>
                  <a:cubicBezTo>
                    <a:pt x="104" y="459"/>
                    <a:pt x="92" y="465"/>
                    <a:pt x="85" y="471"/>
                  </a:cubicBezTo>
                  <a:cubicBezTo>
                    <a:pt x="92" y="472"/>
                    <a:pt x="100" y="473"/>
                    <a:pt x="105" y="477"/>
                  </a:cubicBezTo>
                  <a:cubicBezTo>
                    <a:pt x="109" y="473"/>
                    <a:pt x="103" y="472"/>
                    <a:pt x="100" y="470"/>
                  </a:cubicBezTo>
                  <a:cubicBezTo>
                    <a:pt x="110" y="466"/>
                    <a:pt x="123" y="457"/>
                    <a:pt x="135" y="462"/>
                  </a:cubicBezTo>
                  <a:cubicBezTo>
                    <a:pt x="153" y="463"/>
                    <a:pt x="136" y="479"/>
                    <a:pt x="157" y="481"/>
                  </a:cubicBezTo>
                  <a:cubicBezTo>
                    <a:pt x="269" y="491"/>
                    <a:pt x="378" y="506"/>
                    <a:pt x="491" y="507"/>
                  </a:cubicBezTo>
                  <a:cubicBezTo>
                    <a:pt x="494" y="511"/>
                    <a:pt x="490" y="511"/>
                    <a:pt x="487" y="513"/>
                  </a:cubicBezTo>
                  <a:cubicBezTo>
                    <a:pt x="521" y="509"/>
                    <a:pt x="552" y="511"/>
                    <a:pt x="583" y="508"/>
                  </a:cubicBezTo>
                  <a:cubicBezTo>
                    <a:pt x="592" y="512"/>
                    <a:pt x="594" y="519"/>
                    <a:pt x="596" y="523"/>
                  </a:cubicBezTo>
                  <a:cubicBezTo>
                    <a:pt x="594" y="519"/>
                    <a:pt x="637" y="518"/>
                    <a:pt x="681" y="518"/>
                  </a:cubicBezTo>
                  <a:cubicBezTo>
                    <a:pt x="703" y="518"/>
                    <a:pt x="725" y="518"/>
                    <a:pt x="742" y="519"/>
                  </a:cubicBezTo>
                  <a:cubicBezTo>
                    <a:pt x="759" y="519"/>
                    <a:pt x="770" y="520"/>
                    <a:pt x="771" y="520"/>
                  </a:cubicBezTo>
                  <a:cubicBezTo>
                    <a:pt x="774" y="502"/>
                    <a:pt x="774" y="502"/>
                    <a:pt x="774" y="502"/>
                  </a:cubicBezTo>
                  <a:cubicBezTo>
                    <a:pt x="807" y="502"/>
                    <a:pt x="783" y="524"/>
                    <a:pt x="814" y="520"/>
                  </a:cubicBezTo>
                  <a:cubicBezTo>
                    <a:pt x="827" y="493"/>
                    <a:pt x="866" y="524"/>
                    <a:pt x="877" y="510"/>
                  </a:cubicBezTo>
                  <a:cubicBezTo>
                    <a:pt x="877" y="512"/>
                    <a:pt x="892" y="513"/>
                    <a:pt x="891" y="521"/>
                  </a:cubicBezTo>
                  <a:cubicBezTo>
                    <a:pt x="896" y="507"/>
                    <a:pt x="906" y="518"/>
                    <a:pt x="916" y="515"/>
                  </a:cubicBezTo>
                  <a:cubicBezTo>
                    <a:pt x="920" y="511"/>
                    <a:pt x="914" y="510"/>
                    <a:pt x="911" y="506"/>
                  </a:cubicBezTo>
                  <a:cubicBezTo>
                    <a:pt x="933" y="501"/>
                    <a:pt x="933" y="501"/>
                    <a:pt x="933" y="501"/>
                  </a:cubicBezTo>
                  <a:cubicBezTo>
                    <a:pt x="942" y="506"/>
                    <a:pt x="944" y="515"/>
                    <a:pt x="934" y="516"/>
                  </a:cubicBezTo>
                  <a:cubicBezTo>
                    <a:pt x="992" y="523"/>
                    <a:pt x="1268" y="544"/>
                    <a:pt x="1330" y="538"/>
                  </a:cubicBezTo>
                  <a:cubicBezTo>
                    <a:pt x="1322" y="527"/>
                    <a:pt x="1303" y="534"/>
                    <a:pt x="1296" y="516"/>
                  </a:cubicBezTo>
                  <a:cubicBezTo>
                    <a:pt x="1312" y="507"/>
                    <a:pt x="1320" y="520"/>
                    <a:pt x="1327" y="510"/>
                  </a:cubicBezTo>
                  <a:cubicBezTo>
                    <a:pt x="1333" y="536"/>
                    <a:pt x="1363" y="517"/>
                    <a:pt x="1375" y="544"/>
                  </a:cubicBezTo>
                  <a:cubicBezTo>
                    <a:pt x="1380" y="529"/>
                    <a:pt x="1380" y="529"/>
                    <a:pt x="1380" y="529"/>
                  </a:cubicBezTo>
                  <a:cubicBezTo>
                    <a:pt x="1388" y="538"/>
                    <a:pt x="1388" y="538"/>
                    <a:pt x="1388" y="538"/>
                  </a:cubicBezTo>
                  <a:cubicBezTo>
                    <a:pt x="1460" y="525"/>
                    <a:pt x="1405" y="531"/>
                    <a:pt x="1468" y="536"/>
                  </a:cubicBezTo>
                  <a:cubicBezTo>
                    <a:pt x="1505" y="535"/>
                    <a:pt x="1523" y="516"/>
                    <a:pt x="1543" y="523"/>
                  </a:cubicBezTo>
                  <a:cubicBezTo>
                    <a:pt x="1539" y="521"/>
                    <a:pt x="1534" y="513"/>
                    <a:pt x="1542" y="510"/>
                  </a:cubicBezTo>
                  <a:cubicBezTo>
                    <a:pt x="1544" y="523"/>
                    <a:pt x="1568" y="502"/>
                    <a:pt x="1573" y="515"/>
                  </a:cubicBezTo>
                  <a:cubicBezTo>
                    <a:pt x="1582" y="513"/>
                    <a:pt x="1612" y="516"/>
                    <a:pt x="1602" y="498"/>
                  </a:cubicBezTo>
                  <a:cubicBezTo>
                    <a:pt x="1607" y="507"/>
                    <a:pt x="1634" y="511"/>
                    <a:pt x="1618" y="518"/>
                  </a:cubicBezTo>
                  <a:cubicBezTo>
                    <a:pt x="1627" y="519"/>
                    <a:pt x="1636" y="522"/>
                    <a:pt x="1643" y="518"/>
                  </a:cubicBezTo>
                  <a:cubicBezTo>
                    <a:pt x="1631" y="513"/>
                    <a:pt x="1631" y="513"/>
                    <a:pt x="1631" y="513"/>
                  </a:cubicBezTo>
                  <a:cubicBezTo>
                    <a:pt x="1662" y="511"/>
                    <a:pt x="1679" y="525"/>
                    <a:pt x="1699" y="510"/>
                  </a:cubicBezTo>
                  <a:cubicBezTo>
                    <a:pt x="1688" y="503"/>
                    <a:pt x="1688" y="503"/>
                    <a:pt x="1688" y="503"/>
                  </a:cubicBezTo>
                  <a:cubicBezTo>
                    <a:pt x="1706" y="502"/>
                    <a:pt x="1722" y="501"/>
                    <a:pt x="1729" y="518"/>
                  </a:cubicBezTo>
                  <a:cubicBezTo>
                    <a:pt x="1709" y="523"/>
                    <a:pt x="1709" y="523"/>
                    <a:pt x="1709" y="523"/>
                  </a:cubicBezTo>
                  <a:cubicBezTo>
                    <a:pt x="1740" y="524"/>
                    <a:pt x="1759" y="523"/>
                    <a:pt x="1784" y="514"/>
                  </a:cubicBezTo>
                  <a:cubicBezTo>
                    <a:pt x="1775" y="514"/>
                    <a:pt x="1775" y="514"/>
                    <a:pt x="1775" y="514"/>
                  </a:cubicBezTo>
                  <a:cubicBezTo>
                    <a:pt x="1808" y="497"/>
                    <a:pt x="1979" y="487"/>
                    <a:pt x="2009" y="466"/>
                  </a:cubicBezTo>
                  <a:cubicBezTo>
                    <a:pt x="1996" y="452"/>
                    <a:pt x="1996" y="452"/>
                    <a:pt x="1996" y="452"/>
                  </a:cubicBezTo>
                  <a:cubicBezTo>
                    <a:pt x="2021" y="442"/>
                    <a:pt x="2021" y="442"/>
                    <a:pt x="2021" y="442"/>
                  </a:cubicBezTo>
                  <a:cubicBezTo>
                    <a:pt x="2018" y="444"/>
                    <a:pt x="2010" y="477"/>
                    <a:pt x="2007" y="481"/>
                  </a:cubicBezTo>
                  <a:cubicBezTo>
                    <a:pt x="2064" y="481"/>
                    <a:pt x="2349" y="477"/>
                    <a:pt x="2399" y="488"/>
                  </a:cubicBezTo>
                  <a:cubicBezTo>
                    <a:pt x="2420" y="496"/>
                    <a:pt x="2402" y="509"/>
                    <a:pt x="2402" y="511"/>
                  </a:cubicBezTo>
                  <a:cubicBezTo>
                    <a:pt x="2427" y="507"/>
                    <a:pt x="2413" y="497"/>
                    <a:pt x="2435" y="499"/>
                  </a:cubicBezTo>
                  <a:cubicBezTo>
                    <a:pt x="2440" y="502"/>
                    <a:pt x="2433" y="509"/>
                    <a:pt x="2430" y="511"/>
                  </a:cubicBezTo>
                  <a:cubicBezTo>
                    <a:pt x="2439" y="510"/>
                    <a:pt x="2448" y="515"/>
                    <a:pt x="2449" y="509"/>
                  </a:cubicBezTo>
                  <a:cubicBezTo>
                    <a:pt x="2437" y="503"/>
                    <a:pt x="2442" y="487"/>
                    <a:pt x="2438" y="476"/>
                  </a:cubicBezTo>
                  <a:cubicBezTo>
                    <a:pt x="2465" y="478"/>
                    <a:pt x="2465" y="478"/>
                    <a:pt x="2465" y="478"/>
                  </a:cubicBezTo>
                  <a:cubicBezTo>
                    <a:pt x="2463" y="488"/>
                    <a:pt x="2463" y="488"/>
                    <a:pt x="2463" y="488"/>
                  </a:cubicBezTo>
                  <a:cubicBezTo>
                    <a:pt x="2470" y="489"/>
                    <a:pt x="2480" y="460"/>
                    <a:pt x="2506" y="466"/>
                  </a:cubicBezTo>
                  <a:cubicBezTo>
                    <a:pt x="2552" y="472"/>
                    <a:pt x="2601" y="470"/>
                    <a:pt x="2647" y="473"/>
                  </a:cubicBezTo>
                  <a:cubicBezTo>
                    <a:pt x="2646" y="479"/>
                    <a:pt x="2636" y="483"/>
                    <a:pt x="2626" y="486"/>
                  </a:cubicBezTo>
                  <a:cubicBezTo>
                    <a:pt x="2633" y="487"/>
                    <a:pt x="2642" y="486"/>
                    <a:pt x="2647" y="490"/>
                  </a:cubicBezTo>
                  <a:cubicBezTo>
                    <a:pt x="2637" y="479"/>
                    <a:pt x="2667" y="483"/>
                    <a:pt x="2658" y="478"/>
                  </a:cubicBezTo>
                  <a:cubicBezTo>
                    <a:pt x="2692" y="453"/>
                    <a:pt x="2735" y="478"/>
                    <a:pt x="2765" y="461"/>
                  </a:cubicBezTo>
                  <a:cubicBezTo>
                    <a:pt x="2768" y="438"/>
                    <a:pt x="2837" y="66"/>
                    <a:pt x="2838" y="38"/>
                  </a:cubicBezTo>
                  <a:cubicBezTo>
                    <a:pt x="2847" y="39"/>
                    <a:pt x="2856" y="40"/>
                    <a:pt x="2859" y="42"/>
                  </a:cubicBezTo>
                  <a:cubicBezTo>
                    <a:pt x="2856" y="35"/>
                    <a:pt x="2838" y="32"/>
                    <a:pt x="2829" y="3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2A78152E-4EFC-4192-8004-BF29CC019AA2}"/>
                </a:ext>
              </a:extLst>
            </p:cNvPr>
            <p:cNvSpPr/>
            <p:nvPr/>
          </p:nvSpPr>
          <p:spPr>
            <a:xfrm>
              <a:off x="1663823" y="5042779"/>
              <a:ext cx="6620114" cy="1107996"/>
            </a:xfrm>
            <a:prstGeom prst="rect">
              <a:avLst/>
            </a:prstGeom>
          </p:spPr>
          <p:txBody>
            <a:bodyPr wrap="square" anchor="ctr">
              <a:spAutoFit/>
            </a:bodyPr>
            <a:lstStyle/>
            <a:p>
              <a:r>
                <a:rPr lang="en-US" sz="2200" dirty="0">
                  <a:solidFill>
                    <a:schemeClr val="bg1"/>
                  </a:solidFill>
                </a:rPr>
                <a:t>I hope if you or someone you know is ever in an unhealthy or abusive relationship, you will remember to use the </a:t>
              </a:r>
              <a:r>
                <a:rPr lang="en-US" sz="2200" b="1" dirty="0">
                  <a:solidFill>
                    <a:schemeClr val="bg1"/>
                  </a:solidFill>
                </a:rPr>
                <a:t>Safety Rules.</a:t>
              </a:r>
              <a:endParaRPr lang="en-US" sz="2200" dirty="0">
                <a:solidFill>
                  <a:schemeClr val="bg1"/>
                </a:solidFill>
              </a:endParaRPr>
            </a:p>
          </p:txBody>
        </p:sp>
      </p:grpSp>
      <p:grpSp>
        <p:nvGrpSpPr>
          <p:cNvPr id="19" name="Group 18">
            <a:extLst>
              <a:ext uri="{FF2B5EF4-FFF2-40B4-BE49-F238E27FC236}">
                <a16:creationId xmlns:a16="http://schemas.microsoft.com/office/drawing/2014/main" id="{69B543C8-26B3-4435-936B-F67AD1896C56}"/>
              </a:ext>
            </a:extLst>
          </p:cNvPr>
          <p:cNvGrpSpPr/>
          <p:nvPr/>
        </p:nvGrpSpPr>
        <p:grpSpPr>
          <a:xfrm>
            <a:off x="307420" y="4687830"/>
            <a:ext cx="1201335" cy="1201335"/>
            <a:chOff x="307420" y="4687830"/>
            <a:chExt cx="1201335" cy="1201335"/>
          </a:xfrm>
        </p:grpSpPr>
        <p:sp>
          <p:nvSpPr>
            <p:cNvPr id="20" name="Rectangle: Rounded Corners 19">
              <a:extLst>
                <a:ext uri="{FF2B5EF4-FFF2-40B4-BE49-F238E27FC236}">
                  <a16:creationId xmlns:a16="http://schemas.microsoft.com/office/drawing/2014/main" id="{22886526-9076-4635-B930-018821ECE662}"/>
                </a:ext>
              </a:extLst>
            </p:cNvPr>
            <p:cNvSpPr/>
            <p:nvPr/>
          </p:nvSpPr>
          <p:spPr>
            <a:xfrm>
              <a:off x="307420" y="4687830"/>
              <a:ext cx="1201335" cy="12013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5">
              <a:extLst>
                <a:ext uri="{FF2B5EF4-FFF2-40B4-BE49-F238E27FC236}">
                  <a16:creationId xmlns:a16="http://schemas.microsoft.com/office/drawing/2014/main" id="{FD8D925E-E2CA-493C-ABA9-D5F7A8E5EF76}"/>
                </a:ext>
              </a:extLst>
            </p:cNvPr>
            <p:cNvSpPr>
              <a:spLocks/>
            </p:cNvSpPr>
            <p:nvPr/>
          </p:nvSpPr>
          <p:spPr bwMode="auto">
            <a:xfrm>
              <a:off x="749374" y="4952714"/>
              <a:ext cx="393626" cy="671566"/>
            </a:xfrm>
            <a:custGeom>
              <a:avLst/>
              <a:gdLst>
                <a:gd name="T0" fmla="*/ 0 w 261"/>
                <a:gd name="T1" fmla="*/ 0 h 447"/>
                <a:gd name="T2" fmla="*/ 0 w 261"/>
                <a:gd name="T3" fmla="*/ 224 h 447"/>
                <a:gd name="T4" fmla="*/ 0 w 261"/>
                <a:gd name="T5" fmla="*/ 224 h 447"/>
                <a:gd name="T6" fmla="*/ 0 w 261"/>
                <a:gd name="T7" fmla="*/ 423 h 447"/>
                <a:gd name="T8" fmla="*/ 16 w 261"/>
                <a:gd name="T9" fmla="*/ 447 h 447"/>
                <a:gd name="T10" fmla="*/ 32 w 261"/>
                <a:gd name="T11" fmla="*/ 423 h 447"/>
                <a:gd name="T12" fmla="*/ 32 w 261"/>
                <a:gd name="T13" fmla="*/ 210 h 447"/>
                <a:gd name="T14" fmla="*/ 261 w 261"/>
                <a:gd name="T15" fmla="*/ 112 h 447"/>
                <a:gd name="T16" fmla="*/ 0 w 261"/>
                <a:gd name="T17" fmla="*/ 0 h 447"/>
                <a:gd name="T18" fmla="*/ 0 w 261"/>
                <a:gd name="T19" fmla="*/ 0 h 447"/>
                <a:gd name="T20" fmla="*/ 0 w 261"/>
                <a:gd name="T2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447">
                  <a:moveTo>
                    <a:pt x="0" y="0"/>
                  </a:moveTo>
                  <a:cubicBezTo>
                    <a:pt x="0" y="224"/>
                    <a:pt x="0" y="224"/>
                    <a:pt x="0" y="224"/>
                  </a:cubicBezTo>
                  <a:cubicBezTo>
                    <a:pt x="0" y="224"/>
                    <a:pt x="0" y="224"/>
                    <a:pt x="0" y="224"/>
                  </a:cubicBezTo>
                  <a:cubicBezTo>
                    <a:pt x="0" y="423"/>
                    <a:pt x="0" y="423"/>
                    <a:pt x="0" y="423"/>
                  </a:cubicBezTo>
                  <a:cubicBezTo>
                    <a:pt x="0" y="436"/>
                    <a:pt x="7" y="447"/>
                    <a:pt x="16" y="447"/>
                  </a:cubicBezTo>
                  <a:cubicBezTo>
                    <a:pt x="25" y="447"/>
                    <a:pt x="32" y="436"/>
                    <a:pt x="32" y="423"/>
                  </a:cubicBezTo>
                  <a:cubicBezTo>
                    <a:pt x="32" y="210"/>
                    <a:pt x="32" y="210"/>
                    <a:pt x="32" y="210"/>
                  </a:cubicBezTo>
                  <a:cubicBezTo>
                    <a:pt x="261" y="112"/>
                    <a:pt x="261" y="112"/>
                    <a:pt x="261" y="112"/>
                  </a:cubicBezTo>
                  <a:cubicBezTo>
                    <a:pt x="0" y="0"/>
                    <a:pt x="0" y="0"/>
                    <a:pt x="0" y="0"/>
                  </a:cubicBez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3">
            <a:extLst>
              <a:ext uri="{FF2B5EF4-FFF2-40B4-BE49-F238E27FC236}">
                <a16:creationId xmlns:a16="http://schemas.microsoft.com/office/drawing/2014/main" id="{8BBC26D1-909A-41F6-BC33-EB654DB071FD}"/>
              </a:ext>
            </a:extLst>
          </p:cNvPr>
          <p:cNvGrpSpPr/>
          <p:nvPr/>
        </p:nvGrpSpPr>
        <p:grpSpPr>
          <a:xfrm>
            <a:off x="0" y="857251"/>
            <a:ext cx="9144000" cy="1133474"/>
            <a:chOff x="0" y="857251"/>
            <a:chExt cx="9144000" cy="1133474"/>
          </a:xfrm>
        </p:grpSpPr>
        <p:sp>
          <p:nvSpPr>
            <p:cNvPr id="16" name="Rectangle 15">
              <a:extLst>
                <a:ext uri="{FF2B5EF4-FFF2-40B4-BE49-F238E27FC236}">
                  <a16:creationId xmlns:a16="http://schemas.microsoft.com/office/drawing/2014/main" id="{024C7C5A-D1C0-4343-86B5-6E0509B8E9A1}"/>
                </a:ext>
              </a:extLst>
            </p:cNvPr>
            <p:cNvSpPr/>
            <p:nvPr/>
          </p:nvSpPr>
          <p:spPr>
            <a:xfrm>
              <a:off x="0" y="857251"/>
              <a:ext cx="914400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64689FF-2B36-4746-9A09-1503698DFFD2}"/>
                </a:ext>
              </a:extLst>
            </p:cNvPr>
            <p:cNvSpPr/>
            <p:nvPr/>
          </p:nvSpPr>
          <p:spPr>
            <a:xfrm>
              <a:off x="319008" y="990225"/>
              <a:ext cx="867526" cy="867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accent2"/>
                  </a:solidFill>
                </a:rPr>
                <a:t>1 in 3</a:t>
              </a:r>
            </a:p>
          </p:txBody>
        </p:sp>
        <p:sp>
          <p:nvSpPr>
            <p:cNvPr id="17" name="Rectangle 16">
              <a:extLst>
                <a:ext uri="{FF2B5EF4-FFF2-40B4-BE49-F238E27FC236}">
                  <a16:creationId xmlns:a16="http://schemas.microsoft.com/office/drawing/2014/main" id="{1B3E488F-5495-4727-958C-E3BA4B0C0199}"/>
                </a:ext>
              </a:extLst>
            </p:cNvPr>
            <p:cNvSpPr>
              <a:spLocks noChangeArrowheads="1"/>
            </p:cNvSpPr>
            <p:nvPr/>
          </p:nvSpPr>
          <p:spPr bwMode="auto">
            <a:xfrm>
              <a:off x="1366429" y="1073137"/>
              <a:ext cx="7490234" cy="6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595959"/>
                  </a:solidFill>
                  <a:latin typeface="Century Gothic" charset="0"/>
                  <a:ea typeface="MS PGothic" charset="-128"/>
                </a:defRPr>
              </a:lvl1pPr>
              <a:lvl2pPr marL="742950" indent="-285750">
                <a:spcBef>
                  <a:spcPct val="20000"/>
                </a:spcBef>
                <a:buFont typeface="Arial" charset="0"/>
                <a:buChar char="–"/>
                <a:defRPr sz="2400">
                  <a:solidFill>
                    <a:srgbClr val="595959"/>
                  </a:solidFill>
                  <a:latin typeface="Century Gothic" charset="0"/>
                  <a:ea typeface="MS PGothic" charset="-128"/>
                </a:defRPr>
              </a:lvl2pPr>
              <a:lvl3pPr marL="1143000" indent="-228600">
                <a:spcBef>
                  <a:spcPct val="20000"/>
                </a:spcBef>
                <a:buFont typeface="Arial" charset="0"/>
                <a:buChar char="•"/>
                <a:defRPr sz="2000">
                  <a:solidFill>
                    <a:srgbClr val="595959"/>
                  </a:solidFill>
                  <a:latin typeface="Century Gothic" charset="0"/>
                  <a:ea typeface="MS PGothic" charset="-128"/>
                </a:defRPr>
              </a:lvl3pPr>
              <a:lvl4pPr marL="1600200" indent="-228600">
                <a:spcBef>
                  <a:spcPct val="20000"/>
                </a:spcBef>
                <a:buFont typeface="Arial" charset="0"/>
                <a:buChar char="–"/>
                <a:defRPr>
                  <a:solidFill>
                    <a:srgbClr val="595959"/>
                  </a:solidFill>
                  <a:latin typeface="Century Gothic" charset="0"/>
                  <a:ea typeface="MS PGothic" charset="-128"/>
                </a:defRPr>
              </a:lvl4pPr>
              <a:lvl5pPr marL="2057400" indent="-228600">
                <a:spcBef>
                  <a:spcPct val="20000"/>
                </a:spcBef>
                <a:buFont typeface="Arial" charset="0"/>
                <a:buChar char="»"/>
                <a:defRPr sz="1600">
                  <a:solidFill>
                    <a:srgbClr val="595959"/>
                  </a:solidFill>
                  <a:latin typeface="Century Gothic" charset="0"/>
                  <a:ea typeface="MS PGothic" charset="-128"/>
                </a:defRPr>
              </a:lvl5pPr>
              <a:lvl6pPr marL="25146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6pPr>
              <a:lvl7pPr marL="29718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7pPr>
              <a:lvl8pPr marL="34290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8pPr>
              <a:lvl9pPr marL="3886200" indent="-228600" defTabSz="457200" eaLnBrk="0" fontAlgn="base" hangingPunct="0">
                <a:spcBef>
                  <a:spcPct val="20000"/>
                </a:spcBef>
                <a:spcAft>
                  <a:spcPct val="0"/>
                </a:spcAft>
                <a:buFont typeface="Arial" charset="0"/>
                <a:buChar char="»"/>
                <a:defRPr sz="1600">
                  <a:solidFill>
                    <a:srgbClr val="595959"/>
                  </a:solidFill>
                  <a:latin typeface="Century Gothic" charset="0"/>
                  <a:ea typeface="MS PGothic" charset="-128"/>
                </a:defRPr>
              </a:lvl9pPr>
            </a:lstStyle>
            <a:p>
              <a:pPr>
                <a:lnSpc>
                  <a:spcPct val="110000"/>
                </a:lnSpc>
                <a:spcBef>
                  <a:spcPct val="0"/>
                </a:spcBef>
                <a:buNone/>
              </a:pPr>
              <a:r>
                <a:rPr lang="en-US" altLang="en-US" sz="1800" dirty="0">
                  <a:solidFill>
                    <a:schemeClr val="bg1"/>
                  </a:solidFill>
                </a:rPr>
                <a:t>Only </a:t>
              </a:r>
              <a:r>
                <a:rPr lang="en-US" altLang="en-US" sz="1800" b="1" dirty="0">
                  <a:solidFill>
                    <a:schemeClr val="bg1"/>
                  </a:solidFill>
                </a:rPr>
                <a:t>33%</a:t>
              </a:r>
              <a:r>
                <a:rPr lang="en-US" altLang="en-US" sz="1800" dirty="0">
                  <a:solidFill>
                    <a:schemeClr val="bg1"/>
                  </a:solidFill>
                </a:rPr>
                <a:t> of teens who were in a violent relationship ever told someone about the abuse.</a:t>
              </a:r>
            </a:p>
          </p:txBody>
        </p:sp>
      </p:grpSp>
      <p:sp>
        <p:nvSpPr>
          <p:cNvPr id="15" name="TextBox 14">
            <a:extLst>
              <a:ext uri="{FF2B5EF4-FFF2-40B4-BE49-F238E27FC236}">
                <a16:creationId xmlns:a16="http://schemas.microsoft.com/office/drawing/2014/main" id="{566D3DEB-5910-724B-B274-8F84B4D3FC5B}"/>
              </a:ext>
            </a:extLst>
          </p:cNvPr>
          <p:cNvSpPr txBox="1"/>
          <p:nvPr/>
        </p:nvSpPr>
        <p:spPr>
          <a:xfrm rot="20337686">
            <a:off x="1042843" y="2186998"/>
            <a:ext cx="7284720" cy="1884680"/>
          </a:xfrm>
          <a:prstGeom prst="rect">
            <a:avLst/>
          </a:prstGeom>
          <a:noFill/>
        </p:spPr>
        <p:txBody>
          <a:bodyPr wrap="square" lIns="0" tIns="0" rIns="0" bIns="0" rtlCol="0">
            <a:noAutofit/>
          </a:bodyPr>
          <a:lstStyle/>
          <a:p>
            <a:r>
              <a:rPr lang="en-US" sz="15000" dirty="0">
                <a:solidFill>
                  <a:schemeClr val="bg1">
                    <a:lumMod val="50000"/>
                    <a:alpha val="50000"/>
                  </a:schemeClr>
                </a:solidFill>
              </a:rPr>
              <a:t>SAMPLE</a:t>
            </a:r>
          </a:p>
        </p:txBody>
      </p:sp>
    </p:spTree>
    <p:extLst>
      <p:ext uri="{BB962C8B-B14F-4D97-AF65-F5344CB8AC3E}">
        <p14:creationId xmlns:p14="http://schemas.microsoft.com/office/powerpoint/2010/main" val="313325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4" presetClass="exit" presetSubtype="10" fill="hold" nodeType="withEffect">
                                  <p:stCondLst>
                                    <p:cond delay="0"/>
                                  </p:stCondLst>
                                  <p:childTnLst>
                                    <p:animEffect transition="out" filter="randombar(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onique Burr">
      <a:dk1>
        <a:sysClr val="windowText" lastClr="000000"/>
      </a:dk1>
      <a:lt1>
        <a:sysClr val="window" lastClr="FFFFFF"/>
      </a:lt1>
      <a:dk2>
        <a:srgbClr val="48484A"/>
      </a:dk2>
      <a:lt2>
        <a:srgbClr val="E7E6E6"/>
      </a:lt2>
      <a:accent1>
        <a:srgbClr val="1A4A89"/>
      </a:accent1>
      <a:accent2>
        <a:srgbClr val="D72B27"/>
      </a:accent2>
      <a:accent3>
        <a:srgbClr val="FFC428"/>
      </a:accent3>
      <a:accent4>
        <a:srgbClr val="3DB111"/>
      </a:accent4>
      <a:accent5>
        <a:srgbClr val="0178DC"/>
      </a:accent5>
      <a:accent6>
        <a:srgbClr val="8D4AF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TTT_Standard.pptx" id="{1637E913-F9B6-4625-AEBA-CF07AC883C1A}" vid="{ECB4936B-A0C0-4529-B8C6-E1F606F03BC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689C359221F84CA6C8A700AD48302A" ma:contentTypeVersion="82" ma:contentTypeDescription="Create a new document." ma:contentTypeScope="" ma:versionID="14caf5668cd03c3ddfa2a6c07d4d2da4">
  <xsd:schema xmlns:xsd="http://www.w3.org/2001/XMLSchema" xmlns:xs="http://www.w3.org/2001/XMLSchema" xmlns:p="http://schemas.microsoft.com/office/2006/metadata/properties" xmlns:ns2="d62b6ecb-acff-4b24-a527-ff2b271ebe71" xmlns:ns3="06fa9243-f6f6-4c83-8c18-4e880acd4ff6" targetNamespace="http://schemas.microsoft.com/office/2006/metadata/properties" ma:root="true" ma:fieldsID="03b54e036d4c3cae9ef93a63512ec665" ns2:_="" ns3:_="">
    <xsd:import namespace="d62b6ecb-acff-4b24-a527-ff2b271ebe71"/>
    <xsd:import namespace="06fa9243-f6f6-4c83-8c18-4e880acd4f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2:_dlc_DocId" minOccurs="0"/>
                <xsd:element ref="ns2:_dlc_DocIdUrl" minOccurs="0"/>
                <xsd:element ref="ns2:_dlc_DocIdPersistId" minOccurs="0"/>
                <xsd:element ref="ns3:MediaServiceLocation" minOccurs="0"/>
                <xsd:element ref="ns3:Notes0"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2b6ecb-acff-4b24-a527-ff2b271ebe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6fa9243-f6f6-4c83-8c18-4e880acd4f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Notes0" ma:index="19" nillable="true" ma:displayName="Notes" ma:internalName="Notes0">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62b6ecb-acff-4b24-a527-ff2b271ebe71">23CEHAA2X2SM-2102554853-135789</_dlc_DocId>
    <_dlc_DocIdUrl xmlns="d62b6ecb-acff-4b24-a527-ff2b271ebe71">
      <Url>https://slidegenius365.sharepoint.com/_layouts/15/DocIdRedir.aspx?ID=23CEHAA2X2SM-2102554853-135789</Url>
      <Description>23CEHAA2X2SM-2102554853-135789</Description>
    </_dlc_DocIdUrl>
    <Notes0 xmlns="06fa9243-f6f6-4c83-8c18-4e880acd4ff6" xsi:nil="true"/>
  </documentManagement>
</p:properties>
</file>

<file path=customXml/itemProps1.xml><?xml version="1.0" encoding="utf-8"?>
<ds:datastoreItem xmlns:ds="http://schemas.openxmlformats.org/officeDocument/2006/customXml" ds:itemID="{5A1BF249-A5B0-4056-933D-0A28D35DF4AE}">
  <ds:schemaRefs>
    <ds:schemaRef ds:uri="http://schemas.microsoft.com/sharepoint/events"/>
  </ds:schemaRefs>
</ds:datastoreItem>
</file>

<file path=customXml/itemProps2.xml><?xml version="1.0" encoding="utf-8"?>
<ds:datastoreItem xmlns:ds="http://schemas.openxmlformats.org/officeDocument/2006/customXml" ds:itemID="{3EA86244-86A6-42C0-A791-00CFAAE8A17B}">
  <ds:schemaRefs>
    <ds:schemaRef ds:uri="http://schemas.microsoft.com/sharepoint/v3/contenttype/forms"/>
  </ds:schemaRefs>
</ds:datastoreItem>
</file>

<file path=customXml/itemProps3.xml><?xml version="1.0" encoding="utf-8"?>
<ds:datastoreItem xmlns:ds="http://schemas.openxmlformats.org/officeDocument/2006/customXml" ds:itemID="{6DA5D131-59DB-413A-AF33-B0AE4CDAB7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2b6ecb-acff-4b24-a527-ff2b271ebe71"/>
    <ds:schemaRef ds:uri="06fa9243-f6f6-4c83-8c18-4e880acd4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9CE90CE-4A7B-4A08-ADB0-82279D7FEFD7}">
  <ds:schemaRefs>
    <ds:schemaRef ds:uri="http://schemas.microsoft.com/office/2006/metadata/properties"/>
    <ds:schemaRef ds:uri="http://schemas.microsoft.com/office/2006/documentManagement/types"/>
    <ds:schemaRef ds:uri="d62b6ecb-acff-4b24-a527-ff2b271ebe71"/>
    <ds:schemaRef ds:uri="http://purl.org/dc/dcmitype/"/>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06fa9243-f6f6-4c83-8c18-4e880acd4ff6"/>
  </ds:schemaRefs>
</ds:datastoreItem>
</file>

<file path=docProps/app.xml><?xml version="1.0" encoding="utf-8"?>
<Properties xmlns="http://schemas.openxmlformats.org/officeDocument/2006/extended-properties" xmlns:vt="http://schemas.openxmlformats.org/officeDocument/2006/docPropsVTypes">
  <Template/>
  <TotalTime>8416</TotalTime>
  <Words>4140</Words>
  <Application>Microsoft Macintosh PowerPoint</Application>
  <PresentationFormat>On-screen Show (4:3)</PresentationFormat>
  <Paragraphs>474</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Custom Design</vt:lpstr>
      <vt:lpstr>PowerPoint Presentation</vt:lpstr>
      <vt:lpstr>Safety Rules Review</vt:lpstr>
      <vt:lpstr>Abuse</vt:lpstr>
      <vt:lpstr>Red Flags</vt:lpstr>
      <vt:lpstr>Responding to Red Flags</vt:lpstr>
      <vt:lpstr>Healthy or Unhealthy Relationships</vt:lpstr>
      <vt:lpstr>Relationship Behavior Continuum</vt:lpstr>
      <vt:lpstr>What You Need To Know</vt:lpstr>
      <vt:lpstr>Relationship Abuse Help</vt:lpstr>
      <vt:lpstr>Sexual Assault</vt:lpstr>
      <vt:lpstr>Sex Trafficking</vt:lpstr>
      <vt:lpstr>Exploitation/Trafficking Red Flags</vt:lpstr>
      <vt:lpstr>Exploitation/Trafficking Help</vt:lpstr>
      <vt:lpstr>Essential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SlideGenius.com</dc:creator>
  <cp:lastModifiedBy>Stacy Pendarvis</cp:lastModifiedBy>
  <cp:revision>784</cp:revision>
  <dcterms:created xsi:type="dcterms:W3CDTF">2017-04-05T20:26:30Z</dcterms:created>
  <dcterms:modified xsi:type="dcterms:W3CDTF">2019-09-03T13:21:46Z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0x010100C4689C359221F84CA6C8A700AD48302A</vt:lpwstr>
  </property>
  <property fmtid="{D5CDD505-2E9C-101B-9397-08002B2CF9AE}" pid="3" name="_dlc_DocIdItemGuid">
    <vt:lpwstr>8b6071a1-1ec5-4f86-af30-fefc45978161</vt:lpwstr>
  </property>
</Properties>
</file>