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9" r:id="rId2"/>
    <p:sldId id="305" r:id="rId3"/>
    <p:sldId id="309" r:id="rId4"/>
    <p:sldId id="382" r:id="rId5"/>
    <p:sldId id="267" r:id="rId6"/>
    <p:sldId id="272" r:id="rId7"/>
    <p:sldId id="287" r:id="rId8"/>
    <p:sldId id="311" r:id="rId9"/>
    <p:sldId id="269" r:id="rId10"/>
    <p:sldId id="277" r:id="rId11"/>
    <p:sldId id="312" r:id="rId12"/>
    <p:sldId id="324" r:id="rId13"/>
    <p:sldId id="372" r:id="rId14"/>
    <p:sldId id="322" r:id="rId15"/>
    <p:sldId id="326" r:id="rId16"/>
    <p:sldId id="327" r:id="rId17"/>
    <p:sldId id="328" r:id="rId18"/>
    <p:sldId id="320" r:id="rId19"/>
  </p:sldIdLst>
  <p:sldSz cx="9144000" cy="6858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7B4D"/>
    <a:srgbClr val="C5C4C3"/>
    <a:srgbClr val="753A2A"/>
    <a:srgbClr val="212C3A"/>
    <a:srgbClr val="636466"/>
    <a:srgbClr val="626261"/>
    <a:srgbClr val="FDFDFD"/>
    <a:srgbClr val="4A4949"/>
    <a:srgbClr val="F7F5F4"/>
    <a:srgbClr val="31313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470"/>
    <p:restoredTop sz="96327"/>
  </p:normalViewPr>
  <p:slideViewPr>
    <p:cSldViewPr snapToGrid="0">
      <p:cViewPr varScale="1">
        <p:scale>
          <a:sx n="111" d="100"/>
          <a:sy n="111" d="100"/>
        </p:scale>
        <p:origin x="191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ri Moyes" userId="d545328f-11f5-47a4-a22d-f2803efd417f" providerId="ADAL" clId="{A8877CCD-ECCE-48DD-9870-FC43CD02F531}"/>
    <pc:docChg chg="undo custSel addSld delSld modSld">
      <pc:chgData name="Cori Moyes" userId="d545328f-11f5-47a4-a22d-f2803efd417f" providerId="ADAL" clId="{A8877CCD-ECCE-48DD-9870-FC43CD02F531}" dt="2026-07-28T19:31:02.368" v="128" actId="20577"/>
      <pc:docMkLst>
        <pc:docMk/>
      </pc:docMkLst>
      <pc:sldChg chg="modSp mod">
        <pc:chgData name="Cori Moyes" userId="d545328f-11f5-47a4-a22d-f2803efd417f" providerId="ADAL" clId="{A8877CCD-ECCE-48DD-9870-FC43CD02F531}" dt="2026-07-06T22:26:58.220" v="119" actId="6549"/>
        <pc:sldMkLst>
          <pc:docMk/>
          <pc:sldMk cId="1135102269" sldId="277"/>
        </pc:sldMkLst>
        <pc:spChg chg="mod">
          <ac:chgData name="Cori Moyes" userId="d545328f-11f5-47a4-a22d-f2803efd417f" providerId="ADAL" clId="{A8877CCD-ECCE-48DD-9870-FC43CD02F531}" dt="2026-07-06T22:26:58.220" v="119" actId="6549"/>
          <ac:spMkLst>
            <pc:docMk/>
            <pc:sldMk cId="1135102269" sldId="277"/>
            <ac:spMk id="45" creationId="{88168874-2366-7E33-D4B3-7CF0DB6B4A0E}"/>
          </ac:spMkLst>
        </pc:spChg>
      </pc:sldChg>
      <pc:sldChg chg="modSp mod">
        <pc:chgData name="Cori Moyes" userId="d545328f-11f5-47a4-a22d-f2803efd417f" providerId="ADAL" clId="{A8877CCD-ECCE-48DD-9870-FC43CD02F531}" dt="2026-07-28T19:31:02.368" v="128" actId="20577"/>
        <pc:sldMkLst>
          <pc:docMk/>
          <pc:sldMk cId="2475094674" sldId="320"/>
        </pc:sldMkLst>
        <pc:spChg chg="mod">
          <ac:chgData name="Cori Moyes" userId="d545328f-11f5-47a4-a22d-f2803efd417f" providerId="ADAL" clId="{A8877CCD-ECCE-48DD-9870-FC43CD02F531}" dt="2026-07-28T19:31:02.368" v="128" actId="20577"/>
          <ac:spMkLst>
            <pc:docMk/>
            <pc:sldMk cId="2475094674" sldId="320"/>
            <ac:spMk id="9" creationId="{FFC3BF22-C09F-3C8F-531B-FCC88EAA3A58}"/>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AEEA9A3-3D0F-3047-927D-5EE7A0928605}" type="datetimeFigureOut">
              <a:rPr lang="en-US" smtClean="0"/>
              <a:t>7/28/2026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75CF4D-53FB-D640-B9B4-95EAAE856C47}" type="slidenum">
              <a:rPr lang="en-US" smtClean="0"/>
              <a:t>‹#›</a:t>
            </a:fld>
            <a:endParaRPr lang="en-US" dirty="0"/>
          </a:p>
        </p:txBody>
      </p:sp>
    </p:spTree>
    <p:extLst>
      <p:ext uri="{BB962C8B-B14F-4D97-AF65-F5344CB8AC3E}">
        <p14:creationId xmlns:p14="http://schemas.microsoft.com/office/powerpoint/2010/main" val="11182801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EEA9A3-3D0F-3047-927D-5EE7A0928605}" type="datetimeFigureOut">
              <a:rPr lang="en-US" smtClean="0"/>
              <a:t>7/28/2026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75CF4D-53FB-D640-B9B4-95EAAE856C47}" type="slidenum">
              <a:rPr lang="en-US" smtClean="0"/>
              <a:t>‹#›</a:t>
            </a:fld>
            <a:endParaRPr lang="en-US" dirty="0"/>
          </a:p>
        </p:txBody>
      </p:sp>
    </p:spTree>
    <p:extLst>
      <p:ext uri="{BB962C8B-B14F-4D97-AF65-F5344CB8AC3E}">
        <p14:creationId xmlns:p14="http://schemas.microsoft.com/office/powerpoint/2010/main" val="19783566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EEA9A3-3D0F-3047-927D-5EE7A0928605}" type="datetimeFigureOut">
              <a:rPr lang="en-US" smtClean="0"/>
              <a:t>7/28/2026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75CF4D-53FB-D640-B9B4-95EAAE856C47}" type="slidenum">
              <a:rPr lang="en-US" smtClean="0"/>
              <a:t>‹#›</a:t>
            </a:fld>
            <a:endParaRPr lang="en-US" dirty="0"/>
          </a:p>
        </p:txBody>
      </p:sp>
    </p:spTree>
    <p:extLst>
      <p:ext uri="{BB962C8B-B14F-4D97-AF65-F5344CB8AC3E}">
        <p14:creationId xmlns:p14="http://schemas.microsoft.com/office/powerpoint/2010/main" val="2030314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EEA9A3-3D0F-3047-927D-5EE7A0928605}" type="datetimeFigureOut">
              <a:rPr lang="en-US" smtClean="0"/>
              <a:t>7/28/2026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75CF4D-53FB-D640-B9B4-95EAAE856C47}" type="slidenum">
              <a:rPr lang="en-US" smtClean="0"/>
              <a:t>‹#›</a:t>
            </a:fld>
            <a:endParaRPr lang="en-US" dirty="0"/>
          </a:p>
        </p:txBody>
      </p:sp>
    </p:spTree>
    <p:extLst>
      <p:ext uri="{BB962C8B-B14F-4D97-AF65-F5344CB8AC3E}">
        <p14:creationId xmlns:p14="http://schemas.microsoft.com/office/powerpoint/2010/main" val="2299006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AEEA9A3-3D0F-3047-927D-5EE7A0928605}" type="datetimeFigureOut">
              <a:rPr lang="en-US" smtClean="0"/>
              <a:t>7/28/2026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75CF4D-53FB-D640-B9B4-95EAAE856C47}" type="slidenum">
              <a:rPr lang="en-US" smtClean="0"/>
              <a:t>‹#›</a:t>
            </a:fld>
            <a:endParaRPr lang="en-US" dirty="0"/>
          </a:p>
        </p:txBody>
      </p:sp>
    </p:spTree>
    <p:extLst>
      <p:ext uri="{BB962C8B-B14F-4D97-AF65-F5344CB8AC3E}">
        <p14:creationId xmlns:p14="http://schemas.microsoft.com/office/powerpoint/2010/main" val="3592914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AEEA9A3-3D0F-3047-927D-5EE7A0928605}" type="datetimeFigureOut">
              <a:rPr lang="en-US" smtClean="0"/>
              <a:t>7/28/2026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575CF4D-53FB-D640-B9B4-95EAAE856C47}" type="slidenum">
              <a:rPr lang="en-US" smtClean="0"/>
              <a:t>‹#›</a:t>
            </a:fld>
            <a:endParaRPr lang="en-US" dirty="0"/>
          </a:p>
        </p:txBody>
      </p:sp>
    </p:spTree>
    <p:extLst>
      <p:ext uri="{BB962C8B-B14F-4D97-AF65-F5344CB8AC3E}">
        <p14:creationId xmlns:p14="http://schemas.microsoft.com/office/powerpoint/2010/main" val="3980974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AEEA9A3-3D0F-3047-927D-5EE7A0928605}" type="datetimeFigureOut">
              <a:rPr lang="en-US" smtClean="0"/>
              <a:t>7/28/2026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575CF4D-53FB-D640-B9B4-95EAAE856C47}" type="slidenum">
              <a:rPr lang="en-US" smtClean="0"/>
              <a:t>‹#›</a:t>
            </a:fld>
            <a:endParaRPr lang="en-US" dirty="0"/>
          </a:p>
        </p:txBody>
      </p:sp>
    </p:spTree>
    <p:extLst>
      <p:ext uri="{BB962C8B-B14F-4D97-AF65-F5344CB8AC3E}">
        <p14:creationId xmlns:p14="http://schemas.microsoft.com/office/powerpoint/2010/main" val="31045771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AEEA9A3-3D0F-3047-927D-5EE7A0928605}" type="datetimeFigureOut">
              <a:rPr lang="en-US" smtClean="0"/>
              <a:t>7/28/2026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575CF4D-53FB-D640-B9B4-95EAAE856C47}" type="slidenum">
              <a:rPr lang="en-US" smtClean="0"/>
              <a:t>‹#›</a:t>
            </a:fld>
            <a:endParaRPr lang="en-US" dirty="0"/>
          </a:p>
        </p:txBody>
      </p:sp>
    </p:spTree>
    <p:extLst>
      <p:ext uri="{BB962C8B-B14F-4D97-AF65-F5344CB8AC3E}">
        <p14:creationId xmlns:p14="http://schemas.microsoft.com/office/powerpoint/2010/main" val="28442322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EEA9A3-3D0F-3047-927D-5EE7A0928605}" type="datetimeFigureOut">
              <a:rPr lang="en-US" smtClean="0"/>
              <a:t>7/28/2026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575CF4D-53FB-D640-B9B4-95EAAE856C47}" type="slidenum">
              <a:rPr lang="en-US" smtClean="0"/>
              <a:t>‹#›</a:t>
            </a:fld>
            <a:endParaRPr lang="en-US" dirty="0"/>
          </a:p>
        </p:txBody>
      </p:sp>
    </p:spTree>
    <p:extLst>
      <p:ext uri="{BB962C8B-B14F-4D97-AF65-F5344CB8AC3E}">
        <p14:creationId xmlns:p14="http://schemas.microsoft.com/office/powerpoint/2010/main" val="15867753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AEEA9A3-3D0F-3047-927D-5EE7A0928605}" type="datetimeFigureOut">
              <a:rPr lang="en-US" smtClean="0"/>
              <a:t>7/28/2026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575CF4D-53FB-D640-B9B4-95EAAE856C47}" type="slidenum">
              <a:rPr lang="en-US" smtClean="0"/>
              <a:t>‹#›</a:t>
            </a:fld>
            <a:endParaRPr lang="en-US" dirty="0"/>
          </a:p>
        </p:txBody>
      </p:sp>
    </p:spTree>
    <p:extLst>
      <p:ext uri="{BB962C8B-B14F-4D97-AF65-F5344CB8AC3E}">
        <p14:creationId xmlns:p14="http://schemas.microsoft.com/office/powerpoint/2010/main" val="480620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AEEA9A3-3D0F-3047-927D-5EE7A0928605}" type="datetimeFigureOut">
              <a:rPr lang="en-US" smtClean="0"/>
              <a:t>7/28/2026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575CF4D-53FB-D640-B9B4-95EAAE856C47}" type="slidenum">
              <a:rPr lang="en-US" smtClean="0"/>
              <a:t>‹#›</a:t>
            </a:fld>
            <a:endParaRPr lang="en-US" dirty="0"/>
          </a:p>
        </p:txBody>
      </p:sp>
    </p:spTree>
    <p:extLst>
      <p:ext uri="{BB962C8B-B14F-4D97-AF65-F5344CB8AC3E}">
        <p14:creationId xmlns:p14="http://schemas.microsoft.com/office/powerpoint/2010/main" val="3276805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EEA9A3-3D0F-3047-927D-5EE7A0928605}" type="datetimeFigureOut">
              <a:rPr lang="en-US" smtClean="0"/>
              <a:t>7/28/2026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75CF4D-53FB-D640-B9B4-95EAAE856C47}" type="slidenum">
              <a:rPr lang="en-US" smtClean="0"/>
              <a:t>‹#›</a:t>
            </a:fld>
            <a:endParaRPr lang="en-US" dirty="0"/>
          </a:p>
        </p:txBody>
      </p:sp>
    </p:spTree>
    <p:extLst>
      <p:ext uri="{BB962C8B-B14F-4D97-AF65-F5344CB8AC3E}">
        <p14:creationId xmlns:p14="http://schemas.microsoft.com/office/powerpoint/2010/main" val="41096694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9C5E2B8-4B54-AF4D-B1F5-EBB1CA51FA89}"/>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t="-25696"/>
          <a:stretch/>
        </p:blipFill>
        <p:spPr>
          <a:xfrm>
            <a:off x="0" y="-1264376"/>
            <a:ext cx="9144000" cy="4780721"/>
          </a:xfrm>
          <a:prstGeom prst="rect">
            <a:avLst/>
          </a:prstGeom>
        </p:spPr>
      </p:pic>
      <p:sp>
        <p:nvSpPr>
          <p:cNvPr id="10" name="Rectangle 9">
            <a:extLst>
              <a:ext uri="{FF2B5EF4-FFF2-40B4-BE49-F238E27FC236}">
                <a16:creationId xmlns:a16="http://schemas.microsoft.com/office/drawing/2014/main" id="{75ED6B3D-14D8-8F69-F417-BBAE04C35C9D}"/>
              </a:ext>
            </a:extLst>
          </p:cNvPr>
          <p:cNvSpPr/>
          <p:nvPr/>
        </p:nvSpPr>
        <p:spPr>
          <a:xfrm>
            <a:off x="1079099" y="2852530"/>
            <a:ext cx="6659216" cy="2237609"/>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3699D9F-9284-1985-B456-5C29FFDB5346}"/>
              </a:ext>
            </a:extLst>
          </p:cNvPr>
          <p:cNvSpPr/>
          <p:nvPr/>
        </p:nvSpPr>
        <p:spPr>
          <a:xfrm>
            <a:off x="1079099" y="2613990"/>
            <a:ext cx="6659215" cy="238540"/>
          </a:xfrm>
          <a:prstGeom prst="rect">
            <a:avLst/>
          </a:prstGeom>
          <a:solidFill>
            <a:srgbClr val="EE7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06D3C3C9-7FE4-DA10-1DAC-1EDC81B35EFA}"/>
              </a:ext>
            </a:extLst>
          </p:cNvPr>
          <p:cNvSpPr txBox="1">
            <a:spLocks/>
          </p:cNvSpPr>
          <p:nvPr/>
        </p:nvSpPr>
        <p:spPr>
          <a:xfrm>
            <a:off x="1048826" y="2806713"/>
            <a:ext cx="6659217" cy="15837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3200" dirty="0">
                <a:solidFill>
                  <a:schemeClr val="bg1"/>
                </a:solidFill>
                <a:latin typeface="Mulish ExtraBold" pitchFamily="2" charset="77"/>
              </a:rPr>
              <a:t>Best of both worlds! </a:t>
            </a:r>
          </a:p>
          <a:p>
            <a:pPr marL="0" marR="0" lvl="0" indent="0" algn="ctr" defTabSz="914400" rtl="0" eaLnBrk="1" fontAlgn="auto" latinLnBrk="0" hangingPunct="1">
              <a:lnSpc>
                <a:spcPct val="90000"/>
              </a:lnSpc>
              <a:spcBef>
                <a:spcPct val="0"/>
              </a:spcBef>
              <a:spcAft>
                <a:spcPts val="0"/>
              </a:spcAft>
              <a:buClrTx/>
              <a:buSzTx/>
              <a:buFontTx/>
              <a:buNone/>
              <a:tabLst/>
              <a:defRPr/>
            </a:pPr>
            <a:r>
              <a:rPr lang="en-US" sz="3200" dirty="0">
                <a:solidFill>
                  <a:schemeClr val="bg1"/>
                </a:solidFill>
                <a:latin typeface="Mulish ExtraBold" pitchFamily="2" charset="77"/>
              </a:rPr>
              <a:t>The NEW Group Medicare MSA</a:t>
            </a:r>
            <a:endParaRPr kumimoji="0" lang="en-US" sz="3200" u="none" strike="noStrike" kern="1200" cap="none" spc="0" normalizeH="0" baseline="0" noProof="0" dirty="0">
              <a:ln>
                <a:noFill/>
              </a:ln>
              <a:solidFill>
                <a:schemeClr val="bg1"/>
              </a:solidFill>
              <a:effectLst/>
              <a:uLnTx/>
              <a:uFillTx/>
              <a:latin typeface="Mulish ExtraBold" pitchFamily="2" charset="77"/>
            </a:endParaRPr>
          </a:p>
        </p:txBody>
      </p:sp>
      <p:sp>
        <p:nvSpPr>
          <p:cNvPr id="15" name="Title 1">
            <a:extLst>
              <a:ext uri="{FF2B5EF4-FFF2-40B4-BE49-F238E27FC236}">
                <a16:creationId xmlns:a16="http://schemas.microsoft.com/office/drawing/2014/main" id="{2EF82153-3D75-8A8A-F90C-CC723983D135}"/>
              </a:ext>
            </a:extLst>
          </p:cNvPr>
          <p:cNvSpPr txBox="1">
            <a:spLocks/>
          </p:cNvSpPr>
          <p:nvPr/>
        </p:nvSpPr>
        <p:spPr>
          <a:xfrm>
            <a:off x="1079099" y="3983505"/>
            <a:ext cx="6628944" cy="81381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marL="0" marR="0" lvl="0" indent="0" algn="ctr" defTabSz="914400" rtl="0" eaLnBrk="1" fontAlgn="auto" latinLnBrk="0" hangingPunct="1">
              <a:lnSpc>
                <a:spcPct val="114000"/>
              </a:lnSpc>
              <a:spcBef>
                <a:spcPct val="0"/>
              </a:spcBef>
              <a:spcAft>
                <a:spcPts val="0"/>
              </a:spcAft>
              <a:buClrTx/>
              <a:buSzTx/>
              <a:buFontTx/>
              <a:buNone/>
              <a:tabLst/>
              <a:defRPr/>
            </a:pPr>
            <a:r>
              <a:rPr lang="en-US" sz="1200" b="0" dirty="0">
                <a:solidFill>
                  <a:schemeClr val="bg1"/>
                </a:solidFill>
                <a:latin typeface="Mulish Light" pitchFamily="2" charset="77"/>
              </a:rPr>
              <a:t>Medicare essentials, MSA basics, Group Medicare, and Fenyx Health’s 2026 Group MSA </a:t>
            </a:r>
            <a:endParaRPr kumimoji="0" lang="en-US" sz="1200" b="0" u="none" strike="noStrike" kern="1200" cap="none" spc="0" normalizeH="0" baseline="0" noProof="0" dirty="0">
              <a:ln>
                <a:noFill/>
              </a:ln>
              <a:solidFill>
                <a:schemeClr val="bg1"/>
              </a:solidFill>
              <a:effectLst/>
              <a:uLnTx/>
              <a:uFillTx/>
              <a:latin typeface="Mulish Light" pitchFamily="2" charset="77"/>
            </a:endParaRPr>
          </a:p>
        </p:txBody>
      </p:sp>
      <p:pic>
        <p:nvPicPr>
          <p:cNvPr id="3" name="Picture 2" descr="A black and orange logo&#10;&#10;AI-generated content may be incorrect.">
            <a:extLst>
              <a:ext uri="{FF2B5EF4-FFF2-40B4-BE49-F238E27FC236}">
                <a16:creationId xmlns:a16="http://schemas.microsoft.com/office/drawing/2014/main" id="{A4EE5E1E-2E01-71AA-9F84-6426CB9DED8F}"/>
              </a:ext>
            </a:extLst>
          </p:cNvPr>
          <p:cNvPicPr>
            <a:picLocks noChangeAspect="1"/>
          </p:cNvPicPr>
          <p:nvPr/>
        </p:nvPicPr>
        <p:blipFill>
          <a:blip r:embed="rId3"/>
          <a:stretch>
            <a:fillRect/>
          </a:stretch>
        </p:blipFill>
        <p:spPr>
          <a:xfrm>
            <a:off x="1079099" y="5557299"/>
            <a:ext cx="2473136" cy="1020169"/>
          </a:xfrm>
          <a:prstGeom prst="rect">
            <a:avLst/>
          </a:prstGeom>
        </p:spPr>
      </p:pic>
    </p:spTree>
    <p:extLst>
      <p:ext uri="{BB962C8B-B14F-4D97-AF65-F5344CB8AC3E}">
        <p14:creationId xmlns:p14="http://schemas.microsoft.com/office/powerpoint/2010/main" val="35407962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06EF9B2-E44C-1BE9-1FFA-986086BE6336}"/>
              </a:ext>
            </a:extLst>
          </p:cNvPr>
          <p:cNvSpPr txBox="1">
            <a:spLocks/>
          </p:cNvSpPr>
          <p:nvPr/>
        </p:nvSpPr>
        <p:spPr>
          <a:xfrm>
            <a:off x="694148" y="622189"/>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u="none" strike="noStrike" kern="1200" cap="none" spc="0" normalizeH="0" baseline="0" noProof="0" dirty="0">
                <a:ln>
                  <a:noFill/>
                </a:ln>
                <a:solidFill>
                  <a:srgbClr val="212C3A"/>
                </a:solidFill>
                <a:effectLst/>
                <a:uLnTx/>
                <a:uFillTx/>
              </a:rPr>
              <a:t>Eligible Employment-related Groups</a:t>
            </a:r>
          </a:p>
        </p:txBody>
      </p:sp>
      <p:sp>
        <p:nvSpPr>
          <p:cNvPr id="6" name="Title 1">
            <a:extLst>
              <a:ext uri="{FF2B5EF4-FFF2-40B4-BE49-F238E27FC236}">
                <a16:creationId xmlns:a16="http://schemas.microsoft.com/office/drawing/2014/main" id="{EB5A0FB4-D347-55AB-64BF-5681F75F17D5}"/>
              </a:ext>
            </a:extLst>
          </p:cNvPr>
          <p:cNvSpPr txBox="1">
            <a:spLocks/>
          </p:cNvSpPr>
          <p:nvPr/>
        </p:nvSpPr>
        <p:spPr>
          <a:xfrm>
            <a:off x="694148" y="1020948"/>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600" dirty="0">
                <a:solidFill>
                  <a:srgbClr val="EE7B4D"/>
                </a:solidFill>
                <a:latin typeface="Mulish" pitchFamily="2" charset="77"/>
              </a:rPr>
              <a:t>Many types of groups can offer our MSA plans to their beneficiaries.</a:t>
            </a:r>
            <a:endParaRPr kumimoji="0" lang="en-US" sz="1600" u="none" strike="noStrike" kern="1200" cap="none" spc="0" normalizeH="0" baseline="0" noProof="0" dirty="0">
              <a:ln>
                <a:noFill/>
              </a:ln>
              <a:solidFill>
                <a:srgbClr val="EE7B4D"/>
              </a:solidFill>
              <a:effectLst/>
              <a:uLnTx/>
              <a:uFillTx/>
              <a:latin typeface="Mulish" pitchFamily="2" charset="77"/>
            </a:endParaRPr>
          </a:p>
        </p:txBody>
      </p:sp>
      <p:sp>
        <p:nvSpPr>
          <p:cNvPr id="45" name="TextBox 44">
            <a:extLst>
              <a:ext uri="{FF2B5EF4-FFF2-40B4-BE49-F238E27FC236}">
                <a16:creationId xmlns:a16="http://schemas.microsoft.com/office/drawing/2014/main" id="{88168874-2366-7E33-D4B3-7CF0DB6B4A0E}"/>
              </a:ext>
            </a:extLst>
          </p:cNvPr>
          <p:cNvSpPr txBox="1"/>
          <p:nvPr/>
        </p:nvSpPr>
        <p:spPr>
          <a:xfrm>
            <a:off x="491702" y="22396"/>
            <a:ext cx="8453515" cy="497949"/>
          </a:xfrm>
          <a:prstGeom prst="rect">
            <a:avLst/>
          </a:prstGeom>
          <a:noFill/>
          <a:ln>
            <a:noFill/>
          </a:ln>
        </p:spPr>
        <p:txBody>
          <a:bodyPr wrap="square" lIns="45720" tIns="45720" rIns="45720" bIns="45720" rtlCol="0" anchor="ctr">
            <a:noAutofit/>
          </a:bodyPr>
          <a:lstStyle/>
          <a:p>
            <a:pPr algn="r" defTabSz="914400">
              <a:defRPr/>
            </a:pPr>
            <a:r>
              <a:rPr lang="en-US" sz="900" b="1" dirty="0">
                <a:solidFill>
                  <a:srgbClr val="626261"/>
                </a:solidFill>
                <a:latin typeface="Mulish SemiBold" pitchFamily="2" charset="77"/>
                <a:ea typeface="Roboto Medium" charset="0"/>
                <a:cs typeface="Roboto Medium" charset="0"/>
              </a:rPr>
              <a:t>Fenyx Health   </a:t>
            </a:r>
            <a:r>
              <a:rPr lang="en-US" sz="900" dirty="0">
                <a:solidFill>
                  <a:srgbClr val="626261"/>
                </a:solidFill>
                <a:latin typeface="Mulish" pitchFamily="2" charset="77"/>
                <a:ea typeface="Roboto Medium" charset="0"/>
                <a:cs typeface="Roboto Medium" charset="0"/>
              </a:rPr>
              <a:t>|   Raising </a:t>
            </a:r>
            <a:r>
              <a:rPr lang="en-US" sz="900" dirty="0" err="1">
                <a:solidFill>
                  <a:srgbClr val="626261"/>
                </a:solidFill>
                <a:latin typeface="Mulish" pitchFamily="2" charset="77"/>
                <a:ea typeface="Roboto Medium" charset="0"/>
                <a:cs typeface="Roboto Medium" charset="0"/>
              </a:rPr>
              <a:t>Wealh</a:t>
            </a:r>
            <a:r>
              <a:rPr lang="en-US" sz="900" dirty="0">
                <a:solidFill>
                  <a:srgbClr val="626261"/>
                </a:solidFill>
                <a:latin typeface="Mulish" pitchFamily="2" charset="77"/>
                <a:ea typeface="Roboto Medium" charset="0"/>
                <a:cs typeface="Roboto Medium" charset="0"/>
              </a:rPr>
              <a:t> Through Health   |   fenyxhealth.com   |   2026 </a:t>
            </a:r>
          </a:p>
        </p:txBody>
      </p:sp>
      <p:sp>
        <p:nvSpPr>
          <p:cNvPr id="46" name="TextBox 45">
            <a:extLst>
              <a:ext uri="{FF2B5EF4-FFF2-40B4-BE49-F238E27FC236}">
                <a16:creationId xmlns:a16="http://schemas.microsoft.com/office/drawing/2014/main" id="{191E333D-F1FD-0066-8EED-10970AEEFF04}"/>
              </a:ext>
            </a:extLst>
          </p:cNvPr>
          <p:cNvSpPr txBox="1"/>
          <p:nvPr/>
        </p:nvSpPr>
        <p:spPr>
          <a:xfrm>
            <a:off x="77024" y="-4144"/>
            <a:ext cx="337654" cy="497949"/>
          </a:xfrm>
          <a:prstGeom prst="rect">
            <a:avLst/>
          </a:prstGeom>
          <a:noFill/>
          <a:ln>
            <a:noFill/>
          </a:ln>
        </p:spPr>
        <p:txBody>
          <a:bodyPr wrap="square" lIns="45720" tIns="45720" rIns="45720" bIns="45720" rtlCol="0" anchor="ctr">
            <a:noAutofit/>
          </a:bodyPr>
          <a:lstStyle/>
          <a:p>
            <a:pPr algn="ctr" defTabSz="914400">
              <a:defRPr/>
            </a:pPr>
            <a:fld id="{F45C1C93-3701-B24D-A90B-625A233CC078}" type="slidenum">
              <a:rPr lang="en-US" sz="800" smtClean="0">
                <a:solidFill>
                  <a:srgbClr val="636466"/>
                </a:solidFill>
                <a:latin typeface="Mulish" pitchFamily="2" charset="77"/>
                <a:ea typeface="Roboto Medium" charset="0"/>
                <a:cs typeface="Roboto Medium" charset="0"/>
              </a:rPr>
              <a:t>10</a:t>
            </a:fld>
            <a:endParaRPr lang="en-US" sz="800" dirty="0">
              <a:solidFill>
                <a:srgbClr val="636466"/>
              </a:solidFill>
              <a:latin typeface="Mulish" pitchFamily="2" charset="77"/>
              <a:ea typeface="Roboto Medium" charset="0"/>
              <a:cs typeface="Roboto Medium" charset="0"/>
            </a:endParaRPr>
          </a:p>
        </p:txBody>
      </p:sp>
      <p:sp>
        <p:nvSpPr>
          <p:cNvPr id="47" name="TextBox 46">
            <a:extLst>
              <a:ext uri="{FF2B5EF4-FFF2-40B4-BE49-F238E27FC236}">
                <a16:creationId xmlns:a16="http://schemas.microsoft.com/office/drawing/2014/main" id="{D5BA7181-DBD2-4734-8323-FA45D1D86E30}"/>
              </a:ext>
            </a:extLst>
          </p:cNvPr>
          <p:cNvSpPr txBox="1"/>
          <p:nvPr/>
        </p:nvSpPr>
        <p:spPr>
          <a:xfrm>
            <a:off x="83431" y="6481010"/>
            <a:ext cx="8977139" cy="497949"/>
          </a:xfrm>
          <a:prstGeom prst="rect">
            <a:avLst/>
          </a:prstGeom>
          <a:noFill/>
          <a:ln>
            <a:noFill/>
          </a:ln>
        </p:spPr>
        <p:txBody>
          <a:bodyPr wrap="square" lIns="45720" tIns="45720" rIns="45720" bIns="45720" rtlCol="0" anchor="ctr">
            <a:noAutofit/>
          </a:bodyPr>
          <a:lstStyle/>
          <a:p>
            <a:pPr algn="ctr" defTabSz="914400">
              <a:defRPr/>
            </a:pPr>
            <a:r>
              <a:rPr lang="en-US" sz="900" dirty="0">
                <a:solidFill>
                  <a:srgbClr val="C5C4C3"/>
                </a:solidFill>
                <a:latin typeface="Mulish Light" pitchFamily="2" charset="77"/>
                <a:ea typeface="Roboto Medium" charset="0"/>
                <a:cs typeface="Roboto Medium" charset="0"/>
              </a:rPr>
              <a:t>Fenyx Health Internal. 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
        <p:nvSpPr>
          <p:cNvPr id="49" name="Rectangle 48">
            <a:extLst>
              <a:ext uri="{FF2B5EF4-FFF2-40B4-BE49-F238E27FC236}">
                <a16:creationId xmlns:a16="http://schemas.microsoft.com/office/drawing/2014/main" id="{2BC1BA41-AE4A-01CF-DA5A-D74602FB1BB7}"/>
              </a:ext>
            </a:extLst>
          </p:cNvPr>
          <p:cNvSpPr/>
          <p:nvPr/>
        </p:nvSpPr>
        <p:spPr>
          <a:xfrm>
            <a:off x="0" y="-1"/>
            <a:ext cx="9144000" cy="45720"/>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5" name="Group 124">
            <a:extLst>
              <a:ext uri="{FF2B5EF4-FFF2-40B4-BE49-F238E27FC236}">
                <a16:creationId xmlns:a16="http://schemas.microsoft.com/office/drawing/2014/main" id="{2B41992D-B354-496B-D7D1-AAB5AA28E0CF}"/>
              </a:ext>
            </a:extLst>
          </p:cNvPr>
          <p:cNvGrpSpPr/>
          <p:nvPr/>
        </p:nvGrpSpPr>
        <p:grpSpPr>
          <a:xfrm>
            <a:off x="861939" y="1759583"/>
            <a:ext cx="4827938" cy="4812274"/>
            <a:chOff x="2158031" y="1759583"/>
            <a:chExt cx="4827938" cy="4812274"/>
          </a:xfrm>
        </p:grpSpPr>
        <p:grpSp>
          <p:nvGrpSpPr>
            <p:cNvPr id="122" name="Group 121">
              <a:extLst>
                <a:ext uri="{FF2B5EF4-FFF2-40B4-BE49-F238E27FC236}">
                  <a16:creationId xmlns:a16="http://schemas.microsoft.com/office/drawing/2014/main" id="{43BF7D11-4B4A-A971-CC42-AED8E8226F09}"/>
                </a:ext>
              </a:extLst>
            </p:cNvPr>
            <p:cNvGrpSpPr/>
            <p:nvPr/>
          </p:nvGrpSpPr>
          <p:grpSpPr>
            <a:xfrm>
              <a:off x="2158031" y="1759583"/>
              <a:ext cx="4827938" cy="4812274"/>
              <a:chOff x="2813050" y="2267271"/>
              <a:chExt cx="3581401" cy="3569781"/>
            </a:xfrm>
          </p:grpSpPr>
          <p:grpSp>
            <p:nvGrpSpPr>
              <p:cNvPr id="4" name="Group 3">
                <a:extLst>
                  <a:ext uri="{FF2B5EF4-FFF2-40B4-BE49-F238E27FC236}">
                    <a16:creationId xmlns:a16="http://schemas.microsoft.com/office/drawing/2014/main" id="{2CCA81C9-5F95-039C-BAB5-D447EF82B726}"/>
                  </a:ext>
                </a:extLst>
              </p:cNvPr>
              <p:cNvGrpSpPr/>
              <p:nvPr/>
            </p:nvGrpSpPr>
            <p:grpSpPr>
              <a:xfrm>
                <a:off x="2908300" y="4276539"/>
                <a:ext cx="1663700" cy="1560513"/>
                <a:chOff x="4690285" y="4426083"/>
                <a:chExt cx="1663700" cy="1560513"/>
              </a:xfrm>
            </p:grpSpPr>
            <p:sp>
              <p:nvSpPr>
                <p:cNvPr id="8" name="Freeform 17">
                  <a:extLst>
                    <a:ext uri="{FF2B5EF4-FFF2-40B4-BE49-F238E27FC236}">
                      <a16:creationId xmlns:a16="http://schemas.microsoft.com/office/drawing/2014/main" id="{71734FC2-E55F-FE6B-DFB3-F0FB9A37EF6A}"/>
                    </a:ext>
                  </a:extLst>
                </p:cNvPr>
                <p:cNvSpPr>
                  <a:spLocks/>
                </p:cNvSpPr>
                <p:nvPr/>
              </p:nvSpPr>
              <p:spPr bwMode="auto">
                <a:xfrm>
                  <a:off x="5471335" y="4426083"/>
                  <a:ext cx="882650" cy="739775"/>
                </a:xfrm>
                <a:custGeom>
                  <a:avLst/>
                  <a:gdLst>
                    <a:gd name="T0" fmla="*/ 119 w 350"/>
                    <a:gd name="T1" fmla="*/ 0 h 293"/>
                    <a:gd name="T2" fmla="*/ 119 w 350"/>
                    <a:gd name="T3" fmla="*/ 0 h 293"/>
                    <a:gd name="T4" fmla="*/ 0 w 350"/>
                    <a:gd name="T5" fmla="*/ 38 h 293"/>
                    <a:gd name="T6" fmla="*/ 350 w 350"/>
                    <a:gd name="T7" fmla="*/ 293 h 293"/>
                    <a:gd name="T8" fmla="*/ 350 w 350"/>
                    <a:gd name="T9" fmla="*/ 168 h 293"/>
                    <a:gd name="T10" fmla="*/ 119 w 350"/>
                    <a:gd name="T11" fmla="*/ 0 h 293"/>
                  </a:gdLst>
                  <a:ahLst/>
                  <a:cxnLst>
                    <a:cxn ang="0">
                      <a:pos x="T0" y="T1"/>
                    </a:cxn>
                    <a:cxn ang="0">
                      <a:pos x="T2" y="T3"/>
                    </a:cxn>
                    <a:cxn ang="0">
                      <a:pos x="T4" y="T5"/>
                    </a:cxn>
                    <a:cxn ang="0">
                      <a:pos x="T6" y="T7"/>
                    </a:cxn>
                    <a:cxn ang="0">
                      <a:pos x="T8" y="T9"/>
                    </a:cxn>
                    <a:cxn ang="0">
                      <a:pos x="T10" y="T11"/>
                    </a:cxn>
                  </a:cxnLst>
                  <a:rect l="0" t="0" r="r" b="b"/>
                  <a:pathLst>
                    <a:path w="350" h="293">
                      <a:moveTo>
                        <a:pt x="119" y="0"/>
                      </a:moveTo>
                      <a:cubicBezTo>
                        <a:pt x="119" y="0"/>
                        <a:pt x="119" y="0"/>
                        <a:pt x="119" y="0"/>
                      </a:cubicBezTo>
                      <a:cubicBezTo>
                        <a:pt x="0" y="38"/>
                        <a:pt x="0" y="38"/>
                        <a:pt x="0" y="38"/>
                      </a:cubicBezTo>
                      <a:cubicBezTo>
                        <a:pt x="52" y="183"/>
                        <a:pt x="189" y="288"/>
                        <a:pt x="350" y="293"/>
                      </a:cubicBezTo>
                      <a:cubicBezTo>
                        <a:pt x="350" y="168"/>
                        <a:pt x="350" y="168"/>
                        <a:pt x="350" y="168"/>
                      </a:cubicBezTo>
                      <a:cubicBezTo>
                        <a:pt x="244" y="164"/>
                        <a:pt x="154" y="95"/>
                        <a:pt x="119" y="0"/>
                      </a:cubicBezTo>
                    </a:path>
                  </a:pathLst>
                </a:custGeom>
                <a:solidFill>
                  <a:srgbClr val="753A2A"/>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 name="Freeform 12">
                  <a:extLst>
                    <a:ext uri="{FF2B5EF4-FFF2-40B4-BE49-F238E27FC236}">
                      <a16:creationId xmlns:a16="http://schemas.microsoft.com/office/drawing/2014/main" id="{75AD443F-9D40-7832-B24B-775A1E8B6606}"/>
                    </a:ext>
                  </a:extLst>
                </p:cNvPr>
                <p:cNvSpPr>
                  <a:spLocks/>
                </p:cNvSpPr>
                <p:nvPr/>
              </p:nvSpPr>
              <p:spPr bwMode="auto">
                <a:xfrm>
                  <a:off x="4690285" y="4426083"/>
                  <a:ext cx="1663700" cy="1560513"/>
                </a:xfrm>
                <a:custGeom>
                  <a:avLst/>
                  <a:gdLst>
                    <a:gd name="T0" fmla="*/ 612 w 659"/>
                    <a:gd name="T1" fmla="*/ 450 h 618"/>
                    <a:gd name="T2" fmla="*/ 659 w 659"/>
                    <a:gd name="T3" fmla="*/ 392 h 618"/>
                    <a:gd name="T4" fmla="*/ 659 w 659"/>
                    <a:gd name="T5" fmla="*/ 168 h 618"/>
                    <a:gd name="T6" fmla="*/ 428 w 659"/>
                    <a:gd name="T7" fmla="*/ 0 h 618"/>
                    <a:gd name="T8" fmla="*/ 215 w 659"/>
                    <a:gd name="T9" fmla="*/ 69 h 618"/>
                    <a:gd name="T10" fmla="*/ 174 w 659"/>
                    <a:gd name="T11" fmla="*/ 132 h 618"/>
                    <a:gd name="T12" fmla="*/ 105 w 659"/>
                    <a:gd name="T13" fmla="*/ 105 h 618"/>
                    <a:gd name="T14" fmla="*/ 0 w 659"/>
                    <a:gd name="T15" fmla="*/ 139 h 618"/>
                    <a:gd name="T16" fmla="*/ 659 w 659"/>
                    <a:gd name="T17" fmla="*/ 618 h 618"/>
                    <a:gd name="T18" fmla="*/ 659 w 659"/>
                    <a:gd name="T19" fmla="*/ 508 h 618"/>
                    <a:gd name="T20" fmla="*/ 612 w 659"/>
                    <a:gd name="T21" fmla="*/ 450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9" h="618">
                      <a:moveTo>
                        <a:pt x="612" y="450"/>
                      </a:moveTo>
                      <a:cubicBezTo>
                        <a:pt x="612" y="421"/>
                        <a:pt x="632" y="398"/>
                        <a:pt x="659" y="392"/>
                      </a:cubicBezTo>
                      <a:cubicBezTo>
                        <a:pt x="659" y="168"/>
                        <a:pt x="659" y="168"/>
                        <a:pt x="659" y="168"/>
                      </a:cubicBezTo>
                      <a:cubicBezTo>
                        <a:pt x="553" y="164"/>
                        <a:pt x="463" y="95"/>
                        <a:pt x="428" y="0"/>
                      </a:cubicBezTo>
                      <a:cubicBezTo>
                        <a:pt x="215" y="69"/>
                        <a:pt x="215" y="69"/>
                        <a:pt x="215" y="69"/>
                      </a:cubicBezTo>
                      <a:cubicBezTo>
                        <a:pt x="218" y="97"/>
                        <a:pt x="202" y="123"/>
                        <a:pt x="174" y="132"/>
                      </a:cubicBezTo>
                      <a:cubicBezTo>
                        <a:pt x="147" y="141"/>
                        <a:pt x="118" y="129"/>
                        <a:pt x="105" y="105"/>
                      </a:cubicBezTo>
                      <a:cubicBezTo>
                        <a:pt x="0" y="139"/>
                        <a:pt x="0" y="139"/>
                        <a:pt x="0" y="139"/>
                      </a:cubicBezTo>
                      <a:cubicBezTo>
                        <a:pt x="95" y="414"/>
                        <a:pt x="353" y="613"/>
                        <a:pt x="659" y="618"/>
                      </a:cubicBezTo>
                      <a:cubicBezTo>
                        <a:pt x="659" y="508"/>
                        <a:pt x="659" y="508"/>
                        <a:pt x="659" y="508"/>
                      </a:cubicBezTo>
                      <a:cubicBezTo>
                        <a:pt x="632" y="502"/>
                        <a:pt x="612" y="479"/>
                        <a:pt x="612" y="450"/>
                      </a:cubicBezTo>
                    </a:path>
                  </a:pathLst>
                </a:custGeom>
                <a:solidFill>
                  <a:srgbClr val="753A2A"/>
                </a:solidFill>
                <a:ln>
                  <a:noFill/>
                </a:ln>
              </p:spPr>
              <p:txBody>
                <a:bodyPr vert="horz" wrap="square" lIns="274320" tIns="45720" rIns="91440" bIns="91440" numCol="1" anchor="ctr" anchorCtr="0" compatLnSpc="1">
                  <a:prstTxWarp prst="textNoShape">
                    <a:avLst/>
                  </a:prstTxWarp>
                </a:bodyPr>
                <a:lstStyle/>
                <a:p>
                  <a:pPr algn="ctr"/>
                  <a:r>
                    <a:rPr lang="en-US" sz="1100" dirty="0">
                      <a:solidFill>
                        <a:schemeClr val="bg1"/>
                      </a:solidFill>
                      <a:latin typeface="Mulish" pitchFamily="2" charset="77"/>
                    </a:rPr>
                    <a:t>Local, state</a:t>
                  </a:r>
                </a:p>
                <a:p>
                  <a:pPr algn="ctr"/>
                  <a:r>
                    <a:rPr lang="en-US" sz="1100" dirty="0">
                      <a:solidFill>
                        <a:schemeClr val="bg1"/>
                      </a:solidFill>
                      <a:latin typeface="Mulish" pitchFamily="2" charset="77"/>
                    </a:rPr>
                    <a:t>and federal</a:t>
                  </a:r>
                </a:p>
                <a:p>
                  <a:pPr algn="ctr"/>
                  <a:r>
                    <a:rPr lang="en-US" sz="1100" dirty="0">
                      <a:solidFill>
                        <a:schemeClr val="bg1"/>
                      </a:solidFill>
                      <a:latin typeface="Mulish" pitchFamily="2" charset="77"/>
                    </a:rPr>
                    <a:t>government</a:t>
                  </a:r>
                </a:p>
              </p:txBody>
            </p:sp>
          </p:grpSp>
          <p:sp>
            <p:nvSpPr>
              <p:cNvPr id="10" name="Freeform 13">
                <a:extLst>
                  <a:ext uri="{FF2B5EF4-FFF2-40B4-BE49-F238E27FC236}">
                    <a16:creationId xmlns:a16="http://schemas.microsoft.com/office/drawing/2014/main" id="{B7C35D9B-CC23-2169-7D1E-4EF4EC35E4B3}"/>
                  </a:ext>
                </a:extLst>
              </p:cNvPr>
              <p:cNvSpPr>
                <a:spLocks/>
              </p:cNvSpPr>
              <p:nvPr/>
            </p:nvSpPr>
            <p:spPr bwMode="auto">
              <a:xfrm>
                <a:off x="3575844" y="2267271"/>
                <a:ext cx="2054225" cy="1241425"/>
              </a:xfrm>
              <a:custGeom>
                <a:avLst/>
                <a:gdLst>
                  <a:gd name="T0" fmla="*/ 137 w 814"/>
                  <a:gd name="T1" fmla="*/ 237 h 492"/>
                  <a:gd name="T2" fmla="*/ 132 w 814"/>
                  <a:gd name="T3" fmla="*/ 311 h 492"/>
                  <a:gd name="T4" fmla="*/ 264 w 814"/>
                  <a:gd name="T5" fmla="*/ 492 h 492"/>
                  <a:gd name="T6" fmla="*/ 407 w 814"/>
                  <a:gd name="T7" fmla="*/ 449 h 492"/>
                  <a:gd name="T8" fmla="*/ 550 w 814"/>
                  <a:gd name="T9" fmla="*/ 492 h 492"/>
                  <a:gd name="T10" fmla="*/ 682 w 814"/>
                  <a:gd name="T11" fmla="*/ 311 h 492"/>
                  <a:gd name="T12" fmla="*/ 678 w 814"/>
                  <a:gd name="T13" fmla="*/ 237 h 492"/>
                  <a:gd name="T14" fmla="*/ 750 w 814"/>
                  <a:gd name="T15" fmla="*/ 218 h 492"/>
                  <a:gd name="T16" fmla="*/ 814 w 814"/>
                  <a:gd name="T17" fmla="*/ 129 h 492"/>
                  <a:gd name="T18" fmla="*/ 407 w 814"/>
                  <a:gd name="T19" fmla="*/ 0 h 492"/>
                  <a:gd name="T20" fmla="*/ 0 w 814"/>
                  <a:gd name="T21" fmla="*/ 129 h 492"/>
                  <a:gd name="T22" fmla="*/ 64 w 814"/>
                  <a:gd name="T23" fmla="*/ 218 h 492"/>
                  <a:gd name="T24" fmla="*/ 137 w 814"/>
                  <a:gd name="T25" fmla="*/ 237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14" h="492">
                    <a:moveTo>
                      <a:pt x="137" y="237"/>
                    </a:moveTo>
                    <a:cubicBezTo>
                      <a:pt x="153" y="260"/>
                      <a:pt x="151" y="291"/>
                      <a:pt x="132" y="311"/>
                    </a:cubicBezTo>
                    <a:cubicBezTo>
                      <a:pt x="264" y="492"/>
                      <a:pt x="264" y="492"/>
                      <a:pt x="264" y="492"/>
                    </a:cubicBezTo>
                    <a:cubicBezTo>
                      <a:pt x="305" y="465"/>
                      <a:pt x="354" y="449"/>
                      <a:pt x="407" y="449"/>
                    </a:cubicBezTo>
                    <a:cubicBezTo>
                      <a:pt x="460" y="449"/>
                      <a:pt x="509" y="465"/>
                      <a:pt x="550" y="492"/>
                    </a:cubicBezTo>
                    <a:cubicBezTo>
                      <a:pt x="682" y="311"/>
                      <a:pt x="682" y="311"/>
                      <a:pt x="682" y="311"/>
                    </a:cubicBezTo>
                    <a:cubicBezTo>
                      <a:pt x="663" y="291"/>
                      <a:pt x="661" y="260"/>
                      <a:pt x="678" y="237"/>
                    </a:cubicBezTo>
                    <a:cubicBezTo>
                      <a:pt x="694" y="214"/>
                      <a:pt x="725" y="206"/>
                      <a:pt x="750" y="218"/>
                    </a:cubicBezTo>
                    <a:cubicBezTo>
                      <a:pt x="814" y="129"/>
                      <a:pt x="814" y="129"/>
                      <a:pt x="814" y="129"/>
                    </a:cubicBezTo>
                    <a:cubicBezTo>
                      <a:pt x="699" y="48"/>
                      <a:pt x="559" y="0"/>
                      <a:pt x="407" y="0"/>
                    </a:cubicBezTo>
                    <a:cubicBezTo>
                      <a:pt x="256" y="0"/>
                      <a:pt x="115" y="48"/>
                      <a:pt x="0" y="129"/>
                    </a:cubicBezTo>
                    <a:cubicBezTo>
                      <a:pt x="64" y="218"/>
                      <a:pt x="64" y="218"/>
                      <a:pt x="64" y="218"/>
                    </a:cubicBezTo>
                    <a:cubicBezTo>
                      <a:pt x="89" y="206"/>
                      <a:pt x="120" y="214"/>
                      <a:pt x="137" y="237"/>
                    </a:cubicBezTo>
                  </a:path>
                </a:pathLst>
              </a:custGeom>
              <a:solidFill>
                <a:srgbClr val="212C3A"/>
              </a:solidFill>
              <a:ln>
                <a:noFill/>
              </a:ln>
            </p:spPr>
            <p:txBody>
              <a:bodyPr vert="horz" wrap="square" lIns="182880" tIns="45720" rIns="182880" bIns="45720" numCol="1" anchor="ctr" anchorCtr="0" compatLnSpc="1">
                <a:prstTxWarp prst="textNoShape">
                  <a:avLst/>
                </a:prstTxWarp>
              </a:bodyPr>
              <a:lstStyle/>
              <a:p>
                <a:pPr algn="ctr"/>
                <a:r>
                  <a:rPr lang="en-US" sz="1100" dirty="0">
                    <a:solidFill>
                      <a:schemeClr val="bg1"/>
                    </a:solidFill>
                    <a:latin typeface="Mulish" pitchFamily="2" charset="77"/>
                  </a:rPr>
                  <a:t>Any size </a:t>
                </a:r>
              </a:p>
              <a:p>
                <a:pPr algn="ctr"/>
                <a:r>
                  <a:rPr lang="en-US" sz="1100" dirty="0">
                    <a:solidFill>
                      <a:schemeClr val="bg1"/>
                    </a:solidFill>
                    <a:latin typeface="Mulish" pitchFamily="2" charset="77"/>
                  </a:rPr>
                  <a:t>commercial business</a:t>
                </a:r>
              </a:p>
              <a:p>
                <a:pPr algn="ctr"/>
                <a:r>
                  <a:rPr lang="en-US" sz="1100" dirty="0">
                    <a:solidFill>
                      <a:schemeClr val="bg1"/>
                    </a:solidFill>
                    <a:latin typeface="Mulish" pitchFamily="2" charset="77"/>
                  </a:rPr>
                  <a:t>&amp;</a:t>
                </a:r>
              </a:p>
              <a:p>
                <a:pPr algn="ctr"/>
                <a:r>
                  <a:rPr lang="en-US" sz="1100" dirty="0">
                    <a:solidFill>
                      <a:schemeClr val="bg1"/>
                    </a:solidFill>
                    <a:latin typeface="Mulish" pitchFamily="2" charset="77"/>
                  </a:rPr>
                  <a:t>Sole Proprietors</a:t>
                </a:r>
              </a:p>
            </p:txBody>
          </p:sp>
          <p:grpSp>
            <p:nvGrpSpPr>
              <p:cNvPr id="12" name="Group 11">
                <a:extLst>
                  <a:ext uri="{FF2B5EF4-FFF2-40B4-BE49-F238E27FC236}">
                    <a16:creationId xmlns:a16="http://schemas.microsoft.com/office/drawing/2014/main" id="{809687A8-C6BB-06D9-1510-EA7BE0CE6D1F}"/>
                  </a:ext>
                </a:extLst>
              </p:cNvPr>
              <p:cNvGrpSpPr/>
              <p:nvPr/>
            </p:nvGrpSpPr>
            <p:grpSpPr>
              <a:xfrm>
                <a:off x="5011738" y="2616014"/>
                <a:ext cx="1382713" cy="1954213"/>
                <a:chOff x="6793723" y="2765558"/>
                <a:chExt cx="1382713" cy="1954213"/>
              </a:xfrm>
            </p:grpSpPr>
            <p:sp>
              <p:nvSpPr>
                <p:cNvPr id="14" name="Freeform 19">
                  <a:extLst>
                    <a:ext uri="{FF2B5EF4-FFF2-40B4-BE49-F238E27FC236}">
                      <a16:creationId xmlns:a16="http://schemas.microsoft.com/office/drawing/2014/main" id="{0A5DF91D-F454-C4AC-CC21-CB188A472AFD}"/>
                    </a:ext>
                  </a:extLst>
                </p:cNvPr>
                <p:cNvSpPr>
                  <a:spLocks/>
                </p:cNvSpPr>
                <p:nvPr/>
              </p:nvSpPr>
              <p:spPr bwMode="auto">
                <a:xfrm>
                  <a:off x="6793723" y="3429133"/>
                  <a:ext cx="560388" cy="1038225"/>
                </a:xfrm>
                <a:custGeom>
                  <a:avLst/>
                  <a:gdLst>
                    <a:gd name="T0" fmla="*/ 73 w 222"/>
                    <a:gd name="T1" fmla="*/ 0 h 411"/>
                    <a:gd name="T2" fmla="*/ 0 w 222"/>
                    <a:gd name="T3" fmla="*/ 100 h 411"/>
                    <a:gd name="T4" fmla="*/ 98 w 222"/>
                    <a:gd name="T5" fmla="*/ 303 h 411"/>
                    <a:gd name="T6" fmla="*/ 98 w 222"/>
                    <a:gd name="T7" fmla="*/ 303 h 411"/>
                    <a:gd name="T8" fmla="*/ 98 w 222"/>
                    <a:gd name="T9" fmla="*/ 303 h 411"/>
                    <a:gd name="T10" fmla="*/ 89 w 222"/>
                    <a:gd name="T11" fmla="*/ 373 h 411"/>
                    <a:gd name="T12" fmla="*/ 89 w 222"/>
                    <a:gd name="T13" fmla="*/ 373 h 411"/>
                    <a:gd name="T14" fmla="*/ 207 w 222"/>
                    <a:gd name="T15" fmla="*/ 411 h 411"/>
                    <a:gd name="T16" fmla="*/ 222 w 222"/>
                    <a:gd name="T17" fmla="*/ 303 h 411"/>
                    <a:gd name="T18" fmla="*/ 73 w 222"/>
                    <a:gd name="T19" fmla="*/ 0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411">
                      <a:moveTo>
                        <a:pt x="73" y="0"/>
                      </a:moveTo>
                      <a:cubicBezTo>
                        <a:pt x="0" y="100"/>
                        <a:pt x="0" y="100"/>
                        <a:pt x="0" y="100"/>
                      </a:cubicBezTo>
                      <a:cubicBezTo>
                        <a:pt x="60" y="148"/>
                        <a:pt x="98" y="221"/>
                        <a:pt x="98" y="303"/>
                      </a:cubicBezTo>
                      <a:cubicBezTo>
                        <a:pt x="98" y="303"/>
                        <a:pt x="98" y="303"/>
                        <a:pt x="98" y="303"/>
                      </a:cubicBezTo>
                      <a:cubicBezTo>
                        <a:pt x="98" y="303"/>
                        <a:pt x="98" y="303"/>
                        <a:pt x="98" y="303"/>
                      </a:cubicBezTo>
                      <a:cubicBezTo>
                        <a:pt x="98" y="327"/>
                        <a:pt x="95" y="351"/>
                        <a:pt x="89" y="373"/>
                      </a:cubicBezTo>
                      <a:cubicBezTo>
                        <a:pt x="89" y="373"/>
                        <a:pt x="89" y="373"/>
                        <a:pt x="89" y="373"/>
                      </a:cubicBezTo>
                      <a:cubicBezTo>
                        <a:pt x="207" y="411"/>
                        <a:pt x="207" y="411"/>
                        <a:pt x="207" y="411"/>
                      </a:cubicBezTo>
                      <a:cubicBezTo>
                        <a:pt x="217" y="377"/>
                        <a:pt x="222" y="341"/>
                        <a:pt x="222" y="303"/>
                      </a:cubicBezTo>
                      <a:cubicBezTo>
                        <a:pt x="222" y="180"/>
                        <a:pt x="164" y="70"/>
                        <a:pt x="73" y="0"/>
                      </a:cubicBezTo>
                    </a:path>
                  </a:pathLst>
                </a:custGeom>
                <a:solidFill>
                  <a:srgbClr val="EE7B4D"/>
                </a:solidFill>
                <a:ln>
                  <a:noFill/>
                </a:ln>
              </p:spPr>
              <p:txBody>
                <a:bodyPr vert="horz" wrap="square" lIns="91440" tIns="45720" rIns="91440" bIns="45720" numCol="1" anchor="t" anchorCtr="0" compatLnSpc="1">
                  <a:prstTxWarp prst="textNoShape">
                    <a:avLst/>
                  </a:prstTxWarp>
                </a:bodyPr>
                <a:lstStyle/>
                <a:p>
                  <a:endParaRPr lang="en-US" dirty="0">
                    <a:solidFill>
                      <a:srgbClr val="EE7B4D"/>
                    </a:solidFill>
                  </a:endParaRPr>
                </a:p>
              </p:txBody>
            </p:sp>
            <p:sp>
              <p:nvSpPr>
                <p:cNvPr id="13" name="Freeform 14">
                  <a:extLst>
                    <a:ext uri="{FF2B5EF4-FFF2-40B4-BE49-F238E27FC236}">
                      <a16:creationId xmlns:a16="http://schemas.microsoft.com/office/drawing/2014/main" id="{FCB46006-6E14-8F02-CF85-028ECD828C6B}"/>
                    </a:ext>
                  </a:extLst>
                </p:cNvPr>
                <p:cNvSpPr>
                  <a:spLocks/>
                </p:cNvSpPr>
                <p:nvPr/>
              </p:nvSpPr>
              <p:spPr bwMode="auto">
                <a:xfrm>
                  <a:off x="6793723" y="2765558"/>
                  <a:ext cx="1382713" cy="1954213"/>
                </a:xfrm>
                <a:custGeom>
                  <a:avLst/>
                  <a:gdLst>
                    <a:gd name="T0" fmla="*/ 204 w 548"/>
                    <a:gd name="T1" fmla="*/ 163 h 774"/>
                    <a:gd name="T2" fmla="*/ 132 w 548"/>
                    <a:gd name="T3" fmla="*/ 182 h 774"/>
                    <a:gd name="T4" fmla="*/ 0 w 548"/>
                    <a:gd name="T5" fmla="*/ 363 h 774"/>
                    <a:gd name="T6" fmla="*/ 98 w 548"/>
                    <a:gd name="T7" fmla="*/ 566 h 774"/>
                    <a:gd name="T8" fmla="*/ 89 w 548"/>
                    <a:gd name="T9" fmla="*/ 636 h 774"/>
                    <a:gd name="T10" fmla="*/ 302 w 548"/>
                    <a:gd name="T11" fmla="*/ 705 h 774"/>
                    <a:gd name="T12" fmla="*/ 371 w 548"/>
                    <a:gd name="T13" fmla="*/ 678 h 774"/>
                    <a:gd name="T14" fmla="*/ 412 w 548"/>
                    <a:gd name="T15" fmla="*/ 740 h 774"/>
                    <a:gd name="T16" fmla="*/ 516 w 548"/>
                    <a:gd name="T17" fmla="*/ 774 h 774"/>
                    <a:gd name="T18" fmla="*/ 548 w 548"/>
                    <a:gd name="T19" fmla="*/ 566 h 774"/>
                    <a:gd name="T20" fmla="*/ 265 w 548"/>
                    <a:gd name="T21" fmla="*/ 0 h 774"/>
                    <a:gd name="T22" fmla="*/ 200 w 548"/>
                    <a:gd name="T23" fmla="*/ 88 h 774"/>
                    <a:gd name="T24" fmla="*/ 204 w 548"/>
                    <a:gd name="T25" fmla="*/ 163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8" h="774">
                      <a:moveTo>
                        <a:pt x="204" y="163"/>
                      </a:moveTo>
                      <a:cubicBezTo>
                        <a:pt x="187" y="186"/>
                        <a:pt x="157" y="194"/>
                        <a:pt x="132" y="182"/>
                      </a:cubicBezTo>
                      <a:cubicBezTo>
                        <a:pt x="0" y="363"/>
                        <a:pt x="0" y="363"/>
                        <a:pt x="0" y="363"/>
                      </a:cubicBezTo>
                      <a:cubicBezTo>
                        <a:pt x="60" y="411"/>
                        <a:pt x="98" y="484"/>
                        <a:pt x="98" y="566"/>
                      </a:cubicBezTo>
                      <a:cubicBezTo>
                        <a:pt x="98" y="590"/>
                        <a:pt x="95" y="614"/>
                        <a:pt x="89" y="636"/>
                      </a:cubicBezTo>
                      <a:cubicBezTo>
                        <a:pt x="302" y="705"/>
                        <a:pt x="302" y="705"/>
                        <a:pt x="302" y="705"/>
                      </a:cubicBezTo>
                      <a:cubicBezTo>
                        <a:pt x="315" y="681"/>
                        <a:pt x="344" y="669"/>
                        <a:pt x="371" y="678"/>
                      </a:cubicBezTo>
                      <a:cubicBezTo>
                        <a:pt x="399" y="686"/>
                        <a:pt x="415" y="713"/>
                        <a:pt x="412" y="740"/>
                      </a:cubicBezTo>
                      <a:cubicBezTo>
                        <a:pt x="516" y="774"/>
                        <a:pt x="516" y="774"/>
                        <a:pt x="516" y="774"/>
                      </a:cubicBezTo>
                      <a:cubicBezTo>
                        <a:pt x="537" y="709"/>
                        <a:pt x="548" y="639"/>
                        <a:pt x="548" y="566"/>
                      </a:cubicBezTo>
                      <a:cubicBezTo>
                        <a:pt x="548" y="335"/>
                        <a:pt x="436" y="129"/>
                        <a:pt x="265" y="0"/>
                      </a:cubicBezTo>
                      <a:cubicBezTo>
                        <a:pt x="200" y="88"/>
                        <a:pt x="200" y="88"/>
                        <a:pt x="200" y="88"/>
                      </a:cubicBezTo>
                      <a:cubicBezTo>
                        <a:pt x="219" y="109"/>
                        <a:pt x="221" y="140"/>
                        <a:pt x="204" y="163"/>
                      </a:cubicBezTo>
                    </a:path>
                  </a:pathLst>
                </a:custGeom>
                <a:solidFill>
                  <a:schemeClr val="accent2"/>
                </a:solidFill>
                <a:ln>
                  <a:noFill/>
                </a:ln>
              </p:spPr>
              <p:txBody>
                <a:bodyPr vert="horz" wrap="square" lIns="274320" tIns="45720" rIns="91440" bIns="45720" numCol="1" anchor="ctr" anchorCtr="0" compatLnSpc="1">
                  <a:prstTxWarp prst="textNoShape">
                    <a:avLst/>
                  </a:prstTxWarp>
                </a:bodyPr>
                <a:lstStyle/>
                <a:p>
                  <a:pPr algn="ctr"/>
                  <a:r>
                    <a:rPr lang="en-US" sz="1100" dirty="0">
                      <a:solidFill>
                        <a:schemeClr val="bg1"/>
                      </a:solidFill>
                      <a:latin typeface="Mulish" pitchFamily="2" charset="77"/>
                    </a:rPr>
                    <a:t>PEOs</a:t>
                  </a:r>
                  <a:endParaRPr lang="en-US" sz="1100" i="1" dirty="0">
                    <a:solidFill>
                      <a:schemeClr val="bg1"/>
                    </a:solidFill>
                    <a:latin typeface="Mulish Light" pitchFamily="2" charset="77"/>
                  </a:endParaRPr>
                </a:p>
              </p:txBody>
            </p:sp>
          </p:grpSp>
          <p:grpSp>
            <p:nvGrpSpPr>
              <p:cNvPr id="17" name="Group 16">
                <a:extLst>
                  <a:ext uri="{FF2B5EF4-FFF2-40B4-BE49-F238E27FC236}">
                    <a16:creationId xmlns:a16="http://schemas.microsoft.com/office/drawing/2014/main" id="{016DC086-7EDA-A0A6-53B6-8C306E86FBA0}"/>
                  </a:ext>
                </a:extLst>
              </p:cNvPr>
              <p:cNvGrpSpPr/>
              <p:nvPr/>
            </p:nvGrpSpPr>
            <p:grpSpPr>
              <a:xfrm>
                <a:off x="2813050" y="2616014"/>
                <a:ext cx="1381126" cy="1954213"/>
                <a:chOff x="4595035" y="2765558"/>
                <a:chExt cx="1381126" cy="1954213"/>
              </a:xfrm>
            </p:grpSpPr>
            <p:sp>
              <p:nvSpPr>
                <p:cNvPr id="28" name="Freeform 20">
                  <a:extLst>
                    <a:ext uri="{FF2B5EF4-FFF2-40B4-BE49-F238E27FC236}">
                      <a16:creationId xmlns:a16="http://schemas.microsoft.com/office/drawing/2014/main" id="{B1319EDF-34BF-4603-260D-7B5C32D0BF49}"/>
                    </a:ext>
                  </a:extLst>
                </p:cNvPr>
                <p:cNvSpPr>
                  <a:spLocks/>
                </p:cNvSpPr>
                <p:nvPr/>
              </p:nvSpPr>
              <p:spPr bwMode="auto">
                <a:xfrm>
                  <a:off x="5415773" y="3429133"/>
                  <a:ext cx="560388" cy="1038225"/>
                </a:xfrm>
                <a:custGeom>
                  <a:avLst/>
                  <a:gdLst>
                    <a:gd name="T0" fmla="*/ 149 w 222"/>
                    <a:gd name="T1" fmla="*/ 0 h 411"/>
                    <a:gd name="T2" fmla="*/ 0 w 222"/>
                    <a:gd name="T3" fmla="*/ 303 h 411"/>
                    <a:gd name="T4" fmla="*/ 15 w 222"/>
                    <a:gd name="T5" fmla="*/ 411 h 411"/>
                    <a:gd name="T6" fmla="*/ 133 w 222"/>
                    <a:gd name="T7" fmla="*/ 373 h 411"/>
                    <a:gd name="T8" fmla="*/ 124 w 222"/>
                    <a:gd name="T9" fmla="*/ 303 h 411"/>
                    <a:gd name="T10" fmla="*/ 124 w 222"/>
                    <a:gd name="T11" fmla="*/ 303 h 411"/>
                    <a:gd name="T12" fmla="*/ 124 w 222"/>
                    <a:gd name="T13" fmla="*/ 303 h 411"/>
                    <a:gd name="T14" fmla="*/ 222 w 222"/>
                    <a:gd name="T15" fmla="*/ 100 h 411"/>
                    <a:gd name="T16" fmla="*/ 222 w 222"/>
                    <a:gd name="T17" fmla="*/ 100 h 411"/>
                    <a:gd name="T18" fmla="*/ 149 w 222"/>
                    <a:gd name="T19" fmla="*/ 0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411">
                      <a:moveTo>
                        <a:pt x="149" y="0"/>
                      </a:moveTo>
                      <a:cubicBezTo>
                        <a:pt x="58" y="70"/>
                        <a:pt x="0" y="180"/>
                        <a:pt x="0" y="303"/>
                      </a:cubicBezTo>
                      <a:cubicBezTo>
                        <a:pt x="0" y="341"/>
                        <a:pt x="5" y="377"/>
                        <a:pt x="15" y="411"/>
                      </a:cubicBezTo>
                      <a:cubicBezTo>
                        <a:pt x="133" y="373"/>
                        <a:pt x="133" y="373"/>
                        <a:pt x="133" y="373"/>
                      </a:cubicBezTo>
                      <a:cubicBezTo>
                        <a:pt x="127" y="351"/>
                        <a:pt x="124" y="327"/>
                        <a:pt x="124" y="303"/>
                      </a:cubicBezTo>
                      <a:cubicBezTo>
                        <a:pt x="124" y="303"/>
                        <a:pt x="124" y="303"/>
                        <a:pt x="124" y="303"/>
                      </a:cubicBezTo>
                      <a:cubicBezTo>
                        <a:pt x="124" y="303"/>
                        <a:pt x="124" y="303"/>
                        <a:pt x="124" y="303"/>
                      </a:cubicBezTo>
                      <a:cubicBezTo>
                        <a:pt x="124" y="221"/>
                        <a:pt x="162" y="148"/>
                        <a:pt x="222" y="100"/>
                      </a:cubicBezTo>
                      <a:cubicBezTo>
                        <a:pt x="222" y="100"/>
                        <a:pt x="222" y="100"/>
                        <a:pt x="222" y="100"/>
                      </a:cubicBezTo>
                      <a:cubicBezTo>
                        <a:pt x="149" y="0"/>
                        <a:pt x="149" y="0"/>
                        <a:pt x="149" y="0"/>
                      </a:cubicBezTo>
                    </a:path>
                  </a:pathLst>
                </a:custGeom>
                <a:solidFill>
                  <a:srgbClr val="C5C4C3"/>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8" name="Freeform 15">
                  <a:extLst>
                    <a:ext uri="{FF2B5EF4-FFF2-40B4-BE49-F238E27FC236}">
                      <a16:creationId xmlns:a16="http://schemas.microsoft.com/office/drawing/2014/main" id="{30195870-0B40-6636-66F2-DE7EED3AB317}"/>
                    </a:ext>
                  </a:extLst>
                </p:cNvPr>
                <p:cNvSpPr>
                  <a:spLocks/>
                </p:cNvSpPr>
                <p:nvPr/>
              </p:nvSpPr>
              <p:spPr bwMode="auto">
                <a:xfrm>
                  <a:off x="4595035" y="2765558"/>
                  <a:ext cx="1381125" cy="1954213"/>
                </a:xfrm>
                <a:custGeom>
                  <a:avLst/>
                  <a:gdLst>
                    <a:gd name="T0" fmla="*/ 176 w 547"/>
                    <a:gd name="T1" fmla="*/ 678 h 774"/>
                    <a:gd name="T2" fmla="*/ 246 w 547"/>
                    <a:gd name="T3" fmla="*/ 705 h 774"/>
                    <a:gd name="T4" fmla="*/ 458 w 547"/>
                    <a:gd name="T5" fmla="*/ 636 h 774"/>
                    <a:gd name="T6" fmla="*/ 449 w 547"/>
                    <a:gd name="T7" fmla="*/ 566 h 774"/>
                    <a:gd name="T8" fmla="*/ 547 w 547"/>
                    <a:gd name="T9" fmla="*/ 363 h 774"/>
                    <a:gd name="T10" fmla="*/ 415 w 547"/>
                    <a:gd name="T11" fmla="*/ 182 h 774"/>
                    <a:gd name="T12" fmla="*/ 343 w 547"/>
                    <a:gd name="T13" fmla="*/ 163 h 774"/>
                    <a:gd name="T14" fmla="*/ 347 w 547"/>
                    <a:gd name="T15" fmla="*/ 88 h 774"/>
                    <a:gd name="T16" fmla="*/ 283 w 547"/>
                    <a:gd name="T17" fmla="*/ 0 h 774"/>
                    <a:gd name="T18" fmla="*/ 0 w 547"/>
                    <a:gd name="T19" fmla="*/ 566 h 774"/>
                    <a:gd name="T20" fmla="*/ 31 w 547"/>
                    <a:gd name="T21" fmla="*/ 774 h 774"/>
                    <a:gd name="T22" fmla="*/ 135 w 547"/>
                    <a:gd name="T23" fmla="*/ 740 h 774"/>
                    <a:gd name="T24" fmla="*/ 176 w 547"/>
                    <a:gd name="T25" fmla="*/ 678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7" h="774">
                      <a:moveTo>
                        <a:pt x="176" y="678"/>
                      </a:moveTo>
                      <a:cubicBezTo>
                        <a:pt x="203" y="669"/>
                        <a:pt x="232" y="681"/>
                        <a:pt x="246" y="705"/>
                      </a:cubicBezTo>
                      <a:cubicBezTo>
                        <a:pt x="458" y="636"/>
                        <a:pt x="458" y="636"/>
                        <a:pt x="458" y="636"/>
                      </a:cubicBezTo>
                      <a:cubicBezTo>
                        <a:pt x="452" y="614"/>
                        <a:pt x="449" y="590"/>
                        <a:pt x="449" y="566"/>
                      </a:cubicBezTo>
                      <a:cubicBezTo>
                        <a:pt x="449" y="484"/>
                        <a:pt x="487" y="411"/>
                        <a:pt x="547" y="363"/>
                      </a:cubicBezTo>
                      <a:cubicBezTo>
                        <a:pt x="415" y="182"/>
                        <a:pt x="415" y="182"/>
                        <a:pt x="415" y="182"/>
                      </a:cubicBezTo>
                      <a:cubicBezTo>
                        <a:pt x="390" y="194"/>
                        <a:pt x="360" y="186"/>
                        <a:pt x="343" y="163"/>
                      </a:cubicBezTo>
                      <a:cubicBezTo>
                        <a:pt x="326" y="140"/>
                        <a:pt x="329" y="109"/>
                        <a:pt x="347" y="88"/>
                      </a:cubicBezTo>
                      <a:cubicBezTo>
                        <a:pt x="283" y="0"/>
                        <a:pt x="283" y="0"/>
                        <a:pt x="283" y="0"/>
                      </a:cubicBezTo>
                      <a:cubicBezTo>
                        <a:pt x="111" y="129"/>
                        <a:pt x="0" y="335"/>
                        <a:pt x="0" y="566"/>
                      </a:cubicBezTo>
                      <a:cubicBezTo>
                        <a:pt x="0" y="639"/>
                        <a:pt x="11" y="709"/>
                        <a:pt x="31" y="774"/>
                      </a:cubicBezTo>
                      <a:cubicBezTo>
                        <a:pt x="135" y="740"/>
                        <a:pt x="135" y="740"/>
                        <a:pt x="135" y="740"/>
                      </a:cubicBezTo>
                      <a:cubicBezTo>
                        <a:pt x="132" y="713"/>
                        <a:pt x="149" y="686"/>
                        <a:pt x="176" y="678"/>
                      </a:cubicBezTo>
                    </a:path>
                  </a:pathLst>
                </a:custGeom>
                <a:solidFill>
                  <a:srgbClr val="C5C4C3"/>
                </a:solidFill>
                <a:ln>
                  <a:noFill/>
                </a:ln>
              </p:spPr>
              <p:txBody>
                <a:bodyPr vert="horz" wrap="square" lIns="91440" tIns="365760" rIns="274320" bIns="45720" numCol="1" anchor="ctr" anchorCtr="0" compatLnSpc="1">
                  <a:prstTxWarp prst="textNoShape">
                    <a:avLst/>
                  </a:prstTxWarp>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solidFill>
                        <a:prstClr val="white"/>
                      </a:solidFill>
                      <a:effectLst/>
                      <a:uLnTx/>
                      <a:uFillTx/>
                      <a:latin typeface="Mulish" pitchFamily="2" charset="77"/>
                    </a:rPr>
                    <a:t>Employment-related associations &amp; chambers</a:t>
                  </a:r>
                </a:p>
              </p:txBody>
            </p:sp>
          </p:grpSp>
          <p:grpSp>
            <p:nvGrpSpPr>
              <p:cNvPr id="29" name="Group 28">
                <a:extLst>
                  <a:ext uri="{FF2B5EF4-FFF2-40B4-BE49-F238E27FC236}">
                    <a16:creationId xmlns:a16="http://schemas.microsoft.com/office/drawing/2014/main" id="{7E05871B-412B-FBEB-9EA9-8E1CD636AE9E}"/>
                  </a:ext>
                </a:extLst>
              </p:cNvPr>
              <p:cNvGrpSpPr/>
              <p:nvPr/>
            </p:nvGrpSpPr>
            <p:grpSpPr>
              <a:xfrm>
                <a:off x="4632325" y="4276539"/>
                <a:ext cx="1663700" cy="1560513"/>
                <a:chOff x="6414310" y="4426083"/>
                <a:chExt cx="1663700" cy="1560513"/>
              </a:xfrm>
            </p:grpSpPr>
            <p:sp>
              <p:nvSpPr>
                <p:cNvPr id="30" name="Freeform 16">
                  <a:extLst>
                    <a:ext uri="{FF2B5EF4-FFF2-40B4-BE49-F238E27FC236}">
                      <a16:creationId xmlns:a16="http://schemas.microsoft.com/office/drawing/2014/main" id="{F59E40DB-2153-9D5D-388F-2B9E149EDAB7}"/>
                    </a:ext>
                  </a:extLst>
                </p:cNvPr>
                <p:cNvSpPr>
                  <a:spLocks/>
                </p:cNvSpPr>
                <p:nvPr/>
              </p:nvSpPr>
              <p:spPr bwMode="auto">
                <a:xfrm>
                  <a:off x="6414310" y="4426083"/>
                  <a:ext cx="1663700" cy="1560513"/>
                </a:xfrm>
                <a:custGeom>
                  <a:avLst/>
                  <a:gdLst>
                    <a:gd name="T0" fmla="*/ 485 w 659"/>
                    <a:gd name="T1" fmla="*/ 132 h 618"/>
                    <a:gd name="T2" fmla="*/ 444 w 659"/>
                    <a:gd name="T3" fmla="*/ 69 h 618"/>
                    <a:gd name="T4" fmla="*/ 232 w 659"/>
                    <a:gd name="T5" fmla="*/ 0 h 618"/>
                    <a:gd name="T6" fmla="*/ 0 w 659"/>
                    <a:gd name="T7" fmla="*/ 168 h 618"/>
                    <a:gd name="T8" fmla="*/ 0 w 659"/>
                    <a:gd name="T9" fmla="*/ 392 h 618"/>
                    <a:gd name="T10" fmla="*/ 47 w 659"/>
                    <a:gd name="T11" fmla="*/ 450 h 618"/>
                    <a:gd name="T12" fmla="*/ 0 w 659"/>
                    <a:gd name="T13" fmla="*/ 508 h 618"/>
                    <a:gd name="T14" fmla="*/ 0 w 659"/>
                    <a:gd name="T15" fmla="*/ 618 h 618"/>
                    <a:gd name="T16" fmla="*/ 659 w 659"/>
                    <a:gd name="T17" fmla="*/ 139 h 618"/>
                    <a:gd name="T18" fmla="*/ 555 w 659"/>
                    <a:gd name="T19" fmla="*/ 105 h 618"/>
                    <a:gd name="T20" fmla="*/ 485 w 659"/>
                    <a:gd name="T21" fmla="*/ 132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9" h="618">
                      <a:moveTo>
                        <a:pt x="485" y="132"/>
                      </a:moveTo>
                      <a:cubicBezTo>
                        <a:pt x="458" y="123"/>
                        <a:pt x="441" y="97"/>
                        <a:pt x="444" y="69"/>
                      </a:cubicBezTo>
                      <a:cubicBezTo>
                        <a:pt x="232" y="0"/>
                        <a:pt x="232" y="0"/>
                        <a:pt x="232" y="0"/>
                      </a:cubicBezTo>
                      <a:cubicBezTo>
                        <a:pt x="196" y="95"/>
                        <a:pt x="106" y="164"/>
                        <a:pt x="0" y="168"/>
                      </a:cubicBezTo>
                      <a:cubicBezTo>
                        <a:pt x="0" y="392"/>
                        <a:pt x="0" y="392"/>
                        <a:pt x="0" y="392"/>
                      </a:cubicBezTo>
                      <a:cubicBezTo>
                        <a:pt x="27" y="398"/>
                        <a:pt x="47" y="421"/>
                        <a:pt x="47" y="450"/>
                      </a:cubicBezTo>
                      <a:cubicBezTo>
                        <a:pt x="47" y="479"/>
                        <a:pt x="27" y="502"/>
                        <a:pt x="0" y="508"/>
                      </a:cubicBezTo>
                      <a:cubicBezTo>
                        <a:pt x="0" y="618"/>
                        <a:pt x="0" y="618"/>
                        <a:pt x="0" y="618"/>
                      </a:cubicBezTo>
                      <a:cubicBezTo>
                        <a:pt x="306" y="613"/>
                        <a:pt x="565" y="414"/>
                        <a:pt x="659" y="139"/>
                      </a:cubicBezTo>
                      <a:cubicBezTo>
                        <a:pt x="555" y="105"/>
                        <a:pt x="555" y="105"/>
                        <a:pt x="555" y="105"/>
                      </a:cubicBezTo>
                      <a:cubicBezTo>
                        <a:pt x="541" y="129"/>
                        <a:pt x="512" y="141"/>
                        <a:pt x="485" y="132"/>
                      </a:cubicBezTo>
                    </a:path>
                  </a:pathLst>
                </a:custGeom>
                <a:solidFill>
                  <a:srgbClr val="626261"/>
                </a:solidFill>
                <a:ln>
                  <a:noFill/>
                </a:ln>
              </p:spPr>
              <p:txBody>
                <a:bodyPr vert="horz" wrap="square" lIns="91440" tIns="45720" rIns="274320" bIns="91440" numCol="1" anchor="ctr" anchorCtr="0" compatLnSpc="1">
                  <a:prstTxWarp prst="textNoShape">
                    <a:avLst/>
                  </a:prstTxWarp>
                </a:bodyPr>
                <a:lstStyle/>
                <a:p>
                  <a:pPr algn="ctr"/>
                  <a:r>
                    <a:rPr lang="en-US" sz="1100" dirty="0">
                      <a:solidFill>
                        <a:schemeClr val="bg1"/>
                      </a:solidFill>
                      <a:latin typeface="Mulish" pitchFamily="2" charset="77"/>
                    </a:rPr>
                    <a:t>Unions</a:t>
                  </a:r>
                </a:p>
              </p:txBody>
            </p:sp>
            <p:sp>
              <p:nvSpPr>
                <p:cNvPr id="31" name="Freeform 21">
                  <a:extLst>
                    <a:ext uri="{FF2B5EF4-FFF2-40B4-BE49-F238E27FC236}">
                      <a16:creationId xmlns:a16="http://schemas.microsoft.com/office/drawing/2014/main" id="{107D0840-39E3-81E7-121C-9BF151A0874E}"/>
                    </a:ext>
                  </a:extLst>
                </p:cNvPr>
                <p:cNvSpPr>
                  <a:spLocks/>
                </p:cNvSpPr>
                <p:nvPr/>
              </p:nvSpPr>
              <p:spPr bwMode="auto">
                <a:xfrm>
                  <a:off x="6414310" y="4426083"/>
                  <a:ext cx="884238" cy="739775"/>
                </a:xfrm>
                <a:custGeom>
                  <a:avLst/>
                  <a:gdLst>
                    <a:gd name="T0" fmla="*/ 232 w 350"/>
                    <a:gd name="T1" fmla="*/ 0 h 293"/>
                    <a:gd name="T2" fmla="*/ 0 w 350"/>
                    <a:gd name="T3" fmla="*/ 168 h 293"/>
                    <a:gd name="T4" fmla="*/ 0 w 350"/>
                    <a:gd name="T5" fmla="*/ 293 h 293"/>
                    <a:gd name="T6" fmla="*/ 350 w 350"/>
                    <a:gd name="T7" fmla="*/ 38 h 293"/>
                    <a:gd name="T8" fmla="*/ 232 w 350"/>
                    <a:gd name="T9" fmla="*/ 0 h 293"/>
                  </a:gdLst>
                  <a:ahLst/>
                  <a:cxnLst>
                    <a:cxn ang="0">
                      <a:pos x="T0" y="T1"/>
                    </a:cxn>
                    <a:cxn ang="0">
                      <a:pos x="T2" y="T3"/>
                    </a:cxn>
                    <a:cxn ang="0">
                      <a:pos x="T4" y="T5"/>
                    </a:cxn>
                    <a:cxn ang="0">
                      <a:pos x="T6" y="T7"/>
                    </a:cxn>
                    <a:cxn ang="0">
                      <a:pos x="T8" y="T9"/>
                    </a:cxn>
                  </a:cxnLst>
                  <a:rect l="0" t="0" r="r" b="b"/>
                  <a:pathLst>
                    <a:path w="350" h="293">
                      <a:moveTo>
                        <a:pt x="232" y="0"/>
                      </a:moveTo>
                      <a:cubicBezTo>
                        <a:pt x="196" y="95"/>
                        <a:pt x="106" y="164"/>
                        <a:pt x="0" y="168"/>
                      </a:cubicBezTo>
                      <a:cubicBezTo>
                        <a:pt x="0" y="293"/>
                        <a:pt x="0" y="293"/>
                        <a:pt x="0" y="293"/>
                      </a:cubicBezTo>
                      <a:cubicBezTo>
                        <a:pt x="161" y="288"/>
                        <a:pt x="298" y="183"/>
                        <a:pt x="350" y="38"/>
                      </a:cubicBezTo>
                      <a:cubicBezTo>
                        <a:pt x="232" y="0"/>
                        <a:pt x="232" y="0"/>
                        <a:pt x="232" y="0"/>
                      </a:cubicBezTo>
                    </a:path>
                  </a:pathLst>
                </a:custGeom>
                <a:solidFill>
                  <a:srgbClr val="626261"/>
                </a:solidFill>
                <a:ln>
                  <a:noFill/>
                </a:ln>
              </p:spPr>
              <p:txBody>
                <a:bodyPr vert="horz" wrap="square" lIns="91440" tIns="45720" rIns="91440" bIns="45720" numCol="1" anchor="t" anchorCtr="0" compatLnSpc="1">
                  <a:prstTxWarp prst="textNoShape">
                    <a:avLst/>
                  </a:prstTxWarp>
                </a:bodyPr>
                <a:lstStyle/>
                <a:p>
                  <a:endParaRPr lang="en-US" dirty="0"/>
                </a:p>
              </p:txBody>
            </p:sp>
          </p:grpSp>
        </p:grpSp>
        <p:sp>
          <p:nvSpPr>
            <p:cNvPr id="123" name="Title 1">
              <a:extLst>
                <a:ext uri="{FF2B5EF4-FFF2-40B4-BE49-F238E27FC236}">
                  <a16:creationId xmlns:a16="http://schemas.microsoft.com/office/drawing/2014/main" id="{AF666913-40FF-0207-CA7F-0C05E131054E}"/>
                </a:ext>
              </a:extLst>
            </p:cNvPr>
            <p:cNvSpPr txBox="1">
              <a:spLocks/>
            </p:cNvSpPr>
            <p:nvPr/>
          </p:nvSpPr>
          <p:spPr>
            <a:xfrm>
              <a:off x="3747252" y="3571130"/>
              <a:ext cx="1515978" cy="449794"/>
            </a:xfrm>
            <a:prstGeom prst="rect">
              <a:avLst/>
            </a:prstGeom>
          </p:spPr>
          <p:style>
            <a:lnRef idx="0">
              <a:scrgbClr r="0" g="0" b="0"/>
            </a:lnRef>
            <a:fillRef idx="0">
              <a:scrgbClr r="0" g="0" b="0"/>
            </a:fillRef>
            <a:effectRef idx="0">
              <a:scrgbClr r="0" g="0" b="0"/>
            </a:effectRef>
            <a:fontRef idx="major"/>
          </p:style>
          <p:txBody>
            <a:bodyPr lIns="91440" tIns="0" rIns="0" bIns="0"/>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spcBef>
                  <a:spcPts val="150"/>
                </a:spcBef>
                <a:spcAft>
                  <a:spcPts val="150"/>
                </a:spcAft>
              </a:pPr>
              <a:r>
                <a:rPr lang="en-US" sz="900" dirty="0">
                  <a:solidFill>
                    <a:srgbClr val="636466"/>
                  </a:solidFill>
                  <a:latin typeface="Mulish Light" pitchFamily="2" charset="77"/>
                </a:rPr>
                <a:t>Consider targeting  these types of groups:</a:t>
              </a:r>
            </a:p>
            <a:p>
              <a:pPr marL="91440" indent="-91440" algn="ctr">
                <a:spcBef>
                  <a:spcPts val="300"/>
                </a:spcBef>
                <a:spcAft>
                  <a:spcPts val="300"/>
                </a:spcAft>
                <a:buFont typeface="Arial" panose="020B0604020202020204" pitchFamily="34" charset="0"/>
                <a:buChar char="•"/>
              </a:pPr>
              <a:r>
                <a:rPr lang="en-US" sz="900" dirty="0">
                  <a:solidFill>
                    <a:srgbClr val="636466"/>
                  </a:solidFill>
                  <a:latin typeface="Mulish Light" pitchFamily="2" charset="77"/>
                </a:rPr>
                <a:t>Groups offering Health Savings Account (HSA) plans</a:t>
              </a:r>
            </a:p>
            <a:p>
              <a:pPr marL="91440" indent="-91440" algn="ctr">
                <a:spcBef>
                  <a:spcPts val="300"/>
                </a:spcBef>
                <a:spcAft>
                  <a:spcPts val="300"/>
                </a:spcAft>
                <a:buFont typeface="Arial" panose="020B0604020202020204" pitchFamily="34" charset="0"/>
                <a:buChar char="•"/>
              </a:pPr>
              <a:r>
                <a:rPr lang="en-US" sz="900" dirty="0">
                  <a:solidFill>
                    <a:srgbClr val="636466"/>
                  </a:solidFill>
                  <a:latin typeface="Mulish Light" pitchFamily="2" charset="77"/>
                </a:rPr>
                <a:t>Groups offering spendy MA or Medicare Supplement plans</a:t>
              </a:r>
            </a:p>
            <a:p>
              <a:pPr algn="ctr">
                <a:spcBef>
                  <a:spcPts val="100"/>
                </a:spcBef>
                <a:spcAft>
                  <a:spcPts val="100"/>
                </a:spcAft>
              </a:pPr>
              <a:endParaRPr lang="en-US" sz="900" dirty="0">
                <a:solidFill>
                  <a:srgbClr val="EE7B4D"/>
                </a:solidFill>
                <a:latin typeface="Mulish Light" pitchFamily="2" charset="77"/>
              </a:endParaRPr>
            </a:p>
          </p:txBody>
        </p:sp>
      </p:grpSp>
      <p:sp>
        <p:nvSpPr>
          <p:cNvPr id="124" name="Title 1">
            <a:extLst>
              <a:ext uri="{FF2B5EF4-FFF2-40B4-BE49-F238E27FC236}">
                <a16:creationId xmlns:a16="http://schemas.microsoft.com/office/drawing/2014/main" id="{FD852FE0-CC72-7AFE-DADC-88F3F2DD8515}"/>
              </a:ext>
            </a:extLst>
          </p:cNvPr>
          <p:cNvSpPr txBox="1">
            <a:spLocks/>
          </p:cNvSpPr>
          <p:nvPr/>
        </p:nvSpPr>
        <p:spPr>
          <a:xfrm>
            <a:off x="6093826" y="2299684"/>
            <a:ext cx="2493583" cy="1187724"/>
          </a:xfrm>
          <a:prstGeom prst="rect">
            <a:avLst/>
          </a:prstGeom>
        </p:spPr>
        <p:style>
          <a:lnRef idx="0">
            <a:scrgbClr r="0" g="0" b="0"/>
          </a:lnRef>
          <a:fillRef idx="0">
            <a:scrgbClr r="0" g="0" b="0"/>
          </a:fillRef>
          <a:effectRef idx="0">
            <a:scrgbClr r="0" g="0" b="0"/>
          </a:effectRef>
          <a:fontRef idx="major"/>
        </p:style>
        <p:txBody>
          <a:bodyPr lIns="91440" tIns="0" rIns="0" bIns="0"/>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nSpc>
                <a:spcPct val="120000"/>
              </a:lnSpc>
              <a:spcBef>
                <a:spcPts val="500"/>
              </a:spcBef>
              <a:spcAft>
                <a:spcPts val="500"/>
              </a:spcAft>
            </a:pPr>
            <a:r>
              <a:rPr lang="en-US" sz="1000" dirty="0">
                <a:solidFill>
                  <a:srgbClr val="636466"/>
                </a:solidFill>
                <a:latin typeface="Mulish Light" pitchFamily="2" charset="77"/>
              </a:rPr>
              <a:t>The Centers for Medicare and Medicaid (CMS) allows us to offer our Group MSAs to employment-related groups.</a:t>
            </a:r>
          </a:p>
          <a:p>
            <a:pPr>
              <a:lnSpc>
                <a:spcPct val="120000"/>
              </a:lnSpc>
              <a:spcBef>
                <a:spcPts val="500"/>
              </a:spcBef>
              <a:spcAft>
                <a:spcPts val="500"/>
              </a:spcAft>
            </a:pPr>
            <a:r>
              <a:rPr lang="en-US" sz="1000" dirty="0">
                <a:solidFill>
                  <a:srgbClr val="636466"/>
                </a:solidFill>
                <a:latin typeface="Mulish Light" pitchFamily="2" charset="77"/>
              </a:rPr>
              <a:t>We are happy to answer any questions you have about group eligibility.</a:t>
            </a:r>
          </a:p>
          <a:p>
            <a:pPr>
              <a:lnSpc>
                <a:spcPct val="120000"/>
              </a:lnSpc>
              <a:spcBef>
                <a:spcPts val="500"/>
              </a:spcBef>
              <a:spcAft>
                <a:spcPts val="500"/>
              </a:spcAft>
            </a:pPr>
            <a:r>
              <a:rPr lang="en-US" sz="1000" dirty="0">
                <a:solidFill>
                  <a:srgbClr val="636466"/>
                </a:solidFill>
                <a:latin typeface="Mulish Light" pitchFamily="2" charset="77"/>
              </a:rPr>
              <a:t>The group decides who its eligible beneficiaries are through its HR policies. Some groups may include just the retiree/ employee while others may include the retiree/employee’s spouse and/or dependents.</a:t>
            </a:r>
          </a:p>
          <a:p>
            <a:pPr>
              <a:lnSpc>
                <a:spcPct val="120000"/>
              </a:lnSpc>
              <a:spcBef>
                <a:spcPts val="500"/>
              </a:spcBef>
              <a:spcAft>
                <a:spcPts val="500"/>
              </a:spcAft>
            </a:pPr>
            <a:r>
              <a:rPr lang="en-US" sz="1000" dirty="0">
                <a:solidFill>
                  <a:srgbClr val="636466"/>
                </a:solidFill>
                <a:latin typeface="Mulish Light" pitchFamily="2" charset="77"/>
              </a:rPr>
              <a:t>Applicants for our plans must be both an eligible member of the group and eligible for Medicare. See member eligibility requirements on page 6.</a:t>
            </a:r>
          </a:p>
          <a:p>
            <a:pPr>
              <a:lnSpc>
                <a:spcPct val="120000"/>
              </a:lnSpc>
              <a:spcBef>
                <a:spcPts val="500"/>
              </a:spcBef>
              <a:spcAft>
                <a:spcPts val="500"/>
              </a:spcAft>
            </a:pPr>
            <a:r>
              <a:rPr lang="en-US" sz="1000" dirty="0">
                <a:solidFill>
                  <a:srgbClr val="636466"/>
                </a:solidFill>
                <a:latin typeface="Mulish Light" pitchFamily="2" charset="77"/>
              </a:rPr>
              <a:t>The Medicare Advantage Fenyx Health Group MSA plans are not subject to the Employee Retirement Income Security Act (ERISA).</a:t>
            </a:r>
          </a:p>
        </p:txBody>
      </p:sp>
    </p:spTree>
    <p:extLst>
      <p:ext uri="{BB962C8B-B14F-4D97-AF65-F5344CB8AC3E}">
        <p14:creationId xmlns:p14="http://schemas.microsoft.com/office/powerpoint/2010/main" val="11351022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997330-BC34-7D75-0B5B-10361EE9D2F5}"/>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797EE50F-8D50-CA47-B54E-D1E6E3DE8105}"/>
              </a:ext>
            </a:extLst>
          </p:cNvPr>
          <p:cNvSpPr txBox="1">
            <a:spLocks/>
          </p:cNvSpPr>
          <p:nvPr/>
        </p:nvSpPr>
        <p:spPr>
          <a:xfrm>
            <a:off x="694148" y="622189"/>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u="none" strike="noStrike" kern="1200" cap="none" spc="0" normalizeH="0" baseline="0" noProof="0" dirty="0">
                <a:ln>
                  <a:noFill/>
                </a:ln>
                <a:solidFill>
                  <a:srgbClr val="212C3A"/>
                </a:solidFill>
                <a:effectLst/>
                <a:uLnTx/>
                <a:uFillTx/>
              </a:rPr>
              <a:t>Fenyx Health Group MSA</a:t>
            </a:r>
          </a:p>
        </p:txBody>
      </p:sp>
      <p:sp>
        <p:nvSpPr>
          <p:cNvPr id="6" name="Title 1">
            <a:extLst>
              <a:ext uri="{FF2B5EF4-FFF2-40B4-BE49-F238E27FC236}">
                <a16:creationId xmlns:a16="http://schemas.microsoft.com/office/drawing/2014/main" id="{824A8CFB-7F6C-FC77-FED6-829D6EC6DD2F}"/>
              </a:ext>
            </a:extLst>
          </p:cNvPr>
          <p:cNvSpPr txBox="1">
            <a:spLocks/>
          </p:cNvSpPr>
          <p:nvPr/>
        </p:nvSpPr>
        <p:spPr>
          <a:xfrm>
            <a:off x="694148" y="1020948"/>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600" dirty="0">
                <a:solidFill>
                  <a:srgbClr val="EE7B4D"/>
                </a:solidFill>
                <a:latin typeface="Mulish" pitchFamily="2" charset="77"/>
              </a:rPr>
              <a:t>Standard Plan Options. </a:t>
            </a:r>
            <a:endParaRPr kumimoji="0" lang="en-US" sz="1600" u="none" strike="noStrike" kern="1200" cap="none" spc="0" normalizeH="0" baseline="0" noProof="0" dirty="0">
              <a:ln>
                <a:noFill/>
              </a:ln>
              <a:solidFill>
                <a:srgbClr val="EE7B4D"/>
              </a:solidFill>
              <a:effectLst/>
              <a:uLnTx/>
              <a:uFillTx/>
              <a:latin typeface="Mulish" pitchFamily="2" charset="77"/>
            </a:endParaRPr>
          </a:p>
        </p:txBody>
      </p:sp>
      <p:sp>
        <p:nvSpPr>
          <p:cNvPr id="45" name="TextBox 44">
            <a:extLst>
              <a:ext uri="{FF2B5EF4-FFF2-40B4-BE49-F238E27FC236}">
                <a16:creationId xmlns:a16="http://schemas.microsoft.com/office/drawing/2014/main" id="{4FB7CFDA-578F-803A-6C67-AF52A4012C58}"/>
              </a:ext>
            </a:extLst>
          </p:cNvPr>
          <p:cNvSpPr txBox="1"/>
          <p:nvPr/>
        </p:nvSpPr>
        <p:spPr>
          <a:xfrm>
            <a:off x="2842591" y="22396"/>
            <a:ext cx="6102626" cy="497949"/>
          </a:xfrm>
          <a:prstGeom prst="rect">
            <a:avLst/>
          </a:prstGeom>
          <a:noFill/>
          <a:ln>
            <a:noFill/>
          </a:ln>
        </p:spPr>
        <p:txBody>
          <a:bodyPr wrap="square" lIns="45720" tIns="45720" rIns="45720" bIns="45720" rtlCol="0" anchor="ctr">
            <a:noAutofit/>
          </a:bodyPr>
          <a:lstStyle/>
          <a:p>
            <a:pPr algn="r" defTabSz="914400">
              <a:defRPr/>
            </a:pPr>
            <a:r>
              <a:rPr lang="en-US" sz="900" b="1" dirty="0">
                <a:solidFill>
                  <a:srgbClr val="626261"/>
                </a:solidFill>
                <a:latin typeface="Mulish SemiBold" pitchFamily="2" charset="77"/>
                <a:ea typeface="Roboto Medium" charset="0"/>
                <a:cs typeface="Roboto Medium" charset="0"/>
              </a:rPr>
              <a:t>Fenyx Health   </a:t>
            </a:r>
            <a:r>
              <a:rPr lang="en-US" sz="900" dirty="0">
                <a:solidFill>
                  <a:srgbClr val="626261"/>
                </a:solidFill>
                <a:latin typeface="Mulish" pitchFamily="2" charset="77"/>
                <a:ea typeface="Roboto Medium" charset="0"/>
                <a:cs typeface="Roboto Medium" charset="0"/>
              </a:rPr>
              <a:t>|   Raising Wealth Through Health   |   fenyxhealth.com   |   2026 </a:t>
            </a:r>
          </a:p>
        </p:txBody>
      </p:sp>
      <p:sp>
        <p:nvSpPr>
          <p:cNvPr id="46" name="TextBox 45">
            <a:extLst>
              <a:ext uri="{FF2B5EF4-FFF2-40B4-BE49-F238E27FC236}">
                <a16:creationId xmlns:a16="http://schemas.microsoft.com/office/drawing/2014/main" id="{4FE9B257-1436-1666-868F-562A391DD32C}"/>
              </a:ext>
            </a:extLst>
          </p:cNvPr>
          <p:cNvSpPr txBox="1"/>
          <p:nvPr/>
        </p:nvSpPr>
        <p:spPr>
          <a:xfrm>
            <a:off x="77024" y="-4144"/>
            <a:ext cx="337654" cy="497949"/>
          </a:xfrm>
          <a:prstGeom prst="rect">
            <a:avLst/>
          </a:prstGeom>
          <a:noFill/>
          <a:ln>
            <a:noFill/>
          </a:ln>
        </p:spPr>
        <p:txBody>
          <a:bodyPr wrap="square" lIns="45720" tIns="45720" rIns="45720" bIns="45720" rtlCol="0" anchor="ctr">
            <a:noAutofit/>
          </a:bodyPr>
          <a:lstStyle/>
          <a:p>
            <a:pPr algn="ctr" defTabSz="914400">
              <a:defRPr/>
            </a:pPr>
            <a:fld id="{F45C1C93-3701-B24D-A90B-625A233CC078}" type="slidenum">
              <a:rPr lang="en-US" sz="800" smtClean="0">
                <a:solidFill>
                  <a:srgbClr val="636466"/>
                </a:solidFill>
                <a:latin typeface="Mulish" pitchFamily="2" charset="77"/>
                <a:ea typeface="Roboto Medium" charset="0"/>
                <a:cs typeface="Roboto Medium" charset="0"/>
              </a:rPr>
              <a:t>11</a:t>
            </a:fld>
            <a:endParaRPr lang="en-US" sz="800" dirty="0">
              <a:solidFill>
                <a:srgbClr val="636466"/>
              </a:solidFill>
              <a:latin typeface="Mulish" pitchFamily="2" charset="77"/>
              <a:ea typeface="Roboto Medium" charset="0"/>
              <a:cs typeface="Roboto Medium" charset="0"/>
            </a:endParaRPr>
          </a:p>
        </p:txBody>
      </p:sp>
      <p:sp>
        <p:nvSpPr>
          <p:cNvPr id="47" name="TextBox 46">
            <a:extLst>
              <a:ext uri="{FF2B5EF4-FFF2-40B4-BE49-F238E27FC236}">
                <a16:creationId xmlns:a16="http://schemas.microsoft.com/office/drawing/2014/main" id="{868D4FF7-3BC5-5E76-D93B-639A2AE8F197}"/>
              </a:ext>
            </a:extLst>
          </p:cNvPr>
          <p:cNvSpPr txBox="1"/>
          <p:nvPr/>
        </p:nvSpPr>
        <p:spPr>
          <a:xfrm>
            <a:off x="83431" y="6481010"/>
            <a:ext cx="8977139" cy="497949"/>
          </a:xfrm>
          <a:prstGeom prst="rect">
            <a:avLst/>
          </a:prstGeom>
          <a:noFill/>
          <a:ln>
            <a:noFill/>
          </a:ln>
        </p:spPr>
        <p:txBody>
          <a:bodyPr wrap="square" lIns="45720" tIns="45720" rIns="45720" bIns="45720" rtlCol="0" anchor="ctr">
            <a:noAutofit/>
          </a:bodyPr>
          <a:lstStyle/>
          <a:p>
            <a:pPr algn="ctr" defTabSz="914400">
              <a:defRPr/>
            </a:pPr>
            <a:r>
              <a:rPr lang="en-US" sz="900" dirty="0">
                <a:solidFill>
                  <a:srgbClr val="C5C4C3"/>
                </a:solidFill>
                <a:latin typeface="Mulish Light" pitchFamily="2" charset="77"/>
                <a:ea typeface="Roboto Medium" charset="0"/>
                <a:cs typeface="Roboto Medium" charset="0"/>
              </a:rPr>
              <a:t>Fenyx Health Internal. 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
        <p:nvSpPr>
          <p:cNvPr id="49" name="Rectangle 48">
            <a:extLst>
              <a:ext uri="{FF2B5EF4-FFF2-40B4-BE49-F238E27FC236}">
                <a16:creationId xmlns:a16="http://schemas.microsoft.com/office/drawing/2014/main" id="{38A9C234-B72B-96F1-3671-6DA4313A522F}"/>
              </a:ext>
            </a:extLst>
          </p:cNvPr>
          <p:cNvSpPr/>
          <p:nvPr/>
        </p:nvSpPr>
        <p:spPr>
          <a:xfrm>
            <a:off x="0" y="-1"/>
            <a:ext cx="9144000" cy="45720"/>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AAD09765-8D21-998E-2490-D5EA1EA90C5A}"/>
              </a:ext>
            </a:extLst>
          </p:cNvPr>
          <p:cNvSpPr/>
          <p:nvPr/>
        </p:nvSpPr>
        <p:spPr>
          <a:xfrm>
            <a:off x="1587072" y="1849342"/>
            <a:ext cx="5814392" cy="93478"/>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4" name="Group 23">
            <a:extLst>
              <a:ext uri="{FF2B5EF4-FFF2-40B4-BE49-F238E27FC236}">
                <a16:creationId xmlns:a16="http://schemas.microsoft.com/office/drawing/2014/main" id="{1610A44C-C74F-E933-81F3-AF6C61F666B8}"/>
              </a:ext>
            </a:extLst>
          </p:cNvPr>
          <p:cNvGrpSpPr/>
          <p:nvPr/>
        </p:nvGrpSpPr>
        <p:grpSpPr>
          <a:xfrm>
            <a:off x="1740599" y="2256477"/>
            <a:ext cx="2460172" cy="4318000"/>
            <a:chOff x="2209799" y="1558414"/>
            <a:chExt cx="2460172" cy="4318000"/>
          </a:xfrm>
        </p:grpSpPr>
        <p:grpSp>
          <p:nvGrpSpPr>
            <p:cNvPr id="25" name="Group 24">
              <a:extLst>
                <a:ext uri="{FF2B5EF4-FFF2-40B4-BE49-F238E27FC236}">
                  <a16:creationId xmlns:a16="http://schemas.microsoft.com/office/drawing/2014/main" id="{88274C31-BB2B-77B8-6B01-158F0BB5C504}"/>
                </a:ext>
              </a:extLst>
            </p:cNvPr>
            <p:cNvGrpSpPr/>
            <p:nvPr/>
          </p:nvGrpSpPr>
          <p:grpSpPr>
            <a:xfrm>
              <a:off x="2209799" y="5003220"/>
              <a:ext cx="2460172" cy="746651"/>
              <a:chOff x="2209799" y="5104080"/>
              <a:chExt cx="2460172" cy="746651"/>
            </a:xfrm>
          </p:grpSpPr>
          <p:sp>
            <p:nvSpPr>
              <p:cNvPr id="40" name="TextBox 39">
                <a:extLst>
                  <a:ext uri="{FF2B5EF4-FFF2-40B4-BE49-F238E27FC236}">
                    <a16:creationId xmlns:a16="http://schemas.microsoft.com/office/drawing/2014/main" id="{5A050379-ABA7-D45F-C634-7B66040792C0}"/>
                  </a:ext>
                </a:extLst>
              </p:cNvPr>
              <p:cNvSpPr txBox="1"/>
              <p:nvPr/>
            </p:nvSpPr>
            <p:spPr>
              <a:xfrm>
                <a:off x="2209799" y="5104080"/>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rgbClr val="3F5A6F"/>
                    </a:solidFill>
                    <a:latin typeface="Aptos Black" panose="020B0004020202020204" pitchFamily="34" charset="0"/>
                  </a:rPr>
                  <a:t>$3,600</a:t>
                </a:r>
              </a:p>
            </p:txBody>
          </p:sp>
          <p:sp>
            <p:nvSpPr>
              <p:cNvPr id="41" name="TextBox 40">
                <a:extLst>
                  <a:ext uri="{FF2B5EF4-FFF2-40B4-BE49-F238E27FC236}">
                    <a16:creationId xmlns:a16="http://schemas.microsoft.com/office/drawing/2014/main" id="{E5C471EB-284D-53DB-737F-CC79043B52A7}"/>
                  </a:ext>
                </a:extLst>
              </p:cNvPr>
              <p:cNvSpPr txBox="1"/>
              <p:nvPr/>
            </p:nvSpPr>
            <p:spPr>
              <a:xfrm>
                <a:off x="2209799" y="5450621"/>
                <a:ext cx="2460172"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000" dirty="0">
                    <a:solidFill>
                      <a:schemeClr val="tx1"/>
                    </a:solidFill>
                    <a:latin typeface="Aptos" panose="020B0004020202020204" pitchFamily="34" charset="0"/>
                  </a:rPr>
                  <a:t>deductible - deposit</a:t>
                </a:r>
              </a:p>
            </p:txBody>
          </p:sp>
        </p:grpSp>
        <p:grpSp>
          <p:nvGrpSpPr>
            <p:cNvPr id="26" name="Group 25">
              <a:extLst>
                <a:ext uri="{FF2B5EF4-FFF2-40B4-BE49-F238E27FC236}">
                  <a16:creationId xmlns:a16="http://schemas.microsoft.com/office/drawing/2014/main" id="{D5ED17F8-2A1C-0CB0-5B93-8CB9F27F6CC5}"/>
                </a:ext>
              </a:extLst>
            </p:cNvPr>
            <p:cNvGrpSpPr/>
            <p:nvPr/>
          </p:nvGrpSpPr>
          <p:grpSpPr>
            <a:xfrm>
              <a:off x="2209799" y="1558414"/>
              <a:ext cx="2460172" cy="4318000"/>
              <a:chOff x="2209799" y="1558414"/>
              <a:chExt cx="2460172" cy="4318000"/>
            </a:xfrm>
          </p:grpSpPr>
          <p:sp>
            <p:nvSpPr>
              <p:cNvPr id="38" name="Rectangle 37">
                <a:extLst>
                  <a:ext uri="{FF2B5EF4-FFF2-40B4-BE49-F238E27FC236}">
                    <a16:creationId xmlns:a16="http://schemas.microsoft.com/office/drawing/2014/main" id="{9B169E5C-3EA0-BE80-6BF9-9695CFDA502B}"/>
                  </a:ext>
                </a:extLst>
              </p:cNvPr>
              <p:cNvSpPr/>
              <p:nvPr/>
            </p:nvSpPr>
            <p:spPr>
              <a:xfrm>
                <a:off x="2209799" y="1558416"/>
                <a:ext cx="2460172" cy="4317998"/>
              </a:xfrm>
              <a:prstGeom prst="rect">
                <a:avLst/>
              </a:prstGeom>
              <a:noFill/>
              <a:ln>
                <a:solidFill>
                  <a:srgbClr val="3F5A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7E030CF6-FD9D-1D01-F85F-6854C869CE1C}"/>
                  </a:ext>
                </a:extLst>
              </p:cNvPr>
              <p:cNvSpPr/>
              <p:nvPr/>
            </p:nvSpPr>
            <p:spPr>
              <a:xfrm>
                <a:off x="2209799" y="1558414"/>
                <a:ext cx="2460172" cy="596089"/>
              </a:xfrm>
              <a:prstGeom prst="rect">
                <a:avLst/>
              </a:prstGeom>
              <a:solidFill>
                <a:srgbClr val="3F5A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TextBox 26">
              <a:extLst>
                <a:ext uri="{FF2B5EF4-FFF2-40B4-BE49-F238E27FC236}">
                  <a16:creationId xmlns:a16="http://schemas.microsoft.com/office/drawing/2014/main" id="{5D1E652F-A970-1616-F4FE-FBA1BDDE921A}"/>
                </a:ext>
              </a:extLst>
            </p:cNvPr>
            <p:cNvSpPr txBox="1"/>
            <p:nvPr/>
          </p:nvSpPr>
          <p:spPr>
            <a:xfrm>
              <a:off x="2209799" y="1626589"/>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chemeClr val="bg1"/>
                  </a:solidFill>
                  <a:latin typeface="Aptos Black" panose="020B0004020202020204" pitchFamily="34" charset="0"/>
                </a:rPr>
                <a:t>MSA 200</a:t>
              </a:r>
            </a:p>
          </p:txBody>
        </p:sp>
        <p:grpSp>
          <p:nvGrpSpPr>
            <p:cNvPr id="28" name="Group 27">
              <a:extLst>
                <a:ext uri="{FF2B5EF4-FFF2-40B4-BE49-F238E27FC236}">
                  <a16:creationId xmlns:a16="http://schemas.microsoft.com/office/drawing/2014/main" id="{C9E717D4-ACCC-F78C-5EE4-FB3265B668F6}"/>
                </a:ext>
              </a:extLst>
            </p:cNvPr>
            <p:cNvGrpSpPr/>
            <p:nvPr/>
          </p:nvGrpSpPr>
          <p:grpSpPr>
            <a:xfrm>
              <a:off x="2209799" y="2246165"/>
              <a:ext cx="2460172" cy="746651"/>
              <a:chOff x="2209799" y="2347025"/>
              <a:chExt cx="2460172" cy="746651"/>
            </a:xfrm>
          </p:grpSpPr>
          <p:sp>
            <p:nvSpPr>
              <p:cNvPr id="36" name="TextBox 35">
                <a:extLst>
                  <a:ext uri="{FF2B5EF4-FFF2-40B4-BE49-F238E27FC236}">
                    <a16:creationId xmlns:a16="http://schemas.microsoft.com/office/drawing/2014/main" id="{79D31353-88E2-E509-ED93-A510A8E32528}"/>
                  </a:ext>
                </a:extLst>
              </p:cNvPr>
              <p:cNvSpPr txBox="1"/>
              <p:nvPr/>
            </p:nvSpPr>
            <p:spPr>
              <a:xfrm>
                <a:off x="2209799" y="2347025"/>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rgbClr val="3F5A6F"/>
                    </a:solidFill>
                    <a:latin typeface="Aptos Black" panose="020B0004020202020204" pitchFamily="34" charset="0"/>
                  </a:rPr>
                  <a:t>$0</a:t>
                </a:r>
              </a:p>
            </p:txBody>
          </p:sp>
          <p:sp>
            <p:nvSpPr>
              <p:cNvPr id="37" name="TextBox 36">
                <a:extLst>
                  <a:ext uri="{FF2B5EF4-FFF2-40B4-BE49-F238E27FC236}">
                    <a16:creationId xmlns:a16="http://schemas.microsoft.com/office/drawing/2014/main" id="{6FCE516F-1FA8-A919-7361-1E60A85B8A8A}"/>
                  </a:ext>
                </a:extLst>
              </p:cNvPr>
              <p:cNvSpPr txBox="1"/>
              <p:nvPr/>
            </p:nvSpPr>
            <p:spPr>
              <a:xfrm>
                <a:off x="2209799" y="2693566"/>
                <a:ext cx="2460172"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000" dirty="0">
                    <a:solidFill>
                      <a:schemeClr val="tx1"/>
                    </a:solidFill>
                    <a:latin typeface="Aptos" panose="020B0004020202020204" pitchFamily="34" charset="0"/>
                  </a:rPr>
                  <a:t>premium</a:t>
                </a:r>
              </a:p>
            </p:txBody>
          </p:sp>
        </p:grpSp>
        <p:grpSp>
          <p:nvGrpSpPr>
            <p:cNvPr id="29" name="Group 28">
              <a:extLst>
                <a:ext uri="{FF2B5EF4-FFF2-40B4-BE49-F238E27FC236}">
                  <a16:creationId xmlns:a16="http://schemas.microsoft.com/office/drawing/2014/main" id="{2E11BB11-B9BB-2C5A-42FC-949F0EE5EF8C}"/>
                </a:ext>
              </a:extLst>
            </p:cNvPr>
            <p:cNvGrpSpPr/>
            <p:nvPr/>
          </p:nvGrpSpPr>
          <p:grpSpPr>
            <a:xfrm>
              <a:off x="2209799" y="3165183"/>
              <a:ext cx="2460172" cy="746651"/>
              <a:chOff x="2209799" y="3206006"/>
              <a:chExt cx="2460172" cy="746651"/>
            </a:xfrm>
          </p:grpSpPr>
          <p:sp>
            <p:nvSpPr>
              <p:cNvPr id="34" name="TextBox 33">
                <a:extLst>
                  <a:ext uri="{FF2B5EF4-FFF2-40B4-BE49-F238E27FC236}">
                    <a16:creationId xmlns:a16="http://schemas.microsoft.com/office/drawing/2014/main" id="{C6EA87C7-FAC0-2316-19E3-54EAA320006A}"/>
                  </a:ext>
                </a:extLst>
              </p:cNvPr>
              <p:cNvSpPr txBox="1"/>
              <p:nvPr/>
            </p:nvSpPr>
            <p:spPr>
              <a:xfrm>
                <a:off x="2209799" y="3206006"/>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rgbClr val="3F5A6F"/>
                    </a:solidFill>
                    <a:latin typeface="Aptos Black" panose="020B0004020202020204" pitchFamily="34" charset="0"/>
                  </a:rPr>
                  <a:t>$6,000</a:t>
                </a:r>
              </a:p>
            </p:txBody>
          </p:sp>
          <p:sp>
            <p:nvSpPr>
              <p:cNvPr id="35" name="TextBox 34">
                <a:extLst>
                  <a:ext uri="{FF2B5EF4-FFF2-40B4-BE49-F238E27FC236}">
                    <a16:creationId xmlns:a16="http://schemas.microsoft.com/office/drawing/2014/main" id="{39470843-697A-94CF-20A3-DAFF7DBE87C3}"/>
                  </a:ext>
                </a:extLst>
              </p:cNvPr>
              <p:cNvSpPr txBox="1"/>
              <p:nvPr/>
            </p:nvSpPr>
            <p:spPr>
              <a:xfrm>
                <a:off x="2209799" y="3552547"/>
                <a:ext cx="2460172"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000" dirty="0">
                    <a:solidFill>
                      <a:schemeClr val="tx1"/>
                    </a:solidFill>
                    <a:latin typeface="Aptos" panose="020B0004020202020204" pitchFamily="34" charset="0"/>
                  </a:rPr>
                  <a:t>deductible</a:t>
                </a:r>
              </a:p>
            </p:txBody>
          </p:sp>
        </p:grpSp>
        <p:grpSp>
          <p:nvGrpSpPr>
            <p:cNvPr id="30" name="Group 29">
              <a:extLst>
                <a:ext uri="{FF2B5EF4-FFF2-40B4-BE49-F238E27FC236}">
                  <a16:creationId xmlns:a16="http://schemas.microsoft.com/office/drawing/2014/main" id="{267A702A-3502-3C06-954A-58F77D76B43F}"/>
                </a:ext>
              </a:extLst>
            </p:cNvPr>
            <p:cNvGrpSpPr/>
            <p:nvPr/>
          </p:nvGrpSpPr>
          <p:grpSpPr>
            <a:xfrm>
              <a:off x="2209799" y="4084201"/>
              <a:ext cx="2460172" cy="746651"/>
              <a:chOff x="2209799" y="4134261"/>
              <a:chExt cx="2460172" cy="746651"/>
            </a:xfrm>
          </p:grpSpPr>
          <p:sp>
            <p:nvSpPr>
              <p:cNvPr id="32" name="TextBox 31">
                <a:extLst>
                  <a:ext uri="{FF2B5EF4-FFF2-40B4-BE49-F238E27FC236}">
                    <a16:creationId xmlns:a16="http://schemas.microsoft.com/office/drawing/2014/main" id="{6B290F67-0C78-606D-74F9-486B3B63B133}"/>
                  </a:ext>
                </a:extLst>
              </p:cNvPr>
              <p:cNvSpPr txBox="1"/>
              <p:nvPr/>
            </p:nvSpPr>
            <p:spPr>
              <a:xfrm>
                <a:off x="2209799" y="4134261"/>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rgbClr val="3F5A6F"/>
                    </a:solidFill>
                    <a:latin typeface="Aptos Black" panose="020B0004020202020204" pitchFamily="34" charset="0"/>
                  </a:rPr>
                  <a:t>$2,400</a:t>
                </a:r>
              </a:p>
            </p:txBody>
          </p:sp>
          <p:sp>
            <p:nvSpPr>
              <p:cNvPr id="33" name="TextBox 32">
                <a:extLst>
                  <a:ext uri="{FF2B5EF4-FFF2-40B4-BE49-F238E27FC236}">
                    <a16:creationId xmlns:a16="http://schemas.microsoft.com/office/drawing/2014/main" id="{5EBDA308-2BE9-A6A9-047B-F6F76EA7BAE4}"/>
                  </a:ext>
                </a:extLst>
              </p:cNvPr>
              <p:cNvSpPr txBox="1"/>
              <p:nvPr/>
            </p:nvSpPr>
            <p:spPr>
              <a:xfrm>
                <a:off x="2209799" y="4480802"/>
                <a:ext cx="2460172"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000" dirty="0">
                    <a:solidFill>
                      <a:schemeClr val="tx1"/>
                    </a:solidFill>
                    <a:latin typeface="Aptos" panose="020B0004020202020204" pitchFamily="34" charset="0"/>
                  </a:rPr>
                  <a:t>deposit</a:t>
                </a:r>
              </a:p>
            </p:txBody>
          </p:sp>
        </p:grpSp>
        <p:cxnSp>
          <p:nvCxnSpPr>
            <p:cNvPr id="31" name="Straight Connector 30">
              <a:extLst>
                <a:ext uri="{FF2B5EF4-FFF2-40B4-BE49-F238E27FC236}">
                  <a16:creationId xmlns:a16="http://schemas.microsoft.com/office/drawing/2014/main" id="{AB060DB6-9DB7-A9A9-3CEE-A4FF9FF50EB2}"/>
                </a:ext>
              </a:extLst>
            </p:cNvPr>
            <p:cNvCxnSpPr>
              <a:cxnSpLocks/>
            </p:cNvCxnSpPr>
            <p:nvPr/>
          </p:nvCxnSpPr>
          <p:spPr>
            <a:xfrm>
              <a:off x="2536068" y="4932547"/>
              <a:ext cx="1807634" cy="0"/>
            </a:xfrm>
            <a:prstGeom prst="line">
              <a:avLst/>
            </a:prstGeom>
            <a:ln>
              <a:solidFill>
                <a:srgbClr val="EE7B4D"/>
              </a:solidFill>
            </a:ln>
          </p:spPr>
          <p:style>
            <a:lnRef idx="2">
              <a:schemeClr val="accent1"/>
            </a:lnRef>
            <a:fillRef idx="0">
              <a:schemeClr val="accent1"/>
            </a:fillRef>
            <a:effectRef idx="1">
              <a:schemeClr val="accent1"/>
            </a:effectRef>
            <a:fontRef idx="minor">
              <a:schemeClr val="tx1"/>
            </a:fontRef>
          </p:style>
        </p:cxnSp>
      </p:grpSp>
      <p:grpSp>
        <p:nvGrpSpPr>
          <p:cNvPr id="42" name="Group 41">
            <a:extLst>
              <a:ext uri="{FF2B5EF4-FFF2-40B4-BE49-F238E27FC236}">
                <a16:creationId xmlns:a16="http://schemas.microsoft.com/office/drawing/2014/main" id="{51370168-B483-B29F-1418-23C6F03FB856}"/>
              </a:ext>
            </a:extLst>
          </p:cNvPr>
          <p:cNvGrpSpPr/>
          <p:nvPr/>
        </p:nvGrpSpPr>
        <p:grpSpPr>
          <a:xfrm>
            <a:off x="4741330" y="2269082"/>
            <a:ext cx="2460173" cy="4317998"/>
            <a:chOff x="2209798" y="1558416"/>
            <a:chExt cx="2460173" cy="4317998"/>
          </a:xfrm>
        </p:grpSpPr>
        <p:grpSp>
          <p:nvGrpSpPr>
            <p:cNvPr id="43" name="Group 42">
              <a:extLst>
                <a:ext uri="{FF2B5EF4-FFF2-40B4-BE49-F238E27FC236}">
                  <a16:creationId xmlns:a16="http://schemas.microsoft.com/office/drawing/2014/main" id="{AB2CF4E3-B929-47FB-79B0-3371DCD0DAA9}"/>
                </a:ext>
              </a:extLst>
            </p:cNvPr>
            <p:cNvGrpSpPr/>
            <p:nvPr/>
          </p:nvGrpSpPr>
          <p:grpSpPr>
            <a:xfrm>
              <a:off x="2209799" y="5003220"/>
              <a:ext cx="2460172" cy="746651"/>
              <a:chOff x="2209799" y="5104080"/>
              <a:chExt cx="2460172" cy="746651"/>
            </a:xfrm>
          </p:grpSpPr>
          <p:sp>
            <p:nvSpPr>
              <p:cNvPr id="62" name="TextBox 61">
                <a:extLst>
                  <a:ext uri="{FF2B5EF4-FFF2-40B4-BE49-F238E27FC236}">
                    <a16:creationId xmlns:a16="http://schemas.microsoft.com/office/drawing/2014/main" id="{90EF1B39-C342-4E78-37EC-5847BC429788}"/>
                  </a:ext>
                </a:extLst>
              </p:cNvPr>
              <p:cNvSpPr txBox="1"/>
              <p:nvPr/>
            </p:nvSpPr>
            <p:spPr>
              <a:xfrm>
                <a:off x="2209799" y="5104080"/>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rgbClr val="212C3A"/>
                    </a:solidFill>
                    <a:latin typeface="Aptos Black" panose="020B0004020202020204" pitchFamily="34" charset="0"/>
                  </a:rPr>
                  <a:t>$4,200</a:t>
                </a:r>
              </a:p>
            </p:txBody>
          </p:sp>
          <p:sp>
            <p:nvSpPr>
              <p:cNvPr id="63" name="TextBox 62">
                <a:extLst>
                  <a:ext uri="{FF2B5EF4-FFF2-40B4-BE49-F238E27FC236}">
                    <a16:creationId xmlns:a16="http://schemas.microsoft.com/office/drawing/2014/main" id="{6EAE1C70-40E6-4D26-03C3-00DDD444AEC4}"/>
                  </a:ext>
                </a:extLst>
              </p:cNvPr>
              <p:cNvSpPr txBox="1"/>
              <p:nvPr/>
            </p:nvSpPr>
            <p:spPr>
              <a:xfrm>
                <a:off x="2209799" y="5450621"/>
                <a:ext cx="2460172"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000" dirty="0">
                    <a:solidFill>
                      <a:schemeClr val="tx1"/>
                    </a:solidFill>
                    <a:latin typeface="Aptos" panose="020B0004020202020204" pitchFamily="34" charset="0"/>
                  </a:rPr>
                  <a:t>deductible - deposit</a:t>
                </a:r>
              </a:p>
            </p:txBody>
          </p:sp>
        </p:grpSp>
        <p:grpSp>
          <p:nvGrpSpPr>
            <p:cNvPr id="44" name="Group 43">
              <a:extLst>
                <a:ext uri="{FF2B5EF4-FFF2-40B4-BE49-F238E27FC236}">
                  <a16:creationId xmlns:a16="http://schemas.microsoft.com/office/drawing/2014/main" id="{547A8387-0352-24C9-A856-BDFC50A11DF6}"/>
                </a:ext>
              </a:extLst>
            </p:cNvPr>
            <p:cNvGrpSpPr/>
            <p:nvPr/>
          </p:nvGrpSpPr>
          <p:grpSpPr>
            <a:xfrm>
              <a:off x="2209798" y="1558416"/>
              <a:ext cx="2460173" cy="4317998"/>
              <a:chOff x="2209798" y="1558416"/>
              <a:chExt cx="2460173" cy="4317998"/>
            </a:xfrm>
          </p:grpSpPr>
          <p:sp>
            <p:nvSpPr>
              <p:cNvPr id="60" name="Rectangle 59">
                <a:extLst>
                  <a:ext uri="{FF2B5EF4-FFF2-40B4-BE49-F238E27FC236}">
                    <a16:creationId xmlns:a16="http://schemas.microsoft.com/office/drawing/2014/main" id="{F48AFCFD-787A-7031-D175-F652AD31264D}"/>
                  </a:ext>
                </a:extLst>
              </p:cNvPr>
              <p:cNvSpPr/>
              <p:nvPr/>
            </p:nvSpPr>
            <p:spPr>
              <a:xfrm>
                <a:off x="2209799" y="1558416"/>
                <a:ext cx="2460172" cy="4317998"/>
              </a:xfrm>
              <a:prstGeom prst="rect">
                <a:avLst/>
              </a:prstGeom>
              <a:noFill/>
              <a:ln>
                <a:solidFill>
                  <a:srgbClr val="212C3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3D1A6874-CF0A-CA9A-1A7C-3D6AA1A08B14}"/>
                  </a:ext>
                </a:extLst>
              </p:cNvPr>
              <p:cNvSpPr/>
              <p:nvPr/>
            </p:nvSpPr>
            <p:spPr>
              <a:xfrm>
                <a:off x="2209798" y="1577138"/>
                <a:ext cx="2460172" cy="596089"/>
              </a:xfrm>
              <a:prstGeom prst="rect">
                <a:avLst/>
              </a:prstGeom>
              <a:solidFill>
                <a:srgbClr val="212C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8" name="TextBox 47">
              <a:extLst>
                <a:ext uri="{FF2B5EF4-FFF2-40B4-BE49-F238E27FC236}">
                  <a16:creationId xmlns:a16="http://schemas.microsoft.com/office/drawing/2014/main" id="{32E7A444-D766-7E40-44FB-B558DBF40C87}"/>
                </a:ext>
              </a:extLst>
            </p:cNvPr>
            <p:cNvSpPr txBox="1"/>
            <p:nvPr/>
          </p:nvSpPr>
          <p:spPr>
            <a:xfrm>
              <a:off x="2209799" y="1700937"/>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chemeClr val="bg1"/>
                  </a:solidFill>
                  <a:latin typeface="Aptos Black" panose="020B0004020202020204" pitchFamily="34" charset="0"/>
                </a:rPr>
                <a:t>MSA 300</a:t>
              </a:r>
            </a:p>
          </p:txBody>
        </p:sp>
        <p:grpSp>
          <p:nvGrpSpPr>
            <p:cNvPr id="50" name="Group 49">
              <a:extLst>
                <a:ext uri="{FF2B5EF4-FFF2-40B4-BE49-F238E27FC236}">
                  <a16:creationId xmlns:a16="http://schemas.microsoft.com/office/drawing/2014/main" id="{2BEF5A2A-0C0F-4EFE-79BF-C1F00392247B}"/>
                </a:ext>
              </a:extLst>
            </p:cNvPr>
            <p:cNvGrpSpPr/>
            <p:nvPr/>
          </p:nvGrpSpPr>
          <p:grpSpPr>
            <a:xfrm>
              <a:off x="2209799" y="2302468"/>
              <a:ext cx="2460172" cy="690348"/>
              <a:chOff x="2209799" y="2403328"/>
              <a:chExt cx="2460172" cy="690348"/>
            </a:xfrm>
          </p:grpSpPr>
          <p:sp>
            <p:nvSpPr>
              <p:cNvPr id="58" name="TextBox 57">
                <a:extLst>
                  <a:ext uri="{FF2B5EF4-FFF2-40B4-BE49-F238E27FC236}">
                    <a16:creationId xmlns:a16="http://schemas.microsoft.com/office/drawing/2014/main" id="{AC38B670-9F25-BCF5-9B37-6189BBBEFD0B}"/>
                  </a:ext>
                </a:extLst>
              </p:cNvPr>
              <p:cNvSpPr txBox="1"/>
              <p:nvPr/>
            </p:nvSpPr>
            <p:spPr>
              <a:xfrm>
                <a:off x="2209799" y="2403328"/>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rgbClr val="212C3A"/>
                    </a:solidFill>
                    <a:latin typeface="Aptos Black" panose="020B0004020202020204" pitchFamily="34" charset="0"/>
                  </a:rPr>
                  <a:t>$0</a:t>
                </a:r>
              </a:p>
            </p:txBody>
          </p:sp>
          <p:sp>
            <p:nvSpPr>
              <p:cNvPr id="59" name="TextBox 58">
                <a:extLst>
                  <a:ext uri="{FF2B5EF4-FFF2-40B4-BE49-F238E27FC236}">
                    <a16:creationId xmlns:a16="http://schemas.microsoft.com/office/drawing/2014/main" id="{2796628D-4F92-206F-2D1F-C67836BA6756}"/>
                  </a:ext>
                </a:extLst>
              </p:cNvPr>
              <p:cNvSpPr txBox="1"/>
              <p:nvPr/>
            </p:nvSpPr>
            <p:spPr>
              <a:xfrm>
                <a:off x="2209799" y="2693566"/>
                <a:ext cx="2460172"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000" dirty="0">
                    <a:solidFill>
                      <a:schemeClr val="tx1"/>
                    </a:solidFill>
                    <a:latin typeface="Aptos" panose="020B0004020202020204" pitchFamily="34" charset="0"/>
                  </a:rPr>
                  <a:t>premium</a:t>
                </a:r>
              </a:p>
            </p:txBody>
          </p:sp>
        </p:grpSp>
        <p:grpSp>
          <p:nvGrpSpPr>
            <p:cNvPr id="51" name="Group 50">
              <a:extLst>
                <a:ext uri="{FF2B5EF4-FFF2-40B4-BE49-F238E27FC236}">
                  <a16:creationId xmlns:a16="http://schemas.microsoft.com/office/drawing/2014/main" id="{AE0CDD30-CF2D-9A32-A7DE-19F4AC4A7731}"/>
                </a:ext>
              </a:extLst>
            </p:cNvPr>
            <p:cNvGrpSpPr/>
            <p:nvPr/>
          </p:nvGrpSpPr>
          <p:grpSpPr>
            <a:xfrm>
              <a:off x="2209799" y="3165183"/>
              <a:ext cx="2460172" cy="746651"/>
              <a:chOff x="2209799" y="3206006"/>
              <a:chExt cx="2460172" cy="746651"/>
            </a:xfrm>
          </p:grpSpPr>
          <p:sp>
            <p:nvSpPr>
              <p:cNvPr id="56" name="TextBox 55">
                <a:extLst>
                  <a:ext uri="{FF2B5EF4-FFF2-40B4-BE49-F238E27FC236}">
                    <a16:creationId xmlns:a16="http://schemas.microsoft.com/office/drawing/2014/main" id="{C5A8D0E9-54C2-8F54-141D-3C61CA999C5A}"/>
                  </a:ext>
                </a:extLst>
              </p:cNvPr>
              <p:cNvSpPr txBox="1"/>
              <p:nvPr/>
            </p:nvSpPr>
            <p:spPr>
              <a:xfrm>
                <a:off x="2209799" y="3206006"/>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rgbClr val="212C3A"/>
                    </a:solidFill>
                    <a:latin typeface="Aptos Black" panose="020B0004020202020204" pitchFamily="34" charset="0"/>
                  </a:rPr>
                  <a:t>$7,800</a:t>
                </a:r>
              </a:p>
            </p:txBody>
          </p:sp>
          <p:sp>
            <p:nvSpPr>
              <p:cNvPr id="57" name="TextBox 56">
                <a:extLst>
                  <a:ext uri="{FF2B5EF4-FFF2-40B4-BE49-F238E27FC236}">
                    <a16:creationId xmlns:a16="http://schemas.microsoft.com/office/drawing/2014/main" id="{02BB584C-D430-5807-465C-A5C6D5E28845}"/>
                  </a:ext>
                </a:extLst>
              </p:cNvPr>
              <p:cNvSpPr txBox="1"/>
              <p:nvPr/>
            </p:nvSpPr>
            <p:spPr>
              <a:xfrm>
                <a:off x="2209799" y="3552547"/>
                <a:ext cx="2460172"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000" dirty="0">
                    <a:solidFill>
                      <a:schemeClr val="tx1"/>
                    </a:solidFill>
                    <a:latin typeface="Aptos" panose="020B0004020202020204" pitchFamily="34" charset="0"/>
                  </a:rPr>
                  <a:t>deductible</a:t>
                </a:r>
              </a:p>
            </p:txBody>
          </p:sp>
        </p:grpSp>
        <p:grpSp>
          <p:nvGrpSpPr>
            <p:cNvPr id="52" name="Group 51">
              <a:extLst>
                <a:ext uri="{FF2B5EF4-FFF2-40B4-BE49-F238E27FC236}">
                  <a16:creationId xmlns:a16="http://schemas.microsoft.com/office/drawing/2014/main" id="{D36311C0-74AA-BA17-B7C1-572D862820D2}"/>
                </a:ext>
              </a:extLst>
            </p:cNvPr>
            <p:cNvGrpSpPr/>
            <p:nvPr/>
          </p:nvGrpSpPr>
          <p:grpSpPr>
            <a:xfrm>
              <a:off x="2209799" y="4084201"/>
              <a:ext cx="2460172" cy="746651"/>
              <a:chOff x="2209799" y="4134261"/>
              <a:chExt cx="2460172" cy="746651"/>
            </a:xfrm>
          </p:grpSpPr>
          <p:sp>
            <p:nvSpPr>
              <p:cNvPr id="54" name="TextBox 53">
                <a:extLst>
                  <a:ext uri="{FF2B5EF4-FFF2-40B4-BE49-F238E27FC236}">
                    <a16:creationId xmlns:a16="http://schemas.microsoft.com/office/drawing/2014/main" id="{58F092E9-6A46-54F4-FAE0-DDF6707A4355}"/>
                  </a:ext>
                </a:extLst>
              </p:cNvPr>
              <p:cNvSpPr txBox="1"/>
              <p:nvPr/>
            </p:nvSpPr>
            <p:spPr>
              <a:xfrm>
                <a:off x="2209799" y="4134261"/>
                <a:ext cx="2460172" cy="4616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400" b="1" dirty="0">
                    <a:solidFill>
                      <a:srgbClr val="212C3A"/>
                    </a:solidFill>
                    <a:latin typeface="Aptos Black" panose="020B0004020202020204" pitchFamily="34" charset="0"/>
                  </a:rPr>
                  <a:t>$3,600</a:t>
                </a:r>
              </a:p>
            </p:txBody>
          </p:sp>
          <p:sp>
            <p:nvSpPr>
              <p:cNvPr id="55" name="TextBox 54">
                <a:extLst>
                  <a:ext uri="{FF2B5EF4-FFF2-40B4-BE49-F238E27FC236}">
                    <a16:creationId xmlns:a16="http://schemas.microsoft.com/office/drawing/2014/main" id="{91E84542-9E99-DF66-41EF-8BBB8DCD4DCD}"/>
                  </a:ext>
                </a:extLst>
              </p:cNvPr>
              <p:cNvSpPr txBox="1"/>
              <p:nvPr/>
            </p:nvSpPr>
            <p:spPr>
              <a:xfrm>
                <a:off x="2209799" y="4480802"/>
                <a:ext cx="2460172" cy="40011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000" dirty="0">
                    <a:solidFill>
                      <a:schemeClr val="tx1"/>
                    </a:solidFill>
                    <a:latin typeface="Aptos" panose="020B0004020202020204" pitchFamily="34" charset="0"/>
                  </a:rPr>
                  <a:t>deposit</a:t>
                </a:r>
              </a:p>
            </p:txBody>
          </p:sp>
        </p:grpSp>
        <p:cxnSp>
          <p:nvCxnSpPr>
            <p:cNvPr id="53" name="Straight Connector 52">
              <a:extLst>
                <a:ext uri="{FF2B5EF4-FFF2-40B4-BE49-F238E27FC236}">
                  <a16:creationId xmlns:a16="http://schemas.microsoft.com/office/drawing/2014/main" id="{2E74D043-D140-50F6-CCF6-AC5722C443FD}"/>
                </a:ext>
              </a:extLst>
            </p:cNvPr>
            <p:cNvCxnSpPr>
              <a:cxnSpLocks/>
            </p:cNvCxnSpPr>
            <p:nvPr/>
          </p:nvCxnSpPr>
          <p:spPr>
            <a:xfrm>
              <a:off x="2536068" y="4932547"/>
              <a:ext cx="1807634" cy="0"/>
            </a:xfrm>
            <a:prstGeom prst="line">
              <a:avLst/>
            </a:prstGeom>
            <a:ln>
              <a:solidFill>
                <a:srgbClr val="EE7B4D"/>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41690878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30183-D8CA-30CC-56C4-50C7D732CB14}"/>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5BD1A028-D65C-6822-8A6B-8ED60614F27E}"/>
              </a:ext>
            </a:extLst>
          </p:cNvPr>
          <p:cNvSpPr txBox="1">
            <a:spLocks/>
          </p:cNvSpPr>
          <p:nvPr/>
        </p:nvSpPr>
        <p:spPr>
          <a:xfrm>
            <a:off x="694148" y="622189"/>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u="none" strike="noStrike" kern="1200" cap="none" spc="0" normalizeH="0" baseline="0" noProof="0" dirty="0">
                <a:ln>
                  <a:noFill/>
                </a:ln>
                <a:solidFill>
                  <a:srgbClr val="212C3A"/>
                </a:solidFill>
                <a:effectLst/>
                <a:uLnTx/>
                <a:uFillTx/>
              </a:rPr>
              <a:t>Fenyx Health </a:t>
            </a:r>
            <a:r>
              <a:rPr lang="en-US" sz="3200" dirty="0">
                <a:solidFill>
                  <a:srgbClr val="212C3A"/>
                </a:solidFill>
              </a:rPr>
              <a:t>Group MSA</a:t>
            </a:r>
            <a:r>
              <a:rPr kumimoji="0" lang="en-US" sz="3200" u="none" strike="noStrike" kern="1200" cap="none" spc="0" normalizeH="0" baseline="0" noProof="0" dirty="0">
                <a:ln>
                  <a:noFill/>
                </a:ln>
                <a:solidFill>
                  <a:srgbClr val="212C3A"/>
                </a:solidFill>
                <a:effectLst/>
                <a:uLnTx/>
                <a:uFillTx/>
              </a:rPr>
              <a:t> </a:t>
            </a:r>
          </a:p>
        </p:txBody>
      </p:sp>
      <p:sp>
        <p:nvSpPr>
          <p:cNvPr id="6" name="Title 1">
            <a:extLst>
              <a:ext uri="{FF2B5EF4-FFF2-40B4-BE49-F238E27FC236}">
                <a16:creationId xmlns:a16="http://schemas.microsoft.com/office/drawing/2014/main" id="{B3C7C6EF-C6A4-DE70-33E6-0542C808DD3A}"/>
              </a:ext>
            </a:extLst>
          </p:cNvPr>
          <p:cNvSpPr txBox="1">
            <a:spLocks/>
          </p:cNvSpPr>
          <p:nvPr/>
        </p:nvSpPr>
        <p:spPr>
          <a:xfrm>
            <a:off x="694148" y="1020948"/>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600" dirty="0">
                <a:solidFill>
                  <a:srgbClr val="EE7B4D"/>
                </a:solidFill>
                <a:latin typeface="Mulish" pitchFamily="2" charset="77"/>
              </a:rPr>
              <a:t>Small Employer 2-19 Strategy. </a:t>
            </a:r>
            <a:endParaRPr kumimoji="0" lang="en-US" sz="1600" u="none" strike="noStrike" kern="1200" cap="none" spc="0" normalizeH="0" baseline="0" noProof="0" dirty="0">
              <a:ln>
                <a:noFill/>
              </a:ln>
              <a:solidFill>
                <a:srgbClr val="EE7B4D"/>
              </a:solidFill>
              <a:effectLst/>
              <a:uLnTx/>
              <a:uFillTx/>
              <a:latin typeface="Mulish" pitchFamily="2" charset="77"/>
            </a:endParaRPr>
          </a:p>
        </p:txBody>
      </p:sp>
      <p:sp>
        <p:nvSpPr>
          <p:cNvPr id="45" name="TextBox 44">
            <a:extLst>
              <a:ext uri="{FF2B5EF4-FFF2-40B4-BE49-F238E27FC236}">
                <a16:creationId xmlns:a16="http://schemas.microsoft.com/office/drawing/2014/main" id="{427EF04E-2508-A5BD-32C7-C32A13F1E120}"/>
              </a:ext>
            </a:extLst>
          </p:cNvPr>
          <p:cNvSpPr txBox="1"/>
          <p:nvPr/>
        </p:nvSpPr>
        <p:spPr>
          <a:xfrm>
            <a:off x="2842591" y="22396"/>
            <a:ext cx="6102626" cy="497949"/>
          </a:xfrm>
          <a:prstGeom prst="rect">
            <a:avLst/>
          </a:prstGeom>
          <a:noFill/>
          <a:ln>
            <a:noFill/>
          </a:ln>
        </p:spPr>
        <p:txBody>
          <a:bodyPr wrap="square" lIns="45720" tIns="45720" rIns="45720" bIns="45720" rtlCol="0" anchor="ctr">
            <a:noAutofit/>
          </a:bodyPr>
          <a:lstStyle/>
          <a:p>
            <a:pPr algn="r" defTabSz="914400">
              <a:defRPr/>
            </a:pPr>
            <a:r>
              <a:rPr lang="en-US" sz="900" b="1" dirty="0">
                <a:solidFill>
                  <a:srgbClr val="626261"/>
                </a:solidFill>
                <a:latin typeface="Mulish SemiBold" pitchFamily="2" charset="77"/>
                <a:ea typeface="Roboto Medium" charset="0"/>
                <a:cs typeface="Roboto Medium" charset="0"/>
              </a:rPr>
              <a:t>Fenyx Health   </a:t>
            </a:r>
            <a:r>
              <a:rPr lang="en-US" sz="900" dirty="0">
                <a:solidFill>
                  <a:srgbClr val="626261"/>
                </a:solidFill>
                <a:latin typeface="Mulish" pitchFamily="2" charset="77"/>
                <a:ea typeface="Roboto Medium" charset="0"/>
                <a:cs typeface="Roboto Medium" charset="0"/>
              </a:rPr>
              <a:t>|   Raising Wealth Through Health   |   fenyxhealth.com   |   2026 </a:t>
            </a:r>
          </a:p>
        </p:txBody>
      </p:sp>
      <p:sp>
        <p:nvSpPr>
          <p:cNvPr id="46" name="TextBox 45">
            <a:extLst>
              <a:ext uri="{FF2B5EF4-FFF2-40B4-BE49-F238E27FC236}">
                <a16:creationId xmlns:a16="http://schemas.microsoft.com/office/drawing/2014/main" id="{E8D3580E-98FB-97CC-2E89-DDDD6E56F521}"/>
              </a:ext>
            </a:extLst>
          </p:cNvPr>
          <p:cNvSpPr txBox="1"/>
          <p:nvPr/>
        </p:nvSpPr>
        <p:spPr>
          <a:xfrm>
            <a:off x="77024" y="-4144"/>
            <a:ext cx="337654" cy="497949"/>
          </a:xfrm>
          <a:prstGeom prst="rect">
            <a:avLst/>
          </a:prstGeom>
          <a:noFill/>
          <a:ln>
            <a:noFill/>
          </a:ln>
        </p:spPr>
        <p:txBody>
          <a:bodyPr wrap="square" lIns="45720" tIns="45720" rIns="45720" bIns="45720" rtlCol="0" anchor="ctr">
            <a:noAutofit/>
          </a:bodyPr>
          <a:lstStyle/>
          <a:p>
            <a:pPr algn="ctr" defTabSz="914400">
              <a:defRPr/>
            </a:pPr>
            <a:fld id="{F45C1C93-3701-B24D-A90B-625A233CC078}" type="slidenum">
              <a:rPr lang="en-US" sz="800" smtClean="0">
                <a:solidFill>
                  <a:srgbClr val="636466"/>
                </a:solidFill>
                <a:latin typeface="Mulish" pitchFamily="2" charset="77"/>
                <a:ea typeface="Roboto Medium" charset="0"/>
                <a:cs typeface="Roboto Medium" charset="0"/>
              </a:rPr>
              <a:t>12</a:t>
            </a:fld>
            <a:endParaRPr lang="en-US" sz="800" dirty="0">
              <a:solidFill>
                <a:srgbClr val="636466"/>
              </a:solidFill>
              <a:latin typeface="Mulish" pitchFamily="2" charset="77"/>
              <a:ea typeface="Roboto Medium" charset="0"/>
              <a:cs typeface="Roboto Medium" charset="0"/>
            </a:endParaRPr>
          </a:p>
        </p:txBody>
      </p:sp>
      <p:sp>
        <p:nvSpPr>
          <p:cNvPr id="47" name="TextBox 46">
            <a:extLst>
              <a:ext uri="{FF2B5EF4-FFF2-40B4-BE49-F238E27FC236}">
                <a16:creationId xmlns:a16="http://schemas.microsoft.com/office/drawing/2014/main" id="{DBB794E3-6061-7E0B-4169-808A5B25D5F3}"/>
              </a:ext>
            </a:extLst>
          </p:cNvPr>
          <p:cNvSpPr txBox="1"/>
          <p:nvPr/>
        </p:nvSpPr>
        <p:spPr>
          <a:xfrm>
            <a:off x="83431" y="6481010"/>
            <a:ext cx="8977139" cy="497949"/>
          </a:xfrm>
          <a:prstGeom prst="rect">
            <a:avLst/>
          </a:prstGeom>
          <a:noFill/>
          <a:ln>
            <a:noFill/>
          </a:ln>
        </p:spPr>
        <p:txBody>
          <a:bodyPr wrap="square" lIns="45720" tIns="45720" rIns="45720" bIns="45720" rtlCol="0" anchor="ctr">
            <a:noAutofit/>
          </a:bodyPr>
          <a:lstStyle/>
          <a:p>
            <a:pPr algn="ctr" defTabSz="914400">
              <a:defRPr/>
            </a:pPr>
            <a:r>
              <a:rPr lang="en-US" sz="900" dirty="0">
                <a:solidFill>
                  <a:srgbClr val="C5C4C3"/>
                </a:solidFill>
                <a:latin typeface="Mulish Light" pitchFamily="2" charset="77"/>
                <a:ea typeface="Roboto Medium" charset="0"/>
                <a:cs typeface="Roboto Medium" charset="0"/>
              </a:rPr>
              <a:t>Fenyx Health Internal. 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
        <p:nvSpPr>
          <p:cNvPr id="49" name="Rectangle 48">
            <a:extLst>
              <a:ext uri="{FF2B5EF4-FFF2-40B4-BE49-F238E27FC236}">
                <a16:creationId xmlns:a16="http://schemas.microsoft.com/office/drawing/2014/main" id="{D34FFA65-19D6-0400-6FD7-962D40EC8D72}"/>
              </a:ext>
            </a:extLst>
          </p:cNvPr>
          <p:cNvSpPr/>
          <p:nvPr/>
        </p:nvSpPr>
        <p:spPr>
          <a:xfrm>
            <a:off x="0" y="-1"/>
            <a:ext cx="9144000" cy="45720"/>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A0B6CD39-FFE4-9B4C-D6A9-FFB2BE09BDAE}"/>
              </a:ext>
            </a:extLst>
          </p:cNvPr>
          <p:cNvSpPr/>
          <p:nvPr/>
        </p:nvSpPr>
        <p:spPr>
          <a:xfrm>
            <a:off x="3329608" y="2005170"/>
            <a:ext cx="5814392" cy="93478"/>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C513045A-AC2B-8756-8C3C-4363E3A15124}"/>
              </a:ext>
            </a:extLst>
          </p:cNvPr>
          <p:cNvPicPr>
            <a:picLocks noChangeAspect="1"/>
          </p:cNvPicPr>
          <p:nvPr/>
        </p:nvPicPr>
        <p:blipFill>
          <a:blip r:embed="rId2"/>
          <a:stretch>
            <a:fillRect/>
          </a:stretch>
        </p:blipFill>
        <p:spPr>
          <a:xfrm>
            <a:off x="83430" y="2403929"/>
            <a:ext cx="8977139" cy="3580086"/>
          </a:xfrm>
          <a:prstGeom prst="rect">
            <a:avLst/>
          </a:prstGeom>
        </p:spPr>
      </p:pic>
    </p:spTree>
    <p:extLst>
      <p:ext uri="{BB962C8B-B14F-4D97-AF65-F5344CB8AC3E}">
        <p14:creationId xmlns:p14="http://schemas.microsoft.com/office/powerpoint/2010/main" val="5404494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31811-9BA9-BCE1-49D9-A55B4306C4CD}"/>
            </a:ext>
          </a:extLst>
        </p:cNvPr>
        <p:cNvGrpSpPr/>
        <p:nvPr/>
      </p:nvGrpSpPr>
      <p:grpSpPr>
        <a:xfrm>
          <a:off x="0" y="0"/>
          <a:ext cx="0" cy="0"/>
          <a:chOff x="0" y="0"/>
          <a:chExt cx="0" cy="0"/>
        </a:xfrm>
      </p:grpSpPr>
      <p:sp>
        <p:nvSpPr>
          <p:cNvPr id="47" name="TextBox 46">
            <a:extLst>
              <a:ext uri="{FF2B5EF4-FFF2-40B4-BE49-F238E27FC236}">
                <a16:creationId xmlns:a16="http://schemas.microsoft.com/office/drawing/2014/main" id="{65C1AA4B-EF1E-51F4-9448-F327FBDD7EF8}"/>
              </a:ext>
            </a:extLst>
          </p:cNvPr>
          <p:cNvSpPr txBox="1"/>
          <p:nvPr/>
        </p:nvSpPr>
        <p:spPr>
          <a:xfrm>
            <a:off x="83431" y="6481010"/>
            <a:ext cx="8977139" cy="497949"/>
          </a:xfrm>
          <a:prstGeom prst="rect">
            <a:avLst/>
          </a:prstGeom>
          <a:noFill/>
          <a:ln>
            <a:noFill/>
          </a:ln>
        </p:spPr>
        <p:txBody>
          <a:bodyPr wrap="square" lIns="45720" tIns="45720" rIns="45720" bIns="45720" rtlCol="0" anchor="ctr">
            <a:noAutofit/>
          </a:bodyPr>
          <a:lstStyle/>
          <a:p>
            <a:pPr algn="ctr" defTabSz="914400">
              <a:defRPr/>
            </a:pPr>
            <a:r>
              <a:rPr lang="en-US" sz="900" dirty="0">
                <a:solidFill>
                  <a:srgbClr val="C5C4C3"/>
                </a:solidFill>
                <a:latin typeface="Mulish Light" pitchFamily="2" charset="77"/>
                <a:ea typeface="Roboto Medium" charset="0"/>
                <a:cs typeface="Roboto Medium" charset="0"/>
              </a:rPr>
              <a:t>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
        <p:nvSpPr>
          <p:cNvPr id="7" name="Title 1">
            <a:extLst>
              <a:ext uri="{FF2B5EF4-FFF2-40B4-BE49-F238E27FC236}">
                <a16:creationId xmlns:a16="http://schemas.microsoft.com/office/drawing/2014/main" id="{1EBB24A6-41EB-F1F8-20E3-50F901923667}"/>
              </a:ext>
            </a:extLst>
          </p:cNvPr>
          <p:cNvSpPr txBox="1">
            <a:spLocks/>
          </p:cNvSpPr>
          <p:nvPr/>
        </p:nvSpPr>
        <p:spPr>
          <a:xfrm>
            <a:off x="447963" y="755258"/>
            <a:ext cx="8229600" cy="56908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800" b="1" dirty="0">
                <a:latin typeface="+mn-lt"/>
              </a:rPr>
              <a:t>Self-Employed MSA </a:t>
            </a:r>
            <a:endParaRPr lang="en-US" sz="1800" dirty="0">
              <a:latin typeface="+mn-lt"/>
            </a:endParaRPr>
          </a:p>
        </p:txBody>
      </p:sp>
      <p:sp>
        <p:nvSpPr>
          <p:cNvPr id="4" name="TextBox 3">
            <a:extLst>
              <a:ext uri="{FF2B5EF4-FFF2-40B4-BE49-F238E27FC236}">
                <a16:creationId xmlns:a16="http://schemas.microsoft.com/office/drawing/2014/main" id="{5B1BE0FB-9678-0D93-A50E-067329F6ED8B}"/>
              </a:ext>
            </a:extLst>
          </p:cNvPr>
          <p:cNvSpPr txBox="1"/>
          <p:nvPr/>
        </p:nvSpPr>
        <p:spPr>
          <a:xfrm>
            <a:off x="466436" y="1224190"/>
            <a:ext cx="7016621" cy="646331"/>
          </a:xfrm>
          <a:prstGeom prst="rect">
            <a:avLst/>
          </a:prstGeom>
          <a:noFill/>
        </p:spPr>
        <p:txBody>
          <a:bodyPr wrap="square" rtlCol="0">
            <a:spAutoFit/>
          </a:bodyPr>
          <a:lstStyle/>
          <a:p>
            <a:r>
              <a:rPr lang="en-US" dirty="0">
                <a:solidFill>
                  <a:srgbClr val="EE7B4D"/>
                </a:solidFill>
              </a:rPr>
              <a:t>Plan Design Possibilities</a:t>
            </a:r>
          </a:p>
          <a:p>
            <a:endParaRPr lang="en-US" dirty="0"/>
          </a:p>
        </p:txBody>
      </p:sp>
      <p:grpSp>
        <p:nvGrpSpPr>
          <p:cNvPr id="23" name="Group 22">
            <a:extLst>
              <a:ext uri="{FF2B5EF4-FFF2-40B4-BE49-F238E27FC236}">
                <a16:creationId xmlns:a16="http://schemas.microsoft.com/office/drawing/2014/main" id="{DE18F0EE-8D90-B8AC-5344-3D72475FFFFA}"/>
              </a:ext>
            </a:extLst>
          </p:cNvPr>
          <p:cNvGrpSpPr/>
          <p:nvPr/>
        </p:nvGrpSpPr>
        <p:grpSpPr>
          <a:xfrm>
            <a:off x="-46465" y="1688843"/>
            <a:ext cx="2285162" cy="4861382"/>
            <a:chOff x="2189748" y="1558414"/>
            <a:chExt cx="2480223" cy="4318000"/>
          </a:xfrm>
        </p:grpSpPr>
        <p:grpSp>
          <p:nvGrpSpPr>
            <p:cNvPr id="24" name="Group 23">
              <a:extLst>
                <a:ext uri="{FF2B5EF4-FFF2-40B4-BE49-F238E27FC236}">
                  <a16:creationId xmlns:a16="http://schemas.microsoft.com/office/drawing/2014/main" id="{EA8632E7-C315-CEBF-C057-E0C3EB0A1F58}"/>
                </a:ext>
              </a:extLst>
            </p:cNvPr>
            <p:cNvGrpSpPr/>
            <p:nvPr/>
          </p:nvGrpSpPr>
          <p:grpSpPr>
            <a:xfrm>
              <a:off x="2209796" y="5256317"/>
              <a:ext cx="2460172" cy="580122"/>
              <a:chOff x="2209796" y="5357177"/>
              <a:chExt cx="2460172" cy="580122"/>
            </a:xfrm>
          </p:grpSpPr>
          <p:sp>
            <p:nvSpPr>
              <p:cNvPr id="39" name="TextBox 38">
                <a:extLst>
                  <a:ext uri="{FF2B5EF4-FFF2-40B4-BE49-F238E27FC236}">
                    <a16:creationId xmlns:a16="http://schemas.microsoft.com/office/drawing/2014/main" id="{C3AB7DB3-2119-290D-A9FC-427E903C2597}"/>
                  </a:ext>
                </a:extLst>
              </p:cNvPr>
              <p:cNvSpPr txBox="1"/>
              <p:nvPr/>
            </p:nvSpPr>
            <p:spPr>
              <a:xfrm>
                <a:off x="2209796" y="5357177"/>
                <a:ext cx="2460172" cy="38272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bg2">
                        <a:lumMod val="50000"/>
                      </a:schemeClr>
                    </a:solidFill>
                    <a:latin typeface="Aptos Black" panose="020B0004020202020204" pitchFamily="34" charset="0"/>
                  </a:rPr>
                  <a:t>$200</a:t>
                </a:r>
              </a:p>
            </p:txBody>
          </p:sp>
          <p:sp>
            <p:nvSpPr>
              <p:cNvPr id="40" name="TextBox 39">
                <a:extLst>
                  <a:ext uri="{FF2B5EF4-FFF2-40B4-BE49-F238E27FC236}">
                    <a16:creationId xmlns:a16="http://schemas.microsoft.com/office/drawing/2014/main" id="{64FBABD2-48FB-44AF-3007-BF0AD1D70B52}"/>
                  </a:ext>
                </a:extLst>
              </p:cNvPr>
              <p:cNvSpPr txBox="1"/>
              <p:nvPr/>
            </p:nvSpPr>
            <p:spPr>
              <a:xfrm>
                <a:off x="2209796" y="5650256"/>
                <a:ext cx="2460172" cy="287043"/>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difference</a:t>
                </a:r>
              </a:p>
            </p:txBody>
          </p:sp>
        </p:grpSp>
        <p:grpSp>
          <p:nvGrpSpPr>
            <p:cNvPr id="25" name="Group 24">
              <a:extLst>
                <a:ext uri="{FF2B5EF4-FFF2-40B4-BE49-F238E27FC236}">
                  <a16:creationId xmlns:a16="http://schemas.microsoft.com/office/drawing/2014/main" id="{D648C4E1-0ED8-87C8-B171-02062E0D44E0}"/>
                </a:ext>
              </a:extLst>
            </p:cNvPr>
            <p:cNvGrpSpPr/>
            <p:nvPr/>
          </p:nvGrpSpPr>
          <p:grpSpPr>
            <a:xfrm>
              <a:off x="2209799" y="1558414"/>
              <a:ext cx="2460172" cy="4318000"/>
              <a:chOff x="2209799" y="1558414"/>
              <a:chExt cx="2460172" cy="4318000"/>
            </a:xfrm>
          </p:grpSpPr>
          <p:sp>
            <p:nvSpPr>
              <p:cNvPr id="37" name="Rectangle 36">
                <a:extLst>
                  <a:ext uri="{FF2B5EF4-FFF2-40B4-BE49-F238E27FC236}">
                    <a16:creationId xmlns:a16="http://schemas.microsoft.com/office/drawing/2014/main" id="{FB969E4E-584B-B421-BF7F-B52EFCBF72EA}"/>
                  </a:ext>
                </a:extLst>
              </p:cNvPr>
              <p:cNvSpPr/>
              <p:nvPr/>
            </p:nvSpPr>
            <p:spPr>
              <a:xfrm>
                <a:off x="2209799" y="1558416"/>
                <a:ext cx="2460172" cy="4317998"/>
              </a:xfrm>
              <a:prstGeom prst="rect">
                <a:avLst/>
              </a:prstGeom>
              <a:noFill/>
              <a:ln>
                <a:solidFill>
                  <a:srgbClr val="7499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8" name="Rectangle 37">
                <a:extLst>
                  <a:ext uri="{FF2B5EF4-FFF2-40B4-BE49-F238E27FC236}">
                    <a16:creationId xmlns:a16="http://schemas.microsoft.com/office/drawing/2014/main" id="{4215AED7-898E-9399-694E-701FC48B0C6F}"/>
                  </a:ext>
                </a:extLst>
              </p:cNvPr>
              <p:cNvSpPr/>
              <p:nvPr/>
            </p:nvSpPr>
            <p:spPr>
              <a:xfrm>
                <a:off x="2209799" y="1558414"/>
                <a:ext cx="2460172" cy="420081"/>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20000"/>
                      <a:lumOff val="80000"/>
                    </a:schemeClr>
                  </a:solidFill>
                </a:endParaRPr>
              </a:p>
            </p:txBody>
          </p:sp>
        </p:grpSp>
        <p:sp>
          <p:nvSpPr>
            <p:cNvPr id="26" name="TextBox 25">
              <a:extLst>
                <a:ext uri="{FF2B5EF4-FFF2-40B4-BE49-F238E27FC236}">
                  <a16:creationId xmlns:a16="http://schemas.microsoft.com/office/drawing/2014/main" id="{70E7015E-6DAD-BCA8-FED5-7D266AF6F5BA}"/>
                </a:ext>
              </a:extLst>
            </p:cNvPr>
            <p:cNvSpPr txBox="1"/>
            <p:nvPr/>
          </p:nvSpPr>
          <p:spPr>
            <a:xfrm>
              <a:off x="2209796" y="1634325"/>
              <a:ext cx="2460172" cy="27337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400" b="1" dirty="0">
                  <a:solidFill>
                    <a:schemeClr val="bg1"/>
                  </a:solidFill>
                  <a:latin typeface="Aptos Black" panose="020B0004020202020204" pitchFamily="34" charset="0"/>
                </a:rPr>
                <a:t>Self-Employed</a:t>
              </a:r>
              <a:endParaRPr lang="en-US" sz="2400" b="1" dirty="0">
                <a:solidFill>
                  <a:schemeClr val="bg1"/>
                </a:solidFill>
                <a:latin typeface="Aptos Black" panose="020B0004020202020204" pitchFamily="34" charset="0"/>
              </a:endParaRPr>
            </a:p>
          </p:txBody>
        </p:sp>
        <p:grpSp>
          <p:nvGrpSpPr>
            <p:cNvPr id="27" name="Group 26">
              <a:extLst>
                <a:ext uri="{FF2B5EF4-FFF2-40B4-BE49-F238E27FC236}">
                  <a16:creationId xmlns:a16="http://schemas.microsoft.com/office/drawing/2014/main" id="{6E26FFE4-9FCB-F36F-3B6C-0B6B71221E36}"/>
                </a:ext>
              </a:extLst>
            </p:cNvPr>
            <p:cNvGrpSpPr/>
            <p:nvPr/>
          </p:nvGrpSpPr>
          <p:grpSpPr>
            <a:xfrm>
              <a:off x="2189748" y="2056325"/>
              <a:ext cx="2480220" cy="616202"/>
              <a:chOff x="2189748" y="2157185"/>
              <a:chExt cx="2480220" cy="616202"/>
            </a:xfrm>
          </p:grpSpPr>
          <p:sp>
            <p:nvSpPr>
              <p:cNvPr id="35" name="TextBox 34">
                <a:extLst>
                  <a:ext uri="{FF2B5EF4-FFF2-40B4-BE49-F238E27FC236}">
                    <a16:creationId xmlns:a16="http://schemas.microsoft.com/office/drawing/2014/main" id="{C02DF5D5-2952-460B-6C0D-A8DD945F4E30}"/>
                  </a:ext>
                </a:extLst>
              </p:cNvPr>
              <p:cNvSpPr txBox="1"/>
              <p:nvPr/>
            </p:nvSpPr>
            <p:spPr>
              <a:xfrm>
                <a:off x="2189748" y="2157185"/>
                <a:ext cx="2460172" cy="38272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bg2">
                        <a:lumMod val="50000"/>
                      </a:schemeClr>
                    </a:solidFill>
                    <a:latin typeface="Aptos Black" panose="020B0004020202020204" pitchFamily="34" charset="0"/>
                  </a:rPr>
                  <a:t>$250</a:t>
                </a:r>
              </a:p>
            </p:txBody>
          </p:sp>
          <p:sp>
            <p:nvSpPr>
              <p:cNvPr id="36" name="TextBox 35">
                <a:extLst>
                  <a:ext uri="{FF2B5EF4-FFF2-40B4-BE49-F238E27FC236}">
                    <a16:creationId xmlns:a16="http://schemas.microsoft.com/office/drawing/2014/main" id="{7FF4B4D6-6771-037C-E03C-AC810A653EC6}"/>
                  </a:ext>
                </a:extLst>
              </p:cNvPr>
              <p:cNvSpPr txBox="1"/>
              <p:nvPr/>
            </p:nvSpPr>
            <p:spPr>
              <a:xfrm>
                <a:off x="2209796" y="2486344"/>
                <a:ext cx="2460172" cy="287043"/>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group fee (monthly)</a:t>
                </a:r>
              </a:p>
            </p:txBody>
          </p:sp>
        </p:grpSp>
        <p:grpSp>
          <p:nvGrpSpPr>
            <p:cNvPr id="28" name="Group 27">
              <a:extLst>
                <a:ext uri="{FF2B5EF4-FFF2-40B4-BE49-F238E27FC236}">
                  <a16:creationId xmlns:a16="http://schemas.microsoft.com/office/drawing/2014/main" id="{6EF5EBF0-4D23-9F6E-7680-07174E475E96}"/>
                </a:ext>
              </a:extLst>
            </p:cNvPr>
            <p:cNvGrpSpPr/>
            <p:nvPr/>
          </p:nvGrpSpPr>
          <p:grpSpPr>
            <a:xfrm>
              <a:off x="2209796" y="3452341"/>
              <a:ext cx="2460172" cy="582620"/>
              <a:chOff x="2209796" y="3493164"/>
              <a:chExt cx="2460172" cy="582620"/>
            </a:xfrm>
          </p:grpSpPr>
          <p:sp>
            <p:nvSpPr>
              <p:cNvPr id="33" name="TextBox 32">
                <a:extLst>
                  <a:ext uri="{FF2B5EF4-FFF2-40B4-BE49-F238E27FC236}">
                    <a16:creationId xmlns:a16="http://schemas.microsoft.com/office/drawing/2014/main" id="{7560CDEB-264A-8F0A-569B-EC98CDDBCCAD}"/>
                  </a:ext>
                </a:extLst>
              </p:cNvPr>
              <p:cNvSpPr txBox="1"/>
              <p:nvPr/>
            </p:nvSpPr>
            <p:spPr>
              <a:xfrm>
                <a:off x="2209796" y="3493164"/>
                <a:ext cx="2460172" cy="38272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bg2">
                        <a:lumMod val="50000"/>
                      </a:schemeClr>
                    </a:solidFill>
                    <a:latin typeface="Aptos Black" panose="020B0004020202020204" pitchFamily="34" charset="0"/>
                  </a:rPr>
                  <a:t>$5,000</a:t>
                </a:r>
              </a:p>
            </p:txBody>
          </p:sp>
          <p:sp>
            <p:nvSpPr>
              <p:cNvPr id="34" name="TextBox 33">
                <a:extLst>
                  <a:ext uri="{FF2B5EF4-FFF2-40B4-BE49-F238E27FC236}">
                    <a16:creationId xmlns:a16="http://schemas.microsoft.com/office/drawing/2014/main" id="{CF6AEDCA-07A9-5F70-A51C-6C2AF531887D}"/>
                  </a:ext>
                </a:extLst>
              </p:cNvPr>
              <p:cNvSpPr txBox="1"/>
              <p:nvPr/>
            </p:nvSpPr>
            <p:spPr>
              <a:xfrm>
                <a:off x="2209796" y="3775072"/>
                <a:ext cx="2460172" cy="30071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600" dirty="0">
                    <a:solidFill>
                      <a:schemeClr val="tx1"/>
                    </a:solidFill>
                    <a:latin typeface="Aptos" panose="020B0004020202020204" pitchFamily="34" charset="0"/>
                  </a:rPr>
                  <a:t>deductible</a:t>
                </a:r>
              </a:p>
            </p:txBody>
          </p:sp>
        </p:grpSp>
        <p:grpSp>
          <p:nvGrpSpPr>
            <p:cNvPr id="29" name="Group 28">
              <a:extLst>
                <a:ext uri="{FF2B5EF4-FFF2-40B4-BE49-F238E27FC236}">
                  <a16:creationId xmlns:a16="http://schemas.microsoft.com/office/drawing/2014/main" id="{71AA4ECF-C5CB-3034-3ADC-F16E60504FAE}"/>
                </a:ext>
              </a:extLst>
            </p:cNvPr>
            <p:cNvGrpSpPr/>
            <p:nvPr/>
          </p:nvGrpSpPr>
          <p:grpSpPr>
            <a:xfrm>
              <a:off x="2209796" y="4161416"/>
              <a:ext cx="2460172" cy="883080"/>
              <a:chOff x="2209796" y="4211476"/>
              <a:chExt cx="2460172" cy="883080"/>
            </a:xfrm>
          </p:grpSpPr>
          <p:sp>
            <p:nvSpPr>
              <p:cNvPr id="31" name="TextBox 30">
                <a:extLst>
                  <a:ext uri="{FF2B5EF4-FFF2-40B4-BE49-F238E27FC236}">
                    <a16:creationId xmlns:a16="http://schemas.microsoft.com/office/drawing/2014/main" id="{702FA565-638D-E45B-8344-FD228B08130B}"/>
                  </a:ext>
                </a:extLst>
              </p:cNvPr>
              <p:cNvSpPr txBox="1"/>
              <p:nvPr/>
            </p:nvSpPr>
            <p:spPr>
              <a:xfrm>
                <a:off x="2209796" y="4211476"/>
                <a:ext cx="2460172" cy="38272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bg2">
                        <a:lumMod val="50000"/>
                      </a:schemeClr>
                    </a:solidFill>
                    <a:latin typeface="Aptos Black" panose="020B0004020202020204" pitchFamily="34" charset="0"/>
                  </a:rPr>
                  <a:t>$4,800</a:t>
                </a:r>
              </a:p>
            </p:txBody>
          </p:sp>
          <p:sp>
            <p:nvSpPr>
              <p:cNvPr id="32" name="TextBox 31">
                <a:extLst>
                  <a:ext uri="{FF2B5EF4-FFF2-40B4-BE49-F238E27FC236}">
                    <a16:creationId xmlns:a16="http://schemas.microsoft.com/office/drawing/2014/main" id="{6D5989DC-6432-0056-51AE-CE333CF8B021}"/>
                  </a:ext>
                </a:extLst>
              </p:cNvPr>
              <p:cNvSpPr txBox="1"/>
              <p:nvPr/>
            </p:nvSpPr>
            <p:spPr>
              <a:xfrm>
                <a:off x="2209796" y="4591465"/>
                <a:ext cx="2460172" cy="50309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deposits (annual $2,400 + $200 monthly)</a:t>
                </a:r>
              </a:p>
            </p:txBody>
          </p:sp>
        </p:grpSp>
        <p:cxnSp>
          <p:nvCxnSpPr>
            <p:cNvPr id="30" name="Straight Connector 29">
              <a:extLst>
                <a:ext uri="{FF2B5EF4-FFF2-40B4-BE49-F238E27FC236}">
                  <a16:creationId xmlns:a16="http://schemas.microsoft.com/office/drawing/2014/main" id="{D2C7A9C8-93AC-E790-9CCF-19D96DB18275}"/>
                </a:ext>
              </a:extLst>
            </p:cNvPr>
            <p:cNvCxnSpPr>
              <a:cxnSpLocks/>
            </p:cNvCxnSpPr>
            <p:nvPr/>
          </p:nvCxnSpPr>
          <p:spPr>
            <a:xfrm>
              <a:off x="2536066" y="5161815"/>
              <a:ext cx="1807634" cy="0"/>
            </a:xfrm>
            <a:prstGeom prst="line">
              <a:avLst/>
            </a:prstGeom>
            <a:ln>
              <a:solidFill>
                <a:srgbClr val="EE7B4D"/>
              </a:solidFill>
            </a:ln>
          </p:spPr>
          <p:style>
            <a:lnRef idx="2">
              <a:schemeClr val="accent1"/>
            </a:lnRef>
            <a:fillRef idx="0">
              <a:schemeClr val="accent1"/>
            </a:fillRef>
            <a:effectRef idx="1">
              <a:schemeClr val="accent1"/>
            </a:effectRef>
            <a:fontRef idx="minor">
              <a:schemeClr val="tx1"/>
            </a:fontRef>
          </p:style>
        </p:cxnSp>
      </p:grpSp>
      <p:sp>
        <p:nvSpPr>
          <p:cNvPr id="133" name="TextBox 132">
            <a:extLst>
              <a:ext uri="{FF2B5EF4-FFF2-40B4-BE49-F238E27FC236}">
                <a16:creationId xmlns:a16="http://schemas.microsoft.com/office/drawing/2014/main" id="{2D562DCD-DAFC-9263-EB4E-FA529D6DAA10}"/>
              </a:ext>
            </a:extLst>
          </p:cNvPr>
          <p:cNvSpPr txBox="1"/>
          <p:nvPr/>
        </p:nvSpPr>
        <p:spPr>
          <a:xfrm>
            <a:off x="-76115" y="2998071"/>
            <a:ext cx="2267884" cy="430887"/>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bg2">
                    <a:lumMod val="50000"/>
                  </a:schemeClr>
                </a:solidFill>
                <a:latin typeface="Aptos Black" panose="020B0004020202020204" pitchFamily="34" charset="0"/>
              </a:rPr>
              <a:t>$0</a:t>
            </a:r>
          </a:p>
        </p:txBody>
      </p:sp>
      <p:sp>
        <p:nvSpPr>
          <p:cNvPr id="134" name="TextBox 133">
            <a:extLst>
              <a:ext uri="{FF2B5EF4-FFF2-40B4-BE49-F238E27FC236}">
                <a16:creationId xmlns:a16="http://schemas.microsoft.com/office/drawing/2014/main" id="{8EC21E70-4719-F6C6-486B-A320DE5D97FF}"/>
              </a:ext>
            </a:extLst>
          </p:cNvPr>
          <p:cNvSpPr txBox="1"/>
          <p:nvPr/>
        </p:nvSpPr>
        <p:spPr>
          <a:xfrm>
            <a:off x="48305" y="3376035"/>
            <a:ext cx="2267884" cy="3231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member plan premium </a:t>
            </a:r>
          </a:p>
        </p:txBody>
      </p:sp>
      <p:grpSp>
        <p:nvGrpSpPr>
          <p:cNvPr id="189" name="Group 188">
            <a:extLst>
              <a:ext uri="{FF2B5EF4-FFF2-40B4-BE49-F238E27FC236}">
                <a16:creationId xmlns:a16="http://schemas.microsoft.com/office/drawing/2014/main" id="{C21F2E86-7AEA-A75E-695D-6939CE793E16}"/>
              </a:ext>
            </a:extLst>
          </p:cNvPr>
          <p:cNvGrpSpPr/>
          <p:nvPr/>
        </p:nvGrpSpPr>
        <p:grpSpPr>
          <a:xfrm>
            <a:off x="6840271" y="1690300"/>
            <a:ext cx="2320469" cy="4861382"/>
            <a:chOff x="2151427" y="1558414"/>
            <a:chExt cx="2518544" cy="4318000"/>
          </a:xfrm>
        </p:grpSpPr>
        <p:grpSp>
          <p:nvGrpSpPr>
            <p:cNvPr id="190" name="Group 189">
              <a:extLst>
                <a:ext uri="{FF2B5EF4-FFF2-40B4-BE49-F238E27FC236}">
                  <a16:creationId xmlns:a16="http://schemas.microsoft.com/office/drawing/2014/main" id="{553166F1-E3F0-37D2-4E60-40F53D35444D}"/>
                </a:ext>
              </a:extLst>
            </p:cNvPr>
            <p:cNvGrpSpPr/>
            <p:nvPr/>
          </p:nvGrpSpPr>
          <p:grpSpPr>
            <a:xfrm>
              <a:off x="2209796" y="5256317"/>
              <a:ext cx="2460172" cy="580122"/>
              <a:chOff x="2209796" y="5357177"/>
              <a:chExt cx="2460172" cy="580122"/>
            </a:xfrm>
          </p:grpSpPr>
          <p:sp>
            <p:nvSpPr>
              <p:cNvPr id="205" name="TextBox 204">
                <a:extLst>
                  <a:ext uri="{FF2B5EF4-FFF2-40B4-BE49-F238E27FC236}">
                    <a16:creationId xmlns:a16="http://schemas.microsoft.com/office/drawing/2014/main" id="{297AC129-3167-1A64-3502-393AAB665B08}"/>
                  </a:ext>
                </a:extLst>
              </p:cNvPr>
              <p:cNvSpPr txBox="1"/>
              <p:nvPr/>
            </p:nvSpPr>
            <p:spPr>
              <a:xfrm>
                <a:off x="2209796" y="5357177"/>
                <a:ext cx="2460172" cy="38272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tx2">
                        <a:lumMod val="50000"/>
                      </a:schemeClr>
                    </a:solidFill>
                    <a:latin typeface="Aptos Black" panose="020B0004020202020204" pitchFamily="34" charset="0"/>
                  </a:rPr>
                  <a:t>($8,000)</a:t>
                </a:r>
              </a:p>
            </p:txBody>
          </p:sp>
          <p:sp>
            <p:nvSpPr>
              <p:cNvPr id="206" name="TextBox 205">
                <a:extLst>
                  <a:ext uri="{FF2B5EF4-FFF2-40B4-BE49-F238E27FC236}">
                    <a16:creationId xmlns:a16="http://schemas.microsoft.com/office/drawing/2014/main" id="{48262F61-B7B4-4D73-25E3-262B9307CE99}"/>
                  </a:ext>
                </a:extLst>
              </p:cNvPr>
              <p:cNvSpPr txBox="1"/>
              <p:nvPr/>
            </p:nvSpPr>
            <p:spPr>
              <a:xfrm>
                <a:off x="2209796" y="5650256"/>
                <a:ext cx="2460172" cy="287043"/>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difference</a:t>
                </a:r>
              </a:p>
            </p:txBody>
          </p:sp>
        </p:grpSp>
        <p:grpSp>
          <p:nvGrpSpPr>
            <p:cNvPr id="191" name="Group 190">
              <a:extLst>
                <a:ext uri="{FF2B5EF4-FFF2-40B4-BE49-F238E27FC236}">
                  <a16:creationId xmlns:a16="http://schemas.microsoft.com/office/drawing/2014/main" id="{FEF6A361-275A-85A2-DDE8-1E9ADAD5FFF7}"/>
                </a:ext>
              </a:extLst>
            </p:cNvPr>
            <p:cNvGrpSpPr/>
            <p:nvPr/>
          </p:nvGrpSpPr>
          <p:grpSpPr>
            <a:xfrm>
              <a:off x="2209799" y="1558414"/>
              <a:ext cx="2460172" cy="4318000"/>
              <a:chOff x="2209799" y="1558414"/>
              <a:chExt cx="2460172" cy="4318000"/>
            </a:xfrm>
          </p:grpSpPr>
          <p:sp>
            <p:nvSpPr>
              <p:cNvPr id="203" name="Rectangle 202">
                <a:extLst>
                  <a:ext uri="{FF2B5EF4-FFF2-40B4-BE49-F238E27FC236}">
                    <a16:creationId xmlns:a16="http://schemas.microsoft.com/office/drawing/2014/main" id="{7BBB9134-D055-038F-8105-D3A57B765E1B}"/>
                  </a:ext>
                </a:extLst>
              </p:cNvPr>
              <p:cNvSpPr/>
              <p:nvPr/>
            </p:nvSpPr>
            <p:spPr>
              <a:xfrm>
                <a:off x="2209799" y="1558416"/>
                <a:ext cx="2460172" cy="4317998"/>
              </a:xfrm>
              <a:prstGeom prst="rect">
                <a:avLst/>
              </a:prstGeom>
              <a:noFill/>
              <a:ln>
                <a:solidFill>
                  <a:srgbClr val="7499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04" name="Rectangle 203">
                <a:extLst>
                  <a:ext uri="{FF2B5EF4-FFF2-40B4-BE49-F238E27FC236}">
                    <a16:creationId xmlns:a16="http://schemas.microsoft.com/office/drawing/2014/main" id="{527CC43D-6095-D451-73BF-A5383CF0167F}"/>
                  </a:ext>
                </a:extLst>
              </p:cNvPr>
              <p:cNvSpPr/>
              <p:nvPr/>
            </p:nvSpPr>
            <p:spPr>
              <a:xfrm>
                <a:off x="2209799" y="1558414"/>
                <a:ext cx="2460172" cy="420081"/>
              </a:xfrm>
              <a:prstGeom prst="rect">
                <a:avLst/>
              </a:prstGeom>
              <a:solidFill>
                <a:schemeClr val="tx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75000"/>
                    </a:schemeClr>
                  </a:solidFill>
                </a:endParaRPr>
              </a:p>
            </p:txBody>
          </p:sp>
        </p:grpSp>
        <p:sp>
          <p:nvSpPr>
            <p:cNvPr id="192" name="TextBox 191">
              <a:extLst>
                <a:ext uri="{FF2B5EF4-FFF2-40B4-BE49-F238E27FC236}">
                  <a16:creationId xmlns:a16="http://schemas.microsoft.com/office/drawing/2014/main" id="{B4579487-2121-A025-CB4B-EE3FADE9A47C}"/>
                </a:ext>
              </a:extLst>
            </p:cNvPr>
            <p:cNvSpPr txBox="1"/>
            <p:nvPr/>
          </p:nvSpPr>
          <p:spPr>
            <a:xfrm>
              <a:off x="2209796" y="1634325"/>
              <a:ext cx="2460172" cy="27337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400" b="1" dirty="0">
                  <a:solidFill>
                    <a:schemeClr val="bg1"/>
                  </a:solidFill>
                  <a:latin typeface="Aptos Black" panose="020B0004020202020204" pitchFamily="34" charset="0"/>
                </a:rPr>
                <a:t>Self-Employed Max</a:t>
              </a:r>
              <a:endParaRPr lang="en-US" sz="2400" b="1" dirty="0">
                <a:solidFill>
                  <a:schemeClr val="bg1"/>
                </a:solidFill>
                <a:latin typeface="Aptos Black" panose="020B0004020202020204" pitchFamily="34" charset="0"/>
              </a:endParaRPr>
            </a:p>
          </p:txBody>
        </p:sp>
        <p:grpSp>
          <p:nvGrpSpPr>
            <p:cNvPr id="193" name="Group 192">
              <a:extLst>
                <a:ext uri="{FF2B5EF4-FFF2-40B4-BE49-F238E27FC236}">
                  <a16:creationId xmlns:a16="http://schemas.microsoft.com/office/drawing/2014/main" id="{B93C089A-D34B-C0AE-7373-DF8DD23E9681}"/>
                </a:ext>
              </a:extLst>
            </p:cNvPr>
            <p:cNvGrpSpPr/>
            <p:nvPr/>
          </p:nvGrpSpPr>
          <p:grpSpPr>
            <a:xfrm>
              <a:off x="2151427" y="2057042"/>
              <a:ext cx="2518541" cy="615485"/>
              <a:chOff x="2151427" y="2157902"/>
              <a:chExt cx="2518541" cy="615485"/>
            </a:xfrm>
          </p:grpSpPr>
          <p:sp>
            <p:nvSpPr>
              <p:cNvPr id="201" name="TextBox 200">
                <a:extLst>
                  <a:ext uri="{FF2B5EF4-FFF2-40B4-BE49-F238E27FC236}">
                    <a16:creationId xmlns:a16="http://schemas.microsoft.com/office/drawing/2014/main" id="{04736B04-9693-FE8A-4F57-08C4C8D9B6A1}"/>
                  </a:ext>
                </a:extLst>
              </p:cNvPr>
              <p:cNvSpPr txBox="1"/>
              <p:nvPr/>
            </p:nvSpPr>
            <p:spPr>
              <a:xfrm>
                <a:off x="2151427" y="2157902"/>
                <a:ext cx="2460172" cy="38272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tx2">
                        <a:lumMod val="50000"/>
                      </a:schemeClr>
                    </a:solidFill>
                    <a:latin typeface="Aptos Black" panose="020B0004020202020204" pitchFamily="34" charset="0"/>
                  </a:rPr>
                  <a:t>$1,850</a:t>
                </a:r>
              </a:p>
            </p:txBody>
          </p:sp>
          <p:sp>
            <p:nvSpPr>
              <p:cNvPr id="202" name="TextBox 201">
                <a:extLst>
                  <a:ext uri="{FF2B5EF4-FFF2-40B4-BE49-F238E27FC236}">
                    <a16:creationId xmlns:a16="http://schemas.microsoft.com/office/drawing/2014/main" id="{2A3EA246-1B49-4859-2E82-9C90F465EC9D}"/>
                  </a:ext>
                </a:extLst>
              </p:cNvPr>
              <p:cNvSpPr txBox="1"/>
              <p:nvPr/>
            </p:nvSpPr>
            <p:spPr>
              <a:xfrm>
                <a:off x="2209796" y="2486344"/>
                <a:ext cx="2460172" cy="287043"/>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group fee (monthly)</a:t>
                </a:r>
              </a:p>
            </p:txBody>
          </p:sp>
        </p:grpSp>
        <p:grpSp>
          <p:nvGrpSpPr>
            <p:cNvPr id="194" name="Group 193">
              <a:extLst>
                <a:ext uri="{FF2B5EF4-FFF2-40B4-BE49-F238E27FC236}">
                  <a16:creationId xmlns:a16="http://schemas.microsoft.com/office/drawing/2014/main" id="{14DDFE55-48EA-4107-E270-C9577233FAA1}"/>
                </a:ext>
              </a:extLst>
            </p:cNvPr>
            <p:cNvGrpSpPr/>
            <p:nvPr/>
          </p:nvGrpSpPr>
          <p:grpSpPr>
            <a:xfrm>
              <a:off x="2209796" y="3452341"/>
              <a:ext cx="2460172" cy="582620"/>
              <a:chOff x="2209796" y="3493164"/>
              <a:chExt cx="2460172" cy="582620"/>
            </a:xfrm>
          </p:grpSpPr>
          <p:sp>
            <p:nvSpPr>
              <p:cNvPr id="199" name="TextBox 198">
                <a:extLst>
                  <a:ext uri="{FF2B5EF4-FFF2-40B4-BE49-F238E27FC236}">
                    <a16:creationId xmlns:a16="http://schemas.microsoft.com/office/drawing/2014/main" id="{903F430D-0D56-FE5C-AEE9-9CD981242641}"/>
                  </a:ext>
                </a:extLst>
              </p:cNvPr>
              <p:cNvSpPr txBox="1"/>
              <p:nvPr/>
            </p:nvSpPr>
            <p:spPr>
              <a:xfrm>
                <a:off x="2209796" y="3493164"/>
                <a:ext cx="2460172" cy="38272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tx2">
                        <a:lumMod val="50000"/>
                      </a:schemeClr>
                    </a:solidFill>
                    <a:latin typeface="Aptos Black" panose="020B0004020202020204" pitchFamily="34" charset="0"/>
                  </a:rPr>
                  <a:t>$16,000</a:t>
                </a:r>
              </a:p>
            </p:txBody>
          </p:sp>
          <p:sp>
            <p:nvSpPr>
              <p:cNvPr id="200" name="TextBox 199">
                <a:extLst>
                  <a:ext uri="{FF2B5EF4-FFF2-40B4-BE49-F238E27FC236}">
                    <a16:creationId xmlns:a16="http://schemas.microsoft.com/office/drawing/2014/main" id="{08C3C3DE-D6E1-6917-6B67-A76676A37719}"/>
                  </a:ext>
                </a:extLst>
              </p:cNvPr>
              <p:cNvSpPr txBox="1"/>
              <p:nvPr/>
            </p:nvSpPr>
            <p:spPr>
              <a:xfrm>
                <a:off x="2209796" y="3775072"/>
                <a:ext cx="2460172" cy="30071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600" dirty="0">
                    <a:solidFill>
                      <a:schemeClr val="tx1"/>
                    </a:solidFill>
                    <a:latin typeface="Aptos" panose="020B0004020202020204" pitchFamily="34" charset="0"/>
                  </a:rPr>
                  <a:t>deductible</a:t>
                </a:r>
              </a:p>
            </p:txBody>
          </p:sp>
        </p:grpSp>
        <p:grpSp>
          <p:nvGrpSpPr>
            <p:cNvPr id="195" name="Group 194">
              <a:extLst>
                <a:ext uri="{FF2B5EF4-FFF2-40B4-BE49-F238E27FC236}">
                  <a16:creationId xmlns:a16="http://schemas.microsoft.com/office/drawing/2014/main" id="{CFC0BA58-BB79-E3F8-DB9C-0A9CA746E0B7}"/>
                </a:ext>
              </a:extLst>
            </p:cNvPr>
            <p:cNvGrpSpPr/>
            <p:nvPr/>
          </p:nvGrpSpPr>
          <p:grpSpPr>
            <a:xfrm>
              <a:off x="2209796" y="4161416"/>
              <a:ext cx="2460172" cy="883080"/>
              <a:chOff x="2209796" y="4211476"/>
              <a:chExt cx="2460172" cy="883080"/>
            </a:xfrm>
          </p:grpSpPr>
          <p:sp>
            <p:nvSpPr>
              <p:cNvPr id="197" name="TextBox 196">
                <a:extLst>
                  <a:ext uri="{FF2B5EF4-FFF2-40B4-BE49-F238E27FC236}">
                    <a16:creationId xmlns:a16="http://schemas.microsoft.com/office/drawing/2014/main" id="{B10DFCF1-C0E6-44FD-61E0-2927599A0A86}"/>
                  </a:ext>
                </a:extLst>
              </p:cNvPr>
              <p:cNvSpPr txBox="1"/>
              <p:nvPr/>
            </p:nvSpPr>
            <p:spPr>
              <a:xfrm>
                <a:off x="2209796" y="4211476"/>
                <a:ext cx="2460172" cy="38272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tx2">
                        <a:lumMod val="50000"/>
                      </a:schemeClr>
                    </a:solidFill>
                    <a:latin typeface="Aptos Black" panose="020B0004020202020204" pitchFamily="34" charset="0"/>
                  </a:rPr>
                  <a:t>$24,000</a:t>
                </a:r>
              </a:p>
            </p:txBody>
          </p:sp>
          <p:sp>
            <p:nvSpPr>
              <p:cNvPr id="198" name="TextBox 197">
                <a:extLst>
                  <a:ext uri="{FF2B5EF4-FFF2-40B4-BE49-F238E27FC236}">
                    <a16:creationId xmlns:a16="http://schemas.microsoft.com/office/drawing/2014/main" id="{432364D4-8085-B8BB-D0ED-97E6A02DBF25}"/>
                  </a:ext>
                </a:extLst>
              </p:cNvPr>
              <p:cNvSpPr txBox="1"/>
              <p:nvPr/>
            </p:nvSpPr>
            <p:spPr>
              <a:xfrm>
                <a:off x="2209796" y="4591465"/>
                <a:ext cx="2460172" cy="50309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deposits (annual $2,400 + $1,800 monthly)</a:t>
                </a:r>
              </a:p>
            </p:txBody>
          </p:sp>
        </p:grpSp>
        <p:cxnSp>
          <p:nvCxnSpPr>
            <p:cNvPr id="196" name="Straight Connector 195">
              <a:extLst>
                <a:ext uri="{FF2B5EF4-FFF2-40B4-BE49-F238E27FC236}">
                  <a16:creationId xmlns:a16="http://schemas.microsoft.com/office/drawing/2014/main" id="{198AF1DA-9C94-6063-870E-087397BA0608}"/>
                </a:ext>
              </a:extLst>
            </p:cNvPr>
            <p:cNvCxnSpPr>
              <a:cxnSpLocks/>
            </p:cNvCxnSpPr>
            <p:nvPr/>
          </p:nvCxnSpPr>
          <p:spPr>
            <a:xfrm>
              <a:off x="2536066" y="5161815"/>
              <a:ext cx="1807634" cy="0"/>
            </a:xfrm>
            <a:prstGeom prst="line">
              <a:avLst/>
            </a:prstGeom>
            <a:ln>
              <a:solidFill>
                <a:srgbClr val="EE7B4D"/>
              </a:solidFill>
            </a:ln>
          </p:spPr>
          <p:style>
            <a:lnRef idx="2">
              <a:schemeClr val="accent1"/>
            </a:lnRef>
            <a:fillRef idx="0">
              <a:schemeClr val="accent1"/>
            </a:fillRef>
            <a:effectRef idx="1">
              <a:schemeClr val="accent1"/>
            </a:effectRef>
            <a:fontRef idx="minor">
              <a:schemeClr val="tx1"/>
            </a:fontRef>
          </p:style>
        </p:cxnSp>
      </p:grpSp>
      <p:grpSp>
        <p:nvGrpSpPr>
          <p:cNvPr id="207" name="Group 206">
            <a:extLst>
              <a:ext uri="{FF2B5EF4-FFF2-40B4-BE49-F238E27FC236}">
                <a16:creationId xmlns:a16="http://schemas.microsoft.com/office/drawing/2014/main" id="{B4542C82-E355-82F7-5DBA-8E6CBF1E6231}"/>
              </a:ext>
            </a:extLst>
          </p:cNvPr>
          <p:cNvGrpSpPr/>
          <p:nvPr/>
        </p:nvGrpSpPr>
        <p:grpSpPr>
          <a:xfrm>
            <a:off x="4545879" y="1688843"/>
            <a:ext cx="2312870" cy="4861382"/>
            <a:chOff x="2159676" y="1558414"/>
            <a:chExt cx="2510295" cy="4318000"/>
          </a:xfrm>
        </p:grpSpPr>
        <p:grpSp>
          <p:nvGrpSpPr>
            <p:cNvPr id="208" name="Group 207">
              <a:extLst>
                <a:ext uri="{FF2B5EF4-FFF2-40B4-BE49-F238E27FC236}">
                  <a16:creationId xmlns:a16="http://schemas.microsoft.com/office/drawing/2014/main" id="{E9A704F2-0BDB-628D-5BD2-B2365A656471}"/>
                </a:ext>
              </a:extLst>
            </p:cNvPr>
            <p:cNvGrpSpPr/>
            <p:nvPr/>
          </p:nvGrpSpPr>
          <p:grpSpPr>
            <a:xfrm>
              <a:off x="2209796" y="5256317"/>
              <a:ext cx="2460172" cy="580122"/>
              <a:chOff x="2209796" y="5357177"/>
              <a:chExt cx="2460172" cy="580122"/>
            </a:xfrm>
          </p:grpSpPr>
          <p:sp>
            <p:nvSpPr>
              <p:cNvPr id="223" name="TextBox 222">
                <a:extLst>
                  <a:ext uri="{FF2B5EF4-FFF2-40B4-BE49-F238E27FC236}">
                    <a16:creationId xmlns:a16="http://schemas.microsoft.com/office/drawing/2014/main" id="{F9A84D18-D5BC-1421-2FBA-C713AD0A51A5}"/>
                  </a:ext>
                </a:extLst>
              </p:cNvPr>
              <p:cNvSpPr txBox="1"/>
              <p:nvPr/>
            </p:nvSpPr>
            <p:spPr>
              <a:xfrm>
                <a:off x="2209796" y="5357177"/>
                <a:ext cx="2460172" cy="38272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tx2">
                        <a:lumMod val="75000"/>
                      </a:schemeClr>
                    </a:solidFill>
                    <a:latin typeface="Aptos Black" panose="020B0004020202020204" pitchFamily="34" charset="0"/>
                  </a:rPr>
                  <a:t>$0</a:t>
                </a:r>
              </a:p>
            </p:txBody>
          </p:sp>
          <p:sp>
            <p:nvSpPr>
              <p:cNvPr id="224" name="TextBox 223">
                <a:extLst>
                  <a:ext uri="{FF2B5EF4-FFF2-40B4-BE49-F238E27FC236}">
                    <a16:creationId xmlns:a16="http://schemas.microsoft.com/office/drawing/2014/main" id="{FA261C44-24F8-490B-EB96-6A84B26CF26A}"/>
                  </a:ext>
                </a:extLst>
              </p:cNvPr>
              <p:cNvSpPr txBox="1"/>
              <p:nvPr/>
            </p:nvSpPr>
            <p:spPr>
              <a:xfrm>
                <a:off x="2209796" y="5650256"/>
                <a:ext cx="2460172" cy="287043"/>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difference</a:t>
                </a:r>
              </a:p>
            </p:txBody>
          </p:sp>
        </p:grpSp>
        <p:grpSp>
          <p:nvGrpSpPr>
            <p:cNvPr id="209" name="Group 208">
              <a:extLst>
                <a:ext uri="{FF2B5EF4-FFF2-40B4-BE49-F238E27FC236}">
                  <a16:creationId xmlns:a16="http://schemas.microsoft.com/office/drawing/2014/main" id="{C8A3F669-EE07-00E3-494D-E7F71A043690}"/>
                </a:ext>
              </a:extLst>
            </p:cNvPr>
            <p:cNvGrpSpPr/>
            <p:nvPr/>
          </p:nvGrpSpPr>
          <p:grpSpPr>
            <a:xfrm>
              <a:off x="2209799" y="1558414"/>
              <a:ext cx="2460172" cy="4318000"/>
              <a:chOff x="2209799" y="1558414"/>
              <a:chExt cx="2460172" cy="4318000"/>
            </a:xfrm>
          </p:grpSpPr>
          <p:sp>
            <p:nvSpPr>
              <p:cNvPr id="221" name="Rectangle 220">
                <a:extLst>
                  <a:ext uri="{FF2B5EF4-FFF2-40B4-BE49-F238E27FC236}">
                    <a16:creationId xmlns:a16="http://schemas.microsoft.com/office/drawing/2014/main" id="{BAAEE9A2-DA7A-8224-F33D-F254E2023D45}"/>
                  </a:ext>
                </a:extLst>
              </p:cNvPr>
              <p:cNvSpPr/>
              <p:nvPr/>
            </p:nvSpPr>
            <p:spPr>
              <a:xfrm>
                <a:off x="2209799" y="1558416"/>
                <a:ext cx="2460172" cy="4317998"/>
              </a:xfrm>
              <a:prstGeom prst="rect">
                <a:avLst/>
              </a:prstGeom>
              <a:noFill/>
              <a:ln>
                <a:solidFill>
                  <a:srgbClr val="7499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22" name="Rectangle 221">
                <a:extLst>
                  <a:ext uri="{FF2B5EF4-FFF2-40B4-BE49-F238E27FC236}">
                    <a16:creationId xmlns:a16="http://schemas.microsoft.com/office/drawing/2014/main" id="{3CF853D1-FE11-3FD7-A935-92F281F88D76}"/>
                  </a:ext>
                </a:extLst>
              </p:cNvPr>
              <p:cNvSpPr/>
              <p:nvPr/>
            </p:nvSpPr>
            <p:spPr>
              <a:xfrm>
                <a:off x="2209799" y="1558414"/>
                <a:ext cx="2460172" cy="420081"/>
              </a:xfrm>
              <a:prstGeom prst="rect">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grpSp>
        <p:sp>
          <p:nvSpPr>
            <p:cNvPr id="210" name="TextBox 209">
              <a:extLst>
                <a:ext uri="{FF2B5EF4-FFF2-40B4-BE49-F238E27FC236}">
                  <a16:creationId xmlns:a16="http://schemas.microsoft.com/office/drawing/2014/main" id="{EEF8A512-13E4-0405-92FE-22687C66A2C9}"/>
                </a:ext>
              </a:extLst>
            </p:cNvPr>
            <p:cNvSpPr txBox="1"/>
            <p:nvPr/>
          </p:nvSpPr>
          <p:spPr>
            <a:xfrm>
              <a:off x="2209796" y="1634325"/>
              <a:ext cx="2460172" cy="27337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400" b="1" dirty="0">
                  <a:solidFill>
                    <a:schemeClr val="bg1"/>
                  </a:solidFill>
                  <a:latin typeface="Aptos Black" panose="020B0004020202020204" pitchFamily="34" charset="0"/>
                </a:rPr>
                <a:t>Self-Employed Growth</a:t>
              </a:r>
              <a:endParaRPr lang="en-US" sz="2400" b="1" dirty="0">
                <a:solidFill>
                  <a:schemeClr val="bg1"/>
                </a:solidFill>
                <a:latin typeface="Aptos Black" panose="020B0004020202020204" pitchFamily="34" charset="0"/>
              </a:endParaRPr>
            </a:p>
          </p:txBody>
        </p:sp>
        <p:grpSp>
          <p:nvGrpSpPr>
            <p:cNvPr id="211" name="Group 210">
              <a:extLst>
                <a:ext uri="{FF2B5EF4-FFF2-40B4-BE49-F238E27FC236}">
                  <a16:creationId xmlns:a16="http://schemas.microsoft.com/office/drawing/2014/main" id="{1AA46944-D68B-EA03-4978-8FA219CA8277}"/>
                </a:ext>
              </a:extLst>
            </p:cNvPr>
            <p:cNvGrpSpPr/>
            <p:nvPr/>
          </p:nvGrpSpPr>
          <p:grpSpPr>
            <a:xfrm>
              <a:off x="2159676" y="2056325"/>
              <a:ext cx="2510292" cy="616202"/>
              <a:chOff x="2159676" y="2157185"/>
              <a:chExt cx="2510292" cy="616202"/>
            </a:xfrm>
          </p:grpSpPr>
          <p:sp>
            <p:nvSpPr>
              <p:cNvPr id="219" name="TextBox 218">
                <a:extLst>
                  <a:ext uri="{FF2B5EF4-FFF2-40B4-BE49-F238E27FC236}">
                    <a16:creationId xmlns:a16="http://schemas.microsoft.com/office/drawing/2014/main" id="{0B19DEB3-46FC-84A3-39B0-1B56D8B67203}"/>
                  </a:ext>
                </a:extLst>
              </p:cNvPr>
              <p:cNvSpPr txBox="1"/>
              <p:nvPr/>
            </p:nvSpPr>
            <p:spPr>
              <a:xfrm>
                <a:off x="2159676" y="2157185"/>
                <a:ext cx="2460172" cy="38272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bg2">
                        <a:lumMod val="25000"/>
                      </a:schemeClr>
                    </a:solidFill>
                    <a:latin typeface="Aptos Black" panose="020B0004020202020204" pitchFamily="34" charset="0"/>
                  </a:rPr>
                  <a:t>$850</a:t>
                </a:r>
              </a:p>
            </p:txBody>
          </p:sp>
          <p:sp>
            <p:nvSpPr>
              <p:cNvPr id="220" name="TextBox 219">
                <a:extLst>
                  <a:ext uri="{FF2B5EF4-FFF2-40B4-BE49-F238E27FC236}">
                    <a16:creationId xmlns:a16="http://schemas.microsoft.com/office/drawing/2014/main" id="{0F520F20-A168-A853-73B8-F2BF5211EBFD}"/>
                  </a:ext>
                </a:extLst>
              </p:cNvPr>
              <p:cNvSpPr txBox="1"/>
              <p:nvPr/>
            </p:nvSpPr>
            <p:spPr>
              <a:xfrm>
                <a:off x="2209796" y="2486344"/>
                <a:ext cx="2460172" cy="287043"/>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group fee (monthly)</a:t>
                </a:r>
              </a:p>
            </p:txBody>
          </p:sp>
        </p:grpSp>
        <p:grpSp>
          <p:nvGrpSpPr>
            <p:cNvPr id="212" name="Group 211">
              <a:extLst>
                <a:ext uri="{FF2B5EF4-FFF2-40B4-BE49-F238E27FC236}">
                  <a16:creationId xmlns:a16="http://schemas.microsoft.com/office/drawing/2014/main" id="{4B1470CB-2E60-0CCC-D1C9-D0528C53325A}"/>
                </a:ext>
              </a:extLst>
            </p:cNvPr>
            <p:cNvGrpSpPr/>
            <p:nvPr/>
          </p:nvGrpSpPr>
          <p:grpSpPr>
            <a:xfrm>
              <a:off x="2209796" y="3452341"/>
              <a:ext cx="2460172" cy="582620"/>
              <a:chOff x="2209796" y="3493164"/>
              <a:chExt cx="2460172" cy="582620"/>
            </a:xfrm>
          </p:grpSpPr>
          <p:sp>
            <p:nvSpPr>
              <p:cNvPr id="217" name="TextBox 216">
                <a:extLst>
                  <a:ext uri="{FF2B5EF4-FFF2-40B4-BE49-F238E27FC236}">
                    <a16:creationId xmlns:a16="http://schemas.microsoft.com/office/drawing/2014/main" id="{8CB9F181-490F-D491-774B-DD66E651B299}"/>
                  </a:ext>
                </a:extLst>
              </p:cNvPr>
              <p:cNvSpPr txBox="1"/>
              <p:nvPr/>
            </p:nvSpPr>
            <p:spPr>
              <a:xfrm>
                <a:off x="2209796" y="3493164"/>
                <a:ext cx="2460172" cy="38272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tx2">
                        <a:lumMod val="75000"/>
                      </a:schemeClr>
                    </a:solidFill>
                    <a:latin typeface="Aptos Black" panose="020B0004020202020204" pitchFamily="34" charset="0"/>
                  </a:rPr>
                  <a:t>$12,000</a:t>
                </a:r>
              </a:p>
            </p:txBody>
          </p:sp>
          <p:sp>
            <p:nvSpPr>
              <p:cNvPr id="218" name="TextBox 217">
                <a:extLst>
                  <a:ext uri="{FF2B5EF4-FFF2-40B4-BE49-F238E27FC236}">
                    <a16:creationId xmlns:a16="http://schemas.microsoft.com/office/drawing/2014/main" id="{E18F5A5A-0BE5-D4FB-28D2-624CF95254CB}"/>
                  </a:ext>
                </a:extLst>
              </p:cNvPr>
              <p:cNvSpPr txBox="1"/>
              <p:nvPr/>
            </p:nvSpPr>
            <p:spPr>
              <a:xfrm>
                <a:off x="2209796" y="3775072"/>
                <a:ext cx="2460172" cy="30071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600" dirty="0">
                    <a:solidFill>
                      <a:schemeClr val="tx1"/>
                    </a:solidFill>
                    <a:latin typeface="Aptos" panose="020B0004020202020204" pitchFamily="34" charset="0"/>
                  </a:rPr>
                  <a:t>deductible</a:t>
                </a:r>
              </a:p>
            </p:txBody>
          </p:sp>
        </p:grpSp>
        <p:grpSp>
          <p:nvGrpSpPr>
            <p:cNvPr id="213" name="Group 212">
              <a:extLst>
                <a:ext uri="{FF2B5EF4-FFF2-40B4-BE49-F238E27FC236}">
                  <a16:creationId xmlns:a16="http://schemas.microsoft.com/office/drawing/2014/main" id="{AD67E7D9-AE8F-62B9-4F93-FCF027452187}"/>
                </a:ext>
              </a:extLst>
            </p:cNvPr>
            <p:cNvGrpSpPr/>
            <p:nvPr/>
          </p:nvGrpSpPr>
          <p:grpSpPr>
            <a:xfrm>
              <a:off x="2209796" y="4161416"/>
              <a:ext cx="2460172" cy="883080"/>
              <a:chOff x="2209796" y="4211476"/>
              <a:chExt cx="2460172" cy="883080"/>
            </a:xfrm>
          </p:grpSpPr>
          <p:sp>
            <p:nvSpPr>
              <p:cNvPr id="215" name="TextBox 214">
                <a:extLst>
                  <a:ext uri="{FF2B5EF4-FFF2-40B4-BE49-F238E27FC236}">
                    <a16:creationId xmlns:a16="http://schemas.microsoft.com/office/drawing/2014/main" id="{F817D48D-F34C-9A35-1709-1D835D6144C7}"/>
                  </a:ext>
                </a:extLst>
              </p:cNvPr>
              <p:cNvSpPr txBox="1"/>
              <p:nvPr/>
            </p:nvSpPr>
            <p:spPr>
              <a:xfrm>
                <a:off x="2209796" y="4211476"/>
                <a:ext cx="2460172" cy="38272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tx2">
                        <a:lumMod val="75000"/>
                      </a:schemeClr>
                    </a:solidFill>
                    <a:latin typeface="Aptos Black" panose="020B0004020202020204" pitchFamily="34" charset="0"/>
                  </a:rPr>
                  <a:t>$12,000</a:t>
                </a:r>
              </a:p>
            </p:txBody>
          </p:sp>
          <p:sp>
            <p:nvSpPr>
              <p:cNvPr id="216" name="TextBox 215">
                <a:extLst>
                  <a:ext uri="{FF2B5EF4-FFF2-40B4-BE49-F238E27FC236}">
                    <a16:creationId xmlns:a16="http://schemas.microsoft.com/office/drawing/2014/main" id="{822B807C-B96F-4B6A-F6A4-B0D881F9F6DB}"/>
                  </a:ext>
                </a:extLst>
              </p:cNvPr>
              <p:cNvSpPr txBox="1"/>
              <p:nvPr/>
            </p:nvSpPr>
            <p:spPr>
              <a:xfrm>
                <a:off x="2209796" y="4591465"/>
                <a:ext cx="2460172" cy="50309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deposits (annual $2,400 + $800 monthly)</a:t>
                </a:r>
              </a:p>
            </p:txBody>
          </p:sp>
        </p:grpSp>
        <p:cxnSp>
          <p:nvCxnSpPr>
            <p:cNvPr id="214" name="Straight Connector 213">
              <a:extLst>
                <a:ext uri="{FF2B5EF4-FFF2-40B4-BE49-F238E27FC236}">
                  <a16:creationId xmlns:a16="http://schemas.microsoft.com/office/drawing/2014/main" id="{627A2A81-3884-D01B-0E6E-05064553B86C}"/>
                </a:ext>
              </a:extLst>
            </p:cNvPr>
            <p:cNvCxnSpPr>
              <a:cxnSpLocks/>
            </p:cNvCxnSpPr>
            <p:nvPr/>
          </p:nvCxnSpPr>
          <p:spPr>
            <a:xfrm>
              <a:off x="2536066" y="5161815"/>
              <a:ext cx="1807634" cy="0"/>
            </a:xfrm>
            <a:prstGeom prst="line">
              <a:avLst/>
            </a:prstGeom>
            <a:ln>
              <a:solidFill>
                <a:srgbClr val="EE7B4D"/>
              </a:solidFill>
            </a:ln>
          </p:spPr>
          <p:style>
            <a:lnRef idx="2">
              <a:schemeClr val="accent1"/>
            </a:lnRef>
            <a:fillRef idx="0">
              <a:schemeClr val="accent1"/>
            </a:fillRef>
            <a:effectRef idx="1">
              <a:schemeClr val="accent1"/>
            </a:effectRef>
            <a:fontRef idx="minor">
              <a:schemeClr val="tx1"/>
            </a:fontRef>
          </p:style>
        </p:cxnSp>
      </p:grpSp>
      <p:grpSp>
        <p:nvGrpSpPr>
          <p:cNvPr id="225" name="Group 224">
            <a:extLst>
              <a:ext uri="{FF2B5EF4-FFF2-40B4-BE49-F238E27FC236}">
                <a16:creationId xmlns:a16="http://schemas.microsoft.com/office/drawing/2014/main" id="{09177021-AA49-7115-1B44-599036692B60}"/>
              </a:ext>
            </a:extLst>
          </p:cNvPr>
          <p:cNvGrpSpPr/>
          <p:nvPr/>
        </p:nvGrpSpPr>
        <p:grpSpPr>
          <a:xfrm>
            <a:off x="2273324" y="1688843"/>
            <a:ext cx="2275926" cy="4861382"/>
            <a:chOff x="2199772" y="1558414"/>
            <a:chExt cx="2470199" cy="4318000"/>
          </a:xfrm>
        </p:grpSpPr>
        <p:grpSp>
          <p:nvGrpSpPr>
            <p:cNvPr id="226" name="Group 225">
              <a:extLst>
                <a:ext uri="{FF2B5EF4-FFF2-40B4-BE49-F238E27FC236}">
                  <a16:creationId xmlns:a16="http://schemas.microsoft.com/office/drawing/2014/main" id="{7944D3B0-D5B4-FA7C-3E61-E64B93269499}"/>
                </a:ext>
              </a:extLst>
            </p:cNvPr>
            <p:cNvGrpSpPr/>
            <p:nvPr/>
          </p:nvGrpSpPr>
          <p:grpSpPr>
            <a:xfrm>
              <a:off x="2209795" y="5256317"/>
              <a:ext cx="2460173" cy="580122"/>
              <a:chOff x="2209795" y="5357177"/>
              <a:chExt cx="2460173" cy="580122"/>
            </a:xfrm>
          </p:grpSpPr>
          <p:sp>
            <p:nvSpPr>
              <p:cNvPr id="241" name="TextBox 240">
                <a:extLst>
                  <a:ext uri="{FF2B5EF4-FFF2-40B4-BE49-F238E27FC236}">
                    <a16:creationId xmlns:a16="http://schemas.microsoft.com/office/drawing/2014/main" id="{229F4D1D-EEB9-A201-35E4-23574C699FE4}"/>
                  </a:ext>
                </a:extLst>
              </p:cNvPr>
              <p:cNvSpPr txBox="1"/>
              <p:nvPr/>
            </p:nvSpPr>
            <p:spPr>
              <a:xfrm>
                <a:off x="2209796" y="5357177"/>
                <a:ext cx="2460172" cy="38272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tx2">
                        <a:lumMod val="60000"/>
                        <a:lumOff val="40000"/>
                      </a:schemeClr>
                    </a:solidFill>
                    <a:latin typeface="Aptos Black" panose="020B0004020202020204" pitchFamily="34" charset="0"/>
                  </a:rPr>
                  <a:t>$0</a:t>
                </a:r>
              </a:p>
            </p:txBody>
          </p:sp>
          <p:sp>
            <p:nvSpPr>
              <p:cNvPr id="242" name="TextBox 241">
                <a:extLst>
                  <a:ext uri="{FF2B5EF4-FFF2-40B4-BE49-F238E27FC236}">
                    <a16:creationId xmlns:a16="http://schemas.microsoft.com/office/drawing/2014/main" id="{EF808EA4-2ABD-16B6-FFC7-FABE46CBE82E}"/>
                  </a:ext>
                </a:extLst>
              </p:cNvPr>
              <p:cNvSpPr txBox="1"/>
              <p:nvPr/>
            </p:nvSpPr>
            <p:spPr>
              <a:xfrm>
                <a:off x="2209795" y="5650256"/>
                <a:ext cx="2460171" cy="287043"/>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difference</a:t>
                </a:r>
              </a:p>
            </p:txBody>
          </p:sp>
        </p:grpSp>
        <p:grpSp>
          <p:nvGrpSpPr>
            <p:cNvPr id="227" name="Group 226">
              <a:extLst>
                <a:ext uri="{FF2B5EF4-FFF2-40B4-BE49-F238E27FC236}">
                  <a16:creationId xmlns:a16="http://schemas.microsoft.com/office/drawing/2014/main" id="{8B8B276C-19A3-CA3D-04FF-36241A2E133E}"/>
                </a:ext>
              </a:extLst>
            </p:cNvPr>
            <p:cNvGrpSpPr/>
            <p:nvPr/>
          </p:nvGrpSpPr>
          <p:grpSpPr>
            <a:xfrm>
              <a:off x="2209799" y="1558414"/>
              <a:ext cx="2460172" cy="4318000"/>
              <a:chOff x="2209799" y="1558414"/>
              <a:chExt cx="2460172" cy="4318000"/>
            </a:xfrm>
          </p:grpSpPr>
          <p:sp>
            <p:nvSpPr>
              <p:cNvPr id="239" name="Rectangle 238">
                <a:extLst>
                  <a:ext uri="{FF2B5EF4-FFF2-40B4-BE49-F238E27FC236}">
                    <a16:creationId xmlns:a16="http://schemas.microsoft.com/office/drawing/2014/main" id="{2F5E8EA1-242E-E5FD-827E-6E45FEDF6B54}"/>
                  </a:ext>
                </a:extLst>
              </p:cNvPr>
              <p:cNvSpPr/>
              <p:nvPr/>
            </p:nvSpPr>
            <p:spPr>
              <a:xfrm>
                <a:off x="2209799" y="1558416"/>
                <a:ext cx="2460172" cy="4317998"/>
              </a:xfrm>
              <a:prstGeom prst="rect">
                <a:avLst/>
              </a:prstGeom>
              <a:noFill/>
              <a:ln>
                <a:solidFill>
                  <a:srgbClr val="7499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40" name="Rectangle 239">
                <a:extLst>
                  <a:ext uri="{FF2B5EF4-FFF2-40B4-BE49-F238E27FC236}">
                    <a16:creationId xmlns:a16="http://schemas.microsoft.com/office/drawing/2014/main" id="{4E5D28D6-EA6C-D84B-9074-4B9D353686B7}"/>
                  </a:ext>
                </a:extLst>
              </p:cNvPr>
              <p:cNvSpPr/>
              <p:nvPr/>
            </p:nvSpPr>
            <p:spPr>
              <a:xfrm>
                <a:off x="2209799" y="1558414"/>
                <a:ext cx="2460172" cy="420081"/>
              </a:xfrm>
              <a:prstGeom prst="rect">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40000"/>
                      <a:lumOff val="60000"/>
                    </a:schemeClr>
                  </a:solidFill>
                </a:endParaRPr>
              </a:p>
            </p:txBody>
          </p:sp>
        </p:grpSp>
        <p:sp>
          <p:nvSpPr>
            <p:cNvPr id="228" name="TextBox 227">
              <a:extLst>
                <a:ext uri="{FF2B5EF4-FFF2-40B4-BE49-F238E27FC236}">
                  <a16:creationId xmlns:a16="http://schemas.microsoft.com/office/drawing/2014/main" id="{2D698D32-1FE1-C67F-87C7-AB1CEFE80E67}"/>
                </a:ext>
              </a:extLst>
            </p:cNvPr>
            <p:cNvSpPr txBox="1"/>
            <p:nvPr/>
          </p:nvSpPr>
          <p:spPr>
            <a:xfrm>
              <a:off x="2209796" y="1634325"/>
              <a:ext cx="2460172" cy="27337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400" b="1" dirty="0">
                  <a:solidFill>
                    <a:schemeClr val="bg1"/>
                  </a:solidFill>
                  <a:latin typeface="Aptos Black" panose="020B0004020202020204" pitchFamily="34" charset="0"/>
                </a:rPr>
                <a:t>Self-Employed Plus</a:t>
              </a:r>
              <a:endParaRPr lang="en-US" sz="2400" b="1" dirty="0">
                <a:solidFill>
                  <a:schemeClr val="bg1"/>
                </a:solidFill>
                <a:latin typeface="Aptos Black" panose="020B0004020202020204" pitchFamily="34" charset="0"/>
              </a:endParaRPr>
            </a:p>
          </p:txBody>
        </p:sp>
        <p:grpSp>
          <p:nvGrpSpPr>
            <p:cNvPr id="229" name="Group 228">
              <a:extLst>
                <a:ext uri="{FF2B5EF4-FFF2-40B4-BE49-F238E27FC236}">
                  <a16:creationId xmlns:a16="http://schemas.microsoft.com/office/drawing/2014/main" id="{12714000-DA69-9806-FA25-694B9B6F6B7F}"/>
                </a:ext>
              </a:extLst>
            </p:cNvPr>
            <p:cNvGrpSpPr/>
            <p:nvPr/>
          </p:nvGrpSpPr>
          <p:grpSpPr>
            <a:xfrm>
              <a:off x="2199772" y="2056325"/>
              <a:ext cx="2470196" cy="616202"/>
              <a:chOff x="2199772" y="2157185"/>
              <a:chExt cx="2470196" cy="616202"/>
            </a:xfrm>
          </p:grpSpPr>
          <p:sp>
            <p:nvSpPr>
              <p:cNvPr id="237" name="TextBox 236">
                <a:extLst>
                  <a:ext uri="{FF2B5EF4-FFF2-40B4-BE49-F238E27FC236}">
                    <a16:creationId xmlns:a16="http://schemas.microsoft.com/office/drawing/2014/main" id="{1EC48E1B-B6EA-DAD2-27A0-1A4A907F9921}"/>
                  </a:ext>
                </a:extLst>
              </p:cNvPr>
              <p:cNvSpPr txBox="1"/>
              <p:nvPr/>
            </p:nvSpPr>
            <p:spPr>
              <a:xfrm>
                <a:off x="2199772" y="2157185"/>
                <a:ext cx="2460172" cy="38272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tx2">
                        <a:lumMod val="60000"/>
                        <a:lumOff val="40000"/>
                      </a:schemeClr>
                    </a:solidFill>
                    <a:latin typeface="Aptos Black" panose="020B0004020202020204" pitchFamily="34" charset="0"/>
                  </a:rPr>
                  <a:t>$550</a:t>
                </a:r>
              </a:p>
            </p:txBody>
          </p:sp>
          <p:sp>
            <p:nvSpPr>
              <p:cNvPr id="238" name="TextBox 237">
                <a:extLst>
                  <a:ext uri="{FF2B5EF4-FFF2-40B4-BE49-F238E27FC236}">
                    <a16:creationId xmlns:a16="http://schemas.microsoft.com/office/drawing/2014/main" id="{3A8C95F8-5C0C-E0A2-51E3-7B7417F1D069}"/>
                  </a:ext>
                </a:extLst>
              </p:cNvPr>
              <p:cNvSpPr txBox="1"/>
              <p:nvPr/>
            </p:nvSpPr>
            <p:spPr>
              <a:xfrm>
                <a:off x="2209796" y="2486344"/>
                <a:ext cx="2460172" cy="287043"/>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group fee (monthly)</a:t>
                </a:r>
              </a:p>
            </p:txBody>
          </p:sp>
        </p:grpSp>
        <p:grpSp>
          <p:nvGrpSpPr>
            <p:cNvPr id="230" name="Group 229">
              <a:extLst>
                <a:ext uri="{FF2B5EF4-FFF2-40B4-BE49-F238E27FC236}">
                  <a16:creationId xmlns:a16="http://schemas.microsoft.com/office/drawing/2014/main" id="{87883F5E-914A-55F8-AB0C-7475D3A918ED}"/>
                </a:ext>
              </a:extLst>
            </p:cNvPr>
            <p:cNvGrpSpPr/>
            <p:nvPr/>
          </p:nvGrpSpPr>
          <p:grpSpPr>
            <a:xfrm>
              <a:off x="2209796" y="3452341"/>
              <a:ext cx="2460172" cy="582620"/>
              <a:chOff x="2209796" y="3493164"/>
              <a:chExt cx="2460172" cy="582620"/>
            </a:xfrm>
          </p:grpSpPr>
          <p:sp>
            <p:nvSpPr>
              <p:cNvPr id="235" name="TextBox 234">
                <a:extLst>
                  <a:ext uri="{FF2B5EF4-FFF2-40B4-BE49-F238E27FC236}">
                    <a16:creationId xmlns:a16="http://schemas.microsoft.com/office/drawing/2014/main" id="{43AADCAB-583F-D199-9CA1-0746119EE9FC}"/>
                  </a:ext>
                </a:extLst>
              </p:cNvPr>
              <p:cNvSpPr txBox="1"/>
              <p:nvPr/>
            </p:nvSpPr>
            <p:spPr>
              <a:xfrm>
                <a:off x="2209796" y="3493164"/>
                <a:ext cx="2460172" cy="38272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tx2">
                        <a:lumMod val="60000"/>
                        <a:lumOff val="40000"/>
                      </a:schemeClr>
                    </a:solidFill>
                    <a:latin typeface="Aptos Black" panose="020B0004020202020204" pitchFamily="34" charset="0"/>
                  </a:rPr>
                  <a:t>$8,400</a:t>
                </a:r>
              </a:p>
            </p:txBody>
          </p:sp>
          <p:sp>
            <p:nvSpPr>
              <p:cNvPr id="236" name="TextBox 235">
                <a:extLst>
                  <a:ext uri="{FF2B5EF4-FFF2-40B4-BE49-F238E27FC236}">
                    <a16:creationId xmlns:a16="http://schemas.microsoft.com/office/drawing/2014/main" id="{9121E624-D3A3-A318-01B7-D1AE71122832}"/>
                  </a:ext>
                </a:extLst>
              </p:cNvPr>
              <p:cNvSpPr txBox="1"/>
              <p:nvPr/>
            </p:nvSpPr>
            <p:spPr>
              <a:xfrm>
                <a:off x="2209796" y="3775072"/>
                <a:ext cx="2460172" cy="30071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600" dirty="0">
                    <a:solidFill>
                      <a:schemeClr val="tx1"/>
                    </a:solidFill>
                    <a:latin typeface="Aptos" panose="020B0004020202020204" pitchFamily="34" charset="0"/>
                  </a:rPr>
                  <a:t>deductible</a:t>
                </a:r>
              </a:p>
            </p:txBody>
          </p:sp>
        </p:grpSp>
        <p:grpSp>
          <p:nvGrpSpPr>
            <p:cNvPr id="231" name="Group 230">
              <a:extLst>
                <a:ext uri="{FF2B5EF4-FFF2-40B4-BE49-F238E27FC236}">
                  <a16:creationId xmlns:a16="http://schemas.microsoft.com/office/drawing/2014/main" id="{63C37FFE-675D-D6A1-E1DF-3558E5D8AD14}"/>
                </a:ext>
              </a:extLst>
            </p:cNvPr>
            <p:cNvGrpSpPr/>
            <p:nvPr/>
          </p:nvGrpSpPr>
          <p:grpSpPr>
            <a:xfrm>
              <a:off x="2209796" y="4161416"/>
              <a:ext cx="2460172" cy="883080"/>
              <a:chOff x="2209796" y="4211476"/>
              <a:chExt cx="2460172" cy="883080"/>
            </a:xfrm>
          </p:grpSpPr>
          <p:sp>
            <p:nvSpPr>
              <p:cNvPr id="233" name="TextBox 232">
                <a:extLst>
                  <a:ext uri="{FF2B5EF4-FFF2-40B4-BE49-F238E27FC236}">
                    <a16:creationId xmlns:a16="http://schemas.microsoft.com/office/drawing/2014/main" id="{48635444-3C36-7FA6-644A-EA357F232EFF}"/>
                  </a:ext>
                </a:extLst>
              </p:cNvPr>
              <p:cNvSpPr txBox="1"/>
              <p:nvPr/>
            </p:nvSpPr>
            <p:spPr>
              <a:xfrm>
                <a:off x="2209796" y="4211476"/>
                <a:ext cx="2460172" cy="38272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tx2">
                        <a:lumMod val="60000"/>
                        <a:lumOff val="40000"/>
                      </a:schemeClr>
                    </a:solidFill>
                    <a:latin typeface="Aptos Black" panose="020B0004020202020204" pitchFamily="34" charset="0"/>
                  </a:rPr>
                  <a:t>$8,400</a:t>
                </a:r>
              </a:p>
            </p:txBody>
          </p:sp>
          <p:sp>
            <p:nvSpPr>
              <p:cNvPr id="234" name="TextBox 233">
                <a:extLst>
                  <a:ext uri="{FF2B5EF4-FFF2-40B4-BE49-F238E27FC236}">
                    <a16:creationId xmlns:a16="http://schemas.microsoft.com/office/drawing/2014/main" id="{2D8005E4-2484-0B4E-D935-8A69E5FFC0D1}"/>
                  </a:ext>
                </a:extLst>
              </p:cNvPr>
              <p:cNvSpPr txBox="1"/>
              <p:nvPr/>
            </p:nvSpPr>
            <p:spPr>
              <a:xfrm>
                <a:off x="2209796" y="4591465"/>
                <a:ext cx="2460172" cy="50309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deposits (annual $2,400 + $500 monthly)</a:t>
                </a:r>
              </a:p>
            </p:txBody>
          </p:sp>
        </p:grpSp>
        <p:cxnSp>
          <p:nvCxnSpPr>
            <p:cNvPr id="232" name="Straight Connector 231">
              <a:extLst>
                <a:ext uri="{FF2B5EF4-FFF2-40B4-BE49-F238E27FC236}">
                  <a16:creationId xmlns:a16="http://schemas.microsoft.com/office/drawing/2014/main" id="{A8F23BE7-B4E8-3E33-FFFA-5C2AA02ECDE6}"/>
                </a:ext>
              </a:extLst>
            </p:cNvPr>
            <p:cNvCxnSpPr>
              <a:cxnSpLocks/>
            </p:cNvCxnSpPr>
            <p:nvPr/>
          </p:nvCxnSpPr>
          <p:spPr>
            <a:xfrm>
              <a:off x="2536066" y="5161815"/>
              <a:ext cx="1807634" cy="0"/>
            </a:xfrm>
            <a:prstGeom prst="line">
              <a:avLst/>
            </a:prstGeom>
            <a:ln>
              <a:solidFill>
                <a:srgbClr val="EE7B4D"/>
              </a:solidFill>
            </a:ln>
          </p:spPr>
          <p:style>
            <a:lnRef idx="2">
              <a:schemeClr val="accent1"/>
            </a:lnRef>
            <a:fillRef idx="0">
              <a:schemeClr val="accent1"/>
            </a:fillRef>
            <a:effectRef idx="1">
              <a:schemeClr val="accent1"/>
            </a:effectRef>
            <a:fontRef idx="minor">
              <a:schemeClr val="tx1"/>
            </a:fontRef>
          </p:style>
        </p:cxnSp>
      </p:grpSp>
      <p:sp>
        <p:nvSpPr>
          <p:cNvPr id="243" name="TextBox 242">
            <a:extLst>
              <a:ext uri="{FF2B5EF4-FFF2-40B4-BE49-F238E27FC236}">
                <a16:creationId xmlns:a16="http://schemas.microsoft.com/office/drawing/2014/main" id="{662186C4-1585-BE73-0FD6-ECF87527E726}"/>
              </a:ext>
            </a:extLst>
          </p:cNvPr>
          <p:cNvSpPr txBox="1"/>
          <p:nvPr/>
        </p:nvSpPr>
        <p:spPr>
          <a:xfrm>
            <a:off x="2248860" y="3041098"/>
            <a:ext cx="2267884" cy="430887"/>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tx2">
                    <a:lumMod val="60000"/>
                    <a:lumOff val="40000"/>
                  </a:schemeClr>
                </a:solidFill>
                <a:latin typeface="Aptos Black" panose="020B0004020202020204" pitchFamily="34" charset="0"/>
              </a:rPr>
              <a:t>$0</a:t>
            </a:r>
          </a:p>
        </p:txBody>
      </p:sp>
      <p:sp>
        <p:nvSpPr>
          <p:cNvPr id="244" name="TextBox 243">
            <a:extLst>
              <a:ext uri="{FF2B5EF4-FFF2-40B4-BE49-F238E27FC236}">
                <a16:creationId xmlns:a16="http://schemas.microsoft.com/office/drawing/2014/main" id="{72E5D357-7DCD-1D16-595A-2422FCEDDF01}"/>
              </a:ext>
            </a:extLst>
          </p:cNvPr>
          <p:cNvSpPr txBox="1"/>
          <p:nvPr/>
        </p:nvSpPr>
        <p:spPr>
          <a:xfrm>
            <a:off x="4542737" y="3030368"/>
            <a:ext cx="2267884" cy="430887"/>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tx2">
                    <a:lumMod val="75000"/>
                  </a:schemeClr>
                </a:solidFill>
                <a:latin typeface="Aptos Black" panose="020B0004020202020204" pitchFamily="34" charset="0"/>
              </a:rPr>
              <a:t>$0</a:t>
            </a:r>
          </a:p>
        </p:txBody>
      </p:sp>
      <p:sp>
        <p:nvSpPr>
          <p:cNvPr id="245" name="TextBox 244">
            <a:extLst>
              <a:ext uri="{FF2B5EF4-FFF2-40B4-BE49-F238E27FC236}">
                <a16:creationId xmlns:a16="http://schemas.microsoft.com/office/drawing/2014/main" id="{F230F8D1-EDEB-C230-2FCE-56CE6B841A1E}"/>
              </a:ext>
            </a:extLst>
          </p:cNvPr>
          <p:cNvSpPr txBox="1"/>
          <p:nvPr/>
        </p:nvSpPr>
        <p:spPr>
          <a:xfrm>
            <a:off x="6836614" y="2992244"/>
            <a:ext cx="2267884" cy="430887"/>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2200" b="1" dirty="0">
                <a:solidFill>
                  <a:schemeClr val="tx2">
                    <a:lumMod val="50000"/>
                  </a:schemeClr>
                </a:solidFill>
                <a:latin typeface="Aptos Black" panose="020B0004020202020204" pitchFamily="34" charset="0"/>
              </a:rPr>
              <a:t>$0</a:t>
            </a:r>
          </a:p>
        </p:txBody>
      </p:sp>
      <p:sp>
        <p:nvSpPr>
          <p:cNvPr id="246" name="TextBox 245">
            <a:extLst>
              <a:ext uri="{FF2B5EF4-FFF2-40B4-BE49-F238E27FC236}">
                <a16:creationId xmlns:a16="http://schemas.microsoft.com/office/drawing/2014/main" id="{2C48266A-2F51-285C-C72E-41069C6188EA}"/>
              </a:ext>
            </a:extLst>
          </p:cNvPr>
          <p:cNvSpPr txBox="1"/>
          <p:nvPr/>
        </p:nvSpPr>
        <p:spPr>
          <a:xfrm>
            <a:off x="6867875" y="3390788"/>
            <a:ext cx="2267884" cy="3231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member plan premium </a:t>
            </a:r>
          </a:p>
        </p:txBody>
      </p:sp>
      <p:sp>
        <p:nvSpPr>
          <p:cNvPr id="247" name="TextBox 246">
            <a:extLst>
              <a:ext uri="{FF2B5EF4-FFF2-40B4-BE49-F238E27FC236}">
                <a16:creationId xmlns:a16="http://schemas.microsoft.com/office/drawing/2014/main" id="{1B435172-8F73-926C-BB40-598665D0E074}"/>
              </a:ext>
            </a:extLst>
          </p:cNvPr>
          <p:cNvSpPr txBox="1"/>
          <p:nvPr/>
        </p:nvSpPr>
        <p:spPr>
          <a:xfrm>
            <a:off x="4592054" y="3391384"/>
            <a:ext cx="2267884" cy="3231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member plan premium </a:t>
            </a:r>
          </a:p>
        </p:txBody>
      </p:sp>
      <p:sp>
        <p:nvSpPr>
          <p:cNvPr id="248" name="TextBox 247">
            <a:extLst>
              <a:ext uri="{FF2B5EF4-FFF2-40B4-BE49-F238E27FC236}">
                <a16:creationId xmlns:a16="http://schemas.microsoft.com/office/drawing/2014/main" id="{986D644D-3145-9434-513F-1C88418968A5}"/>
              </a:ext>
            </a:extLst>
          </p:cNvPr>
          <p:cNvSpPr txBox="1"/>
          <p:nvPr/>
        </p:nvSpPr>
        <p:spPr>
          <a:xfrm>
            <a:off x="2282561" y="3376035"/>
            <a:ext cx="2267884" cy="32316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ctr"/>
            <a:r>
              <a:rPr lang="en-US" sz="1500" dirty="0">
                <a:solidFill>
                  <a:schemeClr val="tx1"/>
                </a:solidFill>
                <a:latin typeface="Aptos" panose="020B0004020202020204" pitchFamily="34" charset="0"/>
              </a:rPr>
              <a:t>member plan premium </a:t>
            </a:r>
          </a:p>
        </p:txBody>
      </p:sp>
      <p:sp>
        <p:nvSpPr>
          <p:cNvPr id="6" name="Rectangle 5">
            <a:extLst>
              <a:ext uri="{FF2B5EF4-FFF2-40B4-BE49-F238E27FC236}">
                <a16:creationId xmlns:a16="http://schemas.microsoft.com/office/drawing/2014/main" id="{0310CB74-E76F-394E-4668-F5AE9962FFBA}"/>
              </a:ext>
            </a:extLst>
          </p:cNvPr>
          <p:cNvSpPr/>
          <p:nvPr/>
        </p:nvSpPr>
        <p:spPr>
          <a:xfrm>
            <a:off x="0" y="-1"/>
            <a:ext cx="9144000" cy="45720"/>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47396142"/>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A7DBC3-342D-716E-F8C5-BD5D6E4DAD66}"/>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FF5AD5AA-6C67-77C5-7018-1EB08EE8B25D}"/>
              </a:ext>
            </a:extLst>
          </p:cNvPr>
          <p:cNvSpPr txBox="1">
            <a:spLocks/>
          </p:cNvSpPr>
          <p:nvPr/>
        </p:nvSpPr>
        <p:spPr>
          <a:xfrm>
            <a:off x="694148" y="622189"/>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u="none" strike="noStrike" kern="1200" cap="none" spc="0" normalizeH="0" baseline="0" noProof="0" dirty="0">
                <a:ln>
                  <a:noFill/>
                </a:ln>
                <a:solidFill>
                  <a:srgbClr val="212C3A"/>
                </a:solidFill>
                <a:effectLst/>
                <a:uLnTx/>
                <a:uFillTx/>
              </a:rPr>
              <a:t>Fenyx Health </a:t>
            </a:r>
            <a:r>
              <a:rPr lang="en-US" sz="3200" dirty="0">
                <a:solidFill>
                  <a:srgbClr val="212C3A"/>
                </a:solidFill>
              </a:rPr>
              <a:t>Group MSA</a:t>
            </a:r>
            <a:endParaRPr kumimoji="0" lang="en-US" sz="3200" u="none" strike="noStrike" kern="1200" cap="none" spc="0" normalizeH="0" baseline="0" noProof="0" dirty="0">
              <a:ln>
                <a:noFill/>
              </a:ln>
              <a:solidFill>
                <a:srgbClr val="212C3A"/>
              </a:solidFill>
              <a:effectLst/>
              <a:uLnTx/>
              <a:uFillTx/>
            </a:endParaRPr>
          </a:p>
        </p:txBody>
      </p:sp>
      <p:sp>
        <p:nvSpPr>
          <p:cNvPr id="6" name="Title 1">
            <a:extLst>
              <a:ext uri="{FF2B5EF4-FFF2-40B4-BE49-F238E27FC236}">
                <a16:creationId xmlns:a16="http://schemas.microsoft.com/office/drawing/2014/main" id="{40B34468-7269-A412-140D-EB0289BBBB51}"/>
              </a:ext>
            </a:extLst>
          </p:cNvPr>
          <p:cNvSpPr txBox="1">
            <a:spLocks/>
          </p:cNvSpPr>
          <p:nvPr/>
        </p:nvSpPr>
        <p:spPr>
          <a:xfrm>
            <a:off x="694148" y="1020948"/>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600" dirty="0">
                <a:solidFill>
                  <a:srgbClr val="EE7B4D"/>
                </a:solidFill>
                <a:latin typeface="Mulish" pitchFamily="2" charset="77"/>
              </a:rPr>
              <a:t>Sole Proprietor Plan Option. </a:t>
            </a:r>
            <a:endParaRPr kumimoji="0" lang="en-US" sz="1600" u="none" strike="noStrike" kern="1200" cap="none" spc="0" normalizeH="0" baseline="0" noProof="0" dirty="0">
              <a:ln>
                <a:noFill/>
              </a:ln>
              <a:solidFill>
                <a:srgbClr val="EE7B4D"/>
              </a:solidFill>
              <a:effectLst/>
              <a:uLnTx/>
              <a:uFillTx/>
              <a:latin typeface="Mulish" pitchFamily="2" charset="77"/>
            </a:endParaRPr>
          </a:p>
        </p:txBody>
      </p:sp>
      <p:sp>
        <p:nvSpPr>
          <p:cNvPr id="45" name="TextBox 44">
            <a:extLst>
              <a:ext uri="{FF2B5EF4-FFF2-40B4-BE49-F238E27FC236}">
                <a16:creationId xmlns:a16="http://schemas.microsoft.com/office/drawing/2014/main" id="{EC42B0D5-FA73-473A-CC0A-C58DD488BAEE}"/>
              </a:ext>
            </a:extLst>
          </p:cNvPr>
          <p:cNvSpPr txBox="1"/>
          <p:nvPr/>
        </p:nvSpPr>
        <p:spPr>
          <a:xfrm>
            <a:off x="2842591" y="22396"/>
            <a:ext cx="6102626" cy="497949"/>
          </a:xfrm>
          <a:prstGeom prst="rect">
            <a:avLst/>
          </a:prstGeom>
          <a:noFill/>
          <a:ln>
            <a:noFill/>
          </a:ln>
        </p:spPr>
        <p:txBody>
          <a:bodyPr wrap="square" lIns="45720" tIns="45720" rIns="45720" bIns="45720" rtlCol="0" anchor="ctr">
            <a:noAutofit/>
          </a:bodyPr>
          <a:lstStyle/>
          <a:p>
            <a:pPr algn="r" defTabSz="914400">
              <a:defRPr/>
            </a:pPr>
            <a:r>
              <a:rPr lang="en-US" sz="900" b="1" dirty="0">
                <a:solidFill>
                  <a:srgbClr val="626261"/>
                </a:solidFill>
                <a:latin typeface="Mulish SemiBold" pitchFamily="2" charset="77"/>
                <a:ea typeface="Roboto Medium" charset="0"/>
                <a:cs typeface="Roboto Medium" charset="0"/>
              </a:rPr>
              <a:t>Fenyx Health   </a:t>
            </a:r>
            <a:r>
              <a:rPr lang="en-US" sz="900" dirty="0">
                <a:solidFill>
                  <a:srgbClr val="626261"/>
                </a:solidFill>
                <a:latin typeface="Mulish" pitchFamily="2" charset="77"/>
                <a:ea typeface="Roboto Medium" charset="0"/>
                <a:cs typeface="Roboto Medium" charset="0"/>
              </a:rPr>
              <a:t>|   Raising Wealth Through Health   |   fenyxhealth.com   |   2026 </a:t>
            </a:r>
          </a:p>
        </p:txBody>
      </p:sp>
      <p:sp>
        <p:nvSpPr>
          <p:cNvPr id="46" name="TextBox 45">
            <a:extLst>
              <a:ext uri="{FF2B5EF4-FFF2-40B4-BE49-F238E27FC236}">
                <a16:creationId xmlns:a16="http://schemas.microsoft.com/office/drawing/2014/main" id="{A1157B3C-C4CF-C57F-617D-533DDD9F442D}"/>
              </a:ext>
            </a:extLst>
          </p:cNvPr>
          <p:cNvSpPr txBox="1"/>
          <p:nvPr/>
        </p:nvSpPr>
        <p:spPr>
          <a:xfrm>
            <a:off x="77024" y="-4144"/>
            <a:ext cx="337654" cy="497949"/>
          </a:xfrm>
          <a:prstGeom prst="rect">
            <a:avLst/>
          </a:prstGeom>
          <a:noFill/>
          <a:ln>
            <a:noFill/>
          </a:ln>
        </p:spPr>
        <p:txBody>
          <a:bodyPr wrap="square" lIns="45720" tIns="45720" rIns="45720" bIns="45720" rtlCol="0" anchor="ctr">
            <a:noAutofit/>
          </a:bodyPr>
          <a:lstStyle/>
          <a:p>
            <a:pPr algn="ctr" defTabSz="914400">
              <a:defRPr/>
            </a:pPr>
            <a:fld id="{F45C1C93-3701-B24D-A90B-625A233CC078}" type="slidenum">
              <a:rPr lang="en-US" sz="800" smtClean="0">
                <a:solidFill>
                  <a:srgbClr val="636466"/>
                </a:solidFill>
                <a:latin typeface="Mulish" pitchFamily="2" charset="77"/>
                <a:ea typeface="Roboto Medium" charset="0"/>
                <a:cs typeface="Roboto Medium" charset="0"/>
              </a:rPr>
              <a:t>14</a:t>
            </a:fld>
            <a:endParaRPr lang="en-US" sz="800" dirty="0">
              <a:solidFill>
                <a:srgbClr val="636466"/>
              </a:solidFill>
              <a:latin typeface="Mulish" pitchFamily="2" charset="77"/>
              <a:ea typeface="Roboto Medium" charset="0"/>
              <a:cs typeface="Roboto Medium" charset="0"/>
            </a:endParaRPr>
          </a:p>
        </p:txBody>
      </p:sp>
      <p:sp>
        <p:nvSpPr>
          <p:cNvPr id="47" name="TextBox 46">
            <a:extLst>
              <a:ext uri="{FF2B5EF4-FFF2-40B4-BE49-F238E27FC236}">
                <a16:creationId xmlns:a16="http://schemas.microsoft.com/office/drawing/2014/main" id="{7A86456C-37ED-A8B3-C496-D8EEBE372059}"/>
              </a:ext>
            </a:extLst>
          </p:cNvPr>
          <p:cNvSpPr txBox="1"/>
          <p:nvPr/>
        </p:nvSpPr>
        <p:spPr>
          <a:xfrm>
            <a:off x="83431" y="6481010"/>
            <a:ext cx="8977139" cy="497949"/>
          </a:xfrm>
          <a:prstGeom prst="rect">
            <a:avLst/>
          </a:prstGeom>
          <a:noFill/>
          <a:ln>
            <a:noFill/>
          </a:ln>
        </p:spPr>
        <p:txBody>
          <a:bodyPr wrap="square" lIns="45720" tIns="45720" rIns="45720" bIns="45720" rtlCol="0" anchor="ctr">
            <a:noAutofit/>
          </a:bodyPr>
          <a:lstStyle/>
          <a:p>
            <a:pPr algn="ctr" defTabSz="914400">
              <a:defRPr/>
            </a:pPr>
            <a:r>
              <a:rPr lang="en-US" sz="900" dirty="0">
                <a:solidFill>
                  <a:srgbClr val="C5C4C3"/>
                </a:solidFill>
                <a:latin typeface="Mulish Light" pitchFamily="2" charset="77"/>
                <a:ea typeface="Roboto Medium" charset="0"/>
                <a:cs typeface="Roboto Medium" charset="0"/>
              </a:rPr>
              <a:t>Fenyx Health Internal. 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
        <p:nvSpPr>
          <p:cNvPr id="49" name="Rectangle 48">
            <a:extLst>
              <a:ext uri="{FF2B5EF4-FFF2-40B4-BE49-F238E27FC236}">
                <a16:creationId xmlns:a16="http://schemas.microsoft.com/office/drawing/2014/main" id="{F6E54126-FAAF-9C46-2704-8C2BB1A2C224}"/>
              </a:ext>
            </a:extLst>
          </p:cNvPr>
          <p:cNvSpPr/>
          <p:nvPr/>
        </p:nvSpPr>
        <p:spPr>
          <a:xfrm>
            <a:off x="0" y="-1"/>
            <a:ext cx="9144000" cy="45720"/>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B056333B-3ACF-F5C9-6B27-48E344E251F2}"/>
              </a:ext>
            </a:extLst>
          </p:cNvPr>
          <p:cNvSpPr/>
          <p:nvPr/>
        </p:nvSpPr>
        <p:spPr>
          <a:xfrm>
            <a:off x="3329608" y="2005170"/>
            <a:ext cx="5814392" cy="93478"/>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 name="Picture 25">
            <a:extLst>
              <a:ext uri="{FF2B5EF4-FFF2-40B4-BE49-F238E27FC236}">
                <a16:creationId xmlns:a16="http://schemas.microsoft.com/office/drawing/2014/main" id="{3A9211C2-ABED-5CEA-2C24-3014CC54374A}"/>
              </a:ext>
            </a:extLst>
          </p:cNvPr>
          <p:cNvPicPr>
            <a:picLocks noChangeAspect="1"/>
          </p:cNvPicPr>
          <p:nvPr/>
        </p:nvPicPr>
        <p:blipFill>
          <a:blip r:embed="rId2"/>
          <a:stretch>
            <a:fillRect/>
          </a:stretch>
        </p:blipFill>
        <p:spPr>
          <a:xfrm>
            <a:off x="245851" y="2479796"/>
            <a:ext cx="8564880" cy="3413760"/>
          </a:xfrm>
          <a:prstGeom prst="rect">
            <a:avLst/>
          </a:prstGeom>
        </p:spPr>
      </p:pic>
    </p:spTree>
    <p:extLst>
      <p:ext uri="{BB962C8B-B14F-4D97-AF65-F5344CB8AC3E}">
        <p14:creationId xmlns:p14="http://schemas.microsoft.com/office/powerpoint/2010/main" val="21882432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CE41C4-32C4-CFA4-847F-12F95B9643CC}"/>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97C797B0-A141-EFC2-E93D-518653CCF7EC}"/>
              </a:ext>
            </a:extLst>
          </p:cNvPr>
          <p:cNvSpPr txBox="1">
            <a:spLocks/>
          </p:cNvSpPr>
          <p:nvPr/>
        </p:nvSpPr>
        <p:spPr>
          <a:xfrm>
            <a:off x="694148" y="622189"/>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u="none" strike="noStrike" kern="1200" cap="none" spc="0" normalizeH="0" baseline="0" noProof="0" dirty="0">
                <a:ln>
                  <a:noFill/>
                </a:ln>
                <a:solidFill>
                  <a:srgbClr val="212C3A"/>
                </a:solidFill>
                <a:effectLst/>
                <a:uLnTx/>
                <a:uFillTx/>
              </a:rPr>
              <a:t>Fenyx Health </a:t>
            </a:r>
            <a:r>
              <a:rPr lang="en-US" sz="3200" dirty="0">
                <a:solidFill>
                  <a:srgbClr val="212C3A"/>
                </a:solidFill>
              </a:rPr>
              <a:t>Group MSA</a:t>
            </a:r>
            <a:endParaRPr kumimoji="0" lang="en-US" sz="3200" u="none" strike="noStrike" kern="1200" cap="none" spc="0" normalizeH="0" baseline="0" noProof="0" dirty="0">
              <a:ln>
                <a:noFill/>
              </a:ln>
              <a:solidFill>
                <a:srgbClr val="212C3A"/>
              </a:solidFill>
              <a:effectLst/>
              <a:uLnTx/>
              <a:uFillTx/>
            </a:endParaRPr>
          </a:p>
        </p:txBody>
      </p:sp>
      <p:sp>
        <p:nvSpPr>
          <p:cNvPr id="6" name="Title 1">
            <a:extLst>
              <a:ext uri="{FF2B5EF4-FFF2-40B4-BE49-F238E27FC236}">
                <a16:creationId xmlns:a16="http://schemas.microsoft.com/office/drawing/2014/main" id="{0A305028-35D3-6A7D-1C95-049C989CF51B}"/>
              </a:ext>
            </a:extLst>
          </p:cNvPr>
          <p:cNvSpPr txBox="1">
            <a:spLocks/>
          </p:cNvSpPr>
          <p:nvPr/>
        </p:nvSpPr>
        <p:spPr>
          <a:xfrm>
            <a:off x="694148" y="1020948"/>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600" dirty="0">
                <a:solidFill>
                  <a:srgbClr val="EE7B4D"/>
                </a:solidFill>
                <a:latin typeface="Mulish" pitchFamily="2" charset="77"/>
              </a:rPr>
              <a:t>Self Employed Plan Option. </a:t>
            </a:r>
            <a:endParaRPr kumimoji="0" lang="en-US" sz="1600" u="none" strike="noStrike" kern="1200" cap="none" spc="0" normalizeH="0" baseline="0" noProof="0" dirty="0">
              <a:ln>
                <a:noFill/>
              </a:ln>
              <a:solidFill>
                <a:srgbClr val="EE7B4D"/>
              </a:solidFill>
              <a:effectLst/>
              <a:uLnTx/>
              <a:uFillTx/>
              <a:latin typeface="Mulish" pitchFamily="2" charset="77"/>
            </a:endParaRPr>
          </a:p>
        </p:txBody>
      </p:sp>
      <p:sp>
        <p:nvSpPr>
          <p:cNvPr id="45" name="TextBox 44">
            <a:extLst>
              <a:ext uri="{FF2B5EF4-FFF2-40B4-BE49-F238E27FC236}">
                <a16:creationId xmlns:a16="http://schemas.microsoft.com/office/drawing/2014/main" id="{704F4567-EAE4-85C0-8A24-4909842E6C14}"/>
              </a:ext>
            </a:extLst>
          </p:cNvPr>
          <p:cNvSpPr txBox="1"/>
          <p:nvPr/>
        </p:nvSpPr>
        <p:spPr>
          <a:xfrm>
            <a:off x="2842591" y="22396"/>
            <a:ext cx="6102626" cy="497949"/>
          </a:xfrm>
          <a:prstGeom prst="rect">
            <a:avLst/>
          </a:prstGeom>
          <a:noFill/>
          <a:ln>
            <a:noFill/>
          </a:ln>
        </p:spPr>
        <p:txBody>
          <a:bodyPr wrap="square" lIns="45720" tIns="45720" rIns="45720" bIns="45720" rtlCol="0" anchor="ctr">
            <a:noAutofit/>
          </a:bodyPr>
          <a:lstStyle/>
          <a:p>
            <a:pPr algn="r" defTabSz="914400">
              <a:defRPr/>
            </a:pPr>
            <a:r>
              <a:rPr lang="en-US" sz="900" b="1" dirty="0">
                <a:solidFill>
                  <a:srgbClr val="626261"/>
                </a:solidFill>
                <a:latin typeface="Mulish SemiBold" pitchFamily="2" charset="77"/>
                <a:ea typeface="Roboto Medium" charset="0"/>
                <a:cs typeface="Roboto Medium" charset="0"/>
              </a:rPr>
              <a:t>Fenyx Health   </a:t>
            </a:r>
            <a:r>
              <a:rPr lang="en-US" sz="900" dirty="0">
                <a:solidFill>
                  <a:srgbClr val="626261"/>
                </a:solidFill>
                <a:latin typeface="Mulish" pitchFamily="2" charset="77"/>
                <a:ea typeface="Roboto Medium" charset="0"/>
                <a:cs typeface="Roboto Medium" charset="0"/>
              </a:rPr>
              <a:t>|   Raising Wealth Through Health   |   fenyxhealth.com   |   2026 </a:t>
            </a:r>
          </a:p>
        </p:txBody>
      </p:sp>
      <p:sp>
        <p:nvSpPr>
          <p:cNvPr id="46" name="TextBox 45">
            <a:extLst>
              <a:ext uri="{FF2B5EF4-FFF2-40B4-BE49-F238E27FC236}">
                <a16:creationId xmlns:a16="http://schemas.microsoft.com/office/drawing/2014/main" id="{305A41C9-C2AA-A66D-857B-0E994F187295}"/>
              </a:ext>
            </a:extLst>
          </p:cNvPr>
          <p:cNvSpPr txBox="1"/>
          <p:nvPr/>
        </p:nvSpPr>
        <p:spPr>
          <a:xfrm>
            <a:off x="77024" y="-4144"/>
            <a:ext cx="337654" cy="497949"/>
          </a:xfrm>
          <a:prstGeom prst="rect">
            <a:avLst/>
          </a:prstGeom>
          <a:noFill/>
          <a:ln>
            <a:noFill/>
          </a:ln>
        </p:spPr>
        <p:txBody>
          <a:bodyPr wrap="square" lIns="45720" tIns="45720" rIns="45720" bIns="45720" rtlCol="0" anchor="ctr">
            <a:noAutofit/>
          </a:bodyPr>
          <a:lstStyle/>
          <a:p>
            <a:pPr algn="ctr" defTabSz="914400">
              <a:defRPr/>
            </a:pPr>
            <a:fld id="{F45C1C93-3701-B24D-A90B-625A233CC078}" type="slidenum">
              <a:rPr lang="en-US" sz="800" smtClean="0">
                <a:solidFill>
                  <a:srgbClr val="636466"/>
                </a:solidFill>
                <a:latin typeface="Mulish" pitchFamily="2" charset="77"/>
                <a:ea typeface="Roboto Medium" charset="0"/>
                <a:cs typeface="Roboto Medium" charset="0"/>
              </a:rPr>
              <a:t>15</a:t>
            </a:fld>
            <a:endParaRPr lang="en-US" sz="800" dirty="0">
              <a:solidFill>
                <a:srgbClr val="636466"/>
              </a:solidFill>
              <a:latin typeface="Mulish" pitchFamily="2" charset="77"/>
              <a:ea typeface="Roboto Medium" charset="0"/>
              <a:cs typeface="Roboto Medium" charset="0"/>
            </a:endParaRPr>
          </a:p>
        </p:txBody>
      </p:sp>
      <p:sp>
        <p:nvSpPr>
          <p:cNvPr id="47" name="TextBox 46">
            <a:extLst>
              <a:ext uri="{FF2B5EF4-FFF2-40B4-BE49-F238E27FC236}">
                <a16:creationId xmlns:a16="http://schemas.microsoft.com/office/drawing/2014/main" id="{DDCB1691-8550-5E37-EB64-A194A952E762}"/>
              </a:ext>
            </a:extLst>
          </p:cNvPr>
          <p:cNvSpPr txBox="1"/>
          <p:nvPr/>
        </p:nvSpPr>
        <p:spPr>
          <a:xfrm>
            <a:off x="83431" y="6481010"/>
            <a:ext cx="8977139" cy="497949"/>
          </a:xfrm>
          <a:prstGeom prst="rect">
            <a:avLst/>
          </a:prstGeom>
          <a:noFill/>
          <a:ln>
            <a:noFill/>
          </a:ln>
        </p:spPr>
        <p:txBody>
          <a:bodyPr wrap="square" lIns="45720" tIns="45720" rIns="45720" bIns="45720" rtlCol="0" anchor="ctr">
            <a:noAutofit/>
          </a:bodyPr>
          <a:lstStyle/>
          <a:p>
            <a:pPr algn="ctr" defTabSz="914400">
              <a:defRPr/>
            </a:pPr>
            <a:r>
              <a:rPr lang="en-US" sz="900" dirty="0">
                <a:solidFill>
                  <a:srgbClr val="C5C4C3"/>
                </a:solidFill>
                <a:latin typeface="Mulish Light" pitchFamily="2" charset="77"/>
                <a:ea typeface="Roboto Medium" charset="0"/>
                <a:cs typeface="Roboto Medium" charset="0"/>
              </a:rPr>
              <a:t>Fenyx Health Internal. 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
        <p:nvSpPr>
          <p:cNvPr id="49" name="Rectangle 48">
            <a:extLst>
              <a:ext uri="{FF2B5EF4-FFF2-40B4-BE49-F238E27FC236}">
                <a16:creationId xmlns:a16="http://schemas.microsoft.com/office/drawing/2014/main" id="{CD5CB11B-4EF4-A3EF-DD07-083F4CFA86EE}"/>
              </a:ext>
            </a:extLst>
          </p:cNvPr>
          <p:cNvSpPr/>
          <p:nvPr/>
        </p:nvSpPr>
        <p:spPr>
          <a:xfrm>
            <a:off x="0" y="-1"/>
            <a:ext cx="9144000" cy="45720"/>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F2DC7FE2-9964-B240-A165-425AC6AB0437}"/>
              </a:ext>
            </a:extLst>
          </p:cNvPr>
          <p:cNvSpPr/>
          <p:nvPr/>
        </p:nvSpPr>
        <p:spPr>
          <a:xfrm>
            <a:off x="3329608" y="2005170"/>
            <a:ext cx="5814392" cy="93478"/>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 name="Picture 25">
            <a:extLst>
              <a:ext uri="{FF2B5EF4-FFF2-40B4-BE49-F238E27FC236}">
                <a16:creationId xmlns:a16="http://schemas.microsoft.com/office/drawing/2014/main" id="{9EF6EEEF-C29F-9CD0-C605-CB537AF4F216}"/>
              </a:ext>
            </a:extLst>
          </p:cNvPr>
          <p:cNvPicPr>
            <a:picLocks noChangeAspect="1"/>
          </p:cNvPicPr>
          <p:nvPr/>
        </p:nvPicPr>
        <p:blipFill>
          <a:blip r:embed="rId2"/>
          <a:stretch>
            <a:fillRect/>
          </a:stretch>
        </p:blipFill>
        <p:spPr>
          <a:xfrm>
            <a:off x="0" y="2501860"/>
            <a:ext cx="9144000" cy="3580391"/>
          </a:xfrm>
          <a:prstGeom prst="rect">
            <a:avLst/>
          </a:prstGeom>
        </p:spPr>
      </p:pic>
    </p:spTree>
    <p:extLst>
      <p:ext uri="{BB962C8B-B14F-4D97-AF65-F5344CB8AC3E}">
        <p14:creationId xmlns:p14="http://schemas.microsoft.com/office/powerpoint/2010/main" val="29924846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66D36-A752-B5D2-6401-7720D6A914F0}"/>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7570D9F5-C9A7-95B0-B336-3C5F859B6BD0}"/>
              </a:ext>
            </a:extLst>
          </p:cNvPr>
          <p:cNvSpPr txBox="1">
            <a:spLocks/>
          </p:cNvSpPr>
          <p:nvPr/>
        </p:nvSpPr>
        <p:spPr>
          <a:xfrm>
            <a:off x="694148" y="622189"/>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u="none" strike="noStrike" kern="1200" cap="none" spc="0" normalizeH="0" baseline="0" noProof="0" dirty="0">
                <a:ln>
                  <a:noFill/>
                </a:ln>
                <a:solidFill>
                  <a:srgbClr val="212C3A"/>
                </a:solidFill>
                <a:effectLst/>
                <a:uLnTx/>
                <a:uFillTx/>
              </a:rPr>
              <a:t>Fenyx Health </a:t>
            </a:r>
            <a:r>
              <a:rPr lang="en-US" sz="3200" dirty="0">
                <a:solidFill>
                  <a:srgbClr val="212C3A"/>
                </a:solidFill>
              </a:rPr>
              <a:t>Group MSA</a:t>
            </a:r>
            <a:endParaRPr kumimoji="0" lang="en-US" sz="3200" u="none" strike="noStrike" kern="1200" cap="none" spc="0" normalizeH="0" baseline="0" noProof="0" dirty="0">
              <a:ln>
                <a:noFill/>
              </a:ln>
              <a:solidFill>
                <a:srgbClr val="212C3A"/>
              </a:solidFill>
              <a:effectLst/>
              <a:uLnTx/>
              <a:uFillTx/>
            </a:endParaRPr>
          </a:p>
        </p:txBody>
      </p:sp>
      <p:sp>
        <p:nvSpPr>
          <p:cNvPr id="6" name="Title 1">
            <a:extLst>
              <a:ext uri="{FF2B5EF4-FFF2-40B4-BE49-F238E27FC236}">
                <a16:creationId xmlns:a16="http://schemas.microsoft.com/office/drawing/2014/main" id="{87A95B04-0C9E-543A-7E68-59EB33D9D0E7}"/>
              </a:ext>
            </a:extLst>
          </p:cNvPr>
          <p:cNvSpPr txBox="1">
            <a:spLocks/>
          </p:cNvSpPr>
          <p:nvPr/>
        </p:nvSpPr>
        <p:spPr>
          <a:xfrm>
            <a:off x="694148" y="1020948"/>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600" dirty="0">
                <a:solidFill>
                  <a:srgbClr val="EE7B4D"/>
                </a:solidFill>
                <a:latin typeface="Mulish" pitchFamily="2" charset="77"/>
              </a:rPr>
              <a:t>Self Employed Plan Option. </a:t>
            </a:r>
            <a:endParaRPr kumimoji="0" lang="en-US" sz="1600" u="none" strike="noStrike" kern="1200" cap="none" spc="0" normalizeH="0" baseline="0" noProof="0" dirty="0">
              <a:ln>
                <a:noFill/>
              </a:ln>
              <a:solidFill>
                <a:srgbClr val="EE7B4D"/>
              </a:solidFill>
              <a:effectLst/>
              <a:uLnTx/>
              <a:uFillTx/>
              <a:latin typeface="Mulish" pitchFamily="2" charset="77"/>
            </a:endParaRPr>
          </a:p>
        </p:txBody>
      </p:sp>
      <p:sp>
        <p:nvSpPr>
          <p:cNvPr id="45" name="TextBox 44">
            <a:extLst>
              <a:ext uri="{FF2B5EF4-FFF2-40B4-BE49-F238E27FC236}">
                <a16:creationId xmlns:a16="http://schemas.microsoft.com/office/drawing/2014/main" id="{E036F802-4CBE-E09C-9566-45A114C56742}"/>
              </a:ext>
            </a:extLst>
          </p:cNvPr>
          <p:cNvSpPr txBox="1"/>
          <p:nvPr/>
        </p:nvSpPr>
        <p:spPr>
          <a:xfrm>
            <a:off x="2842591" y="22396"/>
            <a:ext cx="6102626" cy="497949"/>
          </a:xfrm>
          <a:prstGeom prst="rect">
            <a:avLst/>
          </a:prstGeom>
          <a:noFill/>
          <a:ln>
            <a:noFill/>
          </a:ln>
        </p:spPr>
        <p:txBody>
          <a:bodyPr wrap="square" lIns="45720" tIns="45720" rIns="45720" bIns="45720" rtlCol="0" anchor="ctr">
            <a:noAutofit/>
          </a:bodyPr>
          <a:lstStyle/>
          <a:p>
            <a:pPr algn="r" defTabSz="914400">
              <a:defRPr/>
            </a:pPr>
            <a:r>
              <a:rPr lang="en-US" sz="900" b="1" dirty="0">
                <a:solidFill>
                  <a:srgbClr val="626261"/>
                </a:solidFill>
                <a:latin typeface="Mulish SemiBold" pitchFamily="2" charset="77"/>
                <a:ea typeface="Roboto Medium" charset="0"/>
                <a:cs typeface="Roboto Medium" charset="0"/>
              </a:rPr>
              <a:t>Fenyx Health   </a:t>
            </a:r>
            <a:r>
              <a:rPr lang="en-US" sz="900" dirty="0">
                <a:solidFill>
                  <a:srgbClr val="626261"/>
                </a:solidFill>
                <a:latin typeface="Mulish" pitchFamily="2" charset="77"/>
                <a:ea typeface="Roboto Medium" charset="0"/>
                <a:cs typeface="Roboto Medium" charset="0"/>
              </a:rPr>
              <a:t>|   Raising Wealth Through Health   |   fenyxhealth.com   |   2026 </a:t>
            </a:r>
          </a:p>
        </p:txBody>
      </p:sp>
      <p:sp>
        <p:nvSpPr>
          <p:cNvPr id="46" name="TextBox 45">
            <a:extLst>
              <a:ext uri="{FF2B5EF4-FFF2-40B4-BE49-F238E27FC236}">
                <a16:creationId xmlns:a16="http://schemas.microsoft.com/office/drawing/2014/main" id="{14D913DB-CB3C-2235-0355-49D633B7FE6B}"/>
              </a:ext>
            </a:extLst>
          </p:cNvPr>
          <p:cNvSpPr txBox="1"/>
          <p:nvPr/>
        </p:nvSpPr>
        <p:spPr>
          <a:xfrm>
            <a:off x="77024" y="-4144"/>
            <a:ext cx="337654" cy="497949"/>
          </a:xfrm>
          <a:prstGeom prst="rect">
            <a:avLst/>
          </a:prstGeom>
          <a:noFill/>
          <a:ln>
            <a:noFill/>
          </a:ln>
        </p:spPr>
        <p:txBody>
          <a:bodyPr wrap="square" lIns="45720" tIns="45720" rIns="45720" bIns="45720" rtlCol="0" anchor="ctr">
            <a:noAutofit/>
          </a:bodyPr>
          <a:lstStyle/>
          <a:p>
            <a:pPr algn="ctr" defTabSz="914400">
              <a:defRPr/>
            </a:pPr>
            <a:fld id="{F45C1C93-3701-B24D-A90B-625A233CC078}" type="slidenum">
              <a:rPr lang="en-US" sz="800" smtClean="0">
                <a:solidFill>
                  <a:srgbClr val="636466"/>
                </a:solidFill>
                <a:latin typeface="Mulish" pitchFamily="2" charset="77"/>
                <a:ea typeface="Roboto Medium" charset="0"/>
                <a:cs typeface="Roboto Medium" charset="0"/>
              </a:rPr>
              <a:t>16</a:t>
            </a:fld>
            <a:endParaRPr lang="en-US" sz="800" dirty="0">
              <a:solidFill>
                <a:srgbClr val="636466"/>
              </a:solidFill>
              <a:latin typeface="Mulish" pitchFamily="2" charset="77"/>
              <a:ea typeface="Roboto Medium" charset="0"/>
              <a:cs typeface="Roboto Medium" charset="0"/>
            </a:endParaRPr>
          </a:p>
        </p:txBody>
      </p:sp>
      <p:sp>
        <p:nvSpPr>
          <p:cNvPr id="47" name="TextBox 46">
            <a:extLst>
              <a:ext uri="{FF2B5EF4-FFF2-40B4-BE49-F238E27FC236}">
                <a16:creationId xmlns:a16="http://schemas.microsoft.com/office/drawing/2014/main" id="{6C178084-F314-BCA2-329E-A0A55B06F96F}"/>
              </a:ext>
            </a:extLst>
          </p:cNvPr>
          <p:cNvSpPr txBox="1"/>
          <p:nvPr/>
        </p:nvSpPr>
        <p:spPr>
          <a:xfrm>
            <a:off x="83431" y="6481010"/>
            <a:ext cx="8977139" cy="497949"/>
          </a:xfrm>
          <a:prstGeom prst="rect">
            <a:avLst/>
          </a:prstGeom>
          <a:noFill/>
          <a:ln>
            <a:noFill/>
          </a:ln>
        </p:spPr>
        <p:txBody>
          <a:bodyPr wrap="square" lIns="45720" tIns="45720" rIns="45720" bIns="45720" rtlCol="0" anchor="ctr">
            <a:noAutofit/>
          </a:bodyPr>
          <a:lstStyle/>
          <a:p>
            <a:pPr algn="ctr" defTabSz="914400">
              <a:defRPr/>
            </a:pPr>
            <a:r>
              <a:rPr lang="en-US" sz="900" dirty="0">
                <a:solidFill>
                  <a:srgbClr val="C5C4C3"/>
                </a:solidFill>
                <a:latin typeface="Mulish Light" pitchFamily="2" charset="77"/>
                <a:ea typeface="Roboto Medium" charset="0"/>
                <a:cs typeface="Roboto Medium" charset="0"/>
              </a:rPr>
              <a:t>Fenyx Health Internal. 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
        <p:nvSpPr>
          <p:cNvPr id="49" name="Rectangle 48">
            <a:extLst>
              <a:ext uri="{FF2B5EF4-FFF2-40B4-BE49-F238E27FC236}">
                <a16:creationId xmlns:a16="http://schemas.microsoft.com/office/drawing/2014/main" id="{E1327344-53F6-FF4C-585D-36017C585363}"/>
              </a:ext>
            </a:extLst>
          </p:cNvPr>
          <p:cNvSpPr/>
          <p:nvPr/>
        </p:nvSpPr>
        <p:spPr>
          <a:xfrm>
            <a:off x="0" y="-1"/>
            <a:ext cx="9144000" cy="45720"/>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0E3A2DBC-4B74-AA3E-BA14-91503C999A3D}"/>
              </a:ext>
            </a:extLst>
          </p:cNvPr>
          <p:cNvSpPr/>
          <p:nvPr/>
        </p:nvSpPr>
        <p:spPr>
          <a:xfrm>
            <a:off x="3329608" y="2005170"/>
            <a:ext cx="5814392" cy="93478"/>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 name="Picture 25">
            <a:extLst>
              <a:ext uri="{FF2B5EF4-FFF2-40B4-BE49-F238E27FC236}">
                <a16:creationId xmlns:a16="http://schemas.microsoft.com/office/drawing/2014/main" id="{B624AAD4-D690-E622-9926-EF51BB2C945D}"/>
              </a:ext>
            </a:extLst>
          </p:cNvPr>
          <p:cNvPicPr>
            <a:picLocks noChangeAspect="1"/>
          </p:cNvPicPr>
          <p:nvPr/>
        </p:nvPicPr>
        <p:blipFill>
          <a:blip r:embed="rId2"/>
          <a:stretch>
            <a:fillRect/>
          </a:stretch>
        </p:blipFill>
        <p:spPr>
          <a:xfrm>
            <a:off x="0" y="2479796"/>
            <a:ext cx="9144000" cy="3391152"/>
          </a:xfrm>
          <a:prstGeom prst="rect">
            <a:avLst/>
          </a:prstGeom>
        </p:spPr>
      </p:pic>
    </p:spTree>
    <p:extLst>
      <p:ext uri="{BB962C8B-B14F-4D97-AF65-F5344CB8AC3E}">
        <p14:creationId xmlns:p14="http://schemas.microsoft.com/office/powerpoint/2010/main" val="41773068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B1CD6-0662-8C57-7720-B8C7E1F364AE}"/>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9610B911-D348-7A16-80B7-8A0155DD4492}"/>
              </a:ext>
            </a:extLst>
          </p:cNvPr>
          <p:cNvSpPr txBox="1">
            <a:spLocks/>
          </p:cNvSpPr>
          <p:nvPr/>
        </p:nvSpPr>
        <p:spPr>
          <a:xfrm>
            <a:off x="694148" y="622189"/>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u="none" strike="noStrike" kern="1200" cap="none" spc="0" normalizeH="0" baseline="0" noProof="0" dirty="0">
                <a:ln>
                  <a:noFill/>
                </a:ln>
                <a:solidFill>
                  <a:srgbClr val="212C3A"/>
                </a:solidFill>
                <a:effectLst/>
                <a:uLnTx/>
                <a:uFillTx/>
              </a:rPr>
              <a:t>Fenyx Health </a:t>
            </a:r>
            <a:r>
              <a:rPr lang="en-US" sz="3200" dirty="0">
                <a:solidFill>
                  <a:srgbClr val="212C3A"/>
                </a:solidFill>
              </a:rPr>
              <a:t>Group MSA</a:t>
            </a:r>
            <a:endParaRPr kumimoji="0" lang="en-US" sz="3200" u="none" strike="noStrike" kern="1200" cap="none" spc="0" normalizeH="0" baseline="0" noProof="0" dirty="0">
              <a:ln>
                <a:noFill/>
              </a:ln>
              <a:solidFill>
                <a:srgbClr val="212C3A"/>
              </a:solidFill>
              <a:effectLst/>
              <a:uLnTx/>
              <a:uFillTx/>
            </a:endParaRPr>
          </a:p>
        </p:txBody>
      </p:sp>
      <p:sp>
        <p:nvSpPr>
          <p:cNvPr id="6" name="Title 1">
            <a:extLst>
              <a:ext uri="{FF2B5EF4-FFF2-40B4-BE49-F238E27FC236}">
                <a16:creationId xmlns:a16="http://schemas.microsoft.com/office/drawing/2014/main" id="{95DFE0C5-C02A-63B7-CBAB-4FF608717032}"/>
              </a:ext>
            </a:extLst>
          </p:cNvPr>
          <p:cNvSpPr txBox="1">
            <a:spLocks/>
          </p:cNvSpPr>
          <p:nvPr/>
        </p:nvSpPr>
        <p:spPr>
          <a:xfrm>
            <a:off x="694148" y="1020948"/>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600" dirty="0">
                <a:solidFill>
                  <a:srgbClr val="EE7B4D"/>
                </a:solidFill>
                <a:latin typeface="Mulish" pitchFamily="2" charset="77"/>
              </a:rPr>
              <a:t>Self Employed Plan Option. </a:t>
            </a:r>
            <a:endParaRPr kumimoji="0" lang="en-US" sz="1600" u="none" strike="noStrike" kern="1200" cap="none" spc="0" normalizeH="0" baseline="0" noProof="0" dirty="0">
              <a:ln>
                <a:noFill/>
              </a:ln>
              <a:solidFill>
                <a:srgbClr val="EE7B4D"/>
              </a:solidFill>
              <a:effectLst/>
              <a:uLnTx/>
              <a:uFillTx/>
              <a:latin typeface="Mulish" pitchFamily="2" charset="77"/>
            </a:endParaRPr>
          </a:p>
        </p:txBody>
      </p:sp>
      <p:sp>
        <p:nvSpPr>
          <p:cNvPr id="45" name="TextBox 44">
            <a:extLst>
              <a:ext uri="{FF2B5EF4-FFF2-40B4-BE49-F238E27FC236}">
                <a16:creationId xmlns:a16="http://schemas.microsoft.com/office/drawing/2014/main" id="{BFB54F69-439C-3B7A-ED14-7F8282B85F47}"/>
              </a:ext>
            </a:extLst>
          </p:cNvPr>
          <p:cNvSpPr txBox="1"/>
          <p:nvPr/>
        </p:nvSpPr>
        <p:spPr>
          <a:xfrm>
            <a:off x="2842591" y="22396"/>
            <a:ext cx="6102626" cy="497949"/>
          </a:xfrm>
          <a:prstGeom prst="rect">
            <a:avLst/>
          </a:prstGeom>
          <a:noFill/>
          <a:ln>
            <a:noFill/>
          </a:ln>
        </p:spPr>
        <p:txBody>
          <a:bodyPr wrap="square" lIns="45720" tIns="45720" rIns="45720" bIns="45720" rtlCol="0" anchor="ctr">
            <a:noAutofit/>
          </a:bodyPr>
          <a:lstStyle/>
          <a:p>
            <a:pPr algn="r" defTabSz="914400">
              <a:defRPr/>
            </a:pPr>
            <a:r>
              <a:rPr lang="en-US" sz="900" b="1" dirty="0">
                <a:solidFill>
                  <a:srgbClr val="626261"/>
                </a:solidFill>
                <a:latin typeface="Mulish SemiBold" pitchFamily="2" charset="77"/>
                <a:ea typeface="Roboto Medium" charset="0"/>
                <a:cs typeface="Roboto Medium" charset="0"/>
              </a:rPr>
              <a:t>Fenyx Health   </a:t>
            </a:r>
            <a:r>
              <a:rPr lang="en-US" sz="900" dirty="0">
                <a:solidFill>
                  <a:srgbClr val="626261"/>
                </a:solidFill>
                <a:latin typeface="Mulish" pitchFamily="2" charset="77"/>
                <a:ea typeface="Roboto Medium" charset="0"/>
                <a:cs typeface="Roboto Medium" charset="0"/>
              </a:rPr>
              <a:t>|   Raising Wealth Through Health   |   fenyxhealth.com   </a:t>
            </a:r>
            <a:r>
              <a:rPr lang="en-US" sz="900">
                <a:solidFill>
                  <a:srgbClr val="626261"/>
                </a:solidFill>
                <a:latin typeface="Mulish" pitchFamily="2" charset="77"/>
                <a:ea typeface="Roboto Medium" charset="0"/>
                <a:cs typeface="Roboto Medium" charset="0"/>
              </a:rPr>
              <a:t>|   2026 </a:t>
            </a:r>
            <a:endParaRPr lang="en-US" sz="900" dirty="0">
              <a:solidFill>
                <a:srgbClr val="626261"/>
              </a:solidFill>
              <a:latin typeface="Mulish" pitchFamily="2" charset="77"/>
              <a:ea typeface="Roboto Medium" charset="0"/>
              <a:cs typeface="Roboto Medium" charset="0"/>
            </a:endParaRPr>
          </a:p>
        </p:txBody>
      </p:sp>
      <p:sp>
        <p:nvSpPr>
          <p:cNvPr id="46" name="TextBox 45">
            <a:extLst>
              <a:ext uri="{FF2B5EF4-FFF2-40B4-BE49-F238E27FC236}">
                <a16:creationId xmlns:a16="http://schemas.microsoft.com/office/drawing/2014/main" id="{44E9AB3B-3A16-B1D6-1DC1-BF0DB72CA83F}"/>
              </a:ext>
            </a:extLst>
          </p:cNvPr>
          <p:cNvSpPr txBox="1"/>
          <p:nvPr/>
        </p:nvSpPr>
        <p:spPr>
          <a:xfrm>
            <a:off x="77024" y="-4144"/>
            <a:ext cx="337654" cy="497949"/>
          </a:xfrm>
          <a:prstGeom prst="rect">
            <a:avLst/>
          </a:prstGeom>
          <a:noFill/>
          <a:ln>
            <a:noFill/>
          </a:ln>
        </p:spPr>
        <p:txBody>
          <a:bodyPr wrap="square" lIns="45720" tIns="45720" rIns="45720" bIns="45720" rtlCol="0" anchor="ctr">
            <a:noAutofit/>
          </a:bodyPr>
          <a:lstStyle/>
          <a:p>
            <a:pPr algn="ctr" defTabSz="914400">
              <a:defRPr/>
            </a:pPr>
            <a:fld id="{F45C1C93-3701-B24D-A90B-625A233CC078}" type="slidenum">
              <a:rPr lang="en-US" sz="800" smtClean="0">
                <a:solidFill>
                  <a:srgbClr val="636466"/>
                </a:solidFill>
                <a:latin typeface="Mulish" pitchFamily="2" charset="77"/>
                <a:ea typeface="Roboto Medium" charset="0"/>
                <a:cs typeface="Roboto Medium" charset="0"/>
              </a:rPr>
              <a:t>17</a:t>
            </a:fld>
            <a:endParaRPr lang="en-US" sz="800" dirty="0">
              <a:solidFill>
                <a:srgbClr val="636466"/>
              </a:solidFill>
              <a:latin typeface="Mulish" pitchFamily="2" charset="77"/>
              <a:ea typeface="Roboto Medium" charset="0"/>
              <a:cs typeface="Roboto Medium" charset="0"/>
            </a:endParaRPr>
          </a:p>
        </p:txBody>
      </p:sp>
      <p:sp>
        <p:nvSpPr>
          <p:cNvPr id="47" name="TextBox 46">
            <a:extLst>
              <a:ext uri="{FF2B5EF4-FFF2-40B4-BE49-F238E27FC236}">
                <a16:creationId xmlns:a16="http://schemas.microsoft.com/office/drawing/2014/main" id="{F3050DE0-864C-DB87-9D99-AA4ED9E3D962}"/>
              </a:ext>
            </a:extLst>
          </p:cNvPr>
          <p:cNvSpPr txBox="1"/>
          <p:nvPr/>
        </p:nvSpPr>
        <p:spPr>
          <a:xfrm>
            <a:off x="83431" y="6481010"/>
            <a:ext cx="8977139" cy="497949"/>
          </a:xfrm>
          <a:prstGeom prst="rect">
            <a:avLst/>
          </a:prstGeom>
          <a:noFill/>
          <a:ln>
            <a:noFill/>
          </a:ln>
        </p:spPr>
        <p:txBody>
          <a:bodyPr wrap="square" lIns="45720" tIns="45720" rIns="45720" bIns="45720" rtlCol="0" anchor="ctr">
            <a:noAutofit/>
          </a:bodyPr>
          <a:lstStyle/>
          <a:p>
            <a:pPr algn="ctr" defTabSz="914400">
              <a:defRPr/>
            </a:pPr>
            <a:r>
              <a:rPr lang="en-US" sz="900" dirty="0">
                <a:solidFill>
                  <a:srgbClr val="C5C4C3"/>
                </a:solidFill>
                <a:latin typeface="Mulish Light" pitchFamily="2" charset="77"/>
                <a:ea typeface="Roboto Medium" charset="0"/>
                <a:cs typeface="Roboto Medium" charset="0"/>
              </a:rPr>
              <a:t>Fenyx Health Internal. 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
        <p:nvSpPr>
          <p:cNvPr id="49" name="Rectangle 48">
            <a:extLst>
              <a:ext uri="{FF2B5EF4-FFF2-40B4-BE49-F238E27FC236}">
                <a16:creationId xmlns:a16="http://schemas.microsoft.com/office/drawing/2014/main" id="{5BD36A9D-1530-2B64-852E-129829DBFB33}"/>
              </a:ext>
            </a:extLst>
          </p:cNvPr>
          <p:cNvSpPr/>
          <p:nvPr/>
        </p:nvSpPr>
        <p:spPr>
          <a:xfrm>
            <a:off x="0" y="-1"/>
            <a:ext cx="9144000" cy="45720"/>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3CE580B7-8285-A1D7-AE39-D26B42E1422E}"/>
              </a:ext>
            </a:extLst>
          </p:cNvPr>
          <p:cNvSpPr/>
          <p:nvPr/>
        </p:nvSpPr>
        <p:spPr>
          <a:xfrm>
            <a:off x="3329608" y="2005170"/>
            <a:ext cx="5814392" cy="93478"/>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5" name="Picture 24">
            <a:extLst>
              <a:ext uri="{FF2B5EF4-FFF2-40B4-BE49-F238E27FC236}">
                <a16:creationId xmlns:a16="http://schemas.microsoft.com/office/drawing/2014/main" id="{53C7D39D-A1BE-5BBD-CB52-6B9B3D73B392}"/>
              </a:ext>
            </a:extLst>
          </p:cNvPr>
          <p:cNvPicPr>
            <a:picLocks noChangeAspect="1"/>
          </p:cNvPicPr>
          <p:nvPr/>
        </p:nvPicPr>
        <p:blipFill>
          <a:blip r:embed="rId2"/>
          <a:stretch>
            <a:fillRect/>
          </a:stretch>
        </p:blipFill>
        <p:spPr>
          <a:xfrm>
            <a:off x="0" y="2491343"/>
            <a:ext cx="9144000" cy="3391152"/>
          </a:xfrm>
          <a:prstGeom prst="rect">
            <a:avLst/>
          </a:prstGeom>
        </p:spPr>
      </p:pic>
    </p:spTree>
    <p:extLst>
      <p:ext uri="{BB962C8B-B14F-4D97-AF65-F5344CB8AC3E}">
        <p14:creationId xmlns:p14="http://schemas.microsoft.com/office/powerpoint/2010/main" val="2676405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DAE4F-2090-EF52-6179-6F59F260D68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32E9D50-4752-0141-4DEA-704BC5BDFF99}"/>
              </a:ext>
            </a:extLst>
          </p:cNvPr>
          <p:cNvSpPr/>
          <p:nvPr/>
        </p:nvSpPr>
        <p:spPr>
          <a:xfrm>
            <a:off x="0" y="238540"/>
            <a:ext cx="9143999" cy="4929808"/>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397668C8-0C7E-C0DC-C90E-581F0EACE017}"/>
              </a:ext>
            </a:extLst>
          </p:cNvPr>
          <p:cNvSpPr/>
          <p:nvPr/>
        </p:nvSpPr>
        <p:spPr>
          <a:xfrm>
            <a:off x="-1" y="0"/>
            <a:ext cx="9143999" cy="238539"/>
          </a:xfrm>
          <a:prstGeom prst="rect">
            <a:avLst/>
          </a:prstGeom>
          <a:solidFill>
            <a:srgbClr val="EE7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a:extLst>
              <a:ext uri="{FF2B5EF4-FFF2-40B4-BE49-F238E27FC236}">
                <a16:creationId xmlns:a16="http://schemas.microsoft.com/office/drawing/2014/main" id="{DDEEA6F8-CA98-6D59-0CCB-A8D0770C0111}"/>
              </a:ext>
            </a:extLst>
          </p:cNvPr>
          <p:cNvSpPr txBox="1">
            <a:spLocks/>
          </p:cNvSpPr>
          <p:nvPr/>
        </p:nvSpPr>
        <p:spPr>
          <a:xfrm>
            <a:off x="6493828" y="5293810"/>
            <a:ext cx="2433467" cy="485890"/>
          </a:xfrm>
          <a:prstGeom prst="rect">
            <a:avLst/>
          </a:prstGeom>
        </p:spPr>
        <p:style>
          <a:lnRef idx="0">
            <a:scrgbClr r="0" g="0" b="0"/>
          </a:lnRef>
          <a:fillRef idx="0">
            <a:scrgbClr r="0" g="0" b="0"/>
          </a:fillRef>
          <a:effectRef idx="0">
            <a:scrgbClr r="0" g="0" b="0"/>
          </a:effectRef>
          <a:fontRef idx="major"/>
        </p:style>
        <p:txBody>
          <a:bodyPr lIns="91440" tIns="0" rIns="0" bIns="0"/>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algn="r" defTabSz="914318" rtl="0" eaLnBrk="1" fontAlgn="auto" latinLnBrk="0" hangingPunct="1">
              <a:lnSpc>
                <a:spcPct val="110000"/>
              </a:lnSpc>
              <a:spcBef>
                <a:spcPts val="500"/>
              </a:spcBef>
              <a:spcAft>
                <a:spcPts val="500"/>
              </a:spcAft>
              <a:buClrTx/>
              <a:buSzTx/>
              <a:buFontTx/>
              <a:buNone/>
              <a:tabLst/>
              <a:defRPr/>
            </a:pPr>
            <a:r>
              <a:rPr kumimoji="0" lang="en-US" sz="600" u="none" strike="noStrike" kern="1200" cap="none" spc="0" normalizeH="0" baseline="0" noProof="0" dirty="0">
                <a:ln>
                  <a:noFill/>
                </a:ln>
                <a:solidFill>
                  <a:srgbClr val="C5C4C3"/>
                </a:solidFill>
                <a:effectLst/>
                <a:uLnTx/>
                <a:uFillTx/>
                <a:latin typeface="Mulish Light" pitchFamily="2" charset="77"/>
              </a:rPr>
              <a:t>H6130_25AGT</a:t>
            </a:r>
          </a:p>
        </p:txBody>
      </p:sp>
      <p:sp>
        <p:nvSpPr>
          <p:cNvPr id="3" name="Title 1">
            <a:extLst>
              <a:ext uri="{FF2B5EF4-FFF2-40B4-BE49-F238E27FC236}">
                <a16:creationId xmlns:a16="http://schemas.microsoft.com/office/drawing/2014/main" id="{378F965E-A55D-3E05-F421-B734C3B98BA7}"/>
              </a:ext>
            </a:extLst>
          </p:cNvPr>
          <p:cNvSpPr txBox="1">
            <a:spLocks/>
          </p:cNvSpPr>
          <p:nvPr/>
        </p:nvSpPr>
        <p:spPr>
          <a:xfrm>
            <a:off x="1134756" y="2478547"/>
            <a:ext cx="7005467" cy="449794"/>
          </a:xfrm>
          <a:prstGeom prst="rect">
            <a:avLst/>
          </a:prstGeom>
        </p:spPr>
        <p:style>
          <a:lnRef idx="0">
            <a:scrgbClr r="0" g="0" b="0"/>
          </a:lnRef>
          <a:fillRef idx="0">
            <a:scrgbClr r="0" g="0" b="0"/>
          </a:fillRef>
          <a:effectRef idx="0">
            <a:scrgbClr r="0" g="0" b="0"/>
          </a:effectRef>
          <a:fontRef idx="major"/>
        </p:style>
        <p:txBody>
          <a:bodyPr lIns="91440" tIns="0" rIns="0" bIns="0"/>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algn="l" defTabSz="914318" rtl="0" eaLnBrk="1" fontAlgn="auto" latinLnBrk="0" hangingPunct="1">
              <a:lnSpc>
                <a:spcPct val="110000"/>
              </a:lnSpc>
              <a:spcBef>
                <a:spcPts val="500"/>
              </a:spcBef>
              <a:spcAft>
                <a:spcPts val="500"/>
              </a:spcAft>
              <a:buClrTx/>
              <a:buSzTx/>
              <a:buFontTx/>
              <a:buNone/>
              <a:tabLst/>
              <a:defRPr/>
            </a:pPr>
            <a:r>
              <a:rPr kumimoji="0" lang="en-US" sz="1050" b="1" u="none" strike="noStrike" kern="1200" cap="none" spc="0" normalizeH="0" baseline="0" noProof="0" dirty="0">
                <a:ln>
                  <a:noFill/>
                </a:ln>
                <a:solidFill>
                  <a:schemeClr val="bg1"/>
                </a:solidFill>
                <a:effectLst/>
                <a:uLnTx/>
                <a:uFillTx/>
                <a:latin typeface="Mulish SemiBold" pitchFamily="2" charset="77"/>
              </a:rPr>
              <a:t>Fenyx Health changes the way consumers evaluate and use health insurance with Medicare Advantage products that motivate and empower both health and financial accountability. We offer no-fee and low-fee medical savings account (MSA) plans to employers, unions and other employment-related organizations of any size across the U.S.</a:t>
            </a:r>
          </a:p>
          <a:p>
            <a:pPr marL="0" marR="0" lvl="0" indent="0" algn="l" defTabSz="914318" rtl="0" eaLnBrk="1" fontAlgn="auto" latinLnBrk="0" hangingPunct="1">
              <a:lnSpc>
                <a:spcPct val="110000"/>
              </a:lnSpc>
              <a:spcBef>
                <a:spcPts val="500"/>
              </a:spcBef>
              <a:spcAft>
                <a:spcPts val="500"/>
              </a:spcAft>
              <a:buClrTx/>
              <a:buSzTx/>
              <a:buFontTx/>
              <a:buNone/>
              <a:tabLst/>
              <a:defRPr/>
            </a:pPr>
            <a:r>
              <a:rPr kumimoji="0" lang="en-US" sz="1050" u="none" strike="noStrike" kern="1200" cap="none" spc="0" normalizeH="0" baseline="0" noProof="0" dirty="0">
                <a:ln>
                  <a:noFill/>
                </a:ln>
                <a:solidFill>
                  <a:schemeClr val="bg1"/>
                </a:solidFill>
                <a:effectLst/>
                <a:uLnTx/>
                <a:uFillTx/>
                <a:latin typeface="Mulish" pitchFamily="2" charset="77"/>
              </a:rPr>
              <a:t>We are a privately-held Texas-domestic health insurance company with operational headquarters in Central PA. Our leadership team has the most MSA plan management, marketing and operational expertise than any other insurer. And, we are backed by stable, long-term venture capital and other investors to support our near-term and future growth needs.</a:t>
            </a:r>
          </a:p>
          <a:p>
            <a:pPr marL="0" marR="0" lvl="0" indent="0" algn="l" defTabSz="914318" rtl="0" eaLnBrk="1" fontAlgn="auto" latinLnBrk="0" hangingPunct="1">
              <a:lnSpc>
                <a:spcPct val="110000"/>
              </a:lnSpc>
              <a:spcBef>
                <a:spcPts val="500"/>
              </a:spcBef>
              <a:spcAft>
                <a:spcPts val="500"/>
              </a:spcAft>
              <a:buClrTx/>
              <a:buSzTx/>
              <a:buFontTx/>
              <a:buNone/>
              <a:tabLst/>
              <a:defRPr/>
            </a:pPr>
            <a:r>
              <a:rPr kumimoji="0" lang="en-US" sz="1050" u="none" strike="noStrike" kern="1200" cap="none" spc="0" normalizeH="0" baseline="0" noProof="0" dirty="0">
                <a:ln>
                  <a:noFill/>
                </a:ln>
                <a:solidFill>
                  <a:schemeClr val="bg1"/>
                </a:solidFill>
                <a:effectLst/>
                <a:uLnTx/>
                <a:uFillTx/>
                <a:latin typeface="Mulish Light" pitchFamily="2" charset="77"/>
              </a:rPr>
              <a:t>Pronounced </a:t>
            </a:r>
            <a:r>
              <a:rPr kumimoji="0" lang="en-US" sz="1050" i="1" u="none" strike="noStrike" kern="1200" cap="none" spc="0" normalizeH="0" baseline="0" noProof="0" dirty="0">
                <a:ln>
                  <a:noFill/>
                </a:ln>
                <a:solidFill>
                  <a:schemeClr val="bg1"/>
                </a:solidFill>
                <a:effectLst/>
                <a:uLnTx/>
                <a:uFillTx/>
                <a:latin typeface="Mulish" pitchFamily="2" charset="77"/>
              </a:rPr>
              <a:t>fee·nix</a:t>
            </a:r>
            <a:r>
              <a:rPr kumimoji="0" lang="en-US" sz="1050" u="none" strike="noStrike" kern="1200" cap="none" spc="0" normalizeH="0" baseline="0" noProof="0" dirty="0">
                <a:ln>
                  <a:noFill/>
                </a:ln>
                <a:solidFill>
                  <a:schemeClr val="bg1"/>
                </a:solidFill>
                <a:effectLst/>
                <a:uLnTx/>
                <a:uFillTx/>
                <a:latin typeface="Mulish Light" pitchFamily="2" charset="77"/>
              </a:rPr>
              <a:t>, as in our Standard Group MSA plans eliminate, or nix, the traditionally expensive fees for group-sponsored Medicare Advantage coverage. It is also a nod to the mythical Phoenix rising from its ashes — we believe our Group MSA plans are the best version since the MSA’s full-market inception in 2008, offering strong value propositions to groups, beneficiaries, providers and agents.</a:t>
            </a:r>
          </a:p>
        </p:txBody>
      </p:sp>
      <p:sp>
        <p:nvSpPr>
          <p:cNvPr id="6" name="Title 1">
            <a:extLst>
              <a:ext uri="{FF2B5EF4-FFF2-40B4-BE49-F238E27FC236}">
                <a16:creationId xmlns:a16="http://schemas.microsoft.com/office/drawing/2014/main" id="{E8140B12-EB53-3B30-0037-7B48D0B3B772}"/>
              </a:ext>
            </a:extLst>
          </p:cNvPr>
          <p:cNvSpPr txBox="1">
            <a:spLocks/>
          </p:cNvSpPr>
          <p:nvPr/>
        </p:nvSpPr>
        <p:spPr>
          <a:xfrm>
            <a:off x="1134756" y="5558314"/>
            <a:ext cx="2433467" cy="449794"/>
          </a:xfrm>
          <a:prstGeom prst="rect">
            <a:avLst/>
          </a:prstGeom>
        </p:spPr>
        <p:style>
          <a:lnRef idx="0">
            <a:scrgbClr r="0" g="0" b="0"/>
          </a:lnRef>
          <a:fillRef idx="0">
            <a:scrgbClr r="0" g="0" b="0"/>
          </a:fillRef>
          <a:effectRef idx="0">
            <a:scrgbClr r="0" g="0" b="0"/>
          </a:effectRef>
          <a:fontRef idx="major"/>
        </p:style>
        <p:txBody>
          <a:bodyPr lIns="91440" tIns="0" rIns="0" bIns="0"/>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algn="l" defTabSz="914318" rtl="0" eaLnBrk="1" fontAlgn="auto" latinLnBrk="0" hangingPunct="1">
              <a:lnSpc>
                <a:spcPct val="110000"/>
              </a:lnSpc>
              <a:spcBef>
                <a:spcPts val="500"/>
              </a:spcBef>
              <a:spcAft>
                <a:spcPts val="500"/>
              </a:spcAft>
              <a:buClrTx/>
              <a:buSzTx/>
              <a:buFontTx/>
              <a:buNone/>
              <a:tabLst/>
              <a:defRPr/>
            </a:pPr>
            <a:r>
              <a:rPr kumimoji="0" lang="en-US" sz="1000" u="none" strike="noStrike" kern="1200" cap="none" spc="0" normalizeH="0" baseline="0" noProof="0" dirty="0">
                <a:ln>
                  <a:noFill/>
                </a:ln>
                <a:solidFill>
                  <a:srgbClr val="212C3A"/>
                </a:solidFill>
                <a:effectLst/>
                <a:uLnTx/>
                <a:uFillTx/>
                <a:latin typeface="Mulish" pitchFamily="2" charset="77"/>
              </a:rPr>
              <a:t>Fenyx Health Insurance Company</a:t>
            </a:r>
          </a:p>
          <a:p>
            <a:pPr marL="0" marR="0" lvl="0" indent="0" algn="l" defTabSz="914318" rtl="0" eaLnBrk="1" fontAlgn="auto" latinLnBrk="0" hangingPunct="1">
              <a:lnSpc>
                <a:spcPct val="120000"/>
              </a:lnSpc>
              <a:buClrTx/>
              <a:buSzTx/>
              <a:buFontTx/>
              <a:buNone/>
              <a:tabLst/>
              <a:defRPr/>
            </a:pPr>
            <a:r>
              <a:rPr lang="en-US" sz="1000" dirty="0">
                <a:solidFill>
                  <a:srgbClr val="212C3A"/>
                </a:solidFill>
                <a:latin typeface="Mulish Light" pitchFamily="2" charset="77"/>
              </a:rPr>
              <a:t>agents@fenyxhealth.com</a:t>
            </a:r>
          </a:p>
          <a:p>
            <a:pPr marL="0" marR="0" lvl="0" indent="0" algn="l" defTabSz="914318" rtl="0" eaLnBrk="1" fontAlgn="auto" latinLnBrk="0" hangingPunct="1">
              <a:lnSpc>
                <a:spcPct val="120000"/>
              </a:lnSpc>
              <a:buClrTx/>
              <a:buSzTx/>
              <a:buFontTx/>
              <a:buNone/>
              <a:tabLst/>
              <a:defRPr/>
            </a:pPr>
            <a:r>
              <a:rPr kumimoji="0" lang="en-US" sz="1000" u="none" strike="noStrike" kern="1200" cap="none" spc="0" normalizeH="0" baseline="0" noProof="0" dirty="0">
                <a:ln>
                  <a:noFill/>
                </a:ln>
                <a:solidFill>
                  <a:srgbClr val="212C3A"/>
                </a:solidFill>
                <a:effectLst/>
                <a:uLnTx/>
                <a:uFillTx/>
                <a:latin typeface="Mulish Light" pitchFamily="2" charset="77"/>
              </a:rPr>
              <a:t>fenyxhealth.com</a:t>
            </a:r>
          </a:p>
          <a:p>
            <a:pPr marL="0" marR="0" lvl="0" indent="0" algn="l" defTabSz="914318" rtl="0" eaLnBrk="1" fontAlgn="auto" latinLnBrk="0" hangingPunct="1">
              <a:lnSpc>
                <a:spcPct val="120000"/>
              </a:lnSpc>
              <a:buClrTx/>
              <a:buSzTx/>
              <a:buFontTx/>
              <a:buNone/>
              <a:tabLst/>
              <a:defRPr/>
            </a:pPr>
            <a:r>
              <a:rPr lang="en-US" sz="1000" dirty="0">
                <a:solidFill>
                  <a:srgbClr val="212C3A"/>
                </a:solidFill>
                <a:latin typeface="Mulish Light" pitchFamily="2" charset="77"/>
              </a:rPr>
              <a:t>(800) 350-6626</a:t>
            </a:r>
          </a:p>
          <a:p>
            <a:pPr marL="0" marR="0" lvl="0" indent="0" algn="l" defTabSz="914318" rtl="0" eaLnBrk="1" fontAlgn="auto" latinLnBrk="0" hangingPunct="1">
              <a:lnSpc>
                <a:spcPct val="120000"/>
              </a:lnSpc>
              <a:buClrTx/>
              <a:buSzTx/>
              <a:buFontTx/>
              <a:buNone/>
              <a:tabLst/>
              <a:defRPr/>
            </a:pPr>
            <a:r>
              <a:rPr kumimoji="0" lang="en-US" sz="1000" u="none" strike="noStrike" kern="1200" cap="none" spc="0" normalizeH="0" baseline="0" noProof="0" dirty="0">
                <a:ln>
                  <a:noFill/>
                </a:ln>
                <a:solidFill>
                  <a:srgbClr val="212C3A"/>
                </a:solidFill>
                <a:effectLst/>
                <a:uLnTx/>
                <a:uFillTx/>
                <a:latin typeface="Mulish Light" pitchFamily="2" charset="77"/>
              </a:rPr>
              <a:t>PO Box 135, Winfield, PA 17889</a:t>
            </a:r>
          </a:p>
        </p:txBody>
      </p:sp>
      <p:sp>
        <p:nvSpPr>
          <p:cNvPr id="2" name="TextBox 1">
            <a:extLst>
              <a:ext uri="{FF2B5EF4-FFF2-40B4-BE49-F238E27FC236}">
                <a16:creationId xmlns:a16="http://schemas.microsoft.com/office/drawing/2014/main" id="{78F1C71D-03A9-8E3C-889F-F4BB41D36856}"/>
              </a:ext>
            </a:extLst>
          </p:cNvPr>
          <p:cNvSpPr txBox="1"/>
          <p:nvPr/>
        </p:nvSpPr>
        <p:spPr>
          <a:xfrm>
            <a:off x="83431" y="6481010"/>
            <a:ext cx="8977139" cy="497949"/>
          </a:xfrm>
          <a:prstGeom prst="rect">
            <a:avLst/>
          </a:prstGeom>
          <a:noFill/>
          <a:ln>
            <a:noFill/>
          </a:ln>
        </p:spPr>
        <p:txBody>
          <a:bodyPr wrap="square" lIns="45720" tIns="45720" rIns="45720" bIns="45720" rtlCol="0" anchor="ctr">
            <a:noAutofit/>
          </a:bodyPr>
          <a:lstStyle/>
          <a:p>
            <a:pPr algn="ctr"/>
            <a:r>
              <a:rPr lang="en-US" sz="1000" dirty="0">
                <a:solidFill>
                  <a:srgbClr val="C5C4C3"/>
                </a:solidFill>
                <a:effectLst/>
                <a:latin typeface="Mulish Light" pitchFamily="2" charset="77"/>
              </a:rPr>
              <a:t>Fenyx Health Group MSA is an MSA plan with a Medicare contract. Enrollment in the Plan depends on contract renewal.</a:t>
            </a:r>
          </a:p>
        </p:txBody>
      </p:sp>
      <p:sp>
        <p:nvSpPr>
          <p:cNvPr id="8" name="TextBox 7">
            <a:extLst>
              <a:ext uri="{FF2B5EF4-FFF2-40B4-BE49-F238E27FC236}">
                <a16:creationId xmlns:a16="http://schemas.microsoft.com/office/drawing/2014/main" id="{5E5109A7-F06A-5118-F7F3-2E398819CEFC}"/>
              </a:ext>
            </a:extLst>
          </p:cNvPr>
          <p:cNvSpPr txBox="1"/>
          <p:nvPr/>
        </p:nvSpPr>
        <p:spPr>
          <a:xfrm>
            <a:off x="4064000" y="849892"/>
            <a:ext cx="3953164" cy="923330"/>
          </a:xfrm>
          <a:prstGeom prst="rect">
            <a:avLst/>
          </a:prstGeom>
          <a:noFill/>
        </p:spPr>
        <p:txBody>
          <a:bodyPr wrap="square" rtlCol="0">
            <a:spAutoFit/>
          </a:bodyPr>
          <a:lstStyle/>
          <a:p>
            <a:r>
              <a:rPr lang="en-US" sz="5400" b="1" dirty="0">
                <a:solidFill>
                  <a:schemeClr val="bg1"/>
                </a:solidFill>
              </a:rPr>
              <a:t>Thank you!</a:t>
            </a:r>
            <a:endParaRPr lang="en-US" b="1" dirty="0">
              <a:solidFill>
                <a:schemeClr val="bg1"/>
              </a:solidFill>
            </a:endParaRPr>
          </a:p>
        </p:txBody>
      </p:sp>
      <p:sp>
        <p:nvSpPr>
          <p:cNvPr id="9" name="TextBox 8">
            <a:extLst>
              <a:ext uri="{FF2B5EF4-FFF2-40B4-BE49-F238E27FC236}">
                <a16:creationId xmlns:a16="http://schemas.microsoft.com/office/drawing/2014/main" id="{FFC3BF22-C09F-3C8F-531B-FCC88EAA3A58}"/>
              </a:ext>
            </a:extLst>
          </p:cNvPr>
          <p:cNvSpPr txBox="1"/>
          <p:nvPr/>
        </p:nvSpPr>
        <p:spPr>
          <a:xfrm>
            <a:off x="3568223" y="5423332"/>
            <a:ext cx="3343563" cy="1169551"/>
          </a:xfrm>
          <a:prstGeom prst="rect">
            <a:avLst/>
          </a:prstGeom>
          <a:noFill/>
        </p:spPr>
        <p:txBody>
          <a:bodyPr wrap="square" rtlCol="0">
            <a:spAutoFit/>
          </a:bodyPr>
          <a:lstStyle/>
          <a:p>
            <a:pPr algn="l"/>
            <a:r>
              <a:rPr lang="en-US" sz="1400" b="0" i="0" dirty="0">
                <a:effectLst/>
                <a:latin typeface="Arial" panose="020B0604020202020204" pitchFamily="34" charset="0"/>
              </a:rPr>
              <a:t>Cori Moyes</a:t>
            </a:r>
          </a:p>
          <a:p>
            <a:pPr algn="l"/>
            <a:r>
              <a:rPr lang="en-US" sz="1400" b="0" i="0" dirty="0">
                <a:effectLst/>
                <a:latin typeface="Arial" panose="020B0604020202020204" pitchFamily="34" charset="0"/>
              </a:rPr>
              <a:t>Gem State Benefits Advisors </a:t>
            </a:r>
          </a:p>
          <a:p>
            <a:pPr algn="l"/>
            <a:r>
              <a:rPr lang="en-US" sz="1400" b="0" i="0" dirty="0">
                <a:effectLst/>
                <a:latin typeface="Arial" panose="020B0604020202020204" pitchFamily="34" charset="0"/>
              </a:rPr>
              <a:t>Fenyx Health National Strategic Partner</a:t>
            </a:r>
          </a:p>
          <a:p>
            <a:pPr algn="l"/>
            <a:r>
              <a:rPr lang="en-US" sz="1400" dirty="0">
                <a:latin typeface="Arial" panose="020B0604020202020204" pitchFamily="34" charset="0"/>
                <a:cs typeface="Arial" panose="020B0604020202020204" pitchFamily="34" charset="0"/>
              </a:rPr>
              <a:t>(208)720-4563</a:t>
            </a:r>
          </a:p>
          <a:p>
            <a:pPr algn="l"/>
            <a:r>
              <a:rPr lang="en-US" sz="1400" dirty="0">
                <a:latin typeface="Arial" panose="020B0604020202020204" pitchFamily="34" charset="0"/>
                <a:cs typeface="Arial" panose="020B0604020202020204" pitchFamily="34" charset="0"/>
              </a:rPr>
              <a:t>cori@gemstateins.com</a:t>
            </a:r>
            <a:endParaRPr lang="en-US" sz="1600" dirty="0">
              <a:latin typeface="Arial" panose="020B0604020202020204" pitchFamily="34" charset="0"/>
              <a:cs typeface="Arial" panose="020B0604020202020204" pitchFamily="34" charset="0"/>
            </a:endParaRPr>
          </a:p>
        </p:txBody>
      </p:sp>
      <p:pic>
        <p:nvPicPr>
          <p:cNvPr id="15" name="Picture 14" descr="A black and white logo&#10;&#10;AI-generated content may be incorrect.">
            <a:extLst>
              <a:ext uri="{FF2B5EF4-FFF2-40B4-BE49-F238E27FC236}">
                <a16:creationId xmlns:a16="http://schemas.microsoft.com/office/drawing/2014/main" id="{3B3FE36E-F26E-B879-A7C9-2C1F8630F04B}"/>
              </a:ext>
            </a:extLst>
          </p:cNvPr>
          <p:cNvPicPr>
            <a:picLocks noChangeAspect="1"/>
          </p:cNvPicPr>
          <p:nvPr/>
        </p:nvPicPr>
        <p:blipFill>
          <a:blip r:embed="rId2"/>
          <a:stretch>
            <a:fillRect/>
          </a:stretch>
        </p:blipFill>
        <p:spPr>
          <a:xfrm>
            <a:off x="883873" y="694673"/>
            <a:ext cx="2935231" cy="1073896"/>
          </a:xfrm>
          <a:prstGeom prst="rect">
            <a:avLst/>
          </a:prstGeom>
        </p:spPr>
      </p:pic>
    </p:spTree>
    <p:extLst>
      <p:ext uri="{BB962C8B-B14F-4D97-AF65-F5344CB8AC3E}">
        <p14:creationId xmlns:p14="http://schemas.microsoft.com/office/powerpoint/2010/main" val="24750946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54596-0CFA-D338-06B3-FCB92FA401E6}"/>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36673CA0-FE8C-5A54-7667-DB9702308988}"/>
              </a:ext>
            </a:extLst>
          </p:cNvPr>
          <p:cNvSpPr txBox="1">
            <a:spLocks/>
          </p:cNvSpPr>
          <p:nvPr/>
        </p:nvSpPr>
        <p:spPr>
          <a:xfrm>
            <a:off x="694148" y="622189"/>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u="none" strike="noStrike" kern="1200" cap="none" spc="0" normalizeH="0" baseline="0" noProof="0" dirty="0">
                <a:ln>
                  <a:noFill/>
                </a:ln>
                <a:solidFill>
                  <a:srgbClr val="212C3A"/>
                </a:solidFill>
                <a:effectLst/>
                <a:uLnTx/>
                <a:uFillTx/>
              </a:rPr>
              <a:t>Medicare Essentials </a:t>
            </a:r>
          </a:p>
        </p:txBody>
      </p:sp>
      <p:sp>
        <p:nvSpPr>
          <p:cNvPr id="6" name="Title 1">
            <a:extLst>
              <a:ext uri="{FF2B5EF4-FFF2-40B4-BE49-F238E27FC236}">
                <a16:creationId xmlns:a16="http://schemas.microsoft.com/office/drawing/2014/main" id="{8B84DA10-A86E-DC5E-C3C2-C5691BF47982}"/>
              </a:ext>
            </a:extLst>
          </p:cNvPr>
          <p:cNvSpPr txBox="1">
            <a:spLocks/>
          </p:cNvSpPr>
          <p:nvPr/>
        </p:nvSpPr>
        <p:spPr>
          <a:xfrm>
            <a:off x="712620" y="1020948"/>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u="none" strike="noStrike" kern="1200" cap="none" spc="0" normalizeH="0" baseline="0" noProof="0" dirty="0">
                <a:ln>
                  <a:noFill/>
                </a:ln>
                <a:solidFill>
                  <a:srgbClr val="EE7B4D"/>
                </a:solidFill>
                <a:effectLst/>
                <a:uLnTx/>
                <a:uFillTx/>
                <a:latin typeface="Mulish" pitchFamily="2" charset="77"/>
              </a:rPr>
              <a:t>Traditional Plan Options.</a:t>
            </a:r>
          </a:p>
        </p:txBody>
      </p:sp>
      <p:sp>
        <p:nvSpPr>
          <p:cNvPr id="45" name="TextBox 44">
            <a:extLst>
              <a:ext uri="{FF2B5EF4-FFF2-40B4-BE49-F238E27FC236}">
                <a16:creationId xmlns:a16="http://schemas.microsoft.com/office/drawing/2014/main" id="{E618C777-D3C4-EFA8-9E4D-EBD2E3316BAB}"/>
              </a:ext>
            </a:extLst>
          </p:cNvPr>
          <p:cNvSpPr txBox="1"/>
          <p:nvPr/>
        </p:nvSpPr>
        <p:spPr>
          <a:xfrm>
            <a:off x="2842591" y="22396"/>
            <a:ext cx="6102626" cy="497949"/>
          </a:xfrm>
          <a:prstGeom prst="rect">
            <a:avLst/>
          </a:prstGeom>
          <a:noFill/>
          <a:ln>
            <a:noFill/>
          </a:ln>
        </p:spPr>
        <p:txBody>
          <a:bodyPr wrap="square" lIns="45720" tIns="45720" rIns="45720" bIns="45720" rtlCol="0" anchor="ctr">
            <a:noAutofit/>
          </a:bodyPr>
          <a:lstStyle/>
          <a:p>
            <a:pPr algn="r" defTabSz="914400">
              <a:defRPr/>
            </a:pPr>
            <a:r>
              <a:rPr lang="en-US" sz="900" b="1" dirty="0">
                <a:solidFill>
                  <a:srgbClr val="626261"/>
                </a:solidFill>
                <a:latin typeface="Mulish SemiBold" pitchFamily="2" charset="77"/>
                <a:ea typeface="Roboto Medium" charset="0"/>
                <a:cs typeface="Roboto Medium" charset="0"/>
              </a:rPr>
              <a:t>Fenyx Health   </a:t>
            </a:r>
            <a:r>
              <a:rPr lang="en-US" sz="900" dirty="0">
                <a:solidFill>
                  <a:srgbClr val="626261"/>
                </a:solidFill>
                <a:latin typeface="Mulish" pitchFamily="2" charset="77"/>
                <a:ea typeface="Roboto Medium" charset="0"/>
                <a:cs typeface="Roboto Medium" charset="0"/>
              </a:rPr>
              <a:t>|   Raising Wealth Through Health   |   fenyxhealth.com   |   2026 </a:t>
            </a:r>
          </a:p>
        </p:txBody>
      </p:sp>
      <p:sp>
        <p:nvSpPr>
          <p:cNvPr id="46" name="TextBox 45">
            <a:extLst>
              <a:ext uri="{FF2B5EF4-FFF2-40B4-BE49-F238E27FC236}">
                <a16:creationId xmlns:a16="http://schemas.microsoft.com/office/drawing/2014/main" id="{6C1EE5CF-B012-5C4A-05EB-D06BFBE1F551}"/>
              </a:ext>
            </a:extLst>
          </p:cNvPr>
          <p:cNvSpPr txBox="1"/>
          <p:nvPr/>
        </p:nvSpPr>
        <p:spPr>
          <a:xfrm>
            <a:off x="77024" y="-4144"/>
            <a:ext cx="337654" cy="497949"/>
          </a:xfrm>
          <a:prstGeom prst="rect">
            <a:avLst/>
          </a:prstGeom>
          <a:noFill/>
          <a:ln>
            <a:noFill/>
          </a:ln>
        </p:spPr>
        <p:txBody>
          <a:bodyPr wrap="square" lIns="45720" tIns="45720" rIns="45720" bIns="45720" rtlCol="0" anchor="ctr">
            <a:noAutofit/>
          </a:bodyPr>
          <a:lstStyle/>
          <a:p>
            <a:pPr algn="ctr" defTabSz="914400">
              <a:defRPr/>
            </a:pPr>
            <a:fld id="{F45C1C93-3701-B24D-A90B-625A233CC078}" type="slidenum">
              <a:rPr lang="en-US" sz="800" smtClean="0">
                <a:solidFill>
                  <a:srgbClr val="636466"/>
                </a:solidFill>
                <a:latin typeface="Mulish" pitchFamily="2" charset="77"/>
                <a:ea typeface="Roboto Medium" charset="0"/>
                <a:cs typeface="Roboto Medium" charset="0"/>
              </a:rPr>
              <a:t>2</a:t>
            </a:fld>
            <a:endParaRPr lang="en-US" sz="800" dirty="0">
              <a:solidFill>
                <a:srgbClr val="636466"/>
              </a:solidFill>
              <a:latin typeface="Mulish" pitchFamily="2" charset="77"/>
              <a:ea typeface="Roboto Medium" charset="0"/>
              <a:cs typeface="Roboto Medium" charset="0"/>
            </a:endParaRPr>
          </a:p>
        </p:txBody>
      </p:sp>
      <p:sp>
        <p:nvSpPr>
          <p:cNvPr id="47" name="TextBox 46">
            <a:extLst>
              <a:ext uri="{FF2B5EF4-FFF2-40B4-BE49-F238E27FC236}">
                <a16:creationId xmlns:a16="http://schemas.microsoft.com/office/drawing/2014/main" id="{EABF9A1A-E9D5-4AE8-4FF8-D318C610DA70}"/>
              </a:ext>
            </a:extLst>
          </p:cNvPr>
          <p:cNvSpPr txBox="1"/>
          <p:nvPr/>
        </p:nvSpPr>
        <p:spPr>
          <a:xfrm>
            <a:off x="83431" y="6481010"/>
            <a:ext cx="8977139" cy="497949"/>
          </a:xfrm>
          <a:prstGeom prst="rect">
            <a:avLst/>
          </a:prstGeom>
          <a:noFill/>
          <a:ln>
            <a:noFill/>
          </a:ln>
        </p:spPr>
        <p:txBody>
          <a:bodyPr wrap="square" lIns="45720" tIns="45720" rIns="45720" bIns="45720" rtlCol="0" anchor="ctr">
            <a:noAutofit/>
          </a:bodyPr>
          <a:lstStyle/>
          <a:p>
            <a:pPr algn="ctr" defTabSz="914400">
              <a:defRPr/>
            </a:pPr>
            <a:r>
              <a:rPr lang="en-US" sz="900" dirty="0">
                <a:solidFill>
                  <a:srgbClr val="C5C4C3"/>
                </a:solidFill>
                <a:latin typeface="Mulish Light" pitchFamily="2" charset="77"/>
                <a:ea typeface="Roboto Medium" charset="0"/>
                <a:cs typeface="Roboto Medium" charset="0"/>
              </a:rPr>
              <a:t>Fenyx Health Internal. 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
        <p:nvSpPr>
          <p:cNvPr id="49" name="Rectangle 48">
            <a:extLst>
              <a:ext uri="{FF2B5EF4-FFF2-40B4-BE49-F238E27FC236}">
                <a16:creationId xmlns:a16="http://schemas.microsoft.com/office/drawing/2014/main" id="{CA9CD21A-CF29-0306-9792-73D4776133E8}"/>
              </a:ext>
            </a:extLst>
          </p:cNvPr>
          <p:cNvSpPr/>
          <p:nvPr/>
        </p:nvSpPr>
        <p:spPr>
          <a:xfrm>
            <a:off x="0" y="-1"/>
            <a:ext cx="9144000" cy="45720"/>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0F9BDF98-BD3A-87A9-4EBC-6D629B3F91A7}"/>
              </a:ext>
            </a:extLst>
          </p:cNvPr>
          <p:cNvSpPr/>
          <p:nvPr/>
        </p:nvSpPr>
        <p:spPr>
          <a:xfrm>
            <a:off x="3329608" y="2005170"/>
            <a:ext cx="5814392" cy="93478"/>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1E0C7C02-05EA-B6F5-1DFF-64F1C3D50E37}"/>
              </a:ext>
            </a:extLst>
          </p:cNvPr>
          <p:cNvPicPr>
            <a:picLocks noChangeAspect="1"/>
          </p:cNvPicPr>
          <p:nvPr/>
        </p:nvPicPr>
        <p:blipFill>
          <a:blip r:embed="rId2"/>
          <a:stretch>
            <a:fillRect/>
          </a:stretch>
        </p:blipFill>
        <p:spPr>
          <a:xfrm>
            <a:off x="0" y="1805265"/>
            <a:ext cx="9144000" cy="4631436"/>
          </a:xfrm>
          <a:prstGeom prst="rect">
            <a:avLst/>
          </a:prstGeom>
        </p:spPr>
      </p:pic>
      <p:sp>
        <p:nvSpPr>
          <p:cNvPr id="10" name="Oval 9">
            <a:extLst>
              <a:ext uri="{FF2B5EF4-FFF2-40B4-BE49-F238E27FC236}">
                <a16:creationId xmlns:a16="http://schemas.microsoft.com/office/drawing/2014/main" id="{128AD036-4074-2A96-2DC0-4BC30A5ABA1C}"/>
              </a:ext>
            </a:extLst>
          </p:cNvPr>
          <p:cNvSpPr/>
          <p:nvPr/>
        </p:nvSpPr>
        <p:spPr>
          <a:xfrm>
            <a:off x="587000" y="2098648"/>
            <a:ext cx="1135802" cy="113580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41A4318B-CBF7-C2E2-2D13-12048223E02B}"/>
              </a:ext>
            </a:extLst>
          </p:cNvPr>
          <p:cNvPicPr>
            <a:picLocks noChangeAspect="1"/>
          </p:cNvPicPr>
          <p:nvPr/>
        </p:nvPicPr>
        <p:blipFill>
          <a:blip r:embed="rId3"/>
          <a:stretch>
            <a:fillRect/>
          </a:stretch>
        </p:blipFill>
        <p:spPr>
          <a:xfrm>
            <a:off x="998004" y="2519884"/>
            <a:ext cx="313794" cy="293329"/>
          </a:xfrm>
          <a:prstGeom prst="rect">
            <a:avLst/>
          </a:prstGeom>
        </p:spPr>
      </p:pic>
      <p:sp>
        <p:nvSpPr>
          <p:cNvPr id="12" name="Rounded Rectangle 3">
            <a:extLst>
              <a:ext uri="{FF2B5EF4-FFF2-40B4-BE49-F238E27FC236}">
                <a16:creationId xmlns:a16="http://schemas.microsoft.com/office/drawing/2014/main" id="{055B4956-1EB5-1487-2B09-DEADCDEA436C}"/>
              </a:ext>
            </a:extLst>
          </p:cNvPr>
          <p:cNvSpPr/>
          <p:nvPr/>
        </p:nvSpPr>
        <p:spPr>
          <a:xfrm>
            <a:off x="2136759" y="1921074"/>
            <a:ext cx="3192043" cy="4301497"/>
          </a:xfrm>
          <a:prstGeom prst="roundRect">
            <a:avLst>
              <a:gd name="adj" fmla="val 983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3">
            <a:extLst>
              <a:ext uri="{FF2B5EF4-FFF2-40B4-BE49-F238E27FC236}">
                <a16:creationId xmlns:a16="http://schemas.microsoft.com/office/drawing/2014/main" id="{7B5DD4F0-D326-001E-8732-E63731EBDBD4}"/>
              </a:ext>
            </a:extLst>
          </p:cNvPr>
          <p:cNvSpPr/>
          <p:nvPr/>
        </p:nvSpPr>
        <p:spPr>
          <a:xfrm>
            <a:off x="5511318" y="1921073"/>
            <a:ext cx="3192043" cy="4301498"/>
          </a:xfrm>
          <a:prstGeom prst="roundRect">
            <a:avLst>
              <a:gd name="adj" fmla="val 983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2F82E6AC-98D5-4CD1-3260-435CA635BE60}"/>
              </a:ext>
            </a:extLst>
          </p:cNvPr>
          <p:cNvSpPr txBox="1"/>
          <p:nvPr/>
        </p:nvSpPr>
        <p:spPr>
          <a:xfrm>
            <a:off x="2364619" y="2041486"/>
            <a:ext cx="1190413"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EE7B4D"/>
                </a:solidFill>
                <a:latin typeface="Aptos" panose="020B0004020202020204" pitchFamily="34" charset="0"/>
              </a:rPr>
              <a:t>Medicare</a:t>
            </a:r>
          </a:p>
        </p:txBody>
      </p:sp>
      <p:sp>
        <p:nvSpPr>
          <p:cNvPr id="16" name="TextBox 15">
            <a:extLst>
              <a:ext uri="{FF2B5EF4-FFF2-40B4-BE49-F238E27FC236}">
                <a16:creationId xmlns:a16="http://schemas.microsoft.com/office/drawing/2014/main" id="{6A01DF6E-A650-D32A-6843-E5F6E0EF7B85}"/>
              </a:ext>
            </a:extLst>
          </p:cNvPr>
          <p:cNvSpPr txBox="1"/>
          <p:nvPr/>
        </p:nvSpPr>
        <p:spPr>
          <a:xfrm>
            <a:off x="5681092" y="2035656"/>
            <a:ext cx="1190413"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EE7B4D"/>
                </a:solidFill>
                <a:latin typeface="Aptos" panose="020B0004020202020204" pitchFamily="34" charset="0"/>
              </a:rPr>
              <a:t>Medicare</a:t>
            </a:r>
          </a:p>
        </p:txBody>
      </p:sp>
      <p:sp>
        <p:nvSpPr>
          <p:cNvPr id="18" name="TextBox 17">
            <a:extLst>
              <a:ext uri="{FF2B5EF4-FFF2-40B4-BE49-F238E27FC236}">
                <a16:creationId xmlns:a16="http://schemas.microsoft.com/office/drawing/2014/main" id="{6739B6DF-C48A-261D-79E1-CF394EC1989D}"/>
              </a:ext>
            </a:extLst>
          </p:cNvPr>
          <p:cNvSpPr txBox="1"/>
          <p:nvPr/>
        </p:nvSpPr>
        <p:spPr>
          <a:xfrm>
            <a:off x="2342898" y="2287652"/>
            <a:ext cx="2968412" cy="52322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2800" b="1" dirty="0">
                <a:solidFill>
                  <a:srgbClr val="212C3A"/>
                </a:solidFill>
                <a:latin typeface="Aptos Black" panose="020B0004020202020204" pitchFamily="34" charset="0"/>
              </a:rPr>
              <a:t>Supplement</a:t>
            </a:r>
          </a:p>
        </p:txBody>
      </p:sp>
      <p:sp>
        <p:nvSpPr>
          <p:cNvPr id="20" name="TextBox 19">
            <a:extLst>
              <a:ext uri="{FF2B5EF4-FFF2-40B4-BE49-F238E27FC236}">
                <a16:creationId xmlns:a16="http://schemas.microsoft.com/office/drawing/2014/main" id="{33068F7C-9C8B-5A91-6D4C-E38DF4B1882B}"/>
              </a:ext>
            </a:extLst>
          </p:cNvPr>
          <p:cNvSpPr txBox="1"/>
          <p:nvPr/>
        </p:nvSpPr>
        <p:spPr>
          <a:xfrm>
            <a:off x="2350566" y="2812713"/>
            <a:ext cx="2968412" cy="33855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600" dirty="0">
                <a:solidFill>
                  <a:schemeClr val="bg2">
                    <a:lumMod val="50000"/>
                  </a:schemeClr>
                </a:solidFill>
                <a:latin typeface="Aptos Light" panose="020B0004020202020204" pitchFamily="34" charset="0"/>
              </a:rPr>
              <a:t>+ Standalone Part D Rx Plan</a:t>
            </a:r>
          </a:p>
        </p:txBody>
      </p:sp>
      <p:sp>
        <p:nvSpPr>
          <p:cNvPr id="21" name="TextBox 20">
            <a:extLst>
              <a:ext uri="{FF2B5EF4-FFF2-40B4-BE49-F238E27FC236}">
                <a16:creationId xmlns:a16="http://schemas.microsoft.com/office/drawing/2014/main" id="{22DF4456-E6BB-2336-B786-BBEFDCC57236}"/>
              </a:ext>
            </a:extLst>
          </p:cNvPr>
          <p:cNvSpPr txBox="1"/>
          <p:nvPr/>
        </p:nvSpPr>
        <p:spPr>
          <a:xfrm>
            <a:off x="2704445" y="3401826"/>
            <a:ext cx="1535330"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No Network</a:t>
            </a:r>
          </a:p>
        </p:txBody>
      </p:sp>
      <p:sp>
        <p:nvSpPr>
          <p:cNvPr id="22" name="TextBox 21">
            <a:extLst>
              <a:ext uri="{FF2B5EF4-FFF2-40B4-BE49-F238E27FC236}">
                <a16:creationId xmlns:a16="http://schemas.microsoft.com/office/drawing/2014/main" id="{84B088BA-80A8-6D61-8A67-D3E6E4341FBC}"/>
              </a:ext>
            </a:extLst>
          </p:cNvPr>
          <p:cNvSpPr txBox="1"/>
          <p:nvPr/>
        </p:nvSpPr>
        <p:spPr>
          <a:xfrm>
            <a:off x="2717824" y="3909978"/>
            <a:ext cx="2266034" cy="64633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Secondary to Medicare</a:t>
            </a:r>
          </a:p>
        </p:txBody>
      </p:sp>
      <p:cxnSp>
        <p:nvCxnSpPr>
          <p:cNvPr id="23" name="Straight Connector 22">
            <a:extLst>
              <a:ext uri="{FF2B5EF4-FFF2-40B4-BE49-F238E27FC236}">
                <a16:creationId xmlns:a16="http://schemas.microsoft.com/office/drawing/2014/main" id="{EBE06567-B945-DF90-FEA4-633FE3664D6C}"/>
              </a:ext>
            </a:extLst>
          </p:cNvPr>
          <p:cNvCxnSpPr/>
          <p:nvPr/>
        </p:nvCxnSpPr>
        <p:spPr>
          <a:xfrm>
            <a:off x="2364619" y="4707740"/>
            <a:ext cx="2736325" cy="0"/>
          </a:xfrm>
          <a:prstGeom prst="line">
            <a:avLst/>
          </a:prstGeom>
          <a:ln>
            <a:solidFill>
              <a:schemeClr val="bg2">
                <a:lumMod val="90000"/>
              </a:schemeClr>
            </a:solidFill>
          </a:ln>
        </p:spPr>
        <p:style>
          <a:lnRef idx="2">
            <a:schemeClr val="accent1"/>
          </a:lnRef>
          <a:fillRef idx="0">
            <a:schemeClr val="accent1"/>
          </a:fillRef>
          <a:effectRef idx="1">
            <a:schemeClr val="accent1"/>
          </a:effectRef>
          <a:fontRef idx="minor">
            <a:schemeClr val="tx1"/>
          </a:fontRef>
        </p:style>
      </p:cxnSp>
      <p:sp>
        <p:nvSpPr>
          <p:cNvPr id="24" name="TextBox 23">
            <a:extLst>
              <a:ext uri="{FF2B5EF4-FFF2-40B4-BE49-F238E27FC236}">
                <a16:creationId xmlns:a16="http://schemas.microsoft.com/office/drawing/2014/main" id="{838F87B9-B442-46DE-457C-759C1DB811D2}"/>
              </a:ext>
            </a:extLst>
          </p:cNvPr>
          <p:cNvSpPr txBox="1"/>
          <p:nvPr/>
        </p:nvSpPr>
        <p:spPr>
          <a:xfrm>
            <a:off x="2704445" y="5083075"/>
            <a:ext cx="2266034" cy="64633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Ever-Growing,</a:t>
            </a:r>
          </a:p>
          <a:p>
            <a:pPr algn="l"/>
            <a:r>
              <a:rPr lang="en-US" sz="1800" b="1" dirty="0">
                <a:solidFill>
                  <a:srgbClr val="212C3A"/>
                </a:solidFill>
                <a:latin typeface="Aptos" panose="020B0004020202020204" pitchFamily="34" charset="0"/>
              </a:rPr>
              <a:t>Monthly Costs</a:t>
            </a:r>
          </a:p>
        </p:txBody>
      </p:sp>
      <p:pic>
        <p:nvPicPr>
          <p:cNvPr id="25" name="Picture 24" descr="A black x in a circle&#10;&#10;Description automatically generated">
            <a:extLst>
              <a:ext uri="{FF2B5EF4-FFF2-40B4-BE49-F238E27FC236}">
                <a16:creationId xmlns:a16="http://schemas.microsoft.com/office/drawing/2014/main" id="{D6BABF9A-9D86-6DAA-6FE3-082F7B220DF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319275" y="5056078"/>
            <a:ext cx="398549" cy="398549"/>
          </a:xfrm>
          <a:prstGeom prst="rect">
            <a:avLst/>
          </a:prstGeom>
        </p:spPr>
      </p:pic>
      <p:pic>
        <p:nvPicPr>
          <p:cNvPr id="26" name="Picture 25" descr="A white tick in a blue circle&#10;&#10;Description automatically generated">
            <a:extLst>
              <a:ext uri="{FF2B5EF4-FFF2-40B4-BE49-F238E27FC236}">
                <a16:creationId xmlns:a16="http://schemas.microsoft.com/office/drawing/2014/main" id="{10E1E3BE-CEB2-49A4-E1CB-976095F0AA9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289566" y="3921708"/>
            <a:ext cx="398549" cy="398549"/>
          </a:xfrm>
          <a:prstGeom prst="rect">
            <a:avLst/>
          </a:prstGeom>
        </p:spPr>
      </p:pic>
      <p:pic>
        <p:nvPicPr>
          <p:cNvPr id="27" name="Picture 26" descr="A white tick in a blue circle&#10;&#10;Description automatically generated">
            <a:extLst>
              <a:ext uri="{FF2B5EF4-FFF2-40B4-BE49-F238E27FC236}">
                <a16:creationId xmlns:a16="http://schemas.microsoft.com/office/drawing/2014/main" id="{B8A8495A-4A4B-68A0-0CF3-3B91A43C80D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303309" y="3387217"/>
            <a:ext cx="398549" cy="398549"/>
          </a:xfrm>
          <a:prstGeom prst="rect">
            <a:avLst/>
          </a:prstGeom>
        </p:spPr>
      </p:pic>
      <p:pic>
        <p:nvPicPr>
          <p:cNvPr id="28" name="Picture 27" descr="A white tick in a blue circle&#10;&#10;Description automatically generated">
            <a:extLst>
              <a:ext uri="{FF2B5EF4-FFF2-40B4-BE49-F238E27FC236}">
                <a16:creationId xmlns:a16="http://schemas.microsoft.com/office/drawing/2014/main" id="{C8BAC401-D69C-0366-99A0-6256B843E38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92710" y="3965259"/>
            <a:ext cx="398549" cy="398549"/>
          </a:xfrm>
          <a:prstGeom prst="rect">
            <a:avLst/>
          </a:prstGeom>
        </p:spPr>
      </p:pic>
      <p:pic>
        <p:nvPicPr>
          <p:cNvPr id="29" name="Picture 28" descr="A white tick in a blue circle&#10;&#10;Description automatically generated">
            <a:extLst>
              <a:ext uri="{FF2B5EF4-FFF2-40B4-BE49-F238E27FC236}">
                <a16:creationId xmlns:a16="http://schemas.microsoft.com/office/drawing/2014/main" id="{B9545AEB-E4DA-0A53-DECD-4E0D0150195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93904" y="3431086"/>
            <a:ext cx="398549" cy="398549"/>
          </a:xfrm>
          <a:prstGeom prst="rect">
            <a:avLst/>
          </a:prstGeom>
        </p:spPr>
      </p:pic>
      <p:sp>
        <p:nvSpPr>
          <p:cNvPr id="30" name="TextBox 29">
            <a:extLst>
              <a:ext uri="{FF2B5EF4-FFF2-40B4-BE49-F238E27FC236}">
                <a16:creationId xmlns:a16="http://schemas.microsoft.com/office/drawing/2014/main" id="{A3A29635-F872-B0D5-CB16-52AC47D80487}"/>
              </a:ext>
            </a:extLst>
          </p:cNvPr>
          <p:cNvSpPr txBox="1"/>
          <p:nvPr/>
        </p:nvSpPr>
        <p:spPr>
          <a:xfrm>
            <a:off x="6333785" y="3453508"/>
            <a:ext cx="2263551"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No Monthly Costs</a:t>
            </a:r>
          </a:p>
        </p:txBody>
      </p:sp>
      <p:sp>
        <p:nvSpPr>
          <p:cNvPr id="31" name="TextBox 30">
            <a:extLst>
              <a:ext uri="{FF2B5EF4-FFF2-40B4-BE49-F238E27FC236}">
                <a16:creationId xmlns:a16="http://schemas.microsoft.com/office/drawing/2014/main" id="{B58D44B5-21BF-5731-C5BB-77B23A66AB14}"/>
              </a:ext>
            </a:extLst>
          </p:cNvPr>
          <p:cNvSpPr txBox="1"/>
          <p:nvPr/>
        </p:nvSpPr>
        <p:spPr>
          <a:xfrm>
            <a:off x="6333785" y="3975943"/>
            <a:ext cx="2263551"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Extra Benefits</a:t>
            </a:r>
          </a:p>
        </p:txBody>
      </p:sp>
      <p:pic>
        <p:nvPicPr>
          <p:cNvPr id="32" name="Picture 31" descr="A black x in a circle&#10;&#10;Description automatically generated">
            <a:extLst>
              <a:ext uri="{FF2B5EF4-FFF2-40B4-BE49-F238E27FC236}">
                <a16:creationId xmlns:a16="http://schemas.microsoft.com/office/drawing/2014/main" id="{4E02E899-8540-40E8-A1F1-993A54EF720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893903" y="5438503"/>
            <a:ext cx="398549" cy="398549"/>
          </a:xfrm>
          <a:prstGeom prst="rect">
            <a:avLst/>
          </a:prstGeom>
        </p:spPr>
      </p:pic>
      <p:pic>
        <p:nvPicPr>
          <p:cNvPr id="33" name="Picture 32" descr="A black x in a circle&#10;&#10;Description automatically generated">
            <a:extLst>
              <a:ext uri="{FF2B5EF4-FFF2-40B4-BE49-F238E27FC236}">
                <a16:creationId xmlns:a16="http://schemas.microsoft.com/office/drawing/2014/main" id="{DBE27F9A-7AFB-8E97-48F3-7EF8ACC624C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893903" y="4855733"/>
            <a:ext cx="398549" cy="398549"/>
          </a:xfrm>
          <a:prstGeom prst="rect">
            <a:avLst/>
          </a:prstGeom>
        </p:spPr>
      </p:pic>
      <p:cxnSp>
        <p:nvCxnSpPr>
          <p:cNvPr id="34" name="Straight Connector 33">
            <a:extLst>
              <a:ext uri="{FF2B5EF4-FFF2-40B4-BE49-F238E27FC236}">
                <a16:creationId xmlns:a16="http://schemas.microsoft.com/office/drawing/2014/main" id="{5EE6C3B3-02E2-FB1A-7788-8A8177144424}"/>
              </a:ext>
            </a:extLst>
          </p:cNvPr>
          <p:cNvCxnSpPr/>
          <p:nvPr/>
        </p:nvCxnSpPr>
        <p:spPr>
          <a:xfrm>
            <a:off x="2364619" y="3196812"/>
            <a:ext cx="2736325" cy="0"/>
          </a:xfrm>
          <a:prstGeom prst="line">
            <a:avLst/>
          </a:prstGeom>
          <a:ln>
            <a:solidFill>
              <a:schemeClr val="bg2">
                <a:lumMod val="90000"/>
              </a:scheme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01B2DDF1-1EE0-B1DE-AFC1-F50086870FC5}"/>
              </a:ext>
            </a:extLst>
          </p:cNvPr>
          <p:cNvCxnSpPr/>
          <p:nvPr/>
        </p:nvCxnSpPr>
        <p:spPr>
          <a:xfrm>
            <a:off x="5841782" y="3193100"/>
            <a:ext cx="2736325" cy="0"/>
          </a:xfrm>
          <a:prstGeom prst="line">
            <a:avLst/>
          </a:prstGeom>
          <a:ln>
            <a:solidFill>
              <a:schemeClr val="bg2">
                <a:lumMod val="90000"/>
              </a:scheme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DE483892-6134-9E0D-8964-5469431E5F98}"/>
              </a:ext>
            </a:extLst>
          </p:cNvPr>
          <p:cNvCxnSpPr/>
          <p:nvPr/>
        </p:nvCxnSpPr>
        <p:spPr>
          <a:xfrm>
            <a:off x="5841782" y="4688361"/>
            <a:ext cx="2736325" cy="0"/>
          </a:xfrm>
          <a:prstGeom prst="line">
            <a:avLst/>
          </a:prstGeom>
          <a:ln>
            <a:solidFill>
              <a:schemeClr val="bg2">
                <a:lumMod val="90000"/>
              </a:schemeClr>
            </a:solidFill>
          </a:ln>
        </p:spPr>
        <p:style>
          <a:lnRef idx="2">
            <a:schemeClr val="accent1"/>
          </a:lnRef>
          <a:fillRef idx="0">
            <a:schemeClr val="accent1"/>
          </a:fillRef>
          <a:effectRef idx="1">
            <a:schemeClr val="accent1"/>
          </a:effectRef>
          <a:fontRef idx="minor">
            <a:schemeClr val="tx1"/>
          </a:fontRef>
        </p:style>
      </p:cxnSp>
      <p:sp>
        <p:nvSpPr>
          <p:cNvPr id="37" name="TextBox 36">
            <a:extLst>
              <a:ext uri="{FF2B5EF4-FFF2-40B4-BE49-F238E27FC236}">
                <a16:creationId xmlns:a16="http://schemas.microsoft.com/office/drawing/2014/main" id="{895CB9BF-3268-EC22-308C-771E6A6E1FCB}"/>
              </a:ext>
            </a:extLst>
          </p:cNvPr>
          <p:cNvSpPr txBox="1"/>
          <p:nvPr/>
        </p:nvSpPr>
        <p:spPr>
          <a:xfrm>
            <a:off x="5676390" y="2281610"/>
            <a:ext cx="2968412" cy="52322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2800" b="1" dirty="0">
                <a:solidFill>
                  <a:srgbClr val="212C3A"/>
                </a:solidFill>
                <a:latin typeface="Aptos Black" panose="020B0004020202020204" pitchFamily="34" charset="0"/>
              </a:rPr>
              <a:t>Advantage </a:t>
            </a:r>
            <a:r>
              <a:rPr lang="en-US" sz="1800" b="1" dirty="0">
                <a:solidFill>
                  <a:srgbClr val="212C3A"/>
                </a:solidFill>
                <a:latin typeface="Aptos Black" panose="020B0004020202020204" pitchFamily="34" charset="0"/>
              </a:rPr>
              <a:t>(MAPD)</a:t>
            </a:r>
            <a:endParaRPr lang="en-US" sz="2800" b="1" dirty="0">
              <a:solidFill>
                <a:srgbClr val="212C3A"/>
              </a:solidFill>
              <a:latin typeface="Aptos Black" panose="020B0004020202020204" pitchFamily="34" charset="0"/>
            </a:endParaRPr>
          </a:p>
        </p:txBody>
      </p:sp>
      <p:sp>
        <p:nvSpPr>
          <p:cNvPr id="38" name="TextBox 37">
            <a:extLst>
              <a:ext uri="{FF2B5EF4-FFF2-40B4-BE49-F238E27FC236}">
                <a16:creationId xmlns:a16="http://schemas.microsoft.com/office/drawing/2014/main" id="{7F4E3240-3F95-3906-0055-9D20CA353BAB}"/>
              </a:ext>
            </a:extLst>
          </p:cNvPr>
          <p:cNvSpPr txBox="1"/>
          <p:nvPr/>
        </p:nvSpPr>
        <p:spPr>
          <a:xfrm>
            <a:off x="5676390" y="2812713"/>
            <a:ext cx="2968412" cy="33855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600" dirty="0">
                <a:solidFill>
                  <a:schemeClr val="bg2">
                    <a:lumMod val="50000"/>
                  </a:schemeClr>
                </a:solidFill>
                <a:latin typeface="Aptos Light" panose="020B0004020202020204" pitchFamily="34" charset="0"/>
              </a:rPr>
              <a:t>+ Included Part D Rx Plan</a:t>
            </a:r>
          </a:p>
        </p:txBody>
      </p:sp>
      <p:sp>
        <p:nvSpPr>
          <p:cNvPr id="39" name="TextBox 38">
            <a:extLst>
              <a:ext uri="{FF2B5EF4-FFF2-40B4-BE49-F238E27FC236}">
                <a16:creationId xmlns:a16="http://schemas.microsoft.com/office/drawing/2014/main" id="{FDAA2DD8-320C-EE3E-4158-938442974AE0}"/>
              </a:ext>
            </a:extLst>
          </p:cNvPr>
          <p:cNvSpPr txBox="1"/>
          <p:nvPr/>
        </p:nvSpPr>
        <p:spPr>
          <a:xfrm>
            <a:off x="6333785" y="4878766"/>
            <a:ext cx="2266034"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Networks</a:t>
            </a:r>
          </a:p>
        </p:txBody>
      </p:sp>
      <p:sp>
        <p:nvSpPr>
          <p:cNvPr id="40" name="TextBox 39">
            <a:extLst>
              <a:ext uri="{FF2B5EF4-FFF2-40B4-BE49-F238E27FC236}">
                <a16:creationId xmlns:a16="http://schemas.microsoft.com/office/drawing/2014/main" id="{9146A874-1EE7-ABF7-0337-579F2BE817A3}"/>
              </a:ext>
            </a:extLst>
          </p:cNvPr>
          <p:cNvSpPr txBox="1"/>
          <p:nvPr/>
        </p:nvSpPr>
        <p:spPr>
          <a:xfrm>
            <a:off x="6339243" y="5380007"/>
            <a:ext cx="2266034" cy="64633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Managed Care:</a:t>
            </a:r>
            <a:br>
              <a:rPr lang="en-US" sz="1800" b="1" dirty="0">
                <a:solidFill>
                  <a:srgbClr val="212C3A"/>
                </a:solidFill>
                <a:latin typeface="Aptos" panose="020B0004020202020204" pitchFamily="34" charset="0"/>
              </a:rPr>
            </a:br>
            <a:r>
              <a:rPr lang="en-US" sz="1800" b="1" dirty="0">
                <a:solidFill>
                  <a:srgbClr val="212C3A"/>
                </a:solidFill>
                <a:latin typeface="Aptos" panose="020B0004020202020204" pitchFamily="34" charset="0"/>
              </a:rPr>
              <a:t>Prior Authorizations</a:t>
            </a:r>
          </a:p>
        </p:txBody>
      </p:sp>
    </p:spTree>
    <p:extLst>
      <p:ext uri="{BB962C8B-B14F-4D97-AF65-F5344CB8AC3E}">
        <p14:creationId xmlns:p14="http://schemas.microsoft.com/office/powerpoint/2010/main" val="34339896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4BC3A8-18F4-C6C8-F2DC-6E399C9B98AB}"/>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BE789F39-61E3-CD27-56F1-6D2354A84651}"/>
              </a:ext>
            </a:extLst>
          </p:cNvPr>
          <p:cNvSpPr txBox="1">
            <a:spLocks/>
          </p:cNvSpPr>
          <p:nvPr/>
        </p:nvSpPr>
        <p:spPr>
          <a:xfrm>
            <a:off x="694148" y="622189"/>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u="none" strike="noStrike" kern="1200" cap="none" spc="0" normalizeH="0" baseline="0" noProof="0" dirty="0">
                <a:ln>
                  <a:noFill/>
                </a:ln>
                <a:solidFill>
                  <a:srgbClr val="212C3A"/>
                </a:solidFill>
                <a:effectLst/>
                <a:uLnTx/>
                <a:uFillTx/>
              </a:rPr>
              <a:t>“New” Option </a:t>
            </a:r>
          </a:p>
        </p:txBody>
      </p:sp>
      <p:sp>
        <p:nvSpPr>
          <p:cNvPr id="6" name="Title 1">
            <a:extLst>
              <a:ext uri="{FF2B5EF4-FFF2-40B4-BE49-F238E27FC236}">
                <a16:creationId xmlns:a16="http://schemas.microsoft.com/office/drawing/2014/main" id="{57778203-CCE9-77AD-156C-7ECA745D8AB8}"/>
              </a:ext>
            </a:extLst>
          </p:cNvPr>
          <p:cNvSpPr txBox="1">
            <a:spLocks/>
          </p:cNvSpPr>
          <p:nvPr/>
        </p:nvSpPr>
        <p:spPr>
          <a:xfrm>
            <a:off x="892931" y="1029097"/>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u="none" strike="noStrike" kern="1200" cap="none" spc="0" normalizeH="0" baseline="0" noProof="0" dirty="0">
                <a:ln>
                  <a:noFill/>
                </a:ln>
                <a:solidFill>
                  <a:srgbClr val="EE7B4D"/>
                </a:solidFill>
                <a:effectLst/>
                <a:uLnTx/>
                <a:uFillTx/>
                <a:latin typeface="Mulish" pitchFamily="2" charset="77"/>
              </a:rPr>
              <a:t>Best of both worlds + more.</a:t>
            </a:r>
          </a:p>
        </p:txBody>
      </p:sp>
      <p:sp>
        <p:nvSpPr>
          <p:cNvPr id="45" name="TextBox 44">
            <a:extLst>
              <a:ext uri="{FF2B5EF4-FFF2-40B4-BE49-F238E27FC236}">
                <a16:creationId xmlns:a16="http://schemas.microsoft.com/office/drawing/2014/main" id="{2C3414B0-8FA1-7361-0D6E-731DE3D64379}"/>
              </a:ext>
            </a:extLst>
          </p:cNvPr>
          <p:cNvSpPr txBox="1"/>
          <p:nvPr/>
        </p:nvSpPr>
        <p:spPr>
          <a:xfrm>
            <a:off x="2842591" y="22396"/>
            <a:ext cx="6102626" cy="497949"/>
          </a:xfrm>
          <a:prstGeom prst="rect">
            <a:avLst/>
          </a:prstGeom>
          <a:noFill/>
          <a:ln>
            <a:noFill/>
          </a:ln>
        </p:spPr>
        <p:txBody>
          <a:bodyPr wrap="square" lIns="45720" tIns="45720" rIns="45720" bIns="45720" rtlCol="0" anchor="ctr">
            <a:noAutofit/>
          </a:bodyPr>
          <a:lstStyle/>
          <a:p>
            <a:pPr algn="r" defTabSz="914400">
              <a:defRPr/>
            </a:pPr>
            <a:r>
              <a:rPr lang="en-US" sz="900" b="1" dirty="0">
                <a:solidFill>
                  <a:srgbClr val="626261"/>
                </a:solidFill>
                <a:latin typeface="Mulish SemiBold" pitchFamily="2" charset="77"/>
                <a:ea typeface="Roboto Medium" charset="0"/>
                <a:cs typeface="Roboto Medium" charset="0"/>
              </a:rPr>
              <a:t>Fenyx Health   </a:t>
            </a:r>
            <a:r>
              <a:rPr lang="en-US" sz="900" dirty="0">
                <a:solidFill>
                  <a:srgbClr val="626261"/>
                </a:solidFill>
                <a:latin typeface="Mulish" pitchFamily="2" charset="77"/>
                <a:ea typeface="Roboto Medium" charset="0"/>
                <a:cs typeface="Roboto Medium" charset="0"/>
              </a:rPr>
              <a:t>|   Raising Wealth Through Health   |   fenyxhealth.com   |   2026</a:t>
            </a:r>
          </a:p>
        </p:txBody>
      </p:sp>
      <p:sp>
        <p:nvSpPr>
          <p:cNvPr id="46" name="TextBox 45">
            <a:extLst>
              <a:ext uri="{FF2B5EF4-FFF2-40B4-BE49-F238E27FC236}">
                <a16:creationId xmlns:a16="http://schemas.microsoft.com/office/drawing/2014/main" id="{2CD7A414-BE2E-DA8E-82E2-C83D9B16CA47}"/>
              </a:ext>
            </a:extLst>
          </p:cNvPr>
          <p:cNvSpPr txBox="1"/>
          <p:nvPr/>
        </p:nvSpPr>
        <p:spPr>
          <a:xfrm>
            <a:off x="77024" y="-4144"/>
            <a:ext cx="337654" cy="497949"/>
          </a:xfrm>
          <a:prstGeom prst="rect">
            <a:avLst/>
          </a:prstGeom>
          <a:noFill/>
          <a:ln>
            <a:noFill/>
          </a:ln>
        </p:spPr>
        <p:txBody>
          <a:bodyPr wrap="square" lIns="45720" tIns="45720" rIns="45720" bIns="45720" rtlCol="0" anchor="ctr">
            <a:noAutofit/>
          </a:bodyPr>
          <a:lstStyle/>
          <a:p>
            <a:pPr algn="ctr" defTabSz="914400">
              <a:defRPr/>
            </a:pPr>
            <a:fld id="{F45C1C93-3701-B24D-A90B-625A233CC078}" type="slidenum">
              <a:rPr lang="en-US" sz="800" smtClean="0">
                <a:solidFill>
                  <a:srgbClr val="636466"/>
                </a:solidFill>
                <a:latin typeface="Mulish" pitchFamily="2" charset="77"/>
                <a:ea typeface="Roboto Medium" charset="0"/>
                <a:cs typeface="Roboto Medium" charset="0"/>
              </a:rPr>
              <a:t>3</a:t>
            </a:fld>
            <a:endParaRPr lang="en-US" sz="800" dirty="0">
              <a:solidFill>
                <a:srgbClr val="636466"/>
              </a:solidFill>
              <a:latin typeface="Mulish" pitchFamily="2" charset="77"/>
              <a:ea typeface="Roboto Medium" charset="0"/>
              <a:cs typeface="Roboto Medium" charset="0"/>
            </a:endParaRPr>
          </a:p>
        </p:txBody>
      </p:sp>
      <p:sp>
        <p:nvSpPr>
          <p:cNvPr id="47" name="TextBox 46">
            <a:extLst>
              <a:ext uri="{FF2B5EF4-FFF2-40B4-BE49-F238E27FC236}">
                <a16:creationId xmlns:a16="http://schemas.microsoft.com/office/drawing/2014/main" id="{3576148B-5444-0F93-00C5-D45846EDD561}"/>
              </a:ext>
            </a:extLst>
          </p:cNvPr>
          <p:cNvSpPr txBox="1"/>
          <p:nvPr/>
        </p:nvSpPr>
        <p:spPr>
          <a:xfrm>
            <a:off x="83431" y="6481010"/>
            <a:ext cx="8977139" cy="497949"/>
          </a:xfrm>
          <a:prstGeom prst="rect">
            <a:avLst/>
          </a:prstGeom>
          <a:noFill/>
          <a:ln>
            <a:noFill/>
          </a:ln>
        </p:spPr>
        <p:txBody>
          <a:bodyPr wrap="square" lIns="45720" tIns="45720" rIns="45720" bIns="45720" rtlCol="0" anchor="ctr">
            <a:noAutofit/>
          </a:bodyPr>
          <a:lstStyle/>
          <a:p>
            <a:pPr algn="ctr" defTabSz="914400">
              <a:defRPr/>
            </a:pPr>
            <a:r>
              <a:rPr lang="en-US" sz="900" dirty="0">
                <a:solidFill>
                  <a:srgbClr val="C5C4C3"/>
                </a:solidFill>
                <a:latin typeface="Mulish Light" pitchFamily="2" charset="77"/>
                <a:ea typeface="Roboto Medium" charset="0"/>
                <a:cs typeface="Roboto Medium" charset="0"/>
              </a:rPr>
              <a:t>Fenyx Health Internal. 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
        <p:nvSpPr>
          <p:cNvPr id="49" name="Rectangle 48">
            <a:extLst>
              <a:ext uri="{FF2B5EF4-FFF2-40B4-BE49-F238E27FC236}">
                <a16:creationId xmlns:a16="http://schemas.microsoft.com/office/drawing/2014/main" id="{5508852F-7586-2E41-A7BD-8A7248BF1092}"/>
              </a:ext>
            </a:extLst>
          </p:cNvPr>
          <p:cNvSpPr/>
          <p:nvPr/>
        </p:nvSpPr>
        <p:spPr>
          <a:xfrm>
            <a:off x="0" y="-1"/>
            <a:ext cx="9144000" cy="45720"/>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C72B7834-7799-9D5E-8F43-D5A54BC535DC}"/>
              </a:ext>
            </a:extLst>
          </p:cNvPr>
          <p:cNvSpPr/>
          <p:nvPr/>
        </p:nvSpPr>
        <p:spPr>
          <a:xfrm>
            <a:off x="3329608" y="2005170"/>
            <a:ext cx="5814392" cy="93478"/>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6E8C3577-4EB2-9A3D-FF36-24E8FF7FF5B5}"/>
              </a:ext>
            </a:extLst>
          </p:cNvPr>
          <p:cNvPicPr>
            <a:picLocks noChangeAspect="1"/>
          </p:cNvPicPr>
          <p:nvPr/>
        </p:nvPicPr>
        <p:blipFill>
          <a:blip r:embed="rId2"/>
          <a:stretch>
            <a:fillRect/>
          </a:stretch>
        </p:blipFill>
        <p:spPr>
          <a:xfrm>
            <a:off x="0" y="1805265"/>
            <a:ext cx="9144000" cy="4631436"/>
          </a:xfrm>
          <a:prstGeom prst="rect">
            <a:avLst/>
          </a:prstGeom>
        </p:spPr>
      </p:pic>
      <p:sp>
        <p:nvSpPr>
          <p:cNvPr id="10" name="Oval 9">
            <a:extLst>
              <a:ext uri="{FF2B5EF4-FFF2-40B4-BE49-F238E27FC236}">
                <a16:creationId xmlns:a16="http://schemas.microsoft.com/office/drawing/2014/main" id="{47983D0D-CF38-AE43-A381-B133F60419BF}"/>
              </a:ext>
            </a:extLst>
          </p:cNvPr>
          <p:cNvSpPr/>
          <p:nvPr/>
        </p:nvSpPr>
        <p:spPr>
          <a:xfrm>
            <a:off x="632947" y="2098648"/>
            <a:ext cx="1135802" cy="113580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304696DF-2DBF-7577-9625-D66EC2F6A054}"/>
              </a:ext>
            </a:extLst>
          </p:cNvPr>
          <p:cNvPicPr>
            <a:picLocks noChangeAspect="1"/>
          </p:cNvPicPr>
          <p:nvPr/>
        </p:nvPicPr>
        <p:blipFill>
          <a:blip r:embed="rId3"/>
          <a:stretch>
            <a:fillRect/>
          </a:stretch>
        </p:blipFill>
        <p:spPr>
          <a:xfrm>
            <a:off x="1043951" y="2512618"/>
            <a:ext cx="313794" cy="293329"/>
          </a:xfrm>
          <a:prstGeom prst="rect">
            <a:avLst/>
          </a:prstGeom>
        </p:spPr>
      </p:pic>
      <p:sp>
        <p:nvSpPr>
          <p:cNvPr id="13" name="Rounded Rectangle 3">
            <a:extLst>
              <a:ext uri="{FF2B5EF4-FFF2-40B4-BE49-F238E27FC236}">
                <a16:creationId xmlns:a16="http://schemas.microsoft.com/office/drawing/2014/main" id="{8FD3FC8D-1F29-3295-62AE-D25493FE5EDF}"/>
              </a:ext>
            </a:extLst>
          </p:cNvPr>
          <p:cNvSpPr/>
          <p:nvPr/>
        </p:nvSpPr>
        <p:spPr>
          <a:xfrm>
            <a:off x="2336650" y="1970234"/>
            <a:ext cx="6373241" cy="4301498"/>
          </a:xfrm>
          <a:prstGeom prst="roundRect">
            <a:avLst>
              <a:gd name="adj" fmla="val 983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69393BA9-2705-585E-3AA3-20B590816AE8}"/>
              </a:ext>
            </a:extLst>
          </p:cNvPr>
          <p:cNvSpPr txBox="1"/>
          <p:nvPr/>
        </p:nvSpPr>
        <p:spPr>
          <a:xfrm>
            <a:off x="2660879" y="2181971"/>
            <a:ext cx="1190413"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EE7B4D"/>
                </a:solidFill>
                <a:latin typeface="Aptos" panose="020B0004020202020204" pitchFamily="34" charset="0"/>
              </a:rPr>
              <a:t>Medicare</a:t>
            </a:r>
          </a:p>
        </p:txBody>
      </p:sp>
      <p:pic>
        <p:nvPicPr>
          <p:cNvPr id="28" name="Picture 27" descr="A white tick in a blue circle&#10;&#10;Description automatically generated">
            <a:extLst>
              <a:ext uri="{FF2B5EF4-FFF2-40B4-BE49-F238E27FC236}">
                <a16:creationId xmlns:a16="http://schemas.microsoft.com/office/drawing/2014/main" id="{86C724F9-D1F6-58F8-C372-E52C2E72271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572175" y="3967918"/>
            <a:ext cx="398549" cy="398549"/>
          </a:xfrm>
          <a:prstGeom prst="rect">
            <a:avLst/>
          </a:prstGeom>
        </p:spPr>
      </p:pic>
      <p:pic>
        <p:nvPicPr>
          <p:cNvPr id="29" name="Picture 28" descr="A white tick in a blue circle&#10;&#10;Description automatically generated">
            <a:extLst>
              <a:ext uri="{FF2B5EF4-FFF2-40B4-BE49-F238E27FC236}">
                <a16:creationId xmlns:a16="http://schemas.microsoft.com/office/drawing/2014/main" id="{A9416C55-3591-A72E-A9B8-AA02A57FF00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572178" y="3441412"/>
            <a:ext cx="398549" cy="398549"/>
          </a:xfrm>
          <a:prstGeom prst="rect">
            <a:avLst/>
          </a:prstGeom>
        </p:spPr>
      </p:pic>
      <p:sp>
        <p:nvSpPr>
          <p:cNvPr id="30" name="TextBox 29">
            <a:extLst>
              <a:ext uri="{FF2B5EF4-FFF2-40B4-BE49-F238E27FC236}">
                <a16:creationId xmlns:a16="http://schemas.microsoft.com/office/drawing/2014/main" id="{EA99BE20-A423-582A-4AED-E6D89650A19C}"/>
              </a:ext>
            </a:extLst>
          </p:cNvPr>
          <p:cNvSpPr txBox="1"/>
          <p:nvPr/>
        </p:nvSpPr>
        <p:spPr>
          <a:xfrm>
            <a:off x="3074382" y="3472355"/>
            <a:ext cx="3490599"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$0 Member Premium by Law</a:t>
            </a:r>
          </a:p>
        </p:txBody>
      </p:sp>
      <p:sp>
        <p:nvSpPr>
          <p:cNvPr id="31" name="TextBox 30">
            <a:extLst>
              <a:ext uri="{FF2B5EF4-FFF2-40B4-BE49-F238E27FC236}">
                <a16:creationId xmlns:a16="http://schemas.microsoft.com/office/drawing/2014/main" id="{88541BAA-0BC2-3A34-68F2-21E9E81BA9E7}"/>
              </a:ext>
            </a:extLst>
          </p:cNvPr>
          <p:cNvSpPr txBox="1"/>
          <p:nvPr/>
        </p:nvSpPr>
        <p:spPr>
          <a:xfrm>
            <a:off x="3074382" y="4004161"/>
            <a:ext cx="5510687"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No-Contract (</a:t>
            </a:r>
            <a:r>
              <a:rPr lang="en-US" sz="1600" b="1" dirty="0">
                <a:solidFill>
                  <a:srgbClr val="212C3A"/>
                </a:solidFill>
                <a:latin typeface="Aptos" panose="020B0004020202020204" pitchFamily="34" charset="0"/>
              </a:rPr>
              <a:t>Access to Any Medicare Provider in the US)</a:t>
            </a:r>
            <a:endParaRPr lang="en-US" sz="1800" b="1" dirty="0">
              <a:solidFill>
                <a:srgbClr val="212C3A"/>
              </a:solidFill>
              <a:latin typeface="Aptos" panose="020B0004020202020204" pitchFamily="34" charset="0"/>
            </a:endParaRPr>
          </a:p>
        </p:txBody>
      </p:sp>
      <p:cxnSp>
        <p:nvCxnSpPr>
          <p:cNvPr id="35" name="Straight Connector 34">
            <a:extLst>
              <a:ext uri="{FF2B5EF4-FFF2-40B4-BE49-F238E27FC236}">
                <a16:creationId xmlns:a16="http://schemas.microsoft.com/office/drawing/2014/main" id="{03972029-F11E-8F8E-EC74-D5BD90D8F961}"/>
              </a:ext>
            </a:extLst>
          </p:cNvPr>
          <p:cNvCxnSpPr>
            <a:cxnSpLocks/>
          </p:cNvCxnSpPr>
          <p:nvPr/>
        </p:nvCxnSpPr>
        <p:spPr>
          <a:xfrm>
            <a:off x="2771451" y="3319300"/>
            <a:ext cx="3070331" cy="0"/>
          </a:xfrm>
          <a:prstGeom prst="line">
            <a:avLst/>
          </a:prstGeom>
          <a:ln>
            <a:solidFill>
              <a:schemeClr val="bg2">
                <a:lumMod val="90000"/>
              </a:schemeClr>
            </a:solidFill>
          </a:ln>
        </p:spPr>
        <p:style>
          <a:lnRef idx="2">
            <a:schemeClr val="accent1"/>
          </a:lnRef>
          <a:fillRef idx="0">
            <a:schemeClr val="accent1"/>
          </a:fillRef>
          <a:effectRef idx="1">
            <a:schemeClr val="accent1"/>
          </a:effectRef>
          <a:fontRef idx="minor">
            <a:schemeClr val="tx1"/>
          </a:fontRef>
        </p:style>
      </p:cxnSp>
      <p:sp>
        <p:nvSpPr>
          <p:cNvPr id="37" name="TextBox 36">
            <a:extLst>
              <a:ext uri="{FF2B5EF4-FFF2-40B4-BE49-F238E27FC236}">
                <a16:creationId xmlns:a16="http://schemas.microsoft.com/office/drawing/2014/main" id="{9F4503AD-9343-5609-ECB7-3D2E26E15E48}"/>
              </a:ext>
            </a:extLst>
          </p:cNvPr>
          <p:cNvSpPr txBox="1"/>
          <p:nvPr/>
        </p:nvSpPr>
        <p:spPr>
          <a:xfrm>
            <a:off x="2660879" y="2539826"/>
            <a:ext cx="4820576" cy="58477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3200" b="1" dirty="0">
                <a:solidFill>
                  <a:srgbClr val="212C3A"/>
                </a:solidFill>
                <a:latin typeface="Aptos Black" panose="020B0004020202020204" pitchFamily="34" charset="0"/>
              </a:rPr>
              <a:t>Advantage MSA </a:t>
            </a:r>
            <a:r>
              <a:rPr lang="en-US" sz="2000" b="1" dirty="0">
                <a:solidFill>
                  <a:srgbClr val="212C3A"/>
                </a:solidFill>
                <a:latin typeface="Aptos Black" panose="020B0004020202020204" pitchFamily="34" charset="0"/>
              </a:rPr>
              <a:t>(MA Only)</a:t>
            </a:r>
            <a:endParaRPr lang="en-US" sz="3200" b="1" dirty="0">
              <a:solidFill>
                <a:srgbClr val="212C3A"/>
              </a:solidFill>
              <a:latin typeface="Aptos Black" panose="020B0004020202020204" pitchFamily="34" charset="0"/>
            </a:endParaRPr>
          </a:p>
        </p:txBody>
      </p:sp>
      <p:pic>
        <p:nvPicPr>
          <p:cNvPr id="3" name="Picture 2" descr="A white tick in a blue circle&#10;&#10;Description automatically generated">
            <a:extLst>
              <a:ext uri="{FF2B5EF4-FFF2-40B4-BE49-F238E27FC236}">
                <a16:creationId xmlns:a16="http://schemas.microsoft.com/office/drawing/2014/main" id="{2FA15BE9-1B24-8F99-2E2B-A136DFA4D4D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572175" y="4494949"/>
            <a:ext cx="398549" cy="398549"/>
          </a:xfrm>
          <a:prstGeom prst="rect">
            <a:avLst/>
          </a:prstGeom>
        </p:spPr>
      </p:pic>
      <p:pic>
        <p:nvPicPr>
          <p:cNvPr id="7" name="Picture 6" descr="A white tick in a blue circle&#10;&#10;Description automatically generated">
            <a:extLst>
              <a:ext uri="{FF2B5EF4-FFF2-40B4-BE49-F238E27FC236}">
                <a16:creationId xmlns:a16="http://schemas.microsoft.com/office/drawing/2014/main" id="{AA0695E8-3246-6673-EA57-05CA13F0732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572175" y="5014307"/>
            <a:ext cx="398549" cy="398549"/>
          </a:xfrm>
          <a:prstGeom prst="rect">
            <a:avLst/>
          </a:prstGeom>
        </p:spPr>
      </p:pic>
      <p:pic>
        <p:nvPicPr>
          <p:cNvPr id="8" name="Picture 7" descr="A white tick in a blue circle&#10;&#10;Description automatically generated">
            <a:extLst>
              <a:ext uri="{FF2B5EF4-FFF2-40B4-BE49-F238E27FC236}">
                <a16:creationId xmlns:a16="http://schemas.microsoft.com/office/drawing/2014/main" id="{1C5278A0-5896-7B1E-2426-AE3E65BB616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572175" y="5525722"/>
            <a:ext cx="398549" cy="398549"/>
          </a:xfrm>
          <a:prstGeom prst="rect">
            <a:avLst/>
          </a:prstGeom>
        </p:spPr>
      </p:pic>
      <p:sp>
        <p:nvSpPr>
          <p:cNvPr id="14" name="TextBox 13">
            <a:extLst>
              <a:ext uri="{FF2B5EF4-FFF2-40B4-BE49-F238E27FC236}">
                <a16:creationId xmlns:a16="http://schemas.microsoft.com/office/drawing/2014/main" id="{D322459C-C8CA-E5FE-68F2-839A7232997E}"/>
              </a:ext>
            </a:extLst>
          </p:cNvPr>
          <p:cNvSpPr txBox="1"/>
          <p:nvPr/>
        </p:nvSpPr>
        <p:spPr>
          <a:xfrm>
            <a:off x="3074382" y="4480288"/>
            <a:ext cx="3974382"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Annual Deposits From Government</a:t>
            </a:r>
          </a:p>
        </p:txBody>
      </p:sp>
      <p:sp>
        <p:nvSpPr>
          <p:cNvPr id="17" name="TextBox 16">
            <a:extLst>
              <a:ext uri="{FF2B5EF4-FFF2-40B4-BE49-F238E27FC236}">
                <a16:creationId xmlns:a16="http://schemas.microsoft.com/office/drawing/2014/main" id="{A575AC24-8A1A-3102-5D9C-1CB2C992C2CD}"/>
              </a:ext>
            </a:extLst>
          </p:cNvPr>
          <p:cNvSpPr txBox="1"/>
          <p:nvPr/>
        </p:nvSpPr>
        <p:spPr>
          <a:xfrm>
            <a:off x="2991258" y="5043524"/>
            <a:ext cx="4739582"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*Covers All Medicare Part A &amp; B Services</a:t>
            </a:r>
          </a:p>
        </p:txBody>
      </p:sp>
      <p:sp>
        <p:nvSpPr>
          <p:cNvPr id="41" name="TextBox 40">
            <a:extLst>
              <a:ext uri="{FF2B5EF4-FFF2-40B4-BE49-F238E27FC236}">
                <a16:creationId xmlns:a16="http://schemas.microsoft.com/office/drawing/2014/main" id="{4087EFA8-C7A2-DEDD-D709-84D094EDA862}"/>
              </a:ext>
            </a:extLst>
          </p:cNvPr>
          <p:cNvSpPr txBox="1"/>
          <p:nvPr/>
        </p:nvSpPr>
        <p:spPr>
          <a:xfrm>
            <a:off x="3092854" y="5540331"/>
            <a:ext cx="4318212" cy="36933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800" b="1" dirty="0">
                <a:solidFill>
                  <a:srgbClr val="212C3A"/>
                </a:solidFill>
                <a:latin typeface="Aptos" panose="020B0004020202020204" pitchFamily="34" charset="0"/>
              </a:rPr>
              <a:t>No Prior Authorizations or Referrals</a:t>
            </a:r>
          </a:p>
        </p:txBody>
      </p:sp>
      <p:sp>
        <p:nvSpPr>
          <p:cNvPr id="42" name="TextBox 41">
            <a:extLst>
              <a:ext uri="{FF2B5EF4-FFF2-40B4-BE49-F238E27FC236}">
                <a16:creationId xmlns:a16="http://schemas.microsoft.com/office/drawing/2014/main" id="{DFA9B823-3060-F200-FB16-818AE0D1BF37}"/>
              </a:ext>
            </a:extLst>
          </p:cNvPr>
          <p:cNvSpPr txBox="1"/>
          <p:nvPr/>
        </p:nvSpPr>
        <p:spPr>
          <a:xfrm>
            <a:off x="3097200" y="5904710"/>
            <a:ext cx="5030800" cy="276999"/>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200" b="1" dirty="0">
                <a:solidFill>
                  <a:srgbClr val="212C3A"/>
                </a:solidFill>
                <a:latin typeface="Aptos" panose="020B0004020202020204" pitchFamily="34" charset="0"/>
              </a:rPr>
              <a:t>*</a:t>
            </a:r>
            <a:r>
              <a:rPr lang="en-US" sz="1000" b="1" dirty="0">
                <a:solidFill>
                  <a:srgbClr val="212C3A"/>
                </a:solidFill>
                <a:latin typeface="Aptos" panose="020B0004020202020204" pitchFamily="34" charset="0"/>
              </a:rPr>
              <a:t>Member is responsible below deductible (we have a financial support program)</a:t>
            </a:r>
            <a:endParaRPr lang="en-US" sz="1200" b="1" dirty="0">
              <a:solidFill>
                <a:srgbClr val="212C3A"/>
              </a:solidFill>
              <a:latin typeface="Aptos" panose="020B0004020202020204" pitchFamily="34" charset="0"/>
            </a:endParaRPr>
          </a:p>
        </p:txBody>
      </p:sp>
      <p:sp>
        <p:nvSpPr>
          <p:cNvPr id="43" name="TextBox 42">
            <a:extLst>
              <a:ext uri="{FF2B5EF4-FFF2-40B4-BE49-F238E27FC236}">
                <a16:creationId xmlns:a16="http://schemas.microsoft.com/office/drawing/2014/main" id="{20843F0C-0D89-91EB-BF40-A8E5084E7BB5}"/>
              </a:ext>
            </a:extLst>
          </p:cNvPr>
          <p:cNvSpPr txBox="1"/>
          <p:nvPr/>
        </p:nvSpPr>
        <p:spPr>
          <a:xfrm>
            <a:off x="2660879" y="3005906"/>
            <a:ext cx="2968412" cy="338554"/>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1600" dirty="0">
                <a:solidFill>
                  <a:schemeClr val="bg2">
                    <a:lumMod val="50000"/>
                  </a:schemeClr>
                </a:solidFill>
                <a:latin typeface="Aptos Light" panose="020B0004020202020204" pitchFamily="34" charset="0"/>
              </a:rPr>
              <a:t>+ Standalone Part D Rx Plan</a:t>
            </a:r>
          </a:p>
        </p:txBody>
      </p:sp>
    </p:spTree>
    <p:extLst>
      <p:ext uri="{BB962C8B-B14F-4D97-AF65-F5344CB8AC3E}">
        <p14:creationId xmlns:p14="http://schemas.microsoft.com/office/powerpoint/2010/main" val="13456838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D0BBC-9C87-075B-FB4B-3B3AA28E2A54}"/>
            </a:ext>
          </a:extLst>
        </p:cNvPr>
        <p:cNvGrpSpPr/>
        <p:nvPr/>
      </p:nvGrpSpPr>
      <p:grpSpPr>
        <a:xfrm>
          <a:off x="0" y="0"/>
          <a:ext cx="0" cy="0"/>
          <a:chOff x="0" y="0"/>
          <a:chExt cx="0" cy="0"/>
        </a:xfrm>
      </p:grpSpPr>
      <p:sp>
        <p:nvSpPr>
          <p:cNvPr id="47" name="TextBox 46">
            <a:extLst>
              <a:ext uri="{FF2B5EF4-FFF2-40B4-BE49-F238E27FC236}">
                <a16:creationId xmlns:a16="http://schemas.microsoft.com/office/drawing/2014/main" id="{1FE12B65-8F2F-349A-82E6-C96F61B3D4C6}"/>
              </a:ext>
            </a:extLst>
          </p:cNvPr>
          <p:cNvSpPr txBox="1"/>
          <p:nvPr/>
        </p:nvSpPr>
        <p:spPr>
          <a:xfrm>
            <a:off x="83431" y="6481010"/>
            <a:ext cx="8977139" cy="497949"/>
          </a:xfrm>
          <a:prstGeom prst="rect">
            <a:avLst/>
          </a:prstGeom>
          <a:noFill/>
          <a:ln>
            <a:noFill/>
          </a:ln>
        </p:spPr>
        <p:txBody>
          <a:bodyPr wrap="square" lIns="45720" tIns="45720" rIns="45720" bIns="45720" rtlCol="0" anchor="ctr">
            <a:noAutofit/>
          </a:bodyPr>
          <a:lstStyle/>
          <a:p>
            <a:pPr algn="ctr" defTabSz="914400">
              <a:defRPr/>
            </a:pPr>
            <a:r>
              <a:rPr lang="en-US" sz="900" dirty="0">
                <a:solidFill>
                  <a:srgbClr val="C5C4C3"/>
                </a:solidFill>
                <a:latin typeface="Mulish Light" pitchFamily="2" charset="77"/>
                <a:ea typeface="Roboto Medium" charset="0"/>
                <a:cs typeface="Roboto Medium" charset="0"/>
              </a:rPr>
              <a:t>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
        <p:nvSpPr>
          <p:cNvPr id="7" name="Title 1">
            <a:extLst>
              <a:ext uri="{FF2B5EF4-FFF2-40B4-BE49-F238E27FC236}">
                <a16:creationId xmlns:a16="http://schemas.microsoft.com/office/drawing/2014/main" id="{5BAB5320-EFC4-ABC9-1B5F-CE046135E3BF}"/>
              </a:ext>
            </a:extLst>
          </p:cNvPr>
          <p:cNvSpPr txBox="1">
            <a:spLocks/>
          </p:cNvSpPr>
          <p:nvPr/>
        </p:nvSpPr>
        <p:spPr>
          <a:xfrm>
            <a:off x="447962" y="677520"/>
            <a:ext cx="8229600" cy="72631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800" b="1" dirty="0">
                <a:solidFill>
                  <a:schemeClr val="bg2">
                    <a:lumMod val="25000"/>
                  </a:schemeClr>
                </a:solidFill>
                <a:latin typeface="+mn-lt"/>
              </a:rPr>
              <a:t>Group Medicare MSA </a:t>
            </a:r>
            <a:endParaRPr lang="en-US" sz="1800" dirty="0">
              <a:solidFill>
                <a:schemeClr val="bg2">
                  <a:lumMod val="25000"/>
                </a:schemeClr>
              </a:solidFill>
              <a:latin typeface="+mn-lt"/>
            </a:endParaRPr>
          </a:p>
        </p:txBody>
      </p:sp>
      <p:sp>
        <p:nvSpPr>
          <p:cNvPr id="5" name="TextBox 4">
            <a:extLst>
              <a:ext uri="{FF2B5EF4-FFF2-40B4-BE49-F238E27FC236}">
                <a16:creationId xmlns:a16="http://schemas.microsoft.com/office/drawing/2014/main" id="{3E07A2DF-138A-EAE9-461B-53DD6DD4E587}"/>
              </a:ext>
            </a:extLst>
          </p:cNvPr>
          <p:cNvSpPr txBox="1"/>
          <p:nvPr/>
        </p:nvSpPr>
        <p:spPr>
          <a:xfrm>
            <a:off x="466438" y="1296343"/>
            <a:ext cx="2433615" cy="369332"/>
          </a:xfrm>
          <a:prstGeom prst="rect">
            <a:avLst/>
          </a:prstGeom>
          <a:noFill/>
        </p:spPr>
        <p:txBody>
          <a:bodyPr wrap="none">
            <a:spAutoFit/>
          </a:bodyPr>
          <a:lstStyle/>
          <a:p>
            <a:r>
              <a:rPr lang="en-US" dirty="0">
                <a:solidFill>
                  <a:srgbClr val="EE7B4D"/>
                </a:solidFill>
              </a:rPr>
              <a:t>The Power of the Group</a:t>
            </a:r>
            <a:endParaRPr dirty="0">
              <a:solidFill>
                <a:srgbClr val="EE7B4D"/>
              </a:solidFill>
            </a:endParaRPr>
          </a:p>
        </p:txBody>
      </p:sp>
      <p:sp>
        <p:nvSpPr>
          <p:cNvPr id="14" name="Title 1">
            <a:extLst>
              <a:ext uri="{FF2B5EF4-FFF2-40B4-BE49-F238E27FC236}">
                <a16:creationId xmlns:a16="http://schemas.microsoft.com/office/drawing/2014/main" id="{49F9C8B7-7D8F-3181-2409-78C7E0A02FF1}"/>
              </a:ext>
            </a:extLst>
          </p:cNvPr>
          <p:cNvSpPr txBox="1">
            <a:spLocks/>
          </p:cNvSpPr>
          <p:nvPr/>
        </p:nvSpPr>
        <p:spPr>
          <a:xfrm>
            <a:off x="913549" y="2930333"/>
            <a:ext cx="7316901" cy="497949"/>
          </a:xfrm>
          <a:prstGeom prst="rect">
            <a:avLst/>
          </a:prstGeom>
        </p:spPr>
        <p:style>
          <a:lnRef idx="0">
            <a:scrgbClr r="0" g="0" b="0"/>
          </a:lnRef>
          <a:fillRef idx="0">
            <a:scrgbClr r="0" g="0" b="0"/>
          </a:fillRef>
          <a:effectRef idx="0">
            <a:scrgbClr r="0" g="0" b="0"/>
          </a:effectRef>
          <a:fontRef idx="major"/>
        </p:style>
        <p:txBody>
          <a:bodyPr lIns="91440" tIns="0" rIns="0" bIns="0"/>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228600" indent="-228600">
              <a:lnSpc>
                <a:spcPct val="120000"/>
              </a:lnSpc>
              <a:spcBef>
                <a:spcPts val="500"/>
              </a:spcBef>
              <a:spcAft>
                <a:spcPts val="500"/>
              </a:spcAft>
              <a:buFont typeface="+mj-lt"/>
              <a:buAutoNum type="arabicPeriod"/>
            </a:pPr>
            <a:r>
              <a:rPr lang="en-US" sz="1600" dirty="0">
                <a:solidFill>
                  <a:schemeClr val="bg2">
                    <a:lumMod val="25000"/>
                  </a:schemeClr>
                </a:solidFill>
                <a:latin typeface="+mn-lt"/>
              </a:rPr>
              <a:t>Can enroll </a:t>
            </a:r>
            <a:r>
              <a:rPr lang="en-US" sz="1600" b="1" u="sng" dirty="0">
                <a:solidFill>
                  <a:schemeClr val="bg2">
                    <a:lumMod val="25000"/>
                  </a:schemeClr>
                </a:solidFill>
                <a:latin typeface="+mn-lt"/>
              </a:rPr>
              <a:t>ANY</a:t>
            </a:r>
            <a:r>
              <a:rPr lang="en-US" sz="1600" dirty="0">
                <a:solidFill>
                  <a:schemeClr val="bg2">
                    <a:lumMod val="25000"/>
                  </a:schemeClr>
                </a:solidFill>
                <a:latin typeface="+mn-lt"/>
              </a:rPr>
              <a:t> month of the year</a:t>
            </a:r>
          </a:p>
          <a:p>
            <a:pPr marL="228600" indent="-228600">
              <a:lnSpc>
                <a:spcPct val="120000"/>
              </a:lnSpc>
              <a:spcBef>
                <a:spcPts val="500"/>
              </a:spcBef>
              <a:spcAft>
                <a:spcPts val="500"/>
              </a:spcAft>
              <a:buFont typeface="+mj-lt"/>
              <a:buAutoNum type="arabicPeriod"/>
            </a:pPr>
            <a:r>
              <a:rPr lang="en-US" sz="1600" dirty="0">
                <a:solidFill>
                  <a:schemeClr val="bg2">
                    <a:lumMod val="25000"/>
                  </a:schemeClr>
                </a:solidFill>
                <a:latin typeface="+mn-lt"/>
              </a:rPr>
              <a:t>Pro-active outreach to Medicare beneficiaries (agent of record) for the Group</a:t>
            </a:r>
          </a:p>
          <a:p>
            <a:pPr marL="228600" indent="-228600">
              <a:lnSpc>
                <a:spcPct val="120000"/>
              </a:lnSpc>
              <a:spcBef>
                <a:spcPts val="500"/>
              </a:spcBef>
              <a:spcAft>
                <a:spcPts val="500"/>
              </a:spcAft>
              <a:buFont typeface="+mj-lt"/>
              <a:buAutoNum type="arabicPeriod"/>
            </a:pPr>
            <a:r>
              <a:rPr lang="en-US" sz="1600" dirty="0">
                <a:solidFill>
                  <a:schemeClr val="bg2">
                    <a:lumMod val="25000"/>
                  </a:schemeClr>
                </a:solidFill>
                <a:latin typeface="+mn-lt"/>
              </a:rPr>
              <a:t>Anyone who has ever worked for the employer (1099 included)</a:t>
            </a:r>
          </a:p>
          <a:p>
            <a:pPr marL="228600" indent="-228600">
              <a:lnSpc>
                <a:spcPct val="120000"/>
              </a:lnSpc>
              <a:spcBef>
                <a:spcPts val="500"/>
              </a:spcBef>
              <a:spcAft>
                <a:spcPts val="500"/>
              </a:spcAft>
              <a:buFont typeface="+mj-lt"/>
              <a:buAutoNum type="arabicPeriod"/>
            </a:pPr>
            <a:r>
              <a:rPr lang="en-US" sz="1600" dirty="0">
                <a:solidFill>
                  <a:schemeClr val="bg2">
                    <a:lumMod val="25000"/>
                  </a:schemeClr>
                </a:solidFill>
                <a:latin typeface="+mn-lt"/>
              </a:rPr>
              <a:t>Medicare eligible spouse and dependents  </a:t>
            </a:r>
          </a:p>
          <a:p>
            <a:pPr marL="228600" indent="-228600">
              <a:lnSpc>
                <a:spcPct val="120000"/>
              </a:lnSpc>
              <a:spcBef>
                <a:spcPts val="500"/>
              </a:spcBef>
              <a:spcAft>
                <a:spcPts val="500"/>
              </a:spcAft>
              <a:buFont typeface="+mj-lt"/>
              <a:buAutoNum type="arabicPeriod"/>
            </a:pPr>
            <a:r>
              <a:rPr lang="en-US" sz="1600" dirty="0">
                <a:solidFill>
                  <a:schemeClr val="bg2">
                    <a:lumMod val="25000"/>
                  </a:schemeClr>
                </a:solidFill>
                <a:latin typeface="+mn-lt"/>
              </a:rPr>
              <a:t>No participations requirements </a:t>
            </a:r>
          </a:p>
          <a:p>
            <a:pPr marL="228600" indent="-228600">
              <a:lnSpc>
                <a:spcPct val="120000"/>
              </a:lnSpc>
              <a:spcBef>
                <a:spcPts val="500"/>
              </a:spcBef>
              <a:spcAft>
                <a:spcPts val="500"/>
              </a:spcAft>
              <a:buFont typeface="+mj-lt"/>
              <a:buAutoNum type="arabicPeriod"/>
            </a:pPr>
            <a:r>
              <a:rPr lang="en-US" sz="1600" dirty="0">
                <a:solidFill>
                  <a:schemeClr val="bg2">
                    <a:lumMod val="25000"/>
                  </a:schemeClr>
                </a:solidFill>
                <a:latin typeface="+mn-lt"/>
              </a:rPr>
              <a:t>No change to current group benefits </a:t>
            </a:r>
          </a:p>
        </p:txBody>
      </p:sp>
      <p:sp>
        <p:nvSpPr>
          <p:cNvPr id="4" name="Rectangle 3">
            <a:extLst>
              <a:ext uri="{FF2B5EF4-FFF2-40B4-BE49-F238E27FC236}">
                <a16:creationId xmlns:a16="http://schemas.microsoft.com/office/drawing/2014/main" id="{B1C7E3D8-EAD2-FA4F-CBAD-765997DF9297}"/>
              </a:ext>
            </a:extLst>
          </p:cNvPr>
          <p:cNvSpPr/>
          <p:nvPr/>
        </p:nvSpPr>
        <p:spPr>
          <a:xfrm>
            <a:off x="0" y="-1"/>
            <a:ext cx="9144000" cy="45720"/>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F429F63C-F420-875C-15A2-E43340424091}"/>
              </a:ext>
            </a:extLst>
          </p:cNvPr>
          <p:cNvSpPr txBox="1"/>
          <p:nvPr/>
        </p:nvSpPr>
        <p:spPr>
          <a:xfrm>
            <a:off x="1145309" y="2384252"/>
            <a:ext cx="5588000" cy="400110"/>
          </a:xfrm>
          <a:prstGeom prst="rect">
            <a:avLst/>
          </a:prstGeom>
          <a:noFill/>
        </p:spPr>
        <p:txBody>
          <a:bodyPr wrap="square" rtlCol="0">
            <a:spAutoFit/>
          </a:bodyPr>
          <a:lstStyle/>
          <a:p>
            <a:r>
              <a:rPr lang="en-US" sz="2000" dirty="0"/>
              <a:t>Group Flexibility:</a:t>
            </a:r>
          </a:p>
        </p:txBody>
      </p:sp>
    </p:spTree>
    <p:extLst>
      <p:ext uri="{BB962C8B-B14F-4D97-AF65-F5344CB8AC3E}">
        <p14:creationId xmlns:p14="http://schemas.microsoft.com/office/powerpoint/2010/main" val="4024562494"/>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06EF9B2-E44C-1BE9-1FFA-986086BE6336}"/>
              </a:ext>
            </a:extLst>
          </p:cNvPr>
          <p:cNvSpPr txBox="1">
            <a:spLocks/>
          </p:cNvSpPr>
          <p:nvPr/>
        </p:nvSpPr>
        <p:spPr>
          <a:xfrm>
            <a:off x="694148" y="622189"/>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u="none" strike="noStrike" kern="1200" cap="none" spc="0" normalizeH="0" baseline="0" noProof="0" dirty="0">
                <a:ln>
                  <a:noFill/>
                </a:ln>
                <a:solidFill>
                  <a:srgbClr val="212C3A"/>
                </a:solidFill>
                <a:effectLst/>
                <a:uLnTx/>
                <a:uFillTx/>
              </a:rPr>
              <a:t>An MSA is Simple, Flexible and…</a:t>
            </a:r>
          </a:p>
        </p:txBody>
      </p:sp>
      <p:sp>
        <p:nvSpPr>
          <p:cNvPr id="6" name="Title 1">
            <a:extLst>
              <a:ext uri="{FF2B5EF4-FFF2-40B4-BE49-F238E27FC236}">
                <a16:creationId xmlns:a16="http://schemas.microsoft.com/office/drawing/2014/main" id="{EB5A0FB4-D347-55AB-64BF-5681F75F17D5}"/>
              </a:ext>
            </a:extLst>
          </p:cNvPr>
          <p:cNvSpPr txBox="1">
            <a:spLocks/>
          </p:cNvSpPr>
          <p:nvPr/>
        </p:nvSpPr>
        <p:spPr>
          <a:xfrm>
            <a:off x="694148" y="1020948"/>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600" dirty="0">
                <a:solidFill>
                  <a:srgbClr val="EE7B4D"/>
                </a:solidFill>
                <a:latin typeface="Mulish" pitchFamily="2" charset="77"/>
              </a:rPr>
              <a:t>MSAs are different than other MA plans, for good reason and benefit.</a:t>
            </a:r>
            <a:endParaRPr kumimoji="0" lang="en-US" sz="1600" u="none" strike="noStrike" kern="1200" cap="none" spc="0" normalizeH="0" baseline="0" noProof="0" dirty="0">
              <a:ln>
                <a:noFill/>
              </a:ln>
              <a:solidFill>
                <a:srgbClr val="EE7B4D"/>
              </a:solidFill>
              <a:effectLst/>
              <a:uLnTx/>
              <a:uFillTx/>
              <a:latin typeface="Mulish" pitchFamily="2" charset="77"/>
            </a:endParaRPr>
          </a:p>
        </p:txBody>
      </p:sp>
      <p:sp>
        <p:nvSpPr>
          <p:cNvPr id="45" name="TextBox 44">
            <a:extLst>
              <a:ext uri="{FF2B5EF4-FFF2-40B4-BE49-F238E27FC236}">
                <a16:creationId xmlns:a16="http://schemas.microsoft.com/office/drawing/2014/main" id="{88168874-2366-7E33-D4B3-7CF0DB6B4A0E}"/>
              </a:ext>
            </a:extLst>
          </p:cNvPr>
          <p:cNvSpPr txBox="1"/>
          <p:nvPr/>
        </p:nvSpPr>
        <p:spPr>
          <a:xfrm>
            <a:off x="491702" y="22396"/>
            <a:ext cx="8453515" cy="497949"/>
          </a:xfrm>
          <a:prstGeom prst="rect">
            <a:avLst/>
          </a:prstGeom>
          <a:noFill/>
          <a:ln>
            <a:noFill/>
          </a:ln>
        </p:spPr>
        <p:txBody>
          <a:bodyPr wrap="square" lIns="45720" tIns="45720" rIns="45720" bIns="45720" rtlCol="0" anchor="ctr">
            <a:noAutofit/>
          </a:bodyPr>
          <a:lstStyle/>
          <a:p>
            <a:pPr algn="r" defTabSz="914400">
              <a:defRPr/>
            </a:pPr>
            <a:r>
              <a:rPr lang="en-US" sz="900" b="1" dirty="0">
                <a:solidFill>
                  <a:srgbClr val="626261"/>
                </a:solidFill>
                <a:latin typeface="Mulish SemiBold" pitchFamily="2" charset="77"/>
                <a:ea typeface="Roboto Medium" charset="0"/>
                <a:cs typeface="Roboto Medium" charset="0"/>
              </a:rPr>
              <a:t>Fenyx Health   </a:t>
            </a:r>
            <a:r>
              <a:rPr lang="en-US" sz="900" dirty="0">
                <a:solidFill>
                  <a:srgbClr val="626261"/>
                </a:solidFill>
                <a:latin typeface="Mulish" pitchFamily="2" charset="77"/>
                <a:ea typeface="Roboto Medium" charset="0"/>
                <a:cs typeface="Roboto Medium" charset="0"/>
              </a:rPr>
              <a:t>|   Raising Wealth Through Health   |   fenyxhealth.com   |   2026 </a:t>
            </a:r>
          </a:p>
        </p:txBody>
      </p:sp>
      <p:sp>
        <p:nvSpPr>
          <p:cNvPr id="46" name="TextBox 45">
            <a:extLst>
              <a:ext uri="{FF2B5EF4-FFF2-40B4-BE49-F238E27FC236}">
                <a16:creationId xmlns:a16="http://schemas.microsoft.com/office/drawing/2014/main" id="{191E333D-F1FD-0066-8EED-10970AEEFF04}"/>
              </a:ext>
            </a:extLst>
          </p:cNvPr>
          <p:cNvSpPr txBox="1"/>
          <p:nvPr/>
        </p:nvSpPr>
        <p:spPr>
          <a:xfrm>
            <a:off x="77024" y="-4144"/>
            <a:ext cx="337654" cy="497949"/>
          </a:xfrm>
          <a:prstGeom prst="rect">
            <a:avLst/>
          </a:prstGeom>
          <a:noFill/>
          <a:ln>
            <a:noFill/>
          </a:ln>
        </p:spPr>
        <p:txBody>
          <a:bodyPr wrap="square" lIns="45720" tIns="45720" rIns="45720" bIns="45720" rtlCol="0" anchor="ctr">
            <a:noAutofit/>
          </a:bodyPr>
          <a:lstStyle/>
          <a:p>
            <a:pPr algn="ctr" defTabSz="914400">
              <a:defRPr/>
            </a:pPr>
            <a:fld id="{F45C1C93-3701-B24D-A90B-625A233CC078}" type="slidenum">
              <a:rPr lang="en-US" sz="800" smtClean="0">
                <a:solidFill>
                  <a:srgbClr val="636466"/>
                </a:solidFill>
                <a:latin typeface="Mulish" pitchFamily="2" charset="77"/>
                <a:ea typeface="Roboto Medium" charset="0"/>
                <a:cs typeface="Roboto Medium" charset="0"/>
              </a:rPr>
              <a:t>5</a:t>
            </a:fld>
            <a:endParaRPr lang="en-US" sz="800" dirty="0">
              <a:solidFill>
                <a:srgbClr val="636466"/>
              </a:solidFill>
              <a:latin typeface="Mulish" pitchFamily="2" charset="77"/>
              <a:ea typeface="Roboto Medium" charset="0"/>
              <a:cs typeface="Roboto Medium" charset="0"/>
            </a:endParaRPr>
          </a:p>
        </p:txBody>
      </p:sp>
      <p:sp>
        <p:nvSpPr>
          <p:cNvPr id="49" name="Rectangle 48">
            <a:extLst>
              <a:ext uri="{FF2B5EF4-FFF2-40B4-BE49-F238E27FC236}">
                <a16:creationId xmlns:a16="http://schemas.microsoft.com/office/drawing/2014/main" id="{2BC1BA41-AE4A-01CF-DA5A-D74602FB1BB7}"/>
              </a:ext>
            </a:extLst>
          </p:cNvPr>
          <p:cNvSpPr/>
          <p:nvPr/>
        </p:nvSpPr>
        <p:spPr>
          <a:xfrm>
            <a:off x="0" y="-1"/>
            <a:ext cx="9144000" cy="45720"/>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 name="Picture 19">
            <a:extLst>
              <a:ext uri="{FF2B5EF4-FFF2-40B4-BE49-F238E27FC236}">
                <a16:creationId xmlns:a16="http://schemas.microsoft.com/office/drawing/2014/main" id="{2E0E6717-0D62-9F23-8204-61001F6AA467}"/>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flipH="1">
            <a:off x="0" y="2501679"/>
            <a:ext cx="4428962" cy="2954127"/>
          </a:xfrm>
          <a:prstGeom prst="rect">
            <a:avLst/>
          </a:prstGeom>
        </p:spPr>
      </p:pic>
      <p:sp>
        <p:nvSpPr>
          <p:cNvPr id="21" name="Title 1">
            <a:extLst>
              <a:ext uri="{FF2B5EF4-FFF2-40B4-BE49-F238E27FC236}">
                <a16:creationId xmlns:a16="http://schemas.microsoft.com/office/drawing/2014/main" id="{BCE7D19C-FCC7-BAFF-895F-E7DD594016AD}"/>
              </a:ext>
            </a:extLst>
          </p:cNvPr>
          <p:cNvSpPr txBox="1">
            <a:spLocks/>
          </p:cNvSpPr>
          <p:nvPr/>
        </p:nvSpPr>
        <p:spPr>
          <a:xfrm>
            <a:off x="4777154" y="1789850"/>
            <a:ext cx="3993489" cy="449794"/>
          </a:xfrm>
          <a:prstGeom prst="rect">
            <a:avLst/>
          </a:prstGeom>
        </p:spPr>
        <p:style>
          <a:lnRef idx="0">
            <a:scrgbClr r="0" g="0" b="0"/>
          </a:lnRef>
          <a:fillRef idx="0">
            <a:scrgbClr r="0" g="0" b="0"/>
          </a:fillRef>
          <a:effectRef idx="0">
            <a:scrgbClr r="0" g="0" b="0"/>
          </a:effectRef>
          <a:fontRef idx="major"/>
        </p:style>
        <p:txBody>
          <a:bodyPr lIns="91440" tIns="0" rIns="0" bIns="0"/>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228600" indent="-228600">
              <a:lnSpc>
                <a:spcPct val="120000"/>
              </a:lnSpc>
              <a:spcBef>
                <a:spcPts val="500"/>
              </a:spcBef>
              <a:spcAft>
                <a:spcPts val="500"/>
              </a:spcAft>
              <a:buFont typeface="+mj-lt"/>
              <a:buAutoNum type="arabicPeriod"/>
            </a:pPr>
            <a:r>
              <a:rPr lang="en-US" sz="900" b="1" dirty="0">
                <a:solidFill>
                  <a:srgbClr val="636466"/>
                </a:solidFill>
                <a:latin typeface="Mulish SemiBold" pitchFamily="2" charset="77"/>
              </a:rPr>
              <a:t>A type of Medicare Advantage (MA) plan, combining high deductible medical coverage with a special, IRS-approved bank account.</a:t>
            </a:r>
          </a:p>
          <a:p>
            <a:pPr marL="228600" indent="-228600">
              <a:lnSpc>
                <a:spcPct val="120000"/>
              </a:lnSpc>
              <a:spcBef>
                <a:spcPts val="500"/>
              </a:spcBef>
              <a:spcAft>
                <a:spcPts val="500"/>
              </a:spcAft>
              <a:buFont typeface="+mj-lt"/>
              <a:buAutoNum type="arabicPeriod"/>
            </a:pPr>
            <a:r>
              <a:rPr lang="en-US" sz="900" b="1" dirty="0">
                <a:solidFill>
                  <a:srgbClr val="636466"/>
                </a:solidFill>
                <a:latin typeface="Mulish SemiBold" pitchFamily="2" charset="77"/>
              </a:rPr>
              <a:t>The only MA plan type giving members their benefit right up front </a:t>
            </a:r>
            <a:r>
              <a:rPr lang="en-US" sz="900" dirty="0">
                <a:solidFill>
                  <a:srgbClr val="636466"/>
                </a:solidFill>
                <a:latin typeface="Mulish Light" pitchFamily="2" charset="77"/>
              </a:rPr>
              <a:t>– a cash payment from Medicare deposited to the special bank account each plan year.</a:t>
            </a:r>
          </a:p>
          <a:p>
            <a:pPr marL="228600" indent="-228600">
              <a:lnSpc>
                <a:spcPct val="120000"/>
              </a:lnSpc>
              <a:spcBef>
                <a:spcPts val="500"/>
              </a:spcBef>
              <a:spcAft>
                <a:spcPts val="500"/>
              </a:spcAft>
              <a:buFont typeface="+mj-lt"/>
              <a:buAutoNum type="arabicPeriod"/>
            </a:pPr>
            <a:r>
              <a:rPr lang="en-US" sz="900" b="1" dirty="0">
                <a:solidFill>
                  <a:srgbClr val="636466"/>
                </a:solidFill>
                <a:latin typeface="Mulish SemiBold" pitchFamily="2" charset="77"/>
              </a:rPr>
              <a:t>Allows members the choice of how to spend, save or invest the annual cash deposit.</a:t>
            </a:r>
          </a:p>
          <a:p>
            <a:pPr marL="228600" indent="-228600">
              <a:lnSpc>
                <a:spcPct val="120000"/>
              </a:lnSpc>
              <a:spcBef>
                <a:spcPts val="500"/>
              </a:spcBef>
              <a:spcAft>
                <a:spcPts val="500"/>
              </a:spcAft>
              <a:buFont typeface="+mj-lt"/>
              <a:buAutoNum type="arabicPeriod"/>
            </a:pPr>
            <a:r>
              <a:rPr lang="en-US" sz="900" b="1" dirty="0">
                <a:solidFill>
                  <a:srgbClr val="636466"/>
                </a:solidFill>
                <a:latin typeface="Mulish SemiBold" pitchFamily="2" charset="77"/>
              </a:rPr>
              <a:t>Can grow a member’s money over time, </a:t>
            </a:r>
            <a:r>
              <a:rPr lang="en-US" sz="900" dirty="0">
                <a:solidFill>
                  <a:srgbClr val="636466"/>
                </a:solidFill>
                <a:latin typeface="Mulish Light" pitchFamily="2" charset="77"/>
              </a:rPr>
              <a:t>as unspent deposit funds remaining at year-end roll over for future use.</a:t>
            </a:r>
          </a:p>
          <a:p>
            <a:pPr marL="228600" indent="-228600">
              <a:lnSpc>
                <a:spcPct val="120000"/>
              </a:lnSpc>
              <a:spcBef>
                <a:spcPts val="500"/>
              </a:spcBef>
              <a:spcAft>
                <a:spcPts val="500"/>
              </a:spcAft>
              <a:buFont typeface="+mj-lt"/>
              <a:buAutoNum type="arabicPeriod"/>
            </a:pPr>
            <a:r>
              <a:rPr lang="en-US" sz="900" b="1" dirty="0">
                <a:solidFill>
                  <a:srgbClr val="636466"/>
                </a:solidFill>
                <a:latin typeface="Mulish SemiBold" pitchFamily="2" charset="77"/>
              </a:rPr>
              <a:t>Not taxed or penalized when the funds are used for IRS-deemed Qualified Medical Expenses (QMEs).</a:t>
            </a:r>
          </a:p>
          <a:p>
            <a:pPr marL="228600" indent="-228600">
              <a:lnSpc>
                <a:spcPct val="120000"/>
              </a:lnSpc>
              <a:spcBef>
                <a:spcPts val="500"/>
              </a:spcBef>
              <a:spcAft>
                <a:spcPts val="500"/>
              </a:spcAft>
              <a:buFont typeface="+mj-lt"/>
              <a:buAutoNum type="arabicPeriod"/>
            </a:pPr>
            <a:r>
              <a:rPr lang="en-US" sz="900" b="1" dirty="0">
                <a:solidFill>
                  <a:srgbClr val="636466"/>
                </a:solidFill>
                <a:latin typeface="Mulish SemiBold" pitchFamily="2" charset="77"/>
              </a:rPr>
              <a:t>Covers Medicare Parts A and B services/items. </a:t>
            </a:r>
            <a:r>
              <a:rPr lang="en-US" sz="900" dirty="0">
                <a:solidFill>
                  <a:srgbClr val="636466"/>
                </a:solidFill>
                <a:latin typeface="Mulish Light" pitchFamily="2" charset="77"/>
              </a:rPr>
              <a:t>The member pays 100% of A/B expenses up to their deductible. Post-deductible, the plan pays 100%.</a:t>
            </a:r>
          </a:p>
          <a:p>
            <a:pPr marL="228600" indent="-228600">
              <a:lnSpc>
                <a:spcPct val="120000"/>
              </a:lnSpc>
              <a:spcBef>
                <a:spcPts val="500"/>
              </a:spcBef>
              <a:spcAft>
                <a:spcPts val="500"/>
              </a:spcAft>
              <a:buFont typeface="+mj-lt"/>
              <a:buAutoNum type="arabicPeriod"/>
            </a:pPr>
            <a:r>
              <a:rPr lang="en-US" sz="900" b="1" dirty="0">
                <a:solidFill>
                  <a:srgbClr val="636466"/>
                </a:solidFill>
                <a:latin typeface="Mulish SemiBold" pitchFamily="2" charset="77"/>
              </a:rPr>
              <a:t>Is $0 member premium by law.</a:t>
            </a:r>
          </a:p>
          <a:p>
            <a:pPr marL="228600" indent="-228600">
              <a:lnSpc>
                <a:spcPct val="120000"/>
              </a:lnSpc>
              <a:spcBef>
                <a:spcPts val="500"/>
              </a:spcBef>
              <a:spcAft>
                <a:spcPts val="500"/>
              </a:spcAft>
              <a:buFont typeface="+mj-lt"/>
              <a:buAutoNum type="arabicPeriod"/>
            </a:pPr>
            <a:r>
              <a:rPr lang="en-US" sz="900" b="1" dirty="0">
                <a:solidFill>
                  <a:srgbClr val="636466"/>
                </a:solidFill>
                <a:latin typeface="Mulish SemiBold" pitchFamily="2" charset="77"/>
              </a:rPr>
              <a:t>Does not require prior authorizations or referrals.</a:t>
            </a:r>
          </a:p>
          <a:p>
            <a:pPr marL="228600" indent="-228600">
              <a:lnSpc>
                <a:spcPct val="120000"/>
              </a:lnSpc>
              <a:spcBef>
                <a:spcPts val="500"/>
              </a:spcBef>
              <a:spcAft>
                <a:spcPts val="500"/>
              </a:spcAft>
              <a:buFont typeface="+mj-lt"/>
              <a:buAutoNum type="arabicPeriod"/>
            </a:pPr>
            <a:r>
              <a:rPr lang="en-US" sz="900" b="1" dirty="0">
                <a:solidFill>
                  <a:srgbClr val="636466"/>
                </a:solidFill>
                <a:latin typeface="Mulish SemiBold" pitchFamily="2" charset="77"/>
              </a:rPr>
              <a:t>Provides nationwide access to any Medicare-participating and accepting providers,</a:t>
            </a:r>
            <a:r>
              <a:rPr lang="en-US" sz="900" dirty="0">
                <a:solidFill>
                  <a:srgbClr val="636466"/>
                </a:solidFill>
                <a:latin typeface="Mulish Light" pitchFamily="2" charset="77"/>
              </a:rPr>
              <a:t> as law prohibits MSAs from restricting access to a particular network.</a:t>
            </a:r>
          </a:p>
          <a:p>
            <a:pPr marL="228600" indent="-228600">
              <a:lnSpc>
                <a:spcPct val="120000"/>
              </a:lnSpc>
              <a:spcBef>
                <a:spcPts val="500"/>
              </a:spcBef>
              <a:spcAft>
                <a:spcPts val="500"/>
              </a:spcAft>
              <a:buFont typeface="+mj-lt"/>
              <a:buAutoNum type="arabicPeriod"/>
            </a:pPr>
            <a:r>
              <a:rPr lang="en-US" sz="900" b="1" dirty="0">
                <a:solidFill>
                  <a:srgbClr val="636466"/>
                </a:solidFill>
                <a:latin typeface="Mulish SemiBold" pitchFamily="2" charset="77"/>
              </a:rPr>
              <a:t>Allows members to choose a standalone prescription drug plan (PDP) that best fits their needs, </a:t>
            </a:r>
            <a:r>
              <a:rPr lang="en-US" sz="900" dirty="0">
                <a:solidFill>
                  <a:srgbClr val="636466"/>
                </a:solidFill>
                <a:latin typeface="Mulish Light" pitchFamily="2" charset="77"/>
              </a:rPr>
              <a:t>as law prohibits MSAs from including prescription drug benefits.</a:t>
            </a:r>
          </a:p>
        </p:txBody>
      </p:sp>
      <p:sp>
        <p:nvSpPr>
          <p:cNvPr id="22" name="TextBox 21">
            <a:extLst>
              <a:ext uri="{FF2B5EF4-FFF2-40B4-BE49-F238E27FC236}">
                <a16:creationId xmlns:a16="http://schemas.microsoft.com/office/drawing/2014/main" id="{E6AC56E5-C011-6B15-2718-D08FABD48FAB}"/>
              </a:ext>
            </a:extLst>
          </p:cNvPr>
          <p:cNvSpPr txBox="1"/>
          <p:nvPr/>
        </p:nvSpPr>
        <p:spPr>
          <a:xfrm>
            <a:off x="77024" y="6425592"/>
            <a:ext cx="8977139" cy="497949"/>
          </a:xfrm>
          <a:prstGeom prst="rect">
            <a:avLst/>
          </a:prstGeom>
          <a:noFill/>
          <a:ln>
            <a:noFill/>
          </a:ln>
        </p:spPr>
        <p:txBody>
          <a:bodyPr wrap="square" lIns="45720" tIns="45720" rIns="45720" bIns="45720" rtlCol="0" anchor="ctr">
            <a:noAutofit/>
          </a:bodyPr>
          <a:lstStyle/>
          <a:p>
            <a:pPr algn="ctr" defTabSz="914400">
              <a:defRPr/>
            </a:pPr>
            <a:r>
              <a:rPr lang="en-US" sz="900" dirty="0">
                <a:solidFill>
                  <a:srgbClr val="C5C4C3"/>
                </a:solidFill>
                <a:latin typeface="Mulish Light" pitchFamily="2" charset="77"/>
                <a:ea typeface="Roboto Medium" charset="0"/>
                <a:cs typeface="Roboto Medium" charset="0"/>
              </a:rPr>
              <a:t>Fenyx Health Internal. 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
        <p:nvSpPr>
          <p:cNvPr id="23" name="Rectangle 22">
            <a:extLst>
              <a:ext uri="{FF2B5EF4-FFF2-40B4-BE49-F238E27FC236}">
                <a16:creationId xmlns:a16="http://schemas.microsoft.com/office/drawing/2014/main" id="{CEB5B55D-32AA-17B5-0A0F-AC2AB16C3E7F}"/>
              </a:ext>
            </a:extLst>
          </p:cNvPr>
          <p:cNvSpPr/>
          <p:nvPr/>
        </p:nvSpPr>
        <p:spPr>
          <a:xfrm>
            <a:off x="-222551" y="2501679"/>
            <a:ext cx="4651513" cy="74782"/>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860780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06EF9B2-E44C-1BE9-1FFA-986086BE6336}"/>
              </a:ext>
            </a:extLst>
          </p:cNvPr>
          <p:cNvSpPr txBox="1">
            <a:spLocks/>
          </p:cNvSpPr>
          <p:nvPr/>
        </p:nvSpPr>
        <p:spPr>
          <a:xfrm>
            <a:off x="694148" y="622189"/>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u="none" strike="noStrike" kern="1200" cap="none" spc="0" normalizeH="0" baseline="0" noProof="0" dirty="0">
                <a:ln>
                  <a:noFill/>
                </a:ln>
                <a:solidFill>
                  <a:srgbClr val="212C3A"/>
                </a:solidFill>
                <a:effectLst/>
                <a:uLnTx/>
                <a:uFillTx/>
              </a:rPr>
              <a:t>Available In All 50 States Plus D.C.</a:t>
            </a:r>
          </a:p>
        </p:txBody>
      </p:sp>
      <p:sp>
        <p:nvSpPr>
          <p:cNvPr id="6" name="Title 1">
            <a:extLst>
              <a:ext uri="{FF2B5EF4-FFF2-40B4-BE49-F238E27FC236}">
                <a16:creationId xmlns:a16="http://schemas.microsoft.com/office/drawing/2014/main" id="{EB5A0FB4-D347-55AB-64BF-5681F75F17D5}"/>
              </a:ext>
            </a:extLst>
          </p:cNvPr>
          <p:cNvSpPr txBox="1">
            <a:spLocks/>
          </p:cNvSpPr>
          <p:nvPr/>
        </p:nvSpPr>
        <p:spPr>
          <a:xfrm>
            <a:off x="694148" y="1020948"/>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600" dirty="0">
                <a:solidFill>
                  <a:srgbClr val="EE7B4D"/>
                </a:solidFill>
                <a:latin typeface="Mulish" pitchFamily="2" charset="77"/>
              </a:rPr>
              <a:t>The same MSA plan designs are available in all counties.</a:t>
            </a:r>
            <a:endParaRPr kumimoji="0" lang="en-US" sz="1600" u="none" strike="noStrike" kern="1200" cap="none" spc="0" normalizeH="0" baseline="0" noProof="0" dirty="0">
              <a:ln>
                <a:noFill/>
              </a:ln>
              <a:solidFill>
                <a:srgbClr val="EE7B4D"/>
              </a:solidFill>
              <a:effectLst/>
              <a:uLnTx/>
              <a:uFillTx/>
              <a:latin typeface="Mulish" pitchFamily="2" charset="77"/>
            </a:endParaRPr>
          </a:p>
        </p:txBody>
      </p:sp>
      <p:sp>
        <p:nvSpPr>
          <p:cNvPr id="45" name="TextBox 44">
            <a:extLst>
              <a:ext uri="{FF2B5EF4-FFF2-40B4-BE49-F238E27FC236}">
                <a16:creationId xmlns:a16="http://schemas.microsoft.com/office/drawing/2014/main" id="{88168874-2366-7E33-D4B3-7CF0DB6B4A0E}"/>
              </a:ext>
            </a:extLst>
          </p:cNvPr>
          <p:cNvSpPr txBox="1"/>
          <p:nvPr/>
        </p:nvSpPr>
        <p:spPr>
          <a:xfrm>
            <a:off x="491702" y="22396"/>
            <a:ext cx="8453515" cy="497949"/>
          </a:xfrm>
          <a:prstGeom prst="rect">
            <a:avLst/>
          </a:prstGeom>
          <a:noFill/>
          <a:ln>
            <a:noFill/>
          </a:ln>
        </p:spPr>
        <p:txBody>
          <a:bodyPr wrap="square" lIns="45720" tIns="45720" rIns="45720" bIns="45720" rtlCol="0" anchor="ctr">
            <a:noAutofit/>
          </a:bodyPr>
          <a:lstStyle/>
          <a:p>
            <a:pPr algn="r" defTabSz="914400">
              <a:defRPr/>
            </a:pPr>
            <a:r>
              <a:rPr lang="en-US" sz="900" b="1" dirty="0">
                <a:solidFill>
                  <a:srgbClr val="626261"/>
                </a:solidFill>
                <a:latin typeface="Mulish SemiBold" pitchFamily="2" charset="77"/>
                <a:ea typeface="Roboto Medium" charset="0"/>
                <a:cs typeface="Roboto Medium" charset="0"/>
              </a:rPr>
              <a:t>Fenyx Health   </a:t>
            </a:r>
            <a:r>
              <a:rPr lang="en-US" sz="900" dirty="0">
                <a:solidFill>
                  <a:srgbClr val="626261"/>
                </a:solidFill>
                <a:latin typeface="Mulish" pitchFamily="2" charset="77"/>
                <a:ea typeface="Roboto Medium" charset="0"/>
                <a:cs typeface="Roboto Medium" charset="0"/>
              </a:rPr>
              <a:t>|   Raising Wealth Through Health   |   fenyxhealth.com   |   2026 </a:t>
            </a:r>
          </a:p>
        </p:txBody>
      </p:sp>
      <p:sp>
        <p:nvSpPr>
          <p:cNvPr id="46" name="TextBox 45">
            <a:extLst>
              <a:ext uri="{FF2B5EF4-FFF2-40B4-BE49-F238E27FC236}">
                <a16:creationId xmlns:a16="http://schemas.microsoft.com/office/drawing/2014/main" id="{191E333D-F1FD-0066-8EED-10970AEEFF04}"/>
              </a:ext>
            </a:extLst>
          </p:cNvPr>
          <p:cNvSpPr txBox="1"/>
          <p:nvPr/>
        </p:nvSpPr>
        <p:spPr>
          <a:xfrm>
            <a:off x="77024" y="-4144"/>
            <a:ext cx="337654" cy="497949"/>
          </a:xfrm>
          <a:prstGeom prst="rect">
            <a:avLst/>
          </a:prstGeom>
          <a:noFill/>
          <a:ln>
            <a:noFill/>
          </a:ln>
        </p:spPr>
        <p:txBody>
          <a:bodyPr wrap="square" lIns="45720" tIns="45720" rIns="45720" bIns="45720" rtlCol="0" anchor="ctr">
            <a:noAutofit/>
          </a:bodyPr>
          <a:lstStyle/>
          <a:p>
            <a:pPr algn="ctr" defTabSz="914400">
              <a:defRPr/>
            </a:pPr>
            <a:fld id="{F45C1C93-3701-B24D-A90B-625A233CC078}" type="slidenum">
              <a:rPr lang="en-US" sz="800" smtClean="0">
                <a:solidFill>
                  <a:srgbClr val="636466"/>
                </a:solidFill>
                <a:latin typeface="Mulish" pitchFamily="2" charset="77"/>
                <a:ea typeface="Roboto Medium" charset="0"/>
                <a:cs typeface="Roboto Medium" charset="0"/>
              </a:rPr>
              <a:t>6</a:t>
            </a:fld>
            <a:endParaRPr lang="en-US" sz="800" dirty="0">
              <a:solidFill>
                <a:srgbClr val="636466"/>
              </a:solidFill>
              <a:latin typeface="Mulish" pitchFamily="2" charset="77"/>
              <a:ea typeface="Roboto Medium" charset="0"/>
              <a:cs typeface="Roboto Medium" charset="0"/>
            </a:endParaRPr>
          </a:p>
        </p:txBody>
      </p:sp>
      <p:sp>
        <p:nvSpPr>
          <p:cNvPr id="47" name="TextBox 46">
            <a:extLst>
              <a:ext uri="{FF2B5EF4-FFF2-40B4-BE49-F238E27FC236}">
                <a16:creationId xmlns:a16="http://schemas.microsoft.com/office/drawing/2014/main" id="{D5BA7181-DBD2-4734-8323-FA45D1D86E30}"/>
              </a:ext>
            </a:extLst>
          </p:cNvPr>
          <p:cNvSpPr txBox="1"/>
          <p:nvPr/>
        </p:nvSpPr>
        <p:spPr>
          <a:xfrm>
            <a:off x="83431" y="6481010"/>
            <a:ext cx="8977139" cy="497949"/>
          </a:xfrm>
          <a:prstGeom prst="rect">
            <a:avLst/>
          </a:prstGeom>
          <a:noFill/>
          <a:ln>
            <a:noFill/>
          </a:ln>
        </p:spPr>
        <p:txBody>
          <a:bodyPr wrap="square" lIns="45720" tIns="45720" rIns="45720" bIns="45720" rtlCol="0" anchor="ctr">
            <a:noAutofit/>
          </a:bodyPr>
          <a:lstStyle/>
          <a:p>
            <a:pPr algn="ctr" defTabSz="914400">
              <a:defRPr/>
            </a:pPr>
            <a:r>
              <a:rPr lang="en-US" sz="900" dirty="0">
                <a:solidFill>
                  <a:srgbClr val="C5C4C3"/>
                </a:solidFill>
                <a:latin typeface="Mulish Light" pitchFamily="2" charset="77"/>
                <a:ea typeface="Roboto Medium" charset="0"/>
                <a:cs typeface="Roboto Medium" charset="0"/>
              </a:rPr>
              <a:t>Fenyx Health Internal. 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
        <p:nvSpPr>
          <p:cNvPr id="49" name="Rectangle 48">
            <a:extLst>
              <a:ext uri="{FF2B5EF4-FFF2-40B4-BE49-F238E27FC236}">
                <a16:creationId xmlns:a16="http://schemas.microsoft.com/office/drawing/2014/main" id="{2BC1BA41-AE4A-01CF-DA5A-D74602FB1BB7}"/>
              </a:ext>
            </a:extLst>
          </p:cNvPr>
          <p:cNvSpPr/>
          <p:nvPr/>
        </p:nvSpPr>
        <p:spPr>
          <a:xfrm>
            <a:off x="0" y="-1"/>
            <a:ext cx="9144000" cy="45720"/>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57F221B4-13A7-FE00-186B-8283E3522E73}"/>
              </a:ext>
            </a:extLst>
          </p:cNvPr>
          <p:cNvGrpSpPr/>
          <p:nvPr/>
        </p:nvGrpSpPr>
        <p:grpSpPr>
          <a:xfrm>
            <a:off x="414678" y="2269083"/>
            <a:ext cx="7522628" cy="3781034"/>
            <a:chOff x="28060" y="2426089"/>
            <a:chExt cx="7522628" cy="3781034"/>
          </a:xfrm>
        </p:grpSpPr>
        <p:grpSp>
          <p:nvGrpSpPr>
            <p:cNvPr id="15" name="Group 14">
              <a:extLst>
                <a:ext uri="{FF2B5EF4-FFF2-40B4-BE49-F238E27FC236}">
                  <a16:creationId xmlns:a16="http://schemas.microsoft.com/office/drawing/2014/main" id="{9EF4ED77-266D-96BA-DB39-2EEAE7CB02A7}"/>
                </a:ext>
              </a:extLst>
            </p:cNvPr>
            <p:cNvGrpSpPr/>
            <p:nvPr/>
          </p:nvGrpSpPr>
          <p:grpSpPr>
            <a:xfrm>
              <a:off x="1398420" y="2426089"/>
              <a:ext cx="6152268" cy="3781034"/>
              <a:chOff x="670514" y="1050909"/>
              <a:chExt cx="5220379" cy="3208317"/>
            </a:xfrm>
            <a:solidFill>
              <a:schemeClr val="tx1">
                <a:alpha val="19000"/>
              </a:schemeClr>
            </a:solidFill>
            <a:effectLst/>
          </p:grpSpPr>
          <p:sp>
            <p:nvSpPr>
              <p:cNvPr id="20" name="Freeform 5">
                <a:extLst>
                  <a:ext uri="{FF2B5EF4-FFF2-40B4-BE49-F238E27FC236}">
                    <a16:creationId xmlns:a16="http://schemas.microsoft.com/office/drawing/2014/main" id="{E63EB04B-BE1B-22F6-D72F-6993722AF45D}"/>
                  </a:ext>
                </a:extLst>
              </p:cNvPr>
              <p:cNvSpPr>
                <a:spLocks/>
              </p:cNvSpPr>
              <p:nvPr/>
            </p:nvSpPr>
            <p:spPr bwMode="auto">
              <a:xfrm>
                <a:off x="2211979" y="2893900"/>
                <a:ext cx="1412098" cy="1365326"/>
              </a:xfrm>
              <a:custGeom>
                <a:avLst/>
                <a:gdLst>
                  <a:gd name="T0" fmla="*/ 260 w 263"/>
                  <a:gd name="T1" fmla="*/ 155 h 254"/>
                  <a:gd name="T2" fmla="*/ 260 w 263"/>
                  <a:gd name="T3" fmla="*/ 145 h 254"/>
                  <a:gd name="T4" fmla="*/ 263 w 263"/>
                  <a:gd name="T5" fmla="*/ 135 h 254"/>
                  <a:gd name="T6" fmla="*/ 259 w 263"/>
                  <a:gd name="T7" fmla="*/ 120 h 254"/>
                  <a:gd name="T8" fmla="*/ 252 w 263"/>
                  <a:gd name="T9" fmla="*/ 109 h 254"/>
                  <a:gd name="T10" fmla="*/ 245 w 263"/>
                  <a:gd name="T11" fmla="*/ 73 h 254"/>
                  <a:gd name="T12" fmla="*/ 233 w 263"/>
                  <a:gd name="T13" fmla="*/ 66 h 254"/>
                  <a:gd name="T14" fmla="*/ 222 w 263"/>
                  <a:gd name="T15" fmla="*/ 64 h 254"/>
                  <a:gd name="T16" fmla="*/ 209 w 263"/>
                  <a:gd name="T17" fmla="*/ 68 h 254"/>
                  <a:gd name="T18" fmla="*/ 198 w 263"/>
                  <a:gd name="T19" fmla="*/ 66 h 254"/>
                  <a:gd name="T20" fmla="*/ 192 w 263"/>
                  <a:gd name="T21" fmla="*/ 69 h 254"/>
                  <a:gd name="T22" fmla="*/ 184 w 263"/>
                  <a:gd name="T23" fmla="*/ 66 h 254"/>
                  <a:gd name="T24" fmla="*/ 175 w 263"/>
                  <a:gd name="T25" fmla="*/ 63 h 254"/>
                  <a:gd name="T26" fmla="*/ 168 w 263"/>
                  <a:gd name="T27" fmla="*/ 60 h 254"/>
                  <a:gd name="T28" fmla="*/ 157 w 263"/>
                  <a:gd name="T29" fmla="*/ 58 h 254"/>
                  <a:gd name="T30" fmla="*/ 146 w 263"/>
                  <a:gd name="T31" fmla="*/ 53 h 254"/>
                  <a:gd name="T32" fmla="*/ 81 w 263"/>
                  <a:gd name="T33" fmla="*/ 0 h 254"/>
                  <a:gd name="T34" fmla="*/ 4 w 263"/>
                  <a:gd name="T35" fmla="*/ 106 h 254"/>
                  <a:gd name="T36" fmla="*/ 19 w 263"/>
                  <a:gd name="T37" fmla="*/ 120 h 254"/>
                  <a:gd name="T38" fmla="*/ 36 w 263"/>
                  <a:gd name="T39" fmla="*/ 140 h 254"/>
                  <a:gd name="T40" fmla="*/ 44 w 263"/>
                  <a:gd name="T41" fmla="*/ 161 h 254"/>
                  <a:gd name="T42" fmla="*/ 67 w 263"/>
                  <a:gd name="T43" fmla="*/ 176 h 254"/>
                  <a:gd name="T44" fmla="*/ 80 w 263"/>
                  <a:gd name="T45" fmla="*/ 158 h 254"/>
                  <a:gd name="T46" fmla="*/ 97 w 263"/>
                  <a:gd name="T47" fmla="*/ 159 h 254"/>
                  <a:gd name="T48" fmla="*/ 120 w 263"/>
                  <a:gd name="T49" fmla="*/ 182 h 254"/>
                  <a:gd name="T50" fmla="*/ 138 w 263"/>
                  <a:gd name="T51" fmla="*/ 210 h 254"/>
                  <a:gd name="T52" fmla="*/ 143 w 263"/>
                  <a:gd name="T53" fmla="*/ 225 h 254"/>
                  <a:gd name="T54" fmla="*/ 155 w 263"/>
                  <a:gd name="T55" fmla="*/ 241 h 254"/>
                  <a:gd name="T56" fmla="*/ 175 w 263"/>
                  <a:gd name="T57" fmla="*/ 247 h 254"/>
                  <a:gd name="T58" fmla="*/ 187 w 263"/>
                  <a:gd name="T59" fmla="*/ 252 h 254"/>
                  <a:gd name="T60" fmla="*/ 189 w 263"/>
                  <a:gd name="T61" fmla="*/ 249 h 254"/>
                  <a:gd name="T62" fmla="*/ 185 w 263"/>
                  <a:gd name="T63" fmla="*/ 239 h 254"/>
                  <a:gd name="T64" fmla="*/ 183 w 263"/>
                  <a:gd name="T65" fmla="*/ 226 h 254"/>
                  <a:gd name="T66" fmla="*/ 189 w 263"/>
                  <a:gd name="T67" fmla="*/ 243 h 254"/>
                  <a:gd name="T68" fmla="*/ 186 w 263"/>
                  <a:gd name="T69" fmla="*/ 228 h 254"/>
                  <a:gd name="T70" fmla="*/ 180 w 263"/>
                  <a:gd name="T71" fmla="*/ 220 h 254"/>
                  <a:gd name="T72" fmla="*/ 186 w 263"/>
                  <a:gd name="T73" fmla="*/ 218 h 254"/>
                  <a:gd name="T74" fmla="*/ 191 w 263"/>
                  <a:gd name="T75" fmla="*/ 208 h 254"/>
                  <a:gd name="T76" fmla="*/ 187 w 263"/>
                  <a:gd name="T77" fmla="*/ 209 h 254"/>
                  <a:gd name="T78" fmla="*/ 189 w 263"/>
                  <a:gd name="T79" fmla="*/ 208 h 254"/>
                  <a:gd name="T80" fmla="*/ 191 w 263"/>
                  <a:gd name="T81" fmla="*/ 200 h 254"/>
                  <a:gd name="T82" fmla="*/ 197 w 263"/>
                  <a:gd name="T83" fmla="*/ 195 h 254"/>
                  <a:gd name="T84" fmla="*/ 199 w 263"/>
                  <a:gd name="T85" fmla="*/ 200 h 254"/>
                  <a:gd name="T86" fmla="*/ 203 w 263"/>
                  <a:gd name="T87" fmla="*/ 190 h 254"/>
                  <a:gd name="T88" fmla="*/ 209 w 263"/>
                  <a:gd name="T89" fmla="*/ 188 h 254"/>
                  <a:gd name="T90" fmla="*/ 215 w 263"/>
                  <a:gd name="T91" fmla="*/ 190 h 254"/>
                  <a:gd name="T92" fmla="*/ 231 w 263"/>
                  <a:gd name="T93" fmla="*/ 179 h 254"/>
                  <a:gd name="T94" fmla="*/ 235 w 263"/>
                  <a:gd name="T95" fmla="*/ 167 h 254"/>
                  <a:gd name="T96" fmla="*/ 238 w 263"/>
                  <a:gd name="T97" fmla="*/ 162 h 254"/>
                  <a:gd name="T98" fmla="*/ 239 w 263"/>
                  <a:gd name="T99" fmla="*/ 167 h 254"/>
                  <a:gd name="T100" fmla="*/ 236 w 263"/>
                  <a:gd name="T101" fmla="*/ 174 h 254"/>
                  <a:gd name="T102" fmla="*/ 243 w 263"/>
                  <a:gd name="T103" fmla="*/ 169 h 254"/>
                  <a:gd name="T104" fmla="*/ 258 w 263"/>
                  <a:gd name="T105" fmla="*/ 162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63" h="254">
                    <a:moveTo>
                      <a:pt x="257" y="162"/>
                    </a:moveTo>
                    <a:cubicBezTo>
                      <a:pt x="257" y="161"/>
                      <a:pt x="256" y="161"/>
                      <a:pt x="256" y="160"/>
                    </a:cubicBezTo>
                    <a:cubicBezTo>
                      <a:pt x="257" y="159"/>
                      <a:pt x="257" y="159"/>
                      <a:pt x="258" y="158"/>
                    </a:cubicBezTo>
                    <a:cubicBezTo>
                      <a:pt x="259" y="157"/>
                      <a:pt x="259" y="155"/>
                      <a:pt x="260" y="155"/>
                    </a:cubicBezTo>
                    <a:cubicBezTo>
                      <a:pt x="260" y="154"/>
                      <a:pt x="261" y="154"/>
                      <a:pt x="261" y="153"/>
                    </a:cubicBezTo>
                    <a:cubicBezTo>
                      <a:pt x="261" y="152"/>
                      <a:pt x="261" y="151"/>
                      <a:pt x="260" y="150"/>
                    </a:cubicBezTo>
                    <a:cubicBezTo>
                      <a:pt x="260" y="149"/>
                      <a:pt x="259" y="148"/>
                      <a:pt x="259" y="148"/>
                    </a:cubicBezTo>
                    <a:cubicBezTo>
                      <a:pt x="260" y="147"/>
                      <a:pt x="260" y="145"/>
                      <a:pt x="260" y="145"/>
                    </a:cubicBezTo>
                    <a:cubicBezTo>
                      <a:pt x="261" y="145"/>
                      <a:pt x="261" y="145"/>
                      <a:pt x="261" y="144"/>
                    </a:cubicBezTo>
                    <a:cubicBezTo>
                      <a:pt x="260" y="143"/>
                      <a:pt x="258" y="143"/>
                      <a:pt x="260" y="142"/>
                    </a:cubicBezTo>
                    <a:cubicBezTo>
                      <a:pt x="261" y="141"/>
                      <a:pt x="261" y="141"/>
                      <a:pt x="262" y="139"/>
                    </a:cubicBezTo>
                    <a:cubicBezTo>
                      <a:pt x="263" y="137"/>
                      <a:pt x="263" y="136"/>
                      <a:pt x="263" y="135"/>
                    </a:cubicBezTo>
                    <a:cubicBezTo>
                      <a:pt x="263" y="134"/>
                      <a:pt x="263" y="133"/>
                      <a:pt x="263" y="132"/>
                    </a:cubicBezTo>
                    <a:cubicBezTo>
                      <a:pt x="263" y="130"/>
                      <a:pt x="263" y="129"/>
                      <a:pt x="262" y="127"/>
                    </a:cubicBezTo>
                    <a:cubicBezTo>
                      <a:pt x="261" y="125"/>
                      <a:pt x="260" y="127"/>
                      <a:pt x="260" y="124"/>
                    </a:cubicBezTo>
                    <a:cubicBezTo>
                      <a:pt x="260" y="122"/>
                      <a:pt x="259" y="121"/>
                      <a:pt x="259" y="120"/>
                    </a:cubicBezTo>
                    <a:cubicBezTo>
                      <a:pt x="258" y="120"/>
                      <a:pt x="257" y="120"/>
                      <a:pt x="257" y="118"/>
                    </a:cubicBezTo>
                    <a:cubicBezTo>
                      <a:pt x="257" y="117"/>
                      <a:pt x="258" y="117"/>
                      <a:pt x="257" y="115"/>
                    </a:cubicBezTo>
                    <a:cubicBezTo>
                      <a:pt x="257" y="113"/>
                      <a:pt x="255" y="113"/>
                      <a:pt x="255" y="111"/>
                    </a:cubicBezTo>
                    <a:cubicBezTo>
                      <a:pt x="254" y="110"/>
                      <a:pt x="252" y="109"/>
                      <a:pt x="252" y="109"/>
                    </a:cubicBezTo>
                    <a:cubicBezTo>
                      <a:pt x="252" y="72"/>
                      <a:pt x="252" y="72"/>
                      <a:pt x="252" y="72"/>
                    </a:cubicBezTo>
                    <a:cubicBezTo>
                      <a:pt x="252" y="72"/>
                      <a:pt x="251" y="72"/>
                      <a:pt x="250" y="72"/>
                    </a:cubicBezTo>
                    <a:cubicBezTo>
                      <a:pt x="248" y="72"/>
                      <a:pt x="247" y="71"/>
                      <a:pt x="246" y="71"/>
                    </a:cubicBezTo>
                    <a:cubicBezTo>
                      <a:pt x="246" y="71"/>
                      <a:pt x="246" y="74"/>
                      <a:pt x="245" y="73"/>
                    </a:cubicBezTo>
                    <a:cubicBezTo>
                      <a:pt x="244" y="72"/>
                      <a:pt x="244" y="70"/>
                      <a:pt x="243" y="70"/>
                    </a:cubicBezTo>
                    <a:cubicBezTo>
                      <a:pt x="242" y="70"/>
                      <a:pt x="242" y="70"/>
                      <a:pt x="240" y="70"/>
                    </a:cubicBezTo>
                    <a:cubicBezTo>
                      <a:pt x="239" y="70"/>
                      <a:pt x="238" y="69"/>
                      <a:pt x="237" y="69"/>
                    </a:cubicBezTo>
                    <a:cubicBezTo>
                      <a:pt x="237" y="68"/>
                      <a:pt x="235" y="69"/>
                      <a:pt x="233" y="66"/>
                    </a:cubicBezTo>
                    <a:cubicBezTo>
                      <a:pt x="231" y="64"/>
                      <a:pt x="230" y="63"/>
                      <a:pt x="229" y="63"/>
                    </a:cubicBezTo>
                    <a:cubicBezTo>
                      <a:pt x="228" y="63"/>
                      <a:pt x="227" y="64"/>
                      <a:pt x="227" y="65"/>
                    </a:cubicBezTo>
                    <a:cubicBezTo>
                      <a:pt x="226" y="66"/>
                      <a:pt x="225" y="67"/>
                      <a:pt x="224" y="66"/>
                    </a:cubicBezTo>
                    <a:cubicBezTo>
                      <a:pt x="222" y="65"/>
                      <a:pt x="222" y="64"/>
                      <a:pt x="222" y="64"/>
                    </a:cubicBezTo>
                    <a:cubicBezTo>
                      <a:pt x="221" y="64"/>
                      <a:pt x="218" y="64"/>
                      <a:pt x="218" y="65"/>
                    </a:cubicBezTo>
                    <a:cubicBezTo>
                      <a:pt x="218" y="67"/>
                      <a:pt x="217" y="68"/>
                      <a:pt x="216" y="67"/>
                    </a:cubicBezTo>
                    <a:cubicBezTo>
                      <a:pt x="214" y="66"/>
                      <a:pt x="215" y="65"/>
                      <a:pt x="213" y="65"/>
                    </a:cubicBezTo>
                    <a:cubicBezTo>
                      <a:pt x="212" y="66"/>
                      <a:pt x="210" y="67"/>
                      <a:pt x="209" y="68"/>
                    </a:cubicBezTo>
                    <a:cubicBezTo>
                      <a:pt x="208" y="70"/>
                      <a:pt x="207" y="71"/>
                      <a:pt x="206" y="70"/>
                    </a:cubicBezTo>
                    <a:cubicBezTo>
                      <a:pt x="205" y="69"/>
                      <a:pt x="204" y="68"/>
                      <a:pt x="202" y="67"/>
                    </a:cubicBezTo>
                    <a:cubicBezTo>
                      <a:pt x="201" y="65"/>
                      <a:pt x="200" y="64"/>
                      <a:pt x="199" y="65"/>
                    </a:cubicBezTo>
                    <a:cubicBezTo>
                      <a:pt x="199" y="66"/>
                      <a:pt x="199" y="68"/>
                      <a:pt x="198" y="66"/>
                    </a:cubicBezTo>
                    <a:cubicBezTo>
                      <a:pt x="197" y="65"/>
                      <a:pt x="196" y="65"/>
                      <a:pt x="196" y="64"/>
                    </a:cubicBezTo>
                    <a:cubicBezTo>
                      <a:pt x="195" y="63"/>
                      <a:pt x="195" y="62"/>
                      <a:pt x="194" y="64"/>
                    </a:cubicBezTo>
                    <a:cubicBezTo>
                      <a:pt x="193" y="65"/>
                      <a:pt x="193" y="65"/>
                      <a:pt x="193" y="67"/>
                    </a:cubicBezTo>
                    <a:cubicBezTo>
                      <a:pt x="193" y="68"/>
                      <a:pt x="193" y="70"/>
                      <a:pt x="192" y="69"/>
                    </a:cubicBezTo>
                    <a:cubicBezTo>
                      <a:pt x="191" y="69"/>
                      <a:pt x="190" y="69"/>
                      <a:pt x="190" y="67"/>
                    </a:cubicBezTo>
                    <a:cubicBezTo>
                      <a:pt x="191" y="66"/>
                      <a:pt x="191" y="65"/>
                      <a:pt x="191" y="65"/>
                    </a:cubicBezTo>
                    <a:cubicBezTo>
                      <a:pt x="190" y="65"/>
                      <a:pt x="186" y="65"/>
                      <a:pt x="186" y="66"/>
                    </a:cubicBezTo>
                    <a:cubicBezTo>
                      <a:pt x="186" y="67"/>
                      <a:pt x="184" y="67"/>
                      <a:pt x="184" y="66"/>
                    </a:cubicBezTo>
                    <a:cubicBezTo>
                      <a:pt x="183" y="65"/>
                      <a:pt x="183" y="64"/>
                      <a:pt x="181" y="64"/>
                    </a:cubicBezTo>
                    <a:cubicBezTo>
                      <a:pt x="180" y="63"/>
                      <a:pt x="179" y="64"/>
                      <a:pt x="178" y="65"/>
                    </a:cubicBezTo>
                    <a:cubicBezTo>
                      <a:pt x="178" y="66"/>
                      <a:pt x="176" y="68"/>
                      <a:pt x="175" y="66"/>
                    </a:cubicBezTo>
                    <a:cubicBezTo>
                      <a:pt x="175" y="64"/>
                      <a:pt x="176" y="63"/>
                      <a:pt x="175" y="63"/>
                    </a:cubicBezTo>
                    <a:cubicBezTo>
                      <a:pt x="174" y="62"/>
                      <a:pt x="173" y="62"/>
                      <a:pt x="173" y="61"/>
                    </a:cubicBezTo>
                    <a:cubicBezTo>
                      <a:pt x="173" y="60"/>
                      <a:pt x="174" y="59"/>
                      <a:pt x="172" y="59"/>
                    </a:cubicBezTo>
                    <a:cubicBezTo>
                      <a:pt x="171" y="59"/>
                      <a:pt x="170" y="59"/>
                      <a:pt x="169" y="59"/>
                    </a:cubicBezTo>
                    <a:cubicBezTo>
                      <a:pt x="169" y="60"/>
                      <a:pt x="168" y="59"/>
                      <a:pt x="168" y="60"/>
                    </a:cubicBezTo>
                    <a:cubicBezTo>
                      <a:pt x="167" y="62"/>
                      <a:pt x="166" y="63"/>
                      <a:pt x="165" y="61"/>
                    </a:cubicBezTo>
                    <a:cubicBezTo>
                      <a:pt x="165" y="60"/>
                      <a:pt x="165" y="60"/>
                      <a:pt x="164" y="59"/>
                    </a:cubicBezTo>
                    <a:cubicBezTo>
                      <a:pt x="162" y="59"/>
                      <a:pt x="161" y="61"/>
                      <a:pt x="159" y="59"/>
                    </a:cubicBezTo>
                    <a:cubicBezTo>
                      <a:pt x="159" y="59"/>
                      <a:pt x="159" y="58"/>
                      <a:pt x="157" y="58"/>
                    </a:cubicBezTo>
                    <a:cubicBezTo>
                      <a:pt x="154" y="58"/>
                      <a:pt x="154" y="58"/>
                      <a:pt x="152" y="57"/>
                    </a:cubicBezTo>
                    <a:cubicBezTo>
                      <a:pt x="151" y="57"/>
                      <a:pt x="151" y="55"/>
                      <a:pt x="151" y="54"/>
                    </a:cubicBezTo>
                    <a:cubicBezTo>
                      <a:pt x="150" y="52"/>
                      <a:pt x="149" y="51"/>
                      <a:pt x="148" y="51"/>
                    </a:cubicBezTo>
                    <a:cubicBezTo>
                      <a:pt x="147" y="52"/>
                      <a:pt x="148" y="54"/>
                      <a:pt x="146" y="53"/>
                    </a:cubicBezTo>
                    <a:cubicBezTo>
                      <a:pt x="144" y="52"/>
                      <a:pt x="144" y="54"/>
                      <a:pt x="142" y="53"/>
                    </a:cubicBezTo>
                    <a:cubicBezTo>
                      <a:pt x="140" y="51"/>
                      <a:pt x="140" y="49"/>
                      <a:pt x="138" y="48"/>
                    </a:cubicBezTo>
                    <a:cubicBezTo>
                      <a:pt x="136" y="47"/>
                      <a:pt x="137" y="3"/>
                      <a:pt x="137" y="3"/>
                    </a:cubicBezTo>
                    <a:cubicBezTo>
                      <a:pt x="81" y="0"/>
                      <a:pt x="81" y="0"/>
                      <a:pt x="81" y="0"/>
                    </a:cubicBezTo>
                    <a:cubicBezTo>
                      <a:pt x="74" y="104"/>
                      <a:pt x="74" y="104"/>
                      <a:pt x="74" y="104"/>
                    </a:cubicBezTo>
                    <a:cubicBezTo>
                      <a:pt x="74" y="104"/>
                      <a:pt x="73" y="107"/>
                      <a:pt x="72" y="107"/>
                    </a:cubicBezTo>
                    <a:cubicBezTo>
                      <a:pt x="71" y="107"/>
                      <a:pt x="2" y="101"/>
                      <a:pt x="2" y="101"/>
                    </a:cubicBezTo>
                    <a:cubicBezTo>
                      <a:pt x="2" y="101"/>
                      <a:pt x="0" y="99"/>
                      <a:pt x="4" y="106"/>
                    </a:cubicBezTo>
                    <a:cubicBezTo>
                      <a:pt x="5" y="106"/>
                      <a:pt x="5" y="106"/>
                      <a:pt x="6" y="106"/>
                    </a:cubicBezTo>
                    <a:cubicBezTo>
                      <a:pt x="6" y="106"/>
                      <a:pt x="9" y="109"/>
                      <a:pt x="9" y="112"/>
                    </a:cubicBezTo>
                    <a:cubicBezTo>
                      <a:pt x="9" y="115"/>
                      <a:pt x="10" y="113"/>
                      <a:pt x="13" y="115"/>
                    </a:cubicBezTo>
                    <a:cubicBezTo>
                      <a:pt x="16" y="117"/>
                      <a:pt x="17" y="118"/>
                      <a:pt x="19" y="120"/>
                    </a:cubicBezTo>
                    <a:cubicBezTo>
                      <a:pt x="21" y="123"/>
                      <a:pt x="22" y="123"/>
                      <a:pt x="22" y="126"/>
                    </a:cubicBezTo>
                    <a:cubicBezTo>
                      <a:pt x="23" y="129"/>
                      <a:pt x="26" y="128"/>
                      <a:pt x="28" y="130"/>
                    </a:cubicBezTo>
                    <a:cubicBezTo>
                      <a:pt x="30" y="132"/>
                      <a:pt x="31" y="133"/>
                      <a:pt x="34" y="135"/>
                    </a:cubicBezTo>
                    <a:cubicBezTo>
                      <a:pt x="37" y="138"/>
                      <a:pt x="36" y="138"/>
                      <a:pt x="36" y="140"/>
                    </a:cubicBezTo>
                    <a:cubicBezTo>
                      <a:pt x="36" y="142"/>
                      <a:pt x="35" y="141"/>
                      <a:pt x="38" y="145"/>
                    </a:cubicBezTo>
                    <a:cubicBezTo>
                      <a:pt x="42" y="149"/>
                      <a:pt x="38" y="147"/>
                      <a:pt x="37" y="150"/>
                    </a:cubicBezTo>
                    <a:cubicBezTo>
                      <a:pt x="36" y="152"/>
                      <a:pt x="39" y="156"/>
                      <a:pt x="40" y="158"/>
                    </a:cubicBezTo>
                    <a:cubicBezTo>
                      <a:pt x="41" y="160"/>
                      <a:pt x="42" y="161"/>
                      <a:pt x="44" y="161"/>
                    </a:cubicBezTo>
                    <a:cubicBezTo>
                      <a:pt x="46" y="162"/>
                      <a:pt x="45" y="162"/>
                      <a:pt x="47" y="164"/>
                    </a:cubicBezTo>
                    <a:cubicBezTo>
                      <a:pt x="48" y="166"/>
                      <a:pt x="51" y="167"/>
                      <a:pt x="52" y="167"/>
                    </a:cubicBezTo>
                    <a:cubicBezTo>
                      <a:pt x="54" y="167"/>
                      <a:pt x="57" y="171"/>
                      <a:pt x="58" y="171"/>
                    </a:cubicBezTo>
                    <a:cubicBezTo>
                      <a:pt x="59" y="170"/>
                      <a:pt x="64" y="174"/>
                      <a:pt x="67" y="176"/>
                    </a:cubicBezTo>
                    <a:cubicBezTo>
                      <a:pt x="70" y="178"/>
                      <a:pt x="69" y="175"/>
                      <a:pt x="71" y="173"/>
                    </a:cubicBezTo>
                    <a:cubicBezTo>
                      <a:pt x="74" y="172"/>
                      <a:pt x="74" y="169"/>
                      <a:pt x="74" y="167"/>
                    </a:cubicBezTo>
                    <a:cubicBezTo>
                      <a:pt x="75" y="165"/>
                      <a:pt x="76" y="164"/>
                      <a:pt x="77" y="162"/>
                    </a:cubicBezTo>
                    <a:cubicBezTo>
                      <a:pt x="77" y="161"/>
                      <a:pt x="76" y="159"/>
                      <a:pt x="80" y="158"/>
                    </a:cubicBezTo>
                    <a:cubicBezTo>
                      <a:pt x="85" y="158"/>
                      <a:pt x="85" y="156"/>
                      <a:pt x="87" y="156"/>
                    </a:cubicBezTo>
                    <a:cubicBezTo>
                      <a:pt x="89" y="157"/>
                      <a:pt x="90" y="158"/>
                      <a:pt x="91" y="159"/>
                    </a:cubicBezTo>
                    <a:cubicBezTo>
                      <a:pt x="92" y="159"/>
                      <a:pt x="92" y="158"/>
                      <a:pt x="94" y="158"/>
                    </a:cubicBezTo>
                    <a:cubicBezTo>
                      <a:pt x="96" y="157"/>
                      <a:pt x="96" y="158"/>
                      <a:pt x="97" y="159"/>
                    </a:cubicBezTo>
                    <a:cubicBezTo>
                      <a:pt x="98" y="160"/>
                      <a:pt x="100" y="160"/>
                      <a:pt x="101" y="159"/>
                    </a:cubicBezTo>
                    <a:cubicBezTo>
                      <a:pt x="102" y="158"/>
                      <a:pt x="106" y="164"/>
                      <a:pt x="108" y="166"/>
                    </a:cubicBezTo>
                    <a:cubicBezTo>
                      <a:pt x="110" y="167"/>
                      <a:pt x="114" y="171"/>
                      <a:pt x="116" y="172"/>
                    </a:cubicBezTo>
                    <a:cubicBezTo>
                      <a:pt x="118" y="174"/>
                      <a:pt x="115" y="174"/>
                      <a:pt x="120" y="182"/>
                    </a:cubicBezTo>
                    <a:cubicBezTo>
                      <a:pt x="126" y="190"/>
                      <a:pt x="124" y="191"/>
                      <a:pt x="125" y="193"/>
                    </a:cubicBezTo>
                    <a:cubicBezTo>
                      <a:pt x="127" y="194"/>
                      <a:pt x="124" y="195"/>
                      <a:pt x="127" y="196"/>
                    </a:cubicBezTo>
                    <a:cubicBezTo>
                      <a:pt x="129" y="197"/>
                      <a:pt x="134" y="204"/>
                      <a:pt x="135" y="206"/>
                    </a:cubicBezTo>
                    <a:cubicBezTo>
                      <a:pt x="136" y="207"/>
                      <a:pt x="136" y="209"/>
                      <a:pt x="138" y="210"/>
                    </a:cubicBezTo>
                    <a:cubicBezTo>
                      <a:pt x="140" y="210"/>
                      <a:pt x="140" y="211"/>
                      <a:pt x="141" y="212"/>
                    </a:cubicBezTo>
                    <a:cubicBezTo>
                      <a:pt x="142" y="213"/>
                      <a:pt x="141" y="213"/>
                      <a:pt x="141" y="215"/>
                    </a:cubicBezTo>
                    <a:cubicBezTo>
                      <a:pt x="141" y="217"/>
                      <a:pt x="140" y="218"/>
                      <a:pt x="143" y="219"/>
                    </a:cubicBezTo>
                    <a:cubicBezTo>
                      <a:pt x="145" y="221"/>
                      <a:pt x="141" y="223"/>
                      <a:pt x="143" y="225"/>
                    </a:cubicBezTo>
                    <a:cubicBezTo>
                      <a:pt x="144" y="227"/>
                      <a:pt x="146" y="231"/>
                      <a:pt x="148" y="232"/>
                    </a:cubicBezTo>
                    <a:cubicBezTo>
                      <a:pt x="149" y="234"/>
                      <a:pt x="147" y="236"/>
                      <a:pt x="148" y="237"/>
                    </a:cubicBezTo>
                    <a:cubicBezTo>
                      <a:pt x="149" y="237"/>
                      <a:pt x="149" y="239"/>
                      <a:pt x="150" y="239"/>
                    </a:cubicBezTo>
                    <a:cubicBezTo>
                      <a:pt x="151" y="239"/>
                      <a:pt x="153" y="240"/>
                      <a:pt x="155" y="241"/>
                    </a:cubicBezTo>
                    <a:cubicBezTo>
                      <a:pt x="158" y="243"/>
                      <a:pt x="157" y="243"/>
                      <a:pt x="159" y="243"/>
                    </a:cubicBezTo>
                    <a:cubicBezTo>
                      <a:pt x="161" y="243"/>
                      <a:pt x="162" y="244"/>
                      <a:pt x="165" y="246"/>
                    </a:cubicBezTo>
                    <a:cubicBezTo>
                      <a:pt x="167" y="247"/>
                      <a:pt x="168" y="248"/>
                      <a:pt x="170" y="248"/>
                    </a:cubicBezTo>
                    <a:cubicBezTo>
                      <a:pt x="173" y="249"/>
                      <a:pt x="173" y="248"/>
                      <a:pt x="175" y="247"/>
                    </a:cubicBezTo>
                    <a:cubicBezTo>
                      <a:pt x="176" y="246"/>
                      <a:pt x="179" y="249"/>
                      <a:pt x="181" y="250"/>
                    </a:cubicBezTo>
                    <a:cubicBezTo>
                      <a:pt x="183" y="250"/>
                      <a:pt x="184" y="252"/>
                      <a:pt x="184" y="253"/>
                    </a:cubicBezTo>
                    <a:cubicBezTo>
                      <a:pt x="185" y="254"/>
                      <a:pt x="185" y="254"/>
                      <a:pt x="186" y="254"/>
                    </a:cubicBezTo>
                    <a:cubicBezTo>
                      <a:pt x="188" y="253"/>
                      <a:pt x="187" y="252"/>
                      <a:pt x="187" y="252"/>
                    </a:cubicBezTo>
                    <a:cubicBezTo>
                      <a:pt x="187" y="252"/>
                      <a:pt x="189" y="251"/>
                      <a:pt x="189" y="251"/>
                    </a:cubicBezTo>
                    <a:cubicBezTo>
                      <a:pt x="190" y="250"/>
                      <a:pt x="191" y="251"/>
                      <a:pt x="191" y="251"/>
                    </a:cubicBezTo>
                    <a:cubicBezTo>
                      <a:pt x="191" y="251"/>
                      <a:pt x="191" y="250"/>
                      <a:pt x="191" y="250"/>
                    </a:cubicBezTo>
                    <a:cubicBezTo>
                      <a:pt x="190" y="248"/>
                      <a:pt x="190" y="248"/>
                      <a:pt x="189" y="249"/>
                    </a:cubicBezTo>
                    <a:cubicBezTo>
                      <a:pt x="189" y="250"/>
                      <a:pt x="189" y="251"/>
                      <a:pt x="188" y="250"/>
                    </a:cubicBezTo>
                    <a:cubicBezTo>
                      <a:pt x="188" y="249"/>
                      <a:pt x="189" y="249"/>
                      <a:pt x="188" y="247"/>
                    </a:cubicBezTo>
                    <a:cubicBezTo>
                      <a:pt x="187" y="246"/>
                      <a:pt x="187" y="246"/>
                      <a:pt x="187" y="244"/>
                    </a:cubicBezTo>
                    <a:cubicBezTo>
                      <a:pt x="186" y="241"/>
                      <a:pt x="185" y="242"/>
                      <a:pt x="185" y="239"/>
                    </a:cubicBezTo>
                    <a:cubicBezTo>
                      <a:pt x="185" y="236"/>
                      <a:pt x="186" y="235"/>
                      <a:pt x="185" y="234"/>
                    </a:cubicBezTo>
                    <a:cubicBezTo>
                      <a:pt x="184" y="232"/>
                      <a:pt x="183" y="231"/>
                      <a:pt x="183" y="230"/>
                    </a:cubicBezTo>
                    <a:cubicBezTo>
                      <a:pt x="183" y="229"/>
                      <a:pt x="182" y="229"/>
                      <a:pt x="182" y="228"/>
                    </a:cubicBezTo>
                    <a:cubicBezTo>
                      <a:pt x="182" y="227"/>
                      <a:pt x="182" y="227"/>
                      <a:pt x="183" y="226"/>
                    </a:cubicBezTo>
                    <a:cubicBezTo>
                      <a:pt x="184" y="226"/>
                      <a:pt x="184" y="225"/>
                      <a:pt x="184" y="224"/>
                    </a:cubicBezTo>
                    <a:cubicBezTo>
                      <a:pt x="184" y="223"/>
                      <a:pt x="185" y="224"/>
                      <a:pt x="185" y="226"/>
                    </a:cubicBezTo>
                    <a:cubicBezTo>
                      <a:pt x="185" y="228"/>
                      <a:pt x="186" y="235"/>
                      <a:pt x="187" y="236"/>
                    </a:cubicBezTo>
                    <a:cubicBezTo>
                      <a:pt x="188" y="237"/>
                      <a:pt x="189" y="242"/>
                      <a:pt x="189" y="243"/>
                    </a:cubicBezTo>
                    <a:cubicBezTo>
                      <a:pt x="189" y="244"/>
                      <a:pt x="189" y="247"/>
                      <a:pt x="190" y="246"/>
                    </a:cubicBezTo>
                    <a:cubicBezTo>
                      <a:pt x="190" y="245"/>
                      <a:pt x="190" y="245"/>
                      <a:pt x="190" y="243"/>
                    </a:cubicBezTo>
                    <a:cubicBezTo>
                      <a:pt x="189" y="241"/>
                      <a:pt x="189" y="237"/>
                      <a:pt x="188" y="234"/>
                    </a:cubicBezTo>
                    <a:cubicBezTo>
                      <a:pt x="187" y="231"/>
                      <a:pt x="186" y="230"/>
                      <a:pt x="186" y="228"/>
                    </a:cubicBezTo>
                    <a:cubicBezTo>
                      <a:pt x="186" y="226"/>
                      <a:pt x="186" y="225"/>
                      <a:pt x="186" y="224"/>
                    </a:cubicBezTo>
                    <a:cubicBezTo>
                      <a:pt x="185" y="223"/>
                      <a:pt x="186" y="222"/>
                      <a:pt x="185" y="221"/>
                    </a:cubicBezTo>
                    <a:cubicBezTo>
                      <a:pt x="184" y="221"/>
                      <a:pt x="184" y="220"/>
                      <a:pt x="183" y="220"/>
                    </a:cubicBezTo>
                    <a:cubicBezTo>
                      <a:pt x="182" y="220"/>
                      <a:pt x="181" y="221"/>
                      <a:pt x="180" y="220"/>
                    </a:cubicBezTo>
                    <a:cubicBezTo>
                      <a:pt x="179" y="219"/>
                      <a:pt x="178" y="219"/>
                      <a:pt x="179" y="219"/>
                    </a:cubicBezTo>
                    <a:cubicBezTo>
                      <a:pt x="180" y="218"/>
                      <a:pt x="182" y="218"/>
                      <a:pt x="183" y="219"/>
                    </a:cubicBezTo>
                    <a:cubicBezTo>
                      <a:pt x="184" y="219"/>
                      <a:pt x="184" y="220"/>
                      <a:pt x="185" y="219"/>
                    </a:cubicBezTo>
                    <a:cubicBezTo>
                      <a:pt x="186" y="218"/>
                      <a:pt x="186" y="217"/>
                      <a:pt x="186" y="218"/>
                    </a:cubicBezTo>
                    <a:cubicBezTo>
                      <a:pt x="186" y="219"/>
                      <a:pt x="185" y="220"/>
                      <a:pt x="186" y="220"/>
                    </a:cubicBezTo>
                    <a:cubicBezTo>
                      <a:pt x="187" y="220"/>
                      <a:pt x="187" y="220"/>
                      <a:pt x="187" y="218"/>
                    </a:cubicBezTo>
                    <a:cubicBezTo>
                      <a:pt x="187" y="217"/>
                      <a:pt x="190" y="211"/>
                      <a:pt x="191" y="210"/>
                    </a:cubicBezTo>
                    <a:cubicBezTo>
                      <a:pt x="192" y="208"/>
                      <a:pt x="192" y="207"/>
                      <a:pt x="191" y="208"/>
                    </a:cubicBezTo>
                    <a:cubicBezTo>
                      <a:pt x="190" y="209"/>
                      <a:pt x="189" y="209"/>
                      <a:pt x="189" y="210"/>
                    </a:cubicBezTo>
                    <a:cubicBezTo>
                      <a:pt x="189" y="211"/>
                      <a:pt x="189" y="213"/>
                      <a:pt x="188" y="213"/>
                    </a:cubicBezTo>
                    <a:cubicBezTo>
                      <a:pt x="188" y="213"/>
                      <a:pt x="188" y="213"/>
                      <a:pt x="188" y="212"/>
                    </a:cubicBezTo>
                    <a:cubicBezTo>
                      <a:pt x="188" y="210"/>
                      <a:pt x="188" y="210"/>
                      <a:pt x="187" y="209"/>
                    </a:cubicBezTo>
                    <a:cubicBezTo>
                      <a:pt x="185" y="208"/>
                      <a:pt x="184" y="209"/>
                      <a:pt x="184" y="208"/>
                    </a:cubicBezTo>
                    <a:cubicBezTo>
                      <a:pt x="184" y="206"/>
                      <a:pt x="183" y="206"/>
                      <a:pt x="185" y="206"/>
                    </a:cubicBezTo>
                    <a:cubicBezTo>
                      <a:pt x="186" y="206"/>
                      <a:pt x="187" y="206"/>
                      <a:pt x="188" y="206"/>
                    </a:cubicBezTo>
                    <a:cubicBezTo>
                      <a:pt x="188" y="206"/>
                      <a:pt x="188" y="207"/>
                      <a:pt x="189" y="208"/>
                    </a:cubicBezTo>
                    <a:cubicBezTo>
                      <a:pt x="190" y="208"/>
                      <a:pt x="189" y="208"/>
                      <a:pt x="190" y="206"/>
                    </a:cubicBezTo>
                    <a:cubicBezTo>
                      <a:pt x="191" y="205"/>
                      <a:pt x="194" y="201"/>
                      <a:pt x="193" y="201"/>
                    </a:cubicBezTo>
                    <a:cubicBezTo>
                      <a:pt x="192" y="201"/>
                      <a:pt x="190" y="203"/>
                      <a:pt x="190" y="202"/>
                    </a:cubicBezTo>
                    <a:cubicBezTo>
                      <a:pt x="190" y="201"/>
                      <a:pt x="190" y="200"/>
                      <a:pt x="191" y="200"/>
                    </a:cubicBezTo>
                    <a:cubicBezTo>
                      <a:pt x="192" y="200"/>
                      <a:pt x="193" y="198"/>
                      <a:pt x="194" y="199"/>
                    </a:cubicBezTo>
                    <a:cubicBezTo>
                      <a:pt x="195" y="200"/>
                      <a:pt x="195" y="200"/>
                      <a:pt x="196" y="200"/>
                    </a:cubicBezTo>
                    <a:cubicBezTo>
                      <a:pt x="197" y="199"/>
                      <a:pt x="200" y="196"/>
                      <a:pt x="199" y="196"/>
                    </a:cubicBezTo>
                    <a:cubicBezTo>
                      <a:pt x="197" y="196"/>
                      <a:pt x="197" y="196"/>
                      <a:pt x="197" y="195"/>
                    </a:cubicBezTo>
                    <a:cubicBezTo>
                      <a:pt x="197" y="194"/>
                      <a:pt x="197" y="192"/>
                      <a:pt x="199" y="194"/>
                    </a:cubicBezTo>
                    <a:cubicBezTo>
                      <a:pt x="200" y="195"/>
                      <a:pt x="199" y="196"/>
                      <a:pt x="201" y="196"/>
                    </a:cubicBezTo>
                    <a:cubicBezTo>
                      <a:pt x="202" y="196"/>
                      <a:pt x="204" y="194"/>
                      <a:pt x="204" y="195"/>
                    </a:cubicBezTo>
                    <a:cubicBezTo>
                      <a:pt x="203" y="196"/>
                      <a:pt x="198" y="199"/>
                      <a:pt x="199" y="200"/>
                    </a:cubicBezTo>
                    <a:cubicBezTo>
                      <a:pt x="199" y="200"/>
                      <a:pt x="200" y="200"/>
                      <a:pt x="201" y="199"/>
                    </a:cubicBezTo>
                    <a:cubicBezTo>
                      <a:pt x="202" y="198"/>
                      <a:pt x="207" y="195"/>
                      <a:pt x="206" y="194"/>
                    </a:cubicBezTo>
                    <a:cubicBezTo>
                      <a:pt x="205" y="194"/>
                      <a:pt x="207" y="193"/>
                      <a:pt x="205" y="192"/>
                    </a:cubicBezTo>
                    <a:cubicBezTo>
                      <a:pt x="203" y="191"/>
                      <a:pt x="204" y="191"/>
                      <a:pt x="203" y="190"/>
                    </a:cubicBezTo>
                    <a:cubicBezTo>
                      <a:pt x="202" y="189"/>
                      <a:pt x="201" y="188"/>
                      <a:pt x="202" y="187"/>
                    </a:cubicBezTo>
                    <a:cubicBezTo>
                      <a:pt x="203" y="187"/>
                      <a:pt x="202" y="188"/>
                      <a:pt x="204" y="189"/>
                    </a:cubicBezTo>
                    <a:cubicBezTo>
                      <a:pt x="205" y="189"/>
                      <a:pt x="206" y="190"/>
                      <a:pt x="207" y="189"/>
                    </a:cubicBezTo>
                    <a:cubicBezTo>
                      <a:pt x="208" y="188"/>
                      <a:pt x="208" y="188"/>
                      <a:pt x="209" y="188"/>
                    </a:cubicBezTo>
                    <a:cubicBezTo>
                      <a:pt x="210" y="189"/>
                      <a:pt x="211" y="190"/>
                      <a:pt x="212" y="190"/>
                    </a:cubicBezTo>
                    <a:cubicBezTo>
                      <a:pt x="213" y="189"/>
                      <a:pt x="213" y="190"/>
                      <a:pt x="212" y="191"/>
                    </a:cubicBezTo>
                    <a:cubicBezTo>
                      <a:pt x="210" y="191"/>
                      <a:pt x="210" y="193"/>
                      <a:pt x="210" y="193"/>
                    </a:cubicBezTo>
                    <a:cubicBezTo>
                      <a:pt x="211" y="193"/>
                      <a:pt x="213" y="191"/>
                      <a:pt x="215" y="190"/>
                    </a:cubicBezTo>
                    <a:cubicBezTo>
                      <a:pt x="218" y="189"/>
                      <a:pt x="219" y="188"/>
                      <a:pt x="218" y="187"/>
                    </a:cubicBezTo>
                    <a:cubicBezTo>
                      <a:pt x="218" y="187"/>
                      <a:pt x="218" y="187"/>
                      <a:pt x="219" y="186"/>
                    </a:cubicBezTo>
                    <a:cubicBezTo>
                      <a:pt x="220" y="186"/>
                      <a:pt x="222" y="186"/>
                      <a:pt x="222" y="185"/>
                    </a:cubicBezTo>
                    <a:cubicBezTo>
                      <a:pt x="223" y="184"/>
                      <a:pt x="230" y="181"/>
                      <a:pt x="231" y="179"/>
                    </a:cubicBezTo>
                    <a:cubicBezTo>
                      <a:pt x="232" y="177"/>
                      <a:pt x="231" y="176"/>
                      <a:pt x="233" y="175"/>
                    </a:cubicBezTo>
                    <a:cubicBezTo>
                      <a:pt x="234" y="174"/>
                      <a:pt x="236" y="173"/>
                      <a:pt x="236" y="173"/>
                    </a:cubicBezTo>
                    <a:cubicBezTo>
                      <a:pt x="237" y="172"/>
                      <a:pt x="237" y="170"/>
                      <a:pt x="236" y="169"/>
                    </a:cubicBezTo>
                    <a:cubicBezTo>
                      <a:pt x="235" y="168"/>
                      <a:pt x="236" y="168"/>
                      <a:pt x="235" y="167"/>
                    </a:cubicBezTo>
                    <a:cubicBezTo>
                      <a:pt x="234" y="166"/>
                      <a:pt x="234" y="166"/>
                      <a:pt x="234" y="165"/>
                    </a:cubicBezTo>
                    <a:cubicBezTo>
                      <a:pt x="234" y="164"/>
                      <a:pt x="233" y="163"/>
                      <a:pt x="234" y="164"/>
                    </a:cubicBezTo>
                    <a:cubicBezTo>
                      <a:pt x="235" y="164"/>
                      <a:pt x="236" y="165"/>
                      <a:pt x="237" y="164"/>
                    </a:cubicBezTo>
                    <a:cubicBezTo>
                      <a:pt x="238" y="163"/>
                      <a:pt x="238" y="163"/>
                      <a:pt x="238" y="162"/>
                    </a:cubicBezTo>
                    <a:cubicBezTo>
                      <a:pt x="239" y="162"/>
                      <a:pt x="239" y="161"/>
                      <a:pt x="240" y="162"/>
                    </a:cubicBezTo>
                    <a:cubicBezTo>
                      <a:pt x="240" y="162"/>
                      <a:pt x="241" y="163"/>
                      <a:pt x="240" y="164"/>
                    </a:cubicBezTo>
                    <a:cubicBezTo>
                      <a:pt x="239" y="164"/>
                      <a:pt x="239" y="165"/>
                      <a:pt x="240" y="166"/>
                    </a:cubicBezTo>
                    <a:cubicBezTo>
                      <a:pt x="240" y="166"/>
                      <a:pt x="238" y="166"/>
                      <a:pt x="239" y="167"/>
                    </a:cubicBezTo>
                    <a:cubicBezTo>
                      <a:pt x="239" y="168"/>
                      <a:pt x="239" y="168"/>
                      <a:pt x="240" y="168"/>
                    </a:cubicBezTo>
                    <a:cubicBezTo>
                      <a:pt x="242" y="168"/>
                      <a:pt x="242" y="168"/>
                      <a:pt x="241" y="168"/>
                    </a:cubicBezTo>
                    <a:cubicBezTo>
                      <a:pt x="241" y="168"/>
                      <a:pt x="239" y="171"/>
                      <a:pt x="238" y="171"/>
                    </a:cubicBezTo>
                    <a:cubicBezTo>
                      <a:pt x="238" y="172"/>
                      <a:pt x="237" y="173"/>
                      <a:pt x="236" y="174"/>
                    </a:cubicBezTo>
                    <a:cubicBezTo>
                      <a:pt x="236" y="174"/>
                      <a:pt x="234" y="175"/>
                      <a:pt x="234" y="175"/>
                    </a:cubicBezTo>
                    <a:cubicBezTo>
                      <a:pt x="234" y="176"/>
                      <a:pt x="233" y="177"/>
                      <a:pt x="235" y="176"/>
                    </a:cubicBezTo>
                    <a:cubicBezTo>
                      <a:pt x="237" y="175"/>
                      <a:pt x="238" y="174"/>
                      <a:pt x="239" y="173"/>
                    </a:cubicBezTo>
                    <a:cubicBezTo>
                      <a:pt x="239" y="172"/>
                      <a:pt x="240" y="170"/>
                      <a:pt x="243" y="169"/>
                    </a:cubicBezTo>
                    <a:cubicBezTo>
                      <a:pt x="245" y="168"/>
                      <a:pt x="247" y="166"/>
                      <a:pt x="249" y="166"/>
                    </a:cubicBezTo>
                    <a:cubicBezTo>
                      <a:pt x="250" y="165"/>
                      <a:pt x="256" y="163"/>
                      <a:pt x="258" y="163"/>
                    </a:cubicBezTo>
                    <a:cubicBezTo>
                      <a:pt x="258" y="163"/>
                      <a:pt x="258" y="163"/>
                      <a:pt x="258" y="163"/>
                    </a:cubicBezTo>
                    <a:cubicBezTo>
                      <a:pt x="258" y="162"/>
                      <a:pt x="258" y="162"/>
                      <a:pt x="258" y="162"/>
                    </a:cubicBezTo>
                    <a:cubicBezTo>
                      <a:pt x="258" y="162"/>
                      <a:pt x="258" y="162"/>
                      <a:pt x="257" y="162"/>
                    </a:cubicBezTo>
                    <a:close/>
                  </a:path>
                </a:pathLst>
              </a:custGeom>
              <a:solidFill>
                <a:srgbClr val="EE7B4D"/>
              </a:solidFill>
              <a:ln w="12700" cap="flat">
                <a:solidFill>
                  <a:schemeClr val="bg1">
                    <a:lumMod val="95000"/>
                  </a:schemeClr>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21" name="Freeform 6">
                <a:extLst>
                  <a:ext uri="{FF2B5EF4-FFF2-40B4-BE49-F238E27FC236}">
                    <a16:creationId xmlns:a16="http://schemas.microsoft.com/office/drawing/2014/main" id="{66BF2762-DCA6-B3BD-7201-75C0E11F0582}"/>
                  </a:ext>
                </a:extLst>
              </p:cNvPr>
              <p:cNvSpPr>
                <a:spLocks/>
              </p:cNvSpPr>
              <p:nvPr/>
            </p:nvSpPr>
            <p:spPr bwMode="auto">
              <a:xfrm>
                <a:off x="2651829" y="2829216"/>
                <a:ext cx="858802" cy="445821"/>
              </a:xfrm>
              <a:custGeom>
                <a:avLst/>
                <a:gdLst>
                  <a:gd name="T0" fmla="*/ 160 w 160"/>
                  <a:gd name="T1" fmla="*/ 37 h 83"/>
                  <a:gd name="T2" fmla="*/ 155 w 160"/>
                  <a:gd name="T3" fmla="*/ 4 h 83"/>
                  <a:gd name="T4" fmla="*/ 0 w 160"/>
                  <a:gd name="T5" fmla="*/ 0 h 83"/>
                  <a:gd name="T6" fmla="*/ 0 w 160"/>
                  <a:gd name="T7" fmla="*/ 12 h 83"/>
                  <a:gd name="T8" fmla="*/ 55 w 160"/>
                  <a:gd name="T9" fmla="*/ 15 h 83"/>
                  <a:gd name="T10" fmla="*/ 56 w 160"/>
                  <a:gd name="T11" fmla="*/ 60 h 83"/>
                  <a:gd name="T12" fmla="*/ 60 w 160"/>
                  <a:gd name="T13" fmla="*/ 65 h 83"/>
                  <a:gd name="T14" fmla="*/ 64 w 160"/>
                  <a:gd name="T15" fmla="*/ 65 h 83"/>
                  <a:gd name="T16" fmla="*/ 66 w 160"/>
                  <a:gd name="T17" fmla="*/ 63 h 83"/>
                  <a:gd name="T18" fmla="*/ 69 w 160"/>
                  <a:gd name="T19" fmla="*/ 66 h 83"/>
                  <a:gd name="T20" fmla="*/ 70 w 160"/>
                  <a:gd name="T21" fmla="*/ 69 h 83"/>
                  <a:gd name="T22" fmla="*/ 75 w 160"/>
                  <a:gd name="T23" fmla="*/ 70 h 83"/>
                  <a:gd name="T24" fmla="*/ 77 w 160"/>
                  <a:gd name="T25" fmla="*/ 71 h 83"/>
                  <a:gd name="T26" fmla="*/ 82 w 160"/>
                  <a:gd name="T27" fmla="*/ 71 h 83"/>
                  <a:gd name="T28" fmla="*/ 83 w 160"/>
                  <a:gd name="T29" fmla="*/ 73 h 83"/>
                  <a:gd name="T30" fmla="*/ 86 w 160"/>
                  <a:gd name="T31" fmla="*/ 72 h 83"/>
                  <a:gd name="T32" fmla="*/ 87 w 160"/>
                  <a:gd name="T33" fmla="*/ 71 h 83"/>
                  <a:gd name="T34" fmla="*/ 90 w 160"/>
                  <a:gd name="T35" fmla="*/ 71 h 83"/>
                  <a:gd name="T36" fmla="*/ 91 w 160"/>
                  <a:gd name="T37" fmla="*/ 73 h 83"/>
                  <a:gd name="T38" fmla="*/ 93 w 160"/>
                  <a:gd name="T39" fmla="*/ 75 h 83"/>
                  <a:gd name="T40" fmla="*/ 93 w 160"/>
                  <a:gd name="T41" fmla="*/ 78 h 83"/>
                  <a:gd name="T42" fmla="*/ 96 w 160"/>
                  <a:gd name="T43" fmla="*/ 77 h 83"/>
                  <a:gd name="T44" fmla="*/ 99 w 160"/>
                  <a:gd name="T45" fmla="*/ 76 h 83"/>
                  <a:gd name="T46" fmla="*/ 102 w 160"/>
                  <a:gd name="T47" fmla="*/ 78 h 83"/>
                  <a:gd name="T48" fmla="*/ 104 w 160"/>
                  <a:gd name="T49" fmla="*/ 78 h 83"/>
                  <a:gd name="T50" fmla="*/ 109 w 160"/>
                  <a:gd name="T51" fmla="*/ 77 h 83"/>
                  <a:gd name="T52" fmla="*/ 108 w 160"/>
                  <a:gd name="T53" fmla="*/ 79 h 83"/>
                  <a:gd name="T54" fmla="*/ 110 w 160"/>
                  <a:gd name="T55" fmla="*/ 81 h 83"/>
                  <a:gd name="T56" fmla="*/ 111 w 160"/>
                  <a:gd name="T57" fmla="*/ 79 h 83"/>
                  <a:gd name="T58" fmla="*/ 112 w 160"/>
                  <a:gd name="T59" fmla="*/ 76 h 83"/>
                  <a:gd name="T60" fmla="*/ 114 w 160"/>
                  <a:gd name="T61" fmla="*/ 76 h 83"/>
                  <a:gd name="T62" fmla="*/ 116 w 160"/>
                  <a:gd name="T63" fmla="*/ 78 h 83"/>
                  <a:gd name="T64" fmla="*/ 117 w 160"/>
                  <a:gd name="T65" fmla="*/ 77 h 83"/>
                  <a:gd name="T66" fmla="*/ 120 w 160"/>
                  <a:gd name="T67" fmla="*/ 79 h 83"/>
                  <a:gd name="T68" fmla="*/ 124 w 160"/>
                  <a:gd name="T69" fmla="*/ 82 h 83"/>
                  <a:gd name="T70" fmla="*/ 127 w 160"/>
                  <a:gd name="T71" fmla="*/ 80 h 83"/>
                  <a:gd name="T72" fmla="*/ 131 w 160"/>
                  <a:gd name="T73" fmla="*/ 77 h 83"/>
                  <a:gd name="T74" fmla="*/ 134 w 160"/>
                  <a:gd name="T75" fmla="*/ 79 h 83"/>
                  <a:gd name="T76" fmla="*/ 136 w 160"/>
                  <a:gd name="T77" fmla="*/ 77 h 83"/>
                  <a:gd name="T78" fmla="*/ 140 w 160"/>
                  <a:gd name="T79" fmla="*/ 76 h 83"/>
                  <a:gd name="T80" fmla="*/ 142 w 160"/>
                  <a:gd name="T81" fmla="*/ 78 h 83"/>
                  <a:gd name="T82" fmla="*/ 145 w 160"/>
                  <a:gd name="T83" fmla="*/ 77 h 83"/>
                  <a:gd name="T84" fmla="*/ 147 w 160"/>
                  <a:gd name="T85" fmla="*/ 75 h 83"/>
                  <a:gd name="T86" fmla="*/ 151 w 160"/>
                  <a:gd name="T87" fmla="*/ 78 h 83"/>
                  <a:gd name="T88" fmla="*/ 155 w 160"/>
                  <a:gd name="T89" fmla="*/ 81 h 83"/>
                  <a:gd name="T90" fmla="*/ 158 w 160"/>
                  <a:gd name="T91" fmla="*/ 82 h 83"/>
                  <a:gd name="T92" fmla="*/ 160 w 160"/>
                  <a:gd name="T93" fmla="*/ 82 h 83"/>
                  <a:gd name="T94" fmla="*/ 160 w 160"/>
                  <a:gd name="T95" fmla="*/ 37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0" h="83">
                    <a:moveTo>
                      <a:pt x="160" y="37"/>
                    </a:moveTo>
                    <a:cubicBezTo>
                      <a:pt x="156" y="19"/>
                      <a:pt x="155" y="4"/>
                      <a:pt x="155" y="4"/>
                    </a:cubicBezTo>
                    <a:cubicBezTo>
                      <a:pt x="97" y="4"/>
                      <a:pt x="45" y="3"/>
                      <a:pt x="0" y="0"/>
                    </a:cubicBezTo>
                    <a:cubicBezTo>
                      <a:pt x="0" y="12"/>
                      <a:pt x="0" y="12"/>
                      <a:pt x="0" y="12"/>
                    </a:cubicBezTo>
                    <a:cubicBezTo>
                      <a:pt x="55" y="15"/>
                      <a:pt x="55" y="15"/>
                      <a:pt x="55" y="15"/>
                    </a:cubicBezTo>
                    <a:cubicBezTo>
                      <a:pt x="55" y="15"/>
                      <a:pt x="54" y="59"/>
                      <a:pt x="56" y="60"/>
                    </a:cubicBezTo>
                    <a:cubicBezTo>
                      <a:pt x="58" y="61"/>
                      <a:pt x="58" y="63"/>
                      <a:pt x="60" y="65"/>
                    </a:cubicBezTo>
                    <a:cubicBezTo>
                      <a:pt x="62" y="66"/>
                      <a:pt x="62" y="64"/>
                      <a:pt x="64" y="65"/>
                    </a:cubicBezTo>
                    <a:cubicBezTo>
                      <a:pt x="66" y="66"/>
                      <a:pt x="65" y="64"/>
                      <a:pt x="66" y="63"/>
                    </a:cubicBezTo>
                    <a:cubicBezTo>
                      <a:pt x="67" y="63"/>
                      <a:pt x="68" y="64"/>
                      <a:pt x="69" y="66"/>
                    </a:cubicBezTo>
                    <a:cubicBezTo>
                      <a:pt x="69" y="67"/>
                      <a:pt x="69" y="69"/>
                      <a:pt x="70" y="69"/>
                    </a:cubicBezTo>
                    <a:cubicBezTo>
                      <a:pt x="72" y="70"/>
                      <a:pt x="72" y="70"/>
                      <a:pt x="75" y="70"/>
                    </a:cubicBezTo>
                    <a:cubicBezTo>
                      <a:pt x="77" y="70"/>
                      <a:pt x="77" y="71"/>
                      <a:pt x="77" y="71"/>
                    </a:cubicBezTo>
                    <a:cubicBezTo>
                      <a:pt x="79" y="73"/>
                      <a:pt x="80" y="71"/>
                      <a:pt x="82" y="71"/>
                    </a:cubicBezTo>
                    <a:cubicBezTo>
                      <a:pt x="83" y="72"/>
                      <a:pt x="83" y="72"/>
                      <a:pt x="83" y="73"/>
                    </a:cubicBezTo>
                    <a:cubicBezTo>
                      <a:pt x="84" y="75"/>
                      <a:pt x="85" y="74"/>
                      <a:pt x="86" y="72"/>
                    </a:cubicBezTo>
                    <a:cubicBezTo>
                      <a:pt x="86" y="71"/>
                      <a:pt x="87" y="72"/>
                      <a:pt x="87" y="71"/>
                    </a:cubicBezTo>
                    <a:cubicBezTo>
                      <a:pt x="88" y="71"/>
                      <a:pt x="89" y="71"/>
                      <a:pt x="90" y="71"/>
                    </a:cubicBezTo>
                    <a:cubicBezTo>
                      <a:pt x="92" y="71"/>
                      <a:pt x="91" y="72"/>
                      <a:pt x="91" y="73"/>
                    </a:cubicBezTo>
                    <a:cubicBezTo>
                      <a:pt x="91" y="74"/>
                      <a:pt x="92" y="74"/>
                      <a:pt x="93" y="75"/>
                    </a:cubicBezTo>
                    <a:cubicBezTo>
                      <a:pt x="94" y="75"/>
                      <a:pt x="93" y="76"/>
                      <a:pt x="93" y="78"/>
                    </a:cubicBezTo>
                    <a:cubicBezTo>
                      <a:pt x="94" y="80"/>
                      <a:pt x="96" y="78"/>
                      <a:pt x="96" y="77"/>
                    </a:cubicBezTo>
                    <a:cubicBezTo>
                      <a:pt x="97" y="76"/>
                      <a:pt x="98" y="75"/>
                      <a:pt x="99" y="76"/>
                    </a:cubicBezTo>
                    <a:cubicBezTo>
                      <a:pt x="101" y="76"/>
                      <a:pt x="101" y="77"/>
                      <a:pt x="102" y="78"/>
                    </a:cubicBezTo>
                    <a:cubicBezTo>
                      <a:pt x="102" y="79"/>
                      <a:pt x="104" y="79"/>
                      <a:pt x="104" y="78"/>
                    </a:cubicBezTo>
                    <a:cubicBezTo>
                      <a:pt x="104" y="77"/>
                      <a:pt x="108" y="77"/>
                      <a:pt x="109" y="77"/>
                    </a:cubicBezTo>
                    <a:cubicBezTo>
                      <a:pt x="109" y="77"/>
                      <a:pt x="109" y="78"/>
                      <a:pt x="108" y="79"/>
                    </a:cubicBezTo>
                    <a:cubicBezTo>
                      <a:pt x="108" y="81"/>
                      <a:pt x="109" y="81"/>
                      <a:pt x="110" y="81"/>
                    </a:cubicBezTo>
                    <a:cubicBezTo>
                      <a:pt x="111" y="82"/>
                      <a:pt x="111" y="80"/>
                      <a:pt x="111" y="79"/>
                    </a:cubicBezTo>
                    <a:cubicBezTo>
                      <a:pt x="111" y="77"/>
                      <a:pt x="111" y="77"/>
                      <a:pt x="112" y="76"/>
                    </a:cubicBezTo>
                    <a:cubicBezTo>
                      <a:pt x="113" y="74"/>
                      <a:pt x="113" y="75"/>
                      <a:pt x="114" y="76"/>
                    </a:cubicBezTo>
                    <a:cubicBezTo>
                      <a:pt x="114" y="77"/>
                      <a:pt x="115" y="77"/>
                      <a:pt x="116" y="78"/>
                    </a:cubicBezTo>
                    <a:cubicBezTo>
                      <a:pt x="117" y="80"/>
                      <a:pt x="117" y="78"/>
                      <a:pt x="117" y="77"/>
                    </a:cubicBezTo>
                    <a:cubicBezTo>
                      <a:pt x="118" y="76"/>
                      <a:pt x="119" y="77"/>
                      <a:pt x="120" y="79"/>
                    </a:cubicBezTo>
                    <a:cubicBezTo>
                      <a:pt x="122" y="80"/>
                      <a:pt x="123" y="81"/>
                      <a:pt x="124" y="82"/>
                    </a:cubicBezTo>
                    <a:cubicBezTo>
                      <a:pt x="125" y="83"/>
                      <a:pt x="126" y="82"/>
                      <a:pt x="127" y="80"/>
                    </a:cubicBezTo>
                    <a:cubicBezTo>
                      <a:pt x="128" y="79"/>
                      <a:pt x="130" y="78"/>
                      <a:pt x="131" y="77"/>
                    </a:cubicBezTo>
                    <a:cubicBezTo>
                      <a:pt x="133" y="77"/>
                      <a:pt x="132" y="78"/>
                      <a:pt x="134" y="79"/>
                    </a:cubicBezTo>
                    <a:cubicBezTo>
                      <a:pt x="135" y="80"/>
                      <a:pt x="136" y="79"/>
                      <a:pt x="136" y="77"/>
                    </a:cubicBezTo>
                    <a:cubicBezTo>
                      <a:pt x="136" y="76"/>
                      <a:pt x="139" y="76"/>
                      <a:pt x="140" y="76"/>
                    </a:cubicBezTo>
                    <a:cubicBezTo>
                      <a:pt x="140" y="76"/>
                      <a:pt x="140" y="77"/>
                      <a:pt x="142" y="78"/>
                    </a:cubicBezTo>
                    <a:cubicBezTo>
                      <a:pt x="143" y="79"/>
                      <a:pt x="144" y="78"/>
                      <a:pt x="145" y="77"/>
                    </a:cubicBezTo>
                    <a:cubicBezTo>
                      <a:pt x="145" y="76"/>
                      <a:pt x="146" y="75"/>
                      <a:pt x="147" y="75"/>
                    </a:cubicBezTo>
                    <a:cubicBezTo>
                      <a:pt x="148" y="75"/>
                      <a:pt x="149" y="76"/>
                      <a:pt x="151" y="78"/>
                    </a:cubicBezTo>
                    <a:cubicBezTo>
                      <a:pt x="153" y="81"/>
                      <a:pt x="155" y="80"/>
                      <a:pt x="155" y="81"/>
                    </a:cubicBezTo>
                    <a:cubicBezTo>
                      <a:pt x="156" y="81"/>
                      <a:pt x="157" y="82"/>
                      <a:pt x="158" y="82"/>
                    </a:cubicBezTo>
                    <a:cubicBezTo>
                      <a:pt x="160" y="82"/>
                      <a:pt x="160" y="82"/>
                      <a:pt x="160" y="82"/>
                    </a:cubicBezTo>
                    <a:lnTo>
                      <a:pt x="160" y="37"/>
                    </a:ln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22" name="Freeform 7">
                <a:extLst>
                  <a:ext uri="{FF2B5EF4-FFF2-40B4-BE49-F238E27FC236}">
                    <a16:creationId xmlns:a16="http://schemas.microsoft.com/office/drawing/2014/main" id="{AD86476E-E327-3443-1895-290D08301EBB}"/>
                  </a:ext>
                </a:extLst>
              </p:cNvPr>
              <p:cNvSpPr>
                <a:spLocks/>
              </p:cNvSpPr>
              <p:nvPr/>
            </p:nvSpPr>
            <p:spPr bwMode="auto">
              <a:xfrm>
                <a:off x="1959215" y="2775479"/>
                <a:ext cx="692614" cy="725454"/>
              </a:xfrm>
              <a:custGeom>
                <a:avLst/>
                <a:gdLst>
                  <a:gd name="T0" fmla="*/ 111 w 129"/>
                  <a:gd name="T1" fmla="*/ 9 h 135"/>
                  <a:gd name="T2" fmla="*/ 17 w 129"/>
                  <a:gd name="T3" fmla="*/ 0 h 135"/>
                  <a:gd name="T4" fmla="*/ 0 w 129"/>
                  <a:gd name="T5" fmla="*/ 132 h 135"/>
                  <a:gd name="T6" fmla="*/ 15 w 129"/>
                  <a:gd name="T7" fmla="*/ 134 h 135"/>
                  <a:gd name="T8" fmla="*/ 18 w 129"/>
                  <a:gd name="T9" fmla="*/ 133 h 135"/>
                  <a:gd name="T10" fmla="*/ 18 w 129"/>
                  <a:gd name="T11" fmla="*/ 126 h 135"/>
                  <a:gd name="T12" fmla="*/ 22 w 129"/>
                  <a:gd name="T13" fmla="*/ 125 h 135"/>
                  <a:gd name="T14" fmla="*/ 51 w 129"/>
                  <a:gd name="T15" fmla="*/ 128 h 135"/>
                  <a:gd name="T16" fmla="*/ 49 w 129"/>
                  <a:gd name="T17" fmla="*/ 123 h 135"/>
                  <a:gd name="T18" fmla="*/ 119 w 129"/>
                  <a:gd name="T19" fmla="*/ 129 h 135"/>
                  <a:gd name="T20" fmla="*/ 121 w 129"/>
                  <a:gd name="T21" fmla="*/ 126 h 135"/>
                  <a:gd name="T22" fmla="*/ 128 w 129"/>
                  <a:gd name="T23" fmla="*/ 22 h 135"/>
                  <a:gd name="T24" fmla="*/ 129 w 129"/>
                  <a:gd name="T25" fmla="*/ 22 h 135"/>
                  <a:gd name="T26" fmla="*/ 129 w 129"/>
                  <a:gd name="T27" fmla="*/ 10 h 135"/>
                  <a:gd name="T28" fmla="*/ 111 w 129"/>
                  <a:gd name="T29" fmla="*/ 9 h 135"/>
                  <a:gd name="T30" fmla="*/ 111 w 129"/>
                  <a:gd name="T31" fmla="*/ 9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9" h="135">
                    <a:moveTo>
                      <a:pt x="111" y="9"/>
                    </a:moveTo>
                    <a:cubicBezTo>
                      <a:pt x="74" y="7"/>
                      <a:pt x="43" y="3"/>
                      <a:pt x="17" y="0"/>
                    </a:cubicBezTo>
                    <a:cubicBezTo>
                      <a:pt x="0" y="132"/>
                      <a:pt x="0" y="132"/>
                      <a:pt x="0" y="132"/>
                    </a:cubicBezTo>
                    <a:cubicBezTo>
                      <a:pt x="7" y="133"/>
                      <a:pt x="14" y="134"/>
                      <a:pt x="15" y="134"/>
                    </a:cubicBezTo>
                    <a:cubicBezTo>
                      <a:pt x="17" y="135"/>
                      <a:pt x="18" y="133"/>
                      <a:pt x="18" y="133"/>
                    </a:cubicBezTo>
                    <a:cubicBezTo>
                      <a:pt x="18" y="133"/>
                      <a:pt x="18" y="129"/>
                      <a:pt x="18" y="126"/>
                    </a:cubicBezTo>
                    <a:cubicBezTo>
                      <a:pt x="19" y="123"/>
                      <a:pt x="22" y="125"/>
                      <a:pt x="22" y="125"/>
                    </a:cubicBezTo>
                    <a:cubicBezTo>
                      <a:pt x="22" y="125"/>
                      <a:pt x="44" y="127"/>
                      <a:pt x="51" y="128"/>
                    </a:cubicBezTo>
                    <a:cubicBezTo>
                      <a:pt x="47" y="121"/>
                      <a:pt x="49" y="123"/>
                      <a:pt x="49" y="123"/>
                    </a:cubicBezTo>
                    <a:cubicBezTo>
                      <a:pt x="49" y="123"/>
                      <a:pt x="118" y="129"/>
                      <a:pt x="119" y="129"/>
                    </a:cubicBezTo>
                    <a:cubicBezTo>
                      <a:pt x="120" y="129"/>
                      <a:pt x="121" y="126"/>
                      <a:pt x="121" y="126"/>
                    </a:cubicBezTo>
                    <a:cubicBezTo>
                      <a:pt x="128" y="22"/>
                      <a:pt x="128" y="22"/>
                      <a:pt x="128" y="22"/>
                    </a:cubicBezTo>
                    <a:cubicBezTo>
                      <a:pt x="129" y="22"/>
                      <a:pt x="129" y="22"/>
                      <a:pt x="129" y="22"/>
                    </a:cubicBezTo>
                    <a:cubicBezTo>
                      <a:pt x="129" y="10"/>
                      <a:pt x="129" y="10"/>
                      <a:pt x="129" y="10"/>
                    </a:cubicBezTo>
                    <a:cubicBezTo>
                      <a:pt x="123" y="10"/>
                      <a:pt x="117" y="9"/>
                      <a:pt x="111" y="9"/>
                    </a:cubicBezTo>
                    <a:cubicBezTo>
                      <a:pt x="111" y="9"/>
                      <a:pt x="111" y="9"/>
                      <a:pt x="111" y="9"/>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23" name="Freeform 8">
                <a:extLst>
                  <a:ext uri="{FF2B5EF4-FFF2-40B4-BE49-F238E27FC236}">
                    <a16:creationId xmlns:a16="http://schemas.microsoft.com/office/drawing/2014/main" id="{3F9BDD2E-972B-F59E-7FAA-2D909B40806A}"/>
                  </a:ext>
                </a:extLst>
              </p:cNvPr>
              <p:cNvSpPr>
                <a:spLocks/>
              </p:cNvSpPr>
              <p:nvPr/>
            </p:nvSpPr>
            <p:spPr bwMode="auto">
              <a:xfrm>
                <a:off x="670514" y="1867915"/>
                <a:ext cx="821982" cy="1359356"/>
              </a:xfrm>
              <a:custGeom>
                <a:avLst/>
                <a:gdLst>
                  <a:gd name="T0" fmla="*/ 15 w 153"/>
                  <a:gd name="T1" fmla="*/ 0 h 253"/>
                  <a:gd name="T2" fmla="*/ 13 w 153"/>
                  <a:gd name="T3" fmla="*/ 5 h 253"/>
                  <a:gd name="T4" fmla="*/ 13 w 153"/>
                  <a:gd name="T5" fmla="*/ 12 h 253"/>
                  <a:gd name="T6" fmla="*/ 10 w 153"/>
                  <a:gd name="T7" fmla="*/ 17 h 253"/>
                  <a:gd name="T8" fmla="*/ 8 w 153"/>
                  <a:gd name="T9" fmla="*/ 24 h 253"/>
                  <a:gd name="T10" fmla="*/ 4 w 153"/>
                  <a:gd name="T11" fmla="*/ 30 h 253"/>
                  <a:gd name="T12" fmla="*/ 2 w 153"/>
                  <a:gd name="T13" fmla="*/ 39 h 253"/>
                  <a:gd name="T14" fmla="*/ 6 w 153"/>
                  <a:gd name="T15" fmla="*/ 48 h 253"/>
                  <a:gd name="T16" fmla="*/ 6 w 153"/>
                  <a:gd name="T17" fmla="*/ 58 h 253"/>
                  <a:gd name="T18" fmla="*/ 4 w 153"/>
                  <a:gd name="T19" fmla="*/ 65 h 253"/>
                  <a:gd name="T20" fmla="*/ 4 w 153"/>
                  <a:gd name="T21" fmla="*/ 72 h 253"/>
                  <a:gd name="T22" fmla="*/ 8 w 153"/>
                  <a:gd name="T23" fmla="*/ 81 h 253"/>
                  <a:gd name="T24" fmla="*/ 11 w 153"/>
                  <a:gd name="T25" fmla="*/ 87 h 253"/>
                  <a:gd name="T26" fmla="*/ 11 w 153"/>
                  <a:gd name="T27" fmla="*/ 94 h 253"/>
                  <a:gd name="T28" fmla="*/ 14 w 153"/>
                  <a:gd name="T29" fmla="*/ 97 h 253"/>
                  <a:gd name="T30" fmla="*/ 19 w 153"/>
                  <a:gd name="T31" fmla="*/ 101 h 253"/>
                  <a:gd name="T32" fmla="*/ 20 w 153"/>
                  <a:gd name="T33" fmla="*/ 95 h 253"/>
                  <a:gd name="T34" fmla="*/ 22 w 153"/>
                  <a:gd name="T35" fmla="*/ 99 h 253"/>
                  <a:gd name="T36" fmla="*/ 22 w 153"/>
                  <a:gd name="T37" fmla="*/ 103 h 253"/>
                  <a:gd name="T38" fmla="*/ 23 w 153"/>
                  <a:gd name="T39" fmla="*/ 112 h 253"/>
                  <a:gd name="T40" fmla="*/ 18 w 153"/>
                  <a:gd name="T41" fmla="*/ 106 h 253"/>
                  <a:gd name="T42" fmla="*/ 17 w 153"/>
                  <a:gd name="T43" fmla="*/ 111 h 253"/>
                  <a:gd name="T44" fmla="*/ 16 w 153"/>
                  <a:gd name="T45" fmla="*/ 121 h 253"/>
                  <a:gd name="T46" fmla="*/ 22 w 153"/>
                  <a:gd name="T47" fmla="*/ 125 h 253"/>
                  <a:gd name="T48" fmla="*/ 21 w 153"/>
                  <a:gd name="T49" fmla="*/ 132 h 253"/>
                  <a:gd name="T50" fmla="*/ 21 w 153"/>
                  <a:gd name="T51" fmla="*/ 142 h 253"/>
                  <a:gd name="T52" fmla="*/ 25 w 153"/>
                  <a:gd name="T53" fmla="*/ 148 h 253"/>
                  <a:gd name="T54" fmla="*/ 27 w 153"/>
                  <a:gd name="T55" fmla="*/ 154 h 253"/>
                  <a:gd name="T56" fmla="*/ 29 w 153"/>
                  <a:gd name="T57" fmla="*/ 159 h 253"/>
                  <a:gd name="T58" fmla="*/ 33 w 153"/>
                  <a:gd name="T59" fmla="*/ 166 h 253"/>
                  <a:gd name="T60" fmla="*/ 35 w 153"/>
                  <a:gd name="T61" fmla="*/ 174 h 253"/>
                  <a:gd name="T62" fmla="*/ 32 w 153"/>
                  <a:gd name="T63" fmla="*/ 181 h 253"/>
                  <a:gd name="T64" fmla="*/ 34 w 153"/>
                  <a:gd name="T65" fmla="*/ 187 h 253"/>
                  <a:gd name="T66" fmla="*/ 42 w 153"/>
                  <a:gd name="T67" fmla="*/ 191 h 253"/>
                  <a:gd name="T68" fmla="*/ 53 w 153"/>
                  <a:gd name="T69" fmla="*/ 195 h 253"/>
                  <a:gd name="T70" fmla="*/ 60 w 153"/>
                  <a:gd name="T71" fmla="*/ 204 h 253"/>
                  <a:gd name="T72" fmla="*/ 69 w 153"/>
                  <a:gd name="T73" fmla="*/ 209 h 253"/>
                  <a:gd name="T74" fmla="*/ 76 w 153"/>
                  <a:gd name="T75" fmla="*/ 217 h 253"/>
                  <a:gd name="T76" fmla="*/ 87 w 153"/>
                  <a:gd name="T77" fmla="*/ 242 h 253"/>
                  <a:gd name="T78" fmla="*/ 133 w 153"/>
                  <a:gd name="T79" fmla="*/ 252 h 253"/>
                  <a:gd name="T80" fmla="*/ 136 w 153"/>
                  <a:gd name="T81" fmla="*/ 252 h 253"/>
                  <a:gd name="T82" fmla="*/ 141 w 153"/>
                  <a:gd name="T83" fmla="*/ 248 h 253"/>
                  <a:gd name="T84" fmla="*/ 137 w 153"/>
                  <a:gd name="T85" fmla="*/ 244 h 253"/>
                  <a:gd name="T86" fmla="*/ 137 w 153"/>
                  <a:gd name="T87" fmla="*/ 238 h 253"/>
                  <a:gd name="T88" fmla="*/ 144 w 153"/>
                  <a:gd name="T89" fmla="*/ 229 h 253"/>
                  <a:gd name="T90" fmla="*/ 149 w 153"/>
                  <a:gd name="T91" fmla="*/ 220 h 253"/>
                  <a:gd name="T92" fmla="*/ 151 w 153"/>
                  <a:gd name="T93" fmla="*/ 215 h 253"/>
                  <a:gd name="T94" fmla="*/ 147 w 153"/>
                  <a:gd name="T95" fmla="*/ 206 h 253"/>
                  <a:gd name="T96" fmla="*/ 146 w 153"/>
                  <a:gd name="T97" fmla="*/ 200 h 253"/>
                  <a:gd name="T98" fmla="*/ 84 w 153"/>
                  <a:gd name="T99" fmla="*/ 18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53" h="253">
                    <a:moveTo>
                      <a:pt x="84" y="18"/>
                    </a:moveTo>
                    <a:cubicBezTo>
                      <a:pt x="51" y="10"/>
                      <a:pt x="26" y="3"/>
                      <a:pt x="15" y="0"/>
                    </a:cubicBezTo>
                    <a:cubicBezTo>
                      <a:pt x="16" y="1"/>
                      <a:pt x="14" y="1"/>
                      <a:pt x="14" y="1"/>
                    </a:cubicBezTo>
                    <a:cubicBezTo>
                      <a:pt x="14" y="1"/>
                      <a:pt x="11" y="2"/>
                      <a:pt x="13" y="5"/>
                    </a:cubicBezTo>
                    <a:cubicBezTo>
                      <a:pt x="14" y="7"/>
                      <a:pt x="15" y="7"/>
                      <a:pt x="15" y="8"/>
                    </a:cubicBezTo>
                    <a:cubicBezTo>
                      <a:pt x="14" y="10"/>
                      <a:pt x="14" y="10"/>
                      <a:pt x="13" y="12"/>
                    </a:cubicBezTo>
                    <a:cubicBezTo>
                      <a:pt x="13" y="14"/>
                      <a:pt x="14" y="14"/>
                      <a:pt x="13" y="14"/>
                    </a:cubicBezTo>
                    <a:cubicBezTo>
                      <a:pt x="12" y="15"/>
                      <a:pt x="11" y="16"/>
                      <a:pt x="10" y="17"/>
                    </a:cubicBezTo>
                    <a:cubicBezTo>
                      <a:pt x="10" y="19"/>
                      <a:pt x="11" y="19"/>
                      <a:pt x="10" y="21"/>
                    </a:cubicBezTo>
                    <a:cubicBezTo>
                      <a:pt x="9" y="23"/>
                      <a:pt x="9" y="22"/>
                      <a:pt x="8" y="24"/>
                    </a:cubicBezTo>
                    <a:cubicBezTo>
                      <a:pt x="8" y="25"/>
                      <a:pt x="8" y="26"/>
                      <a:pt x="7" y="27"/>
                    </a:cubicBezTo>
                    <a:cubicBezTo>
                      <a:pt x="6" y="27"/>
                      <a:pt x="4" y="29"/>
                      <a:pt x="4" y="30"/>
                    </a:cubicBezTo>
                    <a:cubicBezTo>
                      <a:pt x="3" y="32"/>
                      <a:pt x="1" y="31"/>
                      <a:pt x="1" y="34"/>
                    </a:cubicBezTo>
                    <a:cubicBezTo>
                      <a:pt x="1" y="37"/>
                      <a:pt x="0" y="37"/>
                      <a:pt x="2" y="39"/>
                    </a:cubicBezTo>
                    <a:cubicBezTo>
                      <a:pt x="3" y="41"/>
                      <a:pt x="4" y="40"/>
                      <a:pt x="4" y="43"/>
                    </a:cubicBezTo>
                    <a:cubicBezTo>
                      <a:pt x="5" y="45"/>
                      <a:pt x="6" y="45"/>
                      <a:pt x="6" y="48"/>
                    </a:cubicBezTo>
                    <a:cubicBezTo>
                      <a:pt x="7" y="51"/>
                      <a:pt x="7" y="51"/>
                      <a:pt x="6" y="53"/>
                    </a:cubicBezTo>
                    <a:cubicBezTo>
                      <a:pt x="6" y="55"/>
                      <a:pt x="8" y="56"/>
                      <a:pt x="6" y="58"/>
                    </a:cubicBezTo>
                    <a:cubicBezTo>
                      <a:pt x="4" y="59"/>
                      <a:pt x="4" y="59"/>
                      <a:pt x="4" y="61"/>
                    </a:cubicBezTo>
                    <a:cubicBezTo>
                      <a:pt x="5" y="63"/>
                      <a:pt x="5" y="63"/>
                      <a:pt x="4" y="65"/>
                    </a:cubicBezTo>
                    <a:cubicBezTo>
                      <a:pt x="4" y="67"/>
                      <a:pt x="3" y="68"/>
                      <a:pt x="3" y="69"/>
                    </a:cubicBezTo>
                    <a:cubicBezTo>
                      <a:pt x="4" y="70"/>
                      <a:pt x="1" y="69"/>
                      <a:pt x="4" y="72"/>
                    </a:cubicBezTo>
                    <a:cubicBezTo>
                      <a:pt x="6" y="76"/>
                      <a:pt x="5" y="77"/>
                      <a:pt x="6" y="78"/>
                    </a:cubicBezTo>
                    <a:cubicBezTo>
                      <a:pt x="7" y="79"/>
                      <a:pt x="8" y="79"/>
                      <a:pt x="8" y="81"/>
                    </a:cubicBezTo>
                    <a:cubicBezTo>
                      <a:pt x="9" y="84"/>
                      <a:pt x="9" y="83"/>
                      <a:pt x="10" y="84"/>
                    </a:cubicBezTo>
                    <a:cubicBezTo>
                      <a:pt x="11" y="85"/>
                      <a:pt x="11" y="85"/>
                      <a:pt x="11" y="87"/>
                    </a:cubicBezTo>
                    <a:cubicBezTo>
                      <a:pt x="12" y="89"/>
                      <a:pt x="12" y="88"/>
                      <a:pt x="12" y="90"/>
                    </a:cubicBezTo>
                    <a:cubicBezTo>
                      <a:pt x="13" y="91"/>
                      <a:pt x="12" y="93"/>
                      <a:pt x="11" y="94"/>
                    </a:cubicBezTo>
                    <a:cubicBezTo>
                      <a:pt x="11" y="94"/>
                      <a:pt x="9" y="96"/>
                      <a:pt x="11" y="96"/>
                    </a:cubicBezTo>
                    <a:cubicBezTo>
                      <a:pt x="12" y="96"/>
                      <a:pt x="13" y="95"/>
                      <a:pt x="14" y="97"/>
                    </a:cubicBezTo>
                    <a:cubicBezTo>
                      <a:pt x="15" y="100"/>
                      <a:pt x="16" y="101"/>
                      <a:pt x="17" y="102"/>
                    </a:cubicBezTo>
                    <a:cubicBezTo>
                      <a:pt x="18" y="102"/>
                      <a:pt x="19" y="102"/>
                      <a:pt x="19" y="101"/>
                    </a:cubicBezTo>
                    <a:cubicBezTo>
                      <a:pt x="19" y="99"/>
                      <a:pt x="18" y="99"/>
                      <a:pt x="19" y="98"/>
                    </a:cubicBezTo>
                    <a:cubicBezTo>
                      <a:pt x="20" y="96"/>
                      <a:pt x="19" y="95"/>
                      <a:pt x="20" y="95"/>
                    </a:cubicBezTo>
                    <a:cubicBezTo>
                      <a:pt x="21" y="95"/>
                      <a:pt x="22" y="96"/>
                      <a:pt x="23" y="97"/>
                    </a:cubicBezTo>
                    <a:cubicBezTo>
                      <a:pt x="24" y="98"/>
                      <a:pt x="23" y="99"/>
                      <a:pt x="22" y="99"/>
                    </a:cubicBezTo>
                    <a:cubicBezTo>
                      <a:pt x="21" y="99"/>
                      <a:pt x="20" y="100"/>
                      <a:pt x="20" y="101"/>
                    </a:cubicBezTo>
                    <a:cubicBezTo>
                      <a:pt x="21" y="102"/>
                      <a:pt x="21" y="101"/>
                      <a:pt x="22" y="103"/>
                    </a:cubicBezTo>
                    <a:cubicBezTo>
                      <a:pt x="22" y="104"/>
                      <a:pt x="23" y="107"/>
                      <a:pt x="23" y="108"/>
                    </a:cubicBezTo>
                    <a:cubicBezTo>
                      <a:pt x="23" y="110"/>
                      <a:pt x="24" y="112"/>
                      <a:pt x="23" y="112"/>
                    </a:cubicBezTo>
                    <a:cubicBezTo>
                      <a:pt x="22" y="112"/>
                      <a:pt x="22" y="113"/>
                      <a:pt x="20" y="110"/>
                    </a:cubicBezTo>
                    <a:cubicBezTo>
                      <a:pt x="19" y="107"/>
                      <a:pt x="19" y="107"/>
                      <a:pt x="18" y="106"/>
                    </a:cubicBezTo>
                    <a:cubicBezTo>
                      <a:pt x="17" y="105"/>
                      <a:pt x="17" y="105"/>
                      <a:pt x="17" y="107"/>
                    </a:cubicBezTo>
                    <a:cubicBezTo>
                      <a:pt x="17" y="109"/>
                      <a:pt x="17" y="109"/>
                      <a:pt x="17" y="111"/>
                    </a:cubicBezTo>
                    <a:cubicBezTo>
                      <a:pt x="16" y="113"/>
                      <a:pt x="16" y="113"/>
                      <a:pt x="16" y="115"/>
                    </a:cubicBezTo>
                    <a:cubicBezTo>
                      <a:pt x="16" y="117"/>
                      <a:pt x="15" y="119"/>
                      <a:pt x="16" y="121"/>
                    </a:cubicBezTo>
                    <a:cubicBezTo>
                      <a:pt x="18" y="122"/>
                      <a:pt x="17" y="121"/>
                      <a:pt x="19" y="123"/>
                    </a:cubicBezTo>
                    <a:cubicBezTo>
                      <a:pt x="21" y="125"/>
                      <a:pt x="20" y="124"/>
                      <a:pt x="22" y="125"/>
                    </a:cubicBezTo>
                    <a:cubicBezTo>
                      <a:pt x="24" y="125"/>
                      <a:pt x="25" y="125"/>
                      <a:pt x="24" y="127"/>
                    </a:cubicBezTo>
                    <a:cubicBezTo>
                      <a:pt x="24" y="130"/>
                      <a:pt x="24" y="132"/>
                      <a:pt x="21" y="132"/>
                    </a:cubicBezTo>
                    <a:cubicBezTo>
                      <a:pt x="19" y="132"/>
                      <a:pt x="20" y="132"/>
                      <a:pt x="20" y="134"/>
                    </a:cubicBezTo>
                    <a:cubicBezTo>
                      <a:pt x="20" y="136"/>
                      <a:pt x="19" y="141"/>
                      <a:pt x="21" y="142"/>
                    </a:cubicBezTo>
                    <a:cubicBezTo>
                      <a:pt x="22" y="143"/>
                      <a:pt x="22" y="143"/>
                      <a:pt x="23" y="145"/>
                    </a:cubicBezTo>
                    <a:cubicBezTo>
                      <a:pt x="23" y="147"/>
                      <a:pt x="24" y="148"/>
                      <a:pt x="25" y="148"/>
                    </a:cubicBezTo>
                    <a:cubicBezTo>
                      <a:pt x="26" y="149"/>
                      <a:pt x="25" y="150"/>
                      <a:pt x="25" y="152"/>
                    </a:cubicBezTo>
                    <a:cubicBezTo>
                      <a:pt x="26" y="153"/>
                      <a:pt x="26" y="154"/>
                      <a:pt x="27" y="154"/>
                    </a:cubicBezTo>
                    <a:cubicBezTo>
                      <a:pt x="27" y="155"/>
                      <a:pt x="27" y="155"/>
                      <a:pt x="27" y="157"/>
                    </a:cubicBezTo>
                    <a:cubicBezTo>
                      <a:pt x="28" y="159"/>
                      <a:pt x="28" y="157"/>
                      <a:pt x="29" y="159"/>
                    </a:cubicBezTo>
                    <a:cubicBezTo>
                      <a:pt x="29" y="161"/>
                      <a:pt x="29" y="162"/>
                      <a:pt x="31" y="163"/>
                    </a:cubicBezTo>
                    <a:cubicBezTo>
                      <a:pt x="32" y="164"/>
                      <a:pt x="34" y="165"/>
                      <a:pt x="33" y="166"/>
                    </a:cubicBezTo>
                    <a:cubicBezTo>
                      <a:pt x="32" y="168"/>
                      <a:pt x="31" y="169"/>
                      <a:pt x="32" y="170"/>
                    </a:cubicBezTo>
                    <a:cubicBezTo>
                      <a:pt x="33" y="171"/>
                      <a:pt x="35" y="171"/>
                      <a:pt x="35" y="174"/>
                    </a:cubicBezTo>
                    <a:cubicBezTo>
                      <a:pt x="34" y="176"/>
                      <a:pt x="33" y="175"/>
                      <a:pt x="33" y="177"/>
                    </a:cubicBezTo>
                    <a:cubicBezTo>
                      <a:pt x="34" y="179"/>
                      <a:pt x="33" y="179"/>
                      <a:pt x="32" y="181"/>
                    </a:cubicBezTo>
                    <a:cubicBezTo>
                      <a:pt x="32" y="183"/>
                      <a:pt x="31" y="183"/>
                      <a:pt x="32" y="185"/>
                    </a:cubicBezTo>
                    <a:cubicBezTo>
                      <a:pt x="33" y="186"/>
                      <a:pt x="34" y="185"/>
                      <a:pt x="34" y="187"/>
                    </a:cubicBezTo>
                    <a:cubicBezTo>
                      <a:pt x="34" y="189"/>
                      <a:pt x="35" y="189"/>
                      <a:pt x="37" y="189"/>
                    </a:cubicBezTo>
                    <a:cubicBezTo>
                      <a:pt x="39" y="189"/>
                      <a:pt x="41" y="189"/>
                      <a:pt x="42" y="191"/>
                    </a:cubicBezTo>
                    <a:cubicBezTo>
                      <a:pt x="43" y="192"/>
                      <a:pt x="46" y="194"/>
                      <a:pt x="49" y="194"/>
                    </a:cubicBezTo>
                    <a:cubicBezTo>
                      <a:pt x="51" y="193"/>
                      <a:pt x="52" y="195"/>
                      <a:pt x="53" y="195"/>
                    </a:cubicBezTo>
                    <a:cubicBezTo>
                      <a:pt x="53" y="196"/>
                      <a:pt x="55" y="199"/>
                      <a:pt x="56" y="201"/>
                    </a:cubicBezTo>
                    <a:cubicBezTo>
                      <a:pt x="58" y="204"/>
                      <a:pt x="59" y="204"/>
                      <a:pt x="60" y="204"/>
                    </a:cubicBezTo>
                    <a:cubicBezTo>
                      <a:pt x="62" y="205"/>
                      <a:pt x="64" y="207"/>
                      <a:pt x="67" y="207"/>
                    </a:cubicBezTo>
                    <a:cubicBezTo>
                      <a:pt x="71" y="206"/>
                      <a:pt x="69" y="208"/>
                      <a:pt x="69" y="209"/>
                    </a:cubicBezTo>
                    <a:cubicBezTo>
                      <a:pt x="69" y="210"/>
                      <a:pt x="69" y="216"/>
                      <a:pt x="71" y="216"/>
                    </a:cubicBezTo>
                    <a:cubicBezTo>
                      <a:pt x="74" y="215"/>
                      <a:pt x="75" y="214"/>
                      <a:pt x="76" y="217"/>
                    </a:cubicBezTo>
                    <a:cubicBezTo>
                      <a:pt x="77" y="220"/>
                      <a:pt x="81" y="224"/>
                      <a:pt x="84" y="226"/>
                    </a:cubicBezTo>
                    <a:cubicBezTo>
                      <a:pt x="86" y="228"/>
                      <a:pt x="87" y="239"/>
                      <a:pt x="87" y="242"/>
                    </a:cubicBezTo>
                    <a:cubicBezTo>
                      <a:pt x="86" y="245"/>
                      <a:pt x="85" y="245"/>
                      <a:pt x="86" y="247"/>
                    </a:cubicBezTo>
                    <a:cubicBezTo>
                      <a:pt x="96" y="248"/>
                      <a:pt x="131" y="252"/>
                      <a:pt x="133" y="252"/>
                    </a:cubicBezTo>
                    <a:cubicBezTo>
                      <a:pt x="134" y="252"/>
                      <a:pt x="134" y="252"/>
                      <a:pt x="134" y="253"/>
                    </a:cubicBezTo>
                    <a:cubicBezTo>
                      <a:pt x="135" y="253"/>
                      <a:pt x="135" y="252"/>
                      <a:pt x="136" y="252"/>
                    </a:cubicBezTo>
                    <a:cubicBezTo>
                      <a:pt x="137" y="252"/>
                      <a:pt x="139" y="252"/>
                      <a:pt x="139" y="251"/>
                    </a:cubicBezTo>
                    <a:cubicBezTo>
                      <a:pt x="139" y="249"/>
                      <a:pt x="141" y="250"/>
                      <a:pt x="141" y="248"/>
                    </a:cubicBezTo>
                    <a:cubicBezTo>
                      <a:pt x="141" y="246"/>
                      <a:pt x="141" y="246"/>
                      <a:pt x="139" y="245"/>
                    </a:cubicBezTo>
                    <a:cubicBezTo>
                      <a:pt x="138" y="245"/>
                      <a:pt x="137" y="246"/>
                      <a:pt x="137" y="244"/>
                    </a:cubicBezTo>
                    <a:cubicBezTo>
                      <a:pt x="137" y="243"/>
                      <a:pt x="137" y="244"/>
                      <a:pt x="138" y="242"/>
                    </a:cubicBezTo>
                    <a:cubicBezTo>
                      <a:pt x="138" y="240"/>
                      <a:pt x="136" y="239"/>
                      <a:pt x="137" y="238"/>
                    </a:cubicBezTo>
                    <a:cubicBezTo>
                      <a:pt x="138" y="237"/>
                      <a:pt x="140" y="237"/>
                      <a:pt x="140" y="236"/>
                    </a:cubicBezTo>
                    <a:cubicBezTo>
                      <a:pt x="141" y="235"/>
                      <a:pt x="143" y="232"/>
                      <a:pt x="144" y="229"/>
                    </a:cubicBezTo>
                    <a:cubicBezTo>
                      <a:pt x="144" y="227"/>
                      <a:pt x="143" y="225"/>
                      <a:pt x="145" y="224"/>
                    </a:cubicBezTo>
                    <a:cubicBezTo>
                      <a:pt x="147" y="223"/>
                      <a:pt x="148" y="221"/>
                      <a:pt x="149" y="220"/>
                    </a:cubicBezTo>
                    <a:cubicBezTo>
                      <a:pt x="151" y="219"/>
                      <a:pt x="152" y="219"/>
                      <a:pt x="152" y="218"/>
                    </a:cubicBezTo>
                    <a:cubicBezTo>
                      <a:pt x="153" y="217"/>
                      <a:pt x="153" y="215"/>
                      <a:pt x="151" y="215"/>
                    </a:cubicBezTo>
                    <a:cubicBezTo>
                      <a:pt x="150" y="214"/>
                      <a:pt x="149" y="211"/>
                      <a:pt x="149" y="210"/>
                    </a:cubicBezTo>
                    <a:cubicBezTo>
                      <a:pt x="149" y="208"/>
                      <a:pt x="148" y="208"/>
                      <a:pt x="147" y="206"/>
                    </a:cubicBezTo>
                    <a:cubicBezTo>
                      <a:pt x="147" y="204"/>
                      <a:pt x="145" y="204"/>
                      <a:pt x="146" y="202"/>
                    </a:cubicBezTo>
                    <a:cubicBezTo>
                      <a:pt x="146" y="201"/>
                      <a:pt x="146" y="201"/>
                      <a:pt x="146" y="200"/>
                    </a:cubicBezTo>
                    <a:cubicBezTo>
                      <a:pt x="67" y="87"/>
                      <a:pt x="67" y="87"/>
                      <a:pt x="67" y="87"/>
                    </a:cubicBezTo>
                    <a:lnTo>
                      <a:pt x="84" y="18"/>
                    </a:ln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24" name="Freeform 9">
                <a:extLst>
                  <a:ext uri="{FF2B5EF4-FFF2-40B4-BE49-F238E27FC236}">
                    <a16:creationId xmlns:a16="http://schemas.microsoft.com/office/drawing/2014/main" id="{246DB062-2A0E-2002-866B-822DA1685B34}"/>
                  </a:ext>
                </a:extLst>
              </p:cNvPr>
              <p:cNvSpPr>
                <a:spLocks/>
              </p:cNvSpPr>
              <p:nvPr/>
            </p:nvSpPr>
            <p:spPr bwMode="auto">
              <a:xfrm>
                <a:off x="1374075" y="2700844"/>
                <a:ext cx="676692" cy="784167"/>
              </a:xfrm>
              <a:custGeom>
                <a:avLst/>
                <a:gdLst>
                  <a:gd name="T0" fmla="*/ 37 w 126"/>
                  <a:gd name="T1" fmla="*/ 0 h 146"/>
                  <a:gd name="T2" fmla="*/ 37 w 126"/>
                  <a:gd name="T3" fmla="*/ 0 h 146"/>
                  <a:gd name="T4" fmla="*/ 37 w 126"/>
                  <a:gd name="T5" fmla="*/ 0 h 146"/>
                  <a:gd name="T6" fmla="*/ 37 w 126"/>
                  <a:gd name="T7" fmla="*/ 0 h 146"/>
                  <a:gd name="T8" fmla="*/ 36 w 126"/>
                  <a:gd name="T9" fmla="*/ 0 h 146"/>
                  <a:gd name="T10" fmla="*/ 35 w 126"/>
                  <a:gd name="T11" fmla="*/ 0 h 146"/>
                  <a:gd name="T12" fmla="*/ 35 w 126"/>
                  <a:gd name="T13" fmla="*/ 0 h 146"/>
                  <a:gd name="T14" fmla="*/ 35 w 126"/>
                  <a:gd name="T15" fmla="*/ 0 h 146"/>
                  <a:gd name="T16" fmla="*/ 35 w 126"/>
                  <a:gd name="T17" fmla="*/ 0 h 146"/>
                  <a:gd name="T18" fmla="*/ 30 w 126"/>
                  <a:gd name="T19" fmla="*/ 20 h 146"/>
                  <a:gd name="T20" fmla="*/ 27 w 126"/>
                  <a:gd name="T21" fmla="*/ 22 h 146"/>
                  <a:gd name="T22" fmla="*/ 25 w 126"/>
                  <a:gd name="T23" fmla="*/ 20 h 146"/>
                  <a:gd name="T24" fmla="*/ 20 w 126"/>
                  <a:gd name="T25" fmla="*/ 19 h 146"/>
                  <a:gd name="T26" fmla="*/ 19 w 126"/>
                  <a:gd name="T27" fmla="*/ 22 h 146"/>
                  <a:gd name="T28" fmla="*/ 19 w 126"/>
                  <a:gd name="T29" fmla="*/ 25 h 146"/>
                  <a:gd name="T30" fmla="*/ 18 w 126"/>
                  <a:gd name="T31" fmla="*/ 29 h 146"/>
                  <a:gd name="T32" fmla="*/ 17 w 126"/>
                  <a:gd name="T33" fmla="*/ 34 h 146"/>
                  <a:gd name="T34" fmla="*/ 18 w 126"/>
                  <a:gd name="T35" fmla="*/ 39 h 146"/>
                  <a:gd name="T36" fmla="*/ 16 w 126"/>
                  <a:gd name="T37" fmla="*/ 43 h 146"/>
                  <a:gd name="T38" fmla="*/ 15 w 126"/>
                  <a:gd name="T39" fmla="*/ 47 h 146"/>
                  <a:gd name="T40" fmla="*/ 17 w 126"/>
                  <a:gd name="T41" fmla="*/ 51 h 146"/>
                  <a:gd name="T42" fmla="*/ 18 w 126"/>
                  <a:gd name="T43" fmla="*/ 55 h 146"/>
                  <a:gd name="T44" fmla="*/ 21 w 126"/>
                  <a:gd name="T45" fmla="*/ 60 h 146"/>
                  <a:gd name="T46" fmla="*/ 21 w 126"/>
                  <a:gd name="T47" fmla="*/ 63 h 146"/>
                  <a:gd name="T48" fmla="*/ 18 w 126"/>
                  <a:gd name="T49" fmla="*/ 65 h 146"/>
                  <a:gd name="T50" fmla="*/ 14 w 126"/>
                  <a:gd name="T51" fmla="*/ 69 h 146"/>
                  <a:gd name="T52" fmla="*/ 13 w 126"/>
                  <a:gd name="T53" fmla="*/ 74 h 146"/>
                  <a:gd name="T54" fmla="*/ 9 w 126"/>
                  <a:gd name="T55" fmla="*/ 81 h 146"/>
                  <a:gd name="T56" fmla="*/ 6 w 126"/>
                  <a:gd name="T57" fmla="*/ 83 h 146"/>
                  <a:gd name="T58" fmla="*/ 7 w 126"/>
                  <a:gd name="T59" fmla="*/ 87 h 146"/>
                  <a:gd name="T60" fmla="*/ 6 w 126"/>
                  <a:gd name="T61" fmla="*/ 89 h 146"/>
                  <a:gd name="T62" fmla="*/ 8 w 126"/>
                  <a:gd name="T63" fmla="*/ 90 h 146"/>
                  <a:gd name="T64" fmla="*/ 10 w 126"/>
                  <a:gd name="T65" fmla="*/ 93 h 146"/>
                  <a:gd name="T66" fmla="*/ 8 w 126"/>
                  <a:gd name="T67" fmla="*/ 96 h 146"/>
                  <a:gd name="T68" fmla="*/ 5 w 126"/>
                  <a:gd name="T69" fmla="*/ 97 h 146"/>
                  <a:gd name="T70" fmla="*/ 3 w 126"/>
                  <a:gd name="T71" fmla="*/ 98 h 146"/>
                  <a:gd name="T72" fmla="*/ 2 w 126"/>
                  <a:gd name="T73" fmla="*/ 100 h 146"/>
                  <a:gd name="T74" fmla="*/ 2 w 126"/>
                  <a:gd name="T75" fmla="*/ 102 h 146"/>
                  <a:gd name="T76" fmla="*/ 71 w 126"/>
                  <a:gd name="T77" fmla="*/ 141 h 146"/>
                  <a:gd name="T78" fmla="*/ 84 w 126"/>
                  <a:gd name="T79" fmla="*/ 143 h 146"/>
                  <a:gd name="T80" fmla="*/ 109 w 126"/>
                  <a:gd name="T81" fmla="*/ 146 h 146"/>
                  <a:gd name="T82" fmla="*/ 126 w 126"/>
                  <a:gd name="T83" fmla="*/ 14 h 146"/>
                  <a:gd name="T84" fmla="*/ 37 w 126"/>
                  <a:gd name="T85"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6" h="146">
                    <a:moveTo>
                      <a:pt x="37" y="0"/>
                    </a:moveTo>
                    <a:cubicBezTo>
                      <a:pt x="37" y="0"/>
                      <a:pt x="37" y="0"/>
                      <a:pt x="37" y="0"/>
                    </a:cubicBezTo>
                    <a:cubicBezTo>
                      <a:pt x="37" y="0"/>
                      <a:pt x="37" y="0"/>
                      <a:pt x="37" y="0"/>
                    </a:cubicBezTo>
                    <a:cubicBezTo>
                      <a:pt x="37" y="0"/>
                      <a:pt x="37" y="0"/>
                      <a:pt x="37" y="0"/>
                    </a:cubicBezTo>
                    <a:cubicBezTo>
                      <a:pt x="36" y="0"/>
                      <a:pt x="36" y="0"/>
                      <a:pt x="36" y="0"/>
                    </a:cubicBezTo>
                    <a:cubicBezTo>
                      <a:pt x="35" y="0"/>
                      <a:pt x="35" y="0"/>
                      <a:pt x="35" y="0"/>
                    </a:cubicBezTo>
                    <a:cubicBezTo>
                      <a:pt x="35" y="0"/>
                      <a:pt x="35" y="0"/>
                      <a:pt x="35" y="0"/>
                    </a:cubicBezTo>
                    <a:cubicBezTo>
                      <a:pt x="35" y="0"/>
                      <a:pt x="35" y="0"/>
                      <a:pt x="35" y="0"/>
                    </a:cubicBezTo>
                    <a:cubicBezTo>
                      <a:pt x="35" y="0"/>
                      <a:pt x="35" y="0"/>
                      <a:pt x="35" y="0"/>
                    </a:cubicBezTo>
                    <a:cubicBezTo>
                      <a:pt x="35" y="1"/>
                      <a:pt x="31" y="18"/>
                      <a:pt x="30" y="20"/>
                    </a:cubicBezTo>
                    <a:cubicBezTo>
                      <a:pt x="30" y="21"/>
                      <a:pt x="29" y="21"/>
                      <a:pt x="27" y="22"/>
                    </a:cubicBezTo>
                    <a:cubicBezTo>
                      <a:pt x="25" y="24"/>
                      <a:pt x="26" y="22"/>
                      <a:pt x="25" y="20"/>
                    </a:cubicBezTo>
                    <a:cubicBezTo>
                      <a:pt x="24" y="18"/>
                      <a:pt x="23" y="18"/>
                      <a:pt x="20" y="19"/>
                    </a:cubicBezTo>
                    <a:cubicBezTo>
                      <a:pt x="17" y="19"/>
                      <a:pt x="18" y="20"/>
                      <a:pt x="19" y="22"/>
                    </a:cubicBezTo>
                    <a:cubicBezTo>
                      <a:pt x="19" y="23"/>
                      <a:pt x="19" y="24"/>
                      <a:pt x="19" y="25"/>
                    </a:cubicBezTo>
                    <a:cubicBezTo>
                      <a:pt x="18" y="26"/>
                      <a:pt x="18" y="27"/>
                      <a:pt x="18" y="29"/>
                    </a:cubicBezTo>
                    <a:cubicBezTo>
                      <a:pt x="19" y="32"/>
                      <a:pt x="17" y="31"/>
                      <a:pt x="17" y="34"/>
                    </a:cubicBezTo>
                    <a:cubicBezTo>
                      <a:pt x="17" y="36"/>
                      <a:pt x="18" y="37"/>
                      <a:pt x="18" y="39"/>
                    </a:cubicBezTo>
                    <a:cubicBezTo>
                      <a:pt x="18" y="42"/>
                      <a:pt x="17" y="41"/>
                      <a:pt x="16" y="43"/>
                    </a:cubicBezTo>
                    <a:cubicBezTo>
                      <a:pt x="15" y="44"/>
                      <a:pt x="15" y="45"/>
                      <a:pt x="15" y="47"/>
                    </a:cubicBezTo>
                    <a:cubicBezTo>
                      <a:pt x="14" y="49"/>
                      <a:pt x="16" y="49"/>
                      <a:pt x="17" y="51"/>
                    </a:cubicBezTo>
                    <a:cubicBezTo>
                      <a:pt x="17" y="53"/>
                      <a:pt x="18" y="53"/>
                      <a:pt x="18" y="55"/>
                    </a:cubicBezTo>
                    <a:cubicBezTo>
                      <a:pt x="18" y="56"/>
                      <a:pt x="19" y="59"/>
                      <a:pt x="21" y="60"/>
                    </a:cubicBezTo>
                    <a:cubicBezTo>
                      <a:pt x="22" y="60"/>
                      <a:pt x="22" y="62"/>
                      <a:pt x="21" y="63"/>
                    </a:cubicBezTo>
                    <a:cubicBezTo>
                      <a:pt x="21" y="64"/>
                      <a:pt x="20" y="64"/>
                      <a:pt x="18" y="65"/>
                    </a:cubicBezTo>
                    <a:cubicBezTo>
                      <a:pt x="17" y="66"/>
                      <a:pt x="16" y="68"/>
                      <a:pt x="14" y="69"/>
                    </a:cubicBezTo>
                    <a:cubicBezTo>
                      <a:pt x="12" y="70"/>
                      <a:pt x="13" y="72"/>
                      <a:pt x="13" y="74"/>
                    </a:cubicBezTo>
                    <a:cubicBezTo>
                      <a:pt x="12" y="77"/>
                      <a:pt x="10" y="80"/>
                      <a:pt x="9" y="81"/>
                    </a:cubicBezTo>
                    <a:cubicBezTo>
                      <a:pt x="9" y="82"/>
                      <a:pt x="7" y="82"/>
                      <a:pt x="6" y="83"/>
                    </a:cubicBezTo>
                    <a:cubicBezTo>
                      <a:pt x="5" y="84"/>
                      <a:pt x="7" y="85"/>
                      <a:pt x="7" y="87"/>
                    </a:cubicBezTo>
                    <a:cubicBezTo>
                      <a:pt x="7" y="89"/>
                      <a:pt x="6" y="88"/>
                      <a:pt x="6" y="89"/>
                    </a:cubicBezTo>
                    <a:cubicBezTo>
                      <a:pt x="6" y="91"/>
                      <a:pt x="7" y="90"/>
                      <a:pt x="8" y="90"/>
                    </a:cubicBezTo>
                    <a:cubicBezTo>
                      <a:pt x="10" y="91"/>
                      <a:pt x="10" y="91"/>
                      <a:pt x="10" y="93"/>
                    </a:cubicBezTo>
                    <a:cubicBezTo>
                      <a:pt x="10" y="95"/>
                      <a:pt x="8" y="94"/>
                      <a:pt x="8" y="96"/>
                    </a:cubicBezTo>
                    <a:cubicBezTo>
                      <a:pt x="8" y="97"/>
                      <a:pt x="6" y="97"/>
                      <a:pt x="5" y="97"/>
                    </a:cubicBezTo>
                    <a:cubicBezTo>
                      <a:pt x="5" y="97"/>
                      <a:pt x="4" y="98"/>
                      <a:pt x="3" y="98"/>
                    </a:cubicBezTo>
                    <a:cubicBezTo>
                      <a:pt x="4" y="98"/>
                      <a:pt x="3" y="99"/>
                      <a:pt x="2" y="100"/>
                    </a:cubicBezTo>
                    <a:cubicBezTo>
                      <a:pt x="0" y="101"/>
                      <a:pt x="2" y="102"/>
                      <a:pt x="2" y="102"/>
                    </a:cubicBezTo>
                    <a:cubicBezTo>
                      <a:pt x="71" y="141"/>
                      <a:pt x="71" y="141"/>
                      <a:pt x="71" y="141"/>
                    </a:cubicBezTo>
                    <a:cubicBezTo>
                      <a:pt x="71" y="141"/>
                      <a:pt x="81" y="142"/>
                      <a:pt x="84" y="143"/>
                    </a:cubicBezTo>
                    <a:cubicBezTo>
                      <a:pt x="85" y="144"/>
                      <a:pt x="98" y="145"/>
                      <a:pt x="109" y="146"/>
                    </a:cubicBezTo>
                    <a:cubicBezTo>
                      <a:pt x="126" y="14"/>
                      <a:pt x="126" y="14"/>
                      <a:pt x="126" y="14"/>
                    </a:cubicBezTo>
                    <a:cubicBezTo>
                      <a:pt x="76" y="8"/>
                      <a:pt x="46" y="2"/>
                      <a:pt x="37" y="0"/>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25" name="Freeform 10">
                <a:extLst>
                  <a:ext uri="{FF2B5EF4-FFF2-40B4-BE49-F238E27FC236}">
                    <a16:creationId xmlns:a16="http://schemas.microsoft.com/office/drawing/2014/main" id="{3CDE3788-05BD-C1F2-4DFF-5DBB250192E0}"/>
                  </a:ext>
                </a:extLst>
              </p:cNvPr>
              <p:cNvSpPr>
                <a:spLocks/>
              </p:cNvSpPr>
              <p:nvPr/>
            </p:nvSpPr>
            <p:spPr bwMode="auto">
              <a:xfrm>
                <a:off x="2050768" y="2270945"/>
                <a:ext cx="724459" cy="564242"/>
              </a:xfrm>
              <a:custGeom>
                <a:avLst/>
                <a:gdLst>
                  <a:gd name="T0" fmla="*/ 135 w 135"/>
                  <a:gd name="T1" fmla="*/ 13 h 105"/>
                  <a:gd name="T2" fmla="*/ 131 w 135"/>
                  <a:gd name="T3" fmla="*/ 11 h 105"/>
                  <a:gd name="T4" fmla="*/ 12 w 135"/>
                  <a:gd name="T5" fmla="*/ 0 h 105"/>
                  <a:gd name="T6" fmla="*/ 0 w 135"/>
                  <a:gd name="T7" fmla="*/ 94 h 105"/>
                  <a:gd name="T8" fmla="*/ 94 w 135"/>
                  <a:gd name="T9" fmla="*/ 103 h 105"/>
                  <a:gd name="T10" fmla="*/ 94 w 135"/>
                  <a:gd name="T11" fmla="*/ 103 h 105"/>
                  <a:gd name="T12" fmla="*/ 112 w 135"/>
                  <a:gd name="T13" fmla="*/ 104 h 105"/>
                  <a:gd name="T14" fmla="*/ 112 w 135"/>
                  <a:gd name="T15" fmla="*/ 104 h 105"/>
                  <a:gd name="T16" fmla="*/ 130 w 135"/>
                  <a:gd name="T17" fmla="*/ 105 h 105"/>
                  <a:gd name="T18" fmla="*/ 135 w 135"/>
                  <a:gd name="T19" fmla="*/ 13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5" h="105">
                    <a:moveTo>
                      <a:pt x="135" y="13"/>
                    </a:moveTo>
                    <a:cubicBezTo>
                      <a:pt x="135" y="10"/>
                      <a:pt x="131" y="11"/>
                      <a:pt x="131" y="11"/>
                    </a:cubicBezTo>
                    <a:cubicBezTo>
                      <a:pt x="113" y="13"/>
                      <a:pt x="12" y="0"/>
                      <a:pt x="12" y="0"/>
                    </a:cubicBezTo>
                    <a:cubicBezTo>
                      <a:pt x="0" y="94"/>
                      <a:pt x="0" y="94"/>
                      <a:pt x="0" y="94"/>
                    </a:cubicBezTo>
                    <a:cubicBezTo>
                      <a:pt x="26" y="97"/>
                      <a:pt x="57" y="101"/>
                      <a:pt x="94" y="103"/>
                    </a:cubicBezTo>
                    <a:cubicBezTo>
                      <a:pt x="94" y="103"/>
                      <a:pt x="94" y="103"/>
                      <a:pt x="94" y="103"/>
                    </a:cubicBezTo>
                    <a:cubicBezTo>
                      <a:pt x="100" y="103"/>
                      <a:pt x="106" y="104"/>
                      <a:pt x="112" y="104"/>
                    </a:cubicBezTo>
                    <a:cubicBezTo>
                      <a:pt x="112" y="104"/>
                      <a:pt x="112" y="104"/>
                      <a:pt x="112" y="104"/>
                    </a:cubicBezTo>
                    <a:cubicBezTo>
                      <a:pt x="118" y="105"/>
                      <a:pt x="124" y="105"/>
                      <a:pt x="130" y="105"/>
                    </a:cubicBezTo>
                    <a:cubicBezTo>
                      <a:pt x="132" y="74"/>
                      <a:pt x="135" y="16"/>
                      <a:pt x="135" y="13"/>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26" name="Freeform 11">
                <a:extLst>
                  <a:ext uri="{FF2B5EF4-FFF2-40B4-BE49-F238E27FC236}">
                    <a16:creationId xmlns:a16="http://schemas.microsoft.com/office/drawing/2014/main" id="{6167B389-EB28-E5D8-6C73-E35D1D01625B}"/>
                  </a:ext>
                </a:extLst>
              </p:cNvPr>
              <p:cNvSpPr>
                <a:spLocks/>
              </p:cNvSpPr>
              <p:nvPr/>
            </p:nvSpPr>
            <p:spPr bwMode="auto">
              <a:xfrm>
                <a:off x="1030753" y="1958473"/>
                <a:ext cx="638877" cy="984190"/>
              </a:xfrm>
              <a:custGeom>
                <a:avLst/>
                <a:gdLst>
                  <a:gd name="T0" fmla="*/ 17 w 119"/>
                  <a:gd name="T1" fmla="*/ 0 h 183"/>
                  <a:gd name="T2" fmla="*/ 0 w 119"/>
                  <a:gd name="T3" fmla="*/ 70 h 183"/>
                  <a:gd name="T4" fmla="*/ 79 w 119"/>
                  <a:gd name="T5" fmla="*/ 183 h 183"/>
                  <a:gd name="T6" fmla="*/ 80 w 119"/>
                  <a:gd name="T7" fmla="*/ 180 h 183"/>
                  <a:gd name="T8" fmla="*/ 82 w 119"/>
                  <a:gd name="T9" fmla="*/ 177 h 183"/>
                  <a:gd name="T10" fmla="*/ 81 w 119"/>
                  <a:gd name="T11" fmla="*/ 172 h 183"/>
                  <a:gd name="T12" fmla="*/ 82 w 119"/>
                  <a:gd name="T13" fmla="*/ 167 h 183"/>
                  <a:gd name="T14" fmla="*/ 83 w 119"/>
                  <a:gd name="T15" fmla="*/ 163 h 183"/>
                  <a:gd name="T16" fmla="*/ 83 w 119"/>
                  <a:gd name="T17" fmla="*/ 160 h 183"/>
                  <a:gd name="T18" fmla="*/ 84 w 119"/>
                  <a:gd name="T19" fmla="*/ 156 h 183"/>
                  <a:gd name="T20" fmla="*/ 89 w 119"/>
                  <a:gd name="T21" fmla="*/ 158 h 183"/>
                  <a:gd name="T22" fmla="*/ 91 w 119"/>
                  <a:gd name="T23" fmla="*/ 160 h 183"/>
                  <a:gd name="T24" fmla="*/ 94 w 119"/>
                  <a:gd name="T25" fmla="*/ 158 h 183"/>
                  <a:gd name="T26" fmla="*/ 99 w 119"/>
                  <a:gd name="T27" fmla="*/ 138 h 183"/>
                  <a:gd name="T28" fmla="*/ 99 w 119"/>
                  <a:gd name="T29" fmla="*/ 138 h 183"/>
                  <a:gd name="T30" fmla="*/ 99 w 119"/>
                  <a:gd name="T31" fmla="*/ 138 h 183"/>
                  <a:gd name="T32" fmla="*/ 99 w 119"/>
                  <a:gd name="T33" fmla="*/ 138 h 183"/>
                  <a:gd name="T34" fmla="*/ 119 w 119"/>
                  <a:gd name="T35" fmla="*/ 22 h 183"/>
                  <a:gd name="T36" fmla="*/ 17 w 119"/>
                  <a:gd name="T37" fmla="*/ 0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9" h="183">
                    <a:moveTo>
                      <a:pt x="17" y="0"/>
                    </a:moveTo>
                    <a:cubicBezTo>
                      <a:pt x="0" y="70"/>
                      <a:pt x="0" y="70"/>
                      <a:pt x="0" y="70"/>
                    </a:cubicBezTo>
                    <a:cubicBezTo>
                      <a:pt x="79" y="183"/>
                      <a:pt x="79" y="183"/>
                      <a:pt x="79" y="183"/>
                    </a:cubicBezTo>
                    <a:cubicBezTo>
                      <a:pt x="79" y="182"/>
                      <a:pt x="79" y="181"/>
                      <a:pt x="80" y="180"/>
                    </a:cubicBezTo>
                    <a:cubicBezTo>
                      <a:pt x="81" y="179"/>
                      <a:pt x="82" y="180"/>
                      <a:pt x="82" y="177"/>
                    </a:cubicBezTo>
                    <a:cubicBezTo>
                      <a:pt x="82" y="175"/>
                      <a:pt x="81" y="174"/>
                      <a:pt x="81" y="172"/>
                    </a:cubicBezTo>
                    <a:cubicBezTo>
                      <a:pt x="81" y="169"/>
                      <a:pt x="83" y="170"/>
                      <a:pt x="82" y="167"/>
                    </a:cubicBezTo>
                    <a:cubicBezTo>
                      <a:pt x="82" y="165"/>
                      <a:pt x="82" y="164"/>
                      <a:pt x="83" y="163"/>
                    </a:cubicBezTo>
                    <a:cubicBezTo>
                      <a:pt x="83" y="162"/>
                      <a:pt x="83" y="161"/>
                      <a:pt x="83" y="160"/>
                    </a:cubicBezTo>
                    <a:cubicBezTo>
                      <a:pt x="82" y="158"/>
                      <a:pt x="81" y="157"/>
                      <a:pt x="84" y="156"/>
                    </a:cubicBezTo>
                    <a:cubicBezTo>
                      <a:pt x="87" y="156"/>
                      <a:pt x="88" y="156"/>
                      <a:pt x="89" y="158"/>
                    </a:cubicBezTo>
                    <a:cubicBezTo>
                      <a:pt x="90" y="160"/>
                      <a:pt x="89" y="162"/>
                      <a:pt x="91" y="160"/>
                    </a:cubicBezTo>
                    <a:cubicBezTo>
                      <a:pt x="93" y="159"/>
                      <a:pt x="94" y="159"/>
                      <a:pt x="94" y="158"/>
                    </a:cubicBezTo>
                    <a:cubicBezTo>
                      <a:pt x="95" y="156"/>
                      <a:pt x="99" y="139"/>
                      <a:pt x="99" y="138"/>
                    </a:cubicBezTo>
                    <a:cubicBezTo>
                      <a:pt x="99" y="138"/>
                      <a:pt x="99" y="138"/>
                      <a:pt x="99" y="138"/>
                    </a:cubicBezTo>
                    <a:cubicBezTo>
                      <a:pt x="99" y="138"/>
                      <a:pt x="99" y="138"/>
                      <a:pt x="99" y="138"/>
                    </a:cubicBezTo>
                    <a:cubicBezTo>
                      <a:pt x="99" y="138"/>
                      <a:pt x="99" y="138"/>
                      <a:pt x="99" y="138"/>
                    </a:cubicBezTo>
                    <a:cubicBezTo>
                      <a:pt x="119" y="22"/>
                      <a:pt x="119" y="22"/>
                      <a:pt x="119" y="22"/>
                    </a:cubicBezTo>
                    <a:cubicBezTo>
                      <a:pt x="82" y="15"/>
                      <a:pt x="47" y="8"/>
                      <a:pt x="17" y="0"/>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27" name="Freeform 12">
                <a:extLst>
                  <a:ext uri="{FF2B5EF4-FFF2-40B4-BE49-F238E27FC236}">
                    <a16:creationId xmlns:a16="http://schemas.microsoft.com/office/drawing/2014/main" id="{9CF1CF19-A299-3732-EE23-25EB1D2FDFA3}"/>
                  </a:ext>
                </a:extLst>
              </p:cNvPr>
              <p:cNvSpPr>
                <a:spLocks/>
              </p:cNvSpPr>
              <p:nvPr/>
            </p:nvSpPr>
            <p:spPr bwMode="auto">
              <a:xfrm>
                <a:off x="1562156" y="2076894"/>
                <a:ext cx="552301" cy="698585"/>
              </a:xfrm>
              <a:custGeom>
                <a:avLst/>
                <a:gdLst>
                  <a:gd name="T0" fmla="*/ 102 w 103"/>
                  <a:gd name="T1" fmla="*/ 36 h 130"/>
                  <a:gd name="T2" fmla="*/ 67 w 103"/>
                  <a:gd name="T3" fmla="*/ 32 h 130"/>
                  <a:gd name="T4" fmla="*/ 71 w 103"/>
                  <a:gd name="T5" fmla="*/ 9 h 130"/>
                  <a:gd name="T6" fmla="*/ 20 w 103"/>
                  <a:gd name="T7" fmla="*/ 0 h 130"/>
                  <a:gd name="T8" fmla="*/ 0 w 103"/>
                  <a:gd name="T9" fmla="*/ 116 h 130"/>
                  <a:gd name="T10" fmla="*/ 1 w 103"/>
                  <a:gd name="T11" fmla="*/ 116 h 130"/>
                  <a:gd name="T12" fmla="*/ 2 w 103"/>
                  <a:gd name="T13" fmla="*/ 116 h 130"/>
                  <a:gd name="T14" fmla="*/ 2 w 103"/>
                  <a:gd name="T15" fmla="*/ 116 h 130"/>
                  <a:gd name="T16" fmla="*/ 2 w 103"/>
                  <a:gd name="T17" fmla="*/ 116 h 130"/>
                  <a:gd name="T18" fmla="*/ 2 w 103"/>
                  <a:gd name="T19" fmla="*/ 116 h 130"/>
                  <a:gd name="T20" fmla="*/ 91 w 103"/>
                  <a:gd name="T21" fmla="*/ 130 h 130"/>
                  <a:gd name="T22" fmla="*/ 103 w 103"/>
                  <a:gd name="T23" fmla="*/ 37 h 130"/>
                  <a:gd name="T24" fmla="*/ 102 w 103"/>
                  <a:gd name="T25" fmla="*/ 36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 h="130">
                    <a:moveTo>
                      <a:pt x="102" y="36"/>
                    </a:moveTo>
                    <a:cubicBezTo>
                      <a:pt x="67" y="32"/>
                      <a:pt x="67" y="32"/>
                      <a:pt x="67" y="32"/>
                    </a:cubicBezTo>
                    <a:cubicBezTo>
                      <a:pt x="71" y="9"/>
                      <a:pt x="71" y="9"/>
                      <a:pt x="71" y="9"/>
                    </a:cubicBezTo>
                    <a:cubicBezTo>
                      <a:pt x="54" y="6"/>
                      <a:pt x="37" y="4"/>
                      <a:pt x="20" y="0"/>
                    </a:cubicBezTo>
                    <a:cubicBezTo>
                      <a:pt x="0" y="116"/>
                      <a:pt x="0" y="116"/>
                      <a:pt x="0" y="116"/>
                    </a:cubicBezTo>
                    <a:cubicBezTo>
                      <a:pt x="0" y="116"/>
                      <a:pt x="0" y="116"/>
                      <a:pt x="1" y="116"/>
                    </a:cubicBezTo>
                    <a:cubicBezTo>
                      <a:pt x="1" y="116"/>
                      <a:pt x="1" y="116"/>
                      <a:pt x="2" y="116"/>
                    </a:cubicBezTo>
                    <a:cubicBezTo>
                      <a:pt x="2" y="116"/>
                      <a:pt x="2" y="116"/>
                      <a:pt x="2" y="116"/>
                    </a:cubicBezTo>
                    <a:cubicBezTo>
                      <a:pt x="2" y="116"/>
                      <a:pt x="2" y="116"/>
                      <a:pt x="2" y="116"/>
                    </a:cubicBezTo>
                    <a:cubicBezTo>
                      <a:pt x="2" y="116"/>
                      <a:pt x="2" y="116"/>
                      <a:pt x="2" y="116"/>
                    </a:cubicBezTo>
                    <a:cubicBezTo>
                      <a:pt x="11" y="117"/>
                      <a:pt x="41" y="124"/>
                      <a:pt x="91" y="130"/>
                    </a:cubicBezTo>
                    <a:cubicBezTo>
                      <a:pt x="103" y="37"/>
                      <a:pt x="103" y="37"/>
                      <a:pt x="103" y="37"/>
                    </a:cubicBezTo>
                    <a:lnTo>
                      <a:pt x="102" y="36"/>
                    </a:ln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32" name="Freeform 13">
                <a:extLst>
                  <a:ext uri="{FF2B5EF4-FFF2-40B4-BE49-F238E27FC236}">
                    <a16:creationId xmlns:a16="http://schemas.microsoft.com/office/drawing/2014/main" id="{7B1162F5-156F-0EA6-BC4F-9048F902B2F1}"/>
                  </a:ext>
                </a:extLst>
              </p:cNvPr>
              <p:cNvSpPr>
                <a:spLocks/>
              </p:cNvSpPr>
              <p:nvPr/>
            </p:nvSpPr>
            <p:spPr bwMode="auto">
              <a:xfrm>
                <a:off x="746144" y="1351440"/>
                <a:ext cx="800089" cy="671717"/>
              </a:xfrm>
              <a:custGeom>
                <a:avLst/>
                <a:gdLst>
                  <a:gd name="T0" fmla="*/ 122 w 149"/>
                  <a:gd name="T1" fmla="*/ 30 h 125"/>
                  <a:gd name="T2" fmla="*/ 110 w 149"/>
                  <a:gd name="T3" fmla="*/ 27 h 125"/>
                  <a:gd name="T4" fmla="*/ 105 w 149"/>
                  <a:gd name="T5" fmla="*/ 27 h 125"/>
                  <a:gd name="T6" fmla="*/ 100 w 149"/>
                  <a:gd name="T7" fmla="*/ 27 h 125"/>
                  <a:gd name="T8" fmla="*/ 98 w 149"/>
                  <a:gd name="T9" fmla="*/ 28 h 125"/>
                  <a:gd name="T10" fmla="*/ 90 w 149"/>
                  <a:gd name="T11" fmla="*/ 28 h 125"/>
                  <a:gd name="T12" fmla="*/ 85 w 149"/>
                  <a:gd name="T13" fmla="*/ 28 h 125"/>
                  <a:gd name="T14" fmla="*/ 81 w 149"/>
                  <a:gd name="T15" fmla="*/ 26 h 125"/>
                  <a:gd name="T16" fmla="*/ 76 w 149"/>
                  <a:gd name="T17" fmla="*/ 27 h 125"/>
                  <a:gd name="T18" fmla="*/ 73 w 149"/>
                  <a:gd name="T19" fmla="*/ 26 h 125"/>
                  <a:gd name="T20" fmla="*/ 71 w 149"/>
                  <a:gd name="T21" fmla="*/ 25 h 125"/>
                  <a:gd name="T22" fmla="*/ 68 w 149"/>
                  <a:gd name="T23" fmla="*/ 23 h 125"/>
                  <a:gd name="T24" fmla="*/ 63 w 149"/>
                  <a:gd name="T25" fmla="*/ 23 h 125"/>
                  <a:gd name="T26" fmla="*/ 59 w 149"/>
                  <a:gd name="T27" fmla="*/ 23 h 125"/>
                  <a:gd name="T28" fmla="*/ 53 w 149"/>
                  <a:gd name="T29" fmla="*/ 23 h 125"/>
                  <a:gd name="T30" fmla="*/ 48 w 149"/>
                  <a:gd name="T31" fmla="*/ 21 h 125"/>
                  <a:gd name="T32" fmla="*/ 47 w 149"/>
                  <a:gd name="T33" fmla="*/ 17 h 125"/>
                  <a:gd name="T34" fmla="*/ 48 w 149"/>
                  <a:gd name="T35" fmla="*/ 10 h 125"/>
                  <a:gd name="T36" fmla="*/ 44 w 149"/>
                  <a:gd name="T37" fmla="*/ 5 h 125"/>
                  <a:gd name="T38" fmla="*/ 41 w 149"/>
                  <a:gd name="T39" fmla="*/ 5 h 125"/>
                  <a:gd name="T40" fmla="*/ 39 w 149"/>
                  <a:gd name="T41" fmla="*/ 2 h 125"/>
                  <a:gd name="T42" fmla="*/ 34 w 149"/>
                  <a:gd name="T43" fmla="*/ 0 h 125"/>
                  <a:gd name="T44" fmla="*/ 34 w 149"/>
                  <a:gd name="T45" fmla="*/ 1 h 125"/>
                  <a:gd name="T46" fmla="*/ 34 w 149"/>
                  <a:gd name="T47" fmla="*/ 4 h 125"/>
                  <a:gd name="T48" fmla="*/ 33 w 149"/>
                  <a:gd name="T49" fmla="*/ 5 h 125"/>
                  <a:gd name="T50" fmla="*/ 30 w 149"/>
                  <a:gd name="T51" fmla="*/ 14 h 125"/>
                  <a:gd name="T52" fmla="*/ 27 w 149"/>
                  <a:gd name="T53" fmla="*/ 23 h 125"/>
                  <a:gd name="T54" fmla="*/ 24 w 149"/>
                  <a:gd name="T55" fmla="*/ 30 h 125"/>
                  <a:gd name="T56" fmla="*/ 22 w 149"/>
                  <a:gd name="T57" fmla="*/ 34 h 125"/>
                  <a:gd name="T58" fmla="*/ 22 w 149"/>
                  <a:gd name="T59" fmla="*/ 37 h 125"/>
                  <a:gd name="T60" fmla="*/ 21 w 149"/>
                  <a:gd name="T61" fmla="*/ 40 h 125"/>
                  <a:gd name="T62" fmla="*/ 19 w 149"/>
                  <a:gd name="T63" fmla="*/ 43 h 125"/>
                  <a:gd name="T64" fmla="*/ 15 w 149"/>
                  <a:gd name="T65" fmla="*/ 53 h 125"/>
                  <a:gd name="T66" fmla="*/ 13 w 149"/>
                  <a:gd name="T67" fmla="*/ 59 h 125"/>
                  <a:gd name="T68" fmla="*/ 10 w 149"/>
                  <a:gd name="T69" fmla="*/ 63 h 125"/>
                  <a:gd name="T70" fmla="*/ 8 w 149"/>
                  <a:gd name="T71" fmla="*/ 64 h 125"/>
                  <a:gd name="T72" fmla="*/ 5 w 149"/>
                  <a:gd name="T73" fmla="*/ 70 h 125"/>
                  <a:gd name="T74" fmla="*/ 3 w 149"/>
                  <a:gd name="T75" fmla="*/ 75 h 125"/>
                  <a:gd name="T76" fmla="*/ 3 w 149"/>
                  <a:gd name="T77" fmla="*/ 80 h 125"/>
                  <a:gd name="T78" fmla="*/ 1 w 149"/>
                  <a:gd name="T79" fmla="*/ 84 h 125"/>
                  <a:gd name="T80" fmla="*/ 2 w 149"/>
                  <a:gd name="T81" fmla="*/ 94 h 125"/>
                  <a:gd name="T82" fmla="*/ 3 w 149"/>
                  <a:gd name="T83" fmla="*/ 96 h 125"/>
                  <a:gd name="T84" fmla="*/ 122 w 149"/>
                  <a:gd name="T85" fmla="*/ 125 h 125"/>
                  <a:gd name="T86" fmla="*/ 130 w 149"/>
                  <a:gd name="T87" fmla="*/ 86 h 125"/>
                  <a:gd name="T88" fmla="*/ 133 w 149"/>
                  <a:gd name="T89" fmla="*/ 81 h 125"/>
                  <a:gd name="T90" fmla="*/ 133 w 149"/>
                  <a:gd name="T91" fmla="*/ 78 h 125"/>
                  <a:gd name="T92" fmla="*/ 133 w 149"/>
                  <a:gd name="T93" fmla="*/ 74 h 125"/>
                  <a:gd name="T94" fmla="*/ 130 w 149"/>
                  <a:gd name="T95" fmla="*/ 69 h 125"/>
                  <a:gd name="T96" fmla="*/ 139 w 149"/>
                  <a:gd name="T97" fmla="*/ 59 h 125"/>
                  <a:gd name="T98" fmla="*/ 140 w 149"/>
                  <a:gd name="T99" fmla="*/ 56 h 125"/>
                  <a:gd name="T100" fmla="*/ 144 w 149"/>
                  <a:gd name="T101" fmla="*/ 52 h 125"/>
                  <a:gd name="T102" fmla="*/ 148 w 149"/>
                  <a:gd name="T103" fmla="*/ 46 h 125"/>
                  <a:gd name="T104" fmla="*/ 146 w 149"/>
                  <a:gd name="T105" fmla="*/ 39 h 125"/>
                  <a:gd name="T106" fmla="*/ 143 w 149"/>
                  <a:gd name="T107" fmla="*/ 34 h 125"/>
                  <a:gd name="T108" fmla="*/ 143 w 149"/>
                  <a:gd name="T109" fmla="*/ 34 h 125"/>
                  <a:gd name="T110" fmla="*/ 122 w 149"/>
                  <a:gd name="T111" fmla="*/ 3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9" h="125">
                    <a:moveTo>
                      <a:pt x="122" y="30"/>
                    </a:moveTo>
                    <a:cubicBezTo>
                      <a:pt x="119" y="29"/>
                      <a:pt x="111" y="27"/>
                      <a:pt x="110" y="27"/>
                    </a:cubicBezTo>
                    <a:cubicBezTo>
                      <a:pt x="109" y="28"/>
                      <a:pt x="106" y="28"/>
                      <a:pt x="105" y="27"/>
                    </a:cubicBezTo>
                    <a:cubicBezTo>
                      <a:pt x="103" y="27"/>
                      <a:pt x="101" y="26"/>
                      <a:pt x="100" y="27"/>
                    </a:cubicBezTo>
                    <a:cubicBezTo>
                      <a:pt x="100" y="28"/>
                      <a:pt x="102" y="28"/>
                      <a:pt x="98" y="28"/>
                    </a:cubicBezTo>
                    <a:cubicBezTo>
                      <a:pt x="94" y="27"/>
                      <a:pt x="91" y="27"/>
                      <a:pt x="90" y="28"/>
                    </a:cubicBezTo>
                    <a:cubicBezTo>
                      <a:pt x="90" y="29"/>
                      <a:pt x="86" y="29"/>
                      <a:pt x="85" y="28"/>
                    </a:cubicBezTo>
                    <a:cubicBezTo>
                      <a:pt x="84" y="26"/>
                      <a:pt x="82" y="26"/>
                      <a:pt x="81" y="26"/>
                    </a:cubicBezTo>
                    <a:cubicBezTo>
                      <a:pt x="80" y="27"/>
                      <a:pt x="77" y="28"/>
                      <a:pt x="76" y="27"/>
                    </a:cubicBezTo>
                    <a:cubicBezTo>
                      <a:pt x="76" y="26"/>
                      <a:pt x="73" y="26"/>
                      <a:pt x="73" y="26"/>
                    </a:cubicBezTo>
                    <a:cubicBezTo>
                      <a:pt x="72" y="26"/>
                      <a:pt x="72" y="26"/>
                      <a:pt x="71" y="25"/>
                    </a:cubicBezTo>
                    <a:cubicBezTo>
                      <a:pt x="70" y="24"/>
                      <a:pt x="69" y="23"/>
                      <a:pt x="68" y="23"/>
                    </a:cubicBezTo>
                    <a:cubicBezTo>
                      <a:pt x="66" y="23"/>
                      <a:pt x="66" y="24"/>
                      <a:pt x="63" y="23"/>
                    </a:cubicBezTo>
                    <a:cubicBezTo>
                      <a:pt x="61" y="22"/>
                      <a:pt x="61" y="23"/>
                      <a:pt x="59" y="23"/>
                    </a:cubicBezTo>
                    <a:cubicBezTo>
                      <a:pt x="57" y="24"/>
                      <a:pt x="54" y="24"/>
                      <a:pt x="53" y="23"/>
                    </a:cubicBezTo>
                    <a:cubicBezTo>
                      <a:pt x="51" y="21"/>
                      <a:pt x="48" y="22"/>
                      <a:pt x="48" y="21"/>
                    </a:cubicBezTo>
                    <a:cubicBezTo>
                      <a:pt x="47" y="20"/>
                      <a:pt x="47" y="19"/>
                      <a:pt x="47" y="17"/>
                    </a:cubicBezTo>
                    <a:cubicBezTo>
                      <a:pt x="48" y="16"/>
                      <a:pt x="50" y="12"/>
                      <a:pt x="48" y="10"/>
                    </a:cubicBezTo>
                    <a:cubicBezTo>
                      <a:pt x="47" y="7"/>
                      <a:pt x="46" y="5"/>
                      <a:pt x="44" y="5"/>
                    </a:cubicBezTo>
                    <a:cubicBezTo>
                      <a:pt x="42" y="5"/>
                      <a:pt x="42" y="7"/>
                      <a:pt x="41" y="5"/>
                    </a:cubicBezTo>
                    <a:cubicBezTo>
                      <a:pt x="41" y="3"/>
                      <a:pt x="41" y="3"/>
                      <a:pt x="39" y="2"/>
                    </a:cubicBezTo>
                    <a:cubicBezTo>
                      <a:pt x="39" y="2"/>
                      <a:pt x="36" y="1"/>
                      <a:pt x="34" y="0"/>
                    </a:cubicBezTo>
                    <a:cubicBezTo>
                      <a:pt x="34" y="0"/>
                      <a:pt x="34" y="1"/>
                      <a:pt x="34" y="1"/>
                    </a:cubicBezTo>
                    <a:cubicBezTo>
                      <a:pt x="34" y="2"/>
                      <a:pt x="34" y="3"/>
                      <a:pt x="34" y="4"/>
                    </a:cubicBezTo>
                    <a:cubicBezTo>
                      <a:pt x="33" y="5"/>
                      <a:pt x="34" y="3"/>
                      <a:pt x="33" y="5"/>
                    </a:cubicBezTo>
                    <a:cubicBezTo>
                      <a:pt x="33" y="7"/>
                      <a:pt x="31" y="11"/>
                      <a:pt x="30" y="14"/>
                    </a:cubicBezTo>
                    <a:cubicBezTo>
                      <a:pt x="30" y="17"/>
                      <a:pt x="28" y="20"/>
                      <a:pt x="27" y="23"/>
                    </a:cubicBezTo>
                    <a:cubicBezTo>
                      <a:pt x="26" y="26"/>
                      <a:pt x="25" y="27"/>
                      <a:pt x="24" y="30"/>
                    </a:cubicBezTo>
                    <a:cubicBezTo>
                      <a:pt x="23" y="33"/>
                      <a:pt x="22" y="32"/>
                      <a:pt x="22" y="34"/>
                    </a:cubicBezTo>
                    <a:cubicBezTo>
                      <a:pt x="22" y="36"/>
                      <a:pt x="23" y="36"/>
                      <a:pt x="22" y="37"/>
                    </a:cubicBezTo>
                    <a:cubicBezTo>
                      <a:pt x="21" y="38"/>
                      <a:pt x="21" y="39"/>
                      <a:pt x="21" y="40"/>
                    </a:cubicBezTo>
                    <a:cubicBezTo>
                      <a:pt x="21" y="42"/>
                      <a:pt x="20" y="40"/>
                      <a:pt x="19" y="43"/>
                    </a:cubicBezTo>
                    <a:cubicBezTo>
                      <a:pt x="18" y="46"/>
                      <a:pt x="16" y="51"/>
                      <a:pt x="15" y="53"/>
                    </a:cubicBezTo>
                    <a:cubicBezTo>
                      <a:pt x="15" y="55"/>
                      <a:pt x="14" y="58"/>
                      <a:pt x="13" y="59"/>
                    </a:cubicBezTo>
                    <a:cubicBezTo>
                      <a:pt x="12" y="60"/>
                      <a:pt x="11" y="61"/>
                      <a:pt x="10" y="63"/>
                    </a:cubicBezTo>
                    <a:cubicBezTo>
                      <a:pt x="10" y="64"/>
                      <a:pt x="8" y="62"/>
                      <a:pt x="8" y="64"/>
                    </a:cubicBezTo>
                    <a:cubicBezTo>
                      <a:pt x="9" y="66"/>
                      <a:pt x="6" y="69"/>
                      <a:pt x="5" y="70"/>
                    </a:cubicBezTo>
                    <a:cubicBezTo>
                      <a:pt x="5" y="70"/>
                      <a:pt x="3" y="72"/>
                      <a:pt x="3" y="75"/>
                    </a:cubicBezTo>
                    <a:cubicBezTo>
                      <a:pt x="3" y="77"/>
                      <a:pt x="5" y="79"/>
                      <a:pt x="3" y="80"/>
                    </a:cubicBezTo>
                    <a:cubicBezTo>
                      <a:pt x="2" y="81"/>
                      <a:pt x="1" y="83"/>
                      <a:pt x="1" y="84"/>
                    </a:cubicBezTo>
                    <a:cubicBezTo>
                      <a:pt x="1" y="86"/>
                      <a:pt x="0" y="91"/>
                      <a:pt x="2" y="94"/>
                    </a:cubicBezTo>
                    <a:cubicBezTo>
                      <a:pt x="3" y="95"/>
                      <a:pt x="3" y="95"/>
                      <a:pt x="3" y="96"/>
                    </a:cubicBezTo>
                    <a:cubicBezTo>
                      <a:pt x="19" y="100"/>
                      <a:pt x="65" y="113"/>
                      <a:pt x="122" y="125"/>
                    </a:cubicBezTo>
                    <a:cubicBezTo>
                      <a:pt x="123" y="118"/>
                      <a:pt x="130" y="87"/>
                      <a:pt x="130" y="86"/>
                    </a:cubicBezTo>
                    <a:cubicBezTo>
                      <a:pt x="130" y="85"/>
                      <a:pt x="132" y="82"/>
                      <a:pt x="133" y="81"/>
                    </a:cubicBezTo>
                    <a:cubicBezTo>
                      <a:pt x="133" y="80"/>
                      <a:pt x="132" y="79"/>
                      <a:pt x="133" y="78"/>
                    </a:cubicBezTo>
                    <a:cubicBezTo>
                      <a:pt x="134" y="77"/>
                      <a:pt x="136" y="75"/>
                      <a:pt x="133" y="74"/>
                    </a:cubicBezTo>
                    <a:cubicBezTo>
                      <a:pt x="130" y="72"/>
                      <a:pt x="131" y="71"/>
                      <a:pt x="130" y="69"/>
                    </a:cubicBezTo>
                    <a:cubicBezTo>
                      <a:pt x="130" y="66"/>
                      <a:pt x="139" y="60"/>
                      <a:pt x="139" y="59"/>
                    </a:cubicBezTo>
                    <a:cubicBezTo>
                      <a:pt x="139" y="58"/>
                      <a:pt x="139" y="57"/>
                      <a:pt x="140" y="56"/>
                    </a:cubicBezTo>
                    <a:cubicBezTo>
                      <a:pt x="141" y="54"/>
                      <a:pt x="144" y="53"/>
                      <a:pt x="144" y="52"/>
                    </a:cubicBezTo>
                    <a:cubicBezTo>
                      <a:pt x="144" y="51"/>
                      <a:pt x="147" y="47"/>
                      <a:pt x="148" y="46"/>
                    </a:cubicBezTo>
                    <a:cubicBezTo>
                      <a:pt x="149" y="45"/>
                      <a:pt x="148" y="41"/>
                      <a:pt x="146" y="39"/>
                    </a:cubicBezTo>
                    <a:cubicBezTo>
                      <a:pt x="144" y="38"/>
                      <a:pt x="144" y="36"/>
                      <a:pt x="143" y="34"/>
                    </a:cubicBezTo>
                    <a:cubicBezTo>
                      <a:pt x="143" y="34"/>
                      <a:pt x="143" y="34"/>
                      <a:pt x="143" y="34"/>
                    </a:cubicBezTo>
                    <a:cubicBezTo>
                      <a:pt x="143" y="34"/>
                      <a:pt x="125" y="32"/>
                      <a:pt x="122" y="30"/>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33" name="Freeform 14">
                <a:extLst>
                  <a:ext uri="{FF2B5EF4-FFF2-40B4-BE49-F238E27FC236}">
                    <a16:creationId xmlns:a16="http://schemas.microsoft.com/office/drawing/2014/main" id="{EB9F7DCC-4532-7EF5-C5BD-880E04CDF440}"/>
                  </a:ext>
                </a:extLst>
              </p:cNvPr>
              <p:cNvSpPr>
                <a:spLocks/>
              </p:cNvSpPr>
              <p:nvPr/>
            </p:nvSpPr>
            <p:spPr bwMode="auto">
              <a:xfrm>
                <a:off x="923278" y="1050909"/>
                <a:ext cx="654799" cy="483636"/>
              </a:xfrm>
              <a:custGeom>
                <a:avLst/>
                <a:gdLst>
                  <a:gd name="T0" fmla="*/ 122 w 122"/>
                  <a:gd name="T1" fmla="*/ 21 h 90"/>
                  <a:gd name="T2" fmla="*/ 35 w 122"/>
                  <a:gd name="T3" fmla="*/ 1 h 90"/>
                  <a:gd name="T4" fmla="*/ 38 w 122"/>
                  <a:gd name="T5" fmla="*/ 6 h 90"/>
                  <a:gd name="T6" fmla="*/ 37 w 122"/>
                  <a:gd name="T7" fmla="*/ 11 h 90"/>
                  <a:gd name="T8" fmla="*/ 36 w 122"/>
                  <a:gd name="T9" fmla="*/ 13 h 90"/>
                  <a:gd name="T10" fmla="*/ 37 w 122"/>
                  <a:gd name="T11" fmla="*/ 16 h 90"/>
                  <a:gd name="T12" fmla="*/ 37 w 122"/>
                  <a:gd name="T13" fmla="*/ 20 h 90"/>
                  <a:gd name="T14" fmla="*/ 38 w 122"/>
                  <a:gd name="T15" fmla="*/ 25 h 90"/>
                  <a:gd name="T16" fmla="*/ 34 w 122"/>
                  <a:gd name="T17" fmla="*/ 30 h 90"/>
                  <a:gd name="T18" fmla="*/ 34 w 122"/>
                  <a:gd name="T19" fmla="*/ 35 h 90"/>
                  <a:gd name="T20" fmla="*/ 32 w 122"/>
                  <a:gd name="T21" fmla="*/ 39 h 90"/>
                  <a:gd name="T22" fmla="*/ 25 w 122"/>
                  <a:gd name="T23" fmla="*/ 42 h 90"/>
                  <a:gd name="T24" fmla="*/ 24 w 122"/>
                  <a:gd name="T25" fmla="*/ 38 h 90"/>
                  <a:gd name="T26" fmla="*/ 25 w 122"/>
                  <a:gd name="T27" fmla="*/ 40 h 90"/>
                  <a:gd name="T28" fmla="*/ 28 w 122"/>
                  <a:gd name="T29" fmla="*/ 37 h 90"/>
                  <a:gd name="T30" fmla="*/ 31 w 122"/>
                  <a:gd name="T31" fmla="*/ 36 h 90"/>
                  <a:gd name="T32" fmla="*/ 30 w 122"/>
                  <a:gd name="T33" fmla="*/ 32 h 90"/>
                  <a:gd name="T34" fmla="*/ 33 w 122"/>
                  <a:gd name="T35" fmla="*/ 28 h 90"/>
                  <a:gd name="T36" fmla="*/ 31 w 122"/>
                  <a:gd name="T37" fmla="*/ 25 h 90"/>
                  <a:gd name="T38" fmla="*/ 29 w 122"/>
                  <a:gd name="T39" fmla="*/ 20 h 90"/>
                  <a:gd name="T40" fmla="*/ 25 w 122"/>
                  <a:gd name="T41" fmla="*/ 17 h 90"/>
                  <a:gd name="T42" fmla="*/ 5 w 122"/>
                  <a:gd name="T43" fmla="*/ 6 h 90"/>
                  <a:gd name="T44" fmla="*/ 4 w 122"/>
                  <a:gd name="T45" fmla="*/ 8 h 90"/>
                  <a:gd name="T46" fmla="*/ 3 w 122"/>
                  <a:gd name="T47" fmla="*/ 18 h 90"/>
                  <a:gd name="T48" fmla="*/ 4 w 122"/>
                  <a:gd name="T49" fmla="*/ 30 h 90"/>
                  <a:gd name="T50" fmla="*/ 3 w 122"/>
                  <a:gd name="T51" fmla="*/ 36 h 90"/>
                  <a:gd name="T52" fmla="*/ 4 w 122"/>
                  <a:gd name="T53" fmla="*/ 39 h 90"/>
                  <a:gd name="T54" fmla="*/ 7 w 122"/>
                  <a:gd name="T55" fmla="*/ 41 h 90"/>
                  <a:gd name="T56" fmla="*/ 3 w 122"/>
                  <a:gd name="T57" fmla="*/ 41 h 90"/>
                  <a:gd name="T58" fmla="*/ 3 w 122"/>
                  <a:gd name="T59" fmla="*/ 46 h 90"/>
                  <a:gd name="T60" fmla="*/ 6 w 122"/>
                  <a:gd name="T61" fmla="*/ 47 h 90"/>
                  <a:gd name="T62" fmla="*/ 4 w 122"/>
                  <a:gd name="T63" fmla="*/ 50 h 90"/>
                  <a:gd name="T64" fmla="*/ 2 w 122"/>
                  <a:gd name="T65" fmla="*/ 53 h 90"/>
                  <a:gd name="T66" fmla="*/ 1 w 122"/>
                  <a:gd name="T67" fmla="*/ 48 h 90"/>
                  <a:gd name="T68" fmla="*/ 1 w 122"/>
                  <a:gd name="T69" fmla="*/ 55 h 90"/>
                  <a:gd name="T70" fmla="*/ 6 w 122"/>
                  <a:gd name="T71" fmla="*/ 58 h 90"/>
                  <a:gd name="T72" fmla="*/ 11 w 122"/>
                  <a:gd name="T73" fmla="*/ 61 h 90"/>
                  <a:gd name="T74" fmla="*/ 14 w 122"/>
                  <a:gd name="T75" fmla="*/ 73 h 90"/>
                  <a:gd name="T76" fmla="*/ 20 w 122"/>
                  <a:gd name="T77" fmla="*/ 79 h 90"/>
                  <a:gd name="T78" fmla="*/ 30 w 122"/>
                  <a:gd name="T79" fmla="*/ 79 h 90"/>
                  <a:gd name="T80" fmla="*/ 38 w 122"/>
                  <a:gd name="T81" fmla="*/ 81 h 90"/>
                  <a:gd name="T82" fmla="*/ 43 w 122"/>
                  <a:gd name="T83" fmla="*/ 83 h 90"/>
                  <a:gd name="T84" fmla="*/ 52 w 122"/>
                  <a:gd name="T85" fmla="*/ 84 h 90"/>
                  <a:gd name="T86" fmla="*/ 65 w 122"/>
                  <a:gd name="T87" fmla="*/ 84 h 90"/>
                  <a:gd name="T88" fmla="*/ 72 w 122"/>
                  <a:gd name="T89" fmla="*/ 83 h 90"/>
                  <a:gd name="T90" fmla="*/ 89 w 122"/>
                  <a:gd name="T91" fmla="*/ 86 h 90"/>
                  <a:gd name="T92" fmla="*/ 110 w 122"/>
                  <a:gd name="T93" fmla="*/ 90 h 90"/>
                  <a:gd name="T94" fmla="*/ 111 w 122"/>
                  <a:gd name="T95" fmla="*/ 83 h 90"/>
                  <a:gd name="T96" fmla="*/ 116 w 122"/>
                  <a:gd name="T97" fmla="*/ 5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2" h="90">
                    <a:moveTo>
                      <a:pt x="116" y="50"/>
                    </a:moveTo>
                    <a:cubicBezTo>
                      <a:pt x="117" y="49"/>
                      <a:pt x="121" y="27"/>
                      <a:pt x="122" y="21"/>
                    </a:cubicBezTo>
                    <a:cubicBezTo>
                      <a:pt x="68" y="10"/>
                      <a:pt x="33" y="0"/>
                      <a:pt x="33" y="0"/>
                    </a:cubicBezTo>
                    <a:cubicBezTo>
                      <a:pt x="34" y="0"/>
                      <a:pt x="34" y="0"/>
                      <a:pt x="35" y="1"/>
                    </a:cubicBezTo>
                    <a:cubicBezTo>
                      <a:pt x="35" y="2"/>
                      <a:pt x="35" y="3"/>
                      <a:pt x="36" y="4"/>
                    </a:cubicBezTo>
                    <a:cubicBezTo>
                      <a:pt x="37" y="5"/>
                      <a:pt x="38" y="5"/>
                      <a:pt x="38" y="6"/>
                    </a:cubicBezTo>
                    <a:cubicBezTo>
                      <a:pt x="38" y="7"/>
                      <a:pt x="39" y="7"/>
                      <a:pt x="38" y="9"/>
                    </a:cubicBezTo>
                    <a:cubicBezTo>
                      <a:pt x="38" y="10"/>
                      <a:pt x="38" y="11"/>
                      <a:pt x="37" y="11"/>
                    </a:cubicBezTo>
                    <a:cubicBezTo>
                      <a:pt x="37" y="12"/>
                      <a:pt x="37" y="12"/>
                      <a:pt x="37" y="13"/>
                    </a:cubicBezTo>
                    <a:cubicBezTo>
                      <a:pt x="37" y="14"/>
                      <a:pt x="37" y="13"/>
                      <a:pt x="36" y="13"/>
                    </a:cubicBezTo>
                    <a:cubicBezTo>
                      <a:pt x="35" y="13"/>
                      <a:pt x="34" y="13"/>
                      <a:pt x="35" y="14"/>
                    </a:cubicBezTo>
                    <a:cubicBezTo>
                      <a:pt x="36" y="15"/>
                      <a:pt x="36" y="16"/>
                      <a:pt x="37" y="16"/>
                    </a:cubicBezTo>
                    <a:cubicBezTo>
                      <a:pt x="37" y="17"/>
                      <a:pt x="38" y="17"/>
                      <a:pt x="38" y="18"/>
                    </a:cubicBezTo>
                    <a:cubicBezTo>
                      <a:pt x="38" y="19"/>
                      <a:pt x="37" y="19"/>
                      <a:pt x="37" y="20"/>
                    </a:cubicBezTo>
                    <a:cubicBezTo>
                      <a:pt x="37" y="21"/>
                      <a:pt x="38" y="22"/>
                      <a:pt x="38" y="23"/>
                    </a:cubicBezTo>
                    <a:cubicBezTo>
                      <a:pt x="38" y="23"/>
                      <a:pt x="38" y="24"/>
                      <a:pt x="38" y="25"/>
                    </a:cubicBezTo>
                    <a:cubicBezTo>
                      <a:pt x="37" y="26"/>
                      <a:pt x="37" y="27"/>
                      <a:pt x="36" y="27"/>
                    </a:cubicBezTo>
                    <a:cubicBezTo>
                      <a:pt x="35" y="28"/>
                      <a:pt x="35" y="29"/>
                      <a:pt x="34" y="30"/>
                    </a:cubicBezTo>
                    <a:cubicBezTo>
                      <a:pt x="34" y="31"/>
                      <a:pt x="33" y="31"/>
                      <a:pt x="34" y="32"/>
                    </a:cubicBezTo>
                    <a:cubicBezTo>
                      <a:pt x="34" y="33"/>
                      <a:pt x="34" y="34"/>
                      <a:pt x="34" y="35"/>
                    </a:cubicBezTo>
                    <a:cubicBezTo>
                      <a:pt x="33" y="35"/>
                      <a:pt x="33" y="36"/>
                      <a:pt x="33" y="37"/>
                    </a:cubicBezTo>
                    <a:cubicBezTo>
                      <a:pt x="33" y="38"/>
                      <a:pt x="33" y="38"/>
                      <a:pt x="32" y="39"/>
                    </a:cubicBezTo>
                    <a:cubicBezTo>
                      <a:pt x="31" y="40"/>
                      <a:pt x="31" y="40"/>
                      <a:pt x="29" y="41"/>
                    </a:cubicBezTo>
                    <a:cubicBezTo>
                      <a:pt x="27" y="42"/>
                      <a:pt x="28" y="43"/>
                      <a:pt x="25" y="42"/>
                    </a:cubicBezTo>
                    <a:cubicBezTo>
                      <a:pt x="23" y="42"/>
                      <a:pt x="21" y="41"/>
                      <a:pt x="22" y="40"/>
                    </a:cubicBezTo>
                    <a:cubicBezTo>
                      <a:pt x="23" y="39"/>
                      <a:pt x="24" y="39"/>
                      <a:pt x="24" y="38"/>
                    </a:cubicBezTo>
                    <a:cubicBezTo>
                      <a:pt x="25" y="36"/>
                      <a:pt x="25" y="36"/>
                      <a:pt x="25" y="37"/>
                    </a:cubicBezTo>
                    <a:cubicBezTo>
                      <a:pt x="25" y="38"/>
                      <a:pt x="24" y="39"/>
                      <a:pt x="25" y="40"/>
                    </a:cubicBezTo>
                    <a:cubicBezTo>
                      <a:pt x="26" y="40"/>
                      <a:pt x="26" y="39"/>
                      <a:pt x="26" y="38"/>
                    </a:cubicBezTo>
                    <a:cubicBezTo>
                      <a:pt x="27" y="37"/>
                      <a:pt x="27" y="37"/>
                      <a:pt x="28" y="37"/>
                    </a:cubicBezTo>
                    <a:cubicBezTo>
                      <a:pt x="28" y="38"/>
                      <a:pt x="27" y="39"/>
                      <a:pt x="28" y="39"/>
                    </a:cubicBezTo>
                    <a:cubicBezTo>
                      <a:pt x="30" y="39"/>
                      <a:pt x="31" y="38"/>
                      <a:pt x="31" y="36"/>
                    </a:cubicBezTo>
                    <a:cubicBezTo>
                      <a:pt x="31" y="35"/>
                      <a:pt x="32" y="33"/>
                      <a:pt x="31" y="33"/>
                    </a:cubicBezTo>
                    <a:cubicBezTo>
                      <a:pt x="30" y="33"/>
                      <a:pt x="29" y="32"/>
                      <a:pt x="30" y="32"/>
                    </a:cubicBezTo>
                    <a:cubicBezTo>
                      <a:pt x="31" y="31"/>
                      <a:pt x="30" y="30"/>
                      <a:pt x="31" y="29"/>
                    </a:cubicBezTo>
                    <a:cubicBezTo>
                      <a:pt x="32" y="29"/>
                      <a:pt x="33" y="29"/>
                      <a:pt x="33" y="28"/>
                    </a:cubicBezTo>
                    <a:cubicBezTo>
                      <a:pt x="33" y="27"/>
                      <a:pt x="33" y="26"/>
                      <a:pt x="32" y="26"/>
                    </a:cubicBezTo>
                    <a:cubicBezTo>
                      <a:pt x="31" y="26"/>
                      <a:pt x="31" y="26"/>
                      <a:pt x="31" y="25"/>
                    </a:cubicBezTo>
                    <a:cubicBezTo>
                      <a:pt x="31" y="23"/>
                      <a:pt x="31" y="22"/>
                      <a:pt x="31" y="21"/>
                    </a:cubicBezTo>
                    <a:cubicBezTo>
                      <a:pt x="31" y="20"/>
                      <a:pt x="30" y="19"/>
                      <a:pt x="29" y="20"/>
                    </a:cubicBezTo>
                    <a:cubicBezTo>
                      <a:pt x="29" y="20"/>
                      <a:pt x="28" y="20"/>
                      <a:pt x="27" y="19"/>
                    </a:cubicBezTo>
                    <a:cubicBezTo>
                      <a:pt x="27" y="18"/>
                      <a:pt x="26" y="17"/>
                      <a:pt x="25" y="17"/>
                    </a:cubicBezTo>
                    <a:cubicBezTo>
                      <a:pt x="24" y="17"/>
                      <a:pt x="24" y="17"/>
                      <a:pt x="21" y="16"/>
                    </a:cubicBezTo>
                    <a:cubicBezTo>
                      <a:pt x="18" y="15"/>
                      <a:pt x="9" y="13"/>
                      <a:pt x="5" y="6"/>
                    </a:cubicBezTo>
                    <a:cubicBezTo>
                      <a:pt x="5" y="6"/>
                      <a:pt x="4" y="5"/>
                      <a:pt x="4" y="6"/>
                    </a:cubicBezTo>
                    <a:cubicBezTo>
                      <a:pt x="4" y="7"/>
                      <a:pt x="4" y="7"/>
                      <a:pt x="4" y="8"/>
                    </a:cubicBezTo>
                    <a:cubicBezTo>
                      <a:pt x="3" y="9"/>
                      <a:pt x="1" y="11"/>
                      <a:pt x="1" y="13"/>
                    </a:cubicBezTo>
                    <a:cubicBezTo>
                      <a:pt x="2" y="16"/>
                      <a:pt x="3" y="16"/>
                      <a:pt x="3" y="18"/>
                    </a:cubicBezTo>
                    <a:cubicBezTo>
                      <a:pt x="4" y="20"/>
                      <a:pt x="4" y="20"/>
                      <a:pt x="3" y="22"/>
                    </a:cubicBezTo>
                    <a:cubicBezTo>
                      <a:pt x="3" y="25"/>
                      <a:pt x="4" y="28"/>
                      <a:pt x="4" y="30"/>
                    </a:cubicBezTo>
                    <a:cubicBezTo>
                      <a:pt x="4" y="32"/>
                      <a:pt x="4" y="30"/>
                      <a:pt x="4" y="32"/>
                    </a:cubicBezTo>
                    <a:cubicBezTo>
                      <a:pt x="4" y="34"/>
                      <a:pt x="4" y="35"/>
                      <a:pt x="3" y="36"/>
                    </a:cubicBezTo>
                    <a:cubicBezTo>
                      <a:pt x="3" y="37"/>
                      <a:pt x="2" y="38"/>
                      <a:pt x="3" y="39"/>
                    </a:cubicBezTo>
                    <a:cubicBezTo>
                      <a:pt x="3" y="39"/>
                      <a:pt x="3" y="38"/>
                      <a:pt x="4" y="39"/>
                    </a:cubicBezTo>
                    <a:cubicBezTo>
                      <a:pt x="5" y="39"/>
                      <a:pt x="5" y="39"/>
                      <a:pt x="6" y="40"/>
                    </a:cubicBezTo>
                    <a:cubicBezTo>
                      <a:pt x="6" y="40"/>
                      <a:pt x="7" y="40"/>
                      <a:pt x="7" y="41"/>
                    </a:cubicBezTo>
                    <a:cubicBezTo>
                      <a:pt x="6" y="41"/>
                      <a:pt x="6" y="42"/>
                      <a:pt x="5" y="42"/>
                    </a:cubicBezTo>
                    <a:cubicBezTo>
                      <a:pt x="4" y="42"/>
                      <a:pt x="3" y="40"/>
                      <a:pt x="3" y="41"/>
                    </a:cubicBezTo>
                    <a:cubicBezTo>
                      <a:pt x="3" y="42"/>
                      <a:pt x="3" y="42"/>
                      <a:pt x="3" y="44"/>
                    </a:cubicBezTo>
                    <a:cubicBezTo>
                      <a:pt x="3" y="45"/>
                      <a:pt x="2" y="46"/>
                      <a:pt x="3" y="46"/>
                    </a:cubicBezTo>
                    <a:cubicBezTo>
                      <a:pt x="5" y="47"/>
                      <a:pt x="5" y="46"/>
                      <a:pt x="6" y="46"/>
                    </a:cubicBezTo>
                    <a:cubicBezTo>
                      <a:pt x="6" y="47"/>
                      <a:pt x="6" y="47"/>
                      <a:pt x="6" y="47"/>
                    </a:cubicBezTo>
                    <a:cubicBezTo>
                      <a:pt x="5" y="48"/>
                      <a:pt x="4" y="47"/>
                      <a:pt x="4" y="48"/>
                    </a:cubicBezTo>
                    <a:cubicBezTo>
                      <a:pt x="4" y="48"/>
                      <a:pt x="3" y="49"/>
                      <a:pt x="4" y="50"/>
                    </a:cubicBezTo>
                    <a:cubicBezTo>
                      <a:pt x="4" y="51"/>
                      <a:pt x="3" y="51"/>
                      <a:pt x="2" y="51"/>
                    </a:cubicBezTo>
                    <a:cubicBezTo>
                      <a:pt x="2" y="52"/>
                      <a:pt x="3" y="54"/>
                      <a:pt x="2" y="53"/>
                    </a:cubicBezTo>
                    <a:cubicBezTo>
                      <a:pt x="1" y="52"/>
                      <a:pt x="1" y="52"/>
                      <a:pt x="1" y="50"/>
                    </a:cubicBezTo>
                    <a:cubicBezTo>
                      <a:pt x="2" y="48"/>
                      <a:pt x="2" y="47"/>
                      <a:pt x="1" y="48"/>
                    </a:cubicBezTo>
                    <a:cubicBezTo>
                      <a:pt x="1" y="49"/>
                      <a:pt x="0" y="50"/>
                      <a:pt x="1" y="51"/>
                    </a:cubicBezTo>
                    <a:cubicBezTo>
                      <a:pt x="1" y="52"/>
                      <a:pt x="1" y="54"/>
                      <a:pt x="1" y="55"/>
                    </a:cubicBezTo>
                    <a:cubicBezTo>
                      <a:pt x="1" y="56"/>
                      <a:pt x="1" y="56"/>
                      <a:pt x="1" y="56"/>
                    </a:cubicBezTo>
                    <a:cubicBezTo>
                      <a:pt x="3" y="57"/>
                      <a:pt x="6" y="58"/>
                      <a:pt x="6" y="58"/>
                    </a:cubicBezTo>
                    <a:cubicBezTo>
                      <a:pt x="8" y="59"/>
                      <a:pt x="8" y="59"/>
                      <a:pt x="8" y="61"/>
                    </a:cubicBezTo>
                    <a:cubicBezTo>
                      <a:pt x="9" y="63"/>
                      <a:pt x="9" y="61"/>
                      <a:pt x="11" y="61"/>
                    </a:cubicBezTo>
                    <a:cubicBezTo>
                      <a:pt x="13" y="61"/>
                      <a:pt x="14" y="63"/>
                      <a:pt x="15" y="66"/>
                    </a:cubicBezTo>
                    <a:cubicBezTo>
                      <a:pt x="17" y="68"/>
                      <a:pt x="15" y="72"/>
                      <a:pt x="14" y="73"/>
                    </a:cubicBezTo>
                    <a:cubicBezTo>
                      <a:pt x="14" y="75"/>
                      <a:pt x="14" y="76"/>
                      <a:pt x="15" y="77"/>
                    </a:cubicBezTo>
                    <a:cubicBezTo>
                      <a:pt x="15" y="78"/>
                      <a:pt x="18" y="77"/>
                      <a:pt x="20" y="79"/>
                    </a:cubicBezTo>
                    <a:cubicBezTo>
                      <a:pt x="21" y="80"/>
                      <a:pt x="24" y="80"/>
                      <a:pt x="26" y="79"/>
                    </a:cubicBezTo>
                    <a:cubicBezTo>
                      <a:pt x="28" y="79"/>
                      <a:pt x="28" y="78"/>
                      <a:pt x="30" y="79"/>
                    </a:cubicBezTo>
                    <a:cubicBezTo>
                      <a:pt x="33" y="80"/>
                      <a:pt x="33" y="79"/>
                      <a:pt x="35" y="79"/>
                    </a:cubicBezTo>
                    <a:cubicBezTo>
                      <a:pt x="36" y="79"/>
                      <a:pt x="37" y="80"/>
                      <a:pt x="38" y="81"/>
                    </a:cubicBezTo>
                    <a:cubicBezTo>
                      <a:pt x="39" y="82"/>
                      <a:pt x="39" y="82"/>
                      <a:pt x="40" y="82"/>
                    </a:cubicBezTo>
                    <a:cubicBezTo>
                      <a:pt x="40" y="82"/>
                      <a:pt x="43" y="82"/>
                      <a:pt x="43" y="83"/>
                    </a:cubicBezTo>
                    <a:cubicBezTo>
                      <a:pt x="44" y="84"/>
                      <a:pt x="47" y="83"/>
                      <a:pt x="48" y="82"/>
                    </a:cubicBezTo>
                    <a:cubicBezTo>
                      <a:pt x="49" y="82"/>
                      <a:pt x="51" y="82"/>
                      <a:pt x="52" y="84"/>
                    </a:cubicBezTo>
                    <a:cubicBezTo>
                      <a:pt x="53" y="85"/>
                      <a:pt x="57" y="85"/>
                      <a:pt x="57" y="84"/>
                    </a:cubicBezTo>
                    <a:cubicBezTo>
                      <a:pt x="58" y="83"/>
                      <a:pt x="61" y="83"/>
                      <a:pt x="65" y="84"/>
                    </a:cubicBezTo>
                    <a:cubicBezTo>
                      <a:pt x="69" y="84"/>
                      <a:pt x="67" y="84"/>
                      <a:pt x="67" y="83"/>
                    </a:cubicBezTo>
                    <a:cubicBezTo>
                      <a:pt x="68" y="82"/>
                      <a:pt x="70" y="83"/>
                      <a:pt x="72" y="83"/>
                    </a:cubicBezTo>
                    <a:cubicBezTo>
                      <a:pt x="73" y="84"/>
                      <a:pt x="76" y="84"/>
                      <a:pt x="77" y="83"/>
                    </a:cubicBezTo>
                    <a:cubicBezTo>
                      <a:pt x="78" y="83"/>
                      <a:pt x="86" y="85"/>
                      <a:pt x="89" y="86"/>
                    </a:cubicBezTo>
                    <a:cubicBezTo>
                      <a:pt x="92" y="88"/>
                      <a:pt x="110" y="90"/>
                      <a:pt x="110" y="90"/>
                    </a:cubicBezTo>
                    <a:cubicBezTo>
                      <a:pt x="110" y="90"/>
                      <a:pt x="110" y="90"/>
                      <a:pt x="110" y="90"/>
                    </a:cubicBezTo>
                    <a:cubicBezTo>
                      <a:pt x="110" y="89"/>
                      <a:pt x="110" y="88"/>
                      <a:pt x="110" y="87"/>
                    </a:cubicBezTo>
                    <a:cubicBezTo>
                      <a:pt x="110" y="86"/>
                      <a:pt x="111" y="84"/>
                      <a:pt x="111" y="83"/>
                    </a:cubicBezTo>
                    <a:cubicBezTo>
                      <a:pt x="110" y="82"/>
                      <a:pt x="110" y="75"/>
                      <a:pt x="111" y="73"/>
                    </a:cubicBezTo>
                    <a:cubicBezTo>
                      <a:pt x="112" y="72"/>
                      <a:pt x="116" y="52"/>
                      <a:pt x="116" y="50"/>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34" name="Freeform 15">
                <a:extLst>
                  <a:ext uri="{FF2B5EF4-FFF2-40B4-BE49-F238E27FC236}">
                    <a16:creationId xmlns:a16="http://schemas.microsoft.com/office/drawing/2014/main" id="{39429690-738E-F0B5-3A19-92A05AA6ED83}"/>
                  </a:ext>
                </a:extLst>
              </p:cNvPr>
              <p:cNvSpPr>
                <a:spLocks/>
              </p:cNvSpPr>
              <p:nvPr/>
            </p:nvSpPr>
            <p:spPr bwMode="auto">
              <a:xfrm>
                <a:off x="1389997" y="1163359"/>
                <a:ext cx="601062" cy="962297"/>
              </a:xfrm>
              <a:custGeom>
                <a:avLst/>
                <a:gdLst>
                  <a:gd name="T0" fmla="*/ 110 w 112"/>
                  <a:gd name="T1" fmla="*/ 118 h 179"/>
                  <a:gd name="T2" fmla="*/ 107 w 112"/>
                  <a:gd name="T3" fmla="*/ 114 h 179"/>
                  <a:gd name="T4" fmla="*/ 103 w 112"/>
                  <a:gd name="T5" fmla="*/ 119 h 179"/>
                  <a:gd name="T6" fmla="*/ 102 w 112"/>
                  <a:gd name="T7" fmla="*/ 118 h 179"/>
                  <a:gd name="T8" fmla="*/ 99 w 112"/>
                  <a:gd name="T9" fmla="*/ 118 h 179"/>
                  <a:gd name="T10" fmla="*/ 95 w 112"/>
                  <a:gd name="T11" fmla="*/ 117 h 179"/>
                  <a:gd name="T12" fmla="*/ 91 w 112"/>
                  <a:gd name="T13" fmla="*/ 116 h 179"/>
                  <a:gd name="T14" fmla="*/ 89 w 112"/>
                  <a:gd name="T15" fmla="*/ 118 h 179"/>
                  <a:gd name="T16" fmla="*/ 85 w 112"/>
                  <a:gd name="T17" fmla="*/ 116 h 179"/>
                  <a:gd name="T18" fmla="*/ 82 w 112"/>
                  <a:gd name="T19" fmla="*/ 118 h 179"/>
                  <a:gd name="T20" fmla="*/ 81 w 112"/>
                  <a:gd name="T21" fmla="*/ 117 h 179"/>
                  <a:gd name="T22" fmla="*/ 79 w 112"/>
                  <a:gd name="T23" fmla="*/ 111 h 179"/>
                  <a:gd name="T24" fmla="*/ 76 w 112"/>
                  <a:gd name="T25" fmla="*/ 107 h 179"/>
                  <a:gd name="T26" fmla="*/ 75 w 112"/>
                  <a:gd name="T27" fmla="*/ 103 h 179"/>
                  <a:gd name="T28" fmla="*/ 74 w 112"/>
                  <a:gd name="T29" fmla="*/ 97 h 179"/>
                  <a:gd name="T30" fmla="*/ 71 w 112"/>
                  <a:gd name="T31" fmla="*/ 92 h 179"/>
                  <a:gd name="T32" fmla="*/ 72 w 112"/>
                  <a:gd name="T33" fmla="*/ 87 h 179"/>
                  <a:gd name="T34" fmla="*/ 68 w 112"/>
                  <a:gd name="T35" fmla="*/ 87 h 179"/>
                  <a:gd name="T36" fmla="*/ 63 w 112"/>
                  <a:gd name="T37" fmla="*/ 89 h 179"/>
                  <a:gd name="T38" fmla="*/ 61 w 112"/>
                  <a:gd name="T39" fmla="*/ 88 h 179"/>
                  <a:gd name="T40" fmla="*/ 59 w 112"/>
                  <a:gd name="T41" fmla="*/ 86 h 179"/>
                  <a:gd name="T42" fmla="*/ 60 w 112"/>
                  <a:gd name="T43" fmla="*/ 83 h 179"/>
                  <a:gd name="T44" fmla="*/ 62 w 112"/>
                  <a:gd name="T45" fmla="*/ 82 h 179"/>
                  <a:gd name="T46" fmla="*/ 63 w 112"/>
                  <a:gd name="T47" fmla="*/ 78 h 179"/>
                  <a:gd name="T48" fmla="*/ 63 w 112"/>
                  <a:gd name="T49" fmla="*/ 72 h 179"/>
                  <a:gd name="T50" fmla="*/ 65 w 112"/>
                  <a:gd name="T51" fmla="*/ 68 h 179"/>
                  <a:gd name="T52" fmla="*/ 67 w 112"/>
                  <a:gd name="T53" fmla="*/ 62 h 179"/>
                  <a:gd name="T54" fmla="*/ 63 w 112"/>
                  <a:gd name="T55" fmla="*/ 62 h 179"/>
                  <a:gd name="T56" fmla="*/ 60 w 112"/>
                  <a:gd name="T57" fmla="*/ 58 h 179"/>
                  <a:gd name="T58" fmla="*/ 59 w 112"/>
                  <a:gd name="T59" fmla="*/ 54 h 179"/>
                  <a:gd name="T60" fmla="*/ 56 w 112"/>
                  <a:gd name="T61" fmla="*/ 50 h 179"/>
                  <a:gd name="T62" fmla="*/ 55 w 112"/>
                  <a:gd name="T63" fmla="*/ 45 h 179"/>
                  <a:gd name="T64" fmla="*/ 52 w 112"/>
                  <a:gd name="T65" fmla="*/ 43 h 179"/>
                  <a:gd name="T66" fmla="*/ 49 w 112"/>
                  <a:gd name="T67" fmla="*/ 40 h 179"/>
                  <a:gd name="T68" fmla="*/ 50 w 112"/>
                  <a:gd name="T69" fmla="*/ 35 h 179"/>
                  <a:gd name="T70" fmla="*/ 46 w 112"/>
                  <a:gd name="T71" fmla="*/ 27 h 179"/>
                  <a:gd name="T72" fmla="*/ 47 w 112"/>
                  <a:gd name="T73" fmla="*/ 22 h 179"/>
                  <a:gd name="T74" fmla="*/ 49 w 112"/>
                  <a:gd name="T75" fmla="*/ 14 h 179"/>
                  <a:gd name="T76" fmla="*/ 50 w 112"/>
                  <a:gd name="T77" fmla="*/ 6 h 179"/>
                  <a:gd name="T78" fmla="*/ 50 w 112"/>
                  <a:gd name="T79" fmla="*/ 3 h 179"/>
                  <a:gd name="T80" fmla="*/ 34 w 112"/>
                  <a:gd name="T81" fmla="*/ 0 h 179"/>
                  <a:gd name="T82" fmla="*/ 28 w 112"/>
                  <a:gd name="T83" fmla="*/ 29 h 179"/>
                  <a:gd name="T84" fmla="*/ 23 w 112"/>
                  <a:gd name="T85" fmla="*/ 52 h 179"/>
                  <a:gd name="T86" fmla="*/ 22 w 112"/>
                  <a:gd name="T87" fmla="*/ 62 h 179"/>
                  <a:gd name="T88" fmla="*/ 22 w 112"/>
                  <a:gd name="T89" fmla="*/ 66 h 179"/>
                  <a:gd name="T90" fmla="*/ 24 w 112"/>
                  <a:gd name="T91" fmla="*/ 74 h 179"/>
                  <a:gd name="T92" fmla="*/ 26 w 112"/>
                  <a:gd name="T93" fmla="*/ 81 h 179"/>
                  <a:gd name="T94" fmla="*/ 22 w 112"/>
                  <a:gd name="T95" fmla="*/ 87 h 179"/>
                  <a:gd name="T96" fmla="*/ 19 w 112"/>
                  <a:gd name="T97" fmla="*/ 91 h 179"/>
                  <a:gd name="T98" fmla="*/ 18 w 112"/>
                  <a:gd name="T99" fmla="*/ 94 h 179"/>
                  <a:gd name="T100" fmla="*/ 9 w 112"/>
                  <a:gd name="T101" fmla="*/ 103 h 179"/>
                  <a:gd name="T102" fmla="*/ 12 w 112"/>
                  <a:gd name="T103" fmla="*/ 108 h 179"/>
                  <a:gd name="T104" fmla="*/ 12 w 112"/>
                  <a:gd name="T105" fmla="*/ 113 h 179"/>
                  <a:gd name="T106" fmla="*/ 11 w 112"/>
                  <a:gd name="T107" fmla="*/ 116 h 179"/>
                  <a:gd name="T108" fmla="*/ 9 w 112"/>
                  <a:gd name="T109" fmla="*/ 121 h 179"/>
                  <a:gd name="T110" fmla="*/ 0 w 112"/>
                  <a:gd name="T111" fmla="*/ 160 h 179"/>
                  <a:gd name="T112" fmla="*/ 103 w 112"/>
                  <a:gd name="T113" fmla="*/ 179 h 179"/>
                  <a:gd name="T114" fmla="*/ 112 w 112"/>
                  <a:gd name="T115" fmla="*/ 120 h 179"/>
                  <a:gd name="T116" fmla="*/ 110 w 112"/>
                  <a:gd name="T117" fmla="*/ 118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2" h="179">
                    <a:moveTo>
                      <a:pt x="110" y="118"/>
                    </a:moveTo>
                    <a:cubicBezTo>
                      <a:pt x="110" y="115"/>
                      <a:pt x="108" y="115"/>
                      <a:pt x="107" y="114"/>
                    </a:cubicBezTo>
                    <a:cubicBezTo>
                      <a:pt x="105" y="113"/>
                      <a:pt x="106" y="117"/>
                      <a:pt x="103" y="119"/>
                    </a:cubicBezTo>
                    <a:cubicBezTo>
                      <a:pt x="101" y="121"/>
                      <a:pt x="103" y="119"/>
                      <a:pt x="102" y="118"/>
                    </a:cubicBezTo>
                    <a:cubicBezTo>
                      <a:pt x="100" y="117"/>
                      <a:pt x="101" y="118"/>
                      <a:pt x="99" y="118"/>
                    </a:cubicBezTo>
                    <a:cubicBezTo>
                      <a:pt x="97" y="118"/>
                      <a:pt x="96" y="118"/>
                      <a:pt x="95" y="117"/>
                    </a:cubicBezTo>
                    <a:cubicBezTo>
                      <a:pt x="93" y="115"/>
                      <a:pt x="92" y="116"/>
                      <a:pt x="91" y="116"/>
                    </a:cubicBezTo>
                    <a:cubicBezTo>
                      <a:pt x="91" y="117"/>
                      <a:pt x="90" y="118"/>
                      <a:pt x="89" y="118"/>
                    </a:cubicBezTo>
                    <a:cubicBezTo>
                      <a:pt x="87" y="118"/>
                      <a:pt x="87" y="117"/>
                      <a:pt x="85" y="116"/>
                    </a:cubicBezTo>
                    <a:cubicBezTo>
                      <a:pt x="83" y="116"/>
                      <a:pt x="84" y="117"/>
                      <a:pt x="82" y="118"/>
                    </a:cubicBezTo>
                    <a:cubicBezTo>
                      <a:pt x="81" y="120"/>
                      <a:pt x="81" y="118"/>
                      <a:pt x="81" y="117"/>
                    </a:cubicBezTo>
                    <a:cubicBezTo>
                      <a:pt x="80" y="116"/>
                      <a:pt x="79" y="113"/>
                      <a:pt x="79" y="111"/>
                    </a:cubicBezTo>
                    <a:cubicBezTo>
                      <a:pt x="79" y="109"/>
                      <a:pt x="79" y="108"/>
                      <a:pt x="76" y="107"/>
                    </a:cubicBezTo>
                    <a:cubicBezTo>
                      <a:pt x="73" y="107"/>
                      <a:pt x="74" y="106"/>
                      <a:pt x="75" y="103"/>
                    </a:cubicBezTo>
                    <a:cubicBezTo>
                      <a:pt x="75" y="101"/>
                      <a:pt x="75" y="99"/>
                      <a:pt x="74" y="97"/>
                    </a:cubicBezTo>
                    <a:cubicBezTo>
                      <a:pt x="72" y="95"/>
                      <a:pt x="72" y="94"/>
                      <a:pt x="71" y="92"/>
                    </a:cubicBezTo>
                    <a:cubicBezTo>
                      <a:pt x="70" y="90"/>
                      <a:pt x="72" y="89"/>
                      <a:pt x="72" y="87"/>
                    </a:cubicBezTo>
                    <a:cubicBezTo>
                      <a:pt x="71" y="84"/>
                      <a:pt x="69" y="86"/>
                      <a:pt x="68" y="87"/>
                    </a:cubicBezTo>
                    <a:cubicBezTo>
                      <a:pt x="66" y="88"/>
                      <a:pt x="66" y="88"/>
                      <a:pt x="63" y="89"/>
                    </a:cubicBezTo>
                    <a:cubicBezTo>
                      <a:pt x="60" y="90"/>
                      <a:pt x="63" y="89"/>
                      <a:pt x="61" y="88"/>
                    </a:cubicBezTo>
                    <a:cubicBezTo>
                      <a:pt x="60" y="87"/>
                      <a:pt x="59" y="87"/>
                      <a:pt x="59" y="86"/>
                    </a:cubicBezTo>
                    <a:cubicBezTo>
                      <a:pt x="60" y="86"/>
                      <a:pt x="60" y="85"/>
                      <a:pt x="60" y="83"/>
                    </a:cubicBezTo>
                    <a:cubicBezTo>
                      <a:pt x="60" y="81"/>
                      <a:pt x="61" y="82"/>
                      <a:pt x="62" y="82"/>
                    </a:cubicBezTo>
                    <a:cubicBezTo>
                      <a:pt x="63" y="82"/>
                      <a:pt x="63" y="79"/>
                      <a:pt x="63" y="78"/>
                    </a:cubicBezTo>
                    <a:cubicBezTo>
                      <a:pt x="63" y="76"/>
                      <a:pt x="62" y="75"/>
                      <a:pt x="63" y="72"/>
                    </a:cubicBezTo>
                    <a:cubicBezTo>
                      <a:pt x="63" y="70"/>
                      <a:pt x="65" y="69"/>
                      <a:pt x="65" y="68"/>
                    </a:cubicBezTo>
                    <a:cubicBezTo>
                      <a:pt x="66" y="67"/>
                      <a:pt x="67" y="64"/>
                      <a:pt x="67" y="62"/>
                    </a:cubicBezTo>
                    <a:cubicBezTo>
                      <a:pt x="66" y="60"/>
                      <a:pt x="65" y="62"/>
                      <a:pt x="63" y="62"/>
                    </a:cubicBezTo>
                    <a:cubicBezTo>
                      <a:pt x="62" y="62"/>
                      <a:pt x="62" y="59"/>
                      <a:pt x="60" y="58"/>
                    </a:cubicBezTo>
                    <a:cubicBezTo>
                      <a:pt x="57" y="56"/>
                      <a:pt x="59" y="56"/>
                      <a:pt x="59" y="54"/>
                    </a:cubicBezTo>
                    <a:cubicBezTo>
                      <a:pt x="58" y="51"/>
                      <a:pt x="58" y="52"/>
                      <a:pt x="56" y="50"/>
                    </a:cubicBezTo>
                    <a:cubicBezTo>
                      <a:pt x="54" y="49"/>
                      <a:pt x="55" y="47"/>
                      <a:pt x="55" y="45"/>
                    </a:cubicBezTo>
                    <a:cubicBezTo>
                      <a:pt x="54" y="44"/>
                      <a:pt x="53" y="44"/>
                      <a:pt x="52" y="43"/>
                    </a:cubicBezTo>
                    <a:cubicBezTo>
                      <a:pt x="51" y="42"/>
                      <a:pt x="49" y="42"/>
                      <a:pt x="49" y="40"/>
                    </a:cubicBezTo>
                    <a:cubicBezTo>
                      <a:pt x="49" y="38"/>
                      <a:pt x="50" y="37"/>
                      <a:pt x="50" y="35"/>
                    </a:cubicBezTo>
                    <a:cubicBezTo>
                      <a:pt x="50" y="33"/>
                      <a:pt x="47" y="29"/>
                      <a:pt x="46" y="27"/>
                    </a:cubicBezTo>
                    <a:cubicBezTo>
                      <a:pt x="46" y="26"/>
                      <a:pt x="47" y="24"/>
                      <a:pt x="47" y="22"/>
                    </a:cubicBezTo>
                    <a:cubicBezTo>
                      <a:pt x="47" y="21"/>
                      <a:pt x="48" y="16"/>
                      <a:pt x="49" y="14"/>
                    </a:cubicBezTo>
                    <a:cubicBezTo>
                      <a:pt x="50" y="13"/>
                      <a:pt x="50" y="8"/>
                      <a:pt x="50" y="6"/>
                    </a:cubicBezTo>
                    <a:cubicBezTo>
                      <a:pt x="50" y="6"/>
                      <a:pt x="50" y="4"/>
                      <a:pt x="50" y="3"/>
                    </a:cubicBezTo>
                    <a:cubicBezTo>
                      <a:pt x="44" y="2"/>
                      <a:pt x="39" y="1"/>
                      <a:pt x="34" y="0"/>
                    </a:cubicBezTo>
                    <a:cubicBezTo>
                      <a:pt x="33" y="5"/>
                      <a:pt x="28" y="28"/>
                      <a:pt x="28" y="29"/>
                    </a:cubicBezTo>
                    <a:cubicBezTo>
                      <a:pt x="28" y="31"/>
                      <a:pt x="24" y="51"/>
                      <a:pt x="23" y="52"/>
                    </a:cubicBezTo>
                    <a:cubicBezTo>
                      <a:pt x="22" y="54"/>
                      <a:pt x="22" y="61"/>
                      <a:pt x="22" y="62"/>
                    </a:cubicBezTo>
                    <a:cubicBezTo>
                      <a:pt x="23" y="63"/>
                      <a:pt x="22" y="65"/>
                      <a:pt x="22" y="66"/>
                    </a:cubicBezTo>
                    <a:cubicBezTo>
                      <a:pt x="22" y="67"/>
                      <a:pt x="22" y="72"/>
                      <a:pt x="24" y="74"/>
                    </a:cubicBezTo>
                    <a:cubicBezTo>
                      <a:pt x="27" y="76"/>
                      <a:pt x="27" y="80"/>
                      <a:pt x="26" y="81"/>
                    </a:cubicBezTo>
                    <a:cubicBezTo>
                      <a:pt x="25" y="82"/>
                      <a:pt x="22" y="86"/>
                      <a:pt x="22" y="87"/>
                    </a:cubicBezTo>
                    <a:cubicBezTo>
                      <a:pt x="22" y="88"/>
                      <a:pt x="20" y="89"/>
                      <a:pt x="19" y="91"/>
                    </a:cubicBezTo>
                    <a:cubicBezTo>
                      <a:pt x="18" y="92"/>
                      <a:pt x="18" y="93"/>
                      <a:pt x="18" y="94"/>
                    </a:cubicBezTo>
                    <a:cubicBezTo>
                      <a:pt x="18" y="94"/>
                      <a:pt x="9" y="101"/>
                      <a:pt x="9" y="103"/>
                    </a:cubicBezTo>
                    <a:cubicBezTo>
                      <a:pt x="9" y="106"/>
                      <a:pt x="9" y="107"/>
                      <a:pt x="12" y="108"/>
                    </a:cubicBezTo>
                    <a:cubicBezTo>
                      <a:pt x="14" y="110"/>
                      <a:pt x="13" y="112"/>
                      <a:pt x="12" y="113"/>
                    </a:cubicBezTo>
                    <a:cubicBezTo>
                      <a:pt x="11" y="114"/>
                      <a:pt x="12" y="115"/>
                      <a:pt x="11" y="116"/>
                    </a:cubicBezTo>
                    <a:cubicBezTo>
                      <a:pt x="11" y="117"/>
                      <a:pt x="9" y="120"/>
                      <a:pt x="9" y="121"/>
                    </a:cubicBezTo>
                    <a:cubicBezTo>
                      <a:pt x="9" y="122"/>
                      <a:pt x="2" y="153"/>
                      <a:pt x="0" y="160"/>
                    </a:cubicBezTo>
                    <a:cubicBezTo>
                      <a:pt x="32" y="167"/>
                      <a:pt x="67" y="174"/>
                      <a:pt x="103" y="179"/>
                    </a:cubicBezTo>
                    <a:cubicBezTo>
                      <a:pt x="112" y="120"/>
                      <a:pt x="112" y="120"/>
                      <a:pt x="112" y="120"/>
                    </a:cubicBezTo>
                    <a:cubicBezTo>
                      <a:pt x="111" y="120"/>
                      <a:pt x="110" y="119"/>
                      <a:pt x="110" y="118"/>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35" name="Freeform 16">
                <a:extLst>
                  <a:ext uri="{FF2B5EF4-FFF2-40B4-BE49-F238E27FC236}">
                    <a16:creationId xmlns:a16="http://schemas.microsoft.com/office/drawing/2014/main" id="{61C06BA5-E11A-7C44-121B-07D1AC036CDF}"/>
                  </a:ext>
                </a:extLst>
              </p:cNvPr>
              <p:cNvSpPr>
                <a:spLocks/>
              </p:cNvSpPr>
              <p:nvPr/>
            </p:nvSpPr>
            <p:spPr bwMode="auto">
              <a:xfrm>
                <a:off x="1636791" y="1179281"/>
                <a:ext cx="1025985" cy="644848"/>
              </a:xfrm>
              <a:custGeom>
                <a:avLst/>
                <a:gdLst>
                  <a:gd name="T0" fmla="*/ 4 w 191"/>
                  <a:gd name="T1" fmla="*/ 0 h 120"/>
                  <a:gd name="T2" fmla="*/ 4 w 191"/>
                  <a:gd name="T3" fmla="*/ 3 h 120"/>
                  <a:gd name="T4" fmla="*/ 3 w 191"/>
                  <a:gd name="T5" fmla="*/ 11 h 120"/>
                  <a:gd name="T6" fmla="*/ 1 w 191"/>
                  <a:gd name="T7" fmla="*/ 19 h 120"/>
                  <a:gd name="T8" fmla="*/ 0 w 191"/>
                  <a:gd name="T9" fmla="*/ 24 h 120"/>
                  <a:gd name="T10" fmla="*/ 4 w 191"/>
                  <a:gd name="T11" fmla="*/ 32 h 120"/>
                  <a:gd name="T12" fmla="*/ 3 w 191"/>
                  <a:gd name="T13" fmla="*/ 37 h 120"/>
                  <a:gd name="T14" fmla="*/ 6 w 191"/>
                  <a:gd name="T15" fmla="*/ 40 h 120"/>
                  <a:gd name="T16" fmla="*/ 9 w 191"/>
                  <a:gd name="T17" fmla="*/ 42 h 120"/>
                  <a:gd name="T18" fmla="*/ 10 w 191"/>
                  <a:gd name="T19" fmla="*/ 47 h 120"/>
                  <a:gd name="T20" fmla="*/ 13 w 191"/>
                  <a:gd name="T21" fmla="*/ 51 h 120"/>
                  <a:gd name="T22" fmla="*/ 14 w 191"/>
                  <a:gd name="T23" fmla="*/ 55 h 120"/>
                  <a:gd name="T24" fmla="*/ 17 w 191"/>
                  <a:gd name="T25" fmla="*/ 59 h 120"/>
                  <a:gd name="T26" fmla="*/ 21 w 191"/>
                  <a:gd name="T27" fmla="*/ 59 h 120"/>
                  <a:gd name="T28" fmla="*/ 19 w 191"/>
                  <a:gd name="T29" fmla="*/ 65 h 120"/>
                  <a:gd name="T30" fmla="*/ 17 w 191"/>
                  <a:gd name="T31" fmla="*/ 69 h 120"/>
                  <a:gd name="T32" fmla="*/ 17 w 191"/>
                  <a:gd name="T33" fmla="*/ 75 h 120"/>
                  <a:gd name="T34" fmla="*/ 16 w 191"/>
                  <a:gd name="T35" fmla="*/ 79 h 120"/>
                  <a:gd name="T36" fmla="*/ 14 w 191"/>
                  <a:gd name="T37" fmla="*/ 80 h 120"/>
                  <a:gd name="T38" fmla="*/ 13 w 191"/>
                  <a:gd name="T39" fmla="*/ 83 h 120"/>
                  <a:gd name="T40" fmla="*/ 15 w 191"/>
                  <a:gd name="T41" fmla="*/ 85 h 120"/>
                  <a:gd name="T42" fmla="*/ 17 w 191"/>
                  <a:gd name="T43" fmla="*/ 86 h 120"/>
                  <a:gd name="T44" fmla="*/ 22 w 191"/>
                  <a:gd name="T45" fmla="*/ 84 h 120"/>
                  <a:gd name="T46" fmla="*/ 26 w 191"/>
                  <a:gd name="T47" fmla="*/ 84 h 120"/>
                  <a:gd name="T48" fmla="*/ 25 w 191"/>
                  <a:gd name="T49" fmla="*/ 89 h 120"/>
                  <a:gd name="T50" fmla="*/ 28 w 191"/>
                  <a:gd name="T51" fmla="*/ 94 h 120"/>
                  <a:gd name="T52" fmla="*/ 29 w 191"/>
                  <a:gd name="T53" fmla="*/ 100 h 120"/>
                  <a:gd name="T54" fmla="*/ 30 w 191"/>
                  <a:gd name="T55" fmla="*/ 104 h 120"/>
                  <a:gd name="T56" fmla="*/ 33 w 191"/>
                  <a:gd name="T57" fmla="*/ 108 h 120"/>
                  <a:gd name="T58" fmla="*/ 35 w 191"/>
                  <a:gd name="T59" fmla="*/ 114 h 120"/>
                  <a:gd name="T60" fmla="*/ 36 w 191"/>
                  <a:gd name="T61" fmla="*/ 115 h 120"/>
                  <a:gd name="T62" fmla="*/ 39 w 191"/>
                  <a:gd name="T63" fmla="*/ 113 h 120"/>
                  <a:gd name="T64" fmla="*/ 43 w 191"/>
                  <a:gd name="T65" fmla="*/ 115 h 120"/>
                  <a:gd name="T66" fmla="*/ 45 w 191"/>
                  <a:gd name="T67" fmla="*/ 113 h 120"/>
                  <a:gd name="T68" fmla="*/ 49 w 191"/>
                  <a:gd name="T69" fmla="*/ 114 h 120"/>
                  <a:gd name="T70" fmla="*/ 53 w 191"/>
                  <a:gd name="T71" fmla="*/ 115 h 120"/>
                  <a:gd name="T72" fmla="*/ 56 w 191"/>
                  <a:gd name="T73" fmla="*/ 115 h 120"/>
                  <a:gd name="T74" fmla="*/ 57 w 191"/>
                  <a:gd name="T75" fmla="*/ 116 h 120"/>
                  <a:gd name="T76" fmla="*/ 61 w 191"/>
                  <a:gd name="T77" fmla="*/ 111 h 120"/>
                  <a:gd name="T78" fmla="*/ 64 w 191"/>
                  <a:gd name="T79" fmla="*/ 115 h 120"/>
                  <a:gd name="T80" fmla="*/ 66 w 191"/>
                  <a:gd name="T81" fmla="*/ 117 h 120"/>
                  <a:gd name="T82" fmla="*/ 68 w 191"/>
                  <a:gd name="T83" fmla="*/ 109 h 120"/>
                  <a:gd name="T84" fmla="*/ 69 w 191"/>
                  <a:gd name="T85" fmla="*/ 106 h 120"/>
                  <a:gd name="T86" fmla="*/ 184 w 191"/>
                  <a:gd name="T87" fmla="*/ 118 h 120"/>
                  <a:gd name="T88" fmla="*/ 191 w 191"/>
                  <a:gd name="T89" fmla="*/ 26 h 120"/>
                  <a:gd name="T90" fmla="*/ 4 w 191"/>
                  <a:gd name="T91"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91" h="120">
                    <a:moveTo>
                      <a:pt x="4" y="0"/>
                    </a:moveTo>
                    <a:cubicBezTo>
                      <a:pt x="4" y="1"/>
                      <a:pt x="4" y="3"/>
                      <a:pt x="4" y="3"/>
                    </a:cubicBezTo>
                    <a:cubicBezTo>
                      <a:pt x="4" y="5"/>
                      <a:pt x="4" y="10"/>
                      <a:pt x="3" y="11"/>
                    </a:cubicBezTo>
                    <a:cubicBezTo>
                      <a:pt x="2" y="13"/>
                      <a:pt x="1" y="18"/>
                      <a:pt x="1" y="19"/>
                    </a:cubicBezTo>
                    <a:cubicBezTo>
                      <a:pt x="1" y="21"/>
                      <a:pt x="0" y="23"/>
                      <a:pt x="0" y="24"/>
                    </a:cubicBezTo>
                    <a:cubicBezTo>
                      <a:pt x="1" y="26"/>
                      <a:pt x="4" y="30"/>
                      <a:pt x="4" y="32"/>
                    </a:cubicBezTo>
                    <a:cubicBezTo>
                      <a:pt x="4" y="34"/>
                      <a:pt x="3" y="35"/>
                      <a:pt x="3" y="37"/>
                    </a:cubicBezTo>
                    <a:cubicBezTo>
                      <a:pt x="3" y="39"/>
                      <a:pt x="5" y="39"/>
                      <a:pt x="6" y="40"/>
                    </a:cubicBezTo>
                    <a:cubicBezTo>
                      <a:pt x="7" y="41"/>
                      <a:pt x="8" y="41"/>
                      <a:pt x="9" y="42"/>
                    </a:cubicBezTo>
                    <a:cubicBezTo>
                      <a:pt x="9" y="44"/>
                      <a:pt x="8" y="46"/>
                      <a:pt x="10" y="47"/>
                    </a:cubicBezTo>
                    <a:cubicBezTo>
                      <a:pt x="12" y="49"/>
                      <a:pt x="12" y="48"/>
                      <a:pt x="13" y="51"/>
                    </a:cubicBezTo>
                    <a:cubicBezTo>
                      <a:pt x="13" y="53"/>
                      <a:pt x="11" y="53"/>
                      <a:pt x="14" y="55"/>
                    </a:cubicBezTo>
                    <a:cubicBezTo>
                      <a:pt x="16" y="56"/>
                      <a:pt x="16" y="59"/>
                      <a:pt x="17" y="59"/>
                    </a:cubicBezTo>
                    <a:cubicBezTo>
                      <a:pt x="19" y="59"/>
                      <a:pt x="20" y="57"/>
                      <a:pt x="21" y="59"/>
                    </a:cubicBezTo>
                    <a:cubicBezTo>
                      <a:pt x="21" y="61"/>
                      <a:pt x="20" y="64"/>
                      <a:pt x="19" y="65"/>
                    </a:cubicBezTo>
                    <a:cubicBezTo>
                      <a:pt x="19" y="66"/>
                      <a:pt x="17" y="67"/>
                      <a:pt x="17" y="69"/>
                    </a:cubicBezTo>
                    <a:cubicBezTo>
                      <a:pt x="16" y="72"/>
                      <a:pt x="17" y="73"/>
                      <a:pt x="17" y="75"/>
                    </a:cubicBezTo>
                    <a:cubicBezTo>
                      <a:pt x="17" y="76"/>
                      <a:pt x="17" y="79"/>
                      <a:pt x="16" y="79"/>
                    </a:cubicBezTo>
                    <a:cubicBezTo>
                      <a:pt x="15" y="79"/>
                      <a:pt x="14" y="78"/>
                      <a:pt x="14" y="80"/>
                    </a:cubicBezTo>
                    <a:cubicBezTo>
                      <a:pt x="14" y="82"/>
                      <a:pt x="14" y="83"/>
                      <a:pt x="13" y="83"/>
                    </a:cubicBezTo>
                    <a:cubicBezTo>
                      <a:pt x="13" y="84"/>
                      <a:pt x="14" y="84"/>
                      <a:pt x="15" y="85"/>
                    </a:cubicBezTo>
                    <a:cubicBezTo>
                      <a:pt x="17" y="86"/>
                      <a:pt x="14" y="87"/>
                      <a:pt x="17" y="86"/>
                    </a:cubicBezTo>
                    <a:cubicBezTo>
                      <a:pt x="20" y="85"/>
                      <a:pt x="20" y="85"/>
                      <a:pt x="22" y="84"/>
                    </a:cubicBezTo>
                    <a:cubicBezTo>
                      <a:pt x="23" y="83"/>
                      <a:pt x="25" y="81"/>
                      <a:pt x="26" y="84"/>
                    </a:cubicBezTo>
                    <a:cubicBezTo>
                      <a:pt x="26" y="86"/>
                      <a:pt x="24" y="87"/>
                      <a:pt x="25" y="89"/>
                    </a:cubicBezTo>
                    <a:cubicBezTo>
                      <a:pt x="26" y="91"/>
                      <a:pt x="26" y="92"/>
                      <a:pt x="28" y="94"/>
                    </a:cubicBezTo>
                    <a:cubicBezTo>
                      <a:pt x="29" y="96"/>
                      <a:pt x="29" y="98"/>
                      <a:pt x="29" y="100"/>
                    </a:cubicBezTo>
                    <a:cubicBezTo>
                      <a:pt x="28" y="103"/>
                      <a:pt x="27" y="104"/>
                      <a:pt x="30" y="104"/>
                    </a:cubicBezTo>
                    <a:cubicBezTo>
                      <a:pt x="33" y="105"/>
                      <a:pt x="33" y="106"/>
                      <a:pt x="33" y="108"/>
                    </a:cubicBezTo>
                    <a:cubicBezTo>
                      <a:pt x="33" y="110"/>
                      <a:pt x="34" y="113"/>
                      <a:pt x="35" y="114"/>
                    </a:cubicBezTo>
                    <a:cubicBezTo>
                      <a:pt x="35" y="115"/>
                      <a:pt x="35" y="117"/>
                      <a:pt x="36" y="115"/>
                    </a:cubicBezTo>
                    <a:cubicBezTo>
                      <a:pt x="38" y="114"/>
                      <a:pt x="37" y="113"/>
                      <a:pt x="39" y="113"/>
                    </a:cubicBezTo>
                    <a:cubicBezTo>
                      <a:pt x="41" y="114"/>
                      <a:pt x="41" y="115"/>
                      <a:pt x="43" y="115"/>
                    </a:cubicBezTo>
                    <a:cubicBezTo>
                      <a:pt x="44" y="115"/>
                      <a:pt x="45" y="114"/>
                      <a:pt x="45" y="113"/>
                    </a:cubicBezTo>
                    <a:cubicBezTo>
                      <a:pt x="46" y="113"/>
                      <a:pt x="47" y="112"/>
                      <a:pt x="49" y="114"/>
                    </a:cubicBezTo>
                    <a:cubicBezTo>
                      <a:pt x="50" y="115"/>
                      <a:pt x="51" y="115"/>
                      <a:pt x="53" y="115"/>
                    </a:cubicBezTo>
                    <a:cubicBezTo>
                      <a:pt x="55" y="115"/>
                      <a:pt x="54" y="114"/>
                      <a:pt x="56" y="115"/>
                    </a:cubicBezTo>
                    <a:cubicBezTo>
                      <a:pt x="57" y="116"/>
                      <a:pt x="55" y="118"/>
                      <a:pt x="57" y="116"/>
                    </a:cubicBezTo>
                    <a:cubicBezTo>
                      <a:pt x="60" y="114"/>
                      <a:pt x="59" y="110"/>
                      <a:pt x="61" y="111"/>
                    </a:cubicBezTo>
                    <a:cubicBezTo>
                      <a:pt x="62" y="112"/>
                      <a:pt x="64" y="112"/>
                      <a:pt x="64" y="115"/>
                    </a:cubicBezTo>
                    <a:cubicBezTo>
                      <a:pt x="64" y="116"/>
                      <a:pt x="65" y="117"/>
                      <a:pt x="66" y="117"/>
                    </a:cubicBezTo>
                    <a:cubicBezTo>
                      <a:pt x="68" y="109"/>
                      <a:pt x="68" y="109"/>
                      <a:pt x="68" y="109"/>
                    </a:cubicBezTo>
                    <a:cubicBezTo>
                      <a:pt x="68" y="109"/>
                      <a:pt x="68" y="106"/>
                      <a:pt x="69" y="106"/>
                    </a:cubicBezTo>
                    <a:cubicBezTo>
                      <a:pt x="70" y="106"/>
                      <a:pt x="173" y="120"/>
                      <a:pt x="184" y="118"/>
                    </a:cubicBezTo>
                    <a:cubicBezTo>
                      <a:pt x="191" y="26"/>
                      <a:pt x="191" y="26"/>
                      <a:pt x="191" y="26"/>
                    </a:cubicBezTo>
                    <a:cubicBezTo>
                      <a:pt x="121" y="21"/>
                      <a:pt x="56" y="10"/>
                      <a:pt x="4" y="0"/>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36" name="Freeform 17">
                <a:extLst>
                  <a:ext uri="{FF2B5EF4-FFF2-40B4-BE49-F238E27FC236}">
                    <a16:creationId xmlns:a16="http://schemas.microsoft.com/office/drawing/2014/main" id="{61422329-D144-2DC4-5B51-C2F087BE0007}"/>
                  </a:ext>
                </a:extLst>
              </p:cNvPr>
              <p:cNvSpPr>
                <a:spLocks/>
              </p:cNvSpPr>
              <p:nvPr/>
            </p:nvSpPr>
            <p:spPr bwMode="auto">
              <a:xfrm>
                <a:off x="1921400" y="1749494"/>
                <a:ext cx="703561" cy="575188"/>
              </a:xfrm>
              <a:custGeom>
                <a:avLst/>
                <a:gdLst>
                  <a:gd name="T0" fmla="*/ 16 w 131"/>
                  <a:gd name="T1" fmla="*/ 0 h 107"/>
                  <a:gd name="T2" fmla="*/ 15 w 131"/>
                  <a:gd name="T3" fmla="*/ 3 h 107"/>
                  <a:gd name="T4" fmla="*/ 4 w 131"/>
                  <a:gd name="T5" fmla="*/ 70 h 107"/>
                  <a:gd name="T6" fmla="*/ 0 w 131"/>
                  <a:gd name="T7" fmla="*/ 93 h 107"/>
                  <a:gd name="T8" fmla="*/ 35 w 131"/>
                  <a:gd name="T9" fmla="*/ 97 h 107"/>
                  <a:gd name="T10" fmla="*/ 36 w 131"/>
                  <a:gd name="T11" fmla="*/ 98 h 107"/>
                  <a:gd name="T12" fmla="*/ 36 w 131"/>
                  <a:gd name="T13" fmla="*/ 97 h 107"/>
                  <a:gd name="T14" fmla="*/ 124 w 131"/>
                  <a:gd name="T15" fmla="*/ 107 h 107"/>
                  <a:gd name="T16" fmla="*/ 131 w 131"/>
                  <a:gd name="T17" fmla="*/ 12 h 107"/>
                  <a:gd name="T18" fmla="*/ 16 w 131"/>
                  <a:gd name="T19"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07">
                    <a:moveTo>
                      <a:pt x="16" y="0"/>
                    </a:moveTo>
                    <a:cubicBezTo>
                      <a:pt x="15" y="0"/>
                      <a:pt x="15" y="3"/>
                      <a:pt x="15" y="3"/>
                    </a:cubicBezTo>
                    <a:cubicBezTo>
                      <a:pt x="4" y="70"/>
                      <a:pt x="4" y="70"/>
                      <a:pt x="4" y="70"/>
                    </a:cubicBezTo>
                    <a:cubicBezTo>
                      <a:pt x="0" y="93"/>
                      <a:pt x="0" y="93"/>
                      <a:pt x="0" y="93"/>
                    </a:cubicBezTo>
                    <a:cubicBezTo>
                      <a:pt x="35" y="97"/>
                      <a:pt x="35" y="97"/>
                      <a:pt x="35" y="97"/>
                    </a:cubicBezTo>
                    <a:cubicBezTo>
                      <a:pt x="36" y="98"/>
                      <a:pt x="36" y="98"/>
                      <a:pt x="36" y="98"/>
                    </a:cubicBezTo>
                    <a:cubicBezTo>
                      <a:pt x="36" y="97"/>
                      <a:pt x="36" y="97"/>
                      <a:pt x="36" y="97"/>
                    </a:cubicBezTo>
                    <a:cubicBezTo>
                      <a:pt x="36" y="97"/>
                      <a:pt x="88" y="104"/>
                      <a:pt x="124" y="107"/>
                    </a:cubicBezTo>
                    <a:cubicBezTo>
                      <a:pt x="131" y="12"/>
                      <a:pt x="131" y="12"/>
                      <a:pt x="131" y="12"/>
                    </a:cubicBezTo>
                    <a:cubicBezTo>
                      <a:pt x="120" y="14"/>
                      <a:pt x="17" y="0"/>
                      <a:pt x="16" y="0"/>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37" name="Freeform 18">
                <a:extLst>
                  <a:ext uri="{FF2B5EF4-FFF2-40B4-BE49-F238E27FC236}">
                    <a16:creationId xmlns:a16="http://schemas.microsoft.com/office/drawing/2014/main" id="{57188104-8FF6-EE99-F1AF-CEB0983A81D8}"/>
                  </a:ext>
                </a:extLst>
              </p:cNvPr>
              <p:cNvSpPr>
                <a:spLocks/>
              </p:cNvSpPr>
              <p:nvPr/>
            </p:nvSpPr>
            <p:spPr bwMode="auto">
              <a:xfrm>
                <a:off x="2629936" y="1319595"/>
                <a:ext cx="660770" cy="408006"/>
              </a:xfrm>
              <a:custGeom>
                <a:avLst/>
                <a:gdLst>
                  <a:gd name="T0" fmla="*/ 123 w 123"/>
                  <a:gd name="T1" fmla="*/ 75 h 76"/>
                  <a:gd name="T2" fmla="*/ 123 w 123"/>
                  <a:gd name="T3" fmla="*/ 74 h 76"/>
                  <a:gd name="T4" fmla="*/ 122 w 123"/>
                  <a:gd name="T5" fmla="*/ 66 h 76"/>
                  <a:gd name="T6" fmla="*/ 120 w 123"/>
                  <a:gd name="T7" fmla="*/ 63 h 76"/>
                  <a:gd name="T8" fmla="*/ 118 w 123"/>
                  <a:gd name="T9" fmla="*/ 52 h 76"/>
                  <a:gd name="T10" fmla="*/ 118 w 123"/>
                  <a:gd name="T11" fmla="*/ 44 h 76"/>
                  <a:gd name="T12" fmla="*/ 118 w 123"/>
                  <a:gd name="T13" fmla="*/ 35 h 76"/>
                  <a:gd name="T14" fmla="*/ 114 w 123"/>
                  <a:gd name="T15" fmla="*/ 23 h 76"/>
                  <a:gd name="T16" fmla="*/ 114 w 123"/>
                  <a:gd name="T17" fmla="*/ 12 h 76"/>
                  <a:gd name="T18" fmla="*/ 114 w 123"/>
                  <a:gd name="T19" fmla="*/ 9 h 76"/>
                  <a:gd name="T20" fmla="*/ 112 w 123"/>
                  <a:gd name="T21" fmla="*/ 3 h 76"/>
                  <a:gd name="T22" fmla="*/ 6 w 123"/>
                  <a:gd name="T23" fmla="*/ 0 h 76"/>
                  <a:gd name="T24" fmla="*/ 0 w 123"/>
                  <a:gd name="T25" fmla="*/ 71 h 76"/>
                  <a:gd name="T26" fmla="*/ 123 w 123"/>
                  <a:gd name="T27" fmla="*/ 75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3" h="76">
                    <a:moveTo>
                      <a:pt x="123" y="75"/>
                    </a:moveTo>
                    <a:cubicBezTo>
                      <a:pt x="123" y="75"/>
                      <a:pt x="123" y="74"/>
                      <a:pt x="123" y="74"/>
                    </a:cubicBezTo>
                    <a:cubicBezTo>
                      <a:pt x="122" y="72"/>
                      <a:pt x="123" y="66"/>
                      <a:pt x="122" y="66"/>
                    </a:cubicBezTo>
                    <a:cubicBezTo>
                      <a:pt x="121" y="65"/>
                      <a:pt x="120" y="65"/>
                      <a:pt x="120" y="63"/>
                    </a:cubicBezTo>
                    <a:cubicBezTo>
                      <a:pt x="120" y="61"/>
                      <a:pt x="118" y="55"/>
                      <a:pt x="118" y="52"/>
                    </a:cubicBezTo>
                    <a:cubicBezTo>
                      <a:pt x="118" y="50"/>
                      <a:pt x="118" y="48"/>
                      <a:pt x="118" y="44"/>
                    </a:cubicBezTo>
                    <a:cubicBezTo>
                      <a:pt x="118" y="41"/>
                      <a:pt x="119" y="37"/>
                      <a:pt x="118" y="35"/>
                    </a:cubicBezTo>
                    <a:cubicBezTo>
                      <a:pt x="117" y="34"/>
                      <a:pt x="115" y="28"/>
                      <a:pt x="114" y="23"/>
                    </a:cubicBezTo>
                    <a:cubicBezTo>
                      <a:pt x="112" y="19"/>
                      <a:pt x="114" y="14"/>
                      <a:pt x="114" y="12"/>
                    </a:cubicBezTo>
                    <a:cubicBezTo>
                      <a:pt x="115" y="11"/>
                      <a:pt x="115" y="10"/>
                      <a:pt x="114" y="9"/>
                    </a:cubicBezTo>
                    <a:cubicBezTo>
                      <a:pt x="113" y="8"/>
                      <a:pt x="112" y="5"/>
                      <a:pt x="112" y="3"/>
                    </a:cubicBezTo>
                    <a:cubicBezTo>
                      <a:pt x="77" y="4"/>
                      <a:pt x="41" y="3"/>
                      <a:pt x="6" y="0"/>
                    </a:cubicBezTo>
                    <a:cubicBezTo>
                      <a:pt x="0" y="71"/>
                      <a:pt x="0" y="71"/>
                      <a:pt x="0" y="71"/>
                    </a:cubicBezTo>
                    <a:cubicBezTo>
                      <a:pt x="11" y="71"/>
                      <a:pt x="92" y="76"/>
                      <a:pt x="123" y="75"/>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38" name="Freeform 19">
                <a:extLst>
                  <a:ext uri="{FF2B5EF4-FFF2-40B4-BE49-F238E27FC236}">
                    <a16:creationId xmlns:a16="http://schemas.microsoft.com/office/drawing/2014/main" id="{711E2462-73DC-D2B1-5EA6-7CBD45B65790}"/>
                  </a:ext>
                </a:extLst>
              </p:cNvPr>
              <p:cNvSpPr>
                <a:spLocks/>
              </p:cNvSpPr>
              <p:nvPr/>
            </p:nvSpPr>
            <p:spPr bwMode="auto">
              <a:xfrm>
                <a:off x="2604063" y="1700732"/>
                <a:ext cx="702566" cy="462738"/>
              </a:xfrm>
              <a:custGeom>
                <a:avLst/>
                <a:gdLst>
                  <a:gd name="T0" fmla="*/ 96 w 131"/>
                  <a:gd name="T1" fmla="*/ 73 h 86"/>
                  <a:gd name="T2" fmla="*/ 98 w 131"/>
                  <a:gd name="T3" fmla="*/ 75 h 86"/>
                  <a:gd name="T4" fmla="*/ 101 w 131"/>
                  <a:gd name="T5" fmla="*/ 77 h 86"/>
                  <a:gd name="T6" fmla="*/ 104 w 131"/>
                  <a:gd name="T7" fmla="*/ 78 h 86"/>
                  <a:gd name="T8" fmla="*/ 105 w 131"/>
                  <a:gd name="T9" fmla="*/ 77 h 86"/>
                  <a:gd name="T10" fmla="*/ 107 w 131"/>
                  <a:gd name="T11" fmla="*/ 76 h 86"/>
                  <a:gd name="T12" fmla="*/ 116 w 131"/>
                  <a:gd name="T13" fmla="*/ 76 h 86"/>
                  <a:gd name="T14" fmla="*/ 118 w 131"/>
                  <a:gd name="T15" fmla="*/ 78 h 86"/>
                  <a:gd name="T16" fmla="*/ 124 w 131"/>
                  <a:gd name="T17" fmla="*/ 80 h 86"/>
                  <a:gd name="T18" fmla="*/ 127 w 131"/>
                  <a:gd name="T19" fmla="*/ 82 h 86"/>
                  <a:gd name="T20" fmla="*/ 130 w 131"/>
                  <a:gd name="T21" fmla="*/ 85 h 86"/>
                  <a:gd name="T22" fmla="*/ 131 w 131"/>
                  <a:gd name="T23" fmla="*/ 85 h 86"/>
                  <a:gd name="T24" fmla="*/ 129 w 131"/>
                  <a:gd name="T25" fmla="*/ 82 h 86"/>
                  <a:gd name="T26" fmla="*/ 127 w 131"/>
                  <a:gd name="T27" fmla="*/ 78 h 86"/>
                  <a:gd name="T28" fmla="*/ 130 w 131"/>
                  <a:gd name="T29" fmla="*/ 74 h 86"/>
                  <a:gd name="T30" fmla="*/ 130 w 131"/>
                  <a:gd name="T31" fmla="*/ 70 h 86"/>
                  <a:gd name="T32" fmla="*/ 129 w 131"/>
                  <a:gd name="T33" fmla="*/ 68 h 86"/>
                  <a:gd name="T34" fmla="*/ 128 w 131"/>
                  <a:gd name="T35" fmla="*/ 65 h 86"/>
                  <a:gd name="T36" fmla="*/ 128 w 131"/>
                  <a:gd name="T37" fmla="*/ 61 h 86"/>
                  <a:gd name="T38" fmla="*/ 130 w 131"/>
                  <a:gd name="T39" fmla="*/ 61 h 86"/>
                  <a:gd name="T40" fmla="*/ 130 w 131"/>
                  <a:gd name="T41" fmla="*/ 18 h 86"/>
                  <a:gd name="T42" fmla="*/ 127 w 131"/>
                  <a:gd name="T43" fmla="*/ 17 h 86"/>
                  <a:gd name="T44" fmla="*/ 125 w 131"/>
                  <a:gd name="T45" fmla="*/ 15 h 86"/>
                  <a:gd name="T46" fmla="*/ 124 w 131"/>
                  <a:gd name="T47" fmla="*/ 13 h 86"/>
                  <a:gd name="T48" fmla="*/ 125 w 131"/>
                  <a:gd name="T49" fmla="*/ 10 h 86"/>
                  <a:gd name="T50" fmla="*/ 128 w 131"/>
                  <a:gd name="T51" fmla="*/ 4 h 86"/>
                  <a:gd name="T52" fmla="*/ 5 w 131"/>
                  <a:gd name="T53" fmla="*/ 0 h 86"/>
                  <a:gd name="T54" fmla="*/ 4 w 131"/>
                  <a:gd name="T55" fmla="*/ 21 h 86"/>
                  <a:gd name="T56" fmla="*/ 0 w 131"/>
                  <a:gd name="T57" fmla="*/ 68 h 86"/>
                  <a:gd name="T58" fmla="*/ 96 w 131"/>
                  <a:gd name="T59" fmla="*/ 73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1" h="86">
                    <a:moveTo>
                      <a:pt x="96" y="73"/>
                    </a:moveTo>
                    <a:cubicBezTo>
                      <a:pt x="96" y="73"/>
                      <a:pt x="98" y="74"/>
                      <a:pt x="98" y="75"/>
                    </a:cubicBezTo>
                    <a:cubicBezTo>
                      <a:pt x="99" y="76"/>
                      <a:pt x="99" y="77"/>
                      <a:pt x="101" y="77"/>
                    </a:cubicBezTo>
                    <a:cubicBezTo>
                      <a:pt x="102" y="77"/>
                      <a:pt x="103" y="78"/>
                      <a:pt x="104" y="78"/>
                    </a:cubicBezTo>
                    <a:cubicBezTo>
                      <a:pt x="104" y="79"/>
                      <a:pt x="104" y="79"/>
                      <a:pt x="105" y="77"/>
                    </a:cubicBezTo>
                    <a:cubicBezTo>
                      <a:pt x="106" y="76"/>
                      <a:pt x="106" y="76"/>
                      <a:pt x="107" y="76"/>
                    </a:cubicBezTo>
                    <a:cubicBezTo>
                      <a:pt x="109" y="76"/>
                      <a:pt x="115" y="75"/>
                      <a:pt x="116" y="76"/>
                    </a:cubicBezTo>
                    <a:cubicBezTo>
                      <a:pt x="117" y="77"/>
                      <a:pt x="117" y="78"/>
                      <a:pt x="118" y="78"/>
                    </a:cubicBezTo>
                    <a:cubicBezTo>
                      <a:pt x="120" y="78"/>
                      <a:pt x="123" y="79"/>
                      <a:pt x="124" y="80"/>
                    </a:cubicBezTo>
                    <a:cubicBezTo>
                      <a:pt x="125" y="81"/>
                      <a:pt x="126" y="82"/>
                      <a:pt x="127" y="82"/>
                    </a:cubicBezTo>
                    <a:cubicBezTo>
                      <a:pt x="127" y="82"/>
                      <a:pt x="128" y="86"/>
                      <a:pt x="130" y="85"/>
                    </a:cubicBezTo>
                    <a:cubicBezTo>
                      <a:pt x="130" y="85"/>
                      <a:pt x="130" y="85"/>
                      <a:pt x="131" y="85"/>
                    </a:cubicBezTo>
                    <a:cubicBezTo>
                      <a:pt x="131" y="84"/>
                      <a:pt x="130" y="83"/>
                      <a:pt x="129" y="82"/>
                    </a:cubicBezTo>
                    <a:cubicBezTo>
                      <a:pt x="128" y="79"/>
                      <a:pt x="126" y="80"/>
                      <a:pt x="127" y="78"/>
                    </a:cubicBezTo>
                    <a:cubicBezTo>
                      <a:pt x="128" y="76"/>
                      <a:pt x="129" y="76"/>
                      <a:pt x="130" y="74"/>
                    </a:cubicBezTo>
                    <a:cubicBezTo>
                      <a:pt x="130" y="71"/>
                      <a:pt x="129" y="71"/>
                      <a:pt x="130" y="70"/>
                    </a:cubicBezTo>
                    <a:cubicBezTo>
                      <a:pt x="131" y="69"/>
                      <a:pt x="130" y="69"/>
                      <a:pt x="129" y="68"/>
                    </a:cubicBezTo>
                    <a:cubicBezTo>
                      <a:pt x="128" y="67"/>
                      <a:pt x="126" y="66"/>
                      <a:pt x="128" y="65"/>
                    </a:cubicBezTo>
                    <a:cubicBezTo>
                      <a:pt x="129" y="65"/>
                      <a:pt x="127" y="63"/>
                      <a:pt x="128" y="61"/>
                    </a:cubicBezTo>
                    <a:cubicBezTo>
                      <a:pt x="129" y="60"/>
                      <a:pt x="130" y="61"/>
                      <a:pt x="130" y="61"/>
                    </a:cubicBezTo>
                    <a:cubicBezTo>
                      <a:pt x="130" y="18"/>
                      <a:pt x="130" y="18"/>
                      <a:pt x="130" y="18"/>
                    </a:cubicBezTo>
                    <a:cubicBezTo>
                      <a:pt x="130" y="18"/>
                      <a:pt x="128" y="17"/>
                      <a:pt x="127" y="17"/>
                    </a:cubicBezTo>
                    <a:cubicBezTo>
                      <a:pt x="126" y="17"/>
                      <a:pt x="125" y="17"/>
                      <a:pt x="125" y="15"/>
                    </a:cubicBezTo>
                    <a:cubicBezTo>
                      <a:pt x="125" y="14"/>
                      <a:pt x="124" y="14"/>
                      <a:pt x="124" y="13"/>
                    </a:cubicBezTo>
                    <a:cubicBezTo>
                      <a:pt x="123" y="12"/>
                      <a:pt x="123" y="11"/>
                      <a:pt x="125" y="10"/>
                    </a:cubicBezTo>
                    <a:cubicBezTo>
                      <a:pt x="126" y="9"/>
                      <a:pt x="127" y="7"/>
                      <a:pt x="128" y="4"/>
                    </a:cubicBezTo>
                    <a:cubicBezTo>
                      <a:pt x="97" y="5"/>
                      <a:pt x="16" y="0"/>
                      <a:pt x="5" y="0"/>
                    </a:cubicBezTo>
                    <a:cubicBezTo>
                      <a:pt x="4" y="21"/>
                      <a:pt x="4" y="21"/>
                      <a:pt x="4" y="21"/>
                    </a:cubicBezTo>
                    <a:cubicBezTo>
                      <a:pt x="0" y="68"/>
                      <a:pt x="0" y="68"/>
                      <a:pt x="0" y="68"/>
                    </a:cubicBezTo>
                    <a:cubicBezTo>
                      <a:pt x="12" y="69"/>
                      <a:pt x="77" y="73"/>
                      <a:pt x="96" y="73"/>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39" name="Freeform 20">
                <a:extLst>
                  <a:ext uri="{FF2B5EF4-FFF2-40B4-BE49-F238E27FC236}">
                    <a16:creationId xmlns:a16="http://schemas.microsoft.com/office/drawing/2014/main" id="{6C7BC773-DB70-871A-5532-6DBC19F6DD89}"/>
                  </a:ext>
                </a:extLst>
              </p:cNvPr>
              <p:cNvSpPr>
                <a:spLocks/>
              </p:cNvSpPr>
              <p:nvPr/>
            </p:nvSpPr>
            <p:spPr bwMode="auto">
              <a:xfrm>
                <a:off x="2587145" y="2065947"/>
                <a:ext cx="826958" cy="413976"/>
              </a:xfrm>
              <a:custGeom>
                <a:avLst/>
                <a:gdLst>
                  <a:gd name="T0" fmla="*/ 154 w 154"/>
                  <a:gd name="T1" fmla="*/ 75 h 77"/>
                  <a:gd name="T2" fmla="*/ 153 w 154"/>
                  <a:gd name="T3" fmla="*/ 74 h 77"/>
                  <a:gd name="T4" fmla="*/ 151 w 154"/>
                  <a:gd name="T5" fmla="*/ 73 h 77"/>
                  <a:gd name="T6" fmla="*/ 151 w 154"/>
                  <a:gd name="T7" fmla="*/ 69 h 77"/>
                  <a:gd name="T8" fmla="*/ 147 w 154"/>
                  <a:gd name="T9" fmla="*/ 65 h 77"/>
                  <a:gd name="T10" fmla="*/ 146 w 154"/>
                  <a:gd name="T11" fmla="*/ 63 h 77"/>
                  <a:gd name="T12" fmla="*/ 145 w 154"/>
                  <a:gd name="T13" fmla="*/ 59 h 77"/>
                  <a:gd name="T14" fmla="*/ 144 w 154"/>
                  <a:gd name="T15" fmla="*/ 59 h 77"/>
                  <a:gd name="T16" fmla="*/ 144 w 154"/>
                  <a:gd name="T17" fmla="*/ 52 h 77"/>
                  <a:gd name="T18" fmla="*/ 144 w 154"/>
                  <a:gd name="T19" fmla="*/ 49 h 77"/>
                  <a:gd name="T20" fmla="*/ 144 w 154"/>
                  <a:gd name="T21" fmla="*/ 46 h 77"/>
                  <a:gd name="T22" fmla="*/ 143 w 154"/>
                  <a:gd name="T23" fmla="*/ 44 h 77"/>
                  <a:gd name="T24" fmla="*/ 142 w 154"/>
                  <a:gd name="T25" fmla="*/ 42 h 77"/>
                  <a:gd name="T26" fmla="*/ 142 w 154"/>
                  <a:gd name="T27" fmla="*/ 40 h 77"/>
                  <a:gd name="T28" fmla="*/ 141 w 154"/>
                  <a:gd name="T29" fmla="*/ 39 h 77"/>
                  <a:gd name="T30" fmla="*/ 140 w 154"/>
                  <a:gd name="T31" fmla="*/ 38 h 77"/>
                  <a:gd name="T32" fmla="*/ 139 w 154"/>
                  <a:gd name="T33" fmla="*/ 31 h 77"/>
                  <a:gd name="T34" fmla="*/ 137 w 154"/>
                  <a:gd name="T35" fmla="*/ 26 h 77"/>
                  <a:gd name="T36" fmla="*/ 135 w 154"/>
                  <a:gd name="T37" fmla="*/ 23 h 77"/>
                  <a:gd name="T38" fmla="*/ 134 w 154"/>
                  <a:gd name="T39" fmla="*/ 19 h 77"/>
                  <a:gd name="T40" fmla="*/ 134 w 154"/>
                  <a:gd name="T41" fmla="*/ 17 h 77"/>
                  <a:gd name="T42" fmla="*/ 133 w 154"/>
                  <a:gd name="T43" fmla="*/ 17 h 77"/>
                  <a:gd name="T44" fmla="*/ 130 w 154"/>
                  <a:gd name="T45" fmla="*/ 14 h 77"/>
                  <a:gd name="T46" fmla="*/ 127 w 154"/>
                  <a:gd name="T47" fmla="*/ 12 h 77"/>
                  <a:gd name="T48" fmla="*/ 121 w 154"/>
                  <a:gd name="T49" fmla="*/ 10 h 77"/>
                  <a:gd name="T50" fmla="*/ 119 w 154"/>
                  <a:gd name="T51" fmla="*/ 8 h 77"/>
                  <a:gd name="T52" fmla="*/ 110 w 154"/>
                  <a:gd name="T53" fmla="*/ 8 h 77"/>
                  <a:gd name="T54" fmla="*/ 108 w 154"/>
                  <a:gd name="T55" fmla="*/ 9 h 77"/>
                  <a:gd name="T56" fmla="*/ 107 w 154"/>
                  <a:gd name="T57" fmla="*/ 10 h 77"/>
                  <a:gd name="T58" fmla="*/ 104 w 154"/>
                  <a:gd name="T59" fmla="*/ 9 h 77"/>
                  <a:gd name="T60" fmla="*/ 101 w 154"/>
                  <a:gd name="T61" fmla="*/ 7 h 77"/>
                  <a:gd name="T62" fmla="*/ 99 w 154"/>
                  <a:gd name="T63" fmla="*/ 5 h 77"/>
                  <a:gd name="T64" fmla="*/ 3 w 154"/>
                  <a:gd name="T65" fmla="*/ 0 h 77"/>
                  <a:gd name="T66" fmla="*/ 0 w 154"/>
                  <a:gd name="T67" fmla="*/ 48 h 77"/>
                  <a:gd name="T68" fmla="*/ 31 w 154"/>
                  <a:gd name="T69" fmla="*/ 49 h 77"/>
                  <a:gd name="T70" fmla="*/ 35 w 154"/>
                  <a:gd name="T71" fmla="*/ 51 h 77"/>
                  <a:gd name="T72" fmla="*/ 34 w 154"/>
                  <a:gd name="T73" fmla="*/ 73 h 77"/>
                  <a:gd name="T74" fmla="*/ 154 w 154"/>
                  <a:gd name="T75" fmla="*/ 7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4" h="77">
                    <a:moveTo>
                      <a:pt x="154" y="75"/>
                    </a:moveTo>
                    <a:cubicBezTo>
                      <a:pt x="154" y="75"/>
                      <a:pt x="153" y="75"/>
                      <a:pt x="153" y="74"/>
                    </a:cubicBezTo>
                    <a:cubicBezTo>
                      <a:pt x="153" y="74"/>
                      <a:pt x="151" y="74"/>
                      <a:pt x="151" y="73"/>
                    </a:cubicBezTo>
                    <a:cubicBezTo>
                      <a:pt x="151" y="71"/>
                      <a:pt x="152" y="71"/>
                      <a:pt x="151" y="69"/>
                    </a:cubicBezTo>
                    <a:cubicBezTo>
                      <a:pt x="149" y="67"/>
                      <a:pt x="147" y="67"/>
                      <a:pt x="147" y="65"/>
                    </a:cubicBezTo>
                    <a:cubicBezTo>
                      <a:pt x="146" y="63"/>
                      <a:pt x="147" y="64"/>
                      <a:pt x="146" y="63"/>
                    </a:cubicBezTo>
                    <a:cubicBezTo>
                      <a:pt x="145" y="62"/>
                      <a:pt x="146" y="59"/>
                      <a:pt x="145" y="59"/>
                    </a:cubicBezTo>
                    <a:cubicBezTo>
                      <a:pt x="144" y="59"/>
                      <a:pt x="144" y="60"/>
                      <a:pt x="144" y="59"/>
                    </a:cubicBezTo>
                    <a:cubicBezTo>
                      <a:pt x="144" y="58"/>
                      <a:pt x="146" y="54"/>
                      <a:pt x="144" y="52"/>
                    </a:cubicBezTo>
                    <a:cubicBezTo>
                      <a:pt x="143" y="50"/>
                      <a:pt x="143" y="50"/>
                      <a:pt x="144" y="49"/>
                    </a:cubicBezTo>
                    <a:cubicBezTo>
                      <a:pt x="144" y="48"/>
                      <a:pt x="144" y="47"/>
                      <a:pt x="144" y="46"/>
                    </a:cubicBezTo>
                    <a:cubicBezTo>
                      <a:pt x="143" y="46"/>
                      <a:pt x="143" y="45"/>
                      <a:pt x="143" y="44"/>
                    </a:cubicBezTo>
                    <a:cubicBezTo>
                      <a:pt x="144" y="43"/>
                      <a:pt x="142" y="43"/>
                      <a:pt x="142" y="42"/>
                    </a:cubicBezTo>
                    <a:cubicBezTo>
                      <a:pt x="142" y="41"/>
                      <a:pt x="142" y="40"/>
                      <a:pt x="142" y="40"/>
                    </a:cubicBezTo>
                    <a:cubicBezTo>
                      <a:pt x="142" y="40"/>
                      <a:pt x="142" y="39"/>
                      <a:pt x="141" y="39"/>
                    </a:cubicBezTo>
                    <a:cubicBezTo>
                      <a:pt x="140" y="39"/>
                      <a:pt x="140" y="39"/>
                      <a:pt x="140" y="38"/>
                    </a:cubicBezTo>
                    <a:cubicBezTo>
                      <a:pt x="140" y="37"/>
                      <a:pt x="140" y="32"/>
                      <a:pt x="139" y="31"/>
                    </a:cubicBezTo>
                    <a:cubicBezTo>
                      <a:pt x="137" y="29"/>
                      <a:pt x="138" y="28"/>
                      <a:pt x="137" y="26"/>
                    </a:cubicBezTo>
                    <a:cubicBezTo>
                      <a:pt x="136" y="25"/>
                      <a:pt x="136" y="24"/>
                      <a:pt x="135" y="23"/>
                    </a:cubicBezTo>
                    <a:cubicBezTo>
                      <a:pt x="135" y="21"/>
                      <a:pt x="135" y="20"/>
                      <a:pt x="134" y="19"/>
                    </a:cubicBezTo>
                    <a:cubicBezTo>
                      <a:pt x="134" y="19"/>
                      <a:pt x="134" y="18"/>
                      <a:pt x="134" y="17"/>
                    </a:cubicBezTo>
                    <a:cubicBezTo>
                      <a:pt x="133" y="17"/>
                      <a:pt x="133" y="17"/>
                      <a:pt x="133" y="17"/>
                    </a:cubicBezTo>
                    <a:cubicBezTo>
                      <a:pt x="131" y="18"/>
                      <a:pt x="130" y="14"/>
                      <a:pt x="130" y="14"/>
                    </a:cubicBezTo>
                    <a:cubicBezTo>
                      <a:pt x="129" y="14"/>
                      <a:pt x="128" y="13"/>
                      <a:pt x="127" y="12"/>
                    </a:cubicBezTo>
                    <a:cubicBezTo>
                      <a:pt x="126" y="11"/>
                      <a:pt x="123" y="10"/>
                      <a:pt x="121" y="10"/>
                    </a:cubicBezTo>
                    <a:cubicBezTo>
                      <a:pt x="120" y="10"/>
                      <a:pt x="120" y="9"/>
                      <a:pt x="119" y="8"/>
                    </a:cubicBezTo>
                    <a:cubicBezTo>
                      <a:pt x="118" y="7"/>
                      <a:pt x="112" y="8"/>
                      <a:pt x="110" y="8"/>
                    </a:cubicBezTo>
                    <a:cubicBezTo>
                      <a:pt x="109" y="8"/>
                      <a:pt x="109" y="8"/>
                      <a:pt x="108" y="9"/>
                    </a:cubicBezTo>
                    <a:cubicBezTo>
                      <a:pt x="107" y="11"/>
                      <a:pt x="107" y="11"/>
                      <a:pt x="107" y="10"/>
                    </a:cubicBezTo>
                    <a:cubicBezTo>
                      <a:pt x="106" y="10"/>
                      <a:pt x="105" y="9"/>
                      <a:pt x="104" y="9"/>
                    </a:cubicBezTo>
                    <a:cubicBezTo>
                      <a:pt x="102" y="9"/>
                      <a:pt x="102" y="8"/>
                      <a:pt x="101" y="7"/>
                    </a:cubicBezTo>
                    <a:cubicBezTo>
                      <a:pt x="101" y="6"/>
                      <a:pt x="99" y="5"/>
                      <a:pt x="99" y="5"/>
                    </a:cubicBezTo>
                    <a:cubicBezTo>
                      <a:pt x="80" y="5"/>
                      <a:pt x="15" y="1"/>
                      <a:pt x="3" y="0"/>
                    </a:cubicBezTo>
                    <a:cubicBezTo>
                      <a:pt x="0" y="48"/>
                      <a:pt x="0" y="48"/>
                      <a:pt x="0" y="48"/>
                    </a:cubicBezTo>
                    <a:cubicBezTo>
                      <a:pt x="14" y="49"/>
                      <a:pt x="26" y="49"/>
                      <a:pt x="31" y="49"/>
                    </a:cubicBezTo>
                    <a:cubicBezTo>
                      <a:pt x="31" y="49"/>
                      <a:pt x="35" y="48"/>
                      <a:pt x="35" y="51"/>
                    </a:cubicBezTo>
                    <a:cubicBezTo>
                      <a:pt x="35" y="52"/>
                      <a:pt x="35" y="61"/>
                      <a:pt x="34" y="73"/>
                    </a:cubicBezTo>
                    <a:cubicBezTo>
                      <a:pt x="46" y="73"/>
                      <a:pt x="123" y="77"/>
                      <a:pt x="154" y="75"/>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40" name="Freeform 21">
                <a:extLst>
                  <a:ext uri="{FF2B5EF4-FFF2-40B4-BE49-F238E27FC236}">
                    <a16:creationId xmlns:a16="http://schemas.microsoft.com/office/drawing/2014/main" id="{A0DC07CC-C388-FF99-90C9-964D5E0F6FD0}"/>
                  </a:ext>
                </a:extLst>
              </p:cNvPr>
              <p:cNvSpPr>
                <a:spLocks/>
              </p:cNvSpPr>
              <p:nvPr/>
            </p:nvSpPr>
            <p:spPr bwMode="auto">
              <a:xfrm>
                <a:off x="2748357" y="2459026"/>
                <a:ext cx="741376" cy="392084"/>
              </a:xfrm>
              <a:custGeom>
                <a:avLst/>
                <a:gdLst>
                  <a:gd name="T0" fmla="*/ 137 w 138"/>
                  <a:gd name="T1" fmla="*/ 26 h 73"/>
                  <a:gd name="T2" fmla="*/ 135 w 138"/>
                  <a:gd name="T3" fmla="*/ 21 h 73"/>
                  <a:gd name="T4" fmla="*/ 132 w 138"/>
                  <a:gd name="T5" fmla="*/ 17 h 73"/>
                  <a:gd name="T6" fmla="*/ 130 w 138"/>
                  <a:gd name="T7" fmla="*/ 15 h 73"/>
                  <a:gd name="T8" fmla="*/ 127 w 138"/>
                  <a:gd name="T9" fmla="*/ 12 h 73"/>
                  <a:gd name="T10" fmla="*/ 131 w 138"/>
                  <a:gd name="T11" fmla="*/ 9 h 73"/>
                  <a:gd name="T12" fmla="*/ 132 w 138"/>
                  <a:gd name="T13" fmla="*/ 7 h 73"/>
                  <a:gd name="T14" fmla="*/ 130 w 138"/>
                  <a:gd name="T15" fmla="*/ 5 h 73"/>
                  <a:gd name="T16" fmla="*/ 128 w 138"/>
                  <a:gd name="T17" fmla="*/ 4 h 73"/>
                  <a:gd name="T18" fmla="*/ 127 w 138"/>
                  <a:gd name="T19" fmla="*/ 5 h 73"/>
                  <a:gd name="T20" fmla="*/ 124 w 138"/>
                  <a:gd name="T21" fmla="*/ 2 h 73"/>
                  <a:gd name="T22" fmla="*/ 4 w 138"/>
                  <a:gd name="T23" fmla="*/ 0 h 73"/>
                  <a:gd name="T24" fmla="*/ 0 w 138"/>
                  <a:gd name="T25" fmla="*/ 70 h 73"/>
                  <a:gd name="T26" fmla="*/ 137 w 138"/>
                  <a:gd name="T27" fmla="*/ 73 h 73"/>
                  <a:gd name="T28" fmla="*/ 137 w 138"/>
                  <a:gd name="T29" fmla="*/ 2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8" h="73">
                    <a:moveTo>
                      <a:pt x="137" y="26"/>
                    </a:moveTo>
                    <a:cubicBezTo>
                      <a:pt x="138" y="20"/>
                      <a:pt x="136" y="22"/>
                      <a:pt x="135" y="21"/>
                    </a:cubicBezTo>
                    <a:cubicBezTo>
                      <a:pt x="134" y="19"/>
                      <a:pt x="132" y="19"/>
                      <a:pt x="132" y="17"/>
                    </a:cubicBezTo>
                    <a:cubicBezTo>
                      <a:pt x="132" y="16"/>
                      <a:pt x="132" y="16"/>
                      <a:pt x="130" y="15"/>
                    </a:cubicBezTo>
                    <a:cubicBezTo>
                      <a:pt x="129" y="13"/>
                      <a:pt x="126" y="13"/>
                      <a:pt x="127" y="12"/>
                    </a:cubicBezTo>
                    <a:cubicBezTo>
                      <a:pt x="129" y="10"/>
                      <a:pt x="130" y="9"/>
                      <a:pt x="131" y="9"/>
                    </a:cubicBezTo>
                    <a:cubicBezTo>
                      <a:pt x="132" y="8"/>
                      <a:pt x="133" y="8"/>
                      <a:pt x="132" y="7"/>
                    </a:cubicBezTo>
                    <a:cubicBezTo>
                      <a:pt x="132" y="6"/>
                      <a:pt x="130" y="6"/>
                      <a:pt x="130" y="5"/>
                    </a:cubicBezTo>
                    <a:cubicBezTo>
                      <a:pt x="130" y="4"/>
                      <a:pt x="128" y="3"/>
                      <a:pt x="128" y="4"/>
                    </a:cubicBezTo>
                    <a:cubicBezTo>
                      <a:pt x="128" y="5"/>
                      <a:pt x="128" y="6"/>
                      <a:pt x="127" y="5"/>
                    </a:cubicBezTo>
                    <a:cubicBezTo>
                      <a:pt x="127" y="5"/>
                      <a:pt x="125" y="3"/>
                      <a:pt x="124" y="2"/>
                    </a:cubicBezTo>
                    <a:cubicBezTo>
                      <a:pt x="93" y="4"/>
                      <a:pt x="16" y="0"/>
                      <a:pt x="4" y="0"/>
                    </a:cubicBezTo>
                    <a:cubicBezTo>
                      <a:pt x="3" y="20"/>
                      <a:pt x="1" y="50"/>
                      <a:pt x="0" y="70"/>
                    </a:cubicBezTo>
                    <a:cubicBezTo>
                      <a:pt x="41" y="72"/>
                      <a:pt x="87" y="73"/>
                      <a:pt x="137" y="73"/>
                    </a:cubicBezTo>
                    <a:cubicBezTo>
                      <a:pt x="137" y="73"/>
                      <a:pt x="137" y="32"/>
                      <a:pt x="137" y="26"/>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41" name="Freeform 22">
                <a:extLst>
                  <a:ext uri="{FF2B5EF4-FFF2-40B4-BE49-F238E27FC236}">
                    <a16:creationId xmlns:a16="http://schemas.microsoft.com/office/drawing/2014/main" id="{9D5310DD-775B-D38D-E228-0EA3AB26C67A}"/>
                  </a:ext>
                </a:extLst>
              </p:cNvPr>
              <p:cNvSpPr>
                <a:spLocks/>
              </p:cNvSpPr>
              <p:nvPr/>
            </p:nvSpPr>
            <p:spPr bwMode="auto">
              <a:xfrm>
                <a:off x="4256983" y="3506904"/>
                <a:ext cx="913535" cy="708537"/>
              </a:xfrm>
              <a:custGeom>
                <a:avLst/>
                <a:gdLst>
                  <a:gd name="T0" fmla="*/ 168 w 170"/>
                  <a:gd name="T1" fmla="*/ 117 h 132"/>
                  <a:gd name="T2" fmla="*/ 170 w 170"/>
                  <a:gd name="T3" fmla="*/ 95 h 132"/>
                  <a:gd name="T4" fmla="*/ 150 w 170"/>
                  <a:gd name="T5" fmla="*/ 54 h 132"/>
                  <a:gd name="T6" fmla="*/ 145 w 170"/>
                  <a:gd name="T7" fmla="*/ 45 h 132"/>
                  <a:gd name="T8" fmla="*/ 148 w 170"/>
                  <a:gd name="T9" fmla="*/ 47 h 132"/>
                  <a:gd name="T10" fmla="*/ 150 w 170"/>
                  <a:gd name="T11" fmla="*/ 46 h 132"/>
                  <a:gd name="T12" fmla="*/ 127 w 170"/>
                  <a:gd name="T13" fmla="*/ 11 h 132"/>
                  <a:gd name="T14" fmla="*/ 124 w 170"/>
                  <a:gd name="T15" fmla="*/ 1 h 132"/>
                  <a:gd name="T16" fmla="*/ 113 w 170"/>
                  <a:gd name="T17" fmla="*/ 1 h 132"/>
                  <a:gd name="T18" fmla="*/ 111 w 170"/>
                  <a:gd name="T19" fmla="*/ 11 h 132"/>
                  <a:gd name="T20" fmla="*/ 56 w 170"/>
                  <a:gd name="T21" fmla="*/ 11 h 132"/>
                  <a:gd name="T22" fmla="*/ 4 w 170"/>
                  <a:gd name="T23" fmla="*/ 16 h 132"/>
                  <a:gd name="T24" fmla="*/ 5 w 170"/>
                  <a:gd name="T25" fmla="*/ 26 h 132"/>
                  <a:gd name="T26" fmla="*/ 11 w 170"/>
                  <a:gd name="T27" fmla="*/ 20 h 132"/>
                  <a:gd name="T28" fmla="*/ 15 w 170"/>
                  <a:gd name="T29" fmla="*/ 22 h 132"/>
                  <a:gd name="T30" fmla="*/ 15 w 170"/>
                  <a:gd name="T31" fmla="*/ 24 h 132"/>
                  <a:gd name="T32" fmla="*/ 29 w 170"/>
                  <a:gd name="T33" fmla="*/ 19 h 132"/>
                  <a:gd name="T34" fmla="*/ 24 w 170"/>
                  <a:gd name="T35" fmla="*/ 22 h 132"/>
                  <a:gd name="T36" fmla="*/ 41 w 170"/>
                  <a:gd name="T37" fmla="*/ 25 h 132"/>
                  <a:gd name="T38" fmla="*/ 43 w 170"/>
                  <a:gd name="T39" fmla="*/ 22 h 132"/>
                  <a:gd name="T40" fmla="*/ 42 w 170"/>
                  <a:gd name="T41" fmla="*/ 27 h 132"/>
                  <a:gd name="T42" fmla="*/ 50 w 170"/>
                  <a:gd name="T43" fmla="*/ 36 h 132"/>
                  <a:gd name="T44" fmla="*/ 60 w 170"/>
                  <a:gd name="T45" fmla="*/ 34 h 132"/>
                  <a:gd name="T46" fmla="*/ 62 w 170"/>
                  <a:gd name="T47" fmla="*/ 32 h 132"/>
                  <a:gd name="T48" fmla="*/ 69 w 170"/>
                  <a:gd name="T49" fmla="*/ 27 h 132"/>
                  <a:gd name="T50" fmla="*/ 80 w 170"/>
                  <a:gd name="T51" fmla="*/ 25 h 132"/>
                  <a:gd name="T52" fmla="*/ 94 w 170"/>
                  <a:gd name="T53" fmla="*/ 37 h 132"/>
                  <a:gd name="T54" fmla="*/ 106 w 170"/>
                  <a:gd name="T55" fmla="*/ 46 h 132"/>
                  <a:gd name="T56" fmla="*/ 107 w 170"/>
                  <a:gd name="T57" fmla="*/ 62 h 132"/>
                  <a:gd name="T58" fmla="*/ 109 w 170"/>
                  <a:gd name="T59" fmla="*/ 74 h 132"/>
                  <a:gd name="T60" fmla="*/ 111 w 170"/>
                  <a:gd name="T61" fmla="*/ 68 h 132"/>
                  <a:gd name="T62" fmla="*/ 113 w 170"/>
                  <a:gd name="T63" fmla="*/ 76 h 132"/>
                  <a:gd name="T64" fmla="*/ 113 w 170"/>
                  <a:gd name="T65" fmla="*/ 80 h 132"/>
                  <a:gd name="T66" fmla="*/ 124 w 170"/>
                  <a:gd name="T67" fmla="*/ 92 h 132"/>
                  <a:gd name="T68" fmla="*/ 127 w 170"/>
                  <a:gd name="T69" fmla="*/ 92 h 132"/>
                  <a:gd name="T70" fmla="*/ 130 w 170"/>
                  <a:gd name="T71" fmla="*/ 100 h 132"/>
                  <a:gd name="T72" fmla="*/ 135 w 170"/>
                  <a:gd name="T73" fmla="*/ 109 h 132"/>
                  <a:gd name="T74" fmla="*/ 148 w 170"/>
                  <a:gd name="T75" fmla="*/ 119 h 132"/>
                  <a:gd name="T76" fmla="*/ 155 w 170"/>
                  <a:gd name="T77" fmla="*/ 124 h 132"/>
                  <a:gd name="T78" fmla="*/ 152 w 170"/>
                  <a:gd name="T79" fmla="*/ 127 h 132"/>
                  <a:gd name="T80" fmla="*/ 162 w 170"/>
                  <a:gd name="T81" fmla="*/ 126 h 132"/>
                  <a:gd name="T82" fmla="*/ 164 w 170"/>
                  <a:gd name="T83" fmla="*/ 129 h 132"/>
                  <a:gd name="T84" fmla="*/ 169 w 170"/>
                  <a:gd name="T85" fmla="*/ 12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0" h="132">
                    <a:moveTo>
                      <a:pt x="168" y="121"/>
                    </a:moveTo>
                    <a:cubicBezTo>
                      <a:pt x="168" y="121"/>
                      <a:pt x="168" y="121"/>
                      <a:pt x="168" y="119"/>
                    </a:cubicBezTo>
                    <a:cubicBezTo>
                      <a:pt x="169" y="118"/>
                      <a:pt x="168" y="119"/>
                      <a:pt x="168" y="117"/>
                    </a:cubicBezTo>
                    <a:cubicBezTo>
                      <a:pt x="168" y="116"/>
                      <a:pt x="167" y="115"/>
                      <a:pt x="168" y="114"/>
                    </a:cubicBezTo>
                    <a:cubicBezTo>
                      <a:pt x="169" y="112"/>
                      <a:pt x="170" y="104"/>
                      <a:pt x="170" y="102"/>
                    </a:cubicBezTo>
                    <a:cubicBezTo>
                      <a:pt x="170" y="101"/>
                      <a:pt x="169" y="99"/>
                      <a:pt x="170" y="95"/>
                    </a:cubicBezTo>
                    <a:cubicBezTo>
                      <a:pt x="170" y="90"/>
                      <a:pt x="168" y="81"/>
                      <a:pt x="164" y="77"/>
                    </a:cubicBezTo>
                    <a:cubicBezTo>
                      <a:pt x="159" y="74"/>
                      <a:pt x="159" y="66"/>
                      <a:pt x="151" y="57"/>
                    </a:cubicBezTo>
                    <a:cubicBezTo>
                      <a:pt x="151" y="57"/>
                      <a:pt x="151" y="54"/>
                      <a:pt x="150" y="54"/>
                    </a:cubicBezTo>
                    <a:cubicBezTo>
                      <a:pt x="150" y="54"/>
                      <a:pt x="150" y="55"/>
                      <a:pt x="149" y="54"/>
                    </a:cubicBezTo>
                    <a:cubicBezTo>
                      <a:pt x="149" y="53"/>
                      <a:pt x="148" y="53"/>
                      <a:pt x="148" y="51"/>
                    </a:cubicBezTo>
                    <a:cubicBezTo>
                      <a:pt x="147" y="50"/>
                      <a:pt x="144" y="45"/>
                      <a:pt x="145" y="45"/>
                    </a:cubicBezTo>
                    <a:cubicBezTo>
                      <a:pt x="145" y="44"/>
                      <a:pt x="145" y="45"/>
                      <a:pt x="146" y="46"/>
                    </a:cubicBezTo>
                    <a:cubicBezTo>
                      <a:pt x="147" y="46"/>
                      <a:pt x="146" y="47"/>
                      <a:pt x="147" y="47"/>
                    </a:cubicBezTo>
                    <a:cubicBezTo>
                      <a:pt x="148" y="47"/>
                      <a:pt x="148" y="46"/>
                      <a:pt x="148" y="47"/>
                    </a:cubicBezTo>
                    <a:cubicBezTo>
                      <a:pt x="149" y="47"/>
                      <a:pt x="150" y="48"/>
                      <a:pt x="150" y="50"/>
                    </a:cubicBezTo>
                    <a:cubicBezTo>
                      <a:pt x="151" y="51"/>
                      <a:pt x="151" y="53"/>
                      <a:pt x="151" y="51"/>
                    </a:cubicBezTo>
                    <a:cubicBezTo>
                      <a:pt x="152" y="50"/>
                      <a:pt x="152" y="50"/>
                      <a:pt x="150" y="46"/>
                    </a:cubicBezTo>
                    <a:cubicBezTo>
                      <a:pt x="147" y="43"/>
                      <a:pt x="147" y="42"/>
                      <a:pt x="146" y="42"/>
                    </a:cubicBezTo>
                    <a:cubicBezTo>
                      <a:pt x="145" y="41"/>
                      <a:pt x="134" y="25"/>
                      <a:pt x="133" y="23"/>
                    </a:cubicBezTo>
                    <a:cubicBezTo>
                      <a:pt x="133" y="23"/>
                      <a:pt x="129" y="14"/>
                      <a:pt x="127" y="11"/>
                    </a:cubicBezTo>
                    <a:cubicBezTo>
                      <a:pt x="126" y="9"/>
                      <a:pt x="127" y="8"/>
                      <a:pt x="126" y="6"/>
                    </a:cubicBezTo>
                    <a:cubicBezTo>
                      <a:pt x="125" y="5"/>
                      <a:pt x="124" y="5"/>
                      <a:pt x="125" y="3"/>
                    </a:cubicBezTo>
                    <a:cubicBezTo>
                      <a:pt x="125" y="1"/>
                      <a:pt x="125" y="1"/>
                      <a:pt x="124" y="1"/>
                    </a:cubicBezTo>
                    <a:cubicBezTo>
                      <a:pt x="124" y="1"/>
                      <a:pt x="124" y="1"/>
                      <a:pt x="124" y="0"/>
                    </a:cubicBezTo>
                    <a:cubicBezTo>
                      <a:pt x="124" y="1"/>
                      <a:pt x="124" y="1"/>
                      <a:pt x="123" y="1"/>
                    </a:cubicBezTo>
                    <a:cubicBezTo>
                      <a:pt x="123" y="3"/>
                      <a:pt x="114" y="0"/>
                      <a:pt x="113" y="1"/>
                    </a:cubicBezTo>
                    <a:cubicBezTo>
                      <a:pt x="112" y="1"/>
                      <a:pt x="112" y="3"/>
                      <a:pt x="113" y="4"/>
                    </a:cubicBezTo>
                    <a:cubicBezTo>
                      <a:pt x="114" y="6"/>
                      <a:pt x="113" y="8"/>
                      <a:pt x="113" y="10"/>
                    </a:cubicBezTo>
                    <a:cubicBezTo>
                      <a:pt x="113" y="12"/>
                      <a:pt x="112" y="11"/>
                      <a:pt x="111" y="11"/>
                    </a:cubicBezTo>
                    <a:cubicBezTo>
                      <a:pt x="109" y="11"/>
                      <a:pt x="110" y="9"/>
                      <a:pt x="109" y="8"/>
                    </a:cubicBezTo>
                    <a:cubicBezTo>
                      <a:pt x="109" y="7"/>
                      <a:pt x="108" y="7"/>
                      <a:pt x="108" y="7"/>
                    </a:cubicBezTo>
                    <a:cubicBezTo>
                      <a:pt x="108" y="7"/>
                      <a:pt x="57" y="11"/>
                      <a:pt x="56" y="11"/>
                    </a:cubicBezTo>
                    <a:cubicBezTo>
                      <a:pt x="56" y="11"/>
                      <a:pt x="52" y="4"/>
                      <a:pt x="52" y="4"/>
                    </a:cubicBezTo>
                    <a:cubicBezTo>
                      <a:pt x="52" y="4"/>
                      <a:pt x="2" y="11"/>
                      <a:pt x="1" y="12"/>
                    </a:cubicBezTo>
                    <a:cubicBezTo>
                      <a:pt x="0" y="13"/>
                      <a:pt x="3" y="15"/>
                      <a:pt x="4" y="16"/>
                    </a:cubicBezTo>
                    <a:cubicBezTo>
                      <a:pt x="6" y="17"/>
                      <a:pt x="5" y="18"/>
                      <a:pt x="5" y="19"/>
                    </a:cubicBezTo>
                    <a:cubicBezTo>
                      <a:pt x="5" y="21"/>
                      <a:pt x="6" y="22"/>
                      <a:pt x="6" y="23"/>
                    </a:cubicBezTo>
                    <a:cubicBezTo>
                      <a:pt x="6" y="23"/>
                      <a:pt x="6" y="25"/>
                      <a:pt x="5" y="26"/>
                    </a:cubicBezTo>
                    <a:cubicBezTo>
                      <a:pt x="6" y="27"/>
                      <a:pt x="6" y="27"/>
                      <a:pt x="7" y="26"/>
                    </a:cubicBezTo>
                    <a:cubicBezTo>
                      <a:pt x="8" y="25"/>
                      <a:pt x="9" y="25"/>
                      <a:pt x="10" y="24"/>
                    </a:cubicBezTo>
                    <a:cubicBezTo>
                      <a:pt x="11" y="22"/>
                      <a:pt x="10" y="21"/>
                      <a:pt x="11" y="20"/>
                    </a:cubicBezTo>
                    <a:cubicBezTo>
                      <a:pt x="11" y="20"/>
                      <a:pt x="12" y="21"/>
                      <a:pt x="13" y="21"/>
                    </a:cubicBezTo>
                    <a:cubicBezTo>
                      <a:pt x="13" y="21"/>
                      <a:pt x="13" y="19"/>
                      <a:pt x="14" y="20"/>
                    </a:cubicBezTo>
                    <a:cubicBezTo>
                      <a:pt x="15" y="21"/>
                      <a:pt x="17" y="22"/>
                      <a:pt x="15" y="22"/>
                    </a:cubicBezTo>
                    <a:cubicBezTo>
                      <a:pt x="13" y="23"/>
                      <a:pt x="13" y="23"/>
                      <a:pt x="13" y="24"/>
                    </a:cubicBezTo>
                    <a:cubicBezTo>
                      <a:pt x="12" y="25"/>
                      <a:pt x="9" y="25"/>
                      <a:pt x="10" y="25"/>
                    </a:cubicBezTo>
                    <a:cubicBezTo>
                      <a:pt x="12" y="26"/>
                      <a:pt x="13" y="25"/>
                      <a:pt x="15" y="24"/>
                    </a:cubicBezTo>
                    <a:cubicBezTo>
                      <a:pt x="18" y="24"/>
                      <a:pt x="22" y="23"/>
                      <a:pt x="23" y="22"/>
                    </a:cubicBezTo>
                    <a:cubicBezTo>
                      <a:pt x="24" y="20"/>
                      <a:pt x="23" y="20"/>
                      <a:pt x="25" y="20"/>
                    </a:cubicBezTo>
                    <a:cubicBezTo>
                      <a:pt x="27" y="20"/>
                      <a:pt x="28" y="19"/>
                      <a:pt x="29" y="19"/>
                    </a:cubicBezTo>
                    <a:cubicBezTo>
                      <a:pt x="31" y="20"/>
                      <a:pt x="31" y="20"/>
                      <a:pt x="30" y="20"/>
                    </a:cubicBezTo>
                    <a:cubicBezTo>
                      <a:pt x="29" y="20"/>
                      <a:pt x="28" y="20"/>
                      <a:pt x="27" y="21"/>
                    </a:cubicBezTo>
                    <a:cubicBezTo>
                      <a:pt x="26" y="21"/>
                      <a:pt x="23" y="21"/>
                      <a:pt x="24" y="22"/>
                    </a:cubicBezTo>
                    <a:cubicBezTo>
                      <a:pt x="25" y="23"/>
                      <a:pt x="25" y="22"/>
                      <a:pt x="28" y="22"/>
                    </a:cubicBezTo>
                    <a:cubicBezTo>
                      <a:pt x="30" y="22"/>
                      <a:pt x="39" y="25"/>
                      <a:pt x="40" y="26"/>
                    </a:cubicBezTo>
                    <a:cubicBezTo>
                      <a:pt x="41" y="27"/>
                      <a:pt x="41" y="27"/>
                      <a:pt x="41" y="25"/>
                    </a:cubicBezTo>
                    <a:cubicBezTo>
                      <a:pt x="40" y="24"/>
                      <a:pt x="38" y="25"/>
                      <a:pt x="39" y="23"/>
                    </a:cubicBezTo>
                    <a:cubicBezTo>
                      <a:pt x="40" y="22"/>
                      <a:pt x="40" y="22"/>
                      <a:pt x="41" y="23"/>
                    </a:cubicBezTo>
                    <a:cubicBezTo>
                      <a:pt x="42" y="23"/>
                      <a:pt x="43" y="21"/>
                      <a:pt x="43" y="22"/>
                    </a:cubicBezTo>
                    <a:cubicBezTo>
                      <a:pt x="43" y="23"/>
                      <a:pt x="41" y="23"/>
                      <a:pt x="42" y="24"/>
                    </a:cubicBezTo>
                    <a:cubicBezTo>
                      <a:pt x="42" y="25"/>
                      <a:pt x="42" y="25"/>
                      <a:pt x="43" y="26"/>
                    </a:cubicBezTo>
                    <a:cubicBezTo>
                      <a:pt x="43" y="26"/>
                      <a:pt x="41" y="27"/>
                      <a:pt x="42" y="27"/>
                    </a:cubicBezTo>
                    <a:cubicBezTo>
                      <a:pt x="42" y="27"/>
                      <a:pt x="49" y="31"/>
                      <a:pt x="49" y="32"/>
                    </a:cubicBezTo>
                    <a:cubicBezTo>
                      <a:pt x="49" y="33"/>
                      <a:pt x="47" y="33"/>
                      <a:pt x="48" y="34"/>
                    </a:cubicBezTo>
                    <a:cubicBezTo>
                      <a:pt x="48" y="35"/>
                      <a:pt x="49" y="36"/>
                      <a:pt x="50" y="36"/>
                    </a:cubicBezTo>
                    <a:cubicBezTo>
                      <a:pt x="51" y="36"/>
                      <a:pt x="53" y="35"/>
                      <a:pt x="55" y="35"/>
                    </a:cubicBezTo>
                    <a:cubicBezTo>
                      <a:pt x="58" y="34"/>
                      <a:pt x="61" y="32"/>
                      <a:pt x="61" y="32"/>
                    </a:cubicBezTo>
                    <a:cubicBezTo>
                      <a:pt x="62" y="32"/>
                      <a:pt x="62" y="33"/>
                      <a:pt x="60" y="34"/>
                    </a:cubicBezTo>
                    <a:cubicBezTo>
                      <a:pt x="58" y="35"/>
                      <a:pt x="57" y="35"/>
                      <a:pt x="57" y="36"/>
                    </a:cubicBezTo>
                    <a:cubicBezTo>
                      <a:pt x="56" y="37"/>
                      <a:pt x="57" y="37"/>
                      <a:pt x="58" y="37"/>
                    </a:cubicBezTo>
                    <a:cubicBezTo>
                      <a:pt x="59" y="36"/>
                      <a:pt x="62" y="34"/>
                      <a:pt x="62" y="32"/>
                    </a:cubicBezTo>
                    <a:cubicBezTo>
                      <a:pt x="63" y="30"/>
                      <a:pt x="63" y="30"/>
                      <a:pt x="64" y="30"/>
                    </a:cubicBezTo>
                    <a:cubicBezTo>
                      <a:pt x="65" y="29"/>
                      <a:pt x="65" y="28"/>
                      <a:pt x="67" y="28"/>
                    </a:cubicBezTo>
                    <a:cubicBezTo>
                      <a:pt x="69" y="28"/>
                      <a:pt x="70" y="28"/>
                      <a:pt x="69" y="27"/>
                    </a:cubicBezTo>
                    <a:cubicBezTo>
                      <a:pt x="69" y="26"/>
                      <a:pt x="67" y="26"/>
                      <a:pt x="69" y="25"/>
                    </a:cubicBezTo>
                    <a:cubicBezTo>
                      <a:pt x="71" y="24"/>
                      <a:pt x="69" y="23"/>
                      <a:pt x="73" y="23"/>
                    </a:cubicBezTo>
                    <a:cubicBezTo>
                      <a:pt x="76" y="23"/>
                      <a:pt x="78" y="24"/>
                      <a:pt x="80" y="25"/>
                    </a:cubicBezTo>
                    <a:cubicBezTo>
                      <a:pt x="82" y="26"/>
                      <a:pt x="86" y="31"/>
                      <a:pt x="88" y="31"/>
                    </a:cubicBezTo>
                    <a:cubicBezTo>
                      <a:pt x="89" y="32"/>
                      <a:pt x="89" y="32"/>
                      <a:pt x="90" y="33"/>
                    </a:cubicBezTo>
                    <a:cubicBezTo>
                      <a:pt x="91" y="35"/>
                      <a:pt x="92" y="36"/>
                      <a:pt x="94" y="37"/>
                    </a:cubicBezTo>
                    <a:cubicBezTo>
                      <a:pt x="96" y="38"/>
                      <a:pt x="96" y="41"/>
                      <a:pt x="99" y="41"/>
                    </a:cubicBezTo>
                    <a:cubicBezTo>
                      <a:pt x="103" y="41"/>
                      <a:pt x="103" y="41"/>
                      <a:pt x="104" y="43"/>
                    </a:cubicBezTo>
                    <a:cubicBezTo>
                      <a:pt x="104" y="45"/>
                      <a:pt x="105" y="46"/>
                      <a:pt x="106" y="46"/>
                    </a:cubicBezTo>
                    <a:cubicBezTo>
                      <a:pt x="107" y="47"/>
                      <a:pt x="107" y="47"/>
                      <a:pt x="107" y="49"/>
                    </a:cubicBezTo>
                    <a:cubicBezTo>
                      <a:pt x="108" y="51"/>
                      <a:pt x="108" y="53"/>
                      <a:pt x="108" y="55"/>
                    </a:cubicBezTo>
                    <a:cubicBezTo>
                      <a:pt x="107" y="57"/>
                      <a:pt x="107" y="60"/>
                      <a:pt x="107" y="62"/>
                    </a:cubicBezTo>
                    <a:cubicBezTo>
                      <a:pt x="107" y="64"/>
                      <a:pt x="106" y="65"/>
                      <a:pt x="106" y="66"/>
                    </a:cubicBezTo>
                    <a:cubicBezTo>
                      <a:pt x="107" y="68"/>
                      <a:pt x="107" y="68"/>
                      <a:pt x="107" y="70"/>
                    </a:cubicBezTo>
                    <a:cubicBezTo>
                      <a:pt x="107" y="72"/>
                      <a:pt x="108" y="74"/>
                      <a:pt x="109" y="74"/>
                    </a:cubicBezTo>
                    <a:cubicBezTo>
                      <a:pt x="110" y="74"/>
                      <a:pt x="112" y="74"/>
                      <a:pt x="111" y="72"/>
                    </a:cubicBezTo>
                    <a:cubicBezTo>
                      <a:pt x="111" y="71"/>
                      <a:pt x="110" y="70"/>
                      <a:pt x="110" y="68"/>
                    </a:cubicBezTo>
                    <a:cubicBezTo>
                      <a:pt x="110" y="66"/>
                      <a:pt x="111" y="66"/>
                      <a:pt x="111" y="68"/>
                    </a:cubicBezTo>
                    <a:cubicBezTo>
                      <a:pt x="112" y="69"/>
                      <a:pt x="112" y="69"/>
                      <a:pt x="114" y="69"/>
                    </a:cubicBezTo>
                    <a:cubicBezTo>
                      <a:pt x="115" y="69"/>
                      <a:pt x="115" y="69"/>
                      <a:pt x="115" y="71"/>
                    </a:cubicBezTo>
                    <a:cubicBezTo>
                      <a:pt x="115" y="72"/>
                      <a:pt x="113" y="75"/>
                      <a:pt x="113" y="76"/>
                    </a:cubicBezTo>
                    <a:cubicBezTo>
                      <a:pt x="113" y="77"/>
                      <a:pt x="112" y="78"/>
                      <a:pt x="111" y="78"/>
                    </a:cubicBezTo>
                    <a:cubicBezTo>
                      <a:pt x="110" y="78"/>
                      <a:pt x="109" y="78"/>
                      <a:pt x="110" y="79"/>
                    </a:cubicBezTo>
                    <a:cubicBezTo>
                      <a:pt x="111" y="80"/>
                      <a:pt x="111" y="77"/>
                      <a:pt x="113" y="80"/>
                    </a:cubicBezTo>
                    <a:cubicBezTo>
                      <a:pt x="114" y="83"/>
                      <a:pt x="114" y="84"/>
                      <a:pt x="115" y="87"/>
                    </a:cubicBezTo>
                    <a:cubicBezTo>
                      <a:pt x="117" y="90"/>
                      <a:pt x="120" y="92"/>
                      <a:pt x="121" y="93"/>
                    </a:cubicBezTo>
                    <a:cubicBezTo>
                      <a:pt x="123" y="93"/>
                      <a:pt x="125" y="94"/>
                      <a:pt x="124" y="92"/>
                    </a:cubicBezTo>
                    <a:cubicBezTo>
                      <a:pt x="123" y="90"/>
                      <a:pt x="122" y="89"/>
                      <a:pt x="123" y="90"/>
                    </a:cubicBezTo>
                    <a:cubicBezTo>
                      <a:pt x="125" y="90"/>
                      <a:pt x="125" y="91"/>
                      <a:pt x="125" y="91"/>
                    </a:cubicBezTo>
                    <a:cubicBezTo>
                      <a:pt x="126" y="90"/>
                      <a:pt x="127" y="90"/>
                      <a:pt x="127" y="92"/>
                    </a:cubicBezTo>
                    <a:cubicBezTo>
                      <a:pt x="126" y="93"/>
                      <a:pt x="126" y="95"/>
                      <a:pt x="126" y="96"/>
                    </a:cubicBezTo>
                    <a:cubicBezTo>
                      <a:pt x="127" y="98"/>
                      <a:pt x="129" y="100"/>
                      <a:pt x="129" y="99"/>
                    </a:cubicBezTo>
                    <a:cubicBezTo>
                      <a:pt x="130" y="99"/>
                      <a:pt x="130" y="99"/>
                      <a:pt x="130" y="100"/>
                    </a:cubicBezTo>
                    <a:cubicBezTo>
                      <a:pt x="130" y="101"/>
                      <a:pt x="130" y="101"/>
                      <a:pt x="131" y="101"/>
                    </a:cubicBezTo>
                    <a:cubicBezTo>
                      <a:pt x="132" y="102"/>
                      <a:pt x="132" y="102"/>
                      <a:pt x="132" y="103"/>
                    </a:cubicBezTo>
                    <a:cubicBezTo>
                      <a:pt x="133" y="104"/>
                      <a:pt x="134" y="107"/>
                      <a:pt x="135" y="109"/>
                    </a:cubicBezTo>
                    <a:cubicBezTo>
                      <a:pt x="136" y="111"/>
                      <a:pt x="136" y="113"/>
                      <a:pt x="138" y="113"/>
                    </a:cubicBezTo>
                    <a:cubicBezTo>
                      <a:pt x="140" y="113"/>
                      <a:pt x="142" y="111"/>
                      <a:pt x="144" y="113"/>
                    </a:cubicBezTo>
                    <a:cubicBezTo>
                      <a:pt x="146" y="115"/>
                      <a:pt x="148" y="117"/>
                      <a:pt x="148" y="119"/>
                    </a:cubicBezTo>
                    <a:cubicBezTo>
                      <a:pt x="149" y="120"/>
                      <a:pt x="151" y="121"/>
                      <a:pt x="151" y="122"/>
                    </a:cubicBezTo>
                    <a:cubicBezTo>
                      <a:pt x="152" y="123"/>
                      <a:pt x="154" y="123"/>
                      <a:pt x="155" y="123"/>
                    </a:cubicBezTo>
                    <a:cubicBezTo>
                      <a:pt x="156" y="123"/>
                      <a:pt x="156" y="123"/>
                      <a:pt x="155" y="124"/>
                    </a:cubicBezTo>
                    <a:cubicBezTo>
                      <a:pt x="155" y="125"/>
                      <a:pt x="155" y="125"/>
                      <a:pt x="154" y="125"/>
                    </a:cubicBezTo>
                    <a:cubicBezTo>
                      <a:pt x="153" y="124"/>
                      <a:pt x="152" y="123"/>
                      <a:pt x="151" y="124"/>
                    </a:cubicBezTo>
                    <a:cubicBezTo>
                      <a:pt x="151" y="125"/>
                      <a:pt x="149" y="126"/>
                      <a:pt x="152" y="127"/>
                    </a:cubicBezTo>
                    <a:cubicBezTo>
                      <a:pt x="155" y="128"/>
                      <a:pt x="154" y="128"/>
                      <a:pt x="155" y="127"/>
                    </a:cubicBezTo>
                    <a:cubicBezTo>
                      <a:pt x="157" y="126"/>
                      <a:pt x="156" y="126"/>
                      <a:pt x="158" y="126"/>
                    </a:cubicBezTo>
                    <a:cubicBezTo>
                      <a:pt x="161" y="127"/>
                      <a:pt x="161" y="127"/>
                      <a:pt x="162" y="126"/>
                    </a:cubicBezTo>
                    <a:cubicBezTo>
                      <a:pt x="162" y="125"/>
                      <a:pt x="163" y="123"/>
                      <a:pt x="164" y="123"/>
                    </a:cubicBezTo>
                    <a:cubicBezTo>
                      <a:pt x="166" y="124"/>
                      <a:pt x="167" y="124"/>
                      <a:pt x="167" y="125"/>
                    </a:cubicBezTo>
                    <a:cubicBezTo>
                      <a:pt x="166" y="126"/>
                      <a:pt x="165" y="128"/>
                      <a:pt x="164" y="129"/>
                    </a:cubicBezTo>
                    <a:cubicBezTo>
                      <a:pt x="163" y="130"/>
                      <a:pt x="163" y="132"/>
                      <a:pt x="164" y="131"/>
                    </a:cubicBezTo>
                    <a:cubicBezTo>
                      <a:pt x="165" y="131"/>
                      <a:pt x="165" y="130"/>
                      <a:pt x="166" y="129"/>
                    </a:cubicBezTo>
                    <a:cubicBezTo>
                      <a:pt x="167" y="127"/>
                      <a:pt x="170" y="120"/>
                      <a:pt x="169" y="120"/>
                    </a:cubicBezTo>
                    <a:cubicBezTo>
                      <a:pt x="169" y="120"/>
                      <a:pt x="169" y="121"/>
                      <a:pt x="168" y="121"/>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42" name="Freeform 23">
                <a:extLst>
                  <a:ext uri="{FF2B5EF4-FFF2-40B4-BE49-F238E27FC236}">
                    <a16:creationId xmlns:a16="http://schemas.microsoft.com/office/drawing/2014/main" id="{F690E656-5930-C129-7846-F67CFD7EC559}"/>
                  </a:ext>
                </a:extLst>
              </p:cNvPr>
              <p:cNvSpPr>
                <a:spLocks/>
              </p:cNvSpPr>
              <p:nvPr/>
            </p:nvSpPr>
            <p:spPr bwMode="auto">
              <a:xfrm>
                <a:off x="3822109" y="3060088"/>
                <a:ext cx="360239" cy="623950"/>
              </a:xfrm>
              <a:custGeom>
                <a:avLst/>
                <a:gdLst>
                  <a:gd name="T0" fmla="*/ 64 w 67"/>
                  <a:gd name="T1" fmla="*/ 4 h 116"/>
                  <a:gd name="T2" fmla="*/ 63 w 67"/>
                  <a:gd name="T3" fmla="*/ 2 h 116"/>
                  <a:gd name="T4" fmla="*/ 62 w 67"/>
                  <a:gd name="T5" fmla="*/ 0 h 116"/>
                  <a:gd name="T6" fmla="*/ 23 w 67"/>
                  <a:gd name="T7" fmla="*/ 3 h 116"/>
                  <a:gd name="T8" fmla="*/ 22 w 67"/>
                  <a:gd name="T9" fmla="*/ 5 h 116"/>
                  <a:gd name="T10" fmla="*/ 21 w 67"/>
                  <a:gd name="T11" fmla="*/ 7 h 116"/>
                  <a:gd name="T12" fmla="*/ 19 w 67"/>
                  <a:gd name="T13" fmla="*/ 9 h 116"/>
                  <a:gd name="T14" fmla="*/ 17 w 67"/>
                  <a:gd name="T15" fmla="*/ 14 h 116"/>
                  <a:gd name="T16" fmla="*/ 16 w 67"/>
                  <a:gd name="T17" fmla="*/ 17 h 116"/>
                  <a:gd name="T18" fmla="*/ 15 w 67"/>
                  <a:gd name="T19" fmla="*/ 20 h 116"/>
                  <a:gd name="T20" fmla="*/ 11 w 67"/>
                  <a:gd name="T21" fmla="*/ 23 h 116"/>
                  <a:gd name="T22" fmla="*/ 11 w 67"/>
                  <a:gd name="T23" fmla="*/ 25 h 116"/>
                  <a:gd name="T24" fmla="*/ 11 w 67"/>
                  <a:gd name="T25" fmla="*/ 26 h 116"/>
                  <a:gd name="T26" fmla="*/ 10 w 67"/>
                  <a:gd name="T27" fmla="*/ 28 h 116"/>
                  <a:gd name="T28" fmla="*/ 8 w 67"/>
                  <a:gd name="T29" fmla="*/ 29 h 116"/>
                  <a:gd name="T30" fmla="*/ 8 w 67"/>
                  <a:gd name="T31" fmla="*/ 33 h 116"/>
                  <a:gd name="T32" fmla="*/ 6 w 67"/>
                  <a:gd name="T33" fmla="*/ 37 h 116"/>
                  <a:gd name="T34" fmla="*/ 7 w 67"/>
                  <a:gd name="T35" fmla="*/ 40 h 116"/>
                  <a:gd name="T36" fmla="*/ 7 w 67"/>
                  <a:gd name="T37" fmla="*/ 43 h 116"/>
                  <a:gd name="T38" fmla="*/ 9 w 67"/>
                  <a:gd name="T39" fmla="*/ 46 h 116"/>
                  <a:gd name="T40" fmla="*/ 8 w 67"/>
                  <a:gd name="T41" fmla="*/ 49 h 116"/>
                  <a:gd name="T42" fmla="*/ 8 w 67"/>
                  <a:gd name="T43" fmla="*/ 52 h 116"/>
                  <a:gd name="T44" fmla="*/ 10 w 67"/>
                  <a:gd name="T45" fmla="*/ 55 h 116"/>
                  <a:gd name="T46" fmla="*/ 9 w 67"/>
                  <a:gd name="T47" fmla="*/ 58 h 116"/>
                  <a:gd name="T48" fmla="*/ 10 w 67"/>
                  <a:gd name="T49" fmla="*/ 62 h 116"/>
                  <a:gd name="T50" fmla="*/ 11 w 67"/>
                  <a:gd name="T51" fmla="*/ 64 h 116"/>
                  <a:gd name="T52" fmla="*/ 11 w 67"/>
                  <a:gd name="T53" fmla="*/ 66 h 116"/>
                  <a:gd name="T54" fmla="*/ 13 w 67"/>
                  <a:gd name="T55" fmla="*/ 68 h 116"/>
                  <a:gd name="T56" fmla="*/ 9 w 67"/>
                  <a:gd name="T57" fmla="*/ 71 h 116"/>
                  <a:gd name="T58" fmla="*/ 11 w 67"/>
                  <a:gd name="T59" fmla="*/ 73 h 116"/>
                  <a:gd name="T60" fmla="*/ 9 w 67"/>
                  <a:gd name="T61" fmla="*/ 78 h 116"/>
                  <a:gd name="T62" fmla="*/ 7 w 67"/>
                  <a:gd name="T63" fmla="*/ 79 h 116"/>
                  <a:gd name="T64" fmla="*/ 7 w 67"/>
                  <a:gd name="T65" fmla="*/ 81 h 116"/>
                  <a:gd name="T66" fmla="*/ 5 w 67"/>
                  <a:gd name="T67" fmla="*/ 82 h 116"/>
                  <a:gd name="T68" fmla="*/ 5 w 67"/>
                  <a:gd name="T69" fmla="*/ 84 h 116"/>
                  <a:gd name="T70" fmla="*/ 3 w 67"/>
                  <a:gd name="T71" fmla="*/ 86 h 116"/>
                  <a:gd name="T72" fmla="*/ 3 w 67"/>
                  <a:gd name="T73" fmla="*/ 89 h 116"/>
                  <a:gd name="T74" fmla="*/ 2 w 67"/>
                  <a:gd name="T75" fmla="*/ 90 h 116"/>
                  <a:gd name="T76" fmla="*/ 2 w 67"/>
                  <a:gd name="T77" fmla="*/ 94 h 116"/>
                  <a:gd name="T78" fmla="*/ 1 w 67"/>
                  <a:gd name="T79" fmla="*/ 96 h 116"/>
                  <a:gd name="T80" fmla="*/ 2 w 67"/>
                  <a:gd name="T81" fmla="*/ 98 h 116"/>
                  <a:gd name="T82" fmla="*/ 2 w 67"/>
                  <a:gd name="T83" fmla="*/ 99 h 116"/>
                  <a:gd name="T84" fmla="*/ 39 w 67"/>
                  <a:gd name="T85" fmla="*/ 98 h 116"/>
                  <a:gd name="T86" fmla="*/ 40 w 67"/>
                  <a:gd name="T87" fmla="*/ 99 h 116"/>
                  <a:gd name="T88" fmla="*/ 38 w 67"/>
                  <a:gd name="T89" fmla="*/ 105 h 116"/>
                  <a:gd name="T90" fmla="*/ 42 w 67"/>
                  <a:gd name="T91" fmla="*/ 110 h 116"/>
                  <a:gd name="T92" fmla="*/ 46 w 67"/>
                  <a:gd name="T93" fmla="*/ 116 h 116"/>
                  <a:gd name="T94" fmla="*/ 47 w 67"/>
                  <a:gd name="T95" fmla="*/ 115 h 116"/>
                  <a:gd name="T96" fmla="*/ 49 w 67"/>
                  <a:gd name="T97" fmla="*/ 112 h 116"/>
                  <a:gd name="T98" fmla="*/ 53 w 67"/>
                  <a:gd name="T99" fmla="*/ 111 h 116"/>
                  <a:gd name="T100" fmla="*/ 58 w 67"/>
                  <a:gd name="T101" fmla="*/ 109 h 116"/>
                  <a:gd name="T102" fmla="*/ 63 w 67"/>
                  <a:gd name="T103" fmla="*/ 110 h 116"/>
                  <a:gd name="T104" fmla="*/ 66 w 67"/>
                  <a:gd name="T105" fmla="*/ 110 h 116"/>
                  <a:gd name="T106" fmla="*/ 67 w 67"/>
                  <a:gd name="T107" fmla="*/ 110 h 116"/>
                  <a:gd name="T108" fmla="*/ 63 w 67"/>
                  <a:gd name="T109" fmla="*/ 76 h 116"/>
                  <a:gd name="T110" fmla="*/ 64 w 67"/>
                  <a:gd name="T111" fmla="*/ 4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7" h="116">
                    <a:moveTo>
                      <a:pt x="64" y="4"/>
                    </a:moveTo>
                    <a:cubicBezTo>
                      <a:pt x="64" y="4"/>
                      <a:pt x="64" y="3"/>
                      <a:pt x="63" y="2"/>
                    </a:cubicBezTo>
                    <a:cubicBezTo>
                      <a:pt x="62" y="1"/>
                      <a:pt x="62" y="1"/>
                      <a:pt x="62" y="0"/>
                    </a:cubicBezTo>
                    <a:cubicBezTo>
                      <a:pt x="47" y="1"/>
                      <a:pt x="33" y="3"/>
                      <a:pt x="23" y="3"/>
                    </a:cubicBezTo>
                    <a:cubicBezTo>
                      <a:pt x="23" y="3"/>
                      <a:pt x="22" y="3"/>
                      <a:pt x="22" y="5"/>
                    </a:cubicBezTo>
                    <a:cubicBezTo>
                      <a:pt x="22" y="7"/>
                      <a:pt x="21" y="7"/>
                      <a:pt x="21" y="7"/>
                    </a:cubicBezTo>
                    <a:cubicBezTo>
                      <a:pt x="20" y="7"/>
                      <a:pt x="19" y="7"/>
                      <a:pt x="19" y="9"/>
                    </a:cubicBezTo>
                    <a:cubicBezTo>
                      <a:pt x="18" y="10"/>
                      <a:pt x="18" y="13"/>
                      <a:pt x="17" y="14"/>
                    </a:cubicBezTo>
                    <a:cubicBezTo>
                      <a:pt x="16" y="14"/>
                      <a:pt x="16" y="16"/>
                      <a:pt x="16" y="17"/>
                    </a:cubicBezTo>
                    <a:cubicBezTo>
                      <a:pt x="16" y="19"/>
                      <a:pt x="16" y="19"/>
                      <a:pt x="15" y="20"/>
                    </a:cubicBezTo>
                    <a:cubicBezTo>
                      <a:pt x="13" y="20"/>
                      <a:pt x="11" y="21"/>
                      <a:pt x="11" y="23"/>
                    </a:cubicBezTo>
                    <a:cubicBezTo>
                      <a:pt x="11" y="24"/>
                      <a:pt x="12" y="24"/>
                      <a:pt x="11" y="25"/>
                    </a:cubicBezTo>
                    <a:cubicBezTo>
                      <a:pt x="10" y="25"/>
                      <a:pt x="11" y="26"/>
                      <a:pt x="11" y="26"/>
                    </a:cubicBezTo>
                    <a:cubicBezTo>
                      <a:pt x="11" y="27"/>
                      <a:pt x="11" y="28"/>
                      <a:pt x="10" y="28"/>
                    </a:cubicBezTo>
                    <a:cubicBezTo>
                      <a:pt x="9" y="28"/>
                      <a:pt x="8" y="28"/>
                      <a:pt x="8" y="29"/>
                    </a:cubicBezTo>
                    <a:cubicBezTo>
                      <a:pt x="8" y="31"/>
                      <a:pt x="9" y="33"/>
                      <a:pt x="8" y="33"/>
                    </a:cubicBezTo>
                    <a:cubicBezTo>
                      <a:pt x="7" y="34"/>
                      <a:pt x="6" y="36"/>
                      <a:pt x="6" y="37"/>
                    </a:cubicBezTo>
                    <a:cubicBezTo>
                      <a:pt x="6" y="37"/>
                      <a:pt x="7" y="39"/>
                      <a:pt x="7" y="40"/>
                    </a:cubicBezTo>
                    <a:cubicBezTo>
                      <a:pt x="6" y="41"/>
                      <a:pt x="6" y="42"/>
                      <a:pt x="7" y="43"/>
                    </a:cubicBezTo>
                    <a:cubicBezTo>
                      <a:pt x="8" y="45"/>
                      <a:pt x="9" y="45"/>
                      <a:pt x="9" y="46"/>
                    </a:cubicBezTo>
                    <a:cubicBezTo>
                      <a:pt x="8" y="48"/>
                      <a:pt x="8" y="48"/>
                      <a:pt x="8" y="49"/>
                    </a:cubicBezTo>
                    <a:cubicBezTo>
                      <a:pt x="9" y="50"/>
                      <a:pt x="8" y="49"/>
                      <a:pt x="8" y="52"/>
                    </a:cubicBezTo>
                    <a:cubicBezTo>
                      <a:pt x="9" y="54"/>
                      <a:pt x="9" y="54"/>
                      <a:pt x="10" y="55"/>
                    </a:cubicBezTo>
                    <a:cubicBezTo>
                      <a:pt x="10" y="56"/>
                      <a:pt x="8" y="58"/>
                      <a:pt x="9" y="58"/>
                    </a:cubicBezTo>
                    <a:cubicBezTo>
                      <a:pt x="9" y="59"/>
                      <a:pt x="8" y="63"/>
                      <a:pt x="10" y="62"/>
                    </a:cubicBezTo>
                    <a:cubicBezTo>
                      <a:pt x="10" y="62"/>
                      <a:pt x="11" y="63"/>
                      <a:pt x="11" y="64"/>
                    </a:cubicBezTo>
                    <a:cubicBezTo>
                      <a:pt x="11" y="65"/>
                      <a:pt x="10" y="66"/>
                      <a:pt x="11" y="66"/>
                    </a:cubicBezTo>
                    <a:cubicBezTo>
                      <a:pt x="13" y="67"/>
                      <a:pt x="14" y="68"/>
                      <a:pt x="13" y="68"/>
                    </a:cubicBezTo>
                    <a:cubicBezTo>
                      <a:pt x="12" y="69"/>
                      <a:pt x="6" y="70"/>
                      <a:pt x="9" y="71"/>
                    </a:cubicBezTo>
                    <a:cubicBezTo>
                      <a:pt x="11" y="72"/>
                      <a:pt x="12" y="72"/>
                      <a:pt x="11" y="73"/>
                    </a:cubicBezTo>
                    <a:cubicBezTo>
                      <a:pt x="11" y="74"/>
                      <a:pt x="9" y="77"/>
                      <a:pt x="9" y="78"/>
                    </a:cubicBezTo>
                    <a:cubicBezTo>
                      <a:pt x="8" y="78"/>
                      <a:pt x="7" y="78"/>
                      <a:pt x="7" y="79"/>
                    </a:cubicBezTo>
                    <a:cubicBezTo>
                      <a:pt x="8" y="81"/>
                      <a:pt x="7" y="81"/>
                      <a:pt x="7" y="81"/>
                    </a:cubicBezTo>
                    <a:cubicBezTo>
                      <a:pt x="6" y="82"/>
                      <a:pt x="5" y="81"/>
                      <a:pt x="5" y="82"/>
                    </a:cubicBezTo>
                    <a:cubicBezTo>
                      <a:pt x="5" y="83"/>
                      <a:pt x="6" y="84"/>
                      <a:pt x="5" y="84"/>
                    </a:cubicBezTo>
                    <a:cubicBezTo>
                      <a:pt x="5" y="85"/>
                      <a:pt x="3" y="84"/>
                      <a:pt x="3" y="86"/>
                    </a:cubicBezTo>
                    <a:cubicBezTo>
                      <a:pt x="3" y="87"/>
                      <a:pt x="4" y="89"/>
                      <a:pt x="3" y="89"/>
                    </a:cubicBezTo>
                    <a:cubicBezTo>
                      <a:pt x="3" y="89"/>
                      <a:pt x="2" y="90"/>
                      <a:pt x="2" y="90"/>
                    </a:cubicBezTo>
                    <a:cubicBezTo>
                      <a:pt x="3" y="91"/>
                      <a:pt x="3" y="94"/>
                      <a:pt x="2" y="94"/>
                    </a:cubicBezTo>
                    <a:cubicBezTo>
                      <a:pt x="1" y="94"/>
                      <a:pt x="0" y="95"/>
                      <a:pt x="1" y="96"/>
                    </a:cubicBezTo>
                    <a:cubicBezTo>
                      <a:pt x="2" y="97"/>
                      <a:pt x="2" y="98"/>
                      <a:pt x="2" y="98"/>
                    </a:cubicBezTo>
                    <a:cubicBezTo>
                      <a:pt x="1" y="99"/>
                      <a:pt x="1" y="99"/>
                      <a:pt x="2" y="99"/>
                    </a:cubicBezTo>
                    <a:cubicBezTo>
                      <a:pt x="3" y="100"/>
                      <a:pt x="39" y="98"/>
                      <a:pt x="39" y="98"/>
                    </a:cubicBezTo>
                    <a:cubicBezTo>
                      <a:pt x="39" y="98"/>
                      <a:pt x="41" y="98"/>
                      <a:pt x="40" y="99"/>
                    </a:cubicBezTo>
                    <a:cubicBezTo>
                      <a:pt x="39" y="100"/>
                      <a:pt x="36" y="102"/>
                      <a:pt x="38" y="105"/>
                    </a:cubicBezTo>
                    <a:cubicBezTo>
                      <a:pt x="40" y="108"/>
                      <a:pt x="41" y="108"/>
                      <a:pt x="42" y="110"/>
                    </a:cubicBezTo>
                    <a:cubicBezTo>
                      <a:pt x="42" y="112"/>
                      <a:pt x="45" y="116"/>
                      <a:pt x="46" y="116"/>
                    </a:cubicBezTo>
                    <a:cubicBezTo>
                      <a:pt x="46" y="116"/>
                      <a:pt x="46" y="116"/>
                      <a:pt x="47" y="115"/>
                    </a:cubicBezTo>
                    <a:cubicBezTo>
                      <a:pt x="48" y="114"/>
                      <a:pt x="48" y="113"/>
                      <a:pt x="49" y="112"/>
                    </a:cubicBezTo>
                    <a:cubicBezTo>
                      <a:pt x="50" y="111"/>
                      <a:pt x="52" y="112"/>
                      <a:pt x="53" y="111"/>
                    </a:cubicBezTo>
                    <a:cubicBezTo>
                      <a:pt x="54" y="111"/>
                      <a:pt x="56" y="109"/>
                      <a:pt x="58" y="109"/>
                    </a:cubicBezTo>
                    <a:cubicBezTo>
                      <a:pt x="60" y="110"/>
                      <a:pt x="62" y="111"/>
                      <a:pt x="63" y="110"/>
                    </a:cubicBezTo>
                    <a:cubicBezTo>
                      <a:pt x="65" y="109"/>
                      <a:pt x="65" y="111"/>
                      <a:pt x="66" y="110"/>
                    </a:cubicBezTo>
                    <a:cubicBezTo>
                      <a:pt x="67" y="110"/>
                      <a:pt x="67" y="110"/>
                      <a:pt x="67" y="110"/>
                    </a:cubicBezTo>
                    <a:cubicBezTo>
                      <a:pt x="63" y="76"/>
                      <a:pt x="63" y="76"/>
                      <a:pt x="63" y="76"/>
                    </a:cubicBezTo>
                    <a:cubicBezTo>
                      <a:pt x="63" y="76"/>
                      <a:pt x="64" y="5"/>
                      <a:pt x="64" y="4"/>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43" name="Freeform 24">
                <a:extLst>
                  <a:ext uri="{FF2B5EF4-FFF2-40B4-BE49-F238E27FC236}">
                    <a16:creationId xmlns:a16="http://schemas.microsoft.com/office/drawing/2014/main" id="{9216F1BB-B0BF-C89E-4EC7-920780EEE2F8}"/>
                  </a:ext>
                </a:extLst>
              </p:cNvPr>
              <p:cNvSpPr>
                <a:spLocks/>
              </p:cNvSpPr>
              <p:nvPr/>
            </p:nvSpPr>
            <p:spPr bwMode="auto">
              <a:xfrm>
                <a:off x="4413220" y="3006350"/>
                <a:ext cx="558271" cy="564242"/>
              </a:xfrm>
              <a:custGeom>
                <a:avLst/>
                <a:gdLst>
                  <a:gd name="T0" fmla="*/ 96 w 104"/>
                  <a:gd name="T1" fmla="*/ 60 h 105"/>
                  <a:gd name="T2" fmla="*/ 95 w 104"/>
                  <a:gd name="T3" fmla="*/ 56 h 105"/>
                  <a:gd name="T4" fmla="*/ 92 w 104"/>
                  <a:gd name="T5" fmla="*/ 52 h 105"/>
                  <a:gd name="T6" fmla="*/ 89 w 104"/>
                  <a:gd name="T7" fmla="*/ 50 h 105"/>
                  <a:gd name="T8" fmla="*/ 88 w 104"/>
                  <a:gd name="T9" fmla="*/ 46 h 105"/>
                  <a:gd name="T10" fmla="*/ 84 w 104"/>
                  <a:gd name="T11" fmla="*/ 41 h 105"/>
                  <a:gd name="T12" fmla="*/ 79 w 104"/>
                  <a:gd name="T13" fmla="*/ 37 h 105"/>
                  <a:gd name="T14" fmla="*/ 76 w 104"/>
                  <a:gd name="T15" fmla="*/ 32 h 105"/>
                  <a:gd name="T16" fmla="*/ 72 w 104"/>
                  <a:gd name="T17" fmla="*/ 30 h 105"/>
                  <a:gd name="T18" fmla="*/ 67 w 104"/>
                  <a:gd name="T19" fmla="*/ 26 h 105"/>
                  <a:gd name="T20" fmla="*/ 63 w 104"/>
                  <a:gd name="T21" fmla="*/ 23 h 105"/>
                  <a:gd name="T22" fmla="*/ 56 w 104"/>
                  <a:gd name="T23" fmla="*/ 15 h 105"/>
                  <a:gd name="T24" fmla="*/ 53 w 104"/>
                  <a:gd name="T25" fmla="*/ 11 h 105"/>
                  <a:gd name="T26" fmla="*/ 50 w 104"/>
                  <a:gd name="T27" fmla="*/ 11 h 105"/>
                  <a:gd name="T28" fmla="*/ 45 w 104"/>
                  <a:gd name="T29" fmla="*/ 8 h 105"/>
                  <a:gd name="T30" fmla="*/ 45 w 104"/>
                  <a:gd name="T31" fmla="*/ 4 h 105"/>
                  <a:gd name="T32" fmla="*/ 48 w 104"/>
                  <a:gd name="T33" fmla="*/ 1 h 105"/>
                  <a:gd name="T34" fmla="*/ 48 w 104"/>
                  <a:gd name="T35" fmla="*/ 0 h 105"/>
                  <a:gd name="T36" fmla="*/ 46 w 104"/>
                  <a:gd name="T37" fmla="*/ 0 h 105"/>
                  <a:gd name="T38" fmla="*/ 0 w 104"/>
                  <a:gd name="T39" fmla="*/ 5 h 105"/>
                  <a:gd name="T40" fmla="*/ 18 w 104"/>
                  <a:gd name="T41" fmla="*/ 61 h 105"/>
                  <a:gd name="T42" fmla="*/ 20 w 104"/>
                  <a:gd name="T43" fmla="*/ 62 h 105"/>
                  <a:gd name="T44" fmla="*/ 20 w 104"/>
                  <a:gd name="T45" fmla="*/ 65 h 105"/>
                  <a:gd name="T46" fmla="*/ 22 w 104"/>
                  <a:gd name="T47" fmla="*/ 67 h 105"/>
                  <a:gd name="T48" fmla="*/ 20 w 104"/>
                  <a:gd name="T49" fmla="*/ 70 h 105"/>
                  <a:gd name="T50" fmla="*/ 19 w 104"/>
                  <a:gd name="T51" fmla="*/ 72 h 105"/>
                  <a:gd name="T52" fmla="*/ 19 w 104"/>
                  <a:gd name="T53" fmla="*/ 75 h 105"/>
                  <a:gd name="T54" fmla="*/ 18 w 104"/>
                  <a:gd name="T55" fmla="*/ 80 h 105"/>
                  <a:gd name="T56" fmla="*/ 21 w 104"/>
                  <a:gd name="T57" fmla="*/ 84 h 105"/>
                  <a:gd name="T58" fmla="*/ 20 w 104"/>
                  <a:gd name="T59" fmla="*/ 91 h 105"/>
                  <a:gd name="T60" fmla="*/ 23 w 104"/>
                  <a:gd name="T61" fmla="*/ 97 h 105"/>
                  <a:gd name="T62" fmla="*/ 27 w 104"/>
                  <a:gd name="T63" fmla="*/ 104 h 105"/>
                  <a:gd name="T64" fmla="*/ 79 w 104"/>
                  <a:gd name="T65" fmla="*/ 100 h 105"/>
                  <a:gd name="T66" fmla="*/ 80 w 104"/>
                  <a:gd name="T67" fmla="*/ 101 h 105"/>
                  <a:gd name="T68" fmla="*/ 82 w 104"/>
                  <a:gd name="T69" fmla="*/ 104 h 105"/>
                  <a:gd name="T70" fmla="*/ 84 w 104"/>
                  <a:gd name="T71" fmla="*/ 103 h 105"/>
                  <a:gd name="T72" fmla="*/ 84 w 104"/>
                  <a:gd name="T73" fmla="*/ 97 h 105"/>
                  <a:gd name="T74" fmla="*/ 84 w 104"/>
                  <a:gd name="T75" fmla="*/ 94 h 105"/>
                  <a:gd name="T76" fmla="*/ 94 w 104"/>
                  <a:gd name="T77" fmla="*/ 94 h 105"/>
                  <a:gd name="T78" fmla="*/ 95 w 104"/>
                  <a:gd name="T79" fmla="*/ 93 h 105"/>
                  <a:gd name="T80" fmla="*/ 94 w 104"/>
                  <a:gd name="T81" fmla="*/ 91 h 105"/>
                  <a:gd name="T82" fmla="*/ 94 w 104"/>
                  <a:gd name="T83" fmla="*/ 87 h 105"/>
                  <a:gd name="T84" fmla="*/ 94 w 104"/>
                  <a:gd name="T85" fmla="*/ 85 h 105"/>
                  <a:gd name="T86" fmla="*/ 95 w 104"/>
                  <a:gd name="T87" fmla="*/ 83 h 105"/>
                  <a:gd name="T88" fmla="*/ 97 w 104"/>
                  <a:gd name="T89" fmla="*/ 80 h 105"/>
                  <a:gd name="T90" fmla="*/ 96 w 104"/>
                  <a:gd name="T91" fmla="*/ 80 h 105"/>
                  <a:gd name="T92" fmla="*/ 96 w 104"/>
                  <a:gd name="T93" fmla="*/ 78 h 105"/>
                  <a:gd name="T94" fmla="*/ 98 w 104"/>
                  <a:gd name="T95" fmla="*/ 76 h 105"/>
                  <a:gd name="T96" fmla="*/ 96 w 104"/>
                  <a:gd name="T97" fmla="*/ 75 h 105"/>
                  <a:gd name="T98" fmla="*/ 96 w 104"/>
                  <a:gd name="T99" fmla="*/ 73 h 105"/>
                  <a:gd name="T100" fmla="*/ 98 w 104"/>
                  <a:gd name="T101" fmla="*/ 72 h 105"/>
                  <a:gd name="T102" fmla="*/ 97 w 104"/>
                  <a:gd name="T103" fmla="*/ 70 h 105"/>
                  <a:gd name="T104" fmla="*/ 96 w 104"/>
                  <a:gd name="T105" fmla="*/ 70 h 105"/>
                  <a:gd name="T106" fmla="*/ 99 w 104"/>
                  <a:gd name="T107" fmla="*/ 69 h 105"/>
                  <a:gd name="T108" fmla="*/ 99 w 104"/>
                  <a:gd name="T109" fmla="*/ 67 h 105"/>
                  <a:gd name="T110" fmla="*/ 97 w 104"/>
                  <a:gd name="T111" fmla="*/ 66 h 105"/>
                  <a:gd name="T112" fmla="*/ 100 w 104"/>
                  <a:gd name="T113" fmla="*/ 65 h 105"/>
                  <a:gd name="T114" fmla="*/ 101 w 104"/>
                  <a:gd name="T115" fmla="*/ 65 h 105"/>
                  <a:gd name="T116" fmla="*/ 101 w 104"/>
                  <a:gd name="T117" fmla="*/ 64 h 105"/>
                  <a:gd name="T118" fmla="*/ 102 w 104"/>
                  <a:gd name="T119" fmla="*/ 63 h 105"/>
                  <a:gd name="T120" fmla="*/ 104 w 104"/>
                  <a:gd name="T121" fmla="*/ 62 h 105"/>
                  <a:gd name="T122" fmla="*/ 102 w 104"/>
                  <a:gd name="T123" fmla="*/ 61 h 105"/>
                  <a:gd name="T124" fmla="*/ 96 w 104"/>
                  <a:gd name="T125" fmla="*/ 6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4" h="105">
                    <a:moveTo>
                      <a:pt x="96" y="60"/>
                    </a:moveTo>
                    <a:cubicBezTo>
                      <a:pt x="94" y="59"/>
                      <a:pt x="96" y="56"/>
                      <a:pt x="95" y="56"/>
                    </a:cubicBezTo>
                    <a:cubicBezTo>
                      <a:pt x="94" y="55"/>
                      <a:pt x="93" y="53"/>
                      <a:pt x="92" y="52"/>
                    </a:cubicBezTo>
                    <a:cubicBezTo>
                      <a:pt x="91" y="50"/>
                      <a:pt x="90" y="51"/>
                      <a:pt x="89" y="50"/>
                    </a:cubicBezTo>
                    <a:cubicBezTo>
                      <a:pt x="88" y="49"/>
                      <a:pt x="88" y="47"/>
                      <a:pt x="88" y="46"/>
                    </a:cubicBezTo>
                    <a:cubicBezTo>
                      <a:pt x="88" y="45"/>
                      <a:pt x="86" y="42"/>
                      <a:pt x="84" y="41"/>
                    </a:cubicBezTo>
                    <a:cubicBezTo>
                      <a:pt x="83" y="40"/>
                      <a:pt x="82" y="39"/>
                      <a:pt x="79" y="37"/>
                    </a:cubicBezTo>
                    <a:cubicBezTo>
                      <a:pt x="77" y="35"/>
                      <a:pt x="77" y="33"/>
                      <a:pt x="76" y="32"/>
                    </a:cubicBezTo>
                    <a:cubicBezTo>
                      <a:pt x="75" y="31"/>
                      <a:pt x="73" y="30"/>
                      <a:pt x="72" y="30"/>
                    </a:cubicBezTo>
                    <a:cubicBezTo>
                      <a:pt x="70" y="29"/>
                      <a:pt x="69" y="28"/>
                      <a:pt x="67" y="26"/>
                    </a:cubicBezTo>
                    <a:cubicBezTo>
                      <a:pt x="66" y="24"/>
                      <a:pt x="65" y="24"/>
                      <a:pt x="63" y="23"/>
                    </a:cubicBezTo>
                    <a:cubicBezTo>
                      <a:pt x="60" y="22"/>
                      <a:pt x="57" y="18"/>
                      <a:pt x="56" y="15"/>
                    </a:cubicBezTo>
                    <a:cubicBezTo>
                      <a:pt x="54" y="13"/>
                      <a:pt x="54" y="11"/>
                      <a:pt x="53" y="11"/>
                    </a:cubicBezTo>
                    <a:cubicBezTo>
                      <a:pt x="52" y="11"/>
                      <a:pt x="51" y="12"/>
                      <a:pt x="50" y="11"/>
                    </a:cubicBezTo>
                    <a:cubicBezTo>
                      <a:pt x="49" y="10"/>
                      <a:pt x="46" y="9"/>
                      <a:pt x="45" y="8"/>
                    </a:cubicBezTo>
                    <a:cubicBezTo>
                      <a:pt x="44" y="7"/>
                      <a:pt x="45" y="5"/>
                      <a:pt x="45" y="4"/>
                    </a:cubicBezTo>
                    <a:cubicBezTo>
                      <a:pt x="45" y="2"/>
                      <a:pt x="48" y="1"/>
                      <a:pt x="48" y="1"/>
                    </a:cubicBezTo>
                    <a:cubicBezTo>
                      <a:pt x="48" y="0"/>
                      <a:pt x="48" y="0"/>
                      <a:pt x="48" y="0"/>
                    </a:cubicBezTo>
                    <a:cubicBezTo>
                      <a:pt x="48" y="0"/>
                      <a:pt x="47" y="0"/>
                      <a:pt x="46" y="0"/>
                    </a:cubicBezTo>
                    <a:cubicBezTo>
                      <a:pt x="45" y="0"/>
                      <a:pt x="25" y="2"/>
                      <a:pt x="0" y="5"/>
                    </a:cubicBezTo>
                    <a:cubicBezTo>
                      <a:pt x="18" y="61"/>
                      <a:pt x="18" y="61"/>
                      <a:pt x="18" y="61"/>
                    </a:cubicBezTo>
                    <a:cubicBezTo>
                      <a:pt x="18" y="61"/>
                      <a:pt x="19" y="62"/>
                      <a:pt x="20" y="62"/>
                    </a:cubicBezTo>
                    <a:cubicBezTo>
                      <a:pt x="21" y="63"/>
                      <a:pt x="20" y="64"/>
                      <a:pt x="20" y="65"/>
                    </a:cubicBezTo>
                    <a:cubicBezTo>
                      <a:pt x="21" y="67"/>
                      <a:pt x="22" y="66"/>
                      <a:pt x="22" y="67"/>
                    </a:cubicBezTo>
                    <a:cubicBezTo>
                      <a:pt x="22" y="68"/>
                      <a:pt x="21" y="69"/>
                      <a:pt x="20" y="70"/>
                    </a:cubicBezTo>
                    <a:cubicBezTo>
                      <a:pt x="20" y="70"/>
                      <a:pt x="19" y="71"/>
                      <a:pt x="19" y="72"/>
                    </a:cubicBezTo>
                    <a:cubicBezTo>
                      <a:pt x="20" y="72"/>
                      <a:pt x="20" y="74"/>
                      <a:pt x="19" y="75"/>
                    </a:cubicBezTo>
                    <a:cubicBezTo>
                      <a:pt x="18" y="76"/>
                      <a:pt x="18" y="79"/>
                      <a:pt x="18" y="80"/>
                    </a:cubicBezTo>
                    <a:cubicBezTo>
                      <a:pt x="19" y="81"/>
                      <a:pt x="21" y="82"/>
                      <a:pt x="21" y="84"/>
                    </a:cubicBezTo>
                    <a:cubicBezTo>
                      <a:pt x="21" y="86"/>
                      <a:pt x="20" y="90"/>
                      <a:pt x="20" y="91"/>
                    </a:cubicBezTo>
                    <a:cubicBezTo>
                      <a:pt x="21" y="92"/>
                      <a:pt x="23" y="96"/>
                      <a:pt x="23" y="97"/>
                    </a:cubicBezTo>
                    <a:cubicBezTo>
                      <a:pt x="23" y="97"/>
                      <a:pt x="27" y="104"/>
                      <a:pt x="27" y="104"/>
                    </a:cubicBezTo>
                    <a:cubicBezTo>
                      <a:pt x="28" y="104"/>
                      <a:pt x="79" y="100"/>
                      <a:pt x="79" y="100"/>
                    </a:cubicBezTo>
                    <a:cubicBezTo>
                      <a:pt x="79" y="100"/>
                      <a:pt x="80" y="100"/>
                      <a:pt x="80" y="101"/>
                    </a:cubicBezTo>
                    <a:cubicBezTo>
                      <a:pt x="81" y="102"/>
                      <a:pt x="80" y="104"/>
                      <a:pt x="82" y="104"/>
                    </a:cubicBezTo>
                    <a:cubicBezTo>
                      <a:pt x="83" y="104"/>
                      <a:pt x="84" y="105"/>
                      <a:pt x="84" y="103"/>
                    </a:cubicBezTo>
                    <a:cubicBezTo>
                      <a:pt x="84" y="101"/>
                      <a:pt x="85" y="99"/>
                      <a:pt x="84" y="97"/>
                    </a:cubicBezTo>
                    <a:cubicBezTo>
                      <a:pt x="83" y="96"/>
                      <a:pt x="83" y="94"/>
                      <a:pt x="84" y="94"/>
                    </a:cubicBezTo>
                    <a:cubicBezTo>
                      <a:pt x="85" y="93"/>
                      <a:pt x="94" y="96"/>
                      <a:pt x="94" y="94"/>
                    </a:cubicBezTo>
                    <a:cubicBezTo>
                      <a:pt x="95" y="94"/>
                      <a:pt x="95" y="94"/>
                      <a:pt x="95" y="93"/>
                    </a:cubicBezTo>
                    <a:cubicBezTo>
                      <a:pt x="94" y="93"/>
                      <a:pt x="94" y="93"/>
                      <a:pt x="94" y="91"/>
                    </a:cubicBezTo>
                    <a:cubicBezTo>
                      <a:pt x="94" y="89"/>
                      <a:pt x="94" y="89"/>
                      <a:pt x="94" y="87"/>
                    </a:cubicBezTo>
                    <a:cubicBezTo>
                      <a:pt x="93" y="86"/>
                      <a:pt x="95" y="86"/>
                      <a:pt x="94" y="85"/>
                    </a:cubicBezTo>
                    <a:cubicBezTo>
                      <a:pt x="94" y="84"/>
                      <a:pt x="94" y="83"/>
                      <a:pt x="95" y="83"/>
                    </a:cubicBezTo>
                    <a:cubicBezTo>
                      <a:pt x="97" y="83"/>
                      <a:pt x="98" y="81"/>
                      <a:pt x="97" y="80"/>
                    </a:cubicBezTo>
                    <a:cubicBezTo>
                      <a:pt x="96" y="80"/>
                      <a:pt x="95" y="81"/>
                      <a:pt x="96" y="80"/>
                    </a:cubicBezTo>
                    <a:cubicBezTo>
                      <a:pt x="96" y="78"/>
                      <a:pt x="95" y="78"/>
                      <a:pt x="96" y="78"/>
                    </a:cubicBezTo>
                    <a:cubicBezTo>
                      <a:pt x="97" y="77"/>
                      <a:pt x="98" y="76"/>
                      <a:pt x="98" y="76"/>
                    </a:cubicBezTo>
                    <a:cubicBezTo>
                      <a:pt x="97" y="75"/>
                      <a:pt x="97" y="75"/>
                      <a:pt x="96" y="75"/>
                    </a:cubicBezTo>
                    <a:cubicBezTo>
                      <a:pt x="95" y="74"/>
                      <a:pt x="95" y="74"/>
                      <a:pt x="96" y="73"/>
                    </a:cubicBezTo>
                    <a:cubicBezTo>
                      <a:pt x="97" y="73"/>
                      <a:pt x="98" y="73"/>
                      <a:pt x="98" y="72"/>
                    </a:cubicBezTo>
                    <a:cubicBezTo>
                      <a:pt x="98" y="71"/>
                      <a:pt x="98" y="70"/>
                      <a:pt x="97" y="70"/>
                    </a:cubicBezTo>
                    <a:cubicBezTo>
                      <a:pt x="97" y="70"/>
                      <a:pt x="96" y="71"/>
                      <a:pt x="96" y="70"/>
                    </a:cubicBezTo>
                    <a:cubicBezTo>
                      <a:pt x="97" y="69"/>
                      <a:pt x="98" y="70"/>
                      <a:pt x="99" y="69"/>
                    </a:cubicBezTo>
                    <a:cubicBezTo>
                      <a:pt x="99" y="68"/>
                      <a:pt x="100" y="67"/>
                      <a:pt x="99" y="67"/>
                    </a:cubicBezTo>
                    <a:cubicBezTo>
                      <a:pt x="98" y="66"/>
                      <a:pt x="97" y="67"/>
                      <a:pt x="97" y="66"/>
                    </a:cubicBezTo>
                    <a:cubicBezTo>
                      <a:pt x="98" y="66"/>
                      <a:pt x="99" y="65"/>
                      <a:pt x="100" y="65"/>
                    </a:cubicBezTo>
                    <a:cubicBezTo>
                      <a:pt x="100" y="66"/>
                      <a:pt x="101" y="66"/>
                      <a:pt x="101" y="65"/>
                    </a:cubicBezTo>
                    <a:cubicBezTo>
                      <a:pt x="100" y="64"/>
                      <a:pt x="100" y="64"/>
                      <a:pt x="101" y="64"/>
                    </a:cubicBezTo>
                    <a:cubicBezTo>
                      <a:pt x="101" y="64"/>
                      <a:pt x="102" y="64"/>
                      <a:pt x="102" y="63"/>
                    </a:cubicBezTo>
                    <a:cubicBezTo>
                      <a:pt x="102" y="63"/>
                      <a:pt x="104" y="63"/>
                      <a:pt x="104" y="62"/>
                    </a:cubicBezTo>
                    <a:cubicBezTo>
                      <a:pt x="103" y="62"/>
                      <a:pt x="102" y="61"/>
                      <a:pt x="102" y="61"/>
                    </a:cubicBezTo>
                    <a:cubicBezTo>
                      <a:pt x="101" y="61"/>
                      <a:pt x="97" y="61"/>
                      <a:pt x="96" y="60"/>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44" name="Freeform 25">
                <a:extLst>
                  <a:ext uri="{FF2B5EF4-FFF2-40B4-BE49-F238E27FC236}">
                    <a16:creationId xmlns:a16="http://schemas.microsoft.com/office/drawing/2014/main" id="{25740AD1-1F6D-CE2D-AEA1-537AE4A2BF62}"/>
                  </a:ext>
                </a:extLst>
              </p:cNvPr>
              <p:cNvSpPr>
                <a:spLocks/>
              </p:cNvSpPr>
              <p:nvPr/>
            </p:nvSpPr>
            <p:spPr bwMode="auto">
              <a:xfrm>
                <a:off x="4649066" y="2947638"/>
                <a:ext cx="504534" cy="387108"/>
              </a:xfrm>
              <a:custGeom>
                <a:avLst/>
                <a:gdLst>
                  <a:gd name="T0" fmla="*/ 70 w 94"/>
                  <a:gd name="T1" fmla="*/ 4 h 72"/>
                  <a:gd name="T2" fmla="*/ 48 w 94"/>
                  <a:gd name="T3" fmla="*/ 7 h 72"/>
                  <a:gd name="T4" fmla="*/ 46 w 94"/>
                  <a:gd name="T5" fmla="*/ 3 h 72"/>
                  <a:gd name="T6" fmla="*/ 42 w 94"/>
                  <a:gd name="T7" fmla="*/ 2 h 72"/>
                  <a:gd name="T8" fmla="*/ 41 w 94"/>
                  <a:gd name="T9" fmla="*/ 0 h 72"/>
                  <a:gd name="T10" fmla="*/ 21 w 94"/>
                  <a:gd name="T11" fmla="*/ 3 h 72"/>
                  <a:gd name="T12" fmla="*/ 9 w 94"/>
                  <a:gd name="T13" fmla="*/ 8 h 72"/>
                  <a:gd name="T14" fmla="*/ 4 w 94"/>
                  <a:gd name="T15" fmla="*/ 11 h 72"/>
                  <a:gd name="T16" fmla="*/ 4 w 94"/>
                  <a:gd name="T17" fmla="*/ 12 h 72"/>
                  <a:gd name="T18" fmla="*/ 1 w 94"/>
                  <a:gd name="T19" fmla="*/ 15 h 72"/>
                  <a:gd name="T20" fmla="*/ 1 w 94"/>
                  <a:gd name="T21" fmla="*/ 19 h 72"/>
                  <a:gd name="T22" fmla="*/ 6 w 94"/>
                  <a:gd name="T23" fmla="*/ 22 h 72"/>
                  <a:gd name="T24" fmla="*/ 9 w 94"/>
                  <a:gd name="T25" fmla="*/ 22 h 72"/>
                  <a:gd name="T26" fmla="*/ 12 w 94"/>
                  <a:gd name="T27" fmla="*/ 26 h 72"/>
                  <a:gd name="T28" fmla="*/ 19 w 94"/>
                  <a:gd name="T29" fmla="*/ 34 h 72"/>
                  <a:gd name="T30" fmla="*/ 23 w 94"/>
                  <a:gd name="T31" fmla="*/ 37 h 72"/>
                  <a:gd name="T32" fmla="*/ 28 w 94"/>
                  <a:gd name="T33" fmla="*/ 41 h 72"/>
                  <a:gd name="T34" fmla="*/ 32 w 94"/>
                  <a:gd name="T35" fmla="*/ 43 h 72"/>
                  <a:gd name="T36" fmla="*/ 35 w 94"/>
                  <a:gd name="T37" fmla="*/ 48 h 72"/>
                  <a:gd name="T38" fmla="*/ 40 w 94"/>
                  <a:gd name="T39" fmla="*/ 52 h 72"/>
                  <a:gd name="T40" fmla="*/ 44 w 94"/>
                  <a:gd name="T41" fmla="*/ 57 h 72"/>
                  <a:gd name="T42" fmla="*/ 45 w 94"/>
                  <a:gd name="T43" fmla="*/ 61 h 72"/>
                  <a:gd name="T44" fmla="*/ 48 w 94"/>
                  <a:gd name="T45" fmla="*/ 63 h 72"/>
                  <a:gd name="T46" fmla="*/ 51 w 94"/>
                  <a:gd name="T47" fmla="*/ 67 h 72"/>
                  <a:gd name="T48" fmla="*/ 52 w 94"/>
                  <a:gd name="T49" fmla="*/ 71 h 72"/>
                  <a:gd name="T50" fmla="*/ 58 w 94"/>
                  <a:gd name="T51" fmla="*/ 72 h 72"/>
                  <a:gd name="T52" fmla="*/ 58 w 94"/>
                  <a:gd name="T53" fmla="*/ 72 h 72"/>
                  <a:gd name="T54" fmla="*/ 59 w 94"/>
                  <a:gd name="T55" fmla="*/ 70 h 72"/>
                  <a:gd name="T56" fmla="*/ 61 w 94"/>
                  <a:gd name="T57" fmla="*/ 68 h 72"/>
                  <a:gd name="T58" fmla="*/ 60 w 94"/>
                  <a:gd name="T59" fmla="*/ 67 h 72"/>
                  <a:gd name="T60" fmla="*/ 59 w 94"/>
                  <a:gd name="T61" fmla="*/ 65 h 72"/>
                  <a:gd name="T62" fmla="*/ 61 w 94"/>
                  <a:gd name="T63" fmla="*/ 65 h 72"/>
                  <a:gd name="T64" fmla="*/ 63 w 94"/>
                  <a:gd name="T65" fmla="*/ 66 h 72"/>
                  <a:gd name="T66" fmla="*/ 65 w 94"/>
                  <a:gd name="T67" fmla="*/ 63 h 72"/>
                  <a:gd name="T68" fmla="*/ 64 w 94"/>
                  <a:gd name="T69" fmla="*/ 62 h 72"/>
                  <a:gd name="T70" fmla="*/ 62 w 94"/>
                  <a:gd name="T71" fmla="*/ 61 h 72"/>
                  <a:gd name="T72" fmla="*/ 64 w 94"/>
                  <a:gd name="T73" fmla="*/ 60 h 72"/>
                  <a:gd name="T74" fmla="*/ 66 w 94"/>
                  <a:gd name="T75" fmla="*/ 60 h 72"/>
                  <a:gd name="T76" fmla="*/ 71 w 94"/>
                  <a:gd name="T77" fmla="*/ 57 h 72"/>
                  <a:gd name="T78" fmla="*/ 74 w 94"/>
                  <a:gd name="T79" fmla="*/ 55 h 72"/>
                  <a:gd name="T80" fmla="*/ 74 w 94"/>
                  <a:gd name="T81" fmla="*/ 53 h 72"/>
                  <a:gd name="T82" fmla="*/ 76 w 94"/>
                  <a:gd name="T83" fmla="*/ 52 h 72"/>
                  <a:gd name="T84" fmla="*/ 77 w 94"/>
                  <a:gd name="T85" fmla="*/ 51 h 72"/>
                  <a:gd name="T86" fmla="*/ 79 w 94"/>
                  <a:gd name="T87" fmla="*/ 48 h 72"/>
                  <a:gd name="T88" fmla="*/ 80 w 94"/>
                  <a:gd name="T89" fmla="*/ 45 h 72"/>
                  <a:gd name="T90" fmla="*/ 83 w 94"/>
                  <a:gd name="T91" fmla="*/ 45 h 72"/>
                  <a:gd name="T92" fmla="*/ 84 w 94"/>
                  <a:gd name="T93" fmla="*/ 42 h 72"/>
                  <a:gd name="T94" fmla="*/ 85 w 94"/>
                  <a:gd name="T95" fmla="*/ 39 h 72"/>
                  <a:gd name="T96" fmla="*/ 84 w 94"/>
                  <a:gd name="T97" fmla="*/ 38 h 72"/>
                  <a:gd name="T98" fmla="*/ 85 w 94"/>
                  <a:gd name="T99" fmla="*/ 37 h 72"/>
                  <a:gd name="T100" fmla="*/ 92 w 94"/>
                  <a:gd name="T101" fmla="*/ 24 h 72"/>
                  <a:gd name="T102" fmla="*/ 94 w 94"/>
                  <a:gd name="T103" fmla="*/ 22 h 72"/>
                  <a:gd name="T104" fmla="*/ 70 w 94"/>
                  <a:gd name="T105" fmla="*/ 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4" h="72">
                    <a:moveTo>
                      <a:pt x="70" y="4"/>
                    </a:moveTo>
                    <a:cubicBezTo>
                      <a:pt x="48" y="7"/>
                      <a:pt x="48" y="7"/>
                      <a:pt x="48" y="7"/>
                    </a:cubicBezTo>
                    <a:cubicBezTo>
                      <a:pt x="48" y="7"/>
                      <a:pt x="47" y="4"/>
                      <a:pt x="46" y="3"/>
                    </a:cubicBezTo>
                    <a:cubicBezTo>
                      <a:pt x="45" y="2"/>
                      <a:pt x="45" y="2"/>
                      <a:pt x="42" y="2"/>
                    </a:cubicBezTo>
                    <a:cubicBezTo>
                      <a:pt x="40" y="2"/>
                      <a:pt x="41" y="1"/>
                      <a:pt x="41" y="0"/>
                    </a:cubicBezTo>
                    <a:cubicBezTo>
                      <a:pt x="41" y="0"/>
                      <a:pt x="22" y="2"/>
                      <a:pt x="21" y="3"/>
                    </a:cubicBezTo>
                    <a:cubicBezTo>
                      <a:pt x="19" y="3"/>
                      <a:pt x="12" y="7"/>
                      <a:pt x="9" y="8"/>
                    </a:cubicBezTo>
                    <a:cubicBezTo>
                      <a:pt x="7" y="9"/>
                      <a:pt x="7" y="10"/>
                      <a:pt x="4" y="11"/>
                    </a:cubicBezTo>
                    <a:cubicBezTo>
                      <a:pt x="4" y="11"/>
                      <a:pt x="4" y="11"/>
                      <a:pt x="4" y="12"/>
                    </a:cubicBezTo>
                    <a:cubicBezTo>
                      <a:pt x="4" y="12"/>
                      <a:pt x="1" y="13"/>
                      <a:pt x="1" y="15"/>
                    </a:cubicBezTo>
                    <a:cubicBezTo>
                      <a:pt x="1" y="16"/>
                      <a:pt x="0" y="18"/>
                      <a:pt x="1" y="19"/>
                    </a:cubicBezTo>
                    <a:cubicBezTo>
                      <a:pt x="2" y="20"/>
                      <a:pt x="5" y="21"/>
                      <a:pt x="6" y="22"/>
                    </a:cubicBezTo>
                    <a:cubicBezTo>
                      <a:pt x="7" y="23"/>
                      <a:pt x="8" y="22"/>
                      <a:pt x="9" y="22"/>
                    </a:cubicBezTo>
                    <a:cubicBezTo>
                      <a:pt x="10" y="22"/>
                      <a:pt x="10" y="24"/>
                      <a:pt x="12" y="26"/>
                    </a:cubicBezTo>
                    <a:cubicBezTo>
                      <a:pt x="13" y="29"/>
                      <a:pt x="16" y="33"/>
                      <a:pt x="19" y="34"/>
                    </a:cubicBezTo>
                    <a:cubicBezTo>
                      <a:pt x="21" y="35"/>
                      <a:pt x="22" y="35"/>
                      <a:pt x="23" y="37"/>
                    </a:cubicBezTo>
                    <a:cubicBezTo>
                      <a:pt x="25" y="39"/>
                      <a:pt x="26" y="40"/>
                      <a:pt x="28" y="41"/>
                    </a:cubicBezTo>
                    <a:cubicBezTo>
                      <a:pt x="29" y="41"/>
                      <a:pt x="31" y="42"/>
                      <a:pt x="32" y="43"/>
                    </a:cubicBezTo>
                    <a:cubicBezTo>
                      <a:pt x="33" y="44"/>
                      <a:pt x="33" y="46"/>
                      <a:pt x="35" y="48"/>
                    </a:cubicBezTo>
                    <a:cubicBezTo>
                      <a:pt x="38" y="50"/>
                      <a:pt x="39" y="51"/>
                      <a:pt x="40" y="52"/>
                    </a:cubicBezTo>
                    <a:cubicBezTo>
                      <a:pt x="42" y="53"/>
                      <a:pt x="44" y="56"/>
                      <a:pt x="44" y="57"/>
                    </a:cubicBezTo>
                    <a:cubicBezTo>
                      <a:pt x="44" y="58"/>
                      <a:pt x="44" y="60"/>
                      <a:pt x="45" y="61"/>
                    </a:cubicBezTo>
                    <a:cubicBezTo>
                      <a:pt x="46" y="62"/>
                      <a:pt x="47" y="61"/>
                      <a:pt x="48" y="63"/>
                    </a:cubicBezTo>
                    <a:cubicBezTo>
                      <a:pt x="49" y="64"/>
                      <a:pt x="50" y="66"/>
                      <a:pt x="51" y="67"/>
                    </a:cubicBezTo>
                    <a:cubicBezTo>
                      <a:pt x="52" y="67"/>
                      <a:pt x="50" y="70"/>
                      <a:pt x="52" y="71"/>
                    </a:cubicBezTo>
                    <a:cubicBezTo>
                      <a:pt x="53" y="72"/>
                      <a:pt x="57" y="72"/>
                      <a:pt x="58" y="72"/>
                    </a:cubicBezTo>
                    <a:cubicBezTo>
                      <a:pt x="58" y="72"/>
                      <a:pt x="58" y="72"/>
                      <a:pt x="58" y="72"/>
                    </a:cubicBezTo>
                    <a:cubicBezTo>
                      <a:pt x="58" y="71"/>
                      <a:pt x="58" y="70"/>
                      <a:pt x="59" y="70"/>
                    </a:cubicBezTo>
                    <a:cubicBezTo>
                      <a:pt x="60" y="70"/>
                      <a:pt x="61" y="70"/>
                      <a:pt x="61" y="68"/>
                    </a:cubicBezTo>
                    <a:cubicBezTo>
                      <a:pt x="61" y="67"/>
                      <a:pt x="61" y="68"/>
                      <a:pt x="60" y="67"/>
                    </a:cubicBezTo>
                    <a:cubicBezTo>
                      <a:pt x="59" y="66"/>
                      <a:pt x="58" y="65"/>
                      <a:pt x="59" y="65"/>
                    </a:cubicBezTo>
                    <a:cubicBezTo>
                      <a:pt x="61" y="64"/>
                      <a:pt x="61" y="65"/>
                      <a:pt x="61" y="65"/>
                    </a:cubicBezTo>
                    <a:cubicBezTo>
                      <a:pt x="62" y="66"/>
                      <a:pt x="62" y="67"/>
                      <a:pt x="63" y="66"/>
                    </a:cubicBezTo>
                    <a:cubicBezTo>
                      <a:pt x="64" y="65"/>
                      <a:pt x="65" y="64"/>
                      <a:pt x="65" y="63"/>
                    </a:cubicBezTo>
                    <a:cubicBezTo>
                      <a:pt x="65" y="62"/>
                      <a:pt x="65" y="62"/>
                      <a:pt x="64" y="62"/>
                    </a:cubicBezTo>
                    <a:cubicBezTo>
                      <a:pt x="62" y="62"/>
                      <a:pt x="62" y="62"/>
                      <a:pt x="62" y="61"/>
                    </a:cubicBezTo>
                    <a:cubicBezTo>
                      <a:pt x="62" y="60"/>
                      <a:pt x="63" y="59"/>
                      <a:pt x="64" y="60"/>
                    </a:cubicBezTo>
                    <a:cubicBezTo>
                      <a:pt x="65" y="60"/>
                      <a:pt x="65" y="60"/>
                      <a:pt x="66" y="60"/>
                    </a:cubicBezTo>
                    <a:cubicBezTo>
                      <a:pt x="67" y="59"/>
                      <a:pt x="69" y="58"/>
                      <a:pt x="71" y="57"/>
                    </a:cubicBezTo>
                    <a:cubicBezTo>
                      <a:pt x="72" y="56"/>
                      <a:pt x="73" y="57"/>
                      <a:pt x="74" y="55"/>
                    </a:cubicBezTo>
                    <a:cubicBezTo>
                      <a:pt x="74" y="54"/>
                      <a:pt x="74" y="53"/>
                      <a:pt x="74" y="53"/>
                    </a:cubicBezTo>
                    <a:cubicBezTo>
                      <a:pt x="75" y="52"/>
                      <a:pt x="75" y="52"/>
                      <a:pt x="76" y="52"/>
                    </a:cubicBezTo>
                    <a:cubicBezTo>
                      <a:pt x="77" y="52"/>
                      <a:pt x="77" y="52"/>
                      <a:pt x="77" y="51"/>
                    </a:cubicBezTo>
                    <a:cubicBezTo>
                      <a:pt x="77" y="50"/>
                      <a:pt x="79" y="49"/>
                      <a:pt x="79" y="48"/>
                    </a:cubicBezTo>
                    <a:cubicBezTo>
                      <a:pt x="79" y="47"/>
                      <a:pt x="78" y="45"/>
                      <a:pt x="80" y="45"/>
                    </a:cubicBezTo>
                    <a:cubicBezTo>
                      <a:pt x="81" y="45"/>
                      <a:pt x="82" y="47"/>
                      <a:pt x="83" y="45"/>
                    </a:cubicBezTo>
                    <a:cubicBezTo>
                      <a:pt x="83" y="43"/>
                      <a:pt x="83" y="43"/>
                      <a:pt x="84" y="42"/>
                    </a:cubicBezTo>
                    <a:cubicBezTo>
                      <a:pt x="85" y="41"/>
                      <a:pt x="85" y="40"/>
                      <a:pt x="85" y="39"/>
                    </a:cubicBezTo>
                    <a:cubicBezTo>
                      <a:pt x="84" y="38"/>
                      <a:pt x="83" y="38"/>
                      <a:pt x="84" y="38"/>
                    </a:cubicBezTo>
                    <a:cubicBezTo>
                      <a:pt x="85" y="38"/>
                      <a:pt x="86" y="39"/>
                      <a:pt x="85" y="37"/>
                    </a:cubicBezTo>
                    <a:cubicBezTo>
                      <a:pt x="85" y="35"/>
                      <a:pt x="91" y="24"/>
                      <a:pt x="92" y="24"/>
                    </a:cubicBezTo>
                    <a:cubicBezTo>
                      <a:pt x="93" y="24"/>
                      <a:pt x="93" y="23"/>
                      <a:pt x="94" y="22"/>
                    </a:cubicBezTo>
                    <a:lnTo>
                      <a:pt x="70" y="4"/>
                    </a:ln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48" name="Freeform 26">
                <a:extLst>
                  <a:ext uri="{FF2B5EF4-FFF2-40B4-BE49-F238E27FC236}">
                    <a16:creationId xmlns:a16="http://schemas.microsoft.com/office/drawing/2014/main" id="{7377DA28-5A97-133E-DB0E-44E3BBF7D4AB}"/>
                  </a:ext>
                </a:extLst>
              </p:cNvPr>
              <p:cNvSpPr>
                <a:spLocks/>
              </p:cNvSpPr>
              <p:nvPr/>
            </p:nvSpPr>
            <p:spPr bwMode="auto">
              <a:xfrm>
                <a:off x="4155479" y="3033219"/>
                <a:ext cx="381137" cy="628926"/>
              </a:xfrm>
              <a:custGeom>
                <a:avLst/>
                <a:gdLst>
                  <a:gd name="T0" fmla="*/ 69 w 71"/>
                  <a:gd name="T1" fmla="*/ 79 h 117"/>
                  <a:gd name="T2" fmla="*/ 66 w 71"/>
                  <a:gd name="T3" fmla="*/ 75 h 117"/>
                  <a:gd name="T4" fmla="*/ 67 w 71"/>
                  <a:gd name="T5" fmla="*/ 70 h 117"/>
                  <a:gd name="T6" fmla="*/ 67 w 71"/>
                  <a:gd name="T7" fmla="*/ 67 h 117"/>
                  <a:gd name="T8" fmla="*/ 68 w 71"/>
                  <a:gd name="T9" fmla="*/ 65 h 117"/>
                  <a:gd name="T10" fmla="*/ 70 w 71"/>
                  <a:gd name="T11" fmla="*/ 62 h 117"/>
                  <a:gd name="T12" fmla="*/ 68 w 71"/>
                  <a:gd name="T13" fmla="*/ 60 h 117"/>
                  <a:gd name="T14" fmla="*/ 68 w 71"/>
                  <a:gd name="T15" fmla="*/ 57 h 117"/>
                  <a:gd name="T16" fmla="*/ 66 w 71"/>
                  <a:gd name="T17" fmla="*/ 56 h 117"/>
                  <a:gd name="T18" fmla="*/ 48 w 71"/>
                  <a:gd name="T19" fmla="*/ 0 h 117"/>
                  <a:gd name="T20" fmla="*/ 0 w 71"/>
                  <a:gd name="T21" fmla="*/ 5 h 117"/>
                  <a:gd name="T22" fmla="*/ 1 w 71"/>
                  <a:gd name="T23" fmla="*/ 7 h 117"/>
                  <a:gd name="T24" fmla="*/ 2 w 71"/>
                  <a:gd name="T25" fmla="*/ 9 h 117"/>
                  <a:gd name="T26" fmla="*/ 1 w 71"/>
                  <a:gd name="T27" fmla="*/ 81 h 117"/>
                  <a:gd name="T28" fmla="*/ 5 w 71"/>
                  <a:gd name="T29" fmla="*/ 115 h 117"/>
                  <a:gd name="T30" fmla="*/ 9 w 71"/>
                  <a:gd name="T31" fmla="*/ 114 h 117"/>
                  <a:gd name="T32" fmla="*/ 11 w 71"/>
                  <a:gd name="T33" fmla="*/ 113 h 117"/>
                  <a:gd name="T34" fmla="*/ 12 w 71"/>
                  <a:gd name="T35" fmla="*/ 106 h 117"/>
                  <a:gd name="T36" fmla="*/ 15 w 71"/>
                  <a:gd name="T37" fmla="*/ 108 h 117"/>
                  <a:gd name="T38" fmla="*/ 14 w 71"/>
                  <a:gd name="T39" fmla="*/ 111 h 117"/>
                  <a:gd name="T40" fmla="*/ 17 w 71"/>
                  <a:gd name="T41" fmla="*/ 114 h 117"/>
                  <a:gd name="T42" fmla="*/ 16 w 71"/>
                  <a:gd name="T43" fmla="*/ 116 h 117"/>
                  <a:gd name="T44" fmla="*/ 13 w 71"/>
                  <a:gd name="T45" fmla="*/ 117 h 117"/>
                  <a:gd name="T46" fmla="*/ 18 w 71"/>
                  <a:gd name="T47" fmla="*/ 116 h 117"/>
                  <a:gd name="T48" fmla="*/ 21 w 71"/>
                  <a:gd name="T49" fmla="*/ 115 h 117"/>
                  <a:gd name="T50" fmla="*/ 23 w 71"/>
                  <a:gd name="T51" fmla="*/ 113 h 117"/>
                  <a:gd name="T52" fmla="*/ 24 w 71"/>
                  <a:gd name="T53" fmla="*/ 114 h 117"/>
                  <a:gd name="T54" fmla="*/ 25 w 71"/>
                  <a:gd name="T55" fmla="*/ 111 h 117"/>
                  <a:gd name="T56" fmla="*/ 24 w 71"/>
                  <a:gd name="T57" fmla="*/ 107 h 117"/>
                  <a:gd name="T58" fmla="*/ 23 w 71"/>
                  <a:gd name="T59" fmla="*/ 104 h 117"/>
                  <a:gd name="T60" fmla="*/ 20 w 71"/>
                  <a:gd name="T61" fmla="*/ 100 h 117"/>
                  <a:gd name="T62" fmla="*/ 71 w 71"/>
                  <a:gd name="T63" fmla="*/ 92 h 117"/>
                  <a:gd name="T64" fmla="*/ 68 w 71"/>
                  <a:gd name="T65" fmla="*/ 86 h 117"/>
                  <a:gd name="T66" fmla="*/ 69 w 71"/>
                  <a:gd name="T67" fmla="*/ 7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1" h="117">
                    <a:moveTo>
                      <a:pt x="69" y="79"/>
                    </a:moveTo>
                    <a:cubicBezTo>
                      <a:pt x="69" y="77"/>
                      <a:pt x="67" y="76"/>
                      <a:pt x="66" y="75"/>
                    </a:cubicBezTo>
                    <a:cubicBezTo>
                      <a:pt x="66" y="74"/>
                      <a:pt x="66" y="71"/>
                      <a:pt x="67" y="70"/>
                    </a:cubicBezTo>
                    <a:cubicBezTo>
                      <a:pt x="68" y="69"/>
                      <a:pt x="68" y="67"/>
                      <a:pt x="67" y="67"/>
                    </a:cubicBezTo>
                    <a:cubicBezTo>
                      <a:pt x="67" y="66"/>
                      <a:pt x="68" y="65"/>
                      <a:pt x="68" y="65"/>
                    </a:cubicBezTo>
                    <a:cubicBezTo>
                      <a:pt x="69" y="64"/>
                      <a:pt x="70" y="63"/>
                      <a:pt x="70" y="62"/>
                    </a:cubicBezTo>
                    <a:cubicBezTo>
                      <a:pt x="70" y="61"/>
                      <a:pt x="69" y="62"/>
                      <a:pt x="68" y="60"/>
                    </a:cubicBezTo>
                    <a:cubicBezTo>
                      <a:pt x="68" y="59"/>
                      <a:pt x="69" y="58"/>
                      <a:pt x="68" y="57"/>
                    </a:cubicBezTo>
                    <a:cubicBezTo>
                      <a:pt x="67" y="57"/>
                      <a:pt x="66" y="56"/>
                      <a:pt x="66" y="56"/>
                    </a:cubicBezTo>
                    <a:cubicBezTo>
                      <a:pt x="48" y="0"/>
                      <a:pt x="48" y="0"/>
                      <a:pt x="48" y="0"/>
                    </a:cubicBezTo>
                    <a:cubicBezTo>
                      <a:pt x="33" y="2"/>
                      <a:pt x="16" y="4"/>
                      <a:pt x="0" y="5"/>
                    </a:cubicBezTo>
                    <a:cubicBezTo>
                      <a:pt x="0" y="6"/>
                      <a:pt x="0" y="6"/>
                      <a:pt x="1" y="7"/>
                    </a:cubicBezTo>
                    <a:cubicBezTo>
                      <a:pt x="2" y="8"/>
                      <a:pt x="2" y="9"/>
                      <a:pt x="2" y="9"/>
                    </a:cubicBezTo>
                    <a:cubicBezTo>
                      <a:pt x="2" y="10"/>
                      <a:pt x="1" y="81"/>
                      <a:pt x="1" y="81"/>
                    </a:cubicBezTo>
                    <a:cubicBezTo>
                      <a:pt x="5" y="115"/>
                      <a:pt x="5" y="115"/>
                      <a:pt x="5" y="115"/>
                    </a:cubicBezTo>
                    <a:cubicBezTo>
                      <a:pt x="6" y="114"/>
                      <a:pt x="7" y="114"/>
                      <a:pt x="9" y="114"/>
                    </a:cubicBezTo>
                    <a:cubicBezTo>
                      <a:pt x="11" y="115"/>
                      <a:pt x="11" y="114"/>
                      <a:pt x="11" y="113"/>
                    </a:cubicBezTo>
                    <a:cubicBezTo>
                      <a:pt x="11" y="111"/>
                      <a:pt x="11" y="106"/>
                      <a:pt x="12" y="106"/>
                    </a:cubicBezTo>
                    <a:cubicBezTo>
                      <a:pt x="13" y="106"/>
                      <a:pt x="15" y="106"/>
                      <a:pt x="15" y="108"/>
                    </a:cubicBezTo>
                    <a:cubicBezTo>
                      <a:pt x="14" y="109"/>
                      <a:pt x="13" y="110"/>
                      <a:pt x="14" y="111"/>
                    </a:cubicBezTo>
                    <a:cubicBezTo>
                      <a:pt x="15" y="112"/>
                      <a:pt x="17" y="112"/>
                      <a:pt x="17" y="114"/>
                    </a:cubicBezTo>
                    <a:cubicBezTo>
                      <a:pt x="17" y="115"/>
                      <a:pt x="18" y="115"/>
                      <a:pt x="16" y="116"/>
                    </a:cubicBezTo>
                    <a:cubicBezTo>
                      <a:pt x="14" y="116"/>
                      <a:pt x="12" y="117"/>
                      <a:pt x="13" y="117"/>
                    </a:cubicBezTo>
                    <a:cubicBezTo>
                      <a:pt x="15" y="117"/>
                      <a:pt x="16" y="117"/>
                      <a:pt x="18" y="116"/>
                    </a:cubicBezTo>
                    <a:cubicBezTo>
                      <a:pt x="20" y="116"/>
                      <a:pt x="21" y="117"/>
                      <a:pt x="21" y="115"/>
                    </a:cubicBezTo>
                    <a:cubicBezTo>
                      <a:pt x="22" y="113"/>
                      <a:pt x="22" y="112"/>
                      <a:pt x="23" y="113"/>
                    </a:cubicBezTo>
                    <a:cubicBezTo>
                      <a:pt x="24" y="113"/>
                      <a:pt x="24" y="114"/>
                      <a:pt x="24" y="114"/>
                    </a:cubicBezTo>
                    <a:cubicBezTo>
                      <a:pt x="25" y="113"/>
                      <a:pt x="25" y="111"/>
                      <a:pt x="25" y="111"/>
                    </a:cubicBezTo>
                    <a:cubicBezTo>
                      <a:pt x="25" y="110"/>
                      <a:pt x="24" y="109"/>
                      <a:pt x="24" y="107"/>
                    </a:cubicBezTo>
                    <a:cubicBezTo>
                      <a:pt x="24" y="106"/>
                      <a:pt x="25" y="105"/>
                      <a:pt x="23" y="104"/>
                    </a:cubicBezTo>
                    <a:cubicBezTo>
                      <a:pt x="22" y="103"/>
                      <a:pt x="19" y="101"/>
                      <a:pt x="20" y="100"/>
                    </a:cubicBezTo>
                    <a:cubicBezTo>
                      <a:pt x="21" y="99"/>
                      <a:pt x="71" y="92"/>
                      <a:pt x="71" y="92"/>
                    </a:cubicBezTo>
                    <a:cubicBezTo>
                      <a:pt x="71" y="91"/>
                      <a:pt x="69" y="87"/>
                      <a:pt x="68" y="86"/>
                    </a:cubicBezTo>
                    <a:cubicBezTo>
                      <a:pt x="68" y="85"/>
                      <a:pt x="69" y="81"/>
                      <a:pt x="69" y="79"/>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50" name="Freeform 27">
                <a:extLst>
                  <a:ext uri="{FF2B5EF4-FFF2-40B4-BE49-F238E27FC236}">
                    <a16:creationId xmlns:a16="http://schemas.microsoft.com/office/drawing/2014/main" id="{255F6851-BC0A-002B-485F-B596F1BAABA0}"/>
                  </a:ext>
                </a:extLst>
              </p:cNvPr>
              <p:cNvSpPr>
                <a:spLocks/>
              </p:cNvSpPr>
              <p:nvPr/>
            </p:nvSpPr>
            <p:spPr bwMode="auto">
              <a:xfrm>
                <a:off x="3564369" y="3339721"/>
                <a:ext cx="569218" cy="505529"/>
              </a:xfrm>
              <a:custGeom>
                <a:avLst/>
                <a:gdLst>
                  <a:gd name="T0" fmla="*/ 5 w 106"/>
                  <a:gd name="T1" fmla="*/ 32 h 94"/>
                  <a:gd name="T2" fmla="*/ 8 w 106"/>
                  <a:gd name="T3" fmla="*/ 41 h 94"/>
                  <a:gd name="T4" fmla="*/ 11 w 106"/>
                  <a:gd name="T5" fmla="*/ 52 h 94"/>
                  <a:gd name="T6" fmla="*/ 9 w 106"/>
                  <a:gd name="T7" fmla="*/ 61 h 94"/>
                  <a:gd name="T8" fmla="*/ 8 w 106"/>
                  <a:gd name="T9" fmla="*/ 67 h 94"/>
                  <a:gd name="T10" fmla="*/ 6 w 106"/>
                  <a:gd name="T11" fmla="*/ 75 h 94"/>
                  <a:gd name="T12" fmla="*/ 6 w 106"/>
                  <a:gd name="T13" fmla="*/ 79 h 94"/>
                  <a:gd name="T14" fmla="*/ 16 w 106"/>
                  <a:gd name="T15" fmla="*/ 77 h 94"/>
                  <a:gd name="T16" fmla="*/ 16 w 106"/>
                  <a:gd name="T17" fmla="*/ 72 h 94"/>
                  <a:gd name="T18" fmla="*/ 18 w 106"/>
                  <a:gd name="T19" fmla="*/ 75 h 94"/>
                  <a:gd name="T20" fmla="*/ 29 w 106"/>
                  <a:gd name="T21" fmla="*/ 81 h 94"/>
                  <a:gd name="T22" fmla="*/ 44 w 106"/>
                  <a:gd name="T23" fmla="*/ 76 h 94"/>
                  <a:gd name="T24" fmla="*/ 49 w 106"/>
                  <a:gd name="T25" fmla="*/ 76 h 94"/>
                  <a:gd name="T26" fmla="*/ 58 w 106"/>
                  <a:gd name="T27" fmla="*/ 82 h 94"/>
                  <a:gd name="T28" fmla="*/ 58 w 106"/>
                  <a:gd name="T29" fmla="*/ 86 h 94"/>
                  <a:gd name="T30" fmla="*/ 66 w 106"/>
                  <a:gd name="T31" fmla="*/ 90 h 94"/>
                  <a:gd name="T32" fmla="*/ 77 w 106"/>
                  <a:gd name="T33" fmla="*/ 86 h 94"/>
                  <a:gd name="T34" fmla="*/ 80 w 106"/>
                  <a:gd name="T35" fmla="*/ 90 h 94"/>
                  <a:gd name="T36" fmla="*/ 84 w 106"/>
                  <a:gd name="T37" fmla="*/ 83 h 94"/>
                  <a:gd name="T38" fmla="*/ 84 w 106"/>
                  <a:gd name="T39" fmla="*/ 80 h 94"/>
                  <a:gd name="T40" fmla="*/ 89 w 106"/>
                  <a:gd name="T41" fmla="*/ 84 h 94"/>
                  <a:gd name="T42" fmla="*/ 96 w 106"/>
                  <a:gd name="T43" fmla="*/ 85 h 94"/>
                  <a:gd name="T44" fmla="*/ 98 w 106"/>
                  <a:gd name="T45" fmla="*/ 90 h 94"/>
                  <a:gd name="T46" fmla="*/ 100 w 106"/>
                  <a:gd name="T47" fmla="*/ 89 h 94"/>
                  <a:gd name="T48" fmla="*/ 104 w 106"/>
                  <a:gd name="T49" fmla="*/ 89 h 94"/>
                  <a:gd name="T50" fmla="*/ 101 w 106"/>
                  <a:gd name="T51" fmla="*/ 82 h 94"/>
                  <a:gd name="T52" fmla="*/ 91 w 106"/>
                  <a:gd name="T53" fmla="*/ 78 h 94"/>
                  <a:gd name="T54" fmla="*/ 92 w 106"/>
                  <a:gd name="T55" fmla="*/ 75 h 94"/>
                  <a:gd name="T56" fmla="*/ 97 w 106"/>
                  <a:gd name="T57" fmla="*/ 71 h 94"/>
                  <a:gd name="T58" fmla="*/ 93 w 106"/>
                  <a:gd name="T59" fmla="*/ 67 h 94"/>
                  <a:gd name="T60" fmla="*/ 90 w 106"/>
                  <a:gd name="T61" fmla="*/ 70 h 94"/>
                  <a:gd name="T62" fmla="*/ 89 w 106"/>
                  <a:gd name="T63" fmla="*/ 65 h 94"/>
                  <a:gd name="T64" fmla="*/ 85 w 106"/>
                  <a:gd name="T65" fmla="*/ 70 h 94"/>
                  <a:gd name="T66" fmla="*/ 76 w 106"/>
                  <a:gd name="T67" fmla="*/ 66 h 94"/>
                  <a:gd name="T68" fmla="*/ 85 w 106"/>
                  <a:gd name="T69" fmla="*/ 62 h 94"/>
                  <a:gd name="T70" fmla="*/ 94 w 106"/>
                  <a:gd name="T71" fmla="*/ 64 h 94"/>
                  <a:gd name="T72" fmla="*/ 88 w 106"/>
                  <a:gd name="T73" fmla="*/ 47 h 94"/>
                  <a:gd name="T74" fmla="*/ 50 w 106"/>
                  <a:gd name="T75" fmla="*/ 46 h 94"/>
                  <a:gd name="T76" fmla="*/ 50 w 106"/>
                  <a:gd name="T77" fmla="*/ 38 h 94"/>
                  <a:gd name="T78" fmla="*/ 53 w 106"/>
                  <a:gd name="T79" fmla="*/ 32 h 94"/>
                  <a:gd name="T80" fmla="*/ 55 w 106"/>
                  <a:gd name="T81" fmla="*/ 27 h 94"/>
                  <a:gd name="T82" fmla="*/ 57 w 106"/>
                  <a:gd name="T83" fmla="*/ 19 h 94"/>
                  <a:gd name="T84" fmla="*/ 59 w 106"/>
                  <a:gd name="T85" fmla="*/ 12 h 94"/>
                  <a:gd name="T86" fmla="*/ 58 w 106"/>
                  <a:gd name="T87" fmla="*/ 3 h 94"/>
                  <a:gd name="T88" fmla="*/ 0 w 106"/>
                  <a:gd name="T89"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6" h="94">
                    <a:moveTo>
                      <a:pt x="0" y="26"/>
                    </a:moveTo>
                    <a:cubicBezTo>
                      <a:pt x="0" y="26"/>
                      <a:pt x="2" y="27"/>
                      <a:pt x="3" y="28"/>
                    </a:cubicBezTo>
                    <a:cubicBezTo>
                      <a:pt x="3" y="29"/>
                      <a:pt x="5" y="30"/>
                      <a:pt x="5" y="32"/>
                    </a:cubicBezTo>
                    <a:cubicBezTo>
                      <a:pt x="6" y="34"/>
                      <a:pt x="5" y="34"/>
                      <a:pt x="5" y="35"/>
                    </a:cubicBezTo>
                    <a:cubicBezTo>
                      <a:pt x="5" y="37"/>
                      <a:pt x="6" y="36"/>
                      <a:pt x="7" y="37"/>
                    </a:cubicBezTo>
                    <a:cubicBezTo>
                      <a:pt x="7" y="38"/>
                      <a:pt x="8" y="39"/>
                      <a:pt x="8" y="41"/>
                    </a:cubicBezTo>
                    <a:cubicBezTo>
                      <a:pt x="8" y="43"/>
                      <a:pt x="9" y="42"/>
                      <a:pt x="10" y="44"/>
                    </a:cubicBezTo>
                    <a:cubicBezTo>
                      <a:pt x="11" y="45"/>
                      <a:pt x="11" y="47"/>
                      <a:pt x="11" y="49"/>
                    </a:cubicBezTo>
                    <a:cubicBezTo>
                      <a:pt x="11" y="50"/>
                      <a:pt x="11" y="51"/>
                      <a:pt x="11" y="52"/>
                    </a:cubicBezTo>
                    <a:cubicBezTo>
                      <a:pt x="11" y="53"/>
                      <a:pt x="11" y="54"/>
                      <a:pt x="10" y="56"/>
                    </a:cubicBezTo>
                    <a:cubicBezTo>
                      <a:pt x="9" y="58"/>
                      <a:pt x="9" y="57"/>
                      <a:pt x="8" y="59"/>
                    </a:cubicBezTo>
                    <a:cubicBezTo>
                      <a:pt x="6" y="60"/>
                      <a:pt x="8" y="60"/>
                      <a:pt x="9" y="61"/>
                    </a:cubicBezTo>
                    <a:cubicBezTo>
                      <a:pt x="9" y="61"/>
                      <a:pt x="9" y="62"/>
                      <a:pt x="8" y="62"/>
                    </a:cubicBezTo>
                    <a:cubicBezTo>
                      <a:pt x="8" y="62"/>
                      <a:pt x="8" y="64"/>
                      <a:pt x="7" y="65"/>
                    </a:cubicBezTo>
                    <a:cubicBezTo>
                      <a:pt x="7" y="65"/>
                      <a:pt x="8" y="66"/>
                      <a:pt x="8" y="67"/>
                    </a:cubicBezTo>
                    <a:cubicBezTo>
                      <a:pt x="9" y="68"/>
                      <a:pt x="9" y="69"/>
                      <a:pt x="9" y="70"/>
                    </a:cubicBezTo>
                    <a:cubicBezTo>
                      <a:pt x="9" y="71"/>
                      <a:pt x="8" y="71"/>
                      <a:pt x="8" y="71"/>
                    </a:cubicBezTo>
                    <a:cubicBezTo>
                      <a:pt x="7" y="72"/>
                      <a:pt x="7" y="74"/>
                      <a:pt x="6" y="75"/>
                    </a:cubicBezTo>
                    <a:cubicBezTo>
                      <a:pt x="5" y="75"/>
                      <a:pt x="5" y="76"/>
                      <a:pt x="4" y="77"/>
                    </a:cubicBezTo>
                    <a:cubicBezTo>
                      <a:pt x="4" y="78"/>
                      <a:pt x="5" y="78"/>
                      <a:pt x="5" y="78"/>
                    </a:cubicBezTo>
                    <a:cubicBezTo>
                      <a:pt x="6" y="79"/>
                      <a:pt x="6" y="79"/>
                      <a:pt x="6" y="79"/>
                    </a:cubicBezTo>
                    <a:cubicBezTo>
                      <a:pt x="6" y="79"/>
                      <a:pt x="6" y="79"/>
                      <a:pt x="6" y="79"/>
                    </a:cubicBezTo>
                    <a:cubicBezTo>
                      <a:pt x="7" y="79"/>
                      <a:pt x="8" y="78"/>
                      <a:pt x="10" y="78"/>
                    </a:cubicBezTo>
                    <a:cubicBezTo>
                      <a:pt x="13" y="78"/>
                      <a:pt x="15" y="78"/>
                      <a:pt x="16" y="77"/>
                    </a:cubicBezTo>
                    <a:cubicBezTo>
                      <a:pt x="16" y="77"/>
                      <a:pt x="15" y="75"/>
                      <a:pt x="15" y="75"/>
                    </a:cubicBezTo>
                    <a:cubicBezTo>
                      <a:pt x="15" y="75"/>
                      <a:pt x="16" y="75"/>
                      <a:pt x="16" y="74"/>
                    </a:cubicBezTo>
                    <a:cubicBezTo>
                      <a:pt x="16" y="73"/>
                      <a:pt x="16" y="73"/>
                      <a:pt x="16" y="72"/>
                    </a:cubicBezTo>
                    <a:cubicBezTo>
                      <a:pt x="16" y="71"/>
                      <a:pt x="16" y="70"/>
                      <a:pt x="17" y="71"/>
                    </a:cubicBezTo>
                    <a:cubicBezTo>
                      <a:pt x="18" y="73"/>
                      <a:pt x="18" y="73"/>
                      <a:pt x="18" y="74"/>
                    </a:cubicBezTo>
                    <a:cubicBezTo>
                      <a:pt x="18" y="74"/>
                      <a:pt x="18" y="74"/>
                      <a:pt x="18" y="75"/>
                    </a:cubicBezTo>
                    <a:cubicBezTo>
                      <a:pt x="17" y="75"/>
                      <a:pt x="16" y="75"/>
                      <a:pt x="17" y="76"/>
                    </a:cubicBezTo>
                    <a:cubicBezTo>
                      <a:pt x="17" y="77"/>
                      <a:pt x="16" y="77"/>
                      <a:pt x="17" y="77"/>
                    </a:cubicBezTo>
                    <a:cubicBezTo>
                      <a:pt x="18" y="77"/>
                      <a:pt x="27" y="80"/>
                      <a:pt x="29" y="81"/>
                    </a:cubicBezTo>
                    <a:cubicBezTo>
                      <a:pt x="31" y="82"/>
                      <a:pt x="42" y="83"/>
                      <a:pt x="42" y="80"/>
                    </a:cubicBezTo>
                    <a:cubicBezTo>
                      <a:pt x="41" y="76"/>
                      <a:pt x="39" y="78"/>
                      <a:pt x="41" y="77"/>
                    </a:cubicBezTo>
                    <a:cubicBezTo>
                      <a:pt x="43" y="76"/>
                      <a:pt x="43" y="76"/>
                      <a:pt x="44" y="76"/>
                    </a:cubicBezTo>
                    <a:cubicBezTo>
                      <a:pt x="45" y="75"/>
                      <a:pt x="46" y="74"/>
                      <a:pt x="46" y="75"/>
                    </a:cubicBezTo>
                    <a:cubicBezTo>
                      <a:pt x="46" y="77"/>
                      <a:pt x="46" y="78"/>
                      <a:pt x="47" y="77"/>
                    </a:cubicBezTo>
                    <a:cubicBezTo>
                      <a:pt x="49" y="77"/>
                      <a:pt x="48" y="75"/>
                      <a:pt x="49" y="76"/>
                    </a:cubicBezTo>
                    <a:cubicBezTo>
                      <a:pt x="51" y="78"/>
                      <a:pt x="52" y="78"/>
                      <a:pt x="52" y="79"/>
                    </a:cubicBezTo>
                    <a:cubicBezTo>
                      <a:pt x="52" y="81"/>
                      <a:pt x="53" y="81"/>
                      <a:pt x="54" y="81"/>
                    </a:cubicBezTo>
                    <a:cubicBezTo>
                      <a:pt x="55" y="81"/>
                      <a:pt x="57" y="82"/>
                      <a:pt x="58" y="82"/>
                    </a:cubicBezTo>
                    <a:cubicBezTo>
                      <a:pt x="59" y="83"/>
                      <a:pt x="59" y="83"/>
                      <a:pt x="60" y="83"/>
                    </a:cubicBezTo>
                    <a:cubicBezTo>
                      <a:pt x="61" y="84"/>
                      <a:pt x="61" y="85"/>
                      <a:pt x="60" y="85"/>
                    </a:cubicBezTo>
                    <a:cubicBezTo>
                      <a:pt x="59" y="85"/>
                      <a:pt x="57" y="85"/>
                      <a:pt x="58" y="86"/>
                    </a:cubicBezTo>
                    <a:cubicBezTo>
                      <a:pt x="59" y="87"/>
                      <a:pt x="59" y="88"/>
                      <a:pt x="60" y="88"/>
                    </a:cubicBezTo>
                    <a:cubicBezTo>
                      <a:pt x="62" y="88"/>
                      <a:pt x="62" y="88"/>
                      <a:pt x="63" y="88"/>
                    </a:cubicBezTo>
                    <a:cubicBezTo>
                      <a:pt x="65" y="89"/>
                      <a:pt x="64" y="89"/>
                      <a:pt x="66" y="90"/>
                    </a:cubicBezTo>
                    <a:cubicBezTo>
                      <a:pt x="68" y="90"/>
                      <a:pt x="72" y="91"/>
                      <a:pt x="72" y="89"/>
                    </a:cubicBezTo>
                    <a:cubicBezTo>
                      <a:pt x="73" y="88"/>
                      <a:pt x="71" y="87"/>
                      <a:pt x="72" y="86"/>
                    </a:cubicBezTo>
                    <a:cubicBezTo>
                      <a:pt x="73" y="85"/>
                      <a:pt x="77" y="85"/>
                      <a:pt x="77" y="86"/>
                    </a:cubicBezTo>
                    <a:cubicBezTo>
                      <a:pt x="77" y="86"/>
                      <a:pt x="78" y="87"/>
                      <a:pt x="79" y="87"/>
                    </a:cubicBezTo>
                    <a:cubicBezTo>
                      <a:pt x="79" y="86"/>
                      <a:pt x="80" y="86"/>
                      <a:pt x="80" y="87"/>
                    </a:cubicBezTo>
                    <a:cubicBezTo>
                      <a:pt x="80" y="88"/>
                      <a:pt x="79" y="89"/>
                      <a:pt x="80" y="90"/>
                    </a:cubicBezTo>
                    <a:cubicBezTo>
                      <a:pt x="81" y="90"/>
                      <a:pt x="83" y="91"/>
                      <a:pt x="83" y="89"/>
                    </a:cubicBezTo>
                    <a:cubicBezTo>
                      <a:pt x="84" y="87"/>
                      <a:pt x="84" y="86"/>
                      <a:pt x="84" y="85"/>
                    </a:cubicBezTo>
                    <a:cubicBezTo>
                      <a:pt x="84" y="84"/>
                      <a:pt x="85" y="84"/>
                      <a:pt x="84" y="83"/>
                    </a:cubicBezTo>
                    <a:cubicBezTo>
                      <a:pt x="84" y="82"/>
                      <a:pt x="83" y="82"/>
                      <a:pt x="82" y="81"/>
                    </a:cubicBezTo>
                    <a:cubicBezTo>
                      <a:pt x="81" y="80"/>
                      <a:pt x="79" y="79"/>
                      <a:pt x="81" y="79"/>
                    </a:cubicBezTo>
                    <a:cubicBezTo>
                      <a:pt x="82" y="79"/>
                      <a:pt x="82" y="79"/>
                      <a:pt x="84" y="80"/>
                    </a:cubicBezTo>
                    <a:cubicBezTo>
                      <a:pt x="86" y="81"/>
                      <a:pt x="87" y="81"/>
                      <a:pt x="88" y="81"/>
                    </a:cubicBezTo>
                    <a:cubicBezTo>
                      <a:pt x="89" y="82"/>
                      <a:pt x="90" y="83"/>
                      <a:pt x="89" y="83"/>
                    </a:cubicBezTo>
                    <a:cubicBezTo>
                      <a:pt x="88" y="83"/>
                      <a:pt x="87" y="84"/>
                      <a:pt x="89" y="84"/>
                    </a:cubicBezTo>
                    <a:cubicBezTo>
                      <a:pt x="90" y="84"/>
                      <a:pt x="91" y="83"/>
                      <a:pt x="92" y="84"/>
                    </a:cubicBezTo>
                    <a:cubicBezTo>
                      <a:pt x="92" y="84"/>
                      <a:pt x="91" y="85"/>
                      <a:pt x="93" y="86"/>
                    </a:cubicBezTo>
                    <a:cubicBezTo>
                      <a:pt x="94" y="86"/>
                      <a:pt x="96" y="84"/>
                      <a:pt x="96" y="85"/>
                    </a:cubicBezTo>
                    <a:cubicBezTo>
                      <a:pt x="96" y="86"/>
                      <a:pt x="96" y="86"/>
                      <a:pt x="97" y="87"/>
                    </a:cubicBezTo>
                    <a:cubicBezTo>
                      <a:pt x="97" y="88"/>
                      <a:pt x="98" y="88"/>
                      <a:pt x="98" y="88"/>
                    </a:cubicBezTo>
                    <a:cubicBezTo>
                      <a:pt x="99" y="89"/>
                      <a:pt x="99" y="89"/>
                      <a:pt x="98" y="90"/>
                    </a:cubicBezTo>
                    <a:cubicBezTo>
                      <a:pt x="98" y="91"/>
                      <a:pt x="97" y="91"/>
                      <a:pt x="98" y="92"/>
                    </a:cubicBezTo>
                    <a:cubicBezTo>
                      <a:pt x="98" y="93"/>
                      <a:pt x="97" y="94"/>
                      <a:pt x="98" y="93"/>
                    </a:cubicBezTo>
                    <a:cubicBezTo>
                      <a:pt x="100" y="91"/>
                      <a:pt x="100" y="90"/>
                      <a:pt x="100" y="89"/>
                    </a:cubicBezTo>
                    <a:cubicBezTo>
                      <a:pt x="101" y="89"/>
                      <a:pt x="101" y="89"/>
                      <a:pt x="101" y="89"/>
                    </a:cubicBezTo>
                    <a:cubicBezTo>
                      <a:pt x="102" y="90"/>
                      <a:pt x="102" y="91"/>
                      <a:pt x="103" y="91"/>
                    </a:cubicBezTo>
                    <a:cubicBezTo>
                      <a:pt x="103" y="90"/>
                      <a:pt x="103" y="90"/>
                      <a:pt x="104" y="89"/>
                    </a:cubicBezTo>
                    <a:cubicBezTo>
                      <a:pt x="104" y="87"/>
                      <a:pt x="104" y="88"/>
                      <a:pt x="105" y="87"/>
                    </a:cubicBezTo>
                    <a:cubicBezTo>
                      <a:pt x="106" y="86"/>
                      <a:pt x="105" y="85"/>
                      <a:pt x="104" y="84"/>
                    </a:cubicBezTo>
                    <a:cubicBezTo>
                      <a:pt x="103" y="84"/>
                      <a:pt x="103" y="83"/>
                      <a:pt x="101" y="82"/>
                    </a:cubicBezTo>
                    <a:cubicBezTo>
                      <a:pt x="100" y="82"/>
                      <a:pt x="99" y="82"/>
                      <a:pt x="97" y="82"/>
                    </a:cubicBezTo>
                    <a:cubicBezTo>
                      <a:pt x="96" y="81"/>
                      <a:pt x="95" y="81"/>
                      <a:pt x="93" y="80"/>
                    </a:cubicBezTo>
                    <a:cubicBezTo>
                      <a:pt x="92" y="78"/>
                      <a:pt x="90" y="78"/>
                      <a:pt x="91" y="78"/>
                    </a:cubicBezTo>
                    <a:cubicBezTo>
                      <a:pt x="91" y="77"/>
                      <a:pt x="92" y="76"/>
                      <a:pt x="93" y="76"/>
                    </a:cubicBezTo>
                    <a:cubicBezTo>
                      <a:pt x="94" y="76"/>
                      <a:pt x="96" y="76"/>
                      <a:pt x="95" y="76"/>
                    </a:cubicBezTo>
                    <a:cubicBezTo>
                      <a:pt x="94" y="75"/>
                      <a:pt x="92" y="75"/>
                      <a:pt x="92" y="75"/>
                    </a:cubicBezTo>
                    <a:cubicBezTo>
                      <a:pt x="93" y="74"/>
                      <a:pt x="93" y="73"/>
                      <a:pt x="94" y="73"/>
                    </a:cubicBezTo>
                    <a:cubicBezTo>
                      <a:pt x="95" y="73"/>
                      <a:pt x="97" y="74"/>
                      <a:pt x="97" y="73"/>
                    </a:cubicBezTo>
                    <a:cubicBezTo>
                      <a:pt x="97" y="72"/>
                      <a:pt x="97" y="72"/>
                      <a:pt x="97" y="71"/>
                    </a:cubicBezTo>
                    <a:cubicBezTo>
                      <a:pt x="97" y="69"/>
                      <a:pt x="95" y="70"/>
                      <a:pt x="95" y="69"/>
                    </a:cubicBezTo>
                    <a:cubicBezTo>
                      <a:pt x="95" y="68"/>
                      <a:pt x="96" y="66"/>
                      <a:pt x="95" y="66"/>
                    </a:cubicBezTo>
                    <a:cubicBezTo>
                      <a:pt x="94" y="65"/>
                      <a:pt x="93" y="67"/>
                      <a:pt x="93" y="67"/>
                    </a:cubicBezTo>
                    <a:cubicBezTo>
                      <a:pt x="93" y="67"/>
                      <a:pt x="92" y="69"/>
                      <a:pt x="92" y="69"/>
                    </a:cubicBezTo>
                    <a:cubicBezTo>
                      <a:pt x="92" y="70"/>
                      <a:pt x="92" y="71"/>
                      <a:pt x="91" y="71"/>
                    </a:cubicBezTo>
                    <a:cubicBezTo>
                      <a:pt x="91" y="70"/>
                      <a:pt x="90" y="71"/>
                      <a:pt x="90" y="70"/>
                    </a:cubicBezTo>
                    <a:cubicBezTo>
                      <a:pt x="90" y="68"/>
                      <a:pt x="88" y="69"/>
                      <a:pt x="88" y="68"/>
                    </a:cubicBezTo>
                    <a:cubicBezTo>
                      <a:pt x="89" y="67"/>
                      <a:pt x="90" y="67"/>
                      <a:pt x="90" y="66"/>
                    </a:cubicBezTo>
                    <a:cubicBezTo>
                      <a:pt x="91" y="66"/>
                      <a:pt x="90" y="65"/>
                      <a:pt x="89" y="65"/>
                    </a:cubicBezTo>
                    <a:cubicBezTo>
                      <a:pt x="89" y="65"/>
                      <a:pt x="86" y="64"/>
                      <a:pt x="85" y="65"/>
                    </a:cubicBezTo>
                    <a:cubicBezTo>
                      <a:pt x="85" y="65"/>
                      <a:pt x="83" y="67"/>
                      <a:pt x="84" y="68"/>
                    </a:cubicBezTo>
                    <a:cubicBezTo>
                      <a:pt x="85" y="69"/>
                      <a:pt x="86" y="70"/>
                      <a:pt x="85" y="70"/>
                    </a:cubicBezTo>
                    <a:cubicBezTo>
                      <a:pt x="83" y="69"/>
                      <a:pt x="82" y="67"/>
                      <a:pt x="81" y="67"/>
                    </a:cubicBezTo>
                    <a:cubicBezTo>
                      <a:pt x="80" y="67"/>
                      <a:pt x="80" y="67"/>
                      <a:pt x="79" y="67"/>
                    </a:cubicBezTo>
                    <a:cubicBezTo>
                      <a:pt x="78" y="66"/>
                      <a:pt x="76" y="69"/>
                      <a:pt x="76" y="66"/>
                    </a:cubicBezTo>
                    <a:cubicBezTo>
                      <a:pt x="76" y="64"/>
                      <a:pt x="78" y="62"/>
                      <a:pt x="79" y="61"/>
                    </a:cubicBezTo>
                    <a:cubicBezTo>
                      <a:pt x="79" y="60"/>
                      <a:pt x="78" y="59"/>
                      <a:pt x="81" y="60"/>
                    </a:cubicBezTo>
                    <a:cubicBezTo>
                      <a:pt x="83" y="62"/>
                      <a:pt x="82" y="61"/>
                      <a:pt x="85" y="62"/>
                    </a:cubicBezTo>
                    <a:cubicBezTo>
                      <a:pt x="87" y="63"/>
                      <a:pt x="87" y="64"/>
                      <a:pt x="89" y="64"/>
                    </a:cubicBezTo>
                    <a:cubicBezTo>
                      <a:pt x="90" y="64"/>
                      <a:pt x="91" y="65"/>
                      <a:pt x="92" y="64"/>
                    </a:cubicBezTo>
                    <a:cubicBezTo>
                      <a:pt x="93" y="64"/>
                      <a:pt x="93" y="64"/>
                      <a:pt x="94" y="64"/>
                    </a:cubicBezTo>
                    <a:cubicBezTo>
                      <a:pt x="93" y="64"/>
                      <a:pt x="90" y="60"/>
                      <a:pt x="90" y="58"/>
                    </a:cubicBezTo>
                    <a:cubicBezTo>
                      <a:pt x="89" y="56"/>
                      <a:pt x="88" y="56"/>
                      <a:pt x="86" y="53"/>
                    </a:cubicBezTo>
                    <a:cubicBezTo>
                      <a:pt x="84" y="50"/>
                      <a:pt x="87" y="48"/>
                      <a:pt x="88" y="47"/>
                    </a:cubicBezTo>
                    <a:cubicBezTo>
                      <a:pt x="89" y="46"/>
                      <a:pt x="87" y="46"/>
                      <a:pt x="87" y="46"/>
                    </a:cubicBezTo>
                    <a:cubicBezTo>
                      <a:pt x="87" y="46"/>
                      <a:pt x="51" y="48"/>
                      <a:pt x="50" y="47"/>
                    </a:cubicBezTo>
                    <a:cubicBezTo>
                      <a:pt x="49" y="47"/>
                      <a:pt x="49" y="47"/>
                      <a:pt x="50" y="46"/>
                    </a:cubicBezTo>
                    <a:cubicBezTo>
                      <a:pt x="50" y="46"/>
                      <a:pt x="50" y="45"/>
                      <a:pt x="49" y="44"/>
                    </a:cubicBezTo>
                    <a:cubicBezTo>
                      <a:pt x="48" y="43"/>
                      <a:pt x="49" y="42"/>
                      <a:pt x="50" y="42"/>
                    </a:cubicBezTo>
                    <a:cubicBezTo>
                      <a:pt x="51" y="42"/>
                      <a:pt x="51" y="39"/>
                      <a:pt x="50" y="38"/>
                    </a:cubicBezTo>
                    <a:cubicBezTo>
                      <a:pt x="50" y="38"/>
                      <a:pt x="51" y="37"/>
                      <a:pt x="51" y="37"/>
                    </a:cubicBezTo>
                    <a:cubicBezTo>
                      <a:pt x="52" y="37"/>
                      <a:pt x="51" y="35"/>
                      <a:pt x="51" y="34"/>
                    </a:cubicBezTo>
                    <a:cubicBezTo>
                      <a:pt x="51" y="32"/>
                      <a:pt x="53" y="33"/>
                      <a:pt x="53" y="32"/>
                    </a:cubicBezTo>
                    <a:cubicBezTo>
                      <a:pt x="54" y="32"/>
                      <a:pt x="53" y="31"/>
                      <a:pt x="53" y="30"/>
                    </a:cubicBezTo>
                    <a:cubicBezTo>
                      <a:pt x="53" y="29"/>
                      <a:pt x="54" y="30"/>
                      <a:pt x="55" y="29"/>
                    </a:cubicBezTo>
                    <a:cubicBezTo>
                      <a:pt x="55" y="29"/>
                      <a:pt x="56" y="29"/>
                      <a:pt x="55" y="27"/>
                    </a:cubicBezTo>
                    <a:cubicBezTo>
                      <a:pt x="55" y="26"/>
                      <a:pt x="56" y="26"/>
                      <a:pt x="57" y="26"/>
                    </a:cubicBezTo>
                    <a:cubicBezTo>
                      <a:pt x="57" y="25"/>
                      <a:pt x="59" y="22"/>
                      <a:pt x="59" y="21"/>
                    </a:cubicBezTo>
                    <a:cubicBezTo>
                      <a:pt x="60" y="20"/>
                      <a:pt x="59" y="20"/>
                      <a:pt x="57" y="19"/>
                    </a:cubicBezTo>
                    <a:cubicBezTo>
                      <a:pt x="54" y="18"/>
                      <a:pt x="60" y="17"/>
                      <a:pt x="61" y="16"/>
                    </a:cubicBezTo>
                    <a:cubicBezTo>
                      <a:pt x="62" y="16"/>
                      <a:pt x="61" y="15"/>
                      <a:pt x="59" y="14"/>
                    </a:cubicBezTo>
                    <a:cubicBezTo>
                      <a:pt x="58" y="14"/>
                      <a:pt x="59" y="13"/>
                      <a:pt x="59" y="12"/>
                    </a:cubicBezTo>
                    <a:cubicBezTo>
                      <a:pt x="59" y="11"/>
                      <a:pt x="58" y="10"/>
                      <a:pt x="58" y="10"/>
                    </a:cubicBezTo>
                    <a:cubicBezTo>
                      <a:pt x="56" y="11"/>
                      <a:pt x="57" y="7"/>
                      <a:pt x="57" y="6"/>
                    </a:cubicBezTo>
                    <a:cubicBezTo>
                      <a:pt x="56" y="6"/>
                      <a:pt x="58" y="4"/>
                      <a:pt x="58" y="3"/>
                    </a:cubicBezTo>
                    <a:cubicBezTo>
                      <a:pt x="57" y="2"/>
                      <a:pt x="57" y="2"/>
                      <a:pt x="56" y="0"/>
                    </a:cubicBezTo>
                    <a:cubicBezTo>
                      <a:pt x="0" y="2"/>
                      <a:pt x="0" y="2"/>
                      <a:pt x="0" y="2"/>
                    </a:cubicBezTo>
                    <a:lnTo>
                      <a:pt x="0" y="26"/>
                    </a:ln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51" name="Freeform 28">
                <a:extLst>
                  <a:ext uri="{FF2B5EF4-FFF2-40B4-BE49-F238E27FC236}">
                    <a16:creationId xmlns:a16="http://schemas.microsoft.com/office/drawing/2014/main" id="{E02B4514-D2A5-F7C7-EB58-A2BE7C7E2548}"/>
                  </a:ext>
                </a:extLst>
              </p:cNvPr>
              <p:cNvSpPr>
                <a:spLocks/>
              </p:cNvSpPr>
              <p:nvPr/>
            </p:nvSpPr>
            <p:spPr bwMode="auto">
              <a:xfrm>
                <a:off x="3231993" y="1286756"/>
                <a:ext cx="654799" cy="742371"/>
              </a:xfrm>
              <a:custGeom>
                <a:avLst/>
                <a:gdLst>
                  <a:gd name="T0" fmla="*/ 102 w 122"/>
                  <a:gd name="T1" fmla="*/ 135 h 138"/>
                  <a:gd name="T2" fmla="*/ 101 w 122"/>
                  <a:gd name="T3" fmla="*/ 129 h 138"/>
                  <a:gd name="T4" fmla="*/ 96 w 122"/>
                  <a:gd name="T5" fmla="*/ 123 h 138"/>
                  <a:gd name="T6" fmla="*/ 88 w 122"/>
                  <a:gd name="T7" fmla="*/ 115 h 138"/>
                  <a:gd name="T8" fmla="*/ 83 w 122"/>
                  <a:gd name="T9" fmla="*/ 113 h 138"/>
                  <a:gd name="T10" fmla="*/ 79 w 122"/>
                  <a:gd name="T11" fmla="*/ 111 h 138"/>
                  <a:gd name="T12" fmla="*/ 75 w 122"/>
                  <a:gd name="T13" fmla="*/ 108 h 138"/>
                  <a:gd name="T14" fmla="*/ 73 w 122"/>
                  <a:gd name="T15" fmla="*/ 103 h 138"/>
                  <a:gd name="T16" fmla="*/ 74 w 122"/>
                  <a:gd name="T17" fmla="*/ 98 h 138"/>
                  <a:gd name="T18" fmla="*/ 74 w 122"/>
                  <a:gd name="T19" fmla="*/ 94 h 138"/>
                  <a:gd name="T20" fmla="*/ 74 w 122"/>
                  <a:gd name="T21" fmla="*/ 89 h 138"/>
                  <a:gd name="T22" fmla="*/ 71 w 122"/>
                  <a:gd name="T23" fmla="*/ 86 h 138"/>
                  <a:gd name="T24" fmla="*/ 74 w 122"/>
                  <a:gd name="T25" fmla="*/ 80 h 138"/>
                  <a:gd name="T26" fmla="*/ 80 w 122"/>
                  <a:gd name="T27" fmla="*/ 77 h 138"/>
                  <a:gd name="T28" fmla="*/ 80 w 122"/>
                  <a:gd name="T29" fmla="*/ 68 h 138"/>
                  <a:gd name="T30" fmla="*/ 80 w 122"/>
                  <a:gd name="T31" fmla="*/ 62 h 138"/>
                  <a:gd name="T32" fmla="*/ 83 w 122"/>
                  <a:gd name="T33" fmla="*/ 59 h 138"/>
                  <a:gd name="T34" fmla="*/ 84 w 122"/>
                  <a:gd name="T35" fmla="*/ 58 h 138"/>
                  <a:gd name="T36" fmla="*/ 103 w 122"/>
                  <a:gd name="T37" fmla="*/ 40 h 138"/>
                  <a:gd name="T38" fmla="*/ 113 w 122"/>
                  <a:gd name="T39" fmla="*/ 34 h 138"/>
                  <a:gd name="T40" fmla="*/ 122 w 122"/>
                  <a:gd name="T41" fmla="*/ 29 h 138"/>
                  <a:gd name="T42" fmla="*/ 116 w 122"/>
                  <a:gd name="T43" fmla="*/ 29 h 138"/>
                  <a:gd name="T44" fmla="*/ 113 w 122"/>
                  <a:gd name="T45" fmla="*/ 26 h 138"/>
                  <a:gd name="T46" fmla="*/ 105 w 122"/>
                  <a:gd name="T47" fmla="*/ 27 h 138"/>
                  <a:gd name="T48" fmla="*/ 102 w 122"/>
                  <a:gd name="T49" fmla="*/ 27 h 138"/>
                  <a:gd name="T50" fmla="*/ 100 w 122"/>
                  <a:gd name="T51" fmla="*/ 24 h 138"/>
                  <a:gd name="T52" fmla="*/ 93 w 122"/>
                  <a:gd name="T53" fmla="*/ 30 h 138"/>
                  <a:gd name="T54" fmla="*/ 86 w 122"/>
                  <a:gd name="T55" fmla="*/ 27 h 138"/>
                  <a:gd name="T56" fmla="*/ 80 w 122"/>
                  <a:gd name="T57" fmla="*/ 22 h 138"/>
                  <a:gd name="T58" fmla="*/ 78 w 122"/>
                  <a:gd name="T59" fmla="*/ 25 h 138"/>
                  <a:gd name="T60" fmla="*/ 75 w 122"/>
                  <a:gd name="T61" fmla="*/ 22 h 138"/>
                  <a:gd name="T62" fmla="*/ 67 w 122"/>
                  <a:gd name="T63" fmla="*/ 17 h 138"/>
                  <a:gd name="T64" fmla="*/ 57 w 122"/>
                  <a:gd name="T65" fmla="*/ 20 h 138"/>
                  <a:gd name="T66" fmla="*/ 53 w 122"/>
                  <a:gd name="T67" fmla="*/ 20 h 138"/>
                  <a:gd name="T68" fmla="*/ 47 w 122"/>
                  <a:gd name="T69" fmla="*/ 18 h 138"/>
                  <a:gd name="T70" fmla="*/ 45 w 122"/>
                  <a:gd name="T71" fmla="*/ 17 h 138"/>
                  <a:gd name="T72" fmla="*/ 40 w 122"/>
                  <a:gd name="T73" fmla="*/ 15 h 138"/>
                  <a:gd name="T74" fmla="*/ 39 w 122"/>
                  <a:gd name="T75" fmla="*/ 8 h 138"/>
                  <a:gd name="T76" fmla="*/ 38 w 122"/>
                  <a:gd name="T77" fmla="*/ 3 h 138"/>
                  <a:gd name="T78" fmla="*/ 34 w 122"/>
                  <a:gd name="T79" fmla="*/ 0 h 138"/>
                  <a:gd name="T80" fmla="*/ 32 w 122"/>
                  <a:gd name="T81" fmla="*/ 6 h 138"/>
                  <a:gd name="T82" fmla="*/ 32 w 122"/>
                  <a:gd name="T83" fmla="*/ 8 h 138"/>
                  <a:gd name="T84" fmla="*/ 0 w 122"/>
                  <a:gd name="T85" fmla="*/ 9 h 138"/>
                  <a:gd name="T86" fmla="*/ 2 w 122"/>
                  <a:gd name="T87" fmla="*/ 15 h 138"/>
                  <a:gd name="T88" fmla="*/ 2 w 122"/>
                  <a:gd name="T89" fmla="*/ 18 h 138"/>
                  <a:gd name="T90" fmla="*/ 2 w 122"/>
                  <a:gd name="T91" fmla="*/ 29 h 138"/>
                  <a:gd name="T92" fmla="*/ 6 w 122"/>
                  <a:gd name="T93" fmla="*/ 41 h 138"/>
                  <a:gd name="T94" fmla="*/ 6 w 122"/>
                  <a:gd name="T95" fmla="*/ 50 h 138"/>
                  <a:gd name="T96" fmla="*/ 6 w 122"/>
                  <a:gd name="T97" fmla="*/ 58 h 138"/>
                  <a:gd name="T98" fmla="*/ 8 w 122"/>
                  <a:gd name="T99" fmla="*/ 69 h 138"/>
                  <a:gd name="T100" fmla="*/ 10 w 122"/>
                  <a:gd name="T101" fmla="*/ 72 h 138"/>
                  <a:gd name="T102" fmla="*/ 11 w 122"/>
                  <a:gd name="T103" fmla="*/ 80 h 138"/>
                  <a:gd name="T104" fmla="*/ 8 w 122"/>
                  <a:gd name="T105" fmla="*/ 87 h 138"/>
                  <a:gd name="T106" fmla="*/ 7 w 122"/>
                  <a:gd name="T107" fmla="*/ 90 h 138"/>
                  <a:gd name="T108" fmla="*/ 8 w 122"/>
                  <a:gd name="T109" fmla="*/ 92 h 138"/>
                  <a:gd name="T110" fmla="*/ 10 w 122"/>
                  <a:gd name="T111" fmla="*/ 94 h 138"/>
                  <a:gd name="T112" fmla="*/ 13 w 122"/>
                  <a:gd name="T113" fmla="*/ 95 h 138"/>
                  <a:gd name="T114" fmla="*/ 13 w 122"/>
                  <a:gd name="T115" fmla="*/ 138 h 138"/>
                  <a:gd name="T116" fmla="*/ 102 w 122"/>
                  <a:gd name="T117" fmla="*/ 135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2" h="138">
                    <a:moveTo>
                      <a:pt x="102" y="135"/>
                    </a:moveTo>
                    <a:cubicBezTo>
                      <a:pt x="101" y="133"/>
                      <a:pt x="100" y="131"/>
                      <a:pt x="101" y="129"/>
                    </a:cubicBezTo>
                    <a:cubicBezTo>
                      <a:pt x="101" y="126"/>
                      <a:pt x="98" y="123"/>
                      <a:pt x="96" y="123"/>
                    </a:cubicBezTo>
                    <a:cubicBezTo>
                      <a:pt x="95" y="123"/>
                      <a:pt x="91" y="118"/>
                      <a:pt x="88" y="115"/>
                    </a:cubicBezTo>
                    <a:cubicBezTo>
                      <a:pt x="85" y="113"/>
                      <a:pt x="83" y="115"/>
                      <a:pt x="83" y="113"/>
                    </a:cubicBezTo>
                    <a:cubicBezTo>
                      <a:pt x="82" y="111"/>
                      <a:pt x="81" y="112"/>
                      <a:pt x="79" y="111"/>
                    </a:cubicBezTo>
                    <a:cubicBezTo>
                      <a:pt x="78" y="110"/>
                      <a:pt x="76" y="110"/>
                      <a:pt x="75" y="108"/>
                    </a:cubicBezTo>
                    <a:cubicBezTo>
                      <a:pt x="74" y="106"/>
                      <a:pt x="72" y="106"/>
                      <a:pt x="73" y="103"/>
                    </a:cubicBezTo>
                    <a:cubicBezTo>
                      <a:pt x="74" y="100"/>
                      <a:pt x="74" y="100"/>
                      <a:pt x="74" y="98"/>
                    </a:cubicBezTo>
                    <a:cubicBezTo>
                      <a:pt x="74" y="96"/>
                      <a:pt x="73" y="96"/>
                      <a:pt x="74" y="94"/>
                    </a:cubicBezTo>
                    <a:cubicBezTo>
                      <a:pt x="76" y="93"/>
                      <a:pt x="75" y="90"/>
                      <a:pt x="74" y="89"/>
                    </a:cubicBezTo>
                    <a:cubicBezTo>
                      <a:pt x="72" y="88"/>
                      <a:pt x="70" y="88"/>
                      <a:pt x="71" y="86"/>
                    </a:cubicBezTo>
                    <a:cubicBezTo>
                      <a:pt x="73" y="83"/>
                      <a:pt x="72" y="82"/>
                      <a:pt x="74" y="80"/>
                    </a:cubicBezTo>
                    <a:cubicBezTo>
                      <a:pt x="76" y="79"/>
                      <a:pt x="78" y="79"/>
                      <a:pt x="80" y="77"/>
                    </a:cubicBezTo>
                    <a:cubicBezTo>
                      <a:pt x="82" y="74"/>
                      <a:pt x="80" y="70"/>
                      <a:pt x="80" y="68"/>
                    </a:cubicBezTo>
                    <a:cubicBezTo>
                      <a:pt x="80" y="66"/>
                      <a:pt x="79" y="63"/>
                      <a:pt x="80" y="62"/>
                    </a:cubicBezTo>
                    <a:cubicBezTo>
                      <a:pt x="81" y="62"/>
                      <a:pt x="83" y="59"/>
                      <a:pt x="83" y="59"/>
                    </a:cubicBezTo>
                    <a:cubicBezTo>
                      <a:pt x="83" y="59"/>
                      <a:pt x="83" y="59"/>
                      <a:pt x="84" y="58"/>
                    </a:cubicBezTo>
                    <a:cubicBezTo>
                      <a:pt x="86" y="56"/>
                      <a:pt x="101" y="43"/>
                      <a:pt x="103" y="40"/>
                    </a:cubicBezTo>
                    <a:cubicBezTo>
                      <a:pt x="104" y="36"/>
                      <a:pt x="110" y="35"/>
                      <a:pt x="113" y="34"/>
                    </a:cubicBezTo>
                    <a:cubicBezTo>
                      <a:pt x="114" y="33"/>
                      <a:pt x="118" y="32"/>
                      <a:pt x="122" y="29"/>
                    </a:cubicBezTo>
                    <a:cubicBezTo>
                      <a:pt x="120" y="29"/>
                      <a:pt x="117" y="29"/>
                      <a:pt x="116" y="29"/>
                    </a:cubicBezTo>
                    <a:cubicBezTo>
                      <a:pt x="115" y="29"/>
                      <a:pt x="114" y="27"/>
                      <a:pt x="113" y="26"/>
                    </a:cubicBezTo>
                    <a:cubicBezTo>
                      <a:pt x="111" y="25"/>
                      <a:pt x="106" y="27"/>
                      <a:pt x="105" y="27"/>
                    </a:cubicBezTo>
                    <a:cubicBezTo>
                      <a:pt x="103" y="28"/>
                      <a:pt x="103" y="28"/>
                      <a:pt x="102" y="27"/>
                    </a:cubicBezTo>
                    <a:cubicBezTo>
                      <a:pt x="102" y="26"/>
                      <a:pt x="101" y="25"/>
                      <a:pt x="100" y="24"/>
                    </a:cubicBezTo>
                    <a:cubicBezTo>
                      <a:pt x="98" y="23"/>
                      <a:pt x="94" y="29"/>
                      <a:pt x="93" y="30"/>
                    </a:cubicBezTo>
                    <a:cubicBezTo>
                      <a:pt x="91" y="32"/>
                      <a:pt x="87" y="29"/>
                      <a:pt x="86" y="27"/>
                    </a:cubicBezTo>
                    <a:cubicBezTo>
                      <a:pt x="85" y="25"/>
                      <a:pt x="82" y="23"/>
                      <a:pt x="80" y="22"/>
                    </a:cubicBezTo>
                    <a:cubicBezTo>
                      <a:pt x="79" y="21"/>
                      <a:pt x="79" y="25"/>
                      <a:pt x="78" y="25"/>
                    </a:cubicBezTo>
                    <a:cubicBezTo>
                      <a:pt x="76" y="26"/>
                      <a:pt x="76" y="24"/>
                      <a:pt x="75" y="22"/>
                    </a:cubicBezTo>
                    <a:cubicBezTo>
                      <a:pt x="73" y="20"/>
                      <a:pt x="71" y="18"/>
                      <a:pt x="67" y="17"/>
                    </a:cubicBezTo>
                    <a:cubicBezTo>
                      <a:pt x="63" y="15"/>
                      <a:pt x="59" y="18"/>
                      <a:pt x="57" y="20"/>
                    </a:cubicBezTo>
                    <a:cubicBezTo>
                      <a:pt x="55" y="21"/>
                      <a:pt x="54" y="21"/>
                      <a:pt x="53" y="20"/>
                    </a:cubicBezTo>
                    <a:cubicBezTo>
                      <a:pt x="52" y="18"/>
                      <a:pt x="48" y="18"/>
                      <a:pt x="47" y="18"/>
                    </a:cubicBezTo>
                    <a:cubicBezTo>
                      <a:pt x="47" y="18"/>
                      <a:pt x="47" y="16"/>
                      <a:pt x="45" y="17"/>
                    </a:cubicBezTo>
                    <a:cubicBezTo>
                      <a:pt x="42" y="18"/>
                      <a:pt x="42" y="16"/>
                      <a:pt x="40" y="15"/>
                    </a:cubicBezTo>
                    <a:cubicBezTo>
                      <a:pt x="38" y="14"/>
                      <a:pt x="40" y="9"/>
                      <a:pt x="39" y="8"/>
                    </a:cubicBezTo>
                    <a:cubicBezTo>
                      <a:pt x="39" y="8"/>
                      <a:pt x="38" y="4"/>
                      <a:pt x="38" y="3"/>
                    </a:cubicBezTo>
                    <a:cubicBezTo>
                      <a:pt x="38" y="1"/>
                      <a:pt x="36" y="0"/>
                      <a:pt x="34" y="0"/>
                    </a:cubicBezTo>
                    <a:cubicBezTo>
                      <a:pt x="32" y="0"/>
                      <a:pt x="32" y="4"/>
                      <a:pt x="32" y="6"/>
                    </a:cubicBezTo>
                    <a:cubicBezTo>
                      <a:pt x="32" y="8"/>
                      <a:pt x="32" y="8"/>
                      <a:pt x="32" y="8"/>
                    </a:cubicBezTo>
                    <a:cubicBezTo>
                      <a:pt x="21" y="8"/>
                      <a:pt x="11" y="9"/>
                      <a:pt x="0" y="9"/>
                    </a:cubicBezTo>
                    <a:cubicBezTo>
                      <a:pt x="0" y="11"/>
                      <a:pt x="1" y="14"/>
                      <a:pt x="2" y="15"/>
                    </a:cubicBezTo>
                    <a:cubicBezTo>
                      <a:pt x="3" y="16"/>
                      <a:pt x="3" y="17"/>
                      <a:pt x="2" y="18"/>
                    </a:cubicBezTo>
                    <a:cubicBezTo>
                      <a:pt x="2" y="20"/>
                      <a:pt x="0" y="25"/>
                      <a:pt x="2" y="29"/>
                    </a:cubicBezTo>
                    <a:cubicBezTo>
                      <a:pt x="3" y="34"/>
                      <a:pt x="5" y="40"/>
                      <a:pt x="6" y="41"/>
                    </a:cubicBezTo>
                    <a:cubicBezTo>
                      <a:pt x="7" y="43"/>
                      <a:pt x="6" y="47"/>
                      <a:pt x="6" y="50"/>
                    </a:cubicBezTo>
                    <a:cubicBezTo>
                      <a:pt x="6" y="54"/>
                      <a:pt x="6" y="56"/>
                      <a:pt x="6" y="58"/>
                    </a:cubicBezTo>
                    <a:cubicBezTo>
                      <a:pt x="6" y="61"/>
                      <a:pt x="8" y="67"/>
                      <a:pt x="8" y="69"/>
                    </a:cubicBezTo>
                    <a:cubicBezTo>
                      <a:pt x="8" y="71"/>
                      <a:pt x="9" y="71"/>
                      <a:pt x="10" y="72"/>
                    </a:cubicBezTo>
                    <a:cubicBezTo>
                      <a:pt x="11" y="72"/>
                      <a:pt x="10" y="78"/>
                      <a:pt x="11" y="80"/>
                    </a:cubicBezTo>
                    <a:cubicBezTo>
                      <a:pt x="11" y="82"/>
                      <a:pt x="9" y="86"/>
                      <a:pt x="8" y="87"/>
                    </a:cubicBezTo>
                    <a:cubicBezTo>
                      <a:pt x="6" y="88"/>
                      <a:pt x="6" y="89"/>
                      <a:pt x="7" y="90"/>
                    </a:cubicBezTo>
                    <a:cubicBezTo>
                      <a:pt x="7" y="91"/>
                      <a:pt x="8" y="91"/>
                      <a:pt x="8" y="92"/>
                    </a:cubicBezTo>
                    <a:cubicBezTo>
                      <a:pt x="8" y="94"/>
                      <a:pt x="9" y="94"/>
                      <a:pt x="10" y="94"/>
                    </a:cubicBezTo>
                    <a:cubicBezTo>
                      <a:pt x="11" y="94"/>
                      <a:pt x="13" y="95"/>
                      <a:pt x="13" y="95"/>
                    </a:cubicBezTo>
                    <a:cubicBezTo>
                      <a:pt x="13" y="138"/>
                      <a:pt x="13" y="138"/>
                      <a:pt x="13" y="138"/>
                    </a:cubicBezTo>
                    <a:cubicBezTo>
                      <a:pt x="13" y="138"/>
                      <a:pt x="72" y="138"/>
                      <a:pt x="102" y="135"/>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52" name="Freeform 29">
                <a:extLst>
                  <a:ext uri="{FF2B5EF4-FFF2-40B4-BE49-F238E27FC236}">
                    <a16:creationId xmlns:a16="http://schemas.microsoft.com/office/drawing/2014/main" id="{CB92262C-A738-3907-F7EC-11C8D1C9DC6D}"/>
                  </a:ext>
                </a:extLst>
              </p:cNvPr>
              <p:cNvSpPr>
                <a:spLocks/>
              </p:cNvSpPr>
              <p:nvPr/>
            </p:nvSpPr>
            <p:spPr bwMode="auto">
              <a:xfrm>
                <a:off x="3279760" y="2012210"/>
                <a:ext cx="612009" cy="398054"/>
              </a:xfrm>
              <a:custGeom>
                <a:avLst/>
                <a:gdLst>
                  <a:gd name="T0" fmla="*/ 89 w 114"/>
                  <a:gd name="T1" fmla="*/ 69 h 74"/>
                  <a:gd name="T2" fmla="*/ 93 w 114"/>
                  <a:gd name="T3" fmla="*/ 74 h 74"/>
                  <a:gd name="T4" fmla="*/ 94 w 114"/>
                  <a:gd name="T5" fmla="*/ 74 h 74"/>
                  <a:gd name="T6" fmla="*/ 94 w 114"/>
                  <a:gd name="T7" fmla="*/ 71 h 74"/>
                  <a:gd name="T8" fmla="*/ 94 w 114"/>
                  <a:gd name="T9" fmla="*/ 69 h 74"/>
                  <a:gd name="T10" fmla="*/ 99 w 114"/>
                  <a:gd name="T11" fmla="*/ 65 h 74"/>
                  <a:gd name="T12" fmla="*/ 99 w 114"/>
                  <a:gd name="T13" fmla="*/ 62 h 74"/>
                  <a:gd name="T14" fmla="*/ 101 w 114"/>
                  <a:gd name="T15" fmla="*/ 57 h 74"/>
                  <a:gd name="T16" fmla="*/ 99 w 114"/>
                  <a:gd name="T17" fmla="*/ 54 h 74"/>
                  <a:gd name="T18" fmla="*/ 99 w 114"/>
                  <a:gd name="T19" fmla="*/ 49 h 74"/>
                  <a:gd name="T20" fmla="*/ 105 w 114"/>
                  <a:gd name="T21" fmla="*/ 48 h 74"/>
                  <a:gd name="T22" fmla="*/ 108 w 114"/>
                  <a:gd name="T23" fmla="*/ 46 h 74"/>
                  <a:gd name="T24" fmla="*/ 111 w 114"/>
                  <a:gd name="T25" fmla="*/ 43 h 74"/>
                  <a:gd name="T26" fmla="*/ 114 w 114"/>
                  <a:gd name="T27" fmla="*/ 39 h 74"/>
                  <a:gd name="T28" fmla="*/ 113 w 114"/>
                  <a:gd name="T29" fmla="*/ 32 h 74"/>
                  <a:gd name="T30" fmla="*/ 109 w 114"/>
                  <a:gd name="T31" fmla="*/ 29 h 74"/>
                  <a:gd name="T32" fmla="*/ 105 w 114"/>
                  <a:gd name="T33" fmla="*/ 24 h 74"/>
                  <a:gd name="T34" fmla="*/ 99 w 114"/>
                  <a:gd name="T35" fmla="*/ 19 h 74"/>
                  <a:gd name="T36" fmla="*/ 97 w 114"/>
                  <a:gd name="T37" fmla="*/ 15 h 74"/>
                  <a:gd name="T38" fmla="*/ 95 w 114"/>
                  <a:gd name="T39" fmla="*/ 12 h 74"/>
                  <a:gd name="T40" fmla="*/ 96 w 114"/>
                  <a:gd name="T41" fmla="*/ 6 h 74"/>
                  <a:gd name="T42" fmla="*/ 94 w 114"/>
                  <a:gd name="T43" fmla="*/ 3 h 74"/>
                  <a:gd name="T44" fmla="*/ 93 w 114"/>
                  <a:gd name="T45" fmla="*/ 0 h 74"/>
                  <a:gd name="T46" fmla="*/ 4 w 114"/>
                  <a:gd name="T47" fmla="*/ 3 h 74"/>
                  <a:gd name="T48" fmla="*/ 2 w 114"/>
                  <a:gd name="T49" fmla="*/ 3 h 74"/>
                  <a:gd name="T50" fmla="*/ 2 w 114"/>
                  <a:gd name="T51" fmla="*/ 7 h 74"/>
                  <a:gd name="T52" fmla="*/ 3 w 114"/>
                  <a:gd name="T53" fmla="*/ 10 h 74"/>
                  <a:gd name="T54" fmla="*/ 4 w 114"/>
                  <a:gd name="T55" fmla="*/ 12 h 74"/>
                  <a:gd name="T56" fmla="*/ 4 w 114"/>
                  <a:gd name="T57" fmla="*/ 16 h 74"/>
                  <a:gd name="T58" fmla="*/ 1 w 114"/>
                  <a:gd name="T59" fmla="*/ 20 h 74"/>
                  <a:gd name="T60" fmla="*/ 3 w 114"/>
                  <a:gd name="T61" fmla="*/ 24 h 74"/>
                  <a:gd name="T62" fmla="*/ 5 w 114"/>
                  <a:gd name="T63" fmla="*/ 29 h 74"/>
                  <a:gd name="T64" fmla="*/ 6 w 114"/>
                  <a:gd name="T65" fmla="*/ 33 h 74"/>
                  <a:gd name="T66" fmla="*/ 8 w 114"/>
                  <a:gd name="T67" fmla="*/ 36 h 74"/>
                  <a:gd name="T68" fmla="*/ 10 w 114"/>
                  <a:gd name="T69" fmla="*/ 41 h 74"/>
                  <a:gd name="T70" fmla="*/ 11 w 114"/>
                  <a:gd name="T71" fmla="*/ 48 h 74"/>
                  <a:gd name="T72" fmla="*/ 12 w 114"/>
                  <a:gd name="T73" fmla="*/ 49 h 74"/>
                  <a:gd name="T74" fmla="*/ 13 w 114"/>
                  <a:gd name="T75" fmla="*/ 50 h 74"/>
                  <a:gd name="T76" fmla="*/ 13 w 114"/>
                  <a:gd name="T77" fmla="*/ 52 h 74"/>
                  <a:gd name="T78" fmla="*/ 14 w 114"/>
                  <a:gd name="T79" fmla="*/ 54 h 74"/>
                  <a:gd name="T80" fmla="*/ 15 w 114"/>
                  <a:gd name="T81" fmla="*/ 56 h 74"/>
                  <a:gd name="T82" fmla="*/ 15 w 114"/>
                  <a:gd name="T83" fmla="*/ 59 h 74"/>
                  <a:gd name="T84" fmla="*/ 15 w 114"/>
                  <a:gd name="T85" fmla="*/ 62 h 74"/>
                  <a:gd name="T86" fmla="*/ 15 w 114"/>
                  <a:gd name="T87" fmla="*/ 69 h 74"/>
                  <a:gd name="T88" fmla="*/ 16 w 114"/>
                  <a:gd name="T89" fmla="*/ 69 h 74"/>
                  <a:gd name="T90" fmla="*/ 17 w 114"/>
                  <a:gd name="T91" fmla="*/ 71 h 74"/>
                  <a:gd name="T92" fmla="*/ 87 w 114"/>
                  <a:gd name="T93" fmla="*/ 68 h 74"/>
                  <a:gd name="T94" fmla="*/ 89 w 114"/>
                  <a:gd name="T95" fmla="*/ 6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14" h="74">
                    <a:moveTo>
                      <a:pt x="89" y="69"/>
                    </a:moveTo>
                    <a:cubicBezTo>
                      <a:pt x="89" y="70"/>
                      <a:pt x="92" y="72"/>
                      <a:pt x="93" y="74"/>
                    </a:cubicBezTo>
                    <a:cubicBezTo>
                      <a:pt x="93" y="74"/>
                      <a:pt x="94" y="74"/>
                      <a:pt x="94" y="74"/>
                    </a:cubicBezTo>
                    <a:cubicBezTo>
                      <a:pt x="95" y="73"/>
                      <a:pt x="95" y="71"/>
                      <a:pt x="94" y="71"/>
                    </a:cubicBezTo>
                    <a:cubicBezTo>
                      <a:pt x="94" y="70"/>
                      <a:pt x="92" y="69"/>
                      <a:pt x="94" y="69"/>
                    </a:cubicBezTo>
                    <a:cubicBezTo>
                      <a:pt x="95" y="68"/>
                      <a:pt x="99" y="67"/>
                      <a:pt x="99" y="65"/>
                    </a:cubicBezTo>
                    <a:cubicBezTo>
                      <a:pt x="99" y="63"/>
                      <a:pt x="98" y="62"/>
                      <a:pt x="99" y="62"/>
                    </a:cubicBezTo>
                    <a:cubicBezTo>
                      <a:pt x="101" y="61"/>
                      <a:pt x="102" y="58"/>
                      <a:pt x="101" y="57"/>
                    </a:cubicBezTo>
                    <a:cubicBezTo>
                      <a:pt x="101" y="55"/>
                      <a:pt x="99" y="55"/>
                      <a:pt x="99" y="54"/>
                    </a:cubicBezTo>
                    <a:cubicBezTo>
                      <a:pt x="99" y="52"/>
                      <a:pt x="97" y="49"/>
                      <a:pt x="99" y="49"/>
                    </a:cubicBezTo>
                    <a:cubicBezTo>
                      <a:pt x="101" y="49"/>
                      <a:pt x="103" y="50"/>
                      <a:pt x="105" y="48"/>
                    </a:cubicBezTo>
                    <a:cubicBezTo>
                      <a:pt x="106" y="47"/>
                      <a:pt x="107" y="47"/>
                      <a:pt x="108" y="46"/>
                    </a:cubicBezTo>
                    <a:cubicBezTo>
                      <a:pt x="110" y="46"/>
                      <a:pt x="111" y="46"/>
                      <a:pt x="111" y="43"/>
                    </a:cubicBezTo>
                    <a:cubicBezTo>
                      <a:pt x="111" y="40"/>
                      <a:pt x="113" y="40"/>
                      <a:pt x="114" y="39"/>
                    </a:cubicBezTo>
                    <a:cubicBezTo>
                      <a:pt x="114" y="37"/>
                      <a:pt x="114" y="33"/>
                      <a:pt x="113" y="32"/>
                    </a:cubicBezTo>
                    <a:cubicBezTo>
                      <a:pt x="112" y="31"/>
                      <a:pt x="110" y="31"/>
                      <a:pt x="109" y="29"/>
                    </a:cubicBezTo>
                    <a:cubicBezTo>
                      <a:pt x="109" y="27"/>
                      <a:pt x="105" y="25"/>
                      <a:pt x="105" y="24"/>
                    </a:cubicBezTo>
                    <a:cubicBezTo>
                      <a:pt x="105" y="23"/>
                      <a:pt x="104" y="19"/>
                      <a:pt x="99" y="19"/>
                    </a:cubicBezTo>
                    <a:cubicBezTo>
                      <a:pt x="93" y="19"/>
                      <a:pt x="97" y="17"/>
                      <a:pt x="97" y="15"/>
                    </a:cubicBezTo>
                    <a:cubicBezTo>
                      <a:pt x="96" y="13"/>
                      <a:pt x="94" y="16"/>
                      <a:pt x="95" y="12"/>
                    </a:cubicBezTo>
                    <a:cubicBezTo>
                      <a:pt x="95" y="8"/>
                      <a:pt x="95" y="9"/>
                      <a:pt x="96" y="6"/>
                    </a:cubicBezTo>
                    <a:cubicBezTo>
                      <a:pt x="97" y="4"/>
                      <a:pt x="94" y="4"/>
                      <a:pt x="94" y="3"/>
                    </a:cubicBezTo>
                    <a:cubicBezTo>
                      <a:pt x="94" y="2"/>
                      <a:pt x="93" y="1"/>
                      <a:pt x="93" y="0"/>
                    </a:cubicBezTo>
                    <a:cubicBezTo>
                      <a:pt x="63" y="3"/>
                      <a:pt x="4" y="3"/>
                      <a:pt x="4" y="3"/>
                    </a:cubicBezTo>
                    <a:cubicBezTo>
                      <a:pt x="4" y="3"/>
                      <a:pt x="3" y="2"/>
                      <a:pt x="2" y="3"/>
                    </a:cubicBezTo>
                    <a:cubicBezTo>
                      <a:pt x="1" y="5"/>
                      <a:pt x="3" y="7"/>
                      <a:pt x="2" y="7"/>
                    </a:cubicBezTo>
                    <a:cubicBezTo>
                      <a:pt x="0" y="8"/>
                      <a:pt x="2" y="9"/>
                      <a:pt x="3" y="10"/>
                    </a:cubicBezTo>
                    <a:cubicBezTo>
                      <a:pt x="4" y="11"/>
                      <a:pt x="5" y="11"/>
                      <a:pt x="4" y="12"/>
                    </a:cubicBezTo>
                    <a:cubicBezTo>
                      <a:pt x="3" y="13"/>
                      <a:pt x="4" y="13"/>
                      <a:pt x="4" y="16"/>
                    </a:cubicBezTo>
                    <a:cubicBezTo>
                      <a:pt x="3" y="18"/>
                      <a:pt x="2" y="18"/>
                      <a:pt x="1" y="20"/>
                    </a:cubicBezTo>
                    <a:cubicBezTo>
                      <a:pt x="0" y="22"/>
                      <a:pt x="2" y="21"/>
                      <a:pt x="3" y="24"/>
                    </a:cubicBezTo>
                    <a:cubicBezTo>
                      <a:pt x="5" y="26"/>
                      <a:pt x="5" y="28"/>
                      <a:pt x="5" y="29"/>
                    </a:cubicBezTo>
                    <a:cubicBezTo>
                      <a:pt x="6" y="30"/>
                      <a:pt x="6" y="31"/>
                      <a:pt x="6" y="33"/>
                    </a:cubicBezTo>
                    <a:cubicBezTo>
                      <a:pt x="7" y="34"/>
                      <a:pt x="7" y="35"/>
                      <a:pt x="8" y="36"/>
                    </a:cubicBezTo>
                    <a:cubicBezTo>
                      <a:pt x="9" y="38"/>
                      <a:pt x="8" y="39"/>
                      <a:pt x="10" y="41"/>
                    </a:cubicBezTo>
                    <a:cubicBezTo>
                      <a:pt x="11" y="42"/>
                      <a:pt x="11" y="47"/>
                      <a:pt x="11" y="48"/>
                    </a:cubicBezTo>
                    <a:cubicBezTo>
                      <a:pt x="11" y="49"/>
                      <a:pt x="11" y="49"/>
                      <a:pt x="12" y="49"/>
                    </a:cubicBezTo>
                    <a:cubicBezTo>
                      <a:pt x="13" y="49"/>
                      <a:pt x="13" y="50"/>
                      <a:pt x="13" y="50"/>
                    </a:cubicBezTo>
                    <a:cubicBezTo>
                      <a:pt x="13" y="50"/>
                      <a:pt x="13" y="51"/>
                      <a:pt x="13" y="52"/>
                    </a:cubicBezTo>
                    <a:cubicBezTo>
                      <a:pt x="13" y="53"/>
                      <a:pt x="15" y="53"/>
                      <a:pt x="14" y="54"/>
                    </a:cubicBezTo>
                    <a:cubicBezTo>
                      <a:pt x="14" y="55"/>
                      <a:pt x="14" y="56"/>
                      <a:pt x="15" y="56"/>
                    </a:cubicBezTo>
                    <a:cubicBezTo>
                      <a:pt x="15" y="57"/>
                      <a:pt x="15" y="58"/>
                      <a:pt x="15" y="59"/>
                    </a:cubicBezTo>
                    <a:cubicBezTo>
                      <a:pt x="14" y="60"/>
                      <a:pt x="14" y="60"/>
                      <a:pt x="15" y="62"/>
                    </a:cubicBezTo>
                    <a:cubicBezTo>
                      <a:pt x="17" y="64"/>
                      <a:pt x="15" y="68"/>
                      <a:pt x="15" y="69"/>
                    </a:cubicBezTo>
                    <a:cubicBezTo>
                      <a:pt x="15" y="70"/>
                      <a:pt x="15" y="69"/>
                      <a:pt x="16" y="69"/>
                    </a:cubicBezTo>
                    <a:cubicBezTo>
                      <a:pt x="17" y="69"/>
                      <a:pt x="17" y="70"/>
                      <a:pt x="17" y="71"/>
                    </a:cubicBezTo>
                    <a:cubicBezTo>
                      <a:pt x="23" y="71"/>
                      <a:pt x="71" y="71"/>
                      <a:pt x="87" y="68"/>
                    </a:cubicBezTo>
                    <a:cubicBezTo>
                      <a:pt x="87" y="68"/>
                      <a:pt x="88" y="67"/>
                      <a:pt x="89" y="69"/>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53" name="Freeform 30">
                <a:extLst>
                  <a:ext uri="{FF2B5EF4-FFF2-40B4-BE49-F238E27FC236}">
                    <a16:creationId xmlns:a16="http://schemas.microsoft.com/office/drawing/2014/main" id="{D56902AF-FEE4-593D-B8A4-94E26263835D}"/>
                  </a:ext>
                </a:extLst>
              </p:cNvPr>
              <p:cNvSpPr>
                <a:spLocks/>
              </p:cNvSpPr>
              <p:nvPr/>
            </p:nvSpPr>
            <p:spPr bwMode="auto">
              <a:xfrm>
                <a:off x="3489734" y="2893900"/>
                <a:ext cx="499558" cy="456768"/>
              </a:xfrm>
              <a:custGeom>
                <a:avLst/>
                <a:gdLst>
                  <a:gd name="T0" fmla="*/ 82 w 93"/>
                  <a:gd name="T1" fmla="*/ 10 h 85"/>
                  <a:gd name="T2" fmla="*/ 85 w 93"/>
                  <a:gd name="T3" fmla="*/ 4 h 85"/>
                  <a:gd name="T4" fmla="*/ 82 w 93"/>
                  <a:gd name="T5" fmla="*/ 0 h 85"/>
                  <a:gd name="T6" fmla="*/ 0 w 93"/>
                  <a:gd name="T7" fmla="*/ 4 h 85"/>
                  <a:gd name="T8" fmla="*/ 4 w 93"/>
                  <a:gd name="T9" fmla="*/ 25 h 85"/>
                  <a:gd name="T10" fmla="*/ 4 w 93"/>
                  <a:gd name="T11" fmla="*/ 70 h 85"/>
                  <a:gd name="T12" fmla="*/ 5 w 93"/>
                  <a:gd name="T13" fmla="*/ 70 h 85"/>
                  <a:gd name="T14" fmla="*/ 7 w 93"/>
                  <a:gd name="T15" fmla="*/ 73 h 85"/>
                  <a:gd name="T16" fmla="*/ 8 w 93"/>
                  <a:gd name="T17" fmla="*/ 71 h 85"/>
                  <a:gd name="T18" fmla="*/ 12 w 93"/>
                  <a:gd name="T19" fmla="*/ 71 h 85"/>
                  <a:gd name="T20" fmla="*/ 14 w 93"/>
                  <a:gd name="T21" fmla="*/ 72 h 85"/>
                  <a:gd name="T22" fmla="*/ 14 w 93"/>
                  <a:gd name="T23" fmla="*/ 85 h 85"/>
                  <a:gd name="T24" fmla="*/ 70 w 93"/>
                  <a:gd name="T25" fmla="*/ 83 h 85"/>
                  <a:gd name="T26" fmla="*/ 70 w 93"/>
                  <a:gd name="T27" fmla="*/ 83 h 85"/>
                  <a:gd name="T28" fmla="*/ 70 w 93"/>
                  <a:gd name="T29" fmla="*/ 80 h 85"/>
                  <a:gd name="T30" fmla="*/ 71 w 93"/>
                  <a:gd name="T31" fmla="*/ 77 h 85"/>
                  <a:gd name="T32" fmla="*/ 69 w 93"/>
                  <a:gd name="T33" fmla="*/ 74 h 85"/>
                  <a:gd name="T34" fmla="*/ 69 w 93"/>
                  <a:gd name="T35" fmla="*/ 71 h 85"/>
                  <a:gd name="T36" fmla="*/ 68 w 93"/>
                  <a:gd name="T37" fmla="*/ 68 h 85"/>
                  <a:gd name="T38" fmla="*/ 70 w 93"/>
                  <a:gd name="T39" fmla="*/ 64 h 85"/>
                  <a:gd name="T40" fmla="*/ 70 w 93"/>
                  <a:gd name="T41" fmla="*/ 60 h 85"/>
                  <a:gd name="T42" fmla="*/ 72 w 93"/>
                  <a:gd name="T43" fmla="*/ 59 h 85"/>
                  <a:gd name="T44" fmla="*/ 73 w 93"/>
                  <a:gd name="T45" fmla="*/ 57 h 85"/>
                  <a:gd name="T46" fmla="*/ 73 w 93"/>
                  <a:gd name="T47" fmla="*/ 56 h 85"/>
                  <a:gd name="T48" fmla="*/ 73 w 93"/>
                  <a:gd name="T49" fmla="*/ 54 h 85"/>
                  <a:gd name="T50" fmla="*/ 77 w 93"/>
                  <a:gd name="T51" fmla="*/ 51 h 85"/>
                  <a:gd name="T52" fmla="*/ 78 w 93"/>
                  <a:gd name="T53" fmla="*/ 48 h 85"/>
                  <a:gd name="T54" fmla="*/ 79 w 93"/>
                  <a:gd name="T55" fmla="*/ 45 h 85"/>
                  <a:gd name="T56" fmla="*/ 81 w 93"/>
                  <a:gd name="T57" fmla="*/ 40 h 85"/>
                  <a:gd name="T58" fmla="*/ 83 w 93"/>
                  <a:gd name="T59" fmla="*/ 38 h 85"/>
                  <a:gd name="T60" fmla="*/ 84 w 93"/>
                  <a:gd name="T61" fmla="*/ 36 h 85"/>
                  <a:gd name="T62" fmla="*/ 85 w 93"/>
                  <a:gd name="T63" fmla="*/ 34 h 85"/>
                  <a:gd name="T64" fmla="*/ 87 w 93"/>
                  <a:gd name="T65" fmla="*/ 32 h 85"/>
                  <a:gd name="T66" fmla="*/ 88 w 93"/>
                  <a:gd name="T67" fmla="*/ 29 h 85"/>
                  <a:gd name="T68" fmla="*/ 86 w 93"/>
                  <a:gd name="T69" fmla="*/ 26 h 85"/>
                  <a:gd name="T70" fmla="*/ 87 w 93"/>
                  <a:gd name="T71" fmla="*/ 24 h 85"/>
                  <a:gd name="T72" fmla="*/ 89 w 93"/>
                  <a:gd name="T73" fmla="*/ 21 h 85"/>
                  <a:gd name="T74" fmla="*/ 90 w 93"/>
                  <a:gd name="T75" fmla="*/ 20 h 85"/>
                  <a:gd name="T76" fmla="*/ 90 w 93"/>
                  <a:gd name="T77" fmla="*/ 17 h 85"/>
                  <a:gd name="T78" fmla="*/ 93 w 93"/>
                  <a:gd name="T79" fmla="*/ 11 h 85"/>
                  <a:gd name="T80" fmla="*/ 84 w 93"/>
                  <a:gd name="T81" fmla="*/ 12 h 85"/>
                  <a:gd name="T82" fmla="*/ 82 w 93"/>
                  <a:gd name="T83" fmla="*/ 1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3" h="85">
                    <a:moveTo>
                      <a:pt x="82" y="10"/>
                    </a:moveTo>
                    <a:cubicBezTo>
                      <a:pt x="83" y="8"/>
                      <a:pt x="85" y="8"/>
                      <a:pt x="85" y="4"/>
                    </a:cubicBezTo>
                    <a:cubicBezTo>
                      <a:pt x="86" y="1"/>
                      <a:pt x="82" y="0"/>
                      <a:pt x="82" y="0"/>
                    </a:cubicBezTo>
                    <a:cubicBezTo>
                      <a:pt x="69" y="2"/>
                      <a:pt x="11" y="4"/>
                      <a:pt x="0" y="4"/>
                    </a:cubicBezTo>
                    <a:cubicBezTo>
                      <a:pt x="1" y="10"/>
                      <a:pt x="2" y="17"/>
                      <a:pt x="4" y="25"/>
                    </a:cubicBezTo>
                    <a:cubicBezTo>
                      <a:pt x="4" y="70"/>
                      <a:pt x="4" y="70"/>
                      <a:pt x="4" y="70"/>
                    </a:cubicBezTo>
                    <a:cubicBezTo>
                      <a:pt x="5" y="70"/>
                      <a:pt x="5" y="70"/>
                      <a:pt x="5" y="70"/>
                    </a:cubicBezTo>
                    <a:cubicBezTo>
                      <a:pt x="6" y="70"/>
                      <a:pt x="6" y="72"/>
                      <a:pt x="7" y="73"/>
                    </a:cubicBezTo>
                    <a:cubicBezTo>
                      <a:pt x="8" y="74"/>
                      <a:pt x="8" y="71"/>
                      <a:pt x="8" y="71"/>
                    </a:cubicBezTo>
                    <a:cubicBezTo>
                      <a:pt x="9" y="71"/>
                      <a:pt x="10" y="71"/>
                      <a:pt x="12" y="71"/>
                    </a:cubicBezTo>
                    <a:cubicBezTo>
                      <a:pt x="13" y="71"/>
                      <a:pt x="14" y="72"/>
                      <a:pt x="14" y="72"/>
                    </a:cubicBezTo>
                    <a:cubicBezTo>
                      <a:pt x="14" y="85"/>
                      <a:pt x="14" y="85"/>
                      <a:pt x="14" y="85"/>
                    </a:cubicBezTo>
                    <a:cubicBezTo>
                      <a:pt x="70" y="83"/>
                      <a:pt x="70" y="83"/>
                      <a:pt x="70" y="83"/>
                    </a:cubicBezTo>
                    <a:cubicBezTo>
                      <a:pt x="70" y="83"/>
                      <a:pt x="70" y="83"/>
                      <a:pt x="70" y="83"/>
                    </a:cubicBezTo>
                    <a:cubicBezTo>
                      <a:pt x="70" y="80"/>
                      <a:pt x="71" y="81"/>
                      <a:pt x="70" y="80"/>
                    </a:cubicBezTo>
                    <a:cubicBezTo>
                      <a:pt x="70" y="79"/>
                      <a:pt x="70" y="79"/>
                      <a:pt x="71" y="77"/>
                    </a:cubicBezTo>
                    <a:cubicBezTo>
                      <a:pt x="71" y="76"/>
                      <a:pt x="70" y="76"/>
                      <a:pt x="69" y="74"/>
                    </a:cubicBezTo>
                    <a:cubicBezTo>
                      <a:pt x="68" y="73"/>
                      <a:pt x="68" y="72"/>
                      <a:pt x="69" y="71"/>
                    </a:cubicBezTo>
                    <a:cubicBezTo>
                      <a:pt x="69" y="70"/>
                      <a:pt x="68" y="68"/>
                      <a:pt x="68" y="68"/>
                    </a:cubicBezTo>
                    <a:cubicBezTo>
                      <a:pt x="68" y="67"/>
                      <a:pt x="69" y="65"/>
                      <a:pt x="70" y="64"/>
                    </a:cubicBezTo>
                    <a:cubicBezTo>
                      <a:pt x="71" y="64"/>
                      <a:pt x="70" y="62"/>
                      <a:pt x="70" y="60"/>
                    </a:cubicBezTo>
                    <a:cubicBezTo>
                      <a:pt x="70" y="59"/>
                      <a:pt x="71" y="59"/>
                      <a:pt x="72" y="59"/>
                    </a:cubicBezTo>
                    <a:cubicBezTo>
                      <a:pt x="73" y="59"/>
                      <a:pt x="73" y="58"/>
                      <a:pt x="73" y="57"/>
                    </a:cubicBezTo>
                    <a:cubicBezTo>
                      <a:pt x="73" y="57"/>
                      <a:pt x="72" y="56"/>
                      <a:pt x="73" y="56"/>
                    </a:cubicBezTo>
                    <a:cubicBezTo>
                      <a:pt x="74" y="55"/>
                      <a:pt x="73" y="55"/>
                      <a:pt x="73" y="54"/>
                    </a:cubicBezTo>
                    <a:cubicBezTo>
                      <a:pt x="73" y="52"/>
                      <a:pt x="75" y="51"/>
                      <a:pt x="77" y="51"/>
                    </a:cubicBezTo>
                    <a:cubicBezTo>
                      <a:pt x="78" y="50"/>
                      <a:pt x="78" y="50"/>
                      <a:pt x="78" y="48"/>
                    </a:cubicBezTo>
                    <a:cubicBezTo>
                      <a:pt x="78" y="47"/>
                      <a:pt x="78" y="45"/>
                      <a:pt x="79" y="45"/>
                    </a:cubicBezTo>
                    <a:cubicBezTo>
                      <a:pt x="80" y="44"/>
                      <a:pt x="80" y="41"/>
                      <a:pt x="81" y="40"/>
                    </a:cubicBezTo>
                    <a:cubicBezTo>
                      <a:pt x="81" y="38"/>
                      <a:pt x="82" y="38"/>
                      <a:pt x="83" y="38"/>
                    </a:cubicBezTo>
                    <a:cubicBezTo>
                      <a:pt x="83" y="38"/>
                      <a:pt x="84" y="38"/>
                      <a:pt x="84" y="36"/>
                    </a:cubicBezTo>
                    <a:cubicBezTo>
                      <a:pt x="84" y="34"/>
                      <a:pt x="85" y="34"/>
                      <a:pt x="85" y="34"/>
                    </a:cubicBezTo>
                    <a:cubicBezTo>
                      <a:pt x="85" y="34"/>
                      <a:pt x="85" y="33"/>
                      <a:pt x="87" y="32"/>
                    </a:cubicBezTo>
                    <a:cubicBezTo>
                      <a:pt x="88" y="31"/>
                      <a:pt x="89" y="31"/>
                      <a:pt x="88" y="29"/>
                    </a:cubicBezTo>
                    <a:cubicBezTo>
                      <a:pt x="88" y="27"/>
                      <a:pt x="86" y="27"/>
                      <a:pt x="86" y="26"/>
                    </a:cubicBezTo>
                    <a:cubicBezTo>
                      <a:pt x="86" y="25"/>
                      <a:pt x="86" y="24"/>
                      <a:pt x="87" y="24"/>
                    </a:cubicBezTo>
                    <a:cubicBezTo>
                      <a:pt x="88" y="23"/>
                      <a:pt x="88" y="22"/>
                      <a:pt x="89" y="21"/>
                    </a:cubicBezTo>
                    <a:cubicBezTo>
                      <a:pt x="89" y="20"/>
                      <a:pt x="89" y="20"/>
                      <a:pt x="90" y="20"/>
                    </a:cubicBezTo>
                    <a:cubicBezTo>
                      <a:pt x="90" y="19"/>
                      <a:pt x="89" y="17"/>
                      <a:pt x="90" y="17"/>
                    </a:cubicBezTo>
                    <a:cubicBezTo>
                      <a:pt x="92" y="16"/>
                      <a:pt x="93" y="13"/>
                      <a:pt x="93" y="11"/>
                    </a:cubicBezTo>
                    <a:cubicBezTo>
                      <a:pt x="90" y="11"/>
                      <a:pt x="85" y="12"/>
                      <a:pt x="84" y="12"/>
                    </a:cubicBezTo>
                    <a:cubicBezTo>
                      <a:pt x="81" y="12"/>
                      <a:pt x="81" y="11"/>
                      <a:pt x="82" y="10"/>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54" name="Freeform 31">
                <a:extLst>
                  <a:ext uri="{FF2B5EF4-FFF2-40B4-BE49-F238E27FC236}">
                    <a16:creationId xmlns:a16="http://schemas.microsoft.com/office/drawing/2014/main" id="{1B282410-D3B2-64FC-4B27-9A54C823F286}"/>
                  </a:ext>
                </a:extLst>
              </p:cNvPr>
              <p:cNvSpPr>
                <a:spLocks/>
              </p:cNvSpPr>
              <p:nvPr/>
            </p:nvSpPr>
            <p:spPr bwMode="auto">
              <a:xfrm>
                <a:off x="3371312" y="2372449"/>
                <a:ext cx="676692" cy="586135"/>
              </a:xfrm>
              <a:custGeom>
                <a:avLst/>
                <a:gdLst>
                  <a:gd name="T0" fmla="*/ 124 w 126"/>
                  <a:gd name="T1" fmla="*/ 83 h 109"/>
                  <a:gd name="T2" fmla="*/ 119 w 126"/>
                  <a:gd name="T3" fmla="*/ 82 h 109"/>
                  <a:gd name="T4" fmla="*/ 116 w 126"/>
                  <a:gd name="T5" fmla="*/ 77 h 109"/>
                  <a:gd name="T6" fmla="*/ 118 w 126"/>
                  <a:gd name="T7" fmla="*/ 74 h 109"/>
                  <a:gd name="T8" fmla="*/ 115 w 126"/>
                  <a:gd name="T9" fmla="*/ 69 h 109"/>
                  <a:gd name="T10" fmla="*/ 112 w 126"/>
                  <a:gd name="T11" fmla="*/ 67 h 109"/>
                  <a:gd name="T12" fmla="*/ 108 w 126"/>
                  <a:gd name="T13" fmla="*/ 64 h 109"/>
                  <a:gd name="T14" fmla="*/ 99 w 126"/>
                  <a:gd name="T15" fmla="*/ 52 h 109"/>
                  <a:gd name="T16" fmla="*/ 101 w 126"/>
                  <a:gd name="T17" fmla="*/ 41 h 109"/>
                  <a:gd name="T18" fmla="*/ 98 w 126"/>
                  <a:gd name="T19" fmla="*/ 39 h 109"/>
                  <a:gd name="T20" fmla="*/ 97 w 126"/>
                  <a:gd name="T21" fmla="*/ 39 h 109"/>
                  <a:gd name="T22" fmla="*/ 95 w 126"/>
                  <a:gd name="T23" fmla="*/ 39 h 109"/>
                  <a:gd name="T24" fmla="*/ 92 w 126"/>
                  <a:gd name="T25" fmla="*/ 38 h 109"/>
                  <a:gd name="T26" fmla="*/ 90 w 126"/>
                  <a:gd name="T27" fmla="*/ 32 h 109"/>
                  <a:gd name="T28" fmla="*/ 84 w 126"/>
                  <a:gd name="T29" fmla="*/ 27 h 109"/>
                  <a:gd name="T30" fmla="*/ 76 w 126"/>
                  <a:gd name="T31" fmla="*/ 17 h 109"/>
                  <a:gd name="T32" fmla="*/ 76 w 126"/>
                  <a:gd name="T33" fmla="*/ 7 h 109"/>
                  <a:gd name="T34" fmla="*/ 72 w 126"/>
                  <a:gd name="T35" fmla="*/ 2 h 109"/>
                  <a:gd name="T36" fmla="*/ 70 w 126"/>
                  <a:gd name="T37" fmla="*/ 1 h 109"/>
                  <a:gd name="T38" fmla="*/ 0 w 126"/>
                  <a:gd name="T39" fmla="*/ 4 h 109"/>
                  <a:gd name="T40" fmla="*/ 0 w 126"/>
                  <a:gd name="T41" fmla="*/ 6 h 109"/>
                  <a:gd name="T42" fmla="*/ 1 w 126"/>
                  <a:gd name="T43" fmla="*/ 8 h 109"/>
                  <a:gd name="T44" fmla="*/ 5 w 126"/>
                  <a:gd name="T45" fmla="*/ 12 h 109"/>
                  <a:gd name="T46" fmla="*/ 5 w 126"/>
                  <a:gd name="T47" fmla="*/ 16 h 109"/>
                  <a:gd name="T48" fmla="*/ 7 w 126"/>
                  <a:gd name="T49" fmla="*/ 17 h 109"/>
                  <a:gd name="T50" fmla="*/ 11 w 126"/>
                  <a:gd name="T51" fmla="*/ 21 h 109"/>
                  <a:gd name="T52" fmla="*/ 12 w 126"/>
                  <a:gd name="T53" fmla="*/ 20 h 109"/>
                  <a:gd name="T54" fmla="*/ 14 w 126"/>
                  <a:gd name="T55" fmla="*/ 21 h 109"/>
                  <a:gd name="T56" fmla="*/ 16 w 126"/>
                  <a:gd name="T57" fmla="*/ 23 h 109"/>
                  <a:gd name="T58" fmla="*/ 15 w 126"/>
                  <a:gd name="T59" fmla="*/ 25 h 109"/>
                  <a:gd name="T60" fmla="*/ 11 w 126"/>
                  <a:gd name="T61" fmla="*/ 28 h 109"/>
                  <a:gd name="T62" fmla="*/ 14 w 126"/>
                  <a:gd name="T63" fmla="*/ 31 h 109"/>
                  <a:gd name="T64" fmla="*/ 16 w 126"/>
                  <a:gd name="T65" fmla="*/ 33 h 109"/>
                  <a:gd name="T66" fmla="*/ 19 w 126"/>
                  <a:gd name="T67" fmla="*/ 37 h 109"/>
                  <a:gd name="T68" fmla="*/ 21 w 126"/>
                  <a:gd name="T69" fmla="*/ 42 h 109"/>
                  <a:gd name="T70" fmla="*/ 21 w 126"/>
                  <a:gd name="T71" fmla="*/ 89 h 109"/>
                  <a:gd name="T72" fmla="*/ 22 w 126"/>
                  <a:gd name="T73" fmla="*/ 101 h 109"/>
                  <a:gd name="T74" fmla="*/ 104 w 126"/>
                  <a:gd name="T75" fmla="*/ 97 h 109"/>
                  <a:gd name="T76" fmla="*/ 107 w 126"/>
                  <a:gd name="T77" fmla="*/ 101 h 109"/>
                  <a:gd name="T78" fmla="*/ 104 w 126"/>
                  <a:gd name="T79" fmla="*/ 107 h 109"/>
                  <a:gd name="T80" fmla="*/ 106 w 126"/>
                  <a:gd name="T81" fmla="*/ 109 h 109"/>
                  <a:gd name="T82" fmla="*/ 115 w 126"/>
                  <a:gd name="T83" fmla="*/ 108 h 109"/>
                  <a:gd name="T84" fmla="*/ 115 w 126"/>
                  <a:gd name="T85" fmla="*/ 108 h 109"/>
                  <a:gd name="T86" fmla="*/ 115 w 126"/>
                  <a:gd name="T87" fmla="*/ 105 h 109"/>
                  <a:gd name="T88" fmla="*/ 116 w 126"/>
                  <a:gd name="T89" fmla="*/ 101 h 109"/>
                  <a:gd name="T90" fmla="*/ 117 w 126"/>
                  <a:gd name="T91" fmla="*/ 98 h 109"/>
                  <a:gd name="T92" fmla="*/ 117 w 126"/>
                  <a:gd name="T93" fmla="*/ 95 h 109"/>
                  <a:gd name="T94" fmla="*/ 120 w 126"/>
                  <a:gd name="T95" fmla="*/ 94 h 109"/>
                  <a:gd name="T96" fmla="*/ 121 w 126"/>
                  <a:gd name="T97" fmla="*/ 93 h 109"/>
                  <a:gd name="T98" fmla="*/ 123 w 126"/>
                  <a:gd name="T99" fmla="*/ 92 h 109"/>
                  <a:gd name="T100" fmla="*/ 124 w 126"/>
                  <a:gd name="T101" fmla="*/ 88 h 109"/>
                  <a:gd name="T102" fmla="*/ 124 w 126"/>
                  <a:gd name="T103" fmla="*/ 83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6" h="109">
                    <a:moveTo>
                      <a:pt x="124" y="83"/>
                    </a:moveTo>
                    <a:cubicBezTo>
                      <a:pt x="123" y="83"/>
                      <a:pt x="120" y="84"/>
                      <a:pt x="119" y="82"/>
                    </a:cubicBezTo>
                    <a:cubicBezTo>
                      <a:pt x="118" y="80"/>
                      <a:pt x="116" y="78"/>
                      <a:pt x="116" y="77"/>
                    </a:cubicBezTo>
                    <a:cubicBezTo>
                      <a:pt x="117" y="76"/>
                      <a:pt x="119" y="77"/>
                      <a:pt x="118" y="74"/>
                    </a:cubicBezTo>
                    <a:cubicBezTo>
                      <a:pt x="117" y="72"/>
                      <a:pt x="115" y="70"/>
                      <a:pt x="115" y="69"/>
                    </a:cubicBezTo>
                    <a:cubicBezTo>
                      <a:pt x="116" y="67"/>
                      <a:pt x="114" y="68"/>
                      <a:pt x="112" y="67"/>
                    </a:cubicBezTo>
                    <a:cubicBezTo>
                      <a:pt x="111" y="65"/>
                      <a:pt x="108" y="65"/>
                      <a:pt x="108" y="64"/>
                    </a:cubicBezTo>
                    <a:cubicBezTo>
                      <a:pt x="107" y="62"/>
                      <a:pt x="96" y="57"/>
                      <a:pt x="99" y="52"/>
                    </a:cubicBezTo>
                    <a:cubicBezTo>
                      <a:pt x="101" y="47"/>
                      <a:pt x="103" y="42"/>
                      <a:pt x="101" y="41"/>
                    </a:cubicBezTo>
                    <a:cubicBezTo>
                      <a:pt x="100" y="39"/>
                      <a:pt x="98" y="38"/>
                      <a:pt x="98" y="39"/>
                    </a:cubicBezTo>
                    <a:cubicBezTo>
                      <a:pt x="98" y="40"/>
                      <a:pt x="97" y="40"/>
                      <a:pt x="97" y="39"/>
                    </a:cubicBezTo>
                    <a:cubicBezTo>
                      <a:pt x="97" y="39"/>
                      <a:pt x="96" y="38"/>
                      <a:pt x="95" y="39"/>
                    </a:cubicBezTo>
                    <a:cubicBezTo>
                      <a:pt x="93" y="40"/>
                      <a:pt x="93" y="41"/>
                      <a:pt x="92" y="38"/>
                    </a:cubicBezTo>
                    <a:cubicBezTo>
                      <a:pt x="91" y="36"/>
                      <a:pt x="91" y="32"/>
                      <a:pt x="90" y="32"/>
                    </a:cubicBezTo>
                    <a:cubicBezTo>
                      <a:pt x="89" y="31"/>
                      <a:pt x="84" y="29"/>
                      <a:pt x="84" y="27"/>
                    </a:cubicBezTo>
                    <a:cubicBezTo>
                      <a:pt x="83" y="25"/>
                      <a:pt x="77" y="20"/>
                      <a:pt x="76" y="17"/>
                    </a:cubicBezTo>
                    <a:cubicBezTo>
                      <a:pt x="76" y="15"/>
                      <a:pt x="76" y="8"/>
                      <a:pt x="76" y="7"/>
                    </a:cubicBezTo>
                    <a:cubicBezTo>
                      <a:pt x="75" y="5"/>
                      <a:pt x="72" y="3"/>
                      <a:pt x="72" y="2"/>
                    </a:cubicBezTo>
                    <a:cubicBezTo>
                      <a:pt x="71" y="0"/>
                      <a:pt x="70" y="1"/>
                      <a:pt x="70" y="1"/>
                    </a:cubicBezTo>
                    <a:cubicBezTo>
                      <a:pt x="54" y="4"/>
                      <a:pt x="6" y="4"/>
                      <a:pt x="0" y="4"/>
                    </a:cubicBezTo>
                    <a:cubicBezTo>
                      <a:pt x="0" y="5"/>
                      <a:pt x="0" y="5"/>
                      <a:pt x="0" y="6"/>
                    </a:cubicBezTo>
                    <a:cubicBezTo>
                      <a:pt x="1" y="7"/>
                      <a:pt x="0" y="6"/>
                      <a:pt x="1" y="8"/>
                    </a:cubicBezTo>
                    <a:cubicBezTo>
                      <a:pt x="1" y="10"/>
                      <a:pt x="3" y="10"/>
                      <a:pt x="5" y="12"/>
                    </a:cubicBezTo>
                    <a:cubicBezTo>
                      <a:pt x="6" y="14"/>
                      <a:pt x="5" y="14"/>
                      <a:pt x="5" y="16"/>
                    </a:cubicBezTo>
                    <a:cubicBezTo>
                      <a:pt x="5" y="17"/>
                      <a:pt x="7" y="17"/>
                      <a:pt x="7" y="17"/>
                    </a:cubicBezTo>
                    <a:cubicBezTo>
                      <a:pt x="8" y="18"/>
                      <a:pt x="10" y="21"/>
                      <a:pt x="11" y="21"/>
                    </a:cubicBezTo>
                    <a:cubicBezTo>
                      <a:pt x="12" y="22"/>
                      <a:pt x="12" y="21"/>
                      <a:pt x="12" y="20"/>
                    </a:cubicBezTo>
                    <a:cubicBezTo>
                      <a:pt x="12" y="19"/>
                      <a:pt x="14" y="20"/>
                      <a:pt x="14" y="21"/>
                    </a:cubicBezTo>
                    <a:cubicBezTo>
                      <a:pt x="14" y="22"/>
                      <a:pt x="16" y="22"/>
                      <a:pt x="16" y="23"/>
                    </a:cubicBezTo>
                    <a:cubicBezTo>
                      <a:pt x="17" y="24"/>
                      <a:pt x="16" y="24"/>
                      <a:pt x="15" y="25"/>
                    </a:cubicBezTo>
                    <a:cubicBezTo>
                      <a:pt x="14" y="25"/>
                      <a:pt x="13" y="26"/>
                      <a:pt x="11" y="28"/>
                    </a:cubicBezTo>
                    <a:cubicBezTo>
                      <a:pt x="10" y="29"/>
                      <a:pt x="13" y="29"/>
                      <a:pt x="14" y="31"/>
                    </a:cubicBezTo>
                    <a:cubicBezTo>
                      <a:pt x="16" y="32"/>
                      <a:pt x="16" y="32"/>
                      <a:pt x="16" y="33"/>
                    </a:cubicBezTo>
                    <a:cubicBezTo>
                      <a:pt x="16" y="35"/>
                      <a:pt x="18" y="35"/>
                      <a:pt x="19" y="37"/>
                    </a:cubicBezTo>
                    <a:cubicBezTo>
                      <a:pt x="20" y="38"/>
                      <a:pt x="22" y="36"/>
                      <a:pt x="21" y="42"/>
                    </a:cubicBezTo>
                    <a:cubicBezTo>
                      <a:pt x="21" y="48"/>
                      <a:pt x="21" y="89"/>
                      <a:pt x="21" y="89"/>
                    </a:cubicBezTo>
                    <a:cubicBezTo>
                      <a:pt x="21" y="89"/>
                      <a:pt x="21" y="93"/>
                      <a:pt x="22" y="101"/>
                    </a:cubicBezTo>
                    <a:cubicBezTo>
                      <a:pt x="33" y="101"/>
                      <a:pt x="91" y="99"/>
                      <a:pt x="104" y="97"/>
                    </a:cubicBezTo>
                    <a:cubicBezTo>
                      <a:pt x="104" y="97"/>
                      <a:pt x="108" y="98"/>
                      <a:pt x="107" y="101"/>
                    </a:cubicBezTo>
                    <a:cubicBezTo>
                      <a:pt x="107" y="105"/>
                      <a:pt x="105" y="105"/>
                      <a:pt x="104" y="107"/>
                    </a:cubicBezTo>
                    <a:cubicBezTo>
                      <a:pt x="103" y="108"/>
                      <a:pt x="103" y="109"/>
                      <a:pt x="106" y="109"/>
                    </a:cubicBezTo>
                    <a:cubicBezTo>
                      <a:pt x="107" y="109"/>
                      <a:pt x="112" y="108"/>
                      <a:pt x="115" y="108"/>
                    </a:cubicBezTo>
                    <a:cubicBezTo>
                      <a:pt x="115" y="108"/>
                      <a:pt x="115" y="108"/>
                      <a:pt x="115" y="108"/>
                    </a:cubicBezTo>
                    <a:cubicBezTo>
                      <a:pt x="115" y="106"/>
                      <a:pt x="114" y="106"/>
                      <a:pt x="115" y="105"/>
                    </a:cubicBezTo>
                    <a:cubicBezTo>
                      <a:pt x="116" y="104"/>
                      <a:pt x="115" y="102"/>
                      <a:pt x="116" y="101"/>
                    </a:cubicBezTo>
                    <a:cubicBezTo>
                      <a:pt x="117" y="100"/>
                      <a:pt x="117" y="99"/>
                      <a:pt x="117" y="98"/>
                    </a:cubicBezTo>
                    <a:cubicBezTo>
                      <a:pt x="118" y="97"/>
                      <a:pt x="115" y="94"/>
                      <a:pt x="117" y="95"/>
                    </a:cubicBezTo>
                    <a:cubicBezTo>
                      <a:pt x="119" y="95"/>
                      <a:pt x="120" y="95"/>
                      <a:pt x="120" y="94"/>
                    </a:cubicBezTo>
                    <a:cubicBezTo>
                      <a:pt x="120" y="94"/>
                      <a:pt x="121" y="93"/>
                      <a:pt x="121" y="93"/>
                    </a:cubicBezTo>
                    <a:cubicBezTo>
                      <a:pt x="122" y="93"/>
                      <a:pt x="122" y="94"/>
                      <a:pt x="123" y="92"/>
                    </a:cubicBezTo>
                    <a:cubicBezTo>
                      <a:pt x="124" y="89"/>
                      <a:pt x="122" y="88"/>
                      <a:pt x="124" y="88"/>
                    </a:cubicBezTo>
                    <a:cubicBezTo>
                      <a:pt x="126" y="88"/>
                      <a:pt x="124" y="84"/>
                      <a:pt x="124" y="83"/>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55" name="Freeform 32">
                <a:extLst>
                  <a:ext uri="{FF2B5EF4-FFF2-40B4-BE49-F238E27FC236}">
                    <a16:creationId xmlns:a16="http://schemas.microsoft.com/office/drawing/2014/main" id="{EBA402A3-EB75-57CF-CAD5-47662289315F}"/>
                  </a:ext>
                </a:extLst>
              </p:cNvPr>
              <p:cNvSpPr>
                <a:spLocks/>
              </p:cNvSpPr>
              <p:nvPr/>
            </p:nvSpPr>
            <p:spPr bwMode="auto">
              <a:xfrm>
                <a:off x="3945506" y="2781450"/>
                <a:ext cx="837904" cy="295556"/>
              </a:xfrm>
              <a:custGeom>
                <a:avLst/>
                <a:gdLst>
                  <a:gd name="T0" fmla="*/ 116 w 156"/>
                  <a:gd name="T1" fmla="*/ 37 h 55"/>
                  <a:gd name="T2" fmla="*/ 116 w 156"/>
                  <a:gd name="T3" fmla="*/ 33 h 55"/>
                  <a:gd name="T4" fmla="*/ 120 w 156"/>
                  <a:gd name="T5" fmla="*/ 31 h 55"/>
                  <a:gd name="T6" fmla="*/ 125 w 156"/>
                  <a:gd name="T7" fmla="*/ 30 h 55"/>
                  <a:gd name="T8" fmla="*/ 133 w 156"/>
                  <a:gd name="T9" fmla="*/ 23 h 55"/>
                  <a:gd name="T10" fmla="*/ 135 w 156"/>
                  <a:gd name="T11" fmla="*/ 20 h 55"/>
                  <a:gd name="T12" fmla="*/ 138 w 156"/>
                  <a:gd name="T13" fmla="*/ 18 h 55"/>
                  <a:gd name="T14" fmla="*/ 139 w 156"/>
                  <a:gd name="T15" fmla="*/ 15 h 55"/>
                  <a:gd name="T16" fmla="*/ 142 w 156"/>
                  <a:gd name="T17" fmla="*/ 17 h 55"/>
                  <a:gd name="T18" fmla="*/ 145 w 156"/>
                  <a:gd name="T19" fmla="*/ 12 h 55"/>
                  <a:gd name="T20" fmla="*/ 149 w 156"/>
                  <a:gd name="T21" fmla="*/ 13 h 55"/>
                  <a:gd name="T22" fmla="*/ 152 w 156"/>
                  <a:gd name="T23" fmla="*/ 9 h 55"/>
                  <a:gd name="T24" fmla="*/ 155 w 156"/>
                  <a:gd name="T25" fmla="*/ 6 h 55"/>
                  <a:gd name="T26" fmla="*/ 155 w 156"/>
                  <a:gd name="T27" fmla="*/ 0 h 55"/>
                  <a:gd name="T28" fmla="*/ 148 w 156"/>
                  <a:gd name="T29" fmla="*/ 1 h 55"/>
                  <a:gd name="T30" fmla="*/ 47 w 156"/>
                  <a:gd name="T31" fmla="*/ 13 h 55"/>
                  <a:gd name="T32" fmla="*/ 44 w 156"/>
                  <a:gd name="T33" fmla="*/ 14 h 55"/>
                  <a:gd name="T34" fmla="*/ 41 w 156"/>
                  <a:gd name="T35" fmla="*/ 13 h 55"/>
                  <a:gd name="T36" fmla="*/ 37 w 156"/>
                  <a:gd name="T37" fmla="*/ 14 h 55"/>
                  <a:gd name="T38" fmla="*/ 37 w 156"/>
                  <a:gd name="T39" fmla="*/ 18 h 55"/>
                  <a:gd name="T40" fmla="*/ 13 w 156"/>
                  <a:gd name="T41" fmla="*/ 19 h 55"/>
                  <a:gd name="T42" fmla="*/ 10 w 156"/>
                  <a:gd name="T43" fmla="*/ 19 h 55"/>
                  <a:gd name="T44" fmla="*/ 10 w 156"/>
                  <a:gd name="T45" fmla="*/ 22 h 55"/>
                  <a:gd name="T46" fmla="*/ 9 w 156"/>
                  <a:gd name="T47" fmla="*/ 25 h 55"/>
                  <a:gd name="T48" fmla="*/ 8 w 156"/>
                  <a:gd name="T49" fmla="*/ 29 h 55"/>
                  <a:gd name="T50" fmla="*/ 8 w 156"/>
                  <a:gd name="T51" fmla="*/ 32 h 55"/>
                  <a:gd name="T52" fmla="*/ 5 w 156"/>
                  <a:gd name="T53" fmla="*/ 38 h 55"/>
                  <a:gd name="T54" fmla="*/ 5 w 156"/>
                  <a:gd name="T55" fmla="*/ 41 h 55"/>
                  <a:gd name="T56" fmla="*/ 4 w 156"/>
                  <a:gd name="T57" fmla="*/ 42 h 55"/>
                  <a:gd name="T58" fmla="*/ 2 w 156"/>
                  <a:gd name="T59" fmla="*/ 45 h 55"/>
                  <a:gd name="T60" fmla="*/ 1 w 156"/>
                  <a:gd name="T61" fmla="*/ 47 h 55"/>
                  <a:gd name="T62" fmla="*/ 3 w 156"/>
                  <a:gd name="T63" fmla="*/ 50 h 55"/>
                  <a:gd name="T64" fmla="*/ 2 w 156"/>
                  <a:gd name="T65" fmla="*/ 53 h 55"/>
                  <a:gd name="T66" fmla="*/ 0 w 156"/>
                  <a:gd name="T67" fmla="*/ 55 h 55"/>
                  <a:gd name="T68" fmla="*/ 111 w 156"/>
                  <a:gd name="T69" fmla="*/ 44 h 55"/>
                  <a:gd name="T70" fmla="*/ 111 w 156"/>
                  <a:gd name="T71" fmla="*/ 39 h 55"/>
                  <a:gd name="T72" fmla="*/ 116 w 156"/>
                  <a:gd name="T73" fmla="*/ 37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56" h="55">
                    <a:moveTo>
                      <a:pt x="116" y="37"/>
                    </a:moveTo>
                    <a:cubicBezTo>
                      <a:pt x="117" y="36"/>
                      <a:pt x="116" y="35"/>
                      <a:pt x="116" y="33"/>
                    </a:cubicBezTo>
                    <a:cubicBezTo>
                      <a:pt x="116" y="31"/>
                      <a:pt x="117" y="33"/>
                      <a:pt x="120" y="31"/>
                    </a:cubicBezTo>
                    <a:cubicBezTo>
                      <a:pt x="122" y="28"/>
                      <a:pt x="124" y="31"/>
                      <a:pt x="125" y="30"/>
                    </a:cubicBezTo>
                    <a:cubicBezTo>
                      <a:pt x="127" y="28"/>
                      <a:pt x="131" y="23"/>
                      <a:pt x="133" y="23"/>
                    </a:cubicBezTo>
                    <a:cubicBezTo>
                      <a:pt x="135" y="23"/>
                      <a:pt x="135" y="21"/>
                      <a:pt x="135" y="20"/>
                    </a:cubicBezTo>
                    <a:cubicBezTo>
                      <a:pt x="135" y="18"/>
                      <a:pt x="137" y="19"/>
                      <a:pt x="138" y="18"/>
                    </a:cubicBezTo>
                    <a:cubicBezTo>
                      <a:pt x="139" y="17"/>
                      <a:pt x="138" y="15"/>
                      <a:pt x="139" y="15"/>
                    </a:cubicBezTo>
                    <a:cubicBezTo>
                      <a:pt x="140" y="15"/>
                      <a:pt x="139" y="18"/>
                      <a:pt x="142" y="17"/>
                    </a:cubicBezTo>
                    <a:cubicBezTo>
                      <a:pt x="144" y="17"/>
                      <a:pt x="142" y="14"/>
                      <a:pt x="145" y="12"/>
                    </a:cubicBezTo>
                    <a:cubicBezTo>
                      <a:pt x="147" y="10"/>
                      <a:pt x="149" y="12"/>
                      <a:pt x="149" y="13"/>
                    </a:cubicBezTo>
                    <a:cubicBezTo>
                      <a:pt x="149" y="14"/>
                      <a:pt x="152" y="11"/>
                      <a:pt x="152" y="9"/>
                    </a:cubicBezTo>
                    <a:cubicBezTo>
                      <a:pt x="153" y="7"/>
                      <a:pt x="154" y="8"/>
                      <a:pt x="155" y="6"/>
                    </a:cubicBezTo>
                    <a:cubicBezTo>
                      <a:pt x="156" y="4"/>
                      <a:pt x="156" y="2"/>
                      <a:pt x="155" y="0"/>
                    </a:cubicBezTo>
                    <a:cubicBezTo>
                      <a:pt x="154" y="0"/>
                      <a:pt x="150" y="1"/>
                      <a:pt x="148" y="1"/>
                    </a:cubicBezTo>
                    <a:cubicBezTo>
                      <a:pt x="144" y="2"/>
                      <a:pt x="81" y="11"/>
                      <a:pt x="47" y="13"/>
                    </a:cubicBezTo>
                    <a:cubicBezTo>
                      <a:pt x="47" y="13"/>
                      <a:pt x="44" y="13"/>
                      <a:pt x="44" y="14"/>
                    </a:cubicBezTo>
                    <a:cubicBezTo>
                      <a:pt x="44" y="15"/>
                      <a:pt x="42" y="14"/>
                      <a:pt x="41" y="13"/>
                    </a:cubicBezTo>
                    <a:cubicBezTo>
                      <a:pt x="41" y="13"/>
                      <a:pt x="37" y="12"/>
                      <a:pt x="37" y="14"/>
                    </a:cubicBezTo>
                    <a:cubicBezTo>
                      <a:pt x="37" y="15"/>
                      <a:pt x="39" y="17"/>
                      <a:pt x="37" y="18"/>
                    </a:cubicBezTo>
                    <a:cubicBezTo>
                      <a:pt x="36" y="18"/>
                      <a:pt x="17" y="19"/>
                      <a:pt x="13" y="19"/>
                    </a:cubicBezTo>
                    <a:cubicBezTo>
                      <a:pt x="12" y="19"/>
                      <a:pt x="11" y="19"/>
                      <a:pt x="10" y="19"/>
                    </a:cubicBezTo>
                    <a:cubicBezTo>
                      <a:pt x="8" y="18"/>
                      <a:pt x="11" y="21"/>
                      <a:pt x="10" y="22"/>
                    </a:cubicBezTo>
                    <a:cubicBezTo>
                      <a:pt x="10" y="23"/>
                      <a:pt x="10" y="24"/>
                      <a:pt x="9" y="25"/>
                    </a:cubicBezTo>
                    <a:cubicBezTo>
                      <a:pt x="8" y="26"/>
                      <a:pt x="9" y="28"/>
                      <a:pt x="8" y="29"/>
                    </a:cubicBezTo>
                    <a:cubicBezTo>
                      <a:pt x="7" y="30"/>
                      <a:pt x="8" y="30"/>
                      <a:pt x="8" y="32"/>
                    </a:cubicBezTo>
                    <a:cubicBezTo>
                      <a:pt x="9" y="33"/>
                      <a:pt x="7" y="37"/>
                      <a:pt x="5" y="38"/>
                    </a:cubicBezTo>
                    <a:cubicBezTo>
                      <a:pt x="4" y="38"/>
                      <a:pt x="5" y="40"/>
                      <a:pt x="5" y="41"/>
                    </a:cubicBezTo>
                    <a:cubicBezTo>
                      <a:pt x="4" y="41"/>
                      <a:pt x="4" y="41"/>
                      <a:pt x="4" y="42"/>
                    </a:cubicBezTo>
                    <a:cubicBezTo>
                      <a:pt x="3" y="43"/>
                      <a:pt x="3" y="44"/>
                      <a:pt x="2" y="45"/>
                    </a:cubicBezTo>
                    <a:cubicBezTo>
                      <a:pt x="1" y="45"/>
                      <a:pt x="1" y="46"/>
                      <a:pt x="1" y="47"/>
                    </a:cubicBezTo>
                    <a:cubicBezTo>
                      <a:pt x="1" y="48"/>
                      <a:pt x="3" y="48"/>
                      <a:pt x="3" y="50"/>
                    </a:cubicBezTo>
                    <a:cubicBezTo>
                      <a:pt x="4" y="52"/>
                      <a:pt x="3" y="52"/>
                      <a:pt x="2" y="53"/>
                    </a:cubicBezTo>
                    <a:cubicBezTo>
                      <a:pt x="0" y="54"/>
                      <a:pt x="0" y="55"/>
                      <a:pt x="0" y="55"/>
                    </a:cubicBezTo>
                    <a:cubicBezTo>
                      <a:pt x="29" y="54"/>
                      <a:pt x="81" y="48"/>
                      <a:pt x="111" y="44"/>
                    </a:cubicBezTo>
                    <a:cubicBezTo>
                      <a:pt x="111" y="42"/>
                      <a:pt x="111" y="40"/>
                      <a:pt x="111" y="39"/>
                    </a:cubicBezTo>
                    <a:cubicBezTo>
                      <a:pt x="111" y="38"/>
                      <a:pt x="115" y="38"/>
                      <a:pt x="116" y="37"/>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56" name="Freeform 33">
                <a:extLst>
                  <a:ext uri="{FF2B5EF4-FFF2-40B4-BE49-F238E27FC236}">
                    <a16:creationId xmlns:a16="http://schemas.microsoft.com/office/drawing/2014/main" id="{F878C113-C334-3D19-9DDB-6F60D3D68592}"/>
                  </a:ext>
                </a:extLst>
              </p:cNvPr>
              <p:cNvSpPr>
                <a:spLocks/>
              </p:cNvSpPr>
              <p:nvPr/>
            </p:nvSpPr>
            <p:spPr bwMode="auto">
              <a:xfrm>
                <a:off x="4541592" y="2673975"/>
                <a:ext cx="875719" cy="392084"/>
              </a:xfrm>
              <a:custGeom>
                <a:avLst/>
                <a:gdLst>
                  <a:gd name="T0" fmla="*/ 159 w 163"/>
                  <a:gd name="T1" fmla="*/ 12 h 73"/>
                  <a:gd name="T2" fmla="*/ 153 w 163"/>
                  <a:gd name="T3" fmla="*/ 1 h 73"/>
                  <a:gd name="T4" fmla="*/ 51 w 163"/>
                  <a:gd name="T5" fmla="*/ 20 h 73"/>
                  <a:gd name="T6" fmla="*/ 44 w 163"/>
                  <a:gd name="T7" fmla="*/ 20 h 73"/>
                  <a:gd name="T8" fmla="*/ 41 w 163"/>
                  <a:gd name="T9" fmla="*/ 29 h 73"/>
                  <a:gd name="T10" fmla="*/ 34 w 163"/>
                  <a:gd name="T11" fmla="*/ 32 h 73"/>
                  <a:gd name="T12" fmla="*/ 28 w 163"/>
                  <a:gd name="T13" fmla="*/ 35 h 73"/>
                  <a:gd name="T14" fmla="*/ 24 w 163"/>
                  <a:gd name="T15" fmla="*/ 40 h 73"/>
                  <a:gd name="T16" fmla="*/ 14 w 163"/>
                  <a:gd name="T17" fmla="*/ 50 h 73"/>
                  <a:gd name="T18" fmla="*/ 5 w 163"/>
                  <a:gd name="T19" fmla="*/ 53 h 73"/>
                  <a:gd name="T20" fmla="*/ 0 w 163"/>
                  <a:gd name="T21" fmla="*/ 59 h 73"/>
                  <a:gd name="T22" fmla="*/ 22 w 163"/>
                  <a:gd name="T23" fmla="*/ 62 h 73"/>
                  <a:gd name="T24" fmla="*/ 41 w 163"/>
                  <a:gd name="T25" fmla="*/ 54 h 73"/>
                  <a:gd name="T26" fmla="*/ 62 w 163"/>
                  <a:gd name="T27" fmla="*/ 53 h 73"/>
                  <a:gd name="T28" fmla="*/ 68 w 163"/>
                  <a:gd name="T29" fmla="*/ 58 h 73"/>
                  <a:gd name="T30" fmla="*/ 114 w 163"/>
                  <a:gd name="T31" fmla="*/ 73 h 73"/>
                  <a:gd name="T32" fmla="*/ 121 w 163"/>
                  <a:gd name="T33" fmla="*/ 71 h 73"/>
                  <a:gd name="T34" fmla="*/ 133 w 163"/>
                  <a:gd name="T35" fmla="*/ 55 h 73"/>
                  <a:gd name="T36" fmla="*/ 133 w 163"/>
                  <a:gd name="T37" fmla="*/ 51 h 73"/>
                  <a:gd name="T38" fmla="*/ 136 w 163"/>
                  <a:gd name="T39" fmla="*/ 53 h 73"/>
                  <a:gd name="T40" fmla="*/ 138 w 163"/>
                  <a:gd name="T41" fmla="*/ 48 h 73"/>
                  <a:gd name="T42" fmla="*/ 145 w 163"/>
                  <a:gd name="T43" fmla="*/ 47 h 73"/>
                  <a:gd name="T44" fmla="*/ 147 w 163"/>
                  <a:gd name="T45" fmla="*/ 46 h 73"/>
                  <a:gd name="T46" fmla="*/ 149 w 163"/>
                  <a:gd name="T47" fmla="*/ 48 h 73"/>
                  <a:gd name="T48" fmla="*/ 153 w 163"/>
                  <a:gd name="T49" fmla="*/ 41 h 73"/>
                  <a:gd name="T50" fmla="*/ 152 w 163"/>
                  <a:gd name="T51" fmla="*/ 40 h 73"/>
                  <a:gd name="T52" fmla="*/ 150 w 163"/>
                  <a:gd name="T53" fmla="*/ 40 h 73"/>
                  <a:gd name="T54" fmla="*/ 148 w 163"/>
                  <a:gd name="T55" fmla="*/ 37 h 73"/>
                  <a:gd name="T56" fmla="*/ 144 w 163"/>
                  <a:gd name="T57" fmla="*/ 41 h 73"/>
                  <a:gd name="T58" fmla="*/ 144 w 163"/>
                  <a:gd name="T59" fmla="*/ 40 h 73"/>
                  <a:gd name="T60" fmla="*/ 147 w 163"/>
                  <a:gd name="T61" fmla="*/ 33 h 73"/>
                  <a:gd name="T62" fmla="*/ 140 w 163"/>
                  <a:gd name="T63" fmla="*/ 30 h 73"/>
                  <a:gd name="T64" fmla="*/ 145 w 163"/>
                  <a:gd name="T65" fmla="*/ 28 h 73"/>
                  <a:gd name="T66" fmla="*/ 152 w 163"/>
                  <a:gd name="T67" fmla="*/ 30 h 73"/>
                  <a:gd name="T68" fmla="*/ 157 w 163"/>
                  <a:gd name="T69" fmla="*/ 23 h 73"/>
                  <a:gd name="T70" fmla="*/ 158 w 163"/>
                  <a:gd name="T71" fmla="*/ 16 h 73"/>
                  <a:gd name="T72" fmla="*/ 154 w 163"/>
                  <a:gd name="T73" fmla="*/ 15 h 73"/>
                  <a:gd name="T74" fmla="*/ 153 w 163"/>
                  <a:gd name="T75" fmla="*/ 21 h 73"/>
                  <a:gd name="T76" fmla="*/ 152 w 163"/>
                  <a:gd name="T77" fmla="*/ 16 h 73"/>
                  <a:gd name="T78" fmla="*/ 147 w 163"/>
                  <a:gd name="T79" fmla="*/ 16 h 73"/>
                  <a:gd name="T80" fmla="*/ 140 w 163"/>
                  <a:gd name="T81" fmla="*/ 18 h 73"/>
                  <a:gd name="T82" fmla="*/ 139 w 163"/>
                  <a:gd name="T83" fmla="*/ 15 h 73"/>
                  <a:gd name="T84" fmla="*/ 145 w 163"/>
                  <a:gd name="T85" fmla="*/ 14 h 73"/>
                  <a:gd name="T86" fmla="*/ 150 w 163"/>
                  <a:gd name="T87" fmla="*/ 10 h 73"/>
                  <a:gd name="T88" fmla="*/ 153 w 163"/>
                  <a:gd name="T89" fmla="*/ 10 h 73"/>
                  <a:gd name="T90" fmla="*/ 155 w 163"/>
                  <a:gd name="T91" fmla="*/ 10 h 73"/>
                  <a:gd name="T92" fmla="*/ 150 w 163"/>
                  <a:gd name="T93" fmla="*/ 3 h 73"/>
                  <a:gd name="T94" fmla="*/ 153 w 163"/>
                  <a:gd name="T95" fmla="*/ 4 h 73"/>
                  <a:gd name="T96" fmla="*/ 157 w 163"/>
                  <a:gd name="T97" fmla="*/ 11 h 73"/>
                  <a:gd name="T98" fmla="*/ 161 w 163"/>
                  <a:gd name="T99" fmla="*/ 1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63" h="73">
                    <a:moveTo>
                      <a:pt x="161" y="16"/>
                    </a:moveTo>
                    <a:cubicBezTo>
                      <a:pt x="160" y="14"/>
                      <a:pt x="160" y="13"/>
                      <a:pt x="159" y="12"/>
                    </a:cubicBezTo>
                    <a:cubicBezTo>
                      <a:pt x="158" y="10"/>
                      <a:pt x="156" y="7"/>
                      <a:pt x="155" y="6"/>
                    </a:cubicBezTo>
                    <a:cubicBezTo>
                      <a:pt x="155" y="5"/>
                      <a:pt x="154" y="4"/>
                      <a:pt x="153" y="1"/>
                    </a:cubicBezTo>
                    <a:cubicBezTo>
                      <a:pt x="153" y="1"/>
                      <a:pt x="152" y="1"/>
                      <a:pt x="152" y="0"/>
                    </a:cubicBezTo>
                    <a:cubicBezTo>
                      <a:pt x="144" y="2"/>
                      <a:pt x="94" y="14"/>
                      <a:pt x="51" y="20"/>
                    </a:cubicBezTo>
                    <a:cubicBezTo>
                      <a:pt x="51" y="20"/>
                      <a:pt x="47" y="21"/>
                      <a:pt x="46" y="20"/>
                    </a:cubicBezTo>
                    <a:cubicBezTo>
                      <a:pt x="45" y="20"/>
                      <a:pt x="45" y="20"/>
                      <a:pt x="44" y="20"/>
                    </a:cubicBezTo>
                    <a:cubicBezTo>
                      <a:pt x="45" y="22"/>
                      <a:pt x="45" y="24"/>
                      <a:pt x="44" y="26"/>
                    </a:cubicBezTo>
                    <a:cubicBezTo>
                      <a:pt x="43" y="28"/>
                      <a:pt x="42" y="27"/>
                      <a:pt x="41" y="29"/>
                    </a:cubicBezTo>
                    <a:cubicBezTo>
                      <a:pt x="41" y="31"/>
                      <a:pt x="38" y="34"/>
                      <a:pt x="38" y="33"/>
                    </a:cubicBezTo>
                    <a:cubicBezTo>
                      <a:pt x="38" y="32"/>
                      <a:pt x="36" y="30"/>
                      <a:pt x="34" y="32"/>
                    </a:cubicBezTo>
                    <a:cubicBezTo>
                      <a:pt x="31" y="34"/>
                      <a:pt x="33" y="37"/>
                      <a:pt x="31" y="37"/>
                    </a:cubicBezTo>
                    <a:cubicBezTo>
                      <a:pt x="28" y="38"/>
                      <a:pt x="29" y="35"/>
                      <a:pt x="28" y="35"/>
                    </a:cubicBezTo>
                    <a:cubicBezTo>
                      <a:pt x="27" y="35"/>
                      <a:pt x="28" y="37"/>
                      <a:pt x="27" y="38"/>
                    </a:cubicBezTo>
                    <a:cubicBezTo>
                      <a:pt x="26" y="39"/>
                      <a:pt x="24" y="38"/>
                      <a:pt x="24" y="40"/>
                    </a:cubicBezTo>
                    <a:cubicBezTo>
                      <a:pt x="24" y="41"/>
                      <a:pt x="24" y="43"/>
                      <a:pt x="22" y="43"/>
                    </a:cubicBezTo>
                    <a:cubicBezTo>
                      <a:pt x="20" y="43"/>
                      <a:pt x="16" y="48"/>
                      <a:pt x="14" y="50"/>
                    </a:cubicBezTo>
                    <a:cubicBezTo>
                      <a:pt x="13" y="51"/>
                      <a:pt x="11" y="48"/>
                      <a:pt x="9" y="51"/>
                    </a:cubicBezTo>
                    <a:cubicBezTo>
                      <a:pt x="6" y="53"/>
                      <a:pt x="5" y="51"/>
                      <a:pt x="5" y="53"/>
                    </a:cubicBezTo>
                    <a:cubicBezTo>
                      <a:pt x="5" y="55"/>
                      <a:pt x="6" y="56"/>
                      <a:pt x="5" y="57"/>
                    </a:cubicBezTo>
                    <a:cubicBezTo>
                      <a:pt x="4" y="58"/>
                      <a:pt x="0" y="58"/>
                      <a:pt x="0" y="59"/>
                    </a:cubicBezTo>
                    <a:cubicBezTo>
                      <a:pt x="0" y="60"/>
                      <a:pt x="0" y="62"/>
                      <a:pt x="0" y="64"/>
                    </a:cubicBezTo>
                    <a:cubicBezTo>
                      <a:pt x="13" y="63"/>
                      <a:pt x="21" y="62"/>
                      <a:pt x="22" y="62"/>
                    </a:cubicBezTo>
                    <a:cubicBezTo>
                      <a:pt x="26" y="62"/>
                      <a:pt x="27" y="60"/>
                      <a:pt x="29" y="59"/>
                    </a:cubicBezTo>
                    <a:cubicBezTo>
                      <a:pt x="32" y="58"/>
                      <a:pt x="39" y="54"/>
                      <a:pt x="41" y="54"/>
                    </a:cubicBezTo>
                    <a:cubicBezTo>
                      <a:pt x="42" y="53"/>
                      <a:pt x="61" y="51"/>
                      <a:pt x="61" y="51"/>
                    </a:cubicBezTo>
                    <a:cubicBezTo>
                      <a:pt x="61" y="52"/>
                      <a:pt x="60" y="53"/>
                      <a:pt x="62" y="53"/>
                    </a:cubicBezTo>
                    <a:cubicBezTo>
                      <a:pt x="65" y="53"/>
                      <a:pt x="65" y="53"/>
                      <a:pt x="66" y="54"/>
                    </a:cubicBezTo>
                    <a:cubicBezTo>
                      <a:pt x="67" y="55"/>
                      <a:pt x="68" y="58"/>
                      <a:pt x="68" y="58"/>
                    </a:cubicBezTo>
                    <a:cubicBezTo>
                      <a:pt x="90" y="55"/>
                      <a:pt x="90" y="55"/>
                      <a:pt x="90" y="55"/>
                    </a:cubicBezTo>
                    <a:cubicBezTo>
                      <a:pt x="114" y="73"/>
                      <a:pt x="114" y="73"/>
                      <a:pt x="114" y="73"/>
                    </a:cubicBezTo>
                    <a:cubicBezTo>
                      <a:pt x="115" y="73"/>
                      <a:pt x="115" y="73"/>
                      <a:pt x="116" y="72"/>
                    </a:cubicBezTo>
                    <a:cubicBezTo>
                      <a:pt x="119" y="72"/>
                      <a:pt x="118" y="71"/>
                      <a:pt x="121" y="71"/>
                    </a:cubicBezTo>
                    <a:cubicBezTo>
                      <a:pt x="124" y="71"/>
                      <a:pt x="125" y="72"/>
                      <a:pt x="125" y="68"/>
                    </a:cubicBezTo>
                    <a:cubicBezTo>
                      <a:pt x="126" y="64"/>
                      <a:pt x="132" y="56"/>
                      <a:pt x="133" y="55"/>
                    </a:cubicBezTo>
                    <a:cubicBezTo>
                      <a:pt x="135" y="54"/>
                      <a:pt x="134" y="53"/>
                      <a:pt x="133" y="53"/>
                    </a:cubicBezTo>
                    <a:cubicBezTo>
                      <a:pt x="133" y="52"/>
                      <a:pt x="133" y="51"/>
                      <a:pt x="133" y="51"/>
                    </a:cubicBezTo>
                    <a:cubicBezTo>
                      <a:pt x="134" y="51"/>
                      <a:pt x="133" y="51"/>
                      <a:pt x="134" y="52"/>
                    </a:cubicBezTo>
                    <a:cubicBezTo>
                      <a:pt x="134" y="52"/>
                      <a:pt x="135" y="53"/>
                      <a:pt x="136" y="53"/>
                    </a:cubicBezTo>
                    <a:cubicBezTo>
                      <a:pt x="136" y="52"/>
                      <a:pt x="137" y="51"/>
                      <a:pt x="137" y="50"/>
                    </a:cubicBezTo>
                    <a:cubicBezTo>
                      <a:pt x="137" y="49"/>
                      <a:pt x="138" y="48"/>
                      <a:pt x="138" y="48"/>
                    </a:cubicBezTo>
                    <a:cubicBezTo>
                      <a:pt x="139" y="49"/>
                      <a:pt x="140" y="49"/>
                      <a:pt x="141" y="49"/>
                    </a:cubicBezTo>
                    <a:cubicBezTo>
                      <a:pt x="142" y="48"/>
                      <a:pt x="144" y="48"/>
                      <a:pt x="145" y="47"/>
                    </a:cubicBezTo>
                    <a:cubicBezTo>
                      <a:pt x="145" y="47"/>
                      <a:pt x="145" y="46"/>
                      <a:pt x="145" y="45"/>
                    </a:cubicBezTo>
                    <a:cubicBezTo>
                      <a:pt x="145" y="45"/>
                      <a:pt x="145" y="46"/>
                      <a:pt x="147" y="46"/>
                    </a:cubicBezTo>
                    <a:cubicBezTo>
                      <a:pt x="148" y="45"/>
                      <a:pt x="148" y="44"/>
                      <a:pt x="149" y="45"/>
                    </a:cubicBezTo>
                    <a:cubicBezTo>
                      <a:pt x="149" y="46"/>
                      <a:pt x="149" y="47"/>
                      <a:pt x="149" y="48"/>
                    </a:cubicBezTo>
                    <a:cubicBezTo>
                      <a:pt x="150" y="48"/>
                      <a:pt x="149" y="49"/>
                      <a:pt x="150" y="47"/>
                    </a:cubicBezTo>
                    <a:cubicBezTo>
                      <a:pt x="151" y="44"/>
                      <a:pt x="152" y="42"/>
                      <a:pt x="153" y="41"/>
                    </a:cubicBezTo>
                    <a:cubicBezTo>
                      <a:pt x="154" y="40"/>
                      <a:pt x="154" y="39"/>
                      <a:pt x="153" y="40"/>
                    </a:cubicBezTo>
                    <a:cubicBezTo>
                      <a:pt x="152" y="40"/>
                      <a:pt x="152" y="41"/>
                      <a:pt x="152" y="40"/>
                    </a:cubicBezTo>
                    <a:cubicBezTo>
                      <a:pt x="152" y="38"/>
                      <a:pt x="153" y="36"/>
                      <a:pt x="152" y="37"/>
                    </a:cubicBezTo>
                    <a:cubicBezTo>
                      <a:pt x="151" y="38"/>
                      <a:pt x="151" y="41"/>
                      <a:pt x="150" y="40"/>
                    </a:cubicBezTo>
                    <a:cubicBezTo>
                      <a:pt x="149" y="39"/>
                      <a:pt x="149" y="39"/>
                      <a:pt x="149" y="38"/>
                    </a:cubicBezTo>
                    <a:cubicBezTo>
                      <a:pt x="149" y="37"/>
                      <a:pt x="148" y="35"/>
                      <a:pt x="148" y="37"/>
                    </a:cubicBezTo>
                    <a:cubicBezTo>
                      <a:pt x="148" y="39"/>
                      <a:pt x="148" y="39"/>
                      <a:pt x="147" y="40"/>
                    </a:cubicBezTo>
                    <a:cubicBezTo>
                      <a:pt x="146" y="40"/>
                      <a:pt x="145" y="41"/>
                      <a:pt x="144" y="41"/>
                    </a:cubicBezTo>
                    <a:cubicBezTo>
                      <a:pt x="142" y="41"/>
                      <a:pt x="140" y="41"/>
                      <a:pt x="141" y="41"/>
                    </a:cubicBezTo>
                    <a:cubicBezTo>
                      <a:pt x="143" y="41"/>
                      <a:pt x="143" y="41"/>
                      <a:pt x="144" y="40"/>
                    </a:cubicBezTo>
                    <a:cubicBezTo>
                      <a:pt x="145" y="38"/>
                      <a:pt x="145" y="38"/>
                      <a:pt x="146" y="36"/>
                    </a:cubicBezTo>
                    <a:cubicBezTo>
                      <a:pt x="147" y="34"/>
                      <a:pt x="148" y="34"/>
                      <a:pt x="147" y="33"/>
                    </a:cubicBezTo>
                    <a:cubicBezTo>
                      <a:pt x="146" y="32"/>
                      <a:pt x="146" y="33"/>
                      <a:pt x="144" y="32"/>
                    </a:cubicBezTo>
                    <a:cubicBezTo>
                      <a:pt x="142" y="31"/>
                      <a:pt x="139" y="31"/>
                      <a:pt x="140" y="30"/>
                    </a:cubicBezTo>
                    <a:cubicBezTo>
                      <a:pt x="141" y="30"/>
                      <a:pt x="142" y="31"/>
                      <a:pt x="143" y="30"/>
                    </a:cubicBezTo>
                    <a:cubicBezTo>
                      <a:pt x="144" y="29"/>
                      <a:pt x="144" y="28"/>
                      <a:pt x="145" y="28"/>
                    </a:cubicBezTo>
                    <a:cubicBezTo>
                      <a:pt x="146" y="29"/>
                      <a:pt x="144" y="29"/>
                      <a:pt x="148" y="29"/>
                    </a:cubicBezTo>
                    <a:cubicBezTo>
                      <a:pt x="151" y="30"/>
                      <a:pt x="151" y="30"/>
                      <a:pt x="152" y="30"/>
                    </a:cubicBezTo>
                    <a:cubicBezTo>
                      <a:pt x="152" y="30"/>
                      <a:pt x="155" y="28"/>
                      <a:pt x="156" y="24"/>
                    </a:cubicBezTo>
                    <a:cubicBezTo>
                      <a:pt x="156" y="21"/>
                      <a:pt x="156" y="23"/>
                      <a:pt x="157" y="23"/>
                    </a:cubicBezTo>
                    <a:cubicBezTo>
                      <a:pt x="158" y="23"/>
                      <a:pt x="159" y="23"/>
                      <a:pt x="159" y="21"/>
                    </a:cubicBezTo>
                    <a:cubicBezTo>
                      <a:pt x="158" y="20"/>
                      <a:pt x="158" y="18"/>
                      <a:pt x="158" y="16"/>
                    </a:cubicBezTo>
                    <a:cubicBezTo>
                      <a:pt x="158" y="15"/>
                      <a:pt x="157" y="15"/>
                      <a:pt x="156" y="15"/>
                    </a:cubicBezTo>
                    <a:cubicBezTo>
                      <a:pt x="156" y="14"/>
                      <a:pt x="154" y="14"/>
                      <a:pt x="154" y="15"/>
                    </a:cubicBezTo>
                    <a:cubicBezTo>
                      <a:pt x="154" y="16"/>
                      <a:pt x="153" y="16"/>
                      <a:pt x="153" y="17"/>
                    </a:cubicBezTo>
                    <a:cubicBezTo>
                      <a:pt x="154" y="18"/>
                      <a:pt x="155" y="20"/>
                      <a:pt x="153" y="21"/>
                    </a:cubicBezTo>
                    <a:cubicBezTo>
                      <a:pt x="152" y="22"/>
                      <a:pt x="151" y="22"/>
                      <a:pt x="152" y="20"/>
                    </a:cubicBezTo>
                    <a:cubicBezTo>
                      <a:pt x="152" y="17"/>
                      <a:pt x="154" y="17"/>
                      <a:pt x="152" y="16"/>
                    </a:cubicBezTo>
                    <a:cubicBezTo>
                      <a:pt x="151" y="15"/>
                      <a:pt x="151" y="13"/>
                      <a:pt x="150" y="14"/>
                    </a:cubicBezTo>
                    <a:cubicBezTo>
                      <a:pt x="149" y="15"/>
                      <a:pt x="147" y="15"/>
                      <a:pt x="147" y="16"/>
                    </a:cubicBezTo>
                    <a:cubicBezTo>
                      <a:pt x="147" y="18"/>
                      <a:pt x="144" y="15"/>
                      <a:pt x="144" y="16"/>
                    </a:cubicBezTo>
                    <a:cubicBezTo>
                      <a:pt x="144" y="17"/>
                      <a:pt x="142" y="19"/>
                      <a:pt x="140" y="18"/>
                    </a:cubicBezTo>
                    <a:cubicBezTo>
                      <a:pt x="139" y="17"/>
                      <a:pt x="138" y="16"/>
                      <a:pt x="137" y="15"/>
                    </a:cubicBezTo>
                    <a:cubicBezTo>
                      <a:pt x="137" y="14"/>
                      <a:pt x="138" y="15"/>
                      <a:pt x="139" y="15"/>
                    </a:cubicBezTo>
                    <a:cubicBezTo>
                      <a:pt x="140" y="16"/>
                      <a:pt x="140" y="16"/>
                      <a:pt x="141" y="16"/>
                    </a:cubicBezTo>
                    <a:cubicBezTo>
                      <a:pt x="143" y="15"/>
                      <a:pt x="144" y="16"/>
                      <a:pt x="145" y="14"/>
                    </a:cubicBezTo>
                    <a:cubicBezTo>
                      <a:pt x="145" y="13"/>
                      <a:pt x="146" y="12"/>
                      <a:pt x="148" y="12"/>
                    </a:cubicBezTo>
                    <a:cubicBezTo>
                      <a:pt x="150" y="12"/>
                      <a:pt x="151" y="11"/>
                      <a:pt x="150" y="10"/>
                    </a:cubicBezTo>
                    <a:cubicBezTo>
                      <a:pt x="148" y="9"/>
                      <a:pt x="148" y="8"/>
                      <a:pt x="150" y="8"/>
                    </a:cubicBezTo>
                    <a:cubicBezTo>
                      <a:pt x="151" y="9"/>
                      <a:pt x="152" y="10"/>
                      <a:pt x="153" y="10"/>
                    </a:cubicBezTo>
                    <a:cubicBezTo>
                      <a:pt x="154" y="9"/>
                      <a:pt x="154" y="10"/>
                      <a:pt x="154" y="10"/>
                    </a:cubicBezTo>
                    <a:cubicBezTo>
                      <a:pt x="155" y="10"/>
                      <a:pt x="156" y="11"/>
                      <a:pt x="155" y="10"/>
                    </a:cubicBezTo>
                    <a:cubicBezTo>
                      <a:pt x="154" y="8"/>
                      <a:pt x="153" y="7"/>
                      <a:pt x="153" y="6"/>
                    </a:cubicBezTo>
                    <a:cubicBezTo>
                      <a:pt x="152" y="5"/>
                      <a:pt x="150" y="4"/>
                      <a:pt x="150" y="3"/>
                    </a:cubicBezTo>
                    <a:cubicBezTo>
                      <a:pt x="149" y="2"/>
                      <a:pt x="149" y="0"/>
                      <a:pt x="150" y="1"/>
                    </a:cubicBezTo>
                    <a:cubicBezTo>
                      <a:pt x="152" y="2"/>
                      <a:pt x="152" y="2"/>
                      <a:pt x="153" y="4"/>
                    </a:cubicBezTo>
                    <a:cubicBezTo>
                      <a:pt x="153" y="5"/>
                      <a:pt x="155" y="6"/>
                      <a:pt x="155" y="7"/>
                    </a:cubicBezTo>
                    <a:cubicBezTo>
                      <a:pt x="156" y="8"/>
                      <a:pt x="156" y="9"/>
                      <a:pt x="157" y="11"/>
                    </a:cubicBezTo>
                    <a:cubicBezTo>
                      <a:pt x="159" y="13"/>
                      <a:pt x="159" y="15"/>
                      <a:pt x="160" y="15"/>
                    </a:cubicBezTo>
                    <a:cubicBezTo>
                      <a:pt x="161" y="16"/>
                      <a:pt x="163" y="17"/>
                      <a:pt x="161" y="16"/>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57" name="Freeform 34">
                <a:extLst>
                  <a:ext uri="{FF2B5EF4-FFF2-40B4-BE49-F238E27FC236}">
                    <a16:creationId xmlns:a16="http://schemas.microsoft.com/office/drawing/2014/main" id="{B57BD55A-F790-0166-29D8-6631E2E8AC1B}"/>
                  </a:ext>
                </a:extLst>
              </p:cNvPr>
              <p:cNvSpPr>
                <a:spLocks/>
              </p:cNvSpPr>
              <p:nvPr/>
            </p:nvSpPr>
            <p:spPr bwMode="auto">
              <a:xfrm>
                <a:off x="4193294" y="1668888"/>
                <a:ext cx="397059" cy="531403"/>
              </a:xfrm>
              <a:custGeom>
                <a:avLst/>
                <a:gdLst>
                  <a:gd name="T0" fmla="*/ 60 w 74"/>
                  <a:gd name="T1" fmla="*/ 92 h 99"/>
                  <a:gd name="T2" fmla="*/ 63 w 74"/>
                  <a:gd name="T3" fmla="*/ 86 h 99"/>
                  <a:gd name="T4" fmla="*/ 64 w 74"/>
                  <a:gd name="T5" fmla="*/ 81 h 99"/>
                  <a:gd name="T6" fmla="*/ 68 w 74"/>
                  <a:gd name="T7" fmla="*/ 74 h 99"/>
                  <a:gd name="T8" fmla="*/ 69 w 74"/>
                  <a:gd name="T9" fmla="*/ 69 h 99"/>
                  <a:gd name="T10" fmla="*/ 73 w 74"/>
                  <a:gd name="T11" fmla="*/ 69 h 99"/>
                  <a:gd name="T12" fmla="*/ 73 w 74"/>
                  <a:gd name="T13" fmla="*/ 59 h 99"/>
                  <a:gd name="T14" fmla="*/ 69 w 74"/>
                  <a:gd name="T15" fmla="*/ 47 h 99"/>
                  <a:gd name="T16" fmla="*/ 61 w 74"/>
                  <a:gd name="T17" fmla="*/ 37 h 99"/>
                  <a:gd name="T18" fmla="*/ 55 w 74"/>
                  <a:gd name="T19" fmla="*/ 41 h 99"/>
                  <a:gd name="T20" fmla="*/ 53 w 74"/>
                  <a:gd name="T21" fmla="*/ 45 h 99"/>
                  <a:gd name="T22" fmla="*/ 46 w 74"/>
                  <a:gd name="T23" fmla="*/ 47 h 99"/>
                  <a:gd name="T24" fmla="*/ 49 w 74"/>
                  <a:gd name="T25" fmla="*/ 40 h 99"/>
                  <a:gd name="T26" fmla="*/ 51 w 74"/>
                  <a:gd name="T27" fmla="*/ 32 h 99"/>
                  <a:gd name="T28" fmla="*/ 53 w 74"/>
                  <a:gd name="T29" fmla="*/ 26 h 99"/>
                  <a:gd name="T30" fmla="*/ 51 w 74"/>
                  <a:gd name="T31" fmla="*/ 17 h 99"/>
                  <a:gd name="T32" fmla="*/ 51 w 74"/>
                  <a:gd name="T33" fmla="*/ 12 h 99"/>
                  <a:gd name="T34" fmla="*/ 47 w 74"/>
                  <a:gd name="T35" fmla="*/ 8 h 99"/>
                  <a:gd name="T36" fmla="*/ 36 w 74"/>
                  <a:gd name="T37" fmla="*/ 4 h 99"/>
                  <a:gd name="T38" fmla="*/ 29 w 74"/>
                  <a:gd name="T39" fmla="*/ 2 h 99"/>
                  <a:gd name="T40" fmla="*/ 22 w 74"/>
                  <a:gd name="T41" fmla="*/ 4 h 99"/>
                  <a:gd name="T42" fmla="*/ 22 w 74"/>
                  <a:gd name="T43" fmla="*/ 10 h 99"/>
                  <a:gd name="T44" fmla="*/ 18 w 74"/>
                  <a:gd name="T45" fmla="*/ 12 h 99"/>
                  <a:gd name="T46" fmla="*/ 17 w 74"/>
                  <a:gd name="T47" fmla="*/ 20 h 99"/>
                  <a:gd name="T48" fmla="*/ 15 w 74"/>
                  <a:gd name="T49" fmla="*/ 21 h 99"/>
                  <a:gd name="T50" fmla="*/ 15 w 74"/>
                  <a:gd name="T51" fmla="*/ 24 h 99"/>
                  <a:gd name="T52" fmla="*/ 14 w 74"/>
                  <a:gd name="T53" fmla="*/ 16 h 99"/>
                  <a:gd name="T54" fmla="*/ 11 w 74"/>
                  <a:gd name="T55" fmla="*/ 20 h 99"/>
                  <a:gd name="T56" fmla="*/ 7 w 74"/>
                  <a:gd name="T57" fmla="*/ 23 h 99"/>
                  <a:gd name="T58" fmla="*/ 4 w 74"/>
                  <a:gd name="T59" fmla="*/ 29 h 99"/>
                  <a:gd name="T60" fmla="*/ 5 w 74"/>
                  <a:gd name="T61" fmla="*/ 38 h 99"/>
                  <a:gd name="T62" fmla="*/ 1 w 74"/>
                  <a:gd name="T63" fmla="*/ 45 h 99"/>
                  <a:gd name="T64" fmla="*/ 2 w 74"/>
                  <a:gd name="T65" fmla="*/ 52 h 99"/>
                  <a:gd name="T66" fmla="*/ 6 w 74"/>
                  <a:gd name="T67" fmla="*/ 62 h 99"/>
                  <a:gd name="T68" fmla="*/ 6 w 74"/>
                  <a:gd name="T69" fmla="*/ 92 h 99"/>
                  <a:gd name="T70" fmla="*/ 2 w 74"/>
                  <a:gd name="T71" fmla="*/ 99 h 99"/>
                  <a:gd name="T72" fmla="*/ 37 w 74"/>
                  <a:gd name="T73" fmla="*/ 96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4" h="99">
                    <a:moveTo>
                      <a:pt x="37" y="96"/>
                    </a:moveTo>
                    <a:cubicBezTo>
                      <a:pt x="38" y="97"/>
                      <a:pt x="53" y="93"/>
                      <a:pt x="60" y="92"/>
                    </a:cubicBezTo>
                    <a:cubicBezTo>
                      <a:pt x="60" y="91"/>
                      <a:pt x="60" y="91"/>
                      <a:pt x="60" y="91"/>
                    </a:cubicBezTo>
                    <a:cubicBezTo>
                      <a:pt x="61" y="89"/>
                      <a:pt x="62" y="87"/>
                      <a:pt x="63" y="86"/>
                    </a:cubicBezTo>
                    <a:cubicBezTo>
                      <a:pt x="64" y="86"/>
                      <a:pt x="64" y="84"/>
                      <a:pt x="65" y="84"/>
                    </a:cubicBezTo>
                    <a:cubicBezTo>
                      <a:pt x="65" y="83"/>
                      <a:pt x="64" y="81"/>
                      <a:pt x="64" y="81"/>
                    </a:cubicBezTo>
                    <a:cubicBezTo>
                      <a:pt x="64" y="80"/>
                      <a:pt x="66" y="77"/>
                      <a:pt x="68" y="75"/>
                    </a:cubicBezTo>
                    <a:cubicBezTo>
                      <a:pt x="68" y="75"/>
                      <a:pt x="68" y="75"/>
                      <a:pt x="68" y="74"/>
                    </a:cubicBezTo>
                    <a:cubicBezTo>
                      <a:pt x="67" y="72"/>
                      <a:pt x="66" y="72"/>
                      <a:pt x="67" y="71"/>
                    </a:cubicBezTo>
                    <a:cubicBezTo>
                      <a:pt x="68" y="70"/>
                      <a:pt x="67" y="68"/>
                      <a:pt x="69" y="69"/>
                    </a:cubicBezTo>
                    <a:cubicBezTo>
                      <a:pt x="71" y="69"/>
                      <a:pt x="73" y="69"/>
                      <a:pt x="73" y="70"/>
                    </a:cubicBezTo>
                    <a:cubicBezTo>
                      <a:pt x="74" y="69"/>
                      <a:pt x="73" y="69"/>
                      <a:pt x="73" y="69"/>
                    </a:cubicBezTo>
                    <a:cubicBezTo>
                      <a:pt x="73" y="67"/>
                      <a:pt x="73" y="63"/>
                      <a:pt x="74" y="60"/>
                    </a:cubicBezTo>
                    <a:cubicBezTo>
                      <a:pt x="74" y="60"/>
                      <a:pt x="74" y="60"/>
                      <a:pt x="73" y="59"/>
                    </a:cubicBezTo>
                    <a:cubicBezTo>
                      <a:pt x="73" y="57"/>
                      <a:pt x="73" y="58"/>
                      <a:pt x="72" y="56"/>
                    </a:cubicBezTo>
                    <a:cubicBezTo>
                      <a:pt x="71" y="53"/>
                      <a:pt x="70" y="49"/>
                      <a:pt x="69" y="47"/>
                    </a:cubicBezTo>
                    <a:cubicBezTo>
                      <a:pt x="68" y="45"/>
                      <a:pt x="67" y="42"/>
                      <a:pt x="66" y="40"/>
                    </a:cubicBezTo>
                    <a:cubicBezTo>
                      <a:pt x="66" y="39"/>
                      <a:pt x="63" y="37"/>
                      <a:pt x="61" y="37"/>
                    </a:cubicBezTo>
                    <a:cubicBezTo>
                      <a:pt x="59" y="37"/>
                      <a:pt x="56" y="39"/>
                      <a:pt x="56" y="40"/>
                    </a:cubicBezTo>
                    <a:cubicBezTo>
                      <a:pt x="56" y="40"/>
                      <a:pt x="55" y="41"/>
                      <a:pt x="55" y="41"/>
                    </a:cubicBezTo>
                    <a:cubicBezTo>
                      <a:pt x="54" y="40"/>
                      <a:pt x="54" y="42"/>
                      <a:pt x="54" y="43"/>
                    </a:cubicBezTo>
                    <a:cubicBezTo>
                      <a:pt x="54" y="44"/>
                      <a:pt x="53" y="44"/>
                      <a:pt x="53" y="45"/>
                    </a:cubicBezTo>
                    <a:cubicBezTo>
                      <a:pt x="52" y="47"/>
                      <a:pt x="51" y="48"/>
                      <a:pt x="50" y="48"/>
                    </a:cubicBezTo>
                    <a:cubicBezTo>
                      <a:pt x="50" y="49"/>
                      <a:pt x="48" y="49"/>
                      <a:pt x="46" y="47"/>
                    </a:cubicBezTo>
                    <a:cubicBezTo>
                      <a:pt x="45" y="46"/>
                      <a:pt x="45" y="42"/>
                      <a:pt x="46" y="41"/>
                    </a:cubicBezTo>
                    <a:cubicBezTo>
                      <a:pt x="47" y="40"/>
                      <a:pt x="48" y="41"/>
                      <a:pt x="49" y="40"/>
                    </a:cubicBezTo>
                    <a:cubicBezTo>
                      <a:pt x="50" y="38"/>
                      <a:pt x="50" y="36"/>
                      <a:pt x="50" y="35"/>
                    </a:cubicBezTo>
                    <a:cubicBezTo>
                      <a:pt x="50" y="35"/>
                      <a:pt x="50" y="33"/>
                      <a:pt x="51" y="32"/>
                    </a:cubicBezTo>
                    <a:cubicBezTo>
                      <a:pt x="53" y="32"/>
                      <a:pt x="53" y="32"/>
                      <a:pt x="53" y="31"/>
                    </a:cubicBezTo>
                    <a:cubicBezTo>
                      <a:pt x="54" y="29"/>
                      <a:pt x="54" y="28"/>
                      <a:pt x="53" y="26"/>
                    </a:cubicBezTo>
                    <a:cubicBezTo>
                      <a:pt x="52" y="25"/>
                      <a:pt x="53" y="24"/>
                      <a:pt x="53" y="22"/>
                    </a:cubicBezTo>
                    <a:cubicBezTo>
                      <a:pt x="53" y="20"/>
                      <a:pt x="51" y="18"/>
                      <a:pt x="51" y="17"/>
                    </a:cubicBezTo>
                    <a:cubicBezTo>
                      <a:pt x="50" y="17"/>
                      <a:pt x="49" y="16"/>
                      <a:pt x="50" y="15"/>
                    </a:cubicBezTo>
                    <a:cubicBezTo>
                      <a:pt x="51" y="14"/>
                      <a:pt x="52" y="13"/>
                      <a:pt x="51" y="12"/>
                    </a:cubicBezTo>
                    <a:cubicBezTo>
                      <a:pt x="51" y="12"/>
                      <a:pt x="49" y="12"/>
                      <a:pt x="49" y="11"/>
                    </a:cubicBezTo>
                    <a:cubicBezTo>
                      <a:pt x="49" y="10"/>
                      <a:pt x="48" y="8"/>
                      <a:pt x="47" y="8"/>
                    </a:cubicBezTo>
                    <a:cubicBezTo>
                      <a:pt x="45" y="8"/>
                      <a:pt x="39" y="5"/>
                      <a:pt x="38" y="5"/>
                    </a:cubicBezTo>
                    <a:cubicBezTo>
                      <a:pt x="37" y="5"/>
                      <a:pt x="37" y="6"/>
                      <a:pt x="36" y="4"/>
                    </a:cubicBezTo>
                    <a:cubicBezTo>
                      <a:pt x="35" y="3"/>
                      <a:pt x="33" y="3"/>
                      <a:pt x="32" y="3"/>
                    </a:cubicBezTo>
                    <a:cubicBezTo>
                      <a:pt x="31" y="3"/>
                      <a:pt x="30" y="3"/>
                      <a:pt x="29" y="2"/>
                    </a:cubicBezTo>
                    <a:cubicBezTo>
                      <a:pt x="28" y="1"/>
                      <a:pt x="26" y="0"/>
                      <a:pt x="25" y="1"/>
                    </a:cubicBezTo>
                    <a:cubicBezTo>
                      <a:pt x="23" y="2"/>
                      <a:pt x="22" y="4"/>
                      <a:pt x="22" y="4"/>
                    </a:cubicBezTo>
                    <a:cubicBezTo>
                      <a:pt x="21" y="5"/>
                      <a:pt x="20" y="6"/>
                      <a:pt x="20" y="7"/>
                    </a:cubicBezTo>
                    <a:cubicBezTo>
                      <a:pt x="21" y="9"/>
                      <a:pt x="22" y="9"/>
                      <a:pt x="22" y="10"/>
                    </a:cubicBezTo>
                    <a:cubicBezTo>
                      <a:pt x="22" y="11"/>
                      <a:pt x="22" y="11"/>
                      <a:pt x="21" y="11"/>
                    </a:cubicBezTo>
                    <a:cubicBezTo>
                      <a:pt x="20" y="11"/>
                      <a:pt x="18" y="11"/>
                      <a:pt x="18" y="12"/>
                    </a:cubicBezTo>
                    <a:cubicBezTo>
                      <a:pt x="17" y="13"/>
                      <a:pt x="17" y="12"/>
                      <a:pt x="17" y="14"/>
                    </a:cubicBezTo>
                    <a:cubicBezTo>
                      <a:pt x="16" y="16"/>
                      <a:pt x="17" y="18"/>
                      <a:pt x="17" y="20"/>
                    </a:cubicBezTo>
                    <a:cubicBezTo>
                      <a:pt x="17" y="22"/>
                      <a:pt x="17" y="25"/>
                      <a:pt x="16" y="24"/>
                    </a:cubicBezTo>
                    <a:cubicBezTo>
                      <a:pt x="15" y="24"/>
                      <a:pt x="16" y="21"/>
                      <a:pt x="15" y="21"/>
                    </a:cubicBezTo>
                    <a:cubicBezTo>
                      <a:pt x="15" y="21"/>
                      <a:pt x="15" y="22"/>
                      <a:pt x="15" y="23"/>
                    </a:cubicBezTo>
                    <a:cubicBezTo>
                      <a:pt x="15" y="23"/>
                      <a:pt x="15" y="26"/>
                      <a:pt x="15" y="24"/>
                    </a:cubicBezTo>
                    <a:cubicBezTo>
                      <a:pt x="14" y="23"/>
                      <a:pt x="14" y="22"/>
                      <a:pt x="14" y="20"/>
                    </a:cubicBezTo>
                    <a:cubicBezTo>
                      <a:pt x="14" y="19"/>
                      <a:pt x="14" y="16"/>
                      <a:pt x="14" y="16"/>
                    </a:cubicBezTo>
                    <a:cubicBezTo>
                      <a:pt x="14" y="15"/>
                      <a:pt x="13" y="15"/>
                      <a:pt x="13" y="16"/>
                    </a:cubicBezTo>
                    <a:cubicBezTo>
                      <a:pt x="12" y="17"/>
                      <a:pt x="12" y="20"/>
                      <a:pt x="11" y="20"/>
                    </a:cubicBezTo>
                    <a:cubicBezTo>
                      <a:pt x="10" y="21"/>
                      <a:pt x="11" y="23"/>
                      <a:pt x="9" y="22"/>
                    </a:cubicBezTo>
                    <a:cubicBezTo>
                      <a:pt x="7" y="22"/>
                      <a:pt x="8" y="22"/>
                      <a:pt x="7" y="23"/>
                    </a:cubicBezTo>
                    <a:cubicBezTo>
                      <a:pt x="7" y="25"/>
                      <a:pt x="6" y="27"/>
                      <a:pt x="6" y="27"/>
                    </a:cubicBezTo>
                    <a:cubicBezTo>
                      <a:pt x="5" y="27"/>
                      <a:pt x="3" y="28"/>
                      <a:pt x="4" y="29"/>
                    </a:cubicBezTo>
                    <a:cubicBezTo>
                      <a:pt x="4" y="31"/>
                      <a:pt x="5" y="31"/>
                      <a:pt x="5" y="32"/>
                    </a:cubicBezTo>
                    <a:cubicBezTo>
                      <a:pt x="4" y="33"/>
                      <a:pt x="6" y="37"/>
                      <a:pt x="5" y="38"/>
                    </a:cubicBezTo>
                    <a:cubicBezTo>
                      <a:pt x="4" y="39"/>
                      <a:pt x="3" y="41"/>
                      <a:pt x="2" y="42"/>
                    </a:cubicBezTo>
                    <a:cubicBezTo>
                      <a:pt x="1" y="43"/>
                      <a:pt x="0" y="44"/>
                      <a:pt x="1" y="45"/>
                    </a:cubicBezTo>
                    <a:cubicBezTo>
                      <a:pt x="2" y="46"/>
                      <a:pt x="3" y="47"/>
                      <a:pt x="2" y="48"/>
                    </a:cubicBezTo>
                    <a:cubicBezTo>
                      <a:pt x="2" y="50"/>
                      <a:pt x="3" y="52"/>
                      <a:pt x="2" y="52"/>
                    </a:cubicBezTo>
                    <a:cubicBezTo>
                      <a:pt x="2" y="53"/>
                      <a:pt x="2" y="56"/>
                      <a:pt x="3" y="57"/>
                    </a:cubicBezTo>
                    <a:cubicBezTo>
                      <a:pt x="4" y="58"/>
                      <a:pt x="4" y="59"/>
                      <a:pt x="6" y="62"/>
                    </a:cubicBezTo>
                    <a:cubicBezTo>
                      <a:pt x="7" y="64"/>
                      <a:pt x="11" y="75"/>
                      <a:pt x="9" y="83"/>
                    </a:cubicBezTo>
                    <a:cubicBezTo>
                      <a:pt x="6" y="90"/>
                      <a:pt x="6" y="91"/>
                      <a:pt x="6" y="92"/>
                    </a:cubicBezTo>
                    <a:cubicBezTo>
                      <a:pt x="5" y="93"/>
                      <a:pt x="4" y="97"/>
                      <a:pt x="2" y="98"/>
                    </a:cubicBezTo>
                    <a:cubicBezTo>
                      <a:pt x="2" y="98"/>
                      <a:pt x="2" y="99"/>
                      <a:pt x="2" y="99"/>
                    </a:cubicBezTo>
                    <a:cubicBezTo>
                      <a:pt x="35" y="95"/>
                      <a:pt x="35" y="95"/>
                      <a:pt x="35" y="95"/>
                    </a:cubicBezTo>
                    <a:cubicBezTo>
                      <a:pt x="35" y="95"/>
                      <a:pt x="36" y="95"/>
                      <a:pt x="37" y="96"/>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58" name="Freeform 35">
                <a:extLst>
                  <a:ext uri="{FF2B5EF4-FFF2-40B4-BE49-F238E27FC236}">
                    <a16:creationId xmlns:a16="http://schemas.microsoft.com/office/drawing/2014/main" id="{94BD9957-FE2A-D9CD-BED3-C6A7B0E08E8C}"/>
                  </a:ext>
                </a:extLst>
              </p:cNvPr>
              <p:cNvSpPr>
                <a:spLocks/>
              </p:cNvSpPr>
              <p:nvPr/>
            </p:nvSpPr>
            <p:spPr bwMode="auto">
              <a:xfrm>
                <a:off x="3828080" y="1491754"/>
                <a:ext cx="601062" cy="295556"/>
              </a:xfrm>
              <a:custGeom>
                <a:avLst/>
                <a:gdLst>
                  <a:gd name="T0" fmla="*/ 5 w 112"/>
                  <a:gd name="T1" fmla="*/ 29 h 55"/>
                  <a:gd name="T2" fmla="*/ 25 w 112"/>
                  <a:gd name="T3" fmla="*/ 34 h 55"/>
                  <a:gd name="T4" fmla="*/ 33 w 112"/>
                  <a:gd name="T5" fmla="*/ 35 h 55"/>
                  <a:gd name="T6" fmla="*/ 40 w 112"/>
                  <a:gd name="T7" fmla="*/ 40 h 55"/>
                  <a:gd name="T8" fmla="*/ 44 w 112"/>
                  <a:gd name="T9" fmla="*/ 49 h 55"/>
                  <a:gd name="T10" fmla="*/ 48 w 112"/>
                  <a:gd name="T11" fmla="*/ 55 h 55"/>
                  <a:gd name="T12" fmla="*/ 49 w 112"/>
                  <a:gd name="T13" fmla="*/ 52 h 55"/>
                  <a:gd name="T14" fmla="*/ 56 w 112"/>
                  <a:gd name="T15" fmla="*/ 39 h 55"/>
                  <a:gd name="T16" fmla="*/ 58 w 112"/>
                  <a:gd name="T17" fmla="*/ 39 h 55"/>
                  <a:gd name="T18" fmla="*/ 63 w 112"/>
                  <a:gd name="T19" fmla="*/ 35 h 55"/>
                  <a:gd name="T20" fmla="*/ 62 w 112"/>
                  <a:gd name="T21" fmla="*/ 40 h 55"/>
                  <a:gd name="T22" fmla="*/ 65 w 112"/>
                  <a:gd name="T23" fmla="*/ 38 h 55"/>
                  <a:gd name="T24" fmla="*/ 70 w 112"/>
                  <a:gd name="T25" fmla="*/ 32 h 55"/>
                  <a:gd name="T26" fmla="*/ 79 w 112"/>
                  <a:gd name="T27" fmla="*/ 30 h 55"/>
                  <a:gd name="T28" fmla="*/ 83 w 112"/>
                  <a:gd name="T29" fmla="*/ 28 h 55"/>
                  <a:gd name="T30" fmla="*/ 90 w 112"/>
                  <a:gd name="T31" fmla="*/ 30 h 55"/>
                  <a:gd name="T32" fmla="*/ 94 w 112"/>
                  <a:gd name="T33" fmla="*/ 29 h 55"/>
                  <a:gd name="T34" fmla="*/ 103 w 112"/>
                  <a:gd name="T35" fmla="*/ 28 h 55"/>
                  <a:gd name="T36" fmla="*/ 107 w 112"/>
                  <a:gd name="T37" fmla="*/ 28 h 55"/>
                  <a:gd name="T38" fmla="*/ 112 w 112"/>
                  <a:gd name="T39" fmla="*/ 27 h 55"/>
                  <a:gd name="T40" fmla="*/ 109 w 112"/>
                  <a:gd name="T41" fmla="*/ 25 h 55"/>
                  <a:gd name="T42" fmla="*/ 106 w 112"/>
                  <a:gd name="T43" fmla="*/ 26 h 55"/>
                  <a:gd name="T44" fmla="*/ 101 w 112"/>
                  <a:gd name="T45" fmla="*/ 21 h 55"/>
                  <a:gd name="T46" fmla="*/ 96 w 112"/>
                  <a:gd name="T47" fmla="*/ 18 h 55"/>
                  <a:gd name="T48" fmla="*/ 89 w 112"/>
                  <a:gd name="T49" fmla="*/ 18 h 55"/>
                  <a:gd name="T50" fmla="*/ 86 w 112"/>
                  <a:gd name="T51" fmla="*/ 11 h 55"/>
                  <a:gd name="T52" fmla="*/ 75 w 112"/>
                  <a:gd name="T53" fmla="*/ 14 h 55"/>
                  <a:gd name="T54" fmla="*/ 61 w 112"/>
                  <a:gd name="T55" fmla="*/ 22 h 55"/>
                  <a:gd name="T56" fmla="*/ 55 w 112"/>
                  <a:gd name="T57" fmla="*/ 20 h 55"/>
                  <a:gd name="T58" fmla="*/ 47 w 112"/>
                  <a:gd name="T59" fmla="*/ 18 h 55"/>
                  <a:gd name="T60" fmla="*/ 36 w 112"/>
                  <a:gd name="T61" fmla="*/ 13 h 55"/>
                  <a:gd name="T62" fmla="*/ 31 w 112"/>
                  <a:gd name="T63" fmla="*/ 16 h 55"/>
                  <a:gd name="T64" fmla="*/ 35 w 112"/>
                  <a:gd name="T65" fmla="*/ 7 h 55"/>
                  <a:gd name="T66" fmla="*/ 39 w 112"/>
                  <a:gd name="T67" fmla="*/ 2 h 55"/>
                  <a:gd name="T68" fmla="*/ 33 w 112"/>
                  <a:gd name="T69" fmla="*/ 1 h 55"/>
                  <a:gd name="T70" fmla="*/ 27 w 112"/>
                  <a:gd name="T71" fmla="*/ 8 h 55"/>
                  <a:gd name="T72" fmla="*/ 26 w 112"/>
                  <a:gd name="T73" fmla="*/ 7 h 55"/>
                  <a:gd name="T74" fmla="*/ 22 w 112"/>
                  <a:gd name="T75" fmla="*/ 13 h 55"/>
                  <a:gd name="T76" fmla="*/ 13 w 112"/>
                  <a:gd name="T77" fmla="*/ 17 h 55"/>
                  <a:gd name="T78" fmla="*/ 4 w 112"/>
                  <a:gd name="T79" fmla="*/ 22 h 55"/>
                  <a:gd name="T80" fmla="*/ 1 w 112"/>
                  <a:gd name="T81" fmla="*/ 2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2" h="55">
                    <a:moveTo>
                      <a:pt x="1" y="25"/>
                    </a:moveTo>
                    <a:cubicBezTo>
                      <a:pt x="3" y="26"/>
                      <a:pt x="4" y="28"/>
                      <a:pt x="5" y="29"/>
                    </a:cubicBezTo>
                    <a:cubicBezTo>
                      <a:pt x="5" y="30"/>
                      <a:pt x="6" y="31"/>
                      <a:pt x="9" y="31"/>
                    </a:cubicBezTo>
                    <a:cubicBezTo>
                      <a:pt x="13" y="31"/>
                      <a:pt x="23" y="32"/>
                      <a:pt x="25" y="34"/>
                    </a:cubicBezTo>
                    <a:cubicBezTo>
                      <a:pt x="26" y="35"/>
                      <a:pt x="26" y="36"/>
                      <a:pt x="29" y="35"/>
                    </a:cubicBezTo>
                    <a:cubicBezTo>
                      <a:pt x="32" y="35"/>
                      <a:pt x="32" y="33"/>
                      <a:pt x="33" y="35"/>
                    </a:cubicBezTo>
                    <a:cubicBezTo>
                      <a:pt x="35" y="36"/>
                      <a:pt x="39" y="34"/>
                      <a:pt x="39" y="36"/>
                    </a:cubicBezTo>
                    <a:cubicBezTo>
                      <a:pt x="39" y="39"/>
                      <a:pt x="39" y="39"/>
                      <a:pt x="40" y="40"/>
                    </a:cubicBezTo>
                    <a:cubicBezTo>
                      <a:pt x="41" y="40"/>
                      <a:pt x="44" y="40"/>
                      <a:pt x="44" y="44"/>
                    </a:cubicBezTo>
                    <a:cubicBezTo>
                      <a:pt x="44" y="48"/>
                      <a:pt x="42" y="49"/>
                      <a:pt x="44" y="49"/>
                    </a:cubicBezTo>
                    <a:cubicBezTo>
                      <a:pt x="45" y="50"/>
                      <a:pt x="47" y="49"/>
                      <a:pt x="47" y="51"/>
                    </a:cubicBezTo>
                    <a:cubicBezTo>
                      <a:pt x="47" y="52"/>
                      <a:pt x="46" y="54"/>
                      <a:pt x="48" y="55"/>
                    </a:cubicBezTo>
                    <a:cubicBezTo>
                      <a:pt x="48" y="55"/>
                      <a:pt x="48" y="55"/>
                      <a:pt x="49" y="55"/>
                    </a:cubicBezTo>
                    <a:cubicBezTo>
                      <a:pt x="49" y="54"/>
                      <a:pt x="49" y="53"/>
                      <a:pt x="49" y="52"/>
                    </a:cubicBezTo>
                    <a:cubicBezTo>
                      <a:pt x="51" y="51"/>
                      <a:pt x="52" y="49"/>
                      <a:pt x="52" y="48"/>
                    </a:cubicBezTo>
                    <a:cubicBezTo>
                      <a:pt x="52" y="48"/>
                      <a:pt x="56" y="41"/>
                      <a:pt x="56" y="39"/>
                    </a:cubicBezTo>
                    <a:cubicBezTo>
                      <a:pt x="56" y="38"/>
                      <a:pt x="56" y="37"/>
                      <a:pt x="57" y="38"/>
                    </a:cubicBezTo>
                    <a:cubicBezTo>
                      <a:pt x="57" y="39"/>
                      <a:pt x="57" y="40"/>
                      <a:pt x="58" y="39"/>
                    </a:cubicBezTo>
                    <a:cubicBezTo>
                      <a:pt x="59" y="39"/>
                      <a:pt x="60" y="38"/>
                      <a:pt x="61" y="37"/>
                    </a:cubicBezTo>
                    <a:cubicBezTo>
                      <a:pt x="62" y="36"/>
                      <a:pt x="62" y="35"/>
                      <a:pt x="63" y="35"/>
                    </a:cubicBezTo>
                    <a:cubicBezTo>
                      <a:pt x="64" y="36"/>
                      <a:pt x="65" y="37"/>
                      <a:pt x="64" y="38"/>
                    </a:cubicBezTo>
                    <a:cubicBezTo>
                      <a:pt x="63" y="39"/>
                      <a:pt x="61" y="39"/>
                      <a:pt x="62" y="40"/>
                    </a:cubicBezTo>
                    <a:cubicBezTo>
                      <a:pt x="62" y="41"/>
                      <a:pt x="62" y="42"/>
                      <a:pt x="63" y="41"/>
                    </a:cubicBezTo>
                    <a:cubicBezTo>
                      <a:pt x="63" y="40"/>
                      <a:pt x="64" y="39"/>
                      <a:pt x="65" y="38"/>
                    </a:cubicBezTo>
                    <a:cubicBezTo>
                      <a:pt x="66" y="38"/>
                      <a:pt x="67" y="37"/>
                      <a:pt x="67" y="36"/>
                    </a:cubicBezTo>
                    <a:cubicBezTo>
                      <a:pt x="67" y="35"/>
                      <a:pt x="68" y="32"/>
                      <a:pt x="70" y="32"/>
                    </a:cubicBezTo>
                    <a:cubicBezTo>
                      <a:pt x="73" y="32"/>
                      <a:pt x="74" y="32"/>
                      <a:pt x="76" y="31"/>
                    </a:cubicBezTo>
                    <a:cubicBezTo>
                      <a:pt x="78" y="31"/>
                      <a:pt x="79" y="31"/>
                      <a:pt x="79" y="30"/>
                    </a:cubicBezTo>
                    <a:cubicBezTo>
                      <a:pt x="79" y="28"/>
                      <a:pt x="80" y="28"/>
                      <a:pt x="81" y="28"/>
                    </a:cubicBezTo>
                    <a:cubicBezTo>
                      <a:pt x="82" y="28"/>
                      <a:pt x="81" y="28"/>
                      <a:pt x="83" y="28"/>
                    </a:cubicBezTo>
                    <a:cubicBezTo>
                      <a:pt x="84" y="28"/>
                      <a:pt x="85" y="28"/>
                      <a:pt x="86" y="29"/>
                    </a:cubicBezTo>
                    <a:cubicBezTo>
                      <a:pt x="88" y="29"/>
                      <a:pt x="88" y="29"/>
                      <a:pt x="90" y="30"/>
                    </a:cubicBezTo>
                    <a:cubicBezTo>
                      <a:pt x="91" y="31"/>
                      <a:pt x="91" y="32"/>
                      <a:pt x="93" y="32"/>
                    </a:cubicBezTo>
                    <a:cubicBezTo>
                      <a:pt x="94" y="31"/>
                      <a:pt x="93" y="30"/>
                      <a:pt x="94" y="29"/>
                    </a:cubicBezTo>
                    <a:cubicBezTo>
                      <a:pt x="94" y="28"/>
                      <a:pt x="95" y="28"/>
                      <a:pt x="96" y="28"/>
                    </a:cubicBezTo>
                    <a:cubicBezTo>
                      <a:pt x="97" y="29"/>
                      <a:pt x="102" y="28"/>
                      <a:pt x="103" y="28"/>
                    </a:cubicBezTo>
                    <a:cubicBezTo>
                      <a:pt x="104" y="29"/>
                      <a:pt x="106" y="28"/>
                      <a:pt x="106" y="28"/>
                    </a:cubicBezTo>
                    <a:cubicBezTo>
                      <a:pt x="106" y="28"/>
                      <a:pt x="106" y="28"/>
                      <a:pt x="107" y="28"/>
                    </a:cubicBezTo>
                    <a:cubicBezTo>
                      <a:pt x="108" y="28"/>
                      <a:pt x="109" y="28"/>
                      <a:pt x="110" y="28"/>
                    </a:cubicBezTo>
                    <a:cubicBezTo>
                      <a:pt x="112" y="29"/>
                      <a:pt x="112" y="28"/>
                      <a:pt x="112" y="27"/>
                    </a:cubicBezTo>
                    <a:cubicBezTo>
                      <a:pt x="112" y="26"/>
                      <a:pt x="112" y="25"/>
                      <a:pt x="111" y="25"/>
                    </a:cubicBezTo>
                    <a:cubicBezTo>
                      <a:pt x="111" y="24"/>
                      <a:pt x="110" y="25"/>
                      <a:pt x="109" y="25"/>
                    </a:cubicBezTo>
                    <a:cubicBezTo>
                      <a:pt x="108" y="26"/>
                      <a:pt x="108" y="27"/>
                      <a:pt x="107" y="27"/>
                    </a:cubicBezTo>
                    <a:cubicBezTo>
                      <a:pt x="106" y="26"/>
                      <a:pt x="106" y="26"/>
                      <a:pt x="106" y="26"/>
                    </a:cubicBezTo>
                    <a:cubicBezTo>
                      <a:pt x="105" y="25"/>
                      <a:pt x="103" y="24"/>
                      <a:pt x="102" y="23"/>
                    </a:cubicBezTo>
                    <a:cubicBezTo>
                      <a:pt x="101" y="23"/>
                      <a:pt x="101" y="22"/>
                      <a:pt x="101" y="21"/>
                    </a:cubicBezTo>
                    <a:cubicBezTo>
                      <a:pt x="100" y="20"/>
                      <a:pt x="101" y="18"/>
                      <a:pt x="99" y="17"/>
                    </a:cubicBezTo>
                    <a:cubicBezTo>
                      <a:pt x="98" y="17"/>
                      <a:pt x="97" y="18"/>
                      <a:pt x="96" y="18"/>
                    </a:cubicBezTo>
                    <a:cubicBezTo>
                      <a:pt x="95" y="18"/>
                      <a:pt x="93" y="18"/>
                      <a:pt x="92" y="18"/>
                    </a:cubicBezTo>
                    <a:cubicBezTo>
                      <a:pt x="92" y="18"/>
                      <a:pt x="91" y="18"/>
                      <a:pt x="89" y="18"/>
                    </a:cubicBezTo>
                    <a:cubicBezTo>
                      <a:pt x="87" y="18"/>
                      <a:pt x="87" y="17"/>
                      <a:pt x="87" y="14"/>
                    </a:cubicBezTo>
                    <a:cubicBezTo>
                      <a:pt x="87" y="11"/>
                      <a:pt x="87" y="11"/>
                      <a:pt x="86" y="11"/>
                    </a:cubicBezTo>
                    <a:cubicBezTo>
                      <a:pt x="84" y="11"/>
                      <a:pt x="83" y="12"/>
                      <a:pt x="81" y="13"/>
                    </a:cubicBezTo>
                    <a:cubicBezTo>
                      <a:pt x="80" y="14"/>
                      <a:pt x="78" y="15"/>
                      <a:pt x="75" y="14"/>
                    </a:cubicBezTo>
                    <a:cubicBezTo>
                      <a:pt x="71" y="14"/>
                      <a:pt x="66" y="17"/>
                      <a:pt x="64" y="19"/>
                    </a:cubicBezTo>
                    <a:cubicBezTo>
                      <a:pt x="63" y="21"/>
                      <a:pt x="62" y="22"/>
                      <a:pt x="61" y="22"/>
                    </a:cubicBezTo>
                    <a:cubicBezTo>
                      <a:pt x="59" y="22"/>
                      <a:pt x="56" y="22"/>
                      <a:pt x="56" y="21"/>
                    </a:cubicBezTo>
                    <a:cubicBezTo>
                      <a:pt x="56" y="20"/>
                      <a:pt x="56" y="20"/>
                      <a:pt x="55" y="20"/>
                    </a:cubicBezTo>
                    <a:cubicBezTo>
                      <a:pt x="54" y="21"/>
                      <a:pt x="52" y="22"/>
                      <a:pt x="51" y="22"/>
                    </a:cubicBezTo>
                    <a:cubicBezTo>
                      <a:pt x="50" y="21"/>
                      <a:pt x="48" y="21"/>
                      <a:pt x="47" y="18"/>
                    </a:cubicBezTo>
                    <a:cubicBezTo>
                      <a:pt x="46" y="16"/>
                      <a:pt x="42" y="15"/>
                      <a:pt x="41" y="14"/>
                    </a:cubicBezTo>
                    <a:cubicBezTo>
                      <a:pt x="40" y="13"/>
                      <a:pt x="38" y="12"/>
                      <a:pt x="36" y="13"/>
                    </a:cubicBezTo>
                    <a:cubicBezTo>
                      <a:pt x="35" y="13"/>
                      <a:pt x="33" y="14"/>
                      <a:pt x="32" y="15"/>
                    </a:cubicBezTo>
                    <a:cubicBezTo>
                      <a:pt x="32" y="16"/>
                      <a:pt x="31" y="18"/>
                      <a:pt x="31" y="16"/>
                    </a:cubicBezTo>
                    <a:cubicBezTo>
                      <a:pt x="31" y="15"/>
                      <a:pt x="30" y="14"/>
                      <a:pt x="31" y="12"/>
                    </a:cubicBezTo>
                    <a:cubicBezTo>
                      <a:pt x="32" y="11"/>
                      <a:pt x="33" y="8"/>
                      <a:pt x="35" y="7"/>
                    </a:cubicBezTo>
                    <a:cubicBezTo>
                      <a:pt x="36" y="5"/>
                      <a:pt x="37" y="3"/>
                      <a:pt x="38" y="3"/>
                    </a:cubicBezTo>
                    <a:cubicBezTo>
                      <a:pt x="38" y="2"/>
                      <a:pt x="37" y="2"/>
                      <a:pt x="39" y="2"/>
                    </a:cubicBezTo>
                    <a:cubicBezTo>
                      <a:pt x="41" y="2"/>
                      <a:pt x="41" y="1"/>
                      <a:pt x="41" y="0"/>
                    </a:cubicBezTo>
                    <a:cubicBezTo>
                      <a:pt x="40" y="0"/>
                      <a:pt x="35" y="0"/>
                      <a:pt x="33" y="1"/>
                    </a:cubicBezTo>
                    <a:cubicBezTo>
                      <a:pt x="32" y="2"/>
                      <a:pt x="29" y="4"/>
                      <a:pt x="28" y="5"/>
                    </a:cubicBezTo>
                    <a:cubicBezTo>
                      <a:pt x="28" y="7"/>
                      <a:pt x="28" y="8"/>
                      <a:pt x="27" y="8"/>
                    </a:cubicBezTo>
                    <a:cubicBezTo>
                      <a:pt x="27" y="9"/>
                      <a:pt x="27" y="9"/>
                      <a:pt x="26" y="8"/>
                    </a:cubicBezTo>
                    <a:cubicBezTo>
                      <a:pt x="26" y="7"/>
                      <a:pt x="26" y="6"/>
                      <a:pt x="26" y="7"/>
                    </a:cubicBezTo>
                    <a:cubicBezTo>
                      <a:pt x="25" y="8"/>
                      <a:pt x="24" y="9"/>
                      <a:pt x="23" y="10"/>
                    </a:cubicBezTo>
                    <a:cubicBezTo>
                      <a:pt x="22" y="12"/>
                      <a:pt x="24" y="11"/>
                      <a:pt x="22" y="13"/>
                    </a:cubicBezTo>
                    <a:cubicBezTo>
                      <a:pt x="20" y="14"/>
                      <a:pt x="18" y="15"/>
                      <a:pt x="16" y="16"/>
                    </a:cubicBezTo>
                    <a:cubicBezTo>
                      <a:pt x="15" y="17"/>
                      <a:pt x="15" y="17"/>
                      <a:pt x="13" y="17"/>
                    </a:cubicBezTo>
                    <a:cubicBezTo>
                      <a:pt x="12" y="17"/>
                      <a:pt x="11" y="17"/>
                      <a:pt x="10" y="17"/>
                    </a:cubicBezTo>
                    <a:cubicBezTo>
                      <a:pt x="9" y="18"/>
                      <a:pt x="5" y="20"/>
                      <a:pt x="4" y="22"/>
                    </a:cubicBezTo>
                    <a:cubicBezTo>
                      <a:pt x="3" y="24"/>
                      <a:pt x="2" y="24"/>
                      <a:pt x="0" y="24"/>
                    </a:cubicBezTo>
                    <a:cubicBezTo>
                      <a:pt x="1" y="25"/>
                      <a:pt x="1" y="25"/>
                      <a:pt x="1" y="25"/>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59" name="Freeform 36">
                <a:extLst>
                  <a:ext uri="{FF2B5EF4-FFF2-40B4-BE49-F238E27FC236}">
                    <a16:creationId xmlns:a16="http://schemas.microsoft.com/office/drawing/2014/main" id="{ADEA2542-B7D9-EB44-56B3-497546312F88}"/>
                  </a:ext>
                </a:extLst>
              </p:cNvPr>
              <p:cNvSpPr>
                <a:spLocks/>
              </p:cNvSpPr>
              <p:nvPr/>
            </p:nvSpPr>
            <p:spPr bwMode="auto">
              <a:xfrm>
                <a:off x="3608155" y="1572360"/>
                <a:ext cx="531402" cy="564242"/>
              </a:xfrm>
              <a:custGeom>
                <a:avLst/>
                <a:gdLst>
                  <a:gd name="T0" fmla="*/ 89 w 99"/>
                  <a:gd name="T1" fmla="*/ 82 h 105"/>
                  <a:gd name="T2" fmla="*/ 90 w 99"/>
                  <a:gd name="T3" fmla="*/ 69 h 105"/>
                  <a:gd name="T4" fmla="*/ 93 w 99"/>
                  <a:gd name="T5" fmla="*/ 59 h 105"/>
                  <a:gd name="T6" fmla="*/ 95 w 99"/>
                  <a:gd name="T7" fmla="*/ 47 h 105"/>
                  <a:gd name="T8" fmla="*/ 97 w 99"/>
                  <a:gd name="T9" fmla="*/ 41 h 105"/>
                  <a:gd name="T10" fmla="*/ 99 w 99"/>
                  <a:gd name="T11" fmla="*/ 35 h 105"/>
                  <a:gd name="T12" fmla="*/ 96 w 99"/>
                  <a:gd name="T13" fmla="*/ 36 h 105"/>
                  <a:gd name="T14" fmla="*/ 93 w 99"/>
                  <a:gd name="T15" fmla="*/ 43 h 105"/>
                  <a:gd name="T16" fmla="*/ 90 w 99"/>
                  <a:gd name="T17" fmla="*/ 46 h 105"/>
                  <a:gd name="T18" fmla="*/ 88 w 99"/>
                  <a:gd name="T19" fmla="*/ 50 h 105"/>
                  <a:gd name="T20" fmla="*/ 85 w 99"/>
                  <a:gd name="T21" fmla="*/ 53 h 105"/>
                  <a:gd name="T22" fmla="*/ 86 w 99"/>
                  <a:gd name="T23" fmla="*/ 45 h 105"/>
                  <a:gd name="T24" fmla="*/ 90 w 99"/>
                  <a:gd name="T25" fmla="*/ 40 h 105"/>
                  <a:gd name="T26" fmla="*/ 88 w 99"/>
                  <a:gd name="T27" fmla="*/ 36 h 105"/>
                  <a:gd name="T28" fmla="*/ 85 w 99"/>
                  <a:gd name="T29" fmla="*/ 29 h 105"/>
                  <a:gd name="T30" fmla="*/ 80 w 99"/>
                  <a:gd name="T31" fmla="*/ 21 h 105"/>
                  <a:gd name="T32" fmla="*/ 70 w 99"/>
                  <a:gd name="T33" fmla="*/ 20 h 105"/>
                  <a:gd name="T34" fmla="*/ 50 w 99"/>
                  <a:gd name="T35" fmla="*/ 16 h 105"/>
                  <a:gd name="T36" fmla="*/ 42 w 99"/>
                  <a:gd name="T37" fmla="*/ 10 h 105"/>
                  <a:gd name="T38" fmla="*/ 41 w 99"/>
                  <a:gd name="T39" fmla="*/ 9 h 105"/>
                  <a:gd name="T40" fmla="*/ 35 w 99"/>
                  <a:gd name="T41" fmla="*/ 8 h 105"/>
                  <a:gd name="T42" fmla="*/ 33 w 99"/>
                  <a:gd name="T43" fmla="*/ 5 h 105"/>
                  <a:gd name="T44" fmla="*/ 34 w 99"/>
                  <a:gd name="T45" fmla="*/ 1 h 105"/>
                  <a:gd name="T46" fmla="*/ 25 w 99"/>
                  <a:gd name="T47" fmla="*/ 4 h 105"/>
                  <a:gd name="T48" fmla="*/ 15 w 99"/>
                  <a:gd name="T49" fmla="*/ 8 h 105"/>
                  <a:gd name="T50" fmla="*/ 13 w 99"/>
                  <a:gd name="T51" fmla="*/ 6 h 105"/>
                  <a:gd name="T52" fmla="*/ 10 w 99"/>
                  <a:gd name="T53" fmla="*/ 15 h 105"/>
                  <a:gd name="T54" fmla="*/ 4 w 99"/>
                  <a:gd name="T55" fmla="*/ 27 h 105"/>
                  <a:gd name="T56" fmla="*/ 4 w 99"/>
                  <a:gd name="T57" fmla="*/ 36 h 105"/>
                  <a:gd name="T58" fmla="*/ 4 w 99"/>
                  <a:gd name="T59" fmla="*/ 45 h 105"/>
                  <a:gd name="T60" fmla="*/ 5 w 99"/>
                  <a:gd name="T61" fmla="*/ 55 h 105"/>
                  <a:gd name="T62" fmla="*/ 13 w 99"/>
                  <a:gd name="T63" fmla="*/ 60 h 105"/>
                  <a:gd name="T64" fmla="*/ 26 w 99"/>
                  <a:gd name="T65" fmla="*/ 70 h 105"/>
                  <a:gd name="T66" fmla="*/ 33 w 99"/>
                  <a:gd name="T67" fmla="*/ 85 h 105"/>
                  <a:gd name="T68" fmla="*/ 34 w 99"/>
                  <a:gd name="T69" fmla="*/ 94 h 105"/>
                  <a:gd name="T70" fmla="*/ 38 w 99"/>
                  <a:gd name="T71" fmla="*/ 101 h 105"/>
                  <a:gd name="T72" fmla="*/ 92 w 99"/>
                  <a:gd name="T73" fmla="*/ 10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9" h="105">
                    <a:moveTo>
                      <a:pt x="91" y="91"/>
                    </a:moveTo>
                    <a:cubicBezTo>
                      <a:pt x="89" y="86"/>
                      <a:pt x="88" y="85"/>
                      <a:pt x="89" y="82"/>
                    </a:cubicBezTo>
                    <a:cubicBezTo>
                      <a:pt x="90" y="79"/>
                      <a:pt x="89" y="76"/>
                      <a:pt x="90" y="75"/>
                    </a:cubicBezTo>
                    <a:cubicBezTo>
                      <a:pt x="92" y="74"/>
                      <a:pt x="91" y="72"/>
                      <a:pt x="90" y="69"/>
                    </a:cubicBezTo>
                    <a:cubicBezTo>
                      <a:pt x="90" y="67"/>
                      <a:pt x="91" y="63"/>
                      <a:pt x="92" y="62"/>
                    </a:cubicBezTo>
                    <a:cubicBezTo>
                      <a:pt x="93" y="61"/>
                      <a:pt x="94" y="61"/>
                      <a:pt x="93" y="59"/>
                    </a:cubicBezTo>
                    <a:cubicBezTo>
                      <a:pt x="93" y="57"/>
                      <a:pt x="92" y="55"/>
                      <a:pt x="93" y="53"/>
                    </a:cubicBezTo>
                    <a:cubicBezTo>
                      <a:pt x="94" y="50"/>
                      <a:pt x="96" y="48"/>
                      <a:pt x="95" y="47"/>
                    </a:cubicBezTo>
                    <a:cubicBezTo>
                      <a:pt x="94" y="45"/>
                      <a:pt x="94" y="46"/>
                      <a:pt x="95" y="44"/>
                    </a:cubicBezTo>
                    <a:cubicBezTo>
                      <a:pt x="97" y="43"/>
                      <a:pt x="97" y="42"/>
                      <a:pt x="97" y="41"/>
                    </a:cubicBezTo>
                    <a:cubicBezTo>
                      <a:pt x="97" y="40"/>
                      <a:pt x="99" y="39"/>
                      <a:pt x="98" y="38"/>
                    </a:cubicBezTo>
                    <a:cubicBezTo>
                      <a:pt x="98" y="37"/>
                      <a:pt x="99" y="36"/>
                      <a:pt x="99" y="35"/>
                    </a:cubicBezTo>
                    <a:cubicBezTo>
                      <a:pt x="99" y="35"/>
                      <a:pt x="99" y="34"/>
                      <a:pt x="98" y="34"/>
                    </a:cubicBezTo>
                    <a:cubicBezTo>
                      <a:pt x="98" y="35"/>
                      <a:pt x="97" y="35"/>
                      <a:pt x="96" y="36"/>
                    </a:cubicBezTo>
                    <a:cubicBezTo>
                      <a:pt x="96" y="37"/>
                      <a:pt x="95" y="38"/>
                      <a:pt x="95" y="40"/>
                    </a:cubicBezTo>
                    <a:cubicBezTo>
                      <a:pt x="94" y="42"/>
                      <a:pt x="93" y="42"/>
                      <a:pt x="93" y="43"/>
                    </a:cubicBezTo>
                    <a:cubicBezTo>
                      <a:pt x="93" y="44"/>
                      <a:pt x="93" y="45"/>
                      <a:pt x="93" y="45"/>
                    </a:cubicBezTo>
                    <a:cubicBezTo>
                      <a:pt x="92" y="45"/>
                      <a:pt x="91" y="44"/>
                      <a:pt x="90" y="46"/>
                    </a:cubicBezTo>
                    <a:cubicBezTo>
                      <a:pt x="89" y="47"/>
                      <a:pt x="89" y="47"/>
                      <a:pt x="89" y="48"/>
                    </a:cubicBezTo>
                    <a:cubicBezTo>
                      <a:pt x="89" y="50"/>
                      <a:pt x="89" y="50"/>
                      <a:pt x="88" y="50"/>
                    </a:cubicBezTo>
                    <a:cubicBezTo>
                      <a:pt x="87" y="50"/>
                      <a:pt x="86" y="51"/>
                      <a:pt x="86" y="52"/>
                    </a:cubicBezTo>
                    <a:cubicBezTo>
                      <a:pt x="86" y="53"/>
                      <a:pt x="85" y="54"/>
                      <a:pt x="85" y="53"/>
                    </a:cubicBezTo>
                    <a:cubicBezTo>
                      <a:pt x="84" y="52"/>
                      <a:pt x="83" y="55"/>
                      <a:pt x="84" y="51"/>
                    </a:cubicBezTo>
                    <a:cubicBezTo>
                      <a:pt x="85" y="47"/>
                      <a:pt x="86" y="47"/>
                      <a:pt x="86" y="45"/>
                    </a:cubicBezTo>
                    <a:cubicBezTo>
                      <a:pt x="87" y="44"/>
                      <a:pt x="89" y="46"/>
                      <a:pt x="89" y="43"/>
                    </a:cubicBezTo>
                    <a:cubicBezTo>
                      <a:pt x="89" y="42"/>
                      <a:pt x="89" y="41"/>
                      <a:pt x="90" y="40"/>
                    </a:cubicBezTo>
                    <a:cubicBezTo>
                      <a:pt x="89" y="40"/>
                      <a:pt x="89" y="40"/>
                      <a:pt x="89" y="40"/>
                    </a:cubicBezTo>
                    <a:cubicBezTo>
                      <a:pt x="87" y="39"/>
                      <a:pt x="88" y="37"/>
                      <a:pt x="88" y="36"/>
                    </a:cubicBezTo>
                    <a:cubicBezTo>
                      <a:pt x="88" y="34"/>
                      <a:pt x="86" y="35"/>
                      <a:pt x="85" y="34"/>
                    </a:cubicBezTo>
                    <a:cubicBezTo>
                      <a:pt x="83" y="34"/>
                      <a:pt x="85" y="33"/>
                      <a:pt x="85" y="29"/>
                    </a:cubicBezTo>
                    <a:cubicBezTo>
                      <a:pt x="85" y="25"/>
                      <a:pt x="82" y="25"/>
                      <a:pt x="81" y="25"/>
                    </a:cubicBezTo>
                    <a:cubicBezTo>
                      <a:pt x="80" y="24"/>
                      <a:pt x="80" y="24"/>
                      <a:pt x="80" y="21"/>
                    </a:cubicBezTo>
                    <a:cubicBezTo>
                      <a:pt x="80" y="19"/>
                      <a:pt x="76" y="21"/>
                      <a:pt x="74" y="20"/>
                    </a:cubicBezTo>
                    <a:cubicBezTo>
                      <a:pt x="73" y="18"/>
                      <a:pt x="73" y="20"/>
                      <a:pt x="70" y="20"/>
                    </a:cubicBezTo>
                    <a:cubicBezTo>
                      <a:pt x="67" y="21"/>
                      <a:pt x="67" y="20"/>
                      <a:pt x="66" y="19"/>
                    </a:cubicBezTo>
                    <a:cubicBezTo>
                      <a:pt x="64" y="17"/>
                      <a:pt x="54" y="16"/>
                      <a:pt x="50" y="16"/>
                    </a:cubicBezTo>
                    <a:cubicBezTo>
                      <a:pt x="47" y="16"/>
                      <a:pt x="46" y="15"/>
                      <a:pt x="46" y="14"/>
                    </a:cubicBezTo>
                    <a:cubicBezTo>
                      <a:pt x="45" y="13"/>
                      <a:pt x="44" y="11"/>
                      <a:pt x="42" y="10"/>
                    </a:cubicBezTo>
                    <a:cubicBezTo>
                      <a:pt x="42" y="10"/>
                      <a:pt x="42" y="10"/>
                      <a:pt x="41" y="9"/>
                    </a:cubicBezTo>
                    <a:cubicBezTo>
                      <a:pt x="41" y="9"/>
                      <a:pt x="41" y="9"/>
                      <a:pt x="41" y="9"/>
                    </a:cubicBezTo>
                    <a:cubicBezTo>
                      <a:pt x="39" y="9"/>
                      <a:pt x="38" y="9"/>
                      <a:pt x="37" y="8"/>
                    </a:cubicBezTo>
                    <a:cubicBezTo>
                      <a:pt x="36" y="8"/>
                      <a:pt x="38" y="7"/>
                      <a:pt x="35" y="8"/>
                    </a:cubicBezTo>
                    <a:cubicBezTo>
                      <a:pt x="33" y="8"/>
                      <a:pt x="33" y="9"/>
                      <a:pt x="33" y="9"/>
                    </a:cubicBezTo>
                    <a:cubicBezTo>
                      <a:pt x="32" y="8"/>
                      <a:pt x="33" y="6"/>
                      <a:pt x="33" y="5"/>
                    </a:cubicBezTo>
                    <a:cubicBezTo>
                      <a:pt x="34" y="4"/>
                      <a:pt x="33" y="3"/>
                      <a:pt x="34" y="3"/>
                    </a:cubicBezTo>
                    <a:cubicBezTo>
                      <a:pt x="35" y="2"/>
                      <a:pt x="35" y="1"/>
                      <a:pt x="34" y="1"/>
                    </a:cubicBezTo>
                    <a:cubicBezTo>
                      <a:pt x="33" y="0"/>
                      <a:pt x="30" y="2"/>
                      <a:pt x="30" y="2"/>
                    </a:cubicBezTo>
                    <a:cubicBezTo>
                      <a:pt x="29" y="3"/>
                      <a:pt x="27" y="3"/>
                      <a:pt x="25" y="4"/>
                    </a:cubicBezTo>
                    <a:cubicBezTo>
                      <a:pt x="24" y="5"/>
                      <a:pt x="23" y="6"/>
                      <a:pt x="20" y="7"/>
                    </a:cubicBezTo>
                    <a:cubicBezTo>
                      <a:pt x="18" y="7"/>
                      <a:pt x="16" y="9"/>
                      <a:pt x="15" y="8"/>
                    </a:cubicBezTo>
                    <a:cubicBezTo>
                      <a:pt x="14" y="7"/>
                      <a:pt x="14" y="8"/>
                      <a:pt x="13" y="7"/>
                    </a:cubicBezTo>
                    <a:cubicBezTo>
                      <a:pt x="13" y="6"/>
                      <a:pt x="13" y="6"/>
                      <a:pt x="13" y="6"/>
                    </a:cubicBezTo>
                    <a:cubicBezTo>
                      <a:pt x="13" y="6"/>
                      <a:pt x="11" y="9"/>
                      <a:pt x="10" y="9"/>
                    </a:cubicBezTo>
                    <a:cubicBezTo>
                      <a:pt x="9" y="10"/>
                      <a:pt x="10" y="13"/>
                      <a:pt x="10" y="15"/>
                    </a:cubicBezTo>
                    <a:cubicBezTo>
                      <a:pt x="10" y="17"/>
                      <a:pt x="12" y="21"/>
                      <a:pt x="10" y="24"/>
                    </a:cubicBezTo>
                    <a:cubicBezTo>
                      <a:pt x="8" y="26"/>
                      <a:pt x="6" y="26"/>
                      <a:pt x="4" y="27"/>
                    </a:cubicBezTo>
                    <a:cubicBezTo>
                      <a:pt x="2" y="29"/>
                      <a:pt x="3" y="30"/>
                      <a:pt x="1" y="33"/>
                    </a:cubicBezTo>
                    <a:cubicBezTo>
                      <a:pt x="0" y="35"/>
                      <a:pt x="2" y="35"/>
                      <a:pt x="4" y="36"/>
                    </a:cubicBezTo>
                    <a:cubicBezTo>
                      <a:pt x="5" y="37"/>
                      <a:pt x="6" y="40"/>
                      <a:pt x="4" y="41"/>
                    </a:cubicBezTo>
                    <a:cubicBezTo>
                      <a:pt x="3" y="43"/>
                      <a:pt x="4" y="43"/>
                      <a:pt x="4" y="45"/>
                    </a:cubicBezTo>
                    <a:cubicBezTo>
                      <a:pt x="4" y="47"/>
                      <a:pt x="4" y="47"/>
                      <a:pt x="3" y="50"/>
                    </a:cubicBezTo>
                    <a:cubicBezTo>
                      <a:pt x="2" y="53"/>
                      <a:pt x="4" y="53"/>
                      <a:pt x="5" y="55"/>
                    </a:cubicBezTo>
                    <a:cubicBezTo>
                      <a:pt x="6" y="57"/>
                      <a:pt x="8" y="57"/>
                      <a:pt x="9" y="58"/>
                    </a:cubicBezTo>
                    <a:cubicBezTo>
                      <a:pt x="11" y="59"/>
                      <a:pt x="12" y="58"/>
                      <a:pt x="13" y="60"/>
                    </a:cubicBezTo>
                    <a:cubicBezTo>
                      <a:pt x="13" y="62"/>
                      <a:pt x="15" y="60"/>
                      <a:pt x="18" y="62"/>
                    </a:cubicBezTo>
                    <a:cubicBezTo>
                      <a:pt x="21" y="65"/>
                      <a:pt x="25" y="70"/>
                      <a:pt x="26" y="70"/>
                    </a:cubicBezTo>
                    <a:cubicBezTo>
                      <a:pt x="28" y="70"/>
                      <a:pt x="31" y="73"/>
                      <a:pt x="31" y="76"/>
                    </a:cubicBezTo>
                    <a:cubicBezTo>
                      <a:pt x="30" y="80"/>
                      <a:pt x="33" y="83"/>
                      <a:pt x="33" y="85"/>
                    </a:cubicBezTo>
                    <a:cubicBezTo>
                      <a:pt x="33" y="86"/>
                      <a:pt x="36" y="86"/>
                      <a:pt x="35" y="88"/>
                    </a:cubicBezTo>
                    <a:cubicBezTo>
                      <a:pt x="34" y="91"/>
                      <a:pt x="34" y="90"/>
                      <a:pt x="34" y="94"/>
                    </a:cubicBezTo>
                    <a:cubicBezTo>
                      <a:pt x="33" y="98"/>
                      <a:pt x="35" y="95"/>
                      <a:pt x="36" y="97"/>
                    </a:cubicBezTo>
                    <a:cubicBezTo>
                      <a:pt x="36" y="99"/>
                      <a:pt x="32" y="101"/>
                      <a:pt x="38" y="101"/>
                    </a:cubicBezTo>
                    <a:cubicBezTo>
                      <a:pt x="42" y="101"/>
                      <a:pt x="43" y="104"/>
                      <a:pt x="44" y="105"/>
                    </a:cubicBezTo>
                    <a:cubicBezTo>
                      <a:pt x="53" y="104"/>
                      <a:pt x="84" y="102"/>
                      <a:pt x="92" y="101"/>
                    </a:cubicBezTo>
                    <a:cubicBezTo>
                      <a:pt x="92" y="97"/>
                      <a:pt x="92" y="93"/>
                      <a:pt x="91" y="91"/>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60" name="Freeform 37">
                <a:extLst>
                  <a:ext uri="{FF2B5EF4-FFF2-40B4-BE49-F238E27FC236}">
                    <a16:creationId xmlns:a16="http://schemas.microsoft.com/office/drawing/2014/main" id="{2C51D6FF-3E79-797B-F37F-35B6FF6D7158}"/>
                  </a:ext>
                </a:extLst>
              </p:cNvPr>
              <p:cNvSpPr>
                <a:spLocks/>
              </p:cNvSpPr>
              <p:nvPr/>
            </p:nvSpPr>
            <p:spPr bwMode="auto">
              <a:xfrm>
                <a:off x="3774343" y="2114709"/>
                <a:ext cx="408006" cy="709532"/>
              </a:xfrm>
              <a:custGeom>
                <a:avLst/>
                <a:gdLst>
                  <a:gd name="T0" fmla="*/ 58 w 76"/>
                  <a:gd name="T1" fmla="*/ 129 h 132"/>
                  <a:gd name="T2" fmla="*/ 61 w 76"/>
                  <a:gd name="T3" fmla="*/ 127 h 132"/>
                  <a:gd name="T4" fmla="*/ 60 w 76"/>
                  <a:gd name="T5" fmla="*/ 122 h 132"/>
                  <a:gd name="T6" fmla="*/ 67 w 76"/>
                  <a:gd name="T7" fmla="*/ 118 h 132"/>
                  <a:gd name="T8" fmla="*/ 66 w 76"/>
                  <a:gd name="T9" fmla="*/ 116 h 132"/>
                  <a:gd name="T10" fmla="*/ 67 w 76"/>
                  <a:gd name="T11" fmla="*/ 113 h 132"/>
                  <a:gd name="T12" fmla="*/ 67 w 76"/>
                  <a:gd name="T13" fmla="*/ 109 h 132"/>
                  <a:gd name="T14" fmla="*/ 67 w 76"/>
                  <a:gd name="T15" fmla="*/ 105 h 132"/>
                  <a:gd name="T16" fmla="*/ 68 w 76"/>
                  <a:gd name="T17" fmla="*/ 102 h 132"/>
                  <a:gd name="T18" fmla="*/ 69 w 76"/>
                  <a:gd name="T19" fmla="*/ 99 h 132"/>
                  <a:gd name="T20" fmla="*/ 73 w 76"/>
                  <a:gd name="T21" fmla="*/ 93 h 132"/>
                  <a:gd name="T22" fmla="*/ 75 w 76"/>
                  <a:gd name="T23" fmla="*/ 90 h 132"/>
                  <a:gd name="T24" fmla="*/ 74 w 76"/>
                  <a:gd name="T25" fmla="*/ 86 h 132"/>
                  <a:gd name="T26" fmla="*/ 73 w 76"/>
                  <a:gd name="T27" fmla="*/ 82 h 132"/>
                  <a:gd name="T28" fmla="*/ 71 w 76"/>
                  <a:gd name="T29" fmla="*/ 79 h 132"/>
                  <a:gd name="T30" fmla="*/ 72 w 76"/>
                  <a:gd name="T31" fmla="*/ 75 h 132"/>
                  <a:gd name="T32" fmla="*/ 73 w 76"/>
                  <a:gd name="T33" fmla="*/ 70 h 132"/>
                  <a:gd name="T34" fmla="*/ 68 w 76"/>
                  <a:gd name="T35" fmla="*/ 18 h 132"/>
                  <a:gd name="T36" fmla="*/ 66 w 76"/>
                  <a:gd name="T37" fmla="*/ 16 h 132"/>
                  <a:gd name="T38" fmla="*/ 64 w 76"/>
                  <a:gd name="T39" fmla="*/ 9 h 132"/>
                  <a:gd name="T40" fmla="*/ 62 w 76"/>
                  <a:gd name="T41" fmla="*/ 5 h 132"/>
                  <a:gd name="T42" fmla="*/ 61 w 76"/>
                  <a:gd name="T43" fmla="*/ 0 h 132"/>
                  <a:gd name="T44" fmla="*/ 13 w 76"/>
                  <a:gd name="T45" fmla="*/ 4 h 132"/>
                  <a:gd name="T46" fmla="*/ 13 w 76"/>
                  <a:gd name="T47" fmla="*/ 5 h 132"/>
                  <a:gd name="T48" fmla="*/ 17 w 76"/>
                  <a:gd name="T49" fmla="*/ 10 h 132"/>
                  <a:gd name="T50" fmla="*/ 21 w 76"/>
                  <a:gd name="T51" fmla="*/ 13 h 132"/>
                  <a:gd name="T52" fmla="*/ 22 w 76"/>
                  <a:gd name="T53" fmla="*/ 20 h 132"/>
                  <a:gd name="T54" fmla="*/ 19 w 76"/>
                  <a:gd name="T55" fmla="*/ 24 h 132"/>
                  <a:gd name="T56" fmla="*/ 16 w 76"/>
                  <a:gd name="T57" fmla="*/ 27 h 132"/>
                  <a:gd name="T58" fmla="*/ 13 w 76"/>
                  <a:gd name="T59" fmla="*/ 29 h 132"/>
                  <a:gd name="T60" fmla="*/ 7 w 76"/>
                  <a:gd name="T61" fmla="*/ 30 h 132"/>
                  <a:gd name="T62" fmla="*/ 7 w 76"/>
                  <a:gd name="T63" fmla="*/ 35 h 132"/>
                  <a:gd name="T64" fmla="*/ 9 w 76"/>
                  <a:gd name="T65" fmla="*/ 38 h 132"/>
                  <a:gd name="T66" fmla="*/ 7 w 76"/>
                  <a:gd name="T67" fmla="*/ 43 h 132"/>
                  <a:gd name="T68" fmla="*/ 7 w 76"/>
                  <a:gd name="T69" fmla="*/ 46 h 132"/>
                  <a:gd name="T70" fmla="*/ 2 w 76"/>
                  <a:gd name="T71" fmla="*/ 50 h 132"/>
                  <a:gd name="T72" fmla="*/ 2 w 76"/>
                  <a:gd name="T73" fmla="*/ 52 h 132"/>
                  <a:gd name="T74" fmla="*/ 2 w 76"/>
                  <a:gd name="T75" fmla="*/ 55 h 132"/>
                  <a:gd name="T76" fmla="*/ 1 w 76"/>
                  <a:gd name="T77" fmla="*/ 65 h 132"/>
                  <a:gd name="T78" fmla="*/ 9 w 76"/>
                  <a:gd name="T79" fmla="*/ 75 h 132"/>
                  <a:gd name="T80" fmla="*/ 15 w 76"/>
                  <a:gd name="T81" fmla="*/ 80 h 132"/>
                  <a:gd name="T82" fmla="*/ 17 w 76"/>
                  <a:gd name="T83" fmla="*/ 86 h 132"/>
                  <a:gd name="T84" fmla="*/ 20 w 76"/>
                  <a:gd name="T85" fmla="*/ 87 h 132"/>
                  <a:gd name="T86" fmla="*/ 22 w 76"/>
                  <a:gd name="T87" fmla="*/ 87 h 132"/>
                  <a:gd name="T88" fmla="*/ 23 w 76"/>
                  <a:gd name="T89" fmla="*/ 87 h 132"/>
                  <a:gd name="T90" fmla="*/ 26 w 76"/>
                  <a:gd name="T91" fmla="*/ 89 h 132"/>
                  <a:gd name="T92" fmla="*/ 24 w 76"/>
                  <a:gd name="T93" fmla="*/ 100 h 132"/>
                  <a:gd name="T94" fmla="*/ 33 w 76"/>
                  <a:gd name="T95" fmla="*/ 112 h 132"/>
                  <a:gd name="T96" fmla="*/ 37 w 76"/>
                  <a:gd name="T97" fmla="*/ 115 h 132"/>
                  <a:gd name="T98" fmla="*/ 40 w 76"/>
                  <a:gd name="T99" fmla="*/ 117 h 132"/>
                  <a:gd name="T100" fmla="*/ 43 w 76"/>
                  <a:gd name="T101" fmla="*/ 122 h 132"/>
                  <a:gd name="T102" fmla="*/ 41 w 76"/>
                  <a:gd name="T103" fmla="*/ 125 h 132"/>
                  <a:gd name="T104" fmla="*/ 44 w 76"/>
                  <a:gd name="T105" fmla="*/ 130 h 132"/>
                  <a:gd name="T106" fmla="*/ 49 w 76"/>
                  <a:gd name="T107" fmla="*/ 131 h 132"/>
                  <a:gd name="T108" fmla="*/ 58 w 76"/>
                  <a:gd name="T109" fmla="*/ 129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6" h="132">
                    <a:moveTo>
                      <a:pt x="58" y="129"/>
                    </a:moveTo>
                    <a:cubicBezTo>
                      <a:pt x="60" y="130"/>
                      <a:pt x="61" y="128"/>
                      <a:pt x="61" y="127"/>
                    </a:cubicBezTo>
                    <a:cubicBezTo>
                      <a:pt x="62" y="125"/>
                      <a:pt x="61" y="125"/>
                      <a:pt x="60" y="122"/>
                    </a:cubicBezTo>
                    <a:cubicBezTo>
                      <a:pt x="59" y="119"/>
                      <a:pt x="66" y="119"/>
                      <a:pt x="67" y="118"/>
                    </a:cubicBezTo>
                    <a:cubicBezTo>
                      <a:pt x="68" y="118"/>
                      <a:pt x="67" y="117"/>
                      <a:pt x="66" y="116"/>
                    </a:cubicBezTo>
                    <a:cubicBezTo>
                      <a:pt x="65" y="115"/>
                      <a:pt x="66" y="114"/>
                      <a:pt x="67" y="113"/>
                    </a:cubicBezTo>
                    <a:cubicBezTo>
                      <a:pt x="68" y="112"/>
                      <a:pt x="67" y="111"/>
                      <a:pt x="67" y="109"/>
                    </a:cubicBezTo>
                    <a:cubicBezTo>
                      <a:pt x="67" y="107"/>
                      <a:pt x="67" y="106"/>
                      <a:pt x="67" y="105"/>
                    </a:cubicBezTo>
                    <a:cubicBezTo>
                      <a:pt x="68" y="104"/>
                      <a:pt x="68" y="103"/>
                      <a:pt x="68" y="102"/>
                    </a:cubicBezTo>
                    <a:cubicBezTo>
                      <a:pt x="68" y="102"/>
                      <a:pt x="67" y="100"/>
                      <a:pt x="69" y="99"/>
                    </a:cubicBezTo>
                    <a:cubicBezTo>
                      <a:pt x="70" y="99"/>
                      <a:pt x="73" y="94"/>
                      <a:pt x="73" y="93"/>
                    </a:cubicBezTo>
                    <a:cubicBezTo>
                      <a:pt x="73" y="92"/>
                      <a:pt x="73" y="91"/>
                      <a:pt x="75" y="90"/>
                    </a:cubicBezTo>
                    <a:cubicBezTo>
                      <a:pt x="76" y="89"/>
                      <a:pt x="75" y="86"/>
                      <a:pt x="74" y="86"/>
                    </a:cubicBezTo>
                    <a:cubicBezTo>
                      <a:pt x="73" y="86"/>
                      <a:pt x="73" y="84"/>
                      <a:pt x="73" y="82"/>
                    </a:cubicBezTo>
                    <a:cubicBezTo>
                      <a:pt x="73" y="79"/>
                      <a:pt x="72" y="81"/>
                      <a:pt x="71" y="79"/>
                    </a:cubicBezTo>
                    <a:cubicBezTo>
                      <a:pt x="71" y="78"/>
                      <a:pt x="72" y="76"/>
                      <a:pt x="72" y="75"/>
                    </a:cubicBezTo>
                    <a:cubicBezTo>
                      <a:pt x="73" y="74"/>
                      <a:pt x="73" y="70"/>
                      <a:pt x="73" y="70"/>
                    </a:cubicBezTo>
                    <a:cubicBezTo>
                      <a:pt x="68" y="18"/>
                      <a:pt x="68" y="18"/>
                      <a:pt x="68" y="18"/>
                    </a:cubicBezTo>
                    <a:cubicBezTo>
                      <a:pt x="67" y="18"/>
                      <a:pt x="67" y="17"/>
                      <a:pt x="66" y="16"/>
                    </a:cubicBezTo>
                    <a:cubicBezTo>
                      <a:pt x="65" y="14"/>
                      <a:pt x="65" y="12"/>
                      <a:pt x="64" y="9"/>
                    </a:cubicBezTo>
                    <a:cubicBezTo>
                      <a:pt x="62" y="7"/>
                      <a:pt x="62" y="8"/>
                      <a:pt x="62" y="5"/>
                    </a:cubicBezTo>
                    <a:cubicBezTo>
                      <a:pt x="62" y="4"/>
                      <a:pt x="62" y="2"/>
                      <a:pt x="61" y="0"/>
                    </a:cubicBezTo>
                    <a:cubicBezTo>
                      <a:pt x="53" y="1"/>
                      <a:pt x="22" y="3"/>
                      <a:pt x="13" y="4"/>
                    </a:cubicBezTo>
                    <a:cubicBezTo>
                      <a:pt x="13" y="4"/>
                      <a:pt x="13" y="4"/>
                      <a:pt x="13" y="5"/>
                    </a:cubicBezTo>
                    <a:cubicBezTo>
                      <a:pt x="13" y="6"/>
                      <a:pt x="17" y="8"/>
                      <a:pt x="17" y="10"/>
                    </a:cubicBezTo>
                    <a:cubicBezTo>
                      <a:pt x="18" y="12"/>
                      <a:pt x="20" y="12"/>
                      <a:pt x="21" y="13"/>
                    </a:cubicBezTo>
                    <a:cubicBezTo>
                      <a:pt x="22" y="14"/>
                      <a:pt x="22" y="18"/>
                      <a:pt x="22" y="20"/>
                    </a:cubicBezTo>
                    <a:cubicBezTo>
                      <a:pt x="21" y="21"/>
                      <a:pt x="19" y="21"/>
                      <a:pt x="19" y="24"/>
                    </a:cubicBezTo>
                    <a:cubicBezTo>
                      <a:pt x="19" y="27"/>
                      <a:pt x="18" y="27"/>
                      <a:pt x="16" y="27"/>
                    </a:cubicBezTo>
                    <a:cubicBezTo>
                      <a:pt x="15" y="28"/>
                      <a:pt x="14" y="28"/>
                      <a:pt x="13" y="29"/>
                    </a:cubicBezTo>
                    <a:cubicBezTo>
                      <a:pt x="11" y="31"/>
                      <a:pt x="9" y="30"/>
                      <a:pt x="7" y="30"/>
                    </a:cubicBezTo>
                    <a:cubicBezTo>
                      <a:pt x="5" y="30"/>
                      <a:pt x="7" y="33"/>
                      <a:pt x="7" y="35"/>
                    </a:cubicBezTo>
                    <a:cubicBezTo>
                      <a:pt x="7" y="36"/>
                      <a:pt x="9" y="36"/>
                      <a:pt x="9" y="38"/>
                    </a:cubicBezTo>
                    <a:cubicBezTo>
                      <a:pt x="10" y="39"/>
                      <a:pt x="9" y="42"/>
                      <a:pt x="7" y="43"/>
                    </a:cubicBezTo>
                    <a:cubicBezTo>
                      <a:pt x="6" y="43"/>
                      <a:pt x="7" y="44"/>
                      <a:pt x="7" y="46"/>
                    </a:cubicBezTo>
                    <a:cubicBezTo>
                      <a:pt x="7" y="48"/>
                      <a:pt x="3" y="49"/>
                      <a:pt x="2" y="50"/>
                    </a:cubicBezTo>
                    <a:cubicBezTo>
                      <a:pt x="0" y="50"/>
                      <a:pt x="2" y="51"/>
                      <a:pt x="2" y="52"/>
                    </a:cubicBezTo>
                    <a:cubicBezTo>
                      <a:pt x="3" y="52"/>
                      <a:pt x="3" y="54"/>
                      <a:pt x="2" y="55"/>
                    </a:cubicBezTo>
                    <a:cubicBezTo>
                      <a:pt x="0" y="56"/>
                      <a:pt x="1" y="62"/>
                      <a:pt x="1" y="65"/>
                    </a:cubicBezTo>
                    <a:cubicBezTo>
                      <a:pt x="2" y="68"/>
                      <a:pt x="8" y="73"/>
                      <a:pt x="9" y="75"/>
                    </a:cubicBezTo>
                    <a:cubicBezTo>
                      <a:pt x="9" y="77"/>
                      <a:pt x="14" y="79"/>
                      <a:pt x="15" y="80"/>
                    </a:cubicBezTo>
                    <a:cubicBezTo>
                      <a:pt x="16" y="80"/>
                      <a:pt x="16" y="84"/>
                      <a:pt x="17" y="86"/>
                    </a:cubicBezTo>
                    <a:cubicBezTo>
                      <a:pt x="18" y="89"/>
                      <a:pt x="18" y="88"/>
                      <a:pt x="20" y="87"/>
                    </a:cubicBezTo>
                    <a:cubicBezTo>
                      <a:pt x="21" y="86"/>
                      <a:pt x="22" y="87"/>
                      <a:pt x="22" y="87"/>
                    </a:cubicBezTo>
                    <a:cubicBezTo>
                      <a:pt x="22" y="88"/>
                      <a:pt x="23" y="88"/>
                      <a:pt x="23" y="87"/>
                    </a:cubicBezTo>
                    <a:cubicBezTo>
                      <a:pt x="23" y="86"/>
                      <a:pt x="25" y="87"/>
                      <a:pt x="26" y="89"/>
                    </a:cubicBezTo>
                    <a:cubicBezTo>
                      <a:pt x="28" y="90"/>
                      <a:pt x="26" y="95"/>
                      <a:pt x="24" y="100"/>
                    </a:cubicBezTo>
                    <a:cubicBezTo>
                      <a:pt x="21" y="105"/>
                      <a:pt x="32" y="110"/>
                      <a:pt x="33" y="112"/>
                    </a:cubicBezTo>
                    <a:cubicBezTo>
                      <a:pt x="33" y="113"/>
                      <a:pt x="36" y="113"/>
                      <a:pt x="37" y="115"/>
                    </a:cubicBezTo>
                    <a:cubicBezTo>
                      <a:pt x="39" y="116"/>
                      <a:pt x="41" y="115"/>
                      <a:pt x="40" y="117"/>
                    </a:cubicBezTo>
                    <a:cubicBezTo>
                      <a:pt x="40" y="118"/>
                      <a:pt x="42" y="120"/>
                      <a:pt x="43" y="122"/>
                    </a:cubicBezTo>
                    <a:cubicBezTo>
                      <a:pt x="44" y="125"/>
                      <a:pt x="42" y="124"/>
                      <a:pt x="41" y="125"/>
                    </a:cubicBezTo>
                    <a:cubicBezTo>
                      <a:pt x="41" y="126"/>
                      <a:pt x="43" y="128"/>
                      <a:pt x="44" y="130"/>
                    </a:cubicBezTo>
                    <a:cubicBezTo>
                      <a:pt x="45" y="132"/>
                      <a:pt x="48" y="131"/>
                      <a:pt x="49" y="131"/>
                    </a:cubicBezTo>
                    <a:cubicBezTo>
                      <a:pt x="49" y="125"/>
                      <a:pt x="56" y="127"/>
                      <a:pt x="58" y="129"/>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61" name="Freeform 38">
                <a:extLst>
                  <a:ext uri="{FF2B5EF4-FFF2-40B4-BE49-F238E27FC236}">
                    <a16:creationId xmlns:a16="http://schemas.microsoft.com/office/drawing/2014/main" id="{212A8C20-8BAD-28BE-4BED-ED6230DFB735}"/>
                  </a:ext>
                </a:extLst>
              </p:cNvPr>
              <p:cNvSpPr>
                <a:spLocks/>
              </p:cNvSpPr>
              <p:nvPr/>
            </p:nvSpPr>
            <p:spPr bwMode="auto">
              <a:xfrm>
                <a:off x="5563493" y="1174306"/>
                <a:ext cx="327400" cy="488612"/>
              </a:xfrm>
              <a:custGeom>
                <a:avLst/>
                <a:gdLst>
                  <a:gd name="T0" fmla="*/ 60 w 61"/>
                  <a:gd name="T1" fmla="*/ 50 h 91"/>
                  <a:gd name="T2" fmla="*/ 57 w 61"/>
                  <a:gd name="T3" fmla="*/ 49 h 91"/>
                  <a:gd name="T4" fmla="*/ 58 w 61"/>
                  <a:gd name="T5" fmla="*/ 46 h 91"/>
                  <a:gd name="T6" fmla="*/ 56 w 61"/>
                  <a:gd name="T7" fmla="*/ 45 h 91"/>
                  <a:gd name="T8" fmla="*/ 54 w 61"/>
                  <a:gd name="T9" fmla="*/ 46 h 91"/>
                  <a:gd name="T10" fmla="*/ 49 w 61"/>
                  <a:gd name="T11" fmla="*/ 42 h 91"/>
                  <a:gd name="T12" fmla="*/ 49 w 61"/>
                  <a:gd name="T13" fmla="*/ 36 h 91"/>
                  <a:gd name="T14" fmla="*/ 43 w 61"/>
                  <a:gd name="T15" fmla="*/ 36 h 91"/>
                  <a:gd name="T16" fmla="*/ 41 w 61"/>
                  <a:gd name="T17" fmla="*/ 32 h 91"/>
                  <a:gd name="T18" fmla="*/ 33 w 61"/>
                  <a:gd name="T19" fmla="*/ 9 h 91"/>
                  <a:gd name="T20" fmla="*/ 24 w 61"/>
                  <a:gd name="T21" fmla="*/ 1 h 91"/>
                  <a:gd name="T22" fmla="*/ 21 w 61"/>
                  <a:gd name="T23" fmla="*/ 3 h 91"/>
                  <a:gd name="T24" fmla="*/ 13 w 61"/>
                  <a:gd name="T25" fmla="*/ 7 h 91"/>
                  <a:gd name="T26" fmla="*/ 9 w 61"/>
                  <a:gd name="T27" fmla="*/ 3 h 91"/>
                  <a:gd name="T28" fmla="*/ 6 w 61"/>
                  <a:gd name="T29" fmla="*/ 7 h 91"/>
                  <a:gd name="T30" fmla="*/ 1 w 61"/>
                  <a:gd name="T31" fmla="*/ 21 h 91"/>
                  <a:gd name="T32" fmla="*/ 2 w 61"/>
                  <a:gd name="T33" fmla="*/ 28 h 91"/>
                  <a:gd name="T34" fmla="*/ 2 w 61"/>
                  <a:gd name="T35" fmla="*/ 28 h 91"/>
                  <a:gd name="T36" fmla="*/ 19 w 61"/>
                  <a:gd name="T37" fmla="*/ 87 h 91"/>
                  <a:gd name="T38" fmla="*/ 19 w 61"/>
                  <a:gd name="T39" fmla="*/ 87 h 91"/>
                  <a:gd name="T40" fmla="*/ 21 w 61"/>
                  <a:gd name="T41" fmla="*/ 88 h 91"/>
                  <a:gd name="T42" fmla="*/ 24 w 61"/>
                  <a:gd name="T43" fmla="*/ 90 h 91"/>
                  <a:gd name="T44" fmla="*/ 23 w 61"/>
                  <a:gd name="T45" fmla="*/ 87 h 91"/>
                  <a:gd name="T46" fmla="*/ 24 w 61"/>
                  <a:gd name="T47" fmla="*/ 86 h 91"/>
                  <a:gd name="T48" fmla="*/ 25 w 61"/>
                  <a:gd name="T49" fmla="*/ 84 h 91"/>
                  <a:gd name="T50" fmla="*/ 27 w 61"/>
                  <a:gd name="T51" fmla="*/ 86 h 91"/>
                  <a:gd name="T52" fmla="*/ 27 w 61"/>
                  <a:gd name="T53" fmla="*/ 83 h 91"/>
                  <a:gd name="T54" fmla="*/ 28 w 61"/>
                  <a:gd name="T55" fmla="*/ 81 h 91"/>
                  <a:gd name="T56" fmla="*/ 31 w 61"/>
                  <a:gd name="T57" fmla="*/ 82 h 91"/>
                  <a:gd name="T58" fmla="*/ 33 w 61"/>
                  <a:gd name="T59" fmla="*/ 80 h 91"/>
                  <a:gd name="T60" fmla="*/ 32 w 61"/>
                  <a:gd name="T61" fmla="*/ 73 h 91"/>
                  <a:gd name="T62" fmla="*/ 34 w 61"/>
                  <a:gd name="T63" fmla="*/ 72 h 91"/>
                  <a:gd name="T64" fmla="*/ 34 w 61"/>
                  <a:gd name="T65" fmla="*/ 69 h 91"/>
                  <a:gd name="T66" fmla="*/ 35 w 61"/>
                  <a:gd name="T67" fmla="*/ 70 h 91"/>
                  <a:gd name="T68" fmla="*/ 37 w 61"/>
                  <a:gd name="T69" fmla="*/ 71 h 91"/>
                  <a:gd name="T70" fmla="*/ 39 w 61"/>
                  <a:gd name="T71" fmla="*/ 72 h 91"/>
                  <a:gd name="T72" fmla="*/ 41 w 61"/>
                  <a:gd name="T73" fmla="*/ 71 h 91"/>
                  <a:gd name="T74" fmla="*/ 40 w 61"/>
                  <a:gd name="T75" fmla="*/ 68 h 91"/>
                  <a:gd name="T76" fmla="*/ 41 w 61"/>
                  <a:gd name="T77" fmla="*/ 70 h 91"/>
                  <a:gd name="T78" fmla="*/ 43 w 61"/>
                  <a:gd name="T79" fmla="*/ 70 h 91"/>
                  <a:gd name="T80" fmla="*/ 45 w 61"/>
                  <a:gd name="T81" fmla="*/ 68 h 91"/>
                  <a:gd name="T82" fmla="*/ 45 w 61"/>
                  <a:gd name="T83" fmla="*/ 66 h 91"/>
                  <a:gd name="T84" fmla="*/ 42 w 61"/>
                  <a:gd name="T85" fmla="*/ 65 h 91"/>
                  <a:gd name="T86" fmla="*/ 42 w 61"/>
                  <a:gd name="T87" fmla="*/ 65 h 91"/>
                  <a:gd name="T88" fmla="*/ 45 w 61"/>
                  <a:gd name="T89" fmla="*/ 64 h 91"/>
                  <a:gd name="T90" fmla="*/ 46 w 61"/>
                  <a:gd name="T91" fmla="*/ 66 h 91"/>
                  <a:gd name="T92" fmla="*/ 48 w 61"/>
                  <a:gd name="T93" fmla="*/ 66 h 91"/>
                  <a:gd name="T94" fmla="*/ 49 w 61"/>
                  <a:gd name="T95" fmla="*/ 64 h 91"/>
                  <a:gd name="T96" fmla="*/ 50 w 61"/>
                  <a:gd name="T97" fmla="*/ 61 h 91"/>
                  <a:gd name="T98" fmla="*/ 51 w 61"/>
                  <a:gd name="T99" fmla="*/ 61 h 91"/>
                  <a:gd name="T100" fmla="*/ 53 w 61"/>
                  <a:gd name="T101" fmla="*/ 61 h 91"/>
                  <a:gd name="T102" fmla="*/ 54 w 61"/>
                  <a:gd name="T103" fmla="*/ 59 h 91"/>
                  <a:gd name="T104" fmla="*/ 56 w 61"/>
                  <a:gd name="T105" fmla="*/ 56 h 91"/>
                  <a:gd name="T106" fmla="*/ 60 w 61"/>
                  <a:gd name="T107" fmla="*/ 54 h 91"/>
                  <a:gd name="T108" fmla="*/ 60 w 61"/>
                  <a:gd name="T109" fmla="*/ 5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1" h="91">
                    <a:moveTo>
                      <a:pt x="60" y="50"/>
                    </a:moveTo>
                    <a:cubicBezTo>
                      <a:pt x="58" y="50"/>
                      <a:pt x="56" y="51"/>
                      <a:pt x="57" y="49"/>
                    </a:cubicBezTo>
                    <a:cubicBezTo>
                      <a:pt x="58" y="47"/>
                      <a:pt x="59" y="46"/>
                      <a:pt x="58" y="46"/>
                    </a:cubicBezTo>
                    <a:cubicBezTo>
                      <a:pt x="57" y="45"/>
                      <a:pt x="56" y="45"/>
                      <a:pt x="56" y="45"/>
                    </a:cubicBezTo>
                    <a:cubicBezTo>
                      <a:pt x="56" y="45"/>
                      <a:pt x="55" y="46"/>
                      <a:pt x="54" y="46"/>
                    </a:cubicBezTo>
                    <a:cubicBezTo>
                      <a:pt x="54" y="47"/>
                      <a:pt x="50" y="43"/>
                      <a:pt x="49" y="42"/>
                    </a:cubicBezTo>
                    <a:cubicBezTo>
                      <a:pt x="49" y="41"/>
                      <a:pt x="50" y="38"/>
                      <a:pt x="49" y="36"/>
                    </a:cubicBezTo>
                    <a:cubicBezTo>
                      <a:pt x="47" y="34"/>
                      <a:pt x="45" y="37"/>
                      <a:pt x="43" y="36"/>
                    </a:cubicBezTo>
                    <a:cubicBezTo>
                      <a:pt x="41" y="35"/>
                      <a:pt x="41" y="32"/>
                      <a:pt x="41" y="32"/>
                    </a:cubicBezTo>
                    <a:cubicBezTo>
                      <a:pt x="41" y="32"/>
                      <a:pt x="34" y="11"/>
                      <a:pt x="33" y="9"/>
                    </a:cubicBezTo>
                    <a:cubicBezTo>
                      <a:pt x="32" y="6"/>
                      <a:pt x="27" y="2"/>
                      <a:pt x="24" y="1"/>
                    </a:cubicBezTo>
                    <a:cubicBezTo>
                      <a:pt x="22" y="0"/>
                      <a:pt x="22" y="1"/>
                      <a:pt x="21" y="3"/>
                    </a:cubicBezTo>
                    <a:cubicBezTo>
                      <a:pt x="20" y="4"/>
                      <a:pt x="14" y="8"/>
                      <a:pt x="13" y="7"/>
                    </a:cubicBezTo>
                    <a:cubicBezTo>
                      <a:pt x="11" y="6"/>
                      <a:pt x="10" y="4"/>
                      <a:pt x="9" y="3"/>
                    </a:cubicBezTo>
                    <a:cubicBezTo>
                      <a:pt x="8" y="2"/>
                      <a:pt x="7" y="5"/>
                      <a:pt x="6" y="7"/>
                    </a:cubicBezTo>
                    <a:cubicBezTo>
                      <a:pt x="5" y="9"/>
                      <a:pt x="3" y="19"/>
                      <a:pt x="1" y="21"/>
                    </a:cubicBezTo>
                    <a:cubicBezTo>
                      <a:pt x="0" y="24"/>
                      <a:pt x="2" y="25"/>
                      <a:pt x="2" y="28"/>
                    </a:cubicBezTo>
                    <a:cubicBezTo>
                      <a:pt x="2" y="28"/>
                      <a:pt x="2" y="28"/>
                      <a:pt x="2" y="28"/>
                    </a:cubicBezTo>
                    <a:cubicBezTo>
                      <a:pt x="19" y="87"/>
                      <a:pt x="19" y="87"/>
                      <a:pt x="19" y="87"/>
                    </a:cubicBezTo>
                    <a:cubicBezTo>
                      <a:pt x="19" y="87"/>
                      <a:pt x="19" y="87"/>
                      <a:pt x="19" y="87"/>
                    </a:cubicBezTo>
                    <a:cubicBezTo>
                      <a:pt x="21" y="87"/>
                      <a:pt x="20" y="90"/>
                      <a:pt x="21" y="88"/>
                    </a:cubicBezTo>
                    <a:cubicBezTo>
                      <a:pt x="23" y="87"/>
                      <a:pt x="23" y="91"/>
                      <a:pt x="24" y="90"/>
                    </a:cubicBezTo>
                    <a:cubicBezTo>
                      <a:pt x="24" y="89"/>
                      <a:pt x="23" y="88"/>
                      <a:pt x="23" y="87"/>
                    </a:cubicBezTo>
                    <a:cubicBezTo>
                      <a:pt x="24" y="87"/>
                      <a:pt x="24" y="87"/>
                      <a:pt x="24" y="86"/>
                    </a:cubicBezTo>
                    <a:cubicBezTo>
                      <a:pt x="23" y="85"/>
                      <a:pt x="24" y="83"/>
                      <a:pt x="25" y="84"/>
                    </a:cubicBezTo>
                    <a:cubicBezTo>
                      <a:pt x="26" y="85"/>
                      <a:pt x="26" y="86"/>
                      <a:pt x="27" y="86"/>
                    </a:cubicBezTo>
                    <a:cubicBezTo>
                      <a:pt x="27" y="85"/>
                      <a:pt x="28" y="85"/>
                      <a:pt x="27" y="83"/>
                    </a:cubicBezTo>
                    <a:cubicBezTo>
                      <a:pt x="27" y="82"/>
                      <a:pt x="27" y="82"/>
                      <a:pt x="28" y="81"/>
                    </a:cubicBezTo>
                    <a:cubicBezTo>
                      <a:pt x="29" y="81"/>
                      <a:pt x="29" y="82"/>
                      <a:pt x="31" y="82"/>
                    </a:cubicBezTo>
                    <a:cubicBezTo>
                      <a:pt x="33" y="81"/>
                      <a:pt x="33" y="81"/>
                      <a:pt x="33" y="80"/>
                    </a:cubicBezTo>
                    <a:cubicBezTo>
                      <a:pt x="32" y="79"/>
                      <a:pt x="31" y="75"/>
                      <a:pt x="32" y="73"/>
                    </a:cubicBezTo>
                    <a:cubicBezTo>
                      <a:pt x="34" y="70"/>
                      <a:pt x="34" y="73"/>
                      <a:pt x="34" y="72"/>
                    </a:cubicBezTo>
                    <a:cubicBezTo>
                      <a:pt x="33" y="70"/>
                      <a:pt x="34" y="71"/>
                      <a:pt x="34" y="69"/>
                    </a:cubicBezTo>
                    <a:cubicBezTo>
                      <a:pt x="34" y="67"/>
                      <a:pt x="35" y="69"/>
                      <a:pt x="35" y="70"/>
                    </a:cubicBezTo>
                    <a:cubicBezTo>
                      <a:pt x="36" y="70"/>
                      <a:pt x="36" y="72"/>
                      <a:pt x="37" y="71"/>
                    </a:cubicBezTo>
                    <a:cubicBezTo>
                      <a:pt x="38" y="71"/>
                      <a:pt x="37" y="71"/>
                      <a:pt x="39" y="72"/>
                    </a:cubicBezTo>
                    <a:cubicBezTo>
                      <a:pt x="40" y="72"/>
                      <a:pt x="42" y="72"/>
                      <a:pt x="41" y="71"/>
                    </a:cubicBezTo>
                    <a:cubicBezTo>
                      <a:pt x="40" y="70"/>
                      <a:pt x="39" y="69"/>
                      <a:pt x="40" y="68"/>
                    </a:cubicBezTo>
                    <a:cubicBezTo>
                      <a:pt x="41" y="68"/>
                      <a:pt x="41" y="69"/>
                      <a:pt x="41" y="70"/>
                    </a:cubicBezTo>
                    <a:cubicBezTo>
                      <a:pt x="42" y="70"/>
                      <a:pt x="43" y="70"/>
                      <a:pt x="43" y="70"/>
                    </a:cubicBezTo>
                    <a:cubicBezTo>
                      <a:pt x="43" y="70"/>
                      <a:pt x="44" y="70"/>
                      <a:pt x="45" y="68"/>
                    </a:cubicBezTo>
                    <a:cubicBezTo>
                      <a:pt x="45" y="67"/>
                      <a:pt x="46" y="67"/>
                      <a:pt x="45" y="66"/>
                    </a:cubicBezTo>
                    <a:cubicBezTo>
                      <a:pt x="44" y="66"/>
                      <a:pt x="43" y="65"/>
                      <a:pt x="42" y="65"/>
                    </a:cubicBezTo>
                    <a:cubicBezTo>
                      <a:pt x="42" y="66"/>
                      <a:pt x="40" y="66"/>
                      <a:pt x="42" y="65"/>
                    </a:cubicBezTo>
                    <a:cubicBezTo>
                      <a:pt x="43" y="64"/>
                      <a:pt x="44" y="63"/>
                      <a:pt x="45" y="64"/>
                    </a:cubicBezTo>
                    <a:cubicBezTo>
                      <a:pt x="46" y="65"/>
                      <a:pt x="44" y="65"/>
                      <a:pt x="46" y="66"/>
                    </a:cubicBezTo>
                    <a:cubicBezTo>
                      <a:pt x="47" y="67"/>
                      <a:pt x="47" y="67"/>
                      <a:pt x="48" y="66"/>
                    </a:cubicBezTo>
                    <a:cubicBezTo>
                      <a:pt x="48" y="64"/>
                      <a:pt x="48" y="64"/>
                      <a:pt x="49" y="64"/>
                    </a:cubicBezTo>
                    <a:cubicBezTo>
                      <a:pt x="50" y="64"/>
                      <a:pt x="50" y="63"/>
                      <a:pt x="50" y="61"/>
                    </a:cubicBezTo>
                    <a:cubicBezTo>
                      <a:pt x="50" y="60"/>
                      <a:pt x="50" y="60"/>
                      <a:pt x="51" y="61"/>
                    </a:cubicBezTo>
                    <a:cubicBezTo>
                      <a:pt x="52" y="62"/>
                      <a:pt x="52" y="62"/>
                      <a:pt x="53" y="61"/>
                    </a:cubicBezTo>
                    <a:cubicBezTo>
                      <a:pt x="53" y="60"/>
                      <a:pt x="53" y="60"/>
                      <a:pt x="54" y="59"/>
                    </a:cubicBezTo>
                    <a:cubicBezTo>
                      <a:pt x="56" y="57"/>
                      <a:pt x="55" y="56"/>
                      <a:pt x="56" y="56"/>
                    </a:cubicBezTo>
                    <a:cubicBezTo>
                      <a:pt x="58" y="56"/>
                      <a:pt x="58" y="56"/>
                      <a:pt x="60" y="54"/>
                    </a:cubicBezTo>
                    <a:cubicBezTo>
                      <a:pt x="61" y="53"/>
                      <a:pt x="61" y="51"/>
                      <a:pt x="60" y="50"/>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68" name="Freeform 39">
                <a:extLst>
                  <a:ext uri="{FF2B5EF4-FFF2-40B4-BE49-F238E27FC236}">
                    <a16:creationId xmlns:a16="http://schemas.microsoft.com/office/drawing/2014/main" id="{D4661F40-88D1-265F-5448-67B3FCCD96BB}"/>
                  </a:ext>
                </a:extLst>
              </p:cNvPr>
              <p:cNvSpPr>
                <a:spLocks/>
              </p:cNvSpPr>
              <p:nvPr/>
            </p:nvSpPr>
            <p:spPr bwMode="auto">
              <a:xfrm>
                <a:off x="5524786" y="1324571"/>
                <a:ext cx="144295" cy="451792"/>
              </a:xfrm>
              <a:custGeom>
                <a:avLst/>
                <a:gdLst>
                  <a:gd name="T0" fmla="*/ 17 w 27"/>
                  <a:gd name="T1" fmla="*/ 76 h 84"/>
                  <a:gd name="T2" fmla="*/ 18 w 27"/>
                  <a:gd name="T3" fmla="*/ 84 h 84"/>
                  <a:gd name="T4" fmla="*/ 19 w 27"/>
                  <a:gd name="T5" fmla="*/ 83 h 84"/>
                  <a:gd name="T6" fmla="*/ 21 w 27"/>
                  <a:gd name="T7" fmla="*/ 80 h 84"/>
                  <a:gd name="T8" fmla="*/ 22 w 27"/>
                  <a:gd name="T9" fmla="*/ 75 h 84"/>
                  <a:gd name="T10" fmla="*/ 25 w 27"/>
                  <a:gd name="T11" fmla="*/ 69 h 84"/>
                  <a:gd name="T12" fmla="*/ 25 w 27"/>
                  <a:gd name="T13" fmla="*/ 66 h 84"/>
                  <a:gd name="T14" fmla="*/ 25 w 27"/>
                  <a:gd name="T15" fmla="*/ 63 h 84"/>
                  <a:gd name="T16" fmla="*/ 27 w 27"/>
                  <a:gd name="T17" fmla="*/ 59 h 84"/>
                  <a:gd name="T18" fmla="*/ 10 w 27"/>
                  <a:gd name="T19" fmla="*/ 0 h 84"/>
                  <a:gd name="T20" fmla="*/ 7 w 27"/>
                  <a:gd name="T21" fmla="*/ 5 h 84"/>
                  <a:gd name="T22" fmla="*/ 8 w 27"/>
                  <a:gd name="T23" fmla="*/ 8 h 84"/>
                  <a:gd name="T24" fmla="*/ 8 w 27"/>
                  <a:gd name="T25" fmla="*/ 12 h 84"/>
                  <a:gd name="T26" fmla="*/ 10 w 27"/>
                  <a:gd name="T27" fmla="*/ 16 h 84"/>
                  <a:gd name="T28" fmla="*/ 7 w 27"/>
                  <a:gd name="T29" fmla="*/ 21 h 84"/>
                  <a:gd name="T30" fmla="*/ 5 w 27"/>
                  <a:gd name="T31" fmla="*/ 26 h 84"/>
                  <a:gd name="T32" fmla="*/ 4 w 27"/>
                  <a:gd name="T33" fmla="*/ 29 h 84"/>
                  <a:gd name="T34" fmla="*/ 3 w 27"/>
                  <a:gd name="T35" fmla="*/ 31 h 84"/>
                  <a:gd name="T36" fmla="*/ 1 w 27"/>
                  <a:gd name="T37" fmla="*/ 31 h 84"/>
                  <a:gd name="T38" fmla="*/ 0 w 27"/>
                  <a:gd name="T39" fmla="*/ 33 h 84"/>
                  <a:gd name="T40" fmla="*/ 13 w 27"/>
                  <a:gd name="T41" fmla="*/ 72 h 84"/>
                  <a:gd name="T42" fmla="*/ 17 w 27"/>
                  <a:gd name="T43" fmla="*/ 76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7" h="84">
                    <a:moveTo>
                      <a:pt x="17" y="76"/>
                    </a:moveTo>
                    <a:cubicBezTo>
                      <a:pt x="18" y="77"/>
                      <a:pt x="17" y="82"/>
                      <a:pt x="18" y="84"/>
                    </a:cubicBezTo>
                    <a:cubicBezTo>
                      <a:pt x="19" y="84"/>
                      <a:pt x="19" y="84"/>
                      <a:pt x="19" y="83"/>
                    </a:cubicBezTo>
                    <a:cubicBezTo>
                      <a:pt x="21" y="82"/>
                      <a:pt x="21" y="82"/>
                      <a:pt x="21" y="80"/>
                    </a:cubicBezTo>
                    <a:cubicBezTo>
                      <a:pt x="21" y="78"/>
                      <a:pt x="23" y="77"/>
                      <a:pt x="22" y="75"/>
                    </a:cubicBezTo>
                    <a:cubicBezTo>
                      <a:pt x="21" y="74"/>
                      <a:pt x="26" y="69"/>
                      <a:pt x="25" y="69"/>
                    </a:cubicBezTo>
                    <a:cubicBezTo>
                      <a:pt x="24" y="68"/>
                      <a:pt x="25" y="68"/>
                      <a:pt x="25" y="66"/>
                    </a:cubicBezTo>
                    <a:cubicBezTo>
                      <a:pt x="24" y="63"/>
                      <a:pt x="23" y="64"/>
                      <a:pt x="25" y="63"/>
                    </a:cubicBezTo>
                    <a:cubicBezTo>
                      <a:pt x="26" y="62"/>
                      <a:pt x="26" y="60"/>
                      <a:pt x="27" y="59"/>
                    </a:cubicBezTo>
                    <a:cubicBezTo>
                      <a:pt x="10" y="0"/>
                      <a:pt x="10" y="0"/>
                      <a:pt x="10" y="0"/>
                    </a:cubicBezTo>
                    <a:cubicBezTo>
                      <a:pt x="9" y="3"/>
                      <a:pt x="8" y="4"/>
                      <a:pt x="7" y="5"/>
                    </a:cubicBezTo>
                    <a:cubicBezTo>
                      <a:pt x="6" y="7"/>
                      <a:pt x="8" y="7"/>
                      <a:pt x="8" y="8"/>
                    </a:cubicBezTo>
                    <a:cubicBezTo>
                      <a:pt x="9" y="9"/>
                      <a:pt x="6" y="10"/>
                      <a:pt x="8" y="12"/>
                    </a:cubicBezTo>
                    <a:cubicBezTo>
                      <a:pt x="11" y="15"/>
                      <a:pt x="9" y="15"/>
                      <a:pt x="10" y="16"/>
                    </a:cubicBezTo>
                    <a:cubicBezTo>
                      <a:pt x="10" y="17"/>
                      <a:pt x="8" y="19"/>
                      <a:pt x="7" y="21"/>
                    </a:cubicBezTo>
                    <a:cubicBezTo>
                      <a:pt x="6" y="22"/>
                      <a:pt x="4" y="24"/>
                      <a:pt x="5" y="26"/>
                    </a:cubicBezTo>
                    <a:cubicBezTo>
                      <a:pt x="6" y="29"/>
                      <a:pt x="4" y="28"/>
                      <a:pt x="4" y="29"/>
                    </a:cubicBezTo>
                    <a:cubicBezTo>
                      <a:pt x="4" y="30"/>
                      <a:pt x="3" y="31"/>
                      <a:pt x="3" y="31"/>
                    </a:cubicBezTo>
                    <a:cubicBezTo>
                      <a:pt x="3" y="31"/>
                      <a:pt x="2" y="27"/>
                      <a:pt x="1" y="31"/>
                    </a:cubicBezTo>
                    <a:cubicBezTo>
                      <a:pt x="1" y="32"/>
                      <a:pt x="1" y="32"/>
                      <a:pt x="0" y="33"/>
                    </a:cubicBezTo>
                    <a:cubicBezTo>
                      <a:pt x="13" y="72"/>
                      <a:pt x="13" y="72"/>
                      <a:pt x="13" y="72"/>
                    </a:cubicBezTo>
                    <a:cubicBezTo>
                      <a:pt x="13" y="72"/>
                      <a:pt x="16" y="76"/>
                      <a:pt x="17" y="76"/>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69" name="Freeform 40">
                <a:extLst>
                  <a:ext uri="{FF2B5EF4-FFF2-40B4-BE49-F238E27FC236}">
                    <a16:creationId xmlns:a16="http://schemas.microsoft.com/office/drawing/2014/main" id="{DD7D235B-6123-1D7A-179A-CBA20E1F815F}"/>
                  </a:ext>
                </a:extLst>
              </p:cNvPr>
              <p:cNvSpPr>
                <a:spLocks/>
              </p:cNvSpPr>
              <p:nvPr/>
            </p:nvSpPr>
            <p:spPr bwMode="auto">
              <a:xfrm>
                <a:off x="5455126" y="1501705"/>
                <a:ext cx="166188" cy="339342"/>
              </a:xfrm>
              <a:custGeom>
                <a:avLst/>
                <a:gdLst>
                  <a:gd name="T0" fmla="*/ 9 w 31"/>
                  <a:gd name="T1" fmla="*/ 8 h 63"/>
                  <a:gd name="T2" fmla="*/ 8 w 31"/>
                  <a:gd name="T3" fmla="*/ 15 h 63"/>
                  <a:gd name="T4" fmla="*/ 10 w 31"/>
                  <a:gd name="T5" fmla="*/ 19 h 63"/>
                  <a:gd name="T6" fmla="*/ 5 w 31"/>
                  <a:gd name="T7" fmla="*/ 28 h 63"/>
                  <a:gd name="T8" fmla="*/ 5 w 31"/>
                  <a:gd name="T9" fmla="*/ 35 h 63"/>
                  <a:gd name="T10" fmla="*/ 4 w 31"/>
                  <a:gd name="T11" fmla="*/ 48 h 63"/>
                  <a:gd name="T12" fmla="*/ 5 w 31"/>
                  <a:gd name="T13" fmla="*/ 55 h 63"/>
                  <a:gd name="T14" fmla="*/ 4 w 31"/>
                  <a:gd name="T15" fmla="*/ 59 h 63"/>
                  <a:gd name="T16" fmla="*/ 6 w 31"/>
                  <a:gd name="T17" fmla="*/ 63 h 63"/>
                  <a:gd name="T18" fmla="*/ 23 w 31"/>
                  <a:gd name="T19" fmla="*/ 59 h 63"/>
                  <a:gd name="T20" fmla="*/ 26 w 31"/>
                  <a:gd name="T21" fmla="*/ 58 h 63"/>
                  <a:gd name="T22" fmla="*/ 31 w 31"/>
                  <a:gd name="T23" fmla="*/ 51 h 63"/>
                  <a:gd name="T24" fmla="*/ 30 w 31"/>
                  <a:gd name="T25" fmla="*/ 43 h 63"/>
                  <a:gd name="T26" fmla="*/ 26 w 31"/>
                  <a:gd name="T27" fmla="*/ 39 h 63"/>
                  <a:gd name="T28" fmla="*/ 13 w 31"/>
                  <a:gd name="T29" fmla="*/ 0 h 63"/>
                  <a:gd name="T30" fmla="*/ 10 w 31"/>
                  <a:gd name="T31" fmla="*/ 0 h 63"/>
                  <a:gd name="T32" fmla="*/ 9 w 31"/>
                  <a:gd name="T33" fmla="*/ 6 h 63"/>
                  <a:gd name="T34" fmla="*/ 9 w 31"/>
                  <a:gd name="T35" fmla="*/ 8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 h="63">
                    <a:moveTo>
                      <a:pt x="9" y="8"/>
                    </a:moveTo>
                    <a:cubicBezTo>
                      <a:pt x="9" y="9"/>
                      <a:pt x="7" y="13"/>
                      <a:pt x="8" y="15"/>
                    </a:cubicBezTo>
                    <a:cubicBezTo>
                      <a:pt x="9" y="16"/>
                      <a:pt x="11" y="18"/>
                      <a:pt x="10" y="19"/>
                    </a:cubicBezTo>
                    <a:cubicBezTo>
                      <a:pt x="9" y="20"/>
                      <a:pt x="0" y="26"/>
                      <a:pt x="5" y="28"/>
                    </a:cubicBezTo>
                    <a:cubicBezTo>
                      <a:pt x="10" y="30"/>
                      <a:pt x="5" y="33"/>
                      <a:pt x="5" y="35"/>
                    </a:cubicBezTo>
                    <a:cubicBezTo>
                      <a:pt x="4" y="37"/>
                      <a:pt x="2" y="44"/>
                      <a:pt x="4" y="48"/>
                    </a:cubicBezTo>
                    <a:cubicBezTo>
                      <a:pt x="5" y="52"/>
                      <a:pt x="5" y="53"/>
                      <a:pt x="5" y="55"/>
                    </a:cubicBezTo>
                    <a:cubicBezTo>
                      <a:pt x="5" y="56"/>
                      <a:pt x="3" y="57"/>
                      <a:pt x="4" y="59"/>
                    </a:cubicBezTo>
                    <a:cubicBezTo>
                      <a:pt x="5" y="61"/>
                      <a:pt x="5" y="63"/>
                      <a:pt x="6" y="63"/>
                    </a:cubicBezTo>
                    <a:cubicBezTo>
                      <a:pt x="6" y="63"/>
                      <a:pt x="20" y="60"/>
                      <a:pt x="23" y="59"/>
                    </a:cubicBezTo>
                    <a:cubicBezTo>
                      <a:pt x="25" y="59"/>
                      <a:pt x="25" y="59"/>
                      <a:pt x="26" y="58"/>
                    </a:cubicBezTo>
                    <a:cubicBezTo>
                      <a:pt x="27" y="56"/>
                      <a:pt x="31" y="51"/>
                      <a:pt x="31" y="51"/>
                    </a:cubicBezTo>
                    <a:cubicBezTo>
                      <a:pt x="30" y="49"/>
                      <a:pt x="31" y="44"/>
                      <a:pt x="30" y="43"/>
                    </a:cubicBezTo>
                    <a:cubicBezTo>
                      <a:pt x="29" y="43"/>
                      <a:pt x="26" y="39"/>
                      <a:pt x="26" y="39"/>
                    </a:cubicBezTo>
                    <a:cubicBezTo>
                      <a:pt x="13" y="0"/>
                      <a:pt x="13" y="0"/>
                      <a:pt x="13" y="0"/>
                    </a:cubicBezTo>
                    <a:cubicBezTo>
                      <a:pt x="12" y="0"/>
                      <a:pt x="11" y="0"/>
                      <a:pt x="10" y="0"/>
                    </a:cubicBezTo>
                    <a:cubicBezTo>
                      <a:pt x="9" y="0"/>
                      <a:pt x="9" y="4"/>
                      <a:pt x="9" y="6"/>
                    </a:cubicBezTo>
                    <a:cubicBezTo>
                      <a:pt x="9" y="6"/>
                      <a:pt x="9" y="7"/>
                      <a:pt x="9" y="8"/>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70" name="Freeform 41">
                <a:extLst>
                  <a:ext uri="{FF2B5EF4-FFF2-40B4-BE49-F238E27FC236}">
                    <a16:creationId xmlns:a16="http://schemas.microsoft.com/office/drawing/2014/main" id="{F7B8549A-908D-251D-CC56-A289DB2A6BD4}"/>
                  </a:ext>
                </a:extLst>
              </p:cNvPr>
              <p:cNvSpPr>
                <a:spLocks/>
              </p:cNvSpPr>
              <p:nvPr/>
            </p:nvSpPr>
            <p:spPr bwMode="auto">
              <a:xfrm>
                <a:off x="5341681" y="1534545"/>
                <a:ext cx="172159" cy="327400"/>
              </a:xfrm>
              <a:custGeom>
                <a:avLst/>
                <a:gdLst>
                  <a:gd name="T0" fmla="*/ 1 w 32"/>
                  <a:gd name="T1" fmla="*/ 13 h 61"/>
                  <a:gd name="T2" fmla="*/ 1 w 32"/>
                  <a:gd name="T3" fmla="*/ 18 h 61"/>
                  <a:gd name="T4" fmla="*/ 3 w 32"/>
                  <a:gd name="T5" fmla="*/ 21 h 61"/>
                  <a:gd name="T6" fmla="*/ 5 w 32"/>
                  <a:gd name="T7" fmla="*/ 26 h 61"/>
                  <a:gd name="T8" fmla="*/ 5 w 32"/>
                  <a:gd name="T9" fmla="*/ 31 h 61"/>
                  <a:gd name="T10" fmla="*/ 6 w 32"/>
                  <a:gd name="T11" fmla="*/ 37 h 61"/>
                  <a:gd name="T12" fmla="*/ 7 w 32"/>
                  <a:gd name="T13" fmla="*/ 42 h 61"/>
                  <a:gd name="T14" fmla="*/ 9 w 32"/>
                  <a:gd name="T15" fmla="*/ 42 h 61"/>
                  <a:gd name="T16" fmla="*/ 12 w 32"/>
                  <a:gd name="T17" fmla="*/ 49 h 61"/>
                  <a:gd name="T18" fmla="*/ 14 w 32"/>
                  <a:gd name="T19" fmla="*/ 60 h 61"/>
                  <a:gd name="T20" fmla="*/ 27 w 32"/>
                  <a:gd name="T21" fmla="*/ 57 h 61"/>
                  <a:gd name="T22" fmla="*/ 25 w 32"/>
                  <a:gd name="T23" fmla="*/ 53 h 61"/>
                  <a:gd name="T24" fmla="*/ 26 w 32"/>
                  <a:gd name="T25" fmla="*/ 49 h 61"/>
                  <a:gd name="T26" fmla="*/ 25 w 32"/>
                  <a:gd name="T27" fmla="*/ 42 h 61"/>
                  <a:gd name="T28" fmla="*/ 26 w 32"/>
                  <a:gd name="T29" fmla="*/ 29 h 61"/>
                  <a:gd name="T30" fmla="*/ 26 w 32"/>
                  <a:gd name="T31" fmla="*/ 22 h 61"/>
                  <a:gd name="T32" fmla="*/ 31 w 32"/>
                  <a:gd name="T33" fmla="*/ 13 h 61"/>
                  <a:gd name="T34" fmla="*/ 29 w 32"/>
                  <a:gd name="T35" fmla="*/ 9 h 61"/>
                  <a:gd name="T36" fmla="*/ 30 w 32"/>
                  <a:gd name="T37" fmla="*/ 2 h 61"/>
                  <a:gd name="T38" fmla="*/ 30 w 32"/>
                  <a:gd name="T39" fmla="*/ 0 h 61"/>
                  <a:gd name="T40" fmla="*/ 0 w 32"/>
                  <a:gd name="T41" fmla="*/ 9 h 61"/>
                  <a:gd name="T42" fmla="*/ 1 w 32"/>
                  <a:gd name="T43" fmla="*/ 13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2" h="61">
                    <a:moveTo>
                      <a:pt x="1" y="13"/>
                    </a:moveTo>
                    <a:cubicBezTo>
                      <a:pt x="1" y="14"/>
                      <a:pt x="1" y="16"/>
                      <a:pt x="1" y="18"/>
                    </a:cubicBezTo>
                    <a:cubicBezTo>
                      <a:pt x="2" y="20"/>
                      <a:pt x="3" y="20"/>
                      <a:pt x="3" y="21"/>
                    </a:cubicBezTo>
                    <a:cubicBezTo>
                      <a:pt x="4" y="22"/>
                      <a:pt x="5" y="25"/>
                      <a:pt x="5" y="26"/>
                    </a:cubicBezTo>
                    <a:cubicBezTo>
                      <a:pt x="5" y="28"/>
                      <a:pt x="4" y="29"/>
                      <a:pt x="5" y="31"/>
                    </a:cubicBezTo>
                    <a:cubicBezTo>
                      <a:pt x="5" y="33"/>
                      <a:pt x="6" y="36"/>
                      <a:pt x="6" y="37"/>
                    </a:cubicBezTo>
                    <a:cubicBezTo>
                      <a:pt x="6" y="38"/>
                      <a:pt x="6" y="41"/>
                      <a:pt x="7" y="42"/>
                    </a:cubicBezTo>
                    <a:cubicBezTo>
                      <a:pt x="9" y="42"/>
                      <a:pt x="9" y="40"/>
                      <a:pt x="9" y="42"/>
                    </a:cubicBezTo>
                    <a:cubicBezTo>
                      <a:pt x="10" y="43"/>
                      <a:pt x="11" y="46"/>
                      <a:pt x="12" y="49"/>
                    </a:cubicBezTo>
                    <a:cubicBezTo>
                      <a:pt x="12" y="52"/>
                      <a:pt x="14" y="60"/>
                      <a:pt x="14" y="60"/>
                    </a:cubicBezTo>
                    <a:cubicBezTo>
                      <a:pt x="14" y="61"/>
                      <a:pt x="27" y="57"/>
                      <a:pt x="27" y="57"/>
                    </a:cubicBezTo>
                    <a:cubicBezTo>
                      <a:pt x="26" y="57"/>
                      <a:pt x="26" y="55"/>
                      <a:pt x="25" y="53"/>
                    </a:cubicBezTo>
                    <a:cubicBezTo>
                      <a:pt x="24" y="51"/>
                      <a:pt x="26" y="50"/>
                      <a:pt x="26" y="49"/>
                    </a:cubicBezTo>
                    <a:cubicBezTo>
                      <a:pt x="26" y="47"/>
                      <a:pt x="26" y="46"/>
                      <a:pt x="25" y="42"/>
                    </a:cubicBezTo>
                    <a:cubicBezTo>
                      <a:pt x="23" y="38"/>
                      <a:pt x="25" y="31"/>
                      <a:pt x="26" y="29"/>
                    </a:cubicBezTo>
                    <a:cubicBezTo>
                      <a:pt x="26" y="27"/>
                      <a:pt x="31" y="24"/>
                      <a:pt x="26" y="22"/>
                    </a:cubicBezTo>
                    <a:cubicBezTo>
                      <a:pt x="21" y="20"/>
                      <a:pt x="30" y="14"/>
                      <a:pt x="31" y="13"/>
                    </a:cubicBezTo>
                    <a:cubicBezTo>
                      <a:pt x="32" y="12"/>
                      <a:pt x="30" y="10"/>
                      <a:pt x="29" y="9"/>
                    </a:cubicBezTo>
                    <a:cubicBezTo>
                      <a:pt x="28" y="7"/>
                      <a:pt x="30" y="3"/>
                      <a:pt x="30" y="2"/>
                    </a:cubicBezTo>
                    <a:cubicBezTo>
                      <a:pt x="30" y="1"/>
                      <a:pt x="30" y="0"/>
                      <a:pt x="30" y="0"/>
                    </a:cubicBezTo>
                    <a:cubicBezTo>
                      <a:pt x="30" y="1"/>
                      <a:pt x="14" y="5"/>
                      <a:pt x="0" y="9"/>
                    </a:cubicBezTo>
                    <a:cubicBezTo>
                      <a:pt x="0" y="10"/>
                      <a:pt x="0" y="13"/>
                      <a:pt x="1" y="13"/>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71" name="Freeform 42">
                <a:extLst>
                  <a:ext uri="{FF2B5EF4-FFF2-40B4-BE49-F238E27FC236}">
                    <a16:creationId xmlns:a16="http://schemas.microsoft.com/office/drawing/2014/main" id="{016E0EB8-6D44-DA87-8FE2-4C80C9674593}"/>
                  </a:ext>
                </a:extLst>
              </p:cNvPr>
              <p:cNvSpPr>
                <a:spLocks/>
              </p:cNvSpPr>
              <p:nvPr/>
            </p:nvSpPr>
            <p:spPr bwMode="auto">
              <a:xfrm>
                <a:off x="5417311" y="1776362"/>
                <a:ext cx="343322" cy="182110"/>
              </a:xfrm>
              <a:custGeom>
                <a:avLst/>
                <a:gdLst>
                  <a:gd name="T0" fmla="*/ 62 w 64"/>
                  <a:gd name="T1" fmla="*/ 20 h 34"/>
                  <a:gd name="T2" fmla="*/ 59 w 64"/>
                  <a:gd name="T3" fmla="*/ 16 h 34"/>
                  <a:gd name="T4" fmla="*/ 55 w 64"/>
                  <a:gd name="T5" fmla="*/ 16 h 34"/>
                  <a:gd name="T6" fmla="*/ 56 w 64"/>
                  <a:gd name="T7" fmla="*/ 17 h 34"/>
                  <a:gd name="T8" fmla="*/ 58 w 64"/>
                  <a:gd name="T9" fmla="*/ 18 h 34"/>
                  <a:gd name="T10" fmla="*/ 59 w 64"/>
                  <a:gd name="T11" fmla="*/ 20 h 34"/>
                  <a:gd name="T12" fmla="*/ 61 w 64"/>
                  <a:gd name="T13" fmla="*/ 21 h 34"/>
                  <a:gd name="T14" fmla="*/ 58 w 64"/>
                  <a:gd name="T15" fmla="*/ 23 h 34"/>
                  <a:gd name="T16" fmla="*/ 56 w 64"/>
                  <a:gd name="T17" fmla="*/ 24 h 34"/>
                  <a:gd name="T18" fmla="*/ 53 w 64"/>
                  <a:gd name="T19" fmla="*/ 24 h 34"/>
                  <a:gd name="T20" fmla="*/ 52 w 64"/>
                  <a:gd name="T21" fmla="*/ 23 h 34"/>
                  <a:gd name="T22" fmla="*/ 50 w 64"/>
                  <a:gd name="T23" fmla="*/ 21 h 34"/>
                  <a:gd name="T24" fmla="*/ 48 w 64"/>
                  <a:gd name="T25" fmla="*/ 20 h 34"/>
                  <a:gd name="T26" fmla="*/ 49 w 64"/>
                  <a:gd name="T27" fmla="*/ 18 h 34"/>
                  <a:gd name="T28" fmla="*/ 42 w 64"/>
                  <a:gd name="T29" fmla="*/ 15 h 34"/>
                  <a:gd name="T30" fmla="*/ 41 w 64"/>
                  <a:gd name="T31" fmla="*/ 13 h 34"/>
                  <a:gd name="T32" fmla="*/ 43 w 64"/>
                  <a:gd name="T33" fmla="*/ 8 h 34"/>
                  <a:gd name="T34" fmla="*/ 45 w 64"/>
                  <a:gd name="T35" fmla="*/ 6 h 34"/>
                  <a:gd name="T36" fmla="*/ 44 w 64"/>
                  <a:gd name="T37" fmla="*/ 5 h 34"/>
                  <a:gd name="T38" fmla="*/ 41 w 64"/>
                  <a:gd name="T39" fmla="*/ 4 h 34"/>
                  <a:gd name="T40" fmla="*/ 39 w 64"/>
                  <a:gd name="T41" fmla="*/ 1 h 34"/>
                  <a:gd name="T42" fmla="*/ 39 w 64"/>
                  <a:gd name="T43" fmla="*/ 1 h 34"/>
                  <a:gd name="T44" fmla="*/ 38 w 64"/>
                  <a:gd name="T45" fmla="*/ 0 h 34"/>
                  <a:gd name="T46" fmla="*/ 33 w 64"/>
                  <a:gd name="T47" fmla="*/ 7 h 34"/>
                  <a:gd name="T48" fmla="*/ 30 w 64"/>
                  <a:gd name="T49" fmla="*/ 8 h 34"/>
                  <a:gd name="T50" fmla="*/ 13 w 64"/>
                  <a:gd name="T51" fmla="*/ 12 h 34"/>
                  <a:gd name="T52" fmla="*/ 0 w 64"/>
                  <a:gd name="T53" fmla="*/ 15 h 34"/>
                  <a:gd name="T54" fmla="*/ 0 w 64"/>
                  <a:gd name="T55" fmla="*/ 31 h 34"/>
                  <a:gd name="T56" fmla="*/ 1 w 64"/>
                  <a:gd name="T57" fmla="*/ 32 h 34"/>
                  <a:gd name="T58" fmla="*/ 25 w 64"/>
                  <a:gd name="T59" fmla="*/ 25 h 34"/>
                  <a:gd name="T60" fmla="*/ 29 w 64"/>
                  <a:gd name="T61" fmla="*/ 26 h 34"/>
                  <a:gd name="T62" fmla="*/ 35 w 64"/>
                  <a:gd name="T63" fmla="*/ 24 h 34"/>
                  <a:gd name="T64" fmla="*/ 38 w 64"/>
                  <a:gd name="T65" fmla="*/ 27 h 34"/>
                  <a:gd name="T66" fmla="*/ 39 w 64"/>
                  <a:gd name="T67" fmla="*/ 28 h 34"/>
                  <a:gd name="T68" fmla="*/ 42 w 64"/>
                  <a:gd name="T69" fmla="*/ 31 h 34"/>
                  <a:gd name="T70" fmla="*/ 42 w 64"/>
                  <a:gd name="T71" fmla="*/ 34 h 34"/>
                  <a:gd name="T72" fmla="*/ 46 w 64"/>
                  <a:gd name="T73" fmla="*/ 32 h 34"/>
                  <a:gd name="T74" fmla="*/ 49 w 64"/>
                  <a:gd name="T75" fmla="*/ 28 h 34"/>
                  <a:gd name="T76" fmla="*/ 51 w 64"/>
                  <a:gd name="T77" fmla="*/ 29 h 34"/>
                  <a:gd name="T78" fmla="*/ 54 w 64"/>
                  <a:gd name="T79" fmla="*/ 30 h 34"/>
                  <a:gd name="T80" fmla="*/ 56 w 64"/>
                  <a:gd name="T81" fmla="*/ 27 h 34"/>
                  <a:gd name="T82" fmla="*/ 57 w 64"/>
                  <a:gd name="T83" fmla="*/ 27 h 34"/>
                  <a:gd name="T84" fmla="*/ 59 w 64"/>
                  <a:gd name="T85" fmla="*/ 25 h 34"/>
                  <a:gd name="T86" fmla="*/ 61 w 64"/>
                  <a:gd name="T87" fmla="*/ 25 h 34"/>
                  <a:gd name="T88" fmla="*/ 63 w 64"/>
                  <a:gd name="T89" fmla="*/ 24 h 34"/>
                  <a:gd name="T90" fmla="*/ 63 w 64"/>
                  <a:gd name="T91" fmla="*/ 28 h 34"/>
                  <a:gd name="T92" fmla="*/ 63 w 64"/>
                  <a:gd name="T93" fmla="*/ 27 h 34"/>
                  <a:gd name="T94" fmla="*/ 62 w 64"/>
                  <a:gd name="T9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4" h="34">
                    <a:moveTo>
                      <a:pt x="62" y="20"/>
                    </a:moveTo>
                    <a:cubicBezTo>
                      <a:pt x="60" y="18"/>
                      <a:pt x="60" y="17"/>
                      <a:pt x="59" y="16"/>
                    </a:cubicBezTo>
                    <a:cubicBezTo>
                      <a:pt x="57" y="16"/>
                      <a:pt x="55" y="15"/>
                      <a:pt x="55" y="16"/>
                    </a:cubicBezTo>
                    <a:cubicBezTo>
                      <a:pt x="55" y="17"/>
                      <a:pt x="55" y="17"/>
                      <a:pt x="56" y="17"/>
                    </a:cubicBezTo>
                    <a:cubicBezTo>
                      <a:pt x="58" y="17"/>
                      <a:pt x="58" y="17"/>
                      <a:pt x="58" y="18"/>
                    </a:cubicBezTo>
                    <a:cubicBezTo>
                      <a:pt x="58" y="19"/>
                      <a:pt x="59" y="20"/>
                      <a:pt x="59" y="20"/>
                    </a:cubicBezTo>
                    <a:cubicBezTo>
                      <a:pt x="60" y="20"/>
                      <a:pt x="61" y="20"/>
                      <a:pt x="61" y="21"/>
                    </a:cubicBezTo>
                    <a:cubicBezTo>
                      <a:pt x="60" y="22"/>
                      <a:pt x="59" y="22"/>
                      <a:pt x="58" y="23"/>
                    </a:cubicBezTo>
                    <a:cubicBezTo>
                      <a:pt x="58" y="24"/>
                      <a:pt x="57" y="25"/>
                      <a:pt x="56" y="24"/>
                    </a:cubicBezTo>
                    <a:cubicBezTo>
                      <a:pt x="55" y="24"/>
                      <a:pt x="54" y="23"/>
                      <a:pt x="53" y="24"/>
                    </a:cubicBezTo>
                    <a:cubicBezTo>
                      <a:pt x="53" y="25"/>
                      <a:pt x="53" y="25"/>
                      <a:pt x="52" y="23"/>
                    </a:cubicBezTo>
                    <a:cubicBezTo>
                      <a:pt x="51" y="22"/>
                      <a:pt x="51" y="21"/>
                      <a:pt x="50" y="21"/>
                    </a:cubicBezTo>
                    <a:cubicBezTo>
                      <a:pt x="48" y="21"/>
                      <a:pt x="47" y="21"/>
                      <a:pt x="48" y="20"/>
                    </a:cubicBezTo>
                    <a:cubicBezTo>
                      <a:pt x="49" y="19"/>
                      <a:pt x="50" y="19"/>
                      <a:pt x="49" y="18"/>
                    </a:cubicBezTo>
                    <a:cubicBezTo>
                      <a:pt x="48" y="17"/>
                      <a:pt x="44" y="15"/>
                      <a:pt x="42" y="15"/>
                    </a:cubicBezTo>
                    <a:cubicBezTo>
                      <a:pt x="41" y="14"/>
                      <a:pt x="40" y="15"/>
                      <a:pt x="41" y="13"/>
                    </a:cubicBezTo>
                    <a:cubicBezTo>
                      <a:pt x="42" y="11"/>
                      <a:pt x="41" y="9"/>
                      <a:pt x="43" y="8"/>
                    </a:cubicBezTo>
                    <a:cubicBezTo>
                      <a:pt x="44" y="8"/>
                      <a:pt x="45" y="7"/>
                      <a:pt x="45" y="6"/>
                    </a:cubicBezTo>
                    <a:cubicBezTo>
                      <a:pt x="45" y="5"/>
                      <a:pt x="45" y="4"/>
                      <a:pt x="44" y="5"/>
                    </a:cubicBezTo>
                    <a:cubicBezTo>
                      <a:pt x="43" y="5"/>
                      <a:pt x="42" y="6"/>
                      <a:pt x="41" y="4"/>
                    </a:cubicBezTo>
                    <a:cubicBezTo>
                      <a:pt x="40" y="2"/>
                      <a:pt x="40" y="1"/>
                      <a:pt x="39" y="1"/>
                    </a:cubicBezTo>
                    <a:cubicBezTo>
                      <a:pt x="39" y="1"/>
                      <a:pt x="39" y="1"/>
                      <a:pt x="39" y="1"/>
                    </a:cubicBezTo>
                    <a:cubicBezTo>
                      <a:pt x="38" y="1"/>
                      <a:pt x="38" y="0"/>
                      <a:pt x="38" y="0"/>
                    </a:cubicBezTo>
                    <a:cubicBezTo>
                      <a:pt x="38" y="0"/>
                      <a:pt x="34" y="5"/>
                      <a:pt x="33" y="7"/>
                    </a:cubicBezTo>
                    <a:cubicBezTo>
                      <a:pt x="32" y="8"/>
                      <a:pt x="32" y="8"/>
                      <a:pt x="30" y="8"/>
                    </a:cubicBezTo>
                    <a:cubicBezTo>
                      <a:pt x="27" y="9"/>
                      <a:pt x="13" y="12"/>
                      <a:pt x="13" y="12"/>
                    </a:cubicBezTo>
                    <a:cubicBezTo>
                      <a:pt x="13" y="12"/>
                      <a:pt x="0" y="16"/>
                      <a:pt x="0" y="15"/>
                    </a:cubicBezTo>
                    <a:cubicBezTo>
                      <a:pt x="0" y="31"/>
                      <a:pt x="0" y="31"/>
                      <a:pt x="0" y="31"/>
                    </a:cubicBezTo>
                    <a:cubicBezTo>
                      <a:pt x="0" y="31"/>
                      <a:pt x="0" y="32"/>
                      <a:pt x="1" y="32"/>
                    </a:cubicBezTo>
                    <a:cubicBezTo>
                      <a:pt x="1" y="31"/>
                      <a:pt x="24" y="26"/>
                      <a:pt x="25" y="25"/>
                    </a:cubicBezTo>
                    <a:cubicBezTo>
                      <a:pt x="27" y="25"/>
                      <a:pt x="29" y="25"/>
                      <a:pt x="29" y="26"/>
                    </a:cubicBezTo>
                    <a:cubicBezTo>
                      <a:pt x="30" y="26"/>
                      <a:pt x="34" y="23"/>
                      <a:pt x="35" y="24"/>
                    </a:cubicBezTo>
                    <a:cubicBezTo>
                      <a:pt x="36" y="24"/>
                      <a:pt x="37" y="26"/>
                      <a:pt x="38" y="27"/>
                    </a:cubicBezTo>
                    <a:cubicBezTo>
                      <a:pt x="38" y="27"/>
                      <a:pt x="38" y="27"/>
                      <a:pt x="39" y="28"/>
                    </a:cubicBezTo>
                    <a:cubicBezTo>
                      <a:pt x="40" y="30"/>
                      <a:pt x="41" y="28"/>
                      <a:pt x="42" y="31"/>
                    </a:cubicBezTo>
                    <a:cubicBezTo>
                      <a:pt x="42" y="33"/>
                      <a:pt x="40" y="33"/>
                      <a:pt x="42" y="34"/>
                    </a:cubicBezTo>
                    <a:cubicBezTo>
                      <a:pt x="44" y="34"/>
                      <a:pt x="44" y="34"/>
                      <a:pt x="46" y="32"/>
                    </a:cubicBezTo>
                    <a:cubicBezTo>
                      <a:pt x="48" y="30"/>
                      <a:pt x="46" y="28"/>
                      <a:pt x="49" y="28"/>
                    </a:cubicBezTo>
                    <a:cubicBezTo>
                      <a:pt x="51" y="27"/>
                      <a:pt x="51" y="28"/>
                      <a:pt x="51" y="29"/>
                    </a:cubicBezTo>
                    <a:cubicBezTo>
                      <a:pt x="51" y="30"/>
                      <a:pt x="53" y="31"/>
                      <a:pt x="54" y="30"/>
                    </a:cubicBezTo>
                    <a:cubicBezTo>
                      <a:pt x="54" y="28"/>
                      <a:pt x="56" y="27"/>
                      <a:pt x="56" y="27"/>
                    </a:cubicBezTo>
                    <a:cubicBezTo>
                      <a:pt x="56" y="27"/>
                      <a:pt x="56" y="28"/>
                      <a:pt x="57" y="27"/>
                    </a:cubicBezTo>
                    <a:cubicBezTo>
                      <a:pt x="58" y="25"/>
                      <a:pt x="58" y="25"/>
                      <a:pt x="59" y="25"/>
                    </a:cubicBezTo>
                    <a:cubicBezTo>
                      <a:pt x="61" y="26"/>
                      <a:pt x="61" y="26"/>
                      <a:pt x="61" y="25"/>
                    </a:cubicBezTo>
                    <a:cubicBezTo>
                      <a:pt x="61" y="24"/>
                      <a:pt x="62" y="23"/>
                      <a:pt x="63" y="24"/>
                    </a:cubicBezTo>
                    <a:cubicBezTo>
                      <a:pt x="63" y="25"/>
                      <a:pt x="62" y="27"/>
                      <a:pt x="63" y="28"/>
                    </a:cubicBezTo>
                    <a:cubicBezTo>
                      <a:pt x="63" y="29"/>
                      <a:pt x="63" y="28"/>
                      <a:pt x="63" y="27"/>
                    </a:cubicBezTo>
                    <a:cubicBezTo>
                      <a:pt x="64" y="25"/>
                      <a:pt x="63" y="23"/>
                      <a:pt x="62" y="20"/>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72" name="Freeform 43">
                <a:extLst>
                  <a:ext uri="{FF2B5EF4-FFF2-40B4-BE49-F238E27FC236}">
                    <a16:creationId xmlns:a16="http://schemas.microsoft.com/office/drawing/2014/main" id="{D9ADC63E-6A4A-986B-F126-77760FE7BF30}"/>
                  </a:ext>
                </a:extLst>
              </p:cNvPr>
              <p:cNvSpPr>
                <a:spLocks/>
              </p:cNvSpPr>
              <p:nvPr/>
            </p:nvSpPr>
            <p:spPr bwMode="auto">
              <a:xfrm>
                <a:off x="5572552" y="1899759"/>
                <a:ext cx="53737" cy="96528"/>
              </a:xfrm>
              <a:custGeom>
                <a:avLst/>
                <a:gdLst>
                  <a:gd name="T0" fmla="*/ 8 w 10"/>
                  <a:gd name="T1" fmla="*/ 7 h 18"/>
                  <a:gd name="T2" fmla="*/ 9 w 10"/>
                  <a:gd name="T3" fmla="*/ 4 h 18"/>
                  <a:gd name="T4" fmla="*/ 6 w 10"/>
                  <a:gd name="T5" fmla="*/ 1 h 18"/>
                  <a:gd name="T6" fmla="*/ 0 w 10"/>
                  <a:gd name="T7" fmla="*/ 3 h 18"/>
                  <a:gd name="T8" fmla="*/ 1 w 10"/>
                  <a:gd name="T9" fmla="*/ 6 h 18"/>
                  <a:gd name="T10" fmla="*/ 3 w 10"/>
                  <a:gd name="T11" fmla="*/ 18 h 18"/>
                  <a:gd name="T12" fmla="*/ 8 w 10"/>
                  <a:gd name="T13" fmla="*/ 16 h 18"/>
                  <a:gd name="T14" fmla="*/ 10 w 10"/>
                  <a:gd name="T15" fmla="*/ 13 h 18"/>
                  <a:gd name="T16" fmla="*/ 8 w 10"/>
                  <a:gd name="T17"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8">
                    <a:moveTo>
                      <a:pt x="8" y="7"/>
                    </a:moveTo>
                    <a:cubicBezTo>
                      <a:pt x="8" y="6"/>
                      <a:pt x="8" y="4"/>
                      <a:pt x="9" y="4"/>
                    </a:cubicBezTo>
                    <a:cubicBezTo>
                      <a:pt x="8" y="3"/>
                      <a:pt x="7" y="1"/>
                      <a:pt x="6" y="1"/>
                    </a:cubicBezTo>
                    <a:cubicBezTo>
                      <a:pt x="5" y="0"/>
                      <a:pt x="1" y="2"/>
                      <a:pt x="0" y="3"/>
                    </a:cubicBezTo>
                    <a:cubicBezTo>
                      <a:pt x="0" y="4"/>
                      <a:pt x="1" y="5"/>
                      <a:pt x="1" y="6"/>
                    </a:cubicBezTo>
                    <a:cubicBezTo>
                      <a:pt x="1" y="6"/>
                      <a:pt x="3" y="13"/>
                      <a:pt x="3" y="18"/>
                    </a:cubicBezTo>
                    <a:cubicBezTo>
                      <a:pt x="5" y="17"/>
                      <a:pt x="7" y="16"/>
                      <a:pt x="8" y="16"/>
                    </a:cubicBezTo>
                    <a:cubicBezTo>
                      <a:pt x="9" y="16"/>
                      <a:pt x="9" y="15"/>
                      <a:pt x="10" y="13"/>
                    </a:cubicBezTo>
                    <a:cubicBezTo>
                      <a:pt x="10" y="11"/>
                      <a:pt x="8" y="9"/>
                      <a:pt x="8" y="7"/>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73" name="Freeform 44">
                <a:extLst>
                  <a:ext uri="{FF2B5EF4-FFF2-40B4-BE49-F238E27FC236}">
                    <a16:creationId xmlns:a16="http://schemas.microsoft.com/office/drawing/2014/main" id="{80FD53AD-AD27-5387-345E-54C63C8EBAAE}"/>
                  </a:ext>
                </a:extLst>
              </p:cNvPr>
              <p:cNvSpPr>
                <a:spLocks/>
              </p:cNvSpPr>
              <p:nvPr/>
            </p:nvSpPr>
            <p:spPr bwMode="auto">
              <a:xfrm>
                <a:off x="5417311" y="1910706"/>
                <a:ext cx="172159" cy="172159"/>
              </a:xfrm>
              <a:custGeom>
                <a:avLst/>
                <a:gdLst>
                  <a:gd name="T0" fmla="*/ 1 w 32"/>
                  <a:gd name="T1" fmla="*/ 11 h 32"/>
                  <a:gd name="T2" fmla="*/ 2 w 32"/>
                  <a:gd name="T3" fmla="*/ 16 h 32"/>
                  <a:gd name="T4" fmla="*/ 3 w 32"/>
                  <a:gd name="T5" fmla="*/ 23 h 32"/>
                  <a:gd name="T6" fmla="*/ 4 w 32"/>
                  <a:gd name="T7" fmla="*/ 25 h 32"/>
                  <a:gd name="T8" fmla="*/ 4 w 32"/>
                  <a:gd name="T9" fmla="*/ 27 h 32"/>
                  <a:gd name="T10" fmla="*/ 2 w 32"/>
                  <a:gd name="T11" fmla="*/ 30 h 32"/>
                  <a:gd name="T12" fmla="*/ 4 w 32"/>
                  <a:gd name="T13" fmla="*/ 32 h 32"/>
                  <a:gd name="T14" fmla="*/ 7 w 32"/>
                  <a:gd name="T15" fmla="*/ 29 h 32"/>
                  <a:gd name="T16" fmla="*/ 14 w 32"/>
                  <a:gd name="T17" fmla="*/ 23 h 32"/>
                  <a:gd name="T18" fmla="*/ 26 w 32"/>
                  <a:gd name="T19" fmla="*/ 19 h 32"/>
                  <a:gd name="T20" fmla="*/ 32 w 32"/>
                  <a:gd name="T21" fmla="*/ 16 h 32"/>
                  <a:gd name="T22" fmla="*/ 30 w 32"/>
                  <a:gd name="T23" fmla="*/ 4 h 32"/>
                  <a:gd name="T24" fmla="*/ 29 w 32"/>
                  <a:gd name="T25" fmla="*/ 1 h 32"/>
                  <a:gd name="T26" fmla="*/ 29 w 32"/>
                  <a:gd name="T27" fmla="*/ 1 h 32"/>
                  <a:gd name="T28" fmla="*/ 25 w 32"/>
                  <a:gd name="T29" fmla="*/ 0 h 32"/>
                  <a:gd name="T30" fmla="*/ 1 w 32"/>
                  <a:gd name="T31" fmla="*/ 7 h 32"/>
                  <a:gd name="T32" fmla="*/ 0 w 32"/>
                  <a:gd name="T33" fmla="*/ 7 h 32"/>
                  <a:gd name="T34" fmla="*/ 0 w 32"/>
                  <a:gd name="T35" fmla="*/ 7 h 32"/>
                  <a:gd name="T36" fmla="*/ 1 w 32"/>
                  <a:gd name="T37"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 h="32">
                    <a:moveTo>
                      <a:pt x="1" y="11"/>
                    </a:moveTo>
                    <a:cubicBezTo>
                      <a:pt x="1" y="11"/>
                      <a:pt x="1" y="14"/>
                      <a:pt x="2" y="16"/>
                    </a:cubicBezTo>
                    <a:cubicBezTo>
                      <a:pt x="3" y="18"/>
                      <a:pt x="3" y="21"/>
                      <a:pt x="3" y="23"/>
                    </a:cubicBezTo>
                    <a:cubicBezTo>
                      <a:pt x="3" y="24"/>
                      <a:pt x="4" y="24"/>
                      <a:pt x="4" y="25"/>
                    </a:cubicBezTo>
                    <a:cubicBezTo>
                      <a:pt x="5" y="25"/>
                      <a:pt x="5" y="27"/>
                      <a:pt x="4" y="27"/>
                    </a:cubicBezTo>
                    <a:cubicBezTo>
                      <a:pt x="3" y="28"/>
                      <a:pt x="2" y="29"/>
                      <a:pt x="2" y="30"/>
                    </a:cubicBezTo>
                    <a:cubicBezTo>
                      <a:pt x="2" y="31"/>
                      <a:pt x="3" y="32"/>
                      <a:pt x="4" y="32"/>
                    </a:cubicBezTo>
                    <a:cubicBezTo>
                      <a:pt x="5" y="31"/>
                      <a:pt x="6" y="31"/>
                      <a:pt x="7" y="29"/>
                    </a:cubicBezTo>
                    <a:cubicBezTo>
                      <a:pt x="8" y="28"/>
                      <a:pt x="11" y="25"/>
                      <a:pt x="14" y="23"/>
                    </a:cubicBezTo>
                    <a:cubicBezTo>
                      <a:pt x="17" y="21"/>
                      <a:pt x="24" y="19"/>
                      <a:pt x="26" y="19"/>
                    </a:cubicBezTo>
                    <a:cubicBezTo>
                      <a:pt x="27" y="18"/>
                      <a:pt x="30" y="17"/>
                      <a:pt x="32" y="16"/>
                    </a:cubicBezTo>
                    <a:cubicBezTo>
                      <a:pt x="32" y="11"/>
                      <a:pt x="30" y="4"/>
                      <a:pt x="30" y="4"/>
                    </a:cubicBezTo>
                    <a:cubicBezTo>
                      <a:pt x="30" y="3"/>
                      <a:pt x="29" y="2"/>
                      <a:pt x="29" y="1"/>
                    </a:cubicBezTo>
                    <a:cubicBezTo>
                      <a:pt x="29" y="1"/>
                      <a:pt x="29" y="1"/>
                      <a:pt x="29" y="1"/>
                    </a:cubicBezTo>
                    <a:cubicBezTo>
                      <a:pt x="29" y="0"/>
                      <a:pt x="27" y="0"/>
                      <a:pt x="25" y="0"/>
                    </a:cubicBezTo>
                    <a:cubicBezTo>
                      <a:pt x="24" y="1"/>
                      <a:pt x="1" y="6"/>
                      <a:pt x="1" y="7"/>
                    </a:cubicBezTo>
                    <a:cubicBezTo>
                      <a:pt x="1" y="7"/>
                      <a:pt x="0" y="7"/>
                      <a:pt x="0" y="7"/>
                    </a:cubicBezTo>
                    <a:cubicBezTo>
                      <a:pt x="0" y="7"/>
                      <a:pt x="0" y="7"/>
                      <a:pt x="0" y="7"/>
                    </a:cubicBezTo>
                    <a:cubicBezTo>
                      <a:pt x="0" y="7"/>
                      <a:pt x="1" y="10"/>
                      <a:pt x="1" y="11"/>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74" name="Freeform 45">
                <a:extLst>
                  <a:ext uri="{FF2B5EF4-FFF2-40B4-BE49-F238E27FC236}">
                    <a16:creationId xmlns:a16="http://schemas.microsoft.com/office/drawing/2014/main" id="{4450E25D-8420-E421-3E5E-86F36A2CD780}"/>
                  </a:ext>
                </a:extLst>
              </p:cNvPr>
              <p:cNvSpPr>
                <a:spLocks/>
              </p:cNvSpPr>
              <p:nvPr/>
            </p:nvSpPr>
            <p:spPr bwMode="auto">
              <a:xfrm>
                <a:off x="4843118" y="1582311"/>
                <a:ext cx="751328" cy="559266"/>
              </a:xfrm>
              <a:custGeom>
                <a:avLst/>
                <a:gdLst>
                  <a:gd name="T0" fmla="*/ 135 w 140"/>
                  <a:gd name="T1" fmla="*/ 84 h 104"/>
                  <a:gd name="T2" fmla="*/ 130 w 140"/>
                  <a:gd name="T3" fmla="*/ 89 h 104"/>
                  <a:gd name="T4" fmla="*/ 132 w 140"/>
                  <a:gd name="T5" fmla="*/ 83 h 104"/>
                  <a:gd name="T6" fmla="*/ 122 w 140"/>
                  <a:gd name="T7" fmla="*/ 89 h 104"/>
                  <a:gd name="T8" fmla="*/ 114 w 140"/>
                  <a:gd name="T9" fmla="*/ 93 h 104"/>
                  <a:gd name="T10" fmla="*/ 109 w 140"/>
                  <a:gd name="T11" fmla="*/ 94 h 104"/>
                  <a:gd name="T12" fmla="*/ 109 w 140"/>
                  <a:gd name="T13" fmla="*/ 91 h 104"/>
                  <a:gd name="T14" fmla="*/ 111 w 140"/>
                  <a:gd name="T15" fmla="*/ 86 h 104"/>
                  <a:gd name="T16" fmla="*/ 109 w 140"/>
                  <a:gd name="T17" fmla="*/ 77 h 104"/>
                  <a:gd name="T18" fmla="*/ 107 w 140"/>
                  <a:gd name="T19" fmla="*/ 68 h 104"/>
                  <a:gd name="T20" fmla="*/ 107 w 140"/>
                  <a:gd name="T21" fmla="*/ 67 h 104"/>
                  <a:gd name="T22" fmla="*/ 105 w 140"/>
                  <a:gd name="T23" fmla="*/ 40 h 104"/>
                  <a:gd name="T24" fmla="*/ 100 w 140"/>
                  <a:gd name="T25" fmla="*/ 33 h 104"/>
                  <a:gd name="T26" fmla="*/ 98 w 140"/>
                  <a:gd name="T27" fmla="*/ 22 h 104"/>
                  <a:gd name="T28" fmla="*/ 96 w 140"/>
                  <a:gd name="T29" fmla="*/ 12 h 104"/>
                  <a:gd name="T30" fmla="*/ 94 w 140"/>
                  <a:gd name="T31" fmla="*/ 4 h 104"/>
                  <a:gd name="T32" fmla="*/ 69 w 140"/>
                  <a:gd name="T33" fmla="*/ 5 h 104"/>
                  <a:gd name="T34" fmla="*/ 51 w 140"/>
                  <a:gd name="T35" fmla="*/ 27 h 104"/>
                  <a:gd name="T36" fmla="*/ 48 w 140"/>
                  <a:gd name="T37" fmla="*/ 32 h 104"/>
                  <a:gd name="T38" fmla="*/ 52 w 140"/>
                  <a:gd name="T39" fmla="*/ 33 h 104"/>
                  <a:gd name="T40" fmla="*/ 54 w 140"/>
                  <a:gd name="T41" fmla="*/ 34 h 104"/>
                  <a:gd name="T42" fmla="*/ 52 w 140"/>
                  <a:gd name="T43" fmla="*/ 37 h 104"/>
                  <a:gd name="T44" fmla="*/ 54 w 140"/>
                  <a:gd name="T45" fmla="*/ 43 h 104"/>
                  <a:gd name="T46" fmla="*/ 50 w 140"/>
                  <a:gd name="T47" fmla="*/ 46 h 104"/>
                  <a:gd name="T48" fmla="*/ 48 w 140"/>
                  <a:gd name="T49" fmla="*/ 48 h 104"/>
                  <a:gd name="T50" fmla="*/ 44 w 140"/>
                  <a:gd name="T51" fmla="*/ 52 h 104"/>
                  <a:gd name="T52" fmla="*/ 41 w 140"/>
                  <a:gd name="T53" fmla="*/ 53 h 104"/>
                  <a:gd name="T54" fmla="*/ 34 w 140"/>
                  <a:gd name="T55" fmla="*/ 55 h 104"/>
                  <a:gd name="T56" fmla="*/ 29 w 140"/>
                  <a:gd name="T57" fmla="*/ 54 h 104"/>
                  <a:gd name="T58" fmla="*/ 8 w 140"/>
                  <a:gd name="T59" fmla="*/ 60 h 104"/>
                  <a:gd name="T60" fmla="*/ 11 w 140"/>
                  <a:gd name="T61" fmla="*/ 69 h 104"/>
                  <a:gd name="T62" fmla="*/ 13 w 140"/>
                  <a:gd name="T63" fmla="*/ 70 h 104"/>
                  <a:gd name="T64" fmla="*/ 4 w 140"/>
                  <a:gd name="T65" fmla="*/ 82 h 104"/>
                  <a:gd name="T66" fmla="*/ 1 w 140"/>
                  <a:gd name="T67" fmla="*/ 91 h 104"/>
                  <a:gd name="T68" fmla="*/ 76 w 140"/>
                  <a:gd name="T69" fmla="*/ 77 h 104"/>
                  <a:gd name="T70" fmla="*/ 85 w 140"/>
                  <a:gd name="T71" fmla="*/ 87 h 104"/>
                  <a:gd name="T72" fmla="*/ 93 w 140"/>
                  <a:gd name="T73" fmla="*/ 90 h 104"/>
                  <a:gd name="T74" fmla="*/ 107 w 140"/>
                  <a:gd name="T75" fmla="*/ 95 h 104"/>
                  <a:gd name="T76" fmla="*/ 105 w 140"/>
                  <a:gd name="T77" fmla="*/ 102 h 104"/>
                  <a:gd name="T78" fmla="*/ 119 w 140"/>
                  <a:gd name="T79" fmla="*/ 98 h 104"/>
                  <a:gd name="T80" fmla="*/ 135 w 140"/>
                  <a:gd name="T81" fmla="*/ 88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0" h="104">
                    <a:moveTo>
                      <a:pt x="139" y="84"/>
                    </a:moveTo>
                    <a:cubicBezTo>
                      <a:pt x="138" y="83"/>
                      <a:pt x="137" y="85"/>
                      <a:pt x="135" y="84"/>
                    </a:cubicBezTo>
                    <a:cubicBezTo>
                      <a:pt x="134" y="83"/>
                      <a:pt x="134" y="85"/>
                      <a:pt x="133" y="86"/>
                    </a:cubicBezTo>
                    <a:cubicBezTo>
                      <a:pt x="133" y="86"/>
                      <a:pt x="131" y="89"/>
                      <a:pt x="130" y="89"/>
                    </a:cubicBezTo>
                    <a:cubicBezTo>
                      <a:pt x="130" y="88"/>
                      <a:pt x="131" y="87"/>
                      <a:pt x="132" y="85"/>
                    </a:cubicBezTo>
                    <a:cubicBezTo>
                      <a:pt x="133" y="84"/>
                      <a:pt x="132" y="82"/>
                      <a:pt x="132" y="83"/>
                    </a:cubicBezTo>
                    <a:cubicBezTo>
                      <a:pt x="131" y="85"/>
                      <a:pt x="129" y="87"/>
                      <a:pt x="128" y="88"/>
                    </a:cubicBezTo>
                    <a:cubicBezTo>
                      <a:pt x="126" y="89"/>
                      <a:pt x="124" y="89"/>
                      <a:pt x="122" y="89"/>
                    </a:cubicBezTo>
                    <a:cubicBezTo>
                      <a:pt x="121" y="89"/>
                      <a:pt x="119" y="90"/>
                      <a:pt x="119" y="91"/>
                    </a:cubicBezTo>
                    <a:cubicBezTo>
                      <a:pt x="118" y="93"/>
                      <a:pt x="116" y="93"/>
                      <a:pt x="114" y="93"/>
                    </a:cubicBezTo>
                    <a:cubicBezTo>
                      <a:pt x="113" y="93"/>
                      <a:pt x="112" y="95"/>
                      <a:pt x="111" y="95"/>
                    </a:cubicBezTo>
                    <a:cubicBezTo>
                      <a:pt x="109" y="96"/>
                      <a:pt x="108" y="96"/>
                      <a:pt x="109" y="94"/>
                    </a:cubicBezTo>
                    <a:cubicBezTo>
                      <a:pt x="110" y="94"/>
                      <a:pt x="110" y="94"/>
                      <a:pt x="111" y="93"/>
                    </a:cubicBezTo>
                    <a:cubicBezTo>
                      <a:pt x="110" y="93"/>
                      <a:pt x="109" y="92"/>
                      <a:pt x="109" y="91"/>
                    </a:cubicBezTo>
                    <a:cubicBezTo>
                      <a:pt x="109" y="90"/>
                      <a:pt x="110" y="89"/>
                      <a:pt x="111" y="88"/>
                    </a:cubicBezTo>
                    <a:cubicBezTo>
                      <a:pt x="112" y="88"/>
                      <a:pt x="112" y="86"/>
                      <a:pt x="111" y="86"/>
                    </a:cubicBezTo>
                    <a:cubicBezTo>
                      <a:pt x="111" y="85"/>
                      <a:pt x="110" y="85"/>
                      <a:pt x="110" y="84"/>
                    </a:cubicBezTo>
                    <a:cubicBezTo>
                      <a:pt x="110" y="82"/>
                      <a:pt x="110" y="79"/>
                      <a:pt x="109" y="77"/>
                    </a:cubicBezTo>
                    <a:cubicBezTo>
                      <a:pt x="108" y="75"/>
                      <a:pt x="108" y="72"/>
                      <a:pt x="108" y="72"/>
                    </a:cubicBezTo>
                    <a:cubicBezTo>
                      <a:pt x="108" y="71"/>
                      <a:pt x="107" y="68"/>
                      <a:pt x="107" y="68"/>
                    </a:cubicBezTo>
                    <a:cubicBezTo>
                      <a:pt x="107" y="68"/>
                      <a:pt x="107" y="68"/>
                      <a:pt x="107" y="68"/>
                    </a:cubicBezTo>
                    <a:cubicBezTo>
                      <a:pt x="107" y="68"/>
                      <a:pt x="107" y="67"/>
                      <a:pt x="107" y="67"/>
                    </a:cubicBezTo>
                    <a:cubicBezTo>
                      <a:pt x="107" y="51"/>
                      <a:pt x="107" y="51"/>
                      <a:pt x="107" y="51"/>
                    </a:cubicBezTo>
                    <a:cubicBezTo>
                      <a:pt x="107" y="51"/>
                      <a:pt x="105" y="43"/>
                      <a:pt x="105" y="40"/>
                    </a:cubicBezTo>
                    <a:cubicBezTo>
                      <a:pt x="104" y="37"/>
                      <a:pt x="103" y="34"/>
                      <a:pt x="102" y="33"/>
                    </a:cubicBezTo>
                    <a:cubicBezTo>
                      <a:pt x="102" y="31"/>
                      <a:pt x="102" y="33"/>
                      <a:pt x="100" y="33"/>
                    </a:cubicBezTo>
                    <a:cubicBezTo>
                      <a:pt x="99" y="32"/>
                      <a:pt x="99" y="29"/>
                      <a:pt x="99" y="28"/>
                    </a:cubicBezTo>
                    <a:cubicBezTo>
                      <a:pt x="99" y="27"/>
                      <a:pt x="98" y="24"/>
                      <a:pt x="98" y="22"/>
                    </a:cubicBezTo>
                    <a:cubicBezTo>
                      <a:pt x="97" y="20"/>
                      <a:pt x="98" y="19"/>
                      <a:pt x="98" y="17"/>
                    </a:cubicBezTo>
                    <a:cubicBezTo>
                      <a:pt x="98" y="16"/>
                      <a:pt x="97" y="13"/>
                      <a:pt x="96" y="12"/>
                    </a:cubicBezTo>
                    <a:cubicBezTo>
                      <a:pt x="96" y="11"/>
                      <a:pt x="95" y="11"/>
                      <a:pt x="94" y="9"/>
                    </a:cubicBezTo>
                    <a:cubicBezTo>
                      <a:pt x="94" y="7"/>
                      <a:pt x="94" y="5"/>
                      <a:pt x="94" y="4"/>
                    </a:cubicBezTo>
                    <a:cubicBezTo>
                      <a:pt x="93" y="4"/>
                      <a:pt x="93" y="1"/>
                      <a:pt x="93" y="0"/>
                    </a:cubicBezTo>
                    <a:cubicBezTo>
                      <a:pt x="81" y="3"/>
                      <a:pt x="69" y="5"/>
                      <a:pt x="69" y="5"/>
                    </a:cubicBezTo>
                    <a:cubicBezTo>
                      <a:pt x="67" y="6"/>
                      <a:pt x="56" y="20"/>
                      <a:pt x="56" y="22"/>
                    </a:cubicBezTo>
                    <a:cubicBezTo>
                      <a:pt x="56" y="24"/>
                      <a:pt x="53" y="26"/>
                      <a:pt x="51" y="27"/>
                    </a:cubicBezTo>
                    <a:cubicBezTo>
                      <a:pt x="52" y="28"/>
                      <a:pt x="52" y="28"/>
                      <a:pt x="52" y="28"/>
                    </a:cubicBezTo>
                    <a:cubicBezTo>
                      <a:pt x="51" y="28"/>
                      <a:pt x="48" y="31"/>
                      <a:pt x="48" y="32"/>
                    </a:cubicBezTo>
                    <a:cubicBezTo>
                      <a:pt x="48" y="32"/>
                      <a:pt x="50" y="33"/>
                      <a:pt x="51" y="32"/>
                    </a:cubicBezTo>
                    <a:cubicBezTo>
                      <a:pt x="51" y="32"/>
                      <a:pt x="52" y="32"/>
                      <a:pt x="52" y="33"/>
                    </a:cubicBezTo>
                    <a:cubicBezTo>
                      <a:pt x="52" y="34"/>
                      <a:pt x="52" y="34"/>
                      <a:pt x="53" y="33"/>
                    </a:cubicBezTo>
                    <a:cubicBezTo>
                      <a:pt x="54" y="33"/>
                      <a:pt x="55" y="33"/>
                      <a:pt x="54" y="34"/>
                    </a:cubicBezTo>
                    <a:cubicBezTo>
                      <a:pt x="53" y="34"/>
                      <a:pt x="52" y="36"/>
                      <a:pt x="52" y="36"/>
                    </a:cubicBezTo>
                    <a:cubicBezTo>
                      <a:pt x="53" y="36"/>
                      <a:pt x="52" y="36"/>
                      <a:pt x="52" y="37"/>
                    </a:cubicBezTo>
                    <a:cubicBezTo>
                      <a:pt x="52" y="38"/>
                      <a:pt x="52" y="39"/>
                      <a:pt x="53" y="40"/>
                    </a:cubicBezTo>
                    <a:cubicBezTo>
                      <a:pt x="53" y="41"/>
                      <a:pt x="54" y="42"/>
                      <a:pt x="54" y="43"/>
                    </a:cubicBezTo>
                    <a:cubicBezTo>
                      <a:pt x="54" y="44"/>
                      <a:pt x="54" y="45"/>
                      <a:pt x="53" y="45"/>
                    </a:cubicBezTo>
                    <a:cubicBezTo>
                      <a:pt x="52" y="45"/>
                      <a:pt x="51" y="45"/>
                      <a:pt x="50" y="46"/>
                    </a:cubicBezTo>
                    <a:cubicBezTo>
                      <a:pt x="50" y="46"/>
                      <a:pt x="50" y="47"/>
                      <a:pt x="49" y="47"/>
                    </a:cubicBezTo>
                    <a:cubicBezTo>
                      <a:pt x="49" y="48"/>
                      <a:pt x="48" y="48"/>
                      <a:pt x="48" y="48"/>
                    </a:cubicBezTo>
                    <a:cubicBezTo>
                      <a:pt x="47" y="49"/>
                      <a:pt x="47" y="50"/>
                      <a:pt x="46" y="51"/>
                    </a:cubicBezTo>
                    <a:cubicBezTo>
                      <a:pt x="45" y="51"/>
                      <a:pt x="44" y="52"/>
                      <a:pt x="44" y="52"/>
                    </a:cubicBezTo>
                    <a:cubicBezTo>
                      <a:pt x="44" y="53"/>
                      <a:pt x="44" y="54"/>
                      <a:pt x="43" y="53"/>
                    </a:cubicBezTo>
                    <a:cubicBezTo>
                      <a:pt x="42" y="53"/>
                      <a:pt x="42" y="53"/>
                      <a:pt x="41" y="53"/>
                    </a:cubicBezTo>
                    <a:cubicBezTo>
                      <a:pt x="39" y="53"/>
                      <a:pt x="38" y="53"/>
                      <a:pt x="37" y="54"/>
                    </a:cubicBezTo>
                    <a:cubicBezTo>
                      <a:pt x="36" y="54"/>
                      <a:pt x="34" y="55"/>
                      <a:pt x="34" y="55"/>
                    </a:cubicBezTo>
                    <a:cubicBezTo>
                      <a:pt x="33" y="56"/>
                      <a:pt x="32" y="56"/>
                      <a:pt x="32" y="56"/>
                    </a:cubicBezTo>
                    <a:cubicBezTo>
                      <a:pt x="31" y="55"/>
                      <a:pt x="30" y="54"/>
                      <a:pt x="29" y="54"/>
                    </a:cubicBezTo>
                    <a:cubicBezTo>
                      <a:pt x="28" y="54"/>
                      <a:pt x="17" y="54"/>
                      <a:pt x="10" y="59"/>
                    </a:cubicBezTo>
                    <a:cubicBezTo>
                      <a:pt x="9" y="59"/>
                      <a:pt x="9" y="60"/>
                      <a:pt x="8" y="60"/>
                    </a:cubicBezTo>
                    <a:cubicBezTo>
                      <a:pt x="8" y="62"/>
                      <a:pt x="9" y="63"/>
                      <a:pt x="9" y="64"/>
                    </a:cubicBezTo>
                    <a:cubicBezTo>
                      <a:pt x="9" y="66"/>
                      <a:pt x="11" y="68"/>
                      <a:pt x="11" y="69"/>
                    </a:cubicBezTo>
                    <a:cubicBezTo>
                      <a:pt x="12" y="69"/>
                      <a:pt x="12" y="69"/>
                      <a:pt x="12" y="69"/>
                    </a:cubicBezTo>
                    <a:cubicBezTo>
                      <a:pt x="12" y="69"/>
                      <a:pt x="13" y="69"/>
                      <a:pt x="13" y="70"/>
                    </a:cubicBezTo>
                    <a:cubicBezTo>
                      <a:pt x="13" y="70"/>
                      <a:pt x="13" y="72"/>
                      <a:pt x="11" y="73"/>
                    </a:cubicBezTo>
                    <a:cubicBezTo>
                      <a:pt x="10" y="74"/>
                      <a:pt x="6" y="80"/>
                      <a:pt x="4" y="82"/>
                    </a:cubicBezTo>
                    <a:cubicBezTo>
                      <a:pt x="4" y="82"/>
                      <a:pt x="2" y="84"/>
                      <a:pt x="0" y="86"/>
                    </a:cubicBezTo>
                    <a:cubicBezTo>
                      <a:pt x="1" y="91"/>
                      <a:pt x="1" y="91"/>
                      <a:pt x="1" y="91"/>
                    </a:cubicBezTo>
                    <a:cubicBezTo>
                      <a:pt x="1" y="91"/>
                      <a:pt x="70" y="78"/>
                      <a:pt x="71" y="78"/>
                    </a:cubicBezTo>
                    <a:cubicBezTo>
                      <a:pt x="73" y="77"/>
                      <a:pt x="74" y="75"/>
                      <a:pt x="76" y="77"/>
                    </a:cubicBezTo>
                    <a:cubicBezTo>
                      <a:pt x="79" y="79"/>
                      <a:pt x="80" y="79"/>
                      <a:pt x="82" y="79"/>
                    </a:cubicBezTo>
                    <a:cubicBezTo>
                      <a:pt x="83" y="79"/>
                      <a:pt x="84" y="85"/>
                      <a:pt x="85" y="87"/>
                    </a:cubicBezTo>
                    <a:cubicBezTo>
                      <a:pt x="86" y="88"/>
                      <a:pt x="86" y="87"/>
                      <a:pt x="88" y="87"/>
                    </a:cubicBezTo>
                    <a:cubicBezTo>
                      <a:pt x="91" y="88"/>
                      <a:pt x="91" y="88"/>
                      <a:pt x="93" y="90"/>
                    </a:cubicBezTo>
                    <a:cubicBezTo>
                      <a:pt x="94" y="91"/>
                      <a:pt x="103" y="93"/>
                      <a:pt x="104" y="93"/>
                    </a:cubicBezTo>
                    <a:cubicBezTo>
                      <a:pt x="106" y="93"/>
                      <a:pt x="106" y="94"/>
                      <a:pt x="107" y="95"/>
                    </a:cubicBezTo>
                    <a:cubicBezTo>
                      <a:pt x="107" y="96"/>
                      <a:pt x="106" y="99"/>
                      <a:pt x="106" y="99"/>
                    </a:cubicBezTo>
                    <a:cubicBezTo>
                      <a:pt x="106" y="100"/>
                      <a:pt x="105" y="101"/>
                      <a:pt x="105" y="102"/>
                    </a:cubicBezTo>
                    <a:cubicBezTo>
                      <a:pt x="106" y="102"/>
                      <a:pt x="105" y="104"/>
                      <a:pt x="108" y="103"/>
                    </a:cubicBezTo>
                    <a:cubicBezTo>
                      <a:pt x="110" y="103"/>
                      <a:pt x="115" y="99"/>
                      <a:pt x="119" y="98"/>
                    </a:cubicBezTo>
                    <a:cubicBezTo>
                      <a:pt x="123" y="96"/>
                      <a:pt x="126" y="93"/>
                      <a:pt x="130" y="92"/>
                    </a:cubicBezTo>
                    <a:cubicBezTo>
                      <a:pt x="133" y="90"/>
                      <a:pt x="133" y="89"/>
                      <a:pt x="135" y="88"/>
                    </a:cubicBezTo>
                    <a:cubicBezTo>
                      <a:pt x="137" y="87"/>
                      <a:pt x="140" y="84"/>
                      <a:pt x="139" y="84"/>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75" name="Freeform 46">
                <a:extLst>
                  <a:ext uri="{FF2B5EF4-FFF2-40B4-BE49-F238E27FC236}">
                    <a16:creationId xmlns:a16="http://schemas.microsoft.com/office/drawing/2014/main" id="{0DD768C2-F618-763A-E206-525DE72DB3F8}"/>
                  </a:ext>
                </a:extLst>
              </p:cNvPr>
              <p:cNvSpPr>
                <a:spLocks/>
              </p:cNvSpPr>
              <p:nvPr/>
            </p:nvSpPr>
            <p:spPr bwMode="auto">
              <a:xfrm>
                <a:off x="5293914" y="2055996"/>
                <a:ext cx="150266" cy="305507"/>
              </a:xfrm>
              <a:custGeom>
                <a:avLst/>
                <a:gdLst>
                  <a:gd name="T0" fmla="*/ 22 w 28"/>
                  <a:gd name="T1" fmla="*/ 19 h 57"/>
                  <a:gd name="T2" fmla="*/ 19 w 28"/>
                  <a:gd name="T3" fmla="*/ 17 h 57"/>
                  <a:gd name="T4" fmla="*/ 21 w 28"/>
                  <a:gd name="T5" fmla="*/ 14 h 57"/>
                  <a:gd name="T6" fmla="*/ 21 w 28"/>
                  <a:gd name="T7" fmla="*/ 14 h 57"/>
                  <a:gd name="T8" fmla="*/ 22 w 28"/>
                  <a:gd name="T9" fmla="*/ 11 h 57"/>
                  <a:gd name="T10" fmla="*/ 23 w 28"/>
                  <a:gd name="T11" fmla="*/ 7 h 57"/>
                  <a:gd name="T12" fmla="*/ 20 w 28"/>
                  <a:gd name="T13" fmla="*/ 5 h 57"/>
                  <a:gd name="T14" fmla="*/ 9 w 28"/>
                  <a:gd name="T15" fmla="*/ 2 h 57"/>
                  <a:gd name="T16" fmla="*/ 7 w 28"/>
                  <a:gd name="T17" fmla="*/ 0 h 57"/>
                  <a:gd name="T18" fmla="*/ 4 w 28"/>
                  <a:gd name="T19" fmla="*/ 4 h 57"/>
                  <a:gd name="T20" fmla="*/ 4 w 28"/>
                  <a:gd name="T21" fmla="*/ 7 h 57"/>
                  <a:gd name="T22" fmla="*/ 2 w 28"/>
                  <a:gd name="T23" fmla="*/ 13 h 57"/>
                  <a:gd name="T24" fmla="*/ 4 w 28"/>
                  <a:gd name="T25" fmla="*/ 14 h 57"/>
                  <a:gd name="T26" fmla="*/ 3 w 28"/>
                  <a:gd name="T27" fmla="*/ 16 h 57"/>
                  <a:gd name="T28" fmla="*/ 2 w 28"/>
                  <a:gd name="T29" fmla="*/ 19 h 57"/>
                  <a:gd name="T30" fmla="*/ 12 w 28"/>
                  <a:gd name="T31" fmla="*/ 27 h 57"/>
                  <a:gd name="T32" fmla="*/ 9 w 28"/>
                  <a:gd name="T33" fmla="*/ 31 h 57"/>
                  <a:gd name="T34" fmla="*/ 8 w 28"/>
                  <a:gd name="T35" fmla="*/ 36 h 57"/>
                  <a:gd name="T36" fmla="*/ 5 w 28"/>
                  <a:gd name="T37" fmla="*/ 38 h 57"/>
                  <a:gd name="T38" fmla="*/ 2 w 28"/>
                  <a:gd name="T39" fmla="*/ 42 h 57"/>
                  <a:gd name="T40" fmla="*/ 4 w 28"/>
                  <a:gd name="T41" fmla="*/ 48 h 57"/>
                  <a:gd name="T42" fmla="*/ 5 w 28"/>
                  <a:gd name="T43" fmla="*/ 49 h 57"/>
                  <a:gd name="T44" fmla="*/ 8 w 28"/>
                  <a:gd name="T45" fmla="*/ 51 h 57"/>
                  <a:gd name="T46" fmla="*/ 13 w 28"/>
                  <a:gd name="T47" fmla="*/ 52 h 57"/>
                  <a:gd name="T48" fmla="*/ 14 w 28"/>
                  <a:gd name="T49" fmla="*/ 52 h 57"/>
                  <a:gd name="T50" fmla="*/ 16 w 28"/>
                  <a:gd name="T51" fmla="*/ 54 h 57"/>
                  <a:gd name="T52" fmla="*/ 15 w 28"/>
                  <a:gd name="T53" fmla="*/ 57 h 57"/>
                  <a:gd name="T54" fmla="*/ 18 w 28"/>
                  <a:gd name="T55" fmla="*/ 55 h 57"/>
                  <a:gd name="T56" fmla="*/ 20 w 28"/>
                  <a:gd name="T57" fmla="*/ 52 h 57"/>
                  <a:gd name="T58" fmla="*/ 21 w 28"/>
                  <a:gd name="T59" fmla="*/ 47 h 57"/>
                  <a:gd name="T60" fmla="*/ 23 w 28"/>
                  <a:gd name="T61" fmla="*/ 43 h 57"/>
                  <a:gd name="T62" fmla="*/ 24 w 28"/>
                  <a:gd name="T63" fmla="*/ 39 h 57"/>
                  <a:gd name="T64" fmla="*/ 26 w 28"/>
                  <a:gd name="T65" fmla="*/ 26 h 57"/>
                  <a:gd name="T66" fmla="*/ 22 w 28"/>
                  <a:gd name="T67" fmla="*/ 1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8" h="57">
                    <a:moveTo>
                      <a:pt x="22" y="19"/>
                    </a:moveTo>
                    <a:cubicBezTo>
                      <a:pt x="17" y="20"/>
                      <a:pt x="19" y="19"/>
                      <a:pt x="19" y="17"/>
                    </a:cubicBezTo>
                    <a:cubicBezTo>
                      <a:pt x="19" y="15"/>
                      <a:pt x="20" y="13"/>
                      <a:pt x="21" y="14"/>
                    </a:cubicBezTo>
                    <a:cubicBezTo>
                      <a:pt x="21" y="14"/>
                      <a:pt x="21" y="14"/>
                      <a:pt x="21" y="14"/>
                    </a:cubicBezTo>
                    <a:cubicBezTo>
                      <a:pt x="21" y="13"/>
                      <a:pt x="22" y="12"/>
                      <a:pt x="22" y="11"/>
                    </a:cubicBezTo>
                    <a:cubicBezTo>
                      <a:pt x="22" y="11"/>
                      <a:pt x="23" y="8"/>
                      <a:pt x="23" y="7"/>
                    </a:cubicBezTo>
                    <a:cubicBezTo>
                      <a:pt x="22" y="6"/>
                      <a:pt x="22" y="5"/>
                      <a:pt x="20" y="5"/>
                    </a:cubicBezTo>
                    <a:cubicBezTo>
                      <a:pt x="19" y="5"/>
                      <a:pt x="10" y="3"/>
                      <a:pt x="9" y="2"/>
                    </a:cubicBezTo>
                    <a:cubicBezTo>
                      <a:pt x="8" y="1"/>
                      <a:pt x="8" y="1"/>
                      <a:pt x="7" y="0"/>
                    </a:cubicBezTo>
                    <a:cubicBezTo>
                      <a:pt x="6" y="1"/>
                      <a:pt x="4" y="3"/>
                      <a:pt x="4" y="4"/>
                    </a:cubicBezTo>
                    <a:cubicBezTo>
                      <a:pt x="5" y="5"/>
                      <a:pt x="5" y="7"/>
                      <a:pt x="4" y="7"/>
                    </a:cubicBezTo>
                    <a:cubicBezTo>
                      <a:pt x="3" y="8"/>
                      <a:pt x="0" y="12"/>
                      <a:pt x="2" y="13"/>
                    </a:cubicBezTo>
                    <a:cubicBezTo>
                      <a:pt x="4" y="13"/>
                      <a:pt x="4" y="13"/>
                      <a:pt x="4" y="14"/>
                    </a:cubicBezTo>
                    <a:cubicBezTo>
                      <a:pt x="4" y="15"/>
                      <a:pt x="3" y="15"/>
                      <a:pt x="3" y="16"/>
                    </a:cubicBezTo>
                    <a:cubicBezTo>
                      <a:pt x="2" y="17"/>
                      <a:pt x="1" y="18"/>
                      <a:pt x="2" y="19"/>
                    </a:cubicBezTo>
                    <a:cubicBezTo>
                      <a:pt x="3" y="20"/>
                      <a:pt x="12" y="27"/>
                      <a:pt x="12" y="27"/>
                    </a:cubicBezTo>
                    <a:cubicBezTo>
                      <a:pt x="12" y="28"/>
                      <a:pt x="10" y="30"/>
                      <a:pt x="9" y="31"/>
                    </a:cubicBezTo>
                    <a:cubicBezTo>
                      <a:pt x="9" y="32"/>
                      <a:pt x="8" y="34"/>
                      <a:pt x="8" y="36"/>
                    </a:cubicBezTo>
                    <a:cubicBezTo>
                      <a:pt x="7" y="37"/>
                      <a:pt x="7" y="37"/>
                      <a:pt x="5" y="38"/>
                    </a:cubicBezTo>
                    <a:cubicBezTo>
                      <a:pt x="4" y="38"/>
                      <a:pt x="2" y="40"/>
                      <a:pt x="2" y="42"/>
                    </a:cubicBezTo>
                    <a:cubicBezTo>
                      <a:pt x="2" y="44"/>
                      <a:pt x="3" y="46"/>
                      <a:pt x="4" y="48"/>
                    </a:cubicBezTo>
                    <a:cubicBezTo>
                      <a:pt x="5" y="48"/>
                      <a:pt x="4" y="47"/>
                      <a:pt x="5" y="49"/>
                    </a:cubicBezTo>
                    <a:cubicBezTo>
                      <a:pt x="7" y="50"/>
                      <a:pt x="4" y="50"/>
                      <a:pt x="8" y="51"/>
                    </a:cubicBezTo>
                    <a:cubicBezTo>
                      <a:pt x="12" y="53"/>
                      <a:pt x="11" y="52"/>
                      <a:pt x="13" y="52"/>
                    </a:cubicBezTo>
                    <a:cubicBezTo>
                      <a:pt x="14" y="51"/>
                      <a:pt x="14" y="51"/>
                      <a:pt x="14" y="52"/>
                    </a:cubicBezTo>
                    <a:cubicBezTo>
                      <a:pt x="14" y="54"/>
                      <a:pt x="17" y="52"/>
                      <a:pt x="16" y="54"/>
                    </a:cubicBezTo>
                    <a:cubicBezTo>
                      <a:pt x="15" y="56"/>
                      <a:pt x="14" y="57"/>
                      <a:pt x="15" y="57"/>
                    </a:cubicBezTo>
                    <a:cubicBezTo>
                      <a:pt x="17" y="57"/>
                      <a:pt x="18" y="57"/>
                      <a:pt x="18" y="55"/>
                    </a:cubicBezTo>
                    <a:cubicBezTo>
                      <a:pt x="19" y="54"/>
                      <a:pt x="20" y="54"/>
                      <a:pt x="20" y="52"/>
                    </a:cubicBezTo>
                    <a:cubicBezTo>
                      <a:pt x="21" y="50"/>
                      <a:pt x="20" y="49"/>
                      <a:pt x="21" y="47"/>
                    </a:cubicBezTo>
                    <a:cubicBezTo>
                      <a:pt x="22" y="46"/>
                      <a:pt x="22" y="45"/>
                      <a:pt x="23" y="43"/>
                    </a:cubicBezTo>
                    <a:cubicBezTo>
                      <a:pt x="23" y="41"/>
                      <a:pt x="22" y="40"/>
                      <a:pt x="24" y="39"/>
                    </a:cubicBezTo>
                    <a:cubicBezTo>
                      <a:pt x="26" y="39"/>
                      <a:pt x="26" y="28"/>
                      <a:pt x="26" y="26"/>
                    </a:cubicBezTo>
                    <a:cubicBezTo>
                      <a:pt x="25" y="23"/>
                      <a:pt x="28" y="18"/>
                      <a:pt x="22" y="19"/>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76" name="Freeform 47">
                <a:extLst>
                  <a:ext uri="{FF2B5EF4-FFF2-40B4-BE49-F238E27FC236}">
                    <a16:creationId xmlns:a16="http://schemas.microsoft.com/office/drawing/2014/main" id="{2763BE80-C53C-BF56-2C49-C509F9843AFA}"/>
                  </a:ext>
                </a:extLst>
              </p:cNvPr>
              <p:cNvSpPr>
                <a:spLocks/>
              </p:cNvSpPr>
              <p:nvPr/>
            </p:nvSpPr>
            <p:spPr bwMode="auto">
              <a:xfrm>
                <a:off x="5277992" y="2259998"/>
                <a:ext cx="106480" cy="182110"/>
              </a:xfrm>
              <a:custGeom>
                <a:avLst/>
                <a:gdLst>
                  <a:gd name="T0" fmla="*/ 5 w 20"/>
                  <a:gd name="T1" fmla="*/ 0 h 34"/>
                  <a:gd name="T2" fmla="*/ 1 w 20"/>
                  <a:gd name="T3" fmla="*/ 2 h 34"/>
                  <a:gd name="T4" fmla="*/ 0 w 20"/>
                  <a:gd name="T5" fmla="*/ 4 h 34"/>
                  <a:gd name="T6" fmla="*/ 1 w 20"/>
                  <a:gd name="T7" fmla="*/ 9 h 34"/>
                  <a:gd name="T8" fmla="*/ 5 w 20"/>
                  <a:gd name="T9" fmla="*/ 21 h 34"/>
                  <a:gd name="T10" fmla="*/ 7 w 20"/>
                  <a:gd name="T11" fmla="*/ 32 h 34"/>
                  <a:gd name="T12" fmla="*/ 13 w 20"/>
                  <a:gd name="T13" fmla="*/ 33 h 34"/>
                  <a:gd name="T14" fmla="*/ 20 w 20"/>
                  <a:gd name="T15" fmla="*/ 34 h 34"/>
                  <a:gd name="T16" fmla="*/ 20 w 20"/>
                  <a:gd name="T17" fmla="*/ 33 h 34"/>
                  <a:gd name="T18" fmla="*/ 18 w 20"/>
                  <a:gd name="T19" fmla="*/ 32 h 34"/>
                  <a:gd name="T20" fmla="*/ 18 w 20"/>
                  <a:gd name="T21" fmla="*/ 28 h 34"/>
                  <a:gd name="T22" fmla="*/ 17 w 20"/>
                  <a:gd name="T23" fmla="*/ 25 h 34"/>
                  <a:gd name="T24" fmla="*/ 16 w 20"/>
                  <a:gd name="T25" fmla="*/ 22 h 34"/>
                  <a:gd name="T26" fmla="*/ 12 w 20"/>
                  <a:gd name="T27" fmla="*/ 19 h 34"/>
                  <a:gd name="T28" fmla="*/ 9 w 20"/>
                  <a:gd name="T29" fmla="*/ 13 h 34"/>
                  <a:gd name="T30" fmla="*/ 7 w 20"/>
                  <a:gd name="T31" fmla="*/ 10 h 34"/>
                  <a:gd name="T32" fmla="*/ 7 w 20"/>
                  <a:gd name="T33" fmla="*/ 10 h 34"/>
                  <a:gd name="T34" fmla="*/ 5 w 20"/>
                  <a:gd name="T35" fmla="*/ 4 h 34"/>
                  <a:gd name="T36" fmla="*/ 6 w 20"/>
                  <a:gd name="T37" fmla="*/ 1 h 34"/>
                  <a:gd name="T38" fmla="*/ 5 w 20"/>
                  <a:gd name="T39"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 h="34">
                    <a:moveTo>
                      <a:pt x="5" y="0"/>
                    </a:moveTo>
                    <a:cubicBezTo>
                      <a:pt x="3" y="0"/>
                      <a:pt x="2" y="1"/>
                      <a:pt x="1" y="2"/>
                    </a:cubicBezTo>
                    <a:cubicBezTo>
                      <a:pt x="1" y="2"/>
                      <a:pt x="0" y="4"/>
                      <a:pt x="0" y="4"/>
                    </a:cubicBezTo>
                    <a:cubicBezTo>
                      <a:pt x="0" y="5"/>
                      <a:pt x="0" y="7"/>
                      <a:pt x="1" y="9"/>
                    </a:cubicBezTo>
                    <a:cubicBezTo>
                      <a:pt x="3" y="12"/>
                      <a:pt x="5" y="18"/>
                      <a:pt x="5" y="21"/>
                    </a:cubicBezTo>
                    <a:cubicBezTo>
                      <a:pt x="5" y="23"/>
                      <a:pt x="6" y="31"/>
                      <a:pt x="7" y="32"/>
                    </a:cubicBezTo>
                    <a:cubicBezTo>
                      <a:pt x="7" y="33"/>
                      <a:pt x="9" y="33"/>
                      <a:pt x="13" y="33"/>
                    </a:cubicBezTo>
                    <a:cubicBezTo>
                      <a:pt x="16" y="33"/>
                      <a:pt x="18" y="34"/>
                      <a:pt x="20" y="34"/>
                    </a:cubicBezTo>
                    <a:cubicBezTo>
                      <a:pt x="20" y="34"/>
                      <a:pt x="20" y="34"/>
                      <a:pt x="20" y="33"/>
                    </a:cubicBezTo>
                    <a:cubicBezTo>
                      <a:pt x="20" y="32"/>
                      <a:pt x="20" y="33"/>
                      <a:pt x="18" y="32"/>
                    </a:cubicBezTo>
                    <a:cubicBezTo>
                      <a:pt x="17" y="31"/>
                      <a:pt x="20" y="30"/>
                      <a:pt x="18" y="28"/>
                    </a:cubicBezTo>
                    <a:cubicBezTo>
                      <a:pt x="15" y="26"/>
                      <a:pt x="17" y="26"/>
                      <a:pt x="17" y="25"/>
                    </a:cubicBezTo>
                    <a:cubicBezTo>
                      <a:pt x="17" y="25"/>
                      <a:pt x="17" y="23"/>
                      <a:pt x="16" y="22"/>
                    </a:cubicBezTo>
                    <a:cubicBezTo>
                      <a:pt x="15" y="21"/>
                      <a:pt x="13" y="20"/>
                      <a:pt x="12" y="19"/>
                    </a:cubicBezTo>
                    <a:cubicBezTo>
                      <a:pt x="12" y="19"/>
                      <a:pt x="11" y="15"/>
                      <a:pt x="9" y="13"/>
                    </a:cubicBezTo>
                    <a:cubicBezTo>
                      <a:pt x="7" y="12"/>
                      <a:pt x="6" y="11"/>
                      <a:pt x="7" y="10"/>
                    </a:cubicBezTo>
                    <a:cubicBezTo>
                      <a:pt x="7" y="10"/>
                      <a:pt x="7" y="10"/>
                      <a:pt x="7" y="10"/>
                    </a:cubicBezTo>
                    <a:cubicBezTo>
                      <a:pt x="6" y="8"/>
                      <a:pt x="5" y="6"/>
                      <a:pt x="5" y="4"/>
                    </a:cubicBezTo>
                    <a:cubicBezTo>
                      <a:pt x="5" y="3"/>
                      <a:pt x="5" y="2"/>
                      <a:pt x="6" y="1"/>
                    </a:cubicBezTo>
                    <a:cubicBezTo>
                      <a:pt x="6" y="1"/>
                      <a:pt x="6" y="0"/>
                      <a:pt x="5" y="0"/>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77" name="Freeform 48">
                <a:extLst>
                  <a:ext uri="{FF2B5EF4-FFF2-40B4-BE49-F238E27FC236}">
                    <a16:creationId xmlns:a16="http://schemas.microsoft.com/office/drawing/2014/main" id="{7F2EFAF8-DE24-C630-9C30-335E6C4E07FC}"/>
                  </a:ext>
                </a:extLst>
              </p:cNvPr>
              <p:cNvSpPr>
                <a:spLocks/>
              </p:cNvSpPr>
              <p:nvPr/>
            </p:nvSpPr>
            <p:spPr bwMode="auto">
              <a:xfrm>
                <a:off x="4778434" y="1985341"/>
                <a:ext cx="580164" cy="387108"/>
              </a:xfrm>
              <a:custGeom>
                <a:avLst/>
                <a:gdLst>
                  <a:gd name="T0" fmla="*/ 93 w 108"/>
                  <a:gd name="T1" fmla="*/ 56 h 72"/>
                  <a:gd name="T2" fmla="*/ 93 w 108"/>
                  <a:gd name="T3" fmla="*/ 55 h 72"/>
                  <a:gd name="T4" fmla="*/ 94 w 108"/>
                  <a:gd name="T5" fmla="*/ 53 h 72"/>
                  <a:gd name="T6" fmla="*/ 98 w 108"/>
                  <a:gd name="T7" fmla="*/ 51 h 72"/>
                  <a:gd name="T8" fmla="*/ 99 w 108"/>
                  <a:gd name="T9" fmla="*/ 52 h 72"/>
                  <a:gd name="T10" fmla="*/ 101 w 108"/>
                  <a:gd name="T11" fmla="*/ 51 h 72"/>
                  <a:gd name="T12" fmla="*/ 104 w 108"/>
                  <a:gd name="T13" fmla="*/ 49 h 72"/>
                  <a:gd name="T14" fmla="*/ 105 w 108"/>
                  <a:gd name="T15" fmla="*/ 44 h 72"/>
                  <a:gd name="T16" fmla="*/ 108 w 108"/>
                  <a:gd name="T17" fmla="*/ 40 h 72"/>
                  <a:gd name="T18" fmla="*/ 98 w 108"/>
                  <a:gd name="T19" fmla="*/ 32 h 72"/>
                  <a:gd name="T20" fmla="*/ 99 w 108"/>
                  <a:gd name="T21" fmla="*/ 29 h 72"/>
                  <a:gd name="T22" fmla="*/ 100 w 108"/>
                  <a:gd name="T23" fmla="*/ 27 h 72"/>
                  <a:gd name="T24" fmla="*/ 98 w 108"/>
                  <a:gd name="T25" fmla="*/ 26 h 72"/>
                  <a:gd name="T26" fmla="*/ 100 w 108"/>
                  <a:gd name="T27" fmla="*/ 20 h 72"/>
                  <a:gd name="T28" fmla="*/ 100 w 108"/>
                  <a:gd name="T29" fmla="*/ 17 h 72"/>
                  <a:gd name="T30" fmla="*/ 103 w 108"/>
                  <a:gd name="T31" fmla="*/ 13 h 72"/>
                  <a:gd name="T32" fmla="*/ 100 w 108"/>
                  <a:gd name="T33" fmla="*/ 12 h 72"/>
                  <a:gd name="T34" fmla="*/ 97 w 108"/>
                  <a:gd name="T35" fmla="*/ 12 h 72"/>
                  <a:gd name="T36" fmla="*/ 94 w 108"/>
                  <a:gd name="T37" fmla="*/ 4 h 72"/>
                  <a:gd name="T38" fmla="*/ 88 w 108"/>
                  <a:gd name="T39" fmla="*/ 2 h 72"/>
                  <a:gd name="T40" fmla="*/ 83 w 108"/>
                  <a:gd name="T41" fmla="*/ 3 h 72"/>
                  <a:gd name="T42" fmla="*/ 13 w 108"/>
                  <a:gd name="T43" fmla="*/ 16 h 72"/>
                  <a:gd name="T44" fmla="*/ 12 w 108"/>
                  <a:gd name="T45" fmla="*/ 11 h 72"/>
                  <a:gd name="T46" fmla="*/ 2 w 108"/>
                  <a:gd name="T47" fmla="*/ 18 h 72"/>
                  <a:gd name="T48" fmla="*/ 0 w 108"/>
                  <a:gd name="T49" fmla="*/ 19 h 72"/>
                  <a:gd name="T50" fmla="*/ 10 w 108"/>
                  <a:gd name="T51" fmla="*/ 72 h 72"/>
                  <a:gd name="T52" fmla="*/ 93 w 108"/>
                  <a:gd name="T53" fmla="*/ 5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8" h="72">
                    <a:moveTo>
                      <a:pt x="93" y="56"/>
                    </a:moveTo>
                    <a:cubicBezTo>
                      <a:pt x="93" y="56"/>
                      <a:pt x="93" y="55"/>
                      <a:pt x="93" y="55"/>
                    </a:cubicBezTo>
                    <a:cubicBezTo>
                      <a:pt x="93" y="55"/>
                      <a:pt x="94" y="53"/>
                      <a:pt x="94" y="53"/>
                    </a:cubicBezTo>
                    <a:cubicBezTo>
                      <a:pt x="95" y="52"/>
                      <a:pt x="96" y="51"/>
                      <a:pt x="98" y="51"/>
                    </a:cubicBezTo>
                    <a:cubicBezTo>
                      <a:pt x="99" y="51"/>
                      <a:pt x="99" y="52"/>
                      <a:pt x="99" y="52"/>
                    </a:cubicBezTo>
                    <a:cubicBezTo>
                      <a:pt x="100" y="51"/>
                      <a:pt x="101" y="51"/>
                      <a:pt x="101" y="51"/>
                    </a:cubicBezTo>
                    <a:cubicBezTo>
                      <a:pt x="103" y="50"/>
                      <a:pt x="103" y="50"/>
                      <a:pt x="104" y="49"/>
                    </a:cubicBezTo>
                    <a:cubicBezTo>
                      <a:pt x="104" y="47"/>
                      <a:pt x="105" y="45"/>
                      <a:pt x="105" y="44"/>
                    </a:cubicBezTo>
                    <a:cubicBezTo>
                      <a:pt x="106" y="43"/>
                      <a:pt x="108" y="41"/>
                      <a:pt x="108" y="40"/>
                    </a:cubicBezTo>
                    <a:cubicBezTo>
                      <a:pt x="108" y="40"/>
                      <a:pt x="99" y="33"/>
                      <a:pt x="98" y="32"/>
                    </a:cubicBezTo>
                    <a:cubicBezTo>
                      <a:pt x="97" y="31"/>
                      <a:pt x="98" y="30"/>
                      <a:pt x="99" y="29"/>
                    </a:cubicBezTo>
                    <a:cubicBezTo>
                      <a:pt x="99" y="28"/>
                      <a:pt x="100" y="28"/>
                      <a:pt x="100" y="27"/>
                    </a:cubicBezTo>
                    <a:cubicBezTo>
                      <a:pt x="100" y="26"/>
                      <a:pt x="100" y="26"/>
                      <a:pt x="98" y="26"/>
                    </a:cubicBezTo>
                    <a:cubicBezTo>
                      <a:pt x="96" y="25"/>
                      <a:pt x="99" y="21"/>
                      <a:pt x="100" y="20"/>
                    </a:cubicBezTo>
                    <a:cubicBezTo>
                      <a:pt x="101" y="20"/>
                      <a:pt x="101" y="18"/>
                      <a:pt x="100" y="17"/>
                    </a:cubicBezTo>
                    <a:cubicBezTo>
                      <a:pt x="100" y="16"/>
                      <a:pt x="102" y="14"/>
                      <a:pt x="103" y="13"/>
                    </a:cubicBezTo>
                    <a:cubicBezTo>
                      <a:pt x="103" y="13"/>
                      <a:pt x="102" y="13"/>
                      <a:pt x="100" y="12"/>
                    </a:cubicBezTo>
                    <a:cubicBezTo>
                      <a:pt x="98" y="12"/>
                      <a:pt x="98" y="13"/>
                      <a:pt x="97" y="12"/>
                    </a:cubicBezTo>
                    <a:cubicBezTo>
                      <a:pt x="96" y="10"/>
                      <a:pt x="95" y="4"/>
                      <a:pt x="94" y="4"/>
                    </a:cubicBezTo>
                    <a:cubicBezTo>
                      <a:pt x="92" y="4"/>
                      <a:pt x="91" y="4"/>
                      <a:pt x="88" y="2"/>
                    </a:cubicBezTo>
                    <a:cubicBezTo>
                      <a:pt x="86" y="0"/>
                      <a:pt x="85" y="2"/>
                      <a:pt x="83" y="3"/>
                    </a:cubicBezTo>
                    <a:cubicBezTo>
                      <a:pt x="82" y="3"/>
                      <a:pt x="13" y="16"/>
                      <a:pt x="13" y="16"/>
                    </a:cubicBezTo>
                    <a:cubicBezTo>
                      <a:pt x="12" y="11"/>
                      <a:pt x="12" y="11"/>
                      <a:pt x="12" y="11"/>
                    </a:cubicBezTo>
                    <a:cubicBezTo>
                      <a:pt x="9" y="14"/>
                      <a:pt x="5" y="17"/>
                      <a:pt x="2" y="18"/>
                    </a:cubicBezTo>
                    <a:cubicBezTo>
                      <a:pt x="2" y="18"/>
                      <a:pt x="1" y="19"/>
                      <a:pt x="0" y="19"/>
                    </a:cubicBezTo>
                    <a:cubicBezTo>
                      <a:pt x="10" y="72"/>
                      <a:pt x="10" y="72"/>
                      <a:pt x="10" y="72"/>
                    </a:cubicBezTo>
                    <a:lnTo>
                      <a:pt x="93" y="56"/>
                    </a:ln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78" name="Freeform 49">
                <a:extLst>
                  <a:ext uri="{FF2B5EF4-FFF2-40B4-BE49-F238E27FC236}">
                    <a16:creationId xmlns:a16="http://schemas.microsoft.com/office/drawing/2014/main" id="{8E0DCDE1-DC8D-982D-C3B6-2C45EC7DDD5D}"/>
                  </a:ext>
                </a:extLst>
              </p:cNvPr>
              <p:cNvSpPr>
                <a:spLocks/>
              </p:cNvSpPr>
              <p:nvPr/>
            </p:nvSpPr>
            <p:spPr bwMode="auto">
              <a:xfrm>
                <a:off x="4928700" y="2286867"/>
                <a:ext cx="455772" cy="322424"/>
              </a:xfrm>
              <a:custGeom>
                <a:avLst/>
                <a:gdLst>
                  <a:gd name="T0" fmla="*/ 82 w 85"/>
                  <a:gd name="T1" fmla="*/ 34 h 60"/>
                  <a:gd name="T2" fmla="*/ 85 w 85"/>
                  <a:gd name="T3" fmla="*/ 29 h 60"/>
                  <a:gd name="T4" fmla="*/ 72 w 85"/>
                  <a:gd name="T5" fmla="*/ 27 h 60"/>
                  <a:gd name="T6" fmla="*/ 66 w 85"/>
                  <a:gd name="T7" fmla="*/ 4 h 60"/>
                  <a:gd name="T8" fmla="*/ 0 w 85"/>
                  <a:gd name="T9" fmla="*/ 12 h 60"/>
                  <a:gd name="T10" fmla="*/ 8 w 85"/>
                  <a:gd name="T11" fmla="*/ 17 h 60"/>
                  <a:gd name="T12" fmla="*/ 11 w 85"/>
                  <a:gd name="T13" fmla="*/ 16 h 60"/>
                  <a:gd name="T14" fmla="*/ 16 w 85"/>
                  <a:gd name="T15" fmla="*/ 14 h 60"/>
                  <a:gd name="T16" fmla="*/ 22 w 85"/>
                  <a:gd name="T17" fmla="*/ 10 h 60"/>
                  <a:gd name="T18" fmla="*/ 28 w 85"/>
                  <a:gd name="T19" fmla="*/ 10 h 60"/>
                  <a:gd name="T20" fmla="*/ 33 w 85"/>
                  <a:gd name="T21" fmla="*/ 16 h 60"/>
                  <a:gd name="T22" fmla="*/ 38 w 85"/>
                  <a:gd name="T23" fmla="*/ 20 h 60"/>
                  <a:gd name="T24" fmla="*/ 47 w 85"/>
                  <a:gd name="T25" fmla="*/ 25 h 60"/>
                  <a:gd name="T26" fmla="*/ 45 w 85"/>
                  <a:gd name="T27" fmla="*/ 36 h 60"/>
                  <a:gd name="T28" fmla="*/ 52 w 85"/>
                  <a:gd name="T29" fmla="*/ 36 h 60"/>
                  <a:gd name="T30" fmla="*/ 57 w 85"/>
                  <a:gd name="T31" fmla="*/ 39 h 60"/>
                  <a:gd name="T32" fmla="*/ 62 w 85"/>
                  <a:gd name="T33" fmla="*/ 36 h 60"/>
                  <a:gd name="T34" fmla="*/ 59 w 85"/>
                  <a:gd name="T35" fmla="*/ 29 h 60"/>
                  <a:gd name="T36" fmla="*/ 57 w 85"/>
                  <a:gd name="T37" fmla="*/ 18 h 60"/>
                  <a:gd name="T38" fmla="*/ 54 w 85"/>
                  <a:gd name="T39" fmla="*/ 12 h 60"/>
                  <a:gd name="T40" fmla="*/ 58 w 85"/>
                  <a:gd name="T41" fmla="*/ 9 h 60"/>
                  <a:gd name="T42" fmla="*/ 62 w 85"/>
                  <a:gd name="T43" fmla="*/ 6 h 60"/>
                  <a:gd name="T44" fmla="*/ 63 w 85"/>
                  <a:gd name="T45" fmla="*/ 8 h 60"/>
                  <a:gd name="T46" fmla="*/ 59 w 85"/>
                  <a:gd name="T47" fmla="*/ 11 h 60"/>
                  <a:gd name="T48" fmla="*/ 61 w 85"/>
                  <a:gd name="T49" fmla="*/ 16 h 60"/>
                  <a:gd name="T50" fmla="*/ 59 w 85"/>
                  <a:gd name="T51" fmla="*/ 20 h 60"/>
                  <a:gd name="T52" fmla="*/ 62 w 85"/>
                  <a:gd name="T53" fmla="*/ 21 h 60"/>
                  <a:gd name="T54" fmla="*/ 61 w 85"/>
                  <a:gd name="T55" fmla="*/ 24 h 60"/>
                  <a:gd name="T56" fmla="*/ 64 w 85"/>
                  <a:gd name="T57" fmla="*/ 26 h 60"/>
                  <a:gd name="T58" fmla="*/ 62 w 85"/>
                  <a:gd name="T59" fmla="*/ 29 h 60"/>
                  <a:gd name="T60" fmla="*/ 64 w 85"/>
                  <a:gd name="T61" fmla="*/ 32 h 60"/>
                  <a:gd name="T62" fmla="*/ 68 w 85"/>
                  <a:gd name="T63" fmla="*/ 33 h 60"/>
                  <a:gd name="T64" fmla="*/ 72 w 85"/>
                  <a:gd name="T65" fmla="*/ 38 h 60"/>
                  <a:gd name="T66" fmla="*/ 75 w 85"/>
                  <a:gd name="T67" fmla="*/ 40 h 60"/>
                  <a:gd name="T68" fmla="*/ 74 w 85"/>
                  <a:gd name="T69" fmla="*/ 48 h 60"/>
                  <a:gd name="T70" fmla="*/ 74 w 85"/>
                  <a:gd name="T71" fmla="*/ 58 h 60"/>
                  <a:gd name="T72" fmla="*/ 76 w 85"/>
                  <a:gd name="T73" fmla="*/ 52 h 60"/>
                  <a:gd name="T74" fmla="*/ 80 w 85"/>
                  <a:gd name="T75" fmla="*/ 49 h 60"/>
                  <a:gd name="T76" fmla="*/ 82 w 85"/>
                  <a:gd name="T77" fmla="*/ 40 h 60"/>
                  <a:gd name="T78" fmla="*/ 82 w 85"/>
                  <a:gd name="T79" fmla="*/ 37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5" h="60">
                    <a:moveTo>
                      <a:pt x="82" y="37"/>
                    </a:moveTo>
                    <a:cubicBezTo>
                      <a:pt x="82" y="36"/>
                      <a:pt x="81" y="35"/>
                      <a:pt x="82" y="34"/>
                    </a:cubicBezTo>
                    <a:cubicBezTo>
                      <a:pt x="83" y="34"/>
                      <a:pt x="82" y="34"/>
                      <a:pt x="84" y="32"/>
                    </a:cubicBezTo>
                    <a:cubicBezTo>
                      <a:pt x="85" y="31"/>
                      <a:pt x="85" y="30"/>
                      <a:pt x="85" y="29"/>
                    </a:cubicBezTo>
                    <a:cubicBezTo>
                      <a:pt x="83" y="29"/>
                      <a:pt x="81" y="28"/>
                      <a:pt x="78" y="28"/>
                    </a:cubicBezTo>
                    <a:cubicBezTo>
                      <a:pt x="74" y="28"/>
                      <a:pt x="72" y="28"/>
                      <a:pt x="72" y="27"/>
                    </a:cubicBezTo>
                    <a:cubicBezTo>
                      <a:pt x="71" y="26"/>
                      <a:pt x="70" y="18"/>
                      <a:pt x="70" y="16"/>
                    </a:cubicBezTo>
                    <a:cubicBezTo>
                      <a:pt x="70" y="13"/>
                      <a:pt x="68" y="7"/>
                      <a:pt x="66" y="4"/>
                    </a:cubicBezTo>
                    <a:cubicBezTo>
                      <a:pt x="65" y="2"/>
                      <a:pt x="65" y="1"/>
                      <a:pt x="65" y="0"/>
                    </a:cubicBezTo>
                    <a:cubicBezTo>
                      <a:pt x="0" y="12"/>
                      <a:pt x="0" y="12"/>
                      <a:pt x="0" y="12"/>
                    </a:cubicBezTo>
                    <a:cubicBezTo>
                      <a:pt x="2" y="24"/>
                      <a:pt x="2" y="24"/>
                      <a:pt x="2" y="24"/>
                    </a:cubicBezTo>
                    <a:cubicBezTo>
                      <a:pt x="8" y="17"/>
                      <a:pt x="8" y="17"/>
                      <a:pt x="8" y="17"/>
                    </a:cubicBezTo>
                    <a:cubicBezTo>
                      <a:pt x="8" y="17"/>
                      <a:pt x="10" y="16"/>
                      <a:pt x="10" y="17"/>
                    </a:cubicBezTo>
                    <a:cubicBezTo>
                      <a:pt x="10" y="18"/>
                      <a:pt x="11" y="17"/>
                      <a:pt x="11" y="16"/>
                    </a:cubicBezTo>
                    <a:cubicBezTo>
                      <a:pt x="11" y="16"/>
                      <a:pt x="13" y="11"/>
                      <a:pt x="13" y="12"/>
                    </a:cubicBezTo>
                    <a:cubicBezTo>
                      <a:pt x="14" y="13"/>
                      <a:pt x="14" y="14"/>
                      <a:pt x="16" y="14"/>
                    </a:cubicBezTo>
                    <a:cubicBezTo>
                      <a:pt x="18" y="14"/>
                      <a:pt x="18" y="12"/>
                      <a:pt x="19" y="12"/>
                    </a:cubicBezTo>
                    <a:cubicBezTo>
                      <a:pt x="20" y="11"/>
                      <a:pt x="21" y="11"/>
                      <a:pt x="22" y="10"/>
                    </a:cubicBezTo>
                    <a:cubicBezTo>
                      <a:pt x="22" y="10"/>
                      <a:pt x="24" y="9"/>
                      <a:pt x="25" y="9"/>
                    </a:cubicBezTo>
                    <a:cubicBezTo>
                      <a:pt x="26" y="10"/>
                      <a:pt x="27" y="10"/>
                      <a:pt x="28" y="10"/>
                    </a:cubicBezTo>
                    <a:cubicBezTo>
                      <a:pt x="29" y="10"/>
                      <a:pt x="30" y="11"/>
                      <a:pt x="31" y="12"/>
                    </a:cubicBezTo>
                    <a:cubicBezTo>
                      <a:pt x="31" y="13"/>
                      <a:pt x="33" y="16"/>
                      <a:pt x="33" y="16"/>
                    </a:cubicBezTo>
                    <a:cubicBezTo>
                      <a:pt x="33" y="16"/>
                      <a:pt x="37" y="15"/>
                      <a:pt x="37" y="16"/>
                    </a:cubicBezTo>
                    <a:cubicBezTo>
                      <a:pt x="37" y="17"/>
                      <a:pt x="37" y="20"/>
                      <a:pt x="38" y="20"/>
                    </a:cubicBezTo>
                    <a:cubicBezTo>
                      <a:pt x="39" y="21"/>
                      <a:pt x="41" y="20"/>
                      <a:pt x="42" y="21"/>
                    </a:cubicBezTo>
                    <a:cubicBezTo>
                      <a:pt x="43" y="22"/>
                      <a:pt x="47" y="23"/>
                      <a:pt x="47" y="25"/>
                    </a:cubicBezTo>
                    <a:cubicBezTo>
                      <a:pt x="47" y="26"/>
                      <a:pt x="48" y="28"/>
                      <a:pt x="46" y="30"/>
                    </a:cubicBezTo>
                    <a:cubicBezTo>
                      <a:pt x="45" y="32"/>
                      <a:pt x="44" y="34"/>
                      <a:pt x="45" y="36"/>
                    </a:cubicBezTo>
                    <a:cubicBezTo>
                      <a:pt x="46" y="37"/>
                      <a:pt x="48" y="36"/>
                      <a:pt x="49" y="35"/>
                    </a:cubicBezTo>
                    <a:cubicBezTo>
                      <a:pt x="50" y="34"/>
                      <a:pt x="51" y="35"/>
                      <a:pt x="52" y="36"/>
                    </a:cubicBezTo>
                    <a:cubicBezTo>
                      <a:pt x="52" y="36"/>
                      <a:pt x="51" y="36"/>
                      <a:pt x="52" y="37"/>
                    </a:cubicBezTo>
                    <a:cubicBezTo>
                      <a:pt x="53" y="38"/>
                      <a:pt x="55" y="38"/>
                      <a:pt x="57" y="39"/>
                    </a:cubicBezTo>
                    <a:cubicBezTo>
                      <a:pt x="59" y="39"/>
                      <a:pt x="61" y="38"/>
                      <a:pt x="62" y="39"/>
                    </a:cubicBezTo>
                    <a:cubicBezTo>
                      <a:pt x="62" y="38"/>
                      <a:pt x="62" y="37"/>
                      <a:pt x="62" y="36"/>
                    </a:cubicBezTo>
                    <a:cubicBezTo>
                      <a:pt x="61" y="34"/>
                      <a:pt x="62" y="34"/>
                      <a:pt x="61" y="32"/>
                    </a:cubicBezTo>
                    <a:cubicBezTo>
                      <a:pt x="60" y="30"/>
                      <a:pt x="59" y="31"/>
                      <a:pt x="59" y="29"/>
                    </a:cubicBezTo>
                    <a:cubicBezTo>
                      <a:pt x="59" y="28"/>
                      <a:pt x="57" y="26"/>
                      <a:pt x="57" y="24"/>
                    </a:cubicBezTo>
                    <a:cubicBezTo>
                      <a:pt x="57" y="22"/>
                      <a:pt x="57" y="20"/>
                      <a:pt x="57" y="18"/>
                    </a:cubicBezTo>
                    <a:cubicBezTo>
                      <a:pt x="57" y="16"/>
                      <a:pt x="57" y="15"/>
                      <a:pt x="56" y="15"/>
                    </a:cubicBezTo>
                    <a:cubicBezTo>
                      <a:pt x="55" y="14"/>
                      <a:pt x="54" y="11"/>
                      <a:pt x="54" y="12"/>
                    </a:cubicBezTo>
                    <a:cubicBezTo>
                      <a:pt x="55" y="12"/>
                      <a:pt x="56" y="13"/>
                      <a:pt x="56" y="12"/>
                    </a:cubicBezTo>
                    <a:cubicBezTo>
                      <a:pt x="57" y="10"/>
                      <a:pt x="58" y="9"/>
                      <a:pt x="58" y="9"/>
                    </a:cubicBezTo>
                    <a:cubicBezTo>
                      <a:pt x="59" y="9"/>
                      <a:pt x="59" y="9"/>
                      <a:pt x="60" y="8"/>
                    </a:cubicBezTo>
                    <a:cubicBezTo>
                      <a:pt x="61" y="7"/>
                      <a:pt x="62" y="7"/>
                      <a:pt x="62" y="6"/>
                    </a:cubicBezTo>
                    <a:cubicBezTo>
                      <a:pt x="62" y="5"/>
                      <a:pt x="63" y="5"/>
                      <a:pt x="63" y="6"/>
                    </a:cubicBezTo>
                    <a:cubicBezTo>
                      <a:pt x="63" y="7"/>
                      <a:pt x="62" y="8"/>
                      <a:pt x="63" y="8"/>
                    </a:cubicBezTo>
                    <a:cubicBezTo>
                      <a:pt x="64" y="8"/>
                      <a:pt x="64" y="8"/>
                      <a:pt x="63" y="9"/>
                    </a:cubicBezTo>
                    <a:cubicBezTo>
                      <a:pt x="62" y="9"/>
                      <a:pt x="58" y="10"/>
                      <a:pt x="59" y="11"/>
                    </a:cubicBezTo>
                    <a:cubicBezTo>
                      <a:pt x="59" y="12"/>
                      <a:pt x="59" y="16"/>
                      <a:pt x="60" y="15"/>
                    </a:cubicBezTo>
                    <a:cubicBezTo>
                      <a:pt x="61" y="15"/>
                      <a:pt x="62" y="15"/>
                      <a:pt x="61" y="16"/>
                    </a:cubicBezTo>
                    <a:cubicBezTo>
                      <a:pt x="61" y="17"/>
                      <a:pt x="60" y="17"/>
                      <a:pt x="60" y="18"/>
                    </a:cubicBezTo>
                    <a:cubicBezTo>
                      <a:pt x="59" y="19"/>
                      <a:pt x="57" y="20"/>
                      <a:pt x="59" y="20"/>
                    </a:cubicBezTo>
                    <a:cubicBezTo>
                      <a:pt x="60" y="21"/>
                      <a:pt x="61" y="19"/>
                      <a:pt x="61" y="19"/>
                    </a:cubicBezTo>
                    <a:cubicBezTo>
                      <a:pt x="62" y="20"/>
                      <a:pt x="63" y="20"/>
                      <a:pt x="62" y="21"/>
                    </a:cubicBezTo>
                    <a:cubicBezTo>
                      <a:pt x="61" y="22"/>
                      <a:pt x="61" y="21"/>
                      <a:pt x="60" y="22"/>
                    </a:cubicBezTo>
                    <a:cubicBezTo>
                      <a:pt x="60" y="23"/>
                      <a:pt x="60" y="24"/>
                      <a:pt x="61" y="24"/>
                    </a:cubicBezTo>
                    <a:cubicBezTo>
                      <a:pt x="62" y="24"/>
                      <a:pt x="63" y="23"/>
                      <a:pt x="63" y="24"/>
                    </a:cubicBezTo>
                    <a:cubicBezTo>
                      <a:pt x="64" y="25"/>
                      <a:pt x="65" y="25"/>
                      <a:pt x="64" y="26"/>
                    </a:cubicBezTo>
                    <a:cubicBezTo>
                      <a:pt x="63" y="26"/>
                      <a:pt x="62" y="25"/>
                      <a:pt x="62" y="27"/>
                    </a:cubicBezTo>
                    <a:cubicBezTo>
                      <a:pt x="62" y="28"/>
                      <a:pt x="61" y="29"/>
                      <a:pt x="62" y="29"/>
                    </a:cubicBezTo>
                    <a:cubicBezTo>
                      <a:pt x="64" y="29"/>
                      <a:pt x="64" y="29"/>
                      <a:pt x="64" y="30"/>
                    </a:cubicBezTo>
                    <a:cubicBezTo>
                      <a:pt x="64" y="31"/>
                      <a:pt x="64" y="30"/>
                      <a:pt x="64" y="32"/>
                    </a:cubicBezTo>
                    <a:cubicBezTo>
                      <a:pt x="64" y="34"/>
                      <a:pt x="64" y="34"/>
                      <a:pt x="65" y="34"/>
                    </a:cubicBezTo>
                    <a:cubicBezTo>
                      <a:pt x="67" y="34"/>
                      <a:pt x="67" y="33"/>
                      <a:pt x="68" y="33"/>
                    </a:cubicBezTo>
                    <a:cubicBezTo>
                      <a:pt x="68" y="32"/>
                      <a:pt x="69" y="31"/>
                      <a:pt x="70" y="33"/>
                    </a:cubicBezTo>
                    <a:cubicBezTo>
                      <a:pt x="72" y="36"/>
                      <a:pt x="73" y="36"/>
                      <a:pt x="72" y="38"/>
                    </a:cubicBezTo>
                    <a:cubicBezTo>
                      <a:pt x="72" y="39"/>
                      <a:pt x="71" y="39"/>
                      <a:pt x="72" y="39"/>
                    </a:cubicBezTo>
                    <a:cubicBezTo>
                      <a:pt x="73" y="40"/>
                      <a:pt x="74" y="40"/>
                      <a:pt x="75" y="40"/>
                    </a:cubicBezTo>
                    <a:cubicBezTo>
                      <a:pt x="75" y="40"/>
                      <a:pt x="75" y="40"/>
                      <a:pt x="76" y="42"/>
                    </a:cubicBezTo>
                    <a:cubicBezTo>
                      <a:pt x="76" y="43"/>
                      <a:pt x="74" y="47"/>
                      <a:pt x="74" y="48"/>
                    </a:cubicBezTo>
                    <a:cubicBezTo>
                      <a:pt x="74" y="50"/>
                      <a:pt x="73" y="51"/>
                      <a:pt x="73" y="54"/>
                    </a:cubicBezTo>
                    <a:cubicBezTo>
                      <a:pt x="74" y="56"/>
                      <a:pt x="73" y="57"/>
                      <a:pt x="74" y="58"/>
                    </a:cubicBezTo>
                    <a:cubicBezTo>
                      <a:pt x="75" y="59"/>
                      <a:pt x="76" y="60"/>
                      <a:pt x="76" y="57"/>
                    </a:cubicBezTo>
                    <a:cubicBezTo>
                      <a:pt x="76" y="55"/>
                      <a:pt x="76" y="53"/>
                      <a:pt x="76" y="52"/>
                    </a:cubicBezTo>
                    <a:cubicBezTo>
                      <a:pt x="77" y="51"/>
                      <a:pt x="77" y="51"/>
                      <a:pt x="77" y="50"/>
                    </a:cubicBezTo>
                    <a:cubicBezTo>
                      <a:pt x="77" y="49"/>
                      <a:pt x="80" y="51"/>
                      <a:pt x="80" y="49"/>
                    </a:cubicBezTo>
                    <a:cubicBezTo>
                      <a:pt x="79" y="46"/>
                      <a:pt x="79" y="44"/>
                      <a:pt x="80" y="43"/>
                    </a:cubicBezTo>
                    <a:cubicBezTo>
                      <a:pt x="81" y="42"/>
                      <a:pt x="80" y="40"/>
                      <a:pt x="82" y="40"/>
                    </a:cubicBezTo>
                    <a:cubicBezTo>
                      <a:pt x="84" y="39"/>
                      <a:pt x="84" y="39"/>
                      <a:pt x="84" y="38"/>
                    </a:cubicBezTo>
                    <a:cubicBezTo>
                      <a:pt x="84" y="37"/>
                      <a:pt x="83" y="38"/>
                      <a:pt x="82" y="37"/>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79" name="Freeform 50">
                <a:extLst>
                  <a:ext uri="{FF2B5EF4-FFF2-40B4-BE49-F238E27FC236}">
                    <a16:creationId xmlns:a16="http://schemas.microsoft.com/office/drawing/2014/main" id="{F471D1C7-4271-EDDB-FFB7-52B2556F4E7E}"/>
                  </a:ext>
                </a:extLst>
              </p:cNvPr>
              <p:cNvSpPr>
                <a:spLocks/>
              </p:cNvSpPr>
              <p:nvPr/>
            </p:nvSpPr>
            <p:spPr bwMode="auto">
              <a:xfrm>
                <a:off x="4660013" y="2259998"/>
                <a:ext cx="445821" cy="456768"/>
              </a:xfrm>
              <a:custGeom>
                <a:avLst/>
                <a:gdLst>
                  <a:gd name="T0" fmla="*/ 27 w 83"/>
                  <a:gd name="T1" fmla="*/ 4 h 85"/>
                  <a:gd name="T2" fmla="*/ 27 w 83"/>
                  <a:gd name="T3" fmla="*/ 9 h 85"/>
                  <a:gd name="T4" fmla="*/ 25 w 83"/>
                  <a:gd name="T5" fmla="*/ 19 h 85"/>
                  <a:gd name="T6" fmla="*/ 20 w 83"/>
                  <a:gd name="T7" fmla="*/ 31 h 85"/>
                  <a:gd name="T8" fmla="*/ 15 w 83"/>
                  <a:gd name="T9" fmla="*/ 31 h 85"/>
                  <a:gd name="T10" fmla="*/ 10 w 83"/>
                  <a:gd name="T11" fmla="*/ 37 h 85"/>
                  <a:gd name="T12" fmla="*/ 7 w 83"/>
                  <a:gd name="T13" fmla="*/ 42 h 85"/>
                  <a:gd name="T14" fmla="*/ 5 w 83"/>
                  <a:gd name="T15" fmla="*/ 50 h 85"/>
                  <a:gd name="T16" fmla="*/ 4 w 83"/>
                  <a:gd name="T17" fmla="*/ 55 h 85"/>
                  <a:gd name="T18" fmla="*/ 0 w 83"/>
                  <a:gd name="T19" fmla="*/ 58 h 85"/>
                  <a:gd name="T20" fmla="*/ 5 w 83"/>
                  <a:gd name="T21" fmla="*/ 69 h 85"/>
                  <a:gd name="T22" fmla="*/ 14 w 83"/>
                  <a:gd name="T23" fmla="*/ 77 h 85"/>
                  <a:gd name="T24" fmla="*/ 23 w 83"/>
                  <a:gd name="T25" fmla="*/ 82 h 85"/>
                  <a:gd name="T26" fmla="*/ 33 w 83"/>
                  <a:gd name="T27" fmla="*/ 78 h 85"/>
                  <a:gd name="T28" fmla="*/ 40 w 83"/>
                  <a:gd name="T29" fmla="*/ 74 h 85"/>
                  <a:gd name="T30" fmla="*/ 45 w 83"/>
                  <a:gd name="T31" fmla="*/ 69 h 85"/>
                  <a:gd name="T32" fmla="*/ 44 w 83"/>
                  <a:gd name="T33" fmla="*/ 66 h 85"/>
                  <a:gd name="T34" fmla="*/ 48 w 83"/>
                  <a:gd name="T35" fmla="*/ 56 h 85"/>
                  <a:gd name="T36" fmla="*/ 51 w 83"/>
                  <a:gd name="T37" fmla="*/ 46 h 85"/>
                  <a:gd name="T38" fmla="*/ 59 w 83"/>
                  <a:gd name="T39" fmla="*/ 47 h 85"/>
                  <a:gd name="T40" fmla="*/ 61 w 83"/>
                  <a:gd name="T41" fmla="*/ 42 h 85"/>
                  <a:gd name="T42" fmla="*/ 62 w 83"/>
                  <a:gd name="T43" fmla="*/ 37 h 85"/>
                  <a:gd name="T44" fmla="*/ 68 w 83"/>
                  <a:gd name="T45" fmla="*/ 33 h 85"/>
                  <a:gd name="T46" fmla="*/ 71 w 83"/>
                  <a:gd name="T47" fmla="*/ 24 h 85"/>
                  <a:gd name="T48" fmla="*/ 79 w 83"/>
                  <a:gd name="T49" fmla="*/ 24 h 85"/>
                  <a:gd name="T50" fmla="*/ 83 w 83"/>
                  <a:gd name="T51" fmla="*/ 21 h 85"/>
                  <a:gd name="T52" fmla="*/ 78 w 83"/>
                  <a:gd name="T53" fmla="*/ 15 h 85"/>
                  <a:gd name="T54" fmla="*/ 72 w 83"/>
                  <a:gd name="T55" fmla="*/ 15 h 85"/>
                  <a:gd name="T56" fmla="*/ 66 w 83"/>
                  <a:gd name="T57" fmla="*/ 19 h 85"/>
                  <a:gd name="T58" fmla="*/ 61 w 83"/>
                  <a:gd name="T59" fmla="*/ 21 h 85"/>
                  <a:gd name="T60" fmla="*/ 58 w 83"/>
                  <a:gd name="T61" fmla="*/ 22 h 85"/>
                  <a:gd name="T62" fmla="*/ 50 w 83"/>
                  <a:gd name="T63" fmla="*/ 17 h 85"/>
                  <a:gd name="T64" fmla="*/ 28 w 83"/>
                  <a:gd name="T65"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3" h="85">
                    <a:moveTo>
                      <a:pt x="26" y="1"/>
                    </a:moveTo>
                    <a:cubicBezTo>
                      <a:pt x="27" y="2"/>
                      <a:pt x="27" y="3"/>
                      <a:pt x="27" y="4"/>
                    </a:cubicBezTo>
                    <a:cubicBezTo>
                      <a:pt x="27" y="6"/>
                      <a:pt x="28" y="8"/>
                      <a:pt x="28" y="8"/>
                    </a:cubicBezTo>
                    <a:cubicBezTo>
                      <a:pt x="27" y="8"/>
                      <a:pt x="27" y="8"/>
                      <a:pt x="27" y="9"/>
                    </a:cubicBezTo>
                    <a:cubicBezTo>
                      <a:pt x="27" y="11"/>
                      <a:pt x="28" y="15"/>
                      <a:pt x="27" y="16"/>
                    </a:cubicBezTo>
                    <a:cubicBezTo>
                      <a:pt x="26" y="17"/>
                      <a:pt x="25" y="16"/>
                      <a:pt x="25" y="19"/>
                    </a:cubicBezTo>
                    <a:cubicBezTo>
                      <a:pt x="25" y="21"/>
                      <a:pt x="26" y="24"/>
                      <a:pt x="25" y="26"/>
                    </a:cubicBezTo>
                    <a:cubicBezTo>
                      <a:pt x="24" y="27"/>
                      <a:pt x="22" y="31"/>
                      <a:pt x="20" y="31"/>
                    </a:cubicBezTo>
                    <a:cubicBezTo>
                      <a:pt x="19" y="31"/>
                      <a:pt x="19" y="32"/>
                      <a:pt x="18" y="31"/>
                    </a:cubicBezTo>
                    <a:cubicBezTo>
                      <a:pt x="16" y="30"/>
                      <a:pt x="15" y="29"/>
                      <a:pt x="15" y="31"/>
                    </a:cubicBezTo>
                    <a:cubicBezTo>
                      <a:pt x="14" y="32"/>
                      <a:pt x="15" y="34"/>
                      <a:pt x="14" y="34"/>
                    </a:cubicBezTo>
                    <a:cubicBezTo>
                      <a:pt x="12" y="35"/>
                      <a:pt x="10" y="35"/>
                      <a:pt x="10" y="37"/>
                    </a:cubicBezTo>
                    <a:cubicBezTo>
                      <a:pt x="11" y="39"/>
                      <a:pt x="12" y="44"/>
                      <a:pt x="11" y="43"/>
                    </a:cubicBezTo>
                    <a:cubicBezTo>
                      <a:pt x="10" y="43"/>
                      <a:pt x="8" y="41"/>
                      <a:pt x="7" y="42"/>
                    </a:cubicBezTo>
                    <a:cubicBezTo>
                      <a:pt x="7" y="42"/>
                      <a:pt x="6" y="44"/>
                      <a:pt x="6" y="45"/>
                    </a:cubicBezTo>
                    <a:cubicBezTo>
                      <a:pt x="6" y="47"/>
                      <a:pt x="5" y="49"/>
                      <a:pt x="5" y="50"/>
                    </a:cubicBezTo>
                    <a:cubicBezTo>
                      <a:pt x="6" y="51"/>
                      <a:pt x="7" y="53"/>
                      <a:pt x="5" y="53"/>
                    </a:cubicBezTo>
                    <a:cubicBezTo>
                      <a:pt x="4" y="54"/>
                      <a:pt x="4" y="53"/>
                      <a:pt x="4" y="55"/>
                    </a:cubicBezTo>
                    <a:cubicBezTo>
                      <a:pt x="4" y="57"/>
                      <a:pt x="4" y="57"/>
                      <a:pt x="3" y="57"/>
                    </a:cubicBezTo>
                    <a:cubicBezTo>
                      <a:pt x="1" y="57"/>
                      <a:pt x="0" y="58"/>
                      <a:pt x="0" y="58"/>
                    </a:cubicBezTo>
                    <a:cubicBezTo>
                      <a:pt x="0" y="59"/>
                      <a:pt x="0" y="63"/>
                      <a:pt x="1" y="65"/>
                    </a:cubicBezTo>
                    <a:cubicBezTo>
                      <a:pt x="3" y="66"/>
                      <a:pt x="4" y="67"/>
                      <a:pt x="5" y="69"/>
                    </a:cubicBezTo>
                    <a:cubicBezTo>
                      <a:pt x="5" y="71"/>
                      <a:pt x="6" y="73"/>
                      <a:pt x="9" y="75"/>
                    </a:cubicBezTo>
                    <a:cubicBezTo>
                      <a:pt x="12" y="76"/>
                      <a:pt x="13" y="75"/>
                      <a:pt x="14" y="77"/>
                    </a:cubicBezTo>
                    <a:cubicBezTo>
                      <a:pt x="15" y="78"/>
                      <a:pt x="12" y="79"/>
                      <a:pt x="17" y="80"/>
                    </a:cubicBezTo>
                    <a:cubicBezTo>
                      <a:pt x="22" y="81"/>
                      <a:pt x="21" y="85"/>
                      <a:pt x="23" y="82"/>
                    </a:cubicBezTo>
                    <a:cubicBezTo>
                      <a:pt x="25" y="80"/>
                      <a:pt x="23" y="79"/>
                      <a:pt x="26" y="80"/>
                    </a:cubicBezTo>
                    <a:cubicBezTo>
                      <a:pt x="29" y="81"/>
                      <a:pt x="32" y="79"/>
                      <a:pt x="33" y="78"/>
                    </a:cubicBezTo>
                    <a:cubicBezTo>
                      <a:pt x="34" y="77"/>
                      <a:pt x="31" y="77"/>
                      <a:pt x="34" y="76"/>
                    </a:cubicBezTo>
                    <a:cubicBezTo>
                      <a:pt x="38" y="75"/>
                      <a:pt x="40" y="75"/>
                      <a:pt x="40" y="74"/>
                    </a:cubicBezTo>
                    <a:cubicBezTo>
                      <a:pt x="40" y="73"/>
                      <a:pt x="41" y="74"/>
                      <a:pt x="42" y="73"/>
                    </a:cubicBezTo>
                    <a:cubicBezTo>
                      <a:pt x="44" y="72"/>
                      <a:pt x="44" y="69"/>
                      <a:pt x="45" y="69"/>
                    </a:cubicBezTo>
                    <a:cubicBezTo>
                      <a:pt x="46" y="69"/>
                      <a:pt x="48" y="69"/>
                      <a:pt x="46" y="68"/>
                    </a:cubicBezTo>
                    <a:cubicBezTo>
                      <a:pt x="44" y="67"/>
                      <a:pt x="42" y="68"/>
                      <a:pt x="44" y="66"/>
                    </a:cubicBezTo>
                    <a:cubicBezTo>
                      <a:pt x="45" y="63"/>
                      <a:pt x="45" y="62"/>
                      <a:pt x="47" y="60"/>
                    </a:cubicBezTo>
                    <a:cubicBezTo>
                      <a:pt x="48" y="58"/>
                      <a:pt x="48" y="58"/>
                      <a:pt x="48" y="56"/>
                    </a:cubicBezTo>
                    <a:cubicBezTo>
                      <a:pt x="49" y="54"/>
                      <a:pt x="49" y="55"/>
                      <a:pt x="50" y="52"/>
                    </a:cubicBezTo>
                    <a:cubicBezTo>
                      <a:pt x="51" y="49"/>
                      <a:pt x="49" y="47"/>
                      <a:pt x="51" y="46"/>
                    </a:cubicBezTo>
                    <a:cubicBezTo>
                      <a:pt x="53" y="44"/>
                      <a:pt x="54" y="43"/>
                      <a:pt x="55" y="45"/>
                    </a:cubicBezTo>
                    <a:cubicBezTo>
                      <a:pt x="56" y="46"/>
                      <a:pt x="58" y="47"/>
                      <a:pt x="59" y="47"/>
                    </a:cubicBezTo>
                    <a:cubicBezTo>
                      <a:pt x="59" y="46"/>
                      <a:pt x="59" y="45"/>
                      <a:pt x="59" y="44"/>
                    </a:cubicBezTo>
                    <a:cubicBezTo>
                      <a:pt x="59" y="43"/>
                      <a:pt x="60" y="41"/>
                      <a:pt x="61" y="42"/>
                    </a:cubicBezTo>
                    <a:cubicBezTo>
                      <a:pt x="62" y="42"/>
                      <a:pt x="62" y="42"/>
                      <a:pt x="62" y="40"/>
                    </a:cubicBezTo>
                    <a:cubicBezTo>
                      <a:pt x="62" y="39"/>
                      <a:pt x="61" y="38"/>
                      <a:pt x="62" y="37"/>
                    </a:cubicBezTo>
                    <a:cubicBezTo>
                      <a:pt x="64" y="37"/>
                      <a:pt x="66" y="38"/>
                      <a:pt x="66" y="37"/>
                    </a:cubicBezTo>
                    <a:cubicBezTo>
                      <a:pt x="66" y="36"/>
                      <a:pt x="66" y="34"/>
                      <a:pt x="68" y="33"/>
                    </a:cubicBezTo>
                    <a:cubicBezTo>
                      <a:pt x="69" y="33"/>
                      <a:pt x="70" y="34"/>
                      <a:pt x="70" y="31"/>
                    </a:cubicBezTo>
                    <a:cubicBezTo>
                      <a:pt x="71" y="28"/>
                      <a:pt x="71" y="26"/>
                      <a:pt x="71" y="24"/>
                    </a:cubicBezTo>
                    <a:cubicBezTo>
                      <a:pt x="71" y="22"/>
                      <a:pt x="72" y="19"/>
                      <a:pt x="73" y="20"/>
                    </a:cubicBezTo>
                    <a:cubicBezTo>
                      <a:pt x="74" y="21"/>
                      <a:pt x="78" y="24"/>
                      <a:pt x="79" y="24"/>
                    </a:cubicBezTo>
                    <a:cubicBezTo>
                      <a:pt x="81" y="25"/>
                      <a:pt x="82" y="23"/>
                      <a:pt x="83" y="21"/>
                    </a:cubicBezTo>
                    <a:cubicBezTo>
                      <a:pt x="83" y="21"/>
                      <a:pt x="83" y="21"/>
                      <a:pt x="83" y="21"/>
                    </a:cubicBezTo>
                    <a:cubicBezTo>
                      <a:pt x="83" y="21"/>
                      <a:pt x="81" y="18"/>
                      <a:pt x="81" y="17"/>
                    </a:cubicBezTo>
                    <a:cubicBezTo>
                      <a:pt x="80" y="16"/>
                      <a:pt x="79" y="15"/>
                      <a:pt x="78" y="15"/>
                    </a:cubicBezTo>
                    <a:cubicBezTo>
                      <a:pt x="77" y="15"/>
                      <a:pt x="76" y="15"/>
                      <a:pt x="75" y="14"/>
                    </a:cubicBezTo>
                    <a:cubicBezTo>
                      <a:pt x="74" y="14"/>
                      <a:pt x="72" y="15"/>
                      <a:pt x="72" y="15"/>
                    </a:cubicBezTo>
                    <a:cubicBezTo>
                      <a:pt x="71" y="16"/>
                      <a:pt x="70" y="16"/>
                      <a:pt x="69" y="17"/>
                    </a:cubicBezTo>
                    <a:cubicBezTo>
                      <a:pt x="68" y="17"/>
                      <a:pt x="68" y="19"/>
                      <a:pt x="66" y="19"/>
                    </a:cubicBezTo>
                    <a:cubicBezTo>
                      <a:pt x="64" y="19"/>
                      <a:pt x="64" y="18"/>
                      <a:pt x="63" y="17"/>
                    </a:cubicBezTo>
                    <a:cubicBezTo>
                      <a:pt x="63" y="16"/>
                      <a:pt x="61" y="21"/>
                      <a:pt x="61" y="21"/>
                    </a:cubicBezTo>
                    <a:cubicBezTo>
                      <a:pt x="61" y="22"/>
                      <a:pt x="60" y="23"/>
                      <a:pt x="60" y="22"/>
                    </a:cubicBezTo>
                    <a:cubicBezTo>
                      <a:pt x="60" y="21"/>
                      <a:pt x="58" y="22"/>
                      <a:pt x="58" y="22"/>
                    </a:cubicBezTo>
                    <a:cubicBezTo>
                      <a:pt x="52" y="29"/>
                      <a:pt x="52" y="29"/>
                      <a:pt x="52" y="29"/>
                    </a:cubicBezTo>
                    <a:cubicBezTo>
                      <a:pt x="50" y="17"/>
                      <a:pt x="50" y="17"/>
                      <a:pt x="50" y="17"/>
                    </a:cubicBezTo>
                    <a:cubicBezTo>
                      <a:pt x="32" y="21"/>
                      <a:pt x="32" y="21"/>
                      <a:pt x="32" y="21"/>
                    </a:cubicBezTo>
                    <a:cubicBezTo>
                      <a:pt x="28" y="0"/>
                      <a:pt x="28" y="0"/>
                      <a:pt x="28" y="0"/>
                    </a:cubicBezTo>
                    <a:cubicBezTo>
                      <a:pt x="27" y="0"/>
                      <a:pt x="26" y="0"/>
                      <a:pt x="26" y="1"/>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80" name="Freeform 51">
                <a:extLst>
                  <a:ext uri="{FF2B5EF4-FFF2-40B4-BE49-F238E27FC236}">
                    <a16:creationId xmlns:a16="http://schemas.microsoft.com/office/drawing/2014/main" id="{067CE188-08A2-39DA-14B6-5E023D744FB0}"/>
                  </a:ext>
                </a:extLst>
              </p:cNvPr>
              <p:cNvSpPr>
                <a:spLocks/>
              </p:cNvSpPr>
              <p:nvPr/>
            </p:nvSpPr>
            <p:spPr bwMode="auto">
              <a:xfrm>
                <a:off x="4590354" y="2361502"/>
                <a:ext cx="768245" cy="446816"/>
              </a:xfrm>
              <a:custGeom>
                <a:avLst/>
                <a:gdLst>
                  <a:gd name="T0" fmla="*/ 140 w 143"/>
                  <a:gd name="T1" fmla="*/ 52 h 83"/>
                  <a:gd name="T2" fmla="*/ 133 w 143"/>
                  <a:gd name="T3" fmla="*/ 51 h 83"/>
                  <a:gd name="T4" fmla="*/ 130 w 143"/>
                  <a:gd name="T5" fmla="*/ 53 h 83"/>
                  <a:gd name="T6" fmla="*/ 125 w 143"/>
                  <a:gd name="T7" fmla="*/ 48 h 83"/>
                  <a:gd name="T8" fmla="*/ 129 w 143"/>
                  <a:gd name="T9" fmla="*/ 50 h 83"/>
                  <a:gd name="T10" fmla="*/ 133 w 143"/>
                  <a:gd name="T11" fmla="*/ 49 h 83"/>
                  <a:gd name="T12" fmla="*/ 131 w 143"/>
                  <a:gd name="T13" fmla="*/ 47 h 83"/>
                  <a:gd name="T14" fmla="*/ 128 w 143"/>
                  <a:gd name="T15" fmla="*/ 45 h 83"/>
                  <a:gd name="T16" fmla="*/ 129 w 143"/>
                  <a:gd name="T17" fmla="*/ 43 h 83"/>
                  <a:gd name="T18" fmla="*/ 131 w 143"/>
                  <a:gd name="T19" fmla="*/ 42 h 83"/>
                  <a:gd name="T20" fmla="*/ 130 w 143"/>
                  <a:gd name="T21" fmla="*/ 38 h 83"/>
                  <a:gd name="T22" fmla="*/ 125 w 143"/>
                  <a:gd name="T23" fmla="*/ 35 h 83"/>
                  <a:gd name="T24" fmla="*/ 128 w 143"/>
                  <a:gd name="T25" fmla="*/ 35 h 83"/>
                  <a:gd name="T26" fmla="*/ 129 w 143"/>
                  <a:gd name="T27" fmla="*/ 31 h 83"/>
                  <a:gd name="T28" fmla="*/ 127 w 143"/>
                  <a:gd name="T29" fmla="*/ 28 h 83"/>
                  <a:gd name="T30" fmla="*/ 125 w 143"/>
                  <a:gd name="T31" fmla="*/ 25 h 83"/>
                  <a:gd name="T32" fmla="*/ 115 w 143"/>
                  <a:gd name="T33" fmla="*/ 23 h 83"/>
                  <a:gd name="T34" fmla="*/ 112 w 143"/>
                  <a:gd name="T35" fmla="*/ 21 h 83"/>
                  <a:gd name="T36" fmla="*/ 109 w 143"/>
                  <a:gd name="T37" fmla="*/ 16 h 83"/>
                  <a:gd name="T38" fmla="*/ 105 w 143"/>
                  <a:gd name="T39" fmla="*/ 7 h 83"/>
                  <a:gd name="T40" fmla="*/ 100 w 143"/>
                  <a:gd name="T41" fmla="*/ 2 h 83"/>
                  <a:gd name="T42" fmla="*/ 92 w 143"/>
                  <a:gd name="T43" fmla="*/ 5 h 83"/>
                  <a:gd name="T44" fmla="*/ 84 w 143"/>
                  <a:gd name="T45" fmla="*/ 5 h 83"/>
                  <a:gd name="T46" fmla="*/ 81 w 143"/>
                  <a:gd name="T47" fmla="*/ 14 h 83"/>
                  <a:gd name="T48" fmla="*/ 75 w 143"/>
                  <a:gd name="T49" fmla="*/ 18 h 83"/>
                  <a:gd name="T50" fmla="*/ 74 w 143"/>
                  <a:gd name="T51" fmla="*/ 23 h 83"/>
                  <a:gd name="T52" fmla="*/ 72 w 143"/>
                  <a:gd name="T53" fmla="*/ 28 h 83"/>
                  <a:gd name="T54" fmla="*/ 64 w 143"/>
                  <a:gd name="T55" fmla="*/ 27 h 83"/>
                  <a:gd name="T56" fmla="*/ 61 w 143"/>
                  <a:gd name="T57" fmla="*/ 37 h 83"/>
                  <a:gd name="T58" fmla="*/ 57 w 143"/>
                  <a:gd name="T59" fmla="*/ 47 h 83"/>
                  <a:gd name="T60" fmla="*/ 58 w 143"/>
                  <a:gd name="T61" fmla="*/ 50 h 83"/>
                  <a:gd name="T62" fmla="*/ 53 w 143"/>
                  <a:gd name="T63" fmla="*/ 55 h 83"/>
                  <a:gd name="T64" fmla="*/ 46 w 143"/>
                  <a:gd name="T65" fmla="*/ 59 h 83"/>
                  <a:gd name="T66" fmla="*/ 36 w 143"/>
                  <a:gd name="T67" fmla="*/ 63 h 83"/>
                  <a:gd name="T68" fmla="*/ 27 w 143"/>
                  <a:gd name="T69" fmla="*/ 58 h 83"/>
                  <a:gd name="T70" fmla="*/ 23 w 143"/>
                  <a:gd name="T71" fmla="*/ 62 h 83"/>
                  <a:gd name="T72" fmla="*/ 16 w 143"/>
                  <a:gd name="T73" fmla="*/ 69 h 83"/>
                  <a:gd name="T74" fmla="*/ 13 w 143"/>
                  <a:gd name="T75" fmla="*/ 73 h 83"/>
                  <a:gd name="T76" fmla="*/ 9 w 143"/>
                  <a:gd name="T77" fmla="*/ 77 h 83"/>
                  <a:gd name="T78" fmla="*/ 5 w 143"/>
                  <a:gd name="T79" fmla="*/ 79 h 83"/>
                  <a:gd name="T80" fmla="*/ 28 w 143"/>
                  <a:gd name="T81" fmla="*/ 79 h 83"/>
                  <a:gd name="T82" fmla="*/ 42 w 143"/>
                  <a:gd name="T83" fmla="*/ 78 h 83"/>
                  <a:gd name="T84" fmla="*/ 142 w 143"/>
                  <a:gd name="T85" fmla="*/ 56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3" h="83">
                    <a:moveTo>
                      <a:pt x="142" y="56"/>
                    </a:moveTo>
                    <a:cubicBezTo>
                      <a:pt x="141" y="54"/>
                      <a:pt x="141" y="53"/>
                      <a:pt x="140" y="52"/>
                    </a:cubicBezTo>
                    <a:cubicBezTo>
                      <a:pt x="139" y="51"/>
                      <a:pt x="138" y="51"/>
                      <a:pt x="137" y="51"/>
                    </a:cubicBezTo>
                    <a:cubicBezTo>
                      <a:pt x="136" y="51"/>
                      <a:pt x="134" y="51"/>
                      <a:pt x="133" y="51"/>
                    </a:cubicBezTo>
                    <a:cubicBezTo>
                      <a:pt x="133" y="51"/>
                      <a:pt x="134" y="52"/>
                      <a:pt x="133" y="52"/>
                    </a:cubicBezTo>
                    <a:cubicBezTo>
                      <a:pt x="132" y="52"/>
                      <a:pt x="131" y="53"/>
                      <a:pt x="130" y="53"/>
                    </a:cubicBezTo>
                    <a:cubicBezTo>
                      <a:pt x="129" y="52"/>
                      <a:pt x="130" y="53"/>
                      <a:pt x="128" y="51"/>
                    </a:cubicBezTo>
                    <a:cubicBezTo>
                      <a:pt x="126" y="49"/>
                      <a:pt x="125" y="48"/>
                      <a:pt x="125" y="48"/>
                    </a:cubicBezTo>
                    <a:cubicBezTo>
                      <a:pt x="124" y="47"/>
                      <a:pt x="125" y="47"/>
                      <a:pt x="126" y="48"/>
                    </a:cubicBezTo>
                    <a:cubicBezTo>
                      <a:pt x="127" y="48"/>
                      <a:pt x="127" y="49"/>
                      <a:pt x="129" y="50"/>
                    </a:cubicBezTo>
                    <a:cubicBezTo>
                      <a:pt x="131" y="51"/>
                      <a:pt x="131" y="51"/>
                      <a:pt x="132" y="51"/>
                    </a:cubicBezTo>
                    <a:cubicBezTo>
                      <a:pt x="133" y="50"/>
                      <a:pt x="133" y="49"/>
                      <a:pt x="133" y="49"/>
                    </a:cubicBezTo>
                    <a:cubicBezTo>
                      <a:pt x="134" y="48"/>
                      <a:pt x="133" y="47"/>
                      <a:pt x="133" y="47"/>
                    </a:cubicBezTo>
                    <a:cubicBezTo>
                      <a:pt x="132" y="47"/>
                      <a:pt x="132" y="47"/>
                      <a:pt x="131" y="47"/>
                    </a:cubicBezTo>
                    <a:cubicBezTo>
                      <a:pt x="131" y="46"/>
                      <a:pt x="130" y="44"/>
                      <a:pt x="129" y="45"/>
                    </a:cubicBezTo>
                    <a:cubicBezTo>
                      <a:pt x="129" y="46"/>
                      <a:pt x="129" y="46"/>
                      <a:pt x="128" y="45"/>
                    </a:cubicBezTo>
                    <a:cubicBezTo>
                      <a:pt x="126" y="44"/>
                      <a:pt x="127" y="44"/>
                      <a:pt x="128" y="44"/>
                    </a:cubicBezTo>
                    <a:cubicBezTo>
                      <a:pt x="128" y="44"/>
                      <a:pt x="130" y="44"/>
                      <a:pt x="129" y="43"/>
                    </a:cubicBezTo>
                    <a:cubicBezTo>
                      <a:pt x="129" y="42"/>
                      <a:pt x="128" y="41"/>
                      <a:pt x="129" y="41"/>
                    </a:cubicBezTo>
                    <a:cubicBezTo>
                      <a:pt x="130" y="41"/>
                      <a:pt x="130" y="43"/>
                      <a:pt x="131" y="42"/>
                    </a:cubicBezTo>
                    <a:cubicBezTo>
                      <a:pt x="132" y="42"/>
                      <a:pt x="132" y="40"/>
                      <a:pt x="132" y="39"/>
                    </a:cubicBezTo>
                    <a:cubicBezTo>
                      <a:pt x="131" y="39"/>
                      <a:pt x="131" y="38"/>
                      <a:pt x="130" y="38"/>
                    </a:cubicBezTo>
                    <a:cubicBezTo>
                      <a:pt x="129" y="37"/>
                      <a:pt x="128" y="37"/>
                      <a:pt x="127" y="36"/>
                    </a:cubicBezTo>
                    <a:cubicBezTo>
                      <a:pt x="125" y="36"/>
                      <a:pt x="126" y="36"/>
                      <a:pt x="125" y="35"/>
                    </a:cubicBezTo>
                    <a:cubicBezTo>
                      <a:pt x="124" y="34"/>
                      <a:pt x="125" y="34"/>
                      <a:pt x="125" y="34"/>
                    </a:cubicBezTo>
                    <a:cubicBezTo>
                      <a:pt x="126" y="35"/>
                      <a:pt x="126" y="35"/>
                      <a:pt x="128" y="35"/>
                    </a:cubicBezTo>
                    <a:cubicBezTo>
                      <a:pt x="129" y="35"/>
                      <a:pt x="129" y="36"/>
                      <a:pt x="129" y="34"/>
                    </a:cubicBezTo>
                    <a:cubicBezTo>
                      <a:pt x="129" y="33"/>
                      <a:pt x="128" y="31"/>
                      <a:pt x="129" y="31"/>
                    </a:cubicBezTo>
                    <a:cubicBezTo>
                      <a:pt x="130" y="31"/>
                      <a:pt x="130" y="30"/>
                      <a:pt x="130" y="30"/>
                    </a:cubicBezTo>
                    <a:cubicBezTo>
                      <a:pt x="130" y="29"/>
                      <a:pt x="129" y="29"/>
                      <a:pt x="127" y="28"/>
                    </a:cubicBezTo>
                    <a:cubicBezTo>
                      <a:pt x="126" y="28"/>
                      <a:pt x="125" y="27"/>
                      <a:pt x="124" y="25"/>
                    </a:cubicBezTo>
                    <a:cubicBezTo>
                      <a:pt x="124" y="25"/>
                      <a:pt x="125" y="25"/>
                      <a:pt x="125" y="25"/>
                    </a:cubicBezTo>
                    <a:cubicBezTo>
                      <a:pt x="124" y="24"/>
                      <a:pt x="122" y="25"/>
                      <a:pt x="120" y="25"/>
                    </a:cubicBezTo>
                    <a:cubicBezTo>
                      <a:pt x="118" y="24"/>
                      <a:pt x="116" y="24"/>
                      <a:pt x="115" y="23"/>
                    </a:cubicBezTo>
                    <a:cubicBezTo>
                      <a:pt x="114" y="22"/>
                      <a:pt x="115" y="22"/>
                      <a:pt x="115" y="22"/>
                    </a:cubicBezTo>
                    <a:cubicBezTo>
                      <a:pt x="114" y="21"/>
                      <a:pt x="113" y="20"/>
                      <a:pt x="112" y="21"/>
                    </a:cubicBezTo>
                    <a:cubicBezTo>
                      <a:pt x="111" y="22"/>
                      <a:pt x="109" y="23"/>
                      <a:pt x="108" y="22"/>
                    </a:cubicBezTo>
                    <a:cubicBezTo>
                      <a:pt x="107" y="20"/>
                      <a:pt x="108" y="18"/>
                      <a:pt x="109" y="16"/>
                    </a:cubicBezTo>
                    <a:cubicBezTo>
                      <a:pt x="111" y="14"/>
                      <a:pt x="110" y="12"/>
                      <a:pt x="110" y="11"/>
                    </a:cubicBezTo>
                    <a:cubicBezTo>
                      <a:pt x="110" y="9"/>
                      <a:pt x="106" y="8"/>
                      <a:pt x="105" y="7"/>
                    </a:cubicBezTo>
                    <a:cubicBezTo>
                      <a:pt x="104" y="6"/>
                      <a:pt x="102" y="7"/>
                      <a:pt x="101" y="6"/>
                    </a:cubicBezTo>
                    <a:cubicBezTo>
                      <a:pt x="100" y="6"/>
                      <a:pt x="100" y="3"/>
                      <a:pt x="100" y="2"/>
                    </a:cubicBezTo>
                    <a:cubicBezTo>
                      <a:pt x="100" y="1"/>
                      <a:pt x="97" y="1"/>
                      <a:pt x="96" y="2"/>
                    </a:cubicBezTo>
                    <a:cubicBezTo>
                      <a:pt x="95" y="4"/>
                      <a:pt x="94" y="6"/>
                      <a:pt x="92" y="5"/>
                    </a:cubicBezTo>
                    <a:cubicBezTo>
                      <a:pt x="91" y="5"/>
                      <a:pt x="87" y="2"/>
                      <a:pt x="86" y="1"/>
                    </a:cubicBezTo>
                    <a:cubicBezTo>
                      <a:pt x="85" y="0"/>
                      <a:pt x="84" y="3"/>
                      <a:pt x="84" y="5"/>
                    </a:cubicBezTo>
                    <a:cubicBezTo>
                      <a:pt x="84" y="7"/>
                      <a:pt x="84" y="9"/>
                      <a:pt x="83" y="12"/>
                    </a:cubicBezTo>
                    <a:cubicBezTo>
                      <a:pt x="83" y="15"/>
                      <a:pt x="82" y="14"/>
                      <a:pt x="81" y="14"/>
                    </a:cubicBezTo>
                    <a:cubicBezTo>
                      <a:pt x="79" y="15"/>
                      <a:pt x="79" y="17"/>
                      <a:pt x="79" y="18"/>
                    </a:cubicBezTo>
                    <a:cubicBezTo>
                      <a:pt x="79" y="19"/>
                      <a:pt x="77" y="18"/>
                      <a:pt x="75" y="18"/>
                    </a:cubicBezTo>
                    <a:cubicBezTo>
                      <a:pt x="74" y="19"/>
                      <a:pt x="75" y="20"/>
                      <a:pt x="75" y="21"/>
                    </a:cubicBezTo>
                    <a:cubicBezTo>
                      <a:pt x="75" y="23"/>
                      <a:pt x="75" y="23"/>
                      <a:pt x="74" y="23"/>
                    </a:cubicBezTo>
                    <a:cubicBezTo>
                      <a:pt x="73" y="22"/>
                      <a:pt x="72" y="24"/>
                      <a:pt x="72" y="25"/>
                    </a:cubicBezTo>
                    <a:cubicBezTo>
                      <a:pt x="72" y="26"/>
                      <a:pt x="72" y="27"/>
                      <a:pt x="72" y="28"/>
                    </a:cubicBezTo>
                    <a:cubicBezTo>
                      <a:pt x="71" y="28"/>
                      <a:pt x="69" y="27"/>
                      <a:pt x="68" y="26"/>
                    </a:cubicBezTo>
                    <a:cubicBezTo>
                      <a:pt x="67" y="24"/>
                      <a:pt x="66" y="25"/>
                      <a:pt x="64" y="27"/>
                    </a:cubicBezTo>
                    <a:cubicBezTo>
                      <a:pt x="62" y="28"/>
                      <a:pt x="64" y="30"/>
                      <a:pt x="63" y="33"/>
                    </a:cubicBezTo>
                    <a:cubicBezTo>
                      <a:pt x="62" y="36"/>
                      <a:pt x="62" y="35"/>
                      <a:pt x="61" y="37"/>
                    </a:cubicBezTo>
                    <a:cubicBezTo>
                      <a:pt x="61" y="39"/>
                      <a:pt x="61" y="39"/>
                      <a:pt x="60" y="41"/>
                    </a:cubicBezTo>
                    <a:cubicBezTo>
                      <a:pt x="58" y="43"/>
                      <a:pt x="58" y="44"/>
                      <a:pt x="57" y="47"/>
                    </a:cubicBezTo>
                    <a:cubicBezTo>
                      <a:pt x="55" y="49"/>
                      <a:pt x="57" y="48"/>
                      <a:pt x="59" y="49"/>
                    </a:cubicBezTo>
                    <a:cubicBezTo>
                      <a:pt x="61" y="50"/>
                      <a:pt x="59" y="50"/>
                      <a:pt x="58" y="50"/>
                    </a:cubicBezTo>
                    <a:cubicBezTo>
                      <a:pt x="57" y="50"/>
                      <a:pt x="57" y="53"/>
                      <a:pt x="55" y="54"/>
                    </a:cubicBezTo>
                    <a:cubicBezTo>
                      <a:pt x="54" y="55"/>
                      <a:pt x="53" y="54"/>
                      <a:pt x="53" y="55"/>
                    </a:cubicBezTo>
                    <a:cubicBezTo>
                      <a:pt x="53" y="56"/>
                      <a:pt x="51" y="56"/>
                      <a:pt x="47" y="57"/>
                    </a:cubicBezTo>
                    <a:cubicBezTo>
                      <a:pt x="44" y="58"/>
                      <a:pt x="47" y="58"/>
                      <a:pt x="46" y="59"/>
                    </a:cubicBezTo>
                    <a:cubicBezTo>
                      <a:pt x="45" y="60"/>
                      <a:pt x="42" y="62"/>
                      <a:pt x="39" y="61"/>
                    </a:cubicBezTo>
                    <a:cubicBezTo>
                      <a:pt x="36" y="60"/>
                      <a:pt x="38" y="61"/>
                      <a:pt x="36" y="63"/>
                    </a:cubicBezTo>
                    <a:cubicBezTo>
                      <a:pt x="34" y="66"/>
                      <a:pt x="35" y="62"/>
                      <a:pt x="30" y="61"/>
                    </a:cubicBezTo>
                    <a:cubicBezTo>
                      <a:pt x="25" y="60"/>
                      <a:pt x="28" y="59"/>
                      <a:pt x="27" y="58"/>
                    </a:cubicBezTo>
                    <a:cubicBezTo>
                      <a:pt x="27" y="58"/>
                      <a:pt x="27" y="58"/>
                      <a:pt x="27" y="57"/>
                    </a:cubicBezTo>
                    <a:cubicBezTo>
                      <a:pt x="26" y="59"/>
                      <a:pt x="24" y="61"/>
                      <a:pt x="23" y="62"/>
                    </a:cubicBezTo>
                    <a:cubicBezTo>
                      <a:pt x="23" y="62"/>
                      <a:pt x="20" y="65"/>
                      <a:pt x="19" y="66"/>
                    </a:cubicBezTo>
                    <a:cubicBezTo>
                      <a:pt x="18" y="66"/>
                      <a:pt x="16" y="68"/>
                      <a:pt x="16" y="69"/>
                    </a:cubicBezTo>
                    <a:cubicBezTo>
                      <a:pt x="16" y="70"/>
                      <a:pt x="14" y="71"/>
                      <a:pt x="14" y="72"/>
                    </a:cubicBezTo>
                    <a:cubicBezTo>
                      <a:pt x="14" y="72"/>
                      <a:pt x="13" y="71"/>
                      <a:pt x="13" y="73"/>
                    </a:cubicBezTo>
                    <a:cubicBezTo>
                      <a:pt x="13" y="74"/>
                      <a:pt x="13" y="74"/>
                      <a:pt x="12" y="75"/>
                    </a:cubicBezTo>
                    <a:cubicBezTo>
                      <a:pt x="11" y="75"/>
                      <a:pt x="10" y="75"/>
                      <a:pt x="9" y="77"/>
                    </a:cubicBezTo>
                    <a:cubicBezTo>
                      <a:pt x="9" y="78"/>
                      <a:pt x="9" y="79"/>
                      <a:pt x="8" y="79"/>
                    </a:cubicBezTo>
                    <a:cubicBezTo>
                      <a:pt x="7" y="79"/>
                      <a:pt x="6" y="78"/>
                      <a:pt x="5" y="79"/>
                    </a:cubicBezTo>
                    <a:cubicBezTo>
                      <a:pt x="5" y="80"/>
                      <a:pt x="3" y="82"/>
                      <a:pt x="0" y="83"/>
                    </a:cubicBezTo>
                    <a:cubicBezTo>
                      <a:pt x="15" y="81"/>
                      <a:pt x="26" y="79"/>
                      <a:pt x="28" y="79"/>
                    </a:cubicBezTo>
                    <a:cubicBezTo>
                      <a:pt x="31" y="78"/>
                      <a:pt x="36" y="78"/>
                      <a:pt x="37" y="78"/>
                    </a:cubicBezTo>
                    <a:cubicBezTo>
                      <a:pt x="38" y="79"/>
                      <a:pt x="42" y="78"/>
                      <a:pt x="42" y="78"/>
                    </a:cubicBezTo>
                    <a:cubicBezTo>
                      <a:pt x="85" y="72"/>
                      <a:pt x="135" y="60"/>
                      <a:pt x="143" y="58"/>
                    </a:cubicBezTo>
                    <a:cubicBezTo>
                      <a:pt x="143" y="58"/>
                      <a:pt x="143" y="58"/>
                      <a:pt x="142" y="56"/>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81" name="Freeform 52">
                <a:extLst>
                  <a:ext uri="{FF2B5EF4-FFF2-40B4-BE49-F238E27FC236}">
                    <a16:creationId xmlns:a16="http://schemas.microsoft.com/office/drawing/2014/main" id="{A4285EEF-B2F9-22CE-77BE-CE849E7BA6D3}"/>
                  </a:ext>
                </a:extLst>
              </p:cNvPr>
              <p:cNvSpPr>
                <a:spLocks/>
              </p:cNvSpPr>
              <p:nvPr/>
            </p:nvSpPr>
            <p:spPr bwMode="auto">
              <a:xfrm>
                <a:off x="4016160" y="2501817"/>
                <a:ext cx="719483" cy="381137"/>
              </a:xfrm>
              <a:custGeom>
                <a:avLst/>
                <a:gdLst>
                  <a:gd name="T0" fmla="*/ 118 w 134"/>
                  <a:gd name="T1" fmla="*/ 10 h 71"/>
                  <a:gd name="T2" fmla="*/ 114 w 134"/>
                  <a:gd name="T3" fmla="*/ 8 h 71"/>
                  <a:gd name="T4" fmla="*/ 113 w 134"/>
                  <a:gd name="T5" fmla="*/ 6 h 71"/>
                  <a:gd name="T6" fmla="*/ 111 w 134"/>
                  <a:gd name="T7" fmla="*/ 6 h 71"/>
                  <a:gd name="T8" fmla="*/ 109 w 134"/>
                  <a:gd name="T9" fmla="*/ 8 h 71"/>
                  <a:gd name="T10" fmla="*/ 106 w 134"/>
                  <a:gd name="T11" fmla="*/ 9 h 71"/>
                  <a:gd name="T12" fmla="*/ 101 w 134"/>
                  <a:gd name="T13" fmla="*/ 10 h 71"/>
                  <a:gd name="T14" fmla="*/ 91 w 134"/>
                  <a:gd name="T15" fmla="*/ 8 h 71"/>
                  <a:gd name="T16" fmla="*/ 85 w 134"/>
                  <a:gd name="T17" fmla="*/ 2 h 71"/>
                  <a:gd name="T18" fmla="*/ 78 w 134"/>
                  <a:gd name="T19" fmla="*/ 1 h 71"/>
                  <a:gd name="T20" fmla="*/ 77 w 134"/>
                  <a:gd name="T21" fmla="*/ 6 h 71"/>
                  <a:gd name="T22" fmla="*/ 74 w 134"/>
                  <a:gd name="T23" fmla="*/ 10 h 71"/>
                  <a:gd name="T24" fmla="*/ 70 w 134"/>
                  <a:gd name="T25" fmla="*/ 11 h 71"/>
                  <a:gd name="T26" fmla="*/ 68 w 134"/>
                  <a:gd name="T27" fmla="*/ 16 h 71"/>
                  <a:gd name="T28" fmla="*/ 65 w 134"/>
                  <a:gd name="T29" fmla="*/ 19 h 71"/>
                  <a:gd name="T30" fmla="*/ 63 w 134"/>
                  <a:gd name="T31" fmla="*/ 23 h 71"/>
                  <a:gd name="T32" fmla="*/ 58 w 134"/>
                  <a:gd name="T33" fmla="*/ 30 h 71"/>
                  <a:gd name="T34" fmla="*/ 54 w 134"/>
                  <a:gd name="T35" fmla="*/ 29 h 71"/>
                  <a:gd name="T36" fmla="*/ 51 w 134"/>
                  <a:gd name="T37" fmla="*/ 29 h 71"/>
                  <a:gd name="T38" fmla="*/ 49 w 134"/>
                  <a:gd name="T39" fmla="*/ 32 h 71"/>
                  <a:gd name="T40" fmla="*/ 48 w 134"/>
                  <a:gd name="T41" fmla="*/ 35 h 71"/>
                  <a:gd name="T42" fmla="*/ 46 w 134"/>
                  <a:gd name="T43" fmla="*/ 34 h 71"/>
                  <a:gd name="T44" fmla="*/ 44 w 134"/>
                  <a:gd name="T45" fmla="*/ 32 h 71"/>
                  <a:gd name="T46" fmla="*/ 41 w 134"/>
                  <a:gd name="T47" fmla="*/ 34 h 71"/>
                  <a:gd name="T48" fmla="*/ 39 w 134"/>
                  <a:gd name="T49" fmla="*/ 36 h 71"/>
                  <a:gd name="T50" fmla="*/ 37 w 134"/>
                  <a:gd name="T51" fmla="*/ 36 h 71"/>
                  <a:gd name="T52" fmla="*/ 34 w 134"/>
                  <a:gd name="T53" fmla="*/ 35 h 71"/>
                  <a:gd name="T54" fmla="*/ 30 w 134"/>
                  <a:gd name="T55" fmla="*/ 37 h 71"/>
                  <a:gd name="T56" fmla="*/ 25 w 134"/>
                  <a:gd name="T57" fmla="*/ 38 h 71"/>
                  <a:gd name="T58" fmla="*/ 22 w 134"/>
                  <a:gd name="T59" fmla="*/ 39 h 71"/>
                  <a:gd name="T60" fmla="*/ 21 w 134"/>
                  <a:gd name="T61" fmla="*/ 44 h 71"/>
                  <a:gd name="T62" fmla="*/ 15 w 134"/>
                  <a:gd name="T63" fmla="*/ 50 h 71"/>
                  <a:gd name="T64" fmla="*/ 13 w 134"/>
                  <a:gd name="T65" fmla="*/ 57 h 71"/>
                  <a:gd name="T66" fmla="*/ 4 w 134"/>
                  <a:gd name="T67" fmla="*/ 64 h 71"/>
                  <a:gd name="T68" fmla="*/ 1 w 134"/>
                  <a:gd name="T69" fmla="*/ 69 h 71"/>
                  <a:gd name="T70" fmla="*/ 0 w 134"/>
                  <a:gd name="T71" fmla="*/ 71 h 71"/>
                  <a:gd name="T72" fmla="*/ 24 w 134"/>
                  <a:gd name="T73" fmla="*/ 66 h 71"/>
                  <a:gd name="T74" fmla="*/ 31 w 134"/>
                  <a:gd name="T75" fmla="*/ 66 h 71"/>
                  <a:gd name="T76" fmla="*/ 107 w 134"/>
                  <a:gd name="T77" fmla="*/ 57 h 71"/>
                  <a:gd name="T78" fmla="*/ 115 w 134"/>
                  <a:gd name="T79" fmla="*/ 53 h 71"/>
                  <a:gd name="T80" fmla="*/ 119 w 134"/>
                  <a:gd name="T81" fmla="*/ 49 h 71"/>
                  <a:gd name="T82" fmla="*/ 121 w 134"/>
                  <a:gd name="T83" fmla="*/ 46 h 71"/>
                  <a:gd name="T84" fmla="*/ 126 w 134"/>
                  <a:gd name="T85" fmla="*/ 40 h 71"/>
                  <a:gd name="T86" fmla="*/ 134 w 134"/>
                  <a:gd name="T87" fmla="*/ 31 h 71"/>
                  <a:gd name="T88" fmla="*/ 125 w 134"/>
                  <a:gd name="T89" fmla="*/ 24 h 71"/>
                  <a:gd name="T90" fmla="*/ 120 w 134"/>
                  <a:gd name="T91" fmla="*/ 13 h 71"/>
                  <a:gd name="T92" fmla="*/ 119 w 134"/>
                  <a:gd name="T93" fmla="*/ 11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4" h="71">
                    <a:moveTo>
                      <a:pt x="119" y="11"/>
                    </a:moveTo>
                    <a:cubicBezTo>
                      <a:pt x="118" y="11"/>
                      <a:pt x="119" y="10"/>
                      <a:pt x="118" y="10"/>
                    </a:cubicBezTo>
                    <a:cubicBezTo>
                      <a:pt x="117" y="10"/>
                      <a:pt x="116" y="10"/>
                      <a:pt x="115" y="9"/>
                    </a:cubicBezTo>
                    <a:cubicBezTo>
                      <a:pt x="115" y="8"/>
                      <a:pt x="115" y="8"/>
                      <a:pt x="114" y="8"/>
                    </a:cubicBezTo>
                    <a:cubicBezTo>
                      <a:pt x="114" y="8"/>
                      <a:pt x="113" y="7"/>
                      <a:pt x="113" y="7"/>
                    </a:cubicBezTo>
                    <a:cubicBezTo>
                      <a:pt x="113" y="6"/>
                      <a:pt x="113" y="6"/>
                      <a:pt x="113" y="6"/>
                    </a:cubicBezTo>
                    <a:cubicBezTo>
                      <a:pt x="112" y="5"/>
                      <a:pt x="112" y="5"/>
                      <a:pt x="112" y="5"/>
                    </a:cubicBezTo>
                    <a:cubicBezTo>
                      <a:pt x="111" y="6"/>
                      <a:pt x="111" y="6"/>
                      <a:pt x="111" y="6"/>
                    </a:cubicBezTo>
                    <a:cubicBezTo>
                      <a:pt x="111" y="6"/>
                      <a:pt x="110" y="7"/>
                      <a:pt x="110" y="7"/>
                    </a:cubicBezTo>
                    <a:cubicBezTo>
                      <a:pt x="110" y="7"/>
                      <a:pt x="109" y="8"/>
                      <a:pt x="109" y="8"/>
                    </a:cubicBezTo>
                    <a:cubicBezTo>
                      <a:pt x="108" y="8"/>
                      <a:pt x="108" y="8"/>
                      <a:pt x="108" y="8"/>
                    </a:cubicBezTo>
                    <a:cubicBezTo>
                      <a:pt x="107" y="9"/>
                      <a:pt x="107" y="9"/>
                      <a:pt x="106" y="9"/>
                    </a:cubicBezTo>
                    <a:cubicBezTo>
                      <a:pt x="105" y="9"/>
                      <a:pt x="105" y="9"/>
                      <a:pt x="103" y="8"/>
                    </a:cubicBezTo>
                    <a:cubicBezTo>
                      <a:pt x="101" y="8"/>
                      <a:pt x="102" y="10"/>
                      <a:pt x="101" y="10"/>
                    </a:cubicBezTo>
                    <a:cubicBezTo>
                      <a:pt x="99" y="11"/>
                      <a:pt x="97" y="9"/>
                      <a:pt x="96" y="8"/>
                    </a:cubicBezTo>
                    <a:cubicBezTo>
                      <a:pt x="95" y="7"/>
                      <a:pt x="93" y="8"/>
                      <a:pt x="91" y="8"/>
                    </a:cubicBezTo>
                    <a:cubicBezTo>
                      <a:pt x="88" y="8"/>
                      <a:pt x="89" y="6"/>
                      <a:pt x="88" y="5"/>
                    </a:cubicBezTo>
                    <a:cubicBezTo>
                      <a:pt x="87" y="4"/>
                      <a:pt x="87" y="3"/>
                      <a:pt x="85" y="2"/>
                    </a:cubicBezTo>
                    <a:cubicBezTo>
                      <a:pt x="84" y="0"/>
                      <a:pt x="84" y="2"/>
                      <a:pt x="82" y="1"/>
                    </a:cubicBezTo>
                    <a:cubicBezTo>
                      <a:pt x="81" y="1"/>
                      <a:pt x="80" y="1"/>
                      <a:pt x="78" y="1"/>
                    </a:cubicBezTo>
                    <a:cubicBezTo>
                      <a:pt x="77" y="1"/>
                      <a:pt x="77" y="3"/>
                      <a:pt x="77" y="4"/>
                    </a:cubicBezTo>
                    <a:cubicBezTo>
                      <a:pt x="76" y="5"/>
                      <a:pt x="77" y="5"/>
                      <a:pt x="77" y="6"/>
                    </a:cubicBezTo>
                    <a:cubicBezTo>
                      <a:pt x="78" y="7"/>
                      <a:pt x="78" y="9"/>
                      <a:pt x="78" y="9"/>
                    </a:cubicBezTo>
                    <a:cubicBezTo>
                      <a:pt x="78" y="10"/>
                      <a:pt x="76" y="9"/>
                      <a:pt x="74" y="10"/>
                    </a:cubicBezTo>
                    <a:cubicBezTo>
                      <a:pt x="72" y="10"/>
                      <a:pt x="73" y="11"/>
                      <a:pt x="72" y="12"/>
                    </a:cubicBezTo>
                    <a:cubicBezTo>
                      <a:pt x="72" y="13"/>
                      <a:pt x="70" y="11"/>
                      <a:pt x="70" y="11"/>
                    </a:cubicBezTo>
                    <a:cubicBezTo>
                      <a:pt x="69" y="10"/>
                      <a:pt x="68" y="11"/>
                      <a:pt x="67" y="13"/>
                    </a:cubicBezTo>
                    <a:cubicBezTo>
                      <a:pt x="67" y="14"/>
                      <a:pt x="68" y="14"/>
                      <a:pt x="68" y="16"/>
                    </a:cubicBezTo>
                    <a:cubicBezTo>
                      <a:pt x="69" y="17"/>
                      <a:pt x="67" y="17"/>
                      <a:pt x="67" y="18"/>
                    </a:cubicBezTo>
                    <a:cubicBezTo>
                      <a:pt x="66" y="19"/>
                      <a:pt x="66" y="18"/>
                      <a:pt x="65" y="19"/>
                    </a:cubicBezTo>
                    <a:cubicBezTo>
                      <a:pt x="65" y="19"/>
                      <a:pt x="64" y="20"/>
                      <a:pt x="64" y="21"/>
                    </a:cubicBezTo>
                    <a:cubicBezTo>
                      <a:pt x="64" y="22"/>
                      <a:pt x="63" y="23"/>
                      <a:pt x="63" y="23"/>
                    </a:cubicBezTo>
                    <a:cubicBezTo>
                      <a:pt x="62" y="23"/>
                      <a:pt x="60" y="28"/>
                      <a:pt x="60" y="29"/>
                    </a:cubicBezTo>
                    <a:cubicBezTo>
                      <a:pt x="60" y="30"/>
                      <a:pt x="59" y="30"/>
                      <a:pt x="58" y="30"/>
                    </a:cubicBezTo>
                    <a:cubicBezTo>
                      <a:pt x="57" y="30"/>
                      <a:pt x="57" y="30"/>
                      <a:pt x="56" y="30"/>
                    </a:cubicBezTo>
                    <a:cubicBezTo>
                      <a:pt x="56" y="29"/>
                      <a:pt x="55" y="29"/>
                      <a:pt x="54" y="29"/>
                    </a:cubicBezTo>
                    <a:cubicBezTo>
                      <a:pt x="54" y="28"/>
                      <a:pt x="53" y="27"/>
                      <a:pt x="53" y="27"/>
                    </a:cubicBezTo>
                    <a:cubicBezTo>
                      <a:pt x="52" y="27"/>
                      <a:pt x="52" y="28"/>
                      <a:pt x="51" y="29"/>
                    </a:cubicBezTo>
                    <a:cubicBezTo>
                      <a:pt x="51" y="29"/>
                      <a:pt x="50" y="29"/>
                      <a:pt x="50" y="30"/>
                    </a:cubicBezTo>
                    <a:cubicBezTo>
                      <a:pt x="49" y="32"/>
                      <a:pt x="49" y="31"/>
                      <a:pt x="49" y="32"/>
                    </a:cubicBezTo>
                    <a:cubicBezTo>
                      <a:pt x="48" y="32"/>
                      <a:pt x="48" y="33"/>
                      <a:pt x="48" y="33"/>
                    </a:cubicBezTo>
                    <a:cubicBezTo>
                      <a:pt x="48" y="33"/>
                      <a:pt x="48" y="35"/>
                      <a:pt x="48" y="35"/>
                    </a:cubicBezTo>
                    <a:cubicBezTo>
                      <a:pt x="48" y="35"/>
                      <a:pt x="47" y="35"/>
                      <a:pt x="47" y="35"/>
                    </a:cubicBezTo>
                    <a:cubicBezTo>
                      <a:pt x="46" y="34"/>
                      <a:pt x="46" y="34"/>
                      <a:pt x="46" y="34"/>
                    </a:cubicBezTo>
                    <a:cubicBezTo>
                      <a:pt x="46" y="34"/>
                      <a:pt x="45" y="33"/>
                      <a:pt x="45" y="32"/>
                    </a:cubicBezTo>
                    <a:cubicBezTo>
                      <a:pt x="44" y="32"/>
                      <a:pt x="44" y="32"/>
                      <a:pt x="44" y="32"/>
                    </a:cubicBezTo>
                    <a:cubicBezTo>
                      <a:pt x="43" y="32"/>
                      <a:pt x="43" y="33"/>
                      <a:pt x="43" y="33"/>
                    </a:cubicBezTo>
                    <a:cubicBezTo>
                      <a:pt x="42" y="33"/>
                      <a:pt x="42" y="33"/>
                      <a:pt x="41" y="34"/>
                    </a:cubicBezTo>
                    <a:cubicBezTo>
                      <a:pt x="41" y="34"/>
                      <a:pt x="41" y="34"/>
                      <a:pt x="40" y="34"/>
                    </a:cubicBezTo>
                    <a:cubicBezTo>
                      <a:pt x="40" y="34"/>
                      <a:pt x="39" y="35"/>
                      <a:pt x="39" y="36"/>
                    </a:cubicBezTo>
                    <a:cubicBezTo>
                      <a:pt x="40" y="36"/>
                      <a:pt x="39" y="37"/>
                      <a:pt x="39" y="37"/>
                    </a:cubicBezTo>
                    <a:cubicBezTo>
                      <a:pt x="38" y="37"/>
                      <a:pt x="38" y="37"/>
                      <a:pt x="37" y="36"/>
                    </a:cubicBezTo>
                    <a:cubicBezTo>
                      <a:pt x="36" y="36"/>
                      <a:pt x="37" y="36"/>
                      <a:pt x="36" y="36"/>
                    </a:cubicBezTo>
                    <a:cubicBezTo>
                      <a:pt x="35" y="36"/>
                      <a:pt x="35" y="35"/>
                      <a:pt x="34" y="35"/>
                    </a:cubicBezTo>
                    <a:cubicBezTo>
                      <a:pt x="33" y="34"/>
                      <a:pt x="32" y="35"/>
                      <a:pt x="31" y="36"/>
                    </a:cubicBezTo>
                    <a:cubicBezTo>
                      <a:pt x="30" y="36"/>
                      <a:pt x="30" y="37"/>
                      <a:pt x="30" y="37"/>
                    </a:cubicBezTo>
                    <a:cubicBezTo>
                      <a:pt x="30" y="38"/>
                      <a:pt x="28" y="37"/>
                      <a:pt x="27" y="37"/>
                    </a:cubicBezTo>
                    <a:cubicBezTo>
                      <a:pt x="26" y="37"/>
                      <a:pt x="25" y="37"/>
                      <a:pt x="25" y="38"/>
                    </a:cubicBezTo>
                    <a:cubicBezTo>
                      <a:pt x="25" y="39"/>
                      <a:pt x="25" y="39"/>
                      <a:pt x="24" y="39"/>
                    </a:cubicBezTo>
                    <a:cubicBezTo>
                      <a:pt x="24" y="39"/>
                      <a:pt x="23" y="39"/>
                      <a:pt x="22" y="39"/>
                    </a:cubicBezTo>
                    <a:cubicBezTo>
                      <a:pt x="22" y="40"/>
                      <a:pt x="23" y="40"/>
                      <a:pt x="22" y="41"/>
                    </a:cubicBezTo>
                    <a:cubicBezTo>
                      <a:pt x="21" y="42"/>
                      <a:pt x="20" y="43"/>
                      <a:pt x="21" y="44"/>
                    </a:cubicBezTo>
                    <a:cubicBezTo>
                      <a:pt x="22" y="45"/>
                      <a:pt x="23" y="46"/>
                      <a:pt x="22" y="46"/>
                    </a:cubicBezTo>
                    <a:cubicBezTo>
                      <a:pt x="21" y="47"/>
                      <a:pt x="14" y="47"/>
                      <a:pt x="15" y="50"/>
                    </a:cubicBezTo>
                    <a:cubicBezTo>
                      <a:pt x="16" y="53"/>
                      <a:pt x="17" y="53"/>
                      <a:pt x="16" y="55"/>
                    </a:cubicBezTo>
                    <a:cubicBezTo>
                      <a:pt x="16" y="56"/>
                      <a:pt x="15" y="58"/>
                      <a:pt x="13" y="57"/>
                    </a:cubicBezTo>
                    <a:cubicBezTo>
                      <a:pt x="11" y="55"/>
                      <a:pt x="4" y="53"/>
                      <a:pt x="4" y="59"/>
                    </a:cubicBezTo>
                    <a:cubicBezTo>
                      <a:pt x="4" y="60"/>
                      <a:pt x="6" y="64"/>
                      <a:pt x="4" y="64"/>
                    </a:cubicBezTo>
                    <a:cubicBezTo>
                      <a:pt x="2" y="64"/>
                      <a:pt x="4" y="65"/>
                      <a:pt x="3" y="68"/>
                    </a:cubicBezTo>
                    <a:cubicBezTo>
                      <a:pt x="2" y="70"/>
                      <a:pt x="2" y="69"/>
                      <a:pt x="1" y="69"/>
                    </a:cubicBezTo>
                    <a:cubicBezTo>
                      <a:pt x="1" y="69"/>
                      <a:pt x="0" y="70"/>
                      <a:pt x="0" y="70"/>
                    </a:cubicBezTo>
                    <a:cubicBezTo>
                      <a:pt x="0" y="71"/>
                      <a:pt x="0" y="71"/>
                      <a:pt x="0" y="71"/>
                    </a:cubicBezTo>
                    <a:cubicBezTo>
                      <a:pt x="4" y="71"/>
                      <a:pt x="23" y="70"/>
                      <a:pt x="24" y="70"/>
                    </a:cubicBezTo>
                    <a:cubicBezTo>
                      <a:pt x="26" y="69"/>
                      <a:pt x="24" y="67"/>
                      <a:pt x="24" y="66"/>
                    </a:cubicBezTo>
                    <a:cubicBezTo>
                      <a:pt x="24" y="64"/>
                      <a:pt x="28" y="65"/>
                      <a:pt x="28" y="65"/>
                    </a:cubicBezTo>
                    <a:cubicBezTo>
                      <a:pt x="29" y="66"/>
                      <a:pt x="31" y="67"/>
                      <a:pt x="31" y="66"/>
                    </a:cubicBezTo>
                    <a:cubicBezTo>
                      <a:pt x="31" y="65"/>
                      <a:pt x="34" y="65"/>
                      <a:pt x="34" y="65"/>
                    </a:cubicBezTo>
                    <a:cubicBezTo>
                      <a:pt x="54" y="64"/>
                      <a:pt x="85" y="60"/>
                      <a:pt x="107" y="57"/>
                    </a:cubicBezTo>
                    <a:cubicBezTo>
                      <a:pt x="110" y="56"/>
                      <a:pt x="112" y="54"/>
                      <a:pt x="112" y="53"/>
                    </a:cubicBezTo>
                    <a:cubicBezTo>
                      <a:pt x="113" y="52"/>
                      <a:pt x="114" y="53"/>
                      <a:pt x="115" y="53"/>
                    </a:cubicBezTo>
                    <a:cubicBezTo>
                      <a:pt x="116" y="53"/>
                      <a:pt x="116" y="52"/>
                      <a:pt x="116" y="51"/>
                    </a:cubicBezTo>
                    <a:cubicBezTo>
                      <a:pt x="117" y="49"/>
                      <a:pt x="118" y="49"/>
                      <a:pt x="119" y="49"/>
                    </a:cubicBezTo>
                    <a:cubicBezTo>
                      <a:pt x="120" y="48"/>
                      <a:pt x="120" y="48"/>
                      <a:pt x="120" y="47"/>
                    </a:cubicBezTo>
                    <a:cubicBezTo>
                      <a:pt x="120" y="45"/>
                      <a:pt x="121" y="46"/>
                      <a:pt x="121" y="46"/>
                    </a:cubicBezTo>
                    <a:cubicBezTo>
                      <a:pt x="121" y="45"/>
                      <a:pt x="123" y="44"/>
                      <a:pt x="123" y="43"/>
                    </a:cubicBezTo>
                    <a:cubicBezTo>
                      <a:pt x="123" y="42"/>
                      <a:pt x="125" y="40"/>
                      <a:pt x="126" y="40"/>
                    </a:cubicBezTo>
                    <a:cubicBezTo>
                      <a:pt x="127" y="39"/>
                      <a:pt x="130" y="36"/>
                      <a:pt x="130" y="36"/>
                    </a:cubicBezTo>
                    <a:cubicBezTo>
                      <a:pt x="131" y="35"/>
                      <a:pt x="133" y="33"/>
                      <a:pt x="134" y="31"/>
                    </a:cubicBezTo>
                    <a:cubicBezTo>
                      <a:pt x="133" y="30"/>
                      <a:pt x="132" y="31"/>
                      <a:pt x="129" y="30"/>
                    </a:cubicBezTo>
                    <a:cubicBezTo>
                      <a:pt x="126" y="28"/>
                      <a:pt x="125" y="26"/>
                      <a:pt x="125" y="24"/>
                    </a:cubicBezTo>
                    <a:cubicBezTo>
                      <a:pt x="124" y="22"/>
                      <a:pt x="123" y="21"/>
                      <a:pt x="121" y="20"/>
                    </a:cubicBezTo>
                    <a:cubicBezTo>
                      <a:pt x="120" y="18"/>
                      <a:pt x="120" y="14"/>
                      <a:pt x="120" y="13"/>
                    </a:cubicBezTo>
                    <a:cubicBezTo>
                      <a:pt x="120" y="13"/>
                      <a:pt x="120" y="13"/>
                      <a:pt x="120" y="13"/>
                    </a:cubicBezTo>
                    <a:cubicBezTo>
                      <a:pt x="120" y="12"/>
                      <a:pt x="119" y="12"/>
                      <a:pt x="119" y="11"/>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82" name="Freeform 53">
                <a:extLst>
                  <a:ext uri="{FF2B5EF4-FFF2-40B4-BE49-F238E27FC236}">
                    <a16:creationId xmlns:a16="http://schemas.microsoft.com/office/drawing/2014/main" id="{6308F594-4969-FAFC-2C64-9E63B88506BB}"/>
                  </a:ext>
                </a:extLst>
              </p:cNvPr>
              <p:cNvSpPr>
                <a:spLocks/>
              </p:cNvSpPr>
              <p:nvPr/>
            </p:nvSpPr>
            <p:spPr bwMode="auto">
              <a:xfrm>
                <a:off x="4133586" y="2179393"/>
                <a:ext cx="300531" cy="531403"/>
              </a:xfrm>
              <a:custGeom>
                <a:avLst/>
                <a:gdLst>
                  <a:gd name="T0" fmla="*/ 46 w 56"/>
                  <a:gd name="T1" fmla="*/ 0 h 99"/>
                  <a:gd name="T2" fmla="*/ 13 w 56"/>
                  <a:gd name="T3" fmla="*/ 4 h 99"/>
                  <a:gd name="T4" fmla="*/ 5 w 56"/>
                  <a:gd name="T5" fmla="*/ 7 h 99"/>
                  <a:gd name="T6" fmla="*/ 1 w 56"/>
                  <a:gd name="T7" fmla="*/ 6 h 99"/>
                  <a:gd name="T8" fmla="*/ 6 w 56"/>
                  <a:gd name="T9" fmla="*/ 58 h 99"/>
                  <a:gd name="T10" fmla="*/ 5 w 56"/>
                  <a:gd name="T11" fmla="*/ 63 h 99"/>
                  <a:gd name="T12" fmla="*/ 4 w 56"/>
                  <a:gd name="T13" fmla="*/ 67 h 99"/>
                  <a:gd name="T14" fmla="*/ 6 w 56"/>
                  <a:gd name="T15" fmla="*/ 70 h 99"/>
                  <a:gd name="T16" fmla="*/ 7 w 56"/>
                  <a:gd name="T17" fmla="*/ 74 h 99"/>
                  <a:gd name="T18" fmla="*/ 8 w 56"/>
                  <a:gd name="T19" fmla="*/ 78 h 99"/>
                  <a:gd name="T20" fmla="*/ 6 w 56"/>
                  <a:gd name="T21" fmla="*/ 81 h 99"/>
                  <a:gd name="T22" fmla="*/ 2 w 56"/>
                  <a:gd name="T23" fmla="*/ 87 h 99"/>
                  <a:gd name="T24" fmla="*/ 1 w 56"/>
                  <a:gd name="T25" fmla="*/ 90 h 99"/>
                  <a:gd name="T26" fmla="*/ 0 w 56"/>
                  <a:gd name="T27" fmla="*/ 93 h 99"/>
                  <a:gd name="T28" fmla="*/ 0 w 56"/>
                  <a:gd name="T29" fmla="*/ 97 h 99"/>
                  <a:gd name="T30" fmla="*/ 0 w 56"/>
                  <a:gd name="T31" fmla="*/ 99 h 99"/>
                  <a:gd name="T32" fmla="*/ 2 w 56"/>
                  <a:gd name="T33" fmla="*/ 99 h 99"/>
                  <a:gd name="T34" fmla="*/ 3 w 56"/>
                  <a:gd name="T35" fmla="*/ 98 h 99"/>
                  <a:gd name="T36" fmla="*/ 5 w 56"/>
                  <a:gd name="T37" fmla="*/ 97 h 99"/>
                  <a:gd name="T38" fmla="*/ 8 w 56"/>
                  <a:gd name="T39" fmla="*/ 97 h 99"/>
                  <a:gd name="T40" fmla="*/ 9 w 56"/>
                  <a:gd name="T41" fmla="*/ 96 h 99"/>
                  <a:gd name="T42" fmla="*/ 12 w 56"/>
                  <a:gd name="T43" fmla="*/ 95 h 99"/>
                  <a:gd name="T44" fmla="*/ 14 w 56"/>
                  <a:gd name="T45" fmla="*/ 96 h 99"/>
                  <a:gd name="T46" fmla="*/ 15 w 56"/>
                  <a:gd name="T47" fmla="*/ 96 h 99"/>
                  <a:gd name="T48" fmla="*/ 17 w 56"/>
                  <a:gd name="T49" fmla="*/ 97 h 99"/>
                  <a:gd name="T50" fmla="*/ 17 w 56"/>
                  <a:gd name="T51" fmla="*/ 96 h 99"/>
                  <a:gd name="T52" fmla="*/ 18 w 56"/>
                  <a:gd name="T53" fmla="*/ 94 h 99"/>
                  <a:gd name="T54" fmla="*/ 19 w 56"/>
                  <a:gd name="T55" fmla="*/ 94 h 99"/>
                  <a:gd name="T56" fmla="*/ 21 w 56"/>
                  <a:gd name="T57" fmla="*/ 93 h 99"/>
                  <a:gd name="T58" fmla="*/ 22 w 56"/>
                  <a:gd name="T59" fmla="*/ 92 h 99"/>
                  <a:gd name="T60" fmla="*/ 23 w 56"/>
                  <a:gd name="T61" fmla="*/ 92 h 99"/>
                  <a:gd name="T62" fmla="*/ 24 w 56"/>
                  <a:gd name="T63" fmla="*/ 94 h 99"/>
                  <a:gd name="T64" fmla="*/ 25 w 56"/>
                  <a:gd name="T65" fmla="*/ 95 h 99"/>
                  <a:gd name="T66" fmla="*/ 26 w 56"/>
                  <a:gd name="T67" fmla="*/ 95 h 99"/>
                  <a:gd name="T68" fmla="*/ 26 w 56"/>
                  <a:gd name="T69" fmla="*/ 93 h 99"/>
                  <a:gd name="T70" fmla="*/ 27 w 56"/>
                  <a:gd name="T71" fmla="*/ 92 h 99"/>
                  <a:gd name="T72" fmla="*/ 28 w 56"/>
                  <a:gd name="T73" fmla="*/ 90 h 99"/>
                  <a:gd name="T74" fmla="*/ 29 w 56"/>
                  <a:gd name="T75" fmla="*/ 89 h 99"/>
                  <a:gd name="T76" fmla="*/ 31 w 56"/>
                  <a:gd name="T77" fmla="*/ 87 h 99"/>
                  <a:gd name="T78" fmla="*/ 32 w 56"/>
                  <a:gd name="T79" fmla="*/ 89 h 99"/>
                  <a:gd name="T80" fmla="*/ 34 w 56"/>
                  <a:gd name="T81" fmla="*/ 90 h 99"/>
                  <a:gd name="T82" fmla="*/ 36 w 56"/>
                  <a:gd name="T83" fmla="*/ 90 h 99"/>
                  <a:gd name="T84" fmla="*/ 38 w 56"/>
                  <a:gd name="T85" fmla="*/ 89 h 99"/>
                  <a:gd name="T86" fmla="*/ 41 w 56"/>
                  <a:gd name="T87" fmla="*/ 83 h 99"/>
                  <a:gd name="T88" fmla="*/ 42 w 56"/>
                  <a:gd name="T89" fmla="*/ 81 h 99"/>
                  <a:gd name="T90" fmla="*/ 43 w 56"/>
                  <a:gd name="T91" fmla="*/ 79 h 99"/>
                  <a:gd name="T92" fmla="*/ 45 w 56"/>
                  <a:gd name="T93" fmla="*/ 78 h 99"/>
                  <a:gd name="T94" fmla="*/ 46 w 56"/>
                  <a:gd name="T95" fmla="*/ 76 h 99"/>
                  <a:gd name="T96" fmla="*/ 45 w 56"/>
                  <a:gd name="T97" fmla="*/ 73 h 99"/>
                  <a:gd name="T98" fmla="*/ 48 w 56"/>
                  <a:gd name="T99" fmla="*/ 71 h 99"/>
                  <a:gd name="T100" fmla="*/ 50 w 56"/>
                  <a:gd name="T101" fmla="*/ 72 h 99"/>
                  <a:gd name="T102" fmla="*/ 52 w 56"/>
                  <a:gd name="T103" fmla="*/ 70 h 99"/>
                  <a:gd name="T104" fmla="*/ 56 w 56"/>
                  <a:gd name="T105" fmla="*/ 69 h 99"/>
                  <a:gd name="T106" fmla="*/ 55 w 56"/>
                  <a:gd name="T107" fmla="*/ 66 h 99"/>
                  <a:gd name="T108" fmla="*/ 55 w 56"/>
                  <a:gd name="T109" fmla="*/ 64 h 99"/>
                  <a:gd name="T110" fmla="*/ 55 w 56"/>
                  <a:gd name="T111" fmla="*/ 61 h 99"/>
                  <a:gd name="T112" fmla="*/ 48 w 56"/>
                  <a:gd name="T113" fmla="*/ 1 h 99"/>
                  <a:gd name="T114" fmla="*/ 46 w 56"/>
                  <a:gd name="T115"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6" h="99">
                    <a:moveTo>
                      <a:pt x="46" y="0"/>
                    </a:moveTo>
                    <a:cubicBezTo>
                      <a:pt x="13" y="4"/>
                      <a:pt x="13" y="4"/>
                      <a:pt x="13" y="4"/>
                    </a:cubicBezTo>
                    <a:cubicBezTo>
                      <a:pt x="11" y="5"/>
                      <a:pt x="8" y="7"/>
                      <a:pt x="5" y="7"/>
                    </a:cubicBezTo>
                    <a:cubicBezTo>
                      <a:pt x="4" y="7"/>
                      <a:pt x="2" y="7"/>
                      <a:pt x="1" y="6"/>
                    </a:cubicBezTo>
                    <a:cubicBezTo>
                      <a:pt x="6" y="58"/>
                      <a:pt x="6" y="58"/>
                      <a:pt x="6" y="58"/>
                    </a:cubicBezTo>
                    <a:cubicBezTo>
                      <a:pt x="6" y="58"/>
                      <a:pt x="6" y="62"/>
                      <a:pt x="5" y="63"/>
                    </a:cubicBezTo>
                    <a:cubicBezTo>
                      <a:pt x="5" y="64"/>
                      <a:pt x="4" y="66"/>
                      <a:pt x="4" y="67"/>
                    </a:cubicBezTo>
                    <a:cubicBezTo>
                      <a:pt x="5" y="69"/>
                      <a:pt x="6" y="67"/>
                      <a:pt x="6" y="70"/>
                    </a:cubicBezTo>
                    <a:cubicBezTo>
                      <a:pt x="6" y="72"/>
                      <a:pt x="6" y="74"/>
                      <a:pt x="7" y="74"/>
                    </a:cubicBezTo>
                    <a:cubicBezTo>
                      <a:pt x="8" y="74"/>
                      <a:pt x="9" y="77"/>
                      <a:pt x="8" y="78"/>
                    </a:cubicBezTo>
                    <a:cubicBezTo>
                      <a:pt x="6" y="79"/>
                      <a:pt x="6" y="80"/>
                      <a:pt x="6" y="81"/>
                    </a:cubicBezTo>
                    <a:cubicBezTo>
                      <a:pt x="6" y="82"/>
                      <a:pt x="3" y="87"/>
                      <a:pt x="2" y="87"/>
                    </a:cubicBezTo>
                    <a:cubicBezTo>
                      <a:pt x="0" y="88"/>
                      <a:pt x="1" y="90"/>
                      <a:pt x="1" y="90"/>
                    </a:cubicBezTo>
                    <a:cubicBezTo>
                      <a:pt x="1" y="91"/>
                      <a:pt x="1" y="92"/>
                      <a:pt x="0" y="93"/>
                    </a:cubicBezTo>
                    <a:cubicBezTo>
                      <a:pt x="0" y="94"/>
                      <a:pt x="0" y="95"/>
                      <a:pt x="0" y="97"/>
                    </a:cubicBezTo>
                    <a:cubicBezTo>
                      <a:pt x="0" y="98"/>
                      <a:pt x="0" y="99"/>
                      <a:pt x="0" y="99"/>
                    </a:cubicBezTo>
                    <a:cubicBezTo>
                      <a:pt x="1" y="99"/>
                      <a:pt x="2" y="99"/>
                      <a:pt x="2" y="99"/>
                    </a:cubicBezTo>
                    <a:cubicBezTo>
                      <a:pt x="3" y="99"/>
                      <a:pt x="3" y="99"/>
                      <a:pt x="3" y="98"/>
                    </a:cubicBezTo>
                    <a:cubicBezTo>
                      <a:pt x="3" y="97"/>
                      <a:pt x="4" y="97"/>
                      <a:pt x="5" y="97"/>
                    </a:cubicBezTo>
                    <a:cubicBezTo>
                      <a:pt x="6" y="97"/>
                      <a:pt x="8" y="98"/>
                      <a:pt x="8" y="97"/>
                    </a:cubicBezTo>
                    <a:cubicBezTo>
                      <a:pt x="8" y="97"/>
                      <a:pt x="8" y="96"/>
                      <a:pt x="9" y="96"/>
                    </a:cubicBezTo>
                    <a:cubicBezTo>
                      <a:pt x="10" y="95"/>
                      <a:pt x="11" y="94"/>
                      <a:pt x="12" y="95"/>
                    </a:cubicBezTo>
                    <a:cubicBezTo>
                      <a:pt x="13" y="95"/>
                      <a:pt x="13" y="96"/>
                      <a:pt x="14" y="96"/>
                    </a:cubicBezTo>
                    <a:cubicBezTo>
                      <a:pt x="15" y="96"/>
                      <a:pt x="14" y="96"/>
                      <a:pt x="15" y="96"/>
                    </a:cubicBezTo>
                    <a:cubicBezTo>
                      <a:pt x="16" y="97"/>
                      <a:pt x="16" y="97"/>
                      <a:pt x="17" y="97"/>
                    </a:cubicBezTo>
                    <a:cubicBezTo>
                      <a:pt x="17" y="97"/>
                      <a:pt x="18" y="96"/>
                      <a:pt x="17" y="96"/>
                    </a:cubicBezTo>
                    <a:cubicBezTo>
                      <a:pt x="17" y="95"/>
                      <a:pt x="18" y="94"/>
                      <a:pt x="18" y="94"/>
                    </a:cubicBezTo>
                    <a:cubicBezTo>
                      <a:pt x="19" y="94"/>
                      <a:pt x="19" y="94"/>
                      <a:pt x="19" y="94"/>
                    </a:cubicBezTo>
                    <a:cubicBezTo>
                      <a:pt x="20" y="93"/>
                      <a:pt x="20" y="93"/>
                      <a:pt x="21" y="93"/>
                    </a:cubicBezTo>
                    <a:cubicBezTo>
                      <a:pt x="21" y="93"/>
                      <a:pt x="21" y="92"/>
                      <a:pt x="22" y="92"/>
                    </a:cubicBezTo>
                    <a:cubicBezTo>
                      <a:pt x="22" y="92"/>
                      <a:pt x="22" y="92"/>
                      <a:pt x="23" y="92"/>
                    </a:cubicBezTo>
                    <a:cubicBezTo>
                      <a:pt x="23" y="93"/>
                      <a:pt x="24" y="94"/>
                      <a:pt x="24" y="94"/>
                    </a:cubicBezTo>
                    <a:cubicBezTo>
                      <a:pt x="25" y="95"/>
                      <a:pt x="25" y="95"/>
                      <a:pt x="25" y="95"/>
                    </a:cubicBezTo>
                    <a:cubicBezTo>
                      <a:pt x="25" y="95"/>
                      <a:pt x="26" y="95"/>
                      <a:pt x="26" y="95"/>
                    </a:cubicBezTo>
                    <a:cubicBezTo>
                      <a:pt x="26" y="95"/>
                      <a:pt x="26" y="93"/>
                      <a:pt x="26" y="93"/>
                    </a:cubicBezTo>
                    <a:cubicBezTo>
                      <a:pt x="26" y="93"/>
                      <a:pt x="26" y="92"/>
                      <a:pt x="27" y="92"/>
                    </a:cubicBezTo>
                    <a:cubicBezTo>
                      <a:pt x="27" y="91"/>
                      <a:pt x="27" y="92"/>
                      <a:pt x="28" y="90"/>
                    </a:cubicBezTo>
                    <a:cubicBezTo>
                      <a:pt x="28" y="89"/>
                      <a:pt x="29" y="89"/>
                      <a:pt x="29" y="89"/>
                    </a:cubicBezTo>
                    <a:cubicBezTo>
                      <a:pt x="30" y="88"/>
                      <a:pt x="30" y="87"/>
                      <a:pt x="31" y="87"/>
                    </a:cubicBezTo>
                    <a:cubicBezTo>
                      <a:pt x="31" y="87"/>
                      <a:pt x="32" y="88"/>
                      <a:pt x="32" y="89"/>
                    </a:cubicBezTo>
                    <a:cubicBezTo>
                      <a:pt x="33" y="89"/>
                      <a:pt x="34" y="89"/>
                      <a:pt x="34" y="90"/>
                    </a:cubicBezTo>
                    <a:cubicBezTo>
                      <a:pt x="35" y="90"/>
                      <a:pt x="35" y="90"/>
                      <a:pt x="36" y="90"/>
                    </a:cubicBezTo>
                    <a:cubicBezTo>
                      <a:pt x="37" y="90"/>
                      <a:pt x="38" y="90"/>
                      <a:pt x="38" y="89"/>
                    </a:cubicBezTo>
                    <a:cubicBezTo>
                      <a:pt x="38" y="88"/>
                      <a:pt x="40" y="83"/>
                      <a:pt x="41" y="83"/>
                    </a:cubicBezTo>
                    <a:cubicBezTo>
                      <a:pt x="41" y="83"/>
                      <a:pt x="42" y="82"/>
                      <a:pt x="42" y="81"/>
                    </a:cubicBezTo>
                    <a:cubicBezTo>
                      <a:pt x="42" y="80"/>
                      <a:pt x="43" y="79"/>
                      <a:pt x="43" y="79"/>
                    </a:cubicBezTo>
                    <a:cubicBezTo>
                      <a:pt x="44" y="78"/>
                      <a:pt x="44" y="79"/>
                      <a:pt x="45" y="78"/>
                    </a:cubicBezTo>
                    <a:cubicBezTo>
                      <a:pt x="45" y="77"/>
                      <a:pt x="47" y="77"/>
                      <a:pt x="46" y="76"/>
                    </a:cubicBezTo>
                    <a:cubicBezTo>
                      <a:pt x="46" y="74"/>
                      <a:pt x="45" y="74"/>
                      <a:pt x="45" y="73"/>
                    </a:cubicBezTo>
                    <a:cubicBezTo>
                      <a:pt x="46" y="71"/>
                      <a:pt x="47" y="70"/>
                      <a:pt x="48" y="71"/>
                    </a:cubicBezTo>
                    <a:cubicBezTo>
                      <a:pt x="48" y="71"/>
                      <a:pt x="50" y="73"/>
                      <a:pt x="50" y="72"/>
                    </a:cubicBezTo>
                    <a:cubicBezTo>
                      <a:pt x="51" y="71"/>
                      <a:pt x="50" y="70"/>
                      <a:pt x="52" y="70"/>
                    </a:cubicBezTo>
                    <a:cubicBezTo>
                      <a:pt x="54" y="69"/>
                      <a:pt x="56" y="70"/>
                      <a:pt x="56" y="69"/>
                    </a:cubicBezTo>
                    <a:cubicBezTo>
                      <a:pt x="56" y="69"/>
                      <a:pt x="56" y="67"/>
                      <a:pt x="55" y="66"/>
                    </a:cubicBezTo>
                    <a:cubicBezTo>
                      <a:pt x="55" y="65"/>
                      <a:pt x="54" y="65"/>
                      <a:pt x="55" y="64"/>
                    </a:cubicBezTo>
                    <a:cubicBezTo>
                      <a:pt x="55" y="63"/>
                      <a:pt x="55" y="62"/>
                      <a:pt x="55" y="61"/>
                    </a:cubicBezTo>
                    <a:cubicBezTo>
                      <a:pt x="48" y="1"/>
                      <a:pt x="48" y="1"/>
                      <a:pt x="48" y="1"/>
                    </a:cubicBezTo>
                    <a:cubicBezTo>
                      <a:pt x="47" y="0"/>
                      <a:pt x="46" y="0"/>
                      <a:pt x="46" y="0"/>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sp>
            <p:nvSpPr>
              <p:cNvPr id="83" name="Freeform 54">
                <a:extLst>
                  <a:ext uri="{FF2B5EF4-FFF2-40B4-BE49-F238E27FC236}">
                    <a16:creationId xmlns:a16="http://schemas.microsoft.com/office/drawing/2014/main" id="{A424EBE3-3115-076B-9463-20DBB3DA65E6}"/>
                  </a:ext>
                </a:extLst>
              </p:cNvPr>
              <p:cNvSpPr>
                <a:spLocks/>
              </p:cNvSpPr>
              <p:nvPr/>
            </p:nvSpPr>
            <p:spPr bwMode="auto">
              <a:xfrm>
                <a:off x="4391327" y="2087840"/>
                <a:ext cx="418952" cy="483636"/>
              </a:xfrm>
              <a:custGeom>
                <a:avLst/>
                <a:gdLst>
                  <a:gd name="T0" fmla="*/ 77 w 78"/>
                  <a:gd name="T1" fmla="*/ 36 h 90"/>
                  <a:gd name="T2" fmla="*/ 76 w 78"/>
                  <a:gd name="T3" fmla="*/ 33 h 90"/>
                  <a:gd name="T4" fmla="*/ 78 w 78"/>
                  <a:gd name="T5" fmla="*/ 32 h 90"/>
                  <a:gd name="T6" fmla="*/ 72 w 78"/>
                  <a:gd name="T7" fmla="*/ 0 h 90"/>
                  <a:gd name="T8" fmla="*/ 59 w 78"/>
                  <a:gd name="T9" fmla="*/ 10 h 90"/>
                  <a:gd name="T10" fmla="*/ 52 w 78"/>
                  <a:gd name="T11" fmla="*/ 16 h 90"/>
                  <a:gd name="T12" fmla="*/ 46 w 78"/>
                  <a:gd name="T13" fmla="*/ 17 h 90"/>
                  <a:gd name="T14" fmla="*/ 39 w 78"/>
                  <a:gd name="T15" fmla="*/ 19 h 90"/>
                  <a:gd name="T16" fmla="*/ 36 w 78"/>
                  <a:gd name="T17" fmla="*/ 19 h 90"/>
                  <a:gd name="T18" fmla="*/ 33 w 78"/>
                  <a:gd name="T19" fmla="*/ 20 h 90"/>
                  <a:gd name="T20" fmla="*/ 33 w 78"/>
                  <a:gd name="T21" fmla="*/ 18 h 90"/>
                  <a:gd name="T22" fmla="*/ 35 w 78"/>
                  <a:gd name="T23" fmla="*/ 18 h 90"/>
                  <a:gd name="T24" fmla="*/ 33 w 78"/>
                  <a:gd name="T25" fmla="*/ 17 h 90"/>
                  <a:gd name="T26" fmla="*/ 32 w 78"/>
                  <a:gd name="T27" fmla="*/ 17 h 90"/>
                  <a:gd name="T28" fmla="*/ 29 w 78"/>
                  <a:gd name="T29" fmla="*/ 16 h 90"/>
                  <a:gd name="T30" fmla="*/ 25 w 78"/>
                  <a:gd name="T31" fmla="*/ 15 h 90"/>
                  <a:gd name="T32" fmla="*/ 23 w 78"/>
                  <a:gd name="T33" fmla="*/ 14 h 90"/>
                  <a:gd name="T34" fmla="*/ 0 w 78"/>
                  <a:gd name="T35" fmla="*/ 18 h 90"/>
                  <a:gd name="T36" fmla="*/ 0 w 78"/>
                  <a:gd name="T37" fmla="*/ 18 h 90"/>
                  <a:gd name="T38" fmla="*/ 7 w 78"/>
                  <a:gd name="T39" fmla="*/ 78 h 90"/>
                  <a:gd name="T40" fmla="*/ 8 w 78"/>
                  <a:gd name="T41" fmla="*/ 78 h 90"/>
                  <a:gd name="T42" fmla="*/ 12 w 78"/>
                  <a:gd name="T43" fmla="*/ 78 h 90"/>
                  <a:gd name="T44" fmla="*/ 15 w 78"/>
                  <a:gd name="T45" fmla="*/ 79 h 90"/>
                  <a:gd name="T46" fmla="*/ 18 w 78"/>
                  <a:gd name="T47" fmla="*/ 82 h 90"/>
                  <a:gd name="T48" fmla="*/ 21 w 78"/>
                  <a:gd name="T49" fmla="*/ 85 h 90"/>
                  <a:gd name="T50" fmla="*/ 26 w 78"/>
                  <a:gd name="T51" fmla="*/ 85 h 90"/>
                  <a:gd name="T52" fmla="*/ 31 w 78"/>
                  <a:gd name="T53" fmla="*/ 87 h 90"/>
                  <a:gd name="T54" fmla="*/ 33 w 78"/>
                  <a:gd name="T55" fmla="*/ 85 h 90"/>
                  <a:gd name="T56" fmla="*/ 36 w 78"/>
                  <a:gd name="T57" fmla="*/ 86 h 90"/>
                  <a:gd name="T58" fmla="*/ 38 w 78"/>
                  <a:gd name="T59" fmla="*/ 85 h 90"/>
                  <a:gd name="T60" fmla="*/ 39 w 78"/>
                  <a:gd name="T61" fmla="*/ 85 h 90"/>
                  <a:gd name="T62" fmla="*/ 40 w 78"/>
                  <a:gd name="T63" fmla="*/ 84 h 90"/>
                  <a:gd name="T64" fmla="*/ 41 w 78"/>
                  <a:gd name="T65" fmla="*/ 83 h 90"/>
                  <a:gd name="T66" fmla="*/ 42 w 78"/>
                  <a:gd name="T67" fmla="*/ 82 h 90"/>
                  <a:gd name="T68" fmla="*/ 43 w 78"/>
                  <a:gd name="T69" fmla="*/ 83 h 90"/>
                  <a:gd name="T70" fmla="*/ 43 w 78"/>
                  <a:gd name="T71" fmla="*/ 84 h 90"/>
                  <a:gd name="T72" fmla="*/ 44 w 78"/>
                  <a:gd name="T73" fmla="*/ 85 h 90"/>
                  <a:gd name="T74" fmla="*/ 45 w 78"/>
                  <a:gd name="T75" fmla="*/ 86 h 90"/>
                  <a:gd name="T76" fmla="*/ 48 w 78"/>
                  <a:gd name="T77" fmla="*/ 87 h 90"/>
                  <a:gd name="T78" fmla="*/ 49 w 78"/>
                  <a:gd name="T79" fmla="*/ 88 h 90"/>
                  <a:gd name="T80" fmla="*/ 50 w 78"/>
                  <a:gd name="T81" fmla="*/ 90 h 90"/>
                  <a:gd name="T82" fmla="*/ 53 w 78"/>
                  <a:gd name="T83" fmla="*/ 89 h 90"/>
                  <a:gd name="T84" fmla="*/ 54 w 78"/>
                  <a:gd name="T85" fmla="*/ 87 h 90"/>
                  <a:gd name="T86" fmla="*/ 55 w 78"/>
                  <a:gd name="T87" fmla="*/ 85 h 90"/>
                  <a:gd name="T88" fmla="*/ 55 w 78"/>
                  <a:gd name="T89" fmla="*/ 82 h 90"/>
                  <a:gd name="T90" fmla="*/ 56 w 78"/>
                  <a:gd name="T91" fmla="*/ 77 h 90"/>
                  <a:gd name="T92" fmla="*/ 57 w 78"/>
                  <a:gd name="T93" fmla="*/ 74 h 90"/>
                  <a:gd name="T94" fmla="*/ 61 w 78"/>
                  <a:gd name="T95" fmla="*/ 75 h 90"/>
                  <a:gd name="T96" fmla="*/ 60 w 78"/>
                  <a:gd name="T97" fmla="*/ 69 h 90"/>
                  <a:gd name="T98" fmla="*/ 64 w 78"/>
                  <a:gd name="T99" fmla="*/ 66 h 90"/>
                  <a:gd name="T100" fmla="*/ 65 w 78"/>
                  <a:gd name="T101" fmla="*/ 63 h 90"/>
                  <a:gd name="T102" fmla="*/ 68 w 78"/>
                  <a:gd name="T103" fmla="*/ 63 h 90"/>
                  <a:gd name="T104" fmla="*/ 70 w 78"/>
                  <a:gd name="T105" fmla="*/ 63 h 90"/>
                  <a:gd name="T106" fmla="*/ 75 w 78"/>
                  <a:gd name="T107" fmla="*/ 58 h 90"/>
                  <a:gd name="T108" fmla="*/ 75 w 78"/>
                  <a:gd name="T109" fmla="*/ 51 h 90"/>
                  <a:gd name="T110" fmla="*/ 77 w 78"/>
                  <a:gd name="T111" fmla="*/ 48 h 90"/>
                  <a:gd name="T112" fmla="*/ 77 w 78"/>
                  <a:gd name="T113" fmla="*/ 41 h 90"/>
                  <a:gd name="T114" fmla="*/ 78 w 78"/>
                  <a:gd name="T115" fmla="*/ 40 h 90"/>
                  <a:gd name="T116" fmla="*/ 77 w 78"/>
                  <a:gd name="T117" fmla="*/ 36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8" h="90">
                    <a:moveTo>
                      <a:pt x="77" y="36"/>
                    </a:moveTo>
                    <a:cubicBezTo>
                      <a:pt x="77" y="35"/>
                      <a:pt x="77" y="34"/>
                      <a:pt x="76" y="33"/>
                    </a:cubicBezTo>
                    <a:cubicBezTo>
                      <a:pt x="76" y="32"/>
                      <a:pt x="77" y="32"/>
                      <a:pt x="78" y="32"/>
                    </a:cubicBezTo>
                    <a:cubicBezTo>
                      <a:pt x="72" y="0"/>
                      <a:pt x="72" y="0"/>
                      <a:pt x="72" y="0"/>
                    </a:cubicBezTo>
                    <a:cubicBezTo>
                      <a:pt x="67" y="3"/>
                      <a:pt x="60" y="8"/>
                      <a:pt x="59" y="10"/>
                    </a:cubicBezTo>
                    <a:cubicBezTo>
                      <a:pt x="57" y="12"/>
                      <a:pt x="54" y="16"/>
                      <a:pt x="52" y="16"/>
                    </a:cubicBezTo>
                    <a:cubicBezTo>
                      <a:pt x="50" y="16"/>
                      <a:pt x="47" y="16"/>
                      <a:pt x="46" y="17"/>
                    </a:cubicBezTo>
                    <a:cubicBezTo>
                      <a:pt x="45" y="18"/>
                      <a:pt x="40" y="20"/>
                      <a:pt x="39" y="19"/>
                    </a:cubicBezTo>
                    <a:cubicBezTo>
                      <a:pt x="38" y="18"/>
                      <a:pt x="36" y="18"/>
                      <a:pt x="36" y="19"/>
                    </a:cubicBezTo>
                    <a:cubicBezTo>
                      <a:pt x="36" y="19"/>
                      <a:pt x="34" y="19"/>
                      <a:pt x="33" y="20"/>
                    </a:cubicBezTo>
                    <a:cubicBezTo>
                      <a:pt x="33" y="20"/>
                      <a:pt x="32" y="19"/>
                      <a:pt x="33" y="18"/>
                    </a:cubicBezTo>
                    <a:cubicBezTo>
                      <a:pt x="33" y="18"/>
                      <a:pt x="35" y="18"/>
                      <a:pt x="35" y="18"/>
                    </a:cubicBezTo>
                    <a:cubicBezTo>
                      <a:pt x="35" y="17"/>
                      <a:pt x="34" y="16"/>
                      <a:pt x="33" y="17"/>
                    </a:cubicBezTo>
                    <a:cubicBezTo>
                      <a:pt x="32" y="17"/>
                      <a:pt x="32" y="18"/>
                      <a:pt x="32" y="17"/>
                    </a:cubicBezTo>
                    <a:cubicBezTo>
                      <a:pt x="31" y="16"/>
                      <a:pt x="31" y="17"/>
                      <a:pt x="29" y="16"/>
                    </a:cubicBezTo>
                    <a:cubicBezTo>
                      <a:pt x="27" y="15"/>
                      <a:pt x="27" y="16"/>
                      <a:pt x="25" y="15"/>
                    </a:cubicBezTo>
                    <a:cubicBezTo>
                      <a:pt x="24" y="14"/>
                      <a:pt x="23" y="14"/>
                      <a:pt x="23" y="14"/>
                    </a:cubicBezTo>
                    <a:cubicBezTo>
                      <a:pt x="16" y="15"/>
                      <a:pt x="1" y="19"/>
                      <a:pt x="0" y="18"/>
                    </a:cubicBezTo>
                    <a:cubicBezTo>
                      <a:pt x="0" y="18"/>
                      <a:pt x="0" y="18"/>
                      <a:pt x="0" y="18"/>
                    </a:cubicBezTo>
                    <a:cubicBezTo>
                      <a:pt x="7" y="78"/>
                      <a:pt x="7" y="78"/>
                      <a:pt x="7" y="78"/>
                    </a:cubicBezTo>
                    <a:cubicBezTo>
                      <a:pt x="7" y="78"/>
                      <a:pt x="8" y="78"/>
                      <a:pt x="8" y="78"/>
                    </a:cubicBezTo>
                    <a:cubicBezTo>
                      <a:pt x="10" y="78"/>
                      <a:pt x="11" y="78"/>
                      <a:pt x="12" y="78"/>
                    </a:cubicBezTo>
                    <a:cubicBezTo>
                      <a:pt x="14" y="79"/>
                      <a:pt x="14" y="77"/>
                      <a:pt x="15" y="79"/>
                    </a:cubicBezTo>
                    <a:cubicBezTo>
                      <a:pt x="17" y="80"/>
                      <a:pt x="17" y="81"/>
                      <a:pt x="18" y="82"/>
                    </a:cubicBezTo>
                    <a:cubicBezTo>
                      <a:pt x="19" y="83"/>
                      <a:pt x="18" y="85"/>
                      <a:pt x="21" y="85"/>
                    </a:cubicBezTo>
                    <a:cubicBezTo>
                      <a:pt x="23" y="85"/>
                      <a:pt x="25" y="84"/>
                      <a:pt x="26" y="85"/>
                    </a:cubicBezTo>
                    <a:cubicBezTo>
                      <a:pt x="27" y="86"/>
                      <a:pt x="29" y="88"/>
                      <a:pt x="31" y="87"/>
                    </a:cubicBezTo>
                    <a:cubicBezTo>
                      <a:pt x="32" y="87"/>
                      <a:pt x="31" y="85"/>
                      <a:pt x="33" y="85"/>
                    </a:cubicBezTo>
                    <a:cubicBezTo>
                      <a:pt x="35" y="86"/>
                      <a:pt x="35" y="86"/>
                      <a:pt x="36" y="86"/>
                    </a:cubicBezTo>
                    <a:cubicBezTo>
                      <a:pt x="37" y="86"/>
                      <a:pt x="37" y="86"/>
                      <a:pt x="38" y="85"/>
                    </a:cubicBezTo>
                    <a:cubicBezTo>
                      <a:pt x="38" y="85"/>
                      <a:pt x="38" y="85"/>
                      <a:pt x="39" y="85"/>
                    </a:cubicBezTo>
                    <a:cubicBezTo>
                      <a:pt x="39" y="85"/>
                      <a:pt x="40" y="84"/>
                      <a:pt x="40" y="84"/>
                    </a:cubicBezTo>
                    <a:cubicBezTo>
                      <a:pt x="40" y="84"/>
                      <a:pt x="41" y="83"/>
                      <a:pt x="41" y="83"/>
                    </a:cubicBezTo>
                    <a:cubicBezTo>
                      <a:pt x="42" y="82"/>
                      <a:pt x="42" y="82"/>
                      <a:pt x="42" y="82"/>
                    </a:cubicBezTo>
                    <a:cubicBezTo>
                      <a:pt x="43" y="83"/>
                      <a:pt x="43" y="83"/>
                      <a:pt x="43" y="83"/>
                    </a:cubicBezTo>
                    <a:cubicBezTo>
                      <a:pt x="43" y="83"/>
                      <a:pt x="43" y="83"/>
                      <a:pt x="43" y="84"/>
                    </a:cubicBezTo>
                    <a:cubicBezTo>
                      <a:pt x="43" y="84"/>
                      <a:pt x="44" y="85"/>
                      <a:pt x="44" y="85"/>
                    </a:cubicBezTo>
                    <a:cubicBezTo>
                      <a:pt x="45" y="85"/>
                      <a:pt x="45" y="85"/>
                      <a:pt x="45" y="86"/>
                    </a:cubicBezTo>
                    <a:cubicBezTo>
                      <a:pt x="46" y="87"/>
                      <a:pt x="47" y="87"/>
                      <a:pt x="48" y="87"/>
                    </a:cubicBezTo>
                    <a:cubicBezTo>
                      <a:pt x="49" y="87"/>
                      <a:pt x="48" y="88"/>
                      <a:pt x="49" y="88"/>
                    </a:cubicBezTo>
                    <a:cubicBezTo>
                      <a:pt x="49" y="89"/>
                      <a:pt x="50" y="89"/>
                      <a:pt x="50" y="90"/>
                    </a:cubicBezTo>
                    <a:cubicBezTo>
                      <a:pt x="51" y="90"/>
                      <a:pt x="52" y="89"/>
                      <a:pt x="53" y="89"/>
                    </a:cubicBezTo>
                    <a:cubicBezTo>
                      <a:pt x="54" y="89"/>
                      <a:pt x="54" y="89"/>
                      <a:pt x="54" y="87"/>
                    </a:cubicBezTo>
                    <a:cubicBezTo>
                      <a:pt x="54" y="85"/>
                      <a:pt x="54" y="86"/>
                      <a:pt x="55" y="85"/>
                    </a:cubicBezTo>
                    <a:cubicBezTo>
                      <a:pt x="57" y="85"/>
                      <a:pt x="56" y="83"/>
                      <a:pt x="55" y="82"/>
                    </a:cubicBezTo>
                    <a:cubicBezTo>
                      <a:pt x="55" y="81"/>
                      <a:pt x="56" y="79"/>
                      <a:pt x="56" y="77"/>
                    </a:cubicBezTo>
                    <a:cubicBezTo>
                      <a:pt x="56" y="76"/>
                      <a:pt x="57" y="74"/>
                      <a:pt x="57" y="74"/>
                    </a:cubicBezTo>
                    <a:cubicBezTo>
                      <a:pt x="58" y="73"/>
                      <a:pt x="60" y="75"/>
                      <a:pt x="61" y="75"/>
                    </a:cubicBezTo>
                    <a:cubicBezTo>
                      <a:pt x="62" y="76"/>
                      <a:pt x="61" y="71"/>
                      <a:pt x="60" y="69"/>
                    </a:cubicBezTo>
                    <a:cubicBezTo>
                      <a:pt x="60" y="67"/>
                      <a:pt x="62" y="67"/>
                      <a:pt x="64" y="66"/>
                    </a:cubicBezTo>
                    <a:cubicBezTo>
                      <a:pt x="65" y="66"/>
                      <a:pt x="64" y="64"/>
                      <a:pt x="65" y="63"/>
                    </a:cubicBezTo>
                    <a:cubicBezTo>
                      <a:pt x="65" y="61"/>
                      <a:pt x="66" y="62"/>
                      <a:pt x="68" y="63"/>
                    </a:cubicBezTo>
                    <a:cubicBezTo>
                      <a:pt x="69" y="64"/>
                      <a:pt x="69" y="63"/>
                      <a:pt x="70" y="63"/>
                    </a:cubicBezTo>
                    <a:cubicBezTo>
                      <a:pt x="72" y="63"/>
                      <a:pt x="74" y="59"/>
                      <a:pt x="75" y="58"/>
                    </a:cubicBezTo>
                    <a:cubicBezTo>
                      <a:pt x="76" y="56"/>
                      <a:pt x="75" y="53"/>
                      <a:pt x="75" y="51"/>
                    </a:cubicBezTo>
                    <a:cubicBezTo>
                      <a:pt x="75" y="48"/>
                      <a:pt x="76" y="49"/>
                      <a:pt x="77" y="48"/>
                    </a:cubicBezTo>
                    <a:cubicBezTo>
                      <a:pt x="78" y="47"/>
                      <a:pt x="77" y="43"/>
                      <a:pt x="77" y="41"/>
                    </a:cubicBezTo>
                    <a:cubicBezTo>
                      <a:pt x="77" y="40"/>
                      <a:pt x="77" y="40"/>
                      <a:pt x="78" y="40"/>
                    </a:cubicBezTo>
                    <a:cubicBezTo>
                      <a:pt x="78" y="40"/>
                      <a:pt x="77" y="38"/>
                      <a:pt x="77" y="36"/>
                    </a:cubicBezTo>
                    <a:close/>
                  </a:path>
                </a:pathLst>
              </a:custGeom>
              <a:solidFill>
                <a:srgbClr val="EE7B4D"/>
              </a:solidFill>
              <a:ln w="12700" cap="flat">
                <a:solidFill>
                  <a:schemeClr val="bg2"/>
                </a:solidFill>
                <a:prstDash val="solid"/>
                <a:miter lim="800000"/>
                <a:headEnd/>
                <a:tailEnd/>
              </a:ln>
            </p:spPr>
            <p:txBody>
              <a:bodyPr vert="horz" wrap="square" lIns="121920" tIns="60960" rIns="121920" bIns="60960" numCol="1" anchor="t" anchorCtr="0" compatLnSpc="1">
                <a:prstTxWarp prst="textNoShape">
                  <a:avLst/>
                </a:prstTxWarp>
              </a:bodyPr>
              <a:lstStyle/>
              <a:p>
                <a:endParaRPr lang="en-US" sz="2400" dirty="0">
                  <a:latin typeface="Mulish" pitchFamily="2" charset="77"/>
                </a:endParaRPr>
              </a:p>
            </p:txBody>
          </p:sp>
        </p:grpSp>
        <p:sp>
          <p:nvSpPr>
            <p:cNvPr id="16" name="Freeform 68">
              <a:extLst>
                <a:ext uri="{FF2B5EF4-FFF2-40B4-BE49-F238E27FC236}">
                  <a16:creationId xmlns:a16="http://schemas.microsoft.com/office/drawing/2014/main" id="{DCD50F77-3479-6F9F-9429-FC5A9C65828B}"/>
                </a:ext>
              </a:extLst>
            </p:cNvPr>
            <p:cNvSpPr>
              <a:spLocks noEditPoints="1"/>
            </p:cNvSpPr>
            <p:nvPr/>
          </p:nvSpPr>
          <p:spPr bwMode="auto">
            <a:xfrm>
              <a:off x="28060" y="4097883"/>
              <a:ext cx="1386687" cy="1058730"/>
            </a:xfrm>
            <a:custGeom>
              <a:avLst/>
              <a:gdLst>
                <a:gd name="T0" fmla="*/ 79 w 778"/>
                <a:gd name="T1" fmla="*/ 216 h 594"/>
                <a:gd name="T2" fmla="*/ 25 w 778"/>
                <a:gd name="T3" fmla="*/ 142 h 594"/>
                <a:gd name="T4" fmla="*/ 108 w 778"/>
                <a:gd name="T5" fmla="*/ 243 h 594"/>
                <a:gd name="T6" fmla="*/ 11 w 778"/>
                <a:gd name="T7" fmla="*/ 71 h 594"/>
                <a:gd name="T8" fmla="*/ 240 w 778"/>
                <a:gd name="T9" fmla="*/ 312 h 594"/>
                <a:gd name="T10" fmla="*/ 223 w 778"/>
                <a:gd name="T11" fmla="*/ 304 h 594"/>
                <a:gd name="T12" fmla="*/ 692 w 778"/>
                <a:gd name="T13" fmla="*/ 578 h 594"/>
                <a:gd name="T14" fmla="*/ 273 w 778"/>
                <a:gd name="T15" fmla="*/ 318 h 594"/>
                <a:gd name="T16" fmla="*/ 690 w 778"/>
                <a:gd name="T17" fmla="*/ 580 h 594"/>
                <a:gd name="T18" fmla="*/ 688 w 778"/>
                <a:gd name="T19" fmla="*/ 565 h 594"/>
                <a:gd name="T20" fmla="*/ 689 w 778"/>
                <a:gd name="T21" fmla="*/ 551 h 594"/>
                <a:gd name="T22" fmla="*/ 696 w 778"/>
                <a:gd name="T23" fmla="*/ 543 h 594"/>
                <a:gd name="T24" fmla="*/ 701 w 778"/>
                <a:gd name="T25" fmla="*/ 543 h 594"/>
                <a:gd name="T26" fmla="*/ 693 w 778"/>
                <a:gd name="T27" fmla="*/ 563 h 594"/>
                <a:gd name="T28" fmla="*/ 715 w 778"/>
                <a:gd name="T29" fmla="*/ 546 h 594"/>
                <a:gd name="T30" fmla="*/ 695 w 778"/>
                <a:gd name="T31" fmla="*/ 521 h 594"/>
                <a:gd name="T32" fmla="*/ 710 w 778"/>
                <a:gd name="T33" fmla="*/ 528 h 594"/>
                <a:gd name="T34" fmla="*/ 678 w 778"/>
                <a:gd name="T35" fmla="*/ 502 h 594"/>
                <a:gd name="T36" fmla="*/ 678 w 778"/>
                <a:gd name="T37" fmla="*/ 511 h 594"/>
                <a:gd name="T38" fmla="*/ 462 w 778"/>
                <a:gd name="T39" fmla="*/ 370 h 594"/>
                <a:gd name="T40" fmla="*/ 434 w 778"/>
                <a:gd name="T41" fmla="*/ 359 h 594"/>
                <a:gd name="T42" fmla="*/ 465 w 778"/>
                <a:gd name="T43" fmla="*/ 350 h 594"/>
                <a:gd name="T44" fmla="*/ 675 w 778"/>
                <a:gd name="T45" fmla="*/ 484 h 594"/>
                <a:gd name="T46" fmla="*/ 706 w 778"/>
                <a:gd name="T47" fmla="*/ 498 h 594"/>
                <a:gd name="T48" fmla="*/ 484 w 778"/>
                <a:gd name="T49" fmla="*/ 355 h 594"/>
                <a:gd name="T50" fmla="*/ 555 w 778"/>
                <a:gd name="T51" fmla="*/ 344 h 594"/>
                <a:gd name="T52" fmla="*/ 352 w 778"/>
                <a:gd name="T53" fmla="*/ 190 h 594"/>
                <a:gd name="T54" fmla="*/ 562 w 778"/>
                <a:gd name="T55" fmla="*/ 343 h 594"/>
                <a:gd name="T56" fmla="*/ 382 w 778"/>
                <a:gd name="T57" fmla="*/ 65 h 594"/>
                <a:gd name="T58" fmla="*/ 376 w 778"/>
                <a:gd name="T59" fmla="*/ 64 h 594"/>
                <a:gd name="T60" fmla="*/ 697 w 778"/>
                <a:gd name="T61" fmla="*/ 439 h 594"/>
                <a:gd name="T62" fmla="*/ 730 w 778"/>
                <a:gd name="T63" fmla="*/ 551 h 594"/>
                <a:gd name="T64" fmla="*/ 725 w 778"/>
                <a:gd name="T65" fmla="*/ 560 h 594"/>
                <a:gd name="T66" fmla="*/ 705 w 778"/>
                <a:gd name="T67" fmla="*/ 516 h 594"/>
                <a:gd name="T68" fmla="*/ 705 w 778"/>
                <a:gd name="T69" fmla="*/ 457 h 594"/>
                <a:gd name="T70" fmla="*/ 686 w 778"/>
                <a:gd name="T71" fmla="*/ 471 h 594"/>
                <a:gd name="T72" fmla="*/ 646 w 778"/>
                <a:gd name="T73" fmla="*/ 411 h 594"/>
                <a:gd name="T74" fmla="*/ 594 w 778"/>
                <a:gd name="T75" fmla="*/ 351 h 594"/>
                <a:gd name="T76" fmla="*/ 567 w 778"/>
                <a:gd name="T77" fmla="*/ 325 h 594"/>
                <a:gd name="T78" fmla="*/ 517 w 778"/>
                <a:gd name="T79" fmla="*/ 341 h 594"/>
                <a:gd name="T80" fmla="*/ 534 w 778"/>
                <a:gd name="T81" fmla="*/ 306 h 594"/>
                <a:gd name="T82" fmla="*/ 534 w 778"/>
                <a:gd name="T83" fmla="*/ 298 h 594"/>
                <a:gd name="T84" fmla="*/ 474 w 778"/>
                <a:gd name="T85" fmla="*/ 315 h 594"/>
                <a:gd name="T86" fmla="*/ 417 w 778"/>
                <a:gd name="T87" fmla="*/ 337 h 594"/>
                <a:gd name="T88" fmla="*/ 363 w 778"/>
                <a:gd name="T89" fmla="*/ 343 h 594"/>
                <a:gd name="T90" fmla="*/ 311 w 778"/>
                <a:gd name="T91" fmla="*/ 329 h 594"/>
                <a:gd name="T92" fmla="*/ 332 w 778"/>
                <a:gd name="T93" fmla="*/ 319 h 594"/>
                <a:gd name="T94" fmla="*/ 414 w 778"/>
                <a:gd name="T95" fmla="*/ 310 h 594"/>
                <a:gd name="T96" fmla="*/ 399 w 778"/>
                <a:gd name="T97" fmla="*/ 268 h 594"/>
                <a:gd name="T98" fmla="*/ 399 w 778"/>
                <a:gd name="T99" fmla="*/ 221 h 594"/>
                <a:gd name="T100" fmla="*/ 395 w 778"/>
                <a:gd name="T101" fmla="*/ 194 h 594"/>
                <a:gd name="T102" fmla="*/ 391 w 778"/>
                <a:gd name="T103" fmla="*/ 162 h 594"/>
                <a:gd name="T104" fmla="*/ 453 w 778"/>
                <a:gd name="T105" fmla="*/ 153 h 594"/>
                <a:gd name="T106" fmla="*/ 478 w 778"/>
                <a:gd name="T107" fmla="*/ 129 h 594"/>
                <a:gd name="T108" fmla="*/ 463 w 778"/>
                <a:gd name="T109" fmla="*/ 78 h 594"/>
                <a:gd name="T110" fmla="*/ 502 w 778"/>
                <a:gd name="T111" fmla="*/ 80 h 594"/>
                <a:gd name="T112" fmla="*/ 531 w 778"/>
                <a:gd name="T113" fmla="*/ 80 h 594"/>
                <a:gd name="T114" fmla="*/ 523 w 778"/>
                <a:gd name="T115" fmla="*/ 61 h 594"/>
                <a:gd name="T116" fmla="*/ 592 w 778"/>
                <a:gd name="T117" fmla="*/ 4 h 594"/>
                <a:gd name="T118" fmla="*/ 670 w 778"/>
                <a:gd name="T119" fmla="*/ 15 h 594"/>
                <a:gd name="T120" fmla="*/ 688 w 778"/>
                <a:gd name="T121" fmla="*/ 58 h 594"/>
                <a:gd name="T122" fmla="*/ 743 w 778"/>
                <a:gd name="T123" fmla="*/ 113 h 5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78" h="594">
                  <a:moveTo>
                    <a:pt x="33" y="165"/>
                  </a:moveTo>
                  <a:lnTo>
                    <a:pt x="34" y="168"/>
                  </a:lnTo>
                  <a:lnTo>
                    <a:pt x="33" y="172"/>
                  </a:lnTo>
                  <a:lnTo>
                    <a:pt x="32" y="172"/>
                  </a:lnTo>
                  <a:lnTo>
                    <a:pt x="33" y="168"/>
                  </a:lnTo>
                  <a:lnTo>
                    <a:pt x="32" y="165"/>
                  </a:lnTo>
                  <a:lnTo>
                    <a:pt x="33" y="165"/>
                  </a:lnTo>
                  <a:close/>
                  <a:moveTo>
                    <a:pt x="87" y="226"/>
                  </a:moveTo>
                  <a:lnTo>
                    <a:pt x="88" y="227"/>
                  </a:lnTo>
                  <a:lnTo>
                    <a:pt x="85" y="228"/>
                  </a:lnTo>
                  <a:lnTo>
                    <a:pt x="84" y="227"/>
                  </a:lnTo>
                  <a:lnTo>
                    <a:pt x="87" y="226"/>
                  </a:lnTo>
                  <a:close/>
                  <a:moveTo>
                    <a:pt x="72" y="206"/>
                  </a:moveTo>
                  <a:lnTo>
                    <a:pt x="71" y="208"/>
                  </a:lnTo>
                  <a:lnTo>
                    <a:pt x="69" y="209"/>
                  </a:lnTo>
                  <a:lnTo>
                    <a:pt x="66" y="208"/>
                  </a:lnTo>
                  <a:lnTo>
                    <a:pt x="68" y="207"/>
                  </a:lnTo>
                  <a:lnTo>
                    <a:pt x="69" y="201"/>
                  </a:lnTo>
                  <a:lnTo>
                    <a:pt x="70" y="201"/>
                  </a:lnTo>
                  <a:lnTo>
                    <a:pt x="72" y="203"/>
                  </a:lnTo>
                  <a:lnTo>
                    <a:pt x="72" y="206"/>
                  </a:lnTo>
                  <a:lnTo>
                    <a:pt x="72" y="206"/>
                  </a:lnTo>
                  <a:close/>
                  <a:moveTo>
                    <a:pt x="76" y="217"/>
                  </a:moveTo>
                  <a:lnTo>
                    <a:pt x="74" y="216"/>
                  </a:lnTo>
                  <a:lnTo>
                    <a:pt x="74" y="214"/>
                  </a:lnTo>
                  <a:lnTo>
                    <a:pt x="78" y="214"/>
                  </a:lnTo>
                  <a:lnTo>
                    <a:pt x="80" y="213"/>
                  </a:lnTo>
                  <a:lnTo>
                    <a:pt x="81" y="215"/>
                  </a:lnTo>
                  <a:lnTo>
                    <a:pt x="79" y="216"/>
                  </a:lnTo>
                  <a:lnTo>
                    <a:pt x="76" y="217"/>
                  </a:lnTo>
                  <a:close/>
                  <a:moveTo>
                    <a:pt x="88" y="221"/>
                  </a:moveTo>
                  <a:lnTo>
                    <a:pt x="84" y="221"/>
                  </a:lnTo>
                  <a:lnTo>
                    <a:pt x="85" y="223"/>
                  </a:lnTo>
                  <a:lnTo>
                    <a:pt x="83" y="225"/>
                  </a:lnTo>
                  <a:lnTo>
                    <a:pt x="81" y="225"/>
                  </a:lnTo>
                  <a:lnTo>
                    <a:pt x="77" y="220"/>
                  </a:lnTo>
                  <a:lnTo>
                    <a:pt x="79" y="221"/>
                  </a:lnTo>
                  <a:lnTo>
                    <a:pt x="80" y="219"/>
                  </a:lnTo>
                  <a:lnTo>
                    <a:pt x="83" y="220"/>
                  </a:lnTo>
                  <a:lnTo>
                    <a:pt x="85" y="218"/>
                  </a:lnTo>
                  <a:lnTo>
                    <a:pt x="88" y="221"/>
                  </a:lnTo>
                  <a:lnTo>
                    <a:pt x="88" y="221"/>
                  </a:lnTo>
                  <a:close/>
                  <a:moveTo>
                    <a:pt x="47" y="173"/>
                  </a:moveTo>
                  <a:lnTo>
                    <a:pt x="46" y="170"/>
                  </a:lnTo>
                  <a:lnTo>
                    <a:pt x="47" y="169"/>
                  </a:lnTo>
                  <a:lnTo>
                    <a:pt x="51" y="170"/>
                  </a:lnTo>
                  <a:lnTo>
                    <a:pt x="51" y="173"/>
                  </a:lnTo>
                  <a:lnTo>
                    <a:pt x="47" y="173"/>
                  </a:lnTo>
                  <a:lnTo>
                    <a:pt x="47" y="173"/>
                  </a:lnTo>
                  <a:close/>
                  <a:moveTo>
                    <a:pt x="95" y="227"/>
                  </a:moveTo>
                  <a:lnTo>
                    <a:pt x="93" y="227"/>
                  </a:lnTo>
                  <a:lnTo>
                    <a:pt x="92" y="225"/>
                  </a:lnTo>
                  <a:lnTo>
                    <a:pt x="94" y="223"/>
                  </a:lnTo>
                  <a:lnTo>
                    <a:pt x="95" y="225"/>
                  </a:lnTo>
                  <a:lnTo>
                    <a:pt x="95" y="227"/>
                  </a:lnTo>
                  <a:lnTo>
                    <a:pt x="95" y="227"/>
                  </a:lnTo>
                  <a:close/>
                  <a:moveTo>
                    <a:pt x="29" y="143"/>
                  </a:moveTo>
                  <a:lnTo>
                    <a:pt x="25" y="142"/>
                  </a:lnTo>
                  <a:lnTo>
                    <a:pt x="27" y="140"/>
                  </a:lnTo>
                  <a:lnTo>
                    <a:pt x="29" y="142"/>
                  </a:lnTo>
                  <a:lnTo>
                    <a:pt x="33" y="142"/>
                  </a:lnTo>
                  <a:lnTo>
                    <a:pt x="33" y="143"/>
                  </a:lnTo>
                  <a:lnTo>
                    <a:pt x="29" y="143"/>
                  </a:lnTo>
                  <a:close/>
                  <a:moveTo>
                    <a:pt x="123" y="255"/>
                  </a:moveTo>
                  <a:lnTo>
                    <a:pt x="123" y="256"/>
                  </a:lnTo>
                  <a:lnTo>
                    <a:pt x="125" y="260"/>
                  </a:lnTo>
                  <a:lnTo>
                    <a:pt x="121" y="258"/>
                  </a:lnTo>
                  <a:lnTo>
                    <a:pt x="121" y="257"/>
                  </a:lnTo>
                  <a:lnTo>
                    <a:pt x="118" y="254"/>
                  </a:lnTo>
                  <a:lnTo>
                    <a:pt x="120" y="253"/>
                  </a:lnTo>
                  <a:lnTo>
                    <a:pt x="123" y="255"/>
                  </a:lnTo>
                  <a:close/>
                  <a:moveTo>
                    <a:pt x="139" y="267"/>
                  </a:moveTo>
                  <a:lnTo>
                    <a:pt x="136" y="266"/>
                  </a:lnTo>
                  <a:lnTo>
                    <a:pt x="135" y="265"/>
                  </a:lnTo>
                  <a:lnTo>
                    <a:pt x="138" y="264"/>
                  </a:lnTo>
                  <a:lnTo>
                    <a:pt x="140" y="264"/>
                  </a:lnTo>
                  <a:lnTo>
                    <a:pt x="141" y="267"/>
                  </a:lnTo>
                  <a:lnTo>
                    <a:pt x="139" y="267"/>
                  </a:lnTo>
                  <a:lnTo>
                    <a:pt x="139" y="267"/>
                  </a:lnTo>
                  <a:close/>
                  <a:moveTo>
                    <a:pt x="122" y="244"/>
                  </a:moveTo>
                  <a:lnTo>
                    <a:pt x="122" y="247"/>
                  </a:lnTo>
                  <a:lnTo>
                    <a:pt x="119" y="247"/>
                  </a:lnTo>
                  <a:lnTo>
                    <a:pt x="117" y="249"/>
                  </a:lnTo>
                  <a:lnTo>
                    <a:pt x="115" y="248"/>
                  </a:lnTo>
                  <a:lnTo>
                    <a:pt x="113" y="246"/>
                  </a:lnTo>
                  <a:lnTo>
                    <a:pt x="112" y="245"/>
                  </a:lnTo>
                  <a:lnTo>
                    <a:pt x="108" y="243"/>
                  </a:lnTo>
                  <a:lnTo>
                    <a:pt x="106" y="239"/>
                  </a:lnTo>
                  <a:lnTo>
                    <a:pt x="110" y="241"/>
                  </a:lnTo>
                  <a:lnTo>
                    <a:pt x="111" y="243"/>
                  </a:lnTo>
                  <a:lnTo>
                    <a:pt x="113" y="242"/>
                  </a:lnTo>
                  <a:lnTo>
                    <a:pt x="116" y="245"/>
                  </a:lnTo>
                  <a:lnTo>
                    <a:pt x="118" y="245"/>
                  </a:lnTo>
                  <a:lnTo>
                    <a:pt x="119" y="241"/>
                  </a:lnTo>
                  <a:lnTo>
                    <a:pt x="122" y="242"/>
                  </a:lnTo>
                  <a:lnTo>
                    <a:pt x="122" y="244"/>
                  </a:lnTo>
                  <a:lnTo>
                    <a:pt x="122" y="244"/>
                  </a:lnTo>
                  <a:close/>
                  <a:moveTo>
                    <a:pt x="6" y="84"/>
                  </a:moveTo>
                  <a:lnTo>
                    <a:pt x="1" y="83"/>
                  </a:lnTo>
                  <a:lnTo>
                    <a:pt x="0" y="81"/>
                  </a:lnTo>
                  <a:lnTo>
                    <a:pt x="4" y="82"/>
                  </a:lnTo>
                  <a:lnTo>
                    <a:pt x="6" y="84"/>
                  </a:lnTo>
                  <a:close/>
                  <a:moveTo>
                    <a:pt x="165" y="283"/>
                  </a:moveTo>
                  <a:lnTo>
                    <a:pt x="163" y="280"/>
                  </a:lnTo>
                  <a:lnTo>
                    <a:pt x="166" y="281"/>
                  </a:lnTo>
                  <a:lnTo>
                    <a:pt x="167" y="282"/>
                  </a:lnTo>
                  <a:lnTo>
                    <a:pt x="165" y="283"/>
                  </a:lnTo>
                  <a:close/>
                  <a:moveTo>
                    <a:pt x="180" y="287"/>
                  </a:moveTo>
                  <a:lnTo>
                    <a:pt x="180" y="289"/>
                  </a:lnTo>
                  <a:lnTo>
                    <a:pt x="178" y="290"/>
                  </a:lnTo>
                  <a:lnTo>
                    <a:pt x="177" y="288"/>
                  </a:lnTo>
                  <a:lnTo>
                    <a:pt x="180" y="287"/>
                  </a:lnTo>
                  <a:close/>
                  <a:moveTo>
                    <a:pt x="9" y="65"/>
                  </a:moveTo>
                  <a:lnTo>
                    <a:pt x="9" y="66"/>
                  </a:lnTo>
                  <a:lnTo>
                    <a:pt x="11" y="68"/>
                  </a:lnTo>
                  <a:lnTo>
                    <a:pt x="11" y="71"/>
                  </a:lnTo>
                  <a:lnTo>
                    <a:pt x="9" y="72"/>
                  </a:lnTo>
                  <a:lnTo>
                    <a:pt x="7" y="72"/>
                  </a:lnTo>
                  <a:lnTo>
                    <a:pt x="7" y="70"/>
                  </a:lnTo>
                  <a:lnTo>
                    <a:pt x="3" y="69"/>
                  </a:lnTo>
                  <a:lnTo>
                    <a:pt x="5" y="68"/>
                  </a:lnTo>
                  <a:lnTo>
                    <a:pt x="3" y="66"/>
                  </a:lnTo>
                  <a:lnTo>
                    <a:pt x="6" y="65"/>
                  </a:lnTo>
                  <a:lnTo>
                    <a:pt x="3" y="63"/>
                  </a:lnTo>
                  <a:lnTo>
                    <a:pt x="7" y="61"/>
                  </a:lnTo>
                  <a:lnTo>
                    <a:pt x="9" y="65"/>
                  </a:lnTo>
                  <a:close/>
                  <a:moveTo>
                    <a:pt x="213" y="295"/>
                  </a:moveTo>
                  <a:lnTo>
                    <a:pt x="214" y="299"/>
                  </a:lnTo>
                  <a:lnTo>
                    <a:pt x="211" y="301"/>
                  </a:lnTo>
                  <a:lnTo>
                    <a:pt x="205" y="300"/>
                  </a:lnTo>
                  <a:lnTo>
                    <a:pt x="203" y="298"/>
                  </a:lnTo>
                  <a:lnTo>
                    <a:pt x="197" y="300"/>
                  </a:lnTo>
                  <a:lnTo>
                    <a:pt x="196" y="299"/>
                  </a:lnTo>
                  <a:lnTo>
                    <a:pt x="192" y="298"/>
                  </a:lnTo>
                  <a:lnTo>
                    <a:pt x="192" y="296"/>
                  </a:lnTo>
                  <a:lnTo>
                    <a:pt x="195" y="296"/>
                  </a:lnTo>
                  <a:lnTo>
                    <a:pt x="196" y="294"/>
                  </a:lnTo>
                  <a:lnTo>
                    <a:pt x="200" y="294"/>
                  </a:lnTo>
                  <a:lnTo>
                    <a:pt x="203" y="297"/>
                  </a:lnTo>
                  <a:lnTo>
                    <a:pt x="205" y="294"/>
                  </a:lnTo>
                  <a:lnTo>
                    <a:pt x="207" y="293"/>
                  </a:lnTo>
                  <a:lnTo>
                    <a:pt x="210" y="293"/>
                  </a:lnTo>
                  <a:lnTo>
                    <a:pt x="213" y="295"/>
                  </a:lnTo>
                  <a:lnTo>
                    <a:pt x="213" y="295"/>
                  </a:lnTo>
                  <a:close/>
                  <a:moveTo>
                    <a:pt x="240" y="312"/>
                  </a:moveTo>
                  <a:lnTo>
                    <a:pt x="236" y="312"/>
                  </a:lnTo>
                  <a:lnTo>
                    <a:pt x="236" y="311"/>
                  </a:lnTo>
                  <a:lnTo>
                    <a:pt x="238" y="311"/>
                  </a:lnTo>
                  <a:lnTo>
                    <a:pt x="240" y="312"/>
                  </a:lnTo>
                  <a:close/>
                  <a:moveTo>
                    <a:pt x="235" y="302"/>
                  </a:moveTo>
                  <a:lnTo>
                    <a:pt x="236" y="303"/>
                  </a:lnTo>
                  <a:lnTo>
                    <a:pt x="234" y="305"/>
                  </a:lnTo>
                  <a:lnTo>
                    <a:pt x="236" y="306"/>
                  </a:lnTo>
                  <a:lnTo>
                    <a:pt x="240" y="307"/>
                  </a:lnTo>
                  <a:lnTo>
                    <a:pt x="239" y="309"/>
                  </a:lnTo>
                  <a:lnTo>
                    <a:pt x="237" y="308"/>
                  </a:lnTo>
                  <a:lnTo>
                    <a:pt x="235" y="309"/>
                  </a:lnTo>
                  <a:lnTo>
                    <a:pt x="233" y="308"/>
                  </a:lnTo>
                  <a:lnTo>
                    <a:pt x="235" y="312"/>
                  </a:lnTo>
                  <a:lnTo>
                    <a:pt x="230" y="311"/>
                  </a:lnTo>
                  <a:lnTo>
                    <a:pt x="227" y="312"/>
                  </a:lnTo>
                  <a:lnTo>
                    <a:pt x="224" y="312"/>
                  </a:lnTo>
                  <a:lnTo>
                    <a:pt x="223" y="310"/>
                  </a:lnTo>
                  <a:lnTo>
                    <a:pt x="215" y="306"/>
                  </a:lnTo>
                  <a:lnTo>
                    <a:pt x="213" y="307"/>
                  </a:lnTo>
                  <a:lnTo>
                    <a:pt x="210" y="305"/>
                  </a:lnTo>
                  <a:lnTo>
                    <a:pt x="209" y="302"/>
                  </a:lnTo>
                  <a:lnTo>
                    <a:pt x="212" y="302"/>
                  </a:lnTo>
                  <a:lnTo>
                    <a:pt x="213" y="304"/>
                  </a:lnTo>
                  <a:lnTo>
                    <a:pt x="216" y="304"/>
                  </a:lnTo>
                  <a:lnTo>
                    <a:pt x="217" y="306"/>
                  </a:lnTo>
                  <a:lnTo>
                    <a:pt x="219" y="305"/>
                  </a:lnTo>
                  <a:lnTo>
                    <a:pt x="221" y="307"/>
                  </a:lnTo>
                  <a:lnTo>
                    <a:pt x="223" y="304"/>
                  </a:lnTo>
                  <a:lnTo>
                    <a:pt x="227" y="305"/>
                  </a:lnTo>
                  <a:lnTo>
                    <a:pt x="227" y="306"/>
                  </a:lnTo>
                  <a:lnTo>
                    <a:pt x="230" y="306"/>
                  </a:lnTo>
                  <a:lnTo>
                    <a:pt x="228" y="303"/>
                  </a:lnTo>
                  <a:lnTo>
                    <a:pt x="227" y="303"/>
                  </a:lnTo>
                  <a:lnTo>
                    <a:pt x="228" y="300"/>
                  </a:lnTo>
                  <a:lnTo>
                    <a:pt x="231" y="299"/>
                  </a:lnTo>
                  <a:lnTo>
                    <a:pt x="235" y="302"/>
                  </a:lnTo>
                  <a:lnTo>
                    <a:pt x="235" y="302"/>
                  </a:lnTo>
                  <a:close/>
                  <a:moveTo>
                    <a:pt x="248" y="307"/>
                  </a:moveTo>
                  <a:lnTo>
                    <a:pt x="250" y="311"/>
                  </a:lnTo>
                  <a:lnTo>
                    <a:pt x="244" y="309"/>
                  </a:lnTo>
                  <a:lnTo>
                    <a:pt x="245" y="306"/>
                  </a:lnTo>
                  <a:lnTo>
                    <a:pt x="246" y="305"/>
                  </a:lnTo>
                  <a:lnTo>
                    <a:pt x="248" y="306"/>
                  </a:lnTo>
                  <a:lnTo>
                    <a:pt x="248" y="307"/>
                  </a:lnTo>
                  <a:lnTo>
                    <a:pt x="248" y="307"/>
                  </a:lnTo>
                  <a:close/>
                  <a:moveTo>
                    <a:pt x="254" y="310"/>
                  </a:moveTo>
                  <a:lnTo>
                    <a:pt x="254" y="312"/>
                  </a:lnTo>
                  <a:lnTo>
                    <a:pt x="250" y="312"/>
                  </a:lnTo>
                  <a:lnTo>
                    <a:pt x="251" y="309"/>
                  </a:lnTo>
                  <a:lnTo>
                    <a:pt x="254" y="310"/>
                  </a:lnTo>
                  <a:lnTo>
                    <a:pt x="254" y="310"/>
                  </a:lnTo>
                  <a:close/>
                  <a:moveTo>
                    <a:pt x="291" y="337"/>
                  </a:moveTo>
                  <a:lnTo>
                    <a:pt x="288" y="337"/>
                  </a:lnTo>
                  <a:lnTo>
                    <a:pt x="290" y="334"/>
                  </a:lnTo>
                  <a:lnTo>
                    <a:pt x="291" y="337"/>
                  </a:lnTo>
                  <a:lnTo>
                    <a:pt x="291" y="337"/>
                  </a:lnTo>
                  <a:close/>
                  <a:moveTo>
                    <a:pt x="692" y="578"/>
                  </a:moveTo>
                  <a:lnTo>
                    <a:pt x="693" y="580"/>
                  </a:lnTo>
                  <a:lnTo>
                    <a:pt x="691" y="582"/>
                  </a:lnTo>
                  <a:lnTo>
                    <a:pt x="691" y="578"/>
                  </a:lnTo>
                  <a:lnTo>
                    <a:pt x="692" y="578"/>
                  </a:lnTo>
                  <a:close/>
                  <a:moveTo>
                    <a:pt x="302" y="333"/>
                  </a:moveTo>
                  <a:lnTo>
                    <a:pt x="301" y="332"/>
                  </a:lnTo>
                  <a:lnTo>
                    <a:pt x="302" y="329"/>
                  </a:lnTo>
                  <a:lnTo>
                    <a:pt x="304" y="330"/>
                  </a:lnTo>
                  <a:lnTo>
                    <a:pt x="304" y="332"/>
                  </a:lnTo>
                  <a:lnTo>
                    <a:pt x="302" y="333"/>
                  </a:lnTo>
                  <a:lnTo>
                    <a:pt x="302" y="333"/>
                  </a:lnTo>
                  <a:close/>
                  <a:moveTo>
                    <a:pt x="714" y="586"/>
                  </a:moveTo>
                  <a:lnTo>
                    <a:pt x="714" y="588"/>
                  </a:lnTo>
                  <a:lnTo>
                    <a:pt x="711" y="588"/>
                  </a:lnTo>
                  <a:lnTo>
                    <a:pt x="710" y="585"/>
                  </a:lnTo>
                  <a:lnTo>
                    <a:pt x="714" y="586"/>
                  </a:lnTo>
                  <a:close/>
                  <a:moveTo>
                    <a:pt x="289" y="313"/>
                  </a:moveTo>
                  <a:lnTo>
                    <a:pt x="291" y="315"/>
                  </a:lnTo>
                  <a:lnTo>
                    <a:pt x="290" y="320"/>
                  </a:lnTo>
                  <a:lnTo>
                    <a:pt x="288" y="323"/>
                  </a:lnTo>
                  <a:lnTo>
                    <a:pt x="288" y="324"/>
                  </a:lnTo>
                  <a:lnTo>
                    <a:pt x="291" y="325"/>
                  </a:lnTo>
                  <a:lnTo>
                    <a:pt x="288" y="326"/>
                  </a:lnTo>
                  <a:lnTo>
                    <a:pt x="288" y="323"/>
                  </a:lnTo>
                  <a:lnTo>
                    <a:pt x="286" y="324"/>
                  </a:lnTo>
                  <a:lnTo>
                    <a:pt x="282" y="323"/>
                  </a:lnTo>
                  <a:lnTo>
                    <a:pt x="281" y="321"/>
                  </a:lnTo>
                  <a:lnTo>
                    <a:pt x="277" y="318"/>
                  </a:lnTo>
                  <a:lnTo>
                    <a:pt x="273" y="318"/>
                  </a:lnTo>
                  <a:lnTo>
                    <a:pt x="270" y="319"/>
                  </a:lnTo>
                  <a:lnTo>
                    <a:pt x="266" y="316"/>
                  </a:lnTo>
                  <a:lnTo>
                    <a:pt x="265" y="314"/>
                  </a:lnTo>
                  <a:lnTo>
                    <a:pt x="267" y="310"/>
                  </a:lnTo>
                  <a:lnTo>
                    <a:pt x="271" y="311"/>
                  </a:lnTo>
                  <a:lnTo>
                    <a:pt x="277" y="308"/>
                  </a:lnTo>
                  <a:lnTo>
                    <a:pt x="279" y="309"/>
                  </a:lnTo>
                  <a:lnTo>
                    <a:pt x="279" y="310"/>
                  </a:lnTo>
                  <a:lnTo>
                    <a:pt x="283" y="311"/>
                  </a:lnTo>
                  <a:lnTo>
                    <a:pt x="284" y="312"/>
                  </a:lnTo>
                  <a:lnTo>
                    <a:pt x="287" y="312"/>
                  </a:lnTo>
                  <a:lnTo>
                    <a:pt x="289" y="313"/>
                  </a:lnTo>
                  <a:lnTo>
                    <a:pt x="289" y="313"/>
                  </a:lnTo>
                  <a:close/>
                  <a:moveTo>
                    <a:pt x="314" y="332"/>
                  </a:moveTo>
                  <a:lnTo>
                    <a:pt x="314" y="334"/>
                  </a:lnTo>
                  <a:lnTo>
                    <a:pt x="312" y="334"/>
                  </a:lnTo>
                  <a:lnTo>
                    <a:pt x="312" y="331"/>
                  </a:lnTo>
                  <a:lnTo>
                    <a:pt x="314" y="332"/>
                  </a:lnTo>
                  <a:lnTo>
                    <a:pt x="314" y="332"/>
                  </a:lnTo>
                  <a:close/>
                  <a:moveTo>
                    <a:pt x="693" y="571"/>
                  </a:moveTo>
                  <a:lnTo>
                    <a:pt x="694" y="575"/>
                  </a:lnTo>
                  <a:lnTo>
                    <a:pt x="691" y="575"/>
                  </a:lnTo>
                  <a:lnTo>
                    <a:pt x="692" y="571"/>
                  </a:lnTo>
                  <a:lnTo>
                    <a:pt x="693" y="571"/>
                  </a:lnTo>
                  <a:lnTo>
                    <a:pt x="693" y="571"/>
                  </a:lnTo>
                  <a:close/>
                  <a:moveTo>
                    <a:pt x="690" y="570"/>
                  </a:moveTo>
                  <a:lnTo>
                    <a:pt x="690" y="571"/>
                  </a:lnTo>
                  <a:lnTo>
                    <a:pt x="689" y="576"/>
                  </a:lnTo>
                  <a:lnTo>
                    <a:pt x="690" y="580"/>
                  </a:lnTo>
                  <a:lnTo>
                    <a:pt x="690" y="584"/>
                  </a:lnTo>
                  <a:lnTo>
                    <a:pt x="689" y="584"/>
                  </a:lnTo>
                  <a:lnTo>
                    <a:pt x="687" y="577"/>
                  </a:lnTo>
                  <a:lnTo>
                    <a:pt x="687" y="575"/>
                  </a:lnTo>
                  <a:lnTo>
                    <a:pt x="687" y="571"/>
                  </a:lnTo>
                  <a:lnTo>
                    <a:pt x="689" y="567"/>
                  </a:lnTo>
                  <a:lnTo>
                    <a:pt x="690" y="570"/>
                  </a:lnTo>
                  <a:lnTo>
                    <a:pt x="690" y="570"/>
                  </a:lnTo>
                  <a:close/>
                  <a:moveTo>
                    <a:pt x="714" y="581"/>
                  </a:moveTo>
                  <a:lnTo>
                    <a:pt x="713" y="583"/>
                  </a:lnTo>
                  <a:lnTo>
                    <a:pt x="709" y="583"/>
                  </a:lnTo>
                  <a:lnTo>
                    <a:pt x="711" y="580"/>
                  </a:lnTo>
                  <a:lnTo>
                    <a:pt x="711" y="577"/>
                  </a:lnTo>
                  <a:lnTo>
                    <a:pt x="712" y="576"/>
                  </a:lnTo>
                  <a:lnTo>
                    <a:pt x="714" y="579"/>
                  </a:lnTo>
                  <a:lnTo>
                    <a:pt x="714" y="581"/>
                  </a:lnTo>
                  <a:lnTo>
                    <a:pt x="714" y="581"/>
                  </a:lnTo>
                  <a:close/>
                  <a:moveTo>
                    <a:pt x="337" y="349"/>
                  </a:moveTo>
                  <a:lnTo>
                    <a:pt x="337" y="351"/>
                  </a:lnTo>
                  <a:lnTo>
                    <a:pt x="333" y="352"/>
                  </a:lnTo>
                  <a:lnTo>
                    <a:pt x="334" y="351"/>
                  </a:lnTo>
                  <a:lnTo>
                    <a:pt x="337" y="349"/>
                  </a:lnTo>
                  <a:lnTo>
                    <a:pt x="337" y="349"/>
                  </a:lnTo>
                  <a:close/>
                  <a:moveTo>
                    <a:pt x="688" y="565"/>
                  </a:moveTo>
                  <a:lnTo>
                    <a:pt x="688" y="566"/>
                  </a:lnTo>
                  <a:lnTo>
                    <a:pt x="687" y="567"/>
                  </a:lnTo>
                  <a:lnTo>
                    <a:pt x="684" y="566"/>
                  </a:lnTo>
                  <a:lnTo>
                    <a:pt x="686" y="564"/>
                  </a:lnTo>
                  <a:lnTo>
                    <a:pt x="688" y="565"/>
                  </a:lnTo>
                  <a:lnTo>
                    <a:pt x="688" y="565"/>
                  </a:lnTo>
                  <a:close/>
                  <a:moveTo>
                    <a:pt x="334" y="342"/>
                  </a:moveTo>
                  <a:lnTo>
                    <a:pt x="333" y="344"/>
                  </a:lnTo>
                  <a:lnTo>
                    <a:pt x="331" y="342"/>
                  </a:lnTo>
                  <a:lnTo>
                    <a:pt x="332" y="341"/>
                  </a:lnTo>
                  <a:lnTo>
                    <a:pt x="334" y="342"/>
                  </a:lnTo>
                  <a:lnTo>
                    <a:pt x="334" y="342"/>
                  </a:lnTo>
                  <a:close/>
                  <a:moveTo>
                    <a:pt x="329" y="340"/>
                  </a:moveTo>
                  <a:lnTo>
                    <a:pt x="331" y="340"/>
                  </a:lnTo>
                  <a:lnTo>
                    <a:pt x="329" y="343"/>
                  </a:lnTo>
                  <a:lnTo>
                    <a:pt x="327" y="342"/>
                  </a:lnTo>
                  <a:lnTo>
                    <a:pt x="325" y="340"/>
                  </a:lnTo>
                  <a:lnTo>
                    <a:pt x="328" y="338"/>
                  </a:lnTo>
                  <a:lnTo>
                    <a:pt x="329" y="337"/>
                  </a:lnTo>
                  <a:lnTo>
                    <a:pt x="330" y="339"/>
                  </a:lnTo>
                  <a:lnTo>
                    <a:pt x="329" y="340"/>
                  </a:lnTo>
                  <a:lnTo>
                    <a:pt x="329" y="340"/>
                  </a:lnTo>
                  <a:close/>
                  <a:moveTo>
                    <a:pt x="710" y="571"/>
                  </a:moveTo>
                  <a:lnTo>
                    <a:pt x="711" y="575"/>
                  </a:lnTo>
                  <a:lnTo>
                    <a:pt x="708" y="579"/>
                  </a:lnTo>
                  <a:lnTo>
                    <a:pt x="708" y="577"/>
                  </a:lnTo>
                  <a:lnTo>
                    <a:pt x="708" y="574"/>
                  </a:lnTo>
                  <a:lnTo>
                    <a:pt x="710" y="571"/>
                  </a:lnTo>
                  <a:close/>
                  <a:moveTo>
                    <a:pt x="685" y="561"/>
                  </a:moveTo>
                  <a:lnTo>
                    <a:pt x="687" y="561"/>
                  </a:lnTo>
                  <a:lnTo>
                    <a:pt x="682" y="564"/>
                  </a:lnTo>
                  <a:lnTo>
                    <a:pt x="683" y="561"/>
                  </a:lnTo>
                  <a:lnTo>
                    <a:pt x="685" y="561"/>
                  </a:lnTo>
                  <a:close/>
                  <a:moveTo>
                    <a:pt x="689" y="551"/>
                  </a:moveTo>
                  <a:lnTo>
                    <a:pt x="693" y="553"/>
                  </a:lnTo>
                  <a:lnTo>
                    <a:pt x="688" y="554"/>
                  </a:lnTo>
                  <a:lnTo>
                    <a:pt x="688" y="551"/>
                  </a:lnTo>
                  <a:lnTo>
                    <a:pt x="689" y="551"/>
                  </a:lnTo>
                  <a:lnTo>
                    <a:pt x="689" y="551"/>
                  </a:lnTo>
                  <a:close/>
                  <a:moveTo>
                    <a:pt x="398" y="380"/>
                  </a:moveTo>
                  <a:lnTo>
                    <a:pt x="397" y="379"/>
                  </a:lnTo>
                  <a:lnTo>
                    <a:pt x="397" y="377"/>
                  </a:lnTo>
                  <a:lnTo>
                    <a:pt x="400" y="376"/>
                  </a:lnTo>
                  <a:lnTo>
                    <a:pt x="401" y="377"/>
                  </a:lnTo>
                  <a:lnTo>
                    <a:pt x="398" y="380"/>
                  </a:lnTo>
                  <a:close/>
                  <a:moveTo>
                    <a:pt x="724" y="561"/>
                  </a:moveTo>
                  <a:lnTo>
                    <a:pt x="725" y="569"/>
                  </a:lnTo>
                  <a:lnTo>
                    <a:pt x="723" y="576"/>
                  </a:lnTo>
                  <a:lnTo>
                    <a:pt x="719" y="580"/>
                  </a:lnTo>
                  <a:lnTo>
                    <a:pt x="716" y="581"/>
                  </a:lnTo>
                  <a:lnTo>
                    <a:pt x="714" y="576"/>
                  </a:lnTo>
                  <a:lnTo>
                    <a:pt x="711" y="574"/>
                  </a:lnTo>
                  <a:lnTo>
                    <a:pt x="711" y="570"/>
                  </a:lnTo>
                  <a:lnTo>
                    <a:pt x="714" y="569"/>
                  </a:lnTo>
                  <a:lnTo>
                    <a:pt x="714" y="566"/>
                  </a:lnTo>
                  <a:lnTo>
                    <a:pt x="715" y="564"/>
                  </a:lnTo>
                  <a:lnTo>
                    <a:pt x="716" y="563"/>
                  </a:lnTo>
                  <a:lnTo>
                    <a:pt x="716" y="561"/>
                  </a:lnTo>
                  <a:lnTo>
                    <a:pt x="719" y="560"/>
                  </a:lnTo>
                  <a:lnTo>
                    <a:pt x="723" y="561"/>
                  </a:lnTo>
                  <a:lnTo>
                    <a:pt x="724" y="561"/>
                  </a:lnTo>
                  <a:lnTo>
                    <a:pt x="724" y="561"/>
                  </a:lnTo>
                  <a:close/>
                  <a:moveTo>
                    <a:pt x="696" y="543"/>
                  </a:moveTo>
                  <a:lnTo>
                    <a:pt x="696" y="545"/>
                  </a:lnTo>
                  <a:lnTo>
                    <a:pt x="696" y="547"/>
                  </a:lnTo>
                  <a:lnTo>
                    <a:pt x="693" y="546"/>
                  </a:lnTo>
                  <a:lnTo>
                    <a:pt x="689" y="548"/>
                  </a:lnTo>
                  <a:lnTo>
                    <a:pt x="688" y="546"/>
                  </a:lnTo>
                  <a:lnTo>
                    <a:pt x="691" y="544"/>
                  </a:lnTo>
                  <a:lnTo>
                    <a:pt x="696" y="543"/>
                  </a:lnTo>
                  <a:close/>
                  <a:moveTo>
                    <a:pt x="709" y="548"/>
                  </a:moveTo>
                  <a:lnTo>
                    <a:pt x="711" y="548"/>
                  </a:lnTo>
                  <a:lnTo>
                    <a:pt x="712" y="550"/>
                  </a:lnTo>
                  <a:lnTo>
                    <a:pt x="714" y="552"/>
                  </a:lnTo>
                  <a:lnTo>
                    <a:pt x="712" y="553"/>
                  </a:lnTo>
                  <a:lnTo>
                    <a:pt x="711" y="556"/>
                  </a:lnTo>
                  <a:lnTo>
                    <a:pt x="709" y="556"/>
                  </a:lnTo>
                  <a:lnTo>
                    <a:pt x="707" y="554"/>
                  </a:lnTo>
                  <a:lnTo>
                    <a:pt x="708" y="551"/>
                  </a:lnTo>
                  <a:lnTo>
                    <a:pt x="705" y="550"/>
                  </a:lnTo>
                  <a:lnTo>
                    <a:pt x="705" y="548"/>
                  </a:lnTo>
                  <a:lnTo>
                    <a:pt x="706" y="546"/>
                  </a:lnTo>
                  <a:lnTo>
                    <a:pt x="707" y="546"/>
                  </a:lnTo>
                  <a:lnTo>
                    <a:pt x="710" y="544"/>
                  </a:lnTo>
                  <a:lnTo>
                    <a:pt x="711" y="545"/>
                  </a:lnTo>
                  <a:lnTo>
                    <a:pt x="710" y="547"/>
                  </a:lnTo>
                  <a:lnTo>
                    <a:pt x="709" y="548"/>
                  </a:lnTo>
                  <a:lnTo>
                    <a:pt x="709" y="548"/>
                  </a:lnTo>
                  <a:close/>
                  <a:moveTo>
                    <a:pt x="695" y="537"/>
                  </a:moveTo>
                  <a:lnTo>
                    <a:pt x="699" y="540"/>
                  </a:lnTo>
                  <a:lnTo>
                    <a:pt x="701" y="540"/>
                  </a:lnTo>
                  <a:lnTo>
                    <a:pt x="701" y="543"/>
                  </a:lnTo>
                  <a:lnTo>
                    <a:pt x="699" y="548"/>
                  </a:lnTo>
                  <a:lnTo>
                    <a:pt x="701" y="548"/>
                  </a:lnTo>
                  <a:lnTo>
                    <a:pt x="703" y="551"/>
                  </a:lnTo>
                  <a:lnTo>
                    <a:pt x="705" y="558"/>
                  </a:lnTo>
                  <a:lnTo>
                    <a:pt x="703" y="561"/>
                  </a:lnTo>
                  <a:lnTo>
                    <a:pt x="705" y="562"/>
                  </a:lnTo>
                  <a:lnTo>
                    <a:pt x="705" y="565"/>
                  </a:lnTo>
                  <a:lnTo>
                    <a:pt x="702" y="564"/>
                  </a:lnTo>
                  <a:lnTo>
                    <a:pt x="705" y="573"/>
                  </a:lnTo>
                  <a:lnTo>
                    <a:pt x="706" y="574"/>
                  </a:lnTo>
                  <a:lnTo>
                    <a:pt x="705" y="576"/>
                  </a:lnTo>
                  <a:lnTo>
                    <a:pt x="703" y="580"/>
                  </a:lnTo>
                  <a:lnTo>
                    <a:pt x="701" y="586"/>
                  </a:lnTo>
                  <a:lnTo>
                    <a:pt x="700" y="588"/>
                  </a:lnTo>
                  <a:lnTo>
                    <a:pt x="698" y="588"/>
                  </a:lnTo>
                  <a:lnTo>
                    <a:pt x="696" y="585"/>
                  </a:lnTo>
                  <a:lnTo>
                    <a:pt x="697" y="583"/>
                  </a:lnTo>
                  <a:lnTo>
                    <a:pt x="696" y="580"/>
                  </a:lnTo>
                  <a:lnTo>
                    <a:pt x="694" y="578"/>
                  </a:lnTo>
                  <a:lnTo>
                    <a:pt x="697" y="575"/>
                  </a:lnTo>
                  <a:lnTo>
                    <a:pt x="696" y="574"/>
                  </a:lnTo>
                  <a:lnTo>
                    <a:pt x="693" y="571"/>
                  </a:lnTo>
                  <a:lnTo>
                    <a:pt x="694" y="570"/>
                  </a:lnTo>
                  <a:lnTo>
                    <a:pt x="692" y="568"/>
                  </a:lnTo>
                  <a:lnTo>
                    <a:pt x="689" y="566"/>
                  </a:lnTo>
                  <a:lnTo>
                    <a:pt x="688" y="565"/>
                  </a:lnTo>
                  <a:lnTo>
                    <a:pt x="690" y="564"/>
                  </a:lnTo>
                  <a:lnTo>
                    <a:pt x="692" y="566"/>
                  </a:lnTo>
                  <a:lnTo>
                    <a:pt x="693" y="563"/>
                  </a:lnTo>
                  <a:lnTo>
                    <a:pt x="692" y="561"/>
                  </a:lnTo>
                  <a:lnTo>
                    <a:pt x="694" y="558"/>
                  </a:lnTo>
                  <a:lnTo>
                    <a:pt x="691" y="558"/>
                  </a:lnTo>
                  <a:lnTo>
                    <a:pt x="690" y="557"/>
                  </a:lnTo>
                  <a:lnTo>
                    <a:pt x="691" y="555"/>
                  </a:lnTo>
                  <a:lnTo>
                    <a:pt x="696" y="553"/>
                  </a:lnTo>
                  <a:lnTo>
                    <a:pt x="695" y="551"/>
                  </a:lnTo>
                  <a:lnTo>
                    <a:pt x="697" y="543"/>
                  </a:lnTo>
                  <a:lnTo>
                    <a:pt x="695" y="543"/>
                  </a:lnTo>
                  <a:lnTo>
                    <a:pt x="693" y="541"/>
                  </a:lnTo>
                  <a:lnTo>
                    <a:pt x="695" y="537"/>
                  </a:lnTo>
                  <a:lnTo>
                    <a:pt x="695" y="537"/>
                  </a:lnTo>
                  <a:close/>
                  <a:moveTo>
                    <a:pt x="709" y="541"/>
                  </a:moveTo>
                  <a:lnTo>
                    <a:pt x="707" y="544"/>
                  </a:lnTo>
                  <a:lnTo>
                    <a:pt x="704" y="544"/>
                  </a:lnTo>
                  <a:lnTo>
                    <a:pt x="702" y="540"/>
                  </a:lnTo>
                  <a:lnTo>
                    <a:pt x="705" y="538"/>
                  </a:lnTo>
                  <a:lnTo>
                    <a:pt x="709" y="541"/>
                  </a:lnTo>
                  <a:lnTo>
                    <a:pt x="709" y="541"/>
                  </a:lnTo>
                  <a:close/>
                  <a:moveTo>
                    <a:pt x="715" y="546"/>
                  </a:moveTo>
                  <a:lnTo>
                    <a:pt x="717" y="547"/>
                  </a:lnTo>
                  <a:lnTo>
                    <a:pt x="716" y="551"/>
                  </a:lnTo>
                  <a:lnTo>
                    <a:pt x="714" y="552"/>
                  </a:lnTo>
                  <a:lnTo>
                    <a:pt x="711" y="546"/>
                  </a:lnTo>
                  <a:lnTo>
                    <a:pt x="712" y="545"/>
                  </a:lnTo>
                  <a:lnTo>
                    <a:pt x="714" y="541"/>
                  </a:lnTo>
                  <a:lnTo>
                    <a:pt x="715" y="543"/>
                  </a:lnTo>
                  <a:lnTo>
                    <a:pt x="715" y="546"/>
                  </a:lnTo>
                  <a:lnTo>
                    <a:pt x="715" y="546"/>
                  </a:lnTo>
                  <a:close/>
                  <a:moveTo>
                    <a:pt x="426" y="372"/>
                  </a:moveTo>
                  <a:lnTo>
                    <a:pt x="419" y="374"/>
                  </a:lnTo>
                  <a:lnTo>
                    <a:pt x="419" y="372"/>
                  </a:lnTo>
                  <a:lnTo>
                    <a:pt x="421" y="371"/>
                  </a:lnTo>
                  <a:lnTo>
                    <a:pt x="426" y="372"/>
                  </a:lnTo>
                  <a:lnTo>
                    <a:pt x="426" y="372"/>
                  </a:lnTo>
                  <a:close/>
                  <a:moveTo>
                    <a:pt x="430" y="375"/>
                  </a:moveTo>
                  <a:lnTo>
                    <a:pt x="429" y="376"/>
                  </a:lnTo>
                  <a:lnTo>
                    <a:pt x="427" y="376"/>
                  </a:lnTo>
                  <a:lnTo>
                    <a:pt x="426" y="374"/>
                  </a:lnTo>
                  <a:lnTo>
                    <a:pt x="429" y="374"/>
                  </a:lnTo>
                  <a:lnTo>
                    <a:pt x="430" y="375"/>
                  </a:lnTo>
                  <a:lnTo>
                    <a:pt x="430" y="375"/>
                  </a:lnTo>
                  <a:close/>
                  <a:moveTo>
                    <a:pt x="254" y="218"/>
                  </a:moveTo>
                  <a:lnTo>
                    <a:pt x="256" y="222"/>
                  </a:lnTo>
                  <a:lnTo>
                    <a:pt x="253" y="221"/>
                  </a:lnTo>
                  <a:lnTo>
                    <a:pt x="254" y="218"/>
                  </a:lnTo>
                  <a:lnTo>
                    <a:pt x="254" y="218"/>
                  </a:lnTo>
                  <a:close/>
                  <a:moveTo>
                    <a:pt x="710" y="530"/>
                  </a:moveTo>
                  <a:lnTo>
                    <a:pt x="712" y="537"/>
                  </a:lnTo>
                  <a:lnTo>
                    <a:pt x="711" y="538"/>
                  </a:lnTo>
                  <a:lnTo>
                    <a:pt x="708" y="538"/>
                  </a:lnTo>
                  <a:lnTo>
                    <a:pt x="706" y="537"/>
                  </a:lnTo>
                  <a:lnTo>
                    <a:pt x="706" y="535"/>
                  </a:lnTo>
                  <a:lnTo>
                    <a:pt x="708" y="534"/>
                  </a:lnTo>
                  <a:lnTo>
                    <a:pt x="709" y="531"/>
                  </a:lnTo>
                  <a:lnTo>
                    <a:pt x="710" y="530"/>
                  </a:lnTo>
                  <a:lnTo>
                    <a:pt x="710" y="530"/>
                  </a:lnTo>
                  <a:close/>
                  <a:moveTo>
                    <a:pt x="695" y="521"/>
                  </a:moveTo>
                  <a:lnTo>
                    <a:pt x="696" y="523"/>
                  </a:lnTo>
                  <a:lnTo>
                    <a:pt x="697" y="525"/>
                  </a:lnTo>
                  <a:lnTo>
                    <a:pt x="696" y="530"/>
                  </a:lnTo>
                  <a:lnTo>
                    <a:pt x="694" y="529"/>
                  </a:lnTo>
                  <a:lnTo>
                    <a:pt x="692" y="533"/>
                  </a:lnTo>
                  <a:lnTo>
                    <a:pt x="690" y="535"/>
                  </a:lnTo>
                  <a:lnTo>
                    <a:pt x="689" y="536"/>
                  </a:lnTo>
                  <a:lnTo>
                    <a:pt x="689" y="538"/>
                  </a:lnTo>
                  <a:lnTo>
                    <a:pt x="687" y="542"/>
                  </a:lnTo>
                  <a:lnTo>
                    <a:pt x="686" y="540"/>
                  </a:lnTo>
                  <a:lnTo>
                    <a:pt x="683" y="541"/>
                  </a:lnTo>
                  <a:lnTo>
                    <a:pt x="684" y="538"/>
                  </a:lnTo>
                  <a:lnTo>
                    <a:pt x="684" y="535"/>
                  </a:lnTo>
                  <a:lnTo>
                    <a:pt x="686" y="535"/>
                  </a:lnTo>
                  <a:lnTo>
                    <a:pt x="686" y="533"/>
                  </a:lnTo>
                  <a:lnTo>
                    <a:pt x="688" y="533"/>
                  </a:lnTo>
                  <a:lnTo>
                    <a:pt x="690" y="531"/>
                  </a:lnTo>
                  <a:lnTo>
                    <a:pt x="688" y="528"/>
                  </a:lnTo>
                  <a:lnTo>
                    <a:pt x="689" y="526"/>
                  </a:lnTo>
                  <a:lnTo>
                    <a:pt x="688" y="524"/>
                  </a:lnTo>
                  <a:lnTo>
                    <a:pt x="689" y="520"/>
                  </a:lnTo>
                  <a:lnTo>
                    <a:pt x="693" y="519"/>
                  </a:lnTo>
                  <a:lnTo>
                    <a:pt x="695" y="521"/>
                  </a:lnTo>
                  <a:lnTo>
                    <a:pt x="695" y="521"/>
                  </a:lnTo>
                  <a:close/>
                  <a:moveTo>
                    <a:pt x="701" y="518"/>
                  </a:moveTo>
                  <a:lnTo>
                    <a:pt x="705" y="522"/>
                  </a:lnTo>
                  <a:lnTo>
                    <a:pt x="709" y="524"/>
                  </a:lnTo>
                  <a:lnTo>
                    <a:pt x="710" y="526"/>
                  </a:lnTo>
                  <a:lnTo>
                    <a:pt x="710" y="528"/>
                  </a:lnTo>
                  <a:lnTo>
                    <a:pt x="709" y="529"/>
                  </a:lnTo>
                  <a:lnTo>
                    <a:pt x="707" y="534"/>
                  </a:lnTo>
                  <a:lnTo>
                    <a:pt x="702" y="537"/>
                  </a:lnTo>
                  <a:lnTo>
                    <a:pt x="700" y="535"/>
                  </a:lnTo>
                  <a:lnTo>
                    <a:pt x="697" y="535"/>
                  </a:lnTo>
                  <a:lnTo>
                    <a:pt x="695" y="534"/>
                  </a:lnTo>
                  <a:lnTo>
                    <a:pt x="697" y="530"/>
                  </a:lnTo>
                  <a:lnTo>
                    <a:pt x="697" y="529"/>
                  </a:lnTo>
                  <a:lnTo>
                    <a:pt x="699" y="524"/>
                  </a:lnTo>
                  <a:lnTo>
                    <a:pt x="697" y="523"/>
                  </a:lnTo>
                  <a:lnTo>
                    <a:pt x="698" y="521"/>
                  </a:lnTo>
                  <a:lnTo>
                    <a:pt x="697" y="518"/>
                  </a:lnTo>
                  <a:lnTo>
                    <a:pt x="699" y="517"/>
                  </a:lnTo>
                  <a:lnTo>
                    <a:pt x="701" y="518"/>
                  </a:lnTo>
                  <a:lnTo>
                    <a:pt x="701" y="518"/>
                  </a:lnTo>
                  <a:close/>
                  <a:moveTo>
                    <a:pt x="451" y="371"/>
                  </a:moveTo>
                  <a:lnTo>
                    <a:pt x="453" y="372"/>
                  </a:lnTo>
                  <a:lnTo>
                    <a:pt x="450" y="374"/>
                  </a:lnTo>
                  <a:lnTo>
                    <a:pt x="447" y="373"/>
                  </a:lnTo>
                  <a:lnTo>
                    <a:pt x="446" y="371"/>
                  </a:lnTo>
                  <a:lnTo>
                    <a:pt x="450" y="369"/>
                  </a:lnTo>
                  <a:lnTo>
                    <a:pt x="451" y="371"/>
                  </a:lnTo>
                  <a:lnTo>
                    <a:pt x="451" y="371"/>
                  </a:lnTo>
                  <a:close/>
                  <a:moveTo>
                    <a:pt x="261" y="202"/>
                  </a:moveTo>
                  <a:lnTo>
                    <a:pt x="259" y="203"/>
                  </a:lnTo>
                  <a:lnTo>
                    <a:pt x="258" y="200"/>
                  </a:lnTo>
                  <a:lnTo>
                    <a:pt x="261" y="202"/>
                  </a:lnTo>
                  <a:lnTo>
                    <a:pt x="261" y="202"/>
                  </a:lnTo>
                  <a:close/>
                  <a:moveTo>
                    <a:pt x="678" y="502"/>
                  </a:moveTo>
                  <a:lnTo>
                    <a:pt x="677" y="505"/>
                  </a:lnTo>
                  <a:lnTo>
                    <a:pt x="674" y="508"/>
                  </a:lnTo>
                  <a:lnTo>
                    <a:pt x="671" y="507"/>
                  </a:lnTo>
                  <a:lnTo>
                    <a:pt x="673" y="505"/>
                  </a:lnTo>
                  <a:lnTo>
                    <a:pt x="674" y="505"/>
                  </a:lnTo>
                  <a:lnTo>
                    <a:pt x="674" y="501"/>
                  </a:lnTo>
                  <a:lnTo>
                    <a:pt x="675" y="498"/>
                  </a:lnTo>
                  <a:lnTo>
                    <a:pt x="677" y="499"/>
                  </a:lnTo>
                  <a:lnTo>
                    <a:pt x="678" y="502"/>
                  </a:lnTo>
                  <a:lnTo>
                    <a:pt x="678" y="502"/>
                  </a:lnTo>
                  <a:close/>
                  <a:moveTo>
                    <a:pt x="682" y="498"/>
                  </a:moveTo>
                  <a:lnTo>
                    <a:pt x="684" y="498"/>
                  </a:lnTo>
                  <a:lnTo>
                    <a:pt x="687" y="500"/>
                  </a:lnTo>
                  <a:lnTo>
                    <a:pt x="688" y="504"/>
                  </a:lnTo>
                  <a:lnTo>
                    <a:pt x="687" y="505"/>
                  </a:lnTo>
                  <a:lnTo>
                    <a:pt x="688" y="509"/>
                  </a:lnTo>
                  <a:lnTo>
                    <a:pt x="687" y="514"/>
                  </a:lnTo>
                  <a:lnTo>
                    <a:pt x="686" y="518"/>
                  </a:lnTo>
                  <a:lnTo>
                    <a:pt x="685" y="521"/>
                  </a:lnTo>
                  <a:lnTo>
                    <a:pt x="683" y="525"/>
                  </a:lnTo>
                  <a:lnTo>
                    <a:pt x="680" y="531"/>
                  </a:lnTo>
                  <a:lnTo>
                    <a:pt x="679" y="533"/>
                  </a:lnTo>
                  <a:lnTo>
                    <a:pt x="678" y="533"/>
                  </a:lnTo>
                  <a:lnTo>
                    <a:pt x="677" y="529"/>
                  </a:lnTo>
                  <a:lnTo>
                    <a:pt x="677" y="523"/>
                  </a:lnTo>
                  <a:lnTo>
                    <a:pt x="678" y="518"/>
                  </a:lnTo>
                  <a:lnTo>
                    <a:pt x="676" y="514"/>
                  </a:lnTo>
                  <a:lnTo>
                    <a:pt x="678" y="513"/>
                  </a:lnTo>
                  <a:lnTo>
                    <a:pt x="678" y="511"/>
                  </a:lnTo>
                  <a:lnTo>
                    <a:pt x="679" y="509"/>
                  </a:lnTo>
                  <a:lnTo>
                    <a:pt x="679" y="506"/>
                  </a:lnTo>
                  <a:lnTo>
                    <a:pt x="681" y="504"/>
                  </a:lnTo>
                  <a:lnTo>
                    <a:pt x="678" y="503"/>
                  </a:lnTo>
                  <a:lnTo>
                    <a:pt x="678" y="499"/>
                  </a:lnTo>
                  <a:lnTo>
                    <a:pt x="682" y="497"/>
                  </a:lnTo>
                  <a:lnTo>
                    <a:pt x="682" y="496"/>
                  </a:lnTo>
                  <a:lnTo>
                    <a:pt x="684" y="496"/>
                  </a:lnTo>
                  <a:lnTo>
                    <a:pt x="685" y="497"/>
                  </a:lnTo>
                  <a:lnTo>
                    <a:pt x="682" y="498"/>
                  </a:lnTo>
                  <a:lnTo>
                    <a:pt x="682" y="498"/>
                  </a:lnTo>
                  <a:close/>
                  <a:moveTo>
                    <a:pt x="461" y="354"/>
                  </a:moveTo>
                  <a:lnTo>
                    <a:pt x="460" y="356"/>
                  </a:lnTo>
                  <a:lnTo>
                    <a:pt x="458" y="351"/>
                  </a:lnTo>
                  <a:lnTo>
                    <a:pt x="460" y="350"/>
                  </a:lnTo>
                  <a:lnTo>
                    <a:pt x="461" y="354"/>
                  </a:lnTo>
                  <a:close/>
                  <a:moveTo>
                    <a:pt x="465" y="356"/>
                  </a:moveTo>
                  <a:lnTo>
                    <a:pt x="467" y="357"/>
                  </a:lnTo>
                  <a:lnTo>
                    <a:pt x="466" y="358"/>
                  </a:lnTo>
                  <a:lnTo>
                    <a:pt x="467" y="360"/>
                  </a:lnTo>
                  <a:lnTo>
                    <a:pt x="469" y="359"/>
                  </a:lnTo>
                  <a:lnTo>
                    <a:pt x="471" y="360"/>
                  </a:lnTo>
                  <a:lnTo>
                    <a:pt x="471" y="363"/>
                  </a:lnTo>
                  <a:lnTo>
                    <a:pt x="469" y="363"/>
                  </a:lnTo>
                  <a:lnTo>
                    <a:pt x="467" y="366"/>
                  </a:lnTo>
                  <a:lnTo>
                    <a:pt x="470" y="370"/>
                  </a:lnTo>
                  <a:lnTo>
                    <a:pt x="466" y="371"/>
                  </a:lnTo>
                  <a:lnTo>
                    <a:pt x="465" y="372"/>
                  </a:lnTo>
                  <a:lnTo>
                    <a:pt x="462" y="370"/>
                  </a:lnTo>
                  <a:lnTo>
                    <a:pt x="461" y="371"/>
                  </a:lnTo>
                  <a:lnTo>
                    <a:pt x="458" y="372"/>
                  </a:lnTo>
                  <a:lnTo>
                    <a:pt x="454" y="371"/>
                  </a:lnTo>
                  <a:lnTo>
                    <a:pt x="452" y="370"/>
                  </a:lnTo>
                  <a:lnTo>
                    <a:pt x="451" y="368"/>
                  </a:lnTo>
                  <a:lnTo>
                    <a:pt x="446" y="370"/>
                  </a:lnTo>
                  <a:lnTo>
                    <a:pt x="445" y="368"/>
                  </a:lnTo>
                  <a:lnTo>
                    <a:pt x="443" y="370"/>
                  </a:lnTo>
                  <a:lnTo>
                    <a:pt x="443" y="371"/>
                  </a:lnTo>
                  <a:lnTo>
                    <a:pt x="440" y="372"/>
                  </a:lnTo>
                  <a:lnTo>
                    <a:pt x="439" y="373"/>
                  </a:lnTo>
                  <a:lnTo>
                    <a:pt x="437" y="372"/>
                  </a:lnTo>
                  <a:lnTo>
                    <a:pt x="434" y="374"/>
                  </a:lnTo>
                  <a:lnTo>
                    <a:pt x="433" y="371"/>
                  </a:lnTo>
                  <a:lnTo>
                    <a:pt x="439" y="369"/>
                  </a:lnTo>
                  <a:lnTo>
                    <a:pt x="438" y="368"/>
                  </a:lnTo>
                  <a:lnTo>
                    <a:pt x="436" y="367"/>
                  </a:lnTo>
                  <a:lnTo>
                    <a:pt x="438" y="365"/>
                  </a:lnTo>
                  <a:lnTo>
                    <a:pt x="439" y="363"/>
                  </a:lnTo>
                  <a:lnTo>
                    <a:pt x="436" y="361"/>
                  </a:lnTo>
                  <a:lnTo>
                    <a:pt x="434" y="360"/>
                  </a:lnTo>
                  <a:lnTo>
                    <a:pt x="434" y="363"/>
                  </a:lnTo>
                  <a:lnTo>
                    <a:pt x="436" y="362"/>
                  </a:lnTo>
                  <a:lnTo>
                    <a:pt x="438" y="363"/>
                  </a:lnTo>
                  <a:lnTo>
                    <a:pt x="435" y="367"/>
                  </a:lnTo>
                  <a:lnTo>
                    <a:pt x="433" y="367"/>
                  </a:lnTo>
                  <a:lnTo>
                    <a:pt x="433" y="365"/>
                  </a:lnTo>
                  <a:lnTo>
                    <a:pt x="431" y="363"/>
                  </a:lnTo>
                  <a:lnTo>
                    <a:pt x="434" y="359"/>
                  </a:lnTo>
                  <a:lnTo>
                    <a:pt x="435" y="356"/>
                  </a:lnTo>
                  <a:lnTo>
                    <a:pt x="434" y="352"/>
                  </a:lnTo>
                  <a:lnTo>
                    <a:pt x="439" y="350"/>
                  </a:lnTo>
                  <a:lnTo>
                    <a:pt x="442" y="351"/>
                  </a:lnTo>
                  <a:lnTo>
                    <a:pt x="446" y="350"/>
                  </a:lnTo>
                  <a:lnTo>
                    <a:pt x="448" y="352"/>
                  </a:lnTo>
                  <a:lnTo>
                    <a:pt x="447" y="356"/>
                  </a:lnTo>
                  <a:lnTo>
                    <a:pt x="445" y="359"/>
                  </a:lnTo>
                  <a:lnTo>
                    <a:pt x="447" y="360"/>
                  </a:lnTo>
                  <a:lnTo>
                    <a:pt x="449" y="358"/>
                  </a:lnTo>
                  <a:lnTo>
                    <a:pt x="450" y="357"/>
                  </a:lnTo>
                  <a:lnTo>
                    <a:pt x="451" y="354"/>
                  </a:lnTo>
                  <a:lnTo>
                    <a:pt x="451" y="352"/>
                  </a:lnTo>
                  <a:lnTo>
                    <a:pt x="452" y="350"/>
                  </a:lnTo>
                  <a:lnTo>
                    <a:pt x="456" y="350"/>
                  </a:lnTo>
                  <a:lnTo>
                    <a:pt x="457" y="352"/>
                  </a:lnTo>
                  <a:lnTo>
                    <a:pt x="455" y="354"/>
                  </a:lnTo>
                  <a:lnTo>
                    <a:pt x="459" y="355"/>
                  </a:lnTo>
                  <a:lnTo>
                    <a:pt x="461" y="357"/>
                  </a:lnTo>
                  <a:lnTo>
                    <a:pt x="463" y="353"/>
                  </a:lnTo>
                  <a:lnTo>
                    <a:pt x="465" y="356"/>
                  </a:lnTo>
                  <a:lnTo>
                    <a:pt x="465" y="356"/>
                  </a:lnTo>
                  <a:close/>
                  <a:moveTo>
                    <a:pt x="677" y="478"/>
                  </a:moveTo>
                  <a:lnTo>
                    <a:pt x="674" y="479"/>
                  </a:lnTo>
                  <a:lnTo>
                    <a:pt x="674" y="477"/>
                  </a:lnTo>
                  <a:lnTo>
                    <a:pt x="676" y="476"/>
                  </a:lnTo>
                  <a:lnTo>
                    <a:pt x="677" y="478"/>
                  </a:lnTo>
                  <a:lnTo>
                    <a:pt x="677" y="478"/>
                  </a:lnTo>
                  <a:close/>
                  <a:moveTo>
                    <a:pt x="465" y="350"/>
                  </a:moveTo>
                  <a:lnTo>
                    <a:pt x="466" y="351"/>
                  </a:lnTo>
                  <a:lnTo>
                    <a:pt x="466" y="354"/>
                  </a:lnTo>
                  <a:lnTo>
                    <a:pt x="464" y="351"/>
                  </a:lnTo>
                  <a:lnTo>
                    <a:pt x="462" y="349"/>
                  </a:lnTo>
                  <a:lnTo>
                    <a:pt x="465" y="348"/>
                  </a:lnTo>
                  <a:lnTo>
                    <a:pt x="465" y="350"/>
                  </a:lnTo>
                  <a:lnTo>
                    <a:pt x="465" y="350"/>
                  </a:lnTo>
                  <a:close/>
                  <a:moveTo>
                    <a:pt x="688" y="477"/>
                  </a:moveTo>
                  <a:lnTo>
                    <a:pt x="689" y="477"/>
                  </a:lnTo>
                  <a:lnTo>
                    <a:pt x="691" y="481"/>
                  </a:lnTo>
                  <a:lnTo>
                    <a:pt x="696" y="487"/>
                  </a:lnTo>
                  <a:lnTo>
                    <a:pt x="693" y="492"/>
                  </a:lnTo>
                  <a:lnTo>
                    <a:pt x="692" y="492"/>
                  </a:lnTo>
                  <a:lnTo>
                    <a:pt x="687" y="490"/>
                  </a:lnTo>
                  <a:lnTo>
                    <a:pt x="687" y="492"/>
                  </a:lnTo>
                  <a:lnTo>
                    <a:pt x="688" y="493"/>
                  </a:lnTo>
                  <a:lnTo>
                    <a:pt x="693" y="493"/>
                  </a:lnTo>
                  <a:lnTo>
                    <a:pt x="691" y="501"/>
                  </a:lnTo>
                  <a:lnTo>
                    <a:pt x="689" y="501"/>
                  </a:lnTo>
                  <a:lnTo>
                    <a:pt x="688" y="500"/>
                  </a:lnTo>
                  <a:lnTo>
                    <a:pt x="683" y="491"/>
                  </a:lnTo>
                  <a:lnTo>
                    <a:pt x="681" y="497"/>
                  </a:lnTo>
                  <a:lnTo>
                    <a:pt x="678" y="498"/>
                  </a:lnTo>
                  <a:lnTo>
                    <a:pt x="676" y="497"/>
                  </a:lnTo>
                  <a:lnTo>
                    <a:pt x="675" y="495"/>
                  </a:lnTo>
                  <a:lnTo>
                    <a:pt x="676" y="493"/>
                  </a:lnTo>
                  <a:lnTo>
                    <a:pt x="675" y="489"/>
                  </a:lnTo>
                  <a:lnTo>
                    <a:pt x="676" y="488"/>
                  </a:lnTo>
                  <a:lnTo>
                    <a:pt x="675" y="484"/>
                  </a:lnTo>
                  <a:lnTo>
                    <a:pt x="674" y="481"/>
                  </a:lnTo>
                  <a:lnTo>
                    <a:pt x="676" y="479"/>
                  </a:lnTo>
                  <a:lnTo>
                    <a:pt x="677" y="479"/>
                  </a:lnTo>
                  <a:lnTo>
                    <a:pt x="677" y="476"/>
                  </a:lnTo>
                  <a:lnTo>
                    <a:pt x="677" y="475"/>
                  </a:lnTo>
                  <a:lnTo>
                    <a:pt x="680" y="476"/>
                  </a:lnTo>
                  <a:lnTo>
                    <a:pt x="682" y="474"/>
                  </a:lnTo>
                  <a:lnTo>
                    <a:pt x="683" y="477"/>
                  </a:lnTo>
                  <a:lnTo>
                    <a:pt x="687" y="475"/>
                  </a:lnTo>
                  <a:lnTo>
                    <a:pt x="688" y="477"/>
                  </a:lnTo>
                  <a:lnTo>
                    <a:pt x="688" y="477"/>
                  </a:lnTo>
                  <a:close/>
                  <a:moveTo>
                    <a:pt x="706" y="484"/>
                  </a:moveTo>
                  <a:lnTo>
                    <a:pt x="707" y="487"/>
                  </a:lnTo>
                  <a:lnTo>
                    <a:pt x="702" y="483"/>
                  </a:lnTo>
                  <a:lnTo>
                    <a:pt x="702" y="481"/>
                  </a:lnTo>
                  <a:lnTo>
                    <a:pt x="704" y="481"/>
                  </a:lnTo>
                  <a:lnTo>
                    <a:pt x="706" y="484"/>
                  </a:lnTo>
                  <a:close/>
                  <a:moveTo>
                    <a:pt x="700" y="478"/>
                  </a:moveTo>
                  <a:lnTo>
                    <a:pt x="701" y="480"/>
                  </a:lnTo>
                  <a:lnTo>
                    <a:pt x="700" y="484"/>
                  </a:lnTo>
                  <a:lnTo>
                    <a:pt x="704" y="486"/>
                  </a:lnTo>
                  <a:lnTo>
                    <a:pt x="705" y="487"/>
                  </a:lnTo>
                  <a:lnTo>
                    <a:pt x="707" y="488"/>
                  </a:lnTo>
                  <a:lnTo>
                    <a:pt x="706" y="490"/>
                  </a:lnTo>
                  <a:lnTo>
                    <a:pt x="707" y="495"/>
                  </a:lnTo>
                  <a:lnTo>
                    <a:pt x="707" y="499"/>
                  </a:lnTo>
                  <a:lnTo>
                    <a:pt x="706" y="502"/>
                  </a:lnTo>
                  <a:lnTo>
                    <a:pt x="705" y="501"/>
                  </a:lnTo>
                  <a:lnTo>
                    <a:pt x="706" y="498"/>
                  </a:lnTo>
                  <a:lnTo>
                    <a:pt x="705" y="495"/>
                  </a:lnTo>
                  <a:lnTo>
                    <a:pt x="705" y="493"/>
                  </a:lnTo>
                  <a:lnTo>
                    <a:pt x="703" y="492"/>
                  </a:lnTo>
                  <a:lnTo>
                    <a:pt x="703" y="496"/>
                  </a:lnTo>
                  <a:lnTo>
                    <a:pt x="703" y="502"/>
                  </a:lnTo>
                  <a:lnTo>
                    <a:pt x="705" y="503"/>
                  </a:lnTo>
                  <a:lnTo>
                    <a:pt x="702" y="510"/>
                  </a:lnTo>
                  <a:lnTo>
                    <a:pt x="700" y="510"/>
                  </a:lnTo>
                  <a:lnTo>
                    <a:pt x="698" y="509"/>
                  </a:lnTo>
                  <a:lnTo>
                    <a:pt x="698" y="511"/>
                  </a:lnTo>
                  <a:lnTo>
                    <a:pt x="690" y="515"/>
                  </a:lnTo>
                  <a:lnTo>
                    <a:pt x="689" y="511"/>
                  </a:lnTo>
                  <a:lnTo>
                    <a:pt x="690" y="511"/>
                  </a:lnTo>
                  <a:lnTo>
                    <a:pt x="691" y="509"/>
                  </a:lnTo>
                  <a:lnTo>
                    <a:pt x="694" y="506"/>
                  </a:lnTo>
                  <a:lnTo>
                    <a:pt x="694" y="499"/>
                  </a:lnTo>
                  <a:lnTo>
                    <a:pt x="695" y="495"/>
                  </a:lnTo>
                  <a:lnTo>
                    <a:pt x="697" y="491"/>
                  </a:lnTo>
                  <a:lnTo>
                    <a:pt x="697" y="487"/>
                  </a:lnTo>
                  <a:lnTo>
                    <a:pt x="698" y="486"/>
                  </a:lnTo>
                  <a:lnTo>
                    <a:pt x="698" y="482"/>
                  </a:lnTo>
                  <a:lnTo>
                    <a:pt x="699" y="478"/>
                  </a:lnTo>
                  <a:lnTo>
                    <a:pt x="700" y="478"/>
                  </a:lnTo>
                  <a:lnTo>
                    <a:pt x="700" y="478"/>
                  </a:lnTo>
                  <a:close/>
                  <a:moveTo>
                    <a:pt x="479" y="347"/>
                  </a:moveTo>
                  <a:lnTo>
                    <a:pt x="480" y="348"/>
                  </a:lnTo>
                  <a:lnTo>
                    <a:pt x="478" y="350"/>
                  </a:lnTo>
                  <a:lnTo>
                    <a:pt x="482" y="353"/>
                  </a:lnTo>
                  <a:lnTo>
                    <a:pt x="484" y="355"/>
                  </a:lnTo>
                  <a:lnTo>
                    <a:pt x="482" y="357"/>
                  </a:lnTo>
                  <a:lnTo>
                    <a:pt x="479" y="357"/>
                  </a:lnTo>
                  <a:lnTo>
                    <a:pt x="479" y="354"/>
                  </a:lnTo>
                  <a:lnTo>
                    <a:pt x="477" y="356"/>
                  </a:lnTo>
                  <a:lnTo>
                    <a:pt x="470" y="355"/>
                  </a:lnTo>
                  <a:lnTo>
                    <a:pt x="468" y="356"/>
                  </a:lnTo>
                  <a:lnTo>
                    <a:pt x="467" y="353"/>
                  </a:lnTo>
                  <a:lnTo>
                    <a:pt x="467" y="351"/>
                  </a:lnTo>
                  <a:lnTo>
                    <a:pt x="466" y="348"/>
                  </a:lnTo>
                  <a:lnTo>
                    <a:pt x="471" y="347"/>
                  </a:lnTo>
                  <a:lnTo>
                    <a:pt x="474" y="349"/>
                  </a:lnTo>
                  <a:lnTo>
                    <a:pt x="476" y="346"/>
                  </a:lnTo>
                  <a:lnTo>
                    <a:pt x="479" y="347"/>
                  </a:lnTo>
                  <a:lnTo>
                    <a:pt x="479" y="347"/>
                  </a:lnTo>
                  <a:close/>
                  <a:moveTo>
                    <a:pt x="480" y="347"/>
                  </a:moveTo>
                  <a:lnTo>
                    <a:pt x="479" y="345"/>
                  </a:lnTo>
                  <a:lnTo>
                    <a:pt x="482" y="344"/>
                  </a:lnTo>
                  <a:lnTo>
                    <a:pt x="482" y="347"/>
                  </a:lnTo>
                  <a:lnTo>
                    <a:pt x="480" y="347"/>
                  </a:lnTo>
                  <a:close/>
                  <a:moveTo>
                    <a:pt x="388" y="269"/>
                  </a:moveTo>
                  <a:lnTo>
                    <a:pt x="385" y="270"/>
                  </a:lnTo>
                  <a:lnTo>
                    <a:pt x="383" y="268"/>
                  </a:lnTo>
                  <a:lnTo>
                    <a:pt x="386" y="265"/>
                  </a:lnTo>
                  <a:lnTo>
                    <a:pt x="389" y="267"/>
                  </a:lnTo>
                  <a:lnTo>
                    <a:pt x="388" y="269"/>
                  </a:lnTo>
                  <a:lnTo>
                    <a:pt x="388" y="269"/>
                  </a:lnTo>
                  <a:close/>
                  <a:moveTo>
                    <a:pt x="558" y="344"/>
                  </a:moveTo>
                  <a:lnTo>
                    <a:pt x="555" y="346"/>
                  </a:lnTo>
                  <a:lnTo>
                    <a:pt x="555" y="344"/>
                  </a:lnTo>
                  <a:lnTo>
                    <a:pt x="558" y="344"/>
                  </a:lnTo>
                  <a:lnTo>
                    <a:pt x="558" y="344"/>
                  </a:lnTo>
                  <a:close/>
                  <a:moveTo>
                    <a:pt x="573" y="347"/>
                  </a:moveTo>
                  <a:lnTo>
                    <a:pt x="574" y="349"/>
                  </a:lnTo>
                  <a:lnTo>
                    <a:pt x="572" y="350"/>
                  </a:lnTo>
                  <a:lnTo>
                    <a:pt x="568" y="351"/>
                  </a:lnTo>
                  <a:lnTo>
                    <a:pt x="562" y="353"/>
                  </a:lnTo>
                  <a:lnTo>
                    <a:pt x="562" y="355"/>
                  </a:lnTo>
                  <a:lnTo>
                    <a:pt x="559" y="354"/>
                  </a:lnTo>
                  <a:lnTo>
                    <a:pt x="555" y="354"/>
                  </a:lnTo>
                  <a:lnTo>
                    <a:pt x="557" y="352"/>
                  </a:lnTo>
                  <a:lnTo>
                    <a:pt x="560" y="351"/>
                  </a:lnTo>
                  <a:lnTo>
                    <a:pt x="567" y="349"/>
                  </a:lnTo>
                  <a:lnTo>
                    <a:pt x="569" y="348"/>
                  </a:lnTo>
                  <a:lnTo>
                    <a:pt x="570" y="349"/>
                  </a:lnTo>
                  <a:lnTo>
                    <a:pt x="572" y="346"/>
                  </a:lnTo>
                  <a:lnTo>
                    <a:pt x="573" y="347"/>
                  </a:lnTo>
                  <a:lnTo>
                    <a:pt x="573" y="347"/>
                  </a:lnTo>
                  <a:close/>
                  <a:moveTo>
                    <a:pt x="365" y="182"/>
                  </a:moveTo>
                  <a:lnTo>
                    <a:pt x="365" y="185"/>
                  </a:lnTo>
                  <a:lnTo>
                    <a:pt x="367" y="186"/>
                  </a:lnTo>
                  <a:lnTo>
                    <a:pt x="368" y="188"/>
                  </a:lnTo>
                  <a:lnTo>
                    <a:pt x="365" y="190"/>
                  </a:lnTo>
                  <a:lnTo>
                    <a:pt x="365" y="191"/>
                  </a:lnTo>
                  <a:lnTo>
                    <a:pt x="362" y="194"/>
                  </a:lnTo>
                  <a:lnTo>
                    <a:pt x="362" y="196"/>
                  </a:lnTo>
                  <a:lnTo>
                    <a:pt x="357" y="194"/>
                  </a:lnTo>
                  <a:lnTo>
                    <a:pt x="352" y="193"/>
                  </a:lnTo>
                  <a:lnTo>
                    <a:pt x="352" y="190"/>
                  </a:lnTo>
                  <a:lnTo>
                    <a:pt x="350" y="188"/>
                  </a:lnTo>
                  <a:lnTo>
                    <a:pt x="348" y="181"/>
                  </a:lnTo>
                  <a:lnTo>
                    <a:pt x="347" y="179"/>
                  </a:lnTo>
                  <a:lnTo>
                    <a:pt x="348" y="173"/>
                  </a:lnTo>
                  <a:lnTo>
                    <a:pt x="351" y="174"/>
                  </a:lnTo>
                  <a:lnTo>
                    <a:pt x="354" y="178"/>
                  </a:lnTo>
                  <a:lnTo>
                    <a:pt x="357" y="177"/>
                  </a:lnTo>
                  <a:lnTo>
                    <a:pt x="362" y="179"/>
                  </a:lnTo>
                  <a:lnTo>
                    <a:pt x="362" y="180"/>
                  </a:lnTo>
                  <a:lnTo>
                    <a:pt x="365" y="181"/>
                  </a:lnTo>
                  <a:lnTo>
                    <a:pt x="365" y="182"/>
                  </a:lnTo>
                  <a:close/>
                  <a:moveTo>
                    <a:pt x="581" y="348"/>
                  </a:moveTo>
                  <a:lnTo>
                    <a:pt x="583" y="349"/>
                  </a:lnTo>
                  <a:lnTo>
                    <a:pt x="582" y="351"/>
                  </a:lnTo>
                  <a:lnTo>
                    <a:pt x="586" y="352"/>
                  </a:lnTo>
                  <a:lnTo>
                    <a:pt x="586" y="353"/>
                  </a:lnTo>
                  <a:lnTo>
                    <a:pt x="582" y="352"/>
                  </a:lnTo>
                  <a:lnTo>
                    <a:pt x="577" y="353"/>
                  </a:lnTo>
                  <a:lnTo>
                    <a:pt x="578" y="351"/>
                  </a:lnTo>
                  <a:lnTo>
                    <a:pt x="581" y="351"/>
                  </a:lnTo>
                  <a:lnTo>
                    <a:pt x="578" y="349"/>
                  </a:lnTo>
                  <a:lnTo>
                    <a:pt x="581" y="348"/>
                  </a:lnTo>
                  <a:lnTo>
                    <a:pt x="581" y="348"/>
                  </a:lnTo>
                  <a:close/>
                  <a:moveTo>
                    <a:pt x="568" y="339"/>
                  </a:moveTo>
                  <a:lnTo>
                    <a:pt x="568" y="341"/>
                  </a:lnTo>
                  <a:lnTo>
                    <a:pt x="567" y="342"/>
                  </a:lnTo>
                  <a:lnTo>
                    <a:pt x="564" y="344"/>
                  </a:lnTo>
                  <a:lnTo>
                    <a:pt x="563" y="346"/>
                  </a:lnTo>
                  <a:lnTo>
                    <a:pt x="562" y="343"/>
                  </a:lnTo>
                  <a:lnTo>
                    <a:pt x="567" y="339"/>
                  </a:lnTo>
                  <a:lnTo>
                    <a:pt x="568" y="339"/>
                  </a:lnTo>
                  <a:lnTo>
                    <a:pt x="568" y="339"/>
                  </a:lnTo>
                  <a:close/>
                  <a:moveTo>
                    <a:pt x="303" y="117"/>
                  </a:moveTo>
                  <a:lnTo>
                    <a:pt x="302" y="118"/>
                  </a:lnTo>
                  <a:lnTo>
                    <a:pt x="301" y="110"/>
                  </a:lnTo>
                  <a:lnTo>
                    <a:pt x="303" y="111"/>
                  </a:lnTo>
                  <a:lnTo>
                    <a:pt x="302" y="112"/>
                  </a:lnTo>
                  <a:lnTo>
                    <a:pt x="303" y="117"/>
                  </a:lnTo>
                  <a:lnTo>
                    <a:pt x="303" y="117"/>
                  </a:lnTo>
                  <a:close/>
                  <a:moveTo>
                    <a:pt x="587" y="351"/>
                  </a:moveTo>
                  <a:lnTo>
                    <a:pt x="584" y="350"/>
                  </a:lnTo>
                  <a:lnTo>
                    <a:pt x="585" y="349"/>
                  </a:lnTo>
                  <a:lnTo>
                    <a:pt x="590" y="350"/>
                  </a:lnTo>
                  <a:lnTo>
                    <a:pt x="587" y="351"/>
                  </a:lnTo>
                  <a:close/>
                  <a:moveTo>
                    <a:pt x="571" y="326"/>
                  </a:moveTo>
                  <a:lnTo>
                    <a:pt x="571" y="329"/>
                  </a:lnTo>
                  <a:lnTo>
                    <a:pt x="569" y="329"/>
                  </a:lnTo>
                  <a:lnTo>
                    <a:pt x="569" y="327"/>
                  </a:lnTo>
                  <a:lnTo>
                    <a:pt x="571" y="326"/>
                  </a:lnTo>
                  <a:close/>
                  <a:moveTo>
                    <a:pt x="465" y="148"/>
                  </a:moveTo>
                  <a:lnTo>
                    <a:pt x="464" y="149"/>
                  </a:lnTo>
                  <a:lnTo>
                    <a:pt x="462" y="148"/>
                  </a:lnTo>
                  <a:lnTo>
                    <a:pt x="462" y="146"/>
                  </a:lnTo>
                  <a:lnTo>
                    <a:pt x="465" y="148"/>
                  </a:lnTo>
                  <a:lnTo>
                    <a:pt x="465" y="148"/>
                  </a:lnTo>
                  <a:close/>
                  <a:moveTo>
                    <a:pt x="384" y="60"/>
                  </a:moveTo>
                  <a:lnTo>
                    <a:pt x="382" y="62"/>
                  </a:lnTo>
                  <a:lnTo>
                    <a:pt x="382" y="65"/>
                  </a:lnTo>
                  <a:lnTo>
                    <a:pt x="385" y="72"/>
                  </a:lnTo>
                  <a:lnTo>
                    <a:pt x="390" y="72"/>
                  </a:lnTo>
                  <a:lnTo>
                    <a:pt x="392" y="73"/>
                  </a:lnTo>
                  <a:lnTo>
                    <a:pt x="394" y="75"/>
                  </a:lnTo>
                  <a:lnTo>
                    <a:pt x="394" y="79"/>
                  </a:lnTo>
                  <a:lnTo>
                    <a:pt x="392" y="81"/>
                  </a:lnTo>
                  <a:lnTo>
                    <a:pt x="393" y="86"/>
                  </a:lnTo>
                  <a:lnTo>
                    <a:pt x="394" y="87"/>
                  </a:lnTo>
                  <a:lnTo>
                    <a:pt x="393" y="89"/>
                  </a:lnTo>
                  <a:lnTo>
                    <a:pt x="395" y="91"/>
                  </a:lnTo>
                  <a:lnTo>
                    <a:pt x="396" y="95"/>
                  </a:lnTo>
                  <a:lnTo>
                    <a:pt x="398" y="95"/>
                  </a:lnTo>
                  <a:lnTo>
                    <a:pt x="399" y="98"/>
                  </a:lnTo>
                  <a:lnTo>
                    <a:pt x="398" y="100"/>
                  </a:lnTo>
                  <a:lnTo>
                    <a:pt x="396" y="100"/>
                  </a:lnTo>
                  <a:lnTo>
                    <a:pt x="392" y="95"/>
                  </a:lnTo>
                  <a:lnTo>
                    <a:pt x="388" y="95"/>
                  </a:lnTo>
                  <a:lnTo>
                    <a:pt x="385" y="96"/>
                  </a:lnTo>
                  <a:lnTo>
                    <a:pt x="385" y="95"/>
                  </a:lnTo>
                  <a:lnTo>
                    <a:pt x="386" y="91"/>
                  </a:lnTo>
                  <a:lnTo>
                    <a:pt x="385" y="87"/>
                  </a:lnTo>
                  <a:lnTo>
                    <a:pt x="384" y="86"/>
                  </a:lnTo>
                  <a:lnTo>
                    <a:pt x="385" y="84"/>
                  </a:lnTo>
                  <a:lnTo>
                    <a:pt x="385" y="81"/>
                  </a:lnTo>
                  <a:lnTo>
                    <a:pt x="384" y="75"/>
                  </a:lnTo>
                  <a:lnTo>
                    <a:pt x="382" y="73"/>
                  </a:lnTo>
                  <a:lnTo>
                    <a:pt x="375" y="72"/>
                  </a:lnTo>
                  <a:lnTo>
                    <a:pt x="374" y="68"/>
                  </a:lnTo>
                  <a:lnTo>
                    <a:pt x="376" y="64"/>
                  </a:lnTo>
                  <a:lnTo>
                    <a:pt x="379" y="62"/>
                  </a:lnTo>
                  <a:lnTo>
                    <a:pt x="380" y="62"/>
                  </a:lnTo>
                  <a:lnTo>
                    <a:pt x="384" y="60"/>
                  </a:lnTo>
                  <a:lnTo>
                    <a:pt x="384" y="60"/>
                  </a:lnTo>
                  <a:close/>
                  <a:moveTo>
                    <a:pt x="778" y="147"/>
                  </a:moveTo>
                  <a:lnTo>
                    <a:pt x="646" y="390"/>
                  </a:lnTo>
                  <a:lnTo>
                    <a:pt x="646" y="391"/>
                  </a:lnTo>
                  <a:lnTo>
                    <a:pt x="651" y="396"/>
                  </a:lnTo>
                  <a:lnTo>
                    <a:pt x="653" y="395"/>
                  </a:lnTo>
                  <a:lnTo>
                    <a:pt x="656" y="400"/>
                  </a:lnTo>
                  <a:lnTo>
                    <a:pt x="658" y="400"/>
                  </a:lnTo>
                  <a:lnTo>
                    <a:pt x="662" y="399"/>
                  </a:lnTo>
                  <a:lnTo>
                    <a:pt x="663" y="399"/>
                  </a:lnTo>
                  <a:lnTo>
                    <a:pt x="670" y="402"/>
                  </a:lnTo>
                  <a:lnTo>
                    <a:pt x="670" y="404"/>
                  </a:lnTo>
                  <a:lnTo>
                    <a:pt x="666" y="408"/>
                  </a:lnTo>
                  <a:lnTo>
                    <a:pt x="666" y="411"/>
                  </a:lnTo>
                  <a:lnTo>
                    <a:pt x="669" y="416"/>
                  </a:lnTo>
                  <a:lnTo>
                    <a:pt x="669" y="421"/>
                  </a:lnTo>
                  <a:lnTo>
                    <a:pt x="675" y="440"/>
                  </a:lnTo>
                  <a:lnTo>
                    <a:pt x="673" y="446"/>
                  </a:lnTo>
                  <a:lnTo>
                    <a:pt x="673" y="449"/>
                  </a:lnTo>
                  <a:lnTo>
                    <a:pt x="676" y="448"/>
                  </a:lnTo>
                  <a:lnTo>
                    <a:pt x="684" y="446"/>
                  </a:lnTo>
                  <a:lnTo>
                    <a:pt x="687" y="448"/>
                  </a:lnTo>
                  <a:lnTo>
                    <a:pt x="690" y="445"/>
                  </a:lnTo>
                  <a:lnTo>
                    <a:pt x="692" y="441"/>
                  </a:lnTo>
                  <a:lnTo>
                    <a:pt x="695" y="441"/>
                  </a:lnTo>
                  <a:lnTo>
                    <a:pt x="697" y="439"/>
                  </a:lnTo>
                  <a:lnTo>
                    <a:pt x="702" y="439"/>
                  </a:lnTo>
                  <a:lnTo>
                    <a:pt x="709" y="439"/>
                  </a:lnTo>
                  <a:lnTo>
                    <a:pt x="711" y="442"/>
                  </a:lnTo>
                  <a:lnTo>
                    <a:pt x="712" y="447"/>
                  </a:lnTo>
                  <a:lnTo>
                    <a:pt x="710" y="450"/>
                  </a:lnTo>
                  <a:lnTo>
                    <a:pt x="710" y="455"/>
                  </a:lnTo>
                  <a:lnTo>
                    <a:pt x="712" y="458"/>
                  </a:lnTo>
                  <a:lnTo>
                    <a:pt x="713" y="461"/>
                  </a:lnTo>
                  <a:lnTo>
                    <a:pt x="715" y="464"/>
                  </a:lnTo>
                  <a:lnTo>
                    <a:pt x="714" y="466"/>
                  </a:lnTo>
                  <a:lnTo>
                    <a:pt x="715" y="470"/>
                  </a:lnTo>
                  <a:lnTo>
                    <a:pt x="718" y="475"/>
                  </a:lnTo>
                  <a:lnTo>
                    <a:pt x="719" y="481"/>
                  </a:lnTo>
                  <a:lnTo>
                    <a:pt x="720" y="484"/>
                  </a:lnTo>
                  <a:lnTo>
                    <a:pt x="719" y="489"/>
                  </a:lnTo>
                  <a:lnTo>
                    <a:pt x="720" y="494"/>
                  </a:lnTo>
                  <a:lnTo>
                    <a:pt x="720" y="498"/>
                  </a:lnTo>
                  <a:lnTo>
                    <a:pt x="721" y="502"/>
                  </a:lnTo>
                  <a:lnTo>
                    <a:pt x="722" y="514"/>
                  </a:lnTo>
                  <a:lnTo>
                    <a:pt x="723" y="519"/>
                  </a:lnTo>
                  <a:lnTo>
                    <a:pt x="723" y="524"/>
                  </a:lnTo>
                  <a:lnTo>
                    <a:pt x="720" y="526"/>
                  </a:lnTo>
                  <a:lnTo>
                    <a:pt x="724" y="529"/>
                  </a:lnTo>
                  <a:lnTo>
                    <a:pt x="721" y="533"/>
                  </a:lnTo>
                  <a:lnTo>
                    <a:pt x="724" y="536"/>
                  </a:lnTo>
                  <a:lnTo>
                    <a:pt x="723" y="537"/>
                  </a:lnTo>
                  <a:lnTo>
                    <a:pt x="723" y="542"/>
                  </a:lnTo>
                  <a:lnTo>
                    <a:pt x="726" y="543"/>
                  </a:lnTo>
                  <a:lnTo>
                    <a:pt x="730" y="551"/>
                  </a:lnTo>
                  <a:lnTo>
                    <a:pt x="734" y="553"/>
                  </a:lnTo>
                  <a:lnTo>
                    <a:pt x="735" y="557"/>
                  </a:lnTo>
                  <a:lnTo>
                    <a:pt x="737" y="558"/>
                  </a:lnTo>
                  <a:lnTo>
                    <a:pt x="737" y="562"/>
                  </a:lnTo>
                  <a:lnTo>
                    <a:pt x="742" y="565"/>
                  </a:lnTo>
                  <a:lnTo>
                    <a:pt x="742" y="567"/>
                  </a:lnTo>
                  <a:lnTo>
                    <a:pt x="740" y="569"/>
                  </a:lnTo>
                  <a:lnTo>
                    <a:pt x="737" y="572"/>
                  </a:lnTo>
                  <a:lnTo>
                    <a:pt x="737" y="575"/>
                  </a:lnTo>
                  <a:lnTo>
                    <a:pt x="735" y="577"/>
                  </a:lnTo>
                  <a:lnTo>
                    <a:pt x="735" y="585"/>
                  </a:lnTo>
                  <a:lnTo>
                    <a:pt x="733" y="586"/>
                  </a:lnTo>
                  <a:lnTo>
                    <a:pt x="729" y="590"/>
                  </a:lnTo>
                  <a:lnTo>
                    <a:pt x="726" y="593"/>
                  </a:lnTo>
                  <a:lnTo>
                    <a:pt x="721" y="594"/>
                  </a:lnTo>
                  <a:lnTo>
                    <a:pt x="719" y="592"/>
                  </a:lnTo>
                  <a:lnTo>
                    <a:pt x="717" y="593"/>
                  </a:lnTo>
                  <a:lnTo>
                    <a:pt x="716" y="591"/>
                  </a:lnTo>
                  <a:lnTo>
                    <a:pt x="718" y="589"/>
                  </a:lnTo>
                  <a:lnTo>
                    <a:pt x="717" y="586"/>
                  </a:lnTo>
                  <a:lnTo>
                    <a:pt x="719" y="585"/>
                  </a:lnTo>
                  <a:lnTo>
                    <a:pt x="718" y="583"/>
                  </a:lnTo>
                  <a:lnTo>
                    <a:pt x="719" y="581"/>
                  </a:lnTo>
                  <a:lnTo>
                    <a:pt x="723" y="579"/>
                  </a:lnTo>
                  <a:lnTo>
                    <a:pt x="725" y="574"/>
                  </a:lnTo>
                  <a:lnTo>
                    <a:pt x="726" y="569"/>
                  </a:lnTo>
                  <a:lnTo>
                    <a:pt x="725" y="564"/>
                  </a:lnTo>
                  <a:lnTo>
                    <a:pt x="725" y="562"/>
                  </a:lnTo>
                  <a:lnTo>
                    <a:pt x="725" y="560"/>
                  </a:lnTo>
                  <a:lnTo>
                    <a:pt x="723" y="560"/>
                  </a:lnTo>
                  <a:lnTo>
                    <a:pt x="722" y="558"/>
                  </a:lnTo>
                  <a:lnTo>
                    <a:pt x="716" y="560"/>
                  </a:lnTo>
                  <a:lnTo>
                    <a:pt x="714" y="560"/>
                  </a:lnTo>
                  <a:lnTo>
                    <a:pt x="715" y="562"/>
                  </a:lnTo>
                  <a:lnTo>
                    <a:pt x="712" y="565"/>
                  </a:lnTo>
                  <a:lnTo>
                    <a:pt x="710" y="566"/>
                  </a:lnTo>
                  <a:lnTo>
                    <a:pt x="709" y="569"/>
                  </a:lnTo>
                  <a:lnTo>
                    <a:pt x="707" y="565"/>
                  </a:lnTo>
                  <a:lnTo>
                    <a:pt x="707" y="561"/>
                  </a:lnTo>
                  <a:lnTo>
                    <a:pt x="711" y="559"/>
                  </a:lnTo>
                  <a:lnTo>
                    <a:pt x="715" y="556"/>
                  </a:lnTo>
                  <a:lnTo>
                    <a:pt x="716" y="552"/>
                  </a:lnTo>
                  <a:lnTo>
                    <a:pt x="718" y="552"/>
                  </a:lnTo>
                  <a:lnTo>
                    <a:pt x="717" y="548"/>
                  </a:lnTo>
                  <a:lnTo>
                    <a:pt x="717" y="547"/>
                  </a:lnTo>
                  <a:lnTo>
                    <a:pt x="715" y="545"/>
                  </a:lnTo>
                  <a:lnTo>
                    <a:pt x="716" y="542"/>
                  </a:lnTo>
                  <a:lnTo>
                    <a:pt x="714" y="540"/>
                  </a:lnTo>
                  <a:lnTo>
                    <a:pt x="716" y="537"/>
                  </a:lnTo>
                  <a:lnTo>
                    <a:pt x="714" y="537"/>
                  </a:lnTo>
                  <a:lnTo>
                    <a:pt x="715" y="534"/>
                  </a:lnTo>
                  <a:lnTo>
                    <a:pt x="712" y="531"/>
                  </a:lnTo>
                  <a:lnTo>
                    <a:pt x="711" y="527"/>
                  </a:lnTo>
                  <a:lnTo>
                    <a:pt x="713" y="526"/>
                  </a:lnTo>
                  <a:lnTo>
                    <a:pt x="710" y="521"/>
                  </a:lnTo>
                  <a:lnTo>
                    <a:pt x="710" y="520"/>
                  </a:lnTo>
                  <a:lnTo>
                    <a:pt x="708" y="520"/>
                  </a:lnTo>
                  <a:lnTo>
                    <a:pt x="705" y="516"/>
                  </a:lnTo>
                  <a:lnTo>
                    <a:pt x="707" y="514"/>
                  </a:lnTo>
                  <a:lnTo>
                    <a:pt x="709" y="514"/>
                  </a:lnTo>
                  <a:lnTo>
                    <a:pt x="709" y="509"/>
                  </a:lnTo>
                  <a:lnTo>
                    <a:pt x="709" y="508"/>
                  </a:lnTo>
                  <a:lnTo>
                    <a:pt x="708" y="505"/>
                  </a:lnTo>
                  <a:lnTo>
                    <a:pt x="709" y="502"/>
                  </a:lnTo>
                  <a:lnTo>
                    <a:pt x="710" y="502"/>
                  </a:lnTo>
                  <a:lnTo>
                    <a:pt x="714" y="508"/>
                  </a:lnTo>
                  <a:lnTo>
                    <a:pt x="715" y="507"/>
                  </a:lnTo>
                  <a:lnTo>
                    <a:pt x="711" y="502"/>
                  </a:lnTo>
                  <a:lnTo>
                    <a:pt x="713" y="497"/>
                  </a:lnTo>
                  <a:lnTo>
                    <a:pt x="710" y="500"/>
                  </a:lnTo>
                  <a:lnTo>
                    <a:pt x="709" y="495"/>
                  </a:lnTo>
                  <a:lnTo>
                    <a:pt x="708" y="491"/>
                  </a:lnTo>
                  <a:lnTo>
                    <a:pt x="709" y="488"/>
                  </a:lnTo>
                  <a:lnTo>
                    <a:pt x="710" y="486"/>
                  </a:lnTo>
                  <a:lnTo>
                    <a:pt x="711" y="485"/>
                  </a:lnTo>
                  <a:lnTo>
                    <a:pt x="712" y="482"/>
                  </a:lnTo>
                  <a:lnTo>
                    <a:pt x="707" y="486"/>
                  </a:lnTo>
                  <a:lnTo>
                    <a:pt x="705" y="481"/>
                  </a:lnTo>
                  <a:lnTo>
                    <a:pt x="702" y="478"/>
                  </a:lnTo>
                  <a:lnTo>
                    <a:pt x="702" y="475"/>
                  </a:lnTo>
                  <a:lnTo>
                    <a:pt x="702" y="470"/>
                  </a:lnTo>
                  <a:lnTo>
                    <a:pt x="703" y="470"/>
                  </a:lnTo>
                  <a:lnTo>
                    <a:pt x="705" y="467"/>
                  </a:lnTo>
                  <a:lnTo>
                    <a:pt x="702" y="468"/>
                  </a:lnTo>
                  <a:lnTo>
                    <a:pt x="702" y="465"/>
                  </a:lnTo>
                  <a:lnTo>
                    <a:pt x="703" y="463"/>
                  </a:lnTo>
                  <a:lnTo>
                    <a:pt x="705" y="457"/>
                  </a:lnTo>
                  <a:lnTo>
                    <a:pt x="702" y="456"/>
                  </a:lnTo>
                  <a:lnTo>
                    <a:pt x="700" y="460"/>
                  </a:lnTo>
                  <a:lnTo>
                    <a:pt x="700" y="466"/>
                  </a:lnTo>
                  <a:lnTo>
                    <a:pt x="700" y="470"/>
                  </a:lnTo>
                  <a:lnTo>
                    <a:pt x="698" y="470"/>
                  </a:lnTo>
                  <a:lnTo>
                    <a:pt x="698" y="475"/>
                  </a:lnTo>
                  <a:lnTo>
                    <a:pt x="697" y="479"/>
                  </a:lnTo>
                  <a:lnTo>
                    <a:pt x="695" y="481"/>
                  </a:lnTo>
                  <a:lnTo>
                    <a:pt x="693" y="479"/>
                  </a:lnTo>
                  <a:lnTo>
                    <a:pt x="693" y="474"/>
                  </a:lnTo>
                  <a:lnTo>
                    <a:pt x="692" y="474"/>
                  </a:lnTo>
                  <a:lnTo>
                    <a:pt x="691" y="472"/>
                  </a:lnTo>
                  <a:lnTo>
                    <a:pt x="687" y="472"/>
                  </a:lnTo>
                  <a:lnTo>
                    <a:pt x="688" y="469"/>
                  </a:lnTo>
                  <a:lnTo>
                    <a:pt x="689" y="468"/>
                  </a:lnTo>
                  <a:lnTo>
                    <a:pt x="690" y="460"/>
                  </a:lnTo>
                  <a:lnTo>
                    <a:pt x="688" y="460"/>
                  </a:lnTo>
                  <a:lnTo>
                    <a:pt x="687" y="460"/>
                  </a:lnTo>
                  <a:lnTo>
                    <a:pt x="684" y="456"/>
                  </a:lnTo>
                  <a:lnTo>
                    <a:pt x="686" y="454"/>
                  </a:lnTo>
                  <a:lnTo>
                    <a:pt x="683" y="454"/>
                  </a:lnTo>
                  <a:lnTo>
                    <a:pt x="680" y="451"/>
                  </a:lnTo>
                  <a:lnTo>
                    <a:pt x="680" y="453"/>
                  </a:lnTo>
                  <a:lnTo>
                    <a:pt x="684" y="458"/>
                  </a:lnTo>
                  <a:lnTo>
                    <a:pt x="683" y="459"/>
                  </a:lnTo>
                  <a:lnTo>
                    <a:pt x="684" y="460"/>
                  </a:lnTo>
                  <a:lnTo>
                    <a:pt x="686" y="465"/>
                  </a:lnTo>
                  <a:lnTo>
                    <a:pt x="686" y="467"/>
                  </a:lnTo>
                  <a:lnTo>
                    <a:pt x="686" y="471"/>
                  </a:lnTo>
                  <a:lnTo>
                    <a:pt x="684" y="472"/>
                  </a:lnTo>
                  <a:lnTo>
                    <a:pt x="680" y="471"/>
                  </a:lnTo>
                  <a:lnTo>
                    <a:pt x="678" y="470"/>
                  </a:lnTo>
                  <a:lnTo>
                    <a:pt x="675" y="472"/>
                  </a:lnTo>
                  <a:lnTo>
                    <a:pt x="674" y="468"/>
                  </a:lnTo>
                  <a:lnTo>
                    <a:pt x="674" y="466"/>
                  </a:lnTo>
                  <a:lnTo>
                    <a:pt x="673" y="464"/>
                  </a:lnTo>
                  <a:lnTo>
                    <a:pt x="671" y="464"/>
                  </a:lnTo>
                  <a:lnTo>
                    <a:pt x="668" y="457"/>
                  </a:lnTo>
                  <a:lnTo>
                    <a:pt x="668" y="455"/>
                  </a:lnTo>
                  <a:lnTo>
                    <a:pt x="665" y="449"/>
                  </a:lnTo>
                  <a:lnTo>
                    <a:pt x="666" y="445"/>
                  </a:lnTo>
                  <a:lnTo>
                    <a:pt x="665" y="441"/>
                  </a:lnTo>
                  <a:lnTo>
                    <a:pt x="661" y="435"/>
                  </a:lnTo>
                  <a:lnTo>
                    <a:pt x="658" y="430"/>
                  </a:lnTo>
                  <a:lnTo>
                    <a:pt x="655" y="427"/>
                  </a:lnTo>
                  <a:lnTo>
                    <a:pt x="650" y="417"/>
                  </a:lnTo>
                  <a:lnTo>
                    <a:pt x="653" y="418"/>
                  </a:lnTo>
                  <a:lnTo>
                    <a:pt x="657" y="416"/>
                  </a:lnTo>
                  <a:lnTo>
                    <a:pt x="657" y="414"/>
                  </a:lnTo>
                  <a:lnTo>
                    <a:pt x="657" y="411"/>
                  </a:lnTo>
                  <a:lnTo>
                    <a:pt x="661" y="409"/>
                  </a:lnTo>
                  <a:lnTo>
                    <a:pt x="661" y="413"/>
                  </a:lnTo>
                  <a:lnTo>
                    <a:pt x="663" y="413"/>
                  </a:lnTo>
                  <a:lnTo>
                    <a:pt x="661" y="407"/>
                  </a:lnTo>
                  <a:lnTo>
                    <a:pt x="659" y="409"/>
                  </a:lnTo>
                  <a:lnTo>
                    <a:pt x="657" y="409"/>
                  </a:lnTo>
                  <a:lnTo>
                    <a:pt x="654" y="411"/>
                  </a:lnTo>
                  <a:lnTo>
                    <a:pt x="646" y="411"/>
                  </a:lnTo>
                  <a:lnTo>
                    <a:pt x="643" y="408"/>
                  </a:lnTo>
                  <a:lnTo>
                    <a:pt x="640" y="405"/>
                  </a:lnTo>
                  <a:lnTo>
                    <a:pt x="637" y="400"/>
                  </a:lnTo>
                  <a:lnTo>
                    <a:pt x="636" y="398"/>
                  </a:lnTo>
                  <a:lnTo>
                    <a:pt x="638" y="398"/>
                  </a:lnTo>
                  <a:lnTo>
                    <a:pt x="639" y="397"/>
                  </a:lnTo>
                  <a:lnTo>
                    <a:pt x="638" y="395"/>
                  </a:lnTo>
                  <a:lnTo>
                    <a:pt x="634" y="395"/>
                  </a:lnTo>
                  <a:lnTo>
                    <a:pt x="632" y="394"/>
                  </a:lnTo>
                  <a:lnTo>
                    <a:pt x="631" y="391"/>
                  </a:lnTo>
                  <a:lnTo>
                    <a:pt x="622" y="384"/>
                  </a:lnTo>
                  <a:lnTo>
                    <a:pt x="616" y="382"/>
                  </a:lnTo>
                  <a:lnTo>
                    <a:pt x="610" y="379"/>
                  </a:lnTo>
                  <a:lnTo>
                    <a:pt x="606" y="379"/>
                  </a:lnTo>
                  <a:lnTo>
                    <a:pt x="606" y="375"/>
                  </a:lnTo>
                  <a:lnTo>
                    <a:pt x="604" y="370"/>
                  </a:lnTo>
                  <a:lnTo>
                    <a:pt x="601" y="369"/>
                  </a:lnTo>
                  <a:lnTo>
                    <a:pt x="600" y="365"/>
                  </a:lnTo>
                  <a:lnTo>
                    <a:pt x="598" y="363"/>
                  </a:lnTo>
                  <a:lnTo>
                    <a:pt x="600" y="362"/>
                  </a:lnTo>
                  <a:lnTo>
                    <a:pt x="603" y="361"/>
                  </a:lnTo>
                  <a:lnTo>
                    <a:pt x="603" y="359"/>
                  </a:lnTo>
                  <a:lnTo>
                    <a:pt x="600" y="358"/>
                  </a:lnTo>
                  <a:lnTo>
                    <a:pt x="598" y="360"/>
                  </a:lnTo>
                  <a:lnTo>
                    <a:pt x="596" y="360"/>
                  </a:lnTo>
                  <a:lnTo>
                    <a:pt x="594" y="359"/>
                  </a:lnTo>
                  <a:lnTo>
                    <a:pt x="592" y="356"/>
                  </a:lnTo>
                  <a:lnTo>
                    <a:pt x="588" y="353"/>
                  </a:lnTo>
                  <a:lnTo>
                    <a:pt x="594" y="351"/>
                  </a:lnTo>
                  <a:lnTo>
                    <a:pt x="594" y="350"/>
                  </a:lnTo>
                  <a:lnTo>
                    <a:pt x="592" y="347"/>
                  </a:lnTo>
                  <a:lnTo>
                    <a:pt x="588" y="347"/>
                  </a:lnTo>
                  <a:lnTo>
                    <a:pt x="590" y="345"/>
                  </a:lnTo>
                  <a:lnTo>
                    <a:pt x="590" y="343"/>
                  </a:lnTo>
                  <a:lnTo>
                    <a:pt x="586" y="343"/>
                  </a:lnTo>
                  <a:lnTo>
                    <a:pt x="586" y="341"/>
                  </a:lnTo>
                  <a:lnTo>
                    <a:pt x="590" y="342"/>
                  </a:lnTo>
                  <a:lnTo>
                    <a:pt x="589" y="340"/>
                  </a:lnTo>
                  <a:lnTo>
                    <a:pt x="587" y="340"/>
                  </a:lnTo>
                  <a:lnTo>
                    <a:pt x="586" y="337"/>
                  </a:lnTo>
                  <a:lnTo>
                    <a:pt x="586" y="335"/>
                  </a:lnTo>
                  <a:lnTo>
                    <a:pt x="590" y="333"/>
                  </a:lnTo>
                  <a:lnTo>
                    <a:pt x="594" y="335"/>
                  </a:lnTo>
                  <a:lnTo>
                    <a:pt x="594" y="333"/>
                  </a:lnTo>
                  <a:lnTo>
                    <a:pt x="591" y="332"/>
                  </a:lnTo>
                  <a:lnTo>
                    <a:pt x="587" y="333"/>
                  </a:lnTo>
                  <a:lnTo>
                    <a:pt x="585" y="332"/>
                  </a:lnTo>
                  <a:lnTo>
                    <a:pt x="583" y="331"/>
                  </a:lnTo>
                  <a:lnTo>
                    <a:pt x="578" y="332"/>
                  </a:lnTo>
                  <a:lnTo>
                    <a:pt x="577" y="329"/>
                  </a:lnTo>
                  <a:lnTo>
                    <a:pt x="576" y="330"/>
                  </a:lnTo>
                  <a:lnTo>
                    <a:pt x="574" y="330"/>
                  </a:lnTo>
                  <a:lnTo>
                    <a:pt x="573" y="328"/>
                  </a:lnTo>
                  <a:lnTo>
                    <a:pt x="572" y="327"/>
                  </a:lnTo>
                  <a:lnTo>
                    <a:pt x="571" y="325"/>
                  </a:lnTo>
                  <a:lnTo>
                    <a:pt x="573" y="324"/>
                  </a:lnTo>
                  <a:lnTo>
                    <a:pt x="571" y="323"/>
                  </a:lnTo>
                  <a:lnTo>
                    <a:pt x="567" y="325"/>
                  </a:lnTo>
                  <a:lnTo>
                    <a:pt x="563" y="324"/>
                  </a:lnTo>
                  <a:lnTo>
                    <a:pt x="562" y="326"/>
                  </a:lnTo>
                  <a:lnTo>
                    <a:pt x="564" y="326"/>
                  </a:lnTo>
                  <a:lnTo>
                    <a:pt x="563" y="330"/>
                  </a:lnTo>
                  <a:lnTo>
                    <a:pt x="565" y="328"/>
                  </a:lnTo>
                  <a:lnTo>
                    <a:pt x="564" y="332"/>
                  </a:lnTo>
                  <a:lnTo>
                    <a:pt x="562" y="333"/>
                  </a:lnTo>
                  <a:lnTo>
                    <a:pt x="562" y="334"/>
                  </a:lnTo>
                  <a:lnTo>
                    <a:pt x="565" y="333"/>
                  </a:lnTo>
                  <a:lnTo>
                    <a:pt x="565" y="337"/>
                  </a:lnTo>
                  <a:lnTo>
                    <a:pt x="564" y="338"/>
                  </a:lnTo>
                  <a:lnTo>
                    <a:pt x="562" y="338"/>
                  </a:lnTo>
                  <a:lnTo>
                    <a:pt x="558" y="339"/>
                  </a:lnTo>
                  <a:lnTo>
                    <a:pt x="559" y="342"/>
                  </a:lnTo>
                  <a:lnTo>
                    <a:pt x="558" y="343"/>
                  </a:lnTo>
                  <a:lnTo>
                    <a:pt x="555" y="343"/>
                  </a:lnTo>
                  <a:lnTo>
                    <a:pt x="552" y="346"/>
                  </a:lnTo>
                  <a:lnTo>
                    <a:pt x="550" y="345"/>
                  </a:lnTo>
                  <a:lnTo>
                    <a:pt x="546" y="342"/>
                  </a:lnTo>
                  <a:lnTo>
                    <a:pt x="541" y="338"/>
                  </a:lnTo>
                  <a:lnTo>
                    <a:pt x="537" y="339"/>
                  </a:lnTo>
                  <a:lnTo>
                    <a:pt x="535" y="338"/>
                  </a:lnTo>
                  <a:lnTo>
                    <a:pt x="531" y="341"/>
                  </a:lnTo>
                  <a:lnTo>
                    <a:pt x="530" y="340"/>
                  </a:lnTo>
                  <a:lnTo>
                    <a:pt x="526" y="342"/>
                  </a:lnTo>
                  <a:lnTo>
                    <a:pt x="525" y="341"/>
                  </a:lnTo>
                  <a:lnTo>
                    <a:pt x="522" y="342"/>
                  </a:lnTo>
                  <a:lnTo>
                    <a:pt x="519" y="339"/>
                  </a:lnTo>
                  <a:lnTo>
                    <a:pt x="517" y="341"/>
                  </a:lnTo>
                  <a:lnTo>
                    <a:pt x="512" y="341"/>
                  </a:lnTo>
                  <a:lnTo>
                    <a:pt x="511" y="343"/>
                  </a:lnTo>
                  <a:lnTo>
                    <a:pt x="509" y="340"/>
                  </a:lnTo>
                  <a:lnTo>
                    <a:pt x="508" y="342"/>
                  </a:lnTo>
                  <a:lnTo>
                    <a:pt x="506" y="340"/>
                  </a:lnTo>
                  <a:lnTo>
                    <a:pt x="505" y="339"/>
                  </a:lnTo>
                  <a:lnTo>
                    <a:pt x="502" y="339"/>
                  </a:lnTo>
                  <a:lnTo>
                    <a:pt x="500" y="338"/>
                  </a:lnTo>
                  <a:lnTo>
                    <a:pt x="499" y="333"/>
                  </a:lnTo>
                  <a:lnTo>
                    <a:pt x="502" y="331"/>
                  </a:lnTo>
                  <a:lnTo>
                    <a:pt x="506" y="332"/>
                  </a:lnTo>
                  <a:lnTo>
                    <a:pt x="509" y="333"/>
                  </a:lnTo>
                  <a:lnTo>
                    <a:pt x="509" y="332"/>
                  </a:lnTo>
                  <a:lnTo>
                    <a:pt x="512" y="333"/>
                  </a:lnTo>
                  <a:lnTo>
                    <a:pt x="514" y="332"/>
                  </a:lnTo>
                  <a:lnTo>
                    <a:pt x="518" y="330"/>
                  </a:lnTo>
                  <a:lnTo>
                    <a:pt x="517" y="329"/>
                  </a:lnTo>
                  <a:lnTo>
                    <a:pt x="511" y="329"/>
                  </a:lnTo>
                  <a:lnTo>
                    <a:pt x="508" y="326"/>
                  </a:lnTo>
                  <a:lnTo>
                    <a:pt x="508" y="323"/>
                  </a:lnTo>
                  <a:lnTo>
                    <a:pt x="514" y="318"/>
                  </a:lnTo>
                  <a:lnTo>
                    <a:pt x="519" y="317"/>
                  </a:lnTo>
                  <a:lnTo>
                    <a:pt x="521" y="316"/>
                  </a:lnTo>
                  <a:lnTo>
                    <a:pt x="523" y="314"/>
                  </a:lnTo>
                  <a:lnTo>
                    <a:pt x="525" y="314"/>
                  </a:lnTo>
                  <a:lnTo>
                    <a:pt x="527" y="310"/>
                  </a:lnTo>
                  <a:lnTo>
                    <a:pt x="528" y="305"/>
                  </a:lnTo>
                  <a:lnTo>
                    <a:pt x="531" y="305"/>
                  </a:lnTo>
                  <a:lnTo>
                    <a:pt x="534" y="306"/>
                  </a:lnTo>
                  <a:lnTo>
                    <a:pt x="540" y="305"/>
                  </a:lnTo>
                  <a:lnTo>
                    <a:pt x="545" y="305"/>
                  </a:lnTo>
                  <a:lnTo>
                    <a:pt x="546" y="306"/>
                  </a:lnTo>
                  <a:lnTo>
                    <a:pt x="546" y="309"/>
                  </a:lnTo>
                  <a:lnTo>
                    <a:pt x="548" y="311"/>
                  </a:lnTo>
                  <a:lnTo>
                    <a:pt x="551" y="311"/>
                  </a:lnTo>
                  <a:lnTo>
                    <a:pt x="553" y="314"/>
                  </a:lnTo>
                  <a:lnTo>
                    <a:pt x="558" y="319"/>
                  </a:lnTo>
                  <a:lnTo>
                    <a:pt x="558" y="316"/>
                  </a:lnTo>
                  <a:lnTo>
                    <a:pt x="556" y="316"/>
                  </a:lnTo>
                  <a:lnTo>
                    <a:pt x="555" y="314"/>
                  </a:lnTo>
                  <a:lnTo>
                    <a:pt x="554" y="312"/>
                  </a:lnTo>
                  <a:lnTo>
                    <a:pt x="551" y="305"/>
                  </a:lnTo>
                  <a:lnTo>
                    <a:pt x="554" y="305"/>
                  </a:lnTo>
                  <a:lnTo>
                    <a:pt x="557" y="303"/>
                  </a:lnTo>
                  <a:lnTo>
                    <a:pt x="560" y="302"/>
                  </a:lnTo>
                  <a:lnTo>
                    <a:pt x="565" y="303"/>
                  </a:lnTo>
                  <a:lnTo>
                    <a:pt x="564" y="302"/>
                  </a:lnTo>
                  <a:lnTo>
                    <a:pt x="561" y="301"/>
                  </a:lnTo>
                  <a:lnTo>
                    <a:pt x="559" y="301"/>
                  </a:lnTo>
                  <a:lnTo>
                    <a:pt x="556" y="302"/>
                  </a:lnTo>
                  <a:lnTo>
                    <a:pt x="553" y="304"/>
                  </a:lnTo>
                  <a:lnTo>
                    <a:pt x="548" y="300"/>
                  </a:lnTo>
                  <a:lnTo>
                    <a:pt x="547" y="297"/>
                  </a:lnTo>
                  <a:lnTo>
                    <a:pt x="545" y="298"/>
                  </a:lnTo>
                  <a:lnTo>
                    <a:pt x="542" y="297"/>
                  </a:lnTo>
                  <a:lnTo>
                    <a:pt x="540" y="297"/>
                  </a:lnTo>
                  <a:lnTo>
                    <a:pt x="537" y="299"/>
                  </a:lnTo>
                  <a:lnTo>
                    <a:pt x="534" y="298"/>
                  </a:lnTo>
                  <a:lnTo>
                    <a:pt x="531" y="297"/>
                  </a:lnTo>
                  <a:lnTo>
                    <a:pt x="528" y="297"/>
                  </a:lnTo>
                  <a:lnTo>
                    <a:pt x="525" y="301"/>
                  </a:lnTo>
                  <a:lnTo>
                    <a:pt x="521" y="301"/>
                  </a:lnTo>
                  <a:lnTo>
                    <a:pt x="519" y="302"/>
                  </a:lnTo>
                  <a:lnTo>
                    <a:pt x="517" y="302"/>
                  </a:lnTo>
                  <a:lnTo>
                    <a:pt x="514" y="303"/>
                  </a:lnTo>
                  <a:lnTo>
                    <a:pt x="514" y="305"/>
                  </a:lnTo>
                  <a:lnTo>
                    <a:pt x="511" y="306"/>
                  </a:lnTo>
                  <a:lnTo>
                    <a:pt x="507" y="306"/>
                  </a:lnTo>
                  <a:lnTo>
                    <a:pt x="505" y="307"/>
                  </a:lnTo>
                  <a:lnTo>
                    <a:pt x="505" y="310"/>
                  </a:lnTo>
                  <a:lnTo>
                    <a:pt x="504" y="311"/>
                  </a:lnTo>
                  <a:lnTo>
                    <a:pt x="500" y="313"/>
                  </a:lnTo>
                  <a:lnTo>
                    <a:pt x="499" y="312"/>
                  </a:lnTo>
                  <a:lnTo>
                    <a:pt x="497" y="311"/>
                  </a:lnTo>
                  <a:lnTo>
                    <a:pt x="494" y="310"/>
                  </a:lnTo>
                  <a:lnTo>
                    <a:pt x="494" y="311"/>
                  </a:lnTo>
                  <a:lnTo>
                    <a:pt x="495" y="313"/>
                  </a:lnTo>
                  <a:lnTo>
                    <a:pt x="494" y="315"/>
                  </a:lnTo>
                  <a:lnTo>
                    <a:pt x="489" y="314"/>
                  </a:lnTo>
                  <a:lnTo>
                    <a:pt x="488" y="312"/>
                  </a:lnTo>
                  <a:lnTo>
                    <a:pt x="486" y="312"/>
                  </a:lnTo>
                  <a:lnTo>
                    <a:pt x="485" y="314"/>
                  </a:lnTo>
                  <a:lnTo>
                    <a:pt x="482" y="312"/>
                  </a:lnTo>
                  <a:lnTo>
                    <a:pt x="482" y="315"/>
                  </a:lnTo>
                  <a:lnTo>
                    <a:pt x="476" y="314"/>
                  </a:lnTo>
                  <a:lnTo>
                    <a:pt x="476" y="315"/>
                  </a:lnTo>
                  <a:lnTo>
                    <a:pt x="474" y="315"/>
                  </a:lnTo>
                  <a:lnTo>
                    <a:pt x="470" y="319"/>
                  </a:lnTo>
                  <a:lnTo>
                    <a:pt x="475" y="324"/>
                  </a:lnTo>
                  <a:lnTo>
                    <a:pt x="475" y="326"/>
                  </a:lnTo>
                  <a:lnTo>
                    <a:pt x="477" y="327"/>
                  </a:lnTo>
                  <a:lnTo>
                    <a:pt x="477" y="330"/>
                  </a:lnTo>
                  <a:lnTo>
                    <a:pt x="476" y="332"/>
                  </a:lnTo>
                  <a:lnTo>
                    <a:pt x="473" y="334"/>
                  </a:lnTo>
                  <a:lnTo>
                    <a:pt x="468" y="334"/>
                  </a:lnTo>
                  <a:lnTo>
                    <a:pt x="466" y="332"/>
                  </a:lnTo>
                  <a:lnTo>
                    <a:pt x="463" y="334"/>
                  </a:lnTo>
                  <a:lnTo>
                    <a:pt x="461" y="333"/>
                  </a:lnTo>
                  <a:lnTo>
                    <a:pt x="461" y="337"/>
                  </a:lnTo>
                  <a:lnTo>
                    <a:pt x="456" y="335"/>
                  </a:lnTo>
                  <a:lnTo>
                    <a:pt x="456" y="339"/>
                  </a:lnTo>
                  <a:lnTo>
                    <a:pt x="453" y="340"/>
                  </a:lnTo>
                  <a:lnTo>
                    <a:pt x="451" y="338"/>
                  </a:lnTo>
                  <a:lnTo>
                    <a:pt x="448" y="339"/>
                  </a:lnTo>
                  <a:lnTo>
                    <a:pt x="447" y="338"/>
                  </a:lnTo>
                  <a:lnTo>
                    <a:pt x="445" y="338"/>
                  </a:lnTo>
                  <a:lnTo>
                    <a:pt x="443" y="335"/>
                  </a:lnTo>
                  <a:lnTo>
                    <a:pt x="440" y="338"/>
                  </a:lnTo>
                  <a:lnTo>
                    <a:pt x="435" y="337"/>
                  </a:lnTo>
                  <a:lnTo>
                    <a:pt x="434" y="339"/>
                  </a:lnTo>
                  <a:lnTo>
                    <a:pt x="433" y="339"/>
                  </a:lnTo>
                  <a:lnTo>
                    <a:pt x="432" y="335"/>
                  </a:lnTo>
                  <a:lnTo>
                    <a:pt x="430" y="338"/>
                  </a:lnTo>
                  <a:lnTo>
                    <a:pt x="426" y="338"/>
                  </a:lnTo>
                  <a:lnTo>
                    <a:pt x="422" y="338"/>
                  </a:lnTo>
                  <a:lnTo>
                    <a:pt x="417" y="337"/>
                  </a:lnTo>
                  <a:lnTo>
                    <a:pt x="415" y="339"/>
                  </a:lnTo>
                  <a:lnTo>
                    <a:pt x="413" y="342"/>
                  </a:lnTo>
                  <a:lnTo>
                    <a:pt x="410" y="342"/>
                  </a:lnTo>
                  <a:lnTo>
                    <a:pt x="407" y="344"/>
                  </a:lnTo>
                  <a:lnTo>
                    <a:pt x="405" y="342"/>
                  </a:lnTo>
                  <a:lnTo>
                    <a:pt x="399" y="342"/>
                  </a:lnTo>
                  <a:lnTo>
                    <a:pt x="396" y="343"/>
                  </a:lnTo>
                  <a:lnTo>
                    <a:pt x="395" y="339"/>
                  </a:lnTo>
                  <a:lnTo>
                    <a:pt x="393" y="341"/>
                  </a:lnTo>
                  <a:lnTo>
                    <a:pt x="390" y="340"/>
                  </a:lnTo>
                  <a:lnTo>
                    <a:pt x="390" y="343"/>
                  </a:lnTo>
                  <a:lnTo>
                    <a:pt x="388" y="342"/>
                  </a:lnTo>
                  <a:lnTo>
                    <a:pt x="388" y="340"/>
                  </a:lnTo>
                  <a:lnTo>
                    <a:pt x="385" y="339"/>
                  </a:lnTo>
                  <a:lnTo>
                    <a:pt x="383" y="340"/>
                  </a:lnTo>
                  <a:lnTo>
                    <a:pt x="384" y="341"/>
                  </a:lnTo>
                  <a:lnTo>
                    <a:pt x="383" y="343"/>
                  </a:lnTo>
                  <a:lnTo>
                    <a:pt x="381" y="340"/>
                  </a:lnTo>
                  <a:lnTo>
                    <a:pt x="379" y="340"/>
                  </a:lnTo>
                  <a:lnTo>
                    <a:pt x="377" y="338"/>
                  </a:lnTo>
                  <a:lnTo>
                    <a:pt x="371" y="339"/>
                  </a:lnTo>
                  <a:lnTo>
                    <a:pt x="375" y="342"/>
                  </a:lnTo>
                  <a:lnTo>
                    <a:pt x="375" y="344"/>
                  </a:lnTo>
                  <a:lnTo>
                    <a:pt x="373" y="343"/>
                  </a:lnTo>
                  <a:lnTo>
                    <a:pt x="373" y="345"/>
                  </a:lnTo>
                  <a:lnTo>
                    <a:pt x="370" y="344"/>
                  </a:lnTo>
                  <a:lnTo>
                    <a:pt x="368" y="347"/>
                  </a:lnTo>
                  <a:lnTo>
                    <a:pt x="366" y="345"/>
                  </a:lnTo>
                  <a:lnTo>
                    <a:pt x="363" y="343"/>
                  </a:lnTo>
                  <a:lnTo>
                    <a:pt x="361" y="344"/>
                  </a:lnTo>
                  <a:lnTo>
                    <a:pt x="359" y="343"/>
                  </a:lnTo>
                  <a:lnTo>
                    <a:pt x="355" y="341"/>
                  </a:lnTo>
                  <a:lnTo>
                    <a:pt x="352" y="341"/>
                  </a:lnTo>
                  <a:lnTo>
                    <a:pt x="349" y="343"/>
                  </a:lnTo>
                  <a:lnTo>
                    <a:pt x="349" y="340"/>
                  </a:lnTo>
                  <a:lnTo>
                    <a:pt x="351" y="340"/>
                  </a:lnTo>
                  <a:lnTo>
                    <a:pt x="349" y="337"/>
                  </a:lnTo>
                  <a:lnTo>
                    <a:pt x="347" y="338"/>
                  </a:lnTo>
                  <a:lnTo>
                    <a:pt x="346" y="337"/>
                  </a:lnTo>
                  <a:lnTo>
                    <a:pt x="341" y="338"/>
                  </a:lnTo>
                  <a:lnTo>
                    <a:pt x="340" y="337"/>
                  </a:lnTo>
                  <a:lnTo>
                    <a:pt x="337" y="337"/>
                  </a:lnTo>
                  <a:lnTo>
                    <a:pt x="335" y="338"/>
                  </a:lnTo>
                  <a:lnTo>
                    <a:pt x="330" y="336"/>
                  </a:lnTo>
                  <a:lnTo>
                    <a:pt x="330" y="333"/>
                  </a:lnTo>
                  <a:lnTo>
                    <a:pt x="327" y="334"/>
                  </a:lnTo>
                  <a:lnTo>
                    <a:pt x="323" y="333"/>
                  </a:lnTo>
                  <a:lnTo>
                    <a:pt x="323" y="331"/>
                  </a:lnTo>
                  <a:lnTo>
                    <a:pt x="321" y="330"/>
                  </a:lnTo>
                  <a:lnTo>
                    <a:pt x="323" y="328"/>
                  </a:lnTo>
                  <a:lnTo>
                    <a:pt x="325" y="327"/>
                  </a:lnTo>
                  <a:lnTo>
                    <a:pt x="327" y="325"/>
                  </a:lnTo>
                  <a:lnTo>
                    <a:pt x="324" y="324"/>
                  </a:lnTo>
                  <a:lnTo>
                    <a:pt x="321" y="325"/>
                  </a:lnTo>
                  <a:lnTo>
                    <a:pt x="319" y="328"/>
                  </a:lnTo>
                  <a:lnTo>
                    <a:pt x="314" y="329"/>
                  </a:lnTo>
                  <a:lnTo>
                    <a:pt x="313" y="328"/>
                  </a:lnTo>
                  <a:lnTo>
                    <a:pt x="311" y="329"/>
                  </a:lnTo>
                  <a:lnTo>
                    <a:pt x="311" y="330"/>
                  </a:lnTo>
                  <a:lnTo>
                    <a:pt x="305" y="329"/>
                  </a:lnTo>
                  <a:lnTo>
                    <a:pt x="304" y="328"/>
                  </a:lnTo>
                  <a:lnTo>
                    <a:pt x="305" y="326"/>
                  </a:lnTo>
                  <a:lnTo>
                    <a:pt x="307" y="320"/>
                  </a:lnTo>
                  <a:lnTo>
                    <a:pt x="306" y="320"/>
                  </a:lnTo>
                  <a:lnTo>
                    <a:pt x="304" y="321"/>
                  </a:lnTo>
                  <a:lnTo>
                    <a:pt x="304" y="323"/>
                  </a:lnTo>
                  <a:lnTo>
                    <a:pt x="301" y="326"/>
                  </a:lnTo>
                  <a:lnTo>
                    <a:pt x="298" y="326"/>
                  </a:lnTo>
                  <a:lnTo>
                    <a:pt x="297" y="325"/>
                  </a:lnTo>
                  <a:lnTo>
                    <a:pt x="298" y="320"/>
                  </a:lnTo>
                  <a:lnTo>
                    <a:pt x="297" y="318"/>
                  </a:lnTo>
                  <a:lnTo>
                    <a:pt x="295" y="319"/>
                  </a:lnTo>
                  <a:lnTo>
                    <a:pt x="295" y="322"/>
                  </a:lnTo>
                  <a:lnTo>
                    <a:pt x="295" y="323"/>
                  </a:lnTo>
                  <a:lnTo>
                    <a:pt x="290" y="323"/>
                  </a:lnTo>
                  <a:lnTo>
                    <a:pt x="290" y="321"/>
                  </a:lnTo>
                  <a:lnTo>
                    <a:pt x="292" y="320"/>
                  </a:lnTo>
                  <a:lnTo>
                    <a:pt x="295" y="316"/>
                  </a:lnTo>
                  <a:lnTo>
                    <a:pt x="300" y="318"/>
                  </a:lnTo>
                  <a:lnTo>
                    <a:pt x="300" y="319"/>
                  </a:lnTo>
                  <a:lnTo>
                    <a:pt x="303" y="319"/>
                  </a:lnTo>
                  <a:lnTo>
                    <a:pt x="307" y="319"/>
                  </a:lnTo>
                  <a:lnTo>
                    <a:pt x="309" y="320"/>
                  </a:lnTo>
                  <a:lnTo>
                    <a:pt x="310" y="318"/>
                  </a:lnTo>
                  <a:lnTo>
                    <a:pt x="318" y="316"/>
                  </a:lnTo>
                  <a:lnTo>
                    <a:pt x="326" y="316"/>
                  </a:lnTo>
                  <a:lnTo>
                    <a:pt x="332" y="319"/>
                  </a:lnTo>
                  <a:lnTo>
                    <a:pt x="336" y="322"/>
                  </a:lnTo>
                  <a:lnTo>
                    <a:pt x="336" y="329"/>
                  </a:lnTo>
                  <a:lnTo>
                    <a:pt x="339" y="328"/>
                  </a:lnTo>
                  <a:lnTo>
                    <a:pt x="341" y="330"/>
                  </a:lnTo>
                  <a:lnTo>
                    <a:pt x="341" y="332"/>
                  </a:lnTo>
                  <a:lnTo>
                    <a:pt x="343" y="333"/>
                  </a:lnTo>
                  <a:lnTo>
                    <a:pt x="343" y="332"/>
                  </a:lnTo>
                  <a:lnTo>
                    <a:pt x="342" y="329"/>
                  </a:lnTo>
                  <a:lnTo>
                    <a:pt x="343" y="326"/>
                  </a:lnTo>
                  <a:lnTo>
                    <a:pt x="346" y="325"/>
                  </a:lnTo>
                  <a:lnTo>
                    <a:pt x="350" y="323"/>
                  </a:lnTo>
                  <a:lnTo>
                    <a:pt x="354" y="322"/>
                  </a:lnTo>
                  <a:lnTo>
                    <a:pt x="357" y="323"/>
                  </a:lnTo>
                  <a:lnTo>
                    <a:pt x="362" y="323"/>
                  </a:lnTo>
                  <a:lnTo>
                    <a:pt x="367" y="324"/>
                  </a:lnTo>
                  <a:lnTo>
                    <a:pt x="369" y="325"/>
                  </a:lnTo>
                  <a:lnTo>
                    <a:pt x="373" y="324"/>
                  </a:lnTo>
                  <a:lnTo>
                    <a:pt x="376" y="325"/>
                  </a:lnTo>
                  <a:lnTo>
                    <a:pt x="377" y="328"/>
                  </a:lnTo>
                  <a:lnTo>
                    <a:pt x="379" y="329"/>
                  </a:lnTo>
                  <a:lnTo>
                    <a:pt x="383" y="324"/>
                  </a:lnTo>
                  <a:lnTo>
                    <a:pt x="385" y="323"/>
                  </a:lnTo>
                  <a:lnTo>
                    <a:pt x="392" y="321"/>
                  </a:lnTo>
                  <a:lnTo>
                    <a:pt x="396" y="321"/>
                  </a:lnTo>
                  <a:lnTo>
                    <a:pt x="399" y="320"/>
                  </a:lnTo>
                  <a:lnTo>
                    <a:pt x="403" y="321"/>
                  </a:lnTo>
                  <a:lnTo>
                    <a:pt x="406" y="318"/>
                  </a:lnTo>
                  <a:lnTo>
                    <a:pt x="410" y="314"/>
                  </a:lnTo>
                  <a:lnTo>
                    <a:pt x="414" y="310"/>
                  </a:lnTo>
                  <a:lnTo>
                    <a:pt x="417" y="308"/>
                  </a:lnTo>
                  <a:lnTo>
                    <a:pt x="419" y="306"/>
                  </a:lnTo>
                  <a:lnTo>
                    <a:pt x="421" y="304"/>
                  </a:lnTo>
                  <a:lnTo>
                    <a:pt x="427" y="302"/>
                  </a:lnTo>
                  <a:lnTo>
                    <a:pt x="431" y="302"/>
                  </a:lnTo>
                  <a:lnTo>
                    <a:pt x="436" y="297"/>
                  </a:lnTo>
                  <a:lnTo>
                    <a:pt x="434" y="298"/>
                  </a:lnTo>
                  <a:lnTo>
                    <a:pt x="428" y="297"/>
                  </a:lnTo>
                  <a:lnTo>
                    <a:pt x="426" y="297"/>
                  </a:lnTo>
                  <a:lnTo>
                    <a:pt x="417" y="295"/>
                  </a:lnTo>
                  <a:lnTo>
                    <a:pt x="416" y="292"/>
                  </a:lnTo>
                  <a:lnTo>
                    <a:pt x="417" y="288"/>
                  </a:lnTo>
                  <a:lnTo>
                    <a:pt x="416" y="286"/>
                  </a:lnTo>
                  <a:lnTo>
                    <a:pt x="419" y="284"/>
                  </a:lnTo>
                  <a:lnTo>
                    <a:pt x="420" y="283"/>
                  </a:lnTo>
                  <a:lnTo>
                    <a:pt x="415" y="283"/>
                  </a:lnTo>
                  <a:lnTo>
                    <a:pt x="412" y="285"/>
                  </a:lnTo>
                  <a:lnTo>
                    <a:pt x="410" y="286"/>
                  </a:lnTo>
                  <a:lnTo>
                    <a:pt x="408" y="291"/>
                  </a:lnTo>
                  <a:lnTo>
                    <a:pt x="408" y="292"/>
                  </a:lnTo>
                  <a:lnTo>
                    <a:pt x="406" y="293"/>
                  </a:lnTo>
                  <a:lnTo>
                    <a:pt x="403" y="290"/>
                  </a:lnTo>
                  <a:lnTo>
                    <a:pt x="406" y="280"/>
                  </a:lnTo>
                  <a:lnTo>
                    <a:pt x="405" y="277"/>
                  </a:lnTo>
                  <a:lnTo>
                    <a:pt x="406" y="275"/>
                  </a:lnTo>
                  <a:lnTo>
                    <a:pt x="405" y="274"/>
                  </a:lnTo>
                  <a:lnTo>
                    <a:pt x="400" y="275"/>
                  </a:lnTo>
                  <a:lnTo>
                    <a:pt x="401" y="271"/>
                  </a:lnTo>
                  <a:lnTo>
                    <a:pt x="399" y="268"/>
                  </a:lnTo>
                  <a:lnTo>
                    <a:pt x="400" y="267"/>
                  </a:lnTo>
                  <a:lnTo>
                    <a:pt x="401" y="264"/>
                  </a:lnTo>
                  <a:lnTo>
                    <a:pt x="395" y="264"/>
                  </a:lnTo>
                  <a:lnTo>
                    <a:pt x="392" y="264"/>
                  </a:lnTo>
                  <a:lnTo>
                    <a:pt x="392" y="263"/>
                  </a:lnTo>
                  <a:lnTo>
                    <a:pt x="383" y="262"/>
                  </a:lnTo>
                  <a:lnTo>
                    <a:pt x="382" y="263"/>
                  </a:lnTo>
                  <a:lnTo>
                    <a:pt x="379" y="263"/>
                  </a:lnTo>
                  <a:lnTo>
                    <a:pt x="375" y="259"/>
                  </a:lnTo>
                  <a:lnTo>
                    <a:pt x="378" y="258"/>
                  </a:lnTo>
                  <a:lnTo>
                    <a:pt x="380" y="258"/>
                  </a:lnTo>
                  <a:lnTo>
                    <a:pt x="383" y="253"/>
                  </a:lnTo>
                  <a:lnTo>
                    <a:pt x="387" y="252"/>
                  </a:lnTo>
                  <a:lnTo>
                    <a:pt x="387" y="250"/>
                  </a:lnTo>
                  <a:lnTo>
                    <a:pt x="384" y="247"/>
                  </a:lnTo>
                  <a:lnTo>
                    <a:pt x="385" y="245"/>
                  </a:lnTo>
                  <a:lnTo>
                    <a:pt x="387" y="245"/>
                  </a:lnTo>
                  <a:lnTo>
                    <a:pt x="389" y="242"/>
                  </a:lnTo>
                  <a:lnTo>
                    <a:pt x="394" y="242"/>
                  </a:lnTo>
                  <a:lnTo>
                    <a:pt x="394" y="239"/>
                  </a:lnTo>
                  <a:lnTo>
                    <a:pt x="396" y="237"/>
                  </a:lnTo>
                  <a:lnTo>
                    <a:pt x="397" y="231"/>
                  </a:lnTo>
                  <a:lnTo>
                    <a:pt x="398" y="229"/>
                  </a:lnTo>
                  <a:lnTo>
                    <a:pt x="399" y="225"/>
                  </a:lnTo>
                  <a:lnTo>
                    <a:pt x="399" y="222"/>
                  </a:lnTo>
                  <a:lnTo>
                    <a:pt x="401" y="221"/>
                  </a:lnTo>
                  <a:lnTo>
                    <a:pt x="401" y="219"/>
                  </a:lnTo>
                  <a:lnTo>
                    <a:pt x="398" y="219"/>
                  </a:lnTo>
                  <a:lnTo>
                    <a:pt x="399" y="221"/>
                  </a:lnTo>
                  <a:lnTo>
                    <a:pt x="397" y="223"/>
                  </a:lnTo>
                  <a:lnTo>
                    <a:pt x="394" y="225"/>
                  </a:lnTo>
                  <a:lnTo>
                    <a:pt x="392" y="222"/>
                  </a:lnTo>
                  <a:lnTo>
                    <a:pt x="390" y="223"/>
                  </a:lnTo>
                  <a:lnTo>
                    <a:pt x="386" y="222"/>
                  </a:lnTo>
                  <a:lnTo>
                    <a:pt x="379" y="218"/>
                  </a:lnTo>
                  <a:lnTo>
                    <a:pt x="376" y="216"/>
                  </a:lnTo>
                  <a:lnTo>
                    <a:pt x="375" y="213"/>
                  </a:lnTo>
                  <a:lnTo>
                    <a:pt x="376" y="209"/>
                  </a:lnTo>
                  <a:lnTo>
                    <a:pt x="378" y="208"/>
                  </a:lnTo>
                  <a:lnTo>
                    <a:pt x="377" y="204"/>
                  </a:lnTo>
                  <a:lnTo>
                    <a:pt x="378" y="202"/>
                  </a:lnTo>
                  <a:lnTo>
                    <a:pt x="377" y="197"/>
                  </a:lnTo>
                  <a:lnTo>
                    <a:pt x="376" y="194"/>
                  </a:lnTo>
                  <a:lnTo>
                    <a:pt x="376" y="190"/>
                  </a:lnTo>
                  <a:lnTo>
                    <a:pt x="378" y="191"/>
                  </a:lnTo>
                  <a:lnTo>
                    <a:pt x="379" y="189"/>
                  </a:lnTo>
                  <a:lnTo>
                    <a:pt x="376" y="188"/>
                  </a:lnTo>
                  <a:lnTo>
                    <a:pt x="375" y="186"/>
                  </a:lnTo>
                  <a:lnTo>
                    <a:pt x="377" y="186"/>
                  </a:lnTo>
                  <a:lnTo>
                    <a:pt x="383" y="186"/>
                  </a:lnTo>
                  <a:lnTo>
                    <a:pt x="384" y="184"/>
                  </a:lnTo>
                  <a:lnTo>
                    <a:pt x="387" y="184"/>
                  </a:lnTo>
                  <a:lnTo>
                    <a:pt x="390" y="185"/>
                  </a:lnTo>
                  <a:lnTo>
                    <a:pt x="388" y="187"/>
                  </a:lnTo>
                  <a:lnTo>
                    <a:pt x="390" y="189"/>
                  </a:lnTo>
                  <a:lnTo>
                    <a:pt x="392" y="191"/>
                  </a:lnTo>
                  <a:lnTo>
                    <a:pt x="390" y="194"/>
                  </a:lnTo>
                  <a:lnTo>
                    <a:pt x="395" y="194"/>
                  </a:lnTo>
                  <a:lnTo>
                    <a:pt x="395" y="197"/>
                  </a:lnTo>
                  <a:lnTo>
                    <a:pt x="393" y="199"/>
                  </a:lnTo>
                  <a:lnTo>
                    <a:pt x="393" y="200"/>
                  </a:lnTo>
                  <a:lnTo>
                    <a:pt x="394" y="201"/>
                  </a:lnTo>
                  <a:lnTo>
                    <a:pt x="398" y="202"/>
                  </a:lnTo>
                  <a:lnTo>
                    <a:pt x="399" y="200"/>
                  </a:lnTo>
                  <a:lnTo>
                    <a:pt x="399" y="198"/>
                  </a:lnTo>
                  <a:lnTo>
                    <a:pt x="397" y="194"/>
                  </a:lnTo>
                  <a:lnTo>
                    <a:pt x="399" y="194"/>
                  </a:lnTo>
                  <a:lnTo>
                    <a:pt x="402" y="192"/>
                  </a:lnTo>
                  <a:lnTo>
                    <a:pt x="396" y="193"/>
                  </a:lnTo>
                  <a:lnTo>
                    <a:pt x="392" y="189"/>
                  </a:lnTo>
                  <a:lnTo>
                    <a:pt x="390" y="188"/>
                  </a:lnTo>
                  <a:lnTo>
                    <a:pt x="390" y="185"/>
                  </a:lnTo>
                  <a:lnTo>
                    <a:pt x="388" y="184"/>
                  </a:lnTo>
                  <a:lnTo>
                    <a:pt x="389" y="182"/>
                  </a:lnTo>
                  <a:lnTo>
                    <a:pt x="385" y="181"/>
                  </a:lnTo>
                  <a:lnTo>
                    <a:pt x="386" y="179"/>
                  </a:lnTo>
                  <a:lnTo>
                    <a:pt x="389" y="179"/>
                  </a:lnTo>
                  <a:lnTo>
                    <a:pt x="389" y="175"/>
                  </a:lnTo>
                  <a:lnTo>
                    <a:pt x="388" y="174"/>
                  </a:lnTo>
                  <a:lnTo>
                    <a:pt x="386" y="175"/>
                  </a:lnTo>
                  <a:lnTo>
                    <a:pt x="385" y="174"/>
                  </a:lnTo>
                  <a:lnTo>
                    <a:pt x="385" y="171"/>
                  </a:lnTo>
                  <a:lnTo>
                    <a:pt x="388" y="168"/>
                  </a:lnTo>
                  <a:lnTo>
                    <a:pt x="387" y="166"/>
                  </a:lnTo>
                  <a:lnTo>
                    <a:pt x="387" y="163"/>
                  </a:lnTo>
                  <a:lnTo>
                    <a:pt x="389" y="163"/>
                  </a:lnTo>
                  <a:lnTo>
                    <a:pt x="391" y="162"/>
                  </a:lnTo>
                  <a:lnTo>
                    <a:pt x="390" y="160"/>
                  </a:lnTo>
                  <a:lnTo>
                    <a:pt x="387" y="159"/>
                  </a:lnTo>
                  <a:lnTo>
                    <a:pt x="388" y="157"/>
                  </a:lnTo>
                  <a:lnTo>
                    <a:pt x="393" y="157"/>
                  </a:lnTo>
                  <a:lnTo>
                    <a:pt x="394" y="153"/>
                  </a:lnTo>
                  <a:lnTo>
                    <a:pt x="397" y="156"/>
                  </a:lnTo>
                  <a:lnTo>
                    <a:pt x="399" y="157"/>
                  </a:lnTo>
                  <a:lnTo>
                    <a:pt x="400" y="153"/>
                  </a:lnTo>
                  <a:lnTo>
                    <a:pt x="401" y="152"/>
                  </a:lnTo>
                  <a:lnTo>
                    <a:pt x="403" y="151"/>
                  </a:lnTo>
                  <a:lnTo>
                    <a:pt x="406" y="150"/>
                  </a:lnTo>
                  <a:lnTo>
                    <a:pt x="414" y="148"/>
                  </a:lnTo>
                  <a:lnTo>
                    <a:pt x="417" y="147"/>
                  </a:lnTo>
                  <a:lnTo>
                    <a:pt x="420" y="149"/>
                  </a:lnTo>
                  <a:lnTo>
                    <a:pt x="422" y="148"/>
                  </a:lnTo>
                  <a:lnTo>
                    <a:pt x="424" y="145"/>
                  </a:lnTo>
                  <a:lnTo>
                    <a:pt x="426" y="143"/>
                  </a:lnTo>
                  <a:lnTo>
                    <a:pt x="431" y="140"/>
                  </a:lnTo>
                  <a:lnTo>
                    <a:pt x="434" y="143"/>
                  </a:lnTo>
                  <a:lnTo>
                    <a:pt x="435" y="139"/>
                  </a:lnTo>
                  <a:lnTo>
                    <a:pt x="439" y="139"/>
                  </a:lnTo>
                  <a:lnTo>
                    <a:pt x="441" y="140"/>
                  </a:lnTo>
                  <a:lnTo>
                    <a:pt x="444" y="145"/>
                  </a:lnTo>
                  <a:lnTo>
                    <a:pt x="443" y="149"/>
                  </a:lnTo>
                  <a:lnTo>
                    <a:pt x="445" y="151"/>
                  </a:lnTo>
                  <a:lnTo>
                    <a:pt x="444" y="153"/>
                  </a:lnTo>
                  <a:lnTo>
                    <a:pt x="448" y="154"/>
                  </a:lnTo>
                  <a:lnTo>
                    <a:pt x="451" y="154"/>
                  </a:lnTo>
                  <a:lnTo>
                    <a:pt x="453" y="153"/>
                  </a:lnTo>
                  <a:lnTo>
                    <a:pt x="457" y="154"/>
                  </a:lnTo>
                  <a:lnTo>
                    <a:pt x="465" y="151"/>
                  </a:lnTo>
                  <a:lnTo>
                    <a:pt x="466" y="153"/>
                  </a:lnTo>
                  <a:lnTo>
                    <a:pt x="465" y="154"/>
                  </a:lnTo>
                  <a:lnTo>
                    <a:pt x="469" y="158"/>
                  </a:lnTo>
                  <a:lnTo>
                    <a:pt x="470" y="159"/>
                  </a:lnTo>
                  <a:lnTo>
                    <a:pt x="475" y="161"/>
                  </a:lnTo>
                  <a:lnTo>
                    <a:pt x="480" y="161"/>
                  </a:lnTo>
                  <a:lnTo>
                    <a:pt x="483" y="160"/>
                  </a:lnTo>
                  <a:lnTo>
                    <a:pt x="485" y="158"/>
                  </a:lnTo>
                  <a:lnTo>
                    <a:pt x="488" y="152"/>
                  </a:lnTo>
                  <a:lnTo>
                    <a:pt x="491" y="147"/>
                  </a:lnTo>
                  <a:lnTo>
                    <a:pt x="491" y="142"/>
                  </a:lnTo>
                  <a:lnTo>
                    <a:pt x="491" y="141"/>
                  </a:lnTo>
                  <a:lnTo>
                    <a:pt x="490" y="138"/>
                  </a:lnTo>
                  <a:lnTo>
                    <a:pt x="491" y="137"/>
                  </a:lnTo>
                  <a:lnTo>
                    <a:pt x="495" y="140"/>
                  </a:lnTo>
                  <a:lnTo>
                    <a:pt x="500" y="139"/>
                  </a:lnTo>
                  <a:lnTo>
                    <a:pt x="502" y="138"/>
                  </a:lnTo>
                  <a:lnTo>
                    <a:pt x="503" y="135"/>
                  </a:lnTo>
                  <a:lnTo>
                    <a:pt x="502" y="133"/>
                  </a:lnTo>
                  <a:lnTo>
                    <a:pt x="502" y="129"/>
                  </a:lnTo>
                  <a:lnTo>
                    <a:pt x="497" y="131"/>
                  </a:lnTo>
                  <a:lnTo>
                    <a:pt x="494" y="128"/>
                  </a:lnTo>
                  <a:lnTo>
                    <a:pt x="490" y="127"/>
                  </a:lnTo>
                  <a:lnTo>
                    <a:pt x="486" y="128"/>
                  </a:lnTo>
                  <a:lnTo>
                    <a:pt x="482" y="127"/>
                  </a:lnTo>
                  <a:lnTo>
                    <a:pt x="480" y="127"/>
                  </a:lnTo>
                  <a:lnTo>
                    <a:pt x="478" y="129"/>
                  </a:lnTo>
                  <a:lnTo>
                    <a:pt x="476" y="129"/>
                  </a:lnTo>
                  <a:lnTo>
                    <a:pt x="477" y="126"/>
                  </a:lnTo>
                  <a:lnTo>
                    <a:pt x="478" y="125"/>
                  </a:lnTo>
                  <a:lnTo>
                    <a:pt x="478" y="120"/>
                  </a:lnTo>
                  <a:lnTo>
                    <a:pt x="477" y="119"/>
                  </a:lnTo>
                  <a:lnTo>
                    <a:pt x="475" y="119"/>
                  </a:lnTo>
                  <a:lnTo>
                    <a:pt x="476" y="122"/>
                  </a:lnTo>
                  <a:lnTo>
                    <a:pt x="476" y="124"/>
                  </a:lnTo>
                  <a:lnTo>
                    <a:pt x="474" y="125"/>
                  </a:lnTo>
                  <a:lnTo>
                    <a:pt x="474" y="122"/>
                  </a:lnTo>
                  <a:lnTo>
                    <a:pt x="473" y="118"/>
                  </a:lnTo>
                  <a:lnTo>
                    <a:pt x="471" y="115"/>
                  </a:lnTo>
                  <a:lnTo>
                    <a:pt x="469" y="114"/>
                  </a:lnTo>
                  <a:lnTo>
                    <a:pt x="466" y="111"/>
                  </a:lnTo>
                  <a:lnTo>
                    <a:pt x="461" y="110"/>
                  </a:lnTo>
                  <a:lnTo>
                    <a:pt x="462" y="109"/>
                  </a:lnTo>
                  <a:lnTo>
                    <a:pt x="457" y="107"/>
                  </a:lnTo>
                  <a:lnTo>
                    <a:pt x="454" y="102"/>
                  </a:lnTo>
                  <a:lnTo>
                    <a:pt x="449" y="95"/>
                  </a:lnTo>
                  <a:lnTo>
                    <a:pt x="448" y="92"/>
                  </a:lnTo>
                  <a:lnTo>
                    <a:pt x="449" y="89"/>
                  </a:lnTo>
                  <a:lnTo>
                    <a:pt x="452" y="88"/>
                  </a:lnTo>
                  <a:lnTo>
                    <a:pt x="453" y="86"/>
                  </a:lnTo>
                  <a:lnTo>
                    <a:pt x="453" y="82"/>
                  </a:lnTo>
                  <a:lnTo>
                    <a:pt x="454" y="79"/>
                  </a:lnTo>
                  <a:lnTo>
                    <a:pt x="459" y="79"/>
                  </a:lnTo>
                  <a:lnTo>
                    <a:pt x="459" y="78"/>
                  </a:lnTo>
                  <a:lnTo>
                    <a:pt x="462" y="80"/>
                  </a:lnTo>
                  <a:lnTo>
                    <a:pt x="463" y="78"/>
                  </a:lnTo>
                  <a:lnTo>
                    <a:pt x="459" y="71"/>
                  </a:lnTo>
                  <a:lnTo>
                    <a:pt x="455" y="67"/>
                  </a:lnTo>
                  <a:lnTo>
                    <a:pt x="454" y="62"/>
                  </a:lnTo>
                  <a:lnTo>
                    <a:pt x="453" y="57"/>
                  </a:lnTo>
                  <a:lnTo>
                    <a:pt x="458" y="56"/>
                  </a:lnTo>
                  <a:lnTo>
                    <a:pt x="460" y="59"/>
                  </a:lnTo>
                  <a:lnTo>
                    <a:pt x="462" y="57"/>
                  </a:lnTo>
                  <a:lnTo>
                    <a:pt x="466" y="56"/>
                  </a:lnTo>
                  <a:lnTo>
                    <a:pt x="467" y="59"/>
                  </a:lnTo>
                  <a:lnTo>
                    <a:pt x="468" y="60"/>
                  </a:lnTo>
                  <a:lnTo>
                    <a:pt x="471" y="60"/>
                  </a:lnTo>
                  <a:lnTo>
                    <a:pt x="475" y="59"/>
                  </a:lnTo>
                  <a:lnTo>
                    <a:pt x="481" y="60"/>
                  </a:lnTo>
                  <a:lnTo>
                    <a:pt x="482" y="63"/>
                  </a:lnTo>
                  <a:lnTo>
                    <a:pt x="484" y="66"/>
                  </a:lnTo>
                  <a:lnTo>
                    <a:pt x="488" y="67"/>
                  </a:lnTo>
                  <a:lnTo>
                    <a:pt x="486" y="62"/>
                  </a:lnTo>
                  <a:lnTo>
                    <a:pt x="489" y="61"/>
                  </a:lnTo>
                  <a:lnTo>
                    <a:pt x="495" y="63"/>
                  </a:lnTo>
                  <a:lnTo>
                    <a:pt x="499" y="65"/>
                  </a:lnTo>
                  <a:lnTo>
                    <a:pt x="503" y="65"/>
                  </a:lnTo>
                  <a:lnTo>
                    <a:pt x="507" y="68"/>
                  </a:lnTo>
                  <a:lnTo>
                    <a:pt x="511" y="69"/>
                  </a:lnTo>
                  <a:lnTo>
                    <a:pt x="511" y="72"/>
                  </a:lnTo>
                  <a:lnTo>
                    <a:pt x="510" y="74"/>
                  </a:lnTo>
                  <a:lnTo>
                    <a:pt x="507" y="75"/>
                  </a:lnTo>
                  <a:lnTo>
                    <a:pt x="505" y="78"/>
                  </a:lnTo>
                  <a:lnTo>
                    <a:pt x="503" y="78"/>
                  </a:lnTo>
                  <a:lnTo>
                    <a:pt x="502" y="80"/>
                  </a:lnTo>
                  <a:lnTo>
                    <a:pt x="502" y="84"/>
                  </a:lnTo>
                  <a:lnTo>
                    <a:pt x="505" y="86"/>
                  </a:lnTo>
                  <a:lnTo>
                    <a:pt x="507" y="88"/>
                  </a:lnTo>
                  <a:lnTo>
                    <a:pt x="509" y="89"/>
                  </a:lnTo>
                  <a:lnTo>
                    <a:pt x="511" y="91"/>
                  </a:lnTo>
                  <a:lnTo>
                    <a:pt x="511" y="93"/>
                  </a:lnTo>
                  <a:lnTo>
                    <a:pt x="512" y="94"/>
                  </a:lnTo>
                  <a:lnTo>
                    <a:pt x="513" y="95"/>
                  </a:lnTo>
                  <a:lnTo>
                    <a:pt x="516" y="96"/>
                  </a:lnTo>
                  <a:lnTo>
                    <a:pt x="517" y="99"/>
                  </a:lnTo>
                  <a:lnTo>
                    <a:pt x="521" y="98"/>
                  </a:lnTo>
                  <a:lnTo>
                    <a:pt x="525" y="97"/>
                  </a:lnTo>
                  <a:lnTo>
                    <a:pt x="527" y="98"/>
                  </a:lnTo>
                  <a:lnTo>
                    <a:pt x="526" y="100"/>
                  </a:lnTo>
                  <a:lnTo>
                    <a:pt x="528" y="102"/>
                  </a:lnTo>
                  <a:lnTo>
                    <a:pt x="530" y="102"/>
                  </a:lnTo>
                  <a:lnTo>
                    <a:pt x="530" y="98"/>
                  </a:lnTo>
                  <a:lnTo>
                    <a:pt x="528" y="94"/>
                  </a:lnTo>
                  <a:lnTo>
                    <a:pt x="526" y="92"/>
                  </a:lnTo>
                  <a:lnTo>
                    <a:pt x="523" y="91"/>
                  </a:lnTo>
                  <a:lnTo>
                    <a:pt x="526" y="89"/>
                  </a:lnTo>
                  <a:lnTo>
                    <a:pt x="527" y="87"/>
                  </a:lnTo>
                  <a:lnTo>
                    <a:pt x="527" y="81"/>
                  </a:lnTo>
                  <a:lnTo>
                    <a:pt x="526" y="79"/>
                  </a:lnTo>
                  <a:lnTo>
                    <a:pt x="527" y="75"/>
                  </a:lnTo>
                  <a:lnTo>
                    <a:pt x="528" y="74"/>
                  </a:lnTo>
                  <a:lnTo>
                    <a:pt x="530" y="75"/>
                  </a:lnTo>
                  <a:lnTo>
                    <a:pt x="532" y="75"/>
                  </a:lnTo>
                  <a:lnTo>
                    <a:pt x="531" y="80"/>
                  </a:lnTo>
                  <a:lnTo>
                    <a:pt x="531" y="82"/>
                  </a:lnTo>
                  <a:lnTo>
                    <a:pt x="528" y="83"/>
                  </a:lnTo>
                  <a:lnTo>
                    <a:pt x="527" y="88"/>
                  </a:lnTo>
                  <a:lnTo>
                    <a:pt x="528" y="92"/>
                  </a:lnTo>
                  <a:lnTo>
                    <a:pt x="531" y="93"/>
                  </a:lnTo>
                  <a:lnTo>
                    <a:pt x="533" y="93"/>
                  </a:lnTo>
                  <a:lnTo>
                    <a:pt x="534" y="96"/>
                  </a:lnTo>
                  <a:lnTo>
                    <a:pt x="534" y="101"/>
                  </a:lnTo>
                  <a:lnTo>
                    <a:pt x="536" y="102"/>
                  </a:lnTo>
                  <a:lnTo>
                    <a:pt x="540" y="104"/>
                  </a:lnTo>
                  <a:lnTo>
                    <a:pt x="542" y="101"/>
                  </a:lnTo>
                  <a:lnTo>
                    <a:pt x="543" y="99"/>
                  </a:lnTo>
                  <a:lnTo>
                    <a:pt x="542" y="97"/>
                  </a:lnTo>
                  <a:lnTo>
                    <a:pt x="540" y="97"/>
                  </a:lnTo>
                  <a:lnTo>
                    <a:pt x="539" y="93"/>
                  </a:lnTo>
                  <a:lnTo>
                    <a:pt x="536" y="91"/>
                  </a:lnTo>
                  <a:lnTo>
                    <a:pt x="532" y="93"/>
                  </a:lnTo>
                  <a:lnTo>
                    <a:pt x="531" y="90"/>
                  </a:lnTo>
                  <a:lnTo>
                    <a:pt x="531" y="84"/>
                  </a:lnTo>
                  <a:lnTo>
                    <a:pt x="533" y="82"/>
                  </a:lnTo>
                  <a:lnTo>
                    <a:pt x="537" y="80"/>
                  </a:lnTo>
                  <a:lnTo>
                    <a:pt x="539" y="80"/>
                  </a:lnTo>
                  <a:lnTo>
                    <a:pt x="538" y="77"/>
                  </a:lnTo>
                  <a:lnTo>
                    <a:pt x="537" y="75"/>
                  </a:lnTo>
                  <a:lnTo>
                    <a:pt x="532" y="73"/>
                  </a:lnTo>
                  <a:lnTo>
                    <a:pt x="530" y="70"/>
                  </a:lnTo>
                  <a:lnTo>
                    <a:pt x="528" y="69"/>
                  </a:lnTo>
                  <a:lnTo>
                    <a:pt x="527" y="67"/>
                  </a:lnTo>
                  <a:lnTo>
                    <a:pt x="523" y="61"/>
                  </a:lnTo>
                  <a:lnTo>
                    <a:pt x="523" y="60"/>
                  </a:lnTo>
                  <a:lnTo>
                    <a:pt x="527" y="55"/>
                  </a:lnTo>
                  <a:lnTo>
                    <a:pt x="528" y="50"/>
                  </a:lnTo>
                  <a:lnTo>
                    <a:pt x="530" y="46"/>
                  </a:lnTo>
                  <a:lnTo>
                    <a:pt x="529" y="41"/>
                  </a:lnTo>
                  <a:lnTo>
                    <a:pt x="530" y="37"/>
                  </a:lnTo>
                  <a:lnTo>
                    <a:pt x="528" y="35"/>
                  </a:lnTo>
                  <a:lnTo>
                    <a:pt x="528" y="32"/>
                  </a:lnTo>
                  <a:lnTo>
                    <a:pt x="528" y="26"/>
                  </a:lnTo>
                  <a:lnTo>
                    <a:pt x="526" y="20"/>
                  </a:lnTo>
                  <a:lnTo>
                    <a:pt x="526" y="17"/>
                  </a:lnTo>
                  <a:lnTo>
                    <a:pt x="525" y="10"/>
                  </a:lnTo>
                  <a:lnTo>
                    <a:pt x="528" y="10"/>
                  </a:lnTo>
                  <a:lnTo>
                    <a:pt x="532" y="8"/>
                  </a:lnTo>
                  <a:lnTo>
                    <a:pt x="537" y="4"/>
                  </a:lnTo>
                  <a:lnTo>
                    <a:pt x="539" y="2"/>
                  </a:lnTo>
                  <a:lnTo>
                    <a:pt x="542" y="5"/>
                  </a:lnTo>
                  <a:lnTo>
                    <a:pt x="543" y="6"/>
                  </a:lnTo>
                  <a:lnTo>
                    <a:pt x="549" y="10"/>
                  </a:lnTo>
                  <a:lnTo>
                    <a:pt x="551" y="12"/>
                  </a:lnTo>
                  <a:lnTo>
                    <a:pt x="555" y="15"/>
                  </a:lnTo>
                  <a:lnTo>
                    <a:pt x="560" y="16"/>
                  </a:lnTo>
                  <a:lnTo>
                    <a:pt x="565" y="16"/>
                  </a:lnTo>
                  <a:lnTo>
                    <a:pt x="572" y="14"/>
                  </a:lnTo>
                  <a:lnTo>
                    <a:pt x="574" y="14"/>
                  </a:lnTo>
                  <a:lnTo>
                    <a:pt x="581" y="9"/>
                  </a:lnTo>
                  <a:lnTo>
                    <a:pt x="582" y="7"/>
                  </a:lnTo>
                  <a:lnTo>
                    <a:pt x="585" y="5"/>
                  </a:lnTo>
                  <a:lnTo>
                    <a:pt x="592" y="4"/>
                  </a:lnTo>
                  <a:lnTo>
                    <a:pt x="595" y="3"/>
                  </a:lnTo>
                  <a:lnTo>
                    <a:pt x="599" y="2"/>
                  </a:lnTo>
                  <a:lnTo>
                    <a:pt x="603" y="0"/>
                  </a:lnTo>
                  <a:lnTo>
                    <a:pt x="605" y="2"/>
                  </a:lnTo>
                  <a:lnTo>
                    <a:pt x="603" y="4"/>
                  </a:lnTo>
                  <a:lnTo>
                    <a:pt x="606" y="4"/>
                  </a:lnTo>
                  <a:lnTo>
                    <a:pt x="608" y="6"/>
                  </a:lnTo>
                  <a:lnTo>
                    <a:pt x="614" y="7"/>
                  </a:lnTo>
                  <a:lnTo>
                    <a:pt x="624" y="6"/>
                  </a:lnTo>
                  <a:lnTo>
                    <a:pt x="626" y="7"/>
                  </a:lnTo>
                  <a:lnTo>
                    <a:pt x="626" y="9"/>
                  </a:lnTo>
                  <a:lnTo>
                    <a:pt x="621" y="12"/>
                  </a:lnTo>
                  <a:lnTo>
                    <a:pt x="623" y="13"/>
                  </a:lnTo>
                  <a:lnTo>
                    <a:pt x="626" y="10"/>
                  </a:lnTo>
                  <a:lnTo>
                    <a:pt x="627" y="8"/>
                  </a:lnTo>
                  <a:lnTo>
                    <a:pt x="627" y="7"/>
                  </a:lnTo>
                  <a:lnTo>
                    <a:pt x="633" y="4"/>
                  </a:lnTo>
                  <a:lnTo>
                    <a:pt x="637" y="5"/>
                  </a:lnTo>
                  <a:lnTo>
                    <a:pt x="634" y="7"/>
                  </a:lnTo>
                  <a:lnTo>
                    <a:pt x="641" y="11"/>
                  </a:lnTo>
                  <a:lnTo>
                    <a:pt x="647" y="14"/>
                  </a:lnTo>
                  <a:lnTo>
                    <a:pt x="648" y="15"/>
                  </a:lnTo>
                  <a:lnTo>
                    <a:pt x="653" y="15"/>
                  </a:lnTo>
                  <a:lnTo>
                    <a:pt x="658" y="14"/>
                  </a:lnTo>
                  <a:lnTo>
                    <a:pt x="663" y="12"/>
                  </a:lnTo>
                  <a:lnTo>
                    <a:pt x="666" y="10"/>
                  </a:lnTo>
                  <a:lnTo>
                    <a:pt x="669" y="10"/>
                  </a:lnTo>
                  <a:lnTo>
                    <a:pt x="669" y="14"/>
                  </a:lnTo>
                  <a:lnTo>
                    <a:pt x="670" y="15"/>
                  </a:lnTo>
                  <a:lnTo>
                    <a:pt x="671" y="19"/>
                  </a:lnTo>
                  <a:lnTo>
                    <a:pt x="673" y="19"/>
                  </a:lnTo>
                  <a:lnTo>
                    <a:pt x="673" y="21"/>
                  </a:lnTo>
                  <a:lnTo>
                    <a:pt x="673" y="23"/>
                  </a:lnTo>
                  <a:lnTo>
                    <a:pt x="671" y="24"/>
                  </a:lnTo>
                  <a:lnTo>
                    <a:pt x="668" y="25"/>
                  </a:lnTo>
                  <a:lnTo>
                    <a:pt x="666" y="24"/>
                  </a:lnTo>
                  <a:lnTo>
                    <a:pt x="665" y="25"/>
                  </a:lnTo>
                  <a:lnTo>
                    <a:pt x="664" y="28"/>
                  </a:lnTo>
                  <a:lnTo>
                    <a:pt x="666" y="30"/>
                  </a:lnTo>
                  <a:lnTo>
                    <a:pt x="668" y="30"/>
                  </a:lnTo>
                  <a:lnTo>
                    <a:pt x="670" y="28"/>
                  </a:lnTo>
                  <a:lnTo>
                    <a:pt x="674" y="28"/>
                  </a:lnTo>
                  <a:lnTo>
                    <a:pt x="674" y="26"/>
                  </a:lnTo>
                  <a:lnTo>
                    <a:pt x="677" y="26"/>
                  </a:lnTo>
                  <a:lnTo>
                    <a:pt x="679" y="30"/>
                  </a:lnTo>
                  <a:lnTo>
                    <a:pt x="679" y="32"/>
                  </a:lnTo>
                  <a:lnTo>
                    <a:pt x="675" y="34"/>
                  </a:lnTo>
                  <a:lnTo>
                    <a:pt x="675" y="37"/>
                  </a:lnTo>
                  <a:lnTo>
                    <a:pt x="678" y="38"/>
                  </a:lnTo>
                  <a:lnTo>
                    <a:pt x="678" y="41"/>
                  </a:lnTo>
                  <a:lnTo>
                    <a:pt x="682" y="40"/>
                  </a:lnTo>
                  <a:lnTo>
                    <a:pt x="686" y="42"/>
                  </a:lnTo>
                  <a:lnTo>
                    <a:pt x="688" y="42"/>
                  </a:lnTo>
                  <a:lnTo>
                    <a:pt x="691" y="46"/>
                  </a:lnTo>
                  <a:lnTo>
                    <a:pt x="693" y="48"/>
                  </a:lnTo>
                  <a:lnTo>
                    <a:pt x="695" y="52"/>
                  </a:lnTo>
                  <a:lnTo>
                    <a:pt x="690" y="54"/>
                  </a:lnTo>
                  <a:lnTo>
                    <a:pt x="688" y="58"/>
                  </a:lnTo>
                  <a:lnTo>
                    <a:pt x="693" y="60"/>
                  </a:lnTo>
                  <a:lnTo>
                    <a:pt x="694" y="61"/>
                  </a:lnTo>
                  <a:lnTo>
                    <a:pt x="693" y="63"/>
                  </a:lnTo>
                  <a:lnTo>
                    <a:pt x="691" y="63"/>
                  </a:lnTo>
                  <a:lnTo>
                    <a:pt x="694" y="67"/>
                  </a:lnTo>
                  <a:lnTo>
                    <a:pt x="696" y="69"/>
                  </a:lnTo>
                  <a:lnTo>
                    <a:pt x="697" y="68"/>
                  </a:lnTo>
                  <a:lnTo>
                    <a:pt x="701" y="69"/>
                  </a:lnTo>
                  <a:lnTo>
                    <a:pt x="702" y="69"/>
                  </a:lnTo>
                  <a:lnTo>
                    <a:pt x="704" y="70"/>
                  </a:lnTo>
                  <a:lnTo>
                    <a:pt x="705" y="72"/>
                  </a:lnTo>
                  <a:lnTo>
                    <a:pt x="703" y="73"/>
                  </a:lnTo>
                  <a:lnTo>
                    <a:pt x="707" y="74"/>
                  </a:lnTo>
                  <a:lnTo>
                    <a:pt x="710" y="74"/>
                  </a:lnTo>
                  <a:lnTo>
                    <a:pt x="715" y="77"/>
                  </a:lnTo>
                  <a:lnTo>
                    <a:pt x="716" y="80"/>
                  </a:lnTo>
                  <a:lnTo>
                    <a:pt x="718" y="83"/>
                  </a:lnTo>
                  <a:lnTo>
                    <a:pt x="719" y="83"/>
                  </a:lnTo>
                  <a:lnTo>
                    <a:pt x="720" y="88"/>
                  </a:lnTo>
                  <a:lnTo>
                    <a:pt x="721" y="88"/>
                  </a:lnTo>
                  <a:lnTo>
                    <a:pt x="725" y="92"/>
                  </a:lnTo>
                  <a:lnTo>
                    <a:pt x="724" y="93"/>
                  </a:lnTo>
                  <a:lnTo>
                    <a:pt x="729" y="100"/>
                  </a:lnTo>
                  <a:lnTo>
                    <a:pt x="732" y="100"/>
                  </a:lnTo>
                  <a:lnTo>
                    <a:pt x="737" y="104"/>
                  </a:lnTo>
                  <a:lnTo>
                    <a:pt x="738" y="106"/>
                  </a:lnTo>
                  <a:lnTo>
                    <a:pt x="740" y="106"/>
                  </a:lnTo>
                  <a:lnTo>
                    <a:pt x="741" y="110"/>
                  </a:lnTo>
                  <a:lnTo>
                    <a:pt x="743" y="113"/>
                  </a:lnTo>
                  <a:lnTo>
                    <a:pt x="746" y="117"/>
                  </a:lnTo>
                  <a:lnTo>
                    <a:pt x="747" y="117"/>
                  </a:lnTo>
                  <a:lnTo>
                    <a:pt x="749" y="119"/>
                  </a:lnTo>
                  <a:lnTo>
                    <a:pt x="752" y="118"/>
                  </a:lnTo>
                  <a:lnTo>
                    <a:pt x="754" y="119"/>
                  </a:lnTo>
                  <a:lnTo>
                    <a:pt x="756" y="119"/>
                  </a:lnTo>
                  <a:lnTo>
                    <a:pt x="757" y="120"/>
                  </a:lnTo>
                  <a:lnTo>
                    <a:pt x="764" y="123"/>
                  </a:lnTo>
                  <a:lnTo>
                    <a:pt x="765" y="125"/>
                  </a:lnTo>
                  <a:lnTo>
                    <a:pt x="766" y="125"/>
                  </a:lnTo>
                  <a:lnTo>
                    <a:pt x="768" y="129"/>
                  </a:lnTo>
                  <a:lnTo>
                    <a:pt x="769" y="135"/>
                  </a:lnTo>
                  <a:lnTo>
                    <a:pt x="770" y="136"/>
                  </a:lnTo>
                  <a:lnTo>
                    <a:pt x="773" y="140"/>
                  </a:lnTo>
                  <a:lnTo>
                    <a:pt x="774" y="145"/>
                  </a:lnTo>
                  <a:lnTo>
                    <a:pt x="776" y="145"/>
                  </a:lnTo>
                  <a:lnTo>
                    <a:pt x="778" y="147"/>
                  </a:lnTo>
                  <a:lnTo>
                    <a:pt x="778" y="147"/>
                  </a:lnTo>
                  <a:close/>
                </a:path>
              </a:pathLst>
            </a:custGeom>
            <a:solidFill>
              <a:srgbClr val="EE7B4D"/>
            </a:solidFill>
            <a:ln w="12700"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Mulish" pitchFamily="2" charset="77"/>
              </a:endParaRPr>
            </a:p>
          </p:txBody>
        </p:sp>
        <p:sp>
          <p:nvSpPr>
            <p:cNvPr id="19" name="Freeform 70">
              <a:extLst>
                <a:ext uri="{FF2B5EF4-FFF2-40B4-BE49-F238E27FC236}">
                  <a16:creationId xmlns:a16="http://schemas.microsoft.com/office/drawing/2014/main" id="{DF89783C-626F-F370-0CC2-104565F90160}"/>
                </a:ext>
              </a:extLst>
            </p:cNvPr>
            <p:cNvSpPr>
              <a:spLocks noEditPoints="1"/>
            </p:cNvSpPr>
            <p:nvPr/>
          </p:nvSpPr>
          <p:spPr bwMode="auto">
            <a:xfrm>
              <a:off x="853209" y="5288135"/>
              <a:ext cx="1438891" cy="470226"/>
            </a:xfrm>
            <a:custGeom>
              <a:avLst/>
              <a:gdLst>
                <a:gd name="T0" fmla="*/ 130 w 153"/>
                <a:gd name="T1" fmla="*/ 18 h 50"/>
                <a:gd name="T2" fmla="*/ 140 w 153"/>
                <a:gd name="T3" fmla="*/ 19 h 50"/>
                <a:gd name="T4" fmla="*/ 144 w 153"/>
                <a:gd name="T5" fmla="*/ 24 h 50"/>
                <a:gd name="T6" fmla="*/ 147 w 153"/>
                <a:gd name="T7" fmla="*/ 23 h 50"/>
                <a:gd name="T8" fmla="*/ 152 w 153"/>
                <a:gd name="T9" fmla="*/ 26 h 50"/>
                <a:gd name="T10" fmla="*/ 153 w 153"/>
                <a:gd name="T11" fmla="*/ 30 h 50"/>
                <a:gd name="T12" fmla="*/ 146 w 153"/>
                <a:gd name="T13" fmla="*/ 37 h 50"/>
                <a:gd name="T14" fmla="*/ 143 w 153"/>
                <a:gd name="T15" fmla="*/ 40 h 50"/>
                <a:gd name="T16" fmla="*/ 140 w 153"/>
                <a:gd name="T17" fmla="*/ 49 h 50"/>
                <a:gd name="T18" fmla="*/ 134 w 153"/>
                <a:gd name="T19" fmla="*/ 49 h 50"/>
                <a:gd name="T20" fmla="*/ 131 w 153"/>
                <a:gd name="T21" fmla="*/ 47 h 50"/>
                <a:gd name="T22" fmla="*/ 124 w 153"/>
                <a:gd name="T23" fmla="*/ 36 h 50"/>
                <a:gd name="T24" fmla="*/ 121 w 153"/>
                <a:gd name="T25" fmla="*/ 32 h 50"/>
                <a:gd name="T26" fmla="*/ 123 w 153"/>
                <a:gd name="T27" fmla="*/ 24 h 50"/>
                <a:gd name="T28" fmla="*/ 119 w 153"/>
                <a:gd name="T29" fmla="*/ 19 h 50"/>
                <a:gd name="T30" fmla="*/ 123 w 153"/>
                <a:gd name="T31" fmla="*/ 17 h 50"/>
                <a:gd name="T32" fmla="*/ 127 w 153"/>
                <a:gd name="T33" fmla="*/ 19 h 50"/>
                <a:gd name="T34" fmla="*/ 101 w 153"/>
                <a:gd name="T35" fmla="*/ 18 h 50"/>
                <a:gd name="T36" fmla="*/ 99 w 153"/>
                <a:gd name="T37" fmla="*/ 17 h 50"/>
                <a:gd name="T38" fmla="*/ 101 w 153"/>
                <a:gd name="T39" fmla="*/ 18 h 50"/>
                <a:gd name="T40" fmla="*/ 88 w 153"/>
                <a:gd name="T41" fmla="*/ 16 h 50"/>
                <a:gd name="T42" fmla="*/ 89 w 153"/>
                <a:gd name="T43" fmla="*/ 11 h 50"/>
                <a:gd name="T44" fmla="*/ 92 w 153"/>
                <a:gd name="T45" fmla="*/ 15 h 50"/>
                <a:gd name="T46" fmla="*/ 90 w 153"/>
                <a:gd name="T47" fmla="*/ 16 h 50"/>
                <a:gd name="T48" fmla="*/ 97 w 153"/>
                <a:gd name="T49" fmla="*/ 6 h 50"/>
                <a:gd name="T50" fmla="*/ 103 w 153"/>
                <a:gd name="T51" fmla="*/ 5 h 50"/>
                <a:gd name="T52" fmla="*/ 108 w 153"/>
                <a:gd name="T53" fmla="*/ 6 h 50"/>
                <a:gd name="T54" fmla="*/ 112 w 153"/>
                <a:gd name="T55" fmla="*/ 9 h 50"/>
                <a:gd name="T56" fmla="*/ 108 w 153"/>
                <a:gd name="T57" fmla="*/ 12 h 50"/>
                <a:gd name="T58" fmla="*/ 104 w 153"/>
                <a:gd name="T59" fmla="*/ 15 h 50"/>
                <a:gd name="T60" fmla="*/ 100 w 153"/>
                <a:gd name="T61" fmla="*/ 10 h 50"/>
                <a:gd name="T62" fmla="*/ 96 w 153"/>
                <a:gd name="T63" fmla="*/ 11 h 50"/>
                <a:gd name="T64" fmla="*/ 94 w 153"/>
                <a:gd name="T65" fmla="*/ 7 h 50"/>
                <a:gd name="T66" fmla="*/ 95 w 153"/>
                <a:gd name="T67" fmla="*/ 6 h 50"/>
                <a:gd name="T68" fmla="*/ 86 w 153"/>
                <a:gd name="T69" fmla="*/ 5 h 50"/>
                <a:gd name="T70" fmla="*/ 91 w 153"/>
                <a:gd name="T71" fmla="*/ 4 h 50"/>
                <a:gd name="T72" fmla="*/ 88 w 153"/>
                <a:gd name="T73" fmla="*/ 7 h 50"/>
                <a:gd name="T74" fmla="*/ 78 w 153"/>
                <a:gd name="T75" fmla="*/ 10 h 50"/>
                <a:gd name="T76" fmla="*/ 77 w 153"/>
                <a:gd name="T77" fmla="*/ 7 h 50"/>
                <a:gd name="T78" fmla="*/ 58 w 153"/>
                <a:gd name="T79" fmla="*/ 3 h 50"/>
                <a:gd name="T80" fmla="*/ 61 w 153"/>
                <a:gd name="T81" fmla="*/ 6 h 50"/>
                <a:gd name="T82" fmla="*/ 67 w 153"/>
                <a:gd name="T83" fmla="*/ 8 h 50"/>
                <a:gd name="T84" fmla="*/ 61 w 153"/>
                <a:gd name="T85" fmla="*/ 11 h 50"/>
                <a:gd name="T86" fmla="*/ 52 w 153"/>
                <a:gd name="T87" fmla="*/ 9 h 50"/>
                <a:gd name="T88" fmla="*/ 53 w 153"/>
                <a:gd name="T89" fmla="*/ 6 h 50"/>
                <a:gd name="T90" fmla="*/ 55 w 153"/>
                <a:gd name="T91" fmla="*/ 1 h 50"/>
                <a:gd name="T92" fmla="*/ 58 w 153"/>
                <a:gd name="T93" fmla="*/ 3 h 50"/>
                <a:gd name="T94" fmla="*/ 0 w 153"/>
                <a:gd name="T95" fmla="*/ 16 h 50"/>
                <a:gd name="T96" fmla="*/ 4 w 153"/>
                <a:gd name="T97" fmla="*/ 15 h 50"/>
                <a:gd name="T98" fmla="*/ 2 w 153"/>
                <a:gd name="T99" fmla="*/ 19 h 50"/>
                <a:gd name="T100" fmla="*/ 17 w 153"/>
                <a:gd name="T101" fmla="*/ 0 h 50"/>
                <a:gd name="T102" fmla="*/ 20 w 153"/>
                <a:gd name="T103" fmla="*/ 5 h 50"/>
                <a:gd name="T104" fmla="*/ 19 w 153"/>
                <a:gd name="T105" fmla="*/ 10 h 50"/>
                <a:gd name="T106" fmla="*/ 13 w 153"/>
                <a:gd name="T107" fmla="*/ 10 h 50"/>
                <a:gd name="T108" fmla="*/ 9 w 153"/>
                <a:gd name="T109" fmla="*/ 8 h 50"/>
                <a:gd name="T110" fmla="*/ 13 w 153"/>
                <a:gd name="T111" fmla="*/ 1 h 50"/>
                <a:gd name="T112" fmla="*/ 17 w 153"/>
                <a:gd name="T113"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53" h="50">
                  <a:moveTo>
                    <a:pt x="127" y="19"/>
                  </a:moveTo>
                  <a:lnTo>
                    <a:pt x="130" y="18"/>
                  </a:lnTo>
                  <a:lnTo>
                    <a:pt x="135" y="18"/>
                  </a:lnTo>
                  <a:lnTo>
                    <a:pt x="140" y="19"/>
                  </a:lnTo>
                  <a:lnTo>
                    <a:pt x="143" y="20"/>
                  </a:lnTo>
                  <a:lnTo>
                    <a:pt x="144" y="24"/>
                  </a:lnTo>
                  <a:lnTo>
                    <a:pt x="146" y="23"/>
                  </a:lnTo>
                  <a:lnTo>
                    <a:pt x="147" y="23"/>
                  </a:lnTo>
                  <a:lnTo>
                    <a:pt x="149" y="25"/>
                  </a:lnTo>
                  <a:lnTo>
                    <a:pt x="152" y="26"/>
                  </a:lnTo>
                  <a:lnTo>
                    <a:pt x="153" y="28"/>
                  </a:lnTo>
                  <a:lnTo>
                    <a:pt x="153" y="30"/>
                  </a:lnTo>
                  <a:lnTo>
                    <a:pt x="151" y="33"/>
                  </a:lnTo>
                  <a:lnTo>
                    <a:pt x="146" y="37"/>
                  </a:lnTo>
                  <a:lnTo>
                    <a:pt x="144" y="38"/>
                  </a:lnTo>
                  <a:lnTo>
                    <a:pt x="143" y="40"/>
                  </a:lnTo>
                  <a:lnTo>
                    <a:pt x="141" y="43"/>
                  </a:lnTo>
                  <a:lnTo>
                    <a:pt x="140" y="49"/>
                  </a:lnTo>
                  <a:lnTo>
                    <a:pt x="139" y="50"/>
                  </a:lnTo>
                  <a:lnTo>
                    <a:pt x="134" y="49"/>
                  </a:lnTo>
                  <a:lnTo>
                    <a:pt x="132" y="49"/>
                  </a:lnTo>
                  <a:lnTo>
                    <a:pt x="131" y="47"/>
                  </a:lnTo>
                  <a:lnTo>
                    <a:pt x="129" y="42"/>
                  </a:lnTo>
                  <a:lnTo>
                    <a:pt x="124" y="36"/>
                  </a:lnTo>
                  <a:lnTo>
                    <a:pt x="121" y="33"/>
                  </a:lnTo>
                  <a:lnTo>
                    <a:pt x="121" y="32"/>
                  </a:lnTo>
                  <a:lnTo>
                    <a:pt x="123" y="29"/>
                  </a:lnTo>
                  <a:lnTo>
                    <a:pt x="123" y="24"/>
                  </a:lnTo>
                  <a:lnTo>
                    <a:pt x="121" y="22"/>
                  </a:lnTo>
                  <a:lnTo>
                    <a:pt x="119" y="19"/>
                  </a:lnTo>
                  <a:lnTo>
                    <a:pt x="120" y="18"/>
                  </a:lnTo>
                  <a:lnTo>
                    <a:pt x="123" y="17"/>
                  </a:lnTo>
                  <a:lnTo>
                    <a:pt x="124" y="18"/>
                  </a:lnTo>
                  <a:lnTo>
                    <a:pt x="127" y="19"/>
                  </a:lnTo>
                  <a:lnTo>
                    <a:pt x="127" y="19"/>
                  </a:lnTo>
                  <a:close/>
                  <a:moveTo>
                    <a:pt x="101" y="18"/>
                  </a:moveTo>
                  <a:lnTo>
                    <a:pt x="98" y="20"/>
                  </a:lnTo>
                  <a:lnTo>
                    <a:pt x="99" y="17"/>
                  </a:lnTo>
                  <a:lnTo>
                    <a:pt x="101" y="18"/>
                  </a:lnTo>
                  <a:lnTo>
                    <a:pt x="101" y="18"/>
                  </a:lnTo>
                  <a:close/>
                  <a:moveTo>
                    <a:pt x="90" y="16"/>
                  </a:moveTo>
                  <a:lnTo>
                    <a:pt x="88" y="16"/>
                  </a:lnTo>
                  <a:lnTo>
                    <a:pt x="86" y="12"/>
                  </a:lnTo>
                  <a:lnTo>
                    <a:pt x="89" y="11"/>
                  </a:lnTo>
                  <a:lnTo>
                    <a:pt x="91" y="12"/>
                  </a:lnTo>
                  <a:lnTo>
                    <a:pt x="92" y="15"/>
                  </a:lnTo>
                  <a:lnTo>
                    <a:pt x="90" y="16"/>
                  </a:lnTo>
                  <a:lnTo>
                    <a:pt x="90" y="16"/>
                  </a:lnTo>
                  <a:close/>
                  <a:moveTo>
                    <a:pt x="95" y="6"/>
                  </a:moveTo>
                  <a:lnTo>
                    <a:pt x="97" y="6"/>
                  </a:lnTo>
                  <a:lnTo>
                    <a:pt x="99" y="7"/>
                  </a:lnTo>
                  <a:lnTo>
                    <a:pt x="103" y="5"/>
                  </a:lnTo>
                  <a:lnTo>
                    <a:pt x="104" y="5"/>
                  </a:lnTo>
                  <a:lnTo>
                    <a:pt x="108" y="6"/>
                  </a:lnTo>
                  <a:lnTo>
                    <a:pt x="111" y="6"/>
                  </a:lnTo>
                  <a:lnTo>
                    <a:pt x="112" y="9"/>
                  </a:lnTo>
                  <a:lnTo>
                    <a:pt x="110" y="11"/>
                  </a:lnTo>
                  <a:lnTo>
                    <a:pt x="108" y="12"/>
                  </a:lnTo>
                  <a:lnTo>
                    <a:pt x="106" y="14"/>
                  </a:lnTo>
                  <a:lnTo>
                    <a:pt x="104" y="15"/>
                  </a:lnTo>
                  <a:lnTo>
                    <a:pt x="102" y="14"/>
                  </a:lnTo>
                  <a:lnTo>
                    <a:pt x="100" y="10"/>
                  </a:lnTo>
                  <a:lnTo>
                    <a:pt x="99" y="11"/>
                  </a:lnTo>
                  <a:lnTo>
                    <a:pt x="96" y="11"/>
                  </a:lnTo>
                  <a:lnTo>
                    <a:pt x="94" y="9"/>
                  </a:lnTo>
                  <a:lnTo>
                    <a:pt x="94" y="7"/>
                  </a:lnTo>
                  <a:lnTo>
                    <a:pt x="95" y="6"/>
                  </a:lnTo>
                  <a:lnTo>
                    <a:pt x="95" y="6"/>
                  </a:lnTo>
                  <a:close/>
                  <a:moveTo>
                    <a:pt x="77" y="7"/>
                  </a:moveTo>
                  <a:lnTo>
                    <a:pt x="86" y="5"/>
                  </a:lnTo>
                  <a:lnTo>
                    <a:pt x="89" y="4"/>
                  </a:lnTo>
                  <a:lnTo>
                    <a:pt x="91" y="4"/>
                  </a:lnTo>
                  <a:lnTo>
                    <a:pt x="90" y="5"/>
                  </a:lnTo>
                  <a:lnTo>
                    <a:pt x="88" y="7"/>
                  </a:lnTo>
                  <a:lnTo>
                    <a:pt x="82" y="8"/>
                  </a:lnTo>
                  <a:lnTo>
                    <a:pt x="78" y="10"/>
                  </a:lnTo>
                  <a:lnTo>
                    <a:pt x="77" y="10"/>
                  </a:lnTo>
                  <a:lnTo>
                    <a:pt x="77" y="7"/>
                  </a:lnTo>
                  <a:lnTo>
                    <a:pt x="77" y="7"/>
                  </a:lnTo>
                  <a:close/>
                  <a:moveTo>
                    <a:pt x="58" y="3"/>
                  </a:moveTo>
                  <a:lnTo>
                    <a:pt x="61" y="4"/>
                  </a:lnTo>
                  <a:lnTo>
                    <a:pt x="61" y="6"/>
                  </a:lnTo>
                  <a:lnTo>
                    <a:pt x="65" y="7"/>
                  </a:lnTo>
                  <a:lnTo>
                    <a:pt x="67" y="8"/>
                  </a:lnTo>
                  <a:lnTo>
                    <a:pt x="64" y="11"/>
                  </a:lnTo>
                  <a:lnTo>
                    <a:pt x="61" y="11"/>
                  </a:lnTo>
                  <a:lnTo>
                    <a:pt x="57" y="12"/>
                  </a:lnTo>
                  <a:lnTo>
                    <a:pt x="52" y="9"/>
                  </a:lnTo>
                  <a:lnTo>
                    <a:pt x="50" y="6"/>
                  </a:lnTo>
                  <a:lnTo>
                    <a:pt x="53" y="6"/>
                  </a:lnTo>
                  <a:lnTo>
                    <a:pt x="54" y="1"/>
                  </a:lnTo>
                  <a:lnTo>
                    <a:pt x="55" y="1"/>
                  </a:lnTo>
                  <a:lnTo>
                    <a:pt x="58" y="3"/>
                  </a:lnTo>
                  <a:lnTo>
                    <a:pt x="58" y="3"/>
                  </a:lnTo>
                  <a:close/>
                  <a:moveTo>
                    <a:pt x="2" y="19"/>
                  </a:moveTo>
                  <a:lnTo>
                    <a:pt x="0" y="16"/>
                  </a:lnTo>
                  <a:lnTo>
                    <a:pt x="2" y="14"/>
                  </a:lnTo>
                  <a:lnTo>
                    <a:pt x="4" y="15"/>
                  </a:lnTo>
                  <a:lnTo>
                    <a:pt x="2" y="17"/>
                  </a:lnTo>
                  <a:lnTo>
                    <a:pt x="2" y="19"/>
                  </a:lnTo>
                  <a:lnTo>
                    <a:pt x="2" y="19"/>
                  </a:lnTo>
                  <a:close/>
                  <a:moveTo>
                    <a:pt x="17" y="0"/>
                  </a:moveTo>
                  <a:lnTo>
                    <a:pt x="20" y="1"/>
                  </a:lnTo>
                  <a:lnTo>
                    <a:pt x="20" y="5"/>
                  </a:lnTo>
                  <a:lnTo>
                    <a:pt x="21" y="7"/>
                  </a:lnTo>
                  <a:lnTo>
                    <a:pt x="19" y="10"/>
                  </a:lnTo>
                  <a:lnTo>
                    <a:pt x="15" y="10"/>
                  </a:lnTo>
                  <a:lnTo>
                    <a:pt x="13" y="10"/>
                  </a:lnTo>
                  <a:lnTo>
                    <a:pt x="11" y="10"/>
                  </a:lnTo>
                  <a:lnTo>
                    <a:pt x="9" y="8"/>
                  </a:lnTo>
                  <a:lnTo>
                    <a:pt x="10" y="5"/>
                  </a:lnTo>
                  <a:lnTo>
                    <a:pt x="13" y="1"/>
                  </a:lnTo>
                  <a:lnTo>
                    <a:pt x="17" y="0"/>
                  </a:lnTo>
                  <a:lnTo>
                    <a:pt x="17" y="0"/>
                  </a:lnTo>
                  <a:close/>
                </a:path>
              </a:pathLst>
            </a:custGeom>
            <a:solidFill>
              <a:srgbClr val="EE7B4D"/>
            </a:solidFill>
            <a:ln w="12700" cap="rnd">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Mulish" pitchFamily="2" charset="77"/>
              </a:endParaRPr>
            </a:p>
          </p:txBody>
        </p:sp>
      </p:grpSp>
      <p:sp>
        <p:nvSpPr>
          <p:cNvPr id="84" name="TextBox 83">
            <a:extLst>
              <a:ext uri="{FF2B5EF4-FFF2-40B4-BE49-F238E27FC236}">
                <a16:creationId xmlns:a16="http://schemas.microsoft.com/office/drawing/2014/main" id="{D3782D55-F3F3-8A1B-DCF7-13643DEBB060}"/>
              </a:ext>
            </a:extLst>
          </p:cNvPr>
          <p:cNvSpPr txBox="1"/>
          <p:nvPr/>
        </p:nvSpPr>
        <p:spPr>
          <a:xfrm>
            <a:off x="2399814" y="2483616"/>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WA</a:t>
            </a:r>
            <a:endParaRPr lang="en-US" sz="750" dirty="0">
              <a:solidFill>
                <a:srgbClr val="212C3A"/>
              </a:solidFill>
              <a:latin typeface="Mulish" pitchFamily="2" charset="77"/>
            </a:endParaRPr>
          </a:p>
        </p:txBody>
      </p:sp>
      <p:sp>
        <p:nvSpPr>
          <p:cNvPr id="85" name="TextBox 84">
            <a:extLst>
              <a:ext uri="{FF2B5EF4-FFF2-40B4-BE49-F238E27FC236}">
                <a16:creationId xmlns:a16="http://schemas.microsoft.com/office/drawing/2014/main" id="{187D472D-B7AE-1BF0-0701-344761EF5B73}"/>
              </a:ext>
            </a:extLst>
          </p:cNvPr>
          <p:cNvSpPr txBox="1"/>
          <p:nvPr/>
        </p:nvSpPr>
        <p:spPr>
          <a:xfrm>
            <a:off x="2265254" y="2962781"/>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OR</a:t>
            </a:r>
            <a:endParaRPr lang="en-US" sz="750" dirty="0">
              <a:solidFill>
                <a:srgbClr val="212C3A"/>
              </a:solidFill>
              <a:latin typeface="Mulish" pitchFamily="2" charset="77"/>
            </a:endParaRPr>
          </a:p>
        </p:txBody>
      </p:sp>
      <p:sp>
        <p:nvSpPr>
          <p:cNvPr id="86" name="TextBox 85">
            <a:extLst>
              <a:ext uri="{FF2B5EF4-FFF2-40B4-BE49-F238E27FC236}">
                <a16:creationId xmlns:a16="http://schemas.microsoft.com/office/drawing/2014/main" id="{0A584BA8-CBCA-2043-6003-B25E13EDBE43}"/>
              </a:ext>
            </a:extLst>
          </p:cNvPr>
          <p:cNvSpPr txBox="1"/>
          <p:nvPr/>
        </p:nvSpPr>
        <p:spPr>
          <a:xfrm>
            <a:off x="2135309" y="4091826"/>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CA</a:t>
            </a:r>
            <a:endParaRPr lang="en-US" sz="750" dirty="0">
              <a:solidFill>
                <a:srgbClr val="212C3A"/>
              </a:solidFill>
              <a:latin typeface="Mulish" pitchFamily="2" charset="77"/>
            </a:endParaRPr>
          </a:p>
        </p:txBody>
      </p:sp>
      <p:sp>
        <p:nvSpPr>
          <p:cNvPr id="87" name="TextBox 86">
            <a:extLst>
              <a:ext uri="{FF2B5EF4-FFF2-40B4-BE49-F238E27FC236}">
                <a16:creationId xmlns:a16="http://schemas.microsoft.com/office/drawing/2014/main" id="{292F5FB6-9B80-17A9-8DF8-B860838AF239}"/>
              </a:ext>
            </a:extLst>
          </p:cNvPr>
          <p:cNvSpPr txBox="1"/>
          <p:nvPr/>
        </p:nvSpPr>
        <p:spPr>
          <a:xfrm>
            <a:off x="1411394" y="4209363"/>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AK</a:t>
            </a:r>
            <a:endParaRPr lang="en-US" sz="750" dirty="0">
              <a:solidFill>
                <a:srgbClr val="212C3A"/>
              </a:solidFill>
              <a:latin typeface="Mulish" pitchFamily="2" charset="77"/>
            </a:endParaRPr>
          </a:p>
        </p:txBody>
      </p:sp>
      <p:sp>
        <p:nvSpPr>
          <p:cNvPr id="88" name="TextBox 87">
            <a:extLst>
              <a:ext uri="{FF2B5EF4-FFF2-40B4-BE49-F238E27FC236}">
                <a16:creationId xmlns:a16="http://schemas.microsoft.com/office/drawing/2014/main" id="{13D339B0-719C-0438-F791-8B1A6C5DB01F}"/>
              </a:ext>
            </a:extLst>
          </p:cNvPr>
          <p:cNvSpPr txBox="1"/>
          <p:nvPr/>
        </p:nvSpPr>
        <p:spPr>
          <a:xfrm>
            <a:off x="2441470" y="5318572"/>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HI</a:t>
            </a:r>
            <a:endParaRPr lang="en-US" sz="750" dirty="0">
              <a:solidFill>
                <a:srgbClr val="212C3A"/>
              </a:solidFill>
              <a:latin typeface="Mulish" pitchFamily="2" charset="77"/>
            </a:endParaRPr>
          </a:p>
        </p:txBody>
      </p:sp>
      <p:sp>
        <p:nvSpPr>
          <p:cNvPr id="89" name="TextBox 88">
            <a:extLst>
              <a:ext uri="{FF2B5EF4-FFF2-40B4-BE49-F238E27FC236}">
                <a16:creationId xmlns:a16="http://schemas.microsoft.com/office/drawing/2014/main" id="{C626DEE1-DB0D-3FFC-B504-E7A1E4798655}"/>
              </a:ext>
            </a:extLst>
          </p:cNvPr>
          <p:cNvSpPr txBox="1"/>
          <p:nvPr/>
        </p:nvSpPr>
        <p:spPr>
          <a:xfrm>
            <a:off x="2501339" y="3703469"/>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NV</a:t>
            </a:r>
            <a:endParaRPr lang="en-US" sz="750" dirty="0">
              <a:solidFill>
                <a:srgbClr val="212C3A"/>
              </a:solidFill>
              <a:latin typeface="Mulish" pitchFamily="2" charset="77"/>
            </a:endParaRPr>
          </a:p>
        </p:txBody>
      </p:sp>
      <p:sp>
        <p:nvSpPr>
          <p:cNvPr id="90" name="TextBox 89">
            <a:extLst>
              <a:ext uri="{FF2B5EF4-FFF2-40B4-BE49-F238E27FC236}">
                <a16:creationId xmlns:a16="http://schemas.microsoft.com/office/drawing/2014/main" id="{8B1B0C48-B352-CFBC-A403-4B6DA86E908B}"/>
              </a:ext>
            </a:extLst>
          </p:cNvPr>
          <p:cNvSpPr txBox="1"/>
          <p:nvPr/>
        </p:nvSpPr>
        <p:spPr>
          <a:xfrm>
            <a:off x="2958277" y="4555199"/>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AZ</a:t>
            </a:r>
            <a:endParaRPr lang="en-US" sz="750" dirty="0">
              <a:solidFill>
                <a:srgbClr val="212C3A"/>
              </a:solidFill>
              <a:latin typeface="Mulish" pitchFamily="2" charset="77"/>
            </a:endParaRPr>
          </a:p>
        </p:txBody>
      </p:sp>
      <p:sp>
        <p:nvSpPr>
          <p:cNvPr id="91" name="TextBox 90">
            <a:extLst>
              <a:ext uri="{FF2B5EF4-FFF2-40B4-BE49-F238E27FC236}">
                <a16:creationId xmlns:a16="http://schemas.microsoft.com/office/drawing/2014/main" id="{EF9A4BC3-A11A-504C-CD7B-9E80CF8A1726}"/>
              </a:ext>
            </a:extLst>
          </p:cNvPr>
          <p:cNvSpPr txBox="1"/>
          <p:nvPr/>
        </p:nvSpPr>
        <p:spPr>
          <a:xfrm>
            <a:off x="3632193" y="4647261"/>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NM</a:t>
            </a:r>
            <a:endParaRPr lang="en-US" sz="750" dirty="0">
              <a:solidFill>
                <a:srgbClr val="212C3A"/>
              </a:solidFill>
              <a:latin typeface="Mulish" pitchFamily="2" charset="77"/>
            </a:endParaRPr>
          </a:p>
        </p:txBody>
      </p:sp>
      <p:sp>
        <p:nvSpPr>
          <p:cNvPr id="92" name="TextBox 91">
            <a:extLst>
              <a:ext uri="{FF2B5EF4-FFF2-40B4-BE49-F238E27FC236}">
                <a16:creationId xmlns:a16="http://schemas.microsoft.com/office/drawing/2014/main" id="{BF51DBFB-9468-FACD-1C2D-2BCD9A3C8B87}"/>
              </a:ext>
            </a:extLst>
          </p:cNvPr>
          <p:cNvSpPr txBox="1"/>
          <p:nvPr/>
        </p:nvSpPr>
        <p:spPr>
          <a:xfrm>
            <a:off x="3752367" y="3957668"/>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CO</a:t>
            </a:r>
            <a:endParaRPr lang="en-US" sz="750" dirty="0">
              <a:solidFill>
                <a:srgbClr val="212C3A"/>
              </a:solidFill>
              <a:latin typeface="Mulish" pitchFamily="2" charset="77"/>
            </a:endParaRPr>
          </a:p>
        </p:txBody>
      </p:sp>
      <p:sp>
        <p:nvSpPr>
          <p:cNvPr id="93" name="TextBox 92">
            <a:extLst>
              <a:ext uri="{FF2B5EF4-FFF2-40B4-BE49-F238E27FC236}">
                <a16:creationId xmlns:a16="http://schemas.microsoft.com/office/drawing/2014/main" id="{3BBD20F3-4250-B7EC-9D24-B2F87F03E25E}"/>
              </a:ext>
            </a:extLst>
          </p:cNvPr>
          <p:cNvSpPr txBox="1"/>
          <p:nvPr/>
        </p:nvSpPr>
        <p:spPr>
          <a:xfrm>
            <a:off x="4588526" y="4069078"/>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KS</a:t>
            </a:r>
            <a:endParaRPr lang="en-US" sz="750" dirty="0">
              <a:solidFill>
                <a:srgbClr val="212C3A"/>
              </a:solidFill>
              <a:latin typeface="Mulish" pitchFamily="2" charset="77"/>
            </a:endParaRPr>
          </a:p>
        </p:txBody>
      </p:sp>
      <p:sp>
        <p:nvSpPr>
          <p:cNvPr id="94" name="TextBox 93">
            <a:extLst>
              <a:ext uri="{FF2B5EF4-FFF2-40B4-BE49-F238E27FC236}">
                <a16:creationId xmlns:a16="http://schemas.microsoft.com/office/drawing/2014/main" id="{D8490449-9C06-FB18-8CD8-CA0BA50B2D16}"/>
              </a:ext>
            </a:extLst>
          </p:cNvPr>
          <p:cNvSpPr txBox="1"/>
          <p:nvPr/>
        </p:nvSpPr>
        <p:spPr>
          <a:xfrm>
            <a:off x="4664848" y="4523533"/>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OK</a:t>
            </a:r>
            <a:endParaRPr lang="en-US" sz="750" dirty="0">
              <a:solidFill>
                <a:srgbClr val="212C3A"/>
              </a:solidFill>
              <a:latin typeface="Mulish" pitchFamily="2" charset="77"/>
            </a:endParaRPr>
          </a:p>
        </p:txBody>
      </p:sp>
      <p:sp>
        <p:nvSpPr>
          <p:cNvPr id="95" name="TextBox 94">
            <a:extLst>
              <a:ext uri="{FF2B5EF4-FFF2-40B4-BE49-F238E27FC236}">
                <a16:creationId xmlns:a16="http://schemas.microsoft.com/office/drawing/2014/main" id="{1194B470-6A72-4AE2-2640-492F198ADE7C}"/>
              </a:ext>
            </a:extLst>
          </p:cNvPr>
          <p:cNvSpPr txBox="1"/>
          <p:nvPr/>
        </p:nvSpPr>
        <p:spPr>
          <a:xfrm>
            <a:off x="5274943" y="5029802"/>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LA</a:t>
            </a:r>
            <a:endParaRPr lang="en-US" sz="750" dirty="0">
              <a:solidFill>
                <a:srgbClr val="212C3A"/>
              </a:solidFill>
              <a:latin typeface="Mulish" pitchFamily="2" charset="77"/>
            </a:endParaRPr>
          </a:p>
        </p:txBody>
      </p:sp>
      <p:sp>
        <p:nvSpPr>
          <p:cNvPr id="96" name="TextBox 95">
            <a:extLst>
              <a:ext uri="{FF2B5EF4-FFF2-40B4-BE49-F238E27FC236}">
                <a16:creationId xmlns:a16="http://schemas.microsoft.com/office/drawing/2014/main" id="{3D88DA6A-B7E7-B333-BC97-0ACDC009ACB0}"/>
              </a:ext>
            </a:extLst>
          </p:cNvPr>
          <p:cNvSpPr txBox="1"/>
          <p:nvPr/>
        </p:nvSpPr>
        <p:spPr>
          <a:xfrm>
            <a:off x="5257555" y="4605254"/>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AR</a:t>
            </a:r>
            <a:endParaRPr lang="en-US" sz="750" dirty="0">
              <a:solidFill>
                <a:srgbClr val="212C3A"/>
              </a:solidFill>
              <a:latin typeface="Mulish" pitchFamily="2" charset="77"/>
            </a:endParaRPr>
          </a:p>
        </p:txBody>
      </p:sp>
      <p:sp>
        <p:nvSpPr>
          <p:cNvPr id="97" name="TextBox 96">
            <a:extLst>
              <a:ext uri="{FF2B5EF4-FFF2-40B4-BE49-F238E27FC236}">
                <a16:creationId xmlns:a16="http://schemas.microsoft.com/office/drawing/2014/main" id="{26FF0A70-BE0D-5914-8A9A-492556C0249F}"/>
              </a:ext>
            </a:extLst>
          </p:cNvPr>
          <p:cNvSpPr txBox="1"/>
          <p:nvPr/>
        </p:nvSpPr>
        <p:spPr>
          <a:xfrm>
            <a:off x="5246088" y="4092034"/>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MO</a:t>
            </a:r>
            <a:endParaRPr lang="en-US" sz="750" dirty="0">
              <a:solidFill>
                <a:srgbClr val="212C3A"/>
              </a:solidFill>
              <a:latin typeface="Mulish" pitchFamily="2" charset="77"/>
            </a:endParaRPr>
          </a:p>
        </p:txBody>
      </p:sp>
      <p:sp>
        <p:nvSpPr>
          <p:cNvPr id="98" name="TextBox 97">
            <a:extLst>
              <a:ext uri="{FF2B5EF4-FFF2-40B4-BE49-F238E27FC236}">
                <a16:creationId xmlns:a16="http://schemas.microsoft.com/office/drawing/2014/main" id="{8C2738E8-4D72-C64C-6EF9-07A1204CA715}"/>
              </a:ext>
            </a:extLst>
          </p:cNvPr>
          <p:cNvSpPr txBox="1"/>
          <p:nvPr/>
        </p:nvSpPr>
        <p:spPr>
          <a:xfrm>
            <a:off x="5458757" y="3092391"/>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WI</a:t>
            </a:r>
            <a:endParaRPr lang="en-US" sz="750" dirty="0">
              <a:solidFill>
                <a:srgbClr val="212C3A"/>
              </a:solidFill>
              <a:latin typeface="Mulish" pitchFamily="2" charset="77"/>
            </a:endParaRPr>
          </a:p>
        </p:txBody>
      </p:sp>
      <p:sp>
        <p:nvSpPr>
          <p:cNvPr id="99" name="TextBox 98">
            <a:extLst>
              <a:ext uri="{FF2B5EF4-FFF2-40B4-BE49-F238E27FC236}">
                <a16:creationId xmlns:a16="http://schemas.microsoft.com/office/drawing/2014/main" id="{45625962-E8D3-0A32-1080-B2EF018E92A5}"/>
              </a:ext>
            </a:extLst>
          </p:cNvPr>
          <p:cNvSpPr txBox="1"/>
          <p:nvPr/>
        </p:nvSpPr>
        <p:spPr>
          <a:xfrm>
            <a:off x="5635945" y="3785190"/>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IL</a:t>
            </a:r>
            <a:endParaRPr lang="en-US" sz="750" dirty="0">
              <a:solidFill>
                <a:srgbClr val="212C3A"/>
              </a:solidFill>
              <a:latin typeface="Mulish" pitchFamily="2" charset="77"/>
            </a:endParaRPr>
          </a:p>
        </p:txBody>
      </p:sp>
      <p:sp>
        <p:nvSpPr>
          <p:cNvPr id="100" name="TextBox 99">
            <a:extLst>
              <a:ext uri="{FF2B5EF4-FFF2-40B4-BE49-F238E27FC236}">
                <a16:creationId xmlns:a16="http://schemas.microsoft.com/office/drawing/2014/main" id="{9EAC4281-C906-F155-52FC-0809AA950F53}"/>
              </a:ext>
            </a:extLst>
          </p:cNvPr>
          <p:cNvSpPr txBox="1"/>
          <p:nvPr/>
        </p:nvSpPr>
        <p:spPr>
          <a:xfrm>
            <a:off x="6103410" y="3333166"/>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MI</a:t>
            </a:r>
            <a:endParaRPr lang="en-US" sz="750" dirty="0">
              <a:solidFill>
                <a:srgbClr val="212C3A"/>
              </a:solidFill>
              <a:latin typeface="Mulish" pitchFamily="2" charset="77"/>
            </a:endParaRPr>
          </a:p>
        </p:txBody>
      </p:sp>
      <p:sp>
        <p:nvSpPr>
          <p:cNvPr id="101" name="TextBox 100">
            <a:extLst>
              <a:ext uri="{FF2B5EF4-FFF2-40B4-BE49-F238E27FC236}">
                <a16:creationId xmlns:a16="http://schemas.microsoft.com/office/drawing/2014/main" id="{0C806A37-AA97-4193-A380-B1FD86F0294A}"/>
              </a:ext>
            </a:extLst>
          </p:cNvPr>
          <p:cNvSpPr txBox="1"/>
          <p:nvPr/>
        </p:nvSpPr>
        <p:spPr>
          <a:xfrm>
            <a:off x="5975005" y="3776102"/>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IN</a:t>
            </a:r>
            <a:endParaRPr lang="en-US" sz="750" dirty="0">
              <a:solidFill>
                <a:srgbClr val="212C3A"/>
              </a:solidFill>
              <a:latin typeface="Mulish" pitchFamily="2" charset="77"/>
            </a:endParaRPr>
          </a:p>
        </p:txBody>
      </p:sp>
      <p:sp>
        <p:nvSpPr>
          <p:cNvPr id="102" name="TextBox 101">
            <a:extLst>
              <a:ext uri="{FF2B5EF4-FFF2-40B4-BE49-F238E27FC236}">
                <a16:creationId xmlns:a16="http://schemas.microsoft.com/office/drawing/2014/main" id="{5C525FFE-18F1-357E-A84E-3C2FC9A8DDBF}"/>
              </a:ext>
            </a:extLst>
          </p:cNvPr>
          <p:cNvSpPr txBox="1"/>
          <p:nvPr/>
        </p:nvSpPr>
        <p:spPr>
          <a:xfrm>
            <a:off x="6167830" y="4124500"/>
            <a:ext cx="284434" cy="163443"/>
          </a:xfrm>
          <a:prstGeom prst="rect">
            <a:avLst/>
          </a:prstGeom>
          <a:noFill/>
        </p:spPr>
        <p:txBody>
          <a:bodyPr wrap="square" lIns="0" tIns="0" rIns="0" bIns="0" rtlCol="0">
            <a:spAutoFit/>
          </a:bodyPr>
          <a:lstStyle/>
          <a:p>
            <a:pPr>
              <a:lnSpc>
                <a:spcPct val="130000"/>
              </a:lnSpc>
            </a:pPr>
            <a:r>
              <a:rPr lang="en-US" sz="900" dirty="0">
                <a:solidFill>
                  <a:schemeClr val="tx1">
                    <a:alpha val="70000"/>
                  </a:schemeClr>
                </a:solidFill>
                <a:latin typeface="Mulish" pitchFamily="2" charset="77"/>
              </a:rPr>
              <a:t>KY</a:t>
            </a:r>
            <a:endParaRPr lang="en-US" sz="750" dirty="0">
              <a:solidFill>
                <a:schemeClr val="tx1">
                  <a:alpha val="70000"/>
                </a:schemeClr>
              </a:solidFill>
              <a:latin typeface="Mulish" pitchFamily="2" charset="77"/>
            </a:endParaRPr>
          </a:p>
        </p:txBody>
      </p:sp>
      <p:sp>
        <p:nvSpPr>
          <p:cNvPr id="103" name="TextBox 102">
            <a:extLst>
              <a:ext uri="{FF2B5EF4-FFF2-40B4-BE49-F238E27FC236}">
                <a16:creationId xmlns:a16="http://schemas.microsoft.com/office/drawing/2014/main" id="{215F0B74-8E48-DEFF-1004-2608D593C35A}"/>
              </a:ext>
            </a:extLst>
          </p:cNvPr>
          <p:cNvSpPr txBox="1"/>
          <p:nvPr/>
        </p:nvSpPr>
        <p:spPr>
          <a:xfrm>
            <a:off x="6061548" y="4397758"/>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TN</a:t>
            </a:r>
            <a:endParaRPr lang="en-US" sz="750" dirty="0">
              <a:solidFill>
                <a:srgbClr val="212C3A"/>
              </a:solidFill>
              <a:latin typeface="Mulish" pitchFamily="2" charset="77"/>
            </a:endParaRPr>
          </a:p>
        </p:txBody>
      </p:sp>
      <p:sp>
        <p:nvSpPr>
          <p:cNvPr id="104" name="TextBox 103">
            <a:extLst>
              <a:ext uri="{FF2B5EF4-FFF2-40B4-BE49-F238E27FC236}">
                <a16:creationId xmlns:a16="http://schemas.microsoft.com/office/drawing/2014/main" id="{66698ED1-CB2B-251E-4ACE-8F590CDD1C89}"/>
              </a:ext>
            </a:extLst>
          </p:cNvPr>
          <p:cNvSpPr txBox="1"/>
          <p:nvPr/>
        </p:nvSpPr>
        <p:spPr>
          <a:xfrm>
            <a:off x="5657209" y="4889225"/>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MS</a:t>
            </a:r>
            <a:endParaRPr lang="en-US" sz="750" dirty="0">
              <a:solidFill>
                <a:srgbClr val="212C3A"/>
              </a:solidFill>
              <a:latin typeface="Mulish" pitchFamily="2" charset="77"/>
            </a:endParaRPr>
          </a:p>
        </p:txBody>
      </p:sp>
      <p:sp>
        <p:nvSpPr>
          <p:cNvPr id="105" name="TextBox 104">
            <a:extLst>
              <a:ext uri="{FF2B5EF4-FFF2-40B4-BE49-F238E27FC236}">
                <a16:creationId xmlns:a16="http://schemas.microsoft.com/office/drawing/2014/main" id="{0A3C5631-E333-117F-13FD-C60E71CED235}"/>
              </a:ext>
            </a:extLst>
          </p:cNvPr>
          <p:cNvSpPr txBox="1"/>
          <p:nvPr/>
        </p:nvSpPr>
        <p:spPr>
          <a:xfrm>
            <a:off x="6025613" y="4807503"/>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AL</a:t>
            </a:r>
            <a:endParaRPr lang="en-US" sz="750" dirty="0">
              <a:solidFill>
                <a:srgbClr val="212C3A"/>
              </a:solidFill>
              <a:latin typeface="Mulish" pitchFamily="2" charset="77"/>
            </a:endParaRPr>
          </a:p>
        </p:txBody>
      </p:sp>
      <p:sp>
        <p:nvSpPr>
          <p:cNvPr id="106" name="TextBox 105">
            <a:extLst>
              <a:ext uri="{FF2B5EF4-FFF2-40B4-BE49-F238E27FC236}">
                <a16:creationId xmlns:a16="http://schemas.microsoft.com/office/drawing/2014/main" id="{7FD6A9F2-241E-F051-515E-C575AA72BBCC}"/>
              </a:ext>
            </a:extLst>
          </p:cNvPr>
          <p:cNvSpPr txBox="1"/>
          <p:nvPr/>
        </p:nvSpPr>
        <p:spPr>
          <a:xfrm>
            <a:off x="6464449" y="4859747"/>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GA</a:t>
            </a:r>
            <a:endParaRPr lang="en-US" sz="750" dirty="0">
              <a:solidFill>
                <a:srgbClr val="212C3A"/>
              </a:solidFill>
              <a:latin typeface="Mulish" pitchFamily="2" charset="77"/>
            </a:endParaRPr>
          </a:p>
        </p:txBody>
      </p:sp>
      <p:sp>
        <p:nvSpPr>
          <p:cNvPr id="107" name="TextBox 106">
            <a:extLst>
              <a:ext uri="{FF2B5EF4-FFF2-40B4-BE49-F238E27FC236}">
                <a16:creationId xmlns:a16="http://schemas.microsoft.com/office/drawing/2014/main" id="{27A58FBC-4ADB-F4FC-BD9D-85B5120F66A7}"/>
              </a:ext>
            </a:extLst>
          </p:cNvPr>
          <p:cNvSpPr txBox="1"/>
          <p:nvPr/>
        </p:nvSpPr>
        <p:spPr>
          <a:xfrm>
            <a:off x="6740598" y="4589208"/>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SC</a:t>
            </a:r>
            <a:endParaRPr lang="en-US" sz="750" dirty="0">
              <a:solidFill>
                <a:srgbClr val="212C3A"/>
              </a:solidFill>
              <a:latin typeface="Mulish" pitchFamily="2" charset="77"/>
            </a:endParaRPr>
          </a:p>
        </p:txBody>
      </p:sp>
      <p:sp>
        <p:nvSpPr>
          <p:cNvPr id="108" name="TextBox 107">
            <a:extLst>
              <a:ext uri="{FF2B5EF4-FFF2-40B4-BE49-F238E27FC236}">
                <a16:creationId xmlns:a16="http://schemas.microsoft.com/office/drawing/2014/main" id="{97A17B22-DB28-D519-2AEB-CA8418645DD2}"/>
              </a:ext>
            </a:extLst>
          </p:cNvPr>
          <p:cNvSpPr txBox="1"/>
          <p:nvPr/>
        </p:nvSpPr>
        <p:spPr>
          <a:xfrm>
            <a:off x="6783965" y="5519633"/>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FL</a:t>
            </a:r>
            <a:endParaRPr lang="en-US" sz="750" dirty="0">
              <a:solidFill>
                <a:srgbClr val="212C3A"/>
              </a:solidFill>
              <a:latin typeface="Mulish" pitchFamily="2" charset="77"/>
            </a:endParaRPr>
          </a:p>
        </p:txBody>
      </p:sp>
      <p:sp>
        <p:nvSpPr>
          <p:cNvPr id="109" name="TextBox 108">
            <a:extLst>
              <a:ext uri="{FF2B5EF4-FFF2-40B4-BE49-F238E27FC236}">
                <a16:creationId xmlns:a16="http://schemas.microsoft.com/office/drawing/2014/main" id="{F41E5DE0-D58B-0128-9769-7122B3B5721C}"/>
              </a:ext>
            </a:extLst>
          </p:cNvPr>
          <p:cNvSpPr txBox="1"/>
          <p:nvPr/>
        </p:nvSpPr>
        <p:spPr>
          <a:xfrm>
            <a:off x="6340340" y="3735130"/>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OH</a:t>
            </a:r>
            <a:endParaRPr lang="en-US" sz="750" dirty="0">
              <a:solidFill>
                <a:srgbClr val="212C3A"/>
              </a:solidFill>
              <a:latin typeface="Mulish" pitchFamily="2" charset="77"/>
            </a:endParaRPr>
          </a:p>
        </p:txBody>
      </p:sp>
      <p:sp>
        <p:nvSpPr>
          <p:cNvPr id="110" name="TextBox 109">
            <a:extLst>
              <a:ext uri="{FF2B5EF4-FFF2-40B4-BE49-F238E27FC236}">
                <a16:creationId xmlns:a16="http://schemas.microsoft.com/office/drawing/2014/main" id="{9849EA9D-6A91-D636-8DA3-7E48CDD9DF04}"/>
              </a:ext>
            </a:extLst>
          </p:cNvPr>
          <p:cNvSpPr txBox="1"/>
          <p:nvPr/>
        </p:nvSpPr>
        <p:spPr>
          <a:xfrm>
            <a:off x="6555853" y="3926321"/>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WV</a:t>
            </a:r>
            <a:endParaRPr lang="en-US" sz="750" dirty="0">
              <a:solidFill>
                <a:srgbClr val="212C3A"/>
              </a:solidFill>
              <a:latin typeface="Mulish" pitchFamily="2" charset="77"/>
            </a:endParaRPr>
          </a:p>
        </p:txBody>
      </p:sp>
      <p:sp>
        <p:nvSpPr>
          <p:cNvPr id="111" name="TextBox 110">
            <a:extLst>
              <a:ext uri="{FF2B5EF4-FFF2-40B4-BE49-F238E27FC236}">
                <a16:creationId xmlns:a16="http://schemas.microsoft.com/office/drawing/2014/main" id="{D276B920-632A-6298-6856-0A2E40F20789}"/>
              </a:ext>
            </a:extLst>
          </p:cNvPr>
          <p:cNvSpPr txBox="1"/>
          <p:nvPr/>
        </p:nvSpPr>
        <p:spPr>
          <a:xfrm>
            <a:off x="6917937" y="4018812"/>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VA</a:t>
            </a:r>
            <a:endParaRPr lang="en-US" sz="750" dirty="0">
              <a:solidFill>
                <a:srgbClr val="212C3A"/>
              </a:solidFill>
              <a:latin typeface="Mulish" pitchFamily="2" charset="77"/>
            </a:endParaRPr>
          </a:p>
        </p:txBody>
      </p:sp>
      <p:sp>
        <p:nvSpPr>
          <p:cNvPr id="112" name="TextBox 111">
            <a:extLst>
              <a:ext uri="{FF2B5EF4-FFF2-40B4-BE49-F238E27FC236}">
                <a16:creationId xmlns:a16="http://schemas.microsoft.com/office/drawing/2014/main" id="{5B7439B4-ACB5-20F5-C7D7-B79E34762B99}"/>
              </a:ext>
            </a:extLst>
          </p:cNvPr>
          <p:cNvSpPr txBox="1"/>
          <p:nvPr/>
        </p:nvSpPr>
        <p:spPr>
          <a:xfrm>
            <a:off x="6879104" y="3522620"/>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PA</a:t>
            </a:r>
            <a:endParaRPr lang="en-US" sz="750" dirty="0">
              <a:solidFill>
                <a:srgbClr val="212C3A"/>
              </a:solidFill>
              <a:latin typeface="Mulish" pitchFamily="2" charset="77"/>
            </a:endParaRPr>
          </a:p>
        </p:txBody>
      </p:sp>
      <p:sp>
        <p:nvSpPr>
          <p:cNvPr id="113" name="TextBox 112">
            <a:extLst>
              <a:ext uri="{FF2B5EF4-FFF2-40B4-BE49-F238E27FC236}">
                <a16:creationId xmlns:a16="http://schemas.microsoft.com/office/drawing/2014/main" id="{99F1F14C-215C-7FA8-423B-DF9FDC931ED6}"/>
              </a:ext>
            </a:extLst>
          </p:cNvPr>
          <p:cNvSpPr txBox="1"/>
          <p:nvPr/>
        </p:nvSpPr>
        <p:spPr>
          <a:xfrm>
            <a:off x="7084650" y="3160926"/>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NY</a:t>
            </a:r>
            <a:endParaRPr lang="en-US" sz="750" dirty="0">
              <a:solidFill>
                <a:srgbClr val="212C3A"/>
              </a:solidFill>
              <a:latin typeface="Mulish" pitchFamily="2" charset="77"/>
            </a:endParaRPr>
          </a:p>
        </p:txBody>
      </p:sp>
      <p:sp>
        <p:nvSpPr>
          <p:cNvPr id="114" name="TextBox 113">
            <a:extLst>
              <a:ext uri="{FF2B5EF4-FFF2-40B4-BE49-F238E27FC236}">
                <a16:creationId xmlns:a16="http://schemas.microsoft.com/office/drawing/2014/main" id="{2D5113D9-8BEB-3802-2BDC-6DE18D4D4C61}"/>
              </a:ext>
            </a:extLst>
          </p:cNvPr>
          <p:cNvSpPr txBox="1"/>
          <p:nvPr/>
        </p:nvSpPr>
        <p:spPr>
          <a:xfrm>
            <a:off x="7175559" y="2712179"/>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VT</a:t>
            </a:r>
            <a:endParaRPr lang="en-US" sz="750" dirty="0">
              <a:solidFill>
                <a:srgbClr val="212C3A"/>
              </a:solidFill>
              <a:latin typeface="Mulish" pitchFamily="2" charset="77"/>
            </a:endParaRPr>
          </a:p>
        </p:txBody>
      </p:sp>
      <p:grpSp>
        <p:nvGrpSpPr>
          <p:cNvPr id="115" name="Group 114">
            <a:extLst>
              <a:ext uri="{FF2B5EF4-FFF2-40B4-BE49-F238E27FC236}">
                <a16:creationId xmlns:a16="http://schemas.microsoft.com/office/drawing/2014/main" id="{CAFC2972-6B05-75B7-7E7F-A32F24313CC0}"/>
              </a:ext>
            </a:extLst>
          </p:cNvPr>
          <p:cNvGrpSpPr/>
          <p:nvPr/>
        </p:nvGrpSpPr>
        <p:grpSpPr>
          <a:xfrm>
            <a:off x="7607852" y="2598571"/>
            <a:ext cx="77719" cy="361891"/>
            <a:chOff x="7221234" y="2755577"/>
            <a:chExt cx="77719" cy="361891"/>
          </a:xfrm>
          <a:solidFill>
            <a:srgbClr val="EE7B4D"/>
          </a:solidFill>
        </p:grpSpPr>
        <p:sp>
          <p:nvSpPr>
            <p:cNvPr id="116" name="Rectangle 115">
              <a:extLst>
                <a:ext uri="{FF2B5EF4-FFF2-40B4-BE49-F238E27FC236}">
                  <a16:creationId xmlns:a16="http://schemas.microsoft.com/office/drawing/2014/main" id="{4126F59E-DE49-0132-99B7-0FC1F50FDE95}"/>
                </a:ext>
              </a:extLst>
            </p:cNvPr>
            <p:cNvSpPr/>
            <p:nvPr/>
          </p:nvSpPr>
          <p:spPr>
            <a:xfrm rot="20645992">
              <a:off x="7221234" y="2755577"/>
              <a:ext cx="56706" cy="335948"/>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0">
              <a:noAutofit/>
            </a:bodyPr>
            <a:lstStyle/>
            <a:p>
              <a:pPr algn="ctr">
                <a:lnSpc>
                  <a:spcPct val="130000"/>
                </a:lnSpc>
                <a:spcBef>
                  <a:spcPts val="1000"/>
                </a:spcBef>
              </a:pPr>
              <a:endParaRPr lang="en-US" sz="1400" dirty="0">
                <a:solidFill>
                  <a:srgbClr val="262626"/>
                </a:solidFill>
                <a:latin typeface="Mulish" pitchFamily="2" charset="77"/>
              </a:endParaRPr>
            </a:p>
          </p:txBody>
        </p:sp>
        <p:sp>
          <p:nvSpPr>
            <p:cNvPr id="117" name="Rectangle 116">
              <a:extLst>
                <a:ext uri="{FF2B5EF4-FFF2-40B4-BE49-F238E27FC236}">
                  <a16:creationId xmlns:a16="http://schemas.microsoft.com/office/drawing/2014/main" id="{21FD518E-BF29-D4AE-3A32-794F9F23CDA7}"/>
                </a:ext>
              </a:extLst>
            </p:cNvPr>
            <p:cNvSpPr/>
            <p:nvPr/>
          </p:nvSpPr>
          <p:spPr>
            <a:xfrm rot="20645992">
              <a:off x="7253234" y="2979325"/>
              <a:ext cx="45719" cy="138143"/>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0">
              <a:noAutofit/>
            </a:bodyPr>
            <a:lstStyle/>
            <a:p>
              <a:pPr algn="ctr">
                <a:lnSpc>
                  <a:spcPct val="130000"/>
                </a:lnSpc>
                <a:spcBef>
                  <a:spcPts val="1000"/>
                </a:spcBef>
              </a:pPr>
              <a:endParaRPr lang="en-US" sz="1400" dirty="0">
                <a:solidFill>
                  <a:srgbClr val="262626"/>
                </a:solidFill>
                <a:latin typeface="Mulish" pitchFamily="2" charset="77"/>
              </a:endParaRPr>
            </a:p>
          </p:txBody>
        </p:sp>
      </p:grpSp>
      <p:sp>
        <p:nvSpPr>
          <p:cNvPr id="118" name="TextBox 117">
            <a:extLst>
              <a:ext uri="{FF2B5EF4-FFF2-40B4-BE49-F238E27FC236}">
                <a16:creationId xmlns:a16="http://schemas.microsoft.com/office/drawing/2014/main" id="{43307B2E-9793-9215-718E-D5F85548FB08}"/>
              </a:ext>
            </a:extLst>
          </p:cNvPr>
          <p:cNvSpPr txBox="1"/>
          <p:nvPr/>
        </p:nvSpPr>
        <p:spPr>
          <a:xfrm>
            <a:off x="7632992" y="2642669"/>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ME</a:t>
            </a:r>
            <a:endParaRPr lang="en-US" sz="750" dirty="0">
              <a:solidFill>
                <a:srgbClr val="212C3A"/>
              </a:solidFill>
              <a:latin typeface="Mulish" pitchFamily="2" charset="77"/>
            </a:endParaRPr>
          </a:p>
        </p:txBody>
      </p:sp>
      <p:sp>
        <p:nvSpPr>
          <p:cNvPr id="119" name="TextBox 118">
            <a:extLst>
              <a:ext uri="{FF2B5EF4-FFF2-40B4-BE49-F238E27FC236}">
                <a16:creationId xmlns:a16="http://schemas.microsoft.com/office/drawing/2014/main" id="{2B138641-4D1F-768F-175C-5A7A94A6A209}"/>
              </a:ext>
            </a:extLst>
          </p:cNvPr>
          <p:cNvSpPr txBox="1"/>
          <p:nvPr/>
        </p:nvSpPr>
        <p:spPr>
          <a:xfrm>
            <a:off x="7361562" y="2592348"/>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NH</a:t>
            </a:r>
            <a:endParaRPr lang="en-US" sz="750" dirty="0">
              <a:solidFill>
                <a:srgbClr val="212C3A"/>
              </a:solidFill>
              <a:latin typeface="Mulish" pitchFamily="2" charset="77"/>
            </a:endParaRPr>
          </a:p>
        </p:txBody>
      </p:sp>
      <p:cxnSp>
        <p:nvCxnSpPr>
          <p:cNvPr id="120" name="Straight Connector 119">
            <a:extLst>
              <a:ext uri="{FF2B5EF4-FFF2-40B4-BE49-F238E27FC236}">
                <a16:creationId xmlns:a16="http://schemas.microsoft.com/office/drawing/2014/main" id="{4EA7943B-C042-931D-44B4-32B69E30BCEC}"/>
              </a:ext>
            </a:extLst>
          </p:cNvPr>
          <p:cNvCxnSpPr>
            <a:cxnSpLocks/>
          </p:cNvCxnSpPr>
          <p:nvPr/>
        </p:nvCxnSpPr>
        <p:spPr>
          <a:xfrm>
            <a:off x="7323815" y="2832813"/>
            <a:ext cx="61820" cy="132651"/>
          </a:xfrm>
          <a:prstGeom prst="line">
            <a:avLst/>
          </a:prstGeom>
          <a:ln w="12700">
            <a:solidFill>
              <a:srgbClr val="636466"/>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EF683100-6B6A-007B-FD22-3325C4BBD503}"/>
              </a:ext>
            </a:extLst>
          </p:cNvPr>
          <p:cNvCxnSpPr>
            <a:cxnSpLocks/>
          </p:cNvCxnSpPr>
          <p:nvPr/>
        </p:nvCxnSpPr>
        <p:spPr>
          <a:xfrm>
            <a:off x="7503779" y="2744675"/>
            <a:ext cx="0" cy="148048"/>
          </a:xfrm>
          <a:prstGeom prst="line">
            <a:avLst/>
          </a:prstGeom>
          <a:ln w="12700">
            <a:solidFill>
              <a:srgbClr val="636466"/>
            </a:solidFill>
          </a:ln>
        </p:spPr>
        <p:style>
          <a:lnRef idx="1">
            <a:schemeClr val="accent1"/>
          </a:lnRef>
          <a:fillRef idx="0">
            <a:schemeClr val="accent1"/>
          </a:fillRef>
          <a:effectRef idx="0">
            <a:schemeClr val="accent1"/>
          </a:effectRef>
          <a:fontRef idx="minor">
            <a:schemeClr val="tx1"/>
          </a:fontRef>
        </p:style>
      </p:cxnSp>
      <p:sp>
        <p:nvSpPr>
          <p:cNvPr id="122" name="TextBox 121">
            <a:extLst>
              <a:ext uri="{FF2B5EF4-FFF2-40B4-BE49-F238E27FC236}">
                <a16:creationId xmlns:a16="http://schemas.microsoft.com/office/drawing/2014/main" id="{EE355224-B527-DC93-DB3D-2070A776D58C}"/>
              </a:ext>
            </a:extLst>
          </p:cNvPr>
          <p:cNvSpPr txBox="1"/>
          <p:nvPr/>
        </p:nvSpPr>
        <p:spPr>
          <a:xfrm>
            <a:off x="7702435" y="3044432"/>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MA</a:t>
            </a:r>
            <a:endParaRPr lang="en-US" sz="750" dirty="0">
              <a:solidFill>
                <a:srgbClr val="212C3A"/>
              </a:solidFill>
              <a:latin typeface="Mulish" pitchFamily="2" charset="77"/>
            </a:endParaRPr>
          </a:p>
        </p:txBody>
      </p:sp>
      <p:sp>
        <p:nvSpPr>
          <p:cNvPr id="123" name="TextBox 122">
            <a:extLst>
              <a:ext uri="{FF2B5EF4-FFF2-40B4-BE49-F238E27FC236}">
                <a16:creationId xmlns:a16="http://schemas.microsoft.com/office/drawing/2014/main" id="{3B8F11D6-119E-F087-9802-0AC835CB2530}"/>
              </a:ext>
            </a:extLst>
          </p:cNvPr>
          <p:cNvSpPr txBox="1"/>
          <p:nvPr/>
        </p:nvSpPr>
        <p:spPr>
          <a:xfrm>
            <a:off x="7710770" y="3321810"/>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RI</a:t>
            </a:r>
            <a:endParaRPr lang="en-US" sz="750" dirty="0">
              <a:solidFill>
                <a:srgbClr val="212C3A"/>
              </a:solidFill>
              <a:latin typeface="Mulish" pitchFamily="2" charset="77"/>
            </a:endParaRPr>
          </a:p>
        </p:txBody>
      </p:sp>
      <p:sp>
        <p:nvSpPr>
          <p:cNvPr id="124" name="TextBox 123">
            <a:extLst>
              <a:ext uri="{FF2B5EF4-FFF2-40B4-BE49-F238E27FC236}">
                <a16:creationId xmlns:a16="http://schemas.microsoft.com/office/drawing/2014/main" id="{5684C492-F4DC-AC10-E0B3-93FF804C4815}"/>
              </a:ext>
            </a:extLst>
          </p:cNvPr>
          <p:cNvSpPr txBox="1"/>
          <p:nvPr/>
        </p:nvSpPr>
        <p:spPr>
          <a:xfrm>
            <a:off x="7560218" y="3421923"/>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CT</a:t>
            </a:r>
            <a:endParaRPr lang="en-US" sz="750" dirty="0">
              <a:solidFill>
                <a:srgbClr val="212C3A"/>
              </a:solidFill>
              <a:latin typeface="Mulish" pitchFamily="2" charset="77"/>
            </a:endParaRPr>
          </a:p>
        </p:txBody>
      </p:sp>
      <p:sp>
        <p:nvSpPr>
          <p:cNvPr id="125" name="TextBox 124">
            <a:extLst>
              <a:ext uri="{FF2B5EF4-FFF2-40B4-BE49-F238E27FC236}">
                <a16:creationId xmlns:a16="http://schemas.microsoft.com/office/drawing/2014/main" id="{9F850E08-0D01-6E31-9D7D-4502D3AECA6C}"/>
              </a:ext>
            </a:extLst>
          </p:cNvPr>
          <p:cNvSpPr txBox="1"/>
          <p:nvPr/>
        </p:nvSpPr>
        <p:spPr>
          <a:xfrm>
            <a:off x="7438122" y="3558508"/>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NJ</a:t>
            </a:r>
            <a:endParaRPr lang="en-US" sz="750" dirty="0">
              <a:solidFill>
                <a:srgbClr val="212C3A"/>
              </a:solidFill>
              <a:latin typeface="Mulish" pitchFamily="2" charset="77"/>
            </a:endParaRPr>
          </a:p>
        </p:txBody>
      </p:sp>
      <p:sp>
        <p:nvSpPr>
          <p:cNvPr id="126" name="TextBox 125">
            <a:extLst>
              <a:ext uri="{FF2B5EF4-FFF2-40B4-BE49-F238E27FC236}">
                <a16:creationId xmlns:a16="http://schemas.microsoft.com/office/drawing/2014/main" id="{39C51544-662A-4CF5-0721-AA29C7323841}"/>
              </a:ext>
            </a:extLst>
          </p:cNvPr>
          <p:cNvSpPr txBox="1"/>
          <p:nvPr/>
        </p:nvSpPr>
        <p:spPr>
          <a:xfrm>
            <a:off x="7386960" y="3767206"/>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DE</a:t>
            </a:r>
            <a:endParaRPr lang="en-US" sz="750" dirty="0">
              <a:solidFill>
                <a:srgbClr val="212C3A"/>
              </a:solidFill>
              <a:latin typeface="Mulish" pitchFamily="2" charset="77"/>
            </a:endParaRPr>
          </a:p>
        </p:txBody>
      </p:sp>
      <p:sp>
        <p:nvSpPr>
          <p:cNvPr id="127" name="TextBox 126">
            <a:extLst>
              <a:ext uri="{FF2B5EF4-FFF2-40B4-BE49-F238E27FC236}">
                <a16:creationId xmlns:a16="http://schemas.microsoft.com/office/drawing/2014/main" id="{C1001BA9-EFA4-3359-D203-87D1F9576A83}"/>
              </a:ext>
            </a:extLst>
          </p:cNvPr>
          <p:cNvSpPr txBox="1"/>
          <p:nvPr/>
        </p:nvSpPr>
        <p:spPr>
          <a:xfrm>
            <a:off x="7412979" y="3923590"/>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MD</a:t>
            </a:r>
            <a:endParaRPr lang="en-US" sz="750" dirty="0">
              <a:solidFill>
                <a:srgbClr val="212C3A"/>
              </a:solidFill>
              <a:latin typeface="Mulish" pitchFamily="2" charset="77"/>
            </a:endParaRPr>
          </a:p>
        </p:txBody>
      </p:sp>
      <p:cxnSp>
        <p:nvCxnSpPr>
          <p:cNvPr id="128" name="Straight Connector 127">
            <a:extLst>
              <a:ext uri="{FF2B5EF4-FFF2-40B4-BE49-F238E27FC236}">
                <a16:creationId xmlns:a16="http://schemas.microsoft.com/office/drawing/2014/main" id="{A0437413-94DC-7942-14CE-18FC682A2FF0}"/>
              </a:ext>
            </a:extLst>
          </p:cNvPr>
          <p:cNvCxnSpPr>
            <a:cxnSpLocks/>
          </p:cNvCxnSpPr>
          <p:nvPr/>
        </p:nvCxnSpPr>
        <p:spPr>
          <a:xfrm flipH="1">
            <a:off x="7555722" y="3142236"/>
            <a:ext cx="132161" cy="92062"/>
          </a:xfrm>
          <a:prstGeom prst="line">
            <a:avLst/>
          </a:prstGeom>
          <a:ln w="12700">
            <a:solidFill>
              <a:srgbClr val="636466"/>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B7592975-FDFE-127B-7074-26099E162799}"/>
              </a:ext>
            </a:extLst>
          </p:cNvPr>
          <p:cNvCxnSpPr>
            <a:cxnSpLocks/>
          </p:cNvCxnSpPr>
          <p:nvPr/>
        </p:nvCxnSpPr>
        <p:spPr>
          <a:xfrm flipH="1" flipV="1">
            <a:off x="7598041" y="3328795"/>
            <a:ext cx="94748" cy="76524"/>
          </a:xfrm>
          <a:prstGeom prst="line">
            <a:avLst/>
          </a:prstGeom>
          <a:ln w="12700">
            <a:solidFill>
              <a:srgbClr val="636466"/>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C0632193-BE95-0EDD-6A4D-CF6198BA7A69}"/>
              </a:ext>
            </a:extLst>
          </p:cNvPr>
          <p:cNvCxnSpPr>
            <a:cxnSpLocks/>
          </p:cNvCxnSpPr>
          <p:nvPr/>
        </p:nvCxnSpPr>
        <p:spPr>
          <a:xfrm flipH="1" flipV="1">
            <a:off x="7471371" y="3386173"/>
            <a:ext cx="94748" cy="76524"/>
          </a:xfrm>
          <a:prstGeom prst="line">
            <a:avLst/>
          </a:prstGeom>
          <a:ln w="12700">
            <a:solidFill>
              <a:srgbClr val="636466"/>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2FD3444F-FCC7-93C1-CBFB-03F2BA9B46C2}"/>
              </a:ext>
            </a:extLst>
          </p:cNvPr>
          <p:cNvCxnSpPr>
            <a:cxnSpLocks/>
          </p:cNvCxnSpPr>
          <p:nvPr/>
        </p:nvCxnSpPr>
        <p:spPr>
          <a:xfrm flipH="1">
            <a:off x="7326144" y="3649161"/>
            <a:ext cx="91678" cy="0"/>
          </a:xfrm>
          <a:prstGeom prst="line">
            <a:avLst/>
          </a:prstGeom>
          <a:ln w="12700">
            <a:solidFill>
              <a:srgbClr val="636466"/>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6F8560B8-FEB9-3292-AA24-C173DFAFE37F}"/>
              </a:ext>
            </a:extLst>
          </p:cNvPr>
          <p:cNvCxnSpPr>
            <a:cxnSpLocks/>
          </p:cNvCxnSpPr>
          <p:nvPr/>
        </p:nvCxnSpPr>
        <p:spPr>
          <a:xfrm flipH="1">
            <a:off x="7277406" y="3857823"/>
            <a:ext cx="91678" cy="0"/>
          </a:xfrm>
          <a:prstGeom prst="line">
            <a:avLst/>
          </a:prstGeom>
          <a:ln w="12700">
            <a:solidFill>
              <a:srgbClr val="636466"/>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48C638C-8913-0BE4-5259-C0706C746DC6}"/>
              </a:ext>
            </a:extLst>
          </p:cNvPr>
          <p:cNvCxnSpPr>
            <a:cxnSpLocks/>
          </p:cNvCxnSpPr>
          <p:nvPr/>
        </p:nvCxnSpPr>
        <p:spPr>
          <a:xfrm flipH="1" flipV="1">
            <a:off x="7279954" y="3944426"/>
            <a:ext cx="108603" cy="49286"/>
          </a:xfrm>
          <a:prstGeom prst="line">
            <a:avLst/>
          </a:prstGeom>
          <a:ln w="12700">
            <a:solidFill>
              <a:srgbClr val="636466"/>
            </a:solidFill>
          </a:ln>
        </p:spPr>
        <p:style>
          <a:lnRef idx="1">
            <a:schemeClr val="accent1"/>
          </a:lnRef>
          <a:fillRef idx="0">
            <a:schemeClr val="accent1"/>
          </a:fillRef>
          <a:effectRef idx="0">
            <a:schemeClr val="accent1"/>
          </a:effectRef>
          <a:fontRef idx="minor">
            <a:schemeClr val="tx1"/>
          </a:fontRef>
        </p:style>
      </p:cxnSp>
      <p:sp>
        <p:nvSpPr>
          <p:cNvPr id="134" name="TextBox 133">
            <a:extLst>
              <a:ext uri="{FF2B5EF4-FFF2-40B4-BE49-F238E27FC236}">
                <a16:creationId xmlns:a16="http://schemas.microsoft.com/office/drawing/2014/main" id="{E78D9DFF-1524-A0E3-479F-855EDEDABA81}"/>
              </a:ext>
            </a:extLst>
          </p:cNvPr>
          <p:cNvSpPr txBox="1"/>
          <p:nvPr/>
        </p:nvSpPr>
        <p:spPr>
          <a:xfrm>
            <a:off x="4493648" y="5103209"/>
            <a:ext cx="284434" cy="164592"/>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TX</a:t>
            </a:r>
            <a:endParaRPr lang="en-US" sz="750" dirty="0">
              <a:solidFill>
                <a:srgbClr val="212C3A"/>
              </a:solidFill>
              <a:latin typeface="Mulish" pitchFamily="2" charset="77"/>
            </a:endParaRPr>
          </a:p>
        </p:txBody>
      </p:sp>
      <p:sp>
        <p:nvSpPr>
          <p:cNvPr id="135" name="TextBox 134">
            <a:extLst>
              <a:ext uri="{FF2B5EF4-FFF2-40B4-BE49-F238E27FC236}">
                <a16:creationId xmlns:a16="http://schemas.microsoft.com/office/drawing/2014/main" id="{D4DE560A-52BD-2F63-D85E-1C317C883B55}"/>
              </a:ext>
            </a:extLst>
          </p:cNvPr>
          <p:cNvSpPr txBox="1"/>
          <p:nvPr/>
        </p:nvSpPr>
        <p:spPr>
          <a:xfrm>
            <a:off x="6913280" y="4322979"/>
            <a:ext cx="284434" cy="164592"/>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NC</a:t>
            </a:r>
            <a:endParaRPr lang="en-US" sz="750" dirty="0">
              <a:solidFill>
                <a:srgbClr val="212C3A"/>
              </a:solidFill>
              <a:latin typeface="Mulish" pitchFamily="2" charset="77"/>
            </a:endParaRPr>
          </a:p>
        </p:txBody>
      </p:sp>
      <p:sp>
        <p:nvSpPr>
          <p:cNvPr id="136" name="TextBox 135">
            <a:extLst>
              <a:ext uri="{FF2B5EF4-FFF2-40B4-BE49-F238E27FC236}">
                <a16:creationId xmlns:a16="http://schemas.microsoft.com/office/drawing/2014/main" id="{55742FBC-D74A-5E70-B494-26BADDAB2780}"/>
              </a:ext>
            </a:extLst>
          </p:cNvPr>
          <p:cNvSpPr txBox="1"/>
          <p:nvPr/>
        </p:nvSpPr>
        <p:spPr>
          <a:xfrm>
            <a:off x="5112021" y="3532526"/>
            <a:ext cx="284434" cy="164592"/>
          </a:xfrm>
          <a:prstGeom prst="rect">
            <a:avLst/>
          </a:prstGeom>
          <a:noFill/>
        </p:spPr>
        <p:txBody>
          <a:bodyPr wrap="square" lIns="0" tIns="0" rIns="0" bIns="0" rtlCol="0">
            <a:spAutoFit/>
          </a:bodyPr>
          <a:lstStyle/>
          <a:p>
            <a:pPr lvl="0">
              <a:lnSpc>
                <a:spcPct val="130000"/>
              </a:lnSpc>
            </a:pPr>
            <a:r>
              <a:rPr lang="en-US" sz="900" dirty="0">
                <a:solidFill>
                  <a:srgbClr val="212C3A"/>
                </a:solidFill>
                <a:latin typeface="Mulish" pitchFamily="2" charset="77"/>
              </a:rPr>
              <a:t>IA</a:t>
            </a:r>
            <a:endParaRPr lang="en-US" sz="750" dirty="0">
              <a:solidFill>
                <a:srgbClr val="212C3A"/>
              </a:solidFill>
              <a:latin typeface="Mulish" pitchFamily="2" charset="77"/>
            </a:endParaRPr>
          </a:p>
        </p:txBody>
      </p:sp>
      <p:sp>
        <p:nvSpPr>
          <p:cNvPr id="137" name="TextBox 136">
            <a:extLst>
              <a:ext uri="{FF2B5EF4-FFF2-40B4-BE49-F238E27FC236}">
                <a16:creationId xmlns:a16="http://schemas.microsoft.com/office/drawing/2014/main" id="{0DADB6E7-5042-5BDB-809E-4D19A671E441}"/>
              </a:ext>
            </a:extLst>
          </p:cNvPr>
          <p:cNvSpPr txBox="1"/>
          <p:nvPr/>
        </p:nvSpPr>
        <p:spPr>
          <a:xfrm>
            <a:off x="4990509" y="2993841"/>
            <a:ext cx="284434" cy="163443"/>
          </a:xfrm>
          <a:prstGeom prst="rect">
            <a:avLst/>
          </a:prstGeom>
          <a:noFill/>
        </p:spPr>
        <p:txBody>
          <a:bodyPr wrap="square" lIns="0" tIns="0" rIns="0" bIns="0" rtlCol="0">
            <a:spAutoFit/>
          </a:bodyPr>
          <a:lstStyle/>
          <a:p>
            <a:pPr lvl="0">
              <a:lnSpc>
                <a:spcPct val="130000"/>
              </a:lnSpc>
            </a:pPr>
            <a:r>
              <a:rPr lang="en-US" sz="900" dirty="0">
                <a:solidFill>
                  <a:srgbClr val="212C3A"/>
                </a:solidFill>
                <a:latin typeface="Mulish" pitchFamily="2" charset="77"/>
              </a:rPr>
              <a:t>MN</a:t>
            </a:r>
            <a:endParaRPr lang="en-US" sz="750" dirty="0">
              <a:solidFill>
                <a:srgbClr val="212C3A"/>
              </a:solidFill>
              <a:latin typeface="Mulish" pitchFamily="2" charset="77"/>
            </a:endParaRPr>
          </a:p>
        </p:txBody>
      </p:sp>
      <p:sp>
        <p:nvSpPr>
          <p:cNvPr id="138" name="TextBox 137">
            <a:extLst>
              <a:ext uri="{FF2B5EF4-FFF2-40B4-BE49-F238E27FC236}">
                <a16:creationId xmlns:a16="http://schemas.microsoft.com/office/drawing/2014/main" id="{E88188A4-14ED-CC3D-E61C-08F69C0F430F}"/>
              </a:ext>
            </a:extLst>
          </p:cNvPr>
          <p:cNvSpPr txBox="1"/>
          <p:nvPr/>
        </p:nvSpPr>
        <p:spPr>
          <a:xfrm>
            <a:off x="4370421" y="2750517"/>
            <a:ext cx="284434" cy="163443"/>
          </a:xfrm>
          <a:prstGeom prst="rect">
            <a:avLst/>
          </a:prstGeom>
          <a:noFill/>
        </p:spPr>
        <p:txBody>
          <a:bodyPr wrap="square" lIns="0" tIns="0" rIns="0" bIns="0" rtlCol="0">
            <a:spAutoFit/>
          </a:bodyPr>
          <a:lstStyle/>
          <a:p>
            <a:pPr lvl="0">
              <a:lnSpc>
                <a:spcPct val="130000"/>
              </a:lnSpc>
            </a:pPr>
            <a:r>
              <a:rPr lang="en-US" sz="900" dirty="0">
                <a:solidFill>
                  <a:srgbClr val="212C3A"/>
                </a:solidFill>
                <a:latin typeface="Mulish" pitchFamily="2" charset="77"/>
              </a:rPr>
              <a:t>ND</a:t>
            </a:r>
            <a:endParaRPr lang="en-US" sz="750" dirty="0">
              <a:solidFill>
                <a:srgbClr val="212C3A"/>
              </a:solidFill>
              <a:latin typeface="Mulish" pitchFamily="2" charset="77"/>
            </a:endParaRPr>
          </a:p>
        </p:txBody>
      </p:sp>
      <p:sp>
        <p:nvSpPr>
          <p:cNvPr id="139" name="TextBox 138">
            <a:extLst>
              <a:ext uri="{FF2B5EF4-FFF2-40B4-BE49-F238E27FC236}">
                <a16:creationId xmlns:a16="http://schemas.microsoft.com/office/drawing/2014/main" id="{FFB55A42-BB56-D6EB-597F-2ECBB5BA281C}"/>
              </a:ext>
            </a:extLst>
          </p:cNvPr>
          <p:cNvSpPr txBox="1"/>
          <p:nvPr/>
        </p:nvSpPr>
        <p:spPr>
          <a:xfrm>
            <a:off x="4357246" y="3194240"/>
            <a:ext cx="284434" cy="163443"/>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SD</a:t>
            </a:r>
            <a:endParaRPr lang="en-US" sz="750" dirty="0">
              <a:solidFill>
                <a:srgbClr val="212C3A"/>
              </a:solidFill>
              <a:latin typeface="Mulish" pitchFamily="2" charset="77"/>
            </a:endParaRPr>
          </a:p>
        </p:txBody>
      </p:sp>
      <p:sp>
        <p:nvSpPr>
          <p:cNvPr id="140" name="TextBox 139">
            <a:extLst>
              <a:ext uri="{FF2B5EF4-FFF2-40B4-BE49-F238E27FC236}">
                <a16:creationId xmlns:a16="http://schemas.microsoft.com/office/drawing/2014/main" id="{00B6346C-29D4-CA9A-EED3-4AF96B17847F}"/>
              </a:ext>
            </a:extLst>
          </p:cNvPr>
          <p:cNvSpPr txBox="1"/>
          <p:nvPr/>
        </p:nvSpPr>
        <p:spPr>
          <a:xfrm>
            <a:off x="4446309" y="3614822"/>
            <a:ext cx="284434" cy="164592"/>
          </a:xfrm>
          <a:prstGeom prst="rect">
            <a:avLst/>
          </a:prstGeom>
          <a:noFill/>
        </p:spPr>
        <p:txBody>
          <a:bodyPr wrap="square" lIns="0" tIns="0" rIns="0" bIns="0" rtlCol="0">
            <a:spAutoFit/>
          </a:bodyPr>
          <a:lstStyle/>
          <a:p>
            <a:pPr lvl="0">
              <a:lnSpc>
                <a:spcPct val="130000"/>
              </a:lnSpc>
            </a:pPr>
            <a:r>
              <a:rPr lang="en-US" sz="900" dirty="0">
                <a:solidFill>
                  <a:srgbClr val="212C3A"/>
                </a:solidFill>
                <a:latin typeface="Mulish" pitchFamily="2" charset="77"/>
              </a:rPr>
              <a:t>NE</a:t>
            </a:r>
            <a:endParaRPr lang="en-US" sz="750" dirty="0">
              <a:solidFill>
                <a:srgbClr val="212C3A"/>
              </a:solidFill>
              <a:latin typeface="Mulish" pitchFamily="2" charset="77"/>
            </a:endParaRPr>
          </a:p>
        </p:txBody>
      </p:sp>
      <p:sp>
        <p:nvSpPr>
          <p:cNvPr id="141" name="TextBox 140">
            <a:extLst>
              <a:ext uri="{FF2B5EF4-FFF2-40B4-BE49-F238E27FC236}">
                <a16:creationId xmlns:a16="http://schemas.microsoft.com/office/drawing/2014/main" id="{6CE26500-C230-C487-5113-27DE95C98797}"/>
              </a:ext>
            </a:extLst>
          </p:cNvPr>
          <p:cNvSpPr txBox="1"/>
          <p:nvPr/>
        </p:nvSpPr>
        <p:spPr>
          <a:xfrm>
            <a:off x="3488587" y="2731389"/>
            <a:ext cx="284434" cy="164592"/>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MT</a:t>
            </a:r>
            <a:endParaRPr lang="en-US" sz="750" dirty="0">
              <a:solidFill>
                <a:srgbClr val="212C3A"/>
              </a:solidFill>
              <a:latin typeface="Mulish" pitchFamily="2" charset="77"/>
            </a:endParaRPr>
          </a:p>
        </p:txBody>
      </p:sp>
      <p:sp>
        <p:nvSpPr>
          <p:cNvPr id="142" name="TextBox 141">
            <a:extLst>
              <a:ext uri="{FF2B5EF4-FFF2-40B4-BE49-F238E27FC236}">
                <a16:creationId xmlns:a16="http://schemas.microsoft.com/office/drawing/2014/main" id="{51CAA5F1-1137-B942-6906-08BB306E18BF}"/>
              </a:ext>
            </a:extLst>
          </p:cNvPr>
          <p:cNvSpPr txBox="1"/>
          <p:nvPr/>
        </p:nvSpPr>
        <p:spPr>
          <a:xfrm>
            <a:off x="3599539" y="3357984"/>
            <a:ext cx="284434" cy="164592"/>
          </a:xfrm>
          <a:prstGeom prst="rect">
            <a:avLst/>
          </a:prstGeom>
          <a:noFill/>
        </p:spPr>
        <p:txBody>
          <a:bodyPr wrap="square" lIns="0" tIns="0" rIns="0" bIns="0" rtlCol="0">
            <a:spAutoFit/>
          </a:bodyPr>
          <a:lstStyle/>
          <a:p>
            <a:pPr lvl="0">
              <a:lnSpc>
                <a:spcPct val="130000"/>
              </a:lnSpc>
            </a:pPr>
            <a:r>
              <a:rPr lang="en-US" sz="900" dirty="0">
                <a:solidFill>
                  <a:srgbClr val="212C3A"/>
                </a:solidFill>
                <a:latin typeface="Mulish" pitchFamily="2" charset="77"/>
              </a:rPr>
              <a:t>WY</a:t>
            </a:r>
            <a:endParaRPr lang="en-US" sz="750" dirty="0">
              <a:solidFill>
                <a:srgbClr val="212C3A"/>
              </a:solidFill>
              <a:latin typeface="Mulish" pitchFamily="2" charset="77"/>
            </a:endParaRPr>
          </a:p>
        </p:txBody>
      </p:sp>
      <p:sp>
        <p:nvSpPr>
          <p:cNvPr id="143" name="TextBox 142">
            <a:extLst>
              <a:ext uri="{FF2B5EF4-FFF2-40B4-BE49-F238E27FC236}">
                <a16:creationId xmlns:a16="http://schemas.microsoft.com/office/drawing/2014/main" id="{A7D326E1-8D62-F12F-8C4C-1197B64D3A4B}"/>
              </a:ext>
            </a:extLst>
          </p:cNvPr>
          <p:cNvSpPr txBox="1"/>
          <p:nvPr/>
        </p:nvSpPr>
        <p:spPr>
          <a:xfrm>
            <a:off x="2942268" y="3149050"/>
            <a:ext cx="284434" cy="164592"/>
          </a:xfrm>
          <a:prstGeom prst="rect">
            <a:avLst/>
          </a:prstGeom>
          <a:noFill/>
        </p:spPr>
        <p:txBody>
          <a:bodyPr wrap="square" lIns="0" tIns="0" rIns="0" bIns="0" rtlCol="0">
            <a:spAutoFit/>
          </a:bodyPr>
          <a:lstStyle/>
          <a:p>
            <a:pPr lvl="0">
              <a:lnSpc>
                <a:spcPct val="130000"/>
              </a:lnSpc>
            </a:pPr>
            <a:r>
              <a:rPr lang="en-US" sz="900" dirty="0">
                <a:solidFill>
                  <a:srgbClr val="212C3A"/>
                </a:solidFill>
                <a:latin typeface="Mulish" pitchFamily="2" charset="77"/>
              </a:rPr>
              <a:t>ID</a:t>
            </a:r>
            <a:endParaRPr lang="en-US" sz="750" dirty="0">
              <a:solidFill>
                <a:srgbClr val="212C3A"/>
              </a:solidFill>
              <a:latin typeface="Mulish" pitchFamily="2" charset="77"/>
            </a:endParaRPr>
          </a:p>
        </p:txBody>
      </p:sp>
      <p:sp>
        <p:nvSpPr>
          <p:cNvPr id="144" name="TextBox 143">
            <a:extLst>
              <a:ext uri="{FF2B5EF4-FFF2-40B4-BE49-F238E27FC236}">
                <a16:creationId xmlns:a16="http://schemas.microsoft.com/office/drawing/2014/main" id="{BBD09FCC-10E1-E272-5EC9-3DCF25DB18E9}"/>
              </a:ext>
            </a:extLst>
          </p:cNvPr>
          <p:cNvSpPr txBox="1"/>
          <p:nvPr/>
        </p:nvSpPr>
        <p:spPr>
          <a:xfrm>
            <a:off x="3080193" y="3872389"/>
            <a:ext cx="284434" cy="164592"/>
          </a:xfrm>
          <a:prstGeom prst="rect">
            <a:avLst/>
          </a:prstGeom>
          <a:noFill/>
        </p:spPr>
        <p:txBody>
          <a:bodyPr wrap="square" lIns="0" tIns="0" rIns="0" bIns="0" rtlCol="0">
            <a:spAutoFit/>
          </a:bodyPr>
          <a:lstStyle/>
          <a:p>
            <a:pPr>
              <a:lnSpc>
                <a:spcPct val="130000"/>
              </a:lnSpc>
            </a:pPr>
            <a:r>
              <a:rPr lang="en-US" sz="900" dirty="0">
                <a:solidFill>
                  <a:srgbClr val="212C3A"/>
                </a:solidFill>
                <a:latin typeface="Mulish" pitchFamily="2" charset="77"/>
              </a:rPr>
              <a:t>UT</a:t>
            </a:r>
            <a:endParaRPr lang="en-US" sz="750" dirty="0">
              <a:solidFill>
                <a:srgbClr val="212C3A"/>
              </a:solidFill>
              <a:latin typeface="Mulish" pitchFamily="2" charset="77"/>
            </a:endParaRPr>
          </a:p>
        </p:txBody>
      </p:sp>
    </p:spTree>
    <p:extLst>
      <p:ext uri="{BB962C8B-B14F-4D97-AF65-F5344CB8AC3E}">
        <p14:creationId xmlns:p14="http://schemas.microsoft.com/office/powerpoint/2010/main" val="41838850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06EF9B2-E44C-1BE9-1FFA-986086BE6336}"/>
              </a:ext>
            </a:extLst>
          </p:cNvPr>
          <p:cNvSpPr txBox="1">
            <a:spLocks/>
          </p:cNvSpPr>
          <p:nvPr/>
        </p:nvSpPr>
        <p:spPr>
          <a:xfrm>
            <a:off x="694148" y="622189"/>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u="none" strike="noStrike" kern="1200" cap="none" spc="0" normalizeH="0" baseline="0" noProof="0" dirty="0">
                <a:ln>
                  <a:noFill/>
                </a:ln>
                <a:solidFill>
                  <a:srgbClr val="212C3A"/>
                </a:solidFill>
                <a:effectLst/>
                <a:uLnTx/>
                <a:uFillTx/>
              </a:rPr>
              <a:t>Member Eligibility</a:t>
            </a:r>
          </a:p>
        </p:txBody>
      </p:sp>
      <p:sp>
        <p:nvSpPr>
          <p:cNvPr id="6" name="Title 1">
            <a:extLst>
              <a:ext uri="{FF2B5EF4-FFF2-40B4-BE49-F238E27FC236}">
                <a16:creationId xmlns:a16="http://schemas.microsoft.com/office/drawing/2014/main" id="{EB5A0FB4-D347-55AB-64BF-5681F75F17D5}"/>
              </a:ext>
            </a:extLst>
          </p:cNvPr>
          <p:cNvSpPr txBox="1">
            <a:spLocks/>
          </p:cNvSpPr>
          <p:nvPr/>
        </p:nvSpPr>
        <p:spPr>
          <a:xfrm>
            <a:off x="694148" y="1020948"/>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600" dirty="0">
                <a:solidFill>
                  <a:srgbClr val="EE7B4D"/>
                </a:solidFill>
                <a:latin typeface="Mulish" pitchFamily="2" charset="77"/>
              </a:rPr>
              <a:t>Members must be an eligible member of the group and meet these requirements.</a:t>
            </a:r>
            <a:endParaRPr kumimoji="0" lang="en-US" sz="1600" u="none" strike="noStrike" kern="1200" cap="none" spc="0" normalizeH="0" baseline="0" noProof="0" dirty="0">
              <a:ln>
                <a:noFill/>
              </a:ln>
              <a:solidFill>
                <a:srgbClr val="EE7B4D"/>
              </a:solidFill>
              <a:effectLst/>
              <a:uLnTx/>
              <a:uFillTx/>
              <a:latin typeface="Mulish" pitchFamily="2" charset="77"/>
            </a:endParaRPr>
          </a:p>
        </p:txBody>
      </p:sp>
      <p:sp>
        <p:nvSpPr>
          <p:cNvPr id="45" name="TextBox 44">
            <a:extLst>
              <a:ext uri="{FF2B5EF4-FFF2-40B4-BE49-F238E27FC236}">
                <a16:creationId xmlns:a16="http://schemas.microsoft.com/office/drawing/2014/main" id="{88168874-2366-7E33-D4B3-7CF0DB6B4A0E}"/>
              </a:ext>
            </a:extLst>
          </p:cNvPr>
          <p:cNvSpPr txBox="1"/>
          <p:nvPr/>
        </p:nvSpPr>
        <p:spPr>
          <a:xfrm>
            <a:off x="491702" y="22396"/>
            <a:ext cx="8453515" cy="497949"/>
          </a:xfrm>
          <a:prstGeom prst="rect">
            <a:avLst/>
          </a:prstGeom>
          <a:noFill/>
          <a:ln>
            <a:noFill/>
          </a:ln>
        </p:spPr>
        <p:txBody>
          <a:bodyPr wrap="square" lIns="45720" tIns="45720" rIns="45720" bIns="45720" rtlCol="0" anchor="ctr">
            <a:noAutofit/>
          </a:bodyPr>
          <a:lstStyle/>
          <a:p>
            <a:pPr algn="r" defTabSz="914400">
              <a:defRPr/>
            </a:pPr>
            <a:r>
              <a:rPr lang="en-US" sz="900" b="1" dirty="0">
                <a:solidFill>
                  <a:srgbClr val="626261"/>
                </a:solidFill>
                <a:latin typeface="Mulish SemiBold" pitchFamily="2" charset="77"/>
                <a:ea typeface="Roboto Medium" charset="0"/>
                <a:cs typeface="Roboto Medium" charset="0"/>
              </a:rPr>
              <a:t>Fenyx Health   </a:t>
            </a:r>
            <a:r>
              <a:rPr lang="en-US" sz="900" dirty="0">
                <a:solidFill>
                  <a:srgbClr val="626261"/>
                </a:solidFill>
                <a:latin typeface="Mulish" pitchFamily="2" charset="77"/>
                <a:ea typeface="Roboto Medium" charset="0"/>
                <a:cs typeface="Roboto Medium" charset="0"/>
              </a:rPr>
              <a:t>|   Raising Wealth Through Health   |   fenyxhealth.com   |   2026</a:t>
            </a:r>
          </a:p>
        </p:txBody>
      </p:sp>
      <p:sp>
        <p:nvSpPr>
          <p:cNvPr id="46" name="TextBox 45">
            <a:extLst>
              <a:ext uri="{FF2B5EF4-FFF2-40B4-BE49-F238E27FC236}">
                <a16:creationId xmlns:a16="http://schemas.microsoft.com/office/drawing/2014/main" id="{191E333D-F1FD-0066-8EED-10970AEEFF04}"/>
              </a:ext>
            </a:extLst>
          </p:cNvPr>
          <p:cNvSpPr txBox="1"/>
          <p:nvPr/>
        </p:nvSpPr>
        <p:spPr>
          <a:xfrm>
            <a:off x="77024" y="-4144"/>
            <a:ext cx="337654" cy="497949"/>
          </a:xfrm>
          <a:prstGeom prst="rect">
            <a:avLst/>
          </a:prstGeom>
          <a:noFill/>
          <a:ln>
            <a:noFill/>
          </a:ln>
        </p:spPr>
        <p:txBody>
          <a:bodyPr wrap="square" lIns="45720" tIns="45720" rIns="45720" bIns="45720" rtlCol="0" anchor="ctr">
            <a:noAutofit/>
          </a:bodyPr>
          <a:lstStyle/>
          <a:p>
            <a:pPr algn="ctr" defTabSz="914400">
              <a:defRPr/>
            </a:pPr>
            <a:fld id="{F45C1C93-3701-B24D-A90B-625A233CC078}" type="slidenum">
              <a:rPr lang="en-US" sz="800" smtClean="0">
                <a:solidFill>
                  <a:srgbClr val="636466"/>
                </a:solidFill>
                <a:latin typeface="Mulish" pitchFamily="2" charset="77"/>
                <a:ea typeface="Roboto Medium" charset="0"/>
                <a:cs typeface="Roboto Medium" charset="0"/>
              </a:rPr>
              <a:t>7</a:t>
            </a:fld>
            <a:endParaRPr lang="en-US" sz="800" dirty="0">
              <a:solidFill>
                <a:srgbClr val="636466"/>
              </a:solidFill>
              <a:latin typeface="Mulish" pitchFamily="2" charset="77"/>
              <a:ea typeface="Roboto Medium" charset="0"/>
              <a:cs typeface="Roboto Medium" charset="0"/>
            </a:endParaRPr>
          </a:p>
        </p:txBody>
      </p:sp>
      <p:sp>
        <p:nvSpPr>
          <p:cNvPr id="49" name="Rectangle 48">
            <a:extLst>
              <a:ext uri="{FF2B5EF4-FFF2-40B4-BE49-F238E27FC236}">
                <a16:creationId xmlns:a16="http://schemas.microsoft.com/office/drawing/2014/main" id="{2BC1BA41-AE4A-01CF-DA5A-D74602FB1BB7}"/>
              </a:ext>
            </a:extLst>
          </p:cNvPr>
          <p:cNvSpPr/>
          <p:nvPr/>
        </p:nvSpPr>
        <p:spPr>
          <a:xfrm>
            <a:off x="0" y="-1"/>
            <a:ext cx="9144000" cy="45720"/>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 name="Picture 19">
            <a:extLst>
              <a:ext uri="{FF2B5EF4-FFF2-40B4-BE49-F238E27FC236}">
                <a16:creationId xmlns:a16="http://schemas.microsoft.com/office/drawing/2014/main" id="{2E0E6717-0D62-9F23-8204-61001F6AA467}"/>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flipH="1">
            <a:off x="11544" y="3281684"/>
            <a:ext cx="4521721" cy="2954127"/>
          </a:xfrm>
          <a:prstGeom prst="rect">
            <a:avLst/>
          </a:prstGeom>
        </p:spPr>
      </p:pic>
      <p:sp>
        <p:nvSpPr>
          <p:cNvPr id="21" name="Title 1">
            <a:extLst>
              <a:ext uri="{FF2B5EF4-FFF2-40B4-BE49-F238E27FC236}">
                <a16:creationId xmlns:a16="http://schemas.microsoft.com/office/drawing/2014/main" id="{BCE7D19C-FCC7-BAFF-895F-E7DD594016AD}"/>
              </a:ext>
            </a:extLst>
          </p:cNvPr>
          <p:cNvSpPr txBox="1">
            <a:spLocks/>
          </p:cNvSpPr>
          <p:nvPr/>
        </p:nvSpPr>
        <p:spPr>
          <a:xfrm>
            <a:off x="4819682" y="3429000"/>
            <a:ext cx="3993489" cy="449794"/>
          </a:xfrm>
          <a:prstGeom prst="rect">
            <a:avLst/>
          </a:prstGeom>
        </p:spPr>
        <p:style>
          <a:lnRef idx="0">
            <a:scrgbClr r="0" g="0" b="0"/>
          </a:lnRef>
          <a:fillRef idx="0">
            <a:scrgbClr r="0" g="0" b="0"/>
          </a:fillRef>
          <a:effectRef idx="0">
            <a:scrgbClr r="0" g="0" b="0"/>
          </a:effectRef>
          <a:fontRef idx="major"/>
        </p:style>
        <p:txBody>
          <a:bodyPr lIns="91440" tIns="0" rIns="0" bIns="0"/>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228600" indent="-228600">
              <a:lnSpc>
                <a:spcPct val="120000"/>
              </a:lnSpc>
              <a:spcBef>
                <a:spcPts val="500"/>
              </a:spcBef>
              <a:spcAft>
                <a:spcPts val="500"/>
              </a:spcAft>
              <a:buFont typeface="+mj-lt"/>
              <a:buAutoNum type="arabicPeriod"/>
            </a:pPr>
            <a:r>
              <a:rPr lang="en-US" sz="1000" dirty="0">
                <a:solidFill>
                  <a:srgbClr val="636466"/>
                </a:solidFill>
                <a:latin typeface="Mulish Light" pitchFamily="2" charset="77"/>
              </a:rPr>
              <a:t>Medicare-eligible and enrolled in both Medicare Parts A and B</a:t>
            </a:r>
          </a:p>
          <a:p>
            <a:pPr marL="228600" indent="-228600">
              <a:lnSpc>
                <a:spcPct val="120000"/>
              </a:lnSpc>
              <a:spcBef>
                <a:spcPts val="500"/>
              </a:spcBef>
              <a:spcAft>
                <a:spcPts val="500"/>
              </a:spcAft>
              <a:buFont typeface="+mj-lt"/>
              <a:buAutoNum type="arabicPeriod"/>
            </a:pPr>
            <a:r>
              <a:rPr lang="en-US" sz="1000" dirty="0">
                <a:solidFill>
                  <a:srgbClr val="636466"/>
                </a:solidFill>
                <a:latin typeface="Mulish Light" pitchFamily="2" charset="77"/>
              </a:rPr>
              <a:t>Live in the Fenyx Health Group MSA Service Area (all 50 states plus D.C.), and reside in the U.S. for 183 or more days during the calendar year</a:t>
            </a:r>
          </a:p>
          <a:p>
            <a:pPr marL="228600" indent="-228600">
              <a:lnSpc>
                <a:spcPct val="120000"/>
              </a:lnSpc>
              <a:spcBef>
                <a:spcPts val="500"/>
              </a:spcBef>
              <a:spcAft>
                <a:spcPts val="500"/>
              </a:spcAft>
              <a:buFont typeface="+mj-lt"/>
              <a:buAutoNum type="arabicPeriod"/>
            </a:pPr>
            <a:r>
              <a:rPr lang="en-US" sz="1000" dirty="0">
                <a:solidFill>
                  <a:srgbClr val="636466"/>
                </a:solidFill>
                <a:latin typeface="Mulish Light" pitchFamily="2" charset="77"/>
              </a:rPr>
              <a:t>Not have other coverage that covers the MSA plan deductible, such as TRICARE, Veteran’s Administration (VA), Federal Employee Health Benefit Plan (FEHBP) or other employer/group coverage</a:t>
            </a:r>
          </a:p>
          <a:p>
            <a:pPr marL="228600" indent="-228600">
              <a:lnSpc>
                <a:spcPct val="120000"/>
              </a:lnSpc>
              <a:spcBef>
                <a:spcPts val="500"/>
              </a:spcBef>
              <a:spcAft>
                <a:spcPts val="500"/>
              </a:spcAft>
              <a:buFont typeface="+mj-lt"/>
              <a:buAutoNum type="arabicPeriod"/>
            </a:pPr>
            <a:r>
              <a:rPr lang="en-US" sz="1000" dirty="0">
                <a:solidFill>
                  <a:srgbClr val="636466"/>
                </a:solidFill>
                <a:latin typeface="Mulish Light" pitchFamily="2" charset="77"/>
              </a:rPr>
              <a:t>Not currently receiving Medicare hospice benefits (for applicants only; if they become eligible for hospice while a member, they can remain a member)</a:t>
            </a:r>
          </a:p>
          <a:p>
            <a:pPr marL="228600" indent="-228600">
              <a:lnSpc>
                <a:spcPct val="120000"/>
              </a:lnSpc>
              <a:spcBef>
                <a:spcPts val="500"/>
              </a:spcBef>
              <a:spcAft>
                <a:spcPts val="500"/>
              </a:spcAft>
              <a:buFont typeface="+mj-lt"/>
              <a:buAutoNum type="arabicPeriod"/>
            </a:pPr>
            <a:r>
              <a:rPr lang="en-US" sz="1000" dirty="0">
                <a:solidFill>
                  <a:srgbClr val="636466"/>
                </a:solidFill>
                <a:latin typeface="Mulish Light" pitchFamily="2" charset="77"/>
              </a:rPr>
              <a:t>Not currently eligible for Medicaid (not dual-eligible)</a:t>
            </a:r>
          </a:p>
        </p:txBody>
      </p:sp>
      <p:sp>
        <p:nvSpPr>
          <p:cNvPr id="23" name="Rectangle 22">
            <a:extLst>
              <a:ext uri="{FF2B5EF4-FFF2-40B4-BE49-F238E27FC236}">
                <a16:creationId xmlns:a16="http://schemas.microsoft.com/office/drawing/2014/main" id="{CEB5B55D-32AA-17B5-0A0F-AC2AB16C3E7F}"/>
              </a:ext>
            </a:extLst>
          </p:cNvPr>
          <p:cNvSpPr/>
          <p:nvPr/>
        </p:nvSpPr>
        <p:spPr>
          <a:xfrm>
            <a:off x="-116642" y="3281684"/>
            <a:ext cx="4651513" cy="74782"/>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AEC2062-5632-0682-ED61-88D65506DF34}"/>
              </a:ext>
            </a:extLst>
          </p:cNvPr>
          <p:cNvSpPr txBox="1">
            <a:spLocks/>
          </p:cNvSpPr>
          <p:nvPr/>
        </p:nvSpPr>
        <p:spPr>
          <a:xfrm>
            <a:off x="694149" y="2008626"/>
            <a:ext cx="3798338" cy="449794"/>
          </a:xfrm>
          <a:prstGeom prst="rect">
            <a:avLst/>
          </a:prstGeom>
        </p:spPr>
        <p:style>
          <a:lnRef idx="0">
            <a:scrgbClr r="0" g="0" b="0"/>
          </a:lnRef>
          <a:fillRef idx="0">
            <a:scrgbClr r="0" g="0" b="0"/>
          </a:fillRef>
          <a:effectRef idx="0">
            <a:scrgbClr r="0" g="0" b="0"/>
          </a:effectRef>
          <a:fontRef idx="major"/>
        </p:style>
        <p:txBody>
          <a:bodyPr lIns="91440" tIns="0" rIns="0" bIns="0"/>
          <a:lstStyle>
            <a:defPPr>
              <a:defRPr lang="en-US"/>
            </a:defPPr>
            <a:lvl1pPr>
              <a:lnSpc>
                <a:spcPct val="120000"/>
              </a:lnSpc>
              <a:spcBef>
                <a:spcPts val="500"/>
              </a:spcBef>
              <a:spcAft>
                <a:spcPts val="500"/>
              </a:spcAft>
              <a:defRPr sz="1000">
                <a:solidFill>
                  <a:srgbClr val="636466"/>
                </a:solidFill>
                <a:latin typeface="Mulish Light" pitchFamily="2" charset="77"/>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nSpc>
                <a:spcPct val="110000"/>
              </a:lnSpc>
              <a:spcBef>
                <a:spcPts val="500"/>
              </a:spcBef>
              <a:spcAft>
                <a:spcPts val="500"/>
              </a:spcAft>
            </a:pPr>
            <a:r>
              <a:rPr lang="en-US" sz="1000" spc="0" dirty="0">
                <a:solidFill>
                  <a:srgbClr val="636466"/>
                </a:solidFill>
              </a:rPr>
              <a:t>Many types of beneficiaries can find value in an MSA plan: travelers who want broad access, health enthusiasts and people with in-control chronic conditions who want to parlay their health into financial benefit, enrollees on expensive Medicare Supplement plans who are looking to save money and more.</a:t>
            </a:r>
          </a:p>
        </p:txBody>
      </p:sp>
      <p:sp>
        <p:nvSpPr>
          <p:cNvPr id="3" name="Title 1">
            <a:extLst>
              <a:ext uri="{FF2B5EF4-FFF2-40B4-BE49-F238E27FC236}">
                <a16:creationId xmlns:a16="http://schemas.microsoft.com/office/drawing/2014/main" id="{7235361B-C028-1D2D-981B-C229F80983D4}"/>
              </a:ext>
            </a:extLst>
          </p:cNvPr>
          <p:cNvSpPr txBox="1">
            <a:spLocks/>
          </p:cNvSpPr>
          <p:nvPr/>
        </p:nvSpPr>
        <p:spPr>
          <a:xfrm>
            <a:off x="4819682" y="1997293"/>
            <a:ext cx="3798338" cy="449794"/>
          </a:xfrm>
          <a:prstGeom prst="rect">
            <a:avLst/>
          </a:prstGeom>
        </p:spPr>
        <p:style>
          <a:lnRef idx="0">
            <a:scrgbClr r="0" g="0" b="0"/>
          </a:lnRef>
          <a:fillRef idx="0">
            <a:scrgbClr r="0" g="0" b="0"/>
          </a:fillRef>
          <a:effectRef idx="0">
            <a:scrgbClr r="0" g="0" b="0"/>
          </a:effectRef>
          <a:fontRef idx="major"/>
        </p:style>
        <p:txBody>
          <a:bodyPr lIns="91440" tIns="0" rIns="0" bIns="0"/>
          <a:lstStyle>
            <a:defPPr>
              <a:defRPr lang="en-US"/>
            </a:defPPr>
            <a:lvl1pPr>
              <a:lnSpc>
                <a:spcPct val="120000"/>
              </a:lnSpc>
              <a:spcBef>
                <a:spcPts val="500"/>
              </a:spcBef>
              <a:spcAft>
                <a:spcPts val="500"/>
              </a:spcAft>
              <a:defRPr sz="1000">
                <a:solidFill>
                  <a:srgbClr val="636466"/>
                </a:solidFill>
                <a:latin typeface="Mulish Light" pitchFamily="2" charset="77"/>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en-US" sz="1000" spc="0" dirty="0">
                <a:solidFill>
                  <a:srgbClr val="636466"/>
                </a:solidFill>
              </a:rPr>
              <a:t>In addition to being an eligible member of the group (e.g., they are eligible to receive benefits as defined by the group), they must </a:t>
            </a:r>
            <a:r>
              <a:rPr lang="en-US" dirty="0"/>
              <a:t>meet these additional requirements from CMS:</a:t>
            </a:r>
          </a:p>
        </p:txBody>
      </p:sp>
      <p:sp>
        <p:nvSpPr>
          <p:cNvPr id="4" name="TextBox 3">
            <a:extLst>
              <a:ext uri="{FF2B5EF4-FFF2-40B4-BE49-F238E27FC236}">
                <a16:creationId xmlns:a16="http://schemas.microsoft.com/office/drawing/2014/main" id="{C6DD5697-9476-E157-C5F4-1CCA723923CC}"/>
              </a:ext>
            </a:extLst>
          </p:cNvPr>
          <p:cNvSpPr txBox="1"/>
          <p:nvPr/>
        </p:nvSpPr>
        <p:spPr>
          <a:xfrm>
            <a:off x="83431" y="6481010"/>
            <a:ext cx="8977139" cy="497949"/>
          </a:xfrm>
          <a:prstGeom prst="rect">
            <a:avLst/>
          </a:prstGeom>
          <a:noFill/>
          <a:ln>
            <a:noFill/>
          </a:ln>
        </p:spPr>
        <p:txBody>
          <a:bodyPr wrap="square" lIns="45720" tIns="45720" rIns="45720" bIns="45720" rtlCol="0" anchor="ctr">
            <a:noAutofit/>
          </a:bodyPr>
          <a:lstStyle/>
          <a:p>
            <a:pPr algn="ctr" defTabSz="914400">
              <a:defRPr/>
            </a:pPr>
            <a:r>
              <a:rPr lang="en-US" sz="900" dirty="0">
                <a:solidFill>
                  <a:srgbClr val="C5C4C3"/>
                </a:solidFill>
                <a:latin typeface="Mulish Light" pitchFamily="2" charset="77"/>
                <a:ea typeface="Roboto Medium" charset="0"/>
                <a:cs typeface="Roboto Medium" charset="0"/>
              </a:rPr>
              <a:t>Fenyx Health Internal. 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Tree>
    <p:extLst>
      <p:ext uri="{BB962C8B-B14F-4D97-AF65-F5344CB8AC3E}">
        <p14:creationId xmlns:p14="http://schemas.microsoft.com/office/powerpoint/2010/main" val="667133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5EECE9-88EC-F3D7-6834-E747C14A4AF9}"/>
            </a:ext>
          </a:extLst>
        </p:cNvPr>
        <p:cNvGrpSpPr/>
        <p:nvPr/>
      </p:nvGrpSpPr>
      <p:grpSpPr>
        <a:xfrm>
          <a:off x="0" y="0"/>
          <a:ext cx="0" cy="0"/>
          <a:chOff x="0" y="0"/>
          <a:chExt cx="0" cy="0"/>
        </a:xfrm>
      </p:grpSpPr>
      <p:sp>
        <p:nvSpPr>
          <p:cNvPr id="45" name="TextBox 44">
            <a:extLst>
              <a:ext uri="{FF2B5EF4-FFF2-40B4-BE49-F238E27FC236}">
                <a16:creationId xmlns:a16="http://schemas.microsoft.com/office/drawing/2014/main" id="{CACDEA61-9CA6-A0F3-BE92-0A92FF122755}"/>
              </a:ext>
            </a:extLst>
          </p:cNvPr>
          <p:cNvSpPr txBox="1"/>
          <p:nvPr/>
        </p:nvSpPr>
        <p:spPr>
          <a:xfrm>
            <a:off x="2842591" y="22396"/>
            <a:ext cx="6102626" cy="497949"/>
          </a:xfrm>
          <a:prstGeom prst="rect">
            <a:avLst/>
          </a:prstGeom>
          <a:noFill/>
          <a:ln>
            <a:noFill/>
          </a:ln>
        </p:spPr>
        <p:txBody>
          <a:bodyPr wrap="square" lIns="45720" tIns="45720" rIns="45720" bIns="45720" rtlCol="0" anchor="ctr">
            <a:noAutofit/>
          </a:bodyPr>
          <a:lstStyle/>
          <a:p>
            <a:pPr algn="r" defTabSz="914400">
              <a:defRPr/>
            </a:pPr>
            <a:r>
              <a:rPr lang="en-US" sz="900" b="1" dirty="0">
                <a:solidFill>
                  <a:srgbClr val="626261"/>
                </a:solidFill>
                <a:latin typeface="Mulish SemiBold" pitchFamily="2" charset="77"/>
                <a:ea typeface="Roboto Medium" charset="0"/>
                <a:cs typeface="Roboto Medium" charset="0"/>
              </a:rPr>
              <a:t>Fenyx Health   </a:t>
            </a:r>
            <a:r>
              <a:rPr lang="en-US" sz="900" dirty="0">
                <a:solidFill>
                  <a:srgbClr val="626261"/>
                </a:solidFill>
                <a:latin typeface="Mulish" pitchFamily="2" charset="77"/>
                <a:ea typeface="Roboto Medium" charset="0"/>
                <a:cs typeface="Roboto Medium" charset="0"/>
              </a:rPr>
              <a:t>|   Raising Wealth Through Health   |   fenyxhealth.com   |   2026 </a:t>
            </a:r>
          </a:p>
        </p:txBody>
      </p:sp>
      <p:sp>
        <p:nvSpPr>
          <p:cNvPr id="46" name="TextBox 45">
            <a:extLst>
              <a:ext uri="{FF2B5EF4-FFF2-40B4-BE49-F238E27FC236}">
                <a16:creationId xmlns:a16="http://schemas.microsoft.com/office/drawing/2014/main" id="{D7C69FDB-91E3-2205-CE8E-ABF60FF25E7D}"/>
              </a:ext>
            </a:extLst>
          </p:cNvPr>
          <p:cNvSpPr txBox="1"/>
          <p:nvPr/>
        </p:nvSpPr>
        <p:spPr>
          <a:xfrm>
            <a:off x="77024" y="-4144"/>
            <a:ext cx="337654" cy="497949"/>
          </a:xfrm>
          <a:prstGeom prst="rect">
            <a:avLst/>
          </a:prstGeom>
          <a:noFill/>
          <a:ln>
            <a:noFill/>
          </a:ln>
        </p:spPr>
        <p:txBody>
          <a:bodyPr wrap="square" lIns="45720" tIns="45720" rIns="45720" bIns="45720" rtlCol="0" anchor="ctr">
            <a:noAutofit/>
          </a:bodyPr>
          <a:lstStyle/>
          <a:p>
            <a:pPr algn="ctr" defTabSz="914400">
              <a:defRPr/>
            </a:pPr>
            <a:fld id="{F45C1C93-3701-B24D-A90B-625A233CC078}" type="slidenum">
              <a:rPr lang="en-US" sz="800" smtClean="0">
                <a:solidFill>
                  <a:srgbClr val="636466"/>
                </a:solidFill>
                <a:latin typeface="Mulish" pitchFamily="2" charset="77"/>
                <a:ea typeface="Roboto Medium" charset="0"/>
                <a:cs typeface="Roboto Medium" charset="0"/>
              </a:rPr>
              <a:t>8</a:t>
            </a:fld>
            <a:endParaRPr lang="en-US" sz="800" dirty="0">
              <a:solidFill>
                <a:srgbClr val="636466"/>
              </a:solidFill>
              <a:latin typeface="Mulish" pitchFamily="2" charset="77"/>
              <a:ea typeface="Roboto Medium" charset="0"/>
              <a:cs typeface="Roboto Medium" charset="0"/>
            </a:endParaRPr>
          </a:p>
        </p:txBody>
      </p:sp>
      <p:sp>
        <p:nvSpPr>
          <p:cNvPr id="47" name="TextBox 46">
            <a:extLst>
              <a:ext uri="{FF2B5EF4-FFF2-40B4-BE49-F238E27FC236}">
                <a16:creationId xmlns:a16="http://schemas.microsoft.com/office/drawing/2014/main" id="{5654B4B5-4E79-1814-FBAA-D4080886BFF9}"/>
              </a:ext>
            </a:extLst>
          </p:cNvPr>
          <p:cNvSpPr txBox="1"/>
          <p:nvPr/>
        </p:nvSpPr>
        <p:spPr>
          <a:xfrm>
            <a:off x="83431" y="6481010"/>
            <a:ext cx="8977139" cy="497949"/>
          </a:xfrm>
          <a:prstGeom prst="rect">
            <a:avLst/>
          </a:prstGeom>
          <a:noFill/>
          <a:ln>
            <a:noFill/>
          </a:ln>
        </p:spPr>
        <p:txBody>
          <a:bodyPr wrap="square" lIns="45720" tIns="45720" rIns="45720" bIns="45720" rtlCol="0" anchor="ctr">
            <a:noAutofit/>
          </a:bodyPr>
          <a:lstStyle/>
          <a:p>
            <a:pPr algn="ctr" defTabSz="914400">
              <a:defRPr/>
            </a:pPr>
            <a:r>
              <a:rPr lang="en-US" sz="900" dirty="0">
                <a:solidFill>
                  <a:srgbClr val="C5C4C3"/>
                </a:solidFill>
                <a:latin typeface="Mulish Light" pitchFamily="2" charset="77"/>
                <a:ea typeface="Roboto Medium" charset="0"/>
                <a:cs typeface="Roboto Medium" charset="0"/>
              </a:rPr>
              <a:t>Fenyx Health Internal. 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
        <p:nvSpPr>
          <p:cNvPr id="49" name="Rectangle 48">
            <a:extLst>
              <a:ext uri="{FF2B5EF4-FFF2-40B4-BE49-F238E27FC236}">
                <a16:creationId xmlns:a16="http://schemas.microsoft.com/office/drawing/2014/main" id="{B1AB253E-8275-AD99-259B-3878D8E260B4}"/>
              </a:ext>
            </a:extLst>
          </p:cNvPr>
          <p:cNvSpPr/>
          <p:nvPr/>
        </p:nvSpPr>
        <p:spPr>
          <a:xfrm>
            <a:off x="0" y="-1"/>
            <a:ext cx="9144000" cy="45720"/>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B01447A5-AC0E-3268-0A99-A565B841DAC5}"/>
              </a:ext>
            </a:extLst>
          </p:cNvPr>
          <p:cNvSpPr/>
          <p:nvPr/>
        </p:nvSpPr>
        <p:spPr>
          <a:xfrm>
            <a:off x="3775476" y="918378"/>
            <a:ext cx="5149517" cy="5053869"/>
          </a:xfrm>
          <a:prstGeom prst="rect">
            <a:avLst/>
          </a:prstGeom>
          <a:solidFill>
            <a:srgbClr val="7499AC">
              <a:alpha val="2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15219579-7F5A-E8CD-903A-B81B85A2FCDC}"/>
              </a:ext>
            </a:extLst>
          </p:cNvPr>
          <p:cNvSpPr txBox="1"/>
          <p:nvPr/>
        </p:nvSpPr>
        <p:spPr>
          <a:xfrm>
            <a:off x="465533" y="1203552"/>
            <a:ext cx="3464595" cy="193899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4000" dirty="0">
                <a:solidFill>
                  <a:schemeClr val="tx1"/>
                </a:solidFill>
                <a:latin typeface="Aptos" panose="020B0004020202020204" pitchFamily="34" charset="0"/>
              </a:rPr>
              <a:t>Medicare</a:t>
            </a:r>
          </a:p>
          <a:p>
            <a:pPr algn="l"/>
            <a:r>
              <a:rPr lang="en-US" sz="4000" b="1" dirty="0">
                <a:solidFill>
                  <a:srgbClr val="7499AC"/>
                </a:solidFill>
                <a:latin typeface="Aptos Black" panose="020B0004020202020204" pitchFamily="34" charset="0"/>
              </a:rPr>
              <a:t>Coordination</a:t>
            </a:r>
          </a:p>
          <a:p>
            <a:pPr algn="l"/>
            <a:r>
              <a:rPr lang="en-US" sz="4000" b="1" dirty="0">
                <a:solidFill>
                  <a:srgbClr val="7499AC"/>
                </a:solidFill>
                <a:latin typeface="Aptos Black" panose="020B0004020202020204" pitchFamily="34" charset="0"/>
              </a:rPr>
              <a:t>Of Benefits</a:t>
            </a:r>
          </a:p>
        </p:txBody>
      </p:sp>
      <p:sp>
        <p:nvSpPr>
          <p:cNvPr id="15" name="Rectangle 14">
            <a:extLst>
              <a:ext uri="{FF2B5EF4-FFF2-40B4-BE49-F238E27FC236}">
                <a16:creationId xmlns:a16="http://schemas.microsoft.com/office/drawing/2014/main" id="{125B9D24-FD26-C78C-914E-76E148F81EF9}"/>
              </a:ext>
            </a:extLst>
          </p:cNvPr>
          <p:cNvSpPr/>
          <p:nvPr/>
        </p:nvSpPr>
        <p:spPr>
          <a:xfrm>
            <a:off x="180378" y="5914067"/>
            <a:ext cx="8764839" cy="685800"/>
          </a:xfrm>
          <a:prstGeom prst="rect">
            <a:avLst/>
          </a:prstGeom>
          <a:solidFill>
            <a:srgbClr val="212C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7BA87F70-60D9-41EF-89BB-21FF71B22B7A}"/>
              </a:ext>
            </a:extLst>
          </p:cNvPr>
          <p:cNvSpPr/>
          <p:nvPr/>
        </p:nvSpPr>
        <p:spPr>
          <a:xfrm>
            <a:off x="180378" y="5908304"/>
            <a:ext cx="8764839" cy="86097"/>
          </a:xfrm>
          <a:prstGeom prst="rect">
            <a:avLst/>
          </a:prstGeom>
          <a:solidFill>
            <a:srgbClr val="EE7B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9F981E38-FB47-AA31-0010-302664ACF093}"/>
              </a:ext>
            </a:extLst>
          </p:cNvPr>
          <p:cNvSpPr txBox="1"/>
          <p:nvPr/>
        </p:nvSpPr>
        <p:spPr>
          <a:xfrm>
            <a:off x="5083856" y="1265056"/>
            <a:ext cx="3517508" cy="64633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3600" b="1" dirty="0">
                <a:solidFill>
                  <a:srgbClr val="212C3A"/>
                </a:solidFill>
                <a:latin typeface="Aptos Black" panose="020B0004020202020204" pitchFamily="34" charset="0"/>
              </a:rPr>
              <a:t>Medicare Only</a:t>
            </a:r>
          </a:p>
        </p:txBody>
      </p:sp>
      <p:sp>
        <p:nvSpPr>
          <p:cNvPr id="20" name="TextBox 19">
            <a:extLst>
              <a:ext uri="{FF2B5EF4-FFF2-40B4-BE49-F238E27FC236}">
                <a16:creationId xmlns:a16="http://schemas.microsoft.com/office/drawing/2014/main" id="{2E25B2A2-E892-E881-C1B2-C2A1764BD474}"/>
              </a:ext>
            </a:extLst>
          </p:cNvPr>
          <p:cNvSpPr txBox="1"/>
          <p:nvPr/>
        </p:nvSpPr>
        <p:spPr>
          <a:xfrm>
            <a:off x="5083856" y="1844122"/>
            <a:ext cx="3264878" cy="584775"/>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2000" b="1" dirty="0">
                <a:solidFill>
                  <a:srgbClr val="212C3A"/>
                </a:solidFill>
                <a:latin typeface="Aptos" panose="020B0004020202020204" pitchFamily="34" charset="0"/>
              </a:rPr>
              <a:t>Medicare is Primary</a:t>
            </a:r>
          </a:p>
          <a:p>
            <a:pPr algn="l"/>
            <a:r>
              <a:rPr lang="en-US" sz="1200" b="1" dirty="0">
                <a:solidFill>
                  <a:srgbClr val="212C3A"/>
                </a:solidFill>
                <a:latin typeface="Aptos" panose="020B0004020202020204" pitchFamily="34" charset="0"/>
              </a:rPr>
              <a:t>(Ask us about our Sole Proprietor MSA Plan!) </a:t>
            </a:r>
          </a:p>
        </p:txBody>
      </p:sp>
      <p:sp>
        <p:nvSpPr>
          <p:cNvPr id="21" name="TextBox 20">
            <a:extLst>
              <a:ext uri="{FF2B5EF4-FFF2-40B4-BE49-F238E27FC236}">
                <a16:creationId xmlns:a16="http://schemas.microsoft.com/office/drawing/2014/main" id="{73038521-CAAB-CD24-1294-447D561F9452}"/>
              </a:ext>
            </a:extLst>
          </p:cNvPr>
          <p:cNvSpPr txBox="1"/>
          <p:nvPr/>
        </p:nvSpPr>
        <p:spPr>
          <a:xfrm>
            <a:off x="5083856" y="2617033"/>
            <a:ext cx="3746108" cy="64633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3600" b="1" dirty="0">
                <a:solidFill>
                  <a:srgbClr val="212C3A"/>
                </a:solidFill>
                <a:latin typeface="Aptos Black" panose="020B0004020202020204" pitchFamily="34" charset="0"/>
              </a:rPr>
              <a:t>Small Employer</a:t>
            </a:r>
          </a:p>
        </p:txBody>
      </p:sp>
      <p:sp>
        <p:nvSpPr>
          <p:cNvPr id="22" name="TextBox 21">
            <a:extLst>
              <a:ext uri="{FF2B5EF4-FFF2-40B4-BE49-F238E27FC236}">
                <a16:creationId xmlns:a16="http://schemas.microsoft.com/office/drawing/2014/main" id="{F93B60AB-5E8B-1375-3B13-84D7495B27B6}"/>
              </a:ext>
            </a:extLst>
          </p:cNvPr>
          <p:cNvSpPr txBox="1"/>
          <p:nvPr/>
        </p:nvSpPr>
        <p:spPr>
          <a:xfrm>
            <a:off x="5107886" y="3193823"/>
            <a:ext cx="3493478" cy="892552"/>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2000" b="1" dirty="0">
                <a:solidFill>
                  <a:srgbClr val="212C3A"/>
                </a:solidFill>
                <a:latin typeface="Aptos" panose="020B0004020202020204" pitchFamily="34" charset="0"/>
              </a:rPr>
              <a:t>Medicare is Primary</a:t>
            </a:r>
          </a:p>
          <a:p>
            <a:pPr algn="l"/>
            <a:r>
              <a:rPr lang="en-US" sz="2000" b="1" dirty="0">
                <a:solidFill>
                  <a:srgbClr val="212C3A"/>
                </a:solidFill>
                <a:latin typeface="Aptos" panose="020B0004020202020204" pitchFamily="34" charset="0"/>
              </a:rPr>
              <a:t>Group Plan is Secondary</a:t>
            </a:r>
          </a:p>
          <a:p>
            <a:pPr algn="l"/>
            <a:r>
              <a:rPr lang="en-US" sz="1200" b="1" dirty="0">
                <a:solidFill>
                  <a:srgbClr val="212C3A"/>
                </a:solidFill>
                <a:latin typeface="Aptos" panose="020B0004020202020204" pitchFamily="34" charset="0"/>
              </a:rPr>
              <a:t>(Ask us about our Small Group MSA Strategy!)</a:t>
            </a:r>
          </a:p>
        </p:txBody>
      </p:sp>
      <p:sp>
        <p:nvSpPr>
          <p:cNvPr id="23" name="TextBox 22">
            <a:extLst>
              <a:ext uri="{FF2B5EF4-FFF2-40B4-BE49-F238E27FC236}">
                <a16:creationId xmlns:a16="http://schemas.microsoft.com/office/drawing/2014/main" id="{F31E0C31-B5B4-38CA-D726-370CFE7493C6}"/>
              </a:ext>
            </a:extLst>
          </p:cNvPr>
          <p:cNvSpPr txBox="1"/>
          <p:nvPr/>
        </p:nvSpPr>
        <p:spPr>
          <a:xfrm>
            <a:off x="5107886" y="4082764"/>
            <a:ext cx="3746108" cy="646331"/>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3600" b="1" dirty="0">
                <a:solidFill>
                  <a:srgbClr val="212C3A"/>
                </a:solidFill>
                <a:latin typeface="Aptos Black" panose="020B0004020202020204" pitchFamily="34" charset="0"/>
              </a:rPr>
              <a:t>Large Employer</a:t>
            </a:r>
          </a:p>
        </p:txBody>
      </p:sp>
      <p:sp>
        <p:nvSpPr>
          <p:cNvPr id="24" name="TextBox 23">
            <a:extLst>
              <a:ext uri="{FF2B5EF4-FFF2-40B4-BE49-F238E27FC236}">
                <a16:creationId xmlns:a16="http://schemas.microsoft.com/office/drawing/2014/main" id="{37E05F49-7430-C474-342A-755260CA0211}"/>
              </a:ext>
            </a:extLst>
          </p:cNvPr>
          <p:cNvSpPr txBox="1"/>
          <p:nvPr/>
        </p:nvSpPr>
        <p:spPr>
          <a:xfrm>
            <a:off x="5107886" y="4713809"/>
            <a:ext cx="3493478" cy="923330"/>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pPr algn="l"/>
            <a:r>
              <a:rPr lang="en-US" sz="2000" b="1" dirty="0">
                <a:solidFill>
                  <a:srgbClr val="212C3A"/>
                </a:solidFill>
                <a:latin typeface="Aptos" panose="020B0004020202020204" pitchFamily="34" charset="0"/>
              </a:rPr>
              <a:t>Group Plan is Primary</a:t>
            </a:r>
          </a:p>
          <a:p>
            <a:pPr algn="l"/>
            <a:r>
              <a:rPr lang="en-US" sz="2000" b="1" dirty="0">
                <a:solidFill>
                  <a:srgbClr val="212C3A"/>
                </a:solidFill>
                <a:latin typeface="Aptos" panose="020B0004020202020204" pitchFamily="34" charset="0"/>
              </a:rPr>
              <a:t>Medicare is Secondary </a:t>
            </a:r>
            <a:r>
              <a:rPr lang="en-US" sz="1200" b="1" dirty="0">
                <a:solidFill>
                  <a:srgbClr val="212C3A"/>
                </a:solidFill>
                <a:latin typeface="Aptos" panose="020B0004020202020204" pitchFamily="34" charset="0"/>
              </a:rPr>
              <a:t>(Medicare Secondary Payor Rules Apply)</a:t>
            </a:r>
            <a:endParaRPr lang="en-US" sz="2000" b="1" dirty="0">
              <a:solidFill>
                <a:srgbClr val="212C3A"/>
              </a:solidFill>
              <a:latin typeface="Aptos" panose="020B0004020202020204" pitchFamily="34" charset="0"/>
            </a:endParaRPr>
          </a:p>
        </p:txBody>
      </p:sp>
      <p:cxnSp>
        <p:nvCxnSpPr>
          <p:cNvPr id="25" name="Straight Connector 24">
            <a:extLst>
              <a:ext uri="{FF2B5EF4-FFF2-40B4-BE49-F238E27FC236}">
                <a16:creationId xmlns:a16="http://schemas.microsoft.com/office/drawing/2014/main" id="{AB35DB8C-74C0-C107-A2E0-186FC0C69635}"/>
              </a:ext>
            </a:extLst>
          </p:cNvPr>
          <p:cNvCxnSpPr>
            <a:cxnSpLocks/>
          </p:cNvCxnSpPr>
          <p:nvPr/>
        </p:nvCxnSpPr>
        <p:spPr>
          <a:xfrm>
            <a:off x="5181688" y="2450771"/>
            <a:ext cx="3345873" cy="0"/>
          </a:xfrm>
          <a:prstGeom prst="line">
            <a:avLst/>
          </a:prstGeom>
          <a:ln>
            <a:solidFill>
              <a:schemeClr val="bg2">
                <a:lumMod val="90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146CDDFF-A352-DAD8-CD24-DE6D60DC2FEA}"/>
              </a:ext>
            </a:extLst>
          </p:cNvPr>
          <p:cNvCxnSpPr>
            <a:cxnSpLocks/>
          </p:cNvCxnSpPr>
          <p:nvPr/>
        </p:nvCxnSpPr>
        <p:spPr>
          <a:xfrm>
            <a:off x="5228557" y="4048953"/>
            <a:ext cx="3345873" cy="0"/>
          </a:xfrm>
          <a:prstGeom prst="line">
            <a:avLst/>
          </a:prstGeom>
          <a:ln>
            <a:solidFill>
              <a:schemeClr val="bg2">
                <a:lumMod val="90000"/>
              </a:schemeClr>
            </a:solidFill>
          </a:ln>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C67A8121-DBD3-C3C4-8E77-088F13938382}"/>
              </a:ext>
            </a:extLst>
          </p:cNvPr>
          <p:cNvSpPr txBox="1"/>
          <p:nvPr/>
        </p:nvSpPr>
        <p:spPr>
          <a:xfrm>
            <a:off x="3786139" y="1265056"/>
            <a:ext cx="1190413" cy="707886"/>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r>
              <a:rPr lang="en-US" sz="4000" b="1" dirty="0">
                <a:solidFill>
                  <a:srgbClr val="EE7B4D"/>
                </a:solidFill>
                <a:latin typeface="Aptos" panose="020B0004020202020204" pitchFamily="34" charset="0"/>
              </a:rPr>
              <a:t>Self</a:t>
            </a:r>
            <a:endParaRPr lang="en-US" sz="4400" b="1" dirty="0">
              <a:solidFill>
                <a:srgbClr val="EE7B4D"/>
              </a:solidFill>
              <a:latin typeface="Aptos" panose="020B0004020202020204" pitchFamily="34" charset="0"/>
            </a:endParaRPr>
          </a:p>
        </p:txBody>
      </p:sp>
      <p:sp>
        <p:nvSpPr>
          <p:cNvPr id="32" name="TextBox 31">
            <a:extLst>
              <a:ext uri="{FF2B5EF4-FFF2-40B4-BE49-F238E27FC236}">
                <a16:creationId xmlns:a16="http://schemas.microsoft.com/office/drawing/2014/main" id="{2425F1D0-7535-6D95-E1BF-3BF722392D8B}"/>
              </a:ext>
            </a:extLst>
          </p:cNvPr>
          <p:cNvSpPr txBox="1"/>
          <p:nvPr/>
        </p:nvSpPr>
        <p:spPr>
          <a:xfrm>
            <a:off x="3798414" y="2598051"/>
            <a:ext cx="1190413" cy="707886"/>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r>
              <a:rPr lang="en-US" sz="4000" b="1" dirty="0">
                <a:solidFill>
                  <a:srgbClr val="EE7B4D"/>
                </a:solidFill>
                <a:latin typeface="Aptos" panose="020B0004020202020204" pitchFamily="34" charset="0"/>
              </a:rPr>
              <a:t>2-19</a:t>
            </a:r>
            <a:endParaRPr lang="en-US" sz="4400" b="1" dirty="0">
              <a:solidFill>
                <a:srgbClr val="EE7B4D"/>
              </a:solidFill>
              <a:latin typeface="Aptos" panose="020B0004020202020204" pitchFamily="34" charset="0"/>
            </a:endParaRPr>
          </a:p>
        </p:txBody>
      </p:sp>
      <p:sp>
        <p:nvSpPr>
          <p:cNvPr id="34" name="TextBox 33">
            <a:extLst>
              <a:ext uri="{FF2B5EF4-FFF2-40B4-BE49-F238E27FC236}">
                <a16:creationId xmlns:a16="http://schemas.microsoft.com/office/drawing/2014/main" id="{D050953E-51BD-3D45-57D7-D92A564476B4}"/>
              </a:ext>
            </a:extLst>
          </p:cNvPr>
          <p:cNvSpPr txBox="1"/>
          <p:nvPr/>
        </p:nvSpPr>
        <p:spPr>
          <a:xfrm>
            <a:off x="3786139" y="4040650"/>
            <a:ext cx="1190413" cy="707886"/>
          </a:xfrm>
          <a:prstGeom prst="rect">
            <a:avLst/>
          </a:prstGeom>
          <a:noFill/>
        </p:spPr>
        <p:txBody>
          <a:bodyPr wrap="square" rtlCol="0">
            <a:spAutoFit/>
          </a:bodyPr>
          <a:lstStyle>
            <a:defPPr>
              <a:defRPr lang="en-US"/>
            </a:defPPr>
            <a:lvl1pPr algn="r">
              <a:defRPr sz="8000">
                <a:solidFill>
                  <a:schemeClr val="accent6">
                    <a:lumMod val="75000"/>
                  </a:schemeClr>
                </a:solidFill>
                <a:latin typeface="+mj-lt"/>
              </a:defRPr>
            </a:lvl1pPr>
          </a:lstStyle>
          <a:p>
            <a:r>
              <a:rPr lang="en-US" sz="4000" b="1" dirty="0">
                <a:solidFill>
                  <a:srgbClr val="EE7B4D"/>
                </a:solidFill>
                <a:latin typeface="Aptos" panose="020B0004020202020204" pitchFamily="34" charset="0"/>
              </a:rPr>
              <a:t>20+</a:t>
            </a:r>
            <a:endParaRPr lang="en-US" sz="4400" b="1" dirty="0">
              <a:solidFill>
                <a:srgbClr val="EE7B4D"/>
              </a:solidFill>
              <a:latin typeface="Aptos" panose="020B0004020202020204" pitchFamily="34" charset="0"/>
            </a:endParaRPr>
          </a:p>
        </p:txBody>
      </p:sp>
      <p:sp>
        <p:nvSpPr>
          <p:cNvPr id="36" name="Oval 35">
            <a:extLst>
              <a:ext uri="{FF2B5EF4-FFF2-40B4-BE49-F238E27FC236}">
                <a16:creationId xmlns:a16="http://schemas.microsoft.com/office/drawing/2014/main" id="{035E2739-E2FC-711B-C544-03ACDE340F6C}"/>
              </a:ext>
            </a:extLst>
          </p:cNvPr>
          <p:cNvSpPr/>
          <p:nvPr/>
        </p:nvSpPr>
        <p:spPr>
          <a:xfrm>
            <a:off x="660400" y="4732788"/>
            <a:ext cx="807621" cy="807621"/>
          </a:xfrm>
          <a:prstGeom prst="ellipse">
            <a:avLst/>
          </a:prstGeom>
          <a:solidFill>
            <a:srgbClr val="212C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id="{EB4E2ACF-7EB3-96ED-3840-3EF39220101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52648" y="5032312"/>
            <a:ext cx="223125" cy="208573"/>
          </a:xfrm>
          <a:prstGeom prst="rect">
            <a:avLst/>
          </a:prstGeom>
        </p:spPr>
      </p:pic>
    </p:spTree>
    <p:extLst>
      <p:ext uri="{BB962C8B-B14F-4D97-AF65-F5344CB8AC3E}">
        <p14:creationId xmlns:p14="http://schemas.microsoft.com/office/powerpoint/2010/main" val="34992866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06EF9B2-E44C-1BE9-1FFA-986086BE6336}"/>
              </a:ext>
            </a:extLst>
          </p:cNvPr>
          <p:cNvSpPr txBox="1">
            <a:spLocks/>
          </p:cNvSpPr>
          <p:nvPr/>
        </p:nvSpPr>
        <p:spPr>
          <a:xfrm>
            <a:off x="694148" y="622189"/>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200" dirty="0">
                <a:solidFill>
                  <a:srgbClr val="212C3A"/>
                </a:solidFill>
              </a:rPr>
              <a:t>Group Medicare MSA Value for All</a:t>
            </a:r>
            <a:endParaRPr kumimoji="0" lang="en-US" sz="3200" u="none" strike="noStrike" kern="1200" cap="none" spc="0" normalizeH="0" baseline="0" noProof="0" dirty="0">
              <a:ln>
                <a:noFill/>
              </a:ln>
              <a:solidFill>
                <a:srgbClr val="212C3A"/>
              </a:solidFill>
              <a:effectLst/>
              <a:uLnTx/>
              <a:uFillTx/>
            </a:endParaRPr>
          </a:p>
        </p:txBody>
      </p:sp>
      <p:sp>
        <p:nvSpPr>
          <p:cNvPr id="6" name="Title 1">
            <a:extLst>
              <a:ext uri="{FF2B5EF4-FFF2-40B4-BE49-F238E27FC236}">
                <a16:creationId xmlns:a16="http://schemas.microsoft.com/office/drawing/2014/main" id="{EB5A0FB4-D347-55AB-64BF-5681F75F17D5}"/>
              </a:ext>
            </a:extLst>
          </p:cNvPr>
          <p:cNvSpPr txBox="1">
            <a:spLocks/>
          </p:cNvSpPr>
          <p:nvPr/>
        </p:nvSpPr>
        <p:spPr>
          <a:xfrm>
            <a:off x="712620" y="1029097"/>
            <a:ext cx="8251069" cy="8138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64653"/>
                </a:solidFill>
                <a:latin typeface="Mulish Black" pitchFamily="2"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600" dirty="0">
                <a:solidFill>
                  <a:srgbClr val="EE7B4D"/>
                </a:solidFill>
                <a:latin typeface="Mulish" pitchFamily="2" charset="77"/>
              </a:rPr>
              <a:t>The Power of the Group.</a:t>
            </a:r>
            <a:endParaRPr kumimoji="0" lang="en-US" sz="1600" u="none" strike="noStrike" kern="1200" cap="none" spc="0" normalizeH="0" baseline="0" noProof="0" dirty="0">
              <a:ln>
                <a:noFill/>
              </a:ln>
              <a:solidFill>
                <a:srgbClr val="EE7B4D"/>
              </a:solidFill>
              <a:effectLst/>
              <a:uLnTx/>
              <a:uFillTx/>
              <a:latin typeface="Mulish" pitchFamily="2" charset="77"/>
            </a:endParaRPr>
          </a:p>
        </p:txBody>
      </p:sp>
      <p:sp>
        <p:nvSpPr>
          <p:cNvPr id="45" name="TextBox 44">
            <a:extLst>
              <a:ext uri="{FF2B5EF4-FFF2-40B4-BE49-F238E27FC236}">
                <a16:creationId xmlns:a16="http://schemas.microsoft.com/office/drawing/2014/main" id="{88168874-2366-7E33-D4B3-7CF0DB6B4A0E}"/>
              </a:ext>
            </a:extLst>
          </p:cNvPr>
          <p:cNvSpPr txBox="1"/>
          <p:nvPr/>
        </p:nvSpPr>
        <p:spPr>
          <a:xfrm>
            <a:off x="491702" y="22396"/>
            <a:ext cx="8453515" cy="497949"/>
          </a:xfrm>
          <a:prstGeom prst="rect">
            <a:avLst/>
          </a:prstGeom>
          <a:noFill/>
          <a:ln>
            <a:noFill/>
          </a:ln>
        </p:spPr>
        <p:txBody>
          <a:bodyPr wrap="square" lIns="45720" tIns="45720" rIns="45720" bIns="45720" rtlCol="0" anchor="ctr">
            <a:noAutofit/>
          </a:bodyPr>
          <a:lstStyle/>
          <a:p>
            <a:pPr algn="r" defTabSz="914400">
              <a:defRPr/>
            </a:pPr>
            <a:r>
              <a:rPr lang="en-US" sz="900" b="1" dirty="0">
                <a:solidFill>
                  <a:srgbClr val="626261"/>
                </a:solidFill>
                <a:latin typeface="Mulish SemiBold" pitchFamily="2" charset="77"/>
                <a:ea typeface="Roboto Medium" charset="0"/>
                <a:cs typeface="Roboto Medium" charset="0"/>
              </a:rPr>
              <a:t>Fenyx Health   </a:t>
            </a:r>
            <a:r>
              <a:rPr lang="en-US" sz="900" dirty="0">
                <a:solidFill>
                  <a:srgbClr val="626261"/>
                </a:solidFill>
                <a:latin typeface="Mulish" pitchFamily="2" charset="77"/>
                <a:ea typeface="Roboto Medium" charset="0"/>
                <a:cs typeface="Roboto Medium" charset="0"/>
              </a:rPr>
              <a:t>|   Raising Wealth Through Health   |   fenyxhealth.com   |   2026 </a:t>
            </a:r>
          </a:p>
        </p:txBody>
      </p:sp>
      <p:sp>
        <p:nvSpPr>
          <p:cNvPr id="46" name="TextBox 45">
            <a:extLst>
              <a:ext uri="{FF2B5EF4-FFF2-40B4-BE49-F238E27FC236}">
                <a16:creationId xmlns:a16="http://schemas.microsoft.com/office/drawing/2014/main" id="{191E333D-F1FD-0066-8EED-10970AEEFF04}"/>
              </a:ext>
            </a:extLst>
          </p:cNvPr>
          <p:cNvSpPr txBox="1"/>
          <p:nvPr/>
        </p:nvSpPr>
        <p:spPr>
          <a:xfrm>
            <a:off x="77024" y="-4144"/>
            <a:ext cx="337654" cy="497949"/>
          </a:xfrm>
          <a:prstGeom prst="rect">
            <a:avLst/>
          </a:prstGeom>
          <a:noFill/>
          <a:ln>
            <a:noFill/>
          </a:ln>
        </p:spPr>
        <p:txBody>
          <a:bodyPr wrap="square" lIns="45720" tIns="45720" rIns="45720" bIns="45720" rtlCol="0" anchor="ctr">
            <a:noAutofit/>
          </a:bodyPr>
          <a:lstStyle/>
          <a:p>
            <a:pPr algn="ctr" defTabSz="914400">
              <a:defRPr/>
            </a:pPr>
            <a:fld id="{F45C1C93-3701-B24D-A90B-625A233CC078}" type="slidenum">
              <a:rPr lang="en-US" sz="800" smtClean="0">
                <a:solidFill>
                  <a:srgbClr val="636466"/>
                </a:solidFill>
                <a:latin typeface="Mulish" pitchFamily="2" charset="77"/>
                <a:ea typeface="Roboto Medium" charset="0"/>
                <a:cs typeface="Roboto Medium" charset="0"/>
              </a:rPr>
              <a:t>9</a:t>
            </a:fld>
            <a:endParaRPr lang="en-US" sz="800" dirty="0">
              <a:solidFill>
                <a:srgbClr val="636466"/>
              </a:solidFill>
              <a:latin typeface="Mulish" pitchFamily="2" charset="77"/>
              <a:ea typeface="Roboto Medium" charset="0"/>
              <a:cs typeface="Roboto Medium" charset="0"/>
            </a:endParaRPr>
          </a:p>
        </p:txBody>
      </p:sp>
      <p:sp>
        <p:nvSpPr>
          <p:cNvPr id="47" name="TextBox 46">
            <a:extLst>
              <a:ext uri="{FF2B5EF4-FFF2-40B4-BE49-F238E27FC236}">
                <a16:creationId xmlns:a16="http://schemas.microsoft.com/office/drawing/2014/main" id="{D5BA7181-DBD2-4734-8323-FA45D1D86E30}"/>
              </a:ext>
            </a:extLst>
          </p:cNvPr>
          <p:cNvSpPr txBox="1"/>
          <p:nvPr/>
        </p:nvSpPr>
        <p:spPr>
          <a:xfrm>
            <a:off x="83431" y="6481010"/>
            <a:ext cx="8977139" cy="497949"/>
          </a:xfrm>
          <a:prstGeom prst="rect">
            <a:avLst/>
          </a:prstGeom>
          <a:noFill/>
          <a:ln>
            <a:noFill/>
          </a:ln>
        </p:spPr>
        <p:txBody>
          <a:bodyPr wrap="square" lIns="45720" tIns="45720" rIns="45720" bIns="45720" rtlCol="0" anchor="ctr">
            <a:noAutofit/>
          </a:bodyPr>
          <a:lstStyle/>
          <a:p>
            <a:pPr algn="ctr" defTabSz="914400">
              <a:defRPr/>
            </a:pPr>
            <a:r>
              <a:rPr lang="en-US" sz="900" dirty="0">
                <a:solidFill>
                  <a:srgbClr val="C5C4C3"/>
                </a:solidFill>
                <a:latin typeface="Mulish Light" pitchFamily="2" charset="77"/>
                <a:ea typeface="Roboto Medium" charset="0"/>
                <a:cs typeface="Roboto Medium" charset="0"/>
              </a:rPr>
              <a:t>Fenyx Health Internal. Confidential and proprietary to Fenyx Health. Unauthorized disclosure or use prohibited.</a:t>
            </a:r>
            <a:endParaRPr lang="en-US" sz="700" dirty="0">
              <a:solidFill>
                <a:srgbClr val="C5C4C3"/>
              </a:solidFill>
              <a:latin typeface="Mulish ExtraLight" pitchFamily="2" charset="77"/>
              <a:ea typeface="Roboto Medium" charset="0"/>
              <a:cs typeface="Roboto Medium" charset="0"/>
            </a:endParaRPr>
          </a:p>
        </p:txBody>
      </p:sp>
      <p:sp>
        <p:nvSpPr>
          <p:cNvPr id="49" name="Rectangle 48">
            <a:extLst>
              <a:ext uri="{FF2B5EF4-FFF2-40B4-BE49-F238E27FC236}">
                <a16:creationId xmlns:a16="http://schemas.microsoft.com/office/drawing/2014/main" id="{2BC1BA41-AE4A-01CF-DA5A-D74602FB1BB7}"/>
              </a:ext>
            </a:extLst>
          </p:cNvPr>
          <p:cNvSpPr/>
          <p:nvPr/>
        </p:nvSpPr>
        <p:spPr>
          <a:xfrm>
            <a:off x="0" y="-1"/>
            <a:ext cx="9144000" cy="45720"/>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90B9950D-7366-D311-E3D3-FF4B3F480A19}"/>
              </a:ext>
            </a:extLst>
          </p:cNvPr>
          <p:cNvSpPr/>
          <p:nvPr/>
        </p:nvSpPr>
        <p:spPr>
          <a:xfrm>
            <a:off x="491702" y="1747175"/>
            <a:ext cx="2430422" cy="4856240"/>
          </a:xfrm>
          <a:prstGeom prst="rect">
            <a:avLst/>
          </a:prstGeom>
          <a:solidFill>
            <a:schemeClr val="bg1"/>
          </a:solidFill>
          <a:ln w="12700" cap="flat" cmpd="sng" algn="ctr">
            <a:noFill/>
            <a:prstDash val="solid"/>
            <a:miter lim="800000"/>
          </a:ln>
          <a:effectLst>
            <a:outerShdw blurRad="762000" dist="254000" dir="5400000" algn="ctr" rotWithShape="0">
              <a:prstClr val="black">
                <a:alpha val="30000"/>
              </a:prstClr>
            </a:outerShdw>
          </a:effectLst>
        </p:spPr>
        <p:txBody>
          <a:bodyPr wrap="square" lIns="0" tIns="0" rIns="0" bIns="0" rtlCol="0" anchor="ctr" anchorCtr="0">
            <a:noAutofit/>
          </a:bodyPr>
          <a:lstStyle/>
          <a:p>
            <a:pPr marL="0" marR="0" lvl="0" indent="0" algn="ctr" defTabSz="914330" eaLnBrk="1" fontAlgn="auto" latinLnBrk="0" hangingPunct="1">
              <a:lnSpc>
                <a:spcPct val="130000"/>
              </a:lnSpc>
              <a:spcBef>
                <a:spcPts val="1000"/>
              </a:spcBef>
              <a:spcAft>
                <a:spcPts val="0"/>
              </a:spcAft>
              <a:buClrTx/>
              <a:buSzTx/>
              <a:buFontTx/>
              <a:buNone/>
              <a:tabLst/>
              <a:defRPr/>
            </a:pPr>
            <a:endParaRPr kumimoji="0" lang="en-US" sz="1400" b="0" i="0" u="none" strike="noStrike" kern="0" cap="none" spc="0" normalizeH="0" baseline="0" noProof="0" dirty="0">
              <a:ln>
                <a:noFill/>
              </a:ln>
              <a:solidFill>
                <a:srgbClr val="3C4EBC"/>
              </a:solidFill>
              <a:effectLst/>
              <a:uLnTx/>
              <a:uFillTx/>
              <a:latin typeface="Mulish" pitchFamily="2" charset="77"/>
            </a:endParaRPr>
          </a:p>
        </p:txBody>
      </p:sp>
      <p:sp>
        <p:nvSpPr>
          <p:cNvPr id="8" name="Rectangle 7">
            <a:extLst>
              <a:ext uri="{FF2B5EF4-FFF2-40B4-BE49-F238E27FC236}">
                <a16:creationId xmlns:a16="http://schemas.microsoft.com/office/drawing/2014/main" id="{E2B6D756-DE44-B69E-B3DA-0BB1473C3132}"/>
              </a:ext>
            </a:extLst>
          </p:cNvPr>
          <p:cNvSpPr/>
          <p:nvPr/>
        </p:nvSpPr>
        <p:spPr>
          <a:xfrm>
            <a:off x="491702" y="1747175"/>
            <a:ext cx="2430422" cy="45719"/>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252DB824-F46E-9D1B-5B8A-726EB765A72D}"/>
              </a:ext>
            </a:extLst>
          </p:cNvPr>
          <p:cNvSpPr/>
          <p:nvPr/>
        </p:nvSpPr>
        <p:spPr>
          <a:xfrm>
            <a:off x="491702" y="1792895"/>
            <a:ext cx="2432304" cy="1304756"/>
          </a:xfrm>
          <a:prstGeom prst="rect">
            <a:avLst/>
          </a:prstGeom>
          <a:blipFill dpi="0" rotWithShape="1">
            <a:blip r:embed="rId2" cstate="print">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CC004F9C-9092-1539-BF69-5669495C6D02}"/>
              </a:ext>
            </a:extLst>
          </p:cNvPr>
          <p:cNvSpPr txBox="1"/>
          <p:nvPr/>
        </p:nvSpPr>
        <p:spPr>
          <a:xfrm>
            <a:off x="1267837" y="2917802"/>
            <a:ext cx="878152" cy="327423"/>
          </a:xfrm>
          <a:prstGeom prst="rect">
            <a:avLst/>
          </a:prstGeom>
          <a:solidFill>
            <a:schemeClr val="bg1"/>
          </a:solidFill>
          <a:ln>
            <a:noFill/>
          </a:ln>
        </p:spPr>
        <p:txBody>
          <a:bodyPr wrap="square" lIns="45720" tIns="45720" rIns="45720" bIns="45720" rtlCol="0" anchor="ctr">
            <a:noAutofit/>
          </a:bodyPr>
          <a:lstStyle/>
          <a:p>
            <a:pPr algn="ctr" defTabSz="914400">
              <a:defRPr/>
            </a:pPr>
            <a:r>
              <a:rPr lang="en-US" sz="900" b="1" dirty="0">
                <a:solidFill>
                  <a:srgbClr val="212C3A"/>
                </a:solidFill>
                <a:latin typeface="Mulish" pitchFamily="2" charset="77"/>
                <a:ea typeface="Roboto Medium" charset="0"/>
                <a:cs typeface="Roboto Medium" charset="0"/>
              </a:rPr>
              <a:t>Groups</a:t>
            </a:r>
          </a:p>
        </p:txBody>
      </p:sp>
      <p:sp>
        <p:nvSpPr>
          <p:cNvPr id="13" name="TextBox 12">
            <a:extLst>
              <a:ext uri="{FF2B5EF4-FFF2-40B4-BE49-F238E27FC236}">
                <a16:creationId xmlns:a16="http://schemas.microsoft.com/office/drawing/2014/main" id="{27379595-A263-C139-64C6-99EDC123C41B}"/>
              </a:ext>
            </a:extLst>
          </p:cNvPr>
          <p:cNvSpPr txBox="1"/>
          <p:nvPr/>
        </p:nvSpPr>
        <p:spPr>
          <a:xfrm>
            <a:off x="489820" y="3330585"/>
            <a:ext cx="2430422" cy="327423"/>
          </a:xfrm>
          <a:prstGeom prst="rect">
            <a:avLst/>
          </a:prstGeom>
          <a:noFill/>
          <a:ln>
            <a:noFill/>
          </a:ln>
        </p:spPr>
        <p:txBody>
          <a:bodyPr wrap="square" lIns="45720" tIns="45720" rIns="45720" bIns="45720" rtlCol="0" anchor="ctr">
            <a:noAutofit/>
          </a:bodyPr>
          <a:lstStyle/>
          <a:p>
            <a:pPr algn="ctr" defTabSz="914400">
              <a:defRPr/>
            </a:pPr>
            <a:r>
              <a:rPr lang="en-US" sz="900" b="1" dirty="0">
                <a:solidFill>
                  <a:srgbClr val="EE7B4D"/>
                </a:solidFill>
                <a:latin typeface="Mulish" pitchFamily="2" charset="77"/>
                <a:ea typeface="Roboto Medium" charset="0"/>
                <a:cs typeface="Roboto Medium" charset="0"/>
              </a:rPr>
              <a:t>OFFER GOODWILL WITHOUT THE</a:t>
            </a:r>
          </a:p>
          <a:p>
            <a:pPr algn="ctr" defTabSz="914400">
              <a:defRPr/>
            </a:pPr>
            <a:r>
              <a:rPr lang="en-US" sz="900" b="1" dirty="0">
                <a:solidFill>
                  <a:srgbClr val="EE7B4D"/>
                </a:solidFill>
                <a:latin typeface="Mulish" pitchFamily="2" charset="77"/>
                <a:ea typeface="Roboto Medium" charset="0"/>
                <a:cs typeface="Roboto Medium" charset="0"/>
              </a:rPr>
              <a:t>LONG-TERM FINANCIAL LIABILITY</a:t>
            </a:r>
          </a:p>
        </p:txBody>
      </p:sp>
      <p:sp>
        <p:nvSpPr>
          <p:cNvPr id="14" name="Title 1">
            <a:extLst>
              <a:ext uri="{FF2B5EF4-FFF2-40B4-BE49-F238E27FC236}">
                <a16:creationId xmlns:a16="http://schemas.microsoft.com/office/drawing/2014/main" id="{5FDE6FF4-724E-8C92-1BA6-E7E4798DF6BC}"/>
              </a:ext>
            </a:extLst>
          </p:cNvPr>
          <p:cNvSpPr txBox="1">
            <a:spLocks/>
          </p:cNvSpPr>
          <p:nvPr/>
        </p:nvSpPr>
        <p:spPr>
          <a:xfrm>
            <a:off x="509831" y="3805211"/>
            <a:ext cx="2332521" cy="449794"/>
          </a:xfrm>
          <a:prstGeom prst="rect">
            <a:avLst/>
          </a:prstGeom>
        </p:spPr>
        <p:style>
          <a:lnRef idx="0">
            <a:scrgbClr r="0" g="0" b="0"/>
          </a:lnRef>
          <a:fillRef idx="0">
            <a:scrgbClr r="0" g="0" b="0"/>
          </a:fillRef>
          <a:effectRef idx="0">
            <a:scrgbClr r="0" g="0" b="0"/>
          </a:effectRef>
          <a:fontRef idx="major"/>
        </p:style>
        <p:txBody>
          <a:bodyPr lIns="91440" tIns="0" rIns="0" bIns="0"/>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109728" indent="-109728">
              <a:lnSpc>
                <a:spcPct val="110000"/>
              </a:lnSpc>
              <a:spcBef>
                <a:spcPts val="300"/>
              </a:spcBef>
              <a:spcAft>
                <a:spcPts val="300"/>
              </a:spcAft>
              <a:buFont typeface="Arial" panose="020B0604020202020204" pitchFamily="34" charset="0"/>
              <a:buChar char="•"/>
            </a:pPr>
            <a:r>
              <a:rPr lang="en-US" sz="1000" dirty="0">
                <a:solidFill>
                  <a:srgbClr val="636466"/>
                </a:solidFill>
                <a:latin typeface="Mulish Light" pitchFamily="2" charset="77"/>
              </a:rPr>
              <a:t>Standard MSA plans at $0 cost to the group </a:t>
            </a:r>
          </a:p>
          <a:p>
            <a:pPr marL="109728" indent="-109728">
              <a:lnSpc>
                <a:spcPct val="110000"/>
              </a:lnSpc>
              <a:spcBef>
                <a:spcPts val="300"/>
              </a:spcBef>
              <a:spcAft>
                <a:spcPts val="300"/>
              </a:spcAft>
              <a:buFont typeface="Arial" panose="020B0604020202020204" pitchFamily="34" charset="0"/>
              <a:buChar char="•"/>
            </a:pPr>
            <a:r>
              <a:rPr lang="en-US" sz="1000" dirty="0">
                <a:solidFill>
                  <a:srgbClr val="636466"/>
                </a:solidFill>
                <a:latin typeface="Mulish Light" pitchFamily="2" charset="77"/>
              </a:rPr>
              <a:t>Multiple options available to groups desiring to contribute monies to beneficiaries’ </a:t>
            </a:r>
            <a:r>
              <a:rPr lang="en-US" sz="1000">
                <a:solidFill>
                  <a:srgbClr val="636466"/>
                </a:solidFill>
                <a:latin typeface="Mulish Light" pitchFamily="2" charset="77"/>
              </a:rPr>
              <a:t>care </a:t>
            </a:r>
            <a:endParaRPr lang="en-US" sz="1000" dirty="0">
              <a:solidFill>
                <a:srgbClr val="636466"/>
              </a:solidFill>
              <a:latin typeface="Mulish Light" pitchFamily="2" charset="77"/>
            </a:endParaRPr>
          </a:p>
          <a:p>
            <a:pPr marL="109728" indent="-109728">
              <a:lnSpc>
                <a:spcPct val="110000"/>
              </a:lnSpc>
              <a:spcBef>
                <a:spcPts val="300"/>
              </a:spcBef>
              <a:spcAft>
                <a:spcPts val="300"/>
              </a:spcAft>
              <a:buFont typeface="Arial" panose="020B0604020202020204" pitchFamily="34" charset="0"/>
              <a:buChar char="•"/>
            </a:pPr>
            <a:r>
              <a:rPr lang="en-US" sz="1000" dirty="0">
                <a:solidFill>
                  <a:srgbClr val="636466"/>
                </a:solidFill>
                <a:latin typeface="Mulish Light" pitchFamily="2" charset="77"/>
              </a:rPr>
              <a:t>Removes medical and financial risk typically associated with insuring aging populations</a:t>
            </a:r>
          </a:p>
          <a:p>
            <a:pPr marL="109728" indent="-109728">
              <a:lnSpc>
                <a:spcPct val="110000"/>
              </a:lnSpc>
              <a:spcBef>
                <a:spcPts val="300"/>
              </a:spcBef>
              <a:spcAft>
                <a:spcPts val="300"/>
              </a:spcAft>
              <a:buFont typeface="Arial" panose="020B0604020202020204" pitchFamily="34" charset="0"/>
              <a:buChar char="•"/>
            </a:pPr>
            <a:r>
              <a:rPr lang="en-US" sz="1000" dirty="0">
                <a:solidFill>
                  <a:srgbClr val="636466"/>
                </a:solidFill>
                <a:latin typeface="Mulish Light" pitchFamily="2" charset="77"/>
              </a:rPr>
              <a:t>Same plans available in all 50 states plus Washington D.C. – no geographical discrepancies</a:t>
            </a:r>
          </a:p>
          <a:p>
            <a:pPr marL="109728" indent="-109728">
              <a:lnSpc>
                <a:spcPct val="110000"/>
              </a:lnSpc>
              <a:spcBef>
                <a:spcPts val="300"/>
              </a:spcBef>
              <a:spcAft>
                <a:spcPts val="300"/>
              </a:spcAft>
              <a:buFont typeface="Arial" panose="020B0604020202020204" pitchFamily="34" charset="0"/>
              <a:buChar char="•"/>
            </a:pPr>
            <a:r>
              <a:rPr lang="en-US" sz="1000" dirty="0">
                <a:solidFill>
                  <a:srgbClr val="636466"/>
                </a:solidFill>
                <a:latin typeface="Mulish Light" pitchFamily="2" charset="77"/>
              </a:rPr>
              <a:t>Team of industry experts to deliver a great member experience</a:t>
            </a:r>
          </a:p>
        </p:txBody>
      </p:sp>
      <p:sp>
        <p:nvSpPr>
          <p:cNvPr id="17" name="Rectangle 16">
            <a:extLst>
              <a:ext uri="{FF2B5EF4-FFF2-40B4-BE49-F238E27FC236}">
                <a16:creationId xmlns:a16="http://schemas.microsoft.com/office/drawing/2014/main" id="{4CDA20B3-1741-E350-39AD-1D276594AA53}"/>
              </a:ext>
            </a:extLst>
          </p:cNvPr>
          <p:cNvSpPr/>
          <p:nvPr/>
        </p:nvSpPr>
        <p:spPr>
          <a:xfrm>
            <a:off x="3344919" y="1747175"/>
            <a:ext cx="2430422" cy="4856240"/>
          </a:xfrm>
          <a:prstGeom prst="rect">
            <a:avLst/>
          </a:prstGeom>
          <a:solidFill>
            <a:schemeClr val="bg1"/>
          </a:solidFill>
          <a:ln w="12700" cap="flat" cmpd="sng" algn="ctr">
            <a:noFill/>
            <a:prstDash val="solid"/>
            <a:miter lim="800000"/>
          </a:ln>
          <a:effectLst>
            <a:outerShdw blurRad="762000" dist="254000" dir="5400000" algn="ctr" rotWithShape="0">
              <a:prstClr val="black">
                <a:alpha val="30000"/>
              </a:prstClr>
            </a:outerShdw>
          </a:effectLst>
        </p:spPr>
        <p:txBody>
          <a:bodyPr wrap="square" lIns="0" tIns="0" rIns="0" bIns="0" rtlCol="0" anchor="ctr" anchorCtr="0">
            <a:noAutofit/>
          </a:bodyPr>
          <a:lstStyle/>
          <a:p>
            <a:pPr marL="0" marR="0" lvl="0" indent="0" algn="ctr" defTabSz="914330" eaLnBrk="1" fontAlgn="auto" latinLnBrk="0" hangingPunct="1">
              <a:lnSpc>
                <a:spcPct val="130000"/>
              </a:lnSpc>
              <a:spcBef>
                <a:spcPts val="1000"/>
              </a:spcBef>
              <a:spcAft>
                <a:spcPts val="0"/>
              </a:spcAft>
              <a:buClrTx/>
              <a:buSzTx/>
              <a:buFontTx/>
              <a:buNone/>
              <a:tabLst/>
              <a:defRPr/>
            </a:pPr>
            <a:endParaRPr kumimoji="0" lang="en-US" sz="1400" b="0" i="0" u="none" strike="noStrike" kern="0" cap="none" spc="0" normalizeH="0" baseline="0" noProof="0" dirty="0">
              <a:ln>
                <a:noFill/>
              </a:ln>
              <a:solidFill>
                <a:srgbClr val="3C4EBC"/>
              </a:solidFill>
              <a:effectLst/>
              <a:uLnTx/>
              <a:uFillTx/>
              <a:latin typeface="Mulish" pitchFamily="2" charset="77"/>
            </a:endParaRPr>
          </a:p>
        </p:txBody>
      </p:sp>
      <p:sp>
        <p:nvSpPr>
          <p:cNvPr id="18" name="Rectangle 17">
            <a:extLst>
              <a:ext uri="{FF2B5EF4-FFF2-40B4-BE49-F238E27FC236}">
                <a16:creationId xmlns:a16="http://schemas.microsoft.com/office/drawing/2014/main" id="{2ECD6454-BCCA-603C-CD19-E2E81A2A9ADD}"/>
              </a:ext>
            </a:extLst>
          </p:cNvPr>
          <p:cNvSpPr/>
          <p:nvPr/>
        </p:nvSpPr>
        <p:spPr>
          <a:xfrm>
            <a:off x="3344919" y="1747175"/>
            <a:ext cx="2430422" cy="45719"/>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9B84215C-62D1-4396-8A0E-48D2B1EA486C}"/>
              </a:ext>
            </a:extLst>
          </p:cNvPr>
          <p:cNvSpPr/>
          <p:nvPr/>
        </p:nvSpPr>
        <p:spPr>
          <a:xfrm>
            <a:off x="3344919" y="1792895"/>
            <a:ext cx="2432304" cy="1304756"/>
          </a:xfrm>
          <a:prstGeom prst="rect">
            <a:avLst/>
          </a:prstGeom>
          <a:blipFill>
            <a:blip r:embed="rId3" cstate="print">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572B2D35-AB0C-C1E6-8BB5-F4D6559CD83E}"/>
              </a:ext>
            </a:extLst>
          </p:cNvPr>
          <p:cNvSpPr txBox="1"/>
          <p:nvPr/>
        </p:nvSpPr>
        <p:spPr>
          <a:xfrm>
            <a:off x="4020414" y="2917802"/>
            <a:ext cx="1081573" cy="327423"/>
          </a:xfrm>
          <a:prstGeom prst="rect">
            <a:avLst/>
          </a:prstGeom>
          <a:solidFill>
            <a:schemeClr val="bg1"/>
          </a:solidFill>
          <a:ln>
            <a:noFill/>
          </a:ln>
        </p:spPr>
        <p:txBody>
          <a:bodyPr wrap="square" lIns="45720" tIns="45720" rIns="45720" bIns="45720" rtlCol="0" anchor="ctr">
            <a:noAutofit/>
          </a:bodyPr>
          <a:lstStyle/>
          <a:p>
            <a:pPr algn="ctr" defTabSz="914400">
              <a:defRPr/>
            </a:pPr>
            <a:r>
              <a:rPr lang="en-US" sz="900" b="1" dirty="0">
                <a:solidFill>
                  <a:srgbClr val="212C3A"/>
                </a:solidFill>
                <a:latin typeface="Mulish" pitchFamily="2" charset="77"/>
                <a:ea typeface="Roboto Medium" charset="0"/>
                <a:cs typeface="Roboto Medium" charset="0"/>
              </a:rPr>
              <a:t>Members</a:t>
            </a:r>
          </a:p>
        </p:txBody>
      </p:sp>
      <p:sp>
        <p:nvSpPr>
          <p:cNvPr id="30" name="TextBox 29">
            <a:extLst>
              <a:ext uri="{FF2B5EF4-FFF2-40B4-BE49-F238E27FC236}">
                <a16:creationId xmlns:a16="http://schemas.microsoft.com/office/drawing/2014/main" id="{0585A8E8-B6A8-23D3-4FC7-BA8093AC400E}"/>
              </a:ext>
            </a:extLst>
          </p:cNvPr>
          <p:cNvSpPr txBox="1"/>
          <p:nvPr/>
        </p:nvSpPr>
        <p:spPr>
          <a:xfrm>
            <a:off x="3343037" y="3330585"/>
            <a:ext cx="2430422" cy="327423"/>
          </a:xfrm>
          <a:prstGeom prst="rect">
            <a:avLst/>
          </a:prstGeom>
          <a:noFill/>
          <a:ln>
            <a:noFill/>
          </a:ln>
        </p:spPr>
        <p:txBody>
          <a:bodyPr wrap="square" lIns="45720" tIns="45720" rIns="45720" bIns="45720" rtlCol="0" anchor="ctr">
            <a:noAutofit/>
          </a:bodyPr>
          <a:lstStyle/>
          <a:p>
            <a:pPr algn="ctr" defTabSz="914400">
              <a:defRPr/>
            </a:pPr>
            <a:r>
              <a:rPr lang="en-US" sz="900" b="1" dirty="0">
                <a:solidFill>
                  <a:srgbClr val="EE7B4D"/>
                </a:solidFill>
                <a:latin typeface="Mulish" pitchFamily="2" charset="77"/>
                <a:ea typeface="Roboto Medium" charset="0"/>
                <a:cs typeface="Roboto Medium" charset="0"/>
              </a:rPr>
              <a:t>SPEND, SAVE OR INVEST – THE</a:t>
            </a:r>
          </a:p>
          <a:p>
            <a:pPr algn="ctr" defTabSz="914400">
              <a:defRPr/>
            </a:pPr>
            <a:r>
              <a:rPr lang="en-US" sz="900" b="1" dirty="0">
                <a:solidFill>
                  <a:srgbClr val="EE7B4D"/>
                </a:solidFill>
                <a:latin typeface="Mulish" pitchFamily="2" charset="77"/>
                <a:ea typeface="Roboto Medium" charset="0"/>
                <a:cs typeface="Roboto Medium" charset="0"/>
              </a:rPr>
              <a:t>MEMBER CONTROLS THEIR BENEFIT</a:t>
            </a:r>
          </a:p>
        </p:txBody>
      </p:sp>
      <p:sp>
        <p:nvSpPr>
          <p:cNvPr id="31" name="Title 1">
            <a:extLst>
              <a:ext uri="{FF2B5EF4-FFF2-40B4-BE49-F238E27FC236}">
                <a16:creationId xmlns:a16="http://schemas.microsoft.com/office/drawing/2014/main" id="{741A5A3D-1179-A6B6-ABBB-578EF7644260}"/>
              </a:ext>
            </a:extLst>
          </p:cNvPr>
          <p:cNvSpPr txBox="1">
            <a:spLocks/>
          </p:cNvSpPr>
          <p:nvPr/>
        </p:nvSpPr>
        <p:spPr>
          <a:xfrm>
            <a:off x="3363048" y="3805211"/>
            <a:ext cx="2332521" cy="449794"/>
          </a:xfrm>
          <a:prstGeom prst="rect">
            <a:avLst/>
          </a:prstGeom>
        </p:spPr>
        <p:style>
          <a:lnRef idx="0">
            <a:scrgbClr r="0" g="0" b="0"/>
          </a:lnRef>
          <a:fillRef idx="0">
            <a:scrgbClr r="0" g="0" b="0"/>
          </a:fillRef>
          <a:effectRef idx="0">
            <a:scrgbClr r="0" g="0" b="0"/>
          </a:effectRef>
          <a:fontRef idx="major"/>
        </p:style>
        <p:txBody>
          <a:bodyPr lIns="91440" tIns="0" rIns="0" bIns="0"/>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109728" indent="-109728">
              <a:lnSpc>
                <a:spcPct val="110000"/>
              </a:lnSpc>
              <a:spcBef>
                <a:spcPts val="300"/>
              </a:spcBef>
              <a:spcAft>
                <a:spcPts val="300"/>
              </a:spcAft>
              <a:buFont typeface="Arial" panose="020B0604020202020204" pitchFamily="34" charset="0"/>
              <a:buChar char="•"/>
            </a:pPr>
            <a:r>
              <a:rPr lang="en-US" sz="1000" dirty="0">
                <a:solidFill>
                  <a:srgbClr val="636466"/>
                </a:solidFill>
                <a:latin typeface="Mulish Light" pitchFamily="2" charset="77"/>
              </a:rPr>
              <a:t>$0 monthly premium, no referrals and no prior authorizations, by law</a:t>
            </a:r>
          </a:p>
          <a:p>
            <a:pPr marL="109728" indent="-109728">
              <a:lnSpc>
                <a:spcPct val="110000"/>
              </a:lnSpc>
              <a:spcBef>
                <a:spcPts val="300"/>
              </a:spcBef>
              <a:spcAft>
                <a:spcPts val="300"/>
              </a:spcAft>
              <a:buFont typeface="Arial" panose="020B0604020202020204" pitchFamily="34" charset="0"/>
              <a:buChar char="•"/>
            </a:pPr>
            <a:r>
              <a:rPr lang="en-US" sz="1000" dirty="0">
                <a:solidFill>
                  <a:srgbClr val="636466"/>
                </a:solidFill>
                <a:latin typeface="Mulish Light" pitchFamily="2" charset="77"/>
              </a:rPr>
              <a:t>Access to any U.S. Medicare-participating and accepting provider</a:t>
            </a:r>
          </a:p>
          <a:p>
            <a:pPr marL="109728" indent="-109728">
              <a:lnSpc>
                <a:spcPct val="110000"/>
              </a:lnSpc>
              <a:spcBef>
                <a:spcPts val="300"/>
              </a:spcBef>
              <a:spcAft>
                <a:spcPts val="300"/>
              </a:spcAft>
              <a:buFont typeface="Arial" panose="020B0604020202020204" pitchFamily="34" charset="0"/>
              <a:buChar char="•"/>
            </a:pPr>
            <a:r>
              <a:rPr lang="en-US" sz="1000" dirty="0">
                <a:solidFill>
                  <a:srgbClr val="636466"/>
                </a:solidFill>
                <a:latin typeface="Mulish Light" pitchFamily="2" charset="77"/>
              </a:rPr>
              <a:t>The only Medicare plan with an upfront cash payment and a chance to grow money for future use</a:t>
            </a:r>
          </a:p>
          <a:p>
            <a:pPr marL="109728" indent="-109728">
              <a:lnSpc>
                <a:spcPct val="110000"/>
              </a:lnSpc>
              <a:spcBef>
                <a:spcPts val="300"/>
              </a:spcBef>
              <a:spcAft>
                <a:spcPts val="300"/>
              </a:spcAft>
              <a:buFont typeface="Arial" panose="020B0604020202020204" pitchFamily="34" charset="0"/>
              <a:buChar char="•"/>
            </a:pPr>
            <a:r>
              <a:rPr lang="en-US" sz="1000" dirty="0">
                <a:solidFill>
                  <a:srgbClr val="636466"/>
                </a:solidFill>
                <a:latin typeface="Mulish Light" pitchFamily="2" charset="77"/>
              </a:rPr>
              <a:t>Unspent funds roll over at year-end and belong to the member</a:t>
            </a:r>
          </a:p>
          <a:p>
            <a:pPr marL="109728" indent="-109728">
              <a:lnSpc>
                <a:spcPct val="110000"/>
              </a:lnSpc>
              <a:spcBef>
                <a:spcPts val="300"/>
              </a:spcBef>
              <a:spcAft>
                <a:spcPts val="300"/>
              </a:spcAft>
              <a:buFont typeface="Arial" panose="020B0604020202020204" pitchFamily="34" charset="0"/>
              <a:buChar char="•"/>
            </a:pPr>
            <a:r>
              <a:rPr lang="en-US" sz="1000" dirty="0">
                <a:solidFill>
                  <a:srgbClr val="636466"/>
                </a:solidFill>
                <a:latin typeface="Mulish Light" pitchFamily="2" charset="77"/>
              </a:rPr>
              <a:t>Low equivalent max out-of-pocket</a:t>
            </a:r>
          </a:p>
          <a:p>
            <a:pPr marL="109728" indent="-109728">
              <a:lnSpc>
                <a:spcPct val="110000"/>
              </a:lnSpc>
              <a:spcBef>
                <a:spcPts val="300"/>
              </a:spcBef>
              <a:spcAft>
                <a:spcPts val="300"/>
              </a:spcAft>
              <a:buFont typeface="Arial" panose="020B0604020202020204" pitchFamily="34" charset="0"/>
              <a:buChar char="•"/>
            </a:pPr>
            <a:r>
              <a:rPr lang="en-US" sz="1000" dirty="0">
                <a:solidFill>
                  <a:srgbClr val="636466"/>
                </a:solidFill>
                <a:latin typeface="Mulish Light" pitchFamily="2" charset="77"/>
              </a:rPr>
              <a:t>Unique financial support plan</a:t>
            </a:r>
          </a:p>
          <a:p>
            <a:pPr marL="109728" indent="-109728">
              <a:lnSpc>
                <a:spcPct val="110000"/>
              </a:lnSpc>
              <a:spcBef>
                <a:spcPts val="300"/>
              </a:spcBef>
              <a:spcAft>
                <a:spcPts val="300"/>
              </a:spcAft>
              <a:buFont typeface="Arial" panose="020B0604020202020204" pitchFamily="34" charset="0"/>
              <a:buChar char="•"/>
            </a:pPr>
            <a:r>
              <a:rPr lang="en-US" sz="1000" dirty="0">
                <a:solidFill>
                  <a:srgbClr val="636466"/>
                </a:solidFill>
                <a:latin typeface="Mulish Light" pitchFamily="2" charset="77"/>
              </a:rPr>
              <a:t>Choose a separate Part D plan</a:t>
            </a:r>
          </a:p>
          <a:p>
            <a:pPr marL="109728" indent="-109728">
              <a:lnSpc>
                <a:spcPct val="110000"/>
              </a:lnSpc>
              <a:spcBef>
                <a:spcPts val="300"/>
              </a:spcBef>
              <a:spcAft>
                <a:spcPts val="300"/>
              </a:spcAft>
              <a:buFont typeface="Arial" panose="020B0604020202020204" pitchFamily="34" charset="0"/>
              <a:buChar char="•"/>
            </a:pPr>
            <a:r>
              <a:rPr lang="en-US" sz="1000" dirty="0">
                <a:solidFill>
                  <a:srgbClr val="636466"/>
                </a:solidFill>
                <a:latin typeface="Mulish Light" pitchFamily="2" charset="77"/>
              </a:rPr>
              <a:t>Special tax advantages</a:t>
            </a:r>
          </a:p>
        </p:txBody>
      </p:sp>
      <p:sp>
        <p:nvSpPr>
          <p:cNvPr id="62" name="Rectangle 61">
            <a:extLst>
              <a:ext uri="{FF2B5EF4-FFF2-40B4-BE49-F238E27FC236}">
                <a16:creationId xmlns:a16="http://schemas.microsoft.com/office/drawing/2014/main" id="{2C482F36-5E85-51B2-A375-522773E677F8}"/>
              </a:ext>
            </a:extLst>
          </p:cNvPr>
          <p:cNvSpPr/>
          <p:nvPr/>
        </p:nvSpPr>
        <p:spPr>
          <a:xfrm>
            <a:off x="6199983" y="1747175"/>
            <a:ext cx="2430422" cy="4856240"/>
          </a:xfrm>
          <a:prstGeom prst="rect">
            <a:avLst/>
          </a:prstGeom>
          <a:solidFill>
            <a:schemeClr val="bg1"/>
          </a:solidFill>
          <a:ln w="12700" cap="flat" cmpd="sng" algn="ctr">
            <a:noFill/>
            <a:prstDash val="solid"/>
            <a:miter lim="800000"/>
          </a:ln>
          <a:effectLst>
            <a:outerShdw blurRad="762000" dist="254000" dir="5400000" algn="ctr" rotWithShape="0">
              <a:prstClr val="black">
                <a:alpha val="30000"/>
              </a:prstClr>
            </a:outerShdw>
          </a:effectLst>
        </p:spPr>
        <p:txBody>
          <a:bodyPr wrap="square" lIns="0" tIns="0" rIns="0" bIns="0" rtlCol="0" anchor="ctr" anchorCtr="0">
            <a:noAutofit/>
          </a:bodyPr>
          <a:lstStyle/>
          <a:p>
            <a:pPr marL="0" marR="0" lvl="0" indent="0" algn="ctr" defTabSz="914330" eaLnBrk="1" fontAlgn="auto" latinLnBrk="0" hangingPunct="1">
              <a:lnSpc>
                <a:spcPct val="130000"/>
              </a:lnSpc>
              <a:spcBef>
                <a:spcPts val="1000"/>
              </a:spcBef>
              <a:spcAft>
                <a:spcPts val="0"/>
              </a:spcAft>
              <a:buClrTx/>
              <a:buSzTx/>
              <a:buFontTx/>
              <a:buNone/>
              <a:tabLst/>
              <a:defRPr/>
            </a:pPr>
            <a:endParaRPr kumimoji="0" lang="en-US" sz="1400" b="0" i="0" u="none" strike="noStrike" kern="0" cap="none" spc="0" normalizeH="0" baseline="0" noProof="0" dirty="0">
              <a:ln>
                <a:noFill/>
              </a:ln>
              <a:solidFill>
                <a:srgbClr val="3C4EBC"/>
              </a:solidFill>
              <a:effectLst/>
              <a:uLnTx/>
              <a:uFillTx/>
              <a:latin typeface="Mulish" pitchFamily="2" charset="77"/>
            </a:endParaRPr>
          </a:p>
        </p:txBody>
      </p:sp>
      <p:sp>
        <p:nvSpPr>
          <p:cNvPr id="63" name="Rectangle 62">
            <a:extLst>
              <a:ext uri="{FF2B5EF4-FFF2-40B4-BE49-F238E27FC236}">
                <a16:creationId xmlns:a16="http://schemas.microsoft.com/office/drawing/2014/main" id="{AE025814-1E9D-A626-4B82-E7EA09F6E209}"/>
              </a:ext>
            </a:extLst>
          </p:cNvPr>
          <p:cNvSpPr/>
          <p:nvPr/>
        </p:nvSpPr>
        <p:spPr>
          <a:xfrm>
            <a:off x="6201865" y="1747175"/>
            <a:ext cx="2430422" cy="45719"/>
          </a:xfrm>
          <a:prstGeom prst="rect">
            <a:avLst/>
          </a:prstGeom>
          <a:solidFill>
            <a:srgbClr val="212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Rectangle 63">
            <a:extLst>
              <a:ext uri="{FF2B5EF4-FFF2-40B4-BE49-F238E27FC236}">
                <a16:creationId xmlns:a16="http://schemas.microsoft.com/office/drawing/2014/main" id="{38354F7A-01D1-7A35-693B-6BD2A8C7DCAD}"/>
              </a:ext>
            </a:extLst>
          </p:cNvPr>
          <p:cNvSpPr/>
          <p:nvPr/>
        </p:nvSpPr>
        <p:spPr>
          <a:xfrm>
            <a:off x="6201865" y="1792895"/>
            <a:ext cx="2432304" cy="1304756"/>
          </a:xfrm>
          <a:prstGeom prst="rect">
            <a:avLst/>
          </a:prstGeom>
          <a:blipFill>
            <a:blip r:embed="rId4" cstate="print">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TextBox 64">
            <a:extLst>
              <a:ext uri="{FF2B5EF4-FFF2-40B4-BE49-F238E27FC236}">
                <a16:creationId xmlns:a16="http://schemas.microsoft.com/office/drawing/2014/main" id="{DBDC7C60-813E-6AD9-4E61-E16065E7F928}"/>
              </a:ext>
            </a:extLst>
          </p:cNvPr>
          <p:cNvSpPr txBox="1"/>
          <p:nvPr/>
        </p:nvSpPr>
        <p:spPr>
          <a:xfrm>
            <a:off x="7047386" y="2917802"/>
            <a:ext cx="735615" cy="327423"/>
          </a:xfrm>
          <a:prstGeom prst="rect">
            <a:avLst/>
          </a:prstGeom>
          <a:solidFill>
            <a:schemeClr val="bg1"/>
          </a:solidFill>
          <a:ln>
            <a:noFill/>
          </a:ln>
        </p:spPr>
        <p:txBody>
          <a:bodyPr wrap="square" lIns="45720" tIns="45720" rIns="45720" bIns="45720" rtlCol="0" anchor="ctr">
            <a:noAutofit/>
          </a:bodyPr>
          <a:lstStyle/>
          <a:p>
            <a:pPr algn="ctr" defTabSz="914400">
              <a:defRPr/>
            </a:pPr>
            <a:r>
              <a:rPr lang="en-US" sz="900" b="1" dirty="0">
                <a:solidFill>
                  <a:srgbClr val="212C3A"/>
                </a:solidFill>
                <a:latin typeface="Mulish" pitchFamily="2" charset="77"/>
                <a:ea typeface="Roboto Medium" charset="0"/>
                <a:cs typeface="Roboto Medium" charset="0"/>
              </a:rPr>
              <a:t>Agents</a:t>
            </a:r>
          </a:p>
        </p:txBody>
      </p:sp>
      <p:sp>
        <p:nvSpPr>
          <p:cNvPr id="66" name="TextBox 65">
            <a:extLst>
              <a:ext uri="{FF2B5EF4-FFF2-40B4-BE49-F238E27FC236}">
                <a16:creationId xmlns:a16="http://schemas.microsoft.com/office/drawing/2014/main" id="{E3053BA6-DC58-8641-3F26-B0FC96382722}"/>
              </a:ext>
            </a:extLst>
          </p:cNvPr>
          <p:cNvSpPr txBox="1"/>
          <p:nvPr/>
        </p:nvSpPr>
        <p:spPr>
          <a:xfrm>
            <a:off x="6199983" y="3330585"/>
            <a:ext cx="2430422" cy="327423"/>
          </a:xfrm>
          <a:prstGeom prst="rect">
            <a:avLst/>
          </a:prstGeom>
          <a:noFill/>
          <a:ln>
            <a:noFill/>
          </a:ln>
        </p:spPr>
        <p:txBody>
          <a:bodyPr wrap="square" lIns="45720" tIns="45720" rIns="45720" bIns="45720" rtlCol="0" anchor="ctr">
            <a:noAutofit/>
          </a:bodyPr>
          <a:lstStyle/>
          <a:p>
            <a:pPr algn="ctr" defTabSz="914400">
              <a:defRPr/>
            </a:pPr>
            <a:r>
              <a:rPr lang="en-US" sz="900" b="1" dirty="0">
                <a:solidFill>
                  <a:srgbClr val="EE7B4D"/>
                </a:solidFill>
                <a:latin typeface="Mulish" pitchFamily="2" charset="77"/>
                <a:ea typeface="Roboto Medium" charset="0"/>
                <a:cs typeface="Roboto Medium" charset="0"/>
              </a:rPr>
              <a:t>DISTINCTIVELY BETTER DYNAMICS</a:t>
            </a:r>
          </a:p>
          <a:p>
            <a:pPr algn="ctr" defTabSz="914400">
              <a:defRPr/>
            </a:pPr>
            <a:r>
              <a:rPr lang="en-US" sz="900" b="1" dirty="0">
                <a:solidFill>
                  <a:srgbClr val="EE7B4D"/>
                </a:solidFill>
                <a:latin typeface="Mulish" pitchFamily="2" charset="77"/>
                <a:ea typeface="Roboto Medium" charset="0"/>
                <a:cs typeface="Roboto Medium" charset="0"/>
              </a:rPr>
              <a:t>FOR GROUP SALES AND LEADS</a:t>
            </a:r>
          </a:p>
        </p:txBody>
      </p:sp>
      <p:sp>
        <p:nvSpPr>
          <p:cNvPr id="67" name="Title 1">
            <a:extLst>
              <a:ext uri="{FF2B5EF4-FFF2-40B4-BE49-F238E27FC236}">
                <a16:creationId xmlns:a16="http://schemas.microsoft.com/office/drawing/2014/main" id="{A5DB7338-240A-E60D-80A3-26CAC2C980A2}"/>
              </a:ext>
            </a:extLst>
          </p:cNvPr>
          <p:cNvSpPr txBox="1">
            <a:spLocks/>
          </p:cNvSpPr>
          <p:nvPr/>
        </p:nvSpPr>
        <p:spPr>
          <a:xfrm>
            <a:off x="6219994" y="3805211"/>
            <a:ext cx="2332521" cy="449794"/>
          </a:xfrm>
          <a:prstGeom prst="rect">
            <a:avLst/>
          </a:prstGeom>
        </p:spPr>
        <p:style>
          <a:lnRef idx="0">
            <a:scrgbClr r="0" g="0" b="0"/>
          </a:lnRef>
          <a:fillRef idx="0">
            <a:scrgbClr r="0" g="0" b="0"/>
          </a:fillRef>
          <a:effectRef idx="0">
            <a:scrgbClr r="0" g="0" b="0"/>
          </a:effectRef>
          <a:fontRef idx="major"/>
        </p:style>
        <p:txBody>
          <a:bodyPr lIns="91440" tIns="0" rIns="0" bIns="0"/>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109728" indent="-109728">
              <a:lnSpc>
                <a:spcPct val="120000"/>
              </a:lnSpc>
              <a:spcBef>
                <a:spcPts val="300"/>
              </a:spcBef>
              <a:spcAft>
                <a:spcPts val="300"/>
              </a:spcAft>
              <a:buFont typeface="Arial" panose="020B0604020202020204" pitchFamily="34" charset="0"/>
              <a:buChar char="•"/>
            </a:pPr>
            <a:r>
              <a:rPr lang="en-US" sz="1000" dirty="0">
                <a:solidFill>
                  <a:srgbClr val="636466"/>
                </a:solidFill>
                <a:latin typeface="Mulish Light" pitchFamily="2" charset="77"/>
              </a:rPr>
              <a:t>PMPM commission for the entire life of the group</a:t>
            </a:r>
          </a:p>
          <a:p>
            <a:pPr marL="109728" indent="-109728">
              <a:lnSpc>
                <a:spcPct val="120000"/>
              </a:lnSpc>
              <a:spcBef>
                <a:spcPts val="300"/>
              </a:spcBef>
              <a:spcAft>
                <a:spcPts val="300"/>
              </a:spcAft>
              <a:buFont typeface="Arial" panose="020B0604020202020204" pitchFamily="34" charset="0"/>
              <a:buChar char="•"/>
            </a:pPr>
            <a:r>
              <a:rPr lang="en-US" sz="1000" dirty="0">
                <a:solidFill>
                  <a:srgbClr val="636466"/>
                </a:solidFill>
                <a:latin typeface="Mulish Light" pitchFamily="2" charset="77"/>
              </a:rPr>
              <a:t>More flexible and permissive lead outreach vs individual Medicare Advantage</a:t>
            </a:r>
          </a:p>
          <a:p>
            <a:pPr marL="109728" indent="-109728">
              <a:lnSpc>
                <a:spcPct val="120000"/>
              </a:lnSpc>
              <a:spcBef>
                <a:spcPts val="300"/>
              </a:spcBef>
              <a:spcAft>
                <a:spcPts val="300"/>
              </a:spcAft>
              <a:buFont typeface="Arial" panose="020B0604020202020204" pitchFamily="34" charset="0"/>
              <a:buChar char="•"/>
            </a:pPr>
            <a:r>
              <a:rPr lang="en-US" sz="1000" dirty="0">
                <a:solidFill>
                  <a:srgbClr val="636466"/>
                </a:solidFill>
                <a:latin typeface="Mulish Light" pitchFamily="2" charset="77"/>
              </a:rPr>
              <a:t>Conduct proactive outreaches to all beneficiaries on behalf of the group</a:t>
            </a:r>
          </a:p>
          <a:p>
            <a:pPr marL="109728" indent="-109728">
              <a:lnSpc>
                <a:spcPct val="120000"/>
              </a:lnSpc>
              <a:spcBef>
                <a:spcPts val="300"/>
              </a:spcBef>
              <a:spcAft>
                <a:spcPts val="300"/>
              </a:spcAft>
              <a:buFont typeface="Arial" panose="020B0604020202020204" pitchFamily="34" charset="0"/>
              <a:buChar char="•"/>
            </a:pPr>
            <a:r>
              <a:rPr lang="en-US" sz="1000" dirty="0">
                <a:solidFill>
                  <a:srgbClr val="636466"/>
                </a:solidFill>
                <a:latin typeface="Mulish Light" pitchFamily="2" charset="77"/>
              </a:rPr>
              <a:t>Manage all the group’s leads, including the continuous stream of new-to-Medicare, and can sell the best fit...not just our Group MSAs</a:t>
            </a:r>
          </a:p>
          <a:p>
            <a:pPr marL="109728" indent="-109728">
              <a:lnSpc>
                <a:spcPct val="120000"/>
              </a:lnSpc>
              <a:spcBef>
                <a:spcPts val="300"/>
              </a:spcBef>
              <a:spcAft>
                <a:spcPts val="300"/>
              </a:spcAft>
              <a:buFont typeface="Arial" panose="020B0604020202020204" pitchFamily="34" charset="0"/>
              <a:buChar char="•"/>
            </a:pPr>
            <a:r>
              <a:rPr lang="en-US" sz="1000" dirty="0">
                <a:solidFill>
                  <a:srgbClr val="636466"/>
                </a:solidFill>
                <a:latin typeface="Mulish Light" pitchFamily="2" charset="77"/>
              </a:rPr>
              <a:t>No AHIP certification required </a:t>
            </a:r>
          </a:p>
        </p:txBody>
      </p:sp>
    </p:spTree>
    <p:extLst>
      <p:ext uri="{BB962C8B-B14F-4D97-AF65-F5344CB8AC3E}">
        <p14:creationId xmlns:p14="http://schemas.microsoft.com/office/powerpoint/2010/main" val="157055788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16620</TotalTime>
  <Words>2110</Words>
  <Application>Microsoft Office PowerPoint</Application>
  <PresentationFormat>Letter Paper (8.5x11 in)</PresentationFormat>
  <Paragraphs>313</Paragraphs>
  <Slides>18</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18</vt:i4>
      </vt:variant>
    </vt:vector>
  </HeadingPairs>
  <TitlesOfParts>
    <vt:vector size="30" baseType="lpstr">
      <vt:lpstr>Aptos</vt:lpstr>
      <vt:lpstr>Aptos Black</vt:lpstr>
      <vt:lpstr>Aptos Light</vt:lpstr>
      <vt:lpstr>Arial</vt:lpstr>
      <vt:lpstr>Calibri</vt:lpstr>
      <vt:lpstr>Calibri Light</vt:lpstr>
      <vt:lpstr>Mulish</vt:lpstr>
      <vt:lpstr>Mulish ExtraBold</vt:lpstr>
      <vt:lpstr>Mulish ExtraLight</vt:lpstr>
      <vt:lpstr>Mulish Light</vt:lpstr>
      <vt:lpstr>Mulish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 Handlan</dc:creator>
  <cp:lastModifiedBy>Cori Moyes</cp:lastModifiedBy>
  <cp:revision>66</cp:revision>
  <cp:lastPrinted>2023-03-15T14:46:01Z</cp:lastPrinted>
  <dcterms:created xsi:type="dcterms:W3CDTF">2023-03-14T13:25:44Z</dcterms:created>
  <dcterms:modified xsi:type="dcterms:W3CDTF">2026-07-28T19:31:10Z</dcterms:modified>
</cp:coreProperties>
</file>