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16"/>
  </p:notesMasterIdLst>
  <p:sldIdLst>
    <p:sldId id="258" r:id="rId4"/>
    <p:sldId id="262" r:id="rId5"/>
    <p:sldId id="260" r:id="rId6"/>
    <p:sldId id="261" r:id="rId7"/>
    <p:sldId id="313" r:id="rId8"/>
    <p:sldId id="314" r:id="rId9"/>
    <p:sldId id="263" r:id="rId10"/>
    <p:sldId id="265" r:id="rId11"/>
    <p:sldId id="267" r:id="rId12"/>
    <p:sldId id="266"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0B36F4-F179-7515-23F7-2110DB1C6328}" name="Jen Handlan" initials="JH" userId="S::jen@uptrendmktg.onmicrosoft.com::9b298bae-258d-43e6-8707-49f2fe2fde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AC"/>
    <a:srgbClr val="EE7B4D"/>
    <a:srgbClr val="212C3A"/>
    <a:srgbClr val="F7F5F4"/>
    <a:srgbClr val="3F5A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12"/>
    <p:restoredTop sz="94694"/>
  </p:normalViewPr>
  <p:slideViewPr>
    <p:cSldViewPr snapToGrid="0">
      <p:cViewPr varScale="1">
        <p:scale>
          <a:sx n="102" d="100"/>
          <a:sy n="102" d="100"/>
        </p:scale>
        <p:origin x="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i Moyes" userId="d545328f-11f5-47a4-a22d-f2803efd417f" providerId="ADAL" clId="{A8877CCD-ECCE-48DD-9870-FC43CD02F531}"/>
    <pc:docChg chg="delSld modSld">
      <pc:chgData name="Cori Moyes" userId="d545328f-11f5-47a4-a22d-f2803efd417f" providerId="ADAL" clId="{A8877CCD-ECCE-48DD-9870-FC43CD02F531}" dt="2026-07-15T19:09:37.596" v="43" actId="20577"/>
      <pc:docMkLst>
        <pc:docMk/>
      </pc:docMkLst>
      <pc:sldChg chg="modSp mod">
        <pc:chgData name="Cori Moyes" userId="d545328f-11f5-47a4-a22d-f2803efd417f" providerId="ADAL" clId="{A8877CCD-ECCE-48DD-9870-FC43CD02F531}" dt="2026-07-15T19:09:37.596" v="43" actId="20577"/>
        <pc:sldMkLst>
          <pc:docMk/>
          <pc:sldMk cId="807699818" sldId="265"/>
        </pc:sldMkLst>
        <pc:spChg chg="mod">
          <ac:chgData name="Cori Moyes" userId="d545328f-11f5-47a4-a22d-f2803efd417f" providerId="ADAL" clId="{A8877CCD-ECCE-48DD-9870-FC43CD02F531}" dt="2026-07-15T19:09:37.596" v="43" actId="20577"/>
          <ac:spMkLst>
            <pc:docMk/>
            <pc:sldMk cId="807699818" sldId="265"/>
            <ac:spMk id="59" creationId="{FC8AAECD-579D-FC04-76E0-A8A62AE2238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EA0C36-BA2A-5E41-BA77-19E2042228C9}"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45D57-8FC8-D840-8637-DEAC762D68B8}" type="slidenum">
              <a:rPr lang="en-US" smtClean="0"/>
              <a:t>‹#›</a:t>
            </a:fld>
            <a:endParaRPr lang="en-US"/>
          </a:p>
        </p:txBody>
      </p:sp>
    </p:spTree>
    <p:extLst>
      <p:ext uri="{BB962C8B-B14F-4D97-AF65-F5344CB8AC3E}">
        <p14:creationId xmlns:p14="http://schemas.microsoft.com/office/powerpoint/2010/main" val="971403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CEF23-CFE8-060E-598F-34AFB2382D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B3D7EF-B6B9-3252-37B9-FA8055021E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58D14-9ED9-AFF0-796B-B87C9A42D72D}"/>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5" name="Footer Placeholder 4">
            <a:extLst>
              <a:ext uri="{FF2B5EF4-FFF2-40B4-BE49-F238E27FC236}">
                <a16:creationId xmlns:a16="http://schemas.microsoft.com/office/drawing/2014/main" id="{CF0B65BE-F2EC-16DB-B983-E0FF6D0006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F03C57-2D18-2395-3827-417C0997E951}"/>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3901448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6FAF1-E19B-B7CC-963A-A25E0EFE03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CFCA2-2822-3C5C-CE2C-76B6D55E30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8CF04-11AD-00AF-A450-55C16C9C0033}"/>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5" name="Footer Placeholder 4">
            <a:extLst>
              <a:ext uri="{FF2B5EF4-FFF2-40B4-BE49-F238E27FC236}">
                <a16:creationId xmlns:a16="http://schemas.microsoft.com/office/drawing/2014/main" id="{5736DF4A-6765-349B-555D-91073E244B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DDDD3-149F-3DE4-F539-AB2F3A2F145A}"/>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432990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368AF7-984A-04F4-9263-7C8E3BDDB4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ED41B9-EA21-4DAB-DE0C-44CF9DFC11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303506-F09A-210B-8518-2C5449B3D8DC}"/>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5" name="Footer Placeholder 4">
            <a:extLst>
              <a:ext uri="{FF2B5EF4-FFF2-40B4-BE49-F238E27FC236}">
                <a16:creationId xmlns:a16="http://schemas.microsoft.com/office/drawing/2014/main" id="{48EE4DAE-8758-0943-0139-E1292FA32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746027-F1A6-2C95-0A62-2D599F8E592F}"/>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583197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6824D-9C57-30C4-3AF2-C250CDC8E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28BD79-E480-60C7-5576-EA5CF5BC1C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4E3C4-1829-3187-77F6-FF3A02FFE7B8}"/>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5" name="Footer Placeholder 4">
            <a:extLst>
              <a:ext uri="{FF2B5EF4-FFF2-40B4-BE49-F238E27FC236}">
                <a16:creationId xmlns:a16="http://schemas.microsoft.com/office/drawing/2014/main" id="{75292527-CFE1-6CA1-84B8-BE6C5CB23C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D67AB-A5B3-F707-6C00-F57433978700}"/>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028919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26058-7A67-BEE5-FB5F-DE9C5D3ABE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A89249-A393-4A3F-838E-30DF475CCF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1D75FC-74A7-3AC9-A71A-9A4F69D755B1}"/>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5" name="Footer Placeholder 4">
            <a:extLst>
              <a:ext uri="{FF2B5EF4-FFF2-40B4-BE49-F238E27FC236}">
                <a16:creationId xmlns:a16="http://schemas.microsoft.com/office/drawing/2014/main" id="{095AD75B-51F4-BC97-336F-BC43DA8634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F1509-0802-C6FC-6341-42BF14320DAE}"/>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9956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C99A-605C-4759-A330-B2112013EF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6CFBA5-B2EC-6F4C-8BBC-519579A8B0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E2EBEA-88E7-27BE-FECA-A537BC7746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A17421-CA31-1AA3-1DDF-7DFEB087DA56}"/>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6" name="Footer Placeholder 5">
            <a:extLst>
              <a:ext uri="{FF2B5EF4-FFF2-40B4-BE49-F238E27FC236}">
                <a16:creationId xmlns:a16="http://schemas.microsoft.com/office/drawing/2014/main" id="{D7482577-BC4B-1193-3E10-35EFAC2149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9C051C-4ABD-3595-23A6-97B5B64EFC00}"/>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3176604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10DB2-BD16-CF19-E11C-FFB7D95EF8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F8BC3F-683E-538F-7A55-F4EC437BEF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4126E3-93EE-1C31-EC0A-651BED9A34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40C273-D242-B9AD-28EA-A2A7CB3E3B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01BF07-E488-779F-52D5-5925AA19FB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1DD98B-66A8-28A0-20B7-3004D5E6379F}"/>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8" name="Footer Placeholder 7">
            <a:extLst>
              <a:ext uri="{FF2B5EF4-FFF2-40B4-BE49-F238E27FC236}">
                <a16:creationId xmlns:a16="http://schemas.microsoft.com/office/drawing/2014/main" id="{478873B3-B042-8521-ABEA-D5B4D4FF5D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9B9DBE-6629-87C0-A875-24AD59A42FC4}"/>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834873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2A17F-B06E-4EEB-E1C1-BEC6BE9118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457F06-649D-7C87-11CD-B08B7CF5FCDD}"/>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4" name="Footer Placeholder 3">
            <a:extLst>
              <a:ext uri="{FF2B5EF4-FFF2-40B4-BE49-F238E27FC236}">
                <a16:creationId xmlns:a16="http://schemas.microsoft.com/office/drawing/2014/main" id="{BC733FAE-DEC7-7543-CA96-5DC15A11AA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44905C-DC48-4CB6-BEE1-2FE6FAF875A4}"/>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32099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79DA21-3E91-86B6-60C6-B59AB9A90AF9}"/>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3" name="Footer Placeholder 2">
            <a:extLst>
              <a:ext uri="{FF2B5EF4-FFF2-40B4-BE49-F238E27FC236}">
                <a16:creationId xmlns:a16="http://schemas.microsoft.com/office/drawing/2014/main" id="{A4E62DA5-DFDC-4D44-EE49-957C1A605E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5B9C4F-FB4C-F2C3-E3EA-0B488B912FEA}"/>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1539522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170AD-9CD2-312C-6A0F-270981E442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28B0C9-ABCF-2C19-8E6F-FD2531A73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B2A70B-5BFC-6468-5F64-37940E0E2E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96E87-CDA4-1E0E-D689-A3827CC88B23}"/>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6" name="Footer Placeholder 5">
            <a:extLst>
              <a:ext uri="{FF2B5EF4-FFF2-40B4-BE49-F238E27FC236}">
                <a16:creationId xmlns:a16="http://schemas.microsoft.com/office/drawing/2014/main" id="{09A63A73-B166-BFBD-2FFF-3F6C0098BB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91F536-CE73-DB41-F2B8-12368272A512}"/>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262864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4D8C5-5CF7-25FC-35C5-79B9FB2B31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B34A2C-C9D4-8F8B-C17C-38F3246F5A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B3F35D-9E81-9CDA-B148-97F0E102F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E2765C-9236-32F7-99C9-5253983F25B0}"/>
              </a:ext>
            </a:extLst>
          </p:cNvPr>
          <p:cNvSpPr>
            <a:spLocks noGrp="1"/>
          </p:cNvSpPr>
          <p:nvPr>
            <p:ph type="dt" sz="half" idx="10"/>
          </p:nvPr>
        </p:nvSpPr>
        <p:spPr/>
        <p:txBody>
          <a:bodyPr/>
          <a:lstStyle/>
          <a:p>
            <a:fld id="{18DE1495-8EC8-A247-AD1A-2F3651A01257}" type="datetimeFigureOut">
              <a:rPr lang="en-US" smtClean="0"/>
              <a:t>7/15/2026</a:t>
            </a:fld>
            <a:endParaRPr lang="en-US"/>
          </a:p>
        </p:txBody>
      </p:sp>
      <p:sp>
        <p:nvSpPr>
          <p:cNvPr id="6" name="Footer Placeholder 5">
            <a:extLst>
              <a:ext uri="{FF2B5EF4-FFF2-40B4-BE49-F238E27FC236}">
                <a16:creationId xmlns:a16="http://schemas.microsoft.com/office/drawing/2014/main" id="{832CCED9-4B40-14CC-BE09-94E925124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8626E6-6199-F1AF-5994-8B36C26DAB1F}"/>
              </a:ext>
            </a:extLst>
          </p:cNvPr>
          <p:cNvSpPr>
            <a:spLocks noGrp="1"/>
          </p:cNvSpPr>
          <p:nvPr>
            <p:ph type="sldNum" sz="quarter" idx="12"/>
          </p:nvPr>
        </p:nvSpPr>
        <p:spPr/>
        <p:txBody>
          <a:bodyPr/>
          <a:lstStyle/>
          <a:p>
            <a:fld id="{ADF59693-9B68-AF4A-AF2D-7892999E4D03}" type="slidenum">
              <a:rPr lang="en-US" smtClean="0"/>
              <a:t>‹#›</a:t>
            </a:fld>
            <a:endParaRPr lang="en-US"/>
          </a:p>
        </p:txBody>
      </p:sp>
    </p:spTree>
    <p:extLst>
      <p:ext uri="{BB962C8B-B14F-4D97-AF65-F5344CB8AC3E}">
        <p14:creationId xmlns:p14="http://schemas.microsoft.com/office/powerpoint/2010/main" val="2989175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8ED904-AC4A-650A-AC2A-329A366CD4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944498-6A20-58E7-575D-D3AE8909E1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8EDE38-9560-DFE4-FAC4-E608D868EB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DE1495-8EC8-A247-AD1A-2F3651A01257}" type="datetimeFigureOut">
              <a:rPr lang="en-US" smtClean="0"/>
              <a:t>7/15/2026</a:t>
            </a:fld>
            <a:endParaRPr lang="en-US"/>
          </a:p>
        </p:txBody>
      </p:sp>
      <p:sp>
        <p:nvSpPr>
          <p:cNvPr id="5" name="Footer Placeholder 4">
            <a:extLst>
              <a:ext uri="{FF2B5EF4-FFF2-40B4-BE49-F238E27FC236}">
                <a16:creationId xmlns:a16="http://schemas.microsoft.com/office/drawing/2014/main" id="{6C6B00AD-B4D1-76B4-1A99-799790261F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838EE20-F134-6EB1-1D5C-7C8761B5B4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F59693-9B68-AF4A-AF2D-7892999E4D03}" type="slidenum">
              <a:rPr lang="en-US" smtClean="0"/>
              <a:t>‹#›</a:t>
            </a:fld>
            <a:endParaRPr lang="en-US"/>
          </a:p>
        </p:txBody>
      </p:sp>
    </p:spTree>
    <p:extLst>
      <p:ext uri="{BB962C8B-B14F-4D97-AF65-F5344CB8AC3E}">
        <p14:creationId xmlns:p14="http://schemas.microsoft.com/office/powerpoint/2010/main" val="1246178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cms.gov/regulations-and-guidance/guidance/manuals/downloads/msp105c02.pdf"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hyperlink" Target="https://www.govinfo.gov/content/pkg/USCODE-2010-title42/pdf/USCODE-2010-title42-chap7-subchapXVIII-partE-sec1395y.pdf" TargetMode="External"/><Relationship Id="rId4" Type="http://schemas.openxmlformats.org/officeDocument/2006/relationships/hyperlink" Target="https://www.cms.gov/medicare/coordination-benefits-recovery/overview/secondary-pay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eeoc.gov/laws/guidance/fact-sheet-age-discrimination"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88E7762-9C63-3AB0-E596-959EEE7FA3AD}"/>
              </a:ext>
            </a:extLst>
          </p:cNvPr>
          <p:cNvSpPr/>
          <p:nvPr/>
        </p:nvSpPr>
        <p:spPr>
          <a:xfrm>
            <a:off x="0" y="5212080"/>
            <a:ext cx="12192000" cy="16459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28311-48B9-76E6-84D9-B3B9C43E1456}"/>
              </a:ext>
            </a:extLst>
          </p:cNvPr>
          <p:cNvSpPr/>
          <p:nvPr/>
        </p:nvSpPr>
        <p:spPr>
          <a:xfrm>
            <a:off x="0" y="0"/>
            <a:ext cx="12192000" cy="5212080"/>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4480560" y="-6377940"/>
            <a:ext cx="10789920" cy="10530840"/>
          </a:xfrm>
          <a:prstGeom prst="ellipse">
            <a:avLst/>
          </a:prstGeom>
          <a:noFill/>
          <a:ln w="2540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764773" y="1923626"/>
            <a:ext cx="9727967" cy="193899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6000" b="1" dirty="0">
                <a:solidFill>
                  <a:schemeClr val="bg1"/>
                </a:solidFill>
                <a:latin typeface="Aptos ExtraBold" panose="020B0004020202020204" pitchFamily="34" charset="0"/>
              </a:rPr>
              <a:t>Medical Savings Account</a:t>
            </a:r>
          </a:p>
          <a:p>
            <a:pPr algn="l"/>
            <a:r>
              <a:rPr lang="en-US" sz="6000" dirty="0">
                <a:solidFill>
                  <a:srgbClr val="EE7B4D"/>
                </a:solidFill>
                <a:latin typeface="Aptos Light" panose="020B0004020202020204" pitchFamily="34" charset="0"/>
              </a:rPr>
              <a:t>(MSA)</a:t>
            </a:r>
          </a:p>
        </p:txBody>
      </p:sp>
      <p:sp>
        <p:nvSpPr>
          <p:cNvPr id="9" name="TextBox 8">
            <a:extLst>
              <a:ext uri="{FF2B5EF4-FFF2-40B4-BE49-F238E27FC236}">
                <a16:creationId xmlns:a16="http://schemas.microsoft.com/office/drawing/2014/main" id="{A92D90B6-D53F-7FE4-2BA1-E5E90E0A1810}"/>
              </a:ext>
            </a:extLst>
          </p:cNvPr>
          <p:cNvSpPr txBox="1"/>
          <p:nvPr/>
        </p:nvSpPr>
        <p:spPr>
          <a:xfrm>
            <a:off x="764773" y="1523516"/>
            <a:ext cx="3715787" cy="400110"/>
          </a:xfrm>
          <a:prstGeom prst="rect">
            <a:avLst/>
          </a:prstGeom>
          <a:noFill/>
        </p:spPr>
        <p:txBody>
          <a:bodyPr wrap="square">
            <a:spAutoFit/>
          </a:bodyPr>
          <a:lstStyle>
            <a:defPPr>
              <a:defRPr lang="en-US"/>
            </a:defPPr>
            <a:lvl1pPr>
              <a:lnSpc>
                <a:spcPct val="100000"/>
              </a:lnSpc>
              <a:defRPr sz="1600" b="0" i="0">
                <a:solidFill>
                  <a:schemeClr val="bg2">
                    <a:lumMod val="50000"/>
                  </a:schemeClr>
                </a:solidFill>
                <a:effectLst/>
              </a:defRPr>
            </a:lvl1pPr>
          </a:lstStyle>
          <a:p>
            <a:r>
              <a:rPr lang="en-US" sz="2000" dirty="0">
                <a:solidFill>
                  <a:schemeClr val="bg1"/>
                </a:solidFill>
                <a:latin typeface="Aptos" panose="020B0004020202020204" pitchFamily="34" charset="0"/>
              </a:rPr>
              <a:t>GROUP MEDICARE</a:t>
            </a:r>
          </a:p>
        </p:txBody>
      </p:sp>
      <p:pic>
        <p:nvPicPr>
          <p:cNvPr id="10" name="Picture 9" descr="A black and orange logo&#10;&#10;Description automatically generated">
            <a:extLst>
              <a:ext uri="{FF2B5EF4-FFF2-40B4-BE49-F238E27FC236}">
                <a16:creationId xmlns:a16="http://schemas.microsoft.com/office/drawing/2014/main" id="{F53CFA0E-D7C3-B715-63A3-7FACB7B9CC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53495" y="5692140"/>
            <a:ext cx="1828800" cy="685800"/>
          </a:xfrm>
          <a:prstGeom prst="rect">
            <a:avLst/>
          </a:prstGeom>
        </p:spPr>
      </p:pic>
    </p:spTree>
    <p:extLst>
      <p:ext uri="{BB962C8B-B14F-4D97-AF65-F5344CB8AC3E}">
        <p14:creationId xmlns:p14="http://schemas.microsoft.com/office/powerpoint/2010/main" val="3116320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701C3C26-7BCC-0DC2-EC24-96807DC852FD}"/>
              </a:ext>
            </a:extLst>
          </p:cNvPr>
          <p:cNvCxnSpPr>
            <a:cxnSpLocks/>
          </p:cNvCxnSpPr>
          <p:nvPr/>
        </p:nvCxnSpPr>
        <p:spPr>
          <a:xfrm>
            <a:off x="671725" y="6378366"/>
            <a:ext cx="10848551" cy="0"/>
          </a:xfrm>
          <a:prstGeom prst="line">
            <a:avLst/>
          </a:prstGeom>
          <a:ln>
            <a:solidFill>
              <a:srgbClr val="3F5A6F"/>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E4F1F4BA-9A73-A9F9-16D4-D12D5B26D9D6}"/>
              </a:ext>
            </a:extLst>
          </p:cNvPr>
          <p:cNvSpPr txBox="1"/>
          <p:nvPr/>
        </p:nvSpPr>
        <p:spPr>
          <a:xfrm>
            <a:off x="2796031" y="533837"/>
            <a:ext cx="6599938"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4400" b="1" dirty="0">
                <a:solidFill>
                  <a:srgbClr val="212C3A"/>
                </a:solidFill>
                <a:latin typeface="Aptos Black" panose="020B0004020202020204" pitchFamily="34" charset="0"/>
              </a:rPr>
              <a:t>Standard Plan Options</a:t>
            </a:r>
          </a:p>
        </p:txBody>
      </p:sp>
      <p:sp>
        <p:nvSpPr>
          <p:cNvPr id="14" name="TextBox 13">
            <a:extLst>
              <a:ext uri="{FF2B5EF4-FFF2-40B4-BE49-F238E27FC236}">
                <a16:creationId xmlns:a16="http://schemas.microsoft.com/office/drawing/2014/main" id="{C74BF80F-6D9B-E828-56DE-F9A50916A8AF}"/>
              </a:ext>
            </a:extLst>
          </p:cNvPr>
          <p:cNvSpPr txBox="1"/>
          <p:nvPr/>
        </p:nvSpPr>
        <p:spPr>
          <a:xfrm>
            <a:off x="3577003" y="246216"/>
            <a:ext cx="503799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7499AC"/>
                </a:solidFill>
                <a:latin typeface="Aptos" panose="020B0004020202020204" pitchFamily="34" charset="0"/>
              </a:rPr>
              <a:t>Group Medicare Advantage MSA</a:t>
            </a:r>
          </a:p>
        </p:txBody>
      </p:sp>
      <p:grpSp>
        <p:nvGrpSpPr>
          <p:cNvPr id="65" name="Group 64">
            <a:extLst>
              <a:ext uri="{FF2B5EF4-FFF2-40B4-BE49-F238E27FC236}">
                <a16:creationId xmlns:a16="http://schemas.microsoft.com/office/drawing/2014/main" id="{7EBCB53E-CFD3-CB3B-C88E-5B0C1F899587}"/>
              </a:ext>
            </a:extLst>
          </p:cNvPr>
          <p:cNvGrpSpPr/>
          <p:nvPr/>
        </p:nvGrpSpPr>
        <p:grpSpPr>
          <a:xfrm>
            <a:off x="3577003" y="1403681"/>
            <a:ext cx="2460172" cy="4318000"/>
            <a:chOff x="2209799" y="1558414"/>
            <a:chExt cx="2460172" cy="4318000"/>
          </a:xfrm>
        </p:grpSpPr>
        <p:grpSp>
          <p:nvGrpSpPr>
            <p:cNvPr id="66" name="Group 65">
              <a:extLst>
                <a:ext uri="{FF2B5EF4-FFF2-40B4-BE49-F238E27FC236}">
                  <a16:creationId xmlns:a16="http://schemas.microsoft.com/office/drawing/2014/main" id="{00DA425D-3AFC-0E39-6ECC-DB97CE073285}"/>
                </a:ext>
              </a:extLst>
            </p:cNvPr>
            <p:cNvGrpSpPr/>
            <p:nvPr/>
          </p:nvGrpSpPr>
          <p:grpSpPr>
            <a:xfrm>
              <a:off x="2209799" y="5003220"/>
              <a:ext cx="2460172" cy="746651"/>
              <a:chOff x="2209799" y="5104080"/>
              <a:chExt cx="2460172" cy="746651"/>
            </a:xfrm>
          </p:grpSpPr>
          <p:sp>
            <p:nvSpPr>
              <p:cNvPr id="83" name="TextBox 82">
                <a:extLst>
                  <a:ext uri="{FF2B5EF4-FFF2-40B4-BE49-F238E27FC236}">
                    <a16:creationId xmlns:a16="http://schemas.microsoft.com/office/drawing/2014/main" id="{0EA455FC-203E-0719-FF48-B3EFD0127410}"/>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$3,600</a:t>
                </a:r>
              </a:p>
            </p:txBody>
          </p:sp>
          <p:sp>
            <p:nvSpPr>
              <p:cNvPr id="84" name="TextBox 83">
                <a:extLst>
                  <a:ext uri="{FF2B5EF4-FFF2-40B4-BE49-F238E27FC236}">
                    <a16:creationId xmlns:a16="http://schemas.microsoft.com/office/drawing/2014/main" id="{0AA9E4F4-5FB8-1AA9-D942-519ED18B8918}"/>
                  </a:ext>
                </a:extLst>
              </p:cNvPr>
              <p:cNvSpPr txBox="1"/>
              <p:nvPr/>
            </p:nvSpPr>
            <p:spPr>
              <a:xfrm>
                <a:off x="2209799" y="5450621"/>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p:txBody>
          </p:sp>
        </p:grpSp>
        <p:grpSp>
          <p:nvGrpSpPr>
            <p:cNvPr id="67" name="Group 66">
              <a:extLst>
                <a:ext uri="{FF2B5EF4-FFF2-40B4-BE49-F238E27FC236}">
                  <a16:creationId xmlns:a16="http://schemas.microsoft.com/office/drawing/2014/main" id="{E45E2115-F7B7-0160-4F20-E0DD229B63A7}"/>
                </a:ext>
              </a:extLst>
            </p:cNvPr>
            <p:cNvGrpSpPr/>
            <p:nvPr/>
          </p:nvGrpSpPr>
          <p:grpSpPr>
            <a:xfrm>
              <a:off x="2209799" y="1558414"/>
              <a:ext cx="2460172" cy="4318000"/>
              <a:chOff x="2209799" y="1558414"/>
              <a:chExt cx="2460172" cy="4318000"/>
            </a:xfrm>
          </p:grpSpPr>
          <p:sp>
            <p:nvSpPr>
              <p:cNvPr id="81" name="Rectangle 80">
                <a:extLst>
                  <a:ext uri="{FF2B5EF4-FFF2-40B4-BE49-F238E27FC236}">
                    <a16:creationId xmlns:a16="http://schemas.microsoft.com/office/drawing/2014/main" id="{08208BFD-AAAC-7891-E447-728692BFA7C3}"/>
                  </a:ext>
                </a:extLst>
              </p:cNvPr>
              <p:cNvSpPr/>
              <p:nvPr/>
            </p:nvSpPr>
            <p:spPr>
              <a:xfrm>
                <a:off x="2209799" y="1558416"/>
                <a:ext cx="2460172" cy="4317998"/>
              </a:xfrm>
              <a:prstGeom prst="rect">
                <a:avLst/>
              </a:prstGeom>
              <a:noFill/>
              <a:ln>
                <a:solidFill>
                  <a:srgbClr val="212C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453CC09C-090E-A893-9A74-626D24B8608D}"/>
                  </a:ext>
                </a:extLst>
              </p:cNvPr>
              <p:cNvSpPr/>
              <p:nvPr/>
            </p:nvSpPr>
            <p:spPr>
              <a:xfrm>
                <a:off x="2209799" y="1558414"/>
                <a:ext cx="2460172" cy="596089"/>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8" name="TextBox 67">
              <a:extLst>
                <a:ext uri="{FF2B5EF4-FFF2-40B4-BE49-F238E27FC236}">
                  <a16:creationId xmlns:a16="http://schemas.microsoft.com/office/drawing/2014/main" id="{C3984BA4-B4E4-22A4-DC7F-830D8557F66B}"/>
                </a:ext>
              </a:extLst>
            </p:cNvPr>
            <p:cNvSpPr txBox="1"/>
            <p:nvPr/>
          </p:nvSpPr>
          <p:spPr>
            <a:xfrm>
              <a:off x="2209799" y="1626589"/>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200</a:t>
              </a:r>
            </a:p>
          </p:txBody>
        </p:sp>
        <p:grpSp>
          <p:nvGrpSpPr>
            <p:cNvPr id="71" name="Group 70">
              <a:extLst>
                <a:ext uri="{FF2B5EF4-FFF2-40B4-BE49-F238E27FC236}">
                  <a16:creationId xmlns:a16="http://schemas.microsoft.com/office/drawing/2014/main" id="{AA9AD8F8-2976-5FC5-0465-6F23D57C5D08}"/>
                </a:ext>
              </a:extLst>
            </p:cNvPr>
            <p:cNvGrpSpPr/>
            <p:nvPr/>
          </p:nvGrpSpPr>
          <p:grpSpPr>
            <a:xfrm>
              <a:off x="2209799" y="2246165"/>
              <a:ext cx="2460172" cy="718914"/>
              <a:chOff x="2209799" y="2347025"/>
              <a:chExt cx="2460172" cy="718914"/>
            </a:xfrm>
          </p:grpSpPr>
          <p:sp>
            <p:nvSpPr>
              <p:cNvPr id="79" name="TextBox 78">
                <a:extLst>
                  <a:ext uri="{FF2B5EF4-FFF2-40B4-BE49-F238E27FC236}">
                    <a16:creationId xmlns:a16="http://schemas.microsoft.com/office/drawing/2014/main" id="{73E6DD50-C92E-0903-5DCD-DE4880BEFD5B}"/>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$0</a:t>
                </a:r>
              </a:p>
            </p:txBody>
          </p:sp>
          <p:sp>
            <p:nvSpPr>
              <p:cNvPr id="80" name="TextBox 79">
                <a:extLst>
                  <a:ext uri="{FF2B5EF4-FFF2-40B4-BE49-F238E27FC236}">
                    <a16:creationId xmlns:a16="http://schemas.microsoft.com/office/drawing/2014/main" id="{0B1A3509-E7F6-F432-E3D9-380C3C9E3B1F}"/>
                  </a:ext>
                </a:extLst>
              </p:cNvPr>
              <p:cNvSpPr txBox="1"/>
              <p:nvPr/>
            </p:nvSpPr>
            <p:spPr>
              <a:xfrm>
                <a:off x="2209799" y="2665829"/>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72" name="Group 71">
              <a:extLst>
                <a:ext uri="{FF2B5EF4-FFF2-40B4-BE49-F238E27FC236}">
                  <a16:creationId xmlns:a16="http://schemas.microsoft.com/office/drawing/2014/main" id="{F2D924D2-DD14-266C-1710-E8FE7B8B5ED1}"/>
                </a:ext>
              </a:extLst>
            </p:cNvPr>
            <p:cNvGrpSpPr/>
            <p:nvPr/>
          </p:nvGrpSpPr>
          <p:grpSpPr>
            <a:xfrm>
              <a:off x="2209799" y="3165183"/>
              <a:ext cx="2460172" cy="746651"/>
              <a:chOff x="2209799" y="3206006"/>
              <a:chExt cx="2460172" cy="746651"/>
            </a:xfrm>
          </p:grpSpPr>
          <p:sp>
            <p:nvSpPr>
              <p:cNvPr id="77" name="TextBox 76">
                <a:extLst>
                  <a:ext uri="{FF2B5EF4-FFF2-40B4-BE49-F238E27FC236}">
                    <a16:creationId xmlns:a16="http://schemas.microsoft.com/office/drawing/2014/main" id="{419CC200-C129-0429-EC3A-396C64361EA4}"/>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$6,000</a:t>
                </a:r>
              </a:p>
            </p:txBody>
          </p:sp>
          <p:sp>
            <p:nvSpPr>
              <p:cNvPr id="78" name="TextBox 77">
                <a:extLst>
                  <a:ext uri="{FF2B5EF4-FFF2-40B4-BE49-F238E27FC236}">
                    <a16:creationId xmlns:a16="http://schemas.microsoft.com/office/drawing/2014/main" id="{CBBD641E-6ECF-0368-969E-7B29DE1380C7}"/>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73" name="Group 72">
              <a:extLst>
                <a:ext uri="{FF2B5EF4-FFF2-40B4-BE49-F238E27FC236}">
                  <a16:creationId xmlns:a16="http://schemas.microsoft.com/office/drawing/2014/main" id="{CAAFC6C2-3B7A-BD82-07B6-D80B63A004AF}"/>
                </a:ext>
              </a:extLst>
            </p:cNvPr>
            <p:cNvGrpSpPr/>
            <p:nvPr/>
          </p:nvGrpSpPr>
          <p:grpSpPr>
            <a:xfrm>
              <a:off x="2209799" y="4084201"/>
              <a:ext cx="2460172" cy="746651"/>
              <a:chOff x="2209799" y="4134261"/>
              <a:chExt cx="2460172" cy="746651"/>
            </a:xfrm>
          </p:grpSpPr>
          <p:sp>
            <p:nvSpPr>
              <p:cNvPr id="75" name="TextBox 74">
                <a:extLst>
                  <a:ext uri="{FF2B5EF4-FFF2-40B4-BE49-F238E27FC236}">
                    <a16:creationId xmlns:a16="http://schemas.microsoft.com/office/drawing/2014/main" id="{64F8AFD3-2011-C7FA-80DC-235D5095B8DD}"/>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$2,400</a:t>
                </a:r>
              </a:p>
            </p:txBody>
          </p:sp>
          <p:sp>
            <p:nvSpPr>
              <p:cNvPr id="76" name="TextBox 75">
                <a:extLst>
                  <a:ext uri="{FF2B5EF4-FFF2-40B4-BE49-F238E27FC236}">
                    <a16:creationId xmlns:a16="http://schemas.microsoft.com/office/drawing/2014/main" id="{66A297CF-BF34-923F-074B-87C42DD5F286}"/>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74" name="Straight Connector 73">
              <a:extLst>
                <a:ext uri="{FF2B5EF4-FFF2-40B4-BE49-F238E27FC236}">
                  <a16:creationId xmlns:a16="http://schemas.microsoft.com/office/drawing/2014/main" id="{9A671198-55C8-697B-3F3C-1E71C5FAC5BA}"/>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 name="Group 1">
            <a:extLst>
              <a:ext uri="{FF2B5EF4-FFF2-40B4-BE49-F238E27FC236}">
                <a16:creationId xmlns:a16="http://schemas.microsoft.com/office/drawing/2014/main" id="{0A4DA902-B3F2-1667-B421-BB333B827B1D}"/>
              </a:ext>
            </a:extLst>
          </p:cNvPr>
          <p:cNvGrpSpPr/>
          <p:nvPr/>
        </p:nvGrpSpPr>
        <p:grpSpPr>
          <a:xfrm>
            <a:off x="6363444" y="1420718"/>
            <a:ext cx="2460173" cy="4317998"/>
            <a:chOff x="2209798" y="1558416"/>
            <a:chExt cx="2460173" cy="4317998"/>
          </a:xfrm>
        </p:grpSpPr>
        <p:grpSp>
          <p:nvGrpSpPr>
            <p:cNvPr id="3" name="Group 2">
              <a:extLst>
                <a:ext uri="{FF2B5EF4-FFF2-40B4-BE49-F238E27FC236}">
                  <a16:creationId xmlns:a16="http://schemas.microsoft.com/office/drawing/2014/main" id="{3BDAE4C9-727A-64E8-2DDD-EC0F01CED2C5}"/>
                </a:ext>
              </a:extLst>
            </p:cNvPr>
            <p:cNvGrpSpPr/>
            <p:nvPr/>
          </p:nvGrpSpPr>
          <p:grpSpPr>
            <a:xfrm>
              <a:off x="2209799" y="5003220"/>
              <a:ext cx="2460172" cy="746651"/>
              <a:chOff x="2209799" y="5104080"/>
              <a:chExt cx="2460172" cy="746651"/>
            </a:xfrm>
          </p:grpSpPr>
          <p:sp>
            <p:nvSpPr>
              <p:cNvPr id="37" name="TextBox 36">
                <a:extLst>
                  <a:ext uri="{FF2B5EF4-FFF2-40B4-BE49-F238E27FC236}">
                    <a16:creationId xmlns:a16="http://schemas.microsoft.com/office/drawing/2014/main" id="{0A828132-596D-78F9-2F64-2FAC16B51C59}"/>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$4,200</a:t>
                </a:r>
              </a:p>
            </p:txBody>
          </p:sp>
          <p:sp>
            <p:nvSpPr>
              <p:cNvPr id="43" name="TextBox 42">
                <a:extLst>
                  <a:ext uri="{FF2B5EF4-FFF2-40B4-BE49-F238E27FC236}">
                    <a16:creationId xmlns:a16="http://schemas.microsoft.com/office/drawing/2014/main" id="{08F0C762-6FCD-1BFA-E9DA-D1C619BAA101}"/>
                  </a:ext>
                </a:extLst>
              </p:cNvPr>
              <p:cNvSpPr txBox="1"/>
              <p:nvPr/>
            </p:nvSpPr>
            <p:spPr>
              <a:xfrm>
                <a:off x="2209799" y="5450621"/>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p:txBody>
          </p:sp>
        </p:grpSp>
        <p:grpSp>
          <p:nvGrpSpPr>
            <p:cNvPr id="4" name="Group 3">
              <a:extLst>
                <a:ext uri="{FF2B5EF4-FFF2-40B4-BE49-F238E27FC236}">
                  <a16:creationId xmlns:a16="http://schemas.microsoft.com/office/drawing/2014/main" id="{DA4B9608-C719-8B74-6252-F06A5B12C7C8}"/>
                </a:ext>
              </a:extLst>
            </p:cNvPr>
            <p:cNvGrpSpPr/>
            <p:nvPr/>
          </p:nvGrpSpPr>
          <p:grpSpPr>
            <a:xfrm>
              <a:off x="2209798" y="1558416"/>
              <a:ext cx="2460173" cy="4317998"/>
              <a:chOff x="2209798" y="1558416"/>
              <a:chExt cx="2460173" cy="4317998"/>
            </a:xfrm>
          </p:grpSpPr>
          <p:sp>
            <p:nvSpPr>
              <p:cNvPr id="29" name="Rectangle 28">
                <a:extLst>
                  <a:ext uri="{FF2B5EF4-FFF2-40B4-BE49-F238E27FC236}">
                    <a16:creationId xmlns:a16="http://schemas.microsoft.com/office/drawing/2014/main" id="{7A04DE0B-D164-FC28-31D2-313D2124C105}"/>
                  </a:ext>
                </a:extLst>
              </p:cNvPr>
              <p:cNvSpPr/>
              <p:nvPr/>
            </p:nvSpPr>
            <p:spPr>
              <a:xfrm>
                <a:off x="2209799" y="1558416"/>
                <a:ext cx="2460172" cy="4317998"/>
              </a:xfrm>
              <a:prstGeom prst="rect">
                <a:avLst/>
              </a:prstGeom>
              <a:noFill/>
              <a:ln>
                <a:solidFill>
                  <a:srgbClr val="212C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1767E15-A532-7FB8-BAB4-3A9502011DC7}"/>
                  </a:ext>
                </a:extLst>
              </p:cNvPr>
              <p:cNvSpPr/>
              <p:nvPr/>
            </p:nvSpPr>
            <p:spPr>
              <a:xfrm>
                <a:off x="2209798" y="1577138"/>
                <a:ext cx="2460172" cy="596089"/>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9CC991E7-748A-B7F0-55CA-07DEF801250B}"/>
                </a:ext>
              </a:extLst>
            </p:cNvPr>
            <p:cNvSpPr txBox="1"/>
            <p:nvPr/>
          </p:nvSpPr>
          <p:spPr>
            <a:xfrm>
              <a:off x="2209799" y="1700937"/>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300</a:t>
              </a:r>
            </a:p>
          </p:txBody>
        </p:sp>
        <p:grpSp>
          <p:nvGrpSpPr>
            <p:cNvPr id="6" name="Group 5">
              <a:extLst>
                <a:ext uri="{FF2B5EF4-FFF2-40B4-BE49-F238E27FC236}">
                  <a16:creationId xmlns:a16="http://schemas.microsoft.com/office/drawing/2014/main" id="{7CB7AFEA-B1C0-DB74-6E6E-21ECB4E1F9F2}"/>
                </a:ext>
              </a:extLst>
            </p:cNvPr>
            <p:cNvGrpSpPr/>
            <p:nvPr/>
          </p:nvGrpSpPr>
          <p:grpSpPr>
            <a:xfrm>
              <a:off x="2209799" y="2302468"/>
              <a:ext cx="2460172" cy="690348"/>
              <a:chOff x="2209799" y="2403328"/>
              <a:chExt cx="2460172" cy="690348"/>
            </a:xfrm>
          </p:grpSpPr>
          <p:sp>
            <p:nvSpPr>
              <p:cNvPr id="22" name="TextBox 21">
                <a:extLst>
                  <a:ext uri="{FF2B5EF4-FFF2-40B4-BE49-F238E27FC236}">
                    <a16:creationId xmlns:a16="http://schemas.microsoft.com/office/drawing/2014/main" id="{1C1C168B-1ED9-B0C6-2A30-FD18ACFD6862}"/>
                  </a:ext>
                </a:extLst>
              </p:cNvPr>
              <p:cNvSpPr txBox="1"/>
              <p:nvPr/>
            </p:nvSpPr>
            <p:spPr>
              <a:xfrm>
                <a:off x="2209799" y="2403328"/>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$0</a:t>
                </a:r>
              </a:p>
            </p:txBody>
          </p:sp>
          <p:sp>
            <p:nvSpPr>
              <p:cNvPr id="25" name="TextBox 24">
                <a:extLst>
                  <a:ext uri="{FF2B5EF4-FFF2-40B4-BE49-F238E27FC236}">
                    <a16:creationId xmlns:a16="http://schemas.microsoft.com/office/drawing/2014/main" id="{9A1C665A-D408-8D22-AE43-F472E3E6654D}"/>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7" name="Group 6">
              <a:extLst>
                <a:ext uri="{FF2B5EF4-FFF2-40B4-BE49-F238E27FC236}">
                  <a16:creationId xmlns:a16="http://schemas.microsoft.com/office/drawing/2014/main" id="{152574E4-1C21-6D4C-445D-D3DB5849DEF1}"/>
                </a:ext>
              </a:extLst>
            </p:cNvPr>
            <p:cNvGrpSpPr/>
            <p:nvPr/>
          </p:nvGrpSpPr>
          <p:grpSpPr>
            <a:xfrm>
              <a:off x="2209799" y="3165183"/>
              <a:ext cx="2460172" cy="746651"/>
              <a:chOff x="2209799" y="3206006"/>
              <a:chExt cx="2460172" cy="746651"/>
            </a:xfrm>
          </p:grpSpPr>
          <p:sp>
            <p:nvSpPr>
              <p:cNvPr id="19" name="TextBox 18">
                <a:extLst>
                  <a:ext uri="{FF2B5EF4-FFF2-40B4-BE49-F238E27FC236}">
                    <a16:creationId xmlns:a16="http://schemas.microsoft.com/office/drawing/2014/main" id="{80EB3CE5-FCDB-8798-D12E-E3ED482BAEE9}"/>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$7,800</a:t>
                </a:r>
              </a:p>
            </p:txBody>
          </p:sp>
          <p:sp>
            <p:nvSpPr>
              <p:cNvPr id="21" name="TextBox 20">
                <a:extLst>
                  <a:ext uri="{FF2B5EF4-FFF2-40B4-BE49-F238E27FC236}">
                    <a16:creationId xmlns:a16="http://schemas.microsoft.com/office/drawing/2014/main" id="{A92386F5-5566-3210-607B-2B793E7E6ED3}"/>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9" name="Group 8">
              <a:extLst>
                <a:ext uri="{FF2B5EF4-FFF2-40B4-BE49-F238E27FC236}">
                  <a16:creationId xmlns:a16="http://schemas.microsoft.com/office/drawing/2014/main" id="{449D23C4-65D2-237B-8CAB-99D53E0A3111}"/>
                </a:ext>
              </a:extLst>
            </p:cNvPr>
            <p:cNvGrpSpPr/>
            <p:nvPr/>
          </p:nvGrpSpPr>
          <p:grpSpPr>
            <a:xfrm>
              <a:off x="2209799" y="4084201"/>
              <a:ext cx="2460172" cy="746651"/>
              <a:chOff x="2209799" y="4134261"/>
              <a:chExt cx="2460172" cy="746651"/>
            </a:xfrm>
          </p:grpSpPr>
          <p:sp>
            <p:nvSpPr>
              <p:cNvPr id="16" name="TextBox 15">
                <a:extLst>
                  <a:ext uri="{FF2B5EF4-FFF2-40B4-BE49-F238E27FC236}">
                    <a16:creationId xmlns:a16="http://schemas.microsoft.com/office/drawing/2014/main" id="{EE495CBF-E733-E053-467F-F7410DE01334}"/>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$3,600</a:t>
                </a:r>
              </a:p>
            </p:txBody>
          </p:sp>
          <p:sp>
            <p:nvSpPr>
              <p:cNvPr id="18" name="TextBox 17">
                <a:extLst>
                  <a:ext uri="{FF2B5EF4-FFF2-40B4-BE49-F238E27FC236}">
                    <a16:creationId xmlns:a16="http://schemas.microsoft.com/office/drawing/2014/main" id="{04B624DF-E920-74E3-3163-5BA126C82BEF}"/>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13" name="Straight Connector 12">
              <a:extLst>
                <a:ext uri="{FF2B5EF4-FFF2-40B4-BE49-F238E27FC236}">
                  <a16:creationId xmlns:a16="http://schemas.microsoft.com/office/drawing/2014/main" id="{A7088C7E-4EC7-E994-D8E3-5286075FC2DE}"/>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35228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28311-48B9-76E6-84D9-B3B9C43E1456}"/>
              </a:ext>
            </a:extLst>
          </p:cNvPr>
          <p:cNvSpPr/>
          <p:nvPr/>
        </p:nvSpPr>
        <p:spPr>
          <a:xfrm>
            <a:off x="0" y="-1"/>
            <a:ext cx="12192000" cy="6172201"/>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9996139" y="3580241"/>
            <a:ext cx="10789920" cy="10530840"/>
          </a:xfrm>
          <a:prstGeom prst="ellipse">
            <a:avLst/>
          </a:prstGeom>
          <a:noFill/>
          <a:ln w="1905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858026" y="2548885"/>
            <a:ext cx="5970690" cy="1200329"/>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7200" b="1" dirty="0">
                <a:solidFill>
                  <a:schemeClr val="bg1"/>
                </a:solidFill>
                <a:latin typeface="Aptos Black" panose="020B0004020202020204" pitchFamily="34" charset="0"/>
              </a:rPr>
              <a:t>Thank You!</a:t>
            </a:r>
          </a:p>
        </p:txBody>
      </p:sp>
      <p:sp>
        <p:nvSpPr>
          <p:cNvPr id="50" name="Rectangle 49">
            <a:extLst>
              <a:ext uri="{FF2B5EF4-FFF2-40B4-BE49-F238E27FC236}">
                <a16:creationId xmlns:a16="http://schemas.microsoft.com/office/drawing/2014/main" id="{B16F0CAD-7573-C26F-C299-25755675CE45}"/>
              </a:ext>
            </a:extLst>
          </p:cNvPr>
          <p:cNvSpPr/>
          <p:nvPr/>
        </p:nvSpPr>
        <p:spPr>
          <a:xfrm>
            <a:off x="-9100" y="4462399"/>
            <a:ext cx="12210201" cy="646332"/>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F9F68F5-7698-A3FC-66DF-94A4632E74BD}"/>
              </a:ext>
            </a:extLst>
          </p:cNvPr>
          <p:cNvSpPr/>
          <p:nvPr/>
        </p:nvSpPr>
        <p:spPr>
          <a:xfrm>
            <a:off x="-9100" y="4584499"/>
            <a:ext cx="12210201" cy="22736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230EBCE3-ACBF-3AA3-5676-FE13EF258AA0}"/>
              </a:ext>
            </a:extLst>
          </p:cNvPr>
          <p:cNvSpPr/>
          <p:nvPr/>
        </p:nvSpPr>
        <p:spPr>
          <a:xfrm>
            <a:off x="8883991" y="-6882124"/>
            <a:ext cx="10789920" cy="10530840"/>
          </a:xfrm>
          <a:prstGeom prst="ellipse">
            <a:avLst/>
          </a:prstGeom>
          <a:noFill/>
          <a:ln w="1905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and orange logo&#10;&#10;Description automatically generated">
            <a:extLst>
              <a:ext uri="{FF2B5EF4-FFF2-40B4-BE49-F238E27FC236}">
                <a16:creationId xmlns:a16="http://schemas.microsoft.com/office/drawing/2014/main" id="{65D7B8F1-60F6-0529-EBF7-3E5F5DFDEC6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7251" y="5282535"/>
            <a:ext cx="1828800" cy="685800"/>
          </a:xfrm>
          <a:prstGeom prst="rect">
            <a:avLst/>
          </a:prstGeom>
        </p:spPr>
      </p:pic>
      <p:sp>
        <p:nvSpPr>
          <p:cNvPr id="3" name="TextBox 2">
            <a:extLst>
              <a:ext uri="{FF2B5EF4-FFF2-40B4-BE49-F238E27FC236}">
                <a16:creationId xmlns:a16="http://schemas.microsoft.com/office/drawing/2014/main" id="{B0F1F954-D88F-40D2-D799-B86AF75F78CC}"/>
              </a:ext>
            </a:extLst>
          </p:cNvPr>
          <p:cNvSpPr txBox="1"/>
          <p:nvPr/>
        </p:nvSpPr>
        <p:spPr>
          <a:xfrm>
            <a:off x="69575" y="6547512"/>
            <a:ext cx="8279295" cy="276999"/>
          </a:xfrm>
          <a:prstGeom prst="rect">
            <a:avLst/>
          </a:prstGeom>
          <a:noFill/>
        </p:spPr>
        <p:txBody>
          <a:bodyPr wrap="square" rtlCol="0">
            <a:spAutoFit/>
          </a:bodyPr>
          <a:lstStyle/>
          <a:p>
            <a:r>
              <a:rPr lang="en-US" sz="1200" dirty="0" err="1">
                <a:effectLst/>
                <a:latin typeface="Aptos" panose="020B0004020202020204" pitchFamily="34" charset="0"/>
              </a:rPr>
              <a:t>Fenyx</a:t>
            </a:r>
            <a:r>
              <a:rPr lang="en-US" sz="1200" dirty="0">
                <a:effectLst/>
                <a:latin typeface="Aptos" panose="020B0004020202020204" pitchFamily="34" charset="0"/>
              </a:rPr>
              <a:t> Health Group MSA is an MSA plan with a Medicare contract. Enrollment in the Plan depends on contract renewal.</a:t>
            </a:r>
            <a:endParaRPr lang="en-US" sz="1200" dirty="0"/>
          </a:p>
        </p:txBody>
      </p:sp>
      <p:sp>
        <p:nvSpPr>
          <p:cNvPr id="4" name="TextBox 3">
            <a:extLst>
              <a:ext uri="{FF2B5EF4-FFF2-40B4-BE49-F238E27FC236}">
                <a16:creationId xmlns:a16="http://schemas.microsoft.com/office/drawing/2014/main" id="{1A7B7B45-A513-0CDA-0D01-29C026B3C653}"/>
              </a:ext>
            </a:extLst>
          </p:cNvPr>
          <p:cNvSpPr txBox="1"/>
          <p:nvPr/>
        </p:nvSpPr>
        <p:spPr>
          <a:xfrm>
            <a:off x="10442712" y="6547512"/>
            <a:ext cx="1679713" cy="276999"/>
          </a:xfrm>
          <a:prstGeom prst="rect">
            <a:avLst/>
          </a:prstGeom>
          <a:noFill/>
        </p:spPr>
        <p:txBody>
          <a:bodyPr wrap="square" rtlCol="0">
            <a:spAutoFit/>
          </a:bodyPr>
          <a:lstStyle/>
          <a:p>
            <a:r>
              <a:rPr lang="en-US" sz="1200" dirty="0"/>
              <a:t>H6130_FH-MSAPP1_M</a:t>
            </a:r>
          </a:p>
        </p:txBody>
      </p:sp>
    </p:spTree>
    <p:extLst>
      <p:ext uri="{BB962C8B-B14F-4D97-AF65-F5344CB8AC3E}">
        <p14:creationId xmlns:p14="http://schemas.microsoft.com/office/powerpoint/2010/main" val="1214894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A9C00AE-F00B-5FC4-FEEC-E7DFEE02B333}"/>
              </a:ext>
            </a:extLst>
          </p:cNvPr>
          <p:cNvSpPr/>
          <p:nvPr/>
        </p:nvSpPr>
        <p:spPr>
          <a:xfrm>
            <a:off x="7892703" y="-6046459"/>
            <a:ext cx="10789920" cy="10530840"/>
          </a:xfrm>
          <a:prstGeom prst="ellipse">
            <a:avLst/>
          </a:prstGeom>
          <a:noFill/>
          <a:ln w="1905000">
            <a:solidFill>
              <a:srgbClr val="7499AC">
                <a:alpha val="7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455128" y="263572"/>
            <a:ext cx="2847910"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400" b="1" dirty="0">
                <a:solidFill>
                  <a:srgbClr val="212C3A"/>
                </a:solidFill>
                <a:latin typeface="Aptos Black" panose="020B0004020202020204" pitchFamily="34" charset="0"/>
              </a:rPr>
              <a:t>FAQs</a:t>
            </a:r>
          </a:p>
        </p:txBody>
      </p:sp>
      <p:cxnSp>
        <p:nvCxnSpPr>
          <p:cNvPr id="11" name="Straight Connector 10">
            <a:extLst>
              <a:ext uri="{FF2B5EF4-FFF2-40B4-BE49-F238E27FC236}">
                <a16:creationId xmlns:a16="http://schemas.microsoft.com/office/drawing/2014/main" id="{701C3C26-7BCC-0DC2-EC24-96807DC852FD}"/>
              </a:ext>
            </a:extLst>
          </p:cNvPr>
          <p:cNvCxnSpPr>
            <a:cxnSpLocks/>
          </p:cNvCxnSpPr>
          <p:nvPr/>
        </p:nvCxnSpPr>
        <p:spPr>
          <a:xfrm>
            <a:off x="671725" y="6639623"/>
            <a:ext cx="10848551" cy="0"/>
          </a:xfrm>
          <a:prstGeom prst="line">
            <a:avLst/>
          </a:prstGeom>
          <a:ln>
            <a:solidFill>
              <a:srgbClr val="7499AC"/>
            </a:solidFill>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E3E1DF70-9300-D7BC-4052-BC2089A4467E}"/>
              </a:ext>
            </a:extLst>
          </p:cNvPr>
          <p:cNvSpPr txBox="1"/>
          <p:nvPr/>
        </p:nvSpPr>
        <p:spPr>
          <a:xfrm>
            <a:off x="466452" y="1033013"/>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When is the deposit placed into the MSA bank account?</a:t>
            </a:r>
          </a:p>
        </p:txBody>
      </p:sp>
      <p:sp>
        <p:nvSpPr>
          <p:cNvPr id="70" name="TextBox 69">
            <a:extLst>
              <a:ext uri="{FF2B5EF4-FFF2-40B4-BE49-F238E27FC236}">
                <a16:creationId xmlns:a16="http://schemas.microsoft.com/office/drawing/2014/main" id="{22EC35A7-AFEF-B1B7-8C5F-CAAAA719BF3E}"/>
              </a:ext>
            </a:extLst>
          </p:cNvPr>
          <p:cNvSpPr txBox="1"/>
          <p:nvPr/>
        </p:nvSpPr>
        <p:spPr>
          <a:xfrm>
            <a:off x="466451" y="1323377"/>
            <a:ext cx="5243884"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The deposit is placed into the bank account within the first week after the plan’s effective date, typically within 1-2 business days after the first of the month. The placement date variability is due to a variety of reasons such as banking holidays, availability of funds from Medicare, etc.</a:t>
            </a:r>
          </a:p>
        </p:txBody>
      </p:sp>
      <p:sp>
        <p:nvSpPr>
          <p:cNvPr id="3" name="TextBox 2">
            <a:extLst>
              <a:ext uri="{FF2B5EF4-FFF2-40B4-BE49-F238E27FC236}">
                <a16:creationId xmlns:a16="http://schemas.microsoft.com/office/drawing/2014/main" id="{8C569B71-5741-0D58-25D5-6BC503AE4B0A}"/>
              </a:ext>
            </a:extLst>
          </p:cNvPr>
          <p:cNvSpPr txBox="1"/>
          <p:nvPr/>
        </p:nvSpPr>
        <p:spPr>
          <a:xfrm>
            <a:off x="466452" y="2208670"/>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receive services before the deposit is placed?</a:t>
            </a:r>
          </a:p>
        </p:txBody>
      </p:sp>
      <p:sp>
        <p:nvSpPr>
          <p:cNvPr id="4" name="TextBox 3">
            <a:extLst>
              <a:ext uri="{FF2B5EF4-FFF2-40B4-BE49-F238E27FC236}">
                <a16:creationId xmlns:a16="http://schemas.microsoft.com/office/drawing/2014/main" id="{5EBB75F0-6393-72C1-3DB2-4C9BE02E91B6}"/>
              </a:ext>
            </a:extLst>
          </p:cNvPr>
          <p:cNvSpPr txBox="1"/>
          <p:nvPr/>
        </p:nvSpPr>
        <p:spPr>
          <a:xfrm>
            <a:off x="466451" y="2499034"/>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you can begin receiving services as a </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Health plan member on your effective date, even if the deposit has not yet been placed. </a:t>
            </a:r>
          </a:p>
        </p:txBody>
      </p:sp>
      <p:sp>
        <p:nvSpPr>
          <p:cNvPr id="5" name="TextBox 4">
            <a:extLst>
              <a:ext uri="{FF2B5EF4-FFF2-40B4-BE49-F238E27FC236}">
                <a16:creationId xmlns:a16="http://schemas.microsoft.com/office/drawing/2014/main" id="{DCB4E452-BB82-0BDB-BE05-EF4F6D8D3C28}"/>
              </a:ext>
            </a:extLst>
          </p:cNvPr>
          <p:cNvSpPr txBox="1"/>
          <p:nvPr/>
        </p:nvSpPr>
        <p:spPr>
          <a:xfrm>
            <a:off x="466452" y="3011103"/>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Do MSA funds have to be used “first”?</a:t>
            </a:r>
          </a:p>
        </p:txBody>
      </p:sp>
      <p:sp>
        <p:nvSpPr>
          <p:cNvPr id="9" name="TextBox 8">
            <a:extLst>
              <a:ext uri="{FF2B5EF4-FFF2-40B4-BE49-F238E27FC236}">
                <a16:creationId xmlns:a16="http://schemas.microsoft.com/office/drawing/2014/main" id="{850E9299-F12B-EDFD-1092-059EAA4BE6F9}"/>
              </a:ext>
            </a:extLst>
          </p:cNvPr>
          <p:cNvSpPr txBox="1"/>
          <p:nvPr/>
        </p:nvSpPr>
        <p:spPr>
          <a:xfrm>
            <a:off x="466451" y="3301467"/>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No. When paying for care, you choose to pay with MSA funds, your own funds, or a combination of both. </a:t>
            </a:r>
          </a:p>
        </p:txBody>
      </p:sp>
      <p:sp>
        <p:nvSpPr>
          <p:cNvPr id="10" name="TextBox 9">
            <a:extLst>
              <a:ext uri="{FF2B5EF4-FFF2-40B4-BE49-F238E27FC236}">
                <a16:creationId xmlns:a16="http://schemas.microsoft.com/office/drawing/2014/main" id="{9DCB5106-C7D6-742B-D11F-C981E3436E16}"/>
              </a:ext>
            </a:extLst>
          </p:cNvPr>
          <p:cNvSpPr txBox="1"/>
          <p:nvPr/>
        </p:nvSpPr>
        <p:spPr>
          <a:xfrm>
            <a:off x="466452" y="3813536"/>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use HSA or HRA funds to pay for care? </a:t>
            </a:r>
          </a:p>
        </p:txBody>
      </p:sp>
      <p:sp>
        <p:nvSpPr>
          <p:cNvPr id="12" name="TextBox 11">
            <a:extLst>
              <a:ext uri="{FF2B5EF4-FFF2-40B4-BE49-F238E27FC236}">
                <a16:creationId xmlns:a16="http://schemas.microsoft.com/office/drawing/2014/main" id="{4376F362-9ABC-64D6-8DC3-21F5F23D70E4}"/>
              </a:ext>
            </a:extLst>
          </p:cNvPr>
          <p:cNvSpPr txBox="1"/>
          <p:nvPr/>
        </p:nvSpPr>
        <p:spPr>
          <a:xfrm>
            <a:off x="466451" y="4103900"/>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We consider HSA and HRA funds as out-of-pocket funds, and you choose how/when to use them. </a:t>
            </a:r>
          </a:p>
        </p:txBody>
      </p:sp>
      <p:sp>
        <p:nvSpPr>
          <p:cNvPr id="15" name="TextBox 14">
            <a:extLst>
              <a:ext uri="{FF2B5EF4-FFF2-40B4-BE49-F238E27FC236}">
                <a16:creationId xmlns:a16="http://schemas.microsoft.com/office/drawing/2014/main" id="{47B3986A-D28B-B1DC-C3AB-C15EA04AC279}"/>
              </a:ext>
            </a:extLst>
          </p:cNvPr>
          <p:cNvSpPr txBox="1"/>
          <p:nvPr/>
        </p:nvSpPr>
        <p:spPr>
          <a:xfrm>
            <a:off x="466452" y="4615969"/>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roll an HSA into my MSA bank account?</a:t>
            </a:r>
          </a:p>
        </p:txBody>
      </p:sp>
      <p:sp>
        <p:nvSpPr>
          <p:cNvPr id="16" name="TextBox 15">
            <a:extLst>
              <a:ext uri="{FF2B5EF4-FFF2-40B4-BE49-F238E27FC236}">
                <a16:creationId xmlns:a16="http://schemas.microsoft.com/office/drawing/2014/main" id="{6121B274-C3FA-3496-BA5C-55EE9758E638}"/>
              </a:ext>
            </a:extLst>
          </p:cNvPr>
          <p:cNvSpPr txBox="1"/>
          <p:nvPr/>
        </p:nvSpPr>
        <p:spPr>
          <a:xfrm>
            <a:off x="466451" y="4906333"/>
            <a:ext cx="524388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No, only Medicare/</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Health can contribute money into an MSA bank account. You can move existing HSAs housed at other institutions to the same bank as the MSA bank account, if desired, but the funds cannot be comingled.</a:t>
            </a:r>
          </a:p>
        </p:txBody>
      </p:sp>
      <p:sp>
        <p:nvSpPr>
          <p:cNvPr id="17" name="TextBox 16">
            <a:extLst>
              <a:ext uri="{FF2B5EF4-FFF2-40B4-BE49-F238E27FC236}">
                <a16:creationId xmlns:a16="http://schemas.microsoft.com/office/drawing/2014/main" id="{76AEC1D2-6E3D-ADF1-34C3-2E1B20217BF6}"/>
              </a:ext>
            </a:extLst>
          </p:cNvPr>
          <p:cNvSpPr txBox="1"/>
          <p:nvPr/>
        </p:nvSpPr>
        <p:spPr>
          <a:xfrm>
            <a:off x="466452" y="5605014"/>
            <a:ext cx="5971671"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combine a previous MSA account?</a:t>
            </a:r>
          </a:p>
        </p:txBody>
      </p:sp>
      <p:sp>
        <p:nvSpPr>
          <p:cNvPr id="20" name="TextBox 19">
            <a:extLst>
              <a:ext uri="{FF2B5EF4-FFF2-40B4-BE49-F238E27FC236}">
                <a16:creationId xmlns:a16="http://schemas.microsoft.com/office/drawing/2014/main" id="{3CC6FC55-8F67-1AD0-93A2-78F66681439F}"/>
              </a:ext>
            </a:extLst>
          </p:cNvPr>
          <p:cNvSpPr txBox="1"/>
          <p:nvPr/>
        </p:nvSpPr>
        <p:spPr>
          <a:xfrm>
            <a:off x="466451" y="5895378"/>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If the member has an MSA account from a previous plan, the two accounts can be combined into one and the funds comingled</a:t>
            </a:r>
          </a:p>
        </p:txBody>
      </p:sp>
      <p:sp>
        <p:nvSpPr>
          <p:cNvPr id="23" name="TextBox 22">
            <a:extLst>
              <a:ext uri="{FF2B5EF4-FFF2-40B4-BE49-F238E27FC236}">
                <a16:creationId xmlns:a16="http://schemas.microsoft.com/office/drawing/2014/main" id="{4038AB3E-63A9-6D68-A8DE-8CF3B10456C7}"/>
              </a:ext>
            </a:extLst>
          </p:cNvPr>
          <p:cNvSpPr txBox="1"/>
          <p:nvPr/>
        </p:nvSpPr>
        <p:spPr>
          <a:xfrm>
            <a:off x="5890728" y="1033013"/>
            <a:ext cx="5424275"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move my MSA account to another institution?</a:t>
            </a:r>
          </a:p>
        </p:txBody>
      </p:sp>
      <p:sp>
        <p:nvSpPr>
          <p:cNvPr id="24" name="TextBox 23">
            <a:extLst>
              <a:ext uri="{FF2B5EF4-FFF2-40B4-BE49-F238E27FC236}">
                <a16:creationId xmlns:a16="http://schemas.microsoft.com/office/drawing/2014/main" id="{8333D5B4-4327-70D7-7B90-CAFD19A2F296}"/>
              </a:ext>
            </a:extLst>
          </p:cNvPr>
          <p:cNvSpPr txBox="1"/>
          <p:nvPr/>
        </p:nvSpPr>
        <p:spPr>
          <a:xfrm>
            <a:off x="5890727" y="1323377"/>
            <a:ext cx="5243884"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subject to a transfer fee. We encourage you to keep the account on the </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Financial platform to enjoy the great benefits offered to </a:t>
            </a:r>
            <a:r>
              <a:rPr lang="en-US" sz="1200" dirty="0" err="1">
                <a:solidFill>
                  <a:srgbClr val="212C3A"/>
                </a:solidFill>
                <a:latin typeface="Aptos Light" panose="020B0004020202020204" pitchFamily="34" charset="0"/>
              </a:rPr>
              <a:t>Fenyx</a:t>
            </a:r>
            <a:r>
              <a:rPr lang="en-US" sz="1200" dirty="0">
                <a:solidFill>
                  <a:srgbClr val="212C3A"/>
                </a:solidFill>
                <a:latin typeface="Aptos Light" panose="020B0004020202020204" pitchFamily="34" charset="0"/>
              </a:rPr>
              <a:t> Health MSA members, including the ability to transfer in other accounts so you can easily manage finances in one place, no custodial fees, and investment options. </a:t>
            </a:r>
          </a:p>
        </p:txBody>
      </p:sp>
      <p:sp>
        <p:nvSpPr>
          <p:cNvPr id="26" name="TextBox 25">
            <a:extLst>
              <a:ext uri="{FF2B5EF4-FFF2-40B4-BE49-F238E27FC236}">
                <a16:creationId xmlns:a16="http://schemas.microsoft.com/office/drawing/2014/main" id="{5008169A-18D7-8944-32F6-D108F7BF64C3}"/>
              </a:ext>
            </a:extLst>
          </p:cNvPr>
          <p:cNvSpPr txBox="1"/>
          <p:nvPr/>
        </p:nvSpPr>
        <p:spPr>
          <a:xfrm>
            <a:off x="5890728" y="2208670"/>
            <a:ext cx="6071117"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Can I use my MSA funds to pay for another person’s expenses?</a:t>
            </a:r>
          </a:p>
        </p:txBody>
      </p:sp>
      <p:sp>
        <p:nvSpPr>
          <p:cNvPr id="27" name="TextBox 26">
            <a:extLst>
              <a:ext uri="{FF2B5EF4-FFF2-40B4-BE49-F238E27FC236}">
                <a16:creationId xmlns:a16="http://schemas.microsoft.com/office/drawing/2014/main" id="{FDAB62F9-5C75-9C6F-41F7-EC2E4FD8BFAB}"/>
              </a:ext>
            </a:extLst>
          </p:cNvPr>
          <p:cNvSpPr txBox="1"/>
          <p:nvPr/>
        </p:nvSpPr>
        <p:spPr>
          <a:xfrm>
            <a:off x="5890727" y="2499034"/>
            <a:ext cx="524388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however, the funds are treated like non-medical costs – subject to tax plus penalties. Additionally, the expenses do not count toward your plan deductible, even if they are considered a plan-covered (e.g., Medicare A/B) expense. </a:t>
            </a:r>
          </a:p>
        </p:txBody>
      </p:sp>
      <p:sp>
        <p:nvSpPr>
          <p:cNvPr id="28" name="TextBox 27">
            <a:extLst>
              <a:ext uri="{FF2B5EF4-FFF2-40B4-BE49-F238E27FC236}">
                <a16:creationId xmlns:a16="http://schemas.microsoft.com/office/drawing/2014/main" id="{64D11AD9-3FC5-083B-74ED-E3EA4E0ED590}"/>
              </a:ext>
            </a:extLst>
          </p:cNvPr>
          <p:cNvSpPr txBox="1"/>
          <p:nvPr/>
        </p:nvSpPr>
        <p:spPr>
          <a:xfrm>
            <a:off x="5890728" y="3197715"/>
            <a:ext cx="6071117"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Does Original Medicare contribute to or cover any costs?</a:t>
            </a:r>
          </a:p>
        </p:txBody>
      </p:sp>
      <p:sp>
        <p:nvSpPr>
          <p:cNvPr id="29" name="TextBox 28">
            <a:extLst>
              <a:ext uri="{FF2B5EF4-FFF2-40B4-BE49-F238E27FC236}">
                <a16:creationId xmlns:a16="http://schemas.microsoft.com/office/drawing/2014/main" id="{E598DE4F-03E7-77E4-2FF1-B73D63E82B04}"/>
              </a:ext>
            </a:extLst>
          </p:cNvPr>
          <p:cNvSpPr txBox="1"/>
          <p:nvPr/>
        </p:nvSpPr>
        <p:spPr>
          <a:xfrm>
            <a:off x="5890727" y="3488079"/>
            <a:ext cx="5243884"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Just like other Medicare Advantage plans, Original Medicare does not contribute to nor cover any costs in an MSA.</a:t>
            </a:r>
          </a:p>
        </p:txBody>
      </p:sp>
      <p:sp>
        <p:nvSpPr>
          <p:cNvPr id="30" name="TextBox 29">
            <a:extLst>
              <a:ext uri="{FF2B5EF4-FFF2-40B4-BE49-F238E27FC236}">
                <a16:creationId xmlns:a16="http://schemas.microsoft.com/office/drawing/2014/main" id="{E34D4B77-063F-39EF-EA65-2B2A1ED41E01}"/>
              </a:ext>
            </a:extLst>
          </p:cNvPr>
          <p:cNvSpPr txBox="1"/>
          <p:nvPr/>
        </p:nvSpPr>
        <p:spPr>
          <a:xfrm>
            <a:off x="5890728" y="4000148"/>
            <a:ext cx="6071117" cy="5847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b="1" dirty="0">
                <a:solidFill>
                  <a:srgbClr val="3F5A6F"/>
                </a:solidFill>
                <a:latin typeface="Aptos" panose="020B0004020202020204" pitchFamily="34" charset="0"/>
              </a:rPr>
              <a:t>I’ve determined the MSA isn’t the right fit for me. </a:t>
            </a:r>
            <a:br>
              <a:rPr lang="en-US" sz="1600" b="1" dirty="0">
                <a:solidFill>
                  <a:srgbClr val="3F5A6F"/>
                </a:solidFill>
                <a:latin typeface="Aptos" panose="020B0004020202020204" pitchFamily="34" charset="0"/>
              </a:rPr>
            </a:br>
            <a:r>
              <a:rPr lang="en-US" sz="1600" b="1" dirty="0">
                <a:solidFill>
                  <a:srgbClr val="3F5A6F"/>
                </a:solidFill>
                <a:latin typeface="Aptos" panose="020B0004020202020204" pitchFamily="34" charset="0"/>
              </a:rPr>
              <a:t>Do I have other options?</a:t>
            </a:r>
          </a:p>
        </p:txBody>
      </p:sp>
      <p:sp>
        <p:nvSpPr>
          <p:cNvPr id="32" name="TextBox 31">
            <a:extLst>
              <a:ext uri="{FF2B5EF4-FFF2-40B4-BE49-F238E27FC236}">
                <a16:creationId xmlns:a16="http://schemas.microsoft.com/office/drawing/2014/main" id="{131E3C2C-1843-0F3F-4048-DB12B26CB02E}"/>
              </a:ext>
            </a:extLst>
          </p:cNvPr>
          <p:cNvSpPr txBox="1"/>
          <p:nvPr/>
        </p:nvSpPr>
        <p:spPr>
          <a:xfrm>
            <a:off x="5890727" y="4569802"/>
            <a:ext cx="5243884" cy="1200329"/>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dirty="0">
                <a:solidFill>
                  <a:srgbClr val="212C3A"/>
                </a:solidFill>
                <a:latin typeface="Aptos Light" panose="020B0004020202020204" pitchFamily="34" charset="0"/>
              </a:rPr>
              <a:t>Yes. While we believe the MSA is a great fit for most people, we understand it’s not the best plan for some. Please contact us – we have licensed Medicare sales agents with access to many different plans from other insurance companies who can guide you to a better-suited product. This service is free of charge to you, and you are not obligated to enroll in any of the recommended plan options provided. </a:t>
            </a:r>
          </a:p>
        </p:txBody>
      </p:sp>
    </p:spTree>
    <p:extLst>
      <p:ext uri="{BB962C8B-B14F-4D97-AF65-F5344CB8AC3E}">
        <p14:creationId xmlns:p14="http://schemas.microsoft.com/office/powerpoint/2010/main" val="83441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28311-48B9-76E6-84D9-B3B9C43E1456}"/>
              </a:ext>
            </a:extLst>
          </p:cNvPr>
          <p:cNvSpPr/>
          <p:nvPr/>
        </p:nvSpPr>
        <p:spPr>
          <a:xfrm>
            <a:off x="0" y="-1"/>
            <a:ext cx="12192000" cy="6172201"/>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5394960" y="3386244"/>
            <a:ext cx="10789920" cy="10530840"/>
          </a:xfrm>
          <a:prstGeom prst="ellipse">
            <a:avLst/>
          </a:prstGeom>
          <a:noFill/>
          <a:ln w="1905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FB403E8D-ED5F-ED78-81C5-3134EA7FFD58}"/>
              </a:ext>
            </a:extLst>
          </p:cNvPr>
          <p:cNvSpPr/>
          <p:nvPr/>
        </p:nvSpPr>
        <p:spPr>
          <a:xfrm>
            <a:off x="642199" y="4152900"/>
            <a:ext cx="1135802" cy="113580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6221D7E8-D7E9-EDA6-D8E2-D1D53BFD9110}"/>
              </a:ext>
            </a:extLst>
          </p:cNvPr>
          <p:cNvSpPr/>
          <p:nvPr/>
        </p:nvSpPr>
        <p:spPr>
          <a:xfrm>
            <a:off x="4351867" y="664633"/>
            <a:ext cx="3471333" cy="4842934"/>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F8771DA8-A89B-D66A-ED14-388EADB6F340}"/>
              </a:ext>
            </a:extLst>
          </p:cNvPr>
          <p:cNvSpPr/>
          <p:nvPr/>
        </p:nvSpPr>
        <p:spPr>
          <a:xfrm>
            <a:off x="8024611" y="664633"/>
            <a:ext cx="3471333" cy="4842935"/>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DD30325B-0796-D479-297E-4038CF811AB8}"/>
              </a:ext>
            </a:extLst>
          </p:cNvPr>
          <p:cNvPicPr>
            <a:picLocks noChangeAspect="1"/>
          </p:cNvPicPr>
          <p:nvPr/>
        </p:nvPicPr>
        <p:blipFill>
          <a:blip r:embed="rId2"/>
          <a:stretch>
            <a:fillRect/>
          </a:stretch>
        </p:blipFill>
        <p:spPr>
          <a:xfrm>
            <a:off x="1038756" y="4561589"/>
            <a:ext cx="313794" cy="293329"/>
          </a:xfrm>
          <a:prstGeom prst="rect">
            <a:avLst/>
          </a:prstGeom>
        </p:spPr>
      </p:pic>
      <p:sp>
        <p:nvSpPr>
          <p:cNvPr id="8" name="TextBox 7">
            <a:extLst>
              <a:ext uri="{FF2B5EF4-FFF2-40B4-BE49-F238E27FC236}">
                <a16:creationId xmlns:a16="http://schemas.microsoft.com/office/drawing/2014/main" id="{E4F1F4BA-9A73-A9F9-16D4-D12D5B26D9D6}"/>
              </a:ext>
            </a:extLst>
          </p:cNvPr>
          <p:cNvSpPr txBox="1"/>
          <p:nvPr/>
        </p:nvSpPr>
        <p:spPr>
          <a:xfrm>
            <a:off x="660400" y="881440"/>
            <a:ext cx="3691467" cy="156966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800" dirty="0">
                <a:solidFill>
                  <a:schemeClr val="bg1"/>
                </a:solidFill>
                <a:latin typeface="Aptos" panose="020B0004020202020204" pitchFamily="34" charset="0"/>
              </a:rPr>
              <a:t>Traditional</a:t>
            </a:r>
          </a:p>
          <a:p>
            <a:pPr algn="l"/>
            <a:r>
              <a:rPr lang="en-US" sz="4800" dirty="0">
                <a:solidFill>
                  <a:schemeClr val="bg1"/>
                </a:solidFill>
                <a:latin typeface="Aptos" panose="020B0004020202020204" pitchFamily="34" charset="0"/>
              </a:rPr>
              <a:t>Options</a:t>
            </a:r>
          </a:p>
        </p:txBody>
      </p:sp>
      <p:sp>
        <p:nvSpPr>
          <p:cNvPr id="15" name="TextBox 14">
            <a:extLst>
              <a:ext uri="{FF2B5EF4-FFF2-40B4-BE49-F238E27FC236}">
                <a16:creationId xmlns:a16="http://schemas.microsoft.com/office/drawing/2014/main" id="{7590D308-A31C-4182-B567-4FB7B1FEED97}"/>
              </a:ext>
            </a:extLst>
          </p:cNvPr>
          <p:cNvSpPr txBox="1"/>
          <p:nvPr/>
        </p:nvSpPr>
        <p:spPr>
          <a:xfrm>
            <a:off x="4668522" y="1192113"/>
            <a:ext cx="2968412"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Supplement</a:t>
            </a:r>
          </a:p>
        </p:txBody>
      </p:sp>
      <p:sp>
        <p:nvSpPr>
          <p:cNvPr id="16" name="TextBox 15">
            <a:extLst>
              <a:ext uri="{FF2B5EF4-FFF2-40B4-BE49-F238E27FC236}">
                <a16:creationId xmlns:a16="http://schemas.microsoft.com/office/drawing/2014/main" id="{4C8F5A43-6187-F1E4-920B-76B68752A574}"/>
              </a:ext>
            </a:extLst>
          </p:cNvPr>
          <p:cNvSpPr txBox="1"/>
          <p:nvPr/>
        </p:nvSpPr>
        <p:spPr>
          <a:xfrm>
            <a:off x="4651587" y="964167"/>
            <a:ext cx="119041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a:t>
            </a:r>
          </a:p>
        </p:txBody>
      </p:sp>
      <p:sp>
        <p:nvSpPr>
          <p:cNvPr id="17" name="TextBox 16">
            <a:extLst>
              <a:ext uri="{FF2B5EF4-FFF2-40B4-BE49-F238E27FC236}">
                <a16:creationId xmlns:a16="http://schemas.microsoft.com/office/drawing/2014/main" id="{AD4102AF-1C5E-CD44-94EA-F9209F313065}"/>
              </a:ext>
            </a:extLst>
          </p:cNvPr>
          <p:cNvSpPr txBox="1"/>
          <p:nvPr/>
        </p:nvSpPr>
        <p:spPr>
          <a:xfrm>
            <a:off x="8376922" y="1192113"/>
            <a:ext cx="2968412"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Advantage</a:t>
            </a:r>
          </a:p>
        </p:txBody>
      </p:sp>
      <p:sp>
        <p:nvSpPr>
          <p:cNvPr id="50" name="Rectangle 49">
            <a:extLst>
              <a:ext uri="{FF2B5EF4-FFF2-40B4-BE49-F238E27FC236}">
                <a16:creationId xmlns:a16="http://schemas.microsoft.com/office/drawing/2014/main" id="{B16F0CAD-7573-C26F-C299-25755675CE45}"/>
              </a:ext>
            </a:extLst>
          </p:cNvPr>
          <p:cNvSpPr/>
          <p:nvPr/>
        </p:nvSpPr>
        <p:spPr>
          <a:xfrm>
            <a:off x="-9100" y="6120739"/>
            <a:ext cx="12210201" cy="685800"/>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445ABD9-2C23-F04A-7400-00EBD615EBC7}"/>
              </a:ext>
            </a:extLst>
          </p:cNvPr>
          <p:cNvSpPr txBox="1"/>
          <p:nvPr/>
        </p:nvSpPr>
        <p:spPr>
          <a:xfrm>
            <a:off x="8359987" y="964167"/>
            <a:ext cx="119041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a:t>
            </a:r>
          </a:p>
        </p:txBody>
      </p:sp>
      <p:sp>
        <p:nvSpPr>
          <p:cNvPr id="23" name="Rectangle 22">
            <a:extLst>
              <a:ext uri="{FF2B5EF4-FFF2-40B4-BE49-F238E27FC236}">
                <a16:creationId xmlns:a16="http://schemas.microsoft.com/office/drawing/2014/main" id="{8F9F68F5-7698-A3FC-66DF-94A4632E74BD}"/>
              </a:ext>
            </a:extLst>
          </p:cNvPr>
          <p:cNvSpPr/>
          <p:nvPr/>
        </p:nvSpPr>
        <p:spPr>
          <a:xfrm>
            <a:off x="-9100" y="6172201"/>
            <a:ext cx="12210201" cy="6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86B5A4C-034D-64E8-56C7-B8428C612F5D}"/>
              </a:ext>
            </a:extLst>
          </p:cNvPr>
          <p:cNvSpPr txBox="1"/>
          <p:nvPr/>
        </p:nvSpPr>
        <p:spPr>
          <a:xfrm>
            <a:off x="4668522" y="1783784"/>
            <a:ext cx="296841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 Standalone Part D Rx Plan</a:t>
            </a:r>
          </a:p>
        </p:txBody>
      </p:sp>
      <p:sp>
        <p:nvSpPr>
          <p:cNvPr id="25" name="TextBox 24">
            <a:extLst>
              <a:ext uri="{FF2B5EF4-FFF2-40B4-BE49-F238E27FC236}">
                <a16:creationId xmlns:a16="http://schemas.microsoft.com/office/drawing/2014/main" id="{F840B11A-D243-E0E8-AC28-CA2B74D8F20D}"/>
              </a:ext>
            </a:extLst>
          </p:cNvPr>
          <p:cNvSpPr txBox="1"/>
          <p:nvPr/>
        </p:nvSpPr>
        <p:spPr>
          <a:xfrm>
            <a:off x="8361981" y="1783784"/>
            <a:ext cx="296841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 Included Part D Rx Plan</a:t>
            </a:r>
          </a:p>
        </p:txBody>
      </p:sp>
      <p:cxnSp>
        <p:nvCxnSpPr>
          <p:cNvPr id="27" name="Straight Connector 26">
            <a:extLst>
              <a:ext uri="{FF2B5EF4-FFF2-40B4-BE49-F238E27FC236}">
                <a16:creationId xmlns:a16="http://schemas.microsoft.com/office/drawing/2014/main" id="{D4C21522-3C92-EFC8-2309-2411A0EB097E}"/>
              </a:ext>
            </a:extLst>
          </p:cNvPr>
          <p:cNvCxnSpPr/>
          <p:nvPr/>
        </p:nvCxnSpPr>
        <p:spPr>
          <a:xfrm>
            <a:off x="4718736" y="245110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B6EA482-63DA-D5B7-1A17-DD143752A94C}"/>
              </a:ext>
            </a:extLst>
          </p:cNvPr>
          <p:cNvCxnSpPr/>
          <p:nvPr/>
        </p:nvCxnSpPr>
        <p:spPr>
          <a:xfrm>
            <a:off x="8430124" y="245110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pic>
        <p:nvPicPr>
          <p:cNvPr id="32" name="Picture 31" descr="A white tick in a blue circle&#10;&#10;Description automatically generated">
            <a:extLst>
              <a:ext uri="{FF2B5EF4-FFF2-40B4-BE49-F238E27FC236}">
                <a16:creationId xmlns:a16="http://schemas.microsoft.com/office/drawing/2014/main" id="{5FA1A1C5-1D52-ED34-9B9E-6A6D9D46EA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8736" y="2719398"/>
            <a:ext cx="398549" cy="398549"/>
          </a:xfrm>
          <a:prstGeom prst="rect">
            <a:avLst/>
          </a:prstGeom>
        </p:spPr>
      </p:pic>
      <p:sp>
        <p:nvSpPr>
          <p:cNvPr id="33" name="TextBox 32">
            <a:extLst>
              <a:ext uri="{FF2B5EF4-FFF2-40B4-BE49-F238E27FC236}">
                <a16:creationId xmlns:a16="http://schemas.microsoft.com/office/drawing/2014/main" id="{C559DCDC-5027-C209-E097-FB58AB18922B}"/>
              </a:ext>
            </a:extLst>
          </p:cNvPr>
          <p:cNvSpPr txBox="1"/>
          <p:nvPr/>
        </p:nvSpPr>
        <p:spPr>
          <a:xfrm>
            <a:off x="5189027" y="2726320"/>
            <a:ext cx="1535330"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Network</a:t>
            </a:r>
          </a:p>
        </p:txBody>
      </p:sp>
      <p:pic>
        <p:nvPicPr>
          <p:cNvPr id="34" name="Picture 33" descr="A white tick in a blue circle&#10;&#10;Description automatically generated">
            <a:extLst>
              <a:ext uri="{FF2B5EF4-FFF2-40B4-BE49-F238E27FC236}">
                <a16:creationId xmlns:a16="http://schemas.microsoft.com/office/drawing/2014/main" id="{36D8B63E-D81D-741B-E4D2-61B71BDF97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8736" y="3225835"/>
            <a:ext cx="398549" cy="398549"/>
          </a:xfrm>
          <a:prstGeom prst="rect">
            <a:avLst/>
          </a:prstGeom>
        </p:spPr>
      </p:pic>
      <p:sp>
        <p:nvSpPr>
          <p:cNvPr id="35" name="TextBox 34">
            <a:extLst>
              <a:ext uri="{FF2B5EF4-FFF2-40B4-BE49-F238E27FC236}">
                <a16:creationId xmlns:a16="http://schemas.microsoft.com/office/drawing/2014/main" id="{6C1EBB90-B8C5-E544-4810-451F7A954FB7}"/>
              </a:ext>
            </a:extLst>
          </p:cNvPr>
          <p:cNvSpPr txBox="1"/>
          <p:nvPr/>
        </p:nvSpPr>
        <p:spPr>
          <a:xfrm>
            <a:off x="5189027" y="3232757"/>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Secondary to Medicare</a:t>
            </a:r>
          </a:p>
        </p:txBody>
      </p:sp>
      <p:cxnSp>
        <p:nvCxnSpPr>
          <p:cNvPr id="36" name="Straight Connector 35">
            <a:extLst>
              <a:ext uri="{FF2B5EF4-FFF2-40B4-BE49-F238E27FC236}">
                <a16:creationId xmlns:a16="http://schemas.microsoft.com/office/drawing/2014/main" id="{12CA68CB-6EEF-0BD2-E70D-5C2014177E34}"/>
              </a:ext>
            </a:extLst>
          </p:cNvPr>
          <p:cNvCxnSpPr/>
          <p:nvPr/>
        </p:nvCxnSpPr>
        <p:spPr>
          <a:xfrm>
            <a:off x="4718736" y="4111088"/>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7434881B-4D6E-D3C7-8A7B-94BAED4138CE}"/>
              </a:ext>
            </a:extLst>
          </p:cNvPr>
          <p:cNvGrpSpPr/>
          <p:nvPr/>
        </p:nvGrpSpPr>
        <p:grpSpPr>
          <a:xfrm>
            <a:off x="4718735" y="4445121"/>
            <a:ext cx="2736326" cy="648236"/>
            <a:chOff x="4718735" y="4440673"/>
            <a:chExt cx="2736326" cy="648236"/>
          </a:xfrm>
        </p:grpSpPr>
        <p:pic>
          <p:nvPicPr>
            <p:cNvPr id="30" name="Picture 29" descr="A black x in a circle&#10;&#10;Description automatically generated">
              <a:extLst>
                <a:ext uri="{FF2B5EF4-FFF2-40B4-BE49-F238E27FC236}">
                  <a16:creationId xmlns:a16="http://schemas.microsoft.com/office/drawing/2014/main" id="{04376743-7362-9841-3DCD-AB49EB3C34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8735" y="4440673"/>
              <a:ext cx="398549" cy="398549"/>
            </a:xfrm>
            <a:prstGeom prst="rect">
              <a:avLst/>
            </a:prstGeom>
          </p:spPr>
        </p:pic>
        <p:sp>
          <p:nvSpPr>
            <p:cNvPr id="38" name="TextBox 37">
              <a:extLst>
                <a:ext uri="{FF2B5EF4-FFF2-40B4-BE49-F238E27FC236}">
                  <a16:creationId xmlns:a16="http://schemas.microsoft.com/office/drawing/2014/main" id="{A6E84675-007D-CD00-6F97-AB2B1C630307}"/>
                </a:ext>
              </a:extLst>
            </p:cNvPr>
            <p:cNvSpPr txBox="1"/>
            <p:nvPr/>
          </p:nvSpPr>
          <p:spPr>
            <a:xfrm>
              <a:off x="5189027" y="4442578"/>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Ever-Growing,</a:t>
              </a:r>
            </a:p>
            <a:p>
              <a:pPr algn="l"/>
              <a:r>
                <a:rPr lang="en-US" sz="1800" b="1" dirty="0">
                  <a:solidFill>
                    <a:srgbClr val="212C3A"/>
                  </a:solidFill>
                  <a:latin typeface="Aptos" panose="020B0004020202020204" pitchFamily="34" charset="0"/>
                </a:rPr>
                <a:t>Monthly Costs</a:t>
              </a:r>
            </a:p>
          </p:txBody>
        </p:sp>
      </p:grpSp>
      <p:pic>
        <p:nvPicPr>
          <p:cNvPr id="39" name="Picture 38" descr="A black x in a circle&#10;&#10;Description automatically generated">
            <a:extLst>
              <a:ext uri="{FF2B5EF4-FFF2-40B4-BE49-F238E27FC236}">
                <a16:creationId xmlns:a16="http://schemas.microsoft.com/office/drawing/2014/main" id="{6235C7AF-EE4B-EE30-BAFC-B3E6DB7334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2606" y="3914997"/>
            <a:ext cx="398549" cy="398549"/>
          </a:xfrm>
          <a:prstGeom prst="rect">
            <a:avLst/>
          </a:prstGeom>
        </p:spPr>
      </p:pic>
      <p:pic>
        <p:nvPicPr>
          <p:cNvPr id="40" name="Picture 39" descr="A white tick in a blue circle&#10;&#10;Description automatically generated">
            <a:extLst>
              <a:ext uri="{FF2B5EF4-FFF2-40B4-BE49-F238E27FC236}">
                <a16:creationId xmlns:a16="http://schemas.microsoft.com/office/drawing/2014/main" id="{69D17C7D-43D8-9D92-0D80-06C1C7AD13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32607" y="2719398"/>
            <a:ext cx="398549" cy="398549"/>
          </a:xfrm>
          <a:prstGeom prst="rect">
            <a:avLst/>
          </a:prstGeom>
        </p:spPr>
      </p:pic>
      <p:sp>
        <p:nvSpPr>
          <p:cNvPr id="41" name="TextBox 40">
            <a:extLst>
              <a:ext uri="{FF2B5EF4-FFF2-40B4-BE49-F238E27FC236}">
                <a16:creationId xmlns:a16="http://schemas.microsoft.com/office/drawing/2014/main" id="{6F40249F-CF03-0AEB-A3C3-6D272E533523}"/>
              </a:ext>
            </a:extLst>
          </p:cNvPr>
          <p:cNvSpPr txBox="1"/>
          <p:nvPr/>
        </p:nvSpPr>
        <p:spPr>
          <a:xfrm>
            <a:off x="8902897" y="2726320"/>
            <a:ext cx="2263551"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Monthly Costs</a:t>
            </a:r>
          </a:p>
        </p:txBody>
      </p:sp>
      <p:cxnSp>
        <p:nvCxnSpPr>
          <p:cNvPr id="44" name="Straight Connector 43">
            <a:extLst>
              <a:ext uri="{FF2B5EF4-FFF2-40B4-BE49-F238E27FC236}">
                <a16:creationId xmlns:a16="http://schemas.microsoft.com/office/drawing/2014/main" id="{5E96FBEB-1DB2-46EB-0D6A-01D4BF8DE10B}"/>
              </a:ext>
            </a:extLst>
          </p:cNvPr>
          <p:cNvCxnSpPr/>
          <p:nvPr/>
        </p:nvCxnSpPr>
        <p:spPr>
          <a:xfrm>
            <a:off x="8430124" y="3526807"/>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FB8C46F2-C6ED-F8BB-7509-3AE043A37144}"/>
              </a:ext>
            </a:extLst>
          </p:cNvPr>
          <p:cNvSpPr txBox="1"/>
          <p:nvPr/>
        </p:nvSpPr>
        <p:spPr>
          <a:xfrm>
            <a:off x="8902898" y="3916902"/>
            <a:ext cx="2266034"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Networks</a:t>
            </a:r>
          </a:p>
        </p:txBody>
      </p:sp>
      <p:grpSp>
        <p:nvGrpSpPr>
          <p:cNvPr id="48" name="Group 47">
            <a:extLst>
              <a:ext uri="{FF2B5EF4-FFF2-40B4-BE49-F238E27FC236}">
                <a16:creationId xmlns:a16="http://schemas.microsoft.com/office/drawing/2014/main" id="{FAE9839F-3C25-F41D-A34E-12B05783990C}"/>
              </a:ext>
            </a:extLst>
          </p:cNvPr>
          <p:cNvGrpSpPr/>
          <p:nvPr/>
        </p:nvGrpSpPr>
        <p:grpSpPr>
          <a:xfrm>
            <a:off x="8416918" y="4525166"/>
            <a:ext cx="2736326" cy="648236"/>
            <a:chOff x="8432606" y="4449569"/>
            <a:chExt cx="2736326" cy="648236"/>
          </a:xfrm>
        </p:grpSpPr>
        <p:pic>
          <p:nvPicPr>
            <p:cNvPr id="46" name="Picture 45" descr="A black x in a circle&#10;&#10;Description automatically generated">
              <a:extLst>
                <a:ext uri="{FF2B5EF4-FFF2-40B4-BE49-F238E27FC236}">
                  <a16:creationId xmlns:a16="http://schemas.microsoft.com/office/drawing/2014/main" id="{F2BD866B-F41C-0FEE-C9FE-FFB71B1FBB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2606" y="4449569"/>
              <a:ext cx="398549" cy="398549"/>
            </a:xfrm>
            <a:prstGeom prst="rect">
              <a:avLst/>
            </a:prstGeom>
          </p:spPr>
        </p:pic>
        <p:sp>
          <p:nvSpPr>
            <p:cNvPr id="47" name="TextBox 46">
              <a:extLst>
                <a:ext uri="{FF2B5EF4-FFF2-40B4-BE49-F238E27FC236}">
                  <a16:creationId xmlns:a16="http://schemas.microsoft.com/office/drawing/2014/main" id="{003F9E32-FAD8-B8FA-E757-C9F3DAA370D5}"/>
                </a:ext>
              </a:extLst>
            </p:cNvPr>
            <p:cNvSpPr txBox="1"/>
            <p:nvPr/>
          </p:nvSpPr>
          <p:spPr>
            <a:xfrm>
              <a:off x="8902898" y="4451474"/>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Managed Care:</a:t>
              </a:r>
              <a:br>
                <a:rPr lang="en-US" sz="1800" b="1" dirty="0">
                  <a:solidFill>
                    <a:srgbClr val="212C3A"/>
                  </a:solidFill>
                  <a:latin typeface="Aptos" panose="020B0004020202020204" pitchFamily="34" charset="0"/>
                </a:rPr>
              </a:br>
              <a:r>
                <a:rPr lang="en-US" sz="1800" b="1" dirty="0">
                  <a:solidFill>
                    <a:srgbClr val="212C3A"/>
                  </a:solidFill>
                  <a:latin typeface="Aptos" panose="020B0004020202020204" pitchFamily="34" charset="0"/>
                </a:rPr>
                <a:t>Prior Authorizations</a:t>
              </a:r>
            </a:p>
          </p:txBody>
        </p:sp>
      </p:grpSp>
    </p:spTree>
    <p:extLst>
      <p:ext uri="{BB962C8B-B14F-4D97-AF65-F5344CB8AC3E}">
        <p14:creationId xmlns:p14="http://schemas.microsoft.com/office/powerpoint/2010/main" val="2099795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B16F0CAD-7573-C26F-C299-25755675CE45}"/>
              </a:ext>
            </a:extLst>
          </p:cNvPr>
          <p:cNvSpPr/>
          <p:nvPr/>
        </p:nvSpPr>
        <p:spPr>
          <a:xfrm>
            <a:off x="5637601" y="-34965"/>
            <a:ext cx="138232" cy="6871523"/>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28311-48B9-76E6-84D9-B3B9C43E1456}"/>
              </a:ext>
            </a:extLst>
          </p:cNvPr>
          <p:cNvSpPr/>
          <p:nvPr/>
        </p:nvSpPr>
        <p:spPr>
          <a:xfrm>
            <a:off x="0" y="-2"/>
            <a:ext cx="5632027" cy="6871523"/>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2874500" y="-7886028"/>
            <a:ext cx="10789920" cy="10530840"/>
          </a:xfrm>
          <a:prstGeom prst="ellipse">
            <a:avLst/>
          </a:prstGeom>
          <a:noFill/>
          <a:ln w="1905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660400" y="592651"/>
            <a:ext cx="3691467" cy="707886"/>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000" dirty="0">
                <a:solidFill>
                  <a:srgbClr val="F7F5F4"/>
                </a:solidFill>
                <a:latin typeface="Aptos" panose="020B0004020202020204" pitchFamily="34" charset="0"/>
              </a:rPr>
              <a:t>New Option</a:t>
            </a:r>
          </a:p>
        </p:txBody>
      </p:sp>
      <p:sp>
        <p:nvSpPr>
          <p:cNvPr id="24" name="TextBox 23">
            <a:extLst>
              <a:ext uri="{FF2B5EF4-FFF2-40B4-BE49-F238E27FC236}">
                <a16:creationId xmlns:a16="http://schemas.microsoft.com/office/drawing/2014/main" id="{F86B5A4C-034D-64E8-56C7-B8428C612F5D}"/>
              </a:ext>
            </a:extLst>
          </p:cNvPr>
          <p:cNvSpPr txBox="1"/>
          <p:nvPr/>
        </p:nvSpPr>
        <p:spPr>
          <a:xfrm>
            <a:off x="6173113" y="1479670"/>
            <a:ext cx="296841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 Standalone Part D Rx Plan</a:t>
            </a:r>
          </a:p>
        </p:txBody>
      </p:sp>
      <p:cxnSp>
        <p:nvCxnSpPr>
          <p:cNvPr id="27" name="Straight Connector 26">
            <a:extLst>
              <a:ext uri="{FF2B5EF4-FFF2-40B4-BE49-F238E27FC236}">
                <a16:creationId xmlns:a16="http://schemas.microsoft.com/office/drawing/2014/main" id="{D4C21522-3C92-EFC8-2309-2411A0EB097E}"/>
              </a:ext>
            </a:extLst>
          </p:cNvPr>
          <p:cNvCxnSpPr>
            <a:cxnSpLocks/>
          </p:cNvCxnSpPr>
          <p:nvPr/>
        </p:nvCxnSpPr>
        <p:spPr>
          <a:xfrm>
            <a:off x="6223327" y="2146986"/>
            <a:ext cx="426179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pic>
        <p:nvPicPr>
          <p:cNvPr id="32" name="Picture 31" descr="A white tick in a blue circle&#10;&#10;Description automatically generated">
            <a:extLst>
              <a:ext uri="{FF2B5EF4-FFF2-40B4-BE49-F238E27FC236}">
                <a16:creationId xmlns:a16="http://schemas.microsoft.com/office/drawing/2014/main" id="{5FA1A1C5-1D52-ED34-9B9E-6A6D9D46EA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2415284"/>
            <a:ext cx="398549" cy="398549"/>
          </a:xfrm>
          <a:prstGeom prst="rect">
            <a:avLst/>
          </a:prstGeom>
        </p:spPr>
      </p:pic>
      <p:sp>
        <p:nvSpPr>
          <p:cNvPr id="33" name="TextBox 32">
            <a:extLst>
              <a:ext uri="{FF2B5EF4-FFF2-40B4-BE49-F238E27FC236}">
                <a16:creationId xmlns:a16="http://schemas.microsoft.com/office/drawing/2014/main" id="{C559DCDC-5027-C209-E097-FB58AB18922B}"/>
              </a:ext>
            </a:extLst>
          </p:cNvPr>
          <p:cNvSpPr txBox="1"/>
          <p:nvPr/>
        </p:nvSpPr>
        <p:spPr>
          <a:xfrm>
            <a:off x="6693617" y="2422206"/>
            <a:ext cx="262388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Monthly Costs</a:t>
            </a:r>
          </a:p>
        </p:txBody>
      </p:sp>
      <p:pic>
        <p:nvPicPr>
          <p:cNvPr id="34" name="Picture 33" descr="A white tick in a blue circle&#10;&#10;Description automatically generated">
            <a:extLst>
              <a:ext uri="{FF2B5EF4-FFF2-40B4-BE49-F238E27FC236}">
                <a16:creationId xmlns:a16="http://schemas.microsoft.com/office/drawing/2014/main" id="{36D8B63E-D81D-741B-E4D2-61B71BDF97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3024543"/>
            <a:ext cx="398549" cy="398549"/>
          </a:xfrm>
          <a:prstGeom prst="rect">
            <a:avLst/>
          </a:prstGeom>
        </p:spPr>
      </p:pic>
      <p:sp>
        <p:nvSpPr>
          <p:cNvPr id="35" name="TextBox 34">
            <a:extLst>
              <a:ext uri="{FF2B5EF4-FFF2-40B4-BE49-F238E27FC236}">
                <a16:creationId xmlns:a16="http://schemas.microsoft.com/office/drawing/2014/main" id="{6C1EBB90-B8C5-E544-4810-451F7A954FB7}"/>
              </a:ext>
            </a:extLst>
          </p:cNvPr>
          <p:cNvSpPr txBox="1"/>
          <p:nvPr/>
        </p:nvSpPr>
        <p:spPr>
          <a:xfrm>
            <a:off x="6693617" y="3031465"/>
            <a:ext cx="5498383" cy="553998"/>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500" b="1" dirty="0">
                <a:solidFill>
                  <a:srgbClr val="212C3A"/>
                </a:solidFill>
                <a:latin typeface="Aptos" panose="020B0004020202020204" pitchFamily="34" charset="0"/>
              </a:rPr>
              <a:t>No-Contract (Access to Any Medicare Provider in the US willing to bill the plan)</a:t>
            </a:r>
          </a:p>
        </p:txBody>
      </p:sp>
      <p:sp>
        <p:nvSpPr>
          <p:cNvPr id="13" name="TextBox 12">
            <a:extLst>
              <a:ext uri="{FF2B5EF4-FFF2-40B4-BE49-F238E27FC236}">
                <a16:creationId xmlns:a16="http://schemas.microsoft.com/office/drawing/2014/main" id="{4FFFC8FC-D99C-96A7-6B03-738E538FBFB1}"/>
              </a:ext>
            </a:extLst>
          </p:cNvPr>
          <p:cNvSpPr txBox="1"/>
          <p:nvPr/>
        </p:nvSpPr>
        <p:spPr>
          <a:xfrm>
            <a:off x="660400" y="1454882"/>
            <a:ext cx="3691467" cy="313932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6600" b="1" dirty="0">
                <a:solidFill>
                  <a:schemeClr val="bg1"/>
                </a:solidFill>
                <a:latin typeface="Aptos Black" panose="020B0004020202020204" pitchFamily="34" charset="0"/>
              </a:rPr>
              <a:t>The Best</a:t>
            </a:r>
          </a:p>
          <a:p>
            <a:pPr algn="l"/>
            <a:r>
              <a:rPr lang="en-US" sz="6600" b="1" dirty="0">
                <a:solidFill>
                  <a:schemeClr val="bg1"/>
                </a:solidFill>
                <a:latin typeface="Aptos Black" panose="020B0004020202020204" pitchFamily="34" charset="0"/>
              </a:rPr>
              <a:t>Of Both</a:t>
            </a:r>
          </a:p>
          <a:p>
            <a:pPr algn="l"/>
            <a:r>
              <a:rPr lang="en-US" sz="6600" b="1" dirty="0">
                <a:solidFill>
                  <a:schemeClr val="bg1"/>
                </a:solidFill>
                <a:latin typeface="Aptos Black" panose="020B0004020202020204" pitchFamily="34" charset="0"/>
              </a:rPr>
              <a:t>Worlds</a:t>
            </a:r>
          </a:p>
        </p:txBody>
      </p:sp>
      <p:sp>
        <p:nvSpPr>
          <p:cNvPr id="14" name="TextBox 13">
            <a:extLst>
              <a:ext uri="{FF2B5EF4-FFF2-40B4-BE49-F238E27FC236}">
                <a16:creationId xmlns:a16="http://schemas.microsoft.com/office/drawing/2014/main" id="{C86F7B30-9A17-9E40-A4E0-3F54827E8C11}"/>
              </a:ext>
            </a:extLst>
          </p:cNvPr>
          <p:cNvSpPr txBox="1"/>
          <p:nvPr/>
        </p:nvSpPr>
        <p:spPr>
          <a:xfrm>
            <a:off x="660400" y="4486366"/>
            <a:ext cx="3691467"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800" dirty="0">
                <a:solidFill>
                  <a:srgbClr val="EE7B4D"/>
                </a:solidFill>
                <a:latin typeface="Aptos Light" panose="020B0004020202020204" pitchFamily="34" charset="0"/>
              </a:rPr>
              <a:t>+ more</a:t>
            </a:r>
          </a:p>
        </p:txBody>
      </p:sp>
      <p:sp>
        <p:nvSpPr>
          <p:cNvPr id="15" name="TextBox 14">
            <a:extLst>
              <a:ext uri="{FF2B5EF4-FFF2-40B4-BE49-F238E27FC236}">
                <a16:creationId xmlns:a16="http://schemas.microsoft.com/office/drawing/2014/main" id="{7590D308-A31C-4182-B567-4FB7B1FEED97}"/>
              </a:ext>
            </a:extLst>
          </p:cNvPr>
          <p:cNvSpPr txBox="1"/>
          <p:nvPr/>
        </p:nvSpPr>
        <p:spPr>
          <a:xfrm>
            <a:off x="6173112" y="854261"/>
            <a:ext cx="5784425"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Medicare Advantage MSA</a:t>
            </a:r>
          </a:p>
        </p:txBody>
      </p:sp>
      <p:pic>
        <p:nvPicPr>
          <p:cNvPr id="19" name="Picture 18" descr="A white tick in a blue circle&#10;&#10;Description automatically generated">
            <a:extLst>
              <a:ext uri="{FF2B5EF4-FFF2-40B4-BE49-F238E27FC236}">
                <a16:creationId xmlns:a16="http://schemas.microsoft.com/office/drawing/2014/main" id="{D4BE3F82-0994-866E-4AD8-29648F84E0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3629454"/>
            <a:ext cx="398549" cy="398549"/>
          </a:xfrm>
          <a:prstGeom prst="rect">
            <a:avLst/>
          </a:prstGeom>
        </p:spPr>
      </p:pic>
      <p:sp>
        <p:nvSpPr>
          <p:cNvPr id="21" name="TextBox 20">
            <a:extLst>
              <a:ext uri="{FF2B5EF4-FFF2-40B4-BE49-F238E27FC236}">
                <a16:creationId xmlns:a16="http://schemas.microsoft.com/office/drawing/2014/main" id="{0DD80613-6C7D-5225-719F-863328EAA2DE}"/>
              </a:ext>
            </a:extLst>
          </p:cNvPr>
          <p:cNvSpPr txBox="1"/>
          <p:nvPr/>
        </p:nvSpPr>
        <p:spPr>
          <a:xfrm>
            <a:off x="6693618" y="3636376"/>
            <a:ext cx="39743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Annual Deposits From Government</a:t>
            </a:r>
          </a:p>
        </p:txBody>
      </p:sp>
      <p:cxnSp>
        <p:nvCxnSpPr>
          <p:cNvPr id="43" name="Straight Connector 42">
            <a:extLst>
              <a:ext uri="{FF2B5EF4-FFF2-40B4-BE49-F238E27FC236}">
                <a16:creationId xmlns:a16="http://schemas.microsoft.com/office/drawing/2014/main" id="{F605F2DA-B364-0C04-E64F-2C3875F64BC0}"/>
              </a:ext>
            </a:extLst>
          </p:cNvPr>
          <p:cNvCxnSpPr>
            <a:cxnSpLocks/>
          </p:cNvCxnSpPr>
          <p:nvPr/>
        </p:nvCxnSpPr>
        <p:spPr>
          <a:xfrm>
            <a:off x="6223327" y="5471310"/>
            <a:ext cx="426179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51" name="Oval 50">
            <a:extLst>
              <a:ext uri="{FF2B5EF4-FFF2-40B4-BE49-F238E27FC236}">
                <a16:creationId xmlns:a16="http://schemas.microsoft.com/office/drawing/2014/main" id="{562F8391-0CD3-77EE-6FA6-6015A2972765}"/>
              </a:ext>
            </a:extLst>
          </p:cNvPr>
          <p:cNvSpPr/>
          <p:nvPr/>
        </p:nvSpPr>
        <p:spPr>
          <a:xfrm>
            <a:off x="10719582" y="5471310"/>
            <a:ext cx="807621" cy="807621"/>
          </a:xfrm>
          <a:prstGeom prst="ellipse">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37DE1817-BDF9-FF15-1937-4AB64A1A15C4}"/>
              </a:ext>
            </a:extLst>
          </p:cNvPr>
          <p:cNvPicPr>
            <a:picLocks noChangeAspect="1"/>
          </p:cNvPicPr>
          <p:nvPr/>
        </p:nvPicPr>
        <p:blipFill>
          <a:blip r:embed="rId3" cstate="screen">
            <a:duotone>
              <a:prstClr val="black"/>
              <a:schemeClr val="bg1">
                <a:tint val="45000"/>
                <a:satMod val="400000"/>
              </a:schemeClr>
            </a:duotone>
            <a:extLst>
              <a:ext uri="{28A0092B-C50C-407E-A947-70E740481C1C}">
                <a14:useLocalDpi xmlns:a14="http://schemas.microsoft.com/office/drawing/2010/main"/>
              </a:ext>
            </a:extLst>
          </a:blip>
          <a:stretch>
            <a:fillRect/>
          </a:stretch>
        </p:blipFill>
        <p:spPr>
          <a:xfrm>
            <a:off x="11011829" y="5770833"/>
            <a:ext cx="223126" cy="208574"/>
          </a:xfrm>
          <a:prstGeom prst="rect">
            <a:avLst/>
          </a:prstGeom>
        </p:spPr>
      </p:pic>
      <p:pic>
        <p:nvPicPr>
          <p:cNvPr id="54" name="Picture 53">
            <a:extLst>
              <a:ext uri="{FF2B5EF4-FFF2-40B4-BE49-F238E27FC236}">
                <a16:creationId xmlns:a16="http://schemas.microsoft.com/office/drawing/2014/main" id="{AB7A660D-3EE8-86C1-C588-577BF7EF8D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11830" y="5770834"/>
            <a:ext cx="223125" cy="208573"/>
          </a:xfrm>
          <a:prstGeom prst="rect">
            <a:avLst/>
          </a:prstGeom>
        </p:spPr>
      </p:pic>
      <p:pic>
        <p:nvPicPr>
          <p:cNvPr id="2" name="Picture 1" descr="A white tick in a blue circle&#10;&#10;Description automatically generated">
            <a:extLst>
              <a:ext uri="{FF2B5EF4-FFF2-40B4-BE49-F238E27FC236}">
                <a16:creationId xmlns:a16="http://schemas.microsoft.com/office/drawing/2014/main" id="{3B9DE500-61AB-5BFD-4142-6EBA4A71E7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4213263"/>
            <a:ext cx="398549" cy="398549"/>
          </a:xfrm>
          <a:prstGeom prst="rect">
            <a:avLst/>
          </a:prstGeom>
        </p:spPr>
      </p:pic>
      <p:sp>
        <p:nvSpPr>
          <p:cNvPr id="3" name="TextBox 2">
            <a:extLst>
              <a:ext uri="{FF2B5EF4-FFF2-40B4-BE49-F238E27FC236}">
                <a16:creationId xmlns:a16="http://schemas.microsoft.com/office/drawing/2014/main" id="{A4D7A127-FDE5-9C12-2800-ACA960A1358E}"/>
              </a:ext>
            </a:extLst>
          </p:cNvPr>
          <p:cNvSpPr txBox="1"/>
          <p:nvPr/>
        </p:nvSpPr>
        <p:spPr>
          <a:xfrm>
            <a:off x="6693616" y="4220185"/>
            <a:ext cx="462705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*Covers All Medicare Part A &amp; B Services</a:t>
            </a:r>
          </a:p>
        </p:txBody>
      </p:sp>
      <p:pic>
        <p:nvPicPr>
          <p:cNvPr id="4" name="Picture 3" descr="A white tick in a blue circle&#10;&#10;Description automatically generated">
            <a:extLst>
              <a:ext uri="{FF2B5EF4-FFF2-40B4-BE49-F238E27FC236}">
                <a16:creationId xmlns:a16="http://schemas.microsoft.com/office/drawing/2014/main" id="{941ABCEA-38B7-7502-8DC8-4AE365001C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3327" y="4818174"/>
            <a:ext cx="398549" cy="398549"/>
          </a:xfrm>
          <a:prstGeom prst="rect">
            <a:avLst/>
          </a:prstGeom>
        </p:spPr>
      </p:pic>
      <p:sp>
        <p:nvSpPr>
          <p:cNvPr id="5" name="TextBox 4">
            <a:extLst>
              <a:ext uri="{FF2B5EF4-FFF2-40B4-BE49-F238E27FC236}">
                <a16:creationId xmlns:a16="http://schemas.microsoft.com/office/drawing/2014/main" id="{73449B76-3093-980A-9ACC-21D2064C72A7}"/>
              </a:ext>
            </a:extLst>
          </p:cNvPr>
          <p:cNvSpPr txBox="1"/>
          <p:nvPr/>
        </p:nvSpPr>
        <p:spPr>
          <a:xfrm>
            <a:off x="6693618" y="4825096"/>
            <a:ext cx="39743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Prior Authorizations or Referrals</a:t>
            </a:r>
          </a:p>
        </p:txBody>
      </p:sp>
      <p:sp>
        <p:nvSpPr>
          <p:cNvPr id="9" name="TextBox 8">
            <a:extLst>
              <a:ext uri="{FF2B5EF4-FFF2-40B4-BE49-F238E27FC236}">
                <a16:creationId xmlns:a16="http://schemas.microsoft.com/office/drawing/2014/main" id="{257BDAC9-E962-6E0B-BFBA-EE3022A8CEA8}"/>
              </a:ext>
            </a:extLst>
          </p:cNvPr>
          <p:cNvSpPr txBox="1"/>
          <p:nvPr/>
        </p:nvSpPr>
        <p:spPr>
          <a:xfrm>
            <a:off x="6730639" y="5505658"/>
            <a:ext cx="3988941" cy="830997"/>
          </a:xfrm>
          <a:prstGeom prst="rect">
            <a:avLst/>
          </a:prstGeom>
          <a:noFill/>
        </p:spPr>
        <p:txBody>
          <a:bodyPr wrap="square" rtlCol="0">
            <a:spAutoFit/>
          </a:bodyPr>
          <a:lstStyle/>
          <a:p>
            <a:r>
              <a:rPr lang="en-US" b="1" dirty="0">
                <a:solidFill>
                  <a:srgbClr val="212C3A"/>
                </a:solidFill>
                <a:latin typeface="Aptos" panose="020B0004020202020204" pitchFamily="34" charset="0"/>
              </a:rPr>
              <a:t>*</a:t>
            </a:r>
            <a:r>
              <a:rPr lang="en-US" sz="1200" b="1" dirty="0">
                <a:solidFill>
                  <a:srgbClr val="212C3A"/>
                </a:solidFill>
                <a:latin typeface="Aptos" panose="020B0004020202020204" pitchFamily="34" charset="0"/>
              </a:rPr>
              <a:t>Member is responsible for all Medicare covered  services until the deductible is met. </a:t>
            </a:r>
            <a:endParaRPr lang="en-US" b="1" dirty="0">
              <a:solidFill>
                <a:srgbClr val="212C3A"/>
              </a:solidFill>
              <a:latin typeface="Aptos" panose="020B0004020202020204" pitchFamily="34" charset="0"/>
            </a:endParaRPr>
          </a:p>
          <a:p>
            <a:endParaRPr lang="en-US" dirty="0"/>
          </a:p>
        </p:txBody>
      </p:sp>
    </p:spTree>
    <p:extLst>
      <p:ext uri="{BB962C8B-B14F-4D97-AF65-F5344CB8AC3E}">
        <p14:creationId xmlns:p14="http://schemas.microsoft.com/office/powerpoint/2010/main" val="918814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852E2D8E-58A6-7AFE-963E-B0A064064926}"/>
              </a:ext>
            </a:extLst>
          </p:cNvPr>
          <p:cNvSpPr/>
          <p:nvPr/>
        </p:nvSpPr>
        <p:spPr>
          <a:xfrm>
            <a:off x="-6888345" y="2663431"/>
            <a:ext cx="10789920" cy="10530840"/>
          </a:xfrm>
          <a:prstGeom prst="ellipse">
            <a:avLst/>
          </a:prstGeom>
          <a:noFill/>
          <a:ln w="1905000">
            <a:solidFill>
              <a:srgbClr val="7499AC">
                <a:alpha val="379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28311-48B9-76E6-84D9-B3B9C43E1456}"/>
              </a:ext>
            </a:extLst>
          </p:cNvPr>
          <p:cNvSpPr/>
          <p:nvPr/>
        </p:nvSpPr>
        <p:spPr>
          <a:xfrm>
            <a:off x="5913742" y="33345"/>
            <a:ext cx="6278258" cy="6172201"/>
          </a:xfrm>
          <a:prstGeom prst="rect">
            <a:avLst/>
          </a:prstGeom>
          <a:solidFill>
            <a:srgbClr val="7499AC">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660400" y="881440"/>
            <a:ext cx="4057073" cy="23083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800" dirty="0">
                <a:solidFill>
                  <a:schemeClr val="tx1"/>
                </a:solidFill>
                <a:latin typeface="Aptos" panose="020B0004020202020204" pitchFamily="34" charset="0"/>
              </a:rPr>
              <a:t>Medicare</a:t>
            </a:r>
          </a:p>
          <a:p>
            <a:pPr algn="l"/>
            <a:r>
              <a:rPr lang="en-US" sz="4800" b="1" dirty="0">
                <a:solidFill>
                  <a:srgbClr val="7499AC"/>
                </a:solidFill>
                <a:latin typeface="Aptos Black" panose="020B0004020202020204" pitchFamily="34" charset="0"/>
              </a:rPr>
              <a:t>Coordination</a:t>
            </a:r>
          </a:p>
          <a:p>
            <a:pPr algn="l"/>
            <a:r>
              <a:rPr lang="en-US" sz="4800" b="1" dirty="0">
                <a:solidFill>
                  <a:srgbClr val="7499AC"/>
                </a:solidFill>
                <a:latin typeface="Aptos Black" panose="020B0004020202020204" pitchFamily="34" charset="0"/>
              </a:rPr>
              <a:t>Of Benefits</a:t>
            </a:r>
          </a:p>
        </p:txBody>
      </p:sp>
      <p:sp>
        <p:nvSpPr>
          <p:cNvPr id="17" name="TextBox 16">
            <a:extLst>
              <a:ext uri="{FF2B5EF4-FFF2-40B4-BE49-F238E27FC236}">
                <a16:creationId xmlns:a16="http://schemas.microsoft.com/office/drawing/2014/main" id="{AD4102AF-1C5E-CD44-94EA-F9209F313065}"/>
              </a:ext>
            </a:extLst>
          </p:cNvPr>
          <p:cNvSpPr txBox="1"/>
          <p:nvPr/>
        </p:nvSpPr>
        <p:spPr>
          <a:xfrm>
            <a:off x="7476074" y="747359"/>
            <a:ext cx="3517508"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Medicare Only</a:t>
            </a:r>
          </a:p>
        </p:txBody>
      </p:sp>
      <p:sp>
        <p:nvSpPr>
          <p:cNvPr id="50" name="Rectangle 49">
            <a:extLst>
              <a:ext uri="{FF2B5EF4-FFF2-40B4-BE49-F238E27FC236}">
                <a16:creationId xmlns:a16="http://schemas.microsoft.com/office/drawing/2014/main" id="{B16F0CAD-7573-C26F-C299-25755675CE45}"/>
              </a:ext>
            </a:extLst>
          </p:cNvPr>
          <p:cNvSpPr/>
          <p:nvPr/>
        </p:nvSpPr>
        <p:spPr>
          <a:xfrm>
            <a:off x="-9100" y="6120739"/>
            <a:ext cx="12210201" cy="685800"/>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445ABD9-2C23-F04A-7400-00EBD615EBC7}"/>
              </a:ext>
            </a:extLst>
          </p:cNvPr>
          <p:cNvSpPr txBox="1"/>
          <p:nvPr/>
        </p:nvSpPr>
        <p:spPr>
          <a:xfrm>
            <a:off x="6119729" y="685800"/>
            <a:ext cx="1190413"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r>
              <a:rPr lang="en-US" sz="4400" b="1" dirty="0">
                <a:solidFill>
                  <a:srgbClr val="EE7B4D"/>
                </a:solidFill>
                <a:latin typeface="Aptos" panose="020B0004020202020204" pitchFamily="34" charset="0"/>
              </a:rPr>
              <a:t>01</a:t>
            </a:r>
          </a:p>
        </p:txBody>
      </p:sp>
      <p:sp>
        <p:nvSpPr>
          <p:cNvPr id="23" name="Rectangle 22">
            <a:extLst>
              <a:ext uri="{FF2B5EF4-FFF2-40B4-BE49-F238E27FC236}">
                <a16:creationId xmlns:a16="http://schemas.microsoft.com/office/drawing/2014/main" id="{8F9F68F5-7698-A3FC-66DF-94A4632E74BD}"/>
              </a:ext>
            </a:extLst>
          </p:cNvPr>
          <p:cNvSpPr/>
          <p:nvPr/>
        </p:nvSpPr>
        <p:spPr>
          <a:xfrm>
            <a:off x="14628" y="6172200"/>
            <a:ext cx="12210201" cy="685800"/>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F40249F-CF03-0AEB-A3C3-6D272E533523}"/>
              </a:ext>
            </a:extLst>
          </p:cNvPr>
          <p:cNvSpPr txBox="1"/>
          <p:nvPr/>
        </p:nvSpPr>
        <p:spPr>
          <a:xfrm>
            <a:off x="7500104" y="1396798"/>
            <a:ext cx="3746108" cy="92333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panose="020B0004020202020204" pitchFamily="34" charset="0"/>
              </a:rPr>
              <a:t>Medicare is Primary</a:t>
            </a:r>
          </a:p>
          <a:p>
            <a:pPr algn="l"/>
            <a:r>
              <a:rPr lang="en-US" sz="1400" b="1" dirty="0">
                <a:solidFill>
                  <a:srgbClr val="212C3A"/>
                </a:solidFill>
                <a:latin typeface="Aptos" panose="020B0004020202020204" pitchFamily="34" charset="0"/>
              </a:rPr>
              <a:t>(Ask us about our Sole Proprietor MSA Plan!) </a:t>
            </a:r>
          </a:p>
          <a:p>
            <a:pPr algn="l"/>
            <a:endParaRPr lang="en-US" sz="2000" b="1" dirty="0">
              <a:solidFill>
                <a:srgbClr val="212C3A"/>
              </a:solidFill>
              <a:latin typeface="Aptos" panose="020B0004020202020204" pitchFamily="34" charset="0"/>
            </a:endParaRPr>
          </a:p>
        </p:txBody>
      </p:sp>
      <p:cxnSp>
        <p:nvCxnSpPr>
          <p:cNvPr id="44" name="Straight Connector 43">
            <a:extLst>
              <a:ext uri="{FF2B5EF4-FFF2-40B4-BE49-F238E27FC236}">
                <a16:creationId xmlns:a16="http://schemas.microsoft.com/office/drawing/2014/main" id="{5E96FBEB-1DB2-46EB-0D6A-01D4BF8DE10B}"/>
              </a:ext>
            </a:extLst>
          </p:cNvPr>
          <p:cNvCxnSpPr>
            <a:cxnSpLocks/>
          </p:cNvCxnSpPr>
          <p:nvPr/>
        </p:nvCxnSpPr>
        <p:spPr>
          <a:xfrm>
            <a:off x="7647709" y="2072080"/>
            <a:ext cx="334587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B48C145-8280-2A46-F12D-611B4D51AB51}"/>
              </a:ext>
            </a:extLst>
          </p:cNvPr>
          <p:cNvSpPr txBox="1"/>
          <p:nvPr/>
        </p:nvSpPr>
        <p:spPr>
          <a:xfrm>
            <a:off x="7476074" y="2340270"/>
            <a:ext cx="3746108"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Small Employer</a:t>
            </a:r>
          </a:p>
        </p:txBody>
      </p:sp>
      <p:sp>
        <p:nvSpPr>
          <p:cNvPr id="10" name="TextBox 9">
            <a:extLst>
              <a:ext uri="{FF2B5EF4-FFF2-40B4-BE49-F238E27FC236}">
                <a16:creationId xmlns:a16="http://schemas.microsoft.com/office/drawing/2014/main" id="{CD160336-AAC5-B674-5EC5-2C14D6C52C78}"/>
              </a:ext>
            </a:extLst>
          </p:cNvPr>
          <p:cNvSpPr txBox="1"/>
          <p:nvPr/>
        </p:nvSpPr>
        <p:spPr>
          <a:xfrm>
            <a:off x="6119729" y="2278711"/>
            <a:ext cx="1190413"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r>
              <a:rPr lang="en-US" sz="4400" b="1" dirty="0">
                <a:solidFill>
                  <a:srgbClr val="EE7B4D"/>
                </a:solidFill>
                <a:latin typeface="Aptos" panose="020B0004020202020204" pitchFamily="34" charset="0"/>
              </a:rPr>
              <a:t>&lt;20</a:t>
            </a:r>
          </a:p>
        </p:txBody>
      </p:sp>
      <p:sp>
        <p:nvSpPr>
          <p:cNvPr id="11" name="TextBox 10">
            <a:extLst>
              <a:ext uri="{FF2B5EF4-FFF2-40B4-BE49-F238E27FC236}">
                <a16:creationId xmlns:a16="http://schemas.microsoft.com/office/drawing/2014/main" id="{E05FB87D-1D39-D307-6034-53FC29B04FE1}"/>
              </a:ext>
            </a:extLst>
          </p:cNvPr>
          <p:cNvSpPr txBox="1"/>
          <p:nvPr/>
        </p:nvSpPr>
        <p:spPr>
          <a:xfrm>
            <a:off x="7500104" y="2989709"/>
            <a:ext cx="4031496" cy="1231106"/>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panose="020B0004020202020204" pitchFamily="34" charset="0"/>
              </a:rPr>
              <a:t>Medicare is Primary</a:t>
            </a:r>
          </a:p>
          <a:p>
            <a:pPr algn="l"/>
            <a:r>
              <a:rPr lang="en-US" sz="2000" b="1" dirty="0">
                <a:solidFill>
                  <a:srgbClr val="212C3A"/>
                </a:solidFill>
                <a:latin typeface="Aptos" panose="020B0004020202020204" pitchFamily="34" charset="0"/>
              </a:rPr>
              <a:t>Group Plan is Secondary</a:t>
            </a:r>
          </a:p>
          <a:p>
            <a:pPr algn="l"/>
            <a:r>
              <a:rPr lang="en-US" sz="1400" b="1" dirty="0">
                <a:solidFill>
                  <a:srgbClr val="212C3A"/>
                </a:solidFill>
                <a:latin typeface="Aptos" panose="020B0004020202020204" pitchFamily="34" charset="0"/>
              </a:rPr>
              <a:t>(Ask us about our Small Group MSA Strategy!)</a:t>
            </a:r>
          </a:p>
          <a:p>
            <a:pPr algn="l"/>
            <a:endParaRPr lang="en-US" sz="2000" b="1" dirty="0">
              <a:solidFill>
                <a:srgbClr val="212C3A"/>
              </a:solidFill>
              <a:latin typeface="Aptos" panose="020B0004020202020204" pitchFamily="34" charset="0"/>
            </a:endParaRPr>
          </a:p>
        </p:txBody>
      </p:sp>
      <p:sp>
        <p:nvSpPr>
          <p:cNvPr id="13" name="TextBox 12">
            <a:extLst>
              <a:ext uri="{FF2B5EF4-FFF2-40B4-BE49-F238E27FC236}">
                <a16:creationId xmlns:a16="http://schemas.microsoft.com/office/drawing/2014/main" id="{14E6873E-0891-7AB5-4CF3-66E74C7C4A01}"/>
              </a:ext>
            </a:extLst>
          </p:cNvPr>
          <p:cNvSpPr txBox="1"/>
          <p:nvPr/>
        </p:nvSpPr>
        <p:spPr>
          <a:xfrm>
            <a:off x="7476074" y="4252197"/>
            <a:ext cx="3746108"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Large Employer</a:t>
            </a:r>
          </a:p>
        </p:txBody>
      </p:sp>
      <p:sp>
        <p:nvSpPr>
          <p:cNvPr id="14" name="TextBox 13">
            <a:extLst>
              <a:ext uri="{FF2B5EF4-FFF2-40B4-BE49-F238E27FC236}">
                <a16:creationId xmlns:a16="http://schemas.microsoft.com/office/drawing/2014/main" id="{D6AD56FE-6686-A9A0-3D7F-BB1C46268160}"/>
              </a:ext>
            </a:extLst>
          </p:cNvPr>
          <p:cNvSpPr txBox="1"/>
          <p:nvPr/>
        </p:nvSpPr>
        <p:spPr>
          <a:xfrm>
            <a:off x="6119729" y="4190638"/>
            <a:ext cx="1190413"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r>
              <a:rPr lang="en-US" sz="4400" b="1" dirty="0">
                <a:solidFill>
                  <a:srgbClr val="EE7B4D"/>
                </a:solidFill>
                <a:latin typeface="Aptos" panose="020B0004020202020204" pitchFamily="34" charset="0"/>
              </a:rPr>
              <a:t>20+</a:t>
            </a:r>
          </a:p>
        </p:txBody>
      </p:sp>
      <p:sp>
        <p:nvSpPr>
          <p:cNvPr id="19" name="TextBox 18">
            <a:extLst>
              <a:ext uri="{FF2B5EF4-FFF2-40B4-BE49-F238E27FC236}">
                <a16:creationId xmlns:a16="http://schemas.microsoft.com/office/drawing/2014/main" id="{EF4923C3-FFA9-F7B0-BDBF-293F9B613C01}"/>
              </a:ext>
            </a:extLst>
          </p:cNvPr>
          <p:cNvSpPr txBox="1"/>
          <p:nvPr/>
        </p:nvSpPr>
        <p:spPr>
          <a:xfrm>
            <a:off x="7500104" y="4901636"/>
            <a:ext cx="3493478" cy="92333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panose="020B0004020202020204" pitchFamily="34" charset="0"/>
              </a:rPr>
              <a:t>Group Plan is Primary</a:t>
            </a:r>
          </a:p>
          <a:p>
            <a:pPr algn="l"/>
            <a:r>
              <a:rPr lang="en-US" sz="2000" b="1" dirty="0">
                <a:solidFill>
                  <a:srgbClr val="212C3A"/>
                </a:solidFill>
                <a:latin typeface="Aptos" panose="020B0004020202020204" pitchFamily="34" charset="0"/>
              </a:rPr>
              <a:t>Medicare is Secondary</a:t>
            </a:r>
          </a:p>
          <a:p>
            <a:pPr algn="l"/>
            <a:r>
              <a:rPr lang="en-US" sz="1400" b="1" dirty="0">
                <a:solidFill>
                  <a:srgbClr val="212C3A"/>
                </a:solidFill>
                <a:latin typeface="Aptos" panose="020B0004020202020204" pitchFamily="34" charset="0"/>
              </a:rPr>
              <a:t>(Medicare Secondary Payor Rules Apply)</a:t>
            </a:r>
          </a:p>
        </p:txBody>
      </p:sp>
      <p:cxnSp>
        <p:nvCxnSpPr>
          <p:cNvPr id="37" name="Straight Connector 36">
            <a:extLst>
              <a:ext uri="{FF2B5EF4-FFF2-40B4-BE49-F238E27FC236}">
                <a16:creationId xmlns:a16="http://schemas.microsoft.com/office/drawing/2014/main" id="{C25489FE-9AB4-DF3A-9F05-7425FC3D184E}"/>
              </a:ext>
            </a:extLst>
          </p:cNvPr>
          <p:cNvCxnSpPr>
            <a:cxnSpLocks/>
          </p:cNvCxnSpPr>
          <p:nvPr/>
        </p:nvCxnSpPr>
        <p:spPr>
          <a:xfrm>
            <a:off x="7647709" y="4025571"/>
            <a:ext cx="334587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42" name="Oval 41">
            <a:extLst>
              <a:ext uri="{FF2B5EF4-FFF2-40B4-BE49-F238E27FC236}">
                <a16:creationId xmlns:a16="http://schemas.microsoft.com/office/drawing/2014/main" id="{66837E6B-1F05-E9A6-9A16-F4B1F2EFB499}"/>
              </a:ext>
            </a:extLst>
          </p:cNvPr>
          <p:cNvSpPr/>
          <p:nvPr/>
        </p:nvSpPr>
        <p:spPr>
          <a:xfrm>
            <a:off x="660400" y="4732788"/>
            <a:ext cx="807621" cy="807621"/>
          </a:xfrm>
          <a:prstGeom prst="ellipse">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A9AEC91D-1743-7401-353F-93D66F9D7C3C}"/>
              </a:ext>
            </a:extLst>
          </p:cNvPr>
          <p:cNvPicPr>
            <a:picLocks noChangeAspect="1"/>
          </p:cNvPicPr>
          <p:nvPr/>
        </p:nvPicPr>
        <p:blipFill>
          <a:blip r:embed="rId2" cstate="screen">
            <a:duotone>
              <a:prstClr val="black"/>
              <a:schemeClr val="bg1">
                <a:tint val="45000"/>
                <a:satMod val="400000"/>
              </a:schemeClr>
            </a:duotone>
            <a:extLst>
              <a:ext uri="{28A0092B-C50C-407E-A947-70E740481C1C}">
                <a14:useLocalDpi xmlns:a14="http://schemas.microsoft.com/office/drawing/2010/main"/>
              </a:ext>
            </a:extLst>
          </a:blip>
          <a:stretch>
            <a:fillRect/>
          </a:stretch>
        </p:blipFill>
        <p:spPr>
          <a:xfrm>
            <a:off x="952647" y="5032311"/>
            <a:ext cx="223126" cy="208574"/>
          </a:xfrm>
          <a:prstGeom prst="rect">
            <a:avLst/>
          </a:prstGeom>
        </p:spPr>
      </p:pic>
      <p:pic>
        <p:nvPicPr>
          <p:cNvPr id="51" name="Picture 50">
            <a:extLst>
              <a:ext uri="{FF2B5EF4-FFF2-40B4-BE49-F238E27FC236}">
                <a16:creationId xmlns:a16="http://schemas.microsoft.com/office/drawing/2014/main" id="{2911AAC5-B533-09C1-7797-524FB8AF32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2648" y="5032312"/>
            <a:ext cx="223125" cy="208573"/>
          </a:xfrm>
          <a:prstGeom prst="rect">
            <a:avLst/>
          </a:prstGeom>
        </p:spPr>
      </p:pic>
    </p:spTree>
    <p:extLst>
      <p:ext uri="{BB962C8B-B14F-4D97-AF65-F5344CB8AC3E}">
        <p14:creationId xmlns:p14="http://schemas.microsoft.com/office/powerpoint/2010/main" val="1407539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9F503-7A8D-FB9A-FF17-5C6EFDBE3DB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F2ED85E-E282-2FB7-6E1E-5C0667B0B82B}"/>
              </a:ext>
            </a:extLst>
          </p:cNvPr>
          <p:cNvSpPr txBox="1">
            <a:spLocks/>
          </p:cNvSpPr>
          <p:nvPr/>
        </p:nvSpPr>
        <p:spPr>
          <a:xfrm>
            <a:off x="1216488" y="278863"/>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3200" dirty="0">
                <a:solidFill>
                  <a:srgbClr val="212C3A"/>
                </a:solidFill>
              </a:rPr>
              <a:t>Medicare Secondary Payor Rules</a:t>
            </a:r>
          </a:p>
        </p:txBody>
      </p:sp>
      <p:sp>
        <p:nvSpPr>
          <p:cNvPr id="6" name="Title 1">
            <a:extLst>
              <a:ext uri="{FF2B5EF4-FFF2-40B4-BE49-F238E27FC236}">
                <a16:creationId xmlns:a16="http://schemas.microsoft.com/office/drawing/2014/main" id="{74E48953-E65A-0145-2A6E-C98B3D68CE7E}"/>
              </a:ext>
            </a:extLst>
          </p:cNvPr>
          <p:cNvSpPr txBox="1">
            <a:spLocks/>
          </p:cNvSpPr>
          <p:nvPr/>
        </p:nvSpPr>
        <p:spPr>
          <a:xfrm>
            <a:off x="1216488" y="749010"/>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1600" dirty="0">
                <a:solidFill>
                  <a:srgbClr val="EE7B4D"/>
                </a:solidFill>
                <a:latin typeface="Mulish" pitchFamily="2" charset="77"/>
              </a:rPr>
              <a:t>What benefits am I required to offer?</a:t>
            </a:r>
          </a:p>
        </p:txBody>
      </p:sp>
      <p:sp>
        <p:nvSpPr>
          <p:cNvPr id="49" name="Rectangle 48">
            <a:extLst>
              <a:ext uri="{FF2B5EF4-FFF2-40B4-BE49-F238E27FC236}">
                <a16:creationId xmlns:a16="http://schemas.microsoft.com/office/drawing/2014/main" id="{3EC023E6-D76F-AE73-01C7-57EA75EF6B5F}"/>
              </a:ext>
            </a:extLst>
          </p:cNvPr>
          <p:cNvSpPr/>
          <p:nvPr/>
        </p:nvSpPr>
        <p:spPr>
          <a:xfrm>
            <a:off x="1216488" y="-1"/>
            <a:ext cx="10145418" cy="67865"/>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7154115-841F-BD45-CA08-C64EA5E14BDE}"/>
              </a:ext>
            </a:extLst>
          </p:cNvPr>
          <p:cNvSpPr/>
          <p:nvPr/>
        </p:nvSpPr>
        <p:spPr>
          <a:xfrm>
            <a:off x="4853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84C0EA4C-3A40-99E8-4C4A-D86C7C955E90}"/>
              </a:ext>
            </a:extLst>
          </p:cNvPr>
          <p:cNvPicPr>
            <a:picLocks noChangeAspect="1"/>
          </p:cNvPicPr>
          <p:nvPr/>
        </p:nvPicPr>
        <p:blipFill>
          <a:blip r:embed="rId2"/>
          <a:stretch>
            <a:fillRect/>
          </a:stretch>
        </p:blipFill>
        <p:spPr>
          <a:xfrm>
            <a:off x="1216488" y="1493757"/>
            <a:ext cx="10048141" cy="4942944"/>
          </a:xfrm>
          <a:prstGeom prst="rect">
            <a:avLst/>
          </a:prstGeom>
        </p:spPr>
      </p:pic>
      <p:sp>
        <p:nvSpPr>
          <p:cNvPr id="13" name="Rounded Rectangle 3">
            <a:extLst>
              <a:ext uri="{FF2B5EF4-FFF2-40B4-BE49-F238E27FC236}">
                <a16:creationId xmlns:a16="http://schemas.microsoft.com/office/drawing/2014/main" id="{5CCE63B7-5E7F-7968-3157-D88D7B661BDF}"/>
              </a:ext>
            </a:extLst>
          </p:cNvPr>
          <p:cNvSpPr/>
          <p:nvPr/>
        </p:nvSpPr>
        <p:spPr>
          <a:xfrm>
            <a:off x="1970466" y="1726901"/>
            <a:ext cx="8584045" cy="4498801"/>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F9371A2-8A7E-EAF9-2D36-8EE263300F86}"/>
              </a:ext>
            </a:extLst>
          </p:cNvPr>
          <p:cNvSpPr txBox="1"/>
          <p:nvPr/>
        </p:nvSpPr>
        <p:spPr>
          <a:xfrm>
            <a:off x="2597574" y="2024301"/>
            <a:ext cx="3746108"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Large Employer</a:t>
            </a:r>
          </a:p>
        </p:txBody>
      </p:sp>
      <p:sp>
        <p:nvSpPr>
          <p:cNvPr id="12" name="TextBox 11">
            <a:extLst>
              <a:ext uri="{FF2B5EF4-FFF2-40B4-BE49-F238E27FC236}">
                <a16:creationId xmlns:a16="http://schemas.microsoft.com/office/drawing/2014/main" id="{2F535C86-4420-D61E-4C90-54C7B1A4D279}"/>
              </a:ext>
            </a:extLst>
          </p:cNvPr>
          <p:cNvSpPr txBox="1"/>
          <p:nvPr/>
        </p:nvSpPr>
        <p:spPr>
          <a:xfrm>
            <a:off x="2597575" y="2566654"/>
            <a:ext cx="7137553" cy="1384995"/>
          </a:xfrm>
          <a:prstGeom prst="rect">
            <a:avLst/>
          </a:prstGeom>
          <a:noFill/>
        </p:spPr>
        <p:txBody>
          <a:bodyPr wrap="square" rtlCol="0">
            <a:spAutoFit/>
          </a:bodyPr>
          <a:lstStyle/>
          <a:p>
            <a:r>
              <a:rPr lang="en-US" sz="1400" dirty="0">
                <a:solidFill>
                  <a:srgbClr val="333333"/>
                </a:solidFill>
                <a:latin typeface="Georgia" panose="02040502050405020303" pitchFamily="18" charset="0"/>
              </a:rPr>
              <a:t>The MSP rules require a company with 20 or more employees to </a:t>
            </a:r>
            <a:r>
              <a:rPr lang="en-US" sz="1400" b="1" dirty="0">
                <a:latin typeface="Georgia" panose="02040502050405020303" pitchFamily="18" charset="0"/>
                <a:hlinkClick r:id="rId3" tooltip="https://www.cms.gov/regulations-and-guidance/guidance/manuals/downloads/msp105c02.pdf">
                  <a:extLst>
                    <a:ext uri="{A12FA001-AC4F-418D-AE19-62706E023703}">
                      <ahyp:hlinkClr xmlns:ahyp="http://schemas.microsoft.com/office/drawing/2018/hyperlinkcolor" val="tx"/>
                    </a:ext>
                  </a:extLst>
                </a:hlinkClick>
              </a:rPr>
              <a:t>offer the same primary coverage to their employees and/or spouses ages 65 or older</a:t>
            </a:r>
            <a:r>
              <a:rPr lang="en-US" sz="1400" b="1" dirty="0">
                <a:latin typeface="Georgia" panose="02040502050405020303" pitchFamily="18" charset="0"/>
              </a:rPr>
              <a:t> </a:t>
            </a:r>
            <a:r>
              <a:rPr lang="en-US" sz="1400" dirty="0">
                <a:solidFill>
                  <a:srgbClr val="333333"/>
                </a:solidFill>
                <a:latin typeface="Georgia" panose="02040502050405020303" pitchFamily="18" charset="0"/>
              </a:rPr>
              <a:t>as they do to younger employees and spouses. </a:t>
            </a:r>
          </a:p>
          <a:p>
            <a:endParaRPr lang="en-US" sz="1400" dirty="0">
              <a:solidFill>
                <a:srgbClr val="333333"/>
              </a:solidFill>
              <a:latin typeface="Georgia" panose="02040502050405020303" pitchFamily="18" charset="0"/>
            </a:endParaRPr>
          </a:p>
          <a:p>
            <a:r>
              <a:rPr lang="en-US" sz="1400" dirty="0">
                <a:solidFill>
                  <a:srgbClr val="333333"/>
                </a:solidFill>
                <a:latin typeface="Georgia" panose="02040502050405020303" pitchFamily="18" charset="0"/>
              </a:rPr>
              <a:t>The employer cannot offer any financial or other benefits as incentives to entice workers to terminate enrollment in the group health plan and enroll in Medicare.</a:t>
            </a:r>
            <a:endParaRPr lang="en-US" sz="1400" dirty="0"/>
          </a:p>
        </p:txBody>
      </p:sp>
      <p:sp>
        <p:nvSpPr>
          <p:cNvPr id="15" name="TextBox 14">
            <a:extLst>
              <a:ext uri="{FF2B5EF4-FFF2-40B4-BE49-F238E27FC236}">
                <a16:creationId xmlns:a16="http://schemas.microsoft.com/office/drawing/2014/main" id="{8EF17615-3CB4-B925-F2D8-5B550F2DEC1E}"/>
              </a:ext>
            </a:extLst>
          </p:cNvPr>
          <p:cNvSpPr txBox="1"/>
          <p:nvPr/>
        </p:nvSpPr>
        <p:spPr>
          <a:xfrm>
            <a:off x="2616046" y="3995957"/>
            <a:ext cx="3746108"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Small Employer</a:t>
            </a:r>
          </a:p>
        </p:txBody>
      </p:sp>
      <p:sp>
        <p:nvSpPr>
          <p:cNvPr id="18" name="TextBox 17">
            <a:extLst>
              <a:ext uri="{FF2B5EF4-FFF2-40B4-BE49-F238E27FC236}">
                <a16:creationId xmlns:a16="http://schemas.microsoft.com/office/drawing/2014/main" id="{1FAFA2BA-CFDA-5554-57BE-CEBEDD8D76A4}"/>
              </a:ext>
            </a:extLst>
          </p:cNvPr>
          <p:cNvSpPr txBox="1"/>
          <p:nvPr/>
        </p:nvSpPr>
        <p:spPr>
          <a:xfrm>
            <a:off x="2616046" y="4519178"/>
            <a:ext cx="7333672" cy="1384995"/>
          </a:xfrm>
          <a:prstGeom prst="rect">
            <a:avLst/>
          </a:prstGeom>
          <a:noFill/>
        </p:spPr>
        <p:txBody>
          <a:bodyPr wrap="square" rtlCol="0">
            <a:spAutoFit/>
          </a:bodyPr>
          <a:lstStyle/>
          <a:p>
            <a:r>
              <a:rPr lang="en-US" sz="1400" dirty="0">
                <a:solidFill>
                  <a:srgbClr val="333333"/>
                </a:solidFill>
                <a:latin typeface="Georgia" panose="02040502050405020303" pitchFamily="18" charset="0"/>
              </a:rPr>
              <a:t>For a company with fewer than 20 employees, the </a:t>
            </a:r>
            <a:r>
              <a:rPr lang="en-US" sz="1400" b="1" dirty="0">
                <a:latin typeface="Georgia" panose="02040502050405020303" pitchFamily="18" charset="0"/>
                <a:hlinkClick r:id="rId4" tooltip="https://www.cms.gov/medicare/coordination-benefits-recovery/overview/secondary-payer">
                  <a:extLst>
                    <a:ext uri="{A12FA001-AC4F-418D-AE19-62706E023703}">
                      <ahyp:hlinkClr xmlns:ahyp="http://schemas.microsoft.com/office/drawing/2018/hyperlinkcolor" val="tx"/>
                    </a:ext>
                  </a:extLst>
                </a:hlinkClick>
              </a:rPr>
              <a:t>MSP rules make Medicare the primary payer</a:t>
            </a:r>
            <a:r>
              <a:rPr lang="en-US" sz="1400" b="1" dirty="0">
                <a:latin typeface="Georgia" panose="02040502050405020303" pitchFamily="18" charset="0"/>
              </a:rPr>
              <a:t> and </a:t>
            </a:r>
            <a:r>
              <a:rPr lang="en-US" sz="1400" b="1" dirty="0">
                <a:latin typeface="Georgia" panose="02040502050405020303" pitchFamily="18" charset="0"/>
                <a:hlinkClick r:id="rId5" tooltip="https://www.govinfo.gov/content/pkg/USCODE-2010-title42/pdf/USCODE-2010-title42-chap7-subchapXVIII-partE-sec1395y.pdf">
                  <a:extLst>
                    <a:ext uri="{A12FA001-AC4F-418D-AE19-62706E023703}">
                      <ahyp:hlinkClr xmlns:ahyp="http://schemas.microsoft.com/office/drawing/2018/hyperlinkcolor" val="tx"/>
                    </a:ext>
                  </a:extLst>
                </a:hlinkClick>
              </a:rPr>
              <a:t>exclude small companies from having to offer the same coverage</a:t>
            </a:r>
            <a:r>
              <a:rPr lang="en-US" sz="1400" b="1" dirty="0">
                <a:latin typeface="Georgia" panose="02040502050405020303" pitchFamily="18" charset="0"/>
              </a:rPr>
              <a:t> </a:t>
            </a:r>
            <a:r>
              <a:rPr lang="en-US" sz="1400" dirty="0">
                <a:solidFill>
                  <a:srgbClr val="333333"/>
                </a:solidFill>
                <a:latin typeface="Georgia" panose="02040502050405020303" pitchFamily="18" charset="0"/>
              </a:rPr>
              <a:t>as that provided to younger employees. </a:t>
            </a:r>
          </a:p>
          <a:p>
            <a:endParaRPr lang="en-US" sz="1400" dirty="0">
              <a:solidFill>
                <a:srgbClr val="333333"/>
              </a:solidFill>
              <a:latin typeface="Georgia" panose="02040502050405020303" pitchFamily="18" charset="0"/>
            </a:endParaRPr>
          </a:p>
          <a:p>
            <a:r>
              <a:rPr lang="en-US" sz="1400" dirty="0">
                <a:solidFill>
                  <a:srgbClr val="333333"/>
                </a:solidFill>
                <a:latin typeface="Georgia" panose="02040502050405020303" pitchFamily="18" charset="0"/>
              </a:rPr>
              <a:t>Because Medicare is primary, </a:t>
            </a:r>
            <a:r>
              <a:rPr lang="en-US" sz="1400" b="1" u="sng" dirty="0">
                <a:solidFill>
                  <a:srgbClr val="333333"/>
                </a:solidFill>
                <a:latin typeface="Georgia" panose="02040502050405020303" pitchFamily="18" charset="0"/>
              </a:rPr>
              <a:t>it is up to the small employer to decide </a:t>
            </a:r>
            <a:r>
              <a:rPr lang="en-US" sz="1400" dirty="0">
                <a:solidFill>
                  <a:srgbClr val="333333"/>
                </a:solidFill>
                <a:latin typeface="Georgia" panose="02040502050405020303" pitchFamily="18" charset="0"/>
              </a:rPr>
              <a:t>whether those employees who are eligible for Medicare can continue with a group health plan.</a:t>
            </a:r>
            <a:endParaRPr lang="en-US" sz="1400" dirty="0"/>
          </a:p>
        </p:txBody>
      </p:sp>
      <p:sp>
        <p:nvSpPr>
          <p:cNvPr id="19" name="TextBox 18">
            <a:extLst>
              <a:ext uri="{FF2B5EF4-FFF2-40B4-BE49-F238E27FC236}">
                <a16:creationId xmlns:a16="http://schemas.microsoft.com/office/drawing/2014/main" id="{C66D951D-3D2D-D911-006B-85679D547CE4}"/>
              </a:ext>
            </a:extLst>
          </p:cNvPr>
          <p:cNvSpPr txBox="1"/>
          <p:nvPr/>
        </p:nvSpPr>
        <p:spPr>
          <a:xfrm>
            <a:off x="2616046" y="5904172"/>
            <a:ext cx="6683868" cy="446276"/>
          </a:xfrm>
          <a:prstGeom prst="rect">
            <a:avLst/>
          </a:prstGeom>
          <a:noFill/>
        </p:spPr>
        <p:txBody>
          <a:bodyPr wrap="square" rtlCol="0">
            <a:spAutoFit/>
          </a:bodyPr>
          <a:lstStyle/>
          <a:p>
            <a:r>
              <a:rPr lang="en-US" sz="1000" dirty="0">
                <a:latin typeface="Graphik"/>
              </a:rPr>
              <a:t>Diane </a:t>
            </a:r>
            <a:r>
              <a:rPr lang="en-US" sz="1000" dirty="0" err="1">
                <a:latin typeface="Graphik"/>
              </a:rPr>
              <a:t>Omdahl</a:t>
            </a:r>
            <a:r>
              <a:rPr lang="en-US" sz="1000" dirty="0">
                <a:latin typeface="Graphik"/>
              </a:rPr>
              <a:t>; “</a:t>
            </a:r>
            <a:r>
              <a:rPr lang="en-US" sz="1000" dirty="0">
                <a:solidFill>
                  <a:srgbClr val="333333"/>
                </a:solidFill>
                <a:latin typeface="SchnyderS demi"/>
              </a:rPr>
              <a:t>Can Your Employer Force You To Enroll In Medicare? Company Size Is A Factor” Forbes May 2</a:t>
            </a:r>
            <a:r>
              <a:rPr lang="en-US" sz="1000" baseline="30000" dirty="0">
                <a:solidFill>
                  <a:srgbClr val="333333"/>
                </a:solidFill>
                <a:latin typeface="SchnyderS demi"/>
              </a:rPr>
              <a:t>nd,</a:t>
            </a:r>
            <a:r>
              <a:rPr lang="en-US" sz="1000" dirty="0">
                <a:solidFill>
                  <a:srgbClr val="333333"/>
                </a:solidFill>
                <a:latin typeface="SchnyderS demi"/>
              </a:rPr>
              <a:t> 2024</a:t>
            </a:r>
            <a:r>
              <a:rPr lang="en-US" sz="1050" dirty="0">
                <a:solidFill>
                  <a:srgbClr val="333333"/>
                </a:solidFill>
                <a:latin typeface="SchnyderS demi"/>
              </a:rPr>
              <a:t>. </a:t>
            </a:r>
          </a:p>
          <a:p>
            <a:endParaRPr lang="en-US" sz="1200" dirty="0"/>
          </a:p>
        </p:txBody>
      </p:sp>
    </p:spTree>
    <p:extLst>
      <p:ext uri="{BB962C8B-B14F-4D97-AF65-F5344CB8AC3E}">
        <p14:creationId xmlns:p14="http://schemas.microsoft.com/office/powerpoint/2010/main" val="96907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520ED-4029-FA2A-8CB2-5990EBD28FC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8489460-776B-303F-3338-E908D0B2BAD0}"/>
              </a:ext>
            </a:extLst>
          </p:cNvPr>
          <p:cNvSpPr txBox="1">
            <a:spLocks/>
          </p:cNvSpPr>
          <p:nvPr/>
        </p:nvSpPr>
        <p:spPr>
          <a:xfrm>
            <a:off x="1524000" y="272527"/>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3200" dirty="0">
                <a:solidFill>
                  <a:srgbClr val="212C3A"/>
                </a:solidFill>
              </a:rPr>
              <a:t>Medicare Secondary Payor Rules </a:t>
            </a:r>
            <a:r>
              <a:rPr lang="en-US" sz="3200" dirty="0" err="1">
                <a:solidFill>
                  <a:srgbClr val="212C3A"/>
                </a:solidFill>
              </a:rPr>
              <a:t>Cont</a:t>
            </a:r>
            <a:r>
              <a:rPr lang="en-US" sz="3200" dirty="0">
                <a:solidFill>
                  <a:srgbClr val="212C3A"/>
                </a:solidFill>
              </a:rPr>
              <a:t>…</a:t>
            </a:r>
          </a:p>
        </p:txBody>
      </p:sp>
      <p:sp>
        <p:nvSpPr>
          <p:cNvPr id="6" name="Title 1">
            <a:extLst>
              <a:ext uri="{FF2B5EF4-FFF2-40B4-BE49-F238E27FC236}">
                <a16:creationId xmlns:a16="http://schemas.microsoft.com/office/drawing/2014/main" id="{7B9EB0FE-ADB0-960D-E220-E2EA7A57518E}"/>
              </a:ext>
            </a:extLst>
          </p:cNvPr>
          <p:cNvSpPr txBox="1">
            <a:spLocks/>
          </p:cNvSpPr>
          <p:nvPr/>
        </p:nvSpPr>
        <p:spPr>
          <a:xfrm>
            <a:off x="1524000" y="78939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a:defRPr/>
            </a:pPr>
            <a:r>
              <a:rPr lang="en-US" sz="1600" dirty="0">
                <a:solidFill>
                  <a:srgbClr val="EE7B4D"/>
                </a:solidFill>
                <a:latin typeface="Mulish" pitchFamily="2" charset="77"/>
              </a:rPr>
              <a:t> Is Discrimination Legal? </a:t>
            </a:r>
          </a:p>
        </p:txBody>
      </p:sp>
      <p:sp>
        <p:nvSpPr>
          <p:cNvPr id="49" name="Rectangle 48">
            <a:extLst>
              <a:ext uri="{FF2B5EF4-FFF2-40B4-BE49-F238E27FC236}">
                <a16:creationId xmlns:a16="http://schemas.microsoft.com/office/drawing/2014/main" id="{24EBF9B4-BB3D-4ACA-A90C-6F9D9D3CA150}"/>
              </a:ext>
            </a:extLst>
          </p:cNvPr>
          <p:cNvSpPr/>
          <p:nvPr/>
        </p:nvSpPr>
        <p:spPr>
          <a:xfrm>
            <a:off x="911711" y="-1"/>
            <a:ext cx="10440467" cy="8789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B9B2EED-3716-B5C2-7ED3-87B22A150867}"/>
              </a:ext>
            </a:extLst>
          </p:cNvPr>
          <p:cNvSpPr/>
          <p:nvPr/>
        </p:nvSpPr>
        <p:spPr>
          <a:xfrm>
            <a:off x="4853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D7F50BD-9467-4B52-8FF3-3A69A124F509}"/>
              </a:ext>
            </a:extLst>
          </p:cNvPr>
          <p:cNvPicPr>
            <a:picLocks noChangeAspect="1"/>
          </p:cNvPicPr>
          <p:nvPr/>
        </p:nvPicPr>
        <p:blipFill>
          <a:blip r:embed="rId2"/>
          <a:stretch>
            <a:fillRect/>
          </a:stretch>
        </p:blipFill>
        <p:spPr>
          <a:xfrm>
            <a:off x="911712" y="1495141"/>
            <a:ext cx="10284824" cy="4941560"/>
          </a:xfrm>
          <a:prstGeom prst="rect">
            <a:avLst/>
          </a:prstGeom>
        </p:spPr>
      </p:pic>
      <p:sp>
        <p:nvSpPr>
          <p:cNvPr id="13" name="Rounded Rectangle 3">
            <a:extLst>
              <a:ext uri="{FF2B5EF4-FFF2-40B4-BE49-F238E27FC236}">
                <a16:creationId xmlns:a16="http://schemas.microsoft.com/office/drawing/2014/main" id="{3201ADC2-3360-D975-3F09-A0E3F4A7247F}"/>
              </a:ext>
            </a:extLst>
          </p:cNvPr>
          <p:cNvSpPr/>
          <p:nvPr/>
        </p:nvSpPr>
        <p:spPr>
          <a:xfrm>
            <a:off x="1935804" y="1692613"/>
            <a:ext cx="8385243" cy="4625370"/>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928E7ED-4088-BCDB-248E-5E8A007878B5}"/>
              </a:ext>
            </a:extLst>
          </p:cNvPr>
          <p:cNvSpPr txBox="1"/>
          <p:nvPr/>
        </p:nvSpPr>
        <p:spPr>
          <a:xfrm>
            <a:off x="2820351" y="2083635"/>
            <a:ext cx="3746108"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Small Employer </a:t>
            </a:r>
          </a:p>
        </p:txBody>
      </p:sp>
      <p:sp>
        <p:nvSpPr>
          <p:cNvPr id="19" name="TextBox 18">
            <a:extLst>
              <a:ext uri="{FF2B5EF4-FFF2-40B4-BE49-F238E27FC236}">
                <a16:creationId xmlns:a16="http://schemas.microsoft.com/office/drawing/2014/main" id="{E6DA0C5E-A498-8326-8E21-646BBE01BDCF}"/>
              </a:ext>
            </a:extLst>
          </p:cNvPr>
          <p:cNvSpPr txBox="1"/>
          <p:nvPr/>
        </p:nvSpPr>
        <p:spPr>
          <a:xfrm>
            <a:off x="2832304" y="5834679"/>
            <a:ext cx="6527392" cy="446276"/>
          </a:xfrm>
          <a:prstGeom prst="rect">
            <a:avLst/>
          </a:prstGeom>
          <a:noFill/>
        </p:spPr>
        <p:txBody>
          <a:bodyPr wrap="square" rtlCol="0">
            <a:spAutoFit/>
          </a:bodyPr>
          <a:lstStyle/>
          <a:p>
            <a:r>
              <a:rPr lang="en-US" sz="1000" dirty="0">
                <a:latin typeface="Graphik"/>
              </a:rPr>
              <a:t>Diane </a:t>
            </a:r>
            <a:r>
              <a:rPr lang="en-US" sz="1000" dirty="0" err="1">
                <a:latin typeface="Graphik"/>
              </a:rPr>
              <a:t>Omdahl</a:t>
            </a:r>
            <a:r>
              <a:rPr lang="en-US" sz="1000" dirty="0">
                <a:latin typeface="Graphik"/>
              </a:rPr>
              <a:t>; “</a:t>
            </a:r>
            <a:r>
              <a:rPr lang="en-US" sz="1000" dirty="0">
                <a:solidFill>
                  <a:srgbClr val="333333"/>
                </a:solidFill>
                <a:latin typeface="SchnyderS demi"/>
              </a:rPr>
              <a:t>Can Your Employer Force You To Enroll In Medicare? Company Size Is A Factor” Forbes May 2</a:t>
            </a:r>
            <a:r>
              <a:rPr lang="en-US" sz="1000" baseline="30000" dirty="0">
                <a:solidFill>
                  <a:srgbClr val="333333"/>
                </a:solidFill>
                <a:latin typeface="SchnyderS demi"/>
              </a:rPr>
              <a:t>nd,</a:t>
            </a:r>
            <a:r>
              <a:rPr lang="en-US" sz="1000" dirty="0">
                <a:solidFill>
                  <a:srgbClr val="333333"/>
                </a:solidFill>
                <a:latin typeface="SchnyderS demi"/>
              </a:rPr>
              <a:t> 2024</a:t>
            </a:r>
            <a:r>
              <a:rPr lang="en-US" sz="1050" dirty="0">
                <a:solidFill>
                  <a:srgbClr val="333333"/>
                </a:solidFill>
                <a:latin typeface="SchnyderS demi"/>
              </a:rPr>
              <a:t>. </a:t>
            </a:r>
          </a:p>
          <a:p>
            <a:endParaRPr lang="en-US" sz="1200" dirty="0"/>
          </a:p>
        </p:txBody>
      </p:sp>
      <p:sp>
        <p:nvSpPr>
          <p:cNvPr id="3" name="TextBox 2">
            <a:extLst>
              <a:ext uri="{FF2B5EF4-FFF2-40B4-BE49-F238E27FC236}">
                <a16:creationId xmlns:a16="http://schemas.microsoft.com/office/drawing/2014/main" id="{CF7910D7-2485-266B-4A22-BAF5CB643D5E}"/>
              </a:ext>
            </a:extLst>
          </p:cNvPr>
          <p:cNvSpPr txBox="1"/>
          <p:nvPr/>
        </p:nvSpPr>
        <p:spPr>
          <a:xfrm>
            <a:off x="2820352" y="2566760"/>
            <a:ext cx="6539345"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If I don’t offer insurance to those 65 and older wouldn’t that violate the Age Discrimination Employment Act?</a:t>
            </a:r>
          </a:p>
        </p:txBody>
      </p:sp>
      <p:sp>
        <p:nvSpPr>
          <p:cNvPr id="8" name="TextBox 7">
            <a:extLst>
              <a:ext uri="{FF2B5EF4-FFF2-40B4-BE49-F238E27FC236}">
                <a16:creationId xmlns:a16="http://schemas.microsoft.com/office/drawing/2014/main" id="{C5848894-BF2D-6494-8452-7D3C8F91AB6B}"/>
              </a:ext>
            </a:extLst>
          </p:cNvPr>
          <p:cNvSpPr txBox="1"/>
          <p:nvPr/>
        </p:nvSpPr>
        <p:spPr>
          <a:xfrm>
            <a:off x="2832305" y="3341725"/>
            <a:ext cx="6539345" cy="2308324"/>
          </a:xfrm>
          <a:prstGeom prst="rect">
            <a:avLst/>
          </a:prstGeom>
          <a:noFill/>
        </p:spPr>
        <p:txBody>
          <a:bodyPr wrap="square" rtlCol="0">
            <a:spAutoFit/>
          </a:bodyPr>
          <a:lstStyle/>
          <a:p>
            <a:r>
              <a:rPr lang="en-US" sz="1600" dirty="0">
                <a:solidFill>
                  <a:srgbClr val="333333"/>
                </a:solidFill>
                <a:latin typeface="Georgia" panose="02040502050405020303" pitchFamily="18" charset="0"/>
              </a:rPr>
              <a:t>Many people believe that, if a small employer drops coverage for their older employees, it is violating the Age Discrimination in Employment Act, which prohibits employment discrimination against persons 40 years of age or older. </a:t>
            </a:r>
          </a:p>
          <a:p>
            <a:endParaRPr lang="en-US" sz="1600" dirty="0">
              <a:solidFill>
                <a:srgbClr val="333333"/>
              </a:solidFill>
              <a:latin typeface="Georgia" panose="02040502050405020303" pitchFamily="18" charset="0"/>
            </a:endParaRPr>
          </a:p>
          <a:p>
            <a:r>
              <a:rPr lang="en-US" sz="1600" dirty="0">
                <a:solidFill>
                  <a:srgbClr val="333333"/>
                </a:solidFill>
                <a:latin typeface="Georgia" panose="02040502050405020303" pitchFamily="18" charset="0"/>
              </a:rPr>
              <a:t>However, a fact sheet on age discrimination notes </a:t>
            </a:r>
            <a:r>
              <a:rPr lang="en-US" sz="1600" b="1" dirty="0">
                <a:latin typeface="Georgia" panose="02040502050405020303" pitchFamily="18" charset="0"/>
              </a:rPr>
              <a:t>t</a:t>
            </a:r>
            <a:r>
              <a:rPr lang="en-US" sz="1600" b="1" dirty="0">
                <a:latin typeface="Georgia" panose="02040502050405020303" pitchFamily="18" charset="0"/>
                <a:hlinkClick r:id="rId3" tooltip="https://www.eeoc.gov/laws/guidance/fact-sheet-age-discrimination">
                  <a:extLst>
                    <a:ext uri="{A12FA001-AC4F-418D-AE19-62706E023703}">
                      <ahyp:hlinkClr xmlns:ahyp="http://schemas.microsoft.com/office/drawing/2018/hyperlinkcolor" val="tx"/>
                    </a:ext>
                  </a:extLst>
                </a:hlinkClick>
              </a:rPr>
              <a:t>he ADEA “applies to private employers with 20 or more employees</a:t>
            </a:r>
            <a:r>
              <a:rPr lang="en-US" sz="1600" dirty="0">
                <a:solidFill>
                  <a:srgbClr val="333333"/>
                </a:solidFill>
                <a:latin typeface="Georgia" panose="02040502050405020303" pitchFamily="18" charset="0"/>
              </a:rPr>
              <a:t>, state and local governments, employment agencies, labor organizations and the federal government.”</a:t>
            </a:r>
            <a:endParaRPr lang="en-US" sz="1600" dirty="0"/>
          </a:p>
        </p:txBody>
      </p:sp>
      <p:pic>
        <p:nvPicPr>
          <p:cNvPr id="10" name="Picture 9">
            <a:extLst>
              <a:ext uri="{FF2B5EF4-FFF2-40B4-BE49-F238E27FC236}">
                <a16:creationId xmlns:a16="http://schemas.microsoft.com/office/drawing/2014/main" id="{54E19CBC-667E-6162-7B3B-181567F1E010}"/>
              </a:ext>
            </a:extLst>
          </p:cNvPr>
          <p:cNvPicPr>
            <a:picLocks noChangeAspect="1"/>
          </p:cNvPicPr>
          <p:nvPr/>
        </p:nvPicPr>
        <p:blipFill>
          <a:blip r:embed="rId4"/>
          <a:stretch>
            <a:fillRect/>
          </a:stretch>
        </p:blipFill>
        <p:spPr>
          <a:xfrm>
            <a:off x="2354051" y="3373585"/>
            <a:ext cx="313794" cy="293329"/>
          </a:xfrm>
          <a:prstGeom prst="rect">
            <a:avLst/>
          </a:prstGeom>
        </p:spPr>
      </p:pic>
    </p:spTree>
    <p:extLst>
      <p:ext uri="{BB962C8B-B14F-4D97-AF65-F5344CB8AC3E}">
        <p14:creationId xmlns:p14="http://schemas.microsoft.com/office/powerpoint/2010/main" val="3698527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28311-48B9-76E6-84D9-B3B9C43E1456}"/>
              </a:ext>
            </a:extLst>
          </p:cNvPr>
          <p:cNvSpPr/>
          <p:nvPr/>
        </p:nvSpPr>
        <p:spPr>
          <a:xfrm>
            <a:off x="0" y="-1"/>
            <a:ext cx="12192000" cy="6858001"/>
          </a:xfrm>
          <a:prstGeom prst="rect">
            <a:avLst/>
          </a:prstGeom>
          <a:solidFill>
            <a:srgbClr val="F7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7556801" y="-4516466"/>
            <a:ext cx="10789920" cy="10530840"/>
          </a:xfrm>
          <a:prstGeom prst="ellipse">
            <a:avLst/>
          </a:prstGeom>
          <a:noFill/>
          <a:ln w="1905000">
            <a:solidFill>
              <a:srgbClr val="7499AC">
                <a:alpha val="7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660400" y="1813934"/>
            <a:ext cx="4528627"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400" b="1" dirty="0">
                <a:solidFill>
                  <a:srgbClr val="212C3A"/>
                </a:solidFill>
                <a:latin typeface="Aptos Black" panose="020B0004020202020204" pitchFamily="34" charset="0"/>
              </a:rPr>
              <a:t>For Employers</a:t>
            </a:r>
          </a:p>
        </p:txBody>
      </p:sp>
      <p:cxnSp>
        <p:nvCxnSpPr>
          <p:cNvPr id="11" name="Straight Connector 10">
            <a:extLst>
              <a:ext uri="{FF2B5EF4-FFF2-40B4-BE49-F238E27FC236}">
                <a16:creationId xmlns:a16="http://schemas.microsoft.com/office/drawing/2014/main" id="{701C3C26-7BCC-0DC2-EC24-96807DC852FD}"/>
              </a:ext>
            </a:extLst>
          </p:cNvPr>
          <p:cNvCxnSpPr>
            <a:cxnSpLocks/>
          </p:cNvCxnSpPr>
          <p:nvPr/>
        </p:nvCxnSpPr>
        <p:spPr>
          <a:xfrm>
            <a:off x="671725" y="6322382"/>
            <a:ext cx="10848551"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C74BF80F-6D9B-E828-56DE-F9A50916A8AF}"/>
              </a:ext>
            </a:extLst>
          </p:cNvPr>
          <p:cNvSpPr txBox="1"/>
          <p:nvPr/>
        </p:nvSpPr>
        <p:spPr>
          <a:xfrm>
            <a:off x="660400" y="1486196"/>
            <a:ext cx="4528627"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EE7B4D"/>
                </a:solidFill>
                <a:latin typeface="Aptos" panose="020B0004020202020204" pitchFamily="34" charset="0"/>
              </a:rPr>
              <a:t>Group Medicare Advantage MSA</a:t>
            </a:r>
          </a:p>
        </p:txBody>
      </p:sp>
      <p:sp>
        <p:nvSpPr>
          <p:cNvPr id="19" name="Rounded Rectangle 18">
            <a:extLst>
              <a:ext uri="{FF2B5EF4-FFF2-40B4-BE49-F238E27FC236}">
                <a16:creationId xmlns:a16="http://schemas.microsoft.com/office/drawing/2014/main" id="{584C8679-7D96-EA3B-F883-CF2DE04E6510}"/>
              </a:ext>
            </a:extLst>
          </p:cNvPr>
          <p:cNvSpPr/>
          <p:nvPr/>
        </p:nvSpPr>
        <p:spPr>
          <a:xfrm>
            <a:off x="5013224" y="940687"/>
            <a:ext cx="3254744" cy="1705693"/>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42E78767-2EBE-8EC9-25C4-D55DA5CCEB0F}"/>
              </a:ext>
            </a:extLst>
          </p:cNvPr>
          <p:cNvSpPr/>
          <p:nvPr/>
        </p:nvSpPr>
        <p:spPr>
          <a:xfrm>
            <a:off x="8472285" y="2863427"/>
            <a:ext cx="3254744" cy="2532557"/>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3E1DF70-9300-D7BC-4052-BC2089A4467E}"/>
              </a:ext>
            </a:extLst>
          </p:cNvPr>
          <p:cNvSpPr txBox="1"/>
          <p:nvPr/>
        </p:nvSpPr>
        <p:spPr>
          <a:xfrm>
            <a:off x="660400" y="2683170"/>
            <a:ext cx="4528627"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400" dirty="0">
                <a:solidFill>
                  <a:schemeClr val="bg2">
                    <a:lumMod val="50000"/>
                  </a:schemeClr>
                </a:solidFill>
                <a:latin typeface="Aptos" panose="020B0004020202020204" pitchFamily="34" charset="0"/>
              </a:rPr>
              <a:t>The Medicare Version</a:t>
            </a:r>
            <a:br>
              <a:rPr lang="en-US" sz="2400" dirty="0">
                <a:solidFill>
                  <a:schemeClr val="bg2">
                    <a:lumMod val="50000"/>
                  </a:schemeClr>
                </a:solidFill>
                <a:latin typeface="Aptos" panose="020B0004020202020204" pitchFamily="34" charset="0"/>
              </a:rPr>
            </a:br>
            <a:r>
              <a:rPr lang="en-US" sz="2400" dirty="0">
                <a:solidFill>
                  <a:schemeClr val="bg2">
                    <a:lumMod val="50000"/>
                  </a:schemeClr>
                </a:solidFill>
                <a:latin typeface="Aptos" panose="020B0004020202020204" pitchFamily="34" charset="0"/>
              </a:rPr>
              <a:t>of an HSA</a:t>
            </a:r>
          </a:p>
        </p:txBody>
      </p:sp>
      <p:sp>
        <p:nvSpPr>
          <p:cNvPr id="43" name="TextBox 42">
            <a:extLst>
              <a:ext uri="{FF2B5EF4-FFF2-40B4-BE49-F238E27FC236}">
                <a16:creationId xmlns:a16="http://schemas.microsoft.com/office/drawing/2014/main" id="{EB2FC09A-8640-C82D-1E9F-5091D326F45B}"/>
              </a:ext>
            </a:extLst>
          </p:cNvPr>
          <p:cNvSpPr txBox="1"/>
          <p:nvPr/>
        </p:nvSpPr>
        <p:spPr>
          <a:xfrm>
            <a:off x="5685820" y="1142398"/>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No Employer Costs</a:t>
            </a:r>
          </a:p>
        </p:txBody>
      </p:sp>
      <p:sp>
        <p:nvSpPr>
          <p:cNvPr id="51" name="TextBox 50">
            <a:extLst>
              <a:ext uri="{FF2B5EF4-FFF2-40B4-BE49-F238E27FC236}">
                <a16:creationId xmlns:a16="http://schemas.microsoft.com/office/drawing/2014/main" id="{32194A90-AFE9-2E56-EBCC-BC68668B04E1}"/>
              </a:ext>
            </a:extLst>
          </p:cNvPr>
          <p:cNvSpPr txBox="1"/>
          <p:nvPr/>
        </p:nvSpPr>
        <p:spPr>
          <a:xfrm>
            <a:off x="5125196" y="1688795"/>
            <a:ext cx="3103480"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Government deposits funds</a:t>
            </a:r>
          </a:p>
          <a:p>
            <a:pPr algn="l"/>
            <a:r>
              <a:rPr lang="en-US" sz="1800" dirty="0">
                <a:solidFill>
                  <a:srgbClr val="212C3A"/>
                </a:solidFill>
                <a:latin typeface="Aptos Light" panose="020B0004020202020204" pitchFamily="34" charset="0"/>
              </a:rPr>
              <a:t>• No annual premium</a:t>
            </a:r>
          </a:p>
        </p:txBody>
      </p:sp>
      <p:sp>
        <p:nvSpPr>
          <p:cNvPr id="56" name="Rounded Rectangle 55">
            <a:extLst>
              <a:ext uri="{FF2B5EF4-FFF2-40B4-BE49-F238E27FC236}">
                <a16:creationId xmlns:a16="http://schemas.microsoft.com/office/drawing/2014/main" id="{A23593CA-8881-EF87-FE0F-15C0D5A0EB18}"/>
              </a:ext>
            </a:extLst>
          </p:cNvPr>
          <p:cNvSpPr/>
          <p:nvPr/>
        </p:nvSpPr>
        <p:spPr>
          <a:xfrm>
            <a:off x="5013224" y="2866657"/>
            <a:ext cx="3254744" cy="2532557"/>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a:extLst>
              <a:ext uri="{FF2B5EF4-FFF2-40B4-BE49-F238E27FC236}">
                <a16:creationId xmlns:a16="http://schemas.microsoft.com/office/drawing/2014/main" id="{A10E155C-5B95-159B-53C0-AEF9D2C83421}"/>
              </a:ext>
            </a:extLst>
          </p:cNvPr>
          <p:cNvSpPr/>
          <p:nvPr/>
        </p:nvSpPr>
        <p:spPr>
          <a:xfrm>
            <a:off x="8472285" y="940687"/>
            <a:ext cx="3254744" cy="1705693"/>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descr="A black dollar sign in a speech bubble&#10;&#10;Description automatically generated">
            <a:extLst>
              <a:ext uri="{FF2B5EF4-FFF2-40B4-BE49-F238E27FC236}">
                <a16:creationId xmlns:a16="http://schemas.microsoft.com/office/drawing/2014/main" id="{0015E166-15A3-7A37-1563-351C5559468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99322" y="1115040"/>
            <a:ext cx="459974" cy="459974"/>
          </a:xfrm>
          <a:prstGeom prst="rect">
            <a:avLst/>
          </a:prstGeom>
        </p:spPr>
      </p:pic>
      <p:pic>
        <p:nvPicPr>
          <p:cNvPr id="75" name="Picture 74" descr="A white logo on a orange circle&#10;&#10;Description automatically generated">
            <a:extLst>
              <a:ext uri="{FF2B5EF4-FFF2-40B4-BE49-F238E27FC236}">
                <a16:creationId xmlns:a16="http://schemas.microsoft.com/office/drawing/2014/main" id="{D600C017-B9D3-C38D-BBEC-90F3B13E6B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99322" y="3021180"/>
            <a:ext cx="457200" cy="457200"/>
          </a:xfrm>
          <a:prstGeom prst="rect">
            <a:avLst/>
          </a:prstGeom>
        </p:spPr>
      </p:pic>
      <p:sp>
        <p:nvSpPr>
          <p:cNvPr id="58" name="TextBox 57">
            <a:extLst>
              <a:ext uri="{FF2B5EF4-FFF2-40B4-BE49-F238E27FC236}">
                <a16:creationId xmlns:a16="http://schemas.microsoft.com/office/drawing/2014/main" id="{5D570D53-640C-7ECB-534A-6A5F27EFFA15}"/>
              </a:ext>
            </a:extLst>
          </p:cNvPr>
          <p:cNvSpPr txBox="1"/>
          <p:nvPr/>
        </p:nvSpPr>
        <p:spPr>
          <a:xfrm>
            <a:off x="5685820" y="3083095"/>
            <a:ext cx="2653890"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No Size Restrictions</a:t>
            </a:r>
          </a:p>
        </p:txBody>
      </p:sp>
      <p:sp>
        <p:nvSpPr>
          <p:cNvPr id="59" name="TextBox 58">
            <a:extLst>
              <a:ext uri="{FF2B5EF4-FFF2-40B4-BE49-F238E27FC236}">
                <a16:creationId xmlns:a16="http://schemas.microsoft.com/office/drawing/2014/main" id="{FC8AAECD-579D-FC04-76E0-A8A62AE22388}"/>
              </a:ext>
            </a:extLst>
          </p:cNvPr>
          <p:cNvSpPr txBox="1"/>
          <p:nvPr/>
        </p:nvSpPr>
        <p:spPr>
          <a:xfrm>
            <a:off x="5125196" y="3629492"/>
            <a:ext cx="3103480" cy="1477328"/>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Any sized employer</a:t>
            </a:r>
            <a:endParaRPr lang="en-US" sz="1200" dirty="0">
              <a:solidFill>
                <a:srgbClr val="212C3A"/>
              </a:solidFill>
              <a:latin typeface="Aptos Light" panose="020B0004020202020204" pitchFamily="34" charset="0"/>
            </a:endParaRPr>
          </a:p>
          <a:p>
            <a:pPr algn="l"/>
            <a:r>
              <a:rPr lang="en-US" sz="1800" dirty="0">
                <a:solidFill>
                  <a:srgbClr val="212C3A"/>
                </a:solidFill>
                <a:latin typeface="Aptos Light" panose="020B0004020202020204" pitchFamily="34" charset="0"/>
              </a:rPr>
              <a:t>• Employment-related</a:t>
            </a:r>
            <a:br>
              <a:rPr lang="en-US" sz="1800" dirty="0">
                <a:solidFill>
                  <a:srgbClr val="212C3A"/>
                </a:solidFill>
                <a:latin typeface="Aptos Light" panose="020B0004020202020204" pitchFamily="34" charset="0"/>
              </a:rPr>
            </a:br>
            <a:r>
              <a:rPr lang="en-US" sz="1800">
                <a:solidFill>
                  <a:srgbClr val="212C3A"/>
                </a:solidFill>
                <a:latin typeface="Aptos Light" panose="020B0004020202020204" pitchFamily="34" charset="0"/>
              </a:rPr>
              <a:t>   Associations &amp; Chambers</a:t>
            </a:r>
            <a:endParaRPr lang="en-US" sz="1800" dirty="0">
              <a:solidFill>
                <a:srgbClr val="212C3A"/>
              </a:solidFill>
              <a:latin typeface="Aptos Light" panose="020B0004020202020204" pitchFamily="34" charset="0"/>
            </a:endParaRPr>
          </a:p>
          <a:p>
            <a:pPr algn="l"/>
            <a:r>
              <a:rPr lang="en-US" sz="1800" dirty="0">
                <a:solidFill>
                  <a:srgbClr val="212C3A"/>
                </a:solidFill>
                <a:latin typeface="Aptos Light" panose="020B0004020202020204" pitchFamily="34" charset="0"/>
              </a:rPr>
              <a:t>• PEOs</a:t>
            </a:r>
          </a:p>
          <a:p>
            <a:pPr algn="l"/>
            <a:r>
              <a:rPr lang="en-US" sz="1800" dirty="0">
                <a:solidFill>
                  <a:srgbClr val="212C3A"/>
                </a:solidFill>
                <a:latin typeface="Aptos Light" panose="020B0004020202020204" pitchFamily="34" charset="0"/>
              </a:rPr>
              <a:t>• Sole proprietors</a:t>
            </a:r>
          </a:p>
        </p:txBody>
      </p:sp>
      <p:sp>
        <p:nvSpPr>
          <p:cNvPr id="60" name="TextBox 59">
            <a:extLst>
              <a:ext uri="{FF2B5EF4-FFF2-40B4-BE49-F238E27FC236}">
                <a16:creationId xmlns:a16="http://schemas.microsoft.com/office/drawing/2014/main" id="{5CA66717-06FE-B6ED-8F25-94F8D0701B64}"/>
              </a:ext>
            </a:extLst>
          </p:cNvPr>
          <p:cNvSpPr txBox="1"/>
          <p:nvPr/>
        </p:nvSpPr>
        <p:spPr>
          <a:xfrm>
            <a:off x="9165999" y="3068368"/>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Retiree Offering</a:t>
            </a:r>
          </a:p>
        </p:txBody>
      </p:sp>
      <p:sp>
        <p:nvSpPr>
          <p:cNvPr id="61" name="TextBox 60">
            <a:extLst>
              <a:ext uri="{FF2B5EF4-FFF2-40B4-BE49-F238E27FC236}">
                <a16:creationId xmlns:a16="http://schemas.microsoft.com/office/drawing/2014/main" id="{2A82F2C4-22ED-2856-70AC-5A44B9A9D832}"/>
              </a:ext>
            </a:extLst>
          </p:cNvPr>
          <p:cNvSpPr txBox="1"/>
          <p:nvPr/>
        </p:nvSpPr>
        <p:spPr>
          <a:xfrm>
            <a:off x="8605375" y="3614765"/>
            <a:ext cx="3103480" cy="20313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Medicare-eligible active</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employees</a:t>
            </a:r>
          </a:p>
          <a:p>
            <a:pPr algn="l"/>
            <a:r>
              <a:rPr lang="en-US" sz="1800" dirty="0">
                <a:solidFill>
                  <a:srgbClr val="212C3A"/>
                </a:solidFill>
                <a:latin typeface="Aptos Light" panose="020B0004020202020204" pitchFamily="34" charset="0"/>
              </a:rPr>
              <a:t>• Medicare-eligible retirees</a:t>
            </a:r>
          </a:p>
          <a:p>
            <a:pPr algn="l"/>
            <a:r>
              <a:rPr lang="en-US" sz="1800" dirty="0">
                <a:solidFill>
                  <a:srgbClr val="212C3A"/>
                </a:solidFill>
                <a:latin typeface="Aptos Light" panose="020B0004020202020204" pitchFamily="34" charset="0"/>
              </a:rPr>
              <a:t>• Perfect for those looking for</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an HSA option</a:t>
            </a:r>
          </a:p>
          <a:p>
            <a:pPr algn="l"/>
            <a:endParaRPr lang="en-US" sz="1800" dirty="0">
              <a:solidFill>
                <a:srgbClr val="212C3A"/>
              </a:solidFill>
              <a:latin typeface="Aptos Light" panose="020B0004020202020204" pitchFamily="34" charset="0"/>
            </a:endParaRPr>
          </a:p>
          <a:p>
            <a:pPr algn="l"/>
            <a:endParaRPr lang="en-US" sz="1800" dirty="0">
              <a:solidFill>
                <a:srgbClr val="212C3A"/>
              </a:solidFill>
              <a:latin typeface="Aptos Light" panose="020B0004020202020204" pitchFamily="34" charset="0"/>
            </a:endParaRPr>
          </a:p>
        </p:txBody>
      </p:sp>
      <p:pic>
        <p:nvPicPr>
          <p:cNvPr id="76" name="Picture 75" descr="A hand in a circle&#10;&#10;Description automatically generated">
            <a:extLst>
              <a:ext uri="{FF2B5EF4-FFF2-40B4-BE49-F238E27FC236}">
                <a16:creationId xmlns:a16="http://schemas.microsoft.com/office/drawing/2014/main" id="{507D0A33-EDFA-4C72-13BE-C40C8D3CFA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79501" y="3041010"/>
            <a:ext cx="457200" cy="457200"/>
          </a:xfrm>
          <a:prstGeom prst="rect">
            <a:avLst/>
          </a:prstGeom>
        </p:spPr>
      </p:pic>
      <p:pic>
        <p:nvPicPr>
          <p:cNvPr id="68" name="Picture 67" descr="A black and white circle with a person on it&#10;&#10;Description automatically generated">
            <a:extLst>
              <a:ext uri="{FF2B5EF4-FFF2-40B4-BE49-F238E27FC236}">
                <a16:creationId xmlns:a16="http://schemas.microsoft.com/office/drawing/2014/main" id="{A049B00D-631A-8F5C-02B9-A0FBFE8749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79502" y="1098440"/>
            <a:ext cx="459974" cy="459974"/>
          </a:xfrm>
          <a:prstGeom prst="rect">
            <a:avLst/>
          </a:prstGeom>
        </p:spPr>
      </p:pic>
      <p:sp>
        <p:nvSpPr>
          <p:cNvPr id="69" name="TextBox 68">
            <a:extLst>
              <a:ext uri="{FF2B5EF4-FFF2-40B4-BE49-F238E27FC236}">
                <a16:creationId xmlns:a16="http://schemas.microsoft.com/office/drawing/2014/main" id="{358F2FAD-854B-A6A5-B676-BD52C2EA1623}"/>
              </a:ext>
            </a:extLst>
          </p:cNvPr>
          <p:cNvSpPr txBox="1"/>
          <p:nvPr/>
        </p:nvSpPr>
        <p:spPr>
          <a:xfrm>
            <a:off x="9166000" y="1160355"/>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No ERISA</a:t>
            </a:r>
          </a:p>
        </p:txBody>
      </p:sp>
      <p:sp>
        <p:nvSpPr>
          <p:cNvPr id="70" name="TextBox 69">
            <a:extLst>
              <a:ext uri="{FF2B5EF4-FFF2-40B4-BE49-F238E27FC236}">
                <a16:creationId xmlns:a16="http://schemas.microsoft.com/office/drawing/2014/main" id="{22EC35A7-AFEF-B1B7-8C5F-CAAAA719BF3E}"/>
              </a:ext>
            </a:extLst>
          </p:cNvPr>
          <p:cNvSpPr txBox="1"/>
          <p:nvPr/>
        </p:nvSpPr>
        <p:spPr>
          <a:xfrm>
            <a:off x="8605376" y="1706752"/>
            <a:ext cx="3103480"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Simple enrollment</a:t>
            </a:r>
          </a:p>
          <a:p>
            <a:pPr algn="l"/>
            <a:r>
              <a:rPr lang="en-US" sz="1800" dirty="0">
                <a:solidFill>
                  <a:srgbClr val="212C3A"/>
                </a:solidFill>
                <a:latin typeface="Aptos Light" panose="020B0004020202020204" pitchFamily="34" charset="0"/>
              </a:rPr>
              <a:t>• Easy renewals</a:t>
            </a:r>
          </a:p>
        </p:txBody>
      </p:sp>
    </p:spTree>
    <p:extLst>
      <p:ext uri="{BB962C8B-B14F-4D97-AF65-F5344CB8AC3E}">
        <p14:creationId xmlns:p14="http://schemas.microsoft.com/office/powerpoint/2010/main" val="1093293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28311-48B9-76E6-84D9-B3B9C43E1456}"/>
              </a:ext>
            </a:extLst>
          </p:cNvPr>
          <p:cNvSpPr/>
          <p:nvPr/>
        </p:nvSpPr>
        <p:spPr>
          <a:xfrm>
            <a:off x="0" y="-1"/>
            <a:ext cx="12192000" cy="6858001"/>
          </a:xfrm>
          <a:prstGeom prst="rect">
            <a:avLst/>
          </a:prstGeom>
          <a:solidFill>
            <a:srgbClr val="F7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7556801" y="-4516466"/>
            <a:ext cx="10789920" cy="10530840"/>
          </a:xfrm>
          <a:prstGeom prst="ellipse">
            <a:avLst/>
          </a:prstGeom>
          <a:noFill/>
          <a:ln w="1905000">
            <a:solidFill>
              <a:srgbClr val="EE7B4D">
                <a:alpha val="7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4F1F4BA-9A73-A9F9-16D4-D12D5B26D9D6}"/>
              </a:ext>
            </a:extLst>
          </p:cNvPr>
          <p:cNvSpPr txBox="1"/>
          <p:nvPr/>
        </p:nvSpPr>
        <p:spPr>
          <a:xfrm>
            <a:off x="660400" y="1813934"/>
            <a:ext cx="4528627" cy="76944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400" b="1" dirty="0">
                <a:solidFill>
                  <a:srgbClr val="212C3A"/>
                </a:solidFill>
                <a:latin typeface="Aptos Black" panose="020B0004020202020204" pitchFamily="34" charset="0"/>
              </a:rPr>
              <a:t>For Employees</a:t>
            </a:r>
          </a:p>
        </p:txBody>
      </p:sp>
      <p:cxnSp>
        <p:nvCxnSpPr>
          <p:cNvPr id="11" name="Straight Connector 10">
            <a:extLst>
              <a:ext uri="{FF2B5EF4-FFF2-40B4-BE49-F238E27FC236}">
                <a16:creationId xmlns:a16="http://schemas.microsoft.com/office/drawing/2014/main" id="{701C3C26-7BCC-0DC2-EC24-96807DC852FD}"/>
              </a:ext>
            </a:extLst>
          </p:cNvPr>
          <p:cNvCxnSpPr>
            <a:cxnSpLocks/>
          </p:cNvCxnSpPr>
          <p:nvPr/>
        </p:nvCxnSpPr>
        <p:spPr>
          <a:xfrm>
            <a:off x="671725" y="6322382"/>
            <a:ext cx="10848551" cy="0"/>
          </a:xfrm>
          <a:prstGeom prst="line">
            <a:avLst/>
          </a:prstGeom>
          <a:ln>
            <a:solidFill>
              <a:srgbClr val="7499AC"/>
            </a:solidFill>
          </a:ln>
        </p:spPr>
        <p:style>
          <a:lnRef idx="2">
            <a:schemeClr val="accent1"/>
          </a:lnRef>
          <a:fillRef idx="0">
            <a:schemeClr val="accent1"/>
          </a:fillRef>
          <a:effectRef idx="1">
            <a:schemeClr val="accent1"/>
          </a:effectRef>
          <a:fontRef idx="minor">
            <a:schemeClr val="tx1"/>
          </a:fontRef>
        </p:style>
      </p:cxnSp>
      <p:sp>
        <p:nvSpPr>
          <p:cNvPr id="19" name="Rounded Rectangle 18">
            <a:extLst>
              <a:ext uri="{FF2B5EF4-FFF2-40B4-BE49-F238E27FC236}">
                <a16:creationId xmlns:a16="http://schemas.microsoft.com/office/drawing/2014/main" id="{584C8679-7D96-EA3B-F883-CF2DE04E6510}"/>
              </a:ext>
            </a:extLst>
          </p:cNvPr>
          <p:cNvSpPr/>
          <p:nvPr/>
        </p:nvSpPr>
        <p:spPr>
          <a:xfrm>
            <a:off x="5013224" y="940687"/>
            <a:ext cx="3254744" cy="1705693"/>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42E78767-2EBE-8EC9-25C4-D55DA5CCEB0F}"/>
              </a:ext>
            </a:extLst>
          </p:cNvPr>
          <p:cNvSpPr/>
          <p:nvPr/>
        </p:nvSpPr>
        <p:spPr>
          <a:xfrm>
            <a:off x="8472285" y="2863428"/>
            <a:ext cx="3254744" cy="2685054"/>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3E1DF70-9300-D7BC-4052-BC2089A4467E}"/>
              </a:ext>
            </a:extLst>
          </p:cNvPr>
          <p:cNvSpPr txBox="1"/>
          <p:nvPr/>
        </p:nvSpPr>
        <p:spPr>
          <a:xfrm>
            <a:off x="660400" y="2683170"/>
            <a:ext cx="4528627" cy="83099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400" dirty="0">
                <a:solidFill>
                  <a:schemeClr val="bg2">
                    <a:lumMod val="50000"/>
                  </a:schemeClr>
                </a:solidFill>
                <a:latin typeface="Aptos" panose="020B0004020202020204" pitchFamily="34" charset="0"/>
              </a:rPr>
              <a:t>The Medicare Version</a:t>
            </a:r>
            <a:br>
              <a:rPr lang="en-US" sz="2400" dirty="0">
                <a:solidFill>
                  <a:schemeClr val="bg2">
                    <a:lumMod val="50000"/>
                  </a:schemeClr>
                </a:solidFill>
                <a:latin typeface="Aptos" panose="020B0004020202020204" pitchFamily="34" charset="0"/>
              </a:rPr>
            </a:br>
            <a:r>
              <a:rPr lang="en-US" sz="2400" dirty="0">
                <a:solidFill>
                  <a:schemeClr val="bg2">
                    <a:lumMod val="50000"/>
                  </a:schemeClr>
                </a:solidFill>
                <a:latin typeface="Aptos" panose="020B0004020202020204" pitchFamily="34" charset="0"/>
              </a:rPr>
              <a:t>of an HSA</a:t>
            </a:r>
          </a:p>
        </p:txBody>
      </p:sp>
      <p:sp>
        <p:nvSpPr>
          <p:cNvPr id="43" name="TextBox 42">
            <a:extLst>
              <a:ext uri="{FF2B5EF4-FFF2-40B4-BE49-F238E27FC236}">
                <a16:creationId xmlns:a16="http://schemas.microsoft.com/office/drawing/2014/main" id="{EB2FC09A-8640-C82D-1E9F-5091D326F45B}"/>
              </a:ext>
            </a:extLst>
          </p:cNvPr>
          <p:cNvSpPr txBox="1"/>
          <p:nvPr/>
        </p:nvSpPr>
        <p:spPr>
          <a:xfrm>
            <a:off x="5685820" y="1142398"/>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Plan Costs</a:t>
            </a:r>
          </a:p>
        </p:txBody>
      </p:sp>
      <p:sp>
        <p:nvSpPr>
          <p:cNvPr id="51" name="TextBox 50">
            <a:extLst>
              <a:ext uri="{FF2B5EF4-FFF2-40B4-BE49-F238E27FC236}">
                <a16:creationId xmlns:a16="http://schemas.microsoft.com/office/drawing/2014/main" id="{32194A90-AFE9-2E56-EBCC-BC68668B04E1}"/>
              </a:ext>
            </a:extLst>
          </p:cNvPr>
          <p:cNvSpPr txBox="1"/>
          <p:nvPr/>
        </p:nvSpPr>
        <p:spPr>
          <a:xfrm>
            <a:off x="5125196" y="1688795"/>
            <a:ext cx="3103480" cy="92333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By law, $0 monthly premium</a:t>
            </a:r>
          </a:p>
          <a:p>
            <a:pPr algn="l"/>
            <a:r>
              <a:rPr lang="en-US" sz="1800" dirty="0">
                <a:solidFill>
                  <a:srgbClr val="212C3A"/>
                </a:solidFill>
                <a:latin typeface="Aptos Light" panose="020B0004020202020204" pitchFamily="34" charset="0"/>
              </a:rPr>
              <a:t>• Once chosen deductible is</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met, Medicare pays 100%</a:t>
            </a:r>
          </a:p>
        </p:txBody>
      </p:sp>
      <p:sp>
        <p:nvSpPr>
          <p:cNvPr id="56" name="Rounded Rectangle 55">
            <a:extLst>
              <a:ext uri="{FF2B5EF4-FFF2-40B4-BE49-F238E27FC236}">
                <a16:creationId xmlns:a16="http://schemas.microsoft.com/office/drawing/2014/main" id="{A23593CA-8881-EF87-FE0F-15C0D5A0EB18}"/>
              </a:ext>
            </a:extLst>
          </p:cNvPr>
          <p:cNvSpPr/>
          <p:nvPr/>
        </p:nvSpPr>
        <p:spPr>
          <a:xfrm>
            <a:off x="5013224" y="2866657"/>
            <a:ext cx="3254744" cy="2685055"/>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a:extLst>
              <a:ext uri="{FF2B5EF4-FFF2-40B4-BE49-F238E27FC236}">
                <a16:creationId xmlns:a16="http://schemas.microsoft.com/office/drawing/2014/main" id="{A10E155C-5B95-159B-53C0-AEF9D2C83421}"/>
              </a:ext>
            </a:extLst>
          </p:cNvPr>
          <p:cNvSpPr/>
          <p:nvPr/>
        </p:nvSpPr>
        <p:spPr>
          <a:xfrm>
            <a:off x="8472285" y="940687"/>
            <a:ext cx="3254744" cy="1705693"/>
          </a:xfrm>
          <a:prstGeom prst="roundRect">
            <a:avLst>
              <a:gd name="adj" fmla="val 9838"/>
            </a:avLst>
          </a:prstGeom>
          <a:solidFill>
            <a:schemeClr val="bg1"/>
          </a:solid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blue bubble with a dollar sign&#10;&#10;Description automatically generated">
            <a:extLst>
              <a:ext uri="{FF2B5EF4-FFF2-40B4-BE49-F238E27FC236}">
                <a16:creationId xmlns:a16="http://schemas.microsoft.com/office/drawing/2014/main" id="{AF51453E-0AEF-98A9-659E-32BE0D6699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02096" y="1117814"/>
            <a:ext cx="457200" cy="457200"/>
          </a:xfrm>
          <a:prstGeom prst="rect">
            <a:avLst/>
          </a:prstGeom>
        </p:spPr>
      </p:pic>
      <p:pic>
        <p:nvPicPr>
          <p:cNvPr id="13" name="Picture 12" descr="A black and white circle with a person on it&#10;&#10;Description automatically generated">
            <a:extLst>
              <a:ext uri="{FF2B5EF4-FFF2-40B4-BE49-F238E27FC236}">
                <a16:creationId xmlns:a16="http://schemas.microsoft.com/office/drawing/2014/main" id="{4C804BA8-6A76-79DE-2005-6C616F8B87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02096" y="3023954"/>
            <a:ext cx="457200" cy="457200"/>
          </a:xfrm>
          <a:prstGeom prst="rect">
            <a:avLst/>
          </a:prstGeom>
        </p:spPr>
      </p:pic>
      <p:sp>
        <p:nvSpPr>
          <p:cNvPr id="58" name="TextBox 57">
            <a:extLst>
              <a:ext uri="{FF2B5EF4-FFF2-40B4-BE49-F238E27FC236}">
                <a16:creationId xmlns:a16="http://schemas.microsoft.com/office/drawing/2014/main" id="{5D570D53-640C-7ECB-534A-6A5F27EFFA15}"/>
              </a:ext>
            </a:extLst>
          </p:cNvPr>
          <p:cNvSpPr txBox="1"/>
          <p:nvPr/>
        </p:nvSpPr>
        <p:spPr>
          <a:xfrm>
            <a:off x="5685820" y="3083095"/>
            <a:ext cx="2653890"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Plan Type</a:t>
            </a:r>
          </a:p>
        </p:txBody>
      </p:sp>
      <p:sp>
        <p:nvSpPr>
          <p:cNvPr id="59" name="TextBox 58">
            <a:extLst>
              <a:ext uri="{FF2B5EF4-FFF2-40B4-BE49-F238E27FC236}">
                <a16:creationId xmlns:a16="http://schemas.microsoft.com/office/drawing/2014/main" id="{FC8AAECD-579D-FC04-76E0-A8A62AE22388}"/>
              </a:ext>
            </a:extLst>
          </p:cNvPr>
          <p:cNvSpPr txBox="1"/>
          <p:nvPr/>
        </p:nvSpPr>
        <p:spPr>
          <a:xfrm>
            <a:off x="5125196" y="3629492"/>
            <a:ext cx="3103480" cy="1754326"/>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Medicare Advantage Plan</a:t>
            </a:r>
          </a:p>
          <a:p>
            <a:pPr algn="l"/>
            <a:r>
              <a:rPr lang="en-US" sz="1800" dirty="0">
                <a:solidFill>
                  <a:srgbClr val="212C3A"/>
                </a:solidFill>
                <a:latin typeface="Aptos Light" panose="020B0004020202020204" pitchFamily="34" charset="0"/>
              </a:rPr>
              <a:t>• No Prior </a:t>
            </a:r>
            <a:r>
              <a:rPr lang="en-US" sz="1800" dirty="0" err="1">
                <a:solidFill>
                  <a:srgbClr val="212C3A"/>
                </a:solidFill>
                <a:latin typeface="Aptos Light" panose="020B0004020202020204" pitchFamily="34" charset="0"/>
              </a:rPr>
              <a:t>Auths</a:t>
            </a:r>
            <a:r>
              <a:rPr lang="en-US" sz="1800" dirty="0">
                <a:solidFill>
                  <a:srgbClr val="212C3A"/>
                </a:solidFill>
                <a:latin typeface="Aptos Light" panose="020B0004020202020204" pitchFamily="34" charset="0"/>
              </a:rPr>
              <a:t> or Referrals</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Only Advantage plan with  </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upfront MSA deposit that</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beneficiaries can spend,</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save or invest</a:t>
            </a:r>
          </a:p>
        </p:txBody>
      </p:sp>
      <p:sp>
        <p:nvSpPr>
          <p:cNvPr id="60" name="TextBox 59">
            <a:extLst>
              <a:ext uri="{FF2B5EF4-FFF2-40B4-BE49-F238E27FC236}">
                <a16:creationId xmlns:a16="http://schemas.microsoft.com/office/drawing/2014/main" id="{5CA66717-06FE-B6ED-8F25-94F8D0701B64}"/>
              </a:ext>
            </a:extLst>
          </p:cNvPr>
          <p:cNvSpPr txBox="1"/>
          <p:nvPr/>
        </p:nvSpPr>
        <p:spPr>
          <a:xfrm>
            <a:off x="9165999" y="3068368"/>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Other Perks</a:t>
            </a:r>
          </a:p>
        </p:txBody>
      </p:sp>
      <p:pic>
        <p:nvPicPr>
          <p:cNvPr id="18" name="Picture 17" descr="A circle with white circles on it&#10;&#10;Description automatically generated">
            <a:extLst>
              <a:ext uri="{FF2B5EF4-FFF2-40B4-BE49-F238E27FC236}">
                <a16:creationId xmlns:a16="http://schemas.microsoft.com/office/drawing/2014/main" id="{E028C898-43FA-1FCF-F39D-9A0A906730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82275" y="3041010"/>
            <a:ext cx="457200" cy="457200"/>
          </a:xfrm>
          <a:prstGeom prst="rect">
            <a:avLst/>
          </a:prstGeom>
        </p:spPr>
      </p:pic>
      <p:sp>
        <p:nvSpPr>
          <p:cNvPr id="61" name="TextBox 60">
            <a:extLst>
              <a:ext uri="{FF2B5EF4-FFF2-40B4-BE49-F238E27FC236}">
                <a16:creationId xmlns:a16="http://schemas.microsoft.com/office/drawing/2014/main" id="{2A82F2C4-22ED-2856-70AC-5A44B9A9D832}"/>
              </a:ext>
            </a:extLst>
          </p:cNvPr>
          <p:cNvSpPr txBox="1"/>
          <p:nvPr/>
        </p:nvSpPr>
        <p:spPr>
          <a:xfrm>
            <a:off x="8605375" y="3614765"/>
            <a:ext cx="3103480" cy="23083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Financial coaching</a:t>
            </a:r>
          </a:p>
          <a:p>
            <a:pPr algn="l"/>
            <a:r>
              <a:rPr lang="en-US" sz="1800" dirty="0">
                <a:solidFill>
                  <a:srgbClr val="212C3A"/>
                </a:solidFill>
                <a:latin typeface="Aptos Light" panose="020B0004020202020204" pitchFamily="34" charset="0"/>
              </a:rPr>
              <a:t>• Financial education</a:t>
            </a:r>
          </a:p>
          <a:p>
            <a:pPr algn="l"/>
            <a:r>
              <a:rPr lang="en-US" sz="1800" dirty="0">
                <a:solidFill>
                  <a:srgbClr val="212C3A"/>
                </a:solidFill>
                <a:latin typeface="Aptos Light" panose="020B0004020202020204" pitchFamily="34" charset="0"/>
              </a:rPr>
              <a:t>• Financial empowerment</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tools</a:t>
            </a:r>
          </a:p>
          <a:p>
            <a:pPr algn="l"/>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(My Secure Advantage)</a:t>
            </a:r>
          </a:p>
          <a:p>
            <a:pPr algn="l"/>
            <a:endParaRPr lang="en-US" sz="1800" dirty="0">
              <a:solidFill>
                <a:srgbClr val="212C3A"/>
              </a:solidFill>
              <a:latin typeface="Aptos Light" panose="020B0004020202020204" pitchFamily="34" charset="0"/>
            </a:endParaRPr>
          </a:p>
          <a:p>
            <a:pPr algn="l"/>
            <a:endParaRPr lang="en-US" sz="1800" dirty="0">
              <a:solidFill>
                <a:srgbClr val="212C3A"/>
              </a:solidFill>
              <a:latin typeface="Aptos Light" panose="020B0004020202020204" pitchFamily="34" charset="0"/>
            </a:endParaRPr>
          </a:p>
        </p:txBody>
      </p:sp>
      <p:pic>
        <p:nvPicPr>
          <p:cNvPr id="22" name="Picture 21" descr="A blue circle with a white circle with a check mark and a white circle with a black background&#10;&#10;Description automatically generated">
            <a:extLst>
              <a:ext uri="{FF2B5EF4-FFF2-40B4-BE49-F238E27FC236}">
                <a16:creationId xmlns:a16="http://schemas.microsoft.com/office/drawing/2014/main" id="{0BDA511B-AF7C-7EF9-99C7-22E57AF813E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82276" y="1101214"/>
            <a:ext cx="457200" cy="457200"/>
          </a:xfrm>
          <a:prstGeom prst="rect">
            <a:avLst/>
          </a:prstGeom>
        </p:spPr>
      </p:pic>
      <p:sp>
        <p:nvSpPr>
          <p:cNvPr id="69" name="TextBox 68">
            <a:extLst>
              <a:ext uri="{FF2B5EF4-FFF2-40B4-BE49-F238E27FC236}">
                <a16:creationId xmlns:a16="http://schemas.microsoft.com/office/drawing/2014/main" id="{358F2FAD-854B-A6A5-B676-BD52C2EA1623}"/>
              </a:ext>
            </a:extLst>
          </p:cNvPr>
          <p:cNvSpPr txBox="1"/>
          <p:nvPr/>
        </p:nvSpPr>
        <p:spPr>
          <a:xfrm>
            <a:off x="9166000" y="1160355"/>
            <a:ext cx="2542856"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Black" panose="020B0004020202020204" pitchFamily="34" charset="0"/>
              </a:rPr>
              <a:t>Plan Availability</a:t>
            </a:r>
          </a:p>
        </p:txBody>
      </p:sp>
      <p:sp>
        <p:nvSpPr>
          <p:cNvPr id="70" name="TextBox 69">
            <a:extLst>
              <a:ext uri="{FF2B5EF4-FFF2-40B4-BE49-F238E27FC236}">
                <a16:creationId xmlns:a16="http://schemas.microsoft.com/office/drawing/2014/main" id="{22EC35A7-AFEF-B1B7-8C5F-CAAAA719BF3E}"/>
              </a:ext>
            </a:extLst>
          </p:cNvPr>
          <p:cNvSpPr txBox="1"/>
          <p:nvPr/>
        </p:nvSpPr>
        <p:spPr>
          <a:xfrm>
            <a:off x="8605376" y="1706752"/>
            <a:ext cx="3103480" cy="92333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rgbClr val="212C3A"/>
                </a:solidFill>
                <a:latin typeface="Aptos Light" panose="020B0004020202020204" pitchFamily="34" charset="0"/>
              </a:rPr>
              <a:t>• Available in all 50 states and</a:t>
            </a:r>
          </a:p>
          <a:p>
            <a:pPr algn="l"/>
            <a:r>
              <a:rPr lang="en-US" sz="1800" dirty="0">
                <a:solidFill>
                  <a:srgbClr val="212C3A"/>
                </a:solidFill>
                <a:latin typeface="Aptos Light" panose="020B0004020202020204" pitchFamily="34" charset="0"/>
              </a:rPr>
              <a:t>   DC with nationwide access</a:t>
            </a:r>
            <a:br>
              <a:rPr lang="en-US" sz="1800" dirty="0">
                <a:solidFill>
                  <a:srgbClr val="212C3A"/>
                </a:solidFill>
                <a:latin typeface="Aptos Light" panose="020B0004020202020204" pitchFamily="34" charset="0"/>
              </a:rPr>
            </a:br>
            <a:r>
              <a:rPr lang="en-US" sz="1800" dirty="0">
                <a:solidFill>
                  <a:srgbClr val="212C3A"/>
                </a:solidFill>
                <a:latin typeface="Aptos Light" panose="020B0004020202020204" pitchFamily="34" charset="0"/>
              </a:rPr>
              <a:t>   to all Medicare providers</a:t>
            </a:r>
          </a:p>
        </p:txBody>
      </p:sp>
      <p:sp>
        <p:nvSpPr>
          <p:cNvPr id="2" name="TextBox 1">
            <a:extLst>
              <a:ext uri="{FF2B5EF4-FFF2-40B4-BE49-F238E27FC236}">
                <a16:creationId xmlns:a16="http://schemas.microsoft.com/office/drawing/2014/main" id="{8DE19DF7-EA3F-3BB9-91FA-72BB467F3B8A}"/>
              </a:ext>
            </a:extLst>
          </p:cNvPr>
          <p:cNvSpPr txBox="1"/>
          <p:nvPr/>
        </p:nvSpPr>
        <p:spPr>
          <a:xfrm>
            <a:off x="660400" y="1486196"/>
            <a:ext cx="4528627"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7499AC"/>
                </a:solidFill>
                <a:latin typeface="Aptos" panose="020B0004020202020204" pitchFamily="34" charset="0"/>
              </a:rPr>
              <a:t>Group Medicare Advantage MSA</a:t>
            </a:r>
          </a:p>
        </p:txBody>
      </p:sp>
    </p:spTree>
    <p:extLst>
      <p:ext uri="{BB962C8B-B14F-4D97-AF65-F5344CB8AC3E}">
        <p14:creationId xmlns:p14="http://schemas.microsoft.com/office/powerpoint/2010/main" val="807699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B16F0CAD-7573-C26F-C299-25755675CE45}"/>
              </a:ext>
            </a:extLst>
          </p:cNvPr>
          <p:cNvSpPr/>
          <p:nvPr/>
        </p:nvSpPr>
        <p:spPr>
          <a:xfrm>
            <a:off x="4734138" y="-13523"/>
            <a:ext cx="138232" cy="6871523"/>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28311-48B9-76E6-84D9-B3B9C43E1456}"/>
              </a:ext>
            </a:extLst>
          </p:cNvPr>
          <p:cNvSpPr/>
          <p:nvPr/>
        </p:nvSpPr>
        <p:spPr>
          <a:xfrm>
            <a:off x="0" y="-2"/>
            <a:ext cx="4800629" cy="6871523"/>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A9C00AE-F00B-5FC4-FEEC-E7DFEE02B333}"/>
              </a:ext>
            </a:extLst>
          </p:cNvPr>
          <p:cNvSpPr/>
          <p:nvPr/>
        </p:nvSpPr>
        <p:spPr>
          <a:xfrm>
            <a:off x="-7335728" y="-8235456"/>
            <a:ext cx="10789920" cy="10530840"/>
          </a:xfrm>
          <a:prstGeom prst="ellipse">
            <a:avLst/>
          </a:prstGeom>
          <a:noFill/>
          <a:ln w="1905000">
            <a:solidFill>
              <a:schemeClr val="bg1">
                <a:alpha val="6748"/>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FFFC8FC-D99C-96A7-6B03-738E538FBFB1}"/>
              </a:ext>
            </a:extLst>
          </p:cNvPr>
          <p:cNvSpPr txBox="1"/>
          <p:nvPr/>
        </p:nvSpPr>
        <p:spPr>
          <a:xfrm>
            <a:off x="660400" y="1454882"/>
            <a:ext cx="3691467" cy="3046988"/>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800" b="1" dirty="0">
                <a:solidFill>
                  <a:schemeClr val="bg1"/>
                </a:solidFill>
                <a:latin typeface="Aptos Black" panose="020B0004020202020204" pitchFamily="34" charset="0"/>
              </a:rPr>
              <a:t>When </a:t>
            </a:r>
            <a:r>
              <a:rPr lang="en-US" sz="4800" b="1" dirty="0">
                <a:solidFill>
                  <a:srgbClr val="EE7B4D"/>
                </a:solidFill>
                <a:latin typeface="Aptos Black" panose="020B0004020202020204" pitchFamily="34" charset="0"/>
              </a:rPr>
              <a:t>should</a:t>
            </a:r>
            <a:r>
              <a:rPr lang="en-US" sz="4800" b="1" dirty="0">
                <a:solidFill>
                  <a:schemeClr val="bg1"/>
                </a:solidFill>
                <a:latin typeface="Aptos Black" panose="020B0004020202020204" pitchFamily="34" charset="0"/>
              </a:rPr>
              <a:t> an MSA be offered?</a:t>
            </a:r>
          </a:p>
        </p:txBody>
      </p:sp>
      <p:grpSp>
        <p:nvGrpSpPr>
          <p:cNvPr id="36" name="Group 35">
            <a:extLst>
              <a:ext uri="{FF2B5EF4-FFF2-40B4-BE49-F238E27FC236}">
                <a16:creationId xmlns:a16="http://schemas.microsoft.com/office/drawing/2014/main" id="{D1F0745E-0F50-4086-DD9A-C342D982F778}"/>
              </a:ext>
            </a:extLst>
          </p:cNvPr>
          <p:cNvGrpSpPr/>
          <p:nvPr/>
        </p:nvGrpSpPr>
        <p:grpSpPr>
          <a:xfrm>
            <a:off x="660400" y="5878323"/>
            <a:ext cx="646331" cy="646331"/>
            <a:chOff x="3198933" y="5878323"/>
            <a:chExt cx="646331" cy="646331"/>
          </a:xfrm>
        </p:grpSpPr>
        <p:sp>
          <p:nvSpPr>
            <p:cNvPr id="4" name="Oval 3">
              <a:extLst>
                <a:ext uri="{FF2B5EF4-FFF2-40B4-BE49-F238E27FC236}">
                  <a16:creationId xmlns:a16="http://schemas.microsoft.com/office/drawing/2014/main" id="{93B9112D-394E-7B3E-A083-EBAF3FE399D9}"/>
                </a:ext>
              </a:extLst>
            </p:cNvPr>
            <p:cNvSpPr/>
            <p:nvPr/>
          </p:nvSpPr>
          <p:spPr>
            <a:xfrm>
              <a:off x="3198933" y="5878323"/>
              <a:ext cx="646331" cy="64633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D82B0BE-A465-5251-64C2-317F9B54188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32815" y="6118028"/>
              <a:ext cx="178566" cy="166920"/>
            </a:xfrm>
            <a:prstGeom prst="rect">
              <a:avLst/>
            </a:prstGeom>
          </p:spPr>
        </p:pic>
      </p:grpSp>
      <p:grpSp>
        <p:nvGrpSpPr>
          <p:cNvPr id="28" name="Group 27">
            <a:extLst>
              <a:ext uri="{FF2B5EF4-FFF2-40B4-BE49-F238E27FC236}">
                <a16:creationId xmlns:a16="http://schemas.microsoft.com/office/drawing/2014/main" id="{52EE6678-1AD8-E14F-98CA-80E3EBFC0D70}"/>
              </a:ext>
            </a:extLst>
          </p:cNvPr>
          <p:cNvGrpSpPr/>
          <p:nvPr/>
        </p:nvGrpSpPr>
        <p:grpSpPr>
          <a:xfrm>
            <a:off x="5825526" y="481674"/>
            <a:ext cx="4348071" cy="1247984"/>
            <a:chOff x="5258437" y="668563"/>
            <a:chExt cx="4348071" cy="1247984"/>
          </a:xfrm>
        </p:grpSpPr>
        <p:sp>
          <p:nvSpPr>
            <p:cNvPr id="24" name="TextBox 23">
              <a:extLst>
                <a:ext uri="{FF2B5EF4-FFF2-40B4-BE49-F238E27FC236}">
                  <a16:creationId xmlns:a16="http://schemas.microsoft.com/office/drawing/2014/main" id="{F86B5A4C-034D-64E8-56C7-B8428C612F5D}"/>
                </a:ext>
              </a:extLst>
            </p:cNvPr>
            <p:cNvSpPr txBox="1"/>
            <p:nvPr/>
          </p:nvSpPr>
          <p:spPr>
            <a:xfrm>
              <a:off x="5985161" y="1270216"/>
              <a:ext cx="3549605"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An ideal offering for employers with 19 or fewer employees.</a:t>
              </a:r>
            </a:p>
          </p:txBody>
        </p:sp>
        <p:sp>
          <p:nvSpPr>
            <p:cNvPr id="15" name="TextBox 14">
              <a:extLst>
                <a:ext uri="{FF2B5EF4-FFF2-40B4-BE49-F238E27FC236}">
                  <a16:creationId xmlns:a16="http://schemas.microsoft.com/office/drawing/2014/main" id="{7590D308-A31C-4182-B567-4FB7B1FEED97}"/>
                </a:ext>
              </a:extLst>
            </p:cNvPr>
            <p:cNvSpPr txBox="1"/>
            <p:nvPr/>
          </p:nvSpPr>
          <p:spPr>
            <a:xfrm>
              <a:off x="5258437" y="668564"/>
              <a:ext cx="726725"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EE7B4D"/>
                  </a:solidFill>
                  <a:latin typeface="Aptos Black" panose="020B0004020202020204" pitchFamily="34" charset="0"/>
                </a:rPr>
                <a:t>01</a:t>
              </a:r>
            </a:p>
          </p:txBody>
        </p:sp>
        <p:sp>
          <p:nvSpPr>
            <p:cNvPr id="9" name="TextBox 8">
              <a:extLst>
                <a:ext uri="{FF2B5EF4-FFF2-40B4-BE49-F238E27FC236}">
                  <a16:creationId xmlns:a16="http://schemas.microsoft.com/office/drawing/2014/main" id="{778EC28A-C4EB-564C-2B36-EFC2D9ED18B5}"/>
                </a:ext>
              </a:extLst>
            </p:cNvPr>
            <p:cNvSpPr txBox="1"/>
            <p:nvPr/>
          </p:nvSpPr>
          <p:spPr>
            <a:xfrm>
              <a:off x="5928846" y="668563"/>
              <a:ext cx="367766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&lt;20 Employees</a:t>
              </a:r>
            </a:p>
          </p:txBody>
        </p:sp>
      </p:grpSp>
      <p:grpSp>
        <p:nvGrpSpPr>
          <p:cNvPr id="29" name="Group 28">
            <a:extLst>
              <a:ext uri="{FF2B5EF4-FFF2-40B4-BE49-F238E27FC236}">
                <a16:creationId xmlns:a16="http://schemas.microsoft.com/office/drawing/2014/main" id="{7134990B-F8B7-90B7-D55D-9F8432DA8353}"/>
              </a:ext>
            </a:extLst>
          </p:cNvPr>
          <p:cNvGrpSpPr/>
          <p:nvPr/>
        </p:nvGrpSpPr>
        <p:grpSpPr>
          <a:xfrm>
            <a:off x="5825526" y="2080006"/>
            <a:ext cx="4348071" cy="1247984"/>
            <a:chOff x="5258437" y="2255497"/>
            <a:chExt cx="4348071" cy="1247984"/>
          </a:xfrm>
        </p:grpSpPr>
        <p:sp>
          <p:nvSpPr>
            <p:cNvPr id="12" name="TextBox 11">
              <a:extLst>
                <a:ext uri="{FF2B5EF4-FFF2-40B4-BE49-F238E27FC236}">
                  <a16:creationId xmlns:a16="http://schemas.microsoft.com/office/drawing/2014/main" id="{770DE9AC-D81D-7745-BB0A-269C9412E4CA}"/>
                </a:ext>
              </a:extLst>
            </p:cNvPr>
            <p:cNvSpPr txBox="1"/>
            <p:nvPr/>
          </p:nvSpPr>
          <p:spPr>
            <a:xfrm>
              <a:off x="5985162" y="2857150"/>
              <a:ext cx="2968412"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Education only. </a:t>
              </a:r>
              <a:br>
                <a:rPr lang="en-US" sz="1800" dirty="0">
                  <a:solidFill>
                    <a:schemeClr val="bg2">
                      <a:lumMod val="50000"/>
                    </a:schemeClr>
                  </a:solidFill>
                  <a:latin typeface="Aptos Light" panose="020B0004020202020204" pitchFamily="34" charset="0"/>
                </a:rPr>
              </a:br>
              <a:r>
                <a:rPr lang="en-US" sz="1800" dirty="0">
                  <a:solidFill>
                    <a:schemeClr val="bg2">
                      <a:lumMod val="50000"/>
                    </a:schemeClr>
                  </a:solidFill>
                  <a:latin typeface="Aptos Light" panose="020B0004020202020204" pitchFamily="34" charset="0"/>
                </a:rPr>
                <a:t>Best decision will be made.</a:t>
              </a:r>
            </a:p>
          </p:txBody>
        </p:sp>
        <p:sp>
          <p:nvSpPr>
            <p:cNvPr id="16" name="TextBox 15">
              <a:extLst>
                <a:ext uri="{FF2B5EF4-FFF2-40B4-BE49-F238E27FC236}">
                  <a16:creationId xmlns:a16="http://schemas.microsoft.com/office/drawing/2014/main" id="{81AF3211-9226-C1CB-BB82-AE64816CAB3E}"/>
                </a:ext>
              </a:extLst>
            </p:cNvPr>
            <p:cNvSpPr txBox="1"/>
            <p:nvPr/>
          </p:nvSpPr>
          <p:spPr>
            <a:xfrm>
              <a:off x="5258437" y="2255498"/>
              <a:ext cx="726725"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EE7B4D"/>
                  </a:solidFill>
                  <a:latin typeface="Aptos Black" panose="020B0004020202020204" pitchFamily="34" charset="0"/>
                </a:rPr>
                <a:t>02</a:t>
              </a:r>
            </a:p>
          </p:txBody>
        </p:sp>
        <p:sp>
          <p:nvSpPr>
            <p:cNvPr id="17" name="TextBox 16">
              <a:extLst>
                <a:ext uri="{FF2B5EF4-FFF2-40B4-BE49-F238E27FC236}">
                  <a16:creationId xmlns:a16="http://schemas.microsoft.com/office/drawing/2014/main" id="{C72EA2BF-7624-2160-0F1C-953B430E880A}"/>
                </a:ext>
              </a:extLst>
            </p:cNvPr>
            <p:cNvSpPr txBox="1"/>
            <p:nvPr/>
          </p:nvSpPr>
          <p:spPr>
            <a:xfrm>
              <a:off x="5928846" y="2255497"/>
              <a:ext cx="367766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20+ Employees</a:t>
              </a:r>
            </a:p>
          </p:txBody>
        </p:sp>
      </p:grpSp>
      <p:grpSp>
        <p:nvGrpSpPr>
          <p:cNvPr id="30" name="Group 29">
            <a:extLst>
              <a:ext uri="{FF2B5EF4-FFF2-40B4-BE49-F238E27FC236}">
                <a16:creationId xmlns:a16="http://schemas.microsoft.com/office/drawing/2014/main" id="{225D0F49-7796-AFC9-BB6F-6CC6337F8206}"/>
              </a:ext>
            </a:extLst>
          </p:cNvPr>
          <p:cNvGrpSpPr/>
          <p:nvPr/>
        </p:nvGrpSpPr>
        <p:grpSpPr>
          <a:xfrm>
            <a:off x="5825526" y="3678338"/>
            <a:ext cx="4706657" cy="1247984"/>
            <a:chOff x="5258437" y="3599105"/>
            <a:chExt cx="4706657" cy="1247984"/>
          </a:xfrm>
        </p:grpSpPr>
        <p:sp>
          <p:nvSpPr>
            <p:cNvPr id="18" name="TextBox 17">
              <a:extLst>
                <a:ext uri="{FF2B5EF4-FFF2-40B4-BE49-F238E27FC236}">
                  <a16:creationId xmlns:a16="http://schemas.microsoft.com/office/drawing/2014/main" id="{145E2791-E2A0-5F60-9C51-427557D65155}"/>
                </a:ext>
              </a:extLst>
            </p:cNvPr>
            <p:cNvSpPr txBox="1"/>
            <p:nvPr/>
          </p:nvSpPr>
          <p:spPr>
            <a:xfrm>
              <a:off x="5985162" y="4200758"/>
              <a:ext cx="354960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When employer agrees to complete the short sign-up form.</a:t>
              </a:r>
            </a:p>
          </p:txBody>
        </p:sp>
        <p:sp>
          <p:nvSpPr>
            <p:cNvPr id="20" name="TextBox 19">
              <a:extLst>
                <a:ext uri="{FF2B5EF4-FFF2-40B4-BE49-F238E27FC236}">
                  <a16:creationId xmlns:a16="http://schemas.microsoft.com/office/drawing/2014/main" id="{93978CDC-9D30-21FA-F4BC-71D93DC4BCD7}"/>
                </a:ext>
              </a:extLst>
            </p:cNvPr>
            <p:cNvSpPr txBox="1"/>
            <p:nvPr/>
          </p:nvSpPr>
          <p:spPr>
            <a:xfrm>
              <a:off x="5258437" y="3599106"/>
              <a:ext cx="726725"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EE7B4D"/>
                  </a:solidFill>
                  <a:latin typeface="Aptos Black" panose="020B0004020202020204" pitchFamily="34" charset="0"/>
                </a:rPr>
                <a:t>03</a:t>
              </a:r>
            </a:p>
          </p:txBody>
        </p:sp>
        <p:sp>
          <p:nvSpPr>
            <p:cNvPr id="22" name="TextBox 21">
              <a:extLst>
                <a:ext uri="{FF2B5EF4-FFF2-40B4-BE49-F238E27FC236}">
                  <a16:creationId xmlns:a16="http://schemas.microsoft.com/office/drawing/2014/main" id="{97AEDC04-1680-FE2B-F050-086BCED0B587}"/>
                </a:ext>
              </a:extLst>
            </p:cNvPr>
            <p:cNvSpPr txBox="1"/>
            <p:nvPr/>
          </p:nvSpPr>
          <p:spPr>
            <a:xfrm>
              <a:off x="5928846" y="3599105"/>
              <a:ext cx="4036248"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Past &amp; Future Retirees</a:t>
              </a:r>
            </a:p>
          </p:txBody>
        </p:sp>
      </p:grpSp>
      <p:grpSp>
        <p:nvGrpSpPr>
          <p:cNvPr id="31" name="Group 30">
            <a:extLst>
              <a:ext uri="{FF2B5EF4-FFF2-40B4-BE49-F238E27FC236}">
                <a16:creationId xmlns:a16="http://schemas.microsoft.com/office/drawing/2014/main" id="{F3BB57BE-7B60-93EE-DCBE-9CD5B97BF212}"/>
              </a:ext>
            </a:extLst>
          </p:cNvPr>
          <p:cNvGrpSpPr/>
          <p:nvPr/>
        </p:nvGrpSpPr>
        <p:grpSpPr>
          <a:xfrm>
            <a:off x="5825526" y="5276671"/>
            <a:ext cx="4348071" cy="1247984"/>
            <a:chOff x="5258437" y="5129326"/>
            <a:chExt cx="4348071" cy="1247984"/>
          </a:xfrm>
        </p:grpSpPr>
        <p:sp>
          <p:nvSpPr>
            <p:cNvPr id="23" name="TextBox 22">
              <a:extLst>
                <a:ext uri="{FF2B5EF4-FFF2-40B4-BE49-F238E27FC236}">
                  <a16:creationId xmlns:a16="http://schemas.microsoft.com/office/drawing/2014/main" id="{87B978FE-A493-BF2C-C513-CB393BCE16C8}"/>
                </a:ext>
              </a:extLst>
            </p:cNvPr>
            <p:cNvSpPr txBox="1"/>
            <p:nvPr/>
          </p:nvSpPr>
          <p:spPr>
            <a:xfrm>
              <a:off x="5985162" y="5730979"/>
              <a:ext cx="2968412"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dirty="0">
                  <a:solidFill>
                    <a:schemeClr val="bg2">
                      <a:lumMod val="50000"/>
                    </a:schemeClr>
                  </a:solidFill>
                  <a:latin typeface="Aptos Light" panose="020B0004020202020204" pitchFamily="34" charset="0"/>
                </a:rPr>
                <a:t>A great Employer Group Waiver Plan retiree offering.</a:t>
              </a:r>
            </a:p>
          </p:txBody>
        </p:sp>
        <p:sp>
          <p:nvSpPr>
            <p:cNvPr id="25" name="TextBox 24">
              <a:extLst>
                <a:ext uri="{FF2B5EF4-FFF2-40B4-BE49-F238E27FC236}">
                  <a16:creationId xmlns:a16="http://schemas.microsoft.com/office/drawing/2014/main" id="{CF2F749C-4279-8916-E889-6D93AE43A66D}"/>
                </a:ext>
              </a:extLst>
            </p:cNvPr>
            <p:cNvSpPr txBox="1"/>
            <p:nvPr/>
          </p:nvSpPr>
          <p:spPr>
            <a:xfrm>
              <a:off x="5258437" y="5129327"/>
              <a:ext cx="726725"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EE7B4D"/>
                  </a:solidFill>
                  <a:latin typeface="Aptos Black" panose="020B0004020202020204" pitchFamily="34" charset="0"/>
                </a:rPr>
                <a:t>04</a:t>
              </a:r>
            </a:p>
          </p:txBody>
        </p:sp>
        <p:sp>
          <p:nvSpPr>
            <p:cNvPr id="26" name="TextBox 25">
              <a:extLst>
                <a:ext uri="{FF2B5EF4-FFF2-40B4-BE49-F238E27FC236}">
                  <a16:creationId xmlns:a16="http://schemas.microsoft.com/office/drawing/2014/main" id="{6C83F123-B403-AFAC-662A-ABBF57602C96}"/>
                </a:ext>
              </a:extLst>
            </p:cNvPr>
            <p:cNvSpPr txBox="1"/>
            <p:nvPr/>
          </p:nvSpPr>
          <p:spPr>
            <a:xfrm>
              <a:off x="5928846" y="5129326"/>
              <a:ext cx="367766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EGWP</a:t>
              </a:r>
            </a:p>
          </p:txBody>
        </p:sp>
      </p:grpSp>
    </p:spTree>
    <p:extLst>
      <p:ext uri="{BB962C8B-B14F-4D97-AF65-F5344CB8AC3E}">
        <p14:creationId xmlns:p14="http://schemas.microsoft.com/office/powerpoint/2010/main" val="2271608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6D0B3D5A081142ADC224657600994C" ma:contentTypeVersion="17" ma:contentTypeDescription="Create a new document." ma:contentTypeScope="" ma:versionID="2649685be310f2c597771010108c00d1">
  <xsd:schema xmlns:xsd="http://www.w3.org/2001/XMLSchema" xmlns:xs="http://www.w3.org/2001/XMLSchema" xmlns:p="http://schemas.microsoft.com/office/2006/metadata/properties" xmlns:ns2="8442eae1-4b25-494e-bb56-d398a2de1e0f" xmlns:ns3="c6a5c91e-6196-4b93-9503-ea345f4f16ad" targetNamespace="http://schemas.microsoft.com/office/2006/metadata/properties" ma:root="true" ma:fieldsID="fb93990ce9389582fad57f05bc1a476c" ns2:_="" ns3:_="">
    <xsd:import namespace="8442eae1-4b25-494e-bb56-d398a2de1e0f"/>
    <xsd:import namespace="c6a5c91e-6196-4b93-9503-ea345f4f16a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42eae1-4b25-494e-bb56-d398a2de1e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98c4a8d-61ac-41fe-9ee8-4adbead3aaa6"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a5c91e-6196-4b93-9503-ea345f4f16ad"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48e4c7e-cc61-4aac-8e2e-8338027b108a}" ma:internalName="TaxCatchAll" ma:showField="CatchAllData" ma:web="c6a5c91e-6196-4b93-9503-ea345f4f16a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4A1248-D82A-4997-881E-D238EF6985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42eae1-4b25-494e-bb56-d398a2de1e0f"/>
    <ds:schemaRef ds:uri="c6a5c91e-6196-4b93-9503-ea345f4f16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2DFC43-D865-46D6-BE36-A7CB97E341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683</TotalTime>
  <Words>1315</Words>
  <Application>Microsoft Office PowerPoint</Application>
  <PresentationFormat>Widescreen</PresentationFormat>
  <Paragraphs>159</Paragraphs>
  <Slides>12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Aptos</vt:lpstr>
      <vt:lpstr>Aptos Black</vt:lpstr>
      <vt:lpstr>Aptos Display</vt:lpstr>
      <vt:lpstr>Aptos ExtraBold</vt:lpstr>
      <vt:lpstr>Aptos Light</vt:lpstr>
      <vt:lpstr>Arial</vt:lpstr>
      <vt:lpstr>Georgia</vt:lpstr>
      <vt:lpstr>Graphik</vt:lpstr>
      <vt:lpstr>Mulish</vt:lpstr>
      <vt:lpstr>SchnyderS demi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Erik Soderborg</dc:creator>
  <cp:lastModifiedBy>Cori Moyes</cp:lastModifiedBy>
  <cp:revision>18</cp:revision>
  <dcterms:created xsi:type="dcterms:W3CDTF">2024-08-26T19:16:15Z</dcterms:created>
  <dcterms:modified xsi:type="dcterms:W3CDTF">2026-07-15T19:09:48Z</dcterms:modified>
</cp:coreProperties>
</file>