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16"/>
  </p:notesMasterIdLst>
  <p:sldIdLst>
    <p:sldId id="258" r:id="rId4"/>
    <p:sldId id="262" r:id="rId5"/>
    <p:sldId id="260" r:id="rId6"/>
    <p:sldId id="267" r:id="rId7"/>
    <p:sldId id="263" r:id="rId8"/>
    <p:sldId id="266" r:id="rId9"/>
    <p:sldId id="322" r:id="rId10"/>
    <p:sldId id="326" r:id="rId11"/>
    <p:sldId id="327" r:id="rId12"/>
    <p:sldId id="328" r:id="rId13"/>
    <p:sldId id="320"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0B36F4-F179-7515-23F7-2110DB1C6328}" name="Jen Handlan" initials="JH" userId="S::jen@uptrendmktg.onmicrosoft.com::9b298bae-258d-43e6-8707-49f2fe2fde3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99AC"/>
    <a:srgbClr val="EE7B4D"/>
    <a:srgbClr val="212C3A"/>
    <a:srgbClr val="F7F5F4"/>
    <a:srgbClr val="3F5A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F90590-E52C-4731-AA46-1EF8E5B55BCB}" v="5" dt="2026-06-23T22:40:26.5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12"/>
    <p:restoredTop sz="94694"/>
  </p:normalViewPr>
  <p:slideViewPr>
    <p:cSldViewPr snapToGrid="0">
      <p:cViewPr varScale="1">
        <p:scale>
          <a:sx n="68" d="100"/>
          <a:sy n="68" d="100"/>
        </p:scale>
        <p:origin x="57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1.xml"/><Relationship Id="rId21"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8/10/relationships/authors" Target="authors.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i Moyes" userId="d545328f-11f5-47a4-a22d-f2803efd417f" providerId="ADAL" clId="{A8877CCD-ECCE-48DD-9870-FC43CD02F531}"/>
    <pc:docChg chg="custSel addSld delSld modSld">
      <pc:chgData name="Cori Moyes" userId="d545328f-11f5-47a4-a22d-f2803efd417f" providerId="ADAL" clId="{A8877CCD-ECCE-48DD-9870-FC43CD02F531}" dt="2026-06-23T22:40:26.543" v="30"/>
      <pc:docMkLst>
        <pc:docMk/>
      </pc:docMkLst>
      <pc:sldChg chg="del">
        <pc:chgData name="Cori Moyes" userId="d545328f-11f5-47a4-a22d-f2803efd417f" providerId="ADAL" clId="{A8877CCD-ECCE-48DD-9870-FC43CD02F531}" dt="2026-06-22T22:12:31.253" v="1" actId="2696"/>
        <pc:sldMkLst>
          <pc:docMk/>
          <pc:sldMk cId="1407539896" sldId="261"/>
        </pc:sldMkLst>
      </pc:sldChg>
      <pc:sldChg chg="del">
        <pc:chgData name="Cori Moyes" userId="d545328f-11f5-47a4-a22d-f2803efd417f" providerId="ADAL" clId="{A8877CCD-ECCE-48DD-9870-FC43CD02F531}" dt="2026-06-22T22:13:03.929" v="4" actId="2696"/>
        <pc:sldMkLst>
          <pc:docMk/>
          <pc:sldMk cId="807699818" sldId="265"/>
        </pc:sldMkLst>
      </pc:sldChg>
      <pc:sldChg chg="del">
        <pc:chgData name="Cori Moyes" userId="d545328f-11f5-47a4-a22d-f2803efd417f" providerId="ADAL" clId="{A8877CCD-ECCE-48DD-9870-FC43CD02F531}" dt="2026-06-22T22:13:00.301" v="3" actId="2696"/>
        <pc:sldMkLst>
          <pc:docMk/>
          <pc:sldMk cId="2271608425" sldId="267"/>
        </pc:sldMkLst>
      </pc:sldChg>
      <pc:sldChg chg="delSp modSp add mod">
        <pc:chgData name="Cori Moyes" userId="d545328f-11f5-47a4-a22d-f2803efd417f" providerId="ADAL" clId="{A8877CCD-ECCE-48DD-9870-FC43CD02F531}" dt="2026-06-22T22:17:35.598" v="26" actId="20577"/>
        <pc:sldMkLst>
          <pc:docMk/>
          <pc:sldMk cId="2386078050" sldId="267"/>
        </pc:sldMkLst>
        <pc:spChg chg="mod">
          <ac:chgData name="Cori Moyes" userId="d545328f-11f5-47a4-a22d-f2803efd417f" providerId="ADAL" clId="{A8877CCD-ECCE-48DD-9870-FC43CD02F531}" dt="2026-06-22T22:17:35.598" v="26" actId="20577"/>
          <ac:spMkLst>
            <pc:docMk/>
            <pc:sldMk cId="2386078050" sldId="267"/>
            <ac:spMk id="21" creationId="{BCE7D19C-FCC7-BAFF-895F-E7DD594016AD}"/>
          </ac:spMkLst>
        </pc:spChg>
        <pc:spChg chg="del">
          <ac:chgData name="Cori Moyes" userId="d545328f-11f5-47a4-a22d-f2803efd417f" providerId="ADAL" clId="{A8877CCD-ECCE-48DD-9870-FC43CD02F531}" dt="2026-06-22T22:17:06.555" v="23" actId="478"/>
          <ac:spMkLst>
            <pc:docMk/>
            <pc:sldMk cId="2386078050" sldId="267"/>
            <ac:spMk id="45" creationId="{88168874-2366-7E33-D4B3-7CF0DB6B4A0E}"/>
          </ac:spMkLst>
        </pc:spChg>
        <pc:spChg chg="mod">
          <ac:chgData name="Cori Moyes" userId="d545328f-11f5-47a4-a22d-f2803efd417f" providerId="ADAL" clId="{A8877CCD-ECCE-48DD-9870-FC43CD02F531}" dt="2026-06-22T22:17:10.631" v="25" actId="6549"/>
          <ac:spMkLst>
            <pc:docMk/>
            <pc:sldMk cId="2386078050" sldId="267"/>
            <ac:spMk id="46" creationId="{191E333D-F1FD-0066-8EED-10970AEEFF04}"/>
          </ac:spMkLst>
        </pc:spChg>
        <pc:spChg chg="del">
          <ac:chgData name="Cori Moyes" userId="d545328f-11f5-47a4-a22d-f2803efd417f" providerId="ADAL" clId="{A8877CCD-ECCE-48DD-9870-FC43CD02F531}" dt="2026-06-22T22:17:09.247" v="24" actId="478"/>
          <ac:spMkLst>
            <pc:docMk/>
            <pc:sldMk cId="2386078050" sldId="267"/>
            <ac:spMk id="49" creationId="{2BC1BA41-AE4A-01CF-DA5A-D74602FB1BB7}"/>
          </ac:spMkLst>
        </pc:spChg>
      </pc:sldChg>
      <pc:sldChg chg="del">
        <pc:chgData name="Cori Moyes" userId="d545328f-11f5-47a4-a22d-f2803efd417f" providerId="ADAL" clId="{A8877CCD-ECCE-48DD-9870-FC43CD02F531}" dt="2026-06-22T22:18:15.055" v="28" actId="2696"/>
        <pc:sldMkLst>
          <pc:docMk/>
          <pc:sldMk cId="1214894483" sldId="268"/>
        </pc:sldMkLst>
      </pc:sldChg>
      <pc:sldChg chg="add del">
        <pc:chgData name="Cori Moyes" userId="d545328f-11f5-47a4-a22d-f2803efd417f" providerId="ADAL" clId="{A8877CCD-ECCE-48DD-9870-FC43CD02F531}" dt="2026-06-22T22:14:03.582" v="6" actId="2696"/>
        <pc:sldMkLst>
          <pc:docMk/>
          <pc:sldMk cId="1570557886" sldId="270"/>
        </pc:sldMkLst>
      </pc:sldChg>
      <pc:sldChg chg="del">
        <pc:chgData name="Cori Moyes" userId="d545328f-11f5-47a4-a22d-f2803efd417f" providerId="ADAL" clId="{A8877CCD-ECCE-48DD-9870-FC43CD02F531}" dt="2026-06-22T22:12:26.535" v="0" actId="2696"/>
        <pc:sldMkLst>
          <pc:docMk/>
          <pc:sldMk cId="96907703" sldId="313"/>
        </pc:sldMkLst>
      </pc:sldChg>
      <pc:sldChg chg="del">
        <pc:chgData name="Cori Moyes" userId="d545328f-11f5-47a4-a22d-f2803efd417f" providerId="ADAL" clId="{A8877CCD-ECCE-48DD-9870-FC43CD02F531}" dt="2026-06-22T22:12:35.929" v="2" actId="2696"/>
        <pc:sldMkLst>
          <pc:docMk/>
          <pc:sldMk cId="3698527811" sldId="314"/>
        </pc:sldMkLst>
      </pc:sldChg>
      <pc:sldChg chg="add">
        <pc:chgData name="Cori Moyes" userId="d545328f-11f5-47a4-a22d-f2803efd417f" providerId="ADAL" clId="{A8877CCD-ECCE-48DD-9870-FC43CD02F531}" dt="2026-06-22T22:18:27.131" v="29"/>
        <pc:sldMkLst>
          <pc:docMk/>
          <pc:sldMk cId="2475094674" sldId="320"/>
        </pc:sldMkLst>
      </pc:sldChg>
      <pc:sldChg chg="delSp add mod">
        <pc:chgData name="Cori Moyes" userId="d545328f-11f5-47a4-a22d-f2803efd417f" providerId="ADAL" clId="{A8877CCD-ECCE-48DD-9870-FC43CD02F531}" dt="2026-06-22T22:15:41.564" v="21" actId="478"/>
        <pc:sldMkLst>
          <pc:docMk/>
          <pc:sldMk cId="2188243233" sldId="322"/>
        </pc:sldMkLst>
        <pc:spChg chg="del">
          <ac:chgData name="Cori Moyes" userId="d545328f-11f5-47a4-a22d-f2803efd417f" providerId="ADAL" clId="{A8877CCD-ECCE-48DD-9870-FC43CD02F531}" dt="2026-06-22T22:14:51.382" v="8" actId="478"/>
          <ac:spMkLst>
            <pc:docMk/>
            <pc:sldMk cId="2188243233" sldId="322"/>
            <ac:spMk id="45" creationId="{EC42B0D5-FA73-473A-CC0A-C58DD488BAEE}"/>
          </ac:spMkLst>
        </pc:spChg>
        <pc:spChg chg="del">
          <ac:chgData name="Cori Moyes" userId="d545328f-11f5-47a4-a22d-f2803efd417f" providerId="ADAL" clId="{A8877CCD-ECCE-48DD-9870-FC43CD02F531}" dt="2026-06-22T22:15:41.564" v="21" actId="478"/>
          <ac:spMkLst>
            <pc:docMk/>
            <pc:sldMk cId="2188243233" sldId="322"/>
            <ac:spMk id="46" creationId="{A1157B3C-C4CF-C57F-617D-533DDD9F442D}"/>
          </ac:spMkLst>
        </pc:spChg>
        <pc:spChg chg="del">
          <ac:chgData name="Cori Moyes" userId="d545328f-11f5-47a4-a22d-f2803efd417f" providerId="ADAL" clId="{A8877CCD-ECCE-48DD-9870-FC43CD02F531}" dt="2026-06-22T22:14:55.185" v="9" actId="478"/>
          <ac:spMkLst>
            <pc:docMk/>
            <pc:sldMk cId="2188243233" sldId="322"/>
            <ac:spMk id="49" creationId="{F6E54126-FAAF-9C46-2704-8C2BB1A2C224}"/>
          </ac:spMkLst>
        </pc:spChg>
      </pc:sldChg>
      <pc:sldChg chg="delSp modSp add del mod">
        <pc:chgData name="Cori Moyes" userId="d545328f-11f5-47a4-a22d-f2803efd417f" providerId="ADAL" clId="{A8877CCD-ECCE-48DD-9870-FC43CD02F531}" dt="2026-06-23T22:40:26.543" v="30"/>
        <pc:sldMkLst>
          <pc:docMk/>
          <pc:sldMk cId="2992484665" sldId="326"/>
        </pc:sldMkLst>
        <pc:spChg chg="mod">
          <ac:chgData name="Cori Moyes" userId="d545328f-11f5-47a4-a22d-f2803efd417f" providerId="ADAL" clId="{A8877CCD-ECCE-48DD-9870-FC43CD02F531}" dt="2026-06-22T22:15:04.564" v="12" actId="6549"/>
          <ac:spMkLst>
            <pc:docMk/>
            <pc:sldMk cId="2992484665" sldId="326"/>
            <ac:spMk id="45" creationId="{704F4567-EAE4-85C0-8A24-4909842E6C14}"/>
          </ac:spMkLst>
        </pc:spChg>
        <pc:spChg chg="mod">
          <ac:chgData name="Cori Moyes" userId="d545328f-11f5-47a4-a22d-f2803efd417f" providerId="ADAL" clId="{A8877CCD-ECCE-48DD-9870-FC43CD02F531}" dt="2026-06-22T22:15:38.330" v="20" actId="6549"/>
          <ac:spMkLst>
            <pc:docMk/>
            <pc:sldMk cId="2992484665" sldId="326"/>
            <ac:spMk id="46" creationId="{305A41C9-C2AA-A66D-857B-0E994F187295}"/>
          </ac:spMkLst>
        </pc:spChg>
        <pc:spChg chg="del">
          <ac:chgData name="Cori Moyes" userId="d545328f-11f5-47a4-a22d-f2803efd417f" providerId="ADAL" clId="{A8877CCD-ECCE-48DD-9870-FC43CD02F531}" dt="2026-06-22T22:15:00.009" v="10" actId="478"/>
          <ac:spMkLst>
            <pc:docMk/>
            <pc:sldMk cId="2992484665" sldId="326"/>
            <ac:spMk id="49" creationId="{CD5CB11B-4EF4-A3EF-DD07-083F4CFA86EE}"/>
          </ac:spMkLst>
        </pc:spChg>
      </pc:sldChg>
      <pc:sldChg chg="delSp modSp add mod">
        <pc:chgData name="Cori Moyes" userId="d545328f-11f5-47a4-a22d-f2803efd417f" providerId="ADAL" clId="{A8877CCD-ECCE-48DD-9870-FC43CD02F531}" dt="2026-06-22T22:15:34.786" v="19" actId="478"/>
        <pc:sldMkLst>
          <pc:docMk/>
          <pc:sldMk cId="4177306873" sldId="327"/>
        </pc:sldMkLst>
        <pc:spChg chg="mod">
          <ac:chgData name="Cori Moyes" userId="d545328f-11f5-47a4-a22d-f2803efd417f" providerId="ADAL" clId="{A8877CCD-ECCE-48DD-9870-FC43CD02F531}" dt="2026-06-22T22:15:15.836" v="14" actId="6549"/>
          <ac:spMkLst>
            <pc:docMk/>
            <pc:sldMk cId="4177306873" sldId="327"/>
            <ac:spMk id="45" creationId="{E036F802-4CBE-E09C-9566-45A114C56742}"/>
          </ac:spMkLst>
        </pc:spChg>
        <pc:spChg chg="del">
          <ac:chgData name="Cori Moyes" userId="d545328f-11f5-47a4-a22d-f2803efd417f" providerId="ADAL" clId="{A8877CCD-ECCE-48DD-9870-FC43CD02F531}" dt="2026-06-22T22:15:34.786" v="19" actId="478"/>
          <ac:spMkLst>
            <pc:docMk/>
            <pc:sldMk cId="4177306873" sldId="327"/>
            <ac:spMk id="46" creationId="{14D913DB-CB3C-2235-0355-49D633B7FE6B}"/>
          </ac:spMkLst>
        </pc:spChg>
        <pc:spChg chg="del">
          <ac:chgData name="Cori Moyes" userId="d545328f-11f5-47a4-a22d-f2803efd417f" providerId="ADAL" clId="{A8877CCD-ECCE-48DD-9870-FC43CD02F531}" dt="2026-06-22T22:15:18.949" v="15" actId="478"/>
          <ac:spMkLst>
            <pc:docMk/>
            <pc:sldMk cId="4177306873" sldId="327"/>
            <ac:spMk id="49" creationId="{E1327344-53F6-FF4C-585D-36017C585363}"/>
          </ac:spMkLst>
        </pc:spChg>
      </pc:sldChg>
      <pc:sldChg chg="delSp modSp add mod">
        <pc:chgData name="Cori Moyes" userId="d545328f-11f5-47a4-a22d-f2803efd417f" providerId="ADAL" clId="{A8877CCD-ECCE-48DD-9870-FC43CD02F531}" dt="2026-06-22T22:15:29.781" v="18" actId="6549"/>
        <pc:sldMkLst>
          <pc:docMk/>
          <pc:sldMk cId="267640580" sldId="328"/>
        </pc:sldMkLst>
        <pc:spChg chg="del">
          <ac:chgData name="Cori Moyes" userId="d545328f-11f5-47a4-a22d-f2803efd417f" providerId="ADAL" clId="{A8877CCD-ECCE-48DD-9870-FC43CD02F531}" dt="2026-06-22T22:15:22.565" v="16" actId="478"/>
          <ac:spMkLst>
            <pc:docMk/>
            <pc:sldMk cId="267640580" sldId="328"/>
            <ac:spMk id="45" creationId="{BFB54F69-439C-3B7A-ED14-7F8282B85F47}"/>
          </ac:spMkLst>
        </pc:spChg>
        <pc:spChg chg="mod">
          <ac:chgData name="Cori Moyes" userId="d545328f-11f5-47a4-a22d-f2803efd417f" providerId="ADAL" clId="{A8877CCD-ECCE-48DD-9870-FC43CD02F531}" dt="2026-06-22T22:15:29.781" v="18" actId="6549"/>
          <ac:spMkLst>
            <pc:docMk/>
            <pc:sldMk cId="267640580" sldId="328"/>
            <ac:spMk id="46" creationId="{44E9AB3B-3A16-B1D6-1DC1-BF0DB72CA83F}"/>
          </ac:spMkLst>
        </pc:spChg>
        <pc:spChg chg="del">
          <ac:chgData name="Cori Moyes" userId="d545328f-11f5-47a4-a22d-f2803efd417f" providerId="ADAL" clId="{A8877CCD-ECCE-48DD-9870-FC43CD02F531}" dt="2026-06-22T22:15:25.231" v="17" actId="478"/>
          <ac:spMkLst>
            <pc:docMk/>
            <pc:sldMk cId="267640580" sldId="328"/>
            <ac:spMk id="49" creationId="{5BD36A9D-1530-2B64-852E-129829DBFB3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EA0C36-BA2A-5E41-BA77-19E2042228C9}" type="datetimeFigureOut">
              <a:rPr lang="en-US" smtClean="0"/>
              <a:t>6/23/2026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B45D57-8FC8-D840-8637-DEAC762D68B8}" type="slidenum">
              <a:rPr lang="en-US" smtClean="0"/>
              <a:t>‹#›</a:t>
            </a:fld>
            <a:endParaRPr lang="en-US"/>
          </a:p>
        </p:txBody>
      </p:sp>
    </p:spTree>
    <p:extLst>
      <p:ext uri="{BB962C8B-B14F-4D97-AF65-F5344CB8AC3E}">
        <p14:creationId xmlns:p14="http://schemas.microsoft.com/office/powerpoint/2010/main" val="971403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CEF23-CFE8-060E-598F-34AFB2382D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B3D7EF-B6B9-3252-37B9-FA8055021E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F58D14-9ED9-AFF0-796B-B87C9A42D72D}"/>
              </a:ext>
            </a:extLst>
          </p:cNvPr>
          <p:cNvSpPr>
            <a:spLocks noGrp="1"/>
          </p:cNvSpPr>
          <p:nvPr>
            <p:ph type="dt" sz="half" idx="10"/>
          </p:nvPr>
        </p:nvSpPr>
        <p:spPr/>
        <p:txBody>
          <a:bodyPr/>
          <a:lstStyle/>
          <a:p>
            <a:fld id="{18DE1495-8EC8-A247-AD1A-2F3651A01257}" type="datetimeFigureOut">
              <a:rPr lang="en-US" smtClean="0"/>
              <a:t>6/23/2026</a:t>
            </a:fld>
            <a:endParaRPr lang="en-US"/>
          </a:p>
        </p:txBody>
      </p:sp>
      <p:sp>
        <p:nvSpPr>
          <p:cNvPr id="5" name="Footer Placeholder 4">
            <a:extLst>
              <a:ext uri="{FF2B5EF4-FFF2-40B4-BE49-F238E27FC236}">
                <a16:creationId xmlns:a16="http://schemas.microsoft.com/office/drawing/2014/main" id="{CF0B65BE-F2EC-16DB-B983-E0FF6D0006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F03C57-2D18-2395-3827-417C0997E951}"/>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3901448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6FAF1-E19B-B7CC-963A-A25E0EFE03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CCFCA2-2822-3C5C-CE2C-76B6D55E30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8CF04-11AD-00AF-A450-55C16C9C0033}"/>
              </a:ext>
            </a:extLst>
          </p:cNvPr>
          <p:cNvSpPr>
            <a:spLocks noGrp="1"/>
          </p:cNvSpPr>
          <p:nvPr>
            <p:ph type="dt" sz="half" idx="10"/>
          </p:nvPr>
        </p:nvSpPr>
        <p:spPr/>
        <p:txBody>
          <a:bodyPr/>
          <a:lstStyle/>
          <a:p>
            <a:fld id="{18DE1495-8EC8-A247-AD1A-2F3651A01257}" type="datetimeFigureOut">
              <a:rPr lang="en-US" smtClean="0"/>
              <a:t>6/23/2026</a:t>
            </a:fld>
            <a:endParaRPr lang="en-US"/>
          </a:p>
        </p:txBody>
      </p:sp>
      <p:sp>
        <p:nvSpPr>
          <p:cNvPr id="5" name="Footer Placeholder 4">
            <a:extLst>
              <a:ext uri="{FF2B5EF4-FFF2-40B4-BE49-F238E27FC236}">
                <a16:creationId xmlns:a16="http://schemas.microsoft.com/office/drawing/2014/main" id="{5736DF4A-6765-349B-555D-91073E244B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5DDDD3-149F-3DE4-F539-AB2F3A2F145A}"/>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2432990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368AF7-984A-04F4-9263-7C8E3BDDB4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1ED41B9-EA21-4DAB-DE0C-44CF9DFC11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303506-F09A-210B-8518-2C5449B3D8DC}"/>
              </a:ext>
            </a:extLst>
          </p:cNvPr>
          <p:cNvSpPr>
            <a:spLocks noGrp="1"/>
          </p:cNvSpPr>
          <p:nvPr>
            <p:ph type="dt" sz="half" idx="10"/>
          </p:nvPr>
        </p:nvSpPr>
        <p:spPr/>
        <p:txBody>
          <a:bodyPr/>
          <a:lstStyle/>
          <a:p>
            <a:fld id="{18DE1495-8EC8-A247-AD1A-2F3651A01257}" type="datetimeFigureOut">
              <a:rPr lang="en-US" smtClean="0"/>
              <a:t>6/23/2026</a:t>
            </a:fld>
            <a:endParaRPr lang="en-US"/>
          </a:p>
        </p:txBody>
      </p:sp>
      <p:sp>
        <p:nvSpPr>
          <p:cNvPr id="5" name="Footer Placeholder 4">
            <a:extLst>
              <a:ext uri="{FF2B5EF4-FFF2-40B4-BE49-F238E27FC236}">
                <a16:creationId xmlns:a16="http://schemas.microsoft.com/office/drawing/2014/main" id="{48EE4DAE-8758-0943-0139-E1292FA32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746027-F1A6-2C95-0A62-2D599F8E592F}"/>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2583197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6824D-9C57-30C4-3AF2-C250CDC8E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28BD79-E480-60C7-5576-EA5CF5BC1C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34E3C4-1829-3187-77F6-FF3A02FFE7B8}"/>
              </a:ext>
            </a:extLst>
          </p:cNvPr>
          <p:cNvSpPr>
            <a:spLocks noGrp="1"/>
          </p:cNvSpPr>
          <p:nvPr>
            <p:ph type="dt" sz="half" idx="10"/>
          </p:nvPr>
        </p:nvSpPr>
        <p:spPr/>
        <p:txBody>
          <a:bodyPr/>
          <a:lstStyle/>
          <a:p>
            <a:fld id="{18DE1495-8EC8-A247-AD1A-2F3651A01257}" type="datetimeFigureOut">
              <a:rPr lang="en-US" smtClean="0"/>
              <a:t>6/23/2026</a:t>
            </a:fld>
            <a:endParaRPr lang="en-US"/>
          </a:p>
        </p:txBody>
      </p:sp>
      <p:sp>
        <p:nvSpPr>
          <p:cNvPr id="5" name="Footer Placeholder 4">
            <a:extLst>
              <a:ext uri="{FF2B5EF4-FFF2-40B4-BE49-F238E27FC236}">
                <a16:creationId xmlns:a16="http://schemas.microsoft.com/office/drawing/2014/main" id="{75292527-CFE1-6CA1-84B8-BE6C5CB23C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7D67AB-A5B3-F707-6C00-F57433978700}"/>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1028919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26058-7A67-BEE5-FB5F-DE9C5D3ABE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A89249-A393-4A3F-838E-30DF475CCFC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1D75FC-74A7-3AC9-A71A-9A4F69D755B1}"/>
              </a:ext>
            </a:extLst>
          </p:cNvPr>
          <p:cNvSpPr>
            <a:spLocks noGrp="1"/>
          </p:cNvSpPr>
          <p:nvPr>
            <p:ph type="dt" sz="half" idx="10"/>
          </p:nvPr>
        </p:nvSpPr>
        <p:spPr/>
        <p:txBody>
          <a:bodyPr/>
          <a:lstStyle/>
          <a:p>
            <a:fld id="{18DE1495-8EC8-A247-AD1A-2F3651A01257}" type="datetimeFigureOut">
              <a:rPr lang="en-US" smtClean="0"/>
              <a:t>6/23/2026</a:t>
            </a:fld>
            <a:endParaRPr lang="en-US"/>
          </a:p>
        </p:txBody>
      </p:sp>
      <p:sp>
        <p:nvSpPr>
          <p:cNvPr id="5" name="Footer Placeholder 4">
            <a:extLst>
              <a:ext uri="{FF2B5EF4-FFF2-40B4-BE49-F238E27FC236}">
                <a16:creationId xmlns:a16="http://schemas.microsoft.com/office/drawing/2014/main" id="{095AD75B-51F4-BC97-336F-BC43DA8634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F1509-0802-C6FC-6341-42BF14320DAE}"/>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19956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EC99A-605C-4759-A330-B2112013EF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6CFBA5-B2EC-6F4C-8BBC-519579A8B0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E2EBEA-88E7-27BE-FECA-A537BC7746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DA17421-CA31-1AA3-1DDF-7DFEB087DA56}"/>
              </a:ext>
            </a:extLst>
          </p:cNvPr>
          <p:cNvSpPr>
            <a:spLocks noGrp="1"/>
          </p:cNvSpPr>
          <p:nvPr>
            <p:ph type="dt" sz="half" idx="10"/>
          </p:nvPr>
        </p:nvSpPr>
        <p:spPr/>
        <p:txBody>
          <a:bodyPr/>
          <a:lstStyle/>
          <a:p>
            <a:fld id="{18DE1495-8EC8-A247-AD1A-2F3651A01257}" type="datetimeFigureOut">
              <a:rPr lang="en-US" smtClean="0"/>
              <a:t>6/23/2026</a:t>
            </a:fld>
            <a:endParaRPr lang="en-US"/>
          </a:p>
        </p:txBody>
      </p:sp>
      <p:sp>
        <p:nvSpPr>
          <p:cNvPr id="6" name="Footer Placeholder 5">
            <a:extLst>
              <a:ext uri="{FF2B5EF4-FFF2-40B4-BE49-F238E27FC236}">
                <a16:creationId xmlns:a16="http://schemas.microsoft.com/office/drawing/2014/main" id="{D7482577-BC4B-1193-3E10-35EFAC2149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9C051C-4ABD-3595-23A6-97B5B64EFC00}"/>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3176604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10DB2-BD16-CF19-E11C-FFB7D95EF8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8F8BC3F-683E-538F-7A55-F4EC437BEF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4126E3-93EE-1C31-EC0A-651BED9A34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40C273-D242-B9AD-28EA-A2A7CB3E3B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01BF07-E488-779F-52D5-5925AA19FB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1DD98B-66A8-28A0-20B7-3004D5E6379F}"/>
              </a:ext>
            </a:extLst>
          </p:cNvPr>
          <p:cNvSpPr>
            <a:spLocks noGrp="1"/>
          </p:cNvSpPr>
          <p:nvPr>
            <p:ph type="dt" sz="half" idx="10"/>
          </p:nvPr>
        </p:nvSpPr>
        <p:spPr/>
        <p:txBody>
          <a:bodyPr/>
          <a:lstStyle/>
          <a:p>
            <a:fld id="{18DE1495-8EC8-A247-AD1A-2F3651A01257}" type="datetimeFigureOut">
              <a:rPr lang="en-US" smtClean="0"/>
              <a:t>6/23/2026</a:t>
            </a:fld>
            <a:endParaRPr lang="en-US"/>
          </a:p>
        </p:txBody>
      </p:sp>
      <p:sp>
        <p:nvSpPr>
          <p:cNvPr id="8" name="Footer Placeholder 7">
            <a:extLst>
              <a:ext uri="{FF2B5EF4-FFF2-40B4-BE49-F238E27FC236}">
                <a16:creationId xmlns:a16="http://schemas.microsoft.com/office/drawing/2014/main" id="{478873B3-B042-8521-ABEA-D5B4D4FF5D5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9B9DBE-6629-87C0-A875-24AD59A42FC4}"/>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1834873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2A17F-B06E-4EEB-E1C1-BEC6BE9118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457F06-649D-7C87-11CD-B08B7CF5FCDD}"/>
              </a:ext>
            </a:extLst>
          </p:cNvPr>
          <p:cNvSpPr>
            <a:spLocks noGrp="1"/>
          </p:cNvSpPr>
          <p:nvPr>
            <p:ph type="dt" sz="half" idx="10"/>
          </p:nvPr>
        </p:nvSpPr>
        <p:spPr/>
        <p:txBody>
          <a:bodyPr/>
          <a:lstStyle/>
          <a:p>
            <a:fld id="{18DE1495-8EC8-A247-AD1A-2F3651A01257}" type="datetimeFigureOut">
              <a:rPr lang="en-US" smtClean="0"/>
              <a:t>6/23/2026</a:t>
            </a:fld>
            <a:endParaRPr lang="en-US"/>
          </a:p>
        </p:txBody>
      </p:sp>
      <p:sp>
        <p:nvSpPr>
          <p:cNvPr id="4" name="Footer Placeholder 3">
            <a:extLst>
              <a:ext uri="{FF2B5EF4-FFF2-40B4-BE49-F238E27FC236}">
                <a16:creationId xmlns:a16="http://schemas.microsoft.com/office/drawing/2014/main" id="{BC733FAE-DEC7-7543-CA96-5DC15A11AA2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44905C-DC48-4CB6-BEE1-2FE6FAF875A4}"/>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2320992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79DA21-3E91-86B6-60C6-B59AB9A90AF9}"/>
              </a:ext>
            </a:extLst>
          </p:cNvPr>
          <p:cNvSpPr>
            <a:spLocks noGrp="1"/>
          </p:cNvSpPr>
          <p:nvPr>
            <p:ph type="dt" sz="half" idx="10"/>
          </p:nvPr>
        </p:nvSpPr>
        <p:spPr/>
        <p:txBody>
          <a:bodyPr/>
          <a:lstStyle/>
          <a:p>
            <a:fld id="{18DE1495-8EC8-A247-AD1A-2F3651A01257}" type="datetimeFigureOut">
              <a:rPr lang="en-US" smtClean="0"/>
              <a:t>6/23/2026</a:t>
            </a:fld>
            <a:endParaRPr lang="en-US"/>
          </a:p>
        </p:txBody>
      </p:sp>
      <p:sp>
        <p:nvSpPr>
          <p:cNvPr id="3" name="Footer Placeholder 2">
            <a:extLst>
              <a:ext uri="{FF2B5EF4-FFF2-40B4-BE49-F238E27FC236}">
                <a16:creationId xmlns:a16="http://schemas.microsoft.com/office/drawing/2014/main" id="{A4E62DA5-DFDC-4D44-EE49-957C1A605E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5B9C4F-FB4C-F2C3-E3EA-0B488B912FEA}"/>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1539522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170AD-9CD2-312C-6A0F-270981E442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28B0C9-ABCF-2C19-8E6F-FD2531A73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B2A70B-5BFC-6468-5F64-37940E0E2E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96E87-CDA4-1E0E-D689-A3827CC88B23}"/>
              </a:ext>
            </a:extLst>
          </p:cNvPr>
          <p:cNvSpPr>
            <a:spLocks noGrp="1"/>
          </p:cNvSpPr>
          <p:nvPr>
            <p:ph type="dt" sz="half" idx="10"/>
          </p:nvPr>
        </p:nvSpPr>
        <p:spPr/>
        <p:txBody>
          <a:bodyPr/>
          <a:lstStyle/>
          <a:p>
            <a:fld id="{18DE1495-8EC8-A247-AD1A-2F3651A01257}" type="datetimeFigureOut">
              <a:rPr lang="en-US" smtClean="0"/>
              <a:t>6/23/2026</a:t>
            </a:fld>
            <a:endParaRPr lang="en-US"/>
          </a:p>
        </p:txBody>
      </p:sp>
      <p:sp>
        <p:nvSpPr>
          <p:cNvPr id="6" name="Footer Placeholder 5">
            <a:extLst>
              <a:ext uri="{FF2B5EF4-FFF2-40B4-BE49-F238E27FC236}">
                <a16:creationId xmlns:a16="http://schemas.microsoft.com/office/drawing/2014/main" id="{09A63A73-B166-BFBD-2FFF-3F6C0098BB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91F536-CE73-DB41-F2B8-12368272A512}"/>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2262864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4D8C5-5CF7-25FC-35C5-79B9FB2B31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6B34A2C-C9D4-8F8B-C17C-38F3246F5A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B3F35D-9E81-9CDA-B148-97F0E102F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E2765C-9236-32F7-99C9-5253983F25B0}"/>
              </a:ext>
            </a:extLst>
          </p:cNvPr>
          <p:cNvSpPr>
            <a:spLocks noGrp="1"/>
          </p:cNvSpPr>
          <p:nvPr>
            <p:ph type="dt" sz="half" idx="10"/>
          </p:nvPr>
        </p:nvSpPr>
        <p:spPr/>
        <p:txBody>
          <a:bodyPr/>
          <a:lstStyle/>
          <a:p>
            <a:fld id="{18DE1495-8EC8-A247-AD1A-2F3651A01257}" type="datetimeFigureOut">
              <a:rPr lang="en-US" smtClean="0"/>
              <a:t>6/23/2026</a:t>
            </a:fld>
            <a:endParaRPr lang="en-US"/>
          </a:p>
        </p:txBody>
      </p:sp>
      <p:sp>
        <p:nvSpPr>
          <p:cNvPr id="6" name="Footer Placeholder 5">
            <a:extLst>
              <a:ext uri="{FF2B5EF4-FFF2-40B4-BE49-F238E27FC236}">
                <a16:creationId xmlns:a16="http://schemas.microsoft.com/office/drawing/2014/main" id="{832CCED9-4B40-14CC-BE09-94E925124E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8626E6-6199-F1AF-5994-8B36C26DAB1F}"/>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2989175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8ED904-AC4A-650A-AC2A-329A366CD4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9944498-6A20-58E7-575D-D3AE8909E1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8EDE38-9560-DFE4-FAC4-E608D868EB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8DE1495-8EC8-A247-AD1A-2F3651A01257}" type="datetimeFigureOut">
              <a:rPr lang="en-US" smtClean="0"/>
              <a:t>6/23/2026</a:t>
            </a:fld>
            <a:endParaRPr lang="en-US"/>
          </a:p>
        </p:txBody>
      </p:sp>
      <p:sp>
        <p:nvSpPr>
          <p:cNvPr id="5" name="Footer Placeholder 4">
            <a:extLst>
              <a:ext uri="{FF2B5EF4-FFF2-40B4-BE49-F238E27FC236}">
                <a16:creationId xmlns:a16="http://schemas.microsoft.com/office/drawing/2014/main" id="{6C6B00AD-B4D1-76B4-1A99-799790261F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838EE20-F134-6EB1-1D5C-7C8761B5B4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F59693-9B68-AF4A-AF2D-7892999E4D03}" type="slidenum">
              <a:rPr lang="en-US" smtClean="0"/>
              <a:t>‹#›</a:t>
            </a:fld>
            <a:endParaRPr lang="en-US"/>
          </a:p>
        </p:txBody>
      </p:sp>
    </p:spTree>
    <p:extLst>
      <p:ext uri="{BB962C8B-B14F-4D97-AF65-F5344CB8AC3E}">
        <p14:creationId xmlns:p14="http://schemas.microsoft.com/office/powerpoint/2010/main" val="1246178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88E7762-9C63-3AB0-E596-959EEE7FA3AD}"/>
              </a:ext>
            </a:extLst>
          </p:cNvPr>
          <p:cNvSpPr/>
          <p:nvPr/>
        </p:nvSpPr>
        <p:spPr>
          <a:xfrm>
            <a:off x="0" y="5212080"/>
            <a:ext cx="12192000" cy="16459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928311-48B9-76E6-84D9-B3B9C43E1456}"/>
              </a:ext>
            </a:extLst>
          </p:cNvPr>
          <p:cNvSpPr/>
          <p:nvPr/>
        </p:nvSpPr>
        <p:spPr>
          <a:xfrm>
            <a:off x="0" y="0"/>
            <a:ext cx="12192000" cy="5212080"/>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A9C00AE-F00B-5FC4-FEEC-E7DFEE02B333}"/>
              </a:ext>
            </a:extLst>
          </p:cNvPr>
          <p:cNvSpPr/>
          <p:nvPr/>
        </p:nvSpPr>
        <p:spPr>
          <a:xfrm>
            <a:off x="4480560" y="-6377940"/>
            <a:ext cx="10789920" cy="10530840"/>
          </a:xfrm>
          <a:prstGeom prst="ellipse">
            <a:avLst/>
          </a:prstGeom>
          <a:noFill/>
          <a:ln w="2540000">
            <a:solidFill>
              <a:schemeClr val="bg1">
                <a:alpha val="6748"/>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4F1F4BA-9A73-A9F9-16D4-D12D5B26D9D6}"/>
              </a:ext>
            </a:extLst>
          </p:cNvPr>
          <p:cNvSpPr txBox="1"/>
          <p:nvPr/>
        </p:nvSpPr>
        <p:spPr>
          <a:xfrm>
            <a:off x="764773" y="1923626"/>
            <a:ext cx="9727967" cy="193899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6000" b="1" dirty="0">
                <a:solidFill>
                  <a:schemeClr val="bg1"/>
                </a:solidFill>
                <a:latin typeface="Aptos ExtraBold" panose="020B0004020202020204" pitchFamily="34" charset="0"/>
              </a:rPr>
              <a:t>Medical Savings Account</a:t>
            </a:r>
          </a:p>
          <a:p>
            <a:pPr algn="l"/>
            <a:r>
              <a:rPr lang="en-US" sz="6000" dirty="0">
                <a:solidFill>
                  <a:srgbClr val="EE7B4D"/>
                </a:solidFill>
                <a:latin typeface="Aptos Light" panose="020B0004020202020204" pitchFamily="34" charset="0"/>
              </a:rPr>
              <a:t>(MSA)</a:t>
            </a:r>
          </a:p>
        </p:txBody>
      </p:sp>
      <p:sp>
        <p:nvSpPr>
          <p:cNvPr id="9" name="TextBox 8">
            <a:extLst>
              <a:ext uri="{FF2B5EF4-FFF2-40B4-BE49-F238E27FC236}">
                <a16:creationId xmlns:a16="http://schemas.microsoft.com/office/drawing/2014/main" id="{A92D90B6-D53F-7FE4-2BA1-E5E90E0A1810}"/>
              </a:ext>
            </a:extLst>
          </p:cNvPr>
          <p:cNvSpPr txBox="1"/>
          <p:nvPr/>
        </p:nvSpPr>
        <p:spPr>
          <a:xfrm>
            <a:off x="764773" y="1523516"/>
            <a:ext cx="3715787" cy="400110"/>
          </a:xfrm>
          <a:prstGeom prst="rect">
            <a:avLst/>
          </a:prstGeom>
          <a:noFill/>
        </p:spPr>
        <p:txBody>
          <a:bodyPr wrap="square">
            <a:spAutoFit/>
          </a:bodyPr>
          <a:lstStyle>
            <a:defPPr>
              <a:defRPr lang="en-US"/>
            </a:defPPr>
            <a:lvl1pPr>
              <a:lnSpc>
                <a:spcPct val="100000"/>
              </a:lnSpc>
              <a:defRPr sz="1600" b="0" i="0">
                <a:solidFill>
                  <a:schemeClr val="bg2">
                    <a:lumMod val="50000"/>
                  </a:schemeClr>
                </a:solidFill>
                <a:effectLst/>
              </a:defRPr>
            </a:lvl1pPr>
          </a:lstStyle>
          <a:p>
            <a:r>
              <a:rPr lang="en-US" sz="2000" dirty="0">
                <a:solidFill>
                  <a:schemeClr val="bg1"/>
                </a:solidFill>
                <a:latin typeface="Aptos" panose="020B0004020202020204" pitchFamily="34" charset="0"/>
              </a:rPr>
              <a:t>GROUP MEDICARE</a:t>
            </a:r>
          </a:p>
        </p:txBody>
      </p:sp>
      <p:pic>
        <p:nvPicPr>
          <p:cNvPr id="10" name="Picture 9" descr="A black and orange logo&#10;&#10;Description automatically generated">
            <a:extLst>
              <a:ext uri="{FF2B5EF4-FFF2-40B4-BE49-F238E27FC236}">
                <a16:creationId xmlns:a16="http://schemas.microsoft.com/office/drawing/2014/main" id="{F53CFA0E-D7C3-B715-63A3-7FACB7B9CC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53495" y="5692140"/>
            <a:ext cx="1828800" cy="685800"/>
          </a:xfrm>
          <a:prstGeom prst="rect">
            <a:avLst/>
          </a:prstGeom>
        </p:spPr>
      </p:pic>
    </p:spTree>
    <p:extLst>
      <p:ext uri="{BB962C8B-B14F-4D97-AF65-F5344CB8AC3E}">
        <p14:creationId xmlns:p14="http://schemas.microsoft.com/office/powerpoint/2010/main" val="3116320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B1CD6-0662-8C57-7720-B8C7E1F364A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610B911-D348-7A16-80B7-8A0155DD4492}"/>
              </a:ext>
            </a:extLst>
          </p:cNvPr>
          <p:cNvSpPr txBox="1">
            <a:spLocks/>
          </p:cNvSpPr>
          <p:nvPr/>
        </p:nvSpPr>
        <p:spPr>
          <a:xfrm>
            <a:off x="2218149"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3200" dirty="0">
                <a:solidFill>
                  <a:srgbClr val="212C3A"/>
                </a:solidFill>
              </a:rPr>
              <a:t>Fenyx Health Group MSA</a:t>
            </a:r>
          </a:p>
        </p:txBody>
      </p:sp>
      <p:sp>
        <p:nvSpPr>
          <p:cNvPr id="6" name="Title 1">
            <a:extLst>
              <a:ext uri="{FF2B5EF4-FFF2-40B4-BE49-F238E27FC236}">
                <a16:creationId xmlns:a16="http://schemas.microsoft.com/office/drawing/2014/main" id="{95DFE0C5-C02A-63B7-CBAB-4FF608717032}"/>
              </a:ext>
            </a:extLst>
          </p:cNvPr>
          <p:cNvSpPr txBox="1">
            <a:spLocks/>
          </p:cNvSpPr>
          <p:nvPr/>
        </p:nvSpPr>
        <p:spPr>
          <a:xfrm>
            <a:off x="2218149"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1600" dirty="0">
                <a:solidFill>
                  <a:srgbClr val="EE7B4D"/>
                </a:solidFill>
                <a:latin typeface="Mulish" pitchFamily="2" charset="77"/>
              </a:rPr>
              <a:t>Self Employed Plan Option. </a:t>
            </a:r>
          </a:p>
        </p:txBody>
      </p:sp>
      <p:sp>
        <p:nvSpPr>
          <p:cNvPr id="46" name="TextBox 45">
            <a:extLst>
              <a:ext uri="{FF2B5EF4-FFF2-40B4-BE49-F238E27FC236}">
                <a16:creationId xmlns:a16="http://schemas.microsoft.com/office/drawing/2014/main" id="{44E9AB3B-3A16-B1D6-1DC1-BF0DB72CA83F}"/>
              </a:ext>
            </a:extLst>
          </p:cNvPr>
          <p:cNvSpPr txBox="1"/>
          <p:nvPr/>
        </p:nvSpPr>
        <p:spPr>
          <a:xfrm>
            <a:off x="1601024" y="-4144"/>
            <a:ext cx="337654" cy="497949"/>
          </a:xfrm>
          <a:prstGeom prst="rect">
            <a:avLst/>
          </a:prstGeom>
          <a:noFill/>
          <a:ln>
            <a:noFill/>
          </a:ln>
        </p:spPr>
        <p:txBody>
          <a:bodyPr wrap="square" lIns="45720" tIns="45720" rIns="45720" bIns="45720" rtlCol="0" anchor="ctr">
            <a:noAutofit/>
          </a:bodyPr>
          <a:lstStyle/>
          <a:p>
            <a:pPr algn="ctr">
              <a:defRPr/>
            </a:pPr>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F3050DE0-864C-DB87-9D99-AA4ED9E3D962}"/>
              </a:ext>
            </a:extLst>
          </p:cNvPr>
          <p:cNvSpPr txBox="1"/>
          <p:nvPr/>
        </p:nvSpPr>
        <p:spPr>
          <a:xfrm>
            <a:off x="1607432" y="6481011"/>
            <a:ext cx="8977139" cy="497949"/>
          </a:xfrm>
          <a:prstGeom prst="rect">
            <a:avLst/>
          </a:prstGeom>
          <a:noFill/>
          <a:ln>
            <a:noFill/>
          </a:ln>
        </p:spPr>
        <p:txBody>
          <a:bodyPr wrap="square" lIns="45720" tIns="45720" rIns="45720" bIns="45720" rtlCol="0" anchor="ctr">
            <a:noAutofit/>
          </a:bodyPr>
          <a:lstStyle/>
          <a:p>
            <a:pPr algn="ctr">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2" name="Rectangle 1">
            <a:extLst>
              <a:ext uri="{FF2B5EF4-FFF2-40B4-BE49-F238E27FC236}">
                <a16:creationId xmlns:a16="http://schemas.microsoft.com/office/drawing/2014/main" id="{3CE580B7-8285-A1D7-AE39-D26B42E1422E}"/>
              </a:ext>
            </a:extLst>
          </p:cNvPr>
          <p:cNvSpPr/>
          <p:nvPr/>
        </p:nvSpPr>
        <p:spPr>
          <a:xfrm>
            <a:off x="4853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a:extLst>
              <a:ext uri="{FF2B5EF4-FFF2-40B4-BE49-F238E27FC236}">
                <a16:creationId xmlns:a16="http://schemas.microsoft.com/office/drawing/2014/main" id="{53C7D39D-A1BE-5BBD-CB52-6B9B3D73B392}"/>
              </a:ext>
            </a:extLst>
          </p:cNvPr>
          <p:cNvPicPr>
            <a:picLocks noChangeAspect="1"/>
          </p:cNvPicPr>
          <p:nvPr/>
        </p:nvPicPr>
        <p:blipFill>
          <a:blip r:embed="rId2"/>
          <a:stretch>
            <a:fillRect/>
          </a:stretch>
        </p:blipFill>
        <p:spPr>
          <a:xfrm>
            <a:off x="1524000" y="2491343"/>
            <a:ext cx="9144000" cy="3391152"/>
          </a:xfrm>
          <a:prstGeom prst="rect">
            <a:avLst/>
          </a:prstGeom>
        </p:spPr>
      </p:pic>
    </p:spTree>
    <p:extLst>
      <p:ext uri="{BB962C8B-B14F-4D97-AF65-F5344CB8AC3E}">
        <p14:creationId xmlns:p14="http://schemas.microsoft.com/office/powerpoint/2010/main" val="267640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DAE4F-2090-EF52-6179-6F59F260D68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2E9D50-4752-0141-4DEA-704BC5BDFF99}"/>
              </a:ext>
            </a:extLst>
          </p:cNvPr>
          <p:cNvSpPr/>
          <p:nvPr/>
        </p:nvSpPr>
        <p:spPr>
          <a:xfrm>
            <a:off x="1524001" y="238540"/>
            <a:ext cx="9143999" cy="492980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97668C8-0C7E-C0DC-C90E-581F0EACE017}"/>
              </a:ext>
            </a:extLst>
          </p:cNvPr>
          <p:cNvSpPr/>
          <p:nvPr/>
        </p:nvSpPr>
        <p:spPr>
          <a:xfrm>
            <a:off x="1524000" y="1"/>
            <a:ext cx="9143999" cy="238539"/>
          </a:xfrm>
          <a:prstGeom prst="rect">
            <a:avLst/>
          </a:prstGeom>
          <a:solidFill>
            <a:srgbClr val="EE7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DDEEA6F8-CA98-6D59-0CCB-A8D0770C0111}"/>
              </a:ext>
            </a:extLst>
          </p:cNvPr>
          <p:cNvSpPr txBox="1">
            <a:spLocks/>
          </p:cNvSpPr>
          <p:nvPr/>
        </p:nvSpPr>
        <p:spPr>
          <a:xfrm>
            <a:off x="8017829" y="5293810"/>
            <a:ext cx="2433467" cy="485890"/>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defTabSz="914318">
              <a:lnSpc>
                <a:spcPct val="110000"/>
              </a:lnSpc>
              <a:spcBef>
                <a:spcPts val="500"/>
              </a:spcBef>
              <a:spcAft>
                <a:spcPts val="500"/>
              </a:spcAft>
              <a:defRPr/>
            </a:pPr>
            <a:r>
              <a:rPr lang="en-US" sz="600" dirty="0">
                <a:solidFill>
                  <a:srgbClr val="C5C4C3"/>
                </a:solidFill>
                <a:latin typeface="Mulish Light" pitchFamily="2" charset="77"/>
              </a:rPr>
              <a:t>H6130_25AGT</a:t>
            </a:r>
          </a:p>
        </p:txBody>
      </p:sp>
      <p:sp>
        <p:nvSpPr>
          <p:cNvPr id="3" name="Title 1">
            <a:extLst>
              <a:ext uri="{FF2B5EF4-FFF2-40B4-BE49-F238E27FC236}">
                <a16:creationId xmlns:a16="http://schemas.microsoft.com/office/drawing/2014/main" id="{378F965E-A55D-3E05-F421-B734C3B98BA7}"/>
              </a:ext>
            </a:extLst>
          </p:cNvPr>
          <p:cNvSpPr txBox="1">
            <a:spLocks/>
          </p:cNvSpPr>
          <p:nvPr/>
        </p:nvSpPr>
        <p:spPr>
          <a:xfrm>
            <a:off x="2658757" y="2478547"/>
            <a:ext cx="7005467"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914318">
              <a:lnSpc>
                <a:spcPct val="110000"/>
              </a:lnSpc>
              <a:spcBef>
                <a:spcPts val="500"/>
              </a:spcBef>
              <a:spcAft>
                <a:spcPts val="500"/>
              </a:spcAft>
              <a:defRPr/>
            </a:pPr>
            <a:r>
              <a:rPr lang="en-US" sz="1050" b="1" dirty="0">
                <a:solidFill>
                  <a:schemeClr val="bg1"/>
                </a:solidFill>
                <a:latin typeface="Mulish SemiBold" pitchFamily="2" charset="77"/>
              </a:rPr>
              <a:t>Fenyx Health changes the way consumers evaluate and use health insurance with Medicare Advantage products that motivate and empower both health and financial accountability. We offer no-fee and low-fee medical savings account (MSA) plans to employers, unions and other employment-related organizations of any size across the U.S.</a:t>
            </a:r>
          </a:p>
          <a:p>
            <a:pPr defTabSz="914318">
              <a:lnSpc>
                <a:spcPct val="110000"/>
              </a:lnSpc>
              <a:spcBef>
                <a:spcPts val="500"/>
              </a:spcBef>
              <a:spcAft>
                <a:spcPts val="500"/>
              </a:spcAft>
              <a:defRPr/>
            </a:pPr>
            <a:r>
              <a:rPr lang="en-US" sz="1050" dirty="0">
                <a:solidFill>
                  <a:schemeClr val="bg1"/>
                </a:solidFill>
                <a:latin typeface="Mulish" pitchFamily="2" charset="77"/>
              </a:rPr>
              <a:t>We are a privately-held Texas-domestic health insurance company with operational headquarters in Central PA. Our leadership team has the most MSA plan management, marketing and operational expertise than any other insurer. And, we are backed by stable, long-term venture capital and other investors to support our near-term and future growth needs.</a:t>
            </a:r>
          </a:p>
          <a:p>
            <a:pPr defTabSz="914318">
              <a:lnSpc>
                <a:spcPct val="110000"/>
              </a:lnSpc>
              <a:spcBef>
                <a:spcPts val="500"/>
              </a:spcBef>
              <a:spcAft>
                <a:spcPts val="500"/>
              </a:spcAft>
              <a:defRPr/>
            </a:pPr>
            <a:r>
              <a:rPr lang="en-US" sz="1050" dirty="0">
                <a:solidFill>
                  <a:schemeClr val="bg1"/>
                </a:solidFill>
                <a:latin typeface="Mulish Light" pitchFamily="2" charset="77"/>
              </a:rPr>
              <a:t>Pronounced </a:t>
            </a:r>
            <a:r>
              <a:rPr lang="en-US" sz="1050" i="1" dirty="0">
                <a:solidFill>
                  <a:schemeClr val="bg1"/>
                </a:solidFill>
                <a:latin typeface="Mulish" pitchFamily="2" charset="77"/>
              </a:rPr>
              <a:t>fee·nix</a:t>
            </a:r>
            <a:r>
              <a:rPr lang="en-US" sz="1050" dirty="0">
                <a:solidFill>
                  <a:schemeClr val="bg1"/>
                </a:solidFill>
                <a:latin typeface="Mulish Light" pitchFamily="2" charset="77"/>
              </a:rPr>
              <a:t>, as in our Standard Group MSA plans eliminate, or nix, the traditionally expensive fees for group-sponsored Medicare Advantage coverage. It is also a nod to the mythical Phoenix rising from its ashes — we believe our Group MSA plans are the best version since the MSA’s full-market inception in 2008, offering strong value propositions to groups, beneficiaries, providers and agents.</a:t>
            </a:r>
          </a:p>
        </p:txBody>
      </p:sp>
      <p:sp>
        <p:nvSpPr>
          <p:cNvPr id="6" name="Title 1">
            <a:extLst>
              <a:ext uri="{FF2B5EF4-FFF2-40B4-BE49-F238E27FC236}">
                <a16:creationId xmlns:a16="http://schemas.microsoft.com/office/drawing/2014/main" id="{E8140B12-EB53-3B30-0037-7B48D0B3B772}"/>
              </a:ext>
            </a:extLst>
          </p:cNvPr>
          <p:cNvSpPr txBox="1">
            <a:spLocks/>
          </p:cNvSpPr>
          <p:nvPr/>
        </p:nvSpPr>
        <p:spPr>
          <a:xfrm>
            <a:off x="2658757" y="5558314"/>
            <a:ext cx="2433467"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914318">
              <a:lnSpc>
                <a:spcPct val="110000"/>
              </a:lnSpc>
              <a:spcBef>
                <a:spcPts val="500"/>
              </a:spcBef>
              <a:spcAft>
                <a:spcPts val="500"/>
              </a:spcAft>
              <a:defRPr/>
            </a:pPr>
            <a:r>
              <a:rPr lang="en-US" sz="1000" dirty="0">
                <a:solidFill>
                  <a:srgbClr val="212C3A"/>
                </a:solidFill>
                <a:latin typeface="Mulish" pitchFamily="2" charset="77"/>
              </a:rPr>
              <a:t>Fenyx Health Insurance Company</a:t>
            </a:r>
          </a:p>
          <a:p>
            <a:pPr defTabSz="914318">
              <a:lnSpc>
                <a:spcPct val="120000"/>
              </a:lnSpc>
              <a:defRPr/>
            </a:pPr>
            <a:r>
              <a:rPr lang="en-US" sz="1000" dirty="0">
                <a:solidFill>
                  <a:srgbClr val="212C3A"/>
                </a:solidFill>
                <a:latin typeface="Mulish Light" pitchFamily="2" charset="77"/>
              </a:rPr>
              <a:t>agents@fenyxhealth.com</a:t>
            </a:r>
          </a:p>
          <a:p>
            <a:pPr defTabSz="914318">
              <a:lnSpc>
                <a:spcPct val="120000"/>
              </a:lnSpc>
              <a:defRPr/>
            </a:pPr>
            <a:r>
              <a:rPr lang="en-US" sz="1000" dirty="0">
                <a:solidFill>
                  <a:srgbClr val="212C3A"/>
                </a:solidFill>
                <a:latin typeface="Mulish Light" pitchFamily="2" charset="77"/>
              </a:rPr>
              <a:t>fenyxhealth.com</a:t>
            </a:r>
          </a:p>
          <a:p>
            <a:pPr defTabSz="914318">
              <a:lnSpc>
                <a:spcPct val="120000"/>
              </a:lnSpc>
              <a:defRPr/>
            </a:pPr>
            <a:r>
              <a:rPr lang="en-US" sz="1000" dirty="0">
                <a:solidFill>
                  <a:srgbClr val="212C3A"/>
                </a:solidFill>
                <a:latin typeface="Mulish Light" pitchFamily="2" charset="77"/>
              </a:rPr>
              <a:t>(800) 350-6626</a:t>
            </a:r>
          </a:p>
          <a:p>
            <a:pPr defTabSz="914318">
              <a:lnSpc>
                <a:spcPct val="120000"/>
              </a:lnSpc>
              <a:defRPr/>
            </a:pPr>
            <a:r>
              <a:rPr lang="en-US" sz="1000" dirty="0">
                <a:solidFill>
                  <a:srgbClr val="212C3A"/>
                </a:solidFill>
                <a:latin typeface="Mulish Light" pitchFamily="2" charset="77"/>
              </a:rPr>
              <a:t>PO Box 135, Winfield, PA 17889</a:t>
            </a:r>
          </a:p>
        </p:txBody>
      </p:sp>
      <p:sp>
        <p:nvSpPr>
          <p:cNvPr id="2" name="TextBox 1">
            <a:extLst>
              <a:ext uri="{FF2B5EF4-FFF2-40B4-BE49-F238E27FC236}">
                <a16:creationId xmlns:a16="http://schemas.microsoft.com/office/drawing/2014/main" id="{78F1C71D-03A9-8E3C-889F-F4BB41D36856}"/>
              </a:ext>
            </a:extLst>
          </p:cNvPr>
          <p:cNvSpPr txBox="1"/>
          <p:nvPr/>
        </p:nvSpPr>
        <p:spPr>
          <a:xfrm>
            <a:off x="1607432" y="6481011"/>
            <a:ext cx="8977139" cy="497949"/>
          </a:xfrm>
          <a:prstGeom prst="rect">
            <a:avLst/>
          </a:prstGeom>
          <a:noFill/>
          <a:ln>
            <a:noFill/>
          </a:ln>
        </p:spPr>
        <p:txBody>
          <a:bodyPr wrap="square" lIns="45720" tIns="45720" rIns="45720" bIns="45720" rtlCol="0" anchor="ctr">
            <a:noAutofit/>
          </a:bodyPr>
          <a:lstStyle/>
          <a:p>
            <a:pPr algn="ctr"/>
            <a:r>
              <a:rPr lang="en-US" sz="1000" dirty="0">
                <a:solidFill>
                  <a:srgbClr val="C5C4C3"/>
                </a:solidFill>
                <a:latin typeface="Mulish Light" pitchFamily="2" charset="77"/>
              </a:rPr>
              <a:t>Fenyx Health Group MSA is an MSA plan with a Medicare contract. Enrollment in the Plan depends on contract renewal.</a:t>
            </a:r>
          </a:p>
        </p:txBody>
      </p:sp>
      <p:sp>
        <p:nvSpPr>
          <p:cNvPr id="8" name="TextBox 7">
            <a:extLst>
              <a:ext uri="{FF2B5EF4-FFF2-40B4-BE49-F238E27FC236}">
                <a16:creationId xmlns:a16="http://schemas.microsoft.com/office/drawing/2014/main" id="{5E5109A7-F06A-5118-F7F3-2E398819CEFC}"/>
              </a:ext>
            </a:extLst>
          </p:cNvPr>
          <p:cNvSpPr txBox="1"/>
          <p:nvPr/>
        </p:nvSpPr>
        <p:spPr>
          <a:xfrm>
            <a:off x="5588000" y="849892"/>
            <a:ext cx="3953164" cy="923330"/>
          </a:xfrm>
          <a:prstGeom prst="rect">
            <a:avLst/>
          </a:prstGeom>
          <a:noFill/>
        </p:spPr>
        <p:txBody>
          <a:bodyPr wrap="square" rtlCol="0">
            <a:spAutoFit/>
          </a:bodyPr>
          <a:lstStyle/>
          <a:p>
            <a:r>
              <a:rPr lang="en-US" sz="5400" b="1" dirty="0">
                <a:solidFill>
                  <a:schemeClr val="bg1"/>
                </a:solidFill>
              </a:rPr>
              <a:t>Thank you!</a:t>
            </a:r>
            <a:endParaRPr lang="en-US" b="1" dirty="0">
              <a:solidFill>
                <a:schemeClr val="bg1"/>
              </a:solidFill>
            </a:endParaRPr>
          </a:p>
        </p:txBody>
      </p:sp>
      <p:sp>
        <p:nvSpPr>
          <p:cNvPr id="9" name="TextBox 8">
            <a:extLst>
              <a:ext uri="{FF2B5EF4-FFF2-40B4-BE49-F238E27FC236}">
                <a16:creationId xmlns:a16="http://schemas.microsoft.com/office/drawing/2014/main" id="{FFC3BF22-C09F-3C8F-531B-FCC88EAA3A58}"/>
              </a:ext>
            </a:extLst>
          </p:cNvPr>
          <p:cNvSpPr txBox="1"/>
          <p:nvPr/>
        </p:nvSpPr>
        <p:spPr>
          <a:xfrm>
            <a:off x="5092224" y="5514408"/>
            <a:ext cx="3343563" cy="738664"/>
          </a:xfrm>
          <a:prstGeom prst="rect">
            <a:avLst/>
          </a:prstGeom>
          <a:noFill/>
        </p:spPr>
        <p:txBody>
          <a:bodyPr wrap="square" rtlCol="0">
            <a:spAutoFit/>
          </a:bodyPr>
          <a:lstStyle/>
          <a:p>
            <a:pPr algn="l"/>
            <a:r>
              <a:rPr lang="en-US" sz="1400" dirty="0">
                <a:latin typeface="Arial" panose="020B0604020202020204" pitchFamily="34" charset="0"/>
              </a:rPr>
              <a:t>Gem State Benefits Advisors</a:t>
            </a:r>
          </a:p>
          <a:p>
            <a:pPr algn="l"/>
            <a:r>
              <a:rPr lang="en-US" sz="1400" dirty="0">
                <a:latin typeface="Arial" panose="020B0604020202020204" pitchFamily="34" charset="0"/>
                <a:cs typeface="Arial" panose="020B0604020202020204" pitchFamily="34" charset="0"/>
              </a:rPr>
              <a:t>(208)720-4563</a:t>
            </a:r>
          </a:p>
          <a:p>
            <a:pPr algn="l"/>
            <a:r>
              <a:rPr lang="en-US" sz="1400" dirty="0">
                <a:latin typeface="Arial" panose="020B0604020202020204" pitchFamily="34" charset="0"/>
                <a:cs typeface="Arial" panose="020B0604020202020204" pitchFamily="34" charset="0"/>
              </a:rPr>
              <a:t>fenyx@gemstateins.com</a:t>
            </a:r>
            <a:endParaRPr lang="en-US" sz="1600" dirty="0">
              <a:latin typeface="Arial" panose="020B0604020202020204" pitchFamily="34" charset="0"/>
              <a:cs typeface="Arial" panose="020B0604020202020204" pitchFamily="34" charset="0"/>
            </a:endParaRPr>
          </a:p>
        </p:txBody>
      </p:sp>
      <p:pic>
        <p:nvPicPr>
          <p:cNvPr id="15" name="Picture 14" descr="A black and white logo&#10;&#10;AI-generated content may be incorrect.">
            <a:extLst>
              <a:ext uri="{FF2B5EF4-FFF2-40B4-BE49-F238E27FC236}">
                <a16:creationId xmlns:a16="http://schemas.microsoft.com/office/drawing/2014/main" id="{3B3FE36E-F26E-B879-A7C9-2C1F8630F04B}"/>
              </a:ext>
            </a:extLst>
          </p:cNvPr>
          <p:cNvPicPr>
            <a:picLocks noChangeAspect="1"/>
          </p:cNvPicPr>
          <p:nvPr/>
        </p:nvPicPr>
        <p:blipFill>
          <a:blip r:embed="rId2"/>
          <a:stretch>
            <a:fillRect/>
          </a:stretch>
        </p:blipFill>
        <p:spPr>
          <a:xfrm>
            <a:off x="2407874" y="694673"/>
            <a:ext cx="2935231" cy="1073896"/>
          </a:xfrm>
          <a:prstGeom prst="rect">
            <a:avLst/>
          </a:prstGeom>
        </p:spPr>
      </p:pic>
    </p:spTree>
    <p:extLst>
      <p:ext uri="{BB962C8B-B14F-4D97-AF65-F5344CB8AC3E}">
        <p14:creationId xmlns:p14="http://schemas.microsoft.com/office/powerpoint/2010/main" val="2475094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DA9C00AE-F00B-5FC4-FEEC-E7DFEE02B333}"/>
              </a:ext>
            </a:extLst>
          </p:cNvPr>
          <p:cNvSpPr/>
          <p:nvPr/>
        </p:nvSpPr>
        <p:spPr>
          <a:xfrm>
            <a:off x="7892703" y="-6046459"/>
            <a:ext cx="10789920" cy="10530840"/>
          </a:xfrm>
          <a:prstGeom prst="ellipse">
            <a:avLst/>
          </a:prstGeom>
          <a:noFill/>
          <a:ln w="1905000">
            <a:solidFill>
              <a:srgbClr val="7499AC">
                <a:alpha val="7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4F1F4BA-9A73-A9F9-16D4-D12D5B26D9D6}"/>
              </a:ext>
            </a:extLst>
          </p:cNvPr>
          <p:cNvSpPr txBox="1"/>
          <p:nvPr/>
        </p:nvSpPr>
        <p:spPr>
          <a:xfrm>
            <a:off x="455128" y="263572"/>
            <a:ext cx="2847910" cy="76944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400" b="1" dirty="0">
                <a:solidFill>
                  <a:srgbClr val="212C3A"/>
                </a:solidFill>
                <a:latin typeface="Aptos Black" panose="020B0004020202020204" pitchFamily="34" charset="0"/>
              </a:rPr>
              <a:t>FAQs</a:t>
            </a:r>
          </a:p>
        </p:txBody>
      </p:sp>
      <p:cxnSp>
        <p:nvCxnSpPr>
          <p:cNvPr id="11" name="Straight Connector 10">
            <a:extLst>
              <a:ext uri="{FF2B5EF4-FFF2-40B4-BE49-F238E27FC236}">
                <a16:creationId xmlns:a16="http://schemas.microsoft.com/office/drawing/2014/main" id="{701C3C26-7BCC-0DC2-EC24-96807DC852FD}"/>
              </a:ext>
            </a:extLst>
          </p:cNvPr>
          <p:cNvCxnSpPr>
            <a:cxnSpLocks/>
          </p:cNvCxnSpPr>
          <p:nvPr/>
        </p:nvCxnSpPr>
        <p:spPr>
          <a:xfrm>
            <a:off x="671725" y="6639623"/>
            <a:ext cx="10848551" cy="0"/>
          </a:xfrm>
          <a:prstGeom prst="line">
            <a:avLst/>
          </a:prstGeom>
          <a:ln>
            <a:solidFill>
              <a:srgbClr val="7499AC"/>
            </a:solidFill>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E3E1DF70-9300-D7BC-4052-BC2089A4467E}"/>
              </a:ext>
            </a:extLst>
          </p:cNvPr>
          <p:cNvSpPr txBox="1"/>
          <p:nvPr/>
        </p:nvSpPr>
        <p:spPr>
          <a:xfrm>
            <a:off x="466452" y="1033013"/>
            <a:ext cx="5424275"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When is the deposit placed into the MSA bank account?</a:t>
            </a:r>
          </a:p>
        </p:txBody>
      </p:sp>
      <p:sp>
        <p:nvSpPr>
          <p:cNvPr id="70" name="TextBox 69">
            <a:extLst>
              <a:ext uri="{FF2B5EF4-FFF2-40B4-BE49-F238E27FC236}">
                <a16:creationId xmlns:a16="http://schemas.microsoft.com/office/drawing/2014/main" id="{22EC35A7-AFEF-B1B7-8C5F-CAAAA719BF3E}"/>
              </a:ext>
            </a:extLst>
          </p:cNvPr>
          <p:cNvSpPr txBox="1"/>
          <p:nvPr/>
        </p:nvSpPr>
        <p:spPr>
          <a:xfrm>
            <a:off x="466451" y="1323377"/>
            <a:ext cx="5243884" cy="83099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The deposit is placed into the bank account within the first week after the plan’s effective date, typically within 1-2 business days after the first of the month. The placement date variability is due to a variety of reasons such as banking holidays, availability of funds from Medicare, etc.</a:t>
            </a:r>
          </a:p>
        </p:txBody>
      </p:sp>
      <p:sp>
        <p:nvSpPr>
          <p:cNvPr id="3" name="TextBox 2">
            <a:extLst>
              <a:ext uri="{FF2B5EF4-FFF2-40B4-BE49-F238E27FC236}">
                <a16:creationId xmlns:a16="http://schemas.microsoft.com/office/drawing/2014/main" id="{8C569B71-5741-0D58-25D5-6BC503AE4B0A}"/>
              </a:ext>
            </a:extLst>
          </p:cNvPr>
          <p:cNvSpPr txBox="1"/>
          <p:nvPr/>
        </p:nvSpPr>
        <p:spPr>
          <a:xfrm>
            <a:off x="466452" y="2208670"/>
            <a:ext cx="5424275"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Can I receive services before the deposit is placed?</a:t>
            </a:r>
          </a:p>
        </p:txBody>
      </p:sp>
      <p:sp>
        <p:nvSpPr>
          <p:cNvPr id="4" name="TextBox 3">
            <a:extLst>
              <a:ext uri="{FF2B5EF4-FFF2-40B4-BE49-F238E27FC236}">
                <a16:creationId xmlns:a16="http://schemas.microsoft.com/office/drawing/2014/main" id="{5EBB75F0-6393-72C1-3DB2-4C9BE02E91B6}"/>
              </a:ext>
            </a:extLst>
          </p:cNvPr>
          <p:cNvSpPr txBox="1"/>
          <p:nvPr/>
        </p:nvSpPr>
        <p:spPr>
          <a:xfrm>
            <a:off x="466451" y="2499034"/>
            <a:ext cx="5243884"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Yes, you can begin receiving services as a </a:t>
            </a:r>
            <a:r>
              <a:rPr lang="en-US" sz="1200" dirty="0" err="1">
                <a:solidFill>
                  <a:srgbClr val="212C3A"/>
                </a:solidFill>
                <a:latin typeface="Aptos Light" panose="020B0004020202020204" pitchFamily="34" charset="0"/>
              </a:rPr>
              <a:t>Fenyx</a:t>
            </a:r>
            <a:r>
              <a:rPr lang="en-US" sz="1200" dirty="0">
                <a:solidFill>
                  <a:srgbClr val="212C3A"/>
                </a:solidFill>
                <a:latin typeface="Aptos Light" panose="020B0004020202020204" pitchFamily="34" charset="0"/>
              </a:rPr>
              <a:t> Health plan member on your effective date, even if the deposit has not yet been placed. </a:t>
            </a:r>
          </a:p>
        </p:txBody>
      </p:sp>
      <p:sp>
        <p:nvSpPr>
          <p:cNvPr id="5" name="TextBox 4">
            <a:extLst>
              <a:ext uri="{FF2B5EF4-FFF2-40B4-BE49-F238E27FC236}">
                <a16:creationId xmlns:a16="http://schemas.microsoft.com/office/drawing/2014/main" id="{DCB4E452-BB82-0BDB-BE05-EF4F6D8D3C28}"/>
              </a:ext>
            </a:extLst>
          </p:cNvPr>
          <p:cNvSpPr txBox="1"/>
          <p:nvPr/>
        </p:nvSpPr>
        <p:spPr>
          <a:xfrm>
            <a:off x="466452" y="3011103"/>
            <a:ext cx="5424275"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Do MSA funds have to be used “first”?</a:t>
            </a:r>
          </a:p>
        </p:txBody>
      </p:sp>
      <p:sp>
        <p:nvSpPr>
          <p:cNvPr id="9" name="TextBox 8">
            <a:extLst>
              <a:ext uri="{FF2B5EF4-FFF2-40B4-BE49-F238E27FC236}">
                <a16:creationId xmlns:a16="http://schemas.microsoft.com/office/drawing/2014/main" id="{850E9299-F12B-EDFD-1092-059EAA4BE6F9}"/>
              </a:ext>
            </a:extLst>
          </p:cNvPr>
          <p:cNvSpPr txBox="1"/>
          <p:nvPr/>
        </p:nvSpPr>
        <p:spPr>
          <a:xfrm>
            <a:off x="466451" y="3301467"/>
            <a:ext cx="5243884"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No. When paying for care, you choose to pay with MSA funds, your own funds, or a combination of both. </a:t>
            </a:r>
          </a:p>
        </p:txBody>
      </p:sp>
      <p:sp>
        <p:nvSpPr>
          <p:cNvPr id="10" name="TextBox 9">
            <a:extLst>
              <a:ext uri="{FF2B5EF4-FFF2-40B4-BE49-F238E27FC236}">
                <a16:creationId xmlns:a16="http://schemas.microsoft.com/office/drawing/2014/main" id="{9DCB5106-C7D6-742B-D11F-C981E3436E16}"/>
              </a:ext>
            </a:extLst>
          </p:cNvPr>
          <p:cNvSpPr txBox="1"/>
          <p:nvPr/>
        </p:nvSpPr>
        <p:spPr>
          <a:xfrm>
            <a:off x="466452" y="3813536"/>
            <a:ext cx="5424275"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Can I use HSA or HRA funds to pay for care? </a:t>
            </a:r>
          </a:p>
        </p:txBody>
      </p:sp>
      <p:sp>
        <p:nvSpPr>
          <p:cNvPr id="12" name="TextBox 11">
            <a:extLst>
              <a:ext uri="{FF2B5EF4-FFF2-40B4-BE49-F238E27FC236}">
                <a16:creationId xmlns:a16="http://schemas.microsoft.com/office/drawing/2014/main" id="{4376F362-9ABC-64D6-8DC3-21F5F23D70E4}"/>
              </a:ext>
            </a:extLst>
          </p:cNvPr>
          <p:cNvSpPr txBox="1"/>
          <p:nvPr/>
        </p:nvSpPr>
        <p:spPr>
          <a:xfrm>
            <a:off x="466451" y="4103900"/>
            <a:ext cx="5243884"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Yes. We consider HSA and HRA funds as out-of-pocket funds, and you choose how/when to use them. </a:t>
            </a:r>
          </a:p>
        </p:txBody>
      </p:sp>
      <p:sp>
        <p:nvSpPr>
          <p:cNvPr id="15" name="TextBox 14">
            <a:extLst>
              <a:ext uri="{FF2B5EF4-FFF2-40B4-BE49-F238E27FC236}">
                <a16:creationId xmlns:a16="http://schemas.microsoft.com/office/drawing/2014/main" id="{47B3986A-D28B-B1DC-C3AB-C15EA04AC279}"/>
              </a:ext>
            </a:extLst>
          </p:cNvPr>
          <p:cNvSpPr txBox="1"/>
          <p:nvPr/>
        </p:nvSpPr>
        <p:spPr>
          <a:xfrm>
            <a:off x="466452" y="4615969"/>
            <a:ext cx="5424275"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Can I roll an HSA into my MSA bank account?</a:t>
            </a:r>
          </a:p>
        </p:txBody>
      </p:sp>
      <p:sp>
        <p:nvSpPr>
          <p:cNvPr id="16" name="TextBox 15">
            <a:extLst>
              <a:ext uri="{FF2B5EF4-FFF2-40B4-BE49-F238E27FC236}">
                <a16:creationId xmlns:a16="http://schemas.microsoft.com/office/drawing/2014/main" id="{6121B274-C3FA-3496-BA5C-55EE9758E638}"/>
              </a:ext>
            </a:extLst>
          </p:cNvPr>
          <p:cNvSpPr txBox="1"/>
          <p:nvPr/>
        </p:nvSpPr>
        <p:spPr>
          <a:xfrm>
            <a:off x="466451" y="4906333"/>
            <a:ext cx="524388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No, only Medicare/</a:t>
            </a:r>
            <a:r>
              <a:rPr lang="en-US" sz="1200" dirty="0" err="1">
                <a:solidFill>
                  <a:srgbClr val="212C3A"/>
                </a:solidFill>
                <a:latin typeface="Aptos Light" panose="020B0004020202020204" pitchFamily="34" charset="0"/>
              </a:rPr>
              <a:t>Fenyx</a:t>
            </a:r>
            <a:r>
              <a:rPr lang="en-US" sz="1200" dirty="0">
                <a:solidFill>
                  <a:srgbClr val="212C3A"/>
                </a:solidFill>
                <a:latin typeface="Aptos Light" panose="020B0004020202020204" pitchFamily="34" charset="0"/>
              </a:rPr>
              <a:t> Health can contribute money into an MSA bank account. You can move existing HSAs housed at other institutions to the same bank as the MSA bank account, if desired, but the funds cannot be comingled.</a:t>
            </a:r>
          </a:p>
        </p:txBody>
      </p:sp>
      <p:sp>
        <p:nvSpPr>
          <p:cNvPr id="17" name="TextBox 16">
            <a:extLst>
              <a:ext uri="{FF2B5EF4-FFF2-40B4-BE49-F238E27FC236}">
                <a16:creationId xmlns:a16="http://schemas.microsoft.com/office/drawing/2014/main" id="{76AEC1D2-6E3D-ADF1-34C3-2E1B20217BF6}"/>
              </a:ext>
            </a:extLst>
          </p:cNvPr>
          <p:cNvSpPr txBox="1"/>
          <p:nvPr/>
        </p:nvSpPr>
        <p:spPr>
          <a:xfrm>
            <a:off x="466452" y="5605014"/>
            <a:ext cx="5971671"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Can I combine a previous MSA account?</a:t>
            </a:r>
          </a:p>
        </p:txBody>
      </p:sp>
      <p:sp>
        <p:nvSpPr>
          <p:cNvPr id="20" name="TextBox 19">
            <a:extLst>
              <a:ext uri="{FF2B5EF4-FFF2-40B4-BE49-F238E27FC236}">
                <a16:creationId xmlns:a16="http://schemas.microsoft.com/office/drawing/2014/main" id="{3CC6FC55-8F67-1AD0-93A2-78F66681439F}"/>
              </a:ext>
            </a:extLst>
          </p:cNvPr>
          <p:cNvSpPr txBox="1"/>
          <p:nvPr/>
        </p:nvSpPr>
        <p:spPr>
          <a:xfrm>
            <a:off x="466451" y="5895378"/>
            <a:ext cx="5243884"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Yes. If the member has an MSA account from a previous plan, the two accounts can be combined into one and the funds comingled</a:t>
            </a:r>
          </a:p>
        </p:txBody>
      </p:sp>
      <p:sp>
        <p:nvSpPr>
          <p:cNvPr id="23" name="TextBox 22">
            <a:extLst>
              <a:ext uri="{FF2B5EF4-FFF2-40B4-BE49-F238E27FC236}">
                <a16:creationId xmlns:a16="http://schemas.microsoft.com/office/drawing/2014/main" id="{4038AB3E-63A9-6D68-A8DE-8CF3B10456C7}"/>
              </a:ext>
            </a:extLst>
          </p:cNvPr>
          <p:cNvSpPr txBox="1"/>
          <p:nvPr/>
        </p:nvSpPr>
        <p:spPr>
          <a:xfrm>
            <a:off x="5890728" y="1033013"/>
            <a:ext cx="5424275"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Can I move my MSA account to another institution?</a:t>
            </a:r>
          </a:p>
        </p:txBody>
      </p:sp>
      <p:sp>
        <p:nvSpPr>
          <p:cNvPr id="24" name="TextBox 23">
            <a:extLst>
              <a:ext uri="{FF2B5EF4-FFF2-40B4-BE49-F238E27FC236}">
                <a16:creationId xmlns:a16="http://schemas.microsoft.com/office/drawing/2014/main" id="{8333D5B4-4327-70D7-7B90-CAFD19A2F296}"/>
              </a:ext>
            </a:extLst>
          </p:cNvPr>
          <p:cNvSpPr txBox="1"/>
          <p:nvPr/>
        </p:nvSpPr>
        <p:spPr>
          <a:xfrm>
            <a:off x="5890727" y="1323377"/>
            <a:ext cx="5243884" cy="83099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Yes, subject to a transfer fee. We encourage you to keep the account on the </a:t>
            </a:r>
            <a:r>
              <a:rPr lang="en-US" sz="1200" dirty="0" err="1">
                <a:solidFill>
                  <a:srgbClr val="212C3A"/>
                </a:solidFill>
                <a:latin typeface="Aptos Light" panose="020B0004020202020204" pitchFamily="34" charset="0"/>
              </a:rPr>
              <a:t>Fenyx</a:t>
            </a:r>
            <a:r>
              <a:rPr lang="en-US" sz="1200" dirty="0">
                <a:solidFill>
                  <a:srgbClr val="212C3A"/>
                </a:solidFill>
                <a:latin typeface="Aptos Light" panose="020B0004020202020204" pitchFamily="34" charset="0"/>
              </a:rPr>
              <a:t> Financial platform to enjoy the great benefits offered to </a:t>
            </a:r>
            <a:r>
              <a:rPr lang="en-US" sz="1200" dirty="0" err="1">
                <a:solidFill>
                  <a:srgbClr val="212C3A"/>
                </a:solidFill>
                <a:latin typeface="Aptos Light" panose="020B0004020202020204" pitchFamily="34" charset="0"/>
              </a:rPr>
              <a:t>Fenyx</a:t>
            </a:r>
            <a:r>
              <a:rPr lang="en-US" sz="1200" dirty="0">
                <a:solidFill>
                  <a:srgbClr val="212C3A"/>
                </a:solidFill>
                <a:latin typeface="Aptos Light" panose="020B0004020202020204" pitchFamily="34" charset="0"/>
              </a:rPr>
              <a:t> Health MSA members, including the ability to transfer in other accounts so you can easily manage finances in one place, no custodial fees, and investment options. </a:t>
            </a:r>
          </a:p>
        </p:txBody>
      </p:sp>
      <p:sp>
        <p:nvSpPr>
          <p:cNvPr id="26" name="TextBox 25">
            <a:extLst>
              <a:ext uri="{FF2B5EF4-FFF2-40B4-BE49-F238E27FC236}">
                <a16:creationId xmlns:a16="http://schemas.microsoft.com/office/drawing/2014/main" id="{5008169A-18D7-8944-32F6-D108F7BF64C3}"/>
              </a:ext>
            </a:extLst>
          </p:cNvPr>
          <p:cNvSpPr txBox="1"/>
          <p:nvPr/>
        </p:nvSpPr>
        <p:spPr>
          <a:xfrm>
            <a:off x="5890728" y="2208670"/>
            <a:ext cx="6071117"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Can I use my MSA funds to pay for another person’s expenses?</a:t>
            </a:r>
          </a:p>
        </p:txBody>
      </p:sp>
      <p:sp>
        <p:nvSpPr>
          <p:cNvPr id="27" name="TextBox 26">
            <a:extLst>
              <a:ext uri="{FF2B5EF4-FFF2-40B4-BE49-F238E27FC236}">
                <a16:creationId xmlns:a16="http://schemas.microsoft.com/office/drawing/2014/main" id="{FDAB62F9-5C75-9C6F-41F7-EC2E4FD8BFAB}"/>
              </a:ext>
            </a:extLst>
          </p:cNvPr>
          <p:cNvSpPr txBox="1"/>
          <p:nvPr/>
        </p:nvSpPr>
        <p:spPr>
          <a:xfrm>
            <a:off x="5890727" y="2499034"/>
            <a:ext cx="524388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Yes, however, the funds are treated like non-medical costs – subject to tax plus penalties. Additionally, the expenses do not count toward your plan deductible, even if they are considered a plan-covered (e.g., Medicare A/B) expense. </a:t>
            </a:r>
          </a:p>
        </p:txBody>
      </p:sp>
      <p:sp>
        <p:nvSpPr>
          <p:cNvPr id="28" name="TextBox 27">
            <a:extLst>
              <a:ext uri="{FF2B5EF4-FFF2-40B4-BE49-F238E27FC236}">
                <a16:creationId xmlns:a16="http://schemas.microsoft.com/office/drawing/2014/main" id="{64D11AD9-3FC5-083B-74ED-E3EA4E0ED590}"/>
              </a:ext>
            </a:extLst>
          </p:cNvPr>
          <p:cNvSpPr txBox="1"/>
          <p:nvPr/>
        </p:nvSpPr>
        <p:spPr>
          <a:xfrm>
            <a:off x="5890728" y="3197715"/>
            <a:ext cx="6071117"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Does Original Medicare contribute to or cover any costs?</a:t>
            </a:r>
          </a:p>
        </p:txBody>
      </p:sp>
      <p:sp>
        <p:nvSpPr>
          <p:cNvPr id="29" name="TextBox 28">
            <a:extLst>
              <a:ext uri="{FF2B5EF4-FFF2-40B4-BE49-F238E27FC236}">
                <a16:creationId xmlns:a16="http://schemas.microsoft.com/office/drawing/2014/main" id="{E598DE4F-03E7-77E4-2FF1-B73D63E82B04}"/>
              </a:ext>
            </a:extLst>
          </p:cNvPr>
          <p:cNvSpPr txBox="1"/>
          <p:nvPr/>
        </p:nvSpPr>
        <p:spPr>
          <a:xfrm>
            <a:off x="5890727" y="3488079"/>
            <a:ext cx="5243884"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Just like other Medicare Advantage plans, Original Medicare does not contribute to nor cover any costs in an MSA.</a:t>
            </a:r>
          </a:p>
        </p:txBody>
      </p:sp>
      <p:sp>
        <p:nvSpPr>
          <p:cNvPr id="30" name="TextBox 29">
            <a:extLst>
              <a:ext uri="{FF2B5EF4-FFF2-40B4-BE49-F238E27FC236}">
                <a16:creationId xmlns:a16="http://schemas.microsoft.com/office/drawing/2014/main" id="{E34D4B77-063F-39EF-EA65-2B2A1ED41E01}"/>
              </a:ext>
            </a:extLst>
          </p:cNvPr>
          <p:cNvSpPr txBox="1"/>
          <p:nvPr/>
        </p:nvSpPr>
        <p:spPr>
          <a:xfrm>
            <a:off x="5890728" y="4000148"/>
            <a:ext cx="6071117" cy="5847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I’ve determined the MSA isn’t the right fit for me. </a:t>
            </a:r>
            <a:br>
              <a:rPr lang="en-US" sz="1600" b="1" dirty="0">
                <a:solidFill>
                  <a:srgbClr val="3F5A6F"/>
                </a:solidFill>
                <a:latin typeface="Aptos" panose="020B0004020202020204" pitchFamily="34" charset="0"/>
              </a:rPr>
            </a:br>
            <a:r>
              <a:rPr lang="en-US" sz="1600" b="1" dirty="0">
                <a:solidFill>
                  <a:srgbClr val="3F5A6F"/>
                </a:solidFill>
                <a:latin typeface="Aptos" panose="020B0004020202020204" pitchFamily="34" charset="0"/>
              </a:rPr>
              <a:t>Do I have other options?</a:t>
            </a:r>
          </a:p>
        </p:txBody>
      </p:sp>
      <p:sp>
        <p:nvSpPr>
          <p:cNvPr id="32" name="TextBox 31">
            <a:extLst>
              <a:ext uri="{FF2B5EF4-FFF2-40B4-BE49-F238E27FC236}">
                <a16:creationId xmlns:a16="http://schemas.microsoft.com/office/drawing/2014/main" id="{131E3C2C-1843-0F3F-4048-DB12B26CB02E}"/>
              </a:ext>
            </a:extLst>
          </p:cNvPr>
          <p:cNvSpPr txBox="1"/>
          <p:nvPr/>
        </p:nvSpPr>
        <p:spPr>
          <a:xfrm>
            <a:off x="5890727" y="4569802"/>
            <a:ext cx="5243884" cy="1200329"/>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Yes. While we believe the MSA is a great fit for most people, we understand it’s not the best plan for some. Please contact us – we have licensed Medicare sales agents with access to many different plans from other insurance companies who can guide you to a better-suited product. This service is free of charge to you, and you are not obligated to enroll in any of the recommended plan options provided. </a:t>
            </a:r>
          </a:p>
        </p:txBody>
      </p:sp>
    </p:spTree>
    <p:extLst>
      <p:ext uri="{BB962C8B-B14F-4D97-AF65-F5344CB8AC3E}">
        <p14:creationId xmlns:p14="http://schemas.microsoft.com/office/powerpoint/2010/main" val="834417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928311-48B9-76E6-84D9-B3B9C43E1456}"/>
              </a:ext>
            </a:extLst>
          </p:cNvPr>
          <p:cNvSpPr/>
          <p:nvPr/>
        </p:nvSpPr>
        <p:spPr>
          <a:xfrm>
            <a:off x="0" y="-1"/>
            <a:ext cx="12192000" cy="6172201"/>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A9C00AE-F00B-5FC4-FEEC-E7DFEE02B333}"/>
              </a:ext>
            </a:extLst>
          </p:cNvPr>
          <p:cNvSpPr/>
          <p:nvPr/>
        </p:nvSpPr>
        <p:spPr>
          <a:xfrm>
            <a:off x="-5394960" y="3386244"/>
            <a:ext cx="10789920" cy="10530840"/>
          </a:xfrm>
          <a:prstGeom prst="ellipse">
            <a:avLst/>
          </a:prstGeom>
          <a:noFill/>
          <a:ln w="1905000">
            <a:solidFill>
              <a:schemeClr val="bg1">
                <a:alpha val="6748"/>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FB403E8D-ED5F-ED78-81C5-3134EA7FFD58}"/>
              </a:ext>
            </a:extLst>
          </p:cNvPr>
          <p:cNvSpPr/>
          <p:nvPr/>
        </p:nvSpPr>
        <p:spPr>
          <a:xfrm>
            <a:off x="642199" y="4152900"/>
            <a:ext cx="1135802" cy="113580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6221D7E8-D7E9-EDA6-D8E2-D1D53BFD9110}"/>
              </a:ext>
            </a:extLst>
          </p:cNvPr>
          <p:cNvSpPr/>
          <p:nvPr/>
        </p:nvSpPr>
        <p:spPr>
          <a:xfrm>
            <a:off x="4351867" y="664633"/>
            <a:ext cx="3471333" cy="4842934"/>
          </a:xfrm>
          <a:prstGeom prst="roundRect">
            <a:avLst>
              <a:gd name="adj" fmla="val 98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F8771DA8-A89B-D66A-ED14-388EADB6F340}"/>
              </a:ext>
            </a:extLst>
          </p:cNvPr>
          <p:cNvSpPr/>
          <p:nvPr/>
        </p:nvSpPr>
        <p:spPr>
          <a:xfrm>
            <a:off x="8024611" y="664633"/>
            <a:ext cx="3471333" cy="4842935"/>
          </a:xfrm>
          <a:prstGeom prst="roundRect">
            <a:avLst>
              <a:gd name="adj" fmla="val 98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DD30325B-0796-D479-297E-4038CF811AB8}"/>
              </a:ext>
            </a:extLst>
          </p:cNvPr>
          <p:cNvPicPr>
            <a:picLocks noChangeAspect="1"/>
          </p:cNvPicPr>
          <p:nvPr/>
        </p:nvPicPr>
        <p:blipFill>
          <a:blip r:embed="rId2"/>
          <a:stretch>
            <a:fillRect/>
          </a:stretch>
        </p:blipFill>
        <p:spPr>
          <a:xfrm>
            <a:off x="1038756" y="4561589"/>
            <a:ext cx="313794" cy="293329"/>
          </a:xfrm>
          <a:prstGeom prst="rect">
            <a:avLst/>
          </a:prstGeom>
        </p:spPr>
      </p:pic>
      <p:sp>
        <p:nvSpPr>
          <p:cNvPr id="8" name="TextBox 7">
            <a:extLst>
              <a:ext uri="{FF2B5EF4-FFF2-40B4-BE49-F238E27FC236}">
                <a16:creationId xmlns:a16="http://schemas.microsoft.com/office/drawing/2014/main" id="{E4F1F4BA-9A73-A9F9-16D4-D12D5B26D9D6}"/>
              </a:ext>
            </a:extLst>
          </p:cNvPr>
          <p:cNvSpPr txBox="1"/>
          <p:nvPr/>
        </p:nvSpPr>
        <p:spPr>
          <a:xfrm>
            <a:off x="660400" y="881440"/>
            <a:ext cx="3691467" cy="156966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800" dirty="0">
                <a:solidFill>
                  <a:schemeClr val="bg1"/>
                </a:solidFill>
                <a:latin typeface="Aptos" panose="020B0004020202020204" pitchFamily="34" charset="0"/>
              </a:rPr>
              <a:t>Traditional</a:t>
            </a:r>
          </a:p>
          <a:p>
            <a:pPr algn="l"/>
            <a:r>
              <a:rPr lang="en-US" sz="4800" dirty="0">
                <a:solidFill>
                  <a:schemeClr val="bg1"/>
                </a:solidFill>
                <a:latin typeface="Aptos" panose="020B0004020202020204" pitchFamily="34" charset="0"/>
              </a:rPr>
              <a:t>Options</a:t>
            </a:r>
          </a:p>
        </p:txBody>
      </p:sp>
      <p:sp>
        <p:nvSpPr>
          <p:cNvPr id="15" name="TextBox 14">
            <a:extLst>
              <a:ext uri="{FF2B5EF4-FFF2-40B4-BE49-F238E27FC236}">
                <a16:creationId xmlns:a16="http://schemas.microsoft.com/office/drawing/2014/main" id="{7590D308-A31C-4182-B567-4FB7B1FEED97}"/>
              </a:ext>
            </a:extLst>
          </p:cNvPr>
          <p:cNvSpPr txBox="1"/>
          <p:nvPr/>
        </p:nvSpPr>
        <p:spPr>
          <a:xfrm>
            <a:off x="4668522" y="1192113"/>
            <a:ext cx="2968412"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600" b="1" dirty="0">
                <a:solidFill>
                  <a:srgbClr val="212C3A"/>
                </a:solidFill>
                <a:latin typeface="Aptos Black" panose="020B0004020202020204" pitchFamily="34" charset="0"/>
              </a:rPr>
              <a:t>Supplement</a:t>
            </a:r>
          </a:p>
        </p:txBody>
      </p:sp>
      <p:sp>
        <p:nvSpPr>
          <p:cNvPr id="16" name="TextBox 15">
            <a:extLst>
              <a:ext uri="{FF2B5EF4-FFF2-40B4-BE49-F238E27FC236}">
                <a16:creationId xmlns:a16="http://schemas.microsoft.com/office/drawing/2014/main" id="{4C8F5A43-6187-F1E4-920B-76B68752A574}"/>
              </a:ext>
            </a:extLst>
          </p:cNvPr>
          <p:cNvSpPr txBox="1"/>
          <p:nvPr/>
        </p:nvSpPr>
        <p:spPr>
          <a:xfrm>
            <a:off x="4651587" y="964167"/>
            <a:ext cx="1190413"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EE7B4D"/>
                </a:solidFill>
                <a:latin typeface="Aptos" panose="020B0004020202020204" pitchFamily="34" charset="0"/>
              </a:rPr>
              <a:t>Medicare</a:t>
            </a:r>
          </a:p>
        </p:txBody>
      </p:sp>
      <p:sp>
        <p:nvSpPr>
          <p:cNvPr id="17" name="TextBox 16">
            <a:extLst>
              <a:ext uri="{FF2B5EF4-FFF2-40B4-BE49-F238E27FC236}">
                <a16:creationId xmlns:a16="http://schemas.microsoft.com/office/drawing/2014/main" id="{AD4102AF-1C5E-CD44-94EA-F9209F313065}"/>
              </a:ext>
            </a:extLst>
          </p:cNvPr>
          <p:cNvSpPr txBox="1"/>
          <p:nvPr/>
        </p:nvSpPr>
        <p:spPr>
          <a:xfrm>
            <a:off x="8376922" y="1192113"/>
            <a:ext cx="2968412"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600" b="1" dirty="0">
                <a:solidFill>
                  <a:srgbClr val="212C3A"/>
                </a:solidFill>
                <a:latin typeface="Aptos Black" panose="020B0004020202020204" pitchFamily="34" charset="0"/>
              </a:rPr>
              <a:t>Advantage</a:t>
            </a:r>
          </a:p>
        </p:txBody>
      </p:sp>
      <p:sp>
        <p:nvSpPr>
          <p:cNvPr id="50" name="Rectangle 49">
            <a:extLst>
              <a:ext uri="{FF2B5EF4-FFF2-40B4-BE49-F238E27FC236}">
                <a16:creationId xmlns:a16="http://schemas.microsoft.com/office/drawing/2014/main" id="{B16F0CAD-7573-C26F-C299-25755675CE45}"/>
              </a:ext>
            </a:extLst>
          </p:cNvPr>
          <p:cNvSpPr/>
          <p:nvPr/>
        </p:nvSpPr>
        <p:spPr>
          <a:xfrm>
            <a:off x="-9100" y="6120739"/>
            <a:ext cx="12210201" cy="685800"/>
          </a:xfrm>
          <a:prstGeom prst="rect">
            <a:avLst/>
          </a:prstGeom>
          <a:solidFill>
            <a:srgbClr val="EE7B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445ABD9-2C23-F04A-7400-00EBD615EBC7}"/>
              </a:ext>
            </a:extLst>
          </p:cNvPr>
          <p:cNvSpPr txBox="1"/>
          <p:nvPr/>
        </p:nvSpPr>
        <p:spPr>
          <a:xfrm>
            <a:off x="8359987" y="964167"/>
            <a:ext cx="1190413"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EE7B4D"/>
                </a:solidFill>
                <a:latin typeface="Aptos" panose="020B0004020202020204" pitchFamily="34" charset="0"/>
              </a:rPr>
              <a:t>Medicare</a:t>
            </a:r>
          </a:p>
        </p:txBody>
      </p:sp>
      <p:sp>
        <p:nvSpPr>
          <p:cNvPr id="23" name="Rectangle 22">
            <a:extLst>
              <a:ext uri="{FF2B5EF4-FFF2-40B4-BE49-F238E27FC236}">
                <a16:creationId xmlns:a16="http://schemas.microsoft.com/office/drawing/2014/main" id="{8F9F68F5-7698-A3FC-66DF-94A4632E74BD}"/>
              </a:ext>
            </a:extLst>
          </p:cNvPr>
          <p:cNvSpPr/>
          <p:nvPr/>
        </p:nvSpPr>
        <p:spPr>
          <a:xfrm>
            <a:off x="-9100" y="6172201"/>
            <a:ext cx="12210201" cy="685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F86B5A4C-034D-64E8-56C7-B8428C612F5D}"/>
              </a:ext>
            </a:extLst>
          </p:cNvPr>
          <p:cNvSpPr txBox="1"/>
          <p:nvPr/>
        </p:nvSpPr>
        <p:spPr>
          <a:xfrm>
            <a:off x="4668522" y="1783784"/>
            <a:ext cx="296841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chemeClr val="bg2">
                    <a:lumMod val="50000"/>
                  </a:schemeClr>
                </a:solidFill>
                <a:latin typeface="Aptos Light" panose="020B0004020202020204" pitchFamily="34" charset="0"/>
              </a:rPr>
              <a:t>+ Standalone Part D Rx Plan</a:t>
            </a:r>
          </a:p>
        </p:txBody>
      </p:sp>
      <p:sp>
        <p:nvSpPr>
          <p:cNvPr id="25" name="TextBox 24">
            <a:extLst>
              <a:ext uri="{FF2B5EF4-FFF2-40B4-BE49-F238E27FC236}">
                <a16:creationId xmlns:a16="http://schemas.microsoft.com/office/drawing/2014/main" id="{F840B11A-D243-E0E8-AC28-CA2B74D8F20D}"/>
              </a:ext>
            </a:extLst>
          </p:cNvPr>
          <p:cNvSpPr txBox="1"/>
          <p:nvPr/>
        </p:nvSpPr>
        <p:spPr>
          <a:xfrm>
            <a:off x="8361981" y="1783784"/>
            <a:ext cx="296841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chemeClr val="bg2">
                    <a:lumMod val="50000"/>
                  </a:schemeClr>
                </a:solidFill>
                <a:latin typeface="Aptos Light" panose="020B0004020202020204" pitchFamily="34" charset="0"/>
              </a:rPr>
              <a:t>+ Included Part D Rx Plan</a:t>
            </a:r>
          </a:p>
        </p:txBody>
      </p:sp>
      <p:cxnSp>
        <p:nvCxnSpPr>
          <p:cNvPr id="27" name="Straight Connector 26">
            <a:extLst>
              <a:ext uri="{FF2B5EF4-FFF2-40B4-BE49-F238E27FC236}">
                <a16:creationId xmlns:a16="http://schemas.microsoft.com/office/drawing/2014/main" id="{D4C21522-3C92-EFC8-2309-2411A0EB097E}"/>
              </a:ext>
            </a:extLst>
          </p:cNvPr>
          <p:cNvCxnSpPr/>
          <p:nvPr/>
        </p:nvCxnSpPr>
        <p:spPr>
          <a:xfrm>
            <a:off x="4718736" y="2451100"/>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B6EA482-63DA-D5B7-1A17-DD143752A94C}"/>
              </a:ext>
            </a:extLst>
          </p:cNvPr>
          <p:cNvCxnSpPr/>
          <p:nvPr/>
        </p:nvCxnSpPr>
        <p:spPr>
          <a:xfrm>
            <a:off x="8430124" y="2451100"/>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pic>
        <p:nvPicPr>
          <p:cNvPr id="32" name="Picture 31" descr="A white tick in a blue circle&#10;&#10;Description automatically generated">
            <a:extLst>
              <a:ext uri="{FF2B5EF4-FFF2-40B4-BE49-F238E27FC236}">
                <a16:creationId xmlns:a16="http://schemas.microsoft.com/office/drawing/2014/main" id="{5FA1A1C5-1D52-ED34-9B9E-6A6D9D46EA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8736" y="2719398"/>
            <a:ext cx="398549" cy="398549"/>
          </a:xfrm>
          <a:prstGeom prst="rect">
            <a:avLst/>
          </a:prstGeom>
        </p:spPr>
      </p:pic>
      <p:sp>
        <p:nvSpPr>
          <p:cNvPr id="33" name="TextBox 32">
            <a:extLst>
              <a:ext uri="{FF2B5EF4-FFF2-40B4-BE49-F238E27FC236}">
                <a16:creationId xmlns:a16="http://schemas.microsoft.com/office/drawing/2014/main" id="{C559DCDC-5027-C209-E097-FB58AB18922B}"/>
              </a:ext>
            </a:extLst>
          </p:cNvPr>
          <p:cNvSpPr txBox="1"/>
          <p:nvPr/>
        </p:nvSpPr>
        <p:spPr>
          <a:xfrm>
            <a:off x="5189027" y="2726320"/>
            <a:ext cx="1535330"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Network</a:t>
            </a:r>
          </a:p>
        </p:txBody>
      </p:sp>
      <p:pic>
        <p:nvPicPr>
          <p:cNvPr id="34" name="Picture 33" descr="A white tick in a blue circle&#10;&#10;Description automatically generated">
            <a:extLst>
              <a:ext uri="{FF2B5EF4-FFF2-40B4-BE49-F238E27FC236}">
                <a16:creationId xmlns:a16="http://schemas.microsoft.com/office/drawing/2014/main" id="{36D8B63E-D81D-741B-E4D2-61B71BDF97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8736" y="3225835"/>
            <a:ext cx="398549" cy="398549"/>
          </a:xfrm>
          <a:prstGeom prst="rect">
            <a:avLst/>
          </a:prstGeom>
        </p:spPr>
      </p:pic>
      <p:sp>
        <p:nvSpPr>
          <p:cNvPr id="35" name="TextBox 34">
            <a:extLst>
              <a:ext uri="{FF2B5EF4-FFF2-40B4-BE49-F238E27FC236}">
                <a16:creationId xmlns:a16="http://schemas.microsoft.com/office/drawing/2014/main" id="{6C1EBB90-B8C5-E544-4810-451F7A954FB7}"/>
              </a:ext>
            </a:extLst>
          </p:cNvPr>
          <p:cNvSpPr txBox="1"/>
          <p:nvPr/>
        </p:nvSpPr>
        <p:spPr>
          <a:xfrm>
            <a:off x="5189027" y="3232757"/>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Secondary to Medicare</a:t>
            </a:r>
          </a:p>
        </p:txBody>
      </p:sp>
      <p:cxnSp>
        <p:nvCxnSpPr>
          <p:cNvPr id="36" name="Straight Connector 35">
            <a:extLst>
              <a:ext uri="{FF2B5EF4-FFF2-40B4-BE49-F238E27FC236}">
                <a16:creationId xmlns:a16="http://schemas.microsoft.com/office/drawing/2014/main" id="{12CA68CB-6EEF-0BD2-E70D-5C2014177E34}"/>
              </a:ext>
            </a:extLst>
          </p:cNvPr>
          <p:cNvCxnSpPr/>
          <p:nvPr/>
        </p:nvCxnSpPr>
        <p:spPr>
          <a:xfrm>
            <a:off x="4718736" y="4111088"/>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grpSp>
        <p:nvGrpSpPr>
          <p:cNvPr id="49" name="Group 48">
            <a:extLst>
              <a:ext uri="{FF2B5EF4-FFF2-40B4-BE49-F238E27FC236}">
                <a16:creationId xmlns:a16="http://schemas.microsoft.com/office/drawing/2014/main" id="{7434881B-4D6E-D3C7-8A7B-94BAED4138CE}"/>
              </a:ext>
            </a:extLst>
          </p:cNvPr>
          <p:cNvGrpSpPr/>
          <p:nvPr/>
        </p:nvGrpSpPr>
        <p:grpSpPr>
          <a:xfrm>
            <a:off x="4718735" y="4445121"/>
            <a:ext cx="2736326" cy="648236"/>
            <a:chOff x="4718735" y="4440673"/>
            <a:chExt cx="2736326" cy="648236"/>
          </a:xfrm>
        </p:grpSpPr>
        <p:pic>
          <p:nvPicPr>
            <p:cNvPr id="30" name="Picture 29" descr="A black x in a circle&#10;&#10;Description automatically generated">
              <a:extLst>
                <a:ext uri="{FF2B5EF4-FFF2-40B4-BE49-F238E27FC236}">
                  <a16:creationId xmlns:a16="http://schemas.microsoft.com/office/drawing/2014/main" id="{04376743-7362-9841-3DCD-AB49EB3C34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18735" y="4440673"/>
              <a:ext cx="398549" cy="398549"/>
            </a:xfrm>
            <a:prstGeom prst="rect">
              <a:avLst/>
            </a:prstGeom>
          </p:spPr>
        </p:pic>
        <p:sp>
          <p:nvSpPr>
            <p:cNvPr id="38" name="TextBox 37">
              <a:extLst>
                <a:ext uri="{FF2B5EF4-FFF2-40B4-BE49-F238E27FC236}">
                  <a16:creationId xmlns:a16="http://schemas.microsoft.com/office/drawing/2014/main" id="{A6E84675-007D-CD00-6F97-AB2B1C630307}"/>
                </a:ext>
              </a:extLst>
            </p:cNvPr>
            <p:cNvSpPr txBox="1"/>
            <p:nvPr/>
          </p:nvSpPr>
          <p:spPr>
            <a:xfrm>
              <a:off x="5189027" y="4442578"/>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Ever-Growing,</a:t>
              </a:r>
            </a:p>
            <a:p>
              <a:pPr algn="l"/>
              <a:r>
                <a:rPr lang="en-US" sz="1800" b="1" dirty="0">
                  <a:solidFill>
                    <a:srgbClr val="212C3A"/>
                  </a:solidFill>
                  <a:latin typeface="Aptos" panose="020B0004020202020204" pitchFamily="34" charset="0"/>
                </a:rPr>
                <a:t>Monthly Costs</a:t>
              </a:r>
            </a:p>
          </p:txBody>
        </p:sp>
      </p:grpSp>
      <p:pic>
        <p:nvPicPr>
          <p:cNvPr id="39" name="Picture 38" descr="A black x in a circle&#10;&#10;Description automatically generated">
            <a:extLst>
              <a:ext uri="{FF2B5EF4-FFF2-40B4-BE49-F238E27FC236}">
                <a16:creationId xmlns:a16="http://schemas.microsoft.com/office/drawing/2014/main" id="{6235C7AF-EE4B-EE30-BAFC-B3E6DB73349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32606" y="3914997"/>
            <a:ext cx="398549" cy="398549"/>
          </a:xfrm>
          <a:prstGeom prst="rect">
            <a:avLst/>
          </a:prstGeom>
        </p:spPr>
      </p:pic>
      <p:pic>
        <p:nvPicPr>
          <p:cNvPr id="40" name="Picture 39" descr="A white tick in a blue circle&#10;&#10;Description automatically generated">
            <a:extLst>
              <a:ext uri="{FF2B5EF4-FFF2-40B4-BE49-F238E27FC236}">
                <a16:creationId xmlns:a16="http://schemas.microsoft.com/office/drawing/2014/main" id="{69D17C7D-43D8-9D92-0D80-06C1C7AD13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32607" y="2719398"/>
            <a:ext cx="398549" cy="398549"/>
          </a:xfrm>
          <a:prstGeom prst="rect">
            <a:avLst/>
          </a:prstGeom>
        </p:spPr>
      </p:pic>
      <p:sp>
        <p:nvSpPr>
          <p:cNvPr id="41" name="TextBox 40">
            <a:extLst>
              <a:ext uri="{FF2B5EF4-FFF2-40B4-BE49-F238E27FC236}">
                <a16:creationId xmlns:a16="http://schemas.microsoft.com/office/drawing/2014/main" id="{6F40249F-CF03-0AEB-A3C3-6D272E533523}"/>
              </a:ext>
            </a:extLst>
          </p:cNvPr>
          <p:cNvSpPr txBox="1"/>
          <p:nvPr/>
        </p:nvSpPr>
        <p:spPr>
          <a:xfrm>
            <a:off x="8902897" y="2726320"/>
            <a:ext cx="2263551"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Monthly Costs</a:t>
            </a:r>
          </a:p>
        </p:txBody>
      </p:sp>
      <p:cxnSp>
        <p:nvCxnSpPr>
          <p:cNvPr id="44" name="Straight Connector 43">
            <a:extLst>
              <a:ext uri="{FF2B5EF4-FFF2-40B4-BE49-F238E27FC236}">
                <a16:creationId xmlns:a16="http://schemas.microsoft.com/office/drawing/2014/main" id="{5E96FBEB-1DB2-46EB-0D6A-01D4BF8DE10B}"/>
              </a:ext>
            </a:extLst>
          </p:cNvPr>
          <p:cNvCxnSpPr/>
          <p:nvPr/>
        </p:nvCxnSpPr>
        <p:spPr>
          <a:xfrm>
            <a:off x="8430124" y="3526807"/>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FB8C46F2-C6ED-F8BB-7509-3AE043A37144}"/>
              </a:ext>
            </a:extLst>
          </p:cNvPr>
          <p:cNvSpPr txBox="1"/>
          <p:nvPr/>
        </p:nvSpPr>
        <p:spPr>
          <a:xfrm>
            <a:off x="8902898" y="3916902"/>
            <a:ext cx="2266034"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Networks</a:t>
            </a:r>
          </a:p>
        </p:txBody>
      </p:sp>
      <p:grpSp>
        <p:nvGrpSpPr>
          <p:cNvPr id="48" name="Group 47">
            <a:extLst>
              <a:ext uri="{FF2B5EF4-FFF2-40B4-BE49-F238E27FC236}">
                <a16:creationId xmlns:a16="http://schemas.microsoft.com/office/drawing/2014/main" id="{FAE9839F-3C25-F41D-A34E-12B05783990C}"/>
              </a:ext>
            </a:extLst>
          </p:cNvPr>
          <p:cNvGrpSpPr/>
          <p:nvPr/>
        </p:nvGrpSpPr>
        <p:grpSpPr>
          <a:xfrm>
            <a:off x="8416918" y="4525166"/>
            <a:ext cx="2736326" cy="648236"/>
            <a:chOff x="8432606" y="4449569"/>
            <a:chExt cx="2736326" cy="648236"/>
          </a:xfrm>
        </p:grpSpPr>
        <p:pic>
          <p:nvPicPr>
            <p:cNvPr id="46" name="Picture 45" descr="A black x in a circle&#10;&#10;Description automatically generated">
              <a:extLst>
                <a:ext uri="{FF2B5EF4-FFF2-40B4-BE49-F238E27FC236}">
                  <a16:creationId xmlns:a16="http://schemas.microsoft.com/office/drawing/2014/main" id="{F2BD866B-F41C-0FEE-C9FE-FFB71B1FBB4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32606" y="4449569"/>
              <a:ext cx="398549" cy="398549"/>
            </a:xfrm>
            <a:prstGeom prst="rect">
              <a:avLst/>
            </a:prstGeom>
          </p:spPr>
        </p:pic>
        <p:sp>
          <p:nvSpPr>
            <p:cNvPr id="47" name="TextBox 46">
              <a:extLst>
                <a:ext uri="{FF2B5EF4-FFF2-40B4-BE49-F238E27FC236}">
                  <a16:creationId xmlns:a16="http://schemas.microsoft.com/office/drawing/2014/main" id="{003F9E32-FAD8-B8FA-E757-C9F3DAA370D5}"/>
                </a:ext>
              </a:extLst>
            </p:cNvPr>
            <p:cNvSpPr txBox="1"/>
            <p:nvPr/>
          </p:nvSpPr>
          <p:spPr>
            <a:xfrm>
              <a:off x="8902898" y="4451474"/>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Managed Care:</a:t>
              </a:r>
              <a:br>
                <a:rPr lang="en-US" sz="1800" b="1" dirty="0">
                  <a:solidFill>
                    <a:srgbClr val="212C3A"/>
                  </a:solidFill>
                  <a:latin typeface="Aptos" panose="020B0004020202020204" pitchFamily="34" charset="0"/>
                </a:rPr>
              </a:br>
              <a:r>
                <a:rPr lang="en-US" sz="1800" b="1" dirty="0">
                  <a:solidFill>
                    <a:srgbClr val="212C3A"/>
                  </a:solidFill>
                  <a:latin typeface="Aptos" panose="020B0004020202020204" pitchFamily="34" charset="0"/>
                </a:rPr>
                <a:t>Prior Authorizations</a:t>
              </a:r>
            </a:p>
          </p:txBody>
        </p:sp>
      </p:grpSp>
    </p:spTree>
    <p:extLst>
      <p:ext uri="{BB962C8B-B14F-4D97-AF65-F5344CB8AC3E}">
        <p14:creationId xmlns:p14="http://schemas.microsoft.com/office/powerpoint/2010/main" val="2099795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B16F0CAD-7573-C26F-C299-25755675CE45}"/>
              </a:ext>
            </a:extLst>
          </p:cNvPr>
          <p:cNvSpPr/>
          <p:nvPr/>
        </p:nvSpPr>
        <p:spPr>
          <a:xfrm>
            <a:off x="5637601" y="-34965"/>
            <a:ext cx="138232" cy="6871523"/>
          </a:xfrm>
          <a:prstGeom prst="rect">
            <a:avLst/>
          </a:prstGeom>
          <a:solidFill>
            <a:srgbClr val="EE7B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928311-48B9-76E6-84D9-B3B9C43E1456}"/>
              </a:ext>
            </a:extLst>
          </p:cNvPr>
          <p:cNvSpPr/>
          <p:nvPr/>
        </p:nvSpPr>
        <p:spPr>
          <a:xfrm>
            <a:off x="0" y="-2"/>
            <a:ext cx="5632027" cy="6871523"/>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A9C00AE-F00B-5FC4-FEEC-E7DFEE02B333}"/>
              </a:ext>
            </a:extLst>
          </p:cNvPr>
          <p:cNvSpPr/>
          <p:nvPr/>
        </p:nvSpPr>
        <p:spPr>
          <a:xfrm>
            <a:off x="2874500" y="-7886028"/>
            <a:ext cx="10789920" cy="10530840"/>
          </a:xfrm>
          <a:prstGeom prst="ellipse">
            <a:avLst/>
          </a:prstGeom>
          <a:noFill/>
          <a:ln w="1905000">
            <a:solidFill>
              <a:schemeClr val="bg1">
                <a:alpha val="6748"/>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4F1F4BA-9A73-A9F9-16D4-D12D5B26D9D6}"/>
              </a:ext>
            </a:extLst>
          </p:cNvPr>
          <p:cNvSpPr txBox="1"/>
          <p:nvPr/>
        </p:nvSpPr>
        <p:spPr>
          <a:xfrm>
            <a:off x="660400" y="592651"/>
            <a:ext cx="3691467" cy="707886"/>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000" dirty="0">
                <a:solidFill>
                  <a:srgbClr val="F7F5F4"/>
                </a:solidFill>
                <a:latin typeface="Aptos" panose="020B0004020202020204" pitchFamily="34" charset="0"/>
              </a:rPr>
              <a:t>New Option</a:t>
            </a:r>
          </a:p>
        </p:txBody>
      </p:sp>
      <p:sp>
        <p:nvSpPr>
          <p:cNvPr id="24" name="TextBox 23">
            <a:extLst>
              <a:ext uri="{FF2B5EF4-FFF2-40B4-BE49-F238E27FC236}">
                <a16:creationId xmlns:a16="http://schemas.microsoft.com/office/drawing/2014/main" id="{F86B5A4C-034D-64E8-56C7-B8428C612F5D}"/>
              </a:ext>
            </a:extLst>
          </p:cNvPr>
          <p:cNvSpPr txBox="1"/>
          <p:nvPr/>
        </p:nvSpPr>
        <p:spPr>
          <a:xfrm>
            <a:off x="6173113" y="1479670"/>
            <a:ext cx="296841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chemeClr val="bg2">
                    <a:lumMod val="50000"/>
                  </a:schemeClr>
                </a:solidFill>
                <a:latin typeface="Aptos Light" panose="020B0004020202020204" pitchFamily="34" charset="0"/>
              </a:rPr>
              <a:t>+ Standalone Part D Rx Plan</a:t>
            </a:r>
          </a:p>
        </p:txBody>
      </p:sp>
      <p:cxnSp>
        <p:nvCxnSpPr>
          <p:cNvPr id="27" name="Straight Connector 26">
            <a:extLst>
              <a:ext uri="{FF2B5EF4-FFF2-40B4-BE49-F238E27FC236}">
                <a16:creationId xmlns:a16="http://schemas.microsoft.com/office/drawing/2014/main" id="{D4C21522-3C92-EFC8-2309-2411A0EB097E}"/>
              </a:ext>
            </a:extLst>
          </p:cNvPr>
          <p:cNvCxnSpPr>
            <a:cxnSpLocks/>
          </p:cNvCxnSpPr>
          <p:nvPr/>
        </p:nvCxnSpPr>
        <p:spPr>
          <a:xfrm>
            <a:off x="6223327" y="2146986"/>
            <a:ext cx="4261793"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pic>
        <p:nvPicPr>
          <p:cNvPr id="32" name="Picture 31" descr="A white tick in a blue circle&#10;&#10;Description automatically generated">
            <a:extLst>
              <a:ext uri="{FF2B5EF4-FFF2-40B4-BE49-F238E27FC236}">
                <a16:creationId xmlns:a16="http://schemas.microsoft.com/office/drawing/2014/main" id="{5FA1A1C5-1D52-ED34-9B9E-6A6D9D46EA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23327" y="2415284"/>
            <a:ext cx="398549" cy="398549"/>
          </a:xfrm>
          <a:prstGeom prst="rect">
            <a:avLst/>
          </a:prstGeom>
        </p:spPr>
      </p:pic>
      <p:sp>
        <p:nvSpPr>
          <p:cNvPr id="33" name="TextBox 32">
            <a:extLst>
              <a:ext uri="{FF2B5EF4-FFF2-40B4-BE49-F238E27FC236}">
                <a16:creationId xmlns:a16="http://schemas.microsoft.com/office/drawing/2014/main" id="{C559DCDC-5027-C209-E097-FB58AB18922B}"/>
              </a:ext>
            </a:extLst>
          </p:cNvPr>
          <p:cNvSpPr txBox="1"/>
          <p:nvPr/>
        </p:nvSpPr>
        <p:spPr>
          <a:xfrm>
            <a:off x="6693617" y="2422206"/>
            <a:ext cx="2623883"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Monthly Costs</a:t>
            </a:r>
          </a:p>
        </p:txBody>
      </p:sp>
      <p:pic>
        <p:nvPicPr>
          <p:cNvPr id="34" name="Picture 33" descr="A white tick in a blue circle&#10;&#10;Description automatically generated">
            <a:extLst>
              <a:ext uri="{FF2B5EF4-FFF2-40B4-BE49-F238E27FC236}">
                <a16:creationId xmlns:a16="http://schemas.microsoft.com/office/drawing/2014/main" id="{36D8B63E-D81D-741B-E4D2-61B71BDF978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23327" y="3024543"/>
            <a:ext cx="398549" cy="398549"/>
          </a:xfrm>
          <a:prstGeom prst="rect">
            <a:avLst/>
          </a:prstGeom>
        </p:spPr>
      </p:pic>
      <p:sp>
        <p:nvSpPr>
          <p:cNvPr id="35" name="TextBox 34">
            <a:extLst>
              <a:ext uri="{FF2B5EF4-FFF2-40B4-BE49-F238E27FC236}">
                <a16:creationId xmlns:a16="http://schemas.microsoft.com/office/drawing/2014/main" id="{6C1EBB90-B8C5-E544-4810-451F7A954FB7}"/>
              </a:ext>
            </a:extLst>
          </p:cNvPr>
          <p:cNvSpPr txBox="1"/>
          <p:nvPr/>
        </p:nvSpPr>
        <p:spPr>
          <a:xfrm>
            <a:off x="6693617" y="3031465"/>
            <a:ext cx="5498383" cy="553998"/>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500" b="1" dirty="0">
                <a:solidFill>
                  <a:srgbClr val="212C3A"/>
                </a:solidFill>
                <a:latin typeface="Aptos" panose="020B0004020202020204" pitchFamily="34" charset="0"/>
              </a:rPr>
              <a:t>No-Contract (Access to Any Medicare Provider in the US willing to bill the plan)</a:t>
            </a:r>
          </a:p>
        </p:txBody>
      </p:sp>
      <p:sp>
        <p:nvSpPr>
          <p:cNvPr id="13" name="TextBox 12">
            <a:extLst>
              <a:ext uri="{FF2B5EF4-FFF2-40B4-BE49-F238E27FC236}">
                <a16:creationId xmlns:a16="http://schemas.microsoft.com/office/drawing/2014/main" id="{4FFFC8FC-D99C-96A7-6B03-738E538FBFB1}"/>
              </a:ext>
            </a:extLst>
          </p:cNvPr>
          <p:cNvSpPr txBox="1"/>
          <p:nvPr/>
        </p:nvSpPr>
        <p:spPr>
          <a:xfrm>
            <a:off x="660400" y="1454882"/>
            <a:ext cx="3691467" cy="313932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6600" b="1" dirty="0">
                <a:solidFill>
                  <a:schemeClr val="bg1"/>
                </a:solidFill>
                <a:latin typeface="Aptos Black" panose="020B0004020202020204" pitchFamily="34" charset="0"/>
              </a:rPr>
              <a:t>The Best</a:t>
            </a:r>
          </a:p>
          <a:p>
            <a:pPr algn="l"/>
            <a:r>
              <a:rPr lang="en-US" sz="6600" b="1" dirty="0">
                <a:solidFill>
                  <a:schemeClr val="bg1"/>
                </a:solidFill>
                <a:latin typeface="Aptos Black" panose="020B0004020202020204" pitchFamily="34" charset="0"/>
              </a:rPr>
              <a:t>Of Both</a:t>
            </a:r>
          </a:p>
          <a:p>
            <a:pPr algn="l"/>
            <a:r>
              <a:rPr lang="en-US" sz="6600" b="1" dirty="0">
                <a:solidFill>
                  <a:schemeClr val="bg1"/>
                </a:solidFill>
                <a:latin typeface="Aptos Black" panose="020B0004020202020204" pitchFamily="34" charset="0"/>
              </a:rPr>
              <a:t>Worlds</a:t>
            </a:r>
          </a:p>
        </p:txBody>
      </p:sp>
      <p:sp>
        <p:nvSpPr>
          <p:cNvPr id="14" name="TextBox 13">
            <a:extLst>
              <a:ext uri="{FF2B5EF4-FFF2-40B4-BE49-F238E27FC236}">
                <a16:creationId xmlns:a16="http://schemas.microsoft.com/office/drawing/2014/main" id="{C86F7B30-9A17-9E40-A4E0-3F54827E8C11}"/>
              </a:ext>
            </a:extLst>
          </p:cNvPr>
          <p:cNvSpPr txBox="1"/>
          <p:nvPr/>
        </p:nvSpPr>
        <p:spPr>
          <a:xfrm>
            <a:off x="660400" y="4486366"/>
            <a:ext cx="3691467" cy="83099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800" dirty="0">
                <a:solidFill>
                  <a:srgbClr val="EE7B4D"/>
                </a:solidFill>
                <a:latin typeface="Aptos Light" panose="020B0004020202020204" pitchFamily="34" charset="0"/>
              </a:rPr>
              <a:t>+ more</a:t>
            </a:r>
          </a:p>
        </p:txBody>
      </p:sp>
      <p:sp>
        <p:nvSpPr>
          <p:cNvPr id="15" name="TextBox 14">
            <a:extLst>
              <a:ext uri="{FF2B5EF4-FFF2-40B4-BE49-F238E27FC236}">
                <a16:creationId xmlns:a16="http://schemas.microsoft.com/office/drawing/2014/main" id="{7590D308-A31C-4182-B567-4FB7B1FEED97}"/>
              </a:ext>
            </a:extLst>
          </p:cNvPr>
          <p:cNvSpPr txBox="1"/>
          <p:nvPr/>
        </p:nvSpPr>
        <p:spPr>
          <a:xfrm>
            <a:off x="6173112" y="854261"/>
            <a:ext cx="5784425"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600" b="1" dirty="0">
                <a:solidFill>
                  <a:srgbClr val="212C3A"/>
                </a:solidFill>
                <a:latin typeface="Aptos Black" panose="020B0004020202020204" pitchFamily="34" charset="0"/>
              </a:rPr>
              <a:t>Medicare Advantage MSA</a:t>
            </a:r>
          </a:p>
        </p:txBody>
      </p:sp>
      <p:pic>
        <p:nvPicPr>
          <p:cNvPr id="19" name="Picture 18" descr="A white tick in a blue circle&#10;&#10;Description automatically generated">
            <a:extLst>
              <a:ext uri="{FF2B5EF4-FFF2-40B4-BE49-F238E27FC236}">
                <a16:creationId xmlns:a16="http://schemas.microsoft.com/office/drawing/2014/main" id="{D4BE3F82-0994-866E-4AD8-29648F84E0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23327" y="3629454"/>
            <a:ext cx="398549" cy="398549"/>
          </a:xfrm>
          <a:prstGeom prst="rect">
            <a:avLst/>
          </a:prstGeom>
        </p:spPr>
      </p:pic>
      <p:sp>
        <p:nvSpPr>
          <p:cNvPr id="21" name="TextBox 20">
            <a:extLst>
              <a:ext uri="{FF2B5EF4-FFF2-40B4-BE49-F238E27FC236}">
                <a16:creationId xmlns:a16="http://schemas.microsoft.com/office/drawing/2014/main" id="{0DD80613-6C7D-5225-719F-863328EAA2DE}"/>
              </a:ext>
            </a:extLst>
          </p:cNvPr>
          <p:cNvSpPr txBox="1"/>
          <p:nvPr/>
        </p:nvSpPr>
        <p:spPr>
          <a:xfrm>
            <a:off x="6693618" y="3636376"/>
            <a:ext cx="397438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Annual Deposits From Government</a:t>
            </a:r>
          </a:p>
        </p:txBody>
      </p:sp>
      <p:cxnSp>
        <p:nvCxnSpPr>
          <p:cNvPr id="43" name="Straight Connector 42">
            <a:extLst>
              <a:ext uri="{FF2B5EF4-FFF2-40B4-BE49-F238E27FC236}">
                <a16:creationId xmlns:a16="http://schemas.microsoft.com/office/drawing/2014/main" id="{F605F2DA-B364-0C04-E64F-2C3875F64BC0}"/>
              </a:ext>
            </a:extLst>
          </p:cNvPr>
          <p:cNvCxnSpPr>
            <a:cxnSpLocks/>
          </p:cNvCxnSpPr>
          <p:nvPr/>
        </p:nvCxnSpPr>
        <p:spPr>
          <a:xfrm>
            <a:off x="6223327" y="5471310"/>
            <a:ext cx="4261793"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51" name="Oval 50">
            <a:extLst>
              <a:ext uri="{FF2B5EF4-FFF2-40B4-BE49-F238E27FC236}">
                <a16:creationId xmlns:a16="http://schemas.microsoft.com/office/drawing/2014/main" id="{562F8391-0CD3-77EE-6FA6-6015A2972765}"/>
              </a:ext>
            </a:extLst>
          </p:cNvPr>
          <p:cNvSpPr/>
          <p:nvPr/>
        </p:nvSpPr>
        <p:spPr>
          <a:xfrm>
            <a:off x="10719582" y="5471310"/>
            <a:ext cx="807621" cy="807621"/>
          </a:xfrm>
          <a:prstGeom prst="ellipse">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a:extLst>
              <a:ext uri="{FF2B5EF4-FFF2-40B4-BE49-F238E27FC236}">
                <a16:creationId xmlns:a16="http://schemas.microsoft.com/office/drawing/2014/main" id="{37DE1817-BDF9-FF15-1937-4AB64A1A15C4}"/>
              </a:ext>
            </a:extLst>
          </p:cNvPr>
          <p:cNvPicPr>
            <a:picLocks noChangeAspect="1"/>
          </p:cNvPicPr>
          <p:nvPr/>
        </p:nvPicPr>
        <p:blipFill>
          <a:blip r:embed="rId3" cstate="screen">
            <a:duotone>
              <a:prstClr val="black"/>
              <a:schemeClr val="bg1">
                <a:tint val="45000"/>
                <a:satMod val="400000"/>
              </a:schemeClr>
            </a:duotone>
            <a:extLst>
              <a:ext uri="{28A0092B-C50C-407E-A947-70E740481C1C}">
                <a14:useLocalDpi xmlns:a14="http://schemas.microsoft.com/office/drawing/2010/main"/>
              </a:ext>
            </a:extLst>
          </a:blip>
          <a:stretch>
            <a:fillRect/>
          </a:stretch>
        </p:blipFill>
        <p:spPr>
          <a:xfrm>
            <a:off x="11011829" y="5770833"/>
            <a:ext cx="223126" cy="208574"/>
          </a:xfrm>
          <a:prstGeom prst="rect">
            <a:avLst/>
          </a:prstGeom>
        </p:spPr>
      </p:pic>
      <p:pic>
        <p:nvPicPr>
          <p:cNvPr id="54" name="Picture 53">
            <a:extLst>
              <a:ext uri="{FF2B5EF4-FFF2-40B4-BE49-F238E27FC236}">
                <a16:creationId xmlns:a16="http://schemas.microsoft.com/office/drawing/2014/main" id="{AB7A660D-3EE8-86C1-C588-577BF7EF8D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11830" y="5770834"/>
            <a:ext cx="223125" cy="208573"/>
          </a:xfrm>
          <a:prstGeom prst="rect">
            <a:avLst/>
          </a:prstGeom>
        </p:spPr>
      </p:pic>
      <p:pic>
        <p:nvPicPr>
          <p:cNvPr id="2" name="Picture 1" descr="A white tick in a blue circle&#10;&#10;Description automatically generated">
            <a:extLst>
              <a:ext uri="{FF2B5EF4-FFF2-40B4-BE49-F238E27FC236}">
                <a16:creationId xmlns:a16="http://schemas.microsoft.com/office/drawing/2014/main" id="{3B9DE500-61AB-5BFD-4142-6EBA4A71E7A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23327" y="4213263"/>
            <a:ext cx="398549" cy="398549"/>
          </a:xfrm>
          <a:prstGeom prst="rect">
            <a:avLst/>
          </a:prstGeom>
        </p:spPr>
      </p:pic>
      <p:sp>
        <p:nvSpPr>
          <p:cNvPr id="3" name="TextBox 2">
            <a:extLst>
              <a:ext uri="{FF2B5EF4-FFF2-40B4-BE49-F238E27FC236}">
                <a16:creationId xmlns:a16="http://schemas.microsoft.com/office/drawing/2014/main" id="{A4D7A127-FDE5-9C12-2800-ACA960A1358E}"/>
              </a:ext>
            </a:extLst>
          </p:cNvPr>
          <p:cNvSpPr txBox="1"/>
          <p:nvPr/>
        </p:nvSpPr>
        <p:spPr>
          <a:xfrm>
            <a:off x="6693616" y="4220185"/>
            <a:ext cx="4627053"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*Covers All Medicare Part A &amp; B Services</a:t>
            </a:r>
          </a:p>
        </p:txBody>
      </p:sp>
      <p:pic>
        <p:nvPicPr>
          <p:cNvPr id="4" name="Picture 3" descr="A white tick in a blue circle&#10;&#10;Description automatically generated">
            <a:extLst>
              <a:ext uri="{FF2B5EF4-FFF2-40B4-BE49-F238E27FC236}">
                <a16:creationId xmlns:a16="http://schemas.microsoft.com/office/drawing/2014/main" id="{941ABCEA-38B7-7502-8DC8-4AE365001C3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23327" y="4818174"/>
            <a:ext cx="398549" cy="398549"/>
          </a:xfrm>
          <a:prstGeom prst="rect">
            <a:avLst/>
          </a:prstGeom>
        </p:spPr>
      </p:pic>
      <p:sp>
        <p:nvSpPr>
          <p:cNvPr id="5" name="TextBox 4">
            <a:extLst>
              <a:ext uri="{FF2B5EF4-FFF2-40B4-BE49-F238E27FC236}">
                <a16:creationId xmlns:a16="http://schemas.microsoft.com/office/drawing/2014/main" id="{73449B76-3093-980A-9ACC-21D2064C72A7}"/>
              </a:ext>
            </a:extLst>
          </p:cNvPr>
          <p:cNvSpPr txBox="1"/>
          <p:nvPr/>
        </p:nvSpPr>
        <p:spPr>
          <a:xfrm>
            <a:off x="6693618" y="4825096"/>
            <a:ext cx="397438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Prior Authorizations or Referrals</a:t>
            </a:r>
          </a:p>
        </p:txBody>
      </p:sp>
      <p:sp>
        <p:nvSpPr>
          <p:cNvPr id="9" name="TextBox 8">
            <a:extLst>
              <a:ext uri="{FF2B5EF4-FFF2-40B4-BE49-F238E27FC236}">
                <a16:creationId xmlns:a16="http://schemas.microsoft.com/office/drawing/2014/main" id="{257BDAC9-E962-6E0B-BFBA-EE3022A8CEA8}"/>
              </a:ext>
            </a:extLst>
          </p:cNvPr>
          <p:cNvSpPr txBox="1"/>
          <p:nvPr/>
        </p:nvSpPr>
        <p:spPr>
          <a:xfrm>
            <a:off x="6730639" y="5505658"/>
            <a:ext cx="3988941" cy="830997"/>
          </a:xfrm>
          <a:prstGeom prst="rect">
            <a:avLst/>
          </a:prstGeom>
          <a:noFill/>
        </p:spPr>
        <p:txBody>
          <a:bodyPr wrap="square" rtlCol="0">
            <a:spAutoFit/>
          </a:bodyPr>
          <a:lstStyle/>
          <a:p>
            <a:r>
              <a:rPr lang="en-US" b="1" dirty="0">
                <a:solidFill>
                  <a:srgbClr val="212C3A"/>
                </a:solidFill>
                <a:latin typeface="Aptos" panose="020B0004020202020204" pitchFamily="34" charset="0"/>
              </a:rPr>
              <a:t>*</a:t>
            </a:r>
            <a:r>
              <a:rPr lang="en-US" sz="1200" b="1" dirty="0">
                <a:solidFill>
                  <a:srgbClr val="212C3A"/>
                </a:solidFill>
                <a:latin typeface="Aptos" panose="020B0004020202020204" pitchFamily="34" charset="0"/>
              </a:rPr>
              <a:t>Member is responsible for all Medicare covered  services until the deductible is met. </a:t>
            </a:r>
            <a:endParaRPr lang="en-US" b="1" dirty="0">
              <a:solidFill>
                <a:srgbClr val="212C3A"/>
              </a:solidFill>
              <a:latin typeface="Aptos" panose="020B0004020202020204" pitchFamily="34" charset="0"/>
            </a:endParaRPr>
          </a:p>
          <a:p>
            <a:endParaRPr lang="en-US" dirty="0"/>
          </a:p>
        </p:txBody>
      </p:sp>
    </p:spTree>
    <p:extLst>
      <p:ext uri="{BB962C8B-B14F-4D97-AF65-F5344CB8AC3E}">
        <p14:creationId xmlns:p14="http://schemas.microsoft.com/office/powerpoint/2010/main" val="918814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6EF9B2-E44C-1BE9-1FFA-986086BE6336}"/>
              </a:ext>
            </a:extLst>
          </p:cNvPr>
          <p:cNvSpPr txBox="1">
            <a:spLocks/>
          </p:cNvSpPr>
          <p:nvPr/>
        </p:nvSpPr>
        <p:spPr>
          <a:xfrm>
            <a:off x="2218149"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3200" dirty="0">
                <a:solidFill>
                  <a:srgbClr val="212C3A"/>
                </a:solidFill>
              </a:rPr>
              <a:t>An MSA is Simple, Flexible and…</a:t>
            </a:r>
          </a:p>
        </p:txBody>
      </p:sp>
      <p:sp>
        <p:nvSpPr>
          <p:cNvPr id="6" name="Title 1">
            <a:extLst>
              <a:ext uri="{FF2B5EF4-FFF2-40B4-BE49-F238E27FC236}">
                <a16:creationId xmlns:a16="http://schemas.microsoft.com/office/drawing/2014/main" id="{EB5A0FB4-D347-55AB-64BF-5681F75F17D5}"/>
              </a:ext>
            </a:extLst>
          </p:cNvPr>
          <p:cNvSpPr txBox="1">
            <a:spLocks/>
          </p:cNvSpPr>
          <p:nvPr/>
        </p:nvSpPr>
        <p:spPr>
          <a:xfrm>
            <a:off x="2218149"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1600" dirty="0">
                <a:solidFill>
                  <a:srgbClr val="EE7B4D"/>
                </a:solidFill>
                <a:latin typeface="Mulish" pitchFamily="2" charset="77"/>
              </a:rPr>
              <a:t>MSAs are different than other MA plans, for good reason and benefit.</a:t>
            </a:r>
          </a:p>
        </p:txBody>
      </p:sp>
      <p:sp>
        <p:nvSpPr>
          <p:cNvPr id="46" name="TextBox 45">
            <a:extLst>
              <a:ext uri="{FF2B5EF4-FFF2-40B4-BE49-F238E27FC236}">
                <a16:creationId xmlns:a16="http://schemas.microsoft.com/office/drawing/2014/main" id="{191E333D-F1FD-0066-8EED-10970AEEFF04}"/>
              </a:ext>
            </a:extLst>
          </p:cNvPr>
          <p:cNvSpPr txBox="1"/>
          <p:nvPr/>
        </p:nvSpPr>
        <p:spPr>
          <a:xfrm>
            <a:off x="1601024" y="-4144"/>
            <a:ext cx="337654" cy="497949"/>
          </a:xfrm>
          <a:prstGeom prst="rect">
            <a:avLst/>
          </a:prstGeom>
          <a:noFill/>
          <a:ln>
            <a:noFill/>
          </a:ln>
        </p:spPr>
        <p:txBody>
          <a:bodyPr wrap="square" lIns="45720" tIns="45720" rIns="45720" bIns="45720" rtlCol="0" anchor="ctr">
            <a:noAutofit/>
          </a:bodyPr>
          <a:lstStyle/>
          <a:p>
            <a:pPr algn="ctr">
              <a:defRPr/>
            </a:pPr>
            <a:endParaRPr lang="en-US" sz="800" dirty="0">
              <a:solidFill>
                <a:srgbClr val="636466"/>
              </a:solidFill>
              <a:latin typeface="Mulish" pitchFamily="2" charset="77"/>
              <a:ea typeface="Roboto Medium" charset="0"/>
              <a:cs typeface="Roboto Medium" charset="0"/>
            </a:endParaRPr>
          </a:p>
        </p:txBody>
      </p:sp>
      <p:pic>
        <p:nvPicPr>
          <p:cNvPr id="20" name="Picture 19">
            <a:extLst>
              <a:ext uri="{FF2B5EF4-FFF2-40B4-BE49-F238E27FC236}">
                <a16:creationId xmlns:a16="http://schemas.microsoft.com/office/drawing/2014/main" id="{2E0E6717-0D62-9F23-8204-61001F6AA467}"/>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flipH="1">
            <a:off x="1524000" y="2501680"/>
            <a:ext cx="4428962" cy="2954127"/>
          </a:xfrm>
          <a:prstGeom prst="rect">
            <a:avLst/>
          </a:prstGeom>
        </p:spPr>
      </p:pic>
      <p:sp>
        <p:nvSpPr>
          <p:cNvPr id="21" name="Title 1">
            <a:extLst>
              <a:ext uri="{FF2B5EF4-FFF2-40B4-BE49-F238E27FC236}">
                <a16:creationId xmlns:a16="http://schemas.microsoft.com/office/drawing/2014/main" id="{BCE7D19C-FCC7-BAFF-895F-E7DD594016AD}"/>
              </a:ext>
            </a:extLst>
          </p:cNvPr>
          <p:cNvSpPr txBox="1">
            <a:spLocks/>
          </p:cNvSpPr>
          <p:nvPr/>
        </p:nvSpPr>
        <p:spPr>
          <a:xfrm>
            <a:off x="6301155" y="1789850"/>
            <a:ext cx="3993489"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A type of Medicare Advantage (MA) plan, combining high- deductible medical coverage with a special, IRS-approved bank account.</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The only MA plan type giving members their benefit right up front </a:t>
            </a:r>
            <a:r>
              <a:rPr lang="en-US" sz="900" dirty="0">
                <a:solidFill>
                  <a:srgbClr val="636466"/>
                </a:solidFill>
                <a:latin typeface="Mulish Light" pitchFamily="2" charset="77"/>
              </a:rPr>
              <a:t>– a cash payment from Medicare deposited to the special bank account each plan year.</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Allows members the choice of how to spend, save or invest the annual cash deposit.</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Can grow a member’s money over time, </a:t>
            </a:r>
            <a:r>
              <a:rPr lang="en-US" sz="900" dirty="0">
                <a:solidFill>
                  <a:srgbClr val="636466"/>
                </a:solidFill>
                <a:latin typeface="Mulish Light" pitchFamily="2" charset="77"/>
              </a:rPr>
              <a:t>as unspent deposit funds remaining at year-end roll over for future use.</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Not taxed or penalized when the funds are used for IRS-deemed Qualified Medical Expenses (QMEs).</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Covers Medicare Parts A and B services/items. </a:t>
            </a:r>
            <a:r>
              <a:rPr lang="en-US" sz="900" dirty="0">
                <a:solidFill>
                  <a:srgbClr val="636466"/>
                </a:solidFill>
                <a:latin typeface="Mulish Light" pitchFamily="2" charset="77"/>
              </a:rPr>
              <a:t>The member pays 100% of A/B expenses up to their deductible. Post-deductible, the plan pays 100%.</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Is $0 member premium by law.</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Does not require prior authorizations or referrals.</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Provides nationwide access to any Medicare-participating and accepting providers,</a:t>
            </a:r>
            <a:r>
              <a:rPr lang="en-US" sz="900" dirty="0">
                <a:solidFill>
                  <a:srgbClr val="636466"/>
                </a:solidFill>
                <a:latin typeface="Mulish Light" pitchFamily="2" charset="77"/>
              </a:rPr>
              <a:t> as law prohibits MSAs from restricting access to a particular network.</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Allows members to choose a standalone prescription drug plan (PDP) that best fits their needs, </a:t>
            </a:r>
            <a:r>
              <a:rPr lang="en-US" sz="900" dirty="0">
                <a:solidFill>
                  <a:srgbClr val="636466"/>
                </a:solidFill>
                <a:latin typeface="Mulish Light" pitchFamily="2" charset="77"/>
              </a:rPr>
              <a:t>as law prohibits MSAs from including prescription drug benefits.</a:t>
            </a:r>
          </a:p>
        </p:txBody>
      </p:sp>
      <p:sp>
        <p:nvSpPr>
          <p:cNvPr id="22" name="TextBox 21">
            <a:extLst>
              <a:ext uri="{FF2B5EF4-FFF2-40B4-BE49-F238E27FC236}">
                <a16:creationId xmlns:a16="http://schemas.microsoft.com/office/drawing/2014/main" id="{E6AC56E5-C011-6B15-2718-D08FABD48FAB}"/>
              </a:ext>
            </a:extLst>
          </p:cNvPr>
          <p:cNvSpPr txBox="1"/>
          <p:nvPr/>
        </p:nvSpPr>
        <p:spPr>
          <a:xfrm>
            <a:off x="1601025" y="6425593"/>
            <a:ext cx="8977139" cy="497949"/>
          </a:xfrm>
          <a:prstGeom prst="rect">
            <a:avLst/>
          </a:prstGeom>
          <a:noFill/>
          <a:ln>
            <a:noFill/>
          </a:ln>
        </p:spPr>
        <p:txBody>
          <a:bodyPr wrap="square" lIns="45720" tIns="45720" rIns="45720" bIns="45720" rtlCol="0" anchor="ctr">
            <a:noAutofit/>
          </a:bodyPr>
          <a:lstStyle/>
          <a:p>
            <a:pPr algn="ctr">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23" name="Rectangle 22">
            <a:extLst>
              <a:ext uri="{FF2B5EF4-FFF2-40B4-BE49-F238E27FC236}">
                <a16:creationId xmlns:a16="http://schemas.microsoft.com/office/drawing/2014/main" id="{CEB5B55D-32AA-17B5-0A0F-AC2AB16C3E7F}"/>
              </a:ext>
            </a:extLst>
          </p:cNvPr>
          <p:cNvSpPr/>
          <p:nvPr/>
        </p:nvSpPr>
        <p:spPr>
          <a:xfrm>
            <a:off x="1301450" y="2501679"/>
            <a:ext cx="4651513" cy="74782"/>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86078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928311-48B9-76E6-84D9-B3B9C43E1456}"/>
              </a:ext>
            </a:extLst>
          </p:cNvPr>
          <p:cNvSpPr/>
          <p:nvPr/>
        </p:nvSpPr>
        <p:spPr>
          <a:xfrm>
            <a:off x="0" y="-1"/>
            <a:ext cx="12192000" cy="6858001"/>
          </a:xfrm>
          <a:prstGeom prst="rect">
            <a:avLst/>
          </a:prstGeom>
          <a:solidFill>
            <a:srgbClr val="F7F5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A9C00AE-F00B-5FC4-FEEC-E7DFEE02B333}"/>
              </a:ext>
            </a:extLst>
          </p:cNvPr>
          <p:cNvSpPr/>
          <p:nvPr/>
        </p:nvSpPr>
        <p:spPr>
          <a:xfrm>
            <a:off x="7556801" y="-4516466"/>
            <a:ext cx="10789920" cy="10530840"/>
          </a:xfrm>
          <a:prstGeom prst="ellipse">
            <a:avLst/>
          </a:prstGeom>
          <a:noFill/>
          <a:ln w="1905000">
            <a:solidFill>
              <a:srgbClr val="7499AC">
                <a:alpha val="7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4F1F4BA-9A73-A9F9-16D4-D12D5B26D9D6}"/>
              </a:ext>
            </a:extLst>
          </p:cNvPr>
          <p:cNvSpPr txBox="1"/>
          <p:nvPr/>
        </p:nvSpPr>
        <p:spPr>
          <a:xfrm>
            <a:off x="660400" y="1813934"/>
            <a:ext cx="4528627" cy="76944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400" b="1" dirty="0">
                <a:solidFill>
                  <a:srgbClr val="212C3A"/>
                </a:solidFill>
                <a:latin typeface="Aptos Black" panose="020B0004020202020204" pitchFamily="34" charset="0"/>
              </a:rPr>
              <a:t>For Employers</a:t>
            </a:r>
          </a:p>
        </p:txBody>
      </p:sp>
      <p:cxnSp>
        <p:nvCxnSpPr>
          <p:cNvPr id="11" name="Straight Connector 10">
            <a:extLst>
              <a:ext uri="{FF2B5EF4-FFF2-40B4-BE49-F238E27FC236}">
                <a16:creationId xmlns:a16="http://schemas.microsoft.com/office/drawing/2014/main" id="{701C3C26-7BCC-0DC2-EC24-96807DC852FD}"/>
              </a:ext>
            </a:extLst>
          </p:cNvPr>
          <p:cNvCxnSpPr>
            <a:cxnSpLocks/>
          </p:cNvCxnSpPr>
          <p:nvPr/>
        </p:nvCxnSpPr>
        <p:spPr>
          <a:xfrm>
            <a:off x="671725" y="6322382"/>
            <a:ext cx="10848551"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C74BF80F-6D9B-E828-56DE-F9A50916A8AF}"/>
              </a:ext>
            </a:extLst>
          </p:cNvPr>
          <p:cNvSpPr txBox="1"/>
          <p:nvPr/>
        </p:nvSpPr>
        <p:spPr>
          <a:xfrm>
            <a:off x="660400" y="1486196"/>
            <a:ext cx="4528627"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EE7B4D"/>
                </a:solidFill>
                <a:latin typeface="Aptos" panose="020B0004020202020204" pitchFamily="34" charset="0"/>
              </a:rPr>
              <a:t>Group Medicare Advantage MSA</a:t>
            </a:r>
          </a:p>
        </p:txBody>
      </p:sp>
      <p:sp>
        <p:nvSpPr>
          <p:cNvPr id="19" name="Rounded Rectangle 18">
            <a:extLst>
              <a:ext uri="{FF2B5EF4-FFF2-40B4-BE49-F238E27FC236}">
                <a16:creationId xmlns:a16="http://schemas.microsoft.com/office/drawing/2014/main" id="{584C8679-7D96-EA3B-F883-CF2DE04E6510}"/>
              </a:ext>
            </a:extLst>
          </p:cNvPr>
          <p:cNvSpPr/>
          <p:nvPr/>
        </p:nvSpPr>
        <p:spPr>
          <a:xfrm>
            <a:off x="5013224" y="940687"/>
            <a:ext cx="3254744" cy="1705693"/>
          </a:xfrm>
          <a:prstGeom prst="roundRect">
            <a:avLst>
              <a:gd name="adj" fmla="val 9838"/>
            </a:avLst>
          </a:prstGeom>
          <a:solidFill>
            <a:schemeClr val="bg1"/>
          </a:solid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42E78767-2EBE-8EC9-25C4-D55DA5CCEB0F}"/>
              </a:ext>
            </a:extLst>
          </p:cNvPr>
          <p:cNvSpPr/>
          <p:nvPr/>
        </p:nvSpPr>
        <p:spPr>
          <a:xfrm>
            <a:off x="8472285" y="2863427"/>
            <a:ext cx="3254744" cy="2532557"/>
          </a:xfrm>
          <a:prstGeom prst="roundRect">
            <a:avLst>
              <a:gd name="adj" fmla="val 9838"/>
            </a:avLst>
          </a:prstGeom>
          <a:solidFill>
            <a:schemeClr val="bg1"/>
          </a:solid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E3E1DF70-9300-D7BC-4052-BC2089A4467E}"/>
              </a:ext>
            </a:extLst>
          </p:cNvPr>
          <p:cNvSpPr txBox="1"/>
          <p:nvPr/>
        </p:nvSpPr>
        <p:spPr>
          <a:xfrm>
            <a:off x="660400" y="2683170"/>
            <a:ext cx="4528627" cy="83099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400" dirty="0">
                <a:solidFill>
                  <a:schemeClr val="bg2">
                    <a:lumMod val="50000"/>
                  </a:schemeClr>
                </a:solidFill>
                <a:latin typeface="Aptos" panose="020B0004020202020204" pitchFamily="34" charset="0"/>
              </a:rPr>
              <a:t>The Medicare Version</a:t>
            </a:r>
            <a:br>
              <a:rPr lang="en-US" sz="2400" dirty="0">
                <a:solidFill>
                  <a:schemeClr val="bg2">
                    <a:lumMod val="50000"/>
                  </a:schemeClr>
                </a:solidFill>
                <a:latin typeface="Aptos" panose="020B0004020202020204" pitchFamily="34" charset="0"/>
              </a:rPr>
            </a:br>
            <a:r>
              <a:rPr lang="en-US" sz="2400" dirty="0">
                <a:solidFill>
                  <a:schemeClr val="bg2">
                    <a:lumMod val="50000"/>
                  </a:schemeClr>
                </a:solidFill>
                <a:latin typeface="Aptos" panose="020B0004020202020204" pitchFamily="34" charset="0"/>
              </a:rPr>
              <a:t>of an HSA</a:t>
            </a:r>
          </a:p>
        </p:txBody>
      </p:sp>
      <p:sp>
        <p:nvSpPr>
          <p:cNvPr id="43" name="TextBox 42">
            <a:extLst>
              <a:ext uri="{FF2B5EF4-FFF2-40B4-BE49-F238E27FC236}">
                <a16:creationId xmlns:a16="http://schemas.microsoft.com/office/drawing/2014/main" id="{EB2FC09A-8640-C82D-1E9F-5091D326F45B}"/>
              </a:ext>
            </a:extLst>
          </p:cNvPr>
          <p:cNvSpPr txBox="1"/>
          <p:nvPr/>
        </p:nvSpPr>
        <p:spPr>
          <a:xfrm>
            <a:off x="5685820" y="1142398"/>
            <a:ext cx="2542856"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Black" panose="020B0004020202020204" pitchFamily="34" charset="0"/>
              </a:rPr>
              <a:t>No Employer Costs</a:t>
            </a:r>
          </a:p>
        </p:txBody>
      </p:sp>
      <p:sp>
        <p:nvSpPr>
          <p:cNvPr id="51" name="TextBox 50">
            <a:extLst>
              <a:ext uri="{FF2B5EF4-FFF2-40B4-BE49-F238E27FC236}">
                <a16:creationId xmlns:a16="http://schemas.microsoft.com/office/drawing/2014/main" id="{32194A90-AFE9-2E56-EBCC-BC68668B04E1}"/>
              </a:ext>
            </a:extLst>
          </p:cNvPr>
          <p:cNvSpPr txBox="1"/>
          <p:nvPr/>
        </p:nvSpPr>
        <p:spPr>
          <a:xfrm>
            <a:off x="5125196" y="1688795"/>
            <a:ext cx="3103480"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rgbClr val="212C3A"/>
                </a:solidFill>
                <a:latin typeface="Aptos Light" panose="020B0004020202020204" pitchFamily="34" charset="0"/>
              </a:rPr>
              <a:t>• Government deposits funds</a:t>
            </a:r>
          </a:p>
          <a:p>
            <a:pPr algn="l"/>
            <a:r>
              <a:rPr lang="en-US" sz="1800" dirty="0">
                <a:solidFill>
                  <a:srgbClr val="212C3A"/>
                </a:solidFill>
                <a:latin typeface="Aptos Light" panose="020B0004020202020204" pitchFamily="34" charset="0"/>
              </a:rPr>
              <a:t>• No annual premium</a:t>
            </a:r>
          </a:p>
        </p:txBody>
      </p:sp>
      <p:sp>
        <p:nvSpPr>
          <p:cNvPr id="56" name="Rounded Rectangle 55">
            <a:extLst>
              <a:ext uri="{FF2B5EF4-FFF2-40B4-BE49-F238E27FC236}">
                <a16:creationId xmlns:a16="http://schemas.microsoft.com/office/drawing/2014/main" id="{A23593CA-8881-EF87-FE0F-15C0D5A0EB18}"/>
              </a:ext>
            </a:extLst>
          </p:cNvPr>
          <p:cNvSpPr/>
          <p:nvPr/>
        </p:nvSpPr>
        <p:spPr>
          <a:xfrm>
            <a:off x="5013224" y="2866657"/>
            <a:ext cx="3254744" cy="2532557"/>
          </a:xfrm>
          <a:prstGeom prst="roundRect">
            <a:avLst>
              <a:gd name="adj" fmla="val 9838"/>
            </a:avLst>
          </a:prstGeom>
          <a:solidFill>
            <a:schemeClr val="bg1"/>
          </a:solid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a:extLst>
              <a:ext uri="{FF2B5EF4-FFF2-40B4-BE49-F238E27FC236}">
                <a16:creationId xmlns:a16="http://schemas.microsoft.com/office/drawing/2014/main" id="{A10E155C-5B95-159B-53C0-AEF9D2C83421}"/>
              </a:ext>
            </a:extLst>
          </p:cNvPr>
          <p:cNvSpPr/>
          <p:nvPr/>
        </p:nvSpPr>
        <p:spPr>
          <a:xfrm>
            <a:off x="8472285" y="940687"/>
            <a:ext cx="3254744" cy="1705693"/>
          </a:xfrm>
          <a:prstGeom prst="roundRect">
            <a:avLst>
              <a:gd name="adj" fmla="val 9838"/>
            </a:avLst>
          </a:prstGeom>
          <a:solidFill>
            <a:schemeClr val="bg1"/>
          </a:solid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descr="A black dollar sign in a speech bubble&#10;&#10;Description automatically generated">
            <a:extLst>
              <a:ext uri="{FF2B5EF4-FFF2-40B4-BE49-F238E27FC236}">
                <a16:creationId xmlns:a16="http://schemas.microsoft.com/office/drawing/2014/main" id="{0015E166-15A3-7A37-1563-351C5559468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99322" y="1115040"/>
            <a:ext cx="459974" cy="459974"/>
          </a:xfrm>
          <a:prstGeom prst="rect">
            <a:avLst/>
          </a:prstGeom>
        </p:spPr>
      </p:pic>
      <p:pic>
        <p:nvPicPr>
          <p:cNvPr id="75" name="Picture 74" descr="A white logo on a orange circle&#10;&#10;Description automatically generated">
            <a:extLst>
              <a:ext uri="{FF2B5EF4-FFF2-40B4-BE49-F238E27FC236}">
                <a16:creationId xmlns:a16="http://schemas.microsoft.com/office/drawing/2014/main" id="{D600C017-B9D3-C38D-BBEC-90F3B13E6B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99322" y="3021180"/>
            <a:ext cx="457200" cy="457200"/>
          </a:xfrm>
          <a:prstGeom prst="rect">
            <a:avLst/>
          </a:prstGeom>
        </p:spPr>
      </p:pic>
      <p:sp>
        <p:nvSpPr>
          <p:cNvPr id="58" name="TextBox 57">
            <a:extLst>
              <a:ext uri="{FF2B5EF4-FFF2-40B4-BE49-F238E27FC236}">
                <a16:creationId xmlns:a16="http://schemas.microsoft.com/office/drawing/2014/main" id="{5D570D53-640C-7ECB-534A-6A5F27EFFA15}"/>
              </a:ext>
            </a:extLst>
          </p:cNvPr>
          <p:cNvSpPr txBox="1"/>
          <p:nvPr/>
        </p:nvSpPr>
        <p:spPr>
          <a:xfrm>
            <a:off x="5685820" y="3083095"/>
            <a:ext cx="2653890"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Black" panose="020B0004020202020204" pitchFamily="34" charset="0"/>
              </a:rPr>
              <a:t>No Size Restrictions</a:t>
            </a:r>
          </a:p>
        </p:txBody>
      </p:sp>
      <p:sp>
        <p:nvSpPr>
          <p:cNvPr id="59" name="TextBox 58">
            <a:extLst>
              <a:ext uri="{FF2B5EF4-FFF2-40B4-BE49-F238E27FC236}">
                <a16:creationId xmlns:a16="http://schemas.microsoft.com/office/drawing/2014/main" id="{FC8AAECD-579D-FC04-76E0-A8A62AE22388}"/>
              </a:ext>
            </a:extLst>
          </p:cNvPr>
          <p:cNvSpPr txBox="1"/>
          <p:nvPr/>
        </p:nvSpPr>
        <p:spPr>
          <a:xfrm>
            <a:off x="5125196" y="3629492"/>
            <a:ext cx="3103480" cy="1477328"/>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rgbClr val="212C3A"/>
                </a:solidFill>
                <a:latin typeface="Aptos Light" panose="020B0004020202020204" pitchFamily="34" charset="0"/>
              </a:rPr>
              <a:t>• Any sized employer</a:t>
            </a:r>
            <a:endParaRPr lang="en-US" sz="1200" dirty="0">
              <a:solidFill>
                <a:srgbClr val="212C3A"/>
              </a:solidFill>
              <a:latin typeface="Aptos Light" panose="020B0004020202020204" pitchFamily="34" charset="0"/>
            </a:endParaRPr>
          </a:p>
          <a:p>
            <a:pPr algn="l"/>
            <a:r>
              <a:rPr lang="en-US" sz="1800" dirty="0">
                <a:solidFill>
                  <a:srgbClr val="212C3A"/>
                </a:solidFill>
                <a:latin typeface="Aptos Light" panose="020B0004020202020204" pitchFamily="34" charset="0"/>
              </a:rPr>
              <a:t>• Employment-related</a:t>
            </a:r>
            <a:br>
              <a:rPr lang="en-US" sz="1800" dirty="0">
                <a:solidFill>
                  <a:srgbClr val="212C3A"/>
                </a:solidFill>
                <a:latin typeface="Aptos Light" panose="020B0004020202020204" pitchFamily="34" charset="0"/>
              </a:rPr>
            </a:br>
            <a:r>
              <a:rPr lang="en-US" sz="1800">
                <a:solidFill>
                  <a:srgbClr val="212C3A"/>
                </a:solidFill>
                <a:latin typeface="Aptos Light" panose="020B0004020202020204" pitchFamily="34" charset="0"/>
              </a:rPr>
              <a:t>   Associations &amp; Chambers</a:t>
            </a:r>
            <a:endParaRPr lang="en-US" sz="1800" dirty="0">
              <a:solidFill>
                <a:srgbClr val="212C3A"/>
              </a:solidFill>
              <a:latin typeface="Aptos Light" panose="020B0004020202020204" pitchFamily="34" charset="0"/>
            </a:endParaRPr>
          </a:p>
          <a:p>
            <a:pPr algn="l"/>
            <a:r>
              <a:rPr lang="en-US" sz="1800" dirty="0">
                <a:solidFill>
                  <a:srgbClr val="212C3A"/>
                </a:solidFill>
                <a:latin typeface="Aptos Light" panose="020B0004020202020204" pitchFamily="34" charset="0"/>
              </a:rPr>
              <a:t>• PEOs</a:t>
            </a:r>
          </a:p>
          <a:p>
            <a:pPr algn="l"/>
            <a:r>
              <a:rPr lang="en-US" sz="1800" dirty="0">
                <a:solidFill>
                  <a:srgbClr val="212C3A"/>
                </a:solidFill>
                <a:latin typeface="Aptos Light" panose="020B0004020202020204" pitchFamily="34" charset="0"/>
              </a:rPr>
              <a:t>• Sole proprietors</a:t>
            </a:r>
          </a:p>
        </p:txBody>
      </p:sp>
      <p:sp>
        <p:nvSpPr>
          <p:cNvPr id="60" name="TextBox 59">
            <a:extLst>
              <a:ext uri="{FF2B5EF4-FFF2-40B4-BE49-F238E27FC236}">
                <a16:creationId xmlns:a16="http://schemas.microsoft.com/office/drawing/2014/main" id="{5CA66717-06FE-B6ED-8F25-94F8D0701B64}"/>
              </a:ext>
            </a:extLst>
          </p:cNvPr>
          <p:cNvSpPr txBox="1"/>
          <p:nvPr/>
        </p:nvSpPr>
        <p:spPr>
          <a:xfrm>
            <a:off x="9165999" y="3068368"/>
            <a:ext cx="2542856"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Black" panose="020B0004020202020204" pitchFamily="34" charset="0"/>
              </a:rPr>
              <a:t>Retiree Offering</a:t>
            </a:r>
          </a:p>
        </p:txBody>
      </p:sp>
      <p:sp>
        <p:nvSpPr>
          <p:cNvPr id="61" name="TextBox 60">
            <a:extLst>
              <a:ext uri="{FF2B5EF4-FFF2-40B4-BE49-F238E27FC236}">
                <a16:creationId xmlns:a16="http://schemas.microsoft.com/office/drawing/2014/main" id="{2A82F2C4-22ED-2856-70AC-5A44B9A9D832}"/>
              </a:ext>
            </a:extLst>
          </p:cNvPr>
          <p:cNvSpPr txBox="1"/>
          <p:nvPr/>
        </p:nvSpPr>
        <p:spPr>
          <a:xfrm>
            <a:off x="8605375" y="3614765"/>
            <a:ext cx="3103480" cy="20313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rgbClr val="212C3A"/>
                </a:solidFill>
                <a:latin typeface="Aptos Light" panose="020B0004020202020204" pitchFamily="34" charset="0"/>
              </a:rPr>
              <a:t>• Medicare-eligible active</a:t>
            </a:r>
            <a:br>
              <a:rPr lang="en-US" sz="1800" dirty="0">
                <a:solidFill>
                  <a:srgbClr val="212C3A"/>
                </a:solidFill>
                <a:latin typeface="Aptos Light" panose="020B0004020202020204" pitchFamily="34" charset="0"/>
              </a:rPr>
            </a:br>
            <a:r>
              <a:rPr lang="en-US" sz="1800" dirty="0">
                <a:solidFill>
                  <a:srgbClr val="212C3A"/>
                </a:solidFill>
                <a:latin typeface="Aptos Light" panose="020B0004020202020204" pitchFamily="34" charset="0"/>
              </a:rPr>
              <a:t>    employees</a:t>
            </a:r>
          </a:p>
          <a:p>
            <a:pPr algn="l"/>
            <a:r>
              <a:rPr lang="en-US" sz="1800" dirty="0">
                <a:solidFill>
                  <a:srgbClr val="212C3A"/>
                </a:solidFill>
                <a:latin typeface="Aptos Light" panose="020B0004020202020204" pitchFamily="34" charset="0"/>
              </a:rPr>
              <a:t>• Medicare-eligible retirees</a:t>
            </a:r>
          </a:p>
          <a:p>
            <a:pPr algn="l"/>
            <a:r>
              <a:rPr lang="en-US" sz="1800" dirty="0">
                <a:solidFill>
                  <a:srgbClr val="212C3A"/>
                </a:solidFill>
                <a:latin typeface="Aptos Light" panose="020B0004020202020204" pitchFamily="34" charset="0"/>
              </a:rPr>
              <a:t>• Perfect for those looking for</a:t>
            </a:r>
            <a:br>
              <a:rPr lang="en-US" sz="1800" dirty="0">
                <a:solidFill>
                  <a:srgbClr val="212C3A"/>
                </a:solidFill>
                <a:latin typeface="Aptos Light" panose="020B0004020202020204" pitchFamily="34" charset="0"/>
              </a:rPr>
            </a:br>
            <a:r>
              <a:rPr lang="en-US" sz="1800" dirty="0">
                <a:solidFill>
                  <a:srgbClr val="212C3A"/>
                </a:solidFill>
                <a:latin typeface="Aptos Light" panose="020B0004020202020204" pitchFamily="34" charset="0"/>
              </a:rPr>
              <a:t>   an HSA option</a:t>
            </a:r>
          </a:p>
          <a:p>
            <a:pPr algn="l"/>
            <a:endParaRPr lang="en-US" sz="1800" dirty="0">
              <a:solidFill>
                <a:srgbClr val="212C3A"/>
              </a:solidFill>
              <a:latin typeface="Aptos Light" panose="020B0004020202020204" pitchFamily="34" charset="0"/>
            </a:endParaRPr>
          </a:p>
          <a:p>
            <a:pPr algn="l"/>
            <a:endParaRPr lang="en-US" sz="1800" dirty="0">
              <a:solidFill>
                <a:srgbClr val="212C3A"/>
              </a:solidFill>
              <a:latin typeface="Aptos Light" panose="020B0004020202020204" pitchFamily="34" charset="0"/>
            </a:endParaRPr>
          </a:p>
        </p:txBody>
      </p:sp>
      <p:pic>
        <p:nvPicPr>
          <p:cNvPr id="76" name="Picture 75" descr="A hand in a circle&#10;&#10;Description automatically generated">
            <a:extLst>
              <a:ext uri="{FF2B5EF4-FFF2-40B4-BE49-F238E27FC236}">
                <a16:creationId xmlns:a16="http://schemas.microsoft.com/office/drawing/2014/main" id="{507D0A33-EDFA-4C72-13BE-C40C8D3CFAB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79501" y="3041010"/>
            <a:ext cx="457200" cy="457200"/>
          </a:xfrm>
          <a:prstGeom prst="rect">
            <a:avLst/>
          </a:prstGeom>
        </p:spPr>
      </p:pic>
      <p:pic>
        <p:nvPicPr>
          <p:cNvPr id="68" name="Picture 67" descr="A black and white circle with a person on it&#10;&#10;Description automatically generated">
            <a:extLst>
              <a:ext uri="{FF2B5EF4-FFF2-40B4-BE49-F238E27FC236}">
                <a16:creationId xmlns:a16="http://schemas.microsoft.com/office/drawing/2014/main" id="{A049B00D-631A-8F5C-02B9-A0FBFE8749A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79502" y="1098440"/>
            <a:ext cx="459974" cy="459974"/>
          </a:xfrm>
          <a:prstGeom prst="rect">
            <a:avLst/>
          </a:prstGeom>
        </p:spPr>
      </p:pic>
      <p:sp>
        <p:nvSpPr>
          <p:cNvPr id="69" name="TextBox 68">
            <a:extLst>
              <a:ext uri="{FF2B5EF4-FFF2-40B4-BE49-F238E27FC236}">
                <a16:creationId xmlns:a16="http://schemas.microsoft.com/office/drawing/2014/main" id="{358F2FAD-854B-A6A5-B676-BD52C2EA1623}"/>
              </a:ext>
            </a:extLst>
          </p:cNvPr>
          <p:cNvSpPr txBox="1"/>
          <p:nvPr/>
        </p:nvSpPr>
        <p:spPr>
          <a:xfrm>
            <a:off x="9166000" y="1160355"/>
            <a:ext cx="2542856"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Black" panose="020B0004020202020204" pitchFamily="34" charset="0"/>
              </a:rPr>
              <a:t>No ERISA</a:t>
            </a:r>
          </a:p>
        </p:txBody>
      </p:sp>
      <p:sp>
        <p:nvSpPr>
          <p:cNvPr id="70" name="TextBox 69">
            <a:extLst>
              <a:ext uri="{FF2B5EF4-FFF2-40B4-BE49-F238E27FC236}">
                <a16:creationId xmlns:a16="http://schemas.microsoft.com/office/drawing/2014/main" id="{22EC35A7-AFEF-B1B7-8C5F-CAAAA719BF3E}"/>
              </a:ext>
            </a:extLst>
          </p:cNvPr>
          <p:cNvSpPr txBox="1"/>
          <p:nvPr/>
        </p:nvSpPr>
        <p:spPr>
          <a:xfrm>
            <a:off x="8605376" y="1706752"/>
            <a:ext cx="3103480"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rgbClr val="212C3A"/>
                </a:solidFill>
                <a:latin typeface="Aptos Light" panose="020B0004020202020204" pitchFamily="34" charset="0"/>
              </a:rPr>
              <a:t>• Simple enrollment</a:t>
            </a:r>
          </a:p>
          <a:p>
            <a:pPr algn="l"/>
            <a:r>
              <a:rPr lang="en-US" sz="1800" dirty="0">
                <a:solidFill>
                  <a:srgbClr val="212C3A"/>
                </a:solidFill>
                <a:latin typeface="Aptos Light" panose="020B0004020202020204" pitchFamily="34" charset="0"/>
              </a:rPr>
              <a:t>• Easy renewals</a:t>
            </a:r>
          </a:p>
        </p:txBody>
      </p:sp>
    </p:spTree>
    <p:extLst>
      <p:ext uri="{BB962C8B-B14F-4D97-AF65-F5344CB8AC3E}">
        <p14:creationId xmlns:p14="http://schemas.microsoft.com/office/powerpoint/2010/main" val="1093293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701C3C26-7BCC-0DC2-EC24-96807DC852FD}"/>
              </a:ext>
            </a:extLst>
          </p:cNvPr>
          <p:cNvCxnSpPr>
            <a:cxnSpLocks/>
          </p:cNvCxnSpPr>
          <p:nvPr/>
        </p:nvCxnSpPr>
        <p:spPr>
          <a:xfrm>
            <a:off x="671725" y="6378366"/>
            <a:ext cx="10848551" cy="0"/>
          </a:xfrm>
          <a:prstGeom prst="line">
            <a:avLst/>
          </a:prstGeom>
          <a:ln>
            <a:solidFill>
              <a:srgbClr val="3F5A6F"/>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E4F1F4BA-9A73-A9F9-16D4-D12D5B26D9D6}"/>
              </a:ext>
            </a:extLst>
          </p:cNvPr>
          <p:cNvSpPr txBox="1"/>
          <p:nvPr/>
        </p:nvSpPr>
        <p:spPr>
          <a:xfrm>
            <a:off x="2796031" y="533837"/>
            <a:ext cx="6599938" cy="76944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4400" b="1" dirty="0">
                <a:solidFill>
                  <a:srgbClr val="212C3A"/>
                </a:solidFill>
                <a:latin typeface="Aptos Black" panose="020B0004020202020204" pitchFamily="34" charset="0"/>
              </a:rPr>
              <a:t>Standard Plan Options</a:t>
            </a:r>
          </a:p>
        </p:txBody>
      </p:sp>
      <p:sp>
        <p:nvSpPr>
          <p:cNvPr id="14" name="TextBox 13">
            <a:extLst>
              <a:ext uri="{FF2B5EF4-FFF2-40B4-BE49-F238E27FC236}">
                <a16:creationId xmlns:a16="http://schemas.microsoft.com/office/drawing/2014/main" id="{C74BF80F-6D9B-E828-56DE-F9A50916A8AF}"/>
              </a:ext>
            </a:extLst>
          </p:cNvPr>
          <p:cNvSpPr txBox="1"/>
          <p:nvPr/>
        </p:nvSpPr>
        <p:spPr>
          <a:xfrm>
            <a:off x="3577003" y="246216"/>
            <a:ext cx="5037994"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7499AC"/>
                </a:solidFill>
                <a:latin typeface="Aptos" panose="020B0004020202020204" pitchFamily="34" charset="0"/>
              </a:rPr>
              <a:t>Group Medicare Advantage MSA</a:t>
            </a:r>
          </a:p>
        </p:txBody>
      </p:sp>
      <p:grpSp>
        <p:nvGrpSpPr>
          <p:cNvPr id="65" name="Group 64">
            <a:extLst>
              <a:ext uri="{FF2B5EF4-FFF2-40B4-BE49-F238E27FC236}">
                <a16:creationId xmlns:a16="http://schemas.microsoft.com/office/drawing/2014/main" id="{7EBCB53E-CFD3-CB3B-C88E-5B0C1F899587}"/>
              </a:ext>
            </a:extLst>
          </p:cNvPr>
          <p:cNvGrpSpPr/>
          <p:nvPr/>
        </p:nvGrpSpPr>
        <p:grpSpPr>
          <a:xfrm>
            <a:off x="3577003" y="1403681"/>
            <a:ext cx="2460172" cy="4318000"/>
            <a:chOff x="2209799" y="1558414"/>
            <a:chExt cx="2460172" cy="4318000"/>
          </a:xfrm>
        </p:grpSpPr>
        <p:grpSp>
          <p:nvGrpSpPr>
            <p:cNvPr id="66" name="Group 65">
              <a:extLst>
                <a:ext uri="{FF2B5EF4-FFF2-40B4-BE49-F238E27FC236}">
                  <a16:creationId xmlns:a16="http://schemas.microsoft.com/office/drawing/2014/main" id="{00DA425D-3AFC-0E39-6ECC-DB97CE073285}"/>
                </a:ext>
              </a:extLst>
            </p:cNvPr>
            <p:cNvGrpSpPr/>
            <p:nvPr/>
          </p:nvGrpSpPr>
          <p:grpSpPr>
            <a:xfrm>
              <a:off x="2209799" y="5003220"/>
              <a:ext cx="2460172" cy="746651"/>
              <a:chOff x="2209799" y="5104080"/>
              <a:chExt cx="2460172" cy="746651"/>
            </a:xfrm>
          </p:grpSpPr>
          <p:sp>
            <p:nvSpPr>
              <p:cNvPr id="83" name="TextBox 82">
                <a:extLst>
                  <a:ext uri="{FF2B5EF4-FFF2-40B4-BE49-F238E27FC236}">
                    <a16:creationId xmlns:a16="http://schemas.microsoft.com/office/drawing/2014/main" id="{0EA455FC-203E-0719-FF48-B3EFD0127410}"/>
                  </a:ext>
                </a:extLst>
              </p:cNvPr>
              <p:cNvSpPr txBox="1"/>
              <p:nvPr/>
            </p:nvSpPr>
            <p:spPr>
              <a:xfrm>
                <a:off x="2209799" y="5104080"/>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$3,600</a:t>
                </a:r>
              </a:p>
            </p:txBody>
          </p:sp>
          <p:sp>
            <p:nvSpPr>
              <p:cNvPr id="84" name="TextBox 83">
                <a:extLst>
                  <a:ext uri="{FF2B5EF4-FFF2-40B4-BE49-F238E27FC236}">
                    <a16:creationId xmlns:a16="http://schemas.microsoft.com/office/drawing/2014/main" id="{0AA9E4F4-5FB8-1AA9-D942-519ED18B8918}"/>
                  </a:ext>
                </a:extLst>
              </p:cNvPr>
              <p:cNvSpPr txBox="1"/>
              <p:nvPr/>
            </p:nvSpPr>
            <p:spPr>
              <a:xfrm>
                <a:off x="2209799" y="5450621"/>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 - deposit</a:t>
                </a:r>
              </a:p>
            </p:txBody>
          </p:sp>
        </p:grpSp>
        <p:grpSp>
          <p:nvGrpSpPr>
            <p:cNvPr id="67" name="Group 66">
              <a:extLst>
                <a:ext uri="{FF2B5EF4-FFF2-40B4-BE49-F238E27FC236}">
                  <a16:creationId xmlns:a16="http://schemas.microsoft.com/office/drawing/2014/main" id="{E45E2115-F7B7-0160-4F20-E0DD229B63A7}"/>
                </a:ext>
              </a:extLst>
            </p:cNvPr>
            <p:cNvGrpSpPr/>
            <p:nvPr/>
          </p:nvGrpSpPr>
          <p:grpSpPr>
            <a:xfrm>
              <a:off x="2209799" y="1558414"/>
              <a:ext cx="2460172" cy="4318000"/>
              <a:chOff x="2209799" y="1558414"/>
              <a:chExt cx="2460172" cy="4318000"/>
            </a:xfrm>
          </p:grpSpPr>
          <p:sp>
            <p:nvSpPr>
              <p:cNvPr id="81" name="Rectangle 80">
                <a:extLst>
                  <a:ext uri="{FF2B5EF4-FFF2-40B4-BE49-F238E27FC236}">
                    <a16:creationId xmlns:a16="http://schemas.microsoft.com/office/drawing/2014/main" id="{08208BFD-AAAC-7891-E447-728692BFA7C3}"/>
                  </a:ext>
                </a:extLst>
              </p:cNvPr>
              <p:cNvSpPr/>
              <p:nvPr/>
            </p:nvSpPr>
            <p:spPr>
              <a:xfrm>
                <a:off x="2209799" y="1558416"/>
                <a:ext cx="2460172" cy="4317998"/>
              </a:xfrm>
              <a:prstGeom prst="rect">
                <a:avLst/>
              </a:prstGeom>
              <a:noFill/>
              <a:ln>
                <a:solidFill>
                  <a:srgbClr val="212C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453CC09C-090E-A893-9A74-626D24B8608D}"/>
                  </a:ext>
                </a:extLst>
              </p:cNvPr>
              <p:cNvSpPr/>
              <p:nvPr/>
            </p:nvSpPr>
            <p:spPr>
              <a:xfrm>
                <a:off x="2209799" y="1558414"/>
                <a:ext cx="2460172" cy="596089"/>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8" name="TextBox 67">
              <a:extLst>
                <a:ext uri="{FF2B5EF4-FFF2-40B4-BE49-F238E27FC236}">
                  <a16:creationId xmlns:a16="http://schemas.microsoft.com/office/drawing/2014/main" id="{C3984BA4-B4E4-22A4-DC7F-830D8557F66B}"/>
                </a:ext>
              </a:extLst>
            </p:cNvPr>
            <p:cNvSpPr txBox="1"/>
            <p:nvPr/>
          </p:nvSpPr>
          <p:spPr>
            <a:xfrm>
              <a:off x="2209799" y="1626589"/>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bg1"/>
                  </a:solidFill>
                  <a:latin typeface="Aptos Black" panose="020B0004020202020204" pitchFamily="34" charset="0"/>
                </a:rPr>
                <a:t>MSA 200</a:t>
              </a:r>
            </a:p>
          </p:txBody>
        </p:sp>
        <p:grpSp>
          <p:nvGrpSpPr>
            <p:cNvPr id="71" name="Group 70">
              <a:extLst>
                <a:ext uri="{FF2B5EF4-FFF2-40B4-BE49-F238E27FC236}">
                  <a16:creationId xmlns:a16="http://schemas.microsoft.com/office/drawing/2014/main" id="{AA9AD8F8-2976-5FC5-0465-6F23D57C5D08}"/>
                </a:ext>
              </a:extLst>
            </p:cNvPr>
            <p:cNvGrpSpPr/>
            <p:nvPr/>
          </p:nvGrpSpPr>
          <p:grpSpPr>
            <a:xfrm>
              <a:off x="2209799" y="2246165"/>
              <a:ext cx="2460172" cy="718914"/>
              <a:chOff x="2209799" y="2347025"/>
              <a:chExt cx="2460172" cy="718914"/>
            </a:xfrm>
          </p:grpSpPr>
          <p:sp>
            <p:nvSpPr>
              <p:cNvPr id="79" name="TextBox 78">
                <a:extLst>
                  <a:ext uri="{FF2B5EF4-FFF2-40B4-BE49-F238E27FC236}">
                    <a16:creationId xmlns:a16="http://schemas.microsoft.com/office/drawing/2014/main" id="{73E6DD50-C92E-0903-5DCD-DE4880BEFD5B}"/>
                  </a:ext>
                </a:extLst>
              </p:cNvPr>
              <p:cNvSpPr txBox="1"/>
              <p:nvPr/>
            </p:nvSpPr>
            <p:spPr>
              <a:xfrm>
                <a:off x="2209799" y="2347025"/>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$0</a:t>
                </a:r>
              </a:p>
            </p:txBody>
          </p:sp>
          <p:sp>
            <p:nvSpPr>
              <p:cNvPr id="80" name="TextBox 79">
                <a:extLst>
                  <a:ext uri="{FF2B5EF4-FFF2-40B4-BE49-F238E27FC236}">
                    <a16:creationId xmlns:a16="http://schemas.microsoft.com/office/drawing/2014/main" id="{0B1A3509-E7F6-F432-E3D9-380C3C9E3B1F}"/>
                  </a:ext>
                </a:extLst>
              </p:cNvPr>
              <p:cNvSpPr txBox="1"/>
              <p:nvPr/>
            </p:nvSpPr>
            <p:spPr>
              <a:xfrm>
                <a:off x="2209799" y="2665829"/>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premium</a:t>
                </a:r>
              </a:p>
            </p:txBody>
          </p:sp>
        </p:grpSp>
        <p:grpSp>
          <p:nvGrpSpPr>
            <p:cNvPr id="72" name="Group 71">
              <a:extLst>
                <a:ext uri="{FF2B5EF4-FFF2-40B4-BE49-F238E27FC236}">
                  <a16:creationId xmlns:a16="http://schemas.microsoft.com/office/drawing/2014/main" id="{F2D924D2-DD14-266C-1710-E8FE7B8B5ED1}"/>
                </a:ext>
              </a:extLst>
            </p:cNvPr>
            <p:cNvGrpSpPr/>
            <p:nvPr/>
          </p:nvGrpSpPr>
          <p:grpSpPr>
            <a:xfrm>
              <a:off x="2209799" y="3165183"/>
              <a:ext cx="2460172" cy="746651"/>
              <a:chOff x="2209799" y="3206006"/>
              <a:chExt cx="2460172" cy="746651"/>
            </a:xfrm>
          </p:grpSpPr>
          <p:sp>
            <p:nvSpPr>
              <p:cNvPr id="77" name="TextBox 76">
                <a:extLst>
                  <a:ext uri="{FF2B5EF4-FFF2-40B4-BE49-F238E27FC236}">
                    <a16:creationId xmlns:a16="http://schemas.microsoft.com/office/drawing/2014/main" id="{419CC200-C129-0429-EC3A-396C64361EA4}"/>
                  </a:ext>
                </a:extLst>
              </p:cNvPr>
              <p:cNvSpPr txBox="1"/>
              <p:nvPr/>
            </p:nvSpPr>
            <p:spPr>
              <a:xfrm>
                <a:off x="2209799" y="3206006"/>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$6,000</a:t>
                </a:r>
              </a:p>
            </p:txBody>
          </p:sp>
          <p:sp>
            <p:nvSpPr>
              <p:cNvPr id="78" name="TextBox 77">
                <a:extLst>
                  <a:ext uri="{FF2B5EF4-FFF2-40B4-BE49-F238E27FC236}">
                    <a16:creationId xmlns:a16="http://schemas.microsoft.com/office/drawing/2014/main" id="{CBBD641E-6ECF-0368-969E-7B29DE1380C7}"/>
                  </a:ext>
                </a:extLst>
              </p:cNvPr>
              <p:cNvSpPr txBox="1"/>
              <p:nvPr/>
            </p:nvSpPr>
            <p:spPr>
              <a:xfrm>
                <a:off x="2209799" y="3552547"/>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a:t>
                </a:r>
              </a:p>
            </p:txBody>
          </p:sp>
        </p:grpSp>
        <p:grpSp>
          <p:nvGrpSpPr>
            <p:cNvPr id="73" name="Group 72">
              <a:extLst>
                <a:ext uri="{FF2B5EF4-FFF2-40B4-BE49-F238E27FC236}">
                  <a16:creationId xmlns:a16="http://schemas.microsoft.com/office/drawing/2014/main" id="{CAAFC6C2-3B7A-BD82-07B6-D80B63A004AF}"/>
                </a:ext>
              </a:extLst>
            </p:cNvPr>
            <p:cNvGrpSpPr/>
            <p:nvPr/>
          </p:nvGrpSpPr>
          <p:grpSpPr>
            <a:xfrm>
              <a:off x="2209799" y="4084201"/>
              <a:ext cx="2460172" cy="746651"/>
              <a:chOff x="2209799" y="4134261"/>
              <a:chExt cx="2460172" cy="746651"/>
            </a:xfrm>
          </p:grpSpPr>
          <p:sp>
            <p:nvSpPr>
              <p:cNvPr id="75" name="TextBox 74">
                <a:extLst>
                  <a:ext uri="{FF2B5EF4-FFF2-40B4-BE49-F238E27FC236}">
                    <a16:creationId xmlns:a16="http://schemas.microsoft.com/office/drawing/2014/main" id="{64F8AFD3-2011-C7FA-80DC-235D5095B8DD}"/>
                  </a:ext>
                </a:extLst>
              </p:cNvPr>
              <p:cNvSpPr txBox="1"/>
              <p:nvPr/>
            </p:nvSpPr>
            <p:spPr>
              <a:xfrm>
                <a:off x="2209799" y="4134261"/>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$2,400</a:t>
                </a:r>
              </a:p>
            </p:txBody>
          </p:sp>
          <p:sp>
            <p:nvSpPr>
              <p:cNvPr id="76" name="TextBox 75">
                <a:extLst>
                  <a:ext uri="{FF2B5EF4-FFF2-40B4-BE49-F238E27FC236}">
                    <a16:creationId xmlns:a16="http://schemas.microsoft.com/office/drawing/2014/main" id="{66A297CF-BF34-923F-074B-87C42DD5F286}"/>
                  </a:ext>
                </a:extLst>
              </p:cNvPr>
              <p:cNvSpPr txBox="1"/>
              <p:nvPr/>
            </p:nvSpPr>
            <p:spPr>
              <a:xfrm>
                <a:off x="2209799" y="4480802"/>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deposit</a:t>
                </a:r>
              </a:p>
            </p:txBody>
          </p:sp>
        </p:grpSp>
        <p:cxnSp>
          <p:nvCxnSpPr>
            <p:cNvPr id="74" name="Straight Connector 73">
              <a:extLst>
                <a:ext uri="{FF2B5EF4-FFF2-40B4-BE49-F238E27FC236}">
                  <a16:creationId xmlns:a16="http://schemas.microsoft.com/office/drawing/2014/main" id="{9A671198-55C8-697B-3F3C-1E71C5FAC5BA}"/>
                </a:ext>
              </a:extLst>
            </p:cNvPr>
            <p:cNvCxnSpPr>
              <a:cxnSpLocks/>
            </p:cNvCxnSpPr>
            <p:nvPr/>
          </p:nvCxnSpPr>
          <p:spPr>
            <a:xfrm>
              <a:off x="2536068" y="4932547"/>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grpSp>
        <p:nvGrpSpPr>
          <p:cNvPr id="2" name="Group 1">
            <a:extLst>
              <a:ext uri="{FF2B5EF4-FFF2-40B4-BE49-F238E27FC236}">
                <a16:creationId xmlns:a16="http://schemas.microsoft.com/office/drawing/2014/main" id="{0A4DA902-B3F2-1667-B421-BB333B827B1D}"/>
              </a:ext>
            </a:extLst>
          </p:cNvPr>
          <p:cNvGrpSpPr/>
          <p:nvPr/>
        </p:nvGrpSpPr>
        <p:grpSpPr>
          <a:xfrm>
            <a:off x="6363444" y="1420718"/>
            <a:ext cx="2460173" cy="4317998"/>
            <a:chOff x="2209798" y="1558416"/>
            <a:chExt cx="2460173" cy="4317998"/>
          </a:xfrm>
        </p:grpSpPr>
        <p:grpSp>
          <p:nvGrpSpPr>
            <p:cNvPr id="3" name="Group 2">
              <a:extLst>
                <a:ext uri="{FF2B5EF4-FFF2-40B4-BE49-F238E27FC236}">
                  <a16:creationId xmlns:a16="http://schemas.microsoft.com/office/drawing/2014/main" id="{3BDAE4C9-727A-64E8-2DDD-EC0F01CED2C5}"/>
                </a:ext>
              </a:extLst>
            </p:cNvPr>
            <p:cNvGrpSpPr/>
            <p:nvPr/>
          </p:nvGrpSpPr>
          <p:grpSpPr>
            <a:xfrm>
              <a:off x="2209799" y="5003220"/>
              <a:ext cx="2460172" cy="746651"/>
              <a:chOff x="2209799" y="5104080"/>
              <a:chExt cx="2460172" cy="746651"/>
            </a:xfrm>
          </p:grpSpPr>
          <p:sp>
            <p:nvSpPr>
              <p:cNvPr id="37" name="TextBox 36">
                <a:extLst>
                  <a:ext uri="{FF2B5EF4-FFF2-40B4-BE49-F238E27FC236}">
                    <a16:creationId xmlns:a16="http://schemas.microsoft.com/office/drawing/2014/main" id="{0A828132-596D-78F9-2F64-2FAC16B51C59}"/>
                  </a:ext>
                </a:extLst>
              </p:cNvPr>
              <p:cNvSpPr txBox="1"/>
              <p:nvPr/>
            </p:nvSpPr>
            <p:spPr>
              <a:xfrm>
                <a:off x="2209799" y="5104080"/>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$4,200</a:t>
                </a:r>
              </a:p>
            </p:txBody>
          </p:sp>
          <p:sp>
            <p:nvSpPr>
              <p:cNvPr id="43" name="TextBox 42">
                <a:extLst>
                  <a:ext uri="{FF2B5EF4-FFF2-40B4-BE49-F238E27FC236}">
                    <a16:creationId xmlns:a16="http://schemas.microsoft.com/office/drawing/2014/main" id="{08F0C762-6FCD-1BFA-E9DA-D1C619BAA101}"/>
                  </a:ext>
                </a:extLst>
              </p:cNvPr>
              <p:cNvSpPr txBox="1"/>
              <p:nvPr/>
            </p:nvSpPr>
            <p:spPr>
              <a:xfrm>
                <a:off x="2209799" y="5450621"/>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 - deposit</a:t>
                </a:r>
              </a:p>
            </p:txBody>
          </p:sp>
        </p:grpSp>
        <p:grpSp>
          <p:nvGrpSpPr>
            <p:cNvPr id="4" name="Group 3">
              <a:extLst>
                <a:ext uri="{FF2B5EF4-FFF2-40B4-BE49-F238E27FC236}">
                  <a16:creationId xmlns:a16="http://schemas.microsoft.com/office/drawing/2014/main" id="{DA4B9608-C719-8B74-6252-F06A5B12C7C8}"/>
                </a:ext>
              </a:extLst>
            </p:cNvPr>
            <p:cNvGrpSpPr/>
            <p:nvPr/>
          </p:nvGrpSpPr>
          <p:grpSpPr>
            <a:xfrm>
              <a:off x="2209798" y="1558416"/>
              <a:ext cx="2460173" cy="4317998"/>
              <a:chOff x="2209798" y="1558416"/>
              <a:chExt cx="2460173" cy="4317998"/>
            </a:xfrm>
          </p:grpSpPr>
          <p:sp>
            <p:nvSpPr>
              <p:cNvPr id="29" name="Rectangle 28">
                <a:extLst>
                  <a:ext uri="{FF2B5EF4-FFF2-40B4-BE49-F238E27FC236}">
                    <a16:creationId xmlns:a16="http://schemas.microsoft.com/office/drawing/2014/main" id="{7A04DE0B-D164-FC28-31D2-313D2124C105}"/>
                  </a:ext>
                </a:extLst>
              </p:cNvPr>
              <p:cNvSpPr/>
              <p:nvPr/>
            </p:nvSpPr>
            <p:spPr>
              <a:xfrm>
                <a:off x="2209799" y="1558416"/>
                <a:ext cx="2460172" cy="4317998"/>
              </a:xfrm>
              <a:prstGeom prst="rect">
                <a:avLst/>
              </a:prstGeom>
              <a:noFill/>
              <a:ln>
                <a:solidFill>
                  <a:srgbClr val="212C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1767E15-A532-7FB8-BAB4-3A9502011DC7}"/>
                  </a:ext>
                </a:extLst>
              </p:cNvPr>
              <p:cNvSpPr/>
              <p:nvPr/>
            </p:nvSpPr>
            <p:spPr>
              <a:xfrm>
                <a:off x="2209798" y="1577138"/>
                <a:ext cx="2460172" cy="596089"/>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9CC991E7-748A-B7F0-55CA-07DEF801250B}"/>
                </a:ext>
              </a:extLst>
            </p:cNvPr>
            <p:cNvSpPr txBox="1"/>
            <p:nvPr/>
          </p:nvSpPr>
          <p:spPr>
            <a:xfrm>
              <a:off x="2209799" y="1700937"/>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bg1"/>
                  </a:solidFill>
                  <a:latin typeface="Aptos Black" panose="020B0004020202020204" pitchFamily="34" charset="0"/>
                </a:rPr>
                <a:t>MSA 300</a:t>
              </a:r>
            </a:p>
          </p:txBody>
        </p:sp>
        <p:grpSp>
          <p:nvGrpSpPr>
            <p:cNvPr id="6" name="Group 5">
              <a:extLst>
                <a:ext uri="{FF2B5EF4-FFF2-40B4-BE49-F238E27FC236}">
                  <a16:creationId xmlns:a16="http://schemas.microsoft.com/office/drawing/2014/main" id="{7CB7AFEA-B1C0-DB74-6E6E-21ECB4E1F9F2}"/>
                </a:ext>
              </a:extLst>
            </p:cNvPr>
            <p:cNvGrpSpPr/>
            <p:nvPr/>
          </p:nvGrpSpPr>
          <p:grpSpPr>
            <a:xfrm>
              <a:off x="2209799" y="2302468"/>
              <a:ext cx="2460172" cy="690348"/>
              <a:chOff x="2209799" y="2403328"/>
              <a:chExt cx="2460172" cy="690348"/>
            </a:xfrm>
          </p:grpSpPr>
          <p:sp>
            <p:nvSpPr>
              <p:cNvPr id="22" name="TextBox 21">
                <a:extLst>
                  <a:ext uri="{FF2B5EF4-FFF2-40B4-BE49-F238E27FC236}">
                    <a16:creationId xmlns:a16="http://schemas.microsoft.com/office/drawing/2014/main" id="{1C1C168B-1ED9-B0C6-2A30-FD18ACFD6862}"/>
                  </a:ext>
                </a:extLst>
              </p:cNvPr>
              <p:cNvSpPr txBox="1"/>
              <p:nvPr/>
            </p:nvSpPr>
            <p:spPr>
              <a:xfrm>
                <a:off x="2209799" y="2403328"/>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$0</a:t>
                </a:r>
              </a:p>
            </p:txBody>
          </p:sp>
          <p:sp>
            <p:nvSpPr>
              <p:cNvPr id="25" name="TextBox 24">
                <a:extLst>
                  <a:ext uri="{FF2B5EF4-FFF2-40B4-BE49-F238E27FC236}">
                    <a16:creationId xmlns:a16="http://schemas.microsoft.com/office/drawing/2014/main" id="{9A1C665A-D408-8D22-AE43-F472E3E6654D}"/>
                  </a:ext>
                </a:extLst>
              </p:cNvPr>
              <p:cNvSpPr txBox="1"/>
              <p:nvPr/>
            </p:nvSpPr>
            <p:spPr>
              <a:xfrm>
                <a:off x="2209799" y="2693566"/>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premium</a:t>
                </a:r>
              </a:p>
            </p:txBody>
          </p:sp>
        </p:grpSp>
        <p:grpSp>
          <p:nvGrpSpPr>
            <p:cNvPr id="7" name="Group 6">
              <a:extLst>
                <a:ext uri="{FF2B5EF4-FFF2-40B4-BE49-F238E27FC236}">
                  <a16:creationId xmlns:a16="http://schemas.microsoft.com/office/drawing/2014/main" id="{152574E4-1C21-6D4C-445D-D3DB5849DEF1}"/>
                </a:ext>
              </a:extLst>
            </p:cNvPr>
            <p:cNvGrpSpPr/>
            <p:nvPr/>
          </p:nvGrpSpPr>
          <p:grpSpPr>
            <a:xfrm>
              <a:off x="2209799" y="3165183"/>
              <a:ext cx="2460172" cy="746651"/>
              <a:chOff x="2209799" y="3206006"/>
              <a:chExt cx="2460172" cy="746651"/>
            </a:xfrm>
          </p:grpSpPr>
          <p:sp>
            <p:nvSpPr>
              <p:cNvPr id="19" name="TextBox 18">
                <a:extLst>
                  <a:ext uri="{FF2B5EF4-FFF2-40B4-BE49-F238E27FC236}">
                    <a16:creationId xmlns:a16="http://schemas.microsoft.com/office/drawing/2014/main" id="{80EB3CE5-FCDB-8798-D12E-E3ED482BAEE9}"/>
                  </a:ext>
                </a:extLst>
              </p:cNvPr>
              <p:cNvSpPr txBox="1"/>
              <p:nvPr/>
            </p:nvSpPr>
            <p:spPr>
              <a:xfrm>
                <a:off x="2209799" y="3206006"/>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$7,800</a:t>
                </a:r>
              </a:p>
            </p:txBody>
          </p:sp>
          <p:sp>
            <p:nvSpPr>
              <p:cNvPr id="21" name="TextBox 20">
                <a:extLst>
                  <a:ext uri="{FF2B5EF4-FFF2-40B4-BE49-F238E27FC236}">
                    <a16:creationId xmlns:a16="http://schemas.microsoft.com/office/drawing/2014/main" id="{A92386F5-5566-3210-607B-2B793E7E6ED3}"/>
                  </a:ext>
                </a:extLst>
              </p:cNvPr>
              <p:cNvSpPr txBox="1"/>
              <p:nvPr/>
            </p:nvSpPr>
            <p:spPr>
              <a:xfrm>
                <a:off x="2209799" y="3552547"/>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a:t>
                </a:r>
              </a:p>
            </p:txBody>
          </p:sp>
        </p:grpSp>
        <p:grpSp>
          <p:nvGrpSpPr>
            <p:cNvPr id="9" name="Group 8">
              <a:extLst>
                <a:ext uri="{FF2B5EF4-FFF2-40B4-BE49-F238E27FC236}">
                  <a16:creationId xmlns:a16="http://schemas.microsoft.com/office/drawing/2014/main" id="{449D23C4-65D2-237B-8CAB-99D53E0A3111}"/>
                </a:ext>
              </a:extLst>
            </p:cNvPr>
            <p:cNvGrpSpPr/>
            <p:nvPr/>
          </p:nvGrpSpPr>
          <p:grpSpPr>
            <a:xfrm>
              <a:off x="2209799" y="4084201"/>
              <a:ext cx="2460172" cy="746651"/>
              <a:chOff x="2209799" y="4134261"/>
              <a:chExt cx="2460172" cy="746651"/>
            </a:xfrm>
          </p:grpSpPr>
          <p:sp>
            <p:nvSpPr>
              <p:cNvPr id="16" name="TextBox 15">
                <a:extLst>
                  <a:ext uri="{FF2B5EF4-FFF2-40B4-BE49-F238E27FC236}">
                    <a16:creationId xmlns:a16="http://schemas.microsoft.com/office/drawing/2014/main" id="{EE495CBF-E733-E053-467F-F7410DE01334}"/>
                  </a:ext>
                </a:extLst>
              </p:cNvPr>
              <p:cNvSpPr txBox="1"/>
              <p:nvPr/>
            </p:nvSpPr>
            <p:spPr>
              <a:xfrm>
                <a:off x="2209799" y="4134261"/>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$3,600</a:t>
                </a:r>
              </a:p>
            </p:txBody>
          </p:sp>
          <p:sp>
            <p:nvSpPr>
              <p:cNvPr id="18" name="TextBox 17">
                <a:extLst>
                  <a:ext uri="{FF2B5EF4-FFF2-40B4-BE49-F238E27FC236}">
                    <a16:creationId xmlns:a16="http://schemas.microsoft.com/office/drawing/2014/main" id="{04B624DF-E920-74E3-3163-5BA126C82BEF}"/>
                  </a:ext>
                </a:extLst>
              </p:cNvPr>
              <p:cNvSpPr txBox="1"/>
              <p:nvPr/>
            </p:nvSpPr>
            <p:spPr>
              <a:xfrm>
                <a:off x="2209799" y="4480802"/>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deposit</a:t>
                </a:r>
              </a:p>
            </p:txBody>
          </p:sp>
        </p:grpSp>
        <p:cxnSp>
          <p:nvCxnSpPr>
            <p:cNvPr id="13" name="Straight Connector 12">
              <a:extLst>
                <a:ext uri="{FF2B5EF4-FFF2-40B4-BE49-F238E27FC236}">
                  <a16:creationId xmlns:a16="http://schemas.microsoft.com/office/drawing/2014/main" id="{A7088C7E-4EC7-E994-D8E3-5286075FC2DE}"/>
                </a:ext>
              </a:extLst>
            </p:cNvPr>
            <p:cNvCxnSpPr>
              <a:cxnSpLocks/>
            </p:cNvCxnSpPr>
            <p:nvPr/>
          </p:nvCxnSpPr>
          <p:spPr>
            <a:xfrm>
              <a:off x="2536068" y="4932547"/>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535228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7DBC3-342D-716E-F8C5-BD5D6E4DAD6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F5AD5AA-6C67-77C5-7018-1EB08EE8B25D}"/>
              </a:ext>
            </a:extLst>
          </p:cNvPr>
          <p:cNvSpPr txBox="1">
            <a:spLocks/>
          </p:cNvSpPr>
          <p:nvPr/>
        </p:nvSpPr>
        <p:spPr>
          <a:xfrm>
            <a:off x="2218149"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3200" dirty="0">
                <a:solidFill>
                  <a:srgbClr val="212C3A"/>
                </a:solidFill>
              </a:rPr>
              <a:t>Fenyx Health Group MSA</a:t>
            </a:r>
          </a:p>
        </p:txBody>
      </p:sp>
      <p:sp>
        <p:nvSpPr>
          <p:cNvPr id="6" name="Title 1">
            <a:extLst>
              <a:ext uri="{FF2B5EF4-FFF2-40B4-BE49-F238E27FC236}">
                <a16:creationId xmlns:a16="http://schemas.microsoft.com/office/drawing/2014/main" id="{40B34468-7269-A412-140D-EB0289BBBB51}"/>
              </a:ext>
            </a:extLst>
          </p:cNvPr>
          <p:cNvSpPr txBox="1">
            <a:spLocks/>
          </p:cNvSpPr>
          <p:nvPr/>
        </p:nvSpPr>
        <p:spPr>
          <a:xfrm>
            <a:off x="2218149"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1600" dirty="0">
                <a:solidFill>
                  <a:srgbClr val="EE7B4D"/>
                </a:solidFill>
                <a:latin typeface="Mulish" pitchFamily="2" charset="77"/>
              </a:rPr>
              <a:t>Sole Proprietor Plan Option. </a:t>
            </a:r>
          </a:p>
        </p:txBody>
      </p:sp>
      <p:sp>
        <p:nvSpPr>
          <p:cNvPr id="47" name="TextBox 46">
            <a:extLst>
              <a:ext uri="{FF2B5EF4-FFF2-40B4-BE49-F238E27FC236}">
                <a16:creationId xmlns:a16="http://schemas.microsoft.com/office/drawing/2014/main" id="{7A86456C-37ED-A8B3-C496-D8EEBE372059}"/>
              </a:ext>
            </a:extLst>
          </p:cNvPr>
          <p:cNvSpPr txBox="1"/>
          <p:nvPr/>
        </p:nvSpPr>
        <p:spPr>
          <a:xfrm>
            <a:off x="1607432" y="6481011"/>
            <a:ext cx="8977139" cy="497949"/>
          </a:xfrm>
          <a:prstGeom prst="rect">
            <a:avLst/>
          </a:prstGeom>
          <a:noFill/>
          <a:ln>
            <a:noFill/>
          </a:ln>
        </p:spPr>
        <p:txBody>
          <a:bodyPr wrap="square" lIns="45720" tIns="45720" rIns="45720" bIns="45720" rtlCol="0" anchor="ctr">
            <a:noAutofit/>
          </a:bodyPr>
          <a:lstStyle/>
          <a:p>
            <a:pPr algn="ctr">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2" name="Rectangle 1">
            <a:extLst>
              <a:ext uri="{FF2B5EF4-FFF2-40B4-BE49-F238E27FC236}">
                <a16:creationId xmlns:a16="http://schemas.microsoft.com/office/drawing/2014/main" id="{B056333B-3ACF-F5C9-6B27-48E344E251F2}"/>
              </a:ext>
            </a:extLst>
          </p:cNvPr>
          <p:cNvSpPr/>
          <p:nvPr/>
        </p:nvSpPr>
        <p:spPr>
          <a:xfrm>
            <a:off x="4853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a:extLst>
              <a:ext uri="{FF2B5EF4-FFF2-40B4-BE49-F238E27FC236}">
                <a16:creationId xmlns:a16="http://schemas.microsoft.com/office/drawing/2014/main" id="{3A9211C2-ABED-5CEA-2C24-3014CC54374A}"/>
              </a:ext>
            </a:extLst>
          </p:cNvPr>
          <p:cNvPicPr>
            <a:picLocks noChangeAspect="1"/>
          </p:cNvPicPr>
          <p:nvPr/>
        </p:nvPicPr>
        <p:blipFill>
          <a:blip r:embed="rId2"/>
          <a:stretch>
            <a:fillRect/>
          </a:stretch>
        </p:blipFill>
        <p:spPr>
          <a:xfrm>
            <a:off x="1769851" y="2479796"/>
            <a:ext cx="8564880" cy="3413760"/>
          </a:xfrm>
          <a:prstGeom prst="rect">
            <a:avLst/>
          </a:prstGeom>
        </p:spPr>
      </p:pic>
    </p:spTree>
    <p:extLst>
      <p:ext uri="{BB962C8B-B14F-4D97-AF65-F5344CB8AC3E}">
        <p14:creationId xmlns:p14="http://schemas.microsoft.com/office/powerpoint/2010/main" val="2188243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E41C4-32C4-CFA4-847F-12F95B9643C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7C797B0-A141-EFC2-E93D-518653CCF7EC}"/>
              </a:ext>
            </a:extLst>
          </p:cNvPr>
          <p:cNvSpPr txBox="1">
            <a:spLocks/>
          </p:cNvSpPr>
          <p:nvPr/>
        </p:nvSpPr>
        <p:spPr>
          <a:xfrm>
            <a:off x="2218149"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3200" dirty="0">
                <a:solidFill>
                  <a:srgbClr val="212C3A"/>
                </a:solidFill>
              </a:rPr>
              <a:t>Fenyx Health Group MSA</a:t>
            </a:r>
          </a:p>
        </p:txBody>
      </p:sp>
      <p:sp>
        <p:nvSpPr>
          <p:cNvPr id="6" name="Title 1">
            <a:extLst>
              <a:ext uri="{FF2B5EF4-FFF2-40B4-BE49-F238E27FC236}">
                <a16:creationId xmlns:a16="http://schemas.microsoft.com/office/drawing/2014/main" id="{0A305028-35D3-6A7D-1C95-049C989CF51B}"/>
              </a:ext>
            </a:extLst>
          </p:cNvPr>
          <p:cNvSpPr txBox="1">
            <a:spLocks/>
          </p:cNvSpPr>
          <p:nvPr/>
        </p:nvSpPr>
        <p:spPr>
          <a:xfrm>
            <a:off x="2218149"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1600" dirty="0">
                <a:solidFill>
                  <a:srgbClr val="EE7B4D"/>
                </a:solidFill>
                <a:latin typeface="Mulish" pitchFamily="2" charset="77"/>
              </a:rPr>
              <a:t>Self Employed Plan Option. </a:t>
            </a:r>
          </a:p>
        </p:txBody>
      </p:sp>
      <p:sp>
        <p:nvSpPr>
          <p:cNvPr id="45" name="TextBox 44">
            <a:extLst>
              <a:ext uri="{FF2B5EF4-FFF2-40B4-BE49-F238E27FC236}">
                <a16:creationId xmlns:a16="http://schemas.microsoft.com/office/drawing/2014/main" id="{704F4567-EAE4-85C0-8A24-4909842E6C14}"/>
              </a:ext>
            </a:extLst>
          </p:cNvPr>
          <p:cNvSpPr txBox="1"/>
          <p:nvPr/>
        </p:nvSpPr>
        <p:spPr>
          <a:xfrm>
            <a:off x="4366591" y="22397"/>
            <a:ext cx="6102626" cy="497949"/>
          </a:xfrm>
          <a:prstGeom prst="rect">
            <a:avLst/>
          </a:prstGeom>
          <a:noFill/>
          <a:ln>
            <a:noFill/>
          </a:ln>
        </p:spPr>
        <p:txBody>
          <a:bodyPr wrap="square" lIns="45720" tIns="45720" rIns="45720" bIns="45720" rtlCol="0" anchor="ctr">
            <a:noAutofit/>
          </a:bodyPr>
          <a:lstStyle/>
          <a:p>
            <a:pPr algn="r">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 </a:t>
            </a:r>
          </a:p>
        </p:txBody>
      </p:sp>
      <p:sp>
        <p:nvSpPr>
          <p:cNvPr id="46" name="TextBox 45">
            <a:extLst>
              <a:ext uri="{FF2B5EF4-FFF2-40B4-BE49-F238E27FC236}">
                <a16:creationId xmlns:a16="http://schemas.microsoft.com/office/drawing/2014/main" id="{305A41C9-C2AA-A66D-857B-0E994F187295}"/>
              </a:ext>
            </a:extLst>
          </p:cNvPr>
          <p:cNvSpPr txBox="1"/>
          <p:nvPr/>
        </p:nvSpPr>
        <p:spPr>
          <a:xfrm>
            <a:off x="1601024" y="-4144"/>
            <a:ext cx="337654" cy="497949"/>
          </a:xfrm>
          <a:prstGeom prst="rect">
            <a:avLst/>
          </a:prstGeom>
          <a:noFill/>
          <a:ln>
            <a:noFill/>
          </a:ln>
        </p:spPr>
        <p:txBody>
          <a:bodyPr wrap="square" lIns="45720" tIns="45720" rIns="45720" bIns="45720" rtlCol="0" anchor="ctr">
            <a:noAutofit/>
          </a:bodyPr>
          <a:lstStyle/>
          <a:p>
            <a:pPr algn="ctr">
              <a:defRPr/>
            </a:pPr>
            <a:fld id="{F45C1C93-3701-B24D-A90B-625A233CC078}" type="slidenum">
              <a:rPr lang="en-US" sz="800">
                <a:solidFill>
                  <a:srgbClr val="636466"/>
                </a:solidFill>
                <a:latin typeface="Mulish" pitchFamily="2" charset="77"/>
                <a:ea typeface="Roboto Medium" charset="0"/>
                <a:cs typeface="Roboto Medium" charset="0"/>
              </a:rPr>
              <a:pPr algn="ctr">
                <a:defRPr/>
              </a:pPr>
              <a:t>8</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DDCB1691-8550-5E37-EB64-A194A952E762}"/>
              </a:ext>
            </a:extLst>
          </p:cNvPr>
          <p:cNvSpPr txBox="1"/>
          <p:nvPr/>
        </p:nvSpPr>
        <p:spPr>
          <a:xfrm>
            <a:off x="1607432" y="6481011"/>
            <a:ext cx="8977139" cy="497949"/>
          </a:xfrm>
          <a:prstGeom prst="rect">
            <a:avLst/>
          </a:prstGeom>
          <a:noFill/>
          <a:ln>
            <a:noFill/>
          </a:ln>
        </p:spPr>
        <p:txBody>
          <a:bodyPr wrap="square" lIns="45720" tIns="45720" rIns="45720" bIns="45720" rtlCol="0" anchor="ctr">
            <a:noAutofit/>
          </a:bodyPr>
          <a:lstStyle/>
          <a:p>
            <a:pPr algn="ctr">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CD5CB11B-4EF4-A3EF-DD07-083F4CFA86EE}"/>
              </a:ext>
            </a:extLst>
          </p:cNvPr>
          <p:cNvSpPr/>
          <p:nvPr/>
        </p:nvSpPr>
        <p:spPr>
          <a:xfrm>
            <a:off x="152400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F2DC7FE2-9964-B240-A165-425AC6AB0437}"/>
              </a:ext>
            </a:extLst>
          </p:cNvPr>
          <p:cNvSpPr/>
          <p:nvPr/>
        </p:nvSpPr>
        <p:spPr>
          <a:xfrm>
            <a:off x="4853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a:extLst>
              <a:ext uri="{FF2B5EF4-FFF2-40B4-BE49-F238E27FC236}">
                <a16:creationId xmlns:a16="http://schemas.microsoft.com/office/drawing/2014/main" id="{9EF6EEEF-C29F-9CD0-C605-CB537AF4F216}"/>
              </a:ext>
            </a:extLst>
          </p:cNvPr>
          <p:cNvPicPr>
            <a:picLocks noChangeAspect="1"/>
          </p:cNvPicPr>
          <p:nvPr/>
        </p:nvPicPr>
        <p:blipFill>
          <a:blip r:embed="rId2"/>
          <a:stretch>
            <a:fillRect/>
          </a:stretch>
        </p:blipFill>
        <p:spPr>
          <a:xfrm>
            <a:off x="1524000" y="2501861"/>
            <a:ext cx="9144000" cy="3580391"/>
          </a:xfrm>
          <a:prstGeom prst="rect">
            <a:avLst/>
          </a:prstGeom>
        </p:spPr>
      </p:pic>
    </p:spTree>
    <p:extLst>
      <p:ext uri="{BB962C8B-B14F-4D97-AF65-F5344CB8AC3E}">
        <p14:creationId xmlns:p14="http://schemas.microsoft.com/office/powerpoint/2010/main" val="2992484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66D36-A752-B5D2-6401-7720D6A914F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570D9F5-C9A7-95B0-B336-3C5F859B6BD0}"/>
              </a:ext>
            </a:extLst>
          </p:cNvPr>
          <p:cNvSpPr txBox="1">
            <a:spLocks/>
          </p:cNvSpPr>
          <p:nvPr/>
        </p:nvSpPr>
        <p:spPr>
          <a:xfrm>
            <a:off x="2218149"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3200" dirty="0">
                <a:solidFill>
                  <a:srgbClr val="212C3A"/>
                </a:solidFill>
              </a:rPr>
              <a:t>Fenyx Health Group MSA</a:t>
            </a:r>
          </a:p>
        </p:txBody>
      </p:sp>
      <p:sp>
        <p:nvSpPr>
          <p:cNvPr id="6" name="Title 1">
            <a:extLst>
              <a:ext uri="{FF2B5EF4-FFF2-40B4-BE49-F238E27FC236}">
                <a16:creationId xmlns:a16="http://schemas.microsoft.com/office/drawing/2014/main" id="{87A95B04-0C9E-543A-7E68-59EB33D9D0E7}"/>
              </a:ext>
            </a:extLst>
          </p:cNvPr>
          <p:cNvSpPr txBox="1">
            <a:spLocks/>
          </p:cNvSpPr>
          <p:nvPr/>
        </p:nvSpPr>
        <p:spPr>
          <a:xfrm>
            <a:off x="2218149"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1600" dirty="0">
                <a:solidFill>
                  <a:srgbClr val="EE7B4D"/>
                </a:solidFill>
                <a:latin typeface="Mulish" pitchFamily="2" charset="77"/>
              </a:rPr>
              <a:t>Self Employed Plan Option. </a:t>
            </a:r>
          </a:p>
        </p:txBody>
      </p:sp>
      <p:sp>
        <p:nvSpPr>
          <p:cNvPr id="45" name="TextBox 44">
            <a:extLst>
              <a:ext uri="{FF2B5EF4-FFF2-40B4-BE49-F238E27FC236}">
                <a16:creationId xmlns:a16="http://schemas.microsoft.com/office/drawing/2014/main" id="{E036F802-4CBE-E09C-9566-45A114C56742}"/>
              </a:ext>
            </a:extLst>
          </p:cNvPr>
          <p:cNvSpPr txBox="1"/>
          <p:nvPr/>
        </p:nvSpPr>
        <p:spPr>
          <a:xfrm>
            <a:off x="4366591" y="22397"/>
            <a:ext cx="6102626" cy="497949"/>
          </a:xfrm>
          <a:prstGeom prst="rect">
            <a:avLst/>
          </a:prstGeom>
          <a:noFill/>
          <a:ln>
            <a:noFill/>
          </a:ln>
        </p:spPr>
        <p:txBody>
          <a:bodyPr wrap="square" lIns="45720" tIns="45720" rIns="45720" bIns="45720" rtlCol="0" anchor="ctr">
            <a:noAutofit/>
          </a:bodyPr>
          <a:lstStyle/>
          <a:p>
            <a:pPr algn="r">
              <a:defRPr/>
            </a:pPr>
            <a:endParaRPr lang="en-US" sz="900" dirty="0">
              <a:solidFill>
                <a:srgbClr val="626261"/>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6C178084-F314-BCA2-329E-A0A55B06F96F}"/>
              </a:ext>
            </a:extLst>
          </p:cNvPr>
          <p:cNvSpPr txBox="1"/>
          <p:nvPr/>
        </p:nvSpPr>
        <p:spPr>
          <a:xfrm>
            <a:off x="1607432" y="6481011"/>
            <a:ext cx="8977139" cy="497949"/>
          </a:xfrm>
          <a:prstGeom prst="rect">
            <a:avLst/>
          </a:prstGeom>
          <a:noFill/>
          <a:ln>
            <a:noFill/>
          </a:ln>
        </p:spPr>
        <p:txBody>
          <a:bodyPr wrap="square" lIns="45720" tIns="45720" rIns="45720" bIns="45720" rtlCol="0" anchor="ctr">
            <a:noAutofit/>
          </a:bodyPr>
          <a:lstStyle/>
          <a:p>
            <a:pPr algn="ctr">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2" name="Rectangle 1">
            <a:extLst>
              <a:ext uri="{FF2B5EF4-FFF2-40B4-BE49-F238E27FC236}">
                <a16:creationId xmlns:a16="http://schemas.microsoft.com/office/drawing/2014/main" id="{0E3A2DBC-4B74-AA3E-BA14-91503C999A3D}"/>
              </a:ext>
            </a:extLst>
          </p:cNvPr>
          <p:cNvSpPr/>
          <p:nvPr/>
        </p:nvSpPr>
        <p:spPr>
          <a:xfrm>
            <a:off x="4853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a:extLst>
              <a:ext uri="{FF2B5EF4-FFF2-40B4-BE49-F238E27FC236}">
                <a16:creationId xmlns:a16="http://schemas.microsoft.com/office/drawing/2014/main" id="{B624AAD4-D690-E622-9926-EF51BB2C945D}"/>
              </a:ext>
            </a:extLst>
          </p:cNvPr>
          <p:cNvPicPr>
            <a:picLocks noChangeAspect="1"/>
          </p:cNvPicPr>
          <p:nvPr/>
        </p:nvPicPr>
        <p:blipFill>
          <a:blip r:embed="rId2"/>
          <a:stretch>
            <a:fillRect/>
          </a:stretch>
        </p:blipFill>
        <p:spPr>
          <a:xfrm>
            <a:off x="1524000" y="2479796"/>
            <a:ext cx="9144000" cy="3391152"/>
          </a:xfrm>
          <a:prstGeom prst="rect">
            <a:avLst/>
          </a:prstGeom>
        </p:spPr>
      </p:pic>
    </p:spTree>
    <p:extLst>
      <p:ext uri="{BB962C8B-B14F-4D97-AF65-F5344CB8AC3E}">
        <p14:creationId xmlns:p14="http://schemas.microsoft.com/office/powerpoint/2010/main" val="41773068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B6D0B3D5A081142ADC224657600994C" ma:contentTypeVersion="17" ma:contentTypeDescription="Create a new document." ma:contentTypeScope="" ma:versionID="2649685be310f2c597771010108c00d1">
  <xsd:schema xmlns:xsd="http://www.w3.org/2001/XMLSchema" xmlns:xs="http://www.w3.org/2001/XMLSchema" xmlns:p="http://schemas.microsoft.com/office/2006/metadata/properties" xmlns:ns2="8442eae1-4b25-494e-bb56-d398a2de1e0f" xmlns:ns3="c6a5c91e-6196-4b93-9503-ea345f4f16ad" targetNamespace="http://schemas.microsoft.com/office/2006/metadata/properties" ma:root="true" ma:fieldsID="fb93990ce9389582fad57f05bc1a476c" ns2:_="" ns3:_="">
    <xsd:import namespace="8442eae1-4b25-494e-bb56-d398a2de1e0f"/>
    <xsd:import namespace="c6a5c91e-6196-4b93-9503-ea345f4f16a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42eae1-4b25-494e-bb56-d398a2de1e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98c4a8d-61ac-41fe-9ee8-4adbead3aaa6"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6a5c91e-6196-4b93-9503-ea345f4f16ad"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548e4c7e-cc61-4aac-8e2e-8338027b108a}" ma:internalName="TaxCatchAll" ma:showField="CatchAllData" ma:web="c6a5c91e-6196-4b93-9503-ea345f4f16ad">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2DFC43-D865-46D6-BE36-A7CB97E341F5}">
  <ds:schemaRefs>
    <ds:schemaRef ds:uri="http://schemas.microsoft.com/sharepoint/v3/contenttype/forms"/>
  </ds:schemaRefs>
</ds:datastoreItem>
</file>

<file path=customXml/itemProps2.xml><?xml version="1.0" encoding="utf-8"?>
<ds:datastoreItem xmlns:ds="http://schemas.openxmlformats.org/officeDocument/2006/customXml" ds:itemID="{094A1248-D82A-4997-881E-D238EF6985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42eae1-4b25-494e-bb56-d398a2de1e0f"/>
    <ds:schemaRef ds:uri="c6a5c91e-6196-4b93-9503-ea345f4f16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690</TotalTime>
  <Words>1353</Words>
  <Application>Microsoft Office PowerPoint</Application>
  <PresentationFormat>Widescreen</PresentationFormat>
  <Paragraphs>131</Paragraphs>
  <Slides>12</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Aptos</vt:lpstr>
      <vt:lpstr>Aptos Black</vt:lpstr>
      <vt:lpstr>Aptos Display</vt:lpstr>
      <vt:lpstr>Aptos ExtraBold</vt:lpstr>
      <vt:lpstr>Aptos Light</vt:lpstr>
      <vt:lpstr>Arial</vt:lpstr>
      <vt:lpstr>Mulish</vt:lpstr>
      <vt:lpstr>Mulish ExtraLight</vt:lpstr>
      <vt:lpstr>Mulish Light</vt:lpstr>
      <vt:lpstr>Mulish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Erik Soderborg</dc:creator>
  <cp:lastModifiedBy>Cori Moyes</cp:lastModifiedBy>
  <cp:revision>19</cp:revision>
  <dcterms:created xsi:type="dcterms:W3CDTF">2024-08-26T19:16:15Z</dcterms:created>
  <dcterms:modified xsi:type="dcterms:W3CDTF">2026-06-23T22:40:35Z</dcterms:modified>
</cp:coreProperties>
</file>