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58" r:id="rId4"/>
    <p:sldId id="259" r:id="rId5"/>
    <p:sldId id="27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6" r:id="rId19"/>
    <p:sldId id="279" r:id="rId20"/>
    <p:sldId id="275" r:id="rId21"/>
    <p:sldId id="280" r:id="rId22"/>
    <p:sldId id="285" r:id="rId23"/>
    <p:sldId id="287" r:id="rId24"/>
    <p:sldId id="284" r:id="rId25"/>
    <p:sldId id="282"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37"/>
    <p:restoredTop sz="94615"/>
  </p:normalViewPr>
  <p:slideViewPr>
    <p:cSldViewPr snapToGrid="0">
      <p:cViewPr varScale="1">
        <p:scale>
          <a:sx n="99" d="100"/>
          <a:sy n="99" d="100"/>
        </p:scale>
        <p:origin x="17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7D725-9426-2A44-B149-93A50FE2C15F}" type="datetimeFigureOut">
              <a:rPr lang="en-US" smtClean="0"/>
              <a:t>2/25/26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F4C07-9337-3043-AE56-7D7CF4E060EF}" type="slidenum">
              <a:rPr lang="en-US" smtClean="0"/>
              <a:t>‹#›</a:t>
            </a:fld>
            <a:endParaRPr lang="en-US"/>
          </a:p>
        </p:txBody>
      </p:sp>
    </p:spTree>
    <p:extLst>
      <p:ext uri="{BB962C8B-B14F-4D97-AF65-F5344CB8AC3E}">
        <p14:creationId xmlns:p14="http://schemas.microsoft.com/office/powerpoint/2010/main" val="319664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F4C07-9337-3043-AE56-7D7CF4E060EF}" type="slidenum">
              <a:rPr lang="en-US" smtClean="0"/>
              <a:t>2</a:t>
            </a:fld>
            <a:endParaRPr lang="en-US"/>
          </a:p>
        </p:txBody>
      </p:sp>
    </p:spTree>
    <p:extLst>
      <p:ext uri="{BB962C8B-B14F-4D97-AF65-F5344CB8AC3E}">
        <p14:creationId xmlns:p14="http://schemas.microsoft.com/office/powerpoint/2010/main" val="203672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2/25/26</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2/25/26</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2/25/26</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2/25/26</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2/25/26</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2/25/26</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2/25/26</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2/25/26</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2k9-qzx9-A" TargetMode="External"/><Relationship Id="rId2" Type="http://schemas.openxmlformats.org/officeDocument/2006/relationships/hyperlink" Target="https://www.youtube.com/watch?v=J4Y9i9TQpS0" TargetMode="External"/><Relationship Id="rId1" Type="http://schemas.openxmlformats.org/officeDocument/2006/relationships/slideLayout" Target="../slideLayouts/slideLayout2.xml"/><Relationship Id="rId5" Type="http://schemas.openxmlformats.org/officeDocument/2006/relationships/hyperlink" Target="https://www.youtube.com/watch?v=Y-CWTqKiIhQ" TargetMode="External"/><Relationship Id="rId4" Type="http://schemas.openxmlformats.org/officeDocument/2006/relationships/hyperlink" Target="https://www.youtube.com/watch?v=nvl1qQfgzuw"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supportivemn.com/staff-training-material-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m-IFEFPW1y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FHGqpYZ2ni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h3DQXYUsjm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4lrANdvAJk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1Xb3CJaEQx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k9P4efDaxH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FL7XdOnteC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gjzr4nYco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hyperlink" Target="https://supportivemn.com/staff-training-material-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H9t-Hy69ZE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F16C-F825-4BB9-DA0A-FF4493838285}"/>
              </a:ext>
            </a:extLst>
          </p:cNvPr>
          <p:cNvSpPr>
            <a:spLocks noGrp="1"/>
          </p:cNvSpPr>
          <p:nvPr>
            <p:ph type="ctrTitle"/>
          </p:nvPr>
        </p:nvSpPr>
        <p:spPr/>
        <p:txBody>
          <a:bodyPr/>
          <a:lstStyle/>
          <a:p>
            <a:r>
              <a:rPr lang="en-US" dirty="0"/>
              <a:t>Nursing Quarterly Training/Med Training/First Aid and CPR</a:t>
            </a:r>
          </a:p>
        </p:txBody>
      </p:sp>
      <p:sp>
        <p:nvSpPr>
          <p:cNvPr id="3" name="Subtitle 2">
            <a:extLst>
              <a:ext uri="{FF2B5EF4-FFF2-40B4-BE49-F238E27FC236}">
                <a16:creationId xmlns:a16="http://schemas.microsoft.com/office/drawing/2014/main" id="{AD2B029D-4D73-6E44-BC50-5E9B1C1E32BB}"/>
              </a:ext>
            </a:extLst>
          </p:cNvPr>
          <p:cNvSpPr>
            <a:spLocks noGrp="1"/>
          </p:cNvSpPr>
          <p:nvPr>
            <p:ph type="subTitle" idx="1"/>
          </p:nvPr>
        </p:nvSpPr>
        <p:spPr/>
        <p:txBody>
          <a:bodyPr/>
          <a:lstStyle/>
          <a:p>
            <a:r>
              <a:rPr lang="en-US" dirty="0"/>
              <a:t>Presented by:</a:t>
            </a:r>
          </a:p>
          <a:p>
            <a:r>
              <a:rPr lang="en-US" dirty="0"/>
              <a:t>Jonah Dahlman RN, PHN</a:t>
            </a:r>
          </a:p>
        </p:txBody>
      </p:sp>
    </p:spTree>
    <p:extLst>
      <p:ext uri="{BB962C8B-B14F-4D97-AF65-F5344CB8AC3E}">
        <p14:creationId xmlns:p14="http://schemas.microsoft.com/office/powerpoint/2010/main" val="106474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141E-6DB1-D5D0-3074-A8D27545840E}"/>
              </a:ext>
            </a:extLst>
          </p:cNvPr>
          <p:cNvSpPr>
            <a:spLocks noGrp="1"/>
          </p:cNvSpPr>
          <p:nvPr>
            <p:ph type="title"/>
          </p:nvPr>
        </p:nvSpPr>
        <p:spPr/>
        <p:txBody>
          <a:bodyPr/>
          <a:lstStyle/>
          <a:p>
            <a:r>
              <a:rPr lang="en-US" dirty="0"/>
              <a:t>Taking Vitals</a:t>
            </a:r>
          </a:p>
        </p:txBody>
      </p:sp>
      <p:sp>
        <p:nvSpPr>
          <p:cNvPr id="3" name="Content Placeholder 2">
            <a:extLst>
              <a:ext uri="{FF2B5EF4-FFF2-40B4-BE49-F238E27FC236}">
                <a16:creationId xmlns:a16="http://schemas.microsoft.com/office/drawing/2014/main" id="{907B83B5-2C47-E869-16C0-BB1E004D6F58}"/>
              </a:ext>
            </a:extLst>
          </p:cNvPr>
          <p:cNvSpPr>
            <a:spLocks noGrp="1"/>
          </p:cNvSpPr>
          <p:nvPr>
            <p:ph idx="1"/>
          </p:nvPr>
        </p:nvSpPr>
        <p:spPr/>
        <p:txBody>
          <a:bodyPr>
            <a:normAutofit lnSpcReduction="10000"/>
          </a:bodyPr>
          <a:lstStyle/>
          <a:p>
            <a:r>
              <a:rPr lang="en-US" dirty="0"/>
              <a:t>Click on links below </a:t>
            </a:r>
          </a:p>
          <a:p>
            <a:r>
              <a:rPr lang="en-US" dirty="0"/>
              <a:t>Taking a Blood Pressure and pulse with Automatic Blood Pressure: </a:t>
            </a:r>
            <a:r>
              <a:rPr lang="en-US" dirty="0">
                <a:hlinkClick r:id="rId2"/>
              </a:rPr>
              <a:t>https://www.youtube.com/watch?v=J4Y9i9TQpS0</a:t>
            </a:r>
            <a:endParaRPr lang="en-US" dirty="0"/>
          </a:p>
          <a:p>
            <a:r>
              <a:rPr lang="en-US" dirty="0"/>
              <a:t>How to manually take a pulse </a:t>
            </a:r>
            <a:r>
              <a:rPr lang="en-US" dirty="0">
                <a:hlinkClick r:id="rId3"/>
              </a:rPr>
              <a:t>https://www.youtube.com/watch?v</a:t>
            </a:r>
            <a:r>
              <a:rPr lang="en-US">
                <a:hlinkClick r:id="rId3"/>
              </a:rPr>
              <a:t>=s2k9-qzx9-A</a:t>
            </a:r>
            <a:endParaRPr lang="en-US" dirty="0"/>
          </a:p>
          <a:p>
            <a:r>
              <a:rPr lang="en-US" dirty="0"/>
              <a:t>Taking a consumer’s temperature:</a:t>
            </a:r>
          </a:p>
          <a:p>
            <a:pPr lvl="1"/>
            <a:r>
              <a:rPr lang="en-US" dirty="0"/>
              <a:t>*Staff are to never take a rectal temperature on a consumer</a:t>
            </a:r>
          </a:p>
          <a:p>
            <a:pPr lvl="1"/>
            <a:r>
              <a:rPr lang="en-US" dirty="0"/>
              <a:t>*Temperatures over 104 degrees put someone at risk for seizures</a:t>
            </a:r>
          </a:p>
          <a:p>
            <a:r>
              <a:rPr lang="en-US" dirty="0"/>
              <a:t> </a:t>
            </a:r>
            <a:r>
              <a:rPr lang="en-US" dirty="0">
                <a:hlinkClick r:id="rId4"/>
              </a:rPr>
              <a:t>https://www.youtube.com/watch?v=nvl1qQfgzuw</a:t>
            </a:r>
            <a:endParaRPr lang="en-US" dirty="0"/>
          </a:p>
          <a:p>
            <a:r>
              <a:rPr lang="en-US" dirty="0"/>
              <a:t>Using an Oximeter: </a:t>
            </a:r>
            <a:r>
              <a:rPr lang="en-US" dirty="0">
                <a:hlinkClick r:id="rId5"/>
              </a:rPr>
              <a:t>https://www.youtube.com/watch?v=Y-CWTqKiIhQ</a:t>
            </a:r>
            <a:endParaRPr lang="en-US" dirty="0"/>
          </a:p>
          <a:p>
            <a:endParaRPr lang="en-US" dirty="0"/>
          </a:p>
        </p:txBody>
      </p:sp>
      <p:sp>
        <p:nvSpPr>
          <p:cNvPr id="4" name="TextBox 3">
            <a:extLst>
              <a:ext uri="{FF2B5EF4-FFF2-40B4-BE49-F238E27FC236}">
                <a16:creationId xmlns:a16="http://schemas.microsoft.com/office/drawing/2014/main" id="{C8667EFE-E288-38BC-E299-0ACD7D3D91C0}"/>
              </a:ext>
            </a:extLst>
          </p:cNvPr>
          <p:cNvSpPr txBox="1"/>
          <p:nvPr/>
        </p:nvSpPr>
        <p:spPr>
          <a:xfrm>
            <a:off x="10829925" y="38147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1549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1B5F-A3EE-C870-A681-7EF0456F109D}"/>
              </a:ext>
            </a:extLst>
          </p:cNvPr>
          <p:cNvSpPr>
            <a:spLocks noGrp="1"/>
          </p:cNvSpPr>
          <p:nvPr>
            <p:ph type="title"/>
          </p:nvPr>
        </p:nvSpPr>
        <p:spPr/>
        <p:txBody>
          <a:bodyPr/>
          <a:lstStyle/>
          <a:p>
            <a:r>
              <a:rPr lang="en-US" dirty="0"/>
              <a:t>Balanced Diet</a:t>
            </a:r>
          </a:p>
        </p:txBody>
      </p:sp>
      <p:sp>
        <p:nvSpPr>
          <p:cNvPr id="3" name="Content Placeholder 2">
            <a:extLst>
              <a:ext uri="{FF2B5EF4-FFF2-40B4-BE49-F238E27FC236}">
                <a16:creationId xmlns:a16="http://schemas.microsoft.com/office/drawing/2014/main" id="{DA5EEA39-8B92-3377-DED6-66C492855D83}"/>
              </a:ext>
            </a:extLst>
          </p:cNvPr>
          <p:cNvSpPr>
            <a:spLocks noGrp="1"/>
          </p:cNvSpPr>
          <p:nvPr>
            <p:ph idx="1"/>
          </p:nvPr>
        </p:nvSpPr>
        <p:spPr/>
        <p:txBody>
          <a:bodyPr/>
          <a:lstStyle/>
          <a:p>
            <a:pPr algn="ctr"/>
            <a:r>
              <a:rPr lang="en-US" dirty="0"/>
              <a:t>Click the link and then open “</a:t>
            </a:r>
            <a:r>
              <a:rPr lang="en-US" dirty="0">
                <a:solidFill>
                  <a:srgbClr val="151515"/>
                </a:solidFill>
                <a:latin typeface="Source Sans Pro" panose="020B0503030403020204" pitchFamily="34" charset="0"/>
              </a:rPr>
              <a:t>Healthy Balanced Diets March 2025”</a:t>
            </a:r>
            <a:r>
              <a:rPr lang="en-US" dirty="0"/>
              <a:t> </a:t>
            </a:r>
          </a:p>
          <a:p>
            <a:pPr marL="0" indent="0" algn="ctr">
              <a:buNone/>
            </a:pPr>
            <a:endParaRPr lang="en-US" dirty="0"/>
          </a:p>
          <a:p>
            <a:pPr algn="ctr"/>
            <a:r>
              <a:rPr lang="en-US" dirty="0"/>
              <a:t>Read through the Healthy Diet information and answer the corresponding questions in your packet.  </a:t>
            </a:r>
          </a:p>
        </p:txBody>
      </p:sp>
      <p:sp>
        <p:nvSpPr>
          <p:cNvPr id="5" name="TextBox 4">
            <a:extLst>
              <a:ext uri="{FF2B5EF4-FFF2-40B4-BE49-F238E27FC236}">
                <a16:creationId xmlns:a16="http://schemas.microsoft.com/office/drawing/2014/main" id="{BF2BEA42-0AEF-24F5-2E21-655E5966751D}"/>
              </a:ext>
            </a:extLst>
          </p:cNvPr>
          <p:cNvSpPr txBox="1"/>
          <p:nvPr/>
        </p:nvSpPr>
        <p:spPr>
          <a:xfrm>
            <a:off x="5569791" y="3208814"/>
            <a:ext cx="6096000" cy="646331"/>
          </a:xfrm>
          <a:prstGeom prst="rect">
            <a:avLst/>
          </a:prstGeom>
          <a:noFill/>
        </p:spPr>
        <p:txBody>
          <a:bodyPr wrap="square">
            <a:spAutoFit/>
          </a:bodyPr>
          <a:lstStyle/>
          <a:p>
            <a:r>
              <a:rPr lang="en-US" dirty="0">
                <a:hlinkClick r:id="rId2"/>
              </a:rPr>
              <a:t>https://supportivemn.com/staff-training-material-1</a:t>
            </a:r>
            <a:endParaRPr lang="en-US" dirty="0"/>
          </a:p>
          <a:p>
            <a:endParaRPr lang="en-US" dirty="0"/>
          </a:p>
        </p:txBody>
      </p:sp>
    </p:spTree>
    <p:extLst>
      <p:ext uri="{BB962C8B-B14F-4D97-AF65-F5344CB8AC3E}">
        <p14:creationId xmlns:p14="http://schemas.microsoft.com/office/powerpoint/2010/main" val="253240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238B-7BEF-22AF-91AB-DBB604CAEBE3}"/>
              </a:ext>
            </a:extLst>
          </p:cNvPr>
          <p:cNvSpPr>
            <a:spLocks noGrp="1"/>
          </p:cNvSpPr>
          <p:nvPr>
            <p:ph type="title"/>
          </p:nvPr>
        </p:nvSpPr>
        <p:spPr/>
        <p:txBody>
          <a:bodyPr/>
          <a:lstStyle/>
          <a:p>
            <a:r>
              <a:rPr lang="en-US" dirty="0"/>
              <a:t>First Aid</a:t>
            </a:r>
          </a:p>
        </p:txBody>
      </p:sp>
      <p:sp>
        <p:nvSpPr>
          <p:cNvPr id="3" name="Content Placeholder 2">
            <a:extLst>
              <a:ext uri="{FF2B5EF4-FFF2-40B4-BE49-F238E27FC236}">
                <a16:creationId xmlns:a16="http://schemas.microsoft.com/office/drawing/2014/main" id="{9BFC694F-3562-1413-4676-2CFB147BD963}"/>
              </a:ext>
            </a:extLst>
          </p:cNvPr>
          <p:cNvSpPr>
            <a:spLocks noGrp="1"/>
          </p:cNvSpPr>
          <p:nvPr>
            <p:ph idx="1"/>
          </p:nvPr>
        </p:nvSpPr>
        <p:spPr/>
        <p:txBody>
          <a:bodyPr/>
          <a:lstStyle/>
          <a:p>
            <a:r>
              <a:rPr lang="en-US" dirty="0"/>
              <a:t>Watch the following video links on the next slides while answering the questions on your packet </a:t>
            </a:r>
          </a:p>
        </p:txBody>
      </p:sp>
    </p:spTree>
    <p:extLst>
      <p:ext uri="{BB962C8B-B14F-4D97-AF65-F5344CB8AC3E}">
        <p14:creationId xmlns:p14="http://schemas.microsoft.com/office/powerpoint/2010/main" val="365006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7294-3F07-7157-809D-2A4EED35C64B}"/>
              </a:ext>
            </a:extLst>
          </p:cNvPr>
          <p:cNvSpPr>
            <a:spLocks noGrp="1"/>
          </p:cNvSpPr>
          <p:nvPr>
            <p:ph type="title"/>
          </p:nvPr>
        </p:nvSpPr>
        <p:spPr/>
        <p:txBody>
          <a:bodyPr>
            <a:noAutofit/>
          </a:bodyPr>
          <a:lstStyle/>
          <a:p>
            <a:r>
              <a:rPr lang="en-US" sz="3200" dirty="0"/>
              <a:t>Universal Precautions</a:t>
            </a:r>
            <a:br>
              <a:rPr lang="en-US" sz="3200" dirty="0"/>
            </a:br>
            <a:br>
              <a:rPr lang="en-US" sz="3200" dirty="0"/>
            </a:br>
            <a:r>
              <a:rPr lang="en-US" sz="3200" dirty="0"/>
              <a:t>Finding The Problem</a:t>
            </a:r>
            <a:br>
              <a:rPr lang="en-US" sz="3200" dirty="0"/>
            </a:br>
            <a:br>
              <a:rPr lang="en-US" sz="3200" dirty="0"/>
            </a:br>
            <a:r>
              <a:rPr lang="en-US" sz="3200" dirty="0"/>
              <a:t>Breathing Problems</a:t>
            </a:r>
          </a:p>
        </p:txBody>
      </p:sp>
      <p:sp>
        <p:nvSpPr>
          <p:cNvPr id="3" name="Content Placeholder 2">
            <a:extLst>
              <a:ext uri="{FF2B5EF4-FFF2-40B4-BE49-F238E27FC236}">
                <a16:creationId xmlns:a16="http://schemas.microsoft.com/office/drawing/2014/main" id="{6A0CD259-21C8-3F2F-C7B5-C307433EFB4D}"/>
              </a:ext>
            </a:extLst>
          </p:cNvPr>
          <p:cNvSpPr>
            <a:spLocks noGrp="1"/>
          </p:cNvSpPr>
          <p:nvPr>
            <p:ph idx="1"/>
          </p:nvPr>
        </p:nvSpPr>
        <p:spPr/>
        <p:txBody>
          <a:bodyPr/>
          <a:lstStyle/>
          <a:p>
            <a:pPr marL="0" indent="0">
              <a:buNone/>
            </a:pPr>
            <a:endParaRPr lang="en-US" dirty="0">
              <a:hlinkClick r:id="rId2"/>
            </a:endParaRPr>
          </a:p>
          <a:p>
            <a:r>
              <a:rPr lang="en-US" dirty="0">
                <a:hlinkClick r:id="rId2"/>
              </a:rPr>
              <a:t>https://youtu.be/m-IFEFPW1yI</a:t>
            </a:r>
            <a:endParaRPr lang="en-US" dirty="0"/>
          </a:p>
          <a:p>
            <a:endParaRPr lang="en-US" dirty="0"/>
          </a:p>
        </p:txBody>
      </p:sp>
    </p:spTree>
    <p:extLst>
      <p:ext uri="{BB962C8B-B14F-4D97-AF65-F5344CB8AC3E}">
        <p14:creationId xmlns:p14="http://schemas.microsoft.com/office/powerpoint/2010/main" val="293403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5E3A-9385-C57E-2DC5-22C0DD765C9F}"/>
              </a:ext>
            </a:extLst>
          </p:cNvPr>
          <p:cNvSpPr>
            <a:spLocks noGrp="1"/>
          </p:cNvSpPr>
          <p:nvPr>
            <p:ph type="title"/>
          </p:nvPr>
        </p:nvSpPr>
        <p:spPr/>
        <p:txBody>
          <a:bodyPr>
            <a:normAutofit fontScale="90000"/>
          </a:bodyPr>
          <a:lstStyle/>
          <a:p>
            <a:r>
              <a:rPr lang="en-US" sz="2700" dirty="0"/>
              <a:t>Breathing Problems continued</a:t>
            </a:r>
            <a:br>
              <a:rPr lang="en-US" sz="2700" dirty="0"/>
            </a:br>
            <a:br>
              <a:rPr lang="en-US" sz="2700" dirty="0"/>
            </a:br>
            <a:r>
              <a:rPr lang="en-US" sz="2700" dirty="0"/>
              <a:t>Choking</a:t>
            </a:r>
            <a:br>
              <a:rPr lang="en-US" sz="3100" dirty="0"/>
            </a:br>
            <a:br>
              <a:rPr lang="en-US" sz="3100" dirty="0"/>
            </a:br>
            <a:r>
              <a:rPr lang="en-US" sz="2700" dirty="0" err="1"/>
              <a:t>Sereve</a:t>
            </a:r>
            <a:r>
              <a:rPr lang="en-US" sz="2700" dirty="0"/>
              <a:t> Allergic Reactions</a:t>
            </a:r>
            <a:br>
              <a:rPr lang="en-US" dirty="0"/>
            </a:br>
            <a:endParaRPr lang="en-US" dirty="0"/>
          </a:p>
        </p:txBody>
      </p:sp>
      <p:sp>
        <p:nvSpPr>
          <p:cNvPr id="3" name="Content Placeholder 2">
            <a:extLst>
              <a:ext uri="{FF2B5EF4-FFF2-40B4-BE49-F238E27FC236}">
                <a16:creationId xmlns:a16="http://schemas.microsoft.com/office/drawing/2014/main" id="{ED860DD3-44FC-2921-6B29-E25430FB2377}"/>
              </a:ext>
            </a:extLst>
          </p:cNvPr>
          <p:cNvSpPr>
            <a:spLocks noGrp="1"/>
          </p:cNvSpPr>
          <p:nvPr>
            <p:ph idx="1"/>
          </p:nvPr>
        </p:nvSpPr>
        <p:spPr/>
        <p:txBody>
          <a:bodyPr/>
          <a:lstStyle/>
          <a:p>
            <a:r>
              <a:rPr lang="en-US" dirty="0">
                <a:hlinkClick r:id="rId2"/>
              </a:rPr>
              <a:t>https://youtu.be/FHGqpYZ2nis</a:t>
            </a:r>
            <a:endParaRPr lang="en-US" dirty="0"/>
          </a:p>
          <a:p>
            <a:endParaRPr lang="en-US" dirty="0"/>
          </a:p>
        </p:txBody>
      </p:sp>
    </p:spTree>
    <p:extLst>
      <p:ext uri="{BB962C8B-B14F-4D97-AF65-F5344CB8AC3E}">
        <p14:creationId xmlns:p14="http://schemas.microsoft.com/office/powerpoint/2010/main" val="401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1F48-B770-DA0F-A74C-82CB8A9F014E}"/>
              </a:ext>
            </a:extLst>
          </p:cNvPr>
          <p:cNvSpPr>
            <a:spLocks noGrp="1"/>
          </p:cNvSpPr>
          <p:nvPr>
            <p:ph type="title"/>
          </p:nvPr>
        </p:nvSpPr>
        <p:spPr/>
        <p:txBody>
          <a:bodyPr>
            <a:normAutofit fontScale="90000"/>
          </a:bodyPr>
          <a:lstStyle/>
          <a:p>
            <a:br>
              <a:rPr lang="en-US" dirty="0"/>
            </a:br>
            <a:r>
              <a:rPr lang="en-US" dirty="0"/>
              <a:t>Heart Attack</a:t>
            </a:r>
            <a:br>
              <a:rPr lang="en-US" dirty="0"/>
            </a:br>
            <a:br>
              <a:rPr lang="en-US" dirty="0"/>
            </a:br>
            <a:endParaRPr lang="en-US" dirty="0"/>
          </a:p>
        </p:txBody>
      </p:sp>
      <p:sp>
        <p:nvSpPr>
          <p:cNvPr id="3" name="Content Placeholder 2">
            <a:extLst>
              <a:ext uri="{FF2B5EF4-FFF2-40B4-BE49-F238E27FC236}">
                <a16:creationId xmlns:a16="http://schemas.microsoft.com/office/drawing/2014/main" id="{71431224-0FB9-131F-9EA7-FA1612C1A39A}"/>
              </a:ext>
            </a:extLst>
          </p:cNvPr>
          <p:cNvSpPr>
            <a:spLocks noGrp="1"/>
          </p:cNvSpPr>
          <p:nvPr>
            <p:ph idx="1"/>
          </p:nvPr>
        </p:nvSpPr>
        <p:spPr/>
        <p:txBody>
          <a:bodyPr/>
          <a:lstStyle/>
          <a:p>
            <a:r>
              <a:rPr lang="en-US" dirty="0">
                <a:hlinkClick r:id="rId2"/>
              </a:rPr>
              <a:t>https://youtu.be/h3DQXYUsjm8</a:t>
            </a:r>
            <a:endParaRPr lang="en-US" dirty="0"/>
          </a:p>
          <a:p>
            <a:endParaRPr lang="en-US" dirty="0"/>
          </a:p>
        </p:txBody>
      </p:sp>
    </p:spTree>
    <p:extLst>
      <p:ext uri="{BB962C8B-B14F-4D97-AF65-F5344CB8AC3E}">
        <p14:creationId xmlns:p14="http://schemas.microsoft.com/office/powerpoint/2010/main" val="77479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978A-9155-F3F8-01B8-839F83BAC551}"/>
              </a:ext>
            </a:extLst>
          </p:cNvPr>
          <p:cNvSpPr>
            <a:spLocks noGrp="1"/>
          </p:cNvSpPr>
          <p:nvPr>
            <p:ph type="title"/>
          </p:nvPr>
        </p:nvSpPr>
        <p:spPr/>
        <p:txBody>
          <a:bodyPr/>
          <a:lstStyle/>
          <a:p>
            <a:r>
              <a:rPr lang="en-US" dirty="0"/>
              <a:t>Diabetes</a:t>
            </a:r>
            <a:br>
              <a:rPr lang="en-US" dirty="0"/>
            </a:br>
            <a:br>
              <a:rPr lang="en-US" dirty="0"/>
            </a:br>
            <a:r>
              <a:rPr lang="en-US" dirty="0"/>
              <a:t>Stroke</a:t>
            </a:r>
          </a:p>
        </p:txBody>
      </p:sp>
      <p:sp>
        <p:nvSpPr>
          <p:cNvPr id="3" name="Content Placeholder 2">
            <a:extLst>
              <a:ext uri="{FF2B5EF4-FFF2-40B4-BE49-F238E27FC236}">
                <a16:creationId xmlns:a16="http://schemas.microsoft.com/office/drawing/2014/main" id="{6348C241-DAD0-B974-90D0-F859067A58D5}"/>
              </a:ext>
            </a:extLst>
          </p:cNvPr>
          <p:cNvSpPr>
            <a:spLocks noGrp="1"/>
          </p:cNvSpPr>
          <p:nvPr>
            <p:ph idx="1"/>
          </p:nvPr>
        </p:nvSpPr>
        <p:spPr/>
        <p:txBody>
          <a:bodyPr/>
          <a:lstStyle/>
          <a:p>
            <a:r>
              <a:rPr lang="en-US" dirty="0">
                <a:hlinkClick r:id="rId2"/>
              </a:rPr>
              <a:t>https://youtu.be/4lrANdvAJkY</a:t>
            </a:r>
            <a:endParaRPr lang="en-US" dirty="0"/>
          </a:p>
          <a:p>
            <a:endParaRPr lang="en-US" dirty="0"/>
          </a:p>
        </p:txBody>
      </p:sp>
    </p:spTree>
    <p:extLst>
      <p:ext uri="{BB962C8B-B14F-4D97-AF65-F5344CB8AC3E}">
        <p14:creationId xmlns:p14="http://schemas.microsoft.com/office/powerpoint/2010/main" val="1650932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27D6-C9A2-DB3A-C3B1-949C54B36094}"/>
              </a:ext>
            </a:extLst>
          </p:cNvPr>
          <p:cNvSpPr>
            <a:spLocks noGrp="1"/>
          </p:cNvSpPr>
          <p:nvPr>
            <p:ph type="title"/>
          </p:nvPr>
        </p:nvSpPr>
        <p:spPr/>
        <p:txBody>
          <a:bodyPr/>
          <a:lstStyle/>
          <a:p>
            <a:r>
              <a:rPr lang="en-US" dirty="0"/>
              <a:t>Seizures</a:t>
            </a:r>
          </a:p>
        </p:txBody>
      </p:sp>
      <p:sp>
        <p:nvSpPr>
          <p:cNvPr id="3" name="Content Placeholder 2">
            <a:extLst>
              <a:ext uri="{FF2B5EF4-FFF2-40B4-BE49-F238E27FC236}">
                <a16:creationId xmlns:a16="http://schemas.microsoft.com/office/drawing/2014/main" id="{333BC049-037B-7371-0719-ADEFEE165F9C}"/>
              </a:ext>
            </a:extLst>
          </p:cNvPr>
          <p:cNvSpPr>
            <a:spLocks noGrp="1"/>
          </p:cNvSpPr>
          <p:nvPr>
            <p:ph idx="1"/>
          </p:nvPr>
        </p:nvSpPr>
        <p:spPr/>
        <p:txBody>
          <a:bodyPr/>
          <a:lstStyle/>
          <a:p>
            <a:r>
              <a:rPr lang="en-US" dirty="0">
                <a:hlinkClick r:id="rId2"/>
              </a:rPr>
              <a:t>https://youtu.be/1Xb3CJaEQx4</a:t>
            </a:r>
            <a:endParaRPr lang="en-US" dirty="0"/>
          </a:p>
          <a:p>
            <a:endParaRPr lang="en-US" dirty="0"/>
          </a:p>
        </p:txBody>
      </p:sp>
    </p:spTree>
    <p:extLst>
      <p:ext uri="{BB962C8B-B14F-4D97-AF65-F5344CB8AC3E}">
        <p14:creationId xmlns:p14="http://schemas.microsoft.com/office/powerpoint/2010/main" val="424911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1AA2-E6E8-0728-8750-9056DDBDC7AF}"/>
              </a:ext>
            </a:extLst>
          </p:cNvPr>
          <p:cNvSpPr>
            <a:spLocks noGrp="1"/>
          </p:cNvSpPr>
          <p:nvPr>
            <p:ph type="title"/>
          </p:nvPr>
        </p:nvSpPr>
        <p:spPr/>
        <p:txBody>
          <a:bodyPr/>
          <a:lstStyle/>
          <a:p>
            <a:r>
              <a:rPr lang="en-US" dirty="0"/>
              <a:t>CPR</a:t>
            </a:r>
          </a:p>
        </p:txBody>
      </p:sp>
      <p:sp>
        <p:nvSpPr>
          <p:cNvPr id="3" name="Content Placeholder 2">
            <a:extLst>
              <a:ext uri="{FF2B5EF4-FFF2-40B4-BE49-F238E27FC236}">
                <a16:creationId xmlns:a16="http://schemas.microsoft.com/office/drawing/2014/main" id="{32B2126E-DB70-CCD3-BA84-CCD683CE3146}"/>
              </a:ext>
            </a:extLst>
          </p:cNvPr>
          <p:cNvSpPr>
            <a:spLocks noGrp="1"/>
          </p:cNvSpPr>
          <p:nvPr>
            <p:ph idx="1"/>
          </p:nvPr>
        </p:nvSpPr>
        <p:spPr/>
        <p:txBody>
          <a:bodyPr/>
          <a:lstStyle/>
          <a:p>
            <a:r>
              <a:rPr lang="en-US" dirty="0">
                <a:hlinkClick r:id="rId2"/>
              </a:rPr>
              <a:t>https://youtu.be/k9P4efDaxHg</a:t>
            </a:r>
            <a:endParaRPr lang="en-US" dirty="0"/>
          </a:p>
          <a:p>
            <a:endParaRPr lang="en-US" dirty="0"/>
          </a:p>
        </p:txBody>
      </p:sp>
    </p:spTree>
    <p:extLst>
      <p:ext uri="{BB962C8B-B14F-4D97-AF65-F5344CB8AC3E}">
        <p14:creationId xmlns:p14="http://schemas.microsoft.com/office/powerpoint/2010/main" val="287533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20DD-DDD1-B20F-2936-A7232CA7F7D3}"/>
              </a:ext>
            </a:extLst>
          </p:cNvPr>
          <p:cNvSpPr>
            <a:spLocks noGrp="1"/>
          </p:cNvSpPr>
          <p:nvPr>
            <p:ph type="title"/>
          </p:nvPr>
        </p:nvSpPr>
        <p:spPr/>
        <p:txBody>
          <a:bodyPr>
            <a:normAutofit fontScale="90000"/>
          </a:bodyPr>
          <a:lstStyle/>
          <a:p>
            <a:r>
              <a:rPr lang="en-US" dirty="0"/>
              <a:t>Medical Appointment Sheets and Data Presentation </a:t>
            </a:r>
          </a:p>
        </p:txBody>
      </p:sp>
      <p:sp>
        <p:nvSpPr>
          <p:cNvPr id="3" name="Content Placeholder 2">
            <a:extLst>
              <a:ext uri="{FF2B5EF4-FFF2-40B4-BE49-F238E27FC236}">
                <a16:creationId xmlns:a16="http://schemas.microsoft.com/office/drawing/2014/main" id="{357A3599-78A6-8BC9-756E-1575C4F5A53B}"/>
              </a:ext>
            </a:extLst>
          </p:cNvPr>
          <p:cNvSpPr>
            <a:spLocks noGrp="1"/>
          </p:cNvSpPr>
          <p:nvPr>
            <p:ph idx="1"/>
          </p:nvPr>
        </p:nvSpPr>
        <p:spPr/>
        <p:txBody>
          <a:bodyPr/>
          <a:lstStyle/>
          <a:p>
            <a:pPr algn="ctr"/>
            <a:r>
              <a:rPr lang="en-US" b="0" i="0" dirty="0">
                <a:effectLst/>
                <a:latin typeface="Calibri" panose="020F0502020204030204" pitchFamily="34" charset="0"/>
                <a:hlinkClick r:id="rId2" tooltip="https://youtu.be/FL7XdOnteCY"/>
              </a:rPr>
              <a:t>https://youtu.be/FL7XdOnteCY</a:t>
            </a:r>
            <a:endParaRPr lang="en-US" dirty="0"/>
          </a:p>
        </p:txBody>
      </p:sp>
    </p:spTree>
    <p:extLst>
      <p:ext uri="{BB962C8B-B14F-4D97-AF65-F5344CB8AC3E}">
        <p14:creationId xmlns:p14="http://schemas.microsoft.com/office/powerpoint/2010/main" val="77059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CE09-B7F6-A0A3-FE18-78FF9AC278C5}"/>
              </a:ext>
            </a:extLst>
          </p:cNvPr>
          <p:cNvSpPr>
            <a:spLocks noGrp="1"/>
          </p:cNvSpPr>
          <p:nvPr>
            <p:ph type="title"/>
          </p:nvPr>
        </p:nvSpPr>
        <p:spPr/>
        <p:txBody>
          <a:bodyPr>
            <a:noAutofit/>
          </a:bodyPr>
          <a:lstStyle/>
          <a:p>
            <a:r>
              <a:rPr lang="en-US" sz="3200" dirty="0"/>
              <a:t>Supportive Lifestyles Nursing On-Call System and relaying information to the Nurses</a:t>
            </a:r>
          </a:p>
        </p:txBody>
      </p:sp>
      <p:sp>
        <p:nvSpPr>
          <p:cNvPr id="3" name="Content Placeholder 2">
            <a:extLst>
              <a:ext uri="{FF2B5EF4-FFF2-40B4-BE49-F238E27FC236}">
                <a16:creationId xmlns:a16="http://schemas.microsoft.com/office/drawing/2014/main" id="{F2F3A02B-3D3B-DBDF-E5C2-C027BCF0DBD3}"/>
              </a:ext>
            </a:extLst>
          </p:cNvPr>
          <p:cNvSpPr>
            <a:spLocks noGrp="1"/>
          </p:cNvSpPr>
          <p:nvPr>
            <p:ph idx="1"/>
          </p:nvPr>
        </p:nvSpPr>
        <p:spPr/>
        <p:txBody>
          <a:bodyPr/>
          <a:lstStyle/>
          <a:p>
            <a:r>
              <a:rPr lang="en-US" dirty="0"/>
              <a:t>Listen to media above</a:t>
            </a:r>
          </a:p>
        </p:txBody>
      </p:sp>
      <p:pic>
        <p:nvPicPr>
          <p:cNvPr id="31" name="Audio 30">
            <a:extLst>
              <a:ext uri="{FF2B5EF4-FFF2-40B4-BE49-F238E27FC236}">
                <a16:creationId xmlns:a16="http://schemas.microsoft.com/office/drawing/2014/main" id="{3AA943B7-223D-BF7E-E1B7-54B2F2833E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52983" y="1743159"/>
            <a:ext cx="812800" cy="812800"/>
          </a:xfrm>
          <a:prstGeom prst="rect">
            <a:avLst/>
          </a:prstGeom>
          <a:solidFill>
            <a:schemeClr val="tx1"/>
          </a:solidFill>
        </p:spPr>
      </p:pic>
    </p:spTree>
    <p:extLst>
      <p:ext uri="{BB962C8B-B14F-4D97-AF65-F5344CB8AC3E}">
        <p14:creationId xmlns:p14="http://schemas.microsoft.com/office/powerpoint/2010/main" val="291633541"/>
      </p:ext>
    </p:extLst>
  </p:cSld>
  <p:clrMapOvr>
    <a:masterClrMapping/>
  </p:clrMapOvr>
  <mc:AlternateContent xmlns:mc="http://schemas.openxmlformats.org/markup-compatibility/2006" xmlns:p14="http://schemas.microsoft.com/office/powerpoint/2010/main">
    <mc:Choice Requires="p14">
      <p:transition spd="slow" p14:dur="2000" advTm="182959"/>
    </mc:Choice>
    <mc:Fallback xmlns="">
      <p:transition spd="slow" advTm="1829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A11D-13AE-DC84-C678-B07F1AEFFC3C}"/>
              </a:ext>
            </a:extLst>
          </p:cNvPr>
          <p:cNvSpPr>
            <a:spLocks noGrp="1"/>
          </p:cNvSpPr>
          <p:nvPr>
            <p:ph type="title"/>
          </p:nvPr>
        </p:nvSpPr>
        <p:spPr/>
        <p:txBody>
          <a:bodyPr>
            <a:normAutofit fontScale="90000"/>
          </a:bodyPr>
          <a:lstStyle/>
          <a:p>
            <a:br>
              <a:rPr lang="en-US" dirty="0"/>
            </a:br>
            <a:br>
              <a:rPr lang="en-US" dirty="0"/>
            </a:br>
            <a:br>
              <a:rPr lang="en-US" dirty="0"/>
            </a:br>
            <a:r>
              <a:rPr lang="en-US" dirty="0"/>
              <a:t>Needle Sticks</a:t>
            </a:r>
            <a:br>
              <a:rPr lang="en-US" dirty="0"/>
            </a:br>
            <a:br>
              <a:rPr lang="en-US" dirty="0"/>
            </a:br>
            <a:endParaRPr lang="en-US" dirty="0"/>
          </a:p>
        </p:txBody>
      </p:sp>
      <p:sp>
        <p:nvSpPr>
          <p:cNvPr id="3" name="Content Placeholder 2">
            <a:extLst>
              <a:ext uri="{FF2B5EF4-FFF2-40B4-BE49-F238E27FC236}">
                <a16:creationId xmlns:a16="http://schemas.microsoft.com/office/drawing/2014/main" id="{983A766E-0662-73A5-DDEE-1F5E5388FE1B}"/>
              </a:ext>
            </a:extLst>
          </p:cNvPr>
          <p:cNvSpPr>
            <a:spLocks noGrp="1"/>
          </p:cNvSpPr>
          <p:nvPr>
            <p:ph idx="1"/>
          </p:nvPr>
        </p:nvSpPr>
        <p:spPr/>
        <p:txBody>
          <a:bodyPr/>
          <a:lstStyle/>
          <a:p>
            <a:pPr marL="0" indent="0">
              <a:buNone/>
            </a:pPr>
            <a:endParaRPr lang="en-US" dirty="0"/>
          </a:p>
          <a:p>
            <a:pPr algn="ctr"/>
            <a:r>
              <a:rPr lang="en-US" b="0" i="0" dirty="0">
                <a:effectLst/>
                <a:latin typeface="Calibri" panose="020F0502020204030204" pitchFamily="34" charset="0"/>
                <a:hlinkClick r:id="rId2" tooltip="https://youtu.be/-gjzr4nYcoo"/>
              </a:rPr>
              <a:t>https://youtu.be/-gjzr4nYcoo</a:t>
            </a:r>
            <a:endParaRPr lang="en-US" b="0" i="0" dirty="0">
              <a:effectLst/>
              <a:latin typeface="Calibri" panose="020F0502020204030204" pitchFamily="34" charset="0"/>
            </a:endParaRPr>
          </a:p>
          <a:p>
            <a:pPr algn="ctr"/>
            <a:endParaRPr lang="en-US" dirty="0">
              <a:latin typeface="Calibri" panose="020F0502020204030204" pitchFamily="34" charset="0"/>
            </a:endParaRPr>
          </a:p>
          <a:p>
            <a:pPr algn="ctr"/>
            <a:r>
              <a:rPr lang="en-US">
                <a:latin typeface="Calibri" panose="020F0502020204030204" pitchFamily="34" charset="0"/>
              </a:rPr>
              <a:t>*REPORT ALL NEEDLE STICKS TO JENNY AS WELL AS ON-CALL NURSE</a:t>
            </a:r>
            <a:endParaRPr lang="en-US" dirty="0"/>
          </a:p>
        </p:txBody>
      </p:sp>
    </p:spTree>
    <p:extLst>
      <p:ext uri="{BB962C8B-B14F-4D97-AF65-F5344CB8AC3E}">
        <p14:creationId xmlns:p14="http://schemas.microsoft.com/office/powerpoint/2010/main" val="271816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89E5-B14D-1C37-8D4D-A5A78982C1B2}"/>
              </a:ext>
            </a:extLst>
          </p:cNvPr>
          <p:cNvSpPr>
            <a:spLocks noGrp="1"/>
          </p:cNvSpPr>
          <p:nvPr>
            <p:ph type="title"/>
          </p:nvPr>
        </p:nvSpPr>
        <p:spPr/>
        <p:txBody>
          <a:bodyPr>
            <a:normAutofit/>
          </a:bodyPr>
          <a:lstStyle/>
          <a:p>
            <a:r>
              <a:rPr lang="en-US" dirty="0"/>
              <a:t>Home Safety</a:t>
            </a:r>
          </a:p>
        </p:txBody>
      </p:sp>
      <p:sp>
        <p:nvSpPr>
          <p:cNvPr id="3" name="Content Placeholder 2">
            <a:extLst>
              <a:ext uri="{FF2B5EF4-FFF2-40B4-BE49-F238E27FC236}">
                <a16:creationId xmlns:a16="http://schemas.microsoft.com/office/drawing/2014/main" id="{7B56431C-EE60-A689-A5A4-F5477DBFBE39}"/>
              </a:ext>
            </a:extLst>
          </p:cNvPr>
          <p:cNvSpPr>
            <a:spLocks noGrp="1"/>
          </p:cNvSpPr>
          <p:nvPr>
            <p:ph idx="1"/>
          </p:nvPr>
        </p:nvSpPr>
        <p:spPr/>
        <p:txBody>
          <a:bodyPr>
            <a:normAutofit/>
          </a:bodyPr>
          <a:lstStyle/>
          <a:p>
            <a:pPr marL="0" marR="0" algn="ctr">
              <a:lnSpc>
                <a:spcPct val="107000"/>
              </a:lnSpc>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Emergency Water and Gas Shut-Offs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gas shut-offs are marked with yellow paint.</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water shut-offs are marked with blue paint.</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sure to review these locations as wel</a:t>
            </a:r>
            <a:r>
              <a:rPr lang="en-US" dirty="0">
                <a:latin typeface="Calibri" panose="020F0502020204030204" pitchFamily="34" charset="0"/>
                <a:ea typeface="Calibri" panose="020F0502020204030204" pitchFamily="34" charset="0"/>
                <a:cs typeface="Times New Roman" panose="02020603050405020304" pitchFamily="18" charset="0"/>
              </a:rPr>
              <a:t>l as the location of the first aid kit with</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your Site Coordinator</a:t>
            </a:r>
          </a:p>
          <a:p>
            <a:pPr marL="0" marR="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804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9D2C0-12A5-0AFC-BDD8-FA712E1DBB47}"/>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DC0B76CB-585C-2C92-3820-4C7B40801A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9189" y="2435770"/>
            <a:ext cx="2964180" cy="1694815"/>
          </a:xfrm>
          <a:prstGeom prst="rect">
            <a:avLst/>
          </a:prstGeom>
          <a:noFill/>
          <a:ln>
            <a:noFill/>
          </a:ln>
        </p:spPr>
      </p:pic>
      <p:sp>
        <p:nvSpPr>
          <p:cNvPr id="2" name="Title 1">
            <a:extLst>
              <a:ext uri="{FF2B5EF4-FFF2-40B4-BE49-F238E27FC236}">
                <a16:creationId xmlns:a16="http://schemas.microsoft.com/office/drawing/2014/main" id="{C3A42D8D-E8CD-70A3-6810-4B9C03766C4F}"/>
              </a:ext>
            </a:extLst>
          </p:cNvPr>
          <p:cNvSpPr>
            <a:spLocks noGrp="1"/>
          </p:cNvSpPr>
          <p:nvPr>
            <p:ph type="title"/>
          </p:nvPr>
        </p:nvSpPr>
        <p:spPr/>
        <p:txBody>
          <a:bodyPr>
            <a:normAutofit fontScale="90000"/>
          </a:bodyPr>
          <a:lstStyle/>
          <a:p>
            <a:r>
              <a:rPr lang="en-US" dirty="0"/>
              <a:t>Lifting and </a:t>
            </a:r>
            <a:r>
              <a:rPr lang="en-US" dirty="0" err="1"/>
              <a:t>Transfering</a:t>
            </a:r>
            <a:br>
              <a:rPr lang="en-US" dirty="0"/>
            </a:br>
            <a:br>
              <a:rPr lang="en-US" dirty="0"/>
            </a:br>
            <a:r>
              <a:rPr lang="en-US" dirty="0"/>
              <a:t>Home Safety</a:t>
            </a:r>
          </a:p>
        </p:txBody>
      </p:sp>
      <p:sp>
        <p:nvSpPr>
          <p:cNvPr id="3" name="Content Placeholder 2">
            <a:extLst>
              <a:ext uri="{FF2B5EF4-FFF2-40B4-BE49-F238E27FC236}">
                <a16:creationId xmlns:a16="http://schemas.microsoft.com/office/drawing/2014/main" id="{ADDECBAB-CBF5-5B46-3DA1-762864F2A84A}"/>
              </a:ext>
            </a:extLst>
          </p:cNvPr>
          <p:cNvSpPr>
            <a:spLocks noGrp="1"/>
          </p:cNvSpPr>
          <p:nvPr>
            <p:ph idx="1"/>
          </p:nvPr>
        </p:nvSpPr>
        <p:spPr/>
        <p:txBody>
          <a:bodyPr>
            <a:normAutofit fontScale="92500" lnSpcReduction="20000"/>
          </a:bodyPr>
          <a:lstStyle/>
          <a:p>
            <a:pPr marL="0" marR="0" indent="0" algn="ctr">
              <a:lnSpc>
                <a:spcPct val="110000"/>
              </a:lnSpc>
              <a:spcBef>
                <a:spcPts val="0"/>
              </a:spcBef>
              <a:buNone/>
            </a:pP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buNone/>
            </a:pP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buNone/>
            </a:pP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0000"/>
              </a:lnSpc>
              <a:spcBef>
                <a:spcPts val="0"/>
              </a:spcBef>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4 Main Points of Safe Lifting</a:t>
            </a:r>
          </a:p>
          <a:p>
            <a:pPr marL="0" marR="0" algn="ctr">
              <a:lnSpc>
                <a:spcPct val="11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Keep your head up</a:t>
            </a:r>
          </a:p>
          <a:p>
            <a:pPr marL="0" marR="0" algn="ctr">
              <a:lnSpc>
                <a:spcPct val="11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 the load Close</a:t>
            </a:r>
          </a:p>
          <a:p>
            <a:pPr marL="0" marR="0" algn="ctr">
              <a:lnSpc>
                <a:spcPct val="11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Use a Staggered Stance</a:t>
            </a:r>
          </a:p>
          <a:p>
            <a:pPr marL="0" marR="0" algn="ctr">
              <a:lnSpc>
                <a:spcPct val="11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Turn, Don’t twist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spcBef>
                <a:spcPts val="0"/>
              </a:spcBef>
              <a:buNone/>
            </a:pPr>
            <a:r>
              <a:rPr lang="en-US" sz="1500" dirty="0">
                <a:effectLst/>
                <a:ea typeface="Calibri" panose="020F0502020204030204" pitchFamily="34" charset="0"/>
                <a:cs typeface="Times New Roman" panose="02020603050405020304" pitchFamily="18" charset="0"/>
              </a:rPr>
              <a:t>Additional Tips</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Plan your path and get rid of obstacles</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Get help if the load is too heavy </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Make sure the load is safe</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Reduce weight as possible</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Keep your elbows close</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Avoid leaning</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Avoid going to fast</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Avoid distractions – like cell phones</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cs typeface="Times New Roman" panose="02020603050405020304" pitchFamily="18" charset="0"/>
              </a:rPr>
              <a:t>Look where you are going</a:t>
            </a:r>
          </a:p>
          <a:p>
            <a:pPr marL="742950" marR="0" lvl="1" indent="-285750">
              <a:spcBef>
                <a:spcPts val="0"/>
              </a:spcBef>
              <a:buFont typeface="Courier New" panose="02070309020205020404" pitchFamily="49" charset="0"/>
              <a:buChar char="o"/>
            </a:pPr>
            <a:r>
              <a:rPr lang="en-US" sz="1500" dirty="0">
                <a:ea typeface="Calibri" panose="020F0502020204030204" pitchFamily="34" charset="0"/>
                <a:cs typeface="Times New Roman" panose="02020603050405020304" pitchFamily="18" charset="0"/>
              </a:rPr>
              <a:t>Non-slip </a:t>
            </a:r>
            <a:r>
              <a:rPr lang="en-US" sz="1500" dirty="0">
                <a:effectLst/>
                <a:ea typeface="Calibri" panose="020F0502020204030204" pitchFamily="34" charset="0"/>
                <a:cs typeface="Times New Roman" panose="02020603050405020304" pitchFamily="18" charset="0"/>
              </a:rPr>
              <a:t>footwear for lifts/transfers</a:t>
            </a:r>
          </a:p>
          <a:p>
            <a:pPr marL="742950" marR="0" lvl="1" indent="-285750">
              <a:spcBef>
                <a:spcPts val="0"/>
              </a:spcBef>
              <a:buFont typeface="Courier New" panose="02070309020205020404" pitchFamily="49" charset="0"/>
              <a:buChar char="o"/>
            </a:pPr>
            <a:r>
              <a:rPr lang="en-US" sz="1500" dirty="0">
                <a:effectLst/>
                <a:ea typeface="Calibri" panose="020F0502020204030204" pitchFamily="34" charset="0"/>
              </a:rPr>
              <a:t>When transferring to or from a wheelchair, be sure the brakes are locked. </a:t>
            </a:r>
            <a:endParaRPr lang="en-US" sz="1500" dirty="0">
              <a:effectLst/>
              <a:ea typeface="Calibri" panose="020F0502020204030204" pitchFamily="34" charset="0"/>
              <a:cs typeface="Times New Roman" panose="02020603050405020304" pitchFamily="18" charset="0"/>
            </a:endParaRPr>
          </a:p>
          <a:p>
            <a:pPr marL="742950" marR="0" lvl="1" indent="-285750">
              <a:spcBef>
                <a:spcPts val="0"/>
              </a:spcBef>
              <a:buFont typeface="Courier New" panose="02070309020205020404" pitchFamily="49" charset="0"/>
              <a:buChar char="o"/>
            </a:pPr>
            <a:r>
              <a:rPr lang="en-US" sz="1500" dirty="0">
                <a:ea typeface="Calibri" panose="020F0502020204030204" pitchFamily="34" charset="0"/>
                <a:cs typeface="Times New Roman" panose="02020603050405020304" pitchFamily="18" charset="0"/>
              </a:rPr>
              <a:t>Bend your knees and keep your back straight</a:t>
            </a:r>
            <a:endParaRPr lang="en-US" sz="1500" dirty="0">
              <a:effectLst/>
              <a:ea typeface="Calibri" panose="020F0502020204030204" pitchFamily="34" charset="0"/>
              <a:cs typeface="Times New Roman" panose="02020603050405020304" pitchFamily="18" charset="0"/>
            </a:endParaRPr>
          </a:p>
          <a:p>
            <a:pPr marL="0" marR="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Image of a person shoveling snow incorrectly">
            <a:extLst>
              <a:ext uri="{FF2B5EF4-FFF2-40B4-BE49-F238E27FC236}">
                <a16:creationId xmlns:a16="http://schemas.microsoft.com/office/drawing/2014/main" id="{267AFE2B-5EBF-35A5-479B-2397B2C2456C}"/>
              </a:ext>
            </a:extLst>
          </p:cNvPr>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002952" y="5110697"/>
            <a:ext cx="982980" cy="1209675"/>
          </a:xfrm>
          <a:prstGeom prst="rect">
            <a:avLst/>
          </a:prstGeom>
          <a:noFill/>
          <a:ln>
            <a:noFill/>
          </a:ln>
        </p:spPr>
      </p:pic>
      <p:pic>
        <p:nvPicPr>
          <p:cNvPr id="6" name="Picture 5" descr="Image of a person shoveling snow correctly">
            <a:extLst>
              <a:ext uri="{FF2B5EF4-FFF2-40B4-BE49-F238E27FC236}">
                <a16:creationId xmlns:a16="http://schemas.microsoft.com/office/drawing/2014/main" id="{ED096F5A-EC81-740A-C831-B523E0229749}"/>
              </a:ext>
            </a:extLst>
          </p:cNvPr>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907830" y="5110697"/>
            <a:ext cx="885825" cy="1225550"/>
          </a:xfrm>
          <a:prstGeom prst="rect">
            <a:avLst/>
          </a:prstGeom>
          <a:noFill/>
          <a:ln>
            <a:noFill/>
          </a:ln>
        </p:spPr>
      </p:pic>
    </p:spTree>
    <p:extLst>
      <p:ext uri="{BB962C8B-B14F-4D97-AF65-F5344CB8AC3E}">
        <p14:creationId xmlns:p14="http://schemas.microsoft.com/office/powerpoint/2010/main" val="97380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A11D-13AE-DC84-C678-B07F1AEFFC3C}"/>
              </a:ext>
            </a:extLst>
          </p:cNvPr>
          <p:cNvSpPr>
            <a:spLocks noGrp="1"/>
          </p:cNvSpPr>
          <p:nvPr>
            <p:ph type="title"/>
          </p:nvPr>
        </p:nvSpPr>
        <p:spPr/>
        <p:txBody>
          <a:bodyPr>
            <a:normAutofit fontScale="90000"/>
          </a:bodyPr>
          <a:lstStyle/>
          <a:p>
            <a:pPr marL="0" marR="0" algn="ctr">
              <a:lnSpc>
                <a:spcPct val="115000"/>
              </a:lnSpc>
              <a:spcAft>
                <a:spcPts val="1000"/>
              </a:spcAft>
            </a:pPr>
            <a:br>
              <a:rPr lang="en-US" dirty="0"/>
            </a:br>
            <a:br>
              <a:rPr lang="en-US" dirty="0"/>
            </a:br>
            <a:br>
              <a:rPr lang="en-US" dirty="0"/>
            </a:br>
            <a:r>
              <a:rPr lang="en-US" sz="2000" b="1" dirty="0">
                <a:effectLst/>
                <a:ea typeface="Calibri" panose="020F0502020204030204" pitchFamily="34" charset="0"/>
                <a:cs typeface="Times New Roman" panose="02020603050405020304" pitchFamily="18" charset="0"/>
              </a:rPr>
              <a:t>SAFETY MANUAL</a:t>
            </a:r>
            <a:br>
              <a:rPr lang="en-US" sz="2000" dirty="0">
                <a:effectLst/>
                <a:ea typeface="Calibri" panose="020F0502020204030204" pitchFamily="34" charset="0"/>
                <a:cs typeface="Times New Roman" panose="02020603050405020304" pitchFamily="18" charset="0"/>
              </a:rPr>
            </a:br>
            <a:r>
              <a:rPr lang="en-US" sz="2000" b="1" dirty="0">
                <a:effectLst/>
                <a:ea typeface="Calibri" panose="020F0502020204030204" pitchFamily="34" charset="0"/>
                <a:cs typeface="Times New Roman" panose="02020603050405020304" pitchFamily="18" charset="0"/>
              </a:rPr>
              <a:t>  </a:t>
            </a:r>
            <a:br>
              <a:rPr lang="en-US" sz="2000" dirty="0">
                <a:effectLst/>
                <a:ea typeface="Calibri" panose="020F0502020204030204" pitchFamily="34" charset="0"/>
                <a:cs typeface="Times New Roman" panose="02020603050405020304" pitchFamily="18" charset="0"/>
              </a:rPr>
            </a:br>
            <a:r>
              <a:rPr lang="en-US" sz="2000" b="1" dirty="0">
                <a:effectLst/>
                <a:ea typeface="Calibri" panose="020F0502020204030204" pitchFamily="34" charset="0"/>
                <a:cs typeface="Times New Roman" panose="02020603050405020304" pitchFamily="18" charset="0"/>
              </a:rPr>
              <a:t>EMPLOYEE RIGHT TO KNOW</a:t>
            </a:r>
            <a:br>
              <a:rPr lang="en-US" sz="2000" b="1" dirty="0">
                <a:effectLst/>
                <a:ea typeface="Calibri" panose="020F0502020204030204" pitchFamily="34" charset="0"/>
                <a:cs typeface="Times New Roman" panose="02020603050405020304" pitchFamily="18" charset="0"/>
              </a:rPr>
            </a:br>
            <a:br>
              <a:rPr lang="en-US" sz="2000" dirty="0">
                <a:effectLst/>
                <a:ea typeface="Calibri" panose="020F0502020204030204" pitchFamily="34" charset="0"/>
                <a:cs typeface="Times New Roman" panose="02020603050405020304" pitchFamily="18" charset="0"/>
              </a:rPr>
            </a:br>
            <a:r>
              <a:rPr lang="en-US" sz="2000" b="1" dirty="0">
                <a:effectLst/>
                <a:ea typeface="Calibri" panose="020F0502020204030204" pitchFamily="34" charset="0"/>
                <a:cs typeface="Times New Roman" panose="02020603050405020304" pitchFamily="18" charset="0"/>
              </a:rPr>
              <a:t>AWAIR POLICY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983A766E-0662-73A5-DDEE-1F5E5388FE1B}"/>
              </a:ext>
            </a:extLst>
          </p:cNvPr>
          <p:cNvSpPr>
            <a:spLocks noGrp="1"/>
          </p:cNvSpPr>
          <p:nvPr>
            <p:ph idx="1"/>
          </p:nvPr>
        </p:nvSpPr>
        <p:spPr/>
        <p:txBody>
          <a:bodyPr/>
          <a:lstStyle/>
          <a:p>
            <a:pPr marL="0" indent="0">
              <a:buNone/>
            </a:pPr>
            <a:endParaRPr lang="en-US" dirty="0"/>
          </a:p>
          <a:p>
            <a:pPr algn="ctr"/>
            <a:r>
              <a:rPr lang="en-US" dirty="0"/>
              <a:t>Click the link and then open “</a:t>
            </a:r>
            <a:r>
              <a:rPr lang="en-US" b="0" i="0" dirty="0">
                <a:solidFill>
                  <a:srgbClr val="151515"/>
                </a:solidFill>
                <a:effectLst/>
                <a:latin typeface="Source Sans Pro" panose="020B0503030403020204" pitchFamily="34" charset="0"/>
              </a:rPr>
              <a:t>SAFETY MANUAL 2025” </a:t>
            </a:r>
            <a:r>
              <a:rPr lang="en-US" dirty="0"/>
              <a:t>Safety Manual, Employee Right to Know (ERTK) and AWAIR Policy. Use this Manual to answer questions in your packet. </a:t>
            </a:r>
          </a:p>
          <a:p>
            <a:pPr marL="0" indent="0" algn="ctr">
              <a:buNone/>
            </a:pPr>
            <a:r>
              <a:rPr lang="en-US" dirty="0">
                <a:hlinkClick r:id="rId2"/>
              </a:rPr>
              <a:t>https://supportivemn.com</a:t>
            </a:r>
            <a:r>
              <a:rPr lang="en-US">
                <a:hlinkClick r:id="rId2"/>
              </a:rPr>
              <a:t>/staff-training-material-1</a:t>
            </a:r>
            <a:endParaRPr lang="en-US"/>
          </a:p>
          <a:p>
            <a:pPr marL="0" indent="0" algn="ctr">
              <a:buNone/>
            </a:pPr>
            <a:endParaRPr lang="en-US" dirty="0"/>
          </a:p>
        </p:txBody>
      </p:sp>
    </p:spTree>
    <p:extLst>
      <p:ext uri="{BB962C8B-B14F-4D97-AF65-F5344CB8AC3E}">
        <p14:creationId xmlns:p14="http://schemas.microsoft.com/office/powerpoint/2010/main" val="17846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A80E-821C-AE28-2634-A09BC4D6D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EF9FD-D805-1CD1-C4C2-A4866CEEDE52}"/>
              </a:ext>
            </a:extLst>
          </p:cNvPr>
          <p:cNvSpPr>
            <a:spLocks noGrp="1"/>
          </p:cNvSpPr>
          <p:nvPr>
            <p:ph type="title"/>
          </p:nvPr>
        </p:nvSpPr>
        <p:spPr/>
        <p:txBody>
          <a:bodyPr/>
          <a:lstStyle/>
          <a:p>
            <a:r>
              <a:rPr lang="en-US" dirty="0"/>
              <a:t>Ombudsman</a:t>
            </a:r>
            <a:br>
              <a:rPr lang="en-US" dirty="0"/>
            </a:br>
            <a:r>
              <a:rPr lang="en-US" dirty="0"/>
              <a:t>Summer Precautions</a:t>
            </a:r>
          </a:p>
        </p:txBody>
      </p:sp>
      <p:sp>
        <p:nvSpPr>
          <p:cNvPr id="3" name="Content Placeholder 2">
            <a:extLst>
              <a:ext uri="{FF2B5EF4-FFF2-40B4-BE49-F238E27FC236}">
                <a16:creationId xmlns:a16="http://schemas.microsoft.com/office/drawing/2014/main" id="{6A33FCDA-BA3E-4DBC-D568-A3ED9F37AEF8}"/>
              </a:ext>
            </a:extLst>
          </p:cNvPr>
          <p:cNvSpPr>
            <a:spLocks noGrp="1"/>
          </p:cNvSpPr>
          <p:nvPr>
            <p:ph idx="1"/>
          </p:nvPr>
        </p:nvSpPr>
        <p:spPr/>
        <p:txBody>
          <a:bodyPr>
            <a:normAutofit/>
          </a:bodyPr>
          <a:lstStyle/>
          <a:p>
            <a:pPr marL="342900" marR="0" lvl="0" indent="-342900">
              <a:lnSpc>
                <a:spcPct val="107000"/>
              </a:lnSpc>
              <a:buFont typeface="Symbol" panose="05050102010706020507" pitchFamily="18" charset="2"/>
              <a:buChar char=""/>
            </a:pPr>
            <a:r>
              <a:rPr lang="en-US" sz="1500" kern="100" dirty="0">
                <a:effectLst/>
                <a:ea typeface="Aptos" panose="020B0004020202020204" pitchFamily="34" charset="0"/>
                <a:cs typeface="Times New Roman" panose="02020603050405020304" pitchFamily="18" charset="0"/>
              </a:rPr>
              <a:t>Apply sunscreen 15-30 minutes before going outside and reapply at least every two hours</a:t>
            </a:r>
          </a:p>
          <a:p>
            <a:pPr marL="342900" marR="0" lvl="0" indent="-342900">
              <a:lnSpc>
                <a:spcPct val="107000"/>
              </a:lnSpc>
              <a:buFont typeface="Symbol" panose="05050102010706020507" pitchFamily="18" charset="2"/>
              <a:buChar char=""/>
            </a:pPr>
            <a:r>
              <a:rPr lang="en-US" sz="1500" kern="100" dirty="0">
                <a:effectLst/>
                <a:ea typeface="Aptos" panose="020B0004020202020204" pitchFamily="34" charset="0"/>
                <a:cs typeface="Times New Roman" panose="02020603050405020304" pitchFamily="18" charset="0"/>
              </a:rPr>
              <a:t> Some medications, including some antipsychotic meds and certain antibiotics, can put people at a higher risk for sunburn.</a:t>
            </a:r>
          </a:p>
          <a:p>
            <a:pPr marL="342900" marR="0" lvl="0" indent="-342900">
              <a:lnSpc>
                <a:spcPct val="107000"/>
              </a:lnSpc>
              <a:buFont typeface="Symbol" panose="05050102010706020507" pitchFamily="18" charset="2"/>
              <a:buChar char=""/>
            </a:pPr>
            <a:r>
              <a:rPr lang="en-US" sz="1500" kern="100" dirty="0">
                <a:effectLst/>
                <a:ea typeface="Aptos" panose="020B0004020202020204" pitchFamily="34" charset="0"/>
                <a:cs typeface="Times New Roman" panose="02020603050405020304" pitchFamily="18" charset="0"/>
              </a:rPr>
              <a:t>Heat and humidity can put people at risk for heat stroke or heat exhaustion as body temperature can rise to 106 or higher within 15 minutes. </a:t>
            </a:r>
          </a:p>
          <a:p>
            <a:pPr marL="742950" marR="0" lvl="1" indent="-285750">
              <a:lnSpc>
                <a:spcPct val="107000"/>
              </a:lnSpc>
              <a:buFont typeface="Courier New" panose="02070309020205020404" pitchFamily="49" charset="0"/>
              <a:buChar char="o"/>
            </a:pPr>
            <a:r>
              <a:rPr lang="en-US" sz="1500" b="1" kern="100" dirty="0">
                <a:effectLst/>
                <a:ea typeface="Aptos" panose="020B0004020202020204" pitchFamily="34" charset="0"/>
                <a:cs typeface="Times New Roman" panose="02020603050405020304" pitchFamily="18" charset="0"/>
              </a:rPr>
              <a:t>Signs and Symptoms of Heat Stroke or Heat Exhaustion</a:t>
            </a:r>
          </a:p>
          <a:p>
            <a:pPr marL="1143000" marR="0" lvl="2" indent="-228600">
              <a:lnSpc>
                <a:spcPct val="107000"/>
              </a:lnSpc>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High body temperature, which can lead to seizures</a:t>
            </a:r>
          </a:p>
          <a:p>
            <a:pPr marL="1143000" marR="0" lvl="2" indent="-228600">
              <a:lnSpc>
                <a:spcPct val="107000"/>
              </a:lnSpc>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Red, hot, dry skin (NOT sweating when they should be)</a:t>
            </a:r>
          </a:p>
          <a:p>
            <a:pPr marL="1143000" marR="0" lvl="2" indent="-228600">
              <a:lnSpc>
                <a:spcPct val="107000"/>
              </a:lnSpc>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Throbbing headache</a:t>
            </a:r>
          </a:p>
          <a:p>
            <a:pPr marL="1143000" marR="0" lvl="2" indent="-228600">
              <a:lnSpc>
                <a:spcPct val="107000"/>
              </a:lnSpc>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Rapid breathing</a:t>
            </a:r>
          </a:p>
          <a:p>
            <a:pPr marL="1143000" marR="0" lvl="2" indent="-228600">
              <a:lnSpc>
                <a:spcPct val="107000"/>
              </a:lnSpc>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Dizzy/nauseous/not responsive or unconscious</a:t>
            </a:r>
          </a:p>
          <a:p>
            <a:pPr marL="742950" marR="0" lvl="1" indent="-285750">
              <a:lnSpc>
                <a:spcPct val="107000"/>
              </a:lnSpc>
              <a:buFont typeface="Courier New" panose="02070309020205020404" pitchFamily="49" charset="0"/>
              <a:buChar char="o"/>
            </a:pPr>
            <a:r>
              <a:rPr lang="en-US" sz="1500" b="1" kern="100" dirty="0">
                <a:effectLst/>
                <a:ea typeface="Aptos" panose="020B0004020202020204" pitchFamily="34" charset="0"/>
                <a:cs typeface="Times New Roman" panose="02020603050405020304" pitchFamily="18" charset="0"/>
              </a:rPr>
              <a:t>What to do, including remove them from the heat</a:t>
            </a:r>
          </a:p>
          <a:p>
            <a:pPr marL="1143000" marR="0" lvl="2" indent="-228600">
              <a:lnSpc>
                <a:spcPct val="107000"/>
              </a:lnSpc>
              <a:spcAft>
                <a:spcPts val="800"/>
              </a:spcAft>
              <a:buFont typeface="Wingdings" panose="05000000000000000000" pitchFamily="2" charset="2"/>
              <a:buChar char=""/>
            </a:pPr>
            <a:r>
              <a:rPr lang="en-US" sz="1500" kern="100" dirty="0">
                <a:effectLst/>
                <a:ea typeface="Aptos" panose="020B0004020202020204" pitchFamily="34" charset="0"/>
                <a:cs typeface="Times New Roman" panose="02020603050405020304" pitchFamily="18" charset="0"/>
              </a:rPr>
              <a:t>Call 911 and start to cool the person (i.e. apply cool water or ice packs)</a:t>
            </a:r>
          </a:p>
          <a:p>
            <a:endParaRPr lang="en-US" dirty="0"/>
          </a:p>
        </p:txBody>
      </p:sp>
    </p:spTree>
    <p:extLst>
      <p:ext uri="{BB962C8B-B14F-4D97-AF65-F5344CB8AC3E}">
        <p14:creationId xmlns:p14="http://schemas.microsoft.com/office/powerpoint/2010/main" val="268070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24D9A-EDC6-623A-435C-25139DE0E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CA626-57EB-95A8-073D-077FFEF3AB82}"/>
              </a:ext>
            </a:extLst>
          </p:cNvPr>
          <p:cNvSpPr>
            <a:spLocks noGrp="1"/>
          </p:cNvSpPr>
          <p:nvPr>
            <p:ph type="title"/>
          </p:nvPr>
        </p:nvSpPr>
        <p:spPr/>
        <p:txBody>
          <a:bodyPr>
            <a:normAutofit fontScale="90000"/>
          </a:bodyPr>
          <a:lstStyle/>
          <a:p>
            <a:r>
              <a:rPr lang="en-US" dirty="0"/>
              <a:t>Ombudsman</a:t>
            </a:r>
            <a:br>
              <a:rPr lang="en-US" dirty="0"/>
            </a:br>
            <a:r>
              <a:rPr lang="en-US" dirty="0"/>
              <a:t>Winter Precautions</a:t>
            </a:r>
            <a:br>
              <a:rPr lang="en-US" dirty="0"/>
            </a:br>
            <a:r>
              <a:rPr lang="en-US" dirty="0"/>
              <a:t>Frostbite</a:t>
            </a:r>
          </a:p>
        </p:txBody>
      </p:sp>
      <p:sp>
        <p:nvSpPr>
          <p:cNvPr id="3" name="Content Placeholder 2">
            <a:extLst>
              <a:ext uri="{FF2B5EF4-FFF2-40B4-BE49-F238E27FC236}">
                <a16:creationId xmlns:a16="http://schemas.microsoft.com/office/drawing/2014/main" id="{0CDF4C1B-63A3-3D69-0C00-61E4A8211817}"/>
              </a:ext>
            </a:extLst>
          </p:cNvPr>
          <p:cNvSpPr>
            <a:spLocks noGrp="1"/>
          </p:cNvSpPr>
          <p:nvPr>
            <p:ph idx="1"/>
          </p:nvPr>
        </p:nvSpPr>
        <p:spPr/>
        <p:txBody>
          <a:bodyPr>
            <a:normAutofit fontScale="92500"/>
          </a:bodyPr>
          <a:lstStyle/>
          <a:p>
            <a:pPr marL="342900" marR="0" lvl="0" indent="-342900">
              <a:lnSpc>
                <a:spcPct val="110000"/>
              </a:lnSpc>
              <a:buFont typeface="Symbol" panose="05050102010706020507" pitchFamily="18" charset="2"/>
              <a:buChar char=""/>
            </a:pPr>
            <a:r>
              <a:rPr lang="en-US" sz="1400" kern="100" dirty="0">
                <a:effectLst/>
                <a:ea typeface="Aptos" panose="020B0004020202020204" pitchFamily="34" charset="0"/>
                <a:cs typeface="Times New Roman" panose="02020603050405020304" pitchFamily="18" charset="0"/>
              </a:rPr>
              <a:t>Frostbite can cause permanent </a:t>
            </a:r>
            <a:r>
              <a:rPr lang="en-US" sz="1400" kern="100" dirty="0">
                <a:ea typeface="Aptos" panose="020B0004020202020204" pitchFamily="34" charset="0"/>
                <a:cs typeface="Times New Roman" panose="02020603050405020304" pitchFamily="18" charset="0"/>
              </a:rPr>
              <a:t>damage and </a:t>
            </a:r>
            <a:r>
              <a:rPr lang="en-US" sz="1400" kern="100" dirty="0">
                <a:effectLst/>
                <a:ea typeface="Aptos" panose="020B0004020202020204" pitchFamily="34" charset="0"/>
                <a:cs typeface="Times New Roman" panose="02020603050405020304" pitchFamily="18" charset="0"/>
              </a:rPr>
              <a:t>typically occurs on exposed skin (nose, ears, cheeks, chin, fingers, toes)</a:t>
            </a:r>
          </a:p>
          <a:p>
            <a:pPr marL="742950" marR="0" lvl="1" indent="-285750">
              <a:lnSpc>
                <a:spcPct val="110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Signs and Symptoms </a:t>
            </a:r>
          </a:p>
          <a:p>
            <a:pPr marL="1143000" marR="0" lvl="2" indent="-228600">
              <a:lnSpc>
                <a:spcPct val="110000"/>
              </a:lnSpc>
              <a:spcBef>
                <a:spcPts val="0"/>
              </a:spcBef>
              <a:buFont typeface="Wingdings" panose="05000000000000000000" pitchFamily="2" charset="2"/>
              <a:buChar char=""/>
            </a:pPr>
            <a:r>
              <a:rPr lang="en-US" kern="100" dirty="0">
                <a:effectLst/>
                <a:ea typeface="Aptos" panose="020B0004020202020204" pitchFamily="34" charset="0"/>
                <a:cs typeface="Times New Roman" panose="02020603050405020304" pitchFamily="18" charset="0"/>
              </a:rPr>
              <a:t>A feeling of pins and needles, followed by numbness/loss of feeling</a:t>
            </a:r>
            <a:endParaRPr lang="en-US" kern="100" dirty="0">
              <a:ea typeface="Aptos" panose="020B0004020202020204" pitchFamily="34" charset="0"/>
              <a:cs typeface="Times New Roman" panose="02020603050405020304" pitchFamily="18" charset="0"/>
            </a:endParaRPr>
          </a:p>
          <a:p>
            <a:pPr marL="1143000" marR="0" lvl="2" indent="-228600">
              <a:lnSpc>
                <a:spcPct val="110000"/>
              </a:lnSpc>
              <a:spcBef>
                <a:spcPts val="0"/>
              </a:spcBef>
              <a:buFont typeface="Wingdings" panose="05000000000000000000" pitchFamily="2" charset="2"/>
              <a:buChar char=""/>
            </a:pPr>
            <a:r>
              <a:rPr lang="en-US" kern="100" dirty="0">
                <a:effectLst/>
                <a:ea typeface="Aptos" panose="020B0004020202020204" pitchFamily="34" charset="0"/>
                <a:cs typeface="Times New Roman" panose="02020603050405020304" pitchFamily="18" charset="0"/>
              </a:rPr>
              <a:t>Cold, pale, hard skin</a:t>
            </a:r>
          </a:p>
          <a:p>
            <a:pPr marL="1143000" marR="0" lvl="2" indent="-228600">
              <a:lnSpc>
                <a:spcPct val="110000"/>
              </a:lnSpc>
              <a:spcBef>
                <a:spcPts val="0"/>
              </a:spcBef>
              <a:buFont typeface="Wingdings" panose="05000000000000000000" pitchFamily="2" charset="2"/>
              <a:buChar char=""/>
            </a:pPr>
            <a:r>
              <a:rPr lang="en-US" kern="100" dirty="0">
                <a:effectLst/>
                <a:ea typeface="Aptos" panose="020B0004020202020204" pitchFamily="34" charset="0"/>
                <a:cs typeface="Times New Roman" panose="02020603050405020304" pitchFamily="18" charset="0"/>
              </a:rPr>
              <a:t>If the frostbite is severe, blisters and blackened skin may appear.</a:t>
            </a:r>
          </a:p>
          <a:p>
            <a:pPr marL="1143000" marR="0" lvl="2" indent="-228600">
              <a:lnSpc>
                <a:spcPct val="110000"/>
              </a:lnSpc>
              <a:spcBef>
                <a:spcPts val="0"/>
              </a:spcBef>
              <a:buFont typeface="Wingdings" panose="05000000000000000000" pitchFamily="2" charset="2"/>
              <a:buChar char=""/>
            </a:pPr>
            <a:r>
              <a:rPr lang="en-US" kern="100" dirty="0">
                <a:effectLst/>
                <a:ea typeface="Aptos" panose="020B0004020202020204" pitchFamily="34" charset="0"/>
                <a:cs typeface="Times New Roman" panose="02020603050405020304" pitchFamily="18" charset="0"/>
              </a:rPr>
              <a:t>Changes in the skin color might be difficult to see on darker skin.</a:t>
            </a:r>
          </a:p>
          <a:p>
            <a:pPr marL="914400" marR="0" lvl="2" indent="0">
              <a:lnSpc>
                <a:spcPct val="110000"/>
              </a:lnSpc>
              <a:spcBef>
                <a:spcPts val="0"/>
              </a:spcBef>
              <a:buNone/>
            </a:pPr>
            <a:endParaRPr lang="en-US" kern="100" dirty="0">
              <a:effectLst/>
              <a:ea typeface="Aptos" panose="020B0004020202020204" pitchFamily="34" charset="0"/>
              <a:cs typeface="Times New Roman" panose="02020603050405020304" pitchFamily="18" charset="0"/>
            </a:endParaRPr>
          </a:p>
          <a:p>
            <a:pPr marL="0" marR="0">
              <a:lnSpc>
                <a:spcPct val="110000"/>
              </a:lnSpc>
              <a:spcBef>
                <a:spcPts val="0"/>
              </a:spcBef>
            </a:pPr>
            <a:r>
              <a:rPr lang="en-US" sz="1400" b="1" kern="100" dirty="0">
                <a:effectLst/>
                <a:ea typeface="Aptos" panose="020B0004020202020204" pitchFamily="34" charset="0"/>
                <a:cs typeface="Times New Roman" panose="02020603050405020304" pitchFamily="18" charset="0"/>
              </a:rPr>
              <a:t>Best prevention tips</a:t>
            </a:r>
          </a:p>
          <a:p>
            <a:pPr marL="800100" lvl="1" indent="-342900">
              <a:lnSpc>
                <a:spcPct val="110000"/>
              </a:lnSpc>
              <a:spcBef>
                <a:spcPts val="0"/>
              </a:spcBef>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Wear several layers</a:t>
            </a:r>
            <a:endParaRPr lang="en-US" sz="1400" kern="100" dirty="0">
              <a:ea typeface="Aptos" panose="020B0004020202020204" pitchFamily="34" charset="0"/>
              <a:cs typeface="Times New Roman" panose="02020603050405020304" pitchFamily="18" charset="0"/>
            </a:endParaRPr>
          </a:p>
          <a:p>
            <a:pPr marL="800100" lvl="1" indent="-342900">
              <a:lnSpc>
                <a:spcPct val="110000"/>
              </a:lnSpc>
              <a:spcBef>
                <a:spcPts val="0"/>
              </a:spcBef>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Wear a warm hat, since a lot of body heat is lost if the head is not covered. </a:t>
            </a:r>
          </a:p>
          <a:p>
            <a:pPr marL="800100" lvl="1" indent="-342900">
              <a:lnSpc>
                <a:spcPct val="110000"/>
              </a:lnSpc>
              <a:spcBef>
                <a:spcPts val="0"/>
              </a:spcBef>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If gloves, hats, socks, or other clothes get wet, change </a:t>
            </a:r>
            <a:r>
              <a:rPr lang="en-US" sz="1400" kern="100" dirty="0">
                <a:ea typeface="Aptos" panose="020B0004020202020204" pitchFamily="34" charset="0"/>
                <a:cs typeface="Times New Roman" panose="02020603050405020304" pitchFamily="18" charset="0"/>
              </a:rPr>
              <a:t>into dry clothes</a:t>
            </a:r>
            <a:endParaRPr lang="en-US" sz="1400" kern="100" dirty="0">
              <a:effectLst/>
              <a:ea typeface="Aptos" panose="020B0004020202020204" pitchFamily="34" charset="0"/>
              <a:cs typeface="Times New Roman" panose="02020603050405020304" pitchFamily="18" charset="0"/>
            </a:endParaRPr>
          </a:p>
          <a:p>
            <a:pPr marL="800100" lvl="1" indent="-342900">
              <a:lnSpc>
                <a:spcPct val="110000"/>
              </a:lnSpc>
              <a:spcBef>
                <a:spcPts val="0"/>
              </a:spcBef>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When traveling in cold weather, carry emergency supplies such as extra warm clothing and a cellphone with a charger</a:t>
            </a:r>
          </a:p>
          <a:p>
            <a:pPr marL="800100" lvl="1" indent="-342900">
              <a:lnSpc>
                <a:spcPct val="110000"/>
              </a:lnSpc>
              <a:spcBef>
                <a:spcPts val="0"/>
              </a:spcBef>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When outside for a longer period of time, cover your ears, nose, and chin. </a:t>
            </a:r>
          </a:p>
          <a:p>
            <a:pPr marL="800100" lvl="1" indent="-342900">
              <a:lnSpc>
                <a:spcPct val="110000"/>
              </a:lnSpc>
              <a:spcBef>
                <a:spcPts val="0"/>
              </a:spcBef>
              <a:spcAft>
                <a:spcPts val="800"/>
              </a:spcAft>
              <a:buFont typeface="Wingdings" panose="05000000000000000000" pitchFamily="2" charset="2"/>
              <a:buChar char=""/>
            </a:pPr>
            <a:r>
              <a:rPr lang="en-US" sz="1400" kern="100" dirty="0">
                <a:effectLst/>
                <a:ea typeface="Aptos" panose="020B0004020202020204" pitchFamily="34" charset="0"/>
                <a:cs typeface="Times New Roman" panose="02020603050405020304" pitchFamily="18" charset="0"/>
              </a:rPr>
              <a:t>Decisions on whether people should stay home below certain temperatures should be made on an individual basis and consult your supervisors as needed. </a:t>
            </a:r>
          </a:p>
          <a:p>
            <a:endParaRPr lang="en-US" dirty="0"/>
          </a:p>
        </p:txBody>
      </p:sp>
    </p:spTree>
    <p:extLst>
      <p:ext uri="{BB962C8B-B14F-4D97-AF65-F5344CB8AC3E}">
        <p14:creationId xmlns:p14="http://schemas.microsoft.com/office/powerpoint/2010/main" val="192335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9C4BC-5F5F-92C9-D69E-269A9556B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CFDC7-BA78-3838-E1A0-C87F5ED32788}"/>
              </a:ext>
            </a:extLst>
          </p:cNvPr>
          <p:cNvSpPr>
            <a:spLocks noGrp="1"/>
          </p:cNvSpPr>
          <p:nvPr>
            <p:ph type="title"/>
          </p:nvPr>
        </p:nvSpPr>
        <p:spPr/>
        <p:txBody>
          <a:bodyPr>
            <a:normAutofit fontScale="90000"/>
          </a:bodyPr>
          <a:lstStyle/>
          <a:p>
            <a:r>
              <a:rPr lang="en-US" dirty="0"/>
              <a:t>Ombudsman</a:t>
            </a:r>
            <a:br>
              <a:rPr lang="en-US" dirty="0"/>
            </a:br>
            <a:r>
              <a:rPr lang="en-US" dirty="0"/>
              <a:t>Winter Precautions</a:t>
            </a:r>
            <a:br>
              <a:rPr lang="en-US" dirty="0"/>
            </a:br>
            <a:r>
              <a:rPr lang="en-US" dirty="0"/>
              <a:t>Hypothermia</a:t>
            </a:r>
          </a:p>
        </p:txBody>
      </p:sp>
      <p:sp>
        <p:nvSpPr>
          <p:cNvPr id="3" name="Content Placeholder 2">
            <a:extLst>
              <a:ext uri="{FF2B5EF4-FFF2-40B4-BE49-F238E27FC236}">
                <a16:creationId xmlns:a16="http://schemas.microsoft.com/office/drawing/2014/main" id="{2D120A18-E853-189F-C324-2AF1D816ECEF}"/>
              </a:ext>
            </a:extLst>
          </p:cNvPr>
          <p:cNvSpPr>
            <a:spLocks noGrp="1"/>
          </p:cNvSpPr>
          <p:nvPr>
            <p:ph idx="1"/>
          </p:nvPr>
        </p:nvSpPr>
        <p:spPr/>
        <p:txBody>
          <a:bodyPr>
            <a:normAutofit/>
          </a:bodyPr>
          <a:lstStyle/>
          <a:p>
            <a:pPr>
              <a:lnSpc>
                <a:spcPct val="107000"/>
              </a:lnSpc>
              <a:spcAft>
                <a:spcPts val="500"/>
              </a:spcAft>
              <a:buFont typeface="Arial" panose="020B0604020202020204" pitchFamily="34" charset="0"/>
              <a:buChar char="•"/>
            </a:pPr>
            <a:r>
              <a:rPr lang="en-US" sz="1400" kern="100" dirty="0">
                <a:effectLst/>
                <a:ea typeface="Aptos" panose="020B0004020202020204" pitchFamily="34" charset="0"/>
                <a:cs typeface="Times New Roman" panose="02020603050405020304" pitchFamily="18" charset="0"/>
              </a:rPr>
              <a:t>Hypothermia can even happen at cool temperatures (i.e. 40⁰F -50⁰F) if someone is wet from rain, sweat, or submersion. </a:t>
            </a:r>
          </a:p>
          <a:p>
            <a:pPr>
              <a:lnSpc>
                <a:spcPct val="107000"/>
              </a:lnSpc>
              <a:spcBef>
                <a:spcPts val="0"/>
              </a:spcBef>
              <a:buFont typeface="Arial" panose="020B0604020202020204" pitchFamily="34" charset="0"/>
              <a:buChar char="•"/>
            </a:pPr>
            <a:r>
              <a:rPr lang="en-US" sz="1400" b="1" kern="100" dirty="0">
                <a:effectLst/>
                <a:ea typeface="Aptos" panose="020B0004020202020204" pitchFamily="34" charset="0"/>
                <a:cs typeface="Times New Roman" panose="02020603050405020304" pitchFamily="18" charset="0"/>
              </a:rPr>
              <a:t>Signs and symptoms</a:t>
            </a:r>
          </a:p>
          <a:p>
            <a:pPr marL="1200150" lvl="2" indent="-285750">
              <a:lnSpc>
                <a:spcPct val="107000"/>
              </a:lnSpc>
              <a:spcBef>
                <a:spcPts val="0"/>
              </a:spcBef>
              <a:buFont typeface="Courier New" panose="02070309020205020404" pitchFamily="49" charset="0"/>
              <a:buChar char="o"/>
            </a:pPr>
            <a:r>
              <a:rPr lang="en-US" kern="100" dirty="0">
                <a:effectLst/>
                <a:ea typeface="Aptos" panose="020B0004020202020204" pitchFamily="34" charset="0"/>
                <a:cs typeface="Times New Roman" panose="02020603050405020304" pitchFamily="18" charset="0"/>
              </a:rPr>
              <a:t>Shivering, weakness, loss of coordination, feeling very tired, difficulty thinking, fumbling hands, memory loss, slurred speech, and drowsiness.</a:t>
            </a:r>
          </a:p>
          <a:p>
            <a:pPr marL="342900" marR="0" lvl="0" indent="-342900">
              <a:lnSpc>
                <a:spcPct val="107000"/>
              </a:lnSpc>
              <a:buFont typeface="Symbol" panose="05050102010706020507" pitchFamily="18" charset="2"/>
              <a:buChar char=""/>
            </a:pPr>
            <a:r>
              <a:rPr lang="en-US" sz="1400" b="1" kern="100" dirty="0">
                <a:effectLst/>
                <a:ea typeface="Aptos" panose="020B0004020202020204" pitchFamily="34" charset="0"/>
                <a:cs typeface="Times New Roman" panose="02020603050405020304" pitchFamily="18" charset="0"/>
              </a:rPr>
              <a:t>First aid and treatment for hypothermia or frostbite</a:t>
            </a:r>
          </a:p>
          <a:p>
            <a:pPr marL="742950" marR="0" lvl="1" indent="-285750">
              <a:lnSpc>
                <a:spcPct val="107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Get into a warm place and remove any wet clothes.</a:t>
            </a:r>
          </a:p>
          <a:p>
            <a:pPr marL="742950" marR="0" lvl="1" indent="-285750">
              <a:lnSpc>
                <a:spcPct val="107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If any signs or symptoms of hypothermia, call 911</a:t>
            </a:r>
          </a:p>
          <a:p>
            <a:pPr marL="742950" marR="0" lvl="1" indent="-285750">
              <a:lnSpc>
                <a:spcPct val="107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Soak frostbitten areas in warm (never hot) water - for 20 to 30 minutes. For ears, nose, and cheeks, apply a warm cloth repeatedly. Severe burning pain, swelling, and color changes are expected during warming. </a:t>
            </a:r>
          </a:p>
          <a:p>
            <a:pPr marL="742950" marR="0" lvl="1" indent="-285750">
              <a:lnSpc>
                <a:spcPct val="107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Do not rub areas with frostbite, and do not disturb blisters.</a:t>
            </a:r>
          </a:p>
          <a:p>
            <a:pPr marL="742950" marR="0" lvl="1" indent="-285750">
              <a:lnSpc>
                <a:spcPct val="107000"/>
              </a:lnSpc>
              <a:spcBef>
                <a:spcPts val="0"/>
              </a:spcBef>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Cover the person with warm blankets, ensuring head &amp; neck are covered.</a:t>
            </a:r>
          </a:p>
          <a:p>
            <a:pPr marL="742950" marR="0" lvl="1" indent="-285750">
              <a:lnSpc>
                <a:spcPct val="107000"/>
              </a:lnSpc>
              <a:spcBef>
                <a:spcPts val="0"/>
              </a:spcBef>
              <a:spcAft>
                <a:spcPts val="800"/>
              </a:spcAft>
              <a:buFont typeface="Courier New" panose="02070309020205020404" pitchFamily="49" charset="0"/>
              <a:buChar char="o"/>
            </a:pPr>
            <a:r>
              <a:rPr lang="en-US" sz="1400" kern="100" dirty="0">
                <a:effectLst/>
                <a:ea typeface="Aptos" panose="020B0004020202020204" pitchFamily="34" charset="0"/>
                <a:cs typeface="Times New Roman" panose="02020603050405020304" pitchFamily="18" charset="0"/>
              </a:rPr>
              <a:t>Give warm drinks to replace lost fluids and help increase the body temperature, if the person is able to drink.</a:t>
            </a:r>
          </a:p>
          <a:p>
            <a:endParaRPr lang="en-US" dirty="0"/>
          </a:p>
        </p:txBody>
      </p:sp>
    </p:spTree>
    <p:extLst>
      <p:ext uri="{BB962C8B-B14F-4D97-AF65-F5344CB8AC3E}">
        <p14:creationId xmlns:p14="http://schemas.microsoft.com/office/powerpoint/2010/main" val="166305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2CF0-999A-1E7C-D837-128947EEBAEE}"/>
              </a:ext>
            </a:extLst>
          </p:cNvPr>
          <p:cNvSpPr>
            <a:spLocks noGrp="1"/>
          </p:cNvSpPr>
          <p:nvPr>
            <p:ph type="title"/>
          </p:nvPr>
        </p:nvSpPr>
        <p:spPr/>
        <p:txBody>
          <a:bodyPr>
            <a:normAutofit fontScale="90000"/>
          </a:bodyPr>
          <a:lstStyle/>
          <a:p>
            <a:r>
              <a:rPr lang="en-US" dirty="0"/>
              <a:t>Medication Administration</a:t>
            </a:r>
            <a:br>
              <a:rPr lang="en-US" dirty="0"/>
            </a:br>
            <a:r>
              <a:rPr lang="en-US" dirty="0"/>
              <a:t>Policies</a:t>
            </a:r>
            <a:br>
              <a:rPr lang="en-US" dirty="0"/>
            </a:br>
            <a:r>
              <a:rPr lang="en-US" dirty="0"/>
              <a:t>(Play media box below) </a:t>
            </a:r>
          </a:p>
        </p:txBody>
      </p:sp>
      <p:sp>
        <p:nvSpPr>
          <p:cNvPr id="3" name="Content Placeholder 2">
            <a:extLst>
              <a:ext uri="{FF2B5EF4-FFF2-40B4-BE49-F238E27FC236}">
                <a16:creationId xmlns:a16="http://schemas.microsoft.com/office/drawing/2014/main" id="{89E3A236-AC73-B322-F554-19A5F7D0F9A5}"/>
              </a:ext>
            </a:extLst>
          </p:cNvPr>
          <p:cNvSpPr>
            <a:spLocks noGrp="1"/>
          </p:cNvSpPr>
          <p:nvPr>
            <p:ph idx="1"/>
          </p:nvPr>
        </p:nvSpPr>
        <p:spPr/>
        <p:txBody>
          <a:bodyPr>
            <a:normAutofit lnSpcReduction="10000"/>
          </a:bodyPr>
          <a:lstStyle/>
          <a:p>
            <a:r>
              <a:rPr lang="en-US" dirty="0"/>
              <a:t>Must be 18 years or older to pass medication</a:t>
            </a:r>
          </a:p>
          <a:p>
            <a:r>
              <a:rPr lang="en-US" dirty="0"/>
              <a:t>Staff must complete a med course taught or approved by the Supervising RN to pass medications</a:t>
            </a:r>
          </a:p>
          <a:p>
            <a:r>
              <a:rPr lang="en-US" dirty="0"/>
              <a:t>Medications must have a label  or physician’s order and kept under lock and key</a:t>
            </a:r>
          </a:p>
          <a:p>
            <a:r>
              <a:rPr lang="en-US" dirty="0"/>
              <a:t>Medication information sheets will be kept for all prescribed medications</a:t>
            </a:r>
          </a:p>
          <a:p>
            <a:r>
              <a:rPr lang="en-US" dirty="0"/>
              <a:t>A Supportive Lifestyles Nurse is the only one who can destroy medications</a:t>
            </a:r>
          </a:p>
          <a:p>
            <a:r>
              <a:rPr lang="en-US" dirty="0"/>
              <a:t>Only trained staff can administer subcutaneous injections. Staff are not allowed to give an IM injection</a:t>
            </a:r>
          </a:p>
          <a:p>
            <a:r>
              <a:rPr lang="en-US" dirty="0"/>
              <a:t>Staff cannot give vaginal medications unless approved by the consumer’s team and is stated in the consumer’s Care Plan</a:t>
            </a:r>
          </a:p>
        </p:txBody>
      </p:sp>
      <p:pic>
        <p:nvPicPr>
          <p:cNvPr id="20" name="Audio 19">
            <a:extLst>
              <a:ext uri="{FF2B5EF4-FFF2-40B4-BE49-F238E27FC236}">
                <a16:creationId xmlns:a16="http://schemas.microsoft.com/office/drawing/2014/main" id="{8BD751D2-1C3A-3CAE-5E5D-A9718AE848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1720" y="5349875"/>
            <a:ext cx="812800" cy="812800"/>
          </a:xfrm>
          <a:prstGeom prst="rect">
            <a:avLst/>
          </a:prstGeom>
          <a:solidFill>
            <a:schemeClr val="tx1"/>
          </a:solidFill>
        </p:spPr>
      </p:pic>
    </p:spTree>
    <p:extLst>
      <p:ext uri="{BB962C8B-B14F-4D97-AF65-F5344CB8AC3E}">
        <p14:creationId xmlns:p14="http://schemas.microsoft.com/office/powerpoint/2010/main" val="744504576"/>
      </p:ext>
    </p:extLst>
  </p:cSld>
  <p:clrMapOvr>
    <a:masterClrMapping/>
  </p:clrMapOvr>
  <mc:AlternateContent xmlns:mc="http://schemas.openxmlformats.org/markup-compatibility/2006" xmlns:p14="http://schemas.microsoft.com/office/powerpoint/2010/main">
    <mc:Choice Requires="p14">
      <p:transition spd="slow" p14:dur="2000" advTm="219354"/>
    </mc:Choice>
    <mc:Fallback xmlns="">
      <p:transition spd="slow" advTm="21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3DB2-9D28-D6E2-0085-0C0CA4E4BFEF}"/>
              </a:ext>
            </a:extLst>
          </p:cNvPr>
          <p:cNvSpPr>
            <a:spLocks noGrp="1"/>
          </p:cNvSpPr>
          <p:nvPr>
            <p:ph type="title"/>
          </p:nvPr>
        </p:nvSpPr>
        <p:spPr/>
        <p:txBody>
          <a:bodyPr>
            <a:normAutofit fontScale="90000"/>
          </a:bodyPr>
          <a:lstStyle/>
          <a:p>
            <a:r>
              <a:rPr lang="en-US" dirty="0"/>
              <a:t>Medication Administration</a:t>
            </a:r>
            <a:br>
              <a:rPr lang="en-US" dirty="0"/>
            </a:br>
            <a:r>
              <a:rPr lang="en-US" dirty="0"/>
              <a:t>Policies</a:t>
            </a:r>
            <a:br>
              <a:rPr lang="en-US" dirty="0"/>
            </a:br>
            <a:r>
              <a:rPr lang="en-US" dirty="0"/>
              <a:t>(Play media box below)</a:t>
            </a:r>
          </a:p>
        </p:txBody>
      </p:sp>
      <p:sp>
        <p:nvSpPr>
          <p:cNvPr id="3" name="Content Placeholder 2">
            <a:extLst>
              <a:ext uri="{FF2B5EF4-FFF2-40B4-BE49-F238E27FC236}">
                <a16:creationId xmlns:a16="http://schemas.microsoft.com/office/drawing/2014/main" id="{305F15E4-8374-E223-4D41-56A71AA08168}"/>
              </a:ext>
            </a:extLst>
          </p:cNvPr>
          <p:cNvSpPr>
            <a:spLocks noGrp="1"/>
          </p:cNvSpPr>
          <p:nvPr>
            <p:ph idx="1"/>
          </p:nvPr>
        </p:nvSpPr>
        <p:spPr/>
        <p:txBody>
          <a:bodyPr>
            <a:normAutofit lnSpcReduction="10000"/>
          </a:bodyPr>
          <a:lstStyle/>
          <a:p>
            <a:r>
              <a:rPr lang="en-US" dirty="0"/>
              <a:t>Only trained staff can administer rectal medications</a:t>
            </a:r>
          </a:p>
          <a:p>
            <a:r>
              <a:rPr lang="en-US" dirty="0"/>
              <a:t>All staff will be trained on all relevant consumer’s Care Plan’s </a:t>
            </a:r>
          </a:p>
          <a:p>
            <a:r>
              <a:rPr lang="en-US" dirty="0"/>
              <a:t>Never leave medication unattended</a:t>
            </a:r>
          </a:p>
          <a:p>
            <a:r>
              <a:rPr lang="en-US" dirty="0"/>
              <a:t>Medication is intended for one consumer and will not be used for any other consumer</a:t>
            </a:r>
          </a:p>
          <a:p>
            <a:r>
              <a:rPr lang="en-US" dirty="0"/>
              <a:t>Never use the buddy system when passing medications. </a:t>
            </a:r>
          </a:p>
          <a:p>
            <a:r>
              <a:rPr lang="en-US" dirty="0"/>
              <a:t>Each consumer has a medication sheet (MAR) that will be documented on</a:t>
            </a:r>
          </a:p>
          <a:p>
            <a:r>
              <a:rPr lang="en-US" dirty="0"/>
              <a:t> Scheduled staff  is responsible to ensure medication administration is completed. Passing medications for one consumer at a time, observe them their medications, and documenting it properly </a:t>
            </a:r>
          </a:p>
          <a:p>
            <a:r>
              <a:rPr lang="en-US" dirty="0"/>
              <a:t>Report all med errors to the on-call nurse </a:t>
            </a:r>
          </a:p>
        </p:txBody>
      </p:sp>
      <p:pic>
        <p:nvPicPr>
          <p:cNvPr id="18" name="Audio 17">
            <a:extLst>
              <a:ext uri="{FF2B5EF4-FFF2-40B4-BE49-F238E27FC236}">
                <a16:creationId xmlns:a16="http://schemas.microsoft.com/office/drawing/2014/main" id="{3872A7D0-42A9-7495-A912-F53E17F80B3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1720" y="5464175"/>
            <a:ext cx="812800" cy="812800"/>
          </a:xfrm>
          <a:prstGeom prst="rect">
            <a:avLst/>
          </a:prstGeom>
          <a:solidFill>
            <a:schemeClr val="tx1"/>
          </a:solidFill>
        </p:spPr>
      </p:pic>
    </p:spTree>
    <p:extLst>
      <p:ext uri="{BB962C8B-B14F-4D97-AF65-F5344CB8AC3E}">
        <p14:creationId xmlns:p14="http://schemas.microsoft.com/office/powerpoint/2010/main" val="4193454608"/>
      </p:ext>
    </p:extLst>
  </p:cSld>
  <p:clrMapOvr>
    <a:masterClrMapping/>
  </p:clrMapOvr>
  <mc:AlternateContent xmlns:mc="http://schemas.openxmlformats.org/markup-compatibility/2006" xmlns:p14="http://schemas.microsoft.com/office/powerpoint/2010/main">
    <mc:Choice Requires="p14">
      <p:transition spd="slow" p14:dur="2000" advTm="235643"/>
    </mc:Choice>
    <mc:Fallback xmlns="">
      <p:transition spd="slow" advTm="235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0EF4-BE20-BB7F-3282-B507AD9D6F04}"/>
              </a:ext>
            </a:extLst>
          </p:cNvPr>
          <p:cNvSpPr>
            <a:spLocks noGrp="1"/>
          </p:cNvSpPr>
          <p:nvPr>
            <p:ph type="title"/>
          </p:nvPr>
        </p:nvSpPr>
        <p:spPr/>
        <p:txBody>
          <a:bodyPr/>
          <a:lstStyle/>
          <a:p>
            <a:r>
              <a:rPr lang="en-US" dirty="0"/>
              <a:t>Medication Administration Video</a:t>
            </a:r>
          </a:p>
        </p:txBody>
      </p:sp>
      <p:sp>
        <p:nvSpPr>
          <p:cNvPr id="3" name="Content Placeholder 2">
            <a:extLst>
              <a:ext uri="{FF2B5EF4-FFF2-40B4-BE49-F238E27FC236}">
                <a16:creationId xmlns:a16="http://schemas.microsoft.com/office/drawing/2014/main" id="{20863A8B-4475-1666-4EDC-AFC637889D32}"/>
              </a:ext>
            </a:extLst>
          </p:cNvPr>
          <p:cNvSpPr>
            <a:spLocks noGrp="1"/>
          </p:cNvSpPr>
          <p:nvPr>
            <p:ph idx="1"/>
          </p:nvPr>
        </p:nvSpPr>
        <p:spPr/>
        <p:txBody>
          <a:bodyPr/>
          <a:lstStyle/>
          <a:p>
            <a:pPr marL="0" indent="0">
              <a:buNone/>
            </a:pPr>
            <a:endParaRPr lang="en-US" dirty="0">
              <a:hlinkClick r:id="rId2"/>
            </a:endParaRPr>
          </a:p>
          <a:p>
            <a:r>
              <a:rPr lang="en-US" dirty="0">
                <a:hlinkClick r:id="rId2"/>
              </a:rPr>
              <a:t>https://www.youtube.com/watch?v=H9t-Hy69ZEY</a:t>
            </a:r>
            <a:endParaRPr lang="en-US" dirty="0"/>
          </a:p>
          <a:p>
            <a:r>
              <a:rPr lang="en-US" dirty="0"/>
              <a:t>Click on link above to watch how to properly administer oral medications</a:t>
            </a:r>
          </a:p>
          <a:p>
            <a:endParaRPr lang="en-US" dirty="0"/>
          </a:p>
        </p:txBody>
      </p:sp>
    </p:spTree>
    <p:extLst>
      <p:ext uri="{BB962C8B-B14F-4D97-AF65-F5344CB8AC3E}">
        <p14:creationId xmlns:p14="http://schemas.microsoft.com/office/powerpoint/2010/main" val="361612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5418-6266-F118-7431-958F3FA40633}"/>
              </a:ext>
            </a:extLst>
          </p:cNvPr>
          <p:cNvSpPr>
            <a:spLocks noGrp="1"/>
          </p:cNvSpPr>
          <p:nvPr>
            <p:ph type="title"/>
          </p:nvPr>
        </p:nvSpPr>
        <p:spPr/>
        <p:txBody>
          <a:bodyPr>
            <a:normAutofit fontScale="90000"/>
          </a:bodyPr>
          <a:lstStyle/>
          <a:p>
            <a:r>
              <a:rPr lang="en-US" dirty="0"/>
              <a:t>Review Medication Passing</a:t>
            </a:r>
            <a:br>
              <a:rPr lang="en-US" dirty="0"/>
            </a:br>
            <a:endParaRPr lang="en-US" dirty="0"/>
          </a:p>
        </p:txBody>
      </p:sp>
      <p:sp>
        <p:nvSpPr>
          <p:cNvPr id="3" name="Content Placeholder 2">
            <a:extLst>
              <a:ext uri="{FF2B5EF4-FFF2-40B4-BE49-F238E27FC236}">
                <a16:creationId xmlns:a16="http://schemas.microsoft.com/office/drawing/2014/main" id="{DAE59A88-3D18-7AD9-A106-068F53F16EA0}"/>
              </a:ext>
            </a:extLst>
          </p:cNvPr>
          <p:cNvSpPr>
            <a:spLocks noGrp="1"/>
          </p:cNvSpPr>
          <p:nvPr>
            <p:ph idx="1"/>
          </p:nvPr>
        </p:nvSpPr>
        <p:spPr/>
        <p:txBody>
          <a:bodyPr/>
          <a:lstStyle/>
          <a:p>
            <a:r>
              <a:rPr lang="en-US" dirty="0"/>
              <a:t>7 Rights</a:t>
            </a:r>
          </a:p>
          <a:p>
            <a:pPr lvl="1"/>
            <a:r>
              <a:rPr lang="en-US" dirty="0"/>
              <a:t>Right Person</a:t>
            </a:r>
          </a:p>
          <a:p>
            <a:pPr lvl="1"/>
            <a:r>
              <a:rPr lang="en-US" dirty="0"/>
              <a:t>Right Medication</a:t>
            </a:r>
          </a:p>
          <a:p>
            <a:pPr lvl="1"/>
            <a:r>
              <a:rPr lang="en-US" dirty="0"/>
              <a:t>Right Time</a:t>
            </a:r>
          </a:p>
          <a:p>
            <a:pPr lvl="1"/>
            <a:r>
              <a:rPr lang="en-US" dirty="0"/>
              <a:t>Right Dose</a:t>
            </a:r>
          </a:p>
          <a:p>
            <a:pPr lvl="1"/>
            <a:r>
              <a:rPr lang="en-US" dirty="0"/>
              <a:t>Right Route</a:t>
            </a:r>
          </a:p>
          <a:p>
            <a:pPr lvl="1"/>
            <a:r>
              <a:rPr lang="en-US" dirty="0"/>
              <a:t>Right Documentation </a:t>
            </a:r>
          </a:p>
        </p:txBody>
      </p:sp>
    </p:spTree>
    <p:extLst>
      <p:ext uri="{BB962C8B-B14F-4D97-AF65-F5344CB8AC3E}">
        <p14:creationId xmlns:p14="http://schemas.microsoft.com/office/powerpoint/2010/main" val="920370550"/>
      </p:ext>
    </p:extLst>
  </p:cSld>
  <p:clrMapOvr>
    <a:masterClrMapping/>
  </p:clrMapOvr>
  <mc:AlternateContent xmlns:mc="http://schemas.openxmlformats.org/markup-compatibility/2006" xmlns:p14="http://schemas.microsoft.com/office/powerpoint/2010/main">
    <mc:Choice Requires="p14">
      <p:transition spd="slow" p14:dur="2000" advTm="202775"/>
    </mc:Choice>
    <mc:Fallback xmlns="">
      <p:transition spd="slow" advTm="2027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9932-EC0C-AE1B-0D86-F655D2A373CB}"/>
              </a:ext>
            </a:extLst>
          </p:cNvPr>
          <p:cNvSpPr>
            <a:spLocks noGrp="1"/>
          </p:cNvSpPr>
          <p:nvPr>
            <p:ph type="title"/>
          </p:nvPr>
        </p:nvSpPr>
        <p:spPr/>
        <p:txBody>
          <a:bodyPr/>
          <a:lstStyle/>
          <a:p>
            <a:r>
              <a:rPr lang="en-US" dirty="0"/>
              <a:t>Triple Checking the 7 rights</a:t>
            </a:r>
          </a:p>
        </p:txBody>
      </p:sp>
      <p:sp>
        <p:nvSpPr>
          <p:cNvPr id="3" name="Content Placeholder 2">
            <a:extLst>
              <a:ext uri="{FF2B5EF4-FFF2-40B4-BE49-F238E27FC236}">
                <a16:creationId xmlns:a16="http://schemas.microsoft.com/office/drawing/2014/main" id="{821ECF1A-8790-47A5-4EEC-2C97F3EB8053}"/>
              </a:ext>
            </a:extLst>
          </p:cNvPr>
          <p:cNvSpPr>
            <a:spLocks noGrp="1"/>
          </p:cNvSpPr>
          <p:nvPr>
            <p:ph idx="1"/>
          </p:nvPr>
        </p:nvSpPr>
        <p:spPr/>
        <p:txBody>
          <a:bodyPr/>
          <a:lstStyle/>
          <a:p>
            <a:r>
              <a:rPr lang="en-US" dirty="0"/>
              <a:t>1</a:t>
            </a:r>
            <a:r>
              <a:rPr lang="en-US" baseline="30000" dirty="0"/>
              <a:t>st</a:t>
            </a:r>
            <a:r>
              <a:rPr lang="en-US" dirty="0"/>
              <a:t> Check- Remove the medication from the locked area and check the prescription label against the medication sheet to make sure all 6 rights match.</a:t>
            </a:r>
          </a:p>
          <a:p>
            <a:r>
              <a:rPr lang="en-US" dirty="0"/>
              <a:t>2</a:t>
            </a:r>
            <a:r>
              <a:rPr lang="en-US" baseline="30000" dirty="0"/>
              <a:t>nd</a:t>
            </a:r>
            <a:r>
              <a:rPr lang="en-US" dirty="0"/>
              <a:t> Check- Before dispending the medication: Double check the prescription label against the medication order to make sure they match</a:t>
            </a:r>
          </a:p>
          <a:p>
            <a:r>
              <a:rPr lang="en-US" dirty="0"/>
              <a:t>3</a:t>
            </a:r>
            <a:r>
              <a:rPr lang="en-US" baseline="30000" dirty="0"/>
              <a:t>rd</a:t>
            </a:r>
            <a:r>
              <a:rPr lang="en-US" dirty="0"/>
              <a:t> Check- After dispensing the medication into the med cup, and before giving the medication to the consumer do a final check with the prescription label and med sheet and count the total number of pills in the cup and ensure that matches the total number of pills on the med sheet</a:t>
            </a:r>
          </a:p>
        </p:txBody>
      </p:sp>
    </p:spTree>
    <p:extLst>
      <p:ext uri="{BB962C8B-B14F-4D97-AF65-F5344CB8AC3E}">
        <p14:creationId xmlns:p14="http://schemas.microsoft.com/office/powerpoint/2010/main" val="421804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2D9A-879E-19F2-DC1B-ED341B36E6F1}"/>
              </a:ext>
            </a:extLst>
          </p:cNvPr>
          <p:cNvSpPr>
            <a:spLocks noGrp="1"/>
          </p:cNvSpPr>
          <p:nvPr>
            <p:ph type="title"/>
          </p:nvPr>
        </p:nvSpPr>
        <p:spPr/>
        <p:txBody>
          <a:bodyPr/>
          <a:lstStyle/>
          <a:p>
            <a:r>
              <a:rPr lang="en-US" dirty="0"/>
              <a:t>PRN’s</a:t>
            </a:r>
            <a:br>
              <a:rPr lang="en-US" dirty="0"/>
            </a:br>
            <a:r>
              <a:rPr lang="en-US" dirty="0"/>
              <a:t>(Play media box below) </a:t>
            </a:r>
          </a:p>
        </p:txBody>
      </p:sp>
      <p:sp>
        <p:nvSpPr>
          <p:cNvPr id="3" name="Content Placeholder 2">
            <a:extLst>
              <a:ext uri="{FF2B5EF4-FFF2-40B4-BE49-F238E27FC236}">
                <a16:creationId xmlns:a16="http://schemas.microsoft.com/office/drawing/2014/main" id="{7E44A803-5616-2C8D-BF99-205D98F318FB}"/>
              </a:ext>
            </a:extLst>
          </p:cNvPr>
          <p:cNvSpPr>
            <a:spLocks noGrp="1"/>
          </p:cNvSpPr>
          <p:nvPr>
            <p:ph idx="1"/>
          </p:nvPr>
        </p:nvSpPr>
        <p:spPr/>
        <p:txBody>
          <a:bodyPr>
            <a:normAutofit fontScale="85000" lnSpcReduction="20000"/>
          </a:bodyPr>
          <a:lstStyle/>
          <a:p>
            <a:r>
              <a:rPr lang="en-US" b="1" dirty="0"/>
              <a:t>What is a PRN Medication?</a:t>
            </a:r>
            <a:r>
              <a:rPr lang="en-US" dirty="0"/>
              <a:t>- “Per Resident’s Need” Medication.  A medication that is not scheduled daily. A PRN medication is a medication that is only used as the consumer needs. Examples of a PRN could be, Cough syrup, Tylenol, Antacids, Inhalers, Nebulizers, etc. </a:t>
            </a:r>
          </a:p>
          <a:p>
            <a:r>
              <a:rPr lang="en-US" b="1" dirty="0"/>
              <a:t>Where are the PRN Medications listed?- </a:t>
            </a:r>
            <a:r>
              <a:rPr lang="en-US" dirty="0"/>
              <a:t>In each consumer’s med book, either on the bottom of the consumer’s med sheet or on a separate PRN sheet</a:t>
            </a:r>
          </a:p>
          <a:p>
            <a:r>
              <a:rPr lang="en-US" b="1" dirty="0"/>
              <a:t>When is a PRN Medication given?- </a:t>
            </a:r>
            <a:r>
              <a:rPr lang="en-US" dirty="0"/>
              <a:t>At consumer’s request or based on consumer’s symptoms.</a:t>
            </a:r>
          </a:p>
          <a:p>
            <a:r>
              <a:rPr lang="en-US" b="1" dirty="0"/>
              <a:t>Documentation on a PRN Medication- </a:t>
            </a:r>
            <a:r>
              <a:rPr lang="en-US" dirty="0"/>
              <a:t>Document the medication given, date, time, reason for giving, and initials on the back of the medication sheet.</a:t>
            </a:r>
          </a:p>
          <a:p>
            <a:r>
              <a:rPr lang="en-US" b="1" dirty="0"/>
              <a:t>Follow up on a PRN Medication- </a:t>
            </a:r>
            <a:r>
              <a:rPr lang="en-US" dirty="0"/>
              <a:t>Document the effectiveness of the medication 1-2 hours after the medication was given. IMPORTANT TO NOTE- PRN’s can only be given within certain time frames. Example: Every 4-6 hours. Be sure to always check when the last time the medication was given to make sure you are able to administer a dose of that PRN medication. </a:t>
            </a:r>
            <a:endParaRPr lang="en-US" b="1" dirty="0"/>
          </a:p>
        </p:txBody>
      </p:sp>
      <p:pic>
        <p:nvPicPr>
          <p:cNvPr id="10" name="Audio 9">
            <a:extLst>
              <a:ext uri="{FF2B5EF4-FFF2-40B4-BE49-F238E27FC236}">
                <a16:creationId xmlns:a16="http://schemas.microsoft.com/office/drawing/2014/main" id="{6E20CFAB-8D1B-8563-300E-3D9A2F60AC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1720" y="5239008"/>
            <a:ext cx="812800" cy="812800"/>
          </a:xfrm>
          <a:prstGeom prst="rect">
            <a:avLst/>
          </a:prstGeom>
          <a:solidFill>
            <a:schemeClr val="tx1"/>
          </a:solidFill>
        </p:spPr>
      </p:pic>
    </p:spTree>
    <p:extLst>
      <p:ext uri="{BB962C8B-B14F-4D97-AF65-F5344CB8AC3E}">
        <p14:creationId xmlns:p14="http://schemas.microsoft.com/office/powerpoint/2010/main" val="3904437980"/>
      </p:ext>
    </p:extLst>
  </p:cSld>
  <p:clrMapOvr>
    <a:masterClrMapping/>
  </p:clrMapOvr>
  <mc:AlternateContent xmlns:mc="http://schemas.openxmlformats.org/markup-compatibility/2006" xmlns:p14="http://schemas.microsoft.com/office/powerpoint/2010/main">
    <mc:Choice Requires="p14">
      <p:transition spd="slow" p14:dur="2000" advTm="167099"/>
    </mc:Choice>
    <mc:Fallback xmlns="">
      <p:transition spd="slow" advTm="167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6600-0545-9B59-9EC6-89969BDB1DB7}"/>
              </a:ext>
            </a:extLst>
          </p:cNvPr>
          <p:cNvSpPr>
            <a:spLocks noGrp="1"/>
          </p:cNvSpPr>
          <p:nvPr>
            <p:ph type="title"/>
          </p:nvPr>
        </p:nvSpPr>
        <p:spPr/>
        <p:txBody>
          <a:bodyPr/>
          <a:lstStyle/>
          <a:p>
            <a:r>
              <a:rPr lang="en-US" dirty="0"/>
              <a:t>Visit Checklist Form</a:t>
            </a:r>
          </a:p>
        </p:txBody>
      </p:sp>
      <p:sp>
        <p:nvSpPr>
          <p:cNvPr id="3" name="Content Placeholder 2">
            <a:extLst>
              <a:ext uri="{FF2B5EF4-FFF2-40B4-BE49-F238E27FC236}">
                <a16:creationId xmlns:a16="http://schemas.microsoft.com/office/drawing/2014/main" id="{2BB91B3A-C1FA-8CC2-29C3-42206B909DA6}"/>
              </a:ext>
            </a:extLst>
          </p:cNvPr>
          <p:cNvSpPr>
            <a:spLocks noGrp="1"/>
          </p:cNvSpPr>
          <p:nvPr>
            <p:ph idx="1"/>
          </p:nvPr>
        </p:nvSpPr>
        <p:spPr/>
        <p:txBody>
          <a:bodyPr/>
          <a:lstStyle/>
          <a:p>
            <a:r>
              <a:rPr lang="en-US" dirty="0"/>
              <a:t>Play Media box above while following along with the copy of a Visit Checklist Form in your packet</a:t>
            </a:r>
          </a:p>
        </p:txBody>
      </p:sp>
      <p:pic>
        <p:nvPicPr>
          <p:cNvPr id="6" name="Audio 5">
            <a:extLst>
              <a:ext uri="{FF2B5EF4-FFF2-40B4-BE49-F238E27FC236}">
                <a16:creationId xmlns:a16="http://schemas.microsoft.com/office/drawing/2014/main" id="{5ABD9416-96A8-1B58-8493-978ED70E55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12075" y="2207629"/>
            <a:ext cx="812800" cy="812800"/>
          </a:xfrm>
          <a:prstGeom prst="rect">
            <a:avLst/>
          </a:prstGeom>
          <a:solidFill>
            <a:schemeClr val="tx1"/>
          </a:solidFill>
        </p:spPr>
      </p:pic>
    </p:spTree>
    <p:extLst>
      <p:ext uri="{BB962C8B-B14F-4D97-AF65-F5344CB8AC3E}">
        <p14:creationId xmlns:p14="http://schemas.microsoft.com/office/powerpoint/2010/main" val="1321185678"/>
      </p:ext>
    </p:extLst>
  </p:cSld>
  <p:clrMapOvr>
    <a:masterClrMapping/>
  </p:clrMapOvr>
  <mc:AlternateContent xmlns:mc="http://schemas.openxmlformats.org/markup-compatibility/2006" xmlns:p14="http://schemas.microsoft.com/office/powerpoint/2010/main">
    <mc:Choice Requires="p14">
      <p:transition spd="slow" p14:dur="2000" advTm="256502"/>
    </mc:Choice>
    <mc:Fallback xmlns="">
      <p:transition spd="slow" advTm="2565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Atlas</Template>
  <TotalTime>51805</TotalTime>
  <Words>1635</Words>
  <Application>Microsoft Macintosh PowerPoint</Application>
  <PresentationFormat>Widescreen</PresentationFormat>
  <Paragraphs>152</Paragraphs>
  <Slides>26</Slides>
  <Notes>1</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Calibri</vt:lpstr>
      <vt:lpstr>Calibri Light</vt:lpstr>
      <vt:lpstr>Courier New</vt:lpstr>
      <vt:lpstr>Rockwell</vt:lpstr>
      <vt:lpstr>Source Sans Pro</vt:lpstr>
      <vt:lpstr>Symbol</vt:lpstr>
      <vt:lpstr>Wingdings</vt:lpstr>
      <vt:lpstr>Atlas</vt:lpstr>
      <vt:lpstr>Nursing Quarterly Training/Med Training/First Aid and CPR</vt:lpstr>
      <vt:lpstr>Supportive Lifestyles Nursing On-Call System and relaying information to the Nurses</vt:lpstr>
      <vt:lpstr>Medication Administration Policies (Play media box below) </vt:lpstr>
      <vt:lpstr>Medication Administration Policies (Play media box below)</vt:lpstr>
      <vt:lpstr>Medication Administration Video</vt:lpstr>
      <vt:lpstr>Review Medication Passing </vt:lpstr>
      <vt:lpstr>Triple Checking the 7 rights</vt:lpstr>
      <vt:lpstr>PRN’s (Play media box below) </vt:lpstr>
      <vt:lpstr>Visit Checklist Form</vt:lpstr>
      <vt:lpstr>Taking Vitals</vt:lpstr>
      <vt:lpstr>Balanced Diet</vt:lpstr>
      <vt:lpstr>First Aid</vt:lpstr>
      <vt:lpstr>Universal Precautions  Finding The Problem  Breathing Problems</vt:lpstr>
      <vt:lpstr>Breathing Problems continued  Choking  Sereve Allergic Reactions </vt:lpstr>
      <vt:lpstr> Heart Attack  </vt:lpstr>
      <vt:lpstr>Diabetes  Stroke</vt:lpstr>
      <vt:lpstr>Seizures</vt:lpstr>
      <vt:lpstr>CPR</vt:lpstr>
      <vt:lpstr>Medical Appointment Sheets and Data Presentation </vt:lpstr>
      <vt:lpstr>   Needle Sticks  </vt:lpstr>
      <vt:lpstr>Home Safety</vt:lpstr>
      <vt:lpstr>Lifting and Transfering  Home Safety</vt:lpstr>
      <vt:lpstr>   SAFETY MANUAL    EMPLOYEE RIGHT TO KNOW  AWAIR POLICY    </vt:lpstr>
      <vt:lpstr>Ombudsman Summer Precautions</vt:lpstr>
      <vt:lpstr>Ombudsman Winter Precautions Frostbite</vt:lpstr>
      <vt:lpstr>Ombudsman Winter Precautions Hypothermia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jonah dahlman</dc:creator>
  <cp:lastModifiedBy>jonah dahlman</cp:lastModifiedBy>
  <cp:revision>21</cp:revision>
  <cp:lastPrinted>2025-03-03T16:56:33Z</cp:lastPrinted>
  <dcterms:created xsi:type="dcterms:W3CDTF">2025-01-22T18:09:15Z</dcterms:created>
  <dcterms:modified xsi:type="dcterms:W3CDTF">2026-02-25T15:42:04Z</dcterms:modified>
</cp:coreProperties>
</file>