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648" r:id="rId2"/>
  </p:sldMasterIdLst>
  <p:sldIdLst>
    <p:sldId id="264" r:id="rId3"/>
    <p:sldId id="256" r:id="rId4"/>
    <p:sldId id="268" r:id="rId5"/>
    <p:sldId id="283" r:id="rId6"/>
    <p:sldId id="288" r:id="rId7"/>
    <p:sldId id="297" r:id="rId8"/>
    <p:sldId id="295" r:id="rId9"/>
    <p:sldId id="298" r:id="rId10"/>
    <p:sldId id="269" r:id="rId11"/>
    <p:sldId id="270" r:id="rId12"/>
    <p:sldId id="290" r:id="rId13"/>
    <p:sldId id="291" r:id="rId14"/>
    <p:sldId id="293" r:id="rId15"/>
    <p:sldId id="258" r:id="rId16"/>
    <p:sldId id="294" r:id="rId17"/>
    <p:sldId id="289" r:id="rId18"/>
    <p:sldId id="260" r:id="rId19"/>
    <p:sldId id="284" r:id="rId20"/>
    <p:sldId id="299" r:id="rId21"/>
    <p:sldId id="296" r:id="rId22"/>
    <p:sldId id="279" r:id="rId23"/>
    <p:sldId id="280" r:id="rId24"/>
    <p:sldId id="272" r:id="rId25"/>
    <p:sldId id="274" r:id="rId26"/>
    <p:sldId id="300" r:id="rId27"/>
    <p:sldId id="27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Lombardo-Young" initials="EL" lastIdx="3" clrIdx="0">
    <p:extLst>
      <p:ext uri="{19B8F6BF-5375-455C-9EA6-DF929625EA0E}">
        <p15:presenceInfo xmlns:p15="http://schemas.microsoft.com/office/powerpoint/2012/main" userId="10037ffeadf73a2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BB75"/>
    <a:srgbClr val="B89A54"/>
    <a:srgbClr val="D6B976"/>
    <a:srgbClr val="DECB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B9D64-DE09-4D01-9F62-626DA981AD06}" v="48" dt="2021-03-15T15:50:42.270"/>
    <p1510:client id="{11694C00-98AD-4A14-83BF-85B8E2D006F5}" v="1799" dt="2021-03-18T19:55:57.317"/>
    <p1510:client id="{19737808-B1C1-40AF-A6BE-CE54D78D473D}" v="37" dt="2021-03-15T15:48:50.814"/>
    <p1510:client id="{249E3401-5FEF-4FA3-800E-0854915FF5E6}" v="132" dt="2021-03-22T15:48:53.412"/>
    <p1510:client id="{2F1DF9C6-97E6-443E-B7B8-9CA2AB48CBD3}" v="509" dt="2021-03-18T17:30:50.063"/>
    <p1510:client id="{50100798-0599-4FBE-85FA-6A8458FC9D6A}" v="244" dt="2021-03-15T15:30:05.714"/>
    <p1510:client id="{543AFA33-F709-443D-819C-B4625474AA74}" v="249" dt="2021-03-22T19:23:19.753"/>
    <p1510:client id="{58875621-08B0-48F4-8C1D-0689FB5BA56A}" v="769" dt="2021-03-12T21:10:37.258"/>
    <p1510:client id="{8DCC901C-0E24-459B-B001-31FB5632658D}" v="783" dt="2021-03-12T16:14:44.439"/>
    <p1510:client id="{968A3BD4-3690-4044-A898-3808E05B4404}" v="72" dt="2021-03-22T14:33:34.363"/>
    <p1510:client id="{9D7AC36F-9F63-4714-95C0-2E77D4FD0997}" v="47" dt="2021-03-15T14:33:13.239"/>
    <p1510:client id="{A12D3271-01BA-49DA-BD1E-68C924C0213F}" v="1" dt="2021-03-16T20:38:14.068"/>
    <p1510:client id="{BA93B631-11EA-45BC-9BE3-A326CCDEDF7E}" v="224" dt="2021-03-11T14:06:25.687"/>
    <p1510:client id="{D982D9C4-935E-419B-90CB-87AE45F90C2A}" v="3" dt="2021-03-29T22:18:33.779"/>
    <p1510:client id="{DBAB85DE-C449-4833-B77B-9684E71E98DE}" v="1004" dt="2021-03-12T19:50:03.312"/>
    <p1510:client id="{DEA8E715-B060-4B9E-8493-2D0CD444E62F}" v="640" dt="2021-03-15T17:00:00.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0" d="100"/>
          <a:sy n="110" d="100"/>
        </p:scale>
        <p:origin x="7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AD44CE8-A480-443F-BFC5-74B7C8E2A1D9}" type="datetimeFigureOut">
              <a:rPr lang="en-US" smtClean="0"/>
              <a:t>5/6/2021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1BA59B43-16C2-4205-AA58-AED40A1A4950}"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645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D44CE8-A480-443F-BFC5-74B7C8E2A1D9}" type="datetimeFigureOut">
              <a:rPr lang="en-US" smtClean="0"/>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A59B43-16C2-4205-AA58-AED40A1A4950}" type="slidenum">
              <a:rPr lang="en-US" smtClean="0"/>
              <a:t>‹#›</a:t>
            </a:fld>
            <a:endParaRPr lang="en-US" dirty="0"/>
          </a:p>
        </p:txBody>
      </p:sp>
    </p:spTree>
    <p:extLst>
      <p:ext uri="{BB962C8B-B14F-4D97-AF65-F5344CB8AC3E}">
        <p14:creationId xmlns:p14="http://schemas.microsoft.com/office/powerpoint/2010/main" val="30171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D44CE8-A480-443F-BFC5-74B7C8E2A1D9}"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59B43-16C2-4205-AA58-AED40A1A4950}"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887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D44CE8-A480-443F-BFC5-74B7C8E2A1D9}"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59B43-16C2-4205-AA58-AED40A1A4950}"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9830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D44CE8-A480-443F-BFC5-74B7C8E2A1D9}"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59B43-16C2-4205-AA58-AED40A1A4950}" type="slidenum">
              <a:rPr lang="en-US" smtClean="0"/>
              <a:t>‹#›</a:t>
            </a:fld>
            <a:endParaRPr lang="en-US" dirty="0"/>
          </a:p>
        </p:txBody>
      </p:sp>
    </p:spTree>
    <p:extLst>
      <p:ext uri="{BB962C8B-B14F-4D97-AF65-F5344CB8AC3E}">
        <p14:creationId xmlns:p14="http://schemas.microsoft.com/office/powerpoint/2010/main" val="2211514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D44CE8-A480-443F-BFC5-74B7C8E2A1D9}"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59B43-16C2-4205-AA58-AED40A1A4950}"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5212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D44CE8-A480-443F-BFC5-74B7C8E2A1D9}"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59B43-16C2-4205-AA58-AED40A1A4950}"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7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44CE8-A480-443F-BFC5-74B7C8E2A1D9}"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59B43-16C2-4205-AA58-AED40A1A4950}"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3339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44CE8-A480-443F-BFC5-74B7C8E2A1D9}"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59B43-16C2-4205-AA58-AED40A1A4950}"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480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8FEDC-26F2-4209-888C-55634F3390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0B4C79-0C24-41CB-9522-561AF2D46E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8DB8E3-EB47-4C0B-A877-E291376E7BF9}"/>
              </a:ext>
            </a:extLst>
          </p:cNvPr>
          <p:cNvSpPr>
            <a:spLocks noGrp="1"/>
          </p:cNvSpPr>
          <p:nvPr>
            <p:ph type="dt" sz="half" idx="10"/>
          </p:nvPr>
        </p:nvSpPr>
        <p:spPr/>
        <p:txBody>
          <a:bodyPr/>
          <a:lstStyle/>
          <a:p>
            <a:fld id="{38B5FACE-C4EB-426B-B2AF-230AE725587D}" type="datetimeFigureOut">
              <a:rPr lang="en-US" smtClean="0"/>
              <a:t>5/6/2021</a:t>
            </a:fld>
            <a:endParaRPr lang="en-US"/>
          </a:p>
        </p:txBody>
      </p:sp>
      <p:sp>
        <p:nvSpPr>
          <p:cNvPr id="5" name="Footer Placeholder 4">
            <a:extLst>
              <a:ext uri="{FF2B5EF4-FFF2-40B4-BE49-F238E27FC236}">
                <a16:creationId xmlns:a16="http://schemas.microsoft.com/office/drawing/2014/main" id="{0C1E7A2A-3BEC-4D44-8F2A-EB0F668F2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7D8B2-7BA8-47BC-A1E2-6ED026629F3E}"/>
              </a:ext>
            </a:extLst>
          </p:cNvPr>
          <p:cNvSpPr>
            <a:spLocks noGrp="1"/>
          </p:cNvSpPr>
          <p:nvPr>
            <p:ph type="sldNum" sz="quarter" idx="12"/>
          </p:nvPr>
        </p:nvSpPr>
        <p:spPr/>
        <p:txBody>
          <a:bodyPr/>
          <a:lstStyle/>
          <a:p>
            <a:fld id="{7810A3C6-E47E-4055-99C5-ECE44944AA0C}" type="slidenum">
              <a:rPr lang="en-US" smtClean="0"/>
              <a:t>‹#›</a:t>
            </a:fld>
            <a:endParaRPr lang="en-US"/>
          </a:p>
        </p:txBody>
      </p:sp>
    </p:spTree>
    <p:extLst>
      <p:ext uri="{BB962C8B-B14F-4D97-AF65-F5344CB8AC3E}">
        <p14:creationId xmlns:p14="http://schemas.microsoft.com/office/powerpoint/2010/main" val="2671846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840E9-DD2F-4F88-A2D1-34D3CBE2C7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C4E98D-1D7C-46BB-AEF7-7A5DEED17A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3532D-5BD0-4982-B1E7-49E1C81749AF}"/>
              </a:ext>
            </a:extLst>
          </p:cNvPr>
          <p:cNvSpPr>
            <a:spLocks noGrp="1"/>
          </p:cNvSpPr>
          <p:nvPr>
            <p:ph type="dt" sz="half" idx="10"/>
          </p:nvPr>
        </p:nvSpPr>
        <p:spPr/>
        <p:txBody>
          <a:bodyPr/>
          <a:lstStyle/>
          <a:p>
            <a:fld id="{38B5FACE-C4EB-426B-B2AF-230AE725587D}" type="datetimeFigureOut">
              <a:rPr lang="en-US" smtClean="0"/>
              <a:t>5/6/2021</a:t>
            </a:fld>
            <a:endParaRPr lang="en-US"/>
          </a:p>
        </p:txBody>
      </p:sp>
      <p:sp>
        <p:nvSpPr>
          <p:cNvPr id="5" name="Footer Placeholder 4">
            <a:extLst>
              <a:ext uri="{FF2B5EF4-FFF2-40B4-BE49-F238E27FC236}">
                <a16:creationId xmlns:a16="http://schemas.microsoft.com/office/drawing/2014/main" id="{CD650E0E-0D4D-46BB-8E7A-EFC99D7DC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8B157-2469-4069-B83A-7C5BB5C50324}"/>
              </a:ext>
            </a:extLst>
          </p:cNvPr>
          <p:cNvSpPr>
            <a:spLocks noGrp="1"/>
          </p:cNvSpPr>
          <p:nvPr>
            <p:ph type="sldNum" sz="quarter" idx="12"/>
          </p:nvPr>
        </p:nvSpPr>
        <p:spPr/>
        <p:txBody>
          <a:bodyPr/>
          <a:lstStyle/>
          <a:p>
            <a:fld id="{7810A3C6-E47E-4055-99C5-ECE44944AA0C}" type="slidenum">
              <a:rPr lang="en-US" smtClean="0"/>
              <a:t>‹#›</a:t>
            </a:fld>
            <a:endParaRPr lang="en-US"/>
          </a:p>
        </p:txBody>
      </p:sp>
    </p:spTree>
    <p:extLst>
      <p:ext uri="{BB962C8B-B14F-4D97-AF65-F5344CB8AC3E}">
        <p14:creationId xmlns:p14="http://schemas.microsoft.com/office/powerpoint/2010/main" val="133573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44CE8-A480-443F-BFC5-74B7C8E2A1D9}"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59B43-16C2-4205-AA58-AED40A1A4950}" type="slidenum">
              <a:rPr lang="en-US" smtClean="0"/>
              <a:t>‹#›</a:t>
            </a:fld>
            <a:endParaRPr lang="en-US" dirty="0"/>
          </a:p>
        </p:txBody>
      </p:sp>
    </p:spTree>
    <p:extLst>
      <p:ext uri="{BB962C8B-B14F-4D97-AF65-F5344CB8AC3E}">
        <p14:creationId xmlns:p14="http://schemas.microsoft.com/office/powerpoint/2010/main" val="1785934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BE6F-C42F-4B5F-A919-683B7A66DC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8BA95D-37B0-4CA5-9099-DF5AC2F19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DF90E7-FEDB-4F18-91A4-B9CAB0D4922C}"/>
              </a:ext>
            </a:extLst>
          </p:cNvPr>
          <p:cNvSpPr>
            <a:spLocks noGrp="1"/>
          </p:cNvSpPr>
          <p:nvPr>
            <p:ph type="dt" sz="half" idx="10"/>
          </p:nvPr>
        </p:nvSpPr>
        <p:spPr/>
        <p:txBody>
          <a:bodyPr/>
          <a:lstStyle/>
          <a:p>
            <a:fld id="{38B5FACE-C4EB-426B-B2AF-230AE725587D}" type="datetimeFigureOut">
              <a:rPr lang="en-US" smtClean="0"/>
              <a:t>5/6/2021</a:t>
            </a:fld>
            <a:endParaRPr lang="en-US"/>
          </a:p>
        </p:txBody>
      </p:sp>
      <p:sp>
        <p:nvSpPr>
          <p:cNvPr id="5" name="Footer Placeholder 4">
            <a:extLst>
              <a:ext uri="{FF2B5EF4-FFF2-40B4-BE49-F238E27FC236}">
                <a16:creationId xmlns:a16="http://schemas.microsoft.com/office/drawing/2014/main" id="{D201CA52-E0C5-49A7-9CE4-3A81038A0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00107-2E07-4BB2-86F5-C767A4E2AFFF}"/>
              </a:ext>
            </a:extLst>
          </p:cNvPr>
          <p:cNvSpPr>
            <a:spLocks noGrp="1"/>
          </p:cNvSpPr>
          <p:nvPr>
            <p:ph type="sldNum" sz="quarter" idx="12"/>
          </p:nvPr>
        </p:nvSpPr>
        <p:spPr/>
        <p:txBody>
          <a:bodyPr/>
          <a:lstStyle/>
          <a:p>
            <a:fld id="{7810A3C6-E47E-4055-99C5-ECE44944AA0C}" type="slidenum">
              <a:rPr lang="en-US" smtClean="0"/>
              <a:t>‹#›</a:t>
            </a:fld>
            <a:endParaRPr lang="en-US"/>
          </a:p>
        </p:txBody>
      </p:sp>
    </p:spTree>
    <p:extLst>
      <p:ext uri="{BB962C8B-B14F-4D97-AF65-F5344CB8AC3E}">
        <p14:creationId xmlns:p14="http://schemas.microsoft.com/office/powerpoint/2010/main" val="1436692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38FB-670E-404C-B125-4DF0E85F72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03ACA4-4628-45AD-BA0F-1DCB04906B7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01459D-D1DD-43E0-B969-AF16A4F1C4F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A437DB-27BA-44C6-A7A5-FE2AEDF5E702}"/>
              </a:ext>
            </a:extLst>
          </p:cNvPr>
          <p:cNvSpPr>
            <a:spLocks noGrp="1"/>
          </p:cNvSpPr>
          <p:nvPr>
            <p:ph type="dt" sz="half" idx="10"/>
          </p:nvPr>
        </p:nvSpPr>
        <p:spPr/>
        <p:txBody>
          <a:bodyPr/>
          <a:lstStyle/>
          <a:p>
            <a:fld id="{38B5FACE-C4EB-426B-B2AF-230AE725587D}" type="datetimeFigureOut">
              <a:rPr lang="en-US" smtClean="0"/>
              <a:t>5/6/2021</a:t>
            </a:fld>
            <a:endParaRPr lang="en-US"/>
          </a:p>
        </p:txBody>
      </p:sp>
      <p:sp>
        <p:nvSpPr>
          <p:cNvPr id="6" name="Footer Placeholder 5">
            <a:extLst>
              <a:ext uri="{FF2B5EF4-FFF2-40B4-BE49-F238E27FC236}">
                <a16:creationId xmlns:a16="http://schemas.microsoft.com/office/drawing/2014/main" id="{D17F9DC0-90B2-42F6-852F-C1F6034E2D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59FE0A-543D-43A1-88A1-6E928F0F3C11}"/>
              </a:ext>
            </a:extLst>
          </p:cNvPr>
          <p:cNvSpPr>
            <a:spLocks noGrp="1"/>
          </p:cNvSpPr>
          <p:nvPr>
            <p:ph type="sldNum" sz="quarter" idx="12"/>
          </p:nvPr>
        </p:nvSpPr>
        <p:spPr/>
        <p:txBody>
          <a:bodyPr/>
          <a:lstStyle/>
          <a:p>
            <a:fld id="{7810A3C6-E47E-4055-99C5-ECE44944AA0C}" type="slidenum">
              <a:rPr lang="en-US" smtClean="0"/>
              <a:t>‹#›</a:t>
            </a:fld>
            <a:endParaRPr lang="en-US"/>
          </a:p>
        </p:txBody>
      </p:sp>
    </p:spTree>
    <p:extLst>
      <p:ext uri="{BB962C8B-B14F-4D97-AF65-F5344CB8AC3E}">
        <p14:creationId xmlns:p14="http://schemas.microsoft.com/office/powerpoint/2010/main" val="760674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D3F7-12C0-485D-8758-FA551A8A4B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51A2FE-315D-42B5-9CE1-F0CDB03CA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CEA768-A1B0-4C55-B271-829CAA1F73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5C7CA5-7EFE-488E-A413-0702C3E9EF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985F84-E150-41A7-81BA-276B9126B6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3A7C58-F5E2-4E6D-88CD-57AADBCDA161}"/>
              </a:ext>
            </a:extLst>
          </p:cNvPr>
          <p:cNvSpPr>
            <a:spLocks noGrp="1"/>
          </p:cNvSpPr>
          <p:nvPr>
            <p:ph type="dt" sz="half" idx="10"/>
          </p:nvPr>
        </p:nvSpPr>
        <p:spPr/>
        <p:txBody>
          <a:bodyPr/>
          <a:lstStyle/>
          <a:p>
            <a:fld id="{38B5FACE-C4EB-426B-B2AF-230AE725587D}" type="datetimeFigureOut">
              <a:rPr lang="en-US" smtClean="0"/>
              <a:t>5/6/2021</a:t>
            </a:fld>
            <a:endParaRPr lang="en-US"/>
          </a:p>
        </p:txBody>
      </p:sp>
      <p:sp>
        <p:nvSpPr>
          <p:cNvPr id="8" name="Footer Placeholder 7">
            <a:extLst>
              <a:ext uri="{FF2B5EF4-FFF2-40B4-BE49-F238E27FC236}">
                <a16:creationId xmlns:a16="http://schemas.microsoft.com/office/drawing/2014/main" id="{28FBBCDB-E70E-45DE-B540-D788914EB5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23A1A-4FE8-46FE-BEF9-B7AD2FC07FE3}"/>
              </a:ext>
            </a:extLst>
          </p:cNvPr>
          <p:cNvSpPr>
            <a:spLocks noGrp="1"/>
          </p:cNvSpPr>
          <p:nvPr>
            <p:ph type="sldNum" sz="quarter" idx="12"/>
          </p:nvPr>
        </p:nvSpPr>
        <p:spPr/>
        <p:txBody>
          <a:bodyPr/>
          <a:lstStyle/>
          <a:p>
            <a:fld id="{7810A3C6-E47E-4055-99C5-ECE44944AA0C}" type="slidenum">
              <a:rPr lang="en-US" smtClean="0"/>
              <a:t>‹#›</a:t>
            </a:fld>
            <a:endParaRPr lang="en-US"/>
          </a:p>
        </p:txBody>
      </p:sp>
    </p:spTree>
    <p:extLst>
      <p:ext uri="{BB962C8B-B14F-4D97-AF65-F5344CB8AC3E}">
        <p14:creationId xmlns:p14="http://schemas.microsoft.com/office/powerpoint/2010/main" val="2053771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1701-B55F-4FEB-A79E-4B68EB3AF8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8E1DE9-2672-46D4-B34C-F9028C2C9BFC}"/>
              </a:ext>
            </a:extLst>
          </p:cNvPr>
          <p:cNvSpPr>
            <a:spLocks noGrp="1"/>
          </p:cNvSpPr>
          <p:nvPr>
            <p:ph type="dt" sz="half" idx="10"/>
          </p:nvPr>
        </p:nvSpPr>
        <p:spPr/>
        <p:txBody>
          <a:bodyPr/>
          <a:lstStyle/>
          <a:p>
            <a:fld id="{38B5FACE-C4EB-426B-B2AF-230AE725587D}" type="datetimeFigureOut">
              <a:rPr lang="en-US" smtClean="0"/>
              <a:t>5/6/2021</a:t>
            </a:fld>
            <a:endParaRPr lang="en-US"/>
          </a:p>
        </p:txBody>
      </p:sp>
      <p:sp>
        <p:nvSpPr>
          <p:cNvPr id="4" name="Footer Placeholder 3">
            <a:extLst>
              <a:ext uri="{FF2B5EF4-FFF2-40B4-BE49-F238E27FC236}">
                <a16:creationId xmlns:a16="http://schemas.microsoft.com/office/drawing/2014/main" id="{3B39D274-721A-4D9C-A915-039AECB4FF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89D53-17B2-459C-B12E-08BCA7FF11F9}"/>
              </a:ext>
            </a:extLst>
          </p:cNvPr>
          <p:cNvSpPr>
            <a:spLocks noGrp="1"/>
          </p:cNvSpPr>
          <p:nvPr>
            <p:ph type="sldNum" sz="quarter" idx="12"/>
          </p:nvPr>
        </p:nvSpPr>
        <p:spPr/>
        <p:txBody>
          <a:bodyPr/>
          <a:lstStyle/>
          <a:p>
            <a:fld id="{7810A3C6-E47E-4055-99C5-ECE44944AA0C}" type="slidenum">
              <a:rPr lang="en-US" smtClean="0"/>
              <a:t>‹#›</a:t>
            </a:fld>
            <a:endParaRPr lang="en-US"/>
          </a:p>
        </p:txBody>
      </p:sp>
    </p:spTree>
    <p:extLst>
      <p:ext uri="{BB962C8B-B14F-4D97-AF65-F5344CB8AC3E}">
        <p14:creationId xmlns:p14="http://schemas.microsoft.com/office/powerpoint/2010/main" val="1869247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817BAC-6A44-4378-9C6E-61C548633E2F}"/>
              </a:ext>
            </a:extLst>
          </p:cNvPr>
          <p:cNvSpPr>
            <a:spLocks noGrp="1"/>
          </p:cNvSpPr>
          <p:nvPr>
            <p:ph type="dt" sz="half" idx="10"/>
          </p:nvPr>
        </p:nvSpPr>
        <p:spPr/>
        <p:txBody>
          <a:bodyPr/>
          <a:lstStyle/>
          <a:p>
            <a:fld id="{38B5FACE-C4EB-426B-B2AF-230AE725587D}" type="datetimeFigureOut">
              <a:rPr lang="en-US" smtClean="0"/>
              <a:t>5/6/2021</a:t>
            </a:fld>
            <a:endParaRPr lang="en-US"/>
          </a:p>
        </p:txBody>
      </p:sp>
      <p:sp>
        <p:nvSpPr>
          <p:cNvPr id="3" name="Footer Placeholder 2">
            <a:extLst>
              <a:ext uri="{FF2B5EF4-FFF2-40B4-BE49-F238E27FC236}">
                <a16:creationId xmlns:a16="http://schemas.microsoft.com/office/drawing/2014/main" id="{0BA248A3-D6C8-451B-BB64-2BC909CAC2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014359-48DD-4678-9377-7018A8795166}"/>
              </a:ext>
            </a:extLst>
          </p:cNvPr>
          <p:cNvSpPr>
            <a:spLocks noGrp="1"/>
          </p:cNvSpPr>
          <p:nvPr>
            <p:ph type="sldNum" sz="quarter" idx="12"/>
          </p:nvPr>
        </p:nvSpPr>
        <p:spPr/>
        <p:txBody>
          <a:bodyPr/>
          <a:lstStyle/>
          <a:p>
            <a:fld id="{7810A3C6-E47E-4055-99C5-ECE44944AA0C}" type="slidenum">
              <a:rPr lang="en-US" smtClean="0"/>
              <a:t>‹#›</a:t>
            </a:fld>
            <a:endParaRPr lang="en-US"/>
          </a:p>
        </p:txBody>
      </p:sp>
    </p:spTree>
    <p:extLst>
      <p:ext uri="{BB962C8B-B14F-4D97-AF65-F5344CB8AC3E}">
        <p14:creationId xmlns:p14="http://schemas.microsoft.com/office/powerpoint/2010/main" val="4273083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3F95-6E5B-4D51-BCC6-16DC42382D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CBDF66-3D65-43F5-8DE7-7A3F8A2B73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4D8709-12E5-405E-B7F3-121AA61F8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773A33-5778-4605-BDFD-9F09A44BA962}"/>
              </a:ext>
            </a:extLst>
          </p:cNvPr>
          <p:cNvSpPr>
            <a:spLocks noGrp="1"/>
          </p:cNvSpPr>
          <p:nvPr>
            <p:ph type="dt" sz="half" idx="10"/>
          </p:nvPr>
        </p:nvSpPr>
        <p:spPr/>
        <p:txBody>
          <a:bodyPr/>
          <a:lstStyle/>
          <a:p>
            <a:fld id="{38B5FACE-C4EB-426B-B2AF-230AE725587D}" type="datetimeFigureOut">
              <a:rPr lang="en-US" smtClean="0"/>
              <a:t>5/6/2021</a:t>
            </a:fld>
            <a:endParaRPr lang="en-US"/>
          </a:p>
        </p:txBody>
      </p:sp>
      <p:sp>
        <p:nvSpPr>
          <p:cNvPr id="6" name="Footer Placeholder 5">
            <a:extLst>
              <a:ext uri="{FF2B5EF4-FFF2-40B4-BE49-F238E27FC236}">
                <a16:creationId xmlns:a16="http://schemas.microsoft.com/office/drawing/2014/main" id="{5421DDB7-7043-4D1E-BB67-338F951B8F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043E6F-ED57-4447-BC26-EC63153F61F2}"/>
              </a:ext>
            </a:extLst>
          </p:cNvPr>
          <p:cNvSpPr>
            <a:spLocks noGrp="1"/>
          </p:cNvSpPr>
          <p:nvPr>
            <p:ph type="sldNum" sz="quarter" idx="12"/>
          </p:nvPr>
        </p:nvSpPr>
        <p:spPr/>
        <p:txBody>
          <a:bodyPr/>
          <a:lstStyle/>
          <a:p>
            <a:fld id="{7810A3C6-E47E-4055-99C5-ECE44944AA0C}" type="slidenum">
              <a:rPr lang="en-US" smtClean="0"/>
              <a:t>‹#›</a:t>
            </a:fld>
            <a:endParaRPr lang="en-US"/>
          </a:p>
        </p:txBody>
      </p:sp>
    </p:spTree>
    <p:extLst>
      <p:ext uri="{BB962C8B-B14F-4D97-AF65-F5344CB8AC3E}">
        <p14:creationId xmlns:p14="http://schemas.microsoft.com/office/powerpoint/2010/main" val="4021616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5BBF-3EC3-4C25-B7E0-71B74A2965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157BC3-8BA8-43DB-862C-D33A632A57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F29656-76BA-46D8-80D8-011A788A9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FA2F05-1A91-44EF-9F68-9A2621EFD3B7}"/>
              </a:ext>
            </a:extLst>
          </p:cNvPr>
          <p:cNvSpPr>
            <a:spLocks noGrp="1"/>
          </p:cNvSpPr>
          <p:nvPr>
            <p:ph type="dt" sz="half" idx="10"/>
          </p:nvPr>
        </p:nvSpPr>
        <p:spPr/>
        <p:txBody>
          <a:bodyPr/>
          <a:lstStyle/>
          <a:p>
            <a:fld id="{38B5FACE-C4EB-426B-B2AF-230AE725587D}" type="datetimeFigureOut">
              <a:rPr lang="en-US" smtClean="0"/>
              <a:t>5/6/2021</a:t>
            </a:fld>
            <a:endParaRPr lang="en-US"/>
          </a:p>
        </p:txBody>
      </p:sp>
      <p:sp>
        <p:nvSpPr>
          <p:cNvPr id="6" name="Footer Placeholder 5">
            <a:extLst>
              <a:ext uri="{FF2B5EF4-FFF2-40B4-BE49-F238E27FC236}">
                <a16:creationId xmlns:a16="http://schemas.microsoft.com/office/drawing/2014/main" id="{E1D944D5-0D61-432B-8ED6-71A96EF9A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15DF0E-495D-4817-AFC4-373AFE7F6440}"/>
              </a:ext>
            </a:extLst>
          </p:cNvPr>
          <p:cNvSpPr>
            <a:spLocks noGrp="1"/>
          </p:cNvSpPr>
          <p:nvPr>
            <p:ph type="sldNum" sz="quarter" idx="12"/>
          </p:nvPr>
        </p:nvSpPr>
        <p:spPr/>
        <p:txBody>
          <a:bodyPr/>
          <a:lstStyle/>
          <a:p>
            <a:fld id="{7810A3C6-E47E-4055-99C5-ECE44944AA0C}" type="slidenum">
              <a:rPr lang="en-US" smtClean="0"/>
              <a:t>‹#›</a:t>
            </a:fld>
            <a:endParaRPr lang="en-US"/>
          </a:p>
        </p:txBody>
      </p:sp>
    </p:spTree>
    <p:extLst>
      <p:ext uri="{BB962C8B-B14F-4D97-AF65-F5344CB8AC3E}">
        <p14:creationId xmlns:p14="http://schemas.microsoft.com/office/powerpoint/2010/main" val="183006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8D8CF-47CD-4FC9-9677-94AA5069D9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2E388B-8958-4099-83CC-62EEB6A3A8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FBD4F-2652-4D8E-A895-BF74C5885D1E}"/>
              </a:ext>
            </a:extLst>
          </p:cNvPr>
          <p:cNvSpPr>
            <a:spLocks noGrp="1"/>
          </p:cNvSpPr>
          <p:nvPr>
            <p:ph type="dt" sz="half" idx="10"/>
          </p:nvPr>
        </p:nvSpPr>
        <p:spPr/>
        <p:txBody>
          <a:bodyPr/>
          <a:lstStyle/>
          <a:p>
            <a:fld id="{38B5FACE-C4EB-426B-B2AF-230AE725587D}" type="datetimeFigureOut">
              <a:rPr lang="en-US" smtClean="0"/>
              <a:t>5/6/2021</a:t>
            </a:fld>
            <a:endParaRPr lang="en-US"/>
          </a:p>
        </p:txBody>
      </p:sp>
      <p:sp>
        <p:nvSpPr>
          <p:cNvPr id="5" name="Footer Placeholder 4">
            <a:extLst>
              <a:ext uri="{FF2B5EF4-FFF2-40B4-BE49-F238E27FC236}">
                <a16:creationId xmlns:a16="http://schemas.microsoft.com/office/drawing/2014/main" id="{D21B9E97-6042-4DC1-940B-ACB762452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A862B-5640-4785-8E90-4ED4B1086150}"/>
              </a:ext>
            </a:extLst>
          </p:cNvPr>
          <p:cNvSpPr>
            <a:spLocks noGrp="1"/>
          </p:cNvSpPr>
          <p:nvPr>
            <p:ph type="sldNum" sz="quarter" idx="12"/>
          </p:nvPr>
        </p:nvSpPr>
        <p:spPr/>
        <p:txBody>
          <a:bodyPr/>
          <a:lstStyle/>
          <a:p>
            <a:fld id="{7810A3C6-E47E-4055-99C5-ECE44944AA0C}" type="slidenum">
              <a:rPr lang="en-US" smtClean="0"/>
              <a:t>‹#›</a:t>
            </a:fld>
            <a:endParaRPr lang="en-US"/>
          </a:p>
        </p:txBody>
      </p:sp>
    </p:spTree>
    <p:extLst>
      <p:ext uri="{BB962C8B-B14F-4D97-AF65-F5344CB8AC3E}">
        <p14:creationId xmlns:p14="http://schemas.microsoft.com/office/powerpoint/2010/main" val="613481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1ADCD8-D65D-4D18-A30B-D62E015CF6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20156D-962A-4DCD-953D-164214401E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BCE31-6EB8-4D59-B091-065617556962}"/>
              </a:ext>
            </a:extLst>
          </p:cNvPr>
          <p:cNvSpPr>
            <a:spLocks noGrp="1"/>
          </p:cNvSpPr>
          <p:nvPr>
            <p:ph type="dt" sz="half" idx="10"/>
          </p:nvPr>
        </p:nvSpPr>
        <p:spPr/>
        <p:txBody>
          <a:bodyPr/>
          <a:lstStyle/>
          <a:p>
            <a:fld id="{38B5FACE-C4EB-426B-B2AF-230AE725587D}" type="datetimeFigureOut">
              <a:rPr lang="en-US" smtClean="0"/>
              <a:t>5/6/2021</a:t>
            </a:fld>
            <a:endParaRPr lang="en-US"/>
          </a:p>
        </p:txBody>
      </p:sp>
      <p:sp>
        <p:nvSpPr>
          <p:cNvPr id="5" name="Footer Placeholder 4">
            <a:extLst>
              <a:ext uri="{FF2B5EF4-FFF2-40B4-BE49-F238E27FC236}">
                <a16:creationId xmlns:a16="http://schemas.microsoft.com/office/drawing/2014/main" id="{3FE5C0B8-7DB3-494B-82D9-FA13916A7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03DFB-4BBF-4529-8F76-3B50CDA6DC10}"/>
              </a:ext>
            </a:extLst>
          </p:cNvPr>
          <p:cNvSpPr>
            <a:spLocks noGrp="1"/>
          </p:cNvSpPr>
          <p:nvPr>
            <p:ph type="sldNum" sz="quarter" idx="12"/>
          </p:nvPr>
        </p:nvSpPr>
        <p:spPr/>
        <p:txBody>
          <a:bodyPr/>
          <a:lstStyle/>
          <a:p>
            <a:fld id="{7810A3C6-E47E-4055-99C5-ECE44944AA0C}" type="slidenum">
              <a:rPr lang="en-US" smtClean="0"/>
              <a:t>‹#›</a:t>
            </a:fld>
            <a:endParaRPr lang="en-US"/>
          </a:p>
        </p:txBody>
      </p:sp>
    </p:spTree>
    <p:extLst>
      <p:ext uri="{BB962C8B-B14F-4D97-AF65-F5344CB8AC3E}">
        <p14:creationId xmlns:p14="http://schemas.microsoft.com/office/powerpoint/2010/main" val="41155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D44CE8-A480-443F-BFC5-74B7C8E2A1D9}" type="datetimeFigureOut">
              <a:rPr lang="en-US" smtClean="0"/>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A59B43-16C2-4205-AA58-AED40A1A4950}"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8608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D44CE8-A480-443F-BFC5-74B7C8E2A1D9}" type="datetimeFigureOut">
              <a:rPr lang="en-US" smtClean="0"/>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A59B43-16C2-4205-AA58-AED40A1A4950}" type="slidenum">
              <a:rPr lang="en-US" smtClean="0"/>
              <a:t>‹#›</a:t>
            </a:fld>
            <a:endParaRPr lang="en-US" dirty="0"/>
          </a:p>
        </p:txBody>
      </p:sp>
    </p:spTree>
    <p:extLst>
      <p:ext uri="{BB962C8B-B14F-4D97-AF65-F5344CB8AC3E}">
        <p14:creationId xmlns:p14="http://schemas.microsoft.com/office/powerpoint/2010/main" val="39994663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D44CE8-A480-443F-BFC5-74B7C8E2A1D9}" type="datetimeFigureOut">
              <a:rPr lang="en-US" smtClean="0"/>
              <a:t>5/6/2021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A59B43-16C2-4205-AA58-AED40A1A4950}"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16500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D44CE8-A480-443F-BFC5-74B7C8E2A1D9}" type="datetimeFigureOut">
              <a:rPr lang="en-US" smtClean="0"/>
              <a:t>5/6/2021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A59B43-16C2-4205-AA58-AED40A1A4950}"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230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44CE8-A480-443F-BFC5-74B7C8E2A1D9}" type="datetimeFigureOut">
              <a:rPr lang="en-US" smtClean="0"/>
              <a:t>5/6/2021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A59B43-16C2-4205-AA58-AED40A1A4950}" type="slidenum">
              <a:rPr lang="en-US" smtClean="0"/>
              <a:t>‹#›</a:t>
            </a:fld>
            <a:endParaRPr lang="en-US" dirty="0"/>
          </a:p>
        </p:txBody>
      </p:sp>
    </p:spTree>
    <p:extLst>
      <p:ext uri="{BB962C8B-B14F-4D97-AF65-F5344CB8AC3E}">
        <p14:creationId xmlns:p14="http://schemas.microsoft.com/office/powerpoint/2010/main" val="28624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D44CE8-A480-443F-BFC5-74B7C8E2A1D9}" type="datetimeFigureOut">
              <a:rPr lang="en-US" smtClean="0"/>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A59B43-16C2-4205-AA58-AED40A1A4950}"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30416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D44CE8-A480-443F-BFC5-74B7C8E2A1D9}" type="datetimeFigureOut">
              <a:rPr lang="en-US" smtClean="0"/>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A59B43-16C2-4205-AA58-AED40A1A4950}" type="slidenum">
              <a:rPr lang="en-US" smtClean="0"/>
              <a:t>‹#›</a:t>
            </a:fld>
            <a:endParaRPr lang="en-US" dirty="0"/>
          </a:p>
        </p:txBody>
      </p:sp>
    </p:spTree>
    <p:extLst>
      <p:ext uri="{BB962C8B-B14F-4D97-AF65-F5344CB8AC3E}">
        <p14:creationId xmlns:p14="http://schemas.microsoft.com/office/powerpoint/2010/main" val="2974686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D44CE8-A480-443F-BFC5-74B7C8E2A1D9}" type="datetimeFigureOut">
              <a:rPr lang="en-US" smtClean="0"/>
              <a:t>5/6/2021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A59B43-16C2-4205-AA58-AED40A1A4950}" type="slidenum">
              <a:rPr lang="en-US" smtClean="0"/>
              <a:t>‹#›</a:t>
            </a:fld>
            <a:endParaRPr lang="en-US" dirty="0"/>
          </a:p>
        </p:txBody>
      </p:sp>
    </p:spTree>
    <p:extLst>
      <p:ext uri="{BB962C8B-B14F-4D97-AF65-F5344CB8AC3E}">
        <p14:creationId xmlns:p14="http://schemas.microsoft.com/office/powerpoint/2010/main" val="358743763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274519-6447-4B2E-834C-DC858CA9CC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71B512-66D8-4AE7-820B-6118F67294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96D19-EA18-47C0-9272-2B098E8F25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5FACE-C4EB-426B-B2AF-230AE725587D}" type="datetimeFigureOut">
              <a:rPr lang="en-US" smtClean="0"/>
              <a:t>5/6/2021</a:t>
            </a:fld>
            <a:endParaRPr lang="en-US"/>
          </a:p>
        </p:txBody>
      </p:sp>
      <p:sp>
        <p:nvSpPr>
          <p:cNvPr id="5" name="Footer Placeholder 4">
            <a:extLst>
              <a:ext uri="{FF2B5EF4-FFF2-40B4-BE49-F238E27FC236}">
                <a16:creationId xmlns:a16="http://schemas.microsoft.com/office/drawing/2014/main" id="{8826BE0B-7FF5-4DBB-A1E6-994D19838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B90C9F-A054-4751-9B98-00C99FEAD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0A3C6-E47E-4055-99C5-ECE44944AA0C}" type="slidenum">
              <a:rPr lang="en-US" smtClean="0"/>
              <a:t>‹#›</a:t>
            </a:fld>
            <a:endParaRPr lang="en-US"/>
          </a:p>
        </p:txBody>
      </p:sp>
    </p:spTree>
    <p:extLst>
      <p:ext uri="{BB962C8B-B14F-4D97-AF65-F5344CB8AC3E}">
        <p14:creationId xmlns:p14="http://schemas.microsoft.com/office/powerpoint/2010/main" val="3327301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7917-B8C5-4CF8-B2CF-E8937865334C}"/>
              </a:ext>
            </a:extLst>
          </p:cNvPr>
          <p:cNvSpPr>
            <a:spLocks noGrp="1"/>
          </p:cNvSpPr>
          <p:nvPr>
            <p:ph type="ctrTitle"/>
          </p:nvPr>
        </p:nvSpPr>
        <p:spPr/>
        <p:txBody>
          <a:bodyPr/>
          <a:lstStyle/>
          <a:p>
            <a:r>
              <a:rPr lang="en-US" dirty="0"/>
              <a:t>Nassau County</a:t>
            </a:r>
            <a:br>
              <a:rPr lang="en-US" dirty="0"/>
            </a:br>
            <a:r>
              <a:rPr lang="en-US" dirty="0"/>
              <a:t>New Regression Tool</a:t>
            </a:r>
          </a:p>
        </p:txBody>
      </p:sp>
      <p:sp>
        <p:nvSpPr>
          <p:cNvPr id="3" name="Subtitle 2">
            <a:extLst>
              <a:ext uri="{FF2B5EF4-FFF2-40B4-BE49-F238E27FC236}">
                <a16:creationId xmlns:a16="http://schemas.microsoft.com/office/drawing/2014/main" id="{738EC9BB-672B-44C6-B449-2117C08E97AE}"/>
              </a:ext>
            </a:extLst>
          </p:cNvPr>
          <p:cNvSpPr>
            <a:spLocks noGrp="1"/>
          </p:cNvSpPr>
          <p:nvPr>
            <p:ph type="subTitle" idx="1"/>
          </p:nvPr>
        </p:nvSpPr>
        <p:spPr/>
        <p:txBody>
          <a:bodyPr/>
          <a:lstStyle/>
          <a:p>
            <a:r>
              <a:rPr lang="en-US" dirty="0"/>
              <a:t>Provider Training</a:t>
            </a:r>
          </a:p>
          <a:p>
            <a:r>
              <a:rPr lang="en-US" dirty="0"/>
              <a:t>March 2021</a:t>
            </a:r>
          </a:p>
        </p:txBody>
      </p:sp>
    </p:spTree>
    <p:extLst>
      <p:ext uri="{BB962C8B-B14F-4D97-AF65-F5344CB8AC3E}">
        <p14:creationId xmlns:p14="http://schemas.microsoft.com/office/powerpoint/2010/main" val="1107025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E6B5-B052-45EE-9B0C-4AA5F3E907F0}"/>
              </a:ext>
            </a:extLst>
          </p:cNvPr>
          <p:cNvSpPr>
            <a:spLocks noGrp="1"/>
          </p:cNvSpPr>
          <p:nvPr>
            <p:ph type="title"/>
          </p:nvPr>
        </p:nvSpPr>
        <p:spPr/>
        <p:txBody>
          <a:bodyPr/>
          <a:lstStyle/>
          <a:p>
            <a:r>
              <a:rPr lang="en-US" dirty="0"/>
              <a:t>Heading</a:t>
            </a:r>
          </a:p>
        </p:txBody>
      </p:sp>
      <p:sp>
        <p:nvSpPr>
          <p:cNvPr id="3" name="Rectangle 2">
            <a:extLst>
              <a:ext uri="{FF2B5EF4-FFF2-40B4-BE49-F238E27FC236}">
                <a16:creationId xmlns:a16="http://schemas.microsoft.com/office/drawing/2014/main" id="{C7CC2780-167E-4942-B4CA-81AC666CD7C7}"/>
              </a:ext>
            </a:extLst>
          </p:cNvPr>
          <p:cNvSpPr/>
          <p:nvPr/>
        </p:nvSpPr>
        <p:spPr>
          <a:xfrm>
            <a:off x="916989" y="2608385"/>
            <a:ext cx="10706987" cy="1278940"/>
          </a:xfrm>
          <a:prstGeom prst="rect">
            <a:avLst/>
          </a:prstGeom>
        </p:spPr>
        <p:txBody>
          <a:bodyPr wrap="square">
            <a:spAutoFit/>
          </a:bodyPr>
          <a:lstStyle/>
          <a:p>
            <a:pPr>
              <a:lnSpc>
                <a:spcPct val="115000"/>
              </a:lnSpc>
              <a:spcAft>
                <a:spcPts val="10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Name of Student </a:t>
            </a:r>
            <a:r>
              <a:rPr lang="en-US" u="sng" dirty="0">
                <a:latin typeface="Times New Roman" panose="02020603050405020304" pitchFamily="18" charset="0"/>
                <a:ea typeface="Times New Roman" panose="02020603050405020304" pitchFamily="18" charset="0"/>
                <a:cs typeface="Times New Roman" panose="02020603050405020304" pitchFamily="18" charset="0"/>
              </a:rPr>
              <a:t>	Jane Doe		</a:t>
            </a:r>
            <a:r>
              <a:rPr lang="en-US" dirty="0">
                <a:latin typeface="Times New Roman" panose="02020603050405020304" pitchFamily="18" charset="0"/>
                <a:ea typeface="Times New Roman" panose="02020603050405020304" pitchFamily="18" charset="0"/>
                <a:cs typeface="Times New Roman" panose="02020603050405020304" pitchFamily="18" charset="0"/>
              </a:rPr>
              <a:t>  DOB </a:t>
            </a:r>
            <a:r>
              <a:rPr lang="en-US" u="sng" dirty="0">
                <a:latin typeface="Times New Roman" panose="02020603050405020304" pitchFamily="18" charset="0"/>
                <a:ea typeface="Times New Roman" panose="02020603050405020304" pitchFamily="18" charset="0"/>
                <a:cs typeface="Times New Roman" panose="02020603050405020304" pitchFamily="18" charset="0"/>
              </a:rPr>
              <a:t>	7/8/15	</a:t>
            </a:r>
            <a:r>
              <a:rPr lang="en-US" dirty="0">
                <a:latin typeface="Times New Roman" panose="02020603050405020304" pitchFamily="18" charset="0"/>
                <a:ea typeface="Times New Roman" panose="02020603050405020304" pitchFamily="18" charset="0"/>
                <a:cs typeface="Times New Roman" panose="02020603050405020304" pitchFamily="18" charset="0"/>
              </a:rPr>
              <a:t> Discipline </a:t>
            </a:r>
            <a:r>
              <a:rPr lang="en-US" u="sng" dirty="0">
                <a:latin typeface="Times New Roman" panose="02020603050405020304" pitchFamily="18" charset="0"/>
                <a:ea typeface="Times New Roman" panose="02020603050405020304" pitchFamily="18" charset="0"/>
                <a:cs typeface="Times New Roman" panose="02020603050405020304" pitchFamily="18" charset="0"/>
              </a:rPr>
              <a:t>	SEIT	</a:t>
            </a:r>
            <a:r>
              <a:rPr lang="en-US" dirty="0">
                <a:latin typeface="Times New Roman" panose="02020603050405020304" pitchFamily="18" charset="0"/>
                <a:ea typeface="Times New Roman" panose="02020603050405020304" pitchFamily="18" charset="0"/>
                <a:cs typeface="Times New Roman" panose="02020603050405020304" pitchFamily="18" charset="0"/>
              </a:rPr>
              <a:t>  Frequency </a:t>
            </a:r>
            <a:r>
              <a:rPr lang="en-US" u="sng" dirty="0">
                <a:latin typeface="Times New Roman" panose="02020603050405020304" pitchFamily="18" charset="0"/>
                <a:ea typeface="Times New Roman" panose="02020603050405020304" pitchFamily="18" charset="0"/>
                <a:cs typeface="Times New Roman" panose="02020603050405020304" pitchFamily="18" charset="0"/>
              </a:rPr>
              <a:t>	5x60	</a:t>
            </a:r>
          </a:p>
          <a:p>
            <a:pPr>
              <a:lnSpc>
                <a:spcPct val="115000"/>
              </a:lnSpc>
              <a:spcAft>
                <a:spcPts val="10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Date Range of Missed Sessions </a:t>
            </a:r>
            <a:r>
              <a:rPr lang="en-US" u="sng" dirty="0">
                <a:latin typeface="Times New Roman" panose="02020603050405020304" pitchFamily="18" charset="0"/>
                <a:ea typeface="Times New Roman" panose="02020603050405020304" pitchFamily="18" charset="0"/>
                <a:cs typeface="Times New Roman" panose="02020603050405020304" pitchFamily="18" charset="0"/>
              </a:rPr>
              <a:t>2/18/19 </a:t>
            </a:r>
            <a:r>
              <a:rPr lang="en-US" dirty="0">
                <a:latin typeface="Times New Roman" panose="02020603050405020304" pitchFamily="18" charset="0"/>
                <a:ea typeface="Times New Roman" panose="02020603050405020304" pitchFamily="18" charset="0"/>
                <a:cs typeface="Times New Roman" panose="02020603050405020304" pitchFamily="18" charset="0"/>
              </a:rPr>
              <a:t>to </a:t>
            </a:r>
            <a:r>
              <a:rPr lang="en-US" u="sng" dirty="0">
                <a:latin typeface="Times New Roman" panose="02020603050405020304" pitchFamily="18" charset="0"/>
                <a:ea typeface="Times New Roman" panose="02020603050405020304" pitchFamily="18" charset="0"/>
                <a:cs typeface="Times New Roman" panose="02020603050405020304" pitchFamily="18" charset="0"/>
              </a:rPr>
              <a:t>2/22/19 </a:t>
            </a:r>
            <a:r>
              <a:rPr lang="en-US" dirty="0">
                <a:latin typeface="Times New Roman" panose="02020603050405020304" pitchFamily="18" charset="0"/>
                <a:ea typeface="Times New Roman" panose="02020603050405020304" pitchFamily="18" charset="0"/>
                <a:cs typeface="Times New Roman" panose="02020603050405020304" pitchFamily="18" charset="0"/>
              </a:rPr>
              <a:t> # of Consecutive Sessions Missed </a:t>
            </a:r>
            <a:r>
              <a:rPr lang="en-US" u="sng" dirty="0">
                <a:latin typeface="Times New Roman" panose="02020603050405020304" pitchFamily="18" charset="0"/>
                <a:ea typeface="Times New Roman" panose="02020603050405020304" pitchFamily="18" charset="0"/>
                <a:cs typeface="Times New Roman" panose="02020603050405020304" pitchFamily="18" charset="0"/>
              </a:rPr>
              <a:t>    5  </a:t>
            </a:r>
            <a:r>
              <a:rPr lang="en-US" dirty="0">
                <a:latin typeface="Times New Roman" panose="02020603050405020304" pitchFamily="18" charset="0"/>
                <a:ea typeface="Times New Roman" panose="02020603050405020304" pitchFamily="18" charset="0"/>
                <a:cs typeface="Times New Roman" panose="02020603050405020304" pitchFamily="18" charset="0"/>
              </a:rPr>
              <a:t>Reason </a:t>
            </a:r>
            <a:r>
              <a:rPr lang="en-US" u="sng" dirty="0">
                <a:latin typeface="Times New Roman" panose="02020603050405020304" pitchFamily="18" charset="0"/>
                <a:ea typeface="Times New Roman" panose="02020603050405020304" pitchFamily="18" charset="0"/>
                <a:cs typeface="Times New Roman" panose="02020603050405020304" pitchFamily="18" charset="0"/>
              </a:rPr>
              <a:t>school break</a:t>
            </a:r>
          </a:p>
          <a:p>
            <a:pPr>
              <a:lnSpc>
                <a:spcPct val="115000"/>
              </a:lnSpc>
              <a:spcAft>
                <a:spcPts val="10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Name of Provider/Agency/School </a:t>
            </a:r>
            <a:r>
              <a:rPr lang="en-US" u="sng" dirty="0">
                <a:latin typeface="Times New Roman" panose="02020603050405020304" pitchFamily="18" charset="0"/>
                <a:ea typeface="Times New Roman" panose="02020603050405020304" pitchFamily="18" charset="0"/>
                <a:cs typeface="Times New Roman" panose="02020603050405020304" pitchFamily="18" charset="0"/>
              </a:rPr>
              <a:t>	Sally Smith		Happy Place preschool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5D9BA83-722A-4DCE-BC4D-06F9B5659649}"/>
              </a:ext>
            </a:extLst>
          </p:cNvPr>
          <p:cNvSpPr txBox="1"/>
          <p:nvPr/>
        </p:nvSpPr>
        <p:spPr>
          <a:xfrm>
            <a:off x="1113693" y="4143589"/>
            <a:ext cx="1017563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t>Be sure to complete ALL identifying information in the heading. </a:t>
            </a:r>
            <a:endParaRPr lang="en-US" dirty="0"/>
          </a:p>
          <a:p>
            <a:pPr marL="342900" indent="-342900">
              <a:buFont typeface="Arial"/>
              <a:buChar char="•"/>
            </a:pPr>
            <a:r>
              <a:rPr lang="en-US" sz="2400" dirty="0">
                <a:ea typeface="+mn-lt"/>
                <a:cs typeface="+mn-lt"/>
              </a:rPr>
              <a:t>Ensure names are spelled correctly and DOB is accurate</a:t>
            </a:r>
          </a:p>
          <a:p>
            <a:pPr marL="342900" indent="-342900">
              <a:buFont typeface="Arial"/>
              <a:buChar char="•"/>
            </a:pPr>
            <a:r>
              <a:rPr lang="en-US" sz="2400" dirty="0">
                <a:ea typeface="+mn-lt"/>
                <a:cs typeface="+mn-lt"/>
              </a:rPr>
              <a:t>Service type and frequency should reflect consistency with the IEP .</a:t>
            </a:r>
            <a:endParaRPr lang="en-US" sz="2400" dirty="0"/>
          </a:p>
          <a:p>
            <a:endParaRPr lang="en-US" sz="2800" dirty="0"/>
          </a:p>
        </p:txBody>
      </p:sp>
    </p:spTree>
    <p:extLst>
      <p:ext uri="{BB962C8B-B14F-4D97-AF65-F5344CB8AC3E}">
        <p14:creationId xmlns:p14="http://schemas.microsoft.com/office/powerpoint/2010/main" val="2370071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0662-9A47-40E2-9C37-C84004F61C88}"/>
              </a:ext>
            </a:extLst>
          </p:cNvPr>
          <p:cNvSpPr>
            <a:spLocks noGrp="1"/>
          </p:cNvSpPr>
          <p:nvPr>
            <p:ph type="title"/>
          </p:nvPr>
        </p:nvSpPr>
        <p:spPr>
          <a:xfrm>
            <a:off x="1295402" y="789221"/>
            <a:ext cx="9601196" cy="1303867"/>
          </a:xfrm>
        </p:spPr>
        <p:txBody>
          <a:bodyPr>
            <a:normAutofit fontScale="90000"/>
          </a:bodyPr>
          <a:lstStyle/>
          <a:p>
            <a:br>
              <a:rPr lang="en-US" dirty="0"/>
            </a:br>
            <a:r>
              <a:rPr lang="en-US" dirty="0"/>
              <a:t>Regression Tool Instructions</a:t>
            </a:r>
            <a:br>
              <a:rPr lang="en-US" dirty="0"/>
            </a:br>
            <a:r>
              <a:rPr lang="en-US" sz="2800" u="sng" dirty="0">
                <a:latin typeface="Garamond"/>
                <a:ea typeface="Calibri" panose="020F0502020204030204" pitchFamily="34" charset="0"/>
              </a:rPr>
              <a:t>Skill Attainment Prior to Treatment Interruption:</a:t>
            </a:r>
            <a:br>
              <a:rPr lang="en-US" sz="2200" dirty="0">
                <a:latin typeface="Times New Roman" panose="02020603050405020304" pitchFamily="18" charset="0"/>
                <a:ea typeface="Calibri" panose="020F0502020204030204" pitchFamily="34" charset="0"/>
              </a:rPr>
            </a:br>
            <a:endParaRPr lang="en-US" sz="2200" dirty="0"/>
          </a:p>
        </p:txBody>
      </p:sp>
      <p:sp>
        <p:nvSpPr>
          <p:cNvPr id="3" name="Content Placeholder 2">
            <a:extLst>
              <a:ext uri="{FF2B5EF4-FFF2-40B4-BE49-F238E27FC236}">
                <a16:creationId xmlns:a16="http://schemas.microsoft.com/office/drawing/2014/main" id="{5D80AB97-BE8B-4668-9935-C2EED53AA487}"/>
              </a:ext>
            </a:extLst>
          </p:cNvPr>
          <p:cNvSpPr>
            <a:spLocks noGrp="1"/>
          </p:cNvSpPr>
          <p:nvPr>
            <p:ph idx="1"/>
          </p:nvPr>
        </p:nvSpPr>
        <p:spPr>
          <a:xfrm>
            <a:off x="997865" y="1922713"/>
            <a:ext cx="10003343" cy="3225152"/>
          </a:xfrm>
        </p:spPr>
        <p:txBody>
          <a:bodyPr vert="horz" lIns="91440" tIns="45720" rIns="91440" bIns="45720" rtlCol="0" anchor="t">
            <a:noAutofit/>
          </a:bodyPr>
          <a:lstStyle/>
          <a:p>
            <a:pPr marL="0" indent="0">
              <a:spcBef>
                <a:spcPts val="0"/>
              </a:spcBef>
              <a:spcAft>
                <a:spcPts val="0"/>
              </a:spcAft>
              <a:buNone/>
            </a:pPr>
            <a:endParaRPr lang="en-US" sz="1800" b="1" dirty="0">
              <a:latin typeface="Times New Roman"/>
              <a:ea typeface="Calibri" panose="020F0502020204030204" pitchFamily="34" charset="0"/>
              <a:cs typeface="Times New Roman"/>
            </a:endParaRPr>
          </a:p>
          <a:p>
            <a:pPr marL="342900" indent="-342900" algn="just">
              <a:spcBef>
                <a:spcPts val="0"/>
              </a:spcBef>
              <a:spcAft>
                <a:spcPts val="0"/>
              </a:spcAft>
              <a:buSzPct val="114999"/>
              <a:buAutoNum type="arabicPeriod"/>
            </a:pPr>
            <a:endParaRPr lang="en-US" sz="1800" b="1" dirty="0">
              <a:latin typeface="Times New Roman"/>
              <a:ea typeface="Calibri" panose="020F0502020204030204" pitchFamily="34" charset="0"/>
              <a:cs typeface="Times New Roman"/>
            </a:endParaRPr>
          </a:p>
          <a:p>
            <a:pPr marL="0" indent="0" algn="just">
              <a:spcBef>
                <a:spcPts val="0"/>
              </a:spcBef>
              <a:spcAft>
                <a:spcPts val="0"/>
              </a:spcAft>
              <a:buSzPct val="114999"/>
              <a:buNone/>
            </a:pPr>
            <a:r>
              <a:rPr lang="en-US" b="1" dirty="0">
                <a:latin typeface="Garamond"/>
                <a:ea typeface="Calibri" panose="020F0502020204030204" pitchFamily="34" charset="0"/>
                <a:cs typeface="Times New Roman"/>
              </a:rPr>
              <a:t>1</a:t>
            </a:r>
            <a:r>
              <a:rPr lang="en-US" dirty="0">
                <a:latin typeface="Garamond"/>
                <a:ea typeface="Calibri" panose="020F0502020204030204" pitchFamily="34" charset="0"/>
                <a:cs typeface="Times New Roman"/>
              </a:rPr>
              <a:t>. </a:t>
            </a:r>
            <a:r>
              <a:rPr lang="en-US" b="1" dirty="0">
                <a:latin typeface="Garamond"/>
                <a:ea typeface="Calibri" panose="020F0502020204030204" pitchFamily="34" charset="0"/>
                <a:cs typeface="Times New Roman"/>
              </a:rPr>
              <a:t>Include the </a:t>
            </a:r>
            <a:r>
              <a:rPr lang="en-US" b="1" u="sng" dirty="0">
                <a:latin typeface="Garamond"/>
                <a:ea typeface="Calibri" panose="020F0502020204030204" pitchFamily="34" charset="0"/>
                <a:cs typeface="Times New Roman"/>
              </a:rPr>
              <a:t>date range where no services</a:t>
            </a:r>
            <a:r>
              <a:rPr lang="en-US" b="1" dirty="0">
                <a:latin typeface="Garamond"/>
                <a:ea typeface="Calibri" panose="020F0502020204030204" pitchFamily="34" charset="0"/>
                <a:cs typeface="Times New Roman"/>
              </a:rPr>
              <a:t> were provided.  </a:t>
            </a:r>
            <a:r>
              <a:rPr lang="en-US" b="1" dirty="0">
                <a:solidFill>
                  <a:schemeClr val="tx1"/>
                </a:solidFill>
                <a:latin typeface="Garamond"/>
                <a:ea typeface="Calibri" panose="020F0502020204030204" pitchFamily="34" charset="0"/>
                <a:cs typeface="Times New Roman"/>
              </a:rPr>
              <a:t>One extended weekend in isolation is not a sufficient interval of time on its own without services with which to prove substantial regression. However, if significant regression is noted consistently over many weekends, this data could be utilized to justify a claim of substantial regression. </a:t>
            </a:r>
            <a:endParaRPr lang="en-US" b="1">
              <a:solidFill>
                <a:schemeClr val="tx1"/>
              </a:solidFill>
              <a:latin typeface="Garamond"/>
              <a:ea typeface="+mn-lt"/>
              <a:cs typeface="+mn-lt"/>
            </a:endParaRPr>
          </a:p>
          <a:p>
            <a:pPr marL="800100" lvl="1">
              <a:spcBef>
                <a:spcPts val="0"/>
              </a:spcBef>
              <a:spcAft>
                <a:spcPts val="0"/>
              </a:spcAft>
              <a:buSzPct val="114999"/>
            </a:pPr>
            <a:r>
              <a:rPr lang="en-US" sz="2400" dirty="0">
                <a:latin typeface="Garamond"/>
                <a:ea typeface="Calibri" panose="020F0502020204030204" pitchFamily="34" charset="0"/>
                <a:cs typeface="Times New Roman"/>
              </a:rPr>
              <a:t>The most frequently used interruptions include Holiday Break, </a:t>
            </a:r>
            <a:endParaRPr lang="en-US" sz="2400">
              <a:latin typeface="Garamond"/>
              <a:ea typeface="Calibri" panose="020F0502020204030204" pitchFamily="34" charset="0"/>
              <a:cs typeface="Times New Roman" panose="02020603050405020304" pitchFamily="18" charset="0"/>
            </a:endParaRPr>
          </a:p>
          <a:p>
            <a:pPr marL="514350" lvl="1" indent="0">
              <a:spcBef>
                <a:spcPts val="0"/>
              </a:spcBef>
              <a:spcAft>
                <a:spcPts val="0"/>
              </a:spcAft>
              <a:buSzPct val="114999"/>
              <a:buNone/>
            </a:pPr>
            <a:r>
              <a:rPr lang="en-US" sz="2400" dirty="0">
                <a:latin typeface="Garamond"/>
                <a:ea typeface="Calibri" panose="020F0502020204030204" pitchFamily="34" charset="0"/>
                <a:cs typeface="Times New Roman"/>
              </a:rPr>
              <a:t>    Winter Break and Spring Break </a:t>
            </a:r>
            <a:endParaRPr lang="en-US" sz="2400" dirty="0">
              <a:latin typeface="Garamond"/>
              <a:ea typeface="Calibri" panose="020F0502020204030204" pitchFamily="34" charset="0"/>
              <a:cs typeface="Times New Roman" panose="02020603050405020304" pitchFamily="18" charset="0"/>
            </a:endParaRPr>
          </a:p>
          <a:p>
            <a:pPr marL="800100" lvl="1">
              <a:spcBef>
                <a:spcPts val="0"/>
              </a:spcBef>
              <a:spcAft>
                <a:spcPts val="0"/>
              </a:spcAft>
            </a:pPr>
            <a:r>
              <a:rPr lang="en-US" sz="2400" dirty="0">
                <a:latin typeface="Garamond"/>
                <a:ea typeface="+mn-lt"/>
                <a:cs typeface="Times New Roman"/>
              </a:rPr>
              <a:t>Extended absences due to illness or quarantine may also be used.</a:t>
            </a:r>
          </a:p>
          <a:p>
            <a:pPr marL="800100" lvl="1">
              <a:spcBef>
                <a:spcPts val="0"/>
              </a:spcBef>
              <a:spcAft>
                <a:spcPts val="0"/>
              </a:spcAft>
            </a:pPr>
            <a:r>
              <a:rPr lang="en-US" sz="2400" dirty="0">
                <a:latin typeface="Garamond"/>
                <a:ea typeface="+mn-lt"/>
                <a:cs typeface="Times New Roman"/>
              </a:rPr>
              <a:t>If regression occurs over weekends, it must be consistent and over MANY weekends.</a:t>
            </a:r>
          </a:p>
          <a:p>
            <a:pPr marL="0" indent="0">
              <a:buSzPct val="114999"/>
              <a:buNone/>
            </a:pPr>
            <a:endParaRPr lang="en-US" sz="1800" b="1" dirty="0">
              <a:latin typeface="Times New Roman"/>
              <a:cs typeface="Times New Roman"/>
            </a:endParaRPr>
          </a:p>
          <a:p>
            <a:pPr marL="342900" indent="-342900">
              <a:spcBef>
                <a:spcPts val="0"/>
              </a:spcBef>
              <a:spcAft>
                <a:spcPts val="0"/>
              </a:spcAft>
              <a:buFont typeface="+mj-lt"/>
              <a:buAutoNum type="arabicPeriod"/>
            </a:pPr>
            <a:endParaRPr lang="en-US" sz="1600" dirty="0">
              <a:latin typeface="Times New Roman"/>
              <a:ea typeface="Calibri" panose="020F0502020204030204" pitchFamily="34" charset="0"/>
              <a:cs typeface="Times New Roman"/>
            </a:endParaRPr>
          </a:p>
          <a:p>
            <a:pPr marL="0" indent="0">
              <a:buNone/>
            </a:pPr>
            <a:r>
              <a:rPr lang="en-US" sz="1600" dirty="0">
                <a:latin typeface="Times New Roman"/>
                <a:ea typeface="Calibri" panose="020F0502020204030204" pitchFamily="34" charset="0"/>
                <a:cs typeface="Times New Roman"/>
              </a:rPr>
              <a:t>    </a:t>
            </a:r>
            <a:endParaRPr lang="en-US" sz="1600" dirty="0">
              <a:latin typeface="Times New Roman" panose="02020603050405020304" pitchFamily="18" charset="0"/>
              <a:ea typeface="Calibri" panose="020F0502020204030204" pitchFamily="34" charset="0"/>
              <a:cs typeface="Times New Roman"/>
            </a:endParaRPr>
          </a:p>
          <a:p>
            <a:endParaRPr lang="en-US" dirty="0"/>
          </a:p>
        </p:txBody>
      </p:sp>
    </p:spTree>
    <p:extLst>
      <p:ext uri="{BB962C8B-B14F-4D97-AF65-F5344CB8AC3E}">
        <p14:creationId xmlns:p14="http://schemas.microsoft.com/office/powerpoint/2010/main" val="609829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0662-9A47-40E2-9C37-C84004F61C88}"/>
              </a:ext>
            </a:extLst>
          </p:cNvPr>
          <p:cNvSpPr>
            <a:spLocks noGrp="1"/>
          </p:cNvSpPr>
          <p:nvPr>
            <p:ph type="title"/>
          </p:nvPr>
        </p:nvSpPr>
        <p:spPr/>
        <p:txBody>
          <a:bodyPr>
            <a:normAutofit fontScale="90000"/>
          </a:bodyPr>
          <a:lstStyle/>
          <a:p>
            <a:r>
              <a:rPr lang="en-US" dirty="0"/>
              <a:t>Regression Tool Instructions</a:t>
            </a:r>
            <a:br>
              <a:rPr lang="en-US" dirty="0"/>
            </a:br>
            <a:r>
              <a:rPr lang="en-US" sz="2200" u="sng" dirty="0">
                <a:latin typeface="Times New Roman" panose="02020603050405020304" pitchFamily="18" charset="0"/>
                <a:ea typeface="Calibri" panose="020F0502020204030204" pitchFamily="34" charset="0"/>
              </a:rPr>
              <a:t>Skill Attainment Prior to Treatment Interruption:</a:t>
            </a:r>
            <a:br>
              <a:rPr lang="en-US" sz="2200" dirty="0">
                <a:latin typeface="Times New Roman" panose="02020603050405020304" pitchFamily="18" charset="0"/>
                <a:ea typeface="Calibri" panose="020F0502020204030204" pitchFamily="34" charset="0"/>
              </a:rPr>
            </a:br>
            <a:endParaRPr lang="en-US" sz="2200" dirty="0"/>
          </a:p>
        </p:txBody>
      </p:sp>
      <p:sp>
        <p:nvSpPr>
          <p:cNvPr id="3" name="Content Placeholder 2">
            <a:extLst>
              <a:ext uri="{FF2B5EF4-FFF2-40B4-BE49-F238E27FC236}">
                <a16:creationId xmlns:a16="http://schemas.microsoft.com/office/drawing/2014/main" id="{5D80AB97-BE8B-4668-9935-C2EED53AA487}"/>
              </a:ext>
            </a:extLst>
          </p:cNvPr>
          <p:cNvSpPr>
            <a:spLocks noGrp="1"/>
          </p:cNvSpPr>
          <p:nvPr>
            <p:ph idx="1"/>
          </p:nvPr>
        </p:nvSpPr>
        <p:spPr>
          <a:xfrm>
            <a:off x="1115703" y="2034993"/>
            <a:ext cx="9872593" cy="3225152"/>
          </a:xfrm>
        </p:spPr>
        <p:txBody>
          <a:bodyPr vert="horz" lIns="91440" tIns="45720" rIns="91440" bIns="45720" rtlCol="0" anchor="t">
            <a:noAutofit/>
          </a:bodyPr>
          <a:lstStyle/>
          <a:p>
            <a:pPr marL="0" indent="0">
              <a:spcBef>
                <a:spcPts val="0"/>
              </a:spcBef>
              <a:spcAft>
                <a:spcPts val="0"/>
              </a:spcAft>
              <a:buNone/>
            </a:pPr>
            <a:endParaRPr lang="en-US" sz="1600" dirty="0">
              <a:solidFill>
                <a:srgbClr val="FF0000"/>
              </a:solidFill>
              <a:latin typeface="Times New Roman"/>
              <a:ea typeface="Calibri" panose="020F0502020204030204" pitchFamily="34" charset="0"/>
              <a:cs typeface="Times New Roman"/>
            </a:endParaRPr>
          </a:p>
          <a:p>
            <a:pPr marL="342900" indent="-342900">
              <a:spcBef>
                <a:spcPts val="0"/>
              </a:spcBef>
              <a:spcAft>
                <a:spcPts val="0"/>
              </a:spcAft>
              <a:buSzPct val="114999"/>
              <a:buAutoNum type="arabicPeriod"/>
            </a:pPr>
            <a:endParaRPr lang="en-US" sz="1600" dirty="0">
              <a:latin typeface="Garamond"/>
              <a:ea typeface="Calibri" panose="020F0502020204030204" pitchFamily="34" charset="0"/>
              <a:cs typeface="Times New Roman"/>
            </a:endParaRPr>
          </a:p>
          <a:p>
            <a:pPr marL="0" indent="0">
              <a:spcBef>
                <a:spcPts val="0"/>
              </a:spcBef>
              <a:spcAft>
                <a:spcPts val="0"/>
              </a:spcAft>
              <a:buNone/>
            </a:pPr>
            <a:r>
              <a:rPr lang="en-US" dirty="0">
                <a:latin typeface="Garamond"/>
                <a:ea typeface="Calibri" panose="020F0502020204030204" pitchFamily="34" charset="0"/>
                <a:cs typeface="Times New Roman"/>
              </a:rPr>
              <a:t>2</a:t>
            </a:r>
            <a:r>
              <a:rPr lang="en-US" b="1" dirty="0">
                <a:latin typeface="Garamond"/>
                <a:ea typeface="Calibri" panose="020F0502020204030204" pitchFamily="34" charset="0"/>
                <a:cs typeface="Times New Roman"/>
              </a:rPr>
              <a:t>. Identify </a:t>
            </a:r>
            <a:r>
              <a:rPr lang="en-US" b="1" u="sng" dirty="0">
                <a:latin typeface="Garamond"/>
                <a:ea typeface="Calibri" panose="020F0502020204030204" pitchFamily="34" charset="0"/>
                <a:cs typeface="Times New Roman"/>
              </a:rPr>
              <a:t>more than one</a:t>
            </a:r>
            <a:r>
              <a:rPr lang="en-US" b="1" dirty="0">
                <a:latin typeface="Garamond"/>
                <a:ea typeface="Calibri" panose="020F0502020204030204" pitchFamily="34" charset="0"/>
                <a:cs typeface="Times New Roman"/>
              </a:rPr>
              <a:t> short term objective, benchmark, or skill in your area of expertise </a:t>
            </a:r>
            <a:r>
              <a:rPr lang="en-US" b="1" u="sng" dirty="0">
                <a:latin typeface="Garamond"/>
                <a:ea typeface="Calibri" panose="020F0502020204030204" pitchFamily="34" charset="0"/>
                <a:cs typeface="Times New Roman"/>
              </a:rPr>
              <a:t>that the child has achieved or mastered</a:t>
            </a:r>
            <a:r>
              <a:rPr lang="en-US" b="1" dirty="0">
                <a:latin typeface="Garamond"/>
                <a:ea typeface="Calibri" panose="020F0502020204030204" pitchFamily="34" charset="0"/>
                <a:cs typeface="Times New Roman"/>
              </a:rPr>
              <a:t>.  (If there aren’t any then it is the provider’s responsibility to contact the school district’s CPSE chairperson to discuss the possibility of creating more realistic and achievable/attainable goals.)</a:t>
            </a:r>
          </a:p>
          <a:p>
            <a:pPr marL="1257300" lvl="2">
              <a:spcBef>
                <a:spcPts val="0"/>
              </a:spcBef>
              <a:spcAft>
                <a:spcPts val="0"/>
              </a:spcAft>
              <a:buSzPct val="114999"/>
            </a:pPr>
            <a:r>
              <a:rPr lang="en-US" sz="2400" dirty="0">
                <a:latin typeface="Garamond"/>
                <a:ea typeface="Calibri" panose="020F0502020204030204" pitchFamily="34" charset="0"/>
                <a:cs typeface="Times New Roman"/>
              </a:rPr>
              <a:t>Must have been working on this goal/objective prior to the first period of data collection.</a:t>
            </a:r>
            <a:endParaRPr lang="en-US" sz="2400">
              <a:latin typeface="Garamond"/>
              <a:ea typeface="Calibri" panose="020F0502020204030204" pitchFamily="34" charset="0"/>
              <a:cs typeface="Times New Roman"/>
            </a:endParaRPr>
          </a:p>
          <a:p>
            <a:pPr marL="1257300" lvl="2">
              <a:spcBef>
                <a:spcPts val="0"/>
              </a:spcBef>
              <a:spcAft>
                <a:spcPts val="0"/>
              </a:spcAft>
              <a:buSzPct val="114999"/>
            </a:pPr>
            <a:r>
              <a:rPr lang="en-US" sz="2400" dirty="0">
                <a:latin typeface="Garamond"/>
                <a:ea typeface="Calibri" panose="020F0502020204030204" pitchFamily="34" charset="0"/>
                <a:cs typeface="Times New Roman"/>
              </a:rPr>
              <a:t>Choose goals/objectives that will be targeted directly following the break.</a:t>
            </a:r>
          </a:p>
          <a:p>
            <a:pPr marL="971550" lvl="2" indent="0">
              <a:spcBef>
                <a:spcPts val="0"/>
              </a:spcBef>
              <a:spcAft>
                <a:spcPts val="0"/>
              </a:spcAft>
              <a:buSzPct val="114999"/>
              <a:buNone/>
            </a:pPr>
            <a:endParaRPr lang="en-US" sz="2000" dirty="0">
              <a:latin typeface="Times New Roman" panose="02020603050405020304" pitchFamily="18" charset="0"/>
              <a:ea typeface="Calibri" panose="020F0502020204030204" pitchFamily="34" charset="0"/>
              <a:cs typeface="Times New Roman"/>
            </a:endParaRPr>
          </a:p>
          <a:p>
            <a:pPr marL="800100" lvl="1">
              <a:spcBef>
                <a:spcPts val="0"/>
              </a:spcBef>
              <a:spcAft>
                <a:spcPts val="0"/>
              </a:spcAft>
              <a:buSzPct val="114999"/>
              <a:buAutoNum type="arabicPeriod"/>
            </a:pPr>
            <a:endParaRPr lang="en-US" sz="1200" dirty="0">
              <a:latin typeface="Times New Roman" panose="02020603050405020304" pitchFamily="18" charset="0"/>
              <a:ea typeface="Calibri" panose="020F0502020204030204" pitchFamily="34" charset="0"/>
              <a:cs typeface="Times New Roman"/>
            </a:endParaRPr>
          </a:p>
          <a:p>
            <a:pPr marL="514350" lvl="1" indent="0">
              <a:spcBef>
                <a:spcPts val="0"/>
              </a:spcBef>
              <a:spcAft>
                <a:spcPts val="0"/>
              </a:spcAft>
              <a:buSzPct val="114999"/>
              <a:buNone/>
            </a:pPr>
            <a:endParaRPr lang="en-US" sz="1200" dirty="0">
              <a:latin typeface="Times New Roman" panose="02020603050405020304" pitchFamily="18" charset="0"/>
              <a:ea typeface="Calibri" panose="020F0502020204030204" pitchFamily="34" charset="0"/>
              <a:cs typeface="Times New Roman"/>
            </a:endParaRPr>
          </a:p>
          <a:p>
            <a:pPr marL="342900" indent="-342900">
              <a:buFont typeface="Garamond" panose="02020404030301010803"/>
              <a:buAutoNum type="arabicPeriod"/>
            </a:pPr>
            <a:endParaRPr lang="en-US" sz="1600" dirty="0">
              <a:latin typeface="Times New Roman" panose="02020603050405020304" pitchFamily="18" charset="0"/>
              <a:ea typeface="Calibri" panose="020F0502020204030204" pitchFamily="34" charset="0"/>
              <a:cs typeface="Times New Roman"/>
            </a:endParaRPr>
          </a:p>
          <a:p>
            <a:pPr marL="0" indent="0">
              <a:spcBef>
                <a:spcPts val="0"/>
              </a:spcBef>
              <a:spcAft>
                <a:spcPts val="0"/>
              </a:spcAft>
              <a:buNone/>
            </a:pPr>
            <a:endParaRPr lang="en-US" sz="1600">
              <a:latin typeface="Times New Roman" panose="02020603050405020304" pitchFamily="18" charset="0"/>
              <a:cs typeface="Times New Roman"/>
            </a:endParaRPr>
          </a:p>
          <a:p>
            <a:endParaRPr lang="en-US" dirty="0"/>
          </a:p>
        </p:txBody>
      </p:sp>
    </p:spTree>
    <p:extLst>
      <p:ext uri="{BB962C8B-B14F-4D97-AF65-F5344CB8AC3E}">
        <p14:creationId xmlns:p14="http://schemas.microsoft.com/office/powerpoint/2010/main" val="640737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0662-9A47-40E2-9C37-C84004F61C88}"/>
              </a:ext>
            </a:extLst>
          </p:cNvPr>
          <p:cNvSpPr>
            <a:spLocks noGrp="1"/>
          </p:cNvSpPr>
          <p:nvPr>
            <p:ph type="title"/>
          </p:nvPr>
        </p:nvSpPr>
        <p:spPr/>
        <p:txBody>
          <a:bodyPr>
            <a:normAutofit fontScale="90000"/>
          </a:bodyPr>
          <a:lstStyle/>
          <a:p>
            <a:r>
              <a:rPr lang="en-US" dirty="0"/>
              <a:t>Regression Tool Instructions</a:t>
            </a:r>
            <a:br>
              <a:rPr lang="en-US" dirty="0"/>
            </a:br>
            <a:r>
              <a:rPr lang="en-US" sz="2200" u="sng" dirty="0">
                <a:latin typeface="Times New Roman" panose="02020603050405020304" pitchFamily="18" charset="0"/>
                <a:ea typeface="Calibri" panose="020F0502020204030204" pitchFamily="34" charset="0"/>
              </a:rPr>
              <a:t>Skill Attainment Prior to Treatment Interruption:</a:t>
            </a:r>
            <a:br>
              <a:rPr lang="en-US" sz="2200" dirty="0">
                <a:latin typeface="Times New Roman" panose="02020603050405020304" pitchFamily="18" charset="0"/>
                <a:ea typeface="Calibri" panose="020F0502020204030204" pitchFamily="34" charset="0"/>
              </a:rPr>
            </a:br>
            <a:endParaRPr lang="en-US" sz="2200" dirty="0"/>
          </a:p>
        </p:txBody>
      </p:sp>
      <p:sp>
        <p:nvSpPr>
          <p:cNvPr id="3" name="Content Placeholder 2">
            <a:extLst>
              <a:ext uri="{FF2B5EF4-FFF2-40B4-BE49-F238E27FC236}">
                <a16:creationId xmlns:a16="http://schemas.microsoft.com/office/drawing/2014/main" id="{5D80AB97-BE8B-4668-9935-C2EED53AA487}"/>
              </a:ext>
            </a:extLst>
          </p:cNvPr>
          <p:cNvSpPr>
            <a:spLocks noGrp="1"/>
          </p:cNvSpPr>
          <p:nvPr>
            <p:ph idx="1"/>
          </p:nvPr>
        </p:nvSpPr>
        <p:spPr>
          <a:xfrm>
            <a:off x="1295401" y="1970777"/>
            <a:ext cx="9601196" cy="3225152"/>
          </a:xfrm>
        </p:spPr>
        <p:txBody>
          <a:bodyPr vert="horz" lIns="91440" tIns="45720" rIns="91440" bIns="45720" rtlCol="0" anchor="t">
            <a:noAutofit/>
          </a:bodyPr>
          <a:lstStyle/>
          <a:p>
            <a:pPr marL="0" indent="0">
              <a:spcBef>
                <a:spcPts val="0"/>
              </a:spcBef>
              <a:spcAft>
                <a:spcPts val="0"/>
              </a:spcAft>
              <a:buNone/>
            </a:pPr>
            <a:endParaRPr lang="en-US" sz="1600" dirty="0">
              <a:solidFill>
                <a:srgbClr val="FF0000"/>
              </a:solidFill>
              <a:latin typeface="Times New Roman"/>
              <a:ea typeface="Calibri" panose="020F0502020204030204" pitchFamily="34" charset="0"/>
              <a:cs typeface="Times New Roman"/>
            </a:endParaRPr>
          </a:p>
          <a:p>
            <a:pPr marL="342900" indent="-342900">
              <a:spcBef>
                <a:spcPts val="0"/>
              </a:spcBef>
              <a:spcAft>
                <a:spcPts val="0"/>
              </a:spcAft>
              <a:buSzPct val="114999"/>
              <a:buAutoNum type="arabicPeriod"/>
            </a:pPr>
            <a:endParaRPr lang="en-US" sz="1600" dirty="0">
              <a:latin typeface="Times New Roman"/>
              <a:ea typeface="Calibri" panose="020F0502020204030204" pitchFamily="34" charset="0"/>
              <a:cs typeface="Times New Roman"/>
            </a:endParaRPr>
          </a:p>
          <a:p>
            <a:pPr marL="0" indent="0">
              <a:spcBef>
                <a:spcPts val="0"/>
              </a:spcBef>
              <a:spcAft>
                <a:spcPts val="0"/>
              </a:spcAft>
              <a:buNone/>
            </a:pPr>
            <a:endParaRPr lang="en-US" sz="1600">
              <a:latin typeface="Times New Roman" panose="02020603050405020304" pitchFamily="18" charset="0"/>
              <a:ea typeface="Calibri" panose="020F0502020204030204" pitchFamily="34" charset="0"/>
              <a:cs typeface="Times New Roman"/>
            </a:endParaRPr>
          </a:p>
          <a:p>
            <a:endParaRPr lang="en-US" dirty="0"/>
          </a:p>
        </p:txBody>
      </p:sp>
      <p:sp>
        <p:nvSpPr>
          <p:cNvPr id="4" name="TextBox 3">
            <a:extLst>
              <a:ext uri="{FF2B5EF4-FFF2-40B4-BE49-F238E27FC236}">
                <a16:creationId xmlns:a16="http://schemas.microsoft.com/office/drawing/2014/main" id="{2C997FEC-4278-4E9E-A35D-6214FC864469}"/>
              </a:ext>
            </a:extLst>
          </p:cNvPr>
          <p:cNvSpPr txBox="1"/>
          <p:nvPr/>
        </p:nvSpPr>
        <p:spPr>
          <a:xfrm>
            <a:off x="1157678" y="2550862"/>
            <a:ext cx="987083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262626"/>
                </a:solidFill>
                <a:latin typeface="Garamond"/>
              </a:rPr>
              <a:t>3. Enter the </a:t>
            </a:r>
            <a:r>
              <a:rPr lang="en-US" sz="2400" b="1" u="sng" dirty="0">
                <a:solidFill>
                  <a:srgbClr val="262626"/>
                </a:solidFill>
                <a:latin typeface="Garamond"/>
              </a:rPr>
              <a:t>date of data collection and data, consistent with criteria as per the IEP</a:t>
            </a:r>
            <a:r>
              <a:rPr lang="en-US" sz="2400" b="1" dirty="0">
                <a:solidFill>
                  <a:srgbClr val="262626"/>
                </a:solidFill>
                <a:latin typeface="Garamond"/>
              </a:rPr>
              <a:t>, under each session # where baseline data was collected for each skill.  The provider is not required to collect data on consecutive days.   </a:t>
            </a:r>
            <a:endParaRPr lang="en-US" sz="2400" b="1" dirty="0">
              <a:solidFill>
                <a:srgbClr val="262626"/>
              </a:solidFill>
              <a:latin typeface="Garamond"/>
              <a:cs typeface="Times New Roman"/>
            </a:endParaRPr>
          </a:p>
          <a:p>
            <a:pPr marL="1200150" lvl="2" indent="-285750">
              <a:buFont typeface="Arial"/>
              <a:buChar char="•"/>
            </a:pPr>
            <a:r>
              <a:rPr lang="en-US" sz="2400" dirty="0">
                <a:solidFill>
                  <a:srgbClr val="262626"/>
                </a:solidFill>
                <a:latin typeface="Garamond"/>
                <a:cs typeface="Times New Roman"/>
              </a:rPr>
              <a:t>Ongoing data collection should be taking place regularly.</a:t>
            </a:r>
            <a:endParaRPr lang="en-US" sz="2400" dirty="0">
              <a:solidFill>
                <a:srgbClr val="262626"/>
              </a:solidFill>
              <a:latin typeface="Garamond"/>
              <a:ea typeface="+mn-lt"/>
              <a:cs typeface="Times New Roman"/>
            </a:endParaRPr>
          </a:p>
          <a:p>
            <a:pPr marL="1200150" lvl="2" indent="-285750">
              <a:buFont typeface="Arial"/>
              <a:buChar char="•"/>
            </a:pPr>
            <a:r>
              <a:rPr lang="en-US" sz="2400" dirty="0">
                <a:solidFill>
                  <a:srgbClr val="262626"/>
                </a:solidFill>
                <a:latin typeface="Garamond"/>
                <a:ea typeface="+mn-lt"/>
                <a:cs typeface="Times New Roman"/>
              </a:rPr>
              <a:t>Use criteria (trials or percentage) that matches the IEP.</a:t>
            </a:r>
            <a:endParaRPr lang="en-US" sz="2400" dirty="0">
              <a:latin typeface="Garamond"/>
            </a:endParaRPr>
          </a:p>
          <a:p>
            <a:pPr marL="1200150" lvl="2" indent="-285750">
              <a:buFont typeface="Arial"/>
              <a:buChar char="•"/>
            </a:pPr>
            <a:r>
              <a:rPr lang="en-US" sz="2400" dirty="0">
                <a:latin typeface="Garamond"/>
                <a:ea typeface="+mn-lt"/>
                <a:cs typeface="Times New Roman"/>
              </a:rPr>
              <a:t>Data is reported on EVERY session </a:t>
            </a:r>
            <a:r>
              <a:rPr lang="en-US" sz="2400" dirty="0">
                <a:ea typeface="+mn-lt"/>
                <a:cs typeface="+mn-lt"/>
              </a:rPr>
              <a:t>leading up to the break.</a:t>
            </a:r>
            <a:endParaRPr lang="en-US" sz="2400" dirty="0">
              <a:solidFill>
                <a:srgbClr val="262626"/>
              </a:solidFill>
              <a:latin typeface="Garamond"/>
              <a:ea typeface="+mn-lt"/>
              <a:cs typeface="Times New Roman"/>
            </a:endParaRPr>
          </a:p>
          <a:p>
            <a:pPr marL="1200150" lvl="2" indent="-285750">
              <a:buFont typeface="Arial"/>
              <a:buChar char="•"/>
            </a:pPr>
            <a:r>
              <a:rPr lang="en-US" sz="2400" dirty="0">
                <a:latin typeface="Garamond"/>
                <a:ea typeface="+mn-lt"/>
                <a:cs typeface="+mn-lt"/>
              </a:rPr>
              <a:t>Can be used as a tool during your sessions for data collection.</a:t>
            </a:r>
          </a:p>
          <a:p>
            <a:pPr marL="1200150" lvl="2" indent="-285750">
              <a:buFont typeface="Arial"/>
              <a:buChar char="•"/>
            </a:pPr>
            <a:r>
              <a:rPr lang="en-US" sz="2400" dirty="0">
                <a:latin typeface="Garamond"/>
                <a:ea typeface="+mn-lt"/>
                <a:cs typeface="+mn-lt"/>
              </a:rPr>
              <a:t>Can be completed with data previously collected (from your session notes).</a:t>
            </a:r>
            <a:endParaRPr lang="en-US" sz="2400" dirty="0">
              <a:latin typeface="Garamond"/>
              <a:cs typeface="Times"/>
            </a:endParaRPr>
          </a:p>
          <a:p>
            <a:endParaRPr lang="en-US" b="1" dirty="0">
              <a:solidFill>
                <a:srgbClr val="262626"/>
              </a:solidFill>
              <a:latin typeface="Times New Roman"/>
              <a:cs typeface="Times New Roman"/>
            </a:endParaRPr>
          </a:p>
        </p:txBody>
      </p:sp>
    </p:spTree>
    <p:extLst>
      <p:ext uri="{BB962C8B-B14F-4D97-AF65-F5344CB8AC3E}">
        <p14:creationId xmlns:p14="http://schemas.microsoft.com/office/powerpoint/2010/main" val="3719894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24A6B2D-668F-4714-A58F-BB6F13086F04}"/>
              </a:ext>
            </a:extLst>
          </p:cNvPr>
          <p:cNvGraphicFramePr>
            <a:graphicFrameLocks noGrp="1"/>
          </p:cNvGraphicFramePr>
          <p:nvPr>
            <p:extLst>
              <p:ext uri="{D42A27DB-BD31-4B8C-83A1-F6EECF244321}">
                <p14:modId xmlns:p14="http://schemas.microsoft.com/office/powerpoint/2010/main" val="3427705883"/>
              </p:ext>
            </p:extLst>
          </p:nvPr>
        </p:nvGraphicFramePr>
        <p:xfrm>
          <a:off x="970767" y="793315"/>
          <a:ext cx="10269193" cy="5426423"/>
        </p:xfrm>
        <a:graphic>
          <a:graphicData uri="http://schemas.openxmlformats.org/drawingml/2006/table">
            <a:tbl>
              <a:tblPr firstRow="1" firstCol="1" bandRow="1"/>
              <a:tblGrid>
                <a:gridCol w="3926725">
                  <a:extLst>
                    <a:ext uri="{9D8B030D-6E8A-4147-A177-3AD203B41FA5}">
                      <a16:colId xmlns:a16="http://schemas.microsoft.com/office/drawing/2014/main" val="2766095787"/>
                    </a:ext>
                  </a:extLst>
                </a:gridCol>
                <a:gridCol w="1255518">
                  <a:extLst>
                    <a:ext uri="{9D8B030D-6E8A-4147-A177-3AD203B41FA5}">
                      <a16:colId xmlns:a16="http://schemas.microsoft.com/office/drawing/2014/main" val="3195340834"/>
                    </a:ext>
                  </a:extLst>
                </a:gridCol>
                <a:gridCol w="1255518">
                  <a:extLst>
                    <a:ext uri="{9D8B030D-6E8A-4147-A177-3AD203B41FA5}">
                      <a16:colId xmlns:a16="http://schemas.microsoft.com/office/drawing/2014/main" val="1730798707"/>
                    </a:ext>
                  </a:extLst>
                </a:gridCol>
                <a:gridCol w="1255518">
                  <a:extLst>
                    <a:ext uri="{9D8B030D-6E8A-4147-A177-3AD203B41FA5}">
                      <a16:colId xmlns:a16="http://schemas.microsoft.com/office/drawing/2014/main" val="3518968125"/>
                    </a:ext>
                  </a:extLst>
                </a:gridCol>
                <a:gridCol w="1287957">
                  <a:extLst>
                    <a:ext uri="{9D8B030D-6E8A-4147-A177-3AD203B41FA5}">
                      <a16:colId xmlns:a16="http://schemas.microsoft.com/office/drawing/2014/main" val="3771694707"/>
                    </a:ext>
                  </a:extLst>
                </a:gridCol>
                <a:gridCol w="1287957">
                  <a:extLst>
                    <a:ext uri="{9D8B030D-6E8A-4147-A177-3AD203B41FA5}">
                      <a16:colId xmlns:a16="http://schemas.microsoft.com/office/drawing/2014/main" val="2432277403"/>
                    </a:ext>
                  </a:extLst>
                </a:gridCol>
              </a:tblGrid>
              <a:tr h="228171">
                <a:tc gridSpan="6">
                  <a:txBody>
                    <a:bodyPr/>
                    <a:lstStyle/>
                    <a:p>
                      <a:pPr marL="0" marR="0" algn="ctr">
                        <a:lnSpc>
                          <a:spcPct val="115000"/>
                        </a:lnSpc>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Skill Attainment Prior to Treatment Interruption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0760362"/>
                  </a:ext>
                </a:extLst>
              </a:tr>
              <a:tr h="266360">
                <a:tc rowSpan="2">
                  <a:txBody>
                    <a:bodyPr/>
                    <a:lstStyle/>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Short Term IEP Objective(s) with measurable progress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Record Date and Data collected for each session to establish a Baseline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8405519"/>
                  </a:ext>
                </a:extLst>
              </a:tr>
              <a:tr h="498656">
                <a:tc vMerge="1">
                  <a:txBody>
                    <a:bodyPr/>
                    <a:lstStyle/>
                    <a:p>
                      <a:endParaRPr lang="en-US"/>
                    </a:p>
                  </a:txBody>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Session 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Session 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Session 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Session 4</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Session 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836930"/>
                  </a:ext>
                </a:extLst>
              </a:tr>
              <a:tr h="893114">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Jane will engage in parallel play with a peer for 3 minutes in 4/5 opportunities.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2/7/19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2/12/19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2/14/19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2/19/19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panose="02020603050405020304" pitchFamily="18" charset="0"/>
                          <a:cs typeface="Times New Roman"/>
                        </a:rPr>
                        <a:t>2/22/19</a:t>
                      </a:r>
                      <a:endParaRPr lang="en-US" dirty="0"/>
                    </a:p>
                    <a:p>
                      <a:pPr marL="0" marR="0" algn="ct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6051807"/>
                  </a:ext>
                </a:extLst>
              </a:tr>
              <a:tr h="893114">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Jane will greet her peers by name in 4/5 opportunities.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2/6/19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2/7/19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2/13/19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2/14/19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2/15/19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088529"/>
                  </a:ext>
                </a:extLst>
              </a:tr>
              <a:tr h="1013638">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Jane will clean up/put away toys 80% of the time.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2/7/19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2/8/19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2/13/19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2/14/19</a:t>
                      </a:r>
                    </a:p>
                    <a:p>
                      <a:pPr marL="0" marR="0" algn="ct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2/15/19</a:t>
                      </a:r>
                    </a:p>
                    <a:p>
                      <a:pPr marL="0" marR="0" algn="ct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8514081"/>
                  </a:ext>
                </a:extLst>
              </a:tr>
              <a:tr h="1311537">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#4</a:t>
                      </a: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Jane will attend to a story for 5 minutes during a structured activity such as circle time.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2/11/19</a:t>
                      </a:r>
                    </a:p>
                    <a:p>
                      <a:pPr marL="0" marR="0" algn="ct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 minutes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2/12/19</a:t>
                      </a:r>
                    </a:p>
                    <a:p>
                      <a:pPr marL="0" marR="0" algn="ct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5 minutes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2/13/19</a:t>
                      </a:r>
                    </a:p>
                    <a:p>
                      <a:pPr marL="0" marR="0" algn="ct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4 minutes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2/14/19</a:t>
                      </a:r>
                    </a:p>
                    <a:p>
                      <a:pPr marL="0" marR="0" algn="ct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5 minutes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__ / __ / __</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5697753"/>
                  </a:ext>
                </a:extLst>
              </a:tr>
            </a:tbl>
          </a:graphicData>
        </a:graphic>
      </p:graphicFrame>
      <p:sp>
        <p:nvSpPr>
          <p:cNvPr id="4" name="Rectangle 3">
            <a:extLst>
              <a:ext uri="{FF2B5EF4-FFF2-40B4-BE49-F238E27FC236}">
                <a16:creationId xmlns:a16="http://schemas.microsoft.com/office/drawing/2014/main" id="{C8B235D9-D00A-4BC3-8C42-8B0C90BC94FE}"/>
              </a:ext>
            </a:extLst>
          </p:cNvPr>
          <p:cNvSpPr/>
          <p:nvPr/>
        </p:nvSpPr>
        <p:spPr>
          <a:xfrm>
            <a:off x="3966250" y="5898475"/>
            <a:ext cx="4259500" cy="324384"/>
          </a:xfrm>
          <a:prstGeom prst="rect">
            <a:avLst/>
          </a:prstGeom>
        </p:spPr>
        <p:txBody>
          <a:bodyPr wrap="none">
            <a:spAutoFit/>
          </a:bodyPr>
          <a:lstStyle/>
          <a:p>
            <a:pPr algn="ctr">
              <a:lnSpc>
                <a:spcPct val="115000"/>
              </a:lnSpc>
            </a:pPr>
            <a:r>
              <a:rPr lang="en-US" sz="1400" b="1" i="1" dirty="0">
                <a:latin typeface="Times New Roman" panose="02020603050405020304" pitchFamily="18" charset="0"/>
                <a:ea typeface="Times New Roman" panose="02020603050405020304" pitchFamily="18" charset="0"/>
                <a:cs typeface="Times New Roman" panose="02020603050405020304" pitchFamily="18" charset="0"/>
              </a:rPr>
              <a:t>(Baseline Data must be a </a:t>
            </a:r>
            <a:r>
              <a:rPr lang="en-US" sz="1400" b="1" i="1" u="sng" dirty="0">
                <a:latin typeface="Times New Roman" panose="02020603050405020304" pitchFamily="18" charset="0"/>
                <a:ea typeface="Times New Roman" panose="02020603050405020304" pitchFamily="18" charset="0"/>
                <a:cs typeface="Times New Roman" panose="02020603050405020304" pitchFamily="18" charset="0"/>
              </a:rPr>
              <a:t>minimum</a:t>
            </a:r>
            <a:r>
              <a:rPr lang="en-US" sz="1400" b="1" i="1" dirty="0">
                <a:latin typeface="Times New Roman" panose="02020603050405020304" pitchFamily="18" charset="0"/>
                <a:ea typeface="Times New Roman" panose="02020603050405020304" pitchFamily="18" charset="0"/>
                <a:cs typeface="Times New Roman" panose="02020603050405020304" pitchFamily="18" charset="0"/>
              </a:rPr>
              <a:t> of 3 Session Dates)</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2956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0662-9A47-40E2-9C37-C84004F61C88}"/>
              </a:ext>
            </a:extLst>
          </p:cNvPr>
          <p:cNvSpPr>
            <a:spLocks noGrp="1"/>
          </p:cNvSpPr>
          <p:nvPr>
            <p:ph type="title"/>
          </p:nvPr>
        </p:nvSpPr>
        <p:spPr>
          <a:xfrm>
            <a:off x="1295402" y="982132"/>
            <a:ext cx="9620487" cy="1660753"/>
          </a:xfrm>
        </p:spPr>
        <p:txBody>
          <a:bodyPr>
            <a:normAutofit/>
          </a:bodyPr>
          <a:lstStyle/>
          <a:p>
            <a:r>
              <a:rPr lang="en-US" dirty="0"/>
              <a:t>Regression Tool Instructions</a:t>
            </a:r>
            <a:br>
              <a:rPr lang="en-US" dirty="0"/>
            </a:br>
            <a:r>
              <a:rPr lang="en-US" sz="2400" u="sng" dirty="0">
                <a:latin typeface="Garamond"/>
                <a:ea typeface="Calibri" panose="020F0502020204030204" pitchFamily="34" charset="0"/>
              </a:rPr>
              <a:t>Skill Attainment Post Treatment Interruption:</a:t>
            </a:r>
            <a:br>
              <a:rPr lang="en-US" sz="2400" u="sng" dirty="0">
                <a:latin typeface="Garamond"/>
                <a:ea typeface="Calibri" panose="020F0502020204030204" pitchFamily="34" charset="0"/>
              </a:rPr>
            </a:br>
            <a:endParaRPr lang="en-US" sz="2200"/>
          </a:p>
        </p:txBody>
      </p:sp>
      <p:sp>
        <p:nvSpPr>
          <p:cNvPr id="3" name="Content Placeholder 2">
            <a:extLst>
              <a:ext uri="{FF2B5EF4-FFF2-40B4-BE49-F238E27FC236}">
                <a16:creationId xmlns:a16="http://schemas.microsoft.com/office/drawing/2014/main" id="{5D80AB97-BE8B-4668-9935-C2EED53AA487}"/>
              </a:ext>
            </a:extLst>
          </p:cNvPr>
          <p:cNvSpPr>
            <a:spLocks noGrp="1"/>
          </p:cNvSpPr>
          <p:nvPr>
            <p:ph idx="1"/>
          </p:nvPr>
        </p:nvSpPr>
        <p:spPr>
          <a:xfrm>
            <a:off x="1506795" y="2645121"/>
            <a:ext cx="10292316" cy="3492994"/>
          </a:xfrm>
        </p:spPr>
        <p:txBody>
          <a:bodyPr vert="horz" lIns="91440" tIns="45720" rIns="91440" bIns="45720" rtlCol="0" anchor="t">
            <a:noAutofit/>
          </a:bodyPr>
          <a:lstStyle/>
          <a:p>
            <a:pPr marL="0" indent="0">
              <a:spcBef>
                <a:spcPts val="0"/>
              </a:spcBef>
              <a:spcAft>
                <a:spcPts val="0"/>
              </a:spcAft>
              <a:buNone/>
            </a:pPr>
            <a:r>
              <a:rPr lang="en-US" b="1" dirty="0">
                <a:latin typeface="Garamond"/>
                <a:ea typeface="Calibri" panose="020F0502020204030204" pitchFamily="34" charset="0"/>
                <a:cs typeface="Times New Roman"/>
              </a:rPr>
              <a:t>4. The skill identified should be targeted at least weekly.  </a:t>
            </a:r>
            <a:r>
              <a:rPr lang="en-US" b="1" u="sng" dirty="0">
                <a:latin typeface="Garamond"/>
                <a:ea typeface="Calibri" panose="020F0502020204030204" pitchFamily="34" charset="0"/>
                <a:cs typeface="Times New Roman"/>
              </a:rPr>
              <a:t>Report on the session most representative of the child’s functioning</a:t>
            </a:r>
            <a:r>
              <a:rPr lang="en-US" b="1" dirty="0">
                <a:latin typeface="Garamond"/>
                <a:ea typeface="Calibri" panose="020F0502020204030204" pitchFamily="34" charset="0"/>
                <a:cs typeface="Times New Roman"/>
              </a:rPr>
              <a:t>.</a:t>
            </a:r>
            <a:endParaRPr lang="en-US" sz="6400" b="1" u="sng" dirty="0">
              <a:latin typeface="Times New Roman" panose="02020603050405020304" pitchFamily="18" charset="0"/>
              <a:ea typeface="Calibri" panose="020F0502020204030204" pitchFamily="34" charset="0"/>
              <a:cs typeface="Times New Roman" panose="02020603050405020304" pitchFamily="18" charset="0"/>
            </a:endParaRPr>
          </a:p>
          <a:p>
            <a:pPr lvl="1" indent="-342900">
              <a:spcBef>
                <a:spcPts val="0"/>
              </a:spcBef>
              <a:spcAft>
                <a:spcPts val="0"/>
              </a:spcAft>
              <a:buSzPct val="114999"/>
            </a:pPr>
            <a:r>
              <a:rPr lang="en-US" sz="2400" dirty="0">
                <a:latin typeface="Garamond"/>
                <a:ea typeface="Calibri" panose="020F0502020204030204" pitchFamily="34" charset="0"/>
                <a:cs typeface="Times New Roman"/>
              </a:rPr>
              <a:t>Data is reported ONCE for each WEEK following the break in order to </a:t>
            </a:r>
          </a:p>
          <a:p>
            <a:pPr marL="400050" lvl="1" indent="0">
              <a:spcBef>
                <a:spcPts val="0"/>
              </a:spcBef>
              <a:spcAft>
                <a:spcPts val="0"/>
              </a:spcAft>
              <a:buSzPct val="114999"/>
              <a:buNone/>
            </a:pPr>
            <a:r>
              <a:rPr lang="en-US" sz="2400" dirty="0">
                <a:latin typeface="Garamond"/>
                <a:ea typeface="Calibri" panose="020F0502020204030204" pitchFamily="34" charset="0"/>
                <a:cs typeface="Times New Roman"/>
              </a:rPr>
              <a:t>    determine the length of time for recoupment.</a:t>
            </a:r>
          </a:p>
          <a:p>
            <a:pPr marL="228600" indent="-228600">
              <a:spcBef>
                <a:spcPts val="0"/>
              </a:spcBef>
              <a:spcAft>
                <a:spcPts val="0"/>
              </a:spcAft>
              <a:buSzPct val="114999"/>
              <a:buAutoNum type="arabicPeriod"/>
            </a:pPr>
            <a:endParaRPr lang="en-US" b="1" dirty="0">
              <a:latin typeface="Garamond"/>
              <a:ea typeface="Calibri" panose="020F0502020204030204" pitchFamily="34" charset="0"/>
              <a:cs typeface="Times New Roman" panose="02020603050405020304" pitchFamily="18" charset="0"/>
            </a:endParaRPr>
          </a:p>
          <a:p>
            <a:pPr marL="0" indent="0">
              <a:spcBef>
                <a:spcPts val="0"/>
              </a:spcBef>
              <a:spcAft>
                <a:spcPts val="0"/>
              </a:spcAft>
              <a:buSzPct val="114999"/>
              <a:buNone/>
            </a:pPr>
            <a:r>
              <a:rPr lang="en-US" b="1" dirty="0">
                <a:latin typeface="Garamond"/>
                <a:cs typeface="Times New Roman"/>
              </a:rPr>
              <a:t>5. Enter the data collected during </a:t>
            </a:r>
            <a:r>
              <a:rPr lang="en-US" b="1" u="sng" dirty="0">
                <a:latin typeface="Garamond"/>
                <a:cs typeface="Times New Roman"/>
              </a:rPr>
              <a:t>the session deemed most representative</a:t>
            </a:r>
            <a:r>
              <a:rPr lang="en-US" b="1" dirty="0">
                <a:latin typeface="Garamond"/>
                <a:cs typeface="Times New Roman"/>
              </a:rPr>
              <a:t> of the present level of functioning during that week (ex. 4/5 trials, 50% success rate). This should be done for each objective.</a:t>
            </a:r>
            <a:r>
              <a:rPr lang="en-US" dirty="0">
                <a:latin typeface="Garamond"/>
                <a:cs typeface="Times New Roman"/>
              </a:rPr>
              <a:t>  </a:t>
            </a:r>
            <a:r>
              <a:rPr lang="en-US" b="1" u="sng" dirty="0">
                <a:latin typeface="Garamond"/>
                <a:cs typeface="Times New Roman"/>
              </a:rPr>
              <a:t>Substantial regression cannot be indicated if the skill was not worked on.</a:t>
            </a:r>
            <a:endParaRPr lang="en-US" u="sng">
              <a:latin typeface="Garamond"/>
              <a:cs typeface="Times New Roman"/>
            </a:endParaRPr>
          </a:p>
          <a:p>
            <a:pPr marL="0" indent="0">
              <a:spcBef>
                <a:spcPts val="0"/>
              </a:spcBef>
              <a:spcAft>
                <a:spcPts val="0"/>
              </a:spcAft>
              <a:buNone/>
            </a:pPr>
            <a:endParaRPr lang="en-US" sz="6400" dirty="0">
              <a:latin typeface="Times New Roman" panose="02020603050405020304" pitchFamily="18" charset="0"/>
              <a:cs typeface="Times New Roman" panose="02020603050405020304" pitchFamily="18" charset="0"/>
            </a:endParaRPr>
          </a:p>
          <a:p>
            <a:pPr marL="0" indent="0">
              <a:buNone/>
            </a:pPr>
            <a:endParaRPr lang="en-US" sz="6400" b="1" dirty="0">
              <a:latin typeface="Times New Roman" panose="02020603050405020304" pitchFamily="18" charset="0"/>
              <a:cs typeface="Times New Roman"/>
            </a:endParaRPr>
          </a:p>
          <a:p>
            <a:pPr marL="0" indent="0">
              <a:buNone/>
            </a:pPr>
            <a:endParaRPr lang="en-US" dirty="0"/>
          </a:p>
        </p:txBody>
      </p:sp>
    </p:spTree>
    <p:extLst>
      <p:ext uri="{BB962C8B-B14F-4D97-AF65-F5344CB8AC3E}">
        <p14:creationId xmlns:p14="http://schemas.microsoft.com/office/powerpoint/2010/main" val="4041695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0662-9A47-40E2-9C37-C84004F61C88}"/>
              </a:ext>
            </a:extLst>
          </p:cNvPr>
          <p:cNvSpPr>
            <a:spLocks noGrp="1"/>
          </p:cNvSpPr>
          <p:nvPr>
            <p:ph type="title" idx="4294967295"/>
          </p:nvPr>
        </p:nvSpPr>
        <p:spPr>
          <a:xfrm>
            <a:off x="1398740" y="940910"/>
            <a:ext cx="9601200" cy="1303337"/>
          </a:xfrm>
        </p:spPr>
        <p:txBody>
          <a:bodyPr>
            <a:normAutofit fontScale="90000"/>
          </a:bodyPr>
          <a:lstStyle/>
          <a:p>
            <a:r>
              <a:rPr lang="en-US" dirty="0"/>
              <a:t>Regression Tool Instructions</a:t>
            </a:r>
            <a:br>
              <a:rPr lang="en-US" dirty="0"/>
            </a:br>
            <a:r>
              <a:rPr lang="en-US" sz="2400" u="sng" dirty="0">
                <a:latin typeface="Times New Roman" panose="02020603050405020304" pitchFamily="18" charset="0"/>
                <a:ea typeface="Calibri" panose="020F0502020204030204" pitchFamily="34" charset="0"/>
              </a:rPr>
              <a:t>Skill Attainment Post Treatment Interruption:</a:t>
            </a:r>
            <a:br>
              <a:rPr lang="en-US" sz="2400" u="sng" dirty="0">
                <a:latin typeface="Times New Roman" panose="02020603050405020304" pitchFamily="18" charset="0"/>
                <a:ea typeface="Calibri" panose="020F0502020204030204" pitchFamily="34" charset="0"/>
              </a:rPr>
            </a:br>
            <a:endParaRPr lang="en-US" sz="2200" dirty="0"/>
          </a:p>
        </p:txBody>
      </p:sp>
      <p:sp>
        <p:nvSpPr>
          <p:cNvPr id="3" name="Content Placeholder 2">
            <a:extLst>
              <a:ext uri="{FF2B5EF4-FFF2-40B4-BE49-F238E27FC236}">
                <a16:creationId xmlns:a16="http://schemas.microsoft.com/office/drawing/2014/main" id="{5D80AB97-BE8B-4668-9935-C2EED53AA487}"/>
              </a:ext>
            </a:extLst>
          </p:cNvPr>
          <p:cNvSpPr>
            <a:spLocks noGrp="1"/>
          </p:cNvSpPr>
          <p:nvPr>
            <p:ph idx="4294967295"/>
          </p:nvPr>
        </p:nvSpPr>
        <p:spPr>
          <a:xfrm>
            <a:off x="1900238" y="2557463"/>
            <a:ext cx="10291762" cy="3492500"/>
          </a:xfrm>
        </p:spPr>
        <p:txBody>
          <a:bodyPr>
            <a:normAutofit/>
          </a:bodyPr>
          <a:lstStyle/>
          <a:p>
            <a:endParaRPr lang="en-US" sz="6400" u="sng" dirty="0">
              <a:latin typeface="Times New Roman" panose="02020603050405020304" pitchFamily="18" charset="0"/>
              <a:ea typeface="Calibri" panose="020F0502020204030204" pitchFamily="34" charset="0"/>
            </a:endParaRPr>
          </a:p>
          <a:p>
            <a:pPr marL="228600" marR="0" lvl="0" indent="-228600">
              <a:buFont typeface="Garamond" panose="02020404030301010803"/>
              <a:buAutoNum type="arabicPeriod" startAt="4"/>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buSzPct val="114999"/>
              <a:buNone/>
            </a:pPr>
            <a:endParaRPr lang="en-US" sz="2400">
              <a:latin typeface="Garamond"/>
              <a:cs typeface="Times New Roman"/>
            </a:endParaRPr>
          </a:p>
          <a:p>
            <a:pPr marL="228600" indent="-228600">
              <a:buFont typeface="+mj-lt"/>
              <a:buAutoNum type="arabicPeriod" startAt="4"/>
            </a:pPr>
            <a:endParaRPr lang="en-US" sz="6400" dirty="0">
              <a:latin typeface="Times New Roman" panose="02020603050405020304" pitchFamily="18" charset="0"/>
              <a:ea typeface="Calibri" panose="020F0502020204030204" pitchFamily="34" charset="0"/>
            </a:endParaRPr>
          </a:p>
          <a:p>
            <a:pPr marL="0" indent="0">
              <a:buNone/>
            </a:pPr>
            <a:endParaRPr lang="en-US" sz="64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4" name="TextBox 3">
            <a:extLst>
              <a:ext uri="{FF2B5EF4-FFF2-40B4-BE49-F238E27FC236}">
                <a16:creationId xmlns:a16="http://schemas.microsoft.com/office/drawing/2014/main" id="{F90333A7-126B-4C3A-B7D3-6A659882E825}"/>
              </a:ext>
            </a:extLst>
          </p:cNvPr>
          <p:cNvSpPr txBox="1"/>
          <p:nvPr/>
        </p:nvSpPr>
        <p:spPr>
          <a:xfrm>
            <a:off x="1338431" y="1700689"/>
            <a:ext cx="10185023" cy="45089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Bef>
                <a:spcPct val="20000"/>
              </a:spcBef>
              <a:spcAft>
                <a:spcPts val="600"/>
              </a:spcAft>
            </a:pPr>
            <a:endParaRPr lang="en-US" sz="2300" b="1" dirty="0"/>
          </a:p>
          <a:p>
            <a:r>
              <a:rPr lang="en-US" sz="2300" b="1" dirty="0">
                <a:ea typeface="+mn-lt"/>
                <a:cs typeface="+mn-lt"/>
              </a:rPr>
              <a:t>6. In the last column, </a:t>
            </a:r>
            <a:r>
              <a:rPr lang="en-US" sz="2300" b="1" u="sng" dirty="0">
                <a:ea typeface="+mn-lt"/>
                <a:cs typeface="+mn-lt"/>
              </a:rPr>
              <a:t>enter the number of weeks the child took to recoup</a:t>
            </a:r>
            <a:r>
              <a:rPr lang="en-US" sz="2300" b="1" dirty="0">
                <a:ea typeface="+mn-lt"/>
                <a:cs typeface="+mn-lt"/>
              </a:rPr>
              <a:t> the skill to the level prior to interruption.  (As per NYSED guidance, the typical period of review or reteaching ranges between 20 and 40 school days.  As a guideline, </a:t>
            </a:r>
            <a:r>
              <a:rPr lang="en-US" sz="2300" b="1" u="sng" dirty="0">
                <a:ea typeface="+mn-lt"/>
                <a:cs typeface="+mn-lt"/>
              </a:rPr>
              <a:t>a review period</a:t>
            </a:r>
            <a:r>
              <a:rPr lang="en-US" sz="2300" b="1" dirty="0">
                <a:ea typeface="+mn-lt"/>
                <a:cs typeface="+mn-lt"/>
              </a:rPr>
              <a:t> of eight weeks or more without recoupment of the skill would indicate substantial regression has occurred.) </a:t>
            </a:r>
          </a:p>
          <a:p>
            <a:pPr marL="285750" indent="-285750">
              <a:buFont typeface="Arial"/>
              <a:buChar char="•"/>
            </a:pPr>
            <a:r>
              <a:rPr lang="en-US" sz="2300" dirty="0">
                <a:ea typeface="+mn-lt"/>
                <a:cs typeface="+mn-lt"/>
              </a:rPr>
              <a:t>If you have not had sufficient time to track recoupment before the meeting is held, the following is suggested:</a:t>
            </a:r>
          </a:p>
          <a:p>
            <a:pPr marL="742950" lvl="1" indent="-285750">
              <a:buFont typeface="Arial"/>
              <a:buChar char="•"/>
            </a:pPr>
            <a:r>
              <a:rPr lang="en-US" sz="2300" dirty="0">
                <a:ea typeface="+mn-lt"/>
                <a:cs typeface="+mn-lt"/>
              </a:rPr>
              <a:t>Put as much data that you have into your report or Regression Tool.</a:t>
            </a:r>
          </a:p>
          <a:p>
            <a:pPr marL="742950" lvl="1" indent="-285750">
              <a:buFont typeface="Arial"/>
              <a:buChar char="•"/>
            </a:pPr>
            <a:r>
              <a:rPr lang="en-US" sz="2300" dirty="0">
                <a:ea typeface="+mn-lt"/>
                <a:cs typeface="+mn-lt"/>
              </a:rPr>
              <a:t>Include a statement that “There was insufficient time to track regression/  recoupment data at the time of this report."</a:t>
            </a:r>
          </a:p>
          <a:p>
            <a:r>
              <a:rPr lang="en-US" sz="2300" dirty="0">
                <a:ea typeface="+mn-lt"/>
                <a:cs typeface="+mn-lt"/>
              </a:rPr>
              <a:t>The CPSE may choose to reconvene at a later date.</a:t>
            </a:r>
            <a:endParaRPr lang="en-US" sz="2300" dirty="0"/>
          </a:p>
        </p:txBody>
      </p:sp>
    </p:spTree>
    <p:extLst>
      <p:ext uri="{BB962C8B-B14F-4D97-AF65-F5344CB8AC3E}">
        <p14:creationId xmlns:p14="http://schemas.microsoft.com/office/powerpoint/2010/main" val="2704352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33BD69A-21D3-44CA-BC6F-A84A8452539F}"/>
              </a:ext>
            </a:extLst>
          </p:cNvPr>
          <p:cNvGraphicFramePr>
            <a:graphicFrameLocks noGrp="1"/>
          </p:cNvGraphicFramePr>
          <p:nvPr>
            <p:extLst>
              <p:ext uri="{D42A27DB-BD31-4B8C-83A1-F6EECF244321}">
                <p14:modId xmlns:p14="http://schemas.microsoft.com/office/powerpoint/2010/main" val="1101639258"/>
              </p:ext>
            </p:extLst>
          </p:nvPr>
        </p:nvGraphicFramePr>
        <p:xfrm>
          <a:off x="1075150" y="815744"/>
          <a:ext cx="10215202" cy="4600161"/>
        </p:xfrm>
        <a:graphic>
          <a:graphicData uri="http://schemas.openxmlformats.org/drawingml/2006/table">
            <a:tbl>
              <a:tblPr firstRow="1" firstCol="1" bandRow="1"/>
              <a:tblGrid>
                <a:gridCol w="1022348">
                  <a:extLst>
                    <a:ext uri="{9D8B030D-6E8A-4147-A177-3AD203B41FA5}">
                      <a16:colId xmlns:a16="http://schemas.microsoft.com/office/drawing/2014/main" val="1198095662"/>
                    </a:ext>
                  </a:extLst>
                </a:gridCol>
                <a:gridCol w="919756">
                  <a:extLst>
                    <a:ext uri="{9D8B030D-6E8A-4147-A177-3AD203B41FA5}">
                      <a16:colId xmlns:a16="http://schemas.microsoft.com/office/drawing/2014/main" val="611957951"/>
                    </a:ext>
                  </a:extLst>
                </a:gridCol>
                <a:gridCol w="977899">
                  <a:extLst>
                    <a:ext uri="{9D8B030D-6E8A-4147-A177-3AD203B41FA5}">
                      <a16:colId xmlns:a16="http://schemas.microsoft.com/office/drawing/2014/main" val="3552741268"/>
                    </a:ext>
                  </a:extLst>
                </a:gridCol>
                <a:gridCol w="933448">
                  <a:extLst>
                    <a:ext uri="{9D8B030D-6E8A-4147-A177-3AD203B41FA5}">
                      <a16:colId xmlns:a16="http://schemas.microsoft.com/office/drawing/2014/main" val="3661926824"/>
                    </a:ext>
                  </a:extLst>
                </a:gridCol>
                <a:gridCol w="911223">
                  <a:extLst>
                    <a:ext uri="{9D8B030D-6E8A-4147-A177-3AD203B41FA5}">
                      <a16:colId xmlns:a16="http://schemas.microsoft.com/office/drawing/2014/main" val="1468611887"/>
                    </a:ext>
                  </a:extLst>
                </a:gridCol>
                <a:gridCol w="888997">
                  <a:extLst>
                    <a:ext uri="{9D8B030D-6E8A-4147-A177-3AD203B41FA5}">
                      <a16:colId xmlns:a16="http://schemas.microsoft.com/office/drawing/2014/main" val="4207759421"/>
                    </a:ext>
                  </a:extLst>
                </a:gridCol>
                <a:gridCol w="977899">
                  <a:extLst>
                    <a:ext uri="{9D8B030D-6E8A-4147-A177-3AD203B41FA5}">
                      <a16:colId xmlns:a16="http://schemas.microsoft.com/office/drawing/2014/main" val="3015925967"/>
                    </a:ext>
                  </a:extLst>
                </a:gridCol>
                <a:gridCol w="1000122">
                  <a:extLst>
                    <a:ext uri="{9D8B030D-6E8A-4147-A177-3AD203B41FA5}">
                      <a16:colId xmlns:a16="http://schemas.microsoft.com/office/drawing/2014/main" val="419236845"/>
                    </a:ext>
                  </a:extLst>
                </a:gridCol>
                <a:gridCol w="1000123">
                  <a:extLst>
                    <a:ext uri="{9D8B030D-6E8A-4147-A177-3AD203B41FA5}">
                      <a16:colId xmlns:a16="http://schemas.microsoft.com/office/drawing/2014/main" val="612445860"/>
                    </a:ext>
                  </a:extLst>
                </a:gridCol>
                <a:gridCol w="1583387">
                  <a:extLst>
                    <a:ext uri="{9D8B030D-6E8A-4147-A177-3AD203B41FA5}">
                      <a16:colId xmlns:a16="http://schemas.microsoft.com/office/drawing/2014/main" val="3615648593"/>
                    </a:ext>
                  </a:extLst>
                </a:gridCol>
              </a:tblGrid>
              <a:tr h="306964">
                <a:tc gridSpan="10">
                  <a:txBody>
                    <a:bodyPr/>
                    <a:lstStyle/>
                    <a:p>
                      <a:pPr marL="0" marR="0" algn="ctr">
                        <a:lnSpc>
                          <a:spcPct val="115000"/>
                        </a:lnSpc>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Skill Attainment Post Treatment Interruption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128074"/>
                  </a:ext>
                </a:extLst>
              </a:tr>
              <a:tr h="990297">
                <a:tc>
                  <a:txBody>
                    <a:bodyPr/>
                    <a:lstStyle/>
                    <a:p>
                      <a:pPr marL="0" marR="0">
                        <a:lnSpc>
                          <a:spcPct val="115000"/>
                        </a:lnSpc>
                        <a:spcBef>
                          <a:spcPts val="0"/>
                        </a:spcBef>
                        <a:spcAft>
                          <a:spcPts val="0"/>
                        </a:spcAf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Short Term IEP Objectives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Times New Roman"/>
                          <a:ea typeface="Times New Roman" panose="02020603050405020304" pitchFamily="18" charset="0"/>
                          <a:cs typeface="Times New Roman"/>
                        </a:rPr>
                        <a:t>Week 1</a:t>
                      </a:r>
                      <a:endParaRPr lang="en-US" sz="1600" u="sng" dirty="0">
                        <a:effectLst/>
                        <a:latin typeface="Times New Roman"/>
                        <a:ea typeface="Times New Roman" panose="02020603050405020304" pitchFamily="18" charset="0"/>
                        <a:cs typeface="Times New Roman"/>
                      </a:endParaRPr>
                    </a:p>
                    <a:p>
                      <a:pPr marL="0" marR="0">
                        <a:lnSpc>
                          <a:spcPct val="115000"/>
                        </a:lnSpc>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Week 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Week 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Week 4</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Week 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Week 6</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Week 7</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Week 8</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of weeks to recoup learned skill to the level prior to interruption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7809635"/>
                  </a:ext>
                </a:extLst>
              </a:tr>
              <a:tr h="842247">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2/25/19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3/4/19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3/11/19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3/18/19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3/25/19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4/1/19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4/8/19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4/15/19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8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011542"/>
                  </a:ext>
                </a:extLst>
              </a:tr>
              <a:tr h="754912">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3/5/19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3/13/19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3/19/19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3/27/19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4/2/19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4/11/19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4/19/19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4/25/19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8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76356"/>
                  </a:ext>
                </a:extLst>
              </a:tr>
              <a:tr h="691116">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2/27/19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3/5/19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3/12/19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3/21/19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3/27/19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4/4/19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4/10/19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4/19/19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ongoing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0048876"/>
                  </a:ext>
                </a:extLst>
              </a:tr>
              <a:tr h="620622">
                <a:tc>
                  <a:txBody>
                    <a:bodyPr/>
                    <a:lstStyle/>
                    <a:p>
                      <a:pPr marL="0" marR="0" algn="ct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2/26/19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3/5/19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3/12/19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3/1/19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3/21/19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3/27/19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4/5/19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3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4/13/19</a:t>
                      </a:r>
                    </a:p>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ongoing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8266386"/>
                  </a:ext>
                </a:extLst>
              </a:tr>
            </a:tbl>
          </a:graphicData>
        </a:graphic>
      </p:graphicFrame>
    </p:spTree>
    <p:extLst>
      <p:ext uri="{BB962C8B-B14F-4D97-AF65-F5344CB8AC3E}">
        <p14:creationId xmlns:p14="http://schemas.microsoft.com/office/powerpoint/2010/main" val="2094531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0662-9A47-40E2-9C37-C84004F61C88}"/>
              </a:ext>
            </a:extLst>
          </p:cNvPr>
          <p:cNvSpPr>
            <a:spLocks noGrp="1"/>
          </p:cNvSpPr>
          <p:nvPr>
            <p:ph type="title"/>
          </p:nvPr>
        </p:nvSpPr>
        <p:spPr/>
        <p:txBody>
          <a:bodyPr>
            <a:normAutofit fontScale="90000"/>
          </a:bodyPr>
          <a:lstStyle/>
          <a:p>
            <a:r>
              <a:rPr lang="en-US" dirty="0"/>
              <a:t>Regression Tool Instructions</a:t>
            </a:r>
            <a:br>
              <a:rPr lang="en-US" dirty="0"/>
            </a:br>
            <a:r>
              <a:rPr lang="en-US" sz="2400" u="sng" dirty="0">
                <a:latin typeface="Times New Roman" panose="02020603050405020304" pitchFamily="18" charset="0"/>
                <a:ea typeface="Calibri" panose="020F0502020204030204" pitchFamily="34" charset="0"/>
              </a:rPr>
              <a:t>Skill Attainment Post Treatment Interruption:</a:t>
            </a:r>
            <a:br>
              <a:rPr lang="en-US" sz="2400" u="sng" dirty="0">
                <a:latin typeface="Times New Roman" panose="02020603050405020304" pitchFamily="18" charset="0"/>
                <a:ea typeface="Calibri" panose="020F0502020204030204" pitchFamily="34" charset="0"/>
              </a:rPr>
            </a:br>
            <a:endParaRPr lang="en-US" sz="2200" dirty="0"/>
          </a:p>
        </p:txBody>
      </p:sp>
      <p:sp>
        <p:nvSpPr>
          <p:cNvPr id="3" name="Content Placeholder 2">
            <a:extLst>
              <a:ext uri="{FF2B5EF4-FFF2-40B4-BE49-F238E27FC236}">
                <a16:creationId xmlns:a16="http://schemas.microsoft.com/office/drawing/2014/main" id="{5D80AB97-BE8B-4668-9935-C2EED53AA487}"/>
              </a:ext>
            </a:extLst>
          </p:cNvPr>
          <p:cNvSpPr>
            <a:spLocks noGrp="1"/>
          </p:cNvSpPr>
          <p:nvPr>
            <p:ph idx="1"/>
          </p:nvPr>
        </p:nvSpPr>
        <p:spPr>
          <a:xfrm>
            <a:off x="1451814" y="2595514"/>
            <a:ext cx="9867910" cy="3550868"/>
          </a:xfrm>
        </p:spPr>
        <p:txBody>
          <a:bodyPr>
            <a:normAutofit fontScale="25000" lnSpcReduction="20000"/>
          </a:bodyPr>
          <a:lstStyle/>
          <a:p>
            <a:pPr marL="0" indent="0">
              <a:spcBef>
                <a:spcPts val="0"/>
              </a:spcBef>
              <a:spcAft>
                <a:spcPts val="0"/>
              </a:spcAft>
              <a:buNone/>
            </a:pPr>
            <a:r>
              <a:rPr lang="en-US" sz="9600" b="1" dirty="0">
                <a:latin typeface="Garamond"/>
                <a:cs typeface="Times New Roman"/>
              </a:rPr>
              <a:t>7. Additional information to explain/justify recommendation of ESY can be included on the bottom of the page. </a:t>
            </a:r>
            <a:endParaRPr lang="en-US" sz="9600" b="1" dirty="0"/>
          </a:p>
          <a:p>
            <a:pPr marL="0" indent="0">
              <a:spcBef>
                <a:spcPts val="0"/>
              </a:spcBef>
              <a:spcAft>
                <a:spcPts val="0"/>
              </a:spcAft>
              <a:buNone/>
            </a:pPr>
            <a:endParaRPr lang="en-US" sz="9600" dirty="0">
              <a:latin typeface="Garamond"/>
              <a:ea typeface="Calibri" panose="020F0502020204030204" pitchFamily="34" charset="0"/>
              <a:cs typeface="Times New Roman"/>
            </a:endParaRPr>
          </a:p>
          <a:p>
            <a:pPr lvl="1">
              <a:spcBef>
                <a:spcPts val="0"/>
              </a:spcBef>
              <a:spcAft>
                <a:spcPts val="0"/>
              </a:spcAft>
            </a:pPr>
            <a:r>
              <a:rPr lang="en-US" sz="9600" dirty="0">
                <a:latin typeface="Garamond"/>
                <a:ea typeface="Calibri" panose="020F0502020204030204" pitchFamily="34" charset="0"/>
                <a:cs typeface="Times New Roman"/>
              </a:rPr>
              <a:t>Degree of impairment</a:t>
            </a:r>
          </a:p>
          <a:p>
            <a:pPr lvl="1">
              <a:spcBef>
                <a:spcPts val="0"/>
              </a:spcBef>
              <a:spcAft>
                <a:spcPts val="0"/>
              </a:spcAft>
              <a:buSzPct val="114999"/>
            </a:pPr>
            <a:r>
              <a:rPr lang="en-US" sz="9600" dirty="0">
                <a:latin typeface="Garamond"/>
                <a:ea typeface="Calibri" panose="020F0502020204030204" pitchFamily="34" charset="0"/>
                <a:cs typeface="Times New Roman"/>
              </a:rPr>
              <a:t>Highly intensive management needs</a:t>
            </a:r>
            <a:endParaRPr lang="en-US" dirty="0"/>
          </a:p>
          <a:p>
            <a:pPr lvl="1">
              <a:spcBef>
                <a:spcPts val="0"/>
              </a:spcBef>
              <a:spcAft>
                <a:spcPts val="0"/>
              </a:spcAft>
              <a:buSzPct val="114999"/>
            </a:pPr>
            <a:r>
              <a:rPr lang="en-US" sz="9600" dirty="0">
                <a:latin typeface="Garamond"/>
                <a:ea typeface="Calibri" panose="020F0502020204030204" pitchFamily="34" charset="0"/>
                <a:cs typeface="Times New Roman"/>
              </a:rPr>
              <a:t>Poor/inconsistent attendance</a:t>
            </a:r>
          </a:p>
          <a:p>
            <a:pPr lvl="1">
              <a:spcBef>
                <a:spcPts val="0"/>
              </a:spcBef>
              <a:spcAft>
                <a:spcPts val="0"/>
              </a:spcAft>
              <a:buSzPct val="114999"/>
            </a:pPr>
            <a:r>
              <a:rPr lang="en-US" sz="9600" dirty="0">
                <a:ea typeface="+mn-lt"/>
                <a:cs typeface="+mn-lt"/>
              </a:rPr>
              <a:t>Changes in the student’s medical diagnoses, conditions or medications</a:t>
            </a:r>
            <a:endParaRPr lang="en-US" sz="9600" dirty="0">
              <a:latin typeface="Garamond"/>
              <a:ea typeface="Calibri" panose="020F0502020204030204" pitchFamily="34" charset="0"/>
              <a:cs typeface="Times New Roman"/>
            </a:endParaRPr>
          </a:p>
          <a:p>
            <a:pPr lvl="1">
              <a:spcBef>
                <a:spcPts val="0"/>
              </a:spcBef>
              <a:spcAft>
                <a:spcPts val="0"/>
              </a:spcAft>
              <a:buSzPct val="114999"/>
            </a:pPr>
            <a:r>
              <a:rPr lang="en-US" sz="9600" dirty="0">
                <a:latin typeface="Garamond"/>
                <a:ea typeface="Calibri" panose="020F0502020204030204" pitchFamily="34" charset="0"/>
                <a:cs typeface="Times New Roman"/>
              </a:rPr>
              <a:t>Overall slow rate of learning or lack of progress</a:t>
            </a:r>
          </a:p>
          <a:p>
            <a:pPr lvl="1">
              <a:spcBef>
                <a:spcPts val="0"/>
              </a:spcBef>
              <a:spcAft>
                <a:spcPts val="0"/>
              </a:spcAft>
              <a:buSzPct val="114999"/>
            </a:pPr>
            <a:r>
              <a:rPr lang="en-US" sz="9600" dirty="0">
                <a:latin typeface="Garamond"/>
                <a:ea typeface="Calibri" panose="020F0502020204030204" pitchFamily="34" charset="0"/>
                <a:cs typeface="Times New Roman"/>
              </a:rPr>
              <a:t>Need of highly specialized intervention</a:t>
            </a:r>
          </a:p>
          <a:p>
            <a:pPr lvl="1">
              <a:spcBef>
                <a:spcPts val="0"/>
              </a:spcBef>
              <a:spcAft>
                <a:spcPts val="0"/>
              </a:spcAft>
              <a:buSzPct val="114999"/>
            </a:pPr>
            <a:endParaRPr lang="en-US" sz="2400" dirty="0">
              <a:latin typeface="Times New Roman"/>
              <a:ea typeface="Calibri" panose="020F0502020204030204" pitchFamily="34" charset="0"/>
              <a:cs typeface="Times New Roman"/>
            </a:endParaRPr>
          </a:p>
          <a:p>
            <a:pPr marL="457200" lvl="1" indent="0">
              <a:spcBef>
                <a:spcPts val="0"/>
              </a:spcBef>
              <a:spcAft>
                <a:spcPts val="0"/>
              </a:spcAft>
              <a:buSzPct val="114999"/>
              <a:buNone/>
            </a:pPr>
            <a:endParaRPr lang="en-US" dirty="0">
              <a:latin typeface="Times New Roman"/>
              <a:ea typeface="Calibri" panose="020F0502020204030204" pitchFamily="34" charset="0"/>
              <a:cs typeface="Times New Roman"/>
            </a:endParaRPr>
          </a:p>
          <a:p>
            <a:pPr marL="0" indent="0">
              <a:spcBef>
                <a:spcPts val="0"/>
              </a:spcBef>
              <a:spcAft>
                <a:spcPts val="0"/>
              </a:spcAft>
              <a:buNone/>
            </a:pPr>
            <a:endParaRPr lang="en-US" b="1" dirty="0">
              <a:latin typeface="Times New Roman"/>
              <a:ea typeface="Calibri" panose="020F0502020204030204" pitchFamily="34" charset="0"/>
              <a:cs typeface="Times New Roman"/>
            </a:endParaRPr>
          </a:p>
          <a:p>
            <a:pPr marL="0" indent="0">
              <a:spcBef>
                <a:spcPts val="0"/>
              </a:spcBef>
              <a:spcAft>
                <a:spcPts val="0"/>
              </a:spcAft>
              <a:buNone/>
            </a:pPr>
            <a:r>
              <a:rPr lang="en-US" b="1" dirty="0">
                <a:latin typeface="Times New Roman"/>
                <a:ea typeface="Calibri" panose="020F0502020204030204" pitchFamily="34" charset="0"/>
                <a:cs typeface="Times New Roman"/>
              </a:rPr>
              <a:t>  </a:t>
            </a:r>
          </a:p>
          <a:p>
            <a:pPr>
              <a:spcBef>
                <a:spcPts val="0"/>
              </a:spcBef>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spcAft>
                <a:spcPts val="0"/>
              </a:spcAft>
            </a:pPr>
            <a:endParaRPr lang="en-US" b="1" dirty="0">
              <a:latin typeface="Times New Roman" panose="02020603050405020304" pitchFamily="18" charset="0"/>
              <a:cs typeface="Times New Roman" panose="02020603050405020304" pitchFamily="18" charset="0"/>
            </a:endParaRPr>
          </a:p>
          <a:p>
            <a:pPr marL="228600" indent="-228600">
              <a:buFont typeface="Garamond" panose="02020404030301010803"/>
              <a:buAutoNum type="arabicPeriod" startAt="4"/>
            </a:pPr>
            <a:endParaRPr lang="en-US" sz="6400"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a:endParaRPr>
          </a:p>
          <a:p>
            <a:pPr marL="0" indent="0">
              <a:buNone/>
            </a:pPr>
            <a:endParaRPr lang="en-US" dirty="0"/>
          </a:p>
        </p:txBody>
      </p:sp>
    </p:spTree>
    <p:extLst>
      <p:ext uri="{BB962C8B-B14F-4D97-AF65-F5344CB8AC3E}">
        <p14:creationId xmlns:p14="http://schemas.microsoft.com/office/powerpoint/2010/main" val="479820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EA4E-19D4-4079-88C5-541EF4D0338F}"/>
              </a:ext>
            </a:extLst>
          </p:cNvPr>
          <p:cNvSpPr>
            <a:spLocks noGrp="1"/>
          </p:cNvSpPr>
          <p:nvPr>
            <p:ph type="title"/>
          </p:nvPr>
        </p:nvSpPr>
        <p:spPr/>
        <p:txBody>
          <a:bodyPr/>
          <a:lstStyle/>
          <a:p>
            <a:r>
              <a:rPr lang="en-US" dirty="0"/>
              <a:t>Frequently Asked Questions</a:t>
            </a:r>
          </a:p>
        </p:txBody>
      </p:sp>
    </p:spTree>
    <p:extLst>
      <p:ext uri="{BB962C8B-B14F-4D97-AF65-F5344CB8AC3E}">
        <p14:creationId xmlns:p14="http://schemas.microsoft.com/office/powerpoint/2010/main" val="131359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DEBC1-3046-4D71-94FD-BF4A7D3C9B0E}"/>
              </a:ext>
            </a:extLst>
          </p:cNvPr>
          <p:cNvSpPr>
            <a:spLocks noGrp="1"/>
          </p:cNvSpPr>
          <p:nvPr>
            <p:ph type="title"/>
          </p:nvPr>
        </p:nvSpPr>
        <p:spPr/>
        <p:txBody>
          <a:bodyPr/>
          <a:lstStyle/>
          <a:p>
            <a:r>
              <a:rPr lang="en-US" dirty="0"/>
              <a:t>Regression Tool Development</a:t>
            </a:r>
          </a:p>
        </p:txBody>
      </p:sp>
      <p:sp>
        <p:nvSpPr>
          <p:cNvPr id="3" name="Content Placeholder 2">
            <a:extLst>
              <a:ext uri="{FF2B5EF4-FFF2-40B4-BE49-F238E27FC236}">
                <a16:creationId xmlns:a16="http://schemas.microsoft.com/office/drawing/2014/main" id="{18730B7B-059E-4E56-B842-DAD9D76490AA}"/>
              </a:ext>
            </a:extLst>
          </p:cNvPr>
          <p:cNvSpPr>
            <a:spLocks noGrp="1"/>
          </p:cNvSpPr>
          <p:nvPr>
            <p:ph idx="1"/>
          </p:nvPr>
        </p:nvSpPr>
        <p:spPr>
          <a:xfrm>
            <a:off x="1031358" y="2556932"/>
            <a:ext cx="10090298" cy="3318936"/>
          </a:xfrm>
        </p:spPr>
        <p:txBody>
          <a:bodyPr vert="horz" lIns="91440" tIns="45720" rIns="91440" bIns="45720" rtlCol="0" anchor="t">
            <a:noAutofit/>
          </a:bodyPr>
          <a:lstStyle/>
          <a:p>
            <a:pPr marL="0" indent="0">
              <a:lnSpc>
                <a:spcPct val="107000"/>
              </a:lnSpc>
              <a:spcAft>
                <a:spcPts val="800"/>
              </a:spcAft>
              <a:buNone/>
            </a:pPr>
            <a:r>
              <a:rPr lang="en-US" sz="2000" dirty="0">
                <a:latin typeface="Garamond"/>
                <a:ea typeface="Calibri" panose="020F0502020204030204" pitchFamily="34" charset="0"/>
              </a:rPr>
              <a:t>Committee Members:</a:t>
            </a:r>
          </a:p>
          <a:p>
            <a:pPr marL="0" indent="0">
              <a:lnSpc>
                <a:spcPct val="107000"/>
              </a:lnSpc>
              <a:spcAft>
                <a:spcPts val="800"/>
              </a:spcAft>
              <a:buNone/>
            </a:pPr>
            <a:r>
              <a:rPr lang="en-US" sz="2000" dirty="0">
                <a:latin typeface="Garamond"/>
                <a:ea typeface="Calibri" panose="020F0502020204030204" pitchFamily="34" charset="0"/>
              </a:rPr>
              <a:t>Shannon </a:t>
            </a:r>
            <a:r>
              <a:rPr lang="en-US" sz="2000" dirty="0" err="1">
                <a:latin typeface="Garamond"/>
                <a:ea typeface="Calibri" panose="020F0502020204030204" pitchFamily="34" charset="0"/>
              </a:rPr>
              <a:t>Jauck</a:t>
            </a:r>
            <a:r>
              <a:rPr lang="en-US" sz="2000" dirty="0">
                <a:latin typeface="Garamond"/>
                <a:ea typeface="Calibri" panose="020F0502020204030204" pitchFamily="34" charset="0"/>
              </a:rPr>
              <a:t> – Preschool Special Education Program Nassau County Department of Health</a:t>
            </a:r>
          </a:p>
          <a:p>
            <a:pPr marL="0" indent="0">
              <a:lnSpc>
                <a:spcPct val="107000"/>
              </a:lnSpc>
              <a:spcAft>
                <a:spcPts val="800"/>
              </a:spcAft>
              <a:buNone/>
            </a:pPr>
            <a:r>
              <a:rPr lang="en-US" sz="2000" dirty="0">
                <a:latin typeface="Garamond"/>
                <a:ea typeface="Calibri" panose="020F0502020204030204" pitchFamily="34" charset="0"/>
              </a:rPr>
              <a:t>Annemarie Bianco – Preschool Special Education Program Nassau County Department of Health</a:t>
            </a:r>
          </a:p>
          <a:p>
            <a:pPr marL="0" indent="0">
              <a:lnSpc>
                <a:spcPct val="107000"/>
              </a:lnSpc>
              <a:spcAft>
                <a:spcPts val="800"/>
              </a:spcAft>
              <a:buNone/>
            </a:pPr>
            <a:r>
              <a:rPr lang="en-US" sz="2000" dirty="0">
                <a:latin typeface="Garamond"/>
                <a:ea typeface="Calibri" panose="020F0502020204030204" pitchFamily="34" charset="0"/>
              </a:rPr>
              <a:t>Helayne Giller – Up Wee Grow, Inc</a:t>
            </a:r>
          </a:p>
          <a:p>
            <a:pPr marL="0" indent="0">
              <a:lnSpc>
                <a:spcPct val="107000"/>
              </a:lnSpc>
              <a:spcAft>
                <a:spcPts val="800"/>
              </a:spcAft>
              <a:buNone/>
            </a:pPr>
            <a:r>
              <a:rPr lang="en-US" sz="2000" dirty="0">
                <a:latin typeface="Garamond"/>
                <a:ea typeface="Calibri" panose="020F0502020204030204" pitchFamily="34" charset="0"/>
              </a:rPr>
              <a:t>Jill Karliner – Hebrew Academy for Special Children (HASC)</a:t>
            </a:r>
          </a:p>
          <a:p>
            <a:pPr marL="0" indent="0">
              <a:lnSpc>
                <a:spcPct val="107000"/>
              </a:lnSpc>
              <a:spcAft>
                <a:spcPts val="800"/>
              </a:spcAft>
              <a:buNone/>
            </a:pPr>
            <a:r>
              <a:rPr lang="en-US" sz="2000" dirty="0">
                <a:latin typeface="Garamond"/>
                <a:ea typeface="Calibri" panose="020F0502020204030204" pitchFamily="34" charset="0"/>
              </a:rPr>
              <a:t>Eileen Lombardo-Young – All About Kids</a:t>
            </a:r>
          </a:p>
          <a:p>
            <a:pPr marL="0" indent="0">
              <a:lnSpc>
                <a:spcPct val="107000"/>
              </a:lnSpc>
              <a:spcAft>
                <a:spcPts val="800"/>
              </a:spcAft>
              <a:buNone/>
            </a:pPr>
            <a:r>
              <a:rPr lang="en-US" sz="2000" dirty="0">
                <a:latin typeface="Garamond"/>
                <a:ea typeface="Calibri" panose="020F0502020204030204" pitchFamily="34" charset="0"/>
              </a:rPr>
              <a:t>David Tellerman – New York Therapy Placement Services, Inc</a:t>
            </a:r>
          </a:p>
          <a:p>
            <a:endParaRPr lang="en-US" dirty="0"/>
          </a:p>
        </p:txBody>
      </p:sp>
    </p:spTree>
    <p:extLst>
      <p:ext uri="{BB962C8B-B14F-4D97-AF65-F5344CB8AC3E}">
        <p14:creationId xmlns:p14="http://schemas.microsoft.com/office/powerpoint/2010/main" val="1083679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0662-9A47-40E2-9C37-C84004F61C88}"/>
              </a:ext>
            </a:extLst>
          </p:cNvPr>
          <p:cNvSpPr>
            <a:spLocks noGrp="1"/>
          </p:cNvSpPr>
          <p:nvPr>
            <p:ph type="title"/>
          </p:nvPr>
        </p:nvSpPr>
        <p:spPr/>
        <p:txBody>
          <a:bodyPr>
            <a:normAutofit/>
          </a:bodyPr>
          <a:lstStyle/>
          <a:p>
            <a:r>
              <a:rPr lang="en-US" dirty="0"/>
              <a:t>Frequently Asked Questions Highlights</a:t>
            </a:r>
            <a:endParaRPr lang="en-US" sz="2200" dirty="0"/>
          </a:p>
        </p:txBody>
      </p:sp>
      <p:sp>
        <p:nvSpPr>
          <p:cNvPr id="3" name="Content Placeholder 2">
            <a:extLst>
              <a:ext uri="{FF2B5EF4-FFF2-40B4-BE49-F238E27FC236}">
                <a16:creationId xmlns:a16="http://schemas.microsoft.com/office/drawing/2014/main" id="{5D80AB97-BE8B-4668-9935-C2EED53AA487}"/>
              </a:ext>
            </a:extLst>
          </p:cNvPr>
          <p:cNvSpPr>
            <a:spLocks noGrp="1"/>
          </p:cNvSpPr>
          <p:nvPr>
            <p:ph idx="1"/>
          </p:nvPr>
        </p:nvSpPr>
        <p:spPr>
          <a:xfrm>
            <a:off x="1164298" y="2634098"/>
            <a:ext cx="10330899" cy="2806006"/>
          </a:xfrm>
        </p:spPr>
        <p:txBody>
          <a:bodyPr>
            <a:normAutofit/>
          </a:bodyPr>
          <a:lstStyle/>
          <a:p>
            <a:pPr marL="0" indent="0">
              <a:buNone/>
            </a:pPr>
            <a:r>
              <a:rPr lang="en-US" b="1" dirty="0">
                <a:solidFill>
                  <a:schemeClr val="accent1"/>
                </a:solidFill>
              </a:rPr>
              <a:t>1.  </a:t>
            </a:r>
            <a:r>
              <a:rPr lang="en-US" b="1" dirty="0"/>
              <a:t>If a district recommends ESY at a CPSE meeting, (without provider recommendation) does the Provider still need to submit a regression tool to the district?</a:t>
            </a:r>
            <a:endParaRPr lang="en-US" b="1"/>
          </a:p>
          <a:p>
            <a:pPr marL="457200" lvl="1" indent="0">
              <a:buNone/>
            </a:pPr>
            <a:r>
              <a:rPr lang="en-US" sz="2400" dirty="0"/>
              <a:t>No.  The form should never be submitted if the provider is not recommending ESY.</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846308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0662-9A47-40E2-9C37-C84004F61C88}"/>
              </a:ext>
            </a:extLst>
          </p:cNvPr>
          <p:cNvSpPr>
            <a:spLocks noGrp="1"/>
          </p:cNvSpPr>
          <p:nvPr>
            <p:ph type="title"/>
          </p:nvPr>
        </p:nvSpPr>
        <p:spPr/>
        <p:txBody>
          <a:bodyPr>
            <a:normAutofit/>
          </a:bodyPr>
          <a:lstStyle/>
          <a:p>
            <a:r>
              <a:rPr lang="en-US" dirty="0"/>
              <a:t>Frequently Asked Questions Highlights</a:t>
            </a:r>
            <a:endParaRPr lang="en-US" sz="2200" dirty="0"/>
          </a:p>
        </p:txBody>
      </p:sp>
      <p:sp>
        <p:nvSpPr>
          <p:cNvPr id="3" name="Content Placeholder 2">
            <a:extLst>
              <a:ext uri="{FF2B5EF4-FFF2-40B4-BE49-F238E27FC236}">
                <a16:creationId xmlns:a16="http://schemas.microsoft.com/office/drawing/2014/main" id="{5D80AB97-BE8B-4668-9935-C2EED53AA487}"/>
              </a:ext>
            </a:extLst>
          </p:cNvPr>
          <p:cNvSpPr>
            <a:spLocks noGrp="1"/>
          </p:cNvSpPr>
          <p:nvPr>
            <p:ph idx="1"/>
          </p:nvPr>
        </p:nvSpPr>
        <p:spPr>
          <a:xfrm>
            <a:off x="1133775" y="2691971"/>
            <a:ext cx="9597837" cy="3043868"/>
          </a:xfrm>
        </p:spPr>
        <p:txBody>
          <a:bodyPr>
            <a:normAutofit lnSpcReduction="10000"/>
          </a:bodyPr>
          <a:lstStyle/>
          <a:p>
            <a:pPr marL="0" indent="0">
              <a:buNone/>
            </a:pPr>
            <a:r>
              <a:rPr lang="en-US" b="1" dirty="0">
                <a:solidFill>
                  <a:schemeClr val="accent1"/>
                </a:solidFill>
              </a:rPr>
              <a:t>4.  </a:t>
            </a:r>
            <a:r>
              <a:rPr lang="en-US" b="1" dirty="0"/>
              <a:t>Does this Regression Tool replace a regression statement within the annual review report?</a:t>
            </a:r>
            <a:endParaRPr lang="en-US" b="1"/>
          </a:p>
          <a:p>
            <a:pPr marL="457200" lvl="1" indent="0">
              <a:buNone/>
            </a:pPr>
            <a:r>
              <a:rPr lang="en-US" sz="2400" dirty="0"/>
              <a:t>No.  This tool should be used to further support your statement of regression within the annual review report by providing concrete data.  Please include a regression statement in your report.  An example of this statement is as follows: “Substantial regression of skills has been observed over extended school breaks.  Please refer to the attached Regression Tool for supporting documentation."</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731409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0662-9A47-40E2-9C37-C84004F61C88}"/>
              </a:ext>
            </a:extLst>
          </p:cNvPr>
          <p:cNvSpPr>
            <a:spLocks noGrp="1"/>
          </p:cNvSpPr>
          <p:nvPr>
            <p:ph type="title"/>
          </p:nvPr>
        </p:nvSpPr>
        <p:spPr/>
        <p:txBody>
          <a:bodyPr>
            <a:normAutofit/>
          </a:bodyPr>
          <a:lstStyle/>
          <a:p>
            <a:r>
              <a:rPr lang="en-US" dirty="0"/>
              <a:t>Frequently Asked Questions Highlights</a:t>
            </a:r>
            <a:endParaRPr lang="en-US" sz="2200" dirty="0"/>
          </a:p>
        </p:txBody>
      </p:sp>
      <p:sp>
        <p:nvSpPr>
          <p:cNvPr id="3" name="Content Placeholder 2">
            <a:extLst>
              <a:ext uri="{FF2B5EF4-FFF2-40B4-BE49-F238E27FC236}">
                <a16:creationId xmlns:a16="http://schemas.microsoft.com/office/drawing/2014/main" id="{5D80AB97-BE8B-4668-9935-C2EED53AA487}"/>
              </a:ext>
            </a:extLst>
          </p:cNvPr>
          <p:cNvSpPr>
            <a:spLocks noGrp="1"/>
          </p:cNvSpPr>
          <p:nvPr>
            <p:ph idx="1"/>
          </p:nvPr>
        </p:nvSpPr>
        <p:spPr>
          <a:xfrm>
            <a:off x="1296825" y="2703070"/>
            <a:ext cx="9848620" cy="2291514"/>
          </a:xfrm>
        </p:spPr>
        <p:txBody>
          <a:bodyPr>
            <a:normAutofit/>
          </a:bodyPr>
          <a:lstStyle/>
          <a:p>
            <a:pPr marL="0" indent="0">
              <a:buNone/>
            </a:pPr>
            <a:r>
              <a:rPr lang="en-US" b="1" dirty="0">
                <a:solidFill>
                  <a:schemeClr val="accent1"/>
                </a:solidFill>
              </a:rPr>
              <a:t>9.   </a:t>
            </a:r>
            <a:r>
              <a:rPr lang="en-US" b="1" dirty="0"/>
              <a:t>What if a student has not yet mastered any benchmarks prior to interruption?</a:t>
            </a:r>
            <a:endParaRPr lang="en-US" b="1"/>
          </a:p>
          <a:p>
            <a:pPr marL="457200" lvl="1" indent="0">
              <a:buNone/>
            </a:pPr>
            <a:r>
              <a:rPr lang="en-US" sz="2400" dirty="0"/>
              <a:t>A student’s present level of functioning should be included in the Annual Review Report.  The provider may also choose to include any data collected to indicate a lack of overall progress and/or slow rate of learning.</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49561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0662-9A47-40E2-9C37-C84004F61C88}"/>
              </a:ext>
            </a:extLst>
          </p:cNvPr>
          <p:cNvSpPr>
            <a:spLocks noGrp="1"/>
          </p:cNvSpPr>
          <p:nvPr>
            <p:ph type="title"/>
          </p:nvPr>
        </p:nvSpPr>
        <p:spPr/>
        <p:txBody>
          <a:bodyPr>
            <a:normAutofit/>
          </a:bodyPr>
          <a:lstStyle/>
          <a:p>
            <a:r>
              <a:rPr lang="en-US" dirty="0"/>
              <a:t>Frequently Asked Questions Highlights</a:t>
            </a:r>
            <a:endParaRPr lang="en-US" sz="2200" dirty="0"/>
          </a:p>
        </p:txBody>
      </p:sp>
      <p:sp>
        <p:nvSpPr>
          <p:cNvPr id="3" name="Content Placeholder 2">
            <a:extLst>
              <a:ext uri="{FF2B5EF4-FFF2-40B4-BE49-F238E27FC236}">
                <a16:creationId xmlns:a16="http://schemas.microsoft.com/office/drawing/2014/main" id="{5D80AB97-BE8B-4668-9935-C2EED53AA487}"/>
              </a:ext>
            </a:extLst>
          </p:cNvPr>
          <p:cNvSpPr>
            <a:spLocks noGrp="1"/>
          </p:cNvSpPr>
          <p:nvPr>
            <p:ph idx="1"/>
          </p:nvPr>
        </p:nvSpPr>
        <p:spPr>
          <a:xfrm>
            <a:off x="1201031" y="2749843"/>
            <a:ext cx="9810038" cy="2727449"/>
          </a:xfrm>
        </p:spPr>
        <p:txBody>
          <a:bodyPr>
            <a:normAutofit lnSpcReduction="10000"/>
          </a:bodyPr>
          <a:lstStyle/>
          <a:p>
            <a:pPr marL="0" indent="0">
              <a:buNone/>
            </a:pPr>
            <a:r>
              <a:rPr lang="en-US" b="1" dirty="0">
                <a:solidFill>
                  <a:schemeClr val="accent1"/>
                </a:solidFill>
              </a:rPr>
              <a:t>10.   </a:t>
            </a:r>
            <a:r>
              <a:rPr lang="en-US" b="1" dirty="0"/>
              <a:t>If a student does not show regression but the provider’s and/or school district’s professional opinion is that the student needs ESY, what should be done?</a:t>
            </a:r>
            <a:endParaRPr lang="en-US" b="1"/>
          </a:p>
          <a:p>
            <a:pPr marL="457200" lvl="1" indent="0">
              <a:buNone/>
            </a:pPr>
            <a:r>
              <a:rPr lang="en-US" sz="2400" dirty="0"/>
              <a:t>Include professional/clinical opinion and any supporting data/information in the annual review report and discuss at the CPSE meeting.  Pertinent information should be gathered from the rest of the Committee.  The Chairperson makes the final decision.</a:t>
            </a:r>
          </a:p>
          <a:p>
            <a:pPr marL="457200" lvl="1" indent="0">
              <a:buNone/>
            </a:pPr>
            <a:endParaRPr lang="en-US" dirty="0"/>
          </a:p>
        </p:txBody>
      </p:sp>
    </p:spTree>
    <p:extLst>
      <p:ext uri="{BB962C8B-B14F-4D97-AF65-F5344CB8AC3E}">
        <p14:creationId xmlns:p14="http://schemas.microsoft.com/office/powerpoint/2010/main" val="2683532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0662-9A47-40E2-9C37-C84004F61C88}"/>
              </a:ext>
            </a:extLst>
          </p:cNvPr>
          <p:cNvSpPr>
            <a:spLocks noGrp="1"/>
          </p:cNvSpPr>
          <p:nvPr>
            <p:ph type="title"/>
          </p:nvPr>
        </p:nvSpPr>
        <p:spPr/>
        <p:txBody>
          <a:bodyPr>
            <a:normAutofit/>
          </a:bodyPr>
          <a:lstStyle/>
          <a:p>
            <a:r>
              <a:rPr lang="en-US" dirty="0"/>
              <a:t>Frequently Asked Questions Highlights</a:t>
            </a:r>
            <a:endParaRPr lang="en-US" sz="2200" dirty="0"/>
          </a:p>
        </p:txBody>
      </p:sp>
      <p:sp>
        <p:nvSpPr>
          <p:cNvPr id="3" name="Content Placeholder 2">
            <a:extLst>
              <a:ext uri="{FF2B5EF4-FFF2-40B4-BE49-F238E27FC236}">
                <a16:creationId xmlns:a16="http://schemas.microsoft.com/office/drawing/2014/main" id="{5D80AB97-BE8B-4668-9935-C2EED53AA487}"/>
              </a:ext>
            </a:extLst>
          </p:cNvPr>
          <p:cNvSpPr>
            <a:spLocks noGrp="1"/>
          </p:cNvSpPr>
          <p:nvPr>
            <p:ph idx="1"/>
          </p:nvPr>
        </p:nvSpPr>
        <p:spPr>
          <a:xfrm>
            <a:off x="1297486" y="2711262"/>
            <a:ext cx="10292316" cy="2015070"/>
          </a:xfrm>
        </p:spPr>
        <p:txBody>
          <a:bodyPr>
            <a:normAutofit/>
          </a:bodyPr>
          <a:lstStyle/>
          <a:p>
            <a:pPr marL="0" indent="0">
              <a:buNone/>
            </a:pPr>
            <a:r>
              <a:rPr lang="en-US" b="1" dirty="0">
                <a:solidFill>
                  <a:schemeClr val="accent1"/>
                </a:solidFill>
              </a:rPr>
              <a:t>12.   </a:t>
            </a:r>
            <a:r>
              <a:rPr lang="en-US" b="1" dirty="0"/>
              <a:t>Are new goals needed for ESY services?</a:t>
            </a:r>
            <a:endParaRPr lang="en-US" b="1"/>
          </a:p>
          <a:p>
            <a:pPr marL="457200" lvl="1" indent="0">
              <a:buNone/>
            </a:pPr>
            <a:r>
              <a:rPr lang="en-US" sz="2400" dirty="0"/>
              <a:t>No.  Summer services are for maintenance of functioning.  Therefore, goals should be carried over from the prior IEP.</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204258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EA4E-19D4-4079-88C5-541EF4D0338F}"/>
              </a:ext>
            </a:extLst>
          </p:cNvPr>
          <p:cNvSpPr>
            <a:spLocks noGrp="1"/>
          </p:cNvSpPr>
          <p:nvPr>
            <p:ph type="title"/>
          </p:nvPr>
        </p:nvSpPr>
        <p:spPr/>
        <p:txBody>
          <a:bodyPr/>
          <a:lstStyle/>
          <a:p>
            <a:r>
              <a:rPr lang="en-US" dirty="0"/>
              <a:t>Important Reminders</a:t>
            </a:r>
          </a:p>
        </p:txBody>
      </p:sp>
    </p:spTree>
    <p:extLst>
      <p:ext uri="{BB962C8B-B14F-4D97-AF65-F5344CB8AC3E}">
        <p14:creationId xmlns:p14="http://schemas.microsoft.com/office/powerpoint/2010/main" val="1355434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0662-9A47-40E2-9C37-C84004F61C88}"/>
              </a:ext>
            </a:extLst>
          </p:cNvPr>
          <p:cNvSpPr>
            <a:spLocks noGrp="1"/>
          </p:cNvSpPr>
          <p:nvPr>
            <p:ph type="title"/>
          </p:nvPr>
        </p:nvSpPr>
        <p:spPr/>
        <p:txBody>
          <a:bodyPr>
            <a:normAutofit/>
          </a:bodyPr>
          <a:lstStyle/>
          <a:p>
            <a:r>
              <a:rPr lang="en-US" dirty="0"/>
              <a:t>Discussing ESY with Families</a:t>
            </a:r>
          </a:p>
        </p:txBody>
      </p:sp>
      <p:sp>
        <p:nvSpPr>
          <p:cNvPr id="3" name="Content Placeholder 2">
            <a:extLst>
              <a:ext uri="{FF2B5EF4-FFF2-40B4-BE49-F238E27FC236}">
                <a16:creationId xmlns:a16="http://schemas.microsoft.com/office/drawing/2014/main" id="{5D80AB97-BE8B-4668-9935-C2EED53AA487}"/>
              </a:ext>
            </a:extLst>
          </p:cNvPr>
          <p:cNvSpPr>
            <a:spLocks noGrp="1"/>
          </p:cNvSpPr>
          <p:nvPr>
            <p:ph idx="1"/>
          </p:nvPr>
        </p:nvSpPr>
        <p:spPr>
          <a:xfrm>
            <a:off x="988828" y="2556933"/>
            <a:ext cx="10292316" cy="2015070"/>
          </a:xfrm>
        </p:spPr>
        <p:txBody>
          <a:bodyPr>
            <a:normAutofit/>
          </a:bodyPr>
          <a:lstStyle/>
          <a:p>
            <a:pPr marL="0" indent="0">
              <a:buNone/>
            </a:pPr>
            <a:endParaRPr lang="en-US" b="1" dirty="0"/>
          </a:p>
          <a:p>
            <a:pPr marL="457200" lvl="1" indent="0">
              <a:buNone/>
            </a:pPr>
            <a:endParaRPr lang="en-US" dirty="0"/>
          </a:p>
          <a:p>
            <a:pPr marL="457200" lvl="1" indent="0">
              <a:buNone/>
            </a:pPr>
            <a:endParaRPr lang="en-US" dirty="0"/>
          </a:p>
        </p:txBody>
      </p:sp>
      <p:sp>
        <p:nvSpPr>
          <p:cNvPr id="4" name="TextBox 3">
            <a:extLst>
              <a:ext uri="{FF2B5EF4-FFF2-40B4-BE49-F238E27FC236}">
                <a16:creationId xmlns:a16="http://schemas.microsoft.com/office/drawing/2014/main" id="{A97509D8-F041-462B-B0EE-26A40BCD0F6E}"/>
              </a:ext>
            </a:extLst>
          </p:cNvPr>
          <p:cNvSpPr txBox="1"/>
          <p:nvPr/>
        </p:nvSpPr>
        <p:spPr>
          <a:xfrm>
            <a:off x="1284516" y="2432883"/>
            <a:ext cx="961208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t>Be sure to discuss ESY services with a family PRIOR to submission of your </a:t>
            </a:r>
            <a:r>
              <a:rPr lang="en-US" sz="2400"/>
              <a:t>Regression Tool.</a:t>
            </a:r>
            <a:endParaRPr lang="en-US" sz="2400" dirty="0"/>
          </a:p>
          <a:p>
            <a:pPr marL="285750" indent="-285750">
              <a:buFont typeface="Arial"/>
              <a:buChar char="•"/>
            </a:pPr>
            <a:r>
              <a:rPr lang="en-US" sz="2400" dirty="0"/>
              <a:t>Explain to families that ESY recommendation is the final decision of the CPSE and submitting the regression data does not equate to an automatic </a:t>
            </a:r>
            <a:r>
              <a:rPr lang="en-US" sz="2400"/>
              <a:t>recommendation.</a:t>
            </a:r>
          </a:p>
          <a:p>
            <a:pPr marL="285750" indent="-285750">
              <a:buFont typeface="Arial"/>
              <a:buChar char="•"/>
            </a:pPr>
            <a:r>
              <a:rPr lang="en-US" sz="2400"/>
              <a:t>Discuss that the frequency of services may decrease.</a:t>
            </a:r>
          </a:p>
          <a:p>
            <a:pPr marL="285750" indent="-285750">
              <a:buFont typeface="Arial"/>
              <a:buChar char="•"/>
            </a:pPr>
            <a:r>
              <a:rPr lang="en-US" sz="2400" dirty="0"/>
              <a:t>Parents may pressure providers to request summer services. Remind parents </a:t>
            </a:r>
            <a:r>
              <a:rPr lang="en-US" sz="2400"/>
              <a:t>that eligibility is data driven and the final decision rests with the CPSE. </a:t>
            </a:r>
            <a:endParaRPr lang="en-US"/>
          </a:p>
          <a:p>
            <a:pPr marL="285750" indent="-285750">
              <a:buFont typeface="Arial"/>
              <a:buChar char="•"/>
            </a:pPr>
            <a:r>
              <a:rPr lang="en-US" sz="2400" dirty="0">
                <a:ea typeface="+mn-lt"/>
                <a:cs typeface="+mn-lt"/>
              </a:rPr>
              <a:t>Use your clinical judgement and ongoing data collection to determine if </a:t>
            </a:r>
            <a:r>
              <a:rPr lang="en-US" sz="2400">
                <a:ea typeface="+mn-lt"/>
                <a:cs typeface="+mn-lt"/>
              </a:rPr>
              <a:t>the Regression Tool is needed.</a:t>
            </a:r>
            <a:endParaRPr lang="en-US" sz="2400" dirty="0"/>
          </a:p>
        </p:txBody>
      </p:sp>
    </p:spTree>
    <p:extLst>
      <p:ext uri="{BB962C8B-B14F-4D97-AF65-F5344CB8AC3E}">
        <p14:creationId xmlns:p14="http://schemas.microsoft.com/office/powerpoint/2010/main" val="750602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DEBC1-3046-4D71-94FD-BF4A7D3C9B0E}"/>
              </a:ext>
            </a:extLst>
          </p:cNvPr>
          <p:cNvSpPr>
            <a:spLocks noGrp="1"/>
          </p:cNvSpPr>
          <p:nvPr>
            <p:ph type="title"/>
          </p:nvPr>
        </p:nvSpPr>
        <p:spPr/>
        <p:txBody>
          <a:bodyPr/>
          <a:lstStyle/>
          <a:p>
            <a:r>
              <a:rPr lang="en-US" dirty="0"/>
              <a:t>Purpose of Form</a:t>
            </a:r>
          </a:p>
        </p:txBody>
      </p:sp>
      <p:sp>
        <p:nvSpPr>
          <p:cNvPr id="3" name="Content Placeholder 2">
            <a:extLst>
              <a:ext uri="{FF2B5EF4-FFF2-40B4-BE49-F238E27FC236}">
                <a16:creationId xmlns:a16="http://schemas.microsoft.com/office/drawing/2014/main" id="{18730B7B-059E-4E56-B842-DAD9D76490AA}"/>
              </a:ext>
            </a:extLst>
          </p:cNvPr>
          <p:cNvSpPr>
            <a:spLocks noGrp="1"/>
          </p:cNvSpPr>
          <p:nvPr>
            <p:ph idx="1"/>
          </p:nvPr>
        </p:nvSpPr>
        <p:spPr/>
        <p:txBody>
          <a:bodyPr>
            <a:normAutofit fontScale="77500" lnSpcReduction="20000"/>
          </a:bodyPr>
          <a:lstStyle/>
          <a:p>
            <a:pPr marL="0" indent="0">
              <a:lnSpc>
                <a:spcPct val="107000"/>
              </a:lnSpc>
              <a:spcAft>
                <a:spcPts val="800"/>
              </a:spcAft>
              <a:buNone/>
            </a:pPr>
            <a:r>
              <a:rPr lang="en-US" dirty="0">
                <a:latin typeface="Garamond"/>
                <a:ea typeface="Calibri" panose="020F0502020204030204" pitchFamily="34" charset="0"/>
              </a:rPr>
              <a:t>This form was created to assist providers in collecting regression data and submitting this data to the CPSE to support a recommendation for Extended School Year (ESY) as well as to assist school districts in assessing the need for an appropriate recommendation for ESY.  The County strongly encourages this form to be used.  Regression data may be included in the provider’s quarterly and/or annual reports to provide the information to the CPSE.   </a:t>
            </a:r>
          </a:p>
          <a:p>
            <a:pPr marL="0" indent="0">
              <a:lnSpc>
                <a:spcPct val="107000"/>
              </a:lnSpc>
              <a:spcAft>
                <a:spcPts val="800"/>
              </a:spcAft>
              <a:buNone/>
            </a:pPr>
            <a:r>
              <a:rPr lang="en-US" u="sng" dirty="0">
                <a:latin typeface="Garamond"/>
                <a:ea typeface="Calibri" panose="020F0502020204030204" pitchFamily="34" charset="0"/>
              </a:rPr>
              <a:t>First and most important</a:t>
            </a:r>
            <a:r>
              <a:rPr lang="en-US" dirty="0">
                <a:latin typeface="Garamond"/>
                <a:ea typeface="Calibri" panose="020F0502020204030204" pitchFamily="34" charset="0"/>
              </a:rPr>
              <a:t>, this form should </a:t>
            </a:r>
            <a:r>
              <a:rPr lang="en-US" b="1" dirty="0">
                <a:latin typeface="Garamond"/>
                <a:ea typeface="Calibri" panose="020F0502020204030204" pitchFamily="34" charset="0"/>
              </a:rPr>
              <a:t>NEVER</a:t>
            </a:r>
            <a:r>
              <a:rPr lang="en-US" dirty="0">
                <a:latin typeface="Garamond"/>
                <a:ea typeface="Calibri" panose="020F0502020204030204" pitchFamily="34" charset="0"/>
              </a:rPr>
              <a:t> be submitted if the provider is not recommending ESY!</a:t>
            </a:r>
          </a:p>
          <a:p>
            <a:pPr marL="0" indent="0">
              <a:lnSpc>
                <a:spcPct val="107000"/>
              </a:lnSpc>
              <a:spcAft>
                <a:spcPts val="800"/>
              </a:spcAft>
              <a:buNone/>
            </a:pPr>
            <a:r>
              <a:rPr lang="en-US" dirty="0">
                <a:latin typeface="Garamond"/>
                <a:ea typeface="Calibri" panose="020F0502020204030204" pitchFamily="34" charset="0"/>
              </a:rPr>
              <a:t>If this form is completed, it does not equate to an </a:t>
            </a:r>
            <a:r>
              <a:rPr lang="en-US" u="sng" dirty="0">
                <a:latin typeface="Garamond"/>
                <a:ea typeface="Calibri" panose="020F0502020204030204" pitchFamily="34" charset="0"/>
              </a:rPr>
              <a:t>automatic</a:t>
            </a:r>
            <a:r>
              <a:rPr lang="en-US" dirty="0">
                <a:latin typeface="Garamond"/>
                <a:ea typeface="Calibri" panose="020F0502020204030204" pitchFamily="34" charset="0"/>
              </a:rPr>
              <a:t> recommendation by the CPSE for ESY.  As indicated in Part 200 Regulations of the Commissioner of Education, </a:t>
            </a:r>
            <a:r>
              <a:rPr lang="en-US" u="sng" dirty="0">
                <a:latin typeface="Garamond"/>
                <a:ea typeface="Calibri" panose="020F0502020204030204" pitchFamily="34" charset="0"/>
              </a:rPr>
              <a:t>once the need to prevent substantial regression is established</a:t>
            </a:r>
            <a:r>
              <a:rPr lang="en-US" dirty="0">
                <a:latin typeface="Garamond"/>
                <a:ea typeface="Calibri" panose="020F0502020204030204" pitchFamily="34" charset="0"/>
              </a:rPr>
              <a:t>, the child “</a:t>
            </a:r>
            <a:r>
              <a:rPr lang="en-US" b="1" dirty="0">
                <a:latin typeface="Garamond"/>
                <a:ea typeface="Calibri" panose="020F0502020204030204" pitchFamily="34" charset="0"/>
              </a:rPr>
              <a:t>may be considered for</a:t>
            </a:r>
            <a:r>
              <a:rPr lang="en-US" dirty="0">
                <a:latin typeface="Garamond"/>
                <a:ea typeface="Calibri" panose="020F0502020204030204" pitchFamily="34" charset="0"/>
              </a:rPr>
              <a:t>” ESY </a:t>
            </a:r>
            <a:r>
              <a:rPr lang="en-US" b="1" dirty="0">
                <a:latin typeface="Garamond"/>
                <a:ea typeface="Calibri" panose="020F0502020204030204" pitchFamily="34" charset="0"/>
              </a:rPr>
              <a:t>if</a:t>
            </a:r>
            <a:r>
              <a:rPr lang="en-US" dirty="0">
                <a:latin typeface="Garamond"/>
                <a:ea typeface="Calibri" panose="020F0502020204030204" pitchFamily="34" charset="0"/>
              </a:rPr>
              <a:t> they fall within one of the five categories described in section 200.16(</a:t>
            </a:r>
            <a:r>
              <a:rPr lang="en-US" dirty="0" err="1">
                <a:latin typeface="Garamond"/>
                <a:ea typeface="Calibri" panose="020F0502020204030204" pitchFamily="34" charset="0"/>
              </a:rPr>
              <a:t>i</a:t>
            </a:r>
            <a:r>
              <a:rPr lang="en-US" dirty="0">
                <a:latin typeface="Garamond"/>
                <a:ea typeface="Calibri" panose="020F0502020204030204" pitchFamily="34" charset="0"/>
              </a:rPr>
              <a:t>)(3)(v).  </a:t>
            </a:r>
          </a:p>
          <a:p>
            <a:endParaRPr lang="en-US" dirty="0"/>
          </a:p>
        </p:txBody>
      </p:sp>
    </p:spTree>
    <p:extLst>
      <p:ext uri="{BB962C8B-B14F-4D97-AF65-F5344CB8AC3E}">
        <p14:creationId xmlns:p14="http://schemas.microsoft.com/office/powerpoint/2010/main" val="139929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DFC0-1A56-4D6B-812C-C7EDEBA6C827}"/>
              </a:ext>
            </a:extLst>
          </p:cNvPr>
          <p:cNvSpPr>
            <a:spLocks noGrp="1"/>
          </p:cNvSpPr>
          <p:nvPr>
            <p:ph type="title"/>
          </p:nvPr>
        </p:nvSpPr>
        <p:spPr>
          <a:xfrm>
            <a:off x="1295402" y="982132"/>
            <a:ext cx="9601196" cy="1303867"/>
          </a:xfrm>
        </p:spPr>
        <p:txBody>
          <a:bodyPr>
            <a:normAutofit/>
          </a:bodyPr>
          <a:lstStyle/>
          <a:p>
            <a:r>
              <a:rPr lang="en-US"/>
              <a:t>The Importance of Measurable Goals</a:t>
            </a:r>
          </a:p>
        </p:txBody>
      </p:sp>
      <p:sp>
        <p:nvSpPr>
          <p:cNvPr id="3" name="TextBox 2">
            <a:extLst>
              <a:ext uri="{FF2B5EF4-FFF2-40B4-BE49-F238E27FC236}">
                <a16:creationId xmlns:a16="http://schemas.microsoft.com/office/drawing/2014/main" id="{CCC9DE95-E60D-4AF0-B468-BACEC9C1C268}"/>
              </a:ext>
            </a:extLst>
          </p:cNvPr>
          <p:cNvSpPr txBox="1"/>
          <p:nvPr/>
        </p:nvSpPr>
        <p:spPr>
          <a:xfrm>
            <a:off x="1498600" y="2438401"/>
            <a:ext cx="9499599"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Quantitative information is KEY to determining progress and/or regression. It allows for accurate reporting of present levels of performance, and further supports any qualitative information.</a:t>
            </a:r>
            <a:r>
              <a:rPr lang="en-US" sz="2400" dirty="0">
                <a:latin typeface="Garamond"/>
                <a:cs typeface="Segoe UI"/>
              </a:rPr>
              <a:t> </a:t>
            </a:r>
          </a:p>
          <a:p>
            <a:endParaRPr lang="en-US" sz="2400" dirty="0">
              <a:latin typeface="Garamond"/>
              <a:cs typeface="Segoe UI"/>
            </a:endParaRPr>
          </a:p>
          <a:p>
            <a:r>
              <a:rPr lang="en-US" sz="2400" b="1" dirty="0">
                <a:ea typeface="+mn-lt"/>
                <a:cs typeface="+mn-lt"/>
              </a:rPr>
              <a:t>Measurable goals</a:t>
            </a:r>
            <a:r>
              <a:rPr lang="en-US" sz="2400" dirty="0">
                <a:ea typeface="+mn-lt"/>
                <a:cs typeface="+mn-lt"/>
              </a:rPr>
              <a:t> allow providers, parents, teachers, and school districts to know how much progress the child is expected to make and has made since the performance was last measured. </a:t>
            </a:r>
          </a:p>
          <a:p>
            <a:endParaRPr lang="en-US" sz="2400" dirty="0">
              <a:ea typeface="+mn-lt"/>
              <a:cs typeface="+mn-lt"/>
            </a:endParaRPr>
          </a:p>
          <a:p>
            <a:r>
              <a:rPr lang="en-US" sz="2400" dirty="0">
                <a:ea typeface="+mn-lt"/>
                <a:cs typeface="+mn-lt"/>
              </a:rPr>
              <a:t>With </a:t>
            </a:r>
            <a:r>
              <a:rPr lang="en-US" sz="2400" b="1" dirty="0">
                <a:ea typeface="+mn-lt"/>
                <a:cs typeface="+mn-lt"/>
              </a:rPr>
              <a:t>measurable goals</a:t>
            </a:r>
            <a:r>
              <a:rPr lang="en-US" sz="2400" dirty="0">
                <a:ea typeface="+mn-lt"/>
                <a:cs typeface="+mn-lt"/>
              </a:rPr>
              <a:t>, you will know what is expected of the student to reach </a:t>
            </a:r>
            <a:r>
              <a:rPr lang="en-US" sz="2400" b="1" dirty="0">
                <a:ea typeface="+mn-lt"/>
                <a:cs typeface="+mn-lt"/>
              </a:rPr>
              <a:t>goal mastery and their rate of learning to achieve such outcomes.</a:t>
            </a:r>
            <a:endParaRPr lang="en-US" sz="2400" dirty="0"/>
          </a:p>
          <a:p>
            <a:endParaRPr lang="en-US" dirty="0">
              <a:latin typeface="Calibri"/>
              <a:cs typeface="Segoe UI"/>
            </a:endParaRPr>
          </a:p>
          <a:p>
            <a:endParaRPr lang="en-US" dirty="0">
              <a:latin typeface="Calibri"/>
              <a:cs typeface="Segoe UI"/>
            </a:endParaRPr>
          </a:p>
        </p:txBody>
      </p:sp>
    </p:spTree>
    <p:extLst>
      <p:ext uri="{BB962C8B-B14F-4D97-AF65-F5344CB8AC3E}">
        <p14:creationId xmlns:p14="http://schemas.microsoft.com/office/powerpoint/2010/main" val="2766230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DFC0-1A56-4D6B-812C-C7EDEBA6C827}"/>
              </a:ext>
            </a:extLst>
          </p:cNvPr>
          <p:cNvSpPr>
            <a:spLocks noGrp="1"/>
          </p:cNvSpPr>
          <p:nvPr>
            <p:ph type="title"/>
          </p:nvPr>
        </p:nvSpPr>
        <p:spPr>
          <a:xfrm>
            <a:off x="1295402" y="982132"/>
            <a:ext cx="9601196" cy="1303867"/>
          </a:xfrm>
        </p:spPr>
        <p:txBody>
          <a:bodyPr>
            <a:normAutofit/>
          </a:bodyPr>
          <a:lstStyle/>
          <a:p>
            <a:r>
              <a:rPr lang="en-US" dirty="0"/>
              <a:t>Measurable Goals</a:t>
            </a:r>
          </a:p>
        </p:txBody>
      </p:sp>
      <p:sp>
        <p:nvSpPr>
          <p:cNvPr id="3" name="TextBox 2">
            <a:extLst>
              <a:ext uri="{FF2B5EF4-FFF2-40B4-BE49-F238E27FC236}">
                <a16:creationId xmlns:a16="http://schemas.microsoft.com/office/drawing/2014/main" id="{CCC9DE95-E60D-4AF0-B468-BACEC9C1C268}"/>
              </a:ext>
            </a:extLst>
          </p:cNvPr>
          <p:cNvSpPr txBox="1"/>
          <p:nvPr/>
        </p:nvSpPr>
        <p:spPr>
          <a:xfrm>
            <a:off x="1542143" y="2656115"/>
            <a:ext cx="984794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Measurable goals should:</a:t>
            </a:r>
          </a:p>
          <a:p>
            <a:pPr marL="742950" lvl="1" indent="-285750">
              <a:buFont typeface="Arial,Sans-Serif"/>
              <a:buChar char="•"/>
            </a:pPr>
            <a:r>
              <a:rPr lang="en-US" sz="2400" dirty="0">
                <a:ea typeface="+mn-lt"/>
                <a:cs typeface="+mn-lt"/>
              </a:rPr>
              <a:t>Be individualized and address the student’s priority needs  </a:t>
            </a:r>
          </a:p>
          <a:p>
            <a:pPr marL="742950" lvl="1" indent="-285750">
              <a:buFont typeface="Arial,Sans-Serif"/>
              <a:buChar char="•"/>
            </a:pPr>
            <a:r>
              <a:rPr lang="en-US" sz="2400" dirty="0">
                <a:ea typeface="+mn-lt"/>
                <a:cs typeface="+mn-lt"/>
              </a:rPr>
              <a:t>Address specific skills and needs of the child that will make the biggest difference for the student in their current educational setting</a:t>
            </a:r>
          </a:p>
          <a:p>
            <a:pPr marL="742950" lvl="1" indent="-285750">
              <a:buFont typeface="Arial"/>
              <a:buChar char="•"/>
            </a:pPr>
            <a:r>
              <a:rPr lang="en-US" sz="2400" dirty="0">
                <a:ea typeface="+mn-lt"/>
                <a:cs typeface="+mn-lt"/>
              </a:rPr>
              <a:t>Be reasonably achieved in one year</a:t>
            </a:r>
            <a:endParaRPr lang="en-US" sz="2400"/>
          </a:p>
          <a:p>
            <a:pPr marL="742950" lvl="1" indent="-285750">
              <a:buFont typeface="Arial"/>
              <a:buChar char="•"/>
            </a:pPr>
            <a:r>
              <a:rPr lang="en-US" sz="2400" dirty="0">
                <a:latin typeface="Garamond" panose="02020404030301010803"/>
                <a:cs typeface="Segoe UI"/>
              </a:rPr>
              <a:t>Be easily understood and measured</a:t>
            </a:r>
          </a:p>
          <a:p>
            <a:pPr marL="742950" lvl="1" indent="-285750">
              <a:buFont typeface="Arial"/>
              <a:buChar char="•"/>
            </a:pPr>
            <a:r>
              <a:rPr lang="en-US" sz="2400" dirty="0">
                <a:latin typeface="Garamond" panose="02020404030301010803"/>
                <a:cs typeface="Segoe UI"/>
              </a:rPr>
              <a:t>Enable you to collect data to measure progress or regression</a:t>
            </a:r>
            <a:endParaRPr lang="en-US" sz="2400"/>
          </a:p>
          <a:p>
            <a:pPr marL="742950" lvl="1" indent="-285750">
              <a:buFont typeface="Arial"/>
              <a:buChar char="•"/>
            </a:pPr>
            <a:r>
              <a:rPr lang="en-US" sz="2400" dirty="0">
                <a:ea typeface="+mn-lt"/>
                <a:cs typeface="+mn-lt"/>
              </a:rPr>
              <a:t>Make an impact on the future of the child's functioning level</a:t>
            </a:r>
            <a:endParaRPr lang="en-US" sz="2400">
              <a:ea typeface="+mn-lt"/>
              <a:cs typeface="Segoe UI"/>
            </a:endParaRPr>
          </a:p>
          <a:p>
            <a:pPr marL="742950" lvl="1" indent="-285750">
              <a:buFont typeface="Arial"/>
              <a:buChar char="•"/>
            </a:pPr>
            <a:r>
              <a:rPr lang="en-US" sz="2400" dirty="0">
                <a:ea typeface="+mn-lt"/>
                <a:cs typeface="+mn-lt"/>
              </a:rPr>
              <a:t>Support your intervention and data collection efforts during each session</a:t>
            </a:r>
            <a:endParaRPr lang="en-US" sz="2400" dirty="0">
              <a:latin typeface="Garamond"/>
              <a:cs typeface="Segoe UI"/>
            </a:endParaRPr>
          </a:p>
          <a:p>
            <a:endParaRPr lang="en-US" dirty="0">
              <a:latin typeface="Calibri"/>
              <a:cs typeface="Segoe UI"/>
            </a:endParaRPr>
          </a:p>
        </p:txBody>
      </p:sp>
    </p:spTree>
    <p:extLst>
      <p:ext uri="{BB962C8B-B14F-4D97-AF65-F5344CB8AC3E}">
        <p14:creationId xmlns:p14="http://schemas.microsoft.com/office/powerpoint/2010/main" val="22533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DFC0-1A56-4D6B-812C-C7EDEBA6C827}"/>
              </a:ext>
            </a:extLst>
          </p:cNvPr>
          <p:cNvSpPr>
            <a:spLocks noGrp="1"/>
          </p:cNvSpPr>
          <p:nvPr>
            <p:ph type="title" idx="4294967295"/>
          </p:nvPr>
        </p:nvSpPr>
        <p:spPr>
          <a:xfrm>
            <a:off x="1331089" y="538263"/>
            <a:ext cx="9601200" cy="1303338"/>
          </a:xfrm>
        </p:spPr>
        <p:txBody>
          <a:bodyPr>
            <a:normAutofit/>
          </a:bodyPr>
          <a:lstStyle/>
          <a:p>
            <a:r>
              <a:rPr lang="en-US" dirty="0"/>
              <a:t>Measurable Annual Goals</a:t>
            </a:r>
          </a:p>
        </p:txBody>
      </p:sp>
      <p:sp>
        <p:nvSpPr>
          <p:cNvPr id="4" name="TextBox 3">
            <a:extLst>
              <a:ext uri="{FF2B5EF4-FFF2-40B4-BE49-F238E27FC236}">
                <a16:creationId xmlns:a16="http://schemas.microsoft.com/office/drawing/2014/main" id="{3FC2692D-1431-4848-85C5-35E9BB0CD762}"/>
              </a:ext>
            </a:extLst>
          </p:cNvPr>
          <p:cNvSpPr txBox="1"/>
          <p:nvPr/>
        </p:nvSpPr>
        <p:spPr>
          <a:xfrm>
            <a:off x="914400" y="1599235"/>
            <a:ext cx="10411427" cy="830997"/>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u="sng" dirty="0">
                <a:ea typeface="+mn-lt"/>
                <a:cs typeface="+mn-lt"/>
              </a:rPr>
              <a:t>ANNUAL GOAL</a:t>
            </a:r>
            <a:endParaRPr lang="en-US" sz="1600" b="1" dirty="0">
              <a:ea typeface="+mn-lt"/>
              <a:cs typeface="+mn-lt"/>
            </a:endParaRPr>
          </a:p>
          <a:p>
            <a:pPr algn="ctr"/>
            <a:r>
              <a:rPr lang="en-US" sz="1600" b="1" dirty="0">
                <a:ea typeface="+mn-lt"/>
                <a:cs typeface="+mn-lt"/>
              </a:rPr>
              <a:t>WHAT TASK/SKILL THE CHILD IS EXPECTED TO DO </a:t>
            </a:r>
          </a:p>
          <a:p>
            <a:pPr algn="ctr"/>
            <a:r>
              <a:rPr lang="en-US" sz="1600" b="1" dirty="0">
                <a:ea typeface="+mn-lt"/>
                <a:cs typeface="+mn-lt"/>
              </a:rPr>
              <a:t>Must be specific, individualized, age-appropriate, observable, measurable and easily understood by others</a:t>
            </a:r>
            <a:endParaRPr lang="en-US" sz="1600" dirty="0"/>
          </a:p>
        </p:txBody>
      </p:sp>
      <p:sp>
        <p:nvSpPr>
          <p:cNvPr id="8" name="TextBox 7">
            <a:extLst>
              <a:ext uri="{FF2B5EF4-FFF2-40B4-BE49-F238E27FC236}">
                <a16:creationId xmlns:a16="http://schemas.microsoft.com/office/drawing/2014/main" id="{7813A1F6-01C5-4A26-836E-93B338A4B1B0}"/>
              </a:ext>
            </a:extLst>
          </p:cNvPr>
          <p:cNvSpPr txBox="1"/>
          <p:nvPr/>
        </p:nvSpPr>
        <p:spPr>
          <a:xfrm>
            <a:off x="876599" y="3437408"/>
            <a:ext cx="10445966" cy="859933"/>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u="sng" dirty="0">
                <a:ea typeface="+mn-lt"/>
                <a:cs typeface="+mn-lt"/>
              </a:rPr>
              <a:t>CRITERIA PERIOD</a:t>
            </a:r>
            <a:endParaRPr lang="en-US" sz="1600" b="1" dirty="0">
              <a:ea typeface="+mn-lt"/>
              <a:cs typeface="+mn-lt"/>
            </a:endParaRPr>
          </a:p>
          <a:p>
            <a:pPr algn="ctr"/>
            <a:r>
              <a:rPr lang="en-US" sz="1600" b="1" dirty="0">
                <a:ea typeface="+mn-lt"/>
                <a:cs typeface="+mn-lt"/>
              </a:rPr>
              <a:t>HOW LONG THE CHILD IS EXPECTED TO DO THE TASK FOR THE GOAL TO BE ACHIEVED</a:t>
            </a:r>
          </a:p>
          <a:p>
            <a:pPr algn="ctr"/>
            <a:r>
              <a:rPr lang="en-US" sz="1600" b="1" dirty="0">
                <a:ea typeface="+mn-lt"/>
                <a:cs typeface="+mn-lt"/>
              </a:rPr>
              <a:t>Over consecutive sessions, length of time, consistently demonstrated</a:t>
            </a:r>
            <a:endParaRPr lang="en-US" sz="1600" dirty="0"/>
          </a:p>
        </p:txBody>
      </p:sp>
      <p:sp>
        <p:nvSpPr>
          <p:cNvPr id="11" name="TextBox 10">
            <a:extLst>
              <a:ext uri="{FF2B5EF4-FFF2-40B4-BE49-F238E27FC236}">
                <a16:creationId xmlns:a16="http://schemas.microsoft.com/office/drawing/2014/main" id="{63CE834F-F354-4298-A442-634ACA91AB74}"/>
              </a:ext>
            </a:extLst>
          </p:cNvPr>
          <p:cNvSpPr txBox="1"/>
          <p:nvPr/>
        </p:nvSpPr>
        <p:spPr>
          <a:xfrm>
            <a:off x="876597" y="4392317"/>
            <a:ext cx="10503839" cy="830997"/>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u="sng" dirty="0">
                <a:ea typeface="+mn-lt"/>
                <a:cs typeface="+mn-lt"/>
              </a:rPr>
              <a:t>METHOD</a:t>
            </a:r>
            <a:endParaRPr lang="en-US" sz="1600" b="1" dirty="0">
              <a:ea typeface="+mn-lt"/>
              <a:cs typeface="+mn-lt"/>
            </a:endParaRPr>
          </a:p>
          <a:p>
            <a:pPr algn="ctr"/>
            <a:r>
              <a:rPr lang="en-US" sz="1600" b="1" dirty="0">
                <a:ea typeface="+mn-lt"/>
                <a:cs typeface="+mn-lt"/>
              </a:rPr>
              <a:t>WHAT TOOL YOU USE TO MEASURE PROGRESS</a:t>
            </a:r>
          </a:p>
          <a:p>
            <a:pPr algn="ctr"/>
            <a:r>
              <a:rPr lang="en-US" sz="1600" b="1" dirty="0">
                <a:ea typeface="+mn-lt"/>
                <a:cs typeface="+mn-lt"/>
              </a:rPr>
              <a:t>Direct observation of targeted skill, data collection, work sample</a:t>
            </a:r>
            <a:endParaRPr lang="en-US" dirty="0"/>
          </a:p>
        </p:txBody>
      </p:sp>
      <p:sp>
        <p:nvSpPr>
          <p:cNvPr id="12" name="TextBox 11">
            <a:extLst>
              <a:ext uri="{FF2B5EF4-FFF2-40B4-BE49-F238E27FC236}">
                <a16:creationId xmlns:a16="http://schemas.microsoft.com/office/drawing/2014/main" id="{13B0121D-0090-4EBF-84F5-20B376438FE1}"/>
              </a:ext>
            </a:extLst>
          </p:cNvPr>
          <p:cNvSpPr txBox="1"/>
          <p:nvPr/>
        </p:nvSpPr>
        <p:spPr>
          <a:xfrm>
            <a:off x="876599" y="5347229"/>
            <a:ext cx="10503839" cy="830997"/>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u="sng" dirty="0">
                <a:ea typeface="+mn-lt"/>
                <a:cs typeface="+mn-lt"/>
              </a:rPr>
              <a:t>SCHEDULE</a:t>
            </a:r>
            <a:endParaRPr lang="en-US" sz="1600" dirty="0">
              <a:ea typeface="+mn-lt"/>
              <a:cs typeface="+mn-lt"/>
            </a:endParaRPr>
          </a:p>
          <a:p>
            <a:pPr algn="ctr"/>
            <a:r>
              <a:rPr lang="en-US" sz="1600" b="1" dirty="0">
                <a:ea typeface="+mn-lt"/>
                <a:cs typeface="+mn-lt"/>
              </a:rPr>
              <a:t>HOW OFTEN YOU EVALUTE/REFLECT ON PROGRESS</a:t>
            </a:r>
          </a:p>
          <a:p>
            <a:pPr algn="ctr"/>
            <a:r>
              <a:rPr lang="en-US" sz="1600" b="1" dirty="0">
                <a:ea typeface="+mn-lt"/>
                <a:cs typeface="+mn-lt"/>
              </a:rPr>
              <a:t>Weekly, monthly, dependent upon frequency of service</a:t>
            </a:r>
            <a:endParaRPr lang="en-US" b="1" dirty="0"/>
          </a:p>
        </p:txBody>
      </p:sp>
      <p:sp>
        <p:nvSpPr>
          <p:cNvPr id="16" name="TextBox 15">
            <a:extLst>
              <a:ext uri="{FF2B5EF4-FFF2-40B4-BE49-F238E27FC236}">
                <a16:creationId xmlns:a16="http://schemas.microsoft.com/office/drawing/2014/main" id="{5B4E2149-F05B-4E7B-A5A9-9EF97DB680FF}"/>
              </a:ext>
            </a:extLst>
          </p:cNvPr>
          <p:cNvSpPr txBox="1"/>
          <p:nvPr/>
        </p:nvSpPr>
        <p:spPr>
          <a:xfrm>
            <a:off x="886244" y="2530723"/>
            <a:ext cx="10436321" cy="830997"/>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u="sng" dirty="0">
                <a:ea typeface="+mn-lt"/>
                <a:cs typeface="+mn-lt"/>
              </a:rPr>
              <a:t>CRITERIA</a:t>
            </a:r>
            <a:endParaRPr lang="en-US" sz="1600" b="1" dirty="0">
              <a:ea typeface="+mn-lt"/>
              <a:cs typeface="+mn-lt"/>
            </a:endParaRPr>
          </a:p>
          <a:p>
            <a:pPr algn="ctr"/>
            <a:r>
              <a:rPr lang="en-US" sz="1600" b="1" dirty="0">
                <a:ea typeface="+mn-lt"/>
                <a:cs typeface="+mn-lt"/>
              </a:rPr>
              <a:t>MEASUREMENT OF EXPECTED SKILL PERFORMANCE FOR THE GOAL TO BE ACHIEVED</a:t>
            </a:r>
          </a:p>
          <a:p>
            <a:pPr algn="ctr"/>
            <a:r>
              <a:rPr lang="en-US" sz="1600" b="1" dirty="0">
                <a:ea typeface="+mn-lt"/>
                <a:cs typeface="+mn-lt"/>
              </a:rPr>
              <a:t>How many trials child needs to do (3/5), What percentage they need to meet (80%)</a:t>
            </a:r>
            <a:endParaRPr lang="en-US" dirty="0"/>
          </a:p>
        </p:txBody>
      </p:sp>
    </p:spTree>
    <p:extLst>
      <p:ext uri="{BB962C8B-B14F-4D97-AF65-F5344CB8AC3E}">
        <p14:creationId xmlns:p14="http://schemas.microsoft.com/office/powerpoint/2010/main" val="63636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DFC0-1A56-4D6B-812C-C7EDEBA6C827}"/>
              </a:ext>
            </a:extLst>
          </p:cNvPr>
          <p:cNvSpPr>
            <a:spLocks noGrp="1"/>
          </p:cNvSpPr>
          <p:nvPr>
            <p:ph type="title" idx="4294967295"/>
          </p:nvPr>
        </p:nvSpPr>
        <p:spPr>
          <a:xfrm>
            <a:off x="1446835" y="422516"/>
            <a:ext cx="9601200" cy="1303338"/>
          </a:xfrm>
        </p:spPr>
        <p:txBody>
          <a:bodyPr>
            <a:normAutofit/>
          </a:bodyPr>
          <a:lstStyle/>
          <a:p>
            <a:r>
              <a:rPr lang="en-US" dirty="0"/>
              <a:t>Measurable Annual Goal Examples</a:t>
            </a:r>
          </a:p>
        </p:txBody>
      </p:sp>
      <p:graphicFrame>
        <p:nvGraphicFramePr>
          <p:cNvPr id="5" name="Table 4">
            <a:extLst>
              <a:ext uri="{FF2B5EF4-FFF2-40B4-BE49-F238E27FC236}">
                <a16:creationId xmlns:a16="http://schemas.microsoft.com/office/drawing/2014/main" id="{B72B676A-91BC-47BD-B8D3-0FAD7C25FECF}"/>
              </a:ext>
            </a:extLst>
          </p:cNvPr>
          <p:cNvGraphicFramePr>
            <a:graphicFrameLocks noGrp="1"/>
          </p:cNvGraphicFramePr>
          <p:nvPr>
            <p:extLst>
              <p:ext uri="{D42A27DB-BD31-4B8C-83A1-F6EECF244321}">
                <p14:modId xmlns:p14="http://schemas.microsoft.com/office/powerpoint/2010/main" val="3761589488"/>
              </p:ext>
            </p:extLst>
          </p:nvPr>
        </p:nvGraphicFramePr>
        <p:xfrm>
          <a:off x="704127" y="1504709"/>
          <a:ext cx="10800303" cy="4732887"/>
        </p:xfrm>
        <a:graphic>
          <a:graphicData uri="http://schemas.openxmlformats.org/drawingml/2006/table">
            <a:tbl>
              <a:tblPr firstRow="1" bandRow="1">
                <a:tableStyleId>{5940675A-B579-460E-94D1-54222C63F5DA}</a:tableStyleId>
              </a:tblPr>
              <a:tblGrid>
                <a:gridCol w="2392101">
                  <a:extLst>
                    <a:ext uri="{9D8B030D-6E8A-4147-A177-3AD203B41FA5}">
                      <a16:colId xmlns:a16="http://schemas.microsoft.com/office/drawing/2014/main" val="3072353450"/>
                    </a:ext>
                  </a:extLst>
                </a:gridCol>
                <a:gridCol w="2160606">
                  <a:extLst>
                    <a:ext uri="{9D8B030D-6E8A-4147-A177-3AD203B41FA5}">
                      <a16:colId xmlns:a16="http://schemas.microsoft.com/office/drawing/2014/main" val="2986324727"/>
                    </a:ext>
                  </a:extLst>
                </a:gridCol>
                <a:gridCol w="2102731">
                  <a:extLst>
                    <a:ext uri="{9D8B030D-6E8A-4147-A177-3AD203B41FA5}">
                      <a16:colId xmlns:a16="http://schemas.microsoft.com/office/drawing/2014/main" val="1401132608"/>
                    </a:ext>
                  </a:extLst>
                </a:gridCol>
                <a:gridCol w="2218481">
                  <a:extLst>
                    <a:ext uri="{9D8B030D-6E8A-4147-A177-3AD203B41FA5}">
                      <a16:colId xmlns:a16="http://schemas.microsoft.com/office/drawing/2014/main" val="3952401064"/>
                    </a:ext>
                  </a:extLst>
                </a:gridCol>
                <a:gridCol w="1926384">
                  <a:extLst>
                    <a:ext uri="{9D8B030D-6E8A-4147-A177-3AD203B41FA5}">
                      <a16:colId xmlns:a16="http://schemas.microsoft.com/office/drawing/2014/main" val="2737305057"/>
                    </a:ext>
                  </a:extLst>
                </a:gridCol>
              </a:tblGrid>
              <a:tr h="1200873">
                <a:tc>
                  <a:txBody>
                    <a:bodyPr/>
                    <a:lstStyle/>
                    <a:p>
                      <a:pPr algn="ctr" rtl="0" fontAlgn="base"/>
                      <a:r>
                        <a:rPr lang="en-US" b="0" dirty="0">
                          <a:effectLst/>
                        </a:rPr>
                        <a:t>ANNUAL GOAL​</a:t>
                      </a:r>
                    </a:p>
                    <a:p>
                      <a:pPr algn="ctr" rtl="0" fontAlgn="base"/>
                      <a:r>
                        <a:rPr lang="en-US" sz="1400" b="0" dirty="0">
                          <a:effectLst/>
                        </a:rPr>
                        <a:t>(Task, What the child does)​</a:t>
                      </a:r>
                    </a:p>
                  </a:txBody>
                  <a:tcPr>
                    <a:solidFill>
                      <a:srgbClr val="D9BB75">
                        <a:alpha val="98000"/>
                      </a:srgbClr>
                    </a:solidFill>
                  </a:tcPr>
                </a:tc>
                <a:tc>
                  <a:txBody>
                    <a:bodyPr/>
                    <a:lstStyle/>
                    <a:p>
                      <a:pPr algn="ctr" rtl="0" fontAlgn="base"/>
                      <a:r>
                        <a:rPr lang="en-US" b="0" dirty="0">
                          <a:effectLst/>
                        </a:rPr>
                        <a:t>CRITERIA​</a:t>
                      </a:r>
                    </a:p>
                    <a:p>
                      <a:pPr algn="ctr" rtl="0" fontAlgn="base"/>
                      <a:r>
                        <a:rPr lang="en-US" b="0" dirty="0">
                          <a:effectLst/>
                        </a:rPr>
                        <a:t>(</a:t>
                      </a:r>
                      <a:r>
                        <a:rPr lang="en-US" sz="1400" b="0" dirty="0">
                          <a:effectLst/>
                        </a:rPr>
                        <a:t>How well, how many trials the child needs to do)​</a:t>
                      </a:r>
                      <a:endParaRPr lang="en-US" b="0" dirty="0">
                        <a:effectLst/>
                      </a:endParaRPr>
                    </a:p>
                  </a:txBody>
                  <a:tcPr>
                    <a:solidFill>
                      <a:srgbClr val="D9BB75">
                        <a:alpha val="98000"/>
                      </a:srgbClr>
                    </a:solidFill>
                  </a:tcPr>
                </a:tc>
                <a:tc>
                  <a:txBody>
                    <a:bodyPr/>
                    <a:lstStyle/>
                    <a:p>
                      <a:pPr algn="ctr" rtl="0" fontAlgn="base"/>
                      <a:r>
                        <a:rPr lang="en-US" b="0" dirty="0">
                          <a:effectLst/>
                        </a:rPr>
                        <a:t>CRITERIA​</a:t>
                      </a:r>
                    </a:p>
                    <a:p>
                      <a:pPr algn="ctr" rtl="0" fontAlgn="base"/>
                      <a:r>
                        <a:rPr lang="en-US" b="0" dirty="0">
                          <a:effectLst/>
                        </a:rPr>
                        <a:t>PERIOD​</a:t>
                      </a:r>
                    </a:p>
                    <a:p>
                      <a:pPr algn="ctr" rtl="0" fontAlgn="base"/>
                      <a:r>
                        <a:rPr lang="en-US" sz="1400" b="0" dirty="0">
                          <a:effectLst/>
                        </a:rPr>
                        <a:t>(How long, over consecutive sessions)​</a:t>
                      </a:r>
                    </a:p>
                  </a:txBody>
                  <a:tcPr>
                    <a:solidFill>
                      <a:srgbClr val="D9BB75">
                        <a:alpha val="98000"/>
                      </a:srgbClr>
                    </a:solidFill>
                  </a:tcPr>
                </a:tc>
                <a:tc>
                  <a:txBody>
                    <a:bodyPr/>
                    <a:lstStyle/>
                    <a:p>
                      <a:pPr algn="ctr" rtl="0" fontAlgn="base"/>
                      <a:r>
                        <a:rPr lang="en-US" b="0" dirty="0">
                          <a:effectLst/>
                        </a:rPr>
                        <a:t>METHOD​</a:t>
                      </a:r>
                    </a:p>
                    <a:p>
                      <a:pPr algn="ctr" rtl="0" fontAlgn="base"/>
                      <a:r>
                        <a:rPr lang="en-US" sz="1400" b="0" dirty="0">
                          <a:effectLst/>
                        </a:rPr>
                        <a:t>(When given? Tool of determining progress)​</a:t>
                      </a:r>
                    </a:p>
                  </a:txBody>
                  <a:tcPr>
                    <a:solidFill>
                      <a:srgbClr val="D9BB75">
                        <a:alpha val="98000"/>
                      </a:srgbClr>
                    </a:solidFill>
                  </a:tcPr>
                </a:tc>
                <a:tc>
                  <a:txBody>
                    <a:bodyPr/>
                    <a:lstStyle/>
                    <a:p>
                      <a:pPr algn="ctr" rtl="0" fontAlgn="base"/>
                      <a:r>
                        <a:rPr lang="en-US" b="0" dirty="0">
                          <a:effectLst/>
                        </a:rPr>
                        <a:t>SCHEDULE​</a:t>
                      </a:r>
                    </a:p>
                    <a:p>
                      <a:pPr algn="ctr" rtl="0" fontAlgn="base"/>
                      <a:r>
                        <a:rPr lang="en-US" sz="1400" b="0" dirty="0">
                          <a:effectLst/>
                        </a:rPr>
                        <a:t>(How often you evaluate? When you reflect on progress?)​</a:t>
                      </a:r>
                    </a:p>
                  </a:txBody>
                  <a:tcPr>
                    <a:solidFill>
                      <a:srgbClr val="D9BB75">
                        <a:alpha val="98000"/>
                      </a:srgbClr>
                    </a:solidFill>
                  </a:tcPr>
                </a:tc>
                <a:extLst>
                  <a:ext uri="{0D108BD9-81ED-4DB2-BD59-A6C34878D82A}">
                    <a16:rowId xmlns:a16="http://schemas.microsoft.com/office/drawing/2014/main" val="1512701497"/>
                  </a:ext>
                </a:extLst>
              </a:tr>
              <a:tr h="848810">
                <a:tc>
                  <a:txBody>
                    <a:bodyPr/>
                    <a:lstStyle/>
                    <a:p>
                      <a:pPr algn="ctr" rtl="0" fontAlgn="base"/>
                      <a:r>
                        <a:rPr lang="en-US" sz="1700" dirty="0">
                          <a:effectLst/>
                        </a:rPr>
                        <a:t>Child will cooperatively play with peers </a:t>
                      </a:r>
                      <a:endParaRPr lang="en-US"/>
                    </a:p>
                    <a:p>
                      <a:pPr lvl="0" algn="ctr">
                        <a:buNone/>
                      </a:pPr>
                      <a:r>
                        <a:rPr lang="en-US" sz="1700" dirty="0">
                          <a:effectLst/>
                        </a:rPr>
                        <a:t>(taking turns, sharing)</a:t>
                      </a:r>
                    </a:p>
                  </a:txBody>
                  <a:tcPr>
                    <a:solidFill>
                      <a:schemeClr val="accent6">
                        <a:lumMod val="40000"/>
                        <a:lumOff val="60000"/>
                      </a:schemeClr>
                    </a:solidFill>
                  </a:tcPr>
                </a:tc>
                <a:tc>
                  <a:txBody>
                    <a:bodyPr/>
                    <a:lstStyle/>
                    <a:p>
                      <a:pPr algn="ctr" rtl="0" fontAlgn="base"/>
                      <a:r>
                        <a:rPr lang="en-US" sz="1700" dirty="0">
                          <a:effectLst/>
                        </a:rPr>
                        <a:t>for 10 minutes​</a:t>
                      </a:r>
                    </a:p>
                  </a:txBody>
                  <a:tcPr>
                    <a:solidFill>
                      <a:schemeClr val="accent6">
                        <a:lumMod val="40000"/>
                        <a:lumOff val="60000"/>
                      </a:schemeClr>
                    </a:solidFill>
                  </a:tcPr>
                </a:tc>
                <a:tc>
                  <a:txBody>
                    <a:bodyPr/>
                    <a:lstStyle/>
                    <a:p>
                      <a:pPr algn="ctr" rtl="0" fontAlgn="base"/>
                      <a:r>
                        <a:rPr lang="en-US" sz="1700" dirty="0">
                          <a:effectLst/>
                        </a:rPr>
                        <a:t>Over 4 out 5 </a:t>
                      </a:r>
                      <a:endParaRPr lang="en-US"/>
                    </a:p>
                    <a:p>
                      <a:pPr lvl="0" algn="ctr">
                        <a:buNone/>
                      </a:pPr>
                      <a:r>
                        <a:rPr lang="en-US" sz="1700" dirty="0">
                          <a:effectLst/>
                        </a:rPr>
                        <a:t>occasions​</a:t>
                      </a:r>
                    </a:p>
                  </a:txBody>
                  <a:tcPr>
                    <a:solidFill>
                      <a:schemeClr val="accent6">
                        <a:lumMod val="40000"/>
                        <a:lumOff val="60000"/>
                      </a:schemeClr>
                    </a:solidFill>
                  </a:tcPr>
                </a:tc>
                <a:tc>
                  <a:txBody>
                    <a:bodyPr/>
                    <a:lstStyle/>
                    <a:p>
                      <a:pPr algn="ctr" rtl="0" fontAlgn="base"/>
                      <a:r>
                        <a:rPr lang="en-US" sz="1700" dirty="0">
                          <a:effectLst/>
                        </a:rPr>
                        <a:t>Direct Observation </a:t>
                      </a:r>
                      <a:endParaRPr lang="en-US"/>
                    </a:p>
                    <a:p>
                      <a:pPr lvl="0" algn="ctr">
                        <a:buNone/>
                      </a:pPr>
                      <a:r>
                        <a:rPr lang="en-US" sz="1700" dirty="0">
                          <a:effectLst/>
                        </a:rPr>
                        <a:t>of Targeted Skill, recorded observation​</a:t>
                      </a:r>
                    </a:p>
                  </a:txBody>
                  <a:tcPr>
                    <a:solidFill>
                      <a:schemeClr val="accent6">
                        <a:lumMod val="40000"/>
                        <a:lumOff val="60000"/>
                      </a:schemeClr>
                    </a:solidFill>
                  </a:tcPr>
                </a:tc>
                <a:tc>
                  <a:txBody>
                    <a:bodyPr/>
                    <a:lstStyle/>
                    <a:p>
                      <a:pPr algn="ctr" rtl="0" fontAlgn="base"/>
                      <a:r>
                        <a:rPr lang="en-US" sz="1700" dirty="0">
                          <a:effectLst/>
                        </a:rPr>
                        <a:t>Weekly​</a:t>
                      </a:r>
                    </a:p>
                  </a:txBody>
                  <a:tcPr>
                    <a:solidFill>
                      <a:schemeClr val="accent6">
                        <a:lumMod val="40000"/>
                        <a:lumOff val="60000"/>
                      </a:schemeClr>
                    </a:solidFill>
                  </a:tcPr>
                </a:tc>
                <a:extLst>
                  <a:ext uri="{0D108BD9-81ED-4DB2-BD59-A6C34878D82A}">
                    <a16:rowId xmlns:a16="http://schemas.microsoft.com/office/drawing/2014/main" val="3029641796"/>
                  </a:ext>
                </a:extLst>
              </a:tr>
              <a:tr h="838705">
                <a:tc>
                  <a:txBody>
                    <a:bodyPr/>
                    <a:lstStyle/>
                    <a:p>
                      <a:pPr algn="ctr" rtl="0" fontAlgn="base"/>
                      <a:r>
                        <a:rPr lang="en-US" sz="1700" dirty="0">
                          <a:effectLst/>
                        </a:rPr>
                        <a:t> Child will follow 1-step directions​</a:t>
                      </a:r>
                    </a:p>
                  </a:txBody>
                  <a:tcPr>
                    <a:solidFill>
                      <a:schemeClr val="accent6">
                        <a:lumMod val="40000"/>
                        <a:lumOff val="60000"/>
                      </a:schemeClr>
                    </a:solidFill>
                  </a:tcPr>
                </a:tc>
                <a:tc>
                  <a:txBody>
                    <a:bodyPr/>
                    <a:lstStyle/>
                    <a:p>
                      <a:pPr algn="ctr" rtl="0" fontAlgn="base"/>
                      <a:r>
                        <a:rPr lang="en-US" sz="1700" dirty="0">
                          <a:effectLst/>
                        </a:rPr>
                        <a:t>in 4 out of 5 trials​</a:t>
                      </a:r>
                    </a:p>
                  </a:txBody>
                  <a:tcPr>
                    <a:solidFill>
                      <a:schemeClr val="accent6">
                        <a:lumMod val="40000"/>
                        <a:lumOff val="60000"/>
                      </a:schemeClr>
                    </a:solidFill>
                  </a:tcPr>
                </a:tc>
                <a:tc>
                  <a:txBody>
                    <a:bodyPr/>
                    <a:lstStyle/>
                    <a:p>
                      <a:pPr algn="ctr" rtl="0" fontAlgn="base"/>
                      <a:r>
                        <a:rPr lang="en-US" sz="1700" dirty="0">
                          <a:effectLst/>
                        </a:rPr>
                        <a:t>Over 4 out of 5 </a:t>
                      </a:r>
                      <a:endParaRPr lang="en-US"/>
                    </a:p>
                    <a:p>
                      <a:pPr lvl="0" algn="ctr">
                        <a:buNone/>
                      </a:pPr>
                      <a:r>
                        <a:rPr lang="en-US" sz="1700" dirty="0">
                          <a:effectLst/>
                        </a:rPr>
                        <a:t>consecutive occasions​</a:t>
                      </a:r>
                    </a:p>
                  </a:txBody>
                  <a:tcPr>
                    <a:solidFill>
                      <a:schemeClr val="accent6">
                        <a:lumMod val="40000"/>
                        <a:lumOff val="60000"/>
                      </a:schemeClr>
                    </a:solidFill>
                  </a:tcPr>
                </a:tc>
                <a:tc>
                  <a:txBody>
                    <a:bodyPr/>
                    <a:lstStyle/>
                    <a:p>
                      <a:pPr algn="ctr" rtl="0" fontAlgn="base"/>
                      <a:r>
                        <a:rPr lang="en-US" sz="1700" dirty="0">
                          <a:effectLst/>
                        </a:rPr>
                        <a:t>Direct Observation </a:t>
                      </a:r>
                      <a:endParaRPr lang="en-US"/>
                    </a:p>
                    <a:p>
                      <a:pPr lvl="0" algn="ctr">
                        <a:buNone/>
                      </a:pPr>
                      <a:r>
                        <a:rPr lang="en-US" sz="1700" dirty="0">
                          <a:effectLst/>
                        </a:rPr>
                        <a:t>of Targeted Skill, Data Collection​</a:t>
                      </a:r>
                    </a:p>
                  </a:txBody>
                  <a:tcPr>
                    <a:solidFill>
                      <a:schemeClr val="accent6">
                        <a:lumMod val="40000"/>
                        <a:lumOff val="60000"/>
                      </a:schemeClr>
                    </a:solidFill>
                  </a:tcPr>
                </a:tc>
                <a:tc>
                  <a:txBody>
                    <a:bodyPr/>
                    <a:lstStyle/>
                    <a:p>
                      <a:pPr algn="ctr" rtl="0" fontAlgn="base"/>
                      <a:r>
                        <a:rPr lang="en-US" sz="1700" dirty="0">
                          <a:effectLst/>
                        </a:rPr>
                        <a:t>Monthly​</a:t>
                      </a:r>
                    </a:p>
                  </a:txBody>
                  <a:tcPr>
                    <a:solidFill>
                      <a:schemeClr val="accent6">
                        <a:lumMod val="40000"/>
                        <a:lumOff val="60000"/>
                      </a:schemeClr>
                    </a:solidFill>
                  </a:tcPr>
                </a:tc>
                <a:extLst>
                  <a:ext uri="{0D108BD9-81ED-4DB2-BD59-A6C34878D82A}">
                    <a16:rowId xmlns:a16="http://schemas.microsoft.com/office/drawing/2014/main" val="1787517318"/>
                  </a:ext>
                </a:extLst>
              </a:tr>
              <a:tr h="838705">
                <a:tc>
                  <a:txBody>
                    <a:bodyPr/>
                    <a:lstStyle/>
                    <a:p>
                      <a:pPr algn="ctr" rtl="0" fontAlgn="base"/>
                      <a:r>
                        <a:rPr lang="en-US" sz="1700" dirty="0">
                          <a:effectLst/>
                        </a:rPr>
                        <a:t>Child will maintain tripod grasp​</a:t>
                      </a:r>
                    </a:p>
                  </a:txBody>
                  <a:tcPr>
                    <a:solidFill>
                      <a:schemeClr val="accent6">
                        <a:lumMod val="40000"/>
                        <a:lumOff val="60000"/>
                      </a:schemeClr>
                    </a:solidFill>
                  </a:tcPr>
                </a:tc>
                <a:tc>
                  <a:txBody>
                    <a:bodyPr/>
                    <a:lstStyle/>
                    <a:p>
                      <a:pPr algn="ctr" rtl="0" fontAlgn="base"/>
                      <a:r>
                        <a:rPr lang="en-US" sz="1700" dirty="0">
                          <a:effectLst/>
                        </a:rPr>
                        <a:t>in 4 out of 5 trials​</a:t>
                      </a:r>
                    </a:p>
                  </a:txBody>
                  <a:tcPr>
                    <a:solidFill>
                      <a:schemeClr val="accent6">
                        <a:lumMod val="40000"/>
                        <a:lumOff val="60000"/>
                      </a:schemeClr>
                    </a:solidFill>
                  </a:tcPr>
                </a:tc>
                <a:tc>
                  <a:txBody>
                    <a:bodyPr/>
                    <a:lstStyle/>
                    <a:p>
                      <a:pPr algn="ctr" rtl="0" fontAlgn="base"/>
                      <a:r>
                        <a:rPr lang="en-US" sz="1700" dirty="0">
                          <a:effectLst/>
                        </a:rPr>
                        <a:t>Over 4 consecutive occasions​</a:t>
                      </a:r>
                    </a:p>
                  </a:txBody>
                  <a:tcPr>
                    <a:solidFill>
                      <a:schemeClr val="accent6">
                        <a:lumMod val="40000"/>
                        <a:lumOff val="60000"/>
                      </a:schemeClr>
                    </a:solidFill>
                  </a:tcPr>
                </a:tc>
                <a:tc>
                  <a:txBody>
                    <a:bodyPr/>
                    <a:lstStyle/>
                    <a:p>
                      <a:pPr algn="ctr" rtl="0" fontAlgn="base"/>
                      <a:r>
                        <a:rPr lang="en-US" sz="1700" dirty="0">
                          <a:effectLst/>
                        </a:rPr>
                        <a:t>Direct Observation </a:t>
                      </a:r>
                      <a:endParaRPr lang="en-US"/>
                    </a:p>
                    <a:p>
                      <a:pPr lvl="0" algn="ctr">
                        <a:buNone/>
                      </a:pPr>
                      <a:r>
                        <a:rPr lang="en-US" sz="1700" dirty="0">
                          <a:effectLst/>
                        </a:rPr>
                        <a:t>of Targeted Skill, recorded observation​</a:t>
                      </a:r>
                    </a:p>
                  </a:txBody>
                  <a:tcPr>
                    <a:solidFill>
                      <a:schemeClr val="accent6">
                        <a:lumMod val="40000"/>
                        <a:lumOff val="60000"/>
                      </a:schemeClr>
                    </a:solidFill>
                  </a:tcPr>
                </a:tc>
                <a:tc>
                  <a:txBody>
                    <a:bodyPr/>
                    <a:lstStyle/>
                    <a:p>
                      <a:pPr algn="ctr" rtl="0" fontAlgn="base"/>
                      <a:r>
                        <a:rPr lang="en-US" sz="1700" dirty="0">
                          <a:effectLst/>
                        </a:rPr>
                        <a:t>Monthly​</a:t>
                      </a:r>
                    </a:p>
                  </a:txBody>
                  <a:tcPr>
                    <a:solidFill>
                      <a:schemeClr val="accent6">
                        <a:lumMod val="40000"/>
                        <a:lumOff val="60000"/>
                      </a:schemeClr>
                    </a:solidFill>
                  </a:tcPr>
                </a:tc>
                <a:extLst>
                  <a:ext uri="{0D108BD9-81ED-4DB2-BD59-A6C34878D82A}">
                    <a16:rowId xmlns:a16="http://schemas.microsoft.com/office/drawing/2014/main" val="13932426"/>
                  </a:ext>
                </a:extLst>
              </a:tr>
              <a:tr h="925974">
                <a:tc>
                  <a:txBody>
                    <a:bodyPr/>
                    <a:lstStyle/>
                    <a:p>
                      <a:pPr algn="ctr" rtl="0" fontAlgn="base"/>
                      <a:r>
                        <a:rPr lang="en-US" sz="1700" dirty="0">
                          <a:effectLst/>
                        </a:rPr>
                        <a:t>Child will produce bilabial sounds in all positions of single words​</a:t>
                      </a:r>
                    </a:p>
                  </a:txBody>
                  <a:tcPr>
                    <a:solidFill>
                      <a:schemeClr val="accent6">
                        <a:lumMod val="40000"/>
                        <a:lumOff val="60000"/>
                      </a:schemeClr>
                    </a:solidFill>
                  </a:tcPr>
                </a:tc>
                <a:tc>
                  <a:txBody>
                    <a:bodyPr/>
                    <a:lstStyle/>
                    <a:p>
                      <a:pPr algn="ctr" rtl="0" fontAlgn="base"/>
                      <a:r>
                        <a:rPr lang="en-US" sz="1700" dirty="0">
                          <a:effectLst/>
                        </a:rPr>
                        <a:t> with 80% accuracy​</a:t>
                      </a:r>
                    </a:p>
                  </a:txBody>
                  <a:tcPr>
                    <a:solidFill>
                      <a:schemeClr val="accent6">
                        <a:lumMod val="40000"/>
                        <a:lumOff val="60000"/>
                      </a:schemeClr>
                    </a:solidFill>
                  </a:tcPr>
                </a:tc>
                <a:tc>
                  <a:txBody>
                    <a:bodyPr/>
                    <a:lstStyle/>
                    <a:p>
                      <a:pPr algn="ctr" rtl="0" fontAlgn="base"/>
                      <a:r>
                        <a:rPr lang="en-US" sz="1700" dirty="0">
                          <a:effectLst/>
                        </a:rPr>
                        <a:t>Over 4 out of 5 </a:t>
                      </a:r>
                      <a:endParaRPr lang="en-US"/>
                    </a:p>
                    <a:p>
                      <a:pPr lvl="0" algn="ctr">
                        <a:buNone/>
                      </a:pPr>
                      <a:r>
                        <a:rPr lang="en-US" sz="1700" dirty="0">
                          <a:effectLst/>
                        </a:rPr>
                        <a:t>consecutive occasions​</a:t>
                      </a:r>
                    </a:p>
                  </a:txBody>
                  <a:tcPr>
                    <a:solidFill>
                      <a:schemeClr val="accent6">
                        <a:lumMod val="40000"/>
                        <a:lumOff val="60000"/>
                      </a:schemeClr>
                    </a:solidFill>
                  </a:tcPr>
                </a:tc>
                <a:tc>
                  <a:txBody>
                    <a:bodyPr/>
                    <a:lstStyle/>
                    <a:p>
                      <a:pPr algn="ctr" rtl="0" fontAlgn="base"/>
                      <a:r>
                        <a:rPr lang="en-US" sz="1700" dirty="0">
                          <a:effectLst/>
                        </a:rPr>
                        <a:t>Direct Observation </a:t>
                      </a:r>
                      <a:endParaRPr lang="en-US"/>
                    </a:p>
                    <a:p>
                      <a:pPr lvl="0" algn="ctr">
                        <a:buNone/>
                      </a:pPr>
                      <a:r>
                        <a:rPr lang="en-US" sz="1700" dirty="0">
                          <a:effectLst/>
                        </a:rPr>
                        <a:t>of Targeted Skill, recorded observation​</a:t>
                      </a:r>
                    </a:p>
                  </a:txBody>
                  <a:tcPr>
                    <a:solidFill>
                      <a:schemeClr val="accent6">
                        <a:lumMod val="40000"/>
                        <a:lumOff val="60000"/>
                      </a:schemeClr>
                    </a:solidFill>
                  </a:tcPr>
                </a:tc>
                <a:tc>
                  <a:txBody>
                    <a:bodyPr/>
                    <a:lstStyle/>
                    <a:p>
                      <a:pPr algn="ctr" rtl="0" fontAlgn="base"/>
                      <a:r>
                        <a:rPr lang="en-US" sz="1700" dirty="0">
                          <a:effectLst/>
                        </a:rPr>
                        <a:t>Every Two Weeks​</a:t>
                      </a:r>
                    </a:p>
                  </a:txBody>
                  <a:tcPr>
                    <a:solidFill>
                      <a:schemeClr val="accent6">
                        <a:lumMod val="40000"/>
                        <a:lumOff val="60000"/>
                      </a:schemeClr>
                    </a:solidFill>
                  </a:tcPr>
                </a:tc>
                <a:extLst>
                  <a:ext uri="{0D108BD9-81ED-4DB2-BD59-A6C34878D82A}">
                    <a16:rowId xmlns:a16="http://schemas.microsoft.com/office/drawing/2014/main" val="4145420689"/>
                  </a:ext>
                </a:extLst>
              </a:tr>
            </a:tbl>
          </a:graphicData>
        </a:graphic>
      </p:graphicFrame>
    </p:spTree>
    <p:extLst>
      <p:ext uri="{BB962C8B-B14F-4D97-AF65-F5344CB8AC3E}">
        <p14:creationId xmlns:p14="http://schemas.microsoft.com/office/powerpoint/2010/main" val="4178112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DFC0-1A56-4D6B-812C-C7EDEBA6C827}"/>
              </a:ext>
            </a:extLst>
          </p:cNvPr>
          <p:cNvSpPr>
            <a:spLocks noGrp="1"/>
          </p:cNvSpPr>
          <p:nvPr>
            <p:ph type="title"/>
          </p:nvPr>
        </p:nvSpPr>
        <p:spPr/>
        <p:txBody>
          <a:bodyPr>
            <a:normAutofit/>
          </a:bodyPr>
          <a:lstStyle/>
          <a:p>
            <a:r>
              <a:rPr lang="en-US" dirty="0"/>
              <a:t>Benchmarks &amp; Short Term Objectives</a:t>
            </a:r>
          </a:p>
        </p:txBody>
      </p:sp>
      <p:sp>
        <p:nvSpPr>
          <p:cNvPr id="3" name="TextBox 2">
            <a:extLst>
              <a:ext uri="{FF2B5EF4-FFF2-40B4-BE49-F238E27FC236}">
                <a16:creationId xmlns:a16="http://schemas.microsoft.com/office/drawing/2014/main" id="{4831D9C0-E07D-48C0-83ED-F88563980FCB}"/>
              </a:ext>
            </a:extLst>
          </p:cNvPr>
          <p:cNvSpPr txBox="1"/>
          <p:nvPr/>
        </p:nvSpPr>
        <p:spPr>
          <a:xfrm>
            <a:off x="808298" y="3354727"/>
            <a:ext cx="5144946" cy="2585323"/>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dirty="0">
                <a:ea typeface="+mn-lt"/>
                <a:cs typeface="+mn-lt"/>
              </a:rPr>
              <a:t>Benchmarks:</a:t>
            </a:r>
            <a:endParaRPr lang="en-US" b="1" dirty="0"/>
          </a:p>
          <a:p>
            <a:pPr algn="ctr"/>
            <a:r>
              <a:rPr lang="en-US" dirty="0">
                <a:ea typeface="+mn-lt"/>
                <a:cs typeface="+mn-lt"/>
              </a:rPr>
              <a:t>Target annual skills incrementally by increasing criteria until the annual criteria is achieved. Allow for regular checks of progress that coincide with reporting.</a:t>
            </a:r>
            <a:endParaRPr lang="en-US" dirty="0"/>
          </a:p>
          <a:p>
            <a:pPr algn="ctr"/>
            <a:endParaRPr lang="en-US" dirty="0"/>
          </a:p>
          <a:p>
            <a:pPr marL="285750" indent="-285750">
              <a:buFont typeface="Arial,Sans-Serif"/>
              <a:buChar char="•"/>
            </a:pPr>
            <a:r>
              <a:rPr lang="en-US" dirty="0">
                <a:ea typeface="+mn-lt"/>
                <a:cs typeface="+mn-lt"/>
              </a:rPr>
              <a:t>Student will follow two-step directions in 5/10 trials.</a:t>
            </a:r>
          </a:p>
          <a:p>
            <a:pPr marL="285750" indent="-285750">
              <a:buFont typeface="Arial,Sans-Serif"/>
              <a:buChar char="•"/>
            </a:pPr>
            <a:r>
              <a:rPr lang="en-US" dirty="0">
                <a:ea typeface="+mn-lt"/>
                <a:cs typeface="+mn-lt"/>
              </a:rPr>
              <a:t>Student will follow two-step directions in 6/10 trials.</a:t>
            </a:r>
          </a:p>
          <a:p>
            <a:pPr marL="285750" indent="-285750">
              <a:buFont typeface="Arial,Sans-Serif"/>
              <a:buChar char="•"/>
            </a:pPr>
            <a:r>
              <a:rPr lang="en-US" dirty="0">
                <a:ea typeface="+mn-lt"/>
                <a:cs typeface="+mn-lt"/>
              </a:rPr>
              <a:t>Student will follow two-step directions in 7/10 trials.</a:t>
            </a:r>
          </a:p>
          <a:p>
            <a:endParaRPr lang="en-US" dirty="0"/>
          </a:p>
        </p:txBody>
      </p:sp>
      <p:sp>
        <p:nvSpPr>
          <p:cNvPr id="7" name="TextBox 6">
            <a:extLst>
              <a:ext uri="{FF2B5EF4-FFF2-40B4-BE49-F238E27FC236}">
                <a16:creationId xmlns:a16="http://schemas.microsoft.com/office/drawing/2014/main" id="{DBC9C2C8-0F9B-4D61-8C97-1EF7460A8EC5}"/>
              </a:ext>
            </a:extLst>
          </p:cNvPr>
          <p:cNvSpPr txBox="1"/>
          <p:nvPr/>
        </p:nvSpPr>
        <p:spPr>
          <a:xfrm>
            <a:off x="6151945" y="3354726"/>
            <a:ext cx="5222110" cy="2585323"/>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dirty="0">
                <a:ea typeface="+mn-lt"/>
                <a:cs typeface="+mn-lt"/>
              </a:rPr>
              <a:t>Short Term Objectives</a:t>
            </a:r>
            <a:r>
              <a:rPr lang="en-US" b="1" dirty="0">
                <a:ea typeface="+mn-lt"/>
                <a:cs typeface="+mn-lt"/>
              </a:rPr>
              <a:t>: </a:t>
            </a:r>
            <a:endParaRPr lang="en-US" b="1" dirty="0"/>
          </a:p>
          <a:p>
            <a:pPr algn="ctr"/>
            <a:r>
              <a:rPr lang="en-US" dirty="0">
                <a:ea typeface="+mn-lt"/>
                <a:cs typeface="+mn-lt"/>
              </a:rPr>
              <a:t>Specific skills broken down into discrete components or steps that must be learned for the student to reach the annual goal.</a:t>
            </a:r>
            <a:endParaRPr lang="en-US" dirty="0"/>
          </a:p>
          <a:p>
            <a:pPr algn="ctr"/>
            <a:endParaRPr lang="en-US" dirty="0">
              <a:ea typeface="+mn-lt"/>
              <a:cs typeface="+mn-lt"/>
            </a:endParaRPr>
          </a:p>
          <a:p>
            <a:pPr marL="285750" indent="-285750">
              <a:buFont typeface="Arial,Sans-Serif"/>
              <a:buChar char="•"/>
            </a:pPr>
            <a:r>
              <a:rPr lang="en-US" dirty="0">
                <a:ea typeface="+mn-lt"/>
                <a:cs typeface="+mn-lt"/>
              </a:rPr>
              <a:t>Student will parallel play with peers for 10 minutes.</a:t>
            </a:r>
          </a:p>
          <a:p>
            <a:pPr marL="285750" indent="-285750">
              <a:buFont typeface="Arial,Sans-Serif"/>
              <a:buChar char="•"/>
            </a:pPr>
            <a:r>
              <a:rPr lang="en-US" dirty="0">
                <a:ea typeface="+mn-lt"/>
                <a:cs typeface="+mn-lt"/>
              </a:rPr>
              <a:t>Student will take-turns with peers for 3 exchanges.</a:t>
            </a:r>
          </a:p>
          <a:p>
            <a:pPr marL="285750" indent="-285750">
              <a:buFont typeface="Arial,Sans-Serif"/>
              <a:buChar char="•"/>
            </a:pPr>
            <a:r>
              <a:rPr lang="en-US" dirty="0">
                <a:ea typeface="+mn-lt"/>
                <a:cs typeface="+mn-lt"/>
              </a:rPr>
              <a:t>Student will cooperatively build one structure with a peer for 10 minutes.</a:t>
            </a:r>
            <a:endParaRPr lang="en-US" dirty="0"/>
          </a:p>
        </p:txBody>
      </p:sp>
      <p:sp>
        <p:nvSpPr>
          <p:cNvPr id="8" name="TextBox 7">
            <a:extLst>
              <a:ext uri="{FF2B5EF4-FFF2-40B4-BE49-F238E27FC236}">
                <a16:creationId xmlns:a16="http://schemas.microsoft.com/office/drawing/2014/main" id="{4C1F27D2-139A-465A-8EC4-7949C918C6C2}"/>
              </a:ext>
            </a:extLst>
          </p:cNvPr>
          <p:cNvSpPr txBox="1"/>
          <p:nvPr/>
        </p:nvSpPr>
        <p:spPr>
          <a:xfrm>
            <a:off x="1435262" y="2399817"/>
            <a:ext cx="920572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ea typeface="+mn-lt"/>
                <a:cs typeface="+mn-lt"/>
              </a:rPr>
              <a:t>CPSE goals include the long-term annual goal and corresponding </a:t>
            </a:r>
            <a:endParaRPr lang="en-US" dirty="0"/>
          </a:p>
          <a:p>
            <a:pPr algn="ctr"/>
            <a:r>
              <a:rPr lang="en-US" sz="2400" b="1" dirty="0">
                <a:ea typeface="+mn-lt"/>
                <a:cs typeface="+mn-lt"/>
              </a:rPr>
              <a:t>benchmarks or short-term objectives.</a:t>
            </a:r>
            <a:endParaRPr lang="en-US" sz="2400" b="1" dirty="0"/>
          </a:p>
        </p:txBody>
      </p:sp>
    </p:spTree>
    <p:extLst>
      <p:ext uri="{BB962C8B-B14F-4D97-AF65-F5344CB8AC3E}">
        <p14:creationId xmlns:p14="http://schemas.microsoft.com/office/powerpoint/2010/main" val="175396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EA4E-19D4-4079-88C5-541EF4D0338F}"/>
              </a:ext>
            </a:extLst>
          </p:cNvPr>
          <p:cNvSpPr>
            <a:spLocks noGrp="1"/>
          </p:cNvSpPr>
          <p:nvPr>
            <p:ph type="title"/>
          </p:nvPr>
        </p:nvSpPr>
        <p:spPr/>
        <p:txBody>
          <a:bodyPr/>
          <a:lstStyle/>
          <a:p>
            <a:r>
              <a:rPr lang="en-US" dirty="0"/>
              <a:t>Completing the Form</a:t>
            </a:r>
          </a:p>
        </p:txBody>
      </p:sp>
    </p:spTree>
    <p:extLst>
      <p:ext uri="{BB962C8B-B14F-4D97-AF65-F5344CB8AC3E}">
        <p14:creationId xmlns:p14="http://schemas.microsoft.com/office/powerpoint/2010/main" val="12727496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12865</TotalTime>
  <Words>2402</Words>
  <Application>Microsoft Office PowerPoint</Application>
  <PresentationFormat>Widescreen</PresentationFormat>
  <Paragraphs>380</Paragraphs>
  <Slides>26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Arial,Sans-Serif</vt:lpstr>
      <vt:lpstr>Calibri</vt:lpstr>
      <vt:lpstr>Calibri Light</vt:lpstr>
      <vt:lpstr>Garamond</vt:lpstr>
      <vt:lpstr>Times New Roman</vt:lpstr>
      <vt:lpstr>Organic</vt:lpstr>
      <vt:lpstr>Office Theme</vt:lpstr>
      <vt:lpstr>Nassau County New Regression Tool</vt:lpstr>
      <vt:lpstr>Regression Tool Development</vt:lpstr>
      <vt:lpstr>Purpose of Form</vt:lpstr>
      <vt:lpstr>The Importance of Measurable Goals</vt:lpstr>
      <vt:lpstr>Measurable Goals</vt:lpstr>
      <vt:lpstr>Measurable Annual Goals</vt:lpstr>
      <vt:lpstr>Measurable Annual Goal Examples</vt:lpstr>
      <vt:lpstr>Benchmarks &amp; Short Term Objectives</vt:lpstr>
      <vt:lpstr>Completing the Form</vt:lpstr>
      <vt:lpstr>Heading</vt:lpstr>
      <vt:lpstr> Regression Tool Instructions Skill Attainment Prior to Treatment Interruption: </vt:lpstr>
      <vt:lpstr>Regression Tool Instructions Skill Attainment Prior to Treatment Interruption: </vt:lpstr>
      <vt:lpstr>Regression Tool Instructions Skill Attainment Prior to Treatment Interruption: </vt:lpstr>
      <vt:lpstr>PowerPoint Presentation</vt:lpstr>
      <vt:lpstr>Regression Tool Instructions Skill Attainment Post Treatment Interruption: </vt:lpstr>
      <vt:lpstr>Regression Tool Instructions Skill Attainment Post Treatment Interruption: </vt:lpstr>
      <vt:lpstr>PowerPoint Presentation</vt:lpstr>
      <vt:lpstr>Regression Tool Instructions Skill Attainment Post Treatment Interruption: </vt:lpstr>
      <vt:lpstr>Frequently Asked Questions</vt:lpstr>
      <vt:lpstr>Frequently Asked Questions Highlights</vt:lpstr>
      <vt:lpstr>Frequently Asked Questions Highlights</vt:lpstr>
      <vt:lpstr>Frequently Asked Questions Highlights</vt:lpstr>
      <vt:lpstr>Frequently Asked Questions Highlights</vt:lpstr>
      <vt:lpstr>Frequently Asked Questions Highlights</vt:lpstr>
      <vt:lpstr>Important Reminders</vt:lpstr>
      <vt:lpstr>Discussing ESY with Families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Karliner</dc:creator>
  <cp:lastModifiedBy>Jennifer Saltzman</cp:lastModifiedBy>
  <cp:revision>1194</cp:revision>
  <dcterms:created xsi:type="dcterms:W3CDTF">2019-11-13T15:25:43Z</dcterms:created>
  <dcterms:modified xsi:type="dcterms:W3CDTF">2021-05-06T16:28:04Z</dcterms:modified>
</cp:coreProperties>
</file>