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D215D-8DA4-490A-B10B-E6158AA1221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8319DF-02E3-4D3F-8447-B338B15AA1BA}">
      <dgm:prSet custT="1"/>
      <dgm:spPr/>
      <dgm:t>
        <a:bodyPr/>
        <a:lstStyle/>
        <a:p>
          <a:r>
            <a:rPr lang="en-US" sz="2800" dirty="0"/>
            <a:t>Active listening is repeating what the person said to ensure you are hearing them right</a:t>
          </a:r>
        </a:p>
      </dgm:t>
    </dgm:pt>
    <dgm:pt modelId="{F0382D6D-79D6-426F-8329-2184D8C4B9D0}" type="parTrans" cxnId="{D5928E80-D56C-4B40-9601-9D4096E9401B}">
      <dgm:prSet/>
      <dgm:spPr/>
      <dgm:t>
        <a:bodyPr/>
        <a:lstStyle/>
        <a:p>
          <a:endParaRPr lang="en-US"/>
        </a:p>
      </dgm:t>
    </dgm:pt>
    <dgm:pt modelId="{E2037E30-D80E-45AD-AAF4-8DCB6BF41B63}" type="sibTrans" cxnId="{D5928E80-D56C-4B40-9601-9D4096E9401B}">
      <dgm:prSet/>
      <dgm:spPr/>
      <dgm:t>
        <a:bodyPr/>
        <a:lstStyle/>
        <a:p>
          <a:endParaRPr lang="en-US"/>
        </a:p>
      </dgm:t>
    </dgm:pt>
    <dgm:pt modelId="{3428D679-93BB-4133-9EE6-CE4ADEC9F763}">
      <dgm:prSet/>
      <dgm:spPr/>
      <dgm:t>
        <a:bodyPr/>
        <a:lstStyle/>
        <a:p>
          <a:endParaRPr lang="en-US" b="1" u="sng" dirty="0"/>
        </a:p>
        <a:p>
          <a:r>
            <a:rPr lang="en-US" b="1" u="sng" dirty="0"/>
            <a:t>Re-voice Frame:</a:t>
          </a:r>
          <a:endParaRPr lang="en-US" dirty="0"/>
        </a:p>
      </dgm:t>
    </dgm:pt>
    <dgm:pt modelId="{8F3668C9-6095-4ACB-B01F-AD94EA5B0D62}" type="parTrans" cxnId="{895549EF-B8B4-45CD-93D9-F67930DAA554}">
      <dgm:prSet/>
      <dgm:spPr/>
      <dgm:t>
        <a:bodyPr/>
        <a:lstStyle/>
        <a:p>
          <a:endParaRPr lang="en-US"/>
        </a:p>
      </dgm:t>
    </dgm:pt>
    <dgm:pt modelId="{7F977706-31C1-473C-944B-31575FBBD534}" type="sibTrans" cxnId="{895549EF-B8B4-45CD-93D9-F67930DAA554}">
      <dgm:prSet/>
      <dgm:spPr/>
      <dgm:t>
        <a:bodyPr/>
        <a:lstStyle/>
        <a:p>
          <a:endParaRPr lang="en-US"/>
        </a:p>
      </dgm:t>
    </dgm:pt>
    <dgm:pt modelId="{1498C99B-CE97-480E-9D5B-905749524C96}">
      <dgm:prSet custT="1"/>
      <dgm:spPr/>
      <dgm:t>
        <a:bodyPr/>
        <a:lstStyle/>
        <a:p>
          <a:r>
            <a:rPr lang="en-US" sz="3200" dirty="0"/>
            <a:t>#1 I’m hearing ____________ say that ____________. </a:t>
          </a:r>
        </a:p>
      </dgm:t>
    </dgm:pt>
    <dgm:pt modelId="{DE7DBAE9-897D-4D4F-9DD2-6C129A47D695}" type="parTrans" cxnId="{C7BA1A89-95F8-48A1-8C3C-D35C6DB8E985}">
      <dgm:prSet/>
      <dgm:spPr/>
      <dgm:t>
        <a:bodyPr/>
        <a:lstStyle/>
        <a:p>
          <a:endParaRPr lang="en-US"/>
        </a:p>
      </dgm:t>
    </dgm:pt>
    <dgm:pt modelId="{CFF3D1C4-0A60-4B08-AD98-40924C2AA6C0}" type="sibTrans" cxnId="{C7BA1A89-95F8-48A1-8C3C-D35C6DB8E985}">
      <dgm:prSet/>
      <dgm:spPr/>
      <dgm:t>
        <a:bodyPr/>
        <a:lstStyle/>
        <a:p>
          <a:endParaRPr lang="en-US"/>
        </a:p>
      </dgm:t>
    </dgm:pt>
    <dgm:pt modelId="{ADDF9090-376F-4230-A3EA-93B62B986059}">
      <dgm:prSet custT="1"/>
      <dgm:spPr/>
      <dgm:t>
        <a:bodyPr/>
        <a:lstStyle/>
        <a:p>
          <a:r>
            <a:rPr lang="en-US" sz="3200" dirty="0"/>
            <a:t>#2 So let me see if I understand. Your claim is _________________________.</a:t>
          </a:r>
        </a:p>
      </dgm:t>
    </dgm:pt>
    <dgm:pt modelId="{CC502CEC-CA78-4698-9559-ACFCAF95EFD5}" type="parTrans" cxnId="{BC92088D-76A5-4AD1-9880-603F53F86899}">
      <dgm:prSet/>
      <dgm:spPr/>
      <dgm:t>
        <a:bodyPr/>
        <a:lstStyle/>
        <a:p>
          <a:endParaRPr lang="en-US"/>
        </a:p>
      </dgm:t>
    </dgm:pt>
    <dgm:pt modelId="{FC660644-49E6-4A6D-9615-B14E5764D03A}" type="sibTrans" cxnId="{BC92088D-76A5-4AD1-9880-603F53F86899}">
      <dgm:prSet/>
      <dgm:spPr/>
      <dgm:t>
        <a:bodyPr/>
        <a:lstStyle/>
        <a:p>
          <a:endParaRPr lang="en-US"/>
        </a:p>
      </dgm:t>
    </dgm:pt>
    <dgm:pt modelId="{A82B5431-CE69-43AB-8185-96F187EEFCB5}" type="pres">
      <dgm:prSet presAssocID="{1B0D215D-8DA4-490A-B10B-E6158AA12217}" presName="Name0" presStyleCnt="0">
        <dgm:presLayoutVars>
          <dgm:dir/>
          <dgm:animLvl val="lvl"/>
          <dgm:resizeHandles val="exact"/>
        </dgm:presLayoutVars>
      </dgm:prSet>
      <dgm:spPr/>
    </dgm:pt>
    <dgm:pt modelId="{D507DACE-61BC-4EF6-9183-3D706870AFD0}" type="pres">
      <dgm:prSet presAssocID="{3428D679-93BB-4133-9EE6-CE4ADEC9F763}" presName="boxAndChildren" presStyleCnt="0"/>
      <dgm:spPr/>
    </dgm:pt>
    <dgm:pt modelId="{B2DD37AF-3738-421A-84B9-6CA2AA352324}" type="pres">
      <dgm:prSet presAssocID="{3428D679-93BB-4133-9EE6-CE4ADEC9F763}" presName="parentTextBox" presStyleLbl="node1" presStyleIdx="0" presStyleCnt="2"/>
      <dgm:spPr/>
    </dgm:pt>
    <dgm:pt modelId="{411896C3-5258-4AAA-A70A-1EE4A042FE3B}" type="pres">
      <dgm:prSet presAssocID="{3428D679-93BB-4133-9EE6-CE4ADEC9F763}" presName="entireBox" presStyleLbl="node1" presStyleIdx="0" presStyleCnt="2" custScaleY="64815" custLinFactNeighborX="800" custLinFactNeighborY="-18568"/>
      <dgm:spPr/>
    </dgm:pt>
    <dgm:pt modelId="{8CEC7134-B652-4E60-B522-18896EC30EF2}" type="pres">
      <dgm:prSet presAssocID="{3428D679-93BB-4133-9EE6-CE4ADEC9F763}" presName="descendantBox" presStyleCnt="0"/>
      <dgm:spPr/>
    </dgm:pt>
    <dgm:pt modelId="{482C9F57-5DB9-43F1-8AB8-16B1827CBB88}" type="pres">
      <dgm:prSet presAssocID="{1498C99B-CE97-480E-9D5B-905749524C96}" presName="childTextBox" presStyleLbl="fgAccFollowNode1" presStyleIdx="0" presStyleCnt="2" custScaleY="116617">
        <dgm:presLayoutVars>
          <dgm:bulletEnabled val="1"/>
        </dgm:presLayoutVars>
      </dgm:prSet>
      <dgm:spPr/>
    </dgm:pt>
    <dgm:pt modelId="{A0A2D166-5345-4A50-9E84-63AB04134C82}" type="pres">
      <dgm:prSet presAssocID="{ADDF9090-376F-4230-A3EA-93B62B986059}" presName="childTextBox" presStyleLbl="fgAccFollowNode1" presStyleIdx="1" presStyleCnt="2" custScaleY="116564" custLinFactNeighborX="54" custLinFactNeighborY="4595">
        <dgm:presLayoutVars>
          <dgm:bulletEnabled val="1"/>
        </dgm:presLayoutVars>
      </dgm:prSet>
      <dgm:spPr/>
    </dgm:pt>
    <dgm:pt modelId="{7101CC97-DE28-462D-A689-23EBAFC73073}" type="pres">
      <dgm:prSet presAssocID="{E2037E30-D80E-45AD-AAF4-8DCB6BF41B63}" presName="sp" presStyleCnt="0"/>
      <dgm:spPr/>
    </dgm:pt>
    <dgm:pt modelId="{DDFE204E-E151-4D74-AE2A-9B813798860E}" type="pres">
      <dgm:prSet presAssocID="{D68319DF-02E3-4D3F-8447-B338B15AA1BA}" presName="arrowAndChildren" presStyleCnt="0"/>
      <dgm:spPr/>
    </dgm:pt>
    <dgm:pt modelId="{F98D3925-90F0-4B35-AAB8-DD5D9CF55144}" type="pres">
      <dgm:prSet presAssocID="{D68319DF-02E3-4D3F-8447-B338B15AA1BA}" presName="parentTextArrow" presStyleLbl="node1" presStyleIdx="1" presStyleCnt="2" custScaleY="34857"/>
      <dgm:spPr/>
    </dgm:pt>
  </dgm:ptLst>
  <dgm:cxnLst>
    <dgm:cxn modelId="{BF702E6B-9573-47E1-B94E-21087911F11E}" type="presOf" srcId="{1498C99B-CE97-480E-9D5B-905749524C96}" destId="{482C9F57-5DB9-43F1-8AB8-16B1827CBB88}" srcOrd="0" destOrd="0" presId="urn:microsoft.com/office/officeart/2005/8/layout/process4"/>
    <dgm:cxn modelId="{81E3B14C-7974-47EB-8D8B-8205339DC54D}" type="presOf" srcId="{3428D679-93BB-4133-9EE6-CE4ADEC9F763}" destId="{411896C3-5258-4AAA-A70A-1EE4A042FE3B}" srcOrd="1" destOrd="0" presId="urn:microsoft.com/office/officeart/2005/8/layout/process4"/>
    <dgm:cxn modelId="{0C312253-C601-4960-8253-A7B65BD408E4}" type="presOf" srcId="{ADDF9090-376F-4230-A3EA-93B62B986059}" destId="{A0A2D166-5345-4A50-9E84-63AB04134C82}" srcOrd="0" destOrd="0" presId="urn:microsoft.com/office/officeart/2005/8/layout/process4"/>
    <dgm:cxn modelId="{D5928E80-D56C-4B40-9601-9D4096E9401B}" srcId="{1B0D215D-8DA4-490A-B10B-E6158AA12217}" destId="{D68319DF-02E3-4D3F-8447-B338B15AA1BA}" srcOrd="0" destOrd="0" parTransId="{F0382D6D-79D6-426F-8329-2184D8C4B9D0}" sibTransId="{E2037E30-D80E-45AD-AAF4-8DCB6BF41B63}"/>
    <dgm:cxn modelId="{A7098087-C85B-4729-AEA3-EFB829194E10}" type="presOf" srcId="{1B0D215D-8DA4-490A-B10B-E6158AA12217}" destId="{A82B5431-CE69-43AB-8185-96F187EEFCB5}" srcOrd="0" destOrd="0" presId="urn:microsoft.com/office/officeart/2005/8/layout/process4"/>
    <dgm:cxn modelId="{C7BA1A89-95F8-48A1-8C3C-D35C6DB8E985}" srcId="{3428D679-93BB-4133-9EE6-CE4ADEC9F763}" destId="{1498C99B-CE97-480E-9D5B-905749524C96}" srcOrd="0" destOrd="0" parTransId="{DE7DBAE9-897D-4D4F-9DD2-6C129A47D695}" sibTransId="{CFF3D1C4-0A60-4B08-AD98-40924C2AA6C0}"/>
    <dgm:cxn modelId="{BC92088D-76A5-4AD1-9880-603F53F86899}" srcId="{3428D679-93BB-4133-9EE6-CE4ADEC9F763}" destId="{ADDF9090-376F-4230-A3EA-93B62B986059}" srcOrd="1" destOrd="0" parTransId="{CC502CEC-CA78-4698-9559-ACFCAF95EFD5}" sibTransId="{FC660644-49E6-4A6D-9615-B14E5764D03A}"/>
    <dgm:cxn modelId="{BD36E5B5-B183-4F31-94D6-6F32A7DBAFC6}" type="presOf" srcId="{D68319DF-02E3-4D3F-8447-B338B15AA1BA}" destId="{F98D3925-90F0-4B35-AAB8-DD5D9CF55144}" srcOrd="0" destOrd="0" presId="urn:microsoft.com/office/officeart/2005/8/layout/process4"/>
    <dgm:cxn modelId="{6D21BDE0-4681-4A16-9739-392850CC27F3}" type="presOf" srcId="{3428D679-93BB-4133-9EE6-CE4ADEC9F763}" destId="{B2DD37AF-3738-421A-84B9-6CA2AA352324}" srcOrd="0" destOrd="0" presId="urn:microsoft.com/office/officeart/2005/8/layout/process4"/>
    <dgm:cxn modelId="{895549EF-B8B4-45CD-93D9-F67930DAA554}" srcId="{1B0D215D-8DA4-490A-B10B-E6158AA12217}" destId="{3428D679-93BB-4133-9EE6-CE4ADEC9F763}" srcOrd="1" destOrd="0" parTransId="{8F3668C9-6095-4ACB-B01F-AD94EA5B0D62}" sibTransId="{7F977706-31C1-473C-944B-31575FBBD534}"/>
    <dgm:cxn modelId="{02045122-AD43-4468-896B-FCFE3DCCB382}" type="presParOf" srcId="{A82B5431-CE69-43AB-8185-96F187EEFCB5}" destId="{D507DACE-61BC-4EF6-9183-3D706870AFD0}" srcOrd="0" destOrd="0" presId="urn:microsoft.com/office/officeart/2005/8/layout/process4"/>
    <dgm:cxn modelId="{D19AE795-7B11-48B4-8663-8491AED7DDFF}" type="presParOf" srcId="{D507DACE-61BC-4EF6-9183-3D706870AFD0}" destId="{B2DD37AF-3738-421A-84B9-6CA2AA352324}" srcOrd="0" destOrd="0" presId="urn:microsoft.com/office/officeart/2005/8/layout/process4"/>
    <dgm:cxn modelId="{D3AA67C8-48D7-4818-8B1F-DF2F7855CF04}" type="presParOf" srcId="{D507DACE-61BC-4EF6-9183-3D706870AFD0}" destId="{411896C3-5258-4AAA-A70A-1EE4A042FE3B}" srcOrd="1" destOrd="0" presId="urn:microsoft.com/office/officeart/2005/8/layout/process4"/>
    <dgm:cxn modelId="{8BBF28D0-13C8-4C62-A3CF-A9379F3E0285}" type="presParOf" srcId="{D507DACE-61BC-4EF6-9183-3D706870AFD0}" destId="{8CEC7134-B652-4E60-B522-18896EC30EF2}" srcOrd="2" destOrd="0" presId="urn:microsoft.com/office/officeart/2005/8/layout/process4"/>
    <dgm:cxn modelId="{3CF7D03C-4A8E-4D1A-8060-98CBC13719D9}" type="presParOf" srcId="{8CEC7134-B652-4E60-B522-18896EC30EF2}" destId="{482C9F57-5DB9-43F1-8AB8-16B1827CBB88}" srcOrd="0" destOrd="0" presId="urn:microsoft.com/office/officeart/2005/8/layout/process4"/>
    <dgm:cxn modelId="{25206D47-68E7-439A-B922-30B020AC3D55}" type="presParOf" srcId="{8CEC7134-B652-4E60-B522-18896EC30EF2}" destId="{A0A2D166-5345-4A50-9E84-63AB04134C82}" srcOrd="1" destOrd="0" presId="urn:microsoft.com/office/officeart/2005/8/layout/process4"/>
    <dgm:cxn modelId="{43BC955C-2929-49C2-9592-FBF2EF8A246D}" type="presParOf" srcId="{A82B5431-CE69-43AB-8185-96F187EEFCB5}" destId="{7101CC97-DE28-462D-A689-23EBAFC73073}" srcOrd="1" destOrd="0" presId="urn:microsoft.com/office/officeart/2005/8/layout/process4"/>
    <dgm:cxn modelId="{942FA088-3B05-40D2-85D5-E641259F25F0}" type="presParOf" srcId="{A82B5431-CE69-43AB-8185-96F187EEFCB5}" destId="{DDFE204E-E151-4D74-AE2A-9B813798860E}" srcOrd="2" destOrd="0" presId="urn:microsoft.com/office/officeart/2005/8/layout/process4"/>
    <dgm:cxn modelId="{DE57EBFB-C4DF-45EF-ADFE-FE8D966BDB46}" type="presParOf" srcId="{DDFE204E-E151-4D74-AE2A-9B813798860E}" destId="{F98D3925-90F0-4B35-AAB8-DD5D9CF5514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896C3-5258-4AAA-A70A-1EE4A042FE3B}">
      <dsp:nvSpPr>
        <dsp:cNvPr id="0" name=""/>
        <dsp:cNvSpPr/>
      </dsp:nvSpPr>
      <dsp:spPr>
        <a:xfrm>
          <a:off x="0" y="1450841"/>
          <a:ext cx="7242048" cy="28030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b="1" u="sng" kern="1200" dirty="0"/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 dirty="0"/>
            <a:t>Re-voice Frame:</a:t>
          </a:r>
          <a:endParaRPr lang="en-US" sz="3100" kern="1200" dirty="0"/>
        </a:p>
      </dsp:txBody>
      <dsp:txXfrm>
        <a:off x="0" y="1450841"/>
        <a:ext cx="7242048" cy="1513636"/>
      </dsp:txXfrm>
    </dsp:sp>
    <dsp:sp modelId="{482C9F57-5DB9-43F1-8AB8-16B1827CBB88}">
      <dsp:nvSpPr>
        <dsp:cNvPr id="0" name=""/>
        <dsp:cNvSpPr/>
      </dsp:nvSpPr>
      <dsp:spPr>
        <a:xfrm>
          <a:off x="0" y="3576568"/>
          <a:ext cx="3621024" cy="231991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#1 I’m hearing ____________ say that ____________. </a:t>
          </a:r>
        </a:p>
      </dsp:txBody>
      <dsp:txXfrm>
        <a:off x="0" y="3576568"/>
        <a:ext cx="3621024" cy="2319913"/>
      </dsp:txXfrm>
    </dsp:sp>
    <dsp:sp modelId="{A0A2D166-5345-4A50-9E84-63AB04134C82}">
      <dsp:nvSpPr>
        <dsp:cNvPr id="0" name=""/>
        <dsp:cNvSpPr/>
      </dsp:nvSpPr>
      <dsp:spPr>
        <a:xfrm>
          <a:off x="3621024" y="3577883"/>
          <a:ext cx="3621024" cy="2318859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#2 So let me see if I understand. Your claim is _________________________.</a:t>
          </a:r>
        </a:p>
      </dsp:txBody>
      <dsp:txXfrm>
        <a:off x="3621024" y="3577883"/>
        <a:ext cx="3621024" cy="2318859"/>
      </dsp:txXfrm>
    </dsp:sp>
    <dsp:sp modelId="{F98D3925-90F0-4B35-AAB8-DD5D9CF55144}">
      <dsp:nvSpPr>
        <dsp:cNvPr id="0" name=""/>
        <dsp:cNvSpPr/>
      </dsp:nvSpPr>
      <dsp:spPr>
        <a:xfrm rot="10800000">
          <a:off x="0" y="260"/>
          <a:ext cx="7242048" cy="2318454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Active listening is repeating what the person said to ensure you are hearing them right</a:t>
          </a:r>
        </a:p>
      </dsp:txBody>
      <dsp:txXfrm rot="10800000">
        <a:off x="0" y="260"/>
        <a:ext cx="7242048" cy="1506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9FFED3-F360-4A53-B590-94D447BB78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A1F862-4D53-446F-AC9E-BB8FC6715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5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1EFCF-3AD8-49B7-9175-44785B7506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8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4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4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2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8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9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3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3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A9B5B-30BB-40DB-80BF-7708DD5C86C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4AEA6-9C3D-4C14-84C4-D946A0DA2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9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A5C2CA-23FD-4F35-851B-E0167735E9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259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ACADEMIC DISCOURSE FLASHCARDS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1300"/>
              <a:t>Conversing with peers using formal sentence frames during class, Socratic seminar, presentation or Jigsaw activity. Students/groups use when they hold one of the cards in their hands to keep from interruptions. Students learn how to speak in formal register as scholars.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605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767" y="1188637"/>
            <a:ext cx="2434344" cy="4480726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sz="6600" dirty="0"/>
              <a:t>Voice a Claim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2221" y="855406"/>
            <a:ext cx="5958346" cy="4353724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200" b="1" u="sng" dirty="0"/>
              <a:t>Claim Frame:</a:t>
            </a:r>
          </a:p>
          <a:p>
            <a:pPr lvl="1">
              <a:defRPr/>
            </a:pPr>
            <a:r>
              <a:rPr lang="en-US" sz="3200" dirty="0"/>
              <a:t>______________ was/weren’t __________ because __________.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b="1" u="sng" dirty="0"/>
              <a:t>EXAMPLE:</a:t>
            </a:r>
          </a:p>
          <a:p>
            <a:pPr lvl="2">
              <a:defRPr/>
            </a:pPr>
            <a:r>
              <a:rPr lang="en-US" dirty="0"/>
              <a:t>African Americans weren’t free during Reconstruction because government did not provide an adequate reparations policy for the 200 years of enslavement. 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939A379A-9556-4629-BEB2-E1469932A7BE}" type="slidenum">
              <a:rPr lang="en-US" alt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2</a:t>
            </a:fld>
            <a:endParaRPr lang="en-US" alt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77560" cy="4480726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sz="6100" dirty="0"/>
              <a:t>Reason with Evidence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7974" y="728404"/>
            <a:ext cx="6738845" cy="4480726"/>
          </a:xfrm>
        </p:spPr>
        <p:txBody>
          <a:bodyPr anchor="ctr">
            <a:normAutofit fontScale="92500" lnSpcReduction="20000"/>
          </a:bodyPr>
          <a:lstStyle/>
          <a:p>
            <a:pPr>
              <a:defRPr/>
            </a:pPr>
            <a:r>
              <a:rPr lang="en-US" sz="1500" dirty="0"/>
              <a:t>Note - Underline evidence in documents</a:t>
            </a:r>
          </a:p>
          <a:p>
            <a:pPr lvl="1">
              <a:defRPr/>
            </a:pPr>
            <a:r>
              <a:rPr lang="en-US" sz="1500" dirty="0"/>
              <a:t>Quotes</a:t>
            </a:r>
          </a:p>
          <a:p>
            <a:pPr lvl="1">
              <a:defRPr/>
            </a:pPr>
            <a:r>
              <a:rPr lang="en-US" sz="1500" dirty="0"/>
              <a:t>Facts</a:t>
            </a:r>
          </a:p>
          <a:p>
            <a:pPr lvl="1">
              <a:defRPr/>
            </a:pPr>
            <a:r>
              <a:rPr lang="en-US" sz="1500" dirty="0"/>
              <a:t>Behavior</a:t>
            </a:r>
          </a:p>
          <a:p>
            <a:pPr lvl="1">
              <a:defRPr/>
            </a:pPr>
            <a:r>
              <a:rPr lang="en-US" sz="1500" dirty="0"/>
              <a:t>Geography</a:t>
            </a:r>
          </a:p>
          <a:p>
            <a:pPr lvl="1">
              <a:defRPr/>
            </a:pPr>
            <a:r>
              <a:rPr lang="en-US" sz="1500" dirty="0"/>
              <a:t>Statistics</a:t>
            </a:r>
          </a:p>
          <a:p>
            <a:pPr lvl="1">
              <a:defRPr/>
            </a:pPr>
            <a:r>
              <a:rPr lang="en-US" sz="1500" dirty="0"/>
              <a:t>Costs</a:t>
            </a:r>
          </a:p>
          <a:p>
            <a:pPr>
              <a:defRPr/>
            </a:pPr>
            <a:endParaRPr lang="en-US" sz="1500" b="1" u="sng" dirty="0"/>
          </a:p>
          <a:p>
            <a:pPr>
              <a:defRPr/>
            </a:pPr>
            <a:r>
              <a:rPr lang="en-US" sz="3200" b="1" u="sng" dirty="0"/>
              <a:t>Evidence 	Frame:</a:t>
            </a:r>
          </a:p>
          <a:p>
            <a:pPr lvl="1">
              <a:defRPr/>
            </a:pPr>
            <a:r>
              <a:rPr lang="en-US" sz="3200" dirty="0"/>
              <a:t>My evidence comes from Document ___, paragraph/line _____________. The text says, “__________________________.” The evidence shows ___________________________.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725018D-1522-4405-951F-C76F79C849D2}" type="slidenum">
              <a:rPr lang="en-US" alt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 alt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824" cy="525637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Peer Re-voice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Aft>
                <a:spcPts val="600"/>
              </a:spcAft>
              <a:defRPr/>
            </a:pPr>
            <a:fld id="{E9C6574F-CEFD-445D-9CE3-6F70EFE2D514}" type="slidenum">
              <a:rPr lang="en-US" altLang="en-US">
                <a:solidFill>
                  <a:srgbClr val="898989"/>
                </a:solidFill>
              </a:rPr>
              <a:pPr algn="r">
                <a:spcAft>
                  <a:spcPts val="600"/>
                </a:spcAft>
                <a:defRPr/>
              </a:pPr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2DDC619-FA44-4CBE-BF10-A749AA1E18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588274"/>
              </p:ext>
            </p:extLst>
          </p:nvPr>
        </p:nvGraphicFramePr>
        <p:xfrm>
          <a:off x="4517136" y="303591"/>
          <a:ext cx="7242048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857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00" y="1188637"/>
            <a:ext cx="2414721" cy="4480726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en-US" sz="6600" dirty="0"/>
              <a:t>Press Your Peers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3" y="811161"/>
            <a:ext cx="5663373" cy="470811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2400" dirty="0"/>
              <a:t>Pressing is when you seek clarification before you re-voice</a:t>
            </a:r>
          </a:p>
          <a:p>
            <a:pPr>
              <a:defRPr/>
            </a:pPr>
            <a:endParaRPr lang="en-US" sz="2400" b="1" u="sng" dirty="0"/>
          </a:p>
          <a:p>
            <a:pPr>
              <a:defRPr/>
            </a:pPr>
            <a:r>
              <a:rPr lang="en-US" sz="2400" b="1" u="sng" dirty="0"/>
              <a:t>Peer Press Frame:</a:t>
            </a:r>
          </a:p>
          <a:p>
            <a:pPr marL="0" indent="0">
              <a:buNone/>
              <a:defRPr/>
            </a:pPr>
            <a:endParaRPr lang="en-US" sz="2400" b="1" u="sng" dirty="0"/>
          </a:p>
          <a:p>
            <a:pPr lvl="1">
              <a:defRPr/>
            </a:pPr>
            <a:r>
              <a:rPr lang="en-US" sz="3200" dirty="0"/>
              <a:t>#1 Can you clarify what you mean by ______________?</a:t>
            </a:r>
          </a:p>
          <a:p>
            <a:pPr marL="457200" lvl="1" indent="0">
              <a:buNone/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#2 What in the text makes you think ______________?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6A8FA994-1925-4894-BBDD-D4066F7D547C}" type="slidenum">
              <a:rPr lang="en-US" alt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 alt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2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087921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7200" dirty="0"/>
              <a:t>Co-construct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152" y="2138517"/>
            <a:ext cx="8848344" cy="3631348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en-US" sz="2400" dirty="0"/>
              <a:t>Referencing others thinking, ask each other questions, explain how ideas relate</a:t>
            </a:r>
          </a:p>
          <a:p>
            <a:pPr>
              <a:defRPr/>
            </a:pPr>
            <a:endParaRPr lang="en-US" sz="2400" b="1" u="sng" dirty="0"/>
          </a:p>
          <a:p>
            <a:pPr>
              <a:defRPr/>
            </a:pPr>
            <a:r>
              <a:rPr lang="en-US" sz="3200" b="1" u="sng" dirty="0"/>
              <a:t>Co-construct Frame:</a:t>
            </a:r>
          </a:p>
          <a:p>
            <a:pPr lvl="1"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To build upon X’s idea that _____________, and I would like to add ______________.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E5C47526-DA35-4823-9549-1657221B39CC}" type="slidenum">
              <a:rPr lang="en-US" alt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6</a:t>
            </a:fld>
            <a:endParaRPr lang="en-US" alt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3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7200"/>
              <a:t>Critique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669085"/>
            <a:ext cx="8935392" cy="3100780"/>
          </a:xfrm>
        </p:spPr>
        <p:txBody>
          <a:bodyPr anchor="t">
            <a:normAutofit lnSpcReduction="10000"/>
          </a:bodyPr>
          <a:lstStyle/>
          <a:p>
            <a:pPr>
              <a:defRPr/>
            </a:pPr>
            <a:r>
              <a:rPr lang="en-US" sz="2400" dirty="0"/>
              <a:t>Expressing disagreement with peers, counter with examples/evidence</a:t>
            </a:r>
          </a:p>
          <a:p>
            <a:pPr>
              <a:defRPr/>
            </a:pPr>
            <a:endParaRPr lang="en-US" sz="2400" b="1" u="sng" dirty="0"/>
          </a:p>
          <a:p>
            <a:pPr>
              <a:defRPr/>
            </a:pPr>
            <a:r>
              <a:rPr lang="en-US" sz="3200" b="1" u="sng" dirty="0"/>
              <a:t>Critiquing Frame:</a:t>
            </a:r>
          </a:p>
          <a:p>
            <a:pPr marL="457200" lvl="1" indent="0">
              <a:buNone/>
              <a:defRPr/>
            </a:pPr>
            <a:endParaRPr lang="en-US" sz="3200" dirty="0"/>
          </a:p>
          <a:p>
            <a:pPr lvl="1">
              <a:defRPr/>
            </a:pPr>
            <a:r>
              <a:rPr lang="en-US" sz="3200" dirty="0"/>
              <a:t>I (dis)agree with X’s idea that __________ because ______________.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683496" y="4892040"/>
            <a:ext cx="1673352" cy="100584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659C0F92-360B-4CFC-8028-DFB19438ED49}" type="slidenum">
              <a:rPr lang="en-US" altLang="en-US" sz="66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7</a:t>
            </a:fld>
            <a:endParaRPr lang="en-US" altLang="en-US" sz="6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83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270</Words>
  <Application>Microsoft Office PowerPoint</Application>
  <PresentationFormat>Widescreen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ACADEMIC DISCOURSE FLASHCARDS</vt:lpstr>
      <vt:lpstr>Voice a Claim</vt:lpstr>
      <vt:lpstr>Reason with Evidence</vt:lpstr>
      <vt:lpstr>Peer Re-voice</vt:lpstr>
      <vt:lpstr>Press Your Peers</vt:lpstr>
      <vt:lpstr>Co-construct Ideas</vt:lpstr>
      <vt:lpstr>Critique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DISCOURSE FLASHCARDS</dc:title>
  <dc:creator>Ron King</dc:creator>
  <cp:lastModifiedBy>Ron King</cp:lastModifiedBy>
  <cp:revision>1</cp:revision>
  <dcterms:created xsi:type="dcterms:W3CDTF">2020-09-14T09:33:35Z</dcterms:created>
  <dcterms:modified xsi:type="dcterms:W3CDTF">2020-09-14T09:36:27Z</dcterms:modified>
</cp:coreProperties>
</file>