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b="def" i="def"/>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b="def" i="def"/>
      <a:tcStyle>
        <a:tcBdr/>
        <a:fill>
          <a:solidFill>
            <a:srgbClr val="F8F4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b="def" i="def"/>
      <a:tcStyle>
        <a:tcBdr/>
        <a:fill>
          <a:solidFill>
            <a:srgbClr val="EBE8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0"/>
            <a:ext cx="10464800" cy="4940300"/>
          </a:xfrm>
          <a:prstGeom prst="rect">
            <a:avLst/>
          </a:prstGeom>
        </p:spPr>
        <p:txBody>
          <a:bodyPr anchor="b"/>
          <a:lstStyle/>
          <a:p>
            <a:pPr/>
            <a:r>
              <a:t>Title Text</a:t>
            </a:r>
          </a:p>
        </p:txBody>
      </p:sp>
      <p:sp>
        <p:nvSpPr>
          <p:cNvPr id="12" name="Body Level One…"/>
          <p:cNvSpPr txBox="1"/>
          <p:nvPr>
            <p:ph type="body" sz="half" idx="1"/>
          </p:nvPr>
        </p:nvSpPr>
        <p:spPr>
          <a:xfrm>
            <a:off x="1270000" y="5029200"/>
            <a:ext cx="10464800" cy="47244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8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08" name="Title Text"/>
          <p:cNvSpPr txBox="1"/>
          <p:nvPr>
            <p:ph type="title"/>
          </p:nvPr>
        </p:nvSpPr>
        <p:spPr>
          <a:prstGeom prst="rect">
            <a:avLst/>
          </a:prstGeom>
        </p:spPr>
        <p:txBody>
          <a:bodyPr/>
          <a:lstStyle/>
          <a:p>
            <a:pPr/>
            <a:r>
              <a:t>Title Text</a:t>
            </a:r>
          </a:p>
        </p:txBody>
      </p:sp>
      <p:sp>
        <p:nvSpPr>
          <p:cNvPr id="10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17" name="Title Text"/>
          <p:cNvSpPr txBox="1"/>
          <p:nvPr>
            <p:ph type="title"/>
          </p:nvPr>
        </p:nvSpPr>
        <p:spPr>
          <a:xfrm>
            <a:off x="1270000" y="0"/>
            <a:ext cx="10464800" cy="4940300"/>
          </a:xfrm>
          <a:prstGeom prst="rect">
            <a:avLst/>
          </a:prstGeom>
        </p:spPr>
        <p:txBody>
          <a:bodyPr anchor="b"/>
          <a:lstStyle/>
          <a:p>
            <a:pPr/>
            <a:r>
              <a:t>Title Text</a:t>
            </a:r>
          </a:p>
        </p:txBody>
      </p:sp>
      <p:sp>
        <p:nvSpPr>
          <p:cNvPr id="118" name="Body Level One…"/>
          <p:cNvSpPr txBox="1"/>
          <p:nvPr>
            <p:ph type="body" sz="half" idx="1"/>
          </p:nvPr>
        </p:nvSpPr>
        <p:spPr>
          <a:xfrm>
            <a:off x="1270000" y="5029200"/>
            <a:ext cx="10464800" cy="47244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Title Text"/>
          <p:cNvSpPr txBox="1"/>
          <p:nvPr>
            <p:ph type="title"/>
          </p:nvPr>
        </p:nvSpPr>
        <p:spPr>
          <a:xfrm>
            <a:off x="1270000" y="0"/>
            <a:ext cx="10464800" cy="8140700"/>
          </a:xfrm>
          <a:prstGeom prst="rect">
            <a:avLst/>
          </a:prstGeom>
        </p:spPr>
        <p:txBody>
          <a:bodyPr anchor="b"/>
          <a:lstStyle/>
          <a:p>
            <a:pPr/>
            <a:r>
              <a:t>Title Text</a:t>
            </a:r>
          </a:p>
        </p:txBody>
      </p:sp>
      <p:sp>
        <p:nvSpPr>
          <p:cNvPr id="21" name="Body Level One…"/>
          <p:cNvSpPr txBox="1"/>
          <p:nvPr>
            <p:ph type="body" sz="quarter" idx="1"/>
          </p:nvPr>
        </p:nvSpPr>
        <p:spPr>
          <a:xfrm>
            <a:off x="1270000" y="8191500"/>
            <a:ext cx="10464800" cy="15621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29" name="Title Text"/>
          <p:cNvSpPr txBox="1"/>
          <p:nvPr>
            <p:ph type="title"/>
          </p:nvPr>
        </p:nvSpPr>
        <p:spPr>
          <a:xfrm>
            <a:off x="1270000" y="3225800"/>
            <a:ext cx="10464800" cy="3302000"/>
          </a:xfrm>
          <a:prstGeom prst="rect">
            <a:avLst/>
          </a:prstGeom>
        </p:spPr>
        <p:txBody>
          <a:bodyPr/>
          <a:lstStyle/>
          <a:p>
            <a:pPr/>
            <a:r>
              <a:t>Title Text</a:t>
            </a:r>
          </a:p>
        </p:txBody>
      </p:sp>
      <p:sp>
        <p:nvSpPr>
          <p:cNvPr id="3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7" name="Title Text"/>
          <p:cNvSpPr txBox="1"/>
          <p:nvPr>
            <p:ph type="title"/>
          </p:nvPr>
        </p:nvSpPr>
        <p:spPr>
          <a:xfrm>
            <a:off x="952500" y="0"/>
            <a:ext cx="5334000" cy="4622800"/>
          </a:xfrm>
          <a:prstGeom prst="rect">
            <a:avLst/>
          </a:prstGeom>
        </p:spPr>
        <p:txBody>
          <a:bodyPr anchor="b"/>
          <a:lstStyle>
            <a:lvl1pPr>
              <a:defRPr sz="6000"/>
            </a:lvl1pPr>
          </a:lstStyle>
          <a:p>
            <a:pPr/>
            <a:r>
              <a:t>Title Text</a:t>
            </a:r>
          </a:p>
        </p:txBody>
      </p:sp>
      <p:sp>
        <p:nvSpPr>
          <p:cNvPr id="38" name="Body Level One…"/>
          <p:cNvSpPr txBox="1"/>
          <p:nvPr>
            <p:ph type="body" sz="half" idx="1"/>
          </p:nvPr>
        </p:nvSpPr>
        <p:spPr>
          <a:xfrm>
            <a:off x="952500" y="4762500"/>
            <a:ext cx="5334000" cy="49911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3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6" name="Title Text"/>
          <p:cNvSpPr txBox="1"/>
          <p:nvPr>
            <p:ph type="title"/>
          </p:nvPr>
        </p:nvSpPr>
        <p:spPr>
          <a:xfrm>
            <a:off x="952500" y="148"/>
            <a:ext cx="11099800" cy="3047703"/>
          </a:xfrm>
          <a:prstGeom prst="rect">
            <a:avLst/>
          </a:prstGeom>
        </p:spPr>
        <p:txBody>
          <a:bodyPr/>
          <a:lstStyle/>
          <a:p>
            <a:pPr/>
            <a:r>
              <a:t>Title Text</a:t>
            </a:r>
          </a:p>
        </p:txBody>
      </p:sp>
      <p:sp>
        <p:nvSpPr>
          <p:cNvPr id="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4" name="Title Text"/>
          <p:cNvSpPr txBox="1"/>
          <p:nvPr>
            <p:ph type="title"/>
          </p:nvPr>
        </p:nvSpPr>
        <p:spPr>
          <a:prstGeom prst="rect">
            <a:avLst/>
          </a:prstGeom>
        </p:spPr>
        <p:txBody>
          <a:bodyPr/>
          <a:lstStyle/>
          <a:p>
            <a:pPr/>
            <a:r>
              <a:t>Title Text</a:t>
            </a:r>
          </a:p>
        </p:txBody>
      </p:sp>
      <p:sp>
        <p:nvSpPr>
          <p:cNvPr id="5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3" name="Title Text"/>
          <p:cNvSpPr txBox="1"/>
          <p:nvPr>
            <p:ph type="title"/>
          </p:nvPr>
        </p:nvSpPr>
        <p:spPr>
          <a:prstGeom prst="rect">
            <a:avLst/>
          </a:prstGeom>
        </p:spPr>
        <p:txBody>
          <a:bodyPr/>
          <a:lstStyle/>
          <a:p>
            <a:pPr/>
            <a:r>
              <a:t>Title Text</a:t>
            </a:r>
          </a:p>
        </p:txBody>
      </p:sp>
      <p:sp>
        <p:nvSpPr>
          <p:cNvPr id="64" name="Body Level One…"/>
          <p:cNvSpPr txBox="1"/>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2"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r>
              <a:t>Title Text</a:t>
            </a:r>
          </a:p>
        </p:txBody>
      </p:sp>
      <p:sp>
        <p:nvSpPr>
          <p:cNvPr id="3" name="Body Level One…"/>
          <p:cNvSpPr txBox="1"/>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9046502" y="8907658"/>
            <a:ext cx="273606" cy="264969"/>
          </a:xfrm>
          <a:prstGeom prst="rect">
            <a:avLst/>
          </a:prstGeom>
          <a:ln w="12700">
            <a:miter lim="400000"/>
          </a:ln>
        </p:spPr>
        <p:txBody>
          <a:bodyPr wrap="none" lIns="45718" tIns="45718" rIns="45718" bIns="45718" anchor="ctr">
            <a:spAutoFit/>
          </a:bodyPr>
          <a:lstStyle>
            <a:lvl1pPr algn="r">
              <a:defRPr sz="1200">
                <a:latin typeface="+mn-lt"/>
                <a:ea typeface="+mn-ea"/>
                <a:cs typeface="+mn-cs"/>
                <a:sym typeface="Helvetica Neu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9pPr>
    </p:bodyStyle>
    <p:otherStyle>
      <a:lvl1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Neue"/>
        </a:defRPr>
      </a:lvl1pPr>
      <a:lvl2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Neue"/>
        </a:defRPr>
      </a:lvl2pPr>
      <a:lvl3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Neue"/>
        </a:defRPr>
      </a:lvl3pPr>
      <a:lvl4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Neue"/>
        </a:defRPr>
      </a:lvl4pPr>
      <a:lvl5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Neue"/>
        </a:defRPr>
      </a:lvl5pPr>
      <a:lvl6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Neue"/>
        </a:defRPr>
      </a:lvl6pPr>
      <a:lvl7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Neue"/>
        </a:defRPr>
      </a:lvl7pPr>
      <a:lvl8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Neue"/>
        </a:defRPr>
      </a:lvl8pPr>
      <a:lvl9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tif"/><Relationship Id="rId5"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Shape 38"/>
          <p:cNvSpPr txBox="1"/>
          <p:nvPr>
            <p:ph type="ctrTitle"/>
          </p:nvPr>
        </p:nvSpPr>
        <p:spPr>
          <a:xfrm>
            <a:off x="274901" y="2633921"/>
            <a:ext cx="12454998" cy="3302002"/>
          </a:xfrm>
          <a:prstGeom prst="rect">
            <a:avLst/>
          </a:prstGeom>
        </p:spPr>
        <p:txBody>
          <a:bodyPr/>
          <a:lstStyle>
            <a:lvl1pPr defTabSz="531622">
              <a:defRPr b="1" sz="6900">
                <a:latin typeface="Calibri"/>
                <a:ea typeface="Calibri"/>
                <a:cs typeface="Calibri"/>
                <a:sym typeface="Calibri"/>
              </a:defRPr>
            </a:lvl1pPr>
          </a:lstStyle>
          <a:p>
            <a:pPr/>
            <a:r>
              <a:t>How important is the House of Lords?</a:t>
            </a:r>
          </a:p>
        </p:txBody>
      </p:sp>
      <p:sp>
        <p:nvSpPr>
          <p:cNvPr id="129" name="Shape 39"/>
          <p:cNvSpPr txBox="1"/>
          <p:nvPr>
            <p:ph type="subTitle" sz="half" idx="1"/>
          </p:nvPr>
        </p:nvSpPr>
        <p:spPr>
          <a:xfrm>
            <a:off x="409125" y="6345840"/>
            <a:ext cx="12186550" cy="2521598"/>
          </a:xfrm>
          <a:prstGeom prst="rect">
            <a:avLst/>
          </a:prstGeom>
        </p:spPr>
        <p:txBody>
          <a:bodyPr/>
          <a:lstStyle/>
          <a:p>
            <a:pPr defTabSz="328681">
              <a:defRPr b="1" sz="2300" u="sng">
                <a:latin typeface="Calibri"/>
                <a:ea typeface="Calibri"/>
                <a:cs typeface="Calibri"/>
                <a:sym typeface="Calibri"/>
              </a:defRPr>
            </a:pPr>
            <a:r>
              <a:t>Learning Objectives:</a:t>
            </a:r>
          </a:p>
          <a:p>
            <a:pPr defTabSz="328681">
              <a:defRPr sz="2300">
                <a:latin typeface="Calibri"/>
                <a:ea typeface="Calibri"/>
                <a:cs typeface="Calibri"/>
                <a:sym typeface="Calibri"/>
              </a:defRPr>
            </a:pPr>
          </a:p>
          <a:p>
            <a:pPr defTabSz="328681">
              <a:defRPr sz="2300">
                <a:latin typeface="Calibri"/>
                <a:ea typeface="Calibri"/>
                <a:cs typeface="Calibri"/>
                <a:sym typeface="Calibri"/>
              </a:defRPr>
            </a:pPr>
            <a:r>
              <a:t>To be able to </a:t>
            </a:r>
            <a:r>
              <a:rPr u="sng"/>
              <a:t>describe</a:t>
            </a:r>
            <a:r>
              <a:t> the House of Lords.</a:t>
            </a:r>
          </a:p>
          <a:p>
            <a:pPr defTabSz="328681">
              <a:defRPr sz="2300">
                <a:latin typeface="Calibri"/>
                <a:ea typeface="Calibri"/>
                <a:cs typeface="Calibri"/>
                <a:sym typeface="Calibri"/>
              </a:defRPr>
            </a:pPr>
          </a:p>
          <a:p>
            <a:pPr defTabSz="328681">
              <a:defRPr sz="2300">
                <a:latin typeface="Calibri"/>
                <a:ea typeface="Calibri"/>
                <a:cs typeface="Calibri"/>
                <a:sym typeface="Calibri"/>
              </a:defRPr>
            </a:pPr>
            <a:r>
              <a:t>To be able to </a:t>
            </a:r>
            <a:r>
              <a:rPr u="sng"/>
              <a:t>explain</a:t>
            </a:r>
            <a:r>
              <a:t> and </a:t>
            </a:r>
            <a:r>
              <a:rPr u="sng"/>
              <a:t>evaluate</a:t>
            </a:r>
            <a:r>
              <a:t> the different functions of the House of Lords.</a:t>
            </a:r>
          </a:p>
          <a:p>
            <a:pPr defTabSz="328681">
              <a:defRPr sz="2300">
                <a:latin typeface="Calibri"/>
                <a:ea typeface="Calibri"/>
                <a:cs typeface="Calibri"/>
                <a:sym typeface="Calibri"/>
              </a:defRPr>
            </a:pPr>
          </a:p>
          <a:p>
            <a:pPr defTabSz="328681">
              <a:defRPr sz="2300">
                <a:latin typeface="Calibri"/>
                <a:ea typeface="Calibri"/>
                <a:cs typeface="Calibri"/>
                <a:sym typeface="Calibri"/>
              </a:defRPr>
            </a:pPr>
            <a:r>
              <a:t>To </a:t>
            </a:r>
            <a:r>
              <a:rPr u="sng"/>
              <a:t>assess</a:t>
            </a:r>
            <a:r>
              <a:t> the importance of the House of Lords in our democracy.</a:t>
            </a:r>
          </a:p>
        </p:txBody>
      </p:sp>
      <p:pic>
        <p:nvPicPr>
          <p:cNvPr id="130" name="image1.png" descr="image1.png"/>
          <p:cNvPicPr>
            <a:picLocks noChangeAspect="1"/>
          </p:cNvPicPr>
          <p:nvPr/>
        </p:nvPicPr>
        <p:blipFill>
          <a:blip r:embed="rId2">
            <a:extLst/>
          </a:blip>
          <a:stretch>
            <a:fillRect/>
          </a:stretch>
        </p:blipFill>
        <p:spPr>
          <a:xfrm>
            <a:off x="151097" y="9342414"/>
            <a:ext cx="149275" cy="149279"/>
          </a:xfrm>
          <a:prstGeom prst="rect">
            <a:avLst/>
          </a:prstGeom>
          <a:ln w="12700">
            <a:miter lim="400000"/>
          </a:ln>
        </p:spPr>
      </p:pic>
      <p:sp>
        <p:nvSpPr>
          <p:cNvPr id="131" name="Shape 41"/>
          <p:cNvSpPr txBox="1"/>
          <p:nvPr/>
        </p:nvSpPr>
        <p:spPr>
          <a:xfrm>
            <a:off x="300367" y="9277352"/>
            <a:ext cx="2274466" cy="279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1200"/>
            </a:lvl1pPr>
          </a:lstStyle>
          <a:p>
            <a:pPr/>
            <a:r>
              <a:t>Political Education For Students</a:t>
            </a:r>
          </a:p>
        </p:txBody>
      </p:sp>
      <p:pic>
        <p:nvPicPr>
          <p:cNvPr id="132" name="image2.png" descr="image2.png"/>
          <p:cNvPicPr>
            <a:picLocks noChangeAspect="1"/>
          </p:cNvPicPr>
          <p:nvPr/>
        </p:nvPicPr>
        <p:blipFill>
          <a:blip r:embed="rId3">
            <a:extLst/>
          </a:blip>
          <a:stretch>
            <a:fillRect/>
          </a:stretch>
        </p:blipFill>
        <p:spPr>
          <a:xfrm>
            <a:off x="4542737" y="250577"/>
            <a:ext cx="3548873" cy="2055985"/>
          </a:xfrm>
          <a:prstGeom prst="rect">
            <a:avLst/>
          </a:prstGeom>
          <a:ln w="12700">
            <a:miter lim="400000"/>
          </a:ln>
        </p:spPr>
      </p:pic>
      <p:pic>
        <p:nvPicPr>
          <p:cNvPr id="133" name="image1.tif" descr="image1.tif"/>
          <p:cNvPicPr>
            <a:picLocks noChangeAspect="1"/>
          </p:cNvPicPr>
          <p:nvPr/>
        </p:nvPicPr>
        <p:blipFill>
          <a:blip r:embed="rId4">
            <a:extLst/>
          </a:blip>
          <a:stretch>
            <a:fillRect/>
          </a:stretch>
        </p:blipFill>
        <p:spPr>
          <a:xfrm>
            <a:off x="341264" y="210403"/>
            <a:ext cx="3026171" cy="2314133"/>
          </a:xfrm>
          <a:prstGeom prst="rect">
            <a:avLst/>
          </a:prstGeom>
          <a:ln w="12700">
            <a:miter lim="400000"/>
          </a:ln>
        </p:spPr>
      </p:pic>
      <p:pic>
        <p:nvPicPr>
          <p:cNvPr id="134" name="image3.png" descr="image3.png"/>
          <p:cNvPicPr>
            <a:picLocks noChangeAspect="1"/>
          </p:cNvPicPr>
          <p:nvPr/>
        </p:nvPicPr>
        <p:blipFill>
          <a:blip r:embed="rId5">
            <a:extLst/>
          </a:blip>
          <a:stretch>
            <a:fillRect/>
          </a:stretch>
        </p:blipFill>
        <p:spPr>
          <a:xfrm>
            <a:off x="8924011" y="261341"/>
            <a:ext cx="3687091" cy="2212253"/>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Shape 46"/>
          <p:cNvSpPr txBox="1"/>
          <p:nvPr>
            <p:ph type="title"/>
          </p:nvPr>
        </p:nvSpPr>
        <p:spPr>
          <a:xfrm>
            <a:off x="952500" y="402302"/>
            <a:ext cx="11099800" cy="1343124"/>
          </a:xfrm>
          <a:prstGeom prst="rect">
            <a:avLst/>
          </a:prstGeom>
        </p:spPr>
        <p:txBody>
          <a:bodyPr/>
          <a:lstStyle>
            <a:lvl1pPr defTabSz="491604">
              <a:defRPr b="1" sz="4700">
                <a:latin typeface="Calibri"/>
                <a:ea typeface="Calibri"/>
                <a:cs typeface="Calibri"/>
                <a:sym typeface="Calibri"/>
              </a:defRPr>
            </a:lvl1pPr>
          </a:lstStyle>
          <a:p>
            <a:pPr/>
            <a:r>
              <a:t>What do we already know about the House of Lords?</a:t>
            </a:r>
          </a:p>
        </p:txBody>
      </p:sp>
      <p:pic>
        <p:nvPicPr>
          <p:cNvPr id="137" name="image1.png" descr="image1.png"/>
          <p:cNvPicPr>
            <a:picLocks noChangeAspect="1"/>
          </p:cNvPicPr>
          <p:nvPr/>
        </p:nvPicPr>
        <p:blipFill>
          <a:blip r:embed="rId2">
            <a:extLst/>
          </a:blip>
          <a:stretch>
            <a:fillRect/>
          </a:stretch>
        </p:blipFill>
        <p:spPr>
          <a:xfrm>
            <a:off x="103900" y="9518650"/>
            <a:ext cx="149278" cy="149273"/>
          </a:xfrm>
          <a:prstGeom prst="rect">
            <a:avLst/>
          </a:prstGeom>
          <a:ln w="12700">
            <a:miter lim="400000"/>
          </a:ln>
        </p:spPr>
      </p:pic>
      <p:sp>
        <p:nvSpPr>
          <p:cNvPr id="138" name="Shape 48"/>
          <p:cNvSpPr txBox="1"/>
          <p:nvPr/>
        </p:nvSpPr>
        <p:spPr>
          <a:xfrm>
            <a:off x="300367" y="9504384"/>
            <a:ext cx="2172867" cy="177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lgn="l" defTabSz="457200">
              <a:defRPr sz="1200"/>
            </a:lvl1pPr>
          </a:lstStyle>
          <a:p>
            <a:pPr/>
            <a:r>
              <a:t>Political Education For Students</a:t>
            </a:r>
          </a:p>
        </p:txBody>
      </p:sp>
      <p:pic>
        <p:nvPicPr>
          <p:cNvPr id="139" name="pasted-image.tif" descr="pasted-image.tif"/>
          <p:cNvPicPr>
            <a:picLocks noChangeAspect="1"/>
          </p:cNvPicPr>
          <p:nvPr/>
        </p:nvPicPr>
        <p:blipFill>
          <a:blip r:embed="rId3">
            <a:extLst/>
          </a:blip>
          <a:stretch>
            <a:fillRect/>
          </a:stretch>
        </p:blipFill>
        <p:spPr>
          <a:xfrm>
            <a:off x="3731217" y="3505087"/>
            <a:ext cx="5542366" cy="4156777"/>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Shape 46"/>
          <p:cNvSpPr txBox="1"/>
          <p:nvPr>
            <p:ph type="title"/>
          </p:nvPr>
        </p:nvSpPr>
        <p:spPr>
          <a:xfrm>
            <a:off x="952499" y="103648"/>
            <a:ext cx="11099801" cy="2159001"/>
          </a:xfrm>
          <a:prstGeom prst="rect">
            <a:avLst/>
          </a:prstGeom>
        </p:spPr>
        <p:txBody>
          <a:bodyPr/>
          <a:lstStyle>
            <a:lvl1pPr defTabSz="491604">
              <a:defRPr b="1" sz="4700">
                <a:latin typeface="Calibri"/>
                <a:ea typeface="Calibri"/>
                <a:cs typeface="Calibri"/>
                <a:sym typeface="Calibri"/>
              </a:defRPr>
            </a:lvl1pPr>
          </a:lstStyle>
          <a:p>
            <a:pPr/>
            <a:r>
              <a:t>What has been the evolution of the House of Lords?</a:t>
            </a:r>
          </a:p>
        </p:txBody>
      </p:sp>
      <p:sp>
        <p:nvSpPr>
          <p:cNvPr id="142" name="Read through the overview of changes, and planned changes, to the House of Lords.…"/>
          <p:cNvSpPr txBox="1"/>
          <p:nvPr>
            <p:ph type="body" idx="1"/>
          </p:nvPr>
        </p:nvSpPr>
        <p:spPr>
          <a:xfrm>
            <a:off x="952500" y="2740266"/>
            <a:ext cx="11099800" cy="6286501"/>
          </a:xfrm>
          <a:prstGeom prst="rect">
            <a:avLst/>
          </a:prstGeom>
        </p:spPr>
        <p:txBody>
          <a:bodyPr/>
          <a:lstStyle/>
          <a:p>
            <a:pPr marL="0" indent="0">
              <a:buSzTx/>
              <a:buNone/>
              <a:defRPr>
                <a:latin typeface="Calibri"/>
                <a:ea typeface="Calibri"/>
                <a:cs typeface="Calibri"/>
                <a:sym typeface="Calibri"/>
              </a:defRPr>
            </a:pPr>
            <a:r>
              <a:t>Read through the overview of changes, and planned changes, to the House of Lords.</a:t>
            </a:r>
          </a:p>
          <a:p>
            <a:pPr marL="360947" indent="-360947">
              <a:buSzPct val="100000"/>
              <a:defRPr>
                <a:latin typeface="Calibri"/>
                <a:ea typeface="Calibri"/>
                <a:cs typeface="Calibri"/>
                <a:sym typeface="Calibri"/>
              </a:defRPr>
            </a:pPr>
            <a:r>
              <a:t>What do you think have been the </a:t>
            </a:r>
            <a:r>
              <a:rPr b="1"/>
              <a:t>three </a:t>
            </a:r>
            <a:r>
              <a:t>most significant changes to the House of Lords? Why?</a:t>
            </a:r>
          </a:p>
          <a:p>
            <a:pPr marL="360947" indent="-360947">
              <a:buSzPct val="100000"/>
              <a:defRPr>
                <a:latin typeface="Calibri"/>
                <a:ea typeface="Calibri"/>
                <a:cs typeface="Calibri"/>
                <a:sym typeface="Calibri"/>
              </a:defRPr>
            </a:pPr>
            <a:r>
              <a:t>Do you think there has been more change about the </a:t>
            </a:r>
            <a:r>
              <a:rPr b="1"/>
              <a:t>powers </a:t>
            </a:r>
            <a:r>
              <a:t>of the Lords, or the </a:t>
            </a:r>
            <a:r>
              <a:rPr b="1"/>
              <a:t>composition </a:t>
            </a:r>
            <a:r>
              <a:t>of the Lords?</a:t>
            </a:r>
          </a:p>
          <a:p>
            <a:pPr marL="360947" indent="-360947">
              <a:buSzPct val="100000"/>
              <a:defRPr>
                <a:latin typeface="Calibri"/>
                <a:ea typeface="Calibri"/>
                <a:cs typeface="Calibri"/>
                <a:sym typeface="Calibri"/>
              </a:defRPr>
            </a:pPr>
            <a:r>
              <a:t>Can you envisage the House of Lords being abolished and replaced with a </a:t>
            </a:r>
            <a:r>
              <a:rPr b="1"/>
              <a:t>fully-elected</a:t>
            </a:r>
            <a:r>
              <a:t> chamber, or not?</a:t>
            </a:r>
          </a:p>
        </p:txBody>
      </p:sp>
      <p:pic>
        <p:nvPicPr>
          <p:cNvPr id="143" name="image1.png" descr="image1.png"/>
          <p:cNvPicPr>
            <a:picLocks noChangeAspect="1"/>
          </p:cNvPicPr>
          <p:nvPr/>
        </p:nvPicPr>
        <p:blipFill>
          <a:blip r:embed="rId2">
            <a:extLst/>
          </a:blip>
          <a:stretch>
            <a:fillRect/>
          </a:stretch>
        </p:blipFill>
        <p:spPr>
          <a:xfrm>
            <a:off x="103900" y="9518650"/>
            <a:ext cx="149278" cy="149273"/>
          </a:xfrm>
          <a:prstGeom prst="rect">
            <a:avLst/>
          </a:prstGeom>
          <a:ln w="12700">
            <a:miter lim="400000"/>
          </a:ln>
        </p:spPr>
      </p:pic>
      <p:sp>
        <p:nvSpPr>
          <p:cNvPr id="144" name="Shape 48"/>
          <p:cNvSpPr txBox="1"/>
          <p:nvPr/>
        </p:nvSpPr>
        <p:spPr>
          <a:xfrm>
            <a:off x="300368" y="9504384"/>
            <a:ext cx="2172866" cy="177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lgn="l" defTabSz="457200">
              <a:defRPr sz="1200"/>
            </a:lvl1pPr>
          </a:lstStyle>
          <a:p>
            <a:pPr/>
            <a:r>
              <a:t>Political Education For Students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Shape 58"/>
          <p:cNvSpPr txBox="1"/>
          <p:nvPr/>
        </p:nvSpPr>
        <p:spPr>
          <a:xfrm>
            <a:off x="-8250" y="5376016"/>
            <a:ext cx="4544398" cy="36127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1" sz="1600" u="sng">
                <a:latin typeface="Calibri"/>
                <a:ea typeface="Calibri"/>
                <a:cs typeface="Calibri"/>
                <a:sym typeface="Calibri"/>
              </a:defRPr>
            </a:pPr>
            <a:r>
              <a:t>COUNCILLOR:</a:t>
            </a:r>
          </a:p>
          <a:p>
            <a:pPr>
              <a:defRPr b="1" sz="1600" u="sng">
                <a:latin typeface="Calibri"/>
                <a:ea typeface="Calibri"/>
                <a:cs typeface="Calibri"/>
                <a:sym typeface="Calibri"/>
              </a:defRPr>
            </a:pPr>
          </a:p>
          <a:p>
            <a:pPr>
              <a:defRPr sz="1600">
                <a:latin typeface="Calibri"/>
                <a:ea typeface="Calibri"/>
                <a:cs typeface="Calibri"/>
                <a:sym typeface="Calibri"/>
              </a:defRPr>
            </a:pPr>
            <a:r>
              <a:t>Carefully read the different features, functions and impact of the House of Lords on British government and politics.</a:t>
            </a:r>
          </a:p>
          <a:p>
            <a:pPr>
              <a:defRPr sz="1600">
                <a:latin typeface="Calibri"/>
                <a:ea typeface="Calibri"/>
                <a:cs typeface="Calibri"/>
                <a:sym typeface="Calibri"/>
              </a:defRPr>
            </a:pPr>
          </a:p>
          <a:p>
            <a:pPr>
              <a:defRPr sz="1600">
                <a:latin typeface="Calibri"/>
                <a:ea typeface="Calibri"/>
                <a:cs typeface="Calibri"/>
                <a:sym typeface="Calibri"/>
              </a:defRPr>
            </a:pPr>
            <a:r>
              <a:t>Cut these out and divide in to two piles; one pile that shows that the </a:t>
            </a:r>
            <a:r>
              <a:rPr b="1"/>
              <a:t>House of Lords is important to our democracy </a:t>
            </a:r>
            <a:r>
              <a:t>and another pile that shows that the </a:t>
            </a:r>
            <a:r>
              <a:rPr b="1"/>
              <a:t>House of Lords is of limited importance.</a:t>
            </a:r>
            <a:r>
              <a:t> Stick these down under each of these headings.</a:t>
            </a:r>
          </a:p>
          <a:p>
            <a:pPr>
              <a:defRPr sz="1600">
                <a:latin typeface="Calibri"/>
                <a:ea typeface="Calibri"/>
                <a:cs typeface="Calibri"/>
                <a:sym typeface="Calibri"/>
              </a:defRPr>
            </a:pPr>
          </a:p>
          <a:p>
            <a:pPr>
              <a:defRPr sz="1600">
                <a:latin typeface="Calibri"/>
                <a:ea typeface="Calibri"/>
                <a:cs typeface="Calibri"/>
                <a:sym typeface="Calibri"/>
              </a:defRPr>
            </a:pPr>
            <a:r>
              <a:t>When you are finished, write your opinion. Do you think that the House of Lords is important?</a:t>
            </a:r>
          </a:p>
        </p:txBody>
      </p:sp>
      <p:sp>
        <p:nvSpPr>
          <p:cNvPr id="147" name="Shape 59"/>
          <p:cNvSpPr txBox="1"/>
          <p:nvPr/>
        </p:nvSpPr>
        <p:spPr>
          <a:xfrm>
            <a:off x="4487691" y="3499758"/>
            <a:ext cx="4029417" cy="45271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1600" u="sng">
                <a:latin typeface="Calibri"/>
                <a:ea typeface="Calibri"/>
                <a:cs typeface="Calibri"/>
                <a:sym typeface="Calibri"/>
              </a:defRPr>
            </a:pPr>
            <a:r>
              <a:t>MEMBER OF PARLIAMENT:</a:t>
            </a:r>
          </a:p>
          <a:p>
            <a:pPr>
              <a:defRPr b="1" sz="1600" u="sng">
                <a:latin typeface="Calibri"/>
                <a:ea typeface="Calibri"/>
                <a:cs typeface="Calibri"/>
                <a:sym typeface="Calibri"/>
              </a:defRPr>
            </a:pPr>
          </a:p>
          <a:p>
            <a:pPr>
              <a:defRPr sz="1600">
                <a:latin typeface="Calibri"/>
                <a:ea typeface="Calibri"/>
                <a:cs typeface="Calibri"/>
                <a:sym typeface="Calibri"/>
              </a:defRPr>
            </a:pPr>
            <a:r>
              <a:t>Carefully read the different features, functions and impact of the House of Lords on British government and politics.</a:t>
            </a:r>
          </a:p>
          <a:p>
            <a:pPr>
              <a:defRPr sz="1600">
                <a:latin typeface="Calibri"/>
                <a:ea typeface="Calibri"/>
                <a:cs typeface="Calibri"/>
                <a:sym typeface="Calibri"/>
              </a:defRPr>
            </a:pPr>
          </a:p>
          <a:p>
            <a:pPr>
              <a:defRPr sz="1600">
                <a:latin typeface="Calibri"/>
                <a:ea typeface="Calibri"/>
                <a:cs typeface="Calibri"/>
                <a:sym typeface="Calibri"/>
              </a:defRPr>
            </a:pPr>
            <a:r>
              <a:t>Ask your teacher for an opinion line print out.</a:t>
            </a:r>
          </a:p>
          <a:p>
            <a:pPr>
              <a:defRPr sz="1600">
                <a:latin typeface="Calibri"/>
                <a:ea typeface="Calibri"/>
                <a:cs typeface="Calibri"/>
                <a:sym typeface="Calibri"/>
              </a:defRPr>
            </a:pPr>
          </a:p>
          <a:p>
            <a:pPr>
              <a:defRPr sz="1600">
                <a:latin typeface="Calibri"/>
                <a:ea typeface="Calibri"/>
                <a:cs typeface="Calibri"/>
                <a:sym typeface="Calibri"/>
              </a:defRPr>
            </a:pPr>
            <a:r>
              <a:t>For each of the different statements, stick it down on the opinion line in the appropriate place in relation to how much it agrees with the statement:</a:t>
            </a:r>
          </a:p>
          <a:p>
            <a:pPr>
              <a:defRPr sz="1600">
                <a:latin typeface="Calibri"/>
                <a:ea typeface="Calibri"/>
                <a:cs typeface="Calibri"/>
                <a:sym typeface="Calibri"/>
              </a:defRPr>
            </a:pPr>
          </a:p>
          <a:p>
            <a:pPr>
              <a:defRPr i="1" sz="1600">
                <a:latin typeface="Calibri"/>
                <a:ea typeface="Calibri"/>
                <a:cs typeface="Calibri"/>
                <a:sym typeface="Calibri"/>
              </a:defRPr>
            </a:pPr>
            <a:r>
              <a:t>The House of Lords is of importance to our democracy.</a:t>
            </a:r>
          </a:p>
          <a:p>
            <a:pPr>
              <a:defRPr i="1" sz="1600">
                <a:latin typeface="Calibri"/>
                <a:ea typeface="Calibri"/>
                <a:cs typeface="Calibri"/>
                <a:sym typeface="Calibri"/>
              </a:defRPr>
            </a:pPr>
          </a:p>
          <a:p>
            <a:pPr>
              <a:defRPr sz="1600">
                <a:latin typeface="Calibri"/>
                <a:ea typeface="Calibri"/>
                <a:cs typeface="Calibri"/>
                <a:sym typeface="Calibri"/>
              </a:defRPr>
            </a:pPr>
            <a:r>
              <a:t>When you are finished, annotate each statement with why you have placed it here.</a:t>
            </a:r>
          </a:p>
        </p:txBody>
      </p:sp>
      <p:pic>
        <p:nvPicPr>
          <p:cNvPr id="148" name="image4.png" descr="image4.png"/>
          <p:cNvPicPr>
            <a:picLocks noChangeAspect="1"/>
          </p:cNvPicPr>
          <p:nvPr/>
        </p:nvPicPr>
        <p:blipFill>
          <a:blip r:embed="rId2">
            <a:extLst/>
          </a:blip>
          <a:stretch>
            <a:fillRect/>
          </a:stretch>
        </p:blipFill>
        <p:spPr>
          <a:xfrm>
            <a:off x="5083819" y="1509943"/>
            <a:ext cx="2837163" cy="1892919"/>
          </a:xfrm>
          <a:prstGeom prst="rect">
            <a:avLst/>
          </a:prstGeom>
          <a:ln w="12700">
            <a:miter lim="400000"/>
          </a:ln>
        </p:spPr>
      </p:pic>
      <p:pic>
        <p:nvPicPr>
          <p:cNvPr id="149" name="image2.png" descr="image2.png"/>
          <p:cNvPicPr>
            <a:picLocks noChangeAspect="1"/>
          </p:cNvPicPr>
          <p:nvPr/>
        </p:nvPicPr>
        <p:blipFill>
          <a:blip r:embed="rId3">
            <a:extLst/>
          </a:blip>
          <a:stretch>
            <a:fillRect/>
          </a:stretch>
        </p:blipFill>
        <p:spPr>
          <a:xfrm>
            <a:off x="9110284" y="818809"/>
            <a:ext cx="3178426" cy="1841371"/>
          </a:xfrm>
          <a:prstGeom prst="rect">
            <a:avLst/>
          </a:prstGeom>
          <a:ln w="12700">
            <a:miter lim="400000"/>
          </a:ln>
        </p:spPr>
      </p:pic>
      <p:pic>
        <p:nvPicPr>
          <p:cNvPr id="150" name="image5.png" descr="image5.png"/>
          <p:cNvPicPr>
            <a:picLocks noChangeAspect="1"/>
          </p:cNvPicPr>
          <p:nvPr/>
        </p:nvPicPr>
        <p:blipFill>
          <a:blip r:embed="rId4">
            <a:extLst/>
          </a:blip>
          <a:stretch>
            <a:fillRect/>
          </a:stretch>
        </p:blipFill>
        <p:spPr>
          <a:xfrm>
            <a:off x="1235146" y="3227139"/>
            <a:ext cx="2057607" cy="2057607"/>
          </a:xfrm>
          <a:prstGeom prst="rect">
            <a:avLst/>
          </a:prstGeom>
          <a:ln w="12700">
            <a:miter lim="400000"/>
          </a:ln>
        </p:spPr>
      </p:pic>
      <p:pic>
        <p:nvPicPr>
          <p:cNvPr id="151" name="image1.png" descr="image1.png"/>
          <p:cNvPicPr>
            <a:picLocks noChangeAspect="1"/>
          </p:cNvPicPr>
          <p:nvPr/>
        </p:nvPicPr>
        <p:blipFill>
          <a:blip r:embed="rId5">
            <a:extLst/>
          </a:blip>
          <a:stretch>
            <a:fillRect/>
          </a:stretch>
        </p:blipFill>
        <p:spPr>
          <a:xfrm>
            <a:off x="103900" y="9518650"/>
            <a:ext cx="149281" cy="149273"/>
          </a:xfrm>
          <a:prstGeom prst="rect">
            <a:avLst/>
          </a:prstGeom>
          <a:ln w="12700">
            <a:miter lim="400000"/>
          </a:ln>
        </p:spPr>
      </p:pic>
      <p:sp>
        <p:nvSpPr>
          <p:cNvPr id="152" name="Shape 64"/>
          <p:cNvSpPr txBox="1"/>
          <p:nvPr/>
        </p:nvSpPr>
        <p:spPr>
          <a:xfrm>
            <a:off x="300364" y="9504384"/>
            <a:ext cx="2172867" cy="177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lgn="l" defTabSz="457200">
              <a:defRPr sz="1200"/>
            </a:lvl1pPr>
          </a:lstStyle>
          <a:p>
            <a:pPr/>
            <a:r>
              <a:t>Political Education For Students</a:t>
            </a:r>
          </a:p>
        </p:txBody>
      </p:sp>
      <p:sp>
        <p:nvSpPr>
          <p:cNvPr id="153" name="Shape 65"/>
          <p:cNvSpPr txBox="1"/>
          <p:nvPr/>
        </p:nvSpPr>
        <p:spPr>
          <a:xfrm>
            <a:off x="163748" y="181548"/>
            <a:ext cx="6095201" cy="114089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3700">
                <a:latin typeface="Calibri"/>
                <a:ea typeface="Calibri"/>
                <a:cs typeface="Calibri"/>
                <a:sym typeface="Calibri"/>
              </a:defRPr>
            </a:pPr>
            <a:r>
              <a:t>How important is the House of</a:t>
            </a:r>
            <a:br/>
            <a:r>
              <a:t>Lords?</a:t>
            </a:r>
          </a:p>
        </p:txBody>
      </p:sp>
      <p:sp>
        <p:nvSpPr>
          <p:cNvPr id="154" name="Shape 66"/>
          <p:cNvSpPr txBox="1"/>
          <p:nvPr/>
        </p:nvSpPr>
        <p:spPr>
          <a:xfrm>
            <a:off x="8546082" y="2718987"/>
            <a:ext cx="4306831" cy="41207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1" sz="1600" u="sng">
                <a:latin typeface="Calibri"/>
                <a:ea typeface="Calibri"/>
                <a:cs typeface="Calibri"/>
                <a:sym typeface="Calibri"/>
              </a:defRPr>
            </a:pPr>
            <a:r>
              <a:t>PRIME MINISTER:</a:t>
            </a:r>
          </a:p>
          <a:p>
            <a:pPr>
              <a:defRPr sz="1600">
                <a:latin typeface="Calibri"/>
                <a:ea typeface="Calibri"/>
                <a:cs typeface="Calibri"/>
                <a:sym typeface="Calibri"/>
              </a:defRPr>
            </a:pPr>
          </a:p>
          <a:p>
            <a:pPr>
              <a:defRPr sz="1600">
                <a:latin typeface="Calibri"/>
                <a:ea typeface="Calibri"/>
                <a:cs typeface="Calibri"/>
                <a:sym typeface="Calibri"/>
              </a:defRPr>
            </a:pPr>
            <a:r>
              <a:t>Carefully read the different features, functions and impact of the House of Lords on British government and politics.</a:t>
            </a:r>
          </a:p>
          <a:p>
            <a:pPr>
              <a:defRPr sz="1600">
                <a:latin typeface="Calibri"/>
                <a:ea typeface="Calibri"/>
                <a:cs typeface="Calibri"/>
                <a:sym typeface="Calibri"/>
              </a:defRPr>
            </a:pPr>
          </a:p>
          <a:p>
            <a:pPr>
              <a:defRPr sz="1600">
                <a:latin typeface="Calibri"/>
                <a:ea typeface="Calibri"/>
                <a:cs typeface="Calibri"/>
                <a:sym typeface="Calibri"/>
              </a:defRPr>
            </a:pPr>
            <a:r>
              <a:t>Do you think the abolition of the hereditary peers goes far enough, or are further reforms of the House of Lords necessary? Or, you might think, the changes made have been damaging to British democracy.</a:t>
            </a:r>
          </a:p>
          <a:p>
            <a:pPr>
              <a:defRPr sz="1600">
                <a:latin typeface="Calibri"/>
                <a:ea typeface="Calibri"/>
                <a:cs typeface="Calibri"/>
                <a:sym typeface="Calibri"/>
              </a:defRPr>
            </a:pPr>
          </a:p>
          <a:p>
            <a:pPr>
              <a:defRPr sz="1600">
                <a:latin typeface="Calibri"/>
                <a:ea typeface="Calibri"/>
                <a:cs typeface="Calibri"/>
                <a:sym typeface="Calibri"/>
              </a:defRPr>
            </a:pPr>
            <a:r>
              <a:t>Write an opinion piece, providing your central argument about what should be done with the House of Lords (if anything!), and your arguments to support your central opinion.</a:t>
            </a:r>
          </a:p>
        </p:txBody>
      </p:sp>
      <p:sp>
        <p:nvSpPr>
          <p:cNvPr id="155" name="Shape 67"/>
          <p:cNvSpPr txBox="1"/>
          <p:nvPr/>
        </p:nvSpPr>
        <p:spPr>
          <a:xfrm>
            <a:off x="6838325" y="8736201"/>
            <a:ext cx="6180468" cy="63500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b="1" sz="2100">
                <a:solidFill>
                  <a:schemeClr val="accent3">
                    <a:lumOff val="-9999"/>
                  </a:schemeClr>
                </a:solidFill>
              </a:defRPr>
            </a:pPr>
            <a:r>
              <a:t>CHALLENGE Q:</a:t>
            </a:r>
            <a:r>
              <a:rPr b="0">
                <a:latin typeface="Helvetica Light"/>
                <a:ea typeface="Helvetica Light"/>
                <a:cs typeface="Helvetica Light"/>
                <a:sym typeface="Helvetica Light"/>
              </a:rPr>
              <a:t> Should Reform be granted members of the House of Lords?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Shape 68"/>
          <p:cNvSpPr txBox="1"/>
          <p:nvPr>
            <p:ph type="title"/>
          </p:nvPr>
        </p:nvSpPr>
        <p:spPr>
          <a:xfrm>
            <a:off x="952498" y="158121"/>
            <a:ext cx="11099804" cy="2159001"/>
          </a:xfrm>
          <a:prstGeom prst="rect">
            <a:avLst/>
          </a:prstGeom>
        </p:spPr>
        <p:txBody>
          <a:bodyPr/>
          <a:lstStyle>
            <a:lvl1pPr defTabSz="476005">
              <a:defRPr b="1" sz="6400">
                <a:latin typeface="Calibri"/>
                <a:ea typeface="Calibri"/>
                <a:cs typeface="Calibri"/>
                <a:sym typeface="Calibri"/>
              </a:defRPr>
            </a:lvl1pPr>
          </a:lstStyle>
          <a:p>
            <a:pPr/>
            <a:r>
              <a:t>‘The House of Lords is of importance to our democracy.’</a:t>
            </a:r>
          </a:p>
        </p:txBody>
      </p:sp>
      <p:sp>
        <p:nvSpPr>
          <p:cNvPr id="158" name="Shape 70"/>
          <p:cNvSpPr/>
          <p:nvPr/>
        </p:nvSpPr>
        <p:spPr>
          <a:xfrm flipV="1">
            <a:off x="337667" y="5648414"/>
            <a:ext cx="12543830" cy="8"/>
          </a:xfrm>
          <a:prstGeom prst="line">
            <a:avLst/>
          </a:prstGeom>
          <a:ln w="25400">
            <a:solidFill>
              <a:srgbClr val="000000"/>
            </a:solidFill>
            <a:miter lim="400000"/>
            <a:headEnd type="triangle"/>
            <a:tailEnd type="triangle"/>
          </a:ln>
        </p:spPr>
        <p:txBody>
          <a:bodyPr lIns="45718" tIns="45718" rIns="45718" bIns="45718"/>
          <a:lstStyle/>
          <a:p>
            <a:pPr/>
          </a:p>
        </p:txBody>
      </p:sp>
      <p:sp>
        <p:nvSpPr>
          <p:cNvPr id="159" name="Shape 71"/>
          <p:cNvSpPr/>
          <p:nvPr/>
        </p:nvSpPr>
        <p:spPr>
          <a:xfrm>
            <a:off x="722722" y="4726716"/>
            <a:ext cx="478537"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0%</a:t>
            </a:r>
          </a:p>
        </p:txBody>
      </p:sp>
      <p:sp>
        <p:nvSpPr>
          <p:cNvPr id="160" name="Shape 72"/>
          <p:cNvSpPr/>
          <p:nvPr/>
        </p:nvSpPr>
        <p:spPr>
          <a:xfrm>
            <a:off x="3024026" y="4726716"/>
            <a:ext cx="648005"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20%</a:t>
            </a:r>
          </a:p>
        </p:txBody>
      </p:sp>
      <p:sp>
        <p:nvSpPr>
          <p:cNvPr id="161" name="Shape 73"/>
          <p:cNvSpPr/>
          <p:nvPr/>
        </p:nvSpPr>
        <p:spPr>
          <a:xfrm>
            <a:off x="5257388" y="4726716"/>
            <a:ext cx="648006"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40%</a:t>
            </a:r>
          </a:p>
        </p:txBody>
      </p:sp>
      <p:sp>
        <p:nvSpPr>
          <p:cNvPr id="162" name="Shape 74"/>
          <p:cNvSpPr/>
          <p:nvPr/>
        </p:nvSpPr>
        <p:spPr>
          <a:xfrm>
            <a:off x="7490755" y="4726716"/>
            <a:ext cx="648006"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60%</a:t>
            </a:r>
          </a:p>
        </p:txBody>
      </p:sp>
      <p:sp>
        <p:nvSpPr>
          <p:cNvPr id="163" name="Shape 75"/>
          <p:cNvSpPr/>
          <p:nvPr/>
        </p:nvSpPr>
        <p:spPr>
          <a:xfrm>
            <a:off x="9581572" y="4726716"/>
            <a:ext cx="648006"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80%</a:t>
            </a:r>
          </a:p>
        </p:txBody>
      </p:sp>
      <p:sp>
        <p:nvSpPr>
          <p:cNvPr id="164" name="Shape 76"/>
          <p:cNvSpPr/>
          <p:nvPr/>
        </p:nvSpPr>
        <p:spPr>
          <a:xfrm>
            <a:off x="11587661" y="4726716"/>
            <a:ext cx="817474"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100%</a:t>
            </a:r>
          </a:p>
        </p:txBody>
      </p:sp>
      <p:sp>
        <p:nvSpPr>
          <p:cNvPr id="165" name="Shape 77"/>
          <p:cNvSpPr/>
          <p:nvPr/>
        </p:nvSpPr>
        <p:spPr>
          <a:xfrm>
            <a:off x="1586456" y="5933245"/>
            <a:ext cx="648006"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10%</a:t>
            </a:r>
          </a:p>
        </p:txBody>
      </p:sp>
      <p:sp>
        <p:nvSpPr>
          <p:cNvPr id="166" name="Shape 78"/>
          <p:cNvSpPr/>
          <p:nvPr/>
        </p:nvSpPr>
        <p:spPr>
          <a:xfrm>
            <a:off x="4192048" y="5933245"/>
            <a:ext cx="648006"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30%</a:t>
            </a:r>
          </a:p>
        </p:txBody>
      </p:sp>
      <p:sp>
        <p:nvSpPr>
          <p:cNvPr id="167" name="Shape 79"/>
          <p:cNvSpPr/>
          <p:nvPr/>
        </p:nvSpPr>
        <p:spPr>
          <a:xfrm>
            <a:off x="6438247" y="5933245"/>
            <a:ext cx="648005"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50%</a:t>
            </a:r>
          </a:p>
        </p:txBody>
      </p:sp>
      <p:sp>
        <p:nvSpPr>
          <p:cNvPr id="168" name="Shape 80"/>
          <p:cNvSpPr/>
          <p:nvPr/>
        </p:nvSpPr>
        <p:spPr>
          <a:xfrm>
            <a:off x="8684448" y="5933245"/>
            <a:ext cx="648006"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70%</a:t>
            </a:r>
          </a:p>
        </p:txBody>
      </p:sp>
      <p:sp>
        <p:nvSpPr>
          <p:cNvPr id="169" name="Shape 81"/>
          <p:cNvSpPr/>
          <p:nvPr/>
        </p:nvSpPr>
        <p:spPr>
          <a:xfrm>
            <a:off x="10789456" y="5933245"/>
            <a:ext cx="648006" cy="393701"/>
          </a:xfrm>
          <a:prstGeom prst="rect">
            <a:avLst/>
          </a:prstGeom>
          <a:ln w="25400">
            <a:solidFill>
              <a:srgbClr val="85888D"/>
            </a:solidFill>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2400">
                <a:latin typeface="Helvetica Light"/>
                <a:ea typeface="Helvetica Light"/>
                <a:cs typeface="Helvetica Light"/>
                <a:sym typeface="Helvetica Light"/>
              </a:defRPr>
            </a:lvl1pPr>
          </a:lstStyle>
          <a:p>
            <a:pPr/>
            <a:r>
              <a:t>90%</a:t>
            </a:r>
          </a:p>
        </p:txBody>
      </p:sp>
      <p:pic>
        <p:nvPicPr>
          <p:cNvPr id="170" name="image1.png" descr="image1.png"/>
          <p:cNvPicPr>
            <a:picLocks noChangeAspect="1"/>
          </p:cNvPicPr>
          <p:nvPr/>
        </p:nvPicPr>
        <p:blipFill>
          <a:blip r:embed="rId2">
            <a:extLst/>
          </a:blip>
          <a:stretch>
            <a:fillRect/>
          </a:stretch>
        </p:blipFill>
        <p:spPr>
          <a:xfrm>
            <a:off x="103900" y="9518649"/>
            <a:ext cx="149276" cy="149276"/>
          </a:xfrm>
          <a:prstGeom prst="rect">
            <a:avLst/>
          </a:prstGeom>
          <a:ln w="12700">
            <a:miter lim="400000"/>
          </a:ln>
        </p:spPr>
      </p:pic>
      <p:sp>
        <p:nvSpPr>
          <p:cNvPr id="171" name="Shape 83"/>
          <p:cNvSpPr txBox="1"/>
          <p:nvPr/>
        </p:nvSpPr>
        <p:spPr>
          <a:xfrm>
            <a:off x="300368" y="9524750"/>
            <a:ext cx="1635920" cy="13707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lgn="l" defTabSz="457200">
              <a:defRPr sz="1000">
                <a:latin typeface="Calibri"/>
                <a:ea typeface="Calibri"/>
                <a:cs typeface="Calibri"/>
                <a:sym typeface="Calibri"/>
              </a:defRPr>
            </a:lvl1pPr>
          </a:lstStyle>
          <a:p>
            <a:pPr/>
            <a:r>
              <a:t>Political Education For Students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Shape 46"/>
          <p:cNvSpPr txBox="1"/>
          <p:nvPr>
            <p:ph type="title"/>
          </p:nvPr>
        </p:nvSpPr>
        <p:spPr>
          <a:xfrm>
            <a:off x="952500" y="402302"/>
            <a:ext cx="11099800" cy="1343124"/>
          </a:xfrm>
          <a:prstGeom prst="rect">
            <a:avLst/>
          </a:prstGeom>
        </p:spPr>
        <p:txBody>
          <a:bodyPr/>
          <a:lstStyle>
            <a:lvl1pPr defTabSz="491604">
              <a:defRPr b="1" sz="4700">
                <a:latin typeface="Calibri"/>
                <a:ea typeface="Calibri"/>
                <a:cs typeface="Calibri"/>
                <a:sym typeface="Calibri"/>
              </a:defRPr>
            </a:lvl1pPr>
          </a:lstStyle>
          <a:p>
            <a:pPr/>
            <a:r>
              <a:t>What do we already know about the House of Lords?</a:t>
            </a:r>
          </a:p>
        </p:txBody>
      </p:sp>
      <p:pic>
        <p:nvPicPr>
          <p:cNvPr id="174" name="image1.png" descr="image1.png"/>
          <p:cNvPicPr>
            <a:picLocks noChangeAspect="1"/>
          </p:cNvPicPr>
          <p:nvPr/>
        </p:nvPicPr>
        <p:blipFill>
          <a:blip r:embed="rId2">
            <a:extLst/>
          </a:blip>
          <a:stretch>
            <a:fillRect/>
          </a:stretch>
        </p:blipFill>
        <p:spPr>
          <a:xfrm>
            <a:off x="103900" y="9518650"/>
            <a:ext cx="149278" cy="149273"/>
          </a:xfrm>
          <a:prstGeom prst="rect">
            <a:avLst/>
          </a:prstGeom>
          <a:ln w="12700">
            <a:miter lim="400000"/>
          </a:ln>
        </p:spPr>
      </p:pic>
      <p:sp>
        <p:nvSpPr>
          <p:cNvPr id="175" name="Shape 48"/>
          <p:cNvSpPr txBox="1"/>
          <p:nvPr/>
        </p:nvSpPr>
        <p:spPr>
          <a:xfrm>
            <a:off x="300368" y="9504384"/>
            <a:ext cx="2172866" cy="177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lgn="l" defTabSz="457200">
              <a:defRPr sz="1200"/>
            </a:lvl1pPr>
          </a:lstStyle>
          <a:p>
            <a:pPr/>
            <a:r>
              <a:t>Political Education For Students</a:t>
            </a:r>
          </a:p>
        </p:txBody>
      </p:sp>
      <p:pic>
        <p:nvPicPr>
          <p:cNvPr id="176" name="pasted-image.tif" descr="pasted-image.tif"/>
          <p:cNvPicPr>
            <a:picLocks noChangeAspect="1"/>
          </p:cNvPicPr>
          <p:nvPr/>
        </p:nvPicPr>
        <p:blipFill>
          <a:blip r:embed="rId3">
            <a:extLst/>
          </a:blip>
          <a:stretch>
            <a:fillRect/>
          </a:stretch>
        </p:blipFill>
        <p:spPr>
          <a:xfrm>
            <a:off x="3731217" y="3505087"/>
            <a:ext cx="5542366" cy="4156777"/>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Closing Question"/>
          <p:cNvSpPr txBox="1"/>
          <p:nvPr>
            <p:ph type="title"/>
          </p:nvPr>
        </p:nvSpPr>
        <p:spPr>
          <a:prstGeom prst="rect">
            <a:avLst/>
          </a:prstGeom>
        </p:spPr>
        <p:txBody>
          <a:bodyPr/>
          <a:lstStyle>
            <a:lvl1pPr>
              <a:defRPr b="1">
                <a:latin typeface="Calibri"/>
                <a:ea typeface="Calibri"/>
                <a:cs typeface="Calibri"/>
                <a:sym typeface="Calibri"/>
              </a:defRPr>
            </a:lvl1pPr>
          </a:lstStyle>
          <a:p>
            <a:pPr/>
            <a:r>
              <a:t>Closing Question</a:t>
            </a:r>
          </a:p>
        </p:txBody>
      </p:sp>
      <p:sp>
        <p:nvSpPr>
          <p:cNvPr id="179" name="Why do you think reform of the House of Lords has been problematic since 1911?"/>
          <p:cNvSpPr txBox="1"/>
          <p:nvPr>
            <p:ph type="body" idx="1"/>
          </p:nvPr>
        </p:nvSpPr>
        <p:spPr>
          <a:prstGeom prst="rect">
            <a:avLst/>
          </a:prstGeom>
        </p:spPr>
        <p:txBody>
          <a:bodyPr/>
          <a:lstStyle>
            <a:lvl1pPr marL="0" indent="0" algn="ctr">
              <a:buSzTx/>
              <a:buNone/>
              <a:defRPr i="1">
                <a:latin typeface="Calibri"/>
                <a:ea typeface="Calibri"/>
                <a:cs typeface="Calibri"/>
                <a:sym typeface="Calibri"/>
              </a:defRPr>
            </a:lvl1pPr>
          </a:lstStyle>
          <a:p>
            <a:pPr/>
            <a:r>
              <a:t>Why do you think reform of the House of Lords has been always been problematic?</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