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half" idx="1"/>
          </p:nvPr>
        </p:nvSpPr>
        <p:spPr>
          <a:xfrm>
            <a:off x="1270000" y="5029200"/>
            <a:ext cx="10464800" cy="472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half" idx="1"/>
          </p:nvPr>
        </p:nvSpPr>
        <p:spPr>
          <a:xfrm>
            <a:off x="1270000" y="5029200"/>
            <a:ext cx="10464800" cy="472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1270000" y="0"/>
            <a:ext cx="10464800" cy="81407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56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/>
          <p:nvPr>
            <p:ph type="title"/>
          </p:nvPr>
        </p:nvSpPr>
        <p:spPr>
          <a:xfrm>
            <a:off x="952500" y="0"/>
            <a:ext cx="5334000" cy="4622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8" name="Body Level One…"/>
          <p:cNvSpPr txBox="1"/>
          <p:nvPr>
            <p:ph type="body" sz="half" idx="1"/>
          </p:nvPr>
        </p:nvSpPr>
        <p:spPr>
          <a:xfrm>
            <a:off x="952500" y="4762500"/>
            <a:ext cx="5334000" cy="4991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Text"/>
          <p:cNvSpPr txBox="1"/>
          <p:nvPr>
            <p:ph type="title"/>
          </p:nvPr>
        </p:nvSpPr>
        <p:spPr>
          <a:xfrm>
            <a:off x="952500" y="148"/>
            <a:ext cx="11099800" cy="304770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4" name="Body Level One…"/>
          <p:cNvSpPr txBox="1"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9046500" y="8907657"/>
            <a:ext cx="273608" cy="26497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tif"/><Relationship Id="rId5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38"/>
          <p:cNvSpPr txBox="1"/>
          <p:nvPr>
            <p:ph type="ctrTitle"/>
          </p:nvPr>
        </p:nvSpPr>
        <p:spPr>
          <a:xfrm>
            <a:off x="274902" y="2633921"/>
            <a:ext cx="12454996" cy="3302002"/>
          </a:xfrm>
          <a:prstGeom prst="rect">
            <a:avLst/>
          </a:prstGeom>
        </p:spPr>
        <p:txBody>
          <a:bodyPr/>
          <a:lstStyle>
            <a:lvl1pPr defTabSz="531622">
              <a:defRPr b="1" sz="6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How important is the House of Lords?</a:t>
            </a:r>
          </a:p>
        </p:txBody>
      </p:sp>
      <p:sp>
        <p:nvSpPr>
          <p:cNvPr id="129" name="Shape 39"/>
          <p:cNvSpPr txBox="1"/>
          <p:nvPr>
            <p:ph type="subTitle" sz="half" idx="1"/>
          </p:nvPr>
        </p:nvSpPr>
        <p:spPr>
          <a:xfrm>
            <a:off x="409125" y="6345840"/>
            <a:ext cx="12186550" cy="2521597"/>
          </a:xfrm>
          <a:prstGeom prst="rect">
            <a:avLst/>
          </a:prstGeom>
        </p:spPr>
        <p:txBody>
          <a:bodyPr/>
          <a:lstStyle/>
          <a:p>
            <a:pPr defTabSz="328681">
              <a:defRPr b="1" sz="2300" u="sng">
                <a:latin typeface="Calibri"/>
                <a:ea typeface="Calibri"/>
                <a:cs typeface="Calibri"/>
                <a:sym typeface="Calibri"/>
              </a:defRPr>
            </a:pPr>
            <a:r>
              <a:t>Learning Objectives:</a:t>
            </a:r>
          </a:p>
          <a:p>
            <a:pPr defTabSz="328681">
              <a:defRPr sz="23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defTabSz="328681">
              <a:defRPr sz="2300">
                <a:latin typeface="Calibri"/>
                <a:ea typeface="Calibri"/>
                <a:cs typeface="Calibri"/>
                <a:sym typeface="Calibri"/>
              </a:defRPr>
            </a:pPr>
            <a:r>
              <a:t>To be able to </a:t>
            </a:r>
            <a:r>
              <a:rPr u="sng"/>
              <a:t>recap</a:t>
            </a:r>
            <a:r>
              <a:t> our learning so far on the House of Lords.</a:t>
            </a:r>
          </a:p>
          <a:p>
            <a:pPr defTabSz="328681">
              <a:defRPr sz="23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defTabSz="328681">
              <a:defRPr sz="2300">
                <a:latin typeface="Calibri"/>
                <a:ea typeface="Calibri"/>
                <a:cs typeface="Calibri"/>
                <a:sym typeface="Calibri"/>
              </a:defRPr>
            </a:pPr>
            <a:r>
              <a:t>To be able to </a:t>
            </a:r>
            <a:r>
              <a:rPr u="sng"/>
              <a:t>explain</a:t>
            </a:r>
            <a:r>
              <a:t> and </a:t>
            </a:r>
            <a:r>
              <a:rPr u="sng"/>
              <a:t>evaluate</a:t>
            </a:r>
            <a:r>
              <a:t> the different functions of the House of Lords.</a:t>
            </a:r>
          </a:p>
          <a:p>
            <a:pPr defTabSz="328681">
              <a:defRPr sz="23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defTabSz="328681">
              <a:defRPr sz="2300">
                <a:latin typeface="Calibri"/>
                <a:ea typeface="Calibri"/>
                <a:cs typeface="Calibri"/>
                <a:sym typeface="Calibri"/>
              </a:defRPr>
            </a:pPr>
            <a:r>
              <a:t>To </a:t>
            </a:r>
            <a:r>
              <a:rPr u="sng"/>
              <a:t>assess</a:t>
            </a:r>
            <a:r>
              <a:t> the importance of the House of Lords in our democracy.</a:t>
            </a:r>
          </a:p>
        </p:txBody>
      </p:sp>
      <p:pic>
        <p:nvPicPr>
          <p:cNvPr id="130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097" y="9342414"/>
            <a:ext cx="149275" cy="149278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41"/>
          <p:cNvSpPr txBox="1"/>
          <p:nvPr/>
        </p:nvSpPr>
        <p:spPr>
          <a:xfrm>
            <a:off x="300367" y="9277352"/>
            <a:ext cx="2274466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Political Education For Students</a:t>
            </a:r>
          </a:p>
        </p:txBody>
      </p:sp>
      <p:pic>
        <p:nvPicPr>
          <p:cNvPr id="132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42737" y="250577"/>
            <a:ext cx="3548873" cy="20559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age1.tif" descr="image1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1264" y="210403"/>
            <a:ext cx="3026171" cy="23141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3.png" descr="image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924011" y="261341"/>
            <a:ext cx="3687091" cy="22122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46"/>
          <p:cNvSpPr txBox="1"/>
          <p:nvPr>
            <p:ph type="title"/>
          </p:nvPr>
        </p:nvSpPr>
        <p:spPr>
          <a:xfrm>
            <a:off x="952500" y="126999"/>
            <a:ext cx="11099800" cy="1343123"/>
          </a:xfrm>
          <a:prstGeom prst="rect">
            <a:avLst/>
          </a:prstGeom>
        </p:spPr>
        <p:txBody>
          <a:bodyPr/>
          <a:lstStyle>
            <a:lvl1pPr defTabSz="491604">
              <a:defRPr b="1" sz="47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Recap Quiz: How much can you remember about the House of Lords?</a:t>
            </a:r>
          </a:p>
        </p:txBody>
      </p:sp>
      <p:pic>
        <p:nvPicPr>
          <p:cNvPr id="137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900" y="9518650"/>
            <a:ext cx="149277" cy="149273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48"/>
          <p:cNvSpPr txBox="1"/>
          <p:nvPr/>
        </p:nvSpPr>
        <p:spPr>
          <a:xfrm>
            <a:off x="300368" y="9504384"/>
            <a:ext cx="2172866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Political Education For Students</a:t>
            </a:r>
          </a:p>
        </p:txBody>
      </p:sp>
      <p:sp>
        <p:nvSpPr>
          <p:cNvPr id="139" name="Shape 49"/>
          <p:cNvSpPr txBox="1"/>
          <p:nvPr/>
        </p:nvSpPr>
        <p:spPr>
          <a:xfrm>
            <a:off x="211121" y="1859827"/>
            <a:ext cx="6734532" cy="7254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87682" indent="-387682" algn="l">
              <a:buSzPct val="100000"/>
              <a:buAutoNum type="arabicPeriod" startAt="1"/>
              <a:defRPr sz="1700">
                <a:latin typeface="Calibri"/>
                <a:ea typeface="Calibri"/>
                <a:cs typeface="Calibri"/>
                <a:sym typeface="Calibri"/>
              </a:defRPr>
            </a:pPr>
            <a:r>
              <a:t>In what year was the first Parliament Act which stopped the House of Lords from being able to block legislation?</a:t>
            </a:r>
            <a:br/>
          </a:p>
          <a:p>
            <a:pPr marL="387682" indent="-387682" algn="l">
              <a:buSzPct val="100000"/>
              <a:buAutoNum type="arabicPeriod" startAt="1"/>
              <a:defRPr sz="1700">
                <a:latin typeface="Calibri"/>
                <a:ea typeface="Calibri"/>
                <a:cs typeface="Calibri"/>
                <a:sym typeface="Calibri"/>
              </a:defRPr>
            </a:pPr>
            <a:r>
              <a:t>How was the Act amended in 1949?</a:t>
            </a:r>
            <a:br/>
          </a:p>
          <a:p>
            <a:pPr marL="387682" indent="-387682" algn="l">
              <a:buSzPct val="100000"/>
              <a:buAutoNum type="arabicPeriod" startAt="1"/>
              <a:defRPr sz="1700">
                <a:latin typeface="Calibri"/>
                <a:ea typeface="Calibri"/>
                <a:cs typeface="Calibri"/>
                <a:sym typeface="Calibri"/>
              </a:defRPr>
            </a:pPr>
            <a:r>
              <a:t>What is the ‘nickname’ for the House of Lords in our bicameral system?</a:t>
            </a:r>
            <a:br/>
          </a:p>
          <a:p>
            <a:pPr marL="387682" indent="-387682" algn="l">
              <a:buSzPct val="100000"/>
              <a:buAutoNum type="arabicPeriod" startAt="1"/>
              <a:defRPr sz="1700">
                <a:latin typeface="Calibri"/>
                <a:ea typeface="Calibri"/>
                <a:cs typeface="Calibri"/>
                <a:sym typeface="Calibri"/>
              </a:defRPr>
            </a:pPr>
            <a:r>
              <a:t>What part of the Lords membership was mostly abolished under Tony Blair?</a:t>
            </a:r>
            <a:br/>
          </a:p>
          <a:p>
            <a:pPr marL="387682" indent="-387682" algn="l">
              <a:buSzPct val="100000"/>
              <a:buAutoNum type="arabicPeriod" startAt="1"/>
              <a:defRPr sz="1700">
                <a:latin typeface="Calibri"/>
                <a:ea typeface="Calibri"/>
                <a:cs typeface="Calibri"/>
                <a:sym typeface="Calibri"/>
              </a:defRPr>
            </a:pPr>
            <a:r>
              <a:t>How many could remain in the House of Lords?</a:t>
            </a:r>
            <a:br/>
          </a:p>
          <a:p>
            <a:pPr marL="387682" indent="-387682" algn="l">
              <a:buSzPct val="100000"/>
              <a:buAutoNum type="arabicPeriod" startAt="1"/>
              <a:defRPr sz="1700">
                <a:latin typeface="Calibri"/>
                <a:ea typeface="Calibri"/>
                <a:cs typeface="Calibri"/>
                <a:sym typeface="Calibri"/>
              </a:defRPr>
            </a:pPr>
            <a:r>
              <a:t>What replaced the House of Lords as the highest UK court? What was the legislation that facilitated this?</a:t>
            </a:r>
            <a:br/>
          </a:p>
          <a:p>
            <a:pPr marL="387682" indent="-387682" algn="l">
              <a:buSzPct val="100000"/>
              <a:buAutoNum type="arabicPeriod" startAt="1"/>
              <a:defRPr sz="1700">
                <a:latin typeface="Calibri"/>
                <a:ea typeface="Calibri"/>
                <a:cs typeface="Calibri"/>
                <a:sym typeface="Calibri"/>
              </a:defRPr>
            </a:pPr>
            <a:r>
              <a:t>What two powers do the Lords have access to?</a:t>
            </a:r>
            <a:br/>
          </a:p>
          <a:p>
            <a:pPr marL="387682" indent="-387682" algn="l">
              <a:buSzPct val="100000"/>
              <a:buAutoNum type="arabicPeriod" startAt="1"/>
              <a:defRPr sz="1700">
                <a:latin typeface="Calibri"/>
                <a:ea typeface="Calibri"/>
                <a:cs typeface="Calibri"/>
                <a:sym typeface="Calibri"/>
              </a:defRPr>
            </a:pPr>
            <a:r>
              <a:t>Why did the 2012 House of Lords Reform fail?</a:t>
            </a:r>
            <a:br/>
          </a:p>
          <a:p>
            <a:pPr marL="387682" indent="-387682" algn="l">
              <a:buSzPct val="100000"/>
              <a:buAutoNum type="arabicPeriod" startAt="1"/>
              <a:defRPr sz="1700">
                <a:latin typeface="Calibri"/>
                <a:ea typeface="Calibri"/>
                <a:cs typeface="Calibri"/>
                <a:sym typeface="Calibri"/>
              </a:defRPr>
            </a:pPr>
            <a:r>
              <a:t>What was the 2014 House of Lords Reform Act?</a:t>
            </a:r>
            <a:br/>
          </a:p>
          <a:p>
            <a:pPr marL="387682" indent="-387682" algn="l">
              <a:buSzPct val="100000"/>
              <a:buAutoNum type="arabicPeriod" startAt="1"/>
              <a:defRPr sz="1700">
                <a:latin typeface="Calibri"/>
                <a:ea typeface="Calibri"/>
                <a:cs typeface="Calibri"/>
                <a:sym typeface="Calibri"/>
              </a:defRPr>
            </a:pPr>
            <a:r>
              <a:t>What were the recommendations of the 2017 Burns Committee?</a:t>
            </a:r>
            <a:br/>
          </a:p>
          <a:p>
            <a:pPr marL="387682" indent="-387682" algn="l">
              <a:buSzPct val="100000"/>
              <a:buAutoNum type="arabicPeriod" startAt="1"/>
              <a:defRPr sz="1700">
                <a:latin typeface="Calibri"/>
                <a:ea typeface="Calibri"/>
                <a:cs typeface="Calibri"/>
                <a:sym typeface="Calibri"/>
              </a:defRPr>
            </a:pPr>
            <a:r>
              <a:t>What are the main proposals in the September 2024 House of Lords (Hereditary Peers) Bill?</a:t>
            </a:r>
          </a:p>
          <a:p>
            <a:pPr algn="l">
              <a:defRPr sz="17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387682" indent="-387682" algn="l">
              <a:buSzPct val="100000"/>
              <a:buAutoNum type="arabicPeriod" startAt="12"/>
              <a:defRPr sz="1700">
                <a:latin typeface="Calibri"/>
                <a:ea typeface="Calibri"/>
                <a:cs typeface="Calibri"/>
                <a:sym typeface="Calibri"/>
              </a:defRPr>
            </a:pPr>
            <a:r>
              <a:t>What other reforms has the Labour Government proposed?</a:t>
            </a:r>
          </a:p>
        </p:txBody>
      </p:sp>
      <p:pic>
        <p:nvPicPr>
          <p:cNvPr id="140" name="pasted-image.tif" descr="pasted-image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61245" y="2967591"/>
            <a:ext cx="5542365" cy="41567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900" y="9518650"/>
            <a:ext cx="149277" cy="149273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48"/>
          <p:cNvSpPr txBox="1"/>
          <p:nvPr/>
        </p:nvSpPr>
        <p:spPr>
          <a:xfrm>
            <a:off x="300368" y="9504384"/>
            <a:ext cx="2172866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Political Education For Students</a:t>
            </a:r>
          </a:p>
        </p:txBody>
      </p:sp>
      <p:pic>
        <p:nvPicPr>
          <p:cNvPr id="144" name="pasted-image.tif" descr="pasted-image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20677" y="2954727"/>
            <a:ext cx="3985839" cy="2989382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49"/>
          <p:cNvSpPr txBox="1"/>
          <p:nvPr/>
        </p:nvSpPr>
        <p:spPr>
          <a:xfrm>
            <a:off x="108215" y="715975"/>
            <a:ext cx="8324951" cy="8321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87682" indent="-387682" algn="l">
              <a:buSzPct val="100000"/>
              <a:buAutoNum type="arabicPeriod" startAt="1"/>
              <a:defRPr sz="1700">
                <a:latin typeface="Calibri"/>
                <a:ea typeface="Calibri"/>
                <a:cs typeface="Calibri"/>
                <a:sym typeface="Calibri"/>
              </a:defRPr>
            </a:pPr>
            <a:r>
              <a:t>In what year was the first Parliament Act, which stopped the House of Lords from being able to block legislation? </a:t>
            </a:r>
            <a:r>
              <a:rPr b="1"/>
              <a:t>1911</a:t>
            </a:r>
            <a:br>
              <a:rPr b="1"/>
            </a:br>
          </a:p>
          <a:p>
            <a:pPr marL="387682" indent="-387682" algn="l">
              <a:buSzPct val="100000"/>
              <a:buAutoNum type="arabicPeriod" startAt="1"/>
              <a:defRPr sz="1700">
                <a:latin typeface="Calibri"/>
                <a:ea typeface="Calibri"/>
                <a:cs typeface="Calibri"/>
                <a:sym typeface="Calibri"/>
              </a:defRPr>
            </a:pPr>
            <a:r>
              <a:t>How was the Act amended in 1949? </a:t>
            </a:r>
            <a:r>
              <a:rPr b="1"/>
              <a:t>Reduced the delay to 1 year</a:t>
            </a:r>
            <a:br>
              <a:rPr b="1"/>
            </a:br>
          </a:p>
          <a:p>
            <a:pPr marL="387682" indent="-387682" algn="l">
              <a:buSzPct val="100000"/>
              <a:buAutoNum type="arabicPeriod" startAt="1"/>
              <a:defRPr sz="1700">
                <a:latin typeface="Calibri"/>
                <a:ea typeface="Calibri"/>
                <a:cs typeface="Calibri"/>
                <a:sym typeface="Calibri"/>
              </a:defRPr>
            </a:pPr>
            <a:r>
              <a:t>What is the ‘nickname’ for the House of Lords in our bicameral system? </a:t>
            </a:r>
            <a:r>
              <a:rPr b="1"/>
              <a:t>Upper House / ‘Other Place’</a:t>
            </a:r>
            <a:br>
              <a:rPr b="1"/>
            </a:br>
          </a:p>
          <a:p>
            <a:pPr marL="387682" indent="-387682" algn="l">
              <a:buSzPct val="100000"/>
              <a:buAutoNum type="arabicPeriod" startAt="1"/>
              <a:defRPr sz="1700">
                <a:latin typeface="Calibri"/>
                <a:ea typeface="Calibri"/>
                <a:cs typeface="Calibri"/>
                <a:sym typeface="Calibri"/>
              </a:defRPr>
            </a:pPr>
            <a:r>
              <a:t>What part of the Lords membership was mostly abolished under Tony Blair? </a:t>
            </a:r>
            <a:r>
              <a:rPr b="1"/>
              <a:t>Hereditary Peers</a:t>
            </a:r>
            <a:br>
              <a:rPr b="1"/>
            </a:br>
          </a:p>
          <a:p>
            <a:pPr marL="387682" indent="-387682" algn="l">
              <a:buSzPct val="100000"/>
              <a:buAutoNum type="arabicPeriod" startAt="1"/>
              <a:defRPr sz="1700">
                <a:latin typeface="Calibri"/>
                <a:ea typeface="Calibri"/>
                <a:cs typeface="Calibri"/>
                <a:sym typeface="Calibri"/>
              </a:defRPr>
            </a:pPr>
            <a:r>
              <a:t>How many could remain in the House of Lords? </a:t>
            </a:r>
            <a:r>
              <a:rPr b="1"/>
              <a:t>92</a:t>
            </a:r>
            <a:br>
              <a:rPr b="1"/>
            </a:br>
          </a:p>
          <a:p>
            <a:pPr marL="387682" indent="-387682" algn="l">
              <a:buSzPct val="100000"/>
              <a:buAutoNum type="arabicPeriod" startAt="1"/>
              <a:defRPr sz="1700">
                <a:latin typeface="Calibri"/>
                <a:ea typeface="Calibri"/>
                <a:cs typeface="Calibri"/>
                <a:sym typeface="Calibri"/>
              </a:defRPr>
            </a:pPr>
            <a:r>
              <a:t>What replaced the House of Lords as the highest UK court? What was the legislation that facilitated this? </a:t>
            </a:r>
            <a:r>
              <a:rPr b="1"/>
              <a:t>Supreme Court (2009) - Constitutional Reform Act (2005)</a:t>
            </a:r>
            <a:br>
              <a:rPr b="1"/>
            </a:br>
          </a:p>
          <a:p>
            <a:pPr marL="387682" indent="-387682" algn="l">
              <a:buSzPct val="100000"/>
              <a:buAutoNum type="arabicPeriod" startAt="1"/>
              <a:defRPr sz="1700">
                <a:latin typeface="Calibri"/>
                <a:ea typeface="Calibri"/>
                <a:cs typeface="Calibri"/>
                <a:sym typeface="Calibri"/>
              </a:defRPr>
            </a:pPr>
            <a:r>
              <a:t>What two powers do the Lords have access to? </a:t>
            </a:r>
            <a:r>
              <a:rPr b="1"/>
              <a:t>Legislative scrutiny and power to delay.</a:t>
            </a:r>
            <a:br>
              <a:rPr b="1"/>
            </a:br>
          </a:p>
          <a:p>
            <a:pPr marL="387682" indent="-387682" algn="l">
              <a:buSzPct val="100000"/>
              <a:buAutoNum type="arabicPeriod" startAt="1"/>
              <a:defRPr sz="1700">
                <a:latin typeface="Calibri"/>
                <a:ea typeface="Calibri"/>
                <a:cs typeface="Calibri"/>
                <a:sym typeface="Calibri"/>
              </a:defRPr>
            </a:pPr>
            <a:r>
              <a:t>Why did the 2012 House of Lords Reform fail? </a:t>
            </a:r>
            <a:r>
              <a:rPr b="1"/>
              <a:t>Senior Conservatives refused to support.</a:t>
            </a:r>
            <a:br>
              <a:rPr b="1"/>
            </a:br>
          </a:p>
          <a:p>
            <a:pPr marL="387682" indent="-387682" algn="l">
              <a:buSzPct val="100000"/>
              <a:buAutoNum type="arabicPeriod" startAt="1"/>
              <a:defRPr sz="1700">
                <a:latin typeface="Calibri"/>
                <a:ea typeface="Calibri"/>
                <a:cs typeface="Calibri"/>
                <a:sym typeface="Calibri"/>
              </a:defRPr>
            </a:pPr>
            <a:r>
              <a:t>What was the 2014 House of Lords Reform Act? </a:t>
            </a:r>
            <a:r>
              <a:rPr b="1"/>
              <a:t>Allowed members to resign; removed peers for non-attendance, expelled members for criminal offences.</a:t>
            </a:r>
            <a:br>
              <a:rPr b="1"/>
            </a:br>
          </a:p>
          <a:p>
            <a:pPr marL="387682" indent="-387682" algn="l">
              <a:buSzPct val="100000"/>
              <a:buAutoNum type="arabicPeriod" startAt="1"/>
              <a:defRPr sz="1700">
                <a:latin typeface="Calibri"/>
                <a:ea typeface="Calibri"/>
                <a:cs typeface="Calibri"/>
                <a:sym typeface="Calibri"/>
              </a:defRPr>
            </a:pPr>
            <a:r>
              <a:t>What were the recommendations of the 2017 Burns Committee? </a:t>
            </a:r>
            <a:r>
              <a:rPr b="1"/>
              <a:t>Cap the size of the Lords to 600, ‘two out, one in system’, 15-year term limits.</a:t>
            </a:r>
            <a:br>
              <a:rPr b="1"/>
            </a:br>
          </a:p>
          <a:p>
            <a:pPr marL="387682" indent="-387682" algn="l">
              <a:buSzPct val="100000"/>
              <a:buAutoNum type="arabicPeriod" startAt="1"/>
              <a:defRPr sz="1700">
                <a:latin typeface="Calibri"/>
                <a:ea typeface="Calibri"/>
                <a:cs typeface="Calibri"/>
                <a:sym typeface="Calibri"/>
              </a:defRPr>
            </a:pPr>
            <a:r>
              <a:t>What are the main proposals in the September 2024 House of Lords (Hereditary Peers) Bill? </a:t>
            </a:r>
            <a:r>
              <a:rPr b="1"/>
              <a:t>Remove hereditaries, abolish by-elections</a:t>
            </a:r>
          </a:p>
          <a:p>
            <a:pPr algn="l">
              <a:defRPr sz="17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387682" indent="-387682" algn="l">
              <a:buSzPct val="100000"/>
              <a:buAutoNum type="arabicPeriod" startAt="12"/>
              <a:defRPr sz="1700">
                <a:latin typeface="Calibri"/>
                <a:ea typeface="Calibri"/>
                <a:cs typeface="Calibri"/>
                <a:sym typeface="Calibri"/>
              </a:defRPr>
            </a:pPr>
            <a:r>
              <a:t>What other reforms has the Labour Government proposed? </a:t>
            </a:r>
            <a:r>
              <a:rPr b="1"/>
              <a:t>Mandatory retirement age, participation requirement, and removal of “disgraced members”.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58"/>
          <p:cNvSpPr txBox="1"/>
          <p:nvPr/>
        </p:nvSpPr>
        <p:spPr>
          <a:xfrm>
            <a:off x="-8250" y="5376016"/>
            <a:ext cx="4544398" cy="3612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1600" u="sng">
                <a:latin typeface="Calibri"/>
                <a:ea typeface="Calibri"/>
                <a:cs typeface="Calibri"/>
                <a:sym typeface="Calibri"/>
              </a:defRPr>
            </a:pPr>
            <a:r>
              <a:t>COUNCILLOR:</a:t>
            </a:r>
          </a:p>
          <a:p>
            <a:pPr>
              <a:defRPr b="1" sz="1600" u="sng">
                <a:latin typeface="Calibri"/>
                <a:ea typeface="Calibri"/>
                <a:cs typeface="Calibri"/>
                <a:sym typeface="Calibri"/>
              </a:defRPr>
            </a:pP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Carefully read the different features, functions and impact of the House of Lords on British government and politics.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Cut these out and divide in to two piles; one pile that shows that the </a:t>
            </a:r>
            <a:r>
              <a:rPr b="1"/>
              <a:t>House of Lords is important to our democracy </a:t>
            </a:r>
            <a:r>
              <a:t>and another pile that shows that the </a:t>
            </a:r>
            <a:r>
              <a:rPr b="1"/>
              <a:t>House of Lords is of limited importance.</a:t>
            </a:r>
            <a:r>
              <a:t> Stick these down under each of these headings.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When you are finished, write your opinion. Do you think that the House of Lords is important?</a:t>
            </a:r>
          </a:p>
        </p:txBody>
      </p:sp>
      <p:sp>
        <p:nvSpPr>
          <p:cNvPr id="148" name="Shape 59"/>
          <p:cNvSpPr txBox="1"/>
          <p:nvPr/>
        </p:nvSpPr>
        <p:spPr>
          <a:xfrm>
            <a:off x="4487691" y="3499758"/>
            <a:ext cx="4029417" cy="5289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b="1" sz="1600" u="sng">
                <a:latin typeface="Calibri"/>
                <a:ea typeface="Calibri"/>
                <a:cs typeface="Calibri"/>
                <a:sym typeface="Calibri"/>
              </a:defRPr>
            </a:pPr>
            <a:r>
              <a:t>MEMBER OF PARLIAMENT:</a:t>
            </a:r>
          </a:p>
          <a:p>
            <a:pPr>
              <a:defRPr b="1" sz="1600" u="sng">
                <a:latin typeface="Calibri"/>
                <a:ea typeface="Calibri"/>
                <a:cs typeface="Calibri"/>
                <a:sym typeface="Calibri"/>
              </a:defRPr>
            </a:pP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Carefully read the different features, functions and impact of the House of Lords on British government and politics.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Ask your teacher for a piece of A3 paper and draw an opinion line across the middle, like we use in class debates. Label one end with 0% and the other end with 100%.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For each of the different statements, stick it down on the opinion line in the appropriate place in relation to how much it agrees with the statement: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</a:p>
          <a:p>
            <a:pPr>
              <a:defRPr i="1" sz="1600">
                <a:latin typeface="Calibri"/>
                <a:ea typeface="Calibri"/>
                <a:cs typeface="Calibri"/>
                <a:sym typeface="Calibri"/>
              </a:defRPr>
            </a:pPr>
            <a:r>
              <a:t>The House of Lords is of incredible importance in our democracy.</a:t>
            </a:r>
          </a:p>
          <a:p>
            <a:pPr>
              <a:defRPr i="1" sz="1600">
                <a:latin typeface="Calibri"/>
                <a:ea typeface="Calibri"/>
                <a:cs typeface="Calibri"/>
                <a:sym typeface="Calibri"/>
              </a:defRPr>
            </a:pP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When you are finished, annotate each statement with why you have placed it here.</a:t>
            </a:r>
          </a:p>
        </p:txBody>
      </p:sp>
      <p:pic>
        <p:nvPicPr>
          <p:cNvPr id="149" name="image4.png" descr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3819" y="1509943"/>
            <a:ext cx="2837162" cy="18929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10284" y="818809"/>
            <a:ext cx="3178425" cy="1841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5.png" descr="image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35146" y="3227139"/>
            <a:ext cx="2057607" cy="2057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1.png" descr="image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3900" y="9518650"/>
            <a:ext cx="149280" cy="149273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64"/>
          <p:cNvSpPr txBox="1"/>
          <p:nvPr/>
        </p:nvSpPr>
        <p:spPr>
          <a:xfrm>
            <a:off x="300365" y="9504384"/>
            <a:ext cx="2172866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Political Education For Students</a:t>
            </a:r>
          </a:p>
        </p:txBody>
      </p:sp>
      <p:sp>
        <p:nvSpPr>
          <p:cNvPr id="154" name="Shape 65"/>
          <p:cNvSpPr txBox="1"/>
          <p:nvPr/>
        </p:nvSpPr>
        <p:spPr>
          <a:xfrm>
            <a:off x="163749" y="181548"/>
            <a:ext cx="6095201" cy="1140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3700">
                <a:latin typeface="Calibri"/>
                <a:ea typeface="Calibri"/>
                <a:cs typeface="Calibri"/>
                <a:sym typeface="Calibri"/>
              </a:defRPr>
            </a:pPr>
            <a:r>
              <a:t>How important is the House of</a:t>
            </a:r>
            <a:br/>
            <a:r>
              <a:t>Lords?</a:t>
            </a:r>
          </a:p>
        </p:txBody>
      </p:sp>
      <p:sp>
        <p:nvSpPr>
          <p:cNvPr id="155" name="Shape 66"/>
          <p:cNvSpPr txBox="1"/>
          <p:nvPr/>
        </p:nvSpPr>
        <p:spPr>
          <a:xfrm>
            <a:off x="8546082" y="2879581"/>
            <a:ext cx="4306830" cy="513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1600" u="sng">
                <a:latin typeface="Calibri"/>
                <a:ea typeface="Calibri"/>
                <a:cs typeface="Calibri"/>
                <a:sym typeface="Calibri"/>
              </a:defRPr>
            </a:pPr>
            <a:r>
              <a:t>PRIME MINISTER: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Carefully read the different features, functions and impact of the House of Lords on British government and politics.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Do you think the current Labour proposals are good for parliamentary democracy? Write a detailed response, including: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* Why are the proposals good ones? What positive impact will they have on democracy and the workings of the Lords?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* Why are the proposals not good? What problems have they caused, or could cause?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* Your personal thoughts - is the Labour government on the right ‘journey’ when it comes to the Upper House?</a:t>
            </a:r>
          </a:p>
        </p:txBody>
      </p:sp>
      <p:sp>
        <p:nvSpPr>
          <p:cNvPr id="156" name="Shape 67"/>
          <p:cNvSpPr txBox="1"/>
          <p:nvPr/>
        </p:nvSpPr>
        <p:spPr>
          <a:xfrm>
            <a:off x="6838326" y="8932847"/>
            <a:ext cx="6180466" cy="635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defRPr b="1" sz="2100">
                <a:solidFill>
                  <a:schemeClr val="accent3">
                    <a:lumOff val="-9999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CHALLENGE Q:</a:t>
            </a:r>
            <a:r>
              <a:rPr b="0">
                <a:latin typeface="Helvetica Light"/>
                <a:ea typeface="Helvetica Light"/>
                <a:cs typeface="Helvetica Light"/>
                <a:sym typeface="Helvetica Light"/>
              </a:rPr>
              <a:t> Should Reform be granted members of the House of Lords?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losing Ques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Closing Question</a:t>
            </a:r>
          </a:p>
        </p:txBody>
      </p:sp>
      <p:sp>
        <p:nvSpPr>
          <p:cNvPr id="159" name="Why do you think reform of the House of Lords has been problematic since 1911?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Why do you think reform of the House of Lords has been problematic since 1911?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