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9" r:id="rId4"/>
    <p:sldId id="260" r:id="rId5"/>
    <p:sldId id="269" r:id="rId6"/>
    <p:sldId id="262" r:id="rId7"/>
    <p:sldId id="263" r:id="rId8"/>
    <p:sldId id="266" r:id="rId9"/>
    <p:sldId id="268" r:id="rId10"/>
    <p:sldId id="270" r:id="rId11"/>
    <p:sldId id="264" r:id="rId12"/>
    <p:sldId id="265" r:id="rId13"/>
    <p:sldId id="26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3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0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d ad gree bar graphs and numbers above the city skyline">
            <a:extLst>
              <a:ext uri="{FF2B5EF4-FFF2-40B4-BE49-F238E27FC236}">
                <a16:creationId xmlns:a16="http://schemas.microsoft.com/office/drawing/2014/main" id="{CA313CD2-4D7E-C9F6-8D85-F1363C8AA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AE6C2-B160-4C42-85DC-1496DDBCD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16" y="1057387"/>
            <a:ext cx="4499866" cy="320413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Consumerism and </a:t>
            </a:r>
            <a:b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COVID-19</a:t>
            </a:r>
            <a:b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000" dirty="0"/>
              <a:t>COVID-Related Advertisements and Their Effects on Generation Z’s Opinions of Corporate America  </a:t>
            </a:r>
            <a:br>
              <a:rPr lang="en-US" sz="2000" i="1" dirty="0"/>
            </a:b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8ACF3-B51F-F045-B1EB-0A33B2B95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5052000"/>
            <a:ext cx="4023359" cy="1180317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/>
              <a:t>Karli George 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Department of ACCT &amp; MIS 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7 April 2022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3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E4057-4733-0B47-9FE8-F8F718E0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Survey #2 Findings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338AF-B2DF-BD49-9C7D-434B9387B14C}"/>
              </a:ext>
            </a:extLst>
          </p:cNvPr>
          <p:cNvSpPr txBox="1"/>
          <p:nvPr/>
        </p:nvSpPr>
        <p:spPr>
          <a:xfrm>
            <a:off x="838199" y="4671029"/>
            <a:ext cx="886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i="1" dirty="0"/>
              <a:t>: There was only 1 response that was eligible for analysis, so R will not be used.</a:t>
            </a:r>
          </a:p>
        </p:txBody>
      </p:sp>
    </p:spTree>
    <p:extLst>
      <p:ext uri="{BB962C8B-B14F-4D97-AF65-F5344CB8AC3E}">
        <p14:creationId xmlns:p14="http://schemas.microsoft.com/office/powerpoint/2010/main" val="73068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49BA0-AD57-AD49-A678-B220C614F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Emotional Responses to Ads: Pre-COVID and COVID-Era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77B516-02E7-F349-8FBF-3696E73A1C7D}"/>
              </a:ext>
            </a:extLst>
          </p:cNvPr>
          <p:cNvSpPr/>
          <p:nvPr/>
        </p:nvSpPr>
        <p:spPr>
          <a:xfrm>
            <a:off x="0" y="1888236"/>
            <a:ext cx="2472915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Apple</a:t>
            </a:r>
          </a:p>
          <a:p>
            <a:r>
              <a:rPr lang="en-US" dirty="0"/>
              <a:t>Pre-COVID	</a:t>
            </a:r>
            <a:r>
              <a:rPr lang="en-US" b="1" dirty="0"/>
              <a:t>2</a:t>
            </a:r>
          </a:p>
          <a:p>
            <a:r>
              <a:rPr lang="en-US" dirty="0"/>
              <a:t>COVID		</a:t>
            </a:r>
            <a:r>
              <a:rPr lang="en-US" b="1" dirty="0"/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788B4-C4A6-4642-B57C-C67517B5530B}"/>
              </a:ext>
            </a:extLst>
          </p:cNvPr>
          <p:cNvSpPr/>
          <p:nvPr/>
        </p:nvSpPr>
        <p:spPr>
          <a:xfrm>
            <a:off x="9719085" y="1888236"/>
            <a:ext cx="2472915" cy="13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Uber</a:t>
            </a:r>
          </a:p>
          <a:p>
            <a:r>
              <a:rPr lang="en-US" dirty="0"/>
              <a:t>Pre-COVID	</a:t>
            </a:r>
            <a:r>
              <a:rPr lang="en-US" b="1" dirty="0"/>
              <a:t>2</a:t>
            </a:r>
          </a:p>
          <a:p>
            <a:r>
              <a:rPr lang="en-US" dirty="0"/>
              <a:t>COVID		</a:t>
            </a:r>
            <a:r>
              <a:rPr lang="en-US" b="1" dirty="0"/>
              <a:t>4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47454-2583-1841-9A07-91C459F8C5F1}"/>
              </a:ext>
            </a:extLst>
          </p:cNvPr>
          <p:cNvSpPr/>
          <p:nvPr/>
        </p:nvSpPr>
        <p:spPr>
          <a:xfrm>
            <a:off x="7381225" y="1888236"/>
            <a:ext cx="233786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Nike</a:t>
            </a:r>
          </a:p>
          <a:p>
            <a:r>
              <a:rPr lang="en-US" dirty="0"/>
              <a:t>Pre-COVID 	</a:t>
            </a:r>
            <a:r>
              <a:rPr lang="en-US" b="1" dirty="0"/>
              <a:t>4</a:t>
            </a:r>
          </a:p>
          <a:p>
            <a:r>
              <a:rPr lang="en-US" dirty="0"/>
              <a:t>COVID  		</a:t>
            </a:r>
            <a:r>
              <a:rPr lang="en-US" b="1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F4F0F8-3087-7643-8A91-CB44D8BEB0E3}"/>
              </a:ext>
            </a:extLst>
          </p:cNvPr>
          <p:cNvSpPr/>
          <p:nvPr/>
        </p:nvSpPr>
        <p:spPr>
          <a:xfrm>
            <a:off x="2472915" y="1890522"/>
            <a:ext cx="2472915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Airbnb</a:t>
            </a:r>
          </a:p>
          <a:p>
            <a:r>
              <a:rPr lang="en-US" dirty="0"/>
              <a:t>Pre-COVID	</a:t>
            </a:r>
            <a:r>
              <a:rPr lang="en-US" b="1" dirty="0"/>
              <a:t>4</a:t>
            </a:r>
          </a:p>
          <a:p>
            <a:r>
              <a:rPr lang="en-US" dirty="0"/>
              <a:t>COVID 		</a:t>
            </a:r>
            <a:r>
              <a:rPr lang="en-US" b="1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65742C-419C-7548-BEC1-16D520BB7CAD}"/>
              </a:ext>
            </a:extLst>
          </p:cNvPr>
          <p:cNvSpPr/>
          <p:nvPr/>
        </p:nvSpPr>
        <p:spPr>
          <a:xfrm>
            <a:off x="4908310" y="1888236"/>
            <a:ext cx="2472915" cy="13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Coca-Cola</a:t>
            </a:r>
          </a:p>
          <a:p>
            <a:r>
              <a:rPr lang="en-US" dirty="0"/>
              <a:t>Pre-COVID	</a:t>
            </a:r>
            <a:r>
              <a:rPr lang="en-US" b="1" dirty="0"/>
              <a:t>2</a:t>
            </a:r>
          </a:p>
          <a:p>
            <a:r>
              <a:rPr lang="en-US" dirty="0"/>
              <a:t>COVID		</a:t>
            </a:r>
            <a:r>
              <a:rPr lang="en-US" b="1" dirty="0"/>
              <a:t>5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EEB070-EB58-6B49-AAAE-76353AC1547C}"/>
              </a:ext>
            </a:extLst>
          </p:cNvPr>
          <p:cNvCxnSpPr>
            <a:stCxn id="7" idx="2"/>
          </p:cNvCxnSpPr>
          <p:nvPr/>
        </p:nvCxnSpPr>
        <p:spPr>
          <a:xfrm flipH="1">
            <a:off x="6144767" y="3259836"/>
            <a:ext cx="1" cy="7437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F25937C-F8D8-1E4D-BCF5-1D27D1029CD2}"/>
              </a:ext>
            </a:extLst>
          </p:cNvPr>
          <p:cNvSpPr/>
          <p:nvPr/>
        </p:nvSpPr>
        <p:spPr>
          <a:xfrm>
            <a:off x="4748735" y="4117086"/>
            <a:ext cx="2792064" cy="514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MOST CHANGE</a:t>
            </a:r>
          </a:p>
        </p:txBody>
      </p:sp>
    </p:spTree>
    <p:extLst>
      <p:ext uri="{BB962C8B-B14F-4D97-AF65-F5344CB8AC3E}">
        <p14:creationId xmlns:p14="http://schemas.microsoft.com/office/powerpoint/2010/main" val="233066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653B9-1553-004B-A8E2-125E3CEED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Company Trust Levels: Comparing Surveys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EE4E5E-BAC6-AC40-94DC-007D7A8C3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74" r="820" b="66679"/>
          <a:stretch/>
        </p:blipFill>
        <p:spPr>
          <a:xfrm>
            <a:off x="2895600" y="670510"/>
            <a:ext cx="3200400" cy="548640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BB7EDD1-E5AA-A745-808D-A51D29533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36" t="-3381" r="2436" b="69427"/>
          <a:stretch/>
        </p:blipFill>
        <p:spPr>
          <a:xfrm>
            <a:off x="2741798" y="1371879"/>
            <a:ext cx="3330575" cy="54864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79E42C6-0848-C941-88BE-04C2C59B28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805" b="66851"/>
          <a:stretch/>
        </p:blipFill>
        <p:spPr>
          <a:xfrm>
            <a:off x="2830512" y="2138128"/>
            <a:ext cx="3330576" cy="548640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073CFB-F3CA-F14C-97D6-1A67BCEA4D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462" b="72257"/>
          <a:stretch/>
        </p:blipFill>
        <p:spPr>
          <a:xfrm>
            <a:off x="2793656" y="2963297"/>
            <a:ext cx="3226857" cy="4572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104E56-D89C-414D-BD5B-D4FA3CEE02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4953"/>
          <a:stretch/>
        </p:blipFill>
        <p:spPr>
          <a:xfrm>
            <a:off x="2775792" y="3684530"/>
            <a:ext cx="3226857" cy="548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551EB-76D3-EC4D-96E2-FC41A191F9D9}"/>
              </a:ext>
            </a:extLst>
          </p:cNvPr>
          <p:cNvSpPr txBox="1"/>
          <p:nvPr/>
        </p:nvSpPr>
        <p:spPr>
          <a:xfrm>
            <a:off x="6161088" y="67051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D2A6E-5884-A14D-B5B6-3ED4C3D3B279}"/>
              </a:ext>
            </a:extLst>
          </p:cNvPr>
          <p:cNvSpPr txBox="1"/>
          <p:nvPr/>
        </p:nvSpPr>
        <p:spPr>
          <a:xfrm>
            <a:off x="6161088" y="137187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73995-6025-994C-B6F3-1DE727E42484}"/>
              </a:ext>
            </a:extLst>
          </p:cNvPr>
          <p:cNvSpPr txBox="1"/>
          <p:nvPr/>
        </p:nvSpPr>
        <p:spPr>
          <a:xfrm>
            <a:off x="6159242" y="207324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77E29-6ABD-144A-8D10-FB72A612AC02}"/>
              </a:ext>
            </a:extLst>
          </p:cNvPr>
          <p:cNvSpPr txBox="1"/>
          <p:nvPr/>
        </p:nvSpPr>
        <p:spPr>
          <a:xfrm>
            <a:off x="6159242" y="35895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5D7BA-03BE-0B48-8655-267257726067}"/>
              </a:ext>
            </a:extLst>
          </p:cNvPr>
          <p:cNvSpPr txBox="1"/>
          <p:nvPr/>
        </p:nvSpPr>
        <p:spPr>
          <a:xfrm>
            <a:off x="6159242" y="289156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2B8DA-D5FE-AB49-9C89-BA875E16D011}"/>
              </a:ext>
            </a:extLst>
          </p:cNvPr>
          <p:cNvSpPr txBox="1"/>
          <p:nvPr/>
        </p:nvSpPr>
        <p:spPr>
          <a:xfrm>
            <a:off x="3601140" y="249409"/>
            <a:ext cx="1300356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Survey #1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4523E6-68CE-DD41-9AD0-A4B662FAFCDD}"/>
              </a:ext>
            </a:extLst>
          </p:cNvPr>
          <p:cNvSpPr txBox="1"/>
          <p:nvPr/>
        </p:nvSpPr>
        <p:spPr>
          <a:xfrm>
            <a:off x="5675937" y="249409"/>
            <a:ext cx="13003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Survey #2</a:t>
            </a:r>
          </a:p>
        </p:txBody>
      </p:sp>
    </p:spTree>
    <p:extLst>
      <p:ext uri="{BB962C8B-B14F-4D97-AF65-F5344CB8AC3E}">
        <p14:creationId xmlns:p14="http://schemas.microsoft.com/office/powerpoint/2010/main" val="352522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E3EA-172F-6249-B990-3C32283E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C5552-6016-5B4A-900C-94EBAFC9F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COVID-era advertisements contribute to a </a:t>
            </a:r>
            <a:r>
              <a:rPr lang="en-US" u="sng" dirty="0"/>
              <a:t>modest increase </a:t>
            </a:r>
            <a:r>
              <a:rPr lang="en-US" dirty="0"/>
              <a:t>in trust among companies.</a:t>
            </a:r>
          </a:p>
          <a:p>
            <a:pPr lvl="1"/>
            <a:r>
              <a:rPr lang="en-US" dirty="0"/>
              <a:t>Because of the lack of eligible data from Survey #2, more will need to be collected for more conclusive results.</a:t>
            </a:r>
          </a:p>
          <a:p>
            <a:pPr lvl="1"/>
            <a:r>
              <a:rPr lang="en-US" dirty="0"/>
              <a:t>May suggest that social issues can be useful in </a:t>
            </a:r>
            <a:r>
              <a:rPr lang="en-US"/>
              <a:t>advertising.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1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572E8-96D5-494A-A3E8-433F2E07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19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004D-4A49-3740-B463-34785EE2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Statement of Purpose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C180-760C-B542-90C5-B0A09E5DA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Investigate how Generation Z’s opinions of companies have changed since the COVID-19 pandemic.</a:t>
            </a:r>
          </a:p>
          <a:p>
            <a:pPr lvl="2"/>
            <a:r>
              <a:rPr lang="en-US" sz="1800" dirty="0"/>
              <a:t>Many companies have built advertising campaigns around the COVID-19 pandemic.</a:t>
            </a:r>
          </a:p>
          <a:p>
            <a:pPr lvl="3"/>
            <a:r>
              <a:rPr lang="en-US" sz="1600" dirty="0"/>
              <a:t>Discuss how businesses and consumers have been affected.</a:t>
            </a:r>
          </a:p>
          <a:p>
            <a:pPr lvl="3"/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BUT: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Does this advertising method hold up?</a:t>
            </a:r>
          </a:p>
          <a:p>
            <a:pPr lvl="4"/>
            <a:r>
              <a:rPr lang="en-US" sz="1600" dirty="0"/>
              <a:t>If so, it could uncover the value in using social issues in advertising.</a:t>
            </a:r>
          </a:p>
          <a:p>
            <a:pPr lvl="4"/>
            <a:r>
              <a:rPr lang="en-US" sz="1600" dirty="0"/>
              <a:t>If not, then that indicates that advertisers should try out other methods to attract new consumers.</a:t>
            </a:r>
          </a:p>
        </p:txBody>
      </p:sp>
    </p:spTree>
    <p:extLst>
      <p:ext uri="{BB962C8B-B14F-4D97-AF65-F5344CB8AC3E}">
        <p14:creationId xmlns:p14="http://schemas.microsoft.com/office/powerpoint/2010/main" val="82178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586F-7A8E-2E46-9F9C-C8D61FD0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6048-CA09-E64A-9CC2-485CF91E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Target University of Delaware Students</a:t>
            </a:r>
          </a:p>
          <a:p>
            <a:pPr lvl="1"/>
            <a:r>
              <a:rPr lang="en-US" sz="2000" dirty="0"/>
              <a:t>Generation Z (Ages 18-24)</a:t>
            </a:r>
          </a:p>
          <a:p>
            <a:pPr lvl="1"/>
            <a:r>
              <a:rPr lang="en-US" sz="2000" dirty="0"/>
              <a:t>Open to all backgrounds, genders, races, etc. </a:t>
            </a:r>
          </a:p>
          <a:p>
            <a:pPr lvl="1"/>
            <a:r>
              <a:rPr lang="en-US" sz="2000" dirty="0"/>
              <a:t>Distributed fliers via email and social media (i.e., Instagram, Twitter)</a:t>
            </a:r>
          </a:p>
          <a:p>
            <a:r>
              <a:rPr lang="en-US" dirty="0"/>
              <a:t>Two surveys distributed to students.</a:t>
            </a:r>
          </a:p>
          <a:p>
            <a:pPr lvl="1"/>
            <a:r>
              <a:rPr lang="en-US" sz="20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Survey #1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Demographics and Current Attitudes Towards Companies</a:t>
            </a:r>
          </a:p>
          <a:p>
            <a:pPr lvl="2"/>
            <a:r>
              <a:rPr lang="en-US" sz="1600" i="1" dirty="0"/>
              <a:t>Year, gender identity, race, economic views, etc.</a:t>
            </a:r>
          </a:p>
          <a:p>
            <a:pPr lvl="1"/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</a:rPr>
              <a:t>Survey #2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: Reactions to Pre-Covid and COVID-Era Advertisements</a:t>
            </a:r>
          </a:p>
          <a:p>
            <a:pPr lvl="2"/>
            <a:r>
              <a:rPr lang="en-US" sz="1600" dirty="0"/>
              <a:t>Apple, Airbnb, Uber, Coca Cola, Nike</a:t>
            </a:r>
          </a:p>
          <a:p>
            <a:pPr lvl="2"/>
            <a:r>
              <a:rPr lang="en-US" sz="1600" i="1" dirty="0"/>
              <a:t>Does the trust in/perception of these companies change between the two eras? </a:t>
            </a:r>
          </a:p>
        </p:txBody>
      </p:sp>
    </p:spTree>
    <p:extLst>
      <p:ext uri="{BB962C8B-B14F-4D97-AF65-F5344CB8AC3E}">
        <p14:creationId xmlns:p14="http://schemas.microsoft.com/office/powerpoint/2010/main" val="297164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F265-4F71-1449-8F5B-52E59FC7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/>
                </a:solidFill>
              </a:rPr>
              <a:t>Data Methods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E7A42-5BA3-064E-8232-68091867E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5990"/>
            <a:ext cx="5100637" cy="4058666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Qualtrics</a:t>
            </a:r>
            <a:r>
              <a:rPr lang="en-US" sz="2400" dirty="0"/>
              <a:t> </a:t>
            </a:r>
          </a:p>
          <a:p>
            <a:pPr lvl="1"/>
            <a:r>
              <a:rPr lang="en-US" sz="1800" dirty="0"/>
              <a:t>Used to record responses and hold consent form(s)</a:t>
            </a:r>
          </a:p>
          <a:p>
            <a:pPr lvl="1"/>
            <a:r>
              <a:rPr lang="en-US" sz="1800" dirty="0"/>
              <a:t>Free to use via UDID account!</a:t>
            </a:r>
          </a:p>
          <a:p>
            <a:pPr lvl="1"/>
            <a:r>
              <a:rPr lang="en-US" sz="1800" dirty="0"/>
              <a:t>Created two surveys </a:t>
            </a:r>
          </a:p>
          <a:p>
            <a:pPr lvl="2"/>
            <a:r>
              <a:rPr lang="en-US" sz="1400" dirty="0"/>
              <a:t>Multiple choice, responses ranging Strongly Disagree (1) to Strongly Agree (5)</a:t>
            </a:r>
          </a:p>
          <a:p>
            <a:pPr lvl="2"/>
            <a:r>
              <a:rPr lang="en-US" sz="1400" dirty="0"/>
              <a:t>Links to ads from before and during the COVID-19 pandemic. 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Excel</a:t>
            </a:r>
          </a:p>
          <a:p>
            <a:pPr lvl="1"/>
            <a:r>
              <a:rPr lang="en-US" sz="1800" dirty="0"/>
              <a:t>Used to store data from Qualtrics</a:t>
            </a:r>
          </a:p>
          <a:p>
            <a:pPr lvl="1"/>
            <a:r>
              <a:rPr lang="en-US" sz="1800" dirty="0"/>
              <a:t>Converted to CVS files for analysis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R Programming</a:t>
            </a:r>
          </a:p>
          <a:p>
            <a:pPr lvl="1"/>
            <a:r>
              <a:rPr lang="en-US" sz="1800" dirty="0"/>
              <a:t>Used to find trends in data </a:t>
            </a:r>
          </a:p>
          <a:p>
            <a:pPr lvl="1"/>
            <a:r>
              <a:rPr lang="en-US" sz="1800" dirty="0"/>
              <a:t>Means, histograms, linear analysis, etc. 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1194AA1-91D0-0C42-B61C-6089055C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07010"/>
            <a:ext cx="6223000" cy="36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B0BF1A4-1538-A643-A5FE-FEC17F414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835400"/>
            <a:ext cx="62230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47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A8F9BF-F9E7-7A47-BD6F-9C197AD0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06408"/>
            <a:ext cx="10506455" cy="9545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Survey #1 Findings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0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1C6E7-B816-2B41-8A33-070E44025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i="1" dirty="0"/>
              <a:t>General Findings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F63CDB5-A221-C149-BDFB-1F684E35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530" y="625683"/>
            <a:ext cx="3164120" cy="5455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41BCC-0881-BA4C-AA6F-1BAB487B4C15}"/>
              </a:ext>
            </a:extLst>
          </p:cNvPr>
          <p:cNvSpPr txBox="1"/>
          <p:nvPr/>
        </p:nvSpPr>
        <p:spPr>
          <a:xfrm>
            <a:off x="477981" y="898314"/>
            <a:ext cx="343911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dirty="0"/>
              <a:t>	Strongly Disagree</a:t>
            </a:r>
          </a:p>
          <a:p>
            <a:r>
              <a:rPr lang="en-US" sz="1400" b="1" dirty="0"/>
              <a:t>2</a:t>
            </a:r>
            <a:r>
              <a:rPr lang="en-US" sz="1400" dirty="0"/>
              <a:t>	Disagree</a:t>
            </a:r>
          </a:p>
          <a:p>
            <a:r>
              <a:rPr lang="en-US" sz="1400" b="1" dirty="0"/>
              <a:t>3</a:t>
            </a:r>
            <a:r>
              <a:rPr lang="en-US" sz="1400" dirty="0"/>
              <a:t> 	Neither Agree nor Disagree</a:t>
            </a:r>
          </a:p>
          <a:p>
            <a:r>
              <a:rPr lang="en-US" sz="1400" b="1" dirty="0"/>
              <a:t>4</a:t>
            </a:r>
            <a:r>
              <a:rPr lang="en-US" sz="1400" dirty="0"/>
              <a:t>	Agree</a:t>
            </a:r>
          </a:p>
          <a:p>
            <a:r>
              <a:rPr lang="en-US" sz="1400" b="1" dirty="0"/>
              <a:t>5</a:t>
            </a:r>
            <a:r>
              <a:rPr lang="en-US" sz="1400" dirty="0"/>
              <a:t>	Strongly Agree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6108C0-A157-6A48-B9BC-8CC5F1FFFC46}"/>
              </a:ext>
            </a:extLst>
          </p:cNvPr>
          <p:cNvCxnSpPr>
            <a:cxnSpLocks/>
          </p:cNvCxnSpPr>
          <p:nvPr/>
        </p:nvCxnSpPr>
        <p:spPr>
          <a:xfrm flipV="1">
            <a:off x="4648857" y="1483089"/>
            <a:ext cx="2178908" cy="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8270F8-6FE0-724F-9EFA-C326D253577A}"/>
              </a:ext>
            </a:extLst>
          </p:cNvPr>
          <p:cNvSpPr txBox="1"/>
          <p:nvPr/>
        </p:nvSpPr>
        <p:spPr>
          <a:xfrm>
            <a:off x="477981" y="2466605"/>
            <a:ext cx="6713651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YEAR			100% Juniors</a:t>
            </a:r>
          </a:p>
          <a:p>
            <a:r>
              <a:rPr lang="en-US" sz="1400" b="1" dirty="0"/>
              <a:t>GENDER</a:t>
            </a:r>
            <a:r>
              <a:rPr lang="en-US" sz="1400" dirty="0"/>
              <a:t>			</a:t>
            </a:r>
            <a:r>
              <a:rPr lang="en-US" sz="1400" b="1" dirty="0"/>
              <a:t>66.67% Female</a:t>
            </a:r>
            <a:r>
              <a:rPr lang="en-US" sz="1400" dirty="0"/>
              <a:t>, 33.33% Male</a:t>
            </a:r>
          </a:p>
          <a:p>
            <a:r>
              <a:rPr lang="en-US" sz="1400" b="1" dirty="0"/>
              <a:t>ETHNICITY</a:t>
            </a:r>
            <a:r>
              <a:rPr lang="en-US" sz="1400" dirty="0"/>
              <a:t>		</a:t>
            </a:r>
            <a:r>
              <a:rPr lang="en-US" sz="1400" b="1" dirty="0"/>
              <a:t>83.33% Caucasian</a:t>
            </a:r>
            <a:r>
              <a:rPr lang="en-US" sz="1400" dirty="0"/>
              <a:t>, 16.67% Asian</a:t>
            </a:r>
          </a:p>
          <a:p>
            <a:r>
              <a:rPr lang="en-US" sz="1400" b="1" dirty="0"/>
              <a:t>POLITICS</a:t>
            </a:r>
            <a:r>
              <a:rPr lang="en-US" sz="1400" dirty="0"/>
              <a:t>			</a:t>
            </a:r>
            <a:r>
              <a:rPr lang="en-US" sz="1400" b="1" dirty="0"/>
              <a:t>66.67% Conservative</a:t>
            </a:r>
            <a:r>
              <a:rPr lang="en-US" sz="1400" dirty="0"/>
              <a:t>, 33.33% Liberal</a:t>
            </a:r>
          </a:p>
          <a:p>
            <a:r>
              <a:rPr lang="en-US" sz="1400" b="1" dirty="0"/>
              <a:t>INCOME</a:t>
            </a:r>
            <a:r>
              <a:rPr lang="en-US" sz="1400" dirty="0"/>
              <a:t>			</a:t>
            </a:r>
            <a:r>
              <a:rPr lang="en-US" sz="1400" b="1" dirty="0"/>
              <a:t>83.33% &gt;$120,000</a:t>
            </a:r>
            <a:r>
              <a:rPr lang="en-US" sz="1400" dirty="0"/>
              <a:t>, 33.33% =&lt;$120,000</a:t>
            </a:r>
          </a:p>
          <a:p>
            <a:r>
              <a:rPr lang="en-US" sz="1400" b="1" dirty="0"/>
              <a:t>ECONOMICS</a:t>
            </a:r>
            <a:r>
              <a:rPr lang="en-US" sz="1400" dirty="0"/>
              <a:t>		</a:t>
            </a:r>
            <a:r>
              <a:rPr lang="en-US" sz="1400" b="1" dirty="0"/>
              <a:t>83.33% Capitalism</a:t>
            </a:r>
            <a:r>
              <a:rPr lang="en-US" sz="1400" dirty="0"/>
              <a:t>, 16.67% Socialism</a:t>
            </a:r>
          </a:p>
          <a:p>
            <a:r>
              <a:rPr lang="en-US" sz="1400" b="1" dirty="0"/>
              <a:t>COVID-AFFECTED</a:t>
            </a:r>
            <a:r>
              <a:rPr lang="en-US" sz="1400" dirty="0"/>
              <a:t>		</a:t>
            </a:r>
            <a:r>
              <a:rPr lang="en-US" sz="1400" b="1" dirty="0"/>
              <a:t>100% Say ”Yes”</a:t>
            </a:r>
          </a:p>
        </p:txBody>
      </p:sp>
    </p:spTree>
    <p:extLst>
      <p:ext uri="{BB962C8B-B14F-4D97-AF65-F5344CB8AC3E}">
        <p14:creationId xmlns:p14="http://schemas.microsoft.com/office/powerpoint/2010/main" val="270755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0026D-0181-F742-A617-B10ABF7A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089" y="1511968"/>
            <a:ext cx="9751823" cy="582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i="1" dirty="0"/>
              <a:t>Response to Media: Male vs. Female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8A0EA7-ACF5-754C-A1F2-C3081C9C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74345"/>
            <a:ext cx="5140661" cy="2930175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B39050-9B78-9F48-AE8E-08B77DC3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42" y="2874347"/>
            <a:ext cx="5140656" cy="29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0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8EE94D8D-BC47-413E-91AB-A2FCCE172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41771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CA9E5-7557-AD4B-B8E2-6AEE6317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089" y="5557656"/>
            <a:ext cx="9751823" cy="582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i="1" dirty="0"/>
              <a:t>Trust Levels in the Five Companies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F52408A-76F8-6C4E-A39F-90569EF4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94" y="304818"/>
            <a:ext cx="7713011" cy="4974891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5905709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0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2E719-DB47-1C45-B137-289BF2C22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Company Break-Down: Max, Min, and Mean 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9FE94C-E401-1949-B669-D0878A3E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36" y="559252"/>
            <a:ext cx="3226859" cy="1565506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523C230-090A-5B41-9504-C92665B9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62" y="1989337"/>
            <a:ext cx="3330575" cy="1615824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26B6FB-10E0-BE43-B6B9-C9938635C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836" y="3117289"/>
            <a:ext cx="3226857" cy="1565505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1A960A-1065-AB4C-B4BB-6B1FC9CB8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38" y="3117289"/>
            <a:ext cx="3226857" cy="1565505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D53F515-1B4D-5E46-9DB2-1851260C2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449" y="492145"/>
            <a:ext cx="3330576" cy="16158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986F95-4232-9947-AC2E-F9E88F4B5EED}"/>
              </a:ext>
            </a:extLst>
          </p:cNvPr>
          <p:cNvSpPr txBox="1"/>
          <p:nvPr/>
        </p:nvSpPr>
        <p:spPr>
          <a:xfrm>
            <a:off x="393736" y="191601"/>
            <a:ext cx="13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Apple, Inc.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06AC6B-C56E-5745-8D28-2387DB2694A2}"/>
              </a:ext>
            </a:extLst>
          </p:cNvPr>
          <p:cNvSpPr txBox="1"/>
          <p:nvPr/>
        </p:nvSpPr>
        <p:spPr>
          <a:xfrm>
            <a:off x="5320909" y="1620005"/>
            <a:ext cx="14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Airbnb, 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823C51-E28D-3944-B21B-8DB09708669E}"/>
              </a:ext>
            </a:extLst>
          </p:cNvPr>
          <p:cNvSpPr txBox="1"/>
          <p:nvPr/>
        </p:nvSpPr>
        <p:spPr>
          <a:xfrm>
            <a:off x="9316944" y="181496"/>
            <a:ext cx="24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Coca Cola Company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949BED-2F95-464E-B977-1591FDB6AD8F}"/>
              </a:ext>
            </a:extLst>
          </p:cNvPr>
          <p:cNvSpPr txBox="1"/>
          <p:nvPr/>
        </p:nvSpPr>
        <p:spPr>
          <a:xfrm>
            <a:off x="9041376" y="2745350"/>
            <a:ext cx="278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Uber Technologies, Inc.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9A03C5-67A8-A74D-BE8C-98B0B687D2CF}"/>
              </a:ext>
            </a:extLst>
          </p:cNvPr>
          <p:cNvSpPr txBox="1"/>
          <p:nvPr/>
        </p:nvSpPr>
        <p:spPr>
          <a:xfrm>
            <a:off x="393736" y="2747957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Nike, Inc.</a:t>
            </a:r>
          </a:p>
        </p:txBody>
      </p:sp>
    </p:spTree>
    <p:extLst>
      <p:ext uri="{BB962C8B-B14F-4D97-AF65-F5344CB8AC3E}">
        <p14:creationId xmlns:p14="http://schemas.microsoft.com/office/powerpoint/2010/main" val="391887670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_2SEEDS">
      <a:dk1>
        <a:srgbClr val="000000"/>
      </a:dk1>
      <a:lt1>
        <a:srgbClr val="FFFFFF"/>
      </a:lt1>
      <a:dk2>
        <a:srgbClr val="1E2E35"/>
      </a:dk2>
      <a:lt2>
        <a:srgbClr val="E8E6E2"/>
      </a:lt2>
      <a:accent1>
        <a:srgbClr val="365FB6"/>
      </a:accent1>
      <a:accent2>
        <a:srgbClr val="48A7C8"/>
      </a:accent2>
      <a:accent3>
        <a:srgbClr val="5448C8"/>
      </a:accent3>
      <a:accent4>
        <a:srgbClr val="B63688"/>
      </a:accent4>
      <a:accent5>
        <a:srgbClr val="C84864"/>
      </a:accent5>
      <a:accent6>
        <a:srgbClr val="B64F36"/>
      </a:accent6>
      <a:hlink>
        <a:srgbClr val="BF3FA8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{85EDD850-5A63-D245-873D-E05A33784501}tf10001070</Template>
  <TotalTime>140</TotalTime>
  <Words>572</Words>
  <Application>Microsoft Macintosh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Calibri</vt:lpstr>
      <vt:lpstr>AccentBoxVTI</vt:lpstr>
      <vt:lpstr>Consumerism and  COVID-19  COVID-Related Advertisements and Their Effects on Generation Z’s Opinions of Corporate America   </vt:lpstr>
      <vt:lpstr>Statement of Purpose </vt:lpstr>
      <vt:lpstr>Procedures</vt:lpstr>
      <vt:lpstr>Data Methods</vt:lpstr>
      <vt:lpstr>Survey #1 Findings</vt:lpstr>
      <vt:lpstr>PowerPoint Presentation</vt:lpstr>
      <vt:lpstr>PowerPoint Presentation</vt:lpstr>
      <vt:lpstr>PowerPoint Presentation</vt:lpstr>
      <vt:lpstr>PowerPoint Presentation</vt:lpstr>
      <vt:lpstr>Survey #2 Findings</vt:lpstr>
      <vt:lpstr>PowerPoint Presentation</vt:lpstr>
      <vt:lpstr>PowerPoint Presentation</vt:lpstr>
      <vt:lpstr>Conclusions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Consumerism and  COVID-19</dc:title>
  <dc:creator>George, Karli</dc:creator>
  <cp:lastModifiedBy>George, Karli</cp:lastModifiedBy>
  <cp:revision>94</cp:revision>
  <dcterms:created xsi:type="dcterms:W3CDTF">2022-04-03T05:42:21Z</dcterms:created>
  <dcterms:modified xsi:type="dcterms:W3CDTF">2022-04-06T06:19:05Z</dcterms:modified>
</cp:coreProperties>
</file>