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63" r:id="rId4"/>
    <p:sldId id="377" r:id="rId5"/>
    <p:sldId id="335" r:id="rId6"/>
    <p:sldId id="376" r:id="rId7"/>
    <p:sldId id="257" r:id="rId8"/>
    <p:sldId id="260" r:id="rId9"/>
    <p:sldId id="262" r:id="rId10"/>
    <p:sldId id="261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46" autoAdjust="0"/>
    <p:restoredTop sz="94618" autoAdjust="0"/>
  </p:normalViewPr>
  <p:slideViewPr>
    <p:cSldViewPr>
      <p:cViewPr varScale="1">
        <p:scale>
          <a:sx n="72" d="100"/>
          <a:sy n="72" d="100"/>
        </p:scale>
        <p:origin x="156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etchen Torbert" userId="257a5c2555aad1f4" providerId="LiveId" clId="{4C943FEB-6823-4E99-829D-82A8A7D383E2}"/>
    <pc:docChg chg="modSld">
      <pc:chgData name="Gretchen Torbert" userId="257a5c2555aad1f4" providerId="LiveId" clId="{4C943FEB-6823-4E99-829D-82A8A7D383E2}" dt="2021-05-21T11:41:45.775" v="33" actId="20577"/>
      <pc:docMkLst>
        <pc:docMk/>
      </pc:docMkLst>
      <pc:sldChg chg="modSp mod">
        <pc:chgData name="Gretchen Torbert" userId="257a5c2555aad1f4" providerId="LiveId" clId="{4C943FEB-6823-4E99-829D-82A8A7D383E2}" dt="2021-05-21T11:41:27.365" v="3" actId="20577"/>
        <pc:sldMkLst>
          <pc:docMk/>
          <pc:sldMk cId="0" sldId="258"/>
        </pc:sldMkLst>
        <pc:spChg chg="mod">
          <ac:chgData name="Gretchen Torbert" userId="257a5c2555aad1f4" providerId="LiveId" clId="{4C943FEB-6823-4E99-829D-82A8A7D383E2}" dt="2021-05-21T11:41:27.365" v="3" actId="20577"/>
          <ac:spMkLst>
            <pc:docMk/>
            <pc:sldMk cId="0" sldId="258"/>
            <ac:spMk id="4" creationId="{6397E1FB-BAA5-4BAB-9B18-77D38524F1F0}"/>
          </ac:spMkLst>
        </pc:spChg>
      </pc:sldChg>
      <pc:sldChg chg="modSp mod">
        <pc:chgData name="Gretchen Torbert" userId="257a5c2555aad1f4" providerId="LiveId" clId="{4C943FEB-6823-4E99-829D-82A8A7D383E2}" dt="2021-05-21T11:41:45.775" v="33" actId="20577"/>
        <pc:sldMkLst>
          <pc:docMk/>
          <pc:sldMk cId="722560809" sldId="262"/>
        </pc:sldMkLst>
        <pc:graphicFrameChg chg="modGraphic">
          <ac:chgData name="Gretchen Torbert" userId="257a5c2555aad1f4" providerId="LiveId" clId="{4C943FEB-6823-4E99-829D-82A8A7D383E2}" dt="2021-05-21T11:41:45.775" v="33" actId="20577"/>
          <ac:graphicFrameMkLst>
            <pc:docMk/>
            <pc:sldMk cId="722560809" sldId="262"/>
            <ac:graphicFrameMk id="5" creationId="{F1447858-45A6-4C8D-9590-D462323FF492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55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553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553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553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DD9B690-50C1-4BAE-AA92-F2BE834639C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3CDA52-868D-4AA9-93A5-B88BEACACC7D}" type="slidenum">
              <a:rPr lang="en-US"/>
              <a:pPr/>
              <a:t>1</a:t>
            </a:fld>
            <a:endParaRPr lang="en-US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C323B6-98B3-4CB5-BD0B-7F26CC8F8EB0}" type="slidenum">
              <a:rPr lang="en-US"/>
              <a:pPr/>
              <a:t>2</a:t>
            </a:fld>
            <a:endParaRPr lang="en-US"/>
          </a:p>
        </p:txBody>
      </p:sp>
      <p:sp>
        <p:nvSpPr>
          <p:cNvPr id="35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C323B6-98B3-4CB5-BD0B-7F26CC8F8EB0}" type="slidenum">
              <a:rPr lang="en-US"/>
              <a:pPr/>
              <a:t>3</a:t>
            </a:fld>
            <a:endParaRPr lang="en-US"/>
          </a:p>
        </p:txBody>
      </p:sp>
      <p:sp>
        <p:nvSpPr>
          <p:cNvPr id="35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611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857C1-38E6-4FA0-8028-92713E00E18E}" type="slidenum">
              <a:rPr lang="en-US"/>
              <a:pPr/>
              <a:t>7</a:t>
            </a:fld>
            <a:endParaRPr lang="en-US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857C1-38E6-4FA0-8028-92713E00E18E}" type="slidenum">
              <a:rPr lang="en-US"/>
              <a:pPr/>
              <a:t>8</a:t>
            </a:fld>
            <a:endParaRPr lang="en-US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1147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857C1-38E6-4FA0-8028-92713E00E18E}" type="slidenum">
              <a:rPr lang="en-US"/>
              <a:pPr/>
              <a:t>9</a:t>
            </a:fld>
            <a:endParaRPr lang="en-US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807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C323B6-98B3-4CB5-BD0B-7F26CC8F8EB0}" type="slidenum">
              <a:rPr lang="en-US"/>
              <a:pPr/>
              <a:t>10</a:t>
            </a:fld>
            <a:endParaRPr lang="en-US"/>
          </a:p>
        </p:txBody>
      </p:sp>
      <p:sp>
        <p:nvSpPr>
          <p:cNvPr id="35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97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6375" y="333375"/>
            <a:ext cx="5761038" cy="750888"/>
          </a:xfrm>
        </p:spPr>
        <p:txBody>
          <a:bodyPr/>
          <a:lstStyle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ru-RU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1125538"/>
            <a:ext cx="5761038" cy="503237"/>
          </a:xfrm>
        </p:spPr>
        <p:txBody>
          <a:bodyPr/>
          <a:lstStyle>
            <a:lvl1pPr marL="0" indent="0" algn="ctr">
              <a:buFontTx/>
              <a:buNone/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ru-RU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26200" y="188913"/>
            <a:ext cx="2033588" cy="53975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23850" y="188913"/>
            <a:ext cx="5949950" cy="53975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95288" y="908050"/>
            <a:ext cx="3667125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14813" y="908050"/>
            <a:ext cx="36687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188913"/>
            <a:ext cx="8135938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08050"/>
            <a:ext cx="7488237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text styles</a:t>
            </a:r>
          </a:p>
          <a:p>
            <a:pPr lvl="2"/>
            <a:r>
              <a:rPr lang="ru-RU"/>
              <a:t>Fifth level</a:t>
            </a:r>
          </a:p>
          <a:p>
            <a:pPr lvl="1"/>
            <a:r>
              <a:rPr lang="ru-RU"/>
              <a:t>Second level</a:t>
            </a:r>
          </a:p>
          <a:p>
            <a:pPr lvl="0"/>
            <a:r>
              <a:rPr lang="ru-RU"/>
              <a:t>Third level</a:t>
            </a:r>
          </a:p>
          <a:p>
            <a:pPr lvl="1"/>
            <a:r>
              <a:rPr lang="ru-RU"/>
              <a:t>Fourth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rgbClr val="000000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404664"/>
            <a:ext cx="7812360" cy="504825"/>
          </a:xfrm>
          <a:noFill/>
        </p:spPr>
        <p:txBody>
          <a:bodyPr/>
          <a:lstStyle/>
          <a:p>
            <a:r>
              <a:rPr lang="en-US" sz="4000" dirty="0"/>
              <a:t>Allgood Elementary School</a:t>
            </a:r>
            <a:br>
              <a:rPr lang="en-US" sz="2800" dirty="0"/>
            </a:br>
            <a:r>
              <a:rPr lang="en-US" sz="2800" dirty="0"/>
              <a:t>Administration Team Meeting</a:t>
            </a:r>
            <a:br>
              <a:rPr lang="en-US" sz="2800" dirty="0"/>
            </a:br>
            <a:r>
              <a:rPr lang="en-US" sz="2800" dirty="0"/>
              <a:t>Fridays @ 9:30 a.m.</a:t>
            </a:r>
            <a:endParaRPr lang="uk-UA" sz="2800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65037" y="1412776"/>
            <a:ext cx="7213926" cy="28805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600" dirty="0"/>
              <a:t>Dr. William Carter, Principal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Dr. Lisa Steele Rhymer, Assistant Principal</a:t>
            </a:r>
            <a:endParaRPr lang="uk-UA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397E1FB-BAA5-4BAB-9B18-77D38524F1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43781" y="620688"/>
            <a:ext cx="7056438" cy="5832475"/>
          </a:xfrm>
        </p:spPr>
        <p:txBody>
          <a:bodyPr/>
          <a:lstStyle/>
          <a:p>
            <a:pPr marL="0" indent="0" algn="ctr">
              <a:buNone/>
            </a:pPr>
            <a:endParaRPr lang="en-US" sz="6600" b="1" dirty="0">
              <a:latin typeface="Tahoma" charset="0"/>
            </a:endParaRPr>
          </a:p>
          <a:p>
            <a:pPr marL="0" indent="0" algn="ctr">
              <a:buNone/>
            </a:pPr>
            <a:endParaRPr lang="en-US" sz="6600" b="1" dirty="0">
              <a:latin typeface="Tahoma" charset="0"/>
            </a:endParaRPr>
          </a:p>
          <a:p>
            <a:pPr marL="0" indent="0" algn="ctr">
              <a:buNone/>
            </a:pPr>
            <a:r>
              <a:rPr lang="en-US" sz="6600" b="1" dirty="0">
                <a:latin typeface="Tahoma" charset="0"/>
              </a:rPr>
              <a:t>Thank You!</a:t>
            </a:r>
            <a:endParaRPr lang="uk-UA" sz="6600" b="1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00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397E1FB-BAA5-4BAB-9B18-77D38524F1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35696" y="500066"/>
            <a:ext cx="7056438" cy="6357934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b="1" dirty="0">
                <a:latin typeface="Tahoma" charset="0"/>
              </a:rPr>
              <a:t>Agenda 5.21.2021</a:t>
            </a:r>
          </a:p>
          <a:p>
            <a:pPr marL="0" indent="0">
              <a:buNone/>
            </a:pPr>
            <a:endParaRPr lang="en-US" sz="1800" b="1" dirty="0">
              <a:latin typeface="Tahoma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C6DA642-2F02-4FD3-A02E-21E5274EB1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105130"/>
              </p:ext>
            </p:extLst>
          </p:nvPr>
        </p:nvGraphicFramePr>
        <p:xfrm>
          <a:off x="1871700" y="1487638"/>
          <a:ext cx="6984430" cy="52961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84430">
                  <a:extLst>
                    <a:ext uri="{9D8B030D-6E8A-4147-A177-3AD203B41FA5}">
                      <a16:colId xmlns:a16="http://schemas.microsoft.com/office/drawing/2014/main" val="3981043564"/>
                    </a:ext>
                  </a:extLst>
                </a:gridCol>
              </a:tblGrid>
              <a:tr h="3056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4"/>
                          </a:solidFill>
                          <a:effectLst/>
                          <a:latin typeface="+mj-lt"/>
                        </a:rPr>
                        <a:t>Recap/ Review </a:t>
                      </a:r>
                      <a:endParaRPr lang="en-US" sz="1600" dirty="0">
                        <a:solidFill>
                          <a:schemeClr val="accent4"/>
                        </a:solidFill>
                        <a:effectLst/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659457"/>
                  </a:ext>
                </a:extLst>
              </a:tr>
              <a:tr h="61135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Batang" panose="02030600000101010101" pitchFamily="18" charset="-127"/>
                        </a:rPr>
                        <a:t>New Updates/ Opening Session: Important Topics: Re Entry Procedures, Team Management</a:t>
                      </a:r>
                      <a:endParaRPr lang="en-US" sz="1600" dirty="0">
                        <a:solidFill>
                          <a:schemeClr val="accent4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139134"/>
                  </a:ext>
                </a:extLst>
              </a:tr>
              <a:tr h="3056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4"/>
                          </a:solidFill>
                          <a:effectLst/>
                          <a:latin typeface="+mj-lt"/>
                        </a:rPr>
                        <a:t>Principal Report: CSIP Review, TKES Observations, Software Updates and Information</a:t>
                      </a:r>
                      <a:endParaRPr lang="en-US" sz="1600" dirty="0">
                        <a:solidFill>
                          <a:schemeClr val="accent4"/>
                        </a:solidFill>
                        <a:effectLst/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375971"/>
                  </a:ext>
                </a:extLst>
              </a:tr>
              <a:tr h="3056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4"/>
                          </a:solidFill>
                          <a:effectLst/>
                          <a:latin typeface="+mj-lt"/>
                        </a:rPr>
                        <a:t>Assistant Principal Report: Grading, Testing, FTE, Enrollment, TKES Observations, STAP Report, SWD Meeting Updates</a:t>
                      </a:r>
                      <a:endParaRPr lang="en-US" sz="1600" dirty="0">
                        <a:solidFill>
                          <a:schemeClr val="accent4"/>
                        </a:solidFill>
                        <a:effectLst/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093666"/>
                  </a:ext>
                </a:extLst>
              </a:tr>
              <a:tr h="4158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4"/>
                          </a:solidFill>
                          <a:effectLst/>
                          <a:latin typeface="+mj-lt"/>
                        </a:rPr>
                        <a:t>Bookkeeper Report: Staff Attendance, Budget Report</a:t>
                      </a:r>
                      <a:endParaRPr lang="en-US" sz="1600" dirty="0">
                        <a:solidFill>
                          <a:schemeClr val="accent4"/>
                        </a:solidFill>
                        <a:effectLst/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908831"/>
                  </a:ext>
                </a:extLst>
              </a:tr>
              <a:tr h="3056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4"/>
                          </a:solidFill>
                          <a:effectLst/>
                          <a:latin typeface="+mj-lt"/>
                        </a:rPr>
                        <a:t>Registrar Report: Lockwood- Registration, Withdrawals, Teacher Class Attendance</a:t>
                      </a:r>
                      <a:endParaRPr lang="en-US" sz="1600" dirty="0">
                        <a:solidFill>
                          <a:schemeClr val="accent4"/>
                        </a:solidFill>
                        <a:effectLst/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70435"/>
                  </a:ext>
                </a:extLst>
              </a:tr>
              <a:tr h="3056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accent4"/>
                          </a:solidFill>
                          <a:effectLst/>
                          <a:latin typeface="+mj-lt"/>
                        </a:rPr>
                        <a:t>Academic Coach Report: Collaborative Planning and Professional Learning Report/ </a:t>
                      </a:r>
                      <a:r>
                        <a:rPr lang="en-US" sz="1600">
                          <a:solidFill>
                            <a:schemeClr val="accent4"/>
                          </a:solidFill>
                          <a:effectLst/>
                          <a:latin typeface="+mj-lt"/>
                        </a:rPr>
                        <a:t>CSIP Review</a:t>
                      </a:r>
                      <a:endParaRPr lang="en-US" sz="1600" dirty="0">
                        <a:solidFill>
                          <a:schemeClr val="accent4"/>
                        </a:solidFill>
                        <a:effectLst/>
                        <a:latin typeface="+mj-lt"/>
                        <a:ea typeface="Batang" panose="02030600000101010101" pitchFamily="18" charset="-127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accent4"/>
                        </a:solidFill>
                        <a:effectLst/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463864"/>
                  </a:ext>
                </a:extLst>
              </a:tr>
              <a:tr h="4086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4"/>
                          </a:solidFill>
                          <a:effectLst/>
                          <a:latin typeface="+mj-lt"/>
                        </a:rPr>
                        <a:t>Counselor Report: Ms. Cook/ Mr. Lightner- SEE Learning, Student Attendance Report and RTI Tier 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Batang" panose="02030600000101010101" pitchFamily="18" charset="-127"/>
                          <a:cs typeface="+mn-cs"/>
                        </a:rPr>
                        <a:t>Counselor: 504 Report: Mr. Lightner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accent4"/>
                        </a:solidFill>
                        <a:effectLst/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565304"/>
                  </a:ext>
                </a:extLst>
              </a:tr>
              <a:tr h="3056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Batang" panose="02030600000101010101" pitchFamily="18" charset="-127"/>
                        </a:rPr>
                        <a:t>Discipline Report: Ms. Myles- Discipline Code of Conduct, SST Chair Tier 3 and PBIS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993434"/>
                  </a:ext>
                </a:extLst>
              </a:tr>
              <a:tr h="3056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Batang" panose="02030600000101010101" pitchFamily="18" charset="-127"/>
                        </a:rPr>
                        <a:t>SWD- Dr. Allen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85887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397E1FB-BAA5-4BAB-9B18-77D38524F1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3681" y="188640"/>
            <a:ext cx="8856638" cy="5737246"/>
          </a:xfrm>
        </p:spPr>
        <p:txBody>
          <a:bodyPr/>
          <a:lstStyle/>
          <a:p>
            <a:pPr marL="0" indent="0">
              <a:buNone/>
            </a:pPr>
            <a:r>
              <a:rPr lang="en-US" sz="4800" b="1" dirty="0">
                <a:latin typeface="Tahoma" charset="0"/>
              </a:rPr>
              <a:t>Agenda-Continuation</a:t>
            </a:r>
          </a:p>
          <a:p>
            <a:pPr marL="0" indent="0">
              <a:buNone/>
            </a:pPr>
            <a:endParaRPr lang="en-US" sz="20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fontAlgn="base"/>
            <a:r>
              <a:rPr lang="en-US" sz="1400" dirty="0">
                <a:latin typeface="Calibri" panose="020F0502020204030204" pitchFamily="34" charset="0"/>
              </a:rPr>
              <a:t>Lesson Plans- Red School House</a:t>
            </a:r>
          </a:p>
          <a:p>
            <a:pPr algn="l" fontAlgn="base"/>
            <a:r>
              <a:rPr lang="en-US" sz="1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Substitute Plans- Red School House</a:t>
            </a:r>
          </a:p>
          <a:p>
            <a:pPr algn="l" fontAlgn="base"/>
            <a:r>
              <a:rPr lang="en-US" sz="1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Virtual Learning Walkthroughs</a:t>
            </a:r>
          </a:p>
          <a:p>
            <a:r>
              <a:rPr lang="en-US" sz="1400" dirty="0">
                <a:latin typeface="Calibri" panose="020F0502020204030204" pitchFamily="34" charset="0"/>
              </a:rPr>
              <a:t>Morning Announcements Links</a:t>
            </a:r>
          </a:p>
          <a:p>
            <a:r>
              <a:rPr lang="en-US" sz="1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 Opening Plan</a:t>
            </a:r>
            <a:endParaRPr lang="en-US" sz="1400" dirty="0">
              <a:latin typeface="Calibri" panose="020F0502020204030204" pitchFamily="34" charset="0"/>
            </a:endParaRPr>
          </a:p>
          <a:p>
            <a:r>
              <a:rPr lang="en-US" sz="1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</a:t>
            </a:r>
            <a:r>
              <a:rPr lang="en-US" sz="1400" dirty="0">
                <a:latin typeface="Calibri" panose="020F0502020204030204" pitchFamily="34" charset="0"/>
              </a:rPr>
              <a:t>AP Meeting-May</a:t>
            </a:r>
          </a:p>
          <a:p>
            <a:r>
              <a:rPr lang="en-US" sz="1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</a:t>
            </a:r>
            <a:r>
              <a:rPr lang="en-US" sz="1400" dirty="0">
                <a:latin typeface="Calibri" panose="020F0502020204030204" pitchFamily="34" charset="0"/>
              </a:rPr>
              <a:t>AP Testing/ Benchmark Testing</a:t>
            </a:r>
            <a:endParaRPr lang="en-US" sz="1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fontAlgn="base"/>
            <a:r>
              <a:rPr lang="en-US" sz="1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Staffing Updates</a:t>
            </a:r>
          </a:p>
          <a:p>
            <a:pPr algn="l" fontAlgn="base"/>
            <a:r>
              <a:rPr lang="en-US" sz="1400" dirty="0">
                <a:latin typeface="Calibri" panose="020F0502020204030204" pitchFamily="34" charset="0"/>
              </a:rPr>
              <a:t>DEAR and Reading Recording</a:t>
            </a:r>
          </a:p>
          <a:p>
            <a:pPr algn="l" fontAlgn="base"/>
            <a:r>
              <a:rPr lang="en-US" sz="1400" dirty="0">
                <a:latin typeface="Calibri" panose="020F0502020204030204" pitchFamily="34" charset="0"/>
              </a:rPr>
              <a:t>SEL</a:t>
            </a:r>
          </a:p>
          <a:p>
            <a:pPr algn="l" fontAlgn="base"/>
            <a:r>
              <a:rPr lang="en-US" sz="1400" dirty="0">
                <a:latin typeface="Calibri" panose="020F0502020204030204" pitchFamily="34" charset="0"/>
              </a:rPr>
              <a:t>Honor’s Day</a:t>
            </a:r>
          </a:p>
          <a:p>
            <a:pPr algn="l" fontAlgn="base"/>
            <a:r>
              <a:rPr lang="en-US" sz="1400" dirty="0">
                <a:latin typeface="Calibri" panose="020F0502020204030204" pitchFamily="34" charset="0"/>
              </a:rPr>
              <a:t>Chromebooks</a:t>
            </a:r>
          </a:p>
          <a:p>
            <a:pPr algn="l" fontAlgn="base"/>
            <a:r>
              <a:rPr lang="en-US" sz="1400" dirty="0">
                <a:latin typeface="Calibri" panose="020F0502020204030204" pitchFamily="34" charset="0"/>
              </a:rPr>
              <a:t>Committees</a:t>
            </a:r>
          </a:p>
          <a:p>
            <a:pPr algn="l" fontAlgn="base"/>
            <a:r>
              <a:rPr lang="en-US" sz="1400" dirty="0">
                <a:latin typeface="Calibri" panose="020F0502020204030204" pitchFamily="34" charset="0"/>
              </a:rPr>
              <a:t>Summer Leadership/ Summer School</a:t>
            </a:r>
          </a:p>
          <a:p>
            <a:pPr algn="l" fontAlgn="base"/>
            <a:r>
              <a:rPr lang="en-US" sz="1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Digital Virtual Link for Teachers</a:t>
            </a:r>
          </a:p>
          <a:p>
            <a:pPr algn="l" fontAlgn="base"/>
            <a:r>
              <a:rPr lang="en-US" sz="1400" dirty="0">
                <a:latin typeface="Calibri" panose="020F0502020204030204" pitchFamily="34" charset="0"/>
              </a:rPr>
              <a:t>Student of the Week</a:t>
            </a:r>
          </a:p>
          <a:p>
            <a:pPr algn="l" fontAlgn="base"/>
            <a:r>
              <a:rPr lang="en-US" sz="1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Questions/ Answers</a:t>
            </a:r>
          </a:p>
          <a:p>
            <a:endParaRPr lang="en-US" sz="1800" b="1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301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>
            <a:extLst>
              <a:ext uri="{FF2B5EF4-FFF2-40B4-BE49-F238E27FC236}">
                <a16:creationId xmlns:a16="http://schemas.microsoft.com/office/drawing/2014/main" id="{C2333A0C-40A3-40B2-A1EB-FBDAAE737F7E}"/>
              </a:ext>
            </a:extLst>
          </p:cNvPr>
          <p:cNvSpPr txBox="1">
            <a:spLocks/>
          </p:cNvSpPr>
          <p:nvPr/>
        </p:nvSpPr>
        <p:spPr>
          <a:xfrm>
            <a:off x="304800" y="116632"/>
            <a:ext cx="8610600" cy="5760640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                                        </a:t>
            </a:r>
            <a:br>
              <a:rPr lang="en-US" sz="4000" dirty="0">
                <a:latin typeface="Times New Roman" panose="02020603050405020304" pitchFamily="18" charset="0"/>
                <a:ea typeface="Batang" panose="02030600000101010101" pitchFamily="18" charset="-127"/>
              </a:rPr>
            </a:br>
            <a:r>
              <a:rPr lang="en-US" sz="8000" b="1" i="0" u="sng" dirty="0">
                <a:solidFill>
                  <a:srgbClr val="201F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SWD </a:t>
            </a:r>
            <a:r>
              <a:rPr lang="en-US" sz="8000" b="1" u="sng" dirty="0">
                <a:solidFill>
                  <a:srgbClr val="201F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Subgroup Monitoring Updates</a:t>
            </a:r>
            <a:endParaRPr lang="en-US" sz="8000" b="1" i="0" dirty="0">
              <a:solidFill>
                <a:srgbClr val="201F1E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0" b="1" u="sng" dirty="0">
              <a:solidFill>
                <a:srgbClr val="201F1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9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SWD Students Schedule Review</a:t>
            </a:r>
            <a:r>
              <a:rPr lang="en-US" sz="8000" dirty="0">
                <a:solidFill>
                  <a:srgbClr val="3231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-Admin instructional </a:t>
            </a:r>
          </a:p>
          <a:p>
            <a:r>
              <a:rPr lang="en-US" sz="8000" dirty="0">
                <a:solidFill>
                  <a:srgbClr val="3231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 review of SWD 3-5 schedules. Each student</a:t>
            </a:r>
          </a:p>
          <a:p>
            <a:r>
              <a:rPr lang="en-US" sz="8000" dirty="0">
                <a:solidFill>
                  <a:srgbClr val="3231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 have 1. Morning tutorial (</a:t>
            </a:r>
            <a:r>
              <a:rPr lang="en-US" sz="8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prerequisite basics</a:t>
            </a:r>
            <a:r>
              <a:rPr lang="en-US" sz="8000" dirty="0">
                <a:solidFill>
                  <a:srgbClr val="3231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2. Regular class period (</a:t>
            </a:r>
            <a:r>
              <a:rPr lang="en-US" sz="8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 on grade level content</a:t>
            </a:r>
            <a:r>
              <a:rPr lang="en-US" sz="8000" dirty="0">
                <a:solidFill>
                  <a:srgbClr val="3231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3. Wednesday tutorial (</a:t>
            </a:r>
            <a:r>
              <a:rPr lang="en-US" sz="8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 on prerequisite basics taught by part-time tutors</a:t>
            </a:r>
            <a:r>
              <a:rPr lang="en-US" sz="8000" dirty="0">
                <a:solidFill>
                  <a:srgbClr val="3231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4. After School/Saturday tutorial</a:t>
            </a:r>
          </a:p>
          <a:p>
            <a:endParaRPr lang="en-US" sz="9600" dirty="0">
              <a:solidFill>
                <a:srgbClr val="3231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9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SWD GMAS Study Guide</a:t>
            </a:r>
            <a:r>
              <a:rPr lang="en-US" sz="8000" dirty="0">
                <a:solidFill>
                  <a:srgbClr val="3231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-SWD teachers will provide SWD students with grade level study guides with weighted content they will see on the Georgia Milestones. (Weekly Chunked, formative assessments)</a:t>
            </a:r>
          </a:p>
          <a:p>
            <a:endParaRPr lang="en-US" sz="9600" dirty="0">
              <a:solidFill>
                <a:srgbClr val="3231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9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SWD Admin Mentoring Program</a:t>
            </a:r>
            <a:r>
              <a:rPr lang="en-US" sz="8000" dirty="0">
                <a:solidFill>
                  <a:srgbClr val="3231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-Members of the Admin Team will be assigned to mentor the SWD students in grades 3-5. Mentors will form relationships with students and provide support for them academically. </a:t>
            </a:r>
          </a:p>
          <a:p>
            <a:endParaRPr lang="en-US" sz="9600" dirty="0">
              <a:solidFill>
                <a:srgbClr val="3231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9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SWD Other Topics</a:t>
            </a:r>
            <a:r>
              <a:rPr lang="en-US" sz="8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8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Target</a:t>
            </a:r>
            <a:r>
              <a:rPr lang="en-US" sz="8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>
                <a:solidFill>
                  <a:srgbClr val="3231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Scenarios for ELA &amp; Math, Thanksgiving and December virtual packets, I-Ready, Ed. Galaxy, Benchmark data, Attendance/Engagement data, RIV Support, Observation Links and Schedules</a:t>
            </a:r>
          </a:p>
          <a:p>
            <a:r>
              <a:rPr lang="en-US" sz="8000" dirty="0">
                <a:solidFill>
                  <a:srgbClr val="3231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Baseline: 3% Goal- Score and Target</a:t>
            </a:r>
          </a:p>
          <a:p>
            <a:endParaRPr lang="en-US" sz="9600" dirty="0">
              <a:solidFill>
                <a:srgbClr val="323130"/>
              </a:solidFill>
            </a:endParaRPr>
          </a:p>
          <a:p>
            <a:endParaRPr lang="en-US" sz="6000" i="0" dirty="0">
              <a:solidFill>
                <a:srgbClr val="323130"/>
              </a:solidFill>
              <a:effectLst/>
            </a:endParaRPr>
          </a:p>
          <a:p>
            <a:endParaRPr lang="en-US" sz="42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endParaRPr lang="en-US" sz="4200" b="1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algn="l"/>
            <a:br>
              <a:rPr lang="en-US" sz="1800" b="1" dirty="0">
                <a:solidFill>
                  <a:srgbClr val="000000"/>
                </a:solidFill>
                <a:ea typeface="Times New Roman" panose="02020603050405020304" pitchFamily="18" charset="0"/>
              </a:rPr>
            </a:br>
            <a:endParaRPr lang="en-US" sz="1800" b="1" dirty="0">
              <a:solidFill>
                <a:srgbClr val="00000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461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>
            <a:extLst>
              <a:ext uri="{FF2B5EF4-FFF2-40B4-BE49-F238E27FC236}">
                <a16:creationId xmlns:a16="http://schemas.microsoft.com/office/drawing/2014/main" id="{C2333A0C-40A3-40B2-A1EB-FBDAAE737F7E}"/>
              </a:ext>
            </a:extLst>
          </p:cNvPr>
          <p:cNvSpPr txBox="1">
            <a:spLocks/>
          </p:cNvSpPr>
          <p:nvPr/>
        </p:nvSpPr>
        <p:spPr>
          <a:xfrm>
            <a:off x="304800" y="116632"/>
            <a:ext cx="8610600" cy="6741368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                                        </a:t>
            </a:r>
            <a:br>
              <a:rPr lang="en-US" sz="4000" dirty="0">
                <a:latin typeface="Times New Roman" panose="02020603050405020304" pitchFamily="18" charset="0"/>
                <a:ea typeface="Batang" panose="02030600000101010101" pitchFamily="18" charset="-127"/>
              </a:rPr>
            </a:br>
            <a:r>
              <a:rPr lang="en-US" sz="80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7: 45 a.m. Attendance Check-In</a:t>
            </a:r>
            <a:br>
              <a:rPr lang="en-US" sz="8000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r>
              <a:rPr lang="en-US" sz="8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Location:  Microsoft Teams</a:t>
            </a:r>
            <a:br>
              <a:rPr lang="en-US" sz="8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8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Agenda: Fabulous Friday Welcome!</a:t>
            </a:r>
          </a:p>
          <a:p>
            <a:r>
              <a:rPr lang="en-US" sz="8000" b="1" i="0" u="sng" dirty="0">
                <a:solidFill>
                  <a:srgbClr val="201F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Celebrations</a:t>
            </a:r>
          </a:p>
          <a:p>
            <a:endParaRPr lang="en-US" sz="8000" i="0" dirty="0">
              <a:solidFill>
                <a:srgbClr val="201F1E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0" dirty="0">
              <a:solidFill>
                <a:srgbClr val="201F1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8000" b="1" i="0" u="sng" dirty="0">
                <a:solidFill>
                  <a:srgbClr val="201F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Curriculum and Instruction</a:t>
            </a:r>
          </a:p>
          <a:p>
            <a:endParaRPr lang="en-US" sz="8000" b="1" i="0" u="sng" dirty="0">
              <a:solidFill>
                <a:srgbClr val="201F1E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0" b="1" u="sng" dirty="0">
              <a:solidFill>
                <a:srgbClr val="201F1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8000" b="1" i="0" u="sng" dirty="0">
                <a:solidFill>
                  <a:srgbClr val="201F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Assessments</a:t>
            </a:r>
          </a:p>
          <a:p>
            <a:endParaRPr lang="en-US" sz="9600" dirty="0">
              <a:solidFill>
                <a:srgbClr val="323130"/>
              </a:solidFill>
            </a:endParaRPr>
          </a:p>
          <a:p>
            <a:endParaRPr lang="en-US" sz="6000" i="0" dirty="0">
              <a:solidFill>
                <a:srgbClr val="323130"/>
              </a:solidFill>
              <a:effectLst/>
            </a:endParaRPr>
          </a:p>
          <a:p>
            <a:endParaRPr lang="en-US" sz="42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endParaRPr lang="en-US" sz="4200" b="1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algn="l"/>
            <a:br>
              <a:rPr lang="en-US" sz="1800" b="1" dirty="0">
                <a:solidFill>
                  <a:srgbClr val="000000"/>
                </a:solidFill>
                <a:ea typeface="Times New Roman" panose="02020603050405020304" pitchFamily="18" charset="0"/>
              </a:rPr>
            </a:br>
            <a:endParaRPr lang="en-US" sz="1800" b="1" dirty="0">
              <a:solidFill>
                <a:srgbClr val="00000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580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>
            <a:extLst>
              <a:ext uri="{FF2B5EF4-FFF2-40B4-BE49-F238E27FC236}">
                <a16:creationId xmlns:a16="http://schemas.microsoft.com/office/drawing/2014/main" id="{C2333A0C-40A3-40B2-A1EB-FBDAAE737F7E}"/>
              </a:ext>
            </a:extLst>
          </p:cNvPr>
          <p:cNvSpPr txBox="1">
            <a:spLocks/>
          </p:cNvSpPr>
          <p:nvPr/>
        </p:nvSpPr>
        <p:spPr>
          <a:xfrm>
            <a:off x="304800" y="188640"/>
            <a:ext cx="8610600" cy="5983560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                                   </a:t>
            </a:r>
            <a:br>
              <a:rPr lang="en-US" sz="6000" b="1" dirty="0">
                <a:solidFill>
                  <a:srgbClr val="000000"/>
                </a:solidFill>
                <a:ea typeface="Times New Roman" panose="02020603050405020304" pitchFamily="18" charset="0"/>
              </a:rPr>
            </a:br>
            <a:r>
              <a:rPr lang="en-US" sz="6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Agenda: Fabolous Friday!</a:t>
            </a:r>
          </a:p>
          <a:p>
            <a:endParaRPr lang="en-US" sz="62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2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Assessments Continued</a:t>
            </a:r>
          </a:p>
          <a:p>
            <a:endParaRPr lang="en-US" sz="62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6600" dirty="0">
              <a:solidFill>
                <a:srgbClr val="3231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6200" b="1" i="0" u="sng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200" b="1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Attendance &amp; Registration</a:t>
            </a:r>
          </a:p>
          <a:p>
            <a:endParaRPr lang="en-US" sz="6200" b="1" u="sng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6200" b="1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200" b="1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Discipline</a:t>
            </a:r>
          </a:p>
          <a:p>
            <a:endParaRPr lang="en-US" sz="6200" b="1" u="sng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6200" b="1" i="0" u="sng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200" b="1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Operations</a:t>
            </a:r>
          </a:p>
          <a:p>
            <a:endParaRPr lang="en-US" sz="6200" b="1" u="sng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200" dirty="0">
              <a:solidFill>
                <a:srgbClr val="3231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/>
            <a:endParaRPr lang="en-US" sz="8000" i="0" dirty="0">
              <a:solidFill>
                <a:srgbClr val="000000"/>
              </a:solidFill>
              <a:effectLst/>
            </a:endParaRPr>
          </a:p>
          <a:p>
            <a:endParaRPr lang="en-US" sz="9600" dirty="0">
              <a:solidFill>
                <a:srgbClr val="323130"/>
              </a:solidFill>
            </a:endParaRPr>
          </a:p>
          <a:p>
            <a:endParaRPr lang="en-US" sz="6000" i="0" dirty="0">
              <a:solidFill>
                <a:srgbClr val="323130"/>
              </a:solidFill>
              <a:effectLst/>
            </a:endParaRPr>
          </a:p>
          <a:p>
            <a:endParaRPr lang="en-US" sz="42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endParaRPr lang="en-US" sz="4200" b="1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algn="l"/>
            <a:br>
              <a:rPr lang="en-US" sz="1800" b="1" dirty="0">
                <a:solidFill>
                  <a:srgbClr val="000000"/>
                </a:solidFill>
                <a:ea typeface="Times New Roman" panose="02020603050405020304" pitchFamily="18" charset="0"/>
              </a:rPr>
            </a:br>
            <a:endParaRPr lang="en-US" sz="1800" b="1" dirty="0">
              <a:solidFill>
                <a:srgbClr val="00000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006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188913"/>
            <a:ext cx="7200900" cy="433387"/>
          </a:xfrm>
        </p:spPr>
        <p:txBody>
          <a:bodyPr/>
          <a:lstStyle/>
          <a:p>
            <a:pPr algn="ctr"/>
            <a:r>
              <a:rPr lang="en-US" sz="3600" b="1" dirty="0">
                <a:latin typeface="Tahoma" charset="0"/>
              </a:rPr>
              <a:t>Schedule 2020-2021</a:t>
            </a:r>
            <a:endParaRPr lang="uk-UA" sz="3600" b="1" dirty="0">
              <a:latin typeface="Tahoma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908050"/>
            <a:ext cx="6913563" cy="40767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uk-UA" sz="2000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1447858-45A6-4C8D-9590-D462323FF4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60424"/>
              </p:ext>
            </p:extLst>
          </p:nvPr>
        </p:nvGraphicFramePr>
        <p:xfrm>
          <a:off x="431540" y="908050"/>
          <a:ext cx="8280920" cy="585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>
                  <a:extLst>
                    <a:ext uri="{9D8B030D-6E8A-4147-A177-3AD203B41FA5}">
                      <a16:colId xmlns:a16="http://schemas.microsoft.com/office/drawing/2014/main" val="4058297703"/>
                    </a:ext>
                  </a:extLst>
                </a:gridCol>
                <a:gridCol w="4140460">
                  <a:extLst>
                    <a:ext uri="{9D8B030D-6E8A-4147-A177-3AD203B41FA5}">
                      <a16:colId xmlns:a16="http://schemas.microsoft.com/office/drawing/2014/main" val="11163340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Fridays @ 9:30 a.m. (Dates):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1629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August 28</a:t>
                      </a:r>
                      <a:r>
                        <a:rPr lang="en-US" sz="1400" baseline="30000" dirty="0"/>
                        <a:t>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Agenda is attached: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68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September 4</a:t>
                      </a:r>
                      <a:r>
                        <a:rPr lang="en-US" sz="1400" baseline="30000" dirty="0"/>
                        <a:t>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Agenda is attached: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028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September 11</a:t>
                      </a:r>
                      <a:r>
                        <a:rPr lang="en-US" sz="1400" baseline="30000" dirty="0"/>
                        <a:t>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Agenda is attached: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161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September 18</a:t>
                      </a:r>
                      <a:r>
                        <a:rPr lang="en-US" sz="1400" baseline="30000" dirty="0"/>
                        <a:t>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Agenda is attached: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6903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September 25</a:t>
                      </a:r>
                      <a:r>
                        <a:rPr lang="en-US" sz="1400" baseline="30000" dirty="0"/>
                        <a:t>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Agenda is attached: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484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October 2</a:t>
                      </a:r>
                      <a:r>
                        <a:rPr lang="en-US" sz="1400" baseline="30000" dirty="0"/>
                        <a:t>nd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 meeting, STAP Meeting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8160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October 9</a:t>
                      </a:r>
                      <a:r>
                        <a:rPr lang="en-US" sz="1400" baseline="30000" dirty="0"/>
                        <a:t>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Agenda is attached: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376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October 16</a:t>
                      </a:r>
                      <a:r>
                        <a:rPr lang="en-US" sz="1400" baseline="30000" dirty="0"/>
                        <a:t>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Agenda is attached: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53466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October 23</a:t>
                      </a:r>
                      <a:r>
                        <a:rPr lang="en-US" sz="1400" baseline="30000" dirty="0"/>
                        <a:t>rd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Agenda is attached: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668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October 30</a:t>
                      </a:r>
                      <a:r>
                        <a:rPr lang="en-US" sz="1400" baseline="30000" dirty="0"/>
                        <a:t>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 Meeting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505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November 6</a:t>
                      </a:r>
                      <a:r>
                        <a:rPr lang="en-US" sz="1400" baseline="30000" dirty="0"/>
                        <a:t>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 Meeting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0347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November 13</a:t>
                      </a:r>
                      <a:r>
                        <a:rPr lang="en-US" sz="1400" baseline="30000" dirty="0"/>
                        <a:t>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Agenda is attached: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031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November 20</a:t>
                      </a:r>
                      <a:r>
                        <a:rPr lang="en-US" sz="1400" baseline="30000" dirty="0"/>
                        <a:t>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Agenda is attached: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7489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November 27th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School is Closed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22074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188913"/>
            <a:ext cx="7200900" cy="433387"/>
          </a:xfrm>
        </p:spPr>
        <p:txBody>
          <a:bodyPr/>
          <a:lstStyle/>
          <a:p>
            <a:pPr algn="ctr"/>
            <a:r>
              <a:rPr lang="en-US" sz="3600" b="1" dirty="0">
                <a:latin typeface="Tahoma" charset="0"/>
              </a:rPr>
              <a:t>Schedule 2020-2021</a:t>
            </a:r>
            <a:endParaRPr lang="uk-UA" sz="3600" b="1" dirty="0">
              <a:latin typeface="Tahoma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908050"/>
            <a:ext cx="6913563" cy="40767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uk-UA" sz="2000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1447858-45A6-4C8D-9590-D462323FF4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436843"/>
              </p:ext>
            </p:extLst>
          </p:nvPr>
        </p:nvGraphicFramePr>
        <p:xfrm>
          <a:off x="431540" y="908050"/>
          <a:ext cx="8280920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>
                  <a:extLst>
                    <a:ext uri="{9D8B030D-6E8A-4147-A177-3AD203B41FA5}">
                      <a16:colId xmlns:a16="http://schemas.microsoft.com/office/drawing/2014/main" val="4058297703"/>
                    </a:ext>
                  </a:extLst>
                </a:gridCol>
                <a:gridCol w="4140460">
                  <a:extLst>
                    <a:ext uri="{9D8B030D-6E8A-4147-A177-3AD203B41FA5}">
                      <a16:colId xmlns:a16="http://schemas.microsoft.com/office/drawing/2014/main" val="11163340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Fridays @ 9:30 a.m. (Dates):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1629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December 4th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Agenda is attached.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68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December 11th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Agenda is attached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028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December 18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Last Day of School 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Semester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161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December 25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School is Closed.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6903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January 1</a:t>
                      </a:r>
                      <a:r>
                        <a:rPr lang="en-US" baseline="30000" dirty="0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School is Closed.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484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January 8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Agenda is attached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8160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January 15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School is Closed.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376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January 22</a:t>
                      </a:r>
                      <a:r>
                        <a:rPr lang="en-US" baseline="30000" dirty="0"/>
                        <a:t>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Agenda is attached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5346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January 29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Agenda is attached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668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February 5th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Agenda is attached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505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February 12th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Agenda is attached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0347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February 19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Agenda is attached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031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February 26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Agenda is attached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7489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March 5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2207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4242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188913"/>
            <a:ext cx="7200900" cy="433387"/>
          </a:xfrm>
        </p:spPr>
        <p:txBody>
          <a:bodyPr/>
          <a:lstStyle/>
          <a:p>
            <a:pPr algn="ctr"/>
            <a:r>
              <a:rPr lang="en-US" sz="3600" b="1" dirty="0">
                <a:latin typeface="Tahoma" charset="0"/>
              </a:rPr>
              <a:t>Schedule 2020-2021</a:t>
            </a:r>
            <a:endParaRPr lang="uk-UA" sz="3600" b="1" dirty="0">
              <a:latin typeface="Tahoma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908050"/>
            <a:ext cx="6913563" cy="40767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uk-UA" sz="2000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1447858-45A6-4C8D-9590-D462323FF4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092961"/>
              </p:ext>
            </p:extLst>
          </p:nvPr>
        </p:nvGraphicFramePr>
        <p:xfrm>
          <a:off x="431540" y="908050"/>
          <a:ext cx="828092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>
                  <a:extLst>
                    <a:ext uri="{9D8B030D-6E8A-4147-A177-3AD203B41FA5}">
                      <a16:colId xmlns:a16="http://schemas.microsoft.com/office/drawing/2014/main" val="4058297703"/>
                    </a:ext>
                  </a:extLst>
                </a:gridCol>
                <a:gridCol w="4140460">
                  <a:extLst>
                    <a:ext uri="{9D8B030D-6E8A-4147-A177-3AD203B41FA5}">
                      <a16:colId xmlns:a16="http://schemas.microsoft.com/office/drawing/2014/main" val="11163340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Fridays @ 9:30 a.m. (Dates):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1629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March 12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Early Release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68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March 19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Agenda is attached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028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March 26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Agenda is attached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161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April 1</a:t>
                      </a:r>
                      <a:r>
                        <a:rPr lang="en-US" baseline="30000" dirty="0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Meeting.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6903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April 8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School is Closed.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484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April 15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Meeting.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8160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April 22</a:t>
                      </a:r>
                      <a:r>
                        <a:rPr lang="en-US" baseline="30000" dirty="0"/>
                        <a:t>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Meeting.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376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April 29th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Meeting.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5346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May 7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Meeting.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668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May 14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Agenda </a:t>
                      </a:r>
                      <a:r>
                        <a:rPr lang="en-US"/>
                        <a:t>is attached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505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May 21</a:t>
                      </a:r>
                      <a:r>
                        <a:rPr lang="en-US" baseline="30000" dirty="0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Agenda is attached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0347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May 28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Last Day of School 2</a:t>
                      </a:r>
                      <a:r>
                        <a:rPr lang="en-US" baseline="30000" dirty="0"/>
                        <a:t>nd</a:t>
                      </a:r>
                      <a:r>
                        <a:rPr lang="en-US" dirty="0"/>
                        <a:t> Semester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031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2560809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13">
      <a:dk1>
        <a:srgbClr val="4D4D4D"/>
      </a:dk1>
      <a:lt1>
        <a:srgbClr val="FFFFFF"/>
      </a:lt1>
      <a:dk2>
        <a:srgbClr val="4D4D4D"/>
      </a:dk2>
      <a:lt2>
        <a:srgbClr val="777777"/>
      </a:lt2>
      <a:accent1>
        <a:srgbClr val="969696"/>
      </a:accent1>
      <a:accent2>
        <a:srgbClr val="C0C0C0"/>
      </a:accent2>
      <a:accent3>
        <a:srgbClr val="FFFFFF"/>
      </a:accent3>
      <a:accent4>
        <a:srgbClr val="404040"/>
      </a:accent4>
      <a:accent5>
        <a:srgbClr val="C9C9C9"/>
      </a:accent5>
      <a:accent6>
        <a:srgbClr val="AEAEAE"/>
      </a:accent6>
      <a:hlink>
        <a:srgbClr val="CC0000"/>
      </a:hlink>
      <a:folHlink>
        <a:srgbClr val="DDDDDD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4D4D4D"/>
        </a:dk1>
        <a:lt1>
          <a:srgbClr val="FFFFFF"/>
        </a:lt1>
        <a:dk2>
          <a:srgbClr val="4D4D4D"/>
        </a:dk2>
        <a:lt2>
          <a:srgbClr val="11163C"/>
        </a:lt2>
        <a:accent1>
          <a:srgbClr val="212B53"/>
        </a:accent1>
        <a:accent2>
          <a:srgbClr val="364481"/>
        </a:accent2>
        <a:accent3>
          <a:srgbClr val="FFFFFF"/>
        </a:accent3>
        <a:accent4>
          <a:srgbClr val="404040"/>
        </a:accent4>
        <a:accent5>
          <a:srgbClr val="ABACB3"/>
        </a:accent5>
        <a:accent6>
          <a:srgbClr val="303D74"/>
        </a:accent6>
        <a:hlink>
          <a:srgbClr val="3E498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4D4D4D"/>
        </a:dk2>
        <a:lt2>
          <a:srgbClr val="0D254C"/>
        </a:lt2>
        <a:accent1>
          <a:srgbClr val="254B83"/>
        </a:accent1>
        <a:accent2>
          <a:srgbClr val="406DAA"/>
        </a:accent2>
        <a:accent3>
          <a:srgbClr val="FFFFFF"/>
        </a:accent3>
        <a:accent4>
          <a:srgbClr val="404040"/>
        </a:accent4>
        <a:accent5>
          <a:srgbClr val="ACB1C1"/>
        </a:accent5>
        <a:accent6>
          <a:srgbClr val="39629A"/>
        </a:accent6>
        <a:hlink>
          <a:srgbClr val="3267B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4D4D4D"/>
        </a:dk2>
        <a:lt2>
          <a:srgbClr val="363B45"/>
        </a:lt2>
        <a:accent1>
          <a:srgbClr val="A99D9B"/>
        </a:accent1>
        <a:accent2>
          <a:srgbClr val="565A66"/>
        </a:accent2>
        <a:accent3>
          <a:srgbClr val="FFFFFF"/>
        </a:accent3>
        <a:accent4>
          <a:srgbClr val="404040"/>
        </a:accent4>
        <a:accent5>
          <a:srgbClr val="D1CCCB"/>
        </a:accent5>
        <a:accent6>
          <a:srgbClr val="4D515C"/>
        </a:accent6>
        <a:hlink>
          <a:srgbClr val="92715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4D4D4D"/>
        </a:dk2>
        <a:lt2>
          <a:srgbClr val="40494F"/>
        </a:lt2>
        <a:accent1>
          <a:srgbClr val="6D7D8A"/>
        </a:accent1>
        <a:accent2>
          <a:srgbClr val="A7A7A7"/>
        </a:accent2>
        <a:accent3>
          <a:srgbClr val="FFFFFF"/>
        </a:accent3>
        <a:accent4>
          <a:srgbClr val="404040"/>
        </a:accent4>
        <a:accent5>
          <a:srgbClr val="BABFC4"/>
        </a:accent5>
        <a:accent6>
          <a:srgbClr val="979797"/>
        </a:accent6>
        <a:hlink>
          <a:srgbClr val="7F7F7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4D4D4D"/>
        </a:dk2>
        <a:lt2>
          <a:srgbClr val="454D52"/>
        </a:lt2>
        <a:accent1>
          <a:srgbClr val="7D8B97"/>
        </a:accent1>
        <a:accent2>
          <a:srgbClr val="CBCBCB"/>
        </a:accent2>
        <a:accent3>
          <a:srgbClr val="FFFFFF"/>
        </a:accent3>
        <a:accent4>
          <a:srgbClr val="404040"/>
        </a:accent4>
        <a:accent5>
          <a:srgbClr val="BFC4C9"/>
        </a:accent5>
        <a:accent6>
          <a:srgbClr val="B8B8B8"/>
        </a:accent6>
        <a:hlink>
          <a:srgbClr val="51586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4D4D4D"/>
        </a:dk2>
        <a:lt2>
          <a:srgbClr val="393939"/>
        </a:lt2>
        <a:accent1>
          <a:srgbClr val="858585"/>
        </a:accent1>
        <a:accent2>
          <a:srgbClr val="939393"/>
        </a:accent2>
        <a:accent3>
          <a:srgbClr val="FFFFFF"/>
        </a:accent3>
        <a:accent4>
          <a:srgbClr val="404040"/>
        </a:accent4>
        <a:accent5>
          <a:srgbClr val="C2C2C2"/>
        </a:accent5>
        <a:accent6>
          <a:srgbClr val="858585"/>
        </a:accent6>
        <a:hlink>
          <a:srgbClr val="69696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4D4D4D"/>
        </a:dk2>
        <a:lt2>
          <a:srgbClr val="4F5056"/>
        </a:lt2>
        <a:accent1>
          <a:srgbClr val="7E7F8E"/>
        </a:accent1>
        <a:accent2>
          <a:srgbClr val="C0C1C5"/>
        </a:accent2>
        <a:accent3>
          <a:srgbClr val="FFFFFF"/>
        </a:accent3>
        <a:accent4>
          <a:srgbClr val="404040"/>
        </a:accent4>
        <a:accent5>
          <a:srgbClr val="C0C0C6"/>
        </a:accent5>
        <a:accent6>
          <a:srgbClr val="AEAFB2"/>
        </a:accent6>
        <a:hlink>
          <a:srgbClr val="ACAFB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4D4D4D"/>
        </a:dk2>
        <a:lt2>
          <a:srgbClr val="85978F"/>
        </a:lt2>
        <a:accent1>
          <a:srgbClr val="9DA499"/>
        </a:accent1>
        <a:accent2>
          <a:srgbClr val="A5B9BA"/>
        </a:accent2>
        <a:accent3>
          <a:srgbClr val="FFFFFF"/>
        </a:accent3>
        <a:accent4>
          <a:srgbClr val="404040"/>
        </a:accent4>
        <a:accent5>
          <a:srgbClr val="CCCFCA"/>
        </a:accent5>
        <a:accent6>
          <a:srgbClr val="95A7A8"/>
        </a:accent6>
        <a:hlink>
          <a:srgbClr val="ABB4A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4D4D4D"/>
        </a:dk2>
        <a:lt2>
          <a:srgbClr val="484847"/>
        </a:lt2>
        <a:accent1>
          <a:srgbClr val="7C7C74"/>
        </a:accent1>
        <a:accent2>
          <a:srgbClr val="AFB2AA"/>
        </a:accent2>
        <a:accent3>
          <a:srgbClr val="FFFFFF"/>
        </a:accent3>
        <a:accent4>
          <a:srgbClr val="404040"/>
        </a:accent4>
        <a:accent5>
          <a:srgbClr val="BFBFBC"/>
        </a:accent5>
        <a:accent6>
          <a:srgbClr val="9EA19A"/>
        </a:accent6>
        <a:hlink>
          <a:srgbClr val="D4D2C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4D4D4D"/>
        </a:dk1>
        <a:lt1>
          <a:srgbClr val="FFFFFF"/>
        </a:lt1>
        <a:dk2>
          <a:srgbClr val="4D4D4D"/>
        </a:dk2>
        <a:lt2>
          <a:srgbClr val="18191C"/>
        </a:lt2>
        <a:accent1>
          <a:srgbClr val="1F2229"/>
        </a:accent1>
        <a:accent2>
          <a:srgbClr val="3B4A61"/>
        </a:accent2>
        <a:accent3>
          <a:srgbClr val="FFFFFF"/>
        </a:accent3>
        <a:accent4>
          <a:srgbClr val="404040"/>
        </a:accent4>
        <a:accent5>
          <a:srgbClr val="ABABAC"/>
        </a:accent5>
        <a:accent6>
          <a:srgbClr val="354257"/>
        </a:accent6>
        <a:hlink>
          <a:srgbClr val="718CA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4D4D4D"/>
        </a:dk1>
        <a:lt1>
          <a:srgbClr val="FFFFFF"/>
        </a:lt1>
        <a:dk2>
          <a:srgbClr val="4D4D4D"/>
        </a:dk2>
        <a:lt2>
          <a:srgbClr val="303030"/>
        </a:lt2>
        <a:accent1>
          <a:srgbClr val="C6714B"/>
        </a:accent1>
        <a:accent2>
          <a:srgbClr val="7FC3C3"/>
        </a:accent2>
        <a:accent3>
          <a:srgbClr val="FFFFFF"/>
        </a:accent3>
        <a:accent4>
          <a:srgbClr val="404040"/>
        </a:accent4>
        <a:accent5>
          <a:srgbClr val="DFBBB1"/>
        </a:accent5>
        <a:accent6>
          <a:srgbClr val="72B0B0"/>
        </a:accent6>
        <a:hlink>
          <a:srgbClr val="5D5D5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4D4D4D"/>
        </a:dk1>
        <a:lt1>
          <a:srgbClr val="FFFFFF"/>
        </a:lt1>
        <a:dk2>
          <a:srgbClr val="4D4D4D"/>
        </a:dk2>
        <a:lt2>
          <a:srgbClr val="292929"/>
        </a:lt2>
        <a:accent1>
          <a:srgbClr val="4D4D4D"/>
        </a:accent1>
        <a:accent2>
          <a:srgbClr val="5F5F5F"/>
        </a:accent2>
        <a:accent3>
          <a:srgbClr val="FFFFFF"/>
        </a:accent3>
        <a:accent4>
          <a:srgbClr val="404040"/>
        </a:accent4>
        <a:accent5>
          <a:srgbClr val="B2B2B2"/>
        </a:accent5>
        <a:accent6>
          <a:srgbClr val="555555"/>
        </a:accent6>
        <a:hlink>
          <a:srgbClr val="96969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4D4D4D"/>
        </a:dk1>
        <a:lt1>
          <a:srgbClr val="FFFFFF"/>
        </a:lt1>
        <a:dk2>
          <a:srgbClr val="4D4D4D"/>
        </a:dk2>
        <a:lt2>
          <a:srgbClr val="777777"/>
        </a:lt2>
        <a:accent1>
          <a:srgbClr val="969696"/>
        </a:accent1>
        <a:accent2>
          <a:srgbClr val="C0C0C0"/>
        </a:accent2>
        <a:accent3>
          <a:srgbClr val="FFFFFF"/>
        </a:accent3>
        <a:accent4>
          <a:srgbClr val="404040"/>
        </a:accent4>
        <a:accent5>
          <a:srgbClr val="C9C9C9"/>
        </a:accent5>
        <a:accent6>
          <a:srgbClr val="AEAEAE"/>
        </a:accent6>
        <a:hlink>
          <a:srgbClr val="CC00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3714</TotalTime>
  <Words>831</Words>
  <Application>Microsoft Office PowerPoint</Application>
  <PresentationFormat>On-screen Show (4:3)</PresentationFormat>
  <Paragraphs>183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Times New Roman</vt:lpstr>
      <vt:lpstr>template</vt:lpstr>
      <vt:lpstr>Allgood Elementary School Administration Team Meeting Fridays @ 9:30 a.m.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Schedule 2020-2021</vt:lpstr>
      <vt:lpstr>Schedule 2020-2021</vt:lpstr>
      <vt:lpstr>Schedule 2020-2021</vt:lpstr>
      <vt:lpstr>PowerPoint Presentation</vt:lpstr>
    </vt:vector>
  </TitlesOfParts>
  <Company>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PoweredTemplates.com</dc:creator>
  <cp:lastModifiedBy>Gretchen Torbert</cp:lastModifiedBy>
  <cp:revision>168</cp:revision>
  <dcterms:created xsi:type="dcterms:W3CDTF">2006-06-13T13:38:55Z</dcterms:created>
  <dcterms:modified xsi:type="dcterms:W3CDTF">2021-05-21T11:41:52Z</dcterms:modified>
</cp:coreProperties>
</file>