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29" autoAdjust="0"/>
    <p:restoredTop sz="94655" autoAdjust="0"/>
  </p:normalViewPr>
  <p:slideViewPr>
    <p:cSldViewPr>
      <p:cViewPr>
        <p:scale>
          <a:sx n="81" d="100"/>
          <a:sy n="81" d="100"/>
        </p:scale>
        <p:origin x="1248" y="60"/>
      </p:cViewPr>
      <p:guideLst>
        <p:guide orient="horz" pos="2160"/>
        <p:guide pos="2880"/>
      </p:guideLst>
    </p:cSldViewPr>
  </p:slideViewPr>
  <p:notesTextViewPr>
    <p:cViewPr>
      <p:scale>
        <a:sx n="100" d="100"/>
        <a:sy n="100" d="100"/>
      </p:scale>
      <p:origin x="0" y="0"/>
    </p:cViewPr>
  </p:notesTextViewPr>
  <p:notesViewPr>
    <p:cSldViewPr>
      <p:cViewPr varScale="1">
        <p:scale>
          <a:sx n="73" d="100"/>
          <a:sy n="73" d="100"/>
        </p:scale>
        <p:origin x="-154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BFC09CB-9C93-45F5-BB59-20847056B29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835150" y="2852738"/>
            <a:ext cx="6913563" cy="893762"/>
          </a:xfrm>
          <a:effectLst>
            <a:outerShdw dist="17961" dir="2700000" algn="ctr" rotWithShape="0">
              <a:schemeClr val="bg2"/>
            </a:outerShdw>
          </a:effectLst>
        </p:spPr>
        <p:txBody>
          <a:bodyPr/>
          <a:lstStyle>
            <a:lvl1pPr>
              <a:defRPr sz="3200"/>
            </a:lvl1pPr>
          </a:lstStyle>
          <a:p>
            <a:pPr lvl="0"/>
            <a:r>
              <a:rPr lang="en-US" noProof="0"/>
              <a:t>Click to edit Master title style</a:t>
            </a:r>
            <a:endParaRPr lang="ru-RU" noProof="0"/>
          </a:p>
        </p:txBody>
      </p:sp>
      <p:sp>
        <p:nvSpPr>
          <p:cNvPr id="5123" name="Rectangle 3"/>
          <p:cNvSpPr>
            <a:spLocks noGrp="1" noChangeArrowheads="1"/>
          </p:cNvSpPr>
          <p:nvPr>
            <p:ph type="subTitle" idx="1"/>
          </p:nvPr>
        </p:nvSpPr>
        <p:spPr>
          <a:xfrm>
            <a:off x="1835150" y="3644900"/>
            <a:ext cx="6913563" cy="503238"/>
          </a:xfrm>
          <a:effectLst>
            <a:outerShdw dist="17961" dir="2700000" algn="ctr" rotWithShape="0">
              <a:schemeClr val="bg2"/>
            </a:outerShdw>
          </a:effectLst>
        </p:spPr>
        <p:txBody>
          <a:bodyPr/>
          <a:lstStyle>
            <a:lvl1pPr marL="0" indent="0">
              <a:buFontTx/>
              <a:buNone/>
              <a:defRPr sz="2400" b="1"/>
            </a:lvl1pPr>
          </a:lstStyle>
          <a:p>
            <a:pPr lvl="0"/>
            <a:r>
              <a:rPr lang="en-US" noProof="0"/>
              <a:t>Click to edit Master subtitle style</a:t>
            </a:r>
            <a:endParaRPr lang="ru-RU"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Вертикальный текст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084888" y="404813"/>
            <a:ext cx="1871662" cy="4681537"/>
          </a:xfrm>
        </p:spPr>
        <p:txBody>
          <a:bodyPr vert="eaVert"/>
          <a:lstStyle/>
          <a:p>
            <a:r>
              <a:rPr lang="en-US"/>
              <a:t>Click to edit Master title style</a:t>
            </a:r>
            <a:endParaRPr lang="ru-RU"/>
          </a:p>
        </p:txBody>
      </p:sp>
      <p:sp>
        <p:nvSpPr>
          <p:cNvPr id="3" name="Вертикальный текст 2"/>
          <p:cNvSpPr>
            <a:spLocks noGrp="1"/>
          </p:cNvSpPr>
          <p:nvPr>
            <p:ph type="body" orient="vert" idx="1"/>
          </p:nvPr>
        </p:nvSpPr>
        <p:spPr>
          <a:xfrm>
            <a:off x="468313" y="404813"/>
            <a:ext cx="5464175" cy="4681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sz="half" idx="1"/>
          </p:nvPr>
        </p:nvSpPr>
        <p:spPr>
          <a:xfrm>
            <a:off x="468313" y="909638"/>
            <a:ext cx="3667125"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Объект 3"/>
          <p:cNvSpPr>
            <a:spLocks noGrp="1"/>
          </p:cNvSpPr>
          <p:nvPr>
            <p:ph sz="half" idx="2"/>
          </p:nvPr>
        </p:nvSpPr>
        <p:spPr>
          <a:xfrm>
            <a:off x="4287838" y="909638"/>
            <a:ext cx="3668712"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Click to edit Master title style</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04813"/>
            <a:ext cx="69850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ru-RU"/>
          </a:p>
        </p:txBody>
      </p:sp>
      <p:sp>
        <p:nvSpPr>
          <p:cNvPr id="1027" name="Rectangle 3"/>
          <p:cNvSpPr>
            <a:spLocks noGrp="1" noChangeArrowheads="1"/>
          </p:cNvSpPr>
          <p:nvPr>
            <p:ph type="body" idx="1"/>
          </p:nvPr>
        </p:nvSpPr>
        <p:spPr bwMode="auto">
          <a:xfrm>
            <a:off x="468313" y="909638"/>
            <a:ext cx="7488237"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2"/>
          </a:solidFill>
          <a:latin typeface="+mn-lt"/>
        </a:defRPr>
      </a:lvl2pPr>
      <a:lvl3pPr marL="1143000" indent="-228600" algn="l" rtl="0" eaLnBrk="1" fontAlgn="base" hangingPunct="1">
        <a:spcBef>
          <a:spcPct val="20000"/>
        </a:spcBef>
        <a:spcAft>
          <a:spcPct val="0"/>
        </a:spcAft>
        <a:buChar char="•"/>
        <a:defRPr sz="2400">
          <a:solidFill>
            <a:schemeClr val="tx2"/>
          </a:solidFill>
          <a:latin typeface="+mn-lt"/>
        </a:defRPr>
      </a:lvl3pPr>
      <a:lvl4pPr marL="1600200" indent="-228600" algn="l" rtl="0" eaLnBrk="1" fontAlgn="base" hangingPunct="1">
        <a:spcBef>
          <a:spcPct val="20000"/>
        </a:spcBef>
        <a:spcAft>
          <a:spcPct val="0"/>
        </a:spcAft>
        <a:buChar char="–"/>
        <a:defRPr sz="2000">
          <a:solidFill>
            <a:schemeClr val="tx2"/>
          </a:solidFill>
          <a:latin typeface="+mn-lt"/>
        </a:defRPr>
      </a:lvl4pPr>
      <a:lvl5pPr marL="2057400" indent="-228600" algn="l" rtl="0" eaLnBrk="1" fontAlgn="base" hangingPunct="1">
        <a:spcBef>
          <a:spcPct val="20000"/>
        </a:spcBef>
        <a:spcAft>
          <a:spcPct val="0"/>
        </a:spcAft>
        <a:buChar char="»"/>
        <a:defRPr sz="2000">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484437" y="2971800"/>
            <a:ext cx="4175125" cy="793750"/>
          </a:xfrm>
          <a:noFill/>
        </p:spPr>
        <p:txBody>
          <a:bodyPr/>
          <a:lstStyle/>
          <a:p>
            <a:pPr algn="ctr" eaLnBrk="1" hangingPunct="1"/>
            <a:r>
              <a:rPr lang="en-US" sz="2800" dirty="0">
                <a:solidFill>
                  <a:schemeClr val="bg1"/>
                </a:solidFill>
              </a:rPr>
              <a:t>Home </a:t>
            </a:r>
            <a:r>
              <a:rPr lang="en-US" sz="2800">
                <a:solidFill>
                  <a:schemeClr val="bg1"/>
                </a:solidFill>
              </a:rPr>
              <a:t>School Curriculum- On Site</a:t>
            </a:r>
            <a:br>
              <a:rPr lang="en-US" sz="2800" dirty="0">
                <a:solidFill>
                  <a:schemeClr val="bg1"/>
                </a:solidFill>
              </a:rPr>
            </a:br>
            <a:r>
              <a:rPr lang="en-US" sz="2800" dirty="0">
                <a:solidFill>
                  <a:schemeClr val="bg1"/>
                </a:solidFill>
              </a:rPr>
              <a:t>9 a.m.-12 p.m.</a:t>
            </a:r>
            <a:br>
              <a:rPr lang="en-US" sz="2800" dirty="0">
                <a:solidFill>
                  <a:schemeClr val="bg1"/>
                </a:solidFill>
              </a:rPr>
            </a:br>
            <a:endParaRPr lang="uk-UA"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228600"/>
            <a:ext cx="8496300" cy="649287"/>
          </a:xfrm>
        </p:spPr>
        <p:txBody>
          <a:bodyPr/>
          <a:lstStyle/>
          <a:p>
            <a:pPr algn="ctr" eaLnBrk="1" hangingPunct="1"/>
            <a:r>
              <a:rPr lang="en-US" sz="3200" dirty="0"/>
              <a:t>2</a:t>
            </a:r>
            <a:r>
              <a:rPr lang="en-US" sz="3200" baseline="30000" dirty="0"/>
              <a:t>nd</a:t>
            </a:r>
            <a:r>
              <a:rPr lang="en-US" sz="3200" dirty="0"/>
              <a:t> Grade and 4</a:t>
            </a:r>
            <a:r>
              <a:rPr lang="en-US" sz="3200" baseline="30000" dirty="0"/>
              <a:t>th</a:t>
            </a:r>
            <a:r>
              <a:rPr lang="en-US" sz="3200" dirty="0"/>
              <a:t> Grade - Week #1 TOPICS</a:t>
            </a:r>
            <a:endParaRPr lang="uk-UA" sz="3200" dirty="0"/>
          </a:p>
        </p:txBody>
      </p:sp>
      <p:sp>
        <p:nvSpPr>
          <p:cNvPr id="4099" name="Rectangle 3"/>
          <p:cNvSpPr>
            <a:spLocks noGrp="1" noChangeArrowheads="1"/>
          </p:cNvSpPr>
          <p:nvPr>
            <p:ph type="body" idx="1"/>
          </p:nvPr>
        </p:nvSpPr>
        <p:spPr>
          <a:xfrm>
            <a:off x="152400" y="1045194"/>
            <a:ext cx="8991600" cy="4102100"/>
          </a:xfrm>
        </p:spPr>
        <p:txBody>
          <a:bodyPr/>
          <a:lstStyle/>
          <a:p>
            <a:pPr algn="l" fontAlgn="base"/>
            <a:r>
              <a:rPr lang="en-US" sz="1200" b="1" u="sng" dirty="0">
                <a:latin typeface="+mj-lt"/>
              </a:rPr>
              <a:t>Day#1 and Day #2: </a:t>
            </a:r>
            <a:r>
              <a:rPr lang="en-US" sz="1200" b="1" i="0" u="sng" dirty="0">
                <a:solidFill>
                  <a:srgbClr val="24292E"/>
                </a:solidFill>
                <a:effectLst/>
                <a:latin typeface="+mj-lt"/>
              </a:rPr>
              <a:t>Plan a dream vacation</a:t>
            </a:r>
          </a:p>
          <a:p>
            <a:pPr marL="0" indent="0" algn="l" fontAlgn="base">
              <a:buNone/>
            </a:pPr>
            <a:r>
              <a:rPr lang="en-US" sz="1200" b="0" i="0" dirty="0">
                <a:solidFill>
                  <a:srgbClr val="2F303A"/>
                </a:solidFill>
                <a:effectLst/>
                <a:latin typeface="+mj-lt"/>
              </a:rPr>
              <a:t>Kids are already dreaming of how they’ll fill the summer hours, so this last-minute math activity will be pure fun! Give kids a budget (say, $2,500) and then send them off to research whether their dream trip can be accomplished. Make sure they include airfare or gas money, lodgings, food, spending money, and all the incidentals that add up when you travel.</a:t>
            </a:r>
          </a:p>
          <a:p>
            <a:pPr marL="0" indent="0" algn="l" fontAlgn="base">
              <a:buNone/>
            </a:pPr>
            <a:endParaRPr lang="en-US" sz="1200" b="0" i="0" dirty="0">
              <a:solidFill>
                <a:srgbClr val="2F303A"/>
              </a:solidFill>
              <a:effectLst/>
              <a:latin typeface="+mj-lt"/>
            </a:endParaRPr>
          </a:p>
          <a:p>
            <a:pPr algn="l" fontAlgn="base"/>
            <a:r>
              <a:rPr lang="en-US" sz="1200" b="1" u="sng" dirty="0">
                <a:latin typeface="+mj-lt"/>
              </a:rPr>
              <a:t>Day#3 and Day #4: Gratitude Tree</a:t>
            </a:r>
            <a:endParaRPr lang="en-US" sz="1200" b="1" u="sng" dirty="0">
              <a:solidFill>
                <a:srgbClr val="24292E"/>
              </a:solidFill>
              <a:latin typeface="+mj-lt"/>
            </a:endParaRPr>
          </a:p>
          <a:p>
            <a:pPr marL="0" indent="0" algn="l" fontAlgn="base">
              <a:buNone/>
            </a:pPr>
            <a:r>
              <a:rPr lang="en-US" sz="1200" b="0" i="0" dirty="0">
                <a:solidFill>
                  <a:srgbClr val="464646"/>
                </a:solidFill>
                <a:effectLst/>
                <a:latin typeface="+mj-lt"/>
              </a:rPr>
              <a:t>Research shows that when we focus on things we're grateful for, we literally rewire our brains to focus on the positive. This gratitude tree activity helps kids experience the joy of gratitude by creating trees with messages of thanks. First, have your children go for a nature walk to find the perfect tree branch that has multiple limbs. Next, make and decorate different color leaves to adorn the branch with messages about thankfulness. Once the leaves are attached, place the branch in a vase or jar. Designed with kindergarten through second grade students in mind, this activity incorporates reading, writing, appreciation, and mindfulness—an important message for kids of all ages!</a:t>
            </a:r>
          </a:p>
          <a:p>
            <a:pPr marL="0" indent="0" algn="l" fontAlgn="base">
              <a:buNone/>
            </a:pPr>
            <a:endParaRPr lang="en-US" sz="1200" b="0" i="0" dirty="0">
              <a:solidFill>
                <a:srgbClr val="464646"/>
              </a:solidFill>
              <a:effectLst/>
              <a:latin typeface="+mj-lt"/>
            </a:endParaRPr>
          </a:p>
          <a:p>
            <a:r>
              <a:rPr lang="en-US" sz="1200" b="1" u="sng" dirty="0">
                <a:latin typeface="+mj-lt"/>
              </a:rPr>
              <a:t>Day #5: Make a Timeline of Influential People</a:t>
            </a:r>
          </a:p>
          <a:p>
            <a:pPr marL="0" indent="0">
              <a:buNone/>
            </a:pPr>
            <a:r>
              <a:rPr lang="en-US" sz="1200" b="0" i="0" dirty="0">
                <a:solidFill>
                  <a:srgbClr val="464646"/>
                </a:solidFill>
                <a:effectLst/>
                <a:latin typeface="+mj-lt"/>
              </a:rPr>
              <a:t>A helpful way to learn facts and important information about people is to create a timeline. As your child reads a biographical text, they can use the storyboard worksheet to draw and record important information or dates about the person. Then, they can place the dates and events in a timeline to show their understanding of important facts in chronological order. Challenge learners to support their choice of details to get them to think critically about them. This activity is perfect for studying influential people during Women’s History Month, Black History Month, Hispanic Heritage Month, Asian American and Pacific Islander Heritage Month, and beyond.</a:t>
            </a:r>
            <a:endParaRPr lang="en-US" sz="1200" b="1" i="0" dirty="0">
              <a:solidFill>
                <a:srgbClr val="24292E"/>
              </a:solidFill>
              <a:effectLst/>
              <a:latin typeface="+mj-lt"/>
            </a:endParaRPr>
          </a:p>
        </p:txBody>
      </p:sp>
    </p:spTree>
  </p:cSld>
  <p:clrMapOvr>
    <a:masterClrMapping/>
  </p:clrMapOvr>
</p:sld>
</file>

<file path=ppt/theme/theme1.xml><?xml version="1.0" encoding="utf-8"?>
<a:theme xmlns:a="http://schemas.openxmlformats.org/drawingml/2006/main" name="template">
  <a:themeElements>
    <a:clrScheme name="">
      <a:dk1>
        <a:srgbClr val="4D4D4D"/>
      </a:dk1>
      <a:lt1>
        <a:srgbClr val="FFFFFF"/>
      </a:lt1>
      <a:dk2>
        <a:srgbClr val="000000"/>
      </a:dk2>
      <a:lt2>
        <a:srgbClr val="858800"/>
      </a:lt2>
      <a:accent1>
        <a:srgbClr val="015219"/>
      </a:accent1>
      <a:accent2>
        <a:srgbClr val="A9C42B"/>
      </a:accent2>
      <a:accent3>
        <a:srgbClr val="FFFFFF"/>
      </a:accent3>
      <a:accent4>
        <a:srgbClr val="404040"/>
      </a:accent4>
      <a:accent5>
        <a:srgbClr val="AAB3AB"/>
      </a:accent5>
      <a:accent6>
        <a:srgbClr val="99B126"/>
      </a:accent6>
      <a:hlink>
        <a:srgbClr val="A1B5DD"/>
      </a:hlink>
      <a:folHlink>
        <a:srgbClr val="EAEAEA"/>
      </a:folHlink>
    </a:clrScheme>
    <a:fontScheme name="templa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FFC6A4"/>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E1C6A4"/>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532F3C"/>
        </a:lt2>
        <a:accent1>
          <a:srgbClr val="CDC09A"/>
        </a:accent1>
        <a:accent2>
          <a:srgbClr val="AC9F55"/>
        </a:accent2>
        <a:accent3>
          <a:srgbClr val="FFFFFF"/>
        </a:accent3>
        <a:accent4>
          <a:srgbClr val="404040"/>
        </a:accent4>
        <a:accent5>
          <a:srgbClr val="E3DCCA"/>
        </a:accent5>
        <a:accent6>
          <a:srgbClr val="9B904C"/>
        </a:accent6>
        <a:hlink>
          <a:srgbClr val="DBD3C7"/>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064300"/>
        </a:lt2>
        <a:accent1>
          <a:srgbClr val="AC927F"/>
        </a:accent1>
        <a:accent2>
          <a:srgbClr val="3AAE00"/>
        </a:accent2>
        <a:accent3>
          <a:srgbClr val="FFFFFF"/>
        </a:accent3>
        <a:accent4>
          <a:srgbClr val="404040"/>
        </a:accent4>
        <a:accent5>
          <a:srgbClr val="D2C7C0"/>
        </a:accent5>
        <a:accent6>
          <a:srgbClr val="349D00"/>
        </a:accent6>
        <a:hlink>
          <a:srgbClr val="D2B8A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033100"/>
        </a:lt2>
        <a:accent1>
          <a:srgbClr val="2F9400"/>
        </a:accent1>
        <a:accent2>
          <a:srgbClr val="6C838B"/>
        </a:accent2>
        <a:accent3>
          <a:srgbClr val="FFFFFF"/>
        </a:accent3>
        <a:accent4>
          <a:srgbClr val="404040"/>
        </a:accent4>
        <a:accent5>
          <a:srgbClr val="ADC8AA"/>
        </a:accent5>
        <a:accent6>
          <a:srgbClr val="61767D"/>
        </a:accent6>
        <a:hlink>
          <a:srgbClr val="996E68"/>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063B00"/>
        </a:lt2>
        <a:accent1>
          <a:srgbClr val="33A800"/>
        </a:accent1>
        <a:accent2>
          <a:srgbClr val="B26D33"/>
        </a:accent2>
        <a:accent3>
          <a:srgbClr val="FFFFFF"/>
        </a:accent3>
        <a:accent4>
          <a:srgbClr val="404040"/>
        </a:accent4>
        <a:accent5>
          <a:srgbClr val="ADD1AA"/>
        </a:accent5>
        <a:accent6>
          <a:srgbClr val="A1622D"/>
        </a:accent6>
        <a:hlink>
          <a:srgbClr val="CE793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DC888D"/>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C0C425"/>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265400"/>
        </a:lt2>
        <a:accent1>
          <a:srgbClr val="37A091"/>
        </a:accent1>
        <a:accent2>
          <a:srgbClr val="CC8587"/>
        </a:accent2>
        <a:accent3>
          <a:srgbClr val="FFFFFF"/>
        </a:accent3>
        <a:accent4>
          <a:srgbClr val="404040"/>
        </a:accent4>
        <a:accent5>
          <a:srgbClr val="AECDC7"/>
        </a:accent5>
        <a:accent6>
          <a:srgbClr val="B9787A"/>
        </a:accent6>
        <a:hlink>
          <a:srgbClr val="FCE46D"/>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546715"/>
        </a:lt2>
        <a:accent1>
          <a:srgbClr val="EF733A"/>
        </a:accent1>
        <a:accent2>
          <a:srgbClr val="C1D72E"/>
        </a:accent2>
        <a:accent3>
          <a:srgbClr val="FFFFFF"/>
        </a:accent3>
        <a:accent4>
          <a:srgbClr val="404040"/>
        </a:accent4>
        <a:accent5>
          <a:srgbClr val="F6BCAE"/>
        </a:accent5>
        <a:accent6>
          <a:srgbClr val="AFC329"/>
        </a:accent6>
        <a:hlink>
          <a:srgbClr val="F19545"/>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406910"/>
        </a:lt2>
        <a:accent1>
          <a:srgbClr val="D04611"/>
        </a:accent1>
        <a:accent2>
          <a:srgbClr val="77BB0F"/>
        </a:accent2>
        <a:accent3>
          <a:srgbClr val="FFFFFF"/>
        </a:accent3>
        <a:accent4>
          <a:srgbClr val="404040"/>
        </a:accent4>
        <a:accent5>
          <a:srgbClr val="E4B0AA"/>
        </a:accent5>
        <a:accent6>
          <a:srgbClr val="6BA90C"/>
        </a:accent6>
        <a:hlink>
          <a:srgbClr val="6CA2C7"/>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4D4D4D"/>
        </a:dk1>
        <a:lt1>
          <a:srgbClr val="FFFFFF"/>
        </a:lt1>
        <a:dk2>
          <a:srgbClr val="000000"/>
        </a:dk2>
        <a:lt2>
          <a:srgbClr val="506314"/>
        </a:lt2>
        <a:accent1>
          <a:srgbClr val="C0D532"/>
        </a:accent1>
        <a:accent2>
          <a:srgbClr val="7F9D1E"/>
        </a:accent2>
        <a:accent3>
          <a:srgbClr val="FFFFFF"/>
        </a:accent3>
        <a:accent4>
          <a:srgbClr val="404040"/>
        </a:accent4>
        <a:accent5>
          <a:srgbClr val="DCE7AD"/>
        </a:accent5>
        <a:accent6>
          <a:srgbClr val="728E1A"/>
        </a:accent6>
        <a:hlink>
          <a:srgbClr val="A5A5A5"/>
        </a:hlink>
        <a:folHlink>
          <a:srgbClr val="EAEAEA"/>
        </a:folHlink>
      </a:clrScheme>
      <a:clrMap bg1="lt1" tx1="dk1" bg2="lt2" tx2="dk2" accent1="accent1" accent2="accent2" accent3="accent3" accent4="accent4" accent5="accent5" accent6="accent6" hlink="hlink" folHlink="folHlink"/>
    </a:extraClrScheme>
    <a:extraClrScheme>
      <a:clrScheme name="template 13">
        <a:dk1>
          <a:srgbClr val="4D4D4D"/>
        </a:dk1>
        <a:lt1>
          <a:srgbClr val="FFFFFF"/>
        </a:lt1>
        <a:dk2>
          <a:srgbClr val="000000"/>
        </a:dk2>
        <a:lt2>
          <a:srgbClr val="506314"/>
        </a:lt2>
        <a:accent1>
          <a:srgbClr val="C0D532"/>
        </a:accent1>
        <a:accent2>
          <a:srgbClr val="7F9D1E"/>
        </a:accent2>
        <a:accent3>
          <a:srgbClr val="FFFFFF"/>
        </a:accent3>
        <a:accent4>
          <a:srgbClr val="404040"/>
        </a:accent4>
        <a:accent5>
          <a:srgbClr val="DCE7AD"/>
        </a:accent5>
        <a:accent6>
          <a:srgbClr val="728E1A"/>
        </a:accent6>
        <a:hlink>
          <a:srgbClr val="336600"/>
        </a:hlink>
        <a:folHlink>
          <a:srgbClr val="EAEAEA"/>
        </a:folHlink>
      </a:clrScheme>
      <a:clrMap bg1="lt1" tx1="dk1" bg2="lt2" tx2="dk2" accent1="accent1" accent2="accent2" accent3="accent3" accent4="accent4" accent5="accent5" accent6="accent6" hlink="hlink" folHlink="folHlink"/>
    </a:extraClrScheme>
    <a:extraClrScheme>
      <a:clrScheme name="template 14">
        <a:dk1>
          <a:srgbClr val="4D4D4D"/>
        </a:dk1>
        <a:lt1>
          <a:srgbClr val="FFFFFF"/>
        </a:lt1>
        <a:dk2>
          <a:srgbClr val="000000"/>
        </a:dk2>
        <a:lt2>
          <a:srgbClr val="506314"/>
        </a:lt2>
        <a:accent1>
          <a:srgbClr val="C0D532"/>
        </a:accent1>
        <a:accent2>
          <a:srgbClr val="7F9D1E"/>
        </a:accent2>
        <a:accent3>
          <a:srgbClr val="FFFFFF"/>
        </a:accent3>
        <a:accent4>
          <a:srgbClr val="404040"/>
        </a:accent4>
        <a:accent5>
          <a:srgbClr val="DCE7AD"/>
        </a:accent5>
        <a:accent6>
          <a:srgbClr val="728E1A"/>
        </a:accent6>
        <a:hlink>
          <a:srgbClr val="8CA824"/>
        </a:hlink>
        <a:folHlink>
          <a:srgbClr val="EAEAEA"/>
        </a:folHlink>
      </a:clrScheme>
      <a:clrMap bg1="lt1" tx1="dk1" bg2="lt2" tx2="dk2" accent1="accent1" accent2="accent2" accent3="accent3" accent4="accent4" accent5="accent5" accent6="accent6" hlink="hlink" folHlink="folHlink"/>
    </a:extraClrScheme>
    <a:extraClrScheme>
      <a:clrScheme name="template 15">
        <a:dk1>
          <a:srgbClr val="4D4D4D"/>
        </a:dk1>
        <a:lt1>
          <a:srgbClr val="FFFFFF"/>
        </a:lt1>
        <a:dk2>
          <a:srgbClr val="000000"/>
        </a:dk2>
        <a:lt2>
          <a:srgbClr val="197B00"/>
        </a:lt2>
        <a:accent1>
          <a:srgbClr val="407400"/>
        </a:accent1>
        <a:accent2>
          <a:srgbClr val="A1E451"/>
        </a:accent2>
        <a:accent3>
          <a:srgbClr val="FFFFFF"/>
        </a:accent3>
        <a:accent4>
          <a:srgbClr val="404040"/>
        </a:accent4>
        <a:accent5>
          <a:srgbClr val="AFBCAA"/>
        </a:accent5>
        <a:accent6>
          <a:srgbClr val="91CF49"/>
        </a:accent6>
        <a:hlink>
          <a:srgbClr val="339A0E"/>
        </a:hlink>
        <a:folHlink>
          <a:srgbClr val="EAEAEA"/>
        </a:folHlink>
      </a:clrScheme>
      <a:clrMap bg1="lt1" tx1="dk1" bg2="lt2" tx2="dk2" accent1="accent1" accent2="accent2" accent3="accent3" accent4="accent4" accent5="accent5" accent6="accent6" hlink="hlink" folHlink="folHlink"/>
    </a:extraClrScheme>
    <a:extraClrScheme>
      <a:clrScheme name="template 16">
        <a:dk1>
          <a:srgbClr val="4D4D4D"/>
        </a:dk1>
        <a:lt1>
          <a:srgbClr val="FFFFFF"/>
        </a:lt1>
        <a:dk2>
          <a:srgbClr val="000000"/>
        </a:dk2>
        <a:lt2>
          <a:srgbClr val="2B7425"/>
        </a:lt2>
        <a:accent1>
          <a:srgbClr val="94D723"/>
        </a:accent1>
        <a:accent2>
          <a:srgbClr val="4D8011"/>
        </a:accent2>
        <a:accent3>
          <a:srgbClr val="FFFFFF"/>
        </a:accent3>
        <a:accent4>
          <a:srgbClr val="404040"/>
        </a:accent4>
        <a:accent5>
          <a:srgbClr val="C8E8AC"/>
        </a:accent5>
        <a:accent6>
          <a:srgbClr val="45730E"/>
        </a:accent6>
        <a:hlink>
          <a:srgbClr val="A3C500"/>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23</TotalTime>
  <Words>374</Words>
  <Application>Microsoft Office PowerPoint</Application>
  <PresentationFormat>On-screen Show (4:3)</PresentationFormat>
  <Paragraphs>10</Paragraphs>
  <Slides>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template</vt:lpstr>
      <vt:lpstr>Home School Curriculum- On Site 9 a.m.-12 p.m. </vt:lpstr>
      <vt:lpstr>2nd Grade and 4th Grade - Week #1 TOPICS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School Curriculum</dc:title>
  <dc:creator>Gretchen Torbert</dc:creator>
  <cp:lastModifiedBy>Gretchen Torbert</cp:lastModifiedBy>
  <cp:revision>3</cp:revision>
  <dcterms:created xsi:type="dcterms:W3CDTF">2021-06-13T14:55:19Z</dcterms:created>
  <dcterms:modified xsi:type="dcterms:W3CDTF">2021-06-13T15:18:27Z</dcterms:modified>
</cp:coreProperties>
</file>