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9" r:id="rId12"/>
    <p:sldId id="270" r:id="rId13"/>
    <p:sldId id="265" r:id="rId14"/>
    <p:sldId id="271" r:id="rId15"/>
    <p:sldId id="272" r:id="rId16"/>
    <p:sldId id="267" r:id="rId17"/>
    <p:sldId id="268" r:id="rId18"/>
    <p:sldId id="273" r:id="rId19"/>
    <p:sldId id="277" r:id="rId20"/>
    <p:sldId id="278" r:id="rId21"/>
    <p:sldId id="279" r:id="rId22"/>
    <p:sldId id="280" r:id="rId23"/>
    <p:sldId id="281" r:id="rId24"/>
    <p:sldId id="274" r:id="rId25"/>
    <p:sldId id="275" r:id="rId26"/>
    <p:sldId id="284" r:id="rId27"/>
    <p:sldId id="285" r:id="rId28"/>
    <p:sldId id="276" r:id="rId29"/>
    <p:sldId id="25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8" autoAdjust="0"/>
    <p:restoredTop sz="94660"/>
  </p:normalViewPr>
  <p:slideViewPr>
    <p:cSldViewPr>
      <p:cViewPr varScale="1">
        <p:scale>
          <a:sx n="72" d="100"/>
          <a:sy n="72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15F46D6-F769-48FC-9E16-BA52906C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2592388" cy="194468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94995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8988" y="260350"/>
            <a:ext cx="1871662" cy="5399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5465763" cy="5399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3632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08450" y="981075"/>
            <a:ext cx="3632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0499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7416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at.gadoe.org/Curriculum-Instruction-and-Assessment/Accountability/Documents/Resdesigned%20CCRPI%20Support%20Documents/2018%20CCRPI%20Elementary%20Calculation%20Guide%207.18.18.pd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schools.org/UserFiles/Servers/Server_5229565/File/Testing/EOG%20Score%20Interpretation%20Guide.pdf" TargetMode="External"/><Relationship Id="rId4" Type="http://schemas.openxmlformats.org/officeDocument/2006/relationships/hyperlink" Target="https://www.gadoe.org/Curriculum-Instruction-and-Assessment/Assessment/Documents/Milestones/Content%20Weights/ContentWeights_EOGCharts_August_2019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3168650" cy="3933825"/>
          </a:xfrm>
        </p:spPr>
        <p:txBody>
          <a:bodyPr/>
          <a:lstStyle/>
          <a:p>
            <a:pPr eaLnBrk="1" hangingPunct="1"/>
            <a:r>
              <a:rPr lang="en-US" sz="6600" dirty="0"/>
              <a:t>SWD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General Ed.</a:t>
            </a:r>
            <a:br>
              <a:rPr lang="en-US" dirty="0"/>
            </a:br>
            <a:r>
              <a:rPr lang="en-US" dirty="0"/>
              <a:t>Special Ed.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-130175" y="5876926"/>
            <a:ext cx="4702175" cy="647700"/>
          </a:xfrm>
        </p:spPr>
        <p:txBody>
          <a:bodyPr/>
          <a:lstStyle/>
          <a:p>
            <a:pPr algn="ctr" eaLnBrk="1" hangingPunct="1"/>
            <a:r>
              <a:rPr lang="en-US" sz="1600" dirty="0"/>
              <a:t>Allgood Elementary School</a:t>
            </a:r>
          </a:p>
          <a:p>
            <a:pPr algn="ctr" eaLnBrk="1" hangingPunct="1"/>
            <a:r>
              <a:rPr lang="en-US" sz="1600" dirty="0"/>
              <a:t>Dr. William Carter, Principal</a:t>
            </a:r>
          </a:p>
          <a:p>
            <a:pPr algn="ctr" eaLnBrk="1" hangingPunct="1"/>
            <a:r>
              <a:rPr lang="en-US" sz="1600" dirty="0"/>
              <a:t>Dr. Lisa Steele Rhymer, Assistant Principal</a:t>
            </a:r>
            <a:endParaRPr lang="uk-UA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E0DF63A-198F-4ADB-924F-1175E835B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0" t="34078" r="37530" b="15100"/>
          <a:stretch/>
        </p:blipFill>
        <p:spPr>
          <a:xfrm>
            <a:off x="304800" y="1143000"/>
            <a:ext cx="6230343" cy="53340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9E67F5D-BD83-4925-91EB-25EDD5172251}"/>
              </a:ext>
            </a:extLst>
          </p:cNvPr>
          <p:cNvSpPr txBox="1">
            <a:spLocks/>
          </p:cNvSpPr>
          <p:nvPr/>
        </p:nvSpPr>
        <p:spPr>
          <a:xfrm>
            <a:off x="250825" y="260350"/>
            <a:ext cx="6049963" cy="508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Stretch “Lexile Bands</a:t>
            </a:r>
          </a:p>
        </p:txBody>
      </p:sp>
    </p:spTree>
    <p:extLst>
      <p:ext uri="{BB962C8B-B14F-4D97-AF65-F5344CB8AC3E}">
        <p14:creationId xmlns:p14="http://schemas.microsoft.com/office/powerpoint/2010/main" val="78014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A0A979-5819-4F2B-B9BC-0303F5D21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6" r="12085" b="13474"/>
          <a:stretch/>
        </p:blipFill>
        <p:spPr>
          <a:xfrm>
            <a:off x="152400" y="1143000"/>
            <a:ext cx="7239000" cy="537639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327A8-3FB6-4759-A697-F882D7E9A07A}"/>
              </a:ext>
            </a:extLst>
          </p:cNvPr>
          <p:cNvSpPr txBox="1"/>
          <p:nvPr/>
        </p:nvSpPr>
        <p:spPr>
          <a:xfrm>
            <a:off x="381000" y="153941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English Language Arts: </a:t>
            </a:r>
          </a:p>
          <a:p>
            <a:r>
              <a:rPr lang="en-US" sz="2600" dirty="0">
                <a:solidFill>
                  <a:schemeClr val="tx2"/>
                </a:solidFill>
              </a:rPr>
              <a:t>SWD Achievement Levels</a:t>
            </a:r>
          </a:p>
        </p:txBody>
      </p:sp>
    </p:spTree>
    <p:extLst>
      <p:ext uri="{BB962C8B-B14F-4D97-AF65-F5344CB8AC3E}">
        <p14:creationId xmlns:p14="http://schemas.microsoft.com/office/powerpoint/2010/main" val="333361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AFAD79-9A2F-4119-9CBC-EBBDC7DD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6049963" cy="508000"/>
          </a:xfrm>
        </p:spPr>
        <p:txBody>
          <a:bodyPr/>
          <a:lstStyle/>
          <a:p>
            <a:r>
              <a:rPr lang="en-US" dirty="0"/>
              <a:t>Mathematics: SWD Achievement Levels</a:t>
            </a:r>
          </a:p>
        </p:txBody>
      </p:sp>
      <p:pic>
        <p:nvPicPr>
          <p:cNvPr id="2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17E18EE-2C32-4FAC-BD2D-0BBFC1D3F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5" r="12678" b="12421"/>
          <a:stretch/>
        </p:blipFill>
        <p:spPr>
          <a:xfrm>
            <a:off x="152400" y="1524000"/>
            <a:ext cx="7416800" cy="493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1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8C9A1-1455-4FB2-9CF2-09BEEBAC76E3}"/>
              </a:ext>
            </a:extLst>
          </p:cNvPr>
          <p:cNvSpPr txBox="1"/>
          <p:nvPr/>
        </p:nvSpPr>
        <p:spPr>
          <a:xfrm>
            <a:off x="58807" y="1497450"/>
            <a:ext cx="5943600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W. </a:t>
            </a:r>
            <a:r>
              <a:rPr lang="en-US" sz="1600" dirty="0" err="1">
                <a:ea typeface="+mn-lt"/>
                <a:cs typeface="+mn-lt"/>
              </a:rPr>
              <a:t>Crumbley</a:t>
            </a:r>
            <a:r>
              <a:rPr lang="en-US" sz="1600" dirty="0">
                <a:ea typeface="+mn-lt"/>
                <a:cs typeface="+mn-lt"/>
              </a:rPr>
              <a:t>- ELA-384; Math- 401; Lexile: 290 (1</a:t>
            </a:r>
            <a:r>
              <a:rPr lang="en-US" sz="1600" baseline="30000" dirty="0">
                <a:ea typeface="+mn-lt"/>
                <a:cs typeface="+mn-lt"/>
              </a:rPr>
              <a:t>st</a:t>
            </a:r>
            <a:r>
              <a:rPr lang="en-US" sz="1600" dirty="0">
                <a:ea typeface="+mn-lt"/>
                <a:cs typeface="+mn-lt"/>
              </a:rPr>
              <a:t> Grade)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R. </a:t>
            </a:r>
            <a:r>
              <a:rPr lang="en-US" sz="1600" dirty="0" err="1">
                <a:ea typeface="+mn-lt"/>
                <a:cs typeface="+mn-lt"/>
              </a:rPr>
              <a:t>Fevrier</a:t>
            </a:r>
            <a:r>
              <a:rPr lang="en-US" sz="1600" dirty="0">
                <a:ea typeface="+mn-lt"/>
                <a:cs typeface="+mn-lt"/>
              </a:rPr>
              <a:t>- 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ELA- 506</a:t>
            </a:r>
            <a:r>
              <a:rPr lang="en-US" sz="1600" dirty="0">
                <a:ea typeface="+mn-lt"/>
                <a:cs typeface="+mn-lt"/>
              </a:rPr>
              <a:t>; </a:t>
            </a:r>
            <a:r>
              <a:rPr lang="en-US" sz="1600" dirty="0">
                <a:highlight>
                  <a:srgbClr val="FFFF00"/>
                </a:highlight>
                <a:ea typeface="+mn-lt"/>
                <a:cs typeface="+mn-lt"/>
              </a:rPr>
              <a:t>Math-476</a:t>
            </a:r>
            <a:r>
              <a:rPr lang="en-US" sz="1600" dirty="0">
                <a:ea typeface="+mn-lt"/>
                <a:cs typeface="+mn-lt"/>
              </a:rPr>
              <a:t>; Lexile: 685 (3</a:t>
            </a:r>
            <a:r>
              <a:rPr lang="en-US" sz="1600" baseline="30000" dirty="0">
                <a:ea typeface="+mn-lt"/>
                <a:cs typeface="+mn-lt"/>
              </a:rPr>
              <a:t>rd</a:t>
            </a:r>
            <a:r>
              <a:rPr lang="en-US" sz="1600" dirty="0">
                <a:ea typeface="+mn-lt"/>
                <a:cs typeface="+mn-lt"/>
              </a:rPr>
              <a:t> Grade)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S. Mathis- ELA- 408; Math- 445; Lexile: 330 ( 1</a:t>
            </a:r>
            <a:r>
              <a:rPr lang="en-US" sz="1600" baseline="30000" dirty="0">
                <a:ea typeface="+mn-lt"/>
                <a:cs typeface="+mn-lt"/>
              </a:rPr>
              <a:t>st</a:t>
            </a:r>
            <a:r>
              <a:rPr lang="en-US" sz="1600" dirty="0">
                <a:ea typeface="+mn-lt"/>
                <a:cs typeface="+mn-lt"/>
              </a:rPr>
              <a:t> Grade)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S. Sheppard- ELA-451;  Math-458;  Lexile: 475 (2nd Grade)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A. Sims- No scores reported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J. </a:t>
            </a:r>
            <a:r>
              <a:rPr lang="en-US" sz="1600" dirty="0" err="1">
                <a:ea typeface="+mn-lt"/>
                <a:cs typeface="+mn-lt"/>
              </a:rPr>
              <a:t>Wauford</a:t>
            </a:r>
            <a:r>
              <a:rPr lang="en-US" sz="1600" dirty="0">
                <a:ea typeface="+mn-lt"/>
                <a:cs typeface="+mn-lt"/>
              </a:rPr>
              <a:t>- ELA-408; Math- 461;  Lexile: 370 (1</a:t>
            </a:r>
            <a:r>
              <a:rPr lang="en-US" sz="1600" baseline="30000" dirty="0">
                <a:ea typeface="+mn-lt"/>
                <a:cs typeface="+mn-lt"/>
              </a:rPr>
              <a:t>st</a:t>
            </a:r>
            <a:r>
              <a:rPr lang="en-US" sz="1600" dirty="0">
                <a:ea typeface="+mn-lt"/>
                <a:cs typeface="+mn-lt"/>
              </a:rPr>
              <a:t> Grade)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B. </a:t>
            </a:r>
            <a:r>
              <a:rPr lang="en-US" sz="1600" dirty="0" err="1">
                <a:ea typeface="+mn-lt"/>
                <a:cs typeface="+mn-lt"/>
              </a:rPr>
              <a:t>Wolde</a:t>
            </a:r>
            <a:r>
              <a:rPr lang="en-US" sz="1600" dirty="0">
                <a:ea typeface="+mn-lt"/>
                <a:cs typeface="+mn-lt"/>
              </a:rPr>
              <a:t>- ELA-434; Math-436; Lexile: 370 (1</a:t>
            </a:r>
            <a:r>
              <a:rPr lang="en-US" sz="1600" baseline="30000" dirty="0">
                <a:ea typeface="+mn-lt"/>
                <a:cs typeface="+mn-lt"/>
              </a:rPr>
              <a:t>st</a:t>
            </a:r>
            <a:r>
              <a:rPr lang="en-US" sz="1600" dirty="0">
                <a:ea typeface="+mn-lt"/>
                <a:cs typeface="+mn-lt"/>
              </a:rPr>
              <a:t> Grade)</a:t>
            </a:r>
          </a:p>
          <a:p>
            <a:r>
              <a:rPr lang="en-US" sz="1600" dirty="0">
                <a:ea typeface="+mn-lt"/>
                <a:cs typeface="+mn-lt"/>
              </a:rPr>
              <a:t>Anonymous Student-ELA-N/A; </a:t>
            </a:r>
            <a:r>
              <a:rPr lang="en-US" sz="1600" dirty="0">
                <a:highlight>
                  <a:srgbClr val="00FFFF"/>
                </a:highlight>
                <a:ea typeface="+mn-lt"/>
                <a:cs typeface="+mn-lt"/>
              </a:rPr>
              <a:t>Math-Proficient</a:t>
            </a:r>
            <a:r>
              <a:rPr lang="en-US" sz="1600" dirty="0">
                <a:ea typeface="+mn-lt"/>
                <a:cs typeface="+mn-lt"/>
              </a:rPr>
              <a:t>, Lexile: N/A</a:t>
            </a:r>
            <a:endParaRPr lang="en-US" sz="1600" dirty="0"/>
          </a:p>
          <a:p>
            <a:pPr algn="l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60157C-7BA5-4429-BB4F-BC719D18E814}"/>
              </a:ext>
            </a:extLst>
          </p:cNvPr>
          <p:cNvSpPr txBox="1">
            <a:spLocks/>
          </p:cNvSpPr>
          <p:nvPr/>
        </p:nvSpPr>
        <p:spPr>
          <a:xfrm>
            <a:off x="-304800" y="708898"/>
            <a:ext cx="6670815" cy="1371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/>
            <a:r>
              <a:rPr lang="en-US" u="sng" kern="0" dirty="0"/>
              <a:t>GA Milestone Data 2018-2019</a:t>
            </a:r>
          </a:p>
        </p:txBody>
      </p:sp>
    </p:spTree>
    <p:extLst>
      <p:ext uri="{BB962C8B-B14F-4D97-AF65-F5344CB8AC3E}">
        <p14:creationId xmlns:p14="http://schemas.microsoft.com/office/powerpoint/2010/main" val="325301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9FD513-D707-4110-8C39-D112BDB77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2945" r="24167" b="20356"/>
          <a:stretch/>
        </p:blipFill>
        <p:spPr>
          <a:xfrm>
            <a:off x="381000" y="266700"/>
            <a:ext cx="70866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3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755B-8F12-41B8-9CB1-B5B0A894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897B-C99B-4ECC-A6D6-5A8DAE33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2945" r="23333" b="20356"/>
          <a:stretch/>
        </p:blipFill>
        <p:spPr>
          <a:xfrm>
            <a:off x="16564" y="914400"/>
            <a:ext cx="7755835" cy="5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0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34B8BF-C5F1-4BA7-AB2D-C92C63390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64485"/>
              </p:ext>
            </p:extLst>
          </p:nvPr>
        </p:nvGraphicFramePr>
        <p:xfrm>
          <a:off x="0" y="1219200"/>
          <a:ext cx="8458200" cy="4672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375987915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392632051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362661092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1646757584"/>
                    </a:ext>
                  </a:extLst>
                </a:gridCol>
              </a:tblGrid>
              <a:tr h="625803"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Math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Reading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ELA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92497192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Willie Crumbley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1981 RIT/ 29 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 Average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179 RIT/ 7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178 RIT/ 4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6699319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Roody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Fevrier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 RIT/ 23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 Average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187 RIT/ 17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187  RIT/ 14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94196185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Shane Mathis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166  RIT/ 1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157 RIT/ 1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157  RIT/ 1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185157121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</a:rPr>
                        <a:t>Shun'tavius</a:t>
                      </a:r>
                      <a:r>
                        <a:rPr lang="en-US" sz="1200">
                          <a:effectLst/>
                        </a:rPr>
                        <a:t> Sheppard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189 RIT/ 13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189  RIT/ 20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185  RIT/ 11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69886614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Adonis Sims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166 RIT/ 1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172  RIT/ 3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172  RIT/ 2 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4594375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Javaris Wauford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206 RIT/ 50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179 RIT/ 7 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181 RIT/ 6 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72707415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Biniyam Wolde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180  RIT/ 4 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185 RIT/ 14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181 RIT/ 6  Percentile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5266956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CE033C-A3ED-4575-ACDC-5F67AF006382}"/>
              </a:ext>
            </a:extLst>
          </p:cNvPr>
          <p:cNvSpPr txBox="1"/>
          <p:nvPr/>
        </p:nvSpPr>
        <p:spPr>
          <a:xfrm>
            <a:off x="1219200" y="59654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MAP and 2020 NORM DATA</a:t>
            </a:r>
          </a:p>
        </p:txBody>
      </p:sp>
    </p:spTree>
    <p:extLst>
      <p:ext uri="{BB962C8B-B14F-4D97-AF65-F5344CB8AC3E}">
        <p14:creationId xmlns:p14="http://schemas.microsoft.com/office/powerpoint/2010/main" val="296843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112A17-6598-4AF1-ACDF-C5E47C097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85737"/>
              </p:ext>
            </p:extLst>
          </p:nvPr>
        </p:nvGraphicFramePr>
        <p:xfrm>
          <a:off x="152400" y="228600"/>
          <a:ext cx="8229600" cy="627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3759879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263205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46757584"/>
                    </a:ext>
                  </a:extLst>
                </a:gridCol>
              </a:tblGrid>
              <a:tr h="829801"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</a:p>
                  </a:txBody>
                  <a:tcPr marL="95250" marR="95250" marT="95250" marB="952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Math-Move 3-Possibilities for 3%.</a:t>
                      </a:r>
                    </a:p>
                  </a:txBody>
                  <a:tcPr marL="95250" marR="95250" marT="95250" marB="952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ELA- Move 3</a:t>
                      </a:r>
                    </a:p>
                    <a:p>
                      <a:pPr lvl="2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Possibilities for 3%.</a:t>
                      </a:r>
                    </a:p>
                  </a:txBody>
                  <a:tcPr marL="95250" marR="95250" marT="95250" marB="9525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71923"/>
                  </a:ext>
                </a:extLst>
              </a:tr>
              <a:tr h="8298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Willie Crumbley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Developing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Sustain or Move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66993190"/>
                  </a:ext>
                </a:extLst>
              </a:tr>
              <a:tr h="649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Roody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Fevrier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Developing-Proficient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</a:rPr>
                        <a:t>Developing-Proficient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941961852"/>
                  </a:ext>
                </a:extLst>
              </a:tr>
              <a:tr h="8298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Shane Mathis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Sustain or Move to Proficient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Sustain or Move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185157121"/>
                  </a:ext>
                </a:extLst>
              </a:tr>
              <a:tr h="8298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</a:rPr>
                        <a:t>Shun'tavius</a:t>
                      </a:r>
                      <a:r>
                        <a:rPr lang="en-US" sz="1200">
                          <a:effectLst/>
                        </a:rPr>
                        <a:t> Sheppard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Developing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698866140"/>
                  </a:ext>
                </a:extLst>
              </a:tr>
              <a:tr h="8298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Adonis Sims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Scores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Scores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45943752"/>
                  </a:ext>
                </a:extLst>
              </a:tr>
              <a:tr h="8298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Javaris Wauford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Sustain or Move to Proficient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727074152"/>
                  </a:ext>
                </a:extLst>
              </a:tr>
              <a:tr h="6490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Biniyam Wolde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Developing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Sustain or Move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5266956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F55928-DFAC-4BE3-B590-FA339E80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24331"/>
              </p:ext>
            </p:extLst>
          </p:nvPr>
        </p:nvGraphicFramePr>
        <p:xfrm>
          <a:off x="152400" y="5937337"/>
          <a:ext cx="8153400" cy="73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866796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0517838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443658865"/>
                    </a:ext>
                  </a:extLst>
                </a:gridCol>
              </a:tblGrid>
              <a:tr h="5781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Anonymous Student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Scores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Proficient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Scores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5474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74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D54D1-4356-4B98-BD93-7157B43F3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1463" r="24167" b="20355"/>
          <a:stretch/>
        </p:blipFill>
        <p:spPr>
          <a:xfrm>
            <a:off x="152400" y="1"/>
            <a:ext cx="8686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1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FC3BB1EE-D8B2-45FA-A8F2-BE46FDB14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" t="18359" r="5542" b="7775"/>
          <a:stretch/>
        </p:blipFill>
        <p:spPr>
          <a:xfrm>
            <a:off x="90488" y="152400"/>
            <a:ext cx="8963025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25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DDE02-3F88-46C9-BA0C-61084F959B06}"/>
              </a:ext>
            </a:extLst>
          </p:cNvPr>
          <p:cNvSpPr txBox="1"/>
          <p:nvPr/>
        </p:nvSpPr>
        <p:spPr>
          <a:xfrm>
            <a:off x="152400" y="487025"/>
            <a:ext cx="624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Review of Target Scenarios 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(3% goals for SWD)- Dr. Torbert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Review </a:t>
            </a:r>
            <a:r>
              <a:rPr lang="en-US" sz="2400" i="0" dirty="0" err="1">
                <a:effectLst/>
                <a:latin typeface="Calibri" panose="020F0502020204030204" pitchFamily="34" charset="0"/>
              </a:rPr>
              <a:t>iReady</a:t>
            </a:r>
            <a:r>
              <a:rPr lang="en-US" sz="2400" i="0" dirty="0">
                <a:effectLst/>
                <a:latin typeface="Calibri" panose="020F0502020204030204" pitchFamily="34" charset="0"/>
              </a:rPr>
              <a:t>, Education Galaxy, and Benchmark Data- IRR Teachers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Tutorial and Thanksgiving Packet update-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IRR Teachers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Winter Packet guidelines-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Dr. Rhymer &amp; Dr. Carter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Study Guide Overview- Dr. Allen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Upcoming: "Co-Teaching in the Virtual Environment"- Dr. Allen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Tentative Meeting Schedule- 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Dr. Allen</a:t>
            </a:r>
          </a:p>
          <a:p>
            <a:pPr fontAlgn="base"/>
            <a:r>
              <a:rPr lang="en-US" sz="2400" i="0" dirty="0">
                <a:effectLst/>
                <a:latin typeface="Calibri" panose="020F0502020204030204" pitchFamily="34" charset="0"/>
              </a:rPr>
              <a:t>Next Steps- Dr. Carter &amp; Dr. Rhymer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CC29B-7C28-4944-BE87-82839535E630}"/>
              </a:ext>
            </a:extLst>
          </p:cNvPr>
          <p:cNvSpPr txBox="1"/>
          <p:nvPr/>
        </p:nvSpPr>
        <p:spPr>
          <a:xfrm>
            <a:off x="1257300" y="-66261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12942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FB453A4-4630-464E-905E-DC7E81962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7" t="24854" r="2195" b="7029"/>
          <a:stretch/>
        </p:blipFill>
        <p:spPr>
          <a:xfrm>
            <a:off x="90488" y="152400"/>
            <a:ext cx="8963025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21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23D155-DD7D-482C-89AB-E44EE635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6049963" cy="50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0F9818C-3CA3-4D89-BF84-09B76A7B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48" r="479" b="7424"/>
          <a:stretch/>
        </p:blipFill>
        <p:spPr>
          <a:xfrm>
            <a:off x="76200" y="260350"/>
            <a:ext cx="8763000" cy="6337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87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E4D324-09C5-40B7-B84A-634BC7B2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6049963" cy="50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8C87D5C-8FDB-4FD3-B851-69CBD2EDA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8" r="7860" b="10667"/>
          <a:stretch/>
        </p:blipFill>
        <p:spPr>
          <a:xfrm>
            <a:off x="0" y="152400"/>
            <a:ext cx="8839200" cy="644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87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BE43CA-E000-45F0-B111-55FB95F2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" t="5858" r="11283" b="11506"/>
          <a:stretch/>
        </p:blipFill>
        <p:spPr>
          <a:xfrm>
            <a:off x="323850" y="1244655"/>
            <a:ext cx="7416800" cy="4151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75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3350-8E41-40C0-B31C-492DEC7E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" y="3429000"/>
            <a:ext cx="6049963" cy="508000"/>
          </a:xfrm>
        </p:spPr>
        <p:txBody>
          <a:bodyPr/>
          <a:lstStyle/>
          <a:p>
            <a:pPr algn="ctr"/>
            <a:r>
              <a:rPr lang="en-US" sz="2000" dirty="0"/>
              <a:t>2019 Georgia Milestone Testing</a:t>
            </a:r>
            <a:br>
              <a:rPr lang="en-US" sz="2000" dirty="0"/>
            </a:br>
            <a:r>
              <a:rPr lang="en-US" sz="2000" dirty="0"/>
              <a:t>Lagging Data</a:t>
            </a:r>
            <a:br>
              <a:rPr lang="en-US" sz="2000" dirty="0"/>
            </a:br>
            <a:r>
              <a:rPr lang="en-US" sz="2000" dirty="0"/>
              <a:t> Scenario No#1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Move 2 students to Proficient Level divided by 7 (no# of students) times 100 is 28.57 Target for Mathematics.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Move 2 students to Proficient Level divided by 7</a:t>
            </a:r>
            <a:br>
              <a:rPr lang="en-US" sz="2000" dirty="0"/>
            </a:br>
            <a:r>
              <a:rPr lang="en-US" sz="2000" dirty="0"/>
              <a:t>(no# of students) times 100 is 28.57 Target for English Language Arts.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Flag Weight: 1.0 Proficient Level for 3%.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11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20B2-1289-48F8-A860-F72588C9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7504"/>
            <a:ext cx="6049963" cy="508000"/>
          </a:xfrm>
        </p:spPr>
        <p:txBody>
          <a:bodyPr/>
          <a:lstStyle/>
          <a:p>
            <a:pPr algn="ctr"/>
            <a:r>
              <a:rPr lang="en-US" sz="1800" dirty="0"/>
              <a:t>2019 Georgia Milestone Testing</a:t>
            </a:r>
            <a:br>
              <a:rPr lang="en-US" sz="1800" dirty="0"/>
            </a:br>
            <a:r>
              <a:rPr lang="en-US" sz="1800" dirty="0"/>
              <a:t>Lagging Data</a:t>
            </a:r>
            <a:br>
              <a:rPr lang="en-US" sz="1800" dirty="0"/>
            </a:br>
            <a:r>
              <a:rPr lang="en-US" sz="1800" dirty="0"/>
              <a:t> Scenario No#2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Move 4 students to Developing Level divided by 7 (no# of students) times 100 is 28.57 Target for Mathematics.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Move 4 students to Developing Level divided by 7</a:t>
            </a:r>
            <a:br>
              <a:rPr lang="en-US" sz="1800" dirty="0"/>
            </a:br>
            <a:r>
              <a:rPr lang="en-US" sz="1800" dirty="0"/>
              <a:t>(no# of students) times 100 is 28.57 Target for English Language Arts.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Flag Weight: 0.5 Developing Level for 3%.</a:t>
            </a:r>
          </a:p>
        </p:txBody>
      </p:sp>
    </p:spTree>
    <p:extLst>
      <p:ext uri="{BB962C8B-B14F-4D97-AF65-F5344CB8AC3E}">
        <p14:creationId xmlns:p14="http://schemas.microsoft.com/office/powerpoint/2010/main" val="102479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20B2-1289-48F8-A860-F72588C9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7504"/>
            <a:ext cx="6049963" cy="508000"/>
          </a:xfrm>
        </p:spPr>
        <p:txBody>
          <a:bodyPr/>
          <a:lstStyle/>
          <a:p>
            <a:pPr algn="ctr"/>
            <a:r>
              <a:rPr lang="en-US" sz="1800" u="sng" dirty="0"/>
              <a:t>2021 Georgia Milestone Testing</a:t>
            </a:r>
            <a:br>
              <a:rPr lang="en-US" sz="1800" u="sng" dirty="0"/>
            </a:br>
            <a:r>
              <a:rPr lang="en-US" sz="1800" u="sng" dirty="0"/>
              <a:t>Leading Data</a:t>
            </a:r>
            <a:br>
              <a:rPr lang="en-US" sz="1800" u="sng" dirty="0"/>
            </a:br>
            <a:r>
              <a:rPr lang="en-US" sz="1800" u="sng" dirty="0"/>
              <a:t> Scenario No#2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Move 8 students to Developing Level divided by 15 (no# of students) times 100 is 53.33 Target for Mathematics.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Move 8 students to Developing Level divided by 15</a:t>
            </a:r>
            <a:br>
              <a:rPr lang="en-US" sz="1800" dirty="0"/>
            </a:br>
            <a:r>
              <a:rPr lang="en-US" sz="1800" dirty="0"/>
              <a:t>(no# of students) times 100 is 53.33 Target for English Language Arts.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Flag Weight: 0.5 Developing Level for 3%.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6D00F-D9F4-458D-9032-0EB37760F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0" y="762000"/>
            <a:ext cx="2209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8BA4-C1F6-45B5-AE78-8B216AB3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087"/>
            <a:ext cx="6911975" cy="508000"/>
          </a:xfrm>
        </p:spPr>
        <p:txBody>
          <a:bodyPr/>
          <a:lstStyle/>
          <a:p>
            <a:pPr algn="ctr"/>
            <a:r>
              <a:rPr lang="en-US" sz="2800" dirty="0"/>
              <a:t>Our Fantastic 15!- Move 8 SWD 2021 </a:t>
            </a:r>
            <a:br>
              <a:rPr lang="en-US" sz="2800"/>
            </a:br>
            <a:r>
              <a:rPr lang="en-US" sz="2800"/>
              <a:t>3% Data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1D08E-006B-4085-9DA3-43F8E13EEF6D}"/>
              </a:ext>
            </a:extLst>
          </p:cNvPr>
          <p:cNvSpPr txBox="1"/>
          <p:nvPr/>
        </p:nvSpPr>
        <p:spPr>
          <a:xfrm>
            <a:off x="381000" y="990600"/>
            <a:ext cx="457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3rd-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Chloe Costa: M-181, R-169, LU-165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Samad Imani- No Scores</a:t>
            </a:r>
            <a:endParaRPr 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Andrew Pitt: M-176, R-176, LU-160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4th- 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Troy Hunt: M-170, R-162, LU-147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Snow Klay: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M-192,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R-173, LU-174</a:t>
            </a:r>
            <a:endParaRPr lang="en-US" b="0" dirty="0">
              <a:solidFill>
                <a:srgbClr val="000000"/>
              </a:solidFill>
              <a:highlight>
                <a:srgbClr val="FF00FF"/>
              </a:highlight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Kevin Mayo: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M-187,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R-175, LU-165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Emmanuel Prieto: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M-191,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R-177, LU-177</a:t>
            </a:r>
          </a:p>
          <a:p>
            <a:pPr algn="l" fontAlgn="base"/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Dya'moni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 Spears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M-179,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R- 184, LU- 188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5th- 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Willie </a:t>
            </a:r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Crumbley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: M-209,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R-176, LU- 179</a:t>
            </a:r>
            <a:endParaRPr lang="en-US" b="0" dirty="0">
              <a:solidFill>
                <a:srgbClr val="000000"/>
              </a:solidFill>
              <a:highlight>
                <a:srgbClr val="FF00FF"/>
              </a:highlight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Janiya Easley: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M-172,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R-173, LU-175</a:t>
            </a:r>
          </a:p>
          <a:p>
            <a:pPr algn="l" fontAlgn="base"/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Roody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Fevrier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M-194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R- 172,LU- 159</a:t>
            </a:r>
            <a:endParaRPr 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Shane Mathis: M-170, R-158, LU- 162</a:t>
            </a:r>
            <a:endParaRPr 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Shun'tavius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 Sheppard: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M-187,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R- 183, LU-189</a:t>
            </a: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Javaris </a:t>
            </a:r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Wauford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M-183,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R-183, LU-170</a:t>
            </a:r>
            <a:endParaRPr lang="en-US" b="0" dirty="0">
              <a:solidFill>
                <a:srgbClr val="000000"/>
              </a:solidFill>
              <a:highlight>
                <a:srgbClr val="FF00FF"/>
              </a:highlight>
              <a:latin typeface="Calibri" panose="020F0502020204030204" pitchFamily="34" charset="0"/>
            </a:endParaRPr>
          </a:p>
          <a:p>
            <a:pPr algn="l" fontAlgn="base"/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Biniyam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Wolde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M-183,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R- 183, LU- 188 </a:t>
            </a:r>
          </a:p>
        </p:txBody>
      </p:sp>
    </p:spTree>
    <p:extLst>
      <p:ext uri="{BB962C8B-B14F-4D97-AF65-F5344CB8AC3E}">
        <p14:creationId xmlns:p14="http://schemas.microsoft.com/office/powerpoint/2010/main" val="394023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20B2-1289-48F8-A860-F72588C9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7504"/>
            <a:ext cx="6049963" cy="508000"/>
          </a:xfrm>
        </p:spPr>
        <p:txBody>
          <a:bodyPr/>
          <a:lstStyle/>
          <a:p>
            <a:pPr algn="ctr"/>
            <a:r>
              <a:rPr lang="en-US" sz="1800" dirty="0"/>
              <a:t>2019 Georgia Milestone Testing</a:t>
            </a:r>
            <a:br>
              <a:rPr lang="en-US" sz="1800" dirty="0"/>
            </a:br>
            <a:r>
              <a:rPr lang="en-US" sz="1800" dirty="0"/>
              <a:t>Lagging Data</a:t>
            </a:r>
            <a:br>
              <a:rPr lang="en-US" sz="1800" dirty="0"/>
            </a:br>
            <a:r>
              <a:rPr lang="en-US" sz="1800" dirty="0"/>
              <a:t> Scenario No#3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Move 3 students to Developing Level/ Move 1 to Proficient divided by 7 (no# of students) times 100 is 35.71 Target for Mathematics.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Move 3 students to Developing Level/ Move 1 to Proficient divided by 7(no# of students) times 100 is 35.71 Target for English Language Arts.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Flag Weight: 0.5 Developing Level / </a:t>
            </a:r>
            <a:br>
              <a:rPr lang="en-US" sz="1800" dirty="0"/>
            </a:br>
            <a:r>
              <a:rPr lang="en-US" sz="1800" dirty="0"/>
              <a:t>1. 0 Proficient Level for 3%.</a:t>
            </a:r>
          </a:p>
        </p:txBody>
      </p:sp>
    </p:spTree>
    <p:extLst>
      <p:ext uri="{BB962C8B-B14F-4D97-AF65-F5344CB8AC3E}">
        <p14:creationId xmlns:p14="http://schemas.microsoft.com/office/powerpoint/2010/main" val="4157452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GADOE Resource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eaLnBrk="1" hangingPunct="1"/>
            <a:r>
              <a:rPr lang="en-US" sz="1200" dirty="0">
                <a:solidFill>
                  <a:schemeClr val="tx2"/>
                </a:solidFill>
                <a:hlinkClick r:id="rId3"/>
              </a:rPr>
              <a:t>https://uat.gadoe.org/Curriculum-Instruction-and-Assessment/Accountability/Documents/Resdesigned%20CCRPI%20Support%20Documents/2018%20CCRPI%20Elementary%20Calculation%20Guide%207.18.18.pdf</a:t>
            </a:r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1200" dirty="0">
                <a:solidFill>
                  <a:schemeClr val="tx2"/>
                </a:solidFill>
                <a:hlinkClick r:id="rId4"/>
              </a:rPr>
              <a:t>https://www.gadoe.org/Curriculum-Instruction-and-Assessment/Assessment/Documents/Milestones/Content%20Weights/ContentWeights_EOGCharts_August_2019.pdf</a:t>
            </a:r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1200" dirty="0">
                <a:solidFill>
                  <a:schemeClr val="tx2"/>
                </a:solidFill>
                <a:hlinkClick r:id="rId5"/>
              </a:rPr>
              <a:t>http://www.ucschools.org/UserFiles/Servers/Server_5229565/File/Testing/EOG%20Score%20Interpretation%20Guide.pdf</a:t>
            </a:r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1200" dirty="0">
                <a:solidFill>
                  <a:schemeClr val="tx2"/>
                </a:solidFill>
                <a:hlinkClick r:id="rId5"/>
              </a:rPr>
              <a:t>http://www.ucschools.org/UserFiles/Servers/Server_5229565/File/Testing/EOG%20Score%20Interpretation%20Guide.pdf</a:t>
            </a:r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1200" dirty="0">
                <a:solidFill>
                  <a:schemeClr val="tx2"/>
                </a:solidFill>
                <a:hlinkClick r:id="rId3"/>
              </a:rPr>
              <a:t>https://uat.gadoe.org/Curriculum-Instruction-and-Assessment/Accountability/Documents/Resdesigned%20CCRPI%20Support%20Documents/2018%20CCRPI%20Elementary%20Calculation%20Guide%207.18.18.pdf</a:t>
            </a:r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endParaRPr lang="en-US" sz="12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106" y="685800"/>
            <a:ext cx="6049963" cy="508000"/>
          </a:xfrm>
        </p:spPr>
        <p:txBody>
          <a:bodyPr wrap="square" anchor="ctr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000" dirty="0"/>
              <a:t>Targeted Goals</a:t>
            </a:r>
            <a:endParaRPr lang="uk-UA" sz="3000" dirty="0"/>
          </a:p>
        </p:txBody>
      </p:sp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A7F8EA65-875C-4CEE-9B13-D7DE3B3A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" y="1600200"/>
            <a:ext cx="7355148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2BC2-8CEC-40E4-A79B-19047540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Mathematics:</a:t>
            </a:r>
            <a:br>
              <a:rPr lang="en-US" dirty="0"/>
            </a:br>
            <a:r>
              <a:rPr lang="en-US" dirty="0"/>
              <a:t>Content Mastery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1D5008-74A9-4A5D-9295-9AD92641A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1" t="8421" r="11019" b="11158"/>
          <a:stretch/>
        </p:blipFill>
        <p:spPr>
          <a:xfrm>
            <a:off x="240886" y="1878011"/>
            <a:ext cx="7094420" cy="4719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47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98F1D26-3838-4B8C-B042-6F6619BE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6049963" cy="508000"/>
          </a:xfrm>
        </p:spPr>
        <p:txBody>
          <a:bodyPr/>
          <a:lstStyle/>
          <a:p>
            <a:pPr algn="ctr"/>
            <a:r>
              <a:rPr lang="en-US" dirty="0"/>
              <a:t>English Language Arts: Content Mastery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C83943-471E-43FF-8E9C-51B7B4CF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4" t="8974" r="10349" b="10684"/>
          <a:stretch/>
        </p:blipFill>
        <p:spPr>
          <a:xfrm>
            <a:off x="76200" y="1752600"/>
            <a:ext cx="7416800" cy="5019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6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2AC52-3141-41B7-BD78-5C04E79BB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6" t="33696" r="25000" b="15910"/>
          <a:stretch/>
        </p:blipFill>
        <p:spPr>
          <a:xfrm>
            <a:off x="381000" y="1371600"/>
            <a:ext cx="6629400" cy="5064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42D1D-4673-41A5-9B14-924AC12DE677}"/>
              </a:ext>
            </a:extLst>
          </p:cNvPr>
          <p:cNvSpPr txBox="1"/>
          <p:nvPr/>
        </p:nvSpPr>
        <p:spPr>
          <a:xfrm>
            <a:off x="-221974" y="304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Content Mastery: Areas of Concern</a:t>
            </a:r>
          </a:p>
        </p:txBody>
      </p:sp>
    </p:spTree>
    <p:extLst>
      <p:ext uri="{BB962C8B-B14F-4D97-AF65-F5344CB8AC3E}">
        <p14:creationId xmlns:p14="http://schemas.microsoft.com/office/powerpoint/2010/main" val="284262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191A-7E22-44C8-A3AB-DC848873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3% Achievement Improvement Targets: Content Mastery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7C20C-F0EB-45A2-997C-9BCCA101A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8" t="15910" r="21428" b="15909"/>
          <a:stretch/>
        </p:blipFill>
        <p:spPr>
          <a:xfrm>
            <a:off x="256763" y="1066800"/>
            <a:ext cx="7101506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6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DF44-3A1A-4335-8454-008AFFD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 Mastery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02E43-7D56-49B1-8998-596E4E7E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15910" r="22500" b="17392"/>
          <a:stretch/>
        </p:blipFill>
        <p:spPr>
          <a:xfrm>
            <a:off x="76200" y="1066800"/>
            <a:ext cx="7543800" cy="51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D376-DA73-4D4C-8C62-E80FCA01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 Mastery is 30%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72F08-C320-481F-BD9F-7EF20F50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15910" r="21666" b="14427"/>
          <a:stretch/>
        </p:blipFill>
        <p:spPr>
          <a:xfrm>
            <a:off x="214382" y="914400"/>
            <a:ext cx="70866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8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1108</Words>
  <Application>Microsoft Office PowerPoint</Application>
  <PresentationFormat>On-screen Show (4:3)</PresentationFormat>
  <Paragraphs>153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template</vt:lpstr>
      <vt:lpstr>SWD    General Ed. Special Ed.</vt:lpstr>
      <vt:lpstr>PowerPoint Presentation</vt:lpstr>
      <vt:lpstr>Targeted Goals</vt:lpstr>
      <vt:lpstr>Mathematics: Content Mastery</vt:lpstr>
      <vt:lpstr>English Language Arts: Content Mastery</vt:lpstr>
      <vt:lpstr>PowerPoint Presentation</vt:lpstr>
      <vt:lpstr>3% Achievement Improvement Targets: Content Mastery</vt:lpstr>
      <vt:lpstr>Content Mastery Calculation</vt:lpstr>
      <vt:lpstr>Content Mastery is 30%</vt:lpstr>
      <vt:lpstr>PowerPoint Presentation</vt:lpstr>
      <vt:lpstr>PowerPoint Presentation</vt:lpstr>
      <vt:lpstr>Mathematics: SWD Achievement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Georgia Milestone Testing Lagging Data  Scenario No#1    Move 2 students to Proficient Level divided by 7 (no# of students) times 100 is 28.57 Target for Mathematics.  Move 2 students to Proficient Level divided by 7 (no# of students) times 100 is 28.57 Target for English Language Arts.  Flag Weight: 1.0 Proficient Level for 3%.  </vt:lpstr>
      <vt:lpstr>2019 Georgia Milestone Testing Lagging Data  Scenario No#2   Move 4 students to Developing Level divided by 7 (no# of students) times 100 is 28.57 Target for Mathematics.  Move 4 students to Developing Level divided by 7 (no# of students) times 100 is 28.57 Target for English Language Arts.  Flag Weight: 0.5 Developing Level for 3%.</vt:lpstr>
      <vt:lpstr>2021 Georgia Milestone Testing Leading Data  Scenario No#2   Move 8 students to Developing Level divided by 15 (no# of students) times 100 is 53.33 Target for Mathematics.  Move 8 students to Developing Level divided by 15 (no# of students) times 100 is 53.33 Target for English Language Arts.  Flag Weight: 0.5 Developing Level for 3%.</vt:lpstr>
      <vt:lpstr>Our Fantastic 15!- Move 8 SWD 2021  3% Data</vt:lpstr>
      <vt:lpstr>2019 Georgia Milestone Testing Lagging Data  Scenario No#3   Move 3 students to Developing Level/ Move 1 to Proficient divided by 7 (no# of students) times 100 is 35.71 Target for Mathematics.  Move 3 students to Developing Level/ Move 1 to Proficient divided by 7(no# of students) times 100 is 35.71 Target for English Language Arts.  Flag Weight: 0.5 Developing Level /  1. 0 Proficient Level for 3%.</vt:lpstr>
      <vt:lpstr>GADOE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SWD Students GMAS  % of Students  to move…</dc:title>
  <dc:creator>Gretchen Torbert</dc:creator>
  <cp:lastModifiedBy>Gretchen Torbert</cp:lastModifiedBy>
  <cp:revision>17</cp:revision>
  <dcterms:created xsi:type="dcterms:W3CDTF">2020-12-02T04:00:13Z</dcterms:created>
  <dcterms:modified xsi:type="dcterms:W3CDTF">2020-12-14T17:54:14Z</dcterms:modified>
</cp:coreProperties>
</file>