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65" r:id="rId2"/>
    <p:sldId id="310" r:id="rId3"/>
    <p:sldId id="366" r:id="rId4"/>
    <p:sldId id="311" r:id="rId5"/>
    <p:sldId id="320" r:id="rId6"/>
    <p:sldId id="321" r:id="rId7"/>
    <p:sldId id="323" r:id="rId8"/>
    <p:sldId id="332" r:id="rId9"/>
    <p:sldId id="327" r:id="rId10"/>
    <p:sldId id="365" r:id="rId11"/>
    <p:sldId id="340" r:id="rId12"/>
    <p:sldId id="330" r:id="rId13"/>
    <p:sldId id="336" r:id="rId14"/>
    <p:sldId id="331" r:id="rId15"/>
    <p:sldId id="334" r:id="rId16"/>
    <p:sldId id="342" r:id="rId17"/>
    <p:sldId id="335" r:id="rId18"/>
    <p:sldId id="315" r:id="rId19"/>
    <p:sldId id="329" r:id="rId20"/>
    <p:sldId id="325" r:id="rId21"/>
    <p:sldId id="326" r:id="rId22"/>
    <p:sldId id="317" r:id="rId23"/>
    <p:sldId id="316" r:id="rId24"/>
    <p:sldId id="333" r:id="rId25"/>
    <p:sldId id="318" r:id="rId26"/>
    <p:sldId id="337" r:id="rId27"/>
    <p:sldId id="339" r:id="rId28"/>
    <p:sldId id="344" r:id="rId29"/>
    <p:sldId id="31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0" r:id="rId46"/>
    <p:sldId id="361" r:id="rId47"/>
    <p:sldId id="362" r:id="rId48"/>
  </p:sldIdLst>
  <p:sldSz cx="12188825"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5374B-12CF-4F03-55D3-7048A41DF1B7}" v="1174" dt="2020-10-14T15:31:23.328"/>
    <p1510:client id="{03A3AEFA-9A4B-89C1-B647-06C2DF81832E}" v="8" dt="2020-10-14T14:46:26.399"/>
    <p1510:client id="{17509862-E39F-C3DA-7C28-15E80AA64C8B}" v="55" dt="2020-10-15T20:04:55.283"/>
    <p1510:client id="{194EF4D0-4757-3119-8F52-952B5ACDD6B4}" v="105" dt="2020-10-14T13:35:44.683"/>
    <p1510:client id="{201933CF-8BF2-C14A-334F-6AA0D1B64CA3}" v="122" dt="2020-10-15T22:29:09.766"/>
    <p1510:client id="{235AD929-E7AC-8FDA-FD23-47B57CB37EEF}" v="1" dt="2020-10-16T16:50:08.494"/>
    <p1510:client id="{3D7EF6C6-2C96-D213-DC05-C2B825BE7925}" v="265" dt="2020-10-13T17:35:14.841"/>
    <p1510:client id="{51716C2F-C08F-4337-5156-1857DA721ABA}" v="750" dt="2020-10-14T01:44:01.302"/>
    <p1510:client id="{5228CFAF-C30E-8425-4AD0-1745DFB3DFC1}" v="236" dt="2020-10-15T18:37:47.101"/>
    <p1510:client id="{55E4B381-8294-9DA2-6D3D-59D66F487080}" v="268" dt="2020-10-14T10:24:43.482"/>
    <p1510:client id="{69016F1B-AC45-41B2-6A80-421384EEF20B}" v="105" dt="2020-10-14T19:38:20.791"/>
    <p1510:client id="{6C78A1A6-C90D-E690-D1DD-60B27387A352}" v="131" dt="2020-10-14T09:24:23.715"/>
    <p1510:client id="{6EE1D51A-394F-4667-975D-36C81BA5EE09}" v="1639" dt="2020-10-09T16:39:12.499"/>
    <p1510:client id="{856EA27D-41C7-9EB4-1164-F0B713AE7B0C}" v="1613" dt="2020-10-13T18:24:45.772"/>
    <p1510:client id="{8F8A2DDB-1708-A17F-2E8F-00D7F66320CF}" v="4" dt="2020-10-14T19:51:58.983"/>
    <p1510:client id="{8FF7BFAB-A490-9F33-8E41-7E7E40A954C8}" v="537" dt="2020-10-13T18:05:38.672"/>
    <p1510:client id="{E7C5385A-019E-4AE8-66F9-D2FF5E2D4C26}" v="648" dt="2020-10-14T17:40:24.050"/>
    <p1510:client id="{F46F7854-52C2-36D9-5631-9A37E66C6043}" v="586" dt="2020-10-18T13:30:50.182"/>
    <p1510:client id="{FB9A3AAF-5D78-21E7-B0EF-2F75BB2FBC38}" v="176" dt="2020-10-14T18:43:31.4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39"/>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10/18/2020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3:25:16.682"/>
    </inkml:context>
    <inkml:brush xml:id="br0">
      <inkml:brushProperty name="width" value="0.1" units="cm"/>
      <inkml:brushProperty name="height" value="0.1" units="cm"/>
      <inkml:brushProperty name="color" value="#00A0D7"/>
    </inkml:brush>
  </inkml:definitions>
  <inkml:trace contextRef="#ctx0" brushRef="#br0">3175 3731 16383 0 0,'0'0'-16383'0'0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3:25:16.691"/>
    </inkml:context>
    <inkml:brush xml:id="br0">
      <inkml:brushProperty name="width" value="0.1" units="cm"/>
      <inkml:brushProperty name="height" value="0.1" units="cm"/>
      <inkml:brushProperty name="color" value="#00A0D7"/>
    </inkml:brush>
  </inkml:definitions>
  <inkml:trace contextRef="#ctx0" brushRef="#br0">5847 10054 16383 0 0,'0'0'-16383'0'0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3:25:16.692"/>
    </inkml:context>
    <inkml:brush xml:id="br0">
      <inkml:brushProperty name="width" value="0.1" units="cm"/>
      <inkml:brushProperty name="height" value="0.1" units="cm"/>
      <inkml:brushProperty name="color" value="#00A0D7"/>
    </inkml:brush>
  </inkml:definitions>
  <inkml:trace contextRef="#ctx0" brushRef="#br0">7858 6429 16383 0 0,'0'0'-16383'0'0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3:25:17.354"/>
    </inkml:context>
    <inkml:brush xml:id="br0">
      <inkml:brushProperty name="width" value="0.1" units="cm"/>
      <inkml:brushProperty name="height" value="0.1" units="cm"/>
      <inkml:brushProperty name="color" value="#00A0D7"/>
    </inkml:brush>
  </inkml:definitions>
  <inkml:trace contextRef="#ctx0" brushRef="#br0">10848 5609 16383 0 0,'0'0'-16383'0'0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3:25:17.355"/>
    </inkml:context>
    <inkml:brush xml:id="br0">
      <inkml:brushProperty name="width" value="0.1" units="cm"/>
      <inkml:brushProperty name="height" value="0.1" units="cm"/>
      <inkml:brushProperty name="color" value="#00A0D7"/>
    </inkml:brush>
  </inkml:definitions>
  <inkml:trace contextRef="#ctx0" brushRef="#br0">8070 5080 16383 0 0,'0'0'-16383'0'0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38:52.355"/>
    </inkml:context>
    <inkml:brush xml:id="br0">
      <inkml:brushProperty name="width" value="0.1" units="cm"/>
      <inkml:brushProperty name="height" value="0.1" units="cm"/>
      <inkml:brushProperty name="color" value="#E71224"/>
    </inkml:brush>
  </inkml:definitions>
  <inkml:trace contextRef="#ctx0" brushRef="#br0">17251 5186 16383 0 0,'0'0'-16383'0'0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9:38:52.356"/>
    </inkml:context>
    <inkml:brush xml:id="br0">
      <inkml:brushProperty name="width" value="0.1" units="cm"/>
      <inkml:brushProperty name="height" value="0.1" units="cm"/>
      <inkml:brushProperty name="color" value="#E71224"/>
    </inkml:brush>
  </inkml:definitions>
  <inkml:trace contextRef="#ctx0" brushRef="#br0">17489 5371 16383 0 0,'0'0'-16383'0'0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3:25:16.683"/>
    </inkml:context>
    <inkml:brush xml:id="br0">
      <inkml:brushProperty name="width" value="0.1" units="cm"/>
      <inkml:brushProperty name="height" value="0.1" units="cm"/>
      <inkml:brushProperty name="color" value="#00A0D7"/>
    </inkml:brush>
  </inkml:definitions>
  <inkml:trace contextRef="#ctx0" brushRef="#br0">2196 2064 16383 0 0,'0'0'-16383'0'0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3:25:16.684"/>
    </inkml:context>
    <inkml:brush xml:id="br0">
      <inkml:brushProperty name="width" value="0.1" units="cm"/>
      <inkml:brushProperty name="height" value="0.1" units="cm"/>
      <inkml:brushProperty name="color" value="#00A0D7"/>
    </inkml:brush>
  </inkml:definitions>
  <inkml:trace contextRef="#ctx0" brushRef="#br0">7461 3149 16383 0 0,'0'0'-16383'0'0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3:25:16.685"/>
    </inkml:context>
    <inkml:brush xml:id="br0">
      <inkml:brushProperty name="width" value="0.1" units="cm"/>
      <inkml:brushProperty name="height" value="0.1" units="cm"/>
      <inkml:brushProperty name="color" value="#00A0D7"/>
    </inkml:brush>
  </inkml:definitions>
  <inkml:trace contextRef="#ctx0" brushRef="#br0">6853 8784 16383 0 0,'0'0'-16383'0'0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3:25:16.686"/>
    </inkml:context>
    <inkml:brush xml:id="br0">
      <inkml:brushProperty name="width" value="0.1" units="cm"/>
      <inkml:brushProperty name="height" value="0.1" units="cm"/>
      <inkml:brushProperty name="color" value="#00A0D7"/>
    </inkml:brush>
  </inkml:definitions>
  <inkml:trace contextRef="#ctx0" brushRef="#br0">4683 4075 16383 0 0,'0'0'-16383'0'0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3:25:16.687"/>
    </inkml:context>
    <inkml:brush xml:id="br0">
      <inkml:brushProperty name="width" value="0.1" units="cm"/>
      <inkml:brushProperty name="height" value="0.1" units="cm"/>
      <inkml:brushProperty name="color" value="#00A0D7"/>
    </inkml:brush>
  </inkml:definitions>
  <inkml:trace contextRef="#ctx0" brushRef="#br0">1931 5609 16383 0 0,'0'0'-16383'0'0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3:25:16.688"/>
    </inkml:context>
    <inkml:brush xml:id="br0">
      <inkml:brushProperty name="width" value="0.1" units="cm"/>
      <inkml:brushProperty name="height" value="0.1" units="cm"/>
      <inkml:brushProperty name="color" value="#00A0D7"/>
    </inkml:brush>
  </inkml:definitions>
  <inkml:trace contextRef="#ctx0" brushRef="#br0">1931 5609 16383 0 0,'0'0'-16383'0'0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3:25:16.689"/>
    </inkml:context>
    <inkml:brush xml:id="br0">
      <inkml:brushProperty name="width" value="0.1" units="cm"/>
      <inkml:brushProperty name="height" value="0.1" units="cm"/>
      <inkml:brushProperty name="color" value="#00A0D7"/>
    </inkml:brush>
  </inkml:definitions>
  <inkml:trace contextRef="#ctx0" brushRef="#br0">17595 5001 16383 0 0,'0'0'-16383'0'0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14T13:25:16.690"/>
    </inkml:context>
    <inkml:brush xml:id="br0">
      <inkml:brushProperty name="width" value="0.1" units="cm"/>
      <inkml:brushProperty name="height" value="0.1" units="cm"/>
      <inkml:brushProperty name="color" value="#00A0D7"/>
    </inkml:brush>
  </inkml:definitions>
  <inkml:trace contextRef="#ctx0" brushRef="#br0">5847 10054 16383 0 0,'0'0'-16383'0'0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10/18/2020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Mrs. Myles, Student Support Specialist</a:t>
            </a:r>
          </a:p>
          <a:p>
            <a:r>
              <a:rPr lang="en-US"/>
              <a:t>Mrs. Cook &amp; Mr. Lightner, Counselors (support services-study skills and attendance)</a:t>
            </a:r>
          </a:p>
          <a:p>
            <a:r>
              <a:rPr lang="en-US"/>
              <a:t>Mr. Hutchenson, School Social Worker (contacting hard to reach students)</a:t>
            </a:r>
          </a:p>
          <a:p>
            <a:r>
              <a:rPr lang="en-US"/>
              <a:t>Mrs. McGrady-Media Specialist (books on reading level)</a:t>
            </a:r>
          </a:p>
        </p:txBody>
      </p:sp>
      <p:sp>
        <p:nvSpPr>
          <p:cNvPr id="4" name="Slide Number Placeholder 3"/>
          <p:cNvSpPr>
            <a:spLocks noGrp="1"/>
          </p:cNvSpPr>
          <p:nvPr>
            <p:ph type="sldNum" sz="quarter" idx="5"/>
          </p:nvPr>
        </p:nvSpPr>
        <p:spPr/>
        <p:txBody>
          <a:bodyPr/>
          <a:lstStyle/>
          <a:p>
            <a:fld id="{F93199CD-3E1B-4AE6-990F-76F925F5EA9F}" type="slidenum">
              <a:rPr lang="en-US"/>
              <a:t>22</a:t>
            </a:fld>
            <a:endParaRPr lang="en-US"/>
          </a:p>
        </p:txBody>
      </p:sp>
    </p:spTree>
    <p:extLst>
      <p:ext uri="{BB962C8B-B14F-4D97-AF65-F5344CB8AC3E}">
        <p14:creationId xmlns:p14="http://schemas.microsoft.com/office/powerpoint/2010/main" val="183582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How many SWD to meet target ELA &amp; Math for developing? Proficient? Distinguished?</a:t>
            </a:r>
          </a:p>
          <a:p>
            <a:r>
              <a:rPr lang="en-US">
                <a:latin typeface="Calibri"/>
                <a:cs typeface="Calibri"/>
              </a:rPr>
              <a:t>Students accountability-data talk and understanding their data</a:t>
            </a:r>
          </a:p>
        </p:txBody>
      </p:sp>
      <p:sp>
        <p:nvSpPr>
          <p:cNvPr id="4" name="Slide Number Placeholder 3"/>
          <p:cNvSpPr>
            <a:spLocks noGrp="1"/>
          </p:cNvSpPr>
          <p:nvPr>
            <p:ph type="sldNum" sz="quarter" idx="5"/>
          </p:nvPr>
        </p:nvSpPr>
        <p:spPr/>
        <p:txBody>
          <a:bodyPr/>
          <a:lstStyle/>
          <a:p>
            <a:fld id="{F93199CD-3E1B-4AE6-990F-76F925F5EA9F}" type="slidenum">
              <a:rPr lang="en-US"/>
              <a:t>24</a:t>
            </a:fld>
            <a:endParaRPr lang="en-US"/>
          </a:p>
        </p:txBody>
      </p:sp>
    </p:spTree>
    <p:extLst>
      <p:ext uri="{BB962C8B-B14F-4D97-AF65-F5344CB8AC3E}">
        <p14:creationId xmlns:p14="http://schemas.microsoft.com/office/powerpoint/2010/main" val="116556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t>Click to edit Master title style</a:t>
            </a: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edit Master subtitle style</a:t>
            </a: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3F41C87-7AD9-4845-A077-840E4A0F3F06}" type="datetimeFigureOut">
              <a:rPr lang="en-US"/>
              <a:t>10/18/2020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t>Click to edit Master title style</a:t>
            </a: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3F41C87-7AD9-4845-A077-840E4A0F3F06}" type="datetimeFigureOut">
              <a:rPr lang="en-US"/>
              <a:t>10/18/2020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5pPr>
              <a:defRPr/>
            </a:lvl5pPr>
            <a:lvl6pPr>
              <a:defRPr/>
            </a:lvl6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3F41C87-7AD9-4845-A077-840E4A0F3F06}" type="datetimeFigureOut">
              <a:rPr lang="en-US"/>
              <a:t>10/18/2020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t>Click to edit Master title style</a:t>
            </a: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10/18/2020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03F41C87-7AD9-4845-A077-840E4A0F3F06}" type="datetimeFigureOut">
              <a:rPr lang="en-US"/>
              <a:t>10/18/2020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t>Click to edit Master title style</a:t>
            </a: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03F41C87-7AD9-4845-A077-840E4A0F3F06}" type="datetimeFigureOut">
              <a:rPr lang="en-US"/>
              <a:t>10/18/2020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03F41C87-7AD9-4845-A077-840E4A0F3F06}" type="datetimeFigureOut">
              <a:rPr lang="en-US"/>
              <a:t>10/18/2020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10/18/2020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t>Click to edit Master title style</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10/18/2020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t>Click to edit Master title style</a:t>
            </a: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10/18/2020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10/18/2020</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customXml" Target="../ink/ink10.xml"/><Relationship Id="rId3" Type="http://schemas.openxmlformats.org/officeDocument/2006/relationships/customXml" Target="../ink/ink1.xml"/><Relationship Id="rId7" Type="http://schemas.openxmlformats.org/officeDocument/2006/relationships/customXml" Target="../ink/ink4.xml"/><Relationship Id="rId12" Type="http://schemas.openxmlformats.org/officeDocument/2006/relationships/customXml" Target="../ink/ink9.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customXml" Target="../ink/ink3.xml"/><Relationship Id="rId11" Type="http://schemas.openxmlformats.org/officeDocument/2006/relationships/customXml" Target="../ink/ink8.xml"/><Relationship Id="rId5" Type="http://schemas.openxmlformats.org/officeDocument/2006/relationships/customXml" Target="../ink/ink2.xml"/><Relationship Id="rId10" Type="http://schemas.openxmlformats.org/officeDocument/2006/relationships/customXml" Target="../ink/ink7.xml"/><Relationship Id="rId4" Type="http://schemas.openxmlformats.org/officeDocument/2006/relationships/image" Target="../media/image19.png"/><Relationship Id="rId9" Type="http://schemas.openxmlformats.org/officeDocument/2006/relationships/customXml" Target="../ink/ink6.xml"/><Relationship Id="rId14" Type="http://schemas.openxmlformats.org/officeDocument/2006/relationships/customXml" Target="../ink/ink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customXml" Target="../ink/ink1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customXml" Target="../ink/ink15.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998" y="2216181"/>
            <a:ext cx="8229600" cy="2895600"/>
          </a:xfrm>
        </p:spPr>
        <p:txBody>
          <a:bodyPr/>
          <a:lstStyle/>
          <a:p>
            <a:r>
              <a:rPr lang="en-US" dirty="0"/>
              <a:t>SWD Collaborative </a:t>
            </a:r>
            <a:r>
              <a:rPr lang="en-US"/>
              <a:t>Planning Meeting #4</a:t>
            </a:r>
          </a:p>
        </p:txBody>
      </p:sp>
      <p:sp>
        <p:nvSpPr>
          <p:cNvPr id="4" name="Subtitle 3"/>
          <p:cNvSpPr>
            <a:spLocks noGrp="1"/>
          </p:cNvSpPr>
          <p:nvPr>
            <p:ph type="subTitle" idx="1"/>
          </p:nvPr>
        </p:nvSpPr>
        <p:spPr>
          <a:xfrm>
            <a:off x="304997" y="5360151"/>
            <a:ext cx="8229600" cy="1219200"/>
          </a:xfrm>
        </p:spPr>
        <p:txBody>
          <a:bodyPr vert="horz" lIns="91440" tIns="45720" rIns="91440" bIns="45720" rtlCol="0" anchor="t">
            <a:normAutofit fontScale="70000" lnSpcReduction="20000"/>
          </a:bodyPr>
          <a:lstStyle/>
          <a:p>
            <a:r>
              <a:rPr lang="it-IT" dirty="0" err="1">
                <a:solidFill>
                  <a:schemeClr val="tx1"/>
                </a:solidFill>
              </a:rPr>
              <a:t>Allgood</a:t>
            </a:r>
            <a:r>
              <a:rPr lang="it-IT" dirty="0">
                <a:solidFill>
                  <a:schemeClr val="tx1"/>
                </a:solidFill>
              </a:rPr>
              <a:t> </a:t>
            </a:r>
            <a:r>
              <a:rPr lang="it-IT" dirty="0" err="1">
                <a:solidFill>
                  <a:schemeClr val="tx1"/>
                </a:solidFill>
              </a:rPr>
              <a:t>elementary</a:t>
            </a:r>
            <a:r>
              <a:rPr lang="it-IT" dirty="0">
                <a:solidFill>
                  <a:schemeClr val="tx1"/>
                </a:solidFill>
              </a:rPr>
              <a:t> school</a:t>
            </a:r>
          </a:p>
          <a:p>
            <a:endParaRPr lang="it-IT" dirty="0">
              <a:solidFill>
                <a:schemeClr val="tx1"/>
              </a:solidFill>
            </a:endParaRPr>
          </a:p>
          <a:p>
            <a:r>
              <a:rPr lang="it-IT" dirty="0" err="1">
                <a:solidFill>
                  <a:schemeClr val="tx1"/>
                </a:solidFill>
              </a:rPr>
              <a:t>Every</a:t>
            </a:r>
            <a:r>
              <a:rPr lang="it-IT" dirty="0">
                <a:solidFill>
                  <a:schemeClr val="tx1"/>
                </a:solidFill>
              </a:rPr>
              <a:t> </a:t>
            </a:r>
            <a:r>
              <a:rPr lang="it-IT" dirty="0" err="1">
                <a:solidFill>
                  <a:schemeClr val="tx1"/>
                </a:solidFill>
              </a:rPr>
              <a:t>wednesday</a:t>
            </a:r>
            <a:r>
              <a:rPr lang="it-IT" dirty="0">
                <a:solidFill>
                  <a:schemeClr val="tx1"/>
                </a:solidFill>
              </a:rPr>
              <a:t> </a:t>
            </a:r>
            <a:r>
              <a:rPr lang="it-IT" dirty="0" err="1">
                <a:solidFill>
                  <a:schemeClr val="tx1"/>
                </a:solidFill>
              </a:rPr>
              <a:t>at</a:t>
            </a:r>
            <a:r>
              <a:rPr lang="it-IT" dirty="0">
                <a:solidFill>
                  <a:schemeClr val="tx1"/>
                </a:solidFill>
              </a:rPr>
              <a:t> 1:30 </a:t>
            </a:r>
            <a:r>
              <a:rPr lang="it-IT" dirty="0" err="1">
                <a:solidFill>
                  <a:schemeClr val="tx1"/>
                </a:solidFill>
              </a:rPr>
              <a:t>pm</a:t>
            </a:r>
            <a:endParaRPr lang="it-IT" dirty="0">
              <a:solidFill>
                <a:schemeClr val="tx1"/>
              </a:solidFill>
            </a:endParaRPr>
          </a:p>
          <a:p>
            <a:endParaRPr lang="it-IT" dirty="0">
              <a:solidFill>
                <a:schemeClr val="tx1"/>
              </a:solidFill>
            </a:endParaRPr>
          </a:p>
          <a:p>
            <a:r>
              <a:rPr lang="it-IT" dirty="0">
                <a:solidFill>
                  <a:schemeClr val="tx1"/>
                </a:solidFill>
              </a:rPr>
              <a:t>Dr. William Carter, </a:t>
            </a:r>
            <a:r>
              <a:rPr lang="it-IT" dirty="0" err="1">
                <a:solidFill>
                  <a:schemeClr val="tx1"/>
                </a:solidFill>
              </a:rPr>
              <a:t>principal</a:t>
            </a:r>
            <a:endParaRPr lang="it-IT" dirty="0">
              <a:solidFill>
                <a:schemeClr val="tx1"/>
              </a:solidFill>
            </a:endParaRPr>
          </a:p>
          <a:p>
            <a:endParaRPr lang="it-IT" dirty="0">
              <a:solidFill>
                <a:schemeClr val="tx1"/>
              </a:solidFill>
            </a:endParaRPr>
          </a:p>
          <a:p>
            <a:r>
              <a:rPr lang="it-IT" dirty="0">
                <a:solidFill>
                  <a:schemeClr val="tx1"/>
                </a:solidFill>
              </a:rPr>
              <a:t>Dr. Lisa </a:t>
            </a:r>
            <a:r>
              <a:rPr lang="it-IT" dirty="0" err="1">
                <a:solidFill>
                  <a:schemeClr val="tx1"/>
                </a:solidFill>
              </a:rPr>
              <a:t>steele</a:t>
            </a:r>
            <a:r>
              <a:rPr lang="it-IT" dirty="0">
                <a:solidFill>
                  <a:schemeClr val="tx1"/>
                </a:solidFill>
              </a:rPr>
              <a:t> </a:t>
            </a:r>
            <a:r>
              <a:rPr lang="it-IT" dirty="0" err="1">
                <a:solidFill>
                  <a:schemeClr val="tx1"/>
                </a:solidFill>
              </a:rPr>
              <a:t>Rhymer</a:t>
            </a:r>
            <a:r>
              <a:rPr lang="it-IT" dirty="0">
                <a:solidFill>
                  <a:schemeClr val="tx1"/>
                </a:solidFill>
              </a:rPr>
              <a:t>, Assistant </a:t>
            </a:r>
            <a:r>
              <a:rPr lang="it-IT" dirty="0" err="1">
                <a:solidFill>
                  <a:schemeClr val="tx1"/>
                </a:solidFill>
              </a:rPr>
              <a:t>principal</a:t>
            </a:r>
            <a:endParaRPr lang="it-IT" dirty="0">
              <a:solidFill>
                <a:schemeClr val="tx1"/>
              </a:solidFill>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lumOff val="75000"/>
          </a:schemeClr>
        </a:solidFill>
        <a:effectLst/>
      </p:bgPr>
    </p:bg>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EBFFF39F-3CB2-4F3A-849B-541CDFB8E4FB}"/>
              </a:ext>
            </a:extLst>
          </p:cNvPr>
          <p:cNvSpPr txBox="1">
            <a:spLocks/>
          </p:cNvSpPr>
          <p:nvPr/>
        </p:nvSpPr>
        <p:spPr>
          <a:xfrm>
            <a:off x="624199" y="-258616"/>
            <a:ext cx="11688130" cy="122782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dirty="0"/>
              <a:t>3rd  Grade MAP Data with 2020 Norms</a:t>
            </a:r>
          </a:p>
        </p:txBody>
      </p:sp>
      <p:graphicFrame>
        <p:nvGraphicFramePr>
          <p:cNvPr id="2" name="Table 1">
            <a:extLst>
              <a:ext uri="{FF2B5EF4-FFF2-40B4-BE49-F238E27FC236}">
                <a16:creationId xmlns:a16="http://schemas.microsoft.com/office/drawing/2014/main" id="{A4942363-E632-4ADB-AB13-0F1D9A7F5AF6}"/>
              </a:ext>
            </a:extLst>
          </p:cNvPr>
          <p:cNvGraphicFramePr>
            <a:graphicFrameLocks noGrp="1"/>
          </p:cNvGraphicFramePr>
          <p:nvPr>
            <p:extLst>
              <p:ext uri="{D42A27DB-BD31-4B8C-83A1-F6EECF244321}">
                <p14:modId xmlns:p14="http://schemas.microsoft.com/office/powerpoint/2010/main" val="1847210987"/>
              </p:ext>
            </p:extLst>
          </p:nvPr>
        </p:nvGraphicFramePr>
        <p:xfrm>
          <a:off x="14530" y="1664794"/>
          <a:ext cx="12188824" cy="3619500"/>
        </p:xfrm>
        <a:graphic>
          <a:graphicData uri="http://schemas.openxmlformats.org/drawingml/2006/table">
            <a:tbl>
              <a:tblPr firstRow="1" bandRow="1">
                <a:tableStyleId>{5C22544A-7EE6-4342-B048-85BDC9FD1C3A}</a:tableStyleId>
              </a:tblPr>
              <a:tblGrid>
                <a:gridCol w="3047206">
                  <a:extLst>
                    <a:ext uri="{9D8B030D-6E8A-4147-A177-3AD203B41FA5}">
                      <a16:colId xmlns:a16="http://schemas.microsoft.com/office/drawing/2014/main" val="4269917841"/>
                    </a:ext>
                  </a:extLst>
                </a:gridCol>
                <a:gridCol w="3047206">
                  <a:extLst>
                    <a:ext uri="{9D8B030D-6E8A-4147-A177-3AD203B41FA5}">
                      <a16:colId xmlns:a16="http://schemas.microsoft.com/office/drawing/2014/main" val="2549392953"/>
                    </a:ext>
                  </a:extLst>
                </a:gridCol>
                <a:gridCol w="3047206">
                  <a:extLst>
                    <a:ext uri="{9D8B030D-6E8A-4147-A177-3AD203B41FA5}">
                      <a16:colId xmlns:a16="http://schemas.microsoft.com/office/drawing/2014/main" val="355602314"/>
                    </a:ext>
                  </a:extLst>
                </a:gridCol>
                <a:gridCol w="3047206">
                  <a:extLst>
                    <a:ext uri="{9D8B030D-6E8A-4147-A177-3AD203B41FA5}">
                      <a16:colId xmlns:a16="http://schemas.microsoft.com/office/drawing/2014/main" val="3010650123"/>
                    </a:ext>
                  </a:extLst>
                </a:gridCol>
              </a:tblGrid>
              <a:tr h="381000">
                <a:tc>
                  <a:txBody>
                    <a:bodyPr/>
                    <a:lstStyle/>
                    <a:p>
                      <a:pPr rtl="0" fontAlgn="t">
                        <a:spcBef>
                          <a:spcPts val="0"/>
                        </a:spcBef>
                        <a:spcAft>
                          <a:spcPts val="0"/>
                        </a:spcAft>
                      </a:pPr>
                      <a:r>
                        <a:rPr lang="en-US" sz="1400" dirty="0">
                          <a:effectLst/>
                        </a:rPr>
                        <a:t>Name</a:t>
                      </a:r>
                      <a:endParaRPr lang="en-US" dirty="0">
                        <a:effectLst/>
                      </a:endParaRPr>
                    </a:p>
                  </a:txBody>
                  <a:tcPr marL="95250" marR="95250" marT="95250" marB="95250"/>
                </a:tc>
                <a:tc>
                  <a:txBody>
                    <a:bodyPr/>
                    <a:lstStyle/>
                    <a:p>
                      <a:pPr rtl="0" fontAlgn="t">
                        <a:spcBef>
                          <a:spcPts val="0"/>
                        </a:spcBef>
                        <a:spcAft>
                          <a:spcPts val="0"/>
                        </a:spcAft>
                      </a:pPr>
                      <a:r>
                        <a:rPr lang="en-US" sz="1400" dirty="0">
                          <a:effectLst/>
                        </a:rPr>
                        <a:t>Math</a:t>
                      </a:r>
                      <a:endParaRPr lang="en-US" dirty="0">
                        <a:effectLst/>
                      </a:endParaRPr>
                    </a:p>
                  </a:txBody>
                  <a:tcPr marL="95250" marR="95250" marT="95250" marB="95250"/>
                </a:tc>
                <a:tc>
                  <a:txBody>
                    <a:bodyPr/>
                    <a:lstStyle/>
                    <a:p>
                      <a:pPr rtl="0" fontAlgn="t">
                        <a:spcBef>
                          <a:spcPts val="0"/>
                        </a:spcBef>
                        <a:spcAft>
                          <a:spcPts val="0"/>
                        </a:spcAft>
                      </a:pPr>
                      <a:r>
                        <a:rPr lang="en-US" sz="1400" dirty="0">
                          <a:effectLst/>
                        </a:rPr>
                        <a:t>Reading</a:t>
                      </a:r>
                      <a:endParaRPr lang="en-US" dirty="0">
                        <a:effectLst/>
                      </a:endParaRPr>
                    </a:p>
                  </a:txBody>
                  <a:tcPr marL="95250" marR="95250" marT="95250" marB="95250"/>
                </a:tc>
                <a:tc>
                  <a:txBody>
                    <a:bodyPr/>
                    <a:lstStyle/>
                    <a:p>
                      <a:pPr rtl="0" fontAlgn="t">
                        <a:spcBef>
                          <a:spcPts val="0"/>
                        </a:spcBef>
                        <a:spcAft>
                          <a:spcPts val="0"/>
                        </a:spcAft>
                      </a:pPr>
                      <a:r>
                        <a:rPr lang="en-US" sz="1400" dirty="0">
                          <a:effectLst/>
                        </a:rPr>
                        <a:t>ELA</a:t>
                      </a:r>
                      <a:endParaRPr lang="en-US" dirty="0">
                        <a:effectLst/>
                      </a:endParaRPr>
                    </a:p>
                  </a:txBody>
                  <a:tcPr marL="95250" marR="95250" marT="95250" marB="95250"/>
                </a:tc>
                <a:extLst>
                  <a:ext uri="{0D108BD9-81ED-4DB2-BD59-A6C34878D82A}">
                    <a16:rowId xmlns:a16="http://schemas.microsoft.com/office/drawing/2014/main" val="3444062967"/>
                  </a:ext>
                </a:extLst>
              </a:tr>
              <a:tr h="381000">
                <a:tc>
                  <a:txBody>
                    <a:bodyPr/>
                    <a:lstStyle/>
                    <a:p>
                      <a:pPr rtl="0" fontAlgn="t">
                        <a:spcBef>
                          <a:spcPts val="0"/>
                        </a:spcBef>
                        <a:spcAft>
                          <a:spcPts val="0"/>
                        </a:spcAft>
                      </a:pPr>
                      <a:r>
                        <a:rPr lang="en-US" sz="1200" dirty="0">
                          <a:effectLst/>
                        </a:rPr>
                        <a:t>Chloe Costa </a:t>
                      </a:r>
                      <a:endParaRPr lang="en-US" dirty="0">
                        <a:effectLst/>
                      </a:endParaRPr>
                    </a:p>
                  </a:txBody>
                  <a:tcPr marL="95250" marR="95250" marT="95250" marB="95250"/>
                </a:tc>
                <a:tc>
                  <a:txBody>
                    <a:bodyPr/>
                    <a:lstStyle/>
                    <a:p>
                      <a:pPr lvl="0">
                        <a:spcBef>
                          <a:spcPts val="0"/>
                        </a:spcBef>
                        <a:spcAft>
                          <a:spcPts val="0"/>
                        </a:spcAft>
                        <a:buNone/>
                      </a:pPr>
                      <a:r>
                        <a:rPr lang="en-US" sz="2400" b="0" i="0" u="none" strike="noStrike" noProof="0" dirty="0">
                          <a:effectLst/>
                          <a:highlight>
                            <a:srgbClr val="FFFF00"/>
                          </a:highlight>
                          <a:latin typeface="Corbel"/>
                        </a:rPr>
                        <a:t>F19-175 W20-195 F20-181 G: 194</a:t>
                      </a:r>
                      <a:endParaRPr lang="en-US" sz="2400">
                        <a:highlight>
                          <a:srgbClr val="FFFF00"/>
                        </a:highlight>
                      </a:endParaRPr>
                    </a:p>
                    <a:p>
                      <a:pPr fontAlgn="t"/>
                      <a:br>
                        <a:rPr lang="en-US" dirty="0">
                          <a:effectLst/>
                        </a:rPr>
                      </a:br>
                      <a:endParaRPr lang="en-US" sz="2400" dirty="0">
                        <a:effectLst/>
                      </a:endParaRPr>
                    </a:p>
                  </a:txBody>
                  <a:tcPr marL="95250" marR="95250" marT="95250" marB="95250"/>
                </a:tc>
                <a:tc>
                  <a:txBody>
                    <a:bodyPr/>
                    <a:lstStyle/>
                    <a:p>
                      <a:pPr lvl="0">
                        <a:spcBef>
                          <a:spcPts val="0"/>
                        </a:spcBef>
                        <a:spcAft>
                          <a:spcPts val="0"/>
                        </a:spcAft>
                        <a:buNone/>
                      </a:pPr>
                      <a:r>
                        <a:rPr lang="en-US" sz="2400" b="0" i="0" u="none" strike="noStrike" noProof="0" dirty="0">
                          <a:effectLst/>
                          <a:highlight>
                            <a:srgbClr val="FF0000"/>
                          </a:highlight>
                          <a:latin typeface="Corbel"/>
                        </a:rPr>
                        <a:t>F19-163 W20-172 F20-</a:t>
                      </a:r>
                      <a:r>
                        <a:rPr lang="en-US" sz="2400" b="0" i="0" u="none" strike="noStrike" noProof="0">
                          <a:effectLst/>
                          <a:highlight>
                            <a:srgbClr val="FF0000"/>
                          </a:highlight>
                          <a:latin typeface="Corbel"/>
                        </a:rPr>
                        <a:t>169 G: 182</a:t>
                      </a:r>
                      <a:endParaRPr lang="en-US" sz="2400"/>
                    </a:p>
                    <a:p>
                      <a:pPr fontAlgn="t"/>
                      <a:br>
                        <a:rPr lang="en-US" dirty="0">
                          <a:effectLst/>
                        </a:rPr>
                      </a:br>
                      <a:endParaRPr lang="en-US" sz="2400" dirty="0">
                        <a:effectLst/>
                      </a:endParaRPr>
                    </a:p>
                  </a:txBody>
                  <a:tcPr marL="95250" marR="95250" marT="95250" marB="95250"/>
                </a:tc>
                <a:tc>
                  <a:txBody>
                    <a:bodyPr/>
                    <a:lstStyle/>
                    <a:p>
                      <a:pPr rtl="0" fontAlgn="t">
                        <a:spcBef>
                          <a:spcPts val="0"/>
                        </a:spcBef>
                        <a:spcAft>
                          <a:spcPts val="0"/>
                        </a:spcAft>
                      </a:pPr>
                      <a:r>
                        <a:rPr lang="en-US" sz="2400" b="0" i="0" u="none" strike="noStrike" noProof="0" dirty="0">
                          <a:effectLst/>
                          <a:highlight>
                            <a:srgbClr val="FF0000"/>
                          </a:highlight>
                          <a:latin typeface="Corbel"/>
                        </a:rPr>
                        <a:t>F19-N/A W20-N/A </a:t>
                      </a:r>
                      <a:r>
                        <a:rPr lang="en-US" sz="2400" b="0" i="0" u="none" strike="noStrike" noProof="0">
                          <a:effectLst/>
                          <a:highlight>
                            <a:srgbClr val="FF0000"/>
                          </a:highlight>
                          <a:latin typeface="Corbel"/>
                        </a:rPr>
                        <a:t>F20-165 G: 179</a:t>
                      </a:r>
                      <a:br>
                        <a:rPr lang="en-US" sz="2400" dirty="0">
                          <a:effectLst/>
                        </a:rPr>
                      </a:br>
                      <a:endParaRPr lang="en-US" sz="2400" dirty="0">
                        <a:effectLst/>
                      </a:endParaRPr>
                    </a:p>
                  </a:txBody>
                  <a:tcPr marL="95250" marR="95250" marT="95250" marB="95250"/>
                </a:tc>
                <a:extLst>
                  <a:ext uri="{0D108BD9-81ED-4DB2-BD59-A6C34878D82A}">
                    <a16:rowId xmlns:a16="http://schemas.microsoft.com/office/drawing/2014/main" val="623990670"/>
                  </a:ext>
                </a:extLst>
              </a:tr>
              <a:tr h="381000">
                <a:tc>
                  <a:txBody>
                    <a:bodyPr/>
                    <a:lstStyle/>
                    <a:p>
                      <a:pPr rtl="0" fontAlgn="t">
                        <a:spcBef>
                          <a:spcPts val="0"/>
                        </a:spcBef>
                        <a:spcAft>
                          <a:spcPts val="0"/>
                        </a:spcAft>
                      </a:pPr>
                      <a:r>
                        <a:rPr lang="en-US" sz="1200" dirty="0">
                          <a:effectLst/>
                        </a:rPr>
                        <a:t>Andrew Pitts </a:t>
                      </a:r>
                      <a:endParaRPr lang="en-US" dirty="0">
                        <a:effectLst/>
                      </a:endParaRPr>
                    </a:p>
                  </a:txBody>
                  <a:tcPr marL="95250" marR="95250" marT="95250" marB="95250"/>
                </a:tc>
                <a:tc>
                  <a:txBody>
                    <a:bodyPr/>
                    <a:lstStyle/>
                    <a:p>
                      <a:pPr rtl="0" fontAlgn="t">
                        <a:spcBef>
                          <a:spcPts val="0"/>
                        </a:spcBef>
                        <a:spcAft>
                          <a:spcPts val="0"/>
                        </a:spcAft>
                      </a:pPr>
                      <a:endParaRPr lang="en-US" sz="2400" dirty="0">
                        <a:effectLst/>
                      </a:endParaRPr>
                    </a:p>
                    <a:p>
                      <a:pPr lvl="0">
                        <a:buNone/>
                      </a:pPr>
                      <a:r>
                        <a:rPr lang="en-US" sz="2400" b="0" i="0" u="none" strike="noStrike" noProof="0" dirty="0">
                          <a:effectLst/>
                          <a:highlight>
                            <a:srgbClr val="FFFF00"/>
                          </a:highlight>
                          <a:latin typeface="Corbel"/>
                        </a:rPr>
                        <a:t>F19-166 W20-180 F20-</a:t>
                      </a:r>
                      <a:r>
                        <a:rPr lang="en-US" sz="2400" b="0" i="0" u="none" strike="noStrike" noProof="0">
                          <a:effectLst/>
                          <a:highlight>
                            <a:srgbClr val="FFFF00"/>
                          </a:highlight>
                          <a:latin typeface="Corbel"/>
                        </a:rPr>
                        <a:t>176 G: 189</a:t>
                      </a:r>
                      <a:br>
                        <a:rPr lang="en-US" sz="2400" dirty="0">
                          <a:effectLst/>
                        </a:rPr>
                      </a:br>
                      <a:endParaRPr lang="en-US" sz="2400" dirty="0">
                        <a:effectLst/>
                      </a:endParaRPr>
                    </a:p>
                  </a:txBody>
                  <a:tcPr marL="95250" marR="95250" marT="95250" marB="95250"/>
                </a:tc>
                <a:tc>
                  <a:txBody>
                    <a:bodyPr/>
                    <a:lstStyle/>
                    <a:p>
                      <a:pPr rtl="0" fontAlgn="t">
                        <a:spcBef>
                          <a:spcPts val="0"/>
                        </a:spcBef>
                        <a:spcAft>
                          <a:spcPts val="0"/>
                        </a:spcAft>
                      </a:pPr>
                      <a:endParaRPr lang="en-US" sz="2400" dirty="0">
                        <a:effectLst/>
                      </a:endParaRPr>
                    </a:p>
                    <a:p>
                      <a:pPr lvl="0">
                        <a:buNone/>
                      </a:pPr>
                      <a:r>
                        <a:rPr lang="en-US" sz="2400" b="0" i="0" u="none" strike="noStrike" noProof="0" dirty="0">
                          <a:effectLst/>
                          <a:highlight>
                            <a:srgbClr val="FFFF00"/>
                          </a:highlight>
                          <a:latin typeface="Corbel"/>
                        </a:rPr>
                        <a:t>F19-169 W20-172 F20-</a:t>
                      </a:r>
                      <a:r>
                        <a:rPr lang="en-US" sz="2400" b="0" i="0" u="none" strike="noStrike" noProof="0">
                          <a:effectLst/>
                          <a:highlight>
                            <a:srgbClr val="FFFF00"/>
                          </a:highlight>
                          <a:latin typeface="Corbel"/>
                        </a:rPr>
                        <a:t>176 G: 188</a:t>
                      </a:r>
                      <a:br>
                        <a:rPr lang="en-US" sz="2400" dirty="0">
                          <a:effectLst/>
                        </a:rPr>
                      </a:br>
                      <a:endParaRPr lang="en-US" sz="2400" dirty="0">
                        <a:effectLst/>
                      </a:endParaRPr>
                    </a:p>
                  </a:txBody>
                  <a:tcPr marL="95250" marR="95250" marT="95250" marB="95250"/>
                </a:tc>
                <a:tc>
                  <a:txBody>
                    <a:bodyPr/>
                    <a:lstStyle/>
                    <a:p>
                      <a:pPr lvl="0">
                        <a:spcBef>
                          <a:spcPts val="0"/>
                        </a:spcBef>
                        <a:spcAft>
                          <a:spcPts val="0"/>
                        </a:spcAft>
                        <a:buNone/>
                      </a:pPr>
                      <a:r>
                        <a:rPr lang="en-US" sz="2400" b="0" i="0" u="none" strike="noStrike" noProof="0" dirty="0">
                          <a:effectLst/>
                          <a:highlight>
                            <a:srgbClr val="FF0000"/>
                          </a:highlight>
                          <a:latin typeface="Corbel"/>
                        </a:rPr>
                        <a:t>F19-N/A W20-n/A F20-</a:t>
                      </a:r>
                      <a:r>
                        <a:rPr lang="en-US" sz="2400" b="0" i="0" u="none" strike="noStrike" noProof="0">
                          <a:effectLst/>
                          <a:highlight>
                            <a:srgbClr val="FF0000"/>
                          </a:highlight>
                          <a:latin typeface="Corbel"/>
                        </a:rPr>
                        <a:t>160 G: 175</a:t>
                      </a:r>
                      <a:endParaRPr lang="en-US" sz="2400"/>
                    </a:p>
                    <a:p>
                      <a:pPr fontAlgn="t"/>
                      <a:br>
                        <a:rPr lang="en-US" dirty="0">
                          <a:effectLst/>
                        </a:rPr>
                      </a:br>
                      <a:endParaRPr lang="en-US" sz="2400" dirty="0">
                        <a:effectLst/>
                      </a:endParaRPr>
                    </a:p>
                  </a:txBody>
                  <a:tcPr marL="95250" marR="95250" marT="95250" marB="95250"/>
                </a:tc>
                <a:extLst>
                  <a:ext uri="{0D108BD9-81ED-4DB2-BD59-A6C34878D82A}">
                    <a16:rowId xmlns:a16="http://schemas.microsoft.com/office/drawing/2014/main" val="3332690458"/>
                  </a:ext>
                </a:extLst>
              </a:tr>
            </a:tbl>
          </a:graphicData>
        </a:graphic>
      </p:graphicFrame>
    </p:spTree>
    <p:extLst>
      <p:ext uri="{BB962C8B-B14F-4D97-AF65-F5344CB8AC3E}">
        <p14:creationId xmlns:p14="http://schemas.microsoft.com/office/powerpoint/2010/main" val="879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F83F14B-5E8B-4A12-B185-7D54D5E9E514}"/>
              </a:ext>
            </a:extLst>
          </p:cNvPr>
          <p:cNvGraphicFramePr>
            <a:graphicFrameLocks noGrp="1"/>
          </p:cNvGraphicFramePr>
          <p:nvPr>
            <p:extLst>
              <p:ext uri="{D42A27DB-BD31-4B8C-83A1-F6EECF244321}">
                <p14:modId xmlns:p14="http://schemas.microsoft.com/office/powerpoint/2010/main" val="2956850701"/>
              </p:ext>
            </p:extLst>
          </p:nvPr>
        </p:nvGraphicFramePr>
        <p:xfrm>
          <a:off x="28687" y="4229459"/>
          <a:ext cx="12188824" cy="2674620"/>
        </p:xfrm>
        <a:graphic>
          <a:graphicData uri="http://schemas.openxmlformats.org/drawingml/2006/table">
            <a:tbl>
              <a:tblPr firstRow="1" bandRow="1">
                <a:tableStyleId>{5C22544A-7EE6-4342-B048-85BDC9FD1C3A}</a:tableStyleId>
              </a:tblPr>
              <a:tblGrid>
                <a:gridCol w="3047206">
                  <a:extLst>
                    <a:ext uri="{9D8B030D-6E8A-4147-A177-3AD203B41FA5}">
                      <a16:colId xmlns:a16="http://schemas.microsoft.com/office/drawing/2014/main" val="4269917841"/>
                    </a:ext>
                  </a:extLst>
                </a:gridCol>
                <a:gridCol w="3047206">
                  <a:extLst>
                    <a:ext uri="{9D8B030D-6E8A-4147-A177-3AD203B41FA5}">
                      <a16:colId xmlns:a16="http://schemas.microsoft.com/office/drawing/2014/main" val="2549392953"/>
                    </a:ext>
                  </a:extLst>
                </a:gridCol>
                <a:gridCol w="3047206">
                  <a:extLst>
                    <a:ext uri="{9D8B030D-6E8A-4147-A177-3AD203B41FA5}">
                      <a16:colId xmlns:a16="http://schemas.microsoft.com/office/drawing/2014/main" val="355602314"/>
                    </a:ext>
                  </a:extLst>
                </a:gridCol>
                <a:gridCol w="3047206">
                  <a:extLst>
                    <a:ext uri="{9D8B030D-6E8A-4147-A177-3AD203B41FA5}">
                      <a16:colId xmlns:a16="http://schemas.microsoft.com/office/drawing/2014/main" val="3010650123"/>
                    </a:ext>
                  </a:extLst>
                </a:gridCol>
              </a:tblGrid>
              <a:tr h="381000">
                <a:tc>
                  <a:txBody>
                    <a:bodyPr/>
                    <a:lstStyle/>
                    <a:p>
                      <a:pPr rtl="0" fontAlgn="t">
                        <a:spcBef>
                          <a:spcPts val="0"/>
                        </a:spcBef>
                        <a:spcAft>
                          <a:spcPts val="0"/>
                        </a:spcAft>
                      </a:pPr>
                      <a:r>
                        <a:rPr lang="en-US" sz="1400">
                          <a:effectLst/>
                        </a:rPr>
                        <a:t>Name</a:t>
                      </a:r>
                      <a:endParaRPr lang="en-US">
                        <a:effectLst/>
                      </a:endParaRPr>
                    </a:p>
                  </a:txBody>
                  <a:tcPr marL="95250" marR="95250" marT="95250" marB="95250"/>
                </a:tc>
                <a:tc>
                  <a:txBody>
                    <a:bodyPr/>
                    <a:lstStyle/>
                    <a:p>
                      <a:pPr rtl="0" fontAlgn="t">
                        <a:spcBef>
                          <a:spcPts val="0"/>
                        </a:spcBef>
                        <a:spcAft>
                          <a:spcPts val="0"/>
                        </a:spcAft>
                      </a:pPr>
                      <a:r>
                        <a:rPr lang="en-US" sz="1400">
                          <a:effectLst/>
                        </a:rPr>
                        <a:t>Math</a:t>
                      </a:r>
                      <a:endParaRPr lang="en-US">
                        <a:effectLst/>
                      </a:endParaRPr>
                    </a:p>
                  </a:txBody>
                  <a:tcPr marL="95250" marR="95250" marT="95250" marB="95250"/>
                </a:tc>
                <a:tc>
                  <a:txBody>
                    <a:bodyPr/>
                    <a:lstStyle/>
                    <a:p>
                      <a:pPr rtl="0" fontAlgn="t">
                        <a:spcBef>
                          <a:spcPts val="0"/>
                        </a:spcBef>
                        <a:spcAft>
                          <a:spcPts val="0"/>
                        </a:spcAft>
                      </a:pPr>
                      <a:r>
                        <a:rPr lang="en-US" sz="1400">
                          <a:effectLst/>
                        </a:rPr>
                        <a:t>Reading</a:t>
                      </a:r>
                      <a:endParaRPr lang="en-US">
                        <a:effectLst/>
                      </a:endParaRPr>
                    </a:p>
                  </a:txBody>
                  <a:tcPr marL="95250" marR="95250" marT="95250" marB="95250"/>
                </a:tc>
                <a:tc>
                  <a:txBody>
                    <a:bodyPr/>
                    <a:lstStyle/>
                    <a:p>
                      <a:pPr rtl="0" fontAlgn="t">
                        <a:spcBef>
                          <a:spcPts val="0"/>
                        </a:spcBef>
                        <a:spcAft>
                          <a:spcPts val="0"/>
                        </a:spcAft>
                      </a:pPr>
                      <a:r>
                        <a:rPr lang="en-US" sz="1400">
                          <a:effectLst/>
                        </a:rPr>
                        <a:t>ELA</a:t>
                      </a:r>
                      <a:endParaRPr lang="en-US">
                        <a:effectLst/>
                      </a:endParaRPr>
                    </a:p>
                  </a:txBody>
                  <a:tcPr marL="95250" marR="95250" marT="95250" marB="95250"/>
                </a:tc>
                <a:extLst>
                  <a:ext uri="{0D108BD9-81ED-4DB2-BD59-A6C34878D82A}">
                    <a16:rowId xmlns:a16="http://schemas.microsoft.com/office/drawing/2014/main" val="3444062967"/>
                  </a:ext>
                </a:extLst>
              </a:tr>
              <a:tr h="381000">
                <a:tc>
                  <a:txBody>
                    <a:bodyPr/>
                    <a:lstStyle/>
                    <a:p>
                      <a:pPr rtl="0" fontAlgn="t">
                        <a:spcBef>
                          <a:spcPts val="0"/>
                        </a:spcBef>
                        <a:spcAft>
                          <a:spcPts val="0"/>
                        </a:spcAft>
                      </a:pPr>
                      <a:r>
                        <a:rPr lang="en-US" sz="1200">
                          <a:effectLst/>
                        </a:rPr>
                        <a:t>Chloe Costa </a:t>
                      </a:r>
                      <a:endParaRPr lang="en-US">
                        <a:effectLst/>
                      </a:endParaRPr>
                    </a:p>
                  </a:txBody>
                  <a:tcPr marL="95250" marR="95250" marT="95250" marB="95250"/>
                </a:tc>
                <a:tc>
                  <a:txBody>
                    <a:bodyPr/>
                    <a:lstStyle/>
                    <a:p>
                      <a:pPr rtl="0" fontAlgn="t">
                        <a:spcBef>
                          <a:spcPts val="0"/>
                        </a:spcBef>
                        <a:spcAft>
                          <a:spcPts val="0"/>
                        </a:spcAft>
                      </a:pPr>
                      <a:r>
                        <a:rPr lang="en-US" sz="1300">
                          <a:effectLst/>
                        </a:rPr>
                        <a:t>195 RIT/ 80 Percentile</a:t>
                      </a:r>
                      <a:endParaRPr lang="en-US">
                        <a:effectLst/>
                      </a:endParaRPr>
                    </a:p>
                    <a:p>
                      <a:pPr rtl="0" fontAlgn="t">
                        <a:spcBef>
                          <a:spcPts val="0"/>
                        </a:spcBef>
                        <a:spcAft>
                          <a:spcPts val="0"/>
                        </a:spcAft>
                      </a:pPr>
                      <a:r>
                        <a:rPr lang="en-US" sz="1300">
                          <a:effectLst/>
                        </a:rPr>
                        <a:t>High Average</a:t>
                      </a:r>
                      <a:endParaRPr lang="en-US">
                        <a:effectLst/>
                      </a:endParaRPr>
                    </a:p>
                    <a:p>
                      <a:pPr fontAlgn="t"/>
                      <a:br>
                        <a:rPr lang="en-US">
                          <a:effectLst/>
                        </a:rPr>
                      </a:br>
                      <a:endParaRPr lang="en-US">
                        <a:effectLst/>
                      </a:endParaRPr>
                    </a:p>
                  </a:txBody>
                  <a:tcPr marL="95250" marR="95250" marT="95250" marB="95250"/>
                </a:tc>
                <a:tc>
                  <a:txBody>
                    <a:bodyPr/>
                    <a:lstStyle/>
                    <a:p>
                      <a:pPr rtl="0" fontAlgn="t">
                        <a:spcBef>
                          <a:spcPts val="0"/>
                        </a:spcBef>
                        <a:spcAft>
                          <a:spcPts val="0"/>
                        </a:spcAft>
                      </a:pPr>
                      <a:r>
                        <a:rPr lang="en-US" sz="1300">
                          <a:effectLst/>
                        </a:rPr>
                        <a:t>172 RIT/ 27 Percentile</a:t>
                      </a:r>
                      <a:endParaRPr lang="en-US">
                        <a:effectLst/>
                      </a:endParaRPr>
                    </a:p>
                    <a:p>
                      <a:pPr rtl="0" fontAlgn="t">
                        <a:spcBef>
                          <a:spcPts val="0"/>
                        </a:spcBef>
                        <a:spcAft>
                          <a:spcPts val="0"/>
                        </a:spcAft>
                      </a:pPr>
                      <a:r>
                        <a:rPr lang="en-US" sz="1300">
                          <a:effectLst/>
                        </a:rPr>
                        <a:t>Low Average</a:t>
                      </a:r>
                      <a:endParaRPr lang="en-US">
                        <a:effectLst/>
                      </a:endParaRPr>
                    </a:p>
                    <a:p>
                      <a:pPr fontAlgn="t"/>
                      <a:br>
                        <a:rPr lang="en-US">
                          <a:effectLst/>
                        </a:rPr>
                      </a:br>
                      <a:endParaRPr lang="en-US">
                        <a:effectLst/>
                      </a:endParaRPr>
                    </a:p>
                  </a:txBody>
                  <a:tcPr marL="95250" marR="95250" marT="95250" marB="95250"/>
                </a:tc>
                <a:tc>
                  <a:txBody>
                    <a:bodyPr/>
                    <a:lstStyle/>
                    <a:p>
                      <a:pPr rtl="0" fontAlgn="t">
                        <a:spcBef>
                          <a:spcPts val="0"/>
                        </a:spcBef>
                        <a:spcAft>
                          <a:spcPts val="0"/>
                        </a:spcAft>
                      </a:pPr>
                      <a:r>
                        <a:rPr lang="en-US" sz="1300">
                          <a:effectLst/>
                        </a:rPr>
                        <a:t>N/A</a:t>
                      </a:r>
                      <a:endParaRPr lang="en-US">
                        <a:effectLst/>
                      </a:endParaRPr>
                    </a:p>
                    <a:p>
                      <a:pPr fontAlgn="t"/>
                      <a:br>
                        <a:rPr lang="en-US">
                          <a:effectLst/>
                        </a:rPr>
                      </a:br>
                      <a:endParaRPr lang="en-US">
                        <a:effectLst/>
                      </a:endParaRPr>
                    </a:p>
                  </a:txBody>
                  <a:tcPr marL="95250" marR="95250" marT="95250" marB="95250"/>
                </a:tc>
                <a:extLst>
                  <a:ext uri="{0D108BD9-81ED-4DB2-BD59-A6C34878D82A}">
                    <a16:rowId xmlns:a16="http://schemas.microsoft.com/office/drawing/2014/main" val="623990670"/>
                  </a:ext>
                </a:extLst>
              </a:tr>
              <a:tr h="381000">
                <a:tc>
                  <a:txBody>
                    <a:bodyPr/>
                    <a:lstStyle/>
                    <a:p>
                      <a:pPr rtl="0" fontAlgn="t">
                        <a:spcBef>
                          <a:spcPts val="0"/>
                        </a:spcBef>
                        <a:spcAft>
                          <a:spcPts val="0"/>
                        </a:spcAft>
                      </a:pPr>
                      <a:r>
                        <a:rPr lang="en-US" sz="1200">
                          <a:effectLst/>
                        </a:rPr>
                        <a:t>Andrew Pitts </a:t>
                      </a:r>
                      <a:endParaRPr lang="en-US">
                        <a:effectLst/>
                      </a:endParaRPr>
                    </a:p>
                  </a:txBody>
                  <a:tcPr marL="95250" marR="95250" marT="95250" marB="95250"/>
                </a:tc>
                <a:tc>
                  <a:txBody>
                    <a:bodyPr/>
                    <a:lstStyle/>
                    <a:p>
                      <a:pPr rtl="0" fontAlgn="t">
                        <a:spcBef>
                          <a:spcPts val="0"/>
                        </a:spcBef>
                        <a:spcAft>
                          <a:spcPts val="0"/>
                        </a:spcAft>
                      </a:pPr>
                      <a:r>
                        <a:rPr lang="en-US" sz="1300">
                          <a:effectLst/>
                        </a:rPr>
                        <a:t>180 RIT/ 38 Percentile</a:t>
                      </a:r>
                      <a:endParaRPr lang="en-US">
                        <a:effectLst/>
                      </a:endParaRPr>
                    </a:p>
                    <a:p>
                      <a:pPr rtl="0" fontAlgn="t">
                        <a:spcBef>
                          <a:spcPts val="0"/>
                        </a:spcBef>
                        <a:spcAft>
                          <a:spcPts val="0"/>
                        </a:spcAft>
                      </a:pPr>
                      <a:r>
                        <a:rPr lang="en-US" sz="1300">
                          <a:effectLst/>
                        </a:rPr>
                        <a:t>Low Average</a:t>
                      </a:r>
                      <a:endParaRPr lang="en-US">
                        <a:effectLst/>
                      </a:endParaRPr>
                    </a:p>
                    <a:p>
                      <a:pPr fontAlgn="t"/>
                      <a:br>
                        <a:rPr lang="en-US">
                          <a:effectLst/>
                        </a:rPr>
                      </a:br>
                      <a:endParaRPr lang="en-US">
                        <a:effectLst/>
                      </a:endParaRPr>
                    </a:p>
                  </a:txBody>
                  <a:tcPr marL="95250" marR="95250" marT="95250" marB="95250"/>
                </a:tc>
                <a:tc>
                  <a:txBody>
                    <a:bodyPr/>
                    <a:lstStyle/>
                    <a:p>
                      <a:pPr rtl="0" fontAlgn="t">
                        <a:spcBef>
                          <a:spcPts val="0"/>
                        </a:spcBef>
                        <a:spcAft>
                          <a:spcPts val="0"/>
                        </a:spcAft>
                      </a:pPr>
                      <a:r>
                        <a:rPr lang="en-US" sz="1300">
                          <a:effectLst/>
                        </a:rPr>
                        <a:t>181 RIT/ 13 Percentile</a:t>
                      </a:r>
                      <a:endParaRPr lang="en-US">
                        <a:effectLst/>
                      </a:endParaRPr>
                    </a:p>
                    <a:p>
                      <a:pPr rtl="0" fontAlgn="t">
                        <a:spcBef>
                          <a:spcPts val="0"/>
                        </a:spcBef>
                        <a:spcAft>
                          <a:spcPts val="0"/>
                        </a:spcAft>
                      </a:pPr>
                      <a:r>
                        <a:rPr lang="en-US" sz="1300">
                          <a:effectLst/>
                        </a:rPr>
                        <a:t>Low</a:t>
                      </a:r>
                      <a:endParaRPr lang="en-US">
                        <a:effectLst/>
                      </a:endParaRPr>
                    </a:p>
                    <a:p>
                      <a:pPr fontAlgn="t"/>
                      <a:br>
                        <a:rPr lang="en-US">
                          <a:effectLst/>
                        </a:rPr>
                      </a:br>
                      <a:endParaRPr lang="en-US">
                        <a:effectLst/>
                      </a:endParaRPr>
                    </a:p>
                  </a:txBody>
                  <a:tcPr marL="95250" marR="95250" marT="95250" marB="95250"/>
                </a:tc>
                <a:tc>
                  <a:txBody>
                    <a:bodyPr/>
                    <a:lstStyle/>
                    <a:p>
                      <a:pPr rtl="0" fontAlgn="t">
                        <a:spcBef>
                          <a:spcPts val="0"/>
                        </a:spcBef>
                        <a:spcAft>
                          <a:spcPts val="0"/>
                        </a:spcAft>
                      </a:pPr>
                      <a:r>
                        <a:rPr lang="en-US" sz="1300">
                          <a:effectLst/>
                        </a:rPr>
                        <a:t>N/A</a:t>
                      </a:r>
                      <a:endParaRPr lang="en-US">
                        <a:effectLst/>
                      </a:endParaRPr>
                    </a:p>
                    <a:p>
                      <a:pPr fontAlgn="t"/>
                      <a:br>
                        <a:rPr lang="en-US">
                          <a:effectLst/>
                        </a:rPr>
                      </a:br>
                      <a:endParaRPr lang="en-US">
                        <a:effectLst/>
                      </a:endParaRPr>
                    </a:p>
                  </a:txBody>
                  <a:tcPr marL="95250" marR="95250" marT="95250" marB="95250"/>
                </a:tc>
                <a:extLst>
                  <a:ext uri="{0D108BD9-81ED-4DB2-BD59-A6C34878D82A}">
                    <a16:rowId xmlns:a16="http://schemas.microsoft.com/office/drawing/2014/main" val="3332690458"/>
                  </a:ext>
                </a:extLst>
              </a:tr>
            </a:tbl>
          </a:graphicData>
        </a:graphic>
      </p:graphicFrame>
      <p:sp>
        <p:nvSpPr>
          <p:cNvPr id="4" name="TextBox 3">
            <a:extLst>
              <a:ext uri="{FF2B5EF4-FFF2-40B4-BE49-F238E27FC236}">
                <a16:creationId xmlns:a16="http://schemas.microsoft.com/office/drawing/2014/main" id="{1CF373C0-3A8F-4495-A357-6A46489AEA64}"/>
              </a:ext>
            </a:extLst>
          </p:cNvPr>
          <p:cNvSpPr txBox="1"/>
          <p:nvPr/>
        </p:nvSpPr>
        <p:spPr>
          <a:xfrm>
            <a:off x="4722812"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itle 12">
            <a:extLst>
              <a:ext uri="{FF2B5EF4-FFF2-40B4-BE49-F238E27FC236}">
                <a16:creationId xmlns:a16="http://schemas.microsoft.com/office/drawing/2014/main" id="{204F72F3-E3F6-422C-8198-2073C5816E46}"/>
              </a:ext>
            </a:extLst>
          </p:cNvPr>
          <p:cNvSpPr txBox="1">
            <a:spLocks/>
          </p:cNvSpPr>
          <p:nvPr/>
        </p:nvSpPr>
        <p:spPr>
          <a:xfrm>
            <a:off x="-1348164" y="3206012"/>
            <a:ext cx="9144001" cy="1371600"/>
          </a:xfrm>
          <a:prstGeom prst="rect">
            <a:avLst/>
          </a:prstGeom>
        </p:spPr>
        <p:txBody>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u="sng"/>
              <a:t>3rd Grade MAP Data</a:t>
            </a:r>
          </a:p>
        </p:txBody>
      </p:sp>
    </p:spTree>
    <p:extLst>
      <p:ext uri="{BB962C8B-B14F-4D97-AF65-F5344CB8AC3E}">
        <p14:creationId xmlns:p14="http://schemas.microsoft.com/office/powerpoint/2010/main" val="110373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F87912-1939-43B5-BE8F-69A8A2DEDE2B}"/>
              </a:ext>
            </a:extLst>
          </p:cNvPr>
          <p:cNvSpPr>
            <a:spLocks noGrp="1"/>
          </p:cNvSpPr>
          <p:nvPr>
            <p:ph idx="1"/>
          </p:nvPr>
        </p:nvSpPr>
        <p:spPr>
          <a:xfrm>
            <a:off x="262477" y="1904999"/>
            <a:ext cx="11385288" cy="4114801"/>
          </a:xfrm>
        </p:spPr>
        <p:txBody>
          <a:bodyPr vert="horz" lIns="91440" tIns="45720" rIns="91440" bIns="45720" rtlCol="0" anchor="t">
            <a:normAutofit/>
          </a:bodyPr>
          <a:lstStyle/>
          <a:p>
            <a:pPr marL="223520" indent="-223520"/>
            <a:endParaRPr lang="en-US"/>
          </a:p>
          <a:p>
            <a:pPr marL="223520" indent="-223520"/>
            <a:endParaRPr lang="en-US"/>
          </a:p>
          <a:p>
            <a:pPr marL="223520" indent="-223520"/>
            <a:endParaRPr lang="en-US"/>
          </a:p>
          <a:p>
            <a:pPr marL="223520" indent="-223520"/>
            <a:endParaRPr lang="en-US"/>
          </a:p>
        </p:txBody>
      </p:sp>
      <p:sp>
        <p:nvSpPr>
          <p:cNvPr id="2" name="TextBox 1">
            <a:extLst>
              <a:ext uri="{FF2B5EF4-FFF2-40B4-BE49-F238E27FC236}">
                <a16:creationId xmlns:a16="http://schemas.microsoft.com/office/drawing/2014/main" id="{8B7B98E6-08FD-4888-BFF5-796791128325}"/>
              </a:ext>
            </a:extLst>
          </p:cNvPr>
          <p:cNvSpPr txBox="1"/>
          <p:nvPr/>
        </p:nvSpPr>
        <p:spPr>
          <a:xfrm>
            <a:off x="166773" y="1505190"/>
            <a:ext cx="11712334" cy="35240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dirty="0"/>
            </a:br>
            <a:r>
              <a:rPr lang="en-US" sz="2300" b="1" dirty="0">
                <a:latin typeface="Calibri"/>
                <a:cs typeface="Calibri"/>
              </a:rPr>
              <a:t> (current Co-Taught coverage- Mrs. Grayer/Vacant; Math, ELA, and Reading Small Group- Ms. S. Taylor)                                     Math                              Reading                              Language Usage</a:t>
            </a:r>
            <a:endParaRPr lang="en-US" dirty="0">
              <a:latin typeface="Corbel"/>
              <a:cs typeface="Calibri"/>
            </a:endParaRPr>
          </a:p>
          <a:p>
            <a:endParaRPr lang="en-US" sz="2300">
              <a:latin typeface="Calibri"/>
              <a:cs typeface="Calibri"/>
            </a:endParaRPr>
          </a:p>
          <a:p>
            <a:endParaRPr lang="en-US" sz="2300">
              <a:latin typeface="Calibri"/>
              <a:cs typeface="Calibri"/>
            </a:endParaRPr>
          </a:p>
          <a:p>
            <a:r>
              <a:rPr lang="en-US" sz="2300" dirty="0">
                <a:latin typeface="Calibri"/>
                <a:cs typeface="Calibri"/>
              </a:rPr>
              <a:t> </a:t>
            </a:r>
            <a:br>
              <a:rPr lang="en-US" dirty="0">
                <a:latin typeface="Calibri"/>
                <a:cs typeface="Calibri"/>
              </a:rPr>
            </a:br>
            <a:br>
              <a:rPr lang="en-US" dirty="0">
                <a:latin typeface="Calibri"/>
                <a:cs typeface="Calibri"/>
              </a:rPr>
            </a:br>
            <a:br>
              <a:rPr lang="en-US" dirty="0">
                <a:latin typeface="Calibri"/>
                <a:cs typeface="Calibri"/>
              </a:rPr>
            </a:br>
            <a:br>
              <a:rPr lang="en-US" dirty="0">
                <a:latin typeface="Calibri"/>
                <a:cs typeface="Calibri"/>
              </a:rPr>
            </a:br>
            <a:br>
              <a:rPr lang="en-US" b="1" dirty="0">
                <a:latin typeface="Arial"/>
                <a:cs typeface="Arial"/>
              </a:rPr>
            </a:br>
            <a:endParaRPr lang="en-US"/>
          </a:p>
        </p:txBody>
      </p:sp>
      <p:graphicFrame>
        <p:nvGraphicFramePr>
          <p:cNvPr id="5" name="Table 5">
            <a:extLst>
              <a:ext uri="{FF2B5EF4-FFF2-40B4-BE49-F238E27FC236}">
                <a16:creationId xmlns:a16="http://schemas.microsoft.com/office/drawing/2014/main" id="{A9EAD9EB-CA2B-4EF8-AF17-C38BC7C335DC}"/>
              </a:ext>
            </a:extLst>
          </p:cNvPr>
          <p:cNvGraphicFramePr>
            <a:graphicFrameLocks noGrp="1"/>
          </p:cNvGraphicFramePr>
          <p:nvPr>
            <p:extLst>
              <p:ext uri="{D42A27DB-BD31-4B8C-83A1-F6EECF244321}">
                <p14:modId xmlns:p14="http://schemas.microsoft.com/office/powerpoint/2010/main" val="3151406415"/>
              </p:ext>
            </p:extLst>
          </p:nvPr>
        </p:nvGraphicFramePr>
        <p:xfrm>
          <a:off x="2745360" y="2472905"/>
          <a:ext cx="8952942" cy="3877650"/>
        </p:xfrm>
        <a:graphic>
          <a:graphicData uri="http://schemas.openxmlformats.org/drawingml/2006/table">
            <a:tbl>
              <a:tblPr firstRow="1" bandRow="1">
                <a:tableStyleId>{5C22544A-7EE6-4342-B048-85BDC9FD1C3A}</a:tableStyleId>
              </a:tblPr>
              <a:tblGrid>
                <a:gridCol w="2984314">
                  <a:extLst>
                    <a:ext uri="{9D8B030D-6E8A-4147-A177-3AD203B41FA5}">
                      <a16:colId xmlns:a16="http://schemas.microsoft.com/office/drawing/2014/main" val="384032910"/>
                    </a:ext>
                  </a:extLst>
                </a:gridCol>
                <a:gridCol w="2984314">
                  <a:extLst>
                    <a:ext uri="{9D8B030D-6E8A-4147-A177-3AD203B41FA5}">
                      <a16:colId xmlns:a16="http://schemas.microsoft.com/office/drawing/2014/main" val="2589487113"/>
                    </a:ext>
                  </a:extLst>
                </a:gridCol>
                <a:gridCol w="2984314">
                  <a:extLst>
                    <a:ext uri="{9D8B030D-6E8A-4147-A177-3AD203B41FA5}">
                      <a16:colId xmlns:a16="http://schemas.microsoft.com/office/drawing/2014/main" val="451261806"/>
                    </a:ext>
                  </a:extLst>
                </a:gridCol>
              </a:tblGrid>
              <a:tr h="775530">
                <a:tc>
                  <a:txBody>
                    <a:bodyPr/>
                    <a:lstStyle/>
                    <a:p>
                      <a:r>
                        <a:rPr lang="en-US" dirty="0">
                          <a:solidFill>
                            <a:schemeClr val="bg1"/>
                          </a:solidFill>
                          <a:highlight>
                            <a:srgbClr val="FF00FF"/>
                          </a:highlight>
                        </a:rPr>
                        <a:t>F19-No data W20-156 F20- No data</a:t>
                      </a:r>
                      <a:endParaRPr lang="en-US" dirty="0">
                        <a:highlight>
                          <a:srgbClr val="FF00FF"/>
                        </a:highlight>
                      </a:endParaRPr>
                    </a:p>
                  </a:txBody>
                  <a:tcPr/>
                </a:tc>
                <a:tc>
                  <a:txBody>
                    <a:bodyPr/>
                    <a:lstStyle/>
                    <a:p>
                      <a:r>
                        <a:rPr lang="en-US" dirty="0">
                          <a:solidFill>
                            <a:schemeClr val="bg1"/>
                          </a:solidFill>
                          <a:highlight>
                            <a:srgbClr val="FF00FF"/>
                          </a:highlight>
                        </a:rPr>
                        <a:t>F19-145 W20- 157 F20- No data</a:t>
                      </a:r>
                      <a:endParaRPr lang="en-US" dirty="0">
                        <a:highlight>
                          <a:srgbClr val="FF00FF"/>
                        </a:highlight>
                      </a:endParaRPr>
                    </a:p>
                  </a:txBody>
                  <a:tcPr/>
                </a:tc>
                <a:tc>
                  <a:txBody>
                    <a:bodyPr/>
                    <a:lstStyle/>
                    <a:p>
                      <a:r>
                        <a:rPr lang="en-US" dirty="0">
                          <a:solidFill>
                            <a:schemeClr val="bg1"/>
                          </a:solidFill>
                          <a:highlight>
                            <a:srgbClr val="FF00FF"/>
                          </a:highlight>
                        </a:rPr>
                        <a:t>No Data</a:t>
                      </a:r>
                      <a:endParaRPr lang="en-US" dirty="0">
                        <a:highlight>
                          <a:srgbClr val="FF00FF"/>
                        </a:highlight>
                      </a:endParaRPr>
                    </a:p>
                  </a:txBody>
                  <a:tcPr/>
                </a:tc>
                <a:extLst>
                  <a:ext uri="{0D108BD9-81ED-4DB2-BD59-A6C34878D82A}">
                    <a16:rowId xmlns:a16="http://schemas.microsoft.com/office/drawing/2014/main" val="2133735306"/>
                  </a:ext>
                </a:extLst>
              </a:tr>
              <a:tr h="775530">
                <a:tc>
                  <a:txBody>
                    <a:bodyPr/>
                    <a:lstStyle/>
                    <a:p>
                      <a:r>
                        <a:rPr lang="en-US" dirty="0">
                          <a:highlight>
                            <a:srgbClr val="FF00FF"/>
                          </a:highlight>
                        </a:rPr>
                        <a:t>F19-181 W20-181 F- No Data</a:t>
                      </a:r>
                    </a:p>
                  </a:txBody>
                  <a:tcPr/>
                </a:tc>
                <a:tc>
                  <a:txBody>
                    <a:bodyPr/>
                    <a:lstStyle/>
                    <a:p>
                      <a:r>
                        <a:rPr lang="en-US" dirty="0">
                          <a:highlight>
                            <a:srgbClr val="FF00FF"/>
                          </a:highlight>
                        </a:rPr>
                        <a:t>F19-163 W20- 187 F20- No data</a:t>
                      </a:r>
                    </a:p>
                  </a:txBody>
                  <a:tcPr/>
                </a:tc>
                <a:tc>
                  <a:txBody>
                    <a:bodyPr/>
                    <a:lstStyle/>
                    <a:p>
                      <a:r>
                        <a:rPr lang="en-US" dirty="0">
                          <a:highlight>
                            <a:srgbClr val="FF00FF"/>
                          </a:highlight>
                        </a:rPr>
                        <a:t>F19-160 W20 186 F- No Data</a:t>
                      </a:r>
                    </a:p>
                  </a:txBody>
                  <a:tcPr/>
                </a:tc>
                <a:extLst>
                  <a:ext uri="{0D108BD9-81ED-4DB2-BD59-A6C34878D82A}">
                    <a16:rowId xmlns:a16="http://schemas.microsoft.com/office/drawing/2014/main" val="3928554135"/>
                  </a:ext>
                </a:extLst>
              </a:tr>
              <a:tr h="775530">
                <a:tc>
                  <a:txBody>
                    <a:bodyPr/>
                    <a:lstStyle/>
                    <a:p>
                      <a:r>
                        <a:rPr lang="en-US" dirty="0">
                          <a:highlight>
                            <a:srgbClr val="FFFF00"/>
                          </a:highlight>
                        </a:rPr>
                        <a:t>F19-177 W20-185 F20-187 G:198</a:t>
                      </a:r>
                    </a:p>
                  </a:txBody>
                  <a:tcPr/>
                </a:tc>
                <a:tc>
                  <a:txBody>
                    <a:bodyPr/>
                    <a:lstStyle/>
                    <a:p>
                      <a:r>
                        <a:rPr lang="en-US" dirty="0">
                          <a:highlight>
                            <a:srgbClr val="FF0000"/>
                          </a:highlight>
                        </a:rPr>
                        <a:t>F19-168 W20-170 F20-175 G:186</a:t>
                      </a:r>
                    </a:p>
                  </a:txBody>
                  <a:tcPr/>
                </a:tc>
                <a:tc>
                  <a:txBody>
                    <a:bodyPr/>
                    <a:lstStyle/>
                    <a:p>
                      <a:r>
                        <a:rPr lang="en-US" dirty="0">
                          <a:highlight>
                            <a:srgbClr val="FF00FF"/>
                          </a:highlight>
                        </a:rPr>
                        <a:t>F19-169 W20-173 F- No Data G: 183</a:t>
                      </a:r>
                    </a:p>
                  </a:txBody>
                  <a:tcPr/>
                </a:tc>
                <a:extLst>
                  <a:ext uri="{0D108BD9-81ED-4DB2-BD59-A6C34878D82A}">
                    <a16:rowId xmlns:a16="http://schemas.microsoft.com/office/drawing/2014/main" val="3705845161"/>
                  </a:ext>
                </a:extLst>
              </a:tr>
              <a:tr h="775530">
                <a:tc>
                  <a:txBody>
                    <a:bodyPr/>
                    <a:lstStyle/>
                    <a:p>
                      <a:r>
                        <a:rPr lang="en-US" dirty="0">
                          <a:highlight>
                            <a:srgbClr val="00FF00"/>
                          </a:highlight>
                        </a:rPr>
                        <a:t>F19-190 W20-196 F20-191 G; 202</a:t>
                      </a:r>
                    </a:p>
                  </a:txBody>
                  <a:tcPr/>
                </a:tc>
                <a:tc>
                  <a:txBody>
                    <a:bodyPr/>
                    <a:lstStyle/>
                    <a:p>
                      <a:r>
                        <a:rPr lang="en-US" dirty="0">
                          <a:highlight>
                            <a:srgbClr val="FF0000"/>
                          </a:highlight>
                        </a:rPr>
                        <a:t>F19-163 W20-179 F20-177 G:188 </a:t>
                      </a:r>
                    </a:p>
                  </a:txBody>
                  <a:tcPr/>
                </a:tc>
                <a:tc>
                  <a:txBody>
                    <a:bodyPr/>
                    <a:lstStyle/>
                    <a:p>
                      <a:r>
                        <a:rPr lang="en-US" dirty="0">
                          <a:highlight>
                            <a:srgbClr val="FF0000"/>
                          </a:highlight>
                        </a:rPr>
                        <a:t>F19-163 </a:t>
                      </a:r>
                      <a:r>
                        <a:rPr lang="en-US" dirty="0"/>
                        <a:t> </a:t>
                      </a:r>
                    </a:p>
                  </a:txBody>
                  <a:tcPr/>
                </a:tc>
                <a:extLst>
                  <a:ext uri="{0D108BD9-81ED-4DB2-BD59-A6C34878D82A}">
                    <a16:rowId xmlns:a16="http://schemas.microsoft.com/office/drawing/2014/main" val="1270420795"/>
                  </a:ext>
                </a:extLst>
              </a:tr>
              <a:tr h="775530">
                <a:tc>
                  <a:txBody>
                    <a:bodyPr/>
                    <a:lstStyle/>
                    <a:p>
                      <a:r>
                        <a:rPr lang="en-US" dirty="0">
                          <a:highlight>
                            <a:srgbClr val="FF0000"/>
                          </a:highlight>
                        </a:rPr>
                        <a:t>F19-No data W20-No data F20-179 G: 190</a:t>
                      </a:r>
                    </a:p>
                  </a:txBody>
                  <a:tcPr/>
                </a:tc>
                <a:tc>
                  <a:txBody>
                    <a:bodyPr/>
                    <a:lstStyle/>
                    <a:p>
                      <a:r>
                        <a:rPr lang="en-US" dirty="0">
                          <a:highlight>
                            <a:srgbClr val="FF0000"/>
                          </a:highlight>
                        </a:rPr>
                        <a:t>F19-No data W20-No Data F20-184 G:194</a:t>
                      </a:r>
                    </a:p>
                  </a:txBody>
                  <a:tcPr/>
                </a:tc>
                <a:tc>
                  <a:txBody>
                    <a:bodyPr/>
                    <a:lstStyle/>
                    <a:p>
                      <a:r>
                        <a:rPr lang="en-US" dirty="0">
                          <a:highlight>
                            <a:srgbClr val="FF00FF"/>
                          </a:highlight>
                        </a:rPr>
                        <a:t>No Data</a:t>
                      </a:r>
                    </a:p>
                  </a:txBody>
                  <a:tcPr/>
                </a:tc>
                <a:extLst>
                  <a:ext uri="{0D108BD9-81ED-4DB2-BD59-A6C34878D82A}">
                    <a16:rowId xmlns:a16="http://schemas.microsoft.com/office/drawing/2014/main" val="1423399794"/>
                  </a:ext>
                </a:extLst>
              </a:tr>
            </a:tbl>
          </a:graphicData>
        </a:graphic>
      </p:graphicFrame>
      <p:graphicFrame>
        <p:nvGraphicFramePr>
          <p:cNvPr id="4" name="Table 5">
            <a:extLst>
              <a:ext uri="{FF2B5EF4-FFF2-40B4-BE49-F238E27FC236}">
                <a16:creationId xmlns:a16="http://schemas.microsoft.com/office/drawing/2014/main" id="{4236FDB3-1A98-460C-8FA3-8C4AC3A14254}"/>
              </a:ext>
            </a:extLst>
          </p:cNvPr>
          <p:cNvGraphicFramePr>
            <a:graphicFrameLocks noGrp="1"/>
          </p:cNvGraphicFramePr>
          <p:nvPr>
            <p:extLst>
              <p:ext uri="{D42A27DB-BD31-4B8C-83A1-F6EECF244321}">
                <p14:modId xmlns:p14="http://schemas.microsoft.com/office/powerpoint/2010/main" val="2943448845"/>
              </p:ext>
            </p:extLst>
          </p:nvPr>
        </p:nvGraphicFramePr>
        <p:xfrm>
          <a:off x="477465" y="2498551"/>
          <a:ext cx="2053397" cy="3877650"/>
        </p:xfrm>
        <a:graphic>
          <a:graphicData uri="http://schemas.openxmlformats.org/drawingml/2006/table">
            <a:tbl>
              <a:tblPr firstRow="1" bandRow="1">
                <a:tableStyleId>{5C22544A-7EE6-4342-B048-85BDC9FD1C3A}</a:tableStyleId>
              </a:tblPr>
              <a:tblGrid>
                <a:gridCol w="2053397">
                  <a:extLst>
                    <a:ext uri="{9D8B030D-6E8A-4147-A177-3AD203B41FA5}">
                      <a16:colId xmlns:a16="http://schemas.microsoft.com/office/drawing/2014/main" val="2699851816"/>
                    </a:ext>
                  </a:extLst>
                </a:gridCol>
              </a:tblGrid>
              <a:tr h="775530">
                <a:tc>
                  <a:txBody>
                    <a:bodyPr/>
                    <a:lstStyle/>
                    <a:p>
                      <a:pPr lvl="0">
                        <a:buNone/>
                      </a:pPr>
                      <a:r>
                        <a:rPr lang="en-US" sz="1800" b="0" i="0" u="none" strike="noStrike" noProof="0" dirty="0">
                          <a:solidFill>
                            <a:schemeClr val="bg1"/>
                          </a:solidFill>
                          <a:latin typeface="Calibri"/>
                        </a:rPr>
                        <a:t>-Troy Hunt Jr.</a:t>
                      </a:r>
                      <a:r>
                        <a:rPr lang="en-US" sz="1800" b="0" i="0" u="none" strike="noStrike" noProof="0" dirty="0">
                          <a:latin typeface="Calibri"/>
                        </a:rPr>
                        <a:t> </a:t>
                      </a:r>
                      <a:endParaRPr lang="en-US" dirty="0"/>
                    </a:p>
                  </a:txBody>
                  <a:tcPr/>
                </a:tc>
                <a:extLst>
                  <a:ext uri="{0D108BD9-81ED-4DB2-BD59-A6C34878D82A}">
                    <a16:rowId xmlns:a16="http://schemas.microsoft.com/office/drawing/2014/main" val="2862035463"/>
                  </a:ext>
                </a:extLst>
              </a:tr>
              <a:tr h="775530">
                <a:tc>
                  <a:txBody>
                    <a:bodyPr/>
                    <a:lstStyle/>
                    <a:p>
                      <a:pPr lvl="0">
                        <a:buNone/>
                      </a:pPr>
                      <a:r>
                        <a:rPr lang="en-US" sz="1800" b="0" i="0" u="none" strike="noStrike" noProof="0" dirty="0">
                          <a:latin typeface="Calibri"/>
                        </a:rPr>
                        <a:t>-Snow Klay </a:t>
                      </a:r>
                      <a:endParaRPr lang="en-US" dirty="0"/>
                    </a:p>
                  </a:txBody>
                  <a:tcPr/>
                </a:tc>
                <a:extLst>
                  <a:ext uri="{0D108BD9-81ED-4DB2-BD59-A6C34878D82A}">
                    <a16:rowId xmlns:a16="http://schemas.microsoft.com/office/drawing/2014/main" val="3146245482"/>
                  </a:ext>
                </a:extLst>
              </a:tr>
              <a:tr h="775530">
                <a:tc>
                  <a:txBody>
                    <a:bodyPr/>
                    <a:lstStyle/>
                    <a:p>
                      <a:pPr lvl="0">
                        <a:buNone/>
                      </a:pPr>
                      <a:r>
                        <a:rPr lang="en-US" sz="1800" b="0" i="0" u="none" strike="noStrike" noProof="0" dirty="0">
                          <a:latin typeface="Calibri"/>
                        </a:rPr>
                        <a:t>-Kevin Mayo</a:t>
                      </a:r>
                      <a:endParaRPr lang="en-US" dirty="0"/>
                    </a:p>
                  </a:txBody>
                  <a:tcPr/>
                </a:tc>
                <a:extLst>
                  <a:ext uri="{0D108BD9-81ED-4DB2-BD59-A6C34878D82A}">
                    <a16:rowId xmlns:a16="http://schemas.microsoft.com/office/drawing/2014/main" val="575367760"/>
                  </a:ext>
                </a:extLst>
              </a:tr>
              <a:tr h="775530">
                <a:tc>
                  <a:txBody>
                    <a:bodyPr/>
                    <a:lstStyle/>
                    <a:p>
                      <a:pPr marL="0" marR="0" lvl="0" indent="0" algn="l">
                        <a:lnSpc>
                          <a:spcPct val="100000"/>
                        </a:lnSpc>
                        <a:spcBef>
                          <a:spcPts val="0"/>
                        </a:spcBef>
                        <a:spcAft>
                          <a:spcPts val="0"/>
                        </a:spcAft>
                        <a:buNone/>
                      </a:pPr>
                      <a:r>
                        <a:rPr lang="en-US" sz="1800" b="0" i="0" u="none" strike="noStrike" noProof="0" dirty="0">
                          <a:latin typeface="Calibri"/>
                        </a:rPr>
                        <a:t>-Emmanuel Prieto</a:t>
                      </a:r>
                      <a:endParaRPr lang="en-US" dirty="0"/>
                    </a:p>
                  </a:txBody>
                  <a:tcPr/>
                </a:tc>
                <a:extLst>
                  <a:ext uri="{0D108BD9-81ED-4DB2-BD59-A6C34878D82A}">
                    <a16:rowId xmlns:a16="http://schemas.microsoft.com/office/drawing/2014/main" val="3672365411"/>
                  </a:ext>
                </a:extLst>
              </a:tr>
              <a:tr h="775530">
                <a:tc>
                  <a:txBody>
                    <a:bodyPr/>
                    <a:lstStyle/>
                    <a:p>
                      <a:pPr lvl="0">
                        <a:buNone/>
                      </a:pPr>
                      <a:r>
                        <a:rPr lang="en-US" sz="1800" b="0" i="0" u="none" strike="noStrike" noProof="0" dirty="0">
                          <a:latin typeface="Calibri"/>
                        </a:rPr>
                        <a:t>-</a:t>
                      </a:r>
                      <a:r>
                        <a:rPr lang="en-US" sz="1800" b="0" i="0" u="none" strike="noStrike" noProof="0" dirty="0" err="1">
                          <a:latin typeface="Calibri"/>
                        </a:rPr>
                        <a:t>Dya'Moni</a:t>
                      </a:r>
                      <a:r>
                        <a:rPr lang="en-US" sz="1800" b="0" i="0" u="none" strike="noStrike" noProof="0" dirty="0">
                          <a:latin typeface="Calibri"/>
                        </a:rPr>
                        <a:t> Spears </a:t>
                      </a:r>
                      <a:endParaRPr lang="en-US" dirty="0"/>
                    </a:p>
                  </a:txBody>
                  <a:tcPr/>
                </a:tc>
                <a:extLst>
                  <a:ext uri="{0D108BD9-81ED-4DB2-BD59-A6C34878D82A}">
                    <a16:rowId xmlns:a16="http://schemas.microsoft.com/office/drawing/2014/main" val="4053488936"/>
                  </a:ext>
                </a:extLst>
              </a:tr>
            </a:tbl>
          </a:graphicData>
        </a:graphic>
      </p:graphicFrame>
      <p:sp>
        <p:nvSpPr>
          <p:cNvPr id="8" name="Title 12">
            <a:extLst>
              <a:ext uri="{FF2B5EF4-FFF2-40B4-BE49-F238E27FC236}">
                <a16:creationId xmlns:a16="http://schemas.microsoft.com/office/drawing/2014/main" id="{19276640-AF18-4EA3-B4BD-96CCE46AE94F}"/>
              </a:ext>
            </a:extLst>
          </p:cNvPr>
          <p:cNvSpPr txBox="1">
            <a:spLocks/>
          </p:cNvSpPr>
          <p:nvPr/>
        </p:nvSpPr>
        <p:spPr>
          <a:xfrm>
            <a:off x="171562" y="-87910"/>
            <a:ext cx="11688130" cy="122782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a:t>4th Grade MAP Data with 2020 Norms</a:t>
            </a:r>
          </a:p>
        </p:txBody>
      </p:sp>
    </p:spTree>
    <p:extLst>
      <p:ext uri="{BB962C8B-B14F-4D97-AF65-F5344CB8AC3E}">
        <p14:creationId xmlns:p14="http://schemas.microsoft.com/office/powerpoint/2010/main" val="328242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50000"/>
            <a:lumOff val="50000"/>
          </a:schemeClr>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97ACA6-6A94-40B7-AE32-6A096446551A}"/>
              </a:ext>
            </a:extLst>
          </p:cNvPr>
          <p:cNvGraphicFramePr>
            <a:graphicFrameLocks noGrp="1"/>
          </p:cNvGraphicFramePr>
          <p:nvPr>
            <p:extLst>
              <p:ext uri="{D42A27DB-BD31-4B8C-83A1-F6EECF244321}">
                <p14:modId xmlns:p14="http://schemas.microsoft.com/office/powerpoint/2010/main" val="3906540597"/>
              </p:ext>
            </p:extLst>
          </p:nvPr>
        </p:nvGraphicFramePr>
        <p:xfrm>
          <a:off x="215604" y="1322716"/>
          <a:ext cx="11620432" cy="5223612"/>
        </p:xfrm>
        <a:graphic>
          <a:graphicData uri="http://schemas.openxmlformats.org/drawingml/2006/table">
            <a:tbl>
              <a:tblPr firstRow="1" bandRow="1">
                <a:tableStyleId>{5C22544A-7EE6-4342-B048-85BDC9FD1C3A}</a:tableStyleId>
              </a:tblPr>
              <a:tblGrid>
                <a:gridCol w="2905108">
                  <a:extLst>
                    <a:ext uri="{9D8B030D-6E8A-4147-A177-3AD203B41FA5}">
                      <a16:colId xmlns:a16="http://schemas.microsoft.com/office/drawing/2014/main" val="1729070964"/>
                    </a:ext>
                  </a:extLst>
                </a:gridCol>
                <a:gridCol w="2905108">
                  <a:extLst>
                    <a:ext uri="{9D8B030D-6E8A-4147-A177-3AD203B41FA5}">
                      <a16:colId xmlns:a16="http://schemas.microsoft.com/office/drawing/2014/main" val="2693009928"/>
                    </a:ext>
                  </a:extLst>
                </a:gridCol>
                <a:gridCol w="2905108">
                  <a:extLst>
                    <a:ext uri="{9D8B030D-6E8A-4147-A177-3AD203B41FA5}">
                      <a16:colId xmlns:a16="http://schemas.microsoft.com/office/drawing/2014/main" val="2380734235"/>
                    </a:ext>
                  </a:extLst>
                </a:gridCol>
                <a:gridCol w="2905108">
                  <a:extLst>
                    <a:ext uri="{9D8B030D-6E8A-4147-A177-3AD203B41FA5}">
                      <a16:colId xmlns:a16="http://schemas.microsoft.com/office/drawing/2014/main" val="4232233135"/>
                    </a:ext>
                  </a:extLst>
                </a:gridCol>
              </a:tblGrid>
              <a:tr h="526410">
                <a:tc>
                  <a:txBody>
                    <a:bodyPr/>
                    <a:lstStyle/>
                    <a:p>
                      <a:pPr lvl="1" rtl="0" fontAlgn="t">
                        <a:spcBef>
                          <a:spcPts val="0"/>
                        </a:spcBef>
                        <a:spcAft>
                          <a:spcPts val="0"/>
                        </a:spcAft>
                      </a:pPr>
                      <a:r>
                        <a:rPr lang="en-US" sz="1600">
                          <a:solidFill>
                            <a:schemeClr val="bg1"/>
                          </a:solidFill>
                          <a:effectLst/>
                        </a:rPr>
                        <a:t>Name</a:t>
                      </a:r>
                    </a:p>
                  </a:txBody>
                  <a:tcPr marL="95250" marR="95250" marT="95250" marB="95250"/>
                </a:tc>
                <a:tc>
                  <a:txBody>
                    <a:bodyPr/>
                    <a:lstStyle/>
                    <a:p>
                      <a:pPr lvl="1" rtl="0" fontAlgn="t">
                        <a:spcBef>
                          <a:spcPts val="0"/>
                        </a:spcBef>
                        <a:spcAft>
                          <a:spcPts val="0"/>
                        </a:spcAft>
                      </a:pPr>
                      <a:r>
                        <a:rPr lang="en-US" sz="1600">
                          <a:solidFill>
                            <a:schemeClr val="bg1"/>
                          </a:solidFill>
                          <a:effectLst/>
                        </a:rPr>
                        <a:t>Math</a:t>
                      </a:r>
                    </a:p>
                  </a:txBody>
                  <a:tcPr marL="95250" marR="95250" marT="95250" marB="95250"/>
                </a:tc>
                <a:tc>
                  <a:txBody>
                    <a:bodyPr/>
                    <a:lstStyle/>
                    <a:p>
                      <a:pPr lvl="1" rtl="0" fontAlgn="t">
                        <a:spcBef>
                          <a:spcPts val="0"/>
                        </a:spcBef>
                        <a:spcAft>
                          <a:spcPts val="0"/>
                        </a:spcAft>
                      </a:pPr>
                      <a:r>
                        <a:rPr lang="en-US" sz="1600">
                          <a:solidFill>
                            <a:schemeClr val="bg1"/>
                          </a:solidFill>
                          <a:effectLst/>
                        </a:rPr>
                        <a:t>Reading</a:t>
                      </a:r>
                    </a:p>
                  </a:txBody>
                  <a:tcPr marL="95250" marR="95250" marT="95250" marB="95250"/>
                </a:tc>
                <a:tc>
                  <a:txBody>
                    <a:bodyPr/>
                    <a:lstStyle/>
                    <a:p>
                      <a:pPr lvl="1" rtl="0" fontAlgn="t">
                        <a:spcBef>
                          <a:spcPts val="0"/>
                        </a:spcBef>
                        <a:spcAft>
                          <a:spcPts val="0"/>
                        </a:spcAft>
                      </a:pPr>
                      <a:r>
                        <a:rPr lang="en-US" sz="1600">
                          <a:solidFill>
                            <a:schemeClr val="bg1"/>
                          </a:solidFill>
                          <a:effectLst/>
                        </a:rPr>
                        <a:t>ELA</a:t>
                      </a:r>
                    </a:p>
                  </a:txBody>
                  <a:tcPr marL="95250" marR="95250" marT="95250" marB="95250"/>
                </a:tc>
                <a:extLst>
                  <a:ext uri="{0D108BD9-81ED-4DB2-BD59-A6C34878D82A}">
                    <a16:rowId xmlns:a16="http://schemas.microsoft.com/office/drawing/2014/main" val="1432766676"/>
                  </a:ext>
                </a:extLst>
              </a:tr>
              <a:tr h="1120310">
                <a:tc>
                  <a:txBody>
                    <a:bodyPr/>
                    <a:lstStyle/>
                    <a:p>
                      <a:pPr rtl="0" fontAlgn="t">
                        <a:spcBef>
                          <a:spcPts val="0"/>
                        </a:spcBef>
                        <a:spcAft>
                          <a:spcPts val="0"/>
                        </a:spcAft>
                      </a:pPr>
                      <a:r>
                        <a:rPr lang="en-US" sz="1600">
                          <a:effectLst/>
                        </a:rPr>
                        <a:t>Troy Hunt Jr </a:t>
                      </a:r>
                    </a:p>
                    <a:p>
                      <a:pPr fontAlgn="t"/>
                      <a:br>
                        <a:rPr lang="en-US">
                          <a:effectLst/>
                        </a:rPr>
                      </a:br>
                      <a:endParaRPr lang="en-US" sz="1600">
                        <a:effectLst/>
                      </a:endParaRPr>
                    </a:p>
                  </a:txBody>
                  <a:tcPr marL="95250" marR="95250" marT="95250" marB="95250"/>
                </a:tc>
                <a:tc>
                  <a:txBody>
                    <a:bodyPr/>
                    <a:lstStyle/>
                    <a:p>
                      <a:pPr rtl="0" fontAlgn="t">
                        <a:spcBef>
                          <a:spcPts val="0"/>
                        </a:spcBef>
                        <a:spcAft>
                          <a:spcPts val="0"/>
                        </a:spcAft>
                      </a:pPr>
                      <a:r>
                        <a:rPr lang="en-US" sz="1600">
                          <a:effectLst/>
                        </a:rPr>
                        <a:t>N/A- New Student</a:t>
                      </a:r>
                    </a:p>
                  </a:txBody>
                  <a:tcPr marL="95250" marR="95250" marT="95250" marB="95250"/>
                </a:tc>
                <a:tc>
                  <a:txBody>
                    <a:bodyPr/>
                    <a:lstStyle/>
                    <a:p>
                      <a:pPr rtl="0" fontAlgn="t">
                        <a:spcBef>
                          <a:spcPts val="0"/>
                        </a:spcBef>
                        <a:spcAft>
                          <a:spcPts val="0"/>
                        </a:spcAft>
                      </a:pPr>
                      <a:r>
                        <a:rPr lang="en-US" sz="1600">
                          <a:effectLst/>
                        </a:rPr>
                        <a:t>N/A- New Student</a:t>
                      </a:r>
                    </a:p>
                  </a:txBody>
                  <a:tcPr marL="95250" marR="95250" marT="95250" marB="95250"/>
                </a:tc>
                <a:tc>
                  <a:txBody>
                    <a:bodyPr/>
                    <a:lstStyle/>
                    <a:p>
                      <a:pPr rtl="0" fontAlgn="t">
                        <a:spcBef>
                          <a:spcPts val="0"/>
                        </a:spcBef>
                        <a:spcAft>
                          <a:spcPts val="0"/>
                        </a:spcAft>
                      </a:pPr>
                      <a:r>
                        <a:rPr lang="en-US" sz="1600">
                          <a:effectLst/>
                        </a:rPr>
                        <a:t>N/A- New Student</a:t>
                      </a:r>
                    </a:p>
                  </a:txBody>
                  <a:tcPr marL="95250" marR="95250" marT="95250" marB="95250"/>
                </a:tc>
                <a:extLst>
                  <a:ext uri="{0D108BD9-81ED-4DB2-BD59-A6C34878D82A}">
                    <a16:rowId xmlns:a16="http://schemas.microsoft.com/office/drawing/2014/main" val="2150160655"/>
                  </a:ext>
                </a:extLst>
              </a:tr>
              <a:tr h="809862">
                <a:tc>
                  <a:txBody>
                    <a:bodyPr/>
                    <a:lstStyle/>
                    <a:p>
                      <a:pPr rtl="0" fontAlgn="t">
                        <a:spcBef>
                          <a:spcPts val="0"/>
                        </a:spcBef>
                        <a:spcAft>
                          <a:spcPts val="0"/>
                        </a:spcAft>
                      </a:pPr>
                      <a:r>
                        <a:rPr lang="en-US" sz="1600">
                          <a:effectLst/>
                        </a:rPr>
                        <a:t>Snow Klay </a:t>
                      </a:r>
                    </a:p>
                  </a:txBody>
                  <a:tcPr marL="95250" marR="95250" marT="95250" marB="95250"/>
                </a:tc>
                <a:tc>
                  <a:txBody>
                    <a:bodyPr/>
                    <a:lstStyle/>
                    <a:p>
                      <a:pPr rtl="0" fontAlgn="t">
                        <a:spcBef>
                          <a:spcPts val="0"/>
                        </a:spcBef>
                        <a:spcAft>
                          <a:spcPts val="0"/>
                        </a:spcAft>
                      </a:pPr>
                      <a:r>
                        <a:rPr lang="en-US" sz="1600">
                          <a:effectLst/>
                        </a:rPr>
                        <a:t>181 RIT/ 13 Percentile</a:t>
                      </a:r>
                    </a:p>
                    <a:p>
                      <a:pPr rtl="0" fontAlgn="t">
                        <a:spcBef>
                          <a:spcPts val="0"/>
                        </a:spcBef>
                        <a:spcAft>
                          <a:spcPts val="0"/>
                        </a:spcAft>
                      </a:pPr>
                      <a:r>
                        <a:rPr lang="en-US" sz="1600">
                          <a:effectLst/>
                        </a:rPr>
                        <a:t>Low</a:t>
                      </a:r>
                    </a:p>
                  </a:txBody>
                  <a:tcPr marL="95250" marR="95250" marT="95250" marB="95250"/>
                </a:tc>
                <a:tc>
                  <a:txBody>
                    <a:bodyPr/>
                    <a:lstStyle/>
                    <a:p>
                      <a:pPr rtl="0" fontAlgn="t">
                        <a:spcBef>
                          <a:spcPts val="0"/>
                        </a:spcBef>
                        <a:spcAft>
                          <a:spcPts val="0"/>
                        </a:spcAft>
                      </a:pPr>
                      <a:r>
                        <a:rPr lang="en-US" sz="1600">
                          <a:effectLst/>
                        </a:rPr>
                        <a:t>187 RIT/33 Percentile </a:t>
                      </a:r>
                    </a:p>
                    <a:p>
                      <a:pPr rtl="0" fontAlgn="t">
                        <a:spcBef>
                          <a:spcPts val="0"/>
                        </a:spcBef>
                        <a:spcAft>
                          <a:spcPts val="0"/>
                        </a:spcAft>
                      </a:pPr>
                      <a:r>
                        <a:rPr lang="en-US" sz="1600">
                          <a:effectLst/>
                        </a:rPr>
                        <a:t>Low Average</a:t>
                      </a:r>
                    </a:p>
                  </a:txBody>
                  <a:tcPr marL="95250" marR="95250" marT="95250" marB="95250"/>
                </a:tc>
                <a:tc>
                  <a:txBody>
                    <a:bodyPr/>
                    <a:lstStyle/>
                    <a:p>
                      <a:pPr rtl="0" fontAlgn="t">
                        <a:spcBef>
                          <a:spcPts val="0"/>
                        </a:spcBef>
                        <a:spcAft>
                          <a:spcPts val="0"/>
                        </a:spcAft>
                      </a:pPr>
                      <a:r>
                        <a:rPr lang="en-US" sz="1600">
                          <a:effectLst/>
                        </a:rPr>
                        <a:t>186 RIT/ 27 Percentile</a:t>
                      </a:r>
                    </a:p>
                    <a:p>
                      <a:pPr rtl="0" fontAlgn="t">
                        <a:spcBef>
                          <a:spcPts val="0"/>
                        </a:spcBef>
                        <a:spcAft>
                          <a:spcPts val="0"/>
                        </a:spcAft>
                      </a:pPr>
                      <a:r>
                        <a:rPr lang="en-US" sz="1600">
                          <a:effectLst/>
                        </a:rPr>
                        <a:t>Low Average</a:t>
                      </a:r>
                    </a:p>
                  </a:txBody>
                  <a:tcPr marL="95250" marR="95250" marT="95250" marB="95250"/>
                </a:tc>
                <a:extLst>
                  <a:ext uri="{0D108BD9-81ED-4DB2-BD59-A6C34878D82A}">
                    <a16:rowId xmlns:a16="http://schemas.microsoft.com/office/drawing/2014/main" val="182676718"/>
                  </a:ext>
                </a:extLst>
              </a:tr>
              <a:tr h="809862">
                <a:tc>
                  <a:txBody>
                    <a:bodyPr/>
                    <a:lstStyle/>
                    <a:p>
                      <a:pPr rtl="0" fontAlgn="t">
                        <a:spcBef>
                          <a:spcPts val="0"/>
                        </a:spcBef>
                        <a:spcAft>
                          <a:spcPts val="0"/>
                        </a:spcAft>
                      </a:pPr>
                      <a:r>
                        <a:rPr lang="en-US" sz="1600">
                          <a:effectLst/>
                        </a:rPr>
                        <a:t>Kevin Mayo </a:t>
                      </a:r>
                    </a:p>
                  </a:txBody>
                  <a:tcPr marL="95250" marR="95250" marT="95250" marB="95250"/>
                </a:tc>
                <a:tc>
                  <a:txBody>
                    <a:bodyPr/>
                    <a:lstStyle/>
                    <a:p>
                      <a:pPr rtl="0" fontAlgn="t">
                        <a:spcBef>
                          <a:spcPts val="0"/>
                        </a:spcBef>
                        <a:spcAft>
                          <a:spcPts val="0"/>
                        </a:spcAft>
                      </a:pPr>
                      <a:r>
                        <a:rPr lang="en-US" sz="1600">
                          <a:effectLst/>
                        </a:rPr>
                        <a:t>185 RIT/ 20 Percentile</a:t>
                      </a:r>
                    </a:p>
                    <a:p>
                      <a:pPr rtl="0" fontAlgn="t">
                        <a:spcBef>
                          <a:spcPts val="0"/>
                        </a:spcBef>
                        <a:spcAft>
                          <a:spcPts val="0"/>
                        </a:spcAft>
                      </a:pPr>
                      <a:r>
                        <a:rPr lang="en-US" sz="1600">
                          <a:effectLst/>
                        </a:rPr>
                        <a:t>Low</a:t>
                      </a:r>
                    </a:p>
                  </a:txBody>
                  <a:tcPr marL="95250" marR="95250" marT="95250" marB="95250"/>
                </a:tc>
                <a:tc>
                  <a:txBody>
                    <a:bodyPr/>
                    <a:lstStyle/>
                    <a:p>
                      <a:pPr rtl="0" fontAlgn="t">
                        <a:spcBef>
                          <a:spcPts val="0"/>
                        </a:spcBef>
                        <a:spcAft>
                          <a:spcPts val="0"/>
                        </a:spcAft>
                      </a:pPr>
                      <a:r>
                        <a:rPr lang="en-US" sz="1600">
                          <a:effectLst/>
                        </a:rPr>
                        <a:t>170 RIT/ 7 Percentile</a:t>
                      </a:r>
                    </a:p>
                    <a:p>
                      <a:pPr rtl="0" fontAlgn="t">
                        <a:spcBef>
                          <a:spcPts val="0"/>
                        </a:spcBef>
                        <a:spcAft>
                          <a:spcPts val="0"/>
                        </a:spcAft>
                      </a:pPr>
                      <a:r>
                        <a:rPr lang="en-US" sz="1600">
                          <a:effectLst/>
                        </a:rPr>
                        <a:t>Low</a:t>
                      </a:r>
                    </a:p>
                  </a:txBody>
                  <a:tcPr marL="95250" marR="95250" marT="95250" marB="95250"/>
                </a:tc>
                <a:tc>
                  <a:txBody>
                    <a:bodyPr/>
                    <a:lstStyle/>
                    <a:p>
                      <a:pPr rtl="0" fontAlgn="t">
                        <a:spcBef>
                          <a:spcPts val="0"/>
                        </a:spcBef>
                        <a:spcAft>
                          <a:spcPts val="0"/>
                        </a:spcAft>
                      </a:pPr>
                      <a:r>
                        <a:rPr lang="en-US" sz="1600">
                          <a:effectLst/>
                        </a:rPr>
                        <a:t>170 RIT/ 6 Percentile</a:t>
                      </a:r>
                    </a:p>
                    <a:p>
                      <a:pPr rtl="0" fontAlgn="t">
                        <a:spcBef>
                          <a:spcPts val="0"/>
                        </a:spcBef>
                        <a:spcAft>
                          <a:spcPts val="0"/>
                        </a:spcAft>
                      </a:pPr>
                      <a:r>
                        <a:rPr lang="en-US" sz="1600">
                          <a:effectLst/>
                        </a:rPr>
                        <a:t>Low</a:t>
                      </a:r>
                    </a:p>
                  </a:txBody>
                  <a:tcPr marL="95250" marR="95250" marT="95250" marB="95250"/>
                </a:tc>
                <a:extLst>
                  <a:ext uri="{0D108BD9-81ED-4DB2-BD59-A6C34878D82A}">
                    <a16:rowId xmlns:a16="http://schemas.microsoft.com/office/drawing/2014/main" val="2105688924"/>
                  </a:ext>
                </a:extLst>
              </a:tr>
              <a:tr h="1430758">
                <a:tc>
                  <a:txBody>
                    <a:bodyPr/>
                    <a:lstStyle/>
                    <a:p>
                      <a:pPr rtl="0" fontAlgn="t">
                        <a:spcBef>
                          <a:spcPts val="0"/>
                        </a:spcBef>
                        <a:spcAft>
                          <a:spcPts val="0"/>
                        </a:spcAft>
                      </a:pPr>
                      <a:r>
                        <a:rPr lang="en-US" sz="1600">
                          <a:effectLst/>
                        </a:rPr>
                        <a:t>Emmanuel Prieto </a:t>
                      </a:r>
                    </a:p>
                  </a:txBody>
                  <a:tcPr marL="95250" marR="95250" marT="95250" marB="95250"/>
                </a:tc>
                <a:tc>
                  <a:txBody>
                    <a:bodyPr/>
                    <a:lstStyle/>
                    <a:p>
                      <a:pPr rtl="0" fontAlgn="t">
                        <a:spcBef>
                          <a:spcPts val="0"/>
                        </a:spcBef>
                        <a:spcAft>
                          <a:spcPts val="0"/>
                        </a:spcAft>
                      </a:pPr>
                      <a:r>
                        <a:rPr lang="en-US" sz="1600">
                          <a:effectLst/>
                        </a:rPr>
                        <a:t>196 RIT/ 49 Percentile</a:t>
                      </a:r>
                    </a:p>
                    <a:p>
                      <a:pPr rtl="0" fontAlgn="t">
                        <a:spcBef>
                          <a:spcPts val="0"/>
                        </a:spcBef>
                        <a:spcAft>
                          <a:spcPts val="0"/>
                        </a:spcAft>
                      </a:pPr>
                      <a:r>
                        <a:rPr lang="en-US" sz="1600">
                          <a:effectLst/>
                        </a:rPr>
                        <a:t>Average</a:t>
                      </a:r>
                    </a:p>
                  </a:txBody>
                  <a:tcPr marL="95250" marR="95250" marT="95250" marB="95250"/>
                </a:tc>
                <a:tc>
                  <a:txBody>
                    <a:bodyPr/>
                    <a:lstStyle/>
                    <a:p>
                      <a:pPr rtl="0" fontAlgn="t">
                        <a:spcBef>
                          <a:spcPts val="0"/>
                        </a:spcBef>
                        <a:spcAft>
                          <a:spcPts val="0"/>
                        </a:spcAft>
                      </a:pPr>
                      <a:r>
                        <a:rPr lang="en-US" sz="1600">
                          <a:effectLst/>
                        </a:rPr>
                        <a:t>179 RIT/18 Percentile</a:t>
                      </a:r>
                    </a:p>
                    <a:p>
                      <a:pPr rtl="0" fontAlgn="t">
                        <a:spcBef>
                          <a:spcPts val="0"/>
                        </a:spcBef>
                        <a:spcAft>
                          <a:spcPts val="0"/>
                        </a:spcAft>
                      </a:pPr>
                      <a:r>
                        <a:rPr lang="en-US" sz="1600">
                          <a:effectLst/>
                        </a:rPr>
                        <a:t>Low</a:t>
                      </a:r>
                    </a:p>
                    <a:p>
                      <a:pPr fontAlgn="t"/>
                      <a:br>
                        <a:rPr lang="en-US">
                          <a:effectLst/>
                        </a:rPr>
                      </a:br>
                      <a:endParaRPr lang="en-US" sz="1600">
                        <a:effectLst/>
                      </a:endParaRPr>
                    </a:p>
                  </a:txBody>
                  <a:tcPr marL="95250" marR="95250" marT="95250" marB="95250"/>
                </a:tc>
                <a:tc>
                  <a:txBody>
                    <a:bodyPr/>
                    <a:lstStyle/>
                    <a:p>
                      <a:pPr rtl="0" fontAlgn="t">
                        <a:spcBef>
                          <a:spcPts val="0"/>
                        </a:spcBef>
                        <a:spcAft>
                          <a:spcPts val="0"/>
                        </a:spcAft>
                      </a:pPr>
                      <a:r>
                        <a:rPr lang="en-US" sz="1600">
                          <a:effectLst/>
                        </a:rPr>
                        <a:t>183 RIT/ 20 Percentile</a:t>
                      </a:r>
                    </a:p>
                    <a:p>
                      <a:pPr rtl="0" fontAlgn="t">
                        <a:spcBef>
                          <a:spcPts val="0"/>
                        </a:spcBef>
                        <a:spcAft>
                          <a:spcPts val="0"/>
                        </a:spcAft>
                      </a:pPr>
                      <a:r>
                        <a:rPr lang="en-US" sz="1600">
                          <a:effectLst/>
                        </a:rPr>
                        <a:t>Low</a:t>
                      </a:r>
                    </a:p>
                  </a:txBody>
                  <a:tcPr marL="95250" marR="95250" marT="95250" marB="95250"/>
                </a:tc>
                <a:extLst>
                  <a:ext uri="{0D108BD9-81ED-4DB2-BD59-A6C34878D82A}">
                    <a16:rowId xmlns:a16="http://schemas.microsoft.com/office/drawing/2014/main" val="945494482"/>
                  </a:ext>
                </a:extLst>
              </a:tr>
              <a:tr h="526410">
                <a:tc>
                  <a:txBody>
                    <a:bodyPr/>
                    <a:lstStyle/>
                    <a:p>
                      <a:pPr rtl="0" fontAlgn="t">
                        <a:spcBef>
                          <a:spcPts val="0"/>
                        </a:spcBef>
                        <a:spcAft>
                          <a:spcPts val="0"/>
                        </a:spcAft>
                      </a:pPr>
                      <a:r>
                        <a:rPr lang="en-US" sz="1600" err="1">
                          <a:effectLst/>
                        </a:rPr>
                        <a:t>Dya'Moni</a:t>
                      </a:r>
                      <a:r>
                        <a:rPr lang="en-US" sz="1600">
                          <a:effectLst/>
                        </a:rPr>
                        <a:t> Spears</a:t>
                      </a:r>
                    </a:p>
                  </a:txBody>
                  <a:tcPr marL="95250" marR="95250" marT="95250" marB="95250"/>
                </a:tc>
                <a:tc>
                  <a:txBody>
                    <a:bodyPr/>
                    <a:lstStyle/>
                    <a:p>
                      <a:pPr rtl="0" fontAlgn="t">
                        <a:spcBef>
                          <a:spcPts val="0"/>
                        </a:spcBef>
                        <a:spcAft>
                          <a:spcPts val="0"/>
                        </a:spcAft>
                      </a:pPr>
                      <a:r>
                        <a:rPr lang="en-US" sz="1600">
                          <a:effectLst/>
                        </a:rPr>
                        <a:t>N/A</a:t>
                      </a:r>
                    </a:p>
                  </a:txBody>
                  <a:tcPr marL="95250" marR="95250" marT="95250" marB="95250"/>
                </a:tc>
                <a:tc>
                  <a:txBody>
                    <a:bodyPr/>
                    <a:lstStyle/>
                    <a:p>
                      <a:pPr rtl="0" fontAlgn="t">
                        <a:spcBef>
                          <a:spcPts val="0"/>
                        </a:spcBef>
                        <a:spcAft>
                          <a:spcPts val="0"/>
                        </a:spcAft>
                      </a:pPr>
                      <a:r>
                        <a:rPr lang="en-US" sz="1600">
                          <a:effectLst/>
                        </a:rPr>
                        <a:t>N/A</a:t>
                      </a:r>
                    </a:p>
                  </a:txBody>
                  <a:tcPr marL="95250" marR="95250" marT="95250" marB="95250"/>
                </a:tc>
                <a:tc>
                  <a:txBody>
                    <a:bodyPr/>
                    <a:lstStyle/>
                    <a:p>
                      <a:pPr rtl="0" fontAlgn="t">
                        <a:spcBef>
                          <a:spcPts val="0"/>
                        </a:spcBef>
                        <a:spcAft>
                          <a:spcPts val="0"/>
                        </a:spcAft>
                      </a:pPr>
                      <a:r>
                        <a:rPr lang="en-US" sz="1600">
                          <a:effectLst/>
                        </a:rPr>
                        <a:t>N/A</a:t>
                      </a:r>
                    </a:p>
                  </a:txBody>
                  <a:tcPr marL="95250" marR="95250" marT="95250" marB="95250"/>
                </a:tc>
                <a:extLst>
                  <a:ext uri="{0D108BD9-81ED-4DB2-BD59-A6C34878D82A}">
                    <a16:rowId xmlns:a16="http://schemas.microsoft.com/office/drawing/2014/main" val="2284288598"/>
                  </a:ext>
                </a:extLst>
              </a:tr>
            </a:tbl>
          </a:graphicData>
        </a:graphic>
      </p:graphicFrame>
      <p:sp>
        <p:nvSpPr>
          <p:cNvPr id="5" name="TextBox 4">
            <a:extLst>
              <a:ext uri="{FF2B5EF4-FFF2-40B4-BE49-F238E27FC236}">
                <a16:creationId xmlns:a16="http://schemas.microsoft.com/office/drawing/2014/main" id="{91B30E0A-030E-4F5A-9ECE-FD6740647CE4}"/>
              </a:ext>
            </a:extLst>
          </p:cNvPr>
          <p:cNvSpPr txBox="1"/>
          <p:nvPr/>
        </p:nvSpPr>
        <p:spPr>
          <a:xfrm>
            <a:off x="4722812"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itle 12">
            <a:extLst>
              <a:ext uri="{FF2B5EF4-FFF2-40B4-BE49-F238E27FC236}">
                <a16:creationId xmlns:a16="http://schemas.microsoft.com/office/drawing/2014/main" id="{418C3130-B1C4-4FA2-B040-2FB8ECC8D316}"/>
              </a:ext>
            </a:extLst>
          </p:cNvPr>
          <p:cNvSpPr>
            <a:spLocks noGrp="1"/>
          </p:cNvSpPr>
          <p:nvPr>
            <p:ph type="title"/>
          </p:nvPr>
        </p:nvSpPr>
        <p:spPr>
          <a:xfrm>
            <a:off x="1380175" y="257360"/>
            <a:ext cx="9144001" cy="940280"/>
          </a:xfrm>
        </p:spPr>
        <p:txBody>
          <a:bodyPr/>
          <a:lstStyle/>
          <a:p>
            <a:pPr algn="ctr"/>
            <a:r>
              <a:rPr lang="en-US"/>
              <a:t>4th Grade MAP Data</a:t>
            </a:r>
          </a:p>
        </p:txBody>
      </p:sp>
    </p:spTree>
    <p:extLst>
      <p:ext uri="{BB962C8B-B14F-4D97-AF65-F5344CB8AC3E}">
        <p14:creationId xmlns:p14="http://schemas.microsoft.com/office/powerpoint/2010/main" val="39412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283020" y="-499983"/>
            <a:ext cx="11688130" cy="1227827"/>
          </a:xfrm>
        </p:spPr>
        <p:txBody>
          <a:bodyPr/>
          <a:lstStyle/>
          <a:p>
            <a:pPr algn="ctr"/>
            <a:r>
              <a:rPr lang="en-US" dirty="0"/>
              <a:t>5th Grade MAP Data with 2020 Norms</a:t>
            </a:r>
          </a:p>
        </p:txBody>
      </p:sp>
      <p:sp>
        <p:nvSpPr>
          <p:cNvPr id="3" name="Content Placeholder 2">
            <a:extLst>
              <a:ext uri="{FF2B5EF4-FFF2-40B4-BE49-F238E27FC236}">
                <a16:creationId xmlns:a16="http://schemas.microsoft.com/office/drawing/2014/main" id="{2EF87912-1939-43B5-BE8F-69A8A2DEDE2B}"/>
              </a:ext>
            </a:extLst>
          </p:cNvPr>
          <p:cNvSpPr>
            <a:spLocks noGrp="1"/>
          </p:cNvSpPr>
          <p:nvPr>
            <p:ph idx="1"/>
          </p:nvPr>
        </p:nvSpPr>
        <p:spPr>
          <a:xfrm>
            <a:off x="262477" y="1904999"/>
            <a:ext cx="11385288" cy="4114801"/>
          </a:xfrm>
        </p:spPr>
        <p:txBody>
          <a:bodyPr vert="horz" lIns="91440" tIns="45720" rIns="91440" bIns="45720" rtlCol="0" anchor="t">
            <a:normAutofit/>
          </a:bodyPr>
          <a:lstStyle/>
          <a:p>
            <a:pPr marL="223520" indent="-223520"/>
            <a:endParaRPr lang="en-US"/>
          </a:p>
          <a:p>
            <a:pPr marL="223520" indent="-223520"/>
            <a:endParaRPr lang="en-US"/>
          </a:p>
          <a:p>
            <a:pPr marL="223520" indent="-223520"/>
            <a:endParaRPr lang="en-US"/>
          </a:p>
          <a:p>
            <a:pPr marL="223520" indent="-223520"/>
            <a:endParaRPr lang="en-US"/>
          </a:p>
        </p:txBody>
      </p:sp>
      <p:graphicFrame>
        <p:nvGraphicFramePr>
          <p:cNvPr id="2" name="Table 4">
            <a:extLst>
              <a:ext uri="{FF2B5EF4-FFF2-40B4-BE49-F238E27FC236}">
                <a16:creationId xmlns:a16="http://schemas.microsoft.com/office/drawing/2014/main" id="{3F23ED53-8579-4E45-9280-40BD85C9C9FC}"/>
              </a:ext>
            </a:extLst>
          </p:cNvPr>
          <p:cNvGraphicFramePr>
            <a:graphicFrameLocks noGrp="1"/>
          </p:cNvGraphicFramePr>
          <p:nvPr>
            <p:extLst>
              <p:ext uri="{D42A27DB-BD31-4B8C-83A1-F6EECF244321}">
                <p14:modId xmlns:p14="http://schemas.microsoft.com/office/powerpoint/2010/main" val="2785510935"/>
              </p:ext>
            </p:extLst>
          </p:nvPr>
        </p:nvGraphicFramePr>
        <p:xfrm>
          <a:off x="3451346" y="816553"/>
          <a:ext cx="8510457" cy="5631010"/>
        </p:xfrm>
        <a:graphic>
          <a:graphicData uri="http://schemas.openxmlformats.org/drawingml/2006/table">
            <a:tbl>
              <a:tblPr firstRow="1" bandRow="1">
                <a:tableStyleId>{5C22544A-7EE6-4342-B048-85BDC9FD1C3A}</a:tableStyleId>
              </a:tblPr>
              <a:tblGrid>
                <a:gridCol w="2836819">
                  <a:extLst>
                    <a:ext uri="{9D8B030D-6E8A-4147-A177-3AD203B41FA5}">
                      <a16:colId xmlns:a16="http://schemas.microsoft.com/office/drawing/2014/main" val="4236989847"/>
                    </a:ext>
                  </a:extLst>
                </a:gridCol>
                <a:gridCol w="2836819">
                  <a:extLst>
                    <a:ext uri="{9D8B030D-6E8A-4147-A177-3AD203B41FA5}">
                      <a16:colId xmlns:a16="http://schemas.microsoft.com/office/drawing/2014/main" val="3621341395"/>
                    </a:ext>
                  </a:extLst>
                </a:gridCol>
                <a:gridCol w="2836819">
                  <a:extLst>
                    <a:ext uri="{9D8B030D-6E8A-4147-A177-3AD203B41FA5}">
                      <a16:colId xmlns:a16="http://schemas.microsoft.com/office/drawing/2014/main" val="1696020972"/>
                    </a:ext>
                  </a:extLst>
                </a:gridCol>
              </a:tblGrid>
              <a:tr h="570832">
                <a:tc>
                  <a:txBody>
                    <a:bodyPr/>
                    <a:lstStyle/>
                    <a:p>
                      <a:r>
                        <a:rPr lang="en-US" dirty="0"/>
                        <a:t>Math</a:t>
                      </a:r>
                    </a:p>
                  </a:txBody>
                  <a:tcPr/>
                </a:tc>
                <a:tc>
                  <a:txBody>
                    <a:bodyPr/>
                    <a:lstStyle/>
                    <a:p>
                      <a:r>
                        <a:rPr lang="en-US" dirty="0"/>
                        <a:t>Reading</a:t>
                      </a:r>
                    </a:p>
                  </a:txBody>
                  <a:tcPr/>
                </a:tc>
                <a:tc>
                  <a:txBody>
                    <a:bodyPr/>
                    <a:lstStyle/>
                    <a:p>
                      <a:r>
                        <a:rPr lang="en-US" dirty="0"/>
                        <a:t>ELA</a:t>
                      </a:r>
                    </a:p>
                  </a:txBody>
                  <a:tcPr/>
                </a:tc>
                <a:extLst>
                  <a:ext uri="{0D108BD9-81ED-4DB2-BD59-A6C34878D82A}">
                    <a16:rowId xmlns:a16="http://schemas.microsoft.com/office/drawing/2014/main" val="2882132495"/>
                  </a:ext>
                </a:extLst>
              </a:tr>
              <a:tr h="570832">
                <a:tc>
                  <a:txBody>
                    <a:bodyPr/>
                    <a:lstStyle/>
                    <a:p>
                      <a:r>
                        <a:rPr lang="en-US" dirty="0">
                          <a:highlight>
                            <a:srgbClr val="00FF00"/>
                          </a:highlight>
                        </a:rPr>
                        <a:t> F19-198 W20-198 F20-209 G: 219 </a:t>
                      </a:r>
                      <a:r>
                        <a:rPr lang="en-US" dirty="0"/>
                        <a:t> </a:t>
                      </a:r>
                    </a:p>
                  </a:txBody>
                  <a:tcPr/>
                </a:tc>
                <a:tc>
                  <a:txBody>
                    <a:bodyPr/>
                    <a:lstStyle/>
                    <a:p>
                      <a:r>
                        <a:rPr lang="en-US" dirty="0">
                          <a:highlight>
                            <a:srgbClr val="FF0000"/>
                          </a:highlight>
                        </a:rPr>
                        <a:t>F19-177 W20-179 F20-176 </a:t>
                      </a:r>
                    </a:p>
                    <a:p>
                      <a:pPr lvl="0">
                        <a:buNone/>
                      </a:pPr>
                      <a:r>
                        <a:rPr lang="en-US" dirty="0">
                          <a:highlight>
                            <a:srgbClr val="FF0000"/>
                          </a:highlight>
                        </a:rPr>
                        <a:t>G: 186</a:t>
                      </a:r>
                    </a:p>
                  </a:txBody>
                  <a:tcPr/>
                </a:tc>
                <a:tc>
                  <a:txBody>
                    <a:bodyPr/>
                    <a:lstStyle/>
                    <a:p>
                      <a:r>
                        <a:rPr lang="en-US" dirty="0">
                          <a:highlight>
                            <a:srgbClr val="FFFF00"/>
                          </a:highlight>
                        </a:rPr>
                        <a:t>F19-168 W20-178 F20-179 </a:t>
                      </a:r>
                    </a:p>
                    <a:p>
                      <a:pPr lvl="0">
                        <a:buNone/>
                      </a:pPr>
                      <a:r>
                        <a:rPr lang="en-US" dirty="0">
                          <a:highlight>
                            <a:srgbClr val="FFFF00"/>
                          </a:highlight>
                        </a:rPr>
                        <a:t>G: 189</a:t>
                      </a:r>
                    </a:p>
                  </a:txBody>
                  <a:tcPr/>
                </a:tc>
                <a:extLst>
                  <a:ext uri="{0D108BD9-81ED-4DB2-BD59-A6C34878D82A}">
                    <a16:rowId xmlns:a16="http://schemas.microsoft.com/office/drawing/2014/main" val="2161436717"/>
                  </a:ext>
                </a:extLst>
              </a:tr>
              <a:tr h="570832">
                <a:tc>
                  <a:txBody>
                    <a:bodyPr/>
                    <a:lstStyle/>
                    <a:p>
                      <a:r>
                        <a:rPr lang="en-US" dirty="0">
                          <a:highlight>
                            <a:srgbClr val="00FF00"/>
                          </a:highlight>
                        </a:rPr>
                        <a:t>R.F. F19-196 W20-195 F20-194 G: 203  </a:t>
                      </a:r>
                    </a:p>
                  </a:txBody>
                  <a:tcPr/>
                </a:tc>
                <a:tc>
                  <a:txBody>
                    <a:bodyPr/>
                    <a:lstStyle/>
                    <a:p>
                      <a:r>
                        <a:rPr lang="en-US" dirty="0">
                          <a:highlight>
                            <a:srgbClr val="FF0000"/>
                          </a:highlight>
                        </a:rPr>
                        <a:t>F19-189 W20-187 F20-172</a:t>
                      </a:r>
                    </a:p>
                    <a:p>
                      <a:pPr lvl="0">
                        <a:buNone/>
                      </a:pPr>
                      <a:r>
                        <a:rPr lang="en-US" dirty="0">
                          <a:highlight>
                            <a:srgbClr val="FF0000"/>
                          </a:highlight>
                        </a:rPr>
                        <a:t>G: 183</a:t>
                      </a:r>
                    </a:p>
                  </a:txBody>
                  <a:tcPr/>
                </a:tc>
                <a:tc>
                  <a:txBody>
                    <a:bodyPr/>
                    <a:lstStyle/>
                    <a:p>
                      <a:r>
                        <a:rPr lang="en-US" dirty="0">
                          <a:highlight>
                            <a:srgbClr val="FF0000"/>
                          </a:highlight>
                        </a:rPr>
                        <a:t>F19-183 W20-187 F20-159</a:t>
                      </a:r>
                    </a:p>
                    <a:p>
                      <a:pPr lvl="0">
                        <a:buNone/>
                      </a:pPr>
                      <a:r>
                        <a:rPr lang="en-US" dirty="0">
                          <a:highlight>
                            <a:srgbClr val="FF0000"/>
                          </a:highlight>
                        </a:rPr>
                        <a:t>G: 171</a:t>
                      </a:r>
                    </a:p>
                  </a:txBody>
                  <a:tcPr/>
                </a:tc>
                <a:extLst>
                  <a:ext uri="{0D108BD9-81ED-4DB2-BD59-A6C34878D82A}">
                    <a16:rowId xmlns:a16="http://schemas.microsoft.com/office/drawing/2014/main" val="2237575744"/>
                  </a:ext>
                </a:extLst>
              </a:tr>
              <a:tr h="570832">
                <a:tc>
                  <a:txBody>
                    <a:bodyPr/>
                    <a:lstStyle/>
                    <a:p>
                      <a:pPr lvl="0">
                        <a:buNone/>
                      </a:pPr>
                      <a:r>
                        <a:rPr lang="en-US" dirty="0">
                          <a:highlight>
                            <a:srgbClr val="FFFF00"/>
                          </a:highlight>
                        </a:rPr>
                        <a:t>S.S. F19-190 W20-189 F20-187</a:t>
                      </a:r>
                    </a:p>
                    <a:p>
                      <a:pPr lvl="0">
                        <a:buNone/>
                      </a:pPr>
                      <a:r>
                        <a:rPr lang="en-US" dirty="0">
                          <a:highlight>
                            <a:srgbClr val="FFFF00"/>
                          </a:highlight>
                        </a:rPr>
                        <a:t>G: 196</a:t>
                      </a:r>
                    </a:p>
                  </a:txBody>
                  <a:tcPr/>
                </a:tc>
                <a:tc>
                  <a:txBody>
                    <a:bodyPr/>
                    <a:lstStyle/>
                    <a:p>
                      <a:r>
                        <a:rPr lang="en-US" dirty="0">
                          <a:highlight>
                            <a:srgbClr val="FFFF00"/>
                          </a:highlight>
                        </a:rPr>
                        <a:t>F19-187 W20-189 F20-183</a:t>
                      </a:r>
                    </a:p>
                    <a:p>
                      <a:pPr lvl="0">
                        <a:buNone/>
                      </a:pPr>
                      <a:r>
                        <a:rPr lang="en-US" dirty="0">
                          <a:highlight>
                            <a:srgbClr val="FFFF00"/>
                          </a:highlight>
                        </a:rPr>
                        <a:t>G: 192</a:t>
                      </a:r>
                    </a:p>
                  </a:txBody>
                  <a:tcPr/>
                </a:tc>
                <a:tc>
                  <a:txBody>
                    <a:bodyPr/>
                    <a:lstStyle/>
                    <a:p>
                      <a:r>
                        <a:rPr lang="en-US" dirty="0">
                          <a:highlight>
                            <a:srgbClr val="00FF00"/>
                          </a:highlight>
                        </a:rPr>
                        <a:t>F19-188 W20-185 F20-189 G: 197</a:t>
                      </a:r>
                    </a:p>
                  </a:txBody>
                  <a:tcPr/>
                </a:tc>
                <a:extLst>
                  <a:ext uri="{0D108BD9-81ED-4DB2-BD59-A6C34878D82A}">
                    <a16:rowId xmlns:a16="http://schemas.microsoft.com/office/drawing/2014/main" val="1448821300"/>
                  </a:ext>
                </a:extLst>
              </a:tr>
              <a:tr h="570832">
                <a:tc>
                  <a:txBody>
                    <a:bodyPr/>
                    <a:lstStyle/>
                    <a:p>
                      <a:r>
                        <a:rPr lang="en-US" dirty="0">
                          <a:highlight>
                            <a:srgbClr val="FF0000"/>
                          </a:highlight>
                        </a:rPr>
                        <a:t>A.S. F19-163 W20-166 F20-171 G: 180</a:t>
                      </a:r>
                      <a:endParaRPr lang="en-US" dirty="0"/>
                    </a:p>
                  </a:txBody>
                  <a:tcPr/>
                </a:tc>
                <a:tc>
                  <a:txBody>
                    <a:bodyPr/>
                    <a:lstStyle/>
                    <a:p>
                      <a:r>
                        <a:rPr lang="en-US" dirty="0">
                          <a:highlight>
                            <a:srgbClr val="FFFF00"/>
                          </a:highlight>
                        </a:rPr>
                        <a:t>F19-164 W20-172 F20-185</a:t>
                      </a:r>
                    </a:p>
                    <a:p>
                      <a:pPr lvl="0">
                        <a:buNone/>
                      </a:pPr>
                      <a:r>
                        <a:rPr lang="en-US" dirty="0">
                          <a:highlight>
                            <a:srgbClr val="FFFF00"/>
                          </a:highlight>
                        </a:rPr>
                        <a:t>G: 194</a:t>
                      </a:r>
                    </a:p>
                  </a:txBody>
                  <a:tcPr/>
                </a:tc>
                <a:tc>
                  <a:txBody>
                    <a:bodyPr/>
                    <a:lstStyle/>
                    <a:p>
                      <a:r>
                        <a:rPr lang="en-US" dirty="0">
                          <a:highlight>
                            <a:srgbClr val="FFFF00"/>
                          </a:highlight>
                        </a:rPr>
                        <a:t>F19-173 W20-172 F20-172 </a:t>
                      </a:r>
                    </a:p>
                    <a:p>
                      <a:pPr lvl="0">
                        <a:buNone/>
                      </a:pPr>
                      <a:r>
                        <a:rPr lang="en-US" dirty="0">
                          <a:highlight>
                            <a:srgbClr val="FFFF00"/>
                          </a:highlight>
                        </a:rPr>
                        <a:t>G: 182</a:t>
                      </a:r>
                    </a:p>
                  </a:txBody>
                  <a:tcPr/>
                </a:tc>
                <a:extLst>
                  <a:ext uri="{0D108BD9-81ED-4DB2-BD59-A6C34878D82A}">
                    <a16:rowId xmlns:a16="http://schemas.microsoft.com/office/drawing/2014/main" val="394035709"/>
                  </a:ext>
                </a:extLst>
              </a:tr>
              <a:tr h="570832">
                <a:tc>
                  <a:txBody>
                    <a:bodyPr/>
                    <a:lstStyle/>
                    <a:p>
                      <a:r>
                        <a:rPr lang="en-US" dirty="0">
                          <a:highlight>
                            <a:srgbClr val="FFFF00"/>
                          </a:highlight>
                        </a:rPr>
                        <a:t>J.W. F19-176 W20-206 F20-183 G: 192</a:t>
                      </a:r>
                    </a:p>
                  </a:txBody>
                  <a:tcPr/>
                </a:tc>
                <a:tc>
                  <a:txBody>
                    <a:bodyPr/>
                    <a:lstStyle/>
                    <a:p>
                      <a:r>
                        <a:rPr lang="en-US" dirty="0">
                          <a:highlight>
                            <a:srgbClr val="FFFF00"/>
                          </a:highlight>
                        </a:rPr>
                        <a:t>F19-166 W20-179 F20-183 </a:t>
                      </a:r>
                    </a:p>
                    <a:p>
                      <a:pPr lvl="0">
                        <a:buNone/>
                      </a:pPr>
                      <a:r>
                        <a:rPr lang="en-US" dirty="0">
                          <a:highlight>
                            <a:srgbClr val="FFFF00"/>
                          </a:highlight>
                        </a:rPr>
                        <a:t>G: 192</a:t>
                      </a:r>
                    </a:p>
                  </a:txBody>
                  <a:tcPr/>
                </a:tc>
                <a:tc>
                  <a:txBody>
                    <a:bodyPr/>
                    <a:lstStyle/>
                    <a:p>
                      <a:r>
                        <a:rPr lang="en-US" dirty="0">
                          <a:highlight>
                            <a:srgbClr val="FFFF00"/>
                          </a:highlight>
                        </a:rPr>
                        <a:t>F19-173 W20-181 F20-170</a:t>
                      </a:r>
                    </a:p>
                    <a:p>
                      <a:pPr lvl="0">
                        <a:buNone/>
                      </a:pPr>
                      <a:r>
                        <a:rPr lang="en-US" dirty="0">
                          <a:highlight>
                            <a:srgbClr val="FFFF00"/>
                          </a:highlight>
                        </a:rPr>
                        <a:t>G: 181</a:t>
                      </a:r>
                    </a:p>
                  </a:txBody>
                  <a:tcPr/>
                </a:tc>
                <a:extLst>
                  <a:ext uri="{0D108BD9-81ED-4DB2-BD59-A6C34878D82A}">
                    <a16:rowId xmlns:a16="http://schemas.microsoft.com/office/drawing/2014/main" val="3319668594"/>
                  </a:ext>
                </a:extLst>
              </a:tr>
              <a:tr h="570832">
                <a:tc>
                  <a:txBody>
                    <a:bodyPr/>
                    <a:lstStyle/>
                    <a:p>
                      <a:r>
                        <a:rPr lang="en-US" dirty="0">
                          <a:highlight>
                            <a:srgbClr val="FFFF00"/>
                          </a:highlight>
                        </a:rPr>
                        <a:t>B.W. F19-190 W20-180 F20-183 G: 192</a:t>
                      </a:r>
                    </a:p>
                  </a:txBody>
                  <a:tcPr/>
                </a:tc>
                <a:tc>
                  <a:txBody>
                    <a:bodyPr/>
                    <a:lstStyle/>
                    <a:p>
                      <a:pPr lvl="0">
                        <a:buNone/>
                      </a:pPr>
                      <a:r>
                        <a:rPr lang="en-US" dirty="0">
                          <a:highlight>
                            <a:srgbClr val="FFFF00"/>
                          </a:highlight>
                        </a:rPr>
                        <a:t>F19-177 W20-189 F20-183 </a:t>
                      </a:r>
                      <a:endParaRPr lang="en-US"/>
                    </a:p>
                    <a:p>
                      <a:pPr lvl="0">
                        <a:buNone/>
                      </a:pPr>
                      <a:r>
                        <a:rPr lang="en-US" dirty="0">
                          <a:highlight>
                            <a:srgbClr val="FFFF00"/>
                          </a:highlight>
                        </a:rPr>
                        <a:t>G: 192</a:t>
                      </a:r>
                    </a:p>
                  </a:txBody>
                  <a:tcPr/>
                </a:tc>
                <a:tc>
                  <a:txBody>
                    <a:bodyPr/>
                    <a:lstStyle/>
                    <a:p>
                      <a:r>
                        <a:rPr lang="en-US" dirty="0">
                          <a:highlight>
                            <a:srgbClr val="00FF00"/>
                          </a:highlight>
                        </a:rPr>
                        <a:t>F19-176 W20-181 F20-188 G: 196</a:t>
                      </a:r>
                    </a:p>
                  </a:txBody>
                  <a:tcPr/>
                </a:tc>
                <a:extLst>
                  <a:ext uri="{0D108BD9-81ED-4DB2-BD59-A6C34878D82A}">
                    <a16:rowId xmlns:a16="http://schemas.microsoft.com/office/drawing/2014/main" val="4155069984"/>
                  </a:ext>
                </a:extLst>
              </a:tr>
              <a:tr h="945378">
                <a:tc>
                  <a:txBody>
                    <a:bodyPr/>
                    <a:lstStyle/>
                    <a:p>
                      <a:r>
                        <a:rPr lang="en-US" dirty="0">
                          <a:highlight>
                            <a:srgbClr val="FF0000"/>
                          </a:highlight>
                        </a:rPr>
                        <a:t>S.M.</a:t>
                      </a:r>
                      <a:r>
                        <a:rPr lang="en-US" sz="1800" b="0" i="0" u="none" strike="noStrike" noProof="0" dirty="0">
                          <a:highlight>
                            <a:srgbClr val="FF0000"/>
                          </a:highlight>
                          <a:latin typeface="Corbel"/>
                        </a:rPr>
                        <a:t>F19-154 W20-165 F20-170 G: 179</a:t>
                      </a:r>
                      <a:endParaRPr lang="en-US" dirty="0">
                        <a:highlight>
                          <a:srgbClr val="FF0000"/>
                        </a:highlight>
                      </a:endParaRPr>
                    </a:p>
                  </a:txBody>
                  <a:tcPr/>
                </a:tc>
                <a:tc>
                  <a:txBody>
                    <a:bodyPr/>
                    <a:lstStyle/>
                    <a:p>
                      <a:pPr lvl="0">
                        <a:buNone/>
                      </a:pPr>
                      <a:r>
                        <a:rPr lang="en-US" sz="1800" b="0" i="0" u="none" strike="noStrike" noProof="0" dirty="0">
                          <a:highlight>
                            <a:srgbClr val="FF0000"/>
                          </a:highlight>
                          <a:latin typeface="Corbel"/>
                        </a:rPr>
                        <a:t>F19-145 W20-157 F20-158 G: 171</a:t>
                      </a:r>
                      <a:endParaRPr lang="en-US" dirty="0">
                        <a:highlight>
                          <a:srgbClr val="FF0000"/>
                        </a:highlight>
                      </a:endParaRPr>
                    </a:p>
                  </a:txBody>
                  <a:tcPr/>
                </a:tc>
                <a:tc>
                  <a:txBody>
                    <a:bodyPr/>
                    <a:lstStyle/>
                    <a:p>
                      <a:pPr lvl="0">
                        <a:buNone/>
                      </a:pPr>
                      <a:r>
                        <a:rPr lang="en-US" sz="1800" b="0" i="0" u="none" strike="noStrike" noProof="0" dirty="0">
                          <a:highlight>
                            <a:srgbClr val="FF0000"/>
                          </a:highlight>
                          <a:latin typeface="Corbel"/>
                        </a:rPr>
                        <a:t>F19-159 W20-157 F20-162 G: 174</a:t>
                      </a:r>
                      <a:endParaRPr lang="en-US" dirty="0">
                        <a:highlight>
                          <a:srgbClr val="FF0000"/>
                        </a:highlight>
                      </a:endParaRPr>
                    </a:p>
                  </a:txBody>
                  <a:tcPr/>
                </a:tc>
                <a:extLst>
                  <a:ext uri="{0D108BD9-81ED-4DB2-BD59-A6C34878D82A}">
                    <a16:rowId xmlns:a16="http://schemas.microsoft.com/office/drawing/2014/main" val="1671717123"/>
                  </a:ext>
                </a:extLst>
              </a:tr>
            </a:tbl>
          </a:graphicData>
        </a:graphic>
      </p:graphicFrame>
      <p:graphicFrame>
        <p:nvGraphicFramePr>
          <p:cNvPr id="5" name="Table 5">
            <a:extLst>
              <a:ext uri="{FF2B5EF4-FFF2-40B4-BE49-F238E27FC236}">
                <a16:creationId xmlns:a16="http://schemas.microsoft.com/office/drawing/2014/main" id="{06F39A00-AA3F-4F60-98DD-183AC758D67A}"/>
              </a:ext>
            </a:extLst>
          </p:cNvPr>
          <p:cNvGraphicFramePr>
            <a:graphicFrameLocks noGrp="1"/>
          </p:cNvGraphicFramePr>
          <p:nvPr>
            <p:extLst>
              <p:ext uri="{D42A27DB-BD31-4B8C-83A1-F6EECF244321}">
                <p14:modId xmlns:p14="http://schemas.microsoft.com/office/powerpoint/2010/main" val="3942711372"/>
              </p:ext>
            </p:extLst>
          </p:nvPr>
        </p:nvGraphicFramePr>
        <p:xfrm>
          <a:off x="520082" y="1262334"/>
          <a:ext cx="2887590" cy="5180299"/>
        </p:xfrm>
        <a:graphic>
          <a:graphicData uri="http://schemas.openxmlformats.org/drawingml/2006/table">
            <a:tbl>
              <a:tblPr firstRow="1" bandRow="1">
                <a:tableStyleId>{5C22544A-7EE6-4342-B048-85BDC9FD1C3A}</a:tableStyleId>
              </a:tblPr>
              <a:tblGrid>
                <a:gridCol w="2887590">
                  <a:extLst>
                    <a:ext uri="{9D8B030D-6E8A-4147-A177-3AD203B41FA5}">
                      <a16:colId xmlns:a16="http://schemas.microsoft.com/office/drawing/2014/main" val="1804339340"/>
                    </a:ext>
                  </a:extLst>
                </a:gridCol>
              </a:tblGrid>
              <a:tr h="702171">
                <a:tc>
                  <a:txBody>
                    <a:bodyPr/>
                    <a:lstStyle/>
                    <a:p>
                      <a:pPr lvl="0">
                        <a:buNone/>
                      </a:pPr>
                      <a:r>
                        <a:rPr lang="en-US" sz="1400" b="0" i="0" u="none" strike="noStrike" noProof="0" dirty="0">
                          <a:solidFill>
                            <a:schemeClr val="bg1"/>
                          </a:solidFill>
                          <a:latin typeface="Corbel"/>
                        </a:rPr>
                        <a:t>Willie Crumbley (Speech/Language Impairment)</a:t>
                      </a:r>
                      <a:endParaRPr lang="en-US" sz="1400">
                        <a:solidFill>
                          <a:schemeClr val="bg1"/>
                        </a:solidFill>
                      </a:endParaRPr>
                    </a:p>
                  </a:txBody>
                  <a:tcPr/>
                </a:tc>
                <a:extLst>
                  <a:ext uri="{0D108BD9-81ED-4DB2-BD59-A6C34878D82A}">
                    <a16:rowId xmlns:a16="http://schemas.microsoft.com/office/drawing/2014/main" val="1699277897"/>
                  </a:ext>
                </a:extLst>
              </a:tr>
              <a:tr h="624911">
                <a:tc>
                  <a:txBody>
                    <a:bodyPr/>
                    <a:lstStyle/>
                    <a:p>
                      <a:pPr lvl="0">
                        <a:buNone/>
                      </a:pPr>
                      <a:r>
                        <a:rPr lang="en-US" sz="1400" b="0" i="0" u="none" strike="noStrike" noProof="0" dirty="0">
                          <a:solidFill>
                            <a:schemeClr val="bg1"/>
                          </a:solidFill>
                          <a:latin typeface="Corbel"/>
                        </a:rPr>
                        <a:t>Roody Fevrier (Emotional/Behavioral Disorder)</a:t>
                      </a:r>
                      <a:endParaRPr lang="en-US" sz="1400">
                        <a:solidFill>
                          <a:schemeClr val="bg1"/>
                        </a:solidFill>
                      </a:endParaRPr>
                    </a:p>
                  </a:txBody>
                  <a:tcPr/>
                </a:tc>
                <a:extLst>
                  <a:ext uri="{0D108BD9-81ED-4DB2-BD59-A6C34878D82A}">
                    <a16:rowId xmlns:a16="http://schemas.microsoft.com/office/drawing/2014/main" val="1653252477"/>
                  </a:ext>
                </a:extLst>
              </a:tr>
              <a:tr h="833214">
                <a:tc>
                  <a:txBody>
                    <a:bodyPr/>
                    <a:lstStyle/>
                    <a:p>
                      <a:pPr lvl="0">
                        <a:buNone/>
                      </a:pPr>
                      <a:r>
                        <a:rPr lang="en-US" sz="1400" b="0" i="0" u="none" strike="noStrike" noProof="0" dirty="0">
                          <a:solidFill>
                            <a:schemeClr val="bg1"/>
                          </a:solidFill>
                          <a:latin typeface="Corbel"/>
                        </a:rPr>
                        <a:t>Shane Mathis (Mild Intellectual Disability &amp; Speech/Language Impairment)</a:t>
                      </a:r>
                      <a:endParaRPr lang="en-US" sz="1400">
                        <a:solidFill>
                          <a:schemeClr val="bg1"/>
                        </a:solidFill>
                      </a:endParaRPr>
                    </a:p>
                  </a:txBody>
                  <a:tcPr/>
                </a:tc>
                <a:extLst>
                  <a:ext uri="{0D108BD9-81ED-4DB2-BD59-A6C34878D82A}">
                    <a16:rowId xmlns:a16="http://schemas.microsoft.com/office/drawing/2014/main" val="3988699541"/>
                  </a:ext>
                </a:extLst>
              </a:tr>
              <a:tr h="672981">
                <a:tc>
                  <a:txBody>
                    <a:bodyPr/>
                    <a:lstStyle/>
                    <a:p>
                      <a:pPr lvl="0">
                        <a:buNone/>
                      </a:pPr>
                      <a:r>
                        <a:rPr lang="en-US" sz="1400" b="0" i="0" u="none" strike="noStrike" noProof="0" dirty="0" err="1">
                          <a:solidFill>
                            <a:schemeClr val="bg1"/>
                          </a:solidFill>
                          <a:latin typeface="Corbel"/>
                        </a:rPr>
                        <a:t>Shun'tavius</a:t>
                      </a:r>
                      <a:r>
                        <a:rPr lang="en-US" sz="1400" b="0" i="0" u="none" strike="noStrike" noProof="0" dirty="0">
                          <a:solidFill>
                            <a:schemeClr val="bg1"/>
                          </a:solidFill>
                          <a:latin typeface="Corbel"/>
                        </a:rPr>
                        <a:t> Sheppard (Other Health Impairment)</a:t>
                      </a:r>
                      <a:endParaRPr lang="en-US" sz="1400">
                        <a:solidFill>
                          <a:schemeClr val="bg1"/>
                        </a:solidFill>
                      </a:endParaRPr>
                    </a:p>
                  </a:txBody>
                  <a:tcPr/>
                </a:tc>
                <a:extLst>
                  <a:ext uri="{0D108BD9-81ED-4DB2-BD59-A6C34878D82A}">
                    <a16:rowId xmlns:a16="http://schemas.microsoft.com/office/drawing/2014/main" val="2404065344"/>
                  </a:ext>
                </a:extLst>
              </a:tr>
              <a:tr h="702171">
                <a:tc>
                  <a:txBody>
                    <a:bodyPr/>
                    <a:lstStyle/>
                    <a:p>
                      <a:pPr lvl="0">
                        <a:buNone/>
                      </a:pPr>
                      <a:r>
                        <a:rPr lang="en-US" sz="1400" b="0" i="0" u="none" strike="noStrike" noProof="0" dirty="0">
                          <a:solidFill>
                            <a:schemeClr val="bg1"/>
                          </a:solidFill>
                          <a:latin typeface="Corbel"/>
                        </a:rPr>
                        <a:t>Adonis Simms (Autism &amp; Speech/Language Impairment)</a:t>
                      </a:r>
                      <a:endParaRPr lang="en-US" sz="1400">
                        <a:solidFill>
                          <a:schemeClr val="bg1"/>
                        </a:solidFill>
                      </a:endParaRPr>
                    </a:p>
                  </a:txBody>
                  <a:tcPr/>
                </a:tc>
                <a:extLst>
                  <a:ext uri="{0D108BD9-81ED-4DB2-BD59-A6C34878D82A}">
                    <a16:rowId xmlns:a16="http://schemas.microsoft.com/office/drawing/2014/main" val="451156945"/>
                  </a:ext>
                </a:extLst>
              </a:tr>
              <a:tr h="721051">
                <a:tc>
                  <a:txBody>
                    <a:bodyPr/>
                    <a:lstStyle/>
                    <a:p>
                      <a:pPr lvl="0">
                        <a:buNone/>
                      </a:pPr>
                      <a:r>
                        <a:rPr lang="en-US" sz="1400" b="0" i="0" u="none" strike="noStrike" noProof="0" dirty="0">
                          <a:solidFill>
                            <a:schemeClr val="bg1"/>
                          </a:solidFill>
                          <a:latin typeface="Corbel"/>
                        </a:rPr>
                        <a:t>Javaris Wauford (Specific Learning Disability &amp; Speech/Language Impairment)</a:t>
                      </a:r>
                      <a:endParaRPr lang="en-US" sz="1400">
                        <a:solidFill>
                          <a:schemeClr val="bg1"/>
                        </a:solidFill>
                      </a:endParaRPr>
                    </a:p>
                  </a:txBody>
                  <a:tcPr/>
                </a:tc>
                <a:extLst>
                  <a:ext uri="{0D108BD9-81ED-4DB2-BD59-A6C34878D82A}">
                    <a16:rowId xmlns:a16="http://schemas.microsoft.com/office/drawing/2014/main" val="3860378672"/>
                  </a:ext>
                </a:extLst>
              </a:tr>
              <a:tr h="913331">
                <a:tc>
                  <a:txBody>
                    <a:bodyPr/>
                    <a:lstStyle/>
                    <a:p>
                      <a:pPr lvl="0">
                        <a:buNone/>
                      </a:pPr>
                      <a:r>
                        <a:rPr lang="en-US" sz="1400" b="0" i="0" u="none" strike="noStrike" noProof="0" dirty="0">
                          <a:solidFill>
                            <a:schemeClr val="bg1"/>
                          </a:solidFill>
                          <a:latin typeface="Corbel"/>
                        </a:rPr>
                        <a:t>Biniyam Wolde (Autism &amp; Speech/Language Impairment)</a:t>
                      </a:r>
                      <a:endParaRPr lang="en-US" sz="1400">
                        <a:solidFill>
                          <a:schemeClr val="bg1"/>
                        </a:solidFill>
                      </a:endParaRPr>
                    </a:p>
                  </a:txBody>
                  <a:tcPr/>
                </a:tc>
                <a:extLst>
                  <a:ext uri="{0D108BD9-81ED-4DB2-BD59-A6C34878D82A}">
                    <a16:rowId xmlns:a16="http://schemas.microsoft.com/office/drawing/2014/main" val="2012576636"/>
                  </a:ext>
                </a:extLst>
              </a:tr>
            </a:tbl>
          </a:graphicData>
        </a:graphic>
      </p:graphicFrame>
    </p:spTree>
    <p:extLst>
      <p:ext uri="{BB962C8B-B14F-4D97-AF65-F5344CB8AC3E}">
        <p14:creationId xmlns:p14="http://schemas.microsoft.com/office/powerpoint/2010/main" val="74808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889C5-A6D1-4619-A3F6-3ED7C491821B}"/>
              </a:ext>
            </a:extLst>
          </p:cNvPr>
          <p:cNvSpPr>
            <a:spLocks noGrp="1"/>
          </p:cNvSpPr>
          <p:nvPr>
            <p:ph type="title"/>
          </p:nvPr>
        </p:nvSpPr>
        <p:spPr/>
        <p:txBody>
          <a:bodyPr/>
          <a:lstStyle/>
          <a:p>
            <a:endParaRPr lang="en-US"/>
          </a:p>
        </p:txBody>
      </p:sp>
      <p:graphicFrame>
        <p:nvGraphicFramePr>
          <p:cNvPr id="6" name="Table 5">
            <a:extLst>
              <a:ext uri="{FF2B5EF4-FFF2-40B4-BE49-F238E27FC236}">
                <a16:creationId xmlns:a16="http://schemas.microsoft.com/office/drawing/2014/main" id="{219FBE7C-B4C6-4993-BDED-1456B0BD7859}"/>
              </a:ext>
            </a:extLst>
          </p:cNvPr>
          <p:cNvGraphicFramePr>
            <a:graphicFrameLocks noGrp="1"/>
          </p:cNvGraphicFramePr>
          <p:nvPr>
            <p:extLst>
              <p:ext uri="{D42A27DB-BD31-4B8C-83A1-F6EECF244321}">
                <p14:modId xmlns:p14="http://schemas.microsoft.com/office/powerpoint/2010/main" val="3798901660"/>
              </p:ext>
            </p:extLst>
          </p:nvPr>
        </p:nvGraphicFramePr>
        <p:xfrm>
          <a:off x="129362" y="503207"/>
          <a:ext cx="11936788" cy="6270954"/>
        </p:xfrm>
        <a:graphic>
          <a:graphicData uri="http://schemas.openxmlformats.org/drawingml/2006/table">
            <a:tbl>
              <a:tblPr firstRow="1" bandRow="1">
                <a:tableStyleId>{5C22544A-7EE6-4342-B048-85BDC9FD1C3A}</a:tableStyleId>
              </a:tblPr>
              <a:tblGrid>
                <a:gridCol w="2984197">
                  <a:extLst>
                    <a:ext uri="{9D8B030D-6E8A-4147-A177-3AD203B41FA5}">
                      <a16:colId xmlns:a16="http://schemas.microsoft.com/office/drawing/2014/main" val="2375987915"/>
                    </a:ext>
                  </a:extLst>
                </a:gridCol>
                <a:gridCol w="2984197">
                  <a:extLst>
                    <a:ext uri="{9D8B030D-6E8A-4147-A177-3AD203B41FA5}">
                      <a16:colId xmlns:a16="http://schemas.microsoft.com/office/drawing/2014/main" val="3926320512"/>
                    </a:ext>
                  </a:extLst>
                </a:gridCol>
                <a:gridCol w="2984197">
                  <a:extLst>
                    <a:ext uri="{9D8B030D-6E8A-4147-A177-3AD203B41FA5}">
                      <a16:colId xmlns:a16="http://schemas.microsoft.com/office/drawing/2014/main" val="3626610920"/>
                    </a:ext>
                  </a:extLst>
                </a:gridCol>
                <a:gridCol w="2984197">
                  <a:extLst>
                    <a:ext uri="{9D8B030D-6E8A-4147-A177-3AD203B41FA5}">
                      <a16:colId xmlns:a16="http://schemas.microsoft.com/office/drawing/2014/main" val="1646757584"/>
                    </a:ext>
                  </a:extLst>
                </a:gridCol>
              </a:tblGrid>
              <a:tr h="1096974">
                <a:tc>
                  <a:txBody>
                    <a:bodyPr/>
                    <a:lstStyle/>
                    <a:p>
                      <a:pPr lvl="2" rtl="0" fontAlgn="t">
                        <a:spcBef>
                          <a:spcPts val="0"/>
                        </a:spcBef>
                        <a:spcAft>
                          <a:spcPts val="0"/>
                        </a:spcAft>
                      </a:pPr>
                      <a:r>
                        <a:rPr lang="en-US" sz="2400">
                          <a:solidFill>
                            <a:schemeClr val="bg1"/>
                          </a:solidFill>
                          <a:effectLst/>
                        </a:rPr>
                        <a:t>Name</a:t>
                      </a:r>
                    </a:p>
                  </a:txBody>
                  <a:tcPr marL="95250" marR="95250" marT="95250" marB="95250"/>
                </a:tc>
                <a:tc>
                  <a:txBody>
                    <a:bodyPr/>
                    <a:lstStyle/>
                    <a:p>
                      <a:pPr lvl="2" rtl="0" fontAlgn="t">
                        <a:spcBef>
                          <a:spcPts val="0"/>
                        </a:spcBef>
                        <a:spcAft>
                          <a:spcPts val="0"/>
                        </a:spcAft>
                      </a:pPr>
                      <a:r>
                        <a:rPr lang="en-US" sz="2400">
                          <a:solidFill>
                            <a:schemeClr val="bg1"/>
                          </a:solidFill>
                          <a:effectLst/>
                        </a:rPr>
                        <a:t>Math</a:t>
                      </a:r>
                    </a:p>
                  </a:txBody>
                  <a:tcPr marL="95250" marR="95250" marT="95250" marB="95250"/>
                </a:tc>
                <a:tc>
                  <a:txBody>
                    <a:bodyPr/>
                    <a:lstStyle/>
                    <a:p>
                      <a:pPr lvl="2" rtl="0" fontAlgn="t">
                        <a:spcBef>
                          <a:spcPts val="0"/>
                        </a:spcBef>
                        <a:spcAft>
                          <a:spcPts val="0"/>
                        </a:spcAft>
                      </a:pPr>
                      <a:r>
                        <a:rPr lang="en-US" sz="2400">
                          <a:solidFill>
                            <a:schemeClr val="bg1"/>
                          </a:solidFill>
                          <a:effectLst/>
                        </a:rPr>
                        <a:t>Reading </a:t>
                      </a:r>
                    </a:p>
                  </a:txBody>
                  <a:tcPr marL="95250" marR="95250" marT="95250" marB="95250"/>
                </a:tc>
                <a:tc>
                  <a:txBody>
                    <a:bodyPr/>
                    <a:lstStyle/>
                    <a:p>
                      <a:pPr lvl="2" rtl="0" fontAlgn="t">
                        <a:spcBef>
                          <a:spcPts val="0"/>
                        </a:spcBef>
                        <a:spcAft>
                          <a:spcPts val="0"/>
                        </a:spcAft>
                      </a:pPr>
                      <a:r>
                        <a:rPr lang="en-US" sz="2400">
                          <a:solidFill>
                            <a:schemeClr val="bg1"/>
                          </a:solidFill>
                          <a:effectLst/>
                        </a:rPr>
                        <a:t>ELA</a:t>
                      </a:r>
                    </a:p>
                  </a:txBody>
                  <a:tcPr marL="95250" marR="95250" marT="95250" marB="95250"/>
                </a:tc>
                <a:extLst>
                  <a:ext uri="{0D108BD9-81ED-4DB2-BD59-A6C34878D82A}">
                    <a16:rowId xmlns:a16="http://schemas.microsoft.com/office/drawing/2014/main" val="2924971923"/>
                  </a:ext>
                </a:extLst>
              </a:tr>
              <a:tr h="638745">
                <a:tc>
                  <a:txBody>
                    <a:bodyPr/>
                    <a:lstStyle/>
                    <a:p>
                      <a:pPr rtl="0" fontAlgn="t">
                        <a:spcBef>
                          <a:spcPts val="0"/>
                        </a:spcBef>
                        <a:spcAft>
                          <a:spcPts val="0"/>
                        </a:spcAft>
                      </a:pPr>
                      <a:r>
                        <a:rPr lang="en-US" sz="1800">
                          <a:effectLst/>
                        </a:rPr>
                        <a:t>Willie Crumbley</a:t>
                      </a:r>
                    </a:p>
                  </a:txBody>
                  <a:tcPr marL="95250" marR="95250" marT="95250" marB="95250"/>
                </a:tc>
                <a:tc>
                  <a:txBody>
                    <a:bodyPr/>
                    <a:lstStyle/>
                    <a:p>
                      <a:pPr rtl="0" fontAlgn="t">
                        <a:spcBef>
                          <a:spcPts val="0"/>
                        </a:spcBef>
                        <a:spcAft>
                          <a:spcPts val="0"/>
                        </a:spcAft>
                      </a:pPr>
                      <a:r>
                        <a:rPr lang="en-US" sz="1800">
                          <a:effectLst/>
                        </a:rPr>
                        <a:t>1981 RIT/ 29  Percentile</a:t>
                      </a:r>
                    </a:p>
                    <a:p>
                      <a:pPr rtl="0" fontAlgn="t">
                        <a:spcBef>
                          <a:spcPts val="0"/>
                        </a:spcBef>
                        <a:spcAft>
                          <a:spcPts val="0"/>
                        </a:spcAft>
                      </a:pPr>
                      <a:r>
                        <a:rPr lang="en-US" sz="1800">
                          <a:effectLst/>
                        </a:rPr>
                        <a:t>Low Average</a:t>
                      </a:r>
                    </a:p>
                  </a:txBody>
                  <a:tcPr marL="95250" marR="95250" marT="95250" marB="95250"/>
                </a:tc>
                <a:tc>
                  <a:txBody>
                    <a:bodyPr/>
                    <a:lstStyle/>
                    <a:p>
                      <a:pPr rtl="0" fontAlgn="t">
                        <a:spcBef>
                          <a:spcPts val="0"/>
                        </a:spcBef>
                        <a:spcAft>
                          <a:spcPts val="0"/>
                        </a:spcAft>
                      </a:pPr>
                      <a:r>
                        <a:rPr lang="en-US" sz="1800">
                          <a:effectLst/>
                        </a:rPr>
                        <a:t>179 RIT/ 7 Percentile</a:t>
                      </a:r>
                    </a:p>
                    <a:p>
                      <a:pPr rtl="0" fontAlgn="t">
                        <a:spcBef>
                          <a:spcPts val="0"/>
                        </a:spcBef>
                        <a:spcAft>
                          <a:spcPts val="0"/>
                        </a:spcAft>
                      </a:pPr>
                      <a:r>
                        <a:rPr lang="en-US" sz="1800">
                          <a:effectLst/>
                        </a:rPr>
                        <a:t>Low</a:t>
                      </a:r>
                    </a:p>
                  </a:txBody>
                  <a:tcPr marL="95250" marR="95250" marT="95250" marB="95250"/>
                </a:tc>
                <a:tc>
                  <a:txBody>
                    <a:bodyPr/>
                    <a:lstStyle/>
                    <a:p>
                      <a:pPr rtl="0" fontAlgn="t">
                        <a:spcBef>
                          <a:spcPts val="0"/>
                        </a:spcBef>
                        <a:spcAft>
                          <a:spcPts val="0"/>
                        </a:spcAft>
                      </a:pPr>
                      <a:r>
                        <a:rPr lang="en-US" sz="1800">
                          <a:effectLst/>
                        </a:rPr>
                        <a:t>178 RIT/ 4 Percentile</a:t>
                      </a:r>
                    </a:p>
                    <a:p>
                      <a:pPr rtl="0" fontAlgn="t">
                        <a:spcBef>
                          <a:spcPts val="0"/>
                        </a:spcBef>
                        <a:spcAft>
                          <a:spcPts val="0"/>
                        </a:spcAft>
                      </a:pPr>
                      <a:r>
                        <a:rPr lang="en-US" sz="1800">
                          <a:effectLst/>
                        </a:rPr>
                        <a:t>Low</a:t>
                      </a:r>
                    </a:p>
                  </a:txBody>
                  <a:tcPr marL="95250" marR="95250" marT="95250" marB="95250"/>
                </a:tc>
                <a:extLst>
                  <a:ext uri="{0D108BD9-81ED-4DB2-BD59-A6C34878D82A}">
                    <a16:rowId xmlns:a16="http://schemas.microsoft.com/office/drawing/2014/main" val="1966993190"/>
                  </a:ext>
                </a:extLst>
              </a:tr>
              <a:tr h="638745">
                <a:tc>
                  <a:txBody>
                    <a:bodyPr/>
                    <a:lstStyle/>
                    <a:p>
                      <a:pPr rtl="0" fontAlgn="t">
                        <a:spcBef>
                          <a:spcPts val="0"/>
                        </a:spcBef>
                        <a:spcAft>
                          <a:spcPts val="0"/>
                        </a:spcAft>
                      </a:pPr>
                      <a:r>
                        <a:rPr lang="en-US" sz="1800">
                          <a:effectLst/>
                        </a:rPr>
                        <a:t>Roody Fevrier </a:t>
                      </a:r>
                    </a:p>
                  </a:txBody>
                  <a:tcPr marL="95250" marR="95250" marT="95250" marB="95250"/>
                </a:tc>
                <a:tc>
                  <a:txBody>
                    <a:bodyPr/>
                    <a:lstStyle/>
                    <a:p>
                      <a:pPr rtl="0" fontAlgn="t">
                        <a:spcBef>
                          <a:spcPts val="0"/>
                        </a:spcBef>
                        <a:spcAft>
                          <a:spcPts val="0"/>
                        </a:spcAft>
                      </a:pPr>
                      <a:r>
                        <a:rPr lang="en-US" sz="1800">
                          <a:effectLst/>
                        </a:rPr>
                        <a:t>195 RIT/ 23 Percentile</a:t>
                      </a:r>
                    </a:p>
                    <a:p>
                      <a:pPr rtl="0" fontAlgn="t">
                        <a:spcBef>
                          <a:spcPts val="0"/>
                        </a:spcBef>
                        <a:spcAft>
                          <a:spcPts val="0"/>
                        </a:spcAft>
                      </a:pPr>
                      <a:r>
                        <a:rPr lang="en-US" sz="1800">
                          <a:effectLst/>
                        </a:rPr>
                        <a:t>Low Average</a:t>
                      </a:r>
                    </a:p>
                  </a:txBody>
                  <a:tcPr marL="95250" marR="95250" marT="95250" marB="95250"/>
                </a:tc>
                <a:tc>
                  <a:txBody>
                    <a:bodyPr/>
                    <a:lstStyle/>
                    <a:p>
                      <a:pPr rtl="0" fontAlgn="t">
                        <a:spcBef>
                          <a:spcPts val="0"/>
                        </a:spcBef>
                        <a:spcAft>
                          <a:spcPts val="0"/>
                        </a:spcAft>
                      </a:pPr>
                      <a:r>
                        <a:rPr lang="en-US" sz="1800">
                          <a:effectLst/>
                        </a:rPr>
                        <a:t>187 RIT/ 17 Percentile</a:t>
                      </a:r>
                    </a:p>
                    <a:p>
                      <a:pPr rtl="0" fontAlgn="t">
                        <a:spcBef>
                          <a:spcPts val="0"/>
                        </a:spcBef>
                        <a:spcAft>
                          <a:spcPts val="0"/>
                        </a:spcAft>
                      </a:pPr>
                      <a:r>
                        <a:rPr lang="en-US" sz="1800">
                          <a:effectLst/>
                        </a:rPr>
                        <a:t>Low</a:t>
                      </a:r>
                    </a:p>
                  </a:txBody>
                  <a:tcPr marL="95250" marR="95250" marT="95250" marB="95250"/>
                </a:tc>
                <a:tc>
                  <a:txBody>
                    <a:bodyPr/>
                    <a:lstStyle/>
                    <a:p>
                      <a:pPr rtl="0" fontAlgn="t">
                        <a:spcBef>
                          <a:spcPts val="0"/>
                        </a:spcBef>
                        <a:spcAft>
                          <a:spcPts val="0"/>
                        </a:spcAft>
                      </a:pPr>
                      <a:r>
                        <a:rPr lang="en-US" sz="1800">
                          <a:effectLst/>
                        </a:rPr>
                        <a:t>187  RIT/ 14 Percentile</a:t>
                      </a:r>
                    </a:p>
                    <a:p>
                      <a:pPr rtl="0" fontAlgn="t">
                        <a:spcBef>
                          <a:spcPts val="0"/>
                        </a:spcBef>
                        <a:spcAft>
                          <a:spcPts val="0"/>
                        </a:spcAft>
                      </a:pPr>
                      <a:r>
                        <a:rPr lang="en-US" sz="1800">
                          <a:effectLst/>
                        </a:rPr>
                        <a:t>Low</a:t>
                      </a:r>
                    </a:p>
                  </a:txBody>
                  <a:tcPr marL="95250" marR="95250" marT="95250" marB="95250"/>
                </a:tc>
                <a:extLst>
                  <a:ext uri="{0D108BD9-81ED-4DB2-BD59-A6C34878D82A}">
                    <a16:rowId xmlns:a16="http://schemas.microsoft.com/office/drawing/2014/main" val="2941961852"/>
                  </a:ext>
                </a:extLst>
              </a:tr>
              <a:tr h="638745">
                <a:tc>
                  <a:txBody>
                    <a:bodyPr/>
                    <a:lstStyle/>
                    <a:p>
                      <a:pPr rtl="0" fontAlgn="t">
                        <a:spcBef>
                          <a:spcPts val="0"/>
                        </a:spcBef>
                        <a:spcAft>
                          <a:spcPts val="0"/>
                        </a:spcAft>
                      </a:pPr>
                      <a:r>
                        <a:rPr lang="en-US" sz="1800">
                          <a:effectLst/>
                        </a:rPr>
                        <a:t>Shane Mathis</a:t>
                      </a:r>
                    </a:p>
                  </a:txBody>
                  <a:tcPr marL="95250" marR="95250" marT="95250" marB="95250"/>
                </a:tc>
                <a:tc>
                  <a:txBody>
                    <a:bodyPr/>
                    <a:lstStyle/>
                    <a:p>
                      <a:pPr rtl="0" fontAlgn="t">
                        <a:spcBef>
                          <a:spcPts val="0"/>
                        </a:spcBef>
                        <a:spcAft>
                          <a:spcPts val="0"/>
                        </a:spcAft>
                      </a:pPr>
                      <a:r>
                        <a:rPr lang="en-US" sz="1800">
                          <a:effectLst/>
                        </a:rPr>
                        <a:t>166  RIT/ 1 Percentile</a:t>
                      </a:r>
                    </a:p>
                    <a:p>
                      <a:pPr rtl="0" fontAlgn="t">
                        <a:spcBef>
                          <a:spcPts val="0"/>
                        </a:spcBef>
                        <a:spcAft>
                          <a:spcPts val="0"/>
                        </a:spcAft>
                      </a:pPr>
                      <a:r>
                        <a:rPr lang="en-US" sz="1800">
                          <a:effectLst/>
                        </a:rPr>
                        <a:t>Low</a:t>
                      </a:r>
                    </a:p>
                  </a:txBody>
                  <a:tcPr marL="95250" marR="95250" marT="95250" marB="95250"/>
                </a:tc>
                <a:tc>
                  <a:txBody>
                    <a:bodyPr/>
                    <a:lstStyle/>
                    <a:p>
                      <a:pPr rtl="0" fontAlgn="t">
                        <a:spcBef>
                          <a:spcPts val="0"/>
                        </a:spcBef>
                        <a:spcAft>
                          <a:spcPts val="0"/>
                        </a:spcAft>
                      </a:pPr>
                      <a:r>
                        <a:rPr lang="en-US" sz="1800">
                          <a:effectLst/>
                        </a:rPr>
                        <a:t>157 RIT/ 1 Percentile</a:t>
                      </a:r>
                    </a:p>
                    <a:p>
                      <a:pPr rtl="0" fontAlgn="t">
                        <a:spcBef>
                          <a:spcPts val="0"/>
                        </a:spcBef>
                        <a:spcAft>
                          <a:spcPts val="0"/>
                        </a:spcAft>
                      </a:pPr>
                      <a:r>
                        <a:rPr lang="en-US" sz="1800">
                          <a:effectLst/>
                        </a:rPr>
                        <a:t>Low</a:t>
                      </a:r>
                    </a:p>
                  </a:txBody>
                  <a:tcPr marL="95250" marR="95250" marT="95250" marB="95250"/>
                </a:tc>
                <a:tc>
                  <a:txBody>
                    <a:bodyPr/>
                    <a:lstStyle/>
                    <a:p>
                      <a:pPr rtl="0" fontAlgn="t">
                        <a:spcBef>
                          <a:spcPts val="0"/>
                        </a:spcBef>
                        <a:spcAft>
                          <a:spcPts val="0"/>
                        </a:spcAft>
                      </a:pPr>
                      <a:r>
                        <a:rPr lang="en-US" sz="1800">
                          <a:effectLst/>
                        </a:rPr>
                        <a:t>157  RIT/ 1 Percentile</a:t>
                      </a:r>
                    </a:p>
                    <a:p>
                      <a:pPr rtl="0" fontAlgn="t">
                        <a:spcBef>
                          <a:spcPts val="0"/>
                        </a:spcBef>
                        <a:spcAft>
                          <a:spcPts val="0"/>
                        </a:spcAft>
                      </a:pPr>
                      <a:r>
                        <a:rPr lang="en-US" sz="1800">
                          <a:effectLst/>
                        </a:rPr>
                        <a:t>Low</a:t>
                      </a:r>
                    </a:p>
                  </a:txBody>
                  <a:tcPr marL="95250" marR="95250" marT="95250" marB="95250"/>
                </a:tc>
                <a:extLst>
                  <a:ext uri="{0D108BD9-81ED-4DB2-BD59-A6C34878D82A}">
                    <a16:rowId xmlns:a16="http://schemas.microsoft.com/office/drawing/2014/main" val="4185157121"/>
                  </a:ext>
                </a:extLst>
              </a:tr>
              <a:tr h="638745">
                <a:tc>
                  <a:txBody>
                    <a:bodyPr/>
                    <a:lstStyle/>
                    <a:p>
                      <a:pPr rtl="0" fontAlgn="t">
                        <a:spcBef>
                          <a:spcPts val="0"/>
                        </a:spcBef>
                        <a:spcAft>
                          <a:spcPts val="0"/>
                        </a:spcAft>
                      </a:pPr>
                      <a:r>
                        <a:rPr lang="en-US" sz="1800" err="1">
                          <a:effectLst/>
                        </a:rPr>
                        <a:t>Shun'tavius</a:t>
                      </a:r>
                      <a:r>
                        <a:rPr lang="en-US" sz="1800">
                          <a:effectLst/>
                        </a:rPr>
                        <a:t> Sheppard </a:t>
                      </a:r>
                    </a:p>
                  </a:txBody>
                  <a:tcPr marL="95250" marR="95250" marT="95250" marB="95250"/>
                </a:tc>
                <a:tc>
                  <a:txBody>
                    <a:bodyPr/>
                    <a:lstStyle/>
                    <a:p>
                      <a:pPr rtl="0" fontAlgn="t">
                        <a:spcBef>
                          <a:spcPts val="0"/>
                        </a:spcBef>
                        <a:spcAft>
                          <a:spcPts val="0"/>
                        </a:spcAft>
                      </a:pPr>
                      <a:r>
                        <a:rPr lang="en-US" sz="1800">
                          <a:effectLst/>
                        </a:rPr>
                        <a:t>189 RIT/ 13 Percentile</a:t>
                      </a:r>
                    </a:p>
                    <a:p>
                      <a:pPr rtl="0" fontAlgn="t">
                        <a:spcBef>
                          <a:spcPts val="0"/>
                        </a:spcBef>
                        <a:spcAft>
                          <a:spcPts val="0"/>
                        </a:spcAft>
                      </a:pPr>
                      <a:r>
                        <a:rPr lang="en-US" sz="1800">
                          <a:effectLst/>
                        </a:rPr>
                        <a:t>Low</a:t>
                      </a:r>
                    </a:p>
                  </a:txBody>
                  <a:tcPr marL="95250" marR="95250" marT="95250" marB="95250"/>
                </a:tc>
                <a:tc>
                  <a:txBody>
                    <a:bodyPr/>
                    <a:lstStyle/>
                    <a:p>
                      <a:pPr rtl="0" fontAlgn="t">
                        <a:spcBef>
                          <a:spcPts val="0"/>
                        </a:spcBef>
                        <a:spcAft>
                          <a:spcPts val="0"/>
                        </a:spcAft>
                      </a:pPr>
                      <a:r>
                        <a:rPr lang="en-US" sz="1800">
                          <a:effectLst/>
                        </a:rPr>
                        <a:t>189  RIT/ 20 Percentile</a:t>
                      </a:r>
                    </a:p>
                    <a:p>
                      <a:pPr rtl="0" fontAlgn="t">
                        <a:spcBef>
                          <a:spcPts val="0"/>
                        </a:spcBef>
                        <a:spcAft>
                          <a:spcPts val="0"/>
                        </a:spcAft>
                      </a:pPr>
                      <a:r>
                        <a:rPr lang="en-US" sz="1800">
                          <a:effectLst/>
                        </a:rPr>
                        <a:t>Low</a:t>
                      </a:r>
                    </a:p>
                  </a:txBody>
                  <a:tcPr marL="95250" marR="95250" marT="95250" marB="95250"/>
                </a:tc>
                <a:tc>
                  <a:txBody>
                    <a:bodyPr/>
                    <a:lstStyle/>
                    <a:p>
                      <a:pPr rtl="0" fontAlgn="t">
                        <a:spcBef>
                          <a:spcPts val="0"/>
                        </a:spcBef>
                        <a:spcAft>
                          <a:spcPts val="0"/>
                        </a:spcAft>
                      </a:pPr>
                      <a:r>
                        <a:rPr lang="en-US" sz="1800">
                          <a:effectLst/>
                        </a:rPr>
                        <a:t>185  RIT/ 11 Percentile</a:t>
                      </a:r>
                    </a:p>
                    <a:p>
                      <a:pPr rtl="0" fontAlgn="t">
                        <a:spcBef>
                          <a:spcPts val="0"/>
                        </a:spcBef>
                        <a:spcAft>
                          <a:spcPts val="0"/>
                        </a:spcAft>
                      </a:pPr>
                      <a:r>
                        <a:rPr lang="en-US" sz="1800">
                          <a:effectLst/>
                        </a:rPr>
                        <a:t>Low</a:t>
                      </a:r>
                    </a:p>
                  </a:txBody>
                  <a:tcPr marL="95250" marR="95250" marT="95250" marB="95250"/>
                </a:tc>
                <a:extLst>
                  <a:ext uri="{0D108BD9-81ED-4DB2-BD59-A6C34878D82A}">
                    <a16:rowId xmlns:a16="http://schemas.microsoft.com/office/drawing/2014/main" val="698866140"/>
                  </a:ext>
                </a:extLst>
              </a:tr>
              <a:tr h="638745">
                <a:tc>
                  <a:txBody>
                    <a:bodyPr/>
                    <a:lstStyle/>
                    <a:p>
                      <a:pPr rtl="0" fontAlgn="t">
                        <a:spcBef>
                          <a:spcPts val="0"/>
                        </a:spcBef>
                        <a:spcAft>
                          <a:spcPts val="0"/>
                        </a:spcAft>
                      </a:pPr>
                      <a:r>
                        <a:rPr lang="en-US" sz="1800">
                          <a:effectLst/>
                        </a:rPr>
                        <a:t>Adonis Sims</a:t>
                      </a:r>
                    </a:p>
                  </a:txBody>
                  <a:tcPr marL="95250" marR="95250" marT="95250" marB="95250"/>
                </a:tc>
                <a:tc>
                  <a:txBody>
                    <a:bodyPr/>
                    <a:lstStyle/>
                    <a:p>
                      <a:pPr rtl="0" fontAlgn="t">
                        <a:spcBef>
                          <a:spcPts val="0"/>
                        </a:spcBef>
                        <a:spcAft>
                          <a:spcPts val="0"/>
                        </a:spcAft>
                      </a:pPr>
                      <a:r>
                        <a:rPr lang="en-US" sz="1800">
                          <a:effectLst/>
                        </a:rPr>
                        <a:t>166 RIT/ 1 Percentile</a:t>
                      </a:r>
                    </a:p>
                    <a:p>
                      <a:pPr rtl="0" fontAlgn="t">
                        <a:spcBef>
                          <a:spcPts val="0"/>
                        </a:spcBef>
                        <a:spcAft>
                          <a:spcPts val="0"/>
                        </a:spcAft>
                      </a:pPr>
                      <a:r>
                        <a:rPr lang="en-US" sz="1800">
                          <a:effectLst/>
                        </a:rPr>
                        <a:t>Low</a:t>
                      </a:r>
                    </a:p>
                  </a:txBody>
                  <a:tcPr marL="95250" marR="95250" marT="95250" marB="95250"/>
                </a:tc>
                <a:tc>
                  <a:txBody>
                    <a:bodyPr/>
                    <a:lstStyle/>
                    <a:p>
                      <a:pPr rtl="0" fontAlgn="t">
                        <a:spcBef>
                          <a:spcPts val="0"/>
                        </a:spcBef>
                        <a:spcAft>
                          <a:spcPts val="0"/>
                        </a:spcAft>
                      </a:pPr>
                      <a:r>
                        <a:rPr lang="en-US" sz="1800">
                          <a:effectLst/>
                        </a:rPr>
                        <a:t>172  RIT/ 3 Percentile</a:t>
                      </a:r>
                    </a:p>
                    <a:p>
                      <a:pPr rtl="0" fontAlgn="t">
                        <a:spcBef>
                          <a:spcPts val="0"/>
                        </a:spcBef>
                        <a:spcAft>
                          <a:spcPts val="0"/>
                        </a:spcAft>
                      </a:pPr>
                      <a:r>
                        <a:rPr lang="en-US" sz="1800">
                          <a:effectLst/>
                        </a:rPr>
                        <a:t>Low</a:t>
                      </a:r>
                    </a:p>
                  </a:txBody>
                  <a:tcPr marL="95250" marR="95250" marT="95250" marB="95250"/>
                </a:tc>
                <a:tc>
                  <a:txBody>
                    <a:bodyPr/>
                    <a:lstStyle/>
                    <a:p>
                      <a:pPr rtl="0" fontAlgn="t">
                        <a:spcBef>
                          <a:spcPts val="0"/>
                        </a:spcBef>
                        <a:spcAft>
                          <a:spcPts val="0"/>
                        </a:spcAft>
                      </a:pPr>
                      <a:r>
                        <a:rPr lang="en-US" sz="1800">
                          <a:effectLst/>
                        </a:rPr>
                        <a:t>172  RIT/ 2  Percentile</a:t>
                      </a:r>
                    </a:p>
                    <a:p>
                      <a:pPr rtl="0" fontAlgn="t">
                        <a:spcBef>
                          <a:spcPts val="0"/>
                        </a:spcBef>
                        <a:spcAft>
                          <a:spcPts val="0"/>
                        </a:spcAft>
                      </a:pPr>
                      <a:r>
                        <a:rPr lang="en-US" sz="1800">
                          <a:effectLst/>
                        </a:rPr>
                        <a:t>Low</a:t>
                      </a:r>
                    </a:p>
                  </a:txBody>
                  <a:tcPr marL="95250" marR="95250" marT="95250" marB="95250"/>
                </a:tc>
                <a:extLst>
                  <a:ext uri="{0D108BD9-81ED-4DB2-BD59-A6C34878D82A}">
                    <a16:rowId xmlns:a16="http://schemas.microsoft.com/office/drawing/2014/main" val="145943752"/>
                  </a:ext>
                </a:extLst>
              </a:tr>
              <a:tr h="638745">
                <a:tc>
                  <a:txBody>
                    <a:bodyPr/>
                    <a:lstStyle/>
                    <a:p>
                      <a:pPr rtl="0" fontAlgn="t">
                        <a:spcBef>
                          <a:spcPts val="0"/>
                        </a:spcBef>
                        <a:spcAft>
                          <a:spcPts val="0"/>
                        </a:spcAft>
                      </a:pPr>
                      <a:r>
                        <a:rPr lang="en-US" sz="1800">
                          <a:effectLst/>
                        </a:rPr>
                        <a:t>Javaris Wauford </a:t>
                      </a:r>
                    </a:p>
                  </a:txBody>
                  <a:tcPr marL="95250" marR="95250" marT="95250" marB="95250"/>
                </a:tc>
                <a:tc>
                  <a:txBody>
                    <a:bodyPr/>
                    <a:lstStyle/>
                    <a:p>
                      <a:pPr rtl="0" fontAlgn="t">
                        <a:spcBef>
                          <a:spcPts val="0"/>
                        </a:spcBef>
                        <a:spcAft>
                          <a:spcPts val="0"/>
                        </a:spcAft>
                      </a:pPr>
                      <a:r>
                        <a:rPr lang="en-US" sz="1800">
                          <a:effectLst/>
                        </a:rPr>
                        <a:t>206 RIT/ 50 Percentile</a:t>
                      </a:r>
                    </a:p>
                    <a:p>
                      <a:pPr rtl="0" fontAlgn="t">
                        <a:spcBef>
                          <a:spcPts val="0"/>
                        </a:spcBef>
                        <a:spcAft>
                          <a:spcPts val="0"/>
                        </a:spcAft>
                      </a:pPr>
                      <a:r>
                        <a:rPr lang="en-US" sz="1800">
                          <a:effectLst/>
                        </a:rPr>
                        <a:t>Average</a:t>
                      </a:r>
                    </a:p>
                  </a:txBody>
                  <a:tcPr marL="95250" marR="95250" marT="95250" marB="95250"/>
                </a:tc>
                <a:tc>
                  <a:txBody>
                    <a:bodyPr/>
                    <a:lstStyle/>
                    <a:p>
                      <a:pPr rtl="0" fontAlgn="t">
                        <a:spcBef>
                          <a:spcPts val="0"/>
                        </a:spcBef>
                        <a:spcAft>
                          <a:spcPts val="0"/>
                        </a:spcAft>
                      </a:pPr>
                      <a:r>
                        <a:rPr lang="en-US" sz="1800">
                          <a:effectLst/>
                        </a:rPr>
                        <a:t>179 RIT/ 7  Percentile</a:t>
                      </a:r>
                    </a:p>
                    <a:p>
                      <a:pPr rtl="0" fontAlgn="t">
                        <a:spcBef>
                          <a:spcPts val="0"/>
                        </a:spcBef>
                        <a:spcAft>
                          <a:spcPts val="0"/>
                        </a:spcAft>
                      </a:pPr>
                      <a:r>
                        <a:rPr lang="en-US" sz="1800">
                          <a:effectLst/>
                        </a:rPr>
                        <a:t>Low</a:t>
                      </a:r>
                    </a:p>
                  </a:txBody>
                  <a:tcPr marL="95250" marR="95250" marT="95250" marB="95250"/>
                </a:tc>
                <a:tc>
                  <a:txBody>
                    <a:bodyPr/>
                    <a:lstStyle/>
                    <a:p>
                      <a:pPr rtl="0" fontAlgn="t">
                        <a:spcBef>
                          <a:spcPts val="0"/>
                        </a:spcBef>
                        <a:spcAft>
                          <a:spcPts val="0"/>
                        </a:spcAft>
                      </a:pPr>
                      <a:r>
                        <a:rPr lang="en-US" sz="1800">
                          <a:effectLst/>
                        </a:rPr>
                        <a:t>181 RIT/ 6  Percentile</a:t>
                      </a:r>
                    </a:p>
                    <a:p>
                      <a:pPr rtl="0" fontAlgn="t">
                        <a:spcBef>
                          <a:spcPts val="0"/>
                        </a:spcBef>
                        <a:spcAft>
                          <a:spcPts val="0"/>
                        </a:spcAft>
                      </a:pPr>
                      <a:r>
                        <a:rPr lang="en-US" sz="1800">
                          <a:effectLst/>
                        </a:rPr>
                        <a:t>Low</a:t>
                      </a:r>
                    </a:p>
                  </a:txBody>
                  <a:tcPr marL="95250" marR="95250" marT="95250" marB="95250"/>
                </a:tc>
                <a:extLst>
                  <a:ext uri="{0D108BD9-81ED-4DB2-BD59-A6C34878D82A}">
                    <a16:rowId xmlns:a16="http://schemas.microsoft.com/office/drawing/2014/main" val="727074152"/>
                  </a:ext>
                </a:extLst>
              </a:tr>
              <a:tr h="638745">
                <a:tc>
                  <a:txBody>
                    <a:bodyPr/>
                    <a:lstStyle/>
                    <a:p>
                      <a:pPr rtl="0" fontAlgn="t">
                        <a:spcBef>
                          <a:spcPts val="0"/>
                        </a:spcBef>
                        <a:spcAft>
                          <a:spcPts val="0"/>
                        </a:spcAft>
                      </a:pPr>
                      <a:r>
                        <a:rPr lang="en-US" sz="1800">
                          <a:effectLst/>
                        </a:rPr>
                        <a:t>Biniyam Wolde</a:t>
                      </a:r>
                    </a:p>
                  </a:txBody>
                  <a:tcPr marL="95250" marR="95250" marT="95250" marB="95250"/>
                </a:tc>
                <a:tc>
                  <a:txBody>
                    <a:bodyPr/>
                    <a:lstStyle/>
                    <a:p>
                      <a:pPr rtl="0" fontAlgn="t">
                        <a:spcBef>
                          <a:spcPts val="0"/>
                        </a:spcBef>
                        <a:spcAft>
                          <a:spcPts val="0"/>
                        </a:spcAft>
                      </a:pPr>
                      <a:r>
                        <a:rPr lang="en-US" sz="1800">
                          <a:effectLst/>
                        </a:rPr>
                        <a:t>180  RIT/ 4  Percentile</a:t>
                      </a:r>
                    </a:p>
                    <a:p>
                      <a:pPr rtl="0" fontAlgn="t">
                        <a:spcBef>
                          <a:spcPts val="0"/>
                        </a:spcBef>
                        <a:spcAft>
                          <a:spcPts val="0"/>
                        </a:spcAft>
                      </a:pPr>
                      <a:r>
                        <a:rPr lang="en-US" sz="1800">
                          <a:effectLst/>
                        </a:rPr>
                        <a:t>Low</a:t>
                      </a:r>
                    </a:p>
                  </a:txBody>
                  <a:tcPr marL="95250" marR="95250" marT="95250" marB="95250"/>
                </a:tc>
                <a:tc>
                  <a:txBody>
                    <a:bodyPr/>
                    <a:lstStyle/>
                    <a:p>
                      <a:pPr rtl="0" fontAlgn="t">
                        <a:spcBef>
                          <a:spcPts val="0"/>
                        </a:spcBef>
                        <a:spcAft>
                          <a:spcPts val="0"/>
                        </a:spcAft>
                      </a:pPr>
                      <a:r>
                        <a:rPr lang="en-US" sz="1800">
                          <a:effectLst/>
                        </a:rPr>
                        <a:t>185 RIT/ 14 Percentile</a:t>
                      </a:r>
                    </a:p>
                    <a:p>
                      <a:pPr rtl="0" fontAlgn="t">
                        <a:spcBef>
                          <a:spcPts val="0"/>
                        </a:spcBef>
                        <a:spcAft>
                          <a:spcPts val="0"/>
                        </a:spcAft>
                      </a:pPr>
                      <a:r>
                        <a:rPr lang="en-US" sz="1800">
                          <a:effectLst/>
                        </a:rPr>
                        <a:t>Low</a:t>
                      </a:r>
                    </a:p>
                  </a:txBody>
                  <a:tcPr marL="95250" marR="95250" marT="95250" marB="95250"/>
                </a:tc>
                <a:tc>
                  <a:txBody>
                    <a:bodyPr/>
                    <a:lstStyle/>
                    <a:p>
                      <a:pPr rtl="0" fontAlgn="t">
                        <a:spcBef>
                          <a:spcPts val="0"/>
                        </a:spcBef>
                        <a:spcAft>
                          <a:spcPts val="0"/>
                        </a:spcAft>
                      </a:pPr>
                      <a:r>
                        <a:rPr lang="en-US" sz="1800">
                          <a:effectLst/>
                        </a:rPr>
                        <a:t>181 RIT/ 6  Percentile</a:t>
                      </a:r>
                    </a:p>
                    <a:p>
                      <a:pPr rtl="0" fontAlgn="t">
                        <a:spcBef>
                          <a:spcPts val="0"/>
                        </a:spcBef>
                        <a:spcAft>
                          <a:spcPts val="0"/>
                        </a:spcAft>
                      </a:pPr>
                      <a:r>
                        <a:rPr lang="en-US" sz="1800">
                          <a:effectLst/>
                        </a:rPr>
                        <a:t>Low</a:t>
                      </a:r>
                    </a:p>
                  </a:txBody>
                  <a:tcPr marL="95250" marR="95250" marT="95250" marB="95250"/>
                </a:tc>
                <a:extLst>
                  <a:ext uri="{0D108BD9-81ED-4DB2-BD59-A6C34878D82A}">
                    <a16:rowId xmlns:a16="http://schemas.microsoft.com/office/drawing/2014/main" val="1526695639"/>
                  </a:ext>
                </a:extLst>
              </a:tr>
            </a:tbl>
          </a:graphicData>
        </a:graphic>
      </p:graphicFrame>
      <p:sp>
        <p:nvSpPr>
          <p:cNvPr id="7" name="TextBox 6">
            <a:extLst>
              <a:ext uri="{FF2B5EF4-FFF2-40B4-BE49-F238E27FC236}">
                <a16:creationId xmlns:a16="http://schemas.microsoft.com/office/drawing/2014/main" id="{A6FFF4A4-09D2-43CC-BEA8-B6CD2AEAFE72}"/>
              </a:ext>
            </a:extLst>
          </p:cNvPr>
          <p:cNvSpPr txBox="1"/>
          <p:nvPr/>
        </p:nvSpPr>
        <p:spPr>
          <a:xfrm>
            <a:off x="4722812"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99259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278CD5A-22F4-49EF-A0F0-607720583ABA}"/>
              </a:ext>
            </a:extLst>
          </p:cNvPr>
          <p:cNvGraphicFramePr>
            <a:graphicFrameLocks noGrp="1"/>
          </p:cNvGraphicFramePr>
          <p:nvPr>
            <p:extLst>
              <p:ext uri="{D42A27DB-BD31-4B8C-83A1-F6EECF244321}">
                <p14:modId xmlns:p14="http://schemas.microsoft.com/office/powerpoint/2010/main" val="2110849095"/>
              </p:ext>
            </p:extLst>
          </p:nvPr>
        </p:nvGraphicFramePr>
        <p:xfrm>
          <a:off x="891164" y="1840301"/>
          <a:ext cx="10530858" cy="3878216"/>
        </p:xfrm>
        <a:graphic>
          <a:graphicData uri="http://schemas.openxmlformats.org/drawingml/2006/table">
            <a:tbl>
              <a:tblPr firstRow="1" bandRow="1">
                <a:tableStyleId>{5C22544A-7EE6-4342-B048-85BDC9FD1C3A}</a:tableStyleId>
              </a:tblPr>
              <a:tblGrid>
                <a:gridCol w="1755143">
                  <a:extLst>
                    <a:ext uri="{9D8B030D-6E8A-4147-A177-3AD203B41FA5}">
                      <a16:colId xmlns:a16="http://schemas.microsoft.com/office/drawing/2014/main" val="3891887147"/>
                    </a:ext>
                  </a:extLst>
                </a:gridCol>
                <a:gridCol w="1755143">
                  <a:extLst>
                    <a:ext uri="{9D8B030D-6E8A-4147-A177-3AD203B41FA5}">
                      <a16:colId xmlns:a16="http://schemas.microsoft.com/office/drawing/2014/main" val="4101768918"/>
                    </a:ext>
                  </a:extLst>
                </a:gridCol>
                <a:gridCol w="1755143">
                  <a:extLst>
                    <a:ext uri="{9D8B030D-6E8A-4147-A177-3AD203B41FA5}">
                      <a16:colId xmlns:a16="http://schemas.microsoft.com/office/drawing/2014/main" val="1512038087"/>
                    </a:ext>
                  </a:extLst>
                </a:gridCol>
                <a:gridCol w="1755143">
                  <a:extLst>
                    <a:ext uri="{9D8B030D-6E8A-4147-A177-3AD203B41FA5}">
                      <a16:colId xmlns:a16="http://schemas.microsoft.com/office/drawing/2014/main" val="370343724"/>
                    </a:ext>
                  </a:extLst>
                </a:gridCol>
                <a:gridCol w="1755143">
                  <a:extLst>
                    <a:ext uri="{9D8B030D-6E8A-4147-A177-3AD203B41FA5}">
                      <a16:colId xmlns:a16="http://schemas.microsoft.com/office/drawing/2014/main" val="1927608530"/>
                    </a:ext>
                  </a:extLst>
                </a:gridCol>
                <a:gridCol w="1755143">
                  <a:extLst>
                    <a:ext uri="{9D8B030D-6E8A-4147-A177-3AD203B41FA5}">
                      <a16:colId xmlns:a16="http://schemas.microsoft.com/office/drawing/2014/main" val="3445300632"/>
                    </a:ext>
                  </a:extLst>
                </a:gridCol>
              </a:tblGrid>
              <a:tr h="580934">
                <a:tc>
                  <a:txBody>
                    <a:bodyPr/>
                    <a:lstStyle/>
                    <a:p>
                      <a:r>
                        <a:rPr lang="en-US"/>
                        <a:t>Names</a:t>
                      </a:r>
                    </a:p>
                  </a:txBody>
                  <a:tcPr/>
                </a:tc>
                <a:tc>
                  <a:txBody>
                    <a:bodyPr/>
                    <a:lstStyle/>
                    <a:p>
                      <a:r>
                        <a:rPr lang="en-US"/>
                        <a:t>Reading</a:t>
                      </a:r>
                    </a:p>
                  </a:txBody>
                  <a:tcPr/>
                </a:tc>
                <a:tc>
                  <a:txBody>
                    <a:bodyPr/>
                    <a:lstStyle/>
                    <a:p>
                      <a:r>
                        <a:rPr lang="en-US"/>
                        <a:t>Language</a:t>
                      </a:r>
                    </a:p>
                  </a:txBody>
                  <a:tcPr/>
                </a:tc>
                <a:tc>
                  <a:txBody>
                    <a:bodyPr/>
                    <a:lstStyle/>
                    <a:p>
                      <a:r>
                        <a:rPr lang="en-US"/>
                        <a:t>Math</a:t>
                      </a:r>
                    </a:p>
                  </a:txBody>
                  <a:tcPr/>
                </a:tc>
                <a:tc>
                  <a:txBody>
                    <a:bodyPr/>
                    <a:lstStyle/>
                    <a:p>
                      <a:r>
                        <a:rPr lang="en-US"/>
                        <a:t>Science</a:t>
                      </a:r>
                    </a:p>
                  </a:txBody>
                  <a:tcPr/>
                </a:tc>
                <a:tc>
                  <a:txBody>
                    <a:bodyPr/>
                    <a:lstStyle/>
                    <a:p>
                      <a:r>
                        <a:rPr lang="en-US"/>
                        <a:t>comments</a:t>
                      </a:r>
                    </a:p>
                  </a:txBody>
                  <a:tcPr/>
                </a:tc>
                <a:extLst>
                  <a:ext uri="{0D108BD9-81ED-4DB2-BD59-A6C34878D82A}">
                    <a16:rowId xmlns:a16="http://schemas.microsoft.com/office/drawing/2014/main" val="2723976642"/>
                  </a:ext>
                </a:extLst>
              </a:tr>
              <a:tr h="580934">
                <a:tc>
                  <a:txBody>
                    <a:bodyPr/>
                    <a:lstStyle/>
                    <a:p>
                      <a:r>
                        <a:rPr lang="en-US"/>
                        <a:t>Roody Fevrier</a:t>
                      </a:r>
                    </a:p>
                  </a:txBody>
                  <a:tcPr/>
                </a:tc>
                <a:tc>
                  <a:txBody>
                    <a:bodyPr/>
                    <a:lstStyle/>
                    <a:p>
                      <a:r>
                        <a:rPr lang="en-US"/>
                        <a:t>172/187</a:t>
                      </a:r>
                    </a:p>
                  </a:txBody>
                  <a:tcPr/>
                </a:tc>
                <a:tc>
                  <a:txBody>
                    <a:bodyPr/>
                    <a:lstStyle/>
                    <a:p>
                      <a:r>
                        <a:rPr lang="en-US"/>
                        <a:t>159/187</a:t>
                      </a:r>
                    </a:p>
                  </a:txBody>
                  <a:tcPr/>
                </a:tc>
                <a:tc>
                  <a:txBody>
                    <a:bodyPr/>
                    <a:lstStyle/>
                    <a:p>
                      <a:r>
                        <a:rPr lang="en-US"/>
                        <a:t>194/195</a:t>
                      </a:r>
                    </a:p>
                  </a:txBody>
                  <a:tcPr/>
                </a:tc>
                <a:tc>
                  <a:txBody>
                    <a:bodyPr/>
                    <a:lstStyle/>
                    <a:p>
                      <a:r>
                        <a:rPr lang="en-US"/>
                        <a:t>160/187</a:t>
                      </a:r>
                    </a:p>
                  </a:txBody>
                  <a:tcPr/>
                </a:tc>
                <a:tc>
                  <a:txBody>
                    <a:bodyPr/>
                    <a:lstStyle/>
                    <a:p>
                      <a:r>
                        <a:rPr lang="en-US"/>
                        <a:t>Join class on first day of testing</a:t>
                      </a:r>
                    </a:p>
                  </a:txBody>
                  <a:tcPr/>
                </a:tc>
                <a:extLst>
                  <a:ext uri="{0D108BD9-81ED-4DB2-BD59-A6C34878D82A}">
                    <a16:rowId xmlns:a16="http://schemas.microsoft.com/office/drawing/2014/main" val="1855491289"/>
                  </a:ext>
                </a:extLst>
              </a:tr>
              <a:tr h="580934">
                <a:tc>
                  <a:txBody>
                    <a:bodyPr/>
                    <a:lstStyle/>
                    <a:p>
                      <a:r>
                        <a:rPr lang="en-US"/>
                        <a:t>Shane Mathis</a:t>
                      </a:r>
                    </a:p>
                  </a:txBody>
                  <a:tcPr/>
                </a:tc>
                <a:tc>
                  <a:txBody>
                    <a:bodyPr/>
                    <a:lstStyle/>
                    <a:p>
                      <a:r>
                        <a:rPr lang="en-US"/>
                        <a:t>158/157</a:t>
                      </a:r>
                    </a:p>
                  </a:txBody>
                  <a:tcPr/>
                </a:tc>
                <a:tc>
                  <a:txBody>
                    <a:bodyPr/>
                    <a:lstStyle/>
                    <a:p>
                      <a:r>
                        <a:rPr lang="en-US"/>
                        <a:t>162/157</a:t>
                      </a:r>
                    </a:p>
                  </a:txBody>
                  <a:tcPr/>
                </a:tc>
                <a:tc>
                  <a:txBody>
                    <a:bodyPr/>
                    <a:lstStyle/>
                    <a:p>
                      <a:r>
                        <a:rPr lang="en-US"/>
                        <a:t>170/168</a:t>
                      </a:r>
                    </a:p>
                  </a:txBody>
                  <a:tcPr/>
                </a:tc>
                <a:tc>
                  <a:txBody>
                    <a:bodyPr/>
                    <a:lstStyle/>
                    <a:p>
                      <a:r>
                        <a:rPr lang="en-US"/>
                        <a:t>173/173</a:t>
                      </a:r>
                    </a:p>
                  </a:txBody>
                  <a:tcPr/>
                </a:tc>
                <a:tc>
                  <a:txBody>
                    <a:bodyPr/>
                    <a:lstStyle/>
                    <a:p>
                      <a:endParaRPr lang="en-US"/>
                    </a:p>
                  </a:txBody>
                  <a:tcPr/>
                </a:tc>
                <a:extLst>
                  <a:ext uri="{0D108BD9-81ED-4DB2-BD59-A6C34878D82A}">
                    <a16:rowId xmlns:a16="http://schemas.microsoft.com/office/drawing/2014/main" val="1335946515"/>
                  </a:ext>
                </a:extLst>
              </a:tr>
              <a:tr h="580934">
                <a:tc>
                  <a:txBody>
                    <a:bodyPr/>
                    <a:lstStyle/>
                    <a:p>
                      <a:r>
                        <a:rPr lang="en-US" err="1"/>
                        <a:t>Shun'tavius</a:t>
                      </a:r>
                      <a:r>
                        <a:rPr lang="en-US"/>
                        <a:t> Sheppard</a:t>
                      </a:r>
                    </a:p>
                  </a:txBody>
                  <a:tcPr/>
                </a:tc>
                <a:tc>
                  <a:txBody>
                    <a:bodyPr/>
                    <a:lstStyle/>
                    <a:p>
                      <a:r>
                        <a:rPr lang="en-US"/>
                        <a:t>183/189</a:t>
                      </a:r>
                    </a:p>
                  </a:txBody>
                  <a:tcPr/>
                </a:tc>
                <a:tc>
                  <a:txBody>
                    <a:bodyPr/>
                    <a:lstStyle/>
                    <a:p>
                      <a:r>
                        <a:rPr lang="en-US"/>
                        <a:t>189/185</a:t>
                      </a:r>
                    </a:p>
                  </a:txBody>
                  <a:tcPr/>
                </a:tc>
                <a:tc>
                  <a:txBody>
                    <a:bodyPr/>
                    <a:lstStyle/>
                    <a:p>
                      <a:r>
                        <a:rPr lang="en-US"/>
                        <a:t>187/189</a:t>
                      </a:r>
                    </a:p>
                  </a:txBody>
                  <a:tcPr/>
                </a:tc>
                <a:tc>
                  <a:txBody>
                    <a:bodyPr/>
                    <a:lstStyle/>
                    <a:p>
                      <a:r>
                        <a:rPr lang="en-US"/>
                        <a:t>190/188</a:t>
                      </a:r>
                    </a:p>
                  </a:txBody>
                  <a:tcPr/>
                </a:tc>
                <a:tc>
                  <a:txBody>
                    <a:bodyPr/>
                    <a:lstStyle/>
                    <a:p>
                      <a:endParaRPr lang="en-US"/>
                    </a:p>
                  </a:txBody>
                  <a:tcPr/>
                </a:tc>
                <a:extLst>
                  <a:ext uri="{0D108BD9-81ED-4DB2-BD59-A6C34878D82A}">
                    <a16:rowId xmlns:a16="http://schemas.microsoft.com/office/drawing/2014/main" val="1981167839"/>
                  </a:ext>
                </a:extLst>
              </a:tr>
              <a:tr h="580934">
                <a:tc>
                  <a:txBody>
                    <a:bodyPr/>
                    <a:lstStyle/>
                    <a:p>
                      <a:r>
                        <a:rPr lang="en-US"/>
                        <a:t>Adonis Sims</a:t>
                      </a:r>
                    </a:p>
                  </a:txBody>
                  <a:tcPr/>
                </a:tc>
                <a:tc>
                  <a:txBody>
                    <a:bodyPr/>
                    <a:lstStyle/>
                    <a:p>
                      <a:r>
                        <a:rPr lang="en-US"/>
                        <a:t>185/172</a:t>
                      </a:r>
                    </a:p>
                  </a:txBody>
                  <a:tcPr/>
                </a:tc>
                <a:tc>
                  <a:txBody>
                    <a:bodyPr/>
                    <a:lstStyle/>
                    <a:p>
                      <a:r>
                        <a:rPr lang="en-US"/>
                        <a:t>172/172</a:t>
                      </a:r>
                    </a:p>
                  </a:txBody>
                  <a:tcPr/>
                </a:tc>
                <a:tc>
                  <a:txBody>
                    <a:bodyPr/>
                    <a:lstStyle/>
                    <a:p>
                      <a:r>
                        <a:rPr lang="en-US"/>
                        <a:t>171/166</a:t>
                      </a:r>
                    </a:p>
                  </a:txBody>
                  <a:tcPr/>
                </a:tc>
                <a:tc>
                  <a:txBody>
                    <a:bodyPr/>
                    <a:lstStyle/>
                    <a:p>
                      <a:r>
                        <a:rPr lang="en-US"/>
                        <a:t>174/181</a:t>
                      </a:r>
                    </a:p>
                  </a:txBody>
                  <a:tcPr/>
                </a:tc>
                <a:tc>
                  <a:txBody>
                    <a:bodyPr/>
                    <a:lstStyle/>
                    <a:p>
                      <a:endParaRPr lang="en-US"/>
                    </a:p>
                  </a:txBody>
                  <a:tcPr/>
                </a:tc>
                <a:extLst>
                  <a:ext uri="{0D108BD9-81ED-4DB2-BD59-A6C34878D82A}">
                    <a16:rowId xmlns:a16="http://schemas.microsoft.com/office/drawing/2014/main" val="4264844219"/>
                  </a:ext>
                </a:extLst>
              </a:tr>
              <a:tr h="580934">
                <a:tc>
                  <a:txBody>
                    <a:bodyPr/>
                    <a:lstStyle/>
                    <a:p>
                      <a:r>
                        <a:rPr lang="en-US"/>
                        <a:t>Biniyam Wolde</a:t>
                      </a:r>
                    </a:p>
                  </a:txBody>
                  <a:tcPr/>
                </a:tc>
                <a:tc>
                  <a:txBody>
                    <a:bodyPr/>
                    <a:lstStyle/>
                    <a:p>
                      <a:r>
                        <a:rPr lang="en-US"/>
                        <a:t>183/185</a:t>
                      </a:r>
                    </a:p>
                  </a:txBody>
                  <a:tcPr/>
                </a:tc>
                <a:tc>
                  <a:txBody>
                    <a:bodyPr/>
                    <a:lstStyle/>
                    <a:p>
                      <a:r>
                        <a:rPr lang="en-US"/>
                        <a:t>188/181</a:t>
                      </a:r>
                    </a:p>
                  </a:txBody>
                  <a:tcPr/>
                </a:tc>
                <a:tc>
                  <a:txBody>
                    <a:bodyPr/>
                    <a:lstStyle/>
                    <a:p>
                      <a:r>
                        <a:rPr lang="en-US"/>
                        <a:t>183/180</a:t>
                      </a:r>
                    </a:p>
                  </a:txBody>
                  <a:tcPr/>
                </a:tc>
                <a:tc>
                  <a:txBody>
                    <a:bodyPr/>
                    <a:lstStyle/>
                    <a:p>
                      <a:r>
                        <a:rPr lang="en-US"/>
                        <a:t>177/177</a:t>
                      </a:r>
                    </a:p>
                  </a:txBody>
                  <a:tcPr/>
                </a:tc>
                <a:tc>
                  <a:txBody>
                    <a:bodyPr/>
                    <a:lstStyle/>
                    <a:p>
                      <a:endParaRPr lang="en-US"/>
                    </a:p>
                  </a:txBody>
                  <a:tcPr/>
                </a:tc>
                <a:extLst>
                  <a:ext uri="{0D108BD9-81ED-4DB2-BD59-A6C34878D82A}">
                    <a16:rowId xmlns:a16="http://schemas.microsoft.com/office/drawing/2014/main" val="236761428"/>
                  </a:ext>
                </a:extLst>
              </a:tr>
            </a:tbl>
          </a:graphicData>
        </a:graphic>
      </p:graphicFrame>
      <p:sp>
        <p:nvSpPr>
          <p:cNvPr id="4" name="TextBox 3">
            <a:extLst>
              <a:ext uri="{FF2B5EF4-FFF2-40B4-BE49-F238E27FC236}">
                <a16:creationId xmlns:a16="http://schemas.microsoft.com/office/drawing/2014/main" id="{35B39855-64C8-4AB3-BF67-2E53F183DEB0}"/>
              </a:ext>
            </a:extLst>
          </p:cNvPr>
          <p:cNvSpPr txBox="1"/>
          <p:nvPr/>
        </p:nvSpPr>
        <p:spPr>
          <a:xfrm>
            <a:off x="4578753" y="736406"/>
            <a:ext cx="54166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Data Talks-5th Grade- Jiwani 2020</a:t>
            </a:r>
          </a:p>
        </p:txBody>
      </p:sp>
    </p:spTree>
    <p:extLst>
      <p:ext uri="{BB962C8B-B14F-4D97-AF65-F5344CB8AC3E}">
        <p14:creationId xmlns:p14="http://schemas.microsoft.com/office/powerpoint/2010/main" val="383556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331A-3284-427C-AFAD-D6B09CADCB41}"/>
              </a:ext>
            </a:extLst>
          </p:cNvPr>
          <p:cNvSpPr>
            <a:spLocks noGrp="1"/>
          </p:cNvSpPr>
          <p:nvPr>
            <p:ph type="title"/>
          </p:nvPr>
        </p:nvSpPr>
        <p:spPr>
          <a:xfrm>
            <a:off x="-1563724" y="2676446"/>
            <a:ext cx="9144001" cy="1371600"/>
          </a:xfrm>
        </p:spPr>
        <p:txBody>
          <a:bodyPr/>
          <a:lstStyle/>
          <a:p>
            <a:pPr algn="ctr"/>
            <a:r>
              <a:rPr lang="en-US"/>
              <a:t>Interventions</a:t>
            </a:r>
          </a:p>
        </p:txBody>
      </p:sp>
      <p:sp>
        <p:nvSpPr>
          <p:cNvPr id="3" name="Content Placeholder 2">
            <a:extLst>
              <a:ext uri="{FF2B5EF4-FFF2-40B4-BE49-F238E27FC236}">
                <a16:creationId xmlns:a16="http://schemas.microsoft.com/office/drawing/2014/main" id="{398AFEAB-B9FC-4B51-9613-479FFB81F6F4}"/>
              </a:ext>
            </a:extLst>
          </p:cNvPr>
          <p:cNvSpPr>
            <a:spLocks noGrp="1"/>
          </p:cNvSpPr>
          <p:nvPr>
            <p:ph idx="1"/>
          </p:nvPr>
        </p:nvSpPr>
        <p:spPr>
          <a:xfrm>
            <a:off x="163380" y="4384648"/>
            <a:ext cx="9134391" cy="4114801"/>
          </a:xfrm>
        </p:spPr>
        <p:txBody>
          <a:bodyPr vert="horz" lIns="91440" tIns="45720" rIns="91440" bIns="45720" rtlCol="0" anchor="t">
            <a:normAutofit/>
          </a:bodyPr>
          <a:lstStyle/>
          <a:p>
            <a:pPr marL="223520" indent="-223520"/>
            <a:r>
              <a:rPr lang="en-US"/>
              <a:t>Software (Education Galaxy &amp; iReady)</a:t>
            </a:r>
          </a:p>
          <a:p>
            <a:pPr marL="223520" indent="-223520"/>
            <a:r>
              <a:rPr lang="en-US"/>
              <a:t>Tutorial Opportunities (currently in the mornings)</a:t>
            </a:r>
          </a:p>
          <a:p>
            <a:pPr marL="223520" indent="-223520"/>
            <a:r>
              <a:rPr lang="en-US"/>
              <a:t>Asynchronous 1:1 sessions</a:t>
            </a:r>
          </a:p>
          <a:p>
            <a:pPr marL="223520" indent="-223520"/>
            <a:r>
              <a:rPr lang="en-US"/>
              <a:t>Technology Writing Lab with Ms. Fiona Johnson</a:t>
            </a:r>
          </a:p>
        </p:txBody>
      </p:sp>
    </p:spTree>
    <p:extLst>
      <p:ext uri="{BB962C8B-B14F-4D97-AF65-F5344CB8AC3E}">
        <p14:creationId xmlns:p14="http://schemas.microsoft.com/office/powerpoint/2010/main" val="370076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55" y="2010483"/>
            <a:ext cx="9144001" cy="1371600"/>
          </a:xfrm>
        </p:spPr>
        <p:txBody>
          <a:bodyPr/>
          <a:lstStyle/>
          <a:p>
            <a:pPr algn="ctr"/>
            <a:r>
              <a:rPr lang="en-US"/>
              <a:t>Digital Platforms</a:t>
            </a:r>
          </a:p>
        </p:txBody>
      </p:sp>
      <p:sp>
        <p:nvSpPr>
          <p:cNvPr id="3" name="Text Placeholder 2"/>
          <p:cNvSpPr>
            <a:spLocks noGrp="1"/>
          </p:cNvSpPr>
          <p:nvPr>
            <p:ph type="body" idx="1"/>
          </p:nvPr>
        </p:nvSpPr>
        <p:spPr>
          <a:xfrm>
            <a:off x="106752" y="3194417"/>
            <a:ext cx="4416552" cy="762000"/>
          </a:xfrm>
        </p:spPr>
        <p:txBody>
          <a:bodyPr/>
          <a:lstStyle/>
          <a:p>
            <a:pPr algn="ctr"/>
            <a:r>
              <a:rPr lang="en-US"/>
              <a:t>Education galaxy</a:t>
            </a:r>
          </a:p>
        </p:txBody>
      </p:sp>
      <p:sp>
        <p:nvSpPr>
          <p:cNvPr id="4" name="Content Placeholder 3"/>
          <p:cNvSpPr>
            <a:spLocks noGrp="1"/>
          </p:cNvSpPr>
          <p:nvPr>
            <p:ph sz="half" idx="2"/>
          </p:nvPr>
        </p:nvSpPr>
        <p:spPr>
          <a:xfrm>
            <a:off x="970304" y="3749230"/>
            <a:ext cx="4416552" cy="3276600"/>
          </a:xfrm>
        </p:spPr>
        <p:txBody>
          <a:bodyPr vert="horz" lIns="91440" tIns="45720" rIns="91440" bIns="45720" rtlCol="0" anchor="t">
            <a:normAutofit/>
          </a:bodyPr>
          <a:lstStyle/>
          <a:p>
            <a:pPr marL="0" indent="0">
              <a:buNone/>
            </a:pPr>
            <a:r>
              <a:rPr lang="en-US"/>
              <a:t>Diagnostic trends</a:t>
            </a:r>
          </a:p>
        </p:txBody>
      </p:sp>
      <p:sp>
        <p:nvSpPr>
          <p:cNvPr id="5" name="Text Placeholder 4"/>
          <p:cNvSpPr>
            <a:spLocks noGrp="1"/>
          </p:cNvSpPr>
          <p:nvPr>
            <p:ph type="body" sz="quarter" idx="3"/>
          </p:nvPr>
        </p:nvSpPr>
        <p:spPr>
          <a:xfrm>
            <a:off x="3744144" y="3194418"/>
            <a:ext cx="4416552" cy="762000"/>
          </a:xfrm>
        </p:spPr>
        <p:txBody>
          <a:bodyPr/>
          <a:lstStyle/>
          <a:p>
            <a:pPr algn="ctr"/>
            <a:r>
              <a:rPr lang="en-US"/>
              <a:t>iReady</a:t>
            </a:r>
          </a:p>
        </p:txBody>
      </p:sp>
      <p:sp>
        <p:nvSpPr>
          <p:cNvPr id="6" name="Content Placeholder 5"/>
          <p:cNvSpPr>
            <a:spLocks noGrp="1"/>
          </p:cNvSpPr>
          <p:nvPr>
            <p:ph sz="quarter" idx="4"/>
          </p:nvPr>
        </p:nvSpPr>
        <p:spPr>
          <a:xfrm>
            <a:off x="4451973" y="3749230"/>
            <a:ext cx="4416552" cy="3276600"/>
          </a:xfrm>
        </p:spPr>
        <p:txBody>
          <a:bodyPr vert="horz" lIns="91440" tIns="45720" rIns="91440" bIns="45720" rtlCol="0" anchor="t">
            <a:normAutofit/>
          </a:bodyPr>
          <a:lstStyle/>
          <a:p>
            <a:pPr marL="223520" indent="-223520"/>
            <a:r>
              <a:rPr lang="en-US"/>
              <a:t>Diagnostic trends</a:t>
            </a:r>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4D301-5F7D-4547-BEE3-874C6537CF0F}"/>
              </a:ext>
            </a:extLst>
          </p:cNvPr>
          <p:cNvSpPr>
            <a:spLocks noGrp="1"/>
          </p:cNvSpPr>
          <p:nvPr>
            <p:ph type="title"/>
          </p:nvPr>
        </p:nvSpPr>
        <p:spPr>
          <a:xfrm>
            <a:off x="-1280494" y="2526460"/>
            <a:ext cx="9144001" cy="1371600"/>
          </a:xfrm>
        </p:spPr>
        <p:txBody>
          <a:bodyPr/>
          <a:lstStyle/>
          <a:p>
            <a:pPr algn="ctr"/>
            <a:r>
              <a:rPr lang="en-US">
                <a:ea typeface="+mj-lt"/>
                <a:cs typeface="+mj-lt"/>
              </a:rPr>
              <a:t>Data Talk-Teacher(s)</a:t>
            </a:r>
            <a:endParaRPr lang="en-US"/>
          </a:p>
        </p:txBody>
      </p:sp>
    </p:spTree>
    <p:extLst>
      <p:ext uri="{BB962C8B-B14F-4D97-AF65-F5344CB8AC3E}">
        <p14:creationId xmlns:p14="http://schemas.microsoft.com/office/powerpoint/2010/main" val="400074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2770" y="2705286"/>
            <a:ext cx="9144001" cy="748146"/>
          </a:xfrm>
        </p:spPr>
        <p:txBody>
          <a:bodyPr>
            <a:noAutofit/>
          </a:bodyPr>
          <a:lstStyle/>
          <a:p>
            <a:pPr algn="ctr"/>
            <a:r>
              <a:rPr lang="en-US" sz="4800"/>
              <a:t>Committee Members</a:t>
            </a:r>
          </a:p>
        </p:txBody>
      </p:sp>
      <p:sp>
        <p:nvSpPr>
          <p:cNvPr id="14" name="Content Placeholder 13"/>
          <p:cNvSpPr>
            <a:spLocks noGrp="1"/>
          </p:cNvSpPr>
          <p:nvPr>
            <p:ph idx="1"/>
          </p:nvPr>
        </p:nvSpPr>
        <p:spPr>
          <a:xfrm>
            <a:off x="-112770" y="3175229"/>
            <a:ext cx="9134391" cy="4724086"/>
          </a:xfrm>
        </p:spPr>
        <p:txBody>
          <a:bodyPr vert="horz" lIns="91440" tIns="45720" rIns="91440" bIns="45720" rtlCol="0" anchor="t">
            <a:normAutofit fontScale="40000" lnSpcReduction="20000"/>
          </a:bodyPr>
          <a:lstStyle/>
          <a:p>
            <a:pPr marL="223520" indent="-223520" algn="ctr">
              <a:buNone/>
            </a:pPr>
            <a:endParaRPr lang="en-US" dirty="0">
              <a:latin typeface="Bookman Old Style"/>
            </a:endParaRPr>
          </a:p>
          <a:p>
            <a:pPr marL="223520" indent="-223520" algn="ctr">
              <a:buNone/>
            </a:pPr>
            <a:r>
              <a:rPr lang="en-US" b="1" dirty="0">
                <a:latin typeface="Bookman Old Style"/>
                <a:ea typeface="+mn-lt"/>
                <a:cs typeface="+mn-lt"/>
              </a:rPr>
              <a:t>Dr. William Carter, Principal</a:t>
            </a:r>
            <a:r>
              <a:rPr lang="en-US" dirty="0">
                <a:latin typeface="Bookman Old Style"/>
                <a:ea typeface="+mn-lt"/>
                <a:cs typeface="+mn-lt"/>
              </a:rPr>
              <a:t> </a:t>
            </a:r>
            <a:endParaRPr lang="en-US" dirty="0">
              <a:latin typeface="Bookman Old Style"/>
            </a:endParaRPr>
          </a:p>
          <a:p>
            <a:pPr marL="223520" indent="-223520" algn="ctr">
              <a:buNone/>
            </a:pPr>
            <a:r>
              <a:rPr lang="en-US" b="1" dirty="0">
                <a:latin typeface="Bookman Old Style"/>
                <a:ea typeface="+mn-lt"/>
                <a:cs typeface="+mn-lt"/>
              </a:rPr>
              <a:t>Dr. Lisa Steele Rhymer, Assistant Principal</a:t>
            </a:r>
            <a:r>
              <a:rPr lang="en-US" dirty="0">
                <a:latin typeface="Bookman Old Style"/>
                <a:ea typeface="+mn-lt"/>
                <a:cs typeface="+mn-lt"/>
              </a:rPr>
              <a:t> </a:t>
            </a:r>
            <a:endParaRPr lang="en-US" dirty="0">
              <a:latin typeface="Bookman Old Style"/>
            </a:endParaRPr>
          </a:p>
          <a:p>
            <a:pPr marL="223520" indent="-223520" algn="ctr">
              <a:buNone/>
            </a:pPr>
            <a:r>
              <a:rPr lang="en-US" b="1" dirty="0">
                <a:latin typeface="Bookman Old Style"/>
                <a:ea typeface="+mn-lt"/>
                <a:cs typeface="+mn-lt"/>
              </a:rPr>
              <a:t>Dr. Nicole Allen, LTSE</a:t>
            </a:r>
            <a:r>
              <a:rPr lang="en-US" dirty="0">
                <a:latin typeface="Bookman Old Style"/>
                <a:ea typeface="+mn-lt"/>
                <a:cs typeface="+mn-lt"/>
              </a:rPr>
              <a:t> </a:t>
            </a:r>
            <a:endParaRPr lang="en-US" dirty="0">
              <a:latin typeface="Bookman Old Style"/>
            </a:endParaRPr>
          </a:p>
          <a:p>
            <a:pPr marL="223520" indent="-223520" algn="ctr">
              <a:buNone/>
            </a:pPr>
            <a:r>
              <a:rPr lang="en-US" b="1" dirty="0">
                <a:latin typeface="Bookman Old Style"/>
                <a:ea typeface="+mn-lt"/>
                <a:cs typeface="+mn-lt"/>
              </a:rPr>
              <a:t>Dr. Gretchen Jones Torbert, Academic Coach</a:t>
            </a:r>
            <a:r>
              <a:rPr lang="en-US" dirty="0">
                <a:latin typeface="Bookman Old Style"/>
                <a:ea typeface="+mn-lt"/>
                <a:cs typeface="+mn-lt"/>
              </a:rPr>
              <a:t> </a:t>
            </a:r>
            <a:endParaRPr lang="en-US" dirty="0">
              <a:latin typeface="Bookman Old Style"/>
            </a:endParaRPr>
          </a:p>
          <a:p>
            <a:pPr marL="223520" indent="-223520" algn="ctr">
              <a:buNone/>
            </a:pPr>
            <a:r>
              <a:rPr lang="en-US" b="1" dirty="0">
                <a:latin typeface="Bookman Old Style"/>
                <a:ea typeface="+mn-lt"/>
                <a:cs typeface="+mn-lt"/>
              </a:rPr>
              <a:t>Special Education Department</a:t>
            </a:r>
            <a:r>
              <a:rPr lang="en-US" dirty="0">
                <a:latin typeface="Bookman Old Style"/>
                <a:ea typeface="+mn-lt"/>
                <a:cs typeface="+mn-lt"/>
              </a:rPr>
              <a:t> </a:t>
            </a:r>
            <a:endParaRPr lang="en-US" dirty="0">
              <a:latin typeface="Bookman Old Style"/>
            </a:endParaRPr>
          </a:p>
          <a:p>
            <a:pPr marL="223520" indent="-223520" algn="ctr">
              <a:buNone/>
            </a:pPr>
            <a:r>
              <a:rPr lang="en-US" b="1" dirty="0">
                <a:latin typeface="Bookman Old Style"/>
                <a:ea typeface="+mn-lt"/>
                <a:cs typeface="+mn-lt"/>
              </a:rPr>
              <a:t>Ms. Francis Cook, Counselor</a:t>
            </a:r>
            <a:r>
              <a:rPr lang="en-US" dirty="0">
                <a:latin typeface="Bookman Old Style"/>
                <a:ea typeface="+mn-lt"/>
                <a:cs typeface="+mn-lt"/>
              </a:rPr>
              <a:t> </a:t>
            </a:r>
            <a:endParaRPr lang="en-US" dirty="0">
              <a:latin typeface="Bookman Old Style"/>
            </a:endParaRPr>
          </a:p>
          <a:p>
            <a:pPr marL="223520" indent="-223520" algn="ctr">
              <a:buNone/>
            </a:pPr>
            <a:r>
              <a:rPr lang="en-US" b="1" dirty="0">
                <a:latin typeface="Bookman Old Style"/>
                <a:ea typeface="+mn-lt"/>
                <a:cs typeface="+mn-lt"/>
              </a:rPr>
              <a:t>Mr. Charles Lightner, Part Time Counselor</a:t>
            </a:r>
            <a:r>
              <a:rPr lang="en-US" dirty="0">
                <a:latin typeface="Bookman Old Style"/>
                <a:ea typeface="+mn-lt"/>
                <a:cs typeface="+mn-lt"/>
              </a:rPr>
              <a:t> </a:t>
            </a:r>
            <a:endParaRPr lang="en-US" dirty="0">
              <a:latin typeface="Bookman Old Style"/>
            </a:endParaRPr>
          </a:p>
          <a:p>
            <a:pPr marL="223520" indent="-223520" algn="ctr">
              <a:buNone/>
            </a:pPr>
            <a:r>
              <a:rPr lang="en-US" b="1" dirty="0">
                <a:latin typeface="Bookman Old Style"/>
                <a:ea typeface="+mn-lt"/>
                <a:cs typeface="+mn-lt"/>
              </a:rPr>
              <a:t>Ms. Jonetta Myles, Student Support Specialist</a:t>
            </a:r>
            <a:r>
              <a:rPr lang="en-US" dirty="0">
                <a:latin typeface="Bookman Old Style"/>
                <a:ea typeface="+mn-lt"/>
                <a:cs typeface="+mn-lt"/>
              </a:rPr>
              <a:t> </a:t>
            </a:r>
            <a:endParaRPr lang="en-US" dirty="0">
              <a:latin typeface="Bookman Old Style"/>
            </a:endParaRPr>
          </a:p>
          <a:p>
            <a:pPr marL="223520" indent="-223520" algn="ctr">
              <a:buNone/>
            </a:pPr>
            <a:r>
              <a:rPr lang="en-US" b="1" dirty="0">
                <a:latin typeface="Bookman Old Style"/>
                <a:ea typeface="+mn-lt"/>
                <a:cs typeface="+mn-lt"/>
              </a:rPr>
              <a:t>Title 1 Part-Time Teachers</a:t>
            </a:r>
            <a:r>
              <a:rPr lang="en-US" dirty="0">
                <a:latin typeface="Bookman Old Style"/>
                <a:ea typeface="+mn-lt"/>
                <a:cs typeface="+mn-lt"/>
              </a:rPr>
              <a:t> </a:t>
            </a:r>
            <a:endParaRPr lang="en-US" dirty="0">
              <a:latin typeface="Bookman Old Style"/>
            </a:endParaRPr>
          </a:p>
          <a:p>
            <a:pPr marL="223520" indent="-223520" algn="ctr">
              <a:buNone/>
            </a:pPr>
            <a:r>
              <a:rPr lang="en-US" b="1" dirty="0">
                <a:latin typeface="Bookman Old Style"/>
                <a:ea typeface="+mn-lt"/>
                <a:cs typeface="+mn-lt"/>
              </a:rPr>
              <a:t>Mr. Hutcheson-Social Worker</a:t>
            </a:r>
            <a:r>
              <a:rPr lang="en-US" dirty="0">
                <a:latin typeface="Bookman Old Style"/>
                <a:ea typeface="+mn-lt"/>
                <a:cs typeface="+mn-lt"/>
              </a:rPr>
              <a:t> </a:t>
            </a:r>
            <a:endParaRPr lang="en-US">
              <a:latin typeface="Bookman Old Style"/>
            </a:endParaRPr>
          </a:p>
          <a:p>
            <a:pPr marL="0" indent="0">
              <a:lnSpc>
                <a:spcPct val="120000"/>
              </a:lnSpc>
              <a:buNone/>
            </a:pPr>
            <a:r>
              <a:rPr lang="en-US" dirty="0">
                <a:ea typeface="+mn-lt"/>
                <a:cs typeface="+mn-lt"/>
              </a:rPr>
              <a:t>  </a:t>
            </a:r>
            <a:endParaRPr lang="en-US"/>
          </a:p>
          <a:p>
            <a:pPr marL="0" indent="0">
              <a:lnSpc>
                <a:spcPct val="120000"/>
              </a:lnSpc>
              <a:buNone/>
            </a:pPr>
            <a:endParaRPr lang="en-US" sz="1100" b="1" dirty="0"/>
          </a:p>
          <a:p>
            <a:pPr marL="223520" indent="-223520"/>
            <a:br>
              <a:rPr lang="en-US" dirty="0"/>
            </a:br>
            <a:endParaRPr lang="en-US"/>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13425" y="2506413"/>
            <a:ext cx="9144001" cy="1371600"/>
          </a:xfrm>
        </p:spPr>
        <p:txBody>
          <a:bodyPr/>
          <a:lstStyle/>
          <a:p>
            <a:pPr algn="ctr"/>
            <a:r>
              <a:rPr lang="en-US"/>
              <a:t>Tutorial (additional) Opportunities</a:t>
            </a:r>
          </a:p>
        </p:txBody>
      </p:sp>
      <p:sp>
        <p:nvSpPr>
          <p:cNvPr id="3" name="Content Placeholder 2">
            <a:extLst>
              <a:ext uri="{FF2B5EF4-FFF2-40B4-BE49-F238E27FC236}">
                <a16:creationId xmlns:a16="http://schemas.microsoft.com/office/drawing/2014/main" id="{2EF87912-1939-43B5-BE8F-69A8A2DEDE2B}"/>
              </a:ext>
            </a:extLst>
          </p:cNvPr>
          <p:cNvSpPr>
            <a:spLocks noGrp="1"/>
          </p:cNvSpPr>
          <p:nvPr>
            <p:ph idx="1"/>
          </p:nvPr>
        </p:nvSpPr>
        <p:spPr>
          <a:xfrm>
            <a:off x="262477" y="1904999"/>
            <a:ext cx="11385288" cy="4114801"/>
          </a:xfrm>
        </p:spPr>
        <p:txBody>
          <a:bodyPr vert="horz" lIns="91440" tIns="45720" rIns="91440" bIns="45720" rtlCol="0" anchor="t">
            <a:normAutofit/>
          </a:bodyPr>
          <a:lstStyle/>
          <a:p>
            <a:pPr marL="223520" indent="-223520"/>
            <a:endParaRPr lang="en-US"/>
          </a:p>
          <a:p>
            <a:pPr marL="223520" indent="-223520"/>
            <a:endParaRPr lang="en-US"/>
          </a:p>
          <a:p>
            <a:pPr marL="223520" indent="-223520"/>
            <a:endParaRPr lang="en-US"/>
          </a:p>
          <a:p>
            <a:pPr marL="223520" indent="-223520"/>
            <a:endParaRPr lang="en-US"/>
          </a:p>
        </p:txBody>
      </p:sp>
      <p:sp>
        <p:nvSpPr>
          <p:cNvPr id="4" name="TextBox 3">
            <a:extLst>
              <a:ext uri="{FF2B5EF4-FFF2-40B4-BE49-F238E27FC236}">
                <a16:creationId xmlns:a16="http://schemas.microsoft.com/office/drawing/2014/main" id="{D147CD62-E150-4782-8550-A1FD2B73199D}"/>
              </a:ext>
            </a:extLst>
          </p:cNvPr>
          <p:cNvSpPr txBox="1"/>
          <p:nvPr/>
        </p:nvSpPr>
        <p:spPr>
          <a:xfrm>
            <a:off x="4722812"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extBox 1">
            <a:extLst>
              <a:ext uri="{FF2B5EF4-FFF2-40B4-BE49-F238E27FC236}">
                <a16:creationId xmlns:a16="http://schemas.microsoft.com/office/drawing/2014/main" id="{3F6063DC-B7D8-49E8-AB16-CB3FD7DB5193}"/>
              </a:ext>
            </a:extLst>
          </p:cNvPr>
          <p:cNvSpPr txBox="1"/>
          <p:nvPr/>
        </p:nvSpPr>
        <p:spPr>
          <a:xfrm>
            <a:off x="263486" y="3937210"/>
            <a:ext cx="313958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t>Morning Tutorial</a:t>
            </a:r>
            <a:endParaRPr lang="en-US" b="1"/>
          </a:p>
          <a:p>
            <a:r>
              <a:rPr lang="en-US" sz="2000"/>
              <a:t>Ms. Taylor</a:t>
            </a:r>
          </a:p>
          <a:p>
            <a:r>
              <a:rPr lang="en-US" sz="2000"/>
              <a:t>Ms. Jiwani </a:t>
            </a:r>
          </a:p>
          <a:p>
            <a:r>
              <a:rPr lang="en-US" sz="2000"/>
              <a:t>Mrs. Grayer</a:t>
            </a:r>
          </a:p>
          <a:p>
            <a:r>
              <a:rPr lang="en-US" sz="2000"/>
              <a:t>Mr. Payne</a:t>
            </a:r>
          </a:p>
          <a:p>
            <a:endParaRPr lang="en-US" sz="3200"/>
          </a:p>
        </p:txBody>
      </p:sp>
      <p:sp>
        <p:nvSpPr>
          <p:cNvPr id="5" name="TextBox 4">
            <a:extLst>
              <a:ext uri="{FF2B5EF4-FFF2-40B4-BE49-F238E27FC236}">
                <a16:creationId xmlns:a16="http://schemas.microsoft.com/office/drawing/2014/main" id="{024EA262-B09E-481F-B6C8-85CC211FE5D8}"/>
              </a:ext>
            </a:extLst>
          </p:cNvPr>
          <p:cNvSpPr txBox="1"/>
          <p:nvPr/>
        </p:nvSpPr>
        <p:spPr>
          <a:xfrm>
            <a:off x="3846413" y="4065915"/>
            <a:ext cx="3436872"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After School Tutorial</a:t>
            </a:r>
          </a:p>
          <a:p>
            <a:endParaRPr lang="en-US"/>
          </a:p>
          <a:p>
            <a:endParaRPr lang="en-US"/>
          </a:p>
          <a:p>
            <a:endParaRPr lang="en-US"/>
          </a:p>
          <a:p>
            <a:endParaRPr lang="en-US"/>
          </a:p>
          <a:p>
            <a:endParaRPr lang="en-US"/>
          </a:p>
          <a:p>
            <a:endParaRPr lang="en-US"/>
          </a:p>
          <a:p>
            <a:endParaRPr lang="en-US"/>
          </a:p>
          <a:p>
            <a:endParaRPr lang="en-US"/>
          </a:p>
        </p:txBody>
      </p:sp>
      <p:sp>
        <p:nvSpPr>
          <p:cNvPr id="6" name="TextBox 5">
            <a:extLst>
              <a:ext uri="{FF2B5EF4-FFF2-40B4-BE49-F238E27FC236}">
                <a16:creationId xmlns:a16="http://schemas.microsoft.com/office/drawing/2014/main" id="{37DD5104-B29D-47A8-B8EB-0E3ABADD3055}"/>
              </a:ext>
            </a:extLst>
          </p:cNvPr>
          <p:cNvSpPr txBox="1"/>
          <p:nvPr/>
        </p:nvSpPr>
        <p:spPr>
          <a:xfrm>
            <a:off x="8094699" y="3967910"/>
            <a:ext cx="3210367"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t>Saturday School</a:t>
            </a:r>
          </a:p>
          <a:p>
            <a:endParaRPr lang="en-US"/>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358807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60414" y="3427426"/>
            <a:ext cx="9144001" cy="1371600"/>
          </a:xfrm>
        </p:spPr>
        <p:txBody>
          <a:bodyPr/>
          <a:lstStyle/>
          <a:p>
            <a:pPr algn="ctr"/>
            <a:r>
              <a:rPr lang="en-US"/>
              <a:t>Attendance &amp; Engagement</a:t>
            </a:r>
            <a:br>
              <a:rPr lang="en-US"/>
            </a:br>
            <a:r>
              <a:rPr lang="en-US" sz="2400"/>
              <a:t>Mr. Lightner &amp; Mrs. Myles</a:t>
            </a:r>
          </a:p>
        </p:txBody>
      </p:sp>
      <p:sp>
        <p:nvSpPr>
          <p:cNvPr id="3" name="Content Placeholder 2">
            <a:extLst>
              <a:ext uri="{FF2B5EF4-FFF2-40B4-BE49-F238E27FC236}">
                <a16:creationId xmlns:a16="http://schemas.microsoft.com/office/drawing/2014/main" id="{2EF87912-1939-43B5-BE8F-69A8A2DEDE2B}"/>
              </a:ext>
            </a:extLst>
          </p:cNvPr>
          <p:cNvSpPr>
            <a:spLocks noGrp="1"/>
          </p:cNvSpPr>
          <p:nvPr>
            <p:ph idx="1"/>
          </p:nvPr>
        </p:nvSpPr>
        <p:spPr>
          <a:xfrm>
            <a:off x="262477" y="1904999"/>
            <a:ext cx="11385288" cy="4114801"/>
          </a:xfrm>
        </p:spPr>
        <p:txBody>
          <a:bodyPr vert="horz" lIns="91440" tIns="45720" rIns="91440" bIns="45720" rtlCol="0" anchor="t">
            <a:normAutofit/>
          </a:bodyPr>
          <a:lstStyle/>
          <a:p>
            <a:pPr marL="223520" indent="-223520"/>
            <a:endParaRPr lang="en-US"/>
          </a:p>
          <a:p>
            <a:pPr marL="223520" indent="-223520"/>
            <a:endParaRPr lang="en-US"/>
          </a:p>
          <a:p>
            <a:pPr marL="223520" indent="-223520"/>
            <a:endParaRPr lang="en-US"/>
          </a:p>
          <a:p>
            <a:pPr marL="223520" indent="-223520"/>
            <a:endParaRPr lang="en-US"/>
          </a:p>
        </p:txBody>
      </p:sp>
      <p:sp>
        <p:nvSpPr>
          <p:cNvPr id="4" name="TextBox 3">
            <a:extLst>
              <a:ext uri="{FF2B5EF4-FFF2-40B4-BE49-F238E27FC236}">
                <a16:creationId xmlns:a16="http://schemas.microsoft.com/office/drawing/2014/main" id="{D147CD62-E150-4782-8550-A1FD2B73199D}"/>
              </a:ext>
            </a:extLst>
          </p:cNvPr>
          <p:cNvSpPr txBox="1"/>
          <p:nvPr/>
        </p:nvSpPr>
        <p:spPr>
          <a:xfrm>
            <a:off x="4722812"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36767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CD500A-A4E3-413B-AE10-A8CBA1A0A787}"/>
              </a:ext>
            </a:extLst>
          </p:cNvPr>
          <p:cNvSpPr txBox="1"/>
          <p:nvPr/>
        </p:nvSpPr>
        <p:spPr>
          <a:xfrm>
            <a:off x="-345248" y="3667991"/>
            <a:ext cx="656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a:t>Support</a:t>
            </a:r>
            <a:endParaRPr lang="en-US"/>
          </a:p>
        </p:txBody>
      </p:sp>
      <p:sp>
        <p:nvSpPr>
          <p:cNvPr id="3" name="TextBox 2">
            <a:extLst>
              <a:ext uri="{FF2B5EF4-FFF2-40B4-BE49-F238E27FC236}">
                <a16:creationId xmlns:a16="http://schemas.microsoft.com/office/drawing/2014/main" id="{35614B61-3297-4005-BD4E-0B6DB2CC9DB5}"/>
              </a:ext>
            </a:extLst>
          </p:cNvPr>
          <p:cNvSpPr txBox="1"/>
          <p:nvPr/>
        </p:nvSpPr>
        <p:spPr>
          <a:xfrm>
            <a:off x="349735" y="4405981"/>
            <a:ext cx="9977217"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US" sz="2800"/>
              <a:t>Mrs. Myles, Student Support Specialist</a:t>
            </a:r>
          </a:p>
          <a:p>
            <a:r>
              <a:rPr lang="en-US" sz="2800"/>
              <a:t>Mrs. Cook &amp; Mr. Lightner, Counselors</a:t>
            </a:r>
          </a:p>
          <a:p>
            <a:r>
              <a:rPr lang="en-US" sz="2800"/>
              <a:t>Mr. Hutchenson, School Social Worker</a:t>
            </a:r>
          </a:p>
          <a:p>
            <a:r>
              <a:rPr lang="en-US" sz="2800"/>
              <a:t>Mrs. McGrady-Media Specialist</a:t>
            </a:r>
          </a:p>
          <a:p>
            <a:endParaRPr lang="en-US"/>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Incentives</a:t>
            </a:r>
          </a:p>
        </p:txBody>
      </p:sp>
      <p:sp>
        <p:nvSpPr>
          <p:cNvPr id="3" name="TextBox 2">
            <a:extLst>
              <a:ext uri="{FF2B5EF4-FFF2-40B4-BE49-F238E27FC236}">
                <a16:creationId xmlns:a16="http://schemas.microsoft.com/office/drawing/2014/main" id="{C273280F-89F9-4C13-B182-C8DED0A1BBC8}"/>
              </a:ext>
            </a:extLst>
          </p:cNvPr>
          <p:cNvSpPr txBox="1"/>
          <p:nvPr/>
        </p:nvSpPr>
        <p:spPr>
          <a:xfrm>
            <a:off x="392899" y="3200400"/>
            <a:ext cx="1105583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ea typeface="+mn-lt"/>
                <a:cs typeface="+mn-lt"/>
              </a:rPr>
              <a:t>Drawing for Bikes</a:t>
            </a:r>
          </a:p>
          <a:p>
            <a:r>
              <a:rPr lang="en-US" sz="4000">
                <a:ea typeface="+mn-lt"/>
                <a:cs typeface="+mn-lt"/>
              </a:rPr>
              <a:t> Tangible rewards (mechanical pencils, "air pods";</a:t>
            </a:r>
          </a:p>
          <a:p>
            <a:r>
              <a:rPr lang="en-US" sz="4000">
                <a:ea typeface="+mn-lt"/>
                <a:cs typeface="+mn-lt"/>
              </a:rPr>
              <a:t>Virtual Star Bucks</a:t>
            </a:r>
          </a:p>
          <a:p>
            <a:r>
              <a:rPr lang="en-US" sz="4000"/>
              <a:t>Sweet Treats</a:t>
            </a:r>
          </a:p>
        </p:txBody>
      </p:sp>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8A81-C28B-4662-9ADA-F1B4CA2B8E82}"/>
              </a:ext>
            </a:extLst>
          </p:cNvPr>
          <p:cNvSpPr>
            <a:spLocks noGrp="1"/>
          </p:cNvSpPr>
          <p:nvPr>
            <p:ph type="title"/>
          </p:nvPr>
        </p:nvSpPr>
        <p:spPr>
          <a:xfrm>
            <a:off x="-1861012" y="1826281"/>
            <a:ext cx="9144001" cy="1371600"/>
          </a:xfrm>
        </p:spPr>
        <p:txBody>
          <a:bodyPr/>
          <a:lstStyle/>
          <a:p>
            <a:pPr algn="ctr"/>
            <a:r>
              <a:rPr lang="en-US"/>
              <a:t>Next Steps</a:t>
            </a:r>
          </a:p>
        </p:txBody>
      </p:sp>
      <p:sp>
        <p:nvSpPr>
          <p:cNvPr id="3" name="Content Placeholder 2">
            <a:extLst>
              <a:ext uri="{FF2B5EF4-FFF2-40B4-BE49-F238E27FC236}">
                <a16:creationId xmlns:a16="http://schemas.microsoft.com/office/drawing/2014/main" id="{FA046AFF-1098-4F29-A51C-786AFA6DEA68}"/>
              </a:ext>
            </a:extLst>
          </p:cNvPr>
          <p:cNvSpPr>
            <a:spLocks noGrp="1"/>
          </p:cNvSpPr>
          <p:nvPr>
            <p:ph idx="1"/>
          </p:nvPr>
        </p:nvSpPr>
        <p:spPr>
          <a:xfrm>
            <a:off x="-6499" y="3081061"/>
            <a:ext cx="9134391" cy="4114801"/>
          </a:xfrm>
        </p:spPr>
        <p:txBody>
          <a:bodyPr vert="horz" lIns="91440" tIns="45720" rIns="91440" bIns="45720" rtlCol="0" anchor="t">
            <a:normAutofit/>
          </a:bodyPr>
          <a:lstStyle/>
          <a:p>
            <a:pPr marL="223520" indent="-223520">
              <a:lnSpc>
                <a:spcPct val="100000"/>
              </a:lnSpc>
              <a:spcBef>
                <a:spcPts val="0"/>
              </a:spcBef>
            </a:pPr>
            <a:r>
              <a:rPr lang="en-US">
                <a:ea typeface="+mn-lt"/>
                <a:cs typeface="+mn-lt"/>
              </a:rPr>
              <a:t>Virtual Observations conducted by Leadership Team </a:t>
            </a:r>
          </a:p>
          <a:p>
            <a:pPr marL="223520" indent="-223520">
              <a:lnSpc>
                <a:spcPct val="100000"/>
              </a:lnSpc>
              <a:spcBef>
                <a:spcPts val="0"/>
              </a:spcBef>
            </a:pPr>
            <a:r>
              <a:rPr lang="en-US">
                <a:ea typeface="+mn-lt"/>
                <a:cs typeface="+mn-lt"/>
              </a:rPr>
              <a:t>Prioritize Webcams</a:t>
            </a:r>
          </a:p>
          <a:p>
            <a:pPr marL="223520" indent="-223520">
              <a:lnSpc>
                <a:spcPct val="100000"/>
              </a:lnSpc>
              <a:spcBef>
                <a:spcPts val="0"/>
              </a:spcBef>
            </a:pPr>
            <a:r>
              <a:rPr lang="en-US"/>
              <a:t>Focus on priority standards for GA Milestones</a:t>
            </a:r>
          </a:p>
          <a:p>
            <a:pPr marL="223520" indent="-223520">
              <a:lnSpc>
                <a:spcPct val="100000"/>
              </a:lnSpc>
              <a:spcBef>
                <a:spcPts val="0"/>
              </a:spcBef>
            </a:pPr>
            <a:r>
              <a:rPr lang="en-US"/>
              <a:t>Focus CCRPI- 3% &amp; 6% targets</a:t>
            </a:r>
          </a:p>
          <a:p>
            <a:pPr marL="223520" indent="-223520">
              <a:lnSpc>
                <a:spcPct val="100000"/>
              </a:lnSpc>
              <a:spcBef>
                <a:spcPts val="0"/>
              </a:spcBef>
            </a:pPr>
            <a:r>
              <a:rPr lang="en-US"/>
              <a:t>Accommodations &amp; Supports PD- Ms. P. Williams (School Psychologist &amp; Ms. Conley (SLP)</a:t>
            </a:r>
          </a:p>
          <a:p>
            <a:pPr marL="223520" indent="-223520">
              <a:lnSpc>
                <a:spcPct val="100000"/>
              </a:lnSpc>
              <a:spcBef>
                <a:spcPts val="0"/>
              </a:spcBef>
            </a:pPr>
            <a:r>
              <a:rPr lang="en-US"/>
              <a:t>Asynchronous PD Co-Teaching</a:t>
            </a:r>
          </a:p>
          <a:p>
            <a:pPr marL="223520" indent="-223520">
              <a:lnSpc>
                <a:spcPct val="100000"/>
              </a:lnSpc>
              <a:spcBef>
                <a:spcPts val="0"/>
              </a:spcBef>
            </a:pPr>
            <a:r>
              <a:rPr lang="en-US"/>
              <a:t>Parent Conferences every 4.5 weeks</a:t>
            </a:r>
          </a:p>
          <a:p>
            <a:pPr marL="223520" indent="-223520">
              <a:lnSpc>
                <a:spcPct val="100000"/>
              </a:lnSpc>
              <a:spcBef>
                <a:spcPts val="0"/>
              </a:spcBef>
            </a:pPr>
            <a:r>
              <a:rPr lang="en-US"/>
              <a:t>Case managers Communication &amp; Instructional Log</a:t>
            </a:r>
          </a:p>
          <a:p>
            <a:pPr marL="223520" indent="-223520">
              <a:lnSpc>
                <a:spcPct val="100000"/>
              </a:lnSpc>
              <a:spcBef>
                <a:spcPts val="0"/>
              </a:spcBef>
            </a:pPr>
            <a:r>
              <a:rPr lang="en-US"/>
              <a:t>Student Accountability</a:t>
            </a:r>
          </a:p>
        </p:txBody>
      </p:sp>
    </p:spTree>
    <p:extLst>
      <p:ext uri="{BB962C8B-B14F-4D97-AF65-F5344CB8AC3E}">
        <p14:creationId xmlns:p14="http://schemas.microsoft.com/office/powerpoint/2010/main" val="56085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5" descr="Table&#10;&#10;Description automatically generated">
            <a:extLst>
              <a:ext uri="{FF2B5EF4-FFF2-40B4-BE49-F238E27FC236}">
                <a16:creationId xmlns:a16="http://schemas.microsoft.com/office/drawing/2014/main" id="{D651981C-B09D-41D3-8181-B245C3131F13}"/>
              </a:ext>
            </a:extLst>
          </p:cNvPr>
          <p:cNvPicPr>
            <a:picLocks noGrp="1" noChangeAspect="1"/>
          </p:cNvPicPr>
          <p:nvPr>
            <p:ph idx="1"/>
          </p:nvPr>
        </p:nvPicPr>
        <p:blipFill rotWithShape="1">
          <a:blip r:embed="rId2"/>
          <a:srcRect l="8166" t="36090" r="8151" b="38847"/>
          <a:stretch/>
        </p:blipFill>
        <p:spPr>
          <a:xfrm>
            <a:off x="259724" y="1016876"/>
            <a:ext cx="11585705" cy="5191319"/>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10;&#10;Description automatically generated">
            <a:extLst>
              <a:ext uri="{FF2B5EF4-FFF2-40B4-BE49-F238E27FC236}">
                <a16:creationId xmlns:a16="http://schemas.microsoft.com/office/drawing/2014/main" id="{CB552BD7-9160-4760-8FA7-97694E7EABC0}"/>
              </a:ext>
            </a:extLst>
          </p:cNvPr>
          <p:cNvPicPr>
            <a:picLocks noChangeAspect="1"/>
          </p:cNvPicPr>
          <p:nvPr/>
        </p:nvPicPr>
        <p:blipFill>
          <a:blip r:embed="rId2"/>
          <a:stretch>
            <a:fillRect/>
          </a:stretch>
        </p:blipFill>
        <p:spPr>
          <a:xfrm>
            <a:off x="5900" y="108552"/>
            <a:ext cx="11947525" cy="6640478"/>
          </a:xfrm>
          <a:prstGeom prst="rect">
            <a:avLst/>
          </a:prstGeom>
          <a:noFill/>
        </p:spPr>
      </p:pic>
    </p:spTree>
    <p:extLst>
      <p:ext uri="{BB962C8B-B14F-4D97-AF65-F5344CB8AC3E}">
        <p14:creationId xmlns:p14="http://schemas.microsoft.com/office/powerpoint/2010/main" val="210777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AE6B337-2AC8-4D42-9007-14C0655CB572}"/>
              </a:ext>
            </a:extLst>
          </p:cNvPr>
          <p:cNvSpPr>
            <a:spLocks noGrp="1"/>
          </p:cNvSpPr>
          <p:nvPr>
            <p:ph type="title"/>
          </p:nvPr>
        </p:nvSpPr>
        <p:spPr>
          <a:xfrm>
            <a:off x="-402883" y="2095500"/>
            <a:ext cx="9144001" cy="1371600"/>
          </a:xfrm>
        </p:spPr>
        <p:txBody>
          <a:bodyPr/>
          <a:lstStyle/>
          <a:p>
            <a:pPr algn="ctr"/>
            <a:r>
              <a:rPr lang="en-US"/>
              <a:t>Content Area Goals</a:t>
            </a:r>
          </a:p>
        </p:txBody>
      </p:sp>
      <p:sp>
        <p:nvSpPr>
          <p:cNvPr id="2" name="TextBox 1">
            <a:extLst>
              <a:ext uri="{FF2B5EF4-FFF2-40B4-BE49-F238E27FC236}">
                <a16:creationId xmlns:a16="http://schemas.microsoft.com/office/drawing/2014/main" id="{7C5F1DDD-B154-4787-9687-2DF240AC73C7}"/>
              </a:ext>
            </a:extLst>
          </p:cNvPr>
          <p:cNvSpPr txBox="1"/>
          <p:nvPr/>
        </p:nvSpPr>
        <p:spPr>
          <a:xfrm>
            <a:off x="220007" y="3321941"/>
            <a:ext cx="9134391" cy="411480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77500" lnSpcReduction="20000"/>
          </a:bodyPr>
          <a:lstStyle/>
          <a:p>
            <a:pPr>
              <a:lnSpc>
                <a:spcPct val="90000"/>
              </a:lnSpc>
              <a:spcAft>
                <a:spcPts val="600"/>
              </a:spcAft>
              <a:buClr>
                <a:schemeClr val="accent1"/>
              </a:buClr>
              <a:buSzPct val="100000"/>
              <a:buFont typeface="Arial" pitchFamily="34" charset="0"/>
              <a:buChar char="•"/>
            </a:pPr>
            <a:r>
              <a:rPr lang="en-US" sz="2200" b="1"/>
              <a:t> Mathematics</a:t>
            </a:r>
            <a:r>
              <a:rPr lang="en-US" sz="2200"/>
              <a:t>•</a:t>
            </a:r>
          </a:p>
          <a:p>
            <a:pPr>
              <a:lnSpc>
                <a:spcPct val="90000"/>
              </a:lnSpc>
              <a:spcAft>
                <a:spcPts val="600"/>
              </a:spcAft>
              <a:buClr>
                <a:schemeClr val="accent1"/>
              </a:buClr>
              <a:buSzPct val="100000"/>
              <a:buFont typeface="Arial" pitchFamily="34" charset="0"/>
              <a:buChar char="•"/>
            </a:pPr>
            <a:endParaRPr lang="en-US" sz="2200" b="1"/>
          </a:p>
          <a:p>
            <a:pPr>
              <a:lnSpc>
                <a:spcPct val="90000"/>
              </a:lnSpc>
              <a:spcAft>
                <a:spcPts val="600"/>
              </a:spcAft>
              <a:buClr>
                <a:schemeClr val="accent1"/>
              </a:buClr>
              <a:buSzPct val="100000"/>
              <a:buFont typeface="Arial" pitchFamily="34" charset="0"/>
              <a:buChar char="•"/>
            </a:pPr>
            <a:r>
              <a:rPr lang="en-US" sz="2200" b="1"/>
              <a:t>During the 2020-2021 school year,  our goal as a school will be to increase the percentage of all subgroups to meet or exceed projected growth on the  NWEA MAP Mathematics Assessment by 3% to 6% in areas of the following domains: Operations and Algebraic Thinking, Number and Operations, Measurement and Data and Geometry.</a:t>
            </a:r>
          </a:p>
          <a:p>
            <a:pPr>
              <a:lnSpc>
                <a:spcPct val="90000"/>
              </a:lnSpc>
              <a:spcAft>
                <a:spcPts val="600"/>
              </a:spcAft>
              <a:buClr>
                <a:schemeClr val="accent1"/>
              </a:buClr>
              <a:buSzPct val="100000"/>
              <a:buFont typeface="Arial" pitchFamily="34" charset="0"/>
              <a:buChar char="•"/>
            </a:pPr>
            <a:br>
              <a:rPr lang="en-US" sz="2200"/>
            </a:br>
            <a:r>
              <a:rPr lang="en-US" sz="2200" b="1"/>
              <a:t>  Writing</a:t>
            </a:r>
            <a:r>
              <a:rPr lang="en-US" sz="2200"/>
              <a:t>•</a:t>
            </a:r>
            <a:endParaRPr lang="en-US"/>
          </a:p>
          <a:p>
            <a:pPr>
              <a:lnSpc>
                <a:spcPct val="90000"/>
              </a:lnSpc>
              <a:spcAft>
                <a:spcPts val="600"/>
              </a:spcAft>
              <a:buClr>
                <a:schemeClr val="accent1"/>
              </a:buClr>
              <a:buSzPct val="100000"/>
              <a:buFont typeface="Arial" pitchFamily="34" charset="0"/>
              <a:buChar char="•"/>
            </a:pPr>
            <a:r>
              <a:rPr lang="en-US" sz="2200" b="1"/>
              <a:t>During the 2020-2021 school year, our goal as a school will be to increase the percentage of all subgroups to meet or exceed projected growth on the  NWEA MAP Assessment  for the Extended Writing Task and the Narrative Writing Response by and increase of 3% to 6%.</a:t>
            </a:r>
            <a:br>
              <a:rPr lang="en-US" sz="2200"/>
            </a:br>
            <a:r>
              <a:rPr lang="en-US" sz="2200" b="1"/>
              <a:t>    ELA</a:t>
            </a:r>
            <a:r>
              <a:rPr lang="en-US" sz="2200"/>
              <a:t>•</a:t>
            </a:r>
          </a:p>
          <a:p>
            <a:pPr>
              <a:lnSpc>
                <a:spcPct val="90000"/>
              </a:lnSpc>
              <a:spcAft>
                <a:spcPts val="600"/>
              </a:spcAft>
              <a:buClr>
                <a:schemeClr val="accent1"/>
              </a:buClr>
              <a:buSzPct val="100000"/>
              <a:buFont typeface="Arial" pitchFamily="34" charset="0"/>
              <a:buChar char="•"/>
            </a:pPr>
            <a:r>
              <a:rPr lang="en-US" sz="2200" b="1"/>
              <a:t>During the 2020-2021 school year, our goal as a school will  be to increase the percentage of all subgroups to meet or exceed projected growth on the  NWEA MAP ELA Assessment by 3% to 6% in areas of the following domains: Reading and Vocabulary/ Writing and Language. </a:t>
            </a:r>
            <a:endParaRPr lang="en-US" sz="2200"/>
          </a:p>
        </p:txBody>
      </p:sp>
    </p:spTree>
    <p:extLst>
      <p:ext uri="{BB962C8B-B14F-4D97-AF65-F5344CB8AC3E}">
        <p14:creationId xmlns:p14="http://schemas.microsoft.com/office/powerpoint/2010/main" val="326047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8688-65D8-4D78-9993-D89809FDAC1F}"/>
              </a:ext>
            </a:extLst>
          </p:cNvPr>
          <p:cNvSpPr>
            <a:spLocks noGrp="1"/>
          </p:cNvSpPr>
          <p:nvPr>
            <p:ph type="title"/>
          </p:nvPr>
        </p:nvSpPr>
        <p:spPr/>
        <p:txBody>
          <a:bodyPr/>
          <a:lstStyle/>
          <a:p>
            <a:endParaRPr lang="en-US"/>
          </a:p>
        </p:txBody>
      </p:sp>
      <p:pic>
        <p:nvPicPr>
          <p:cNvPr id="3" name="Picture 3" descr="Graphical user interface, text, application, email&#10;&#10;Description automatically generated">
            <a:extLst>
              <a:ext uri="{FF2B5EF4-FFF2-40B4-BE49-F238E27FC236}">
                <a16:creationId xmlns:a16="http://schemas.microsoft.com/office/drawing/2014/main" id="{A520ED0E-5F10-4C71-8190-5B342D8EDA60}"/>
              </a:ext>
            </a:extLst>
          </p:cNvPr>
          <p:cNvPicPr>
            <a:picLocks noChangeAspect="1"/>
          </p:cNvPicPr>
          <p:nvPr/>
        </p:nvPicPr>
        <p:blipFill rotWithShape="1">
          <a:blip r:embed="rId2"/>
          <a:srcRect l="6565" t="21410" r="8244" b="17056"/>
          <a:stretch/>
        </p:blipFill>
        <p:spPr>
          <a:xfrm>
            <a:off x="172027" y="578424"/>
            <a:ext cx="11496459" cy="6209849"/>
          </a:xfrm>
          <a:prstGeom prst="rect">
            <a:avLst/>
          </a:prstGeom>
        </p:spPr>
      </p:pic>
    </p:spTree>
    <p:extLst>
      <p:ext uri="{BB962C8B-B14F-4D97-AF65-F5344CB8AC3E}">
        <p14:creationId xmlns:p14="http://schemas.microsoft.com/office/powerpoint/2010/main" val="88236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2AB3B4F0-796B-4F26-8DAB-924FD43F56EA}"/>
              </a:ext>
            </a:extLst>
          </p:cNvPr>
          <p:cNvPicPr>
            <a:picLocks noChangeAspect="1"/>
          </p:cNvPicPr>
          <p:nvPr/>
        </p:nvPicPr>
        <p:blipFill rotWithShape="1">
          <a:blip r:embed="rId2"/>
          <a:srcRect l="6836" t="23894" r="9799" b="12168"/>
          <a:stretch/>
        </p:blipFill>
        <p:spPr>
          <a:xfrm>
            <a:off x="-6442" y="1482185"/>
            <a:ext cx="10836324" cy="522667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B1F580-AE04-4CA9-8199-63A90B63CF7A}"/>
                  </a:ext>
                </a:extLst>
              </p14:cNvPr>
              <p14:cNvContentPartPr/>
              <p14:nvPr/>
            </p14:nvContentPartPr>
            <p14:xfrm>
              <a:off x="1774300" y="2075298"/>
              <a:ext cx="19050" cy="19050"/>
            </p14:xfrm>
          </p:contentPart>
        </mc:Choice>
        <mc:Fallback xmlns="">
          <p:pic>
            <p:nvPicPr>
              <p:cNvPr id="5" name="Ink 4">
                <a:extLst>
                  <a:ext uri="{FF2B5EF4-FFF2-40B4-BE49-F238E27FC236}">
                    <a16:creationId xmlns:a16="http://schemas.microsoft.com/office/drawing/2014/main" id="{71B1F580-AE04-4CA9-8199-63A90B63CF7A}"/>
                  </a:ext>
                </a:extLst>
              </p:cNvPr>
              <p:cNvPicPr/>
              <p:nvPr/>
            </p:nvPicPr>
            <p:blipFill>
              <a:blip r:embed="rId4"/>
              <a:stretch>
                <a:fillRect/>
              </a:stretch>
            </p:blipFill>
            <p:spPr>
              <a:xfrm>
                <a:off x="821800" y="1122798"/>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CE132523-86BA-4C3B-8EC1-11F14AB6635C}"/>
                  </a:ext>
                </a:extLst>
              </p14:cNvPr>
              <p14:cNvContentPartPr/>
              <p14:nvPr/>
            </p14:nvContentPartPr>
            <p14:xfrm>
              <a:off x="1188147" y="1077253"/>
              <a:ext cx="19050" cy="19050"/>
            </p14:xfrm>
          </p:contentPart>
        </mc:Choice>
        <mc:Fallback xmlns="">
          <p:pic>
            <p:nvPicPr>
              <p:cNvPr id="6" name="Ink 5">
                <a:extLst>
                  <a:ext uri="{FF2B5EF4-FFF2-40B4-BE49-F238E27FC236}">
                    <a16:creationId xmlns:a16="http://schemas.microsoft.com/office/drawing/2014/main" id="{CE132523-86BA-4C3B-8EC1-11F14AB6635C}"/>
                  </a:ext>
                </a:extLst>
              </p:cNvPr>
              <p:cNvPicPr/>
              <p:nvPr/>
            </p:nvPicPr>
            <p:blipFill>
              <a:blip r:embed="rId4"/>
              <a:stretch>
                <a:fillRect/>
              </a:stretch>
            </p:blipFill>
            <p:spPr>
              <a:xfrm>
                <a:off x="235647" y="124753"/>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9DBA1FA-02B4-4265-9BF4-714C0CF46BA2}"/>
                  </a:ext>
                </a:extLst>
              </p14:cNvPr>
              <p14:cNvContentPartPr/>
              <p14:nvPr/>
            </p14:nvContentPartPr>
            <p14:xfrm>
              <a:off x="4340699" y="1726774"/>
              <a:ext cx="19050" cy="19050"/>
            </p14:xfrm>
          </p:contentPart>
        </mc:Choice>
        <mc:Fallback xmlns="">
          <p:pic>
            <p:nvPicPr>
              <p:cNvPr id="7" name="Ink 6">
                <a:extLst>
                  <a:ext uri="{FF2B5EF4-FFF2-40B4-BE49-F238E27FC236}">
                    <a16:creationId xmlns:a16="http://schemas.microsoft.com/office/drawing/2014/main" id="{09DBA1FA-02B4-4265-9BF4-714C0CF46BA2}"/>
                  </a:ext>
                </a:extLst>
              </p:cNvPr>
              <p:cNvPicPr/>
              <p:nvPr/>
            </p:nvPicPr>
            <p:blipFill>
              <a:blip r:embed="rId4"/>
              <a:stretch>
                <a:fillRect/>
              </a:stretch>
            </p:blipFill>
            <p:spPr>
              <a:xfrm>
                <a:off x="3388199" y="774274"/>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6F213582-AD76-4FAD-822E-30485F49464B}"/>
                  </a:ext>
                </a:extLst>
              </p14:cNvPr>
              <p14:cNvContentPartPr/>
              <p14:nvPr/>
            </p14:nvContentPartPr>
            <p14:xfrm>
              <a:off x="3976334" y="5101114"/>
              <a:ext cx="19050" cy="19050"/>
            </p14:xfrm>
          </p:contentPart>
        </mc:Choice>
        <mc:Fallback xmlns="">
          <p:pic>
            <p:nvPicPr>
              <p:cNvPr id="8" name="Ink 7">
                <a:extLst>
                  <a:ext uri="{FF2B5EF4-FFF2-40B4-BE49-F238E27FC236}">
                    <a16:creationId xmlns:a16="http://schemas.microsoft.com/office/drawing/2014/main" id="{6F213582-AD76-4FAD-822E-30485F49464B}"/>
                  </a:ext>
                </a:extLst>
              </p:cNvPr>
              <p:cNvPicPr/>
              <p:nvPr/>
            </p:nvPicPr>
            <p:blipFill>
              <a:blip r:embed="rId4"/>
              <a:stretch>
                <a:fillRect/>
              </a:stretch>
            </p:blipFill>
            <p:spPr>
              <a:xfrm>
                <a:off x="3023834" y="4148614"/>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A49E50DF-70CC-4CBA-9464-B676F524BDE0}"/>
                  </a:ext>
                </a:extLst>
              </p14:cNvPr>
              <p14:cNvContentPartPr/>
              <p14:nvPr/>
            </p14:nvContentPartPr>
            <p14:xfrm>
              <a:off x="2677292" y="2281243"/>
              <a:ext cx="19050" cy="19050"/>
            </p14:xfrm>
          </p:contentPart>
        </mc:Choice>
        <mc:Fallback xmlns="">
          <p:pic>
            <p:nvPicPr>
              <p:cNvPr id="9" name="Ink 8">
                <a:extLst>
                  <a:ext uri="{FF2B5EF4-FFF2-40B4-BE49-F238E27FC236}">
                    <a16:creationId xmlns:a16="http://schemas.microsoft.com/office/drawing/2014/main" id="{A49E50DF-70CC-4CBA-9464-B676F524BDE0}"/>
                  </a:ext>
                </a:extLst>
              </p:cNvPr>
              <p:cNvPicPr/>
              <p:nvPr/>
            </p:nvPicPr>
            <p:blipFill>
              <a:blip r:embed="rId4"/>
              <a:stretch>
                <a:fillRect/>
              </a:stretch>
            </p:blipFill>
            <p:spPr>
              <a:xfrm>
                <a:off x="1724792" y="1328743"/>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7ADE745C-F490-4467-A7D3-843758A6964F}"/>
                  </a:ext>
                </a:extLst>
              </p14:cNvPr>
              <p14:cNvContentPartPr/>
              <p14:nvPr/>
            </p14:nvContentPartPr>
            <p14:xfrm>
              <a:off x="1029728" y="3200077"/>
              <a:ext cx="19050" cy="19050"/>
            </p14:xfrm>
          </p:contentPart>
        </mc:Choice>
        <mc:Fallback xmlns="">
          <p:pic>
            <p:nvPicPr>
              <p:cNvPr id="10" name="Ink 9">
                <a:extLst>
                  <a:ext uri="{FF2B5EF4-FFF2-40B4-BE49-F238E27FC236}">
                    <a16:creationId xmlns:a16="http://schemas.microsoft.com/office/drawing/2014/main" id="{7ADE745C-F490-4467-A7D3-843758A6964F}"/>
                  </a:ext>
                </a:extLst>
              </p:cNvPr>
              <p:cNvPicPr/>
              <p:nvPr/>
            </p:nvPicPr>
            <p:blipFill>
              <a:blip r:embed="rId4"/>
              <a:stretch>
                <a:fillRect/>
              </a:stretch>
            </p:blipFill>
            <p:spPr>
              <a:xfrm>
                <a:off x="77228" y="2247577"/>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678A7BBA-2F7C-46C0-8A77-A17E6F19A17B}"/>
                  </a:ext>
                </a:extLst>
              </p14:cNvPr>
              <p14:cNvContentPartPr/>
              <p14:nvPr/>
            </p14:nvContentPartPr>
            <p14:xfrm>
              <a:off x="1029728" y="3200077"/>
              <a:ext cx="19050" cy="19050"/>
            </p14:xfrm>
          </p:contentPart>
        </mc:Choice>
        <mc:Fallback xmlns="">
          <p:pic>
            <p:nvPicPr>
              <p:cNvPr id="11" name="Ink 10">
                <a:extLst>
                  <a:ext uri="{FF2B5EF4-FFF2-40B4-BE49-F238E27FC236}">
                    <a16:creationId xmlns:a16="http://schemas.microsoft.com/office/drawing/2014/main" id="{678A7BBA-2F7C-46C0-8A77-A17E6F19A17B}"/>
                  </a:ext>
                </a:extLst>
              </p:cNvPr>
              <p:cNvPicPr/>
              <p:nvPr/>
            </p:nvPicPr>
            <p:blipFill>
              <a:blip r:embed="rId4"/>
              <a:stretch>
                <a:fillRect/>
              </a:stretch>
            </p:blipFill>
            <p:spPr>
              <a:xfrm>
                <a:off x="77228" y="2247577"/>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1C9CBA69-7CC2-411C-B895-74FF046B31F7}"/>
                  </a:ext>
                </a:extLst>
              </p14:cNvPr>
              <p14:cNvContentPartPr/>
              <p14:nvPr/>
            </p14:nvContentPartPr>
            <p14:xfrm>
              <a:off x="7801761" y="2815555"/>
              <a:ext cx="19050" cy="19050"/>
            </p14:xfrm>
          </p:contentPart>
        </mc:Choice>
        <mc:Fallback xmlns="">
          <p:pic>
            <p:nvPicPr>
              <p:cNvPr id="12" name="Ink 11">
                <a:extLst>
                  <a:ext uri="{FF2B5EF4-FFF2-40B4-BE49-F238E27FC236}">
                    <a16:creationId xmlns:a16="http://schemas.microsoft.com/office/drawing/2014/main" id="{1C9CBA69-7CC2-411C-B895-74FF046B31F7}"/>
                  </a:ext>
                </a:extLst>
              </p:cNvPr>
              <p:cNvPicPr/>
              <p:nvPr/>
            </p:nvPicPr>
            <p:blipFill>
              <a:blip r:embed="rId4"/>
              <a:stretch>
                <a:fillRect/>
              </a:stretch>
            </p:blipFill>
            <p:spPr>
              <a:xfrm>
                <a:off x="6849261" y="1863055"/>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F57882DA-D4BF-4AE9-8212-BB7B69333681}"/>
                  </a:ext>
                </a:extLst>
              </p14:cNvPr>
              <p14:cNvContentPartPr/>
              <p14:nvPr/>
            </p14:nvContentPartPr>
            <p14:xfrm>
              <a:off x="817926" y="5819862"/>
              <a:ext cx="19050" cy="19050"/>
            </p14:xfrm>
          </p:contentPart>
        </mc:Choice>
        <mc:Fallback xmlns="">
          <p:pic>
            <p:nvPicPr>
              <p:cNvPr id="13" name="Ink 12">
                <a:extLst>
                  <a:ext uri="{FF2B5EF4-FFF2-40B4-BE49-F238E27FC236}">
                    <a16:creationId xmlns:a16="http://schemas.microsoft.com/office/drawing/2014/main" id="{F57882DA-D4BF-4AE9-8212-BB7B69333681}"/>
                  </a:ext>
                </a:extLst>
              </p:cNvPr>
              <p:cNvPicPr/>
              <p:nvPr/>
            </p:nvPicPr>
            <p:blipFill>
              <a:blip r:embed="rId4"/>
              <a:stretch>
                <a:fillRect/>
              </a:stretch>
            </p:blipFill>
            <p:spPr>
              <a:xfrm>
                <a:off x="-134574" y="4867362"/>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58714693-066E-4C3A-B710-39FB38A22524}"/>
                  </a:ext>
                </a:extLst>
              </p14:cNvPr>
              <p14:cNvContentPartPr/>
              <p14:nvPr/>
            </p14:nvContentPartPr>
            <p14:xfrm>
              <a:off x="817926" y="5819862"/>
              <a:ext cx="19050" cy="19050"/>
            </p14:xfrm>
          </p:contentPart>
        </mc:Choice>
        <mc:Fallback xmlns="">
          <p:pic>
            <p:nvPicPr>
              <p:cNvPr id="14" name="Ink 13">
                <a:extLst>
                  <a:ext uri="{FF2B5EF4-FFF2-40B4-BE49-F238E27FC236}">
                    <a16:creationId xmlns:a16="http://schemas.microsoft.com/office/drawing/2014/main" id="{58714693-066E-4C3A-B710-39FB38A22524}"/>
                  </a:ext>
                </a:extLst>
              </p:cNvPr>
              <p:cNvPicPr/>
              <p:nvPr/>
            </p:nvPicPr>
            <p:blipFill>
              <a:blip r:embed="rId4"/>
              <a:stretch>
                <a:fillRect/>
              </a:stretch>
            </p:blipFill>
            <p:spPr>
              <a:xfrm>
                <a:off x="-134574" y="4867362"/>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6C706D8C-6500-4D82-A635-8139A2669F73}"/>
                  </a:ext>
                </a:extLst>
              </p14:cNvPr>
              <p14:cNvContentPartPr/>
              <p14:nvPr/>
            </p14:nvContentPartPr>
            <p14:xfrm>
              <a:off x="2013357" y="3664940"/>
              <a:ext cx="19050" cy="19050"/>
            </p14:xfrm>
          </p:contentPart>
        </mc:Choice>
        <mc:Fallback xmlns="">
          <p:pic>
            <p:nvPicPr>
              <p:cNvPr id="15" name="Ink 14">
                <a:extLst>
                  <a:ext uri="{FF2B5EF4-FFF2-40B4-BE49-F238E27FC236}">
                    <a16:creationId xmlns:a16="http://schemas.microsoft.com/office/drawing/2014/main" id="{6C706D8C-6500-4D82-A635-8139A2669F73}"/>
                  </a:ext>
                </a:extLst>
              </p:cNvPr>
              <p:cNvPicPr/>
              <p:nvPr/>
            </p:nvPicPr>
            <p:blipFill>
              <a:blip r:embed="rId4"/>
              <a:stretch>
                <a:fillRect/>
              </a:stretch>
            </p:blipFill>
            <p:spPr>
              <a:xfrm>
                <a:off x="1060857" y="2712440"/>
                <a:ext cx="1905000" cy="1905000"/>
              </a:xfrm>
              <a:prstGeom prst="rect">
                <a:avLst/>
              </a:prstGeom>
            </p:spPr>
          </p:pic>
        </mc:Fallback>
      </mc:AlternateContent>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13AFE-71D2-4862-AA08-0A41F852BA88}"/>
              </a:ext>
            </a:extLst>
          </p:cNvPr>
          <p:cNvSpPr txBox="1"/>
          <p:nvPr/>
        </p:nvSpPr>
        <p:spPr>
          <a:xfrm>
            <a:off x="305956" y="2874504"/>
            <a:ext cx="5489578"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t>Agenda</a:t>
            </a:r>
          </a:p>
          <a:p>
            <a:endParaRPr lang="en-US" sz="2800" dirty="0"/>
          </a:p>
          <a:p>
            <a:r>
              <a:rPr lang="en-US" sz="2800" dirty="0"/>
              <a:t>Norms for MAP DATA</a:t>
            </a:r>
          </a:p>
          <a:p>
            <a:r>
              <a:rPr lang="en-US" sz="2800" dirty="0"/>
              <a:t>Classroom Visits</a:t>
            </a:r>
          </a:p>
          <a:p>
            <a:r>
              <a:rPr lang="en-US" sz="2800" dirty="0"/>
              <a:t>One on one Meetings</a:t>
            </a:r>
          </a:p>
          <a:p>
            <a:r>
              <a:rPr lang="en-US" sz="2800" dirty="0"/>
              <a:t>Teacher Data Points</a:t>
            </a:r>
          </a:p>
          <a:p>
            <a:r>
              <a:rPr lang="en-US" sz="2800" dirty="0"/>
              <a:t>Attendance</a:t>
            </a:r>
          </a:p>
          <a:p>
            <a:r>
              <a:rPr lang="en-US" sz="2800" dirty="0"/>
              <a:t>Next Steps</a:t>
            </a:r>
          </a:p>
        </p:txBody>
      </p:sp>
    </p:spTree>
    <p:extLst>
      <p:ext uri="{BB962C8B-B14F-4D97-AF65-F5344CB8AC3E}">
        <p14:creationId xmlns:p14="http://schemas.microsoft.com/office/powerpoint/2010/main" val="143324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application, table, Excel&#10;&#10;Description automatically generated">
            <a:extLst>
              <a:ext uri="{FF2B5EF4-FFF2-40B4-BE49-F238E27FC236}">
                <a16:creationId xmlns:a16="http://schemas.microsoft.com/office/drawing/2014/main" id="{86E1354C-A60B-4DF3-A91F-0442FF547818}"/>
              </a:ext>
            </a:extLst>
          </p:cNvPr>
          <p:cNvPicPr>
            <a:picLocks noChangeAspect="1"/>
          </p:cNvPicPr>
          <p:nvPr/>
        </p:nvPicPr>
        <p:blipFill rotWithShape="1">
          <a:blip r:embed="rId2"/>
          <a:srcRect l="2787" t="25052" r="9640" b="4969"/>
          <a:stretch/>
        </p:blipFill>
        <p:spPr>
          <a:xfrm>
            <a:off x="99424" y="1374463"/>
            <a:ext cx="11936778" cy="5280921"/>
          </a:xfrm>
          <a:prstGeom prst="rect">
            <a:avLst/>
          </a:prstGeom>
          <a:noFill/>
        </p:spPr>
      </p:pic>
    </p:spTree>
    <p:extLst>
      <p:ext uri="{BB962C8B-B14F-4D97-AF65-F5344CB8AC3E}">
        <p14:creationId xmlns:p14="http://schemas.microsoft.com/office/powerpoint/2010/main" val="67828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01C48FCA-462B-402C-BA18-8BB79E6CDD14}"/>
                  </a:ext>
                </a:extLst>
              </p14:cNvPr>
              <p14:cNvContentPartPr/>
              <p14:nvPr/>
            </p14:nvContentPartPr>
            <p14:xfrm>
              <a:off x="6368471" y="3200077"/>
              <a:ext cx="19050" cy="19050"/>
            </p14:xfrm>
          </p:contentPart>
        </mc:Choice>
        <mc:Fallback xmlns="">
          <p:pic>
            <p:nvPicPr>
              <p:cNvPr id="3" name="Ink 2">
                <a:extLst>
                  <a:ext uri="{FF2B5EF4-FFF2-40B4-BE49-F238E27FC236}">
                    <a16:creationId xmlns:a16="http://schemas.microsoft.com/office/drawing/2014/main" id="{01C48FCA-462B-402C-BA18-8BB79E6CDD14}"/>
                  </a:ext>
                </a:extLst>
              </p:cNvPr>
              <p:cNvPicPr/>
              <p:nvPr/>
            </p:nvPicPr>
            <p:blipFill>
              <a:blip r:embed="rId3"/>
              <a:stretch>
                <a:fillRect/>
              </a:stretch>
            </p:blipFill>
            <p:spPr>
              <a:xfrm>
                <a:off x="5415971" y="2247577"/>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371395F-579E-442D-84F7-750EEF0537F7}"/>
                  </a:ext>
                </a:extLst>
              </p14:cNvPr>
              <p14:cNvContentPartPr/>
              <p14:nvPr/>
            </p14:nvContentPartPr>
            <p14:xfrm>
              <a:off x="2139192" y="2862743"/>
              <a:ext cx="19050" cy="19050"/>
            </p14:xfrm>
          </p:contentPart>
        </mc:Choice>
        <mc:Fallback xmlns="">
          <p:pic>
            <p:nvPicPr>
              <p:cNvPr id="8" name="Ink 7">
                <a:extLst>
                  <a:ext uri="{FF2B5EF4-FFF2-40B4-BE49-F238E27FC236}">
                    <a16:creationId xmlns:a16="http://schemas.microsoft.com/office/drawing/2014/main" id="{0371395F-579E-442D-84F7-750EEF0537F7}"/>
                  </a:ext>
                </a:extLst>
              </p:cNvPr>
              <p:cNvPicPr/>
              <p:nvPr/>
            </p:nvPicPr>
            <p:blipFill>
              <a:blip r:embed="rId3"/>
              <a:stretch>
                <a:fillRect/>
              </a:stretch>
            </p:blipFill>
            <p:spPr>
              <a:xfrm>
                <a:off x="1186692" y="1910243"/>
                <a:ext cx="1905000" cy="1905000"/>
              </a:xfrm>
              <a:prstGeom prst="rect">
                <a:avLst/>
              </a:prstGeom>
            </p:spPr>
          </p:pic>
        </mc:Fallback>
      </mc:AlternateContent>
      <p:pic>
        <p:nvPicPr>
          <p:cNvPr id="10" name="Picture 10" descr="Graphical user interface, application, table, Excel&#10;&#10;Description automatically generated">
            <a:extLst>
              <a:ext uri="{FF2B5EF4-FFF2-40B4-BE49-F238E27FC236}">
                <a16:creationId xmlns:a16="http://schemas.microsoft.com/office/drawing/2014/main" id="{4CFB4C4C-0B95-4961-B447-3A744B369D87}"/>
              </a:ext>
            </a:extLst>
          </p:cNvPr>
          <p:cNvPicPr>
            <a:picLocks noChangeAspect="1"/>
          </p:cNvPicPr>
          <p:nvPr/>
        </p:nvPicPr>
        <p:blipFill rotWithShape="1">
          <a:blip r:embed="rId5"/>
          <a:srcRect l="1566" t="18359" r="5542" b="7775"/>
          <a:stretch/>
        </p:blipFill>
        <p:spPr>
          <a:xfrm>
            <a:off x="76887" y="1913617"/>
            <a:ext cx="11995079" cy="4845619"/>
          </a:xfrm>
          <a:prstGeom prst="rect">
            <a:avLst/>
          </a:prstGeom>
        </p:spPr>
      </p:pic>
    </p:spTree>
    <p:extLst>
      <p:ext uri="{BB962C8B-B14F-4D97-AF65-F5344CB8AC3E}">
        <p14:creationId xmlns:p14="http://schemas.microsoft.com/office/powerpoint/2010/main" val="280362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10;&#10;Description automatically generated">
            <a:extLst>
              <a:ext uri="{FF2B5EF4-FFF2-40B4-BE49-F238E27FC236}">
                <a16:creationId xmlns:a16="http://schemas.microsoft.com/office/drawing/2014/main" id="{EA32EE49-BD55-4E53-B75F-9FD53FAABB43}"/>
              </a:ext>
            </a:extLst>
          </p:cNvPr>
          <p:cNvPicPr>
            <a:picLocks noChangeAspect="1"/>
          </p:cNvPicPr>
          <p:nvPr/>
        </p:nvPicPr>
        <p:blipFill rotWithShape="1">
          <a:blip r:embed="rId2"/>
          <a:srcRect l="7317" t="24854" r="2195" b="7029"/>
          <a:stretch/>
        </p:blipFill>
        <p:spPr>
          <a:xfrm>
            <a:off x="143464" y="1785307"/>
            <a:ext cx="11950527" cy="5074811"/>
          </a:xfrm>
          <a:prstGeom prst="rect">
            <a:avLst/>
          </a:prstGeom>
        </p:spPr>
      </p:pic>
    </p:spTree>
    <p:extLst>
      <p:ext uri="{BB962C8B-B14F-4D97-AF65-F5344CB8AC3E}">
        <p14:creationId xmlns:p14="http://schemas.microsoft.com/office/powerpoint/2010/main" val="217140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application, table, Excel&#10;&#10;Description automatically generated">
            <a:extLst>
              <a:ext uri="{FF2B5EF4-FFF2-40B4-BE49-F238E27FC236}">
                <a16:creationId xmlns:a16="http://schemas.microsoft.com/office/drawing/2014/main" id="{839FE25F-58F0-4620-921C-1DEBDD68B8A1}"/>
              </a:ext>
            </a:extLst>
          </p:cNvPr>
          <p:cNvPicPr>
            <a:picLocks noChangeAspect="1"/>
          </p:cNvPicPr>
          <p:nvPr/>
        </p:nvPicPr>
        <p:blipFill rotWithShape="1">
          <a:blip r:embed="rId2"/>
          <a:srcRect t="23348" r="479" b="7424"/>
          <a:stretch/>
        </p:blipFill>
        <p:spPr>
          <a:xfrm>
            <a:off x="104344" y="2238796"/>
            <a:ext cx="11996465" cy="4501567"/>
          </a:xfrm>
          <a:prstGeom prst="rect">
            <a:avLst/>
          </a:prstGeom>
        </p:spPr>
      </p:pic>
    </p:spTree>
    <p:extLst>
      <p:ext uri="{BB962C8B-B14F-4D97-AF65-F5344CB8AC3E}">
        <p14:creationId xmlns:p14="http://schemas.microsoft.com/office/powerpoint/2010/main" val="8317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application, table, Excel&#10;&#10;Description automatically generated">
            <a:extLst>
              <a:ext uri="{FF2B5EF4-FFF2-40B4-BE49-F238E27FC236}">
                <a16:creationId xmlns:a16="http://schemas.microsoft.com/office/drawing/2014/main" id="{829D6180-A215-497B-805B-91C7ED11D9D9}"/>
              </a:ext>
            </a:extLst>
          </p:cNvPr>
          <p:cNvPicPr>
            <a:picLocks noChangeAspect="1"/>
          </p:cNvPicPr>
          <p:nvPr/>
        </p:nvPicPr>
        <p:blipFill rotWithShape="1">
          <a:blip r:embed="rId2"/>
          <a:srcRect t="21778" r="7860" b="10667"/>
          <a:stretch/>
        </p:blipFill>
        <p:spPr>
          <a:xfrm>
            <a:off x="134389" y="2451014"/>
            <a:ext cx="11943972" cy="4305405"/>
          </a:xfrm>
          <a:prstGeom prst="rect">
            <a:avLst/>
          </a:prstGeom>
        </p:spPr>
      </p:pic>
    </p:spTree>
    <p:extLst>
      <p:ext uri="{BB962C8B-B14F-4D97-AF65-F5344CB8AC3E}">
        <p14:creationId xmlns:p14="http://schemas.microsoft.com/office/powerpoint/2010/main" val="316742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03C7-F0AC-4307-A10B-ACCBCB40BCBA}"/>
              </a:ext>
            </a:extLst>
          </p:cNvPr>
          <p:cNvSpPr>
            <a:spLocks noGrp="1"/>
          </p:cNvSpPr>
          <p:nvPr>
            <p:ph type="title"/>
          </p:nvPr>
        </p:nvSpPr>
        <p:spPr/>
        <p:txBody>
          <a:bodyPr/>
          <a:lstStyle/>
          <a:p>
            <a:endParaRPr lang="en-US"/>
          </a:p>
        </p:txBody>
      </p:sp>
      <p:pic>
        <p:nvPicPr>
          <p:cNvPr id="3" name="Picture 3" descr="Graphical user interface, application&#10;&#10;Description automatically generated">
            <a:extLst>
              <a:ext uri="{FF2B5EF4-FFF2-40B4-BE49-F238E27FC236}">
                <a16:creationId xmlns:a16="http://schemas.microsoft.com/office/drawing/2014/main" id="{405DF61B-1BA3-40BE-848B-CA19949A25EF}"/>
              </a:ext>
            </a:extLst>
          </p:cNvPr>
          <p:cNvPicPr>
            <a:picLocks noChangeAspect="1"/>
          </p:cNvPicPr>
          <p:nvPr/>
        </p:nvPicPr>
        <p:blipFill rotWithShape="1">
          <a:blip r:embed="rId2"/>
          <a:srcRect l="5668" t="5858" r="11283" b="11506"/>
          <a:stretch/>
        </p:blipFill>
        <p:spPr>
          <a:xfrm>
            <a:off x="142417" y="1206600"/>
            <a:ext cx="11165402" cy="5599138"/>
          </a:xfrm>
          <a:prstGeom prst="rect">
            <a:avLst/>
          </a:prstGeom>
        </p:spPr>
      </p:pic>
    </p:spTree>
    <p:extLst>
      <p:ext uri="{BB962C8B-B14F-4D97-AF65-F5344CB8AC3E}">
        <p14:creationId xmlns:p14="http://schemas.microsoft.com/office/powerpoint/2010/main" val="108088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 email&#10;&#10;Description automatically generated">
            <a:extLst>
              <a:ext uri="{FF2B5EF4-FFF2-40B4-BE49-F238E27FC236}">
                <a16:creationId xmlns:a16="http://schemas.microsoft.com/office/drawing/2014/main" id="{A5ED1FF6-229E-4B45-964D-22B5CE610E49}"/>
              </a:ext>
            </a:extLst>
          </p:cNvPr>
          <p:cNvPicPr>
            <a:picLocks noChangeAspect="1"/>
          </p:cNvPicPr>
          <p:nvPr/>
        </p:nvPicPr>
        <p:blipFill rotWithShape="1">
          <a:blip r:embed="rId2"/>
          <a:srcRect l="592" t="13053" r="10545" b="17895"/>
          <a:stretch/>
        </p:blipFill>
        <p:spPr>
          <a:xfrm>
            <a:off x="-6586" y="1655735"/>
            <a:ext cx="11381337" cy="5207451"/>
          </a:xfrm>
          <a:prstGeom prst="rect">
            <a:avLst/>
          </a:prstGeom>
          <a:noFill/>
        </p:spPr>
      </p:pic>
    </p:spTree>
    <p:extLst>
      <p:ext uri="{BB962C8B-B14F-4D97-AF65-F5344CB8AC3E}">
        <p14:creationId xmlns:p14="http://schemas.microsoft.com/office/powerpoint/2010/main" val="84708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10;&#10;Description automatically generated">
            <a:extLst>
              <a:ext uri="{FF2B5EF4-FFF2-40B4-BE49-F238E27FC236}">
                <a16:creationId xmlns:a16="http://schemas.microsoft.com/office/drawing/2014/main" id="{BDDFA638-6C24-4199-AA40-2F11CFD45C6A}"/>
              </a:ext>
            </a:extLst>
          </p:cNvPr>
          <p:cNvPicPr>
            <a:picLocks noChangeAspect="1"/>
          </p:cNvPicPr>
          <p:nvPr/>
        </p:nvPicPr>
        <p:blipFill rotWithShape="1">
          <a:blip r:embed="rId2"/>
          <a:srcRect t="6526" r="12085" b="13474"/>
          <a:stretch/>
        </p:blipFill>
        <p:spPr>
          <a:xfrm>
            <a:off x="-6650" y="1485701"/>
            <a:ext cx="10503631" cy="5376393"/>
          </a:xfrm>
          <a:prstGeom prst="rect">
            <a:avLst/>
          </a:prstGeom>
          <a:noFill/>
        </p:spPr>
      </p:pic>
    </p:spTree>
    <p:extLst>
      <p:ext uri="{BB962C8B-B14F-4D97-AF65-F5344CB8AC3E}">
        <p14:creationId xmlns:p14="http://schemas.microsoft.com/office/powerpoint/2010/main" val="93099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10;&#10;Description automatically generated">
            <a:extLst>
              <a:ext uri="{FF2B5EF4-FFF2-40B4-BE49-F238E27FC236}">
                <a16:creationId xmlns:a16="http://schemas.microsoft.com/office/drawing/2014/main" id="{140D29BF-7F91-42EF-8AFD-A788AD65B37D}"/>
              </a:ext>
            </a:extLst>
          </p:cNvPr>
          <p:cNvPicPr>
            <a:picLocks noChangeAspect="1"/>
          </p:cNvPicPr>
          <p:nvPr/>
        </p:nvPicPr>
        <p:blipFill rotWithShape="1">
          <a:blip r:embed="rId2"/>
          <a:srcRect t="9895" r="12678" b="12421"/>
          <a:stretch/>
        </p:blipFill>
        <p:spPr>
          <a:xfrm>
            <a:off x="-6650" y="1584887"/>
            <a:ext cx="10432854" cy="5220760"/>
          </a:xfrm>
          <a:prstGeom prst="rect">
            <a:avLst/>
          </a:prstGeom>
          <a:noFill/>
        </p:spPr>
      </p:pic>
    </p:spTree>
    <p:extLst>
      <p:ext uri="{BB962C8B-B14F-4D97-AF65-F5344CB8AC3E}">
        <p14:creationId xmlns:p14="http://schemas.microsoft.com/office/powerpoint/2010/main" val="373220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10;&#10;Description automatically generated">
            <a:extLst>
              <a:ext uri="{FF2B5EF4-FFF2-40B4-BE49-F238E27FC236}">
                <a16:creationId xmlns:a16="http://schemas.microsoft.com/office/drawing/2014/main" id="{2D1A31EE-7010-48DE-87AC-69414E9C4089}"/>
              </a:ext>
            </a:extLst>
          </p:cNvPr>
          <p:cNvPicPr>
            <a:picLocks noChangeAspect="1"/>
          </p:cNvPicPr>
          <p:nvPr/>
        </p:nvPicPr>
        <p:blipFill rotWithShape="1">
          <a:blip r:embed="rId2"/>
          <a:srcRect l="10071" t="10947" r="8531" b="11158"/>
          <a:stretch/>
        </p:blipFill>
        <p:spPr>
          <a:xfrm>
            <a:off x="164320" y="1627395"/>
            <a:ext cx="9725071" cy="5234914"/>
          </a:xfrm>
          <a:prstGeom prst="rect">
            <a:avLst/>
          </a:prstGeom>
          <a:noFill/>
        </p:spPr>
      </p:pic>
    </p:spTree>
    <p:extLst>
      <p:ext uri="{BB962C8B-B14F-4D97-AF65-F5344CB8AC3E}">
        <p14:creationId xmlns:p14="http://schemas.microsoft.com/office/powerpoint/2010/main" val="241552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1457" y="2992235"/>
            <a:ext cx="9144001" cy="1371600"/>
          </a:xfrm>
        </p:spPr>
        <p:txBody>
          <a:bodyPr/>
          <a:lstStyle/>
          <a:p>
            <a:pPr algn="ctr"/>
            <a:r>
              <a:rPr lang="en-US"/>
              <a:t>3rd Graders</a:t>
            </a:r>
          </a:p>
        </p:txBody>
      </p:sp>
      <p:sp>
        <p:nvSpPr>
          <p:cNvPr id="3" name="Content Placeholder 2">
            <a:extLst>
              <a:ext uri="{FF2B5EF4-FFF2-40B4-BE49-F238E27FC236}">
                <a16:creationId xmlns:a16="http://schemas.microsoft.com/office/drawing/2014/main" id="{2EF87912-1939-43B5-BE8F-69A8A2DEDE2B}"/>
              </a:ext>
            </a:extLst>
          </p:cNvPr>
          <p:cNvSpPr>
            <a:spLocks noGrp="1"/>
          </p:cNvSpPr>
          <p:nvPr>
            <p:ph idx="1"/>
          </p:nvPr>
        </p:nvSpPr>
        <p:spPr>
          <a:xfrm>
            <a:off x="762196" y="4587971"/>
            <a:ext cx="9134391" cy="4114801"/>
          </a:xfrm>
        </p:spPr>
        <p:txBody>
          <a:bodyPr vert="horz" lIns="91440" tIns="45720" rIns="91440" bIns="45720" rtlCol="0" anchor="t">
            <a:normAutofit/>
          </a:bodyPr>
          <a:lstStyle/>
          <a:p>
            <a:pPr marL="223520" indent="-223520"/>
            <a:r>
              <a:rPr lang="en-US" sz="3200"/>
              <a:t>Chole Costa (Speech/Language Impairment)</a:t>
            </a:r>
          </a:p>
          <a:p>
            <a:pPr marL="223520" indent="-223520"/>
            <a:r>
              <a:rPr lang="en-US" sz="3200"/>
              <a:t>Andrew Pitts (Autism &amp; Speech/Language Impairment)</a:t>
            </a:r>
          </a:p>
          <a:p>
            <a:pPr marL="223520" indent="-223520"/>
            <a:endParaRPr lang="en-US"/>
          </a:p>
          <a:p>
            <a:pPr marL="223520" indent="-223520"/>
            <a:endParaRPr lang="en-US"/>
          </a:p>
        </p:txBody>
      </p:sp>
      <p:sp>
        <p:nvSpPr>
          <p:cNvPr id="4" name="TextBox 3">
            <a:extLst>
              <a:ext uri="{FF2B5EF4-FFF2-40B4-BE49-F238E27FC236}">
                <a16:creationId xmlns:a16="http://schemas.microsoft.com/office/drawing/2014/main" id="{D147CD62-E150-4782-8550-A1FD2B73199D}"/>
              </a:ext>
            </a:extLst>
          </p:cNvPr>
          <p:cNvSpPr txBox="1"/>
          <p:nvPr/>
        </p:nvSpPr>
        <p:spPr>
          <a:xfrm>
            <a:off x="4722812"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graphical user interface, table&#10;&#10;Description automatically generated">
            <a:extLst>
              <a:ext uri="{FF2B5EF4-FFF2-40B4-BE49-F238E27FC236}">
                <a16:creationId xmlns:a16="http://schemas.microsoft.com/office/drawing/2014/main" id="{3CB9C709-A242-490C-B8FF-E419F68F8844}"/>
              </a:ext>
            </a:extLst>
          </p:cNvPr>
          <p:cNvPicPr>
            <a:picLocks noChangeAspect="1"/>
          </p:cNvPicPr>
          <p:nvPr/>
        </p:nvPicPr>
        <p:blipFill rotWithShape="1">
          <a:blip r:embed="rId2"/>
          <a:srcRect l="7583" t="9474" r="11967" b="10737"/>
          <a:stretch/>
        </p:blipFill>
        <p:spPr>
          <a:xfrm>
            <a:off x="93267" y="1429024"/>
            <a:ext cx="9696760" cy="5362247"/>
          </a:xfrm>
          <a:prstGeom prst="rect">
            <a:avLst/>
          </a:prstGeom>
          <a:noFill/>
        </p:spPr>
      </p:pic>
    </p:spTree>
    <p:extLst>
      <p:ext uri="{BB962C8B-B14F-4D97-AF65-F5344CB8AC3E}">
        <p14:creationId xmlns:p14="http://schemas.microsoft.com/office/powerpoint/2010/main" val="301497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10;&#10;Description automatically generated">
            <a:extLst>
              <a:ext uri="{FF2B5EF4-FFF2-40B4-BE49-F238E27FC236}">
                <a16:creationId xmlns:a16="http://schemas.microsoft.com/office/drawing/2014/main" id="{21ECBEB1-D75A-4D18-951E-D1A10998AB06}"/>
              </a:ext>
            </a:extLst>
          </p:cNvPr>
          <p:cNvPicPr>
            <a:picLocks noChangeAspect="1"/>
          </p:cNvPicPr>
          <p:nvPr/>
        </p:nvPicPr>
        <p:blipFill rotWithShape="1">
          <a:blip r:embed="rId2"/>
          <a:srcRect l="8886" t="11158" r="10189" b="16631"/>
          <a:stretch/>
        </p:blipFill>
        <p:spPr>
          <a:xfrm>
            <a:off x="121722" y="1825767"/>
            <a:ext cx="9668452" cy="4852909"/>
          </a:xfrm>
          <a:prstGeom prst="rect">
            <a:avLst/>
          </a:prstGeom>
          <a:noFill/>
        </p:spPr>
      </p:pic>
    </p:spTree>
    <p:extLst>
      <p:ext uri="{BB962C8B-B14F-4D97-AF65-F5344CB8AC3E}">
        <p14:creationId xmlns:p14="http://schemas.microsoft.com/office/powerpoint/2010/main" val="355144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10;&#10;Description automatically generated">
            <a:extLst>
              <a:ext uri="{FF2B5EF4-FFF2-40B4-BE49-F238E27FC236}">
                <a16:creationId xmlns:a16="http://schemas.microsoft.com/office/drawing/2014/main" id="{0C48A237-F4B4-4932-83B9-E8B68A68C68F}"/>
              </a:ext>
            </a:extLst>
          </p:cNvPr>
          <p:cNvPicPr>
            <a:picLocks noChangeAspect="1"/>
          </p:cNvPicPr>
          <p:nvPr/>
        </p:nvPicPr>
        <p:blipFill rotWithShape="1">
          <a:blip r:embed="rId2"/>
          <a:srcRect l="9123" t="9474" r="9953" b="16421"/>
          <a:stretch/>
        </p:blipFill>
        <p:spPr>
          <a:xfrm>
            <a:off x="164217" y="1712412"/>
            <a:ext cx="9668440" cy="4980241"/>
          </a:xfrm>
          <a:prstGeom prst="rect">
            <a:avLst/>
          </a:prstGeom>
          <a:noFill/>
        </p:spPr>
      </p:pic>
    </p:spTree>
    <p:extLst>
      <p:ext uri="{BB962C8B-B14F-4D97-AF65-F5344CB8AC3E}">
        <p14:creationId xmlns:p14="http://schemas.microsoft.com/office/powerpoint/2010/main" val="423625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 email&#10;&#10;Description automatically generated">
            <a:extLst>
              <a:ext uri="{FF2B5EF4-FFF2-40B4-BE49-F238E27FC236}">
                <a16:creationId xmlns:a16="http://schemas.microsoft.com/office/drawing/2014/main" id="{BE2B5C3D-EC1A-481A-8079-57C7B6DAF889}"/>
              </a:ext>
            </a:extLst>
          </p:cNvPr>
          <p:cNvPicPr>
            <a:picLocks noChangeAspect="1"/>
          </p:cNvPicPr>
          <p:nvPr/>
        </p:nvPicPr>
        <p:blipFill rotWithShape="1">
          <a:blip r:embed="rId2"/>
          <a:srcRect l="7938" t="12421" r="11611" b="25895"/>
          <a:stretch/>
        </p:blipFill>
        <p:spPr>
          <a:xfrm>
            <a:off x="121619" y="2038310"/>
            <a:ext cx="10489540" cy="4712259"/>
          </a:xfrm>
          <a:prstGeom prst="rect">
            <a:avLst/>
          </a:prstGeom>
          <a:noFill/>
        </p:spPr>
      </p:pic>
    </p:spTree>
    <p:extLst>
      <p:ext uri="{BB962C8B-B14F-4D97-AF65-F5344CB8AC3E}">
        <p14:creationId xmlns:p14="http://schemas.microsoft.com/office/powerpoint/2010/main" val="116485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 email&#10;&#10;Description automatically generated">
            <a:extLst>
              <a:ext uri="{FF2B5EF4-FFF2-40B4-BE49-F238E27FC236}">
                <a16:creationId xmlns:a16="http://schemas.microsoft.com/office/drawing/2014/main" id="{BB1BE6B1-690A-4EE9-93EB-34CEEB761D25}"/>
              </a:ext>
            </a:extLst>
          </p:cNvPr>
          <p:cNvPicPr>
            <a:picLocks noChangeAspect="1"/>
          </p:cNvPicPr>
          <p:nvPr/>
        </p:nvPicPr>
        <p:blipFill rotWithShape="1">
          <a:blip r:embed="rId2"/>
          <a:srcRect l="9005" t="11158" r="13152" b="25684"/>
          <a:stretch/>
        </p:blipFill>
        <p:spPr>
          <a:xfrm>
            <a:off x="-5675" y="1924954"/>
            <a:ext cx="10277201" cy="4882146"/>
          </a:xfrm>
          <a:prstGeom prst="rect">
            <a:avLst/>
          </a:prstGeom>
          <a:noFill/>
        </p:spPr>
      </p:pic>
    </p:spTree>
    <p:extLst>
      <p:ext uri="{BB962C8B-B14F-4D97-AF65-F5344CB8AC3E}">
        <p14:creationId xmlns:p14="http://schemas.microsoft.com/office/powerpoint/2010/main" val="72760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10;&#10;Description automatically generated">
            <a:extLst>
              <a:ext uri="{FF2B5EF4-FFF2-40B4-BE49-F238E27FC236}">
                <a16:creationId xmlns:a16="http://schemas.microsoft.com/office/drawing/2014/main" id="{3F4CCAD4-722A-4DDC-8F4E-B0DBFD5D2A8A}"/>
              </a:ext>
            </a:extLst>
          </p:cNvPr>
          <p:cNvPicPr>
            <a:picLocks noChangeAspect="1"/>
          </p:cNvPicPr>
          <p:nvPr/>
        </p:nvPicPr>
        <p:blipFill rotWithShape="1">
          <a:blip r:embed="rId2"/>
          <a:srcRect l="8784" t="8974" r="10349" b="10684"/>
          <a:stretch/>
        </p:blipFill>
        <p:spPr>
          <a:xfrm>
            <a:off x="37779" y="1395248"/>
            <a:ext cx="9661559" cy="5399370"/>
          </a:xfrm>
          <a:prstGeom prst="rect">
            <a:avLst/>
          </a:prstGeom>
          <a:noFill/>
        </p:spPr>
      </p:pic>
    </p:spTree>
    <p:extLst>
      <p:ext uri="{BB962C8B-B14F-4D97-AF65-F5344CB8AC3E}">
        <p14:creationId xmlns:p14="http://schemas.microsoft.com/office/powerpoint/2010/main" val="321422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10;&#10;Description automatically generated">
            <a:extLst>
              <a:ext uri="{FF2B5EF4-FFF2-40B4-BE49-F238E27FC236}">
                <a16:creationId xmlns:a16="http://schemas.microsoft.com/office/drawing/2014/main" id="{DD05F898-E666-421E-A82A-C50667AB259D}"/>
              </a:ext>
            </a:extLst>
          </p:cNvPr>
          <p:cNvPicPr>
            <a:picLocks noChangeAspect="1"/>
          </p:cNvPicPr>
          <p:nvPr/>
        </p:nvPicPr>
        <p:blipFill rotWithShape="1">
          <a:blip r:embed="rId2"/>
          <a:srcRect l="8531" t="8421" r="11019" b="11158"/>
          <a:stretch/>
        </p:blipFill>
        <p:spPr>
          <a:xfrm>
            <a:off x="220780" y="1329342"/>
            <a:ext cx="9613166" cy="5405439"/>
          </a:xfrm>
          <a:prstGeom prst="rect">
            <a:avLst/>
          </a:prstGeom>
          <a:noFill/>
        </p:spPr>
      </p:pic>
    </p:spTree>
    <p:extLst>
      <p:ext uri="{BB962C8B-B14F-4D97-AF65-F5344CB8AC3E}">
        <p14:creationId xmlns:p14="http://schemas.microsoft.com/office/powerpoint/2010/main" val="183057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A04F-AE4E-49E6-8DB9-2E371B85D5A3}"/>
              </a:ext>
            </a:extLst>
          </p:cNvPr>
          <p:cNvSpPr>
            <a:spLocks noGrp="1"/>
          </p:cNvSpPr>
          <p:nvPr>
            <p:ph type="title"/>
          </p:nvPr>
        </p:nvSpPr>
        <p:spPr/>
        <p:txBody>
          <a:bodyPr/>
          <a:lstStyle/>
          <a:p>
            <a:endParaRPr lang="en-US"/>
          </a:p>
        </p:txBody>
      </p:sp>
      <p:pic>
        <p:nvPicPr>
          <p:cNvPr id="3" name="Picture 3" descr="Diagram&#10;&#10;Description automatically generated">
            <a:extLst>
              <a:ext uri="{FF2B5EF4-FFF2-40B4-BE49-F238E27FC236}">
                <a16:creationId xmlns:a16="http://schemas.microsoft.com/office/drawing/2014/main" id="{71A516EC-9D91-4AD4-BA04-61BFCFC37EB6}"/>
              </a:ext>
            </a:extLst>
          </p:cNvPr>
          <p:cNvPicPr>
            <a:picLocks noChangeAspect="1"/>
          </p:cNvPicPr>
          <p:nvPr/>
        </p:nvPicPr>
        <p:blipFill>
          <a:blip r:embed="rId2"/>
          <a:stretch>
            <a:fillRect/>
          </a:stretch>
        </p:blipFill>
        <p:spPr>
          <a:xfrm>
            <a:off x="3863" y="128678"/>
            <a:ext cx="11754741" cy="6658154"/>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5B5870D-FE84-4A63-B2E5-D82E1290428C}"/>
                  </a:ext>
                </a:extLst>
              </p14:cNvPr>
              <p14:cNvContentPartPr/>
              <p14:nvPr/>
            </p14:nvContentPartPr>
            <p14:xfrm>
              <a:off x="7611098" y="2980345"/>
              <a:ext cx="19050" cy="19050"/>
            </p14:xfrm>
          </p:contentPart>
        </mc:Choice>
        <mc:Fallback xmlns="">
          <p:pic>
            <p:nvPicPr>
              <p:cNvPr id="4" name="Ink 3">
                <a:extLst>
                  <a:ext uri="{FF2B5EF4-FFF2-40B4-BE49-F238E27FC236}">
                    <a16:creationId xmlns:a16="http://schemas.microsoft.com/office/drawing/2014/main" id="{45B5870D-FE84-4A63-B2E5-D82E1290428C}"/>
                  </a:ext>
                </a:extLst>
              </p:cNvPr>
              <p:cNvPicPr/>
              <p:nvPr/>
            </p:nvPicPr>
            <p:blipFill>
              <a:blip r:embed="rId4"/>
              <a:stretch>
                <a:fillRect/>
              </a:stretch>
            </p:blipFill>
            <p:spPr>
              <a:xfrm>
                <a:off x="6658598" y="2027845"/>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0125A06-3B0F-4FA3-9369-CC924FEF6269}"/>
                  </a:ext>
                </a:extLst>
              </p14:cNvPr>
              <p14:cNvContentPartPr/>
              <p14:nvPr/>
            </p14:nvContentPartPr>
            <p14:xfrm>
              <a:off x="7755308" y="3092509"/>
              <a:ext cx="19050" cy="19050"/>
            </p14:xfrm>
          </p:contentPart>
        </mc:Choice>
        <mc:Fallback xmlns="">
          <p:pic>
            <p:nvPicPr>
              <p:cNvPr id="5" name="Ink 4">
                <a:extLst>
                  <a:ext uri="{FF2B5EF4-FFF2-40B4-BE49-F238E27FC236}">
                    <a16:creationId xmlns:a16="http://schemas.microsoft.com/office/drawing/2014/main" id="{50125A06-3B0F-4FA3-9369-CC924FEF6269}"/>
                  </a:ext>
                </a:extLst>
              </p:cNvPr>
              <p:cNvPicPr/>
              <p:nvPr/>
            </p:nvPicPr>
            <p:blipFill>
              <a:blip r:embed="rId4"/>
              <a:stretch>
                <a:fillRect/>
              </a:stretch>
            </p:blipFill>
            <p:spPr>
              <a:xfrm>
                <a:off x="6802808" y="2140009"/>
                <a:ext cx="1905000" cy="1905000"/>
              </a:xfrm>
              <a:prstGeom prst="rect">
                <a:avLst/>
              </a:prstGeom>
            </p:spPr>
          </p:pic>
        </mc:Fallback>
      </mc:AlternateContent>
    </p:spTree>
    <p:extLst>
      <p:ext uri="{BB962C8B-B14F-4D97-AF65-F5344CB8AC3E}">
        <p14:creationId xmlns:p14="http://schemas.microsoft.com/office/powerpoint/2010/main" val="8744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60266" y="2260515"/>
            <a:ext cx="9144001" cy="1371600"/>
          </a:xfrm>
        </p:spPr>
        <p:txBody>
          <a:bodyPr/>
          <a:lstStyle/>
          <a:p>
            <a:pPr algn="ctr"/>
            <a:r>
              <a:rPr lang="en-US"/>
              <a:t>4th Graders</a:t>
            </a:r>
          </a:p>
        </p:txBody>
      </p:sp>
      <p:sp>
        <p:nvSpPr>
          <p:cNvPr id="3" name="Content Placeholder 2">
            <a:extLst>
              <a:ext uri="{FF2B5EF4-FFF2-40B4-BE49-F238E27FC236}">
                <a16:creationId xmlns:a16="http://schemas.microsoft.com/office/drawing/2014/main" id="{2EF87912-1939-43B5-BE8F-69A8A2DEDE2B}"/>
              </a:ext>
            </a:extLst>
          </p:cNvPr>
          <p:cNvSpPr>
            <a:spLocks noGrp="1"/>
          </p:cNvSpPr>
          <p:nvPr>
            <p:ph idx="1"/>
          </p:nvPr>
        </p:nvSpPr>
        <p:spPr>
          <a:xfrm>
            <a:off x="155709" y="3884946"/>
            <a:ext cx="11286192" cy="4114801"/>
          </a:xfrm>
        </p:spPr>
        <p:txBody>
          <a:bodyPr vert="horz" lIns="91440" tIns="45720" rIns="91440" bIns="45720" rtlCol="0" anchor="t">
            <a:normAutofit/>
          </a:bodyPr>
          <a:lstStyle/>
          <a:p>
            <a:pPr marL="223520" indent="-223520"/>
            <a:r>
              <a:rPr lang="en-US">
                <a:ea typeface="+mn-lt"/>
                <a:cs typeface="+mn-lt"/>
              </a:rPr>
              <a:t>Troy Hunt Jr (Other Health Impairment &amp; Speech/Language Impairment) </a:t>
            </a:r>
            <a:endParaRPr lang="en-US"/>
          </a:p>
          <a:p>
            <a:pPr marL="223520" indent="-223520"/>
            <a:r>
              <a:rPr lang="en-US">
                <a:ea typeface="+mn-lt"/>
                <a:cs typeface="+mn-lt"/>
              </a:rPr>
              <a:t>Snow Klay (Specific Learning Disability &amp; Speech/Language Impairment) </a:t>
            </a:r>
            <a:endParaRPr lang="en-US"/>
          </a:p>
          <a:p>
            <a:pPr marL="223520" indent="-223520"/>
            <a:r>
              <a:rPr lang="en-US">
                <a:ea typeface="+mn-lt"/>
                <a:cs typeface="+mn-lt"/>
              </a:rPr>
              <a:t>Kevin Mayo (Significant Development Delay &amp; Speech/Language Impairment) </a:t>
            </a:r>
            <a:endParaRPr lang="en-US"/>
          </a:p>
          <a:p>
            <a:pPr marL="223520" indent="-223520"/>
            <a:r>
              <a:rPr lang="en-US">
                <a:ea typeface="+mn-lt"/>
                <a:cs typeface="+mn-lt"/>
              </a:rPr>
              <a:t>Emmanuel Prieto (Specific Learning Disability) </a:t>
            </a:r>
            <a:endParaRPr lang="en-US"/>
          </a:p>
          <a:p>
            <a:pPr marL="223520" indent="-223520"/>
            <a:r>
              <a:rPr lang="en-US" err="1">
                <a:ea typeface="+mn-lt"/>
                <a:cs typeface="+mn-lt"/>
              </a:rPr>
              <a:t>Dya'Moni</a:t>
            </a:r>
            <a:r>
              <a:rPr lang="en-US">
                <a:ea typeface="+mn-lt"/>
                <a:cs typeface="+mn-lt"/>
              </a:rPr>
              <a:t> Spears (Other Health Impairment) </a:t>
            </a:r>
            <a:endParaRPr lang="en-US"/>
          </a:p>
          <a:p>
            <a:pPr marL="223520" indent="-223520"/>
            <a:endParaRPr lang="en-US"/>
          </a:p>
          <a:p>
            <a:pPr marL="223520" indent="-223520"/>
            <a:endParaRPr lang="en-US"/>
          </a:p>
        </p:txBody>
      </p:sp>
    </p:spTree>
    <p:extLst>
      <p:ext uri="{BB962C8B-B14F-4D97-AF65-F5344CB8AC3E}">
        <p14:creationId xmlns:p14="http://schemas.microsoft.com/office/powerpoint/2010/main" val="11066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63108" y="1715312"/>
            <a:ext cx="9144001" cy="1371600"/>
          </a:xfrm>
        </p:spPr>
        <p:txBody>
          <a:bodyPr/>
          <a:lstStyle/>
          <a:p>
            <a:pPr algn="ctr"/>
            <a:r>
              <a:rPr lang="en-US"/>
              <a:t>5th Graders</a:t>
            </a:r>
          </a:p>
        </p:txBody>
      </p:sp>
      <p:sp>
        <p:nvSpPr>
          <p:cNvPr id="3" name="Content Placeholder 2">
            <a:extLst>
              <a:ext uri="{FF2B5EF4-FFF2-40B4-BE49-F238E27FC236}">
                <a16:creationId xmlns:a16="http://schemas.microsoft.com/office/drawing/2014/main" id="{2EF87912-1939-43B5-BE8F-69A8A2DEDE2B}"/>
              </a:ext>
            </a:extLst>
          </p:cNvPr>
          <p:cNvSpPr>
            <a:spLocks noGrp="1"/>
          </p:cNvSpPr>
          <p:nvPr>
            <p:ph idx="1"/>
          </p:nvPr>
        </p:nvSpPr>
        <p:spPr>
          <a:xfrm>
            <a:off x="61665" y="2923668"/>
            <a:ext cx="11385288" cy="4114801"/>
          </a:xfrm>
        </p:spPr>
        <p:txBody>
          <a:bodyPr vert="horz" lIns="91440" tIns="45720" rIns="91440" bIns="45720" rtlCol="0" anchor="t">
            <a:normAutofit/>
          </a:bodyPr>
          <a:lstStyle/>
          <a:p>
            <a:pPr marL="223520" indent="-223520"/>
            <a:r>
              <a:rPr lang="en-US">
                <a:ea typeface="+mn-lt"/>
                <a:cs typeface="+mn-lt"/>
              </a:rPr>
              <a:t>Willie Crumbley (Speech/Language Impairment)</a:t>
            </a:r>
            <a:endParaRPr lang="en-US"/>
          </a:p>
          <a:p>
            <a:pPr marL="223520" indent="-223520"/>
            <a:r>
              <a:rPr lang="en-US">
                <a:ea typeface="+mn-lt"/>
                <a:cs typeface="+mn-lt"/>
              </a:rPr>
              <a:t>Roody Fevrier (Emotional/Behavioral Disorder)</a:t>
            </a:r>
            <a:endParaRPr lang="en-US"/>
          </a:p>
          <a:p>
            <a:pPr marL="223520" indent="-223520"/>
            <a:r>
              <a:rPr lang="en-US">
                <a:ea typeface="+mn-lt"/>
                <a:cs typeface="+mn-lt"/>
              </a:rPr>
              <a:t>Shane Mathis (Mild Intellectual Disability &amp; Speech/Language Impairment)</a:t>
            </a:r>
            <a:endParaRPr lang="en-US"/>
          </a:p>
          <a:p>
            <a:pPr marL="223520" indent="-223520"/>
            <a:r>
              <a:rPr lang="en-US" err="1">
                <a:ea typeface="+mn-lt"/>
                <a:cs typeface="+mn-lt"/>
              </a:rPr>
              <a:t>Shun'tavius</a:t>
            </a:r>
            <a:r>
              <a:rPr lang="en-US">
                <a:ea typeface="+mn-lt"/>
                <a:cs typeface="+mn-lt"/>
              </a:rPr>
              <a:t> Sheppard (Other Health Impairment)</a:t>
            </a:r>
            <a:endParaRPr lang="en-US"/>
          </a:p>
          <a:p>
            <a:pPr marL="223520" indent="-223520"/>
            <a:r>
              <a:rPr lang="en-US">
                <a:ea typeface="+mn-lt"/>
                <a:cs typeface="+mn-lt"/>
              </a:rPr>
              <a:t>Adonis Simms (Autism &amp; Speech/Language Impairment)</a:t>
            </a:r>
            <a:endParaRPr lang="en-US"/>
          </a:p>
          <a:p>
            <a:pPr marL="223520" indent="-223520"/>
            <a:r>
              <a:rPr lang="en-US">
                <a:ea typeface="+mn-lt"/>
                <a:cs typeface="+mn-lt"/>
              </a:rPr>
              <a:t>Javaris Wauford (Specific Learning Disability &amp; Speech/Language Impairment)</a:t>
            </a:r>
            <a:endParaRPr lang="en-US"/>
          </a:p>
          <a:p>
            <a:pPr marL="223520" indent="-223520"/>
            <a:r>
              <a:rPr lang="en-US">
                <a:ea typeface="+mn-lt"/>
                <a:cs typeface="+mn-lt"/>
              </a:rPr>
              <a:t>Biniyam Wolde (Autism &amp; Speech/Language Impairment)</a:t>
            </a:r>
            <a:endParaRPr lang="en-US"/>
          </a:p>
          <a:p>
            <a:pPr marL="223520" indent="-223520"/>
            <a:endParaRPr lang="en-US"/>
          </a:p>
          <a:p>
            <a:pPr marL="223520" indent="-223520"/>
            <a:endParaRPr lang="en-US"/>
          </a:p>
          <a:p>
            <a:pPr marL="223520" indent="-223520"/>
            <a:endParaRPr lang="en-US"/>
          </a:p>
        </p:txBody>
      </p:sp>
      <p:sp>
        <p:nvSpPr>
          <p:cNvPr id="4" name="TextBox 3">
            <a:extLst>
              <a:ext uri="{FF2B5EF4-FFF2-40B4-BE49-F238E27FC236}">
                <a16:creationId xmlns:a16="http://schemas.microsoft.com/office/drawing/2014/main" id="{D147CD62-E150-4782-8550-A1FD2B73199D}"/>
              </a:ext>
            </a:extLst>
          </p:cNvPr>
          <p:cNvSpPr txBox="1"/>
          <p:nvPr/>
        </p:nvSpPr>
        <p:spPr>
          <a:xfrm>
            <a:off x="4722812"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61028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986" y="2389642"/>
            <a:ext cx="9144001" cy="1371600"/>
          </a:xfrm>
        </p:spPr>
        <p:txBody>
          <a:bodyPr/>
          <a:lstStyle/>
          <a:p>
            <a:pPr algn="ctr"/>
            <a:r>
              <a:rPr lang="en-US"/>
              <a:t>GA Milestone Data 2018-2019</a:t>
            </a:r>
          </a:p>
        </p:txBody>
      </p:sp>
      <p:sp>
        <p:nvSpPr>
          <p:cNvPr id="3" name="TextBox 2">
            <a:extLst>
              <a:ext uri="{FF2B5EF4-FFF2-40B4-BE49-F238E27FC236}">
                <a16:creationId xmlns:a16="http://schemas.microsoft.com/office/drawing/2014/main" id="{5BC6C91B-5D96-4AFE-BEF6-ACC5B6AB778F}"/>
              </a:ext>
            </a:extLst>
          </p:cNvPr>
          <p:cNvSpPr txBox="1"/>
          <p:nvPr/>
        </p:nvSpPr>
        <p:spPr>
          <a:xfrm>
            <a:off x="-59372" y="3766715"/>
            <a:ext cx="10359444"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W. Crumbley (Speech Only): ELA-384; Math- 401; Lexile: 290</a:t>
            </a:r>
            <a:endParaRPr lang="en-US" sz="2800"/>
          </a:p>
          <a:p>
            <a:r>
              <a:rPr lang="en-US" sz="2800">
                <a:ea typeface="+mn-lt"/>
                <a:cs typeface="+mn-lt"/>
              </a:rPr>
              <a:t>R. Fevrier- ELA- 506; Math-476; Lexile: 685</a:t>
            </a:r>
            <a:endParaRPr lang="en-US" sz="2800"/>
          </a:p>
          <a:p>
            <a:r>
              <a:rPr lang="en-US" sz="2800">
                <a:ea typeface="+mn-lt"/>
                <a:cs typeface="+mn-lt"/>
              </a:rPr>
              <a:t>S. Mathis- ELA- 408; Math- 445; Lexile: 330</a:t>
            </a:r>
            <a:endParaRPr lang="en-US" sz="2800"/>
          </a:p>
          <a:p>
            <a:r>
              <a:rPr lang="en-US" sz="2800">
                <a:ea typeface="+mn-lt"/>
                <a:cs typeface="+mn-lt"/>
              </a:rPr>
              <a:t>S. Sheppard: ELA-451;  Math-458;  Lexile: 475</a:t>
            </a:r>
            <a:endParaRPr lang="en-US" sz="2800"/>
          </a:p>
          <a:p>
            <a:r>
              <a:rPr lang="en-US" sz="2800">
                <a:ea typeface="+mn-lt"/>
                <a:cs typeface="+mn-lt"/>
              </a:rPr>
              <a:t>A. Sims: No scores reported</a:t>
            </a:r>
            <a:endParaRPr lang="en-US" sz="2800"/>
          </a:p>
          <a:p>
            <a:r>
              <a:rPr lang="en-US" sz="2800">
                <a:ea typeface="+mn-lt"/>
                <a:cs typeface="+mn-lt"/>
              </a:rPr>
              <a:t>J. Wauford: ELA-408; Math- 461;  Lexile: 370</a:t>
            </a:r>
            <a:endParaRPr lang="en-US" sz="2800"/>
          </a:p>
          <a:p>
            <a:r>
              <a:rPr lang="en-US" sz="2800">
                <a:ea typeface="+mn-lt"/>
                <a:cs typeface="+mn-lt"/>
              </a:rPr>
              <a:t>B. Wolde: ELA-434; Math-436; Lexile: 370</a:t>
            </a:r>
            <a:endParaRPr lang="en-US" sz="2800"/>
          </a:p>
          <a:p>
            <a:pPr algn="l"/>
            <a:endParaRPr lang="en-US"/>
          </a:p>
        </p:txBody>
      </p:sp>
    </p:spTree>
    <p:extLst>
      <p:ext uri="{BB962C8B-B14F-4D97-AF65-F5344CB8AC3E}">
        <p14:creationId xmlns:p14="http://schemas.microsoft.com/office/powerpoint/2010/main" val="117493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9E7C-3B5B-4727-8E0C-DF25EA530137}"/>
              </a:ext>
            </a:extLst>
          </p:cNvPr>
          <p:cNvSpPr>
            <a:spLocks noGrp="1"/>
          </p:cNvSpPr>
          <p:nvPr>
            <p:ph type="title"/>
          </p:nvPr>
        </p:nvSpPr>
        <p:spPr>
          <a:xfrm>
            <a:off x="1055604" y="1905000"/>
            <a:ext cx="3596607" cy="2667000"/>
          </a:xfrm>
        </p:spPr>
        <p:txBody>
          <a:bodyPr anchor="b">
            <a:normAutofit/>
          </a:bodyPr>
          <a:lstStyle/>
          <a:p>
            <a:r>
              <a:rPr lang="en-US" sz="4000" dirty="0"/>
              <a:t>Lexile Level </a:t>
            </a:r>
          </a:p>
        </p:txBody>
      </p:sp>
      <p:pic>
        <p:nvPicPr>
          <p:cNvPr id="3" name="Picture 3" descr="Graphical user interface, text&#10;&#10;Description automatically generated">
            <a:extLst>
              <a:ext uri="{FF2B5EF4-FFF2-40B4-BE49-F238E27FC236}">
                <a16:creationId xmlns:a16="http://schemas.microsoft.com/office/drawing/2014/main" id="{A0815A74-C345-437F-865D-5774CFE15333}"/>
              </a:ext>
            </a:extLst>
          </p:cNvPr>
          <p:cNvPicPr>
            <a:picLocks noChangeAspect="1"/>
          </p:cNvPicPr>
          <p:nvPr/>
        </p:nvPicPr>
        <p:blipFill rotWithShape="1">
          <a:blip r:embed="rId2"/>
          <a:srcRect l="36320" t="34078" r="37530" b="15100"/>
          <a:stretch/>
        </p:blipFill>
        <p:spPr>
          <a:xfrm>
            <a:off x="5195828" y="1288393"/>
            <a:ext cx="6230343" cy="5334000"/>
          </a:xfrm>
          <a:prstGeom prst="rect">
            <a:avLst/>
          </a:prstGeom>
          <a:noFill/>
        </p:spPr>
      </p:pic>
    </p:spTree>
    <p:extLst>
      <p:ext uri="{BB962C8B-B14F-4D97-AF65-F5344CB8AC3E}">
        <p14:creationId xmlns:p14="http://schemas.microsoft.com/office/powerpoint/2010/main" val="311078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614D-28A2-466C-B51F-16531EF6704A}"/>
              </a:ext>
            </a:extLst>
          </p:cNvPr>
          <p:cNvSpPr>
            <a:spLocks noGrp="1"/>
          </p:cNvSpPr>
          <p:nvPr>
            <p:ph type="title"/>
          </p:nvPr>
        </p:nvSpPr>
        <p:spPr>
          <a:xfrm>
            <a:off x="1035831" y="3805751"/>
            <a:ext cx="9144001" cy="1371600"/>
          </a:xfrm>
        </p:spPr>
        <p:txBody>
          <a:bodyPr/>
          <a:lstStyle/>
          <a:p>
            <a:pPr algn="ctr"/>
            <a:r>
              <a:rPr lang="en-US"/>
              <a:t>Data Talk-Teacher(s)</a:t>
            </a:r>
          </a:p>
        </p:txBody>
      </p:sp>
    </p:spTree>
    <p:extLst>
      <p:ext uri="{BB962C8B-B14F-4D97-AF65-F5344CB8AC3E}">
        <p14:creationId xmlns:p14="http://schemas.microsoft.com/office/powerpoint/2010/main" val="406895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47</Slides>
  <Notes>2</Notes>
  <HiddenSlides>1</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Digital Blue Tunnel 16x9</vt:lpstr>
      <vt:lpstr>SWD Collaborative Planning Meeting #4</vt:lpstr>
      <vt:lpstr>Committee Members</vt:lpstr>
      <vt:lpstr>PowerPoint Presentation</vt:lpstr>
      <vt:lpstr>3rd Graders</vt:lpstr>
      <vt:lpstr>4th Graders</vt:lpstr>
      <vt:lpstr>5th Graders</vt:lpstr>
      <vt:lpstr>GA Milestone Data 2018-2019</vt:lpstr>
      <vt:lpstr>Lexile Level </vt:lpstr>
      <vt:lpstr>Data Talk-Teacher(s)</vt:lpstr>
      <vt:lpstr>PowerPoint Presentation</vt:lpstr>
      <vt:lpstr>PowerPoint Presentation</vt:lpstr>
      <vt:lpstr>PowerPoint Presentation</vt:lpstr>
      <vt:lpstr>4th Grade MAP Data</vt:lpstr>
      <vt:lpstr>5th Grade MAP Data with 2020 Norms</vt:lpstr>
      <vt:lpstr>PowerPoint Presentation</vt:lpstr>
      <vt:lpstr>PowerPoint Presentation</vt:lpstr>
      <vt:lpstr>Interventions</vt:lpstr>
      <vt:lpstr>Digital Platforms</vt:lpstr>
      <vt:lpstr>Data Talk-Teacher(s)</vt:lpstr>
      <vt:lpstr>Tutorial (additional) Opportunities</vt:lpstr>
      <vt:lpstr>Attendance &amp; Engagement Mr. Lightner &amp; Mrs. Myles</vt:lpstr>
      <vt:lpstr>PowerPoint Presentation</vt:lpstr>
      <vt:lpstr>Incentives</vt:lpstr>
      <vt:lpstr>Next Steps</vt:lpstr>
      <vt:lpstr>PowerPoint Presentation</vt:lpstr>
      <vt:lpstr>PowerPoint Presentation</vt:lpstr>
      <vt:lpstr>Content Area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
  <cp:revision>395</cp:revision>
  <dcterms:created xsi:type="dcterms:W3CDTF">2020-10-09T15:48:57Z</dcterms:created>
  <dcterms:modified xsi:type="dcterms:W3CDTF">2020-10-18T13:30:51Z</dcterms:modified>
</cp:coreProperties>
</file>