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7" r:id="rId3"/>
    <p:sldId id="258" r:id="rId4"/>
    <p:sldId id="260" r:id="rId5"/>
    <p:sldId id="267" r:id="rId6"/>
    <p:sldId id="265" r:id="rId7"/>
    <p:sldId id="262" r:id="rId8"/>
    <p:sldId id="268" r:id="rId9"/>
    <p:sldId id="266" r:id="rId10"/>
    <p:sldId id="264" r:id="rId11"/>
  </p:sldIdLst>
  <p:sldSz cx="9144000" cy="6858000" type="screen4x3"/>
  <p:notesSz cx="6858000" cy="9144000"/>
  <p:defaultTextStyle>
    <a:defPPr>
      <a:defRPr lang="ru-RU"/>
    </a:defPPr>
    <a:lvl1pPr algn="l" rtl="0" fontAlgn="base">
      <a:spcBef>
        <a:spcPct val="0"/>
      </a:spcBef>
      <a:spcAft>
        <a:spcPct val="0"/>
      </a:spcAft>
      <a:defRPr b="1"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b="1"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b="1"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b="1"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b="1" kern="1200">
        <a:solidFill>
          <a:schemeClr val="tx1"/>
        </a:solidFill>
        <a:latin typeface="Arial" panose="020B0604020202020204" pitchFamily="34" charset="0"/>
        <a:ea typeface="+mn-ea"/>
        <a:cs typeface="+mn-cs"/>
      </a:defRPr>
    </a:lvl5pPr>
    <a:lvl6pPr marL="2286000" algn="l" defTabSz="914400" rtl="0" eaLnBrk="1" latinLnBrk="0" hangingPunct="1">
      <a:defRPr b="1" kern="1200">
        <a:solidFill>
          <a:schemeClr val="tx1"/>
        </a:solidFill>
        <a:latin typeface="Arial" panose="020B0604020202020204" pitchFamily="34" charset="0"/>
        <a:ea typeface="+mn-ea"/>
        <a:cs typeface="+mn-cs"/>
      </a:defRPr>
    </a:lvl6pPr>
    <a:lvl7pPr marL="2743200" algn="l" defTabSz="914400" rtl="0" eaLnBrk="1" latinLnBrk="0" hangingPunct="1">
      <a:defRPr b="1" kern="1200">
        <a:solidFill>
          <a:schemeClr val="tx1"/>
        </a:solidFill>
        <a:latin typeface="Arial" panose="020B0604020202020204" pitchFamily="34" charset="0"/>
        <a:ea typeface="+mn-ea"/>
        <a:cs typeface="+mn-cs"/>
      </a:defRPr>
    </a:lvl7pPr>
    <a:lvl8pPr marL="3200400" algn="l" defTabSz="914400" rtl="0" eaLnBrk="1" latinLnBrk="0" hangingPunct="1">
      <a:defRPr b="1" kern="1200">
        <a:solidFill>
          <a:schemeClr val="tx1"/>
        </a:solidFill>
        <a:latin typeface="Arial" panose="020B0604020202020204" pitchFamily="34" charset="0"/>
        <a:ea typeface="+mn-ea"/>
        <a:cs typeface="+mn-cs"/>
      </a:defRPr>
    </a:lvl8pPr>
    <a:lvl9pPr marL="3657600" algn="l" defTabSz="914400" rtl="0" eaLnBrk="1" latinLnBrk="0" hangingPunct="1">
      <a:defRPr b="1"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74" autoAdjust="0"/>
    <p:restoredTop sz="94660"/>
  </p:normalViewPr>
  <p:slideViewPr>
    <p:cSldViewPr>
      <p:cViewPr varScale="1">
        <p:scale>
          <a:sx n="72" d="100"/>
          <a:sy n="72" d="100"/>
        </p:scale>
        <p:origin x="1446" y="66"/>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1716"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9634" name="Rectangle 2">
            <a:extLst>
              <a:ext uri="{FF2B5EF4-FFF2-40B4-BE49-F238E27FC236}">
                <a16:creationId xmlns:a16="http://schemas.microsoft.com/office/drawing/2014/main" id="{3D712C85-759A-4A6F-9929-146E4EF25EA3}"/>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b="0"/>
            </a:lvl1pPr>
          </a:lstStyle>
          <a:p>
            <a:endParaRPr lang="ru-RU" altLang="en-US"/>
          </a:p>
        </p:txBody>
      </p:sp>
      <p:sp>
        <p:nvSpPr>
          <p:cNvPr id="69635" name="Rectangle 3">
            <a:extLst>
              <a:ext uri="{FF2B5EF4-FFF2-40B4-BE49-F238E27FC236}">
                <a16:creationId xmlns:a16="http://schemas.microsoft.com/office/drawing/2014/main" id="{D20E58B9-AF08-40B5-AF30-7C2E913000CE}"/>
              </a:ext>
            </a:extLst>
          </p:cNvPr>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b="0"/>
            </a:lvl1pPr>
          </a:lstStyle>
          <a:p>
            <a:endParaRPr lang="ru-RU" altLang="en-US"/>
          </a:p>
        </p:txBody>
      </p:sp>
      <p:sp>
        <p:nvSpPr>
          <p:cNvPr id="69636" name="Rectangle 4">
            <a:extLst>
              <a:ext uri="{FF2B5EF4-FFF2-40B4-BE49-F238E27FC236}">
                <a16:creationId xmlns:a16="http://schemas.microsoft.com/office/drawing/2014/main" id="{BB9AD8A2-AADA-4BC4-BCCA-BD9ED932C968}"/>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9637" name="Rectangle 5">
            <a:extLst>
              <a:ext uri="{FF2B5EF4-FFF2-40B4-BE49-F238E27FC236}">
                <a16:creationId xmlns:a16="http://schemas.microsoft.com/office/drawing/2014/main" id="{002333CB-8586-440C-948B-DAB1E1EAB166}"/>
              </a:ext>
            </a:extLst>
          </p:cNvPr>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ru-RU" altLang="en-US"/>
              <a:t>Click to edit Master text styles</a:t>
            </a:r>
          </a:p>
          <a:p>
            <a:pPr lvl="1"/>
            <a:r>
              <a:rPr lang="ru-RU" altLang="en-US"/>
              <a:t>Second level</a:t>
            </a:r>
          </a:p>
          <a:p>
            <a:pPr lvl="2"/>
            <a:r>
              <a:rPr lang="ru-RU" altLang="en-US"/>
              <a:t>Third level</a:t>
            </a:r>
          </a:p>
          <a:p>
            <a:pPr lvl="3"/>
            <a:r>
              <a:rPr lang="ru-RU" altLang="en-US"/>
              <a:t>Fourth level</a:t>
            </a:r>
          </a:p>
          <a:p>
            <a:pPr lvl="4"/>
            <a:r>
              <a:rPr lang="ru-RU" altLang="en-US"/>
              <a:t>Fifth level</a:t>
            </a:r>
          </a:p>
        </p:txBody>
      </p:sp>
      <p:sp>
        <p:nvSpPr>
          <p:cNvPr id="69638" name="Rectangle 6">
            <a:extLst>
              <a:ext uri="{FF2B5EF4-FFF2-40B4-BE49-F238E27FC236}">
                <a16:creationId xmlns:a16="http://schemas.microsoft.com/office/drawing/2014/main" id="{DF3A219A-6106-4812-A76F-F4F01FE041FA}"/>
              </a:ext>
            </a:extLst>
          </p:cNvPr>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b="0"/>
            </a:lvl1pPr>
          </a:lstStyle>
          <a:p>
            <a:endParaRPr lang="ru-RU" altLang="en-US"/>
          </a:p>
        </p:txBody>
      </p:sp>
      <p:sp>
        <p:nvSpPr>
          <p:cNvPr id="69639" name="Rectangle 7">
            <a:extLst>
              <a:ext uri="{FF2B5EF4-FFF2-40B4-BE49-F238E27FC236}">
                <a16:creationId xmlns:a16="http://schemas.microsoft.com/office/drawing/2014/main" id="{37F62EE8-F5DC-430A-8D4A-D3B7DA023C49}"/>
              </a:ext>
            </a:extLst>
          </p:cNvPr>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b="0"/>
            </a:lvl1pPr>
          </a:lstStyle>
          <a:p>
            <a:fld id="{FF6D2B30-9626-4515-8CAF-5C1D5E059C53}" type="slidenum">
              <a:rPr lang="ru-RU" altLang="en-US"/>
              <a:pPr/>
              <a:t>‹#›</a:t>
            </a:fld>
            <a:endParaRPr lang="ru-RU" alt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BF40185C-3D6E-4A77-8A6B-0CCB2778C2E0}"/>
              </a:ext>
            </a:extLst>
          </p:cNvPr>
          <p:cNvSpPr>
            <a:spLocks noGrp="1" noChangeArrowheads="1"/>
          </p:cNvSpPr>
          <p:nvPr>
            <p:ph type="ctrTitle"/>
          </p:nvPr>
        </p:nvSpPr>
        <p:spPr>
          <a:xfrm>
            <a:off x="611188" y="309563"/>
            <a:ext cx="5903912" cy="1109662"/>
          </a:xfrm>
          <a:effectLst>
            <a:outerShdw dist="17961" dir="2700000" algn="ctr" rotWithShape="0">
              <a:schemeClr val="bg2"/>
            </a:outerShdw>
          </a:effectLst>
        </p:spPr>
        <p:txBody>
          <a:bodyPr/>
          <a:lstStyle>
            <a:lvl1pPr algn="l">
              <a:defRPr sz="3200"/>
            </a:lvl1pPr>
          </a:lstStyle>
          <a:p>
            <a:pPr lvl="0"/>
            <a:r>
              <a:rPr lang="en-US" altLang="en-US" noProof="0"/>
              <a:t>Click to edit Master title style</a:t>
            </a:r>
            <a:endParaRPr lang="ru-RU" altLang="en-US" noProof="0"/>
          </a:p>
        </p:txBody>
      </p:sp>
      <p:sp>
        <p:nvSpPr>
          <p:cNvPr id="5123" name="Rectangle 3">
            <a:extLst>
              <a:ext uri="{FF2B5EF4-FFF2-40B4-BE49-F238E27FC236}">
                <a16:creationId xmlns:a16="http://schemas.microsoft.com/office/drawing/2014/main" id="{7C4DA3AB-5807-491D-AA3E-2B6DFDC32387}"/>
              </a:ext>
            </a:extLst>
          </p:cNvPr>
          <p:cNvSpPr>
            <a:spLocks noGrp="1" noChangeArrowheads="1"/>
          </p:cNvSpPr>
          <p:nvPr>
            <p:ph type="subTitle" idx="1"/>
          </p:nvPr>
        </p:nvSpPr>
        <p:spPr>
          <a:xfrm>
            <a:off x="611188" y="1196975"/>
            <a:ext cx="5903912" cy="696913"/>
          </a:xfrm>
          <a:effectLst>
            <a:outerShdw dist="17961" dir="2700000" algn="ctr" rotWithShape="0">
              <a:schemeClr val="bg2"/>
            </a:outerShdw>
          </a:effectLst>
        </p:spPr>
        <p:txBody>
          <a:bodyPr/>
          <a:lstStyle>
            <a:lvl1pPr marL="0" indent="0">
              <a:buFontTx/>
              <a:buNone/>
              <a:defRPr sz="2400" b="1"/>
            </a:lvl1pPr>
          </a:lstStyle>
          <a:p>
            <a:pPr lvl="0"/>
            <a:r>
              <a:rPr lang="en-US" altLang="en-US" noProof="0"/>
              <a:t>Click to edit Master subtitle style</a:t>
            </a:r>
            <a:endParaRPr lang="ru-RU" altLang="en-US" noProof="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244E96-9160-41D7-9716-067DB6FAB15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5074A5B-FC8D-4CF9-8F2D-5F2AA4AE1F0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302236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34FA07E-FB8D-4B6D-8323-5A7281FEE6C5}"/>
              </a:ext>
            </a:extLst>
          </p:cNvPr>
          <p:cNvSpPr>
            <a:spLocks noGrp="1"/>
          </p:cNvSpPr>
          <p:nvPr>
            <p:ph type="title" orient="vert"/>
          </p:nvPr>
        </p:nvSpPr>
        <p:spPr>
          <a:xfrm>
            <a:off x="6156325" y="115888"/>
            <a:ext cx="1871663" cy="5688012"/>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CB7DEAD-2FE0-40CC-8348-7ECABADE98B0}"/>
              </a:ext>
            </a:extLst>
          </p:cNvPr>
          <p:cNvSpPr>
            <a:spLocks noGrp="1"/>
          </p:cNvSpPr>
          <p:nvPr>
            <p:ph type="body" orient="vert" idx="1"/>
          </p:nvPr>
        </p:nvSpPr>
        <p:spPr>
          <a:xfrm>
            <a:off x="539750" y="115888"/>
            <a:ext cx="5464175" cy="56880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340331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002DB0-D22F-4B3B-9A69-C50B42AE2FC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F3643C3-190C-4444-961A-2DEA84A4801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058215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F66C75-F803-496A-A210-FCCE5F077070}"/>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10A576F-6ACF-42AB-950A-AC4A3A3AB58F}"/>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Tree>
    <p:extLst>
      <p:ext uri="{BB962C8B-B14F-4D97-AF65-F5344CB8AC3E}">
        <p14:creationId xmlns:p14="http://schemas.microsoft.com/office/powerpoint/2010/main" val="2178547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8F37F7-CCA3-4CDB-86AF-12B0F60FB34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2D15A22-786F-4BA4-89AE-87062A575DCE}"/>
              </a:ext>
            </a:extLst>
          </p:cNvPr>
          <p:cNvSpPr>
            <a:spLocks noGrp="1"/>
          </p:cNvSpPr>
          <p:nvPr>
            <p:ph sz="half" idx="1"/>
          </p:nvPr>
        </p:nvSpPr>
        <p:spPr>
          <a:xfrm>
            <a:off x="611188" y="692150"/>
            <a:ext cx="3632200" cy="51117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370C87F-E71A-4752-B3B9-33B7C6A82989}"/>
              </a:ext>
            </a:extLst>
          </p:cNvPr>
          <p:cNvSpPr>
            <a:spLocks noGrp="1"/>
          </p:cNvSpPr>
          <p:nvPr>
            <p:ph sz="half" idx="2"/>
          </p:nvPr>
        </p:nvSpPr>
        <p:spPr>
          <a:xfrm>
            <a:off x="4395788" y="692150"/>
            <a:ext cx="3632200" cy="51117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330709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9DAC39-72D0-4E02-ABE8-250A0EEF30D4}"/>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BB6A377-D9FB-4C5C-8890-F6C6B29774CC}"/>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C4A0A58-E6E7-4E89-91EB-0176596C36A5}"/>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083A945-BFF4-4673-B374-8D38A54CE6AD}"/>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B0E2B0E-5A6F-4442-AB9B-9B4F9D7DBB87}"/>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7190080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7F4AA3-17C3-4801-934A-FA35988F0EAA}"/>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9184877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483675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5F5756-3064-40D3-8833-FC9F560F5246}"/>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23DFE1F-3138-4F98-B787-D02B9C4F0D36}"/>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2A8E425-F58E-4B27-BBD5-1B9172E92CE7}"/>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25655216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CB5C84-BA5C-4B7B-AB83-BB6589FE3B03}"/>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8F45DE2-7A75-4314-88B7-7B8C0ED48DAD}"/>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72EF63DF-71E1-4C7E-A497-D02E00A2AE9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25899011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DD6C5391-C9A5-4BEA-90BD-C07E5FC6C4AF}"/>
              </a:ext>
            </a:extLst>
          </p:cNvPr>
          <p:cNvSpPr>
            <a:spLocks noGrp="1" noChangeArrowheads="1"/>
          </p:cNvSpPr>
          <p:nvPr>
            <p:ph type="title"/>
          </p:nvPr>
        </p:nvSpPr>
        <p:spPr bwMode="auto">
          <a:xfrm>
            <a:off x="539750" y="115888"/>
            <a:ext cx="7416800" cy="50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796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ru-RU" altLang="en-US"/>
          </a:p>
        </p:txBody>
      </p:sp>
      <p:sp>
        <p:nvSpPr>
          <p:cNvPr id="1027" name="Rectangle 3">
            <a:extLst>
              <a:ext uri="{FF2B5EF4-FFF2-40B4-BE49-F238E27FC236}">
                <a16:creationId xmlns:a16="http://schemas.microsoft.com/office/drawing/2014/main" id="{CEB7C769-5A9F-4061-8A79-35BC2A513F3C}"/>
              </a:ext>
            </a:extLst>
          </p:cNvPr>
          <p:cNvSpPr>
            <a:spLocks noGrp="1" noChangeArrowheads="1"/>
          </p:cNvSpPr>
          <p:nvPr>
            <p:ph type="body" idx="1"/>
          </p:nvPr>
        </p:nvSpPr>
        <p:spPr bwMode="auto">
          <a:xfrm>
            <a:off x="611188" y="692150"/>
            <a:ext cx="7416800" cy="5111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ru-RU"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rtl="0" eaLnBrk="1" fontAlgn="base" hangingPunct="1">
        <a:spcBef>
          <a:spcPct val="0"/>
        </a:spcBef>
        <a:spcAft>
          <a:spcPct val="0"/>
        </a:spcAft>
        <a:defRPr sz="3600" b="1" kern="1200">
          <a:solidFill>
            <a:srgbClr val="080808"/>
          </a:solidFill>
          <a:latin typeface="+mj-lt"/>
          <a:ea typeface="+mj-ea"/>
          <a:cs typeface="+mj-cs"/>
        </a:defRPr>
      </a:lvl1pPr>
      <a:lvl2pPr algn="r" rtl="0" eaLnBrk="1" fontAlgn="base" hangingPunct="1">
        <a:spcBef>
          <a:spcPct val="0"/>
        </a:spcBef>
        <a:spcAft>
          <a:spcPct val="0"/>
        </a:spcAft>
        <a:defRPr sz="3600" b="1">
          <a:solidFill>
            <a:srgbClr val="080808"/>
          </a:solidFill>
          <a:latin typeface="Arial" panose="020B0604020202020204" pitchFamily="34" charset="0"/>
        </a:defRPr>
      </a:lvl2pPr>
      <a:lvl3pPr algn="r" rtl="0" eaLnBrk="1" fontAlgn="base" hangingPunct="1">
        <a:spcBef>
          <a:spcPct val="0"/>
        </a:spcBef>
        <a:spcAft>
          <a:spcPct val="0"/>
        </a:spcAft>
        <a:defRPr sz="3600" b="1">
          <a:solidFill>
            <a:srgbClr val="080808"/>
          </a:solidFill>
          <a:latin typeface="Arial" panose="020B0604020202020204" pitchFamily="34" charset="0"/>
        </a:defRPr>
      </a:lvl3pPr>
      <a:lvl4pPr algn="r" rtl="0" eaLnBrk="1" fontAlgn="base" hangingPunct="1">
        <a:spcBef>
          <a:spcPct val="0"/>
        </a:spcBef>
        <a:spcAft>
          <a:spcPct val="0"/>
        </a:spcAft>
        <a:defRPr sz="3600" b="1">
          <a:solidFill>
            <a:srgbClr val="080808"/>
          </a:solidFill>
          <a:latin typeface="Arial" panose="020B0604020202020204" pitchFamily="34" charset="0"/>
        </a:defRPr>
      </a:lvl4pPr>
      <a:lvl5pPr algn="r" rtl="0" eaLnBrk="1" fontAlgn="base" hangingPunct="1">
        <a:spcBef>
          <a:spcPct val="0"/>
        </a:spcBef>
        <a:spcAft>
          <a:spcPct val="0"/>
        </a:spcAft>
        <a:defRPr sz="3600" b="1">
          <a:solidFill>
            <a:srgbClr val="080808"/>
          </a:solidFill>
          <a:latin typeface="Arial" panose="020B0604020202020204" pitchFamily="34" charset="0"/>
        </a:defRPr>
      </a:lvl5pPr>
      <a:lvl6pPr marL="457200" algn="r" rtl="0" eaLnBrk="1" fontAlgn="base" hangingPunct="1">
        <a:spcBef>
          <a:spcPct val="0"/>
        </a:spcBef>
        <a:spcAft>
          <a:spcPct val="0"/>
        </a:spcAft>
        <a:defRPr sz="3600" b="1">
          <a:solidFill>
            <a:srgbClr val="080808"/>
          </a:solidFill>
          <a:latin typeface="Arial" panose="020B0604020202020204" pitchFamily="34" charset="0"/>
        </a:defRPr>
      </a:lvl6pPr>
      <a:lvl7pPr marL="914400" algn="r" rtl="0" eaLnBrk="1" fontAlgn="base" hangingPunct="1">
        <a:spcBef>
          <a:spcPct val="0"/>
        </a:spcBef>
        <a:spcAft>
          <a:spcPct val="0"/>
        </a:spcAft>
        <a:defRPr sz="3600" b="1">
          <a:solidFill>
            <a:srgbClr val="080808"/>
          </a:solidFill>
          <a:latin typeface="Arial" panose="020B0604020202020204" pitchFamily="34" charset="0"/>
        </a:defRPr>
      </a:lvl7pPr>
      <a:lvl8pPr marL="1371600" algn="r" rtl="0" eaLnBrk="1" fontAlgn="base" hangingPunct="1">
        <a:spcBef>
          <a:spcPct val="0"/>
        </a:spcBef>
        <a:spcAft>
          <a:spcPct val="0"/>
        </a:spcAft>
        <a:defRPr sz="3600" b="1">
          <a:solidFill>
            <a:srgbClr val="080808"/>
          </a:solidFill>
          <a:latin typeface="Arial" panose="020B0604020202020204" pitchFamily="34" charset="0"/>
        </a:defRPr>
      </a:lvl8pPr>
      <a:lvl9pPr marL="1828800" algn="r" rtl="0" eaLnBrk="1" fontAlgn="base" hangingPunct="1">
        <a:spcBef>
          <a:spcPct val="0"/>
        </a:spcBef>
        <a:spcAft>
          <a:spcPct val="0"/>
        </a:spcAft>
        <a:defRPr sz="3600" b="1">
          <a:solidFill>
            <a:srgbClr val="080808"/>
          </a:solidFill>
          <a:latin typeface="Arial" panose="020B0604020202020204" pitchFamily="34" charset="0"/>
        </a:defRPr>
      </a:lvl9pPr>
    </p:titleStyle>
    <p:bodyStyle>
      <a:lvl1pPr marL="342900" indent="-342900" algn="l" rtl="0" eaLnBrk="1" fontAlgn="base" hangingPunct="1">
        <a:spcBef>
          <a:spcPct val="20000"/>
        </a:spcBef>
        <a:spcAft>
          <a:spcPct val="0"/>
        </a:spcAft>
        <a:buChar char="•"/>
        <a:defRPr sz="2800" kern="1200">
          <a:solidFill>
            <a:srgbClr val="080808"/>
          </a:solidFill>
          <a:latin typeface="+mn-lt"/>
          <a:ea typeface="+mn-ea"/>
          <a:cs typeface="+mn-cs"/>
        </a:defRPr>
      </a:lvl1pPr>
      <a:lvl2pPr marL="742950" indent="-285750" algn="l" rtl="0" eaLnBrk="1" fontAlgn="base" hangingPunct="1">
        <a:spcBef>
          <a:spcPct val="20000"/>
        </a:spcBef>
        <a:spcAft>
          <a:spcPct val="0"/>
        </a:spcAft>
        <a:buChar char="–"/>
        <a:defRPr sz="2400" b="1" kern="1200">
          <a:solidFill>
            <a:srgbClr val="080808"/>
          </a:solidFill>
          <a:latin typeface="+mn-lt"/>
          <a:ea typeface="+mn-ea"/>
          <a:cs typeface="+mn-cs"/>
        </a:defRPr>
      </a:lvl2pPr>
      <a:lvl3pPr marL="1143000" indent="-228600" algn="l" rtl="0" eaLnBrk="1" fontAlgn="base" hangingPunct="1">
        <a:spcBef>
          <a:spcPct val="20000"/>
        </a:spcBef>
        <a:spcAft>
          <a:spcPct val="0"/>
        </a:spcAft>
        <a:buChar char="•"/>
        <a:defRPr sz="2400" kern="1200">
          <a:solidFill>
            <a:srgbClr val="080808"/>
          </a:solidFill>
          <a:latin typeface="+mn-lt"/>
          <a:ea typeface="+mn-ea"/>
          <a:cs typeface="+mn-cs"/>
        </a:defRPr>
      </a:lvl3pPr>
      <a:lvl4pPr marL="1600200" indent="-228600" algn="l" rtl="0" eaLnBrk="1" fontAlgn="base" hangingPunct="1">
        <a:spcBef>
          <a:spcPct val="20000"/>
        </a:spcBef>
        <a:spcAft>
          <a:spcPct val="0"/>
        </a:spcAft>
        <a:buChar char="–"/>
        <a:defRPr sz="2000" kern="1200">
          <a:solidFill>
            <a:srgbClr val="080808"/>
          </a:solidFill>
          <a:latin typeface="+mn-lt"/>
          <a:ea typeface="+mn-ea"/>
          <a:cs typeface="+mn-cs"/>
        </a:defRPr>
      </a:lvl4pPr>
      <a:lvl5pPr marL="2057400" indent="-228600" algn="l" rtl="0" eaLnBrk="1" fontAlgn="base" hangingPunct="1">
        <a:spcBef>
          <a:spcPct val="20000"/>
        </a:spcBef>
        <a:spcAft>
          <a:spcPct val="0"/>
        </a:spcAft>
        <a:buChar char="»"/>
        <a:defRPr sz="2000" kern="1200">
          <a:solidFill>
            <a:srgbClr val="080808"/>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www.tapestrycharter.org/"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8" name="Rectangle 12">
            <a:extLst>
              <a:ext uri="{FF2B5EF4-FFF2-40B4-BE49-F238E27FC236}">
                <a16:creationId xmlns:a16="http://schemas.microsoft.com/office/drawing/2014/main" id="{52D05208-BF09-43DB-889D-AA0AFA4CA82A}"/>
              </a:ext>
            </a:extLst>
          </p:cNvPr>
          <p:cNvSpPr>
            <a:spLocks noGrp="1" noChangeArrowheads="1"/>
          </p:cNvSpPr>
          <p:nvPr>
            <p:ph type="ctrTitle"/>
          </p:nvPr>
        </p:nvSpPr>
        <p:spPr>
          <a:xfrm>
            <a:off x="76200" y="4648201"/>
            <a:ext cx="5667375" cy="1295400"/>
          </a:xfrm>
        </p:spPr>
        <p:txBody>
          <a:bodyPr/>
          <a:lstStyle/>
          <a:p>
            <a:pPr algn="ctr"/>
            <a:br>
              <a:rPr lang="en-US" altLang="en-US" sz="2400" dirty="0">
                <a:solidFill>
                  <a:schemeClr val="tx2"/>
                </a:solidFill>
                <a:latin typeface="Tahoma" panose="020B0604030504040204" pitchFamily="34" charset="0"/>
              </a:rPr>
            </a:br>
            <a:endParaRPr lang="en-US" altLang="en-US" sz="2400" dirty="0">
              <a:solidFill>
                <a:schemeClr val="tx2"/>
              </a:solidFill>
              <a:latin typeface="Tahoma" panose="020B0604030504040204" pitchFamily="34" charset="0"/>
            </a:endParaRPr>
          </a:p>
        </p:txBody>
      </p:sp>
      <p:sp>
        <p:nvSpPr>
          <p:cNvPr id="5" name="Rectangle 13">
            <a:extLst>
              <a:ext uri="{FF2B5EF4-FFF2-40B4-BE49-F238E27FC236}">
                <a16:creationId xmlns:a16="http://schemas.microsoft.com/office/drawing/2014/main" id="{E2CB880C-68A7-4B79-8D63-C2ABF0AC1E43}"/>
              </a:ext>
            </a:extLst>
          </p:cNvPr>
          <p:cNvSpPr txBox="1">
            <a:spLocks noChangeArrowheads="1"/>
          </p:cNvSpPr>
          <p:nvPr/>
        </p:nvSpPr>
        <p:spPr bwMode="auto">
          <a:xfrm>
            <a:off x="2667000" y="181390"/>
            <a:ext cx="8229600" cy="647700"/>
          </a:xfrm>
          <a:prstGeom prst="rect">
            <a:avLst/>
          </a:prstGeom>
          <a:noFill/>
          <a:ln>
            <a:noFill/>
          </a:ln>
          <a:effectLst>
            <a:outerShdw dist="1796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l" rtl="0" eaLnBrk="1" fontAlgn="base" hangingPunct="1">
              <a:spcBef>
                <a:spcPct val="20000"/>
              </a:spcBef>
              <a:spcAft>
                <a:spcPct val="0"/>
              </a:spcAft>
              <a:buFontTx/>
              <a:buNone/>
              <a:defRPr sz="2400" b="1" kern="1200">
                <a:solidFill>
                  <a:srgbClr val="080808"/>
                </a:solidFill>
                <a:latin typeface="+mn-lt"/>
                <a:ea typeface="+mn-ea"/>
                <a:cs typeface="+mn-cs"/>
              </a:defRPr>
            </a:lvl1pPr>
            <a:lvl2pPr marL="742950" indent="-285750" algn="l" rtl="0" eaLnBrk="1" fontAlgn="base" hangingPunct="1">
              <a:spcBef>
                <a:spcPct val="20000"/>
              </a:spcBef>
              <a:spcAft>
                <a:spcPct val="0"/>
              </a:spcAft>
              <a:buChar char="–"/>
              <a:defRPr sz="2400" b="1" kern="1200">
                <a:solidFill>
                  <a:srgbClr val="080808"/>
                </a:solidFill>
                <a:latin typeface="+mn-lt"/>
                <a:ea typeface="+mn-ea"/>
                <a:cs typeface="+mn-cs"/>
              </a:defRPr>
            </a:lvl2pPr>
            <a:lvl3pPr marL="1143000" indent="-228600" algn="l" rtl="0" eaLnBrk="1" fontAlgn="base" hangingPunct="1">
              <a:spcBef>
                <a:spcPct val="20000"/>
              </a:spcBef>
              <a:spcAft>
                <a:spcPct val="0"/>
              </a:spcAft>
              <a:buChar char="•"/>
              <a:defRPr sz="2400" kern="1200">
                <a:solidFill>
                  <a:srgbClr val="080808"/>
                </a:solidFill>
                <a:latin typeface="+mn-lt"/>
                <a:ea typeface="+mn-ea"/>
                <a:cs typeface="+mn-cs"/>
              </a:defRPr>
            </a:lvl3pPr>
            <a:lvl4pPr marL="1600200" indent="-228600" algn="l" rtl="0" eaLnBrk="1" fontAlgn="base" hangingPunct="1">
              <a:spcBef>
                <a:spcPct val="20000"/>
              </a:spcBef>
              <a:spcAft>
                <a:spcPct val="0"/>
              </a:spcAft>
              <a:buChar char="–"/>
              <a:defRPr sz="2000" kern="1200">
                <a:solidFill>
                  <a:srgbClr val="080808"/>
                </a:solidFill>
                <a:latin typeface="+mn-lt"/>
                <a:ea typeface="+mn-ea"/>
                <a:cs typeface="+mn-cs"/>
              </a:defRPr>
            </a:lvl4pPr>
            <a:lvl5pPr marL="2057400" indent="-228600" algn="l" rtl="0" eaLnBrk="1" fontAlgn="base" hangingPunct="1">
              <a:spcBef>
                <a:spcPct val="20000"/>
              </a:spcBef>
              <a:spcAft>
                <a:spcPct val="0"/>
              </a:spcAft>
              <a:buChar char="»"/>
              <a:defRPr sz="2000" kern="1200">
                <a:solidFill>
                  <a:srgbClr val="080808"/>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400" b="1" i="0" u="none" strike="noStrike" cap="none" normalizeH="0" baseline="0" dirty="0">
              <a:ln>
                <a:noFill/>
              </a:ln>
              <a:solidFill>
                <a:schemeClr val="tx1"/>
              </a:solidFill>
              <a:effectLst/>
              <a:latin typeface="Cambria" panose="020405030504060302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a:ln>
                  <a:noFill/>
                </a:ln>
                <a:solidFill>
                  <a:schemeClr val="tx1"/>
                </a:solidFill>
                <a:effectLst/>
                <a:latin typeface="Cambria" panose="02040503050406030204" pitchFamily="18" charset="0"/>
              </a:rPr>
              <a:t>2022-2023</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a:ln>
                  <a:noFill/>
                </a:ln>
                <a:solidFill>
                  <a:schemeClr val="tx1"/>
                </a:solidFill>
                <a:effectLst/>
                <a:latin typeface="Cambria" panose="02040503050406030204" pitchFamily="18" charset="0"/>
              </a:rPr>
              <a:t>Sample Professional Development</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a:ln>
                  <a:noFill/>
                </a:ln>
                <a:solidFill>
                  <a:schemeClr val="tx1"/>
                </a:solidFill>
                <a:effectLst/>
                <a:latin typeface="Cambria" panose="02040503050406030204" pitchFamily="18" charset="0"/>
              </a:rPr>
              <a:t>CALENDAR</a:t>
            </a:r>
          </a:p>
        </p:txBody>
      </p:sp>
      <p:sp>
        <p:nvSpPr>
          <p:cNvPr id="2" name="Rectangle 2">
            <a:extLst>
              <a:ext uri="{FF2B5EF4-FFF2-40B4-BE49-F238E27FC236}">
                <a16:creationId xmlns:a16="http://schemas.microsoft.com/office/drawing/2014/main" id="{445E5C77-5416-4D57-BB3C-75DE0C598592}"/>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endParaRPr lang="en-US"/>
          </a:p>
        </p:txBody>
      </p:sp>
      <p:sp>
        <p:nvSpPr>
          <p:cNvPr id="3" name="Text Box 1">
            <a:extLst>
              <a:ext uri="{FF2B5EF4-FFF2-40B4-BE49-F238E27FC236}">
                <a16:creationId xmlns:a16="http://schemas.microsoft.com/office/drawing/2014/main" id="{1630D378-280C-4F35-90C3-801765AD4E73}"/>
              </a:ext>
            </a:extLst>
          </p:cNvPr>
          <p:cNvSpPr txBox="1">
            <a:spLocks noChangeArrowheads="1"/>
          </p:cNvSpPr>
          <p:nvPr/>
        </p:nvSpPr>
        <p:spPr bwMode="auto">
          <a:xfrm>
            <a:off x="2978150" y="9185275"/>
            <a:ext cx="3101975" cy="4079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800" b="1" i="1" u="none" strike="noStrike" cap="none" normalizeH="0" baseline="0">
                <a:ln>
                  <a:noFill/>
                </a:ln>
                <a:solidFill>
                  <a:srgbClr val="7F7F7F"/>
                </a:solidFill>
                <a:effectLst/>
                <a:latin typeface="Cambria" panose="02040503050406030204" pitchFamily="18" charset="0"/>
                <a:ea typeface="Times New Roman" panose="02020603050405020304" pitchFamily="18" charset="0"/>
                <a:cs typeface="Century Gothic" panose="020B0502020202020204" pitchFamily="34" charset="0"/>
              </a:rPr>
              <a:t>Gretchen Jones Torbert Ph.D., CHLC</a:t>
            </a:r>
            <a:endParaRPr kumimoji="0" lang="en-US" altLang="en-US" sz="1600" b="1" i="0" u="none" strike="noStrike" cap="none" normalizeH="0" baseline="0">
              <a:ln>
                <a:noFill/>
              </a:ln>
              <a:solidFill>
                <a:schemeClr val="tx1"/>
              </a:solidFill>
              <a:effectLst/>
              <a:latin typeface="Cambria" panose="020405030504060302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800" b="1" i="1" u="none" strike="noStrike" cap="none" normalizeH="0" baseline="0">
                <a:ln>
                  <a:noFill/>
                </a:ln>
                <a:solidFill>
                  <a:srgbClr val="7F7F7F"/>
                </a:solidFill>
                <a:effectLst/>
                <a:latin typeface="Cambria" panose="02040503050406030204" pitchFamily="18" charset="0"/>
                <a:ea typeface="Times New Roman" panose="02020603050405020304" pitchFamily="18" charset="0"/>
                <a:cs typeface="Century Gothic" panose="020B0502020202020204" pitchFamily="34" charset="0"/>
              </a:rPr>
              <a:t>                                                   Co-Founder/ Principal</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7" name="Rectangle 5">
            <a:extLst>
              <a:ext uri="{FF2B5EF4-FFF2-40B4-BE49-F238E27FC236}">
                <a16:creationId xmlns:a16="http://schemas.microsoft.com/office/drawing/2014/main" id="{A0EE80FD-7820-48F1-AB36-02B025386F3F}"/>
              </a:ext>
            </a:extLst>
          </p:cNvPr>
          <p:cNvSpPr>
            <a:spLocks noChangeArrowheads="1"/>
          </p:cNvSpPr>
          <p:nvPr/>
        </p:nvSpPr>
        <p:spPr bwMode="auto">
          <a:xfrm>
            <a:off x="152400" y="1524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endParaRPr lang="en-US"/>
          </a:p>
        </p:txBody>
      </p:sp>
      <p:sp>
        <p:nvSpPr>
          <p:cNvPr id="8" name="Text Box 4">
            <a:extLst>
              <a:ext uri="{FF2B5EF4-FFF2-40B4-BE49-F238E27FC236}">
                <a16:creationId xmlns:a16="http://schemas.microsoft.com/office/drawing/2014/main" id="{DE080966-4D2A-405C-B774-62743A8E1A7A}"/>
              </a:ext>
            </a:extLst>
          </p:cNvPr>
          <p:cNvSpPr txBox="1">
            <a:spLocks noChangeArrowheads="1"/>
          </p:cNvSpPr>
          <p:nvPr/>
        </p:nvSpPr>
        <p:spPr bwMode="auto">
          <a:xfrm>
            <a:off x="3130550" y="9337675"/>
            <a:ext cx="3101975" cy="4079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800" b="1" i="1" u="none" strike="noStrike" cap="none" normalizeH="0" baseline="0">
                <a:ln>
                  <a:noFill/>
                </a:ln>
                <a:solidFill>
                  <a:srgbClr val="7F7F7F"/>
                </a:solidFill>
                <a:effectLst/>
                <a:latin typeface="Cambria" panose="02040503050406030204" pitchFamily="18" charset="0"/>
                <a:ea typeface="Times New Roman" panose="02020603050405020304" pitchFamily="18" charset="0"/>
                <a:cs typeface="Century Gothic" panose="020B0502020202020204" pitchFamily="34" charset="0"/>
              </a:rPr>
              <a:t>Gretchen Jones Torbert Ph.D., CHLC</a:t>
            </a:r>
            <a:endParaRPr kumimoji="0" lang="en-US" altLang="en-US" sz="1600" b="1" i="0" u="none" strike="noStrike" cap="none" normalizeH="0" baseline="0">
              <a:ln>
                <a:noFill/>
              </a:ln>
              <a:solidFill>
                <a:schemeClr val="tx1"/>
              </a:solidFill>
              <a:effectLst/>
              <a:latin typeface="Cambria" panose="020405030504060302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800" b="1" i="1" u="none" strike="noStrike" cap="none" normalizeH="0" baseline="0">
                <a:ln>
                  <a:noFill/>
                </a:ln>
                <a:solidFill>
                  <a:srgbClr val="7F7F7F"/>
                </a:solidFill>
                <a:effectLst/>
                <a:latin typeface="Cambria" panose="02040503050406030204" pitchFamily="18" charset="0"/>
                <a:ea typeface="Times New Roman" panose="02020603050405020304" pitchFamily="18" charset="0"/>
                <a:cs typeface="Century Gothic" panose="020B0502020202020204" pitchFamily="34" charset="0"/>
              </a:rPr>
              <a:t>                                                   Co-Founder/ Principal</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 name="Rectangle 8">
            <a:extLst>
              <a:ext uri="{FF2B5EF4-FFF2-40B4-BE49-F238E27FC236}">
                <a16:creationId xmlns:a16="http://schemas.microsoft.com/office/drawing/2014/main" id="{13557EA9-5CB0-4B84-BD92-65E2FF2B1450}"/>
              </a:ext>
            </a:extLst>
          </p:cNvPr>
          <p:cNvSpPr>
            <a:spLocks noChangeArrowheads="1"/>
          </p:cNvSpPr>
          <p:nvPr/>
        </p:nvSpPr>
        <p:spPr bwMode="auto">
          <a:xfrm>
            <a:off x="304735" y="37189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endParaRPr lang="en-US"/>
          </a:p>
        </p:txBody>
      </p:sp>
      <p:sp>
        <p:nvSpPr>
          <p:cNvPr id="11" name="Text Box 7">
            <a:extLst>
              <a:ext uri="{FF2B5EF4-FFF2-40B4-BE49-F238E27FC236}">
                <a16:creationId xmlns:a16="http://schemas.microsoft.com/office/drawing/2014/main" id="{C426A38B-1E00-4CE8-845A-648FE11664A2}"/>
              </a:ext>
            </a:extLst>
          </p:cNvPr>
          <p:cNvSpPr txBox="1">
            <a:spLocks noChangeArrowheads="1"/>
          </p:cNvSpPr>
          <p:nvPr/>
        </p:nvSpPr>
        <p:spPr bwMode="auto">
          <a:xfrm>
            <a:off x="3282950" y="9164763"/>
            <a:ext cx="3101975" cy="7333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800" b="1" i="1" u="none" strike="noStrike" cap="none" normalizeH="0" baseline="0">
                <a:ln>
                  <a:noFill/>
                </a:ln>
                <a:solidFill>
                  <a:srgbClr val="7F7F7F"/>
                </a:solidFill>
                <a:effectLst/>
                <a:latin typeface="Cambria" panose="02040503050406030204" pitchFamily="18" charset="0"/>
                <a:ea typeface="Times New Roman" panose="02020603050405020304" pitchFamily="18" charset="0"/>
                <a:cs typeface="Century Gothic" panose="020B0502020202020204" pitchFamily="34" charset="0"/>
              </a:rPr>
              <a:t>Gretchen Jones Torbert Ph.D., CHLC</a:t>
            </a:r>
            <a:endParaRPr kumimoji="0" lang="en-US" altLang="en-US" sz="1600" b="1" i="0" u="none" strike="noStrike" cap="none" normalizeH="0" baseline="0">
              <a:ln>
                <a:noFill/>
              </a:ln>
              <a:solidFill>
                <a:schemeClr val="tx1"/>
              </a:solidFill>
              <a:effectLst/>
              <a:latin typeface="Cambria" panose="020405030504060302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800" b="1" i="1" u="none" strike="noStrike" cap="none" normalizeH="0" baseline="0">
                <a:ln>
                  <a:noFill/>
                </a:ln>
                <a:solidFill>
                  <a:srgbClr val="7F7F7F"/>
                </a:solidFill>
                <a:effectLst/>
                <a:latin typeface="Cambria" panose="02040503050406030204" pitchFamily="18" charset="0"/>
                <a:ea typeface="Times New Roman" panose="02020603050405020304" pitchFamily="18" charset="0"/>
                <a:cs typeface="Century Gothic" panose="020B0502020202020204" pitchFamily="34" charset="0"/>
              </a:rPr>
              <a:t>                                                   Co-Founder/ Principal</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 name="Rectangle 13">
            <a:extLst>
              <a:ext uri="{FF2B5EF4-FFF2-40B4-BE49-F238E27FC236}">
                <a16:creationId xmlns:a16="http://schemas.microsoft.com/office/drawing/2014/main" id="{FD0ED82D-A4D1-49B1-A68C-82CA224A390A}"/>
              </a:ext>
            </a:extLst>
          </p:cNvPr>
          <p:cNvSpPr txBox="1">
            <a:spLocks noChangeArrowheads="1"/>
          </p:cNvSpPr>
          <p:nvPr/>
        </p:nvSpPr>
        <p:spPr bwMode="auto">
          <a:xfrm>
            <a:off x="72887" y="6006536"/>
            <a:ext cx="8229600" cy="647700"/>
          </a:xfrm>
          <a:prstGeom prst="rect">
            <a:avLst/>
          </a:prstGeom>
          <a:noFill/>
          <a:ln>
            <a:noFill/>
          </a:ln>
          <a:effectLst>
            <a:outerShdw dist="1796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l" rtl="0" eaLnBrk="1" fontAlgn="base" hangingPunct="1">
              <a:spcBef>
                <a:spcPct val="20000"/>
              </a:spcBef>
              <a:spcAft>
                <a:spcPct val="0"/>
              </a:spcAft>
              <a:buFontTx/>
              <a:buNone/>
              <a:defRPr sz="2400" b="1" kern="1200">
                <a:solidFill>
                  <a:srgbClr val="080808"/>
                </a:solidFill>
                <a:latin typeface="+mn-lt"/>
                <a:ea typeface="+mn-ea"/>
                <a:cs typeface="+mn-cs"/>
              </a:defRPr>
            </a:lvl1pPr>
            <a:lvl2pPr marL="742950" indent="-285750" algn="l" rtl="0" eaLnBrk="1" fontAlgn="base" hangingPunct="1">
              <a:spcBef>
                <a:spcPct val="20000"/>
              </a:spcBef>
              <a:spcAft>
                <a:spcPct val="0"/>
              </a:spcAft>
              <a:buChar char="–"/>
              <a:defRPr sz="2400" b="1" kern="1200">
                <a:solidFill>
                  <a:srgbClr val="080808"/>
                </a:solidFill>
                <a:latin typeface="+mn-lt"/>
                <a:ea typeface="+mn-ea"/>
                <a:cs typeface="+mn-cs"/>
              </a:defRPr>
            </a:lvl2pPr>
            <a:lvl3pPr marL="1143000" indent="-228600" algn="l" rtl="0" eaLnBrk="1" fontAlgn="base" hangingPunct="1">
              <a:spcBef>
                <a:spcPct val="20000"/>
              </a:spcBef>
              <a:spcAft>
                <a:spcPct val="0"/>
              </a:spcAft>
              <a:buChar char="•"/>
              <a:defRPr sz="2400" kern="1200">
                <a:solidFill>
                  <a:srgbClr val="080808"/>
                </a:solidFill>
                <a:latin typeface="+mn-lt"/>
                <a:ea typeface="+mn-ea"/>
                <a:cs typeface="+mn-cs"/>
              </a:defRPr>
            </a:lvl3pPr>
            <a:lvl4pPr marL="1600200" indent="-228600" algn="l" rtl="0" eaLnBrk="1" fontAlgn="base" hangingPunct="1">
              <a:spcBef>
                <a:spcPct val="20000"/>
              </a:spcBef>
              <a:spcAft>
                <a:spcPct val="0"/>
              </a:spcAft>
              <a:buChar char="–"/>
              <a:defRPr sz="2000" kern="1200">
                <a:solidFill>
                  <a:srgbClr val="080808"/>
                </a:solidFill>
                <a:latin typeface="+mn-lt"/>
                <a:ea typeface="+mn-ea"/>
                <a:cs typeface="+mn-cs"/>
              </a:defRPr>
            </a:lvl4pPr>
            <a:lvl5pPr marL="2057400" indent="-228600" algn="l" rtl="0" eaLnBrk="1" fontAlgn="base" hangingPunct="1">
              <a:spcBef>
                <a:spcPct val="20000"/>
              </a:spcBef>
              <a:spcAft>
                <a:spcPct val="0"/>
              </a:spcAft>
              <a:buChar char="»"/>
              <a:defRPr sz="2000" kern="1200">
                <a:solidFill>
                  <a:srgbClr val="080808"/>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800" b="1" i="0" u="none" strike="noStrike" cap="none" normalizeH="0" baseline="0" dirty="0">
                <a:ln>
                  <a:noFill/>
                </a:ln>
                <a:solidFill>
                  <a:schemeClr val="tx1"/>
                </a:solidFill>
                <a:effectLst/>
                <a:latin typeface="Cambria" panose="02040503050406030204" pitchFamily="18" charset="0"/>
              </a:rPr>
              <a:t>Gretchen Jones Torbert, Ph.D., CHLC</a:t>
            </a:r>
          </a:p>
        </p:txBody>
      </p:sp>
      <p:pic>
        <p:nvPicPr>
          <p:cNvPr id="12" name="Picture 2" descr="logo">
            <a:hlinkClick r:id="rId2"/>
            <a:extLst>
              <a:ext uri="{FF2B5EF4-FFF2-40B4-BE49-F238E27FC236}">
                <a16:creationId xmlns:a16="http://schemas.microsoft.com/office/drawing/2014/main" id="{AB3DCB49-840B-439C-8234-EFF6012FECB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5881" y="4772493"/>
            <a:ext cx="4010004" cy="117523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14690" name="Rectangle 2">
            <a:extLst>
              <a:ext uri="{FF2B5EF4-FFF2-40B4-BE49-F238E27FC236}">
                <a16:creationId xmlns:a16="http://schemas.microsoft.com/office/drawing/2014/main" id="{F2572213-274B-40C1-8472-5A945DE9CB50}"/>
              </a:ext>
            </a:extLst>
          </p:cNvPr>
          <p:cNvSpPr>
            <a:spLocks noGrp="1" noChangeArrowheads="1"/>
          </p:cNvSpPr>
          <p:nvPr>
            <p:ph type="title"/>
          </p:nvPr>
        </p:nvSpPr>
        <p:spPr>
          <a:xfrm>
            <a:off x="1295400" y="3067050"/>
            <a:ext cx="7127875" cy="723900"/>
          </a:xfrm>
        </p:spPr>
        <p:txBody>
          <a:bodyPr/>
          <a:lstStyle/>
          <a:p>
            <a:pPr algn="ctr"/>
            <a:r>
              <a:rPr lang="en-US" altLang="en-US" sz="2800" dirty="0">
                <a:solidFill>
                  <a:schemeClr val="tx2"/>
                </a:solidFill>
              </a:rPr>
              <a:t>Thank You! </a:t>
            </a:r>
            <a:br>
              <a:rPr lang="en-US" altLang="en-US" sz="2800" dirty="0">
                <a:solidFill>
                  <a:schemeClr val="tx2"/>
                </a:solidFill>
              </a:rPr>
            </a:br>
            <a:endParaRPr lang="en-US" altLang="en-US" sz="2800" dirty="0">
              <a:solidFill>
                <a:schemeClr val="tx2"/>
              </a:solidFill>
            </a:endParaRPr>
          </a:p>
        </p:txBody>
      </p:sp>
      <p:sp>
        <p:nvSpPr>
          <p:cNvPr id="114691" name="Rectangle 3">
            <a:extLst>
              <a:ext uri="{FF2B5EF4-FFF2-40B4-BE49-F238E27FC236}">
                <a16:creationId xmlns:a16="http://schemas.microsoft.com/office/drawing/2014/main" id="{8956FEBC-527F-4680-9814-35D57C034707}"/>
              </a:ext>
            </a:extLst>
          </p:cNvPr>
          <p:cNvSpPr>
            <a:spLocks noGrp="1" noChangeArrowheads="1"/>
          </p:cNvSpPr>
          <p:nvPr>
            <p:ph type="body" idx="1"/>
          </p:nvPr>
        </p:nvSpPr>
        <p:spPr>
          <a:xfrm>
            <a:off x="1295400" y="1828800"/>
            <a:ext cx="7116762" cy="4611688"/>
          </a:xfrm>
        </p:spPr>
        <p:txBody>
          <a:bodyPr/>
          <a:lstStyle/>
          <a:p>
            <a:pPr marL="0" indent="0" algn="ctr">
              <a:buNone/>
            </a:pPr>
            <a:endParaRPr lang="en-US" altLang="en-US" sz="1600" dirty="0">
              <a:solidFill>
                <a:schemeClr val="tx2"/>
              </a:solidFill>
            </a:endParaRPr>
          </a:p>
          <a:p>
            <a:pPr marL="0" indent="0" algn="ctr">
              <a:buNone/>
            </a:pPr>
            <a:endParaRPr lang="en-US" altLang="en-US" sz="2000" dirty="0">
              <a:solidFill>
                <a:schemeClr val="tx2"/>
              </a:solidFill>
            </a:endParaRPr>
          </a:p>
          <a:p>
            <a:pPr marL="0" indent="0" algn="ctr">
              <a:buNone/>
            </a:pPr>
            <a:r>
              <a:rPr lang="en-US" altLang="en-US" sz="2000" dirty="0">
                <a:solidFill>
                  <a:schemeClr val="tx2"/>
                </a:solidFill>
              </a:rPr>
              <a:t>We are a TEAM- Together Everyone Achieves More!</a:t>
            </a:r>
          </a:p>
          <a:p>
            <a:pPr marL="0" indent="0">
              <a:buNone/>
            </a:pPr>
            <a:endParaRPr lang="en-US" altLang="en-US" sz="1600" dirty="0">
              <a:solidFill>
                <a:schemeClr val="tx2"/>
              </a:solidFill>
            </a:endParaRPr>
          </a:p>
          <a:p>
            <a:pPr marL="0" indent="0">
              <a:buNone/>
            </a:pPr>
            <a:endParaRPr lang="en-US" altLang="en-US" sz="1600" dirty="0">
              <a:solidFill>
                <a:schemeClr val="tx2"/>
              </a:solidFill>
            </a:endParaRPr>
          </a:p>
          <a:p>
            <a:pPr marL="0" indent="0" algn="ctr">
              <a:buNone/>
            </a:pPr>
            <a:endParaRPr lang="en-US" altLang="en-US" sz="1600" dirty="0">
              <a:solidFill>
                <a:schemeClr val="tx2"/>
              </a:solidFill>
            </a:endParaRPr>
          </a:p>
        </p:txBody>
      </p:sp>
    </p:spTree>
    <p:extLst>
      <p:ext uri="{BB962C8B-B14F-4D97-AF65-F5344CB8AC3E}">
        <p14:creationId xmlns:p14="http://schemas.microsoft.com/office/powerpoint/2010/main" val="42078596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a:extLst>
              <a:ext uri="{FF2B5EF4-FFF2-40B4-BE49-F238E27FC236}">
                <a16:creationId xmlns:a16="http://schemas.microsoft.com/office/drawing/2014/main" id="{059E9DE9-0A08-47C5-A699-F56D0BBAF40C}"/>
              </a:ext>
            </a:extLst>
          </p:cNvPr>
          <p:cNvSpPr>
            <a:spLocks noGrp="1" noChangeArrowheads="1"/>
          </p:cNvSpPr>
          <p:nvPr>
            <p:ph type="title"/>
          </p:nvPr>
        </p:nvSpPr>
        <p:spPr>
          <a:xfrm>
            <a:off x="468312" y="476250"/>
            <a:ext cx="6143625" cy="649288"/>
          </a:xfrm>
        </p:spPr>
        <p:txBody>
          <a:bodyPr/>
          <a:lstStyle/>
          <a:p>
            <a:pPr algn="l"/>
            <a:r>
              <a:rPr lang="en-US" altLang="en-US" sz="4000" dirty="0">
                <a:solidFill>
                  <a:schemeClr val="tx2"/>
                </a:solidFill>
                <a:latin typeface="Tahoma" panose="020B0604030504040204" pitchFamily="34" charset="0"/>
              </a:rPr>
              <a:t>Greetings Everyone…</a:t>
            </a:r>
            <a:endParaRPr lang="uk-UA" altLang="en-US" sz="4000" dirty="0">
              <a:solidFill>
                <a:schemeClr val="tx2"/>
              </a:solidFill>
              <a:latin typeface="Tahoma" panose="020B0604030504040204" pitchFamily="34" charset="0"/>
            </a:endParaRPr>
          </a:p>
        </p:txBody>
      </p:sp>
      <p:sp>
        <p:nvSpPr>
          <p:cNvPr id="36867" name="Rectangle 3">
            <a:extLst>
              <a:ext uri="{FF2B5EF4-FFF2-40B4-BE49-F238E27FC236}">
                <a16:creationId xmlns:a16="http://schemas.microsoft.com/office/drawing/2014/main" id="{39B50005-9B83-46A7-924B-B302AB0F678B}"/>
              </a:ext>
            </a:extLst>
          </p:cNvPr>
          <p:cNvSpPr>
            <a:spLocks noGrp="1" noChangeArrowheads="1"/>
          </p:cNvSpPr>
          <p:nvPr>
            <p:ph type="body" idx="1"/>
          </p:nvPr>
        </p:nvSpPr>
        <p:spPr>
          <a:xfrm>
            <a:off x="468312" y="1700213"/>
            <a:ext cx="8447087" cy="4681537"/>
          </a:xfrm>
        </p:spPr>
        <p:txBody>
          <a:bodyPr/>
          <a:lstStyle/>
          <a:p>
            <a:pPr marL="0" marR="0" indent="0">
              <a:spcBef>
                <a:spcPts val="0"/>
              </a:spcBef>
              <a:spcAft>
                <a:spcPts val="1200"/>
              </a:spcAft>
              <a:buNone/>
            </a:pPr>
            <a:r>
              <a:rPr lang="en-US" sz="1400" dirty="0">
                <a:solidFill>
                  <a:srgbClr val="444444"/>
                </a:solidFill>
                <a:effectLst/>
                <a:latin typeface="Verdana" panose="020B0604030504040204" pitchFamily="34" charset="0"/>
                <a:ea typeface="Times New Roman" panose="02020603050405020304" pitchFamily="18" charset="0"/>
              </a:rPr>
              <a:t>Greetings and Salutations, </a:t>
            </a:r>
            <a:endParaRPr lang="en-US" sz="1400" dirty="0">
              <a:effectLst/>
              <a:latin typeface="Times New Roman" panose="02020603050405020304" pitchFamily="18" charset="0"/>
              <a:ea typeface="Times New Roman" panose="02020603050405020304" pitchFamily="18" charset="0"/>
            </a:endParaRPr>
          </a:p>
          <a:p>
            <a:pPr marL="0" marR="0" indent="0" algn="just">
              <a:spcBef>
                <a:spcPts val="0"/>
              </a:spcBef>
              <a:spcAft>
                <a:spcPts val="1200"/>
              </a:spcAft>
              <a:buNone/>
            </a:pPr>
            <a:r>
              <a:rPr lang="en-US" sz="1400" dirty="0">
                <a:solidFill>
                  <a:srgbClr val="444444"/>
                </a:solidFill>
                <a:effectLst/>
                <a:latin typeface="Verdana" panose="020B0604030504040204" pitchFamily="34" charset="0"/>
                <a:ea typeface="Times New Roman" panose="02020603050405020304" pitchFamily="18" charset="0"/>
              </a:rPr>
              <a:t>Welcome to the 2022-2023 Academic School Year. I hope that everyone enjoyed a fun filled and relaxing summer! How quickly summer concludes, and our thoughts turn to prepare for the start of another school year. </a:t>
            </a:r>
            <a:endParaRPr lang="en-US" sz="1400" dirty="0">
              <a:effectLst/>
              <a:latin typeface="Times New Roman" panose="02020603050405020304" pitchFamily="18" charset="0"/>
              <a:ea typeface="Times New Roman" panose="02020603050405020304" pitchFamily="18" charset="0"/>
            </a:endParaRPr>
          </a:p>
          <a:p>
            <a:pPr marL="0" marR="0" indent="0" algn="just">
              <a:spcBef>
                <a:spcPts val="0"/>
              </a:spcBef>
              <a:spcAft>
                <a:spcPts val="1200"/>
              </a:spcAft>
              <a:buNone/>
            </a:pPr>
            <a:r>
              <a:rPr lang="en-US" sz="1400" dirty="0">
                <a:solidFill>
                  <a:srgbClr val="444444"/>
                </a:solidFill>
                <a:effectLst/>
                <a:latin typeface="Verdana" panose="020B0604030504040204" pitchFamily="34" charset="0"/>
                <a:ea typeface="Times New Roman" panose="02020603050405020304" pitchFamily="18" charset="0"/>
              </a:rPr>
              <a:t>It is with great pleasure that I introduce myself to the Tapestry Public Charter School. This is always one of my favorite times of the year!  I love the excitement of beginning each new school year and eagerly await welcoming our students.  I am elated to be the Co-Founder/ Principal. My partnership and support with each of you are the key elements to ensuring that we can maximize each student’s educational and personal development together. </a:t>
            </a:r>
            <a:endParaRPr lang="en-US" sz="1400" dirty="0">
              <a:effectLst/>
              <a:latin typeface="Times New Roman" panose="02020603050405020304" pitchFamily="18" charset="0"/>
              <a:ea typeface="Times New Roman" panose="02020603050405020304" pitchFamily="18" charset="0"/>
            </a:endParaRPr>
          </a:p>
          <a:p>
            <a:pPr marL="0" marR="0" indent="0" algn="just">
              <a:spcBef>
                <a:spcPts val="0"/>
              </a:spcBef>
              <a:spcAft>
                <a:spcPts val="1200"/>
              </a:spcAft>
              <a:buNone/>
            </a:pPr>
            <a:r>
              <a:rPr lang="en-US" sz="1400" dirty="0">
                <a:solidFill>
                  <a:srgbClr val="444444"/>
                </a:solidFill>
                <a:effectLst/>
                <a:latin typeface="Verdana" panose="020B0604030504040204" pitchFamily="34" charset="0"/>
                <a:ea typeface="Times New Roman" panose="02020603050405020304" pitchFamily="18" charset="0"/>
              </a:rPr>
              <a:t>Throughout the community, there is an incredible level of excitement coupled with anxious thoughts as everyone makes final preparations.  It is with the same care, enthusiasm, and commitment that I approach the craft of teaching and learning. In addition, I plan to work collaboratively with each of you to offer support and guidance.  </a:t>
            </a:r>
            <a:endParaRPr lang="en-US" sz="1400" dirty="0">
              <a:effectLst/>
              <a:latin typeface="Times New Roman" panose="02020603050405020304" pitchFamily="18" charset="0"/>
              <a:ea typeface="Times New Roman" panose="02020603050405020304" pitchFamily="18" charset="0"/>
            </a:endParaRPr>
          </a:p>
          <a:p>
            <a:pPr marL="0" marR="0" indent="0" algn="just">
              <a:spcBef>
                <a:spcPts val="0"/>
              </a:spcBef>
              <a:spcAft>
                <a:spcPts val="1200"/>
              </a:spcAft>
              <a:buNone/>
            </a:pPr>
            <a:r>
              <a:rPr lang="en-US" sz="1400" dirty="0">
                <a:solidFill>
                  <a:srgbClr val="444444"/>
                </a:solidFill>
                <a:effectLst/>
                <a:latin typeface="Verdana" panose="020B0604030504040204" pitchFamily="34" charset="0"/>
                <a:ea typeface="Times New Roman" panose="02020603050405020304" pitchFamily="18" charset="0"/>
              </a:rPr>
              <a:t>Lastly, as we embrace this new expedition together</a:t>
            </a:r>
            <a:r>
              <a:rPr lang="en-US" sz="1400" dirty="0">
                <a:solidFill>
                  <a:srgbClr val="444444"/>
                </a:solidFill>
                <a:latin typeface="Verdana" panose="020B0604030504040204" pitchFamily="34" charset="0"/>
                <a:ea typeface="Times New Roman" panose="02020603050405020304" pitchFamily="18" charset="0"/>
              </a:rPr>
              <a:t>, </a:t>
            </a:r>
            <a:r>
              <a:rPr lang="en-US" sz="1400" dirty="0">
                <a:solidFill>
                  <a:srgbClr val="444444"/>
                </a:solidFill>
                <a:effectLst/>
                <a:latin typeface="Verdana" panose="020B0604030504040204" pitchFamily="34" charset="0"/>
                <a:ea typeface="Times New Roman" panose="02020603050405020304" pitchFamily="18" charset="0"/>
              </a:rPr>
              <a:t>I look forward to working with each of you. </a:t>
            </a:r>
          </a:p>
          <a:p>
            <a:pPr marL="0" marR="0" indent="0" algn="just">
              <a:spcBef>
                <a:spcPts val="0"/>
              </a:spcBef>
              <a:spcAft>
                <a:spcPts val="1200"/>
              </a:spcAft>
              <a:buNone/>
            </a:pPr>
            <a:r>
              <a:rPr lang="en-US" sz="1400" dirty="0">
                <a:solidFill>
                  <a:srgbClr val="444444"/>
                </a:solidFill>
                <a:latin typeface="Verdana" panose="020B0604030504040204" pitchFamily="34" charset="0"/>
                <a:ea typeface="Times New Roman" panose="02020603050405020304" pitchFamily="18" charset="0"/>
              </a:rPr>
              <a:t>Gretchen Jones Torbert, Ph.D., CHLC</a:t>
            </a:r>
            <a:endParaRPr lang="en-US" sz="1400" dirty="0">
              <a:effectLst/>
              <a:latin typeface="Times New Roman" panose="02020603050405020304" pitchFamily="18" charset="0"/>
              <a:ea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14690" name="Rectangle 2">
            <a:extLst>
              <a:ext uri="{FF2B5EF4-FFF2-40B4-BE49-F238E27FC236}">
                <a16:creationId xmlns:a16="http://schemas.microsoft.com/office/drawing/2014/main" id="{F2572213-274B-40C1-8472-5A945DE9CB50}"/>
              </a:ext>
            </a:extLst>
          </p:cNvPr>
          <p:cNvSpPr>
            <a:spLocks noGrp="1" noChangeArrowheads="1"/>
          </p:cNvSpPr>
          <p:nvPr>
            <p:ph type="title"/>
          </p:nvPr>
        </p:nvSpPr>
        <p:spPr>
          <a:xfrm>
            <a:off x="1752600" y="199694"/>
            <a:ext cx="7127875" cy="723900"/>
          </a:xfrm>
        </p:spPr>
        <p:txBody>
          <a:bodyPr/>
          <a:lstStyle/>
          <a:p>
            <a:pPr algn="ctr"/>
            <a:r>
              <a:rPr lang="en-US" altLang="en-US" dirty="0">
                <a:solidFill>
                  <a:schemeClr val="tx2"/>
                </a:solidFill>
              </a:rPr>
              <a:t>Let’s Get Started…2022-2023</a:t>
            </a:r>
          </a:p>
        </p:txBody>
      </p:sp>
      <p:sp>
        <p:nvSpPr>
          <p:cNvPr id="114691" name="Rectangle 3">
            <a:extLst>
              <a:ext uri="{FF2B5EF4-FFF2-40B4-BE49-F238E27FC236}">
                <a16:creationId xmlns:a16="http://schemas.microsoft.com/office/drawing/2014/main" id="{8956FEBC-527F-4680-9814-35D57C034707}"/>
              </a:ext>
            </a:extLst>
          </p:cNvPr>
          <p:cNvSpPr>
            <a:spLocks noGrp="1" noChangeArrowheads="1"/>
          </p:cNvSpPr>
          <p:nvPr>
            <p:ph type="body" idx="1"/>
          </p:nvPr>
        </p:nvSpPr>
        <p:spPr>
          <a:xfrm>
            <a:off x="1785730" y="1295400"/>
            <a:ext cx="7116762" cy="4611688"/>
          </a:xfrm>
        </p:spPr>
        <p:txBody>
          <a:bodyPr/>
          <a:lstStyle/>
          <a:p>
            <a:pPr marL="0" indent="0" algn="ctr">
              <a:buNone/>
            </a:pPr>
            <a:r>
              <a:rPr lang="en-US" altLang="en-US" sz="2000" b="1" u="sng" dirty="0">
                <a:solidFill>
                  <a:srgbClr val="0070C0"/>
                </a:solidFill>
              </a:rPr>
              <a:t>Early Release Wednesdays/ </a:t>
            </a:r>
          </a:p>
          <a:p>
            <a:pPr marL="0" indent="0" algn="ctr">
              <a:buNone/>
            </a:pPr>
            <a:r>
              <a:rPr lang="en-US" altLang="en-US" sz="2000" b="1" u="sng" dirty="0">
                <a:solidFill>
                  <a:srgbClr val="0070C0"/>
                </a:solidFill>
              </a:rPr>
              <a:t>Professional Development Days(Once a Month- Total 8)</a:t>
            </a:r>
          </a:p>
          <a:p>
            <a:pPr marL="0" indent="0" algn="ctr">
              <a:buNone/>
            </a:pPr>
            <a:endParaRPr lang="en-US" altLang="en-US" sz="1600" dirty="0">
              <a:solidFill>
                <a:schemeClr val="tx2"/>
              </a:solidFill>
            </a:endParaRPr>
          </a:p>
          <a:p>
            <a:r>
              <a:rPr lang="en-US" altLang="en-US" sz="1600" dirty="0">
                <a:solidFill>
                  <a:schemeClr val="tx2"/>
                </a:solidFill>
              </a:rPr>
              <a:t>Calendar Overview- August 2022-May 2023</a:t>
            </a:r>
          </a:p>
          <a:p>
            <a:r>
              <a:rPr lang="en-US" altLang="en-US" sz="1600" dirty="0">
                <a:solidFill>
                  <a:schemeClr val="tx2"/>
                </a:solidFill>
              </a:rPr>
              <a:t>Topics are included based on the progression of the school year and the instructional/ real world expectations implementation. This will assist teachers in their instructional practices and delivery. In addition, this will help teachers to embrace and reflect on the culture of the educational environment according to the mission and vision of the school.</a:t>
            </a:r>
          </a:p>
          <a:p>
            <a:r>
              <a:rPr lang="en-US" altLang="en-US" sz="1600" dirty="0">
                <a:solidFill>
                  <a:schemeClr val="tx2"/>
                </a:solidFill>
              </a:rPr>
              <a:t>Expectations and Norms ( Meeting Protocols) Let’s Grow Through Collaboration Together- will be given and adhered to at each Professional Development/ Professional Learning Session. </a:t>
            </a:r>
          </a:p>
          <a:p>
            <a:r>
              <a:rPr lang="en-US" altLang="en-US" sz="1600" dirty="0">
                <a:solidFill>
                  <a:schemeClr val="tx2"/>
                </a:solidFill>
              </a:rPr>
              <a:t>Resources/Information will be provided  for each session.</a:t>
            </a:r>
          </a:p>
          <a:p>
            <a:r>
              <a:rPr lang="en-US" altLang="en-US" sz="1600" dirty="0">
                <a:solidFill>
                  <a:schemeClr val="tx2"/>
                </a:solidFill>
              </a:rPr>
              <a:t>Rationale for ordering/ prioritization is provided within each Calendar month as an addendum. </a:t>
            </a:r>
          </a:p>
          <a:p>
            <a:pPr marL="0" indent="0">
              <a:buNone/>
            </a:pPr>
            <a:r>
              <a:rPr lang="en-US" altLang="en-US" sz="1600" u="sng" dirty="0">
                <a:solidFill>
                  <a:schemeClr val="tx2"/>
                </a:solidFill>
                <a:highlight>
                  <a:srgbClr val="FFFF00"/>
                </a:highlight>
              </a:rPr>
              <a:t>Acronym Explanation:</a:t>
            </a:r>
          </a:p>
          <a:p>
            <a:r>
              <a:rPr lang="en-US" altLang="en-US" sz="1600" dirty="0">
                <a:solidFill>
                  <a:schemeClr val="tx2"/>
                </a:solidFill>
              </a:rPr>
              <a:t>ERD-Early Release Day</a:t>
            </a:r>
          </a:p>
          <a:p>
            <a:r>
              <a:rPr lang="en-US" altLang="en-US" sz="1600" dirty="0">
                <a:solidFill>
                  <a:schemeClr val="tx2"/>
                </a:solidFill>
              </a:rPr>
              <a:t>Please note: This is a tentative schedule, if modifications are needed, adjustments will be made accordingly.</a:t>
            </a:r>
          </a:p>
          <a:p>
            <a:pPr marL="0" indent="0">
              <a:buNone/>
            </a:pPr>
            <a:endParaRPr lang="en-US" altLang="en-US" sz="1600" dirty="0">
              <a:solidFill>
                <a:schemeClr val="tx2"/>
              </a:solidFill>
            </a:endParaRPr>
          </a:p>
          <a:p>
            <a:endParaRPr lang="en-US" altLang="en-US" sz="1600" dirty="0">
              <a:solidFill>
                <a:schemeClr val="tx2"/>
              </a:solidFill>
            </a:endParaRPr>
          </a:p>
          <a:p>
            <a:endParaRPr lang="en-US" altLang="en-US" sz="1600" dirty="0">
              <a:solidFill>
                <a:schemeClr val="tx2"/>
              </a:solidFill>
            </a:endParaRPr>
          </a:p>
          <a:p>
            <a:pPr marL="0" indent="0">
              <a:buNone/>
            </a:pPr>
            <a:endParaRPr lang="en-US" altLang="en-US" sz="1600" dirty="0">
              <a:solidFill>
                <a:schemeClr val="tx2"/>
              </a:solidFill>
            </a:endParaRPr>
          </a:p>
          <a:p>
            <a:pPr marL="0" indent="0" algn="ctr">
              <a:buNone/>
            </a:pPr>
            <a:endParaRPr lang="en-US" altLang="en-US" sz="1600" dirty="0">
              <a:solidFill>
                <a:schemeClr val="tx2"/>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14690" name="Rectangle 2">
            <a:extLst>
              <a:ext uri="{FF2B5EF4-FFF2-40B4-BE49-F238E27FC236}">
                <a16:creationId xmlns:a16="http://schemas.microsoft.com/office/drawing/2014/main" id="{F2572213-274B-40C1-8472-5A945DE9CB50}"/>
              </a:ext>
            </a:extLst>
          </p:cNvPr>
          <p:cNvSpPr>
            <a:spLocks noGrp="1" noChangeArrowheads="1"/>
          </p:cNvSpPr>
          <p:nvPr>
            <p:ph type="title"/>
          </p:nvPr>
        </p:nvSpPr>
        <p:spPr>
          <a:xfrm>
            <a:off x="1752600" y="101876"/>
            <a:ext cx="7127875" cy="723900"/>
          </a:xfrm>
        </p:spPr>
        <p:txBody>
          <a:bodyPr/>
          <a:lstStyle/>
          <a:p>
            <a:pPr algn="ctr"/>
            <a:r>
              <a:rPr lang="en-US" altLang="en-US" sz="3200" dirty="0">
                <a:solidFill>
                  <a:schemeClr val="tx2"/>
                </a:solidFill>
              </a:rPr>
              <a:t>Calendar Review- Wednesdays</a:t>
            </a:r>
            <a:br>
              <a:rPr lang="en-US" altLang="en-US" sz="3200" dirty="0">
                <a:solidFill>
                  <a:schemeClr val="tx2"/>
                </a:solidFill>
              </a:rPr>
            </a:br>
            <a:r>
              <a:rPr lang="en-US" altLang="en-US" sz="3200" dirty="0">
                <a:solidFill>
                  <a:schemeClr val="tx2"/>
                </a:solidFill>
              </a:rPr>
              <a:t>August 2022-May 2023</a:t>
            </a:r>
          </a:p>
        </p:txBody>
      </p:sp>
      <p:sp>
        <p:nvSpPr>
          <p:cNvPr id="114691" name="Rectangle 3">
            <a:extLst>
              <a:ext uri="{FF2B5EF4-FFF2-40B4-BE49-F238E27FC236}">
                <a16:creationId xmlns:a16="http://schemas.microsoft.com/office/drawing/2014/main" id="{8956FEBC-527F-4680-9814-35D57C034707}"/>
              </a:ext>
            </a:extLst>
          </p:cNvPr>
          <p:cNvSpPr>
            <a:spLocks noGrp="1" noChangeArrowheads="1"/>
          </p:cNvSpPr>
          <p:nvPr>
            <p:ph type="body" idx="1"/>
          </p:nvPr>
        </p:nvSpPr>
        <p:spPr>
          <a:xfrm>
            <a:off x="228600" y="1651552"/>
            <a:ext cx="8915400" cy="5206448"/>
          </a:xfrm>
        </p:spPr>
        <p:txBody>
          <a:bodyPr/>
          <a:lstStyle/>
          <a:p>
            <a:r>
              <a:rPr lang="en-US" altLang="en-US" sz="1200" u="sng" dirty="0">
                <a:solidFill>
                  <a:schemeClr val="tx2"/>
                </a:solidFill>
              </a:rPr>
              <a:t>August 2022</a:t>
            </a:r>
          </a:p>
          <a:p>
            <a:pPr marL="0" indent="0">
              <a:buNone/>
            </a:pPr>
            <a:r>
              <a:rPr lang="en-US" altLang="en-US" sz="1200" dirty="0">
                <a:solidFill>
                  <a:schemeClr val="tx2"/>
                </a:solidFill>
              </a:rPr>
              <a:t>August 3- ERD- Curriculum Mapping and Planning/  Understanding Backwards Designs</a:t>
            </a:r>
          </a:p>
          <a:p>
            <a:pPr marL="0" indent="0">
              <a:buNone/>
            </a:pPr>
            <a:r>
              <a:rPr lang="en-US" altLang="en-US" sz="1200" dirty="0">
                <a:solidFill>
                  <a:schemeClr val="tx2"/>
                </a:solidFill>
              </a:rPr>
              <a:t>August 10 –ERD- Entrepreneurial and Project Based Learning Implementation</a:t>
            </a:r>
          </a:p>
          <a:p>
            <a:pPr marL="0" indent="0">
              <a:buNone/>
            </a:pPr>
            <a:r>
              <a:rPr lang="en-US" altLang="en-US" sz="1200" dirty="0">
                <a:solidFill>
                  <a:schemeClr val="tx2"/>
                </a:solidFill>
              </a:rPr>
              <a:t>August 11 –Professional Development Day- Student Interest Inventory and Learning Styles- Team Building Activity</a:t>
            </a:r>
          </a:p>
          <a:p>
            <a:pPr marL="0" indent="0">
              <a:buNone/>
            </a:pPr>
            <a:r>
              <a:rPr lang="en-US" altLang="en-US" sz="1200" dirty="0">
                <a:solidFill>
                  <a:schemeClr val="tx2"/>
                </a:solidFill>
              </a:rPr>
              <a:t>August 17 –ERD- Social Emotional Learning / Coaching Skills- Growth Mindset</a:t>
            </a:r>
          </a:p>
          <a:p>
            <a:pPr marL="0" indent="0">
              <a:buNone/>
            </a:pPr>
            <a:r>
              <a:rPr lang="en-US" altLang="en-US" sz="1200" dirty="0">
                <a:solidFill>
                  <a:schemeClr val="tx2"/>
                </a:solidFill>
              </a:rPr>
              <a:t>August 24 –ERD- Progress Monitoring and Classroom Management </a:t>
            </a:r>
          </a:p>
          <a:p>
            <a:pPr marL="0" indent="0">
              <a:buNone/>
            </a:pPr>
            <a:r>
              <a:rPr lang="en-US" altLang="en-US" sz="1200" dirty="0">
                <a:solidFill>
                  <a:schemeClr val="tx2"/>
                </a:solidFill>
              </a:rPr>
              <a:t>August 31 –ERD- Gradual Release Model</a:t>
            </a:r>
          </a:p>
          <a:p>
            <a:pPr marL="0" indent="0">
              <a:buNone/>
            </a:pPr>
            <a:r>
              <a:rPr lang="en-US" altLang="en-US" sz="1200" dirty="0">
                <a:solidFill>
                  <a:schemeClr val="tx2"/>
                </a:solidFill>
                <a:highlight>
                  <a:srgbClr val="FFFF00"/>
                </a:highlight>
              </a:rPr>
              <a:t>Rationale for ordering/ prioritization:  The aforementioned list helps teachers to become familiar with the curriculum, learn their students’ needs and learning styles and engage into meaningful instruction.  </a:t>
            </a:r>
          </a:p>
          <a:p>
            <a:pPr marL="0" indent="0">
              <a:buNone/>
            </a:pPr>
            <a:endParaRPr lang="en-US" altLang="en-US" sz="1200" u="sng" dirty="0">
              <a:solidFill>
                <a:schemeClr val="tx2"/>
              </a:solidFill>
            </a:endParaRPr>
          </a:p>
          <a:p>
            <a:r>
              <a:rPr lang="en-US" altLang="en-US" sz="1200" u="sng" dirty="0">
                <a:solidFill>
                  <a:schemeClr val="tx2"/>
                </a:solidFill>
              </a:rPr>
              <a:t>September 2022</a:t>
            </a:r>
          </a:p>
          <a:p>
            <a:pPr marL="0" indent="0">
              <a:buNone/>
            </a:pPr>
            <a:r>
              <a:rPr lang="en-US" altLang="en-US" sz="1200" dirty="0">
                <a:solidFill>
                  <a:schemeClr val="tx2"/>
                </a:solidFill>
              </a:rPr>
              <a:t>September 7- ERD- Project Based Learning/ Choice Boards</a:t>
            </a:r>
          </a:p>
          <a:p>
            <a:pPr marL="0" indent="0">
              <a:buNone/>
            </a:pPr>
            <a:r>
              <a:rPr lang="en-US" altLang="en-US" sz="1200" dirty="0">
                <a:solidFill>
                  <a:schemeClr val="tx2"/>
                </a:solidFill>
              </a:rPr>
              <a:t>September 8– Professional Development Day- Curriculum Mapping/ Planning- Team Building Activity</a:t>
            </a:r>
          </a:p>
          <a:p>
            <a:pPr marL="0" indent="0">
              <a:buNone/>
            </a:pPr>
            <a:r>
              <a:rPr lang="en-US" altLang="en-US" sz="1200" dirty="0">
                <a:solidFill>
                  <a:schemeClr val="tx2"/>
                </a:solidFill>
              </a:rPr>
              <a:t>September 14 –ERD- Flexible Instructional Models/ Culturally Responsive Learning- </a:t>
            </a:r>
          </a:p>
          <a:p>
            <a:pPr marL="0" indent="0">
              <a:buNone/>
            </a:pPr>
            <a:r>
              <a:rPr lang="en-US" altLang="en-US" sz="1200" dirty="0">
                <a:solidFill>
                  <a:schemeClr val="tx2"/>
                </a:solidFill>
              </a:rPr>
              <a:t>September 21 –ERD- Differentiate Instruction- What do you want to be when you grow up? </a:t>
            </a:r>
          </a:p>
          <a:p>
            <a:pPr marL="0" indent="0">
              <a:buNone/>
            </a:pPr>
            <a:r>
              <a:rPr lang="en-US" altLang="en-US" sz="1200" dirty="0">
                <a:solidFill>
                  <a:schemeClr val="tx2"/>
                </a:solidFill>
              </a:rPr>
              <a:t>September 28 –ERD- College and Career Readiness Inclusive Models</a:t>
            </a:r>
          </a:p>
          <a:p>
            <a:pPr marL="0" indent="0">
              <a:buNone/>
            </a:pPr>
            <a:r>
              <a:rPr lang="en-US" altLang="en-US" sz="1200" dirty="0">
                <a:solidFill>
                  <a:schemeClr val="tx2"/>
                </a:solidFill>
                <a:highlight>
                  <a:srgbClr val="FFFF00"/>
                </a:highlight>
              </a:rPr>
              <a:t>Rationale for ordering/ prioritization:  The aforementioned list helps teachers to become familiar with instructional practices that will embrace the student’s learning styles and foster creativity in their minds </a:t>
            </a:r>
          </a:p>
          <a:p>
            <a:pPr marL="0" indent="0">
              <a:buNone/>
            </a:pPr>
            <a:endParaRPr lang="en-US" altLang="en-US" sz="1200" dirty="0">
              <a:solidFill>
                <a:schemeClr val="tx2"/>
              </a:solidFill>
            </a:endParaRPr>
          </a:p>
          <a:p>
            <a:pPr marL="0" indent="0">
              <a:buNone/>
            </a:pPr>
            <a:endParaRPr lang="en-US" altLang="en-US" sz="1200" u="sng" dirty="0">
              <a:solidFill>
                <a:schemeClr val="tx2"/>
              </a:solidFill>
            </a:endParaRPr>
          </a:p>
          <a:p>
            <a:endParaRPr lang="en-US" altLang="en-US" sz="1200" u="sng" dirty="0">
              <a:solidFill>
                <a:schemeClr val="tx2"/>
              </a:solidFill>
            </a:endParaRPr>
          </a:p>
          <a:p>
            <a:pPr marL="0" indent="0">
              <a:buNone/>
            </a:pPr>
            <a:endParaRPr lang="en-US" altLang="en-US" sz="1200" dirty="0">
              <a:solidFill>
                <a:schemeClr val="tx2"/>
              </a:solidFill>
            </a:endParaRPr>
          </a:p>
          <a:p>
            <a:pPr marL="0" indent="0" algn="ctr">
              <a:buNone/>
            </a:pPr>
            <a:endParaRPr lang="en-US" altLang="en-US" sz="1600" dirty="0">
              <a:solidFill>
                <a:schemeClr val="tx2"/>
              </a:solidFill>
            </a:endParaRPr>
          </a:p>
        </p:txBody>
      </p:sp>
    </p:spTree>
    <p:extLst>
      <p:ext uri="{BB962C8B-B14F-4D97-AF65-F5344CB8AC3E}">
        <p14:creationId xmlns:p14="http://schemas.microsoft.com/office/powerpoint/2010/main" val="17667775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a:extLst>
              <a:ext uri="{FF2B5EF4-FFF2-40B4-BE49-F238E27FC236}">
                <a16:creationId xmlns:a16="http://schemas.microsoft.com/office/drawing/2014/main" id="{F2572213-274B-40C1-8472-5A945DE9CB50}"/>
              </a:ext>
            </a:extLst>
          </p:cNvPr>
          <p:cNvSpPr>
            <a:spLocks noGrp="1" noChangeArrowheads="1"/>
          </p:cNvSpPr>
          <p:nvPr>
            <p:ph type="title"/>
          </p:nvPr>
        </p:nvSpPr>
        <p:spPr>
          <a:xfrm>
            <a:off x="381000" y="228600"/>
            <a:ext cx="7127875" cy="723900"/>
          </a:xfrm>
        </p:spPr>
        <p:txBody>
          <a:bodyPr/>
          <a:lstStyle/>
          <a:p>
            <a:pPr algn="ctr"/>
            <a:r>
              <a:rPr lang="en-US" altLang="en-US" sz="3200" dirty="0">
                <a:solidFill>
                  <a:schemeClr val="tx2"/>
                </a:solidFill>
              </a:rPr>
              <a:t>Calendar Review- Wednesdays</a:t>
            </a:r>
            <a:br>
              <a:rPr lang="en-US" altLang="en-US" sz="3200" dirty="0">
                <a:solidFill>
                  <a:schemeClr val="tx2"/>
                </a:solidFill>
              </a:rPr>
            </a:br>
            <a:r>
              <a:rPr lang="en-US" altLang="en-US" sz="3200" dirty="0">
                <a:solidFill>
                  <a:schemeClr val="tx2"/>
                </a:solidFill>
              </a:rPr>
              <a:t>August 2022-May 2023</a:t>
            </a:r>
          </a:p>
        </p:txBody>
      </p:sp>
      <p:sp>
        <p:nvSpPr>
          <p:cNvPr id="114691" name="Rectangle 3">
            <a:extLst>
              <a:ext uri="{FF2B5EF4-FFF2-40B4-BE49-F238E27FC236}">
                <a16:creationId xmlns:a16="http://schemas.microsoft.com/office/drawing/2014/main" id="{8956FEBC-527F-4680-9814-35D57C034707}"/>
              </a:ext>
            </a:extLst>
          </p:cNvPr>
          <p:cNvSpPr>
            <a:spLocks noGrp="1" noChangeArrowheads="1"/>
          </p:cNvSpPr>
          <p:nvPr>
            <p:ph type="body" idx="1"/>
          </p:nvPr>
        </p:nvSpPr>
        <p:spPr>
          <a:xfrm>
            <a:off x="228600" y="1651552"/>
            <a:ext cx="8915400" cy="5206448"/>
          </a:xfrm>
        </p:spPr>
        <p:txBody>
          <a:bodyPr/>
          <a:lstStyle/>
          <a:p>
            <a:pPr marL="0" indent="0">
              <a:buNone/>
            </a:pPr>
            <a:endParaRPr lang="en-US" altLang="en-US" sz="1200" dirty="0">
              <a:solidFill>
                <a:schemeClr val="tx2"/>
              </a:solidFill>
            </a:endParaRPr>
          </a:p>
          <a:p>
            <a:pPr marL="0" indent="0">
              <a:buNone/>
            </a:pPr>
            <a:endParaRPr lang="en-US" altLang="en-US" sz="1200" dirty="0">
              <a:solidFill>
                <a:schemeClr val="tx2"/>
              </a:solidFill>
            </a:endParaRPr>
          </a:p>
          <a:p>
            <a:r>
              <a:rPr lang="en-US" altLang="en-US" sz="1200" u="sng" dirty="0">
                <a:solidFill>
                  <a:schemeClr val="tx2"/>
                </a:solidFill>
              </a:rPr>
              <a:t>October 2022</a:t>
            </a:r>
          </a:p>
          <a:p>
            <a:pPr marL="0" indent="0">
              <a:buNone/>
            </a:pPr>
            <a:r>
              <a:rPr lang="en-US" altLang="en-US" sz="1200" dirty="0">
                <a:solidFill>
                  <a:schemeClr val="tx2"/>
                </a:solidFill>
              </a:rPr>
              <a:t>October 5- ERD- Blended Learning- Real World Decisions; Budgeting, Planning and Life Skills</a:t>
            </a:r>
          </a:p>
          <a:p>
            <a:pPr marL="0" indent="0">
              <a:buNone/>
            </a:pPr>
            <a:r>
              <a:rPr lang="en-US" altLang="en-US" sz="1200" dirty="0">
                <a:solidFill>
                  <a:schemeClr val="tx2"/>
                </a:solidFill>
              </a:rPr>
              <a:t>October 19 –ERD- Student – Centered Humanities- Humanities in Real World Experiences/ Centered Math- Math in Real World Experiences </a:t>
            </a:r>
          </a:p>
          <a:p>
            <a:pPr marL="0" indent="0">
              <a:buNone/>
            </a:pPr>
            <a:r>
              <a:rPr lang="en-US" altLang="en-US" sz="1200" dirty="0">
                <a:solidFill>
                  <a:schemeClr val="tx2"/>
                </a:solidFill>
              </a:rPr>
              <a:t>October 26 –ERD- Formative Assessment- Quick Checks, Conversations and Observations </a:t>
            </a:r>
          </a:p>
          <a:p>
            <a:pPr marL="0" indent="0">
              <a:buNone/>
            </a:pPr>
            <a:r>
              <a:rPr lang="en-US" altLang="en-US" sz="1200" dirty="0">
                <a:solidFill>
                  <a:schemeClr val="tx2"/>
                </a:solidFill>
                <a:highlight>
                  <a:srgbClr val="FFFF00"/>
                </a:highlight>
              </a:rPr>
              <a:t>Rationale for ordering/ prioritization:  The aforementioned list helps teachers to immerse each child in their innate desires of their future roles in the society. This will yield entrepreneurship skills in the primary grades. </a:t>
            </a:r>
            <a:endParaRPr lang="en-US" altLang="en-US" sz="1200" dirty="0">
              <a:solidFill>
                <a:schemeClr val="tx2"/>
              </a:solidFill>
            </a:endParaRPr>
          </a:p>
          <a:p>
            <a:pPr marL="0" indent="0">
              <a:buNone/>
            </a:pPr>
            <a:endParaRPr lang="en-US" altLang="en-US" sz="1200" dirty="0">
              <a:solidFill>
                <a:schemeClr val="tx2"/>
              </a:solidFill>
            </a:endParaRPr>
          </a:p>
          <a:p>
            <a:r>
              <a:rPr lang="en-US" altLang="en-US" sz="1200" u="sng" dirty="0">
                <a:solidFill>
                  <a:schemeClr val="tx2"/>
                </a:solidFill>
              </a:rPr>
              <a:t>November 2022</a:t>
            </a:r>
          </a:p>
          <a:p>
            <a:pPr marL="0" indent="0">
              <a:buNone/>
            </a:pPr>
            <a:r>
              <a:rPr lang="en-US" altLang="en-US" sz="1200" dirty="0">
                <a:solidFill>
                  <a:schemeClr val="tx2"/>
                </a:solidFill>
              </a:rPr>
              <a:t>November 2- ERD- </a:t>
            </a:r>
          </a:p>
          <a:p>
            <a:pPr marL="0" indent="0">
              <a:buNone/>
            </a:pPr>
            <a:r>
              <a:rPr lang="en-US" altLang="en-US" sz="1200" dirty="0">
                <a:solidFill>
                  <a:schemeClr val="tx2"/>
                </a:solidFill>
              </a:rPr>
              <a:t>November 9–ERD- Entrepreneurial and Project Based Learning</a:t>
            </a:r>
          </a:p>
          <a:p>
            <a:pPr marL="0" indent="0">
              <a:buNone/>
            </a:pPr>
            <a:r>
              <a:rPr lang="en-US" altLang="en-US" sz="1200" dirty="0">
                <a:solidFill>
                  <a:schemeClr val="tx2"/>
                </a:solidFill>
              </a:rPr>
              <a:t>November 10 –Professional Development Day- Student Interest Inventory and Learning Styles- Team Building Activity</a:t>
            </a:r>
          </a:p>
          <a:p>
            <a:pPr marL="0" indent="0">
              <a:buNone/>
            </a:pPr>
            <a:r>
              <a:rPr lang="en-US" altLang="en-US" sz="1200" dirty="0">
                <a:solidFill>
                  <a:schemeClr val="tx2"/>
                </a:solidFill>
              </a:rPr>
              <a:t>November 16–ERD- Social Emotional Learning </a:t>
            </a:r>
          </a:p>
          <a:p>
            <a:pPr marL="0" indent="0">
              <a:buNone/>
            </a:pPr>
            <a:r>
              <a:rPr lang="en-US" altLang="en-US" sz="1200" dirty="0">
                <a:solidFill>
                  <a:schemeClr val="tx2"/>
                </a:solidFill>
              </a:rPr>
              <a:t>November 30–ERD- Progress Monitoring and Classroom Management </a:t>
            </a:r>
          </a:p>
          <a:p>
            <a:pPr marL="0" indent="0">
              <a:buNone/>
            </a:pPr>
            <a:r>
              <a:rPr lang="en-US" altLang="en-US" sz="1200" dirty="0">
                <a:solidFill>
                  <a:schemeClr val="tx2"/>
                </a:solidFill>
                <a:highlight>
                  <a:srgbClr val="FFFF00"/>
                </a:highlight>
              </a:rPr>
              <a:t>Rationale for ordering/ prioritization:  The aforementioned list helps teachers to continue to empower the students to develop their entrepreneurship skills and become solution based to an existing problem in the world.</a:t>
            </a:r>
            <a:endParaRPr lang="en-US" altLang="en-US" sz="1200" dirty="0">
              <a:solidFill>
                <a:schemeClr val="tx2"/>
              </a:solidFill>
            </a:endParaRPr>
          </a:p>
          <a:p>
            <a:pPr marL="0" indent="0">
              <a:buNone/>
            </a:pPr>
            <a:endParaRPr lang="en-US" altLang="en-US" sz="1200" dirty="0">
              <a:solidFill>
                <a:schemeClr val="tx2"/>
              </a:solidFill>
            </a:endParaRPr>
          </a:p>
          <a:p>
            <a:pPr marL="0" indent="0">
              <a:buNone/>
            </a:pPr>
            <a:endParaRPr lang="en-US" altLang="en-US" sz="1200" u="sng" dirty="0">
              <a:solidFill>
                <a:schemeClr val="tx2"/>
              </a:solidFill>
            </a:endParaRPr>
          </a:p>
          <a:p>
            <a:endParaRPr lang="en-US" altLang="en-US" sz="1200" u="sng" dirty="0">
              <a:solidFill>
                <a:schemeClr val="tx2"/>
              </a:solidFill>
            </a:endParaRPr>
          </a:p>
          <a:p>
            <a:pPr marL="0" indent="0">
              <a:buNone/>
            </a:pPr>
            <a:endParaRPr lang="en-US" altLang="en-US" sz="1200" dirty="0">
              <a:solidFill>
                <a:schemeClr val="tx2"/>
              </a:solidFill>
            </a:endParaRPr>
          </a:p>
          <a:p>
            <a:pPr marL="0" indent="0" algn="ctr">
              <a:buNone/>
            </a:pPr>
            <a:endParaRPr lang="en-US" altLang="en-US" sz="1600" dirty="0">
              <a:solidFill>
                <a:schemeClr val="tx2"/>
              </a:solidFill>
            </a:endParaRPr>
          </a:p>
        </p:txBody>
      </p:sp>
    </p:spTree>
    <p:extLst>
      <p:ext uri="{BB962C8B-B14F-4D97-AF65-F5344CB8AC3E}">
        <p14:creationId xmlns:p14="http://schemas.microsoft.com/office/powerpoint/2010/main" val="27069697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a:extLst>
              <a:ext uri="{FF2B5EF4-FFF2-40B4-BE49-F238E27FC236}">
                <a16:creationId xmlns:a16="http://schemas.microsoft.com/office/drawing/2014/main" id="{F2572213-274B-40C1-8472-5A945DE9CB50}"/>
              </a:ext>
            </a:extLst>
          </p:cNvPr>
          <p:cNvSpPr>
            <a:spLocks noGrp="1" noChangeArrowheads="1"/>
          </p:cNvSpPr>
          <p:nvPr>
            <p:ph type="title"/>
          </p:nvPr>
        </p:nvSpPr>
        <p:spPr>
          <a:xfrm>
            <a:off x="609600" y="203752"/>
            <a:ext cx="7127875" cy="723900"/>
          </a:xfrm>
        </p:spPr>
        <p:txBody>
          <a:bodyPr/>
          <a:lstStyle/>
          <a:p>
            <a:pPr algn="ctr"/>
            <a:r>
              <a:rPr lang="en-US" altLang="en-US" sz="3200" dirty="0">
                <a:solidFill>
                  <a:schemeClr val="tx2"/>
                </a:solidFill>
              </a:rPr>
              <a:t>Calendar Review- Wednesdays</a:t>
            </a:r>
            <a:br>
              <a:rPr lang="en-US" altLang="en-US" sz="3200" dirty="0">
                <a:solidFill>
                  <a:schemeClr val="tx2"/>
                </a:solidFill>
              </a:rPr>
            </a:br>
            <a:r>
              <a:rPr lang="en-US" altLang="en-US" sz="3200" dirty="0">
                <a:solidFill>
                  <a:schemeClr val="tx2"/>
                </a:solidFill>
              </a:rPr>
              <a:t>August 2022-May 2023</a:t>
            </a:r>
          </a:p>
        </p:txBody>
      </p:sp>
      <p:sp>
        <p:nvSpPr>
          <p:cNvPr id="114691" name="Rectangle 3">
            <a:extLst>
              <a:ext uri="{FF2B5EF4-FFF2-40B4-BE49-F238E27FC236}">
                <a16:creationId xmlns:a16="http://schemas.microsoft.com/office/drawing/2014/main" id="{8956FEBC-527F-4680-9814-35D57C034707}"/>
              </a:ext>
            </a:extLst>
          </p:cNvPr>
          <p:cNvSpPr>
            <a:spLocks noGrp="1" noChangeArrowheads="1"/>
          </p:cNvSpPr>
          <p:nvPr>
            <p:ph type="body" idx="1"/>
          </p:nvPr>
        </p:nvSpPr>
        <p:spPr>
          <a:xfrm>
            <a:off x="381000" y="1447800"/>
            <a:ext cx="8006040" cy="5206448"/>
          </a:xfrm>
        </p:spPr>
        <p:txBody>
          <a:bodyPr/>
          <a:lstStyle/>
          <a:p>
            <a:pPr marL="0" indent="0">
              <a:buNone/>
            </a:pPr>
            <a:endParaRPr lang="en-US" altLang="en-US" sz="1400" dirty="0">
              <a:solidFill>
                <a:schemeClr val="tx2"/>
              </a:solidFill>
            </a:endParaRPr>
          </a:p>
          <a:p>
            <a:r>
              <a:rPr lang="en-US" altLang="en-US" sz="1400" u="sng" dirty="0">
                <a:solidFill>
                  <a:schemeClr val="tx2"/>
                </a:solidFill>
              </a:rPr>
              <a:t>December 2022</a:t>
            </a:r>
          </a:p>
          <a:p>
            <a:pPr marL="0" indent="0">
              <a:buNone/>
            </a:pPr>
            <a:r>
              <a:rPr lang="en-US" altLang="en-US" sz="1400" dirty="0">
                <a:solidFill>
                  <a:schemeClr val="tx2"/>
                </a:solidFill>
              </a:rPr>
              <a:t>December 7- ERD-  Relationships and Social Awareness</a:t>
            </a:r>
          </a:p>
          <a:p>
            <a:pPr marL="0" indent="0">
              <a:buNone/>
            </a:pPr>
            <a:r>
              <a:rPr lang="en-US" altLang="en-US" sz="1400" dirty="0">
                <a:solidFill>
                  <a:schemeClr val="tx2"/>
                </a:solidFill>
              </a:rPr>
              <a:t>December 8–ERD- Creating Safe Spaces for Kids- De- Escalation Tactics and Growth Mindset</a:t>
            </a:r>
          </a:p>
          <a:p>
            <a:pPr marL="0" indent="0">
              <a:buNone/>
            </a:pPr>
            <a:r>
              <a:rPr lang="en-US" altLang="en-US" sz="1400" dirty="0">
                <a:solidFill>
                  <a:schemeClr val="tx2"/>
                </a:solidFill>
              </a:rPr>
              <a:t>December 14–Professional Development Day- Student Interest Inventory and Learning Styles-Team Building Activity</a:t>
            </a:r>
          </a:p>
          <a:p>
            <a:pPr marL="0" indent="0">
              <a:buNone/>
            </a:pPr>
            <a:endParaRPr lang="en-US" altLang="en-US" sz="1400" dirty="0">
              <a:solidFill>
                <a:schemeClr val="tx2"/>
              </a:solidFill>
            </a:endParaRPr>
          </a:p>
          <a:p>
            <a:pPr marL="0" indent="0">
              <a:buNone/>
            </a:pPr>
            <a:r>
              <a:rPr lang="en-US" altLang="en-US" sz="1400" dirty="0">
                <a:solidFill>
                  <a:schemeClr val="tx2"/>
                </a:solidFill>
                <a:highlight>
                  <a:srgbClr val="FFFF00"/>
                </a:highlight>
              </a:rPr>
              <a:t>Rationale for ordering/ prioritization:  The aforementioned list helps teachers to teach students how to embrace real-world experiences, cultural differences, and succeeding through intentionality. </a:t>
            </a:r>
            <a:endParaRPr lang="en-US" altLang="en-US" sz="1400" dirty="0">
              <a:solidFill>
                <a:schemeClr val="tx2"/>
              </a:solidFill>
            </a:endParaRPr>
          </a:p>
          <a:p>
            <a:r>
              <a:rPr lang="en-US" altLang="en-US" sz="1400" u="sng" dirty="0">
                <a:solidFill>
                  <a:schemeClr val="tx2"/>
                </a:solidFill>
              </a:rPr>
              <a:t>January 2023</a:t>
            </a:r>
          </a:p>
          <a:p>
            <a:pPr marL="0" indent="0">
              <a:buNone/>
            </a:pPr>
            <a:r>
              <a:rPr lang="en-US" altLang="en-US" sz="1400" dirty="0">
                <a:solidFill>
                  <a:schemeClr val="tx2"/>
                </a:solidFill>
              </a:rPr>
              <a:t>January 4, 2023- Mathematics/ Humanities Academic Discourse</a:t>
            </a:r>
          </a:p>
          <a:p>
            <a:pPr marL="0" indent="0">
              <a:buNone/>
            </a:pPr>
            <a:r>
              <a:rPr lang="en-US" altLang="en-US" sz="1400" dirty="0">
                <a:solidFill>
                  <a:schemeClr val="tx2"/>
                </a:solidFill>
              </a:rPr>
              <a:t>January 11, 2023-Problem Solving Skills/ Reading in Science</a:t>
            </a:r>
          </a:p>
          <a:p>
            <a:pPr marL="0" indent="0">
              <a:buNone/>
            </a:pPr>
            <a:r>
              <a:rPr lang="en-US" altLang="en-US" sz="1400" dirty="0">
                <a:solidFill>
                  <a:schemeClr val="tx2"/>
                </a:solidFill>
              </a:rPr>
              <a:t>January 12, 2023-Professional Development Day- Family Engagement and  Team Wellness-Team Building Activity</a:t>
            </a:r>
          </a:p>
          <a:p>
            <a:pPr marL="0" indent="0">
              <a:buNone/>
            </a:pPr>
            <a:r>
              <a:rPr lang="en-US" altLang="en-US" sz="1400" dirty="0">
                <a:solidFill>
                  <a:schemeClr val="tx2"/>
                </a:solidFill>
              </a:rPr>
              <a:t>January 18, 2023- Oral Language Skills- Scaffolding and Chucking</a:t>
            </a:r>
          </a:p>
          <a:p>
            <a:pPr marL="0" indent="0">
              <a:buNone/>
            </a:pPr>
            <a:r>
              <a:rPr lang="en-US" altLang="en-US" sz="1400" dirty="0">
                <a:solidFill>
                  <a:schemeClr val="tx2"/>
                </a:solidFill>
              </a:rPr>
              <a:t>January 25, 2023-Student Centered Learning and Technology Tools</a:t>
            </a:r>
          </a:p>
          <a:p>
            <a:pPr marL="0" indent="0">
              <a:buNone/>
            </a:pPr>
            <a:r>
              <a:rPr lang="en-US" altLang="en-US" sz="1400" dirty="0">
                <a:solidFill>
                  <a:schemeClr val="tx2"/>
                </a:solidFill>
                <a:highlight>
                  <a:srgbClr val="FFFF00"/>
                </a:highlight>
              </a:rPr>
              <a:t>Rationale for ordering/ prioritization:  The aforementioned list helps teachers to become familiar with the on-going curriculum pacing, learn their students’ needs and learning styles and engage into meaningful instruction.  </a:t>
            </a:r>
          </a:p>
          <a:p>
            <a:pPr marL="0" indent="0">
              <a:buNone/>
            </a:pPr>
            <a:endParaRPr lang="en-US" altLang="en-US" sz="1400" dirty="0">
              <a:solidFill>
                <a:schemeClr val="tx2"/>
              </a:solidFill>
            </a:endParaRPr>
          </a:p>
          <a:p>
            <a:pPr marL="0" indent="0">
              <a:buNone/>
            </a:pPr>
            <a:endParaRPr lang="en-US" altLang="en-US" sz="1400" dirty="0">
              <a:solidFill>
                <a:schemeClr val="tx2"/>
              </a:solidFill>
            </a:endParaRPr>
          </a:p>
          <a:p>
            <a:pPr marL="0" indent="0">
              <a:buNone/>
            </a:pPr>
            <a:endParaRPr lang="en-US" altLang="en-US" sz="1200" u="sng" dirty="0">
              <a:solidFill>
                <a:schemeClr val="tx2"/>
              </a:solidFill>
            </a:endParaRPr>
          </a:p>
          <a:p>
            <a:endParaRPr lang="en-US" altLang="en-US" sz="1400" u="sng" dirty="0">
              <a:solidFill>
                <a:schemeClr val="tx2"/>
              </a:solidFill>
            </a:endParaRPr>
          </a:p>
          <a:p>
            <a:pPr marL="0" indent="0">
              <a:buNone/>
            </a:pPr>
            <a:endParaRPr lang="en-US" altLang="en-US" sz="1600" dirty="0">
              <a:solidFill>
                <a:schemeClr val="tx2"/>
              </a:solidFill>
            </a:endParaRPr>
          </a:p>
          <a:p>
            <a:pPr marL="0" indent="0" algn="ctr">
              <a:buNone/>
            </a:pPr>
            <a:endParaRPr lang="en-US" altLang="en-US" sz="1600" dirty="0">
              <a:solidFill>
                <a:schemeClr val="tx2"/>
              </a:solidFill>
            </a:endParaRPr>
          </a:p>
        </p:txBody>
      </p:sp>
    </p:spTree>
    <p:extLst>
      <p:ext uri="{BB962C8B-B14F-4D97-AF65-F5344CB8AC3E}">
        <p14:creationId xmlns:p14="http://schemas.microsoft.com/office/powerpoint/2010/main" val="14121010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14690" name="Rectangle 2">
            <a:extLst>
              <a:ext uri="{FF2B5EF4-FFF2-40B4-BE49-F238E27FC236}">
                <a16:creationId xmlns:a16="http://schemas.microsoft.com/office/drawing/2014/main" id="{F2572213-274B-40C1-8472-5A945DE9CB50}"/>
              </a:ext>
            </a:extLst>
          </p:cNvPr>
          <p:cNvSpPr>
            <a:spLocks noGrp="1" noChangeArrowheads="1"/>
          </p:cNvSpPr>
          <p:nvPr>
            <p:ph type="title"/>
          </p:nvPr>
        </p:nvSpPr>
        <p:spPr>
          <a:xfrm>
            <a:off x="2016125" y="457200"/>
            <a:ext cx="7127875" cy="723900"/>
          </a:xfrm>
        </p:spPr>
        <p:txBody>
          <a:bodyPr/>
          <a:lstStyle/>
          <a:p>
            <a:pPr algn="ctr"/>
            <a:r>
              <a:rPr lang="en-US" altLang="en-US" sz="2800" dirty="0">
                <a:solidFill>
                  <a:schemeClr val="tx2"/>
                </a:solidFill>
              </a:rPr>
              <a:t>Calendar Review- Wednesdays</a:t>
            </a:r>
            <a:br>
              <a:rPr lang="en-US" altLang="en-US" sz="2800" dirty="0">
                <a:solidFill>
                  <a:schemeClr val="tx2"/>
                </a:solidFill>
              </a:rPr>
            </a:br>
            <a:r>
              <a:rPr lang="en-US" altLang="en-US" sz="2800" dirty="0">
                <a:solidFill>
                  <a:schemeClr val="tx2"/>
                </a:solidFill>
              </a:rPr>
              <a:t>August 2022-May 2023</a:t>
            </a:r>
          </a:p>
        </p:txBody>
      </p:sp>
      <p:sp>
        <p:nvSpPr>
          <p:cNvPr id="114691" name="Rectangle 3">
            <a:extLst>
              <a:ext uri="{FF2B5EF4-FFF2-40B4-BE49-F238E27FC236}">
                <a16:creationId xmlns:a16="http://schemas.microsoft.com/office/drawing/2014/main" id="{8956FEBC-527F-4680-9814-35D57C034707}"/>
              </a:ext>
            </a:extLst>
          </p:cNvPr>
          <p:cNvSpPr>
            <a:spLocks noGrp="1" noChangeArrowheads="1"/>
          </p:cNvSpPr>
          <p:nvPr>
            <p:ph type="body" idx="1"/>
          </p:nvPr>
        </p:nvSpPr>
        <p:spPr>
          <a:xfrm>
            <a:off x="152400" y="1600200"/>
            <a:ext cx="8534400" cy="4191000"/>
          </a:xfrm>
        </p:spPr>
        <p:txBody>
          <a:bodyPr/>
          <a:lstStyle/>
          <a:p>
            <a:pPr marL="0" indent="0">
              <a:buNone/>
            </a:pPr>
            <a:endParaRPr lang="en-US" altLang="en-US" sz="1200" u="sng" dirty="0">
              <a:solidFill>
                <a:schemeClr val="tx2"/>
              </a:solidFill>
            </a:endParaRPr>
          </a:p>
          <a:p>
            <a:r>
              <a:rPr lang="en-US" altLang="en-US" sz="1200" u="sng" dirty="0">
                <a:solidFill>
                  <a:schemeClr val="tx2"/>
                </a:solidFill>
              </a:rPr>
              <a:t>January 2023</a:t>
            </a:r>
          </a:p>
          <a:p>
            <a:pPr marL="0" indent="0">
              <a:buNone/>
            </a:pPr>
            <a:r>
              <a:rPr lang="en-US" altLang="en-US" sz="1200" dirty="0">
                <a:solidFill>
                  <a:schemeClr val="tx2"/>
                </a:solidFill>
              </a:rPr>
              <a:t>January 4, 2023- Mathematics/ Humanities Discourse</a:t>
            </a:r>
          </a:p>
          <a:p>
            <a:pPr marL="0" indent="0">
              <a:buNone/>
            </a:pPr>
            <a:r>
              <a:rPr lang="en-US" altLang="en-US" sz="1200" dirty="0">
                <a:solidFill>
                  <a:schemeClr val="tx2"/>
                </a:solidFill>
              </a:rPr>
              <a:t>January 11, 2023-Problem Solving Skills/ Reading in Science</a:t>
            </a:r>
          </a:p>
          <a:p>
            <a:pPr marL="0" indent="0">
              <a:buNone/>
            </a:pPr>
            <a:r>
              <a:rPr lang="en-US" altLang="en-US" sz="1200" dirty="0">
                <a:solidFill>
                  <a:schemeClr val="tx2"/>
                </a:solidFill>
              </a:rPr>
              <a:t>January 12, 2023-Professional Development Day- Family Engagement and  Team Wellness-Team Building Activity</a:t>
            </a:r>
          </a:p>
          <a:p>
            <a:pPr marL="0" indent="0">
              <a:buNone/>
            </a:pPr>
            <a:r>
              <a:rPr lang="en-US" altLang="en-US" sz="1200" dirty="0">
                <a:solidFill>
                  <a:schemeClr val="tx2"/>
                </a:solidFill>
              </a:rPr>
              <a:t>January 18, 2023- Oral Language Skills- Scaffolding and Chucking</a:t>
            </a:r>
          </a:p>
          <a:p>
            <a:pPr marL="0" indent="0">
              <a:buNone/>
            </a:pPr>
            <a:r>
              <a:rPr lang="en-US" altLang="en-US" sz="1200" dirty="0">
                <a:solidFill>
                  <a:schemeClr val="tx2"/>
                </a:solidFill>
              </a:rPr>
              <a:t>January 25, 2023-Student Centered Learning and Technology Tools</a:t>
            </a:r>
          </a:p>
          <a:p>
            <a:pPr marL="0" indent="0">
              <a:buNone/>
            </a:pPr>
            <a:r>
              <a:rPr lang="en-US" altLang="en-US" sz="1200" dirty="0">
                <a:solidFill>
                  <a:schemeClr val="tx2"/>
                </a:solidFill>
                <a:highlight>
                  <a:srgbClr val="FFFF00"/>
                </a:highlight>
              </a:rPr>
              <a:t>Rationale for ordering/ prioritization:  The aforementioned list helps teachers to become familiar with the curriculum, learn their students’ needs and learning styles and engage into meaningful instruction.  </a:t>
            </a:r>
          </a:p>
          <a:p>
            <a:pPr marL="0" indent="0">
              <a:buNone/>
            </a:pPr>
            <a:endParaRPr lang="en-US" altLang="en-US" sz="1200" dirty="0">
              <a:solidFill>
                <a:schemeClr val="tx2"/>
              </a:solidFill>
            </a:endParaRPr>
          </a:p>
          <a:p>
            <a:r>
              <a:rPr lang="en-US" altLang="en-US" sz="1200" u="sng" dirty="0">
                <a:solidFill>
                  <a:schemeClr val="tx2"/>
                </a:solidFill>
              </a:rPr>
              <a:t>February 2023</a:t>
            </a:r>
          </a:p>
          <a:p>
            <a:pPr marL="0" indent="0">
              <a:buNone/>
            </a:pPr>
            <a:r>
              <a:rPr lang="en-US" altLang="en-US" sz="1200" dirty="0">
                <a:solidFill>
                  <a:schemeClr val="tx2"/>
                </a:solidFill>
              </a:rPr>
              <a:t>February 1, 2023- Student Goal Setting and Autonomy</a:t>
            </a:r>
          </a:p>
          <a:p>
            <a:pPr marL="0" indent="0">
              <a:buNone/>
            </a:pPr>
            <a:r>
              <a:rPr lang="en-US" altLang="en-US" sz="1200" dirty="0">
                <a:solidFill>
                  <a:schemeClr val="tx2"/>
                </a:solidFill>
              </a:rPr>
              <a:t>February 8, 2023- Representations and Reasoning- Visuals</a:t>
            </a:r>
          </a:p>
          <a:p>
            <a:pPr marL="0" indent="0">
              <a:buNone/>
            </a:pPr>
            <a:r>
              <a:rPr lang="en-US" altLang="en-US" sz="1200" dirty="0">
                <a:solidFill>
                  <a:schemeClr val="tx2"/>
                </a:solidFill>
              </a:rPr>
              <a:t>February 9, 2023-Professional Development Day- Flexible Instructional Models-Team Building Activity</a:t>
            </a:r>
          </a:p>
          <a:p>
            <a:pPr marL="0" indent="0">
              <a:buNone/>
            </a:pPr>
            <a:r>
              <a:rPr lang="en-US" altLang="en-US" sz="1200" dirty="0">
                <a:solidFill>
                  <a:schemeClr val="tx2"/>
                </a:solidFill>
              </a:rPr>
              <a:t>February 15, 2023- Test Taking Tips- Authentic Assessment</a:t>
            </a:r>
          </a:p>
          <a:p>
            <a:pPr marL="0" indent="0">
              <a:buNone/>
            </a:pPr>
            <a:r>
              <a:rPr lang="en-US" altLang="en-US" sz="1200" dirty="0">
                <a:solidFill>
                  <a:schemeClr val="tx2"/>
                </a:solidFill>
              </a:rPr>
              <a:t>February 22, 2023- Power to Write in all Core Subjects- Constructive Responses</a:t>
            </a:r>
          </a:p>
          <a:p>
            <a:pPr marL="0" indent="0">
              <a:buNone/>
            </a:pPr>
            <a:r>
              <a:rPr lang="en-US" altLang="en-US" sz="1200" dirty="0">
                <a:solidFill>
                  <a:schemeClr val="tx2"/>
                </a:solidFill>
                <a:highlight>
                  <a:srgbClr val="FFFF00"/>
                </a:highlight>
              </a:rPr>
              <a:t>Rationale for ordering/ prioritization:  The aforementioned list helps teachers to become familiar with additional professional pedagogy that will foster an authentic learning environment for all learners.</a:t>
            </a:r>
          </a:p>
          <a:p>
            <a:pPr marL="0" indent="0">
              <a:buNone/>
            </a:pPr>
            <a:endParaRPr lang="en-US" altLang="en-US" sz="1200" dirty="0">
              <a:solidFill>
                <a:schemeClr val="tx2"/>
              </a:solidFill>
            </a:endParaRPr>
          </a:p>
          <a:p>
            <a:pPr marL="0" indent="0" algn="ctr">
              <a:buNone/>
            </a:pPr>
            <a:endParaRPr lang="en-US" altLang="en-US" sz="1600" dirty="0">
              <a:solidFill>
                <a:schemeClr val="tx2"/>
              </a:solidFill>
            </a:endParaRPr>
          </a:p>
        </p:txBody>
      </p:sp>
    </p:spTree>
    <p:extLst>
      <p:ext uri="{BB962C8B-B14F-4D97-AF65-F5344CB8AC3E}">
        <p14:creationId xmlns:p14="http://schemas.microsoft.com/office/powerpoint/2010/main" val="34761318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a:extLst>
              <a:ext uri="{FF2B5EF4-FFF2-40B4-BE49-F238E27FC236}">
                <a16:creationId xmlns:a16="http://schemas.microsoft.com/office/drawing/2014/main" id="{F2572213-274B-40C1-8472-5A945DE9CB50}"/>
              </a:ext>
            </a:extLst>
          </p:cNvPr>
          <p:cNvSpPr>
            <a:spLocks noGrp="1" noChangeArrowheads="1"/>
          </p:cNvSpPr>
          <p:nvPr>
            <p:ph type="title"/>
          </p:nvPr>
        </p:nvSpPr>
        <p:spPr>
          <a:xfrm>
            <a:off x="381000" y="228600"/>
            <a:ext cx="7127875" cy="723900"/>
          </a:xfrm>
        </p:spPr>
        <p:txBody>
          <a:bodyPr/>
          <a:lstStyle/>
          <a:p>
            <a:pPr algn="ctr"/>
            <a:r>
              <a:rPr lang="en-US" altLang="en-US" sz="2800" dirty="0">
                <a:solidFill>
                  <a:schemeClr val="tx2"/>
                </a:solidFill>
              </a:rPr>
              <a:t>Calendar Review- Wednesdays</a:t>
            </a:r>
            <a:br>
              <a:rPr lang="en-US" altLang="en-US" sz="2800" dirty="0">
                <a:solidFill>
                  <a:schemeClr val="tx2"/>
                </a:solidFill>
              </a:rPr>
            </a:br>
            <a:r>
              <a:rPr lang="en-US" altLang="en-US" sz="2800" dirty="0">
                <a:solidFill>
                  <a:schemeClr val="tx2"/>
                </a:solidFill>
              </a:rPr>
              <a:t>August 2022-May 2023</a:t>
            </a:r>
          </a:p>
        </p:txBody>
      </p:sp>
      <p:sp>
        <p:nvSpPr>
          <p:cNvPr id="114691" name="Rectangle 3">
            <a:extLst>
              <a:ext uri="{FF2B5EF4-FFF2-40B4-BE49-F238E27FC236}">
                <a16:creationId xmlns:a16="http://schemas.microsoft.com/office/drawing/2014/main" id="{8956FEBC-527F-4680-9814-35D57C034707}"/>
              </a:ext>
            </a:extLst>
          </p:cNvPr>
          <p:cNvSpPr>
            <a:spLocks noGrp="1" noChangeArrowheads="1"/>
          </p:cNvSpPr>
          <p:nvPr>
            <p:ph type="body" idx="1"/>
          </p:nvPr>
        </p:nvSpPr>
        <p:spPr>
          <a:xfrm>
            <a:off x="228600" y="1524000"/>
            <a:ext cx="8534400" cy="4191000"/>
          </a:xfrm>
        </p:spPr>
        <p:txBody>
          <a:bodyPr/>
          <a:lstStyle/>
          <a:p>
            <a:pPr marL="0" indent="0">
              <a:buNone/>
            </a:pPr>
            <a:endParaRPr lang="en-US" altLang="en-US" sz="1200" dirty="0">
              <a:solidFill>
                <a:schemeClr val="tx2"/>
              </a:solidFill>
            </a:endParaRPr>
          </a:p>
          <a:p>
            <a:pPr marL="0" indent="0">
              <a:buNone/>
            </a:pPr>
            <a:endParaRPr lang="en-US" altLang="en-US" sz="1200" dirty="0">
              <a:solidFill>
                <a:schemeClr val="tx2"/>
              </a:solidFill>
            </a:endParaRPr>
          </a:p>
          <a:p>
            <a:r>
              <a:rPr lang="en-US" altLang="en-US" sz="1200" u="sng" dirty="0">
                <a:solidFill>
                  <a:schemeClr val="tx2"/>
                </a:solidFill>
              </a:rPr>
              <a:t>March 2023</a:t>
            </a:r>
          </a:p>
          <a:p>
            <a:pPr marL="0" indent="0">
              <a:buNone/>
            </a:pPr>
            <a:r>
              <a:rPr lang="en-US" altLang="en-US" sz="1200" dirty="0">
                <a:solidFill>
                  <a:schemeClr val="tx2"/>
                </a:solidFill>
              </a:rPr>
              <a:t>March 1, 2023 -3- Read Protocol- Blended Learning Expressions</a:t>
            </a:r>
          </a:p>
          <a:p>
            <a:pPr marL="0" indent="0">
              <a:buNone/>
            </a:pPr>
            <a:r>
              <a:rPr lang="en-US" altLang="en-US" sz="1200" dirty="0">
                <a:solidFill>
                  <a:schemeClr val="tx2"/>
                </a:solidFill>
              </a:rPr>
              <a:t>March 8, 2023- Learn at your own PACE- Asynchronous Learning</a:t>
            </a:r>
          </a:p>
          <a:p>
            <a:pPr marL="0" indent="0">
              <a:buNone/>
            </a:pPr>
            <a:r>
              <a:rPr lang="en-US" altLang="en-US" sz="1200" dirty="0">
                <a:solidFill>
                  <a:schemeClr val="tx2"/>
                </a:solidFill>
              </a:rPr>
              <a:t>March 9, 2023- Professional Development Day- Family Partnerships and Positive Behavior Systems-Team Building Activity</a:t>
            </a:r>
          </a:p>
          <a:p>
            <a:pPr marL="0" indent="0">
              <a:buNone/>
            </a:pPr>
            <a:r>
              <a:rPr lang="en-US" altLang="en-US" sz="1200" dirty="0">
                <a:solidFill>
                  <a:schemeClr val="tx2"/>
                </a:solidFill>
              </a:rPr>
              <a:t>March 15, 2023- Writer’s Workshop- Business Plan for Kids</a:t>
            </a:r>
          </a:p>
          <a:p>
            <a:pPr marL="0" indent="0">
              <a:buNone/>
            </a:pPr>
            <a:r>
              <a:rPr lang="en-US" altLang="en-US" sz="1200" dirty="0">
                <a:solidFill>
                  <a:schemeClr val="tx2"/>
                </a:solidFill>
              </a:rPr>
              <a:t>March 22, 2023- Vocabulary Strategies/ Summer GAP- Grow, Achieve and Progress- Lexile Review </a:t>
            </a:r>
          </a:p>
          <a:p>
            <a:pPr marL="0" indent="0">
              <a:buNone/>
            </a:pPr>
            <a:r>
              <a:rPr lang="en-US" altLang="en-US" sz="1200" dirty="0">
                <a:solidFill>
                  <a:schemeClr val="tx2"/>
                </a:solidFill>
              </a:rPr>
              <a:t>March 29, 2023- Evidence- Based Inventions, Explorations, Observations and Feedback</a:t>
            </a:r>
          </a:p>
          <a:p>
            <a:pPr marL="0" indent="0">
              <a:buNone/>
            </a:pPr>
            <a:r>
              <a:rPr lang="en-US" altLang="en-US" sz="1200" dirty="0">
                <a:solidFill>
                  <a:schemeClr val="tx2"/>
                </a:solidFill>
                <a:highlight>
                  <a:srgbClr val="FFFF00"/>
                </a:highlight>
              </a:rPr>
              <a:t>Rationale for ordering/ prioritization:  The aforementioned list helps teachers to work collaboratively to expound on the students’ learning abilities for growth and development. </a:t>
            </a:r>
          </a:p>
          <a:p>
            <a:pPr marL="0" indent="0">
              <a:buNone/>
            </a:pPr>
            <a:endParaRPr lang="en-US" altLang="en-US" sz="1200" dirty="0">
              <a:solidFill>
                <a:schemeClr val="tx2"/>
              </a:solidFill>
            </a:endParaRPr>
          </a:p>
          <a:p>
            <a:r>
              <a:rPr lang="en-US" altLang="en-US" sz="1200" u="sng" dirty="0">
                <a:solidFill>
                  <a:schemeClr val="tx2"/>
                </a:solidFill>
              </a:rPr>
              <a:t>April  2023</a:t>
            </a:r>
          </a:p>
          <a:p>
            <a:pPr marL="0" indent="0">
              <a:buNone/>
            </a:pPr>
            <a:r>
              <a:rPr lang="en-US" altLang="en-US" sz="1200" dirty="0">
                <a:solidFill>
                  <a:schemeClr val="tx2"/>
                </a:solidFill>
              </a:rPr>
              <a:t>April 12, 2023- Teacher Commentaries and Feedback and Progress Monitoring Follow-ups</a:t>
            </a:r>
          </a:p>
          <a:p>
            <a:pPr marL="0" indent="0">
              <a:buNone/>
            </a:pPr>
            <a:r>
              <a:rPr lang="en-US" altLang="en-US" sz="1200" dirty="0">
                <a:solidFill>
                  <a:schemeClr val="tx2"/>
                </a:solidFill>
              </a:rPr>
              <a:t>April 13, 2023- Professional Development Day- Special Education/ English Learners-Team Building Activity</a:t>
            </a:r>
          </a:p>
          <a:p>
            <a:pPr marL="0" indent="0">
              <a:buNone/>
            </a:pPr>
            <a:r>
              <a:rPr lang="en-US" altLang="en-US" sz="1200" dirty="0">
                <a:solidFill>
                  <a:schemeClr val="tx2"/>
                </a:solidFill>
              </a:rPr>
              <a:t>April 19, 2023- Formative Assessment / Common Assessment</a:t>
            </a:r>
          </a:p>
          <a:p>
            <a:pPr marL="0" indent="0">
              <a:buNone/>
            </a:pPr>
            <a:r>
              <a:rPr lang="en-US" altLang="en-US" sz="1200" dirty="0">
                <a:solidFill>
                  <a:schemeClr val="tx2"/>
                </a:solidFill>
              </a:rPr>
              <a:t>April 26, 2023- Evidence- Based Inventions and Feedback</a:t>
            </a:r>
          </a:p>
          <a:p>
            <a:pPr marL="0" indent="0">
              <a:buNone/>
            </a:pPr>
            <a:r>
              <a:rPr lang="en-US" altLang="en-US" sz="1200" dirty="0">
                <a:solidFill>
                  <a:schemeClr val="tx2"/>
                </a:solidFill>
                <a:highlight>
                  <a:srgbClr val="FFFF00"/>
                </a:highlight>
              </a:rPr>
              <a:t>Rationale for ordering/ prioritization:  The aforementioned list helps teachers to reflect on their instructional feedback and practices for meaningful growth for all students. </a:t>
            </a:r>
            <a:endParaRPr lang="en-US" altLang="en-US" sz="1200" dirty="0">
              <a:solidFill>
                <a:schemeClr val="tx2"/>
              </a:solidFill>
            </a:endParaRPr>
          </a:p>
          <a:p>
            <a:pPr marL="0" indent="0">
              <a:buNone/>
            </a:pPr>
            <a:endParaRPr lang="en-US" altLang="en-US" sz="1400" dirty="0">
              <a:solidFill>
                <a:schemeClr val="tx2"/>
              </a:solidFill>
            </a:endParaRPr>
          </a:p>
          <a:p>
            <a:pPr marL="0" indent="0">
              <a:buNone/>
            </a:pPr>
            <a:endParaRPr lang="en-US" altLang="en-US" sz="1050" dirty="0">
              <a:solidFill>
                <a:schemeClr val="tx2"/>
              </a:solidFill>
            </a:endParaRPr>
          </a:p>
          <a:p>
            <a:pPr marL="0" indent="0">
              <a:buNone/>
            </a:pPr>
            <a:endParaRPr lang="en-US" altLang="en-US" sz="1600" dirty="0">
              <a:solidFill>
                <a:schemeClr val="tx2"/>
              </a:solidFill>
            </a:endParaRPr>
          </a:p>
          <a:p>
            <a:pPr marL="0" indent="0" algn="ctr">
              <a:buNone/>
            </a:pPr>
            <a:endParaRPr lang="en-US" altLang="en-US" sz="1600" dirty="0">
              <a:solidFill>
                <a:schemeClr val="tx2"/>
              </a:solidFill>
            </a:endParaRPr>
          </a:p>
        </p:txBody>
      </p:sp>
    </p:spTree>
    <p:extLst>
      <p:ext uri="{BB962C8B-B14F-4D97-AF65-F5344CB8AC3E}">
        <p14:creationId xmlns:p14="http://schemas.microsoft.com/office/powerpoint/2010/main" val="31076206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a:extLst>
              <a:ext uri="{FF2B5EF4-FFF2-40B4-BE49-F238E27FC236}">
                <a16:creationId xmlns:a16="http://schemas.microsoft.com/office/drawing/2014/main" id="{F2572213-274B-40C1-8472-5A945DE9CB50}"/>
              </a:ext>
            </a:extLst>
          </p:cNvPr>
          <p:cNvSpPr>
            <a:spLocks noGrp="1" noChangeArrowheads="1"/>
          </p:cNvSpPr>
          <p:nvPr>
            <p:ph type="title"/>
          </p:nvPr>
        </p:nvSpPr>
        <p:spPr>
          <a:xfrm>
            <a:off x="457200" y="228600"/>
            <a:ext cx="7127875" cy="723900"/>
          </a:xfrm>
        </p:spPr>
        <p:txBody>
          <a:bodyPr/>
          <a:lstStyle/>
          <a:p>
            <a:pPr algn="ctr"/>
            <a:r>
              <a:rPr lang="en-US" altLang="en-US" sz="2800" dirty="0">
                <a:solidFill>
                  <a:schemeClr val="tx2"/>
                </a:solidFill>
              </a:rPr>
              <a:t>Calendar Review- Wednesdays</a:t>
            </a:r>
            <a:br>
              <a:rPr lang="en-US" altLang="en-US" sz="2800" dirty="0">
                <a:solidFill>
                  <a:schemeClr val="tx2"/>
                </a:solidFill>
              </a:rPr>
            </a:br>
            <a:r>
              <a:rPr lang="en-US" altLang="en-US" sz="2800" dirty="0">
                <a:solidFill>
                  <a:schemeClr val="tx2"/>
                </a:solidFill>
              </a:rPr>
              <a:t>August 2022-May 2023</a:t>
            </a:r>
          </a:p>
        </p:txBody>
      </p:sp>
      <p:sp>
        <p:nvSpPr>
          <p:cNvPr id="114691" name="Rectangle 3">
            <a:extLst>
              <a:ext uri="{FF2B5EF4-FFF2-40B4-BE49-F238E27FC236}">
                <a16:creationId xmlns:a16="http://schemas.microsoft.com/office/drawing/2014/main" id="{8956FEBC-527F-4680-9814-35D57C034707}"/>
              </a:ext>
            </a:extLst>
          </p:cNvPr>
          <p:cNvSpPr>
            <a:spLocks noGrp="1" noChangeArrowheads="1"/>
          </p:cNvSpPr>
          <p:nvPr>
            <p:ph type="body" idx="1"/>
          </p:nvPr>
        </p:nvSpPr>
        <p:spPr>
          <a:xfrm>
            <a:off x="342900" y="1447800"/>
            <a:ext cx="8458200" cy="4191000"/>
          </a:xfrm>
        </p:spPr>
        <p:txBody>
          <a:bodyPr/>
          <a:lstStyle/>
          <a:p>
            <a:pPr marL="0" indent="0">
              <a:buNone/>
            </a:pPr>
            <a:endParaRPr lang="en-US" altLang="en-US" sz="1300" dirty="0">
              <a:solidFill>
                <a:schemeClr val="tx2"/>
              </a:solidFill>
            </a:endParaRPr>
          </a:p>
          <a:p>
            <a:pPr marL="0" indent="0">
              <a:buNone/>
            </a:pPr>
            <a:endParaRPr lang="en-US" altLang="en-US" sz="1300" dirty="0">
              <a:solidFill>
                <a:schemeClr val="tx2"/>
              </a:solidFill>
            </a:endParaRPr>
          </a:p>
          <a:p>
            <a:pPr marL="0" indent="0">
              <a:buNone/>
            </a:pPr>
            <a:endParaRPr lang="en-US" altLang="en-US" sz="1300" dirty="0">
              <a:solidFill>
                <a:schemeClr val="tx2"/>
              </a:solidFill>
            </a:endParaRPr>
          </a:p>
          <a:p>
            <a:r>
              <a:rPr lang="en-US" altLang="en-US" sz="1300" u="sng" dirty="0">
                <a:solidFill>
                  <a:schemeClr val="tx2"/>
                </a:solidFill>
              </a:rPr>
              <a:t>May 2023</a:t>
            </a:r>
          </a:p>
          <a:p>
            <a:pPr marL="0" indent="0">
              <a:buNone/>
            </a:pPr>
            <a:r>
              <a:rPr lang="en-US" altLang="en-US" sz="1300" dirty="0">
                <a:solidFill>
                  <a:schemeClr val="tx2"/>
                </a:solidFill>
              </a:rPr>
              <a:t>May 3, 2023- Entrepreneurial KIDS Day Preparations/ Presentations</a:t>
            </a:r>
          </a:p>
          <a:p>
            <a:pPr marL="0" indent="0">
              <a:buNone/>
            </a:pPr>
            <a:r>
              <a:rPr lang="en-US" altLang="en-US" sz="1300" dirty="0">
                <a:solidFill>
                  <a:schemeClr val="tx2"/>
                </a:solidFill>
              </a:rPr>
              <a:t>May 10, 2023- Guided ELA and Guided Mathematics </a:t>
            </a:r>
          </a:p>
          <a:p>
            <a:pPr marL="0" indent="0">
              <a:buNone/>
            </a:pPr>
            <a:r>
              <a:rPr lang="en-US" altLang="en-US" sz="1300" dirty="0">
                <a:solidFill>
                  <a:schemeClr val="tx2"/>
                </a:solidFill>
              </a:rPr>
              <a:t>May 11, 2023- Professional Development Day- Entrepreneurship for Teachers-  Team Building Activity </a:t>
            </a:r>
          </a:p>
          <a:p>
            <a:pPr marL="0" indent="0">
              <a:buNone/>
            </a:pPr>
            <a:r>
              <a:rPr lang="en-US" altLang="en-US" sz="1300" dirty="0">
                <a:solidFill>
                  <a:schemeClr val="tx2"/>
                </a:solidFill>
              </a:rPr>
              <a:t>May 17, 2023- Reading Recovery- Active Learning </a:t>
            </a:r>
          </a:p>
          <a:p>
            <a:pPr marL="0" indent="0">
              <a:buNone/>
            </a:pPr>
            <a:r>
              <a:rPr lang="en-US" altLang="en-US" sz="1300" dirty="0">
                <a:solidFill>
                  <a:schemeClr val="tx2"/>
                </a:solidFill>
              </a:rPr>
              <a:t>May 24, 2023- Data Analysis- Pulse Check- Summer Review Projects/ Reading Log</a:t>
            </a:r>
          </a:p>
          <a:p>
            <a:pPr marL="0" indent="0">
              <a:buNone/>
            </a:pPr>
            <a:r>
              <a:rPr lang="en-US" altLang="en-US" sz="1300" dirty="0">
                <a:solidFill>
                  <a:schemeClr val="tx2"/>
                </a:solidFill>
              </a:rPr>
              <a:t>May 31, 2023- Plan for 2023-2024- Vertical Planning- Reflections</a:t>
            </a:r>
          </a:p>
          <a:p>
            <a:pPr marL="0" indent="0">
              <a:buNone/>
            </a:pPr>
            <a:r>
              <a:rPr lang="en-US" altLang="en-US" sz="1400" dirty="0">
                <a:solidFill>
                  <a:schemeClr val="tx2"/>
                </a:solidFill>
                <a:highlight>
                  <a:srgbClr val="FFFF00"/>
                </a:highlight>
              </a:rPr>
              <a:t>Rationale for ordering/ prioritization:  The aforementioned list helps teachers to reflect on skills taught to the students and engage in presentational activities. </a:t>
            </a:r>
          </a:p>
          <a:p>
            <a:pPr marL="0" indent="0">
              <a:buNone/>
            </a:pPr>
            <a:endParaRPr lang="en-US" altLang="en-US" sz="1400" dirty="0">
              <a:solidFill>
                <a:schemeClr val="tx2"/>
              </a:solidFill>
              <a:highlight>
                <a:srgbClr val="FFFF00"/>
              </a:highlight>
            </a:endParaRPr>
          </a:p>
          <a:p>
            <a:pPr marL="0" indent="0">
              <a:buNone/>
            </a:pPr>
            <a:r>
              <a:rPr lang="en-US" altLang="en-US" sz="1400" dirty="0">
                <a:solidFill>
                  <a:schemeClr val="tx2"/>
                </a:solidFill>
              </a:rPr>
              <a:t>June/July 2023- ( Teachers are encouraged to embrace entrepreneurship opportunities.) </a:t>
            </a:r>
          </a:p>
          <a:p>
            <a:pPr marL="0" indent="0">
              <a:buNone/>
            </a:pPr>
            <a:endParaRPr lang="en-US" altLang="en-US" sz="1300" dirty="0">
              <a:solidFill>
                <a:schemeClr val="tx2"/>
              </a:solidFill>
            </a:endParaRPr>
          </a:p>
          <a:p>
            <a:pPr marL="0" indent="0">
              <a:buNone/>
            </a:pPr>
            <a:endParaRPr lang="en-US" altLang="en-US" sz="1600" dirty="0">
              <a:solidFill>
                <a:schemeClr val="tx2"/>
              </a:solidFill>
            </a:endParaRPr>
          </a:p>
          <a:p>
            <a:pPr marL="0" indent="0" algn="ctr">
              <a:buNone/>
            </a:pPr>
            <a:endParaRPr lang="en-US" altLang="en-US" sz="1600" dirty="0">
              <a:solidFill>
                <a:schemeClr val="tx2"/>
              </a:solidFill>
            </a:endParaRPr>
          </a:p>
        </p:txBody>
      </p:sp>
    </p:spTree>
    <p:extLst>
      <p:ext uri="{BB962C8B-B14F-4D97-AF65-F5344CB8AC3E}">
        <p14:creationId xmlns:p14="http://schemas.microsoft.com/office/powerpoint/2010/main" val="3266267651"/>
      </p:ext>
    </p:extLst>
  </p:cSld>
  <p:clrMapOvr>
    <a:masterClrMapping/>
  </p:clrMapOvr>
</p:sld>
</file>

<file path=ppt/theme/theme1.xml><?xml version="1.0" encoding="utf-8"?>
<a:theme xmlns:a="http://schemas.openxmlformats.org/drawingml/2006/main" name="template">
  <a:themeElements>
    <a:clrScheme name="template 4">
      <a:dk1>
        <a:srgbClr val="4D4D4D"/>
      </a:dk1>
      <a:lt1>
        <a:srgbClr val="FFFFFF"/>
      </a:lt1>
      <a:dk2>
        <a:srgbClr val="000000"/>
      </a:dk2>
      <a:lt2>
        <a:srgbClr val="9B6902"/>
      </a:lt2>
      <a:accent1>
        <a:srgbClr val="C75E00"/>
      </a:accent1>
      <a:accent2>
        <a:srgbClr val="FED416"/>
      </a:accent2>
      <a:accent3>
        <a:srgbClr val="FFFFFF"/>
      </a:accent3>
      <a:accent4>
        <a:srgbClr val="404040"/>
      </a:accent4>
      <a:accent5>
        <a:srgbClr val="E0B6AA"/>
      </a:accent5>
      <a:accent6>
        <a:srgbClr val="E6C013"/>
      </a:accent6>
      <a:hlink>
        <a:srgbClr val="EE6600"/>
      </a:hlink>
      <a:folHlink>
        <a:srgbClr val="EAEAEA"/>
      </a:folHlink>
    </a:clrScheme>
    <a:fontScheme name="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altLang="en-US" sz="1800" b="1"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altLang="en-US" sz="1800" b="1"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template 1">
        <a:dk1>
          <a:srgbClr val="4D4D4D"/>
        </a:dk1>
        <a:lt1>
          <a:srgbClr val="FFFFFF"/>
        </a:lt1>
        <a:dk2>
          <a:srgbClr val="000000"/>
        </a:dk2>
        <a:lt2>
          <a:srgbClr val="D5E1F3"/>
        </a:lt2>
        <a:accent1>
          <a:srgbClr val="BC4417"/>
        </a:accent1>
        <a:accent2>
          <a:srgbClr val="CF9C1C"/>
        </a:accent2>
        <a:accent3>
          <a:srgbClr val="FFFFFF"/>
        </a:accent3>
        <a:accent4>
          <a:srgbClr val="404040"/>
        </a:accent4>
        <a:accent5>
          <a:srgbClr val="DAB0AB"/>
        </a:accent5>
        <a:accent6>
          <a:srgbClr val="BB8D18"/>
        </a:accent6>
        <a:hlink>
          <a:srgbClr val="E8C97C"/>
        </a:hlink>
        <a:folHlink>
          <a:srgbClr val="EAEAEA"/>
        </a:folHlink>
      </a:clrScheme>
      <a:clrMap bg1="lt1" tx1="dk1" bg2="lt2" tx2="dk2" accent1="accent1" accent2="accent2" accent3="accent3" accent4="accent4" accent5="accent5" accent6="accent6" hlink="hlink" folHlink="folHlink"/>
    </a:extraClrScheme>
    <a:extraClrScheme>
      <a:clrScheme name="template 2">
        <a:dk1>
          <a:srgbClr val="4D4D4D"/>
        </a:dk1>
        <a:lt1>
          <a:srgbClr val="FFFFFF"/>
        </a:lt1>
        <a:dk2>
          <a:srgbClr val="000000"/>
        </a:dk2>
        <a:lt2>
          <a:srgbClr val="986615"/>
        </a:lt2>
        <a:accent1>
          <a:srgbClr val="BF4413"/>
        </a:accent1>
        <a:accent2>
          <a:srgbClr val="FFAB21"/>
        </a:accent2>
        <a:accent3>
          <a:srgbClr val="FFFFFF"/>
        </a:accent3>
        <a:accent4>
          <a:srgbClr val="404040"/>
        </a:accent4>
        <a:accent5>
          <a:srgbClr val="DCB0AA"/>
        </a:accent5>
        <a:accent6>
          <a:srgbClr val="E79B1D"/>
        </a:accent6>
        <a:hlink>
          <a:srgbClr val="C5A379"/>
        </a:hlink>
        <a:folHlink>
          <a:srgbClr val="EAEAEA"/>
        </a:folHlink>
      </a:clrScheme>
      <a:clrMap bg1="lt1" tx1="dk1" bg2="lt2" tx2="dk2" accent1="accent1" accent2="accent2" accent3="accent3" accent4="accent4" accent5="accent5" accent6="accent6" hlink="hlink" folHlink="folHlink"/>
    </a:extraClrScheme>
    <a:extraClrScheme>
      <a:clrScheme name="template 3">
        <a:dk1>
          <a:srgbClr val="4D4D4D"/>
        </a:dk1>
        <a:lt1>
          <a:srgbClr val="FFFFFF"/>
        </a:lt1>
        <a:dk2>
          <a:srgbClr val="000000"/>
        </a:dk2>
        <a:lt2>
          <a:srgbClr val="4A1B17"/>
        </a:lt2>
        <a:accent1>
          <a:srgbClr val="C66C00"/>
        </a:accent1>
        <a:accent2>
          <a:srgbClr val="FED416"/>
        </a:accent2>
        <a:accent3>
          <a:srgbClr val="FFFFFF"/>
        </a:accent3>
        <a:accent4>
          <a:srgbClr val="404040"/>
        </a:accent4>
        <a:accent5>
          <a:srgbClr val="DFBAAA"/>
        </a:accent5>
        <a:accent6>
          <a:srgbClr val="E6C013"/>
        </a:accent6>
        <a:hlink>
          <a:srgbClr val="FFDE93"/>
        </a:hlink>
        <a:folHlink>
          <a:srgbClr val="EAEAEA"/>
        </a:folHlink>
      </a:clrScheme>
      <a:clrMap bg1="lt1" tx1="dk1" bg2="lt2" tx2="dk2" accent1="accent1" accent2="accent2" accent3="accent3" accent4="accent4" accent5="accent5" accent6="accent6" hlink="hlink" folHlink="folHlink"/>
    </a:extraClrScheme>
    <a:extraClrScheme>
      <a:clrScheme name="template 4">
        <a:dk1>
          <a:srgbClr val="4D4D4D"/>
        </a:dk1>
        <a:lt1>
          <a:srgbClr val="FFFFFF"/>
        </a:lt1>
        <a:dk2>
          <a:srgbClr val="000000"/>
        </a:dk2>
        <a:lt2>
          <a:srgbClr val="9B6902"/>
        </a:lt2>
        <a:accent1>
          <a:srgbClr val="C75E00"/>
        </a:accent1>
        <a:accent2>
          <a:srgbClr val="FED416"/>
        </a:accent2>
        <a:accent3>
          <a:srgbClr val="FFFFFF"/>
        </a:accent3>
        <a:accent4>
          <a:srgbClr val="404040"/>
        </a:accent4>
        <a:accent5>
          <a:srgbClr val="E0B6AA"/>
        </a:accent5>
        <a:accent6>
          <a:srgbClr val="E6C013"/>
        </a:accent6>
        <a:hlink>
          <a:srgbClr val="EE6600"/>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4D4D4D"/>
        </a:dk1>
        <a:lt1>
          <a:srgbClr val="FFFFFF"/>
        </a:lt1>
        <a:dk2>
          <a:srgbClr val="000000"/>
        </a:dk2>
        <a:lt2>
          <a:srgbClr val="570301"/>
        </a:lt2>
        <a:accent1>
          <a:srgbClr val="D37E00"/>
        </a:accent1>
        <a:accent2>
          <a:srgbClr val="F5CB03"/>
        </a:accent2>
        <a:accent3>
          <a:srgbClr val="FFFFFF"/>
        </a:accent3>
        <a:accent4>
          <a:srgbClr val="404040"/>
        </a:accent4>
        <a:accent5>
          <a:srgbClr val="E6C0AA"/>
        </a:accent5>
        <a:accent6>
          <a:srgbClr val="DEB802"/>
        </a:accent6>
        <a:hlink>
          <a:srgbClr val="D86001"/>
        </a:hlink>
        <a:folHlink>
          <a:srgbClr val="EAEAEA"/>
        </a:folHlink>
      </a:clrScheme>
      <a:clrMap bg1="lt1" tx1="dk1" bg2="lt2" tx2="dk2" accent1="accent1" accent2="accent2" accent3="accent3" accent4="accent4" accent5="accent5" accent6="accent6" hlink="hlink" folHlink="folHlink"/>
    </a:extraClrScheme>
    <a:extraClrScheme>
      <a:clrScheme name="template 6">
        <a:dk1>
          <a:srgbClr val="4D4D4D"/>
        </a:dk1>
        <a:lt1>
          <a:srgbClr val="FFFFFF"/>
        </a:lt1>
        <a:dk2>
          <a:srgbClr val="000000"/>
        </a:dk2>
        <a:lt2>
          <a:srgbClr val="713C0C"/>
        </a:lt2>
        <a:accent1>
          <a:srgbClr val="E4B058"/>
        </a:accent1>
        <a:accent2>
          <a:srgbClr val="FDD912"/>
        </a:accent2>
        <a:accent3>
          <a:srgbClr val="FFFFFF"/>
        </a:accent3>
        <a:accent4>
          <a:srgbClr val="404040"/>
        </a:accent4>
        <a:accent5>
          <a:srgbClr val="EFD4B4"/>
        </a:accent5>
        <a:accent6>
          <a:srgbClr val="E5C40F"/>
        </a:accent6>
        <a:hlink>
          <a:srgbClr val="E06301"/>
        </a:hlink>
        <a:folHlink>
          <a:srgbClr val="EAEAEA"/>
        </a:folHlink>
      </a:clrScheme>
      <a:clrMap bg1="lt1" tx1="dk1" bg2="lt2" tx2="dk2" accent1="accent1" accent2="accent2" accent3="accent3" accent4="accent4" accent5="accent5" accent6="accent6" hlink="hlink" folHlink="folHlink"/>
    </a:extraClrScheme>
    <a:extraClrScheme>
      <a:clrScheme name="template 7">
        <a:dk1>
          <a:srgbClr val="4D4D4D"/>
        </a:dk1>
        <a:lt1>
          <a:srgbClr val="FFFFFF"/>
        </a:lt1>
        <a:dk2>
          <a:srgbClr val="000000"/>
        </a:dk2>
        <a:lt2>
          <a:srgbClr val="953900"/>
        </a:lt2>
        <a:accent1>
          <a:srgbClr val="B65300"/>
        </a:accent1>
        <a:accent2>
          <a:srgbClr val="CE6A00"/>
        </a:accent2>
        <a:accent3>
          <a:srgbClr val="FFFFFF"/>
        </a:accent3>
        <a:accent4>
          <a:srgbClr val="404040"/>
        </a:accent4>
        <a:accent5>
          <a:srgbClr val="D7B3AA"/>
        </a:accent5>
        <a:accent6>
          <a:srgbClr val="BA5F00"/>
        </a:accent6>
        <a:hlink>
          <a:srgbClr val="F0A806"/>
        </a:hlink>
        <a:folHlink>
          <a:srgbClr val="FFE6CD"/>
        </a:folHlink>
      </a:clrScheme>
      <a:clrMap bg1="lt1" tx1="dk1" bg2="lt2" tx2="dk2" accent1="accent1" accent2="accent2" accent3="accent3" accent4="accent4" accent5="accent5" accent6="accent6" hlink="hlink" folHlink="folHlink"/>
    </a:extraClrScheme>
    <a:extraClrScheme>
      <a:clrScheme name="template 8">
        <a:dk1>
          <a:srgbClr val="4D4D4D"/>
        </a:dk1>
        <a:lt1>
          <a:srgbClr val="FFFFFF"/>
        </a:lt1>
        <a:dk2>
          <a:srgbClr val="000000"/>
        </a:dk2>
        <a:lt2>
          <a:srgbClr val="D87200"/>
        </a:lt2>
        <a:accent1>
          <a:srgbClr val="E29B07"/>
        </a:accent1>
        <a:accent2>
          <a:srgbClr val="EDBF03"/>
        </a:accent2>
        <a:accent3>
          <a:srgbClr val="FFFFFF"/>
        </a:accent3>
        <a:accent4>
          <a:srgbClr val="404040"/>
        </a:accent4>
        <a:accent5>
          <a:srgbClr val="EECBAA"/>
        </a:accent5>
        <a:accent6>
          <a:srgbClr val="D7AD02"/>
        </a:accent6>
        <a:hlink>
          <a:srgbClr val="7CA43F"/>
        </a:hlink>
        <a:folHlink>
          <a:srgbClr val="FFE6CD"/>
        </a:folHlink>
      </a:clrScheme>
      <a:clrMap bg1="lt1" tx1="dk1" bg2="lt2" tx2="dk2" accent1="accent1" accent2="accent2" accent3="accent3" accent4="accent4" accent5="accent5" accent6="accent6" hlink="hlink" folHlink="folHlink"/>
    </a:extraClrScheme>
    <a:extraClrScheme>
      <a:clrScheme name="template 9">
        <a:dk1>
          <a:srgbClr val="4D4D4D"/>
        </a:dk1>
        <a:lt1>
          <a:srgbClr val="FFFFFF"/>
        </a:lt1>
        <a:dk2>
          <a:srgbClr val="000000"/>
        </a:dk2>
        <a:lt2>
          <a:srgbClr val="D24D06"/>
        </a:lt2>
        <a:accent1>
          <a:srgbClr val="E59709"/>
        </a:accent1>
        <a:accent2>
          <a:srgbClr val="E9AC24"/>
        </a:accent2>
        <a:accent3>
          <a:srgbClr val="FFFFFF"/>
        </a:accent3>
        <a:accent4>
          <a:srgbClr val="404040"/>
        </a:accent4>
        <a:accent5>
          <a:srgbClr val="F0C9AA"/>
        </a:accent5>
        <a:accent6>
          <a:srgbClr val="D39B20"/>
        </a:accent6>
        <a:hlink>
          <a:srgbClr val="F7B80B"/>
        </a:hlink>
        <a:folHlink>
          <a:srgbClr val="FFE6CD"/>
        </a:folHlink>
      </a:clrScheme>
      <a:clrMap bg1="lt1" tx1="dk1" bg2="lt2" tx2="dk2" accent1="accent1" accent2="accent2" accent3="accent3" accent4="accent4" accent5="accent5" accent6="accent6" hlink="hlink" folHlink="folHlink"/>
    </a:extraClrScheme>
    <a:extraClrScheme>
      <a:clrScheme name="template 10">
        <a:dk1>
          <a:srgbClr val="4D4D4D"/>
        </a:dk1>
        <a:lt1>
          <a:srgbClr val="FFFFFF"/>
        </a:lt1>
        <a:dk2>
          <a:srgbClr val="000000"/>
        </a:dk2>
        <a:lt2>
          <a:srgbClr val="CD5003"/>
        </a:lt2>
        <a:accent1>
          <a:srgbClr val="419DCF"/>
        </a:accent1>
        <a:accent2>
          <a:srgbClr val="BC1F1F"/>
        </a:accent2>
        <a:accent3>
          <a:srgbClr val="FFFFFF"/>
        </a:accent3>
        <a:accent4>
          <a:srgbClr val="404040"/>
        </a:accent4>
        <a:accent5>
          <a:srgbClr val="B0CCE4"/>
        </a:accent5>
        <a:accent6>
          <a:srgbClr val="AA1B1B"/>
        </a:accent6>
        <a:hlink>
          <a:srgbClr val="FFE42F"/>
        </a:hlink>
        <a:folHlink>
          <a:srgbClr val="FFE6CD"/>
        </a:folHlink>
      </a:clrScheme>
      <a:clrMap bg1="lt1" tx1="dk1" bg2="lt2" tx2="dk2" accent1="accent1" accent2="accent2" accent3="accent3" accent4="accent4" accent5="accent5" accent6="accent6" hlink="hlink" folHlink="folHlink"/>
    </a:extraClrScheme>
    <a:extraClrScheme>
      <a:clrScheme name="template 11">
        <a:dk1>
          <a:srgbClr val="4D4D4D"/>
        </a:dk1>
        <a:lt1>
          <a:srgbClr val="FFFFFF"/>
        </a:lt1>
        <a:dk2>
          <a:srgbClr val="000000"/>
        </a:dk2>
        <a:lt2>
          <a:srgbClr val="DF2905"/>
        </a:lt2>
        <a:accent1>
          <a:srgbClr val="D05203"/>
        </a:accent1>
        <a:accent2>
          <a:srgbClr val="72A3E1"/>
        </a:accent2>
        <a:accent3>
          <a:srgbClr val="FFFFFF"/>
        </a:accent3>
        <a:accent4>
          <a:srgbClr val="404040"/>
        </a:accent4>
        <a:accent5>
          <a:srgbClr val="E4B3AA"/>
        </a:accent5>
        <a:accent6>
          <a:srgbClr val="6793CC"/>
        </a:accent6>
        <a:hlink>
          <a:srgbClr val="F3A105"/>
        </a:hlink>
        <a:folHlink>
          <a:srgbClr val="EAEAEA"/>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template</Template>
  <TotalTime>3971</TotalTime>
  <Words>1438</Words>
  <Application>Microsoft Office PowerPoint</Application>
  <PresentationFormat>On-screen Show (4:3)</PresentationFormat>
  <Paragraphs>149</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Cambria</vt:lpstr>
      <vt:lpstr>Tahoma</vt:lpstr>
      <vt:lpstr>Times New Roman</vt:lpstr>
      <vt:lpstr>Verdana</vt:lpstr>
      <vt:lpstr>template</vt:lpstr>
      <vt:lpstr> </vt:lpstr>
      <vt:lpstr>Greetings Everyone…</vt:lpstr>
      <vt:lpstr>Let’s Get Started…2022-2023</vt:lpstr>
      <vt:lpstr>Calendar Review- Wednesdays August 2022-May 2023</vt:lpstr>
      <vt:lpstr>Calendar Review- Wednesdays August 2022-May 2023</vt:lpstr>
      <vt:lpstr>Calendar Review- Wednesdays August 2022-May 2023</vt:lpstr>
      <vt:lpstr>Calendar Review- Wednesdays August 2022-May 2023</vt:lpstr>
      <vt:lpstr>Calendar Review- Wednesdays August 2022-May 2023</vt:lpstr>
      <vt:lpstr>Calendar Review- Wednesdays August 2022-May 2023</vt:lpstr>
      <vt:lpstr>Thank You!  </vt:lpstr>
    </vt:vector>
  </TitlesOfParts>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Virtual Collaborative Planning  August 14, 2020</dc:title>
  <dc:creator>Gretchen Torbert</dc:creator>
  <cp:lastModifiedBy>Gretchen Torbert (Allgood Elementary)</cp:lastModifiedBy>
  <cp:revision>29</cp:revision>
  <dcterms:created xsi:type="dcterms:W3CDTF">2020-08-13T15:02:17Z</dcterms:created>
  <dcterms:modified xsi:type="dcterms:W3CDTF">2022-07-23T23:51:06Z</dcterms:modified>
</cp:coreProperties>
</file>