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63" r:id="rId3"/>
    <p:sldId id="257" r:id="rId4"/>
    <p:sldId id="259" r:id="rId5"/>
    <p:sldId id="260" r:id="rId6"/>
    <p:sldId id="265" r:id="rId7"/>
    <p:sldId id="261" r:id="rId8"/>
    <p:sldId id="264" r:id="rId9"/>
    <p:sldId id="262" r:id="rId10"/>
    <p:sldId id="258" r:id="rId1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60" autoAdjust="0"/>
    <p:restoredTop sz="94618" autoAdjust="0"/>
  </p:normalViewPr>
  <p:slideViewPr>
    <p:cSldViewPr>
      <p:cViewPr varScale="1">
        <p:scale>
          <a:sx n="72" d="100"/>
          <a:sy n="72" d="100"/>
        </p:scale>
        <p:origin x="1410" y="6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53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553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553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53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553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21FFBBC2-7D54-4C19-945B-7C938B45A3C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miter lim="800000"/>
            <a:headEnd/>
            <a:tailEnd/>
          </a:ln>
        </p:spPr>
        <p:txBody>
          <a:bodyPr/>
          <a:lstStyle/>
          <a:p>
            <a:fld id="{5BECC87F-D8A0-4C57-9436-F40DA810A652}" type="slidenum">
              <a:rPr lang="en-US" smtClean="0"/>
              <a:pPr/>
              <a:t>1</a:t>
            </a:fld>
            <a:endParaRPr 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miter lim="800000"/>
            <a:headEnd/>
            <a:tailEnd/>
          </a:ln>
        </p:spPr>
        <p:txBody>
          <a:bodyPr/>
          <a:lstStyle/>
          <a:p>
            <a:fld id="{2D489BBD-B46A-4177-8EB6-865D58F7F57C}" type="slidenum">
              <a:rPr lang="en-US" smtClean="0"/>
              <a:pPr/>
              <a:t>3</a:t>
            </a:fld>
            <a:endParaRPr 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miter lim="800000"/>
            <a:headEnd/>
            <a:tailEnd/>
          </a:ln>
        </p:spPr>
        <p:txBody>
          <a:bodyPr/>
          <a:lstStyle/>
          <a:p>
            <a:fld id="{2D489BBD-B46A-4177-8EB6-865D58F7F57C}" type="slidenum">
              <a:rPr lang="en-US" smtClean="0"/>
              <a:pPr/>
              <a:t>4</a:t>
            </a:fld>
            <a:endParaRPr 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862032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47F637C1-DEE3-449C-A235-E3DB9CB6975C}" type="slidenum">
              <a:rPr lang="en-US" smtClean="0"/>
              <a:pPr/>
              <a:t>9</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4091648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47F637C1-DEE3-449C-A235-E3DB9CB6975C}" type="slidenum">
              <a:rPr lang="en-US" smtClean="0"/>
              <a:pPr/>
              <a:t>10</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23850" y="2420938"/>
            <a:ext cx="5327650" cy="750887"/>
          </a:xfrm>
        </p:spPr>
        <p:txBody>
          <a:bodyPr/>
          <a:lstStyle>
            <a:lvl1pPr>
              <a:defRPr sz="2800" b="1">
                <a:solidFill>
                  <a:schemeClr val="bg2"/>
                </a:solidFill>
              </a:defRPr>
            </a:lvl1pPr>
          </a:lstStyle>
          <a:p>
            <a:pPr lvl="0"/>
            <a:r>
              <a:rPr lang="en-US" noProof="0"/>
              <a:t>Click to edit Master title style</a:t>
            </a:r>
            <a:endParaRPr lang="ru-RU" noProof="0"/>
          </a:p>
        </p:txBody>
      </p:sp>
      <p:sp>
        <p:nvSpPr>
          <p:cNvPr id="5123" name="Rectangle 3"/>
          <p:cNvSpPr>
            <a:spLocks noGrp="1" noChangeArrowheads="1"/>
          </p:cNvSpPr>
          <p:nvPr>
            <p:ph type="subTitle" idx="1"/>
          </p:nvPr>
        </p:nvSpPr>
        <p:spPr>
          <a:xfrm>
            <a:off x="323850" y="3141663"/>
            <a:ext cx="5327650" cy="503237"/>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lvl1pPr marL="0" indent="0">
              <a:buFontTx/>
              <a:buNone/>
              <a:defRPr sz="2400" b="1"/>
            </a:lvl1pPr>
          </a:lstStyle>
          <a:p>
            <a:pPr lvl="0"/>
            <a:r>
              <a:rPr lang="en-US" noProof="0"/>
              <a:t>Click to edit Master subtitle style</a:t>
            </a:r>
            <a:endParaRPr lang="ru-RU"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endParaRPr lang="ru-RU"/>
          </a:p>
        </p:txBody>
      </p:sp>
      <p:sp>
        <p:nvSpPr>
          <p:cNvPr id="3" name="Вертикальный текст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88125" y="115888"/>
            <a:ext cx="1871663" cy="5257800"/>
          </a:xfrm>
        </p:spPr>
        <p:txBody>
          <a:bodyPr vert="eaVert"/>
          <a:lstStyle/>
          <a:p>
            <a:r>
              <a:rPr lang="en-US"/>
              <a:t>Click to edit Master title style</a:t>
            </a:r>
            <a:endParaRPr lang="ru-RU"/>
          </a:p>
        </p:txBody>
      </p:sp>
      <p:sp>
        <p:nvSpPr>
          <p:cNvPr id="3" name="Вертикальный текст 2"/>
          <p:cNvSpPr>
            <a:spLocks noGrp="1"/>
          </p:cNvSpPr>
          <p:nvPr>
            <p:ph type="body" orient="vert" idx="1"/>
          </p:nvPr>
        </p:nvSpPr>
        <p:spPr>
          <a:xfrm>
            <a:off x="971550" y="115888"/>
            <a:ext cx="5464175"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endParaRPr lang="ru-RU"/>
          </a:p>
        </p:txBody>
      </p:sp>
      <p:sp>
        <p:nvSpPr>
          <p:cNvPr id="3" name="Объект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endParaRPr lang="ru-RU"/>
          </a:p>
        </p:txBody>
      </p:sp>
      <p:sp>
        <p:nvSpPr>
          <p:cNvPr id="3" name="Объект 2"/>
          <p:cNvSpPr>
            <a:spLocks noGrp="1"/>
          </p:cNvSpPr>
          <p:nvPr>
            <p:ph sz="half" idx="1"/>
          </p:nvPr>
        </p:nvSpPr>
        <p:spPr>
          <a:xfrm>
            <a:off x="971550" y="765175"/>
            <a:ext cx="3667125"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Объект 3"/>
          <p:cNvSpPr>
            <a:spLocks noGrp="1"/>
          </p:cNvSpPr>
          <p:nvPr>
            <p:ph sz="half" idx="2"/>
          </p:nvPr>
        </p:nvSpPr>
        <p:spPr>
          <a:xfrm>
            <a:off x="4791075" y="765175"/>
            <a:ext cx="3668713"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71550" y="115888"/>
            <a:ext cx="7488238"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ru-RU"/>
          </a:p>
        </p:txBody>
      </p:sp>
      <p:sp>
        <p:nvSpPr>
          <p:cNvPr id="1027" name="Rectangle 3"/>
          <p:cNvSpPr>
            <a:spLocks noGrp="1" noChangeArrowheads="1"/>
          </p:cNvSpPr>
          <p:nvPr>
            <p:ph type="body" idx="1"/>
          </p:nvPr>
        </p:nvSpPr>
        <p:spPr bwMode="auto">
          <a:xfrm>
            <a:off x="971550" y="765175"/>
            <a:ext cx="7488238" cy="4608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charset="0"/>
        </a:defRPr>
      </a:lvl2pPr>
      <a:lvl3pPr algn="l" rtl="0" eaLnBrk="1" fontAlgn="base" hangingPunct="1">
        <a:spcBef>
          <a:spcPct val="0"/>
        </a:spcBef>
        <a:spcAft>
          <a:spcPct val="0"/>
        </a:spcAft>
        <a:defRPr sz="3200">
          <a:solidFill>
            <a:schemeClr val="bg1"/>
          </a:solidFill>
          <a:latin typeface="Arial" charset="0"/>
        </a:defRPr>
      </a:lvl3pPr>
      <a:lvl4pPr algn="l" rtl="0" eaLnBrk="1" fontAlgn="base" hangingPunct="1">
        <a:spcBef>
          <a:spcPct val="0"/>
        </a:spcBef>
        <a:spcAft>
          <a:spcPct val="0"/>
        </a:spcAft>
        <a:defRPr sz="3200">
          <a:solidFill>
            <a:schemeClr val="bg1"/>
          </a:solidFill>
          <a:latin typeface="Arial" charset="0"/>
        </a:defRPr>
      </a:lvl4pPr>
      <a:lvl5pPr algn="l" rtl="0" eaLnBrk="1" fontAlgn="base" hangingPunct="1">
        <a:spcBef>
          <a:spcPct val="0"/>
        </a:spcBef>
        <a:spcAft>
          <a:spcPct val="0"/>
        </a:spcAft>
        <a:defRPr sz="3200">
          <a:solidFill>
            <a:schemeClr val="bg1"/>
          </a:solidFill>
          <a:latin typeface="Arial" charset="0"/>
        </a:defRPr>
      </a:lvl5pPr>
      <a:lvl6pPr marL="457200" algn="l" rtl="0" eaLnBrk="1" fontAlgn="base" hangingPunct="1">
        <a:spcBef>
          <a:spcPct val="0"/>
        </a:spcBef>
        <a:spcAft>
          <a:spcPct val="0"/>
        </a:spcAft>
        <a:defRPr sz="3200">
          <a:solidFill>
            <a:schemeClr val="bg1"/>
          </a:solidFill>
          <a:latin typeface="Arial" charset="0"/>
        </a:defRPr>
      </a:lvl6pPr>
      <a:lvl7pPr marL="914400" algn="l" rtl="0" eaLnBrk="1" fontAlgn="base" hangingPunct="1">
        <a:spcBef>
          <a:spcPct val="0"/>
        </a:spcBef>
        <a:spcAft>
          <a:spcPct val="0"/>
        </a:spcAft>
        <a:defRPr sz="3200">
          <a:solidFill>
            <a:schemeClr val="bg1"/>
          </a:solidFill>
          <a:latin typeface="Arial" charset="0"/>
        </a:defRPr>
      </a:lvl7pPr>
      <a:lvl8pPr marL="1371600" algn="l" rtl="0" eaLnBrk="1" fontAlgn="base" hangingPunct="1">
        <a:spcBef>
          <a:spcPct val="0"/>
        </a:spcBef>
        <a:spcAft>
          <a:spcPct val="0"/>
        </a:spcAft>
        <a:defRPr sz="3200">
          <a:solidFill>
            <a:schemeClr val="bg1"/>
          </a:solidFill>
          <a:latin typeface="Arial" charset="0"/>
        </a:defRPr>
      </a:lvl8pPr>
      <a:lvl9pPr marL="1828800" algn="l" rtl="0" eaLnBrk="1" fontAlgn="base" hangingPunct="1">
        <a:spcBef>
          <a:spcPct val="0"/>
        </a:spcBef>
        <a:spcAft>
          <a:spcPct val="0"/>
        </a:spcAft>
        <a:defRPr sz="3200">
          <a:solidFill>
            <a:schemeClr val="bg1"/>
          </a:solidFill>
          <a:latin typeface="Arial" charset="0"/>
        </a:defRPr>
      </a:lvl9pPr>
    </p:titleStyle>
    <p:bodyStyle>
      <a:lvl1pPr marL="342900" indent="-342900" algn="l" rtl="0" eaLnBrk="1" fontAlgn="base" hangingPunct="1">
        <a:spcBef>
          <a:spcPct val="20000"/>
        </a:spcBef>
        <a:spcAft>
          <a:spcPct val="0"/>
        </a:spcAft>
        <a:buChar char="•"/>
        <a:defRPr sz="2800">
          <a:solidFill>
            <a:schemeClr val="bg2"/>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bg2"/>
          </a:solidFill>
          <a:latin typeface="+mn-lt"/>
        </a:defRPr>
      </a:lvl2pPr>
      <a:lvl3pPr marL="1143000" indent="-228600" algn="l" rtl="0" eaLnBrk="1" fontAlgn="base" hangingPunct="1">
        <a:spcBef>
          <a:spcPct val="20000"/>
        </a:spcBef>
        <a:spcAft>
          <a:spcPct val="0"/>
        </a:spcAft>
        <a:buChar char="•"/>
        <a:defRPr sz="2400">
          <a:solidFill>
            <a:schemeClr val="bg2"/>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video" Target="https://www.youtube.com/embed/i2FW1WJc0lg?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31913" y="178486"/>
            <a:ext cx="6052930" cy="504825"/>
          </a:xfrm>
          <a:noFill/>
        </p:spPr>
        <p:txBody>
          <a:bodyPr/>
          <a:lstStyle/>
          <a:p>
            <a:pPr algn="ctr" eaLnBrk="1" hangingPunct="1"/>
            <a:r>
              <a:rPr lang="en-US" dirty="0"/>
              <a:t>Title 1 Tutorial</a:t>
            </a:r>
            <a:endParaRPr lang="uk-UA" dirty="0">
              <a:latin typeface="Tahoma" charset="0"/>
            </a:endParaRPr>
          </a:p>
        </p:txBody>
      </p:sp>
      <p:sp>
        <p:nvSpPr>
          <p:cNvPr id="3075" name="Rectangle 3"/>
          <p:cNvSpPr>
            <a:spLocks noGrp="1" noChangeArrowheads="1"/>
          </p:cNvSpPr>
          <p:nvPr>
            <p:ph type="subTitle" idx="1"/>
          </p:nvPr>
        </p:nvSpPr>
        <p:spPr>
          <a:xfrm>
            <a:off x="-231913" y="900575"/>
            <a:ext cx="6781800" cy="316552"/>
          </a:xfrm>
        </p:spPr>
        <p:txBody>
          <a:bodyPr/>
          <a:lstStyle/>
          <a:p>
            <a:pPr algn="ctr" eaLnBrk="1" hangingPunct="1">
              <a:lnSpc>
                <a:spcPct val="90000"/>
              </a:lnSpc>
            </a:pPr>
            <a:r>
              <a:rPr lang="en-US" dirty="0"/>
              <a:t>Allgood Elementary School 2021</a:t>
            </a:r>
          </a:p>
          <a:p>
            <a:pPr algn="ctr" eaLnBrk="1" hangingPunct="1">
              <a:lnSpc>
                <a:spcPct val="90000"/>
              </a:lnSpc>
            </a:pPr>
            <a:endParaRPr lang="en-US" dirty="0"/>
          </a:p>
          <a:p>
            <a:pPr algn="ctr" eaLnBrk="1" hangingPunct="1">
              <a:lnSpc>
                <a:spcPct val="90000"/>
              </a:lnSpc>
            </a:pPr>
            <a:endParaRPr lang="en-US" dirty="0"/>
          </a:p>
          <a:p>
            <a:pPr algn="ctr" eaLnBrk="1" hangingPunct="1">
              <a:lnSpc>
                <a:spcPct val="90000"/>
              </a:lnSpc>
            </a:pPr>
            <a:endParaRPr lang="en-US" dirty="0"/>
          </a:p>
          <a:p>
            <a:pPr algn="ctr" eaLnBrk="1" hangingPunct="1">
              <a:lnSpc>
                <a:spcPct val="90000"/>
              </a:lnSpc>
            </a:pPr>
            <a:endParaRPr lang="en-US" dirty="0"/>
          </a:p>
          <a:p>
            <a:pPr algn="ctr" eaLnBrk="1" hangingPunct="1">
              <a:lnSpc>
                <a:spcPct val="90000"/>
              </a:lnSpc>
            </a:pPr>
            <a:endParaRPr lang="en-US" dirty="0"/>
          </a:p>
          <a:p>
            <a:pPr algn="ctr" eaLnBrk="1" hangingPunct="1">
              <a:lnSpc>
                <a:spcPct val="90000"/>
              </a:lnSpc>
            </a:pPr>
            <a:endParaRPr lang="en-US" dirty="0"/>
          </a:p>
          <a:p>
            <a:pPr algn="ctr" eaLnBrk="1" hangingPunct="1">
              <a:lnSpc>
                <a:spcPct val="90000"/>
              </a:lnSpc>
            </a:pPr>
            <a:endParaRPr lang="en-US" dirty="0"/>
          </a:p>
          <a:p>
            <a:pPr algn="ctr" eaLnBrk="1" hangingPunct="1">
              <a:lnSpc>
                <a:spcPct val="90000"/>
              </a:lnSpc>
            </a:pPr>
            <a:endParaRPr lang="en-US" dirty="0"/>
          </a:p>
          <a:p>
            <a:pPr algn="ctr" eaLnBrk="1" hangingPunct="1">
              <a:lnSpc>
                <a:spcPct val="90000"/>
              </a:lnSpc>
            </a:pPr>
            <a:endParaRPr lang="en-US" dirty="0"/>
          </a:p>
          <a:p>
            <a:pPr algn="ctr" eaLnBrk="1" hangingPunct="1">
              <a:lnSpc>
                <a:spcPct val="90000"/>
              </a:lnSpc>
            </a:pPr>
            <a:endParaRPr lang="en-US" dirty="0"/>
          </a:p>
          <a:p>
            <a:pPr algn="ctr" eaLnBrk="1" hangingPunct="1">
              <a:lnSpc>
                <a:spcPct val="90000"/>
              </a:lnSpc>
            </a:pPr>
            <a:r>
              <a:rPr lang="en-US" dirty="0"/>
              <a:t>Dr. William Carter, Principal</a:t>
            </a:r>
          </a:p>
          <a:p>
            <a:pPr algn="ctr" eaLnBrk="1" hangingPunct="1">
              <a:lnSpc>
                <a:spcPct val="90000"/>
              </a:lnSpc>
            </a:pPr>
            <a:r>
              <a:rPr lang="en-US" dirty="0"/>
              <a:t>Dr. Lisa Steele Rhymer, Assistant Principal</a:t>
            </a:r>
            <a:endParaRPr lang="uk-UA" dirty="0"/>
          </a:p>
        </p:txBody>
      </p:sp>
      <p:pic>
        <p:nvPicPr>
          <p:cNvPr id="3" name="Picture 2" descr="Shape&#10;&#10;Description automatically generated">
            <a:extLst>
              <a:ext uri="{FF2B5EF4-FFF2-40B4-BE49-F238E27FC236}">
                <a16:creationId xmlns:a16="http://schemas.microsoft.com/office/drawing/2014/main" id="{7858C523-7929-4CCB-83F9-883DA795B5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067495"/>
            <a:ext cx="3429000" cy="23241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497357" y="205132"/>
            <a:ext cx="7745413" cy="719138"/>
          </a:xfrm>
        </p:spPr>
        <p:txBody>
          <a:bodyPr/>
          <a:lstStyle/>
          <a:p>
            <a:pPr algn="ctr" eaLnBrk="1" hangingPunct="1"/>
            <a:r>
              <a:rPr lang="en-US" dirty="0">
                <a:solidFill>
                  <a:schemeClr val="tx2"/>
                </a:solidFill>
              </a:rPr>
              <a:t> Additional Information/ </a:t>
            </a:r>
            <a:br>
              <a:rPr lang="en-US" dirty="0">
                <a:solidFill>
                  <a:schemeClr val="tx2"/>
                </a:solidFill>
              </a:rPr>
            </a:br>
            <a:r>
              <a:rPr lang="en-US" dirty="0">
                <a:solidFill>
                  <a:schemeClr val="tx2"/>
                </a:solidFill>
              </a:rPr>
              <a:t>Topics to be discussed:</a:t>
            </a:r>
            <a:endParaRPr lang="en-US" b="1" dirty="0">
              <a:solidFill>
                <a:schemeClr val="tx1"/>
              </a:solidFill>
            </a:endParaRPr>
          </a:p>
        </p:txBody>
      </p:sp>
      <p:sp>
        <p:nvSpPr>
          <p:cNvPr id="3" name="Content Placeholder 2">
            <a:extLst>
              <a:ext uri="{FF2B5EF4-FFF2-40B4-BE49-F238E27FC236}">
                <a16:creationId xmlns:a16="http://schemas.microsoft.com/office/drawing/2014/main" id="{36FBFCA8-8540-4393-BE9F-7D2762E94462}"/>
              </a:ext>
            </a:extLst>
          </p:cNvPr>
          <p:cNvSpPr>
            <a:spLocks noGrp="1"/>
          </p:cNvSpPr>
          <p:nvPr>
            <p:ph idx="1"/>
          </p:nvPr>
        </p:nvSpPr>
        <p:spPr>
          <a:xfrm>
            <a:off x="1754532" y="2044355"/>
            <a:ext cx="7488238" cy="4608513"/>
          </a:xfrm>
        </p:spPr>
        <p:txBody>
          <a:bodyPr/>
          <a:lstStyle/>
          <a:p>
            <a:r>
              <a:rPr lang="en-US" dirty="0"/>
              <a:t>$35.00 an hour</a:t>
            </a:r>
          </a:p>
          <a:p>
            <a:r>
              <a:rPr lang="en-US" dirty="0"/>
              <a:t>Important Paperwork Submission</a:t>
            </a:r>
          </a:p>
          <a:p>
            <a:r>
              <a:rPr lang="en-US" dirty="0"/>
              <a:t>Classroom Links TBD with a main link and breakout rooms</a:t>
            </a:r>
          </a:p>
          <a:p>
            <a:r>
              <a:rPr lang="en-US" dirty="0"/>
              <a:t>Attendance</a:t>
            </a:r>
          </a:p>
          <a:p>
            <a:r>
              <a:rPr lang="en-US" dirty="0"/>
              <a:t>Celebrations</a:t>
            </a:r>
          </a:p>
          <a:p>
            <a:r>
              <a:rPr lang="en-US" dirty="0"/>
              <a:t>Usage Documentation</a:t>
            </a:r>
          </a:p>
          <a:p>
            <a:r>
              <a:rPr lang="en-US" dirty="0"/>
              <a:t>Teacher Roster with Student Information</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2C3C8-B616-4D78-8D05-68FA42F4A2A0}"/>
              </a:ext>
            </a:extLst>
          </p:cNvPr>
          <p:cNvSpPr>
            <a:spLocks noGrp="1"/>
          </p:cNvSpPr>
          <p:nvPr>
            <p:ph type="title"/>
          </p:nvPr>
        </p:nvSpPr>
        <p:spPr>
          <a:xfrm>
            <a:off x="1371600" y="152400"/>
            <a:ext cx="7488238" cy="508000"/>
          </a:xfrm>
        </p:spPr>
        <p:txBody>
          <a:bodyPr/>
          <a:lstStyle/>
          <a:p>
            <a:r>
              <a:rPr lang="en-US" dirty="0"/>
              <a:t>“</a:t>
            </a:r>
            <a:r>
              <a:rPr lang="en-US" dirty="0" err="1"/>
              <a:t>Ain’t</a:t>
            </a:r>
            <a:r>
              <a:rPr lang="en-US" dirty="0"/>
              <a:t> NO STOPPING US NOW!</a:t>
            </a:r>
          </a:p>
        </p:txBody>
      </p:sp>
      <p:pic>
        <p:nvPicPr>
          <p:cNvPr id="4" name="Online Media 3" title="McFadden &amp; Whitehead - Ain't No Stoppin' Us Now (Official Audio)">
            <a:hlinkClick r:id="" action="ppaction://media"/>
            <a:extLst>
              <a:ext uri="{FF2B5EF4-FFF2-40B4-BE49-F238E27FC236}">
                <a16:creationId xmlns:a16="http://schemas.microsoft.com/office/drawing/2014/main" id="{1CD958DB-0CF7-43D3-B334-9AF99673FABF}"/>
              </a:ext>
            </a:extLst>
          </p:cNvPr>
          <p:cNvPicPr>
            <a:picLocks noRot="1" noChangeAspect="1"/>
          </p:cNvPicPr>
          <p:nvPr>
            <a:videoFile r:link="rId1"/>
          </p:nvPr>
        </p:nvPicPr>
        <p:blipFill>
          <a:blip r:embed="rId3"/>
          <a:stretch>
            <a:fillRect/>
          </a:stretch>
        </p:blipFill>
        <p:spPr>
          <a:xfrm>
            <a:off x="533400" y="1524000"/>
            <a:ext cx="6858000" cy="4800600"/>
          </a:xfrm>
          <a:prstGeom prst="rect">
            <a:avLst/>
          </a:prstGeom>
        </p:spPr>
      </p:pic>
    </p:spTree>
    <p:extLst>
      <p:ext uri="{BB962C8B-B14F-4D97-AF65-F5344CB8AC3E}">
        <p14:creationId xmlns:p14="http://schemas.microsoft.com/office/powerpoint/2010/main" val="17693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0" y="0"/>
            <a:ext cx="5400675" cy="765175"/>
          </a:xfrm>
        </p:spPr>
        <p:txBody>
          <a:bodyPr/>
          <a:lstStyle/>
          <a:p>
            <a:pPr algn="ctr" eaLnBrk="1" hangingPunct="1"/>
            <a:r>
              <a:rPr lang="en-US" sz="4000" dirty="0"/>
              <a:t>2021 Title 1 Tutors</a:t>
            </a:r>
            <a:endParaRPr lang="uk-UA" sz="4000" b="1" dirty="0">
              <a:latin typeface="Tahoma" charset="0"/>
            </a:endParaRPr>
          </a:p>
        </p:txBody>
      </p:sp>
      <p:sp>
        <p:nvSpPr>
          <p:cNvPr id="4099" name="Rectangle 3"/>
          <p:cNvSpPr>
            <a:spLocks noGrp="1" noChangeArrowheads="1"/>
          </p:cNvSpPr>
          <p:nvPr>
            <p:ph type="body" idx="1"/>
          </p:nvPr>
        </p:nvSpPr>
        <p:spPr>
          <a:xfrm>
            <a:off x="229394" y="1600200"/>
            <a:ext cx="8685212" cy="4017963"/>
          </a:xfrm>
        </p:spPr>
        <p:txBody>
          <a:bodyPr/>
          <a:lstStyle/>
          <a:p>
            <a:pPr eaLnBrk="1" hangingPunct="1"/>
            <a:r>
              <a:rPr lang="en-US" altLang="ko-KR" sz="2000" dirty="0">
                <a:ea typeface="굴림" charset="-127"/>
              </a:rPr>
              <a:t>Richardson (GET)- E number provided/ GAPSC C# provided</a:t>
            </a:r>
          </a:p>
          <a:p>
            <a:pPr eaLnBrk="1" hangingPunct="1"/>
            <a:r>
              <a:rPr lang="en-US" altLang="ko-KR" sz="2000" dirty="0">
                <a:ea typeface="굴림" charset="-127"/>
              </a:rPr>
              <a:t>Wells (GET)- E number provided/ GAPSC C# provided</a:t>
            </a:r>
          </a:p>
          <a:p>
            <a:r>
              <a:rPr lang="en-US" altLang="ko-KR" sz="2000" dirty="0">
                <a:ea typeface="굴림" charset="-127"/>
              </a:rPr>
              <a:t>Washington (GET)- E number provided/ GAPSC C# provided</a:t>
            </a:r>
          </a:p>
          <a:p>
            <a:r>
              <a:rPr lang="en-US" altLang="ko-KR" sz="2000" dirty="0">
                <a:ea typeface="굴림" charset="-127"/>
              </a:rPr>
              <a:t>Kirk(GET)- E number provided/ GAPSC C# provided</a:t>
            </a:r>
          </a:p>
          <a:p>
            <a:r>
              <a:rPr lang="en-US" altLang="ko-KR" sz="2000" dirty="0">
                <a:ea typeface="굴림" charset="-127"/>
              </a:rPr>
              <a:t>McCray(GET)- E number provided/ GAPSC C# provided</a:t>
            </a:r>
          </a:p>
          <a:p>
            <a:r>
              <a:rPr lang="en-US" altLang="ko-KR" sz="2000" dirty="0">
                <a:ea typeface="굴림" charset="-127"/>
              </a:rPr>
              <a:t>Jackson(GET)- E number provided/ GAPSC C# provided</a:t>
            </a:r>
          </a:p>
          <a:p>
            <a:r>
              <a:rPr lang="en-US" altLang="ko-KR" sz="2000" dirty="0">
                <a:ea typeface="굴림" charset="-127"/>
              </a:rPr>
              <a:t>Reid(GET)- E number provided/ GAPSC C# provided</a:t>
            </a:r>
          </a:p>
          <a:p>
            <a:r>
              <a:rPr lang="en-US" altLang="ko-KR" sz="2000" dirty="0">
                <a:ea typeface="굴림" charset="-127"/>
              </a:rPr>
              <a:t>Taylor(SET)- E number provided/ GAPSC C# provided</a:t>
            </a:r>
          </a:p>
          <a:p>
            <a:r>
              <a:rPr lang="en-US" altLang="ko-KR" sz="2000" dirty="0" err="1">
                <a:ea typeface="굴림" charset="-127"/>
              </a:rPr>
              <a:t>Ziblim</a:t>
            </a:r>
            <a:r>
              <a:rPr lang="en-US" altLang="ko-KR" sz="2000" dirty="0">
                <a:ea typeface="굴림" charset="-127"/>
              </a:rPr>
              <a:t>(GET)- E number provided/ GAPSC C# provided</a:t>
            </a:r>
          </a:p>
          <a:p>
            <a:r>
              <a:rPr lang="en-US" altLang="ko-KR" sz="2000" dirty="0">
                <a:ea typeface="굴림" charset="-127"/>
              </a:rPr>
              <a:t>Payne(GET)- E number provided/ GAPSC C# provided</a:t>
            </a:r>
          </a:p>
          <a:p>
            <a:r>
              <a:rPr lang="en-US" altLang="ko-KR" sz="2000" dirty="0">
                <a:ea typeface="굴림" charset="-127"/>
              </a:rPr>
              <a:t>Joseph(GET)- E number provided/ GAPSC C# provided</a:t>
            </a:r>
          </a:p>
          <a:p>
            <a:r>
              <a:rPr lang="en-US" altLang="ko-KR" sz="2000" dirty="0" err="1">
                <a:ea typeface="굴림" charset="-127"/>
              </a:rPr>
              <a:t>Jiwani</a:t>
            </a:r>
            <a:r>
              <a:rPr lang="en-US" altLang="ko-KR" sz="2000" dirty="0">
                <a:ea typeface="굴림" charset="-127"/>
              </a:rPr>
              <a:t>(SET)- E number provided/ GAPSC C# provided</a:t>
            </a:r>
          </a:p>
          <a:p>
            <a:pPr marL="0" indent="0">
              <a:buNone/>
            </a:pPr>
            <a:endParaRPr lang="en-US" altLang="ko-KR" sz="2000" dirty="0">
              <a:ea typeface="굴림" charset="-127"/>
            </a:endParaRPr>
          </a:p>
          <a:p>
            <a:endParaRPr lang="en-US" altLang="ko-KR" sz="2000" dirty="0">
              <a:ea typeface="굴림" charset="-127"/>
            </a:endParaRPr>
          </a:p>
          <a:p>
            <a:endParaRPr lang="en-US" altLang="ko-KR" sz="2000" dirty="0">
              <a:ea typeface="굴림" charset="-127"/>
            </a:endParaRPr>
          </a:p>
          <a:p>
            <a:pPr eaLnBrk="1" hangingPunct="1"/>
            <a:endParaRPr lang="en-US" altLang="ko-KR" sz="2000" dirty="0">
              <a:ea typeface="굴림" charset="-127"/>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0" y="-3451"/>
            <a:ext cx="5400675" cy="765175"/>
          </a:xfrm>
        </p:spPr>
        <p:txBody>
          <a:bodyPr/>
          <a:lstStyle/>
          <a:p>
            <a:pPr algn="ctr" eaLnBrk="1" hangingPunct="1"/>
            <a:r>
              <a:rPr lang="en-US" sz="4000" b="1" dirty="0">
                <a:latin typeface="Tahoma" charset="0"/>
              </a:rPr>
              <a:t>   2021 Schedule</a:t>
            </a:r>
            <a:endParaRPr lang="uk-UA" sz="4000" b="1" dirty="0">
              <a:latin typeface="Tahoma" charset="0"/>
            </a:endParaRPr>
          </a:p>
        </p:txBody>
      </p:sp>
      <p:graphicFrame>
        <p:nvGraphicFramePr>
          <p:cNvPr id="5" name="Table 5">
            <a:extLst>
              <a:ext uri="{FF2B5EF4-FFF2-40B4-BE49-F238E27FC236}">
                <a16:creationId xmlns:a16="http://schemas.microsoft.com/office/drawing/2014/main" id="{0FEB8604-8617-4616-9BA9-CA6D2143DAD6}"/>
              </a:ext>
            </a:extLst>
          </p:cNvPr>
          <p:cNvGraphicFramePr>
            <a:graphicFrameLocks noGrp="1"/>
          </p:cNvGraphicFramePr>
          <p:nvPr>
            <p:extLst>
              <p:ext uri="{D42A27DB-BD31-4B8C-83A1-F6EECF244321}">
                <p14:modId xmlns:p14="http://schemas.microsoft.com/office/powerpoint/2010/main" val="2294957969"/>
              </p:ext>
            </p:extLst>
          </p:nvPr>
        </p:nvGraphicFramePr>
        <p:xfrm>
          <a:off x="304800" y="765175"/>
          <a:ext cx="8839200" cy="59258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201201958"/>
                    </a:ext>
                  </a:extLst>
                </a:gridCol>
                <a:gridCol w="2032000">
                  <a:extLst>
                    <a:ext uri="{9D8B030D-6E8A-4147-A177-3AD203B41FA5}">
                      <a16:colId xmlns:a16="http://schemas.microsoft.com/office/drawing/2014/main" val="763027698"/>
                    </a:ext>
                  </a:extLst>
                </a:gridCol>
                <a:gridCol w="4775200">
                  <a:extLst>
                    <a:ext uri="{9D8B030D-6E8A-4147-A177-3AD203B41FA5}">
                      <a16:colId xmlns:a16="http://schemas.microsoft.com/office/drawing/2014/main" val="1531049632"/>
                    </a:ext>
                  </a:extLst>
                </a:gridCol>
              </a:tblGrid>
              <a:tr h="370840">
                <a:tc>
                  <a:txBody>
                    <a:bodyPr/>
                    <a:lstStyle/>
                    <a:p>
                      <a:r>
                        <a:rPr lang="en-US" sz="1050" dirty="0"/>
                        <a:t>Date</a:t>
                      </a:r>
                    </a:p>
                  </a:txBody>
                  <a:tcPr/>
                </a:tc>
                <a:tc>
                  <a:txBody>
                    <a:bodyPr/>
                    <a:lstStyle/>
                    <a:p>
                      <a:r>
                        <a:rPr lang="en-US" sz="1050" dirty="0"/>
                        <a:t>Time</a:t>
                      </a:r>
                    </a:p>
                  </a:txBody>
                  <a:tcPr/>
                </a:tc>
                <a:tc>
                  <a:txBody>
                    <a:bodyPr/>
                    <a:lstStyle/>
                    <a:p>
                      <a:r>
                        <a:rPr lang="en-US" sz="1050" dirty="0"/>
                        <a:t>Task</a:t>
                      </a:r>
                    </a:p>
                  </a:txBody>
                  <a:tcPr/>
                </a:tc>
                <a:extLst>
                  <a:ext uri="{0D108BD9-81ED-4DB2-BD59-A6C34878D82A}">
                    <a16:rowId xmlns:a16="http://schemas.microsoft.com/office/drawing/2014/main" val="3271275154"/>
                  </a:ext>
                </a:extLst>
              </a:tr>
              <a:tr h="370840">
                <a:tc>
                  <a:txBody>
                    <a:bodyPr/>
                    <a:lstStyle/>
                    <a:p>
                      <a:r>
                        <a:rPr lang="en-US" sz="1050" dirty="0">
                          <a:highlight>
                            <a:srgbClr val="FFFF00"/>
                          </a:highlight>
                        </a:rPr>
                        <a:t>Day #1 1.23.2020</a:t>
                      </a:r>
                    </a:p>
                  </a:txBody>
                  <a:tcPr/>
                </a:tc>
                <a:tc>
                  <a:txBody>
                    <a:bodyPr/>
                    <a:lstStyle/>
                    <a:p>
                      <a:r>
                        <a:rPr lang="en-US" sz="1050" dirty="0">
                          <a:highlight>
                            <a:srgbClr val="FFFF00"/>
                          </a:highlight>
                        </a:rPr>
                        <a:t>7a.m.-10: 45 </a:t>
                      </a:r>
                      <a:r>
                        <a:rPr lang="en-US" sz="1050" dirty="0" err="1">
                          <a:highlight>
                            <a:srgbClr val="FFFF00"/>
                          </a:highlight>
                        </a:rPr>
                        <a:t>a.m</a:t>
                      </a:r>
                      <a:endParaRPr lang="en-US" sz="1050" dirty="0">
                        <a:highlight>
                          <a:srgbClr val="FFFF00"/>
                        </a:highlight>
                      </a:endParaRPr>
                    </a:p>
                    <a:p>
                      <a:r>
                        <a:rPr lang="en-US" sz="1050" dirty="0">
                          <a:highlight>
                            <a:srgbClr val="FFFF00"/>
                          </a:highlight>
                        </a:rPr>
                        <a:t>Pre-Planning Documentation</a:t>
                      </a:r>
                    </a:p>
                  </a:txBody>
                  <a:tcPr/>
                </a:tc>
                <a:tc>
                  <a:txBody>
                    <a:bodyPr/>
                    <a:lstStyle/>
                    <a:p>
                      <a:r>
                        <a:rPr lang="en-US" sz="1050" dirty="0" err="1">
                          <a:highlight>
                            <a:srgbClr val="FFFF00"/>
                          </a:highlight>
                        </a:rPr>
                        <a:t>iREADY</a:t>
                      </a:r>
                      <a:r>
                        <a:rPr lang="en-US" sz="1050" dirty="0">
                          <a:highlight>
                            <a:srgbClr val="FFFF00"/>
                          </a:highlight>
                        </a:rPr>
                        <a:t> Software ELA 9 a.m. MATH 10 a.m.</a:t>
                      </a:r>
                    </a:p>
                    <a:p>
                      <a:r>
                        <a:rPr lang="en-US" sz="1050" dirty="0">
                          <a:highlight>
                            <a:srgbClr val="FFFF00"/>
                          </a:highlight>
                        </a:rPr>
                        <a:t>5–10-minute Brain Breaks will be incorporated. </a:t>
                      </a:r>
                    </a:p>
                  </a:txBody>
                  <a:tcPr/>
                </a:tc>
                <a:extLst>
                  <a:ext uri="{0D108BD9-81ED-4DB2-BD59-A6C34878D82A}">
                    <a16:rowId xmlns:a16="http://schemas.microsoft.com/office/drawing/2014/main" val="24895246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Day #2 1.30.2020</a:t>
                      </a:r>
                    </a:p>
                    <a:p>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9a.m.-10:45a.m</a:t>
                      </a:r>
                    </a:p>
                    <a:p>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err="1"/>
                        <a:t>iREADY</a:t>
                      </a:r>
                      <a:r>
                        <a:rPr lang="en-US" sz="1050" dirty="0"/>
                        <a:t> Software ELA 9 a.m. MATH 10 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5–10-minute Brain Breaks will be incorporated. </a:t>
                      </a:r>
                    </a:p>
                    <a:p>
                      <a:endParaRPr lang="en-US" sz="1050" dirty="0"/>
                    </a:p>
                  </a:txBody>
                  <a:tcPr/>
                </a:tc>
                <a:extLst>
                  <a:ext uri="{0D108BD9-81ED-4DB2-BD59-A6C34878D82A}">
                    <a16:rowId xmlns:a16="http://schemas.microsoft.com/office/drawing/2014/main" val="23752245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Day #3 2.6.2020</a:t>
                      </a:r>
                    </a:p>
                    <a:p>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9a.m.-10: 45 </a:t>
                      </a:r>
                      <a:r>
                        <a:rPr lang="en-US" sz="1050" dirty="0" err="1"/>
                        <a:t>a.m</a:t>
                      </a:r>
                      <a:endParaRPr lang="en-US" sz="1050" dirty="0"/>
                    </a:p>
                    <a:p>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err="1"/>
                        <a:t>iREADY</a:t>
                      </a:r>
                      <a:r>
                        <a:rPr lang="en-US" sz="1050" dirty="0"/>
                        <a:t> Software ELA 9 a.m. MATH 10 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5–10-minute Brain Breaks will be incorporated. </a:t>
                      </a:r>
                    </a:p>
                    <a:p>
                      <a:endParaRPr lang="en-US" sz="1050" dirty="0"/>
                    </a:p>
                  </a:txBody>
                  <a:tcPr/>
                </a:tc>
                <a:extLst>
                  <a:ext uri="{0D108BD9-81ED-4DB2-BD59-A6C34878D82A}">
                    <a16:rowId xmlns:a16="http://schemas.microsoft.com/office/drawing/2014/main" val="529871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Day #4 2.13.2020</a:t>
                      </a:r>
                    </a:p>
                    <a:p>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9a.m.-10: 45a.m</a:t>
                      </a:r>
                    </a:p>
                    <a:p>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err="1"/>
                        <a:t>iREADY</a:t>
                      </a:r>
                      <a:r>
                        <a:rPr lang="en-US" sz="1050" dirty="0"/>
                        <a:t> Software ELA 9 a.m. MATH 10 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5–10-minute Brain Breaks will be incorporated. </a:t>
                      </a:r>
                    </a:p>
                    <a:p>
                      <a:endParaRPr lang="en-US" sz="1050" dirty="0"/>
                    </a:p>
                  </a:txBody>
                  <a:tcPr/>
                </a:tc>
                <a:extLst>
                  <a:ext uri="{0D108BD9-81ED-4DB2-BD59-A6C34878D82A}">
                    <a16:rowId xmlns:a16="http://schemas.microsoft.com/office/drawing/2014/main" val="22614383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Day #5 2.20.2020</a:t>
                      </a:r>
                    </a:p>
                    <a:p>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9a.m.-10 : 45a.m</a:t>
                      </a:r>
                    </a:p>
                    <a:p>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err="1"/>
                        <a:t>iREADY</a:t>
                      </a:r>
                      <a:r>
                        <a:rPr lang="en-US" sz="1050" dirty="0"/>
                        <a:t> Software ELA 9 a.m. MATH 10 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5–10-minute Brain Breaks will be incorporated. </a:t>
                      </a:r>
                    </a:p>
                    <a:p>
                      <a:endParaRPr lang="en-US" sz="1050" dirty="0"/>
                    </a:p>
                  </a:txBody>
                  <a:tcPr/>
                </a:tc>
                <a:extLst>
                  <a:ext uri="{0D108BD9-81ED-4DB2-BD59-A6C34878D82A}">
                    <a16:rowId xmlns:a16="http://schemas.microsoft.com/office/drawing/2014/main" val="32427304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Day #6 2.27.2020</a:t>
                      </a:r>
                    </a:p>
                    <a:p>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9a.m.-10: 45a.m</a:t>
                      </a:r>
                    </a:p>
                    <a:p>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err="1"/>
                        <a:t>iREADY</a:t>
                      </a:r>
                      <a:r>
                        <a:rPr lang="en-US" sz="1050" dirty="0"/>
                        <a:t> Software ELA 9 a.m. MATH 10 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5–10-minute Brain Breaks will be incorporated. </a:t>
                      </a:r>
                    </a:p>
                    <a:p>
                      <a:endParaRPr lang="en-US" sz="1050" dirty="0"/>
                    </a:p>
                  </a:txBody>
                  <a:tcPr/>
                </a:tc>
                <a:extLst>
                  <a:ext uri="{0D108BD9-81ED-4DB2-BD59-A6C34878D82A}">
                    <a16:rowId xmlns:a16="http://schemas.microsoft.com/office/drawing/2014/main" val="21465395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Day #7 3.6.2020</a:t>
                      </a:r>
                    </a:p>
                    <a:p>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9a.m.-10: 45a.m</a:t>
                      </a:r>
                    </a:p>
                    <a:p>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err="1"/>
                        <a:t>iREADY</a:t>
                      </a:r>
                      <a:r>
                        <a:rPr lang="en-US" sz="1050" dirty="0"/>
                        <a:t> Software ELA 9 a.m. MATH 10 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5–10-minute Brain Breaks will be incorporated. </a:t>
                      </a:r>
                    </a:p>
                    <a:p>
                      <a:endParaRPr lang="en-US" sz="1050" dirty="0"/>
                    </a:p>
                  </a:txBody>
                  <a:tcPr/>
                </a:tc>
                <a:extLst>
                  <a:ext uri="{0D108BD9-81ED-4DB2-BD59-A6C34878D82A}">
                    <a16:rowId xmlns:a16="http://schemas.microsoft.com/office/drawing/2014/main" val="9269853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Day #8 3.13.2020</a:t>
                      </a:r>
                    </a:p>
                    <a:p>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9a.m.-10: 45a.m</a:t>
                      </a:r>
                    </a:p>
                    <a:p>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err="1"/>
                        <a:t>iREADY</a:t>
                      </a:r>
                      <a:r>
                        <a:rPr lang="en-US" sz="1050" dirty="0"/>
                        <a:t> Software ELA 9 a.m. MATH 10 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5–10-minute Brain Breaks will be incorporated. </a:t>
                      </a:r>
                    </a:p>
                    <a:p>
                      <a:endParaRPr lang="en-US" sz="1050" dirty="0"/>
                    </a:p>
                  </a:txBody>
                  <a:tcPr/>
                </a:tc>
                <a:extLst>
                  <a:ext uri="{0D108BD9-81ED-4DB2-BD59-A6C34878D82A}">
                    <a16:rowId xmlns:a16="http://schemas.microsoft.com/office/drawing/2014/main" val="38449073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Day #9 3.20.2020</a:t>
                      </a:r>
                    </a:p>
                    <a:p>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9a.m.-10: 45a.m</a:t>
                      </a:r>
                    </a:p>
                    <a:p>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err="1"/>
                        <a:t>iREADY</a:t>
                      </a:r>
                      <a:r>
                        <a:rPr lang="en-US" sz="1050" dirty="0"/>
                        <a:t> Software ELA 9 a.m. MATH 10 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5–10-minute Brain Breaks will be incorporated. </a:t>
                      </a:r>
                    </a:p>
                    <a:p>
                      <a:endParaRPr lang="en-US" sz="1050" dirty="0"/>
                    </a:p>
                  </a:txBody>
                  <a:tcPr/>
                </a:tc>
                <a:extLst>
                  <a:ext uri="{0D108BD9-81ED-4DB2-BD59-A6C34878D82A}">
                    <a16:rowId xmlns:a16="http://schemas.microsoft.com/office/drawing/2014/main" val="30036321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Day #10 3.27.2020</a:t>
                      </a:r>
                    </a:p>
                    <a:p>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9a.m.-1p.m.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Post- Planning Documentation</a:t>
                      </a:r>
                    </a:p>
                    <a:p>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err="1"/>
                        <a:t>iREADY</a:t>
                      </a:r>
                      <a:r>
                        <a:rPr lang="en-US" sz="1050" dirty="0"/>
                        <a:t> Software ELA 9 a.m. MATH 10 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5–10-minute Brain Breaks will be incorporated. </a:t>
                      </a:r>
                    </a:p>
                    <a:p>
                      <a:endParaRPr lang="en-US" sz="1050" dirty="0"/>
                    </a:p>
                  </a:txBody>
                  <a:tcPr/>
                </a:tc>
                <a:extLst>
                  <a:ext uri="{0D108BD9-81ED-4DB2-BD59-A6C34878D82A}">
                    <a16:rowId xmlns:a16="http://schemas.microsoft.com/office/drawing/2014/main" val="230483978"/>
                  </a:ext>
                </a:extLst>
              </a:tr>
            </a:tbl>
          </a:graphicData>
        </a:graphic>
      </p:graphicFrame>
    </p:spTree>
    <p:extLst>
      <p:ext uri="{BB962C8B-B14F-4D97-AF65-F5344CB8AC3E}">
        <p14:creationId xmlns:p14="http://schemas.microsoft.com/office/powerpoint/2010/main" val="2628154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A9069-B395-4916-A7C0-5E21632C2845}"/>
              </a:ext>
            </a:extLst>
          </p:cNvPr>
          <p:cNvSpPr>
            <a:spLocks noGrp="1"/>
          </p:cNvSpPr>
          <p:nvPr>
            <p:ph type="title"/>
          </p:nvPr>
        </p:nvSpPr>
        <p:spPr>
          <a:xfrm>
            <a:off x="827881" y="385663"/>
            <a:ext cx="7488238" cy="508000"/>
          </a:xfrm>
        </p:spPr>
        <p:txBody>
          <a:bodyPr/>
          <a:lstStyle/>
          <a:p>
            <a:pPr algn="ctr"/>
            <a:r>
              <a:rPr lang="en-US" sz="2000" dirty="0">
                <a:solidFill>
                  <a:schemeClr val="bg2"/>
                </a:solidFill>
                <a:highlight>
                  <a:srgbClr val="FFFF00"/>
                </a:highlight>
              </a:rPr>
              <a:t>GRADES and Teacher </a:t>
            </a:r>
            <a:br>
              <a:rPr lang="en-US" sz="2000" dirty="0">
                <a:solidFill>
                  <a:schemeClr val="bg2"/>
                </a:solidFill>
                <a:highlight>
                  <a:srgbClr val="FFFF00"/>
                </a:highlight>
              </a:rPr>
            </a:br>
            <a:r>
              <a:rPr lang="en-US" sz="4400" dirty="0">
                <a:solidFill>
                  <a:schemeClr val="bg2"/>
                </a:solidFill>
                <a:highlight>
                  <a:srgbClr val="FFFF00"/>
                </a:highlight>
              </a:rPr>
              <a:t>Tentative</a:t>
            </a:r>
            <a:r>
              <a:rPr lang="en-US" sz="2000" dirty="0">
                <a:solidFill>
                  <a:schemeClr val="bg2"/>
                </a:solidFill>
                <a:highlight>
                  <a:srgbClr val="FFFF00"/>
                </a:highlight>
              </a:rPr>
              <a:t> </a:t>
            </a:r>
            <a:br>
              <a:rPr lang="en-US" sz="2000" dirty="0">
                <a:solidFill>
                  <a:schemeClr val="bg2"/>
                </a:solidFill>
                <a:highlight>
                  <a:srgbClr val="FFFF00"/>
                </a:highlight>
              </a:rPr>
            </a:br>
            <a:r>
              <a:rPr lang="en-US" sz="2000" dirty="0">
                <a:solidFill>
                  <a:schemeClr val="bg2"/>
                </a:solidFill>
                <a:highlight>
                  <a:srgbClr val="FFFF00"/>
                </a:highlight>
              </a:rPr>
              <a:t>Assignments</a:t>
            </a:r>
          </a:p>
        </p:txBody>
      </p:sp>
      <p:sp>
        <p:nvSpPr>
          <p:cNvPr id="3" name="TextBox 2">
            <a:extLst>
              <a:ext uri="{FF2B5EF4-FFF2-40B4-BE49-F238E27FC236}">
                <a16:creationId xmlns:a16="http://schemas.microsoft.com/office/drawing/2014/main" id="{69B9E6BA-AC39-4552-A94A-E6D017267BD1}"/>
              </a:ext>
            </a:extLst>
          </p:cNvPr>
          <p:cNvSpPr txBox="1"/>
          <p:nvPr/>
        </p:nvSpPr>
        <p:spPr>
          <a:xfrm>
            <a:off x="-23191" y="1447800"/>
            <a:ext cx="8382000" cy="4339650"/>
          </a:xfrm>
          <a:prstGeom prst="rect">
            <a:avLst/>
          </a:prstGeom>
          <a:noFill/>
        </p:spPr>
        <p:txBody>
          <a:bodyPr wrap="square" rtlCol="0">
            <a:spAutoFit/>
          </a:bodyPr>
          <a:lstStyle/>
          <a:p>
            <a:pPr algn="ctr"/>
            <a:r>
              <a:rPr lang="en-US" sz="4000" b="1" i="1" u="sng" dirty="0"/>
              <a:t>Grades: 3</a:t>
            </a:r>
            <a:r>
              <a:rPr lang="en-US" sz="4000" b="1" i="1" u="sng" baseline="30000" dirty="0"/>
              <a:t>rd</a:t>
            </a:r>
            <a:r>
              <a:rPr lang="en-US" sz="4000" b="1" i="1" u="sng" dirty="0"/>
              <a:t> through 5</a:t>
            </a:r>
            <a:r>
              <a:rPr lang="en-US" sz="4000" b="1" i="1" u="sng" baseline="30000" dirty="0"/>
              <a:t>th</a:t>
            </a:r>
            <a:r>
              <a:rPr lang="en-US" sz="4000" b="1" i="1" u="sng" dirty="0"/>
              <a:t> Grades</a:t>
            </a:r>
          </a:p>
          <a:p>
            <a:pPr algn="ctr"/>
            <a:endParaRPr lang="en-US" sz="4000" b="1" i="1" dirty="0"/>
          </a:p>
          <a:p>
            <a:pPr algn="ctr"/>
            <a:r>
              <a:rPr lang="en-US" sz="2800" b="1" i="1" dirty="0"/>
              <a:t>3</a:t>
            </a:r>
            <a:r>
              <a:rPr lang="en-US" sz="2800" b="1" i="1" baseline="30000" dirty="0"/>
              <a:t>rd</a:t>
            </a:r>
            <a:r>
              <a:rPr lang="en-US" sz="2800" b="1" i="1" dirty="0"/>
              <a:t> Grade: 4 GET: Richardson, </a:t>
            </a:r>
            <a:r>
              <a:rPr lang="en-US" sz="2800" b="1" i="1" dirty="0" err="1"/>
              <a:t>Ziblim</a:t>
            </a:r>
            <a:r>
              <a:rPr lang="en-US" sz="2800" b="1" i="1" dirty="0"/>
              <a:t>, Wells, and Payne and plus 1 SET: Taylor</a:t>
            </a:r>
          </a:p>
          <a:p>
            <a:pPr algn="ctr"/>
            <a:endParaRPr lang="en-US" sz="2800" b="1" i="1" dirty="0"/>
          </a:p>
          <a:p>
            <a:pPr algn="ctr"/>
            <a:r>
              <a:rPr lang="en-US" sz="2800" b="1" i="1" dirty="0"/>
              <a:t>4</a:t>
            </a:r>
            <a:r>
              <a:rPr lang="en-US" sz="2800" b="1" i="1" baseline="30000" dirty="0"/>
              <a:t>th</a:t>
            </a:r>
            <a:r>
              <a:rPr lang="en-US" sz="2800" b="1" i="1" dirty="0"/>
              <a:t> Grade: 3 GET: McCray and Joseph </a:t>
            </a:r>
          </a:p>
          <a:p>
            <a:pPr algn="ctr"/>
            <a:endParaRPr lang="en-US" sz="2800" b="1" i="1" dirty="0"/>
          </a:p>
          <a:p>
            <a:pPr algn="ctr"/>
            <a:r>
              <a:rPr lang="en-US" sz="2800" b="1" i="1" dirty="0"/>
              <a:t>5</a:t>
            </a:r>
            <a:r>
              <a:rPr lang="en-US" sz="2800" b="1" i="1" baseline="30000" dirty="0"/>
              <a:t>th</a:t>
            </a:r>
            <a:r>
              <a:rPr lang="en-US" sz="2800" b="1" i="1" dirty="0"/>
              <a:t> Grade: 4 GET: Kirk, Jackson, and Reid, and Washington plus 1 SET: </a:t>
            </a:r>
            <a:r>
              <a:rPr lang="en-US" sz="2800" b="1" i="1" dirty="0" err="1"/>
              <a:t>Jiwani</a:t>
            </a:r>
            <a:endParaRPr lang="en-US" sz="2800" b="1" i="1" dirty="0"/>
          </a:p>
        </p:txBody>
      </p:sp>
      <p:sp>
        <p:nvSpPr>
          <p:cNvPr id="4" name="Multiplication Sign 3">
            <a:extLst>
              <a:ext uri="{FF2B5EF4-FFF2-40B4-BE49-F238E27FC236}">
                <a16:creationId xmlns:a16="http://schemas.microsoft.com/office/drawing/2014/main" id="{4B3FE78C-D617-4ECE-8FA2-3B19265495CC}"/>
              </a:ext>
            </a:extLst>
          </p:cNvPr>
          <p:cNvSpPr/>
          <p:nvPr/>
        </p:nvSpPr>
        <p:spPr>
          <a:xfrm>
            <a:off x="-1219200" y="228600"/>
            <a:ext cx="11582400" cy="70866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2541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A9069-B395-4916-A7C0-5E21632C2845}"/>
              </a:ext>
            </a:extLst>
          </p:cNvPr>
          <p:cNvSpPr>
            <a:spLocks noGrp="1"/>
          </p:cNvSpPr>
          <p:nvPr>
            <p:ph type="title"/>
          </p:nvPr>
        </p:nvSpPr>
        <p:spPr>
          <a:xfrm>
            <a:off x="827881" y="385663"/>
            <a:ext cx="7488238" cy="508000"/>
          </a:xfrm>
        </p:spPr>
        <p:txBody>
          <a:bodyPr/>
          <a:lstStyle/>
          <a:p>
            <a:pPr algn="ctr"/>
            <a:r>
              <a:rPr lang="en-US" sz="2000" dirty="0">
                <a:solidFill>
                  <a:schemeClr val="bg2"/>
                </a:solidFill>
                <a:highlight>
                  <a:srgbClr val="FFFF00"/>
                </a:highlight>
              </a:rPr>
              <a:t>7 a.m.- 9 a.m. Discussion and Planning</a:t>
            </a:r>
          </a:p>
        </p:txBody>
      </p:sp>
      <p:sp>
        <p:nvSpPr>
          <p:cNvPr id="3" name="TextBox 2">
            <a:extLst>
              <a:ext uri="{FF2B5EF4-FFF2-40B4-BE49-F238E27FC236}">
                <a16:creationId xmlns:a16="http://schemas.microsoft.com/office/drawing/2014/main" id="{69B9E6BA-AC39-4552-A94A-E6D017267BD1}"/>
              </a:ext>
            </a:extLst>
          </p:cNvPr>
          <p:cNvSpPr txBox="1"/>
          <p:nvPr/>
        </p:nvSpPr>
        <p:spPr>
          <a:xfrm>
            <a:off x="-152400" y="938696"/>
            <a:ext cx="5138150" cy="5324535"/>
          </a:xfrm>
          <a:prstGeom prst="rect">
            <a:avLst/>
          </a:prstGeom>
          <a:noFill/>
        </p:spPr>
        <p:txBody>
          <a:bodyPr wrap="square" rtlCol="0">
            <a:spAutoFit/>
          </a:bodyPr>
          <a:lstStyle/>
          <a:p>
            <a:pPr algn="ctr"/>
            <a:r>
              <a:rPr lang="en-US" sz="2000" b="1" i="1" u="sng" dirty="0"/>
              <a:t>Grades: 3</a:t>
            </a:r>
            <a:r>
              <a:rPr lang="en-US" sz="2000" b="1" i="1" u="sng" baseline="30000" dirty="0"/>
              <a:t>rd</a:t>
            </a:r>
            <a:r>
              <a:rPr lang="en-US" sz="2000" b="1" i="1" u="sng" dirty="0"/>
              <a:t> through 5</a:t>
            </a:r>
            <a:r>
              <a:rPr lang="en-US" sz="2000" b="1" i="1" u="sng" baseline="30000" dirty="0"/>
              <a:t>th</a:t>
            </a:r>
            <a:r>
              <a:rPr lang="en-US" sz="2000" b="1" i="1" u="sng" dirty="0"/>
              <a:t> Grades</a:t>
            </a:r>
          </a:p>
          <a:p>
            <a:pPr algn="ctr"/>
            <a:endParaRPr lang="en-US" sz="2000" b="1" i="1" dirty="0"/>
          </a:p>
          <a:p>
            <a:pPr algn="ctr"/>
            <a:r>
              <a:rPr lang="en-US" sz="2000" b="1" i="1" dirty="0"/>
              <a:t>Joseph- 2 Kids</a:t>
            </a:r>
          </a:p>
          <a:p>
            <a:pPr algn="ctr"/>
            <a:r>
              <a:rPr lang="en-US" sz="2000" b="1" i="1" dirty="0"/>
              <a:t>Wells- 2 Kids</a:t>
            </a:r>
          </a:p>
          <a:p>
            <a:pPr algn="ctr"/>
            <a:r>
              <a:rPr lang="en-US" sz="2000" b="1" i="1" dirty="0"/>
              <a:t> Richardson- 2 Kids</a:t>
            </a:r>
          </a:p>
          <a:p>
            <a:pPr algn="ctr"/>
            <a:r>
              <a:rPr lang="en-US" sz="2000" b="1" i="1" strike="sngStrike" dirty="0"/>
              <a:t>Ziblim-2 Kids (Removed Temporarily)</a:t>
            </a:r>
          </a:p>
          <a:p>
            <a:pPr algn="ctr"/>
            <a:r>
              <a:rPr lang="en-US" sz="2000" b="1" i="1" dirty="0"/>
              <a:t>Payne-2 Kids</a:t>
            </a:r>
          </a:p>
          <a:p>
            <a:pPr algn="ctr"/>
            <a:r>
              <a:rPr lang="en-US" sz="2000" b="1" i="1" dirty="0"/>
              <a:t>Washington- 2 Kids </a:t>
            </a:r>
          </a:p>
          <a:p>
            <a:pPr algn="ctr"/>
            <a:r>
              <a:rPr lang="en-US" sz="2000" b="1" i="1" dirty="0"/>
              <a:t>Taylor-2 Kids</a:t>
            </a:r>
          </a:p>
          <a:p>
            <a:pPr algn="ctr"/>
            <a:r>
              <a:rPr lang="en-US" sz="2000" b="1" i="1" dirty="0"/>
              <a:t>McCray- 2 kids </a:t>
            </a:r>
          </a:p>
          <a:p>
            <a:pPr algn="ctr"/>
            <a:r>
              <a:rPr lang="en-US" sz="2000" b="1" i="1" dirty="0"/>
              <a:t>Joseph- 2 Kids </a:t>
            </a:r>
          </a:p>
          <a:p>
            <a:pPr algn="ctr"/>
            <a:r>
              <a:rPr lang="en-US" sz="2000" b="1" i="1" dirty="0"/>
              <a:t>Kirk -2 kids</a:t>
            </a:r>
          </a:p>
          <a:p>
            <a:pPr algn="ctr"/>
            <a:r>
              <a:rPr lang="en-US" sz="2000" b="1" i="1" dirty="0"/>
              <a:t>Jackson- 2</a:t>
            </a:r>
          </a:p>
          <a:p>
            <a:pPr algn="ctr"/>
            <a:r>
              <a:rPr lang="en-US" sz="2000" b="1" i="1" dirty="0"/>
              <a:t>Reid -2 kids</a:t>
            </a:r>
          </a:p>
          <a:p>
            <a:pPr algn="ctr"/>
            <a:r>
              <a:rPr lang="en-US" sz="2000" b="1" i="1" dirty="0" err="1"/>
              <a:t>Jiwani</a:t>
            </a:r>
            <a:r>
              <a:rPr lang="en-US" sz="2000" b="1" i="1" dirty="0"/>
              <a:t> -2 Kids</a:t>
            </a:r>
          </a:p>
          <a:p>
            <a:pPr algn="ctr"/>
            <a:endParaRPr lang="en-US" sz="2000" b="1" i="1" dirty="0"/>
          </a:p>
          <a:p>
            <a:pPr algn="ctr"/>
            <a:endParaRPr lang="en-US" sz="2000" b="1" i="1" dirty="0"/>
          </a:p>
        </p:txBody>
      </p:sp>
      <p:sp>
        <p:nvSpPr>
          <p:cNvPr id="4" name="TextBox 3">
            <a:extLst>
              <a:ext uri="{FF2B5EF4-FFF2-40B4-BE49-F238E27FC236}">
                <a16:creationId xmlns:a16="http://schemas.microsoft.com/office/drawing/2014/main" id="{B2980EDF-D7A0-4CC1-AC52-FFDB65ACB218}"/>
              </a:ext>
            </a:extLst>
          </p:cNvPr>
          <p:cNvSpPr txBox="1"/>
          <p:nvPr/>
        </p:nvSpPr>
        <p:spPr>
          <a:xfrm>
            <a:off x="3733800" y="1147802"/>
            <a:ext cx="5138151" cy="5324535"/>
          </a:xfrm>
          <a:prstGeom prst="rect">
            <a:avLst/>
          </a:prstGeom>
          <a:noFill/>
        </p:spPr>
        <p:txBody>
          <a:bodyPr wrap="square" rtlCol="0">
            <a:spAutoFit/>
          </a:bodyPr>
          <a:lstStyle/>
          <a:p>
            <a:pPr algn="ctr"/>
            <a:r>
              <a:rPr lang="en-US" sz="2000" b="1" i="1" dirty="0"/>
              <a:t>Day #1 1.23.2021</a:t>
            </a:r>
          </a:p>
          <a:p>
            <a:pPr algn="ctr"/>
            <a:endParaRPr lang="en-US" sz="2000" b="1" i="1" dirty="0"/>
          </a:p>
          <a:p>
            <a:pPr algn="ctr"/>
            <a:r>
              <a:rPr lang="en-US" sz="2000" b="1" i="1" dirty="0"/>
              <a:t>$35.00 for 4 Hours</a:t>
            </a:r>
          </a:p>
          <a:p>
            <a:pPr algn="ctr"/>
            <a:endParaRPr lang="en-US" sz="2000" b="1" i="1" dirty="0"/>
          </a:p>
          <a:p>
            <a:pPr algn="ctr"/>
            <a:r>
              <a:rPr lang="en-US" sz="2000" b="1" i="1" dirty="0"/>
              <a:t>1.23.2021</a:t>
            </a:r>
          </a:p>
          <a:p>
            <a:pPr algn="ctr"/>
            <a:endParaRPr lang="en-US" sz="2000" b="1" i="1" dirty="0"/>
          </a:p>
          <a:p>
            <a:pPr algn="ctr"/>
            <a:r>
              <a:rPr lang="en-US" sz="2000" b="1" i="1" dirty="0"/>
              <a:t>2 Hours to Plan and Prepare</a:t>
            </a:r>
          </a:p>
          <a:p>
            <a:pPr algn="ctr"/>
            <a:r>
              <a:rPr lang="en-US" sz="2000" b="1" i="1" dirty="0"/>
              <a:t>Sign-In Sheets- Complete for Payroll</a:t>
            </a:r>
          </a:p>
          <a:p>
            <a:pPr algn="ctr"/>
            <a:r>
              <a:rPr lang="en-US" sz="2000" b="1" i="1" dirty="0"/>
              <a:t>Attendance Sheet</a:t>
            </a:r>
          </a:p>
          <a:p>
            <a:pPr algn="ctr"/>
            <a:r>
              <a:rPr lang="en-US" sz="2000" b="1" i="1" dirty="0"/>
              <a:t>8:55 Morning Announcements</a:t>
            </a:r>
          </a:p>
          <a:p>
            <a:pPr algn="ctr"/>
            <a:endParaRPr lang="en-US" sz="2000" b="1" i="1" dirty="0"/>
          </a:p>
          <a:p>
            <a:pPr algn="ctr"/>
            <a:r>
              <a:rPr lang="en-US" sz="2000" b="1" i="1" dirty="0"/>
              <a:t>2 Hours to Tutor</a:t>
            </a:r>
          </a:p>
          <a:p>
            <a:pPr algn="ctr"/>
            <a:r>
              <a:rPr lang="en-US" sz="2000" b="1" i="1" dirty="0"/>
              <a:t>Student Attendance</a:t>
            </a:r>
          </a:p>
          <a:p>
            <a:pPr algn="ctr"/>
            <a:r>
              <a:rPr lang="en-US" sz="2000" b="1" i="1" dirty="0"/>
              <a:t>9-10 ELA with Breaks</a:t>
            </a:r>
          </a:p>
          <a:p>
            <a:pPr algn="ctr"/>
            <a:r>
              <a:rPr lang="en-US" sz="2000" b="1" i="1" dirty="0"/>
              <a:t>10-11 MATH with Breaks</a:t>
            </a:r>
          </a:p>
          <a:p>
            <a:pPr algn="ctr"/>
            <a:endParaRPr lang="en-US" sz="2000" b="1" i="1" dirty="0"/>
          </a:p>
          <a:p>
            <a:pPr algn="ctr"/>
            <a:r>
              <a:rPr lang="en-US" sz="2000" b="1" i="1" dirty="0"/>
              <a:t>Team Suggestions</a:t>
            </a:r>
          </a:p>
        </p:txBody>
      </p:sp>
    </p:spTree>
    <p:extLst>
      <p:ext uri="{BB962C8B-B14F-4D97-AF65-F5344CB8AC3E}">
        <p14:creationId xmlns:p14="http://schemas.microsoft.com/office/powerpoint/2010/main" val="3353486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A9069-B395-4916-A7C0-5E21632C2845}"/>
              </a:ext>
            </a:extLst>
          </p:cNvPr>
          <p:cNvSpPr>
            <a:spLocks noGrp="1"/>
          </p:cNvSpPr>
          <p:nvPr>
            <p:ph type="title"/>
          </p:nvPr>
        </p:nvSpPr>
        <p:spPr/>
        <p:txBody>
          <a:bodyPr/>
          <a:lstStyle/>
          <a:p>
            <a:pPr algn="ctr"/>
            <a:r>
              <a:rPr lang="en-US" dirty="0"/>
              <a:t>Important Meetings </a:t>
            </a:r>
          </a:p>
        </p:txBody>
      </p:sp>
      <p:sp>
        <p:nvSpPr>
          <p:cNvPr id="4" name="TextBox 3">
            <a:extLst>
              <a:ext uri="{FF2B5EF4-FFF2-40B4-BE49-F238E27FC236}">
                <a16:creationId xmlns:a16="http://schemas.microsoft.com/office/drawing/2014/main" id="{C9C8DD48-452B-4D05-A987-15AF0D5F6F77}"/>
              </a:ext>
            </a:extLst>
          </p:cNvPr>
          <p:cNvSpPr txBox="1"/>
          <p:nvPr/>
        </p:nvSpPr>
        <p:spPr>
          <a:xfrm>
            <a:off x="76200" y="1219200"/>
            <a:ext cx="9067800" cy="5632311"/>
          </a:xfrm>
          <a:prstGeom prst="rect">
            <a:avLst/>
          </a:prstGeom>
          <a:noFill/>
        </p:spPr>
        <p:txBody>
          <a:bodyPr wrap="square" rtlCol="0">
            <a:spAutoFit/>
          </a:bodyPr>
          <a:lstStyle/>
          <a:p>
            <a:r>
              <a:rPr lang="en-US" b="1" u="sng" strike="sngStrike" dirty="0"/>
              <a:t>Tuesday</a:t>
            </a:r>
            <a:r>
              <a:rPr lang="en-US" strike="sngStrike" dirty="0"/>
              <a:t>: 3:30 p.m.-4:000 p.m.</a:t>
            </a:r>
          </a:p>
          <a:p>
            <a:endParaRPr lang="en-US" strike="sngStrike" dirty="0"/>
          </a:p>
          <a:p>
            <a:r>
              <a:rPr lang="en-US" strike="sngStrike" dirty="0"/>
              <a:t>Generate List of 3</a:t>
            </a:r>
            <a:r>
              <a:rPr lang="en-US" strike="sngStrike" baseline="30000" dirty="0"/>
              <a:t>rd</a:t>
            </a:r>
            <a:r>
              <a:rPr lang="en-US" strike="sngStrike" dirty="0"/>
              <a:t>, 4</a:t>
            </a:r>
            <a:r>
              <a:rPr lang="en-US" strike="sngStrike" baseline="30000" dirty="0"/>
              <a:t>th</a:t>
            </a:r>
            <a:r>
              <a:rPr lang="en-US" strike="sngStrike" dirty="0"/>
              <a:t> and 5</a:t>
            </a:r>
            <a:r>
              <a:rPr lang="en-US" strike="sngStrike" baseline="30000" dirty="0"/>
              <a:t>th</a:t>
            </a:r>
            <a:r>
              <a:rPr lang="en-US" strike="sngStrike" dirty="0"/>
              <a:t> grade students and Notify Parents via email, technology resources- send form document. – Min. 3 to 5 students max 10 to 15 students</a:t>
            </a:r>
          </a:p>
          <a:p>
            <a:endParaRPr lang="en-US" strike="sngStrike" dirty="0"/>
          </a:p>
          <a:p>
            <a:r>
              <a:rPr lang="en-US" b="1" u="sng" strike="sngStrike" dirty="0"/>
              <a:t>Wednesday: </a:t>
            </a:r>
            <a:r>
              <a:rPr lang="en-US" strike="sngStrike" dirty="0"/>
              <a:t>9:00 a.m. to 12 p.m. via TEAMS- No Collaborative Planning or SWD Meeting.  (with Mrs. Sloan- Federal Programs)</a:t>
            </a:r>
          </a:p>
          <a:p>
            <a:endParaRPr lang="en-US" strike="sngStrike" dirty="0"/>
          </a:p>
          <a:p>
            <a:r>
              <a:rPr lang="en-US" strike="sngStrike" dirty="0"/>
              <a:t>Select Students and Make Notifications accordingly.</a:t>
            </a:r>
          </a:p>
          <a:p>
            <a:endParaRPr lang="en-US" strike="sngStrike" dirty="0"/>
          </a:p>
          <a:p>
            <a:r>
              <a:rPr lang="en-US" b="1" u="sng" strike="sngStrike" dirty="0"/>
              <a:t>Thursday: </a:t>
            </a:r>
            <a:r>
              <a:rPr lang="en-US" strike="sngStrike" dirty="0"/>
              <a:t>3:00 p.m.-3: 30 p.m.</a:t>
            </a:r>
          </a:p>
          <a:p>
            <a:endParaRPr lang="en-US" strike="sngStrike" dirty="0"/>
          </a:p>
          <a:p>
            <a:r>
              <a:rPr lang="en-US" strike="sngStrike" dirty="0"/>
              <a:t>Finalize the lists and assignments accordingly, final details.</a:t>
            </a:r>
          </a:p>
          <a:p>
            <a:endParaRPr lang="en-US" strike="sngStrike" dirty="0"/>
          </a:p>
          <a:p>
            <a:r>
              <a:rPr lang="en-US" b="1" u="sng" strike="sngStrike" dirty="0"/>
              <a:t>Friday: </a:t>
            </a:r>
            <a:r>
              <a:rPr lang="en-US" strike="sngStrike" dirty="0"/>
              <a:t>3:00 p.m.-3:10 p.m. </a:t>
            </a:r>
          </a:p>
          <a:p>
            <a:endParaRPr lang="en-US" strike="sngStrike" dirty="0"/>
          </a:p>
          <a:p>
            <a:r>
              <a:rPr lang="en-US" strike="sngStrike" dirty="0"/>
              <a:t>Check point and GET ready, GET set and GO! Q and A if necessary.</a:t>
            </a:r>
          </a:p>
          <a:p>
            <a:endParaRPr lang="en-US" dirty="0"/>
          </a:p>
          <a:p>
            <a:endParaRPr lang="en-US" dirty="0"/>
          </a:p>
          <a:p>
            <a:endParaRPr lang="en-US" dirty="0"/>
          </a:p>
        </p:txBody>
      </p:sp>
    </p:spTree>
    <p:extLst>
      <p:ext uri="{BB962C8B-B14F-4D97-AF65-F5344CB8AC3E}">
        <p14:creationId xmlns:p14="http://schemas.microsoft.com/office/powerpoint/2010/main" val="832105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A9069-B395-4916-A7C0-5E21632C2845}"/>
              </a:ext>
            </a:extLst>
          </p:cNvPr>
          <p:cNvSpPr>
            <a:spLocks noGrp="1"/>
          </p:cNvSpPr>
          <p:nvPr>
            <p:ph type="title"/>
          </p:nvPr>
        </p:nvSpPr>
        <p:spPr/>
        <p:txBody>
          <a:bodyPr/>
          <a:lstStyle/>
          <a:p>
            <a:pPr algn="ctr"/>
            <a:r>
              <a:rPr lang="en-US" dirty="0"/>
              <a:t>Important Updates- Closing Remarks </a:t>
            </a:r>
          </a:p>
        </p:txBody>
      </p:sp>
      <p:sp>
        <p:nvSpPr>
          <p:cNvPr id="4" name="TextBox 3">
            <a:extLst>
              <a:ext uri="{FF2B5EF4-FFF2-40B4-BE49-F238E27FC236}">
                <a16:creationId xmlns:a16="http://schemas.microsoft.com/office/drawing/2014/main" id="{C9C8DD48-452B-4D05-A987-15AF0D5F6F77}"/>
              </a:ext>
            </a:extLst>
          </p:cNvPr>
          <p:cNvSpPr txBox="1"/>
          <p:nvPr/>
        </p:nvSpPr>
        <p:spPr>
          <a:xfrm>
            <a:off x="38100" y="838200"/>
            <a:ext cx="9067800" cy="4247317"/>
          </a:xfrm>
          <a:prstGeom prst="rect">
            <a:avLst/>
          </a:prstGeom>
          <a:noFill/>
        </p:spPr>
        <p:txBody>
          <a:bodyPr wrap="square" rtlCol="0">
            <a:spAutoFit/>
          </a:bodyPr>
          <a:lstStyle/>
          <a:p>
            <a:r>
              <a:rPr lang="en-US" b="1" i="0" dirty="0">
                <a:solidFill>
                  <a:srgbClr val="201F1E"/>
                </a:solidFill>
                <a:effectLst/>
                <a:latin typeface="Segoe UI" panose="020B0502040204020203" pitchFamily="34" charset="0"/>
              </a:rPr>
              <a:t>Schedule:</a:t>
            </a:r>
          </a:p>
          <a:p>
            <a:br>
              <a:rPr lang="en-US" b="1" dirty="0"/>
            </a:br>
            <a:r>
              <a:rPr lang="en-US" b="1" i="0" dirty="0">
                <a:solidFill>
                  <a:srgbClr val="201F1E"/>
                </a:solidFill>
                <a:effectLst/>
                <a:latin typeface="Segoe UI" panose="020B0502040204020203" pitchFamily="34" charset="0"/>
              </a:rPr>
              <a:t>8:45-9:00 Log in/ Announcements</a:t>
            </a:r>
            <a:br>
              <a:rPr lang="en-US" b="1" dirty="0"/>
            </a:br>
            <a:r>
              <a:rPr lang="en-US" b="1" i="0" dirty="0">
                <a:solidFill>
                  <a:srgbClr val="201F1E"/>
                </a:solidFill>
                <a:effectLst/>
                <a:latin typeface="Segoe UI" panose="020B0502040204020203" pitchFamily="34" charset="0"/>
              </a:rPr>
              <a:t>9:00-9:45 Math/Reading</a:t>
            </a:r>
            <a:br>
              <a:rPr lang="en-US" b="1" dirty="0"/>
            </a:br>
            <a:r>
              <a:rPr lang="en-US" b="1" i="0" dirty="0">
                <a:solidFill>
                  <a:srgbClr val="201F1E"/>
                </a:solidFill>
                <a:effectLst/>
                <a:latin typeface="Segoe UI" panose="020B0502040204020203" pitchFamily="34" charset="0"/>
              </a:rPr>
              <a:t>9:45-10:00 Brain break/Log in</a:t>
            </a:r>
            <a:br>
              <a:rPr lang="en-US" b="1" dirty="0"/>
            </a:br>
            <a:r>
              <a:rPr lang="en-US" b="1" i="0" dirty="0">
                <a:solidFill>
                  <a:srgbClr val="201F1E"/>
                </a:solidFill>
                <a:effectLst/>
                <a:latin typeface="Segoe UI" panose="020B0502040204020203" pitchFamily="34" charset="0"/>
              </a:rPr>
              <a:t>10:00-10:45 Math/Reading</a:t>
            </a:r>
            <a:br>
              <a:rPr lang="en-US" b="1" dirty="0"/>
            </a:br>
            <a:r>
              <a:rPr lang="en-US" b="1" i="0" dirty="0">
                <a:solidFill>
                  <a:srgbClr val="201F1E"/>
                </a:solidFill>
                <a:effectLst/>
                <a:latin typeface="Segoe UI" panose="020B0502040204020203" pitchFamily="34" charset="0"/>
              </a:rPr>
              <a:t>10:45 Brain </a:t>
            </a:r>
            <a:r>
              <a:rPr lang="en-US" b="1" dirty="0">
                <a:solidFill>
                  <a:srgbClr val="201F1E"/>
                </a:solidFill>
                <a:latin typeface="Segoe UI" panose="020B0502040204020203" pitchFamily="34" charset="0"/>
              </a:rPr>
              <a:t>B</a:t>
            </a:r>
            <a:r>
              <a:rPr lang="en-US" b="1" i="0" dirty="0">
                <a:solidFill>
                  <a:srgbClr val="201F1E"/>
                </a:solidFill>
                <a:effectLst/>
                <a:latin typeface="Segoe UI" panose="020B0502040204020203" pitchFamily="34" charset="0"/>
              </a:rPr>
              <a:t>reak/Dismissal/ Teachers return to announcements link.</a:t>
            </a:r>
            <a:br>
              <a:rPr lang="en-US" b="1" dirty="0"/>
            </a:br>
            <a:br>
              <a:rPr lang="en-US" b="1" dirty="0"/>
            </a:br>
            <a:r>
              <a:rPr lang="en-US" b="1" i="0" dirty="0">
                <a:solidFill>
                  <a:srgbClr val="201F1E"/>
                </a:solidFill>
                <a:effectLst/>
                <a:latin typeface="Segoe UI" panose="020B0502040204020203" pitchFamily="34" charset="0"/>
              </a:rPr>
              <a:t>1. All teachers return to link at 10:45 to fill out and submit payroll paperwork. </a:t>
            </a:r>
            <a:br>
              <a:rPr lang="en-US" b="1" dirty="0"/>
            </a:br>
            <a:br>
              <a:rPr lang="en-US" b="1" dirty="0"/>
            </a:br>
            <a:r>
              <a:rPr lang="en-US" b="1" i="0" dirty="0">
                <a:solidFill>
                  <a:srgbClr val="201F1E"/>
                </a:solidFill>
                <a:effectLst/>
                <a:latin typeface="Segoe UI" panose="020B0502040204020203" pitchFamily="34" charset="0"/>
              </a:rPr>
              <a:t>2. All virtual platforms can be used for tutorial.</a:t>
            </a:r>
            <a:br>
              <a:rPr lang="en-US" b="1" dirty="0"/>
            </a:br>
            <a:br>
              <a:rPr lang="en-US" b="1" dirty="0"/>
            </a:br>
            <a:r>
              <a:rPr lang="en-US" b="1" i="0" dirty="0">
                <a:solidFill>
                  <a:srgbClr val="201F1E"/>
                </a:solidFill>
                <a:effectLst/>
                <a:latin typeface="Segoe UI" panose="020B0502040204020203" pitchFamily="34" charset="0"/>
              </a:rPr>
              <a:t>3. 8:45-9am students log in for announcements. At 9 am, teachers should call their students into their classroom link. </a:t>
            </a:r>
            <a:endParaRPr lang="en-US" b="1" dirty="0"/>
          </a:p>
          <a:p>
            <a:endParaRPr lang="en-US" dirty="0"/>
          </a:p>
        </p:txBody>
      </p:sp>
    </p:spTree>
    <p:extLst>
      <p:ext uri="{BB962C8B-B14F-4D97-AF65-F5344CB8AC3E}">
        <p14:creationId xmlns:p14="http://schemas.microsoft.com/office/powerpoint/2010/main" val="2975322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43781" y="52940"/>
            <a:ext cx="7056438" cy="719138"/>
          </a:xfrm>
        </p:spPr>
        <p:txBody>
          <a:bodyPr/>
          <a:lstStyle/>
          <a:p>
            <a:pPr algn="ctr" eaLnBrk="1" hangingPunct="1"/>
            <a:r>
              <a:rPr lang="en-US" dirty="0">
                <a:solidFill>
                  <a:schemeClr val="tx2"/>
                </a:solidFill>
              </a:rPr>
              <a:t> </a:t>
            </a:r>
            <a:r>
              <a:rPr lang="en-US" dirty="0"/>
              <a:t>Important Information</a:t>
            </a:r>
            <a:endParaRPr lang="en-US" b="1" dirty="0"/>
          </a:p>
        </p:txBody>
      </p:sp>
      <p:sp>
        <p:nvSpPr>
          <p:cNvPr id="5123" name="Rectangle 3"/>
          <p:cNvSpPr>
            <a:spLocks noGrp="1" noChangeArrowheads="1"/>
          </p:cNvSpPr>
          <p:nvPr>
            <p:ph type="body" idx="1"/>
          </p:nvPr>
        </p:nvSpPr>
        <p:spPr>
          <a:xfrm>
            <a:off x="179387" y="512762"/>
            <a:ext cx="8785226" cy="5832475"/>
          </a:xfrm>
        </p:spPr>
        <p:txBody>
          <a:bodyPr/>
          <a:lstStyle/>
          <a:p>
            <a:pPr marL="342900" marR="0" lvl="0" indent="-342900">
              <a:lnSpc>
                <a:spcPct val="200000"/>
              </a:lnSpc>
              <a:spcBef>
                <a:spcPts val="0"/>
              </a:spcBef>
              <a:spcAft>
                <a:spcPts val="0"/>
              </a:spcAft>
              <a:buFont typeface="Symbol" panose="05050102010706020507" pitchFamily="18" charset="2"/>
              <a:buChar char=""/>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Attendance- </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(Arrival 8:55 a.m.-TEAMS/Dismissal 11:00 </a:t>
            </a:r>
            <a:r>
              <a:rPr lang="en-US" sz="1600" dirty="0">
                <a:latin typeface="Calibri" panose="020F0502020204030204" pitchFamily="34" charset="0"/>
                <a:ea typeface="Times New Roman" panose="02020603050405020304" pitchFamily="18" charset="0"/>
                <a:cs typeface="Times New Roman" panose="02020603050405020304" pitchFamily="18" charset="0"/>
              </a:rPr>
              <a:t>a</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.m.</a:t>
            </a:r>
          </a:p>
          <a:p>
            <a:pPr marL="342900" marR="0" lvl="0" indent="-342900">
              <a:lnSpc>
                <a:spcPct val="200000"/>
              </a:lnSpc>
              <a:spcBef>
                <a:spcPts val="0"/>
              </a:spcBef>
              <a:spcAft>
                <a:spcPts val="0"/>
              </a:spcAft>
              <a:buFont typeface="Symbol" panose="05050102010706020507" pitchFamily="18" charset="2"/>
              <a:buChar char=""/>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Time Sheets- </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(Time sheets are to be completed and turned in before </a:t>
            </a:r>
            <a:r>
              <a:rPr lang="en-US" sz="1600" dirty="0">
                <a:latin typeface="Calibri" panose="020F0502020204030204" pitchFamily="34" charset="0"/>
                <a:ea typeface="Times New Roman" panose="02020603050405020304" pitchFamily="18" charset="0"/>
                <a:cs typeface="Times New Roman" panose="02020603050405020304" pitchFamily="18" charset="0"/>
              </a:rPr>
              <a:t>12 p.m. </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Saturday).</a:t>
            </a:r>
          </a:p>
          <a:p>
            <a:pPr marL="342900" marR="0" lvl="0" indent="-342900">
              <a:lnSpc>
                <a:spcPct val="200000"/>
              </a:lnSpc>
              <a:spcBef>
                <a:spcPts val="0"/>
              </a:spcBef>
              <a:spcAft>
                <a:spcPts val="0"/>
              </a:spcAft>
              <a:buFont typeface="Symbol" panose="05050102010706020507" pitchFamily="18" charset="2"/>
              <a:buChar char=""/>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Bell to Bell Instruction-</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(Instructional start time is 9:00 a.m. and Instructional end time is 11:00 a.m.  It is the expectation of all teachers to teach from bell to bell.  Teachers are not required to complete lesson plans. </a:t>
            </a:r>
            <a:r>
              <a:rPr lang="en-US" sz="1600" dirty="0">
                <a:latin typeface="Calibri" panose="020F0502020204030204" pitchFamily="34" charset="0"/>
                <a:ea typeface="Times New Roman" panose="02020603050405020304" pitchFamily="18" charset="0"/>
                <a:cs typeface="Times New Roman" panose="02020603050405020304" pitchFamily="18" charset="0"/>
              </a:rPr>
              <a:t>H</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owever, we must teach to the academic needs of each students based on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iREADY</a:t>
            </a:r>
            <a:r>
              <a:rPr lang="en-US" sz="1600" dirty="0">
                <a:latin typeface="Calibri" panose="020F0502020204030204" pitchFamily="34" charset="0"/>
                <a:ea typeface="Times New Roman" panose="02020603050405020304" pitchFamily="18" charset="0"/>
                <a:cs typeface="Times New Roman" panose="02020603050405020304" pitchFamily="18" charset="0"/>
              </a:rPr>
              <a:t>.</a:t>
            </a:r>
          </a:p>
          <a:p>
            <a:pPr marL="342900" marR="0" lvl="0" indent="-342900">
              <a:lnSpc>
                <a:spcPct val="200000"/>
              </a:lnSpc>
              <a:spcBef>
                <a:spcPts val="0"/>
              </a:spcBef>
              <a:spcAft>
                <a:spcPts val="0"/>
              </a:spcAft>
              <a:buFont typeface="Symbol" panose="05050102010706020507" pitchFamily="18" charset="2"/>
              <a:buChar char=""/>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Assessment- </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TBD</a:t>
            </a:r>
          </a:p>
          <a:p>
            <a:pPr marL="342900" marR="0" lvl="0" indent="-342900">
              <a:lnSpc>
                <a:spcPct val="200000"/>
              </a:lnSpc>
              <a:spcBef>
                <a:spcPts val="0"/>
              </a:spcBef>
              <a:spcAft>
                <a:spcPts val="1000"/>
              </a:spcAft>
              <a:buFont typeface="Symbol" panose="05050102010706020507" pitchFamily="18" charset="2"/>
              <a:buChar char=""/>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Discipline – </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All disciplinary issues will be handled by Dr. Torbert.  Teachers, please use your regular classroom rituals and routines which includes PBIS.  Parents will be call for any behavioral problems and based on the nature of the behavior action(s) student(s) </a:t>
            </a:r>
            <a:r>
              <a:rPr lang="en-US" sz="1600" i="1" u="sng" dirty="0">
                <a:effectLst/>
                <a:latin typeface="Calibri" panose="020F0502020204030204" pitchFamily="34" charset="0"/>
                <a:ea typeface="Times New Roman" panose="02020603050405020304" pitchFamily="18" charset="0"/>
                <a:cs typeface="Times New Roman" panose="02020603050405020304" pitchFamily="18" charset="0"/>
              </a:rPr>
              <a:t>may</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be dismissed from the program.  Any dismissal from the program is based on administration decision.  Please, please, please do not tell a child they cannot return.  </a:t>
            </a:r>
          </a:p>
          <a:p>
            <a:pPr marL="457200" indent="-457200" eaLnBrk="1" hangingPunct="1"/>
            <a:endParaRPr lang="en-US" sz="2000" dirty="0">
              <a:solidFill>
                <a:schemeClr val="tx2"/>
              </a:solidFill>
            </a:endParaRPr>
          </a:p>
        </p:txBody>
      </p:sp>
    </p:spTree>
    <p:extLst>
      <p:ext uri="{BB962C8B-B14F-4D97-AF65-F5344CB8AC3E}">
        <p14:creationId xmlns:p14="http://schemas.microsoft.com/office/powerpoint/2010/main" val="659284707"/>
      </p:ext>
    </p:extLst>
  </p:cSld>
  <p:clrMapOvr>
    <a:masterClrMapping/>
  </p:clrMapOvr>
</p:sld>
</file>

<file path=ppt/theme/theme1.xml><?xml version="1.0" encoding="utf-8"?>
<a:theme xmlns:a="http://schemas.openxmlformats.org/drawingml/2006/main" name="template">
  <a:themeElements>
    <a:clrScheme name="template 15">
      <a:dk1>
        <a:srgbClr val="4D4D4D"/>
      </a:dk1>
      <a:lt1>
        <a:srgbClr val="FFFFFF"/>
      </a:lt1>
      <a:dk2>
        <a:srgbClr val="4D4D4D"/>
      </a:dk2>
      <a:lt2>
        <a:srgbClr val="1F1111"/>
      </a:lt2>
      <a:accent1>
        <a:srgbClr val="393939"/>
      </a:accent1>
      <a:accent2>
        <a:srgbClr val="727272"/>
      </a:accent2>
      <a:accent3>
        <a:srgbClr val="FFFFFF"/>
      </a:accent3>
      <a:accent4>
        <a:srgbClr val="404040"/>
      </a:accent4>
      <a:accent5>
        <a:srgbClr val="AEAEAE"/>
      </a:accent5>
      <a:accent6>
        <a:srgbClr val="676767"/>
      </a:accent6>
      <a:hlink>
        <a:srgbClr val="D42424"/>
      </a:hlink>
      <a:folHlink>
        <a:srgbClr val="DDDDDD"/>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11163C"/>
        </a:lt2>
        <a:accent1>
          <a:srgbClr val="212B53"/>
        </a:accent1>
        <a:accent2>
          <a:srgbClr val="364481"/>
        </a:accent2>
        <a:accent3>
          <a:srgbClr val="FFFFFF"/>
        </a:accent3>
        <a:accent4>
          <a:srgbClr val="404040"/>
        </a:accent4>
        <a:accent5>
          <a:srgbClr val="ABACB3"/>
        </a:accent5>
        <a:accent6>
          <a:srgbClr val="303D74"/>
        </a:accent6>
        <a:hlink>
          <a:srgbClr val="3E4985"/>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D254C"/>
        </a:lt2>
        <a:accent1>
          <a:srgbClr val="254B83"/>
        </a:accent1>
        <a:accent2>
          <a:srgbClr val="406DAA"/>
        </a:accent2>
        <a:accent3>
          <a:srgbClr val="FFFFFF"/>
        </a:accent3>
        <a:accent4>
          <a:srgbClr val="404040"/>
        </a:accent4>
        <a:accent5>
          <a:srgbClr val="ACB1C1"/>
        </a:accent5>
        <a:accent6>
          <a:srgbClr val="39629A"/>
        </a:accent6>
        <a:hlink>
          <a:srgbClr val="3267B4"/>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363B45"/>
        </a:lt2>
        <a:accent1>
          <a:srgbClr val="A99D9B"/>
        </a:accent1>
        <a:accent2>
          <a:srgbClr val="565A66"/>
        </a:accent2>
        <a:accent3>
          <a:srgbClr val="FFFFFF"/>
        </a:accent3>
        <a:accent4>
          <a:srgbClr val="404040"/>
        </a:accent4>
        <a:accent5>
          <a:srgbClr val="D1CCCB"/>
        </a:accent5>
        <a:accent6>
          <a:srgbClr val="4D515C"/>
        </a:accent6>
        <a:hlink>
          <a:srgbClr val="927154"/>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2E3236"/>
        </a:lt2>
        <a:accent1>
          <a:srgbClr val="B26920"/>
        </a:accent1>
        <a:accent2>
          <a:srgbClr val="6F7F8D"/>
        </a:accent2>
        <a:accent3>
          <a:srgbClr val="FFFFFF"/>
        </a:accent3>
        <a:accent4>
          <a:srgbClr val="404040"/>
        </a:accent4>
        <a:accent5>
          <a:srgbClr val="D5B9AB"/>
        </a:accent5>
        <a:accent6>
          <a:srgbClr val="64727F"/>
        </a:accent6>
        <a:hlink>
          <a:srgbClr val="EEC722"/>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2E3236"/>
        </a:lt2>
        <a:accent1>
          <a:srgbClr val="9BB6EE"/>
        </a:accent1>
        <a:accent2>
          <a:srgbClr val="6F7F8D"/>
        </a:accent2>
        <a:accent3>
          <a:srgbClr val="FFFFFF"/>
        </a:accent3>
        <a:accent4>
          <a:srgbClr val="404040"/>
        </a:accent4>
        <a:accent5>
          <a:srgbClr val="CBD7F5"/>
        </a:accent5>
        <a:accent6>
          <a:srgbClr val="64727F"/>
        </a:accent6>
        <a:hlink>
          <a:srgbClr val="84AAF3"/>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40494F"/>
        </a:lt2>
        <a:accent1>
          <a:srgbClr val="6D7D8A"/>
        </a:accent1>
        <a:accent2>
          <a:srgbClr val="A7A7A7"/>
        </a:accent2>
        <a:accent3>
          <a:srgbClr val="FFFFFF"/>
        </a:accent3>
        <a:accent4>
          <a:srgbClr val="404040"/>
        </a:accent4>
        <a:accent5>
          <a:srgbClr val="BABFC4"/>
        </a:accent5>
        <a:accent6>
          <a:srgbClr val="979797"/>
        </a:accent6>
        <a:hlink>
          <a:srgbClr val="7F7F7F"/>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454D52"/>
        </a:lt2>
        <a:accent1>
          <a:srgbClr val="7D8B97"/>
        </a:accent1>
        <a:accent2>
          <a:srgbClr val="CBCBCB"/>
        </a:accent2>
        <a:accent3>
          <a:srgbClr val="FFFFFF"/>
        </a:accent3>
        <a:accent4>
          <a:srgbClr val="404040"/>
        </a:accent4>
        <a:accent5>
          <a:srgbClr val="BFC4C9"/>
        </a:accent5>
        <a:accent6>
          <a:srgbClr val="B8B8B8"/>
        </a:accent6>
        <a:hlink>
          <a:srgbClr val="515869"/>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4F5056"/>
        </a:lt2>
        <a:accent1>
          <a:srgbClr val="7E7F8E"/>
        </a:accent1>
        <a:accent2>
          <a:srgbClr val="C0C1C5"/>
        </a:accent2>
        <a:accent3>
          <a:srgbClr val="FFFFFF"/>
        </a:accent3>
        <a:accent4>
          <a:srgbClr val="404040"/>
        </a:accent4>
        <a:accent5>
          <a:srgbClr val="C0C0C6"/>
        </a:accent5>
        <a:accent6>
          <a:srgbClr val="AEAFB2"/>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85978F"/>
        </a:lt2>
        <a:accent1>
          <a:srgbClr val="9DA499"/>
        </a:accent1>
        <a:accent2>
          <a:srgbClr val="A5B9BA"/>
        </a:accent2>
        <a:accent3>
          <a:srgbClr val="FFFFFF"/>
        </a:accent3>
        <a:accent4>
          <a:srgbClr val="404040"/>
        </a:accent4>
        <a:accent5>
          <a:srgbClr val="CCCFCA"/>
        </a:accent5>
        <a:accent6>
          <a:srgbClr val="95A7A8"/>
        </a:accent6>
        <a:hlink>
          <a:srgbClr val="ABB4AB"/>
        </a:hlink>
        <a:folHlink>
          <a:srgbClr val="DDDDD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484847"/>
        </a:lt2>
        <a:accent1>
          <a:srgbClr val="7C7C74"/>
        </a:accent1>
        <a:accent2>
          <a:srgbClr val="AFB2AA"/>
        </a:accent2>
        <a:accent3>
          <a:srgbClr val="FFFFFF"/>
        </a:accent3>
        <a:accent4>
          <a:srgbClr val="404040"/>
        </a:accent4>
        <a:accent5>
          <a:srgbClr val="BFBFBC"/>
        </a:accent5>
        <a:accent6>
          <a:srgbClr val="9EA19A"/>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4D4D4D"/>
        </a:dk2>
        <a:lt2>
          <a:srgbClr val="18191C"/>
        </a:lt2>
        <a:accent1>
          <a:srgbClr val="1F2229"/>
        </a:accent1>
        <a:accent2>
          <a:srgbClr val="3B4A61"/>
        </a:accent2>
        <a:accent3>
          <a:srgbClr val="FFFFFF"/>
        </a:accent3>
        <a:accent4>
          <a:srgbClr val="404040"/>
        </a:accent4>
        <a:accent5>
          <a:srgbClr val="ABABAC"/>
        </a:accent5>
        <a:accent6>
          <a:srgbClr val="354257"/>
        </a:accent6>
        <a:hlink>
          <a:srgbClr val="718CAC"/>
        </a:hlink>
        <a:folHlink>
          <a:srgbClr val="DDDDDD"/>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4D4D4D"/>
        </a:dk2>
        <a:lt2>
          <a:srgbClr val="3E3B55"/>
        </a:lt2>
        <a:accent1>
          <a:srgbClr val="8D8DC2"/>
        </a:accent1>
        <a:accent2>
          <a:srgbClr val="777777"/>
        </a:accent2>
        <a:accent3>
          <a:srgbClr val="FFFFFF"/>
        </a:accent3>
        <a:accent4>
          <a:srgbClr val="404040"/>
        </a:accent4>
        <a:accent5>
          <a:srgbClr val="C5C5DD"/>
        </a:accent5>
        <a:accent6>
          <a:srgbClr val="6B6B6B"/>
        </a:accent6>
        <a:hlink>
          <a:srgbClr val="C0C0C0"/>
        </a:hlink>
        <a:folHlink>
          <a:srgbClr val="DDDDDD"/>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4D4D4D"/>
        </a:dk2>
        <a:lt2>
          <a:srgbClr val="26231E"/>
        </a:lt2>
        <a:accent1>
          <a:srgbClr val="D69F8C"/>
        </a:accent1>
        <a:accent2>
          <a:srgbClr val="AD8D82"/>
        </a:accent2>
        <a:accent3>
          <a:srgbClr val="FFFFFF"/>
        </a:accent3>
        <a:accent4>
          <a:srgbClr val="404040"/>
        </a:accent4>
        <a:accent5>
          <a:srgbClr val="E8CDC5"/>
        </a:accent5>
        <a:accent6>
          <a:srgbClr val="9C7F75"/>
        </a:accent6>
        <a:hlink>
          <a:srgbClr val="676068"/>
        </a:hlink>
        <a:folHlink>
          <a:srgbClr val="DDDDDD"/>
        </a:folHlink>
      </a:clrScheme>
      <a:clrMap bg1="lt1" tx1="dk1" bg2="lt2" tx2="dk2" accent1="accent1" accent2="accent2" accent3="accent3" accent4="accent4" accent5="accent5" accent6="accent6" hlink="hlink" folHlink="folHlink"/>
    </a:extraClrScheme>
    <a:extraClrScheme>
      <a:clrScheme name="template 15">
        <a:dk1>
          <a:srgbClr val="4D4D4D"/>
        </a:dk1>
        <a:lt1>
          <a:srgbClr val="FFFFFF"/>
        </a:lt1>
        <a:dk2>
          <a:srgbClr val="4D4D4D"/>
        </a:dk2>
        <a:lt2>
          <a:srgbClr val="1F1111"/>
        </a:lt2>
        <a:accent1>
          <a:srgbClr val="393939"/>
        </a:accent1>
        <a:accent2>
          <a:srgbClr val="727272"/>
        </a:accent2>
        <a:accent3>
          <a:srgbClr val="FFFFFF"/>
        </a:accent3>
        <a:accent4>
          <a:srgbClr val="404040"/>
        </a:accent4>
        <a:accent5>
          <a:srgbClr val="AEAEAE"/>
        </a:accent5>
        <a:accent6>
          <a:srgbClr val="676767"/>
        </a:accent6>
        <a:hlink>
          <a:srgbClr val="D42424"/>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3078</TotalTime>
  <Words>1157</Words>
  <Application>Microsoft Office PowerPoint</Application>
  <PresentationFormat>On-screen Show (4:3)</PresentationFormat>
  <Paragraphs>156</Paragraphs>
  <Slides>10</Slides>
  <Notes>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Segoe UI</vt:lpstr>
      <vt:lpstr>Symbol</vt:lpstr>
      <vt:lpstr>Tahoma</vt:lpstr>
      <vt:lpstr>template</vt:lpstr>
      <vt:lpstr>Title 1 Tutorial</vt:lpstr>
      <vt:lpstr>“Ain’t NO STOPPING US NOW!</vt:lpstr>
      <vt:lpstr>2021 Title 1 Tutors</vt:lpstr>
      <vt:lpstr>   2021 Schedule</vt:lpstr>
      <vt:lpstr>GRADES and Teacher  Tentative  Assignments</vt:lpstr>
      <vt:lpstr>7 a.m.- 9 a.m. Discussion and Planning</vt:lpstr>
      <vt:lpstr>Important Meetings </vt:lpstr>
      <vt:lpstr>Important Updates- Closing Remarks </vt:lpstr>
      <vt:lpstr> Important Information</vt:lpstr>
      <vt:lpstr> Additional Information/  Topics to be discussed:</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1 Tutorial Updates</dc:title>
  <dc:creator>Gretchen Torbert</dc:creator>
  <cp:lastModifiedBy>Gretchen Torbert</cp:lastModifiedBy>
  <cp:revision>31</cp:revision>
  <dcterms:created xsi:type="dcterms:W3CDTF">2021-01-14T23:08:23Z</dcterms:created>
  <dcterms:modified xsi:type="dcterms:W3CDTF">2021-01-30T15:27:36Z</dcterms:modified>
</cp:coreProperties>
</file>