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276" y="-1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6C0B4E-8E1E-4898-BD02-B2A91A46DE40}"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C0B4E-8E1E-4898-BD02-B2A91A46DE40}"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C0B4E-8E1E-4898-BD02-B2A91A46DE40}"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C0B4E-8E1E-4898-BD02-B2A91A46DE40}"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C0B4E-8E1E-4898-BD02-B2A91A46DE40}"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6C0B4E-8E1E-4898-BD02-B2A91A46DE40}"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6C0B4E-8E1E-4898-BD02-B2A91A46DE40}" type="datetimeFigureOut">
              <a:rPr lang="en-US" smtClean="0"/>
              <a:pPr/>
              <a:t>4/29/2019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6C0B4E-8E1E-4898-BD02-B2A91A46DE40}" type="datetimeFigureOut">
              <a:rPr lang="en-US" smtClean="0"/>
              <a:pPr/>
              <a:t>4/29/2019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C0B4E-8E1E-4898-BD02-B2A91A46DE40}" type="datetimeFigureOut">
              <a:rPr lang="en-US" smtClean="0"/>
              <a:pPr/>
              <a:t>4/29/2019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C0B4E-8E1E-4898-BD02-B2A91A46DE40}"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C0B4E-8E1E-4898-BD02-B2A91A46DE40}"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BE15B-6291-4986-A396-C1BFCE1673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E6C0B4E-8E1E-4898-BD02-B2A91A46DE40}" type="datetimeFigureOut">
              <a:rPr lang="en-US" smtClean="0"/>
              <a:pPr/>
              <a:t>4/29/2019</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1FBE15B-6291-4986-A396-C1BFCE1673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anch logo.jpg"/>
          <p:cNvPicPr/>
          <p:nvPr/>
        </p:nvPicPr>
        <p:blipFill>
          <a:blip r:embed="rId2" cstate="print"/>
          <a:srcRect t="15801" b="20996"/>
          <a:stretch>
            <a:fillRect/>
          </a:stretch>
        </p:blipFill>
        <p:spPr>
          <a:xfrm>
            <a:off x="0" y="0"/>
            <a:ext cx="1929020" cy="914400"/>
          </a:xfrm>
          <a:prstGeom prst="rect">
            <a:avLst/>
          </a:prstGeom>
        </p:spPr>
      </p:pic>
      <p:sp>
        <p:nvSpPr>
          <p:cNvPr id="6" name="TextBox 5"/>
          <p:cNvSpPr txBox="1"/>
          <p:nvPr/>
        </p:nvSpPr>
        <p:spPr>
          <a:xfrm>
            <a:off x="0" y="838200"/>
            <a:ext cx="2133600" cy="523220"/>
          </a:xfrm>
          <a:prstGeom prst="rect">
            <a:avLst/>
          </a:prstGeom>
          <a:noFill/>
        </p:spPr>
        <p:txBody>
          <a:bodyPr wrap="square" rtlCol="0">
            <a:spAutoFit/>
          </a:bodyPr>
          <a:lstStyle/>
          <a:p>
            <a:pPr algn="ctr"/>
            <a:r>
              <a:rPr lang="en-US" sz="1400" b="1" dirty="0" smtClean="0">
                <a:latin typeface="Comic Sans MS" pitchFamily="66" charset="0"/>
                <a:cs typeface="Arial" pitchFamily="34" charset="0"/>
              </a:rPr>
              <a:t>Rockford, Michigan</a:t>
            </a:r>
          </a:p>
          <a:p>
            <a:pPr algn="ctr"/>
            <a:r>
              <a:rPr lang="en-US" sz="1400" b="1" dirty="0" smtClean="0">
                <a:latin typeface="Comic Sans MS" pitchFamily="66" charset="0"/>
                <a:cs typeface="Arial" pitchFamily="34" charset="0"/>
              </a:rPr>
              <a:t>616-826-8684</a:t>
            </a:r>
            <a:endParaRPr lang="en-US" sz="1400" b="1" dirty="0">
              <a:latin typeface="Comic Sans MS" pitchFamily="66" charset="0"/>
              <a:cs typeface="Arial" pitchFamily="34" charset="0"/>
            </a:endParaRPr>
          </a:p>
        </p:txBody>
      </p:sp>
      <p:sp>
        <p:nvSpPr>
          <p:cNvPr id="7" name="TextBox 6"/>
          <p:cNvSpPr txBox="1"/>
          <p:nvPr/>
        </p:nvSpPr>
        <p:spPr>
          <a:xfrm>
            <a:off x="2590800" y="0"/>
            <a:ext cx="4495800" cy="1077218"/>
          </a:xfrm>
          <a:prstGeom prst="rect">
            <a:avLst/>
          </a:prstGeom>
          <a:noFill/>
        </p:spPr>
        <p:txBody>
          <a:bodyPr wrap="square" rtlCol="0">
            <a:spAutoFit/>
          </a:bodyPr>
          <a:lstStyle/>
          <a:p>
            <a:pPr algn="ctr"/>
            <a:r>
              <a:rPr lang="en-US" sz="1600" b="1" u="sng" dirty="0" smtClean="0">
                <a:latin typeface="Comic Sans MS" pitchFamily="66" charset="0"/>
              </a:rPr>
              <a:t>Heritage Pastured Pork Price List</a:t>
            </a:r>
          </a:p>
          <a:p>
            <a:pPr algn="ctr"/>
            <a:endParaRPr lang="en-US" sz="1200" dirty="0" smtClean="0">
              <a:latin typeface="Comic Sans MS" pitchFamily="66" charset="0"/>
            </a:endParaRPr>
          </a:p>
          <a:p>
            <a:pPr algn="ctr"/>
            <a:r>
              <a:rPr lang="en-US" sz="1200" dirty="0" smtClean="0">
                <a:latin typeface="Comic Sans MS" pitchFamily="66" charset="0"/>
              </a:rPr>
              <a:t>Call to Confirm Availability of Cuts</a:t>
            </a:r>
          </a:p>
          <a:p>
            <a:pPr algn="ctr"/>
            <a:r>
              <a:rPr lang="en-US" sz="1200" dirty="0" smtClean="0">
                <a:latin typeface="Comic Sans MS" pitchFamily="66" charset="0"/>
              </a:rPr>
              <a:t>Request for Specialty Cuts is Available</a:t>
            </a:r>
          </a:p>
          <a:p>
            <a:pPr algn="ctr"/>
            <a:r>
              <a:rPr lang="en-US" sz="1200" dirty="0" smtClean="0">
                <a:latin typeface="Comic Sans MS" pitchFamily="66" charset="0"/>
              </a:rPr>
              <a:t>Prices Effective: </a:t>
            </a:r>
            <a:r>
              <a:rPr lang="en-US" sz="1200" b="1" dirty="0" smtClean="0">
                <a:solidFill>
                  <a:srgbClr val="FF0000"/>
                </a:solidFill>
                <a:effectLst>
                  <a:outerShdw blurRad="38100" dist="38100" dir="2700000" algn="tl">
                    <a:srgbClr val="000000">
                      <a:alpha val="43137"/>
                    </a:srgbClr>
                  </a:outerShdw>
                </a:effectLst>
                <a:latin typeface="Comic Sans MS" pitchFamily="66" charset="0"/>
              </a:rPr>
              <a:t>April 2019</a:t>
            </a:r>
            <a:endParaRPr lang="en-US" sz="1200" b="1" dirty="0">
              <a:solidFill>
                <a:srgbClr val="FF0000"/>
              </a:solidFill>
              <a:effectLst>
                <a:outerShdw blurRad="38100" dist="38100" dir="2700000" algn="tl">
                  <a:srgbClr val="000000">
                    <a:alpha val="43137"/>
                  </a:srgbClr>
                </a:outerShdw>
              </a:effectLst>
              <a:latin typeface="Comic Sans MS" pitchFamily="66" charset="0"/>
            </a:endParaRPr>
          </a:p>
        </p:txBody>
      </p:sp>
      <p:graphicFrame>
        <p:nvGraphicFramePr>
          <p:cNvPr id="8" name="Table 7"/>
          <p:cNvGraphicFramePr>
            <a:graphicFrameLocks noGrp="1"/>
          </p:cNvGraphicFramePr>
          <p:nvPr/>
        </p:nvGraphicFramePr>
        <p:xfrm>
          <a:off x="381000" y="1427480"/>
          <a:ext cx="6223000" cy="6705600"/>
        </p:xfrm>
        <a:graphic>
          <a:graphicData uri="http://schemas.openxmlformats.org/drawingml/2006/table">
            <a:tbl>
              <a:tblPr firstRow="1" bandRow="1">
                <a:tableStyleId>{21E4AEA4-8DFA-4A89-87EB-49C32662AFE0}</a:tableStyleId>
              </a:tblPr>
              <a:tblGrid>
                <a:gridCol w="2286000"/>
                <a:gridCol w="1905000"/>
                <a:gridCol w="2032000"/>
              </a:tblGrid>
              <a:tr h="248920">
                <a:tc>
                  <a:txBody>
                    <a:bodyPr/>
                    <a:lstStyle/>
                    <a:p>
                      <a:pPr algn="ctr"/>
                      <a:r>
                        <a:rPr lang="en-US" sz="1400" dirty="0" smtClean="0">
                          <a:latin typeface="Arial" pitchFamily="34" charset="0"/>
                          <a:cs typeface="Arial" pitchFamily="34" charset="0"/>
                        </a:rPr>
                        <a:t>CUT</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DESCRIPTION</a:t>
                      </a:r>
                      <a:endParaRPr lang="en-US" sz="1400" dirty="0">
                        <a:latin typeface="Arial" pitchFamily="34" charset="0"/>
                        <a:cs typeface="Arial" pitchFamily="34" charset="0"/>
                      </a:endParaRPr>
                    </a:p>
                  </a:txBody>
                  <a:tcPr/>
                </a:tc>
                <a:tc>
                  <a:txBody>
                    <a:bodyPr/>
                    <a:lstStyle/>
                    <a:p>
                      <a:pPr algn="ctr"/>
                      <a:r>
                        <a:rPr lang="en-US" sz="1400" smtClean="0">
                          <a:latin typeface="Arial" pitchFamily="34" charset="0"/>
                          <a:cs typeface="Arial" pitchFamily="34" charset="0"/>
                        </a:rPr>
                        <a:t>PRICE PER POUND</a:t>
                      </a:r>
                      <a:endParaRPr lang="en-US" sz="1400" dirty="0">
                        <a:latin typeface="Arial" pitchFamily="34" charset="0"/>
                        <a:cs typeface="Arial" pitchFamily="34" charset="0"/>
                      </a:endParaRPr>
                    </a:p>
                  </a:txBody>
                  <a:tcPr/>
                </a:tc>
              </a:tr>
              <a:tr h="248920">
                <a:tc gridSpan="3">
                  <a:txBody>
                    <a:bodyPr/>
                    <a:lstStyle/>
                    <a:p>
                      <a:pPr algn="ctr"/>
                      <a:r>
                        <a:rPr lang="en-US" sz="1400" b="1" dirty="0" smtClean="0">
                          <a:latin typeface="Arial" pitchFamily="34" charset="0"/>
                          <a:cs typeface="Arial" pitchFamily="34" charset="0"/>
                        </a:rPr>
                        <a:t>CHOPS, ROASTS, &amp; RIBS</a:t>
                      </a:r>
                      <a:endParaRPr lang="en-US" sz="1400" b="1"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dirty="0">
                        <a:latin typeface="Arial" pitchFamily="34" charset="0"/>
                        <a:cs typeface="Arial" pitchFamily="34" charset="0"/>
                      </a:endParaRPr>
                    </a:p>
                  </a:txBody>
                  <a:tcPr/>
                </a:tc>
              </a:tr>
              <a:tr h="228600">
                <a:tc>
                  <a:txBody>
                    <a:bodyPr/>
                    <a:lstStyle/>
                    <a:p>
                      <a:r>
                        <a:rPr lang="en-US" sz="1200" dirty="0" smtClean="0">
                          <a:latin typeface="Arial" pitchFamily="34" charset="0"/>
                          <a:cs typeface="Arial" pitchFamily="34" charset="0"/>
                        </a:rPr>
                        <a:t>Chop, Bone</a:t>
                      </a:r>
                      <a:r>
                        <a:rPr lang="en-US" sz="1200" baseline="0" dirty="0" smtClean="0">
                          <a:latin typeface="Arial" pitchFamily="34" charset="0"/>
                          <a:cs typeface="Arial" pitchFamily="34" charset="0"/>
                        </a:rPr>
                        <a:t> In (Rib &amp; Loin)</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5/8 -</a:t>
                      </a:r>
                      <a:r>
                        <a:rPr lang="en-US" sz="1200" baseline="0" dirty="0" smtClean="0">
                          <a:latin typeface="Arial" pitchFamily="34" charset="0"/>
                          <a:cs typeface="Arial" pitchFamily="34" charset="0"/>
                        </a:rPr>
                        <a:t> </a:t>
                      </a:r>
                      <a:r>
                        <a:rPr lang="en-US" sz="1200" dirty="0" smtClean="0">
                          <a:latin typeface="Arial" pitchFamily="34" charset="0"/>
                          <a:cs typeface="Arial" pitchFamily="34" charset="0"/>
                        </a:rPr>
                        <a:t>1 Inch</a:t>
                      </a:r>
                      <a:r>
                        <a:rPr lang="en-US" sz="1200" baseline="0" dirty="0" smtClean="0">
                          <a:latin typeface="Arial" pitchFamily="34" charset="0"/>
                          <a:cs typeface="Arial" pitchFamily="34" charset="0"/>
                        </a:rPr>
                        <a:t> Thick</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$7.25</a:t>
                      </a:r>
                      <a:endParaRPr lang="en-US" sz="1200" dirty="0">
                        <a:latin typeface="Arial" pitchFamily="34" charset="0"/>
                        <a:cs typeface="Arial" pitchFamily="34" charset="0"/>
                      </a:endParaRPr>
                    </a:p>
                  </a:txBody>
                  <a:tcPr anchor="ctr"/>
                </a:tc>
              </a:tr>
              <a:tr h="259080">
                <a:tc>
                  <a:txBody>
                    <a:bodyPr/>
                    <a:lstStyle/>
                    <a:p>
                      <a:r>
                        <a:rPr lang="en-US" sz="1200" baseline="0" dirty="0" smtClean="0">
                          <a:latin typeface="Arial" pitchFamily="34" charset="0"/>
                          <a:cs typeface="Arial" pitchFamily="34" charset="0"/>
                        </a:rPr>
                        <a:t>Loin Chop, Boneless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5/8 -1 Inch Thick </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$6.75</a:t>
                      </a:r>
                      <a:endParaRPr lang="en-US" sz="1200" dirty="0">
                        <a:latin typeface="Arial" pitchFamily="34" charset="0"/>
                        <a:cs typeface="Arial" pitchFamily="34" charset="0"/>
                      </a:endParaRPr>
                    </a:p>
                  </a:txBody>
                  <a:tcPr anchor="ctr"/>
                </a:tc>
              </a:tr>
              <a:tr h="213360">
                <a:tc>
                  <a:txBody>
                    <a:bodyPr/>
                    <a:lstStyle/>
                    <a:p>
                      <a:r>
                        <a:rPr lang="en-US" sz="1200" dirty="0" smtClean="0">
                          <a:latin typeface="Arial" pitchFamily="34" charset="0"/>
                          <a:cs typeface="Arial" pitchFamily="34" charset="0"/>
                        </a:rPr>
                        <a:t>Pork Steak</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5/8 Inch Thick</a:t>
                      </a:r>
                      <a:endParaRPr lang="en-US" sz="1200" dirty="0">
                        <a:latin typeface="Arial" pitchFamily="34" charset="0"/>
                        <a:cs typeface="Arial" pitchFamily="34" charset="0"/>
                      </a:endParaRPr>
                    </a:p>
                  </a:txBody>
                  <a:tcPr anchor="ctr"/>
                </a:tc>
                <a:tc>
                  <a:txBody>
                    <a:bodyPr/>
                    <a:lstStyle/>
                    <a:p>
                      <a:pPr algn="ctr"/>
                      <a:r>
                        <a:rPr lang="en-US" sz="1200" smtClean="0">
                          <a:latin typeface="Arial" pitchFamily="34" charset="0"/>
                          <a:cs typeface="Arial" pitchFamily="34" charset="0"/>
                        </a:rPr>
                        <a:t>$5.00</a:t>
                      </a:r>
                      <a:endParaRPr lang="en-US" sz="1200" dirty="0">
                        <a:latin typeface="Arial" pitchFamily="34" charset="0"/>
                        <a:cs typeface="Arial" pitchFamily="34" charset="0"/>
                      </a:endParaRPr>
                    </a:p>
                  </a:txBody>
                  <a:tcPr anchor="ctr"/>
                </a:tc>
              </a:tr>
              <a:tr h="167640">
                <a:tc>
                  <a:txBody>
                    <a:bodyPr/>
                    <a:lstStyle/>
                    <a:p>
                      <a:r>
                        <a:rPr lang="en-US" sz="1200" dirty="0" smtClean="0">
                          <a:latin typeface="Arial" pitchFamily="34" charset="0"/>
                          <a:cs typeface="Arial" pitchFamily="34" charset="0"/>
                        </a:rPr>
                        <a:t>Butt</a:t>
                      </a:r>
                      <a:r>
                        <a:rPr lang="en-US" sz="1200" baseline="0" dirty="0" smtClean="0">
                          <a:latin typeface="Arial" pitchFamily="34" charset="0"/>
                          <a:cs typeface="Arial" pitchFamily="34" charset="0"/>
                        </a:rPr>
                        <a:t> Roast</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4-6 pounds Each</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$5.50</a:t>
                      </a:r>
                      <a:endParaRPr lang="en-US" sz="1200" dirty="0">
                        <a:latin typeface="Arial" pitchFamily="34" charset="0"/>
                        <a:cs typeface="Arial" pitchFamily="34" charset="0"/>
                      </a:endParaRPr>
                    </a:p>
                  </a:txBody>
                  <a:tcPr anchor="ctr"/>
                </a:tc>
              </a:tr>
              <a:tr h="198120">
                <a:tc>
                  <a:txBody>
                    <a:bodyPr/>
                    <a:lstStyle/>
                    <a:p>
                      <a:r>
                        <a:rPr lang="en-US" sz="1200" dirty="0" smtClean="0">
                          <a:latin typeface="Arial" pitchFamily="34" charset="0"/>
                          <a:cs typeface="Arial" pitchFamily="34" charset="0"/>
                        </a:rPr>
                        <a:t>Shoulder Roast, Bone</a:t>
                      </a:r>
                      <a:r>
                        <a:rPr lang="en-US" sz="1200" baseline="0" dirty="0" smtClean="0">
                          <a:latin typeface="Arial" pitchFamily="34" charset="0"/>
                          <a:cs typeface="Arial" pitchFamily="34" charset="0"/>
                        </a:rPr>
                        <a:t> In</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3-4 Pounds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$5.50</a:t>
                      </a:r>
                      <a:endParaRPr lang="en-US" sz="1200" dirty="0">
                        <a:latin typeface="Arial" pitchFamily="34" charset="0"/>
                        <a:cs typeface="Arial" pitchFamily="34" charset="0"/>
                      </a:endParaRPr>
                    </a:p>
                  </a:txBody>
                  <a:tcPr anchor="ctr"/>
                </a:tc>
              </a:tr>
              <a:tr h="228600">
                <a:tc>
                  <a:txBody>
                    <a:bodyPr/>
                    <a:lstStyle/>
                    <a:p>
                      <a:r>
                        <a:rPr lang="en-US" sz="1200" dirty="0" smtClean="0">
                          <a:latin typeface="Arial" pitchFamily="34" charset="0"/>
                          <a:cs typeface="Arial" pitchFamily="34" charset="0"/>
                        </a:rPr>
                        <a:t>Shoulder Roast, Boneless</a:t>
                      </a:r>
                      <a:endParaRPr lang="en-US" sz="1200" dirty="0">
                        <a:latin typeface="Arial" pitchFamily="34" charset="0"/>
                        <a:cs typeface="Arial" pitchFamily="34" charset="0"/>
                      </a:endParaRPr>
                    </a:p>
                  </a:txBody>
                  <a:tcPr anchor="ctr"/>
                </a:tc>
                <a:tc>
                  <a:txBody>
                    <a:bodyPr/>
                    <a:lstStyle/>
                    <a:p>
                      <a:endParaRPr lang="en-US" sz="1200"/>
                    </a:p>
                  </a:txBody>
                  <a:tcPr anchor="ctr"/>
                </a:tc>
                <a:tc>
                  <a:txBody>
                    <a:bodyPr/>
                    <a:lstStyle/>
                    <a:p>
                      <a:pPr algn="ctr"/>
                      <a:r>
                        <a:rPr lang="en-US" sz="1200" dirty="0" smtClean="0">
                          <a:latin typeface="Arial" pitchFamily="34" charset="0"/>
                          <a:cs typeface="Arial" pitchFamily="34" charset="0"/>
                        </a:rPr>
                        <a:t>$6.50</a:t>
                      </a:r>
                      <a:endParaRPr lang="en-US" sz="1200" dirty="0">
                        <a:latin typeface="Arial" pitchFamily="34" charset="0"/>
                        <a:cs typeface="Arial" pitchFamily="34" charset="0"/>
                      </a:endParaRPr>
                    </a:p>
                  </a:txBody>
                  <a:tcPr anchor="ctr"/>
                </a:tc>
              </a:tr>
              <a:tr h="182880">
                <a:tc>
                  <a:txBody>
                    <a:bodyPr/>
                    <a:lstStyle/>
                    <a:p>
                      <a:r>
                        <a:rPr lang="en-US" sz="1200" dirty="0" smtClean="0">
                          <a:latin typeface="Arial" pitchFamily="34" charset="0"/>
                          <a:cs typeface="Arial" pitchFamily="34" charset="0"/>
                        </a:rPr>
                        <a:t>Loin</a:t>
                      </a:r>
                      <a:r>
                        <a:rPr lang="en-US" sz="1200" baseline="0" dirty="0" smtClean="0">
                          <a:latin typeface="Arial" pitchFamily="34" charset="0"/>
                          <a:cs typeface="Arial" pitchFamily="34" charset="0"/>
                        </a:rPr>
                        <a:t> Roast, Boneless</a:t>
                      </a:r>
                      <a:endParaRPr lang="en-US" sz="1200" dirty="0">
                        <a:latin typeface="Arial" pitchFamily="34" charset="0"/>
                        <a:cs typeface="Arial" pitchFamily="34" charset="0"/>
                      </a:endParaRPr>
                    </a:p>
                  </a:txBody>
                  <a:tcPr anchor="ctr"/>
                </a:tc>
                <a:tc>
                  <a:txBody>
                    <a:bodyPr/>
                    <a:lstStyle/>
                    <a:p>
                      <a:pPr algn="ctr"/>
                      <a:r>
                        <a:rPr lang="en-US" sz="1200" dirty="0" smtClean="0"/>
                        <a:t>2-4 Pounds</a:t>
                      </a:r>
                      <a:endParaRPr lang="en-US" sz="1200" dirty="0"/>
                    </a:p>
                  </a:txBody>
                  <a:tcPr anchor="ctr"/>
                </a:tc>
                <a:tc>
                  <a:txBody>
                    <a:bodyPr/>
                    <a:lstStyle/>
                    <a:p>
                      <a:pPr algn="ctr"/>
                      <a:r>
                        <a:rPr lang="en-US" sz="1200" dirty="0" smtClean="0">
                          <a:latin typeface="Arial" pitchFamily="34" charset="0"/>
                          <a:cs typeface="Arial" pitchFamily="34" charset="0"/>
                        </a:rPr>
                        <a:t>$6.75</a:t>
                      </a:r>
                      <a:endParaRPr lang="en-US" sz="1200" dirty="0">
                        <a:latin typeface="Arial" pitchFamily="34" charset="0"/>
                        <a:cs typeface="Arial" pitchFamily="34" charset="0"/>
                      </a:endParaRPr>
                    </a:p>
                  </a:txBody>
                  <a:tcPr anchor="ctr"/>
                </a:tc>
              </a:tr>
              <a:tr h="213360">
                <a:tc>
                  <a:txBody>
                    <a:bodyPr/>
                    <a:lstStyle/>
                    <a:p>
                      <a:r>
                        <a:rPr lang="en-US" sz="1200" dirty="0" smtClean="0">
                          <a:latin typeface="Arial" pitchFamily="34" charset="0"/>
                          <a:cs typeface="Arial" pitchFamily="34" charset="0"/>
                        </a:rPr>
                        <a:t>Loin Roast</a:t>
                      </a:r>
                      <a:r>
                        <a:rPr lang="en-US" sz="1200" baseline="0" dirty="0" smtClean="0">
                          <a:latin typeface="Arial" pitchFamily="34" charset="0"/>
                          <a:cs typeface="Arial" pitchFamily="34" charset="0"/>
                        </a:rPr>
                        <a:t>, Bone In</a:t>
                      </a:r>
                      <a:endParaRPr lang="en-US" sz="1200" dirty="0">
                        <a:latin typeface="Arial" pitchFamily="34" charset="0"/>
                        <a:cs typeface="Arial" pitchFamily="34" charset="0"/>
                      </a:endParaRPr>
                    </a:p>
                  </a:txBody>
                  <a:tcPr anchor="ctr"/>
                </a:tc>
                <a:tc>
                  <a:txBody>
                    <a:bodyPr/>
                    <a:lstStyle/>
                    <a:p>
                      <a:pPr algn="ctr"/>
                      <a:endParaRPr lang="en-US" sz="1200" dirty="0"/>
                    </a:p>
                  </a:txBody>
                  <a:tcPr anchor="ctr"/>
                </a:tc>
                <a:tc>
                  <a:txBody>
                    <a:bodyPr/>
                    <a:lstStyle/>
                    <a:p>
                      <a:pPr algn="ctr"/>
                      <a:r>
                        <a:rPr lang="en-US" sz="1200" dirty="0" smtClean="0">
                          <a:latin typeface="Arial" pitchFamily="34" charset="0"/>
                          <a:cs typeface="Arial" pitchFamily="34" charset="0"/>
                        </a:rPr>
                        <a:t>$6.75</a:t>
                      </a:r>
                      <a:endParaRPr lang="en-US" sz="1200" dirty="0">
                        <a:latin typeface="Arial" pitchFamily="34" charset="0"/>
                        <a:cs typeface="Arial" pitchFamily="34" charset="0"/>
                      </a:endParaRPr>
                    </a:p>
                  </a:txBody>
                  <a:tcPr anchor="ctr"/>
                </a:tc>
              </a:tr>
              <a:tr h="167640">
                <a:tc>
                  <a:txBody>
                    <a:bodyPr/>
                    <a:lstStyle/>
                    <a:p>
                      <a:r>
                        <a:rPr lang="en-US" sz="1200" dirty="0" smtClean="0">
                          <a:latin typeface="Arial" pitchFamily="34" charset="0"/>
                          <a:cs typeface="Arial" pitchFamily="34" charset="0"/>
                        </a:rPr>
                        <a:t>Tenderloin </a:t>
                      </a:r>
                      <a:endParaRPr lang="en-US" sz="1200" dirty="0">
                        <a:latin typeface="Arial" pitchFamily="34" charset="0"/>
                        <a:cs typeface="Arial" pitchFamily="34" charset="0"/>
                      </a:endParaRPr>
                    </a:p>
                  </a:txBody>
                  <a:tcPr anchor="ctr"/>
                </a:tc>
                <a:tc>
                  <a:txBody>
                    <a:bodyPr/>
                    <a:lstStyle/>
                    <a:p>
                      <a:pPr algn="ctr"/>
                      <a:r>
                        <a:rPr lang="en-US" sz="1200" dirty="0" smtClean="0"/>
                        <a:t>~1 LB</a:t>
                      </a:r>
                      <a:endParaRPr lang="en-US" sz="1200" dirty="0"/>
                    </a:p>
                  </a:txBody>
                  <a:tcPr anchor="ctr"/>
                </a:tc>
                <a:tc>
                  <a:txBody>
                    <a:bodyPr/>
                    <a:lstStyle/>
                    <a:p>
                      <a:pPr algn="ctr"/>
                      <a:r>
                        <a:rPr lang="en-US" sz="1200" dirty="0" smtClean="0">
                          <a:latin typeface="Arial" pitchFamily="34" charset="0"/>
                          <a:cs typeface="Arial" pitchFamily="34" charset="0"/>
                        </a:rPr>
                        <a:t>$10.00</a:t>
                      </a:r>
                      <a:endParaRPr lang="en-US" sz="1200" dirty="0">
                        <a:latin typeface="Arial" pitchFamily="34" charset="0"/>
                        <a:cs typeface="Arial" pitchFamily="34" charset="0"/>
                      </a:endParaRPr>
                    </a:p>
                  </a:txBody>
                  <a:tcPr anchor="ctr"/>
                </a:tc>
              </a:tr>
              <a:tr h="198120">
                <a:tc>
                  <a:txBody>
                    <a:bodyPr/>
                    <a:lstStyle/>
                    <a:p>
                      <a:r>
                        <a:rPr lang="en-US" sz="1200" dirty="0" smtClean="0">
                          <a:latin typeface="Arial" pitchFamily="34" charset="0"/>
                          <a:cs typeface="Arial" pitchFamily="34" charset="0"/>
                        </a:rPr>
                        <a:t>Spare Ribs, </a:t>
                      </a:r>
                      <a:endParaRPr lang="en-US" sz="1200" dirty="0">
                        <a:latin typeface="Arial" pitchFamily="34" charset="0"/>
                        <a:cs typeface="Arial" pitchFamily="34" charset="0"/>
                      </a:endParaRPr>
                    </a:p>
                  </a:txBody>
                  <a:tcPr anchor="ctr"/>
                </a:tc>
                <a:tc>
                  <a:txBody>
                    <a:bodyPr/>
                    <a:lstStyle/>
                    <a:p>
                      <a:pPr algn="ctr"/>
                      <a:r>
                        <a:rPr lang="en-US" sz="1200" dirty="0" smtClean="0"/>
                        <a:t>Full Rack</a:t>
                      </a:r>
                      <a:endParaRPr lang="en-US" sz="1200" dirty="0"/>
                    </a:p>
                  </a:txBody>
                  <a:tcPr anchor="ctr"/>
                </a:tc>
                <a:tc>
                  <a:txBody>
                    <a:bodyPr/>
                    <a:lstStyle/>
                    <a:p>
                      <a:pPr algn="ctr"/>
                      <a:r>
                        <a:rPr lang="en-US" sz="1200" dirty="0" smtClean="0">
                          <a:latin typeface="Arial" pitchFamily="34" charset="0"/>
                          <a:cs typeface="Arial" pitchFamily="34" charset="0"/>
                        </a:rPr>
                        <a:t>$5.00</a:t>
                      </a:r>
                      <a:endParaRPr lang="en-US" sz="1200" dirty="0">
                        <a:latin typeface="Arial" pitchFamily="34" charset="0"/>
                        <a:cs typeface="Arial" pitchFamily="34" charset="0"/>
                      </a:endParaRPr>
                    </a:p>
                  </a:txBody>
                  <a:tcPr anchor="ctr"/>
                </a:tc>
              </a:tr>
              <a:tr h="228600">
                <a:tc>
                  <a:txBody>
                    <a:bodyPr/>
                    <a:lstStyle/>
                    <a:p>
                      <a:r>
                        <a:rPr lang="en-US" sz="1200" dirty="0" smtClean="0">
                          <a:latin typeface="Arial" pitchFamily="34" charset="0"/>
                          <a:cs typeface="Arial" pitchFamily="34" charset="0"/>
                        </a:rPr>
                        <a:t>Back Ribs</a:t>
                      </a:r>
                      <a:endParaRPr lang="en-US" sz="1200" dirty="0">
                        <a:latin typeface="Arial" pitchFamily="34" charset="0"/>
                        <a:cs typeface="Arial" pitchFamily="34" charset="0"/>
                      </a:endParaRPr>
                    </a:p>
                  </a:txBody>
                  <a:tcPr anchor="ctr"/>
                </a:tc>
                <a:tc>
                  <a:txBody>
                    <a:bodyPr/>
                    <a:lstStyle/>
                    <a:p>
                      <a:pPr algn="ctr"/>
                      <a:r>
                        <a:rPr lang="en-US" sz="1200" dirty="0" smtClean="0"/>
                        <a:t>2-3 Pound</a:t>
                      </a:r>
                      <a:endParaRPr lang="en-US" sz="1200" dirty="0"/>
                    </a:p>
                  </a:txBody>
                  <a:tcPr anchor="ctr"/>
                </a:tc>
                <a:tc>
                  <a:txBody>
                    <a:bodyPr/>
                    <a:lstStyle/>
                    <a:p>
                      <a:pPr algn="ctr"/>
                      <a:r>
                        <a:rPr lang="en-US" sz="1200" dirty="0" smtClean="0">
                          <a:latin typeface="Arial" pitchFamily="34" charset="0"/>
                          <a:cs typeface="Arial" pitchFamily="34" charset="0"/>
                        </a:rPr>
                        <a:t>$6.00</a:t>
                      </a:r>
                      <a:endParaRPr lang="en-US" sz="1200" dirty="0">
                        <a:latin typeface="Arial" pitchFamily="34" charset="0"/>
                        <a:cs typeface="Arial" pitchFamily="34" charset="0"/>
                      </a:endParaRPr>
                    </a:p>
                  </a:txBody>
                  <a:tcPr anchor="ctr"/>
                </a:tc>
              </a:tr>
              <a:tr h="182880">
                <a:tc>
                  <a:txBody>
                    <a:bodyPr/>
                    <a:lstStyle/>
                    <a:p>
                      <a:r>
                        <a:rPr lang="en-US" sz="1200" dirty="0" smtClean="0">
                          <a:latin typeface="Arial" pitchFamily="34" charset="0"/>
                          <a:cs typeface="Arial" pitchFamily="34" charset="0"/>
                        </a:rPr>
                        <a:t>Ground Pork</a:t>
                      </a:r>
                      <a:endParaRPr lang="en-US" sz="1200" dirty="0">
                        <a:latin typeface="Arial" pitchFamily="34" charset="0"/>
                        <a:cs typeface="Arial" pitchFamily="34" charset="0"/>
                      </a:endParaRPr>
                    </a:p>
                  </a:txBody>
                  <a:tcPr anchor="ctr"/>
                </a:tc>
                <a:tc>
                  <a:txBody>
                    <a:bodyPr/>
                    <a:lstStyle/>
                    <a:p>
                      <a:pPr algn="ctr"/>
                      <a:r>
                        <a:rPr lang="en-US" sz="1200" dirty="0" smtClean="0"/>
                        <a:t>Unseasoned, 1 LB Chub</a:t>
                      </a:r>
                      <a:endParaRPr lang="en-US" sz="1200" dirty="0"/>
                    </a:p>
                  </a:txBody>
                  <a:tcPr anchor="ctr"/>
                </a:tc>
                <a:tc>
                  <a:txBody>
                    <a:bodyPr/>
                    <a:lstStyle/>
                    <a:p>
                      <a:pPr algn="ctr"/>
                      <a:r>
                        <a:rPr lang="en-US" sz="1200" dirty="0" smtClean="0">
                          <a:latin typeface="Arial" pitchFamily="34" charset="0"/>
                          <a:cs typeface="Arial" pitchFamily="34" charset="0"/>
                        </a:rPr>
                        <a:t>$4.25</a:t>
                      </a:r>
                      <a:endParaRPr lang="en-US" sz="1200" dirty="0">
                        <a:latin typeface="Arial" pitchFamily="34" charset="0"/>
                        <a:cs typeface="Arial" pitchFamily="34" charset="0"/>
                      </a:endParaRPr>
                    </a:p>
                  </a:txBody>
                  <a:tcPr anchor="ctr"/>
                </a:tc>
              </a:tr>
              <a:tr h="167640">
                <a:tc>
                  <a:txBody>
                    <a:bodyPr/>
                    <a:lstStyle/>
                    <a:p>
                      <a:r>
                        <a:rPr lang="en-US" sz="1200" dirty="0" smtClean="0">
                          <a:latin typeface="Arial" pitchFamily="34" charset="0"/>
                          <a:cs typeface="Arial" pitchFamily="34" charset="0"/>
                        </a:rPr>
                        <a:t>Fresh Jowl </a:t>
                      </a:r>
                      <a:endParaRPr lang="en-US" sz="1200" dirty="0">
                        <a:latin typeface="Arial" pitchFamily="34" charset="0"/>
                        <a:cs typeface="Arial" pitchFamily="34" charset="0"/>
                      </a:endParaRPr>
                    </a:p>
                  </a:txBody>
                  <a:tcPr anchor="ctr"/>
                </a:tc>
                <a:tc>
                  <a:txBody>
                    <a:bodyPr/>
                    <a:lstStyle/>
                    <a:p>
                      <a:pPr algn="ctr"/>
                      <a:r>
                        <a:rPr lang="en-US" sz="1200" dirty="0" smtClean="0"/>
                        <a:t>2-3 LBS</a:t>
                      </a:r>
                      <a:endParaRPr lang="en-US" sz="1200" dirty="0"/>
                    </a:p>
                  </a:txBody>
                  <a:tcPr anchor="ctr"/>
                </a:tc>
                <a:tc>
                  <a:txBody>
                    <a:bodyPr/>
                    <a:lstStyle/>
                    <a:p>
                      <a:pPr algn="ctr"/>
                      <a:r>
                        <a:rPr lang="en-US" sz="1200" dirty="0" smtClean="0">
                          <a:latin typeface="Arial" pitchFamily="34" charset="0"/>
                          <a:cs typeface="Arial" pitchFamily="34" charset="0"/>
                        </a:rPr>
                        <a:t>$6.75</a:t>
                      </a:r>
                      <a:endParaRPr lang="en-US" sz="1200" dirty="0">
                        <a:latin typeface="Arial" pitchFamily="34" charset="0"/>
                        <a:cs typeface="Arial" pitchFamily="34" charset="0"/>
                      </a:endParaRPr>
                    </a:p>
                  </a:txBody>
                  <a:tcPr anchor="ctr"/>
                </a:tc>
              </a:tr>
              <a:tr h="198120">
                <a:tc>
                  <a:txBody>
                    <a:bodyPr/>
                    <a:lstStyle/>
                    <a:p>
                      <a:r>
                        <a:rPr lang="en-US" sz="1200" dirty="0" smtClean="0">
                          <a:latin typeface="Arial" pitchFamily="34" charset="0"/>
                          <a:cs typeface="Arial" pitchFamily="34" charset="0"/>
                        </a:rPr>
                        <a:t>Neck</a:t>
                      </a:r>
                      <a:r>
                        <a:rPr lang="en-US" sz="1200" baseline="0" dirty="0" smtClean="0">
                          <a:latin typeface="Arial" pitchFamily="34" charset="0"/>
                          <a:cs typeface="Arial" pitchFamily="34" charset="0"/>
                        </a:rPr>
                        <a:t> Bones</a:t>
                      </a:r>
                      <a:endParaRPr lang="en-US" sz="1200" dirty="0">
                        <a:latin typeface="Arial" pitchFamily="34" charset="0"/>
                        <a:cs typeface="Arial" pitchFamily="34" charset="0"/>
                      </a:endParaRPr>
                    </a:p>
                  </a:txBody>
                  <a:tcPr anchor="ctr"/>
                </a:tc>
                <a:tc>
                  <a:txBody>
                    <a:bodyPr/>
                    <a:lstStyle/>
                    <a:p>
                      <a:pPr algn="ctr"/>
                      <a:endParaRPr lang="en-US" sz="1200" dirty="0"/>
                    </a:p>
                  </a:txBody>
                  <a:tcPr anchor="ctr"/>
                </a:tc>
                <a:tc>
                  <a:txBody>
                    <a:bodyPr/>
                    <a:lstStyle/>
                    <a:p>
                      <a:pPr algn="ctr"/>
                      <a:endParaRPr lang="en-US" sz="1200" dirty="0">
                        <a:latin typeface="Arial" pitchFamily="34" charset="0"/>
                        <a:cs typeface="Arial" pitchFamily="34" charset="0"/>
                      </a:endParaRPr>
                    </a:p>
                  </a:txBody>
                  <a:tcPr anchor="ctr"/>
                </a:tc>
              </a:tr>
              <a:tr h="248920">
                <a:tc gridSpan="3">
                  <a:txBody>
                    <a:bodyPr/>
                    <a:lstStyle/>
                    <a:p>
                      <a:pPr algn="ctr"/>
                      <a:r>
                        <a:rPr lang="en-US" sz="1400" b="1" dirty="0" smtClean="0">
                          <a:latin typeface="Arial" pitchFamily="34" charset="0"/>
                          <a:cs typeface="Arial" pitchFamily="34" charset="0"/>
                        </a:rPr>
                        <a:t>SMOKED</a:t>
                      </a:r>
                      <a:r>
                        <a:rPr lang="en-US" sz="1400" b="1" baseline="0" dirty="0" smtClean="0">
                          <a:latin typeface="Arial" pitchFamily="34" charset="0"/>
                          <a:cs typeface="Arial" pitchFamily="34" charset="0"/>
                        </a:rPr>
                        <a:t> MEATS</a:t>
                      </a:r>
                      <a:endParaRPr lang="en-US" sz="1400" b="1" dirty="0">
                        <a:latin typeface="Arial" pitchFamily="34" charset="0"/>
                        <a:cs typeface="Arial" pitchFamily="34" charset="0"/>
                      </a:endParaRPr>
                    </a:p>
                  </a:txBody>
                  <a:tcPr anchor="ctr"/>
                </a:tc>
                <a:tc hMerge="1">
                  <a:txBody>
                    <a:bodyPr/>
                    <a:lstStyle/>
                    <a:p>
                      <a:pPr algn="ctr"/>
                      <a:endParaRPr lang="en-US" sz="1200" dirty="0"/>
                    </a:p>
                  </a:txBody>
                  <a:tcPr anchor="ctr"/>
                </a:tc>
                <a:tc hMerge="1">
                  <a:txBody>
                    <a:bodyPr/>
                    <a:lstStyle/>
                    <a:p>
                      <a:pPr algn="ctr"/>
                      <a:endParaRPr lang="en-US" sz="1200" dirty="0">
                        <a:latin typeface="Arial" pitchFamily="34" charset="0"/>
                        <a:cs typeface="Arial" pitchFamily="34" charset="0"/>
                      </a:endParaRPr>
                    </a:p>
                  </a:txBody>
                  <a:tcPr anchor="ctr"/>
                </a:tc>
              </a:tr>
              <a:tr h="0">
                <a:tc>
                  <a:txBody>
                    <a:bodyPr/>
                    <a:lstStyle/>
                    <a:p>
                      <a:pPr algn="l"/>
                      <a:r>
                        <a:rPr lang="en-US" sz="1200" b="0" dirty="0" smtClean="0">
                          <a:latin typeface="Arial" pitchFamily="34" charset="0"/>
                          <a:cs typeface="Arial" pitchFamily="34" charset="0"/>
                        </a:rPr>
                        <a:t>Smoked</a:t>
                      </a:r>
                      <a:r>
                        <a:rPr lang="en-US" sz="1200" b="0" baseline="0" dirty="0" smtClean="0">
                          <a:latin typeface="Arial" pitchFamily="34" charset="0"/>
                          <a:cs typeface="Arial" pitchFamily="34" charset="0"/>
                        </a:rPr>
                        <a:t> Ham, Petite Cut</a:t>
                      </a:r>
                      <a:endParaRPr lang="en-US" sz="1200" b="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4-6 LBS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$6.50</a:t>
                      </a:r>
                      <a:endParaRPr lang="en-US" sz="1200" dirty="0">
                        <a:latin typeface="Arial" pitchFamily="34" charset="0"/>
                        <a:cs typeface="Arial" pitchFamily="34" charset="0"/>
                      </a:endParaRPr>
                    </a:p>
                  </a:txBody>
                  <a:tcPr anchor="ctr"/>
                </a:tc>
              </a:tr>
              <a:tr h="269240">
                <a:tc>
                  <a:txBody>
                    <a:bodyPr/>
                    <a:lstStyle/>
                    <a:p>
                      <a:pPr algn="l"/>
                      <a:r>
                        <a:rPr lang="en-US" sz="1200" b="0" dirty="0" smtClean="0">
                          <a:latin typeface="Arial" pitchFamily="34" charset="0"/>
                          <a:cs typeface="Arial" pitchFamily="34" charset="0"/>
                        </a:rPr>
                        <a:t>Smoked</a:t>
                      </a:r>
                      <a:r>
                        <a:rPr lang="en-US" sz="1200" b="0" baseline="0" dirty="0" smtClean="0">
                          <a:latin typeface="Arial" pitchFamily="34" charset="0"/>
                          <a:cs typeface="Arial" pitchFamily="34" charset="0"/>
                        </a:rPr>
                        <a:t> Ham, Whole</a:t>
                      </a:r>
                      <a:endParaRPr lang="en-US" sz="1200" b="0" dirty="0">
                        <a:latin typeface="Arial" pitchFamily="34" charset="0"/>
                        <a:cs typeface="Arial" pitchFamily="34" charset="0"/>
                      </a:endParaRPr>
                    </a:p>
                  </a:txBody>
                  <a:tcPr anchor="ctr"/>
                </a:tc>
                <a:tc>
                  <a:txBody>
                    <a:bodyPr/>
                    <a:lstStyle/>
                    <a:p>
                      <a:pPr algn="ct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$6.50</a:t>
                      </a:r>
                      <a:endParaRPr lang="en-US" sz="1200" dirty="0">
                        <a:latin typeface="Arial" pitchFamily="34" charset="0"/>
                        <a:cs typeface="Arial" pitchFamily="34" charset="0"/>
                      </a:endParaRPr>
                    </a:p>
                  </a:txBody>
                  <a:tcPr anchor="ctr"/>
                </a:tc>
              </a:tr>
              <a:tr h="269240">
                <a:tc>
                  <a:txBody>
                    <a:bodyPr/>
                    <a:lstStyle/>
                    <a:p>
                      <a:pPr algn="l"/>
                      <a:r>
                        <a:rPr lang="en-US" sz="1200" b="0" dirty="0" smtClean="0">
                          <a:latin typeface="Arial" pitchFamily="34" charset="0"/>
                          <a:cs typeface="Arial" pitchFamily="34" charset="0"/>
                        </a:rPr>
                        <a:t>Center Cut Smoked Ham Slice</a:t>
                      </a:r>
                      <a:endParaRPr lang="en-US" sz="1200" b="0" dirty="0">
                        <a:latin typeface="Arial" pitchFamily="34" charset="0"/>
                        <a:cs typeface="Arial" pitchFamily="34" charset="0"/>
                      </a:endParaRPr>
                    </a:p>
                  </a:txBody>
                  <a:tcPr anchor="ctr"/>
                </a:tc>
                <a:tc>
                  <a:txBody>
                    <a:bodyPr/>
                    <a:lstStyle/>
                    <a:p>
                      <a:pPr algn="ct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$5.00</a:t>
                      </a:r>
                      <a:endParaRPr lang="en-US" sz="1200" dirty="0">
                        <a:latin typeface="Arial" pitchFamily="34" charset="0"/>
                        <a:cs typeface="Arial" pitchFamily="34" charset="0"/>
                      </a:endParaRPr>
                    </a:p>
                  </a:txBody>
                  <a:tcPr anchor="ctr"/>
                </a:tc>
              </a:tr>
              <a:tr h="243840">
                <a:tc>
                  <a:txBody>
                    <a:bodyPr/>
                    <a:lstStyle/>
                    <a:p>
                      <a:pPr algn="l"/>
                      <a:r>
                        <a:rPr lang="en-US" sz="1200" b="0" dirty="0" smtClean="0">
                          <a:latin typeface="Arial" pitchFamily="34" charset="0"/>
                          <a:cs typeface="Arial" pitchFamily="34" charset="0"/>
                        </a:rPr>
                        <a:t>Bacon</a:t>
                      </a:r>
                      <a:endParaRPr lang="en-US" sz="1200" b="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1 LB packages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$7.50</a:t>
                      </a:r>
                      <a:endParaRPr lang="en-US" sz="1200" dirty="0">
                        <a:latin typeface="Arial" pitchFamily="34" charset="0"/>
                        <a:cs typeface="Arial" pitchFamily="34" charset="0"/>
                      </a:endParaRPr>
                    </a:p>
                  </a:txBody>
                  <a:tcPr anchor="ctr"/>
                </a:tc>
              </a:tr>
              <a:tr h="177800">
                <a:tc gridSpan="3">
                  <a:txBody>
                    <a:bodyPr/>
                    <a:lstStyle/>
                    <a:p>
                      <a:pPr algn="ctr"/>
                      <a:r>
                        <a:rPr lang="en-US" sz="1400" b="1" dirty="0" smtClean="0">
                          <a:latin typeface="Arial" pitchFamily="34" charset="0"/>
                          <a:cs typeface="Arial" pitchFamily="34" charset="0"/>
                        </a:rPr>
                        <a:t>SAUSAGES</a:t>
                      </a:r>
                      <a:endParaRPr lang="en-US" sz="1400" b="1" dirty="0">
                        <a:latin typeface="Arial" pitchFamily="34" charset="0"/>
                        <a:cs typeface="Arial" pitchFamily="34" charset="0"/>
                      </a:endParaRPr>
                    </a:p>
                  </a:txBody>
                  <a:tcPr anchor="ctr"/>
                </a:tc>
                <a:tc hMerge="1">
                  <a:txBody>
                    <a:bodyPr/>
                    <a:lstStyle/>
                    <a:p>
                      <a:pPr algn="ctr"/>
                      <a:endParaRPr lang="en-US" sz="1200" dirty="0">
                        <a:latin typeface="Arial" pitchFamily="34" charset="0"/>
                        <a:cs typeface="Arial" pitchFamily="34" charset="0"/>
                      </a:endParaRPr>
                    </a:p>
                  </a:txBody>
                  <a:tcPr anchor="ctr"/>
                </a:tc>
                <a:tc hMerge="1">
                  <a:txBody>
                    <a:bodyPr/>
                    <a:lstStyle/>
                    <a:p>
                      <a:pPr algn="ctr"/>
                      <a:endParaRPr lang="en-US" sz="1200" dirty="0">
                        <a:latin typeface="Arial" pitchFamily="34" charset="0"/>
                        <a:cs typeface="Arial" pitchFamily="34" charset="0"/>
                      </a:endParaRPr>
                    </a:p>
                  </a:txBody>
                  <a:tcPr anchor="ctr"/>
                </a:tc>
              </a:tr>
              <a:tr h="172720">
                <a:tc>
                  <a:txBody>
                    <a:bodyPr/>
                    <a:lstStyle/>
                    <a:p>
                      <a:pPr algn="l"/>
                      <a:r>
                        <a:rPr lang="en-US" sz="1200" b="0" dirty="0" smtClean="0">
                          <a:latin typeface="Arial" pitchFamily="34" charset="0"/>
                          <a:cs typeface="Arial" pitchFamily="34" charset="0"/>
                        </a:rPr>
                        <a:t>Breakfast</a:t>
                      </a:r>
                      <a:r>
                        <a:rPr lang="en-US" sz="1200" b="0" baseline="0" dirty="0" smtClean="0">
                          <a:latin typeface="Arial" pitchFamily="34" charset="0"/>
                          <a:cs typeface="Arial" pitchFamily="34" charset="0"/>
                        </a:rPr>
                        <a:t> </a:t>
                      </a:r>
                      <a:endParaRPr lang="en-US" sz="1200" b="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1 LB Chub</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$5.50</a:t>
                      </a:r>
                      <a:endParaRPr lang="en-US" sz="1200" dirty="0">
                        <a:latin typeface="Arial" pitchFamily="34" charset="0"/>
                        <a:cs typeface="Arial" pitchFamily="34" charset="0"/>
                      </a:endParaRPr>
                    </a:p>
                  </a:txBody>
                  <a:tcPr anchor="ctr"/>
                </a:tc>
              </a:tr>
              <a:tr h="177800">
                <a:tc>
                  <a:txBody>
                    <a:bodyPr/>
                    <a:lstStyle/>
                    <a:p>
                      <a:pPr algn="l"/>
                      <a:endParaRPr lang="en-US" sz="1200" b="0" dirty="0">
                        <a:latin typeface="Arial" pitchFamily="34" charset="0"/>
                        <a:cs typeface="Arial" pitchFamily="34" charset="0"/>
                      </a:endParaRPr>
                    </a:p>
                  </a:txBody>
                  <a:tcPr anchor="ctr"/>
                </a:tc>
                <a:tc>
                  <a:txBody>
                    <a:bodyPr/>
                    <a:lstStyle/>
                    <a:p>
                      <a:pPr algn="ctr"/>
                      <a:endParaRPr lang="en-US" sz="1200" dirty="0">
                        <a:latin typeface="Arial" pitchFamily="34" charset="0"/>
                        <a:cs typeface="Arial" pitchFamily="34" charset="0"/>
                      </a:endParaRPr>
                    </a:p>
                  </a:txBody>
                  <a:tcPr anchor="ctr"/>
                </a:tc>
                <a:tc>
                  <a:txBody>
                    <a:bodyPr/>
                    <a:lstStyle/>
                    <a:p>
                      <a:pPr algn="ctr"/>
                      <a:endParaRPr lang="en-US" sz="1200" dirty="0">
                        <a:latin typeface="Arial" pitchFamily="34" charset="0"/>
                        <a:cs typeface="Arial" pitchFamily="34" charset="0"/>
                      </a:endParaRPr>
                    </a:p>
                  </a:txBody>
                  <a:tcPr anchor="ctr"/>
                </a:tc>
              </a:tr>
            </a:tbl>
          </a:graphicData>
        </a:graphic>
      </p:graphicFrame>
      <p:sp>
        <p:nvSpPr>
          <p:cNvPr id="9" name="TextBox 8"/>
          <p:cNvSpPr txBox="1"/>
          <p:nvPr/>
        </p:nvSpPr>
        <p:spPr>
          <a:xfrm>
            <a:off x="1371600" y="8077200"/>
            <a:ext cx="4495800" cy="1261884"/>
          </a:xfrm>
          <a:prstGeom prst="rect">
            <a:avLst/>
          </a:prstGeom>
          <a:noFill/>
        </p:spPr>
        <p:txBody>
          <a:bodyPr wrap="square" rtlCol="0">
            <a:spAutoFit/>
          </a:bodyPr>
          <a:lstStyle/>
          <a:p>
            <a:pPr algn="ctr"/>
            <a:r>
              <a:rPr lang="en-US" sz="1600" b="1" u="sng" dirty="0" smtClean="0">
                <a:latin typeface="Comic Sans MS" pitchFamily="66" charset="0"/>
              </a:rPr>
              <a:t>Whole or Half Pig</a:t>
            </a:r>
          </a:p>
          <a:p>
            <a:pPr algn="ctr"/>
            <a:r>
              <a:rPr lang="en-US" sz="1200" b="1" dirty="0" smtClean="0">
                <a:latin typeface="Arial" pitchFamily="34" charset="0"/>
                <a:cs typeface="Arial" pitchFamily="34" charset="0"/>
              </a:rPr>
              <a:t>$3.50 per pound hanging weight</a:t>
            </a:r>
          </a:p>
          <a:p>
            <a:pPr algn="ctr">
              <a:buFont typeface="Arial" pitchFamily="34" charset="0"/>
              <a:buChar char="•"/>
            </a:pPr>
            <a:r>
              <a:rPr lang="en-US" sz="1200" dirty="0" smtClean="0">
                <a:latin typeface="Arial" pitchFamily="34" charset="0"/>
                <a:cs typeface="Arial" pitchFamily="34" charset="0"/>
              </a:rPr>
              <a:t>Whole Pig average 215-230 pounds</a:t>
            </a:r>
          </a:p>
          <a:p>
            <a:pPr algn="ctr">
              <a:buFont typeface="Arial" pitchFamily="34" charset="0"/>
              <a:buChar char="•"/>
            </a:pPr>
            <a:r>
              <a:rPr lang="en-US" sz="1200" dirty="0" smtClean="0">
                <a:latin typeface="Arial" pitchFamily="34" charset="0"/>
                <a:cs typeface="Arial" pitchFamily="34" charset="0"/>
              </a:rPr>
              <a:t>Requires ~4 Cu Ft Freezer Space</a:t>
            </a:r>
          </a:p>
          <a:p>
            <a:pPr algn="ctr">
              <a:buFont typeface="Arial" pitchFamily="34" charset="0"/>
              <a:buChar char="•"/>
            </a:pPr>
            <a:r>
              <a:rPr lang="en-US" sz="1200" dirty="0" smtClean="0">
                <a:latin typeface="Arial" pitchFamily="34" charset="0"/>
                <a:cs typeface="Arial" pitchFamily="34" charset="0"/>
              </a:rPr>
              <a:t>USDA Processing</a:t>
            </a:r>
          </a:p>
          <a:p>
            <a:endParaRPr lang="en-US" sz="1200" b="1"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anch logo.jpg"/>
          <p:cNvPicPr/>
          <p:nvPr/>
        </p:nvPicPr>
        <p:blipFill>
          <a:blip r:embed="rId2" cstate="print"/>
          <a:srcRect t="15801" b="20996"/>
          <a:stretch>
            <a:fillRect/>
          </a:stretch>
        </p:blipFill>
        <p:spPr>
          <a:xfrm>
            <a:off x="0" y="0"/>
            <a:ext cx="1929020" cy="914400"/>
          </a:xfrm>
          <a:prstGeom prst="rect">
            <a:avLst/>
          </a:prstGeom>
        </p:spPr>
      </p:pic>
      <p:sp>
        <p:nvSpPr>
          <p:cNvPr id="6" name="TextBox 5"/>
          <p:cNvSpPr txBox="1"/>
          <p:nvPr/>
        </p:nvSpPr>
        <p:spPr>
          <a:xfrm>
            <a:off x="0" y="838200"/>
            <a:ext cx="2133600" cy="523220"/>
          </a:xfrm>
          <a:prstGeom prst="rect">
            <a:avLst/>
          </a:prstGeom>
          <a:noFill/>
        </p:spPr>
        <p:txBody>
          <a:bodyPr wrap="square" rtlCol="0">
            <a:spAutoFit/>
          </a:bodyPr>
          <a:lstStyle/>
          <a:p>
            <a:pPr algn="ctr"/>
            <a:r>
              <a:rPr lang="en-US" sz="1400" b="1" dirty="0" smtClean="0">
                <a:latin typeface="Comic Sans MS" pitchFamily="66" charset="0"/>
                <a:cs typeface="Arial" pitchFamily="34" charset="0"/>
              </a:rPr>
              <a:t>Rockford, Michigan</a:t>
            </a:r>
          </a:p>
          <a:p>
            <a:pPr algn="ctr"/>
            <a:r>
              <a:rPr lang="en-US" sz="1400" b="1" dirty="0" smtClean="0">
                <a:latin typeface="Comic Sans MS" pitchFamily="66" charset="0"/>
                <a:cs typeface="Arial" pitchFamily="34" charset="0"/>
              </a:rPr>
              <a:t>616-826-8684</a:t>
            </a:r>
            <a:endParaRPr lang="en-US" sz="1400" b="1" dirty="0">
              <a:latin typeface="Comic Sans MS" pitchFamily="66" charset="0"/>
              <a:cs typeface="Arial" pitchFamily="34" charset="0"/>
            </a:endParaRPr>
          </a:p>
        </p:txBody>
      </p:sp>
      <p:sp>
        <p:nvSpPr>
          <p:cNvPr id="7" name="TextBox 6"/>
          <p:cNvSpPr txBox="1"/>
          <p:nvPr/>
        </p:nvSpPr>
        <p:spPr>
          <a:xfrm>
            <a:off x="2590800" y="0"/>
            <a:ext cx="4495800" cy="1077218"/>
          </a:xfrm>
          <a:prstGeom prst="rect">
            <a:avLst/>
          </a:prstGeom>
          <a:noFill/>
        </p:spPr>
        <p:txBody>
          <a:bodyPr wrap="square" rtlCol="0">
            <a:spAutoFit/>
          </a:bodyPr>
          <a:lstStyle/>
          <a:p>
            <a:pPr algn="ctr"/>
            <a:r>
              <a:rPr lang="en-US" sz="1600" b="1" u="sng" dirty="0" smtClean="0">
                <a:latin typeface="Comic Sans MS" pitchFamily="66" charset="0"/>
              </a:rPr>
              <a:t>Heritage Pastured Pork Price List</a:t>
            </a:r>
          </a:p>
          <a:p>
            <a:pPr algn="ctr"/>
            <a:endParaRPr lang="en-US" sz="1200" dirty="0" smtClean="0">
              <a:latin typeface="Comic Sans MS" pitchFamily="66" charset="0"/>
            </a:endParaRPr>
          </a:p>
          <a:p>
            <a:pPr algn="ctr"/>
            <a:r>
              <a:rPr lang="en-US" sz="1200" b="1" dirty="0" smtClean="0">
                <a:latin typeface="Arial" pitchFamily="34" charset="0"/>
                <a:cs typeface="Arial" pitchFamily="34" charset="0"/>
              </a:rPr>
              <a:t>Call to Confirm Availability of Cuts</a:t>
            </a:r>
          </a:p>
          <a:p>
            <a:pPr algn="ctr"/>
            <a:r>
              <a:rPr lang="en-US" sz="1200" b="1" dirty="0" smtClean="0">
                <a:latin typeface="Arial" pitchFamily="34" charset="0"/>
                <a:cs typeface="Arial" pitchFamily="34" charset="0"/>
              </a:rPr>
              <a:t>Request for Specialty Cuts is Available</a:t>
            </a:r>
          </a:p>
          <a:p>
            <a:pPr algn="ctr"/>
            <a:r>
              <a:rPr lang="en-US" sz="1200" b="1" dirty="0" smtClean="0">
                <a:latin typeface="Arial" pitchFamily="34" charset="0"/>
                <a:cs typeface="Arial" pitchFamily="34" charset="0"/>
              </a:rPr>
              <a:t>Prices Effective: </a:t>
            </a:r>
            <a:r>
              <a:rPr lang="en-US" sz="1200" b="1" dirty="0" smtClean="0">
                <a:solidFill>
                  <a:srgbClr val="FF0000"/>
                </a:solidFill>
                <a:effectLst>
                  <a:outerShdw blurRad="38100" dist="38100" dir="2700000" algn="tl">
                    <a:srgbClr val="000000">
                      <a:alpha val="43137"/>
                    </a:srgbClr>
                  </a:outerShdw>
                </a:effectLst>
                <a:latin typeface="Comic Sans MS" pitchFamily="66" charset="0"/>
              </a:rPr>
              <a:t>April 2019</a:t>
            </a:r>
            <a:endParaRPr lang="en-US" sz="1200" b="1" dirty="0">
              <a:latin typeface="Arial" pitchFamily="34" charset="0"/>
              <a:cs typeface="Arial" pitchFamily="34" charset="0"/>
            </a:endParaRPr>
          </a:p>
        </p:txBody>
      </p:sp>
      <p:graphicFrame>
        <p:nvGraphicFramePr>
          <p:cNvPr id="8" name="Table 7"/>
          <p:cNvGraphicFramePr>
            <a:graphicFrameLocks noGrp="1"/>
          </p:cNvGraphicFramePr>
          <p:nvPr/>
        </p:nvGraphicFramePr>
        <p:xfrm>
          <a:off x="381000" y="1600200"/>
          <a:ext cx="6223000" cy="2042160"/>
        </p:xfrm>
        <a:graphic>
          <a:graphicData uri="http://schemas.openxmlformats.org/drawingml/2006/table">
            <a:tbl>
              <a:tblPr firstRow="1" bandRow="1">
                <a:tableStyleId>{21E4AEA4-8DFA-4A89-87EB-49C32662AFE0}</a:tableStyleId>
              </a:tblPr>
              <a:tblGrid>
                <a:gridCol w="2286000"/>
                <a:gridCol w="1905000"/>
                <a:gridCol w="2032000"/>
              </a:tblGrid>
              <a:tr h="132080">
                <a:tc>
                  <a:txBody>
                    <a:bodyPr/>
                    <a:lstStyle/>
                    <a:p>
                      <a:pPr algn="ctr"/>
                      <a:r>
                        <a:rPr lang="en-US" sz="1400" dirty="0" smtClean="0">
                          <a:latin typeface="Arial" pitchFamily="34" charset="0"/>
                          <a:cs typeface="Arial" pitchFamily="34" charset="0"/>
                        </a:rPr>
                        <a:t>CUT</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DESCRIPTION</a:t>
                      </a:r>
                      <a:endParaRPr lang="en-US" sz="1400" dirty="0">
                        <a:latin typeface="Arial" pitchFamily="34" charset="0"/>
                        <a:cs typeface="Arial" pitchFamily="34" charset="0"/>
                      </a:endParaRPr>
                    </a:p>
                  </a:txBody>
                  <a:tcPr/>
                </a:tc>
                <a:tc>
                  <a:txBody>
                    <a:bodyPr/>
                    <a:lstStyle/>
                    <a:p>
                      <a:pPr algn="ctr"/>
                      <a:r>
                        <a:rPr lang="en-US" sz="1400" smtClean="0">
                          <a:latin typeface="Arial" pitchFamily="34" charset="0"/>
                          <a:cs typeface="Arial" pitchFamily="34" charset="0"/>
                        </a:rPr>
                        <a:t>PRICE PER POUND</a:t>
                      </a:r>
                      <a:endParaRPr lang="en-US" sz="1400" dirty="0">
                        <a:latin typeface="Arial" pitchFamily="34" charset="0"/>
                        <a:cs typeface="Arial" pitchFamily="34" charset="0"/>
                      </a:endParaRPr>
                    </a:p>
                  </a:txBody>
                  <a:tcPr/>
                </a:tc>
              </a:tr>
              <a:tr h="248920">
                <a:tc gridSpan="3">
                  <a:txBody>
                    <a:bodyPr/>
                    <a:lstStyle/>
                    <a:p>
                      <a:pPr algn="ctr"/>
                      <a:r>
                        <a:rPr lang="en-US" sz="1400" b="1" dirty="0" smtClean="0">
                          <a:latin typeface="Arial" pitchFamily="34" charset="0"/>
                          <a:cs typeface="Arial" pitchFamily="34" charset="0"/>
                        </a:rPr>
                        <a:t>CORNISH</a:t>
                      </a:r>
                      <a:r>
                        <a:rPr lang="en-US" sz="1400" b="1" baseline="0" dirty="0" smtClean="0">
                          <a:latin typeface="Arial" pitchFamily="34" charset="0"/>
                          <a:cs typeface="Arial" pitchFamily="34" charset="0"/>
                        </a:rPr>
                        <a:t> ROCK MEAT CHICKENS</a:t>
                      </a:r>
                      <a:endParaRPr lang="en-US" sz="1400" b="1"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dirty="0">
                        <a:latin typeface="Arial" pitchFamily="34" charset="0"/>
                        <a:cs typeface="Arial" pitchFamily="34" charset="0"/>
                      </a:endParaRPr>
                    </a:p>
                  </a:txBody>
                  <a:tcPr/>
                </a:tc>
              </a:tr>
              <a:tr h="228600">
                <a:tc>
                  <a:txBody>
                    <a:bodyPr/>
                    <a:lstStyle/>
                    <a:p>
                      <a:r>
                        <a:rPr lang="en-US" sz="1200" dirty="0" smtClean="0">
                          <a:latin typeface="Arial" pitchFamily="34" charset="0"/>
                          <a:cs typeface="Arial" pitchFamily="34" charset="0"/>
                        </a:rPr>
                        <a:t>Whole</a:t>
                      </a:r>
                      <a:r>
                        <a:rPr lang="en-US" sz="1200" baseline="0" dirty="0" smtClean="0">
                          <a:latin typeface="Arial" pitchFamily="34" charset="0"/>
                          <a:cs typeface="Arial" pitchFamily="34" charset="0"/>
                        </a:rPr>
                        <a:t> Chicken</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3-6 pounds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$3.00</a:t>
                      </a:r>
                      <a:endParaRPr lang="en-US" sz="1200" dirty="0">
                        <a:latin typeface="Arial" pitchFamily="34" charset="0"/>
                        <a:cs typeface="Arial" pitchFamily="34" charset="0"/>
                      </a:endParaRPr>
                    </a:p>
                  </a:txBody>
                  <a:tcPr anchor="ctr"/>
                </a:tc>
              </a:tr>
              <a:tr h="228600">
                <a:tc gridSpan="3">
                  <a:txBody>
                    <a:bodyPr/>
                    <a:lstStyle/>
                    <a:p>
                      <a:pPr algn="ctr"/>
                      <a:r>
                        <a:rPr lang="en-US" sz="1400" b="1" dirty="0" smtClean="0">
                          <a:latin typeface="Arial" pitchFamily="34" charset="0"/>
                          <a:cs typeface="Arial" pitchFamily="34" charset="0"/>
                        </a:rPr>
                        <a:t>DUAL</a:t>
                      </a:r>
                      <a:r>
                        <a:rPr lang="en-US" sz="1400" b="1" baseline="0" dirty="0" smtClean="0">
                          <a:latin typeface="Arial" pitchFamily="34" charset="0"/>
                          <a:cs typeface="Arial" pitchFamily="34" charset="0"/>
                        </a:rPr>
                        <a:t> PURPOSE CHICKENS</a:t>
                      </a:r>
                      <a:endParaRPr lang="en-US" sz="1400" b="1" dirty="0">
                        <a:latin typeface="Arial" pitchFamily="34" charset="0"/>
                        <a:cs typeface="Arial" pitchFamily="34" charset="0"/>
                      </a:endParaRPr>
                    </a:p>
                  </a:txBody>
                  <a:tcPr anchor="ctr"/>
                </a:tc>
                <a:tc hMerge="1">
                  <a:txBody>
                    <a:bodyPr/>
                    <a:lstStyle/>
                    <a:p>
                      <a:endParaRPr lang="en-US" sz="1200" dirty="0"/>
                    </a:p>
                  </a:txBody>
                  <a:tcPr anchor="ctr"/>
                </a:tc>
                <a:tc hMerge="1">
                  <a:txBody>
                    <a:bodyPr/>
                    <a:lstStyle/>
                    <a:p>
                      <a:pPr algn="ctr"/>
                      <a:endParaRPr lang="en-US" sz="1200" dirty="0">
                        <a:latin typeface="Arial" pitchFamily="34" charset="0"/>
                        <a:cs typeface="Arial" pitchFamily="34" charset="0"/>
                      </a:endParaRPr>
                    </a:p>
                  </a:txBody>
                  <a:tcPr anchor="ctr"/>
                </a:tc>
              </a:tr>
              <a:tr h="182880">
                <a:tc>
                  <a:txBody>
                    <a:bodyPr/>
                    <a:lstStyle/>
                    <a:p>
                      <a:r>
                        <a:rPr lang="en-US" sz="1200" dirty="0" smtClean="0">
                          <a:latin typeface="Arial" pitchFamily="34" charset="0"/>
                          <a:cs typeface="Arial" pitchFamily="34" charset="0"/>
                        </a:rPr>
                        <a:t>Whole</a:t>
                      </a:r>
                      <a:r>
                        <a:rPr lang="en-US" sz="1200" baseline="0" dirty="0" smtClean="0">
                          <a:latin typeface="Arial" pitchFamily="34" charset="0"/>
                          <a:cs typeface="Arial" pitchFamily="34" charset="0"/>
                        </a:rPr>
                        <a:t> Stew Chicken</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3-6</a:t>
                      </a:r>
                      <a:r>
                        <a:rPr lang="en-US" sz="1200" baseline="0" dirty="0" smtClean="0">
                          <a:latin typeface="Arial" pitchFamily="34" charset="0"/>
                          <a:cs typeface="Arial" pitchFamily="34" charset="0"/>
                        </a:rPr>
                        <a:t> pounds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$5.00/Bird</a:t>
                      </a:r>
                      <a:endParaRPr lang="en-US" sz="1200" dirty="0">
                        <a:latin typeface="Arial" pitchFamily="34" charset="0"/>
                        <a:cs typeface="Arial" pitchFamily="34" charset="0"/>
                      </a:endParaRPr>
                    </a:p>
                  </a:txBody>
                  <a:tcPr anchor="ctr"/>
                </a:tc>
              </a:tr>
              <a:tr h="213360">
                <a:tc gridSpan="3">
                  <a:txBody>
                    <a:bodyPr/>
                    <a:lstStyle/>
                    <a:p>
                      <a:pPr algn="ctr"/>
                      <a:r>
                        <a:rPr lang="en-US" sz="1400" b="1" dirty="0" smtClean="0">
                          <a:latin typeface="Arial" pitchFamily="34" charset="0"/>
                          <a:cs typeface="Arial" pitchFamily="34" charset="0"/>
                        </a:rPr>
                        <a:t>FARM FRESH EGGS</a:t>
                      </a:r>
                      <a:endParaRPr lang="en-US" sz="1400" b="1" dirty="0">
                        <a:latin typeface="Arial" pitchFamily="34" charset="0"/>
                        <a:cs typeface="Arial" pitchFamily="34" charset="0"/>
                      </a:endParaRPr>
                    </a:p>
                  </a:txBody>
                  <a:tcPr anchor="ctr"/>
                </a:tc>
                <a:tc hMerge="1">
                  <a:txBody>
                    <a:bodyPr/>
                    <a:lstStyle/>
                    <a:p>
                      <a:pPr algn="ctr"/>
                      <a:endParaRPr lang="en-US" sz="1200" dirty="0"/>
                    </a:p>
                  </a:txBody>
                  <a:tcPr anchor="ctr"/>
                </a:tc>
                <a:tc hMerge="1">
                  <a:txBody>
                    <a:bodyPr/>
                    <a:lstStyle/>
                    <a:p>
                      <a:pPr algn="ctr"/>
                      <a:endParaRPr lang="en-US" sz="1200" dirty="0">
                        <a:latin typeface="Arial" pitchFamily="34" charset="0"/>
                        <a:cs typeface="Arial" pitchFamily="34" charset="0"/>
                      </a:endParaRPr>
                    </a:p>
                  </a:txBody>
                  <a:tcPr anchor="ctr"/>
                </a:tc>
              </a:tr>
              <a:tr h="213360">
                <a:tc>
                  <a:txBody>
                    <a:bodyPr/>
                    <a:lstStyle/>
                    <a:p>
                      <a:r>
                        <a:rPr lang="en-US" sz="1200" dirty="0" smtClean="0">
                          <a:latin typeface="Arial" pitchFamily="34" charset="0"/>
                          <a:cs typeface="Arial" pitchFamily="34" charset="0"/>
                        </a:rPr>
                        <a:t>Eggs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Price per dozen</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$4.00</a:t>
                      </a:r>
                      <a:endParaRPr lang="en-US" sz="1200" dirty="0">
                        <a:latin typeface="Arial" pitchFamily="34" charset="0"/>
                        <a:cs typeface="Arial" pitchFamily="34" charset="0"/>
                      </a:endParaRPr>
                    </a:p>
                  </a:txBody>
                  <a:tcPr anchor="ctr"/>
                </a:tc>
              </a:tr>
            </a:tbl>
          </a:graphicData>
        </a:graphic>
      </p:graphicFrame>
      <p:graphicFrame>
        <p:nvGraphicFramePr>
          <p:cNvPr id="9" name="Table 8"/>
          <p:cNvGraphicFramePr>
            <a:graphicFrameLocks noGrp="1"/>
          </p:cNvGraphicFramePr>
          <p:nvPr/>
        </p:nvGraphicFramePr>
        <p:xfrm>
          <a:off x="381000" y="5459849"/>
          <a:ext cx="6223000" cy="1706880"/>
        </p:xfrm>
        <a:graphic>
          <a:graphicData uri="http://schemas.openxmlformats.org/drawingml/2006/table">
            <a:tbl>
              <a:tblPr firstRow="1" bandRow="1">
                <a:tableStyleId>{21E4AEA4-8DFA-4A89-87EB-49C32662AFE0}</a:tableStyleId>
              </a:tblPr>
              <a:tblGrid>
                <a:gridCol w="2286000"/>
                <a:gridCol w="1905000"/>
                <a:gridCol w="2032000"/>
              </a:tblGrid>
              <a:tr h="132080">
                <a:tc>
                  <a:txBody>
                    <a:bodyPr/>
                    <a:lstStyle/>
                    <a:p>
                      <a:pPr algn="ctr"/>
                      <a:r>
                        <a:rPr lang="en-US" sz="1400" dirty="0" smtClean="0">
                          <a:latin typeface="Arial" pitchFamily="34" charset="0"/>
                          <a:cs typeface="Arial" pitchFamily="34" charset="0"/>
                        </a:rPr>
                        <a:t>BOTTLE</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DESCRIPTION</a:t>
                      </a:r>
                      <a:endParaRPr lang="en-US" sz="1400" dirty="0">
                        <a:latin typeface="Arial" pitchFamily="34" charset="0"/>
                        <a:cs typeface="Arial" pitchFamily="34" charset="0"/>
                      </a:endParaRPr>
                    </a:p>
                  </a:txBody>
                  <a:tcPr/>
                </a:tc>
                <a:tc>
                  <a:txBody>
                    <a:bodyPr/>
                    <a:lstStyle/>
                    <a:p>
                      <a:pPr algn="ctr"/>
                      <a:r>
                        <a:rPr lang="en-US" sz="1400" smtClean="0">
                          <a:latin typeface="Arial" pitchFamily="34" charset="0"/>
                          <a:cs typeface="Arial" pitchFamily="34" charset="0"/>
                        </a:rPr>
                        <a:t>PRICE PER POUND</a:t>
                      </a:r>
                      <a:endParaRPr lang="en-US" sz="1400" dirty="0">
                        <a:latin typeface="Arial" pitchFamily="34" charset="0"/>
                        <a:cs typeface="Arial" pitchFamily="34" charset="0"/>
                      </a:endParaRPr>
                    </a:p>
                  </a:txBody>
                  <a:tcPr/>
                </a:tc>
              </a:tr>
              <a:tr h="248920">
                <a:tc gridSpan="3">
                  <a:txBody>
                    <a:bodyPr/>
                    <a:lstStyle/>
                    <a:p>
                      <a:pPr algn="ctr"/>
                      <a:r>
                        <a:rPr lang="en-US" sz="1400" b="1" dirty="0" smtClean="0">
                          <a:latin typeface="Arial" pitchFamily="34" charset="0"/>
                          <a:cs typeface="Arial" pitchFamily="34" charset="0"/>
                        </a:rPr>
                        <a:t>HONEY</a:t>
                      </a:r>
                      <a:endParaRPr lang="en-US" sz="1400" b="1"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dirty="0">
                        <a:latin typeface="Arial" pitchFamily="34" charset="0"/>
                        <a:cs typeface="Arial" pitchFamily="34" charset="0"/>
                      </a:endParaRPr>
                    </a:p>
                  </a:txBody>
                  <a:tcPr/>
                </a:tc>
              </a:tr>
              <a:tr h="228600">
                <a:tc>
                  <a:txBody>
                    <a:bodyPr/>
                    <a:lstStyle/>
                    <a:p>
                      <a:r>
                        <a:rPr lang="en-US" sz="1200" dirty="0" smtClean="0">
                          <a:latin typeface="Arial" pitchFamily="34" charset="0"/>
                          <a:cs typeface="Arial" pitchFamily="34" charset="0"/>
                        </a:rPr>
                        <a:t>16 Oz </a:t>
                      </a:r>
                      <a:r>
                        <a:rPr lang="en-US" sz="1200" baseline="0" dirty="0" smtClean="0">
                          <a:latin typeface="Arial" pitchFamily="34" charset="0"/>
                          <a:cs typeface="Arial" pitchFamily="34" charset="0"/>
                        </a:rPr>
                        <a:t>Squeeze or Glass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Raw</a:t>
                      </a:r>
                      <a:r>
                        <a:rPr lang="en-US" sz="1200" baseline="0" dirty="0" smtClean="0">
                          <a:latin typeface="Arial" pitchFamily="34" charset="0"/>
                          <a:cs typeface="Arial" pitchFamily="34" charset="0"/>
                        </a:rPr>
                        <a:t> Honey</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$6.00</a:t>
                      </a:r>
                      <a:endParaRPr lang="en-US" sz="1200" dirty="0">
                        <a:latin typeface="Arial" pitchFamily="34" charset="0"/>
                        <a:cs typeface="Arial" pitchFamily="34" charset="0"/>
                      </a:endParaRPr>
                    </a:p>
                  </a:txBody>
                  <a:tcPr anchor="ctr"/>
                </a:tc>
              </a:tr>
              <a:tr h="182880">
                <a:tc>
                  <a:txBody>
                    <a:bodyPr/>
                    <a:lstStyle/>
                    <a:p>
                      <a:r>
                        <a:rPr lang="en-US" sz="1200" dirty="0" smtClean="0">
                          <a:latin typeface="Arial" pitchFamily="34" charset="0"/>
                          <a:cs typeface="Arial" pitchFamily="34" charset="0"/>
                        </a:rPr>
                        <a:t>2.5</a:t>
                      </a:r>
                      <a:r>
                        <a:rPr lang="en-US" sz="1200" baseline="0" dirty="0" smtClean="0">
                          <a:latin typeface="Arial" pitchFamily="34" charset="0"/>
                          <a:cs typeface="Arial" pitchFamily="34" charset="0"/>
                        </a:rPr>
                        <a:t> Pound Glass Mason</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Raw Honey</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$13.00</a:t>
                      </a:r>
                      <a:endParaRPr lang="en-US" sz="1200" dirty="0">
                        <a:latin typeface="Arial" pitchFamily="34" charset="0"/>
                        <a:cs typeface="Arial" pitchFamily="34" charset="0"/>
                      </a:endParaRPr>
                    </a:p>
                  </a:txBody>
                  <a:tcPr anchor="ctr"/>
                </a:tc>
              </a:tr>
              <a:tr h="213360">
                <a:tc>
                  <a:txBody>
                    <a:bodyPr/>
                    <a:lstStyle/>
                    <a:p>
                      <a:r>
                        <a:rPr lang="en-US" sz="1200" dirty="0" smtClean="0">
                          <a:latin typeface="Arial" pitchFamily="34" charset="0"/>
                          <a:cs typeface="Arial" pitchFamily="34" charset="0"/>
                        </a:rPr>
                        <a:t>8 Oz </a:t>
                      </a:r>
                      <a:r>
                        <a:rPr lang="en-US" sz="1200" dirty="0" err="1" smtClean="0">
                          <a:latin typeface="Arial" pitchFamily="34" charset="0"/>
                          <a:cs typeface="Arial" pitchFamily="34" charset="0"/>
                        </a:rPr>
                        <a:t>Muth</a:t>
                      </a:r>
                      <a:r>
                        <a:rPr lang="en-US" sz="1200" baseline="0" dirty="0" smtClean="0">
                          <a:latin typeface="Arial" pitchFamily="34" charset="0"/>
                          <a:cs typeface="Arial" pitchFamily="34" charset="0"/>
                        </a:rPr>
                        <a:t> </a:t>
                      </a:r>
                      <a:r>
                        <a:rPr lang="en-US" sz="1200" dirty="0" smtClean="0">
                          <a:latin typeface="Arial" pitchFamily="34" charset="0"/>
                          <a:cs typeface="Arial" pitchFamily="34" charset="0"/>
                        </a:rPr>
                        <a:t>Honey Bottles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Raw Honey</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$6.00</a:t>
                      </a:r>
                      <a:endParaRPr lang="en-US" sz="1200" dirty="0">
                        <a:latin typeface="Arial" pitchFamily="34" charset="0"/>
                        <a:cs typeface="Arial" pitchFamily="34" charset="0"/>
                      </a:endParaRPr>
                    </a:p>
                  </a:txBody>
                  <a:tcPr anchor="ctr"/>
                </a:tc>
              </a:tr>
              <a:tr h="213360">
                <a:tc>
                  <a:txBody>
                    <a:bodyPr/>
                    <a:lstStyle/>
                    <a:p>
                      <a:r>
                        <a:rPr lang="en-US" sz="1200" dirty="0" smtClean="0">
                          <a:latin typeface="Arial" pitchFamily="34" charset="0"/>
                          <a:cs typeface="Arial" pitchFamily="34" charset="0"/>
                        </a:rPr>
                        <a:t>16 Oz</a:t>
                      </a:r>
                      <a:r>
                        <a:rPr lang="en-US" sz="1200" baseline="0" dirty="0" smtClean="0">
                          <a:latin typeface="Arial" pitchFamily="34" charset="0"/>
                          <a:cs typeface="Arial" pitchFamily="34" charset="0"/>
                        </a:rPr>
                        <a:t> </a:t>
                      </a:r>
                      <a:r>
                        <a:rPr lang="en-US" sz="1200" dirty="0" err="1" smtClean="0">
                          <a:latin typeface="Arial" pitchFamily="34" charset="0"/>
                          <a:cs typeface="Arial" pitchFamily="34" charset="0"/>
                        </a:rPr>
                        <a:t>Muth</a:t>
                      </a:r>
                      <a:r>
                        <a:rPr lang="en-US" sz="1200" dirty="0" smtClean="0">
                          <a:latin typeface="Arial" pitchFamily="34" charset="0"/>
                          <a:cs typeface="Arial" pitchFamily="34" charset="0"/>
                        </a:rPr>
                        <a:t> Honey Bottles</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Raw Honey</a:t>
                      </a:r>
                      <a:endParaRPr lang="en-US" sz="1200" dirty="0">
                        <a:latin typeface="Arial" pitchFamily="34" charset="0"/>
                        <a:cs typeface="Arial" pitchFamily="34" charset="0"/>
                      </a:endParaRPr>
                    </a:p>
                  </a:txBody>
                  <a:tcPr anchor="ctr"/>
                </a:tc>
                <a:tc>
                  <a:txBody>
                    <a:bodyPr/>
                    <a:lstStyle/>
                    <a:p>
                      <a:pPr algn="ctr"/>
                      <a:r>
                        <a:rPr lang="en-US" sz="1200" dirty="0" smtClean="0">
                          <a:latin typeface="Arial" pitchFamily="34" charset="0"/>
                          <a:cs typeface="Arial" pitchFamily="34" charset="0"/>
                        </a:rPr>
                        <a:t>$8.00</a:t>
                      </a:r>
                      <a:endParaRPr lang="en-US" sz="1200" dirty="0">
                        <a:latin typeface="Arial" pitchFamily="34" charset="0"/>
                        <a:cs typeface="Arial" pitchFamily="34" charset="0"/>
                      </a:endParaRPr>
                    </a:p>
                  </a:txBody>
                  <a:tcPr anchor="ctr"/>
                </a:tc>
              </a:tr>
            </a:tbl>
          </a:graphicData>
        </a:graphic>
      </p:graphicFrame>
      <p:sp>
        <p:nvSpPr>
          <p:cNvPr id="10" name="Rectangle 9"/>
          <p:cNvSpPr/>
          <p:nvPr/>
        </p:nvSpPr>
        <p:spPr>
          <a:xfrm>
            <a:off x="838200" y="7288649"/>
            <a:ext cx="5638800" cy="1169551"/>
          </a:xfrm>
          <a:prstGeom prst="rect">
            <a:avLst/>
          </a:prstGeom>
        </p:spPr>
        <p:txBody>
          <a:bodyPr wrap="square">
            <a:spAutoFit/>
          </a:bodyPr>
          <a:lstStyle/>
          <a:p>
            <a:pPr algn="ctr"/>
            <a:r>
              <a:rPr lang="en-US" sz="1400" b="1" dirty="0" smtClean="0">
                <a:latin typeface="Arial" pitchFamily="34" charset="0"/>
                <a:cs typeface="Arial" pitchFamily="34" charset="0"/>
              </a:rPr>
              <a:t>Rockford, Michigan wildflower honey, harvested from our on property apiaries.  Our honey varies in color and flavor, depending on what flowers the bees happen to be foraging on when it is made. Our honey is typically a light amber honey with a very pleasing taste</a:t>
            </a:r>
            <a:endParaRPr lang="en-US" sz="1400" b="1" dirty="0">
              <a:latin typeface="Arial" pitchFamily="34" charset="0"/>
              <a:cs typeface="Arial" pitchFamily="34" charset="0"/>
            </a:endParaRPr>
          </a:p>
        </p:txBody>
      </p:sp>
      <p:sp>
        <p:nvSpPr>
          <p:cNvPr id="11" name="Rectangle 10"/>
          <p:cNvSpPr/>
          <p:nvPr/>
        </p:nvSpPr>
        <p:spPr>
          <a:xfrm>
            <a:off x="609600" y="3810000"/>
            <a:ext cx="5638800" cy="954107"/>
          </a:xfrm>
          <a:prstGeom prst="rect">
            <a:avLst/>
          </a:prstGeom>
        </p:spPr>
        <p:txBody>
          <a:bodyPr wrap="square">
            <a:spAutoFit/>
          </a:bodyPr>
          <a:lstStyle/>
          <a:p>
            <a:pPr algn="ctr"/>
            <a:r>
              <a:rPr lang="en-US" sz="1400" b="1" dirty="0" smtClean="0">
                <a:latin typeface="Arial" pitchFamily="34" charset="0"/>
                <a:cs typeface="Arial" pitchFamily="34" charset="0"/>
              </a:rPr>
              <a:t>Our Cornish Rock chickens and laying hens have ample space to forage on fresh pasture and are provided supplemental local grain mix from the “Cedar Springs Mill Company”. They live a very peaceful and happy life here on the farm.</a:t>
            </a:r>
            <a:endParaRPr lang="en-US" sz="1400" b="1"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2978</TotalTime>
  <Words>362</Words>
  <Application>Microsoft Office PowerPoint</Application>
  <PresentationFormat>On-screen Show (4:3)</PresentationFormat>
  <Paragraphs>109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TheWagens</dc:creator>
  <cp:lastModifiedBy>TheWagens wagen</cp:lastModifiedBy>
  <cp:revision>49</cp:revision>
  <dcterms:created xsi:type="dcterms:W3CDTF">2017-11-18T00:21:38Z</dcterms:created>
  <dcterms:modified xsi:type="dcterms:W3CDTF">2019-04-29T13:54:14Z</dcterms:modified>
</cp:coreProperties>
</file>