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21396325" cy="30267275"/>
  <p:notesSz cx="6858000" cy="9144000"/>
  <p:defaultTextStyle>
    <a:defPPr>
      <a:defRPr lang="en-US"/>
    </a:defPPr>
    <a:lvl1pPr marL="0" algn="l" defTabSz="3081071" rtl="0" eaLnBrk="1" latinLnBrk="0" hangingPunct="1">
      <a:defRPr sz="6065" kern="1200">
        <a:solidFill>
          <a:schemeClr val="tx1"/>
        </a:solidFill>
        <a:latin typeface="+mn-lt"/>
        <a:ea typeface="+mn-ea"/>
        <a:cs typeface="+mn-cs"/>
      </a:defRPr>
    </a:lvl1pPr>
    <a:lvl2pPr marL="1540535" algn="l" defTabSz="3081071" rtl="0" eaLnBrk="1" latinLnBrk="0" hangingPunct="1">
      <a:defRPr sz="6065" kern="1200">
        <a:solidFill>
          <a:schemeClr val="tx1"/>
        </a:solidFill>
        <a:latin typeface="+mn-lt"/>
        <a:ea typeface="+mn-ea"/>
        <a:cs typeface="+mn-cs"/>
      </a:defRPr>
    </a:lvl2pPr>
    <a:lvl3pPr marL="3081071" algn="l" defTabSz="3081071" rtl="0" eaLnBrk="1" latinLnBrk="0" hangingPunct="1">
      <a:defRPr sz="6065" kern="1200">
        <a:solidFill>
          <a:schemeClr val="tx1"/>
        </a:solidFill>
        <a:latin typeface="+mn-lt"/>
        <a:ea typeface="+mn-ea"/>
        <a:cs typeface="+mn-cs"/>
      </a:defRPr>
    </a:lvl3pPr>
    <a:lvl4pPr marL="4621606" algn="l" defTabSz="3081071" rtl="0" eaLnBrk="1" latinLnBrk="0" hangingPunct="1">
      <a:defRPr sz="6065" kern="1200">
        <a:solidFill>
          <a:schemeClr val="tx1"/>
        </a:solidFill>
        <a:latin typeface="+mn-lt"/>
        <a:ea typeface="+mn-ea"/>
        <a:cs typeface="+mn-cs"/>
      </a:defRPr>
    </a:lvl4pPr>
    <a:lvl5pPr marL="6162142" algn="l" defTabSz="3081071" rtl="0" eaLnBrk="1" latinLnBrk="0" hangingPunct="1">
      <a:defRPr sz="6065" kern="1200">
        <a:solidFill>
          <a:schemeClr val="tx1"/>
        </a:solidFill>
        <a:latin typeface="+mn-lt"/>
        <a:ea typeface="+mn-ea"/>
        <a:cs typeface="+mn-cs"/>
      </a:defRPr>
    </a:lvl5pPr>
    <a:lvl6pPr marL="7702677" algn="l" defTabSz="3081071" rtl="0" eaLnBrk="1" latinLnBrk="0" hangingPunct="1">
      <a:defRPr sz="6065" kern="1200">
        <a:solidFill>
          <a:schemeClr val="tx1"/>
        </a:solidFill>
        <a:latin typeface="+mn-lt"/>
        <a:ea typeface="+mn-ea"/>
        <a:cs typeface="+mn-cs"/>
      </a:defRPr>
    </a:lvl6pPr>
    <a:lvl7pPr marL="9243212" algn="l" defTabSz="3081071" rtl="0" eaLnBrk="1" latinLnBrk="0" hangingPunct="1">
      <a:defRPr sz="6065" kern="1200">
        <a:solidFill>
          <a:schemeClr val="tx1"/>
        </a:solidFill>
        <a:latin typeface="+mn-lt"/>
        <a:ea typeface="+mn-ea"/>
        <a:cs typeface="+mn-cs"/>
      </a:defRPr>
    </a:lvl7pPr>
    <a:lvl8pPr marL="10783748" algn="l" defTabSz="3081071" rtl="0" eaLnBrk="1" latinLnBrk="0" hangingPunct="1">
      <a:defRPr sz="6065" kern="1200">
        <a:solidFill>
          <a:schemeClr val="tx1"/>
        </a:solidFill>
        <a:latin typeface="+mn-lt"/>
        <a:ea typeface="+mn-ea"/>
        <a:cs typeface="+mn-cs"/>
      </a:defRPr>
    </a:lvl8pPr>
    <a:lvl9pPr marL="12324283" algn="l" defTabSz="3081071" rtl="0" eaLnBrk="1" latinLnBrk="0" hangingPunct="1">
      <a:defRPr sz="60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3">
          <p15:clr>
            <a:srgbClr val="A4A3A4"/>
          </p15:clr>
        </p15:guide>
        <p15:guide id="2" pos="67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8"/>
    <a:srgbClr val="000844"/>
    <a:srgbClr val="FEF5EC"/>
    <a:srgbClr val="FDD9B5"/>
    <a:srgbClr val="F9F9F9"/>
    <a:srgbClr val="FF9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/>
  </p:normalViewPr>
  <p:slideViewPr>
    <p:cSldViewPr snapToGrid="0">
      <p:cViewPr varScale="1">
        <p:scale>
          <a:sx n="16" d="100"/>
          <a:sy n="16" d="100"/>
        </p:scale>
        <p:origin x="1104" y="144"/>
      </p:cViewPr>
      <p:guideLst>
        <p:guide orient="horz" pos="9533"/>
        <p:guide pos="67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3466"/>
            <a:ext cx="18186876" cy="10537496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C117-AD53-4790-B1F6-EC5EDFD212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F58C-4C3B-4DC4-9250-638A442D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C117-AD53-4790-B1F6-EC5EDFD212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F58C-4C3B-4DC4-9250-638A442D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452"/>
            <a:ext cx="4613583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11452"/>
            <a:ext cx="13573294" cy="25650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C117-AD53-4790-B1F6-EC5EDFD212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F58C-4C3B-4DC4-9250-638A442D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C117-AD53-4790-B1F6-EC5EDFD212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F58C-4C3B-4DC4-9250-638A442D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4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C117-AD53-4790-B1F6-EC5EDFD212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F58C-4C3B-4DC4-9250-638A442D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2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C117-AD53-4790-B1F6-EC5EDFD212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F58C-4C3B-4DC4-9250-638A442D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7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55963"/>
            <a:ext cx="9051647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419688"/>
            <a:ext cx="9096225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55963"/>
            <a:ext cx="9096225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C117-AD53-4790-B1F6-EC5EDFD212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F58C-4C3B-4DC4-9250-638A442D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C117-AD53-4790-B1F6-EC5EDFD212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F58C-4C3B-4DC4-9250-638A442D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C117-AD53-4790-B1F6-EC5EDFD212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F58C-4C3B-4DC4-9250-638A442D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57934"/>
            <a:ext cx="10831890" cy="21509383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C117-AD53-4790-B1F6-EC5EDFD212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F58C-4C3B-4DC4-9250-638A442D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9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57934"/>
            <a:ext cx="10831890" cy="21509383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C117-AD53-4790-B1F6-EC5EDFD212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F58C-4C3B-4DC4-9250-638A442D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459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C117-AD53-4790-B1F6-EC5EDFD212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8053287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F58C-4C3B-4DC4-9250-638A442D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0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1" y="-891137"/>
            <a:ext cx="22144072" cy="418617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9249" y="7950200"/>
            <a:ext cx="20688301" cy="1966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250" y="2209800"/>
            <a:ext cx="20688300" cy="548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r="721"/>
          <a:stretch/>
        </p:blipFill>
        <p:spPr>
          <a:xfrm>
            <a:off x="333752" y="10342597"/>
            <a:ext cx="20619294" cy="1046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7"/>
          <a:stretch/>
        </p:blipFill>
        <p:spPr>
          <a:xfrm>
            <a:off x="1" y="27878889"/>
            <a:ext cx="21396324" cy="2051504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03392" y="7903024"/>
            <a:ext cx="20789541" cy="19765196"/>
          </a:xfrm>
          <a:prstGeom prst="rect">
            <a:avLst/>
          </a:prstGeom>
          <a:noFill/>
          <a:ln w="127000" cmpd="dbl">
            <a:solidFill>
              <a:srgbClr val="F07D0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7684" r="10277" b="18111"/>
          <a:stretch/>
        </p:blipFill>
        <p:spPr>
          <a:xfrm>
            <a:off x="349249" y="2228484"/>
            <a:ext cx="8371549" cy="5461497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44330"/>
              </p:ext>
            </p:extLst>
          </p:nvPr>
        </p:nvGraphicFramePr>
        <p:xfrm>
          <a:off x="8817691" y="4545918"/>
          <a:ext cx="12137488" cy="3144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4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rbel" panose="020B0503020204020204" pitchFamily="34" charset="0"/>
                        </a:rPr>
                        <a:t>TEAM</a:t>
                      </a:r>
                      <a:endParaRPr lang="en-GB" sz="28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latin typeface="Corbel" panose="020B0503020204020204" pitchFamily="34" charset="0"/>
                        </a:rPr>
                        <a:t>Professor Nitish V. Thakor</a:t>
                      </a:r>
                      <a:r>
                        <a:rPr lang="en-US" sz="2800" b="1" i="1" baseline="0" dirty="0">
                          <a:latin typeface="Corbel" panose="020B0503020204020204" pitchFamily="34" charset="0"/>
                        </a:rPr>
                        <a:t> (Principal Investigator)</a:t>
                      </a:r>
                      <a:endParaRPr lang="en-GB" sz="2800" b="1" i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70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orbel" panose="020B0503020204020204" pitchFamily="34" charset="0"/>
                        </a:rPr>
                        <a:t>Dr. </a:t>
                      </a:r>
                      <a:r>
                        <a:rPr lang="en-US" sz="2800" dirty="0" err="1">
                          <a:latin typeface="Corbel" panose="020B0503020204020204" pitchFamily="34" charset="0"/>
                        </a:rPr>
                        <a:t>Pramila</a:t>
                      </a:r>
                      <a:r>
                        <a:rPr lang="en-US" sz="2800" dirty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orbel" panose="020B0503020204020204" pitchFamily="34" charset="0"/>
                        </a:rPr>
                        <a:t>Ghode</a:t>
                      </a:r>
                      <a:r>
                        <a:rPr lang="en-US" sz="2800" dirty="0">
                          <a:latin typeface="Corbel" panose="020B0503020204020204" pitchFamily="34" charset="0"/>
                        </a:rPr>
                        <a:t> (Research Fellow)</a:t>
                      </a:r>
                      <a:endParaRPr lang="en-GB" sz="2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139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orbel" panose="020B0503020204020204" pitchFamily="34" charset="0"/>
                        </a:rPr>
                        <a:t>Dr. Aishwarya Bandla (Senior Fellow)</a:t>
                      </a:r>
                      <a:endParaRPr lang="en-GB" sz="2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955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orbel" panose="020B0503020204020204" pitchFamily="34" charset="0"/>
                        </a:rPr>
                        <a:t>Professor</a:t>
                      </a:r>
                      <a:r>
                        <a:rPr lang="en-US" sz="2800" baseline="0" dirty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orbel" panose="020B0503020204020204" pitchFamily="34" charset="0"/>
                        </a:rPr>
                        <a:t>Lun</a:t>
                      </a:r>
                      <a:r>
                        <a:rPr lang="en-US" sz="2800" baseline="0" dirty="0">
                          <a:latin typeface="Corbel" panose="020B0503020204020204" pitchFamily="34" charset="0"/>
                        </a:rPr>
                        <a:t>-De Liao (Senior Fellow)</a:t>
                      </a:r>
                      <a:endParaRPr lang="en-GB" sz="2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139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orbel" panose="020B0503020204020204" pitchFamily="34" charset="0"/>
                        </a:rPr>
                        <a:t>Dr. Yu-Hang</a:t>
                      </a:r>
                      <a:r>
                        <a:rPr lang="en-US" sz="2800" baseline="0" dirty="0">
                          <a:latin typeface="Corbel" panose="020B0503020204020204" pitchFamily="34" charset="0"/>
                        </a:rPr>
                        <a:t> Liu (Post Doctoral Fellow)</a:t>
                      </a:r>
                      <a:endParaRPr lang="en-GB" sz="2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09">
                <a:tc>
                  <a:txBody>
                    <a:bodyPr/>
                    <a:lstStyle/>
                    <a:p>
                      <a:pPr marL="0" marR="0" lvl="0" indent="0" algn="r" defTabSz="2139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orbel" panose="020B0503020204020204" pitchFamily="34" charset="0"/>
                        </a:rPr>
                        <a:t>Xu Yu (PhD Student)</a:t>
                      </a:r>
                      <a:endParaRPr lang="en-GB" sz="2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rbel" panose="020B0503020204020204" pitchFamily="34" charset="0"/>
                        </a:rPr>
                        <a:t>Chan Kim</a:t>
                      </a:r>
                      <a:r>
                        <a:rPr lang="en-US" sz="2800" baseline="0" dirty="0">
                          <a:latin typeface="Corbel" panose="020B0503020204020204" pitchFamily="34" charset="0"/>
                        </a:rPr>
                        <a:t> Chuan (Research Assistant)</a:t>
                      </a:r>
                      <a:endParaRPr lang="en-GB" sz="2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458">
                <a:tc>
                  <a:txBody>
                    <a:bodyPr/>
                    <a:lstStyle/>
                    <a:p>
                      <a:pPr marL="0" marR="0" lvl="0" indent="0" algn="r" defTabSz="2139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orbel" panose="020B0503020204020204" pitchFamily="34" charset="0"/>
                        </a:rPr>
                        <a:t>Sandhya</a:t>
                      </a:r>
                      <a:r>
                        <a:rPr lang="en-US" sz="2800" baseline="0" dirty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orbel" panose="020B0503020204020204" pitchFamily="34" charset="0"/>
                        </a:rPr>
                        <a:t>Aiyer</a:t>
                      </a:r>
                      <a:r>
                        <a:rPr lang="en-US" sz="2800" baseline="0" dirty="0">
                          <a:latin typeface="Corbel" panose="020B0503020204020204" pitchFamily="34" charset="0"/>
                        </a:rPr>
                        <a:t> (PhD Student)</a:t>
                      </a:r>
                      <a:endParaRPr lang="en-GB" sz="2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rbel" panose="020B0503020204020204" pitchFamily="34" charset="0"/>
                        </a:rPr>
                        <a:t>Gayathiri Magarajah (Research Assistant)</a:t>
                      </a:r>
                      <a:endParaRPr lang="en-GB" sz="2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49829" y="2209800"/>
            <a:ext cx="123431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focus on applying innovative </a:t>
            </a:r>
            <a:r>
              <a:rPr lang="en-US" sz="3200" dirty="0">
                <a:solidFill>
                  <a:srgbClr val="F07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in-vivo optical imaging technologies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 study neurovascular functions in the nerve and the brain with an ultimate goal of translating pre-clinical development to early clinical testing of novel therapeutics.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021" y="7972672"/>
            <a:ext cx="20789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are developing:</a:t>
            </a:r>
          </a:p>
          <a:p>
            <a:pPr marL="514350" indent="-514350" algn="just">
              <a:buAutoNum type="alphaUcParenR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Laser speckle imaging technology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both for in situ imaging of brain function and a head mounted imager microscope for imaging brain health and disease in awake-behaving animal, and</a:t>
            </a:r>
          </a:p>
          <a:p>
            <a:pPr marL="514350" indent="-514350" algn="just">
              <a:buAutoNum type="alphaUcParenR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Photoacoustic imaging system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monitoring brain vessels, blood flow and oxygenation at depth and a handheld imager for eventual translation to intraoperative imaging.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2660" y="20357301"/>
            <a:ext cx="2076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use nanoparticles for contrast enhancement, penetrating the blood brain barrier, and for drug/oxygen delivery. Our focus is on two applications: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stroke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glioblastoma brain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tumor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0728"/>
              </p:ext>
            </p:extLst>
          </p:nvPr>
        </p:nvGraphicFramePr>
        <p:xfrm>
          <a:off x="15141007" y="27704758"/>
          <a:ext cx="605790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5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6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Prof.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 Nitish V. THAKOR</a:t>
                      </a:r>
                      <a:endParaRPr lang="en-GB" sz="2800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1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Department of Biomedical Engineering</a:t>
                      </a:r>
                      <a:endParaRPr lang="en-GB" sz="2800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1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National University of Singapore</a:t>
                      </a:r>
                      <a:endParaRPr lang="en-GB" sz="2800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1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Email: eletnv@nus.edu.sg</a:t>
                      </a:r>
                      <a:endParaRPr lang="en-GB" sz="2800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1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Website: https://neuroeng.org/</a:t>
                      </a:r>
                      <a:endParaRPr lang="en-GB" sz="2800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303392" y="2171700"/>
            <a:ext cx="20789541" cy="5564773"/>
          </a:xfrm>
          <a:prstGeom prst="rect">
            <a:avLst/>
          </a:prstGeom>
          <a:noFill/>
          <a:ln w="127000" cmpd="dbl">
            <a:solidFill>
              <a:srgbClr val="F07D0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84342" y="1858300"/>
            <a:ext cx="20888179" cy="0"/>
          </a:xfrm>
          <a:prstGeom prst="line">
            <a:avLst/>
          </a:prstGeom>
          <a:ln w="476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31" y="21475268"/>
            <a:ext cx="12310991" cy="6115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8078" y="21477531"/>
            <a:ext cx="7820432" cy="61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6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2198</TotalTime>
  <Words>226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Corbel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Desratri</dc:creator>
  <cp:lastModifiedBy>Gayathiri Magarajah</cp:lastModifiedBy>
  <cp:revision>43</cp:revision>
  <dcterms:created xsi:type="dcterms:W3CDTF">2017-05-08T01:49:24Z</dcterms:created>
  <dcterms:modified xsi:type="dcterms:W3CDTF">2019-11-28T03:31:21Z</dcterms:modified>
</cp:coreProperties>
</file>