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5" d="100"/>
          <a:sy n="115" d="100"/>
        </p:scale>
        <p:origin x="-152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75834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6fadd3dca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6fadd3dca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rotWithShape="1">
            <a:blip r:embed="rId2">
              <a:alphaModFix amt="80000"/>
            </a:blip>
            <a:tile tx="0" ty="-76200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rotWithShape="1">
            <a:blip r:embed="rId2">
              <a:alphaModFix amt="80000"/>
            </a:blip>
            <a:tile tx="0" ty="-7175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rotWithShape="1">
            <a:blip r:embed="rId2">
              <a:alphaModFix amt="80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9" name="Google Shape;19;p2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Font typeface="Rockwell"/>
              <a:buNone/>
              <a:defRPr sz="64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  <a:defRPr sz="1800" b="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812805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7244280" y="4227195"/>
            <a:ext cx="895401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lvl="1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lvl="2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lvl="3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lvl="4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lvl="5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lvl="6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lvl="7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lvl="8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body" idx="1"/>
          </p:nvPr>
        </p:nvSpPr>
        <p:spPr>
          <a:xfrm rot="5400000">
            <a:off x="2546604" y="260604"/>
            <a:ext cx="4050792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sldNum" idx="12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 txBox="1">
            <a:spLocks noGrp="1"/>
          </p:cNvSpPr>
          <p:nvPr>
            <p:ph type="title"/>
          </p:nvPr>
        </p:nvSpPr>
        <p:spPr>
          <a:xfrm rot="5400000">
            <a:off x="4681537" y="2395538"/>
            <a:ext cx="5638800" cy="191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Font typeface="Rockwell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body" idx="1"/>
          </p:nvPr>
        </p:nvSpPr>
        <p:spPr>
          <a:xfrm rot="5400000">
            <a:off x="795337" y="538163"/>
            <a:ext cx="5638800" cy="562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sldNum" idx="12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ldNum" idx="12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9240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9240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rotWithShape="1">
            <a:blip r:embed="rId2">
              <a:alphaModFix amt="80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Font typeface="Rockwell"/>
              <a:buNone/>
              <a:defRPr sz="64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  <a:defRPr sz="1800" b="0">
                <a:solidFill>
                  <a:srgbClr val="69240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6445251" y="6272785"/>
            <a:ext cx="1983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9240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1636099" y="6272784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9240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3" name="Google Shape;43;p5"/>
          <p:cNvGrpSpPr/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44" name="Google Shape;44;p5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5"/>
          <p:cNvSpPr txBox="1">
            <a:spLocks noGrp="1"/>
          </p:cNvSpPr>
          <p:nvPr>
            <p:ph type="sldNum" idx="12"/>
          </p:nvPr>
        </p:nvSpPr>
        <p:spPr>
          <a:xfrm>
            <a:off x="645450" y="2508607"/>
            <a:ext cx="891224" cy="72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lvl="1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lvl="2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lvl="3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lvl="4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lvl="5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lvl="6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lvl="7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lvl="8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3657600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2"/>
          </p:nvPr>
        </p:nvSpPr>
        <p:spPr>
          <a:xfrm>
            <a:off x="4792218" y="2194560"/>
            <a:ext cx="3657600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>
                <a:solidFill>
                  <a:srgbClr val="9E361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2"/>
          </p:nvPr>
        </p:nvSpPr>
        <p:spPr>
          <a:xfrm>
            <a:off x="685800" y="2743200"/>
            <a:ext cx="3657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3"/>
          </p:nvPr>
        </p:nvSpPr>
        <p:spPr>
          <a:xfrm>
            <a:off x="4820793" y="2048256"/>
            <a:ext cx="3657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>
                <a:solidFill>
                  <a:srgbClr val="9E361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4"/>
          </p:nvPr>
        </p:nvSpPr>
        <p:spPr>
          <a:xfrm>
            <a:off x="4820793" y="2743200"/>
            <a:ext cx="3657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ldNum" idx="12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ldNum" idx="12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ckwell"/>
              <a:buNone/>
              <a:defRPr sz="2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1"/>
          </p:nvPr>
        </p:nvSpPr>
        <p:spPr>
          <a:xfrm>
            <a:off x="628650" y="685800"/>
            <a:ext cx="5033772" cy="5020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2"/>
          </p:nvPr>
        </p:nvSpPr>
        <p:spPr>
          <a:xfrm>
            <a:off x="6412230" y="2423160"/>
            <a:ext cx="24003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48"/>
              <a:buNone/>
              <a:defRPr sz="1350">
                <a:solidFill>
                  <a:srgbClr val="69240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>
            <a:endParaRPr/>
          </a:p>
        </p:txBody>
      </p:sp>
      <p:grpSp>
        <p:nvGrpSpPr>
          <p:cNvPr id="72" name="Google Shape;72;p9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73" name="Google Shape;73;p9"/>
            <p:cNvSpPr/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9"/>
            <p:cNvSpPr/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9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sldNum" idx="12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B93F14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ckwell"/>
              <a:buNone/>
              <a:defRPr sz="2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>
            <a:spLocks noGrp="1"/>
          </p:cNvSpPr>
          <p:nvPr>
            <p:ph type="pic" idx="2"/>
          </p:nvPr>
        </p:nvSpPr>
        <p:spPr>
          <a:xfrm>
            <a:off x="0" y="0"/>
            <a:ext cx="6227805" cy="6858000"/>
          </a:xfrm>
          <a:prstGeom prst="rect">
            <a:avLst/>
          </a:prstGeom>
          <a:solidFill>
            <a:srgbClr val="E1DFD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27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23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204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body" idx="1"/>
          </p:nvPr>
        </p:nvSpPr>
        <p:spPr>
          <a:xfrm>
            <a:off x="6412230" y="2423160"/>
            <a:ext cx="24003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48"/>
              <a:buNone/>
              <a:defRPr sz="1350">
                <a:solidFill>
                  <a:srgbClr val="69240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>
            <a:endParaRPr/>
          </a:p>
        </p:txBody>
      </p:sp>
      <p:grpSp>
        <p:nvGrpSpPr>
          <p:cNvPr id="83" name="Google Shape;83;p10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4" name="Google Shape;84;p10"/>
            <p:cNvSpPr/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0"/>
            <p:cNvSpPr/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86;p10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ldNum" idx="12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7" name="Google Shape;7;p1"/>
            <p:cNvSpPr/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rotWithShape="1">
              <a:blip r:embed="rId1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Font typeface="Rockwell"/>
              <a:buNone/>
              <a:defRPr sz="4200" b="0" i="0" u="none" strike="noStrike" cap="none"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65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2575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95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95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B93F14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g"/><Relationship Id="rId5" Type="http://schemas.openxmlformats.org/officeDocument/2006/relationships/image" Target="../media/image4.pn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crfair.ca/" TargetMode="External"/><Relationship Id="rId5" Type="http://schemas.openxmlformats.org/officeDocument/2006/relationships/hyperlink" Target="mailto:lgeggie@crfair.ca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3" descr="https://media-private.canva.com/MAChh6Y2hnw/1/screen.png?response-expires=Tue%2C%2022%20Oct%202019%2003%3A12%3A25%20GMT&amp;X-Amz-Algorithm=AWS4-HMAC-SHA256&amp;X-Amz-Date=20191022T001751Z&amp;X-Amz-SignedHeaders=host&amp;X-Amz-Expires=10473&amp;X-Amz-Credential=AKIAJJATJK7JCUD446NA%2F20191022%2Fus-east-1%2Fs3%2Faws4_request&amp;X-Amz-Signature=719e65e45b913cbf719c425b00cb133b57059797c6daa1e4ea1162f937deb2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96" y="0"/>
            <a:ext cx="2516511" cy="703256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3"/>
          <p:cNvSpPr txBox="1">
            <a:spLocks noGrp="1"/>
          </p:cNvSpPr>
          <p:nvPr>
            <p:ph type="ctrTitle"/>
          </p:nvPr>
        </p:nvSpPr>
        <p:spPr>
          <a:xfrm>
            <a:off x="2699792" y="1052736"/>
            <a:ext cx="5642918" cy="1808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Font typeface="Rockwell"/>
              <a:buNone/>
            </a:pP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FOOD </a:t>
            </a:r>
            <a:br>
              <a:rPr lang="en-US"/>
            </a:br>
            <a:r>
              <a:rPr lang="en-US"/>
              <a:t>FORWARD 50</a:t>
            </a:r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1"/>
          </p:nvPr>
        </p:nvSpPr>
        <p:spPr>
          <a:xfrm>
            <a:off x="5220072" y="4402782"/>
            <a:ext cx="646176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/>
              <a:t>Linda Geggie </a:t>
            </a:r>
            <a:endParaRPr/>
          </a:p>
        </p:txBody>
      </p:sp>
      <p:pic>
        <p:nvPicPr>
          <p:cNvPr id="107" name="Google Shape;107;p13" descr="https://document-export.canva.com/DADTZZ_ymQY/22/thumbnail/0001-136886273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72555" y="4077047"/>
            <a:ext cx="1138064" cy="1138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2"/>
          <p:cNvPicPr preferRelativeResize="0"/>
          <p:nvPr/>
        </p:nvPicPr>
        <p:blipFill rotWithShape="1">
          <a:blip r:embed="rId3">
            <a:alphaModFix/>
          </a:blip>
          <a:srcRect r="4313" b="4"/>
          <a:stretch/>
        </p:blipFill>
        <p:spPr>
          <a:xfrm>
            <a:off x="5845889" y="3506112"/>
            <a:ext cx="3298111" cy="3351888"/>
          </a:xfrm>
          <a:custGeom>
            <a:avLst/>
            <a:gdLst/>
            <a:ahLst/>
            <a:cxnLst/>
            <a:rect l="l" t="t" r="r" b="b"/>
            <a:pathLst>
              <a:path w="4397481" h="3351888" extrusionOk="0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202" name="Google Shape;202;p22"/>
          <p:cNvPicPr preferRelativeResize="0"/>
          <p:nvPr/>
        </p:nvPicPr>
        <p:blipFill rotWithShape="1">
          <a:blip r:embed="rId4">
            <a:alphaModFix/>
          </a:blip>
          <a:srcRect l="9630" r="1835" b="-2"/>
          <a:stretch/>
        </p:blipFill>
        <p:spPr>
          <a:xfrm>
            <a:off x="20" y="10"/>
            <a:ext cx="6865999" cy="6863475"/>
          </a:xfrm>
          <a:custGeom>
            <a:avLst/>
            <a:gdLst/>
            <a:ahLst/>
            <a:cxnLst/>
            <a:rect l="l" t="t" r="r" b="b"/>
            <a:pathLst>
              <a:path w="9154693" h="6863485" extrusionOk="0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203" name="Google Shape;203;p22"/>
          <p:cNvPicPr preferRelativeResize="0"/>
          <p:nvPr/>
        </p:nvPicPr>
        <p:blipFill rotWithShape="1">
          <a:blip r:embed="rId5">
            <a:alphaModFix/>
          </a:blip>
          <a:srcRect t="3716" r="3" b="5957"/>
          <a:stretch/>
        </p:blipFill>
        <p:spPr>
          <a:xfrm>
            <a:off x="4626141" y="10"/>
            <a:ext cx="4517859" cy="3346394"/>
          </a:xfrm>
          <a:custGeom>
            <a:avLst/>
            <a:gdLst/>
            <a:ahLst/>
            <a:cxnLst/>
            <a:rect l="l" t="t" r="r" b="b"/>
            <a:pathLst>
              <a:path w="6023811" h="3346404" extrusionOk="0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3"/>
          <p:cNvPicPr preferRelativeResize="0"/>
          <p:nvPr/>
        </p:nvPicPr>
        <p:blipFill rotWithShape="1">
          <a:blip r:embed="rId3">
            <a:alphaModFix/>
          </a:blip>
          <a:srcRect r="1" b="11889"/>
          <a:stretch/>
        </p:blipFill>
        <p:spPr>
          <a:xfrm>
            <a:off x="241300" y="321732"/>
            <a:ext cx="4297551" cy="3067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3"/>
          <p:cNvPicPr preferRelativeResize="0"/>
          <p:nvPr/>
        </p:nvPicPr>
        <p:blipFill rotWithShape="1">
          <a:blip r:embed="rId4">
            <a:alphaModFix/>
          </a:blip>
          <a:srcRect l="29354" r="9241" b="2"/>
          <a:stretch/>
        </p:blipFill>
        <p:spPr>
          <a:xfrm>
            <a:off x="241301" y="3469102"/>
            <a:ext cx="2117914" cy="3069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3" descr="https://media-private.canva.com/MAChh6Y2hnw/1/screen.png?response-expires=Tue%2C%2022%20Oct%202019%2003%3A12%3A25%20GMT&amp;X-Amz-Algorithm=AWS4-HMAC-SHA256&amp;X-Amz-Date=20191022T001751Z&amp;X-Amz-SignedHeaders=host&amp;X-Amz-Expires=10473&amp;X-Amz-Credential=AKIAJJATJK7JCUD446NA%2F20191022%2Fus-east-1%2Fs3%2Faws4_request&amp;X-Amz-Signature=719e65e45b913cbf719c425b00cb133b57059797c6daa1e4ea1162f937deb274"/>
          <p:cNvPicPr preferRelativeResize="0"/>
          <p:nvPr/>
        </p:nvPicPr>
        <p:blipFill rotWithShape="1">
          <a:blip r:embed="rId5">
            <a:alphaModFix/>
          </a:blip>
          <a:srcRect t="17307" r="-2" b="39110"/>
          <a:stretch/>
        </p:blipFill>
        <p:spPr>
          <a:xfrm>
            <a:off x="2420937" y="3459480"/>
            <a:ext cx="2117915" cy="3076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3"/>
          <p:cNvPicPr preferRelativeResize="0"/>
          <p:nvPr/>
        </p:nvPicPr>
        <p:blipFill rotWithShape="1">
          <a:blip r:embed="rId6">
            <a:alphaModFix/>
          </a:blip>
          <a:srcRect l="18070" r="15472" b="2"/>
          <a:stretch/>
        </p:blipFill>
        <p:spPr>
          <a:xfrm>
            <a:off x="4600575" y="321732"/>
            <a:ext cx="4302123" cy="6214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4"/>
          <p:cNvSpPr txBox="1"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Font typeface="Rockwell"/>
              <a:buNone/>
            </a:pPr>
            <a:r>
              <a:rPr lang="en-US"/>
              <a:t>TAKE AWAYS FOR PLANNING AHEAD</a:t>
            </a:r>
            <a:endParaRPr/>
          </a:p>
        </p:txBody>
      </p:sp>
      <p:sp>
        <p:nvSpPr>
          <p:cNvPr id="217" name="Google Shape;217;p24"/>
          <p:cNvSpPr txBox="1"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-US" dirty="0"/>
              <a:t>The land and seas that we have, we have</a:t>
            </a:r>
            <a:endParaRPr dirty="0"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en-US" dirty="0" smtClean="0"/>
              <a:t>Quality </a:t>
            </a:r>
            <a:r>
              <a:rPr lang="en-US" dirty="0"/>
              <a:t>of life in the future depends on a cultural shift now</a:t>
            </a:r>
            <a:endParaRPr dirty="0"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en-US" dirty="0"/>
              <a:t>Good Food can be a driving value for planning</a:t>
            </a:r>
            <a:endParaRPr dirty="0"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en-US" dirty="0" err="1"/>
              <a:t>Oaklands</a:t>
            </a:r>
            <a:r>
              <a:rPr lang="en-US" dirty="0"/>
              <a:t> and area is building foundations </a:t>
            </a:r>
            <a:endParaRPr dirty="0"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en-US" dirty="0"/>
              <a:t>New Foodways must be forged</a:t>
            </a:r>
            <a:endParaRPr dirty="0"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en-US" dirty="0"/>
              <a:t>Eggs in many baskets-diversity is resilient</a:t>
            </a:r>
            <a:endParaRPr dirty="0"/>
          </a:p>
          <a:p>
            <a:pPr marL="182880" lvl="0" indent="-7492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endParaRPr dirty="0"/>
          </a:p>
        </p:txBody>
      </p:sp>
      <p:pic>
        <p:nvPicPr>
          <p:cNvPr id="218" name="Google Shape;21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0232" y="3789040"/>
            <a:ext cx="2326197" cy="2928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25"/>
          <p:cNvGrpSpPr/>
          <p:nvPr/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224" name="Google Shape;224;p25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5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" name="Google Shape;226;p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859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27" name="Google Shape;227;p25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 rotWithShape="1">
            <a:blip r:embed="rId4">
              <a:alphaModFix amt="50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5"/>
          <p:cNvSpPr/>
          <p:nvPr/>
        </p:nvSpPr>
        <p:spPr>
          <a:xfrm>
            <a:off x="357758" y="480059"/>
            <a:ext cx="8428482" cy="589788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29" name="Google Shape;229;p25" descr="https://document-export.canva.com/DADnKvKjvsI/46/thumbnail/0001-3494711897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02087" y="803062"/>
            <a:ext cx="3339824" cy="5251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6"/>
          <p:cNvSpPr/>
          <p:nvPr/>
        </p:nvSpPr>
        <p:spPr>
          <a:xfrm>
            <a:off x="690625" y="1346946"/>
            <a:ext cx="7667244" cy="80683"/>
          </a:xfrm>
          <a:prstGeom prst="rect">
            <a:avLst/>
          </a:prstGeom>
          <a:blipFill rotWithShape="1">
            <a:blip r:embed="rId3">
              <a:alphaModFix amt="85000"/>
            </a:blip>
            <a:tile tx="0" ty="-76200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6"/>
          <p:cNvSpPr/>
          <p:nvPr/>
        </p:nvSpPr>
        <p:spPr>
          <a:xfrm>
            <a:off x="690625" y="4299696"/>
            <a:ext cx="7667244" cy="80683"/>
          </a:xfrm>
          <a:prstGeom prst="rect">
            <a:avLst/>
          </a:prstGeom>
          <a:blipFill rotWithShape="1">
            <a:blip r:embed="rId3">
              <a:alphaModFix amt="85000"/>
            </a:blip>
            <a:tile tx="0" ty="-7175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6"/>
          <p:cNvSpPr/>
          <p:nvPr/>
        </p:nvSpPr>
        <p:spPr>
          <a:xfrm>
            <a:off x="690625" y="1484779"/>
            <a:ext cx="7667244" cy="2743200"/>
          </a:xfrm>
          <a:prstGeom prst="rect">
            <a:avLst/>
          </a:prstGeom>
          <a:blipFill rotWithShape="1">
            <a:blip r:embed="rId3">
              <a:alphaModFix amt="85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26"/>
          <p:cNvGrpSpPr/>
          <p:nvPr/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238" name="Google Shape;238;p26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4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6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26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None/>
            </a:pPr>
            <a:endParaRPr sz="1800" b="0" i="0" u="none" strike="noStrike" cap="non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41" name="Google Shape;241;p26"/>
          <p:cNvSpPr txBox="1">
            <a:spLocks noGrp="1"/>
          </p:cNvSpPr>
          <p:nvPr>
            <p:ph type="title"/>
          </p:nvPr>
        </p:nvSpPr>
        <p:spPr>
          <a:xfrm>
            <a:off x="4572000" y="2806262"/>
            <a:ext cx="4149484" cy="221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000"/>
              <a:buFont typeface="Rockwell"/>
              <a:buNone/>
            </a:pPr>
            <a:endParaRPr sz="40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000"/>
              <a:buFont typeface="Rockwell"/>
              <a:buNone/>
            </a:pPr>
            <a:endParaRPr sz="40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000"/>
              <a:buFont typeface="Rockwell"/>
              <a:buNone/>
            </a:pPr>
            <a:r>
              <a:rPr lang="en-US" sz="4000" cap="none">
                <a:latin typeface="Rockwell"/>
                <a:ea typeface="Rockwell"/>
                <a:cs typeface="Rockwell"/>
                <a:sym typeface="Rockwell"/>
              </a:rPr>
              <a:t>LINDA GEGGIE</a:t>
            </a:r>
            <a:br>
              <a:rPr lang="en-US" sz="4000" cap="none">
                <a:latin typeface="Rockwell"/>
                <a:ea typeface="Rockwell"/>
                <a:cs typeface="Rockwell"/>
                <a:sym typeface="Rockwell"/>
              </a:rPr>
            </a:br>
            <a:r>
              <a:rPr lang="en-US" sz="2400" u="sng" cap="none">
                <a:solidFill>
                  <a:schemeClr val="hlink"/>
                </a:solidFill>
                <a:latin typeface="Rockwell"/>
                <a:ea typeface="Rockwell"/>
                <a:cs typeface="Rockwell"/>
                <a:sym typeface="Rockwell"/>
                <a:hlinkClick r:id="rId5"/>
              </a:rPr>
              <a:t>LGEGGIE@CRFAIR.CA</a:t>
            </a:r>
            <a:r>
              <a:rPr lang="en-US" sz="2400" cap="none">
                <a:latin typeface="Rockwell"/>
                <a:ea typeface="Rockwell"/>
                <a:cs typeface="Rockwell"/>
                <a:sym typeface="Rockwell"/>
              </a:rPr>
              <a:t/>
            </a:r>
            <a:br>
              <a:rPr lang="en-US" sz="2400" cap="none">
                <a:latin typeface="Rockwell"/>
                <a:ea typeface="Rockwell"/>
                <a:cs typeface="Rockwell"/>
                <a:sym typeface="Rockwell"/>
              </a:rPr>
            </a:br>
            <a:r>
              <a:rPr lang="en-US" sz="2400" u="sng" cap="none">
                <a:solidFill>
                  <a:schemeClr val="hlink"/>
                </a:solidFill>
                <a:latin typeface="Rockwell"/>
                <a:ea typeface="Rockwell"/>
                <a:cs typeface="Rockwell"/>
                <a:sym typeface="Rockwell"/>
                <a:hlinkClick r:id="rId6"/>
              </a:rPr>
              <a:t>WWW.CRFAIR.CA</a:t>
            </a:r>
            <a:r>
              <a:rPr lang="en-US" sz="2400" cap="none">
                <a:latin typeface="Rockwell"/>
                <a:ea typeface="Rockwell"/>
                <a:cs typeface="Rockwell"/>
                <a:sym typeface="Rockwell"/>
              </a:rPr>
              <a:t/>
            </a:r>
            <a:br>
              <a:rPr lang="en-US" sz="2400" cap="none">
                <a:latin typeface="Rockwell"/>
                <a:ea typeface="Rockwell"/>
                <a:cs typeface="Rockwell"/>
                <a:sym typeface="Rockwell"/>
              </a:rPr>
            </a:br>
            <a:endParaRPr sz="2400" cap="none"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42" name="Google Shape;242;p26"/>
          <p:cNvPicPr preferRelativeResize="0"/>
          <p:nvPr/>
        </p:nvPicPr>
        <p:blipFill rotWithShape="1">
          <a:blip r:embed="rId7">
            <a:alphaModFix/>
          </a:blip>
          <a:srcRect t="11894" r="-1" b="13210"/>
          <a:stretch/>
        </p:blipFill>
        <p:spPr>
          <a:xfrm>
            <a:off x="3925322" y="10"/>
            <a:ext cx="3360420" cy="2516773"/>
          </a:xfrm>
          <a:custGeom>
            <a:avLst/>
            <a:gdLst/>
            <a:ahLst/>
            <a:cxnLst/>
            <a:rect l="l" t="t" r="r" b="b"/>
            <a:pathLst>
              <a:path w="4480560" h="2516783" extrusionOk="0">
                <a:moveTo>
                  <a:pt x="273471" y="0"/>
                </a:moveTo>
                <a:lnTo>
                  <a:pt x="4207090" y="0"/>
                </a:lnTo>
                <a:lnTo>
                  <a:pt x="4218264" y="73216"/>
                </a:lnTo>
                <a:cubicBezTo>
                  <a:pt x="4225052" y="140055"/>
                  <a:pt x="4228529" y="207873"/>
                  <a:pt x="4228529" y="276503"/>
                </a:cubicBezTo>
                <a:cubicBezTo>
                  <a:pt x="4228529" y="1374583"/>
                  <a:pt x="3338359" y="2264752"/>
                  <a:pt x="2240280" y="2264752"/>
                </a:cubicBezTo>
                <a:cubicBezTo>
                  <a:pt x="1142201" y="2264752"/>
                  <a:pt x="252032" y="1374583"/>
                  <a:pt x="252032" y="276503"/>
                </a:cubicBezTo>
                <a:cubicBezTo>
                  <a:pt x="252032" y="207873"/>
                  <a:pt x="255509" y="140055"/>
                  <a:pt x="262297" y="73216"/>
                </a:cubicBezTo>
                <a:close/>
                <a:moveTo>
                  <a:pt x="18808" y="0"/>
                </a:moveTo>
                <a:lnTo>
                  <a:pt x="216879" y="0"/>
                </a:lnTo>
                <a:lnTo>
                  <a:pt x="206579" y="67490"/>
                </a:lnTo>
                <a:cubicBezTo>
                  <a:pt x="199600" y="136212"/>
                  <a:pt x="196025" y="205940"/>
                  <a:pt x="196025" y="276503"/>
                </a:cubicBezTo>
                <a:cubicBezTo>
                  <a:pt x="196025" y="1405514"/>
                  <a:pt x="1111269" y="2320759"/>
                  <a:pt x="2240280" y="2320759"/>
                </a:cubicBezTo>
                <a:cubicBezTo>
                  <a:pt x="3369291" y="2320759"/>
                  <a:pt x="4284535" y="1405514"/>
                  <a:pt x="4284535" y="276503"/>
                </a:cubicBezTo>
                <a:cubicBezTo>
                  <a:pt x="4284535" y="205940"/>
                  <a:pt x="4280960" y="136212"/>
                  <a:pt x="4273981" y="67490"/>
                </a:cubicBezTo>
                <a:lnTo>
                  <a:pt x="4263681" y="0"/>
                </a:lnTo>
                <a:lnTo>
                  <a:pt x="4461752" y="0"/>
                </a:lnTo>
                <a:lnTo>
                  <a:pt x="4468994" y="47447"/>
                </a:lnTo>
                <a:cubicBezTo>
                  <a:pt x="4476642" y="122759"/>
                  <a:pt x="4480560" y="199173"/>
                  <a:pt x="4480560" y="276503"/>
                </a:cubicBezTo>
                <a:cubicBezTo>
                  <a:pt x="4480560" y="1513776"/>
                  <a:pt x="3477553" y="2516783"/>
                  <a:pt x="2240280" y="2516783"/>
                </a:cubicBezTo>
                <a:cubicBezTo>
                  <a:pt x="1003008" y="2516783"/>
                  <a:pt x="0" y="1513776"/>
                  <a:pt x="0" y="276503"/>
                </a:cubicBezTo>
                <a:cubicBezTo>
                  <a:pt x="0" y="199173"/>
                  <a:pt x="3918" y="122759"/>
                  <a:pt x="11567" y="47447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43" name="Google Shape;243;p26"/>
          <p:cNvSpPr/>
          <p:nvPr/>
        </p:nvSpPr>
        <p:spPr>
          <a:xfrm>
            <a:off x="3925322" y="0"/>
            <a:ext cx="3360420" cy="2516783"/>
          </a:xfrm>
          <a:custGeom>
            <a:avLst/>
            <a:gdLst/>
            <a:ahLst/>
            <a:cxnLst/>
            <a:rect l="l" t="t" r="r" b="b"/>
            <a:pathLst>
              <a:path w="4480560" h="2516783" extrusionOk="0">
                <a:moveTo>
                  <a:pt x="273471" y="0"/>
                </a:moveTo>
                <a:lnTo>
                  <a:pt x="4207090" y="0"/>
                </a:lnTo>
                <a:lnTo>
                  <a:pt x="4218264" y="73216"/>
                </a:lnTo>
                <a:cubicBezTo>
                  <a:pt x="4225052" y="140055"/>
                  <a:pt x="4228529" y="207873"/>
                  <a:pt x="4228529" y="276503"/>
                </a:cubicBezTo>
                <a:cubicBezTo>
                  <a:pt x="4228529" y="1374583"/>
                  <a:pt x="3338359" y="2264752"/>
                  <a:pt x="2240280" y="2264752"/>
                </a:cubicBezTo>
                <a:cubicBezTo>
                  <a:pt x="1142201" y="2264752"/>
                  <a:pt x="252032" y="1374583"/>
                  <a:pt x="252032" y="276503"/>
                </a:cubicBezTo>
                <a:cubicBezTo>
                  <a:pt x="252032" y="207873"/>
                  <a:pt x="255509" y="140055"/>
                  <a:pt x="262297" y="73216"/>
                </a:cubicBezTo>
                <a:close/>
                <a:moveTo>
                  <a:pt x="18808" y="0"/>
                </a:moveTo>
                <a:lnTo>
                  <a:pt x="216879" y="0"/>
                </a:lnTo>
                <a:lnTo>
                  <a:pt x="206579" y="67490"/>
                </a:lnTo>
                <a:cubicBezTo>
                  <a:pt x="199600" y="136212"/>
                  <a:pt x="196025" y="205940"/>
                  <a:pt x="196025" y="276503"/>
                </a:cubicBezTo>
                <a:cubicBezTo>
                  <a:pt x="196025" y="1405514"/>
                  <a:pt x="1111269" y="2320759"/>
                  <a:pt x="2240280" y="2320759"/>
                </a:cubicBezTo>
                <a:cubicBezTo>
                  <a:pt x="3369291" y="2320759"/>
                  <a:pt x="4284535" y="1405514"/>
                  <a:pt x="4284535" y="276503"/>
                </a:cubicBezTo>
                <a:cubicBezTo>
                  <a:pt x="4284535" y="205940"/>
                  <a:pt x="4280960" y="136212"/>
                  <a:pt x="4273981" y="67490"/>
                </a:cubicBezTo>
                <a:lnTo>
                  <a:pt x="4263681" y="0"/>
                </a:lnTo>
                <a:lnTo>
                  <a:pt x="4461752" y="0"/>
                </a:lnTo>
                <a:lnTo>
                  <a:pt x="4468994" y="47447"/>
                </a:lnTo>
                <a:cubicBezTo>
                  <a:pt x="4476642" y="122759"/>
                  <a:pt x="4480560" y="199173"/>
                  <a:pt x="4480560" y="276503"/>
                </a:cubicBezTo>
                <a:cubicBezTo>
                  <a:pt x="4480560" y="1513776"/>
                  <a:pt x="3477553" y="2516783"/>
                  <a:pt x="2240280" y="2516783"/>
                </a:cubicBezTo>
                <a:cubicBezTo>
                  <a:pt x="1003008" y="2516783"/>
                  <a:pt x="0" y="1513776"/>
                  <a:pt x="0" y="276503"/>
                </a:cubicBezTo>
                <a:cubicBezTo>
                  <a:pt x="0" y="199173"/>
                  <a:pt x="3918" y="122759"/>
                  <a:pt x="11567" y="47447"/>
                </a:cubicBezTo>
                <a:close/>
              </a:path>
            </a:pathLst>
          </a:custGeom>
          <a:blipFill rotWithShape="1">
            <a:blip r:embed="rId8">
              <a:alphaModFix amt="30000"/>
            </a:blip>
            <a:tile tx="0" ty="-762000" sx="92000" sy="89000" flip="xy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None/>
            </a:pPr>
            <a:endParaRPr sz="1800" b="0" i="0" u="none" strike="noStrike" cap="non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44" name="Google Shape;244;p26"/>
          <p:cNvPicPr preferRelativeResize="0"/>
          <p:nvPr/>
        </p:nvPicPr>
        <p:blipFill rotWithShape="1">
          <a:blip r:embed="rId9">
            <a:alphaModFix/>
          </a:blip>
          <a:srcRect t="15257" r="-1" b="40241"/>
          <a:stretch/>
        </p:blipFill>
        <p:spPr>
          <a:xfrm>
            <a:off x="20" y="537668"/>
            <a:ext cx="4260883" cy="6320333"/>
          </a:xfrm>
          <a:custGeom>
            <a:avLst/>
            <a:gdLst/>
            <a:ahLst/>
            <a:cxnLst/>
            <a:rect l="l" t="t" r="r" b="b"/>
            <a:pathLst>
              <a:path w="5681204" h="6320333" extrusionOk="0">
                <a:moveTo>
                  <a:pt x="0" y="5597835"/>
                </a:moveTo>
                <a:lnTo>
                  <a:pt x="39695" y="5641510"/>
                </a:lnTo>
                <a:cubicBezTo>
                  <a:pt x="322810" y="5924626"/>
                  <a:pt x="659928" y="6153739"/>
                  <a:pt x="1034272" y="6312073"/>
                </a:cubicBezTo>
                <a:lnTo>
                  <a:pt x="1056841" y="6320333"/>
                </a:lnTo>
                <a:lnTo>
                  <a:pt x="413612" y="6320333"/>
                </a:lnTo>
                <a:lnTo>
                  <a:pt x="300961" y="6249073"/>
                </a:lnTo>
                <a:cubicBezTo>
                  <a:pt x="221838" y="6194223"/>
                  <a:pt x="145134" y="6136129"/>
                  <a:pt x="71042" y="6074983"/>
                </a:cubicBezTo>
                <a:lnTo>
                  <a:pt x="0" y="6010415"/>
                </a:lnTo>
                <a:close/>
                <a:moveTo>
                  <a:pt x="2252205" y="385763"/>
                </a:moveTo>
                <a:cubicBezTo>
                  <a:pt x="3932939" y="385763"/>
                  <a:pt x="5295442" y="1748266"/>
                  <a:pt x="5295442" y="3429000"/>
                </a:cubicBezTo>
                <a:cubicBezTo>
                  <a:pt x="5295442" y="4689551"/>
                  <a:pt x="4529034" y="5771096"/>
                  <a:pt x="3436771" y="6233085"/>
                </a:cubicBezTo>
                <a:lnTo>
                  <a:pt x="3198390" y="6320333"/>
                </a:lnTo>
                <a:lnTo>
                  <a:pt x="1306021" y="6320333"/>
                </a:lnTo>
                <a:lnTo>
                  <a:pt x="1067639" y="6233085"/>
                </a:lnTo>
                <a:cubicBezTo>
                  <a:pt x="703552" y="6079088"/>
                  <a:pt x="375670" y="5856252"/>
                  <a:pt x="100311" y="5580893"/>
                </a:cubicBezTo>
                <a:lnTo>
                  <a:pt x="0" y="5470524"/>
                </a:lnTo>
                <a:lnTo>
                  <a:pt x="0" y="1387476"/>
                </a:lnTo>
                <a:lnTo>
                  <a:pt x="100311" y="1277106"/>
                </a:lnTo>
                <a:cubicBezTo>
                  <a:pt x="651028" y="726388"/>
                  <a:pt x="1411838" y="385763"/>
                  <a:pt x="2252205" y="385763"/>
                </a:cubicBezTo>
                <a:close/>
                <a:moveTo>
                  <a:pt x="2252205" y="0"/>
                </a:moveTo>
                <a:cubicBezTo>
                  <a:pt x="4145989" y="0"/>
                  <a:pt x="5681204" y="1535215"/>
                  <a:pt x="5681204" y="3429000"/>
                </a:cubicBezTo>
                <a:cubicBezTo>
                  <a:pt x="5681204" y="4612615"/>
                  <a:pt x="5081511" y="5656164"/>
                  <a:pt x="4169391" y="6272380"/>
                </a:cubicBezTo>
                <a:lnTo>
                  <a:pt x="4090458" y="6320333"/>
                </a:lnTo>
                <a:lnTo>
                  <a:pt x="3447569" y="6320333"/>
                </a:lnTo>
                <a:lnTo>
                  <a:pt x="3470138" y="6312073"/>
                </a:lnTo>
                <a:cubicBezTo>
                  <a:pt x="4593170" y="5837070"/>
                  <a:pt x="5381167" y="4725058"/>
                  <a:pt x="5381167" y="3429000"/>
                </a:cubicBezTo>
                <a:cubicBezTo>
                  <a:pt x="5381167" y="1700922"/>
                  <a:pt x="3980282" y="300038"/>
                  <a:pt x="2252205" y="300038"/>
                </a:cubicBezTo>
                <a:cubicBezTo>
                  <a:pt x="1388166" y="300038"/>
                  <a:pt x="605925" y="650259"/>
                  <a:pt x="39695" y="1216490"/>
                </a:cubicBezTo>
                <a:lnTo>
                  <a:pt x="0" y="1260165"/>
                </a:lnTo>
                <a:lnTo>
                  <a:pt x="0" y="847584"/>
                </a:lnTo>
                <a:lnTo>
                  <a:pt x="71042" y="783017"/>
                </a:lnTo>
                <a:cubicBezTo>
                  <a:pt x="663776" y="293850"/>
                  <a:pt x="1423674" y="0"/>
                  <a:pt x="2252205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45" name="Google Shape;245;p26"/>
          <p:cNvSpPr/>
          <p:nvPr/>
        </p:nvSpPr>
        <p:spPr>
          <a:xfrm>
            <a:off x="0" y="537667"/>
            <a:ext cx="4260903" cy="6320333"/>
          </a:xfrm>
          <a:custGeom>
            <a:avLst/>
            <a:gdLst/>
            <a:ahLst/>
            <a:cxnLst/>
            <a:rect l="l" t="t" r="r" b="b"/>
            <a:pathLst>
              <a:path w="5681204" h="6320333" extrusionOk="0">
                <a:moveTo>
                  <a:pt x="0" y="5597835"/>
                </a:moveTo>
                <a:lnTo>
                  <a:pt x="39695" y="5641510"/>
                </a:lnTo>
                <a:cubicBezTo>
                  <a:pt x="322810" y="5924626"/>
                  <a:pt x="659928" y="6153739"/>
                  <a:pt x="1034272" y="6312073"/>
                </a:cubicBezTo>
                <a:lnTo>
                  <a:pt x="1056841" y="6320333"/>
                </a:lnTo>
                <a:lnTo>
                  <a:pt x="413612" y="6320333"/>
                </a:lnTo>
                <a:lnTo>
                  <a:pt x="300961" y="6249073"/>
                </a:lnTo>
                <a:cubicBezTo>
                  <a:pt x="221838" y="6194223"/>
                  <a:pt x="145134" y="6136129"/>
                  <a:pt x="71042" y="6074983"/>
                </a:cubicBezTo>
                <a:lnTo>
                  <a:pt x="0" y="6010415"/>
                </a:lnTo>
                <a:close/>
                <a:moveTo>
                  <a:pt x="2252205" y="385763"/>
                </a:moveTo>
                <a:cubicBezTo>
                  <a:pt x="3932939" y="385763"/>
                  <a:pt x="5295442" y="1748266"/>
                  <a:pt x="5295442" y="3429000"/>
                </a:cubicBezTo>
                <a:cubicBezTo>
                  <a:pt x="5295442" y="4689551"/>
                  <a:pt x="4529034" y="5771096"/>
                  <a:pt x="3436771" y="6233085"/>
                </a:cubicBezTo>
                <a:lnTo>
                  <a:pt x="3198390" y="6320333"/>
                </a:lnTo>
                <a:lnTo>
                  <a:pt x="1306021" y="6320333"/>
                </a:lnTo>
                <a:lnTo>
                  <a:pt x="1067639" y="6233085"/>
                </a:lnTo>
                <a:cubicBezTo>
                  <a:pt x="703552" y="6079088"/>
                  <a:pt x="375670" y="5856252"/>
                  <a:pt x="100311" y="5580893"/>
                </a:cubicBezTo>
                <a:lnTo>
                  <a:pt x="0" y="5470524"/>
                </a:lnTo>
                <a:lnTo>
                  <a:pt x="0" y="1387476"/>
                </a:lnTo>
                <a:lnTo>
                  <a:pt x="100311" y="1277106"/>
                </a:lnTo>
                <a:cubicBezTo>
                  <a:pt x="651028" y="726388"/>
                  <a:pt x="1411838" y="385763"/>
                  <a:pt x="2252205" y="385763"/>
                </a:cubicBezTo>
                <a:close/>
                <a:moveTo>
                  <a:pt x="2252205" y="0"/>
                </a:moveTo>
                <a:cubicBezTo>
                  <a:pt x="4145989" y="0"/>
                  <a:pt x="5681204" y="1535215"/>
                  <a:pt x="5681204" y="3429000"/>
                </a:cubicBezTo>
                <a:cubicBezTo>
                  <a:pt x="5681204" y="4612615"/>
                  <a:pt x="5081511" y="5656164"/>
                  <a:pt x="4169391" y="6272380"/>
                </a:cubicBezTo>
                <a:lnTo>
                  <a:pt x="4090458" y="6320333"/>
                </a:lnTo>
                <a:lnTo>
                  <a:pt x="3447569" y="6320333"/>
                </a:lnTo>
                <a:lnTo>
                  <a:pt x="3470138" y="6312073"/>
                </a:lnTo>
                <a:cubicBezTo>
                  <a:pt x="4593170" y="5837070"/>
                  <a:pt x="5381167" y="4725058"/>
                  <a:pt x="5381167" y="3429000"/>
                </a:cubicBezTo>
                <a:cubicBezTo>
                  <a:pt x="5381167" y="1700922"/>
                  <a:pt x="3980282" y="300038"/>
                  <a:pt x="2252205" y="300038"/>
                </a:cubicBezTo>
                <a:cubicBezTo>
                  <a:pt x="1388166" y="300038"/>
                  <a:pt x="605925" y="650259"/>
                  <a:pt x="39695" y="1216490"/>
                </a:cubicBezTo>
                <a:lnTo>
                  <a:pt x="0" y="1260165"/>
                </a:lnTo>
                <a:lnTo>
                  <a:pt x="0" y="847584"/>
                </a:lnTo>
                <a:lnTo>
                  <a:pt x="71042" y="783017"/>
                </a:lnTo>
                <a:cubicBezTo>
                  <a:pt x="663776" y="293850"/>
                  <a:pt x="1423674" y="0"/>
                  <a:pt x="2252205" y="0"/>
                </a:cubicBezTo>
                <a:close/>
              </a:path>
            </a:pathLst>
          </a:custGeom>
          <a:blipFill rotWithShape="1">
            <a:blip r:embed="rId8">
              <a:alphaModFix amt="30000"/>
            </a:blip>
            <a:tile tx="0" ty="-762000" sx="92000" sy="89000" flip="xy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None/>
            </a:pPr>
            <a:endParaRPr sz="1800" b="0" i="0" u="none" strike="noStrike" cap="non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44" y="178110"/>
            <a:ext cx="1841500" cy="613886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4"/>
          <p:cNvSpPr txBox="1">
            <a:spLocks noGrp="1"/>
          </p:cNvSpPr>
          <p:nvPr>
            <p:ph type="title"/>
          </p:nvPr>
        </p:nvSpPr>
        <p:spPr>
          <a:xfrm>
            <a:off x="1516956" y="519517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Font typeface="Rockwell"/>
              <a:buNone/>
            </a:pPr>
            <a:r>
              <a:rPr lang="en-US"/>
              <a:t>THE FUTURE</a:t>
            </a:r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body" idx="1"/>
          </p:nvPr>
        </p:nvSpPr>
        <p:spPr>
          <a:xfrm>
            <a:off x="467544" y="5517232"/>
            <a:ext cx="7992888" cy="8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-18288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30"/>
              <a:buChar char="▪"/>
            </a:pPr>
            <a:r>
              <a:rPr lang="en-US"/>
              <a:t>Food is a basic necessity.  Over 80% of our food comes from the Global Food System and the </a:t>
            </a:r>
            <a:r>
              <a:rPr lang="en-US" b="1"/>
              <a:t>Global Food System is going to look a lot different</a:t>
            </a:r>
            <a:endParaRPr/>
          </a:p>
          <a:p>
            <a:pPr marL="457200" lvl="1" indent="-8572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530"/>
              <a:buNone/>
            </a:pPr>
            <a:endParaRPr b="1"/>
          </a:p>
          <a:p>
            <a:pPr marL="457200" lvl="1" indent="-8572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530"/>
              <a:buNone/>
            </a:pPr>
            <a:endParaRPr b="1"/>
          </a:p>
        </p:txBody>
      </p:sp>
      <p:pic>
        <p:nvPicPr>
          <p:cNvPr id="115" name="Google Shape;11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4871" y="1412776"/>
            <a:ext cx="6656739" cy="3744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050" y="20146"/>
            <a:ext cx="1841500" cy="613886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1835696" y="50054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80"/>
              <a:buFont typeface="Rockwell"/>
              <a:buNone/>
            </a:pPr>
            <a:r>
              <a:rPr lang="en-US" sz="3780"/>
              <a:t/>
            </a:r>
            <a:br>
              <a:rPr lang="en-US" sz="3780"/>
            </a:br>
            <a:r>
              <a:rPr lang="en-US" sz="3780"/>
              <a:t/>
            </a:r>
            <a:br>
              <a:rPr lang="en-US" sz="3780"/>
            </a:br>
            <a:r>
              <a:rPr lang="en-US" sz="3780"/>
              <a:t>WHAT MIGHT THIS MEAN FOR OAKLANDS?</a:t>
            </a:r>
            <a:br>
              <a:rPr lang="en-US" sz="3780"/>
            </a:br>
            <a:r>
              <a:rPr lang="en-US" sz="3780"/>
              <a:t/>
            </a:r>
            <a:br>
              <a:rPr lang="en-US" sz="3780"/>
            </a:br>
            <a:endParaRPr sz="3780"/>
          </a:p>
        </p:txBody>
      </p:sp>
      <p:pic>
        <p:nvPicPr>
          <p:cNvPr id="122" name="Google Shape;122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055826" y="1762925"/>
            <a:ext cx="7838100" cy="440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/>
          <p:nvPr/>
        </p:nvSpPr>
        <p:spPr>
          <a:xfrm>
            <a:off x="690625" y="1346946"/>
            <a:ext cx="7667244" cy="80683"/>
          </a:xfrm>
          <a:prstGeom prst="rect">
            <a:avLst/>
          </a:prstGeom>
          <a:blipFill rotWithShape="1">
            <a:blip r:embed="rId3">
              <a:alphaModFix amt="85000"/>
            </a:blip>
            <a:tile tx="0" ty="-762000" sx="92000" sy="89000" flip="xy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690625" y="4299696"/>
            <a:ext cx="7667244" cy="80683"/>
          </a:xfrm>
          <a:prstGeom prst="rect">
            <a:avLst/>
          </a:prstGeom>
          <a:blipFill rotWithShape="1">
            <a:blip r:embed="rId3">
              <a:alphaModFix amt="85000"/>
            </a:blip>
            <a:tile tx="0" ty="-717550" sx="92000" sy="89000" flip="xy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9" name="Google Shape;129;p16"/>
          <p:cNvSpPr/>
          <p:nvPr/>
        </p:nvSpPr>
        <p:spPr>
          <a:xfrm>
            <a:off x="690625" y="1484779"/>
            <a:ext cx="7667244" cy="2743200"/>
          </a:xfrm>
          <a:prstGeom prst="rect">
            <a:avLst/>
          </a:prstGeom>
          <a:blipFill rotWithShape="1">
            <a:blip r:embed="rId3">
              <a:alphaModFix amt="85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130" name="Google Shape;130;p16"/>
          <p:cNvGrpSpPr/>
          <p:nvPr/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131" name="Google Shape;131;p16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4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endParaRPr sz="20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p16"/>
          <p:cNvSpPr/>
          <p:nvPr/>
        </p:nvSpPr>
        <p:spPr>
          <a:xfrm>
            <a:off x="0" y="0"/>
            <a:ext cx="9141714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34" name="Google Shape;134;p16"/>
          <p:cNvSpPr/>
          <p:nvPr/>
        </p:nvSpPr>
        <p:spPr>
          <a:xfrm>
            <a:off x="0" y="4257366"/>
            <a:ext cx="9144000" cy="2610465"/>
          </a:xfrm>
          <a:prstGeom prst="rect">
            <a:avLst/>
          </a:prstGeom>
          <a:blipFill rotWithShape="1">
            <a:blip r:embed="rId3">
              <a:alphaModFix amt="85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35" name="Google Shape;135;p16"/>
          <p:cNvSpPr txBox="1">
            <a:spLocks noGrp="1"/>
          </p:cNvSpPr>
          <p:nvPr>
            <p:ph type="title"/>
          </p:nvPr>
        </p:nvSpPr>
        <p:spPr>
          <a:xfrm>
            <a:off x="573698" y="4355692"/>
            <a:ext cx="7029427" cy="1472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700"/>
              <a:buFont typeface="Rockwell"/>
              <a:buNone/>
            </a:pPr>
            <a:r>
              <a:rPr lang="en-US" sz="5700" cap="none">
                <a:latin typeface="Rockwell"/>
                <a:ea typeface="Rockwell"/>
                <a:cs typeface="Rockwell"/>
                <a:sym typeface="Rockwell"/>
              </a:rPr>
              <a:t>VALUES THAT GUIDE US</a:t>
            </a:r>
            <a:endParaRPr/>
          </a:p>
        </p:txBody>
      </p:sp>
      <p:pic>
        <p:nvPicPr>
          <p:cNvPr id="136" name="Google Shape;136;p16"/>
          <p:cNvPicPr preferRelativeResize="0"/>
          <p:nvPr/>
        </p:nvPicPr>
        <p:blipFill rotWithShape="1">
          <a:blip r:embed="rId5">
            <a:alphaModFix/>
          </a:blip>
          <a:srcRect l="12527" r="13596" b="-4"/>
          <a:stretch/>
        </p:blipFill>
        <p:spPr>
          <a:xfrm>
            <a:off x="363474" y="484632"/>
            <a:ext cx="2650959" cy="3471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6"/>
          <p:cNvPicPr preferRelativeResize="0"/>
          <p:nvPr/>
        </p:nvPicPr>
        <p:blipFill rotWithShape="1">
          <a:blip r:embed="rId6">
            <a:alphaModFix/>
          </a:blip>
          <a:srcRect l="179" r="24929"/>
          <a:stretch/>
        </p:blipFill>
        <p:spPr>
          <a:xfrm>
            <a:off x="3249984" y="484632"/>
            <a:ext cx="2653243" cy="3471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6"/>
          <p:cNvPicPr preferRelativeResize="0"/>
          <p:nvPr/>
        </p:nvPicPr>
        <p:blipFill rotWithShape="1">
          <a:blip r:embed="rId7">
            <a:alphaModFix/>
          </a:blip>
          <a:srcRect t="17776" r="2" b="42762"/>
          <a:stretch/>
        </p:blipFill>
        <p:spPr>
          <a:xfrm>
            <a:off x="6138778" y="484632"/>
            <a:ext cx="2639461" cy="34719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" name="Google Shape;139;p16"/>
          <p:cNvGrpSpPr/>
          <p:nvPr/>
        </p:nvGrpSpPr>
        <p:grpSpPr>
          <a:xfrm>
            <a:off x="7684192" y="5111496"/>
            <a:ext cx="810678" cy="1080902"/>
            <a:chOff x="9685338" y="4460675"/>
            <a:chExt cx="1080904" cy="1080902"/>
          </a:xfrm>
        </p:grpSpPr>
        <p:sp>
          <p:nvSpPr>
            <p:cNvPr id="140" name="Google Shape;140;p16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4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endParaRPr sz="20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7"/>
          <p:cNvGrpSpPr/>
          <p:nvPr/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47" name="Google Shape;147;p1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7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9" name="Google Shape;149;p17"/>
          <p:cNvPicPr preferRelativeResize="0"/>
          <p:nvPr/>
        </p:nvPicPr>
        <p:blipFill rotWithShape="1">
          <a:blip r:embed="rId4">
            <a:alphaModFix/>
          </a:blip>
          <a:srcRect l="10587" r="18866"/>
          <a:stretch/>
        </p:blipFill>
        <p:spPr>
          <a:xfrm>
            <a:off x="20" y="10"/>
            <a:ext cx="4571980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7" descr="A close up of a sig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13752" r="13980"/>
          <a:stretch/>
        </p:blipFill>
        <p:spPr>
          <a:xfrm>
            <a:off x="4572000" y="10"/>
            <a:ext cx="4572000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8"/>
          <p:cNvSpPr/>
          <p:nvPr/>
        </p:nvSpPr>
        <p:spPr>
          <a:xfrm>
            <a:off x="690625" y="1346946"/>
            <a:ext cx="7667244" cy="80683"/>
          </a:xfrm>
          <a:prstGeom prst="rect">
            <a:avLst/>
          </a:prstGeom>
          <a:blipFill rotWithShape="1">
            <a:blip r:embed="rId3">
              <a:alphaModFix amt="85000"/>
            </a:blip>
            <a:tile tx="0" ty="-76200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8"/>
          <p:cNvSpPr/>
          <p:nvPr/>
        </p:nvSpPr>
        <p:spPr>
          <a:xfrm>
            <a:off x="690625" y="4299696"/>
            <a:ext cx="7667244" cy="80683"/>
          </a:xfrm>
          <a:prstGeom prst="rect">
            <a:avLst/>
          </a:prstGeom>
          <a:blipFill rotWithShape="1">
            <a:blip r:embed="rId3">
              <a:alphaModFix amt="85000"/>
            </a:blip>
            <a:tile tx="0" ty="-7175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8"/>
          <p:cNvSpPr/>
          <p:nvPr/>
        </p:nvSpPr>
        <p:spPr>
          <a:xfrm>
            <a:off x="690625" y="1484779"/>
            <a:ext cx="7667244" cy="2743200"/>
          </a:xfrm>
          <a:prstGeom prst="rect">
            <a:avLst/>
          </a:prstGeom>
          <a:blipFill rotWithShape="1">
            <a:blip r:embed="rId3">
              <a:alphaModFix amt="85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58;p18"/>
          <p:cNvGrpSpPr/>
          <p:nvPr/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159" name="Google Shape;159;p1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4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" name="Google Shape;161;p18"/>
          <p:cNvSpPr/>
          <p:nvPr/>
        </p:nvSpPr>
        <p:spPr>
          <a:xfrm>
            <a:off x="0" y="0"/>
            <a:ext cx="914377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2" name="Google Shape;162;p18"/>
          <p:cNvSpPr txBox="1">
            <a:spLocks noGrp="1"/>
          </p:cNvSpPr>
          <p:nvPr>
            <p:ph type="title"/>
          </p:nvPr>
        </p:nvSpPr>
        <p:spPr>
          <a:xfrm>
            <a:off x="4703407" y="2870436"/>
            <a:ext cx="4047413" cy="3019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ckwell"/>
              <a:buNone/>
            </a:pPr>
            <a:r>
              <a:rPr lang="en-US" sz="2800" cap="none" dirty="0">
                <a:sym typeface="Rockwell"/>
              </a:rPr>
              <a:t>FOOD IS CELEBRATED AS VITAL TO VIBRANT CULTURE </a:t>
            </a:r>
            <a:br>
              <a:rPr lang="en-US" sz="2800" cap="none" dirty="0">
                <a:sym typeface="Rockwell"/>
              </a:rPr>
            </a:br>
            <a:r>
              <a:rPr lang="en-US" sz="2800" cap="none" dirty="0">
                <a:sym typeface="Rockwell"/>
              </a:rPr>
              <a:t/>
            </a:r>
            <a:br>
              <a:rPr lang="en-US" sz="2800" cap="none" dirty="0">
                <a:sym typeface="Rockwell"/>
              </a:rPr>
            </a:br>
            <a:r>
              <a:rPr lang="en-US" sz="2800" cap="none" dirty="0">
                <a:sym typeface="Rockwell"/>
              </a:rPr>
              <a:t>GOOD FOOD FOR EVERYONE</a:t>
            </a:r>
            <a:br>
              <a:rPr lang="en-US" sz="2800" cap="none" dirty="0">
                <a:sym typeface="Rockwell"/>
              </a:rPr>
            </a:br>
            <a:r>
              <a:rPr lang="en-US" sz="2800" cap="none" dirty="0">
                <a:sym typeface="Rockwell"/>
              </a:rPr>
              <a:t/>
            </a:r>
            <a:br>
              <a:rPr lang="en-US" sz="2800" cap="none" dirty="0">
                <a:sym typeface="Rockwell"/>
              </a:rPr>
            </a:br>
            <a:r>
              <a:rPr lang="en-US" sz="2800" cap="none" dirty="0">
                <a:sym typeface="Rockwell"/>
              </a:rPr>
              <a:t>FOOD SYSTEM IS PRIMARILY PLACE BASED AND </a:t>
            </a:r>
            <a:r>
              <a:rPr lang="en-US" sz="2800" cap="none" dirty="0" smtClean="0">
                <a:sym typeface="Rockwell"/>
              </a:rPr>
              <a:t>REGENERATIVE</a:t>
            </a:r>
            <a:r>
              <a:rPr lang="en-US" sz="2800" cap="none" dirty="0">
                <a:sym typeface="Rockwell"/>
              </a:rPr>
              <a:t/>
            </a:r>
            <a:br>
              <a:rPr lang="en-US" sz="2800" cap="none" dirty="0">
                <a:sym typeface="Rockwell"/>
              </a:rPr>
            </a:br>
            <a:r>
              <a:rPr lang="en-US" sz="2800" cap="none" dirty="0">
                <a:sym typeface="Rockwell"/>
              </a:rPr>
              <a:t/>
            </a:r>
            <a:br>
              <a:rPr lang="en-US" sz="2800" cap="none" dirty="0">
                <a:sym typeface="Rockwell"/>
              </a:rPr>
            </a:br>
            <a:r>
              <a:rPr lang="en-US" sz="2800" cap="none" dirty="0">
                <a:sym typeface="Rockwell"/>
              </a:rPr>
              <a:t>FOOD PROMOTES HEALTH AND WELLBEING</a:t>
            </a:r>
            <a:endParaRPr sz="2800" dirty="0"/>
          </a:p>
        </p:txBody>
      </p:sp>
      <p:pic>
        <p:nvPicPr>
          <p:cNvPr id="163" name="Google Shape;163;p18" descr="https://media-private.canva.com/MAChh6Y2hnw/1/screen.png?response-expires=Tue%2C%2022%20Oct%202019%2003%3A12%3A25%20GMT&amp;X-Amz-Algorithm=AWS4-HMAC-SHA256&amp;X-Amz-Date=20191022T001751Z&amp;X-Amz-SignedHeaders=host&amp;X-Amz-Expires=10473&amp;X-Amz-Credential=AKIAJJATJK7JCUD446NA%2F20191022%2Fus-east-1%2Fs3%2Faws4_request&amp;X-Amz-Signature=719e65e45b913cbf719c425b00cb133b57059797c6daa1e4ea1162f937deb274"/>
          <p:cNvPicPr preferRelativeResize="0"/>
          <p:nvPr/>
        </p:nvPicPr>
        <p:blipFill rotWithShape="1">
          <a:blip r:embed="rId5">
            <a:alphaModFix/>
          </a:blip>
          <a:srcRect t="16596" b="38401"/>
          <a:stretch/>
        </p:blipFill>
        <p:spPr>
          <a:xfrm>
            <a:off x="20" y="2"/>
            <a:ext cx="4571752" cy="6857997"/>
          </a:xfrm>
          <a:custGeom>
            <a:avLst/>
            <a:gdLst/>
            <a:ahLst/>
            <a:cxnLst/>
            <a:rect l="l" t="t" r="r" b="b"/>
            <a:pathLst>
              <a:path w="6095695" h="6857997" extrusionOk="0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64" name="Google Shape;164;p18"/>
          <p:cNvSpPr/>
          <p:nvPr/>
        </p:nvSpPr>
        <p:spPr>
          <a:xfrm>
            <a:off x="0" y="-2598"/>
            <a:ext cx="4571770" cy="6857997"/>
          </a:xfrm>
          <a:custGeom>
            <a:avLst/>
            <a:gdLst/>
            <a:ahLst/>
            <a:cxnLst/>
            <a:rect l="l" t="t" r="r" b="b"/>
            <a:pathLst>
              <a:path w="6095695" h="6857997" extrusionOk="0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blipFill rotWithShape="1">
            <a:blip r:embed="rId6">
              <a:alphaModFix amt="30000"/>
            </a:blip>
            <a:tile tx="0" ty="-762000" sx="92000" sy="89000" flip="xy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/>
          <p:nvPr/>
        </p:nvSpPr>
        <p:spPr>
          <a:xfrm>
            <a:off x="690625" y="1346946"/>
            <a:ext cx="7667244" cy="80683"/>
          </a:xfrm>
          <a:prstGeom prst="rect">
            <a:avLst/>
          </a:prstGeom>
          <a:blipFill rotWithShape="1">
            <a:blip r:embed="rId3">
              <a:alphaModFix amt="85000"/>
            </a:blip>
            <a:tile tx="0" ty="-762000" sx="92000" sy="89000" flip="xy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0" name="Google Shape;170;p19"/>
          <p:cNvSpPr/>
          <p:nvPr/>
        </p:nvSpPr>
        <p:spPr>
          <a:xfrm>
            <a:off x="690625" y="4299696"/>
            <a:ext cx="7667244" cy="80683"/>
          </a:xfrm>
          <a:prstGeom prst="rect">
            <a:avLst/>
          </a:prstGeom>
          <a:blipFill rotWithShape="1">
            <a:blip r:embed="rId3">
              <a:alphaModFix amt="85000"/>
            </a:blip>
            <a:tile tx="0" ty="-717550" sx="92000" sy="89000" flip="xy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1" name="Google Shape;171;p19"/>
          <p:cNvSpPr/>
          <p:nvPr/>
        </p:nvSpPr>
        <p:spPr>
          <a:xfrm>
            <a:off x="690625" y="1484779"/>
            <a:ext cx="7667244" cy="2743200"/>
          </a:xfrm>
          <a:prstGeom prst="rect">
            <a:avLst/>
          </a:prstGeom>
          <a:blipFill rotWithShape="1">
            <a:blip r:embed="rId3">
              <a:alphaModFix amt="85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172" name="Google Shape;172;p19"/>
          <p:cNvGrpSpPr/>
          <p:nvPr/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173" name="Google Shape;173;p19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4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endParaRPr sz="20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74" name="Google Shape;174;p1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19"/>
          <p:cNvSpPr/>
          <p:nvPr/>
        </p:nvSpPr>
        <p:spPr>
          <a:xfrm>
            <a:off x="0" y="0"/>
            <a:ext cx="9141714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6" name="Google Shape;176;p19"/>
          <p:cNvSpPr/>
          <p:nvPr/>
        </p:nvSpPr>
        <p:spPr>
          <a:xfrm>
            <a:off x="690625" y="928117"/>
            <a:ext cx="7763256" cy="80683"/>
          </a:xfrm>
          <a:prstGeom prst="rect">
            <a:avLst/>
          </a:prstGeom>
          <a:blipFill rotWithShape="1">
            <a:blip r:embed="rId3">
              <a:alphaModFix amt="85000"/>
            </a:blip>
            <a:tile tx="0" ty="-762000" sx="92000" sy="89000" flip="xy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7" name="Google Shape;177;p19"/>
          <p:cNvSpPr/>
          <p:nvPr/>
        </p:nvSpPr>
        <p:spPr>
          <a:xfrm>
            <a:off x="5914102" y="1110053"/>
            <a:ext cx="2539778" cy="4580301"/>
          </a:xfrm>
          <a:prstGeom prst="rect">
            <a:avLst/>
          </a:prstGeom>
          <a:blipFill rotWithShape="1">
            <a:blip r:embed="rId3">
              <a:alphaModFix amt="85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8" name="Google Shape;178;p19"/>
          <p:cNvSpPr txBox="1">
            <a:spLocks noGrp="1"/>
          </p:cNvSpPr>
          <p:nvPr>
            <p:ph type="title"/>
          </p:nvPr>
        </p:nvSpPr>
        <p:spPr>
          <a:xfrm>
            <a:off x="5914000" y="1484775"/>
            <a:ext cx="2539800" cy="3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Rockwell"/>
              <a:buNone/>
            </a:pPr>
            <a:r>
              <a:rPr lang="en-US" sz="3600" cap="none">
                <a:latin typeface="Rockwell"/>
                <a:ea typeface="Rockwell"/>
                <a:cs typeface="Rockwell"/>
                <a:sym typeface="Rockwell"/>
              </a:rPr>
              <a:t>REGIONAL FOOD STRATEGY R</a:t>
            </a:r>
            <a:r>
              <a:rPr lang="en-US" sz="3600"/>
              <a:t>OAD </a:t>
            </a:r>
            <a:r>
              <a:rPr lang="en-US" sz="3600" cap="none">
                <a:latin typeface="Rockwell"/>
                <a:ea typeface="Rockwell"/>
                <a:cs typeface="Rockwell"/>
                <a:sym typeface="Rockwell"/>
              </a:rPr>
              <a:t>MAP</a:t>
            </a:r>
            <a:endParaRPr sz="3600"/>
          </a:p>
        </p:txBody>
      </p:sp>
      <p:sp>
        <p:nvSpPr>
          <p:cNvPr id="179" name="Google Shape;179;p19"/>
          <p:cNvSpPr/>
          <p:nvPr/>
        </p:nvSpPr>
        <p:spPr>
          <a:xfrm>
            <a:off x="690625" y="5780565"/>
            <a:ext cx="7763256" cy="80683"/>
          </a:xfrm>
          <a:prstGeom prst="rect">
            <a:avLst/>
          </a:prstGeom>
          <a:blipFill rotWithShape="1">
            <a:blip r:embed="rId3">
              <a:alphaModFix amt="85000"/>
            </a:blip>
            <a:tile tx="0" ty="-717550" sx="92000" sy="89000" flip="xy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180" name="Google Shape;180;p19"/>
          <p:cNvGrpSpPr/>
          <p:nvPr/>
        </p:nvGrpSpPr>
        <p:grpSpPr>
          <a:xfrm>
            <a:off x="7235190" y="5257800"/>
            <a:ext cx="810678" cy="1080902"/>
            <a:chOff x="9685338" y="4460675"/>
            <a:chExt cx="1080904" cy="1080902"/>
          </a:xfrm>
        </p:grpSpPr>
        <p:sp>
          <p:nvSpPr>
            <p:cNvPr id="181" name="Google Shape;181;p19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4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endParaRPr sz="20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82" name="Google Shape;182;p1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3" name="Google Shape;183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0625" y="1852802"/>
            <a:ext cx="4973808" cy="3083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0"/>
          <p:cNvPicPr preferRelativeResize="0"/>
          <p:nvPr/>
        </p:nvPicPr>
        <p:blipFill rotWithShape="1">
          <a:blip r:embed="rId3">
            <a:alphaModFix/>
          </a:blip>
          <a:srcRect t="22309"/>
          <a:stretch/>
        </p:blipFill>
        <p:spPr>
          <a:xfrm>
            <a:off x="241298" y="321731"/>
            <a:ext cx="4296411" cy="3079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0"/>
          <p:cNvPicPr preferRelativeResize="0"/>
          <p:nvPr/>
        </p:nvPicPr>
        <p:blipFill rotWithShape="1">
          <a:blip r:embed="rId4">
            <a:alphaModFix/>
          </a:blip>
          <a:srcRect t="23959"/>
          <a:stretch/>
        </p:blipFill>
        <p:spPr>
          <a:xfrm>
            <a:off x="4571989" y="3400931"/>
            <a:ext cx="4296410" cy="3079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0"/>
          <p:cNvPicPr preferRelativeResize="0"/>
          <p:nvPr/>
        </p:nvPicPr>
        <p:blipFill rotWithShape="1">
          <a:blip r:embed="rId5">
            <a:alphaModFix/>
          </a:blip>
          <a:srcRect t="6368" b="21263"/>
          <a:stretch/>
        </p:blipFill>
        <p:spPr>
          <a:xfrm>
            <a:off x="241297" y="3489159"/>
            <a:ext cx="4296411" cy="3047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0"/>
          <p:cNvPicPr preferRelativeResize="0"/>
          <p:nvPr/>
        </p:nvPicPr>
        <p:blipFill rotWithShape="1">
          <a:blip r:embed="rId6">
            <a:alphaModFix/>
          </a:blip>
          <a:srcRect t="23968" b="2727"/>
          <a:stretch/>
        </p:blipFill>
        <p:spPr>
          <a:xfrm>
            <a:off x="4571988" y="337771"/>
            <a:ext cx="4296410" cy="3047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9500" y="152400"/>
            <a:ext cx="4827389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ood Type">
  <a:themeElements>
    <a:clrScheme name="Wood Type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Office PowerPoint</Application>
  <PresentationFormat>On-screen Show (4:3)</PresentationFormat>
  <Paragraphs>18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Wood Type</vt:lpstr>
      <vt:lpstr>   FOOD  FORWARD 50</vt:lpstr>
      <vt:lpstr>THE FUTURE</vt:lpstr>
      <vt:lpstr>  WHAT MIGHT THIS MEAN FOR OAKLANDS?  </vt:lpstr>
      <vt:lpstr>VALUES THAT GUIDE US</vt:lpstr>
      <vt:lpstr>PowerPoint Presentation</vt:lpstr>
      <vt:lpstr>FOOD IS CELEBRATED AS VITAL TO VIBRANT CULTURE   GOOD FOOD FOR EVERYONE  FOOD SYSTEM IS PRIMARILY PLACE BASED AND REGENERATIVE  FOOD PROMOTES HEALTH AND WELLBEING</vt:lpstr>
      <vt:lpstr>REGIONAL FOOD STRATEGY ROAD MAP</vt:lpstr>
      <vt:lpstr>PowerPoint Presentation</vt:lpstr>
      <vt:lpstr>PowerPoint Presentation</vt:lpstr>
      <vt:lpstr>PowerPoint Presentation</vt:lpstr>
      <vt:lpstr>PowerPoint Presentation</vt:lpstr>
      <vt:lpstr>TAKE AWAYS FOR PLANNING AHEAD</vt:lpstr>
      <vt:lpstr>PowerPoint Presentation</vt:lpstr>
      <vt:lpstr>  LINDA GEGGIE LGEGGIE@CRFAIR.CA WWW.CRFAIR.CA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FOOD  FORWARD 50</dc:title>
  <dc:creator>Linda Geggie</dc:creator>
  <cp:lastModifiedBy>Windows User</cp:lastModifiedBy>
  <cp:revision>1</cp:revision>
  <dcterms:modified xsi:type="dcterms:W3CDTF">2019-10-30T16:01:55Z</dcterms:modified>
</cp:coreProperties>
</file>