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63" r:id="rId5"/>
    <p:sldId id="259" r:id="rId6"/>
    <p:sldId id="264" r:id="rId7"/>
    <p:sldId id="265" r:id="rId8"/>
    <p:sldId id="261" r:id="rId9"/>
    <p:sldId id="262" r:id="rId10"/>
    <p:sldId id="266" r:id="rId11"/>
    <p:sldId id="267" r:id="rId12"/>
    <p:sldId id="268" r:id="rId13"/>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5" autoAdjust="0"/>
    <p:restoredTop sz="94683" autoAdjust="0"/>
  </p:normalViewPr>
  <p:slideViewPr>
    <p:cSldViewPr>
      <p:cViewPr varScale="1">
        <p:scale>
          <a:sx n="72" d="100"/>
          <a:sy n="72" d="100"/>
        </p:scale>
        <p:origin x="-1470" y="-10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en-US" smtClean="0"/>
              <a:t>Click to edit Master title style</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C3CC6D7-2E1A-4962-831C-5712F63A350D}" type="datetimeFigureOut">
              <a:rPr lang="en-CA" smtClean="0"/>
              <a:t>28/10/2019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698585B4-2017-4AEE-9B06-F3E7CDA03343}" type="slidenum">
              <a:rPr lang="en-CA" smtClean="0"/>
              <a:t>‹#›</a:t>
            </a:fld>
            <a:endParaRPr lang="en-C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C3CC6D7-2E1A-4962-831C-5712F63A350D}" type="datetimeFigureOut">
              <a:rPr lang="en-CA" smtClean="0"/>
              <a:t>28/10/2019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698585B4-2017-4AEE-9B06-F3E7CDA03343}" type="slidenum">
              <a:rPr lang="en-CA" smtClean="0"/>
              <a:t>‹#›</a:t>
            </a:fld>
            <a:endParaRPr lang="en-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C3CC6D7-2E1A-4962-831C-5712F63A350D}" type="datetimeFigureOut">
              <a:rPr lang="en-CA" smtClean="0"/>
              <a:t>28/10/2019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698585B4-2017-4AEE-9B06-F3E7CDA03343}" type="slidenum">
              <a:rPr lang="en-CA" smtClean="0"/>
              <a:t>‹#›</a:t>
            </a:fld>
            <a:endParaRPr lang="en-C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C3CC6D7-2E1A-4962-831C-5712F63A350D}" type="datetimeFigureOut">
              <a:rPr lang="en-CA" smtClean="0"/>
              <a:t>28/10/2019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698585B4-2017-4AEE-9B06-F3E7CDA03343}" type="slidenum">
              <a:rPr lang="en-CA" smtClean="0"/>
              <a:t>‹#›</a:t>
            </a:fld>
            <a:endParaRPr lang="en-C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Text Placeholder 2"/>
          <p:cNvSpPr>
            <a:spLocks noGrp="1"/>
          </p:cNvSpPr>
          <p:nvPr>
            <p:ph type="body" idx="1"/>
          </p:nvPr>
        </p:nvSpPr>
        <p:spPr>
          <a:xfrm rot="19140000">
            <a:off x="1216152" y="2468304"/>
            <a:ext cx="6510528"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text styles</a:t>
            </a:r>
          </a:p>
        </p:txBody>
      </p:sp>
      <p:sp>
        <p:nvSpPr>
          <p:cNvPr id="4" name="Date Placeholder 3"/>
          <p:cNvSpPr>
            <a:spLocks noGrp="1"/>
          </p:cNvSpPr>
          <p:nvPr>
            <p:ph type="dt" sz="half" idx="10"/>
          </p:nvPr>
        </p:nvSpPr>
        <p:spPr/>
        <p:txBody>
          <a:bodyPr/>
          <a:lstStyle/>
          <a:p>
            <a:fld id="{3C3CC6D7-2E1A-4962-831C-5712F63A350D}" type="datetimeFigureOut">
              <a:rPr lang="en-CA" smtClean="0"/>
              <a:t>28/10/2019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698585B4-2017-4AEE-9B06-F3E7CDA03343}" type="slidenum">
              <a:rPr lang="en-CA" smtClean="0"/>
              <a:t>‹#›</a:t>
            </a:fld>
            <a:endParaRPr lang="en-C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C3CC6D7-2E1A-4962-831C-5712F63A350D}" type="datetimeFigureOut">
              <a:rPr lang="en-CA" smtClean="0"/>
              <a:t>28/10/2019</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698585B4-2017-4AEE-9B06-F3E7CDA03343}" type="slidenum">
              <a:rPr lang="en-CA" smtClean="0"/>
              <a:t>‹#›</a:t>
            </a:fld>
            <a:endParaRPr lang="en-CA"/>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C3CC6D7-2E1A-4962-831C-5712F63A350D}" type="datetimeFigureOut">
              <a:rPr lang="en-CA" smtClean="0"/>
              <a:t>28/10/2019</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698585B4-2017-4AEE-9B06-F3E7CDA03343}" type="slidenum">
              <a:rPr lang="en-CA" smtClean="0"/>
              <a:t>‹#›</a:t>
            </a:fld>
            <a:endParaRPr lang="en-C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C3CC6D7-2E1A-4962-831C-5712F63A350D}" type="datetimeFigureOut">
              <a:rPr lang="en-CA" smtClean="0"/>
              <a:t>28/10/2019</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698585B4-2017-4AEE-9B06-F3E7CDA03343}" type="slidenum">
              <a:rPr lang="en-CA" smtClean="0"/>
              <a:t>‹#›</a:t>
            </a:fld>
            <a:endParaRPr lang="en-C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3CC6D7-2E1A-4962-831C-5712F63A350D}" type="datetimeFigureOut">
              <a:rPr lang="en-CA" smtClean="0"/>
              <a:t>28/10/2019</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698585B4-2017-4AEE-9B06-F3E7CDA03343}" type="slidenum">
              <a:rPr lang="en-CA" smtClean="0"/>
              <a:t>‹#›</a:t>
            </a:fld>
            <a:endParaRPr lang="en-C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7"/>
          <p:cNvSpPr/>
          <p:nvPr/>
        </p:nvSpPr>
        <p:spPr>
          <a:xfrm rot="5400000">
            <a:off x="433389" y="-433387"/>
            <a:ext cx="68580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en-US" smtClean="0"/>
              <a:t>Click to edit Master text styles</a:t>
            </a:r>
          </a:p>
        </p:txBody>
      </p:sp>
      <p:sp>
        <p:nvSpPr>
          <p:cNvPr id="5" name="Date Placeholder 4"/>
          <p:cNvSpPr>
            <a:spLocks noGrp="1"/>
          </p:cNvSpPr>
          <p:nvPr>
            <p:ph type="dt" sz="half" idx="10"/>
          </p:nvPr>
        </p:nvSpPr>
        <p:spPr/>
        <p:txBody>
          <a:bodyPr/>
          <a:lstStyle/>
          <a:p>
            <a:fld id="{3C3CC6D7-2E1A-4962-831C-5712F63A350D}" type="datetimeFigureOut">
              <a:rPr lang="en-CA" smtClean="0"/>
              <a:t>28/10/2019</a:t>
            </a:fld>
            <a:endParaRPr lang="en-CA"/>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n-CA"/>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698585B4-2017-4AEE-9B06-F3E7CDA03343}" type="slidenum">
              <a:rPr lang="en-CA" smtClean="0"/>
              <a:t>‹#›</a:t>
            </a:fld>
            <a:endParaRPr lang="en-C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en-US" smtClean="0"/>
              <a:t>Click icon to add picture</a:t>
            </a:r>
            <a:endParaRPr lang="en-US" dirty="0"/>
          </a:p>
        </p:txBody>
      </p:sp>
      <p:sp>
        <p:nvSpPr>
          <p:cNvPr id="9"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en-US" smtClean="0"/>
              <a:t>Click to edit Master title style</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C3CC6D7-2E1A-4962-831C-5712F63A350D}" type="datetimeFigureOut">
              <a:rPr lang="en-CA" smtClean="0"/>
              <a:t>28/10/2019</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698585B4-2017-4AEE-9B06-F3E7CDA03343}" type="slidenum">
              <a:rPr lang="en-CA" smtClean="0"/>
              <a:t>‹#›</a:t>
            </a:fld>
            <a:endParaRPr lang="en-C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2382" y="5050633"/>
            <a:ext cx="3574257"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5051292"/>
            <a:ext cx="9146380"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22960" y="365760"/>
            <a:ext cx="7520940" cy="54864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22960" y="1100628"/>
            <a:ext cx="7520940" cy="357984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19140000">
            <a:off x="201168" y="5870448"/>
            <a:ext cx="2176272" cy="201168"/>
          </a:xfrm>
          <a:prstGeom prst="rect">
            <a:avLst/>
          </a:prstGeom>
        </p:spPr>
        <p:txBody>
          <a:bodyPr vert="horz" lIns="91440" tIns="45720" rIns="91440" bIns="45720" rtlCol="0" anchor="ctr"/>
          <a:lstStyle>
            <a:lvl1pPr algn="l">
              <a:defRPr sz="1200">
                <a:solidFill>
                  <a:srgbClr val="FFFFFF"/>
                </a:solidFill>
              </a:defRPr>
            </a:lvl1pPr>
          </a:lstStyle>
          <a:p>
            <a:fld id="{3C3CC6D7-2E1A-4962-831C-5712F63A350D}" type="datetimeFigureOut">
              <a:rPr lang="en-CA" smtClean="0"/>
              <a:t>28/10/2019</a:t>
            </a:fld>
            <a:endParaRPr lang="en-CA"/>
          </a:p>
        </p:txBody>
      </p:sp>
      <p:sp>
        <p:nvSpPr>
          <p:cNvPr id="5" name="Footer Placeholder 4"/>
          <p:cNvSpPr>
            <a:spLocks noGrp="1"/>
          </p:cNvSpPr>
          <p:nvPr>
            <p:ph type="ftr" sz="quarter" idx="3"/>
          </p:nvPr>
        </p:nvSpPr>
        <p:spPr>
          <a:xfrm>
            <a:off x="3517514" y="6285122"/>
            <a:ext cx="4724400" cy="27432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en-CA"/>
          </a:p>
        </p:txBody>
      </p:sp>
      <p:sp>
        <p:nvSpPr>
          <p:cNvPr id="6" name="Slide Number Placeholder 5"/>
          <p:cNvSpPr>
            <a:spLocks noGrp="1"/>
          </p:cNvSpPr>
          <p:nvPr>
            <p:ph type="sldNum" sz="quarter" idx="4"/>
          </p:nvPr>
        </p:nvSpPr>
        <p:spPr>
          <a:xfrm>
            <a:off x="8401038" y="6170822"/>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698585B4-2017-4AEE-9B06-F3E7CDA03343}" type="slidenum">
              <a:rPr lang="en-CA" smtClean="0"/>
              <a:t>‹#›</a:t>
            </a:fld>
            <a:endParaRPr lang="en-CA"/>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jpeg"/></Relationships>
</file>

<file path=ppt/slides/_rels/slide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CA" dirty="0" smtClean="0"/>
              <a:t>Shopping Centre? What’s a Shopping Centre?</a:t>
            </a:r>
            <a:endParaRPr lang="en-CA" dirty="0"/>
          </a:p>
        </p:txBody>
      </p:sp>
      <p:sp>
        <p:nvSpPr>
          <p:cNvPr id="3" name="Subtitle 2"/>
          <p:cNvSpPr>
            <a:spLocks noGrp="1"/>
          </p:cNvSpPr>
          <p:nvPr>
            <p:ph type="subTitle" idx="1"/>
          </p:nvPr>
        </p:nvSpPr>
        <p:spPr/>
        <p:txBody>
          <a:bodyPr/>
          <a:lstStyle/>
          <a:p>
            <a:r>
              <a:rPr lang="en-CA" dirty="0" smtClean="0"/>
              <a:t>The Future of Retail in a Digital World</a:t>
            </a:r>
          </a:p>
          <a:p>
            <a:endParaRPr lang="en-CA" dirty="0"/>
          </a:p>
        </p:txBody>
      </p:sp>
    </p:spTree>
    <p:extLst>
      <p:ext uri="{BB962C8B-B14F-4D97-AF65-F5344CB8AC3E}">
        <p14:creationId xmlns:p14="http://schemas.microsoft.com/office/powerpoint/2010/main" val="360022563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365760"/>
            <a:ext cx="7520940" cy="701040"/>
          </a:xfrm>
        </p:spPr>
        <p:txBody>
          <a:bodyPr/>
          <a:lstStyle/>
          <a:p>
            <a:r>
              <a:rPr lang="en-CA" sz="2400" cap="none" dirty="0" smtClean="0">
                <a:latin typeface="Arial" panose="020B0604020202020204" pitchFamily="34" charset="0"/>
                <a:cs typeface="Arial" panose="020B0604020202020204" pitchFamily="34" charset="0"/>
              </a:rPr>
              <a:t>Dining, Leisure and Entertainment Centres .. Oh and Shopping </a:t>
            </a:r>
            <a:r>
              <a:rPr lang="en-CA" sz="2400" cap="none" dirty="0">
                <a:latin typeface="Arial" panose="020B0604020202020204" pitchFamily="34" charset="0"/>
                <a:cs typeface="Arial" panose="020B0604020202020204" pitchFamily="34" charset="0"/>
              </a:rPr>
              <a:t>T</a:t>
            </a:r>
            <a:r>
              <a:rPr lang="en-CA" sz="2400" cap="none" dirty="0" smtClean="0">
                <a:latin typeface="Arial" panose="020B0604020202020204" pitchFamily="34" charset="0"/>
                <a:cs typeface="Arial" panose="020B0604020202020204" pitchFamily="34" charset="0"/>
              </a:rPr>
              <a:t>oo.</a:t>
            </a:r>
            <a:endParaRPr lang="en-CA" sz="2400" cap="none"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2743200" y="1481628"/>
            <a:ext cx="2895600" cy="4842972"/>
          </a:xfrm>
        </p:spPr>
        <p:txBody>
          <a:bodyPr>
            <a:normAutofit lnSpcReduction="10000"/>
          </a:bodyPr>
          <a:lstStyle/>
          <a:p>
            <a:r>
              <a:rPr lang="en-CA" sz="1400" dirty="0" smtClean="0">
                <a:latin typeface="Arial" panose="020B0604020202020204" pitchFamily="34" charset="0"/>
                <a:cs typeface="Arial" panose="020B0604020202020204" pitchFamily="34" charset="0"/>
              </a:rPr>
              <a:t>As retail “downsizes” </a:t>
            </a:r>
            <a:r>
              <a:rPr lang="en-CA" sz="1400" dirty="0" smtClean="0">
                <a:latin typeface="Arial" panose="020B0604020202020204" pitchFamily="34" charset="0"/>
              </a:rPr>
              <a:t>rising </a:t>
            </a:r>
            <a:r>
              <a:rPr lang="en-CA" sz="1400" dirty="0">
                <a:latin typeface="Arial" panose="020B0604020202020204" pitchFamily="34" charset="0"/>
              </a:rPr>
              <a:t>consumer demand for more things to do rather than more things to buy will spur </a:t>
            </a:r>
            <a:r>
              <a:rPr lang="en-CA" sz="1400" dirty="0" smtClean="0">
                <a:latin typeface="Arial" panose="020B0604020202020204" pitchFamily="34" charset="0"/>
              </a:rPr>
              <a:t>an </a:t>
            </a:r>
            <a:r>
              <a:rPr lang="en-CA" sz="1400" dirty="0">
                <a:latin typeface="Arial" panose="020B0604020202020204" pitchFamily="34" charset="0"/>
              </a:rPr>
              <a:t>evolution of old retail space into entertainment venues that may include a multitude of </a:t>
            </a:r>
            <a:r>
              <a:rPr lang="en-CA" sz="1400" dirty="0" smtClean="0">
                <a:latin typeface="Arial" panose="020B0604020202020204" pitchFamily="34" charset="0"/>
              </a:rPr>
              <a:t>restaurant </a:t>
            </a:r>
            <a:r>
              <a:rPr lang="en-CA" sz="1400" dirty="0">
                <a:latin typeface="Arial" panose="020B0604020202020204" pitchFamily="34" charset="0"/>
              </a:rPr>
              <a:t>offerings along with event spaces, libraries, </a:t>
            </a:r>
            <a:r>
              <a:rPr lang="en-CA" sz="1400" dirty="0" smtClean="0">
                <a:latin typeface="Arial" panose="020B0604020202020204" pitchFamily="34" charset="0"/>
              </a:rPr>
              <a:t>gyms, cinemas</a:t>
            </a:r>
            <a:r>
              <a:rPr lang="en-CA" sz="1400" dirty="0">
                <a:latin typeface="Arial" panose="020B0604020202020204" pitchFamily="34" charset="0"/>
              </a:rPr>
              <a:t>, theatre space and even places of worship.  </a:t>
            </a:r>
            <a:r>
              <a:rPr lang="en-CA" sz="1400" dirty="0" smtClean="0">
                <a:latin typeface="Arial" panose="020B0604020202020204" pitchFamily="34" charset="0"/>
              </a:rPr>
              <a:t>Shopping centres will have to provide experiences and things to see and do that reward the consumers investment of time and entertain the whole family.  </a:t>
            </a:r>
          </a:p>
          <a:p>
            <a:r>
              <a:rPr lang="en-CA" sz="1400" dirty="0" smtClean="0">
                <a:latin typeface="Arial" panose="020B0604020202020204" pitchFamily="34" charset="0"/>
              </a:rPr>
              <a:t>The </a:t>
            </a:r>
            <a:r>
              <a:rPr lang="en-CA" sz="1400" dirty="0">
                <a:latin typeface="Arial" panose="020B0604020202020204" pitchFamily="34" charset="0"/>
              </a:rPr>
              <a:t>shopping centre will play a greater role in the community’s cultural life and become a social hub for its residents. </a:t>
            </a:r>
          </a:p>
          <a:p>
            <a:endParaRPr lang="en-CA" sz="1400" dirty="0">
              <a:latin typeface="Arial" panose="020B0604020202020204" pitchFamily="34" charset="0"/>
              <a:cs typeface="Arial" panose="020B0604020202020204" pitchFamily="34" charset="0"/>
            </a:endParaRPr>
          </a:p>
        </p:txBody>
      </p:sp>
      <p:pic>
        <p:nvPicPr>
          <p:cNvPr id="4" name="Picture 6" descr="https://www.avenuecalgary.com/wp-content/uploads/2019/04/Waalflower2-960x639.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1186" y="1828799"/>
            <a:ext cx="2252014" cy="1498997"/>
          </a:xfrm>
          <a:prstGeom prst="rect">
            <a:avLst/>
          </a:prstGeom>
          <a:noFill/>
          <a:extLst>
            <a:ext uri="{909E8E84-426E-40DD-AFC4-6F175D3DCCD1}">
              <a14:hiddenFill xmlns:a14="http://schemas.microsoft.com/office/drawing/2010/main">
                <a:solidFill>
                  <a:srgbClr val="FFFFFF"/>
                </a:solidFill>
              </a14:hiddenFill>
            </a:ext>
          </a:extLst>
        </p:spPr>
      </p:pic>
      <p:pic>
        <p:nvPicPr>
          <p:cNvPr id="9218" name="Picture 2" descr="Image result for movie theatre&quo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50835" y="4191000"/>
            <a:ext cx="2812850" cy="1811033"/>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Image result for gyms&quo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50835" y="1865243"/>
            <a:ext cx="2812850" cy="1876171"/>
          </a:xfrm>
          <a:prstGeom prst="rect">
            <a:avLst/>
          </a:prstGeom>
          <a:noFill/>
          <a:extLst>
            <a:ext uri="{909E8E84-426E-40DD-AFC4-6F175D3DCCD1}">
              <a14:hiddenFill xmlns:a14="http://schemas.microsoft.com/office/drawing/2010/main">
                <a:solidFill>
                  <a:srgbClr val="FFFFFF"/>
                </a:solidFill>
              </a14:hiddenFill>
            </a:ext>
          </a:extLst>
        </p:spPr>
      </p:pic>
      <p:sp>
        <p:nvSpPr>
          <p:cNvPr id="5" name="AutoShape 6" descr="Image result for libraries near me&quo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6" name="AutoShape 8" descr="Image result for libraries near me&quot;"/>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pic>
        <p:nvPicPr>
          <p:cNvPr id="9226" name="Picture 10" descr="Image result for libraries near me&quo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4160" y="3581400"/>
            <a:ext cx="2239040" cy="12538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71324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z="2400" cap="none" dirty="0" smtClean="0">
                <a:latin typeface="Arial" panose="020B0604020202020204" pitchFamily="34" charset="0"/>
                <a:cs typeface="Arial" panose="020B0604020202020204" pitchFamily="34" charset="0"/>
              </a:rPr>
              <a:t>Home Sweet Home?</a:t>
            </a:r>
            <a:endParaRPr lang="en-CA" sz="2400" cap="none"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343400" y="1100628"/>
            <a:ext cx="4000500" cy="3579849"/>
          </a:xfrm>
        </p:spPr>
        <p:txBody>
          <a:bodyPr>
            <a:normAutofit/>
          </a:bodyPr>
          <a:lstStyle/>
          <a:p>
            <a:r>
              <a:rPr lang="en-CA" sz="1400" dirty="0" smtClean="0">
                <a:latin typeface="Arial" panose="020B0604020202020204" pitchFamily="34" charset="0"/>
                <a:cs typeface="Arial" panose="020B0604020202020204" pitchFamily="34" charset="0"/>
              </a:rPr>
              <a:t>Called </a:t>
            </a:r>
            <a:r>
              <a:rPr lang="en-CA" sz="1400" dirty="0" err="1" smtClean="0">
                <a:latin typeface="Arial" panose="020B0604020202020204" pitchFamily="34" charset="0"/>
                <a:cs typeface="Arial" panose="020B0604020202020204" pitchFamily="34" charset="0"/>
              </a:rPr>
              <a:t>Retaildential</a:t>
            </a:r>
            <a:r>
              <a:rPr lang="en-CA" sz="1400" dirty="0" smtClean="0">
                <a:latin typeface="Arial" panose="020B0604020202020204" pitchFamily="34" charset="0"/>
                <a:cs typeface="Arial" panose="020B0604020202020204" pitchFamily="34" charset="0"/>
              </a:rPr>
              <a:t> Centres, shopping centres of the future may become a community unto themselves with the addition of residential housing.  These mixed use centres will appeal to maturing baby boomers looking to downsize and gain convenient access to various services as well as young professionals attracted by the restaurants, theaters and live-play offerings.  Some mixed use projects will add office and medical space thereby creating the perfect twenty minute neighborhood for its residents .. Live, Work, Play .. Perhaps the new definition of sustainability. </a:t>
            </a:r>
          </a:p>
          <a:p>
            <a:endParaRPr lang="en-CA" sz="1400" dirty="0">
              <a:latin typeface="Arial" panose="020B0604020202020204" pitchFamily="34" charset="0"/>
              <a:cs typeface="Arial" panose="020B0604020202020204" pitchFamily="34" charset="0"/>
            </a:endParaRPr>
          </a:p>
          <a:p>
            <a:endParaRPr lang="en-CA" sz="1400" dirty="0">
              <a:latin typeface="Arial" panose="020B0604020202020204" pitchFamily="34" charset="0"/>
              <a:cs typeface="Arial" panose="020B0604020202020204" pitchFamily="34" charset="0"/>
            </a:endParaRPr>
          </a:p>
        </p:txBody>
      </p:sp>
      <p:pic>
        <p:nvPicPr>
          <p:cNvPr id="1024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066800"/>
            <a:ext cx="3200400" cy="53279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0943928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z="2400" cap="none" dirty="0" smtClean="0">
                <a:latin typeface="Arial" panose="020B0604020202020204" pitchFamily="34" charset="0"/>
              </a:rPr>
              <a:t>Acknowledgements</a:t>
            </a:r>
            <a:endParaRPr lang="en-CA" sz="2400" cap="none" dirty="0">
              <a:latin typeface="Arial" panose="020B0604020202020204" pitchFamily="34" charset="0"/>
            </a:endParaRPr>
          </a:p>
        </p:txBody>
      </p:sp>
      <p:sp>
        <p:nvSpPr>
          <p:cNvPr id="3" name="Content Placeholder 2"/>
          <p:cNvSpPr>
            <a:spLocks noGrp="1"/>
          </p:cNvSpPr>
          <p:nvPr>
            <p:ph idx="1"/>
          </p:nvPr>
        </p:nvSpPr>
        <p:spPr/>
        <p:txBody>
          <a:bodyPr/>
          <a:lstStyle/>
          <a:p>
            <a:r>
              <a:rPr lang="en-CA" dirty="0" smtClean="0">
                <a:latin typeface="Arial" panose="020B0604020202020204" pitchFamily="34" charset="0"/>
                <a:cs typeface="Arial" panose="020B0604020202020204" pitchFamily="34" charset="0"/>
              </a:rPr>
              <a:t>International Council of Shopping Centres – Envision 2020, The Future of the Shopping Centre Industry </a:t>
            </a:r>
          </a:p>
          <a:p>
            <a:r>
              <a:rPr lang="en-CA" dirty="0" smtClean="0">
                <a:latin typeface="Arial" panose="020B0604020202020204" pitchFamily="34" charset="0"/>
                <a:cs typeface="Arial" panose="020B0604020202020204" pitchFamily="34" charset="0"/>
              </a:rPr>
              <a:t>4 Models of the Shopping Mall of the Future – Pamela N. </a:t>
            </a:r>
            <a:r>
              <a:rPr lang="en-CA" dirty="0" err="1" smtClean="0">
                <a:latin typeface="Arial" panose="020B0604020202020204" pitchFamily="34" charset="0"/>
                <a:cs typeface="Arial" panose="020B0604020202020204" pitchFamily="34" charset="0"/>
              </a:rPr>
              <a:t>Danziger</a:t>
            </a:r>
            <a:r>
              <a:rPr lang="en-CA" dirty="0" smtClean="0">
                <a:latin typeface="Arial" panose="020B0604020202020204" pitchFamily="34" charset="0"/>
                <a:cs typeface="Arial" panose="020B0604020202020204" pitchFamily="34" charset="0"/>
              </a:rPr>
              <a:t> </a:t>
            </a:r>
          </a:p>
          <a:p>
            <a:r>
              <a:rPr lang="en-CA" dirty="0" smtClean="0">
                <a:latin typeface="Arial" panose="020B0604020202020204" pitchFamily="34" charset="0"/>
                <a:cs typeface="Arial" panose="020B0604020202020204" pitchFamily="34" charset="0"/>
              </a:rPr>
              <a:t>Retail Predictions – Elizabeth </a:t>
            </a:r>
            <a:r>
              <a:rPr lang="en-CA" dirty="0" err="1" smtClean="0">
                <a:latin typeface="Arial" panose="020B0604020202020204" pitchFamily="34" charset="0"/>
                <a:cs typeface="Arial" panose="020B0604020202020204" pitchFamily="34" charset="0"/>
              </a:rPr>
              <a:t>Segran</a:t>
            </a:r>
            <a:r>
              <a:rPr lang="en-CA" dirty="0" smtClean="0">
                <a:latin typeface="Arial" panose="020B0604020202020204" pitchFamily="34" charset="0"/>
                <a:cs typeface="Arial" panose="020B0604020202020204" pitchFamily="34" charset="0"/>
              </a:rPr>
              <a:t> </a:t>
            </a:r>
          </a:p>
          <a:p>
            <a:endParaRPr lang="en-CA"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95600" y="5562600"/>
            <a:ext cx="5816907" cy="762040"/>
          </a:xfrm>
          <a:prstGeom prst="rect">
            <a:avLst/>
          </a:prstGeom>
        </p:spPr>
      </p:pic>
      <p:sp>
        <p:nvSpPr>
          <p:cNvPr id="5" name="TextBox 4"/>
          <p:cNvSpPr txBox="1"/>
          <p:nvPr/>
        </p:nvSpPr>
        <p:spPr>
          <a:xfrm>
            <a:off x="2819400" y="5115580"/>
            <a:ext cx="5410200" cy="523220"/>
          </a:xfrm>
          <a:prstGeom prst="rect">
            <a:avLst/>
          </a:prstGeom>
          <a:noFill/>
        </p:spPr>
        <p:txBody>
          <a:bodyPr wrap="square" rtlCol="0">
            <a:spAutoFit/>
          </a:bodyPr>
          <a:lstStyle/>
          <a:p>
            <a:r>
              <a:rPr lang="en-CA" sz="2800" b="1" dirty="0" smtClean="0">
                <a:latin typeface="Arial" panose="020B0604020202020204" pitchFamily="34" charset="0"/>
                <a:cs typeface="Arial" panose="020B0604020202020204" pitchFamily="34" charset="0"/>
              </a:rPr>
              <a:t>HILLSIDE CENTRE </a:t>
            </a:r>
            <a:endParaRPr lang="en-CA" sz="2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5774072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z="2400" cap="none" dirty="0" smtClean="0">
                <a:latin typeface="Arial" panose="020B0604020202020204" pitchFamily="34" charset="0"/>
              </a:rPr>
              <a:t>Sustainable?</a:t>
            </a:r>
            <a:endParaRPr lang="en-CA" sz="2400" cap="none" dirty="0">
              <a:latin typeface="Arial" panose="020B0604020202020204" pitchFamily="34" charset="0"/>
            </a:endParaRPr>
          </a:p>
        </p:txBody>
      </p:sp>
      <p:sp>
        <p:nvSpPr>
          <p:cNvPr id="3" name="Content Placeholder 2"/>
          <p:cNvSpPr>
            <a:spLocks noGrp="1"/>
          </p:cNvSpPr>
          <p:nvPr>
            <p:ph idx="1"/>
          </p:nvPr>
        </p:nvSpPr>
        <p:spPr>
          <a:xfrm>
            <a:off x="822960" y="1100629"/>
            <a:ext cx="7520940" cy="1566371"/>
          </a:xfrm>
        </p:spPr>
        <p:txBody>
          <a:bodyPr>
            <a:normAutofit fontScale="92500" lnSpcReduction="10000"/>
          </a:bodyPr>
          <a:lstStyle/>
          <a:p>
            <a:r>
              <a:rPr lang="en-CA" dirty="0" smtClean="0">
                <a:latin typeface="Arial" panose="020B0604020202020204" pitchFamily="34" charset="0"/>
              </a:rPr>
              <a:t>When you hear the word “sustainable” what do you think of? </a:t>
            </a:r>
          </a:p>
          <a:p>
            <a:r>
              <a:rPr lang="en-CA" dirty="0">
                <a:latin typeface="Arial" panose="020B0604020202020204" pitchFamily="34" charset="0"/>
              </a:rPr>
              <a:t>	</a:t>
            </a:r>
            <a:r>
              <a:rPr lang="en-CA" dirty="0" smtClean="0">
                <a:latin typeface="Arial" panose="020B0604020202020204" pitchFamily="34" charset="0"/>
              </a:rPr>
              <a:t>	Energy and water conservation?</a:t>
            </a:r>
          </a:p>
          <a:p>
            <a:r>
              <a:rPr lang="en-CA" dirty="0">
                <a:latin typeface="Arial" panose="020B0604020202020204" pitchFamily="34" charset="0"/>
              </a:rPr>
              <a:t>	</a:t>
            </a:r>
            <a:r>
              <a:rPr lang="en-CA" dirty="0" smtClean="0">
                <a:latin typeface="Arial" panose="020B0604020202020204" pitchFamily="34" charset="0"/>
              </a:rPr>
              <a:t>	Waste management and recycling?</a:t>
            </a:r>
          </a:p>
          <a:p>
            <a:r>
              <a:rPr lang="en-CA" dirty="0">
                <a:latin typeface="Arial" panose="020B0604020202020204" pitchFamily="34" charset="0"/>
              </a:rPr>
              <a:t>	</a:t>
            </a:r>
            <a:r>
              <a:rPr lang="en-CA" dirty="0" smtClean="0">
                <a:latin typeface="Arial" panose="020B0604020202020204" pitchFamily="34" charset="0"/>
              </a:rPr>
              <a:t>	Green business practices?</a:t>
            </a:r>
          </a:p>
          <a:p>
            <a:r>
              <a:rPr lang="en-CA" dirty="0" smtClean="0">
                <a:latin typeface="Arial" panose="020B0604020202020204" pitchFamily="34" charset="0"/>
              </a:rPr>
              <a:t> </a:t>
            </a:r>
          </a:p>
          <a:p>
            <a:endParaRPr lang="en-CA" dirty="0" smtClean="0">
              <a:latin typeface="Arial" panose="020B0604020202020204"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8014" y="2590800"/>
            <a:ext cx="7603986" cy="2819400"/>
          </a:xfrm>
          <a:prstGeom prst="rect">
            <a:avLst/>
          </a:prstGeom>
        </p:spPr>
      </p:pic>
    </p:spTree>
    <p:extLst>
      <p:ext uri="{BB962C8B-B14F-4D97-AF65-F5344CB8AC3E}">
        <p14:creationId xmlns:p14="http://schemas.microsoft.com/office/powerpoint/2010/main" val="28008786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z="2400" cap="none" dirty="0" smtClean="0">
                <a:latin typeface="Arial" panose="020B0604020202020204" pitchFamily="34" charset="0"/>
              </a:rPr>
              <a:t>Green is good!</a:t>
            </a:r>
            <a:endParaRPr lang="en-CA" sz="2400" cap="none" dirty="0">
              <a:latin typeface="Arial" panose="020B0604020202020204" pitchFamily="34" charset="0"/>
            </a:endParaRPr>
          </a:p>
        </p:txBody>
      </p:sp>
      <p:sp>
        <p:nvSpPr>
          <p:cNvPr id="3" name="Content Placeholder 2"/>
          <p:cNvSpPr>
            <a:spLocks noGrp="1"/>
          </p:cNvSpPr>
          <p:nvPr>
            <p:ph idx="1"/>
          </p:nvPr>
        </p:nvSpPr>
        <p:spPr>
          <a:xfrm>
            <a:off x="822960" y="1219200"/>
            <a:ext cx="4587240" cy="1828800"/>
          </a:xfrm>
        </p:spPr>
        <p:txBody>
          <a:bodyPr>
            <a:normAutofit fontScale="77500" lnSpcReduction="20000"/>
          </a:bodyPr>
          <a:lstStyle/>
          <a:p>
            <a:r>
              <a:rPr lang="en-CA" sz="2100" dirty="0" smtClean="0">
                <a:latin typeface="Arial" panose="020B0604020202020204" pitchFamily="34" charset="0"/>
              </a:rPr>
              <a:t>Hillside’s Green Commitment </a:t>
            </a:r>
          </a:p>
          <a:p>
            <a:pPr>
              <a:lnSpc>
                <a:spcPct val="120000"/>
              </a:lnSpc>
              <a:spcBef>
                <a:spcPts val="0"/>
              </a:spcBef>
            </a:pPr>
            <a:r>
              <a:rPr lang="en-CA" dirty="0">
                <a:latin typeface="Arial" panose="020B0604020202020204" pitchFamily="34" charset="0"/>
              </a:rPr>
              <a:t>	</a:t>
            </a:r>
            <a:r>
              <a:rPr lang="en-CA" sz="1800" dirty="0" smtClean="0">
                <a:latin typeface="Arial" panose="020B0604020202020204" pitchFamily="34" charset="0"/>
              </a:rPr>
              <a:t>Responsible Property Management </a:t>
            </a:r>
            <a:r>
              <a:rPr lang="en-CA" sz="1500" dirty="0" smtClean="0">
                <a:latin typeface="Arial" panose="020B0604020202020204" pitchFamily="34" charset="0"/>
              </a:rPr>
              <a:t>– </a:t>
            </a:r>
            <a:r>
              <a:rPr lang="en-CA" sz="1700" dirty="0" smtClean="0">
                <a:latin typeface="Arial" panose="020B0604020202020204" pitchFamily="34" charset="0"/>
              </a:rPr>
              <a:t>Hillside has achieved Platinum Certification by BOMA (an international green building certification program) and received a Greenhouse Gas Reduction Leadership Award. </a:t>
            </a:r>
          </a:p>
          <a:p>
            <a:r>
              <a:rPr lang="en-CA" dirty="0" smtClean="0">
                <a:latin typeface="Arial" panose="020B0604020202020204" pitchFamily="34" charset="0"/>
              </a:rPr>
              <a:t>	</a:t>
            </a:r>
          </a:p>
          <a:p>
            <a:r>
              <a:rPr lang="en-CA" dirty="0">
                <a:latin typeface="Arial" panose="020B0604020202020204" pitchFamily="34" charset="0"/>
              </a:rPr>
              <a:t>	</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0" y="685800"/>
            <a:ext cx="1687252" cy="22275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3733800" y="3286539"/>
            <a:ext cx="4267200" cy="1646605"/>
          </a:xfrm>
          <a:prstGeom prst="rect">
            <a:avLst/>
          </a:prstGeom>
          <a:noFill/>
        </p:spPr>
        <p:txBody>
          <a:bodyPr wrap="square" rtlCol="0">
            <a:spAutoFit/>
          </a:bodyPr>
          <a:lstStyle/>
          <a:p>
            <a:r>
              <a:rPr lang="en-CA" sz="1400" b="1" dirty="0" smtClean="0">
                <a:latin typeface="Arial" panose="020B0604020202020204" pitchFamily="34" charset="0"/>
              </a:rPr>
              <a:t>Local Landscaping </a:t>
            </a:r>
            <a:r>
              <a:rPr lang="en-CA" sz="1300" b="1" dirty="0" smtClean="0">
                <a:latin typeface="Arial" panose="020B0604020202020204" pitchFamily="34" charset="0"/>
              </a:rPr>
              <a:t>– Hillside’s landscaped area includes plants indigenous to the area, rain gardens, permeable pavers and bio-swales all of which help remove contaminants from surface run off water. </a:t>
            </a:r>
          </a:p>
          <a:p>
            <a:endParaRPr lang="en-CA" dirty="0" smtClean="0">
              <a:latin typeface="Arial" panose="020B0604020202020204" pitchFamily="34" charset="0"/>
            </a:endParaRPr>
          </a:p>
          <a:p>
            <a:r>
              <a:rPr lang="en-CA" dirty="0" smtClean="0">
                <a:latin typeface="Arial" panose="020B0604020202020204" pitchFamily="34" charset="0"/>
              </a:rPr>
              <a:t>	</a:t>
            </a:r>
            <a:endParaRPr lang="en-CA" dirty="0">
              <a:latin typeface="Arial" panose="020B0604020202020204" pitchFamily="34" charset="0"/>
            </a:endParaRPr>
          </a:p>
        </p:txBody>
      </p:sp>
      <p:pic>
        <p:nvPicPr>
          <p:cNvPr id="3075" name="Picture 3" descr="G:\Common\OPERATIONS\Rain Garden\SAM_2959.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0600" y="2667000"/>
            <a:ext cx="2438400" cy="325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326770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67200" y="457201"/>
            <a:ext cx="4076700" cy="1143000"/>
          </a:xfrm>
        </p:spPr>
        <p:txBody>
          <a:bodyPr/>
          <a:lstStyle/>
          <a:p>
            <a:r>
              <a:rPr lang="en-CA" sz="1400" dirty="0">
                <a:latin typeface="Arial" panose="020B0604020202020204" pitchFamily="34" charset="0"/>
              </a:rPr>
              <a:t>Green Clean – </a:t>
            </a:r>
            <a:r>
              <a:rPr lang="en-CA" sz="1300" dirty="0">
                <a:latin typeface="Arial" panose="020B0604020202020204" pitchFamily="34" charset="0"/>
              </a:rPr>
              <a:t>Hillside incorporates the use of green cleaning products, low VOC products and encourages the re-use of building materials wherever possible.</a:t>
            </a:r>
          </a:p>
          <a:p>
            <a:endParaRPr lang="en-CA" sz="1300" dirty="0">
              <a:latin typeface="Arial" panose="020B0604020202020204" pitchFamily="34" charset="0"/>
              <a:cs typeface="Arial" panose="020B0604020202020204" pitchFamily="34" charset="0"/>
            </a:endParaRPr>
          </a:p>
        </p:txBody>
      </p:sp>
      <p:sp>
        <p:nvSpPr>
          <p:cNvPr id="4" name="TextBox 3"/>
          <p:cNvSpPr txBox="1"/>
          <p:nvPr/>
        </p:nvSpPr>
        <p:spPr>
          <a:xfrm>
            <a:off x="457200" y="2007275"/>
            <a:ext cx="4800600" cy="1708160"/>
          </a:xfrm>
          <a:prstGeom prst="rect">
            <a:avLst/>
          </a:prstGeom>
          <a:noFill/>
        </p:spPr>
        <p:txBody>
          <a:bodyPr wrap="square" rtlCol="0">
            <a:spAutoFit/>
          </a:bodyPr>
          <a:lstStyle/>
          <a:p>
            <a:r>
              <a:rPr lang="en-CA" sz="1400" b="1" dirty="0" smtClean="0">
                <a:latin typeface="Arial" panose="020B0604020202020204" pitchFamily="34" charset="0"/>
              </a:rPr>
              <a:t>Powerful Thinking – </a:t>
            </a:r>
            <a:r>
              <a:rPr lang="en-CA" sz="1300" b="1" dirty="0">
                <a:latin typeface="Arial" panose="020B0604020202020204" pitchFamily="34" charset="0"/>
              </a:rPr>
              <a:t>W</a:t>
            </a:r>
            <a:r>
              <a:rPr lang="en-CA" sz="1300" b="1" dirty="0" smtClean="0">
                <a:latin typeface="Arial" panose="020B0604020202020204" pitchFamily="34" charset="0"/>
              </a:rPr>
              <a:t>e benchmark and measure all of our energy, water and gas consumption which allows us to make operational improvements to deliver better energy conservation.  Low wattage lighting, LED technology and lighting controls are used throughout the centre and our heating/cooling units are equipped with high efficiency air filters and economizers.  Hillside is equipped with EV chargers for customer use. </a:t>
            </a:r>
            <a:endParaRPr lang="en-CA" sz="1300" b="1" dirty="0" smtClean="0">
              <a:latin typeface="Arial" panose="020B0604020202020204" pitchFamily="34" charset="0"/>
            </a:endParaRPr>
          </a:p>
        </p:txBody>
      </p:sp>
      <p:pic>
        <p:nvPicPr>
          <p:cNvPr id="4098" name="Picture 2" descr="Image result for cleaning products&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381000"/>
            <a:ext cx="3095625" cy="136464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Image result for lighting&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1676400"/>
            <a:ext cx="2438400" cy="24384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657600" y="4367986"/>
            <a:ext cx="4724400" cy="2185214"/>
          </a:xfrm>
          <a:prstGeom prst="rect">
            <a:avLst/>
          </a:prstGeom>
          <a:noFill/>
        </p:spPr>
        <p:txBody>
          <a:bodyPr wrap="square" rtlCol="0">
            <a:spAutoFit/>
          </a:bodyPr>
          <a:lstStyle/>
          <a:p>
            <a:r>
              <a:rPr lang="en-CA" sz="1400" b="1" dirty="0" smtClean="0">
                <a:latin typeface="Arial" panose="020B0604020202020204" pitchFamily="34" charset="0"/>
              </a:rPr>
              <a:t>The Beginning of the End – </a:t>
            </a:r>
            <a:r>
              <a:rPr lang="en-CA" sz="1300" b="1" dirty="0">
                <a:latin typeface="Arial" panose="020B0604020202020204" pitchFamily="34" charset="0"/>
              </a:rPr>
              <a:t>W</a:t>
            </a:r>
            <a:r>
              <a:rPr lang="en-CA" sz="1300" b="1" dirty="0" smtClean="0">
                <a:latin typeface="Arial" panose="020B0604020202020204" pitchFamily="34" charset="0"/>
              </a:rPr>
              <a:t>hen a product reaches the end of its useful life, Hillside has an extensive material and waste recycling and recovery program that includes paper, cardboard, cans, plastics, film, glass, cooking oil and organic waste.  Hillside’s current diversion rate stands at 77% .  In addition Hillside has  helped to repurpose an  annual average of 9,040 litres of cooking  oil  into bio-fuel resulting in the reduction of approximately 27.70 tonnes of CO2E per year. </a:t>
            </a:r>
          </a:p>
          <a:p>
            <a:r>
              <a:rPr lang="en-CA" dirty="0" smtClean="0">
                <a:latin typeface="Arial" panose="020B0604020202020204" pitchFamily="34" charset="0"/>
              </a:rPr>
              <a:t>	</a:t>
            </a:r>
            <a:endParaRPr lang="en-CA" dirty="0"/>
          </a:p>
        </p:txBody>
      </p:sp>
      <p:pic>
        <p:nvPicPr>
          <p:cNvPr id="4102" name="Picture 6" descr="Image result for garbage&quo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7383" y="4205908"/>
            <a:ext cx="2833722" cy="18900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24817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365760"/>
            <a:ext cx="7520940" cy="701040"/>
          </a:xfrm>
        </p:spPr>
        <p:txBody>
          <a:bodyPr/>
          <a:lstStyle/>
          <a:p>
            <a:r>
              <a:rPr lang="en-CA" sz="2400" cap="none" dirty="0" smtClean="0">
                <a:latin typeface="Arial" panose="020B0604020202020204" pitchFamily="34" charset="0"/>
              </a:rPr>
              <a:t>Sustainable – “an ability or capacity of something to be maintained or to sustain itself”</a:t>
            </a:r>
            <a:endParaRPr lang="en-CA" sz="2400" cap="none" dirty="0">
              <a:latin typeface="Arial" panose="020B0604020202020204" pitchFamily="34" charset="0"/>
            </a:endParaRPr>
          </a:p>
        </p:txBody>
      </p:sp>
      <p:sp>
        <p:nvSpPr>
          <p:cNvPr id="3" name="Content Placeholder 2"/>
          <p:cNvSpPr>
            <a:spLocks noGrp="1"/>
          </p:cNvSpPr>
          <p:nvPr>
            <p:ph idx="1"/>
          </p:nvPr>
        </p:nvSpPr>
        <p:spPr>
          <a:xfrm>
            <a:off x="746760" y="1447800"/>
            <a:ext cx="3977640" cy="4953000"/>
          </a:xfrm>
        </p:spPr>
        <p:txBody>
          <a:bodyPr>
            <a:normAutofit/>
          </a:bodyPr>
          <a:lstStyle/>
          <a:p>
            <a:pPr algn="ctr"/>
            <a:r>
              <a:rPr lang="en-CA" sz="2000" dirty="0" smtClean="0">
                <a:latin typeface="Arial" panose="020B0604020202020204" pitchFamily="34" charset="0"/>
              </a:rPr>
              <a:t>Shopping Centres and retail in general is undergoing       the most profound transformation in its history. </a:t>
            </a:r>
          </a:p>
          <a:p>
            <a:r>
              <a:rPr lang="en-CA" dirty="0" smtClean="0">
                <a:latin typeface="Arial" panose="020B0604020202020204" pitchFamily="34" charset="0"/>
              </a:rPr>
              <a:t>Rapid advances in technology, the influence of </a:t>
            </a:r>
            <a:r>
              <a:rPr lang="en-CA" dirty="0" err="1" smtClean="0">
                <a:latin typeface="Arial" panose="020B0604020202020204" pitchFamily="34" charset="0"/>
              </a:rPr>
              <a:t>Millennials</a:t>
            </a:r>
            <a:r>
              <a:rPr lang="en-CA" dirty="0" smtClean="0">
                <a:latin typeface="Arial" panose="020B0604020202020204" pitchFamily="34" charset="0"/>
              </a:rPr>
              <a:t> and changes in shopping trends have created new challenges.  In the last 3 years more than 7,000 North American stores closed their doors.  Here in Canada the loss of retailers like Sears, Bombay, Payless Shoes, Crabtree &amp; Evelyn, Jacob, Gymboree, Charming Charlie and now Forever 21 have left shopping centres scrambling to fill the empty spaces. </a:t>
            </a:r>
          </a:p>
          <a:p>
            <a:endParaRPr lang="en-CA" dirty="0">
              <a:latin typeface="Arial" panose="020B0604020202020204" pitchFamily="34" charset="0"/>
            </a:endParaRPr>
          </a:p>
        </p:txBody>
      </p:sp>
      <p:pic>
        <p:nvPicPr>
          <p:cNvPr id="5126" name="Picture 6" descr="Image result for for lease signs&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29175" y="1981200"/>
            <a:ext cx="3759200" cy="2819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720141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33400"/>
            <a:ext cx="7520940" cy="685800"/>
          </a:xfrm>
        </p:spPr>
        <p:txBody>
          <a:bodyPr/>
          <a:lstStyle/>
          <a:p>
            <a:r>
              <a:rPr lang="en-CA" sz="1600" b="1" dirty="0">
                <a:latin typeface="Arial" panose="020B0604020202020204" pitchFamily="34" charset="0"/>
              </a:rPr>
              <a:t>So … in five years, ten years or more will shopping centres be empty abandoned buildings?  Will we buy everything from soup to shoes </a:t>
            </a:r>
            <a:r>
              <a:rPr lang="en-CA" sz="1600" b="1" dirty="0" smtClean="0">
                <a:latin typeface="Arial" panose="020B0604020202020204" pitchFamily="34" charset="0"/>
              </a:rPr>
              <a:t>on-line</a:t>
            </a:r>
            <a:r>
              <a:rPr lang="en-CA" sz="1600" b="1" dirty="0">
                <a:latin typeface="Arial" panose="020B0604020202020204" pitchFamily="34" charset="0"/>
              </a:rPr>
              <a:t>?  </a:t>
            </a:r>
            <a:br>
              <a:rPr lang="en-CA" sz="1600" b="1" dirty="0">
                <a:latin typeface="Arial" panose="020B0604020202020204" pitchFamily="34" charset="0"/>
              </a:rPr>
            </a:br>
            <a:endParaRPr lang="en-CA" sz="1600" b="1" dirty="0"/>
          </a:p>
        </p:txBody>
      </p:sp>
      <p:sp>
        <p:nvSpPr>
          <p:cNvPr id="5" name="AutoShape 2" descr="seph lawles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6" name="AutoShape 6" descr="Image result for abandoned shopping centres&quot;"/>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9676" y="1524000"/>
            <a:ext cx="6984648" cy="4430916"/>
          </a:xfrm>
          <a:prstGeom prst="rect">
            <a:avLst/>
          </a:prstGeom>
        </p:spPr>
      </p:pic>
    </p:spTree>
    <p:extLst>
      <p:ext uri="{BB962C8B-B14F-4D97-AF65-F5344CB8AC3E}">
        <p14:creationId xmlns:p14="http://schemas.microsoft.com/office/powerpoint/2010/main" val="9713486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cap="none" dirty="0">
                <a:latin typeface="Arial" panose="020B0604020202020204" pitchFamily="34" charset="0"/>
              </a:rPr>
              <a:t>Bricks &amp; Mortar and On-Line Retail – Partners in E-Commerce </a:t>
            </a:r>
            <a:endParaRPr lang="en-CA" dirty="0"/>
          </a:p>
        </p:txBody>
      </p:sp>
      <p:sp>
        <p:nvSpPr>
          <p:cNvPr id="3" name="Content Placeholder 2"/>
          <p:cNvSpPr>
            <a:spLocks noGrp="1"/>
          </p:cNvSpPr>
          <p:nvPr>
            <p:ph idx="1"/>
          </p:nvPr>
        </p:nvSpPr>
        <p:spPr>
          <a:xfrm>
            <a:off x="822960" y="1481628"/>
            <a:ext cx="3368040" cy="3579849"/>
          </a:xfrm>
        </p:spPr>
        <p:txBody>
          <a:bodyPr/>
          <a:lstStyle/>
          <a:p>
            <a:r>
              <a:rPr lang="en-CA" sz="1400" dirty="0" smtClean="0">
                <a:latin typeface="Arial" panose="020B0604020202020204" pitchFamily="34" charset="0"/>
              </a:rPr>
              <a:t>We are pleased to announce that the </a:t>
            </a:r>
            <a:r>
              <a:rPr lang="en-CA" sz="1400" dirty="0">
                <a:latin typeface="Arial" panose="020B0604020202020204" pitchFamily="34" charset="0"/>
              </a:rPr>
              <a:t>retail apocalypse has been cancelled – because humans do occasionally like putting down their smartphones, leaving their sofas and going shopping .. even </a:t>
            </a:r>
            <a:r>
              <a:rPr lang="en-CA" sz="1400" dirty="0" err="1">
                <a:latin typeface="Arial" panose="020B0604020202020204" pitchFamily="34" charset="0"/>
              </a:rPr>
              <a:t>Millennials</a:t>
            </a:r>
            <a:r>
              <a:rPr lang="en-CA" sz="1400" dirty="0">
                <a:latin typeface="Arial" panose="020B0604020202020204" pitchFamily="34" charset="0"/>
              </a:rPr>
              <a:t>.  According to consulting firm A.T. Kearney 90% of North American retail sales still occur in a physical store. </a:t>
            </a:r>
          </a:p>
          <a:p>
            <a:endParaRPr lang="en-CA" dirty="0"/>
          </a:p>
        </p:txBody>
      </p:sp>
      <p:pic>
        <p:nvPicPr>
          <p:cNvPr id="7170" name="Picture 2" descr="Image result for people shopping&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3400" y="1371600"/>
            <a:ext cx="4068125" cy="2286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114800" y="4114800"/>
            <a:ext cx="4296725" cy="1815882"/>
          </a:xfrm>
          <a:prstGeom prst="rect">
            <a:avLst/>
          </a:prstGeom>
          <a:noFill/>
        </p:spPr>
        <p:txBody>
          <a:bodyPr wrap="square" rtlCol="0">
            <a:spAutoFit/>
          </a:bodyPr>
          <a:lstStyle/>
          <a:p>
            <a:pPr algn="ctr"/>
            <a:r>
              <a:rPr lang="en-CA" sz="1400" b="1" dirty="0" smtClean="0">
                <a:latin typeface="Arial" panose="020B0604020202020204" pitchFamily="34" charset="0"/>
              </a:rPr>
              <a:t>As we move forward a new hybrid form of shopping will emerge – one where consumers move seamlessly between physical and digital shopping.</a:t>
            </a:r>
          </a:p>
          <a:p>
            <a:pPr algn="ctr"/>
            <a:r>
              <a:rPr lang="en-CA" sz="1400" b="1" dirty="0" smtClean="0">
                <a:latin typeface="Arial" panose="020B0604020202020204" pitchFamily="34" charset="0"/>
              </a:rPr>
              <a:t>Major e-</a:t>
            </a:r>
            <a:r>
              <a:rPr lang="en-CA" sz="1400" b="1" dirty="0" err="1" smtClean="0">
                <a:latin typeface="Arial" panose="020B0604020202020204" pitchFamily="34" charset="0"/>
              </a:rPr>
              <a:t>tailers</a:t>
            </a:r>
            <a:r>
              <a:rPr lang="en-CA" sz="1400" b="1" dirty="0" smtClean="0">
                <a:latin typeface="Arial" panose="020B0604020202020204" pitchFamily="34" charset="0"/>
              </a:rPr>
              <a:t> such as Amazon are rolling out bricks and mortar stores in an effort to solidify their brands and curate their product assortments.  </a:t>
            </a:r>
            <a:endParaRPr lang="en-CA" sz="1400" b="1" dirty="0">
              <a:latin typeface="Arial" panose="020B0604020202020204" pitchFamily="34" charset="0"/>
            </a:endParaRPr>
          </a:p>
        </p:txBody>
      </p:sp>
      <p:pic>
        <p:nvPicPr>
          <p:cNvPr id="6" name="Picture 14" descr="Image result for amazon retail sto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5095" y="4114800"/>
            <a:ext cx="3289705" cy="2189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70856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4572000"/>
            <a:ext cx="7696200" cy="3200400"/>
          </a:xfrm>
        </p:spPr>
        <p:txBody>
          <a:bodyPr>
            <a:normAutofit/>
          </a:bodyPr>
          <a:lstStyle/>
          <a:p>
            <a:pPr algn="ctr"/>
            <a:r>
              <a:rPr lang="en-CA" sz="1400" dirty="0" smtClean="0">
                <a:latin typeface="Arial" panose="020B0604020202020204" pitchFamily="34" charset="0"/>
              </a:rPr>
              <a:t>Hybrid retail outlets will be smaller in size and carry less inventory as consumers check out the product in store but then purchase on-line.  They will be tech heavy with smart changing rooms, un-manned ordering kiosks, digital check outs and interactive activities and events. </a:t>
            </a:r>
          </a:p>
          <a:p>
            <a:pPr algn="ctr"/>
            <a:r>
              <a:rPr lang="en-CA" sz="1400" dirty="0" smtClean="0">
                <a:latin typeface="Arial" panose="020B0604020202020204" pitchFamily="34" charset="0"/>
              </a:rPr>
              <a:t>The retailers of the future will rely less on inventory and more on creating personalized brand experiences.</a:t>
            </a:r>
          </a:p>
          <a:p>
            <a:endParaRPr lang="en-CA" dirty="0">
              <a:latin typeface="Arial" panose="020B0604020202020204" pitchFamily="34" charset="0"/>
            </a:endParaRPr>
          </a:p>
          <a:p>
            <a:endParaRPr lang="en-CA" dirty="0">
              <a:latin typeface="Arial" panose="020B0604020202020204" pitchFamily="34" charset="0"/>
            </a:endParaRPr>
          </a:p>
          <a:p>
            <a:endParaRPr lang="en-CA" dirty="0" smtClean="0">
              <a:latin typeface="Arial" panose="020B0604020202020204" pitchFamily="34" charset="0"/>
            </a:endParaRPr>
          </a:p>
          <a:p>
            <a:endParaRPr lang="en-CA" dirty="0">
              <a:latin typeface="Arial" panose="020B0604020202020204" pitchFamily="34" charset="0"/>
            </a:endParaRPr>
          </a:p>
        </p:txBody>
      </p:sp>
      <p:pic>
        <p:nvPicPr>
          <p:cNvPr id="2056" name="Picture 8" descr="Image result for tech retailers&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388551"/>
            <a:ext cx="6477000" cy="38910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338201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z="2400" cap="none" dirty="0" smtClean="0">
                <a:latin typeface="Arial" panose="020B0604020202020204" pitchFamily="34" charset="0"/>
                <a:cs typeface="Arial" panose="020B0604020202020204" pitchFamily="34" charset="0"/>
              </a:rPr>
              <a:t>Smart Centres </a:t>
            </a:r>
            <a:endParaRPr lang="en-CA" sz="2400" cap="none"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914400" y="1100628"/>
            <a:ext cx="7239000" cy="3579849"/>
          </a:xfrm>
        </p:spPr>
        <p:txBody>
          <a:bodyPr>
            <a:normAutofit/>
          </a:bodyPr>
          <a:lstStyle/>
          <a:p>
            <a:r>
              <a:rPr lang="en-CA" sz="1400" dirty="0" smtClean="0">
                <a:latin typeface="Arial" panose="020B0604020202020204" pitchFamily="34" charset="0"/>
                <a:cs typeface="Arial" panose="020B0604020202020204" pitchFamily="34" charset="0"/>
              </a:rPr>
              <a:t>Shopping centres will share in the new technologies with the creation of their own shopping apps, e-lounges, mobile payment systems, smart parking lots, more sophisticated interactive websites and digital in centre directories.</a:t>
            </a:r>
          </a:p>
          <a:p>
            <a:r>
              <a:rPr lang="en-CA" sz="1400" dirty="0" smtClean="0">
                <a:latin typeface="Arial" panose="020B0604020202020204" pitchFamily="34" charset="0"/>
                <a:cs typeface="Arial" panose="020B0604020202020204" pitchFamily="34" charset="0"/>
              </a:rPr>
              <a:t>Enhancing the shopping experience of consumers through accessible, easy-to-use technology will become a top priority in the shopping centre of the not so distant future.  </a:t>
            </a:r>
            <a:endParaRPr lang="en-CA" sz="1400" dirty="0">
              <a:latin typeface="Arial" panose="020B0604020202020204" pitchFamily="34" charset="0"/>
              <a:cs typeface="Arial" panose="020B0604020202020204" pitchFamily="34" charset="0"/>
            </a:endParaRPr>
          </a:p>
        </p:txBody>
      </p:sp>
      <p:pic>
        <p:nvPicPr>
          <p:cNvPr id="8194" name="Picture 2" descr="C:\Users\kshular\AppData\Local\Microsoft\Windows\Temporary Internet Files\Content.Outlook\DQ75DQGU\GetintheLoop a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2971800"/>
            <a:ext cx="6728459" cy="26594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291684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Angles">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Angles</Template>
  <TotalTime>1674</TotalTime>
  <Words>881</Words>
  <Application>Microsoft Office PowerPoint</Application>
  <PresentationFormat>On-screen Show (4:3)</PresentationFormat>
  <Paragraphs>45</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Angles</vt:lpstr>
      <vt:lpstr>Shopping Centre? What’s a Shopping Centre?</vt:lpstr>
      <vt:lpstr>Sustainable?</vt:lpstr>
      <vt:lpstr>Green is good!</vt:lpstr>
      <vt:lpstr>PowerPoint Presentation</vt:lpstr>
      <vt:lpstr>Sustainable – “an ability or capacity of something to be maintained or to sustain itself”</vt:lpstr>
      <vt:lpstr>So … in five years, ten years or more will shopping centres be empty abandoned buildings?  Will we buy everything from soup to shoes on-line?   </vt:lpstr>
      <vt:lpstr>Bricks &amp; Mortar and On-Line Retail – Partners in E-Commerce </vt:lpstr>
      <vt:lpstr>PowerPoint Presentation</vt:lpstr>
      <vt:lpstr>Smart Centres </vt:lpstr>
      <vt:lpstr>Dining, Leisure and Entertainment Centres .. Oh and Shopping Too.</vt:lpstr>
      <vt:lpstr>Home Sweet Home?</vt:lpstr>
      <vt:lpstr>Acknowledgements</vt:lpstr>
    </vt:vector>
  </TitlesOfParts>
  <Company>Bentall Kennedy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Shopping Centre? What’s a Shopping Centre?</dc:title>
  <dc:creator>Bentall Admin</dc:creator>
  <cp:lastModifiedBy>Bentall Admin</cp:lastModifiedBy>
  <cp:revision>51</cp:revision>
  <cp:lastPrinted>2019-10-29T21:52:27Z</cp:lastPrinted>
  <dcterms:created xsi:type="dcterms:W3CDTF">2019-10-28T18:04:06Z</dcterms:created>
  <dcterms:modified xsi:type="dcterms:W3CDTF">2019-10-29T21:58:27Z</dcterms:modified>
</cp:coreProperties>
</file>