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6" r:id="rId1"/>
  </p:sldMasterIdLst>
  <p:notesMasterIdLst>
    <p:notesMasterId r:id="rId39"/>
  </p:notesMasterIdLst>
  <p:handoutMasterIdLst>
    <p:handoutMasterId r:id="rId40"/>
  </p:handoutMasterIdLst>
  <p:sldIdLst>
    <p:sldId id="259" r:id="rId2"/>
    <p:sldId id="256" r:id="rId3"/>
    <p:sldId id="341" r:id="rId4"/>
    <p:sldId id="310" r:id="rId5"/>
    <p:sldId id="311" r:id="rId6"/>
    <p:sldId id="292" r:id="rId7"/>
    <p:sldId id="263" r:id="rId8"/>
    <p:sldId id="295" r:id="rId9"/>
    <p:sldId id="289" r:id="rId10"/>
    <p:sldId id="288" r:id="rId11"/>
    <p:sldId id="346" r:id="rId12"/>
    <p:sldId id="280" r:id="rId13"/>
    <p:sldId id="345" r:id="rId14"/>
    <p:sldId id="344" r:id="rId15"/>
    <p:sldId id="298" r:id="rId16"/>
    <p:sldId id="338" r:id="rId17"/>
    <p:sldId id="347" r:id="rId18"/>
    <p:sldId id="356" r:id="rId19"/>
    <p:sldId id="296" r:id="rId20"/>
    <p:sldId id="301" r:id="rId21"/>
    <p:sldId id="300" r:id="rId22"/>
    <p:sldId id="299" r:id="rId23"/>
    <p:sldId id="350" r:id="rId24"/>
    <p:sldId id="343" r:id="rId25"/>
    <p:sldId id="357" r:id="rId26"/>
    <p:sldId id="348" r:id="rId27"/>
    <p:sldId id="355" r:id="rId28"/>
    <p:sldId id="358" r:id="rId29"/>
    <p:sldId id="302" r:id="rId30"/>
    <p:sldId id="304" r:id="rId31"/>
    <p:sldId id="351" r:id="rId32"/>
    <p:sldId id="352" r:id="rId33"/>
    <p:sldId id="305" r:id="rId34"/>
    <p:sldId id="317" r:id="rId35"/>
    <p:sldId id="353" r:id="rId36"/>
    <p:sldId id="354" r:id="rId37"/>
    <p:sldId id="339"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FCF01BF-8559-4BE1-B72C-D04812936567}">
          <p14:sldIdLst>
            <p14:sldId id="259"/>
            <p14:sldId id="256"/>
            <p14:sldId id="341"/>
            <p14:sldId id="310"/>
            <p14:sldId id="311"/>
            <p14:sldId id="292"/>
            <p14:sldId id="263"/>
            <p14:sldId id="295"/>
            <p14:sldId id="289"/>
            <p14:sldId id="288"/>
            <p14:sldId id="346"/>
            <p14:sldId id="280"/>
            <p14:sldId id="345"/>
            <p14:sldId id="344"/>
            <p14:sldId id="298"/>
          </p14:sldIdLst>
        </p14:section>
        <p14:section name="Part 2 (Melissa)" id="{255FF581-2A97-487D-944C-CFACDC0DC9B8}">
          <p14:sldIdLst>
            <p14:sldId id="338"/>
            <p14:sldId id="347"/>
            <p14:sldId id="356"/>
            <p14:sldId id="296"/>
            <p14:sldId id="301"/>
            <p14:sldId id="300"/>
            <p14:sldId id="299"/>
            <p14:sldId id="350"/>
            <p14:sldId id="343"/>
            <p14:sldId id="357"/>
            <p14:sldId id="348"/>
            <p14:sldId id="355"/>
            <p14:sldId id="358"/>
            <p14:sldId id="302"/>
            <p14:sldId id="304"/>
            <p14:sldId id="351"/>
            <p14:sldId id="352"/>
            <p14:sldId id="305"/>
            <p14:sldId id="317"/>
            <p14:sldId id="353"/>
            <p14:sldId id="354"/>
            <p14:sldId id="339"/>
          </p14:sldIdLst>
        </p14:section>
      </p14:sectionLst>
    </p:ext>
    <p:ext uri="{EFAFB233-063F-42B5-8137-9DF3F51BA10A}">
      <p15:sldGuideLst xmlns:p15="http://schemas.microsoft.com/office/powerpoint/2012/main">
        <p15:guide id="1" orient="horz" pos="960" userDrawn="1">
          <p15:clr>
            <a:srgbClr val="A4A3A4"/>
          </p15:clr>
        </p15:guide>
        <p15:guide id="2" pos="53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890"/>
    <a:srgbClr val="00B0F0"/>
    <a:srgbClr val="92D050"/>
    <a:srgbClr val="3FAE49"/>
    <a:srgbClr val="70AC2E"/>
    <a:srgbClr val="00CC00"/>
    <a:srgbClr val="97B0DD"/>
    <a:srgbClr val="567891"/>
    <a:srgbClr val="3B548C"/>
    <a:srgbClr val="3FC9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23" autoAdjust="0"/>
    <p:restoredTop sz="72267" autoAdjust="0"/>
  </p:normalViewPr>
  <p:slideViewPr>
    <p:cSldViewPr snapToGrid="0">
      <p:cViewPr varScale="1">
        <p:scale>
          <a:sx n="61" d="100"/>
          <a:sy n="61" d="100"/>
        </p:scale>
        <p:origin x="132" y="150"/>
      </p:cViewPr>
      <p:guideLst>
        <p:guide orient="horz" pos="960"/>
        <p:guide pos="5376"/>
      </p:guideLst>
    </p:cSldViewPr>
  </p:slideViewPr>
  <p:outlineViewPr>
    <p:cViewPr>
      <p:scale>
        <a:sx n="33" d="100"/>
        <a:sy n="33" d="100"/>
      </p:scale>
      <p:origin x="0" y="-7314"/>
    </p:cViewPr>
  </p:outlineViewPr>
  <p:notesTextViewPr>
    <p:cViewPr>
      <p:scale>
        <a:sx n="1" d="1"/>
        <a:sy n="1" d="1"/>
      </p:scale>
      <p:origin x="0" y="0"/>
    </p:cViewPr>
  </p:notesTextViewPr>
  <p:sorterViewPr>
    <p:cViewPr>
      <p:scale>
        <a:sx n="100" d="100"/>
        <a:sy n="100" d="100"/>
      </p:scale>
      <p:origin x="0" y="-5958"/>
    </p:cViewPr>
  </p:sorterViewPr>
  <p:notesViewPr>
    <p:cSldViewPr snapToGrid="0">
      <p:cViewPr varScale="1">
        <p:scale>
          <a:sx n="71" d="100"/>
          <a:sy n="71" d="100"/>
        </p:scale>
        <p:origin x="2868"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4137EF6-5101-48A9-8113-3274DFFC9265}" type="datetimeFigureOut">
              <a:rPr lang="en-CA" smtClean="0"/>
              <a:t>2019-10-29</a:t>
            </a:fld>
            <a:endParaRPr lang="en-CA"/>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7A0CF67-7DFE-4634-B7CA-C1B4C29E263A}" type="slidenum">
              <a:rPr lang="en-CA" smtClean="0"/>
              <a:t>‹#›</a:t>
            </a:fld>
            <a:endParaRPr lang="en-CA"/>
          </a:p>
        </p:txBody>
      </p:sp>
    </p:spTree>
    <p:extLst>
      <p:ext uri="{BB962C8B-B14F-4D97-AF65-F5344CB8AC3E}">
        <p14:creationId xmlns:p14="http://schemas.microsoft.com/office/powerpoint/2010/main" val="1153321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870A7C0-C62A-4518-A5C7-E627689B45D3}" type="datetimeFigureOut">
              <a:rPr lang="en-US" smtClean="0"/>
              <a:t>10/29/2019</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E86B08-2262-4704-A13C-9F34BE92DFC8}" type="slidenum">
              <a:rPr lang="en-US" smtClean="0"/>
              <a:t>‹#›</a:t>
            </a:fld>
            <a:endParaRPr lang="en-US" dirty="0"/>
          </a:p>
        </p:txBody>
      </p:sp>
    </p:spTree>
    <p:extLst>
      <p:ext uri="{BB962C8B-B14F-4D97-AF65-F5344CB8AC3E}">
        <p14:creationId xmlns:p14="http://schemas.microsoft.com/office/powerpoint/2010/main" val="3228049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4E86B08-2262-4704-A13C-9F34BE92DFC8}" type="slidenum">
              <a:rPr lang="en-US" smtClean="0"/>
              <a:t>2</a:t>
            </a:fld>
            <a:endParaRPr lang="en-US" dirty="0"/>
          </a:p>
        </p:txBody>
      </p:sp>
    </p:spTree>
    <p:extLst>
      <p:ext uri="{BB962C8B-B14F-4D97-AF65-F5344CB8AC3E}">
        <p14:creationId xmlns:p14="http://schemas.microsoft.com/office/powerpoint/2010/main" val="3578201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Another local example – this is a relatively</a:t>
            </a:r>
            <a:r>
              <a:rPr lang="en-CA" baseline="0" dirty="0" smtClean="0"/>
              <a:t> small greenway connection near Cecelia Ravine. The runoff from the street travels through a terraced complex of rain gardens.</a:t>
            </a:r>
            <a:endParaRPr lang="en-CA" dirty="0"/>
          </a:p>
        </p:txBody>
      </p:sp>
      <p:sp>
        <p:nvSpPr>
          <p:cNvPr id="4" name="Slide Number Placeholder 3"/>
          <p:cNvSpPr>
            <a:spLocks noGrp="1"/>
          </p:cNvSpPr>
          <p:nvPr>
            <p:ph type="sldNum" sz="quarter" idx="10"/>
          </p:nvPr>
        </p:nvSpPr>
        <p:spPr/>
        <p:txBody>
          <a:bodyPr/>
          <a:lstStyle/>
          <a:p>
            <a:fld id="{D4E86B08-2262-4704-A13C-9F34BE92DFC8}" type="slidenum">
              <a:rPr lang="en-US" smtClean="0"/>
              <a:t>22</a:t>
            </a:fld>
            <a:endParaRPr lang="en-US" dirty="0"/>
          </a:p>
        </p:txBody>
      </p:sp>
    </p:spTree>
    <p:extLst>
      <p:ext uri="{BB962C8B-B14F-4D97-AF65-F5344CB8AC3E}">
        <p14:creationId xmlns:p14="http://schemas.microsoft.com/office/powerpoint/2010/main" val="1284719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a great example from Seattle, </a:t>
            </a:r>
            <a:r>
              <a:rPr lang="en-CA" dirty="0" smtClean="0"/>
              <a:t>in </a:t>
            </a:r>
            <a:r>
              <a:rPr lang="en-CA" dirty="0"/>
              <a:t>a </a:t>
            </a:r>
            <a:r>
              <a:rPr lang="en-CA" dirty="0" smtClean="0"/>
              <a:t>neighbourhood scale commercial</a:t>
            </a:r>
            <a:r>
              <a:rPr lang="en-CA" baseline="0" dirty="0" smtClean="0"/>
              <a:t> area</a:t>
            </a:r>
            <a:r>
              <a:rPr lang="en-CA" dirty="0" smtClean="0"/>
              <a:t>. </a:t>
            </a:r>
            <a:r>
              <a:rPr lang="en-CA" dirty="0"/>
              <a:t>What I like about this example is that the plantings are not only designed to manage stormwater, but the design blurs the lines between streetscape and </a:t>
            </a:r>
            <a:r>
              <a:rPr lang="en-CA" dirty="0" smtClean="0"/>
              <a:t>greenway </a:t>
            </a:r>
            <a:r>
              <a:rPr lang="en-CA" dirty="0"/>
              <a:t>or park space. </a:t>
            </a:r>
          </a:p>
        </p:txBody>
      </p:sp>
      <p:sp>
        <p:nvSpPr>
          <p:cNvPr id="4" name="Slide Number Placeholder 3"/>
          <p:cNvSpPr>
            <a:spLocks noGrp="1"/>
          </p:cNvSpPr>
          <p:nvPr>
            <p:ph type="sldNum" sz="quarter" idx="5"/>
          </p:nvPr>
        </p:nvSpPr>
        <p:spPr/>
        <p:txBody>
          <a:bodyPr/>
          <a:lstStyle/>
          <a:p>
            <a:fld id="{D4E86B08-2262-4704-A13C-9F34BE92DFC8}" type="slidenum">
              <a:rPr lang="en-US" smtClean="0"/>
              <a:t>23</a:t>
            </a:fld>
            <a:endParaRPr lang="en-US" dirty="0"/>
          </a:p>
        </p:txBody>
      </p:sp>
    </p:spTree>
    <p:extLst>
      <p:ext uri="{BB962C8B-B14F-4D97-AF65-F5344CB8AC3E}">
        <p14:creationId xmlns:p14="http://schemas.microsoft.com/office/powerpoint/2010/main" val="2905933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a:t>
            </a:r>
            <a:r>
              <a:rPr lang="en-CA" baseline="0" dirty="0" smtClean="0"/>
              <a:t> is a local example of a residence, where much of the front yard has been converted to a rain garden.</a:t>
            </a:r>
            <a:endParaRPr lang="en-CA" dirty="0"/>
          </a:p>
        </p:txBody>
      </p:sp>
      <p:sp>
        <p:nvSpPr>
          <p:cNvPr id="4" name="Slide Number Placeholder 3"/>
          <p:cNvSpPr>
            <a:spLocks noGrp="1"/>
          </p:cNvSpPr>
          <p:nvPr>
            <p:ph type="sldNum" sz="quarter" idx="10"/>
          </p:nvPr>
        </p:nvSpPr>
        <p:spPr/>
        <p:txBody>
          <a:bodyPr/>
          <a:lstStyle/>
          <a:p>
            <a:fld id="{D4E86B08-2262-4704-A13C-9F34BE92DFC8}" type="slidenum">
              <a:rPr lang="en-US" smtClean="0"/>
              <a:t>24</a:t>
            </a:fld>
            <a:endParaRPr lang="en-US" dirty="0"/>
          </a:p>
        </p:txBody>
      </p:sp>
    </p:spTree>
    <p:extLst>
      <p:ext uri="{BB962C8B-B14F-4D97-AF65-F5344CB8AC3E}">
        <p14:creationId xmlns:p14="http://schemas.microsoft.com/office/powerpoint/2010/main" val="2616883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runoff</a:t>
            </a:r>
            <a:r>
              <a:rPr lang="en-CA" baseline="0" dirty="0" smtClean="0"/>
              <a:t> from the roof is directed to a cistern and then piped to this small bowl (just left of centre in the image). The runoff bubbles up from the bowl and overflows into the rain garden.</a:t>
            </a:r>
            <a:endParaRPr lang="en-CA" dirty="0"/>
          </a:p>
        </p:txBody>
      </p:sp>
      <p:sp>
        <p:nvSpPr>
          <p:cNvPr id="4" name="Slide Number Placeholder 3"/>
          <p:cNvSpPr>
            <a:spLocks noGrp="1"/>
          </p:cNvSpPr>
          <p:nvPr>
            <p:ph type="sldNum" sz="quarter" idx="10"/>
          </p:nvPr>
        </p:nvSpPr>
        <p:spPr/>
        <p:txBody>
          <a:bodyPr/>
          <a:lstStyle/>
          <a:p>
            <a:fld id="{D4E86B08-2262-4704-A13C-9F34BE92DFC8}" type="slidenum">
              <a:rPr lang="en-US" smtClean="0"/>
              <a:t>25</a:t>
            </a:fld>
            <a:endParaRPr lang="en-US" dirty="0"/>
          </a:p>
        </p:txBody>
      </p:sp>
    </p:spTree>
    <p:extLst>
      <p:ext uri="{BB962C8B-B14F-4D97-AF65-F5344CB8AC3E}">
        <p14:creationId xmlns:p14="http://schemas.microsoft.com/office/powerpoint/2010/main" val="3040180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is a photo of</a:t>
            </a:r>
            <a:r>
              <a:rPr lang="en-CA" baseline="0" dirty="0" smtClean="0"/>
              <a:t> quite a formal example of a stormwater landscape.</a:t>
            </a:r>
            <a:endParaRPr lang="en-CA" dirty="0"/>
          </a:p>
        </p:txBody>
      </p:sp>
      <p:sp>
        <p:nvSpPr>
          <p:cNvPr id="4" name="Slide Number Placeholder 3"/>
          <p:cNvSpPr>
            <a:spLocks noGrp="1"/>
          </p:cNvSpPr>
          <p:nvPr>
            <p:ph type="sldNum" sz="quarter" idx="10"/>
          </p:nvPr>
        </p:nvSpPr>
        <p:spPr/>
        <p:txBody>
          <a:bodyPr/>
          <a:lstStyle/>
          <a:p>
            <a:fld id="{D4E86B08-2262-4704-A13C-9F34BE92DFC8}" type="slidenum">
              <a:rPr lang="en-US" smtClean="0"/>
              <a:t>26</a:t>
            </a:fld>
            <a:endParaRPr lang="en-US" dirty="0"/>
          </a:p>
        </p:txBody>
      </p:sp>
    </p:spTree>
    <p:extLst>
      <p:ext uri="{BB962C8B-B14F-4D97-AF65-F5344CB8AC3E}">
        <p14:creationId xmlns:p14="http://schemas.microsoft.com/office/powerpoint/2010/main" val="1956502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is </a:t>
            </a:r>
            <a:r>
              <a:rPr lang="en-CA" baseline="0" dirty="0" smtClean="0"/>
              <a:t>High Point Redevelopment in Seattle, showing implementation of landscape based stormwater management, at a comprehensive housing development scale. You can see that the boulevard areas have rain gardens.</a:t>
            </a:r>
            <a:endParaRPr lang="en-CA" dirty="0"/>
          </a:p>
        </p:txBody>
      </p:sp>
      <p:sp>
        <p:nvSpPr>
          <p:cNvPr id="4" name="Slide Number Placeholder 3"/>
          <p:cNvSpPr>
            <a:spLocks noGrp="1"/>
          </p:cNvSpPr>
          <p:nvPr>
            <p:ph type="sldNum" sz="quarter" idx="10"/>
          </p:nvPr>
        </p:nvSpPr>
        <p:spPr/>
        <p:txBody>
          <a:bodyPr/>
          <a:lstStyle/>
          <a:p>
            <a:fld id="{D4E86B08-2262-4704-A13C-9F34BE92DFC8}" type="slidenum">
              <a:rPr lang="en-US" smtClean="0"/>
              <a:t>27</a:t>
            </a:fld>
            <a:endParaRPr lang="en-US" dirty="0"/>
          </a:p>
        </p:txBody>
      </p:sp>
    </p:spTree>
    <p:extLst>
      <p:ext uri="{BB962C8B-B14F-4D97-AF65-F5344CB8AC3E}">
        <p14:creationId xmlns:p14="http://schemas.microsoft.com/office/powerpoint/2010/main" val="58957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is a shot</a:t>
            </a:r>
            <a:r>
              <a:rPr lang="en-CA" baseline="0" dirty="0" smtClean="0"/>
              <a:t> of Oswald Park. Oswald Park has two rain gardens, which were implemented to help resolve drainage problems within the park.</a:t>
            </a:r>
            <a:endParaRPr lang="en-CA" dirty="0"/>
          </a:p>
        </p:txBody>
      </p:sp>
      <p:sp>
        <p:nvSpPr>
          <p:cNvPr id="4" name="Slide Number Placeholder 3"/>
          <p:cNvSpPr>
            <a:spLocks noGrp="1"/>
          </p:cNvSpPr>
          <p:nvPr>
            <p:ph type="sldNum" sz="quarter" idx="10"/>
          </p:nvPr>
        </p:nvSpPr>
        <p:spPr/>
        <p:txBody>
          <a:bodyPr/>
          <a:lstStyle/>
          <a:p>
            <a:fld id="{D4E86B08-2262-4704-A13C-9F34BE92DFC8}" type="slidenum">
              <a:rPr lang="en-US" smtClean="0"/>
              <a:t>28</a:t>
            </a:fld>
            <a:endParaRPr lang="en-US" dirty="0"/>
          </a:p>
        </p:txBody>
      </p:sp>
    </p:spTree>
    <p:extLst>
      <p:ext uri="{BB962C8B-B14F-4D97-AF65-F5344CB8AC3E}">
        <p14:creationId xmlns:p14="http://schemas.microsoft.com/office/powerpoint/2010/main" val="4068094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More local</a:t>
            </a:r>
            <a:r>
              <a:rPr lang="en-CA" baseline="0" dirty="0" smtClean="0"/>
              <a:t> examples - t</a:t>
            </a:r>
            <a:r>
              <a:rPr lang="en-CA" dirty="0" smtClean="0"/>
              <a:t>hi</a:t>
            </a:r>
            <a:r>
              <a:rPr lang="en-CA" baseline="0" dirty="0" smtClean="0"/>
              <a:t>s photo is of a large raingarden at Fisherman’s Wharf Park in Victoria.</a:t>
            </a:r>
            <a:endParaRPr lang="en-CA" dirty="0"/>
          </a:p>
        </p:txBody>
      </p:sp>
      <p:sp>
        <p:nvSpPr>
          <p:cNvPr id="4" name="Slide Number Placeholder 3"/>
          <p:cNvSpPr>
            <a:spLocks noGrp="1"/>
          </p:cNvSpPr>
          <p:nvPr>
            <p:ph type="sldNum" sz="quarter" idx="10"/>
          </p:nvPr>
        </p:nvSpPr>
        <p:spPr/>
        <p:txBody>
          <a:bodyPr/>
          <a:lstStyle/>
          <a:p>
            <a:fld id="{D4E86B08-2262-4704-A13C-9F34BE92DFC8}" type="slidenum">
              <a:rPr lang="en-US" smtClean="0"/>
              <a:t>29</a:t>
            </a:fld>
            <a:endParaRPr lang="en-US" dirty="0"/>
          </a:p>
        </p:txBody>
      </p:sp>
    </p:spTree>
    <p:extLst>
      <p:ext uri="{BB962C8B-B14F-4D97-AF65-F5344CB8AC3E}">
        <p14:creationId xmlns:p14="http://schemas.microsoft.com/office/powerpoint/2010/main" val="990327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a:t>
            </a:r>
            <a:r>
              <a:rPr lang="en-CA" baseline="0" dirty="0" smtClean="0"/>
              <a:t> illustrative section shows how that rain garden at Fisherman’s Wharf Park works. </a:t>
            </a:r>
            <a:r>
              <a:rPr lang="en-CA" dirty="0" smtClean="0"/>
              <a:t>As</a:t>
            </a:r>
            <a:r>
              <a:rPr lang="en-CA" baseline="0" dirty="0" smtClean="0"/>
              <a:t> this rain garden is very near the bottom of the watershed, it intercepts a large amount of water from the </a:t>
            </a:r>
            <a:r>
              <a:rPr lang="en-CA" baseline="0" dirty="0" err="1" smtClean="0"/>
              <a:t>stormdrain</a:t>
            </a:r>
            <a:r>
              <a:rPr lang="en-CA" baseline="0" dirty="0" smtClean="0"/>
              <a:t> system, before it reaches the Inner Harbour.</a:t>
            </a:r>
            <a:endParaRPr lang="en-CA" dirty="0"/>
          </a:p>
        </p:txBody>
      </p:sp>
      <p:sp>
        <p:nvSpPr>
          <p:cNvPr id="4" name="Slide Number Placeholder 3"/>
          <p:cNvSpPr>
            <a:spLocks noGrp="1"/>
          </p:cNvSpPr>
          <p:nvPr>
            <p:ph type="sldNum" sz="quarter" idx="10"/>
          </p:nvPr>
        </p:nvSpPr>
        <p:spPr/>
        <p:txBody>
          <a:bodyPr/>
          <a:lstStyle/>
          <a:p>
            <a:fld id="{D4E86B08-2262-4704-A13C-9F34BE92DFC8}" type="slidenum">
              <a:rPr lang="en-US" smtClean="0"/>
              <a:t>30</a:t>
            </a:fld>
            <a:endParaRPr lang="en-US" dirty="0"/>
          </a:p>
        </p:txBody>
      </p:sp>
    </p:spTree>
    <p:extLst>
      <p:ext uri="{BB962C8B-B14F-4D97-AF65-F5344CB8AC3E}">
        <p14:creationId xmlns:p14="http://schemas.microsoft.com/office/powerpoint/2010/main" val="585434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is quite a whimsical shot of Bridget Joyce</a:t>
            </a:r>
            <a:r>
              <a:rPr lang="en-CA" baseline="0" dirty="0" smtClean="0"/>
              <a:t> Square in London. </a:t>
            </a:r>
            <a:endParaRPr lang="en-CA" dirty="0" smtClean="0"/>
          </a:p>
        </p:txBody>
      </p:sp>
      <p:sp>
        <p:nvSpPr>
          <p:cNvPr id="4" name="Slide Number Placeholder 3"/>
          <p:cNvSpPr>
            <a:spLocks noGrp="1"/>
          </p:cNvSpPr>
          <p:nvPr>
            <p:ph type="sldNum" sz="quarter" idx="10"/>
          </p:nvPr>
        </p:nvSpPr>
        <p:spPr/>
        <p:txBody>
          <a:bodyPr/>
          <a:lstStyle/>
          <a:p>
            <a:fld id="{D4E86B08-2262-4704-A13C-9F34BE92DFC8}" type="slidenum">
              <a:rPr lang="en-US" smtClean="0"/>
              <a:t>31</a:t>
            </a:fld>
            <a:endParaRPr lang="en-US" dirty="0"/>
          </a:p>
        </p:txBody>
      </p:sp>
    </p:spTree>
    <p:extLst>
      <p:ext uri="{BB962C8B-B14F-4D97-AF65-F5344CB8AC3E}">
        <p14:creationId xmlns:p14="http://schemas.microsoft.com/office/powerpoint/2010/main" val="367877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4E86B08-2262-4704-A13C-9F34BE92DFC8}" type="slidenum">
              <a:rPr lang="en-US" smtClean="0"/>
              <a:t>4</a:t>
            </a:fld>
            <a:endParaRPr lang="en-US" dirty="0"/>
          </a:p>
        </p:txBody>
      </p:sp>
    </p:spTree>
    <p:extLst>
      <p:ext uri="{BB962C8B-B14F-4D97-AF65-F5344CB8AC3E}">
        <p14:creationId xmlns:p14="http://schemas.microsoft.com/office/powerpoint/2010/main" val="3780340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And don’t</a:t>
            </a:r>
            <a:r>
              <a:rPr lang="en-CA" baseline="0" dirty="0" smtClean="0"/>
              <a:t> forget the pollinators! Pollinators are right at home in rain gardens.</a:t>
            </a:r>
            <a:endParaRPr lang="en-CA" dirty="0"/>
          </a:p>
        </p:txBody>
      </p:sp>
      <p:sp>
        <p:nvSpPr>
          <p:cNvPr id="4" name="Slide Number Placeholder 3"/>
          <p:cNvSpPr>
            <a:spLocks noGrp="1"/>
          </p:cNvSpPr>
          <p:nvPr>
            <p:ph type="sldNum" sz="quarter" idx="10"/>
          </p:nvPr>
        </p:nvSpPr>
        <p:spPr/>
        <p:txBody>
          <a:bodyPr/>
          <a:lstStyle/>
          <a:p>
            <a:fld id="{D4E86B08-2262-4704-A13C-9F34BE92DFC8}" type="slidenum">
              <a:rPr lang="en-US" smtClean="0"/>
              <a:t>32</a:t>
            </a:fld>
            <a:endParaRPr lang="en-US" dirty="0"/>
          </a:p>
        </p:txBody>
      </p:sp>
    </p:spTree>
    <p:extLst>
      <p:ext uri="{BB962C8B-B14F-4D97-AF65-F5344CB8AC3E}">
        <p14:creationId xmlns:p14="http://schemas.microsoft.com/office/powerpoint/2010/main" val="3796104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a:t>
            </a:r>
            <a:r>
              <a:rPr lang="en-CA" baseline="0" dirty="0" smtClean="0"/>
              <a:t> is an illustration of an light industrial project in View Royal , which is an excellent example of an integrated approach to stormwater management. Runoff from the roof areas goes first to a cistern, which is then reused for toilet flushing and irrigation. Overflow is directed to landscape areas.</a:t>
            </a:r>
            <a:endParaRPr lang="en-CA" dirty="0"/>
          </a:p>
        </p:txBody>
      </p:sp>
      <p:sp>
        <p:nvSpPr>
          <p:cNvPr id="4" name="Slide Number Placeholder 3"/>
          <p:cNvSpPr>
            <a:spLocks noGrp="1"/>
          </p:cNvSpPr>
          <p:nvPr>
            <p:ph type="sldNum" sz="quarter" idx="10"/>
          </p:nvPr>
        </p:nvSpPr>
        <p:spPr/>
        <p:txBody>
          <a:bodyPr/>
          <a:lstStyle/>
          <a:p>
            <a:fld id="{D4E86B08-2262-4704-A13C-9F34BE92DFC8}" type="slidenum">
              <a:rPr lang="en-US" smtClean="0"/>
              <a:t>33</a:t>
            </a:fld>
            <a:endParaRPr lang="en-US" dirty="0"/>
          </a:p>
        </p:txBody>
      </p:sp>
    </p:spTree>
    <p:extLst>
      <p:ext uri="{BB962C8B-B14F-4D97-AF65-F5344CB8AC3E}">
        <p14:creationId xmlns:p14="http://schemas.microsoft.com/office/powerpoint/2010/main" val="3361340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commercial</a:t>
            </a:r>
            <a:r>
              <a:rPr lang="en-US" baseline="0" dirty="0" smtClean="0"/>
              <a:t> </a:t>
            </a:r>
            <a:r>
              <a:rPr lang="en-US" dirty="0" smtClean="0"/>
              <a:t>building</a:t>
            </a:r>
            <a:r>
              <a:rPr lang="en-US" baseline="0" dirty="0" smtClean="0"/>
              <a:t> at the Selkirk waterfront, which uses a similar approach. Roof runoff is collected in wood cisterns, and overflows through the water feature jet into the landscape.</a:t>
            </a:r>
            <a:endParaRPr lang="en-US" dirty="0"/>
          </a:p>
        </p:txBody>
      </p:sp>
      <p:sp>
        <p:nvSpPr>
          <p:cNvPr id="4" name="Slide Number Placeholder 3"/>
          <p:cNvSpPr>
            <a:spLocks noGrp="1"/>
          </p:cNvSpPr>
          <p:nvPr>
            <p:ph type="sldNum" sz="quarter" idx="10"/>
          </p:nvPr>
        </p:nvSpPr>
        <p:spPr/>
        <p:txBody>
          <a:bodyPr/>
          <a:lstStyle/>
          <a:p>
            <a:fld id="{D4E86B08-2262-4704-A13C-9F34BE92DFC8}" type="slidenum">
              <a:rPr lang="en-US" smtClean="0"/>
              <a:t>34</a:t>
            </a:fld>
            <a:endParaRPr lang="en-US" dirty="0"/>
          </a:p>
        </p:txBody>
      </p:sp>
    </p:spTree>
    <p:extLst>
      <p:ext uri="{BB962C8B-B14F-4D97-AF65-F5344CB8AC3E}">
        <p14:creationId xmlns:p14="http://schemas.microsoft.com/office/powerpoint/2010/main" val="239543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Another fun example at the Anacortes Port</a:t>
            </a:r>
            <a:r>
              <a:rPr lang="en-CA" baseline="0" dirty="0" smtClean="0"/>
              <a:t> Building in Washington, with really cute downspouts that area directed to landscape areas.</a:t>
            </a:r>
            <a:endParaRPr lang="en-CA" dirty="0"/>
          </a:p>
        </p:txBody>
      </p:sp>
      <p:sp>
        <p:nvSpPr>
          <p:cNvPr id="4" name="Slide Number Placeholder 3"/>
          <p:cNvSpPr>
            <a:spLocks noGrp="1"/>
          </p:cNvSpPr>
          <p:nvPr>
            <p:ph type="sldNum" sz="quarter" idx="10"/>
          </p:nvPr>
        </p:nvSpPr>
        <p:spPr/>
        <p:txBody>
          <a:bodyPr/>
          <a:lstStyle/>
          <a:p>
            <a:fld id="{D4E86B08-2262-4704-A13C-9F34BE92DFC8}" type="slidenum">
              <a:rPr lang="en-US" smtClean="0"/>
              <a:t>35</a:t>
            </a:fld>
            <a:endParaRPr lang="en-US" dirty="0"/>
          </a:p>
        </p:txBody>
      </p:sp>
    </p:spTree>
    <p:extLst>
      <p:ext uri="{BB962C8B-B14F-4D97-AF65-F5344CB8AC3E}">
        <p14:creationId xmlns:p14="http://schemas.microsoft.com/office/powerpoint/2010/main" val="2139923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And a</a:t>
            </a:r>
            <a:r>
              <a:rPr lang="en-CA" baseline="0" dirty="0" smtClean="0"/>
              <a:t> lovely </a:t>
            </a:r>
            <a:r>
              <a:rPr lang="en-CA" dirty="0" smtClean="0"/>
              <a:t>finally,</a:t>
            </a:r>
            <a:r>
              <a:rPr lang="en-CA" baseline="0" dirty="0" smtClean="0"/>
              <a:t> a Library in Roseville MN. Great example of an education component and management of runoff from the parking area (on the right) in landscape areas.</a:t>
            </a:r>
            <a:endParaRPr lang="en-CA" dirty="0"/>
          </a:p>
        </p:txBody>
      </p:sp>
      <p:sp>
        <p:nvSpPr>
          <p:cNvPr id="4" name="Slide Number Placeholder 3"/>
          <p:cNvSpPr>
            <a:spLocks noGrp="1"/>
          </p:cNvSpPr>
          <p:nvPr>
            <p:ph type="sldNum" sz="quarter" idx="10"/>
          </p:nvPr>
        </p:nvSpPr>
        <p:spPr/>
        <p:txBody>
          <a:bodyPr/>
          <a:lstStyle/>
          <a:p>
            <a:fld id="{D4E86B08-2262-4704-A13C-9F34BE92DFC8}" type="slidenum">
              <a:rPr lang="en-US" smtClean="0"/>
              <a:t>36</a:t>
            </a:fld>
            <a:endParaRPr lang="en-US" dirty="0"/>
          </a:p>
        </p:txBody>
      </p:sp>
    </p:spTree>
    <p:extLst>
      <p:ext uri="{BB962C8B-B14F-4D97-AF65-F5344CB8AC3E}">
        <p14:creationId xmlns:p14="http://schemas.microsoft.com/office/powerpoint/2010/main" val="4081265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a:t>
            </a:r>
            <a:r>
              <a:rPr lang="en-CA" baseline="0" dirty="0" smtClean="0"/>
              <a:t> how does Oaklands begin to lead the way in landscape based stormwater management, in Victoria? This map shows Oaklands, and the green areas indicate landscape areas that are currently managing stormwater.</a:t>
            </a:r>
          </a:p>
          <a:p>
            <a:r>
              <a:rPr lang="en-CA" baseline="0" dirty="0" smtClean="0"/>
              <a:t>Click</a:t>
            </a:r>
          </a:p>
          <a:p>
            <a:r>
              <a:rPr lang="en-CA" baseline="0" dirty="0" smtClean="0"/>
              <a:t>The next image is a vision of how we might expand those green zones in the next 25 years. Knowing that most of the pollutants are in the runoff from roadways, perhaps there is a focus on major roadways and parking areas.</a:t>
            </a:r>
          </a:p>
          <a:p>
            <a:r>
              <a:rPr lang="en-CA" baseline="0" dirty="0" smtClean="0"/>
              <a:t>Click</a:t>
            </a:r>
          </a:p>
          <a:p>
            <a:r>
              <a:rPr lang="en-CA" baseline="0" dirty="0" smtClean="0"/>
              <a:t>And in 50 years, perhaps we start to connect that network of green by managing stormwater in more streets, in our commercial zones, and on more and more residential properties. </a:t>
            </a:r>
          </a:p>
          <a:p>
            <a:endParaRPr lang="en-CA" baseline="0" smtClean="0"/>
          </a:p>
          <a:p>
            <a:r>
              <a:rPr lang="en-CA" baseline="0" dirty="0" smtClean="0"/>
              <a:t>Incremental change in a meaningful way.</a:t>
            </a:r>
            <a:endParaRPr lang="en-CA" dirty="0"/>
          </a:p>
        </p:txBody>
      </p:sp>
      <p:sp>
        <p:nvSpPr>
          <p:cNvPr id="4" name="Slide Number Placeholder 3"/>
          <p:cNvSpPr>
            <a:spLocks noGrp="1"/>
          </p:cNvSpPr>
          <p:nvPr>
            <p:ph type="sldNum" sz="quarter" idx="10"/>
          </p:nvPr>
        </p:nvSpPr>
        <p:spPr/>
        <p:txBody>
          <a:bodyPr/>
          <a:lstStyle/>
          <a:p>
            <a:fld id="{D4E86B08-2262-4704-A13C-9F34BE92DFC8}" type="slidenum">
              <a:rPr lang="en-US" smtClean="0"/>
              <a:t>37</a:t>
            </a:fld>
            <a:endParaRPr lang="en-US" dirty="0"/>
          </a:p>
        </p:txBody>
      </p:sp>
    </p:spTree>
    <p:extLst>
      <p:ext uri="{BB962C8B-B14F-4D97-AF65-F5344CB8AC3E}">
        <p14:creationId xmlns:p14="http://schemas.microsoft.com/office/powerpoint/2010/main" val="236270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4E86B08-2262-4704-A13C-9F34BE92DFC8}" type="slidenum">
              <a:rPr lang="en-US" smtClean="0"/>
              <a:t>5</a:t>
            </a:fld>
            <a:endParaRPr lang="en-US" dirty="0"/>
          </a:p>
        </p:txBody>
      </p:sp>
    </p:spTree>
    <p:extLst>
      <p:ext uri="{BB962C8B-B14F-4D97-AF65-F5344CB8AC3E}">
        <p14:creationId xmlns:p14="http://schemas.microsoft.com/office/powerpoint/2010/main" val="3223568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 do we use trees, soils and roots to manage stormwater? While </a:t>
            </a:r>
            <a:r>
              <a:rPr lang="en-CA" dirty="0"/>
              <a:t>the image of the forest on the right is lovely, we’re not talking about restoring urban landscapes to their historical condition. We’re talking about installing landscapes that mimic the functions and services provided </a:t>
            </a:r>
            <a:r>
              <a:rPr lang="en-CA" dirty="0" smtClean="0"/>
              <a:t>by the natural landscape, in a form</a:t>
            </a:r>
            <a:r>
              <a:rPr lang="en-CA" baseline="0" dirty="0" smtClean="0"/>
              <a:t> that fits </a:t>
            </a:r>
            <a:r>
              <a:rPr lang="en-CA" dirty="0" smtClean="0"/>
              <a:t>within </a:t>
            </a:r>
            <a:r>
              <a:rPr lang="en-CA" dirty="0"/>
              <a:t>the urban context and space.</a:t>
            </a:r>
          </a:p>
        </p:txBody>
      </p:sp>
      <p:sp>
        <p:nvSpPr>
          <p:cNvPr id="4" name="Slide Number Placeholder 3"/>
          <p:cNvSpPr>
            <a:spLocks noGrp="1"/>
          </p:cNvSpPr>
          <p:nvPr>
            <p:ph type="sldNum" sz="quarter" idx="5"/>
          </p:nvPr>
        </p:nvSpPr>
        <p:spPr/>
        <p:txBody>
          <a:bodyPr/>
          <a:lstStyle/>
          <a:p>
            <a:fld id="{D4E86B08-2262-4704-A13C-9F34BE92DFC8}" type="slidenum">
              <a:rPr lang="en-US" smtClean="0"/>
              <a:t>16</a:t>
            </a:fld>
            <a:endParaRPr lang="en-US" dirty="0"/>
          </a:p>
        </p:txBody>
      </p:sp>
    </p:spTree>
    <p:extLst>
      <p:ext uri="{BB962C8B-B14F-4D97-AF65-F5344CB8AC3E}">
        <p14:creationId xmlns:p14="http://schemas.microsoft.com/office/powerpoint/2010/main" val="1009835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Old </a:t>
            </a:r>
            <a:r>
              <a:rPr lang="en-CA" dirty="0"/>
              <a:t>School </a:t>
            </a:r>
            <a:r>
              <a:rPr lang="en-CA" dirty="0" smtClean="0"/>
              <a:t>approach</a:t>
            </a:r>
            <a:r>
              <a:rPr lang="en-CA" baseline="0" dirty="0" smtClean="0"/>
              <a:t> to stormwater management is to direct runoff </a:t>
            </a:r>
            <a:r>
              <a:rPr lang="en-CA" dirty="0" smtClean="0"/>
              <a:t>as quickly </a:t>
            </a:r>
            <a:r>
              <a:rPr lang="en-CA" dirty="0"/>
              <a:t>as possible to storm pipe </a:t>
            </a:r>
            <a:r>
              <a:rPr lang="en-CA" dirty="0" smtClean="0"/>
              <a:t>system. In this example,</a:t>
            </a:r>
            <a:r>
              <a:rPr lang="en-CA" baseline="0" dirty="0" smtClean="0"/>
              <a:t> w</a:t>
            </a:r>
            <a:r>
              <a:rPr lang="en-CA" dirty="0" smtClean="0"/>
              <a:t>e have our nice</a:t>
            </a:r>
            <a:r>
              <a:rPr lang="en-CA" baseline="0" dirty="0" smtClean="0"/>
              <a:t> little house. When it rains on that house, the runoff picks up sediments, pollutants, and debris from impervious surfaces, which then go directly into drains and pipes and into our streams and marine environment.</a:t>
            </a:r>
            <a:endParaRPr lang="en-CA" dirty="0" smtClean="0"/>
          </a:p>
          <a:p>
            <a:r>
              <a:rPr lang="en-CA" dirty="0" smtClean="0"/>
              <a:t>Click</a:t>
            </a:r>
            <a:endParaRPr lang="en-CA" dirty="0"/>
          </a:p>
          <a:p>
            <a:r>
              <a:rPr lang="en-CA" dirty="0" smtClean="0"/>
              <a:t>Current best practice</a:t>
            </a:r>
            <a:r>
              <a:rPr lang="en-CA" baseline="0" dirty="0" smtClean="0"/>
              <a:t> is directs runoff to landscape areas first. The blue area indicates runoff being is slowed, filtered, and cooled by the plants, soils and roots, before going to municipal storm system and downstream environment. </a:t>
            </a:r>
          </a:p>
          <a:p>
            <a:r>
              <a:rPr lang="en-CA" baseline="0" dirty="0" err="1" smtClean="0"/>
              <a:t>cLick</a:t>
            </a:r>
            <a:endParaRPr lang="en-CA" baseline="0" dirty="0" smtClean="0"/>
          </a:p>
          <a:p>
            <a:r>
              <a:rPr lang="en-CA" baseline="0" dirty="0" smtClean="0"/>
              <a:t>BUT! There is often not enough room to manage the volume of water generated by the impervious </a:t>
            </a:r>
            <a:r>
              <a:rPr lang="en-CA" baseline="0" dirty="0" err="1" smtClean="0"/>
              <a:t>sufaces</a:t>
            </a:r>
            <a:r>
              <a:rPr lang="en-CA" baseline="0" dirty="0" smtClean="0"/>
              <a:t> – building units, parking, sidewalks, and other infrastructure are the priority! </a:t>
            </a:r>
            <a:endParaRPr lang="en-CA" dirty="0"/>
          </a:p>
        </p:txBody>
      </p:sp>
      <p:sp>
        <p:nvSpPr>
          <p:cNvPr id="4" name="Slide Number Placeholder 3"/>
          <p:cNvSpPr>
            <a:spLocks noGrp="1"/>
          </p:cNvSpPr>
          <p:nvPr>
            <p:ph type="sldNum" sz="quarter" idx="5"/>
          </p:nvPr>
        </p:nvSpPr>
        <p:spPr/>
        <p:txBody>
          <a:bodyPr/>
          <a:lstStyle/>
          <a:p>
            <a:fld id="{D4E86B08-2262-4704-A13C-9F34BE92DFC8}" type="slidenum">
              <a:rPr lang="en-US" smtClean="0"/>
              <a:t>17</a:t>
            </a:fld>
            <a:endParaRPr lang="en-US" dirty="0"/>
          </a:p>
        </p:txBody>
      </p:sp>
    </p:spTree>
    <p:extLst>
      <p:ext uri="{BB962C8B-B14F-4D97-AF65-F5344CB8AC3E}">
        <p14:creationId xmlns:p14="http://schemas.microsoft.com/office/powerpoint/2010/main" val="535947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a:t>
            </a:r>
            <a:r>
              <a:rPr lang="en-CA" baseline="0" dirty="0" smtClean="0"/>
              <a:t> move forward, we need to see a shift in values! In the future, source control stormwater management needs to become essential or required, rather than “nice to have”.  We need to make it a priority – and perhaps buildings and driveways and parking lots can get a bit smaller, while functional landscape areas get larger and more effective.</a:t>
            </a:r>
            <a:endParaRPr lang="en-CA" dirty="0" smtClean="0"/>
          </a:p>
        </p:txBody>
      </p:sp>
      <p:sp>
        <p:nvSpPr>
          <p:cNvPr id="4" name="Slide Number Placeholder 3"/>
          <p:cNvSpPr>
            <a:spLocks noGrp="1"/>
          </p:cNvSpPr>
          <p:nvPr>
            <p:ph type="sldNum" sz="quarter" idx="5"/>
          </p:nvPr>
        </p:nvSpPr>
        <p:spPr/>
        <p:txBody>
          <a:bodyPr/>
          <a:lstStyle/>
          <a:p>
            <a:fld id="{D4E86B08-2262-4704-A13C-9F34BE92DFC8}" type="slidenum">
              <a:rPr lang="en-US" smtClean="0"/>
              <a:t>18</a:t>
            </a:fld>
            <a:endParaRPr lang="en-US" dirty="0"/>
          </a:p>
        </p:txBody>
      </p:sp>
    </p:spTree>
    <p:extLst>
      <p:ext uri="{BB962C8B-B14F-4D97-AF65-F5344CB8AC3E}">
        <p14:creationId xmlns:p14="http://schemas.microsoft.com/office/powerpoint/2010/main" val="1735000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And</a:t>
            </a:r>
            <a:r>
              <a:rPr lang="en-CA" baseline="0" dirty="0" smtClean="0"/>
              <a:t> here’s why. As our land cover gets more and more impervious, more and more stormwater runoff is racing into our aging stormwater system. We are leaving ourselves at increased risk for flooding due to large rain events. If we begin to manage more stormwater in landscape, we begin to reduce the pressure on the existing infrastructure and buffer ourselves against the impacts of climate change.</a:t>
            </a:r>
            <a:endParaRPr lang="en-CA" dirty="0"/>
          </a:p>
        </p:txBody>
      </p:sp>
      <p:sp>
        <p:nvSpPr>
          <p:cNvPr id="4" name="Slide Number Placeholder 3"/>
          <p:cNvSpPr>
            <a:spLocks noGrp="1"/>
          </p:cNvSpPr>
          <p:nvPr>
            <p:ph type="sldNum" sz="quarter" idx="5"/>
          </p:nvPr>
        </p:nvSpPr>
        <p:spPr/>
        <p:txBody>
          <a:bodyPr/>
          <a:lstStyle/>
          <a:p>
            <a:fld id="{D4E86B08-2262-4704-A13C-9F34BE92DFC8}" type="slidenum">
              <a:rPr lang="en-US" smtClean="0"/>
              <a:t>19</a:t>
            </a:fld>
            <a:endParaRPr lang="en-US" dirty="0"/>
          </a:p>
        </p:txBody>
      </p:sp>
    </p:spTree>
    <p:extLst>
      <p:ext uri="{BB962C8B-B14F-4D97-AF65-F5344CB8AC3E}">
        <p14:creationId xmlns:p14="http://schemas.microsoft.com/office/powerpoint/2010/main" val="2188821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Now,</a:t>
            </a:r>
            <a:r>
              <a:rPr lang="en-CA" baseline="0" dirty="0" smtClean="0"/>
              <a:t> I’m going to show a bunch of pretty photos that will hopefully get you excited about stormwater management.</a:t>
            </a:r>
          </a:p>
          <a:p>
            <a:endParaRPr lang="en-CA" baseline="0" dirty="0" smtClean="0"/>
          </a:p>
          <a:p>
            <a:r>
              <a:rPr lang="en-CA" dirty="0" smtClean="0"/>
              <a:t>This </a:t>
            </a:r>
            <a:r>
              <a:rPr lang="en-CA" dirty="0"/>
              <a:t>is the first boulevard rain garden built by City of Victoria, on Trent Street. The curb </a:t>
            </a:r>
            <a:r>
              <a:rPr lang="en-CA" dirty="0" smtClean="0"/>
              <a:t>cut</a:t>
            </a:r>
            <a:r>
              <a:rPr lang="en-CA" baseline="0" dirty="0" smtClean="0"/>
              <a:t> allow</a:t>
            </a:r>
            <a:r>
              <a:rPr lang="en-CA" dirty="0" smtClean="0"/>
              <a:t>s </a:t>
            </a:r>
            <a:r>
              <a:rPr lang="en-CA" dirty="0"/>
              <a:t>water to enter a planting bulge. When it rains, runoff from the street enters the landscape area. The water pools in the rain garden, </a:t>
            </a:r>
            <a:r>
              <a:rPr lang="en-CA" dirty="0" smtClean="0"/>
              <a:t>is </a:t>
            </a:r>
            <a:r>
              <a:rPr lang="en-CA" dirty="0"/>
              <a:t>filtered by the soils and the plants, </a:t>
            </a:r>
            <a:r>
              <a:rPr lang="en-CA" dirty="0" smtClean="0"/>
              <a:t>and then flows through overflow </a:t>
            </a:r>
            <a:r>
              <a:rPr lang="en-CA" dirty="0"/>
              <a:t>drain </a:t>
            </a:r>
            <a:r>
              <a:rPr lang="en-CA" dirty="0" smtClean="0"/>
              <a:t>into </a:t>
            </a:r>
            <a:r>
              <a:rPr lang="en-CA" dirty="0" err="1" smtClean="0"/>
              <a:t>stormdrain</a:t>
            </a:r>
            <a:r>
              <a:rPr lang="en-CA" dirty="0" smtClean="0"/>
              <a:t> </a:t>
            </a:r>
            <a:r>
              <a:rPr lang="en-CA" dirty="0"/>
              <a:t>system.</a:t>
            </a:r>
          </a:p>
        </p:txBody>
      </p:sp>
      <p:sp>
        <p:nvSpPr>
          <p:cNvPr id="4" name="Slide Number Placeholder 3"/>
          <p:cNvSpPr>
            <a:spLocks noGrp="1"/>
          </p:cNvSpPr>
          <p:nvPr>
            <p:ph type="sldNum" sz="quarter" idx="5"/>
          </p:nvPr>
        </p:nvSpPr>
        <p:spPr/>
        <p:txBody>
          <a:bodyPr/>
          <a:lstStyle/>
          <a:p>
            <a:fld id="{D4E86B08-2262-4704-A13C-9F34BE92DFC8}" type="slidenum">
              <a:rPr lang="en-US" smtClean="0"/>
              <a:t>20</a:t>
            </a:fld>
            <a:endParaRPr lang="en-US" dirty="0"/>
          </a:p>
        </p:txBody>
      </p:sp>
    </p:spTree>
    <p:extLst>
      <p:ext uri="{BB962C8B-B14F-4D97-AF65-F5344CB8AC3E}">
        <p14:creationId xmlns:p14="http://schemas.microsoft.com/office/powerpoint/2010/main" val="1948553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next example</a:t>
            </a:r>
            <a:r>
              <a:rPr lang="en-CA" baseline="0" dirty="0" smtClean="0"/>
              <a:t> is also local.  At </a:t>
            </a:r>
            <a:r>
              <a:rPr lang="en-CA" dirty="0" smtClean="0"/>
              <a:t>the Atrium </a:t>
            </a:r>
            <a:r>
              <a:rPr lang="en-CA" dirty="0"/>
              <a:t>building, the developer built rain gardens in the boulevard area. Using a similar strategy to Trent St, the rainwater from the street </a:t>
            </a:r>
            <a:r>
              <a:rPr lang="en-CA" dirty="0" smtClean="0"/>
              <a:t>flows </a:t>
            </a:r>
            <a:r>
              <a:rPr lang="en-CA" dirty="0"/>
              <a:t>into planting </a:t>
            </a:r>
            <a:r>
              <a:rPr lang="en-CA" dirty="0" smtClean="0"/>
              <a:t>areas. The rain gardens manage the street’s runoff and at </a:t>
            </a:r>
            <a:r>
              <a:rPr lang="en-CA" dirty="0"/>
              <a:t>the same </a:t>
            </a:r>
            <a:r>
              <a:rPr lang="en-CA" dirty="0" smtClean="0"/>
              <a:t>time</a:t>
            </a:r>
            <a:r>
              <a:rPr lang="en-CA" baseline="0" dirty="0" smtClean="0"/>
              <a:t> </a:t>
            </a:r>
            <a:r>
              <a:rPr lang="en-CA" dirty="0" smtClean="0"/>
              <a:t>create </a:t>
            </a:r>
            <a:r>
              <a:rPr lang="en-CA" dirty="0"/>
              <a:t>a </a:t>
            </a:r>
            <a:r>
              <a:rPr lang="en-CA" dirty="0" smtClean="0"/>
              <a:t>more comfortable </a:t>
            </a:r>
            <a:r>
              <a:rPr lang="en-CA" dirty="0"/>
              <a:t>public realm, separating pedestrians from traffic.  </a:t>
            </a:r>
            <a:endParaRPr lang="en-CA" dirty="0" smtClean="0"/>
          </a:p>
          <a:p>
            <a:endParaRPr lang="en-CA" dirty="0" smtClean="0"/>
          </a:p>
          <a:p>
            <a:r>
              <a:rPr lang="en-CA" dirty="0" smtClean="0"/>
              <a:t>These </a:t>
            </a:r>
            <a:r>
              <a:rPr lang="en-CA" dirty="0"/>
              <a:t>rain </a:t>
            </a:r>
            <a:r>
              <a:rPr lang="en-CA" dirty="0" smtClean="0"/>
              <a:t>gardens clearly </a:t>
            </a:r>
            <a:r>
              <a:rPr lang="en-CA" dirty="0"/>
              <a:t>have </a:t>
            </a:r>
            <a:r>
              <a:rPr lang="en-CA" dirty="0" smtClean="0"/>
              <a:t>had</a:t>
            </a:r>
            <a:r>
              <a:rPr lang="en-CA" baseline="0" dirty="0" smtClean="0"/>
              <a:t> </a:t>
            </a:r>
            <a:r>
              <a:rPr lang="en-CA" dirty="0" smtClean="0"/>
              <a:t>a </a:t>
            </a:r>
            <a:r>
              <a:rPr lang="en-CA" dirty="0"/>
              <a:t>big impact on the health of the boulevard trees. If you get a chance, </a:t>
            </a:r>
            <a:r>
              <a:rPr lang="en-CA" dirty="0" smtClean="0"/>
              <a:t>go down take </a:t>
            </a:r>
            <a:r>
              <a:rPr lang="en-CA" dirty="0"/>
              <a:t>a look at the size of the trees in these planting bulges. It’s hard to believe that those trees were planting less than 10 years ago!</a:t>
            </a:r>
          </a:p>
        </p:txBody>
      </p:sp>
      <p:sp>
        <p:nvSpPr>
          <p:cNvPr id="4" name="Slide Number Placeholder 3"/>
          <p:cNvSpPr>
            <a:spLocks noGrp="1"/>
          </p:cNvSpPr>
          <p:nvPr>
            <p:ph type="sldNum" sz="quarter" idx="5"/>
          </p:nvPr>
        </p:nvSpPr>
        <p:spPr/>
        <p:txBody>
          <a:bodyPr/>
          <a:lstStyle/>
          <a:p>
            <a:fld id="{D4E86B08-2262-4704-A13C-9F34BE92DFC8}" type="slidenum">
              <a:rPr lang="en-US" smtClean="0"/>
              <a:t>21</a:t>
            </a:fld>
            <a:endParaRPr lang="en-US" dirty="0"/>
          </a:p>
        </p:txBody>
      </p:sp>
    </p:spTree>
    <p:extLst>
      <p:ext uri="{BB962C8B-B14F-4D97-AF65-F5344CB8AC3E}">
        <p14:creationId xmlns:p14="http://schemas.microsoft.com/office/powerpoint/2010/main" val="2443196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6DF544-854F-4013-B491-1F73038EB806}"/>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 xmlns:a16="http://schemas.microsoft.com/office/drawing/2014/main" id="{D81578F3-FE0E-4D25-B24A-3D1E7DF1799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9"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46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B9C335A-2B9C-4B0D-9C7A-F5F59F0040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 xmlns:a16="http://schemas.microsoft.com/office/drawing/2014/main" id="{F712F0C7-3403-4ECC-AF92-BDD3377FEC17}"/>
              </a:ext>
            </a:extLst>
          </p:cNvPr>
          <p:cNvSpPr>
            <a:spLocks noGrp="1"/>
          </p:cNvSpPr>
          <p:nvPr>
            <p:ph type="title"/>
          </p:nvPr>
        </p:nvSpPr>
        <p:spPr/>
        <p:txBody>
          <a:bodyPr/>
          <a:lstStyle/>
          <a:p>
            <a:r>
              <a:rPr lang="en-US"/>
              <a:t>Click to edit Master title style</a:t>
            </a:r>
          </a:p>
        </p:txBody>
      </p:sp>
      <p:sp>
        <p:nvSpPr>
          <p:cNvPr id="9"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a:prstGeom prst="rect">
            <a:avLst/>
          </a:prstGeom>
        </p:spPr>
        <p:txBody>
          <a:bodyPr/>
          <a:lstStyle/>
          <a:p>
            <a:r>
              <a:rPr lang="en-US" sz="1200" dirty="0">
                <a:latin typeface="Calibri" panose="020F0502020204030204" pitchFamily="34" charset="0"/>
                <a:cs typeface="Calibri" panose="020F0502020204030204" pitchFamily="34" charset="0"/>
              </a:rPr>
              <a:t>30 October 2019</a:t>
            </a:r>
          </a:p>
        </p:txBody>
      </p:sp>
      <p:sp>
        <p:nvSpPr>
          <p:cNvPr id="10"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a:prstGeom prst="rect">
            <a:avLst/>
          </a:prstGeo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253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7C022F-A81F-48A8-B9D5-F78D8564C8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F069CE5-BA0B-4D94-B345-368B88781124}"/>
              </a:ext>
            </a:extLst>
          </p:cNvPr>
          <p:cNvSpPr>
            <a:spLocks noGrp="1"/>
          </p:cNvSpPr>
          <p:nvPr>
            <p:ph sz="half" idx="1"/>
          </p:nvPr>
        </p:nvSpPr>
        <p:spPr>
          <a:xfrm>
            <a:off x="628650" y="1825625"/>
            <a:ext cx="251136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CF87423-58C4-44A2-96BD-5745F22A1B17}"/>
              </a:ext>
            </a:extLst>
          </p:cNvPr>
          <p:cNvSpPr>
            <a:spLocks noGrp="1"/>
          </p:cNvSpPr>
          <p:nvPr>
            <p:ph sz="half" idx="2"/>
          </p:nvPr>
        </p:nvSpPr>
        <p:spPr>
          <a:xfrm>
            <a:off x="3329796" y="1825625"/>
            <a:ext cx="518555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a:prstGeom prst="rect">
            <a:avLst/>
          </a:prstGeom>
        </p:spPr>
        <p:txBody>
          <a:bodyPr/>
          <a:lstStyle/>
          <a:p>
            <a:r>
              <a:rPr lang="en-US" sz="1200" dirty="0">
                <a:latin typeface="Calibri" panose="020F0502020204030204" pitchFamily="34" charset="0"/>
                <a:cs typeface="Calibri" panose="020F0502020204030204" pitchFamily="34" charset="0"/>
              </a:rPr>
              <a:t>30 October 2019</a:t>
            </a:r>
          </a:p>
        </p:txBody>
      </p:sp>
      <p:sp>
        <p:nvSpPr>
          <p:cNvPr id="10"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a:prstGeom prst="rect">
            <a:avLst/>
          </a:prstGeo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870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B09551-1D24-44EC-AA68-B619606422E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FC9786D-52EA-47DA-9C3D-85FC13F2984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F8EB87D8-6AF3-45A7-AD14-09FB98C95B0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45F7268-6B4D-4AC4-BD35-0C75CEBB87D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9D4DD35D-C936-4260-8CDA-980FA2C0442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a:prstGeom prst="rect">
            <a:avLst/>
          </a:prstGeom>
        </p:spPr>
        <p:txBody>
          <a:bodyPr/>
          <a:lstStyle/>
          <a:p>
            <a:r>
              <a:rPr lang="en-US" sz="1200" dirty="0">
                <a:latin typeface="Calibri" panose="020F0502020204030204" pitchFamily="34" charset="0"/>
                <a:cs typeface="Calibri" panose="020F0502020204030204" pitchFamily="34" charset="0"/>
              </a:rPr>
              <a:t>30 October 2019</a:t>
            </a:r>
          </a:p>
        </p:txBody>
      </p:sp>
      <p:sp>
        <p:nvSpPr>
          <p:cNvPr id="12"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a:prstGeom prst="rect">
            <a:avLst/>
          </a:prstGeo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260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31FAB1-1BED-4AAC-B0E7-F5CEF8687734}"/>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 xmlns:a16="http://schemas.microsoft.com/office/drawing/2014/main" id="{B2A83BB8-F129-4B3D-9503-0B2832607041}"/>
              </a:ext>
            </a:extLst>
          </p:cNvPr>
          <p:cNvSpPr>
            <a:spLocks noGrp="1"/>
          </p:cNvSpPr>
          <p:nvPr>
            <p:ph type="body" sz="half" idx="2"/>
          </p:nvPr>
        </p:nvSpPr>
        <p:spPr>
          <a:xfrm>
            <a:off x="628650" y="2057399"/>
            <a:ext cx="7886700" cy="413226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a:prstGeom prst="rect">
            <a:avLst/>
          </a:prstGeom>
        </p:spPr>
        <p:txBody>
          <a:bodyPr/>
          <a:lstStyle/>
          <a:p>
            <a:r>
              <a:rPr lang="en-US" sz="1200" dirty="0">
                <a:latin typeface="Calibri" panose="020F0502020204030204" pitchFamily="34" charset="0"/>
                <a:cs typeface="Calibri" panose="020F0502020204030204" pitchFamily="34" charset="0"/>
              </a:rPr>
              <a:t>30 October 2019</a:t>
            </a:r>
          </a:p>
        </p:txBody>
      </p:sp>
      <p:sp>
        <p:nvSpPr>
          <p:cNvPr id="8"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a:prstGeom prst="rect">
            <a:avLst/>
          </a:prstGeo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3347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3">
            <a:extLst>
              <a:ext uri="{FF2B5EF4-FFF2-40B4-BE49-F238E27FC236}">
                <a16:creationId xmlns="" xmlns:a16="http://schemas.microsoft.com/office/drawing/2014/main" id="{61868E93-84B8-4DAA-98C0-118A8D0EFF92}"/>
              </a:ext>
            </a:extLst>
          </p:cNvPr>
          <p:cNvSpPr>
            <a:spLocks noGrp="1"/>
          </p:cNvSpPr>
          <p:nvPr>
            <p:ph type="body" sz="half" idx="2"/>
          </p:nvPr>
        </p:nvSpPr>
        <p:spPr>
          <a:xfrm>
            <a:off x="0" y="1"/>
            <a:ext cx="9143999" cy="61896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7"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a:prstGeom prst="rect">
            <a:avLst/>
          </a:prstGeom>
        </p:spPr>
        <p:txBody>
          <a:bodyPr/>
          <a:lstStyle/>
          <a:p>
            <a:r>
              <a:rPr lang="en-US" sz="1200" dirty="0">
                <a:latin typeface="Calibri" panose="020F0502020204030204" pitchFamily="34" charset="0"/>
                <a:cs typeface="Calibri" panose="020F0502020204030204" pitchFamily="34" charset="0"/>
              </a:rPr>
              <a:t>30 October 2019</a:t>
            </a:r>
          </a:p>
        </p:txBody>
      </p:sp>
      <p:sp>
        <p:nvSpPr>
          <p:cNvPr id="8"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a:prstGeom prst="rect">
            <a:avLst/>
          </a:prstGeo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2309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77FE7B-86FC-4303-B2C9-8FE0ACD25FB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BFF97C9C-8FA3-41B3-A3C6-DFB7E54D4F01}"/>
              </a:ext>
            </a:extLst>
          </p:cNvPr>
          <p:cNvSpPr>
            <a:spLocks noGrp="1"/>
          </p:cNvSpPr>
          <p:nvPr>
            <p:ph idx="1"/>
          </p:nvPr>
        </p:nvSpPr>
        <p:spPr>
          <a:xfrm>
            <a:off x="3887391" y="987426"/>
            <a:ext cx="4629150" cy="520223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AEC217C-8926-44F2-A122-5083022F471C}"/>
              </a:ext>
            </a:extLst>
          </p:cNvPr>
          <p:cNvSpPr>
            <a:spLocks noGrp="1"/>
          </p:cNvSpPr>
          <p:nvPr>
            <p:ph type="body" sz="half" idx="2"/>
          </p:nvPr>
        </p:nvSpPr>
        <p:spPr>
          <a:xfrm>
            <a:off x="629841" y="2057399"/>
            <a:ext cx="2949178" cy="413226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a:prstGeom prst="rect">
            <a:avLst/>
          </a:prstGeom>
        </p:spPr>
        <p:txBody>
          <a:bodyPr/>
          <a:lstStyle/>
          <a:p>
            <a:r>
              <a:rPr lang="en-US" sz="1200" dirty="0">
                <a:latin typeface="Calibri" panose="020F0502020204030204" pitchFamily="34" charset="0"/>
                <a:cs typeface="Calibri" panose="020F0502020204030204" pitchFamily="34" charset="0"/>
              </a:rPr>
              <a:t>30 October 2019</a:t>
            </a:r>
          </a:p>
        </p:txBody>
      </p:sp>
      <p:sp>
        <p:nvSpPr>
          <p:cNvPr id="8"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a:prstGeom prst="rect">
            <a:avLst/>
          </a:prstGeo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9751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02BD8D-E92C-4CF9-8FD0-0C1E16EF01E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4F354E99-8A14-45EF-9FFF-A577FDC97D69}"/>
              </a:ext>
            </a:extLst>
          </p:cNvPr>
          <p:cNvSpPr>
            <a:spLocks noGrp="1"/>
          </p:cNvSpPr>
          <p:nvPr>
            <p:ph type="pic" idx="1"/>
          </p:nvPr>
        </p:nvSpPr>
        <p:spPr>
          <a:xfrm>
            <a:off x="3887391" y="987426"/>
            <a:ext cx="4629150" cy="520223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 xmlns:a16="http://schemas.microsoft.com/office/drawing/2014/main" id="{ED294436-34B6-4025-87E7-406724FF9F0C}"/>
              </a:ext>
            </a:extLst>
          </p:cNvPr>
          <p:cNvSpPr>
            <a:spLocks noGrp="1"/>
          </p:cNvSpPr>
          <p:nvPr>
            <p:ph type="body" sz="half" idx="2"/>
          </p:nvPr>
        </p:nvSpPr>
        <p:spPr>
          <a:xfrm>
            <a:off x="629841" y="2057400"/>
            <a:ext cx="2949178" cy="41322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Text Placeholder 3">
            <a:extLst>
              <a:ext uri="{FF2B5EF4-FFF2-40B4-BE49-F238E27FC236}">
                <a16:creationId xmlns="" xmlns:a16="http://schemas.microsoft.com/office/drawing/2014/main" id="{A950396F-28A4-494D-8FA4-C60C935CADB0}"/>
              </a:ext>
            </a:extLst>
          </p:cNvPr>
          <p:cNvSpPr>
            <a:spLocks noGrp="1"/>
          </p:cNvSpPr>
          <p:nvPr>
            <p:ph type="body" sz="half" idx="12"/>
          </p:nvPr>
        </p:nvSpPr>
        <p:spPr>
          <a:xfrm>
            <a:off x="629841" y="2057399"/>
            <a:ext cx="2949178" cy="413226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a:prstGeom prst="rect">
            <a:avLst/>
          </a:prstGeom>
        </p:spPr>
        <p:txBody>
          <a:bodyPr/>
          <a:lstStyle/>
          <a:p>
            <a:r>
              <a:rPr lang="en-US" sz="1200" dirty="0">
                <a:latin typeface="Calibri" panose="020F0502020204030204" pitchFamily="34" charset="0"/>
                <a:cs typeface="Calibri" panose="020F0502020204030204" pitchFamily="34" charset="0"/>
              </a:rPr>
              <a:t>30 October 2019</a:t>
            </a:r>
          </a:p>
        </p:txBody>
      </p:sp>
      <p:sp>
        <p:nvSpPr>
          <p:cNvPr id="10"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a:prstGeom prst="rect">
            <a:avLst/>
          </a:prstGeo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6047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02BD8D-E92C-4CF9-8FD0-0C1E16EF01E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4F354E99-8A14-45EF-9FFF-A577FDC97D69}"/>
              </a:ext>
            </a:extLst>
          </p:cNvPr>
          <p:cNvSpPr>
            <a:spLocks noGrp="1"/>
          </p:cNvSpPr>
          <p:nvPr>
            <p:ph type="pic" idx="1"/>
          </p:nvPr>
        </p:nvSpPr>
        <p:spPr>
          <a:xfrm>
            <a:off x="628650" y="2449902"/>
            <a:ext cx="7887891" cy="37397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 xmlns:a16="http://schemas.microsoft.com/office/drawing/2014/main" id="{ED294436-34B6-4025-87E7-406724FF9F0C}"/>
              </a:ext>
            </a:extLst>
          </p:cNvPr>
          <p:cNvSpPr>
            <a:spLocks noGrp="1"/>
          </p:cNvSpPr>
          <p:nvPr>
            <p:ph type="body" sz="half" idx="2"/>
          </p:nvPr>
        </p:nvSpPr>
        <p:spPr>
          <a:xfrm>
            <a:off x="3714749" y="457200"/>
            <a:ext cx="4801791" cy="16002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9"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a:prstGeom prst="rect">
            <a:avLst/>
          </a:prstGeom>
        </p:spPr>
        <p:txBody>
          <a:bodyPr/>
          <a:lstStyle/>
          <a:p>
            <a:r>
              <a:rPr lang="en-US" sz="1200" dirty="0">
                <a:latin typeface="Calibri" panose="020F0502020204030204" pitchFamily="34" charset="0"/>
                <a:cs typeface="Calibri" panose="020F0502020204030204" pitchFamily="34" charset="0"/>
              </a:rPr>
              <a:t>30 October 2019</a:t>
            </a:r>
          </a:p>
        </p:txBody>
      </p:sp>
      <p:sp>
        <p:nvSpPr>
          <p:cNvPr id="10"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a:prstGeom prst="rect">
            <a:avLst/>
          </a:prstGeo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0289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4868A51-4EEB-435A-8E1D-484B562D99A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AB747312-63F1-4BBD-91F8-E15F8F144A8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 xmlns:a16="http://schemas.microsoft.com/office/drawing/2014/main" id="{549543C3-EEA6-4A57-AF6E-8549ABFDC04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288242" y="6272305"/>
            <a:ext cx="1163143" cy="527445"/>
          </a:xfrm>
          <a:prstGeom prst="rect">
            <a:avLst/>
          </a:prstGeom>
        </p:spPr>
      </p:pic>
      <p:sp>
        <p:nvSpPr>
          <p:cNvPr id="7" name="Date Placeholder 3">
            <a:extLst>
              <a:ext uri="{FF2B5EF4-FFF2-40B4-BE49-F238E27FC236}">
                <a16:creationId xmlns="" xmlns:a16="http://schemas.microsoft.com/office/drawing/2014/main" id="{B8BDA466-36AB-4ED7-9988-7110E25CEDE8}"/>
              </a:ext>
            </a:extLst>
          </p:cNvPr>
          <p:cNvSpPr>
            <a:spLocks noGrp="1"/>
          </p:cNvSpPr>
          <p:nvPr>
            <p:ph type="dt" sz="half" idx="2"/>
          </p:nvPr>
        </p:nvSpPr>
        <p:spPr>
          <a:xfrm>
            <a:off x="4057650" y="6353466"/>
            <a:ext cx="2057400" cy="365125"/>
          </a:xfrm>
          <a:prstGeom prst="rect">
            <a:avLst/>
          </a:prstGeom>
        </p:spPr>
        <p:txBody>
          <a:bodyPr/>
          <a:lstStyle/>
          <a:p>
            <a:r>
              <a:rPr lang="en-US" sz="1200" dirty="0">
                <a:latin typeface="Calibri" panose="020F0502020204030204" pitchFamily="34" charset="0"/>
                <a:cs typeface="Calibri" panose="020F0502020204030204" pitchFamily="34" charset="0"/>
              </a:rPr>
              <a:t>30 October 2019</a:t>
            </a:r>
          </a:p>
        </p:txBody>
      </p:sp>
      <p:sp>
        <p:nvSpPr>
          <p:cNvPr id="8" name="Footer Placeholder 4">
            <a:extLst>
              <a:ext uri="{FF2B5EF4-FFF2-40B4-BE49-F238E27FC236}">
                <a16:creationId xmlns="" xmlns:a16="http://schemas.microsoft.com/office/drawing/2014/main" id="{C299CE42-4F0B-48B2-B452-ABB6565CEA55}"/>
              </a:ext>
            </a:extLst>
          </p:cNvPr>
          <p:cNvSpPr>
            <a:spLocks noGrp="1"/>
          </p:cNvSpPr>
          <p:nvPr>
            <p:ph type="ftr" sz="quarter" idx="3"/>
          </p:nvPr>
        </p:nvSpPr>
        <p:spPr>
          <a:xfrm>
            <a:off x="628650" y="6356351"/>
            <a:ext cx="3086100" cy="365125"/>
          </a:xfrm>
          <a:prstGeom prst="rect">
            <a:avLst/>
          </a:prstGeo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2775907"/>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20" r:id="rId3"/>
    <p:sldLayoutId id="2147483821" r:id="rId4"/>
    <p:sldLayoutId id="2147483822" r:id="rId5"/>
    <p:sldLayoutId id="2147483823" r:id="rId6"/>
    <p:sldLayoutId id="2147483824" r:id="rId7"/>
    <p:sldLayoutId id="2147483825" r:id="rId8"/>
    <p:sldLayoutId id="2147483826" r:id="rId9"/>
  </p:sldLayoutIdLst>
  <p:hf sldNum="0"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4.jp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animal, outdoor, arthropod&#10;&#10;Description generated with very high confidence"/>
          <p:cNvPicPr>
            <a:picLocks noChangeAspect="1"/>
          </p:cNvPicPr>
          <p:nvPr/>
        </p:nvPicPr>
        <p:blipFill rotWithShape="1">
          <a:blip r:embed="rId2">
            <a:extLst>
              <a:ext uri="{28A0092B-C50C-407E-A947-70E740481C1C}">
                <a14:useLocalDpi xmlns:a14="http://schemas.microsoft.com/office/drawing/2010/main" val="0"/>
              </a:ext>
            </a:extLst>
          </a:blip>
          <a:srcRect b="1180"/>
          <a:stretch/>
        </p:blipFill>
        <p:spPr>
          <a:xfrm>
            <a:off x="720090" y="1690689"/>
            <a:ext cx="7886700" cy="4299967"/>
          </a:xfrm>
          <a:prstGeom prst="rect">
            <a:avLst/>
          </a:prstGeom>
        </p:spPr>
      </p:pic>
      <p:sp>
        <p:nvSpPr>
          <p:cNvPr id="6"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0"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
        <p:nvSpPr>
          <p:cNvPr id="7" name="Title 6">
            <a:extLst>
              <a:ext uri="{FF2B5EF4-FFF2-40B4-BE49-F238E27FC236}">
                <a16:creationId xmlns="" xmlns:a16="http://schemas.microsoft.com/office/drawing/2014/main" id="{6D7AF290-84DC-4EC0-8AF0-FBB847383FF0}"/>
              </a:ext>
            </a:extLst>
          </p:cNvPr>
          <p:cNvSpPr>
            <a:spLocks noGrp="1"/>
          </p:cNvSpPr>
          <p:nvPr>
            <p:ph type="title"/>
          </p:nvPr>
        </p:nvSpPr>
        <p:spPr>
          <a:xfrm>
            <a:off x="720090" y="285116"/>
            <a:ext cx="7886700" cy="1325563"/>
          </a:xfrm>
        </p:spPr>
        <p:txBody>
          <a:bodyPr>
            <a:normAutofit/>
          </a:bodyPr>
          <a:lstStyle/>
          <a:p>
            <a:r>
              <a:rPr lang="en-US" sz="3600" dirty="0"/>
              <a:t>The Future Oaklands Green </a:t>
            </a:r>
            <a:r>
              <a:rPr lang="en-US" sz="3600" dirty="0" smtClean="0"/>
              <a:t>Space </a:t>
            </a:r>
            <a:br>
              <a:rPr lang="en-US" sz="3600" dirty="0" smtClean="0"/>
            </a:br>
            <a:r>
              <a:rPr lang="en-US" sz="2000" dirty="0">
                <a:solidFill>
                  <a:prstClr val="white"/>
                </a:solidFill>
                <a:latin typeface="Calibri" panose="020F0502020204030204" pitchFamily="34" charset="0"/>
                <a:cs typeface="Calibri" panose="020F0502020204030204" pitchFamily="34" charset="0"/>
              </a:rPr>
              <a:t>Climate Change and </a:t>
            </a:r>
            <a:r>
              <a:rPr lang="en-US" sz="2000" dirty="0" smtClean="0">
                <a:solidFill>
                  <a:prstClr val="white"/>
                </a:solidFill>
                <a:latin typeface="Calibri" panose="020F0502020204030204" pitchFamily="34" charset="0"/>
                <a:cs typeface="Calibri" panose="020F0502020204030204" pitchFamily="34" charset="0"/>
              </a:rPr>
              <a:t>The </a:t>
            </a:r>
            <a:r>
              <a:rPr lang="en-US" sz="2000" dirty="0">
                <a:solidFill>
                  <a:prstClr val="white"/>
                </a:solidFill>
                <a:latin typeface="Calibri" panose="020F0502020204030204" pitchFamily="34" charset="0"/>
                <a:cs typeface="Calibri" panose="020F0502020204030204" pitchFamily="34" charset="0"/>
              </a:rPr>
              <a:t>Value of Urban Green Space</a:t>
            </a:r>
            <a:r>
              <a:rPr lang="en-US" sz="3600" dirty="0" smtClean="0"/>
              <a:t> </a:t>
            </a:r>
            <a:endParaRPr lang="en-US" dirty="0"/>
          </a:p>
        </p:txBody>
      </p:sp>
    </p:spTree>
    <p:extLst>
      <p:ext uri="{BB962C8B-B14F-4D97-AF65-F5344CB8AC3E}">
        <p14:creationId xmlns:p14="http://schemas.microsoft.com/office/powerpoint/2010/main" val="4056276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 xmlns:a16="http://schemas.microsoft.com/office/drawing/2014/main" id="{F012EA2B-17B6-4147-B001-FAFF7930F7C6}"/>
              </a:ext>
            </a:extLst>
          </p:cNvPr>
          <p:cNvSpPr>
            <a:spLocks noGrp="1"/>
          </p:cNvSpPr>
          <p:nvPr>
            <p:ph idx="1"/>
          </p:nvPr>
        </p:nvSpPr>
        <p:spPr/>
        <p:txBody>
          <a:bodyPr/>
          <a:lstStyle/>
          <a:p>
            <a:endParaRPr lang="en-US" dirty="0"/>
          </a:p>
        </p:txBody>
      </p:sp>
      <p:pic>
        <p:nvPicPr>
          <p:cNvPr id="7" name="Content Placeholder 7" descr="A close up of a map&#10;&#10;Description generated with high confidence">
            <a:extLst>
              <a:ext uri="{FF2B5EF4-FFF2-40B4-BE49-F238E27FC236}">
                <a16:creationId xmlns="" xmlns:a16="http://schemas.microsoft.com/office/drawing/2014/main" id="{F484948F-671D-402F-A10C-5F4387B21518}"/>
              </a:ext>
            </a:extLst>
          </p:cNvPr>
          <p:cNvPicPr>
            <a:picLocks noChangeAspect="1"/>
          </p:cNvPicPr>
          <p:nvPr/>
        </p:nvPicPr>
        <p:blipFill rotWithShape="1">
          <a:blip r:embed="rId2">
            <a:extLst>
              <a:ext uri="{28A0092B-C50C-407E-A947-70E740481C1C}">
                <a14:useLocalDpi xmlns:a14="http://schemas.microsoft.com/office/drawing/2010/main" val="0"/>
              </a:ext>
            </a:extLst>
          </a:blip>
          <a:srcRect l="49829" t="8186" r="1596" b="29616"/>
          <a:stretch/>
        </p:blipFill>
        <p:spPr>
          <a:xfrm>
            <a:off x="3887391" y="987426"/>
            <a:ext cx="4647622" cy="4028513"/>
          </a:xfrm>
          <a:prstGeom prst="rect">
            <a:avLst/>
          </a:prstGeom>
        </p:spPr>
      </p:pic>
      <p:pic>
        <p:nvPicPr>
          <p:cNvPr id="10" name="Content Placeholder 7" descr="A close up of a map&#10;&#10;Description generated with high confidence">
            <a:extLst>
              <a:ext uri="{FF2B5EF4-FFF2-40B4-BE49-F238E27FC236}">
                <a16:creationId xmlns="" xmlns:a16="http://schemas.microsoft.com/office/drawing/2014/main" id="{A68B4806-00FE-462A-B25D-197DE402AFB2}"/>
              </a:ext>
            </a:extLst>
          </p:cNvPr>
          <p:cNvPicPr>
            <a:picLocks noChangeAspect="1"/>
          </p:cNvPicPr>
          <p:nvPr/>
        </p:nvPicPr>
        <p:blipFill rotWithShape="1">
          <a:blip r:embed="rId2">
            <a:extLst>
              <a:ext uri="{28A0092B-C50C-407E-A947-70E740481C1C}">
                <a14:useLocalDpi xmlns:a14="http://schemas.microsoft.com/office/drawing/2010/main" val="0"/>
              </a:ext>
            </a:extLst>
          </a:blip>
          <a:srcRect l="19816" t="72969" r="19299" b="3880"/>
          <a:stretch/>
        </p:blipFill>
        <p:spPr>
          <a:xfrm>
            <a:off x="3887391" y="4993332"/>
            <a:ext cx="4647622" cy="1196330"/>
          </a:xfrm>
          <a:prstGeom prst="rect">
            <a:avLst/>
          </a:prstGeom>
        </p:spPr>
      </p:pic>
      <p:sp>
        <p:nvSpPr>
          <p:cNvPr id="13" name="Title 1">
            <a:extLst>
              <a:ext uri="{FF2B5EF4-FFF2-40B4-BE49-F238E27FC236}">
                <a16:creationId xmlns="" xmlns:a16="http://schemas.microsoft.com/office/drawing/2014/main" id="{D880E76D-F0B3-47D4-A10D-0F3537F244B1}"/>
              </a:ext>
            </a:extLst>
          </p:cNvPr>
          <p:cNvSpPr txBox="1">
            <a:spLocks/>
          </p:cNvSpPr>
          <p:nvPr/>
        </p:nvSpPr>
        <p:spPr>
          <a:xfrm>
            <a:off x="390395" y="609600"/>
            <a:ext cx="3341024" cy="160020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2800" dirty="0"/>
              <a:t>Climate Change in BC: </a:t>
            </a:r>
            <a:r>
              <a:rPr lang="en-US" dirty="0"/>
              <a:t>Summer Precipitation</a:t>
            </a:r>
            <a:r>
              <a:rPr lang="en-US" sz="2800" dirty="0"/>
              <a:t/>
            </a:r>
            <a:br>
              <a:rPr lang="en-US" sz="2800" dirty="0"/>
            </a:br>
            <a:endParaRPr lang="en-US" sz="2800" dirty="0"/>
          </a:p>
        </p:txBody>
      </p:sp>
      <p:sp>
        <p:nvSpPr>
          <p:cNvPr id="14" name="Text Placeholder 15">
            <a:extLst>
              <a:ext uri="{FF2B5EF4-FFF2-40B4-BE49-F238E27FC236}">
                <a16:creationId xmlns="" xmlns:a16="http://schemas.microsoft.com/office/drawing/2014/main" id="{3510C5C6-D5BD-46B0-B162-98A6DFE584AB}"/>
              </a:ext>
            </a:extLst>
          </p:cNvPr>
          <p:cNvSpPr txBox="1">
            <a:spLocks/>
          </p:cNvSpPr>
          <p:nvPr/>
        </p:nvSpPr>
        <p:spPr>
          <a:xfrm>
            <a:off x="782241" y="2209799"/>
            <a:ext cx="2949178" cy="4132263"/>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Reduced summer rainfall</a:t>
            </a:r>
          </a:p>
          <a:p>
            <a:pPr marL="342900" indent="-342900">
              <a:buFont typeface="Arial" panose="020B0604020202020204" pitchFamily="34" charset="0"/>
              <a:buChar char="•"/>
            </a:pPr>
            <a:r>
              <a:rPr lang="en-US" sz="2000" dirty="0"/>
              <a:t>Increased drought duration</a:t>
            </a:r>
          </a:p>
        </p:txBody>
      </p:sp>
      <p:sp>
        <p:nvSpPr>
          <p:cNvPr id="8"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9"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4575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65BC0DC4-B272-48B7-BB39-DD729F776667}"/>
              </a:ext>
            </a:extLst>
          </p:cNvPr>
          <p:cNvSpPr txBox="1">
            <a:spLocks/>
          </p:cNvSpPr>
          <p:nvPr/>
        </p:nvSpPr>
        <p:spPr>
          <a:xfrm>
            <a:off x="237995" y="457199"/>
            <a:ext cx="3341024" cy="160020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2800" dirty="0"/>
              <a:t>Climate Change in BC: </a:t>
            </a:r>
            <a:r>
              <a:rPr lang="en-US" dirty="0"/>
              <a:t>Temperature Change</a:t>
            </a:r>
            <a:r>
              <a:rPr lang="en-US" sz="2800" dirty="0"/>
              <a:t/>
            </a:r>
            <a:br>
              <a:rPr lang="en-US" sz="2800" dirty="0"/>
            </a:br>
            <a:endParaRPr lang="en-US" sz="2800" dirty="0"/>
          </a:p>
        </p:txBody>
      </p:sp>
      <p:pic>
        <p:nvPicPr>
          <p:cNvPr id="10" name="Content Placeholder 9" descr="A screenshot of a cell phone&#10;&#10;Description generated with very high confidence">
            <a:extLst>
              <a:ext uri="{FF2B5EF4-FFF2-40B4-BE49-F238E27FC236}">
                <a16:creationId xmlns="" xmlns:a16="http://schemas.microsoft.com/office/drawing/2014/main" id="{3F7813B3-7958-46FE-A6E1-C6CA0A03E2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7788" y="1821334"/>
            <a:ext cx="4629150" cy="3205806"/>
          </a:xfrm>
        </p:spPr>
      </p:pic>
      <p:sp>
        <p:nvSpPr>
          <p:cNvPr id="11" name="Text Placeholder 15">
            <a:extLst>
              <a:ext uri="{FF2B5EF4-FFF2-40B4-BE49-F238E27FC236}">
                <a16:creationId xmlns="" xmlns:a16="http://schemas.microsoft.com/office/drawing/2014/main" id="{76864D68-F610-4240-A146-A7D8AEADB02B}"/>
              </a:ext>
            </a:extLst>
          </p:cNvPr>
          <p:cNvSpPr>
            <a:spLocks noGrp="1"/>
          </p:cNvSpPr>
          <p:nvPr>
            <p:ph type="body" sz="half" idx="2"/>
          </p:nvPr>
        </p:nvSpPr>
        <p:spPr>
          <a:xfrm>
            <a:off x="629841" y="2057399"/>
            <a:ext cx="2949178" cy="4132263"/>
          </a:xfrm>
        </p:spPr>
        <p:txBody>
          <a:bodyPr>
            <a:normAutofit/>
          </a:bodyPr>
          <a:lstStyle/>
          <a:p>
            <a:pPr marL="342900" indent="-342900">
              <a:buFont typeface="Arial" panose="020B0604020202020204" pitchFamily="34" charset="0"/>
              <a:buChar char="•"/>
            </a:pPr>
            <a:r>
              <a:rPr lang="en-US" sz="2000" dirty="0"/>
              <a:t>Warmer average temperature</a:t>
            </a:r>
          </a:p>
          <a:p>
            <a:pPr marL="342900" indent="-342900">
              <a:buFont typeface="Arial" panose="020B0604020202020204" pitchFamily="34" charset="0"/>
              <a:buChar char="•"/>
            </a:pPr>
            <a:r>
              <a:rPr lang="en-US" sz="2000" dirty="0"/>
              <a:t>Increased frequency of summer hot weather days</a:t>
            </a:r>
          </a:p>
          <a:p>
            <a:pPr marL="342900" indent="-342900">
              <a:buFont typeface="Arial" panose="020B0604020202020204" pitchFamily="34" charset="0"/>
              <a:buChar char="•"/>
            </a:pPr>
            <a:r>
              <a:rPr lang="en-US" sz="2000" dirty="0"/>
              <a:t>Urban heat island affect increase</a:t>
            </a:r>
          </a:p>
        </p:txBody>
      </p:sp>
      <p:sp>
        <p:nvSpPr>
          <p:cNvPr id="8"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9"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8012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60" t="-14" b="239"/>
          <a:stretch/>
        </p:blipFill>
        <p:spPr>
          <a:xfrm>
            <a:off x="0" y="2392916"/>
            <a:ext cx="4774968" cy="3255439"/>
          </a:xfrm>
          <a:prstGeom prst="rect">
            <a:avLst/>
          </a:prstGeom>
        </p:spPr>
      </p:pic>
      <p:sp>
        <p:nvSpPr>
          <p:cNvPr id="6" name="Title 5">
            <a:extLst>
              <a:ext uri="{FF2B5EF4-FFF2-40B4-BE49-F238E27FC236}">
                <a16:creationId xmlns="" xmlns:a16="http://schemas.microsoft.com/office/drawing/2014/main" id="{23BC3005-2AA5-4A78-A727-5F96277B3DD4}"/>
              </a:ext>
            </a:extLst>
          </p:cNvPr>
          <p:cNvSpPr>
            <a:spLocks noGrp="1"/>
          </p:cNvSpPr>
          <p:nvPr>
            <p:ph type="title"/>
          </p:nvPr>
        </p:nvSpPr>
        <p:spPr>
          <a:xfrm>
            <a:off x="401240" y="298690"/>
            <a:ext cx="8305437" cy="1325563"/>
          </a:xfrm>
        </p:spPr>
        <p:txBody>
          <a:bodyPr>
            <a:normAutofit/>
          </a:bodyPr>
          <a:lstStyle/>
          <a:p>
            <a:r>
              <a:rPr lang="en-US" sz="3000" dirty="0"/>
              <a:t>Which is more adaptable to climate change impacts?</a:t>
            </a:r>
          </a:p>
        </p:txBody>
      </p:sp>
      <p:pic>
        <p:nvPicPr>
          <p:cNvPr id="13" name="Picture 12">
            <a:extLst>
              <a:ext uri="{FF2B5EF4-FFF2-40B4-BE49-F238E27FC236}">
                <a16:creationId xmlns="" xmlns:a16="http://schemas.microsoft.com/office/drawing/2014/main" id="{38368628-4E41-458F-B646-1F142B9057B1}"/>
              </a:ext>
            </a:extLst>
          </p:cNvPr>
          <p:cNvPicPr>
            <a:picLocks noChangeAspect="1"/>
          </p:cNvPicPr>
          <p:nvPr/>
        </p:nvPicPr>
        <p:blipFill rotWithShape="1">
          <a:blip r:embed="rId3">
            <a:extLst>
              <a:ext uri="{28A0092B-C50C-407E-A947-70E740481C1C}">
                <a14:useLocalDpi xmlns:a14="http://schemas.microsoft.com/office/drawing/2010/main" val="0"/>
              </a:ext>
            </a:extLst>
          </a:blip>
          <a:srcRect l="25176" r="616"/>
          <a:stretch/>
        </p:blipFill>
        <p:spPr>
          <a:xfrm>
            <a:off x="4774968" y="2397025"/>
            <a:ext cx="4369032" cy="3251330"/>
          </a:xfrm>
          <a:prstGeom prst="rect">
            <a:avLst/>
          </a:prstGeom>
        </p:spPr>
      </p:pic>
      <p:pic>
        <p:nvPicPr>
          <p:cNvPr id="15" name="Graphic 14" descr="Checkmark">
            <a:extLst>
              <a:ext uri="{FF2B5EF4-FFF2-40B4-BE49-F238E27FC236}">
                <a16:creationId xmlns="" xmlns:a16="http://schemas.microsoft.com/office/drawing/2014/main" id="{A67CDE12-8AF1-45E2-869F-B0D8AD6754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82839" y="2604679"/>
            <a:ext cx="2831911" cy="2831911"/>
          </a:xfrm>
          <a:prstGeom prst="rect">
            <a:avLst/>
          </a:prstGeom>
        </p:spPr>
      </p:pic>
      <p:pic>
        <p:nvPicPr>
          <p:cNvPr id="17" name="Picture 16">
            <a:extLst>
              <a:ext uri="{FF2B5EF4-FFF2-40B4-BE49-F238E27FC236}">
                <a16:creationId xmlns="" xmlns:a16="http://schemas.microsoft.com/office/drawing/2014/main" id="{141E88AB-CDF9-472B-8C9A-AA359C8193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4968" y="2392916"/>
            <a:ext cx="4369032" cy="3276774"/>
          </a:xfrm>
          <a:prstGeom prst="rect">
            <a:avLst/>
          </a:prstGeom>
        </p:spPr>
      </p:pic>
      <p:sp>
        <p:nvSpPr>
          <p:cNvPr id="9"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0"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57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200" dirty="0">
                <a:latin typeface="Calibri" panose="020F0502020204030204" pitchFamily="34" charset="0"/>
                <a:cs typeface="Calibri" panose="020F0502020204030204" pitchFamily="34" charset="0"/>
              </a:rPr>
              <a:t>30 October 2019</a:t>
            </a:r>
          </a:p>
        </p:txBody>
      </p:sp>
      <p:sp>
        <p:nvSpPr>
          <p:cNvPr id="5" name="Footer Placeholder 4"/>
          <p:cNvSpPr>
            <a:spLocks noGrp="1"/>
          </p:cNvSpPr>
          <p:nvPr>
            <p:ph type="ftr" sz="quarter" idx="11"/>
          </p:nvPr>
        </p:nvSpPr>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
        <p:nvSpPr>
          <p:cNvPr id="8" name="Content Placeholder 11">
            <a:extLst>
              <a:ext uri="{FF2B5EF4-FFF2-40B4-BE49-F238E27FC236}">
                <a16:creationId xmlns="" xmlns:a16="http://schemas.microsoft.com/office/drawing/2014/main" id="{22230FB3-4768-43BE-AD19-C937A8CA8600}"/>
              </a:ext>
            </a:extLst>
          </p:cNvPr>
          <p:cNvSpPr>
            <a:spLocks noGrp="1"/>
          </p:cNvSpPr>
          <p:nvPr>
            <p:ph sz="quarter" idx="4294967295"/>
          </p:nvPr>
        </p:nvSpPr>
        <p:spPr>
          <a:xfrm>
            <a:off x="4629150" y="2505075"/>
            <a:ext cx="3887391" cy="3684588"/>
          </a:xfrm>
          <a:prstGeom prst="rect">
            <a:avLst/>
          </a:prstGeom>
        </p:spPr>
        <p:txBody>
          <a:bodyPr/>
          <a:lstStyle/>
          <a:p>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095" r="1353" b="6947"/>
          <a:stretch/>
        </p:blipFill>
        <p:spPr>
          <a:xfrm>
            <a:off x="628651" y="2505075"/>
            <a:ext cx="3869532" cy="368458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9087" t="6265" r="6309"/>
          <a:stretch/>
        </p:blipFill>
        <p:spPr>
          <a:xfrm>
            <a:off x="4632960" y="2505075"/>
            <a:ext cx="3901440" cy="3684588"/>
          </a:xfrm>
          <a:prstGeom prst="rect">
            <a:avLst/>
          </a:prstGeom>
        </p:spPr>
      </p:pic>
      <p:sp>
        <p:nvSpPr>
          <p:cNvPr id="11" name="Text Placeholder 10">
            <a:extLst>
              <a:ext uri="{FF2B5EF4-FFF2-40B4-BE49-F238E27FC236}">
                <a16:creationId xmlns="" xmlns:a16="http://schemas.microsoft.com/office/drawing/2014/main" id="{D557001F-09EB-45FF-8FDD-FBB24D244804}"/>
              </a:ext>
            </a:extLst>
          </p:cNvPr>
          <p:cNvSpPr txBox="1">
            <a:spLocks/>
          </p:cNvSpPr>
          <p:nvPr/>
        </p:nvSpPr>
        <p:spPr>
          <a:xfrm>
            <a:off x="4629149" y="3133611"/>
            <a:ext cx="3887391" cy="82391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t>One tablespoon of soil contains 50 billion microbes… conditions that favor soil life also promote plant growth and help breakdown and/or capture pollutants.</a:t>
            </a:r>
            <a:endParaRPr lang="en-US" sz="1600" dirty="0"/>
          </a:p>
        </p:txBody>
      </p:sp>
      <p:sp>
        <p:nvSpPr>
          <p:cNvPr id="12" name="Text Placeholder 9">
            <a:extLst>
              <a:ext uri="{FF2B5EF4-FFF2-40B4-BE49-F238E27FC236}">
                <a16:creationId xmlns="" xmlns:a16="http://schemas.microsoft.com/office/drawing/2014/main" id="{A79B248E-187D-4E4E-ACD9-4B0A84355E7D}"/>
              </a:ext>
            </a:extLst>
          </p:cNvPr>
          <p:cNvSpPr txBox="1">
            <a:spLocks/>
          </p:cNvSpPr>
          <p:nvPr/>
        </p:nvSpPr>
        <p:spPr>
          <a:xfrm>
            <a:off x="628650" y="5296363"/>
            <a:ext cx="3868340" cy="823912"/>
          </a:xfrm>
          <a:prstGeom prst="rect">
            <a:avLst/>
          </a:prstGeom>
        </p:spPr>
        <p:txBody>
          <a:bodyPr vert="horz" lIns="91440" tIns="45720" rIns="91440" bIns="45720" rtlCol="0">
            <a:normAutofit fontScale="70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900"/>
              <a:t>“A square metre of grassland or temperate woodland will have from 100-500 earthworms”</a:t>
            </a:r>
          </a:p>
          <a:p>
            <a:pPr algn="r"/>
            <a:r>
              <a:rPr lang="en-US"/>
              <a:t>	</a:t>
            </a:r>
            <a:r>
              <a:rPr lang="en-US" sz="1400"/>
              <a:t>Clive A. Edwards, Ohio State University</a:t>
            </a:r>
            <a:endParaRPr lang="en-US" sz="1400" dirty="0"/>
          </a:p>
        </p:txBody>
      </p:sp>
      <p:sp>
        <p:nvSpPr>
          <p:cNvPr id="15" name="Title 8">
            <a:extLst>
              <a:ext uri="{FF2B5EF4-FFF2-40B4-BE49-F238E27FC236}">
                <a16:creationId xmlns="" xmlns:a16="http://schemas.microsoft.com/office/drawing/2014/main" id="{CB03FA36-797D-4824-84F4-EEC6A2AA722A}"/>
              </a:ext>
            </a:extLst>
          </p:cNvPr>
          <p:cNvSpPr>
            <a:spLocks noGrp="1"/>
          </p:cNvSpPr>
          <p:nvPr>
            <p:ph type="title"/>
          </p:nvPr>
        </p:nvSpPr>
        <p:spPr>
          <a:xfrm>
            <a:off x="629841" y="365126"/>
            <a:ext cx="7886700" cy="1325563"/>
          </a:xfrm>
        </p:spPr>
        <p:txBody>
          <a:bodyPr>
            <a:normAutofit fontScale="90000"/>
          </a:bodyPr>
          <a:lstStyle/>
          <a:p>
            <a:r>
              <a:rPr lang="en-US" dirty="0"/>
              <a:t>Urban Green Space Building Block:</a:t>
            </a:r>
            <a:br>
              <a:rPr lang="en-US" dirty="0"/>
            </a:br>
            <a:r>
              <a:rPr lang="en-US" dirty="0"/>
              <a:t/>
            </a:r>
            <a:br>
              <a:rPr lang="en-US" dirty="0"/>
            </a:br>
            <a:r>
              <a:rPr lang="en-US" dirty="0"/>
              <a:t>Living Soils</a:t>
            </a:r>
          </a:p>
        </p:txBody>
      </p:sp>
    </p:spTree>
    <p:extLst>
      <p:ext uri="{BB962C8B-B14F-4D97-AF65-F5344CB8AC3E}">
        <p14:creationId xmlns:p14="http://schemas.microsoft.com/office/powerpoint/2010/main" val="3302319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200">
                <a:latin typeface="Calibri" panose="020F0502020204030204" pitchFamily="34" charset="0"/>
                <a:cs typeface="Calibri" panose="020F0502020204030204" pitchFamily="34" charset="0"/>
              </a:rPr>
              <a:t>30 October 2019</a:t>
            </a:r>
            <a:endParaRPr lang="en-US" sz="1200" dirty="0">
              <a:latin typeface="Calibri" panose="020F0502020204030204" pitchFamily="34" charset="0"/>
              <a:cs typeface="Calibri" panose="020F0502020204030204" pitchFamily="34" charset="0"/>
            </a:endParaRPr>
          </a:p>
        </p:txBody>
      </p:sp>
      <p:sp>
        <p:nvSpPr>
          <p:cNvPr id="5" name="Footer Placeholder 4"/>
          <p:cNvSpPr>
            <a:spLocks noGrp="1"/>
          </p:cNvSpPr>
          <p:nvPr>
            <p:ph type="ftr" sz="quarter" idx="11"/>
          </p:nvPr>
        </p:nvSpPr>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
        <p:nvSpPr>
          <p:cNvPr id="7" name="Title 8">
            <a:extLst>
              <a:ext uri="{FF2B5EF4-FFF2-40B4-BE49-F238E27FC236}">
                <a16:creationId xmlns="" xmlns:a16="http://schemas.microsoft.com/office/drawing/2014/main" id="{CB03FA36-797D-4824-84F4-EEC6A2AA722A}"/>
              </a:ext>
            </a:extLst>
          </p:cNvPr>
          <p:cNvSpPr>
            <a:spLocks noGrp="1"/>
          </p:cNvSpPr>
          <p:nvPr>
            <p:ph type="title"/>
          </p:nvPr>
        </p:nvSpPr>
        <p:spPr>
          <a:xfrm>
            <a:off x="629841" y="365126"/>
            <a:ext cx="7886700" cy="1325563"/>
          </a:xfrm>
        </p:spPr>
        <p:txBody>
          <a:bodyPr>
            <a:normAutofit fontScale="90000"/>
          </a:bodyPr>
          <a:lstStyle/>
          <a:p>
            <a:r>
              <a:rPr lang="en-US" dirty="0"/>
              <a:t>Urban Green Space Building Block:</a:t>
            </a:r>
            <a:br>
              <a:rPr lang="en-US" dirty="0"/>
            </a:br>
            <a:r>
              <a:rPr lang="en-US" dirty="0"/>
              <a:t/>
            </a:r>
            <a:br>
              <a:rPr lang="en-US" dirty="0"/>
            </a:br>
            <a:r>
              <a:rPr lang="en-US" dirty="0"/>
              <a:t>Roots and Infiltration</a:t>
            </a:r>
          </a:p>
        </p:txBody>
      </p:sp>
      <p:sp>
        <p:nvSpPr>
          <p:cNvPr id="8" name="Title 8">
            <a:extLst>
              <a:ext uri="{FF2B5EF4-FFF2-40B4-BE49-F238E27FC236}">
                <a16:creationId xmlns="" xmlns:a16="http://schemas.microsoft.com/office/drawing/2014/main" id="{CF05FAE7-C0FD-49A8-B967-EAFA1F2ED4B8}"/>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dirty="0"/>
          </a:p>
        </p:txBody>
      </p:sp>
      <p:sp>
        <p:nvSpPr>
          <p:cNvPr id="9" name="Text Placeholder 9">
            <a:extLst>
              <a:ext uri="{FF2B5EF4-FFF2-40B4-BE49-F238E27FC236}">
                <a16:creationId xmlns="" xmlns:a16="http://schemas.microsoft.com/office/drawing/2014/main" id="{45FF7DAE-86EB-4F1C-99CA-EF18CC852968}"/>
              </a:ext>
            </a:extLst>
          </p:cNvPr>
          <p:cNvSpPr>
            <a:spLocks noGrp="1"/>
          </p:cNvSpPr>
          <p:nvPr>
            <p:ph sz="half" idx="1"/>
          </p:nvPr>
        </p:nvSpPr>
        <p:spPr>
          <a:xfrm>
            <a:off x="522118" y="3049553"/>
            <a:ext cx="2511365" cy="4351338"/>
          </a:xfrm>
        </p:spPr>
        <p:txBody>
          <a:bodyPr/>
          <a:lstStyle/>
          <a:p>
            <a:pPr marL="0" indent="0">
              <a:buNone/>
            </a:pPr>
            <a:r>
              <a:rPr lang="en-US" u="sng" dirty="0"/>
              <a:t>Deep Roots</a:t>
            </a:r>
          </a:p>
          <a:p>
            <a:pPr marL="0" indent="0">
              <a:buNone/>
            </a:pPr>
            <a:r>
              <a:rPr lang="en-US" sz="1600" dirty="0"/>
              <a:t> Enhance Infiltration</a:t>
            </a:r>
          </a:p>
          <a:p>
            <a:pPr marL="0" indent="0">
              <a:buNone/>
            </a:pPr>
            <a:r>
              <a:rPr lang="en-US" u="sng" dirty="0"/>
              <a:t>Dense Roots</a:t>
            </a:r>
          </a:p>
          <a:p>
            <a:pPr marL="0" indent="0">
              <a:buNone/>
            </a:pPr>
            <a:r>
              <a:rPr lang="en-US" sz="1600" dirty="0"/>
              <a:t>Create Soil Stability and Resistance</a:t>
            </a:r>
          </a:p>
          <a:p>
            <a:pPr marL="0" indent="0">
              <a:buNone/>
            </a:pPr>
            <a:r>
              <a:rPr lang="en-US" u="sng" dirty="0"/>
              <a:t>Dead Roots</a:t>
            </a:r>
          </a:p>
          <a:p>
            <a:pPr marL="0" indent="0">
              <a:buNone/>
            </a:pPr>
            <a:r>
              <a:rPr lang="en-US" sz="1600" dirty="0"/>
              <a:t>Contribute to Soil Organic Matter, Carbon Fixation in the Soil, and Macropore Development</a:t>
            </a:r>
          </a:p>
        </p:txBody>
      </p:sp>
      <p:pic>
        <p:nvPicPr>
          <p:cNvPr id="10" name="Content Placeholder 16" descr="A close up of a tree&#10;&#10;Description generated with very high confidence">
            <a:extLst>
              <a:ext uri="{FF2B5EF4-FFF2-40B4-BE49-F238E27FC236}">
                <a16:creationId xmlns="" xmlns:a16="http://schemas.microsoft.com/office/drawing/2014/main" id="{FFDAE3E8-E435-4E1C-AF84-37A6E9B86022}"/>
              </a:ext>
            </a:extLst>
          </p:cNvPr>
          <p:cNvPicPr>
            <a:picLocks noChangeAspect="1"/>
          </p:cNvPicPr>
          <p:nvPr/>
        </p:nvPicPr>
        <p:blipFill rotWithShape="1">
          <a:blip r:embed="rId2">
            <a:extLst>
              <a:ext uri="{28A0092B-C50C-407E-A947-70E740481C1C}">
                <a14:useLocalDpi xmlns:a14="http://schemas.microsoft.com/office/drawing/2010/main" val="0"/>
              </a:ext>
            </a:extLst>
          </a:blip>
          <a:srcRect r="2204" b="7988"/>
          <a:stretch/>
        </p:blipFill>
        <p:spPr>
          <a:xfrm>
            <a:off x="3463925" y="3049553"/>
            <a:ext cx="5070475" cy="3127410"/>
          </a:xfrm>
          <a:prstGeom prst="rect">
            <a:avLst/>
          </a:prstGeom>
        </p:spPr>
      </p:pic>
      <p:sp>
        <p:nvSpPr>
          <p:cNvPr id="11" name="Text Placeholder 10">
            <a:extLst>
              <a:ext uri="{FF2B5EF4-FFF2-40B4-BE49-F238E27FC236}">
                <a16:creationId xmlns="" xmlns:a16="http://schemas.microsoft.com/office/drawing/2014/main" id="{CBDF899D-37D1-4CD8-A0CA-5D2A76CBD75A}"/>
              </a:ext>
            </a:extLst>
          </p:cNvPr>
          <p:cNvSpPr txBox="1">
            <a:spLocks/>
          </p:cNvSpPr>
          <p:nvPr/>
        </p:nvSpPr>
        <p:spPr>
          <a:xfrm>
            <a:off x="3462734" y="2088667"/>
            <a:ext cx="5052616" cy="110013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dirty="0"/>
              <a:t>“Black Oak and Red Maple Trees… penetrated compacted soil, increasing infiltration rates by an average of 153% compared to an unplanted control.”</a:t>
            </a:r>
          </a:p>
          <a:p>
            <a:pPr marL="0" indent="0" algn="r">
              <a:buNone/>
            </a:pPr>
            <a:r>
              <a:rPr lang="en-US" sz="1200" dirty="0"/>
              <a:t>Bartens et. Al. 2008</a:t>
            </a:r>
          </a:p>
        </p:txBody>
      </p:sp>
    </p:spTree>
    <p:extLst>
      <p:ext uri="{BB962C8B-B14F-4D97-AF65-F5344CB8AC3E}">
        <p14:creationId xmlns:p14="http://schemas.microsoft.com/office/powerpoint/2010/main" val="40233951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 xmlns:a16="http://schemas.microsoft.com/office/drawing/2014/main" id="{45FF7DAE-86EB-4F1C-99CA-EF18CC852968}"/>
              </a:ext>
            </a:extLst>
          </p:cNvPr>
          <p:cNvSpPr>
            <a:spLocks noGrp="1"/>
          </p:cNvSpPr>
          <p:nvPr>
            <p:ph sz="half" idx="1"/>
          </p:nvPr>
        </p:nvSpPr>
        <p:spPr/>
        <p:txBody>
          <a:bodyPr/>
          <a:lstStyle/>
          <a:p>
            <a:pPr marL="0" indent="0">
              <a:buNone/>
            </a:pPr>
            <a:r>
              <a:rPr lang="en-US" u="sng" dirty="0"/>
              <a:t>Interception</a:t>
            </a:r>
          </a:p>
          <a:p>
            <a:pPr marL="0" indent="0">
              <a:buNone/>
            </a:pPr>
            <a:r>
              <a:rPr lang="en-US" sz="1600" dirty="0"/>
              <a:t>10-45% of Annual Rainfall </a:t>
            </a:r>
            <a:r>
              <a:rPr lang="en-US" sz="1100" dirty="0"/>
              <a:t>(Water use by trees, 2005)</a:t>
            </a:r>
          </a:p>
          <a:p>
            <a:pPr marL="0" indent="0">
              <a:buNone/>
            </a:pPr>
            <a:r>
              <a:rPr lang="en-US" u="sng" dirty="0"/>
              <a:t>Transpiration</a:t>
            </a:r>
          </a:p>
          <a:p>
            <a:pPr marL="0" indent="0">
              <a:buNone/>
            </a:pPr>
            <a:r>
              <a:rPr lang="en-US" sz="1600" dirty="0"/>
              <a:t>30-39% of Annual Rainfall </a:t>
            </a:r>
            <a:r>
              <a:rPr lang="en-US" sz="1100" dirty="0"/>
              <a:t>(Water use by trees, 2005)</a:t>
            </a:r>
          </a:p>
          <a:p>
            <a:pPr marL="0" indent="0">
              <a:buNone/>
            </a:pPr>
            <a:r>
              <a:rPr lang="en-US" sz="1600" dirty="0"/>
              <a:t> </a:t>
            </a:r>
          </a:p>
          <a:p>
            <a:pPr marL="0" indent="0">
              <a:buNone/>
            </a:pPr>
            <a:r>
              <a:rPr lang="en-US" u="sng" dirty="0"/>
              <a:t>Pollutants and CO2</a:t>
            </a:r>
          </a:p>
          <a:p>
            <a:pPr marL="0" indent="0">
              <a:buNone/>
            </a:pPr>
            <a:r>
              <a:rPr lang="en-US" sz="1600" dirty="0"/>
              <a:t>A large tree averages up to 263 lb of CO2 savings directly and indirectly annually.</a:t>
            </a:r>
          </a:p>
          <a:p>
            <a:pPr marL="0" indent="0">
              <a:buNone/>
            </a:pPr>
            <a:r>
              <a:rPr lang="en-US" sz="1100" dirty="0"/>
              <a:t>(Western Washington and Oregon Community Tree Guides, 2002)</a:t>
            </a:r>
          </a:p>
          <a:p>
            <a:pPr marL="0" indent="0">
              <a:buNone/>
            </a:pPr>
            <a:endParaRPr lang="en-US" sz="1600" dirty="0"/>
          </a:p>
        </p:txBody>
      </p:sp>
      <p:pic>
        <p:nvPicPr>
          <p:cNvPr id="3" name="Picture 2">
            <a:extLst>
              <a:ext uri="{FF2B5EF4-FFF2-40B4-BE49-F238E27FC236}">
                <a16:creationId xmlns="" xmlns:a16="http://schemas.microsoft.com/office/drawing/2014/main" id="{70108964-A278-4CBC-B4D5-FE90333C1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9796" y="1825625"/>
            <a:ext cx="5185554" cy="3802333"/>
          </a:xfrm>
          <a:prstGeom prst="rect">
            <a:avLst/>
          </a:prstGeom>
        </p:spPr>
      </p:pic>
      <p:sp>
        <p:nvSpPr>
          <p:cNvPr id="11" name="Title 8">
            <a:extLst>
              <a:ext uri="{FF2B5EF4-FFF2-40B4-BE49-F238E27FC236}">
                <a16:creationId xmlns="" xmlns:a16="http://schemas.microsoft.com/office/drawing/2014/main" id="{CB03FA36-797D-4824-84F4-EEC6A2AA722A}"/>
              </a:ext>
            </a:extLst>
          </p:cNvPr>
          <p:cNvSpPr>
            <a:spLocks noGrp="1"/>
          </p:cNvSpPr>
          <p:nvPr>
            <p:ph type="title"/>
          </p:nvPr>
        </p:nvSpPr>
        <p:spPr>
          <a:xfrm>
            <a:off x="629841" y="365126"/>
            <a:ext cx="7886700" cy="1325563"/>
          </a:xfrm>
        </p:spPr>
        <p:txBody>
          <a:bodyPr>
            <a:normAutofit fontScale="90000"/>
          </a:bodyPr>
          <a:lstStyle/>
          <a:p>
            <a:r>
              <a:rPr lang="en-US" dirty="0"/>
              <a:t>Urban Green Space Building Block:</a:t>
            </a:r>
            <a:br>
              <a:rPr lang="en-US" dirty="0"/>
            </a:br>
            <a:r>
              <a:rPr lang="en-US" dirty="0"/>
              <a:t/>
            </a:r>
            <a:br>
              <a:rPr lang="en-US" dirty="0"/>
            </a:br>
            <a:r>
              <a:rPr lang="en-US" dirty="0"/>
              <a:t>Trees</a:t>
            </a:r>
          </a:p>
        </p:txBody>
      </p:sp>
      <p:sp>
        <p:nvSpPr>
          <p:cNvPr id="12" name="Date Placeholder 3"/>
          <p:cNvSpPr>
            <a:spLocks noGrp="1"/>
          </p:cNvSpPr>
          <p:nvPr>
            <p:ph type="dt" sz="half" idx="10"/>
          </p:nvPr>
        </p:nvSpPr>
        <p:spPr>
          <a:xfrm>
            <a:off x="4057650" y="6353466"/>
            <a:ext cx="2057400" cy="365125"/>
          </a:xfrm>
        </p:spPr>
        <p:txBody>
          <a:bodyPr/>
          <a:lstStyle/>
          <a:p>
            <a:r>
              <a:rPr lang="en-US" sz="1200">
                <a:latin typeface="Calibri" panose="020F0502020204030204" pitchFamily="34" charset="0"/>
                <a:cs typeface="Calibri" panose="020F0502020204030204" pitchFamily="34" charset="0"/>
              </a:rPr>
              <a:t>30 October 2019</a:t>
            </a:r>
            <a:endParaRPr lang="en-US" sz="1200" dirty="0">
              <a:latin typeface="Calibri" panose="020F0502020204030204" pitchFamily="34" charset="0"/>
              <a:cs typeface="Calibri" panose="020F0502020204030204" pitchFamily="34" charset="0"/>
            </a:endParaRPr>
          </a:p>
        </p:txBody>
      </p:sp>
      <p:sp>
        <p:nvSpPr>
          <p:cNvPr id="13" name="Footer Placeholder 4"/>
          <p:cNvSpPr>
            <a:spLocks noGrp="1"/>
          </p:cNvSpPr>
          <p:nvPr>
            <p:ph type="ftr" sz="quarter" idx="11"/>
          </p:nvPr>
        </p:nvSpPr>
        <p:spPr>
          <a:xfrm>
            <a:off x="628650" y="6356351"/>
            <a:ext cx="3086100" cy="365125"/>
          </a:xfrm>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6935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Designing Green Space for Climate Change Adaptation</a:t>
            </a:r>
            <a:br>
              <a:rPr lang="en-US" sz="3600" dirty="0"/>
            </a:br>
            <a:endParaRPr lang="en-CA"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0000" t="49382" r="18166"/>
          <a:stretch/>
        </p:blipFill>
        <p:spPr>
          <a:xfrm>
            <a:off x="4655601" y="2097157"/>
            <a:ext cx="3860940" cy="4092506"/>
          </a:xfrm>
          <a:prstGeom prst="rect">
            <a:avLst/>
          </a:prstGeom>
          <a:scene3d>
            <a:camera prst="orthographicFront">
              <a:rot lat="0" lon="10800000" rev="0"/>
            </a:camera>
            <a:lightRig rig="threePt" dir="t"/>
          </a:scene3d>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1890" t="12443" r="21718" b="-592"/>
          <a:stretch/>
        </p:blipFill>
        <p:spPr>
          <a:xfrm>
            <a:off x="615314" y="2126974"/>
            <a:ext cx="3909319" cy="4062690"/>
          </a:xfrm>
          <a:prstGeom prst="rect">
            <a:avLst/>
          </a:prstGeom>
        </p:spPr>
      </p:pic>
      <p:sp>
        <p:nvSpPr>
          <p:cNvPr id="9" name="Title 5">
            <a:extLst>
              <a:ext uri="{FF2B5EF4-FFF2-40B4-BE49-F238E27FC236}">
                <a16:creationId xmlns="" xmlns:a16="http://schemas.microsoft.com/office/drawing/2014/main" id="{23BC3005-2AA5-4A78-A727-5F96277B3DD4}"/>
              </a:ext>
            </a:extLst>
          </p:cNvPr>
          <p:cNvSpPr txBox="1">
            <a:spLocks/>
          </p:cNvSpPr>
          <p:nvPr/>
        </p:nvSpPr>
        <p:spPr>
          <a:xfrm>
            <a:off x="615314" y="1027907"/>
            <a:ext cx="8354361"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i="1" dirty="0"/>
              <a:t>Integrating natural functions in urban landscape</a:t>
            </a:r>
            <a:endParaRPr lang="en-US" dirty="0"/>
          </a:p>
        </p:txBody>
      </p:sp>
      <p:sp>
        <p:nvSpPr>
          <p:cNvPr id="10"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1"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44598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 xmlns:a16="http://schemas.microsoft.com/office/drawing/2014/main" id="{9B4873D8-F8E9-4DD7-AB9E-615C54412AD9}"/>
              </a:ext>
            </a:extLst>
          </p:cNvPr>
          <p:cNvSpPr>
            <a:spLocks noGrp="1"/>
          </p:cNvSpPr>
          <p:nvPr>
            <p:ph type="title"/>
          </p:nvPr>
        </p:nvSpPr>
        <p:spPr>
          <a:xfrm>
            <a:off x="4865111" y="711638"/>
            <a:ext cx="3989575" cy="1557250"/>
          </a:xfrm>
        </p:spPr>
        <p:txBody>
          <a:bodyPr vert="horz" lIns="91440" tIns="45720" rIns="91440" bIns="45720" rtlCol="0" anchor="t">
            <a:normAutofit fontScale="90000"/>
          </a:bodyPr>
          <a:lstStyle/>
          <a:p>
            <a:pPr defTabSz="914400"/>
            <a:r>
              <a:rPr lang="en-US" sz="2500" kern="1200" dirty="0">
                <a:solidFill>
                  <a:schemeClr val="tx1"/>
                </a:solidFill>
                <a:latin typeface="+mj-lt"/>
                <a:ea typeface="+mj-ea"/>
                <a:cs typeface="+mj-cs"/>
              </a:rPr>
              <a:t>‘Old School’ </a:t>
            </a:r>
            <a:r>
              <a:rPr lang="en-US" sz="2500" kern="1200" dirty="0" smtClean="0">
                <a:solidFill>
                  <a:schemeClr val="tx1"/>
                </a:solidFill>
                <a:latin typeface="+mj-lt"/>
                <a:ea typeface="+mj-ea"/>
                <a:cs typeface="+mj-cs"/>
              </a:rPr>
              <a:t>Approach to Stormwater Management</a:t>
            </a:r>
            <a:r>
              <a:rPr lang="en-US" sz="2500" kern="1200" dirty="0">
                <a:solidFill>
                  <a:schemeClr val="tx1"/>
                </a:solidFill>
                <a:latin typeface="+mj-lt"/>
                <a:ea typeface="+mj-ea"/>
                <a:cs typeface="+mj-cs"/>
              </a:rPr>
              <a:t/>
            </a:r>
            <a:br>
              <a:rPr lang="en-US" sz="2500" kern="1200" dirty="0">
                <a:solidFill>
                  <a:schemeClr val="tx1"/>
                </a:solidFill>
                <a:latin typeface="+mj-lt"/>
                <a:ea typeface="+mj-ea"/>
                <a:cs typeface="+mj-cs"/>
              </a:rPr>
            </a:br>
            <a:r>
              <a:rPr lang="en-US" sz="2500" kern="1200" dirty="0" smtClean="0">
                <a:solidFill>
                  <a:schemeClr val="tx1"/>
                </a:solidFill>
                <a:latin typeface="+mj-lt"/>
                <a:ea typeface="+mj-ea"/>
                <a:cs typeface="+mj-cs"/>
              </a:rPr>
              <a:t/>
            </a:r>
            <a:br>
              <a:rPr lang="en-US" sz="2500" kern="1200" dirty="0" smtClean="0">
                <a:solidFill>
                  <a:schemeClr val="tx1"/>
                </a:solidFill>
                <a:latin typeface="+mj-lt"/>
                <a:ea typeface="+mj-ea"/>
                <a:cs typeface="+mj-cs"/>
              </a:rPr>
            </a:br>
            <a:r>
              <a:rPr lang="en-US" sz="2000" dirty="0" smtClean="0">
                <a:solidFill>
                  <a:prstClr val="white"/>
                </a:solidFill>
              </a:rPr>
              <a:t>runoff </a:t>
            </a:r>
            <a:r>
              <a:rPr lang="en-US" sz="2000" dirty="0">
                <a:solidFill>
                  <a:prstClr val="white"/>
                </a:solidFill>
              </a:rPr>
              <a:t>directed quickly </a:t>
            </a:r>
            <a:r>
              <a:rPr lang="en-US" sz="2000" dirty="0" smtClean="0">
                <a:solidFill>
                  <a:prstClr val="white"/>
                </a:solidFill>
              </a:rPr>
              <a:t>from impervious surfaces to </a:t>
            </a:r>
            <a:r>
              <a:rPr lang="en-US" sz="2000" dirty="0">
                <a:solidFill>
                  <a:prstClr val="white"/>
                </a:solidFill>
              </a:rPr>
              <a:t>infrastructure and then to marine environments</a:t>
            </a:r>
            <a:endParaRPr lang="en-US" sz="2500" kern="1200" dirty="0">
              <a:solidFill>
                <a:schemeClr val="tx1"/>
              </a:solidFill>
              <a:latin typeface="+mj-lt"/>
              <a:ea typeface="+mj-ea"/>
              <a:cs typeface="+mj-cs"/>
            </a:endParaRPr>
          </a:p>
        </p:txBody>
      </p:sp>
      <p:sp>
        <p:nvSpPr>
          <p:cNvPr id="40" name="Freeform: Shape 39">
            <a:extLst>
              <a:ext uri="{FF2B5EF4-FFF2-40B4-BE49-F238E27FC236}">
                <a16:creationId xmlns="" xmlns:a16="http://schemas.microsoft.com/office/drawing/2014/main" id="{2C6334C2-F73F-4B3B-A626-DD5F69DF6E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0" y="0"/>
            <a:ext cx="4554332" cy="5386356"/>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6" name="Picture 5" descr="A close up of a map&#10;&#10;Description automatically generated">
            <a:extLst>
              <a:ext uri="{FF2B5EF4-FFF2-40B4-BE49-F238E27FC236}">
                <a16:creationId xmlns="" xmlns:a16="http://schemas.microsoft.com/office/drawing/2014/main" id="{8DED4A51-2CCD-46AC-9FB2-D45A8BC10EF1}"/>
              </a:ext>
            </a:extLst>
          </p:cNvPr>
          <p:cNvPicPr>
            <a:picLocks noChangeAspect="1"/>
          </p:cNvPicPr>
          <p:nvPr/>
        </p:nvPicPr>
        <p:blipFill rotWithShape="1">
          <a:blip r:embed="rId3">
            <a:extLst>
              <a:ext uri="{28A0092B-C50C-407E-A947-70E740481C1C}">
                <a14:useLocalDpi xmlns:a14="http://schemas.microsoft.com/office/drawing/2010/main" val="0"/>
              </a:ext>
            </a:extLst>
          </a:blip>
          <a:srcRect t="7730" r="3" b="7736"/>
          <a:stretch/>
        </p:blipFill>
        <p:spPr>
          <a:xfrm>
            <a:off x="1" y="-1"/>
            <a:ext cx="4423065" cy="524785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44" name="Footer Placeholder 4">
            <a:extLst>
              <a:ext uri="{FF2B5EF4-FFF2-40B4-BE49-F238E27FC236}">
                <a16:creationId xmlns="" xmlns:a16="http://schemas.microsoft.com/office/drawing/2014/main" id="{9F5F984F-8AB6-44F4-9A42-13C0E4ECD6D3}"/>
              </a:ext>
            </a:extLst>
          </p:cNvPr>
          <p:cNvSpPr txBox="1">
            <a:spLocks/>
          </p:cNvSpPr>
          <p:nvPr/>
        </p:nvSpPr>
        <p:spPr>
          <a:xfrm>
            <a:off x="628650" y="6356351"/>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
        <p:nvSpPr>
          <p:cNvPr id="46" name="Date Placeholder 3">
            <a:extLst>
              <a:ext uri="{FF2B5EF4-FFF2-40B4-BE49-F238E27FC236}">
                <a16:creationId xmlns="" xmlns:a16="http://schemas.microsoft.com/office/drawing/2014/main" id="{21BADB2C-592F-4D8A-A2DB-7CD0D737330E}"/>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9" name="Title 1">
            <a:extLst>
              <a:ext uri="{FF2B5EF4-FFF2-40B4-BE49-F238E27FC236}">
                <a16:creationId xmlns="" xmlns:a16="http://schemas.microsoft.com/office/drawing/2014/main" id="{9B4873D8-F8E9-4DD7-AB9E-615C54412AD9}"/>
              </a:ext>
            </a:extLst>
          </p:cNvPr>
          <p:cNvSpPr txBox="1">
            <a:spLocks/>
          </p:cNvSpPr>
          <p:nvPr/>
        </p:nvSpPr>
        <p:spPr>
          <a:xfrm>
            <a:off x="4865111" y="2913323"/>
            <a:ext cx="3989575" cy="155725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r>
              <a:rPr lang="en-US" sz="2300" dirty="0" smtClean="0"/>
              <a:t>Current Best Practice</a:t>
            </a:r>
            <a:r>
              <a:rPr lang="en-US" sz="2500" dirty="0" smtClean="0"/>
              <a:t/>
            </a:r>
            <a:br>
              <a:rPr lang="en-US" sz="2500" dirty="0" smtClean="0"/>
            </a:br>
            <a:endParaRPr lang="en-US" sz="2500" dirty="0" smtClean="0"/>
          </a:p>
          <a:p>
            <a:pPr defTabSz="914400"/>
            <a:r>
              <a:rPr lang="en-US" sz="1800" dirty="0" smtClean="0">
                <a:solidFill>
                  <a:prstClr val="white"/>
                </a:solidFill>
                <a:latin typeface="Calibri" panose="020F0502020204030204"/>
              </a:rPr>
              <a:t>runoff </a:t>
            </a:r>
            <a:r>
              <a:rPr lang="en-US" sz="1800" dirty="0">
                <a:solidFill>
                  <a:prstClr val="white"/>
                </a:solidFill>
                <a:latin typeface="Calibri" panose="020F0502020204030204"/>
              </a:rPr>
              <a:t>directed first to </a:t>
            </a:r>
            <a:r>
              <a:rPr lang="en-US" sz="1800" dirty="0" smtClean="0">
                <a:solidFill>
                  <a:prstClr val="white"/>
                </a:solidFill>
                <a:latin typeface="Calibri" panose="020F0502020204030204"/>
              </a:rPr>
              <a:t>landscape</a:t>
            </a:r>
            <a:r>
              <a:rPr lang="en-US" sz="1800" dirty="0">
                <a:solidFill>
                  <a:prstClr val="white"/>
                </a:solidFill>
              </a:rPr>
              <a:t/>
            </a:r>
            <a:br>
              <a:rPr lang="en-US" sz="1800" dirty="0">
                <a:solidFill>
                  <a:prstClr val="white"/>
                </a:solidFill>
              </a:rPr>
            </a:br>
            <a:endParaRPr lang="en-US" sz="1800" dirty="0" smtClean="0"/>
          </a:p>
        </p:txBody>
      </p:sp>
      <p:sp>
        <p:nvSpPr>
          <p:cNvPr id="3" name="Rectangle 2"/>
          <p:cNvSpPr/>
          <p:nvPr/>
        </p:nvSpPr>
        <p:spPr>
          <a:xfrm>
            <a:off x="4865111" y="3967115"/>
            <a:ext cx="4139552" cy="1661993"/>
          </a:xfrm>
          <a:prstGeom prst="rect">
            <a:avLst/>
          </a:prstGeom>
        </p:spPr>
        <p:txBody>
          <a:bodyPr wrap="square">
            <a:spAutoFit/>
          </a:bodyPr>
          <a:lstStyle/>
          <a:p>
            <a:r>
              <a:rPr lang="en-US" dirty="0" smtClean="0">
                <a:solidFill>
                  <a:prstClr val="white"/>
                </a:solidFill>
              </a:rPr>
              <a:t>BUT there is often </a:t>
            </a:r>
            <a:r>
              <a:rPr lang="en-US" dirty="0">
                <a:solidFill>
                  <a:prstClr val="white"/>
                </a:solidFill>
              </a:rPr>
              <a:t>not enough room</a:t>
            </a:r>
            <a:r>
              <a:rPr lang="en-US" dirty="0" smtClean="0">
                <a:solidFill>
                  <a:prstClr val="white"/>
                </a:solidFill>
              </a:rPr>
              <a:t>!!</a:t>
            </a:r>
          </a:p>
          <a:p>
            <a:r>
              <a:rPr lang="en-US" dirty="0" smtClean="0">
                <a:solidFill>
                  <a:prstClr val="white"/>
                </a:solidFill>
                <a:ea typeface="+mj-ea"/>
                <a:cs typeface="+mj-cs"/>
              </a:rPr>
              <a:t>Impervious </a:t>
            </a:r>
            <a:r>
              <a:rPr lang="en-US" dirty="0">
                <a:solidFill>
                  <a:prstClr val="white"/>
                </a:solidFill>
                <a:ea typeface="+mj-ea"/>
                <a:cs typeface="+mj-cs"/>
              </a:rPr>
              <a:t>surfaces (buildings, parking, driveways, walkways, </a:t>
            </a:r>
            <a:r>
              <a:rPr lang="en-US" dirty="0" err="1">
                <a:solidFill>
                  <a:prstClr val="white"/>
                </a:solidFill>
                <a:ea typeface="+mj-ea"/>
                <a:cs typeface="+mj-cs"/>
              </a:rPr>
              <a:t>etc</a:t>
            </a:r>
            <a:r>
              <a:rPr lang="en-US" dirty="0">
                <a:solidFill>
                  <a:prstClr val="white"/>
                </a:solidFill>
                <a:ea typeface="+mj-ea"/>
                <a:cs typeface="+mj-cs"/>
              </a:rPr>
              <a:t>) </a:t>
            </a:r>
            <a:r>
              <a:rPr lang="en-US" dirty="0" smtClean="0">
                <a:solidFill>
                  <a:prstClr val="white"/>
                </a:solidFill>
                <a:ea typeface="+mj-ea"/>
                <a:cs typeface="+mj-cs"/>
              </a:rPr>
              <a:t>are priorities.</a:t>
            </a:r>
            <a:r>
              <a:rPr lang="en-US" sz="2300" dirty="0">
                <a:solidFill>
                  <a:prstClr val="white"/>
                </a:solidFill>
                <a:ea typeface="+mj-ea"/>
                <a:cs typeface="+mj-cs"/>
              </a:rPr>
              <a:t/>
            </a:r>
            <a:br>
              <a:rPr lang="en-US" sz="2300" dirty="0">
                <a:solidFill>
                  <a:prstClr val="white"/>
                </a:solidFill>
                <a:ea typeface="+mj-ea"/>
                <a:cs typeface="+mj-cs"/>
              </a:rPr>
            </a:br>
            <a:r>
              <a:rPr lang="en-US" sz="2300" dirty="0">
                <a:solidFill>
                  <a:prstClr val="white"/>
                </a:solidFill>
                <a:latin typeface="Calibri Light" panose="020F0302020204030204"/>
                <a:ea typeface="+mj-ea"/>
                <a:cs typeface="+mj-cs"/>
              </a:rPr>
              <a:t/>
            </a:r>
            <a:br>
              <a:rPr lang="en-US" sz="2300" dirty="0">
                <a:solidFill>
                  <a:prstClr val="white"/>
                </a:solidFill>
                <a:latin typeface="Calibri Light" panose="020F0302020204030204"/>
                <a:ea typeface="+mj-ea"/>
                <a:cs typeface="+mj-cs"/>
              </a:rPr>
            </a:br>
            <a:endParaRPr lang="en-US" sz="2500" dirty="0"/>
          </a:p>
        </p:txBody>
      </p:sp>
      <p:sp>
        <p:nvSpPr>
          <p:cNvPr id="4" name="Oval 3"/>
          <p:cNvSpPr/>
          <p:nvPr/>
        </p:nvSpPr>
        <p:spPr>
          <a:xfrm>
            <a:off x="513806" y="1946671"/>
            <a:ext cx="1763360" cy="322217"/>
          </a:xfrm>
          <a:prstGeom prst="ellipse">
            <a:avLst/>
          </a:prstGeom>
          <a:solidFill>
            <a:srgbClr val="00B0F0">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 name="Straight Arrow Connector 10"/>
          <p:cNvCxnSpPr/>
          <p:nvPr/>
        </p:nvCxnSpPr>
        <p:spPr>
          <a:xfrm flipH="1">
            <a:off x="1889760" y="1741714"/>
            <a:ext cx="609600" cy="374469"/>
          </a:xfrm>
          <a:prstGeom prst="straightConnector1">
            <a:avLst/>
          </a:prstGeom>
          <a:ln w="41275">
            <a:solidFill>
              <a:srgbClr val="3F5890">
                <a:alpha val="7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175657" y="1274439"/>
            <a:ext cx="17417" cy="876464"/>
          </a:xfrm>
          <a:prstGeom prst="straightConnector1">
            <a:avLst/>
          </a:prstGeom>
          <a:ln w="41275">
            <a:solidFill>
              <a:srgbClr val="3F5890">
                <a:alpha val="75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6101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0" name="Freeform: Shape 39">
            <a:extLst>
              <a:ext uri="{FF2B5EF4-FFF2-40B4-BE49-F238E27FC236}">
                <a16:creationId xmlns="" xmlns:a16="http://schemas.microsoft.com/office/drawing/2014/main" id="{2C6334C2-F73F-4B3B-A626-DD5F69DF6E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0" y="0"/>
            <a:ext cx="4554332" cy="5386356"/>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6" name="Picture 5" descr="A close up of a map&#10;&#10;Description automatically generated">
            <a:extLst>
              <a:ext uri="{FF2B5EF4-FFF2-40B4-BE49-F238E27FC236}">
                <a16:creationId xmlns="" xmlns:a16="http://schemas.microsoft.com/office/drawing/2014/main" id="{8DED4A51-2CCD-46AC-9FB2-D45A8BC10EF1}"/>
              </a:ext>
            </a:extLst>
          </p:cNvPr>
          <p:cNvPicPr>
            <a:picLocks noChangeAspect="1"/>
          </p:cNvPicPr>
          <p:nvPr/>
        </p:nvPicPr>
        <p:blipFill rotWithShape="1">
          <a:blip r:embed="rId3">
            <a:extLst>
              <a:ext uri="{28A0092B-C50C-407E-A947-70E740481C1C}">
                <a14:useLocalDpi xmlns:a14="http://schemas.microsoft.com/office/drawing/2010/main" val="0"/>
              </a:ext>
            </a:extLst>
          </a:blip>
          <a:srcRect t="7730" r="3" b="7736"/>
          <a:stretch/>
        </p:blipFill>
        <p:spPr>
          <a:xfrm>
            <a:off x="1" y="-1"/>
            <a:ext cx="4423065" cy="524785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44" name="Footer Placeholder 4">
            <a:extLst>
              <a:ext uri="{FF2B5EF4-FFF2-40B4-BE49-F238E27FC236}">
                <a16:creationId xmlns="" xmlns:a16="http://schemas.microsoft.com/office/drawing/2014/main" id="{9F5F984F-8AB6-44F4-9A42-13C0E4ECD6D3}"/>
              </a:ext>
            </a:extLst>
          </p:cNvPr>
          <p:cNvSpPr txBox="1">
            <a:spLocks/>
          </p:cNvSpPr>
          <p:nvPr/>
        </p:nvSpPr>
        <p:spPr>
          <a:xfrm>
            <a:off x="628650" y="6356351"/>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
        <p:nvSpPr>
          <p:cNvPr id="46" name="Date Placeholder 3">
            <a:extLst>
              <a:ext uri="{FF2B5EF4-FFF2-40B4-BE49-F238E27FC236}">
                <a16:creationId xmlns="" xmlns:a16="http://schemas.microsoft.com/office/drawing/2014/main" id="{21BADB2C-592F-4D8A-A2DB-7CD0D737330E}"/>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9" name="Title 1">
            <a:extLst>
              <a:ext uri="{FF2B5EF4-FFF2-40B4-BE49-F238E27FC236}">
                <a16:creationId xmlns="" xmlns:a16="http://schemas.microsoft.com/office/drawing/2014/main" id="{9B4873D8-F8E9-4DD7-AB9E-615C54412AD9}"/>
              </a:ext>
            </a:extLst>
          </p:cNvPr>
          <p:cNvSpPr txBox="1">
            <a:spLocks/>
          </p:cNvSpPr>
          <p:nvPr/>
        </p:nvSpPr>
        <p:spPr>
          <a:xfrm>
            <a:off x="4865112" y="593653"/>
            <a:ext cx="3989575" cy="1557250"/>
          </a:xfrm>
          <a:prstGeom prst="rect">
            <a:avLst/>
          </a:prstGeom>
        </p:spPr>
        <p:txBody>
          <a:bodyPr vert="horz" lIns="91440" tIns="45720" rIns="91440" bIns="45720" rtlCol="0" anchor="t">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r>
              <a:rPr lang="en-US" sz="2700" dirty="0" smtClean="0"/>
              <a:t>Future Best Practice</a:t>
            </a:r>
          </a:p>
          <a:p>
            <a:pPr defTabSz="914400"/>
            <a:endParaRPr lang="en-US" sz="2500" dirty="0" smtClean="0"/>
          </a:p>
          <a:p>
            <a:pPr defTabSz="914400"/>
            <a:r>
              <a:rPr lang="en-US" sz="2100" dirty="0" smtClean="0">
                <a:solidFill>
                  <a:prstClr val="white"/>
                </a:solidFill>
                <a:latin typeface="Calibri" panose="020F0502020204030204"/>
              </a:rPr>
              <a:t>We need a shift in values!</a:t>
            </a:r>
          </a:p>
          <a:p>
            <a:pPr defTabSz="914400"/>
            <a:endParaRPr lang="en-US" sz="2100" dirty="0">
              <a:solidFill>
                <a:prstClr val="white"/>
              </a:solidFill>
              <a:latin typeface="Calibri" panose="020F0502020204030204"/>
            </a:endParaRPr>
          </a:p>
          <a:p>
            <a:pPr defTabSz="914400"/>
            <a:r>
              <a:rPr lang="en-US" sz="2100" dirty="0" smtClean="0">
                <a:solidFill>
                  <a:prstClr val="white"/>
                </a:solidFill>
                <a:latin typeface="Calibri" panose="020F0502020204030204"/>
              </a:rPr>
              <a:t>Management of stormwater needs to be  a ‘essential’ rather than  ‘nice to have’ </a:t>
            </a:r>
            <a:r>
              <a:rPr lang="en-US" sz="2500" dirty="0" smtClean="0"/>
              <a:t/>
            </a:r>
            <a:br>
              <a:rPr lang="en-US" sz="2500" dirty="0" smtClean="0"/>
            </a:br>
            <a:endParaRPr lang="en-US" sz="2500" dirty="0"/>
          </a:p>
        </p:txBody>
      </p:sp>
      <p:sp>
        <p:nvSpPr>
          <p:cNvPr id="23" name="Oval 22"/>
          <p:cNvSpPr/>
          <p:nvPr/>
        </p:nvSpPr>
        <p:spPr>
          <a:xfrm>
            <a:off x="316208" y="1799297"/>
            <a:ext cx="2463920" cy="450230"/>
          </a:xfrm>
          <a:prstGeom prst="ellipse">
            <a:avLst/>
          </a:prstGeom>
          <a:solidFill>
            <a:srgbClr val="00B0F0">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p:cNvSpPr/>
          <p:nvPr/>
        </p:nvSpPr>
        <p:spPr>
          <a:xfrm>
            <a:off x="95512" y="2496432"/>
            <a:ext cx="2463920" cy="450230"/>
          </a:xfrm>
          <a:prstGeom prst="ellipse">
            <a:avLst/>
          </a:prstGeom>
          <a:solidFill>
            <a:srgbClr val="00B0F0">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5" name="Straight Arrow Connector 24"/>
          <p:cNvCxnSpPr/>
          <p:nvPr/>
        </p:nvCxnSpPr>
        <p:spPr>
          <a:xfrm flipH="1">
            <a:off x="1889759" y="1724411"/>
            <a:ext cx="609600" cy="374469"/>
          </a:xfrm>
          <a:prstGeom prst="straightConnector1">
            <a:avLst/>
          </a:prstGeom>
          <a:ln w="41275">
            <a:solidFill>
              <a:srgbClr val="3F5890">
                <a:alpha val="7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175656" y="1257136"/>
            <a:ext cx="17417" cy="876464"/>
          </a:xfrm>
          <a:prstGeom prst="straightConnector1">
            <a:avLst/>
          </a:prstGeom>
          <a:ln w="41275">
            <a:solidFill>
              <a:srgbClr val="3F5890">
                <a:alpha val="75000"/>
              </a:srgb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rot="3133283">
            <a:off x="3008199" y="1717936"/>
            <a:ext cx="967944" cy="450230"/>
          </a:xfrm>
          <a:prstGeom prst="ellipse">
            <a:avLst/>
          </a:prstGeom>
          <a:solidFill>
            <a:srgbClr val="00B0F0">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244298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 xmlns:a16="http://schemas.microsoft.com/office/drawing/2014/main" id="{EA4DA01E-366F-4940-A1E4-E8A8AC31FCE2}"/>
              </a:ext>
            </a:extLst>
          </p:cNvPr>
          <p:cNvSpPr>
            <a:spLocks noGrp="1"/>
          </p:cNvSpPr>
          <p:nvPr>
            <p:ph type="title"/>
          </p:nvPr>
        </p:nvSpPr>
        <p:spPr>
          <a:xfrm>
            <a:off x="3727581" y="484632"/>
            <a:ext cx="5047708" cy="1609344"/>
          </a:xfrm>
          <a:ln>
            <a:noFill/>
          </a:ln>
        </p:spPr>
        <p:txBody>
          <a:bodyPr vert="horz" lIns="91440" tIns="45720" rIns="91440" bIns="45720" rtlCol="0" anchor="ctr">
            <a:normAutofit/>
          </a:bodyPr>
          <a:lstStyle/>
          <a:p>
            <a:pPr defTabSz="914400"/>
            <a:r>
              <a:rPr lang="en-US" sz="3200" kern="1200" dirty="0">
                <a:solidFill>
                  <a:schemeClr val="tx1"/>
                </a:solidFill>
                <a:latin typeface="+mj-lt"/>
                <a:ea typeface="+mj-ea"/>
                <a:cs typeface="+mj-cs"/>
              </a:rPr>
              <a:t>Functional </a:t>
            </a:r>
            <a:r>
              <a:rPr lang="en-US" sz="3200" kern="1200" dirty="0" smtClean="0">
                <a:solidFill>
                  <a:schemeClr val="tx1"/>
                </a:solidFill>
                <a:latin typeface="+mj-lt"/>
                <a:ea typeface="+mj-ea"/>
                <a:cs typeface="+mj-cs"/>
              </a:rPr>
              <a:t>Landscape: Impacts and Value in </a:t>
            </a:r>
            <a:r>
              <a:rPr lang="en-US" sz="3200" kern="1200" dirty="0">
                <a:solidFill>
                  <a:schemeClr val="tx1"/>
                </a:solidFill>
                <a:latin typeface="+mj-lt"/>
                <a:ea typeface="+mj-ea"/>
                <a:cs typeface="+mj-cs"/>
              </a:rPr>
              <a:t>Urban Areas</a:t>
            </a:r>
          </a:p>
        </p:txBody>
      </p:sp>
      <p:pic>
        <p:nvPicPr>
          <p:cNvPr id="19" name="Content Placeholder 3">
            <a:extLst>
              <a:ext uri="{FF2B5EF4-FFF2-40B4-BE49-F238E27FC236}">
                <a16:creationId xmlns="" xmlns:a16="http://schemas.microsoft.com/office/drawing/2014/main" id="{4D99E1F5-92A6-4756-8839-7BBB552F271F}"/>
              </a:ext>
            </a:extLst>
          </p:cNvPr>
          <p:cNvPicPr>
            <a:picLocks noChangeAspect="1"/>
          </p:cNvPicPr>
          <p:nvPr/>
        </p:nvPicPr>
        <p:blipFill rotWithShape="1">
          <a:blip r:embed="rId3">
            <a:extLst>
              <a:ext uri="{28A0092B-C50C-407E-A947-70E740481C1C}">
                <a14:useLocalDpi xmlns:a14="http://schemas.microsoft.com/office/drawing/2010/main" val="0"/>
              </a:ext>
            </a:extLst>
          </a:blip>
          <a:srcRect r="2" b="11319"/>
          <a:stretch/>
        </p:blipFill>
        <p:spPr>
          <a:xfrm>
            <a:off x="20" y="10"/>
            <a:ext cx="3356342" cy="2232366"/>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064" r="3148"/>
          <a:stretch/>
        </p:blipFill>
        <p:spPr>
          <a:xfrm>
            <a:off x="20" y="2325504"/>
            <a:ext cx="3356342" cy="2215527"/>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2" b="11658"/>
          <a:stretch/>
        </p:blipFill>
        <p:spPr>
          <a:xfrm>
            <a:off x="20" y="4634159"/>
            <a:ext cx="3356342" cy="2223841"/>
          </a:xfrm>
          <a:prstGeom prst="rect">
            <a:avLst/>
          </a:prstGeom>
        </p:spPr>
      </p:pic>
      <p:sp>
        <p:nvSpPr>
          <p:cNvPr id="18" name="Text Placeholder 17">
            <a:extLst>
              <a:ext uri="{FF2B5EF4-FFF2-40B4-BE49-F238E27FC236}">
                <a16:creationId xmlns="" xmlns:a16="http://schemas.microsoft.com/office/drawing/2014/main" id="{BAE196A9-AB87-4D7D-B6F1-30D834B23C1D}"/>
              </a:ext>
            </a:extLst>
          </p:cNvPr>
          <p:cNvSpPr>
            <a:spLocks noGrp="1"/>
          </p:cNvSpPr>
          <p:nvPr>
            <p:ph type="body" sz="half" idx="2"/>
          </p:nvPr>
        </p:nvSpPr>
        <p:spPr>
          <a:xfrm>
            <a:off x="3727581" y="2121408"/>
            <a:ext cx="5047707" cy="4050792"/>
          </a:xfrm>
        </p:spPr>
        <p:txBody>
          <a:bodyPr vert="horz" lIns="91440" tIns="45720" rIns="91440" bIns="45720" rtlCol="0">
            <a:normAutofit/>
          </a:bodyPr>
          <a:lstStyle/>
          <a:p>
            <a:pPr defTabSz="914400"/>
            <a:r>
              <a:rPr lang="en-US" sz="1700" kern="1200" dirty="0">
                <a:solidFill>
                  <a:schemeClr val="tx1"/>
                </a:solidFill>
                <a:latin typeface="+mn-lt"/>
                <a:ea typeface="+mn-ea"/>
                <a:cs typeface="+mn-cs"/>
              </a:rPr>
              <a:t>Integrating green infrastructure into our urban landscape contributes to:</a:t>
            </a:r>
          </a:p>
          <a:p>
            <a:pPr marL="171450" indent="-228600" defTabSz="914400">
              <a:buFont typeface="Arial" panose="020B0604020202020204" pitchFamily="34" charset="0"/>
              <a:buChar char="•"/>
            </a:pPr>
            <a:r>
              <a:rPr lang="en-US" sz="1700" kern="1200" dirty="0">
                <a:solidFill>
                  <a:schemeClr val="tx1"/>
                </a:solidFill>
                <a:latin typeface="+mn-lt"/>
                <a:ea typeface="+mn-ea"/>
                <a:cs typeface="+mn-cs"/>
              </a:rPr>
              <a:t>Increased capacity of existing infrastructure</a:t>
            </a:r>
          </a:p>
          <a:p>
            <a:pPr marL="171450" indent="-228600" defTabSz="914400">
              <a:buFont typeface="Arial" panose="020B0604020202020204" pitchFamily="34" charset="0"/>
              <a:buChar char="•"/>
            </a:pPr>
            <a:r>
              <a:rPr lang="en-US" sz="1700" kern="1200" dirty="0">
                <a:solidFill>
                  <a:schemeClr val="tx1"/>
                </a:solidFill>
                <a:latin typeface="+mn-lt"/>
                <a:ea typeface="+mn-ea"/>
                <a:cs typeface="+mn-cs"/>
              </a:rPr>
              <a:t>Extended life of existing (aging) infrastructure</a:t>
            </a:r>
          </a:p>
          <a:p>
            <a:pPr marL="171450" indent="-228600" defTabSz="914400">
              <a:buFont typeface="Arial" panose="020B0604020202020204" pitchFamily="34" charset="0"/>
              <a:buChar char="•"/>
            </a:pPr>
            <a:r>
              <a:rPr lang="en-US" sz="1700" kern="1200" dirty="0">
                <a:solidFill>
                  <a:schemeClr val="tx1"/>
                </a:solidFill>
                <a:latin typeface="+mn-lt"/>
                <a:ea typeface="+mn-ea"/>
                <a:cs typeface="+mn-cs"/>
              </a:rPr>
              <a:t>Incremental adaptation to climate change impacts</a:t>
            </a:r>
          </a:p>
        </p:txBody>
      </p:sp>
      <p:sp>
        <p:nvSpPr>
          <p:cNvPr id="12" name="Footer Placeholder 4">
            <a:extLst>
              <a:ext uri="{FF2B5EF4-FFF2-40B4-BE49-F238E27FC236}">
                <a16:creationId xmlns="" xmlns:a16="http://schemas.microsoft.com/office/drawing/2014/main" id="{9F5F984F-8AB6-44F4-9A42-13C0E4ECD6D3}"/>
              </a:ext>
            </a:extLst>
          </p:cNvPr>
          <p:cNvSpPr txBox="1">
            <a:spLocks/>
          </p:cNvSpPr>
          <p:nvPr/>
        </p:nvSpPr>
        <p:spPr>
          <a:xfrm>
            <a:off x="628650" y="6356351"/>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
        <p:nvSpPr>
          <p:cNvPr id="13" name="Date Placeholder 3">
            <a:extLst>
              <a:ext uri="{FF2B5EF4-FFF2-40B4-BE49-F238E27FC236}">
                <a16:creationId xmlns="" xmlns:a16="http://schemas.microsoft.com/office/drawing/2014/main" id="{21BADB2C-592F-4D8A-A2DB-7CD0D737330E}"/>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Tree>
    <p:extLst>
      <p:ext uri="{BB962C8B-B14F-4D97-AF65-F5344CB8AC3E}">
        <p14:creationId xmlns:p14="http://schemas.microsoft.com/office/powerpoint/2010/main" val="1045325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DC0F3BC1-3543-4EFA-8C13-46228C631A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26848"/>
          <a:stretch/>
        </p:blipFill>
        <p:spPr>
          <a:xfrm>
            <a:off x="4444680" y="10"/>
            <a:ext cx="469931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10" name="Content Placeholder 12">
            <a:extLst>
              <a:ext uri="{FF2B5EF4-FFF2-40B4-BE49-F238E27FC236}">
                <a16:creationId xmlns="" xmlns:a16="http://schemas.microsoft.com/office/drawing/2014/main" id="{5196766F-38DB-4CB9-820E-AFF6987EE2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02" r="3" b="19800"/>
          <a:stretch/>
        </p:blipFill>
        <p:spPr>
          <a:xfrm>
            <a:off x="5241306" y="2286000"/>
            <a:ext cx="3902692" cy="2286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9" name="Content Placeholder 10">
            <a:extLst>
              <a:ext uri="{FF2B5EF4-FFF2-40B4-BE49-F238E27FC236}">
                <a16:creationId xmlns="" xmlns:a16="http://schemas.microsoft.com/office/drawing/2014/main" id="{C1CB330A-5E9B-4287-B3E9-0EB014B400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778" b="33740"/>
          <a:stretch/>
        </p:blipFill>
        <p:spPr>
          <a:xfrm>
            <a:off x="6035713" y="4572000"/>
            <a:ext cx="3108287"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16" name="Freeform 15">
            <a:extLst>
              <a:ext uri="{FF2B5EF4-FFF2-40B4-BE49-F238E27FC236}">
                <a16:creationId xmlns="" xmlns:a16="http://schemas.microsoft.com/office/drawing/2014/main" id="{A26922E4-CEB0-4BFE-BAD1-403E6A417D06}"/>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7192652"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ubtitle 6">
            <a:extLst>
              <a:ext uri="{FF2B5EF4-FFF2-40B4-BE49-F238E27FC236}">
                <a16:creationId xmlns="" xmlns:a16="http://schemas.microsoft.com/office/drawing/2014/main" id="{9576AED7-B4AD-458E-A609-A9A05594D42E}"/>
              </a:ext>
            </a:extLst>
          </p:cNvPr>
          <p:cNvSpPr>
            <a:spLocks noGrp="1"/>
          </p:cNvSpPr>
          <p:nvPr>
            <p:ph idx="1"/>
          </p:nvPr>
        </p:nvSpPr>
        <p:spPr>
          <a:xfrm>
            <a:off x="628649" y="1859467"/>
            <a:ext cx="4361097" cy="4354589"/>
          </a:xfrm>
        </p:spPr>
        <p:txBody>
          <a:bodyPr>
            <a:normAutofit fontScale="77500" lnSpcReduction="20000"/>
          </a:bodyPr>
          <a:lstStyle/>
          <a:p>
            <a:pPr marL="342900" indent="-342900">
              <a:buFont typeface="+mj-lt"/>
              <a:buAutoNum type="arabicPeriod"/>
            </a:pPr>
            <a:r>
              <a:rPr lang="en-US" sz="2000" dirty="0"/>
              <a:t>Historical and Current Landscape Condition and Landscape Systems</a:t>
            </a:r>
          </a:p>
          <a:p>
            <a:pPr marL="342900" indent="-342900">
              <a:buFont typeface="+mj-lt"/>
              <a:buAutoNum type="arabicPeriod"/>
            </a:pPr>
            <a:endParaRPr lang="en-US" sz="2000" dirty="0"/>
          </a:p>
          <a:p>
            <a:pPr marL="342900" indent="-342900">
              <a:buFont typeface="+mj-lt"/>
              <a:buAutoNum type="arabicPeriod"/>
            </a:pPr>
            <a:r>
              <a:rPr lang="en-US" sz="2000" dirty="0"/>
              <a:t>Climate Change Impacts </a:t>
            </a:r>
          </a:p>
          <a:p>
            <a:pPr marL="685800" lvl="2" indent="0">
              <a:buNone/>
            </a:pPr>
            <a:r>
              <a:rPr lang="en-US" sz="2100" dirty="0"/>
              <a:t>Wetter Winters, Drier Summers</a:t>
            </a:r>
          </a:p>
          <a:p>
            <a:pPr marL="342900" indent="-342900">
              <a:buFont typeface="+mj-lt"/>
              <a:buAutoNum type="arabicPeriod"/>
            </a:pPr>
            <a:endParaRPr lang="en-US" sz="2000" dirty="0"/>
          </a:p>
          <a:p>
            <a:pPr marL="342900" indent="-342900">
              <a:buFont typeface="+mj-lt"/>
              <a:buAutoNum type="arabicPeriod"/>
            </a:pPr>
            <a:r>
              <a:rPr lang="en-US" sz="2000" dirty="0"/>
              <a:t>Climate Change Adaptation using Landscape</a:t>
            </a:r>
          </a:p>
          <a:p>
            <a:pPr marL="685800" lvl="2" indent="0">
              <a:buNone/>
            </a:pPr>
            <a:r>
              <a:rPr lang="en-US" sz="2300" dirty="0"/>
              <a:t>Soil, Roots + Trees</a:t>
            </a:r>
          </a:p>
          <a:p>
            <a:pPr marL="342900" indent="-342900">
              <a:buFont typeface="+mj-lt"/>
              <a:buAutoNum type="arabicPeriod"/>
            </a:pPr>
            <a:endParaRPr lang="en-US" sz="2000" dirty="0"/>
          </a:p>
          <a:p>
            <a:pPr marL="342900" indent="-342900">
              <a:buFont typeface="+mj-lt"/>
              <a:buAutoNum type="arabicPeriod"/>
            </a:pPr>
            <a:r>
              <a:rPr lang="en-US" sz="2000" dirty="0"/>
              <a:t>Integrating Functional Landscape</a:t>
            </a:r>
          </a:p>
          <a:p>
            <a:pPr marL="685800" lvl="2" indent="0">
              <a:buNone/>
            </a:pPr>
            <a:r>
              <a:rPr lang="en-US" sz="2100" dirty="0"/>
              <a:t>Past/Current/Future Design Strategies</a:t>
            </a:r>
          </a:p>
          <a:p>
            <a:pPr marL="342900" indent="-342900">
              <a:buFont typeface="+mj-lt"/>
              <a:buAutoNum type="arabicPeriod"/>
            </a:pPr>
            <a:endParaRPr lang="en-US" sz="2000" dirty="0"/>
          </a:p>
          <a:p>
            <a:pPr marL="342900" indent="-342900">
              <a:buFont typeface="+mj-lt"/>
              <a:buAutoNum type="arabicPeriod"/>
            </a:pPr>
            <a:r>
              <a:rPr lang="en-US" sz="2000" dirty="0"/>
              <a:t>What does ‘functional landscape’ look like? </a:t>
            </a:r>
          </a:p>
          <a:p>
            <a:pPr marL="342900" indent="-342900">
              <a:buFont typeface="+mj-lt"/>
              <a:buAutoNum type="arabicPeriod"/>
            </a:pPr>
            <a:endParaRPr lang="en-US" sz="2000" dirty="0"/>
          </a:p>
          <a:p>
            <a:pPr marL="342900" indent="-342900">
              <a:buFont typeface="+mj-lt"/>
              <a:buAutoNum type="arabicPeriod"/>
            </a:pPr>
            <a:r>
              <a:rPr lang="en-US" sz="2000" dirty="0"/>
              <a:t>Forward 50 Years – Incremental Change </a:t>
            </a:r>
          </a:p>
          <a:p>
            <a:endParaRPr lang="en-US" sz="2000" dirty="0"/>
          </a:p>
        </p:txBody>
      </p:sp>
      <p:sp>
        <p:nvSpPr>
          <p:cNvPr id="8" name="Title 6">
            <a:extLst>
              <a:ext uri="{FF2B5EF4-FFF2-40B4-BE49-F238E27FC236}">
                <a16:creationId xmlns="" xmlns:a16="http://schemas.microsoft.com/office/drawing/2014/main" id="{9B103F99-6DD8-4086-9388-F16BBDC8CC3B}"/>
              </a:ext>
            </a:extLst>
          </p:cNvPr>
          <p:cNvSpPr>
            <a:spLocks noGrp="1"/>
          </p:cNvSpPr>
          <p:nvPr>
            <p:ph type="title"/>
          </p:nvPr>
        </p:nvSpPr>
        <p:spPr>
          <a:xfrm>
            <a:off x="628649" y="365125"/>
            <a:ext cx="4082687" cy="1325563"/>
          </a:xfrm>
        </p:spPr>
        <p:txBody>
          <a:bodyPr>
            <a:normAutofit fontScale="90000"/>
          </a:bodyPr>
          <a:lstStyle/>
          <a:p>
            <a:r>
              <a:rPr lang="en-US" sz="2200" dirty="0">
                <a:latin typeface="Calibri" panose="020F0502020204030204" pitchFamily="34" charset="0"/>
                <a:cs typeface="Calibri" panose="020F0502020204030204" pitchFamily="34" charset="0"/>
              </a:rPr>
              <a:t>The Future of Oaklands Green Space:</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
            </a:r>
            <a:br>
              <a:rPr lang="en-US" sz="22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Climate Change and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The Value of Urban Green Space</a:t>
            </a:r>
            <a:r>
              <a:rPr lang="en-US" sz="2200" dirty="0">
                <a:latin typeface="Calibri" panose="020F0502020204030204" pitchFamily="34" charset="0"/>
                <a:cs typeface="Calibri" panose="020F0502020204030204" pitchFamily="34" charset="0"/>
              </a:rPr>
              <a:t/>
            </a:r>
            <a:br>
              <a:rPr lang="en-US" sz="2200" dirty="0">
                <a:latin typeface="Calibri" panose="020F0502020204030204" pitchFamily="34" charset="0"/>
                <a:cs typeface="Calibri" panose="020F0502020204030204" pitchFamily="34" charset="0"/>
              </a:rPr>
            </a:br>
            <a:endParaRPr lang="en-US" sz="2200" dirty="0">
              <a:latin typeface="Calibri" panose="020F0502020204030204" pitchFamily="34" charset="0"/>
              <a:cs typeface="Calibri" panose="020F0502020204030204" pitchFamily="34" charset="0"/>
            </a:endParaRPr>
          </a:p>
        </p:txBody>
      </p:sp>
      <p:sp>
        <p:nvSpPr>
          <p:cNvPr id="14"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5"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9225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a:extLst>
              <a:ext uri="{FF2B5EF4-FFF2-40B4-BE49-F238E27FC236}">
                <a16:creationId xmlns="" xmlns:a16="http://schemas.microsoft.com/office/drawing/2014/main" id="{00890489-1C82-4C24-82DD-6B6106EBE9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 t="11771" r="1635" b="14888"/>
          <a:stretch/>
        </p:blipFill>
        <p:spPr>
          <a:xfrm>
            <a:off x="629245" y="1328597"/>
            <a:ext cx="7887891" cy="4491037"/>
          </a:xfrm>
          <a:prstGeom prst="rect">
            <a:avLst/>
          </a:prstGeom>
        </p:spPr>
      </p:pic>
      <p:sp>
        <p:nvSpPr>
          <p:cNvPr id="9" name="Rectangle 8">
            <a:extLst>
              <a:ext uri="{FF2B5EF4-FFF2-40B4-BE49-F238E27FC236}">
                <a16:creationId xmlns="" xmlns:a16="http://schemas.microsoft.com/office/drawing/2014/main" id="{01FB06FD-C229-4EE3-9045-2F742FBD4C3C}"/>
              </a:ext>
            </a:extLst>
          </p:cNvPr>
          <p:cNvSpPr/>
          <p:nvPr/>
        </p:nvSpPr>
        <p:spPr>
          <a:xfrm>
            <a:off x="5408726" y="5507743"/>
            <a:ext cx="3190040" cy="307777"/>
          </a:xfrm>
          <a:prstGeom prst="rect">
            <a:avLst/>
          </a:prstGeom>
        </p:spPr>
        <p:txBody>
          <a:bodyPr wrap="none">
            <a:spAutoFit/>
          </a:bodyPr>
          <a:lstStyle/>
          <a:p>
            <a:pPr algn="r"/>
            <a:r>
              <a:rPr lang="en-US" sz="1400" dirty="0"/>
              <a:t>Trent Street Rain Garden : City of Victoria</a:t>
            </a:r>
          </a:p>
        </p:txBody>
      </p:sp>
      <p:sp>
        <p:nvSpPr>
          <p:cNvPr id="11" name="Date Placeholder 3"/>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3" name="Footer Placeholder 4"/>
          <p:cNvSpPr>
            <a:spLocks noGrp="1"/>
          </p:cNvSpPr>
          <p:nvPr>
            <p:ph type="ftr" sz="quarter" idx="11"/>
          </p:nvPr>
        </p:nvSpPr>
        <p:spPr>
          <a:xfrm>
            <a:off x="628650" y="6356351"/>
            <a:ext cx="3086100" cy="365125"/>
          </a:xfrm>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
        <p:nvSpPr>
          <p:cNvPr id="16" name="Title 1"/>
          <p:cNvSpPr txBox="1">
            <a:spLocks/>
          </p:cNvSpPr>
          <p:nvPr/>
        </p:nvSpPr>
        <p:spPr>
          <a:xfrm>
            <a:off x="629841" y="365126"/>
            <a:ext cx="7886700" cy="1325563"/>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t>Functional Landscape in Urban Streets</a:t>
            </a:r>
            <a:r>
              <a:rPr lang="en-US" sz="3600" dirty="0"/>
              <a:t/>
            </a:r>
            <a:br>
              <a:rPr lang="en-US" sz="3600" dirty="0"/>
            </a:br>
            <a:endParaRPr lang="en-CA" dirty="0"/>
          </a:p>
        </p:txBody>
      </p:sp>
    </p:spTree>
    <p:extLst>
      <p:ext uri="{BB962C8B-B14F-4D97-AF65-F5344CB8AC3E}">
        <p14:creationId xmlns:p14="http://schemas.microsoft.com/office/powerpoint/2010/main" val="32719294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0A2A6F10-50BB-4D13-9572-B77033FEAEDD}"/>
              </a:ext>
            </a:extLst>
          </p:cNvPr>
          <p:cNvSpPr>
            <a:spLocks noGrp="1"/>
          </p:cNvSpPr>
          <p:nvPr>
            <p:ph type="body" idx="1"/>
          </p:nvPr>
        </p:nvSpPr>
        <p:spPr/>
        <p:txBody>
          <a:bodyPr/>
          <a:lstStyle/>
          <a:p>
            <a:endParaRPr lang="en-US" dirty="0"/>
          </a:p>
        </p:txBody>
      </p:sp>
      <p:pic>
        <p:nvPicPr>
          <p:cNvPr id="12" name="Content Placeholder 11">
            <a:extLst>
              <a:ext uri="{FF2B5EF4-FFF2-40B4-BE49-F238E27FC236}">
                <a16:creationId xmlns="" xmlns:a16="http://schemas.microsoft.com/office/drawing/2014/main" id="{2AE3D517-7CE6-47F8-97BE-14913F30572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5" t="1672" r="-15" b="16922"/>
          <a:stretch/>
        </p:blipFill>
        <p:spPr>
          <a:xfrm>
            <a:off x="629246" y="1681164"/>
            <a:ext cx="3869532" cy="4491036"/>
          </a:xfrm>
          <a:prstGeom prst="rect">
            <a:avLst/>
          </a:prstGeom>
        </p:spPr>
      </p:pic>
      <p:sp>
        <p:nvSpPr>
          <p:cNvPr id="10" name="Text Placeholder 9">
            <a:extLst>
              <a:ext uri="{FF2B5EF4-FFF2-40B4-BE49-F238E27FC236}">
                <a16:creationId xmlns="" xmlns:a16="http://schemas.microsoft.com/office/drawing/2014/main" id="{9BCF2E46-08DD-4CFC-B6B9-7E784FDDBCFA}"/>
              </a:ext>
            </a:extLst>
          </p:cNvPr>
          <p:cNvSpPr>
            <a:spLocks noGrp="1"/>
          </p:cNvSpPr>
          <p:nvPr>
            <p:ph type="body" sz="quarter" idx="3"/>
          </p:nvPr>
        </p:nvSpPr>
        <p:spPr/>
        <p:txBody>
          <a:bodyPr/>
          <a:lstStyle/>
          <a:p>
            <a:endParaRPr lang="en-US" dirty="0"/>
          </a:p>
        </p:txBody>
      </p:sp>
      <p:pic>
        <p:nvPicPr>
          <p:cNvPr id="16" name="Picture 15" descr="A view of a city street&#10;&#10;Description generated with very high confidence">
            <a:extLst>
              <a:ext uri="{FF2B5EF4-FFF2-40B4-BE49-F238E27FC236}">
                <a16:creationId xmlns="" xmlns:a16="http://schemas.microsoft.com/office/drawing/2014/main" id="{EB8289E7-80FA-4C9E-BA32-1F56890215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99" t="10897" r="1128" b="5332"/>
          <a:stretch/>
        </p:blipFill>
        <p:spPr>
          <a:xfrm>
            <a:off x="4629150" y="1681162"/>
            <a:ext cx="3905250" cy="4491037"/>
          </a:xfrm>
          <a:prstGeom prst="rect">
            <a:avLst/>
          </a:prstGeom>
        </p:spPr>
      </p:pic>
      <p:sp>
        <p:nvSpPr>
          <p:cNvPr id="17" name="Rectangle 16">
            <a:extLst>
              <a:ext uri="{FF2B5EF4-FFF2-40B4-BE49-F238E27FC236}">
                <a16:creationId xmlns="" xmlns:a16="http://schemas.microsoft.com/office/drawing/2014/main" id="{6CACC00C-8BBA-441D-99BC-A2AC86AC92C2}"/>
              </a:ext>
            </a:extLst>
          </p:cNvPr>
          <p:cNvSpPr/>
          <p:nvPr/>
        </p:nvSpPr>
        <p:spPr>
          <a:xfrm>
            <a:off x="1532238" y="5712353"/>
            <a:ext cx="2968369" cy="523220"/>
          </a:xfrm>
          <a:prstGeom prst="rect">
            <a:avLst/>
          </a:prstGeom>
        </p:spPr>
        <p:txBody>
          <a:bodyPr wrap="square">
            <a:spAutoFit/>
          </a:bodyPr>
          <a:lstStyle/>
          <a:p>
            <a:pPr algn="r"/>
            <a:r>
              <a:rPr lang="en-US" sz="1400" dirty="0">
                <a:solidFill>
                  <a:schemeClr val="tx2">
                    <a:lumMod val="25000"/>
                  </a:schemeClr>
                </a:solidFill>
              </a:rPr>
              <a:t>Atrium Building (800 Yates St)</a:t>
            </a:r>
          </a:p>
          <a:p>
            <a:pPr algn="r"/>
            <a:r>
              <a:rPr lang="en-US" sz="1400" dirty="0">
                <a:solidFill>
                  <a:schemeClr val="tx2">
                    <a:lumMod val="25000"/>
                  </a:schemeClr>
                </a:solidFill>
              </a:rPr>
              <a:t>Victoria, BC</a:t>
            </a:r>
          </a:p>
        </p:txBody>
      </p:sp>
      <p:sp>
        <p:nvSpPr>
          <p:cNvPr id="11" name="Date Placeholder 3"/>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3" name="Footer Placeholder 4"/>
          <p:cNvSpPr>
            <a:spLocks noGrp="1"/>
          </p:cNvSpPr>
          <p:nvPr>
            <p:ph type="ftr" sz="quarter" idx="11"/>
          </p:nvPr>
        </p:nvSpPr>
        <p:spPr>
          <a:xfrm>
            <a:off x="628650" y="6356351"/>
            <a:ext cx="3086100" cy="365125"/>
          </a:xfrm>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
        <p:nvSpPr>
          <p:cNvPr id="14" name="Title 1"/>
          <p:cNvSpPr txBox="1">
            <a:spLocks/>
          </p:cNvSpPr>
          <p:nvPr/>
        </p:nvSpPr>
        <p:spPr>
          <a:xfrm>
            <a:off x="629841" y="365126"/>
            <a:ext cx="7886700" cy="1325563"/>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t>Functional Landscape in Urban Streets</a:t>
            </a:r>
            <a:r>
              <a:rPr lang="en-US" sz="3600" dirty="0"/>
              <a:t/>
            </a:r>
            <a:br>
              <a:rPr lang="en-US" sz="3600" dirty="0"/>
            </a:br>
            <a:endParaRPr lang="en-CA" dirty="0"/>
          </a:p>
        </p:txBody>
      </p:sp>
    </p:spTree>
    <p:extLst>
      <p:ext uri="{BB962C8B-B14F-4D97-AF65-F5344CB8AC3E}">
        <p14:creationId xmlns:p14="http://schemas.microsoft.com/office/powerpoint/2010/main" val="19810726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C3431132-3B12-4916-99CC-0255951D213A}"/>
              </a:ext>
            </a:extLst>
          </p:cNvPr>
          <p:cNvSpPr>
            <a:spLocks noGrp="1"/>
          </p:cNvSpPr>
          <p:nvPr>
            <p:ph type="title"/>
          </p:nvPr>
        </p:nvSpPr>
        <p:spPr/>
        <p:txBody>
          <a:bodyPr/>
          <a:lstStyle/>
          <a:p>
            <a:r>
              <a:rPr lang="en-US" dirty="0"/>
              <a:t>Functional Landscape in Greenways</a:t>
            </a:r>
          </a:p>
        </p:txBody>
      </p:sp>
      <p:sp>
        <p:nvSpPr>
          <p:cNvPr id="8" name="Text Placeholder 7">
            <a:extLst>
              <a:ext uri="{FF2B5EF4-FFF2-40B4-BE49-F238E27FC236}">
                <a16:creationId xmlns="" xmlns:a16="http://schemas.microsoft.com/office/drawing/2014/main" id="{0A2A6F10-50BB-4D13-9572-B77033FEAEDD}"/>
              </a:ext>
            </a:extLst>
          </p:cNvPr>
          <p:cNvSpPr>
            <a:spLocks noGrp="1"/>
          </p:cNvSpPr>
          <p:nvPr>
            <p:ph type="body" idx="1"/>
          </p:nvPr>
        </p:nvSpPr>
        <p:spPr/>
        <p:txBody>
          <a:bodyPr/>
          <a:lstStyle/>
          <a:p>
            <a:endParaRPr lang="en-US" dirty="0"/>
          </a:p>
        </p:txBody>
      </p:sp>
      <p:pic>
        <p:nvPicPr>
          <p:cNvPr id="14" name="Content Placeholder 13" descr="A sign on the side of a road&#10;&#10;Description generated with high confidence">
            <a:extLst>
              <a:ext uri="{FF2B5EF4-FFF2-40B4-BE49-F238E27FC236}">
                <a16:creationId xmlns="" xmlns:a16="http://schemas.microsoft.com/office/drawing/2014/main" id="{2AA99F4D-73A5-49A6-BA66-B8F5E0947434}"/>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537" t="13880" r="537" b="8740"/>
          <a:stretch/>
        </p:blipFill>
        <p:spPr>
          <a:xfrm>
            <a:off x="525970" y="1681163"/>
            <a:ext cx="8008430" cy="4491038"/>
          </a:xfrm>
        </p:spPr>
      </p:pic>
      <p:sp>
        <p:nvSpPr>
          <p:cNvPr id="18" name="Rectangle 17">
            <a:extLst>
              <a:ext uri="{FF2B5EF4-FFF2-40B4-BE49-F238E27FC236}">
                <a16:creationId xmlns="" xmlns:a16="http://schemas.microsoft.com/office/drawing/2014/main" id="{79027C1A-9A55-4CB4-9EEA-3351CCB4731C}"/>
              </a:ext>
            </a:extLst>
          </p:cNvPr>
          <p:cNvSpPr/>
          <p:nvPr/>
        </p:nvSpPr>
        <p:spPr>
          <a:xfrm>
            <a:off x="4959639" y="5864423"/>
            <a:ext cx="3574761" cy="307777"/>
          </a:xfrm>
          <a:prstGeom prst="rect">
            <a:avLst/>
          </a:prstGeom>
        </p:spPr>
        <p:txBody>
          <a:bodyPr wrap="none">
            <a:spAutoFit/>
          </a:bodyPr>
          <a:lstStyle/>
          <a:p>
            <a:pPr algn="r"/>
            <a:r>
              <a:rPr lang="en-US" sz="1400" dirty="0"/>
              <a:t>Cecilia Greenway Rain Gardens-City of Victoria</a:t>
            </a:r>
          </a:p>
        </p:txBody>
      </p:sp>
      <p:sp>
        <p:nvSpPr>
          <p:cNvPr id="11" name="Date Placeholder 3"/>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2" name="Footer Placeholder 4"/>
          <p:cNvSpPr>
            <a:spLocks noGrp="1"/>
          </p:cNvSpPr>
          <p:nvPr>
            <p:ph type="ftr" sz="quarter" idx="11"/>
          </p:nvPr>
        </p:nvSpPr>
        <p:spPr>
          <a:xfrm>
            <a:off x="628650" y="6356351"/>
            <a:ext cx="3086100" cy="365125"/>
          </a:xfrm>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89279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CACC00C-8BBA-441D-99BC-A2AC86AC92C2}"/>
              </a:ext>
            </a:extLst>
          </p:cNvPr>
          <p:cNvSpPr/>
          <p:nvPr/>
        </p:nvSpPr>
        <p:spPr>
          <a:xfrm>
            <a:off x="1902460" y="5864423"/>
            <a:ext cx="2598147" cy="307777"/>
          </a:xfrm>
          <a:prstGeom prst="rect">
            <a:avLst/>
          </a:prstGeom>
        </p:spPr>
        <p:txBody>
          <a:bodyPr wrap="none">
            <a:spAutoFit/>
          </a:bodyPr>
          <a:lstStyle/>
          <a:p>
            <a:pPr algn="r"/>
            <a:r>
              <a:rPr lang="en-US" sz="1400" dirty="0">
                <a:solidFill>
                  <a:schemeClr val="tx2">
                    <a:lumMod val="25000"/>
                  </a:schemeClr>
                </a:solidFill>
              </a:rPr>
              <a:t>Atrium Building – </a:t>
            </a:r>
            <a:r>
              <a:rPr lang="en-US" sz="1400" dirty="0" err="1">
                <a:solidFill>
                  <a:schemeClr val="tx2">
                    <a:lumMod val="25000"/>
                  </a:schemeClr>
                </a:solidFill>
              </a:rPr>
              <a:t>Jawl</a:t>
            </a:r>
            <a:r>
              <a:rPr lang="en-US" sz="1400" dirty="0">
                <a:solidFill>
                  <a:schemeClr val="tx2">
                    <a:lumMod val="25000"/>
                  </a:schemeClr>
                </a:solidFill>
              </a:rPr>
              <a:t> Properties</a:t>
            </a:r>
          </a:p>
        </p:txBody>
      </p:sp>
      <p:sp>
        <p:nvSpPr>
          <p:cNvPr id="11" name="Date Placeholder 3"/>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3" name="Footer Placeholder 4"/>
          <p:cNvSpPr>
            <a:spLocks noGrp="1"/>
          </p:cNvSpPr>
          <p:nvPr>
            <p:ph type="ftr" sz="quarter" idx="11"/>
          </p:nvPr>
        </p:nvSpPr>
        <p:spPr>
          <a:xfrm>
            <a:off x="628650" y="6356351"/>
            <a:ext cx="3086100" cy="365125"/>
          </a:xfrm>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pic>
        <p:nvPicPr>
          <p:cNvPr id="3" name="Picture 2" descr="A person walking down a sidewalk in front of a building&#10;&#10;Description automatically generated">
            <a:extLst>
              <a:ext uri="{FF2B5EF4-FFF2-40B4-BE49-F238E27FC236}">
                <a16:creationId xmlns="" xmlns:a16="http://schemas.microsoft.com/office/drawing/2014/main" id="{41116357-A3A4-4FC7-8BC5-B7517FF57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500"/>
            <a:ext cx="9144000" cy="4953000"/>
          </a:xfrm>
          <a:prstGeom prst="rect">
            <a:avLst/>
          </a:prstGeom>
        </p:spPr>
      </p:pic>
      <p:sp>
        <p:nvSpPr>
          <p:cNvPr id="8" name="Rectangle 7">
            <a:extLst>
              <a:ext uri="{FF2B5EF4-FFF2-40B4-BE49-F238E27FC236}">
                <a16:creationId xmlns="" xmlns:a16="http://schemas.microsoft.com/office/drawing/2014/main" id="{A622A535-2784-43C8-9C81-05FEC52DF3B1}"/>
              </a:ext>
            </a:extLst>
          </p:cNvPr>
          <p:cNvSpPr/>
          <p:nvPr/>
        </p:nvSpPr>
        <p:spPr>
          <a:xfrm>
            <a:off x="6860088" y="5254020"/>
            <a:ext cx="2283912" cy="523220"/>
          </a:xfrm>
          <a:prstGeom prst="rect">
            <a:avLst/>
          </a:prstGeom>
        </p:spPr>
        <p:txBody>
          <a:bodyPr wrap="square">
            <a:spAutoFit/>
          </a:bodyPr>
          <a:lstStyle/>
          <a:p>
            <a:pPr algn="r"/>
            <a:r>
              <a:rPr lang="en-US" sz="1400" dirty="0">
                <a:solidFill>
                  <a:schemeClr val="tx2">
                    <a:lumMod val="25000"/>
                  </a:schemeClr>
                </a:solidFill>
              </a:rPr>
              <a:t>Bell Street Park, Seattle</a:t>
            </a:r>
          </a:p>
          <a:p>
            <a:pPr algn="r"/>
            <a:r>
              <a:rPr lang="en-US" sz="1400" dirty="0">
                <a:solidFill>
                  <a:schemeClr val="tx2">
                    <a:lumMod val="25000"/>
                  </a:schemeClr>
                </a:solidFill>
              </a:rPr>
              <a:t>Source: SVR</a:t>
            </a:r>
          </a:p>
        </p:txBody>
      </p:sp>
    </p:spTree>
    <p:extLst>
      <p:ext uri="{BB962C8B-B14F-4D97-AF65-F5344CB8AC3E}">
        <p14:creationId xmlns:p14="http://schemas.microsoft.com/office/powerpoint/2010/main" val="40647414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C3431132-3B12-4916-99CC-0255951D213A}"/>
              </a:ext>
            </a:extLst>
          </p:cNvPr>
          <p:cNvSpPr>
            <a:spLocks noGrp="1"/>
          </p:cNvSpPr>
          <p:nvPr>
            <p:ph type="title"/>
          </p:nvPr>
        </p:nvSpPr>
        <p:spPr>
          <a:xfrm>
            <a:off x="628650" y="128644"/>
            <a:ext cx="8388035" cy="1325563"/>
          </a:xfrm>
        </p:spPr>
        <p:txBody>
          <a:bodyPr/>
          <a:lstStyle/>
          <a:p>
            <a:r>
              <a:rPr lang="en-US" dirty="0"/>
              <a:t>Functional Landscape in </a:t>
            </a:r>
            <a:r>
              <a:rPr lang="en-US" dirty="0" smtClean="0"/>
              <a:t>Residential </a:t>
            </a:r>
            <a:r>
              <a:rPr lang="en-US" dirty="0"/>
              <a:t>Landscape</a:t>
            </a:r>
          </a:p>
        </p:txBody>
      </p:sp>
      <p:sp>
        <p:nvSpPr>
          <p:cNvPr id="14" name="Date Placeholder 3"/>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5" name="Footer Placeholder 4"/>
          <p:cNvSpPr>
            <a:spLocks noGrp="1"/>
          </p:cNvSpPr>
          <p:nvPr>
            <p:ph type="ftr" sz="quarter" idx="11"/>
          </p:nvPr>
        </p:nvSpPr>
        <p:spPr>
          <a:xfrm>
            <a:off x="628650" y="6356351"/>
            <a:ext cx="3086100" cy="365125"/>
          </a:xfrm>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17" t="570" r="371" b="19305"/>
          <a:stretch/>
        </p:blipFill>
        <p:spPr>
          <a:xfrm>
            <a:off x="628650" y="1119352"/>
            <a:ext cx="8515349" cy="5099447"/>
          </a:xfrm>
          <a:prstGeom prst="rect">
            <a:avLst/>
          </a:prstGeom>
        </p:spPr>
      </p:pic>
      <p:sp>
        <p:nvSpPr>
          <p:cNvPr id="8" name="Rectangle 7">
            <a:extLst>
              <a:ext uri="{FF2B5EF4-FFF2-40B4-BE49-F238E27FC236}">
                <a16:creationId xmlns="" xmlns:a16="http://schemas.microsoft.com/office/drawing/2014/main" id="{112A3267-CA0E-4038-9289-435EAFC0F910}"/>
              </a:ext>
            </a:extLst>
          </p:cNvPr>
          <p:cNvSpPr/>
          <p:nvPr/>
        </p:nvSpPr>
        <p:spPr>
          <a:xfrm>
            <a:off x="7992046" y="5695579"/>
            <a:ext cx="1024639" cy="523220"/>
          </a:xfrm>
          <a:prstGeom prst="rect">
            <a:avLst/>
          </a:prstGeom>
        </p:spPr>
        <p:txBody>
          <a:bodyPr wrap="none">
            <a:spAutoFit/>
          </a:bodyPr>
          <a:lstStyle/>
          <a:p>
            <a:pPr algn="r"/>
            <a:r>
              <a:rPr lang="en-US" sz="1400" dirty="0"/>
              <a:t>Residence </a:t>
            </a:r>
          </a:p>
          <a:p>
            <a:pPr algn="r"/>
            <a:r>
              <a:rPr lang="en-US" sz="1400" dirty="0"/>
              <a:t>Saanich, BC</a:t>
            </a:r>
          </a:p>
        </p:txBody>
      </p:sp>
    </p:spTree>
    <p:extLst>
      <p:ext uri="{BB962C8B-B14F-4D97-AF65-F5344CB8AC3E}">
        <p14:creationId xmlns:p14="http://schemas.microsoft.com/office/powerpoint/2010/main" val="3343025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sz="1200" smtClean="0">
                <a:latin typeface="Calibri" panose="020F0502020204030204" pitchFamily="34" charset="0"/>
                <a:cs typeface="Calibri" panose="020F0502020204030204" pitchFamily="34" charset="0"/>
              </a:rPr>
              <a:t>30 October 2019</a:t>
            </a:r>
            <a:endParaRPr lang="en-US" sz="1200" dirty="0">
              <a:latin typeface="Calibri" panose="020F0502020204030204" pitchFamily="34" charset="0"/>
              <a:cs typeface="Calibri" panose="020F0502020204030204" pitchFamily="34" charset="0"/>
            </a:endParaRPr>
          </a:p>
        </p:txBody>
      </p:sp>
      <p:sp>
        <p:nvSpPr>
          <p:cNvPr id="8" name="Footer Placeholder 7"/>
          <p:cNvSpPr>
            <a:spLocks noGrp="1"/>
          </p:cNvSpPr>
          <p:nvPr>
            <p:ph type="ftr" sz="quarter" idx="11"/>
          </p:nvPr>
        </p:nvSpPr>
        <p:spPr/>
        <p:txBody>
          <a:bodyPr/>
          <a:lstStyle/>
          <a:p>
            <a:pPr algn="ctr"/>
            <a:r>
              <a:rPr lang="en-CA" sz="1200" smtClean="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124" t="24667" r="17876" b="5500"/>
          <a:stretch/>
        </p:blipFill>
        <p:spPr>
          <a:xfrm>
            <a:off x="0" y="-102871"/>
            <a:ext cx="9144000" cy="6301539"/>
          </a:xfrm>
          <a:prstGeom prst="rect">
            <a:avLst/>
          </a:prstGeom>
        </p:spPr>
      </p:pic>
      <p:sp>
        <p:nvSpPr>
          <p:cNvPr id="12" name="Rectangle 11">
            <a:extLst>
              <a:ext uri="{FF2B5EF4-FFF2-40B4-BE49-F238E27FC236}">
                <a16:creationId xmlns="" xmlns:a16="http://schemas.microsoft.com/office/drawing/2014/main" id="{112A3267-CA0E-4038-9289-435EAFC0F910}"/>
              </a:ext>
            </a:extLst>
          </p:cNvPr>
          <p:cNvSpPr/>
          <p:nvPr/>
        </p:nvSpPr>
        <p:spPr>
          <a:xfrm>
            <a:off x="7992046" y="5695579"/>
            <a:ext cx="1024639" cy="523220"/>
          </a:xfrm>
          <a:prstGeom prst="rect">
            <a:avLst/>
          </a:prstGeom>
        </p:spPr>
        <p:txBody>
          <a:bodyPr wrap="none">
            <a:spAutoFit/>
          </a:bodyPr>
          <a:lstStyle/>
          <a:p>
            <a:pPr algn="r"/>
            <a:r>
              <a:rPr lang="en-US" sz="1400" dirty="0"/>
              <a:t>Residence </a:t>
            </a:r>
          </a:p>
          <a:p>
            <a:pPr algn="r"/>
            <a:r>
              <a:rPr lang="en-US" sz="1400" dirty="0"/>
              <a:t>Saanich, BC</a:t>
            </a:r>
          </a:p>
        </p:txBody>
      </p:sp>
    </p:spTree>
    <p:extLst>
      <p:ext uri="{BB962C8B-B14F-4D97-AF65-F5344CB8AC3E}">
        <p14:creationId xmlns:p14="http://schemas.microsoft.com/office/powerpoint/2010/main" val="29804853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z="1200">
                <a:latin typeface="Calibri" panose="020F0502020204030204" pitchFamily="34" charset="0"/>
                <a:cs typeface="Calibri" panose="020F0502020204030204" pitchFamily="34" charset="0"/>
              </a:rPr>
              <a:t>30 October 2019</a:t>
            </a:r>
            <a:endParaRPr lang="en-US" sz="1200" dirty="0">
              <a:latin typeface="Calibri" panose="020F0502020204030204" pitchFamily="34" charset="0"/>
              <a:cs typeface="Calibri" panose="020F0502020204030204" pitchFamily="34" charset="0"/>
            </a:endParaRPr>
          </a:p>
        </p:txBody>
      </p:sp>
      <p:sp>
        <p:nvSpPr>
          <p:cNvPr id="4" name="Footer Placeholder 3"/>
          <p:cNvSpPr>
            <a:spLocks noGrp="1"/>
          </p:cNvSpPr>
          <p:nvPr>
            <p:ph type="ftr" sz="quarter" idx="11"/>
          </p:nvPr>
        </p:nvSpPr>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
        <p:nvSpPr>
          <p:cNvPr id="5" name="Title 6">
            <a:extLst>
              <a:ext uri="{FF2B5EF4-FFF2-40B4-BE49-F238E27FC236}">
                <a16:creationId xmlns="" xmlns:a16="http://schemas.microsoft.com/office/drawing/2014/main" id="{C3431132-3B12-4916-99CC-0255951D213A}"/>
              </a:ext>
            </a:extLst>
          </p:cNvPr>
          <p:cNvSpPr txBox="1">
            <a:spLocks/>
          </p:cNvSpPr>
          <p:nvPr/>
        </p:nvSpPr>
        <p:spPr>
          <a:xfrm>
            <a:off x="629841" y="365126"/>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Functional Landscape in Residential Landscape</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67" t="1758" r="766" b="1843"/>
          <a:stretch/>
        </p:blipFill>
        <p:spPr>
          <a:xfrm>
            <a:off x="788276" y="1320572"/>
            <a:ext cx="6842234" cy="4528436"/>
          </a:xfrm>
          <a:prstGeom prst="rect">
            <a:avLst/>
          </a:prstGeom>
        </p:spPr>
      </p:pic>
      <p:sp>
        <p:nvSpPr>
          <p:cNvPr id="6" name="Rectangle 5">
            <a:extLst>
              <a:ext uri="{FF2B5EF4-FFF2-40B4-BE49-F238E27FC236}">
                <a16:creationId xmlns="" xmlns:a16="http://schemas.microsoft.com/office/drawing/2014/main" id="{46145BD5-98BC-4885-98C0-71396A839399}"/>
              </a:ext>
            </a:extLst>
          </p:cNvPr>
          <p:cNvSpPr/>
          <p:nvPr/>
        </p:nvSpPr>
        <p:spPr>
          <a:xfrm>
            <a:off x="4491215" y="5325788"/>
            <a:ext cx="3029805" cy="523220"/>
          </a:xfrm>
          <a:prstGeom prst="rect">
            <a:avLst/>
          </a:prstGeom>
        </p:spPr>
        <p:txBody>
          <a:bodyPr wrap="none">
            <a:spAutoFit/>
          </a:bodyPr>
          <a:lstStyle/>
          <a:p>
            <a:pPr algn="r"/>
            <a:r>
              <a:rPr lang="en-US" sz="1400" dirty="0"/>
              <a:t>Miles House</a:t>
            </a:r>
          </a:p>
          <a:p>
            <a:pPr algn="r"/>
            <a:r>
              <a:rPr lang="en-US" sz="1400" dirty="0"/>
              <a:t>Source: </a:t>
            </a:r>
            <a:r>
              <a:rPr lang="en-US" sz="1400" dirty="0" err="1"/>
              <a:t>thinkmakebuild</a:t>
            </a:r>
            <a:r>
              <a:rPr lang="en-US" sz="1400" dirty="0"/>
              <a:t> (via Instagram)</a:t>
            </a:r>
          </a:p>
        </p:txBody>
      </p:sp>
    </p:spTree>
    <p:extLst>
      <p:ext uri="{BB962C8B-B14F-4D97-AF65-F5344CB8AC3E}">
        <p14:creationId xmlns:p14="http://schemas.microsoft.com/office/powerpoint/2010/main" val="16257596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 xmlns:a16="http://schemas.microsoft.com/office/drawing/2014/main" id="{2410A6B4-FC4D-44BA-984A-9B2EFF518392}"/>
              </a:ext>
            </a:extLst>
          </p:cNvPr>
          <p:cNvSpPr>
            <a:spLocks noGrp="1"/>
          </p:cNvSpPr>
          <p:nvPr>
            <p:ph type="dt" sz="half" idx="10"/>
          </p:nvPr>
        </p:nvSpPr>
        <p:spPr/>
        <p:txBody>
          <a:bodyPr/>
          <a:lstStyle/>
          <a:p>
            <a:r>
              <a:rPr lang="en-US" sz="1200">
                <a:latin typeface="Calibri" panose="020F0502020204030204" pitchFamily="34" charset="0"/>
                <a:cs typeface="Calibri" panose="020F0502020204030204" pitchFamily="34" charset="0"/>
              </a:rPr>
              <a:t>30 October 2019</a:t>
            </a:r>
            <a:endParaRPr lang="en-US" sz="1200" dirty="0">
              <a:latin typeface="Calibri" panose="020F0502020204030204" pitchFamily="34" charset="0"/>
              <a:cs typeface="Calibri" panose="020F0502020204030204" pitchFamily="34" charset="0"/>
            </a:endParaRPr>
          </a:p>
        </p:txBody>
      </p:sp>
      <p:sp>
        <p:nvSpPr>
          <p:cNvPr id="8" name="Footer Placeholder 7">
            <a:extLst>
              <a:ext uri="{FF2B5EF4-FFF2-40B4-BE49-F238E27FC236}">
                <a16:creationId xmlns="" xmlns:a16="http://schemas.microsoft.com/office/drawing/2014/main" id="{D6914688-BFC7-4F84-8BF9-B02F053B9139}"/>
              </a:ext>
            </a:extLst>
          </p:cNvPr>
          <p:cNvSpPr>
            <a:spLocks noGrp="1"/>
          </p:cNvSpPr>
          <p:nvPr>
            <p:ph type="ftr" sz="quarter" idx="11"/>
          </p:nvPr>
        </p:nvSpPr>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pic>
        <p:nvPicPr>
          <p:cNvPr id="10" name="Picture 9" descr="A picture containing road, scene, outdoor, train&#10;&#10;Description automatically generated">
            <a:extLst>
              <a:ext uri="{FF2B5EF4-FFF2-40B4-BE49-F238E27FC236}">
                <a16:creationId xmlns="" xmlns:a16="http://schemas.microsoft.com/office/drawing/2014/main" id="{79C4F5BA-B8DB-4A0B-92F4-5DE897BD58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97219"/>
          </a:xfrm>
          <a:prstGeom prst="rect">
            <a:avLst/>
          </a:prstGeom>
        </p:spPr>
      </p:pic>
      <p:sp>
        <p:nvSpPr>
          <p:cNvPr id="11" name="Rectangle 10">
            <a:extLst>
              <a:ext uri="{FF2B5EF4-FFF2-40B4-BE49-F238E27FC236}">
                <a16:creationId xmlns="" xmlns:a16="http://schemas.microsoft.com/office/drawing/2014/main" id="{78F9985E-6FA9-4335-871F-46838CEE6A83}"/>
              </a:ext>
            </a:extLst>
          </p:cNvPr>
          <p:cNvSpPr/>
          <p:nvPr/>
        </p:nvSpPr>
        <p:spPr>
          <a:xfrm>
            <a:off x="6051652" y="5573999"/>
            <a:ext cx="3020955" cy="523220"/>
          </a:xfrm>
          <a:prstGeom prst="rect">
            <a:avLst/>
          </a:prstGeom>
        </p:spPr>
        <p:txBody>
          <a:bodyPr wrap="none">
            <a:spAutoFit/>
          </a:bodyPr>
          <a:lstStyle/>
          <a:p>
            <a:pPr algn="r"/>
            <a:r>
              <a:rPr lang="en-US" sz="1400" dirty="0">
                <a:solidFill>
                  <a:schemeClr val="tx2">
                    <a:lumMod val="25000"/>
                  </a:schemeClr>
                </a:solidFill>
              </a:rPr>
              <a:t>High Point Redevelopment, Seattle WA</a:t>
            </a:r>
          </a:p>
          <a:p>
            <a:pPr algn="r"/>
            <a:r>
              <a:rPr lang="en-US" sz="1400" dirty="0">
                <a:solidFill>
                  <a:schemeClr val="tx2">
                    <a:lumMod val="25000"/>
                  </a:schemeClr>
                </a:solidFill>
              </a:rPr>
              <a:t>Source: SVR</a:t>
            </a:r>
          </a:p>
        </p:txBody>
      </p:sp>
    </p:spTree>
    <p:extLst>
      <p:ext uri="{BB962C8B-B14F-4D97-AF65-F5344CB8AC3E}">
        <p14:creationId xmlns:p14="http://schemas.microsoft.com/office/powerpoint/2010/main" val="36458948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CA" dirty="0"/>
          </a:p>
        </p:txBody>
      </p:sp>
      <p:sp>
        <p:nvSpPr>
          <p:cNvPr id="3" name="Date Placeholder 2"/>
          <p:cNvSpPr>
            <a:spLocks noGrp="1"/>
          </p:cNvSpPr>
          <p:nvPr>
            <p:ph type="dt" sz="half" idx="10"/>
          </p:nvPr>
        </p:nvSpPr>
        <p:spPr/>
        <p:txBody>
          <a:bodyPr/>
          <a:lstStyle/>
          <a:p>
            <a:r>
              <a:rPr lang="en-US" sz="1200" smtClean="0">
                <a:latin typeface="Calibri" panose="020F0502020204030204" pitchFamily="34" charset="0"/>
                <a:cs typeface="Calibri" panose="020F0502020204030204" pitchFamily="34" charset="0"/>
              </a:rPr>
              <a:t>30 October 2019</a:t>
            </a:r>
            <a:endParaRPr lang="en-US" sz="1200" dirty="0">
              <a:latin typeface="Calibri" panose="020F0502020204030204" pitchFamily="34" charset="0"/>
              <a:cs typeface="Calibri" panose="020F0502020204030204" pitchFamily="34" charset="0"/>
            </a:endParaRPr>
          </a:p>
        </p:txBody>
      </p:sp>
      <p:sp>
        <p:nvSpPr>
          <p:cNvPr id="4" name="Footer Placeholder 3"/>
          <p:cNvSpPr>
            <a:spLocks noGrp="1"/>
          </p:cNvSpPr>
          <p:nvPr>
            <p:ph type="ftr" sz="quarter" idx="11"/>
          </p:nvPr>
        </p:nvSpPr>
        <p:spPr/>
        <p:txBody>
          <a:bodyPr/>
          <a:lstStyle/>
          <a:p>
            <a:pPr algn="ctr"/>
            <a:r>
              <a:rPr lang="en-CA" sz="1200" smtClean="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
        <p:nvSpPr>
          <p:cNvPr id="5" name="Title 6">
            <a:extLst>
              <a:ext uri="{FF2B5EF4-FFF2-40B4-BE49-F238E27FC236}">
                <a16:creationId xmlns="" xmlns:a16="http://schemas.microsoft.com/office/drawing/2014/main" id="{C3431132-3B12-4916-99CC-0255951D213A}"/>
              </a:ext>
            </a:extLst>
          </p:cNvPr>
          <p:cNvSpPr txBox="1">
            <a:spLocks/>
          </p:cNvSpPr>
          <p:nvPr/>
        </p:nvSpPr>
        <p:spPr>
          <a:xfrm>
            <a:off x="629841" y="365126"/>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smtClean="0"/>
              <a:t>Functional Landscape in Public Parks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0877" b="9954"/>
          <a:stretch/>
        </p:blipFill>
        <p:spPr>
          <a:xfrm>
            <a:off x="0" y="1005839"/>
            <a:ext cx="9144000" cy="4903471"/>
          </a:xfrm>
          <a:prstGeom prst="rect">
            <a:avLst/>
          </a:prstGeom>
        </p:spPr>
      </p:pic>
      <p:sp>
        <p:nvSpPr>
          <p:cNvPr id="7" name="Rectangle 6">
            <a:extLst>
              <a:ext uri="{FF2B5EF4-FFF2-40B4-BE49-F238E27FC236}">
                <a16:creationId xmlns="" xmlns:a16="http://schemas.microsoft.com/office/drawing/2014/main" id="{112A3267-CA0E-4038-9289-435EAFC0F910}"/>
              </a:ext>
            </a:extLst>
          </p:cNvPr>
          <p:cNvSpPr/>
          <p:nvPr/>
        </p:nvSpPr>
        <p:spPr>
          <a:xfrm>
            <a:off x="7946833" y="5386090"/>
            <a:ext cx="1082027" cy="523220"/>
          </a:xfrm>
          <a:prstGeom prst="rect">
            <a:avLst/>
          </a:prstGeom>
        </p:spPr>
        <p:txBody>
          <a:bodyPr wrap="none">
            <a:spAutoFit/>
          </a:bodyPr>
          <a:lstStyle/>
          <a:p>
            <a:pPr algn="r"/>
            <a:r>
              <a:rPr lang="en-US" sz="1400" dirty="0" smtClean="0"/>
              <a:t>Oswald Park</a:t>
            </a:r>
            <a:endParaRPr lang="en-US" sz="1400" dirty="0"/>
          </a:p>
          <a:p>
            <a:pPr algn="r"/>
            <a:r>
              <a:rPr lang="en-US" sz="1400" dirty="0" smtClean="0"/>
              <a:t>Victoria</a:t>
            </a:r>
            <a:r>
              <a:rPr lang="en-US" sz="1400" dirty="0" smtClean="0"/>
              <a:t>, </a:t>
            </a:r>
            <a:r>
              <a:rPr lang="en-US" sz="1400" dirty="0"/>
              <a:t>BC</a:t>
            </a:r>
          </a:p>
        </p:txBody>
      </p:sp>
    </p:spTree>
    <p:extLst>
      <p:ext uri="{BB962C8B-B14F-4D97-AF65-F5344CB8AC3E}">
        <p14:creationId xmlns:p14="http://schemas.microsoft.com/office/powerpoint/2010/main" val="40433516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C3431132-3B12-4916-99CC-0255951D213A}"/>
              </a:ext>
            </a:extLst>
          </p:cNvPr>
          <p:cNvSpPr>
            <a:spLocks noGrp="1"/>
          </p:cNvSpPr>
          <p:nvPr>
            <p:ph type="title"/>
          </p:nvPr>
        </p:nvSpPr>
        <p:spPr/>
        <p:txBody>
          <a:bodyPr/>
          <a:lstStyle/>
          <a:p>
            <a:r>
              <a:rPr lang="en-US" dirty="0"/>
              <a:t>Functional Landscape in Public Parks</a:t>
            </a:r>
          </a:p>
        </p:txBody>
      </p:sp>
      <p:pic>
        <p:nvPicPr>
          <p:cNvPr id="9" name="Content Placeholder 8" descr="A close up of a tree&#10;&#10;Description generated with high confidence">
            <a:extLst>
              <a:ext uri="{FF2B5EF4-FFF2-40B4-BE49-F238E27FC236}">
                <a16:creationId xmlns="" xmlns:a16="http://schemas.microsoft.com/office/drawing/2014/main" id="{277FA4C8-40BC-4B44-B034-002CA1ABA927}"/>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4789"/>
          <a:stretch/>
        </p:blipFill>
        <p:spPr>
          <a:xfrm>
            <a:off x="628650" y="1681162"/>
            <a:ext cx="7905750" cy="4491037"/>
          </a:xfrm>
        </p:spPr>
      </p:pic>
      <p:sp>
        <p:nvSpPr>
          <p:cNvPr id="18" name="Rectangle 17">
            <a:extLst>
              <a:ext uri="{FF2B5EF4-FFF2-40B4-BE49-F238E27FC236}">
                <a16:creationId xmlns="" xmlns:a16="http://schemas.microsoft.com/office/drawing/2014/main" id="{79027C1A-9A55-4CB4-9EEA-3351CCB4731C}"/>
              </a:ext>
            </a:extLst>
          </p:cNvPr>
          <p:cNvSpPr/>
          <p:nvPr/>
        </p:nvSpPr>
        <p:spPr>
          <a:xfrm>
            <a:off x="863707" y="5064321"/>
            <a:ext cx="1912318" cy="523220"/>
          </a:xfrm>
          <a:prstGeom prst="rect">
            <a:avLst/>
          </a:prstGeom>
        </p:spPr>
        <p:txBody>
          <a:bodyPr wrap="none">
            <a:spAutoFit/>
          </a:bodyPr>
          <a:lstStyle/>
          <a:p>
            <a:pPr algn="r"/>
            <a:r>
              <a:rPr lang="en-US" sz="1400" dirty="0"/>
              <a:t>Fisherman’s Wharf Park</a:t>
            </a:r>
          </a:p>
          <a:p>
            <a:r>
              <a:rPr lang="en-US" sz="1400" dirty="0"/>
              <a:t>City of Victoria</a:t>
            </a:r>
          </a:p>
        </p:txBody>
      </p:sp>
      <p:sp>
        <p:nvSpPr>
          <p:cNvPr id="8" name="Date Placeholder 3"/>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0" name="Footer Placeholder 4"/>
          <p:cNvSpPr>
            <a:spLocks noGrp="1"/>
          </p:cNvSpPr>
          <p:nvPr>
            <p:ph type="ftr" sz="quarter" idx="11"/>
          </p:nvPr>
        </p:nvSpPr>
        <p:spPr>
          <a:xfrm>
            <a:off x="628650" y="6356351"/>
            <a:ext cx="3086100" cy="365125"/>
          </a:xfrm>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18116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346" t="6269" r="8452" b="5535"/>
          <a:stretch/>
        </p:blipFill>
        <p:spPr>
          <a:xfrm>
            <a:off x="151222" y="104775"/>
            <a:ext cx="6528195" cy="5543968"/>
          </a:xfrm>
          <a:prstGeom prst="rect">
            <a:avLst/>
          </a:prstGeom>
        </p:spPr>
      </p:pic>
      <p:sp>
        <p:nvSpPr>
          <p:cNvPr id="2" name="Title 1"/>
          <p:cNvSpPr>
            <a:spLocks noGrp="1"/>
          </p:cNvSpPr>
          <p:nvPr>
            <p:ph type="ctrTitle"/>
          </p:nvPr>
        </p:nvSpPr>
        <p:spPr>
          <a:xfrm>
            <a:off x="4087258" y="0"/>
            <a:ext cx="4638245" cy="2346189"/>
          </a:xfrm>
        </p:spPr>
        <p:txBody>
          <a:bodyPr>
            <a:normAutofit/>
          </a:bodyPr>
          <a:lstStyle/>
          <a:p>
            <a:r>
              <a:rPr lang="en-CA" b="1" dirty="0">
                <a:solidFill>
                  <a:srgbClr val="FD7B7B"/>
                </a:solidFill>
              </a:rPr>
              <a:t>Lost &amp;</a:t>
            </a:r>
            <a:br>
              <a:rPr lang="en-CA" b="1" dirty="0">
                <a:solidFill>
                  <a:srgbClr val="FD7B7B"/>
                </a:solidFill>
              </a:rPr>
            </a:br>
            <a:r>
              <a:rPr lang="en-CA" b="1" dirty="0">
                <a:solidFill>
                  <a:srgbClr val="F5E6AF"/>
                </a:solidFill>
              </a:rPr>
              <a:t>Non-functional</a:t>
            </a:r>
            <a:r>
              <a:rPr lang="en-CA" b="1" dirty="0">
                <a:solidFill>
                  <a:srgbClr val="FD7B7B"/>
                </a:solidFill>
              </a:rPr>
              <a:t> Streams</a:t>
            </a:r>
          </a:p>
        </p:txBody>
      </p:sp>
      <p:sp>
        <p:nvSpPr>
          <p:cNvPr id="5" name="Rectangle 4"/>
          <p:cNvSpPr/>
          <p:nvPr/>
        </p:nvSpPr>
        <p:spPr>
          <a:xfrm>
            <a:off x="4860235" y="4009647"/>
            <a:ext cx="1341782" cy="369332"/>
          </a:xfrm>
          <a:prstGeom prst="rect">
            <a:avLst/>
          </a:prstGeom>
          <a:ln>
            <a:noFill/>
          </a:ln>
        </p:spPr>
        <p:txBody>
          <a:bodyPr wrap="square">
            <a:spAutoFit/>
          </a:bodyPr>
          <a:lstStyle/>
          <a:p>
            <a:r>
              <a:rPr lang="en-US" dirty="0">
                <a:solidFill>
                  <a:srgbClr val="FF0000"/>
                </a:solidFill>
              </a:rPr>
              <a:t>Oaklands</a:t>
            </a:r>
          </a:p>
        </p:txBody>
      </p:sp>
      <p:sp>
        <p:nvSpPr>
          <p:cNvPr id="6" name="Freeform 5"/>
          <p:cNvSpPr/>
          <p:nvPr/>
        </p:nvSpPr>
        <p:spPr>
          <a:xfrm>
            <a:off x="3842039" y="3948718"/>
            <a:ext cx="431655" cy="477686"/>
          </a:xfrm>
          <a:custGeom>
            <a:avLst/>
            <a:gdLst>
              <a:gd name="connsiteX0" fmla="*/ 330926 w 4328160"/>
              <a:gd name="connsiteY0" fmla="*/ 78377 h 4789714"/>
              <a:gd name="connsiteX1" fmla="*/ 775063 w 4328160"/>
              <a:gd name="connsiteY1" fmla="*/ 2281646 h 4789714"/>
              <a:gd name="connsiteX2" fmla="*/ 748937 w 4328160"/>
              <a:gd name="connsiteY2" fmla="*/ 2455817 h 4789714"/>
              <a:gd name="connsiteX3" fmla="*/ 113212 w 4328160"/>
              <a:gd name="connsiteY3" fmla="*/ 3265714 h 4789714"/>
              <a:gd name="connsiteX4" fmla="*/ 0 w 4328160"/>
              <a:gd name="connsiteY4" fmla="*/ 4650377 h 4789714"/>
              <a:gd name="connsiteX5" fmla="*/ 4110446 w 4328160"/>
              <a:gd name="connsiteY5" fmla="*/ 4789714 h 4789714"/>
              <a:gd name="connsiteX6" fmla="*/ 4093029 w 4328160"/>
              <a:gd name="connsiteY6" fmla="*/ 1637211 h 4789714"/>
              <a:gd name="connsiteX7" fmla="*/ 4310743 w 4328160"/>
              <a:gd name="connsiteY7" fmla="*/ 1558834 h 4789714"/>
              <a:gd name="connsiteX8" fmla="*/ 4328160 w 4328160"/>
              <a:gd name="connsiteY8" fmla="*/ 783771 h 4789714"/>
              <a:gd name="connsiteX9" fmla="*/ 896983 w 4328160"/>
              <a:gd name="connsiteY9" fmla="*/ 687977 h 4789714"/>
              <a:gd name="connsiteX10" fmla="*/ 923109 w 4328160"/>
              <a:gd name="connsiteY10" fmla="*/ 0 h 4789714"/>
              <a:gd name="connsiteX11" fmla="*/ 330926 w 4328160"/>
              <a:gd name="connsiteY11" fmla="*/ 78377 h 478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8160" h="4789714">
                <a:moveTo>
                  <a:pt x="330926" y="78377"/>
                </a:moveTo>
                <a:lnTo>
                  <a:pt x="775063" y="2281646"/>
                </a:lnTo>
                <a:lnTo>
                  <a:pt x="748937" y="2455817"/>
                </a:lnTo>
                <a:lnTo>
                  <a:pt x="113212" y="3265714"/>
                </a:lnTo>
                <a:lnTo>
                  <a:pt x="0" y="4650377"/>
                </a:lnTo>
                <a:lnTo>
                  <a:pt x="4110446" y="4789714"/>
                </a:lnTo>
                <a:cubicBezTo>
                  <a:pt x="4104640" y="3738880"/>
                  <a:pt x="4098835" y="2688045"/>
                  <a:pt x="4093029" y="1637211"/>
                </a:cubicBezTo>
                <a:lnTo>
                  <a:pt x="4310743" y="1558834"/>
                </a:lnTo>
                <a:lnTo>
                  <a:pt x="4328160" y="783771"/>
                </a:lnTo>
                <a:lnTo>
                  <a:pt x="896983" y="687977"/>
                </a:lnTo>
                <a:lnTo>
                  <a:pt x="923109" y="0"/>
                </a:lnTo>
                <a:lnTo>
                  <a:pt x="330926" y="78377"/>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p:cxnSp>
        <p:nvCxnSpPr>
          <p:cNvPr id="10" name="Straight Arrow Connector 9"/>
          <p:cNvCxnSpPr/>
          <p:nvPr/>
        </p:nvCxnSpPr>
        <p:spPr>
          <a:xfrm flipH="1">
            <a:off x="4273827" y="4194313"/>
            <a:ext cx="58640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3"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4974372"/>
      </p:ext>
    </p:extLst>
  </p:cSld>
  <p:clrMapOvr>
    <a:masterClrMapping/>
  </p:clrMapOvr>
  <mc:AlternateContent xmlns:mc="http://schemas.openxmlformats.org/markup-compatibility/2006" xmlns:p14="http://schemas.microsoft.com/office/powerpoint/2010/main">
    <mc:Choice Requires="p14">
      <p:transition p14:dur="10" advClick="0" advTm="19000"/>
    </mc:Choice>
    <mc:Fallback xmlns="">
      <p:transition advClick="0" advTm="19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large body of water&#10;&#10;Description generated with high confidence">
            <a:extLst>
              <a:ext uri="{FF2B5EF4-FFF2-40B4-BE49-F238E27FC236}">
                <a16:creationId xmlns="" xmlns:a16="http://schemas.microsoft.com/office/drawing/2014/main" id="{56BD49C3-4148-467A-8D6E-E4C2F4C7A4A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4867" t="48790" r="8613" b="11953"/>
          <a:stretch/>
        </p:blipFill>
        <p:spPr>
          <a:xfrm>
            <a:off x="1191" y="1681163"/>
            <a:ext cx="9144000" cy="4491037"/>
          </a:xfrm>
        </p:spPr>
      </p:pic>
      <p:sp>
        <p:nvSpPr>
          <p:cNvPr id="18" name="Rectangle 17">
            <a:extLst>
              <a:ext uri="{FF2B5EF4-FFF2-40B4-BE49-F238E27FC236}">
                <a16:creationId xmlns="" xmlns:a16="http://schemas.microsoft.com/office/drawing/2014/main" id="{79027C1A-9A55-4CB4-9EEA-3351CCB4731C}"/>
              </a:ext>
            </a:extLst>
          </p:cNvPr>
          <p:cNvSpPr/>
          <p:nvPr/>
        </p:nvSpPr>
        <p:spPr>
          <a:xfrm>
            <a:off x="258358" y="1874840"/>
            <a:ext cx="3176702" cy="307777"/>
          </a:xfrm>
          <a:prstGeom prst="rect">
            <a:avLst/>
          </a:prstGeom>
        </p:spPr>
        <p:txBody>
          <a:bodyPr wrap="none">
            <a:spAutoFit/>
          </a:bodyPr>
          <a:lstStyle/>
          <a:p>
            <a:pPr algn="r"/>
            <a:r>
              <a:rPr lang="en-US" sz="1400" dirty="0">
                <a:solidFill>
                  <a:schemeClr val="bg1">
                    <a:lumMod val="85000"/>
                    <a:lumOff val="15000"/>
                  </a:schemeClr>
                </a:solidFill>
              </a:rPr>
              <a:t>Fisherman's Wharf Park : City of Victoria</a:t>
            </a:r>
          </a:p>
        </p:txBody>
      </p:sp>
      <p:sp>
        <p:nvSpPr>
          <p:cNvPr id="4" name="Rectangle 3">
            <a:extLst>
              <a:ext uri="{FF2B5EF4-FFF2-40B4-BE49-F238E27FC236}">
                <a16:creationId xmlns="" xmlns:a16="http://schemas.microsoft.com/office/drawing/2014/main" id="{0D4BBDBF-2195-4F52-A911-1D52EB4C1360}"/>
              </a:ext>
            </a:extLst>
          </p:cNvPr>
          <p:cNvSpPr/>
          <p:nvPr/>
        </p:nvSpPr>
        <p:spPr>
          <a:xfrm>
            <a:off x="8896022" y="5878251"/>
            <a:ext cx="346228" cy="150920"/>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CB58B4CB-3D78-4A7F-9634-A73383BB80ED}"/>
              </a:ext>
            </a:extLst>
          </p:cNvPr>
          <p:cNvSpPr/>
          <p:nvPr/>
        </p:nvSpPr>
        <p:spPr>
          <a:xfrm>
            <a:off x="7599286" y="5344357"/>
            <a:ext cx="1411550" cy="772358"/>
          </a:xfrm>
          <a:prstGeom prst="rect">
            <a:avLst/>
          </a:prstGeom>
          <a:solidFill>
            <a:schemeClr val="accent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2D01D034-6551-4FA3-97D2-68581C85314D}"/>
              </a:ext>
            </a:extLst>
          </p:cNvPr>
          <p:cNvSpPr txBox="1"/>
          <p:nvPr/>
        </p:nvSpPr>
        <p:spPr>
          <a:xfrm>
            <a:off x="7637016" y="5391717"/>
            <a:ext cx="1336090" cy="646331"/>
          </a:xfrm>
          <a:prstGeom prst="rect">
            <a:avLst/>
          </a:prstGeom>
          <a:noFill/>
        </p:spPr>
        <p:txBody>
          <a:bodyPr wrap="square" rtlCol="0">
            <a:spAutoFit/>
          </a:bodyPr>
          <a:lstStyle/>
          <a:p>
            <a:pPr algn="ctr"/>
            <a:r>
              <a:rPr lang="en-US" sz="1200" dirty="0" err="1">
                <a:solidFill>
                  <a:schemeClr val="bg1"/>
                </a:solidFill>
              </a:rPr>
              <a:t>Stormwater</a:t>
            </a:r>
            <a:r>
              <a:rPr lang="en-US" sz="1200" dirty="0">
                <a:solidFill>
                  <a:schemeClr val="bg1"/>
                </a:solidFill>
              </a:rPr>
              <a:t> Rehabilitation Unit</a:t>
            </a:r>
          </a:p>
        </p:txBody>
      </p:sp>
      <p:sp>
        <p:nvSpPr>
          <p:cNvPr id="10" name="Date Placeholder 3"/>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1" name="Footer Placeholder 4"/>
          <p:cNvSpPr>
            <a:spLocks noGrp="1"/>
          </p:cNvSpPr>
          <p:nvPr>
            <p:ph type="ftr" sz="quarter" idx="11"/>
          </p:nvPr>
        </p:nvSpPr>
        <p:spPr>
          <a:xfrm>
            <a:off x="628650" y="6356351"/>
            <a:ext cx="3086100" cy="365125"/>
          </a:xfrm>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
        <p:nvSpPr>
          <p:cNvPr id="12" name="Title 6">
            <a:extLst>
              <a:ext uri="{FF2B5EF4-FFF2-40B4-BE49-F238E27FC236}">
                <a16:creationId xmlns="" xmlns:a16="http://schemas.microsoft.com/office/drawing/2014/main" id="{C3431132-3B12-4916-99CC-0255951D213A}"/>
              </a:ext>
            </a:extLst>
          </p:cNvPr>
          <p:cNvSpPr>
            <a:spLocks noGrp="1"/>
          </p:cNvSpPr>
          <p:nvPr>
            <p:ph type="title"/>
          </p:nvPr>
        </p:nvSpPr>
        <p:spPr>
          <a:xfrm>
            <a:off x="629841" y="365126"/>
            <a:ext cx="7886700" cy="1325563"/>
          </a:xfrm>
        </p:spPr>
        <p:txBody>
          <a:bodyPr/>
          <a:lstStyle/>
          <a:p>
            <a:r>
              <a:rPr lang="en-US" dirty="0"/>
              <a:t>Functional Landscape in Public Parks</a:t>
            </a:r>
          </a:p>
        </p:txBody>
      </p:sp>
    </p:spTree>
    <p:extLst>
      <p:ext uri="{BB962C8B-B14F-4D97-AF65-F5344CB8AC3E}">
        <p14:creationId xmlns:p14="http://schemas.microsoft.com/office/powerpoint/2010/main" val="2784493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z="1200">
                <a:latin typeface="Calibri" panose="020F0502020204030204" pitchFamily="34" charset="0"/>
                <a:cs typeface="Calibri" panose="020F0502020204030204" pitchFamily="34" charset="0"/>
              </a:rPr>
              <a:t>30 October 2019</a:t>
            </a:r>
            <a:endParaRPr lang="en-US" sz="1200" dirty="0">
              <a:latin typeface="Calibri" panose="020F0502020204030204" pitchFamily="34" charset="0"/>
              <a:cs typeface="Calibri" panose="020F0502020204030204" pitchFamily="34" charset="0"/>
            </a:endParaRPr>
          </a:p>
        </p:txBody>
      </p:sp>
      <p:sp>
        <p:nvSpPr>
          <p:cNvPr id="4" name="Footer Placeholder 3"/>
          <p:cNvSpPr>
            <a:spLocks noGrp="1"/>
          </p:cNvSpPr>
          <p:nvPr>
            <p:ph type="ftr" sz="quarter" idx="11"/>
          </p:nvPr>
        </p:nvSpPr>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9910"/>
          <a:stretch/>
        </p:blipFill>
        <p:spPr>
          <a:xfrm>
            <a:off x="0" y="1"/>
            <a:ext cx="9144000" cy="6178378"/>
          </a:xfrm>
          <a:prstGeom prst="rect">
            <a:avLst/>
          </a:prstGeom>
        </p:spPr>
      </p:pic>
      <p:sp>
        <p:nvSpPr>
          <p:cNvPr id="8" name="Rectangle 7">
            <a:extLst>
              <a:ext uri="{FF2B5EF4-FFF2-40B4-BE49-F238E27FC236}">
                <a16:creationId xmlns="" xmlns:a16="http://schemas.microsoft.com/office/drawing/2014/main" id="{79027C1A-9A55-4CB4-9EEA-3351CCB4731C}"/>
              </a:ext>
            </a:extLst>
          </p:cNvPr>
          <p:cNvSpPr/>
          <p:nvPr/>
        </p:nvSpPr>
        <p:spPr>
          <a:xfrm>
            <a:off x="6127780" y="5336169"/>
            <a:ext cx="2579489" cy="523220"/>
          </a:xfrm>
          <a:prstGeom prst="rect">
            <a:avLst/>
          </a:prstGeom>
        </p:spPr>
        <p:txBody>
          <a:bodyPr wrap="none">
            <a:spAutoFit/>
          </a:bodyPr>
          <a:lstStyle/>
          <a:p>
            <a:pPr algn="r"/>
            <a:r>
              <a:rPr lang="en-US" sz="1400" dirty="0"/>
              <a:t>Bridget Joyce Square, London UK</a:t>
            </a:r>
          </a:p>
          <a:p>
            <a:pPr algn="r"/>
            <a:r>
              <a:rPr lang="en-US" sz="1400" dirty="0"/>
              <a:t>Source: landezine-award.com</a:t>
            </a:r>
          </a:p>
        </p:txBody>
      </p:sp>
    </p:spTree>
    <p:extLst>
      <p:ext uri="{BB962C8B-B14F-4D97-AF65-F5344CB8AC3E}">
        <p14:creationId xmlns:p14="http://schemas.microsoft.com/office/powerpoint/2010/main" val="9136105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200">
                <a:latin typeface="Calibri" panose="020F0502020204030204" pitchFamily="34" charset="0"/>
                <a:cs typeface="Calibri" panose="020F0502020204030204" pitchFamily="34" charset="0"/>
              </a:rPr>
              <a:t>30 October 2019</a:t>
            </a:r>
            <a:endParaRPr lang="en-US" sz="1200" dirty="0">
              <a:latin typeface="Calibri" panose="020F0502020204030204" pitchFamily="34" charset="0"/>
              <a:cs typeface="Calibri" panose="020F0502020204030204" pitchFamily="34" charset="0"/>
            </a:endParaRPr>
          </a:p>
        </p:txBody>
      </p:sp>
      <p:sp>
        <p:nvSpPr>
          <p:cNvPr id="5" name="Footer Placeholder 4"/>
          <p:cNvSpPr>
            <a:spLocks noGrp="1"/>
          </p:cNvSpPr>
          <p:nvPr>
            <p:ph type="ftr" sz="quarter" idx="11"/>
          </p:nvPr>
        </p:nvSpPr>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4512"/>
          </a:xfrm>
          <a:prstGeom prst="rect">
            <a:avLst/>
          </a:prstGeom>
        </p:spPr>
      </p:pic>
      <p:sp>
        <p:nvSpPr>
          <p:cNvPr id="7" name="Rectangle 6">
            <a:extLst>
              <a:ext uri="{FF2B5EF4-FFF2-40B4-BE49-F238E27FC236}">
                <a16:creationId xmlns="" xmlns:a16="http://schemas.microsoft.com/office/drawing/2014/main" id="{79027C1A-9A55-4CB4-9EEA-3351CCB4731C}"/>
              </a:ext>
            </a:extLst>
          </p:cNvPr>
          <p:cNvSpPr/>
          <p:nvPr/>
        </p:nvSpPr>
        <p:spPr>
          <a:xfrm>
            <a:off x="6487520" y="1933868"/>
            <a:ext cx="2446375" cy="307777"/>
          </a:xfrm>
          <a:prstGeom prst="rect">
            <a:avLst/>
          </a:prstGeom>
        </p:spPr>
        <p:txBody>
          <a:bodyPr wrap="square">
            <a:spAutoFit/>
          </a:bodyPr>
          <a:lstStyle/>
          <a:p>
            <a:pPr algn="r"/>
            <a:r>
              <a:rPr lang="en-US" sz="1400" dirty="0"/>
              <a:t>Source: watershed.org</a:t>
            </a:r>
          </a:p>
        </p:txBody>
      </p:sp>
    </p:spTree>
    <p:extLst>
      <p:ext uri="{BB962C8B-B14F-4D97-AF65-F5344CB8AC3E}">
        <p14:creationId xmlns:p14="http://schemas.microsoft.com/office/powerpoint/2010/main" val="11873957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C3431132-3B12-4916-99CC-0255951D213A}"/>
              </a:ext>
            </a:extLst>
          </p:cNvPr>
          <p:cNvSpPr>
            <a:spLocks noGrp="1"/>
          </p:cNvSpPr>
          <p:nvPr>
            <p:ph type="title"/>
          </p:nvPr>
        </p:nvSpPr>
        <p:spPr/>
        <p:txBody>
          <a:bodyPr/>
          <a:lstStyle/>
          <a:p>
            <a:r>
              <a:rPr lang="en-US" dirty="0"/>
              <a:t>Functional Landscape in Residential or Mixed Use Developments</a:t>
            </a:r>
          </a:p>
        </p:txBody>
      </p:sp>
      <p:pic>
        <p:nvPicPr>
          <p:cNvPr id="11" name="Content Placeholder 10" descr="A close up of a map&#10;&#10;Description generated with very high confidence">
            <a:extLst>
              <a:ext uri="{FF2B5EF4-FFF2-40B4-BE49-F238E27FC236}">
                <a16:creationId xmlns="" xmlns:a16="http://schemas.microsoft.com/office/drawing/2014/main" id="{FB38F587-4F18-4583-A1FC-5BEC00BEFF91}"/>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8587" b="3481"/>
          <a:stretch/>
        </p:blipFill>
        <p:spPr>
          <a:xfrm>
            <a:off x="629643" y="1681162"/>
            <a:ext cx="7905710" cy="4491037"/>
          </a:xfrm>
        </p:spPr>
      </p:pic>
      <p:sp>
        <p:nvSpPr>
          <p:cNvPr id="9" name="Rectangle 8">
            <a:extLst>
              <a:ext uri="{FF2B5EF4-FFF2-40B4-BE49-F238E27FC236}">
                <a16:creationId xmlns="" xmlns:a16="http://schemas.microsoft.com/office/drawing/2014/main" id="{E5DCAFB6-78D9-4036-AE64-7A46102A1783}"/>
              </a:ext>
            </a:extLst>
          </p:cNvPr>
          <p:cNvSpPr/>
          <p:nvPr/>
        </p:nvSpPr>
        <p:spPr>
          <a:xfrm>
            <a:off x="705430" y="5801167"/>
            <a:ext cx="2531590" cy="307777"/>
          </a:xfrm>
          <a:prstGeom prst="rect">
            <a:avLst/>
          </a:prstGeom>
        </p:spPr>
        <p:txBody>
          <a:bodyPr wrap="none">
            <a:spAutoFit/>
          </a:bodyPr>
          <a:lstStyle/>
          <a:p>
            <a:pPr algn="r"/>
            <a:r>
              <a:rPr lang="en-US" sz="1400" dirty="0">
                <a:solidFill>
                  <a:schemeClr val="bg1">
                    <a:lumMod val="85000"/>
                    <a:lumOff val="15000"/>
                  </a:schemeClr>
                </a:solidFill>
              </a:rPr>
              <a:t>Reliable Controls, View Royal BC</a:t>
            </a:r>
          </a:p>
        </p:txBody>
      </p:sp>
      <p:sp>
        <p:nvSpPr>
          <p:cNvPr id="10" name="Date Placeholder 3"/>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2" name="Footer Placeholder 4"/>
          <p:cNvSpPr>
            <a:spLocks noGrp="1"/>
          </p:cNvSpPr>
          <p:nvPr>
            <p:ph type="ftr" sz="quarter" idx="11"/>
          </p:nvPr>
        </p:nvSpPr>
        <p:spPr>
          <a:xfrm>
            <a:off x="628650" y="6356351"/>
            <a:ext cx="3086100" cy="365125"/>
          </a:xfrm>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40734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2046AD25-BF69-4785-BCF4-FA576BADFB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635" r="7573" b="16540"/>
          <a:stretch/>
        </p:blipFill>
        <p:spPr>
          <a:xfrm>
            <a:off x="0" y="3932155"/>
            <a:ext cx="9144000" cy="2353235"/>
          </a:xfrm>
          <a:prstGeom prst="rect">
            <a:avLst/>
          </a:prstGeom>
        </p:spPr>
      </p:pic>
      <p:pic>
        <p:nvPicPr>
          <p:cNvPr id="13" name="Picture 12">
            <a:extLst>
              <a:ext uri="{FF2B5EF4-FFF2-40B4-BE49-F238E27FC236}">
                <a16:creationId xmlns="" xmlns:a16="http://schemas.microsoft.com/office/drawing/2014/main" id="{1DC16B7D-3321-4CC1-A3A7-60E0952EF4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719"/>
          <a:stretch/>
        </p:blipFill>
        <p:spPr>
          <a:xfrm>
            <a:off x="-94391" y="-1850592"/>
            <a:ext cx="9386047" cy="5711786"/>
          </a:xfrm>
          <a:prstGeom prst="rect">
            <a:avLst/>
          </a:prstGeom>
        </p:spPr>
      </p:pic>
      <p:sp>
        <p:nvSpPr>
          <p:cNvPr id="14" name="Rectangle 13">
            <a:extLst>
              <a:ext uri="{FF2B5EF4-FFF2-40B4-BE49-F238E27FC236}">
                <a16:creationId xmlns="" xmlns:a16="http://schemas.microsoft.com/office/drawing/2014/main" id="{7D3BEB2E-2864-4C8C-98B2-BCF6105AEBAE}"/>
              </a:ext>
            </a:extLst>
          </p:cNvPr>
          <p:cNvSpPr/>
          <p:nvPr/>
        </p:nvSpPr>
        <p:spPr>
          <a:xfrm>
            <a:off x="6617683" y="3553417"/>
            <a:ext cx="2413866" cy="307777"/>
          </a:xfrm>
          <a:prstGeom prst="rect">
            <a:avLst/>
          </a:prstGeom>
        </p:spPr>
        <p:txBody>
          <a:bodyPr wrap="none">
            <a:spAutoFit/>
          </a:bodyPr>
          <a:lstStyle/>
          <a:p>
            <a:pPr algn="r"/>
            <a:r>
              <a:rPr lang="en-US" sz="1400" dirty="0"/>
              <a:t>2950 Jutland </a:t>
            </a:r>
            <a:r>
              <a:rPr lang="en-US" sz="1400" dirty="0" smtClean="0"/>
              <a:t>Road, Victoria BC</a:t>
            </a:r>
            <a:endParaRPr lang="en-US" sz="1400" dirty="0"/>
          </a:p>
        </p:txBody>
      </p:sp>
      <p:sp>
        <p:nvSpPr>
          <p:cNvPr id="9" name="Date Placeholder 3"/>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0" name="Footer Placeholder 4"/>
          <p:cNvSpPr>
            <a:spLocks noGrp="1"/>
          </p:cNvSpPr>
          <p:nvPr>
            <p:ph type="ftr" sz="quarter" idx="11"/>
          </p:nvPr>
        </p:nvSpPr>
        <p:spPr>
          <a:xfrm>
            <a:off x="628650" y="6356351"/>
            <a:ext cx="3086100" cy="365125"/>
          </a:xfrm>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03546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CA"/>
          </a:p>
        </p:txBody>
      </p:sp>
      <p:sp>
        <p:nvSpPr>
          <p:cNvPr id="3" name="Date Placeholder 2"/>
          <p:cNvSpPr>
            <a:spLocks noGrp="1"/>
          </p:cNvSpPr>
          <p:nvPr>
            <p:ph type="dt" sz="half" idx="10"/>
          </p:nvPr>
        </p:nvSpPr>
        <p:spPr/>
        <p:txBody>
          <a:bodyPr/>
          <a:lstStyle/>
          <a:p>
            <a:r>
              <a:rPr lang="en-US" sz="1200">
                <a:latin typeface="Calibri" panose="020F0502020204030204" pitchFamily="34" charset="0"/>
                <a:cs typeface="Calibri" panose="020F0502020204030204" pitchFamily="34" charset="0"/>
              </a:rPr>
              <a:t>30 October 2019</a:t>
            </a:r>
            <a:endParaRPr lang="en-US" sz="1200" dirty="0">
              <a:latin typeface="Calibri" panose="020F0502020204030204" pitchFamily="34" charset="0"/>
              <a:cs typeface="Calibri" panose="020F0502020204030204" pitchFamily="34" charset="0"/>
            </a:endParaRPr>
          </a:p>
        </p:txBody>
      </p:sp>
      <p:sp>
        <p:nvSpPr>
          <p:cNvPr id="4" name="Footer Placeholder 3"/>
          <p:cNvSpPr>
            <a:spLocks noGrp="1"/>
          </p:cNvSpPr>
          <p:nvPr>
            <p:ph type="ftr" sz="quarter" idx="11"/>
          </p:nvPr>
        </p:nvSpPr>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276" t="13945" r="2233" b="3907"/>
          <a:stretch/>
        </p:blipFill>
        <p:spPr>
          <a:xfrm>
            <a:off x="-2" y="0"/>
            <a:ext cx="9144001" cy="6295232"/>
          </a:xfrm>
          <a:prstGeom prst="rect">
            <a:avLst/>
          </a:prstGeom>
        </p:spPr>
      </p:pic>
      <p:sp>
        <p:nvSpPr>
          <p:cNvPr id="8" name="Rectangle 7">
            <a:extLst>
              <a:ext uri="{FF2B5EF4-FFF2-40B4-BE49-F238E27FC236}">
                <a16:creationId xmlns="" xmlns:a16="http://schemas.microsoft.com/office/drawing/2014/main" id="{EE643C1A-E371-4FC2-8D43-A87F3271F477}"/>
              </a:ext>
            </a:extLst>
          </p:cNvPr>
          <p:cNvSpPr/>
          <p:nvPr/>
        </p:nvSpPr>
        <p:spPr>
          <a:xfrm>
            <a:off x="109731" y="5768691"/>
            <a:ext cx="1837940" cy="584775"/>
          </a:xfrm>
          <a:prstGeom prst="rect">
            <a:avLst/>
          </a:prstGeom>
        </p:spPr>
        <p:txBody>
          <a:bodyPr wrap="none">
            <a:spAutoFit/>
          </a:bodyPr>
          <a:lstStyle/>
          <a:p>
            <a:pPr algn="r"/>
            <a:r>
              <a:rPr lang="en-CA" dirty="0"/>
              <a:t>Anacortes, WA</a:t>
            </a:r>
          </a:p>
          <a:p>
            <a:pPr algn="r"/>
            <a:r>
              <a:rPr lang="en-CA" sz="1400" dirty="0"/>
              <a:t>Source: Flickr user -</a:t>
            </a:r>
            <a:r>
              <a:rPr lang="en-CA" sz="1400" dirty="0" err="1"/>
              <a:t>jon</a:t>
            </a:r>
            <a:endParaRPr lang="en-US" sz="1400" dirty="0"/>
          </a:p>
        </p:txBody>
      </p:sp>
    </p:spTree>
    <p:extLst>
      <p:ext uri="{BB962C8B-B14F-4D97-AF65-F5344CB8AC3E}">
        <p14:creationId xmlns:p14="http://schemas.microsoft.com/office/powerpoint/2010/main" val="5604173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z="1200">
                <a:latin typeface="Calibri" panose="020F0502020204030204" pitchFamily="34" charset="0"/>
                <a:cs typeface="Calibri" panose="020F0502020204030204" pitchFamily="34" charset="0"/>
              </a:rPr>
              <a:t>30 October 2019</a:t>
            </a:r>
            <a:endParaRPr lang="en-US" sz="1200" dirty="0">
              <a:latin typeface="Calibri" panose="020F0502020204030204" pitchFamily="34" charset="0"/>
              <a:cs typeface="Calibri" panose="020F0502020204030204" pitchFamily="34" charset="0"/>
            </a:endParaRPr>
          </a:p>
        </p:txBody>
      </p:sp>
      <p:sp>
        <p:nvSpPr>
          <p:cNvPr id="4" name="Footer Placeholder 3"/>
          <p:cNvSpPr>
            <a:spLocks noGrp="1"/>
          </p:cNvSpPr>
          <p:nvPr>
            <p:ph type="ftr" sz="quarter" idx="11"/>
          </p:nvPr>
        </p:nvSpPr>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3937"/>
          <a:stretch/>
        </p:blipFill>
        <p:spPr>
          <a:xfrm>
            <a:off x="401485" y="378389"/>
            <a:ext cx="4018432" cy="577016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0439" t="2813" r="30338" b="5115"/>
          <a:stretch/>
        </p:blipFill>
        <p:spPr>
          <a:xfrm>
            <a:off x="4496070" y="425668"/>
            <a:ext cx="4366319" cy="5675587"/>
          </a:xfrm>
          <a:prstGeom prst="rect">
            <a:avLst/>
          </a:prstGeom>
        </p:spPr>
      </p:pic>
      <p:sp>
        <p:nvSpPr>
          <p:cNvPr id="7" name="Rectangle 6">
            <a:extLst>
              <a:ext uri="{FF2B5EF4-FFF2-40B4-BE49-F238E27FC236}">
                <a16:creationId xmlns="" xmlns:a16="http://schemas.microsoft.com/office/drawing/2014/main" id="{47ED293F-B2E3-4717-9518-00F2C6ECCA08}"/>
              </a:ext>
            </a:extLst>
          </p:cNvPr>
          <p:cNvSpPr/>
          <p:nvPr/>
        </p:nvSpPr>
        <p:spPr>
          <a:xfrm>
            <a:off x="5354087" y="5546973"/>
            <a:ext cx="3388428" cy="584775"/>
          </a:xfrm>
          <a:prstGeom prst="rect">
            <a:avLst/>
          </a:prstGeom>
        </p:spPr>
        <p:txBody>
          <a:bodyPr wrap="none">
            <a:spAutoFit/>
          </a:bodyPr>
          <a:lstStyle/>
          <a:p>
            <a:pPr algn="r"/>
            <a:r>
              <a:rPr lang="en-CA" dirty="0"/>
              <a:t>Roseville Library, Roseville, MN</a:t>
            </a:r>
          </a:p>
          <a:p>
            <a:pPr algn="r"/>
            <a:r>
              <a:rPr lang="en-CA" sz="1400" dirty="0"/>
              <a:t>Source: Damon Farber Landscape Architects</a:t>
            </a:r>
            <a:endParaRPr lang="en-US" sz="1400" dirty="0"/>
          </a:p>
        </p:txBody>
      </p:sp>
    </p:spTree>
    <p:extLst>
      <p:ext uri="{BB962C8B-B14F-4D97-AF65-F5344CB8AC3E}">
        <p14:creationId xmlns:p14="http://schemas.microsoft.com/office/powerpoint/2010/main" val="19547747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4">
            <a:extLst>
              <a:ext uri="{FF2B5EF4-FFF2-40B4-BE49-F238E27FC236}">
                <a16:creationId xmlns="" xmlns:a16="http://schemas.microsoft.com/office/drawing/2014/main" id="{84F01954-D79B-4060-A841-F72DD341678C}"/>
              </a:ext>
            </a:extLst>
          </p:cNvPr>
          <p:cNvSpPr txBox="1">
            <a:spLocks/>
          </p:cNvSpPr>
          <p:nvPr/>
        </p:nvSpPr>
        <p:spPr>
          <a:xfrm rot="16200000">
            <a:off x="-164463" y="674165"/>
            <a:ext cx="879493" cy="433100"/>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dirty="0"/>
              <a:t>2019</a:t>
            </a:r>
          </a:p>
        </p:txBody>
      </p:sp>
      <p:sp>
        <p:nvSpPr>
          <p:cNvPr id="16" name="Text Placeholder 24">
            <a:extLst>
              <a:ext uri="{FF2B5EF4-FFF2-40B4-BE49-F238E27FC236}">
                <a16:creationId xmlns="" xmlns:a16="http://schemas.microsoft.com/office/drawing/2014/main" id="{6E8EABB2-6BF4-42FD-85BA-641CB43A45EA}"/>
              </a:ext>
            </a:extLst>
          </p:cNvPr>
          <p:cNvSpPr txBox="1">
            <a:spLocks/>
          </p:cNvSpPr>
          <p:nvPr/>
        </p:nvSpPr>
        <p:spPr>
          <a:xfrm rot="16200000">
            <a:off x="-188562" y="4483162"/>
            <a:ext cx="879493" cy="433100"/>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dirty="0"/>
              <a:t>2070</a:t>
            </a:r>
          </a:p>
        </p:txBody>
      </p:sp>
      <p:sp>
        <p:nvSpPr>
          <p:cNvPr id="24" name="Text Placeholder 24">
            <a:extLst>
              <a:ext uri="{FF2B5EF4-FFF2-40B4-BE49-F238E27FC236}">
                <a16:creationId xmlns="" xmlns:a16="http://schemas.microsoft.com/office/drawing/2014/main" id="{226591B5-E400-4412-9968-19B019011649}"/>
              </a:ext>
            </a:extLst>
          </p:cNvPr>
          <p:cNvSpPr txBox="1">
            <a:spLocks/>
          </p:cNvSpPr>
          <p:nvPr/>
        </p:nvSpPr>
        <p:spPr>
          <a:xfrm rot="16200000">
            <a:off x="-120494" y="2618976"/>
            <a:ext cx="879493" cy="433100"/>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dirty="0"/>
              <a:t>2045</a:t>
            </a:r>
          </a:p>
        </p:txBody>
      </p:sp>
      <p:sp>
        <p:nvSpPr>
          <p:cNvPr id="26"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27"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
        <p:nvSpPr>
          <p:cNvPr id="33" name="Down Arrow 32"/>
          <p:cNvSpPr/>
          <p:nvPr/>
        </p:nvSpPr>
        <p:spPr>
          <a:xfrm>
            <a:off x="694308" y="1958420"/>
            <a:ext cx="1997765" cy="4395045"/>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p:pic>
        <p:nvPicPr>
          <p:cNvPr id="34" name="Content Placeholder 22">
            <a:extLst>
              <a:ext uri="{FF2B5EF4-FFF2-40B4-BE49-F238E27FC236}">
                <a16:creationId xmlns="" xmlns:a16="http://schemas.microsoft.com/office/drawing/2014/main" id="{6F1ABE73-AC52-4578-81B8-7C924567F73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8275" t="63677" r="71694" b="19225"/>
          <a:stretch/>
        </p:blipFill>
        <p:spPr>
          <a:xfrm>
            <a:off x="684922" y="359088"/>
            <a:ext cx="2035303" cy="1498589"/>
          </a:xfrm>
        </p:spPr>
      </p:pic>
      <p:sp>
        <p:nvSpPr>
          <p:cNvPr id="60" name="Rectangle 59"/>
          <p:cNvSpPr/>
          <p:nvPr/>
        </p:nvSpPr>
        <p:spPr>
          <a:xfrm>
            <a:off x="5829530" y="2194380"/>
            <a:ext cx="2130892" cy="1200329"/>
          </a:xfrm>
          <a:prstGeom prst="rect">
            <a:avLst/>
          </a:prstGeom>
        </p:spPr>
        <p:txBody>
          <a:bodyPr wrap="square">
            <a:spAutoFit/>
          </a:bodyPr>
          <a:lstStyle/>
          <a:p>
            <a:r>
              <a:rPr lang="en-US" dirty="0"/>
              <a:t>Incremental climate change adaptation with urban green space.  </a:t>
            </a:r>
            <a:endParaRPr lang="en-CA" dirty="0"/>
          </a:p>
        </p:txBody>
      </p:sp>
      <p:grpSp>
        <p:nvGrpSpPr>
          <p:cNvPr id="389" name="Group 388"/>
          <p:cNvGrpSpPr/>
          <p:nvPr/>
        </p:nvGrpSpPr>
        <p:grpSpPr>
          <a:xfrm>
            <a:off x="2946798" y="125189"/>
            <a:ext cx="2734087" cy="2005192"/>
            <a:chOff x="2946798" y="353499"/>
            <a:chExt cx="5060078" cy="3711084"/>
          </a:xfrm>
        </p:grpSpPr>
        <p:pic>
          <p:nvPicPr>
            <p:cNvPr id="48" name="Picture 47"/>
            <p:cNvPicPr>
              <a:picLocks noChangeAspect="1"/>
            </p:cNvPicPr>
            <p:nvPr/>
          </p:nvPicPr>
          <p:blipFill rotWithShape="1">
            <a:blip r:embed="rId4" cstate="print">
              <a:extLst>
                <a:ext uri="{28A0092B-C50C-407E-A947-70E740481C1C}">
                  <a14:useLocalDpi xmlns:a14="http://schemas.microsoft.com/office/drawing/2010/main" val="0"/>
                </a:ext>
              </a:extLst>
            </a:blip>
            <a:srcRect l="21711" t="3089" r="12191" b="4075"/>
            <a:stretch/>
          </p:blipFill>
          <p:spPr>
            <a:xfrm>
              <a:off x="2946798" y="353499"/>
              <a:ext cx="5060078" cy="3711084"/>
            </a:xfrm>
            <a:prstGeom prst="rect">
              <a:avLst/>
            </a:prstGeom>
          </p:spPr>
        </p:pic>
        <p:sp>
          <p:nvSpPr>
            <p:cNvPr id="49" name="Freeform 48"/>
            <p:cNvSpPr/>
            <p:nvPr/>
          </p:nvSpPr>
          <p:spPr>
            <a:xfrm>
              <a:off x="3195936" y="443439"/>
              <a:ext cx="4410224" cy="3235181"/>
            </a:xfrm>
            <a:custGeom>
              <a:avLst/>
              <a:gdLst>
                <a:gd name="connsiteX0" fmla="*/ 957943 w 5033555"/>
                <a:gd name="connsiteY0" fmla="*/ 26125 h 3692434"/>
                <a:gd name="connsiteX1" fmla="*/ 1158240 w 5033555"/>
                <a:gd name="connsiteY1" fmla="*/ 1341120 h 3692434"/>
                <a:gd name="connsiteX2" fmla="*/ 1097280 w 5033555"/>
                <a:gd name="connsiteY2" fmla="*/ 1541417 h 3692434"/>
                <a:gd name="connsiteX3" fmla="*/ 322218 w 5033555"/>
                <a:gd name="connsiteY3" fmla="*/ 2177143 h 3692434"/>
                <a:gd name="connsiteX4" fmla="*/ 0 w 5033555"/>
                <a:gd name="connsiteY4" fmla="*/ 3587931 h 3692434"/>
                <a:gd name="connsiteX5" fmla="*/ 5033555 w 5033555"/>
                <a:gd name="connsiteY5" fmla="*/ 3692434 h 3692434"/>
                <a:gd name="connsiteX6" fmla="*/ 4362995 w 5033555"/>
                <a:gd name="connsiteY6" fmla="*/ 949234 h 3692434"/>
                <a:gd name="connsiteX7" fmla="*/ 4537166 w 5033555"/>
                <a:gd name="connsiteY7" fmla="*/ 888274 h 3692434"/>
                <a:gd name="connsiteX8" fmla="*/ 4415246 w 5033555"/>
                <a:gd name="connsiteY8" fmla="*/ 435428 h 3692434"/>
                <a:gd name="connsiteX9" fmla="*/ 1367246 w 5033555"/>
                <a:gd name="connsiteY9" fmla="*/ 357051 h 3692434"/>
                <a:gd name="connsiteX10" fmla="*/ 1419498 w 5033555"/>
                <a:gd name="connsiteY10" fmla="*/ 0 h 3692434"/>
                <a:gd name="connsiteX11" fmla="*/ 957943 w 5033555"/>
                <a:gd name="connsiteY11" fmla="*/ 26125 h 369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3555" h="3692434">
                  <a:moveTo>
                    <a:pt x="957943" y="26125"/>
                  </a:moveTo>
                  <a:lnTo>
                    <a:pt x="1158240" y="1341120"/>
                  </a:lnTo>
                  <a:lnTo>
                    <a:pt x="1097280" y="1541417"/>
                  </a:lnTo>
                  <a:lnTo>
                    <a:pt x="322218" y="2177143"/>
                  </a:lnTo>
                  <a:lnTo>
                    <a:pt x="0" y="3587931"/>
                  </a:lnTo>
                  <a:lnTo>
                    <a:pt x="5033555" y="3692434"/>
                  </a:lnTo>
                  <a:lnTo>
                    <a:pt x="4362995" y="949234"/>
                  </a:lnTo>
                  <a:lnTo>
                    <a:pt x="4537166" y="888274"/>
                  </a:lnTo>
                  <a:lnTo>
                    <a:pt x="4415246" y="435428"/>
                  </a:lnTo>
                  <a:lnTo>
                    <a:pt x="1367246" y="357051"/>
                  </a:lnTo>
                  <a:lnTo>
                    <a:pt x="1419498" y="0"/>
                  </a:lnTo>
                  <a:lnTo>
                    <a:pt x="957943" y="26125"/>
                  </a:lnTo>
                  <a:close/>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Freeform 60"/>
            <p:cNvSpPr/>
            <p:nvPr/>
          </p:nvSpPr>
          <p:spPr>
            <a:xfrm>
              <a:off x="4766618" y="1202626"/>
              <a:ext cx="348680" cy="284449"/>
            </a:xfrm>
            <a:custGeom>
              <a:avLst/>
              <a:gdLst>
                <a:gd name="connsiteX0" fmla="*/ 0 w 138473"/>
                <a:gd name="connsiteY0" fmla="*/ 21487 h 148023"/>
                <a:gd name="connsiteX1" fmla="*/ 76399 w 138473"/>
                <a:gd name="connsiteY1" fmla="*/ 0 h 148023"/>
                <a:gd name="connsiteX2" fmla="*/ 138473 w 138473"/>
                <a:gd name="connsiteY2" fmla="*/ 124148 h 148023"/>
                <a:gd name="connsiteX3" fmla="*/ 26262 w 138473"/>
                <a:gd name="connsiteY3" fmla="*/ 148023 h 148023"/>
                <a:gd name="connsiteX4" fmla="*/ 0 w 138473"/>
                <a:gd name="connsiteY4" fmla="*/ 21487 h 148023"/>
                <a:gd name="connsiteX0" fmla="*/ 0 w 138473"/>
                <a:gd name="connsiteY0" fmla="*/ 40675 h 167211"/>
                <a:gd name="connsiteX1" fmla="*/ 81793 w 138473"/>
                <a:gd name="connsiteY1" fmla="*/ 0 h 167211"/>
                <a:gd name="connsiteX2" fmla="*/ 138473 w 138473"/>
                <a:gd name="connsiteY2" fmla="*/ 143336 h 167211"/>
                <a:gd name="connsiteX3" fmla="*/ 26262 w 138473"/>
                <a:gd name="connsiteY3" fmla="*/ 167211 h 167211"/>
                <a:gd name="connsiteX4" fmla="*/ 0 w 138473"/>
                <a:gd name="connsiteY4" fmla="*/ 40675 h 167211"/>
                <a:gd name="connsiteX0" fmla="*/ 0 w 136675"/>
                <a:gd name="connsiteY0" fmla="*/ 40675 h 167211"/>
                <a:gd name="connsiteX1" fmla="*/ 81793 w 136675"/>
                <a:gd name="connsiteY1" fmla="*/ 0 h 167211"/>
                <a:gd name="connsiteX2" fmla="*/ 136675 w 136675"/>
                <a:gd name="connsiteY2" fmla="*/ 124148 h 167211"/>
                <a:gd name="connsiteX3" fmla="*/ 26262 w 136675"/>
                <a:gd name="connsiteY3" fmla="*/ 167211 h 167211"/>
                <a:gd name="connsiteX4" fmla="*/ 0 w 136675"/>
                <a:gd name="connsiteY4" fmla="*/ 40675 h 167211"/>
                <a:gd name="connsiteX0" fmla="*/ 0 w 136675"/>
                <a:gd name="connsiteY0" fmla="*/ 40675 h 169953"/>
                <a:gd name="connsiteX1" fmla="*/ 81793 w 136675"/>
                <a:gd name="connsiteY1" fmla="*/ 0 h 169953"/>
                <a:gd name="connsiteX2" fmla="*/ 136675 w 136675"/>
                <a:gd name="connsiteY2" fmla="*/ 124148 h 169953"/>
                <a:gd name="connsiteX3" fmla="*/ 42448 w 136675"/>
                <a:gd name="connsiteY3" fmla="*/ 169953 h 169953"/>
                <a:gd name="connsiteX4" fmla="*/ 0 w 136675"/>
                <a:gd name="connsiteY4" fmla="*/ 40675 h 16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75" h="169953">
                  <a:moveTo>
                    <a:pt x="0" y="40675"/>
                  </a:moveTo>
                  <a:lnTo>
                    <a:pt x="81793" y="0"/>
                  </a:lnTo>
                  <a:lnTo>
                    <a:pt x="136675" y="124148"/>
                  </a:lnTo>
                  <a:lnTo>
                    <a:pt x="42448" y="169953"/>
                  </a:lnTo>
                  <a:lnTo>
                    <a:pt x="0" y="40675"/>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7" name="Straight Connector 66"/>
            <p:cNvCxnSpPr/>
            <p:nvPr/>
          </p:nvCxnSpPr>
          <p:spPr>
            <a:xfrm flipV="1">
              <a:off x="6201148" y="1262244"/>
              <a:ext cx="716973" cy="332509"/>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6616784" y="898562"/>
              <a:ext cx="270164" cy="5195"/>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sp>
          <p:nvSpPr>
            <p:cNvPr id="73" name="Freeform 72"/>
            <p:cNvSpPr/>
            <p:nvPr/>
          </p:nvSpPr>
          <p:spPr>
            <a:xfrm>
              <a:off x="5811489" y="2857248"/>
              <a:ext cx="119525" cy="47723"/>
            </a:xfrm>
            <a:custGeom>
              <a:avLst/>
              <a:gdLst>
                <a:gd name="connsiteX0" fmla="*/ 0 w 119525"/>
                <a:gd name="connsiteY0" fmla="*/ 0 h 47723"/>
                <a:gd name="connsiteX1" fmla="*/ 0 w 119525"/>
                <a:gd name="connsiteY1" fmla="*/ 0 h 47723"/>
                <a:gd name="connsiteX2" fmla="*/ 83127 w 119525"/>
                <a:gd name="connsiteY2" fmla="*/ 31173 h 47723"/>
                <a:gd name="connsiteX3" fmla="*/ 72736 w 119525"/>
                <a:gd name="connsiteY3" fmla="*/ 46759 h 47723"/>
                <a:gd name="connsiteX4" fmla="*/ 88323 w 119525"/>
                <a:gd name="connsiteY4" fmla="*/ 36369 h 47723"/>
                <a:gd name="connsiteX5" fmla="*/ 103909 w 119525"/>
                <a:gd name="connsiteY5" fmla="*/ 31173 h 47723"/>
                <a:gd name="connsiteX6" fmla="*/ 119495 w 119525"/>
                <a:gd name="connsiteY6" fmla="*/ 25978 h 4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525" h="47723">
                  <a:moveTo>
                    <a:pt x="0" y="0"/>
                  </a:moveTo>
                  <a:lnTo>
                    <a:pt x="0" y="0"/>
                  </a:lnTo>
                  <a:cubicBezTo>
                    <a:pt x="27709" y="10391"/>
                    <a:pt x="58234" y="15170"/>
                    <a:pt x="83127" y="31173"/>
                  </a:cubicBezTo>
                  <a:cubicBezTo>
                    <a:pt x="88379" y="34550"/>
                    <a:pt x="68321" y="42344"/>
                    <a:pt x="72736" y="46759"/>
                  </a:cubicBezTo>
                  <a:cubicBezTo>
                    <a:pt x="77151" y="51174"/>
                    <a:pt x="82738" y="39161"/>
                    <a:pt x="88323" y="36369"/>
                  </a:cubicBezTo>
                  <a:cubicBezTo>
                    <a:pt x="93221" y="33920"/>
                    <a:pt x="99011" y="33622"/>
                    <a:pt x="103909" y="31173"/>
                  </a:cubicBezTo>
                  <a:cubicBezTo>
                    <a:pt x="120936" y="22659"/>
                    <a:pt x="119495" y="13751"/>
                    <a:pt x="119495" y="25978"/>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Rectangle 74"/>
            <p:cNvSpPr/>
            <p:nvPr/>
          </p:nvSpPr>
          <p:spPr>
            <a:xfrm>
              <a:off x="5811489" y="3430675"/>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76" name="Rectangle 75"/>
            <p:cNvSpPr/>
            <p:nvPr/>
          </p:nvSpPr>
          <p:spPr>
            <a:xfrm>
              <a:off x="5029558" y="2869084"/>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77" name="Rectangle 76"/>
            <p:cNvSpPr/>
            <p:nvPr/>
          </p:nvSpPr>
          <p:spPr>
            <a:xfrm rot="20498143">
              <a:off x="5598460" y="1166740"/>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78" name="Rectangle 77"/>
            <p:cNvSpPr/>
            <p:nvPr/>
          </p:nvSpPr>
          <p:spPr>
            <a:xfrm>
              <a:off x="6497259" y="3230206"/>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79" name="Rectangle 78"/>
            <p:cNvSpPr/>
            <p:nvPr/>
          </p:nvSpPr>
          <p:spPr>
            <a:xfrm>
              <a:off x="4134213" y="3341855"/>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83" name="Freeform 82"/>
            <p:cNvSpPr/>
            <p:nvPr/>
          </p:nvSpPr>
          <p:spPr>
            <a:xfrm>
              <a:off x="3920800" y="2013301"/>
              <a:ext cx="60290" cy="95459"/>
            </a:xfrm>
            <a:custGeom>
              <a:avLst/>
              <a:gdLst>
                <a:gd name="connsiteX0" fmla="*/ 50242 w 60290"/>
                <a:gd name="connsiteY0" fmla="*/ 0 h 95459"/>
                <a:gd name="connsiteX1" fmla="*/ 50242 w 60290"/>
                <a:gd name="connsiteY1" fmla="*/ 0 h 95459"/>
                <a:gd name="connsiteX2" fmla="*/ 60290 w 60290"/>
                <a:gd name="connsiteY2" fmla="*/ 85411 h 95459"/>
                <a:gd name="connsiteX3" fmla="*/ 0 w 60290"/>
                <a:gd name="connsiteY3" fmla="*/ 95459 h 95459"/>
                <a:gd name="connsiteX4" fmla="*/ 50242 w 60290"/>
                <a:gd name="connsiteY4" fmla="*/ 0 h 95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0" h="95459">
                  <a:moveTo>
                    <a:pt x="50242" y="0"/>
                  </a:moveTo>
                  <a:lnTo>
                    <a:pt x="50242" y="0"/>
                  </a:lnTo>
                  <a:lnTo>
                    <a:pt x="60290" y="85411"/>
                  </a:lnTo>
                  <a:lnTo>
                    <a:pt x="0" y="95459"/>
                  </a:lnTo>
                  <a:lnTo>
                    <a:pt x="50242"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84" name="Rectangle 83"/>
            <p:cNvSpPr/>
            <p:nvPr/>
          </p:nvSpPr>
          <p:spPr>
            <a:xfrm>
              <a:off x="4023216" y="2983295"/>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85" name="Rectangle 84"/>
            <p:cNvSpPr/>
            <p:nvPr/>
          </p:nvSpPr>
          <p:spPr>
            <a:xfrm rot="20498143">
              <a:off x="5138578" y="1445500"/>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grpSp>
      <p:grpSp>
        <p:nvGrpSpPr>
          <p:cNvPr id="192" name="Group 191"/>
          <p:cNvGrpSpPr/>
          <p:nvPr/>
        </p:nvGrpSpPr>
        <p:grpSpPr>
          <a:xfrm>
            <a:off x="2940556" y="2197296"/>
            <a:ext cx="2734087" cy="2005192"/>
            <a:chOff x="8233449" y="352294"/>
            <a:chExt cx="5060078" cy="3711084"/>
          </a:xfrm>
        </p:grpSpPr>
        <p:pic>
          <p:nvPicPr>
            <p:cNvPr id="88" name="Picture 87"/>
            <p:cNvPicPr>
              <a:picLocks noChangeAspect="1"/>
            </p:cNvPicPr>
            <p:nvPr/>
          </p:nvPicPr>
          <p:blipFill rotWithShape="1">
            <a:blip r:embed="rId5" cstate="print">
              <a:lum bright="-1000"/>
              <a:extLst>
                <a:ext uri="{28A0092B-C50C-407E-A947-70E740481C1C}">
                  <a14:useLocalDpi xmlns:a14="http://schemas.microsoft.com/office/drawing/2010/main" val="0"/>
                </a:ext>
              </a:extLst>
            </a:blip>
            <a:srcRect l="21711" t="3089" r="12191" b="4075"/>
            <a:stretch/>
          </p:blipFill>
          <p:spPr>
            <a:xfrm>
              <a:off x="8233449" y="352294"/>
              <a:ext cx="5060078" cy="3711084"/>
            </a:xfrm>
            <a:prstGeom prst="rect">
              <a:avLst/>
            </a:prstGeom>
          </p:spPr>
        </p:pic>
        <p:sp>
          <p:nvSpPr>
            <p:cNvPr id="89" name="Freeform 88"/>
            <p:cNvSpPr/>
            <p:nvPr/>
          </p:nvSpPr>
          <p:spPr>
            <a:xfrm>
              <a:off x="8482587" y="442234"/>
              <a:ext cx="4410224" cy="3235181"/>
            </a:xfrm>
            <a:custGeom>
              <a:avLst/>
              <a:gdLst>
                <a:gd name="connsiteX0" fmla="*/ 957943 w 5033555"/>
                <a:gd name="connsiteY0" fmla="*/ 26125 h 3692434"/>
                <a:gd name="connsiteX1" fmla="*/ 1158240 w 5033555"/>
                <a:gd name="connsiteY1" fmla="*/ 1341120 h 3692434"/>
                <a:gd name="connsiteX2" fmla="*/ 1097280 w 5033555"/>
                <a:gd name="connsiteY2" fmla="*/ 1541417 h 3692434"/>
                <a:gd name="connsiteX3" fmla="*/ 322218 w 5033555"/>
                <a:gd name="connsiteY3" fmla="*/ 2177143 h 3692434"/>
                <a:gd name="connsiteX4" fmla="*/ 0 w 5033555"/>
                <a:gd name="connsiteY4" fmla="*/ 3587931 h 3692434"/>
                <a:gd name="connsiteX5" fmla="*/ 5033555 w 5033555"/>
                <a:gd name="connsiteY5" fmla="*/ 3692434 h 3692434"/>
                <a:gd name="connsiteX6" fmla="*/ 4362995 w 5033555"/>
                <a:gd name="connsiteY6" fmla="*/ 949234 h 3692434"/>
                <a:gd name="connsiteX7" fmla="*/ 4537166 w 5033555"/>
                <a:gd name="connsiteY7" fmla="*/ 888274 h 3692434"/>
                <a:gd name="connsiteX8" fmla="*/ 4415246 w 5033555"/>
                <a:gd name="connsiteY8" fmla="*/ 435428 h 3692434"/>
                <a:gd name="connsiteX9" fmla="*/ 1367246 w 5033555"/>
                <a:gd name="connsiteY9" fmla="*/ 357051 h 3692434"/>
                <a:gd name="connsiteX10" fmla="*/ 1419498 w 5033555"/>
                <a:gd name="connsiteY10" fmla="*/ 0 h 3692434"/>
                <a:gd name="connsiteX11" fmla="*/ 957943 w 5033555"/>
                <a:gd name="connsiteY11" fmla="*/ 26125 h 369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3555" h="3692434">
                  <a:moveTo>
                    <a:pt x="957943" y="26125"/>
                  </a:moveTo>
                  <a:lnTo>
                    <a:pt x="1158240" y="1341120"/>
                  </a:lnTo>
                  <a:lnTo>
                    <a:pt x="1097280" y="1541417"/>
                  </a:lnTo>
                  <a:lnTo>
                    <a:pt x="322218" y="2177143"/>
                  </a:lnTo>
                  <a:lnTo>
                    <a:pt x="0" y="3587931"/>
                  </a:lnTo>
                  <a:lnTo>
                    <a:pt x="5033555" y="3692434"/>
                  </a:lnTo>
                  <a:lnTo>
                    <a:pt x="4362995" y="949234"/>
                  </a:lnTo>
                  <a:lnTo>
                    <a:pt x="4537166" y="888274"/>
                  </a:lnTo>
                  <a:lnTo>
                    <a:pt x="4415246" y="435428"/>
                  </a:lnTo>
                  <a:lnTo>
                    <a:pt x="1367246" y="357051"/>
                  </a:lnTo>
                  <a:lnTo>
                    <a:pt x="1419498" y="0"/>
                  </a:lnTo>
                  <a:lnTo>
                    <a:pt x="957943" y="26125"/>
                  </a:lnTo>
                  <a:close/>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0" name="Freeform 89"/>
            <p:cNvSpPr/>
            <p:nvPr/>
          </p:nvSpPr>
          <p:spPr>
            <a:xfrm>
              <a:off x="10053269" y="1201421"/>
              <a:ext cx="348680" cy="284449"/>
            </a:xfrm>
            <a:custGeom>
              <a:avLst/>
              <a:gdLst>
                <a:gd name="connsiteX0" fmla="*/ 0 w 138473"/>
                <a:gd name="connsiteY0" fmla="*/ 21487 h 148023"/>
                <a:gd name="connsiteX1" fmla="*/ 76399 w 138473"/>
                <a:gd name="connsiteY1" fmla="*/ 0 h 148023"/>
                <a:gd name="connsiteX2" fmla="*/ 138473 w 138473"/>
                <a:gd name="connsiteY2" fmla="*/ 124148 h 148023"/>
                <a:gd name="connsiteX3" fmla="*/ 26262 w 138473"/>
                <a:gd name="connsiteY3" fmla="*/ 148023 h 148023"/>
                <a:gd name="connsiteX4" fmla="*/ 0 w 138473"/>
                <a:gd name="connsiteY4" fmla="*/ 21487 h 148023"/>
                <a:gd name="connsiteX0" fmla="*/ 0 w 138473"/>
                <a:gd name="connsiteY0" fmla="*/ 40675 h 167211"/>
                <a:gd name="connsiteX1" fmla="*/ 81793 w 138473"/>
                <a:gd name="connsiteY1" fmla="*/ 0 h 167211"/>
                <a:gd name="connsiteX2" fmla="*/ 138473 w 138473"/>
                <a:gd name="connsiteY2" fmla="*/ 143336 h 167211"/>
                <a:gd name="connsiteX3" fmla="*/ 26262 w 138473"/>
                <a:gd name="connsiteY3" fmla="*/ 167211 h 167211"/>
                <a:gd name="connsiteX4" fmla="*/ 0 w 138473"/>
                <a:gd name="connsiteY4" fmla="*/ 40675 h 167211"/>
                <a:gd name="connsiteX0" fmla="*/ 0 w 136675"/>
                <a:gd name="connsiteY0" fmla="*/ 40675 h 167211"/>
                <a:gd name="connsiteX1" fmla="*/ 81793 w 136675"/>
                <a:gd name="connsiteY1" fmla="*/ 0 h 167211"/>
                <a:gd name="connsiteX2" fmla="*/ 136675 w 136675"/>
                <a:gd name="connsiteY2" fmla="*/ 124148 h 167211"/>
                <a:gd name="connsiteX3" fmla="*/ 26262 w 136675"/>
                <a:gd name="connsiteY3" fmla="*/ 167211 h 167211"/>
                <a:gd name="connsiteX4" fmla="*/ 0 w 136675"/>
                <a:gd name="connsiteY4" fmla="*/ 40675 h 167211"/>
                <a:gd name="connsiteX0" fmla="*/ 0 w 136675"/>
                <a:gd name="connsiteY0" fmla="*/ 40675 h 169953"/>
                <a:gd name="connsiteX1" fmla="*/ 81793 w 136675"/>
                <a:gd name="connsiteY1" fmla="*/ 0 h 169953"/>
                <a:gd name="connsiteX2" fmla="*/ 136675 w 136675"/>
                <a:gd name="connsiteY2" fmla="*/ 124148 h 169953"/>
                <a:gd name="connsiteX3" fmla="*/ 42448 w 136675"/>
                <a:gd name="connsiteY3" fmla="*/ 169953 h 169953"/>
                <a:gd name="connsiteX4" fmla="*/ 0 w 136675"/>
                <a:gd name="connsiteY4" fmla="*/ 40675 h 16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75" h="169953">
                  <a:moveTo>
                    <a:pt x="0" y="40675"/>
                  </a:moveTo>
                  <a:lnTo>
                    <a:pt x="81793" y="0"/>
                  </a:lnTo>
                  <a:lnTo>
                    <a:pt x="136675" y="124148"/>
                  </a:lnTo>
                  <a:lnTo>
                    <a:pt x="42448" y="169953"/>
                  </a:lnTo>
                  <a:lnTo>
                    <a:pt x="0" y="40675"/>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1" name="Straight Connector 90"/>
            <p:cNvCxnSpPr/>
            <p:nvPr/>
          </p:nvCxnSpPr>
          <p:spPr>
            <a:xfrm flipV="1">
              <a:off x="11487799" y="1261039"/>
              <a:ext cx="716973" cy="332509"/>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sp>
          <p:nvSpPr>
            <p:cNvPr id="93" name="Freeform 92"/>
            <p:cNvSpPr/>
            <p:nvPr/>
          </p:nvSpPr>
          <p:spPr>
            <a:xfrm>
              <a:off x="11098140" y="2856043"/>
              <a:ext cx="119525" cy="47723"/>
            </a:xfrm>
            <a:custGeom>
              <a:avLst/>
              <a:gdLst>
                <a:gd name="connsiteX0" fmla="*/ 0 w 119525"/>
                <a:gd name="connsiteY0" fmla="*/ 0 h 47723"/>
                <a:gd name="connsiteX1" fmla="*/ 0 w 119525"/>
                <a:gd name="connsiteY1" fmla="*/ 0 h 47723"/>
                <a:gd name="connsiteX2" fmla="*/ 83127 w 119525"/>
                <a:gd name="connsiteY2" fmla="*/ 31173 h 47723"/>
                <a:gd name="connsiteX3" fmla="*/ 72736 w 119525"/>
                <a:gd name="connsiteY3" fmla="*/ 46759 h 47723"/>
                <a:gd name="connsiteX4" fmla="*/ 88323 w 119525"/>
                <a:gd name="connsiteY4" fmla="*/ 36369 h 47723"/>
                <a:gd name="connsiteX5" fmla="*/ 103909 w 119525"/>
                <a:gd name="connsiteY5" fmla="*/ 31173 h 47723"/>
                <a:gd name="connsiteX6" fmla="*/ 119495 w 119525"/>
                <a:gd name="connsiteY6" fmla="*/ 25978 h 4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525" h="47723">
                  <a:moveTo>
                    <a:pt x="0" y="0"/>
                  </a:moveTo>
                  <a:lnTo>
                    <a:pt x="0" y="0"/>
                  </a:lnTo>
                  <a:cubicBezTo>
                    <a:pt x="27709" y="10391"/>
                    <a:pt x="58234" y="15170"/>
                    <a:pt x="83127" y="31173"/>
                  </a:cubicBezTo>
                  <a:cubicBezTo>
                    <a:pt x="88379" y="34550"/>
                    <a:pt x="68321" y="42344"/>
                    <a:pt x="72736" y="46759"/>
                  </a:cubicBezTo>
                  <a:cubicBezTo>
                    <a:pt x="77151" y="51174"/>
                    <a:pt x="82738" y="39161"/>
                    <a:pt x="88323" y="36369"/>
                  </a:cubicBezTo>
                  <a:cubicBezTo>
                    <a:pt x="93221" y="33920"/>
                    <a:pt x="99011" y="33622"/>
                    <a:pt x="103909" y="31173"/>
                  </a:cubicBezTo>
                  <a:cubicBezTo>
                    <a:pt x="120936" y="22659"/>
                    <a:pt x="119495" y="13751"/>
                    <a:pt x="119495" y="25978"/>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4" name="Rectangle 93"/>
            <p:cNvSpPr/>
            <p:nvPr/>
          </p:nvSpPr>
          <p:spPr>
            <a:xfrm>
              <a:off x="11098140" y="3429470"/>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95" name="Rectangle 94"/>
            <p:cNvSpPr/>
            <p:nvPr/>
          </p:nvSpPr>
          <p:spPr>
            <a:xfrm>
              <a:off x="10316209" y="2867879"/>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96" name="Rectangle 95"/>
            <p:cNvSpPr/>
            <p:nvPr/>
          </p:nvSpPr>
          <p:spPr>
            <a:xfrm rot="20498143">
              <a:off x="10885111" y="1165535"/>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97" name="Rectangle 96"/>
            <p:cNvSpPr/>
            <p:nvPr/>
          </p:nvSpPr>
          <p:spPr>
            <a:xfrm>
              <a:off x="11783910" y="3229001"/>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98" name="Rectangle 97"/>
            <p:cNvSpPr/>
            <p:nvPr/>
          </p:nvSpPr>
          <p:spPr>
            <a:xfrm>
              <a:off x="9420864" y="3340650"/>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99" name="Freeform 98"/>
            <p:cNvSpPr/>
            <p:nvPr/>
          </p:nvSpPr>
          <p:spPr>
            <a:xfrm>
              <a:off x="11987349" y="2723673"/>
              <a:ext cx="228491" cy="258418"/>
            </a:xfrm>
            <a:custGeom>
              <a:avLst/>
              <a:gdLst>
                <a:gd name="connsiteX0" fmla="*/ 0 w 238539"/>
                <a:gd name="connsiteY0" fmla="*/ 0 h 318053"/>
                <a:gd name="connsiteX1" fmla="*/ 19878 w 238539"/>
                <a:gd name="connsiteY1" fmla="*/ 308113 h 318053"/>
                <a:gd name="connsiteX2" fmla="*/ 238539 w 238539"/>
                <a:gd name="connsiteY2" fmla="*/ 318053 h 318053"/>
                <a:gd name="connsiteX3" fmla="*/ 198783 w 238539"/>
                <a:gd name="connsiteY3" fmla="*/ 59635 h 318053"/>
                <a:gd name="connsiteX4" fmla="*/ 0 w 238539"/>
                <a:gd name="connsiteY4" fmla="*/ 0 h 318053"/>
                <a:gd name="connsiteX0" fmla="*/ 0 w 228491"/>
                <a:gd name="connsiteY0" fmla="*/ 5679 h 258418"/>
                <a:gd name="connsiteX1" fmla="*/ 9830 w 228491"/>
                <a:gd name="connsiteY1" fmla="*/ 248478 h 258418"/>
                <a:gd name="connsiteX2" fmla="*/ 228491 w 228491"/>
                <a:gd name="connsiteY2" fmla="*/ 258418 h 258418"/>
                <a:gd name="connsiteX3" fmla="*/ 188735 w 228491"/>
                <a:gd name="connsiteY3" fmla="*/ 0 h 258418"/>
                <a:gd name="connsiteX4" fmla="*/ 0 w 228491"/>
                <a:gd name="connsiteY4" fmla="*/ 5679 h 258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491" h="258418">
                  <a:moveTo>
                    <a:pt x="0" y="5679"/>
                  </a:moveTo>
                  <a:lnTo>
                    <a:pt x="9830" y="248478"/>
                  </a:lnTo>
                  <a:lnTo>
                    <a:pt x="228491" y="258418"/>
                  </a:lnTo>
                  <a:lnTo>
                    <a:pt x="188735" y="0"/>
                  </a:lnTo>
                  <a:lnTo>
                    <a:pt x="0" y="5679"/>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00" name="Freeform 99"/>
            <p:cNvSpPr/>
            <p:nvPr/>
          </p:nvSpPr>
          <p:spPr>
            <a:xfrm>
              <a:off x="9207451" y="2012096"/>
              <a:ext cx="60290" cy="95459"/>
            </a:xfrm>
            <a:custGeom>
              <a:avLst/>
              <a:gdLst>
                <a:gd name="connsiteX0" fmla="*/ 50242 w 60290"/>
                <a:gd name="connsiteY0" fmla="*/ 0 h 95459"/>
                <a:gd name="connsiteX1" fmla="*/ 50242 w 60290"/>
                <a:gd name="connsiteY1" fmla="*/ 0 h 95459"/>
                <a:gd name="connsiteX2" fmla="*/ 60290 w 60290"/>
                <a:gd name="connsiteY2" fmla="*/ 85411 h 95459"/>
                <a:gd name="connsiteX3" fmla="*/ 0 w 60290"/>
                <a:gd name="connsiteY3" fmla="*/ 95459 h 95459"/>
                <a:gd name="connsiteX4" fmla="*/ 50242 w 60290"/>
                <a:gd name="connsiteY4" fmla="*/ 0 h 95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0" h="95459">
                  <a:moveTo>
                    <a:pt x="50242" y="0"/>
                  </a:moveTo>
                  <a:lnTo>
                    <a:pt x="50242" y="0"/>
                  </a:lnTo>
                  <a:lnTo>
                    <a:pt x="60290" y="85411"/>
                  </a:lnTo>
                  <a:lnTo>
                    <a:pt x="0" y="95459"/>
                  </a:lnTo>
                  <a:lnTo>
                    <a:pt x="50242"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01" name="Rectangle 100"/>
            <p:cNvSpPr/>
            <p:nvPr/>
          </p:nvSpPr>
          <p:spPr>
            <a:xfrm>
              <a:off x="9309867" y="2982090"/>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02" name="Rectangle 101"/>
            <p:cNvSpPr/>
            <p:nvPr/>
          </p:nvSpPr>
          <p:spPr>
            <a:xfrm rot="20498143">
              <a:off x="10425229" y="1444295"/>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03" name="Freeform 102"/>
            <p:cNvSpPr/>
            <p:nvPr/>
          </p:nvSpPr>
          <p:spPr>
            <a:xfrm>
              <a:off x="12029124" y="3036740"/>
              <a:ext cx="247018" cy="156011"/>
            </a:xfrm>
            <a:custGeom>
              <a:avLst/>
              <a:gdLst>
                <a:gd name="connsiteX0" fmla="*/ 0 w 247018"/>
                <a:gd name="connsiteY0" fmla="*/ 0 h 156011"/>
                <a:gd name="connsiteX1" fmla="*/ 52004 w 247018"/>
                <a:gd name="connsiteY1" fmla="*/ 156011 h 156011"/>
                <a:gd name="connsiteX2" fmla="*/ 247018 w 247018"/>
                <a:gd name="connsiteY2" fmla="*/ 156011 h 156011"/>
                <a:gd name="connsiteX3" fmla="*/ 203682 w 247018"/>
                <a:gd name="connsiteY3" fmla="*/ 17334 h 156011"/>
                <a:gd name="connsiteX4" fmla="*/ 0 w 247018"/>
                <a:gd name="connsiteY4" fmla="*/ 0 h 156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18" h="156011">
                  <a:moveTo>
                    <a:pt x="0" y="0"/>
                  </a:moveTo>
                  <a:lnTo>
                    <a:pt x="52004" y="156011"/>
                  </a:lnTo>
                  <a:lnTo>
                    <a:pt x="247018" y="156011"/>
                  </a:lnTo>
                  <a:lnTo>
                    <a:pt x="203682" y="17334"/>
                  </a:lnTo>
                  <a:lnTo>
                    <a:pt x="0"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04" name="Freeform 103"/>
            <p:cNvSpPr/>
            <p:nvPr/>
          </p:nvSpPr>
          <p:spPr>
            <a:xfrm>
              <a:off x="9264256" y="212234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05" name="Freeform 104"/>
            <p:cNvSpPr/>
            <p:nvPr/>
          </p:nvSpPr>
          <p:spPr>
            <a:xfrm>
              <a:off x="8761553" y="2382359"/>
              <a:ext cx="156011" cy="229683"/>
            </a:xfrm>
            <a:custGeom>
              <a:avLst/>
              <a:gdLst>
                <a:gd name="connsiteX0" fmla="*/ 34669 w 156011"/>
                <a:gd name="connsiteY0" fmla="*/ 17334 h 229683"/>
                <a:gd name="connsiteX1" fmla="*/ 34669 w 156011"/>
                <a:gd name="connsiteY1" fmla="*/ 17334 h 229683"/>
                <a:gd name="connsiteX2" fmla="*/ 0 w 156011"/>
                <a:gd name="connsiteY2" fmla="*/ 229683 h 229683"/>
                <a:gd name="connsiteX3" fmla="*/ 8667 w 156011"/>
                <a:gd name="connsiteY3" fmla="*/ 186347 h 229683"/>
                <a:gd name="connsiteX4" fmla="*/ 138676 w 156011"/>
                <a:gd name="connsiteY4" fmla="*/ 160345 h 229683"/>
                <a:gd name="connsiteX5" fmla="*/ 156011 w 156011"/>
                <a:gd name="connsiteY5" fmla="*/ 0 h 229683"/>
                <a:gd name="connsiteX6" fmla="*/ 34669 w 156011"/>
                <a:gd name="connsiteY6" fmla="*/ 17334 h 2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11" h="229683">
                  <a:moveTo>
                    <a:pt x="34669" y="17334"/>
                  </a:moveTo>
                  <a:lnTo>
                    <a:pt x="34669" y="17334"/>
                  </a:lnTo>
                  <a:lnTo>
                    <a:pt x="0" y="229683"/>
                  </a:lnTo>
                  <a:lnTo>
                    <a:pt x="8667" y="186347"/>
                  </a:lnTo>
                  <a:lnTo>
                    <a:pt x="138676" y="160345"/>
                  </a:lnTo>
                  <a:lnTo>
                    <a:pt x="156011" y="0"/>
                  </a:lnTo>
                  <a:lnTo>
                    <a:pt x="34669" y="17334"/>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10" name="Freeform 109"/>
            <p:cNvSpPr/>
            <p:nvPr/>
          </p:nvSpPr>
          <p:spPr>
            <a:xfrm>
              <a:off x="9580612" y="1623970"/>
              <a:ext cx="1837468" cy="559041"/>
            </a:xfrm>
            <a:custGeom>
              <a:avLst/>
              <a:gdLst>
                <a:gd name="connsiteX0" fmla="*/ 1837468 w 1837468"/>
                <a:gd name="connsiteY0" fmla="*/ 0 h 559041"/>
                <a:gd name="connsiteX1" fmla="*/ 745388 w 1837468"/>
                <a:gd name="connsiteY1" fmla="*/ 502704 h 559041"/>
                <a:gd name="connsiteX2" fmla="*/ 364027 w 1837468"/>
                <a:gd name="connsiteY2" fmla="*/ 559041 h 559041"/>
                <a:gd name="connsiteX3" fmla="*/ 0 w 1837468"/>
                <a:gd name="connsiteY3" fmla="*/ 554707 h 559041"/>
              </a:gdLst>
              <a:ahLst/>
              <a:cxnLst>
                <a:cxn ang="0">
                  <a:pos x="connsiteX0" y="connsiteY0"/>
                </a:cxn>
                <a:cxn ang="0">
                  <a:pos x="connsiteX1" y="connsiteY1"/>
                </a:cxn>
                <a:cxn ang="0">
                  <a:pos x="connsiteX2" y="connsiteY2"/>
                </a:cxn>
                <a:cxn ang="0">
                  <a:pos x="connsiteX3" y="connsiteY3"/>
                </a:cxn>
              </a:cxnLst>
              <a:rect l="l" t="t" r="r" b="b"/>
              <a:pathLst>
                <a:path w="1837468" h="559041">
                  <a:moveTo>
                    <a:pt x="1837468" y="0"/>
                  </a:moveTo>
                  <a:lnTo>
                    <a:pt x="745388" y="502704"/>
                  </a:lnTo>
                  <a:lnTo>
                    <a:pt x="364027" y="559041"/>
                  </a:lnTo>
                  <a:lnTo>
                    <a:pt x="0" y="554707"/>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1" name="Straight Connector 110"/>
            <p:cNvCxnSpPr/>
            <p:nvPr/>
          </p:nvCxnSpPr>
          <p:spPr>
            <a:xfrm flipV="1">
              <a:off x="11521661" y="1343645"/>
              <a:ext cx="716973" cy="332509"/>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10202849" y="1662514"/>
              <a:ext cx="1229866" cy="533141"/>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0196027" y="2962072"/>
              <a:ext cx="2504813" cy="81246"/>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flipV="1">
              <a:off x="9297482" y="2809053"/>
              <a:ext cx="898545" cy="153019"/>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8689507" y="2809053"/>
              <a:ext cx="617997" cy="120749"/>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sp>
          <p:nvSpPr>
            <p:cNvPr id="128" name="Freeform 127"/>
            <p:cNvSpPr/>
            <p:nvPr/>
          </p:nvSpPr>
          <p:spPr>
            <a:xfrm>
              <a:off x="11400745" y="817911"/>
              <a:ext cx="832061" cy="151678"/>
            </a:xfrm>
            <a:custGeom>
              <a:avLst/>
              <a:gdLst>
                <a:gd name="connsiteX0" fmla="*/ 138677 w 832061"/>
                <a:gd name="connsiteY0" fmla="*/ 151678 h 151678"/>
                <a:gd name="connsiteX1" fmla="*/ 364027 w 832061"/>
                <a:gd name="connsiteY1" fmla="*/ 78006 h 151678"/>
                <a:gd name="connsiteX2" fmla="*/ 468034 w 832061"/>
                <a:gd name="connsiteY2" fmla="*/ 151678 h 151678"/>
                <a:gd name="connsiteX3" fmla="*/ 832061 w 832061"/>
                <a:gd name="connsiteY3" fmla="*/ 108342 h 151678"/>
                <a:gd name="connsiteX4" fmla="*/ 771390 w 832061"/>
                <a:gd name="connsiteY4" fmla="*/ 0 h 151678"/>
                <a:gd name="connsiteX5" fmla="*/ 0 w 832061"/>
                <a:gd name="connsiteY5" fmla="*/ 21669 h 15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061" h="151678">
                  <a:moveTo>
                    <a:pt x="138677" y="151678"/>
                  </a:moveTo>
                  <a:lnTo>
                    <a:pt x="364027" y="78006"/>
                  </a:lnTo>
                  <a:lnTo>
                    <a:pt x="468034" y="151678"/>
                  </a:lnTo>
                  <a:lnTo>
                    <a:pt x="832061" y="108342"/>
                  </a:lnTo>
                  <a:lnTo>
                    <a:pt x="771390" y="0"/>
                  </a:lnTo>
                  <a:lnTo>
                    <a:pt x="0" y="21669"/>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0" name="Freeform 129"/>
            <p:cNvSpPr/>
            <p:nvPr/>
          </p:nvSpPr>
          <p:spPr>
            <a:xfrm>
              <a:off x="11103404" y="2239348"/>
              <a:ext cx="297341" cy="110337"/>
            </a:xfrm>
            <a:custGeom>
              <a:avLst/>
              <a:gdLst>
                <a:gd name="connsiteX0" fmla="*/ 0 w 260019"/>
                <a:gd name="connsiteY0" fmla="*/ 0 h 99728"/>
                <a:gd name="connsiteX1" fmla="*/ 0 w 260019"/>
                <a:gd name="connsiteY1" fmla="*/ 0 h 99728"/>
                <a:gd name="connsiteX2" fmla="*/ 0 w 260019"/>
                <a:gd name="connsiteY2" fmla="*/ 99674 h 99728"/>
                <a:gd name="connsiteX3" fmla="*/ 260019 w 260019"/>
                <a:gd name="connsiteY3" fmla="*/ 95341 h 99728"/>
                <a:gd name="connsiteX4" fmla="*/ 229683 w 260019"/>
                <a:gd name="connsiteY4" fmla="*/ 8668 h 99728"/>
                <a:gd name="connsiteX5" fmla="*/ 0 w 260019"/>
                <a:gd name="connsiteY5" fmla="*/ 0 h 99728"/>
                <a:gd name="connsiteX0" fmla="*/ 0 w 260019"/>
                <a:gd name="connsiteY0" fmla="*/ 0 h 160989"/>
                <a:gd name="connsiteX1" fmla="*/ 0 w 260019"/>
                <a:gd name="connsiteY1" fmla="*/ 0 h 160989"/>
                <a:gd name="connsiteX2" fmla="*/ 47986 w 260019"/>
                <a:gd name="connsiteY2" fmla="*/ 160989 h 160989"/>
                <a:gd name="connsiteX3" fmla="*/ 260019 w 260019"/>
                <a:gd name="connsiteY3" fmla="*/ 95341 h 160989"/>
                <a:gd name="connsiteX4" fmla="*/ 229683 w 260019"/>
                <a:gd name="connsiteY4" fmla="*/ 8668 h 160989"/>
                <a:gd name="connsiteX5" fmla="*/ 0 w 260019"/>
                <a:gd name="connsiteY5" fmla="*/ 0 h 160989"/>
                <a:gd name="connsiteX0" fmla="*/ 0 w 260019"/>
                <a:gd name="connsiteY0" fmla="*/ 0 h 160989"/>
                <a:gd name="connsiteX1" fmla="*/ 0 w 260019"/>
                <a:gd name="connsiteY1" fmla="*/ 0 h 160989"/>
                <a:gd name="connsiteX2" fmla="*/ 47986 w 260019"/>
                <a:gd name="connsiteY2" fmla="*/ 160989 h 160989"/>
                <a:gd name="connsiteX3" fmla="*/ 260019 w 260019"/>
                <a:gd name="connsiteY3" fmla="*/ 95341 h 160989"/>
                <a:gd name="connsiteX4" fmla="*/ 229683 w 260019"/>
                <a:gd name="connsiteY4" fmla="*/ 8668 h 160989"/>
                <a:gd name="connsiteX5" fmla="*/ 0 w 260019"/>
                <a:gd name="connsiteY5" fmla="*/ 0 h 160989"/>
                <a:gd name="connsiteX0" fmla="*/ 37322 w 297341"/>
                <a:gd name="connsiteY0" fmla="*/ 0 h 110337"/>
                <a:gd name="connsiteX1" fmla="*/ 37322 w 297341"/>
                <a:gd name="connsiteY1" fmla="*/ 0 h 110337"/>
                <a:gd name="connsiteX2" fmla="*/ 0 w 297341"/>
                <a:gd name="connsiteY2" fmla="*/ 110337 h 110337"/>
                <a:gd name="connsiteX3" fmla="*/ 297341 w 297341"/>
                <a:gd name="connsiteY3" fmla="*/ 95341 h 110337"/>
                <a:gd name="connsiteX4" fmla="*/ 267005 w 297341"/>
                <a:gd name="connsiteY4" fmla="*/ 8668 h 110337"/>
                <a:gd name="connsiteX5" fmla="*/ 37322 w 297341"/>
                <a:gd name="connsiteY5" fmla="*/ 0 h 110337"/>
                <a:gd name="connsiteX0" fmla="*/ 37322 w 306994"/>
                <a:gd name="connsiteY0" fmla="*/ 0 h 110337"/>
                <a:gd name="connsiteX1" fmla="*/ 37322 w 306994"/>
                <a:gd name="connsiteY1" fmla="*/ 0 h 110337"/>
                <a:gd name="connsiteX2" fmla="*/ 0 w 306994"/>
                <a:gd name="connsiteY2" fmla="*/ 110337 h 110337"/>
                <a:gd name="connsiteX3" fmla="*/ 297341 w 306994"/>
                <a:gd name="connsiteY3" fmla="*/ 95341 h 110337"/>
                <a:gd name="connsiteX4" fmla="*/ 306994 w 306994"/>
                <a:gd name="connsiteY4" fmla="*/ 6002 h 110337"/>
                <a:gd name="connsiteX5" fmla="*/ 37322 w 306994"/>
                <a:gd name="connsiteY5" fmla="*/ 0 h 110337"/>
                <a:gd name="connsiteX0" fmla="*/ 37322 w 297341"/>
                <a:gd name="connsiteY0" fmla="*/ 0 h 110337"/>
                <a:gd name="connsiteX1" fmla="*/ 37322 w 297341"/>
                <a:gd name="connsiteY1" fmla="*/ 0 h 110337"/>
                <a:gd name="connsiteX2" fmla="*/ 0 w 297341"/>
                <a:gd name="connsiteY2" fmla="*/ 110337 h 110337"/>
                <a:gd name="connsiteX3" fmla="*/ 297341 w 297341"/>
                <a:gd name="connsiteY3" fmla="*/ 95341 h 110337"/>
                <a:gd name="connsiteX4" fmla="*/ 275003 w 297341"/>
                <a:gd name="connsiteY4" fmla="*/ 6002 h 110337"/>
                <a:gd name="connsiteX5" fmla="*/ 37322 w 297341"/>
                <a:gd name="connsiteY5" fmla="*/ 0 h 11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341" h="110337">
                  <a:moveTo>
                    <a:pt x="37322" y="0"/>
                  </a:moveTo>
                  <a:lnTo>
                    <a:pt x="37322" y="0"/>
                  </a:lnTo>
                  <a:cubicBezTo>
                    <a:pt x="31102" y="18389"/>
                    <a:pt x="51058" y="110337"/>
                    <a:pt x="0" y="110337"/>
                  </a:cubicBezTo>
                  <a:cubicBezTo>
                    <a:pt x="78676" y="91120"/>
                    <a:pt x="226663" y="117224"/>
                    <a:pt x="297341" y="95341"/>
                  </a:cubicBezTo>
                  <a:lnTo>
                    <a:pt x="275003" y="6002"/>
                  </a:lnTo>
                  <a:lnTo>
                    <a:pt x="37322"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31" name="Freeform 130"/>
            <p:cNvSpPr/>
            <p:nvPr/>
          </p:nvSpPr>
          <p:spPr>
            <a:xfrm>
              <a:off x="11422413" y="2187345"/>
              <a:ext cx="320690" cy="199348"/>
            </a:xfrm>
            <a:custGeom>
              <a:avLst/>
              <a:gdLst>
                <a:gd name="connsiteX0" fmla="*/ 0 w 320690"/>
                <a:gd name="connsiteY0" fmla="*/ 0 h 199348"/>
                <a:gd name="connsiteX1" fmla="*/ 294688 w 320690"/>
                <a:gd name="connsiteY1" fmla="*/ 17334 h 199348"/>
                <a:gd name="connsiteX2" fmla="*/ 320690 w 320690"/>
                <a:gd name="connsiteY2" fmla="*/ 190680 h 199348"/>
                <a:gd name="connsiteX3" fmla="*/ 30336 w 320690"/>
                <a:gd name="connsiteY3" fmla="*/ 199348 h 199348"/>
                <a:gd name="connsiteX4" fmla="*/ 0 w 320690"/>
                <a:gd name="connsiteY4" fmla="*/ 0 h 19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90" h="199348">
                  <a:moveTo>
                    <a:pt x="0" y="0"/>
                  </a:moveTo>
                  <a:lnTo>
                    <a:pt x="294688" y="17334"/>
                  </a:lnTo>
                  <a:lnTo>
                    <a:pt x="320690" y="190680"/>
                  </a:lnTo>
                  <a:lnTo>
                    <a:pt x="30336" y="199348"/>
                  </a:lnTo>
                  <a:lnTo>
                    <a:pt x="0"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135" name="Straight Connector 134"/>
            <p:cNvCxnSpPr/>
            <p:nvPr/>
          </p:nvCxnSpPr>
          <p:spPr>
            <a:xfrm flipH="1" flipV="1">
              <a:off x="8549204" y="3519847"/>
              <a:ext cx="4248425" cy="106384"/>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8802509" y="2183011"/>
              <a:ext cx="846810" cy="202371"/>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flipV="1">
              <a:off x="10272705" y="2429607"/>
              <a:ext cx="2257159" cy="62030"/>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sp>
          <p:nvSpPr>
            <p:cNvPr id="143" name="Freeform 142"/>
            <p:cNvSpPr/>
            <p:nvPr/>
          </p:nvSpPr>
          <p:spPr>
            <a:xfrm>
              <a:off x="11517754" y="3509108"/>
              <a:ext cx="268686" cy="91006"/>
            </a:xfrm>
            <a:custGeom>
              <a:avLst/>
              <a:gdLst>
                <a:gd name="connsiteX0" fmla="*/ 0 w 268686"/>
                <a:gd name="connsiteY0" fmla="*/ 8667 h 91006"/>
                <a:gd name="connsiteX1" fmla="*/ 8667 w 268686"/>
                <a:gd name="connsiteY1" fmla="*/ 91006 h 91006"/>
                <a:gd name="connsiteX2" fmla="*/ 268686 w 268686"/>
                <a:gd name="connsiteY2" fmla="*/ 78005 h 91006"/>
                <a:gd name="connsiteX3" fmla="*/ 260019 w 268686"/>
                <a:gd name="connsiteY3" fmla="*/ 0 h 91006"/>
                <a:gd name="connsiteX4" fmla="*/ 0 w 268686"/>
                <a:gd name="connsiteY4" fmla="*/ 8667 h 91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86" h="91006">
                  <a:moveTo>
                    <a:pt x="0" y="8667"/>
                  </a:moveTo>
                  <a:lnTo>
                    <a:pt x="8667" y="91006"/>
                  </a:lnTo>
                  <a:lnTo>
                    <a:pt x="268686" y="78005"/>
                  </a:lnTo>
                  <a:lnTo>
                    <a:pt x="260019" y="0"/>
                  </a:lnTo>
                  <a:lnTo>
                    <a:pt x="0" y="8667"/>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46" name="Freeform 145"/>
            <p:cNvSpPr/>
            <p:nvPr/>
          </p:nvSpPr>
          <p:spPr>
            <a:xfrm>
              <a:off x="10270471" y="910472"/>
              <a:ext cx="149290" cy="119965"/>
            </a:xfrm>
            <a:custGeom>
              <a:avLst/>
              <a:gdLst>
                <a:gd name="connsiteX0" fmla="*/ 79977 w 149290"/>
                <a:gd name="connsiteY0" fmla="*/ 0 h 119965"/>
                <a:gd name="connsiteX1" fmla="*/ 149290 w 149290"/>
                <a:gd name="connsiteY1" fmla="*/ 58650 h 119965"/>
                <a:gd name="connsiteX2" fmla="*/ 0 w 149290"/>
                <a:gd name="connsiteY2" fmla="*/ 119965 h 119965"/>
                <a:gd name="connsiteX3" fmla="*/ 79977 w 149290"/>
                <a:gd name="connsiteY3" fmla="*/ 0 h 119965"/>
              </a:gdLst>
              <a:ahLst/>
              <a:cxnLst>
                <a:cxn ang="0">
                  <a:pos x="connsiteX0" y="connsiteY0"/>
                </a:cxn>
                <a:cxn ang="0">
                  <a:pos x="connsiteX1" y="connsiteY1"/>
                </a:cxn>
                <a:cxn ang="0">
                  <a:pos x="connsiteX2" y="connsiteY2"/>
                </a:cxn>
                <a:cxn ang="0">
                  <a:pos x="connsiteX3" y="connsiteY3"/>
                </a:cxn>
              </a:cxnLst>
              <a:rect l="l" t="t" r="r" b="b"/>
              <a:pathLst>
                <a:path w="149290" h="119965">
                  <a:moveTo>
                    <a:pt x="79977" y="0"/>
                  </a:moveTo>
                  <a:lnTo>
                    <a:pt x="149290" y="58650"/>
                  </a:lnTo>
                  <a:lnTo>
                    <a:pt x="0" y="119965"/>
                  </a:lnTo>
                  <a:lnTo>
                    <a:pt x="79977"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148" name="Straight Connector 147"/>
            <p:cNvCxnSpPr/>
            <p:nvPr/>
          </p:nvCxnSpPr>
          <p:spPr>
            <a:xfrm flipH="1" flipV="1">
              <a:off x="9649319" y="968777"/>
              <a:ext cx="608608" cy="29151"/>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9418500" y="969589"/>
              <a:ext cx="234748" cy="52986"/>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flipV="1">
              <a:off x="9627992" y="2183011"/>
              <a:ext cx="568035" cy="12644"/>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sp>
          <p:nvSpPr>
            <p:cNvPr id="158" name="Freeform 157"/>
            <p:cNvSpPr/>
            <p:nvPr/>
          </p:nvSpPr>
          <p:spPr>
            <a:xfrm>
              <a:off x="11394337" y="812244"/>
              <a:ext cx="812800" cy="410308"/>
            </a:xfrm>
            <a:custGeom>
              <a:avLst/>
              <a:gdLst>
                <a:gd name="connsiteX0" fmla="*/ 0 w 812800"/>
                <a:gd name="connsiteY0" fmla="*/ 0 h 410308"/>
                <a:gd name="connsiteX1" fmla="*/ 0 w 812800"/>
                <a:gd name="connsiteY1" fmla="*/ 0 h 410308"/>
                <a:gd name="connsiteX2" fmla="*/ 23446 w 812800"/>
                <a:gd name="connsiteY2" fmla="*/ 58616 h 410308"/>
                <a:gd name="connsiteX3" fmla="*/ 332154 w 812800"/>
                <a:gd name="connsiteY3" fmla="*/ 410308 h 410308"/>
                <a:gd name="connsiteX4" fmla="*/ 812800 w 812800"/>
                <a:gd name="connsiteY4" fmla="*/ 187570 h 410308"/>
                <a:gd name="connsiteX5" fmla="*/ 785446 w 812800"/>
                <a:gd name="connsiteY5" fmla="*/ 35170 h 410308"/>
                <a:gd name="connsiteX6" fmla="*/ 0 w 812800"/>
                <a:gd name="connsiteY6" fmla="*/ 0 h 41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 h="410308">
                  <a:moveTo>
                    <a:pt x="0" y="0"/>
                  </a:moveTo>
                  <a:lnTo>
                    <a:pt x="0" y="0"/>
                  </a:lnTo>
                  <a:lnTo>
                    <a:pt x="23446" y="58616"/>
                  </a:lnTo>
                  <a:lnTo>
                    <a:pt x="332154" y="410308"/>
                  </a:lnTo>
                  <a:lnTo>
                    <a:pt x="812800" y="187570"/>
                  </a:lnTo>
                  <a:lnTo>
                    <a:pt x="785446" y="35170"/>
                  </a:lnTo>
                  <a:lnTo>
                    <a:pt x="0"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59" name="Rectangle 158"/>
            <p:cNvSpPr/>
            <p:nvPr/>
          </p:nvSpPr>
          <p:spPr>
            <a:xfrm>
              <a:off x="10590365" y="3304209"/>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60" name="Rectangle 159"/>
            <p:cNvSpPr/>
            <p:nvPr/>
          </p:nvSpPr>
          <p:spPr>
            <a:xfrm>
              <a:off x="10169690" y="3284526"/>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61" name="Rectangle 160"/>
            <p:cNvSpPr/>
            <p:nvPr/>
          </p:nvSpPr>
          <p:spPr>
            <a:xfrm>
              <a:off x="9686991" y="3148781"/>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62" name="Rectangle 161"/>
            <p:cNvSpPr/>
            <p:nvPr/>
          </p:nvSpPr>
          <p:spPr>
            <a:xfrm>
              <a:off x="8934720" y="3264887"/>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63" name="Rectangle 162"/>
            <p:cNvSpPr/>
            <p:nvPr/>
          </p:nvSpPr>
          <p:spPr>
            <a:xfrm>
              <a:off x="8667353" y="3148780"/>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64" name="Rectangle 163"/>
            <p:cNvSpPr/>
            <p:nvPr/>
          </p:nvSpPr>
          <p:spPr>
            <a:xfrm rot="1301399">
              <a:off x="9856043" y="2699108"/>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65" name="Rectangle 164"/>
            <p:cNvSpPr/>
            <p:nvPr/>
          </p:nvSpPr>
          <p:spPr>
            <a:xfrm>
              <a:off x="10490057" y="2540033"/>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66" name="Rectangle 165"/>
            <p:cNvSpPr/>
            <p:nvPr/>
          </p:nvSpPr>
          <p:spPr>
            <a:xfrm>
              <a:off x="10790616" y="2705849"/>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67" name="Rectangle 166"/>
            <p:cNvSpPr/>
            <p:nvPr/>
          </p:nvSpPr>
          <p:spPr>
            <a:xfrm>
              <a:off x="11159990" y="2699107"/>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68" name="Rectangle 167"/>
            <p:cNvSpPr/>
            <p:nvPr/>
          </p:nvSpPr>
          <p:spPr>
            <a:xfrm>
              <a:off x="12053338" y="2041206"/>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69" name="Rectangle 168"/>
            <p:cNvSpPr/>
            <p:nvPr/>
          </p:nvSpPr>
          <p:spPr>
            <a:xfrm>
              <a:off x="11361544" y="3134984"/>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70" name="Rectangle 169"/>
            <p:cNvSpPr/>
            <p:nvPr/>
          </p:nvSpPr>
          <p:spPr>
            <a:xfrm rot="19881749">
              <a:off x="10209843" y="1700519"/>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71" name="Rectangle 170"/>
            <p:cNvSpPr/>
            <p:nvPr/>
          </p:nvSpPr>
          <p:spPr>
            <a:xfrm rot="20498143">
              <a:off x="10416369" y="1132856"/>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72" name="Rectangle 171"/>
            <p:cNvSpPr/>
            <p:nvPr/>
          </p:nvSpPr>
          <p:spPr>
            <a:xfrm rot="20498143">
              <a:off x="10617817" y="1421759"/>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73" name="Rectangle 172"/>
            <p:cNvSpPr/>
            <p:nvPr/>
          </p:nvSpPr>
          <p:spPr>
            <a:xfrm rot="20498143">
              <a:off x="11124286" y="1426757"/>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74" name="Rectangle 173"/>
            <p:cNvSpPr/>
            <p:nvPr/>
          </p:nvSpPr>
          <p:spPr>
            <a:xfrm rot="20498143">
              <a:off x="11159990" y="1152256"/>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75" name="Rectangle 174"/>
            <p:cNvSpPr/>
            <p:nvPr/>
          </p:nvSpPr>
          <p:spPr>
            <a:xfrm rot="20498143">
              <a:off x="11008292" y="940560"/>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76" name="Rectangle 175"/>
            <p:cNvSpPr/>
            <p:nvPr/>
          </p:nvSpPr>
          <p:spPr>
            <a:xfrm rot="20498143">
              <a:off x="10640373" y="873565"/>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77" name="Rectangle 176"/>
            <p:cNvSpPr/>
            <p:nvPr/>
          </p:nvSpPr>
          <p:spPr>
            <a:xfrm rot="464348">
              <a:off x="9589557" y="1905161"/>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181" name="Straight Connector 180"/>
            <p:cNvCxnSpPr/>
            <p:nvPr/>
          </p:nvCxnSpPr>
          <p:spPr>
            <a:xfrm>
              <a:off x="10790616" y="820660"/>
              <a:ext cx="707090" cy="855494"/>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sp>
          <p:nvSpPr>
            <p:cNvPr id="182" name="Rectangle 181"/>
            <p:cNvSpPr/>
            <p:nvPr/>
          </p:nvSpPr>
          <p:spPr>
            <a:xfrm>
              <a:off x="12512779" y="3355262"/>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83" name="Rectangle 182"/>
            <p:cNvSpPr/>
            <p:nvPr/>
          </p:nvSpPr>
          <p:spPr>
            <a:xfrm>
              <a:off x="12366596" y="2800701"/>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84" name="Rectangle 183"/>
            <p:cNvSpPr/>
            <p:nvPr/>
          </p:nvSpPr>
          <p:spPr>
            <a:xfrm>
              <a:off x="12244505" y="2245645"/>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85" name="Rectangle 184"/>
            <p:cNvSpPr/>
            <p:nvPr/>
          </p:nvSpPr>
          <p:spPr>
            <a:xfrm>
              <a:off x="12194130" y="1774862"/>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86" name="Rectangle 185"/>
            <p:cNvSpPr/>
            <p:nvPr/>
          </p:nvSpPr>
          <p:spPr>
            <a:xfrm>
              <a:off x="12000476" y="1766047"/>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87" name="Rectangle 186"/>
            <p:cNvSpPr/>
            <p:nvPr/>
          </p:nvSpPr>
          <p:spPr>
            <a:xfrm rot="19778256">
              <a:off x="11653358" y="1762766"/>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88" name="Rectangle 187"/>
            <p:cNvSpPr/>
            <p:nvPr/>
          </p:nvSpPr>
          <p:spPr>
            <a:xfrm rot="19778256">
              <a:off x="10893342" y="2112757"/>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grpSp>
      <p:grpSp>
        <p:nvGrpSpPr>
          <p:cNvPr id="387" name="Group 386"/>
          <p:cNvGrpSpPr/>
          <p:nvPr/>
        </p:nvGrpSpPr>
        <p:grpSpPr>
          <a:xfrm>
            <a:off x="2974788" y="4290979"/>
            <a:ext cx="2734087" cy="2005192"/>
            <a:chOff x="8173666" y="4285182"/>
            <a:chExt cx="5060078" cy="3711084"/>
          </a:xfrm>
        </p:grpSpPr>
        <p:grpSp>
          <p:nvGrpSpPr>
            <p:cNvPr id="256" name="Group 255"/>
            <p:cNvGrpSpPr/>
            <p:nvPr/>
          </p:nvGrpSpPr>
          <p:grpSpPr>
            <a:xfrm>
              <a:off x="8173666" y="4285182"/>
              <a:ext cx="5060078" cy="3711084"/>
              <a:chOff x="8233449" y="352294"/>
              <a:chExt cx="5060078" cy="3711084"/>
            </a:xfrm>
          </p:grpSpPr>
          <p:pic>
            <p:nvPicPr>
              <p:cNvPr id="257" name="Picture 256"/>
              <p:cNvPicPr>
                <a:picLocks noChangeAspect="1"/>
              </p:cNvPicPr>
              <p:nvPr/>
            </p:nvPicPr>
            <p:blipFill rotWithShape="1">
              <a:blip r:embed="rId6" cstate="print">
                <a:lum bright="-1000"/>
                <a:extLst>
                  <a:ext uri="{28A0092B-C50C-407E-A947-70E740481C1C}">
                    <a14:useLocalDpi xmlns:a14="http://schemas.microsoft.com/office/drawing/2010/main" val="0"/>
                  </a:ext>
                </a:extLst>
              </a:blip>
              <a:srcRect l="21711" t="3089" r="12191" b="4075"/>
              <a:stretch/>
            </p:blipFill>
            <p:spPr>
              <a:xfrm>
                <a:off x="8233449" y="352294"/>
                <a:ext cx="5060078" cy="3711084"/>
              </a:xfrm>
              <a:prstGeom prst="rect">
                <a:avLst/>
              </a:prstGeom>
            </p:spPr>
          </p:pic>
          <p:sp>
            <p:nvSpPr>
              <p:cNvPr id="258" name="Freeform 257"/>
              <p:cNvSpPr/>
              <p:nvPr/>
            </p:nvSpPr>
            <p:spPr>
              <a:xfrm>
                <a:off x="8482587" y="442234"/>
                <a:ext cx="4410224" cy="3235181"/>
              </a:xfrm>
              <a:custGeom>
                <a:avLst/>
                <a:gdLst>
                  <a:gd name="connsiteX0" fmla="*/ 957943 w 5033555"/>
                  <a:gd name="connsiteY0" fmla="*/ 26125 h 3692434"/>
                  <a:gd name="connsiteX1" fmla="*/ 1158240 w 5033555"/>
                  <a:gd name="connsiteY1" fmla="*/ 1341120 h 3692434"/>
                  <a:gd name="connsiteX2" fmla="*/ 1097280 w 5033555"/>
                  <a:gd name="connsiteY2" fmla="*/ 1541417 h 3692434"/>
                  <a:gd name="connsiteX3" fmla="*/ 322218 w 5033555"/>
                  <a:gd name="connsiteY3" fmla="*/ 2177143 h 3692434"/>
                  <a:gd name="connsiteX4" fmla="*/ 0 w 5033555"/>
                  <a:gd name="connsiteY4" fmla="*/ 3587931 h 3692434"/>
                  <a:gd name="connsiteX5" fmla="*/ 5033555 w 5033555"/>
                  <a:gd name="connsiteY5" fmla="*/ 3692434 h 3692434"/>
                  <a:gd name="connsiteX6" fmla="*/ 4362995 w 5033555"/>
                  <a:gd name="connsiteY6" fmla="*/ 949234 h 3692434"/>
                  <a:gd name="connsiteX7" fmla="*/ 4537166 w 5033555"/>
                  <a:gd name="connsiteY7" fmla="*/ 888274 h 3692434"/>
                  <a:gd name="connsiteX8" fmla="*/ 4415246 w 5033555"/>
                  <a:gd name="connsiteY8" fmla="*/ 435428 h 3692434"/>
                  <a:gd name="connsiteX9" fmla="*/ 1367246 w 5033555"/>
                  <a:gd name="connsiteY9" fmla="*/ 357051 h 3692434"/>
                  <a:gd name="connsiteX10" fmla="*/ 1419498 w 5033555"/>
                  <a:gd name="connsiteY10" fmla="*/ 0 h 3692434"/>
                  <a:gd name="connsiteX11" fmla="*/ 957943 w 5033555"/>
                  <a:gd name="connsiteY11" fmla="*/ 26125 h 369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3555" h="3692434">
                    <a:moveTo>
                      <a:pt x="957943" y="26125"/>
                    </a:moveTo>
                    <a:lnTo>
                      <a:pt x="1158240" y="1341120"/>
                    </a:lnTo>
                    <a:lnTo>
                      <a:pt x="1097280" y="1541417"/>
                    </a:lnTo>
                    <a:lnTo>
                      <a:pt x="322218" y="2177143"/>
                    </a:lnTo>
                    <a:lnTo>
                      <a:pt x="0" y="3587931"/>
                    </a:lnTo>
                    <a:lnTo>
                      <a:pt x="5033555" y="3692434"/>
                    </a:lnTo>
                    <a:lnTo>
                      <a:pt x="4362995" y="949234"/>
                    </a:lnTo>
                    <a:lnTo>
                      <a:pt x="4537166" y="888274"/>
                    </a:lnTo>
                    <a:lnTo>
                      <a:pt x="4415246" y="435428"/>
                    </a:lnTo>
                    <a:lnTo>
                      <a:pt x="1367246" y="357051"/>
                    </a:lnTo>
                    <a:lnTo>
                      <a:pt x="1419498" y="0"/>
                    </a:lnTo>
                    <a:lnTo>
                      <a:pt x="957943" y="26125"/>
                    </a:lnTo>
                    <a:close/>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9" name="Freeform 258"/>
              <p:cNvSpPr/>
              <p:nvPr/>
            </p:nvSpPr>
            <p:spPr>
              <a:xfrm>
                <a:off x="10053269" y="1201421"/>
                <a:ext cx="348680" cy="284449"/>
              </a:xfrm>
              <a:custGeom>
                <a:avLst/>
                <a:gdLst>
                  <a:gd name="connsiteX0" fmla="*/ 0 w 138473"/>
                  <a:gd name="connsiteY0" fmla="*/ 21487 h 148023"/>
                  <a:gd name="connsiteX1" fmla="*/ 76399 w 138473"/>
                  <a:gd name="connsiteY1" fmla="*/ 0 h 148023"/>
                  <a:gd name="connsiteX2" fmla="*/ 138473 w 138473"/>
                  <a:gd name="connsiteY2" fmla="*/ 124148 h 148023"/>
                  <a:gd name="connsiteX3" fmla="*/ 26262 w 138473"/>
                  <a:gd name="connsiteY3" fmla="*/ 148023 h 148023"/>
                  <a:gd name="connsiteX4" fmla="*/ 0 w 138473"/>
                  <a:gd name="connsiteY4" fmla="*/ 21487 h 148023"/>
                  <a:gd name="connsiteX0" fmla="*/ 0 w 138473"/>
                  <a:gd name="connsiteY0" fmla="*/ 40675 h 167211"/>
                  <a:gd name="connsiteX1" fmla="*/ 81793 w 138473"/>
                  <a:gd name="connsiteY1" fmla="*/ 0 h 167211"/>
                  <a:gd name="connsiteX2" fmla="*/ 138473 w 138473"/>
                  <a:gd name="connsiteY2" fmla="*/ 143336 h 167211"/>
                  <a:gd name="connsiteX3" fmla="*/ 26262 w 138473"/>
                  <a:gd name="connsiteY3" fmla="*/ 167211 h 167211"/>
                  <a:gd name="connsiteX4" fmla="*/ 0 w 138473"/>
                  <a:gd name="connsiteY4" fmla="*/ 40675 h 167211"/>
                  <a:gd name="connsiteX0" fmla="*/ 0 w 136675"/>
                  <a:gd name="connsiteY0" fmla="*/ 40675 h 167211"/>
                  <a:gd name="connsiteX1" fmla="*/ 81793 w 136675"/>
                  <a:gd name="connsiteY1" fmla="*/ 0 h 167211"/>
                  <a:gd name="connsiteX2" fmla="*/ 136675 w 136675"/>
                  <a:gd name="connsiteY2" fmla="*/ 124148 h 167211"/>
                  <a:gd name="connsiteX3" fmla="*/ 26262 w 136675"/>
                  <a:gd name="connsiteY3" fmla="*/ 167211 h 167211"/>
                  <a:gd name="connsiteX4" fmla="*/ 0 w 136675"/>
                  <a:gd name="connsiteY4" fmla="*/ 40675 h 167211"/>
                  <a:gd name="connsiteX0" fmla="*/ 0 w 136675"/>
                  <a:gd name="connsiteY0" fmla="*/ 40675 h 169953"/>
                  <a:gd name="connsiteX1" fmla="*/ 81793 w 136675"/>
                  <a:gd name="connsiteY1" fmla="*/ 0 h 169953"/>
                  <a:gd name="connsiteX2" fmla="*/ 136675 w 136675"/>
                  <a:gd name="connsiteY2" fmla="*/ 124148 h 169953"/>
                  <a:gd name="connsiteX3" fmla="*/ 42448 w 136675"/>
                  <a:gd name="connsiteY3" fmla="*/ 169953 h 169953"/>
                  <a:gd name="connsiteX4" fmla="*/ 0 w 136675"/>
                  <a:gd name="connsiteY4" fmla="*/ 40675 h 16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75" h="169953">
                    <a:moveTo>
                      <a:pt x="0" y="40675"/>
                    </a:moveTo>
                    <a:lnTo>
                      <a:pt x="81793" y="0"/>
                    </a:lnTo>
                    <a:lnTo>
                      <a:pt x="136675" y="124148"/>
                    </a:lnTo>
                    <a:lnTo>
                      <a:pt x="42448" y="169953"/>
                    </a:lnTo>
                    <a:lnTo>
                      <a:pt x="0" y="40675"/>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60" name="Straight Connector 259"/>
              <p:cNvCxnSpPr/>
              <p:nvPr/>
            </p:nvCxnSpPr>
            <p:spPr>
              <a:xfrm flipV="1">
                <a:off x="11426479" y="1261040"/>
                <a:ext cx="778293" cy="392241"/>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sp>
            <p:nvSpPr>
              <p:cNvPr id="261" name="Freeform 260"/>
              <p:cNvSpPr/>
              <p:nvPr/>
            </p:nvSpPr>
            <p:spPr>
              <a:xfrm>
                <a:off x="11098140" y="2856043"/>
                <a:ext cx="119525" cy="47723"/>
              </a:xfrm>
              <a:custGeom>
                <a:avLst/>
                <a:gdLst>
                  <a:gd name="connsiteX0" fmla="*/ 0 w 119525"/>
                  <a:gd name="connsiteY0" fmla="*/ 0 h 47723"/>
                  <a:gd name="connsiteX1" fmla="*/ 0 w 119525"/>
                  <a:gd name="connsiteY1" fmla="*/ 0 h 47723"/>
                  <a:gd name="connsiteX2" fmla="*/ 83127 w 119525"/>
                  <a:gd name="connsiteY2" fmla="*/ 31173 h 47723"/>
                  <a:gd name="connsiteX3" fmla="*/ 72736 w 119525"/>
                  <a:gd name="connsiteY3" fmla="*/ 46759 h 47723"/>
                  <a:gd name="connsiteX4" fmla="*/ 88323 w 119525"/>
                  <a:gd name="connsiteY4" fmla="*/ 36369 h 47723"/>
                  <a:gd name="connsiteX5" fmla="*/ 103909 w 119525"/>
                  <a:gd name="connsiteY5" fmla="*/ 31173 h 47723"/>
                  <a:gd name="connsiteX6" fmla="*/ 119495 w 119525"/>
                  <a:gd name="connsiteY6" fmla="*/ 25978 h 4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525" h="47723">
                    <a:moveTo>
                      <a:pt x="0" y="0"/>
                    </a:moveTo>
                    <a:lnTo>
                      <a:pt x="0" y="0"/>
                    </a:lnTo>
                    <a:cubicBezTo>
                      <a:pt x="27709" y="10391"/>
                      <a:pt x="58234" y="15170"/>
                      <a:pt x="83127" y="31173"/>
                    </a:cubicBezTo>
                    <a:cubicBezTo>
                      <a:pt x="88379" y="34550"/>
                      <a:pt x="68321" y="42344"/>
                      <a:pt x="72736" y="46759"/>
                    </a:cubicBezTo>
                    <a:cubicBezTo>
                      <a:pt x="77151" y="51174"/>
                      <a:pt x="82738" y="39161"/>
                      <a:pt x="88323" y="36369"/>
                    </a:cubicBezTo>
                    <a:cubicBezTo>
                      <a:pt x="93221" y="33920"/>
                      <a:pt x="99011" y="33622"/>
                      <a:pt x="103909" y="31173"/>
                    </a:cubicBezTo>
                    <a:cubicBezTo>
                      <a:pt x="120936" y="22659"/>
                      <a:pt x="119495" y="13751"/>
                      <a:pt x="119495" y="25978"/>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2" name="Rectangle 261"/>
              <p:cNvSpPr/>
              <p:nvPr/>
            </p:nvSpPr>
            <p:spPr>
              <a:xfrm>
                <a:off x="11098140" y="3429470"/>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63" name="Rectangle 262"/>
              <p:cNvSpPr/>
              <p:nvPr/>
            </p:nvSpPr>
            <p:spPr>
              <a:xfrm>
                <a:off x="10316209" y="2867879"/>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64" name="Rectangle 263"/>
              <p:cNvSpPr/>
              <p:nvPr/>
            </p:nvSpPr>
            <p:spPr>
              <a:xfrm rot="20498143">
                <a:off x="10885111" y="1165535"/>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65" name="Rectangle 264"/>
              <p:cNvSpPr/>
              <p:nvPr/>
            </p:nvSpPr>
            <p:spPr>
              <a:xfrm>
                <a:off x="11783910" y="3229001"/>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66" name="Rectangle 265"/>
              <p:cNvSpPr/>
              <p:nvPr/>
            </p:nvSpPr>
            <p:spPr>
              <a:xfrm>
                <a:off x="9420864" y="3340650"/>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67" name="Freeform 266"/>
              <p:cNvSpPr/>
              <p:nvPr/>
            </p:nvSpPr>
            <p:spPr>
              <a:xfrm>
                <a:off x="11987349" y="2723673"/>
                <a:ext cx="228491" cy="258418"/>
              </a:xfrm>
              <a:custGeom>
                <a:avLst/>
                <a:gdLst>
                  <a:gd name="connsiteX0" fmla="*/ 0 w 238539"/>
                  <a:gd name="connsiteY0" fmla="*/ 0 h 318053"/>
                  <a:gd name="connsiteX1" fmla="*/ 19878 w 238539"/>
                  <a:gd name="connsiteY1" fmla="*/ 308113 h 318053"/>
                  <a:gd name="connsiteX2" fmla="*/ 238539 w 238539"/>
                  <a:gd name="connsiteY2" fmla="*/ 318053 h 318053"/>
                  <a:gd name="connsiteX3" fmla="*/ 198783 w 238539"/>
                  <a:gd name="connsiteY3" fmla="*/ 59635 h 318053"/>
                  <a:gd name="connsiteX4" fmla="*/ 0 w 238539"/>
                  <a:gd name="connsiteY4" fmla="*/ 0 h 318053"/>
                  <a:gd name="connsiteX0" fmla="*/ 0 w 228491"/>
                  <a:gd name="connsiteY0" fmla="*/ 5679 h 258418"/>
                  <a:gd name="connsiteX1" fmla="*/ 9830 w 228491"/>
                  <a:gd name="connsiteY1" fmla="*/ 248478 h 258418"/>
                  <a:gd name="connsiteX2" fmla="*/ 228491 w 228491"/>
                  <a:gd name="connsiteY2" fmla="*/ 258418 h 258418"/>
                  <a:gd name="connsiteX3" fmla="*/ 188735 w 228491"/>
                  <a:gd name="connsiteY3" fmla="*/ 0 h 258418"/>
                  <a:gd name="connsiteX4" fmla="*/ 0 w 228491"/>
                  <a:gd name="connsiteY4" fmla="*/ 5679 h 258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491" h="258418">
                    <a:moveTo>
                      <a:pt x="0" y="5679"/>
                    </a:moveTo>
                    <a:lnTo>
                      <a:pt x="9830" y="248478"/>
                    </a:lnTo>
                    <a:lnTo>
                      <a:pt x="228491" y="258418"/>
                    </a:lnTo>
                    <a:lnTo>
                      <a:pt x="188735" y="0"/>
                    </a:lnTo>
                    <a:lnTo>
                      <a:pt x="0" y="5679"/>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68" name="Freeform 267"/>
              <p:cNvSpPr/>
              <p:nvPr/>
            </p:nvSpPr>
            <p:spPr>
              <a:xfrm>
                <a:off x="9207451" y="2012096"/>
                <a:ext cx="60290" cy="95459"/>
              </a:xfrm>
              <a:custGeom>
                <a:avLst/>
                <a:gdLst>
                  <a:gd name="connsiteX0" fmla="*/ 50242 w 60290"/>
                  <a:gd name="connsiteY0" fmla="*/ 0 h 95459"/>
                  <a:gd name="connsiteX1" fmla="*/ 50242 w 60290"/>
                  <a:gd name="connsiteY1" fmla="*/ 0 h 95459"/>
                  <a:gd name="connsiteX2" fmla="*/ 60290 w 60290"/>
                  <a:gd name="connsiteY2" fmla="*/ 85411 h 95459"/>
                  <a:gd name="connsiteX3" fmla="*/ 0 w 60290"/>
                  <a:gd name="connsiteY3" fmla="*/ 95459 h 95459"/>
                  <a:gd name="connsiteX4" fmla="*/ 50242 w 60290"/>
                  <a:gd name="connsiteY4" fmla="*/ 0 h 95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0" h="95459">
                    <a:moveTo>
                      <a:pt x="50242" y="0"/>
                    </a:moveTo>
                    <a:lnTo>
                      <a:pt x="50242" y="0"/>
                    </a:lnTo>
                    <a:lnTo>
                      <a:pt x="60290" y="85411"/>
                    </a:lnTo>
                    <a:lnTo>
                      <a:pt x="0" y="95459"/>
                    </a:lnTo>
                    <a:lnTo>
                      <a:pt x="50242"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69" name="Rectangle 268"/>
              <p:cNvSpPr/>
              <p:nvPr/>
            </p:nvSpPr>
            <p:spPr>
              <a:xfrm>
                <a:off x="9309867" y="2982090"/>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70" name="Rectangle 269"/>
              <p:cNvSpPr/>
              <p:nvPr/>
            </p:nvSpPr>
            <p:spPr>
              <a:xfrm rot="20498143">
                <a:off x="10425229" y="1444295"/>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71" name="Freeform 270"/>
              <p:cNvSpPr/>
              <p:nvPr/>
            </p:nvSpPr>
            <p:spPr>
              <a:xfrm>
                <a:off x="12029124" y="3036740"/>
                <a:ext cx="247018" cy="156011"/>
              </a:xfrm>
              <a:custGeom>
                <a:avLst/>
                <a:gdLst>
                  <a:gd name="connsiteX0" fmla="*/ 0 w 247018"/>
                  <a:gd name="connsiteY0" fmla="*/ 0 h 156011"/>
                  <a:gd name="connsiteX1" fmla="*/ 52004 w 247018"/>
                  <a:gd name="connsiteY1" fmla="*/ 156011 h 156011"/>
                  <a:gd name="connsiteX2" fmla="*/ 247018 w 247018"/>
                  <a:gd name="connsiteY2" fmla="*/ 156011 h 156011"/>
                  <a:gd name="connsiteX3" fmla="*/ 203682 w 247018"/>
                  <a:gd name="connsiteY3" fmla="*/ 17334 h 156011"/>
                  <a:gd name="connsiteX4" fmla="*/ 0 w 247018"/>
                  <a:gd name="connsiteY4" fmla="*/ 0 h 156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18" h="156011">
                    <a:moveTo>
                      <a:pt x="0" y="0"/>
                    </a:moveTo>
                    <a:lnTo>
                      <a:pt x="52004" y="156011"/>
                    </a:lnTo>
                    <a:lnTo>
                      <a:pt x="247018" y="156011"/>
                    </a:lnTo>
                    <a:lnTo>
                      <a:pt x="203682" y="17334"/>
                    </a:lnTo>
                    <a:lnTo>
                      <a:pt x="0"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72" name="Freeform 271"/>
              <p:cNvSpPr/>
              <p:nvPr/>
            </p:nvSpPr>
            <p:spPr>
              <a:xfrm>
                <a:off x="9264256" y="212234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73" name="Freeform 272"/>
              <p:cNvSpPr/>
              <p:nvPr/>
            </p:nvSpPr>
            <p:spPr>
              <a:xfrm>
                <a:off x="8761553" y="2382359"/>
                <a:ext cx="156011" cy="229683"/>
              </a:xfrm>
              <a:custGeom>
                <a:avLst/>
                <a:gdLst>
                  <a:gd name="connsiteX0" fmla="*/ 34669 w 156011"/>
                  <a:gd name="connsiteY0" fmla="*/ 17334 h 229683"/>
                  <a:gd name="connsiteX1" fmla="*/ 34669 w 156011"/>
                  <a:gd name="connsiteY1" fmla="*/ 17334 h 229683"/>
                  <a:gd name="connsiteX2" fmla="*/ 0 w 156011"/>
                  <a:gd name="connsiteY2" fmla="*/ 229683 h 229683"/>
                  <a:gd name="connsiteX3" fmla="*/ 8667 w 156011"/>
                  <a:gd name="connsiteY3" fmla="*/ 186347 h 229683"/>
                  <a:gd name="connsiteX4" fmla="*/ 138676 w 156011"/>
                  <a:gd name="connsiteY4" fmla="*/ 160345 h 229683"/>
                  <a:gd name="connsiteX5" fmla="*/ 156011 w 156011"/>
                  <a:gd name="connsiteY5" fmla="*/ 0 h 229683"/>
                  <a:gd name="connsiteX6" fmla="*/ 34669 w 156011"/>
                  <a:gd name="connsiteY6" fmla="*/ 17334 h 2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11" h="229683">
                    <a:moveTo>
                      <a:pt x="34669" y="17334"/>
                    </a:moveTo>
                    <a:lnTo>
                      <a:pt x="34669" y="17334"/>
                    </a:lnTo>
                    <a:lnTo>
                      <a:pt x="0" y="229683"/>
                    </a:lnTo>
                    <a:lnTo>
                      <a:pt x="8667" y="186347"/>
                    </a:lnTo>
                    <a:lnTo>
                      <a:pt x="138676" y="160345"/>
                    </a:lnTo>
                    <a:lnTo>
                      <a:pt x="156011" y="0"/>
                    </a:lnTo>
                    <a:lnTo>
                      <a:pt x="34669" y="17334"/>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74" name="Freeform 273"/>
              <p:cNvSpPr/>
              <p:nvPr/>
            </p:nvSpPr>
            <p:spPr>
              <a:xfrm>
                <a:off x="9580612" y="1623970"/>
                <a:ext cx="1837468" cy="559041"/>
              </a:xfrm>
              <a:custGeom>
                <a:avLst/>
                <a:gdLst>
                  <a:gd name="connsiteX0" fmla="*/ 1837468 w 1837468"/>
                  <a:gd name="connsiteY0" fmla="*/ 0 h 559041"/>
                  <a:gd name="connsiteX1" fmla="*/ 745388 w 1837468"/>
                  <a:gd name="connsiteY1" fmla="*/ 502704 h 559041"/>
                  <a:gd name="connsiteX2" fmla="*/ 364027 w 1837468"/>
                  <a:gd name="connsiteY2" fmla="*/ 559041 h 559041"/>
                  <a:gd name="connsiteX3" fmla="*/ 0 w 1837468"/>
                  <a:gd name="connsiteY3" fmla="*/ 554707 h 559041"/>
                </a:gdLst>
                <a:ahLst/>
                <a:cxnLst>
                  <a:cxn ang="0">
                    <a:pos x="connsiteX0" y="connsiteY0"/>
                  </a:cxn>
                  <a:cxn ang="0">
                    <a:pos x="connsiteX1" y="connsiteY1"/>
                  </a:cxn>
                  <a:cxn ang="0">
                    <a:pos x="connsiteX2" y="connsiteY2"/>
                  </a:cxn>
                  <a:cxn ang="0">
                    <a:pos x="connsiteX3" y="connsiteY3"/>
                  </a:cxn>
                </a:cxnLst>
                <a:rect l="l" t="t" r="r" b="b"/>
                <a:pathLst>
                  <a:path w="1837468" h="559041">
                    <a:moveTo>
                      <a:pt x="1837468" y="0"/>
                    </a:moveTo>
                    <a:lnTo>
                      <a:pt x="745388" y="502704"/>
                    </a:lnTo>
                    <a:lnTo>
                      <a:pt x="364027" y="559041"/>
                    </a:lnTo>
                    <a:lnTo>
                      <a:pt x="0" y="554707"/>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75" name="Straight Connector 274"/>
              <p:cNvCxnSpPr/>
              <p:nvPr/>
            </p:nvCxnSpPr>
            <p:spPr>
              <a:xfrm flipV="1">
                <a:off x="11521661" y="1343645"/>
                <a:ext cx="716973" cy="332509"/>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10202849" y="1662514"/>
                <a:ext cx="1229866" cy="533141"/>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10196027" y="2962072"/>
                <a:ext cx="2504813" cy="81246"/>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flipH="1" flipV="1">
                <a:off x="9297482" y="2809053"/>
                <a:ext cx="898545" cy="153019"/>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flipH="1">
                <a:off x="8689507" y="2809053"/>
                <a:ext cx="617997" cy="120749"/>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sp>
            <p:nvSpPr>
              <p:cNvPr id="280" name="Freeform 279"/>
              <p:cNvSpPr/>
              <p:nvPr/>
            </p:nvSpPr>
            <p:spPr>
              <a:xfrm>
                <a:off x="11400745" y="817911"/>
                <a:ext cx="832061" cy="151678"/>
              </a:xfrm>
              <a:custGeom>
                <a:avLst/>
                <a:gdLst>
                  <a:gd name="connsiteX0" fmla="*/ 138677 w 832061"/>
                  <a:gd name="connsiteY0" fmla="*/ 151678 h 151678"/>
                  <a:gd name="connsiteX1" fmla="*/ 364027 w 832061"/>
                  <a:gd name="connsiteY1" fmla="*/ 78006 h 151678"/>
                  <a:gd name="connsiteX2" fmla="*/ 468034 w 832061"/>
                  <a:gd name="connsiteY2" fmla="*/ 151678 h 151678"/>
                  <a:gd name="connsiteX3" fmla="*/ 832061 w 832061"/>
                  <a:gd name="connsiteY3" fmla="*/ 108342 h 151678"/>
                  <a:gd name="connsiteX4" fmla="*/ 771390 w 832061"/>
                  <a:gd name="connsiteY4" fmla="*/ 0 h 151678"/>
                  <a:gd name="connsiteX5" fmla="*/ 0 w 832061"/>
                  <a:gd name="connsiteY5" fmla="*/ 21669 h 15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061" h="151678">
                    <a:moveTo>
                      <a:pt x="138677" y="151678"/>
                    </a:moveTo>
                    <a:lnTo>
                      <a:pt x="364027" y="78006"/>
                    </a:lnTo>
                    <a:lnTo>
                      <a:pt x="468034" y="151678"/>
                    </a:lnTo>
                    <a:lnTo>
                      <a:pt x="832061" y="108342"/>
                    </a:lnTo>
                    <a:lnTo>
                      <a:pt x="771390" y="0"/>
                    </a:lnTo>
                    <a:lnTo>
                      <a:pt x="0" y="21669"/>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1" name="Freeform 280"/>
              <p:cNvSpPr/>
              <p:nvPr/>
            </p:nvSpPr>
            <p:spPr>
              <a:xfrm>
                <a:off x="11103404" y="2239348"/>
                <a:ext cx="297341" cy="110337"/>
              </a:xfrm>
              <a:custGeom>
                <a:avLst/>
                <a:gdLst>
                  <a:gd name="connsiteX0" fmla="*/ 0 w 260019"/>
                  <a:gd name="connsiteY0" fmla="*/ 0 h 99728"/>
                  <a:gd name="connsiteX1" fmla="*/ 0 w 260019"/>
                  <a:gd name="connsiteY1" fmla="*/ 0 h 99728"/>
                  <a:gd name="connsiteX2" fmla="*/ 0 w 260019"/>
                  <a:gd name="connsiteY2" fmla="*/ 99674 h 99728"/>
                  <a:gd name="connsiteX3" fmla="*/ 260019 w 260019"/>
                  <a:gd name="connsiteY3" fmla="*/ 95341 h 99728"/>
                  <a:gd name="connsiteX4" fmla="*/ 229683 w 260019"/>
                  <a:gd name="connsiteY4" fmla="*/ 8668 h 99728"/>
                  <a:gd name="connsiteX5" fmla="*/ 0 w 260019"/>
                  <a:gd name="connsiteY5" fmla="*/ 0 h 99728"/>
                  <a:gd name="connsiteX0" fmla="*/ 0 w 260019"/>
                  <a:gd name="connsiteY0" fmla="*/ 0 h 160989"/>
                  <a:gd name="connsiteX1" fmla="*/ 0 w 260019"/>
                  <a:gd name="connsiteY1" fmla="*/ 0 h 160989"/>
                  <a:gd name="connsiteX2" fmla="*/ 47986 w 260019"/>
                  <a:gd name="connsiteY2" fmla="*/ 160989 h 160989"/>
                  <a:gd name="connsiteX3" fmla="*/ 260019 w 260019"/>
                  <a:gd name="connsiteY3" fmla="*/ 95341 h 160989"/>
                  <a:gd name="connsiteX4" fmla="*/ 229683 w 260019"/>
                  <a:gd name="connsiteY4" fmla="*/ 8668 h 160989"/>
                  <a:gd name="connsiteX5" fmla="*/ 0 w 260019"/>
                  <a:gd name="connsiteY5" fmla="*/ 0 h 160989"/>
                  <a:gd name="connsiteX0" fmla="*/ 0 w 260019"/>
                  <a:gd name="connsiteY0" fmla="*/ 0 h 160989"/>
                  <a:gd name="connsiteX1" fmla="*/ 0 w 260019"/>
                  <a:gd name="connsiteY1" fmla="*/ 0 h 160989"/>
                  <a:gd name="connsiteX2" fmla="*/ 47986 w 260019"/>
                  <a:gd name="connsiteY2" fmla="*/ 160989 h 160989"/>
                  <a:gd name="connsiteX3" fmla="*/ 260019 w 260019"/>
                  <a:gd name="connsiteY3" fmla="*/ 95341 h 160989"/>
                  <a:gd name="connsiteX4" fmla="*/ 229683 w 260019"/>
                  <a:gd name="connsiteY4" fmla="*/ 8668 h 160989"/>
                  <a:gd name="connsiteX5" fmla="*/ 0 w 260019"/>
                  <a:gd name="connsiteY5" fmla="*/ 0 h 160989"/>
                  <a:gd name="connsiteX0" fmla="*/ 37322 w 297341"/>
                  <a:gd name="connsiteY0" fmla="*/ 0 h 110337"/>
                  <a:gd name="connsiteX1" fmla="*/ 37322 w 297341"/>
                  <a:gd name="connsiteY1" fmla="*/ 0 h 110337"/>
                  <a:gd name="connsiteX2" fmla="*/ 0 w 297341"/>
                  <a:gd name="connsiteY2" fmla="*/ 110337 h 110337"/>
                  <a:gd name="connsiteX3" fmla="*/ 297341 w 297341"/>
                  <a:gd name="connsiteY3" fmla="*/ 95341 h 110337"/>
                  <a:gd name="connsiteX4" fmla="*/ 267005 w 297341"/>
                  <a:gd name="connsiteY4" fmla="*/ 8668 h 110337"/>
                  <a:gd name="connsiteX5" fmla="*/ 37322 w 297341"/>
                  <a:gd name="connsiteY5" fmla="*/ 0 h 110337"/>
                  <a:gd name="connsiteX0" fmla="*/ 37322 w 306994"/>
                  <a:gd name="connsiteY0" fmla="*/ 0 h 110337"/>
                  <a:gd name="connsiteX1" fmla="*/ 37322 w 306994"/>
                  <a:gd name="connsiteY1" fmla="*/ 0 h 110337"/>
                  <a:gd name="connsiteX2" fmla="*/ 0 w 306994"/>
                  <a:gd name="connsiteY2" fmla="*/ 110337 h 110337"/>
                  <a:gd name="connsiteX3" fmla="*/ 297341 w 306994"/>
                  <a:gd name="connsiteY3" fmla="*/ 95341 h 110337"/>
                  <a:gd name="connsiteX4" fmla="*/ 306994 w 306994"/>
                  <a:gd name="connsiteY4" fmla="*/ 6002 h 110337"/>
                  <a:gd name="connsiteX5" fmla="*/ 37322 w 306994"/>
                  <a:gd name="connsiteY5" fmla="*/ 0 h 110337"/>
                  <a:gd name="connsiteX0" fmla="*/ 37322 w 297341"/>
                  <a:gd name="connsiteY0" fmla="*/ 0 h 110337"/>
                  <a:gd name="connsiteX1" fmla="*/ 37322 w 297341"/>
                  <a:gd name="connsiteY1" fmla="*/ 0 h 110337"/>
                  <a:gd name="connsiteX2" fmla="*/ 0 w 297341"/>
                  <a:gd name="connsiteY2" fmla="*/ 110337 h 110337"/>
                  <a:gd name="connsiteX3" fmla="*/ 297341 w 297341"/>
                  <a:gd name="connsiteY3" fmla="*/ 95341 h 110337"/>
                  <a:gd name="connsiteX4" fmla="*/ 275003 w 297341"/>
                  <a:gd name="connsiteY4" fmla="*/ 6002 h 110337"/>
                  <a:gd name="connsiteX5" fmla="*/ 37322 w 297341"/>
                  <a:gd name="connsiteY5" fmla="*/ 0 h 11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341" h="110337">
                    <a:moveTo>
                      <a:pt x="37322" y="0"/>
                    </a:moveTo>
                    <a:lnTo>
                      <a:pt x="37322" y="0"/>
                    </a:lnTo>
                    <a:cubicBezTo>
                      <a:pt x="31102" y="18389"/>
                      <a:pt x="51058" y="110337"/>
                      <a:pt x="0" y="110337"/>
                    </a:cubicBezTo>
                    <a:cubicBezTo>
                      <a:pt x="78676" y="91120"/>
                      <a:pt x="226663" y="117224"/>
                      <a:pt x="297341" y="95341"/>
                    </a:cubicBezTo>
                    <a:lnTo>
                      <a:pt x="275003" y="6002"/>
                    </a:lnTo>
                    <a:lnTo>
                      <a:pt x="37322"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82" name="Freeform 281"/>
              <p:cNvSpPr/>
              <p:nvPr/>
            </p:nvSpPr>
            <p:spPr>
              <a:xfrm>
                <a:off x="11422413" y="2187345"/>
                <a:ext cx="320690" cy="199348"/>
              </a:xfrm>
              <a:custGeom>
                <a:avLst/>
                <a:gdLst>
                  <a:gd name="connsiteX0" fmla="*/ 0 w 320690"/>
                  <a:gd name="connsiteY0" fmla="*/ 0 h 199348"/>
                  <a:gd name="connsiteX1" fmla="*/ 294688 w 320690"/>
                  <a:gd name="connsiteY1" fmla="*/ 17334 h 199348"/>
                  <a:gd name="connsiteX2" fmla="*/ 320690 w 320690"/>
                  <a:gd name="connsiteY2" fmla="*/ 190680 h 199348"/>
                  <a:gd name="connsiteX3" fmla="*/ 30336 w 320690"/>
                  <a:gd name="connsiteY3" fmla="*/ 199348 h 199348"/>
                  <a:gd name="connsiteX4" fmla="*/ 0 w 320690"/>
                  <a:gd name="connsiteY4" fmla="*/ 0 h 19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90" h="199348">
                    <a:moveTo>
                      <a:pt x="0" y="0"/>
                    </a:moveTo>
                    <a:lnTo>
                      <a:pt x="294688" y="17334"/>
                    </a:lnTo>
                    <a:lnTo>
                      <a:pt x="320690" y="190680"/>
                    </a:lnTo>
                    <a:lnTo>
                      <a:pt x="30336" y="199348"/>
                    </a:lnTo>
                    <a:lnTo>
                      <a:pt x="0"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283" name="Straight Connector 282"/>
              <p:cNvCxnSpPr/>
              <p:nvPr/>
            </p:nvCxnSpPr>
            <p:spPr>
              <a:xfrm flipH="1" flipV="1">
                <a:off x="8549204" y="3519847"/>
                <a:ext cx="4248425" cy="106384"/>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8802509" y="2183011"/>
                <a:ext cx="846810" cy="202371"/>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flipH="1" flipV="1">
                <a:off x="10179683" y="2435433"/>
                <a:ext cx="2392858" cy="47981"/>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flipH="1" flipV="1">
                <a:off x="9649319" y="968778"/>
                <a:ext cx="578290" cy="26598"/>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H="1">
                <a:off x="9418500" y="969589"/>
                <a:ext cx="234748" cy="52986"/>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H="1" flipV="1">
                <a:off x="9627992" y="2183011"/>
                <a:ext cx="568035" cy="12644"/>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sp>
            <p:nvSpPr>
              <p:cNvPr id="291" name="Freeform 290"/>
              <p:cNvSpPr/>
              <p:nvPr/>
            </p:nvSpPr>
            <p:spPr>
              <a:xfrm>
                <a:off x="11394337" y="812244"/>
                <a:ext cx="812800" cy="410308"/>
              </a:xfrm>
              <a:custGeom>
                <a:avLst/>
                <a:gdLst>
                  <a:gd name="connsiteX0" fmla="*/ 0 w 812800"/>
                  <a:gd name="connsiteY0" fmla="*/ 0 h 410308"/>
                  <a:gd name="connsiteX1" fmla="*/ 0 w 812800"/>
                  <a:gd name="connsiteY1" fmla="*/ 0 h 410308"/>
                  <a:gd name="connsiteX2" fmla="*/ 23446 w 812800"/>
                  <a:gd name="connsiteY2" fmla="*/ 58616 h 410308"/>
                  <a:gd name="connsiteX3" fmla="*/ 332154 w 812800"/>
                  <a:gd name="connsiteY3" fmla="*/ 410308 h 410308"/>
                  <a:gd name="connsiteX4" fmla="*/ 812800 w 812800"/>
                  <a:gd name="connsiteY4" fmla="*/ 187570 h 410308"/>
                  <a:gd name="connsiteX5" fmla="*/ 785446 w 812800"/>
                  <a:gd name="connsiteY5" fmla="*/ 35170 h 410308"/>
                  <a:gd name="connsiteX6" fmla="*/ 0 w 812800"/>
                  <a:gd name="connsiteY6" fmla="*/ 0 h 41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 h="410308">
                    <a:moveTo>
                      <a:pt x="0" y="0"/>
                    </a:moveTo>
                    <a:lnTo>
                      <a:pt x="0" y="0"/>
                    </a:lnTo>
                    <a:lnTo>
                      <a:pt x="23446" y="58616"/>
                    </a:lnTo>
                    <a:lnTo>
                      <a:pt x="332154" y="410308"/>
                    </a:lnTo>
                    <a:lnTo>
                      <a:pt x="812800" y="187570"/>
                    </a:lnTo>
                    <a:lnTo>
                      <a:pt x="785446" y="35170"/>
                    </a:lnTo>
                    <a:lnTo>
                      <a:pt x="0"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92" name="Rectangle 291"/>
              <p:cNvSpPr/>
              <p:nvPr/>
            </p:nvSpPr>
            <p:spPr>
              <a:xfrm>
                <a:off x="10590365" y="3304209"/>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93" name="Rectangle 292"/>
              <p:cNvSpPr/>
              <p:nvPr/>
            </p:nvSpPr>
            <p:spPr>
              <a:xfrm>
                <a:off x="10169690" y="3284526"/>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94" name="Rectangle 293"/>
              <p:cNvSpPr/>
              <p:nvPr/>
            </p:nvSpPr>
            <p:spPr>
              <a:xfrm>
                <a:off x="9686991" y="3148781"/>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95" name="Rectangle 294"/>
              <p:cNvSpPr/>
              <p:nvPr/>
            </p:nvSpPr>
            <p:spPr>
              <a:xfrm>
                <a:off x="8934720" y="3264887"/>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96" name="Rectangle 295"/>
              <p:cNvSpPr/>
              <p:nvPr/>
            </p:nvSpPr>
            <p:spPr>
              <a:xfrm>
                <a:off x="8667353" y="3148780"/>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97" name="Rectangle 296"/>
              <p:cNvSpPr/>
              <p:nvPr/>
            </p:nvSpPr>
            <p:spPr>
              <a:xfrm rot="1301399">
                <a:off x="9856043" y="2699108"/>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98" name="Rectangle 297"/>
              <p:cNvSpPr/>
              <p:nvPr/>
            </p:nvSpPr>
            <p:spPr>
              <a:xfrm>
                <a:off x="10490057" y="2540033"/>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99" name="Rectangle 298"/>
              <p:cNvSpPr/>
              <p:nvPr/>
            </p:nvSpPr>
            <p:spPr>
              <a:xfrm>
                <a:off x="10790616" y="2705849"/>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00" name="Rectangle 299"/>
              <p:cNvSpPr/>
              <p:nvPr/>
            </p:nvSpPr>
            <p:spPr>
              <a:xfrm>
                <a:off x="11159990" y="2699107"/>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01" name="Rectangle 300"/>
              <p:cNvSpPr/>
              <p:nvPr/>
            </p:nvSpPr>
            <p:spPr>
              <a:xfrm>
                <a:off x="12053338" y="2041206"/>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02" name="Rectangle 301"/>
              <p:cNvSpPr/>
              <p:nvPr/>
            </p:nvSpPr>
            <p:spPr>
              <a:xfrm>
                <a:off x="11361544" y="3134984"/>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03" name="Rectangle 302"/>
              <p:cNvSpPr/>
              <p:nvPr/>
            </p:nvSpPr>
            <p:spPr>
              <a:xfrm rot="19881749">
                <a:off x="10209843" y="1700519"/>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04" name="Rectangle 303"/>
              <p:cNvSpPr/>
              <p:nvPr/>
            </p:nvSpPr>
            <p:spPr>
              <a:xfrm rot="20498143">
                <a:off x="10416369" y="1132856"/>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05" name="Rectangle 304"/>
              <p:cNvSpPr/>
              <p:nvPr/>
            </p:nvSpPr>
            <p:spPr>
              <a:xfrm rot="20498143">
                <a:off x="10617817" y="1421759"/>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06" name="Rectangle 305"/>
              <p:cNvSpPr/>
              <p:nvPr/>
            </p:nvSpPr>
            <p:spPr>
              <a:xfrm rot="20498143">
                <a:off x="11124286" y="1426757"/>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07" name="Rectangle 306"/>
              <p:cNvSpPr/>
              <p:nvPr/>
            </p:nvSpPr>
            <p:spPr>
              <a:xfrm rot="20498143">
                <a:off x="11159990" y="1152256"/>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08" name="Rectangle 307"/>
              <p:cNvSpPr/>
              <p:nvPr/>
            </p:nvSpPr>
            <p:spPr>
              <a:xfrm rot="20498143">
                <a:off x="11008292" y="940560"/>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09" name="Rectangle 308"/>
              <p:cNvSpPr/>
              <p:nvPr/>
            </p:nvSpPr>
            <p:spPr>
              <a:xfrm rot="20498143">
                <a:off x="10640373" y="873565"/>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10" name="Rectangle 309"/>
              <p:cNvSpPr/>
              <p:nvPr/>
            </p:nvSpPr>
            <p:spPr>
              <a:xfrm rot="464348">
                <a:off x="9589557" y="1905161"/>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311" name="Straight Connector 310"/>
              <p:cNvCxnSpPr/>
              <p:nvPr/>
            </p:nvCxnSpPr>
            <p:spPr>
              <a:xfrm>
                <a:off x="10790616" y="820660"/>
                <a:ext cx="1004968" cy="1207639"/>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sp>
            <p:nvSpPr>
              <p:cNvPr id="312" name="Rectangle 311"/>
              <p:cNvSpPr/>
              <p:nvPr/>
            </p:nvSpPr>
            <p:spPr>
              <a:xfrm>
                <a:off x="12512779" y="3355262"/>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13" name="Rectangle 312"/>
              <p:cNvSpPr/>
              <p:nvPr/>
            </p:nvSpPr>
            <p:spPr>
              <a:xfrm>
                <a:off x="12366596" y="2800701"/>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14" name="Rectangle 313"/>
              <p:cNvSpPr/>
              <p:nvPr/>
            </p:nvSpPr>
            <p:spPr>
              <a:xfrm>
                <a:off x="12244505" y="2245645"/>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15" name="Rectangle 314"/>
              <p:cNvSpPr/>
              <p:nvPr/>
            </p:nvSpPr>
            <p:spPr>
              <a:xfrm>
                <a:off x="12194130" y="1774862"/>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16" name="Rectangle 315"/>
              <p:cNvSpPr/>
              <p:nvPr/>
            </p:nvSpPr>
            <p:spPr>
              <a:xfrm>
                <a:off x="12000476" y="1766047"/>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17" name="Rectangle 316"/>
              <p:cNvSpPr/>
              <p:nvPr/>
            </p:nvSpPr>
            <p:spPr>
              <a:xfrm rot="19778256">
                <a:off x="11653358" y="1762766"/>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18" name="Rectangle 317"/>
              <p:cNvSpPr/>
              <p:nvPr/>
            </p:nvSpPr>
            <p:spPr>
              <a:xfrm rot="19778256">
                <a:off x="10893342" y="2112757"/>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grpSp>
        <p:sp>
          <p:nvSpPr>
            <p:cNvPr id="319" name="Freeform 318"/>
            <p:cNvSpPr/>
            <p:nvPr/>
          </p:nvSpPr>
          <p:spPr>
            <a:xfrm>
              <a:off x="11227359" y="4939808"/>
              <a:ext cx="972326" cy="608221"/>
            </a:xfrm>
            <a:custGeom>
              <a:avLst/>
              <a:gdLst>
                <a:gd name="connsiteX0" fmla="*/ 0 w 972326"/>
                <a:gd name="connsiteY0" fmla="*/ 318592 h 608221"/>
                <a:gd name="connsiteX1" fmla="*/ 417893 w 972326"/>
                <a:gd name="connsiteY1" fmla="*/ 153090 h 608221"/>
                <a:gd name="connsiteX2" fmla="*/ 422031 w 972326"/>
                <a:gd name="connsiteY2" fmla="*/ 198603 h 608221"/>
                <a:gd name="connsiteX3" fmla="*/ 463407 w 972326"/>
                <a:gd name="connsiteY3" fmla="*/ 206878 h 608221"/>
                <a:gd name="connsiteX4" fmla="*/ 935088 w 972326"/>
                <a:gd name="connsiteY4" fmla="*/ 0 h 608221"/>
                <a:gd name="connsiteX5" fmla="*/ 951638 w 972326"/>
                <a:gd name="connsiteY5" fmla="*/ 66201 h 608221"/>
                <a:gd name="connsiteX6" fmla="*/ 955776 w 972326"/>
                <a:gd name="connsiteY6" fmla="*/ 103439 h 608221"/>
                <a:gd name="connsiteX7" fmla="*/ 972326 w 972326"/>
                <a:gd name="connsiteY7" fmla="*/ 273079 h 608221"/>
                <a:gd name="connsiteX8" fmla="*/ 939226 w 972326"/>
                <a:gd name="connsiteY8" fmla="*/ 285491 h 608221"/>
                <a:gd name="connsiteX9" fmla="*/ 906125 w 972326"/>
                <a:gd name="connsiteY9" fmla="*/ 302042 h 608221"/>
                <a:gd name="connsiteX10" fmla="*/ 169640 w 972326"/>
                <a:gd name="connsiteY10" fmla="*/ 608221 h 608221"/>
                <a:gd name="connsiteX11" fmla="*/ 0 w 972326"/>
                <a:gd name="connsiteY11" fmla="*/ 318592 h 60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326" h="608221">
                  <a:moveTo>
                    <a:pt x="0" y="318592"/>
                  </a:moveTo>
                  <a:lnTo>
                    <a:pt x="417893" y="153090"/>
                  </a:lnTo>
                  <a:lnTo>
                    <a:pt x="422031" y="198603"/>
                  </a:lnTo>
                  <a:lnTo>
                    <a:pt x="463407" y="206878"/>
                  </a:lnTo>
                  <a:lnTo>
                    <a:pt x="935088" y="0"/>
                  </a:lnTo>
                  <a:cubicBezTo>
                    <a:pt x="940605" y="22067"/>
                    <a:pt x="947177" y="43897"/>
                    <a:pt x="951638" y="66201"/>
                  </a:cubicBezTo>
                  <a:cubicBezTo>
                    <a:pt x="954087" y="78448"/>
                    <a:pt x="955776" y="103439"/>
                    <a:pt x="955776" y="103439"/>
                  </a:cubicBezTo>
                  <a:lnTo>
                    <a:pt x="972326" y="273079"/>
                  </a:lnTo>
                  <a:cubicBezTo>
                    <a:pt x="961293" y="277216"/>
                    <a:pt x="950022" y="280768"/>
                    <a:pt x="939226" y="285491"/>
                  </a:cubicBezTo>
                  <a:cubicBezTo>
                    <a:pt x="927924" y="290436"/>
                    <a:pt x="906125" y="302042"/>
                    <a:pt x="906125" y="302042"/>
                  </a:cubicBezTo>
                  <a:lnTo>
                    <a:pt x="169640" y="608221"/>
                  </a:lnTo>
                  <a:lnTo>
                    <a:pt x="0" y="318592"/>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20" name="Freeform 319"/>
            <p:cNvSpPr/>
            <p:nvPr/>
          </p:nvSpPr>
          <p:spPr>
            <a:xfrm>
              <a:off x="8990910" y="6053245"/>
              <a:ext cx="256748" cy="198603"/>
            </a:xfrm>
            <a:custGeom>
              <a:avLst/>
              <a:gdLst>
                <a:gd name="connsiteX0" fmla="*/ 219291 w 256748"/>
                <a:gd name="connsiteY0" fmla="*/ 0 h 198603"/>
                <a:gd name="connsiteX1" fmla="*/ 219291 w 256748"/>
                <a:gd name="connsiteY1" fmla="*/ 0 h 198603"/>
                <a:gd name="connsiteX2" fmla="*/ 256529 w 256748"/>
                <a:gd name="connsiteY2" fmla="*/ 144815 h 198603"/>
                <a:gd name="connsiteX3" fmla="*/ 252391 w 256748"/>
                <a:gd name="connsiteY3" fmla="*/ 157227 h 198603"/>
                <a:gd name="connsiteX4" fmla="*/ 239979 w 256748"/>
                <a:gd name="connsiteY4" fmla="*/ 161365 h 198603"/>
                <a:gd name="connsiteX5" fmla="*/ 0 w 256748"/>
                <a:gd name="connsiteY5" fmla="*/ 198603 h 198603"/>
                <a:gd name="connsiteX6" fmla="*/ 16551 w 256748"/>
                <a:gd name="connsiteY6" fmla="*/ 57926 h 198603"/>
                <a:gd name="connsiteX7" fmla="*/ 219291 w 256748"/>
                <a:gd name="connsiteY7" fmla="*/ 0 h 19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748" h="198603">
                  <a:moveTo>
                    <a:pt x="219291" y="0"/>
                  </a:moveTo>
                  <a:lnTo>
                    <a:pt x="219291" y="0"/>
                  </a:lnTo>
                  <a:cubicBezTo>
                    <a:pt x="231704" y="48272"/>
                    <a:pt x="246261" y="96042"/>
                    <a:pt x="256529" y="144815"/>
                  </a:cubicBezTo>
                  <a:cubicBezTo>
                    <a:pt x="257427" y="149083"/>
                    <a:pt x="255475" y="154143"/>
                    <a:pt x="252391" y="157227"/>
                  </a:cubicBezTo>
                  <a:cubicBezTo>
                    <a:pt x="249307" y="160311"/>
                    <a:pt x="239979" y="161365"/>
                    <a:pt x="239979" y="161365"/>
                  </a:cubicBezTo>
                  <a:lnTo>
                    <a:pt x="0" y="198603"/>
                  </a:lnTo>
                  <a:lnTo>
                    <a:pt x="16551" y="57926"/>
                  </a:lnTo>
                  <a:lnTo>
                    <a:pt x="219291"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23" name="Freeform 322"/>
            <p:cNvSpPr/>
            <p:nvPr/>
          </p:nvSpPr>
          <p:spPr>
            <a:xfrm>
              <a:off x="10927287" y="4749915"/>
              <a:ext cx="198603" cy="124127"/>
            </a:xfrm>
            <a:custGeom>
              <a:avLst/>
              <a:gdLst>
                <a:gd name="connsiteX0" fmla="*/ 0 w 198603"/>
                <a:gd name="connsiteY0" fmla="*/ 4137 h 124127"/>
                <a:gd name="connsiteX1" fmla="*/ 78613 w 198603"/>
                <a:gd name="connsiteY1" fmla="*/ 124127 h 124127"/>
                <a:gd name="connsiteX2" fmla="*/ 198603 w 198603"/>
                <a:gd name="connsiteY2" fmla="*/ 78614 h 124127"/>
                <a:gd name="connsiteX3" fmla="*/ 194465 w 198603"/>
                <a:gd name="connsiteY3" fmla="*/ 0 h 124127"/>
                <a:gd name="connsiteX4" fmla="*/ 0 w 198603"/>
                <a:gd name="connsiteY4" fmla="*/ 4137 h 124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03" h="124127">
                  <a:moveTo>
                    <a:pt x="0" y="4137"/>
                  </a:moveTo>
                  <a:lnTo>
                    <a:pt x="78613" y="124127"/>
                  </a:lnTo>
                  <a:lnTo>
                    <a:pt x="198603" y="78614"/>
                  </a:lnTo>
                  <a:lnTo>
                    <a:pt x="194465" y="0"/>
                  </a:lnTo>
                  <a:lnTo>
                    <a:pt x="0" y="4137"/>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327" name="Straight Connector 326"/>
            <p:cNvCxnSpPr/>
            <p:nvPr/>
          </p:nvCxnSpPr>
          <p:spPr>
            <a:xfrm flipH="1" flipV="1">
              <a:off x="10304558" y="4745132"/>
              <a:ext cx="1829789" cy="29979"/>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H="1">
              <a:off x="9316516" y="4745132"/>
              <a:ext cx="1008283" cy="56364"/>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10182591" y="4955239"/>
              <a:ext cx="666105" cy="867848"/>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H="1">
              <a:off x="9653579" y="6081091"/>
              <a:ext cx="589341" cy="1406408"/>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sp>
          <p:nvSpPr>
            <p:cNvPr id="335" name="Freeform 334"/>
            <p:cNvSpPr/>
            <p:nvPr/>
          </p:nvSpPr>
          <p:spPr>
            <a:xfrm>
              <a:off x="11465169" y="5221596"/>
              <a:ext cx="856474" cy="529608"/>
            </a:xfrm>
            <a:custGeom>
              <a:avLst/>
              <a:gdLst>
                <a:gd name="connsiteX0" fmla="*/ 0 w 856474"/>
                <a:gd name="connsiteY0" fmla="*/ 393068 h 529608"/>
                <a:gd name="connsiteX1" fmla="*/ 0 w 856474"/>
                <a:gd name="connsiteY1" fmla="*/ 393068 h 529608"/>
                <a:gd name="connsiteX2" fmla="*/ 24826 w 856474"/>
                <a:gd name="connsiteY2" fmla="*/ 422031 h 529608"/>
                <a:gd name="connsiteX3" fmla="*/ 37238 w 856474"/>
                <a:gd name="connsiteY3" fmla="*/ 434444 h 529608"/>
                <a:gd name="connsiteX4" fmla="*/ 45513 w 856474"/>
                <a:gd name="connsiteY4" fmla="*/ 446856 h 529608"/>
                <a:gd name="connsiteX5" fmla="*/ 62064 w 856474"/>
                <a:gd name="connsiteY5" fmla="*/ 463407 h 529608"/>
                <a:gd name="connsiteX6" fmla="*/ 74476 w 856474"/>
                <a:gd name="connsiteY6" fmla="*/ 488232 h 529608"/>
                <a:gd name="connsiteX7" fmla="*/ 78614 w 856474"/>
                <a:gd name="connsiteY7" fmla="*/ 500645 h 529608"/>
                <a:gd name="connsiteX8" fmla="*/ 82751 w 856474"/>
                <a:gd name="connsiteY8" fmla="*/ 529608 h 529608"/>
                <a:gd name="connsiteX9" fmla="*/ 401343 w 856474"/>
                <a:gd name="connsiteY9" fmla="*/ 339280 h 529608"/>
                <a:gd name="connsiteX10" fmla="*/ 856474 w 856474"/>
                <a:gd name="connsiteY10" fmla="*/ 331005 h 529608"/>
                <a:gd name="connsiteX11" fmla="*/ 740623 w 856474"/>
                <a:gd name="connsiteY11" fmla="*/ 0 h 529608"/>
                <a:gd name="connsiteX12" fmla="*/ 0 w 856474"/>
                <a:gd name="connsiteY12" fmla="*/ 393068 h 52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6474" h="529608">
                  <a:moveTo>
                    <a:pt x="0" y="393068"/>
                  </a:moveTo>
                  <a:lnTo>
                    <a:pt x="0" y="393068"/>
                  </a:lnTo>
                  <a:cubicBezTo>
                    <a:pt x="8275" y="402722"/>
                    <a:pt x="16320" y="412579"/>
                    <a:pt x="24826" y="422031"/>
                  </a:cubicBezTo>
                  <a:cubicBezTo>
                    <a:pt x="28740" y="426380"/>
                    <a:pt x="33492" y="429949"/>
                    <a:pt x="37238" y="434444"/>
                  </a:cubicBezTo>
                  <a:cubicBezTo>
                    <a:pt x="40421" y="438264"/>
                    <a:pt x="42277" y="443081"/>
                    <a:pt x="45513" y="446856"/>
                  </a:cubicBezTo>
                  <a:cubicBezTo>
                    <a:pt x="50591" y="452780"/>
                    <a:pt x="62064" y="463407"/>
                    <a:pt x="62064" y="463407"/>
                  </a:cubicBezTo>
                  <a:cubicBezTo>
                    <a:pt x="72461" y="494601"/>
                    <a:pt x="58437" y="456154"/>
                    <a:pt x="74476" y="488232"/>
                  </a:cubicBezTo>
                  <a:cubicBezTo>
                    <a:pt x="76427" y="492133"/>
                    <a:pt x="77416" y="496451"/>
                    <a:pt x="78614" y="500645"/>
                  </a:cubicBezTo>
                  <a:cubicBezTo>
                    <a:pt x="83754" y="518637"/>
                    <a:pt x="82751" y="513380"/>
                    <a:pt x="82751" y="529608"/>
                  </a:cubicBezTo>
                  <a:lnTo>
                    <a:pt x="401343" y="339280"/>
                  </a:lnTo>
                  <a:lnTo>
                    <a:pt x="856474" y="331005"/>
                  </a:lnTo>
                  <a:lnTo>
                    <a:pt x="740623" y="0"/>
                  </a:lnTo>
                  <a:lnTo>
                    <a:pt x="0" y="393068"/>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339" name="Straight Connector 338"/>
            <p:cNvCxnSpPr/>
            <p:nvPr/>
          </p:nvCxnSpPr>
          <p:spPr>
            <a:xfrm flipH="1">
              <a:off x="9627653" y="4760121"/>
              <a:ext cx="697146" cy="779649"/>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H="1">
              <a:off x="9429962" y="5538991"/>
              <a:ext cx="197246" cy="126981"/>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9621001" y="5578314"/>
              <a:ext cx="624832" cy="489963"/>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12118473" y="4760121"/>
              <a:ext cx="619373" cy="2806130"/>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sp>
          <p:nvSpPr>
            <p:cNvPr id="356" name="Freeform 355"/>
            <p:cNvSpPr/>
            <p:nvPr/>
          </p:nvSpPr>
          <p:spPr>
            <a:xfrm>
              <a:off x="11514820" y="6404938"/>
              <a:ext cx="231703" cy="351692"/>
            </a:xfrm>
            <a:custGeom>
              <a:avLst/>
              <a:gdLst>
                <a:gd name="connsiteX0" fmla="*/ 0 w 231703"/>
                <a:gd name="connsiteY0" fmla="*/ 0 h 351692"/>
                <a:gd name="connsiteX1" fmla="*/ 0 w 231703"/>
                <a:gd name="connsiteY1" fmla="*/ 0 h 351692"/>
                <a:gd name="connsiteX2" fmla="*/ 12413 w 231703"/>
                <a:gd name="connsiteY2" fmla="*/ 53788 h 351692"/>
                <a:gd name="connsiteX3" fmla="*/ 16550 w 231703"/>
                <a:gd name="connsiteY3" fmla="*/ 351692 h 351692"/>
                <a:gd name="connsiteX4" fmla="*/ 231703 w 231703"/>
                <a:gd name="connsiteY4" fmla="*/ 343417 h 351692"/>
                <a:gd name="connsiteX5" fmla="*/ 194465 w 231703"/>
                <a:gd name="connsiteY5" fmla="*/ 12412 h 351692"/>
                <a:gd name="connsiteX6" fmla="*/ 0 w 231703"/>
                <a:gd name="connsiteY6" fmla="*/ 0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703" h="351692">
                  <a:moveTo>
                    <a:pt x="0" y="0"/>
                  </a:moveTo>
                  <a:lnTo>
                    <a:pt x="0" y="0"/>
                  </a:lnTo>
                  <a:lnTo>
                    <a:pt x="12413" y="53788"/>
                  </a:lnTo>
                  <a:lnTo>
                    <a:pt x="16550" y="351692"/>
                  </a:lnTo>
                  <a:lnTo>
                    <a:pt x="231703" y="343417"/>
                  </a:lnTo>
                  <a:lnTo>
                    <a:pt x="194465" y="12412"/>
                  </a:lnTo>
                  <a:lnTo>
                    <a:pt x="0"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57" name="Rectangle 356"/>
            <p:cNvSpPr/>
            <p:nvPr/>
          </p:nvSpPr>
          <p:spPr>
            <a:xfrm>
              <a:off x="11088416" y="6526345"/>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58" name="Rectangle 357"/>
            <p:cNvSpPr/>
            <p:nvPr/>
          </p:nvSpPr>
          <p:spPr>
            <a:xfrm>
              <a:off x="10731468" y="6739874"/>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59" name="Rectangle 358"/>
            <p:cNvSpPr/>
            <p:nvPr/>
          </p:nvSpPr>
          <p:spPr>
            <a:xfrm>
              <a:off x="10437545" y="6599489"/>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b="1" dirty="0"/>
            </a:p>
          </p:txBody>
        </p:sp>
        <p:sp>
          <p:nvSpPr>
            <p:cNvPr id="360" name="Rectangle 359"/>
            <p:cNvSpPr/>
            <p:nvPr/>
          </p:nvSpPr>
          <p:spPr>
            <a:xfrm>
              <a:off x="10119899" y="6730580"/>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b="1" dirty="0"/>
            </a:p>
          </p:txBody>
        </p:sp>
        <p:sp>
          <p:nvSpPr>
            <p:cNvPr id="361" name="Rectangle 360"/>
            <p:cNvSpPr/>
            <p:nvPr/>
          </p:nvSpPr>
          <p:spPr>
            <a:xfrm>
              <a:off x="10112196" y="7380962"/>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62" name="Rectangle 361"/>
            <p:cNvSpPr/>
            <p:nvPr/>
          </p:nvSpPr>
          <p:spPr>
            <a:xfrm>
              <a:off x="9448684" y="6984413"/>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63" name="Rectangle 362"/>
            <p:cNvSpPr/>
            <p:nvPr/>
          </p:nvSpPr>
          <p:spPr>
            <a:xfrm>
              <a:off x="9534054" y="6462951"/>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CA" dirty="0"/>
                <a:t> </a:t>
              </a:r>
            </a:p>
          </p:txBody>
        </p:sp>
        <p:cxnSp>
          <p:nvCxnSpPr>
            <p:cNvPr id="368" name="Straight Connector 367"/>
            <p:cNvCxnSpPr/>
            <p:nvPr/>
          </p:nvCxnSpPr>
          <p:spPr>
            <a:xfrm flipH="1" flipV="1">
              <a:off x="11312516" y="5942076"/>
              <a:ext cx="1046280" cy="13015"/>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a:off x="11306274" y="5940875"/>
              <a:ext cx="66658" cy="447761"/>
            </a:xfrm>
            <a:prstGeom prst="line">
              <a:avLst/>
            </a:prstGeom>
            <a:ln w="41275">
              <a:solidFill>
                <a:srgbClr val="92D050">
                  <a:alpha val="75000"/>
                </a:srgbClr>
              </a:solidFill>
            </a:ln>
          </p:spPr>
          <p:style>
            <a:lnRef idx="1">
              <a:schemeClr val="accent1"/>
            </a:lnRef>
            <a:fillRef idx="0">
              <a:schemeClr val="accent1"/>
            </a:fillRef>
            <a:effectRef idx="0">
              <a:schemeClr val="accent1"/>
            </a:effectRef>
            <a:fontRef idx="minor">
              <a:schemeClr val="tx1"/>
            </a:fontRef>
          </p:style>
        </p:cxnSp>
        <p:sp>
          <p:nvSpPr>
            <p:cNvPr id="372" name="Freeform 371"/>
            <p:cNvSpPr/>
            <p:nvPr/>
          </p:nvSpPr>
          <p:spPr>
            <a:xfrm>
              <a:off x="11288118" y="7401158"/>
              <a:ext cx="856158" cy="125221"/>
            </a:xfrm>
            <a:custGeom>
              <a:avLst/>
              <a:gdLst>
                <a:gd name="connsiteX0" fmla="*/ 37857 w 856158"/>
                <a:gd name="connsiteY0" fmla="*/ 0 h 125221"/>
                <a:gd name="connsiteX1" fmla="*/ 853246 w 856158"/>
                <a:gd name="connsiteY1" fmla="*/ 14561 h 125221"/>
                <a:gd name="connsiteX2" fmla="*/ 856158 w 856158"/>
                <a:gd name="connsiteY2" fmla="*/ 125221 h 125221"/>
                <a:gd name="connsiteX3" fmla="*/ 0 w 856158"/>
                <a:gd name="connsiteY3" fmla="*/ 104836 h 125221"/>
                <a:gd name="connsiteX4" fmla="*/ 37857 w 856158"/>
                <a:gd name="connsiteY4" fmla="*/ 0 h 12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158" h="125221">
                  <a:moveTo>
                    <a:pt x="37857" y="0"/>
                  </a:moveTo>
                  <a:lnTo>
                    <a:pt x="853246" y="14561"/>
                  </a:lnTo>
                  <a:cubicBezTo>
                    <a:pt x="854217" y="51448"/>
                    <a:pt x="855187" y="88334"/>
                    <a:pt x="856158" y="125221"/>
                  </a:cubicBezTo>
                  <a:lnTo>
                    <a:pt x="0" y="104836"/>
                  </a:lnTo>
                  <a:lnTo>
                    <a:pt x="37857" y="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73" name="Rectangle 372"/>
            <p:cNvSpPr/>
            <p:nvPr/>
          </p:nvSpPr>
          <p:spPr>
            <a:xfrm>
              <a:off x="10872606" y="7267202"/>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74" name="Rectangle 373"/>
            <p:cNvSpPr/>
            <p:nvPr/>
          </p:nvSpPr>
          <p:spPr>
            <a:xfrm>
              <a:off x="10526247" y="7344916"/>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75" name="Rectangle 374"/>
            <p:cNvSpPr/>
            <p:nvPr/>
          </p:nvSpPr>
          <p:spPr>
            <a:xfrm>
              <a:off x="11302867" y="7154937"/>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76" name="Rectangle 375"/>
            <p:cNvSpPr/>
            <p:nvPr/>
          </p:nvSpPr>
          <p:spPr>
            <a:xfrm>
              <a:off x="11697229" y="7060404"/>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77" name="Rectangle 376"/>
            <p:cNvSpPr/>
            <p:nvPr/>
          </p:nvSpPr>
          <p:spPr>
            <a:xfrm>
              <a:off x="11849629" y="7212804"/>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78" name="Rectangle 377"/>
            <p:cNvSpPr/>
            <p:nvPr/>
          </p:nvSpPr>
          <p:spPr>
            <a:xfrm rot="19778256">
              <a:off x="10648481" y="5903744"/>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81" name="Freeform 380"/>
            <p:cNvSpPr/>
            <p:nvPr/>
          </p:nvSpPr>
          <p:spPr>
            <a:xfrm>
              <a:off x="9367405" y="4904509"/>
              <a:ext cx="768927" cy="337705"/>
            </a:xfrm>
            <a:custGeom>
              <a:avLst/>
              <a:gdLst>
                <a:gd name="connsiteX0" fmla="*/ 0 w 768927"/>
                <a:gd name="connsiteY0" fmla="*/ 72736 h 337705"/>
                <a:gd name="connsiteX1" fmla="*/ 0 w 768927"/>
                <a:gd name="connsiteY1" fmla="*/ 72736 h 337705"/>
                <a:gd name="connsiteX2" fmla="*/ 15586 w 768927"/>
                <a:gd name="connsiteY2" fmla="*/ 124691 h 337705"/>
                <a:gd name="connsiteX3" fmla="*/ 20781 w 768927"/>
                <a:gd name="connsiteY3" fmla="*/ 155864 h 337705"/>
                <a:gd name="connsiteX4" fmla="*/ 25977 w 768927"/>
                <a:gd name="connsiteY4" fmla="*/ 171450 h 337705"/>
                <a:gd name="connsiteX5" fmla="*/ 31172 w 768927"/>
                <a:gd name="connsiteY5" fmla="*/ 197427 h 337705"/>
                <a:gd name="connsiteX6" fmla="*/ 46759 w 768927"/>
                <a:gd name="connsiteY6" fmla="*/ 233796 h 337705"/>
                <a:gd name="connsiteX7" fmla="*/ 57150 w 768927"/>
                <a:gd name="connsiteY7" fmla="*/ 275359 h 337705"/>
                <a:gd name="connsiteX8" fmla="*/ 57150 w 768927"/>
                <a:gd name="connsiteY8" fmla="*/ 337705 h 337705"/>
                <a:gd name="connsiteX9" fmla="*/ 36368 w 768927"/>
                <a:gd name="connsiteY9" fmla="*/ 306532 h 337705"/>
                <a:gd name="connsiteX10" fmla="*/ 322118 w 768927"/>
                <a:gd name="connsiteY10" fmla="*/ 275359 h 337705"/>
                <a:gd name="connsiteX11" fmla="*/ 576695 w 768927"/>
                <a:gd name="connsiteY11" fmla="*/ 306532 h 337705"/>
                <a:gd name="connsiteX12" fmla="*/ 576695 w 768927"/>
                <a:gd name="connsiteY12" fmla="*/ 228600 h 337705"/>
                <a:gd name="connsiteX13" fmla="*/ 768927 w 768927"/>
                <a:gd name="connsiteY13" fmla="*/ 31173 h 337705"/>
                <a:gd name="connsiteX14" fmla="*/ 270163 w 768927"/>
                <a:gd name="connsiteY14" fmla="*/ 0 h 337705"/>
                <a:gd name="connsiteX15" fmla="*/ 0 w 768927"/>
                <a:gd name="connsiteY15" fmla="*/ 72736 h 33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8927" h="337705">
                  <a:moveTo>
                    <a:pt x="0" y="72736"/>
                  </a:moveTo>
                  <a:lnTo>
                    <a:pt x="0" y="72736"/>
                  </a:lnTo>
                  <a:cubicBezTo>
                    <a:pt x="5195" y="90054"/>
                    <a:pt x="11201" y="107150"/>
                    <a:pt x="15586" y="124691"/>
                  </a:cubicBezTo>
                  <a:cubicBezTo>
                    <a:pt x="18141" y="134911"/>
                    <a:pt x="18496" y="145581"/>
                    <a:pt x="20781" y="155864"/>
                  </a:cubicBezTo>
                  <a:cubicBezTo>
                    <a:pt x="21969" y="161210"/>
                    <a:pt x="24649" y="166137"/>
                    <a:pt x="25977" y="171450"/>
                  </a:cubicBezTo>
                  <a:cubicBezTo>
                    <a:pt x="28119" y="180017"/>
                    <a:pt x="28380" y="189050"/>
                    <a:pt x="31172" y="197427"/>
                  </a:cubicBezTo>
                  <a:cubicBezTo>
                    <a:pt x="35343" y="209940"/>
                    <a:pt x="41861" y="221550"/>
                    <a:pt x="46759" y="233796"/>
                  </a:cubicBezTo>
                  <a:cubicBezTo>
                    <a:pt x="51253" y="245030"/>
                    <a:pt x="56513" y="264538"/>
                    <a:pt x="57150" y="275359"/>
                  </a:cubicBezTo>
                  <a:cubicBezTo>
                    <a:pt x="58370" y="296105"/>
                    <a:pt x="57150" y="316923"/>
                    <a:pt x="57150" y="337705"/>
                  </a:cubicBezTo>
                  <a:lnTo>
                    <a:pt x="36368" y="306532"/>
                  </a:lnTo>
                  <a:lnTo>
                    <a:pt x="322118" y="275359"/>
                  </a:lnTo>
                  <a:lnTo>
                    <a:pt x="576695" y="306532"/>
                  </a:lnTo>
                  <a:lnTo>
                    <a:pt x="576695" y="228600"/>
                  </a:lnTo>
                  <a:lnTo>
                    <a:pt x="768927" y="31173"/>
                  </a:lnTo>
                  <a:lnTo>
                    <a:pt x="270163" y="0"/>
                  </a:lnTo>
                  <a:lnTo>
                    <a:pt x="0" y="72736"/>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82" name="Freeform 381"/>
            <p:cNvSpPr/>
            <p:nvPr/>
          </p:nvSpPr>
          <p:spPr>
            <a:xfrm>
              <a:off x="8873836" y="6239741"/>
              <a:ext cx="332509" cy="462395"/>
            </a:xfrm>
            <a:custGeom>
              <a:avLst/>
              <a:gdLst>
                <a:gd name="connsiteX0" fmla="*/ 5196 w 332509"/>
                <a:gd name="connsiteY0" fmla="*/ 57150 h 462395"/>
                <a:gd name="connsiteX1" fmla="*/ 0 w 332509"/>
                <a:gd name="connsiteY1" fmla="*/ 462395 h 462395"/>
                <a:gd name="connsiteX2" fmla="*/ 270164 w 332509"/>
                <a:gd name="connsiteY2" fmla="*/ 394854 h 462395"/>
                <a:gd name="connsiteX3" fmla="*/ 280555 w 332509"/>
                <a:gd name="connsiteY3" fmla="*/ 332509 h 462395"/>
                <a:gd name="connsiteX4" fmla="*/ 290946 w 332509"/>
                <a:gd name="connsiteY4" fmla="*/ 301336 h 462395"/>
                <a:gd name="connsiteX5" fmla="*/ 332509 w 332509"/>
                <a:gd name="connsiteY5" fmla="*/ 0 h 462395"/>
                <a:gd name="connsiteX6" fmla="*/ 5196 w 332509"/>
                <a:gd name="connsiteY6" fmla="*/ 57150 h 46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509" h="462395">
                  <a:moveTo>
                    <a:pt x="5196" y="57150"/>
                  </a:moveTo>
                  <a:lnTo>
                    <a:pt x="0" y="462395"/>
                  </a:lnTo>
                  <a:lnTo>
                    <a:pt x="270164" y="394854"/>
                  </a:lnTo>
                  <a:cubicBezTo>
                    <a:pt x="273628" y="374072"/>
                    <a:pt x="275985" y="353076"/>
                    <a:pt x="280555" y="332509"/>
                  </a:cubicBezTo>
                  <a:cubicBezTo>
                    <a:pt x="282931" y="321817"/>
                    <a:pt x="290946" y="301336"/>
                    <a:pt x="290946" y="301336"/>
                  </a:cubicBezTo>
                  <a:lnTo>
                    <a:pt x="332509" y="0"/>
                  </a:lnTo>
                  <a:lnTo>
                    <a:pt x="5196" y="57150"/>
                  </a:lnTo>
                  <a:close/>
                </a:path>
              </a:pathLst>
            </a:cu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83" name="Rectangle 382"/>
            <p:cNvSpPr/>
            <p:nvPr/>
          </p:nvSpPr>
          <p:spPr>
            <a:xfrm rot="19881749">
              <a:off x="10297420" y="5567923"/>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84" name="Rectangle 383"/>
            <p:cNvSpPr/>
            <p:nvPr/>
          </p:nvSpPr>
          <p:spPr>
            <a:xfrm rot="20498143">
              <a:off x="10900906" y="5522914"/>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85" name="Rectangle 384"/>
            <p:cNvSpPr/>
            <p:nvPr/>
          </p:nvSpPr>
          <p:spPr>
            <a:xfrm rot="20498143">
              <a:off x="10593042" y="5162866"/>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86" name="Rectangle 385"/>
            <p:cNvSpPr/>
            <p:nvPr/>
          </p:nvSpPr>
          <p:spPr>
            <a:xfrm rot="20498143">
              <a:off x="10607024" y="4994045"/>
              <a:ext cx="119525" cy="71773"/>
            </a:xfrm>
            <a:prstGeom prst="rect">
              <a:avLst/>
            </a:prstGeom>
            <a:solidFill>
              <a:srgbClr val="92D05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grpSp>
      <p:sp>
        <p:nvSpPr>
          <p:cNvPr id="2" name="Rectangle 1">
            <a:extLst>
              <a:ext uri="{FF2B5EF4-FFF2-40B4-BE49-F238E27FC236}">
                <a16:creationId xmlns="" xmlns:a16="http://schemas.microsoft.com/office/drawing/2014/main" id="{68469B08-7EA5-447A-A15E-1A0252A06699}"/>
              </a:ext>
            </a:extLst>
          </p:cNvPr>
          <p:cNvSpPr/>
          <p:nvPr/>
        </p:nvSpPr>
        <p:spPr>
          <a:xfrm>
            <a:off x="5992962" y="4408643"/>
            <a:ext cx="2597375" cy="923330"/>
          </a:xfrm>
          <a:prstGeom prst="rect">
            <a:avLst/>
          </a:prstGeom>
        </p:spPr>
        <p:txBody>
          <a:bodyPr wrap="square">
            <a:spAutoFit/>
          </a:bodyPr>
          <a:lstStyle/>
          <a:p>
            <a:r>
              <a:rPr lang="en-US" dirty="0"/>
              <a:t>Forward 50 – </a:t>
            </a:r>
          </a:p>
          <a:p>
            <a:r>
              <a:rPr lang="en-US" dirty="0"/>
              <a:t>Integrating ‘green’ in a meaningful way</a:t>
            </a:r>
          </a:p>
        </p:txBody>
      </p:sp>
    </p:spTree>
    <p:extLst>
      <p:ext uri="{BB962C8B-B14F-4D97-AF65-F5344CB8AC3E}">
        <p14:creationId xmlns:p14="http://schemas.microsoft.com/office/powerpoint/2010/main" val="42802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0"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B53EBD54-66D4-442D-BC96-208C43A6D25F}"/>
              </a:ext>
            </a:extLst>
          </p:cNvPr>
          <p:cNvSpPr>
            <a:spLocks noGrp="1"/>
          </p:cNvSpPr>
          <p:nvPr>
            <p:ph type="title"/>
          </p:nvPr>
        </p:nvSpPr>
        <p:spPr>
          <a:xfrm>
            <a:off x="2956641" y="1108364"/>
            <a:ext cx="5596119" cy="1247775"/>
          </a:xfrm>
        </p:spPr>
        <p:txBody>
          <a:bodyPr>
            <a:normAutofit/>
          </a:bodyPr>
          <a:lstStyle/>
          <a:p>
            <a:r>
              <a:rPr lang="en-US" dirty="0"/>
              <a:t>Historical Land Cover Change</a:t>
            </a:r>
          </a:p>
        </p:txBody>
      </p:sp>
      <p:sp>
        <p:nvSpPr>
          <p:cNvPr id="25" name="Text Placeholder 24">
            <a:extLst>
              <a:ext uri="{FF2B5EF4-FFF2-40B4-BE49-F238E27FC236}">
                <a16:creationId xmlns="" xmlns:a16="http://schemas.microsoft.com/office/drawing/2014/main" id="{C80300D9-438B-4910-8192-1AA11279115B}"/>
              </a:ext>
            </a:extLst>
          </p:cNvPr>
          <p:cNvSpPr>
            <a:spLocks noGrp="1"/>
          </p:cNvSpPr>
          <p:nvPr>
            <p:ph type="body" idx="1"/>
          </p:nvPr>
        </p:nvSpPr>
        <p:spPr>
          <a:xfrm>
            <a:off x="1802331" y="944013"/>
            <a:ext cx="770948" cy="659324"/>
          </a:xfrm>
        </p:spPr>
        <p:txBody>
          <a:bodyPr/>
          <a:lstStyle/>
          <a:p>
            <a:r>
              <a:rPr lang="en-US" dirty="0"/>
              <a:t>Forest</a:t>
            </a:r>
          </a:p>
        </p:txBody>
      </p:sp>
      <p:pic>
        <p:nvPicPr>
          <p:cNvPr id="23" name="Content Placeholder 22">
            <a:extLst>
              <a:ext uri="{FF2B5EF4-FFF2-40B4-BE49-F238E27FC236}">
                <a16:creationId xmlns="" xmlns:a16="http://schemas.microsoft.com/office/drawing/2014/main" id="{6F1ABE73-AC52-4578-81B8-7C924567F73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8275" t="13111" r="71694" b="19225"/>
          <a:stretch/>
        </p:blipFill>
        <p:spPr>
          <a:xfrm>
            <a:off x="705583" y="358829"/>
            <a:ext cx="2035303" cy="5930421"/>
          </a:xfrm>
        </p:spPr>
      </p:pic>
      <p:cxnSp>
        <p:nvCxnSpPr>
          <p:cNvPr id="29" name="Straight Arrow Connector 28">
            <a:extLst>
              <a:ext uri="{FF2B5EF4-FFF2-40B4-BE49-F238E27FC236}">
                <a16:creationId xmlns="" xmlns:a16="http://schemas.microsoft.com/office/drawing/2014/main" id="{F33B751F-642B-48A4-939B-E493E4894E60}"/>
              </a:ext>
            </a:extLst>
          </p:cNvPr>
          <p:cNvCxnSpPr/>
          <p:nvPr/>
        </p:nvCxnSpPr>
        <p:spPr>
          <a:xfrm>
            <a:off x="538765" y="352601"/>
            <a:ext cx="0" cy="579062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 Placeholder 24">
            <a:extLst>
              <a:ext uri="{FF2B5EF4-FFF2-40B4-BE49-F238E27FC236}">
                <a16:creationId xmlns="" xmlns:a16="http://schemas.microsoft.com/office/drawing/2014/main" id="{84F01954-D79B-4060-A841-F72DD341678C}"/>
              </a:ext>
            </a:extLst>
          </p:cNvPr>
          <p:cNvSpPr txBox="1">
            <a:spLocks/>
          </p:cNvSpPr>
          <p:nvPr/>
        </p:nvSpPr>
        <p:spPr>
          <a:xfrm rot="16200000">
            <a:off x="-164463" y="674165"/>
            <a:ext cx="879493" cy="433100"/>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dirty="0"/>
              <a:t>1800</a:t>
            </a:r>
          </a:p>
        </p:txBody>
      </p:sp>
      <p:sp>
        <p:nvSpPr>
          <p:cNvPr id="32" name="Text Placeholder 24">
            <a:extLst>
              <a:ext uri="{FF2B5EF4-FFF2-40B4-BE49-F238E27FC236}">
                <a16:creationId xmlns="" xmlns:a16="http://schemas.microsoft.com/office/drawing/2014/main" id="{6E8EABB2-6BF4-42FD-85BA-641CB43A45EA}"/>
              </a:ext>
            </a:extLst>
          </p:cNvPr>
          <p:cNvSpPr txBox="1">
            <a:spLocks/>
          </p:cNvSpPr>
          <p:nvPr/>
        </p:nvSpPr>
        <p:spPr>
          <a:xfrm rot="16200000">
            <a:off x="-120495" y="3651254"/>
            <a:ext cx="879493" cy="433100"/>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dirty="0"/>
              <a:t>1970</a:t>
            </a:r>
          </a:p>
        </p:txBody>
      </p:sp>
      <p:sp>
        <p:nvSpPr>
          <p:cNvPr id="33" name="Text Placeholder 24">
            <a:extLst>
              <a:ext uri="{FF2B5EF4-FFF2-40B4-BE49-F238E27FC236}">
                <a16:creationId xmlns="" xmlns:a16="http://schemas.microsoft.com/office/drawing/2014/main" id="{FFE31C2B-D437-44E6-94D1-452B4BA5807E}"/>
              </a:ext>
            </a:extLst>
          </p:cNvPr>
          <p:cNvSpPr txBox="1">
            <a:spLocks/>
          </p:cNvSpPr>
          <p:nvPr/>
        </p:nvSpPr>
        <p:spPr>
          <a:xfrm rot="16200000">
            <a:off x="-117531" y="5157270"/>
            <a:ext cx="879493" cy="433100"/>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dirty="0"/>
              <a:t>2003</a:t>
            </a:r>
          </a:p>
        </p:txBody>
      </p:sp>
      <p:pic>
        <p:nvPicPr>
          <p:cNvPr id="35" name="Picture 34" descr="A picture containing outdoor, ground, sitting&#10;&#10;Description generated with very high confidence">
            <a:extLst>
              <a:ext uri="{FF2B5EF4-FFF2-40B4-BE49-F238E27FC236}">
                <a16:creationId xmlns="" xmlns:a16="http://schemas.microsoft.com/office/drawing/2014/main" id="{5A68139A-86C9-4561-80FE-3906F1A3E7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9" t="8601" r="1429" b="7952"/>
          <a:stretch/>
        </p:blipFill>
        <p:spPr>
          <a:xfrm>
            <a:off x="3046526" y="359088"/>
            <a:ext cx="1384103" cy="814385"/>
          </a:xfrm>
          <a:prstGeom prst="rect">
            <a:avLst/>
          </a:prstGeom>
        </p:spPr>
      </p:pic>
      <p:pic>
        <p:nvPicPr>
          <p:cNvPr id="37" name="Picture 36" descr="A bridge over a body of water&#10;&#10;Description generated with high confidence">
            <a:extLst>
              <a:ext uri="{FF2B5EF4-FFF2-40B4-BE49-F238E27FC236}">
                <a16:creationId xmlns="" xmlns:a16="http://schemas.microsoft.com/office/drawing/2014/main" id="{887B6273-BE4C-4435-A64D-2D3F59C3F2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281" y="352601"/>
            <a:ext cx="1368120" cy="820872"/>
          </a:xfrm>
          <a:prstGeom prst="rect">
            <a:avLst/>
          </a:prstGeom>
        </p:spPr>
      </p:pic>
      <p:pic>
        <p:nvPicPr>
          <p:cNvPr id="39" name="Picture 38" descr="A car driving on a city street filled with lots of traffic&#10;&#10;Description generated with very high confidence">
            <a:extLst>
              <a:ext uri="{FF2B5EF4-FFF2-40B4-BE49-F238E27FC236}">
                <a16:creationId xmlns="" xmlns:a16="http://schemas.microsoft.com/office/drawing/2014/main" id="{65B09EF3-565F-498B-9987-7A46C75F93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25"/>
          <a:stretch/>
        </p:blipFill>
        <p:spPr>
          <a:xfrm>
            <a:off x="4504047" y="352601"/>
            <a:ext cx="1384104" cy="820872"/>
          </a:xfrm>
          <a:prstGeom prst="rect">
            <a:avLst/>
          </a:prstGeom>
        </p:spPr>
      </p:pic>
      <p:pic>
        <p:nvPicPr>
          <p:cNvPr id="41" name="Picture 40" descr="A picture containing outdoor, building, sky, water&#10;&#10;Description generated with very high confidence">
            <a:extLst>
              <a:ext uri="{FF2B5EF4-FFF2-40B4-BE49-F238E27FC236}">
                <a16:creationId xmlns="" xmlns:a16="http://schemas.microsoft.com/office/drawing/2014/main" id="{589AB1D1-CEFD-4E08-B896-CEF6CA598A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619" t="12809" r="8048" b="21243"/>
          <a:stretch/>
        </p:blipFill>
        <p:spPr>
          <a:xfrm>
            <a:off x="5961569" y="352704"/>
            <a:ext cx="1384104" cy="821489"/>
          </a:xfrm>
          <a:prstGeom prst="rect">
            <a:avLst/>
          </a:prstGeom>
        </p:spPr>
      </p:pic>
      <p:sp>
        <p:nvSpPr>
          <p:cNvPr id="45" name="Text Placeholder 24">
            <a:extLst>
              <a:ext uri="{FF2B5EF4-FFF2-40B4-BE49-F238E27FC236}">
                <a16:creationId xmlns="" xmlns:a16="http://schemas.microsoft.com/office/drawing/2014/main" id="{38FC1A4E-FA2D-4DA8-B416-3251BF4B1124}"/>
              </a:ext>
            </a:extLst>
          </p:cNvPr>
          <p:cNvSpPr txBox="1">
            <a:spLocks/>
          </p:cNvSpPr>
          <p:nvPr/>
        </p:nvSpPr>
        <p:spPr>
          <a:xfrm>
            <a:off x="1454844" y="2356139"/>
            <a:ext cx="1265381" cy="65932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dirty="0"/>
              <a:t>Agriculture</a:t>
            </a:r>
          </a:p>
        </p:txBody>
      </p:sp>
      <p:sp>
        <p:nvSpPr>
          <p:cNvPr id="49" name="Text Placeholder 24">
            <a:extLst>
              <a:ext uri="{FF2B5EF4-FFF2-40B4-BE49-F238E27FC236}">
                <a16:creationId xmlns="" xmlns:a16="http://schemas.microsoft.com/office/drawing/2014/main" id="{02ECDD68-6714-422A-A49A-D8237B2A1FB9}"/>
              </a:ext>
            </a:extLst>
          </p:cNvPr>
          <p:cNvSpPr txBox="1">
            <a:spLocks/>
          </p:cNvSpPr>
          <p:nvPr/>
        </p:nvSpPr>
        <p:spPr>
          <a:xfrm>
            <a:off x="1862021" y="5483905"/>
            <a:ext cx="770948" cy="65932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dirty="0"/>
              <a:t>Urban</a:t>
            </a:r>
          </a:p>
        </p:txBody>
      </p:sp>
      <p:sp>
        <p:nvSpPr>
          <p:cNvPr id="30" name="Text Placeholder 24">
            <a:extLst>
              <a:ext uri="{FF2B5EF4-FFF2-40B4-BE49-F238E27FC236}">
                <a16:creationId xmlns="" xmlns:a16="http://schemas.microsoft.com/office/drawing/2014/main" id="{226591B5-E400-4412-9968-19B019011649}"/>
              </a:ext>
            </a:extLst>
          </p:cNvPr>
          <p:cNvSpPr txBox="1">
            <a:spLocks/>
          </p:cNvSpPr>
          <p:nvPr/>
        </p:nvSpPr>
        <p:spPr>
          <a:xfrm rot="16200000">
            <a:off x="-154170" y="2181618"/>
            <a:ext cx="879493" cy="433100"/>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dirty="0"/>
              <a:t>1880</a:t>
            </a:r>
          </a:p>
        </p:txBody>
      </p:sp>
      <p:sp>
        <p:nvSpPr>
          <p:cNvPr id="48" name="Text Placeholder 24">
            <a:extLst>
              <a:ext uri="{FF2B5EF4-FFF2-40B4-BE49-F238E27FC236}">
                <a16:creationId xmlns="" xmlns:a16="http://schemas.microsoft.com/office/drawing/2014/main" id="{D6D00403-2558-4FCB-9CB8-B5E0C71B739C}"/>
              </a:ext>
            </a:extLst>
          </p:cNvPr>
          <p:cNvSpPr txBox="1">
            <a:spLocks/>
          </p:cNvSpPr>
          <p:nvPr/>
        </p:nvSpPr>
        <p:spPr>
          <a:xfrm>
            <a:off x="1547207" y="3930448"/>
            <a:ext cx="1173018" cy="65932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dirty="0"/>
              <a:t>Suburban</a:t>
            </a:r>
          </a:p>
        </p:txBody>
      </p:sp>
      <p:sp>
        <p:nvSpPr>
          <p:cNvPr id="26"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27"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21711" t="3089" r="12191" b="4075"/>
          <a:stretch/>
        </p:blipFill>
        <p:spPr>
          <a:xfrm>
            <a:off x="3046525" y="1996939"/>
            <a:ext cx="5775258" cy="4235599"/>
          </a:xfrm>
          <a:prstGeom prst="rect">
            <a:avLst/>
          </a:prstGeom>
        </p:spPr>
      </p:pic>
      <p:sp>
        <p:nvSpPr>
          <p:cNvPr id="7" name="Freeform 6"/>
          <p:cNvSpPr/>
          <p:nvPr/>
        </p:nvSpPr>
        <p:spPr>
          <a:xfrm>
            <a:off x="3344091" y="2098766"/>
            <a:ext cx="5033555" cy="3692434"/>
          </a:xfrm>
          <a:custGeom>
            <a:avLst/>
            <a:gdLst>
              <a:gd name="connsiteX0" fmla="*/ 957943 w 5033555"/>
              <a:gd name="connsiteY0" fmla="*/ 26125 h 3692434"/>
              <a:gd name="connsiteX1" fmla="*/ 1158240 w 5033555"/>
              <a:gd name="connsiteY1" fmla="*/ 1341120 h 3692434"/>
              <a:gd name="connsiteX2" fmla="*/ 1097280 w 5033555"/>
              <a:gd name="connsiteY2" fmla="*/ 1541417 h 3692434"/>
              <a:gd name="connsiteX3" fmla="*/ 322218 w 5033555"/>
              <a:gd name="connsiteY3" fmla="*/ 2177143 h 3692434"/>
              <a:gd name="connsiteX4" fmla="*/ 0 w 5033555"/>
              <a:gd name="connsiteY4" fmla="*/ 3587931 h 3692434"/>
              <a:gd name="connsiteX5" fmla="*/ 5033555 w 5033555"/>
              <a:gd name="connsiteY5" fmla="*/ 3692434 h 3692434"/>
              <a:gd name="connsiteX6" fmla="*/ 4362995 w 5033555"/>
              <a:gd name="connsiteY6" fmla="*/ 949234 h 3692434"/>
              <a:gd name="connsiteX7" fmla="*/ 4537166 w 5033555"/>
              <a:gd name="connsiteY7" fmla="*/ 888274 h 3692434"/>
              <a:gd name="connsiteX8" fmla="*/ 4415246 w 5033555"/>
              <a:gd name="connsiteY8" fmla="*/ 435428 h 3692434"/>
              <a:gd name="connsiteX9" fmla="*/ 1367246 w 5033555"/>
              <a:gd name="connsiteY9" fmla="*/ 357051 h 3692434"/>
              <a:gd name="connsiteX10" fmla="*/ 1419498 w 5033555"/>
              <a:gd name="connsiteY10" fmla="*/ 0 h 3692434"/>
              <a:gd name="connsiteX11" fmla="*/ 957943 w 5033555"/>
              <a:gd name="connsiteY11" fmla="*/ 26125 h 369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3555" h="3692434">
                <a:moveTo>
                  <a:pt x="957943" y="26125"/>
                </a:moveTo>
                <a:lnTo>
                  <a:pt x="1158240" y="1341120"/>
                </a:lnTo>
                <a:lnTo>
                  <a:pt x="1097280" y="1541417"/>
                </a:lnTo>
                <a:lnTo>
                  <a:pt x="322218" y="2177143"/>
                </a:lnTo>
                <a:lnTo>
                  <a:pt x="0" y="3587931"/>
                </a:lnTo>
                <a:lnTo>
                  <a:pt x="5033555" y="3692434"/>
                </a:lnTo>
                <a:lnTo>
                  <a:pt x="4362995" y="949234"/>
                </a:lnTo>
                <a:lnTo>
                  <a:pt x="4537166" y="888274"/>
                </a:lnTo>
                <a:lnTo>
                  <a:pt x="4415246" y="435428"/>
                </a:lnTo>
                <a:lnTo>
                  <a:pt x="1367246" y="357051"/>
                </a:lnTo>
                <a:lnTo>
                  <a:pt x="1419498" y="0"/>
                </a:lnTo>
                <a:lnTo>
                  <a:pt x="957943" y="26125"/>
                </a:lnTo>
                <a:close/>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6122068" y="4220440"/>
            <a:ext cx="1048685" cy="369332"/>
          </a:xfrm>
          <a:prstGeom prst="rect">
            <a:avLst/>
          </a:prstGeom>
        </p:spPr>
        <p:txBody>
          <a:bodyPr wrap="none">
            <a:spAutoFit/>
          </a:bodyPr>
          <a:lstStyle/>
          <a:p>
            <a:r>
              <a:rPr lang="en-US" dirty="0"/>
              <a:t>Oaklands</a:t>
            </a:r>
          </a:p>
        </p:txBody>
      </p:sp>
    </p:spTree>
    <p:extLst>
      <p:ext uri="{BB962C8B-B14F-4D97-AF65-F5344CB8AC3E}">
        <p14:creationId xmlns:p14="http://schemas.microsoft.com/office/powerpoint/2010/main" val="41314642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29887" t="11597" r="38303" b="41302"/>
          <a:stretch/>
        </p:blipFill>
        <p:spPr>
          <a:xfrm>
            <a:off x="2822929" y="423502"/>
            <a:ext cx="6090082" cy="5834809"/>
          </a:xfrm>
          <a:prstGeom prst="rect">
            <a:avLst/>
          </a:prstGeom>
        </p:spPr>
      </p:pic>
      <p:sp>
        <p:nvSpPr>
          <p:cNvPr id="9" name="Title 48">
            <a:extLst>
              <a:ext uri="{FF2B5EF4-FFF2-40B4-BE49-F238E27FC236}">
                <a16:creationId xmlns="" xmlns:a16="http://schemas.microsoft.com/office/drawing/2014/main" id="{89FE76FC-9AAD-4AFC-93FE-E72A549D4AB7}"/>
              </a:ext>
            </a:extLst>
          </p:cNvPr>
          <p:cNvSpPr>
            <a:spLocks noGrp="1"/>
          </p:cNvSpPr>
          <p:nvPr>
            <p:ph type="title"/>
          </p:nvPr>
        </p:nvSpPr>
        <p:spPr>
          <a:xfrm>
            <a:off x="174532" y="362241"/>
            <a:ext cx="7886700" cy="1325563"/>
          </a:xfrm>
        </p:spPr>
        <p:txBody>
          <a:bodyPr/>
          <a:lstStyle/>
          <a:p>
            <a:r>
              <a:rPr lang="en-US" dirty="0"/>
              <a:t>Land Cover</a:t>
            </a:r>
            <a:br>
              <a:rPr lang="en-US" dirty="0"/>
            </a:br>
            <a:r>
              <a:rPr lang="en-US" dirty="0"/>
              <a:t>(2011)</a:t>
            </a:r>
          </a:p>
        </p:txBody>
      </p:sp>
      <p:pic>
        <p:nvPicPr>
          <p:cNvPr id="13" name="Picture 12">
            <a:extLst>
              <a:ext uri="{FF2B5EF4-FFF2-40B4-BE49-F238E27FC236}">
                <a16:creationId xmlns="" xmlns:a16="http://schemas.microsoft.com/office/drawing/2014/main" id="{782B7832-A0D8-4598-9D64-B14470EF5BC5}"/>
              </a:ext>
            </a:extLst>
          </p:cNvPr>
          <p:cNvPicPr>
            <a:picLocks noChangeAspect="1"/>
          </p:cNvPicPr>
          <p:nvPr/>
        </p:nvPicPr>
        <p:blipFill rotWithShape="1">
          <a:blip r:embed="rId4">
            <a:extLst>
              <a:ext uri="{28A0092B-C50C-407E-A947-70E740481C1C}">
                <a14:useLocalDpi xmlns:a14="http://schemas.microsoft.com/office/drawing/2010/main" val="0"/>
              </a:ext>
            </a:extLst>
          </a:blip>
          <a:srcRect l="-349" t="9463" r="349" b="-9463"/>
          <a:stretch/>
        </p:blipFill>
        <p:spPr>
          <a:xfrm>
            <a:off x="174532" y="3047718"/>
            <a:ext cx="2498308" cy="2852739"/>
          </a:xfrm>
          <a:prstGeom prst="rect">
            <a:avLst/>
          </a:prstGeom>
        </p:spPr>
      </p:pic>
      <p:sp>
        <p:nvSpPr>
          <p:cNvPr id="10"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2"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
        <p:nvSpPr>
          <p:cNvPr id="16" name="Text Placeholder 24">
            <a:extLst>
              <a:ext uri="{FF2B5EF4-FFF2-40B4-BE49-F238E27FC236}">
                <a16:creationId xmlns="" xmlns:a16="http://schemas.microsoft.com/office/drawing/2014/main" id="{226591B5-E400-4412-9968-19B019011649}"/>
              </a:ext>
            </a:extLst>
          </p:cNvPr>
          <p:cNvSpPr txBox="1">
            <a:spLocks/>
          </p:cNvSpPr>
          <p:nvPr/>
        </p:nvSpPr>
        <p:spPr>
          <a:xfrm>
            <a:off x="4583532" y="1785844"/>
            <a:ext cx="1739129" cy="608770"/>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dirty="0">
                <a:solidFill>
                  <a:schemeClr val="accent1">
                    <a:lumMod val="50000"/>
                  </a:schemeClr>
                </a:solidFill>
              </a:rPr>
              <a:t>Bowker Creek Watershed</a:t>
            </a:r>
          </a:p>
        </p:txBody>
      </p:sp>
      <p:sp>
        <p:nvSpPr>
          <p:cNvPr id="17" name="Text Placeholder 24">
            <a:extLst>
              <a:ext uri="{FF2B5EF4-FFF2-40B4-BE49-F238E27FC236}">
                <a16:creationId xmlns="" xmlns:a16="http://schemas.microsoft.com/office/drawing/2014/main" id="{226591B5-E400-4412-9968-19B019011649}"/>
              </a:ext>
            </a:extLst>
          </p:cNvPr>
          <p:cNvSpPr txBox="1">
            <a:spLocks/>
          </p:cNvSpPr>
          <p:nvPr/>
        </p:nvSpPr>
        <p:spPr>
          <a:xfrm>
            <a:off x="4889386" y="4585063"/>
            <a:ext cx="1739129" cy="608770"/>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dirty="0">
                <a:solidFill>
                  <a:schemeClr val="accent1">
                    <a:lumMod val="50000"/>
                  </a:schemeClr>
                </a:solidFill>
              </a:rPr>
              <a:t>Rock Bay Watershed</a:t>
            </a:r>
          </a:p>
        </p:txBody>
      </p:sp>
    </p:spTree>
    <p:extLst>
      <p:ext uri="{BB962C8B-B14F-4D97-AF65-F5344CB8AC3E}">
        <p14:creationId xmlns:p14="http://schemas.microsoft.com/office/powerpoint/2010/main" val="3277637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map&#10;&#10;Description automatically generated">
            <a:extLst>
              <a:ext uri="{FF2B5EF4-FFF2-40B4-BE49-F238E27FC236}">
                <a16:creationId xmlns="" xmlns:a16="http://schemas.microsoft.com/office/drawing/2014/main" id="{DCB28A90-8A0B-45F2-8B5A-966BB7F918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7" t="14124" r="5666" b="13780"/>
          <a:stretch/>
        </p:blipFill>
        <p:spPr>
          <a:xfrm>
            <a:off x="662153" y="1387850"/>
            <a:ext cx="8481848" cy="4265699"/>
          </a:xfrm>
          <a:prstGeom prst="rect">
            <a:avLst/>
          </a:prstGeom>
        </p:spPr>
      </p:pic>
      <p:sp>
        <p:nvSpPr>
          <p:cNvPr id="49" name="Title 48">
            <a:extLst>
              <a:ext uri="{FF2B5EF4-FFF2-40B4-BE49-F238E27FC236}">
                <a16:creationId xmlns="" xmlns:a16="http://schemas.microsoft.com/office/drawing/2014/main" id="{BFCBBD89-E2FB-4036-B958-7578CDFB27B6}"/>
              </a:ext>
            </a:extLst>
          </p:cNvPr>
          <p:cNvSpPr>
            <a:spLocks noGrp="1"/>
          </p:cNvSpPr>
          <p:nvPr>
            <p:ph type="title"/>
          </p:nvPr>
        </p:nvSpPr>
        <p:spPr/>
        <p:txBody>
          <a:bodyPr/>
          <a:lstStyle/>
          <a:p>
            <a:r>
              <a:rPr lang="en-US" dirty="0"/>
              <a:t>Drainage</a:t>
            </a:r>
          </a:p>
        </p:txBody>
      </p:sp>
      <p:sp>
        <p:nvSpPr>
          <p:cNvPr id="12" name="Text Placeholder 11">
            <a:extLst>
              <a:ext uri="{FF2B5EF4-FFF2-40B4-BE49-F238E27FC236}">
                <a16:creationId xmlns="" xmlns:a16="http://schemas.microsoft.com/office/drawing/2014/main" id="{9376915C-0F0D-4915-8E7C-1D76A0943643}"/>
              </a:ext>
            </a:extLst>
          </p:cNvPr>
          <p:cNvSpPr>
            <a:spLocks noGrp="1"/>
          </p:cNvSpPr>
          <p:nvPr>
            <p:ph type="body" idx="1"/>
          </p:nvPr>
        </p:nvSpPr>
        <p:spPr>
          <a:xfrm>
            <a:off x="841016" y="5653549"/>
            <a:ext cx="3645467" cy="461665"/>
          </a:xfrm>
        </p:spPr>
        <p:txBody>
          <a:bodyPr>
            <a:normAutofit/>
          </a:bodyPr>
          <a:lstStyle/>
          <a:p>
            <a:r>
              <a:rPr lang="en-US" sz="2400" dirty="0">
                <a:solidFill>
                  <a:srgbClr val="92D050"/>
                </a:solidFill>
              </a:rPr>
              <a:t>Post-development : pipes</a:t>
            </a:r>
          </a:p>
        </p:txBody>
      </p:sp>
      <p:sp>
        <p:nvSpPr>
          <p:cNvPr id="2" name="TextBox 1">
            <a:extLst>
              <a:ext uri="{FF2B5EF4-FFF2-40B4-BE49-F238E27FC236}">
                <a16:creationId xmlns="" xmlns:a16="http://schemas.microsoft.com/office/drawing/2014/main" id="{E124837A-907B-41BD-B292-EA53FDE3AB22}"/>
              </a:ext>
            </a:extLst>
          </p:cNvPr>
          <p:cNvSpPr txBox="1"/>
          <p:nvPr/>
        </p:nvSpPr>
        <p:spPr>
          <a:xfrm>
            <a:off x="5487310" y="5660968"/>
            <a:ext cx="3545879" cy="461665"/>
          </a:xfrm>
          <a:prstGeom prst="rect">
            <a:avLst/>
          </a:prstGeom>
          <a:noFill/>
        </p:spPr>
        <p:txBody>
          <a:bodyPr wrap="square" rtlCol="0">
            <a:spAutoFit/>
          </a:bodyPr>
          <a:lstStyle/>
          <a:p>
            <a:r>
              <a:rPr lang="en-US" sz="2400" dirty="0">
                <a:solidFill>
                  <a:schemeClr val="accent1"/>
                </a:solidFill>
              </a:rPr>
              <a:t>Pre-development: streams</a:t>
            </a:r>
          </a:p>
        </p:txBody>
      </p:sp>
      <p:sp>
        <p:nvSpPr>
          <p:cNvPr id="13"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4"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p:spPr>
        <p:txBody>
          <a:bodyPr/>
          <a:lstStyle/>
          <a:p>
            <a:pPr algn="ctr"/>
            <a:r>
              <a:rPr lang="en-CA" sz="120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
        <p:nvSpPr>
          <p:cNvPr id="17" name="Text Placeholder 24">
            <a:extLst>
              <a:ext uri="{FF2B5EF4-FFF2-40B4-BE49-F238E27FC236}">
                <a16:creationId xmlns="" xmlns:a16="http://schemas.microsoft.com/office/drawing/2014/main" id="{226591B5-E400-4412-9968-19B019011649}"/>
              </a:ext>
            </a:extLst>
          </p:cNvPr>
          <p:cNvSpPr txBox="1">
            <a:spLocks/>
          </p:cNvSpPr>
          <p:nvPr/>
        </p:nvSpPr>
        <p:spPr>
          <a:xfrm>
            <a:off x="593180" y="3781937"/>
            <a:ext cx="635182" cy="483166"/>
          </a:xfrm>
          <a:prstGeom prst="rect">
            <a:avLst/>
          </a:prstGeom>
        </p:spPr>
        <p:txBody>
          <a:bodyPr vert="horz" lIns="91440" tIns="45720" rIns="91440" bIns="45720" rtlCol="0" anchor="b">
            <a:normAutofit fontScale="62500" lnSpcReduction="20000"/>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dirty="0">
                <a:solidFill>
                  <a:schemeClr val="accent1">
                    <a:lumMod val="50000"/>
                  </a:schemeClr>
                </a:solidFill>
              </a:rPr>
              <a:t>to Rock Bay</a:t>
            </a:r>
          </a:p>
        </p:txBody>
      </p:sp>
      <p:sp>
        <p:nvSpPr>
          <p:cNvPr id="18" name="Text Placeholder 24">
            <a:extLst>
              <a:ext uri="{FF2B5EF4-FFF2-40B4-BE49-F238E27FC236}">
                <a16:creationId xmlns="" xmlns:a16="http://schemas.microsoft.com/office/drawing/2014/main" id="{226591B5-E400-4412-9968-19B019011649}"/>
              </a:ext>
            </a:extLst>
          </p:cNvPr>
          <p:cNvSpPr txBox="1">
            <a:spLocks/>
          </p:cNvSpPr>
          <p:nvPr/>
        </p:nvSpPr>
        <p:spPr>
          <a:xfrm>
            <a:off x="7593004" y="4669197"/>
            <a:ext cx="635182" cy="483166"/>
          </a:xfrm>
          <a:prstGeom prst="rect">
            <a:avLst/>
          </a:prstGeom>
        </p:spPr>
        <p:txBody>
          <a:bodyPr vert="horz" lIns="91440" tIns="45720" rIns="91440" bIns="45720" rtlCol="0" anchor="b">
            <a:normAutofit fontScale="62500" lnSpcReduction="20000"/>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dirty="0">
                <a:solidFill>
                  <a:schemeClr val="accent1">
                    <a:lumMod val="50000"/>
                  </a:schemeClr>
                </a:solidFill>
              </a:rPr>
              <a:t>to Oak Bay</a:t>
            </a:r>
          </a:p>
        </p:txBody>
      </p:sp>
      <p:sp>
        <p:nvSpPr>
          <p:cNvPr id="15" name="Down Arrow 14"/>
          <p:cNvSpPr/>
          <p:nvPr/>
        </p:nvSpPr>
        <p:spPr>
          <a:xfrm rot="3683809" flipV="1">
            <a:off x="3506066" y="2042755"/>
            <a:ext cx="505581" cy="663684"/>
          </a:xfrm>
          <a:prstGeom prst="downArrow">
            <a:avLst/>
          </a:prstGeom>
          <a:solidFill>
            <a:srgbClr val="97B0DD">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Down Arrow 20"/>
          <p:cNvSpPr/>
          <p:nvPr/>
        </p:nvSpPr>
        <p:spPr>
          <a:xfrm rot="14438539" flipV="1">
            <a:off x="2544278" y="2794953"/>
            <a:ext cx="505581" cy="1821407"/>
          </a:xfrm>
          <a:prstGeom prst="downArrow">
            <a:avLst/>
          </a:prstGeom>
          <a:solidFill>
            <a:srgbClr val="97B0DD">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 xmlns:a16="http://schemas.microsoft.com/office/drawing/2014/main" id="{3E01BBA8-222F-487A-A119-6485561CF03C}"/>
              </a:ext>
            </a:extLst>
          </p:cNvPr>
          <p:cNvPicPr>
            <a:picLocks noChangeAspect="1"/>
          </p:cNvPicPr>
          <p:nvPr/>
        </p:nvPicPr>
        <p:blipFill rotWithShape="1">
          <a:blip r:embed="rId3"/>
          <a:srcRect t="25832"/>
          <a:stretch/>
        </p:blipFill>
        <p:spPr>
          <a:xfrm>
            <a:off x="1291357" y="1414521"/>
            <a:ext cx="6338168" cy="3496260"/>
          </a:xfrm>
          <a:prstGeom prst="rect">
            <a:avLst/>
          </a:prstGeom>
        </p:spPr>
      </p:pic>
    </p:spTree>
    <p:extLst>
      <p:ext uri="{BB962C8B-B14F-4D97-AF65-F5344CB8AC3E}">
        <p14:creationId xmlns:p14="http://schemas.microsoft.com/office/powerpoint/2010/main" val="163117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1269506"/>
            <a:ext cx="7955105" cy="5015496"/>
          </a:xfrm>
          <a:prstGeom prst="rect">
            <a:avLst/>
          </a:prstGeom>
        </p:spPr>
      </p:pic>
      <p:sp>
        <p:nvSpPr>
          <p:cNvPr id="5" name="Title 4">
            <a:extLst>
              <a:ext uri="{FF2B5EF4-FFF2-40B4-BE49-F238E27FC236}">
                <a16:creationId xmlns="" xmlns:a16="http://schemas.microsoft.com/office/drawing/2014/main" id="{B53EBD54-66D4-442D-BC96-208C43A6D25F}"/>
              </a:ext>
            </a:extLst>
          </p:cNvPr>
          <p:cNvSpPr>
            <a:spLocks noGrp="1"/>
          </p:cNvSpPr>
          <p:nvPr>
            <p:ph type="title"/>
          </p:nvPr>
        </p:nvSpPr>
        <p:spPr>
          <a:xfrm>
            <a:off x="628650" y="252716"/>
            <a:ext cx="7886700" cy="1325563"/>
          </a:xfrm>
        </p:spPr>
        <p:txBody>
          <a:bodyPr/>
          <a:lstStyle/>
          <a:p>
            <a:r>
              <a:rPr lang="en-US" dirty="0"/>
              <a:t>Pre-Development Landscape System</a:t>
            </a:r>
          </a:p>
        </p:txBody>
      </p:sp>
      <p:sp>
        <p:nvSpPr>
          <p:cNvPr id="10" name="TextBox 9">
            <a:extLst>
              <a:ext uri="{FF2B5EF4-FFF2-40B4-BE49-F238E27FC236}">
                <a16:creationId xmlns="" xmlns:a16="http://schemas.microsoft.com/office/drawing/2014/main" id="{45A0C1FE-B3F4-4B01-8C83-DBA5698E6A2C}"/>
              </a:ext>
            </a:extLst>
          </p:cNvPr>
          <p:cNvSpPr txBox="1"/>
          <p:nvPr/>
        </p:nvSpPr>
        <p:spPr>
          <a:xfrm>
            <a:off x="5486400" y="1917960"/>
            <a:ext cx="3821596" cy="135421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lumMod val="75000"/>
                    <a:lumOff val="25000"/>
                  </a:schemeClr>
                </a:solidFill>
              </a:rPr>
              <a:t>Extensive Tree Canopy</a:t>
            </a:r>
          </a:p>
          <a:p>
            <a:pPr marL="285750" indent="-285750">
              <a:buFont typeface="Arial" panose="020B0604020202020204" pitchFamily="34" charset="0"/>
              <a:buChar char="•"/>
            </a:pPr>
            <a:r>
              <a:rPr lang="en-US" sz="1600" dirty="0">
                <a:solidFill>
                  <a:schemeClr val="bg1">
                    <a:lumMod val="75000"/>
                    <a:lumOff val="25000"/>
                  </a:schemeClr>
                </a:solidFill>
              </a:rPr>
              <a:t>Rough Micro-Topography</a:t>
            </a:r>
          </a:p>
          <a:p>
            <a:pPr marL="285750" indent="-285750">
              <a:buFont typeface="Arial" panose="020B0604020202020204" pitchFamily="34" charset="0"/>
              <a:buChar char="•"/>
            </a:pPr>
            <a:r>
              <a:rPr lang="en-US" sz="1600" dirty="0">
                <a:solidFill>
                  <a:schemeClr val="bg1">
                    <a:lumMod val="75000"/>
                    <a:lumOff val="25000"/>
                  </a:schemeClr>
                </a:solidFill>
              </a:rPr>
              <a:t>Depression Storage + Infiltration</a:t>
            </a:r>
          </a:p>
          <a:p>
            <a:pPr marL="285750" indent="-285750">
              <a:buFont typeface="Arial" panose="020B0604020202020204" pitchFamily="34" charset="0"/>
              <a:buChar char="•"/>
            </a:pPr>
            <a:r>
              <a:rPr lang="en-US" sz="1600" dirty="0">
                <a:solidFill>
                  <a:schemeClr val="bg1">
                    <a:lumMod val="75000"/>
                    <a:lumOff val="25000"/>
                  </a:schemeClr>
                </a:solidFill>
              </a:rPr>
              <a:t>Absorptive Living Soils</a:t>
            </a:r>
          </a:p>
          <a:p>
            <a:endParaRPr lang="en-US" dirty="0"/>
          </a:p>
        </p:txBody>
      </p:sp>
      <p:sp>
        <p:nvSpPr>
          <p:cNvPr id="7"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8"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77914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CA4CECA-0851-44F8-9447-D8D5EDC74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81" y="1269506"/>
            <a:ext cx="7829643" cy="5015496"/>
          </a:xfrm>
          <a:prstGeom prst="rect">
            <a:avLst/>
          </a:prstGeom>
        </p:spPr>
      </p:pic>
      <p:sp>
        <p:nvSpPr>
          <p:cNvPr id="5" name="Title 4">
            <a:extLst>
              <a:ext uri="{FF2B5EF4-FFF2-40B4-BE49-F238E27FC236}">
                <a16:creationId xmlns="" xmlns:a16="http://schemas.microsoft.com/office/drawing/2014/main" id="{B53EBD54-66D4-442D-BC96-208C43A6D25F}"/>
              </a:ext>
            </a:extLst>
          </p:cNvPr>
          <p:cNvSpPr>
            <a:spLocks noGrp="1"/>
          </p:cNvSpPr>
          <p:nvPr>
            <p:ph type="title"/>
          </p:nvPr>
        </p:nvSpPr>
        <p:spPr/>
        <p:txBody>
          <a:bodyPr/>
          <a:lstStyle/>
          <a:p>
            <a:r>
              <a:rPr lang="en-US" dirty="0"/>
              <a:t>Current Landscape Function</a:t>
            </a:r>
          </a:p>
        </p:txBody>
      </p:sp>
      <p:sp>
        <p:nvSpPr>
          <p:cNvPr id="6" name="Rectangle 5">
            <a:extLst>
              <a:ext uri="{FF2B5EF4-FFF2-40B4-BE49-F238E27FC236}">
                <a16:creationId xmlns="" xmlns:a16="http://schemas.microsoft.com/office/drawing/2014/main" id="{8BA967EF-253E-4073-95AE-20B06F71D693}"/>
              </a:ext>
            </a:extLst>
          </p:cNvPr>
          <p:cNvSpPr/>
          <p:nvPr/>
        </p:nvSpPr>
        <p:spPr>
          <a:xfrm>
            <a:off x="4842799" y="2012389"/>
            <a:ext cx="2960673" cy="1754326"/>
          </a:xfrm>
          <a:prstGeom prst="rect">
            <a:avLst/>
          </a:prstGeom>
        </p:spPr>
        <p:txBody>
          <a:bodyPr wrap="square">
            <a:spAutoFit/>
          </a:bodyPr>
          <a:lstStyle/>
          <a:p>
            <a:pPr marL="285750" indent="-285750">
              <a:buFont typeface="Arial" panose="020B0604020202020204" pitchFamily="34" charset="0"/>
              <a:buChar char="•"/>
            </a:pPr>
            <a:r>
              <a:rPr lang="en-US" dirty="0">
                <a:solidFill>
                  <a:schemeClr val="tx2">
                    <a:lumMod val="25000"/>
                  </a:schemeClr>
                </a:solidFill>
              </a:rPr>
              <a:t>Loss of Tree Canopy</a:t>
            </a:r>
          </a:p>
          <a:p>
            <a:pPr marL="285750" indent="-285750">
              <a:buFont typeface="Arial" panose="020B0604020202020204" pitchFamily="34" charset="0"/>
              <a:buChar char="•"/>
            </a:pPr>
            <a:r>
              <a:rPr lang="en-US" dirty="0">
                <a:solidFill>
                  <a:schemeClr val="tx2">
                    <a:lumMod val="25000"/>
                  </a:schemeClr>
                </a:solidFill>
              </a:rPr>
              <a:t>Surface Smoothing</a:t>
            </a:r>
          </a:p>
          <a:p>
            <a:pPr marL="285750" indent="-285750">
              <a:buFont typeface="Arial" panose="020B0604020202020204" pitchFamily="34" charset="0"/>
              <a:buChar char="•"/>
            </a:pPr>
            <a:r>
              <a:rPr lang="en-US" dirty="0">
                <a:solidFill>
                  <a:schemeClr val="tx2">
                    <a:lumMod val="25000"/>
                  </a:schemeClr>
                </a:solidFill>
              </a:rPr>
              <a:t>Piped Drainage System (Minimal Infiltration)</a:t>
            </a:r>
          </a:p>
          <a:p>
            <a:pPr marL="285750" indent="-285750">
              <a:buFont typeface="Arial" panose="020B0604020202020204" pitchFamily="34" charset="0"/>
              <a:buChar char="•"/>
            </a:pPr>
            <a:r>
              <a:rPr lang="en-US" dirty="0">
                <a:solidFill>
                  <a:schemeClr val="tx2">
                    <a:lumMod val="25000"/>
                  </a:schemeClr>
                </a:solidFill>
              </a:rPr>
              <a:t>Living Soils replaced by Impervious Surfaces</a:t>
            </a:r>
          </a:p>
        </p:txBody>
      </p:sp>
      <p:sp>
        <p:nvSpPr>
          <p:cNvPr id="7"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8"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438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descr="A close up of a map&#10;&#10;Description generated with high confidence">
            <a:extLst>
              <a:ext uri="{FF2B5EF4-FFF2-40B4-BE49-F238E27FC236}">
                <a16:creationId xmlns="" xmlns:a16="http://schemas.microsoft.com/office/drawing/2014/main" id="{F484948F-671D-402F-A10C-5F4387B21518}"/>
              </a:ext>
            </a:extLst>
          </p:cNvPr>
          <p:cNvPicPr>
            <a:picLocks noChangeAspect="1"/>
          </p:cNvPicPr>
          <p:nvPr/>
        </p:nvPicPr>
        <p:blipFill rotWithShape="1">
          <a:blip r:embed="rId2">
            <a:extLst>
              <a:ext uri="{28A0092B-C50C-407E-A947-70E740481C1C}">
                <a14:useLocalDpi xmlns:a14="http://schemas.microsoft.com/office/drawing/2010/main" val="0"/>
              </a:ext>
            </a:extLst>
          </a:blip>
          <a:srcRect l="693" t="8186" r="50732" b="29616"/>
          <a:stretch/>
        </p:blipFill>
        <p:spPr>
          <a:xfrm>
            <a:off x="3887391" y="987426"/>
            <a:ext cx="4647622" cy="4028513"/>
          </a:xfrm>
          <a:prstGeom prst="rect">
            <a:avLst/>
          </a:prstGeom>
        </p:spPr>
      </p:pic>
      <p:pic>
        <p:nvPicPr>
          <p:cNvPr id="10" name="Content Placeholder 7" descr="A close up of a map&#10;&#10;Description generated with high confidence">
            <a:extLst>
              <a:ext uri="{FF2B5EF4-FFF2-40B4-BE49-F238E27FC236}">
                <a16:creationId xmlns="" xmlns:a16="http://schemas.microsoft.com/office/drawing/2014/main" id="{A68B4806-00FE-462A-B25D-197DE402AFB2}"/>
              </a:ext>
            </a:extLst>
          </p:cNvPr>
          <p:cNvPicPr>
            <a:picLocks noChangeAspect="1"/>
          </p:cNvPicPr>
          <p:nvPr/>
        </p:nvPicPr>
        <p:blipFill rotWithShape="1">
          <a:blip r:embed="rId2">
            <a:extLst>
              <a:ext uri="{28A0092B-C50C-407E-A947-70E740481C1C}">
                <a14:useLocalDpi xmlns:a14="http://schemas.microsoft.com/office/drawing/2010/main" val="0"/>
              </a:ext>
            </a:extLst>
          </a:blip>
          <a:srcRect l="19816" t="72969" r="19299" b="3701"/>
          <a:stretch/>
        </p:blipFill>
        <p:spPr>
          <a:xfrm>
            <a:off x="3887391" y="4993332"/>
            <a:ext cx="4647622" cy="1205566"/>
          </a:xfrm>
          <a:prstGeom prst="rect">
            <a:avLst/>
          </a:prstGeom>
        </p:spPr>
      </p:pic>
      <p:sp>
        <p:nvSpPr>
          <p:cNvPr id="9" name="Date Placeholder 3">
            <a:extLst>
              <a:ext uri="{FF2B5EF4-FFF2-40B4-BE49-F238E27FC236}">
                <a16:creationId xmlns="" xmlns:a16="http://schemas.microsoft.com/office/drawing/2014/main" id="{B8BDA466-36AB-4ED7-9988-7110E25CEDE8}"/>
              </a:ext>
            </a:extLst>
          </p:cNvPr>
          <p:cNvSpPr>
            <a:spLocks noGrp="1"/>
          </p:cNvSpPr>
          <p:nvPr>
            <p:ph type="dt" sz="half" idx="10"/>
          </p:nvPr>
        </p:nvSpPr>
        <p:spPr>
          <a:xfrm>
            <a:off x="4057650" y="6353466"/>
            <a:ext cx="2057400" cy="365125"/>
          </a:xfrm>
        </p:spPr>
        <p:txBody>
          <a:bodyPr/>
          <a:lstStyle/>
          <a:p>
            <a:r>
              <a:rPr lang="en-US" sz="1200" dirty="0">
                <a:latin typeface="Calibri" panose="020F0502020204030204" pitchFamily="34" charset="0"/>
                <a:cs typeface="Calibri" panose="020F0502020204030204" pitchFamily="34" charset="0"/>
              </a:rPr>
              <a:t>30 October 2019</a:t>
            </a:r>
          </a:p>
        </p:txBody>
      </p:sp>
      <p:sp>
        <p:nvSpPr>
          <p:cNvPr id="11" name="Footer Placeholder 4">
            <a:extLst>
              <a:ext uri="{FF2B5EF4-FFF2-40B4-BE49-F238E27FC236}">
                <a16:creationId xmlns="" xmlns:a16="http://schemas.microsoft.com/office/drawing/2014/main" id="{C299CE42-4F0B-48B2-B452-ABB6565CEA55}"/>
              </a:ext>
            </a:extLst>
          </p:cNvPr>
          <p:cNvSpPr>
            <a:spLocks noGrp="1"/>
          </p:cNvSpPr>
          <p:nvPr>
            <p:ph type="ftr" sz="quarter" idx="11"/>
          </p:nvPr>
        </p:nvSpPr>
        <p:spPr>
          <a:xfrm>
            <a:off x="628650" y="6356351"/>
            <a:ext cx="3086100" cy="365125"/>
          </a:xfrm>
        </p:spPr>
        <p:txBody>
          <a:bodyPr/>
          <a:lstStyle/>
          <a:p>
            <a:pPr algn="ctr"/>
            <a:r>
              <a:rPr lang="en-CA" sz="1200" dirty="0">
                <a:latin typeface="Calibri" panose="020F0502020204030204" pitchFamily="34" charset="0"/>
                <a:cs typeface="Calibri" panose="020F0502020204030204" pitchFamily="34" charset="0"/>
              </a:rPr>
              <a:t>Oaklands – Forward 50</a:t>
            </a:r>
            <a:endParaRPr lang="en-US" sz="1200" dirty="0">
              <a:latin typeface="Calibri" panose="020F0502020204030204" pitchFamily="34" charset="0"/>
              <a:cs typeface="Calibri" panose="020F0502020204030204" pitchFamily="34" charset="0"/>
            </a:endParaRPr>
          </a:p>
        </p:txBody>
      </p:sp>
      <p:sp>
        <p:nvSpPr>
          <p:cNvPr id="13" name="Title 1">
            <a:extLst>
              <a:ext uri="{FF2B5EF4-FFF2-40B4-BE49-F238E27FC236}">
                <a16:creationId xmlns="" xmlns:a16="http://schemas.microsoft.com/office/drawing/2014/main" id="{C192C9BA-64BC-485F-88CA-872EAED16E9A}"/>
              </a:ext>
            </a:extLst>
          </p:cNvPr>
          <p:cNvSpPr>
            <a:spLocks noGrp="1"/>
          </p:cNvSpPr>
          <p:nvPr>
            <p:ph type="title"/>
          </p:nvPr>
        </p:nvSpPr>
        <p:spPr>
          <a:xfrm>
            <a:off x="237995" y="457200"/>
            <a:ext cx="3341024" cy="1600200"/>
          </a:xfrm>
        </p:spPr>
        <p:txBody>
          <a:bodyPr>
            <a:normAutofit fontScale="90000"/>
          </a:bodyPr>
          <a:lstStyle/>
          <a:p>
            <a:r>
              <a:rPr lang="en-US" sz="2800" dirty="0"/>
              <a:t>Climate Change in BC: </a:t>
            </a:r>
            <a:r>
              <a:rPr lang="en-US" dirty="0"/>
              <a:t>Winter Precipitation</a:t>
            </a:r>
            <a:r>
              <a:rPr lang="en-US" sz="2800" dirty="0"/>
              <a:t/>
            </a:r>
            <a:br>
              <a:rPr lang="en-US" sz="2800" dirty="0"/>
            </a:br>
            <a:endParaRPr lang="en-US" sz="2800" dirty="0"/>
          </a:p>
        </p:txBody>
      </p:sp>
      <p:sp>
        <p:nvSpPr>
          <p:cNvPr id="14" name="Text Placeholder 15">
            <a:extLst>
              <a:ext uri="{FF2B5EF4-FFF2-40B4-BE49-F238E27FC236}">
                <a16:creationId xmlns="" xmlns:a16="http://schemas.microsoft.com/office/drawing/2014/main" id="{4078E4B7-0214-4A44-9D78-99D4061E4486}"/>
              </a:ext>
            </a:extLst>
          </p:cNvPr>
          <p:cNvSpPr txBox="1">
            <a:spLocks/>
          </p:cNvSpPr>
          <p:nvPr/>
        </p:nvSpPr>
        <p:spPr>
          <a:xfrm>
            <a:off x="629841" y="2057399"/>
            <a:ext cx="2949178" cy="41322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2000"/>
              <a:t>Increase storm intensity</a:t>
            </a:r>
          </a:p>
          <a:p>
            <a:pPr marL="342900" indent="-342900"/>
            <a:r>
              <a:rPr lang="en-US" sz="2000"/>
              <a:t>Increased frequency of events</a:t>
            </a:r>
          </a:p>
          <a:p>
            <a:pPr marL="342900" indent="-342900"/>
            <a:r>
              <a:rPr lang="en-US" sz="2000"/>
              <a:t>More precipitation in the fall and early winter</a:t>
            </a:r>
          </a:p>
          <a:p>
            <a:pPr marL="342900" indent="-342900"/>
            <a:endParaRPr lang="en-US" sz="2000" dirty="0"/>
          </a:p>
        </p:txBody>
      </p:sp>
    </p:spTree>
    <p:extLst>
      <p:ext uri="{BB962C8B-B14F-4D97-AF65-F5344CB8AC3E}">
        <p14:creationId xmlns:p14="http://schemas.microsoft.com/office/powerpoint/2010/main" val="32489214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2D050">
            <a:alpha val="72157"/>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41275">
          <a:solidFill>
            <a:srgbClr val="92D050">
              <a:alpha val="75000"/>
            </a:srgb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7600</TotalTime>
  <Words>2110</Words>
  <Application>Microsoft Office PowerPoint</Application>
  <PresentationFormat>On-screen Show (4:3)</PresentationFormat>
  <Paragraphs>279</Paragraphs>
  <Slides>37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The Future Oaklands Green Space  Climate Change and The Value of Urban Green Space </vt:lpstr>
      <vt:lpstr>The Future of Oaklands Green Space:  Climate Change and  The Value of Urban Green Space </vt:lpstr>
      <vt:lpstr>Lost &amp; Non-functional Streams</vt:lpstr>
      <vt:lpstr>Historical Land Cover Change</vt:lpstr>
      <vt:lpstr>Land Cover (2011)</vt:lpstr>
      <vt:lpstr>Drainage</vt:lpstr>
      <vt:lpstr>Pre-Development Landscape System</vt:lpstr>
      <vt:lpstr>Current Landscape Function</vt:lpstr>
      <vt:lpstr>Climate Change in BC: Winter Precipitation </vt:lpstr>
      <vt:lpstr>PowerPoint Presentation</vt:lpstr>
      <vt:lpstr>PowerPoint Presentation</vt:lpstr>
      <vt:lpstr>Which is more adaptable to climate change impacts?</vt:lpstr>
      <vt:lpstr>Urban Green Space Building Block:  Living Soils</vt:lpstr>
      <vt:lpstr>Urban Green Space Building Block:  Roots and Infiltration</vt:lpstr>
      <vt:lpstr>Urban Green Space Building Block:  Trees</vt:lpstr>
      <vt:lpstr>Designing Green Space for Climate Change Adaptation </vt:lpstr>
      <vt:lpstr>‘Old School’ Approach to Stormwater Management  runoff directed quickly from impervious surfaces to infrastructure and then to marine environments</vt:lpstr>
      <vt:lpstr>PowerPoint Presentation</vt:lpstr>
      <vt:lpstr>Functional Landscape: Impacts and Value in Urban Areas</vt:lpstr>
      <vt:lpstr>PowerPoint Presentation</vt:lpstr>
      <vt:lpstr>PowerPoint Presentation</vt:lpstr>
      <vt:lpstr>Functional Landscape in Greenways</vt:lpstr>
      <vt:lpstr>PowerPoint Presentation</vt:lpstr>
      <vt:lpstr>Functional Landscape in Residential Landscape</vt:lpstr>
      <vt:lpstr>PowerPoint Presentation</vt:lpstr>
      <vt:lpstr>PowerPoint Presentation</vt:lpstr>
      <vt:lpstr>PowerPoint Presentation</vt:lpstr>
      <vt:lpstr>PowerPoint Presentation</vt:lpstr>
      <vt:lpstr>Functional Landscape in Public Parks</vt:lpstr>
      <vt:lpstr>Functional Landscape in Public Parks</vt:lpstr>
      <vt:lpstr>PowerPoint Presentation</vt:lpstr>
      <vt:lpstr>PowerPoint Presentation</vt:lpstr>
      <vt:lpstr>Functional Landscape in Residential or Mixed Use Developments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Fish Bearing Streams</dc:title>
  <dc:creator>Jonny</dc:creator>
  <cp:lastModifiedBy>Melissa Lim</cp:lastModifiedBy>
  <cp:revision>244</cp:revision>
  <cp:lastPrinted>2017-11-16T16:55:05Z</cp:lastPrinted>
  <dcterms:created xsi:type="dcterms:W3CDTF">2016-10-31T18:48:58Z</dcterms:created>
  <dcterms:modified xsi:type="dcterms:W3CDTF">2019-10-30T05:35:03Z</dcterms:modified>
</cp:coreProperties>
</file>