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86" autoAdjust="0"/>
    <p:restoredTop sz="94878" autoAdjust="0"/>
  </p:normalViewPr>
  <p:slideViewPr>
    <p:cSldViewPr>
      <p:cViewPr varScale="1">
        <p:scale>
          <a:sx n="49" d="100"/>
          <a:sy n="49" d="100"/>
        </p:scale>
        <p:origin x="2028" y="26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2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chemeClr val="tx1"/>
                </a:solidFill>
                <a:latin typeface="Calibri"/>
                <a:cs typeface="Calibri"/>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944356" y="286511"/>
            <a:ext cx="615695" cy="345947"/>
          </a:xfrm>
          <a:prstGeom prst="rect">
            <a:avLst/>
          </a:prstGeom>
          <a:blipFill>
            <a:blip r:embed="rId7" cstate="print"/>
            <a:stretch>
              <a:fillRect/>
            </a:stretch>
          </a:blipFill>
        </p:spPr>
        <p:txBody>
          <a:bodyPr wrap="square" lIns="0" tIns="0" rIns="0" bIns="0" rtlCol="0"/>
          <a:lstStyle/>
          <a:p>
            <a:endParaRPr dirty="0"/>
          </a:p>
        </p:txBody>
      </p:sp>
      <p:sp>
        <p:nvSpPr>
          <p:cNvPr id="17" name="bk object 17"/>
          <p:cNvSpPr/>
          <p:nvPr/>
        </p:nvSpPr>
        <p:spPr>
          <a:xfrm>
            <a:off x="507491" y="1051560"/>
            <a:ext cx="9052560" cy="0"/>
          </a:xfrm>
          <a:custGeom>
            <a:avLst/>
            <a:gdLst/>
            <a:ahLst/>
            <a:cxnLst/>
            <a:rect l="l" t="t" r="r" b="b"/>
            <a:pathLst>
              <a:path w="9052560">
                <a:moveTo>
                  <a:pt x="0" y="0"/>
                </a:moveTo>
                <a:lnTo>
                  <a:pt x="9052560" y="0"/>
                </a:lnTo>
              </a:path>
            </a:pathLst>
          </a:custGeom>
          <a:ln w="6096">
            <a:solidFill>
              <a:srgbClr val="000000"/>
            </a:solidFill>
          </a:ln>
        </p:spPr>
        <p:txBody>
          <a:bodyPr wrap="square" lIns="0" tIns="0" rIns="0" bIns="0" rtlCol="0"/>
          <a:lstStyle/>
          <a:p>
            <a:endParaRPr dirty="0"/>
          </a:p>
        </p:txBody>
      </p:sp>
      <p:sp>
        <p:nvSpPr>
          <p:cNvPr id="2" name="Holder 2"/>
          <p:cNvSpPr>
            <a:spLocks noGrp="1"/>
          </p:cNvSpPr>
          <p:nvPr>
            <p:ph type="title"/>
          </p:nvPr>
        </p:nvSpPr>
        <p:spPr>
          <a:xfrm>
            <a:off x="452117" y="601925"/>
            <a:ext cx="9154165" cy="33020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3" name="Holder 3"/>
          <p:cNvSpPr>
            <a:spLocks noGrp="1"/>
          </p:cNvSpPr>
          <p:nvPr>
            <p:ph type="body" idx="1"/>
          </p:nvPr>
        </p:nvSpPr>
        <p:spPr>
          <a:xfrm>
            <a:off x="378345" y="1247175"/>
            <a:ext cx="9301708" cy="2037079"/>
          </a:xfrm>
          <a:prstGeom prst="rect">
            <a:avLst/>
          </a:prstGeom>
        </p:spPr>
        <p:txBody>
          <a:bodyPr wrap="square" lIns="0" tIns="0" rIns="0" bIns="0">
            <a:spAutoFit/>
          </a:bodyPr>
          <a:lstStyle>
            <a:lvl1pPr>
              <a:defRPr sz="12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9/22/2025</a:t>
            </a:fld>
            <a:endParaRPr lang="en-US" dirty="0"/>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2116" y="381000"/>
            <a:ext cx="9144000" cy="627736"/>
          </a:xfrm>
          <a:prstGeom prst="rect">
            <a:avLst/>
          </a:prstGeom>
        </p:spPr>
        <p:txBody>
          <a:bodyPr vert="horz" wrap="square" lIns="0" tIns="12065" rIns="0" bIns="0" rtlCol="0">
            <a:spAutoFit/>
          </a:bodyPr>
          <a:lstStyle/>
          <a:p>
            <a:pPr marL="12700">
              <a:lnSpc>
                <a:spcPct val="100000"/>
              </a:lnSpc>
              <a:spcBef>
                <a:spcPts val="20"/>
              </a:spcBef>
            </a:pPr>
            <a:r>
              <a:rPr lang="en-US" spc="-5" dirty="0"/>
              <a:t>SCOTT B. MARTINEZ</a:t>
            </a:r>
            <a:br>
              <a:rPr lang="en-US" spc="-5" dirty="0"/>
            </a:br>
            <a:r>
              <a:rPr lang="en-US" spc="-5" dirty="0"/>
              <a:t>DIRECTOR, PRIVATE BUSINESS GROUP REGIONAL MANAGER</a:t>
            </a:r>
          </a:p>
        </p:txBody>
      </p:sp>
      <p:graphicFrame>
        <p:nvGraphicFramePr>
          <p:cNvPr id="3" name="object 3"/>
          <p:cNvGraphicFramePr>
            <a:graphicFrameLocks noGrp="1"/>
          </p:cNvGraphicFramePr>
          <p:nvPr/>
        </p:nvGraphicFramePr>
        <p:xfrm>
          <a:off x="429699" y="7045659"/>
          <a:ext cx="5651498" cy="264160"/>
        </p:xfrm>
        <a:graphic>
          <a:graphicData uri="http://schemas.openxmlformats.org/drawingml/2006/table">
            <a:tbl>
              <a:tblPr firstRow="1" bandRow="1">
                <a:tableStyleId>{2D5ABB26-0587-4C30-8999-92F81FD0307C}</a:tableStyleId>
              </a:tblPr>
              <a:tblGrid>
                <a:gridCol w="1903095">
                  <a:extLst>
                    <a:ext uri="{9D8B030D-6E8A-4147-A177-3AD203B41FA5}">
                      <a16:colId xmlns:a16="http://schemas.microsoft.com/office/drawing/2014/main" val="20000"/>
                    </a:ext>
                  </a:extLst>
                </a:gridCol>
                <a:gridCol w="2263139">
                  <a:extLst>
                    <a:ext uri="{9D8B030D-6E8A-4147-A177-3AD203B41FA5}">
                      <a16:colId xmlns:a16="http://schemas.microsoft.com/office/drawing/2014/main" val="20001"/>
                    </a:ext>
                  </a:extLst>
                </a:gridCol>
                <a:gridCol w="1485264">
                  <a:extLst>
                    <a:ext uri="{9D8B030D-6E8A-4147-A177-3AD203B41FA5}">
                      <a16:colId xmlns:a16="http://schemas.microsoft.com/office/drawing/2014/main" val="20002"/>
                    </a:ext>
                  </a:extLst>
                </a:gridCol>
              </a:tblGrid>
              <a:tr h="264160">
                <a:tc>
                  <a:txBody>
                    <a:bodyPr/>
                    <a:lstStyle/>
                    <a:p>
                      <a:pPr marL="136525">
                        <a:lnSpc>
                          <a:spcPct val="100000"/>
                        </a:lnSpc>
                        <a:spcBef>
                          <a:spcPts val="165"/>
                        </a:spcBef>
                      </a:pPr>
                      <a:r>
                        <a:rPr sz="1200" b="1" spc="-10" dirty="0">
                          <a:latin typeface="Calibri"/>
                          <a:cs typeface="Calibri"/>
                        </a:rPr>
                        <a:t>Are </a:t>
                      </a:r>
                      <a:r>
                        <a:rPr sz="1200" b="1" dirty="0">
                          <a:latin typeface="Calibri"/>
                          <a:cs typeface="Calibri"/>
                        </a:rPr>
                        <a:t>Not </a:t>
                      </a:r>
                      <a:r>
                        <a:rPr sz="1200" b="1" spc="-10" dirty="0">
                          <a:latin typeface="Calibri"/>
                          <a:cs typeface="Calibri"/>
                        </a:rPr>
                        <a:t>FDIC</a:t>
                      </a:r>
                      <a:r>
                        <a:rPr sz="1200" b="1" spc="-30" dirty="0">
                          <a:latin typeface="Calibri"/>
                          <a:cs typeface="Calibri"/>
                        </a:rPr>
                        <a:t> </a:t>
                      </a:r>
                      <a:r>
                        <a:rPr sz="1200" b="1" spc="-10" dirty="0">
                          <a:latin typeface="Calibri"/>
                          <a:cs typeface="Calibri"/>
                        </a:rPr>
                        <a:t>Insured</a:t>
                      </a:r>
                      <a:endParaRPr sz="1200" dirty="0">
                        <a:latin typeface="Calibri"/>
                        <a:cs typeface="Calibri"/>
                      </a:endParaRPr>
                    </a:p>
                  </a:txBody>
                  <a:tcPr marL="0" marR="0" marT="209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6525">
                        <a:lnSpc>
                          <a:spcPct val="100000"/>
                        </a:lnSpc>
                        <a:spcBef>
                          <a:spcPts val="165"/>
                        </a:spcBef>
                      </a:pPr>
                      <a:r>
                        <a:rPr sz="1200" b="1" spc="-10" dirty="0">
                          <a:latin typeface="Calibri"/>
                          <a:cs typeface="Calibri"/>
                        </a:rPr>
                        <a:t>Are </a:t>
                      </a:r>
                      <a:r>
                        <a:rPr sz="1200" b="1" dirty="0">
                          <a:latin typeface="Calibri"/>
                          <a:cs typeface="Calibri"/>
                        </a:rPr>
                        <a:t>Not </a:t>
                      </a:r>
                      <a:r>
                        <a:rPr sz="1200" b="1" spc="-10" dirty="0">
                          <a:latin typeface="Calibri"/>
                          <a:cs typeface="Calibri"/>
                        </a:rPr>
                        <a:t>Bank</a:t>
                      </a:r>
                      <a:r>
                        <a:rPr sz="1200" b="1" spc="-35" dirty="0">
                          <a:latin typeface="Calibri"/>
                          <a:cs typeface="Calibri"/>
                        </a:rPr>
                        <a:t> </a:t>
                      </a:r>
                      <a:r>
                        <a:rPr sz="1200" b="1" spc="-15" dirty="0">
                          <a:latin typeface="Calibri"/>
                          <a:cs typeface="Calibri"/>
                        </a:rPr>
                        <a:t>Guaranteed</a:t>
                      </a:r>
                      <a:endParaRPr sz="1200" dirty="0">
                        <a:latin typeface="Calibri"/>
                        <a:cs typeface="Calibri"/>
                      </a:endParaRPr>
                    </a:p>
                  </a:txBody>
                  <a:tcPr marL="0" marR="0" marT="209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6525">
                        <a:lnSpc>
                          <a:spcPct val="100000"/>
                        </a:lnSpc>
                        <a:spcBef>
                          <a:spcPts val="165"/>
                        </a:spcBef>
                      </a:pPr>
                      <a:r>
                        <a:rPr sz="1200" b="1" spc="-15" dirty="0">
                          <a:latin typeface="Calibri"/>
                          <a:cs typeface="Calibri"/>
                        </a:rPr>
                        <a:t>May </a:t>
                      </a:r>
                      <a:r>
                        <a:rPr sz="1200" b="1" spc="-5" dirty="0">
                          <a:latin typeface="Calibri"/>
                          <a:cs typeface="Calibri"/>
                        </a:rPr>
                        <a:t>Lose</a:t>
                      </a:r>
                      <a:r>
                        <a:rPr sz="1200" b="1" spc="-25" dirty="0">
                          <a:latin typeface="Calibri"/>
                          <a:cs typeface="Calibri"/>
                        </a:rPr>
                        <a:t> </a:t>
                      </a:r>
                      <a:r>
                        <a:rPr sz="1200" b="1" spc="-20" dirty="0">
                          <a:latin typeface="Calibri"/>
                          <a:cs typeface="Calibri"/>
                        </a:rPr>
                        <a:t>Value</a:t>
                      </a:r>
                      <a:endParaRPr sz="1200" dirty="0">
                        <a:latin typeface="Calibri"/>
                        <a:cs typeface="Calibri"/>
                      </a:endParaRPr>
                    </a:p>
                  </a:txBody>
                  <a:tcPr marL="0" marR="0" marT="209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bl>
          </a:graphicData>
        </a:graphic>
      </p:graphicFrame>
      <p:sp>
        <p:nvSpPr>
          <p:cNvPr id="4" name="object 4"/>
          <p:cNvSpPr txBox="1"/>
          <p:nvPr/>
        </p:nvSpPr>
        <p:spPr>
          <a:xfrm>
            <a:off x="456680" y="7341821"/>
            <a:ext cx="2343150" cy="135293"/>
          </a:xfrm>
          <a:prstGeom prst="rect">
            <a:avLst/>
          </a:prstGeom>
        </p:spPr>
        <p:txBody>
          <a:bodyPr vert="horz" wrap="square" lIns="0" tIns="12065" rIns="0" bIns="0" rtlCol="0">
            <a:spAutoFit/>
          </a:bodyPr>
          <a:lstStyle/>
          <a:p>
            <a:pPr marL="12700">
              <a:lnSpc>
                <a:spcPct val="100000"/>
              </a:lnSpc>
              <a:spcBef>
                <a:spcPts val="95"/>
              </a:spcBef>
            </a:pPr>
            <a:r>
              <a:rPr sz="800" spc="-5" dirty="0">
                <a:latin typeface="Calibri"/>
                <a:cs typeface="Calibri"/>
              </a:rPr>
              <a:t>© 202</a:t>
            </a:r>
            <a:r>
              <a:rPr lang="en-US" sz="800" spc="-5" dirty="0">
                <a:latin typeface="Calibri"/>
                <a:cs typeface="Calibri"/>
              </a:rPr>
              <a:t>4</a:t>
            </a:r>
            <a:r>
              <a:rPr sz="800" spc="-5" dirty="0">
                <a:latin typeface="Calibri"/>
                <a:cs typeface="Calibri"/>
              </a:rPr>
              <a:t> </a:t>
            </a:r>
            <a:r>
              <a:rPr sz="800" spc="-10" dirty="0">
                <a:latin typeface="Calibri"/>
                <a:cs typeface="Calibri"/>
              </a:rPr>
              <a:t>Bank of America Corporation. All rights</a:t>
            </a:r>
            <a:r>
              <a:rPr sz="800" dirty="0">
                <a:latin typeface="Calibri"/>
                <a:cs typeface="Calibri"/>
              </a:rPr>
              <a:t> </a:t>
            </a:r>
            <a:r>
              <a:rPr sz="800" spc="-10" dirty="0">
                <a:latin typeface="Calibri"/>
                <a:cs typeface="Calibri"/>
              </a:rPr>
              <a:t>reserved.</a:t>
            </a:r>
            <a:endParaRPr sz="800" dirty="0">
              <a:latin typeface="Calibri"/>
              <a:cs typeface="Calibri"/>
            </a:endParaRPr>
          </a:p>
        </p:txBody>
      </p:sp>
      <p:sp>
        <p:nvSpPr>
          <p:cNvPr id="6" name="object 6"/>
          <p:cNvSpPr txBox="1"/>
          <p:nvPr/>
        </p:nvSpPr>
        <p:spPr>
          <a:xfrm>
            <a:off x="465099" y="6034349"/>
            <a:ext cx="8996045" cy="882293"/>
          </a:xfrm>
          <a:prstGeom prst="rect">
            <a:avLst/>
          </a:prstGeom>
        </p:spPr>
        <p:txBody>
          <a:bodyPr vert="horz" wrap="square" lIns="0" tIns="12700" rIns="0" bIns="0" rtlCol="0">
            <a:spAutoFit/>
          </a:bodyPr>
          <a:lstStyle/>
          <a:p>
            <a:pPr marL="130810" algn="ctr">
              <a:lnSpc>
                <a:spcPct val="100000"/>
              </a:lnSpc>
              <a:spcBef>
                <a:spcPts val="100"/>
              </a:spcBef>
            </a:pPr>
            <a:r>
              <a:rPr sz="1050" b="1" spc="-5" dirty="0">
                <a:latin typeface="Calibri"/>
                <a:cs typeface="Calibri"/>
              </a:rPr>
              <a:t>FOR INTERNAL USE ONLY. NOT FOR DISTRIBUTION </a:t>
            </a:r>
            <a:r>
              <a:rPr sz="1050" b="1" dirty="0">
                <a:latin typeface="Calibri"/>
                <a:cs typeface="Calibri"/>
              </a:rPr>
              <a:t>TO </a:t>
            </a:r>
            <a:r>
              <a:rPr sz="1050" b="1" spc="-5" dirty="0">
                <a:latin typeface="Calibri"/>
                <a:cs typeface="Calibri"/>
              </a:rPr>
              <a:t>THE</a:t>
            </a:r>
            <a:r>
              <a:rPr sz="1050" b="1" spc="50" dirty="0">
                <a:latin typeface="Calibri"/>
                <a:cs typeface="Calibri"/>
              </a:rPr>
              <a:t> </a:t>
            </a:r>
            <a:r>
              <a:rPr sz="1050" b="1" spc="-5" dirty="0">
                <a:latin typeface="Calibri"/>
                <a:cs typeface="Calibri"/>
              </a:rPr>
              <a:t>PUBLIC.</a:t>
            </a:r>
            <a:endParaRPr sz="1050" dirty="0">
              <a:latin typeface="Calibri"/>
              <a:cs typeface="Calibri"/>
            </a:endParaRPr>
          </a:p>
          <a:p>
            <a:pPr>
              <a:lnSpc>
                <a:spcPct val="100000"/>
              </a:lnSpc>
            </a:pPr>
            <a:endParaRPr sz="800" dirty="0">
              <a:latin typeface="Calibri"/>
              <a:cs typeface="Calibri"/>
            </a:endParaRPr>
          </a:p>
          <a:p>
            <a:pPr>
              <a:lnSpc>
                <a:spcPct val="100000"/>
              </a:lnSpc>
              <a:spcBef>
                <a:spcPts val="45"/>
              </a:spcBef>
            </a:pPr>
            <a:endParaRPr sz="700" dirty="0">
              <a:latin typeface="Calibri"/>
              <a:cs typeface="Calibri"/>
            </a:endParaRPr>
          </a:p>
          <a:p>
            <a:pPr marL="13335" marR="278130" indent="-1270">
              <a:lnSpc>
                <a:spcPct val="100000"/>
              </a:lnSpc>
            </a:pPr>
            <a:r>
              <a:rPr sz="800" spc="-10" dirty="0">
                <a:latin typeface="Calibri"/>
                <a:cs typeface="Calibri"/>
              </a:rPr>
              <a:t>Bank of America Private Bank </a:t>
            </a:r>
            <a:r>
              <a:rPr sz="800" spc="-5" dirty="0">
                <a:latin typeface="Calibri"/>
                <a:cs typeface="Calibri"/>
              </a:rPr>
              <a:t>is a </a:t>
            </a:r>
            <a:r>
              <a:rPr sz="800" spc="-10" dirty="0">
                <a:latin typeface="Calibri"/>
                <a:cs typeface="Calibri"/>
              </a:rPr>
              <a:t>division of Bank of America, </a:t>
            </a:r>
            <a:r>
              <a:rPr sz="800" spc="-5" dirty="0">
                <a:latin typeface="Calibri"/>
                <a:cs typeface="Calibri"/>
              </a:rPr>
              <a:t>N.A., </a:t>
            </a:r>
            <a:r>
              <a:rPr sz="800" spc="-10" dirty="0">
                <a:latin typeface="Calibri"/>
                <a:cs typeface="Calibri"/>
              </a:rPr>
              <a:t>Member </a:t>
            </a:r>
            <a:r>
              <a:rPr sz="800" spc="-5" dirty="0">
                <a:latin typeface="Calibri"/>
                <a:cs typeface="Calibri"/>
              </a:rPr>
              <a:t>FDIC </a:t>
            </a:r>
            <a:r>
              <a:rPr sz="800" spc="-10" dirty="0">
                <a:latin typeface="Calibri"/>
                <a:cs typeface="Calibri"/>
              </a:rPr>
              <a:t>and </a:t>
            </a:r>
            <a:r>
              <a:rPr sz="800" spc="-5" dirty="0">
                <a:latin typeface="Calibri"/>
                <a:cs typeface="Calibri"/>
              </a:rPr>
              <a:t>a </a:t>
            </a:r>
            <a:r>
              <a:rPr sz="800" spc="-10" dirty="0">
                <a:latin typeface="Calibri"/>
                <a:cs typeface="Calibri"/>
              </a:rPr>
              <a:t>wholly owned subsidiary of BofA Corp. Trust and fiduciary services and other banking products are provided by wholly owned  banking affiliates of BofA Corp., including Bank of America,</a:t>
            </a:r>
            <a:r>
              <a:rPr sz="800" spc="55" dirty="0">
                <a:latin typeface="Calibri"/>
                <a:cs typeface="Calibri"/>
              </a:rPr>
              <a:t> </a:t>
            </a:r>
            <a:r>
              <a:rPr sz="800" spc="-5" dirty="0">
                <a:latin typeface="Calibri"/>
                <a:cs typeface="Calibri"/>
              </a:rPr>
              <a:t>N.A.</a:t>
            </a:r>
            <a:endParaRPr sz="800" dirty="0">
              <a:latin typeface="Calibri"/>
              <a:cs typeface="Calibri"/>
            </a:endParaRPr>
          </a:p>
          <a:p>
            <a:pPr>
              <a:lnSpc>
                <a:spcPct val="100000"/>
              </a:lnSpc>
              <a:spcBef>
                <a:spcPts val="45"/>
              </a:spcBef>
            </a:pPr>
            <a:endParaRPr sz="700" dirty="0">
              <a:latin typeface="Calibri"/>
              <a:cs typeface="Calibri"/>
            </a:endParaRPr>
          </a:p>
          <a:p>
            <a:pPr marL="13335">
              <a:lnSpc>
                <a:spcPct val="100000"/>
              </a:lnSpc>
            </a:pPr>
            <a:r>
              <a:rPr sz="800" spc="-10" dirty="0">
                <a:latin typeface="Calibri"/>
                <a:cs typeface="Calibri"/>
              </a:rPr>
              <a:t>Investment</a:t>
            </a:r>
            <a:r>
              <a:rPr sz="800" spc="-20" dirty="0">
                <a:latin typeface="Calibri"/>
                <a:cs typeface="Calibri"/>
              </a:rPr>
              <a:t> </a:t>
            </a:r>
            <a:r>
              <a:rPr sz="800" spc="-10" dirty="0">
                <a:latin typeface="Calibri"/>
                <a:cs typeface="Calibri"/>
              </a:rPr>
              <a:t>products:</a:t>
            </a:r>
            <a:endParaRPr sz="800" dirty="0">
              <a:latin typeface="Calibri"/>
              <a:cs typeface="Calibri"/>
            </a:endParaRPr>
          </a:p>
        </p:txBody>
      </p:sp>
      <p:sp>
        <p:nvSpPr>
          <p:cNvPr id="8" name="object 8"/>
          <p:cNvSpPr txBox="1"/>
          <p:nvPr/>
        </p:nvSpPr>
        <p:spPr>
          <a:xfrm>
            <a:off x="5029453" y="7351680"/>
            <a:ext cx="981710" cy="135293"/>
          </a:xfrm>
          <a:prstGeom prst="rect">
            <a:avLst/>
          </a:prstGeom>
        </p:spPr>
        <p:txBody>
          <a:bodyPr vert="horz" wrap="square" lIns="0" tIns="12065" rIns="0" bIns="0" rtlCol="0">
            <a:spAutoFit/>
          </a:bodyPr>
          <a:lstStyle/>
          <a:p>
            <a:pPr marL="12700">
              <a:lnSpc>
                <a:spcPct val="100000"/>
              </a:lnSpc>
              <a:spcBef>
                <a:spcPts val="95"/>
              </a:spcBef>
            </a:pPr>
            <a:r>
              <a:rPr lang="en-US" sz="800" spc="-10" dirty="0">
                <a:latin typeface="Calibri"/>
                <a:cs typeface="Calibri"/>
              </a:rPr>
              <a:t>MAP6764556</a:t>
            </a:r>
            <a:r>
              <a:rPr lang="en-US" sz="800" spc="-5" dirty="0">
                <a:latin typeface="Calibri"/>
                <a:cs typeface="Calibri"/>
              </a:rPr>
              <a:t> |</a:t>
            </a:r>
            <a:r>
              <a:rPr sz="800" spc="-5" dirty="0">
                <a:latin typeface="Calibri"/>
                <a:cs typeface="Calibri"/>
              </a:rPr>
              <a:t> </a:t>
            </a:r>
            <a:r>
              <a:rPr lang="en-US" sz="800" spc="-10" dirty="0">
                <a:latin typeface="Calibri"/>
                <a:cs typeface="Calibri"/>
              </a:rPr>
              <a:t>7</a:t>
            </a:r>
            <a:r>
              <a:rPr sz="800" spc="-10" dirty="0">
                <a:latin typeface="Calibri"/>
                <a:cs typeface="Calibri"/>
              </a:rPr>
              <a:t>/202</a:t>
            </a:r>
            <a:r>
              <a:rPr lang="en-US" sz="800" spc="-10" dirty="0">
                <a:latin typeface="Calibri"/>
                <a:cs typeface="Calibri"/>
              </a:rPr>
              <a:t>4</a:t>
            </a:r>
            <a:endParaRPr sz="800" dirty="0">
              <a:latin typeface="Calibri"/>
              <a:cs typeface="Calibri"/>
            </a:endParaRPr>
          </a:p>
        </p:txBody>
      </p:sp>
      <p:sp>
        <p:nvSpPr>
          <p:cNvPr id="9" name="Text Placeholder 8"/>
          <p:cNvSpPr>
            <a:spLocks noGrp="1"/>
          </p:cNvSpPr>
          <p:nvPr>
            <p:ph type="body" idx="1"/>
          </p:nvPr>
        </p:nvSpPr>
        <p:spPr>
          <a:xfrm>
            <a:off x="304800" y="3226659"/>
            <a:ext cx="9144000" cy="553998"/>
          </a:xfrm>
        </p:spPr>
        <p:txBody>
          <a:bodyPr/>
          <a:lstStyle/>
          <a:p>
            <a:pPr algn="just"/>
            <a:r>
              <a:rPr lang="en-US" sz="1200" dirty="0"/>
              <a:t>Scott earned a Bachelor of Science from the University of Illinois at Urbana-Champaign College of Business and a Master of Business Administration from Baylor University.  He holds the Chartered Financial Analyst (CFA) and Chartered Alternative Investment Analyst (CAIA) designations.  He is currently President of the National Trust Closely Held Business Association.  </a:t>
            </a:r>
          </a:p>
        </p:txBody>
      </p:sp>
      <p:sp>
        <p:nvSpPr>
          <p:cNvPr id="10" name="Rectangle 9"/>
          <p:cNvSpPr/>
          <p:nvPr/>
        </p:nvSpPr>
        <p:spPr>
          <a:xfrm>
            <a:off x="2057399" y="1447800"/>
            <a:ext cx="7538717" cy="1661993"/>
          </a:xfrm>
          <a:prstGeom prst="rect">
            <a:avLst/>
          </a:prstGeom>
        </p:spPr>
        <p:txBody>
          <a:bodyPr wrap="square" lIns="0" tIns="0" rIns="0" bIns="0">
            <a:spAutoFit/>
          </a:bodyPr>
          <a:lstStyle/>
          <a:p>
            <a:r>
              <a:rPr lang="en-US" sz="1200" dirty="0">
                <a:solidFill>
                  <a:prstClr val="black"/>
                </a:solidFill>
              </a:rPr>
              <a:t>Scott B. Martinez is a Director and Specialty Asset Regional Manager for the Private Business Group within the Specialty Asset Management Group in the Private Bank.  Scott leads a team responsible for overseeing investments in private companies held in fiduciary accounts.  The team leverages experience across multiple disciplines to provide oversight through performance monitoring, business valuation, corporate governance and financial analysis.  Working with client teams and financial advisors the team can assist clients of the Private Bank and Merrill Lynch integrate these private business holdings into their overall wealth plan and ensure that they are consistent with overall investment objectives.</a:t>
            </a:r>
          </a:p>
          <a:p>
            <a:endParaRPr lang="en-US" sz="1200" dirty="0">
              <a:solidFill>
                <a:prstClr val="black"/>
              </a:solidFill>
            </a:endParaRPr>
          </a:p>
          <a:p>
            <a:r>
              <a:rPr lang="en-US" sz="1200" dirty="0">
                <a:solidFill>
                  <a:prstClr val="black"/>
                </a:solidFill>
              </a:rPr>
              <a:t>Previously, he served in a strategic and financial planning roles with the Belo Corporation, a publicly traded national media operations company.</a:t>
            </a:r>
          </a:p>
        </p:txBody>
      </p:sp>
      <p:pic>
        <p:nvPicPr>
          <p:cNvPr id="15" name="Picture 14">
            <a:extLst>
              <a:ext uri="{FF2B5EF4-FFF2-40B4-BE49-F238E27FC236}">
                <a16:creationId xmlns:a16="http://schemas.microsoft.com/office/drawing/2014/main" id="{BFE468DF-B983-C1CA-28E4-737FB45F5702}"/>
              </a:ext>
            </a:extLst>
          </p:cNvPr>
          <p:cNvPicPr>
            <a:picLocks noChangeAspect="1"/>
          </p:cNvPicPr>
          <p:nvPr/>
        </p:nvPicPr>
        <p:blipFill>
          <a:blip r:embed="rId2"/>
          <a:stretch>
            <a:fillRect/>
          </a:stretch>
        </p:blipFill>
        <p:spPr>
          <a:xfrm>
            <a:off x="304800" y="1418202"/>
            <a:ext cx="1645920" cy="159493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52C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581</TotalTime>
  <Words>300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SCOTT B. MARTINEZ DIRECTOR, PRIVATE BUSINESS GROUP REGIONAL MANAGER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slide title lorem ipsum dolor sit</dc:title>
  <dc:creator>Microsoft Office User</dc:creator>
  <cp:lastModifiedBy>Patrick Alyward</cp:lastModifiedBy>
  <cp:revision>34</cp:revision>
  <dcterms:created xsi:type="dcterms:W3CDTF">2022-03-30T19:18:57Z</dcterms:created>
  <dcterms:modified xsi:type="dcterms:W3CDTF">2025-09-22T11:33:14Z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2022-03-01T00:00:00Z</vt:filetime>
  </property>
  <property fmtid="{D5CDD505-2E9C-101B-9397-08002B2CF9AE}" pid="3" name="Creator">
    <vt:lpwstr>Acrobat PDFMaker 17 for PowerPoint</vt:lpwstr>
  </property>
  <property fmtid="{D5CDD505-2E9C-101B-9397-08002B2CF9AE}" pid="4" name="LastSaved">
    <vt:filetime>2022-03-30T00:00:00Z</vt:filetime>
  </property>
  <property fmtid="{D5CDD505-2E9C-101B-9397-08002B2CF9AE}" pid="5" name="TitusGUID">
    <vt:lpwstr>7eb8ce66-bc49-43d1-b9f5-01fda9847db4</vt:lpwstr>
  </property>
  <property fmtid="{D5CDD505-2E9C-101B-9397-08002B2CF9AE}" pid="6" name="Classification">
    <vt:lpwstr>Unclassified</vt:lpwstr>
  </property>
  <property fmtid="{D5CDD505-2E9C-101B-9397-08002B2CF9AE}" pid="7" name="_AdHocReviewCycleID">
    <vt:i4>-729449534</vt:i4>
  </property>
  <property fmtid="{D5CDD505-2E9C-101B-9397-08002B2CF9AE}" pid="8" name="_NewReviewCycle">
    <vt:lpwstr/>
  </property>
  <property fmtid="{D5CDD505-2E9C-101B-9397-08002B2CF9AE}" pid="9" name="_EmailSubject">
    <vt:lpwstr>Biography</vt:lpwstr>
  </property>
  <property fmtid="{D5CDD505-2E9C-101B-9397-08002B2CF9AE}" pid="10" name="_AuthorEmail">
    <vt:lpwstr>scott.martinez@bofa.com</vt:lpwstr>
  </property>
  <property fmtid="{D5CDD505-2E9C-101B-9397-08002B2CF9AE}" pid="11" name="_AuthorEmailDisplayName">
    <vt:lpwstr>Martinez, Scott</vt:lpwstr>
  </property>
</Properties>
</file>