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2"/>
  </p:notesMasterIdLst>
  <p:sldIdLst>
    <p:sldId id="513" r:id="rId2"/>
    <p:sldId id="514" r:id="rId3"/>
    <p:sldId id="515" r:id="rId4"/>
    <p:sldId id="516" r:id="rId5"/>
    <p:sldId id="517" r:id="rId6"/>
    <p:sldId id="518" r:id="rId7"/>
    <p:sldId id="519" r:id="rId8"/>
    <p:sldId id="520" r:id="rId9"/>
    <p:sldId id="521" r:id="rId10"/>
    <p:sldId id="522" r:id="rId11"/>
    <p:sldId id="523" r:id="rId12"/>
    <p:sldId id="524" r:id="rId13"/>
    <p:sldId id="525" r:id="rId14"/>
    <p:sldId id="526" r:id="rId15"/>
    <p:sldId id="527" r:id="rId16"/>
    <p:sldId id="541" r:id="rId17"/>
    <p:sldId id="542" r:id="rId18"/>
    <p:sldId id="543" r:id="rId19"/>
    <p:sldId id="544" r:id="rId20"/>
    <p:sldId id="528" r:id="rId21"/>
    <p:sldId id="529" r:id="rId22"/>
    <p:sldId id="530" r:id="rId23"/>
    <p:sldId id="531" r:id="rId24"/>
    <p:sldId id="532" r:id="rId25"/>
    <p:sldId id="533" r:id="rId26"/>
    <p:sldId id="534" r:id="rId27"/>
    <p:sldId id="535" r:id="rId28"/>
    <p:sldId id="545" r:id="rId29"/>
    <p:sldId id="536" r:id="rId30"/>
    <p:sldId id="537" r:id="rId31"/>
    <p:sldId id="538" r:id="rId32"/>
    <p:sldId id="539" r:id="rId33"/>
    <p:sldId id="540" r:id="rId34"/>
    <p:sldId id="274" r:id="rId35"/>
    <p:sldId id="280" r:id="rId36"/>
    <p:sldId id="430" r:id="rId37"/>
    <p:sldId id="431" r:id="rId38"/>
    <p:sldId id="463" r:id="rId39"/>
    <p:sldId id="476" r:id="rId40"/>
    <p:sldId id="512" r:id="rId4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576" autoAdjust="0"/>
  </p:normalViewPr>
  <p:slideViewPr>
    <p:cSldViewPr snapToGrid="0" snapToObjects="1">
      <p:cViewPr varScale="1">
        <p:scale>
          <a:sx n="115" d="100"/>
          <a:sy n="115" d="100"/>
        </p:scale>
        <p:origin x="44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rgbClr val="D71920"/>
    </dgm:linClrLst>
    <dgm:effectClrLst/>
    <dgm:txLinClrLst/>
    <dgm:txFillClrLst meth="repeat">
      <a:schemeClr val="dk1"/>
    </dgm:txFillClrLst>
    <dgm:txEffectClrLst/>
  </dgm:styleLbl>
  <dgm:styleLbl name="node1">
    <dgm:fillClrLst meth="repeat">
      <a:schemeClr val="lt1"/>
    </dgm:fillClrLst>
    <dgm:linClrLst meth="repeat">
      <a:srgbClr val="D71920"/>
    </dgm:linClrLst>
    <dgm:effectClrLst/>
    <dgm:txLinClrLst/>
    <dgm:txFillClrLst meth="repeat">
      <a:schemeClr val="dk1"/>
    </dgm:txFillClrLst>
    <dgm:txEffectClrLst/>
  </dgm:styleLbl>
  <dgm:styleLbl name="alignNode1">
    <dgm:fillClrLst meth="repeat">
      <a:schemeClr val="lt1"/>
    </dgm:fillClrLst>
    <dgm:linClrLst meth="repeat">
      <a:srgbClr val="D71920"/>
    </dgm:linClrLst>
    <dgm:effectClrLst/>
    <dgm:txLinClrLst/>
    <dgm:txFillClrLst meth="repeat">
      <a:schemeClr val="dk1"/>
    </dgm:txFillClrLst>
    <dgm:txEffectClrLst/>
  </dgm:styleLbl>
  <dgm:styleLbl name="lnNode1">
    <dgm:fillClrLst meth="repeat">
      <a:schemeClr val="lt1"/>
    </dgm:fillClrLst>
    <dgm:linClrLst meth="repeat">
      <a:srgbClr val="D71920"/>
    </dgm:linClrLst>
    <dgm:effectClrLst/>
    <dgm:txLinClrLst/>
    <dgm:txFillClrLst meth="repeat">
      <a:schemeClr val="dk1"/>
    </dgm:txFillClrLst>
    <dgm:txEffectClrLst/>
  </dgm:styleLbl>
  <dgm:styleLbl name="vennNode1">
    <dgm:fillClrLst meth="repeat">
      <a:schemeClr val="lt1">
        <a:alpha val="50000"/>
      </a:schemeClr>
    </dgm:fillClrLst>
    <dgm:linClrLst meth="repeat">
      <a:srgbClr val="D71920"/>
    </dgm:linClrLst>
    <dgm:effectClrLst/>
    <dgm:txLinClrLst/>
    <dgm:txFillClrLst/>
    <dgm:txEffectClrLst/>
  </dgm:styleLbl>
  <dgm:styleLbl name="node2">
    <dgm:fillClrLst meth="repeat">
      <a:schemeClr val="lt1"/>
    </dgm:fillClrLst>
    <dgm:linClrLst meth="repeat">
      <a:srgbClr val="D71920"/>
    </dgm:linClrLst>
    <dgm:effectClrLst/>
    <dgm:txLinClrLst/>
    <dgm:txFillClrLst meth="repeat">
      <a:schemeClr val="dk1"/>
    </dgm:txFillClrLst>
    <dgm:txEffectClrLst/>
  </dgm:styleLbl>
  <dgm:styleLbl name="node3">
    <dgm:fillClrLst meth="repeat">
      <a:schemeClr val="lt1"/>
    </dgm:fillClrLst>
    <dgm:linClrLst meth="repeat">
      <a:srgbClr val="D71920"/>
    </dgm:linClrLst>
    <dgm:effectClrLst/>
    <dgm:txLinClrLst/>
    <dgm:txFillClrLst meth="repeat">
      <a:schemeClr val="dk1"/>
    </dgm:txFillClrLst>
    <dgm:txEffectClrLst/>
  </dgm:styleLbl>
  <dgm:styleLbl name="node4">
    <dgm:fillClrLst meth="repeat">
      <a:schemeClr val="lt1"/>
    </dgm:fillClrLst>
    <dgm:linClrLst meth="repeat">
      <a:srgbClr val="D71920"/>
    </dgm:linClrLst>
    <dgm:effectClrLst/>
    <dgm:txLinClrLst/>
    <dgm:txFillClrLst meth="repeat">
      <a:schemeClr val="dk1"/>
    </dgm:txFillClrLst>
    <dgm:txEffectClrLst/>
  </dgm:styleLbl>
  <dgm:styleLbl name="fgImgPlace1">
    <dgm:fillClrLst meth="repeat">
      <a:srgbClr val="D71920"/>
    </dgm:fillClrLst>
    <dgm:linClrLst meth="repeat">
      <a:srgbClr val="D71920"/>
    </dgm:linClrLst>
    <dgm:effectClrLst/>
    <dgm:txLinClrLst/>
    <dgm:txFillClrLst meth="repeat">
      <a:schemeClr val="lt1"/>
    </dgm:txFillClrLst>
    <dgm:txEffectClrLst/>
  </dgm:styleLbl>
  <dgm:styleLbl name="alignImgPlace1">
    <dgm:fillClrLst meth="repeat">
      <a:srgbClr val="D71920"/>
    </dgm:fillClrLst>
    <dgm:linClrLst meth="repeat">
      <a:srgbClr val="D71920"/>
    </dgm:linClrLst>
    <dgm:effectClrLst/>
    <dgm:txLinClrLst/>
    <dgm:txFillClrLst meth="repeat">
      <a:schemeClr val="lt1"/>
    </dgm:txFillClrLst>
    <dgm:txEffectClrLst/>
  </dgm:styleLbl>
  <dgm:styleLbl name="bgImgPlace1">
    <dgm:fillClrLst meth="repeat">
      <a:srgbClr val="D71920"/>
    </dgm:fillClrLst>
    <dgm:linClrLst meth="repeat">
      <a:srgbClr val="D71920"/>
    </dgm:linClrLst>
    <dgm:effectClrLst/>
    <dgm:txLinClrLst/>
    <dgm:txFillClrLst meth="repeat">
      <a:schemeClr val="lt1"/>
    </dgm:txFillClrLst>
    <dgm:txEffectClrLst/>
  </dgm:styleLbl>
  <dgm:styleLbl name="sibTrans2D1">
    <dgm:fillClrLst meth="repeat">
      <a:srgbClr val="D71920"/>
    </dgm:fillClrLst>
    <dgm:linClrLst meth="repeat">
      <a:srgbClr val="D71920"/>
    </dgm:linClrLst>
    <dgm:effectClrLst/>
    <dgm:txLinClrLst/>
    <dgm:txFillClrLst meth="repeat">
      <a:schemeClr val="dk1"/>
    </dgm:txFillClrLst>
    <dgm:txEffectClrLst/>
  </dgm:styleLbl>
  <dgm:styleLbl name="fgSibTrans2D1">
    <dgm:fillClrLst meth="repeat">
      <a:srgbClr val="D71920"/>
    </dgm:fillClrLst>
    <dgm:linClrLst meth="repeat">
      <a:srgbClr val="D71920"/>
    </dgm:linClrLst>
    <dgm:effectClrLst/>
    <dgm:txLinClrLst/>
    <dgm:txFillClrLst meth="repeat">
      <a:schemeClr val="dk1"/>
    </dgm:txFillClrLst>
    <dgm:txEffectClrLst/>
  </dgm:styleLbl>
  <dgm:styleLbl name="bgSibTrans2D1">
    <dgm:fillClrLst meth="repeat">
      <a:srgbClr val="D71920"/>
    </dgm:fillClrLst>
    <dgm:linClrLst meth="repeat">
      <a:srgbClr val="D71920"/>
    </dgm:linClrLst>
    <dgm:effectClrLst/>
    <dgm:txLinClrLst/>
    <dgm:txFillClrLst meth="repeat">
      <a:schemeClr val="dk1"/>
    </dgm:txFillClrLst>
    <dgm:txEffectClrLst/>
  </dgm:styleLbl>
  <dgm:styleLbl name="sibTrans1D1">
    <dgm:fillClrLst meth="repeat">
      <a:srgbClr val="D71920"/>
    </dgm:fillClrLst>
    <dgm:linClrLst meth="repeat">
      <a:srgbClr val="D71920"/>
    </dgm:linClrLst>
    <dgm:effectClrLst/>
    <dgm:txLinClrLst/>
    <dgm:txFillClrLst meth="repeat">
      <a:schemeClr val="tx1"/>
    </dgm:txFillClrLst>
    <dgm:txEffectClrLst/>
  </dgm:styleLbl>
  <dgm:styleLbl name="callout">
    <dgm:fillClrLst meth="repeat">
      <a:srgbClr val="D71920"/>
    </dgm:fillClrLst>
    <dgm:linClrLst meth="repeat">
      <a:srgbClr val="D71920"/>
    </dgm:linClrLst>
    <dgm:effectClrLst/>
    <dgm:txLinClrLst/>
    <dgm:txFillClrLst meth="repeat">
      <a:schemeClr val="tx1"/>
    </dgm:txFillClrLst>
    <dgm:txEffectClrLst/>
  </dgm:styleLbl>
  <dgm:styleLbl name="asst0">
    <dgm:fillClrLst meth="repeat">
      <a:schemeClr val="lt1"/>
    </dgm:fillClrLst>
    <dgm:linClrLst meth="repeat">
      <a:srgbClr val="D71920"/>
    </dgm:linClrLst>
    <dgm:effectClrLst/>
    <dgm:txLinClrLst/>
    <dgm:txFillClrLst meth="repeat">
      <a:schemeClr val="dk1"/>
    </dgm:txFillClrLst>
    <dgm:txEffectClrLst/>
  </dgm:styleLbl>
  <dgm:styleLbl name="asst1">
    <dgm:fillClrLst meth="repeat">
      <a:schemeClr val="lt1"/>
    </dgm:fillClrLst>
    <dgm:linClrLst meth="repeat">
      <a:srgbClr val="D71920"/>
    </dgm:linClrLst>
    <dgm:effectClrLst/>
    <dgm:txLinClrLst/>
    <dgm:txFillClrLst meth="repeat">
      <a:schemeClr val="dk1"/>
    </dgm:txFillClrLst>
    <dgm:txEffectClrLst/>
  </dgm:styleLbl>
  <dgm:styleLbl name="asst2">
    <dgm:fillClrLst meth="repeat">
      <a:schemeClr val="lt1"/>
    </dgm:fillClrLst>
    <dgm:linClrLst meth="repeat">
      <a:srgbClr val="D71920"/>
    </dgm:linClrLst>
    <dgm:effectClrLst/>
    <dgm:txLinClrLst/>
    <dgm:txFillClrLst meth="repeat">
      <a:schemeClr val="dk1"/>
    </dgm:txFillClrLst>
    <dgm:txEffectClrLst/>
  </dgm:styleLbl>
  <dgm:styleLbl name="asst3">
    <dgm:fillClrLst meth="repeat">
      <a:schemeClr val="lt1"/>
    </dgm:fillClrLst>
    <dgm:linClrLst meth="repeat">
      <a:srgbClr val="D71920"/>
    </dgm:linClrLst>
    <dgm:effectClrLst/>
    <dgm:txLinClrLst/>
    <dgm:txFillClrLst meth="repeat">
      <a:schemeClr val="dk1"/>
    </dgm:txFillClrLst>
    <dgm:txEffectClrLst/>
  </dgm:styleLbl>
  <dgm:styleLbl name="asst4">
    <dgm:fillClrLst meth="repeat">
      <a:schemeClr val="lt1"/>
    </dgm:fillClrLst>
    <dgm:linClrLst meth="repeat">
      <a:srgbClr val="D71920"/>
    </dgm:linClrLst>
    <dgm:effectClrLst/>
    <dgm:txLinClrLst/>
    <dgm:txFillClrLst meth="repeat">
      <a:schemeClr val="dk1"/>
    </dgm:txFillClrLst>
    <dgm:txEffectClrLst/>
  </dgm:styleLbl>
  <dgm:styleLbl name="parChTrans2D1">
    <dgm:fillClrLst meth="repeat">
      <a:srgbClr val="D71920"/>
    </dgm:fillClrLst>
    <dgm:linClrLst meth="repeat">
      <a:srgbClr val="D71920"/>
    </dgm:linClrLst>
    <dgm:effectClrLst/>
    <dgm:txLinClrLst/>
    <dgm:txFillClrLst/>
    <dgm:txEffectClrLst/>
  </dgm:styleLbl>
  <dgm:styleLbl name="parChTrans2D2">
    <dgm:fillClrLst meth="repeat">
      <a:srgbClr val="D71920"/>
    </dgm:fillClrLst>
    <dgm:linClrLst meth="repeat">
      <a:srgbClr val="D71920"/>
    </dgm:linClrLst>
    <dgm:effectClrLst/>
    <dgm:txLinClrLst/>
    <dgm:txFillClrLst/>
    <dgm:txEffectClrLst/>
  </dgm:styleLbl>
  <dgm:styleLbl name="parChTrans2D3">
    <dgm:fillClrLst meth="repeat">
      <a:srgbClr val="D71920"/>
    </dgm:fillClrLst>
    <dgm:linClrLst meth="repeat">
      <a:srgbClr val="D71920"/>
    </dgm:linClrLst>
    <dgm:effectClrLst/>
    <dgm:txLinClrLst/>
    <dgm:txFillClrLst/>
    <dgm:txEffectClrLst/>
  </dgm:styleLbl>
  <dgm:styleLbl name="parChTrans2D4">
    <dgm:fillClrLst meth="repeat">
      <a:srgbClr val="D71920"/>
    </dgm:fillClrLst>
    <dgm:linClrLst meth="repeat">
      <a:srgbClr val="D71920"/>
    </dgm:linClrLst>
    <dgm:effectClrLst/>
    <dgm:txLinClrLst/>
    <dgm:txFillClrLst meth="repeat">
      <a:schemeClr val="lt1"/>
    </dgm:txFillClrLst>
    <dgm:txEffectClrLst/>
  </dgm:styleLbl>
  <dgm:styleLbl name="parChTrans1D1">
    <dgm:fillClrLst meth="repeat">
      <a:srgbClr val="D71920"/>
    </dgm:fillClrLst>
    <dgm:linClrLst meth="repeat">
      <a:srgbClr val="D71920"/>
    </dgm:linClrLst>
    <dgm:effectClrLst/>
    <dgm:txLinClrLst/>
    <dgm:txFillClrLst meth="repeat">
      <a:schemeClr val="tx1"/>
    </dgm:txFillClrLst>
    <dgm:txEffectClrLst/>
  </dgm:styleLbl>
  <dgm:styleLbl name="parChTrans1D2">
    <dgm:fillClrLst meth="repeat">
      <a:srgbClr val="D71920"/>
    </dgm:fillClrLst>
    <dgm:linClrLst meth="repeat">
      <a:srgbClr val="D71920"/>
    </dgm:linClrLst>
    <dgm:effectClrLst/>
    <dgm:txLinClrLst/>
    <dgm:txFillClrLst meth="repeat">
      <a:schemeClr val="tx1"/>
    </dgm:txFillClrLst>
    <dgm:txEffectClrLst/>
  </dgm:styleLbl>
  <dgm:styleLbl name="parChTrans1D3">
    <dgm:fillClrLst meth="repeat">
      <a:srgbClr val="D71920"/>
    </dgm:fillClrLst>
    <dgm:linClrLst meth="repeat">
      <a:srgbClr val="D71920"/>
    </dgm:linClrLst>
    <dgm:effectClrLst/>
    <dgm:txLinClrLst/>
    <dgm:txFillClrLst meth="repeat">
      <a:schemeClr val="tx1"/>
    </dgm:txFillClrLst>
    <dgm:txEffectClrLst/>
  </dgm:styleLbl>
  <dgm:styleLbl name="parChTrans1D4">
    <dgm:fillClrLst meth="repeat">
      <a:srgbClr val="D71920"/>
    </dgm:fillClrLst>
    <dgm:linClrLst meth="repeat">
      <a:srgbClr val="D71920"/>
    </dgm:linClrLst>
    <dgm:effectClrLst/>
    <dgm:txLinClrLst/>
    <dgm:txFillClrLst meth="repeat">
      <a:schemeClr val="tx1"/>
    </dgm:txFillClrLst>
    <dgm:txEffectClrLst/>
  </dgm:styleLbl>
  <dgm:styleLbl name="fgAcc1">
    <dgm:fillClrLst meth="repeat">
      <a:srgbClr val="D71920"/>
    </dgm:fillClrLst>
    <dgm:linClrLst meth="repeat">
      <a:srgbClr val="D71920"/>
    </dgm:linClrLst>
    <dgm:effectClrLst/>
    <dgm:txLinClrLst/>
    <dgm:txFillClrLst meth="repeat">
      <a:schemeClr val="dk1"/>
    </dgm:txFillClrLst>
    <dgm:txEffectClrLst/>
  </dgm:styleLbl>
  <dgm:styleLbl name="conFgAcc1">
    <dgm:fillClrLst meth="repeat">
      <a:srgbClr val="D71920"/>
    </dgm:fillClrLst>
    <dgm:linClrLst meth="repeat">
      <a:srgbClr val="D71920"/>
    </dgm:linClrLst>
    <dgm:effectClrLst/>
    <dgm:txLinClrLst/>
    <dgm:txFillClrLst meth="repeat">
      <a:schemeClr val="dk1"/>
    </dgm:txFillClrLst>
    <dgm:txEffectClrLst/>
  </dgm:styleLbl>
  <dgm:styleLbl name="alignAcc1">
    <dgm:fillClrLst meth="repeat">
      <a:srgbClr val="D71920"/>
    </dgm:fillClrLst>
    <dgm:linClrLst meth="repeat">
      <a:srgbClr val="D71920"/>
    </dgm:linClrLst>
    <dgm:effectClrLst/>
    <dgm:txLinClrLst/>
    <dgm:txFillClrLst meth="repeat">
      <a:schemeClr val="dk1"/>
    </dgm:txFillClrLst>
    <dgm:txEffectClrLst/>
  </dgm:styleLbl>
  <dgm:styleLbl name="trAlignAcc1">
    <dgm:fillClrLst meth="repeat">
      <a:srgbClr val="D71920"/>
    </dgm:fillClrLst>
    <dgm:linClrLst meth="repeat">
      <a:srgbClr val="D71920"/>
    </dgm:linClrLst>
    <dgm:effectClrLst/>
    <dgm:txLinClrLst/>
    <dgm:txFillClrLst meth="repeat">
      <a:schemeClr val="dk1"/>
    </dgm:txFillClrLst>
    <dgm:txEffectClrLst/>
  </dgm:styleLbl>
  <dgm:styleLbl name="bgAcc1">
    <dgm:fillClrLst meth="repeat">
      <a:srgbClr val="D71920"/>
    </dgm:fillClrLst>
    <dgm:linClrLst meth="repeat">
      <a:srgbClr val="D71920"/>
    </dgm:linClrLst>
    <dgm:effectClrLst/>
    <dgm:txLinClrLst/>
    <dgm:txFillClrLst meth="repeat">
      <a:schemeClr val="dk1"/>
    </dgm:txFillClrLst>
    <dgm:txEffectClrLst/>
  </dgm:styleLbl>
  <dgm:styleLbl name="solidFgAcc1">
    <dgm:fillClrLst meth="repeat">
      <a:schemeClr val="lt1"/>
    </dgm:fillClrLst>
    <dgm:linClrLst meth="repeat">
      <a:srgbClr val="D71920"/>
    </dgm:linClrLst>
    <dgm:effectClrLst/>
    <dgm:txLinClrLst/>
    <dgm:txFillClrLst meth="repeat">
      <a:schemeClr val="dk1"/>
    </dgm:txFillClrLst>
    <dgm:txEffectClrLst/>
  </dgm:styleLbl>
  <dgm:styleLbl name="solidAlignAcc1">
    <dgm:fillClrLst meth="repeat">
      <a:schemeClr val="lt1"/>
    </dgm:fillClrLst>
    <dgm:linClrLst meth="repeat">
      <a:srgbClr val="D71920"/>
    </dgm:linClrLst>
    <dgm:effectClrLst/>
    <dgm:txLinClrLst/>
    <dgm:txFillClrLst meth="repeat">
      <a:schemeClr val="dk1"/>
    </dgm:txFillClrLst>
    <dgm:txEffectClrLst/>
  </dgm:styleLbl>
  <dgm:styleLbl name="solidBgAcc1">
    <dgm:fillClrLst meth="repeat">
      <a:schemeClr val="lt1"/>
    </dgm:fillClrLst>
    <dgm:linClrLst meth="repeat">
      <a:srgbClr val="D71920"/>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rgbClr val="D71920"/>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rgbClr val="D71920"/>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rgbClr val="D71920"/>
    </dgm:linClrLst>
    <dgm:effectClrLst/>
    <dgm:txLinClrLst/>
    <dgm:txFillClrLst meth="repeat">
      <a:schemeClr val="dk1"/>
    </dgm:txFillClrLst>
    <dgm:txEffectClrLst/>
  </dgm:styleLbl>
  <dgm:styleLbl name="fgAcc0">
    <dgm:fillClrLst meth="repeat">
      <a:srgbClr val="D71920"/>
    </dgm:fillClrLst>
    <dgm:linClrLst meth="repeat">
      <a:srgbClr val="D71920"/>
    </dgm:linClrLst>
    <dgm:effectClrLst/>
    <dgm:txLinClrLst/>
    <dgm:txFillClrLst meth="repeat">
      <a:schemeClr val="dk1"/>
    </dgm:txFillClrLst>
    <dgm:txEffectClrLst/>
  </dgm:styleLbl>
  <dgm:styleLbl name="fgAcc2">
    <dgm:fillClrLst meth="repeat">
      <a:srgbClr val="D71920"/>
    </dgm:fillClrLst>
    <dgm:linClrLst meth="repeat">
      <a:srgbClr val="D71920"/>
    </dgm:linClrLst>
    <dgm:effectClrLst/>
    <dgm:txLinClrLst/>
    <dgm:txFillClrLst meth="repeat">
      <a:schemeClr val="dk1"/>
    </dgm:txFillClrLst>
    <dgm:txEffectClrLst/>
  </dgm:styleLbl>
  <dgm:styleLbl name="fgAcc3">
    <dgm:fillClrLst meth="repeat">
      <a:srgbClr val="D71920"/>
    </dgm:fillClrLst>
    <dgm:linClrLst meth="repeat">
      <a:srgbClr val="D71920"/>
    </dgm:linClrLst>
    <dgm:effectClrLst/>
    <dgm:txLinClrLst/>
    <dgm:txFillClrLst meth="repeat">
      <a:schemeClr val="dk1"/>
    </dgm:txFillClrLst>
    <dgm:txEffectClrLst/>
  </dgm:styleLbl>
  <dgm:styleLbl name="fgAcc4">
    <dgm:fillClrLst meth="repeat">
      <a:srgbClr val="D71920"/>
    </dgm:fillClrLst>
    <dgm:linClrLst meth="repeat">
      <a:srgbClr val="D71920"/>
    </dgm:linClrLst>
    <dgm:effectClrLst/>
    <dgm:txLinClrLst/>
    <dgm:txFillClrLst meth="repeat">
      <a:schemeClr val="dk1"/>
    </dgm:txFillClrLst>
    <dgm:txEffectClrLst/>
  </dgm:styleLbl>
  <dgm:styleLbl name="bgShp">
    <dgm:fillClrLst meth="repeat">
      <a:srgbClr val="D71920"/>
    </dgm:fillClrLst>
    <dgm:linClrLst meth="repeat">
      <a:srgbClr val="D71920"/>
    </dgm:linClrLst>
    <dgm:effectClrLst/>
    <dgm:txLinClrLst/>
    <dgm:txFillClrLst meth="repeat">
      <a:schemeClr val="dk1"/>
    </dgm:txFillClrLst>
    <dgm:txEffectClrLst/>
  </dgm:styleLbl>
  <dgm:styleLbl name="dkBgShp">
    <dgm:fillClrLst meth="repeat">
      <a:srgbClr val="D71920"/>
    </dgm:fillClrLst>
    <dgm:linClrLst meth="repeat">
      <a:srgbClr val="D71920"/>
    </dgm:linClrLst>
    <dgm:effectClrLst/>
    <dgm:txLinClrLst/>
    <dgm:txFillClrLst meth="repeat">
      <a:schemeClr val="lt1"/>
    </dgm:txFillClrLst>
    <dgm:txEffectClrLst/>
  </dgm:styleLbl>
  <dgm:styleLbl name="trBgShp">
    <dgm:fillClrLst meth="repeat">
      <a:srgbClr val="D71920"/>
    </dgm:fillClrLst>
    <dgm:linClrLst meth="repeat">
      <a:srgbClr val="D71920"/>
    </dgm:linClrLst>
    <dgm:effectClrLst/>
    <dgm:txLinClrLst/>
    <dgm:txFillClrLst meth="repeat">
      <a:schemeClr val="lt1"/>
    </dgm:txFillClrLst>
    <dgm:txEffectClrLst/>
  </dgm:styleLbl>
  <dgm:styleLbl name="fgShp">
    <dgm:fillClrLst meth="repeat">
      <a:srgbClr val="D71920"/>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998A72-6BCA-4BDD-8266-0B655F41BF80}" type="doc">
      <dgm:prSet loTypeId="urn:microsoft.com/office/officeart/2005/8/layout/vList5" loCatId="list" qsTypeId="urn:microsoft.com/office/officeart/2005/8/quickstyle/simple2#1" qsCatId="simple" csTypeId="urn:microsoft.com/office/officeart/2005/8/colors/accent2_1#1" csCatId="accent2" phldr="1"/>
      <dgm:spPr/>
      <dgm:t>
        <a:bodyPr/>
        <a:lstStyle/>
        <a:p>
          <a:endParaRPr lang="en-US"/>
        </a:p>
      </dgm:t>
    </dgm:pt>
    <dgm:pt modelId="{0E02C7F2-97F1-461F-9DDB-EE31B7029302}">
      <dgm:prSet phldrT="[Text]"/>
      <dgm:spPr/>
      <dgm:t>
        <a:bodyPr/>
        <a:lstStyle/>
        <a:p>
          <a:pPr>
            <a:spcAft>
              <a:spcPts val="0"/>
            </a:spcAft>
          </a:pPr>
          <a:r>
            <a:rPr lang="en-US" dirty="0">
              <a:latin typeface="Times" panose="02020603050405020304" pitchFamily="18" charset="0"/>
              <a:cs typeface="Times" panose="02020603050405020304" pitchFamily="18" charset="0"/>
            </a:rPr>
            <a:t>Business Appraisals</a:t>
          </a:r>
        </a:p>
      </dgm:t>
    </dgm:pt>
    <dgm:pt modelId="{721092CC-C00A-4435-8F27-375CFBEEF6E6}" type="parTrans" cxnId="{4BAE04B4-6098-4151-9049-3F2F43E20F28}">
      <dgm:prSet/>
      <dgm:spPr/>
      <dgm:t>
        <a:bodyPr/>
        <a:lstStyle/>
        <a:p>
          <a:endParaRPr lang="en-US">
            <a:latin typeface="Times" panose="02020603050405020304" pitchFamily="18" charset="0"/>
            <a:cs typeface="Times" panose="02020603050405020304" pitchFamily="18" charset="0"/>
          </a:endParaRPr>
        </a:p>
      </dgm:t>
    </dgm:pt>
    <dgm:pt modelId="{26EC8273-190A-43BB-A906-A646A883B9AA}" type="sibTrans" cxnId="{4BAE04B4-6098-4151-9049-3F2F43E20F28}">
      <dgm:prSet/>
      <dgm:spPr/>
      <dgm:t>
        <a:bodyPr/>
        <a:lstStyle/>
        <a:p>
          <a:endParaRPr lang="en-US">
            <a:latin typeface="Times" panose="02020603050405020304" pitchFamily="18" charset="0"/>
            <a:cs typeface="Times" panose="02020603050405020304" pitchFamily="18" charset="0"/>
          </a:endParaRPr>
        </a:p>
      </dgm:t>
    </dgm:pt>
    <dgm:pt modelId="{C6147865-B7EF-4161-8F6F-EDD23D4A6425}">
      <dgm:prSet phldrT="[Text]"/>
      <dgm:spPr/>
      <dgm:t>
        <a:bodyPr/>
        <a:lstStyle/>
        <a:p>
          <a:r>
            <a:rPr lang="en-US" dirty="0">
              <a:latin typeface="Times" panose="02020603050405020304" pitchFamily="18" charset="0"/>
              <a:cs typeface="Times" panose="02020603050405020304" pitchFamily="18" charset="0"/>
            </a:rPr>
            <a:t>Estate, Gift, Income Tax Valuations</a:t>
          </a:r>
        </a:p>
      </dgm:t>
    </dgm:pt>
    <dgm:pt modelId="{BD5ED638-1EA0-46F7-83B6-6A3FD3CC9295}" type="parTrans" cxnId="{E2F18E18-CAB5-4B27-9105-220AE45E7FCE}">
      <dgm:prSet/>
      <dgm:spPr/>
      <dgm:t>
        <a:bodyPr/>
        <a:lstStyle/>
        <a:p>
          <a:endParaRPr lang="en-US">
            <a:latin typeface="Times" panose="02020603050405020304" pitchFamily="18" charset="0"/>
            <a:cs typeface="Times" panose="02020603050405020304" pitchFamily="18" charset="0"/>
          </a:endParaRPr>
        </a:p>
      </dgm:t>
    </dgm:pt>
    <dgm:pt modelId="{1C0FE395-0F53-40FA-918A-A024270F32A4}" type="sibTrans" cxnId="{E2F18E18-CAB5-4B27-9105-220AE45E7FCE}">
      <dgm:prSet/>
      <dgm:spPr/>
      <dgm:t>
        <a:bodyPr/>
        <a:lstStyle/>
        <a:p>
          <a:endParaRPr lang="en-US">
            <a:latin typeface="Times" panose="02020603050405020304" pitchFamily="18" charset="0"/>
            <a:cs typeface="Times" panose="02020603050405020304" pitchFamily="18" charset="0"/>
          </a:endParaRPr>
        </a:p>
      </dgm:t>
    </dgm:pt>
    <dgm:pt modelId="{A5931B84-1A95-4057-8084-5542171AE144}">
      <dgm:prSet phldrT="[Text]"/>
      <dgm:spPr/>
      <dgm:t>
        <a:bodyPr/>
        <a:lstStyle/>
        <a:p>
          <a:r>
            <a:rPr lang="en-US" dirty="0">
              <a:latin typeface="Times" panose="02020603050405020304" pitchFamily="18" charset="0"/>
              <a:cs typeface="Times" panose="02020603050405020304" pitchFamily="18" charset="0"/>
            </a:rPr>
            <a:t>Restricted Stock / Blockage Studies / Discount Studies</a:t>
          </a:r>
        </a:p>
      </dgm:t>
    </dgm:pt>
    <dgm:pt modelId="{5B60CB18-E75D-4A6D-B632-281C6BF47455}" type="parTrans" cxnId="{9EFB6A9C-DCFE-401F-868B-F1A244006A50}">
      <dgm:prSet/>
      <dgm:spPr/>
      <dgm:t>
        <a:bodyPr/>
        <a:lstStyle/>
        <a:p>
          <a:endParaRPr lang="en-US">
            <a:latin typeface="Times" panose="02020603050405020304" pitchFamily="18" charset="0"/>
            <a:cs typeface="Times" panose="02020603050405020304" pitchFamily="18" charset="0"/>
          </a:endParaRPr>
        </a:p>
      </dgm:t>
    </dgm:pt>
    <dgm:pt modelId="{6313F4F9-518E-4D4C-8C06-6197B374C01D}" type="sibTrans" cxnId="{9EFB6A9C-DCFE-401F-868B-F1A244006A50}">
      <dgm:prSet/>
      <dgm:spPr/>
      <dgm:t>
        <a:bodyPr/>
        <a:lstStyle/>
        <a:p>
          <a:endParaRPr lang="en-US">
            <a:latin typeface="Times" panose="02020603050405020304" pitchFamily="18" charset="0"/>
            <a:cs typeface="Times" panose="02020603050405020304" pitchFamily="18" charset="0"/>
          </a:endParaRPr>
        </a:p>
      </dgm:t>
    </dgm:pt>
    <dgm:pt modelId="{01888A9C-EB48-482F-92A7-5ACF30E29108}">
      <dgm:prSet phldrT="[Text]"/>
      <dgm:spPr/>
      <dgm:t>
        <a:bodyPr/>
        <a:lstStyle/>
        <a:p>
          <a:r>
            <a:rPr lang="en-US" dirty="0">
              <a:latin typeface="Times" panose="02020603050405020304" pitchFamily="18" charset="0"/>
              <a:cs typeface="Times" panose="02020603050405020304" pitchFamily="18" charset="0"/>
            </a:rPr>
            <a:t>Litigation Services</a:t>
          </a:r>
        </a:p>
      </dgm:t>
    </dgm:pt>
    <dgm:pt modelId="{62097C44-6D6B-474A-BEE6-ABB0D3043FC4}" type="parTrans" cxnId="{EBD7F9E4-4AD1-47B1-8B60-37AACA83EB87}">
      <dgm:prSet/>
      <dgm:spPr/>
      <dgm:t>
        <a:bodyPr/>
        <a:lstStyle/>
        <a:p>
          <a:endParaRPr lang="en-US">
            <a:latin typeface="Times" panose="02020603050405020304" pitchFamily="18" charset="0"/>
            <a:cs typeface="Times" panose="02020603050405020304" pitchFamily="18" charset="0"/>
          </a:endParaRPr>
        </a:p>
      </dgm:t>
    </dgm:pt>
    <dgm:pt modelId="{8CAAF785-0FDF-4CC8-8649-B731ACCD23A5}" type="sibTrans" cxnId="{EBD7F9E4-4AD1-47B1-8B60-37AACA83EB87}">
      <dgm:prSet/>
      <dgm:spPr/>
      <dgm:t>
        <a:bodyPr/>
        <a:lstStyle/>
        <a:p>
          <a:endParaRPr lang="en-US">
            <a:latin typeface="Times" panose="02020603050405020304" pitchFamily="18" charset="0"/>
            <a:cs typeface="Times" panose="02020603050405020304" pitchFamily="18" charset="0"/>
          </a:endParaRPr>
        </a:p>
      </dgm:t>
    </dgm:pt>
    <dgm:pt modelId="{E231342C-2B9C-4748-92B3-B1A6904895B5}">
      <dgm:prSet phldrT="[Text]"/>
      <dgm:spPr/>
      <dgm:t>
        <a:bodyPr/>
        <a:lstStyle/>
        <a:p>
          <a:r>
            <a:rPr lang="en-US" dirty="0">
              <a:latin typeface="Times" panose="02020603050405020304" pitchFamily="18" charset="0"/>
              <a:cs typeface="Times" panose="02020603050405020304" pitchFamily="18" charset="0"/>
            </a:rPr>
            <a:t>Commercial Litigation / Damages / Fraud Investigations</a:t>
          </a:r>
        </a:p>
      </dgm:t>
    </dgm:pt>
    <dgm:pt modelId="{CDAB93D3-818C-43C2-A0DB-34358D513D41}" type="parTrans" cxnId="{463D261C-D78C-40F2-A6FB-163B0D7984A3}">
      <dgm:prSet/>
      <dgm:spPr/>
      <dgm:t>
        <a:bodyPr/>
        <a:lstStyle/>
        <a:p>
          <a:endParaRPr lang="en-US">
            <a:latin typeface="Times" panose="02020603050405020304" pitchFamily="18" charset="0"/>
            <a:cs typeface="Times" panose="02020603050405020304" pitchFamily="18" charset="0"/>
          </a:endParaRPr>
        </a:p>
      </dgm:t>
    </dgm:pt>
    <dgm:pt modelId="{2EF7A447-F91B-495F-937B-C816A47AB877}" type="sibTrans" cxnId="{463D261C-D78C-40F2-A6FB-163B0D7984A3}">
      <dgm:prSet/>
      <dgm:spPr/>
      <dgm:t>
        <a:bodyPr/>
        <a:lstStyle/>
        <a:p>
          <a:endParaRPr lang="en-US">
            <a:latin typeface="Times" panose="02020603050405020304" pitchFamily="18" charset="0"/>
            <a:cs typeface="Times" panose="02020603050405020304" pitchFamily="18" charset="0"/>
          </a:endParaRPr>
        </a:p>
      </dgm:t>
    </dgm:pt>
    <dgm:pt modelId="{5DB44F09-E228-41B7-9E3D-66AA549019CA}">
      <dgm:prSet phldrT="[Text]"/>
      <dgm:spPr/>
      <dgm:t>
        <a:bodyPr/>
        <a:lstStyle/>
        <a:p>
          <a:r>
            <a:rPr lang="en-US" dirty="0">
              <a:latin typeface="Times" panose="02020603050405020304" pitchFamily="18" charset="0"/>
              <a:cs typeface="Times" panose="02020603050405020304" pitchFamily="18" charset="0"/>
            </a:rPr>
            <a:t>Matrimonial Litigation / Asset Tracing</a:t>
          </a:r>
        </a:p>
      </dgm:t>
    </dgm:pt>
    <dgm:pt modelId="{675734F5-A2B1-43EA-A895-F51D423D7C6F}" type="parTrans" cxnId="{0739055D-28B6-448E-BC4B-ED69A65B6904}">
      <dgm:prSet/>
      <dgm:spPr/>
      <dgm:t>
        <a:bodyPr/>
        <a:lstStyle/>
        <a:p>
          <a:endParaRPr lang="en-US">
            <a:latin typeface="Times" panose="02020603050405020304" pitchFamily="18" charset="0"/>
            <a:cs typeface="Times" panose="02020603050405020304" pitchFamily="18" charset="0"/>
          </a:endParaRPr>
        </a:p>
      </dgm:t>
    </dgm:pt>
    <dgm:pt modelId="{42C773AC-5339-45F9-A74D-B50AAD3C2F1D}" type="sibTrans" cxnId="{0739055D-28B6-448E-BC4B-ED69A65B6904}">
      <dgm:prSet/>
      <dgm:spPr/>
      <dgm:t>
        <a:bodyPr/>
        <a:lstStyle/>
        <a:p>
          <a:endParaRPr lang="en-US">
            <a:latin typeface="Times" panose="02020603050405020304" pitchFamily="18" charset="0"/>
            <a:cs typeface="Times" panose="02020603050405020304" pitchFamily="18" charset="0"/>
          </a:endParaRPr>
        </a:p>
      </dgm:t>
    </dgm:pt>
    <dgm:pt modelId="{54CE2F34-5927-43B9-B524-F96815E92A30}">
      <dgm:prSet phldrT="[Text]"/>
      <dgm:spPr/>
      <dgm:t>
        <a:bodyPr/>
        <a:lstStyle/>
        <a:p>
          <a:r>
            <a:rPr lang="en-US" dirty="0">
              <a:latin typeface="Times" panose="02020603050405020304" pitchFamily="18" charset="0"/>
              <a:cs typeface="Times" panose="02020603050405020304" pitchFamily="18" charset="0"/>
            </a:rPr>
            <a:t>Corporate Advisory + M&amp;A</a:t>
          </a:r>
        </a:p>
      </dgm:t>
    </dgm:pt>
    <dgm:pt modelId="{07BA64FB-94DB-4B70-AEF5-F20B3BAB590E}" type="parTrans" cxnId="{E925EEF4-AFFA-4148-8250-9C6102868A84}">
      <dgm:prSet/>
      <dgm:spPr/>
      <dgm:t>
        <a:bodyPr/>
        <a:lstStyle/>
        <a:p>
          <a:endParaRPr lang="en-US">
            <a:latin typeface="Times" panose="02020603050405020304" pitchFamily="18" charset="0"/>
            <a:cs typeface="Times" panose="02020603050405020304" pitchFamily="18" charset="0"/>
          </a:endParaRPr>
        </a:p>
      </dgm:t>
    </dgm:pt>
    <dgm:pt modelId="{422361C4-840D-4326-BF86-3465CDDCD7B9}" type="sibTrans" cxnId="{E925EEF4-AFFA-4148-8250-9C6102868A84}">
      <dgm:prSet/>
      <dgm:spPr/>
      <dgm:t>
        <a:bodyPr/>
        <a:lstStyle/>
        <a:p>
          <a:endParaRPr lang="en-US">
            <a:latin typeface="Times" panose="02020603050405020304" pitchFamily="18" charset="0"/>
            <a:cs typeface="Times" panose="02020603050405020304" pitchFamily="18" charset="0"/>
          </a:endParaRPr>
        </a:p>
      </dgm:t>
    </dgm:pt>
    <dgm:pt modelId="{8AF444CE-BD32-4103-861D-50CC522D2CFC}">
      <dgm:prSet phldrT="[Text]"/>
      <dgm:spPr/>
      <dgm:t>
        <a:bodyPr/>
        <a:lstStyle/>
        <a:p>
          <a:r>
            <a:rPr lang="en-US" dirty="0">
              <a:latin typeface="Times" panose="02020603050405020304" pitchFamily="18" charset="0"/>
              <a:cs typeface="Times" panose="02020603050405020304" pitchFamily="18" charset="0"/>
            </a:rPr>
            <a:t>Evaluation of Strategic Alternatives / Sale-Merger Valuations</a:t>
          </a:r>
        </a:p>
      </dgm:t>
    </dgm:pt>
    <dgm:pt modelId="{3C25F0E6-4D62-42ED-96E4-409F59CF95B6}" type="parTrans" cxnId="{BDB42686-B3C5-4023-A469-BD6648BC0A9E}">
      <dgm:prSet/>
      <dgm:spPr/>
      <dgm:t>
        <a:bodyPr/>
        <a:lstStyle/>
        <a:p>
          <a:endParaRPr lang="en-US">
            <a:latin typeface="Times" panose="02020603050405020304" pitchFamily="18" charset="0"/>
            <a:cs typeface="Times" panose="02020603050405020304" pitchFamily="18" charset="0"/>
          </a:endParaRPr>
        </a:p>
      </dgm:t>
    </dgm:pt>
    <dgm:pt modelId="{4CD503A8-1088-4DC6-9287-19416F5B0BB1}" type="sibTrans" cxnId="{BDB42686-B3C5-4023-A469-BD6648BC0A9E}">
      <dgm:prSet/>
      <dgm:spPr/>
      <dgm:t>
        <a:bodyPr/>
        <a:lstStyle/>
        <a:p>
          <a:endParaRPr lang="en-US">
            <a:latin typeface="Times" panose="02020603050405020304" pitchFamily="18" charset="0"/>
            <a:cs typeface="Times" panose="02020603050405020304" pitchFamily="18" charset="0"/>
          </a:endParaRPr>
        </a:p>
      </dgm:t>
    </dgm:pt>
    <dgm:pt modelId="{F047D8CA-EDE8-42A3-A8EE-684E5F192019}">
      <dgm:prSet phldrT="[Text]"/>
      <dgm:spPr/>
      <dgm:t>
        <a:bodyPr/>
        <a:lstStyle/>
        <a:p>
          <a:r>
            <a:rPr lang="en-US" dirty="0">
              <a:latin typeface="Times" panose="02020603050405020304" pitchFamily="18" charset="0"/>
              <a:cs typeface="Times" panose="02020603050405020304" pitchFamily="18" charset="0"/>
            </a:rPr>
            <a:t>Financial Reporting</a:t>
          </a:r>
        </a:p>
      </dgm:t>
    </dgm:pt>
    <dgm:pt modelId="{3BD92D30-CFC6-4E28-8182-2889B3F2BE58}" type="parTrans" cxnId="{95DDC9C5-389F-4871-95BF-2F322BADC180}">
      <dgm:prSet/>
      <dgm:spPr/>
      <dgm:t>
        <a:bodyPr/>
        <a:lstStyle/>
        <a:p>
          <a:endParaRPr lang="en-US">
            <a:latin typeface="Times" panose="02020603050405020304" pitchFamily="18" charset="0"/>
            <a:cs typeface="Times" panose="02020603050405020304" pitchFamily="18" charset="0"/>
          </a:endParaRPr>
        </a:p>
      </dgm:t>
    </dgm:pt>
    <dgm:pt modelId="{A0E02BB0-2F9D-4EE8-B0DC-B5A890F922E1}" type="sibTrans" cxnId="{95DDC9C5-389F-4871-95BF-2F322BADC180}">
      <dgm:prSet/>
      <dgm:spPr/>
      <dgm:t>
        <a:bodyPr/>
        <a:lstStyle/>
        <a:p>
          <a:endParaRPr lang="en-US">
            <a:latin typeface="Times" panose="02020603050405020304" pitchFamily="18" charset="0"/>
            <a:cs typeface="Times" panose="02020603050405020304" pitchFamily="18" charset="0"/>
          </a:endParaRPr>
        </a:p>
      </dgm:t>
    </dgm:pt>
    <dgm:pt modelId="{0ACE9A03-F754-4BDB-963A-87882B07E3ED}">
      <dgm:prSet phldrT="[Text]"/>
      <dgm:spPr/>
      <dgm:t>
        <a:bodyPr/>
        <a:lstStyle/>
        <a:p>
          <a:r>
            <a:rPr lang="en-US" dirty="0">
              <a:latin typeface="Times" panose="02020603050405020304" pitchFamily="18" charset="0"/>
              <a:cs typeface="Times" panose="02020603050405020304" pitchFamily="18" charset="0"/>
            </a:rPr>
            <a:t>Purchase Price Allocations / Goodwill Impairment Testing</a:t>
          </a:r>
        </a:p>
      </dgm:t>
    </dgm:pt>
    <dgm:pt modelId="{09DF91D2-1D85-4E4B-824A-14F87A014D2A}" type="parTrans" cxnId="{6DDA0E69-E5AD-4B68-B783-5301F5E9D1EF}">
      <dgm:prSet/>
      <dgm:spPr/>
      <dgm:t>
        <a:bodyPr/>
        <a:lstStyle/>
        <a:p>
          <a:endParaRPr lang="en-US">
            <a:latin typeface="Times" panose="02020603050405020304" pitchFamily="18" charset="0"/>
            <a:cs typeface="Times" panose="02020603050405020304" pitchFamily="18" charset="0"/>
          </a:endParaRPr>
        </a:p>
      </dgm:t>
    </dgm:pt>
    <dgm:pt modelId="{1AB3E7EA-97C7-408A-AFB3-45E6BCAA15DA}" type="sibTrans" cxnId="{6DDA0E69-E5AD-4B68-B783-5301F5E9D1EF}">
      <dgm:prSet/>
      <dgm:spPr/>
      <dgm:t>
        <a:bodyPr/>
        <a:lstStyle/>
        <a:p>
          <a:endParaRPr lang="en-US">
            <a:latin typeface="Times" panose="02020603050405020304" pitchFamily="18" charset="0"/>
            <a:cs typeface="Times" panose="02020603050405020304" pitchFamily="18" charset="0"/>
          </a:endParaRPr>
        </a:p>
      </dgm:t>
    </dgm:pt>
    <dgm:pt modelId="{2C05C8A5-3D86-46F7-99A0-46F4E9BE4FB0}">
      <dgm:prSet phldrT="[Text]"/>
      <dgm:spPr/>
      <dgm:t>
        <a:bodyPr/>
        <a:lstStyle/>
        <a:p>
          <a:r>
            <a:rPr lang="en-US" dirty="0">
              <a:latin typeface="Times" panose="02020603050405020304" pitchFamily="18" charset="0"/>
              <a:cs typeface="Times" panose="02020603050405020304" pitchFamily="18" charset="0"/>
            </a:rPr>
            <a:t>Equity-Based Incentive Compensation</a:t>
          </a:r>
        </a:p>
      </dgm:t>
    </dgm:pt>
    <dgm:pt modelId="{BAC6885C-9779-4318-BF70-416D87C95DA8}" type="parTrans" cxnId="{9294F481-6D57-4393-8444-3F01461A5E04}">
      <dgm:prSet/>
      <dgm:spPr/>
      <dgm:t>
        <a:bodyPr/>
        <a:lstStyle/>
        <a:p>
          <a:endParaRPr lang="en-US">
            <a:latin typeface="Times" panose="02020603050405020304" pitchFamily="18" charset="0"/>
            <a:cs typeface="Times" panose="02020603050405020304" pitchFamily="18" charset="0"/>
          </a:endParaRPr>
        </a:p>
      </dgm:t>
    </dgm:pt>
    <dgm:pt modelId="{A4745582-750F-4EAC-A4BC-21682EB7AA74}" type="sibTrans" cxnId="{9294F481-6D57-4393-8444-3F01461A5E04}">
      <dgm:prSet/>
      <dgm:spPr/>
      <dgm:t>
        <a:bodyPr/>
        <a:lstStyle/>
        <a:p>
          <a:endParaRPr lang="en-US">
            <a:latin typeface="Times" panose="02020603050405020304" pitchFamily="18" charset="0"/>
            <a:cs typeface="Times" panose="02020603050405020304" pitchFamily="18" charset="0"/>
          </a:endParaRPr>
        </a:p>
      </dgm:t>
    </dgm:pt>
    <dgm:pt modelId="{0E310360-60DC-45F7-8ACB-A584574129BB}">
      <dgm:prSet phldrT="[Text]"/>
      <dgm:spPr/>
      <dgm:t>
        <a:bodyPr/>
        <a:lstStyle/>
        <a:p>
          <a:r>
            <a:rPr lang="en-US" dirty="0">
              <a:latin typeface="Times" panose="02020603050405020304" pitchFamily="18" charset="0"/>
              <a:cs typeface="Times" panose="02020603050405020304" pitchFamily="18" charset="0"/>
            </a:rPr>
            <a:t>Corporate Planning / ESOP Valuations / Buy-Sell Agreements</a:t>
          </a:r>
        </a:p>
      </dgm:t>
    </dgm:pt>
    <dgm:pt modelId="{502830D0-5624-4C53-8F12-20196C9B1B50}" type="parTrans" cxnId="{E547151B-AC57-440F-9D60-55FE8A95A2DF}">
      <dgm:prSet/>
      <dgm:spPr/>
      <dgm:t>
        <a:bodyPr/>
        <a:lstStyle/>
        <a:p>
          <a:endParaRPr lang="en-US">
            <a:latin typeface="Times" panose="02020603050405020304" pitchFamily="18" charset="0"/>
            <a:cs typeface="Times" panose="02020603050405020304" pitchFamily="18" charset="0"/>
          </a:endParaRPr>
        </a:p>
      </dgm:t>
    </dgm:pt>
    <dgm:pt modelId="{07723E49-EFA8-4BA5-A753-D818D3FE8E8F}" type="sibTrans" cxnId="{E547151B-AC57-440F-9D60-55FE8A95A2DF}">
      <dgm:prSet/>
      <dgm:spPr/>
      <dgm:t>
        <a:bodyPr/>
        <a:lstStyle/>
        <a:p>
          <a:endParaRPr lang="en-US">
            <a:latin typeface="Times" panose="02020603050405020304" pitchFamily="18" charset="0"/>
            <a:cs typeface="Times" panose="02020603050405020304" pitchFamily="18" charset="0"/>
          </a:endParaRPr>
        </a:p>
      </dgm:t>
    </dgm:pt>
    <dgm:pt modelId="{93B1F844-0C32-42D0-AF34-C24F610FF005}">
      <dgm:prSet phldrT="[Text]"/>
      <dgm:spPr/>
      <dgm:t>
        <a:bodyPr/>
        <a:lstStyle/>
        <a:p>
          <a:r>
            <a:rPr lang="en-US" dirty="0">
              <a:latin typeface="Times" panose="02020603050405020304" pitchFamily="18" charset="0"/>
              <a:cs typeface="Times" panose="02020603050405020304" pitchFamily="18" charset="0"/>
            </a:rPr>
            <a:t>Buy-Side + Sell-Side M&amp;A</a:t>
          </a:r>
        </a:p>
      </dgm:t>
    </dgm:pt>
    <dgm:pt modelId="{18973BCC-8AEE-4D90-B5FD-74ECDBA767D2}" type="parTrans" cxnId="{7D78761F-85B8-4C98-B091-21CF9959CD80}">
      <dgm:prSet/>
      <dgm:spPr/>
      <dgm:t>
        <a:bodyPr/>
        <a:lstStyle/>
        <a:p>
          <a:endParaRPr lang="en-US">
            <a:latin typeface="Times" panose="02020603050405020304" pitchFamily="18" charset="0"/>
            <a:cs typeface="Times" panose="02020603050405020304" pitchFamily="18" charset="0"/>
          </a:endParaRPr>
        </a:p>
      </dgm:t>
    </dgm:pt>
    <dgm:pt modelId="{0E48B08F-60DD-415C-BEE9-E66FFACB6B61}" type="sibTrans" cxnId="{7D78761F-85B8-4C98-B091-21CF9959CD80}">
      <dgm:prSet/>
      <dgm:spPr/>
      <dgm:t>
        <a:bodyPr/>
        <a:lstStyle/>
        <a:p>
          <a:endParaRPr lang="en-US">
            <a:latin typeface="Times" panose="02020603050405020304" pitchFamily="18" charset="0"/>
            <a:cs typeface="Times" panose="02020603050405020304" pitchFamily="18" charset="0"/>
          </a:endParaRPr>
        </a:p>
      </dgm:t>
    </dgm:pt>
    <dgm:pt modelId="{7E86EE08-F46B-4993-A1F4-935737AC6BA6}">
      <dgm:prSet phldrT="[Text]"/>
      <dgm:spPr/>
      <dgm:t>
        <a:bodyPr/>
        <a:lstStyle/>
        <a:p>
          <a:r>
            <a:rPr lang="en-US" dirty="0">
              <a:latin typeface="Times" panose="02020603050405020304" pitchFamily="18" charset="0"/>
              <a:cs typeface="Times" panose="02020603050405020304" pitchFamily="18" charset="0"/>
            </a:rPr>
            <a:t>Fairness Opinions</a:t>
          </a:r>
        </a:p>
      </dgm:t>
    </dgm:pt>
    <dgm:pt modelId="{4F930A8D-66B3-4E1A-87F2-CF35B3AE5FE3}" type="parTrans" cxnId="{D90F2EC1-606E-4416-847E-A80A4E48FBA5}">
      <dgm:prSet/>
      <dgm:spPr/>
      <dgm:t>
        <a:bodyPr/>
        <a:lstStyle/>
        <a:p>
          <a:endParaRPr lang="en-US">
            <a:latin typeface="Times" panose="02020603050405020304" pitchFamily="18" charset="0"/>
            <a:cs typeface="Times" panose="02020603050405020304" pitchFamily="18" charset="0"/>
          </a:endParaRPr>
        </a:p>
      </dgm:t>
    </dgm:pt>
    <dgm:pt modelId="{CD52208B-9CB0-430F-B8DF-175DAD3742C0}" type="sibTrans" cxnId="{D90F2EC1-606E-4416-847E-A80A4E48FBA5}">
      <dgm:prSet/>
      <dgm:spPr/>
      <dgm:t>
        <a:bodyPr/>
        <a:lstStyle/>
        <a:p>
          <a:endParaRPr lang="en-US">
            <a:latin typeface="Times" panose="02020603050405020304" pitchFamily="18" charset="0"/>
            <a:cs typeface="Times" panose="02020603050405020304" pitchFamily="18" charset="0"/>
          </a:endParaRPr>
        </a:p>
      </dgm:t>
    </dgm:pt>
    <dgm:pt modelId="{0A84831E-4CB1-488C-936C-FC0D6B70D190}">
      <dgm:prSet phldrT="[Text]"/>
      <dgm:spPr/>
      <dgm:t>
        <a:bodyPr/>
        <a:lstStyle/>
        <a:p>
          <a:r>
            <a:rPr lang="en-US" dirty="0">
              <a:latin typeface="Times" panose="02020603050405020304" pitchFamily="18" charset="0"/>
              <a:cs typeface="Times" panose="02020603050405020304" pitchFamily="18" charset="0"/>
            </a:rPr>
            <a:t>Portfolio Company Valuations / Intangible Asset Valuations</a:t>
          </a:r>
        </a:p>
      </dgm:t>
    </dgm:pt>
    <dgm:pt modelId="{54AC0135-CC2B-4BA8-BF55-338892A63461}" type="parTrans" cxnId="{8680169D-7150-481C-8233-EB4D7B7C40FA}">
      <dgm:prSet/>
      <dgm:spPr/>
      <dgm:t>
        <a:bodyPr/>
        <a:lstStyle/>
        <a:p>
          <a:endParaRPr lang="en-US">
            <a:latin typeface="Times" panose="02020603050405020304" pitchFamily="18" charset="0"/>
            <a:cs typeface="Times" panose="02020603050405020304" pitchFamily="18" charset="0"/>
          </a:endParaRPr>
        </a:p>
      </dgm:t>
    </dgm:pt>
    <dgm:pt modelId="{CFA64D54-5175-4E8E-A8F4-07D7AC4F61CB}" type="sibTrans" cxnId="{8680169D-7150-481C-8233-EB4D7B7C40FA}">
      <dgm:prSet/>
      <dgm:spPr/>
      <dgm:t>
        <a:bodyPr/>
        <a:lstStyle/>
        <a:p>
          <a:endParaRPr lang="en-US">
            <a:latin typeface="Times" panose="02020603050405020304" pitchFamily="18" charset="0"/>
            <a:cs typeface="Times" panose="02020603050405020304" pitchFamily="18" charset="0"/>
          </a:endParaRPr>
        </a:p>
      </dgm:t>
    </dgm:pt>
    <dgm:pt modelId="{5CEBDE98-AE95-4917-BF28-9CD8311FF3D9}">
      <dgm:prSet phldrT="[Text]"/>
      <dgm:spPr/>
      <dgm:t>
        <a:bodyPr/>
        <a:lstStyle/>
        <a:p>
          <a:r>
            <a:rPr lang="en-US" dirty="0">
              <a:latin typeface="Times" panose="02020603050405020304" pitchFamily="18" charset="0"/>
              <a:cs typeface="Times" panose="02020603050405020304" pitchFamily="18" charset="0"/>
            </a:rPr>
            <a:t>Shareholder Disputes / Contract Disputes / Forensic Accounting</a:t>
          </a:r>
        </a:p>
      </dgm:t>
    </dgm:pt>
    <dgm:pt modelId="{E5C71125-ED46-4126-9A9C-7992AA2DFC19}" type="parTrans" cxnId="{719906B0-439A-452C-8565-82E16804F650}">
      <dgm:prSet/>
      <dgm:spPr/>
      <dgm:t>
        <a:bodyPr/>
        <a:lstStyle/>
        <a:p>
          <a:endParaRPr lang="en-US"/>
        </a:p>
      </dgm:t>
    </dgm:pt>
    <dgm:pt modelId="{A3C76EA8-7C23-4FFF-B72B-A14C341BE563}" type="sibTrans" cxnId="{719906B0-439A-452C-8565-82E16804F650}">
      <dgm:prSet/>
      <dgm:spPr/>
      <dgm:t>
        <a:bodyPr/>
        <a:lstStyle/>
        <a:p>
          <a:endParaRPr lang="en-US"/>
        </a:p>
      </dgm:t>
    </dgm:pt>
    <dgm:pt modelId="{D1444956-A011-4D02-A650-9DE06269D545}" type="pres">
      <dgm:prSet presAssocID="{0B998A72-6BCA-4BDD-8266-0B655F41BF80}" presName="Name0" presStyleCnt="0">
        <dgm:presLayoutVars>
          <dgm:dir/>
          <dgm:animLvl val="lvl"/>
          <dgm:resizeHandles val="exact"/>
        </dgm:presLayoutVars>
      </dgm:prSet>
      <dgm:spPr/>
    </dgm:pt>
    <dgm:pt modelId="{CF2A1517-26E8-418D-920D-9F2BDF774275}" type="pres">
      <dgm:prSet presAssocID="{0E02C7F2-97F1-461F-9DDB-EE31B7029302}" presName="linNode" presStyleCnt="0"/>
      <dgm:spPr/>
    </dgm:pt>
    <dgm:pt modelId="{D719E76D-1DBD-4D0E-8A89-B408C5319A1F}" type="pres">
      <dgm:prSet presAssocID="{0E02C7F2-97F1-461F-9DDB-EE31B7029302}" presName="parentText" presStyleLbl="node1" presStyleIdx="0" presStyleCnt="4" custScaleX="60576">
        <dgm:presLayoutVars>
          <dgm:chMax val="1"/>
          <dgm:bulletEnabled val="1"/>
        </dgm:presLayoutVars>
      </dgm:prSet>
      <dgm:spPr/>
    </dgm:pt>
    <dgm:pt modelId="{3FDE2171-F977-49A0-9655-1B5E3736C576}" type="pres">
      <dgm:prSet presAssocID="{0E02C7F2-97F1-461F-9DDB-EE31B7029302}" presName="descendantText" presStyleLbl="alignAccFollowNode1" presStyleIdx="0" presStyleCnt="4">
        <dgm:presLayoutVars>
          <dgm:bulletEnabled val="1"/>
        </dgm:presLayoutVars>
      </dgm:prSet>
      <dgm:spPr/>
    </dgm:pt>
    <dgm:pt modelId="{D800695D-1E1F-466A-BBF3-6088012286B5}" type="pres">
      <dgm:prSet presAssocID="{26EC8273-190A-43BB-A906-A646A883B9AA}" presName="sp" presStyleCnt="0"/>
      <dgm:spPr/>
    </dgm:pt>
    <dgm:pt modelId="{7CB54427-4CB8-4F35-9921-CA7121B85076}" type="pres">
      <dgm:prSet presAssocID="{01888A9C-EB48-482F-92A7-5ACF30E29108}" presName="linNode" presStyleCnt="0"/>
      <dgm:spPr/>
    </dgm:pt>
    <dgm:pt modelId="{7D3CC1E8-AD7B-49CB-8EC7-4DBF6D55E3A7}" type="pres">
      <dgm:prSet presAssocID="{01888A9C-EB48-482F-92A7-5ACF30E29108}" presName="parentText" presStyleLbl="node1" presStyleIdx="1" presStyleCnt="4" custScaleX="60576">
        <dgm:presLayoutVars>
          <dgm:chMax val="1"/>
          <dgm:bulletEnabled val="1"/>
        </dgm:presLayoutVars>
      </dgm:prSet>
      <dgm:spPr/>
    </dgm:pt>
    <dgm:pt modelId="{CDAFBF7C-8CA9-4AAF-853A-5AEE840FB95A}" type="pres">
      <dgm:prSet presAssocID="{01888A9C-EB48-482F-92A7-5ACF30E29108}" presName="descendantText" presStyleLbl="alignAccFollowNode1" presStyleIdx="1" presStyleCnt="4">
        <dgm:presLayoutVars>
          <dgm:bulletEnabled val="1"/>
        </dgm:presLayoutVars>
      </dgm:prSet>
      <dgm:spPr/>
    </dgm:pt>
    <dgm:pt modelId="{32450E39-3085-48EC-8407-53A46D18CE1F}" type="pres">
      <dgm:prSet presAssocID="{8CAAF785-0FDF-4CC8-8649-B731ACCD23A5}" presName="sp" presStyleCnt="0"/>
      <dgm:spPr/>
    </dgm:pt>
    <dgm:pt modelId="{8E26001F-8D76-4FEF-97BF-A065318D6A57}" type="pres">
      <dgm:prSet presAssocID="{54CE2F34-5927-43B9-B524-F96815E92A30}" presName="linNode" presStyleCnt="0"/>
      <dgm:spPr/>
    </dgm:pt>
    <dgm:pt modelId="{75DE06CE-72D0-4000-A564-91B94471C9B4}" type="pres">
      <dgm:prSet presAssocID="{54CE2F34-5927-43B9-B524-F96815E92A30}" presName="parentText" presStyleLbl="node1" presStyleIdx="2" presStyleCnt="4" custScaleX="60576">
        <dgm:presLayoutVars>
          <dgm:chMax val="1"/>
          <dgm:bulletEnabled val="1"/>
        </dgm:presLayoutVars>
      </dgm:prSet>
      <dgm:spPr/>
    </dgm:pt>
    <dgm:pt modelId="{5A8109BA-D12D-42C2-B403-4BAAE7C4CCF5}" type="pres">
      <dgm:prSet presAssocID="{54CE2F34-5927-43B9-B524-F96815E92A30}" presName="descendantText" presStyleLbl="alignAccFollowNode1" presStyleIdx="2" presStyleCnt="4">
        <dgm:presLayoutVars>
          <dgm:bulletEnabled val="1"/>
        </dgm:presLayoutVars>
      </dgm:prSet>
      <dgm:spPr/>
    </dgm:pt>
    <dgm:pt modelId="{04EE336E-99E9-48F9-9F3B-8063E0EB4A94}" type="pres">
      <dgm:prSet presAssocID="{422361C4-840D-4326-BF86-3465CDDCD7B9}" presName="sp" presStyleCnt="0"/>
      <dgm:spPr/>
    </dgm:pt>
    <dgm:pt modelId="{28E8D949-4603-4B77-B51E-A42668FF4DC7}" type="pres">
      <dgm:prSet presAssocID="{F047D8CA-EDE8-42A3-A8EE-684E5F192019}" presName="linNode" presStyleCnt="0"/>
      <dgm:spPr/>
    </dgm:pt>
    <dgm:pt modelId="{0731648A-C9D0-4D27-9A2C-687836FD7021}" type="pres">
      <dgm:prSet presAssocID="{F047D8CA-EDE8-42A3-A8EE-684E5F192019}" presName="parentText" presStyleLbl="node1" presStyleIdx="3" presStyleCnt="4" custScaleX="60576">
        <dgm:presLayoutVars>
          <dgm:chMax val="1"/>
          <dgm:bulletEnabled val="1"/>
        </dgm:presLayoutVars>
      </dgm:prSet>
      <dgm:spPr/>
    </dgm:pt>
    <dgm:pt modelId="{52CAD95C-282C-4B5C-A8A7-3BC37E077DCD}" type="pres">
      <dgm:prSet presAssocID="{F047D8CA-EDE8-42A3-A8EE-684E5F192019}" presName="descendantText" presStyleLbl="alignAccFollowNode1" presStyleIdx="3" presStyleCnt="4">
        <dgm:presLayoutVars>
          <dgm:bulletEnabled val="1"/>
        </dgm:presLayoutVars>
      </dgm:prSet>
      <dgm:spPr/>
    </dgm:pt>
  </dgm:ptLst>
  <dgm:cxnLst>
    <dgm:cxn modelId="{59C2D503-DD5C-485D-9B27-568101C1718D}" type="presOf" srcId="{C6147865-B7EF-4161-8F6F-EDD23D4A6425}" destId="{3FDE2171-F977-49A0-9655-1B5E3736C576}" srcOrd="0" destOrd="0" presId="urn:microsoft.com/office/officeart/2005/8/layout/vList5"/>
    <dgm:cxn modelId="{748FCE14-54C8-4A0B-B9D0-7FA8E453A4E7}" type="presOf" srcId="{2C05C8A5-3D86-46F7-99A0-46F4E9BE4FB0}" destId="{52CAD95C-282C-4B5C-A8A7-3BC37E077DCD}" srcOrd="0" destOrd="1" presId="urn:microsoft.com/office/officeart/2005/8/layout/vList5"/>
    <dgm:cxn modelId="{E2F18E18-CAB5-4B27-9105-220AE45E7FCE}" srcId="{0E02C7F2-97F1-461F-9DDB-EE31B7029302}" destId="{C6147865-B7EF-4161-8F6F-EDD23D4A6425}" srcOrd="0" destOrd="0" parTransId="{BD5ED638-1EA0-46F7-83B6-6A3FD3CC9295}" sibTransId="{1C0FE395-0F53-40FA-918A-A024270F32A4}"/>
    <dgm:cxn modelId="{E547151B-AC57-440F-9D60-55FE8A95A2DF}" srcId="{0E02C7F2-97F1-461F-9DDB-EE31B7029302}" destId="{0E310360-60DC-45F7-8ACB-A584574129BB}" srcOrd="2" destOrd="0" parTransId="{502830D0-5624-4C53-8F12-20196C9B1B50}" sibTransId="{07723E49-EFA8-4BA5-A753-D818D3FE8E8F}"/>
    <dgm:cxn modelId="{463D261C-D78C-40F2-A6FB-163B0D7984A3}" srcId="{01888A9C-EB48-482F-92A7-5ACF30E29108}" destId="{E231342C-2B9C-4748-92B3-B1A6904895B5}" srcOrd="0" destOrd="0" parTransId="{CDAB93D3-818C-43C2-A0DB-34358D513D41}" sibTransId="{2EF7A447-F91B-495F-937B-C816A47AB877}"/>
    <dgm:cxn modelId="{AB49521C-852E-42FF-A4EA-6838A4D81D95}" type="presOf" srcId="{54CE2F34-5927-43B9-B524-F96815E92A30}" destId="{75DE06CE-72D0-4000-A564-91B94471C9B4}" srcOrd="0" destOrd="0" presId="urn:microsoft.com/office/officeart/2005/8/layout/vList5"/>
    <dgm:cxn modelId="{7D78761F-85B8-4C98-B091-21CF9959CD80}" srcId="{54CE2F34-5927-43B9-B524-F96815E92A30}" destId="{93B1F844-0C32-42D0-AF34-C24F610FF005}" srcOrd="1" destOrd="0" parTransId="{18973BCC-8AEE-4D90-B5FD-74ECDBA767D2}" sibTransId="{0E48B08F-60DD-415C-BEE9-E66FFACB6B61}"/>
    <dgm:cxn modelId="{EB13532A-90B7-49A3-8982-57E356E3A3CB}" type="presOf" srcId="{0B998A72-6BCA-4BDD-8266-0B655F41BF80}" destId="{D1444956-A011-4D02-A650-9DE06269D545}" srcOrd="0" destOrd="0" presId="urn:microsoft.com/office/officeart/2005/8/layout/vList5"/>
    <dgm:cxn modelId="{0739055D-28B6-448E-BC4B-ED69A65B6904}" srcId="{01888A9C-EB48-482F-92A7-5ACF30E29108}" destId="{5DB44F09-E228-41B7-9E3D-66AA549019CA}" srcOrd="1" destOrd="0" parTransId="{675734F5-A2B1-43EA-A895-F51D423D7C6F}" sibTransId="{42C773AC-5339-45F9-A74D-B50AAD3C2F1D}"/>
    <dgm:cxn modelId="{DD740C63-CC1D-4C5F-9656-FFA91E418A42}" type="presOf" srcId="{0A84831E-4CB1-488C-936C-FC0D6B70D190}" destId="{52CAD95C-282C-4B5C-A8A7-3BC37E077DCD}" srcOrd="0" destOrd="2" presId="urn:microsoft.com/office/officeart/2005/8/layout/vList5"/>
    <dgm:cxn modelId="{8C27DB63-CB71-49C6-A292-F37D0573B64F}" type="presOf" srcId="{7E86EE08-F46B-4993-A1F4-935737AC6BA6}" destId="{5A8109BA-D12D-42C2-B403-4BAAE7C4CCF5}" srcOrd="0" destOrd="2" presId="urn:microsoft.com/office/officeart/2005/8/layout/vList5"/>
    <dgm:cxn modelId="{6DDA0E69-E5AD-4B68-B783-5301F5E9D1EF}" srcId="{F047D8CA-EDE8-42A3-A8EE-684E5F192019}" destId="{0ACE9A03-F754-4BDB-963A-87882B07E3ED}" srcOrd="0" destOrd="0" parTransId="{09DF91D2-1D85-4E4B-824A-14F87A014D2A}" sibTransId="{1AB3E7EA-97C7-408A-AFB3-45E6BCAA15DA}"/>
    <dgm:cxn modelId="{87B0A84B-89D2-4920-A570-C26D71FFA8C3}" type="presOf" srcId="{E231342C-2B9C-4748-92B3-B1A6904895B5}" destId="{CDAFBF7C-8CA9-4AAF-853A-5AEE840FB95A}" srcOrd="0" destOrd="0" presId="urn:microsoft.com/office/officeart/2005/8/layout/vList5"/>
    <dgm:cxn modelId="{9294F481-6D57-4393-8444-3F01461A5E04}" srcId="{F047D8CA-EDE8-42A3-A8EE-684E5F192019}" destId="{2C05C8A5-3D86-46F7-99A0-46F4E9BE4FB0}" srcOrd="1" destOrd="0" parTransId="{BAC6885C-9779-4318-BF70-416D87C95DA8}" sibTransId="{A4745582-750F-4EAC-A4BC-21682EB7AA74}"/>
    <dgm:cxn modelId="{BDB42686-B3C5-4023-A469-BD6648BC0A9E}" srcId="{54CE2F34-5927-43B9-B524-F96815E92A30}" destId="{8AF444CE-BD32-4103-861D-50CC522D2CFC}" srcOrd="0" destOrd="0" parTransId="{3C25F0E6-4D62-42ED-96E4-409F59CF95B6}" sibTransId="{4CD503A8-1088-4DC6-9287-19416F5B0BB1}"/>
    <dgm:cxn modelId="{9EFB6A9C-DCFE-401F-868B-F1A244006A50}" srcId="{0E02C7F2-97F1-461F-9DDB-EE31B7029302}" destId="{A5931B84-1A95-4057-8084-5542171AE144}" srcOrd="1" destOrd="0" parTransId="{5B60CB18-E75D-4A6D-B632-281C6BF47455}" sibTransId="{6313F4F9-518E-4D4C-8C06-6197B374C01D}"/>
    <dgm:cxn modelId="{8680169D-7150-481C-8233-EB4D7B7C40FA}" srcId="{F047D8CA-EDE8-42A3-A8EE-684E5F192019}" destId="{0A84831E-4CB1-488C-936C-FC0D6B70D190}" srcOrd="2" destOrd="0" parTransId="{54AC0135-CC2B-4BA8-BF55-338892A63461}" sibTransId="{CFA64D54-5175-4E8E-A8F4-07D7AC4F61CB}"/>
    <dgm:cxn modelId="{8C3322AA-AF87-49DE-95D0-ED600B57D3D0}" type="presOf" srcId="{93B1F844-0C32-42D0-AF34-C24F610FF005}" destId="{5A8109BA-D12D-42C2-B403-4BAAE7C4CCF5}" srcOrd="0" destOrd="1" presId="urn:microsoft.com/office/officeart/2005/8/layout/vList5"/>
    <dgm:cxn modelId="{719906B0-439A-452C-8565-82E16804F650}" srcId="{01888A9C-EB48-482F-92A7-5ACF30E29108}" destId="{5CEBDE98-AE95-4917-BF28-9CD8311FF3D9}" srcOrd="2" destOrd="0" parTransId="{E5C71125-ED46-4126-9A9C-7992AA2DFC19}" sibTransId="{A3C76EA8-7C23-4FFF-B72B-A14C341BE563}"/>
    <dgm:cxn modelId="{3409D2B3-121F-44D6-97FA-0757841DE541}" type="presOf" srcId="{8AF444CE-BD32-4103-861D-50CC522D2CFC}" destId="{5A8109BA-D12D-42C2-B403-4BAAE7C4CCF5}" srcOrd="0" destOrd="0" presId="urn:microsoft.com/office/officeart/2005/8/layout/vList5"/>
    <dgm:cxn modelId="{4BAE04B4-6098-4151-9049-3F2F43E20F28}" srcId="{0B998A72-6BCA-4BDD-8266-0B655F41BF80}" destId="{0E02C7F2-97F1-461F-9DDB-EE31B7029302}" srcOrd="0" destOrd="0" parTransId="{721092CC-C00A-4435-8F27-375CFBEEF6E6}" sibTransId="{26EC8273-190A-43BB-A906-A646A883B9AA}"/>
    <dgm:cxn modelId="{08BDB7B6-D2C3-44A2-A87D-85709A1B8D6D}" type="presOf" srcId="{5DB44F09-E228-41B7-9E3D-66AA549019CA}" destId="{CDAFBF7C-8CA9-4AAF-853A-5AEE840FB95A}" srcOrd="0" destOrd="1" presId="urn:microsoft.com/office/officeart/2005/8/layout/vList5"/>
    <dgm:cxn modelId="{D90F2EC1-606E-4416-847E-A80A4E48FBA5}" srcId="{54CE2F34-5927-43B9-B524-F96815E92A30}" destId="{7E86EE08-F46B-4993-A1F4-935737AC6BA6}" srcOrd="2" destOrd="0" parTransId="{4F930A8D-66B3-4E1A-87F2-CF35B3AE5FE3}" sibTransId="{CD52208B-9CB0-430F-B8DF-175DAD3742C0}"/>
    <dgm:cxn modelId="{DE3552C2-BCBD-49B9-B1E0-B11D55DECFCD}" type="presOf" srcId="{0ACE9A03-F754-4BDB-963A-87882B07E3ED}" destId="{52CAD95C-282C-4B5C-A8A7-3BC37E077DCD}" srcOrd="0" destOrd="0" presId="urn:microsoft.com/office/officeart/2005/8/layout/vList5"/>
    <dgm:cxn modelId="{95DDC9C5-389F-4871-95BF-2F322BADC180}" srcId="{0B998A72-6BCA-4BDD-8266-0B655F41BF80}" destId="{F047D8CA-EDE8-42A3-A8EE-684E5F192019}" srcOrd="3" destOrd="0" parTransId="{3BD92D30-CFC6-4E28-8182-2889B3F2BE58}" sibTransId="{A0E02BB0-2F9D-4EE8-B0DC-B5A890F922E1}"/>
    <dgm:cxn modelId="{D58BBFC8-F089-49F9-87EE-BCB1DCE07A53}" type="presOf" srcId="{01888A9C-EB48-482F-92A7-5ACF30E29108}" destId="{7D3CC1E8-AD7B-49CB-8EC7-4DBF6D55E3A7}" srcOrd="0" destOrd="0" presId="urn:microsoft.com/office/officeart/2005/8/layout/vList5"/>
    <dgm:cxn modelId="{E7C9FACF-B1FB-42FD-BD11-85B88E3D906F}" type="presOf" srcId="{F047D8CA-EDE8-42A3-A8EE-684E5F192019}" destId="{0731648A-C9D0-4D27-9A2C-687836FD7021}" srcOrd="0" destOrd="0" presId="urn:microsoft.com/office/officeart/2005/8/layout/vList5"/>
    <dgm:cxn modelId="{8F9271D4-80D7-400E-B6A4-976D80E83536}" type="presOf" srcId="{0E02C7F2-97F1-461F-9DDB-EE31B7029302}" destId="{D719E76D-1DBD-4D0E-8A89-B408C5319A1F}" srcOrd="0" destOrd="0" presId="urn:microsoft.com/office/officeart/2005/8/layout/vList5"/>
    <dgm:cxn modelId="{606120E1-7E7D-4F64-992E-35D0C4EABCDB}" type="presOf" srcId="{0E310360-60DC-45F7-8ACB-A584574129BB}" destId="{3FDE2171-F977-49A0-9655-1B5E3736C576}" srcOrd="0" destOrd="2" presId="urn:microsoft.com/office/officeart/2005/8/layout/vList5"/>
    <dgm:cxn modelId="{65488AE2-AC79-4371-A8D0-46EEB517C072}" type="presOf" srcId="{A5931B84-1A95-4057-8084-5542171AE144}" destId="{3FDE2171-F977-49A0-9655-1B5E3736C576}" srcOrd="0" destOrd="1" presId="urn:microsoft.com/office/officeart/2005/8/layout/vList5"/>
    <dgm:cxn modelId="{EBD7F9E4-4AD1-47B1-8B60-37AACA83EB87}" srcId="{0B998A72-6BCA-4BDD-8266-0B655F41BF80}" destId="{01888A9C-EB48-482F-92A7-5ACF30E29108}" srcOrd="1" destOrd="0" parTransId="{62097C44-6D6B-474A-BEE6-ABB0D3043FC4}" sibTransId="{8CAAF785-0FDF-4CC8-8649-B731ACCD23A5}"/>
    <dgm:cxn modelId="{53D0FAE4-8F67-4ED0-BCC9-0DE246DFC0AC}" type="presOf" srcId="{5CEBDE98-AE95-4917-BF28-9CD8311FF3D9}" destId="{CDAFBF7C-8CA9-4AAF-853A-5AEE840FB95A}" srcOrd="0" destOrd="2" presId="urn:microsoft.com/office/officeart/2005/8/layout/vList5"/>
    <dgm:cxn modelId="{E925EEF4-AFFA-4148-8250-9C6102868A84}" srcId="{0B998A72-6BCA-4BDD-8266-0B655F41BF80}" destId="{54CE2F34-5927-43B9-B524-F96815E92A30}" srcOrd="2" destOrd="0" parTransId="{07BA64FB-94DB-4B70-AEF5-F20B3BAB590E}" sibTransId="{422361C4-840D-4326-BF86-3465CDDCD7B9}"/>
    <dgm:cxn modelId="{325618E6-6825-4844-9823-457444C8EAAB}" type="presParOf" srcId="{D1444956-A011-4D02-A650-9DE06269D545}" destId="{CF2A1517-26E8-418D-920D-9F2BDF774275}" srcOrd="0" destOrd="0" presId="urn:microsoft.com/office/officeart/2005/8/layout/vList5"/>
    <dgm:cxn modelId="{31C4ACF7-4732-4914-8B91-4AFFA58C6589}" type="presParOf" srcId="{CF2A1517-26E8-418D-920D-9F2BDF774275}" destId="{D719E76D-1DBD-4D0E-8A89-B408C5319A1F}" srcOrd="0" destOrd="0" presId="urn:microsoft.com/office/officeart/2005/8/layout/vList5"/>
    <dgm:cxn modelId="{79C42DF9-FDC5-4C17-B8F0-6C2D7C52F101}" type="presParOf" srcId="{CF2A1517-26E8-418D-920D-9F2BDF774275}" destId="{3FDE2171-F977-49A0-9655-1B5E3736C576}" srcOrd="1" destOrd="0" presId="urn:microsoft.com/office/officeart/2005/8/layout/vList5"/>
    <dgm:cxn modelId="{9A60FCBC-E26B-49EC-B18A-59D44BB9C3C2}" type="presParOf" srcId="{D1444956-A011-4D02-A650-9DE06269D545}" destId="{D800695D-1E1F-466A-BBF3-6088012286B5}" srcOrd="1" destOrd="0" presId="urn:microsoft.com/office/officeart/2005/8/layout/vList5"/>
    <dgm:cxn modelId="{C545C9E5-FEA3-4764-89A6-FDE9CDFAAC90}" type="presParOf" srcId="{D1444956-A011-4D02-A650-9DE06269D545}" destId="{7CB54427-4CB8-4F35-9921-CA7121B85076}" srcOrd="2" destOrd="0" presId="urn:microsoft.com/office/officeart/2005/8/layout/vList5"/>
    <dgm:cxn modelId="{F45DC854-F1C2-410F-84B7-DCFF8394B118}" type="presParOf" srcId="{7CB54427-4CB8-4F35-9921-CA7121B85076}" destId="{7D3CC1E8-AD7B-49CB-8EC7-4DBF6D55E3A7}" srcOrd="0" destOrd="0" presId="urn:microsoft.com/office/officeart/2005/8/layout/vList5"/>
    <dgm:cxn modelId="{51D92C35-E8A5-4AC1-AFDB-B42D370FE183}" type="presParOf" srcId="{7CB54427-4CB8-4F35-9921-CA7121B85076}" destId="{CDAFBF7C-8CA9-4AAF-853A-5AEE840FB95A}" srcOrd="1" destOrd="0" presId="urn:microsoft.com/office/officeart/2005/8/layout/vList5"/>
    <dgm:cxn modelId="{F0AF1336-F2E4-47AA-91DA-72EA511585F4}" type="presParOf" srcId="{D1444956-A011-4D02-A650-9DE06269D545}" destId="{32450E39-3085-48EC-8407-53A46D18CE1F}" srcOrd="3" destOrd="0" presId="urn:microsoft.com/office/officeart/2005/8/layout/vList5"/>
    <dgm:cxn modelId="{B581E7D7-B706-4863-9643-47B5EB8C366C}" type="presParOf" srcId="{D1444956-A011-4D02-A650-9DE06269D545}" destId="{8E26001F-8D76-4FEF-97BF-A065318D6A57}" srcOrd="4" destOrd="0" presId="urn:microsoft.com/office/officeart/2005/8/layout/vList5"/>
    <dgm:cxn modelId="{681EE952-EC92-463B-B303-9AD26E75519D}" type="presParOf" srcId="{8E26001F-8D76-4FEF-97BF-A065318D6A57}" destId="{75DE06CE-72D0-4000-A564-91B94471C9B4}" srcOrd="0" destOrd="0" presId="urn:microsoft.com/office/officeart/2005/8/layout/vList5"/>
    <dgm:cxn modelId="{3EABBD36-5384-4D91-98E9-B97F337839B5}" type="presParOf" srcId="{8E26001F-8D76-4FEF-97BF-A065318D6A57}" destId="{5A8109BA-D12D-42C2-B403-4BAAE7C4CCF5}" srcOrd="1" destOrd="0" presId="urn:microsoft.com/office/officeart/2005/8/layout/vList5"/>
    <dgm:cxn modelId="{9A5D32B6-BEBF-45CB-9767-B1A5357397B5}" type="presParOf" srcId="{D1444956-A011-4D02-A650-9DE06269D545}" destId="{04EE336E-99E9-48F9-9F3B-8063E0EB4A94}" srcOrd="5" destOrd="0" presId="urn:microsoft.com/office/officeart/2005/8/layout/vList5"/>
    <dgm:cxn modelId="{2223892C-0BD6-4F9D-BC49-8036B17C0CD1}" type="presParOf" srcId="{D1444956-A011-4D02-A650-9DE06269D545}" destId="{28E8D949-4603-4B77-B51E-A42668FF4DC7}" srcOrd="6" destOrd="0" presId="urn:microsoft.com/office/officeart/2005/8/layout/vList5"/>
    <dgm:cxn modelId="{188BE853-AA38-4952-9439-0AAA79C808D0}" type="presParOf" srcId="{28E8D949-4603-4B77-B51E-A42668FF4DC7}" destId="{0731648A-C9D0-4D27-9A2C-687836FD7021}" srcOrd="0" destOrd="0" presId="urn:microsoft.com/office/officeart/2005/8/layout/vList5"/>
    <dgm:cxn modelId="{BBF45638-DADE-4E41-A09C-45AC61CC9F3D}" type="presParOf" srcId="{28E8D949-4603-4B77-B51E-A42668FF4DC7}" destId="{52CAD95C-282C-4B5C-A8A7-3BC37E077DC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E2171-F977-49A0-9655-1B5E3736C576}">
      <dsp:nvSpPr>
        <dsp:cNvPr id="0" name=""/>
        <dsp:cNvSpPr/>
      </dsp:nvSpPr>
      <dsp:spPr>
        <a:xfrm rot="5400000">
          <a:off x="3445134" y="-1595333"/>
          <a:ext cx="588693" cy="3929594"/>
        </a:xfrm>
        <a:prstGeom prst="round2SameRect">
          <a:avLst/>
        </a:prstGeom>
        <a:solidFill>
          <a:schemeClr val="lt1">
            <a:alpha val="90000"/>
            <a:tint val="40000"/>
            <a:hueOff val="0"/>
            <a:satOff val="0"/>
            <a:lumOff val="0"/>
            <a:alphaOff val="0"/>
          </a:schemeClr>
        </a:solidFill>
        <a:ln w="12700" cap="flat" cmpd="sng" algn="ctr">
          <a:solidFill>
            <a:srgbClr val="D7192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Estate, Gift, Income Tax Valuations</a:t>
          </a:r>
        </a:p>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Restricted Stock / Blockage Studies / Discount Studies</a:t>
          </a:r>
        </a:p>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Corporate Planning / ESOP Valuations / Buy-Sell Agreements</a:t>
          </a:r>
        </a:p>
      </dsp:txBody>
      <dsp:txXfrm rot="-5400000">
        <a:off x="1774684" y="103855"/>
        <a:ext cx="3900856" cy="531217"/>
      </dsp:txXfrm>
    </dsp:sp>
    <dsp:sp modelId="{D719E76D-1DBD-4D0E-8A89-B408C5319A1F}">
      <dsp:nvSpPr>
        <dsp:cNvPr id="0" name=""/>
        <dsp:cNvSpPr/>
      </dsp:nvSpPr>
      <dsp:spPr>
        <a:xfrm>
          <a:off x="435713" y="1529"/>
          <a:ext cx="1338970" cy="735867"/>
        </a:xfrm>
        <a:prstGeom prst="roundRect">
          <a:avLst/>
        </a:prstGeom>
        <a:solidFill>
          <a:schemeClr val="lt1">
            <a:hueOff val="0"/>
            <a:satOff val="0"/>
            <a:lumOff val="0"/>
            <a:alphaOff val="0"/>
          </a:schemeClr>
        </a:solidFill>
        <a:ln w="19050" cap="flat" cmpd="sng" algn="ctr">
          <a:solidFill>
            <a:srgbClr val="D7192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ts val="0"/>
            </a:spcAft>
            <a:buNone/>
          </a:pPr>
          <a:r>
            <a:rPr lang="en-US" sz="1500" kern="1200" dirty="0">
              <a:latin typeface="Times" panose="02020603050405020304" pitchFamily="18" charset="0"/>
              <a:cs typeface="Times" panose="02020603050405020304" pitchFamily="18" charset="0"/>
            </a:rPr>
            <a:t>Business Appraisals</a:t>
          </a:r>
        </a:p>
      </dsp:txBody>
      <dsp:txXfrm>
        <a:off x="471635" y="37451"/>
        <a:ext cx="1267126" cy="664023"/>
      </dsp:txXfrm>
    </dsp:sp>
    <dsp:sp modelId="{CDAFBF7C-8CA9-4AAF-853A-5AEE840FB95A}">
      <dsp:nvSpPr>
        <dsp:cNvPr id="0" name=""/>
        <dsp:cNvSpPr/>
      </dsp:nvSpPr>
      <dsp:spPr>
        <a:xfrm rot="5400000">
          <a:off x="3445134" y="-822673"/>
          <a:ext cx="588693" cy="3929594"/>
        </a:xfrm>
        <a:prstGeom prst="round2SameRect">
          <a:avLst/>
        </a:prstGeom>
        <a:solidFill>
          <a:schemeClr val="lt1">
            <a:alpha val="90000"/>
            <a:tint val="40000"/>
            <a:hueOff val="0"/>
            <a:satOff val="0"/>
            <a:lumOff val="0"/>
            <a:alphaOff val="0"/>
          </a:schemeClr>
        </a:solidFill>
        <a:ln w="12700" cap="flat" cmpd="sng" algn="ctr">
          <a:solidFill>
            <a:srgbClr val="D7192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Commercial Litigation / Damages / Fraud Investigations</a:t>
          </a:r>
        </a:p>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Matrimonial Litigation / Asset Tracing</a:t>
          </a:r>
        </a:p>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Shareholder Disputes / Contract Disputes / Forensic Accounting</a:t>
          </a:r>
        </a:p>
      </dsp:txBody>
      <dsp:txXfrm rot="-5400000">
        <a:off x="1774684" y="876515"/>
        <a:ext cx="3900856" cy="531217"/>
      </dsp:txXfrm>
    </dsp:sp>
    <dsp:sp modelId="{7D3CC1E8-AD7B-49CB-8EC7-4DBF6D55E3A7}">
      <dsp:nvSpPr>
        <dsp:cNvPr id="0" name=""/>
        <dsp:cNvSpPr/>
      </dsp:nvSpPr>
      <dsp:spPr>
        <a:xfrm>
          <a:off x="435713" y="774190"/>
          <a:ext cx="1338970" cy="735867"/>
        </a:xfrm>
        <a:prstGeom prst="roundRect">
          <a:avLst/>
        </a:prstGeom>
        <a:solidFill>
          <a:schemeClr val="lt1">
            <a:hueOff val="0"/>
            <a:satOff val="0"/>
            <a:lumOff val="0"/>
            <a:alphaOff val="0"/>
          </a:schemeClr>
        </a:solidFill>
        <a:ln w="19050" cap="flat" cmpd="sng" algn="ctr">
          <a:solidFill>
            <a:srgbClr val="D7192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panose="02020603050405020304" pitchFamily="18" charset="0"/>
              <a:cs typeface="Times" panose="02020603050405020304" pitchFamily="18" charset="0"/>
            </a:rPr>
            <a:t>Litigation Services</a:t>
          </a:r>
        </a:p>
      </dsp:txBody>
      <dsp:txXfrm>
        <a:off x="471635" y="810112"/>
        <a:ext cx="1267126" cy="664023"/>
      </dsp:txXfrm>
    </dsp:sp>
    <dsp:sp modelId="{5A8109BA-D12D-42C2-B403-4BAAE7C4CCF5}">
      <dsp:nvSpPr>
        <dsp:cNvPr id="0" name=""/>
        <dsp:cNvSpPr/>
      </dsp:nvSpPr>
      <dsp:spPr>
        <a:xfrm rot="5400000">
          <a:off x="3445134" y="-50013"/>
          <a:ext cx="588693" cy="3929594"/>
        </a:xfrm>
        <a:prstGeom prst="round2SameRect">
          <a:avLst/>
        </a:prstGeom>
        <a:solidFill>
          <a:schemeClr val="lt1">
            <a:alpha val="90000"/>
            <a:tint val="40000"/>
            <a:hueOff val="0"/>
            <a:satOff val="0"/>
            <a:lumOff val="0"/>
            <a:alphaOff val="0"/>
          </a:schemeClr>
        </a:solidFill>
        <a:ln w="12700" cap="flat" cmpd="sng" algn="ctr">
          <a:solidFill>
            <a:srgbClr val="D7192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Evaluation of Strategic Alternatives / Sale-Merger Valuations</a:t>
          </a:r>
        </a:p>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Buy-Side + Sell-Side M&amp;A</a:t>
          </a:r>
        </a:p>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Fairness Opinions</a:t>
          </a:r>
        </a:p>
      </dsp:txBody>
      <dsp:txXfrm rot="-5400000">
        <a:off x="1774684" y="1649175"/>
        <a:ext cx="3900856" cy="531217"/>
      </dsp:txXfrm>
    </dsp:sp>
    <dsp:sp modelId="{75DE06CE-72D0-4000-A564-91B94471C9B4}">
      <dsp:nvSpPr>
        <dsp:cNvPr id="0" name=""/>
        <dsp:cNvSpPr/>
      </dsp:nvSpPr>
      <dsp:spPr>
        <a:xfrm>
          <a:off x="435713" y="1546850"/>
          <a:ext cx="1338970" cy="735867"/>
        </a:xfrm>
        <a:prstGeom prst="roundRect">
          <a:avLst/>
        </a:prstGeom>
        <a:solidFill>
          <a:schemeClr val="lt1">
            <a:hueOff val="0"/>
            <a:satOff val="0"/>
            <a:lumOff val="0"/>
            <a:alphaOff val="0"/>
          </a:schemeClr>
        </a:solidFill>
        <a:ln w="19050" cap="flat" cmpd="sng" algn="ctr">
          <a:solidFill>
            <a:srgbClr val="D7192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panose="02020603050405020304" pitchFamily="18" charset="0"/>
              <a:cs typeface="Times" panose="02020603050405020304" pitchFamily="18" charset="0"/>
            </a:rPr>
            <a:t>Corporate Advisory + M&amp;A</a:t>
          </a:r>
        </a:p>
      </dsp:txBody>
      <dsp:txXfrm>
        <a:off x="471635" y="1582772"/>
        <a:ext cx="1267126" cy="664023"/>
      </dsp:txXfrm>
    </dsp:sp>
    <dsp:sp modelId="{52CAD95C-282C-4B5C-A8A7-3BC37E077DCD}">
      <dsp:nvSpPr>
        <dsp:cNvPr id="0" name=""/>
        <dsp:cNvSpPr/>
      </dsp:nvSpPr>
      <dsp:spPr>
        <a:xfrm rot="5400000">
          <a:off x="3445134" y="722647"/>
          <a:ext cx="588693" cy="3929594"/>
        </a:xfrm>
        <a:prstGeom prst="round2SameRect">
          <a:avLst/>
        </a:prstGeom>
        <a:solidFill>
          <a:schemeClr val="lt1">
            <a:alpha val="90000"/>
            <a:tint val="40000"/>
            <a:hueOff val="0"/>
            <a:satOff val="0"/>
            <a:lumOff val="0"/>
            <a:alphaOff val="0"/>
          </a:schemeClr>
        </a:solidFill>
        <a:ln w="12700" cap="flat" cmpd="sng" algn="ctr">
          <a:solidFill>
            <a:srgbClr val="D7192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Purchase Price Allocations / Goodwill Impairment Testing</a:t>
          </a:r>
        </a:p>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Equity-Based Incentive Compensation</a:t>
          </a:r>
        </a:p>
        <a:p>
          <a:pPr marL="57150" lvl="1" indent="-57150" algn="l" defTabSz="488950">
            <a:lnSpc>
              <a:spcPct val="90000"/>
            </a:lnSpc>
            <a:spcBef>
              <a:spcPct val="0"/>
            </a:spcBef>
            <a:spcAft>
              <a:spcPct val="15000"/>
            </a:spcAft>
            <a:buChar char="•"/>
          </a:pPr>
          <a:r>
            <a:rPr lang="en-US" sz="1100" kern="1200" dirty="0">
              <a:latin typeface="Times" panose="02020603050405020304" pitchFamily="18" charset="0"/>
              <a:cs typeface="Times" panose="02020603050405020304" pitchFamily="18" charset="0"/>
            </a:rPr>
            <a:t>Portfolio Company Valuations / Intangible Asset Valuations</a:t>
          </a:r>
        </a:p>
      </dsp:txBody>
      <dsp:txXfrm rot="-5400000">
        <a:off x="1774684" y="2421835"/>
        <a:ext cx="3900856" cy="531217"/>
      </dsp:txXfrm>
    </dsp:sp>
    <dsp:sp modelId="{0731648A-C9D0-4D27-9A2C-687836FD7021}">
      <dsp:nvSpPr>
        <dsp:cNvPr id="0" name=""/>
        <dsp:cNvSpPr/>
      </dsp:nvSpPr>
      <dsp:spPr>
        <a:xfrm>
          <a:off x="435713" y="2319511"/>
          <a:ext cx="1338970" cy="735867"/>
        </a:xfrm>
        <a:prstGeom prst="roundRect">
          <a:avLst/>
        </a:prstGeom>
        <a:solidFill>
          <a:schemeClr val="lt1">
            <a:hueOff val="0"/>
            <a:satOff val="0"/>
            <a:lumOff val="0"/>
            <a:alphaOff val="0"/>
          </a:schemeClr>
        </a:solidFill>
        <a:ln w="19050" cap="flat" cmpd="sng" algn="ctr">
          <a:solidFill>
            <a:srgbClr val="D7192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US" sz="1500" kern="1200" dirty="0">
              <a:latin typeface="Times" panose="02020603050405020304" pitchFamily="18" charset="0"/>
              <a:cs typeface="Times" panose="02020603050405020304" pitchFamily="18" charset="0"/>
            </a:rPr>
            <a:t>Financial Reporting</a:t>
          </a:r>
        </a:p>
      </dsp:txBody>
      <dsp:txXfrm>
        <a:off x="471635" y="2355433"/>
        <a:ext cx="1267126" cy="664023"/>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6673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Citation: the Fifth Circuit’s June 8, 2026 opinion, 178 F.4th 895, was modified and superseded by a revised opinion filed July 31, 2026, 183 F.4th 342, granted on the Commissioner’s motion to modify. A word-by-word comparison of the two Westlaw prints found one substantive edit, in the background section. The original read “The estate tax liability was thus diminished by roughly $6 million.” The revised opinion reads “The value of the gross estate was thus diminished by roughly $6 million.” The holding, analysis, figures, precedent and disposition are otherwise unchanged.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Framing, before the facts. This is an unpublished post-trial opinion of the Delaware Court of Chancery: one record and one judge. The opinion called for a fee affidavit and a later final order, so confirm before the conference whether final judgment has been entered and whether an appeal has been noticed, and say so here. Say plainly that the case is not a statement about corporate trustees generally. It began as an ordinary disagreement over how to calculate a fee on a hard-to-value asset, and the trustee had every power it needed to resolve it. It is in the deck because of how that disagreement was handled over time, which is what makes it useful to people who administer trusts for a living.</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rPr dirty="0"/>
              <a:t>State Wilmington Trust’s position as it made it, before the holdings. It did not dispute the duty to pay the fee from the Trust or the duty to tell the beneficiary about the offer. It argued discretion to decline to overpay, no bad faith, limitations based on the September 2019 production, waiver, and that the settlement was “not tethered to any valuation of ARW.” Then take the court’s responses in order, and give the points that went WTC’s way their due: the court accepted the discretion point as far as it went (“That is so”), WTC won summary judgment on two of the five claims, and the court declined to award the beneficiary’s arbitration defense costs. An audience that hears both sides stated fairly does not feel ambushed.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Give the right column equal time. Several of these points come from the court itself: its own description of a disagreement over method, the 2013 appraisal proposal that went unanswered, and “That is so” on discretion. Do not raise the trial conduct that the court criticized in its fee-shifting discussion, including its cross-examination of the beneficiary on personal matters. If asked, say that the court considered it in awarding fees, and move on.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Closing frame. This began as a real disagreement between two sides with defensible positions, and the trustee had every power it needed to resolve it. What went wrong was time and ownership. A claim that nobody owns is a claim that nobody closes, and that lesson applies to any institution holding an asset that is hard to value. The points on this slide are our observations drawn from the record, not holdings. If a question comes from the floor: we are reporting an unpublished post-trial opinion from a single court; we have tried to state Wilmington Trust’s arguments as it made them, and the court accepted some of them; we would welcome a correction to any figure; and we will note an appeal if one has been taken. Then move 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Disclosure, in these words or close to them: MPI served as the petitioners’ valuation expert in Lewis. My colleague David Eckstein testified, and the court discusses his analysis by name. I will give you the court’s reasoning and each side’s position as the opinion states them, and I will be careful to separate what the court held from what the petitioners argued. [Confirm with Baker Botts before the session whether an appeal is contemplated, and do not refer to anything in the appraisal report that the opinion does not itself disclose.]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This is the slide to slow down on. The court itself ranked the issues: the power of appointment first, section 2207A “the next most significant issue,” section 7520 third, and life expectancy “a fourth, less significant, issue” that closed the remaining gap. Give the petitioners their due: they won on section 7520 and section 2207A, and those two holdings took about $18.3 million off each child’s gift. They lost on the power of appointment and on life expectancy.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lstStyle/>
          <a:p>
            <a:r>
              <a:t>Present the petitioners’ argument as theirs, and give it its full force: the power was live, it had been exercised, and a buyer would have discounted heavily for it. Then give the court’s answer in its own terms. The April 25, 2025 order had already made this a will-construction question, and the petitioners’ allocation would have left the children $312,000 of a $117.6 million trust. Do not say “we part company.” MPI was the petitioners’ expert. If asked for a personal view, say that the question of whether will construction should displace a willing buyer analysis is a fair one for the profession, and that the court answered it for this will under Washington law.</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657EA8-F176-6D4C-AC14-197FF848F70B}" type="slidenum">
              <a:rPr lang="en-US" smtClean="0"/>
              <a:t>35</a:t>
            </a:fld>
            <a:endParaRPr lang="en-US" dirty="0"/>
          </a:p>
        </p:txBody>
      </p:sp>
    </p:spTree>
    <p:extLst>
      <p:ext uri="{BB962C8B-B14F-4D97-AF65-F5344CB8AC3E}">
        <p14:creationId xmlns:p14="http://schemas.microsoft.com/office/powerpoint/2010/main" val="2185966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1B790C-1720-4867-B868-83963E044FD7}" type="slidenum">
              <a:rPr lang="en-US" smtClean="0"/>
              <a:t>36</a:t>
            </a:fld>
            <a:endParaRPr lang="en-US" dirty="0"/>
          </a:p>
        </p:txBody>
      </p:sp>
    </p:spTree>
    <p:extLst>
      <p:ext uri="{BB962C8B-B14F-4D97-AF65-F5344CB8AC3E}">
        <p14:creationId xmlns:p14="http://schemas.microsoft.com/office/powerpoint/2010/main" val="35800773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657EA8-F176-6D4C-AC14-197FF848F70B}" type="slidenum">
              <a:rPr lang="en-US" smtClean="0"/>
              <a:t>37</a:t>
            </a:fld>
            <a:endParaRPr lang="en-US" dirty="0"/>
          </a:p>
        </p:txBody>
      </p:sp>
    </p:spTree>
    <p:extLst>
      <p:ext uri="{BB962C8B-B14F-4D97-AF65-F5344CB8AC3E}">
        <p14:creationId xmlns:p14="http://schemas.microsoft.com/office/powerpoint/2010/main" val="2517395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657EA8-F176-6D4C-AC14-197FF848F70B}" type="slidenum">
              <a:rPr lang="en-US" smtClean="0"/>
              <a:t>40</a:t>
            </a:fld>
            <a:endParaRPr lang="en-US" dirty="0"/>
          </a:p>
        </p:txBody>
      </p:sp>
    </p:spTree>
    <p:extLst>
      <p:ext uri="{BB962C8B-B14F-4D97-AF65-F5344CB8AC3E}">
        <p14:creationId xmlns:p14="http://schemas.microsoft.com/office/powerpoint/2010/main" val="20666104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14865" y="62040"/>
            <a:ext cx="8229600" cy="857250"/>
          </a:xfrm>
        </p:spPr>
        <p:txBody>
          <a:bodyPr>
            <a:normAutofit/>
          </a:bodyPr>
          <a:lstStyle>
            <a:lvl1pPr algn="l">
              <a:defRPr sz="2700" b="0" spc="-38">
                <a:solidFill>
                  <a:schemeClr val="tx1"/>
                </a:solidFill>
                <a:latin typeface="Times"/>
                <a:cs typeface="Times"/>
              </a:defRPr>
            </a:lvl1pPr>
          </a:lstStyle>
          <a:p>
            <a:r>
              <a:rPr lang="en-US" dirty="0"/>
              <a:t>Click to edit Master title style</a:t>
            </a:r>
          </a:p>
        </p:txBody>
      </p:sp>
      <p:sp>
        <p:nvSpPr>
          <p:cNvPr id="3" name="Content Placeholder 2"/>
          <p:cNvSpPr>
            <a:spLocks noGrp="1"/>
          </p:cNvSpPr>
          <p:nvPr>
            <p:ph idx="1"/>
          </p:nvPr>
        </p:nvSpPr>
        <p:spPr>
          <a:xfrm>
            <a:off x="448733" y="1115482"/>
            <a:ext cx="8229600" cy="3394472"/>
          </a:xfrm>
        </p:spPr>
        <p:txBody>
          <a:bodyPr/>
          <a:lstStyle>
            <a:lvl1pPr>
              <a:buClr>
                <a:srgbClr val="606366"/>
              </a:buClr>
              <a:defRPr sz="2100"/>
            </a:lvl1pPr>
            <a:lvl2pPr>
              <a:buClr>
                <a:srgbClr val="606366"/>
              </a:buClr>
              <a:defRPr sz="1950"/>
            </a:lvl2pPr>
            <a:lvl3pPr>
              <a:buClr>
                <a:srgbClr val="606366"/>
              </a:buClr>
              <a:defRPr/>
            </a:lvl3pPr>
            <a:lvl4pPr>
              <a:buClr>
                <a:srgbClr val="606366"/>
              </a:buClr>
              <a:defRPr/>
            </a:lvl4pPr>
            <a:lvl5pPr>
              <a:buClr>
                <a:srgbClr val="606366"/>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3"/>
          </p:nvPr>
        </p:nvSpPr>
        <p:spPr>
          <a:xfrm>
            <a:off x="3276596" y="4718050"/>
            <a:ext cx="4910668" cy="213522"/>
          </a:xfrm>
          <a:prstGeom prst="rect">
            <a:avLst/>
          </a:prstGeom>
        </p:spPr>
        <p:txBody>
          <a:bodyPr vert="horz" lIns="91440" tIns="45720" rIns="91440" bIns="45720" rtlCol="0" anchor="ctr"/>
          <a:lstStyle>
            <a:lvl1pPr algn="r">
              <a:defRPr sz="675">
                <a:solidFill>
                  <a:srgbClr val="92928E"/>
                </a:solidFill>
                <a:latin typeface="Arial"/>
                <a:cs typeface="Arial"/>
              </a:defRPr>
            </a:lvl1pPr>
          </a:lstStyle>
          <a:p>
            <a:r>
              <a:rPr lang="en-US" dirty="0">
                <a:solidFill>
                  <a:srgbClr val="606366"/>
                </a:solidFill>
              </a:rPr>
              <a:t>www.mpival.com</a:t>
            </a:r>
            <a:r>
              <a:rPr lang="en-US" dirty="0"/>
              <a:t> </a:t>
            </a:r>
            <a:r>
              <a:rPr lang="en-US" dirty="0">
                <a:solidFill>
                  <a:schemeClr val="bg1">
                    <a:lumMod val="75000"/>
                  </a:schemeClr>
                </a:solidFill>
              </a:rPr>
              <a:t>|</a:t>
            </a:r>
            <a:r>
              <a:rPr lang="en-US" dirty="0"/>
              <a:t> </a:t>
            </a:r>
            <a:r>
              <a:rPr lang="en-US" dirty="0">
                <a:solidFill>
                  <a:schemeClr val="tx1"/>
                </a:solidFill>
              </a:rPr>
              <a:t>© Management Planning, Inc. All rights reserved.</a:t>
            </a:r>
          </a:p>
        </p:txBody>
      </p:sp>
      <p:sp>
        <p:nvSpPr>
          <p:cNvPr id="12" name="Slide Number Placeholder 5"/>
          <p:cNvSpPr>
            <a:spLocks noGrp="1"/>
          </p:cNvSpPr>
          <p:nvPr>
            <p:ph type="sldNum" sz="quarter" idx="4"/>
          </p:nvPr>
        </p:nvSpPr>
        <p:spPr>
          <a:xfrm>
            <a:off x="8305797" y="4705350"/>
            <a:ext cx="516470" cy="253201"/>
          </a:xfrm>
          <a:prstGeom prst="rect">
            <a:avLst/>
          </a:prstGeom>
        </p:spPr>
        <p:txBody>
          <a:bodyPr vert="horz" lIns="91440" tIns="45720" rIns="91440" bIns="45720" rtlCol="0" anchor="ctr"/>
          <a:lstStyle>
            <a:lvl1pPr algn="l">
              <a:defRPr sz="825" b="1">
                <a:solidFill>
                  <a:schemeClr val="bg1"/>
                </a:solidFill>
                <a:latin typeface="Arial"/>
                <a:cs typeface="Arial"/>
              </a:defRPr>
            </a:lvl1pPr>
          </a:lstStyle>
          <a:p>
            <a:fld id="{0EDDE861-C941-7B4A-AB46-E1341970BE9D}" type="slidenum">
              <a:rPr lang="en-US" smtClean="0"/>
              <a:pPr/>
              <a:t>‹#›</a:t>
            </a:fld>
            <a:endParaRPr lang="en-US" dirty="0"/>
          </a:p>
        </p:txBody>
      </p:sp>
    </p:spTree>
    <p:extLst>
      <p:ext uri="{BB962C8B-B14F-4D97-AF65-F5344CB8AC3E}">
        <p14:creationId xmlns:p14="http://schemas.microsoft.com/office/powerpoint/2010/main" val="19041312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MPI_Logo_4C_Small_LargeTag.eps">
            <a:extLst>
              <a:ext uri="{FF2B5EF4-FFF2-40B4-BE49-F238E27FC236}">
                <a16:creationId xmlns:a16="http://schemas.microsoft.com/office/drawing/2014/main" id="{8D595AAA-FBCA-5DA1-A49D-4647744819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8808" y="4563715"/>
            <a:ext cx="1469993" cy="33409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677249" y="740076"/>
            <a:ext cx="8229600" cy="1095685"/>
          </a:xfrm>
          <a:prstGeom prst="rect">
            <a:avLst/>
          </a:prstGeom>
          <a:noFill/>
          <a:ln>
            <a:noFill/>
          </a:ln>
        </p:spPr>
        <p:txBody>
          <a:bodyPr wrap="square" lIns="54864" tIns="32004" rIns="54864" bIns="32004">
            <a:spAutoFit/>
          </a:bodyPr>
          <a:lstStyle/>
          <a:p>
            <a:pPr marL="0" indent="0">
              <a:buNone/>
            </a:pPr>
            <a:r>
              <a:rPr sz="2700" b="1" i="0" dirty="0">
                <a:solidFill>
                  <a:srgbClr val="000000"/>
                </a:solidFill>
                <a:latin typeface="Times New Roman"/>
                <a:cs typeface="Times New Roman"/>
              </a:rPr>
              <a:t>Court Case Update</a:t>
            </a:r>
            <a:r>
              <a:rPr lang="en-US" sz="2700" b="1" i="0" dirty="0">
                <a:solidFill>
                  <a:srgbClr val="000000"/>
                </a:solidFill>
                <a:latin typeface="Times New Roman"/>
                <a:cs typeface="Times New Roman"/>
              </a:rPr>
              <a:t>:</a:t>
            </a:r>
            <a:endParaRPr sz="2700" b="1" i="0" dirty="0">
              <a:solidFill>
                <a:srgbClr val="000000"/>
              </a:solidFill>
              <a:latin typeface="Times New Roman"/>
              <a:cs typeface="Times New Roman"/>
            </a:endParaRPr>
          </a:p>
          <a:p>
            <a:pPr marL="0" indent="0">
              <a:buNone/>
            </a:pPr>
            <a:r>
              <a:rPr sz="2000" i="0" dirty="0">
                <a:solidFill>
                  <a:srgbClr val="000000"/>
                </a:solidFill>
                <a:latin typeface="Times New Roman"/>
                <a:cs typeface="Times New Roman"/>
              </a:rPr>
              <a:t>Key Developments for Closely Held Business</a:t>
            </a:r>
          </a:p>
          <a:p>
            <a:pPr marL="0" indent="0">
              <a:buNone/>
            </a:pPr>
            <a:r>
              <a:rPr sz="2000" i="0" dirty="0">
                <a:solidFill>
                  <a:srgbClr val="000000"/>
                </a:solidFill>
                <a:latin typeface="Times New Roman"/>
                <a:cs typeface="Times New Roman"/>
              </a:rPr>
              <a:t>and Private Client Advisors</a:t>
            </a:r>
          </a:p>
        </p:txBody>
      </p:sp>
      <p:sp>
        <p:nvSpPr>
          <p:cNvPr id="3" name="TextBox 2"/>
          <p:cNvSpPr txBox="1"/>
          <p:nvPr/>
        </p:nvSpPr>
        <p:spPr>
          <a:xfrm>
            <a:off x="672359" y="2174803"/>
            <a:ext cx="8229600" cy="457048"/>
          </a:xfrm>
          <a:prstGeom prst="rect">
            <a:avLst/>
          </a:prstGeom>
          <a:noFill/>
          <a:ln>
            <a:noFill/>
          </a:ln>
        </p:spPr>
        <p:txBody>
          <a:bodyPr wrap="square" lIns="54864" tIns="32004" rIns="54864" bIns="32004">
            <a:spAutoFit/>
          </a:bodyPr>
          <a:lstStyle/>
          <a:p>
            <a:pPr marL="0" indent="0">
              <a:buNone/>
            </a:pPr>
            <a:r>
              <a:rPr sz="1350" b="1" i="0" dirty="0">
                <a:solidFill>
                  <a:srgbClr val="606366"/>
                </a:solidFill>
                <a:latin typeface="Times New Roman"/>
                <a:cs typeface="Times New Roman"/>
              </a:rPr>
              <a:t>National Trust Closely Held Business Association</a:t>
            </a:r>
          </a:p>
          <a:p>
            <a:pPr marL="0" indent="0">
              <a:buNone/>
            </a:pPr>
            <a:r>
              <a:rPr sz="1200" b="0" i="0" dirty="0">
                <a:solidFill>
                  <a:srgbClr val="606366"/>
                </a:solidFill>
                <a:latin typeface="Times New Roman"/>
                <a:cs typeface="Times New Roman"/>
              </a:rPr>
              <a:t>2026 Annual Conference | Nashville, Tennessee</a:t>
            </a:r>
          </a:p>
        </p:txBody>
      </p:sp>
      <p:sp>
        <p:nvSpPr>
          <p:cNvPr id="4" name="TextBox 3"/>
          <p:cNvSpPr txBox="1"/>
          <p:nvPr/>
        </p:nvSpPr>
        <p:spPr>
          <a:xfrm>
            <a:off x="672359" y="3027498"/>
            <a:ext cx="8229600" cy="441659"/>
          </a:xfrm>
          <a:prstGeom prst="rect">
            <a:avLst/>
          </a:prstGeom>
          <a:noFill/>
          <a:ln>
            <a:noFill/>
          </a:ln>
        </p:spPr>
        <p:txBody>
          <a:bodyPr wrap="square" lIns="54864" tIns="32004" rIns="54864" bIns="32004">
            <a:spAutoFit/>
          </a:bodyPr>
          <a:lstStyle/>
          <a:p>
            <a:pPr marL="0" indent="0">
              <a:buNone/>
            </a:pPr>
            <a:r>
              <a:rPr sz="1300" b="1" i="0" dirty="0">
                <a:solidFill>
                  <a:srgbClr val="000000"/>
                </a:solidFill>
                <a:latin typeface="Times New Roman"/>
                <a:cs typeface="Times New Roman"/>
              </a:rPr>
              <a:t>Todd G. Povlich, CFA, ASA</a:t>
            </a:r>
          </a:p>
          <a:p>
            <a:pPr marL="0" indent="0">
              <a:buNone/>
            </a:pPr>
            <a:r>
              <a:rPr sz="1150" b="0" i="0" dirty="0">
                <a:solidFill>
                  <a:srgbClr val="606366"/>
                </a:solidFill>
                <a:latin typeface="Times New Roman"/>
                <a:cs typeface="Times New Roman"/>
              </a:rPr>
              <a:t>Managing Director | Management Planning, Inc.</a:t>
            </a:r>
          </a:p>
        </p:txBody>
      </p:sp>
      <p:pic>
        <p:nvPicPr>
          <p:cNvPr id="10" name="Picture 9">
            <a:extLst>
              <a:ext uri="{FF2B5EF4-FFF2-40B4-BE49-F238E27FC236}">
                <a16:creationId xmlns:a16="http://schemas.microsoft.com/office/drawing/2014/main" id="{676027E7-3416-CAF3-5A28-393925523B7B}"/>
              </a:ext>
            </a:extLst>
          </p:cNvPr>
          <p:cNvPicPr>
            <a:picLocks noChangeAspect="1"/>
          </p:cNvPicPr>
          <p:nvPr/>
        </p:nvPicPr>
        <p:blipFill>
          <a:blip r:embed="rId2"/>
          <a:stretch>
            <a:fillRect/>
          </a:stretch>
        </p:blipFill>
        <p:spPr>
          <a:xfrm>
            <a:off x="6270873" y="0"/>
            <a:ext cx="2873127"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dirty="0">
                <a:solidFill>
                  <a:srgbClr val="000000"/>
                </a:solidFill>
                <a:latin typeface="Times New Roman"/>
                <a:cs typeface="Times New Roman"/>
              </a:rPr>
              <a:t>Today’s Agenda</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dirty="0">
                <a:solidFill>
                  <a:srgbClr val="606366"/>
                </a:solidFill>
                <a:latin typeface="Times New Roman"/>
                <a:cs typeface="Times New Roman"/>
              </a:rPr>
              <a:t>Six Decisions Affecting Family Entity and Trust Planning</a:t>
            </a:r>
          </a:p>
        </p:txBody>
      </p:sp>
      <p:sp>
        <p:nvSpPr>
          <p:cNvPr id="4" name="TextBox 3"/>
          <p:cNvSpPr txBox="1"/>
          <p:nvPr/>
        </p:nvSpPr>
        <p:spPr>
          <a:xfrm>
            <a:off x="658368" y="1232154"/>
            <a:ext cx="7882127" cy="1477804"/>
          </a:xfrm>
          <a:prstGeom prst="rect">
            <a:avLst/>
          </a:prstGeom>
          <a:noFill/>
          <a:ln>
            <a:noFill/>
          </a:ln>
        </p:spPr>
        <p:txBody>
          <a:bodyPr wrap="square" lIns="54864" tIns="32004" rIns="54864" bIns="32004">
            <a:spAutoFit/>
          </a:bodyPr>
          <a:lstStyle/>
          <a:p>
            <a:pPr marL="228600" indent="-228600">
              <a:buSzPct val="80000"/>
              <a:buFont typeface="Arial"/>
              <a:buChar char="•"/>
            </a:pPr>
            <a:r>
              <a:rPr sz="1300" b="0" i="0" dirty="0">
                <a:solidFill>
                  <a:srgbClr val="000000"/>
                </a:solidFill>
                <a:latin typeface="Times New Roman"/>
                <a:cs typeface="Times New Roman"/>
              </a:rPr>
              <a:t>Estate of Fields v. Commissioner: Section 2036 and the partnership funded on the eve of death.</a:t>
            </a:r>
          </a:p>
          <a:p>
            <a:pPr marL="228600" indent="-228600">
              <a:buSzPct val="80000"/>
              <a:buFont typeface="Arial"/>
              <a:buChar char="•"/>
            </a:pPr>
            <a:r>
              <a:rPr sz="1300" b="0" i="0" dirty="0">
                <a:solidFill>
                  <a:srgbClr val="000000"/>
                </a:solidFill>
                <a:latin typeface="Times New Roman"/>
                <a:cs typeface="Times New Roman"/>
              </a:rPr>
              <a:t>Estate of </a:t>
            </a:r>
            <a:r>
              <a:rPr sz="1300" b="0" i="0" dirty="0" err="1">
                <a:solidFill>
                  <a:srgbClr val="000000"/>
                </a:solidFill>
                <a:latin typeface="Times New Roman"/>
                <a:cs typeface="Times New Roman"/>
              </a:rPr>
              <a:t>Spenlinhauer</a:t>
            </a:r>
            <a:r>
              <a:rPr sz="1300" b="0" i="0" dirty="0">
                <a:solidFill>
                  <a:srgbClr val="000000"/>
                </a:solidFill>
                <a:latin typeface="Times New Roman"/>
                <a:cs typeface="Times New Roman"/>
              </a:rPr>
              <a:t> v. Commissioner: Intrafamily notes, absent appraisals, and transferee liability.</a:t>
            </a:r>
          </a:p>
          <a:p>
            <a:pPr marL="228600" indent="-228600">
              <a:buSzPct val="80000"/>
              <a:buFont typeface="Arial"/>
              <a:buChar char="•"/>
            </a:pPr>
            <a:r>
              <a:rPr sz="1300" b="0" i="0" dirty="0">
                <a:solidFill>
                  <a:srgbClr val="000000"/>
                </a:solidFill>
                <a:latin typeface="Times New Roman"/>
                <a:cs typeface="Times New Roman"/>
              </a:rPr>
              <a:t>Hillblom v. Wilmington Trust Co.: A long-running fee dispute, a missed settlement, and an illiquid asset left unvalued.</a:t>
            </a:r>
          </a:p>
          <a:p>
            <a:pPr marL="228600" indent="-228600">
              <a:buSzPct val="80000"/>
              <a:buFont typeface="Arial"/>
              <a:buChar char="•"/>
            </a:pPr>
            <a:r>
              <a:rPr sz="1300" b="0" i="0" dirty="0">
                <a:solidFill>
                  <a:srgbClr val="000000"/>
                </a:solidFill>
                <a:latin typeface="Times New Roman"/>
                <a:cs typeface="Times New Roman"/>
              </a:rPr>
              <a:t>Estate of Anenberg v. Commissioner: Terminating a QTIP trust </a:t>
            </a:r>
            <a:r>
              <a:rPr lang="en-US" sz="1300" b="0" i="0" dirty="0">
                <a:solidFill>
                  <a:srgbClr val="000000"/>
                </a:solidFill>
                <a:latin typeface="Times New Roman"/>
                <a:cs typeface="Times New Roman"/>
              </a:rPr>
              <a:t>does not generate </a:t>
            </a:r>
            <a:r>
              <a:rPr sz="1300" b="0" i="0" dirty="0">
                <a:solidFill>
                  <a:srgbClr val="000000"/>
                </a:solidFill>
                <a:latin typeface="Times New Roman"/>
                <a:cs typeface="Times New Roman"/>
              </a:rPr>
              <a:t>gift tax</a:t>
            </a:r>
            <a:r>
              <a:rPr lang="en-US" sz="1300" b="0" i="0" dirty="0">
                <a:solidFill>
                  <a:srgbClr val="000000"/>
                </a:solidFill>
                <a:latin typeface="Times New Roman"/>
                <a:cs typeface="Times New Roman"/>
              </a:rPr>
              <a:t> for surviving spouse</a:t>
            </a:r>
            <a:r>
              <a:rPr sz="1300" b="0" i="0" dirty="0">
                <a:solidFill>
                  <a:srgbClr val="000000"/>
                </a:solidFill>
                <a:latin typeface="Times New Roman"/>
                <a:cs typeface="Times New Roman"/>
              </a:rPr>
              <a:t>.</a:t>
            </a:r>
          </a:p>
          <a:p>
            <a:pPr marL="228600" indent="-228600">
              <a:buSzPct val="80000"/>
              <a:buFont typeface="Arial"/>
              <a:buChar char="•"/>
            </a:pPr>
            <a:r>
              <a:rPr sz="1300" b="0" i="0" dirty="0">
                <a:solidFill>
                  <a:srgbClr val="000000"/>
                </a:solidFill>
                <a:latin typeface="Times New Roman"/>
                <a:cs typeface="Times New Roman"/>
              </a:rPr>
              <a:t>McDougall v. Commissioner and Lewis v. Commissioner: The remainder beneficiaries’ gift, and what it was worth.</a:t>
            </a:r>
          </a:p>
        </p:txBody>
      </p:sp>
      <p:sp>
        <p:nvSpPr>
          <p:cNvPr id="5" name="TextBox 4"/>
          <p:cNvSpPr txBox="1"/>
          <p:nvPr/>
        </p:nvSpPr>
        <p:spPr>
          <a:xfrm>
            <a:off x="658368" y="2856262"/>
            <a:ext cx="7882127" cy="810000"/>
          </a:xfrm>
          <a:prstGeom prst="rect">
            <a:avLst/>
          </a:prstGeom>
          <a:solidFill>
            <a:srgbClr val="DAE0E1"/>
          </a:solidFill>
          <a:ln>
            <a:noFill/>
          </a:ln>
        </p:spPr>
        <p:txBody>
          <a:bodyPr wrap="square" tIns="68580" bIns="68580">
            <a:spAutoFit/>
          </a:bodyPr>
          <a:lstStyle/>
          <a:p>
            <a:pPr marL="0" indent="0">
              <a:buNone/>
            </a:pPr>
            <a:r>
              <a:rPr sz="1100" b="0" i="0">
                <a:solidFill>
                  <a:srgbClr val="000000"/>
                </a:solidFill>
                <a:latin typeface="Times New Roman"/>
                <a:cs typeface="Times New Roman"/>
              </a:rPr>
              <a:t>The cases are taken in order from the most straightforward to the most involved. Hillblom is the one decision here that is not a federal tax case. It comes from the Delaware Court of Chancery and addresses trustee conduct. The qualified terminable interest property (QTIP) cases, that is, the cases involving property for which the estate of the first spouse to die elected the marital deduction under section 2056(b)(7), are taken last.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Estate of Fields v. Commissioner</a:t>
            </a:r>
          </a:p>
        </p:txBody>
      </p:sp>
      <p:sp>
        <p:nvSpPr>
          <p:cNvPr id="3" name="TextBox 2"/>
          <p:cNvSpPr txBox="1"/>
          <p:nvPr/>
        </p:nvSpPr>
        <p:spPr>
          <a:xfrm>
            <a:off x="457200" y="755523"/>
            <a:ext cx="8229600" cy="212598"/>
          </a:xfrm>
          <a:prstGeom prst="rect">
            <a:avLst/>
          </a:prstGeom>
          <a:noFill/>
          <a:ln>
            <a:noFill/>
          </a:ln>
        </p:spPr>
        <p:txBody>
          <a:bodyPr wrap="square" lIns="54864" tIns="32004" rIns="54864" bIns="32004">
            <a:spAutoFit/>
          </a:bodyPr>
          <a:lstStyle/>
          <a:p>
            <a:pPr marL="0" indent="0">
              <a:buNone/>
            </a:pPr>
            <a:r>
              <a:rPr sz="1000" b="0" i="1">
                <a:solidFill>
                  <a:srgbClr val="606366"/>
                </a:solidFill>
                <a:latin typeface="Times New Roman"/>
                <a:cs typeface="Times New Roman"/>
              </a:rPr>
              <a:t>T.C. Memo. 2024-90, aff’d, 183 F.4th 342 (5th Cir. 2026)</a:t>
            </a:r>
          </a:p>
        </p:txBody>
      </p:sp>
      <p:sp>
        <p:nvSpPr>
          <p:cNvPr id="4" name="TextBox 3"/>
          <p:cNvSpPr txBox="1"/>
          <p:nvPr/>
        </p:nvSpPr>
        <p:spPr>
          <a:xfrm>
            <a:off x="457200" y="113271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Facts</a:t>
            </a:r>
          </a:p>
        </p:txBody>
      </p:sp>
      <p:sp>
        <p:nvSpPr>
          <p:cNvPr id="5" name="TextBox 4"/>
          <p:cNvSpPr txBox="1"/>
          <p:nvPr/>
        </p:nvSpPr>
        <p:spPr>
          <a:xfrm>
            <a:off x="658368" y="1472184"/>
            <a:ext cx="7882127" cy="1753107"/>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Anne Milner Fields inherited her late husband’s Texas oil business in 1963 and built it into considerable personal wealth. She had no children of her own.</a:t>
            </a:r>
          </a:p>
          <a:p>
            <a:pPr marL="228600" indent="-228600">
              <a:buSzPct val="80000"/>
              <a:buFont typeface="Arial"/>
              <a:buChar char="•"/>
            </a:pPr>
            <a:r>
              <a:rPr sz="1000" b="0" i="0">
                <a:solidFill>
                  <a:srgbClr val="000000"/>
                </a:solidFill>
                <a:latin typeface="Times New Roman"/>
                <a:cs typeface="Times New Roman"/>
              </a:rPr>
              <a:t>Her great-nephew, Bryan Milner, whose finance and business education she funded, was named executor of her will and agent under her general power of attorney, which sprang into effect only upon a physician’s written certification of incapacity. Two physicians so certified in April 2012.</a:t>
            </a:r>
          </a:p>
          <a:p>
            <a:pPr marL="228600" indent="-228600">
              <a:buSzPct val="80000"/>
              <a:buFont typeface="Arial"/>
              <a:buChar char="•"/>
            </a:pPr>
            <a:r>
              <a:rPr sz="1000" b="0" i="0">
                <a:solidFill>
                  <a:srgbClr val="000000"/>
                </a:solidFill>
                <a:latin typeface="Times New Roman"/>
                <a:cs typeface="Times New Roman"/>
              </a:rPr>
              <a:t>First diagnosed with Alzheimer’s disease in 2011, her health worsened sharply in the spring of 2016. She fell in early May, and a May 21 hospitalization revealed a heart attack and a spine fracture. On June 9 her physician declared her Alzheimer’s end stage and recommended hospice.</a:t>
            </a:r>
          </a:p>
          <a:p>
            <a:pPr marL="228600" indent="-228600">
              <a:buSzPct val="80000"/>
              <a:buFont typeface="Arial"/>
              <a:buChar char="•"/>
            </a:pPr>
            <a:r>
              <a:rPr sz="1000" b="0" i="0">
                <a:solidFill>
                  <a:srgbClr val="000000"/>
                </a:solidFill>
                <a:latin typeface="Times New Roman"/>
                <a:cs typeface="Times New Roman"/>
              </a:rPr>
              <a:t>In that same window, acting solely under the power of attorney, Milner formed AM Fields Management, LLC and AM Fields, LP, and transferred $16,972,409 of her assets to the partnership in three tranches, closing with nearly $10.0 million of her brokerage account on June 13.</a:t>
            </a:r>
          </a:p>
          <a:p>
            <a:pPr marL="228600" indent="-228600">
              <a:buSzPct val="80000"/>
              <a:buFont typeface="Arial"/>
              <a:buChar char="•"/>
            </a:pPr>
            <a:r>
              <a:rPr sz="1000" b="0" i="0">
                <a:solidFill>
                  <a:srgbClr val="000000"/>
                </a:solidFill>
                <a:latin typeface="Times New Roman"/>
                <a:cs typeface="Times New Roman"/>
              </a:rPr>
              <a:t>She received a 99.9941% limited partner interest. Milner’s newly formed management company, of which he was sole member and manager, held the remaining 0.0059% general partner interest for a contribution of $1,000.</a:t>
            </a:r>
          </a:p>
        </p:txBody>
      </p:sp>
      <p:sp>
        <p:nvSpPr>
          <p:cNvPr id="6" name="TextBox 5"/>
          <p:cNvSpPr txBox="1"/>
          <p:nvPr/>
        </p:nvSpPr>
        <p:spPr>
          <a:xfrm>
            <a:off x="658368" y="3371596"/>
            <a:ext cx="7882127" cy="560641"/>
          </a:xfrm>
          <a:prstGeom prst="rect">
            <a:avLst/>
          </a:prstGeom>
          <a:solidFill>
            <a:srgbClr val="DAE0E1"/>
          </a:solidFill>
          <a:ln>
            <a:noFill/>
          </a:ln>
        </p:spPr>
        <p:txBody>
          <a:bodyPr wrap="square" tIns="68580" bIns="68580">
            <a:spAutoFit/>
          </a:bodyPr>
          <a:lstStyle/>
          <a:p>
            <a:pPr marL="0" indent="0">
              <a:buNone/>
            </a:pPr>
            <a:r>
              <a:rPr sz="950" b="0" i="0">
                <a:solidFill>
                  <a:srgbClr val="000000"/>
                </a:solidFill>
                <a:latin typeface="Times New Roman"/>
                <a:cs typeface="Times New Roman"/>
              </a:rPr>
              <a:t>Ms. Fields entered hospice on June 15, 2016 and died on June 23, ten days after funding was complete and about one month after the partnership was formed. The estate reported the limited partner interest at $10,877,000, reflecting a 15.0% discount for lack of control and a 25.0% discount for lack of marketability, which compound to 36.25%.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Fields: The Tax Court on Section 2036(a)</a:t>
            </a:r>
          </a:p>
        </p:txBody>
      </p:sp>
      <p:sp>
        <p:nvSpPr>
          <p:cNvPr id="3" name="TextBox 2"/>
          <p:cNvSpPr txBox="1"/>
          <p:nvPr/>
        </p:nvSpPr>
        <p:spPr>
          <a:xfrm>
            <a:off x="457200" y="755523"/>
            <a:ext cx="8229600" cy="220027"/>
          </a:xfrm>
          <a:prstGeom prst="rect">
            <a:avLst/>
          </a:prstGeom>
          <a:noFill/>
          <a:ln>
            <a:noFill/>
          </a:ln>
        </p:spPr>
        <p:txBody>
          <a:bodyPr wrap="square" lIns="54864" tIns="32004" rIns="54864" bIns="32004">
            <a:spAutoFit/>
          </a:bodyPr>
          <a:lstStyle/>
          <a:p>
            <a:pPr marL="0" indent="0">
              <a:buNone/>
            </a:pPr>
            <a:r>
              <a:rPr sz="1050" b="0" i="1">
                <a:solidFill>
                  <a:srgbClr val="606366"/>
                </a:solidFill>
                <a:latin typeface="Times New Roman"/>
                <a:cs typeface="Times New Roman"/>
              </a:rPr>
              <a:t>T.C. Memo. 2024-90, filed September 26, 2024 (Copeland, J.)</a:t>
            </a:r>
          </a:p>
        </p:txBody>
      </p:sp>
      <p:sp>
        <p:nvSpPr>
          <p:cNvPr id="4" name="TextBox 3"/>
          <p:cNvSpPr txBox="1"/>
          <p:nvPr/>
        </p:nvSpPr>
        <p:spPr>
          <a:xfrm>
            <a:off x="457200" y="1140142"/>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Three Elements, and Where the Case Turned</a:t>
            </a:r>
          </a:p>
        </p:txBody>
      </p:sp>
      <p:sp>
        <p:nvSpPr>
          <p:cNvPr id="5" name="TextBox 4"/>
          <p:cNvSpPr txBox="1"/>
          <p:nvPr/>
        </p:nvSpPr>
        <p:spPr>
          <a:xfrm>
            <a:off x="658368" y="1479613"/>
            <a:ext cx="7882127" cy="1205737"/>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dirty="0">
                <a:solidFill>
                  <a:srgbClr val="000000"/>
                </a:solidFill>
                <a:latin typeface="Times New Roman"/>
                <a:cs typeface="Times New Roman"/>
              </a:rPr>
              <a:t>A transfer before death. Not disputed by the parties.</a:t>
            </a:r>
          </a:p>
          <a:p>
            <a:pPr marL="228600" indent="-228600">
              <a:buSzPct val="80000"/>
              <a:buFont typeface="Arial"/>
              <a:buChar char="•"/>
            </a:pPr>
            <a:r>
              <a:rPr sz="1000" b="0" i="0" dirty="0">
                <a:solidFill>
                  <a:srgbClr val="000000"/>
                </a:solidFill>
                <a:latin typeface="Times New Roman"/>
                <a:cs typeface="Times New Roman"/>
              </a:rPr>
              <a:t>An interest retained until death. The court found inclusion under both subsections. Under section 2036(a)(1), the partnership agreement gave Ms. Fields the right to virtually all the income, and the general partner’s interest, bought for $1,000, was de minimis. Under section 2036(a)(2), section 13.1(a) of the partnership agreement let her, in conjunction with Milner, dissolve the partnership and direct the disposition of its assets, citing Estate of Powell v. Commissioner, 148 T.C. 392, 402 (2017).</a:t>
            </a:r>
          </a:p>
          <a:p>
            <a:pPr marL="228600" indent="-228600">
              <a:buSzPct val="80000"/>
              <a:buFont typeface="Arial"/>
              <a:buChar char="•"/>
            </a:pPr>
            <a:r>
              <a:rPr sz="1000" b="0" i="0" dirty="0">
                <a:solidFill>
                  <a:srgbClr val="000000"/>
                </a:solidFill>
                <a:latin typeface="Times New Roman"/>
                <a:cs typeface="Times New Roman"/>
              </a:rPr>
              <a:t>A bona fide sale for adequate and full consideration. The court found that Ms. Fields did receive adequate and full consideration, so the case, in its words, hinges on whether there was a bona fide sale.</a:t>
            </a:r>
          </a:p>
        </p:txBody>
      </p:sp>
      <p:sp>
        <p:nvSpPr>
          <p:cNvPr id="6" name="TextBox 5"/>
          <p:cNvSpPr txBox="1"/>
          <p:nvPr/>
        </p:nvSpPr>
        <p:spPr>
          <a:xfrm>
            <a:off x="658368" y="2831655"/>
            <a:ext cx="7882127" cy="582930"/>
          </a:xfrm>
          <a:prstGeom prst="rect">
            <a:avLst/>
          </a:prstGeom>
          <a:solidFill>
            <a:srgbClr val="DAE0E1"/>
          </a:solidFill>
          <a:ln>
            <a:noFill/>
          </a:ln>
        </p:spPr>
        <p:txBody>
          <a:bodyPr wrap="square" tIns="68580" bIns="68580">
            <a:spAutoFit/>
          </a:bodyPr>
          <a:lstStyle/>
          <a:p>
            <a:pPr marL="0" indent="0">
              <a:buNone/>
            </a:pPr>
            <a:r>
              <a:rPr sz="1000" b="1" i="0">
                <a:solidFill>
                  <a:srgbClr val="606366"/>
                </a:solidFill>
                <a:latin typeface="Times New Roman"/>
                <a:cs typeface="Times New Roman"/>
              </a:rPr>
              <a:t>The Tax Court, quoting Estate of Strangi v. Commissioner, 417 F.3d at 477</a:t>
            </a:r>
          </a:p>
          <a:p>
            <a:pPr marL="0" indent="0">
              <a:buNone/>
            </a:pPr>
            <a:r>
              <a:rPr sz="1000" b="0" i="1">
                <a:solidFill>
                  <a:srgbClr val="000000"/>
                </a:solidFill>
                <a:latin typeface="Times New Roman"/>
                <a:cs typeface="Times New Roman"/>
              </a:rPr>
              <a:t>[P]art of the “possession or enjoyment” of one’s assets is the assurance that they will be available to pay various debts and expenses upon one’s death</a:t>
            </a:r>
          </a:p>
        </p:txBody>
      </p:sp>
      <p:sp>
        <p:nvSpPr>
          <p:cNvPr id="7" name="TextBox 6"/>
          <p:cNvSpPr txBox="1"/>
          <p:nvPr/>
        </p:nvSpPr>
        <p:spPr>
          <a:xfrm>
            <a:off x="658368" y="3560889"/>
            <a:ext cx="7882127" cy="709168"/>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Result: the court valued the transferred assets at $17,297,329, but the gross estate includes $17,062,631, the amount determined in the notice of deficiency, because the Commissioner did not plead an increase. The deficiency is $1,828,594 and the penalty $270,417.</a:t>
            </a:r>
          </a:p>
          <a:p>
            <a:pPr marL="228600" indent="-228600">
              <a:buSzPct val="80000"/>
              <a:buFont typeface="Arial"/>
              <a:buChar char="•"/>
            </a:pPr>
            <a:r>
              <a:rPr sz="1000" b="0" i="0">
                <a:solidFill>
                  <a:srgbClr val="000000"/>
                </a:solidFill>
                <a:latin typeface="Times New Roman"/>
                <a:cs typeface="Times New Roman"/>
              </a:rPr>
              <a:t>The entity-level discounts died with section 2036, but an asset-level discount survived. On the 89,093 shares of thinly traded bank stock, the estate’s expert applied 10.0% for illiquidity and the Commissioner’s expert, David Fuller, applied 5.7%, benchmarked to 32 private sales of restricted bank stock ranked across nine dimensions. The court accepted Mr. Fuller’s $5,124,897.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Fields: The Four Nontax Purposes the Estate Asserted</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Adequate Consideration Was Satisfied, So Only Bona Fide Sale Remained</a:t>
            </a:r>
          </a:p>
        </p:txBody>
      </p:sp>
      <p:sp>
        <p:nvSpPr>
          <p:cNvPr id="4" name="TextBox 3"/>
          <p:cNvSpPr txBox="1"/>
          <p:nvPr/>
        </p:nvSpPr>
        <p:spPr>
          <a:xfrm>
            <a:off x="658368" y="1232154"/>
            <a:ext cx="7882127" cy="894905"/>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a:solidFill>
                  <a:srgbClr val="000000"/>
                </a:solidFill>
                <a:latin typeface="Times New Roman"/>
                <a:cs typeface="Times New Roman"/>
              </a:rPr>
              <a:t>Kimbell asks three questions: whether the interest credited to each partner was proportionate to the fair market value of the assets that partner contributed, whether those assets were properly credited to the respective capital accounts, and whether on dissolution the partners were entitled to distributions equal to their capital accounts.</a:t>
            </a:r>
          </a:p>
          <a:p>
            <a:pPr marL="228600" indent="-228600">
              <a:buSzPct val="80000"/>
              <a:buFont typeface="Arial"/>
              <a:buChar char="•"/>
            </a:pPr>
            <a:r>
              <a:rPr sz="1050" b="0" i="0">
                <a:solidFill>
                  <a:srgbClr val="000000"/>
                </a:solidFill>
                <a:latin typeface="Times New Roman"/>
                <a:cs typeface="Times New Roman"/>
              </a:rPr>
              <a:t>All three were satisfied. The estate won the consideration prong outright and still lost, because a bona fide sale is an independent requirement.</a:t>
            </a:r>
          </a:p>
        </p:txBody>
      </p:sp>
      <p:sp>
        <p:nvSpPr>
          <p:cNvPr id="5" name="TextBox 4"/>
          <p:cNvSpPr txBox="1"/>
          <p:nvPr/>
        </p:nvSpPr>
        <p:spPr>
          <a:xfrm>
            <a:off x="457200" y="236480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Four Purposes, as the Tax Court Listed Them</a:t>
            </a:r>
          </a:p>
        </p:txBody>
      </p:sp>
      <p:sp>
        <p:nvSpPr>
          <p:cNvPr id="6" name="TextBox 5"/>
          <p:cNvSpPr txBox="1"/>
          <p:nvPr/>
        </p:nvSpPr>
        <p:spPr>
          <a:xfrm>
            <a:off x="658368" y="2704274"/>
            <a:ext cx="7882127" cy="996505"/>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a:solidFill>
                  <a:srgbClr val="000000"/>
                </a:solidFill>
                <a:latin typeface="Times New Roman"/>
                <a:cs typeface="Times New Roman"/>
              </a:rPr>
              <a:t>AM Fields protected Ms. Fields against financial elder abuse.</a:t>
            </a:r>
          </a:p>
          <a:p>
            <a:pPr marL="228600" indent="-228600">
              <a:buSzPct val="80000"/>
              <a:buFont typeface="Arial"/>
              <a:buChar char="•"/>
            </a:pPr>
            <a:r>
              <a:rPr sz="1050" b="0" i="0">
                <a:solidFill>
                  <a:srgbClr val="000000"/>
                </a:solidFill>
                <a:latin typeface="Times New Roman"/>
                <a:cs typeface="Times New Roman"/>
              </a:rPr>
              <a:t>AM Fields allowed for succession management of assets, so that Milner could choose his successor to manage the partnership, which he could not do under the general power of attorney.</a:t>
            </a:r>
          </a:p>
          <a:p>
            <a:pPr marL="228600" indent="-228600">
              <a:buSzPct val="80000"/>
              <a:buFont typeface="Arial"/>
              <a:buChar char="•"/>
            </a:pPr>
            <a:r>
              <a:rPr sz="1050" b="0" i="0">
                <a:solidFill>
                  <a:srgbClr val="000000"/>
                </a:solidFill>
                <a:latin typeface="Times New Roman"/>
                <a:cs typeface="Times New Roman"/>
              </a:rPr>
              <a:t>AM Fields resolved the problem of third parties, such as banks, refusing to honor the general power of attorney.</a:t>
            </a:r>
          </a:p>
          <a:p>
            <a:pPr marL="228600" indent="-228600">
              <a:buSzPct val="80000"/>
              <a:buFont typeface="Arial"/>
              <a:buChar char="•"/>
            </a:pPr>
            <a:r>
              <a:rPr sz="1050" b="0" i="0">
                <a:solidFill>
                  <a:srgbClr val="000000"/>
                </a:solidFill>
                <a:latin typeface="Times New Roman"/>
                <a:cs typeface="Times New Roman"/>
              </a:rPr>
              <a:t>AM Fields allowed for consolidated and streamlined management of assets.</a:t>
            </a:r>
          </a:p>
        </p:txBody>
      </p:sp>
      <p:sp>
        <p:nvSpPr>
          <p:cNvPr id="7" name="TextBox 6"/>
          <p:cNvSpPr txBox="1"/>
          <p:nvPr/>
        </p:nvSpPr>
        <p:spPr>
          <a:xfrm>
            <a:off x="658368" y="3847084"/>
            <a:ext cx="7882127" cy="220027"/>
          </a:xfrm>
          <a:prstGeom prst="rect">
            <a:avLst/>
          </a:prstGeom>
          <a:noFill/>
          <a:ln>
            <a:noFill/>
          </a:ln>
        </p:spPr>
        <p:txBody>
          <a:bodyPr wrap="square" lIns="54864" tIns="32004" rIns="54864" bIns="32004">
            <a:spAutoFit/>
          </a:bodyPr>
          <a:lstStyle/>
          <a:p>
            <a:pPr marL="0" indent="0">
              <a:buNone/>
            </a:pPr>
            <a:r>
              <a:rPr sz="1050" b="0" i="1">
                <a:solidFill>
                  <a:srgbClr val="000000"/>
                </a:solidFill>
                <a:latin typeface="Times New Roman"/>
                <a:cs typeface="Times New Roman"/>
              </a:rPr>
              <a:t>In support of these four reasons, the estate relied on some documents in the record but largely on Milner’s testimony.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Fields: What the Tax Court Found Troublesome</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Eight Factors Behind the Bona Fide Sale Finding</a:t>
            </a:r>
          </a:p>
        </p:txBody>
      </p:sp>
      <p:sp>
        <p:nvSpPr>
          <p:cNvPr id="4" name="TextBox 3"/>
          <p:cNvSpPr txBox="1"/>
          <p:nvPr/>
        </p:nvSpPr>
        <p:spPr>
          <a:xfrm>
            <a:off x="658368" y="1232154"/>
            <a:ext cx="7882127" cy="2113533"/>
          </a:xfrm>
          <a:prstGeom prst="rect">
            <a:avLst/>
          </a:prstGeom>
          <a:noFill/>
          <a:ln>
            <a:noFill/>
          </a:ln>
        </p:spPr>
        <p:txBody>
          <a:bodyPr wrap="square" lIns="54864" tIns="32004" rIns="54864" bIns="32004">
            <a:spAutoFit/>
          </a:bodyPr>
          <a:lstStyle/>
          <a:p>
            <a:pPr marL="228600" indent="-228600">
              <a:buSzPct val="80000"/>
              <a:buFont typeface="Arial"/>
              <a:buChar char="•"/>
            </a:pPr>
            <a:r>
              <a:rPr sz="950" b="0" i="0">
                <a:solidFill>
                  <a:srgbClr val="000000"/>
                </a:solidFill>
                <a:latin typeface="Times New Roman"/>
                <a:cs typeface="Times New Roman"/>
              </a:rPr>
              <a:t>No evidence of any discussion of transferring the assets into partnership form until her health appeared to be in precipitous decline. Thereafter the transfers proceeded rapidly.</a:t>
            </a:r>
          </a:p>
          <a:p>
            <a:pPr marL="228600" indent="-228600">
              <a:buSzPct val="80000"/>
              <a:buFont typeface="Arial"/>
              <a:buChar char="•"/>
            </a:pPr>
            <a:r>
              <a:rPr sz="950" b="0" i="0">
                <a:solidFill>
                  <a:srgbClr val="000000"/>
                </a:solidFill>
                <a:latin typeface="Times New Roman"/>
                <a:cs typeface="Times New Roman"/>
              </a:rPr>
              <a:t>No significant change in the amount or composition of her wealth that might reasonably have triggered a nontax asset management concern that did not exist before.</a:t>
            </a:r>
          </a:p>
          <a:p>
            <a:pPr marL="228600" indent="-228600">
              <a:buSzPct val="80000"/>
              <a:buFont typeface="Arial"/>
              <a:buChar char="•"/>
            </a:pPr>
            <a:r>
              <a:rPr sz="950" b="0" i="0">
                <a:solidFill>
                  <a:srgbClr val="000000"/>
                </a:solidFill>
                <a:latin typeface="Times New Roman"/>
                <a:cs typeface="Times New Roman"/>
              </a:rPr>
              <a:t>The instances of financial elder abuse had occurred years before the formation of AM Fields.</a:t>
            </a:r>
          </a:p>
          <a:p>
            <a:pPr marL="228600" indent="-228600">
              <a:buSzPct val="80000"/>
              <a:buFont typeface="Arial"/>
              <a:buChar char="•"/>
            </a:pPr>
            <a:r>
              <a:rPr sz="950" b="0" i="0">
                <a:solidFill>
                  <a:srgbClr val="000000"/>
                </a:solidFill>
                <a:latin typeface="Times New Roman"/>
                <a:cs typeface="Times New Roman"/>
              </a:rPr>
              <a:t>No contemporaneous documentary evidence of Milner’s motivations, other than the attorney’s email to the appraiser about obtaining a deeper discount.</a:t>
            </a:r>
          </a:p>
          <a:p>
            <a:pPr marL="228600" indent="-228600">
              <a:buSzPct val="80000"/>
              <a:buFont typeface="Arial"/>
              <a:buChar char="•"/>
            </a:pPr>
            <a:r>
              <a:rPr sz="950" b="0" i="0">
                <a:solidFill>
                  <a:srgbClr val="000000"/>
                </a:solidFill>
                <a:latin typeface="Times New Roman"/>
                <a:cs typeface="Times New Roman"/>
              </a:rPr>
              <a:t>The assets were of a disparate character, promised no obvious synergies, and came almost exclusively from Ms. Fields, so there was virtually no prospect of intangibles stemming from a pooling of assets for joint enterprise, citing Estate of Harper.</a:t>
            </a:r>
          </a:p>
          <a:p>
            <a:pPr marL="228600" indent="-228600">
              <a:buSzPct val="80000"/>
              <a:buFont typeface="Arial"/>
              <a:buChar char="•"/>
            </a:pPr>
            <a:r>
              <a:rPr sz="950" b="0" i="0">
                <a:solidFill>
                  <a:srgbClr val="000000"/>
                </a:solidFill>
                <a:latin typeface="Times New Roman"/>
                <a:cs typeface="Times New Roman"/>
              </a:rPr>
              <a:t>The assets were not working interests in any business requiring active management, contrasted with Kimbell, where oil and gas working interests did require it.</a:t>
            </a:r>
          </a:p>
          <a:p>
            <a:pPr marL="228600" indent="-228600">
              <a:buSzPct val="80000"/>
              <a:buFont typeface="Arial"/>
              <a:buChar char="•"/>
            </a:pPr>
            <a:r>
              <a:rPr sz="950" b="0" i="0">
                <a:solidFill>
                  <a:srgbClr val="000000"/>
                </a:solidFill>
                <a:latin typeface="Times New Roman"/>
                <a:cs typeface="Times New Roman"/>
              </a:rPr>
              <a:t>Ms. Fields was not herself involved in any of the partnership planning or management. Milner represented both her interests and his own.</a:t>
            </a:r>
          </a:p>
          <a:p>
            <a:pPr marL="228600" indent="-228600">
              <a:buSzPct val="80000"/>
              <a:buFont typeface="Arial"/>
              <a:buChar char="•"/>
            </a:pPr>
            <a:r>
              <a:rPr sz="950" b="0" i="0">
                <a:solidFill>
                  <a:srgbClr val="000000"/>
                </a:solidFill>
                <a:latin typeface="Times New Roman"/>
                <a:cs typeface="Times New Roman"/>
              </a:rPr>
              <a:t>The transfers depleted her liquidity to the point that the estate could not pay her bequests or its reported estate tax.</a:t>
            </a:r>
          </a:p>
        </p:txBody>
      </p:sp>
      <p:sp>
        <p:nvSpPr>
          <p:cNvPr id="5" name="TextBox 4"/>
          <p:cNvSpPr txBox="1"/>
          <p:nvPr/>
        </p:nvSpPr>
        <p:spPr>
          <a:xfrm>
            <a:off x="658368" y="3491991"/>
            <a:ext cx="7882127" cy="434340"/>
          </a:xfrm>
          <a:prstGeom prst="rect">
            <a:avLst/>
          </a:prstGeom>
          <a:solidFill>
            <a:srgbClr val="DAE0E1"/>
          </a:solidFill>
          <a:ln>
            <a:noFill/>
          </a:ln>
        </p:spPr>
        <p:txBody>
          <a:bodyPr wrap="square" tIns="68580" bIns="68580">
            <a:spAutoFit/>
          </a:bodyPr>
          <a:lstStyle/>
          <a:p>
            <a:pPr marL="0" indent="0">
              <a:buNone/>
            </a:pPr>
            <a:r>
              <a:rPr sz="1000" b="0" i="1">
                <a:solidFill>
                  <a:srgbClr val="000000"/>
                </a:solidFill>
                <a:latin typeface="Times New Roman"/>
                <a:cs typeface="Times New Roman"/>
              </a:rPr>
              <a:t>The four nontax purposes posited by the Estate are all plausible. But in view of the troublesome factors just listed and the timeline of events, it seems more likely that the four putative nontax purposes are post hoc “theoretical justification[s]” rather than “actual motivation[s].”</a:t>
            </a:r>
          </a:p>
        </p:txBody>
      </p:sp>
      <p:sp>
        <p:nvSpPr>
          <p:cNvPr id="6" name="TextBox 5"/>
          <p:cNvSpPr txBox="1"/>
          <p:nvPr/>
        </p:nvSpPr>
        <p:spPr>
          <a:xfrm>
            <a:off x="658368" y="4072636"/>
            <a:ext cx="7882127" cy="361187"/>
          </a:xfrm>
          <a:prstGeom prst="rect">
            <a:avLst/>
          </a:prstGeom>
          <a:noFill/>
          <a:ln>
            <a:noFill/>
          </a:ln>
        </p:spPr>
        <p:txBody>
          <a:bodyPr wrap="square" lIns="54864" tIns="32004" rIns="54864" bIns="32004">
            <a:spAutoFit/>
          </a:bodyPr>
          <a:lstStyle/>
          <a:p>
            <a:pPr marL="0" indent="0">
              <a:buNone/>
            </a:pPr>
            <a:r>
              <a:rPr sz="1000" b="0" i="0">
                <a:solidFill>
                  <a:srgbClr val="000000"/>
                </a:solidFill>
                <a:latin typeface="Times New Roman"/>
                <a:cs typeface="Times New Roman"/>
              </a:rPr>
              <a:t>The court cited Estate of Miller and Estate of Erickson for the rule that a decedent’s age and health at the time of transfer bear on the bona fides of the sale. Fields sits squarely in that line.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Fields: The Appeal to the Fifth Circuit</a:t>
            </a:r>
          </a:p>
        </p:txBody>
      </p:sp>
      <p:sp>
        <p:nvSpPr>
          <p:cNvPr id="3" name="TextBox 2"/>
          <p:cNvSpPr txBox="1"/>
          <p:nvPr/>
        </p:nvSpPr>
        <p:spPr>
          <a:xfrm>
            <a:off x="457200" y="755523"/>
            <a:ext cx="8229600" cy="212598"/>
          </a:xfrm>
          <a:prstGeom prst="rect">
            <a:avLst/>
          </a:prstGeom>
          <a:noFill/>
          <a:ln>
            <a:noFill/>
          </a:ln>
        </p:spPr>
        <p:txBody>
          <a:bodyPr wrap="square" lIns="54864" tIns="32004" rIns="54864" bIns="32004">
            <a:spAutoFit/>
          </a:bodyPr>
          <a:lstStyle/>
          <a:p>
            <a:pPr marL="0" indent="0">
              <a:buNone/>
            </a:pPr>
            <a:r>
              <a:rPr sz="1000" b="0" i="1">
                <a:solidFill>
                  <a:srgbClr val="606366"/>
                </a:solidFill>
                <a:latin typeface="Times New Roman"/>
                <a:cs typeface="Times New Roman"/>
              </a:rPr>
              <a:t>183 F.4th 342, decided June 8, 2026, revised July 31, 2026 (Duncan, J., joined by King and Higginson, JJ.)</a:t>
            </a:r>
          </a:p>
        </p:txBody>
      </p:sp>
      <p:sp>
        <p:nvSpPr>
          <p:cNvPr id="4" name="TextBox 3"/>
          <p:cNvSpPr txBox="1"/>
          <p:nvPr/>
        </p:nvSpPr>
        <p:spPr>
          <a:xfrm>
            <a:off x="457200" y="113271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Standard of Review Framed the Entire Appeal</a:t>
            </a:r>
          </a:p>
        </p:txBody>
      </p:sp>
      <p:sp>
        <p:nvSpPr>
          <p:cNvPr id="5" name="TextBox 4"/>
          <p:cNvSpPr txBox="1"/>
          <p:nvPr/>
        </p:nvSpPr>
        <p:spPr>
          <a:xfrm>
            <a:off x="658368" y="1472184"/>
            <a:ext cx="7882127" cy="738886"/>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a:solidFill>
                  <a:srgbClr val="000000"/>
                </a:solidFill>
                <a:latin typeface="Times New Roman"/>
                <a:cs typeface="Times New Roman"/>
              </a:rPr>
              <a:t>The court of appeals reviews the Tax Court’s findings of fact for clear error and its conclusions of law de novo. A factual finding is not clearly erroneous if it is plausible in light of the record read as a whole.</a:t>
            </a:r>
          </a:p>
          <a:p>
            <a:pPr marL="228600" indent="-228600">
              <a:buSzPct val="80000"/>
              <a:buFont typeface="Arial"/>
              <a:buChar char="•"/>
            </a:pPr>
            <a:r>
              <a:rPr sz="1050" b="0" i="0">
                <a:solidFill>
                  <a:srgbClr val="000000"/>
                </a:solidFill>
                <a:latin typeface="Times New Roman"/>
                <a:cs typeface="Times New Roman"/>
              </a:rPr>
              <a:t>Whether a transfer served a substantial nontax purpose is itself a factual finding. The Estate therefore had to show clear error, not merely a better reading of the record.</a:t>
            </a:r>
          </a:p>
        </p:txBody>
      </p:sp>
      <p:sp>
        <p:nvSpPr>
          <p:cNvPr id="6" name="TextBox 5"/>
          <p:cNvSpPr txBox="1"/>
          <p:nvPr/>
        </p:nvSpPr>
        <p:spPr>
          <a:xfrm>
            <a:off x="457200" y="2448814"/>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What Was Not Before the Court</a:t>
            </a:r>
          </a:p>
        </p:txBody>
      </p:sp>
      <p:sp>
        <p:nvSpPr>
          <p:cNvPr id="7" name="TextBox 6"/>
          <p:cNvSpPr txBox="1"/>
          <p:nvPr/>
        </p:nvSpPr>
        <p:spPr>
          <a:xfrm>
            <a:off x="658368" y="2788285"/>
            <a:ext cx="7882127" cy="582930"/>
          </a:xfrm>
          <a:prstGeom prst="rect">
            <a:avLst/>
          </a:prstGeom>
          <a:solidFill>
            <a:srgbClr val="DAE0E1"/>
          </a:solidFill>
          <a:ln>
            <a:noFill/>
          </a:ln>
        </p:spPr>
        <p:txBody>
          <a:bodyPr wrap="square" tIns="68580" bIns="68580">
            <a:spAutoFit/>
          </a:bodyPr>
          <a:lstStyle/>
          <a:p>
            <a:pPr marL="0" indent="0">
              <a:buNone/>
            </a:pPr>
            <a:r>
              <a:rPr sz="1000" b="0" i="0">
                <a:solidFill>
                  <a:srgbClr val="000000"/>
                </a:solidFill>
                <a:latin typeface="Times New Roman"/>
                <a:cs typeface="Times New Roman"/>
              </a:rPr>
              <a:t>The Estate raised one issue under section 2036(a), whether the transfers were a bona fide sale. It did not dispute the Tax Court’s conclusion that Ms. Fields retained an interest in and the enjoyment of the property until her death, and it did not contest the finding that she received adequate and full consideration. That the property was transferred before death was never in dispute.</a:t>
            </a:r>
          </a:p>
        </p:txBody>
      </p:sp>
      <p:sp>
        <p:nvSpPr>
          <p:cNvPr id="8" name="TextBox 7"/>
          <p:cNvSpPr txBox="1"/>
          <p:nvPr/>
        </p:nvSpPr>
        <p:spPr>
          <a:xfrm>
            <a:off x="658368" y="3517519"/>
            <a:ext cx="7882127" cy="376047"/>
          </a:xfrm>
          <a:prstGeom prst="rect">
            <a:avLst/>
          </a:prstGeom>
          <a:noFill/>
          <a:ln>
            <a:noFill/>
          </a:ln>
        </p:spPr>
        <p:txBody>
          <a:bodyPr wrap="square" lIns="54864" tIns="32004" rIns="54864" bIns="32004">
            <a:spAutoFit/>
          </a:bodyPr>
          <a:lstStyle/>
          <a:p>
            <a:pPr marL="0" indent="0">
              <a:buNone/>
            </a:pPr>
            <a:r>
              <a:rPr sz="1050" b="0" i="1">
                <a:solidFill>
                  <a:srgbClr val="000000"/>
                </a:solidFill>
                <a:latin typeface="Times New Roman"/>
                <a:cs typeface="Times New Roman"/>
              </a:rPr>
              <a:t>One consequence is worth stating plainly: because the Estate conceded the retained interest element, the Fifth Circuit never reached section 2036(a)(2). Fields is not appellate endorsement of the Estate of Powell theory.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Fields: What the Fifth Circuit Addressed</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Three Arguments on Appeal, Consolidated From the Four Made Below</a:t>
            </a:r>
          </a:p>
        </p:txBody>
      </p:sp>
      <p:graphicFrame>
        <p:nvGraphicFramePr>
          <p:cNvPr id="4" name="Table 3"/>
          <p:cNvGraphicFramePr>
            <a:graphicFrameLocks noGrp="1"/>
          </p:cNvGraphicFramePr>
          <p:nvPr/>
        </p:nvGraphicFramePr>
        <p:xfrm>
          <a:off x="658368" y="1232154"/>
          <a:ext cx="7882128" cy="2173224"/>
        </p:xfrm>
        <a:graphic>
          <a:graphicData uri="http://schemas.openxmlformats.org/drawingml/2006/table">
            <a:tbl>
              <a:tblPr firstRow="1">
                <a:tableStyleId>{5940675A-B579-460E-94D1-54222C63F5DA}</a:tableStyleId>
              </a:tblPr>
              <a:tblGrid>
                <a:gridCol w="2148840">
                  <a:extLst>
                    <a:ext uri="{9D8B030D-6E8A-4147-A177-3AD203B41FA5}">
                      <a16:colId xmlns:a16="http://schemas.microsoft.com/office/drawing/2014/main" val="20000"/>
                    </a:ext>
                  </a:extLst>
                </a:gridCol>
                <a:gridCol w="5733288">
                  <a:extLst>
                    <a:ext uri="{9D8B030D-6E8A-4147-A177-3AD203B41FA5}">
                      <a16:colId xmlns:a16="http://schemas.microsoft.com/office/drawing/2014/main" val="20001"/>
                    </a:ext>
                  </a:extLst>
                </a:gridCol>
              </a:tblGrid>
              <a:tr h="276606">
                <a:tc>
                  <a:txBody>
                    <a:bodyPr/>
                    <a:lstStyle/>
                    <a:p>
                      <a:pPr marL="0" indent="0">
                        <a:buNone/>
                      </a:pPr>
                      <a:r>
                        <a:rPr sz="1000" b="1" i="0">
                          <a:solidFill>
                            <a:srgbClr val="606366"/>
                          </a:solidFill>
                          <a:latin typeface="Times New Roman"/>
                          <a:cs typeface="Times New Roman"/>
                        </a:rPr>
                        <a:t>Argument on Appeal</a:t>
                      </a:r>
                    </a:p>
                  </a:txBody>
                  <a:tcPr marL="73152" marR="73152" marT="64008" marB="64008">
                    <a:solidFill>
                      <a:srgbClr val="DAE0E1"/>
                    </a:solidFill>
                  </a:tcPr>
                </a:tc>
                <a:tc>
                  <a:txBody>
                    <a:bodyPr/>
                    <a:lstStyle/>
                    <a:p>
                      <a:pPr marL="0" indent="0">
                        <a:buNone/>
                      </a:pPr>
                      <a:r>
                        <a:rPr sz="1000" b="1" i="0">
                          <a:solidFill>
                            <a:srgbClr val="606366"/>
                          </a:solidFill>
                          <a:latin typeface="Times New Roman"/>
                          <a:cs typeface="Times New Roman"/>
                        </a:rPr>
                        <a:t>The Fifth Circuit’s Response</a:t>
                      </a:r>
                    </a:p>
                  </a:txBody>
                  <a:tcPr marL="73152" marR="73152" marT="64008" marB="64008">
                    <a:solidFill>
                      <a:srgbClr val="DAE0E1"/>
                    </a:solidFill>
                  </a:tcPr>
                </a:tc>
                <a:extLst>
                  <a:ext uri="{0D108BD9-81ED-4DB2-BD59-A6C34878D82A}">
                    <a16:rowId xmlns:a16="http://schemas.microsoft.com/office/drawing/2014/main" val="10000"/>
                  </a:ext>
                </a:extLst>
              </a:tr>
              <a:tr h="796671">
                <a:tc>
                  <a:txBody>
                    <a:bodyPr/>
                    <a:lstStyle/>
                    <a:p>
                      <a:pPr marL="0" indent="0">
                        <a:buNone/>
                      </a:pPr>
                      <a:r>
                        <a:rPr sz="900" b="0" i="0">
                          <a:solidFill>
                            <a:srgbClr val="000000"/>
                          </a:solidFill>
                          <a:latin typeface="Times New Roman"/>
                          <a:cs typeface="Times New Roman"/>
                        </a:rPr>
                        <a:t>Limitations in the power of attorney, both the inability to name a successor agent and financial institutions unwilling to honor it</a:t>
                      </a:r>
                    </a:p>
                  </a:txBody>
                  <a:tcPr marL="73152" marR="73152" marT="64008" marB="64008">
                    <a:solidFill>
                      <a:srgbClr val="FFFFFF"/>
                    </a:solidFill>
                  </a:tcPr>
                </a:tc>
                <a:tc>
                  <a:txBody>
                    <a:bodyPr/>
                    <a:lstStyle/>
                    <a:p>
                      <a:pPr marL="0" indent="0">
                        <a:buNone/>
                      </a:pPr>
                      <a:r>
                        <a:rPr sz="900" b="0" i="0">
                          <a:solidFill>
                            <a:srgbClr val="000000"/>
                          </a:solidFill>
                          <a:latin typeface="Times New Roman"/>
                          <a:cs typeface="Times New Roman"/>
                        </a:rPr>
                        <a:t>Ms. Fields was of sound mind when she named Milner’s two sisters as first and second alternate agents, and none of them raised a concern at the time. The partnership could not have solved the problem in any event, because management succession required the unanimous consent of all partners, Milner individually and Milner as agent. As to the banks, Milner recalled a single instance of insufficiency, a 2012 title company request for proof of incapacity, and he had just moved $17.0 million in about one month on the power of attorney alone.</a:t>
                      </a:r>
                    </a:p>
                  </a:txBody>
                  <a:tcPr marL="73152" marR="73152" marT="64008" marB="64008">
                    <a:solidFill>
                      <a:srgbClr val="FFFFFF"/>
                    </a:solidFill>
                  </a:tcPr>
                </a:tc>
                <a:extLst>
                  <a:ext uri="{0D108BD9-81ED-4DB2-BD59-A6C34878D82A}">
                    <a16:rowId xmlns:a16="http://schemas.microsoft.com/office/drawing/2014/main" val="10001"/>
                  </a:ext>
                </a:extLst>
              </a:tr>
              <a:tr h="529209">
                <a:tc>
                  <a:txBody>
                    <a:bodyPr/>
                    <a:lstStyle/>
                    <a:p>
                      <a:pPr marL="0" indent="0">
                        <a:buNone/>
                      </a:pPr>
                      <a:r>
                        <a:rPr sz="900" b="0" i="0">
                          <a:solidFill>
                            <a:srgbClr val="000000"/>
                          </a:solidFill>
                          <a:latin typeface="Times New Roman"/>
                          <a:cs typeface="Times New Roman"/>
                        </a:rPr>
                        <a:t>Complex assets requiring consolidated and streamlined management</a:t>
                      </a:r>
                    </a:p>
                  </a:txBody>
                  <a:tcPr marL="73152" marR="73152" marT="64008" marB="64008">
                    <a:solidFill>
                      <a:srgbClr val="FFFFFF"/>
                    </a:solidFill>
                  </a:tcPr>
                </a:tc>
                <a:tc>
                  <a:txBody>
                    <a:bodyPr/>
                    <a:lstStyle/>
                    <a:p>
                      <a:pPr marL="0" indent="0">
                        <a:buNone/>
                      </a:pPr>
                      <a:r>
                        <a:rPr sz="900" b="0" i="0">
                          <a:solidFill>
                            <a:srgbClr val="000000"/>
                          </a:solidFill>
                          <a:latin typeface="Times New Roman"/>
                          <a:cs typeface="Times New Roman"/>
                        </a:rPr>
                        <a:t>None of the assets was a working interest in a business requiring active management, the asset class that supported the bona fide sale finding in Kimbell. The brokerage account was professionally managed, the bank stock paid regular dividends and was largely never sold, and the tree farm had been run by a local company for decades.</a:t>
                      </a:r>
                    </a:p>
                  </a:txBody>
                  <a:tcPr marL="73152" marR="73152" marT="64008" marB="64008">
                    <a:solidFill>
                      <a:srgbClr val="FFFFFF"/>
                    </a:solidFill>
                  </a:tcPr>
                </a:tc>
                <a:extLst>
                  <a:ext uri="{0D108BD9-81ED-4DB2-BD59-A6C34878D82A}">
                    <a16:rowId xmlns:a16="http://schemas.microsoft.com/office/drawing/2014/main" val="10002"/>
                  </a:ext>
                </a:extLst>
              </a:tr>
              <a:tr h="529209">
                <a:tc>
                  <a:txBody>
                    <a:bodyPr/>
                    <a:lstStyle/>
                    <a:p>
                      <a:pPr marL="0" indent="0">
                        <a:buNone/>
                      </a:pPr>
                      <a:r>
                        <a:rPr sz="900" b="0" i="0">
                          <a:solidFill>
                            <a:srgbClr val="000000"/>
                          </a:solidFill>
                          <a:latin typeface="Times New Roman"/>
                          <a:cs typeface="Times New Roman"/>
                        </a:rPr>
                        <a:t>Protection against fraud and elder abuse</a:t>
                      </a:r>
                    </a:p>
                  </a:txBody>
                  <a:tcPr marL="73152" marR="73152" marT="64008" marB="64008">
                    <a:solidFill>
                      <a:srgbClr val="FFFFFF"/>
                    </a:solidFill>
                  </a:tcPr>
                </a:tc>
                <a:tc>
                  <a:txBody>
                    <a:bodyPr/>
                    <a:lstStyle/>
                    <a:p>
                      <a:pPr marL="0" indent="0">
                        <a:buNone/>
                      </a:pPr>
                      <a:r>
                        <a:rPr sz="900" b="0" i="0">
                          <a:solidFill>
                            <a:srgbClr val="000000"/>
                          </a:solidFill>
                          <a:latin typeface="Times New Roman"/>
                          <a:cs typeface="Times New Roman"/>
                        </a:rPr>
                        <a:t>The two documented incidents, a 2011 home repair scam and a 2013 caregiver taking cash back on a debit card, had each already been solved, one with a police report and one by capping the account balance and setting text alerts. The Estate did not explain why Milner waited several years to form the partnership.</a:t>
                      </a:r>
                    </a:p>
                  </a:txBody>
                  <a:tcPr marL="73152" marR="73152" marT="64008" marB="64008">
                    <a:solidFill>
                      <a:srgbClr val="FFFFFF"/>
                    </a:solidFill>
                  </a:tcPr>
                </a:tc>
                <a:extLst>
                  <a:ext uri="{0D108BD9-81ED-4DB2-BD59-A6C34878D82A}">
                    <a16:rowId xmlns:a16="http://schemas.microsoft.com/office/drawing/2014/main" val="10003"/>
                  </a:ext>
                </a:extLst>
              </a:tr>
            </a:tbl>
          </a:graphicData>
        </a:graphic>
      </p:graphicFrame>
      <p:sp>
        <p:nvSpPr>
          <p:cNvPr id="5" name="TextBox 4"/>
          <p:cNvSpPr txBox="1"/>
          <p:nvPr/>
        </p:nvSpPr>
        <p:spPr>
          <a:xfrm>
            <a:off x="658368" y="3510153"/>
            <a:ext cx="7882127" cy="361187"/>
          </a:xfrm>
          <a:prstGeom prst="rect">
            <a:avLst/>
          </a:prstGeom>
          <a:noFill/>
          <a:ln>
            <a:noFill/>
          </a:ln>
        </p:spPr>
        <p:txBody>
          <a:bodyPr wrap="square" lIns="54864" tIns="32004" rIns="54864" bIns="32004">
            <a:spAutoFit/>
          </a:bodyPr>
          <a:lstStyle/>
          <a:p>
            <a:pPr marL="0" indent="0">
              <a:buNone/>
            </a:pPr>
            <a:r>
              <a:rPr sz="1000" b="0" i="1">
                <a:solidFill>
                  <a:srgbClr val="000000"/>
                </a:solidFill>
                <a:latin typeface="Times New Roman"/>
                <a:cs typeface="Times New Roman"/>
              </a:rPr>
              <a:t>Affirmed. The Tax Court did not clearly err in finding that the transfers lacked a substantial nontax purpose, so section 2036(a) requires inclusion of the value of the transferred assets rather than the value of the partner interest.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Fields: The Missteps</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A Checklist of What Not to Do</a:t>
            </a:r>
          </a:p>
        </p:txBody>
      </p:sp>
      <p:sp>
        <p:nvSpPr>
          <p:cNvPr id="4" name="TextBox 3"/>
          <p:cNvSpPr txBox="1"/>
          <p:nvPr/>
        </p:nvSpPr>
        <p:spPr>
          <a:xfrm>
            <a:off x="658368" y="1232154"/>
            <a:ext cx="7882127" cy="2346261"/>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a:solidFill>
                  <a:srgbClr val="000000"/>
                </a:solidFill>
                <a:latin typeface="Times New Roman"/>
                <a:cs typeface="Times New Roman"/>
              </a:rPr>
              <a:t>The partnership was formed and funded during an active, terminal medical crisis, not merely at an advanced age. Courts are expressly permitted to weigh health and timing in judging bona fides.</a:t>
            </a:r>
          </a:p>
          <a:p>
            <a:pPr marL="228600" indent="-228600">
              <a:buSzPct val="80000"/>
              <a:buFont typeface="Arial"/>
              <a:buChar char="•"/>
            </a:pPr>
            <a:r>
              <a:rPr sz="1050" b="0" i="0">
                <a:solidFill>
                  <a:srgbClr val="000000"/>
                </a:solidFill>
                <a:latin typeface="Times New Roman"/>
                <a:cs typeface="Times New Roman"/>
              </a:rPr>
              <a:t>None of the contributed assets required joint management, and all but a fraction came from one contributor, so neither the consolidation rationale nor a pooling rationale was available.</a:t>
            </a:r>
          </a:p>
          <a:p>
            <a:pPr marL="228600" indent="-228600">
              <a:buSzPct val="80000"/>
              <a:buFont typeface="Arial"/>
              <a:buChar char="•"/>
            </a:pPr>
            <a:r>
              <a:rPr sz="1050" b="0" i="0">
                <a:solidFill>
                  <a:srgbClr val="000000"/>
                </a:solidFill>
                <a:latin typeface="Times New Roman"/>
                <a:cs typeface="Times New Roman"/>
              </a:rPr>
              <a:t>The stated succession purpose could not be achieved under the entity’s own governance terms, a mismatch that should have been caught at the planning stage.</a:t>
            </a:r>
          </a:p>
          <a:p>
            <a:pPr marL="228600" indent="-228600">
              <a:buSzPct val="80000"/>
              <a:buFont typeface="Arial"/>
              <a:buChar char="•"/>
            </a:pPr>
            <a:r>
              <a:rPr sz="1050" b="0" i="0">
                <a:solidFill>
                  <a:srgbClr val="000000"/>
                </a:solidFill>
                <a:latin typeface="Times New Roman"/>
                <a:cs typeface="Times New Roman"/>
              </a:rPr>
              <a:t>No contemporaneous writing documented any asserted purpose. The only one in the record ran the other way: the estate planning attorney sent the appraiser drafts of the partnership and company agreements and asked for comments on terms that might be useful in obtaining a deeper discount.</a:t>
            </a:r>
          </a:p>
          <a:p>
            <a:pPr marL="228600" indent="-228600">
              <a:buSzPct val="80000"/>
              <a:buFont typeface="Arial"/>
              <a:buChar char="•"/>
            </a:pPr>
            <a:r>
              <a:rPr sz="1050" b="0" i="0">
                <a:solidFill>
                  <a:srgbClr val="000000"/>
                </a:solidFill>
                <a:latin typeface="Times New Roman"/>
                <a:cs typeface="Times New Roman"/>
              </a:rPr>
              <a:t>The same person acted as agent for the transferor and as manager of the transferee on every document. No independent trustee, co-general partner, or counsel represented Ms. Fields’s own interests.</a:t>
            </a:r>
          </a:p>
          <a:p>
            <a:pPr marL="228600" indent="-228600">
              <a:buSzPct val="80000"/>
              <a:buFont typeface="Arial"/>
              <a:buChar char="•"/>
            </a:pPr>
            <a:r>
              <a:rPr sz="1050" b="0" i="0">
                <a:solidFill>
                  <a:srgbClr val="000000"/>
                </a:solidFill>
                <a:latin typeface="Times New Roman"/>
                <a:cs typeface="Times New Roman"/>
              </a:rPr>
              <a:t>The transfers left her $2,152,508 outside the partnership, of which only $1,530,262 was liquid, against $1,450,000 in cash bequests, a noncash bequest, and a foreseeable estate tax. The partnership was in fact tapped after death to cover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Fields: The Penalty and the Lesson</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20.0% Accuracy-Related Penalty, Sustained at Both Levels</a:t>
            </a:r>
          </a:p>
        </p:txBody>
      </p:sp>
      <p:sp>
        <p:nvSpPr>
          <p:cNvPr id="4" name="TextBox 3"/>
          <p:cNvSpPr txBox="1"/>
          <p:nvPr/>
        </p:nvSpPr>
        <p:spPr>
          <a:xfrm>
            <a:off x="658368" y="1232154"/>
            <a:ext cx="7882127" cy="701801"/>
          </a:xfrm>
          <a:prstGeom prst="rect">
            <a:avLst/>
          </a:prstGeom>
          <a:solidFill>
            <a:srgbClr val="DAE0E1"/>
          </a:solidFill>
          <a:ln>
            <a:noFill/>
          </a:ln>
        </p:spPr>
        <p:txBody>
          <a:bodyPr wrap="square" tIns="68580" bIns="68580">
            <a:spAutoFit/>
          </a:bodyPr>
          <a:lstStyle/>
          <a:p>
            <a:pPr marL="0" indent="0">
              <a:buNone/>
            </a:pPr>
            <a:r>
              <a:rPr sz="950" b="1" i="0">
                <a:solidFill>
                  <a:srgbClr val="606366"/>
                </a:solidFill>
                <a:latin typeface="Times New Roman"/>
                <a:cs typeface="Times New Roman"/>
              </a:rPr>
              <a:t>The Tax Court</a:t>
            </a:r>
          </a:p>
          <a:p>
            <a:pPr marL="0" indent="0">
              <a:buNone/>
            </a:pPr>
            <a:r>
              <a:rPr sz="950" b="0" i="1">
                <a:solidFill>
                  <a:srgbClr val="000000"/>
                </a:solidFill>
                <a:latin typeface="Times New Roman"/>
                <a:cs typeface="Times New Roman"/>
              </a:rPr>
              <a:t>[A] reduction of approximately $6.2 million in the Estate’s reportable assets thanks to the seemingly inconsequential interposition of a limited partner interest between Ms. Fields and her assets on the eve of her death would strike a reasonable person in Mr. Milner’s position as very possibly too good to be true</a:t>
            </a:r>
          </a:p>
        </p:txBody>
      </p:sp>
      <p:sp>
        <p:nvSpPr>
          <p:cNvPr id="5" name="TextBox 4"/>
          <p:cNvSpPr txBox="1"/>
          <p:nvPr/>
        </p:nvSpPr>
        <p:spPr>
          <a:xfrm>
            <a:off x="658368" y="2080260"/>
            <a:ext cx="7882127" cy="679450"/>
          </a:xfrm>
          <a:prstGeom prst="rect">
            <a:avLst/>
          </a:prstGeom>
          <a:noFill/>
          <a:ln>
            <a:noFill/>
          </a:ln>
        </p:spPr>
        <p:txBody>
          <a:bodyPr wrap="square" lIns="54864" tIns="32004" rIns="54864" bIns="32004">
            <a:spAutoFit/>
          </a:bodyPr>
          <a:lstStyle/>
          <a:p>
            <a:pPr marL="228600" indent="-228600">
              <a:buSzPct val="80000"/>
              <a:buFont typeface="Arial"/>
              <a:buChar char="•"/>
            </a:pPr>
            <a:r>
              <a:rPr sz="950" b="0" i="0">
                <a:solidFill>
                  <a:srgbClr val="000000"/>
                </a:solidFill>
                <a:latin typeface="Times New Roman"/>
                <a:cs typeface="Times New Roman"/>
              </a:rPr>
              <a:t>In the Tax Court, the Estate did not prove that any lawyer or accountant advised that reporting the partnership interest at a discount, rather than the asset values, was proper. Milner testified that his attorney had advised him on the potential tax benefits of forming the partnership.</a:t>
            </a:r>
          </a:p>
          <a:p>
            <a:pPr marL="228600" indent="-228600">
              <a:buSzPct val="80000"/>
              <a:buFont typeface="Arial"/>
              <a:buChar char="•"/>
            </a:pPr>
            <a:r>
              <a:rPr sz="950" b="0" i="0">
                <a:solidFill>
                  <a:srgbClr val="000000"/>
                </a:solidFill>
                <a:latin typeface="Times New Roman"/>
                <a:cs typeface="Times New Roman"/>
              </a:rPr>
              <a:t>On appeal, the Fifth Circuit treated eligibility for the reasonable cause and good faith defense as a factual finding reviewed for clear error. Engaging tax and legal professionals does not by itself establish reasonable cause.</a:t>
            </a:r>
          </a:p>
        </p:txBody>
      </p:sp>
      <p:sp>
        <p:nvSpPr>
          <p:cNvPr id="6" name="TextBox 5"/>
          <p:cNvSpPr txBox="1"/>
          <p:nvPr/>
        </p:nvSpPr>
        <p:spPr>
          <a:xfrm>
            <a:off x="457200" y="2997454"/>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Lesson</a:t>
            </a:r>
          </a:p>
        </p:txBody>
      </p:sp>
      <p:sp>
        <p:nvSpPr>
          <p:cNvPr id="7" name="TextBox 6"/>
          <p:cNvSpPr txBox="1"/>
          <p:nvPr/>
        </p:nvSpPr>
        <p:spPr>
          <a:xfrm>
            <a:off x="658368" y="3336925"/>
            <a:ext cx="7882127" cy="1153731"/>
          </a:xfrm>
          <a:prstGeom prst="rect">
            <a:avLst/>
          </a:prstGeom>
          <a:noFill/>
          <a:ln>
            <a:noFill/>
          </a:ln>
        </p:spPr>
        <p:txBody>
          <a:bodyPr wrap="square" lIns="54864" tIns="32004" rIns="54864" bIns="32004">
            <a:spAutoFit/>
          </a:bodyPr>
          <a:lstStyle/>
          <a:p>
            <a:pPr marL="228600" indent="-228600">
              <a:buSzPct val="80000"/>
              <a:buFont typeface="Arial"/>
              <a:buChar char="•"/>
            </a:pPr>
            <a:r>
              <a:rPr sz="950" b="0" i="0">
                <a:solidFill>
                  <a:srgbClr val="000000"/>
                </a:solidFill>
                <a:latin typeface="Times New Roman"/>
                <a:cs typeface="Times New Roman"/>
              </a:rPr>
              <a:t>Satisfying the Kimbell consideration test buys nothing on its own. Proportionate interests, proper capital accounts and capital-account dissolution are hygiene, not a defense. The bona fide sale requirement is independent, and it is where the case was lost.</a:t>
            </a:r>
          </a:p>
          <a:p>
            <a:pPr marL="228600" indent="-228600">
              <a:buSzPct val="80000"/>
              <a:buFont typeface="Arial"/>
              <a:buChar char="•"/>
            </a:pPr>
            <a:r>
              <a:rPr sz="950" b="0" i="0">
                <a:solidFill>
                  <a:srgbClr val="000000"/>
                </a:solidFill>
                <a:latin typeface="Times New Roman"/>
                <a:cs typeface="Times New Roman"/>
              </a:rPr>
              <a:t>Sincerity is not enough. The court asks whether the transfer was objectively likely to serve a substantial nontax purpose. It found Milner sincere in his desire to care and provide for Ms. Fields, but, weighing his testimony against the full record, did not find credible that there was a bona fide sale.</a:t>
            </a:r>
          </a:p>
          <a:p>
            <a:pPr marL="228600" indent="-228600">
              <a:buSzPct val="80000"/>
              <a:buFont typeface="Arial"/>
              <a:buChar char="•"/>
            </a:pPr>
            <a:r>
              <a:rPr sz="950" b="0" i="0">
                <a:solidFill>
                  <a:srgbClr val="000000"/>
                </a:solidFill>
                <a:latin typeface="Times New Roman"/>
                <a:cs typeface="Times New Roman"/>
              </a:rPr>
              <a:t>A technically sound discount appraisal cannot rescue a transaction whose timing, documentation, and post-death use of funds tell a different story. Confirm and document contemporaneously that the structure can deliver the purpose claimed for it, leave enough outside liquidity, and put an independent voice on the transferor’s side.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Estate of Spenlinhauer v. Commissioner</a:t>
            </a:r>
          </a:p>
        </p:txBody>
      </p:sp>
      <p:sp>
        <p:nvSpPr>
          <p:cNvPr id="3" name="TextBox 2"/>
          <p:cNvSpPr txBox="1"/>
          <p:nvPr/>
        </p:nvSpPr>
        <p:spPr>
          <a:xfrm>
            <a:off x="457200" y="755523"/>
            <a:ext cx="8229600" cy="220027"/>
          </a:xfrm>
          <a:prstGeom prst="rect">
            <a:avLst/>
          </a:prstGeom>
          <a:noFill/>
          <a:ln>
            <a:noFill/>
          </a:ln>
        </p:spPr>
        <p:txBody>
          <a:bodyPr wrap="square" lIns="54864" tIns="32004" rIns="54864" bIns="32004">
            <a:spAutoFit/>
          </a:bodyPr>
          <a:lstStyle/>
          <a:p>
            <a:pPr marL="0" indent="0">
              <a:buNone/>
            </a:pPr>
            <a:r>
              <a:rPr sz="1050" b="0" i="1">
                <a:solidFill>
                  <a:srgbClr val="606366"/>
                </a:solidFill>
                <a:latin typeface="Times New Roman"/>
                <a:cs typeface="Times New Roman"/>
              </a:rPr>
              <a:t>T.C. Memo. 2025-134, filed December 30, 2025 (Ashford, J.)</a:t>
            </a:r>
          </a:p>
        </p:txBody>
      </p:sp>
      <p:sp>
        <p:nvSpPr>
          <p:cNvPr id="4" name="TextBox 3"/>
          <p:cNvSpPr txBox="1"/>
          <p:nvPr/>
        </p:nvSpPr>
        <p:spPr>
          <a:xfrm>
            <a:off x="457200" y="1140142"/>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Facts</a:t>
            </a:r>
          </a:p>
        </p:txBody>
      </p:sp>
      <p:sp>
        <p:nvSpPr>
          <p:cNvPr id="5" name="TextBox 4"/>
          <p:cNvSpPr txBox="1"/>
          <p:nvPr/>
        </p:nvSpPr>
        <p:spPr>
          <a:xfrm>
            <a:off x="658368" y="1479613"/>
            <a:ext cx="7882127" cy="1901697"/>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dirty="0">
                <a:solidFill>
                  <a:srgbClr val="000000"/>
                </a:solidFill>
                <a:latin typeface="Times New Roman"/>
                <a:cs typeface="Times New Roman"/>
              </a:rPr>
              <a:t>Georgia </a:t>
            </a:r>
            <a:r>
              <a:rPr sz="1000" b="0" i="0" dirty="0" err="1">
                <a:solidFill>
                  <a:srgbClr val="000000"/>
                </a:solidFill>
                <a:latin typeface="Times New Roman"/>
                <a:cs typeface="Times New Roman"/>
              </a:rPr>
              <a:t>Spenlinhauer</a:t>
            </a:r>
            <a:r>
              <a:rPr sz="1000" b="0" i="0" dirty="0">
                <a:solidFill>
                  <a:srgbClr val="000000"/>
                </a:solidFill>
                <a:latin typeface="Times New Roman"/>
                <a:cs typeface="Times New Roman"/>
              </a:rPr>
              <a:t> died in February 2005 at age ninety-five. Her son Robert served as executor and was the sole residual beneficiary.</a:t>
            </a:r>
          </a:p>
          <a:p>
            <a:pPr marL="228600" indent="-228600">
              <a:buSzPct val="80000"/>
              <a:buFont typeface="Arial"/>
              <a:buChar char="•"/>
            </a:pPr>
            <a:r>
              <a:rPr sz="1000" b="0" i="0" dirty="0">
                <a:solidFill>
                  <a:srgbClr val="000000"/>
                </a:solidFill>
                <a:latin typeface="Times New Roman"/>
                <a:cs typeface="Times New Roman"/>
              </a:rPr>
              <a:t>After paying specific bequests and expenses, he transferred the remainder of the estate to himself, and the Probate Court closed the estate in March 2009. No federal estate tax return was filed, notwithstanding a filing extension he had obtained to May 4, 2006.</a:t>
            </a:r>
          </a:p>
          <a:p>
            <a:pPr marL="228600" indent="-228600">
              <a:buSzPct val="80000"/>
              <a:buFont typeface="Arial"/>
              <a:buChar char="•"/>
            </a:pPr>
            <a:r>
              <a:rPr sz="1000" b="0" i="0" dirty="0">
                <a:solidFill>
                  <a:srgbClr val="000000"/>
                </a:solidFill>
                <a:latin typeface="Times New Roman"/>
                <a:cs typeface="Times New Roman"/>
              </a:rPr>
              <a:t>He filed Form 706 on February 8, 2017, nearly eleven years after the extended due date, and only after the Internal Revenue Service learned of the omission through his personal bankruptcy filing in 2013. On that return he elected alternate valuation and claimed a conservation easement exclusion.</a:t>
            </a:r>
          </a:p>
          <a:p>
            <a:pPr marL="228600" indent="-228600">
              <a:buSzPct val="80000"/>
              <a:buFont typeface="Arial"/>
              <a:buChar char="•"/>
            </a:pPr>
            <a:r>
              <a:rPr sz="1000" b="0" i="0" dirty="0">
                <a:solidFill>
                  <a:srgbClr val="000000"/>
                </a:solidFill>
                <a:latin typeface="Times New Roman"/>
                <a:cs typeface="Times New Roman"/>
              </a:rPr>
              <a:t>Principal assets: a commercial property in Hingham, Massachusetts; a 1.0% interest in the family printing company, Spencer Press; and two related-party notes.</a:t>
            </a:r>
          </a:p>
          <a:p>
            <a:pPr marL="228600" indent="-228600">
              <a:buSzPct val="80000"/>
              <a:buFont typeface="Arial"/>
              <a:buChar char="•"/>
            </a:pPr>
            <a:r>
              <a:rPr sz="1000" b="0" i="0" dirty="0">
                <a:solidFill>
                  <a:srgbClr val="000000"/>
                </a:solidFill>
                <a:latin typeface="Times New Roman"/>
                <a:cs typeface="Times New Roman"/>
              </a:rPr>
              <a:t>The first note was given by petitioner in 1998 in exchange for his mother’s residence in Milton, Massachusetts, where she continued to live rent free until her death. It was amended when she was ninety-five to raise the rate from 7.0% to 9.0% and to cancel the balance automatically at her death. The second was a 1996 note issued to his mother by his own company, Parsonsfield Group, LLC, for funds it borrowed from her.</a:t>
            </a:r>
          </a:p>
        </p:txBody>
      </p:sp>
      <p:sp>
        <p:nvSpPr>
          <p:cNvPr id="6" name="TextBox 5"/>
          <p:cNvSpPr txBox="1"/>
          <p:nvPr/>
        </p:nvSpPr>
        <p:spPr>
          <a:xfrm>
            <a:off x="658368" y="3527615"/>
            <a:ext cx="7882127" cy="434340"/>
          </a:xfrm>
          <a:prstGeom prst="rect">
            <a:avLst/>
          </a:prstGeom>
          <a:solidFill>
            <a:srgbClr val="DAE0E1"/>
          </a:solidFill>
          <a:ln>
            <a:noFill/>
          </a:ln>
        </p:spPr>
        <p:txBody>
          <a:bodyPr wrap="square" tIns="68580" bIns="68580">
            <a:spAutoFit/>
          </a:bodyPr>
          <a:lstStyle/>
          <a:p>
            <a:pPr marL="0" indent="0">
              <a:buNone/>
            </a:pPr>
            <a:r>
              <a:rPr sz="1000" b="0" i="0">
                <a:solidFill>
                  <a:srgbClr val="000000"/>
                </a:solidFill>
                <a:latin typeface="Times New Roman"/>
                <a:cs typeface="Times New Roman"/>
              </a:rPr>
              <a:t>The notice determined a deficiency of $3,984,344, an addition to tax under section 6651(a)(1) of $996,086, which is 25.0% of the deficiency and the statutory maximum, and an accuracy-related penalty of $524,520. The Commissioner conceded the accuracy-related penalty before trial.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Spenlinhauer: The Valuation Issues</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Petitioner Lost on Every Issue Actually Contested</a:t>
            </a:r>
          </a:p>
        </p:txBody>
      </p:sp>
      <p:graphicFrame>
        <p:nvGraphicFramePr>
          <p:cNvPr id="4" name="Table 3"/>
          <p:cNvGraphicFramePr>
            <a:graphicFrameLocks noGrp="1"/>
          </p:cNvGraphicFramePr>
          <p:nvPr>
            <p:extLst>
              <p:ext uri="{D42A27DB-BD31-4B8C-83A1-F6EECF244321}">
                <p14:modId xmlns:p14="http://schemas.microsoft.com/office/powerpoint/2010/main" val="4187256582"/>
              </p:ext>
            </p:extLst>
          </p:nvPr>
        </p:nvGraphicFramePr>
        <p:xfrm>
          <a:off x="658368" y="1232154"/>
          <a:ext cx="7882128" cy="2849880"/>
        </p:xfrm>
        <a:graphic>
          <a:graphicData uri="http://schemas.openxmlformats.org/drawingml/2006/table">
            <a:tbl>
              <a:tblPr firstRow="1">
                <a:tableStyleId>{5940675A-B579-460E-94D1-54222C63F5DA}</a:tableStyleId>
              </a:tblPr>
              <a:tblGrid>
                <a:gridCol w="1463040">
                  <a:extLst>
                    <a:ext uri="{9D8B030D-6E8A-4147-A177-3AD203B41FA5}">
                      <a16:colId xmlns:a16="http://schemas.microsoft.com/office/drawing/2014/main" val="20000"/>
                    </a:ext>
                  </a:extLst>
                </a:gridCol>
                <a:gridCol w="6419088">
                  <a:extLst>
                    <a:ext uri="{9D8B030D-6E8A-4147-A177-3AD203B41FA5}">
                      <a16:colId xmlns:a16="http://schemas.microsoft.com/office/drawing/2014/main" val="20001"/>
                    </a:ext>
                  </a:extLst>
                </a:gridCol>
              </a:tblGrid>
              <a:tr h="276606">
                <a:tc>
                  <a:txBody>
                    <a:bodyPr/>
                    <a:lstStyle/>
                    <a:p>
                      <a:pPr marL="0" indent="0">
                        <a:buNone/>
                      </a:pPr>
                      <a:r>
                        <a:rPr sz="1000" b="1" i="0">
                          <a:solidFill>
                            <a:srgbClr val="606366"/>
                          </a:solidFill>
                          <a:latin typeface="Times New Roman"/>
                          <a:cs typeface="Times New Roman"/>
                        </a:rPr>
                        <a:t>Issue</a:t>
                      </a:r>
                    </a:p>
                  </a:txBody>
                  <a:tcPr marL="73152" marR="73152" marT="64008" marB="64008">
                    <a:solidFill>
                      <a:srgbClr val="DAE0E1"/>
                    </a:solidFill>
                  </a:tcPr>
                </a:tc>
                <a:tc>
                  <a:txBody>
                    <a:bodyPr/>
                    <a:lstStyle/>
                    <a:p>
                      <a:pPr marL="0" indent="0">
                        <a:buNone/>
                      </a:pPr>
                      <a:r>
                        <a:rPr sz="1000" b="1" i="0">
                          <a:solidFill>
                            <a:srgbClr val="606366"/>
                          </a:solidFill>
                          <a:latin typeface="Times New Roman"/>
                          <a:cs typeface="Times New Roman"/>
                        </a:rPr>
                        <a:t>Holding</a:t>
                      </a:r>
                    </a:p>
                  </a:txBody>
                  <a:tcPr marL="73152" marR="73152" marT="64008" marB="64008">
                    <a:solidFill>
                      <a:srgbClr val="DAE0E1"/>
                    </a:solidFill>
                  </a:tcPr>
                </a:tc>
                <a:extLst>
                  <a:ext uri="{0D108BD9-81ED-4DB2-BD59-A6C34878D82A}">
                    <a16:rowId xmlns:a16="http://schemas.microsoft.com/office/drawing/2014/main" val="10000"/>
                  </a:ext>
                </a:extLst>
              </a:tr>
              <a:tr h="529209">
                <a:tc>
                  <a:txBody>
                    <a:bodyPr/>
                    <a:lstStyle/>
                    <a:p>
                      <a:pPr marL="0" indent="0">
                        <a:buNone/>
                      </a:pPr>
                      <a:r>
                        <a:rPr sz="900" b="0" i="0">
                          <a:solidFill>
                            <a:srgbClr val="000000"/>
                          </a:solidFill>
                          <a:latin typeface="Times New Roman"/>
                          <a:cs typeface="Times New Roman"/>
                        </a:rPr>
                        <a:t>Hingham property</a:t>
                      </a:r>
                    </a:p>
                  </a:txBody>
                  <a:tcPr marL="73152" marR="73152" marT="64008" marB="64008">
                    <a:solidFill>
                      <a:srgbClr val="FFFFFF"/>
                    </a:solidFill>
                  </a:tcPr>
                </a:tc>
                <a:tc>
                  <a:txBody>
                    <a:bodyPr/>
                    <a:lstStyle/>
                    <a:p>
                      <a:pPr marL="0" indent="0">
                        <a:buNone/>
                      </a:pPr>
                      <a:r>
                        <a:rPr sz="900" b="0" i="0" dirty="0">
                          <a:solidFill>
                            <a:srgbClr val="000000"/>
                          </a:solidFill>
                          <a:latin typeface="Times New Roman"/>
                          <a:cs typeface="Times New Roman"/>
                        </a:rPr>
                        <a:t>A town assessor’s email (stating an assessed value of $3,821,400) is not a reliable measure of fair market value. Treas. Reg. section 20.2031-1(b) permits assessed value only where it represents fair market value. The court adopted $5,815,000 on the Commissioner’s appraisal. An appraisal petitioner himself obtained, and never showed his own accountant, valued the property at $9.48 million without a tenant, far above what he reported.</a:t>
                      </a:r>
                    </a:p>
                  </a:txBody>
                  <a:tcPr marL="73152" marR="73152" marT="64008" marB="64008">
                    <a:solidFill>
                      <a:srgbClr val="FFFFFF"/>
                    </a:solidFill>
                  </a:tcPr>
                </a:tc>
                <a:extLst>
                  <a:ext uri="{0D108BD9-81ED-4DB2-BD59-A6C34878D82A}">
                    <a16:rowId xmlns:a16="http://schemas.microsoft.com/office/drawing/2014/main" val="10001"/>
                  </a:ext>
                </a:extLst>
              </a:tr>
              <a:tr h="529209">
                <a:tc>
                  <a:txBody>
                    <a:bodyPr/>
                    <a:lstStyle/>
                    <a:p>
                      <a:pPr marL="0" indent="0">
                        <a:buNone/>
                      </a:pPr>
                      <a:r>
                        <a:rPr sz="900" b="0" i="0">
                          <a:solidFill>
                            <a:srgbClr val="000000"/>
                          </a:solidFill>
                          <a:latin typeface="Times New Roman"/>
                          <a:cs typeface="Times New Roman"/>
                        </a:rPr>
                        <a:t>Spencer Press stock</a:t>
                      </a:r>
                    </a:p>
                  </a:txBody>
                  <a:tcPr marL="73152" marR="73152" marT="64008" marB="64008">
                    <a:solidFill>
                      <a:srgbClr val="FFFFFF"/>
                    </a:solidFill>
                  </a:tcPr>
                </a:tc>
                <a:tc>
                  <a:txBody>
                    <a:bodyPr/>
                    <a:lstStyle/>
                    <a:p>
                      <a:pPr marL="0" indent="0">
                        <a:buNone/>
                      </a:pPr>
                      <a:r>
                        <a:rPr sz="900" b="0" i="0">
                          <a:solidFill>
                            <a:srgbClr val="000000"/>
                          </a:solidFill>
                          <a:latin typeface="Times New Roman"/>
                          <a:cs typeface="Times New Roman"/>
                        </a:rPr>
                        <a:t>The return’s recapitulation reported $377,000 as the date-of-death value and $150,000 as the alternate value; Schedule B reversed the two figures. Because the alternate valuation election was unavailable, the court sustained $377,000. It added that petitioner’s own conduct, rejecting offers of $500,000 and $750,000 and demanding $3.0 million, showed he did not believe the shares were worth the lower amount reported.</a:t>
                      </a:r>
                    </a:p>
                  </a:txBody>
                  <a:tcPr marL="73152" marR="73152" marT="64008" marB="64008">
                    <a:solidFill>
                      <a:srgbClr val="FFFFFF"/>
                    </a:solidFill>
                  </a:tcPr>
                </a:tc>
                <a:extLst>
                  <a:ext uri="{0D108BD9-81ED-4DB2-BD59-A6C34878D82A}">
                    <a16:rowId xmlns:a16="http://schemas.microsoft.com/office/drawing/2014/main" val="10002"/>
                  </a:ext>
                </a:extLst>
              </a:tr>
              <a:tr h="662940">
                <a:tc>
                  <a:txBody>
                    <a:bodyPr/>
                    <a:lstStyle/>
                    <a:p>
                      <a:pPr marL="0" indent="0">
                        <a:buNone/>
                      </a:pPr>
                      <a:r>
                        <a:rPr sz="900" b="0" i="0">
                          <a:solidFill>
                            <a:srgbClr val="000000"/>
                          </a:solidFill>
                          <a:latin typeface="Times New Roman"/>
                          <a:cs typeface="Times New Roman"/>
                        </a:rPr>
                        <a:t>Milton residence</a:t>
                      </a:r>
                    </a:p>
                  </a:txBody>
                  <a:tcPr marL="73152" marR="73152" marT="64008" marB="64008">
                    <a:solidFill>
                      <a:srgbClr val="FFFFFF"/>
                    </a:solidFill>
                  </a:tcPr>
                </a:tc>
                <a:tc>
                  <a:txBody>
                    <a:bodyPr/>
                    <a:lstStyle/>
                    <a:p>
                      <a:pPr marL="0" indent="0">
                        <a:buNone/>
                      </a:pPr>
                      <a:r>
                        <a:rPr sz="900" b="0" i="0">
                          <a:solidFill>
                            <a:srgbClr val="000000"/>
                          </a:solidFill>
                          <a:latin typeface="Times New Roman"/>
                          <a:cs typeface="Times New Roman"/>
                        </a:rPr>
                        <a:t>The residence itself, not the note, was included in the gross estate at $850,000 under section 2036(a)(1). The decedent retained possession and enjoyment, living there rent free until death, and the bona fide sale exception failed for want of a genuine debtor-creditor relationship: no documented payment, and terms altered in her final years so that full repayment would have required her to live to the age of 125.</a:t>
                      </a:r>
                    </a:p>
                  </a:txBody>
                  <a:tcPr marL="73152" marR="73152" marT="64008" marB="64008">
                    <a:solidFill>
                      <a:srgbClr val="FFFFFF"/>
                    </a:solidFill>
                  </a:tcPr>
                </a:tc>
                <a:extLst>
                  <a:ext uri="{0D108BD9-81ED-4DB2-BD59-A6C34878D82A}">
                    <a16:rowId xmlns:a16="http://schemas.microsoft.com/office/drawing/2014/main" val="10003"/>
                  </a:ext>
                </a:extLst>
              </a:tr>
              <a:tr h="395478">
                <a:tc>
                  <a:txBody>
                    <a:bodyPr/>
                    <a:lstStyle/>
                    <a:p>
                      <a:pPr marL="0" indent="0">
                        <a:buNone/>
                      </a:pPr>
                      <a:r>
                        <a:rPr sz="900" b="0" i="0">
                          <a:solidFill>
                            <a:srgbClr val="000000"/>
                          </a:solidFill>
                          <a:latin typeface="Times New Roman"/>
                          <a:cs typeface="Times New Roman"/>
                        </a:rPr>
                        <a:t>Parsonsfield note</a:t>
                      </a:r>
                    </a:p>
                  </a:txBody>
                  <a:tcPr marL="73152" marR="73152" marT="64008" marB="64008">
                    <a:solidFill>
                      <a:srgbClr val="FFFFFF"/>
                    </a:solidFill>
                  </a:tcPr>
                </a:tc>
                <a:tc>
                  <a:txBody>
                    <a:bodyPr/>
                    <a:lstStyle/>
                    <a:p>
                      <a:pPr marL="0" indent="0">
                        <a:buNone/>
                      </a:pPr>
                      <a:r>
                        <a:rPr sz="900" b="0" i="0" dirty="0">
                          <a:solidFill>
                            <a:srgbClr val="000000"/>
                          </a:solidFill>
                          <a:latin typeface="Times New Roman"/>
                          <a:cs typeface="Times New Roman"/>
                        </a:rPr>
                        <a:t>Petitioner claimed the note had been paid, but offered only his own testimony. The court sustained inclusion under Treas. Reg. section 20.2031-4, which values a note at unpaid principal plus interest accrued to the date of death unless the executor proves a lower value or worthlessness.</a:t>
                      </a:r>
                    </a:p>
                  </a:txBody>
                  <a:tcPr marL="73152" marR="73152" marT="64008" marB="64008">
                    <a:solidFill>
                      <a:srgbClr val="FFFFF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Spenlinhauer: Elections, Deductions, and Liability</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Two Elections, Two Late-Filing Rules, Both Lost</a:t>
            </a:r>
          </a:p>
        </p:txBody>
      </p:sp>
      <p:sp>
        <p:nvSpPr>
          <p:cNvPr id="4" name="TextBox 3"/>
          <p:cNvSpPr txBox="1"/>
          <p:nvPr/>
        </p:nvSpPr>
        <p:spPr>
          <a:xfrm>
            <a:off x="658368" y="1232154"/>
            <a:ext cx="7882127" cy="709168"/>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Alternate valuation under section 2032 must be elected on a return filed no later than one year after the due date, including extensions. The return was due May 4, 2006 and filed February 8, 2017, so the election was unavailable and the $150,000 alternate value fell away with it.</a:t>
            </a:r>
          </a:p>
          <a:p>
            <a:pPr marL="228600" indent="-228600">
              <a:buSzPct val="80000"/>
              <a:buFont typeface="Arial"/>
              <a:buChar char="•"/>
            </a:pPr>
            <a:r>
              <a:rPr sz="1000" b="0" i="0">
                <a:solidFill>
                  <a:srgbClr val="000000"/>
                </a:solidFill>
                <a:latin typeface="Times New Roman"/>
                <a:cs typeface="Times New Roman"/>
              </a:rPr>
              <a:t>The conservation easement exclusion under section 2031(c) has no comparable grace period. Section 2031(c)(6) requires the election on or before the due date, including extensions, and on that return. Delinquency alone was fatal.</a:t>
            </a:r>
          </a:p>
        </p:txBody>
      </p:sp>
      <p:sp>
        <p:nvSpPr>
          <p:cNvPr id="5" name="TextBox 4"/>
          <p:cNvSpPr txBox="1"/>
          <p:nvPr/>
        </p:nvSpPr>
        <p:spPr>
          <a:xfrm>
            <a:off x="457200" y="2179066"/>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Reasonable Cause, Deductions, and Section 6901</a:t>
            </a:r>
          </a:p>
        </p:txBody>
      </p:sp>
      <p:sp>
        <p:nvSpPr>
          <p:cNvPr id="6" name="TextBox 5"/>
          <p:cNvSpPr txBox="1"/>
          <p:nvPr/>
        </p:nvSpPr>
        <p:spPr>
          <a:xfrm>
            <a:off x="658368" y="2518537"/>
            <a:ext cx="7882127" cy="1354328"/>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Reasonable cause for the section 6651(a)(1) addition failed twice over. The accountant petitioner relied on cautioned that he did not have expertise in estate tax and did not prepare estate tax returns, and petitioner never gave that accountant the appraisal he had obtained.</a:t>
            </a:r>
          </a:p>
          <a:p>
            <a:pPr marL="228600" indent="-228600">
              <a:buSzPct val="80000"/>
              <a:buFont typeface="Arial"/>
              <a:buChar char="•"/>
            </a:pPr>
            <a:r>
              <a:rPr sz="1000" b="0" i="0">
                <a:solidFill>
                  <a:srgbClr val="000000"/>
                </a:solidFill>
                <a:latin typeface="Times New Roman"/>
                <a:cs typeface="Times New Roman"/>
              </a:rPr>
              <a:t>The two deduction denials rest on different grounds. Litigation fees failed because the litigation benefited petitioner personally rather than the estate’s administration. Executor’s commissions failed for want of any substantiation at all.</a:t>
            </a:r>
          </a:p>
          <a:p>
            <a:pPr marL="228600" indent="-228600">
              <a:buSzPct val="80000"/>
              <a:buFont typeface="Arial"/>
              <a:buChar char="•"/>
            </a:pPr>
            <a:r>
              <a:rPr sz="1000" b="0" i="0">
                <a:solidFill>
                  <a:srgbClr val="000000"/>
                </a:solidFill>
                <a:latin typeface="Times New Roman"/>
                <a:cs typeface="Times New Roman"/>
              </a:rPr>
              <a:t>On transferee liability, the Commissioner bears the burden of establishing transferee status under section 6901, and met it. The deficiency arose by operation of law on the May 4, 2006 due date, so the United States was already a creditor when petitioner distributed the residue to himself, before the estate closed in March 2009. Applying the Massachusetts Uniform Fraudulent Transfer Act, the court held him personally liable, limited to the amount actually transferred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Spenlinhauer: The Missteps</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Every Adverse Finding Traces to a Documentary Gap</a:t>
            </a:r>
          </a:p>
        </p:txBody>
      </p:sp>
      <p:sp>
        <p:nvSpPr>
          <p:cNvPr id="4" name="TextBox 3"/>
          <p:cNvSpPr txBox="1"/>
          <p:nvPr/>
        </p:nvSpPr>
        <p:spPr>
          <a:xfrm>
            <a:off x="658368" y="1232154"/>
            <a:ext cx="7882127" cy="1515364"/>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a:solidFill>
                  <a:srgbClr val="000000"/>
                </a:solidFill>
                <a:latin typeface="Times New Roman"/>
                <a:cs typeface="Times New Roman"/>
              </a:rPr>
              <a:t>There was no independent appraisal of either the real property or the closely held stock as of the date of death, and the one appraisal that did exist undercut the return rather than supporting it.</a:t>
            </a:r>
          </a:p>
          <a:p>
            <a:pPr marL="228600" indent="-228600">
              <a:buSzPct val="80000"/>
              <a:buFont typeface="Arial"/>
              <a:buChar char="•"/>
            </a:pPr>
            <a:r>
              <a:rPr sz="1050" b="0" i="0">
                <a:solidFill>
                  <a:srgbClr val="000000"/>
                </a:solidFill>
                <a:latin typeface="Times New Roman"/>
                <a:cs typeface="Times New Roman"/>
              </a:rPr>
              <a:t>The residence note lacked the ordinary indicia of bona fide debt: no documented payments, and terms under which full repayment could not reasonably be expected. Its self-canceling provision reinforced the finding; family self-canceling notes are presumed to be gifts, and on these combined facts the court found no debtor-creditor relationship.</a:t>
            </a:r>
          </a:p>
          <a:p>
            <a:pPr marL="228600" indent="-228600">
              <a:buSzPct val="80000"/>
              <a:buFont typeface="Arial"/>
              <a:buChar char="•"/>
            </a:pPr>
            <a:r>
              <a:rPr sz="1050" b="0" i="0">
                <a:solidFill>
                  <a:srgbClr val="000000"/>
                </a:solidFill>
                <a:latin typeface="Times New Roman"/>
                <a:cs typeface="Times New Roman"/>
              </a:rPr>
              <a:t>The second note was said to have been satisfied, with nothing in the file to show it.</a:t>
            </a:r>
          </a:p>
          <a:p>
            <a:pPr marL="228600" indent="-228600">
              <a:buSzPct val="80000"/>
              <a:buFont typeface="Arial"/>
              <a:buChar char="•"/>
            </a:pPr>
            <a:r>
              <a:rPr sz="1050" b="0" i="0">
                <a:solidFill>
                  <a:srgbClr val="000000"/>
                </a:solidFill>
                <a:latin typeface="Times New Roman"/>
                <a:cs typeface="Times New Roman"/>
              </a:rPr>
              <a:t>The conservation easement was claimed without ever producing the underlying instrument, on a return that had already forfeited the election.</a:t>
            </a:r>
          </a:p>
          <a:p>
            <a:pPr marL="228600" indent="-228600">
              <a:buSzPct val="80000"/>
              <a:buFont typeface="Arial"/>
              <a:buChar char="•"/>
            </a:pPr>
            <a:r>
              <a:rPr sz="1050" b="0" i="0">
                <a:solidFill>
                  <a:srgbClr val="000000"/>
                </a:solidFill>
                <a:latin typeface="Times New Roman"/>
                <a:cs typeface="Times New Roman"/>
              </a:rPr>
              <a:t>The same person who served as executor stood to benefit personally from the valuation and litigation positions taken, a conflict the court used against him in denying the litigation fee deduction.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Spenlinhauer: The Lesson</a:t>
            </a:r>
          </a:p>
        </p:txBody>
      </p:sp>
      <p:sp>
        <p:nvSpPr>
          <p:cNvPr id="3" name="TextBox 2"/>
          <p:cNvSpPr txBox="1"/>
          <p:nvPr/>
        </p:nvSpPr>
        <p:spPr>
          <a:xfrm>
            <a:off x="658368" y="892683"/>
            <a:ext cx="7882127" cy="1827403"/>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a:solidFill>
                  <a:srgbClr val="000000"/>
                </a:solidFill>
                <a:latin typeface="Times New Roman"/>
                <a:cs typeface="Times New Roman"/>
              </a:rPr>
              <a:t>Intrafamily sales and loans must be documented and administered like arm’s-length transactions from the outset: a market rate, a realistic maturity, contemporaneous records of actual payments, and no provision forgiving the debt at the lender’s death. Where the transferor keeps living in the property, rent must actually be paid.</a:t>
            </a:r>
          </a:p>
          <a:p>
            <a:pPr marL="228600" indent="-228600">
              <a:buSzPct val="80000"/>
              <a:buFont typeface="Arial"/>
              <a:buChar char="•"/>
            </a:pPr>
            <a:r>
              <a:rPr sz="1050" b="0" i="0">
                <a:solidFill>
                  <a:srgbClr val="000000"/>
                </a:solidFill>
                <a:latin typeface="Times New Roman"/>
                <a:cs typeface="Times New Roman"/>
              </a:rPr>
              <a:t>A valuation position is only as strong as its contemporaneous record. A conclusion that contradicts the client’s own documented conduct will not survive scrutiny, and neither will one resting on an assessor’s figure rather than an appraisal tied to the correct valuation date.</a:t>
            </a:r>
          </a:p>
          <a:p>
            <a:pPr marL="228600" indent="-228600">
              <a:buSzPct val="80000"/>
              <a:buFont typeface="Arial"/>
              <a:buChar char="•"/>
            </a:pPr>
            <a:r>
              <a:rPr sz="1050" b="0" i="0">
                <a:solidFill>
                  <a:srgbClr val="000000"/>
                </a:solidFill>
                <a:latin typeface="Times New Roman"/>
                <a:cs typeface="Times New Roman"/>
              </a:rPr>
              <a:t>Sequencing matters more than valuation here. The federal claim existed by operation of law from the due date, so identify it before distributing anything.</a:t>
            </a:r>
          </a:p>
          <a:p>
            <a:pPr marL="228600" indent="-228600">
              <a:buSzPct val="80000"/>
              <a:buFont typeface="Arial"/>
              <a:buChar char="•"/>
            </a:pPr>
            <a:r>
              <a:rPr sz="1050" b="0" i="0">
                <a:solidFill>
                  <a:srgbClr val="000000"/>
                </a:solidFill>
                <a:latin typeface="Times New Roman"/>
                <a:cs typeface="Times New Roman"/>
              </a:rPr>
              <a:t>Separately, section 2204 allows an executor to request discharge from personal liability for estate tax, using Form 5495. The opinion does not discuss it, and it does not say that a discharge would have defeated the transferee-liability claim decided here.</a:t>
            </a:r>
          </a:p>
          <a:p>
            <a:pPr marL="228600" indent="-228600">
              <a:buSzPct val="80000"/>
              <a:buFont typeface="Arial"/>
              <a:buChar char="•"/>
            </a:pPr>
            <a:r>
              <a:rPr sz="1050" b="0" i="0">
                <a:solidFill>
                  <a:srgbClr val="000000"/>
                </a:solidFill>
                <a:latin typeface="Times New Roman"/>
                <a:cs typeface="Times New Roman"/>
              </a:rPr>
              <a:t>A fiduciary who is also the estate’s principal beneficiary should seek independent guidance on every valuation, election, and deduction.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Hillblom v. Wilmington Trust Company</a:t>
            </a:r>
          </a:p>
        </p:txBody>
      </p:sp>
      <p:sp>
        <p:nvSpPr>
          <p:cNvPr id="3" name="TextBox 2"/>
          <p:cNvSpPr txBox="1"/>
          <p:nvPr/>
        </p:nvSpPr>
        <p:spPr>
          <a:xfrm>
            <a:off x="457200" y="755523"/>
            <a:ext cx="8229600" cy="220027"/>
          </a:xfrm>
          <a:prstGeom prst="rect">
            <a:avLst/>
          </a:prstGeom>
          <a:noFill/>
          <a:ln>
            <a:noFill/>
          </a:ln>
        </p:spPr>
        <p:txBody>
          <a:bodyPr wrap="square" lIns="54864" tIns="32004" rIns="54864" bIns="32004">
            <a:spAutoFit/>
          </a:bodyPr>
          <a:lstStyle/>
          <a:p>
            <a:pPr marL="0" indent="0">
              <a:buNone/>
            </a:pPr>
            <a:r>
              <a:rPr sz="1050" b="0" i="1">
                <a:solidFill>
                  <a:srgbClr val="606366"/>
                </a:solidFill>
                <a:latin typeface="Times New Roman"/>
                <a:cs typeface="Times New Roman"/>
              </a:rPr>
              <a:t>C.A. No. 2021-1034-MTZ, 2026 WL 1982960 (Del. Ch. July 9, 2026) (Zurn, V.C.), unpublished post-trial memorandum opinion</a:t>
            </a:r>
          </a:p>
        </p:txBody>
      </p:sp>
      <p:sp>
        <p:nvSpPr>
          <p:cNvPr id="4" name="TextBox 3"/>
          <p:cNvSpPr txBox="1"/>
          <p:nvPr/>
        </p:nvSpPr>
        <p:spPr>
          <a:xfrm>
            <a:off x="457200" y="1140142"/>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Facts</a:t>
            </a:r>
          </a:p>
        </p:txBody>
      </p:sp>
      <p:sp>
        <p:nvSpPr>
          <p:cNvPr id="5" name="TextBox 4"/>
          <p:cNvSpPr txBox="1"/>
          <p:nvPr/>
        </p:nvSpPr>
        <p:spPr>
          <a:xfrm>
            <a:off x="658368" y="1440000"/>
            <a:ext cx="7882127" cy="2300000"/>
          </a:xfrm>
          <a:prstGeom prst="rect">
            <a:avLst/>
          </a:prstGeom>
          <a:noFill/>
          <a:ln>
            <a:noFill/>
          </a:ln>
        </p:spPr>
        <p:txBody>
          <a:bodyPr wrap="square" lIns="54864" tIns="32004" rIns="54864" bIns="32004">
            <a:spAutoFit/>
          </a:bodyPr>
          <a:lstStyle/>
          <a:p>
            <a:pPr marL="228600" indent="-228600">
              <a:buSzPct val="80000"/>
              <a:buFont typeface="Arial"/>
              <a:buChar char="•"/>
            </a:pPr>
            <a:r>
              <a:rPr sz="900" b="0" i="0">
                <a:solidFill>
                  <a:srgbClr val="000000"/>
                </a:solidFill>
                <a:latin typeface="Times New Roman"/>
                <a:cs typeface="Times New Roman"/>
              </a:rPr>
              <a:t>Larry Hillblom, a co-founder of DHL, disappeared at sea in 1995. Wells Lory Hillblom, born in Vietnam in 1994, established that he was Larry Hillblom’s son. His guardian ad litem retained Sanders &amp; Parks, P.C. under a court-approved agreement granting a 30.0% fee on any “Recovery” received for his benefit, the lowest rate among the successful heirs’ agreements.</a:t>
            </a:r>
          </a:p>
          <a:p>
            <a:pPr marL="228600" indent="-228600">
              <a:buSzPct val="80000"/>
              <a:buFont typeface="Arial"/>
              <a:buChar char="•"/>
            </a:pPr>
            <a:r>
              <a:rPr sz="900" b="0" i="0">
                <a:solidFill>
                  <a:srgbClr val="000000"/>
                </a:solidFill>
                <a:latin typeface="Times New Roman"/>
                <a:cs typeface="Times New Roman"/>
              </a:rPr>
              <a:t>The Delaware-law Nguyen Be Lory Trust (the “Trust”) was formed in 1999 with Wilmington Trust Company (“WTC”) as trustee. The trust agreement authorized WTC “[t]o pay or contest any claim” and specifically authorized payment of the fee. WTC paid about $13.4 million in fees on roughly $44.6 million received by May 2000.</a:t>
            </a:r>
          </a:p>
          <a:p>
            <a:pPr marL="228600" indent="-228600">
              <a:buSzPct val="80000"/>
              <a:buFont typeface="Arial"/>
              <a:buChar char="•"/>
            </a:pPr>
            <a:r>
              <a:rPr sz="900" b="0" i="0">
                <a:solidFill>
                  <a:srgbClr val="000000"/>
                </a:solidFill>
                <a:latin typeface="Times New Roman"/>
                <a:cs typeface="Times New Roman"/>
              </a:rPr>
              <a:t>In April 2000 the Trust received a 14.85% interest in ARW, LLC, which held minority interests in two cellular companies and was illiquid and difficult to value. From 2002, counsel sought 30.0% of each cash distribution, while the guardian ad litem proposed 30.0% of value at receipt and cautioned against relying on the Form 706 value. The court described a disagreement over “the method of calculating that fee.”</a:t>
            </a:r>
          </a:p>
          <a:p>
            <a:pPr marL="228600" indent="-228600">
              <a:buSzPct val="80000"/>
              <a:buFont typeface="Arial"/>
              <a:buChar char="•"/>
            </a:pPr>
            <a:r>
              <a:rPr sz="900" b="0" i="0">
                <a:solidFill>
                  <a:srgbClr val="000000"/>
                </a:solidFill>
                <a:latin typeface="Times New Roman"/>
                <a:cs typeface="Times New Roman"/>
              </a:rPr>
              <a:t>WTC acknowledged in 2012 that the fee was still owed. In December 2013 it offered $79,086, based on the Form 706 value plus Consumer Price Index interest, and proposed as an alternative that the two sides split the cost of an appraisal. Counsel did not respond and later said the letter was not received. Neither side commissioned an appraisal, and in May 2017 WTC reissued the same figure on a check marked “FINAL PAYMENT ON ARW, LLC.”</a:t>
            </a:r>
          </a:p>
          <a:p>
            <a:pPr marL="228600" indent="-228600">
              <a:buSzPct val="80000"/>
              <a:buFont typeface="Arial"/>
              <a:buChar char="•"/>
            </a:pPr>
            <a:r>
              <a:rPr sz="900" b="0" i="0">
                <a:solidFill>
                  <a:srgbClr val="000000"/>
                </a:solidFill>
                <a:latin typeface="Times New Roman"/>
                <a:cs typeface="Times New Roman"/>
              </a:rPr>
              <a:t>In December 2016 counsel offered to settle all ARW fees for $300,000, expiring December 20. The WTC attorney then handling the file, who was new to its history, did not respond, and the offer was not shared with the beneficiary. He testified that the offer exceeded WTC’s view of the asset’s value. When counsel demanded arbitration, WTC took the position that it was not a party to the fee agreement. Three later document productions to the beneficiary did not include the offer.</a:t>
            </a:r>
          </a:p>
        </p:txBody>
      </p:sp>
      <p:sp>
        <p:nvSpPr>
          <p:cNvPr id="6" name="TextBox 5"/>
          <p:cNvSpPr txBox="1"/>
          <p:nvPr/>
        </p:nvSpPr>
        <p:spPr>
          <a:xfrm>
            <a:off x="658368" y="3800000"/>
            <a:ext cx="7882127" cy="434340"/>
          </a:xfrm>
          <a:prstGeom prst="rect">
            <a:avLst/>
          </a:prstGeom>
          <a:solidFill>
            <a:srgbClr val="DAE0E1"/>
          </a:solidFill>
          <a:ln>
            <a:noFill/>
          </a:ln>
        </p:spPr>
        <p:txBody>
          <a:bodyPr wrap="square" tIns="68580" bIns="68580">
            <a:spAutoFit/>
          </a:bodyPr>
          <a:lstStyle/>
          <a:p>
            <a:pPr marL="0" indent="0">
              <a:buNone/>
            </a:pPr>
            <a:r>
              <a:rPr sz="1000" b="0" i="0">
                <a:solidFill>
                  <a:srgbClr val="000000"/>
                </a:solidFill>
                <a:latin typeface="Times New Roman"/>
                <a:cs typeface="Times New Roman"/>
              </a:rPr>
              <a:t>The beneficiary learned of the offer in late 2019 and, with advice from his own valuation adviser, settled with counsel for $1.4 million in December 2020, paid from the Trust. That is $1.1 million more than the 2016 offer.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Hillblom: What the Court Held</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Wilmington Trust’s Position and the Court’s Response</a:t>
            </a:r>
          </a:p>
        </p:txBody>
      </p:sp>
      <p:sp>
        <p:nvSpPr>
          <p:cNvPr id="4" name="TextBox 3"/>
          <p:cNvSpPr txBox="1"/>
          <p:nvPr/>
        </p:nvSpPr>
        <p:spPr>
          <a:xfrm>
            <a:off x="658368" y="1150000"/>
            <a:ext cx="7882127" cy="434340"/>
          </a:xfrm>
          <a:prstGeom prst="rect">
            <a:avLst/>
          </a:prstGeom>
          <a:solidFill>
            <a:srgbClr val="DAE0E1"/>
          </a:solidFill>
          <a:ln>
            <a:noFill/>
          </a:ln>
        </p:spPr>
        <p:txBody>
          <a:bodyPr wrap="square" tIns="68580" bIns="68580">
            <a:spAutoFit/>
          </a:bodyPr>
          <a:lstStyle/>
          <a:p>
            <a:pPr marL="0" indent="0">
              <a:buNone/>
            </a:pPr>
            <a:r>
              <a:rPr sz="1000" b="0" i="0" dirty="0">
                <a:solidFill>
                  <a:srgbClr val="000000"/>
                </a:solidFill>
                <a:latin typeface="Times New Roman"/>
                <a:cs typeface="Times New Roman"/>
              </a:rPr>
              <a:t>WTC did not dispute that it owed a duty to pay the fee from the Trust or a duty to tell the beneficiary about the 2016 offer. It contested bad faith, timeliness, waiver, and the measure of damages. Before trial, the court granted WTC summary judgment on two of the beneficiary’s five claims.</a:t>
            </a:r>
          </a:p>
        </p:txBody>
      </p:sp>
      <p:graphicFrame>
        <p:nvGraphicFramePr>
          <p:cNvPr id="5" name="Table 3"/>
          <p:cNvGraphicFramePr>
            <a:graphicFrameLocks noGrp="1"/>
          </p:cNvGraphicFramePr>
          <p:nvPr/>
        </p:nvGraphicFramePr>
        <p:xfrm>
          <a:off x="658368" y="1640000"/>
          <a:ext cx="7882128" cy="2538860"/>
        </p:xfrm>
        <a:graphic>
          <a:graphicData uri="http://schemas.openxmlformats.org/drawingml/2006/table">
            <a:tbl>
              <a:tblPr firstRow="1">
                <a:tableStyleId>{5940675A-B579-460E-94D1-54222C63F5DA}</a:tableStyleId>
              </a:tblPr>
              <a:tblGrid>
                <a:gridCol w="137160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gridCol w="3858768">
                  <a:extLst>
                    <a:ext uri="{9D8B030D-6E8A-4147-A177-3AD203B41FA5}">
                      <a16:colId xmlns:a16="http://schemas.microsoft.com/office/drawing/2014/main" val="1474619968"/>
                    </a:ext>
                  </a:extLst>
                </a:gridCol>
              </a:tblGrid>
              <a:tr h="230000">
                <a:tc>
                  <a:txBody>
                    <a:bodyPr/>
                    <a:lstStyle/>
                    <a:p>
                      <a:pPr marL="0" indent="0">
                        <a:buNone/>
                      </a:pPr>
                      <a:r>
                        <a:rPr sz="1000" b="1" i="0">
                          <a:solidFill>
                            <a:srgbClr val="606366"/>
                          </a:solidFill>
                          <a:latin typeface="Times New Roman"/>
                          <a:cs typeface="Times New Roman"/>
                        </a:rPr>
                        <a:t>Issue</a:t>
                      </a:r>
                    </a:p>
                  </a:txBody>
                  <a:tcPr marL="73152" marR="73152" marT="36576" marB="36576">
                    <a:solidFill>
                      <a:srgbClr val="DAE0E1"/>
                    </a:solidFill>
                  </a:tcPr>
                </a:tc>
                <a:tc>
                  <a:txBody>
                    <a:bodyPr/>
                    <a:lstStyle/>
                    <a:p>
                      <a:pPr marL="0" indent="0">
                        <a:buNone/>
                      </a:pPr>
                      <a:r>
                        <a:rPr sz="1000" b="1" i="0">
                          <a:solidFill>
                            <a:srgbClr val="606366"/>
                          </a:solidFill>
                          <a:latin typeface="Times New Roman"/>
                          <a:cs typeface="Times New Roman"/>
                        </a:rPr>
                        <a:t>WTC’s Position</a:t>
                      </a:r>
                    </a:p>
                  </a:txBody>
                  <a:tcPr marL="73152" marR="73152" marT="36576" marB="36576">
                    <a:solidFill>
                      <a:srgbClr val="DAE0E1"/>
                    </a:solidFill>
                  </a:tcPr>
                </a:tc>
                <a:tc>
                  <a:txBody>
                    <a:bodyPr/>
                    <a:lstStyle/>
                    <a:p>
                      <a:pPr marL="0" indent="0">
                        <a:buNone/>
                      </a:pPr>
                      <a:r>
                        <a:rPr sz="1000" b="1" i="0">
                          <a:solidFill>
                            <a:srgbClr val="606366"/>
                          </a:solidFill>
                          <a:latin typeface="Times New Roman"/>
                          <a:cs typeface="Times New Roman"/>
                        </a:rPr>
                        <a:t>Court’s Holding</a:t>
                      </a:r>
                    </a:p>
                  </a:txBody>
                  <a:tcPr marL="73152" marR="73152" marT="36576" marB="36576">
                    <a:solidFill>
                      <a:srgbClr val="DAE0E1"/>
                    </a:solidFill>
                  </a:tcPr>
                </a:tc>
                <a:extLst>
                  <a:ext uri="{0D108BD9-81ED-4DB2-BD59-A6C34878D82A}">
                    <a16:rowId xmlns:a16="http://schemas.microsoft.com/office/drawing/2014/main" val="10000"/>
                  </a:ext>
                </a:extLst>
              </a:tr>
              <a:tr h="300000">
                <a:tc>
                  <a:txBody>
                    <a:bodyPr/>
                    <a:lstStyle/>
                    <a:p>
                      <a:pPr marL="0" indent="0">
                        <a:buNone/>
                      </a:pPr>
                      <a:r>
                        <a:rPr sz="850" b="0" i="0">
                          <a:solidFill>
                            <a:srgbClr val="000000"/>
                          </a:solidFill>
                          <a:latin typeface="Times New Roman"/>
                          <a:cs typeface="Times New Roman"/>
                        </a:rPr>
                        <a:t>Fiduciary duty and bad faith</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WTC had discretion to decline to overpay a fee it read the agreement not to support, and it did not act in bad faith.</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Breach, in bad faith. On discretion, the court wrote “That is so,” but held that discretion does not excuse failing to pay, defend, or inform. It found those failures were knowing.</a:t>
                      </a:r>
                    </a:p>
                  </a:txBody>
                  <a:tcPr marL="73152" marR="73152" marT="36576" marB="36576">
                    <a:solidFill>
                      <a:srgbClr val="FFFFFF"/>
                    </a:solidFill>
                  </a:tcPr>
                </a:tc>
                <a:extLst>
                  <a:ext uri="{0D108BD9-81ED-4DB2-BD59-A6C34878D82A}">
                    <a16:rowId xmlns:a16="http://schemas.microsoft.com/office/drawing/2014/main" val="10001"/>
                  </a:ext>
                </a:extLst>
              </a:tr>
              <a:tr h="300000">
                <a:tc>
                  <a:txBody>
                    <a:bodyPr/>
                    <a:lstStyle/>
                    <a:p>
                      <a:pPr marL="0" indent="0">
                        <a:buNone/>
                      </a:pPr>
                      <a:r>
                        <a:rPr sz="850" b="0" i="0">
                          <a:solidFill>
                            <a:srgbClr val="000000"/>
                          </a:solidFill>
                          <a:latin typeface="Times New Roman"/>
                          <a:cs typeface="Times New Roman"/>
                        </a:rPr>
                        <a:t>Limitations, 12 Del. C. Section 3585</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The September 2019 production was a “report” that put the beneficiary on inquiry notice, and the one-year period ran before suit.</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Timely. Inquiry notice is judged with the trust relationship in view. A production that omitted the 2016 offer and showed a trustee resisting overpayment raised no red flag. The court did not decide whether it was a “report.”</a:t>
                      </a:r>
                    </a:p>
                  </a:txBody>
                  <a:tcPr marL="73152" marR="73152" marT="36576" marB="36576">
                    <a:solidFill>
                      <a:srgbClr val="FFFFFF"/>
                    </a:solidFill>
                  </a:tcPr>
                </a:tc>
                <a:extLst>
                  <a:ext uri="{0D108BD9-81ED-4DB2-BD59-A6C34878D82A}">
                    <a16:rowId xmlns:a16="http://schemas.microsoft.com/office/drawing/2014/main" val="10002"/>
                  </a:ext>
                </a:extLst>
              </a:tr>
              <a:tr h="300000">
                <a:tc>
                  <a:txBody>
                    <a:bodyPr/>
                    <a:lstStyle/>
                    <a:p>
                      <a:pPr marL="0" indent="0">
                        <a:buNone/>
                      </a:pPr>
                      <a:r>
                        <a:rPr sz="850" b="0" i="0">
                          <a:solidFill>
                            <a:srgbClr val="000000"/>
                          </a:solidFill>
                          <a:latin typeface="Times New Roman"/>
                          <a:cs typeface="Times New Roman"/>
                        </a:rPr>
                        <a:t>Waiver</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The beneficiary did not brief his failure-to-pay claims after trial.</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Not waived. The claims were briefed, tried, and included in the pretrial order.</a:t>
                      </a:r>
                    </a:p>
                  </a:txBody>
                  <a:tcPr marL="73152" marR="73152" marT="36576" marB="36576">
                    <a:solidFill>
                      <a:srgbClr val="FFFFFF"/>
                    </a:solidFill>
                  </a:tcPr>
                </a:tc>
                <a:extLst>
                  <a:ext uri="{0D108BD9-81ED-4DB2-BD59-A6C34878D82A}">
                    <a16:rowId xmlns:a16="http://schemas.microsoft.com/office/drawing/2014/main" val="10003"/>
                  </a:ext>
                </a:extLst>
              </a:tr>
              <a:tr h="300000">
                <a:tc>
                  <a:txBody>
                    <a:bodyPr/>
                    <a:lstStyle/>
                    <a:p>
                      <a:pPr marL="0" indent="0">
                        <a:buNone/>
                      </a:pPr>
                      <a:r>
                        <a:rPr sz="850" b="0" i="0">
                          <a:solidFill>
                            <a:srgbClr val="000000"/>
                          </a:solidFill>
                          <a:latin typeface="Times New Roman"/>
                          <a:cs typeface="Times New Roman"/>
                        </a:rPr>
                        <a:t>Damages, 12 Del. C. Section 3582</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The $1.4 million settlement was “not tethered to any valuation of ARW” as of 2000.</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$1.1 million, the settlement less the 2016 offer. The task was to measure the loss, not to appraise the fee. The settlement was found reasonable on expert evidence. Arbitration defense costs were not awarded for lack of proof.</a:t>
                      </a:r>
                    </a:p>
                  </a:txBody>
                  <a:tcPr marL="73152" marR="73152" marT="36576" marB="36576">
                    <a:solidFill>
                      <a:srgbClr val="FFFFFF"/>
                    </a:solidFill>
                  </a:tcPr>
                </a:tc>
                <a:extLst>
                  <a:ext uri="{0D108BD9-81ED-4DB2-BD59-A6C34878D82A}">
                    <a16:rowId xmlns:a16="http://schemas.microsoft.com/office/drawing/2014/main" val="10004"/>
                  </a:ext>
                </a:extLst>
              </a:tr>
              <a:tr h="300000">
                <a:tc>
                  <a:txBody>
                    <a:bodyPr/>
                    <a:lstStyle/>
                    <a:p>
                      <a:pPr marL="0" indent="0">
                        <a:buNone/>
                      </a:pPr>
                      <a:r>
                        <a:rPr sz="850" b="0" i="0">
                          <a:solidFill>
                            <a:srgbClr val="000000"/>
                          </a:solidFill>
                          <a:latin typeface="Times New Roman"/>
                          <a:cs typeface="Times New Roman"/>
                        </a:rPr>
                        <a:t>Lost return and fees, 12 Del. C. Section 3584</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The opinion does not describe WTC’s position on these points.</a:t>
                      </a:r>
                    </a:p>
                  </a:txBody>
                  <a:tcPr marL="73152" marR="73152" marT="36576" marB="36576">
                    <a:solidFill>
                      <a:srgbClr val="FFFFFF"/>
                    </a:solidFill>
                  </a:tcPr>
                </a:tc>
                <a:tc>
                  <a:txBody>
                    <a:bodyPr/>
                    <a:lstStyle/>
                    <a:p>
                      <a:pPr marL="0" indent="0">
                        <a:buNone/>
                      </a:pPr>
                      <a:r>
                        <a:rPr sz="850" b="0" i="0">
                          <a:solidFill>
                            <a:srgbClr val="000000"/>
                          </a:solidFill>
                          <a:latin typeface="Times New Roman"/>
                          <a:cs typeface="Times New Roman"/>
                        </a:rPr>
                        <a:t>Lost return measured by the S&amp;P 500 total return index (15.2% compound annual rate from December 2020) rather than the 8.75% legal rate, at least $167,200. WTC to bear the beneficiary’s attorneys’ fees in the Chancery action, in an amount to be set.</a:t>
                      </a:r>
                    </a:p>
                  </a:txBody>
                  <a:tcPr marL="73152" marR="73152" marT="36576" marB="36576">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Hillblom: The Record on Both Sides</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What the Court Found, and What Weighs in Wilmington Trust’s Favor</a:t>
            </a:r>
          </a:p>
        </p:txBody>
      </p:sp>
      <p:sp>
        <p:nvSpPr>
          <p:cNvPr id="21" name="Col Head Left"/>
          <p:cNvSpPr txBox="1"/>
          <p:nvPr/>
        </p:nvSpPr>
        <p:spPr>
          <a:xfrm>
            <a:off x="658368" y="1200000"/>
            <a:ext cx="3840000" cy="230000"/>
          </a:xfrm>
          <a:prstGeom prst="rect">
            <a:avLst/>
          </a:prstGeom>
          <a:noFill/>
          <a:ln>
            <a:noFill/>
          </a:ln>
        </p:spPr>
        <p:txBody>
          <a:bodyPr wrap="square" lIns="54864" tIns="32004" rIns="54864" bIns="32004">
            <a:spAutoFit/>
          </a:bodyPr>
          <a:lstStyle/>
          <a:p>
            <a:pPr marL="0" indent="0">
              <a:buNone/>
            </a:pPr>
            <a:r>
              <a:rPr sz="1100" b="1" i="0">
                <a:solidFill>
                  <a:srgbClr val="606366"/>
                </a:solidFill>
                <a:latin typeface="Times New Roman"/>
                <a:cs typeface="Times New Roman"/>
              </a:rPr>
              <a:t>What the Court Found</a:t>
            </a:r>
          </a:p>
        </p:txBody>
      </p:sp>
      <p:sp>
        <p:nvSpPr>
          <p:cNvPr id="22" name="Col Head Right"/>
          <p:cNvSpPr txBox="1"/>
          <p:nvPr/>
        </p:nvSpPr>
        <p:spPr>
          <a:xfrm>
            <a:off x="4698368" y="1200000"/>
            <a:ext cx="3840000" cy="230000"/>
          </a:xfrm>
          <a:prstGeom prst="rect">
            <a:avLst/>
          </a:prstGeom>
          <a:noFill/>
          <a:ln>
            <a:noFill/>
          </a:ln>
        </p:spPr>
        <p:txBody>
          <a:bodyPr wrap="square" lIns="54864" tIns="32004" rIns="54864" bIns="32004">
            <a:spAutoFit/>
          </a:bodyPr>
          <a:lstStyle/>
          <a:p>
            <a:pPr marL="0" indent="0">
              <a:buNone/>
            </a:pPr>
            <a:r>
              <a:rPr sz="1100" b="1" i="0">
                <a:solidFill>
                  <a:srgbClr val="606366"/>
                </a:solidFill>
                <a:latin typeface="Times New Roman"/>
                <a:cs typeface="Times New Roman"/>
              </a:rPr>
              <a:t>What Weighs in WTC’s Favor</a:t>
            </a:r>
          </a:p>
        </p:txBody>
      </p:sp>
      <p:sp>
        <p:nvSpPr>
          <p:cNvPr id="4" name="TextBox 3"/>
          <p:cNvSpPr txBox="1"/>
          <p:nvPr/>
        </p:nvSpPr>
        <p:spPr>
          <a:xfrm>
            <a:off x="658368" y="1450000"/>
            <a:ext cx="3840000" cy="2150000"/>
          </a:xfrm>
          <a:prstGeom prst="rect">
            <a:avLst/>
          </a:prstGeom>
          <a:noFill/>
          <a:ln>
            <a:noFill/>
          </a:ln>
        </p:spPr>
        <p:txBody>
          <a:bodyPr wrap="square" lIns="54864" tIns="32004" rIns="54864" bIns="32004">
            <a:spAutoFit/>
          </a:bodyPr>
          <a:lstStyle/>
          <a:p>
            <a:pPr marL="228600" indent="-228600">
              <a:buSzPct val="80000"/>
              <a:buFont typeface="Arial"/>
              <a:buChar char="•"/>
            </a:pPr>
            <a:r>
              <a:rPr sz="900" b="0" i="0">
                <a:solidFill>
                  <a:srgbClr val="000000"/>
                </a:solidFill>
                <a:latin typeface="Times New Roman"/>
                <a:cs typeface="Times New Roman"/>
              </a:rPr>
              <a:t>No valuation work. WTC wrote in 2013 that a retrospective valuation would be “very difficult” but possible with an expert. No appraisal was commissioned, and the court found WTC “did nothing to value the asset.”</a:t>
            </a:r>
          </a:p>
          <a:p>
            <a:pPr marL="228600" indent="-228600">
              <a:buSzPct val="80000"/>
              <a:buFont typeface="Arial"/>
              <a:buChar char="•"/>
            </a:pPr>
            <a:r>
              <a:rPr sz="900" b="0" i="0">
                <a:solidFill>
                  <a:srgbClr val="000000"/>
                </a:solidFill>
                <a:latin typeface="Times New Roman"/>
                <a:cs typeface="Times New Roman"/>
              </a:rPr>
              <a:t>Reliance on the Form 706 value, which the court found WTC knew was “not particularly useful,” while a 2006 remark by a WTC representative put ARW’s 2.5% Madison stake at about $7.0 million.</a:t>
            </a:r>
          </a:p>
          <a:p>
            <a:pPr marL="228600" indent="-228600">
              <a:buSzPct val="80000"/>
              <a:buFont typeface="Arial"/>
              <a:buChar char="•"/>
            </a:pPr>
            <a:r>
              <a:rPr sz="900" b="0" i="0">
                <a:solidFill>
                  <a:srgbClr val="000000"/>
                </a:solidFill>
                <a:latin typeface="Times New Roman"/>
                <a:cs typeface="Times New Roman"/>
              </a:rPr>
              <a:t>No action on the 2016 offer. It lapsed unanswered and was not shared with the beneficiary.</a:t>
            </a:r>
          </a:p>
          <a:p>
            <a:pPr marL="228600" indent="-228600">
              <a:buSzPct val="80000"/>
              <a:buFont typeface="Arial"/>
              <a:buChar char="•"/>
            </a:pPr>
            <a:r>
              <a:rPr sz="900" b="0" i="0">
                <a:solidFill>
                  <a:srgbClr val="000000"/>
                </a:solidFill>
                <a:latin typeface="Times New Roman"/>
                <a:cs typeface="Times New Roman"/>
              </a:rPr>
              <a:t>No defense of the claim. WTC told the arbitrator it was not a party to the fee agreement, and counsel then pursued the beneficiary.</a:t>
            </a:r>
          </a:p>
          <a:p>
            <a:pPr marL="228600" indent="-228600">
              <a:buSzPct val="80000"/>
              <a:buFont typeface="Arial"/>
              <a:buChar char="•"/>
            </a:pPr>
            <a:r>
              <a:rPr sz="900" b="0" i="0">
                <a:solidFill>
                  <a:srgbClr val="000000"/>
                </a:solidFill>
                <a:latin typeface="Times New Roman"/>
                <a:cs typeface="Times New Roman"/>
              </a:rPr>
              <a:t>Incomplete disclosure. A fiduciary that “chooses to speak” must do so “candidly and completely,” and three productions omitted the offer.</a:t>
            </a:r>
          </a:p>
        </p:txBody>
      </p:sp>
      <p:sp>
        <p:nvSpPr>
          <p:cNvPr id="20" name="TextBox Right"/>
          <p:cNvSpPr txBox="1"/>
          <p:nvPr/>
        </p:nvSpPr>
        <p:spPr>
          <a:xfrm>
            <a:off x="4698368" y="1450000"/>
            <a:ext cx="3840000" cy="2150000"/>
          </a:xfrm>
          <a:prstGeom prst="rect">
            <a:avLst/>
          </a:prstGeom>
          <a:noFill/>
          <a:ln>
            <a:noFill/>
          </a:ln>
        </p:spPr>
        <p:txBody>
          <a:bodyPr wrap="square" lIns="54864" tIns="32004" rIns="54864" bIns="32004">
            <a:spAutoFit/>
          </a:bodyPr>
          <a:lstStyle/>
          <a:p>
            <a:pPr marL="228600" indent="-228600">
              <a:buSzPct val="80000"/>
              <a:buFont typeface="Arial"/>
              <a:buChar char="•"/>
            </a:pPr>
            <a:r>
              <a:rPr sz="900" b="0" i="0">
                <a:solidFill>
                  <a:srgbClr val="000000"/>
                </a:solidFill>
                <a:latin typeface="Times New Roman"/>
                <a:cs typeface="Times New Roman"/>
              </a:rPr>
              <a:t>A real disagreement. The court described a dispute over “the method of calculating that fee” on an asset that was difficult to value.</a:t>
            </a:r>
          </a:p>
          <a:p>
            <a:pPr marL="228600" indent="-228600">
              <a:buSzPct val="80000"/>
              <a:buFont typeface="Arial"/>
              <a:buChar char="•"/>
            </a:pPr>
            <a:r>
              <a:rPr sz="900" b="0" i="0">
                <a:solidFill>
                  <a:srgbClr val="000000"/>
                </a:solidFill>
                <a:latin typeface="Times New Roman"/>
                <a:cs typeface="Times New Roman"/>
              </a:rPr>
              <a:t>An appraisal was proposed. WTC’s 2013 letter offered to split the cost of an appraisal, acknowledged the result could exceed its own figure, and drew no response.</a:t>
            </a:r>
          </a:p>
          <a:p>
            <a:pPr marL="228600" indent="-228600">
              <a:buSzPct val="80000"/>
              <a:buFont typeface="Arial"/>
              <a:buChar char="•"/>
            </a:pPr>
            <a:r>
              <a:rPr sz="900" b="0" i="0">
                <a:solidFill>
                  <a:srgbClr val="000000"/>
                </a:solidFill>
                <a:latin typeface="Times New Roman"/>
                <a:cs typeface="Times New Roman"/>
              </a:rPr>
              <a:t>Discretion was recognized. On WTC’s argument that it could refuse to overpay, the court wrote, “That is so.”</a:t>
            </a:r>
          </a:p>
          <a:p>
            <a:pPr marL="228600" indent="-228600">
              <a:buSzPct val="80000"/>
              <a:buFont typeface="Arial"/>
              <a:buChar char="•"/>
            </a:pPr>
            <a:r>
              <a:rPr sz="900" b="0" i="0">
                <a:solidFill>
                  <a:srgbClr val="000000"/>
                </a:solidFill>
                <a:latin typeface="Times New Roman"/>
                <a:cs typeface="Times New Roman"/>
              </a:rPr>
              <a:t>Not every claim succeeded. WTC won summary judgment on the claims for avoiding arbitration and failing to assist, and arbitration defense costs were not awarded.</a:t>
            </a:r>
          </a:p>
          <a:p>
            <a:pPr marL="228600" indent="-228600">
              <a:buSzPct val="80000"/>
              <a:buFont typeface="Arial"/>
              <a:buChar char="•"/>
            </a:pPr>
            <a:r>
              <a:rPr sz="900" b="0" i="0">
                <a:solidFill>
                  <a:srgbClr val="000000"/>
                </a:solidFill>
                <a:latin typeface="Times New Roman"/>
                <a:cs typeface="Times New Roman"/>
              </a:rPr>
              <a:t>The demand escalated. Counsel’s demand rose from $300,000 in 2016 to $1.8 million in 2020, and the beneficiary’s own adviser criticized the methodology of counsel’s expert.</a:t>
            </a:r>
          </a:p>
        </p:txBody>
      </p:sp>
      <p:sp>
        <p:nvSpPr>
          <p:cNvPr id="5" name="TextBox 4"/>
          <p:cNvSpPr txBox="1"/>
          <p:nvPr/>
        </p:nvSpPr>
        <p:spPr>
          <a:xfrm>
            <a:off x="658368" y="3720000"/>
            <a:ext cx="7882127" cy="434340"/>
          </a:xfrm>
          <a:prstGeom prst="rect">
            <a:avLst/>
          </a:prstGeom>
          <a:solidFill>
            <a:srgbClr val="DAE0E1"/>
          </a:solidFill>
          <a:ln>
            <a:noFill/>
          </a:ln>
        </p:spPr>
        <p:txBody>
          <a:bodyPr wrap="square" tIns="68580" bIns="68580">
            <a:spAutoFit/>
          </a:bodyPr>
          <a:lstStyle/>
          <a:p>
            <a:pPr marL="0" indent="0">
              <a:buNone/>
            </a:pPr>
            <a:r>
              <a:rPr sz="1000" b="0" i="0">
                <a:solidFill>
                  <a:srgbClr val="000000"/>
                </a:solidFill>
                <a:latin typeface="Times New Roman"/>
                <a:cs typeface="Times New Roman"/>
              </a:rPr>
              <a:t>The bad-faith finding rests on four knowing failures: leaving the fee unresolved without valuation work, not acting on the 2016 offer, not defending the claim, and not disclosing the offer. The opinion’s criticism is directed at WTC as an institution, not at any individual.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Hillblom: The Lesson</a:t>
            </a:r>
          </a:p>
        </p:txBody>
      </p:sp>
      <p:sp>
        <p:nvSpPr>
          <p:cNvPr id="3" name="TextBox 2"/>
          <p:cNvSpPr txBox="1"/>
          <p:nvPr/>
        </p:nvSpPr>
        <p:spPr>
          <a:xfrm>
            <a:off x="457200" y="841476"/>
            <a:ext cx="8229600" cy="257175"/>
          </a:xfrm>
          <a:prstGeom prst="rect">
            <a:avLst/>
          </a:prstGeom>
          <a:noFill/>
          <a:ln>
            <a:noFill/>
          </a:ln>
        </p:spPr>
        <p:txBody>
          <a:bodyPr wrap="square" lIns="54864" tIns="32004" rIns="54864" bIns="32004">
            <a:spAutoFit/>
          </a:bodyPr>
          <a:lstStyle/>
          <a:p>
            <a:pPr marL="0" indent="0">
              <a:buNone/>
            </a:pPr>
            <a:r>
              <a:rPr sz="1200" b="1" i="0">
                <a:solidFill>
                  <a:srgbClr val="606366"/>
                </a:solidFill>
                <a:latin typeface="Times New Roman"/>
                <a:cs typeface="Times New Roman"/>
              </a:rPr>
              <a:t>For Trustees and Fiduciaries: Our Observations</a:t>
            </a:r>
          </a:p>
        </p:txBody>
      </p:sp>
      <p:sp>
        <p:nvSpPr>
          <p:cNvPr id="4" name="TextBox 3"/>
          <p:cNvSpPr txBox="1"/>
          <p:nvPr/>
        </p:nvSpPr>
        <p:spPr>
          <a:xfrm>
            <a:off x="658368" y="1143045"/>
            <a:ext cx="7882127" cy="1250000"/>
          </a:xfrm>
          <a:prstGeom prst="rect">
            <a:avLst/>
          </a:prstGeom>
          <a:noFill/>
          <a:ln>
            <a:noFill/>
          </a:ln>
        </p:spPr>
        <p:txBody>
          <a:bodyPr wrap="square" lIns="54864" tIns="32004" rIns="54864" bIns="32004">
            <a:spAutoFit/>
          </a:bodyPr>
          <a:lstStyle/>
          <a:p>
            <a:pPr marL="228600" indent="-228600">
              <a:buSzPct val="80000"/>
              <a:buFont typeface="Arial"/>
              <a:buChar char="•"/>
            </a:pPr>
            <a:r>
              <a:rPr sz="950" b="0" i="0">
                <a:solidFill>
                  <a:srgbClr val="000000"/>
                </a:solidFill>
                <a:latin typeface="Times New Roman"/>
                <a:cs typeface="Times New Roman"/>
              </a:rPr>
              <a:t>When a known claim turns on an asset’s value, obtain a value fit for that purpose. The opinion faults the absence of any valuation work while the fee claim stayed open, not the choice of a particular number.</a:t>
            </a:r>
          </a:p>
          <a:p>
            <a:pPr marL="228600" indent="-228600">
              <a:buSzPct val="80000"/>
              <a:buFont typeface="Arial"/>
              <a:buChar char="•"/>
            </a:pPr>
            <a:r>
              <a:rPr sz="950" b="0" i="0">
                <a:solidFill>
                  <a:srgbClr val="000000"/>
                </a:solidFill>
                <a:latin typeface="Times New Roman"/>
                <a:cs typeface="Times New Roman"/>
              </a:rPr>
              <a:t>Give every open claim an owner. This file passed among legal and business-line staff over many years, and the 2016 offer reached someone new to its history.</a:t>
            </a:r>
          </a:p>
          <a:p>
            <a:pPr marL="228600" indent="-228600">
              <a:buSzPct val="80000"/>
              <a:buFont typeface="Arial"/>
              <a:buChar char="•"/>
            </a:pPr>
            <a:r>
              <a:rPr sz="950" b="0" i="0">
                <a:solidFill>
                  <a:srgbClr val="000000"/>
                </a:solidFill>
                <a:latin typeface="Times New Roman"/>
                <a:cs typeface="Times New Roman"/>
              </a:rPr>
              <a:t>Treat a time-limited offer as material information. Evaluate it, answer it, and tell the beneficiary. A production that omits a material fact will not start the limitations period.</a:t>
            </a:r>
          </a:p>
          <a:p>
            <a:pPr marL="228600" indent="-228600">
              <a:buSzPct val="80000"/>
              <a:buFont typeface="Arial"/>
              <a:buChar char="•"/>
            </a:pPr>
            <a:r>
              <a:rPr sz="950" b="0" i="0">
                <a:solidFill>
                  <a:srgbClr val="000000"/>
                </a:solidFill>
                <a:latin typeface="Times New Roman"/>
                <a:cs typeface="Times New Roman"/>
              </a:rPr>
              <a:t>Discretion protects judgment, not inaction. The court accepted that WTC could refuse to overpay; the problem was that it did not pay, defend, or inform.</a:t>
            </a:r>
          </a:p>
        </p:txBody>
      </p:sp>
      <p:sp>
        <p:nvSpPr>
          <p:cNvPr id="5" name="TextBox 4"/>
          <p:cNvSpPr txBox="1"/>
          <p:nvPr/>
        </p:nvSpPr>
        <p:spPr>
          <a:xfrm>
            <a:off x="457200" y="2440000"/>
            <a:ext cx="8229600" cy="257175"/>
          </a:xfrm>
          <a:prstGeom prst="rect">
            <a:avLst/>
          </a:prstGeom>
          <a:noFill/>
          <a:ln>
            <a:noFill/>
          </a:ln>
        </p:spPr>
        <p:txBody>
          <a:bodyPr wrap="square" lIns="54864" tIns="32004" rIns="54864" bIns="32004">
            <a:spAutoFit/>
          </a:bodyPr>
          <a:lstStyle/>
          <a:p>
            <a:pPr marL="0" indent="0">
              <a:buNone/>
            </a:pPr>
            <a:r>
              <a:rPr sz="1200" b="1" i="0">
                <a:solidFill>
                  <a:srgbClr val="606366"/>
                </a:solidFill>
                <a:latin typeface="Times New Roman"/>
                <a:cs typeface="Times New Roman"/>
              </a:rPr>
              <a:t>For Valuation Experts: Our Observations</a:t>
            </a:r>
          </a:p>
        </p:txBody>
      </p:sp>
      <p:sp>
        <p:nvSpPr>
          <p:cNvPr id="6" name="TextBox 5"/>
          <p:cNvSpPr txBox="1"/>
          <p:nvPr/>
        </p:nvSpPr>
        <p:spPr>
          <a:xfrm>
            <a:off x="658368" y="2720000"/>
            <a:ext cx="7882127" cy="1050000"/>
          </a:xfrm>
          <a:prstGeom prst="rect">
            <a:avLst/>
          </a:prstGeom>
          <a:noFill/>
          <a:ln>
            <a:noFill/>
          </a:ln>
        </p:spPr>
        <p:txBody>
          <a:bodyPr wrap="square" lIns="54864" tIns="32004" rIns="54864" bIns="32004">
            <a:spAutoFit/>
          </a:bodyPr>
          <a:lstStyle/>
          <a:p>
            <a:pPr marL="228600" indent="-228600">
              <a:buSzPct val="80000"/>
              <a:buFont typeface="Arial"/>
              <a:buChar char="•"/>
            </a:pPr>
            <a:r>
              <a:rPr sz="950" b="0" i="0">
                <a:solidFill>
                  <a:srgbClr val="000000"/>
                </a:solidFill>
                <a:latin typeface="Times New Roman"/>
                <a:cs typeface="Times New Roman"/>
              </a:rPr>
              <a:t>Test whether a tax value fits a new purpose. Here a Form 706 figure was used to price a fee on later distributions, and the court found WTC knew it was not particularly useful.</a:t>
            </a:r>
          </a:p>
          <a:p>
            <a:pPr marL="228600" indent="-228600">
              <a:buSzPct val="80000"/>
              <a:buFont typeface="Arial"/>
              <a:buChar char="•"/>
            </a:pPr>
            <a:r>
              <a:rPr sz="950" b="0" i="0">
                <a:solidFill>
                  <a:srgbClr val="000000"/>
                </a:solidFill>
                <a:latin typeface="Times New Roman"/>
                <a:cs typeface="Times New Roman"/>
              </a:rPr>
              <a:t>Retrospective appraisals grow harder the longer they wait. WTC said so in 2013, and the court measured the loss against the missed settlement instead.</a:t>
            </a:r>
          </a:p>
          <a:p>
            <a:pPr marL="228600" indent="-228600">
              <a:buSzPct val="80000"/>
              <a:buFont typeface="Arial"/>
              <a:buChar char="•"/>
            </a:pPr>
            <a:r>
              <a:rPr sz="950" b="0" i="0">
                <a:solidFill>
                  <a:srgbClr val="000000"/>
                </a:solidFill>
                <a:latin typeface="Times New Roman"/>
                <a:cs typeface="Times New Roman"/>
              </a:rPr>
              <a:t>Settlement advice is valuation work. The court relied on the beneficiary’s adviser, whose conservative range supported the $1.4 million settlement as reasonable.</a:t>
            </a:r>
          </a:p>
          <a:p>
            <a:pPr marL="228600" indent="-228600">
              <a:buSzPct val="80000"/>
              <a:buFont typeface="Arial"/>
              <a:buChar char="•"/>
            </a:pPr>
            <a:r>
              <a:rPr sz="950" b="0" i="0">
                <a:solidFill>
                  <a:srgbClr val="000000"/>
                </a:solidFill>
                <a:latin typeface="Times New Roman"/>
                <a:cs typeface="Times New Roman"/>
              </a:rPr>
              <a:t>Prepare for the stand. The court said the beneficiary’s damages expert “fell below this Court’s expectations” when confronted with handwritten notes he had with him, although it did not strike his testimony.</a:t>
            </a:r>
          </a:p>
        </p:txBody>
      </p:sp>
      <p:sp>
        <p:nvSpPr>
          <p:cNvPr id="7" name="TextBox 6"/>
          <p:cNvSpPr txBox="1"/>
          <p:nvPr/>
        </p:nvSpPr>
        <p:spPr>
          <a:xfrm>
            <a:off x="658368" y="3880000"/>
            <a:ext cx="7882127" cy="434340"/>
          </a:xfrm>
          <a:prstGeom prst="rect">
            <a:avLst/>
          </a:prstGeom>
          <a:solidFill>
            <a:srgbClr val="DAE0E1"/>
          </a:solidFill>
          <a:ln>
            <a:noFill/>
          </a:ln>
        </p:spPr>
        <p:txBody>
          <a:bodyPr wrap="square" tIns="68580" bIns="68580">
            <a:spAutoFit/>
          </a:bodyPr>
          <a:lstStyle/>
          <a:p>
            <a:pPr marL="0" indent="0">
              <a:buNone/>
            </a:pPr>
            <a:r>
              <a:rPr sz="1000" b="0" i="0">
                <a:solidFill>
                  <a:srgbClr val="000000"/>
                </a:solidFill>
                <a:latin typeface="Times New Roman"/>
                <a:cs typeface="Times New Roman"/>
              </a:rPr>
              <a:t>Where trustee inaction causes the excess loss, a Delaware court may decline to order a retrospective appraisal of the underlying asset and restore the trust by reference to what a diligent trustee could have settled for.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Estate of Anenberg v. Commissioner</a:t>
            </a:r>
          </a:p>
        </p:txBody>
      </p:sp>
      <p:sp>
        <p:nvSpPr>
          <p:cNvPr id="3" name="TextBox 2"/>
          <p:cNvSpPr txBox="1"/>
          <p:nvPr/>
        </p:nvSpPr>
        <p:spPr>
          <a:xfrm>
            <a:off x="457200" y="755523"/>
            <a:ext cx="8229600" cy="220027"/>
          </a:xfrm>
          <a:prstGeom prst="rect">
            <a:avLst/>
          </a:prstGeom>
          <a:noFill/>
          <a:ln>
            <a:noFill/>
          </a:ln>
        </p:spPr>
        <p:txBody>
          <a:bodyPr wrap="square" lIns="54864" tIns="32004" rIns="54864" bIns="32004">
            <a:spAutoFit/>
          </a:bodyPr>
          <a:lstStyle/>
          <a:p>
            <a:pPr marL="0" indent="0">
              <a:buNone/>
            </a:pPr>
            <a:r>
              <a:rPr sz="1050" b="0" i="1">
                <a:solidFill>
                  <a:srgbClr val="606366"/>
                </a:solidFill>
                <a:latin typeface="Times New Roman"/>
                <a:cs typeface="Times New Roman"/>
              </a:rPr>
              <a:t>162 T.C. 199 (2024), filed May 20, 2024 (Toro, J.)</a:t>
            </a:r>
          </a:p>
        </p:txBody>
      </p:sp>
      <p:sp>
        <p:nvSpPr>
          <p:cNvPr id="4" name="TextBox 3"/>
          <p:cNvSpPr txBox="1"/>
          <p:nvPr/>
        </p:nvSpPr>
        <p:spPr>
          <a:xfrm>
            <a:off x="457200" y="1140142"/>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Facts</a:t>
            </a:r>
          </a:p>
        </p:txBody>
      </p:sp>
      <p:sp>
        <p:nvSpPr>
          <p:cNvPr id="5" name="TextBox 4"/>
          <p:cNvSpPr txBox="1"/>
          <p:nvPr/>
        </p:nvSpPr>
        <p:spPr>
          <a:xfrm>
            <a:off x="658368" y="1479613"/>
            <a:ext cx="7882127" cy="1901697"/>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Alvin Anenberg died in 2008, survived by his wife Sally and by his two sons from a prior marriage, Steven and Neil. Steven served as executor of Alvin’s estate and as trustee of the marital trusts, and trusts created for the benefit of each son held contingent remainder interests.</a:t>
            </a:r>
          </a:p>
          <a:p>
            <a:pPr marL="228600" indent="-228600">
              <a:buSzPct val="80000"/>
              <a:buFont typeface="Arial"/>
              <a:buChar char="•"/>
            </a:pPr>
            <a:r>
              <a:rPr sz="1000" b="0" i="0">
                <a:solidFill>
                  <a:srgbClr val="000000"/>
                </a:solidFill>
                <a:latin typeface="Times New Roman"/>
                <a:cs typeface="Times New Roman"/>
              </a:rPr>
              <a:t>The Anenberg Family Trust funded the marital trusts with 199 of the 400 outstanding shares of Al-Sal Oil Company, a 49.75% interest in the family’s Los Angeles gasoline station business, together with cash and a 50.0% interest in the couple’s home.</a:t>
            </a:r>
          </a:p>
          <a:p>
            <a:pPr marL="228600" indent="-228600">
              <a:buSzPct val="80000"/>
              <a:buFont typeface="Arial"/>
              <a:buChar char="•"/>
            </a:pPr>
            <a:r>
              <a:rPr sz="1000" b="0" i="0">
                <a:solidFill>
                  <a:srgbClr val="000000"/>
                </a:solidFill>
                <a:latin typeface="Times New Roman"/>
                <a:cs typeface="Times New Roman"/>
              </a:rPr>
              <a:t>The estate elected qualified terminable interest property, or QTIP, treatment under section 2056(b)(7), deferring estate tax until Sally’s own death or lifetime disposition of her interest. Sally held a mandatory income interest for life, worth $2,599,463 as of March 2012.</a:t>
            </a:r>
          </a:p>
          <a:p>
            <a:pPr marL="228600" indent="-228600">
              <a:buSzPct val="80000"/>
              <a:buFont typeface="Arial"/>
              <a:buChar char="•"/>
            </a:pPr>
            <a:r>
              <a:rPr sz="1000" b="0" i="0">
                <a:solidFill>
                  <a:srgbClr val="000000"/>
                </a:solidFill>
                <a:latin typeface="Times New Roman"/>
                <a:cs typeface="Times New Roman"/>
              </a:rPr>
              <a:t>In October 2011 Steven, as trustee, petitioned the Superior Court of California to terminate the marital trusts under Probate Code section 15403, with the consent of Sally and all beneficiaries. In March 2012 the court ordered the entire $25,450,000 of trust property distributed to Sally outright.</a:t>
            </a:r>
          </a:p>
          <a:p>
            <a:pPr marL="228600" indent="-228600">
              <a:buSzPct val="80000"/>
              <a:buFont typeface="Arial"/>
              <a:buChar char="•"/>
            </a:pPr>
            <a:r>
              <a:rPr sz="1000" b="0" i="0">
                <a:solidFill>
                  <a:srgbClr val="000000"/>
                </a:solidFill>
                <a:latin typeface="Times New Roman"/>
                <a:cs typeface="Times New Roman"/>
              </a:rPr>
              <a:t>Later that year Sally gave Al-Sal shares valued at $1,632,622 to trusts for each of Steven and Neil, and sold virtually all her remaining Al-Sal shares, including shares from her other trusts, to various trusts for Alvin’s children and grandchildren for nine-year promissory notes at the applicable federal rate, then 0.84%, secured by the shares and partially guaranteed.</a:t>
            </a:r>
          </a:p>
        </p:txBody>
      </p:sp>
      <p:sp>
        <p:nvSpPr>
          <p:cNvPr id="6" name="TextBox 5"/>
          <p:cNvSpPr txBox="1"/>
          <p:nvPr/>
        </p:nvSpPr>
        <p:spPr>
          <a:xfrm>
            <a:off x="658368" y="3527615"/>
            <a:ext cx="7882127" cy="434340"/>
          </a:xfrm>
          <a:prstGeom prst="rect">
            <a:avLst/>
          </a:prstGeom>
          <a:solidFill>
            <a:srgbClr val="DAE0E1"/>
          </a:solidFill>
          <a:ln>
            <a:noFill/>
          </a:ln>
        </p:spPr>
        <p:txBody>
          <a:bodyPr wrap="square" tIns="68580" bIns="68580">
            <a:spAutoFit/>
          </a:bodyPr>
          <a:lstStyle/>
          <a:p>
            <a:pPr marL="0" indent="0">
              <a:buNone/>
            </a:pPr>
            <a:r>
              <a:rPr sz="1000" b="0" i="0">
                <a:solidFill>
                  <a:srgbClr val="000000"/>
                </a:solidFill>
                <a:latin typeface="Times New Roman"/>
                <a:cs typeface="Times New Roman"/>
              </a:rPr>
              <a:t>The Commissioner determined a gift tax deficiency of more than $9.0 million plus an accuracy-related penalty of more than $1.8 million, in a notice issued December 1, 2020, eight years after the transaction.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Anenberg: The Court’s Analysis</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Commissioner’s Position</a:t>
            </a:r>
          </a:p>
        </p:txBody>
      </p:sp>
      <p:sp>
        <p:nvSpPr>
          <p:cNvPr id="4" name="TextBox 3"/>
          <p:cNvSpPr txBox="1"/>
          <p:nvPr/>
        </p:nvSpPr>
        <p:spPr>
          <a:xfrm>
            <a:off x="658368" y="1232154"/>
            <a:ext cx="7882127" cy="434340"/>
          </a:xfrm>
          <a:prstGeom prst="rect">
            <a:avLst/>
          </a:prstGeom>
          <a:solidFill>
            <a:srgbClr val="DAE0E1"/>
          </a:solidFill>
          <a:ln>
            <a:noFill/>
          </a:ln>
        </p:spPr>
        <p:txBody>
          <a:bodyPr wrap="square" tIns="68580" bIns="68580">
            <a:spAutoFit/>
          </a:bodyPr>
          <a:lstStyle/>
          <a:p>
            <a:pPr marL="0" indent="0">
              <a:buNone/>
            </a:pPr>
            <a:r>
              <a:rPr sz="1000" b="0" i="1">
                <a:solidFill>
                  <a:srgbClr val="000000"/>
                </a:solidFill>
                <a:latin typeface="Times New Roman"/>
                <a:cs typeface="Times New Roman"/>
              </a:rPr>
              <a:t>[O]nce the estate of the first spouse to die irrevocably ‘checks-in’ to the QTIP regime, there is no method to ‘check-out’ absent paying the deferred tax</a:t>
            </a:r>
          </a:p>
        </p:txBody>
      </p:sp>
      <p:sp>
        <p:nvSpPr>
          <p:cNvPr id="5" name="TextBox 4"/>
          <p:cNvSpPr txBox="1"/>
          <p:nvPr/>
        </p:nvSpPr>
        <p:spPr>
          <a:xfrm>
            <a:off x="457200" y="1904238"/>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Holding, on Cross-Motions for Partial Summary Judgment</a:t>
            </a:r>
          </a:p>
        </p:txBody>
      </p:sp>
      <p:sp>
        <p:nvSpPr>
          <p:cNvPr id="6" name="TextBox 5"/>
          <p:cNvSpPr txBox="1"/>
          <p:nvPr/>
        </p:nvSpPr>
        <p:spPr>
          <a:xfrm>
            <a:off x="658368" y="2243709"/>
            <a:ext cx="7882127" cy="1819973"/>
          </a:xfrm>
          <a:prstGeom prst="rect">
            <a:avLst/>
          </a:prstGeom>
          <a:noFill/>
          <a:ln>
            <a:noFill/>
          </a:ln>
        </p:spPr>
        <p:txBody>
          <a:bodyPr wrap="square" lIns="54864" tIns="32004" rIns="54864" bIns="32004">
            <a:spAutoFit/>
          </a:bodyPr>
          <a:lstStyle/>
          <a:p>
            <a:pPr marL="228600" indent="-228600">
              <a:buSzPct val="80000"/>
              <a:buFont typeface="Arial"/>
              <a:buChar char="•"/>
            </a:pPr>
            <a:r>
              <a:rPr sz="950" b="0" i="0">
                <a:solidFill>
                  <a:srgbClr val="000000"/>
                </a:solidFill>
                <a:latin typeface="Times New Roman"/>
                <a:cs typeface="Times New Roman"/>
              </a:rPr>
              <a:t>The opinion was reviewed by the court. Twelve judges agreed with Judge Toro’s opinion, thirteen in all, with no concurrence and no dissent. Values were stipulated, so nothing was litigated on valuation, and the opinion closes by directing that an appropriate order will be issued.</a:t>
            </a:r>
          </a:p>
          <a:p>
            <a:pPr marL="228600" indent="-228600">
              <a:buSzPct val="80000"/>
              <a:buFont typeface="Arial"/>
              <a:buChar char="•"/>
            </a:pPr>
            <a:r>
              <a:rPr sz="950" b="0" i="0">
                <a:solidFill>
                  <a:srgbClr val="000000"/>
                </a:solidFill>
                <a:latin typeface="Times New Roman"/>
                <a:cs typeface="Times New Roman"/>
              </a:rPr>
              <a:t>Assuming, without deciding, that the termination was a section 2519 disposition, section 2501 still requires a gratuitous transfer before gift tax applies. What Sally was deemed to give up was the remainder, $22,850,537, and in the same transaction she received the entire $25,450,000.</a:t>
            </a:r>
          </a:p>
          <a:p>
            <a:pPr marL="228600" indent="-228600">
              <a:buSzPct val="80000"/>
              <a:buFont typeface="Arial"/>
              <a:buChar char="•"/>
            </a:pPr>
            <a:r>
              <a:rPr sz="950" b="0" i="0">
                <a:solidFill>
                  <a:srgbClr val="000000"/>
                </a:solidFill>
                <a:latin typeface="Times New Roman"/>
                <a:cs typeface="Times New Roman"/>
              </a:rPr>
              <a:t>On the argument that the shares could not count as consideration because the QTIP fiction already treated her as owning them: “The Commissioner’s position amounts to wanting to have your cake and eat it too.”</a:t>
            </a:r>
          </a:p>
          <a:p>
            <a:pPr marL="228600" indent="-228600">
              <a:buSzPct val="80000"/>
              <a:buFont typeface="Arial"/>
              <a:buChar char="•"/>
            </a:pPr>
            <a:r>
              <a:rPr sz="950" b="0" i="0">
                <a:solidFill>
                  <a:srgbClr val="000000"/>
                </a:solidFill>
                <a:latin typeface="Times New Roman"/>
                <a:cs typeface="Times New Roman"/>
              </a:rPr>
              <a:t>Estate of Kite distinguished. There the court applied substance over form to trust property sold two days after termination for unsecured private annuities. Here the Commissioner had not asked the court to apply that doctrine, and, unlike Kite, the transaction was not an apparent attempt to keep the QTIP value from ever being taxed.</a:t>
            </a:r>
          </a:p>
          <a:p>
            <a:pPr marL="228600" indent="-228600">
              <a:buSzPct val="80000"/>
              <a:buFont typeface="Arial"/>
              <a:buChar char="•"/>
            </a:pPr>
            <a:r>
              <a:rPr sz="950" b="0" i="0">
                <a:solidFill>
                  <a:srgbClr val="000000"/>
                </a:solidFill>
                <a:latin typeface="Times New Roman"/>
                <a:cs typeface="Times New Roman"/>
              </a:rPr>
              <a:t>The September 2012 sale raised no separate section 2519 issue. The court noted there appeared to be no dispute that a qualifying disposition occurs only once, and that Sally’s qualifying income interest did not survive the termination.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Anenberg: What the Opinion Does Not Decide</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Four Open Questions That Shape How Far the Case Reaches</a:t>
            </a:r>
          </a:p>
        </p:txBody>
      </p:sp>
      <p:sp>
        <p:nvSpPr>
          <p:cNvPr id="4" name="TextBox 3"/>
          <p:cNvSpPr txBox="1"/>
          <p:nvPr/>
        </p:nvSpPr>
        <p:spPr>
          <a:xfrm>
            <a:off x="658368" y="1232154"/>
            <a:ext cx="7882127" cy="1405128"/>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The remainder beneficiaries. Footnote 18: “We express no view on whether the other beneficiaries of the Marital Trust could be treated as making a gift to Sally for gift tax purposes.” That question was answered against taxpayers four months later in McDougall.</a:t>
            </a:r>
          </a:p>
          <a:p>
            <a:pPr marL="228600" indent="-228600">
              <a:buSzPct val="80000"/>
              <a:buFont typeface="Arial"/>
              <a:buChar char="•"/>
            </a:pPr>
            <a:r>
              <a:rPr sz="1000" b="0" i="0">
                <a:solidFill>
                  <a:srgbClr val="000000"/>
                </a:solidFill>
                <a:latin typeface="Times New Roman"/>
                <a:cs typeface="Times New Roman"/>
              </a:rPr>
              <a:t>Substance over form. The Commissioner did not raise it, and the court said so. The doctrine remains available in the next case.</a:t>
            </a:r>
          </a:p>
          <a:p>
            <a:pPr marL="228600" indent="-228600">
              <a:buSzPct val="80000"/>
              <a:buFont typeface="Arial"/>
              <a:buChar char="•"/>
            </a:pPr>
            <a:r>
              <a:rPr sz="1000" b="0" i="0">
                <a:solidFill>
                  <a:srgbClr val="000000"/>
                </a:solidFill>
                <a:latin typeface="Times New Roman"/>
                <a:cs typeface="Times New Roman"/>
              </a:rPr>
              <a:t>Classic commutations. The word commutation never appears in the opinion. In footnote 17 the court observed that the result would be different if Sally had received only the value of her income interest; the deemed gratuitous transfer of about $22.9 million “would be plain.”</a:t>
            </a:r>
          </a:p>
          <a:p>
            <a:pPr marL="228600" indent="-228600">
              <a:buSzPct val="80000"/>
              <a:buFont typeface="Arial"/>
              <a:buChar char="•"/>
            </a:pPr>
            <a:r>
              <a:rPr sz="1000" b="0" i="0">
                <a:solidFill>
                  <a:srgbClr val="000000"/>
                </a:solidFill>
                <a:latin typeface="Times New Roman"/>
                <a:cs typeface="Times New Roman"/>
              </a:rPr>
              <a:t>Income tax. Neither Anenberg nor McDougall addressed the section 1001(e) rule for term interests. PLR 202509010, on a non-QTIP dynasty trust, treated a court-approved early termination as a sale of beneficial interests with gain recognized. It is a separate income tax issue to evaluate, not a result for Anenberg.</a:t>
            </a:r>
          </a:p>
        </p:txBody>
      </p:sp>
      <p:sp>
        <p:nvSpPr>
          <p:cNvPr id="5" name="TextBox 4"/>
          <p:cNvSpPr txBox="1"/>
          <p:nvPr/>
        </p:nvSpPr>
        <p:spPr>
          <a:xfrm>
            <a:off x="658368" y="2783586"/>
            <a:ext cx="7882127" cy="582930"/>
          </a:xfrm>
          <a:prstGeom prst="rect">
            <a:avLst/>
          </a:prstGeom>
          <a:solidFill>
            <a:srgbClr val="DAE0E1"/>
          </a:solidFill>
          <a:ln>
            <a:noFill/>
          </a:ln>
        </p:spPr>
        <p:txBody>
          <a:bodyPr wrap="square" tIns="68580" bIns="68580">
            <a:spAutoFit/>
          </a:bodyPr>
          <a:lstStyle/>
          <a:p>
            <a:pPr marL="0" indent="0">
              <a:buNone/>
            </a:pPr>
            <a:r>
              <a:rPr sz="1000" b="0" i="0">
                <a:solidFill>
                  <a:srgbClr val="000000"/>
                </a:solidFill>
                <a:latin typeface="Times New Roman"/>
                <a:cs typeface="Times New Roman"/>
              </a:rPr>
              <a:t>We are not aware of an action on decision, acquiescence, or Priority Guidance Plan project on these issues; confirm before presenting. The Service’s earlier view appears in CCA 202118008 (February 1, 2021), which may not be cited as precedent: a commutation is a section 2519 disposition, the remaindermen make section 2511 gifts, and the two do not offset. Anenberg held that the spouse made no gift on these facts. McDougall held that the remaindermen did.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Anenberg: Where the Same Structure Would Fail</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Taxpayer Got the Structure Right. The Opinion Marks the Boundaries.</a:t>
            </a:r>
          </a:p>
        </p:txBody>
      </p:sp>
      <p:sp>
        <p:nvSpPr>
          <p:cNvPr id="4" name="TextBox 3"/>
          <p:cNvSpPr txBox="1"/>
          <p:nvPr/>
        </p:nvSpPr>
        <p:spPr>
          <a:xfrm>
            <a:off x="658368" y="1232154"/>
            <a:ext cx="7882127" cy="1569783"/>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a:solidFill>
                  <a:srgbClr val="000000"/>
                </a:solidFill>
                <a:latin typeface="Times New Roman"/>
                <a:cs typeface="Times New Roman"/>
              </a:rPr>
              <a:t>Partial distribution. Had the trust distributed to Sally only the value of her income interest, the court said in footnote 17 that the deemed gratuitous transfer of the remainder “would be plain.” The court used that result as its own point of contrast.</a:t>
            </a:r>
          </a:p>
          <a:p>
            <a:pPr marL="228600" indent="-228600">
              <a:buSzPct val="80000"/>
              <a:buFont typeface="Arial"/>
              <a:buChar char="•"/>
            </a:pPr>
            <a:r>
              <a:rPr sz="1050" b="0" i="0">
                <a:solidFill>
                  <a:srgbClr val="000000"/>
                </a:solidFill>
                <a:latin typeface="Times New Roman"/>
                <a:cs typeface="Times New Roman"/>
              </a:rPr>
              <a:t>Weak note terms (our view). Had the later sale used unsecured notes, below-market interest, or payment deferred past Sally’s likely death, in the pattern of Estate of Kite, the Commissioner could ask the court to apply substance over form. The court did not approve the sale terms against that or any other challenge.</a:t>
            </a:r>
          </a:p>
          <a:p>
            <a:pPr marL="228600" indent="-228600">
              <a:buSzPct val="80000"/>
              <a:buFont typeface="Arial"/>
              <a:buChar char="•"/>
            </a:pPr>
            <a:r>
              <a:rPr sz="1050" b="0" i="0">
                <a:solidFill>
                  <a:srgbClr val="000000"/>
                </a:solidFill>
                <a:latin typeface="Times New Roman"/>
                <a:cs typeface="Times New Roman"/>
              </a:rPr>
              <a:t>Overreading the holding. The decision is a partial summary judgment on stipulated values, with no separate concurrence. It should be read for exactly what it holds, no gift tax where the spouse’s full value returns to her within the same transaction and remains inside her own taxable estate, and not as blanket authority for terminating QTIP trusts generally.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Anenberg: The Lesson</a:t>
            </a:r>
          </a:p>
        </p:txBody>
      </p:sp>
      <p:sp>
        <p:nvSpPr>
          <p:cNvPr id="3" name="TextBox 2"/>
          <p:cNvSpPr txBox="1"/>
          <p:nvPr/>
        </p:nvSpPr>
        <p:spPr>
          <a:xfrm>
            <a:off x="658368" y="892683"/>
            <a:ext cx="7882127" cy="1524000"/>
          </a:xfrm>
          <a:prstGeom prst="rect">
            <a:avLst/>
          </a:prstGeom>
          <a:noFill/>
          <a:ln>
            <a:noFill/>
          </a:ln>
        </p:spPr>
        <p:txBody>
          <a:bodyPr wrap="square" lIns="54864" tIns="32004" rIns="54864" bIns="32004">
            <a:spAutoFit/>
          </a:bodyPr>
          <a:lstStyle/>
          <a:p>
            <a:pPr marL="228600" indent="-228600">
              <a:buSzPct val="80000"/>
              <a:buFont typeface="Arial"/>
              <a:buChar char="•"/>
            </a:pPr>
            <a:r>
              <a:rPr sz="1100" b="0" i="0">
                <a:solidFill>
                  <a:srgbClr val="000000"/>
                </a:solidFill>
                <a:latin typeface="Times New Roman"/>
                <a:cs typeface="Times New Roman"/>
              </a:rPr>
              <a:t>Section 2519 answers only what is deemed transferred. It does not answer whether that deemed transfer is a gift.</a:t>
            </a:r>
          </a:p>
          <a:p>
            <a:pPr marL="228600" indent="-228600">
              <a:buSzPct val="80000"/>
              <a:buFont typeface="Arial"/>
              <a:buChar char="•"/>
            </a:pPr>
            <a:r>
              <a:rPr sz="1100" b="0" i="0">
                <a:solidFill>
                  <a:srgbClr val="000000"/>
                </a:solidFill>
                <a:latin typeface="Times New Roman"/>
                <a:cs typeface="Times New Roman"/>
              </a:rPr>
              <a:t>On these facts, a surviving spouse who received the full value of the trust property in the same transaction made no gift on termination, and the later sale did not trigger section 2519 again. The note security, interest, and maturity were distinguishing facts, not a court-approved checklist.</a:t>
            </a:r>
          </a:p>
          <a:p>
            <a:pPr marL="228600" indent="-228600">
              <a:buSzPct val="80000"/>
              <a:buFont typeface="Arial"/>
              <a:buChar char="•"/>
            </a:pPr>
            <a:r>
              <a:rPr sz="1100" b="0" i="0">
                <a:solidFill>
                  <a:srgbClr val="000000"/>
                </a:solidFill>
                <a:latin typeface="Times New Roman"/>
                <a:cs typeface="Times New Roman"/>
              </a:rPr>
              <a:t>An open question, in our view, that depends on state trust law and was not decided in Anenberg or McDougall: whether a trustee’s distribution standard affects the remaindermen’s gift. Where the trustee holds broad discretion, a distribution to the spouse may be an exercise of fiduciary power; where discretion is limited, consenting remaindermen may be treated as making a gift.</a:t>
            </a:r>
          </a:p>
          <a:p>
            <a:pPr marL="228600" indent="-228600">
              <a:buSzPct val="80000"/>
              <a:buFont typeface="Arial"/>
              <a:buChar char="•"/>
            </a:pPr>
            <a:r>
              <a:rPr sz="1100" b="0" i="0">
                <a:solidFill>
                  <a:srgbClr val="000000"/>
                </a:solidFill>
                <a:latin typeface="Times New Roman"/>
                <a:cs typeface="Times New Roman"/>
              </a:rPr>
              <a:t>Different facts, such as those in Kite, may produce a different result.</a:t>
            </a:r>
          </a:p>
        </p:txBody>
      </p:sp>
      <p:sp>
        <p:nvSpPr>
          <p:cNvPr id="4" name="TextBox 3"/>
          <p:cNvSpPr txBox="1"/>
          <p:nvPr/>
        </p:nvSpPr>
        <p:spPr>
          <a:xfrm>
            <a:off x="658368" y="2562987"/>
            <a:ext cx="7882127" cy="449198"/>
          </a:xfrm>
          <a:prstGeom prst="rect">
            <a:avLst/>
          </a:prstGeom>
          <a:solidFill>
            <a:srgbClr val="DAE0E1"/>
          </a:solidFill>
          <a:ln>
            <a:noFill/>
          </a:ln>
        </p:spPr>
        <p:txBody>
          <a:bodyPr wrap="square" tIns="68580" bIns="68580">
            <a:spAutoFit/>
          </a:bodyPr>
          <a:lstStyle/>
          <a:p>
            <a:pPr marL="0" indent="0">
              <a:buNone/>
            </a:pPr>
            <a:r>
              <a:rPr sz="1050" b="0" i="0">
                <a:solidFill>
                  <a:srgbClr val="000000"/>
                </a:solidFill>
                <a:latin typeface="Times New Roman"/>
                <a:cs typeface="Times New Roman"/>
              </a:rPr>
              <a:t>No valuation was litigated in Anenberg. The parties stipulated the value of the trust property and of the income interest. The valuation fight arrives in McDougall and is decided in Lewis.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McDougall v. Commissioner and Lewis v. Commissioner</a:t>
            </a:r>
          </a:p>
        </p:txBody>
      </p:sp>
      <p:sp>
        <p:nvSpPr>
          <p:cNvPr id="3" name="TextBox 2"/>
          <p:cNvSpPr txBox="1"/>
          <p:nvPr/>
        </p:nvSpPr>
        <p:spPr>
          <a:xfrm>
            <a:off x="457200" y="755523"/>
            <a:ext cx="8229600" cy="212598"/>
          </a:xfrm>
          <a:prstGeom prst="rect">
            <a:avLst/>
          </a:prstGeom>
          <a:noFill/>
          <a:ln>
            <a:noFill/>
          </a:ln>
        </p:spPr>
        <p:txBody>
          <a:bodyPr wrap="square" lIns="54864" tIns="32004" rIns="54864" bIns="32004">
            <a:spAutoFit/>
          </a:bodyPr>
          <a:lstStyle/>
          <a:p>
            <a:pPr marL="0" indent="0">
              <a:buNone/>
            </a:pPr>
            <a:r>
              <a:rPr sz="1000" b="0" i="1">
                <a:solidFill>
                  <a:srgbClr val="606366"/>
                </a:solidFill>
                <a:latin typeface="Times New Roman"/>
                <a:cs typeface="Times New Roman"/>
              </a:rPr>
              <a:t>McDougall, 163 T.C. 112 (2024), Docket Nos. 2458-22, 2459-22, and 2460-22; Lewis, T.C. Memo. 2026-58, Docket Nos. 2459-22 and 2460-22</a:t>
            </a:r>
          </a:p>
        </p:txBody>
      </p:sp>
      <p:sp>
        <p:nvSpPr>
          <p:cNvPr id="4" name="TextBox 3"/>
          <p:cNvSpPr txBox="1"/>
          <p:nvPr/>
        </p:nvSpPr>
        <p:spPr>
          <a:xfrm>
            <a:off x="457200" y="113271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Facts</a:t>
            </a:r>
          </a:p>
        </p:txBody>
      </p:sp>
      <p:sp>
        <p:nvSpPr>
          <p:cNvPr id="5" name="TextBox 4"/>
          <p:cNvSpPr txBox="1"/>
          <p:nvPr/>
        </p:nvSpPr>
        <p:spPr>
          <a:xfrm>
            <a:off x="658368" y="1472184"/>
            <a:ext cx="7882127" cy="1753107"/>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Clotilde McDougall died in 2011, survived by her husband Bruce and their two adult children, Linda and Peter, all Washington residents.</a:t>
            </a:r>
          </a:p>
          <a:p>
            <a:pPr marL="228600" indent="-228600">
              <a:buSzPct val="80000"/>
              <a:buFont typeface="Arial"/>
              <a:buChar char="•"/>
            </a:pPr>
            <a:r>
              <a:rPr sz="1000" b="0" i="0">
                <a:solidFill>
                  <a:srgbClr val="000000"/>
                </a:solidFill>
                <a:latin typeface="Times New Roman"/>
                <a:cs typeface="Times New Roman"/>
              </a:rPr>
              <a:t>Her will left the residue of her estate, principally her interest in a real estate business she had inherited from her father, in a QTIP marital trust for Bruce’s benefit, the Residuary Trust. Her gross estate was valued at $59.76 million, and the QTIP assets that funded the trust were worth approximately $54.0 million. By October 2016 the trust had more than doubled, to a stipulated $117,604,143.</a:t>
            </a:r>
          </a:p>
          <a:p>
            <a:pPr marL="228600" indent="-228600">
              <a:buSzPct val="80000"/>
              <a:buFont typeface="Arial"/>
              <a:buChar char="•"/>
            </a:pPr>
            <a:r>
              <a:rPr sz="1000" b="0" i="0">
                <a:solidFill>
                  <a:srgbClr val="000000"/>
                </a:solidFill>
                <a:latin typeface="Times New Roman"/>
                <a:cs typeface="Times New Roman"/>
              </a:rPr>
              <a:t>Bruce received a mandatory income interest, a discretionary right to principal for his health, maintenance and support in his accustomed manner of living, and a limited testamentary power to appoint trust principal among Clotilde’s descendants, a power he could not exercise in his own favor. Linda and Peter took the remainder in default of appointment.</a:t>
            </a:r>
          </a:p>
          <a:p>
            <a:pPr marL="228600" indent="-228600">
              <a:buSzPct val="80000"/>
              <a:buFont typeface="Arial"/>
              <a:buChar char="•"/>
            </a:pPr>
            <a:r>
              <a:rPr sz="1000" b="0" i="0">
                <a:solidFill>
                  <a:srgbClr val="000000"/>
                </a:solidFill>
                <a:latin typeface="Times New Roman"/>
                <a:cs typeface="Times New Roman"/>
              </a:rPr>
              <a:t>On October 31, 2016, Bruce, Linda and Peter signed a nonjudicial agreement terminating the trust and distributing its entire $117.6 million outright to Bruce, who on the same day sold most of what he received to trusts for Linda, Peter and their descendants in exchange for promissory notes.</a:t>
            </a:r>
          </a:p>
          <a:p>
            <a:pPr marL="228600" indent="-228600">
              <a:buSzPct val="80000"/>
              <a:buFont typeface="Arial"/>
              <a:buChar char="•"/>
            </a:pPr>
            <a:r>
              <a:rPr sz="1000" b="0" i="0">
                <a:solidFill>
                  <a:srgbClr val="000000"/>
                </a:solidFill>
                <a:latin typeface="Times New Roman"/>
                <a:cs typeface="Times New Roman"/>
              </a:rPr>
              <a:t>All three characterized the transaction on their 2016 gift tax returns as a reciprocal gift, netting to no reportable gift tax for anyone.</a:t>
            </a:r>
          </a:p>
        </p:txBody>
      </p:sp>
      <p:sp>
        <p:nvSpPr>
          <p:cNvPr id="6" name="TextBox 5"/>
          <p:cNvSpPr txBox="1"/>
          <p:nvPr/>
        </p:nvSpPr>
        <p:spPr>
          <a:xfrm>
            <a:off x="658368" y="3371596"/>
            <a:ext cx="7882127" cy="446276"/>
          </a:xfrm>
          <a:prstGeom prst="rect">
            <a:avLst/>
          </a:prstGeom>
          <a:solidFill>
            <a:srgbClr val="DAE0E1"/>
          </a:solidFill>
          <a:ln>
            <a:noFill/>
          </a:ln>
        </p:spPr>
        <p:txBody>
          <a:bodyPr wrap="square" tIns="68580" bIns="68580">
            <a:spAutoFit/>
          </a:bodyPr>
          <a:lstStyle/>
          <a:p>
            <a:pPr marL="0" indent="0">
              <a:buNone/>
            </a:pPr>
            <a:r>
              <a:rPr sz="1000" b="0" i="0" dirty="0">
                <a:solidFill>
                  <a:srgbClr val="000000"/>
                </a:solidFill>
                <a:latin typeface="Times New Roman"/>
                <a:cs typeface="Times New Roman"/>
              </a:rPr>
              <a:t>Four months earlier, on June 21, 2016, Bruce had executed a new will that would have exercised his power of appointment by routing the trust’s remaining principal to his own revocable trust rather than equally to Linda and Peter. </a:t>
            </a:r>
          </a:p>
        </p:txBody>
      </p:sp>
      <p:sp>
        <p:nvSpPr>
          <p:cNvPr id="30" name="Disclosure"/>
          <p:cNvSpPr txBox="1"/>
          <p:nvPr/>
        </p:nvSpPr>
        <p:spPr>
          <a:xfrm>
            <a:off x="658368" y="3900000"/>
            <a:ext cx="7882127" cy="330000"/>
          </a:xfrm>
          <a:prstGeom prst="rect">
            <a:avLst/>
          </a:prstGeom>
          <a:ln>
            <a:noFill/>
          </a:ln>
        </p:spPr>
        <p:txBody>
          <a:bodyPr wrap="square" tIns="68580" bIns="68580">
            <a:spAutoFit/>
          </a:bodyPr>
          <a:lstStyle/>
          <a:p>
            <a:pPr marL="0" indent="0">
              <a:buNone/>
            </a:pPr>
            <a:r>
              <a:rPr sz="900" b="0" i="1" dirty="0">
                <a:solidFill>
                  <a:srgbClr val="606366"/>
                </a:solidFill>
                <a:latin typeface="Times New Roman"/>
                <a:cs typeface="Times New Roman"/>
              </a:rPr>
              <a:t>Disclosure: Management Planning, Inc. (“MPI”) served as the petitioners’ valuation expert in Lewis. The slides that follow report the court’s findings and each side’s position as the opinion states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McDougall: The Court’s Analysis (2024)</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Two Donors, Two Results</a:t>
            </a:r>
          </a:p>
        </p:txBody>
      </p:sp>
      <p:sp>
        <p:nvSpPr>
          <p:cNvPr id="4" name="TextBox 3"/>
          <p:cNvSpPr txBox="1"/>
          <p:nvPr/>
        </p:nvSpPr>
        <p:spPr>
          <a:xfrm>
            <a:off x="658368" y="1232154"/>
            <a:ext cx="7882127" cy="738886"/>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a:solidFill>
                  <a:srgbClr val="000000"/>
                </a:solidFill>
                <a:latin typeface="Times New Roman"/>
                <a:cs typeface="Times New Roman"/>
              </a:rPr>
              <a:t>Bruce made no gift. Applying the reasoning it had announced months earlier in Estate of Anenberg, the court held that he received the entire trust corpus in the same transaction in which he was deemed to give it up.</a:t>
            </a:r>
          </a:p>
          <a:p>
            <a:pPr marL="228600" indent="-228600">
              <a:buSzPct val="80000"/>
              <a:buFont typeface="Arial"/>
              <a:buChar char="•"/>
            </a:pPr>
            <a:r>
              <a:rPr sz="1050" b="0" i="0">
                <a:solidFill>
                  <a:srgbClr val="000000"/>
                </a:solidFill>
                <a:latin typeface="Times New Roman"/>
                <a:cs typeface="Times New Roman"/>
              </a:rPr>
              <a:t>Linda and Peter did. Unlike Bruce, they held real, independently existing remainder interests under state law, unaffected by any QTIP fiction, and by consenting to the agreement they gave those interests up and received nothing in return.</a:t>
            </a:r>
          </a:p>
        </p:txBody>
      </p:sp>
      <p:sp>
        <p:nvSpPr>
          <p:cNvPr id="5" name="TextBox 4"/>
          <p:cNvSpPr txBox="1"/>
          <p:nvPr/>
        </p:nvSpPr>
        <p:spPr>
          <a:xfrm>
            <a:off x="658368" y="2117344"/>
            <a:ext cx="7882127" cy="434340"/>
          </a:xfrm>
          <a:prstGeom prst="rect">
            <a:avLst/>
          </a:prstGeom>
          <a:solidFill>
            <a:srgbClr val="DAE0E1"/>
          </a:solidFill>
          <a:ln>
            <a:noFill/>
          </a:ln>
        </p:spPr>
        <p:txBody>
          <a:bodyPr wrap="square" tIns="68580" bIns="68580">
            <a:spAutoFit/>
          </a:bodyPr>
          <a:lstStyle/>
          <a:p>
            <a:pPr marL="0" indent="0">
              <a:buNone/>
            </a:pPr>
            <a:r>
              <a:rPr sz="1000" b="0" i="1">
                <a:solidFill>
                  <a:srgbClr val="000000"/>
                </a:solidFill>
                <a:latin typeface="Times New Roman"/>
                <a:cs typeface="Times New Roman"/>
              </a:rPr>
              <a:t>By giving up something for nothing, Linda and Peter engaged in quintessential gratuitous transfers and are therefore subject to gift tax under sections 2501 and 2511.</a:t>
            </a:r>
          </a:p>
        </p:txBody>
      </p:sp>
      <p:sp>
        <p:nvSpPr>
          <p:cNvPr id="6" name="TextBox 5"/>
          <p:cNvSpPr txBox="1"/>
          <p:nvPr/>
        </p:nvSpPr>
        <p:spPr>
          <a:xfrm>
            <a:off x="658368" y="2697988"/>
            <a:ext cx="7882127" cy="549381"/>
          </a:xfrm>
          <a:prstGeom prst="rect">
            <a:avLst/>
          </a:prstGeom>
          <a:noFill/>
          <a:ln>
            <a:noFill/>
          </a:ln>
        </p:spPr>
        <p:txBody>
          <a:bodyPr wrap="square" lIns="54864" tIns="32004" rIns="54864" bIns="32004">
            <a:spAutoFit/>
          </a:bodyPr>
          <a:lstStyle/>
          <a:p>
            <a:pPr marL="228600" indent="-228600">
              <a:buSzPct val="80000"/>
              <a:buFont typeface="Arial"/>
              <a:buChar char="•"/>
            </a:pPr>
            <a:r>
              <a:rPr sz="1050" b="0" i="0" dirty="0">
                <a:solidFill>
                  <a:srgbClr val="000000"/>
                </a:solidFill>
                <a:latin typeface="Times New Roman"/>
                <a:cs typeface="Times New Roman"/>
              </a:rPr>
              <a:t>The reciprocal gift theory failed outright. Section 2519 deems only a transfer, not a gift, so there was no deemed gift from Bruce available to offset the children’s own real one. Gift tax is measured donor by donor, not by the family’s net economic position.</a:t>
            </a:r>
          </a:p>
          <a:p>
            <a:pPr marL="228600" indent="-228600">
              <a:buSzPct val="80000"/>
              <a:buFont typeface="Arial"/>
              <a:buChar char="•"/>
            </a:pPr>
            <a:endParaRPr sz="1050" b="0" i="0" dirty="0">
              <a:solidFill>
                <a:srgbClr val="000000"/>
              </a:solidFill>
              <a:latin typeface="Times New Roman"/>
              <a:cs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Lewis: The Valuation Question (2026)</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What Was Each Child’s Remainder Interest Worth?</a:t>
            </a:r>
          </a:p>
        </p:txBody>
      </p:sp>
      <p:graphicFrame>
        <p:nvGraphicFramePr>
          <p:cNvPr id="4" name="Table 3"/>
          <p:cNvGraphicFramePr>
            <a:graphicFrameLocks noGrp="1"/>
          </p:cNvGraphicFramePr>
          <p:nvPr>
            <p:extLst>
              <p:ext uri="{D42A27DB-BD31-4B8C-83A1-F6EECF244321}">
                <p14:modId xmlns:p14="http://schemas.microsoft.com/office/powerpoint/2010/main" val="3593094791"/>
              </p:ext>
            </p:extLst>
          </p:nvPr>
        </p:nvGraphicFramePr>
        <p:xfrm>
          <a:off x="658368" y="1232154"/>
          <a:ext cx="7882128" cy="2143896"/>
        </p:xfrm>
        <a:graphic>
          <a:graphicData uri="http://schemas.openxmlformats.org/drawingml/2006/table">
            <a:tbl>
              <a:tblPr firstRow="1">
                <a:tableStyleId>{5940675A-B579-460E-94D1-54222C63F5DA}</a:tableStyleId>
              </a:tblPr>
              <a:tblGrid>
                <a:gridCol w="155448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2212848">
                  <a:extLst>
                    <a:ext uri="{9D8B030D-6E8A-4147-A177-3AD203B41FA5}">
                      <a16:colId xmlns:a16="http://schemas.microsoft.com/office/drawing/2014/main" val="20002"/>
                    </a:ext>
                  </a:extLst>
                </a:gridCol>
              </a:tblGrid>
              <a:tr h="230000">
                <a:tc>
                  <a:txBody>
                    <a:bodyPr/>
                    <a:lstStyle/>
                    <a:p>
                      <a:pPr marL="0" indent="0">
                        <a:buNone/>
                      </a:pPr>
                      <a:r>
                        <a:rPr sz="900" b="1" i="0">
                          <a:solidFill>
                            <a:srgbClr val="606366"/>
                          </a:solidFill>
                          <a:latin typeface="Times New Roman"/>
                          <a:cs typeface="Times New Roman"/>
                        </a:rPr>
                        <a:t>Position</a:t>
                      </a:r>
                    </a:p>
                  </a:txBody>
                  <a:tcPr marL="73152" marR="73152" marT="27432" marB="27432">
                    <a:solidFill>
                      <a:srgbClr val="DAE0E1"/>
                    </a:solidFill>
                  </a:tcPr>
                </a:tc>
                <a:tc>
                  <a:txBody>
                    <a:bodyPr/>
                    <a:lstStyle/>
                    <a:p>
                      <a:pPr marL="0" indent="0">
                        <a:buNone/>
                      </a:pPr>
                      <a:r>
                        <a:rPr sz="900" b="1" i="0">
                          <a:solidFill>
                            <a:srgbClr val="606366"/>
                          </a:solidFill>
                          <a:latin typeface="Times New Roman"/>
                          <a:cs typeface="Times New Roman"/>
                        </a:rPr>
                        <a:t>Basis</a:t>
                      </a:r>
                    </a:p>
                  </a:txBody>
                  <a:tcPr marL="73152" marR="73152" marT="27432" marB="27432">
                    <a:solidFill>
                      <a:srgbClr val="DAE0E1"/>
                    </a:solidFill>
                  </a:tcPr>
                </a:tc>
                <a:tc>
                  <a:txBody>
                    <a:bodyPr/>
                    <a:lstStyle/>
                    <a:p>
                      <a:pPr marL="0" indent="0">
                        <a:buNone/>
                      </a:pPr>
                      <a:r>
                        <a:rPr sz="900" b="1" i="0">
                          <a:solidFill>
                            <a:srgbClr val="606366"/>
                          </a:solidFill>
                          <a:latin typeface="Times New Roman"/>
                          <a:cs typeface="Times New Roman"/>
                        </a:rPr>
                        <a:t>Indication per Child (Basis)</a:t>
                      </a:r>
                    </a:p>
                  </a:txBody>
                  <a:tcPr marL="73152" marR="73152" marT="27432" marB="27432">
                    <a:solidFill>
                      <a:srgbClr val="DAE0E1"/>
                    </a:solidFill>
                  </a:tcPr>
                </a:tc>
                <a:extLst>
                  <a:ext uri="{0D108BD9-81ED-4DB2-BD59-A6C34878D82A}">
                    <a16:rowId xmlns:a16="http://schemas.microsoft.com/office/drawing/2014/main" val="10000"/>
                  </a:ext>
                </a:extLst>
              </a:tr>
              <a:tr h="230000">
                <a:tc>
                  <a:txBody>
                    <a:bodyPr/>
                    <a:lstStyle/>
                    <a:p>
                      <a:pPr marL="0" indent="0">
                        <a:buNone/>
                      </a:pPr>
                      <a:r>
                        <a:rPr sz="900" b="0" i="0">
                          <a:solidFill>
                            <a:srgbClr val="000000"/>
                          </a:solidFill>
                          <a:latin typeface="Times New Roman"/>
                          <a:cs typeface="Times New Roman"/>
                        </a:rPr>
                        <a:t>Commissioner, primary</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Section 7520 tables: $117,604,143 discounted 6.06 years, the table life expectancy for an 85-year-old, at the 1.6% section 7520 rate, divided between two children.</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$53,408,746 (gross, before section 2207A)</a:t>
                      </a:r>
                    </a:p>
                  </a:txBody>
                  <a:tcPr marL="73152" marR="73152" marT="27432" marB="27432">
                    <a:solidFill>
                      <a:srgbClr val="FFFFFF"/>
                    </a:solidFill>
                  </a:tcPr>
                </a:tc>
                <a:extLst>
                  <a:ext uri="{0D108BD9-81ED-4DB2-BD59-A6C34878D82A}">
                    <a16:rowId xmlns:a16="http://schemas.microsoft.com/office/drawing/2014/main" val="10001"/>
                  </a:ext>
                </a:extLst>
              </a:tr>
              <a:tr h="230000">
                <a:tc>
                  <a:txBody>
                    <a:bodyPr/>
                    <a:lstStyle/>
                    <a:p>
                      <a:pPr marL="0" indent="0">
                        <a:buNone/>
                      </a:pPr>
                      <a:r>
                        <a:rPr sz="900" b="0" i="0">
                          <a:solidFill>
                            <a:srgbClr val="000000"/>
                          </a:solidFill>
                          <a:latin typeface="Times New Roman"/>
                          <a:cs typeface="Times New Roman"/>
                        </a:rPr>
                        <a:t>Commissioner’s expert</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Subtraction method: trust net asset value less the value of Bruce’s income interest.</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$49,197,850 (gross, before section 2207A)</a:t>
                      </a:r>
                    </a:p>
                  </a:txBody>
                  <a:tcPr marL="73152" marR="73152" marT="27432" marB="27432">
                    <a:solidFill>
                      <a:srgbClr val="FFFFFF"/>
                    </a:solidFill>
                  </a:tcPr>
                </a:tc>
                <a:extLst>
                  <a:ext uri="{0D108BD9-81ED-4DB2-BD59-A6C34878D82A}">
                    <a16:rowId xmlns:a16="http://schemas.microsoft.com/office/drawing/2014/main" val="10002"/>
                  </a:ext>
                </a:extLst>
              </a:tr>
              <a:tr h="230000">
                <a:tc>
                  <a:txBody>
                    <a:bodyPr/>
                    <a:lstStyle/>
                    <a:p>
                      <a:pPr marL="0" indent="0">
                        <a:buNone/>
                      </a:pPr>
                      <a:r>
                        <a:rPr sz="900" b="0" i="0">
                          <a:solidFill>
                            <a:srgbClr val="000000"/>
                          </a:solidFill>
                          <a:latin typeface="Times New Roman"/>
                          <a:cs typeface="Times New Roman"/>
                        </a:rPr>
                        <a:t>Petitioners’ expert, Scenario I</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Discounted cash flow counting Bruce’s right to income, but not his right to principal distributions or his power of appointment.</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$36.6 million (net of section 2207A)</a:t>
                      </a:r>
                    </a:p>
                  </a:txBody>
                  <a:tcPr marL="73152" marR="73152" marT="27432" marB="27432">
                    <a:solidFill>
                      <a:srgbClr val="FFFFFF"/>
                    </a:solidFill>
                  </a:tcPr>
                </a:tc>
                <a:extLst>
                  <a:ext uri="{0D108BD9-81ED-4DB2-BD59-A6C34878D82A}">
                    <a16:rowId xmlns:a16="http://schemas.microsoft.com/office/drawing/2014/main" val="10003"/>
                  </a:ext>
                </a:extLst>
              </a:tr>
              <a:tr h="230000">
                <a:tc>
                  <a:txBody>
                    <a:bodyPr/>
                    <a:lstStyle/>
                    <a:p>
                      <a:pPr marL="0" indent="0">
                        <a:buNone/>
                      </a:pPr>
                      <a:r>
                        <a:rPr sz="900" b="0" i="0">
                          <a:solidFill>
                            <a:srgbClr val="000000"/>
                          </a:solidFill>
                          <a:latin typeface="Times New Roman"/>
                          <a:cs typeface="Times New Roman"/>
                        </a:rPr>
                        <a:t>Petitioners’ expert, Scenario II</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Adds Bruce’s right to principal through a higher discount rate; still disregards the power of appointment. Recalculated at Bruce’s actual age of 85 ($34.9 million at the expert’s assumed age of 80).</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$37.4 million (net of section 2207A)</a:t>
                      </a:r>
                    </a:p>
                  </a:txBody>
                  <a:tcPr marL="73152" marR="73152" marT="27432" marB="27432">
                    <a:solidFill>
                      <a:srgbClr val="FFFFFF"/>
                    </a:solidFill>
                  </a:tcPr>
                </a:tc>
                <a:extLst>
                  <a:ext uri="{0D108BD9-81ED-4DB2-BD59-A6C34878D82A}">
                    <a16:rowId xmlns:a16="http://schemas.microsoft.com/office/drawing/2014/main" val="10004"/>
                  </a:ext>
                </a:extLst>
              </a:tr>
              <a:tr h="230000">
                <a:tc>
                  <a:txBody>
                    <a:bodyPr/>
                    <a:lstStyle/>
                    <a:p>
                      <a:pPr marL="0" indent="0">
                        <a:buNone/>
                      </a:pPr>
                      <a:r>
                        <a:rPr sz="900" b="0" i="0">
                          <a:solidFill>
                            <a:srgbClr val="000000"/>
                          </a:solidFill>
                          <a:latin typeface="Times New Roman"/>
                          <a:cs typeface="Times New Roman"/>
                        </a:rPr>
                        <a:t>Petitioners’ expert, Scenario III</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Discounted cash flow giving full weight to the power of appointment.</a:t>
                      </a:r>
                    </a:p>
                  </a:txBody>
                  <a:tcPr marL="73152" marR="73152" marT="27432" marB="27432">
                    <a:solidFill>
                      <a:srgbClr val="FFFFFF"/>
                    </a:solidFill>
                  </a:tcPr>
                </a:tc>
                <a:tc>
                  <a:txBody>
                    <a:bodyPr/>
                    <a:lstStyle/>
                    <a:p>
                      <a:pPr marL="0" indent="0">
                        <a:buNone/>
                      </a:pPr>
                      <a:r>
                        <a:rPr sz="900" b="0" i="0">
                          <a:solidFill>
                            <a:srgbClr val="000000"/>
                          </a:solidFill>
                          <a:latin typeface="Times New Roman"/>
                          <a:cs typeface="Times New Roman"/>
                        </a:rPr>
                        <a:t>$156,000 (as reported)</a:t>
                      </a:r>
                    </a:p>
                  </a:txBody>
                  <a:tcPr marL="73152" marR="73152" marT="27432" marB="27432">
                    <a:solidFill>
                      <a:srgbClr val="FFFFFF"/>
                    </a:solidFill>
                  </a:tcPr>
                </a:tc>
                <a:extLst>
                  <a:ext uri="{0D108BD9-81ED-4DB2-BD59-A6C34878D82A}">
                    <a16:rowId xmlns:a16="http://schemas.microsoft.com/office/drawing/2014/main" val="10005"/>
                  </a:ext>
                </a:extLst>
              </a:tr>
              <a:tr h="230000">
                <a:tc>
                  <a:txBody>
                    <a:bodyPr/>
                    <a:lstStyle/>
                    <a:p>
                      <a:pPr marL="0" indent="0">
                        <a:buNone/>
                      </a:pPr>
                      <a:r>
                        <a:rPr sz="900" b="0" i="0">
                          <a:solidFill>
                            <a:srgbClr val="000000"/>
                          </a:solidFill>
                          <a:latin typeface="Times New Roman"/>
                          <a:cs typeface="Times New Roman"/>
                        </a:rPr>
                        <a:t>The Tax Court</a:t>
                      </a:r>
                    </a:p>
                  </a:txBody>
                  <a:tcPr marL="73152" marR="73152" marT="27432" marB="27432">
                    <a:solidFill>
                      <a:srgbClr val="FFFFFF"/>
                    </a:solidFill>
                  </a:tcPr>
                </a:tc>
                <a:tc>
                  <a:txBody>
                    <a:bodyPr/>
                    <a:lstStyle/>
                    <a:p>
                      <a:pPr marL="0" indent="0">
                        <a:buNone/>
                      </a:pPr>
                      <a:r>
                        <a:rPr lang="en-US" sz="900" b="0" i="0" dirty="0">
                          <a:solidFill>
                            <a:srgbClr val="000000"/>
                          </a:solidFill>
                          <a:latin typeface="Times New Roman"/>
                          <a:cs typeface="Times New Roman"/>
                        </a:rPr>
                        <a:t>Adopted an approach most similar to Petitioners’ expert, Scenario I.</a:t>
                      </a:r>
                      <a:endParaRPr sz="950" b="0" i="0" dirty="0">
                        <a:solidFill>
                          <a:srgbClr val="000000"/>
                        </a:solidFill>
                        <a:latin typeface="Times New Roman"/>
                        <a:cs typeface="Times New Roman"/>
                      </a:endParaRPr>
                    </a:p>
                  </a:txBody>
                  <a:tcPr marL="73152" marR="73152" marT="27432" marB="27432">
                    <a:solidFill>
                      <a:srgbClr val="FFFFFF"/>
                    </a:solidFill>
                  </a:tcPr>
                </a:tc>
                <a:tc>
                  <a:txBody>
                    <a:bodyPr/>
                    <a:lstStyle/>
                    <a:p>
                      <a:pPr marL="0" indent="0">
                        <a:buNone/>
                      </a:pPr>
                      <a:r>
                        <a:rPr sz="900" b="0" i="0" dirty="0">
                          <a:solidFill>
                            <a:srgbClr val="000000"/>
                          </a:solidFill>
                          <a:latin typeface="Times New Roman"/>
                          <a:cs typeface="Times New Roman"/>
                        </a:rPr>
                        <a:t>$35,141,321 (net: $49,197,850 ÷ 1.4)</a:t>
                      </a:r>
                    </a:p>
                  </a:txBody>
                  <a:tcPr marL="73152" marR="73152" marT="27432" marB="27432">
                    <a:solidFill>
                      <a:srgbClr val="FFFFFF"/>
                    </a:solidFill>
                  </a:tcPr>
                </a:tc>
                <a:extLst>
                  <a:ext uri="{0D108BD9-81ED-4DB2-BD59-A6C34878D82A}">
                    <a16:rowId xmlns:a16="http://schemas.microsoft.com/office/drawing/2014/main" val="10006"/>
                  </a:ext>
                </a:extLst>
              </a:tr>
            </a:tbl>
          </a:graphicData>
        </a:graphic>
      </p:graphicFrame>
      <p:sp>
        <p:nvSpPr>
          <p:cNvPr id="5" name="TextBox 4"/>
          <p:cNvSpPr txBox="1"/>
          <p:nvPr/>
        </p:nvSpPr>
        <p:spPr>
          <a:xfrm>
            <a:off x="658368" y="3980000"/>
            <a:ext cx="7882127" cy="361187"/>
          </a:xfrm>
          <a:prstGeom prst="rect">
            <a:avLst/>
          </a:prstGeom>
          <a:noFill/>
          <a:ln>
            <a:noFill/>
          </a:ln>
        </p:spPr>
        <p:txBody>
          <a:bodyPr wrap="square" lIns="54864" tIns="32004" rIns="54864" bIns="32004">
            <a:spAutoFit/>
          </a:bodyPr>
          <a:lstStyle/>
          <a:p>
            <a:pPr marL="0" indent="0">
              <a:buNone/>
            </a:pPr>
            <a:r>
              <a:rPr sz="1000" b="0" i="1">
                <a:solidFill>
                  <a:srgbClr val="000000"/>
                </a:solidFill>
                <a:latin typeface="Times New Roman"/>
                <a:cs typeface="Times New Roman"/>
              </a:rPr>
              <a:t>The court noted that its own reasoning, applied consistently, indicates each gift “might have been worth more than $35,141,321,” but held the Commissioner to his concession.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Lewis: What Decided the Case</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Four Issues, in the Order the Court Ranked Them</a:t>
            </a:r>
          </a:p>
        </p:txBody>
      </p:sp>
      <p:graphicFrame>
        <p:nvGraphicFramePr>
          <p:cNvPr id="4" name="Table 3"/>
          <p:cNvGraphicFramePr>
            <a:graphicFrameLocks noGrp="1"/>
          </p:cNvGraphicFramePr>
          <p:nvPr>
            <p:extLst>
              <p:ext uri="{D42A27DB-BD31-4B8C-83A1-F6EECF244321}">
                <p14:modId xmlns:p14="http://schemas.microsoft.com/office/powerpoint/2010/main" val="3593094791"/>
              </p:ext>
            </p:extLst>
          </p:nvPr>
        </p:nvGraphicFramePr>
        <p:xfrm>
          <a:off x="658368" y="1232154"/>
          <a:ext cx="7882128" cy="2003936"/>
        </p:xfrm>
        <a:graphic>
          <a:graphicData uri="http://schemas.openxmlformats.org/drawingml/2006/table">
            <a:tbl>
              <a:tblPr firstRow="1">
                <a:tableStyleId>{5940675A-B579-460E-94D1-54222C63F5DA}</a:tableStyleId>
              </a:tblPr>
              <a:tblGrid>
                <a:gridCol w="1463040">
                  <a:extLst>
                    <a:ext uri="{9D8B030D-6E8A-4147-A177-3AD203B41FA5}">
                      <a16:colId xmlns:a16="http://schemas.microsoft.com/office/drawing/2014/main" val="20000"/>
                    </a:ext>
                  </a:extLst>
                </a:gridCol>
                <a:gridCol w="1920240">
                  <a:extLst>
                    <a:ext uri="{9D8B030D-6E8A-4147-A177-3AD203B41FA5}">
                      <a16:colId xmlns:a16="http://schemas.microsoft.com/office/drawing/2014/main" val="20001"/>
                    </a:ext>
                  </a:extLst>
                </a:gridCol>
                <a:gridCol w="1737360">
                  <a:extLst>
                    <a:ext uri="{9D8B030D-6E8A-4147-A177-3AD203B41FA5}">
                      <a16:colId xmlns:a16="http://schemas.microsoft.com/office/drawing/2014/main" val="2287856193"/>
                    </a:ext>
                  </a:extLst>
                </a:gridCol>
                <a:gridCol w="2761488">
                  <a:extLst>
                    <a:ext uri="{9D8B030D-6E8A-4147-A177-3AD203B41FA5}">
                      <a16:colId xmlns:a16="http://schemas.microsoft.com/office/drawing/2014/main" val="20002"/>
                    </a:ext>
                  </a:extLst>
                </a:gridCol>
              </a:tblGrid>
              <a:tr h="230000">
                <a:tc>
                  <a:txBody>
                    <a:bodyPr/>
                    <a:lstStyle/>
                    <a:p>
                      <a:pPr marL="0" indent="0">
                        <a:buNone/>
                      </a:pPr>
                      <a:r>
                        <a:rPr sz="900" b="1" i="0">
                          <a:solidFill>
                            <a:srgbClr val="606366"/>
                          </a:solidFill>
                          <a:latin typeface="Times New Roman"/>
                          <a:cs typeface="Times New Roman"/>
                        </a:rPr>
                        <a:t>Issue</a:t>
                      </a:r>
                    </a:p>
                  </a:txBody>
                  <a:tcPr marL="73152" marR="73152" marT="27432" marB="27432">
                    <a:solidFill>
                      <a:srgbClr val="DAE0E1"/>
                    </a:solidFill>
                  </a:tcPr>
                </a:tc>
                <a:tc>
                  <a:txBody>
                    <a:bodyPr/>
                    <a:lstStyle/>
                    <a:p>
                      <a:pPr marL="0" indent="0">
                        <a:buNone/>
                      </a:pPr>
                      <a:r>
                        <a:rPr sz="900" b="1" i="0">
                          <a:solidFill>
                            <a:srgbClr val="606366"/>
                          </a:solidFill>
                          <a:latin typeface="Times New Roman"/>
                          <a:cs typeface="Times New Roman"/>
                        </a:rPr>
                        <a:t>Petitioners</a:t>
                      </a:r>
                    </a:p>
                  </a:txBody>
                  <a:tcPr marL="73152" marR="73152" marT="27432" marB="27432">
                    <a:solidFill>
                      <a:srgbClr val="DAE0E1"/>
                    </a:solidFill>
                  </a:tcPr>
                </a:tc>
                <a:tc>
                  <a:txBody>
                    <a:bodyPr/>
                    <a:lstStyle/>
                    <a:p>
                      <a:pPr marL="0" indent="0">
                        <a:buNone/>
                      </a:pPr>
                      <a:r>
                        <a:rPr sz="900" b="1" i="0">
                          <a:solidFill>
                            <a:srgbClr val="606366"/>
                          </a:solidFill>
                          <a:latin typeface="Times New Roman"/>
                          <a:cs typeface="Times New Roman"/>
                        </a:rPr>
                        <a:t>Commissioner</a:t>
                      </a:r>
                    </a:p>
                  </a:txBody>
                  <a:tcPr marL="73152" marR="73152" marT="27432" marB="27432">
                    <a:solidFill>
                      <a:srgbClr val="DAE0E1"/>
                    </a:solidFill>
                  </a:tcPr>
                </a:tc>
                <a:tc>
                  <a:txBody>
                    <a:bodyPr/>
                    <a:lstStyle/>
                    <a:p>
                      <a:pPr marL="0" indent="0">
                        <a:buNone/>
                      </a:pPr>
                      <a:r>
                        <a:rPr sz="900" b="1" i="0">
                          <a:solidFill>
                            <a:srgbClr val="606366"/>
                          </a:solidFill>
                          <a:latin typeface="Times New Roman"/>
                          <a:cs typeface="Times New Roman"/>
                        </a:rPr>
                        <a:t>Court’s Holding and Effect</a:t>
                      </a:r>
                    </a:p>
                  </a:txBody>
                  <a:tcPr marL="73152" marR="73152" marT="27432" marB="27432">
                    <a:solidFill>
                      <a:srgbClr val="DAE0E1"/>
                    </a:solidFill>
                  </a:tcPr>
                </a:tc>
                <a:extLst>
                  <a:ext uri="{0D108BD9-81ED-4DB2-BD59-A6C34878D82A}">
                    <a16:rowId xmlns:a16="http://schemas.microsoft.com/office/drawing/2014/main" val="10000"/>
                  </a:ext>
                </a:extLst>
              </a:tr>
              <a:tr h="230000">
                <a:tc>
                  <a:txBody>
                    <a:bodyPr/>
                    <a:lstStyle/>
                    <a:p>
                      <a:pPr marL="0" indent="0">
                        <a:buNone/>
                      </a:pPr>
                      <a:r>
                        <a:rPr sz="850" b="0" i="0">
                          <a:solidFill>
                            <a:srgbClr val="000000"/>
                          </a:solidFill>
                          <a:latin typeface="Times New Roman"/>
                          <a:cs typeface="Times New Roman"/>
                        </a:rPr>
                        <a:t>1. Power of appointment</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Live and already exercised; a buyer would pay little. $156,000 per child.</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Extinguished by the termination, so irrelevant to value.</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Neither argument accepted. The power “cannot be summarily disregarded,” but under section 12.8 and Washington law the trustee would assume equal shares. Floor: at least $34.9 million.</a:t>
                      </a:r>
                    </a:p>
                  </a:txBody>
                  <a:tcPr marL="73152" marR="73152" marT="27432" marB="27432">
                    <a:solidFill>
                      <a:srgbClr val="FFFFFF"/>
                    </a:solidFill>
                  </a:tcPr>
                </a:tc>
                <a:extLst>
                  <a:ext uri="{0D108BD9-81ED-4DB2-BD59-A6C34878D82A}">
                    <a16:rowId xmlns:a16="http://schemas.microsoft.com/office/drawing/2014/main" val="10001"/>
                  </a:ext>
                </a:extLst>
              </a:tr>
              <a:tr h="230000">
                <a:tc>
                  <a:txBody>
                    <a:bodyPr/>
                    <a:lstStyle/>
                    <a:p>
                      <a:pPr marL="0" indent="0">
                        <a:buNone/>
                      </a:pPr>
                      <a:r>
                        <a:rPr sz="850" b="0" i="0">
                          <a:solidFill>
                            <a:srgbClr val="000000"/>
                          </a:solidFill>
                          <a:latin typeface="Times New Roman"/>
                          <a:cs typeface="Times New Roman"/>
                        </a:rPr>
                        <a:t>2. Section 2207A</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The avoided reimbursement obligation reduces the gift.</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The liability is “too speculative” to affect value.</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Petitioners prevail. The gift is measured net of the avoided obligation, which divides it by 1.4.</a:t>
                      </a:r>
                    </a:p>
                  </a:txBody>
                  <a:tcPr marL="73152" marR="73152" marT="27432" marB="27432">
                    <a:solidFill>
                      <a:srgbClr val="FFFFFF"/>
                    </a:solidFill>
                  </a:tcPr>
                </a:tc>
                <a:extLst>
                  <a:ext uri="{0D108BD9-81ED-4DB2-BD59-A6C34878D82A}">
                    <a16:rowId xmlns:a16="http://schemas.microsoft.com/office/drawing/2014/main" val="10002"/>
                  </a:ext>
                </a:extLst>
              </a:tr>
              <a:tr h="230000">
                <a:tc>
                  <a:txBody>
                    <a:bodyPr/>
                    <a:lstStyle/>
                    <a:p>
                      <a:pPr marL="0" indent="0">
                        <a:buNone/>
                      </a:pPr>
                      <a:r>
                        <a:rPr sz="850" b="0" i="0">
                          <a:solidFill>
                            <a:srgbClr val="000000"/>
                          </a:solidFill>
                          <a:latin typeface="Times New Roman"/>
                          <a:cs typeface="Times New Roman"/>
                        </a:rPr>
                        <a:t>3. Section 7520</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Restricted beneficial interests; the tables do not apply.</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Tables apply: $53,408,746 per child.</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Tables do not apply, but because the entitlement is a state-law question (“For purposes of this title”). The Commissioner’s $35,141,321 concession becomes operative.</a:t>
                      </a:r>
                    </a:p>
                  </a:txBody>
                  <a:tcPr marL="73152" marR="73152" marT="27432" marB="27432">
                    <a:solidFill>
                      <a:srgbClr val="FFFFFF"/>
                    </a:solidFill>
                  </a:tcPr>
                </a:tc>
                <a:extLst>
                  <a:ext uri="{0D108BD9-81ED-4DB2-BD59-A6C34878D82A}">
                    <a16:rowId xmlns:a16="http://schemas.microsoft.com/office/drawing/2014/main" val="10003"/>
                  </a:ext>
                </a:extLst>
              </a:tr>
              <a:tr h="230000">
                <a:tc>
                  <a:txBody>
                    <a:bodyPr/>
                    <a:lstStyle/>
                    <a:p>
                      <a:pPr marL="0" indent="0">
                        <a:buNone/>
                      </a:pPr>
                      <a:r>
                        <a:rPr sz="850" b="0" i="0">
                          <a:solidFill>
                            <a:srgbClr val="000000"/>
                          </a:solidFill>
                          <a:latin typeface="Times New Roman"/>
                          <a:cs typeface="Times New Roman"/>
                        </a:rPr>
                        <a:t>4. Life expectancy (less significant)</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Treat Bruce, 85, as 80, given his income and health.</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Use his actual age.</a:t>
                      </a:r>
                    </a:p>
                  </a:txBody>
                  <a:tcPr marL="73152" marR="73152" marT="27432" marB="27432">
                    <a:solidFill>
                      <a:srgbClr val="FFFFFF"/>
                    </a:solidFill>
                  </a:tcPr>
                </a:tc>
                <a:tc>
                  <a:txBody>
                    <a:bodyPr/>
                    <a:lstStyle/>
                    <a:p>
                      <a:pPr marL="0" indent="0">
                        <a:buNone/>
                      </a:pPr>
                      <a:r>
                        <a:rPr sz="850" b="0" i="0">
                          <a:solidFill>
                            <a:srgbClr val="000000"/>
                          </a:solidFill>
                          <a:latin typeface="Times New Roman"/>
                          <a:cs typeface="Times New Roman"/>
                        </a:rPr>
                        <a:t>Actual age. At 85, the petitioners’ own Scenario II value was $37.4 million, above the concession.</a:t>
                      </a:r>
                    </a:p>
                  </a:txBody>
                  <a:tcPr marL="73152" marR="73152" marT="27432" marB="27432">
                    <a:solidFill>
                      <a:srgbClr val="FFFFFF"/>
                    </a:solidFill>
                  </a:tcPr>
                </a:tc>
                <a:extLst>
                  <a:ext uri="{0D108BD9-81ED-4DB2-BD59-A6C34878D82A}">
                    <a16:rowId xmlns:a16="http://schemas.microsoft.com/office/drawing/2014/main" val="10004"/>
                  </a:ext>
                </a:extLst>
              </a:tr>
            </a:tbl>
          </a:graphicData>
        </a:graphic>
      </p:graphicFrame>
      <p:sp>
        <p:nvSpPr>
          <p:cNvPr id="5" name="TextBox 4"/>
          <p:cNvSpPr txBox="1"/>
          <p:nvPr/>
        </p:nvSpPr>
        <p:spPr>
          <a:xfrm>
            <a:off x="658368" y="3560000"/>
            <a:ext cx="7882127" cy="361187"/>
          </a:xfrm>
          <a:prstGeom prst="rect">
            <a:avLst/>
          </a:prstGeom>
          <a:noFill/>
          <a:ln>
            <a:noFill/>
          </a:ln>
        </p:spPr>
        <p:txBody>
          <a:bodyPr wrap="square" lIns="54864" tIns="32004" rIns="54864" bIns="32004">
            <a:spAutoFit/>
          </a:bodyPr>
          <a:lstStyle/>
          <a:p>
            <a:pPr marL="0" indent="0">
              <a:buNone/>
            </a:pPr>
            <a:r>
              <a:rPr sz="1000" b="0" i="1">
                <a:solidFill>
                  <a:srgbClr val="000000"/>
                </a:solidFill>
                <a:latin typeface="Times New Roman"/>
                <a:cs typeface="Times New Roman"/>
              </a:rPr>
              <a:t>Result: $35,141,321 per child, against $53,408,746 claimed by the Commissioner and $156,000 argued by the petitioners. The petitioners prevailed on two of the four issues.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Lewis: The Power of Appointment, What the Court Held</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Commissioner’s Argument, and Why the Court Declined It</a:t>
            </a:r>
          </a:p>
        </p:txBody>
      </p:sp>
      <p:sp>
        <p:nvSpPr>
          <p:cNvPr id="4" name="TextBox 3"/>
          <p:cNvSpPr txBox="1"/>
          <p:nvPr/>
        </p:nvSpPr>
        <p:spPr>
          <a:xfrm>
            <a:off x="658368" y="1232154"/>
            <a:ext cx="7882127" cy="857757"/>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The Commissioner argued that the spendthrift clause in Clotilde’s will meant no gift could be made until the trust terminated, that the termination eliminated Bruce’s limited power of appointment, and that the power therefore had no bearing on the value of the gifts.</a:t>
            </a:r>
          </a:p>
          <a:p>
            <a:pPr marL="228600" indent="-228600">
              <a:buSzPct val="80000"/>
              <a:buFont typeface="Arial"/>
              <a:buChar char="•"/>
            </a:pPr>
            <a:r>
              <a:rPr sz="1000" b="0" i="0">
                <a:solidFill>
                  <a:srgbClr val="000000"/>
                </a:solidFill>
                <a:latin typeface="Times New Roman"/>
                <a:cs typeface="Times New Roman"/>
              </a:rPr>
              <a:t>The court declined that reasoning in terms: the limited power of appointment “cannot be summarily disregarded simply because it was extinguished by the trust’s termination.” It also declined the taxpayers’ argument that a hypothetical purchaser would have discounted the remainder steeply because Bruce could redirect the assets by a new will.</a:t>
            </a:r>
          </a:p>
        </p:txBody>
      </p:sp>
      <p:sp>
        <p:nvSpPr>
          <p:cNvPr id="5" name="TextBox 4"/>
          <p:cNvSpPr txBox="1"/>
          <p:nvPr/>
        </p:nvSpPr>
        <p:spPr>
          <a:xfrm>
            <a:off x="457200" y="2327656"/>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Route the Court Took Instead</a:t>
            </a:r>
          </a:p>
        </p:txBody>
      </p:sp>
      <p:sp>
        <p:nvSpPr>
          <p:cNvPr id="6" name="TextBox 5"/>
          <p:cNvSpPr txBox="1"/>
          <p:nvPr/>
        </p:nvSpPr>
        <p:spPr>
          <a:xfrm>
            <a:off x="658368" y="2667127"/>
            <a:ext cx="7882127" cy="1702308"/>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The gift was measured by asking what the trustee would have distributed under section 12.8 of Clotilde’s will if the parties had terminated the trust without specifying a distribution of assets.</a:t>
            </a:r>
          </a:p>
          <a:p>
            <a:pPr marL="228600" indent="-228600">
              <a:buSzPct val="80000"/>
              <a:buFont typeface="Arial"/>
              <a:buChar char="•"/>
            </a:pPr>
            <a:r>
              <a:rPr sz="1000" b="0" i="0">
                <a:solidFill>
                  <a:srgbClr val="000000"/>
                </a:solidFill>
                <a:latin typeface="Times New Roman"/>
                <a:cs typeface="Times New Roman"/>
              </a:rPr>
              <a:t>Under the will Bruce executed on June 21, 2016, the trust assets would have passed to his own revocable trust, which was not a beneficiary of the Residuary Trust. The present value of that expected distribution would not have been included in either the income interest or the remainder interests, so the components could not have summed to the value of the trust.</a:t>
            </a:r>
          </a:p>
          <a:p>
            <a:pPr marL="228600" indent="-228600">
              <a:buSzPct val="80000"/>
              <a:buFont typeface="Arial"/>
              <a:buChar char="•"/>
            </a:pPr>
            <a:r>
              <a:rPr sz="1000" b="0" i="0">
                <a:solidFill>
                  <a:srgbClr val="000000"/>
                </a:solidFill>
                <a:latin typeface="Times New Roman"/>
                <a:cs typeface="Times New Roman"/>
              </a:rPr>
              <a:t>The court concluded that the trustee “would have assumed that, if the trust were not being terminated, the trust assets, upon Bruce’s death, would have been distributed in equal shares to petitioners,” and that a Washington court would have upheld that distribution as consistent with Clotilde’s intent.</a:t>
            </a:r>
          </a:p>
          <a:p>
            <a:pPr marL="228600" indent="-228600">
              <a:buSzPct val="80000"/>
              <a:buFont typeface="Arial"/>
              <a:buChar char="•"/>
            </a:pPr>
            <a:r>
              <a:rPr sz="1000" b="0" i="0">
                <a:solidFill>
                  <a:srgbClr val="000000"/>
                </a:solidFill>
                <a:latin typeface="Times New Roman"/>
                <a:cs typeface="Times New Roman"/>
              </a:rPr>
              <a:t>It then adopted the scenario that, in its own words, “disregarded Bruce’s limited power of appointment,” producing a value of at least $34.9 million for each child.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Lewis: The Power of Appointment, Both Sides</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The Petitioners’ Argument, and the Court’s Answer</a:t>
            </a:r>
          </a:p>
        </p:txBody>
      </p:sp>
      <p:sp>
        <p:nvSpPr>
          <p:cNvPr id="4" name="TextBox 3"/>
          <p:cNvSpPr txBox="1"/>
          <p:nvPr/>
        </p:nvSpPr>
        <p:spPr>
          <a:xfrm>
            <a:off x="658368" y="1232154"/>
            <a:ext cx="7882127" cy="1769173"/>
          </a:xfrm>
          <a:prstGeom prst="rect">
            <a:avLst/>
          </a:prstGeom>
          <a:noFill/>
          <a:ln>
            <a:noFill/>
          </a:ln>
        </p:spPr>
        <p:txBody>
          <a:bodyPr wrap="square" lIns="54864" tIns="32004" rIns="54864" bIns="32004">
            <a:spAutoFit/>
          </a:bodyPr>
          <a:lstStyle/>
          <a:p>
            <a:pPr marL="228600" indent="-228600">
              <a:buSzPct val="80000"/>
              <a:buFont typeface="Arial"/>
              <a:buChar char="•"/>
            </a:pPr>
            <a:r>
              <a:rPr sz="950" b="0" i="0">
                <a:solidFill>
                  <a:srgbClr val="000000"/>
                </a:solidFill>
                <a:latin typeface="Times New Roman"/>
                <a:cs typeface="Times New Roman"/>
              </a:rPr>
              <a:t>The petitioners’ argument. On the valuation date the power existed, and Bruce had exercised it four months earlier by a will routing the trust assets to his own revocable trust. A buyer of a remainder that pays nothing unless Bruce changes his will would pay very little, so each remainder was worth $156,000.</a:t>
            </a:r>
          </a:p>
          <a:p>
            <a:pPr marL="228600" indent="-228600">
              <a:buSzPct val="80000"/>
              <a:buFont typeface="Arial"/>
              <a:buChar char="•"/>
            </a:pPr>
            <a:r>
              <a:rPr sz="950" b="0" i="0">
                <a:solidFill>
                  <a:srgbClr val="000000"/>
                </a:solidFill>
                <a:latin typeface="Times New Roman"/>
                <a:cs typeface="Times New Roman"/>
              </a:rPr>
              <a:t>The framework the court applied. Its April 25, 2025 order had held that the “valuable rights” the children gave up were the rights they would have had under section 12.8 of Clotilde’s will. That made the measure a question of will construction under Washington law, where a court’s “paramount duty in construing wills is to give effect to the testator’s intent.”</a:t>
            </a:r>
          </a:p>
          <a:p>
            <a:pPr marL="228600" indent="-228600">
              <a:buSzPct val="80000"/>
              <a:buFont typeface="Arial"/>
              <a:buChar char="•"/>
            </a:pPr>
            <a:r>
              <a:rPr sz="950" b="0" i="0">
                <a:solidFill>
                  <a:srgbClr val="000000"/>
                </a:solidFill>
                <a:latin typeface="Times New Roman"/>
                <a:cs typeface="Times New Roman"/>
              </a:rPr>
              <a:t>The court’s answer. The petitioners’ allocation would have given Bruce all but $312,000 of the $117,604,143 in trust, a result “manifestly contrary to the intent reflected in Clotilde’s will.” The court found the Scenario III analysis unhelpful because it “implicitly rests on a view of Washington state law that we regard as incorrect.”</a:t>
            </a:r>
          </a:p>
          <a:p>
            <a:pPr marL="228600" indent="-228600">
              <a:buSzPct val="80000"/>
              <a:buFont typeface="Arial"/>
              <a:buChar char="•"/>
            </a:pPr>
            <a:r>
              <a:rPr sz="950" b="0" i="0">
                <a:solidFill>
                  <a:srgbClr val="000000"/>
                </a:solidFill>
                <a:latin typeface="Times New Roman"/>
                <a:cs typeface="Times New Roman"/>
              </a:rPr>
              <a:t>What remains open. The court did not deny that the power existed on the valuation date, and it rejected the Commissioner’s view that the power could be disregarded. Whether a will-construction measure should displace a willing buyer analysis of a live contingency is a question practitioners will continue to debate.</a:t>
            </a:r>
          </a:p>
        </p:txBody>
      </p:sp>
      <p:sp>
        <p:nvSpPr>
          <p:cNvPr id="5" name="TextBox 4"/>
          <p:cNvSpPr txBox="1"/>
          <p:nvPr/>
        </p:nvSpPr>
        <p:spPr>
          <a:xfrm>
            <a:off x="658368" y="3147631"/>
            <a:ext cx="7882127" cy="434340"/>
          </a:xfrm>
          <a:prstGeom prst="rect">
            <a:avLst/>
          </a:prstGeom>
          <a:solidFill>
            <a:srgbClr val="DAE0E1"/>
          </a:solidFill>
          <a:ln>
            <a:noFill/>
          </a:ln>
        </p:spPr>
        <p:txBody>
          <a:bodyPr wrap="square" tIns="68580" bIns="68580">
            <a:spAutoFit/>
          </a:bodyPr>
          <a:lstStyle/>
          <a:p>
            <a:pPr marL="0" indent="0">
              <a:buNone/>
            </a:pPr>
            <a:r>
              <a:rPr sz="1000" b="0" i="0">
                <a:solidFill>
                  <a:srgbClr val="000000"/>
                </a:solidFill>
                <a:latin typeface="Times New Roman"/>
                <a:cs typeface="Times New Roman"/>
              </a:rPr>
              <a:t>The petitioners’ expert acknowledged at trial that how excess value should be allocated among the beneficiaries was “a legal issue, not a valuation issue.”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Lewis: The Remaining Holdings</a:t>
            </a:r>
          </a:p>
        </p:txBody>
      </p:sp>
      <p:sp>
        <p:nvSpPr>
          <p:cNvPr id="3" name="TextBox 2"/>
          <p:cNvSpPr txBox="1"/>
          <p:nvPr/>
        </p:nvSpPr>
        <p:spPr>
          <a:xfrm>
            <a:off x="457200" y="892683"/>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Section 7520</a:t>
            </a:r>
          </a:p>
        </p:txBody>
      </p:sp>
      <p:sp>
        <p:nvSpPr>
          <p:cNvPr id="4" name="TextBox 3"/>
          <p:cNvSpPr txBox="1"/>
          <p:nvPr/>
        </p:nvSpPr>
        <p:spPr>
          <a:xfrm>
            <a:off x="658368" y="1232154"/>
            <a:ext cx="7882127" cy="526298"/>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dirty="0">
                <a:solidFill>
                  <a:srgbClr val="000000"/>
                </a:solidFill>
                <a:latin typeface="Times New Roman"/>
                <a:cs typeface="Times New Roman"/>
              </a:rPr>
              <a:t>Petitioners argued the remainders were restricted beneficial interests under Treasury Regulation section 25.7520-3(b)(1)(ii). The court agreed the tables do not apply, but not for that reason. It held instead that what the children gave up was a state law entitlement under section 12.8 of Clotilde’s will, and that section 7520 applies by its terms only for purposes of the Internal Revenue Code.</a:t>
            </a:r>
          </a:p>
        </p:txBody>
      </p:sp>
      <p:sp>
        <p:nvSpPr>
          <p:cNvPr id="5" name="TextBox 4"/>
          <p:cNvSpPr txBox="1"/>
          <p:nvPr/>
        </p:nvSpPr>
        <p:spPr>
          <a:xfrm>
            <a:off x="457200" y="2128265"/>
            <a:ext cx="8229600" cy="257175"/>
          </a:xfrm>
          <a:prstGeom prst="rect">
            <a:avLst/>
          </a:prstGeom>
          <a:noFill/>
          <a:ln>
            <a:noFill/>
          </a:ln>
        </p:spPr>
        <p:txBody>
          <a:bodyPr wrap="square" lIns="54864" tIns="32004" rIns="54864" bIns="32004">
            <a:spAutoFit/>
          </a:bodyPr>
          <a:lstStyle/>
          <a:p>
            <a:pPr marL="0" indent="0">
              <a:buNone/>
            </a:pPr>
            <a:r>
              <a:rPr sz="1300" b="1" i="0">
                <a:solidFill>
                  <a:srgbClr val="606366"/>
                </a:solidFill>
                <a:latin typeface="Times New Roman"/>
                <a:cs typeface="Times New Roman"/>
              </a:rPr>
              <a:t>Section 2207A Cut the Gift by Roughly Twenty-Nine Percent</a:t>
            </a:r>
          </a:p>
        </p:txBody>
      </p:sp>
      <p:sp>
        <p:nvSpPr>
          <p:cNvPr id="6" name="TextBox 5"/>
          <p:cNvSpPr txBox="1"/>
          <p:nvPr/>
        </p:nvSpPr>
        <p:spPr>
          <a:xfrm>
            <a:off x="658368" y="2467736"/>
            <a:ext cx="7882127" cy="1205737"/>
          </a:xfrm>
          <a:prstGeom prst="rect">
            <a:avLst/>
          </a:prstGeom>
          <a:noFill/>
          <a:ln>
            <a:noFill/>
          </a:ln>
        </p:spPr>
        <p:txBody>
          <a:bodyPr wrap="square" lIns="54864" tIns="32004" rIns="54864" bIns="32004">
            <a:spAutoFit/>
          </a:bodyPr>
          <a:lstStyle/>
          <a:p>
            <a:pPr marL="228600" indent="-228600">
              <a:buSzPct val="80000"/>
              <a:buFont typeface="Arial"/>
              <a:buChar char="•"/>
            </a:pPr>
            <a:r>
              <a:rPr sz="1000" b="0" i="0">
                <a:solidFill>
                  <a:srgbClr val="000000"/>
                </a:solidFill>
                <a:latin typeface="Times New Roman"/>
                <a:cs typeface="Times New Roman"/>
              </a:rPr>
              <a:t>The comparison was to a termination under section 12.8 of Clotilde’s will in which the children received the distributions to which they were entitled. That would have been a deemed transfer by Bruce under section 2519, carrying gift tax he could recover from the children under section 2207A(b). By agreeing that Bruce would receive everything, the children avoided that obligation, so each gift is measured net of it.</a:t>
            </a:r>
          </a:p>
          <a:p>
            <a:pPr marL="228600" indent="-228600">
              <a:buSzPct val="80000"/>
              <a:buFont typeface="Arial"/>
              <a:buChar char="•"/>
            </a:pPr>
            <a:r>
              <a:rPr sz="1000" b="0" i="0">
                <a:solidFill>
                  <a:srgbClr val="000000"/>
                </a:solidFill>
                <a:latin typeface="Times New Roman"/>
                <a:cs typeface="Times New Roman"/>
              </a:rPr>
              <a:t>The court’s illustration: a $53,408,746 receipt would have carried a $15,259,642 liability to Bruce at a 40.0% rate, leaving $38,149,104. Applied to the conceded figure, $49,197,850 divided by 1.4 is $35,141,321.</a:t>
            </a:r>
          </a:p>
          <a:p>
            <a:pPr marL="228600" indent="-228600">
              <a:buSzPct val="80000"/>
              <a:buFont typeface="Arial"/>
              <a:buChar char="•"/>
            </a:pPr>
            <a:r>
              <a:rPr sz="1000" b="0" i="0">
                <a:solidFill>
                  <a:srgbClr val="000000"/>
                </a:solidFill>
                <a:latin typeface="Times New Roman"/>
                <a:cs typeface="Times New Roman"/>
              </a:rPr>
              <a:t>The 2024 opinion mentions section 2207A only in describing the QTIP regime; its effect on value was decided in 2026. The court called it the next most significant issue after the power of appointment.</a:t>
            </a:r>
          </a:p>
        </p:txBody>
      </p:sp>
      <p:sp>
        <p:nvSpPr>
          <p:cNvPr id="7" name="TextBox 6"/>
          <p:cNvSpPr txBox="1"/>
          <p:nvPr/>
        </p:nvSpPr>
        <p:spPr>
          <a:xfrm>
            <a:off x="658368" y="3760000"/>
            <a:ext cx="7882127" cy="480000"/>
          </a:xfrm>
          <a:prstGeom prst="rect">
            <a:avLst/>
          </a:prstGeom>
          <a:noFill/>
          <a:ln>
            <a:noFill/>
          </a:ln>
        </p:spPr>
        <p:txBody>
          <a:bodyPr wrap="square" lIns="54864" tIns="32004" rIns="54864" bIns="32004">
            <a:spAutoFit/>
          </a:bodyPr>
          <a:lstStyle/>
          <a:p>
            <a:pPr marL="0" indent="0">
              <a:buNone/>
            </a:pPr>
            <a:r>
              <a:rPr sz="1000" b="0" i="1">
                <a:solidFill>
                  <a:srgbClr val="000000"/>
                </a:solidFill>
                <a:latin typeface="Times New Roman"/>
                <a:cs typeface="Times New Roman"/>
              </a:rPr>
              <a:t>The fourth, less significant, issue closed the remaining gap. The court used Bruce’s actual age: the tables “rely on the law of large numbers,” adjusting for “some, but not all, factors” is “methodologically questionable,” and the petitioners’ expert “is not an actuary and did not consult an actuary.” At actual age, that expert’s Scenario II value was $37.4 million, above the concession.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McDougall and Lewis: The Lesson</a:t>
            </a:r>
          </a:p>
        </p:txBody>
      </p:sp>
      <p:sp>
        <p:nvSpPr>
          <p:cNvPr id="3" name="TextBox 2"/>
          <p:cNvSpPr txBox="1"/>
          <p:nvPr/>
        </p:nvSpPr>
        <p:spPr>
          <a:xfrm>
            <a:off x="658368" y="892683"/>
            <a:ext cx="7882127" cy="1080296"/>
          </a:xfrm>
          <a:prstGeom prst="rect">
            <a:avLst/>
          </a:prstGeom>
          <a:noFill/>
          <a:ln>
            <a:noFill/>
          </a:ln>
        </p:spPr>
        <p:txBody>
          <a:bodyPr wrap="square" lIns="54864" tIns="32004" rIns="54864" bIns="32004">
            <a:spAutoFit/>
          </a:bodyPr>
          <a:lstStyle/>
          <a:p>
            <a:pPr marL="228600" indent="-228600">
              <a:buSzPct val="80000"/>
              <a:buFont typeface="Arial"/>
              <a:buChar char="•"/>
            </a:pPr>
            <a:r>
              <a:rPr sz="1100" b="0" i="0" dirty="0">
                <a:solidFill>
                  <a:srgbClr val="000000"/>
                </a:solidFill>
                <a:latin typeface="Times New Roman"/>
                <a:cs typeface="Times New Roman"/>
              </a:rPr>
              <a:t>Reciprocal gift language in a settlement agreement </a:t>
            </a:r>
            <a:r>
              <a:rPr lang="en-US" sz="1100" b="0" i="0" dirty="0">
                <a:solidFill>
                  <a:srgbClr val="000000"/>
                </a:solidFill>
                <a:latin typeface="Times New Roman"/>
                <a:cs typeface="Times New Roman"/>
              </a:rPr>
              <a:t>did</a:t>
            </a:r>
            <a:r>
              <a:rPr sz="1100" b="0" i="0" dirty="0">
                <a:solidFill>
                  <a:srgbClr val="000000"/>
                </a:solidFill>
                <a:latin typeface="Times New Roman"/>
                <a:cs typeface="Times New Roman"/>
              </a:rPr>
              <a:t> not bind the Tax Court’s analysis. Gift tax attaches to each donor’s own gratuitous transfer, and a family transaction that nets to zero on paper </a:t>
            </a:r>
            <a:r>
              <a:rPr lang="en-US" sz="1100" b="0" i="0" dirty="0">
                <a:solidFill>
                  <a:srgbClr val="000000"/>
                </a:solidFill>
                <a:latin typeface="Times New Roman"/>
                <a:cs typeface="Times New Roman"/>
              </a:rPr>
              <a:t>was determined to </a:t>
            </a:r>
            <a:r>
              <a:rPr sz="1100" b="0" i="0" dirty="0">
                <a:solidFill>
                  <a:srgbClr val="000000"/>
                </a:solidFill>
                <a:latin typeface="Times New Roman"/>
                <a:cs typeface="Times New Roman"/>
              </a:rPr>
              <a:t>produce a real, uncompensated gift by some of its participants.</a:t>
            </a:r>
          </a:p>
          <a:p>
            <a:pPr marL="228600" indent="-228600">
              <a:buSzPct val="80000"/>
              <a:buFont typeface="Arial"/>
              <a:buChar char="•"/>
            </a:pPr>
            <a:r>
              <a:rPr sz="1100" b="0" i="0" dirty="0">
                <a:solidFill>
                  <a:srgbClr val="000000"/>
                </a:solidFill>
                <a:latin typeface="Times New Roman"/>
                <a:cs typeface="Times New Roman"/>
              </a:rPr>
              <a:t>The amounts the children would have received under section 12.8 of the will were </a:t>
            </a:r>
            <a:r>
              <a:rPr lang="en-US" sz="1100" b="0" i="0" dirty="0">
                <a:solidFill>
                  <a:srgbClr val="000000"/>
                </a:solidFill>
                <a:latin typeface="Times New Roman"/>
                <a:cs typeface="Times New Roman"/>
              </a:rPr>
              <a:t>deemed </a:t>
            </a:r>
            <a:r>
              <a:rPr sz="1100" b="0" i="0" dirty="0">
                <a:solidFill>
                  <a:srgbClr val="000000"/>
                </a:solidFill>
                <a:latin typeface="Times New Roman"/>
                <a:cs typeface="Times New Roman"/>
              </a:rPr>
              <a:t>a question of Washington law, so the section 7520 tables did not control. The ruling turned on those particular state-law rights.</a:t>
            </a:r>
          </a:p>
          <a:p>
            <a:pPr marL="228600" indent="-228600">
              <a:buSzPct val="80000"/>
              <a:buFont typeface="Arial"/>
              <a:buChar char="•"/>
            </a:pPr>
            <a:r>
              <a:rPr lang="en-US" sz="1100" b="0" i="0" dirty="0">
                <a:solidFill>
                  <a:srgbClr val="000000"/>
                </a:solidFill>
                <a:latin typeface="Times New Roman"/>
                <a:cs typeface="Times New Roman"/>
              </a:rPr>
              <a:t>Taxpayers are likely to Appeal this decision, but discussions are ongoing.  </a:t>
            </a:r>
            <a:endParaRPr sz="1100" b="0" i="0" dirty="0">
              <a:solidFill>
                <a:srgbClr val="000000"/>
              </a:solidFill>
              <a:latin typeface="Times New Roman"/>
              <a:cs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457200" y="274320"/>
            <a:ext cx="8229600" cy="435483"/>
          </a:xfrm>
          <a:prstGeom prst="rect">
            <a:avLst/>
          </a:prstGeom>
          <a:noFill/>
          <a:ln>
            <a:noFill/>
          </a:ln>
        </p:spPr>
        <p:txBody>
          <a:bodyPr wrap="square" lIns="54864" tIns="32004" rIns="54864" bIns="32004">
            <a:spAutoFit/>
          </a:bodyPr>
          <a:lstStyle/>
          <a:p>
            <a:pPr marL="0" indent="0">
              <a:buNone/>
            </a:pPr>
            <a:r>
              <a:rPr sz="2500" b="1" i="0">
                <a:solidFill>
                  <a:srgbClr val="000000"/>
                </a:solidFill>
                <a:latin typeface="Times New Roman"/>
                <a:cs typeface="Times New Roman"/>
              </a:rPr>
              <a:t>Key Takeaways</a:t>
            </a:r>
          </a:p>
        </p:txBody>
      </p:sp>
      <p:sp>
        <p:nvSpPr>
          <p:cNvPr id="3" name="TextBox 2"/>
          <p:cNvSpPr txBox="1"/>
          <p:nvPr/>
        </p:nvSpPr>
        <p:spPr>
          <a:xfrm>
            <a:off x="457200" y="760000"/>
            <a:ext cx="8229600" cy="257175"/>
          </a:xfrm>
          <a:prstGeom prst="rect">
            <a:avLst/>
          </a:prstGeom>
          <a:noFill/>
          <a:ln>
            <a:noFill/>
          </a:ln>
        </p:spPr>
        <p:txBody>
          <a:bodyPr wrap="square" lIns="54864" tIns="32004" rIns="54864" bIns="32004">
            <a:spAutoFit/>
          </a:bodyPr>
          <a:lstStyle/>
          <a:p>
            <a:pPr marL="0" indent="0">
              <a:buNone/>
            </a:pPr>
            <a:r>
              <a:rPr sz="1100" b="1" i="0">
                <a:solidFill>
                  <a:srgbClr val="606366"/>
                </a:solidFill>
                <a:latin typeface="Times New Roman"/>
                <a:cs typeface="Times New Roman"/>
              </a:rPr>
              <a:t>Family Limited Partnerships (Fields)</a:t>
            </a:r>
          </a:p>
        </p:txBody>
      </p:sp>
      <p:sp>
        <p:nvSpPr>
          <p:cNvPr id="4" name="TextBox 3"/>
          <p:cNvSpPr txBox="1"/>
          <p:nvPr/>
        </p:nvSpPr>
        <p:spPr>
          <a:xfrm>
            <a:off x="658368" y="1040000"/>
            <a:ext cx="7882127" cy="372000"/>
          </a:xfrm>
          <a:prstGeom prst="rect">
            <a:avLst/>
          </a:prstGeom>
          <a:noFill/>
          <a:ln>
            <a:noFill/>
          </a:ln>
        </p:spPr>
        <p:txBody>
          <a:bodyPr wrap="square" lIns="54864" tIns="32004" rIns="54864" bIns="32004">
            <a:spAutoFit/>
          </a:bodyPr>
          <a:lstStyle/>
          <a:p>
            <a:pPr marL="228600" indent="-228600">
              <a:buSzPct val="80000"/>
              <a:buFont typeface="Arial"/>
              <a:buChar char="•"/>
            </a:pPr>
            <a:r>
              <a:rPr sz="900" b="0" i="0">
                <a:solidFill>
                  <a:srgbClr val="000000"/>
                </a:solidFill>
                <a:latin typeface="Times New Roman"/>
                <a:cs typeface="Times New Roman"/>
              </a:rPr>
              <a:t>Timing and contemporaneous documentation decide the bona fide sale exception, not the quality of the appraisal.</a:t>
            </a:r>
          </a:p>
          <a:p>
            <a:pPr marL="228600" indent="-228600">
              <a:buSzPct val="80000"/>
              <a:buFont typeface="Arial"/>
              <a:buChar char="•"/>
            </a:pPr>
            <a:r>
              <a:rPr sz="900" b="0" i="0">
                <a:solidFill>
                  <a:srgbClr val="000000"/>
                </a:solidFill>
                <a:latin typeface="Times New Roman"/>
                <a:cs typeface="Times New Roman"/>
              </a:rPr>
              <a:t>Leave outside liquidity for bequests, debts, and tax, and put an independent voice on the transferor’s side.</a:t>
            </a:r>
          </a:p>
        </p:txBody>
      </p:sp>
      <p:sp>
        <p:nvSpPr>
          <p:cNvPr id="5" name="TextBox 4"/>
          <p:cNvSpPr txBox="1"/>
          <p:nvPr/>
        </p:nvSpPr>
        <p:spPr>
          <a:xfrm>
            <a:off x="457200" y="1505000"/>
            <a:ext cx="8229600" cy="257175"/>
          </a:xfrm>
          <a:prstGeom prst="rect">
            <a:avLst/>
          </a:prstGeom>
          <a:noFill/>
          <a:ln>
            <a:noFill/>
          </a:ln>
        </p:spPr>
        <p:txBody>
          <a:bodyPr wrap="square" lIns="54864" tIns="32004" rIns="54864" bIns="32004">
            <a:spAutoFit/>
          </a:bodyPr>
          <a:lstStyle/>
          <a:p>
            <a:pPr marL="0" indent="0">
              <a:buNone/>
            </a:pPr>
            <a:r>
              <a:rPr sz="1100" b="1" i="0">
                <a:solidFill>
                  <a:srgbClr val="606366"/>
                </a:solidFill>
                <a:latin typeface="Times New Roman"/>
                <a:cs typeface="Times New Roman"/>
              </a:rPr>
              <a:t>Intrafamily Notes and Fiduciary Conduct (Spenlinhauer)</a:t>
            </a:r>
          </a:p>
        </p:txBody>
      </p:sp>
      <p:sp>
        <p:nvSpPr>
          <p:cNvPr id="6" name="TextBox 5"/>
          <p:cNvSpPr txBox="1"/>
          <p:nvPr/>
        </p:nvSpPr>
        <p:spPr>
          <a:xfrm>
            <a:off x="658368" y="1785000"/>
            <a:ext cx="7882127" cy="372000"/>
          </a:xfrm>
          <a:prstGeom prst="rect">
            <a:avLst/>
          </a:prstGeom>
          <a:noFill/>
          <a:ln>
            <a:noFill/>
          </a:ln>
        </p:spPr>
        <p:txBody>
          <a:bodyPr wrap="square" lIns="54864" tIns="32004" rIns="54864" bIns="32004">
            <a:spAutoFit/>
          </a:bodyPr>
          <a:lstStyle/>
          <a:p>
            <a:pPr marL="228600" indent="-228600">
              <a:buSzPct val="80000"/>
              <a:buFont typeface="Arial"/>
              <a:buChar char="•"/>
            </a:pPr>
            <a:r>
              <a:rPr sz="900" b="0" i="0">
                <a:solidFill>
                  <a:srgbClr val="000000"/>
                </a:solidFill>
                <a:latin typeface="Times New Roman"/>
                <a:cs typeface="Times New Roman"/>
              </a:rPr>
              <a:t>No documented payments and a self-canceling term: on these facts the residence note was not bona fide debt.</a:t>
            </a:r>
          </a:p>
          <a:p>
            <a:pPr marL="228600" indent="-228600">
              <a:buSzPct val="80000"/>
              <a:buFont typeface="Arial"/>
              <a:buChar char="•"/>
            </a:pPr>
            <a:r>
              <a:rPr sz="900" b="0" i="0">
                <a:solidFill>
                  <a:srgbClr val="000000"/>
                </a:solidFill>
                <a:latin typeface="Times New Roman"/>
                <a:cs typeface="Times New Roman"/>
              </a:rPr>
              <a:t>Obtain an independent appraisal as of the date of death. Assessments and stale figures will not carry the return.</a:t>
            </a:r>
          </a:p>
        </p:txBody>
      </p:sp>
      <p:sp>
        <p:nvSpPr>
          <p:cNvPr id="7" name="TextBox 6"/>
          <p:cNvSpPr txBox="1"/>
          <p:nvPr/>
        </p:nvSpPr>
        <p:spPr>
          <a:xfrm>
            <a:off x="457200" y="2203617"/>
            <a:ext cx="8229600" cy="257175"/>
          </a:xfrm>
          <a:prstGeom prst="rect">
            <a:avLst/>
          </a:prstGeom>
          <a:noFill/>
          <a:ln>
            <a:noFill/>
          </a:ln>
        </p:spPr>
        <p:txBody>
          <a:bodyPr wrap="square" lIns="54864" tIns="32004" rIns="54864" bIns="32004">
            <a:spAutoFit/>
          </a:bodyPr>
          <a:lstStyle/>
          <a:p>
            <a:pPr marL="0" indent="0">
              <a:buNone/>
            </a:pPr>
            <a:r>
              <a:rPr sz="1100" b="1" i="0">
                <a:solidFill>
                  <a:srgbClr val="606366"/>
                </a:solidFill>
                <a:latin typeface="Times New Roman"/>
                <a:cs typeface="Times New Roman"/>
              </a:rPr>
              <a:t>Trustee Administration (Hillblom)</a:t>
            </a:r>
          </a:p>
        </p:txBody>
      </p:sp>
      <p:sp>
        <p:nvSpPr>
          <p:cNvPr id="8" name="TextBox 7"/>
          <p:cNvSpPr txBox="1"/>
          <p:nvPr/>
        </p:nvSpPr>
        <p:spPr>
          <a:xfrm>
            <a:off x="658368" y="2530000"/>
            <a:ext cx="7882127" cy="341632"/>
          </a:xfrm>
          <a:prstGeom prst="rect">
            <a:avLst/>
          </a:prstGeom>
          <a:noFill/>
          <a:ln>
            <a:noFill/>
          </a:ln>
        </p:spPr>
        <p:txBody>
          <a:bodyPr wrap="square" lIns="54864" tIns="32004" rIns="54864" bIns="32004">
            <a:spAutoFit/>
          </a:bodyPr>
          <a:lstStyle/>
          <a:p>
            <a:pPr marL="228600" indent="-228600">
              <a:buSzPct val="80000"/>
              <a:buFont typeface="Arial"/>
              <a:buChar char="•"/>
            </a:pPr>
            <a:r>
              <a:rPr sz="900" b="0" i="0" dirty="0">
                <a:solidFill>
                  <a:srgbClr val="000000"/>
                </a:solidFill>
                <a:latin typeface="Times New Roman"/>
                <a:cs typeface="Times New Roman"/>
              </a:rPr>
              <a:t>When a known claim turns on an asset’s value, obtain a value fit for that purpose; do not carry a tax value forward untested.</a:t>
            </a:r>
          </a:p>
          <a:p>
            <a:pPr marL="228600" indent="-228600">
              <a:buSzPct val="80000"/>
              <a:buFont typeface="Arial"/>
              <a:buChar char="•"/>
            </a:pPr>
            <a:r>
              <a:rPr sz="900" b="0" i="0" dirty="0">
                <a:solidFill>
                  <a:srgbClr val="000000"/>
                </a:solidFill>
                <a:latin typeface="Times New Roman"/>
                <a:cs typeface="Times New Roman"/>
              </a:rPr>
              <a:t>Answer and disclose settlement offers. </a:t>
            </a:r>
          </a:p>
        </p:txBody>
      </p:sp>
      <p:sp>
        <p:nvSpPr>
          <p:cNvPr id="9" name="TextBox 8"/>
          <p:cNvSpPr txBox="1"/>
          <p:nvPr/>
        </p:nvSpPr>
        <p:spPr>
          <a:xfrm>
            <a:off x="457200" y="2995000"/>
            <a:ext cx="8229600" cy="257175"/>
          </a:xfrm>
          <a:prstGeom prst="rect">
            <a:avLst/>
          </a:prstGeom>
          <a:noFill/>
          <a:ln>
            <a:noFill/>
          </a:ln>
        </p:spPr>
        <p:txBody>
          <a:bodyPr wrap="square" lIns="54864" tIns="32004" rIns="54864" bIns="32004">
            <a:spAutoFit/>
          </a:bodyPr>
          <a:lstStyle/>
          <a:p>
            <a:pPr marL="0" indent="0">
              <a:buNone/>
            </a:pPr>
            <a:r>
              <a:rPr sz="1100" b="1" i="0">
                <a:solidFill>
                  <a:srgbClr val="606366"/>
                </a:solidFill>
                <a:latin typeface="Times New Roman"/>
                <a:cs typeface="Times New Roman"/>
              </a:rPr>
              <a:t>QTIP Terminations (Anenberg)</a:t>
            </a:r>
          </a:p>
        </p:txBody>
      </p:sp>
      <p:sp>
        <p:nvSpPr>
          <p:cNvPr id="10" name="TextBox 9"/>
          <p:cNvSpPr txBox="1"/>
          <p:nvPr/>
        </p:nvSpPr>
        <p:spPr>
          <a:xfrm>
            <a:off x="658368" y="3275000"/>
            <a:ext cx="7882127" cy="341632"/>
          </a:xfrm>
          <a:prstGeom prst="rect">
            <a:avLst/>
          </a:prstGeom>
          <a:noFill/>
          <a:ln>
            <a:noFill/>
          </a:ln>
        </p:spPr>
        <p:txBody>
          <a:bodyPr wrap="square" lIns="54864" tIns="32004" rIns="54864" bIns="32004">
            <a:spAutoFit/>
          </a:bodyPr>
          <a:lstStyle/>
          <a:p>
            <a:pPr marL="228600" indent="-228600">
              <a:buSzPct val="80000"/>
              <a:buFont typeface="Arial"/>
              <a:buChar char="•"/>
            </a:pPr>
            <a:r>
              <a:rPr sz="900" b="0" i="0" dirty="0">
                <a:solidFill>
                  <a:srgbClr val="000000"/>
                </a:solidFill>
                <a:latin typeface="Times New Roman"/>
                <a:cs typeface="Times New Roman"/>
              </a:rPr>
              <a:t>No gift tax where the surviving spouse receives the full value of the trust property in the same transaction.</a:t>
            </a:r>
          </a:p>
          <a:p>
            <a:pPr marL="228600" indent="-228600">
              <a:buSzPct val="80000"/>
              <a:buFont typeface="Arial"/>
              <a:buChar char="•"/>
            </a:pPr>
            <a:r>
              <a:rPr sz="900" b="0" i="0" dirty="0">
                <a:solidFill>
                  <a:srgbClr val="000000"/>
                </a:solidFill>
                <a:latin typeface="Times New Roman"/>
                <a:cs typeface="Times New Roman"/>
              </a:rPr>
              <a:t>The later sale did not trigger section 2519 again. </a:t>
            </a:r>
          </a:p>
        </p:txBody>
      </p:sp>
      <p:sp>
        <p:nvSpPr>
          <p:cNvPr id="11" name="TextBox 10"/>
          <p:cNvSpPr txBox="1"/>
          <p:nvPr/>
        </p:nvSpPr>
        <p:spPr>
          <a:xfrm>
            <a:off x="457200" y="3740000"/>
            <a:ext cx="8229600" cy="257175"/>
          </a:xfrm>
          <a:prstGeom prst="rect">
            <a:avLst/>
          </a:prstGeom>
          <a:noFill/>
          <a:ln>
            <a:noFill/>
          </a:ln>
        </p:spPr>
        <p:txBody>
          <a:bodyPr wrap="square" lIns="54864" tIns="32004" rIns="54864" bIns="32004">
            <a:spAutoFit/>
          </a:bodyPr>
          <a:lstStyle/>
          <a:p>
            <a:pPr marL="0" indent="0">
              <a:buNone/>
            </a:pPr>
            <a:r>
              <a:rPr sz="1100" b="1" i="0">
                <a:solidFill>
                  <a:srgbClr val="606366"/>
                </a:solidFill>
                <a:latin typeface="Times New Roman"/>
                <a:cs typeface="Times New Roman"/>
              </a:rPr>
              <a:t>Remainder Beneficiaries and Valuation (McDougall and Lewis)</a:t>
            </a:r>
          </a:p>
        </p:txBody>
      </p:sp>
      <p:sp>
        <p:nvSpPr>
          <p:cNvPr id="12" name="TextBox 11"/>
          <p:cNvSpPr txBox="1"/>
          <p:nvPr/>
        </p:nvSpPr>
        <p:spPr>
          <a:xfrm>
            <a:off x="658368" y="4020000"/>
            <a:ext cx="7882127" cy="341632"/>
          </a:xfrm>
          <a:prstGeom prst="rect">
            <a:avLst/>
          </a:prstGeom>
          <a:noFill/>
          <a:ln>
            <a:noFill/>
          </a:ln>
        </p:spPr>
        <p:txBody>
          <a:bodyPr wrap="square" lIns="54864" tIns="32004" rIns="54864" bIns="32004">
            <a:spAutoFit/>
          </a:bodyPr>
          <a:lstStyle/>
          <a:p>
            <a:pPr marL="228600" indent="-228600">
              <a:buSzPct val="80000"/>
              <a:buFont typeface="Arial"/>
              <a:buChar char="•"/>
            </a:pPr>
            <a:r>
              <a:rPr sz="900" b="0" i="0" dirty="0">
                <a:solidFill>
                  <a:srgbClr val="000000"/>
                </a:solidFill>
                <a:latin typeface="Times New Roman"/>
                <a:cs typeface="Times New Roman"/>
              </a:rPr>
              <a:t>Gift tax is measured donor by donor. A transaction that nets to zero for the family still produce</a:t>
            </a:r>
            <a:r>
              <a:rPr lang="en-US" sz="900" b="0" i="0" dirty="0">
                <a:solidFill>
                  <a:srgbClr val="000000"/>
                </a:solidFill>
                <a:latin typeface="Times New Roman"/>
                <a:cs typeface="Times New Roman"/>
              </a:rPr>
              <a:t>d</a:t>
            </a:r>
            <a:r>
              <a:rPr sz="900" b="0" i="0" dirty="0">
                <a:solidFill>
                  <a:srgbClr val="000000"/>
                </a:solidFill>
                <a:latin typeface="Times New Roman"/>
                <a:cs typeface="Times New Roman"/>
              </a:rPr>
              <a:t> a taxable gift.</a:t>
            </a:r>
          </a:p>
          <a:p>
            <a:pPr marL="228600" indent="-228600">
              <a:buSzPct val="80000"/>
              <a:buFont typeface="Arial"/>
              <a:buChar char="•"/>
            </a:pPr>
            <a:r>
              <a:rPr sz="900" b="0" i="0" dirty="0">
                <a:solidFill>
                  <a:srgbClr val="000000"/>
                </a:solidFill>
                <a:latin typeface="Times New Roman"/>
                <a:cs typeface="Times New Roman"/>
              </a:rPr>
              <a:t>State law defined what the children gave up.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C95B513-ED61-2C35-7D93-0FFAE0EC306D}"/>
              </a:ext>
            </a:extLst>
          </p:cNvPr>
          <p:cNvSpPr txBox="1"/>
          <p:nvPr/>
        </p:nvSpPr>
        <p:spPr>
          <a:xfrm>
            <a:off x="1106907" y="1753173"/>
            <a:ext cx="6696433" cy="923330"/>
          </a:xfrm>
          <a:prstGeom prst="rect">
            <a:avLst/>
          </a:prstGeom>
          <a:noFill/>
        </p:spPr>
        <p:txBody>
          <a:bodyPr wrap="square" rtlCol="0">
            <a:spAutoFit/>
          </a:bodyPr>
          <a:lstStyle/>
          <a:p>
            <a:pPr algn="ctr"/>
            <a:r>
              <a:rPr lang="en-US" b="1" dirty="0">
                <a:latin typeface="Times New Roman" panose="02020603050405020304" pitchFamily="18" charset="0"/>
                <a:cs typeface="Times New Roman" panose="02020603050405020304" pitchFamily="18" charset="0"/>
              </a:rPr>
              <a:t>Speaker Biography</a:t>
            </a:r>
          </a:p>
          <a:p>
            <a:pPr algn="ctr"/>
            <a:endParaRPr lang="en-US" b="1"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Executive Summary: MPI’s Valuation &amp; Advisory Services</a:t>
            </a:r>
          </a:p>
        </p:txBody>
      </p:sp>
    </p:spTree>
    <p:extLst>
      <p:ext uri="{BB962C8B-B14F-4D97-AF65-F5344CB8AC3E}">
        <p14:creationId xmlns:p14="http://schemas.microsoft.com/office/powerpoint/2010/main" val="30180660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865" y="243432"/>
            <a:ext cx="8229600" cy="857250"/>
          </a:xfrm>
        </p:spPr>
        <p:txBody>
          <a:bodyPr>
            <a:normAutofit/>
          </a:bodyPr>
          <a:lstStyle/>
          <a:p>
            <a:pPr>
              <a:lnSpc>
                <a:spcPct val="100000"/>
              </a:lnSpc>
            </a:pPr>
            <a:r>
              <a:rPr lang="en-US" sz="1875" dirty="0">
                <a:latin typeface="Times New Roman" panose="02020603050405020304" pitchFamily="18" charset="0"/>
                <a:cs typeface="Times New Roman" panose="02020603050405020304" pitchFamily="18" charset="0"/>
              </a:rPr>
              <a:t>Todd G. Povlich, CFA, ASA</a:t>
            </a:r>
            <a:br>
              <a:rPr lang="en-US"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Partner and Practice Leader – Private Client Appraisal Group</a:t>
            </a:r>
          </a:p>
        </p:txBody>
      </p:sp>
      <p:sp>
        <p:nvSpPr>
          <p:cNvPr id="3" name="Content Placeholder 2"/>
          <p:cNvSpPr>
            <a:spLocks noGrp="1"/>
          </p:cNvSpPr>
          <p:nvPr>
            <p:ph idx="1"/>
          </p:nvPr>
        </p:nvSpPr>
        <p:spPr>
          <a:xfrm>
            <a:off x="550780" y="952759"/>
            <a:ext cx="7705323" cy="3941543"/>
          </a:xfrm>
        </p:spPr>
        <p:txBody>
          <a:bodyPr>
            <a:noAutofit/>
          </a:bodyPr>
          <a:lstStyle/>
          <a:p>
            <a:pPr marL="0" indent="0">
              <a:spcAft>
                <a:spcPts val="900"/>
              </a:spcAft>
              <a:buNone/>
            </a:pPr>
            <a:r>
              <a:rPr lang="en-US" sz="1013" dirty="0">
                <a:latin typeface="Times New Roman" panose="02020603050405020304" pitchFamily="18" charset="0"/>
                <a:cs typeface="Times New Roman" panose="02020603050405020304" pitchFamily="18" charset="0"/>
              </a:rPr>
              <a:t>Todd is a Partner at MPI and is based in the firm’s New York City office. Since joining MPI, Todd has determined the value of closely held securities of companies and partnerships in many industries for a variety of purposes, including estate and gift tax, income tax, matrimonial proceedings, employee stock ownership plans, corporate planning and restructuring, financial reporting, sale, merger, stock purchase plans and buy-sell agreements. </a:t>
            </a:r>
          </a:p>
          <a:p>
            <a:pPr marL="0" indent="0">
              <a:spcAft>
                <a:spcPts val="900"/>
              </a:spcAft>
              <a:buNone/>
            </a:pPr>
            <a:r>
              <a:rPr lang="en-US" sz="1013" dirty="0">
                <a:latin typeface="Times New Roman" panose="02020603050405020304" pitchFamily="18" charset="0"/>
                <a:cs typeface="Times New Roman" panose="02020603050405020304" pitchFamily="18" charset="0"/>
              </a:rPr>
              <a:t>Todd has prepared valuations of closely held operating companies, asset holding entities, as well as other securities such as undivided interests in real estate, closely held promissory notes and preferred stock. While his experience is broad with respect to entity structure and industries, Todd specializes in the valuation of pass-through entities, alternative asset management firms and carried interest. </a:t>
            </a:r>
          </a:p>
          <a:p>
            <a:pPr marL="0" indent="0">
              <a:spcBef>
                <a:spcPts val="0"/>
              </a:spcBef>
              <a:buNone/>
              <a:tabLst>
                <a:tab pos="1032272" algn="l"/>
              </a:tabLst>
            </a:pPr>
            <a:r>
              <a:rPr lang="en-US" sz="1013" dirty="0">
                <a:latin typeface="Times New Roman" panose="02020603050405020304" pitchFamily="18" charset="0"/>
                <a:cs typeface="Times New Roman" panose="02020603050405020304" pitchFamily="18" charset="0"/>
              </a:rPr>
              <a:t>Education:	Chartered Financial Analyst®, CFA Institute</a:t>
            </a:r>
          </a:p>
          <a:p>
            <a:pPr marL="0" indent="0">
              <a:spcBef>
                <a:spcPts val="0"/>
              </a:spcBef>
              <a:buNone/>
              <a:tabLst>
                <a:tab pos="1032272" algn="l"/>
              </a:tabLst>
            </a:pPr>
            <a:r>
              <a:rPr lang="en-US" sz="1013" dirty="0">
                <a:latin typeface="Times New Roman" panose="02020603050405020304" pitchFamily="18" charset="0"/>
                <a:cs typeface="Times New Roman" panose="02020603050405020304" pitchFamily="18" charset="0"/>
              </a:rPr>
              <a:t>	M.B.A., Concentration in Finance: Rutgers University, 2009</a:t>
            </a:r>
          </a:p>
          <a:p>
            <a:pPr marL="0" indent="0">
              <a:spcBef>
                <a:spcPts val="0"/>
              </a:spcBef>
              <a:buNone/>
              <a:tabLst>
                <a:tab pos="1032272" algn="l"/>
              </a:tabLst>
            </a:pPr>
            <a:r>
              <a:rPr lang="en-US" sz="1013" dirty="0">
                <a:latin typeface="Times New Roman" panose="02020603050405020304" pitchFamily="18" charset="0"/>
                <a:cs typeface="Times New Roman" panose="02020603050405020304" pitchFamily="18" charset="0"/>
              </a:rPr>
              <a:t>	B.S., Major in Finance: The College of New Jersey, 2003</a:t>
            </a:r>
          </a:p>
          <a:p>
            <a:pPr marL="0" indent="0">
              <a:spcBef>
                <a:spcPts val="0"/>
              </a:spcBef>
              <a:buNone/>
              <a:tabLst>
                <a:tab pos="1032272" algn="l"/>
              </a:tabLst>
            </a:pPr>
            <a:r>
              <a:rPr lang="en-US" sz="1013" dirty="0">
                <a:latin typeface="Times New Roman" panose="02020603050405020304" pitchFamily="18" charset="0"/>
                <a:cs typeface="Times New Roman" panose="02020603050405020304" pitchFamily="18" charset="0"/>
              </a:rPr>
              <a:t>	</a:t>
            </a:r>
          </a:p>
          <a:p>
            <a:pPr marL="0" indent="0">
              <a:spcBef>
                <a:spcPts val="0"/>
              </a:spcBef>
              <a:buNone/>
              <a:tabLst>
                <a:tab pos="1032272" algn="l"/>
              </a:tabLst>
            </a:pPr>
            <a:r>
              <a:rPr lang="en-US" sz="1013" dirty="0">
                <a:latin typeface="Times New Roman" panose="02020603050405020304" pitchFamily="18" charset="0"/>
                <a:cs typeface="Times New Roman" panose="02020603050405020304" pitchFamily="18" charset="0"/>
              </a:rPr>
              <a:t>Associations:	Accredited Senior Appraiser (“ASA”), American Society of Appraisers (BV)		</a:t>
            </a:r>
          </a:p>
          <a:p>
            <a:pPr marL="0" indent="0">
              <a:spcBef>
                <a:spcPts val="0"/>
              </a:spcBef>
              <a:buNone/>
              <a:tabLst>
                <a:tab pos="1032272" algn="l"/>
              </a:tabLst>
            </a:pPr>
            <a:r>
              <a:rPr lang="en-US" sz="1013" dirty="0">
                <a:latin typeface="Times New Roman" panose="02020603050405020304" pitchFamily="18" charset="0"/>
                <a:cs typeface="Times New Roman" panose="02020603050405020304" pitchFamily="18" charset="0"/>
              </a:rPr>
              <a:t>	Member, Estate Planning Council of New York City, Inc.</a:t>
            </a:r>
          </a:p>
          <a:p>
            <a:pPr marL="0" indent="0">
              <a:spcBef>
                <a:spcPts val="0"/>
              </a:spcBef>
              <a:buNone/>
              <a:tabLst>
                <a:tab pos="1031875" algn="l"/>
              </a:tabLst>
            </a:pPr>
            <a:r>
              <a:rPr lang="en-US" sz="1013" dirty="0">
                <a:latin typeface="Times New Roman" panose="02020603050405020304" pitchFamily="18" charset="0"/>
                <a:cs typeface="Times New Roman" panose="02020603050405020304" pitchFamily="18" charset="0"/>
              </a:rPr>
              <a:t>	Member, New York Society of Security Analysts</a:t>
            </a:r>
          </a:p>
          <a:p>
            <a:pPr marL="0" indent="0">
              <a:spcBef>
                <a:spcPts val="0"/>
              </a:spcBef>
              <a:buNone/>
              <a:tabLst>
                <a:tab pos="1031875" algn="l"/>
              </a:tabLst>
            </a:pPr>
            <a:r>
              <a:rPr lang="en-US" sz="1013" dirty="0">
                <a:latin typeface="Times New Roman" panose="02020603050405020304" pitchFamily="18" charset="0"/>
                <a:cs typeface="Times New Roman" panose="02020603050405020304" pitchFamily="18" charset="0"/>
              </a:rPr>
              <a:t>	Affiliated Professional Member of the American Bar Association (“ABA”)</a:t>
            </a:r>
          </a:p>
          <a:p>
            <a:pPr marL="0" indent="0">
              <a:spcBef>
                <a:spcPts val="0"/>
              </a:spcBef>
              <a:buNone/>
              <a:tabLst>
                <a:tab pos="1031875" algn="l"/>
              </a:tabLst>
            </a:pPr>
            <a:r>
              <a:rPr lang="en-US" sz="1013" dirty="0">
                <a:latin typeface="Times New Roman" panose="02020603050405020304" pitchFamily="18" charset="0"/>
                <a:cs typeface="Times New Roman" panose="02020603050405020304" pitchFamily="18" charset="0"/>
              </a:rPr>
              <a:t>	Group Member of the ABA’s Real Property, Trust and Estate Law Section (“RPTE”)</a:t>
            </a:r>
          </a:p>
          <a:p>
            <a:pPr marL="0" indent="0">
              <a:spcBef>
                <a:spcPts val="0"/>
              </a:spcBef>
              <a:buNone/>
              <a:tabLst>
                <a:tab pos="1031875" algn="l"/>
              </a:tabLst>
            </a:pPr>
            <a:r>
              <a:rPr lang="en-US" sz="1013" dirty="0">
                <a:latin typeface="Times New Roman" panose="02020603050405020304" pitchFamily="18" charset="0"/>
                <a:cs typeface="Times New Roman" panose="02020603050405020304" pitchFamily="18" charset="0"/>
              </a:rPr>
              <a:t>	Adjunct Professor – The College of New Jersey Business School (2016-2019)</a:t>
            </a:r>
          </a:p>
          <a:p>
            <a:pPr marL="0" indent="0">
              <a:spcBef>
                <a:spcPts val="0"/>
              </a:spcBef>
              <a:buNone/>
              <a:tabLst>
                <a:tab pos="1031875" algn="l"/>
              </a:tabLst>
            </a:pPr>
            <a:r>
              <a:rPr lang="en-US" sz="1013" dirty="0">
                <a:latin typeface="Times New Roman" panose="02020603050405020304" pitchFamily="18" charset="0"/>
                <a:cs typeface="Times New Roman" panose="02020603050405020304" pitchFamily="18" charset="0"/>
              </a:rPr>
              <a:t>	Faculty – Southern Federal Tax Institute (2017-2019, 2022-Present)</a:t>
            </a:r>
          </a:p>
          <a:p>
            <a:pPr marL="0" indent="0">
              <a:spcBef>
                <a:spcPts val="0"/>
              </a:spcBef>
              <a:buNone/>
              <a:tabLst>
                <a:tab pos="1031875" algn="l"/>
              </a:tabLst>
            </a:pPr>
            <a:r>
              <a:rPr lang="en-US" sz="1013" dirty="0">
                <a:latin typeface="Times New Roman" panose="02020603050405020304" pitchFamily="18" charset="0"/>
                <a:cs typeface="Times New Roman" panose="02020603050405020304" pitchFamily="18" charset="0"/>
              </a:rPr>
              <a:t>	Faculty – New Jersey Society of Certified Public Accountants (2018)</a:t>
            </a:r>
          </a:p>
          <a:p>
            <a:pPr marL="0" indent="0">
              <a:spcBef>
                <a:spcPts val="0"/>
              </a:spcBef>
              <a:buNone/>
              <a:tabLst>
                <a:tab pos="1031875" algn="l"/>
              </a:tabLst>
            </a:pPr>
            <a:r>
              <a:rPr lang="en-US" sz="1013" dirty="0">
                <a:latin typeface="Times New Roman" panose="02020603050405020304" pitchFamily="18" charset="0"/>
                <a:cs typeface="Times New Roman" panose="02020603050405020304" pitchFamily="18" charset="0"/>
              </a:rPr>
              <a:t>	Faculty – Massachusetts Continuing Legal Education, Inc. (2017-Present)</a:t>
            </a:r>
          </a:p>
        </p:txBody>
      </p:sp>
      <p:sp>
        <p:nvSpPr>
          <p:cNvPr id="4" name="Footer Placeholder 3"/>
          <p:cNvSpPr>
            <a:spLocks noGrp="1"/>
          </p:cNvSpPr>
          <p:nvPr>
            <p:ph type="ftr" sz="quarter" idx="3"/>
          </p:nvPr>
        </p:nvSpPr>
        <p:spPr/>
        <p:txBody>
          <a:bodyPr/>
          <a:lstStyle/>
          <a:p>
            <a:r>
              <a:rPr lang="en-US" dirty="0">
                <a:solidFill>
                  <a:srgbClr val="606366"/>
                </a:solidFill>
              </a:rPr>
              <a:t>www.mpival.com</a:t>
            </a:r>
            <a:r>
              <a:rPr lang="en-US" dirty="0"/>
              <a:t> </a:t>
            </a:r>
            <a:r>
              <a:rPr lang="en-US" dirty="0">
                <a:solidFill>
                  <a:schemeClr val="bg1">
                    <a:lumMod val="75000"/>
                  </a:schemeClr>
                </a:solidFill>
              </a:rPr>
              <a:t>|</a:t>
            </a:r>
            <a:r>
              <a:rPr lang="en-US" dirty="0"/>
              <a:t> </a:t>
            </a:r>
            <a:r>
              <a:rPr lang="en-US" dirty="0">
                <a:solidFill>
                  <a:schemeClr val="tx1"/>
                </a:solidFill>
              </a:rPr>
              <a:t>© Management Planning, Inc. All rights reserved.</a:t>
            </a:r>
          </a:p>
        </p:txBody>
      </p:sp>
    </p:spTree>
    <p:extLst>
      <p:ext uri="{BB962C8B-B14F-4D97-AF65-F5344CB8AC3E}">
        <p14:creationId xmlns:p14="http://schemas.microsoft.com/office/powerpoint/2010/main" val="1309031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sz="2400" b="1" i="1" dirty="0"/>
            </a:br>
            <a:r>
              <a:rPr lang="en-US" sz="2400" b="1" i="1" dirty="0"/>
              <a:t>About MPI</a:t>
            </a:r>
          </a:p>
        </p:txBody>
      </p:sp>
      <p:sp>
        <p:nvSpPr>
          <p:cNvPr id="3" name="Content Placeholder 2"/>
          <p:cNvSpPr>
            <a:spLocks noGrp="1"/>
          </p:cNvSpPr>
          <p:nvPr>
            <p:ph idx="1"/>
          </p:nvPr>
        </p:nvSpPr>
        <p:spPr>
          <a:xfrm>
            <a:off x="668277" y="1073148"/>
            <a:ext cx="6172200" cy="3394472"/>
          </a:xfrm>
        </p:spPr>
        <p:txBody>
          <a:bodyPr>
            <a:noAutofit/>
          </a:bodyPr>
          <a:lstStyle/>
          <a:p>
            <a:pPr algn="just">
              <a:spcAft>
                <a:spcPts val="300"/>
              </a:spcAft>
            </a:pPr>
            <a:r>
              <a:rPr lang="en-US" sz="1050" dirty="0">
                <a:latin typeface="Times New Roman" panose="02020603050405020304" pitchFamily="18" charset="0"/>
                <a:cs typeface="Times New Roman" panose="02020603050405020304" pitchFamily="18" charset="0"/>
              </a:rPr>
              <a:t>MPI is a national consulting firm founded in 1939, specializing in business valuations, litigation support and corporate advisory work. We have delivered thousands of financial opinions to business owners, attorneys, accountants, wealth advisors and other fiduciaries across a wide variety of industries.</a:t>
            </a:r>
          </a:p>
          <a:p>
            <a:pPr algn="just">
              <a:spcAft>
                <a:spcPts val="300"/>
              </a:spcAft>
            </a:pPr>
            <a:r>
              <a:rPr lang="en-US" sz="1050" dirty="0">
                <a:latin typeface="Times New Roman" panose="02020603050405020304" pitchFamily="18" charset="0"/>
                <a:cs typeface="Times New Roman" panose="02020603050405020304" pitchFamily="18" charset="0"/>
              </a:rPr>
              <a:t>Our sweet spot has traditionally been closely held or family-owned companies in the small and middle markets, but our clients range in size from several million-dollar revenue businesses to multi-billion-dollar global enterprises. </a:t>
            </a:r>
          </a:p>
          <a:p>
            <a:pPr algn="just">
              <a:spcAft>
                <a:spcPts val="300"/>
              </a:spcAft>
            </a:pPr>
            <a:r>
              <a:rPr lang="en-US" sz="1050" dirty="0">
                <a:latin typeface="Times New Roman" panose="02020603050405020304" pitchFamily="18" charset="0"/>
                <a:cs typeface="Times New Roman" panose="02020603050405020304" pitchFamily="18" charset="0"/>
              </a:rPr>
              <a:t>We are known and trusted by our long-time clients and their advisors on their most sensitive financial and tax matters.</a:t>
            </a:r>
          </a:p>
          <a:p>
            <a:pPr algn="just">
              <a:spcAft>
                <a:spcPts val="300"/>
              </a:spcAft>
            </a:pPr>
            <a:r>
              <a:rPr lang="en-US" sz="1050" dirty="0">
                <a:latin typeface="Times New Roman" panose="02020603050405020304" pitchFamily="18" charset="0"/>
                <a:cs typeface="Times New Roman" panose="02020603050405020304" pitchFamily="18" charset="0"/>
              </a:rPr>
              <a:t>MPI clients can be assured that they will receive high quality service, a comprehensive, professional and persuasive work product, and the benefit of decades of collective experience and institutional knowledge.</a:t>
            </a:r>
          </a:p>
          <a:p>
            <a:pPr lvl="1" algn="just">
              <a:spcAft>
                <a:spcPts val="300"/>
              </a:spcAft>
            </a:pPr>
            <a:r>
              <a:rPr lang="en-US" sz="900" dirty="0">
                <a:latin typeface="Times New Roman" panose="02020603050405020304" pitchFamily="18" charset="0"/>
                <a:cs typeface="Times New Roman" panose="02020603050405020304" pitchFamily="18" charset="0"/>
              </a:rPr>
              <a:t>Not just an appraiser - we are an asset that will add value to your process.</a:t>
            </a:r>
          </a:p>
          <a:p>
            <a:pPr algn="just">
              <a:spcAft>
                <a:spcPts val="300"/>
              </a:spcAft>
            </a:pPr>
            <a:r>
              <a:rPr lang="en-US" sz="1050" dirty="0">
                <a:latin typeface="Times New Roman" panose="02020603050405020304" pitchFamily="18" charset="0"/>
                <a:cs typeface="Times New Roman" panose="02020603050405020304" pitchFamily="18" charset="0"/>
              </a:rPr>
              <a:t>MPI has offices in Chicago, New York, Philadelphia, Princeton (the corporate headquarters), San Francisco, Seattle, and Westport. </a:t>
            </a:r>
          </a:p>
          <a:p>
            <a:pPr algn="just">
              <a:spcAft>
                <a:spcPts val="300"/>
              </a:spcAft>
            </a:pPr>
            <a:endParaRPr lang="en-US" sz="1050" dirty="0">
              <a:latin typeface="Times New Roman" panose="02020603050405020304" pitchFamily="18" charset="0"/>
              <a:cs typeface="Times New Roman" panose="02020603050405020304" pitchFamily="18" charset="0"/>
            </a:endParaRPr>
          </a:p>
          <a:p>
            <a:pPr algn="just">
              <a:spcAft>
                <a:spcPts val="225"/>
              </a:spcAft>
            </a:pPr>
            <a:endParaRPr lang="en-US" sz="1200" dirty="0"/>
          </a:p>
        </p:txBody>
      </p:sp>
      <p:sp>
        <p:nvSpPr>
          <p:cNvPr id="4" name="Footer Placeholder 3"/>
          <p:cNvSpPr>
            <a:spLocks noGrp="1"/>
          </p:cNvSpPr>
          <p:nvPr>
            <p:ph type="ftr" sz="quarter" idx="3"/>
          </p:nvPr>
        </p:nvSpPr>
        <p:spPr/>
        <p:txBody>
          <a:bodyPr/>
          <a:lstStyle/>
          <a:p>
            <a:r>
              <a:rPr lang="en-US" dirty="0">
                <a:solidFill>
                  <a:srgbClr val="606366"/>
                </a:solidFill>
              </a:rPr>
              <a:t>www.mpival.com</a:t>
            </a:r>
            <a:r>
              <a:rPr lang="en-US" dirty="0"/>
              <a:t> </a:t>
            </a:r>
            <a:r>
              <a:rPr lang="en-US" dirty="0">
                <a:solidFill>
                  <a:schemeClr val="bg1">
                    <a:lumMod val="75000"/>
                  </a:schemeClr>
                </a:solidFill>
              </a:rPr>
              <a:t>|</a:t>
            </a:r>
            <a:r>
              <a:rPr lang="en-US" dirty="0"/>
              <a:t> </a:t>
            </a:r>
            <a:r>
              <a:rPr lang="en-US" dirty="0">
                <a:solidFill>
                  <a:schemeClr val="tx1"/>
                </a:solidFill>
              </a:rPr>
              <a:t>© Management Planning, Inc. All rights reserved.</a:t>
            </a:r>
          </a:p>
        </p:txBody>
      </p:sp>
      <p:sp>
        <p:nvSpPr>
          <p:cNvPr id="5" name="Slide Number Placeholder 4"/>
          <p:cNvSpPr>
            <a:spLocks noGrp="1"/>
          </p:cNvSpPr>
          <p:nvPr>
            <p:ph type="sldNum" sz="quarter" idx="4"/>
          </p:nvPr>
        </p:nvSpPr>
        <p:spPr/>
        <p:txBody>
          <a:bodyPr/>
          <a:lstStyle/>
          <a:p>
            <a:fld id="{0EDDE861-C941-7B4A-AB46-E1341970BE9D}" type="slidenum">
              <a:rPr lang="en-US" smtClean="0"/>
              <a:pPr/>
              <a:t>36</a:t>
            </a:fld>
            <a:endParaRPr lang="en-US" dirty="0"/>
          </a:p>
        </p:txBody>
      </p:sp>
    </p:spTree>
    <p:extLst>
      <p:ext uri="{BB962C8B-B14F-4D97-AF65-F5344CB8AC3E}">
        <p14:creationId xmlns:p14="http://schemas.microsoft.com/office/powerpoint/2010/main" val="14906137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983" y="90321"/>
            <a:ext cx="6561055" cy="857250"/>
          </a:xfrm>
        </p:spPr>
        <p:txBody>
          <a:bodyPr>
            <a:normAutofit/>
          </a:bodyPr>
          <a:lstStyle/>
          <a:p>
            <a:br>
              <a:rPr lang="en-US" sz="2400" dirty="0"/>
            </a:br>
            <a:r>
              <a:rPr lang="en-US" sz="2400" b="1" dirty="0"/>
              <a:t>Diversified </a:t>
            </a:r>
            <a:r>
              <a:rPr lang="en-US" sz="2250" b="1" dirty="0"/>
              <a:t>Valuation &amp; Advisory Services</a:t>
            </a:r>
          </a:p>
        </p:txBody>
      </p:sp>
      <p:sp>
        <p:nvSpPr>
          <p:cNvPr id="4" name="Footer Placeholder 3"/>
          <p:cNvSpPr>
            <a:spLocks noGrp="1"/>
          </p:cNvSpPr>
          <p:nvPr>
            <p:ph type="ftr" sz="quarter" idx="3"/>
          </p:nvPr>
        </p:nvSpPr>
        <p:spPr/>
        <p:txBody>
          <a:bodyPr/>
          <a:lstStyle/>
          <a:p>
            <a:r>
              <a:rPr lang="en-US" dirty="0">
                <a:solidFill>
                  <a:srgbClr val="606366"/>
                </a:solidFill>
              </a:rPr>
              <a:t>www.mpival.com</a:t>
            </a:r>
            <a:r>
              <a:rPr lang="en-US" dirty="0"/>
              <a:t> </a:t>
            </a:r>
            <a:r>
              <a:rPr lang="en-US" dirty="0">
                <a:solidFill>
                  <a:schemeClr val="bg1">
                    <a:lumMod val="75000"/>
                  </a:schemeClr>
                </a:solidFill>
              </a:rPr>
              <a:t>|</a:t>
            </a:r>
            <a:r>
              <a:rPr lang="en-US" dirty="0"/>
              <a:t> </a:t>
            </a:r>
            <a:r>
              <a:rPr lang="en-US" dirty="0">
                <a:solidFill>
                  <a:schemeClr val="tx1"/>
                </a:solidFill>
              </a:rPr>
              <a:t>© Management Planning, Inc. All rights reserved.</a:t>
            </a:r>
          </a:p>
        </p:txBody>
      </p:sp>
      <p:sp>
        <p:nvSpPr>
          <p:cNvPr id="5" name="Slide Number Placeholder 4"/>
          <p:cNvSpPr>
            <a:spLocks noGrp="1"/>
          </p:cNvSpPr>
          <p:nvPr>
            <p:ph type="sldNum" sz="quarter" idx="4"/>
          </p:nvPr>
        </p:nvSpPr>
        <p:spPr/>
        <p:txBody>
          <a:bodyPr/>
          <a:lstStyle/>
          <a:p>
            <a:fld id="{0EDDE861-C941-7B4A-AB46-E1341970BE9D}" type="slidenum">
              <a:rPr lang="en-US" smtClean="0"/>
              <a:pPr/>
              <a:t>37</a:t>
            </a:fld>
            <a:endParaRPr lang="en-US" dirty="0"/>
          </a:p>
        </p:txBody>
      </p:sp>
      <p:graphicFrame>
        <p:nvGraphicFramePr>
          <p:cNvPr id="11" name="Content Placeholder 10"/>
          <p:cNvGraphicFramePr>
            <a:graphicFrameLocks noGrp="1"/>
          </p:cNvGraphicFramePr>
          <p:nvPr>
            <p:ph idx="1"/>
          </p:nvPr>
        </p:nvGraphicFramePr>
        <p:xfrm>
          <a:off x="1143458" y="1158066"/>
          <a:ext cx="6139992" cy="30569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0208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AEFF-D493-4552-8730-2FBB10110EED}"/>
              </a:ext>
            </a:extLst>
          </p:cNvPr>
          <p:cNvSpPr>
            <a:spLocks noGrp="1"/>
          </p:cNvSpPr>
          <p:nvPr>
            <p:ph type="title"/>
          </p:nvPr>
        </p:nvSpPr>
        <p:spPr/>
        <p:txBody>
          <a:bodyPr>
            <a:normAutofit fontScale="90000"/>
          </a:bodyPr>
          <a:lstStyle/>
          <a:p>
            <a:br>
              <a:rPr lang="en-US" b="1" dirty="0"/>
            </a:br>
            <a:r>
              <a:rPr lang="en-US" b="1" dirty="0"/>
              <a:t>Experience &amp; Capabilities </a:t>
            </a:r>
            <a:endParaRPr lang="en-US" sz="1800" b="1" dirty="0"/>
          </a:p>
        </p:txBody>
      </p:sp>
      <p:sp>
        <p:nvSpPr>
          <p:cNvPr id="3" name="Content Placeholder 2">
            <a:extLst>
              <a:ext uri="{FF2B5EF4-FFF2-40B4-BE49-F238E27FC236}">
                <a16:creationId xmlns:a16="http://schemas.microsoft.com/office/drawing/2014/main" id="{0FC3458F-B9EC-4BA2-9514-F73216B47519}"/>
              </a:ext>
            </a:extLst>
          </p:cNvPr>
          <p:cNvSpPr>
            <a:spLocks noGrp="1"/>
          </p:cNvSpPr>
          <p:nvPr>
            <p:ph idx="1"/>
          </p:nvPr>
        </p:nvSpPr>
        <p:spPr>
          <a:xfrm>
            <a:off x="760412" y="980526"/>
            <a:ext cx="6172200" cy="3681701"/>
          </a:xfrm>
        </p:spPr>
        <p:txBody>
          <a:bodyPr numCol="1" spcCol="365760">
            <a:noAutofit/>
          </a:bodyPr>
          <a:lstStyle/>
          <a:p>
            <a:pPr>
              <a:spcBef>
                <a:spcPts val="0"/>
              </a:spcBef>
              <a:spcAft>
                <a:spcPts val="150"/>
              </a:spcAft>
            </a:pPr>
            <a:r>
              <a:rPr lang="en-US" sz="1500" dirty="0">
                <a:latin typeface="Times New Roman" panose="02020603050405020304" pitchFamily="18" charset="0"/>
                <a:cs typeface="Times New Roman" panose="02020603050405020304" pitchFamily="18" charset="0"/>
              </a:rPr>
              <a:t>Closely Held Operating Companies / Family Businesses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Partnerships &amp; LLCs: Real Estate / Liquid Assets / Artwork / Exotic Cars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Fractional Interests in Real Estate / Artwork</a:t>
            </a:r>
          </a:p>
          <a:p>
            <a:pPr>
              <a:spcBef>
                <a:spcPts val="0"/>
              </a:spcBef>
              <a:spcAft>
                <a:spcPts val="150"/>
              </a:spcAft>
            </a:pPr>
            <a:r>
              <a:rPr lang="en-US" sz="1500" dirty="0">
                <a:latin typeface="Times New Roman" panose="02020603050405020304" pitchFamily="18" charset="0"/>
                <a:cs typeface="Times New Roman" panose="02020603050405020304" pitchFamily="18" charset="0"/>
              </a:rPr>
              <a:t>Preferred Freeze Partnerships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Intrafamily Notes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Private Equity / Hedge Fund LP Stakes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Vertical Slice Planning for Principals of Hedge Funds, Private Equity and Venture Firms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Derivative Contracts on Carried Interest, Other Assets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Pre-IPO Stock</a:t>
            </a:r>
          </a:p>
          <a:p>
            <a:pPr>
              <a:spcBef>
                <a:spcPts val="0"/>
              </a:spcBef>
              <a:spcAft>
                <a:spcPts val="150"/>
              </a:spcAft>
            </a:pPr>
            <a:r>
              <a:rPr lang="en-US" sz="1500" dirty="0">
                <a:latin typeface="Times New Roman" panose="02020603050405020304" pitchFamily="18" charset="0"/>
                <a:cs typeface="Times New Roman" panose="02020603050405020304" pitchFamily="18" charset="0"/>
              </a:rPr>
              <a:t>Large Blocks of Publicly Traded Stock / Restricted Stock</a:t>
            </a:r>
          </a:p>
        </p:txBody>
      </p:sp>
      <p:sp>
        <p:nvSpPr>
          <p:cNvPr id="4" name="Footer Placeholder 3">
            <a:extLst>
              <a:ext uri="{FF2B5EF4-FFF2-40B4-BE49-F238E27FC236}">
                <a16:creationId xmlns:a16="http://schemas.microsoft.com/office/drawing/2014/main" id="{146D2442-8B3D-419E-86AA-3DC3F2C7CE06}"/>
              </a:ext>
            </a:extLst>
          </p:cNvPr>
          <p:cNvSpPr>
            <a:spLocks noGrp="1"/>
          </p:cNvSpPr>
          <p:nvPr>
            <p:ph type="ftr" sz="quarter" idx="3"/>
          </p:nvPr>
        </p:nvSpPr>
        <p:spPr/>
        <p:txBody>
          <a:bodyPr/>
          <a:lstStyle/>
          <a:p>
            <a:r>
              <a:rPr lang="en-US" dirty="0">
                <a:solidFill>
                  <a:srgbClr val="606366"/>
                </a:solidFill>
              </a:rPr>
              <a:t>www.mpival.com</a:t>
            </a:r>
            <a:r>
              <a:rPr lang="en-US" dirty="0"/>
              <a:t> </a:t>
            </a:r>
            <a:r>
              <a:rPr lang="en-US" dirty="0">
                <a:solidFill>
                  <a:schemeClr val="bg1">
                    <a:lumMod val="75000"/>
                  </a:schemeClr>
                </a:solidFill>
              </a:rPr>
              <a:t>|</a:t>
            </a:r>
            <a:r>
              <a:rPr lang="en-US" dirty="0"/>
              <a:t> </a:t>
            </a:r>
            <a:r>
              <a:rPr lang="en-US" dirty="0">
                <a:solidFill>
                  <a:schemeClr val="tx1"/>
                </a:solidFill>
              </a:rPr>
              <a:t>© Management Planning, Inc. All rights reserved.</a:t>
            </a:r>
          </a:p>
        </p:txBody>
      </p:sp>
      <p:sp>
        <p:nvSpPr>
          <p:cNvPr id="5" name="Slide Number Placeholder 4">
            <a:extLst>
              <a:ext uri="{FF2B5EF4-FFF2-40B4-BE49-F238E27FC236}">
                <a16:creationId xmlns:a16="http://schemas.microsoft.com/office/drawing/2014/main" id="{B15063B4-9709-413D-9431-B9E5FA9743D9}"/>
              </a:ext>
            </a:extLst>
          </p:cNvPr>
          <p:cNvSpPr>
            <a:spLocks noGrp="1"/>
          </p:cNvSpPr>
          <p:nvPr>
            <p:ph type="sldNum" sz="quarter" idx="4"/>
          </p:nvPr>
        </p:nvSpPr>
        <p:spPr/>
        <p:txBody>
          <a:bodyPr/>
          <a:lstStyle/>
          <a:p>
            <a:fld id="{0EDDE861-C941-7B4A-AB46-E1341970BE9D}" type="slidenum">
              <a:rPr lang="en-US" smtClean="0"/>
              <a:pPr/>
              <a:t>38</a:t>
            </a:fld>
            <a:endParaRPr lang="en-US" dirty="0"/>
          </a:p>
        </p:txBody>
      </p:sp>
    </p:spTree>
    <p:extLst>
      <p:ext uri="{BB962C8B-B14F-4D97-AF65-F5344CB8AC3E}">
        <p14:creationId xmlns:p14="http://schemas.microsoft.com/office/powerpoint/2010/main" val="41032443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AEFF-D493-4552-8730-2FBB10110EED}"/>
              </a:ext>
            </a:extLst>
          </p:cNvPr>
          <p:cNvSpPr>
            <a:spLocks noGrp="1"/>
          </p:cNvSpPr>
          <p:nvPr>
            <p:ph type="title"/>
          </p:nvPr>
        </p:nvSpPr>
        <p:spPr/>
        <p:txBody>
          <a:bodyPr>
            <a:normAutofit fontScale="90000"/>
          </a:bodyPr>
          <a:lstStyle/>
          <a:p>
            <a:br>
              <a:rPr lang="en-US" b="1" dirty="0"/>
            </a:br>
            <a:r>
              <a:rPr lang="en-US" b="1" dirty="0"/>
              <a:t>Experience &amp; Capabilities </a:t>
            </a:r>
            <a:endParaRPr lang="en-US" sz="1800" b="1" dirty="0"/>
          </a:p>
        </p:txBody>
      </p:sp>
      <p:sp>
        <p:nvSpPr>
          <p:cNvPr id="3" name="Content Placeholder 2">
            <a:extLst>
              <a:ext uri="{FF2B5EF4-FFF2-40B4-BE49-F238E27FC236}">
                <a16:creationId xmlns:a16="http://schemas.microsoft.com/office/drawing/2014/main" id="{0FC3458F-B9EC-4BA2-9514-F73216B47519}"/>
              </a:ext>
            </a:extLst>
          </p:cNvPr>
          <p:cNvSpPr>
            <a:spLocks noGrp="1"/>
          </p:cNvSpPr>
          <p:nvPr>
            <p:ph idx="1"/>
          </p:nvPr>
        </p:nvSpPr>
        <p:spPr>
          <a:xfrm>
            <a:off x="760412" y="980526"/>
            <a:ext cx="6172200" cy="3681701"/>
          </a:xfrm>
        </p:spPr>
        <p:txBody>
          <a:bodyPr numCol="1" spcCol="365760">
            <a:noAutofit/>
          </a:bodyPr>
          <a:lstStyle/>
          <a:p>
            <a:pPr>
              <a:spcBef>
                <a:spcPts val="0"/>
              </a:spcBef>
              <a:spcAft>
                <a:spcPts val="150"/>
              </a:spcAft>
            </a:pPr>
            <a:r>
              <a:rPr lang="en-US" sz="1500" dirty="0">
                <a:latin typeface="Times New Roman" panose="02020603050405020304" pitchFamily="18" charset="0"/>
                <a:cs typeface="Times New Roman" panose="02020603050405020304" pitchFamily="18" charset="0"/>
              </a:rPr>
              <a:t>Options and Derivative Instruments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Charitable Gifts of Private Investment Fund Interests, Highly Appreciated Assets, Bitcoin, Other</a:t>
            </a:r>
          </a:p>
          <a:p>
            <a:pPr>
              <a:spcBef>
                <a:spcPts val="0"/>
              </a:spcBef>
              <a:spcAft>
                <a:spcPts val="150"/>
              </a:spcAft>
            </a:pPr>
            <a:r>
              <a:rPr lang="en-US" sz="1500" dirty="0">
                <a:latin typeface="Times New Roman" panose="02020603050405020304" pitchFamily="18" charset="0"/>
                <a:cs typeface="Times New Roman" panose="02020603050405020304" pitchFamily="18" charset="0"/>
              </a:rPr>
              <a:t>Cryptocurrencies &amp; Blockchain Companies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Remainder &amp; Income Interests in Trusts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Guarantee Fees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Start-Up / Early Stage Company Stock</a:t>
            </a:r>
          </a:p>
          <a:p>
            <a:pPr>
              <a:spcBef>
                <a:spcPts val="0"/>
              </a:spcBef>
              <a:spcAft>
                <a:spcPts val="150"/>
              </a:spcAft>
            </a:pPr>
            <a:r>
              <a:rPr lang="en-US" sz="1500" dirty="0">
                <a:latin typeface="Times New Roman" panose="02020603050405020304" pitchFamily="18" charset="0"/>
                <a:cs typeface="Times New Roman" panose="02020603050405020304" pitchFamily="18" charset="0"/>
              </a:rPr>
              <a:t>Royalty interests (music, books, plays, etc.)</a:t>
            </a:r>
          </a:p>
          <a:p>
            <a:pPr>
              <a:spcBef>
                <a:spcPts val="0"/>
              </a:spcBef>
              <a:spcAft>
                <a:spcPts val="150"/>
              </a:spcAft>
            </a:pPr>
            <a:r>
              <a:rPr lang="en-US" sz="1500" dirty="0">
                <a:latin typeface="Times New Roman" panose="02020603050405020304" pitchFamily="18" charset="0"/>
                <a:cs typeface="Times New Roman" panose="02020603050405020304" pitchFamily="18" charset="0"/>
              </a:rPr>
              <a:t>Litigation Claims</a:t>
            </a:r>
          </a:p>
          <a:p>
            <a:pPr>
              <a:spcBef>
                <a:spcPts val="0"/>
              </a:spcBef>
              <a:spcAft>
                <a:spcPts val="150"/>
              </a:spcAft>
            </a:pPr>
            <a:r>
              <a:rPr lang="en-US" sz="1500" dirty="0">
                <a:latin typeface="Times New Roman" panose="02020603050405020304" pitchFamily="18" charset="0"/>
                <a:cs typeface="Times New Roman" panose="02020603050405020304" pitchFamily="18" charset="0"/>
              </a:rPr>
              <a:t>Rollover Equity from M&amp;A Deal</a:t>
            </a:r>
          </a:p>
        </p:txBody>
      </p:sp>
      <p:sp>
        <p:nvSpPr>
          <p:cNvPr id="4" name="Footer Placeholder 3">
            <a:extLst>
              <a:ext uri="{FF2B5EF4-FFF2-40B4-BE49-F238E27FC236}">
                <a16:creationId xmlns:a16="http://schemas.microsoft.com/office/drawing/2014/main" id="{146D2442-8B3D-419E-86AA-3DC3F2C7CE06}"/>
              </a:ext>
            </a:extLst>
          </p:cNvPr>
          <p:cNvSpPr>
            <a:spLocks noGrp="1"/>
          </p:cNvSpPr>
          <p:nvPr>
            <p:ph type="ftr" sz="quarter" idx="3"/>
          </p:nvPr>
        </p:nvSpPr>
        <p:spPr/>
        <p:txBody>
          <a:bodyPr/>
          <a:lstStyle/>
          <a:p>
            <a:r>
              <a:rPr lang="en-US" dirty="0">
                <a:solidFill>
                  <a:srgbClr val="606366"/>
                </a:solidFill>
              </a:rPr>
              <a:t>www.mpival.com</a:t>
            </a:r>
            <a:r>
              <a:rPr lang="en-US" dirty="0"/>
              <a:t> </a:t>
            </a:r>
            <a:r>
              <a:rPr lang="en-US" dirty="0">
                <a:solidFill>
                  <a:schemeClr val="bg1">
                    <a:lumMod val="75000"/>
                  </a:schemeClr>
                </a:solidFill>
              </a:rPr>
              <a:t>|</a:t>
            </a:r>
            <a:r>
              <a:rPr lang="en-US" dirty="0"/>
              <a:t> </a:t>
            </a:r>
            <a:r>
              <a:rPr lang="en-US" dirty="0">
                <a:solidFill>
                  <a:schemeClr val="tx1"/>
                </a:solidFill>
              </a:rPr>
              <a:t>© Management Planning, Inc. All rights reserved.</a:t>
            </a:r>
          </a:p>
        </p:txBody>
      </p:sp>
      <p:sp>
        <p:nvSpPr>
          <p:cNvPr id="5" name="Slide Number Placeholder 4">
            <a:extLst>
              <a:ext uri="{FF2B5EF4-FFF2-40B4-BE49-F238E27FC236}">
                <a16:creationId xmlns:a16="http://schemas.microsoft.com/office/drawing/2014/main" id="{B15063B4-9709-413D-9431-B9E5FA9743D9}"/>
              </a:ext>
            </a:extLst>
          </p:cNvPr>
          <p:cNvSpPr>
            <a:spLocks noGrp="1"/>
          </p:cNvSpPr>
          <p:nvPr>
            <p:ph type="sldNum" sz="quarter" idx="4"/>
          </p:nvPr>
        </p:nvSpPr>
        <p:spPr/>
        <p:txBody>
          <a:bodyPr/>
          <a:lstStyle/>
          <a:p>
            <a:fld id="{0EDDE861-C941-7B4A-AB46-E1341970BE9D}" type="slidenum">
              <a:rPr lang="en-US" smtClean="0"/>
              <a:pPr/>
              <a:t>39</a:t>
            </a:fld>
            <a:endParaRPr lang="en-US" dirty="0"/>
          </a:p>
        </p:txBody>
      </p:sp>
    </p:spTree>
    <p:extLst>
      <p:ext uri="{BB962C8B-B14F-4D97-AF65-F5344CB8AC3E}">
        <p14:creationId xmlns:p14="http://schemas.microsoft.com/office/powerpoint/2010/main" val="7591180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406" y="86004"/>
            <a:ext cx="6479237" cy="857250"/>
          </a:xfrm>
        </p:spPr>
        <p:txBody>
          <a:bodyPr>
            <a:normAutofit/>
          </a:bodyPr>
          <a:lstStyle/>
          <a:p>
            <a:br>
              <a:rPr lang="en-US" sz="2400" b="1" i="1" dirty="0"/>
            </a:br>
            <a:r>
              <a:rPr lang="en-US" sz="2400" b="1" i="1" dirty="0"/>
              <a:t>Disclaimer</a:t>
            </a:r>
            <a:endParaRPr lang="en-US" sz="2250" b="1" i="1" dirty="0">
              <a:solidFill>
                <a:schemeClr val="tx1">
                  <a:lumMod val="65000"/>
                  <a:lumOff val="35000"/>
                </a:schemeClr>
              </a:solidFill>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4"/>
          </p:nvPr>
        </p:nvSpPr>
        <p:spPr/>
        <p:txBody>
          <a:bodyPr/>
          <a:lstStyle/>
          <a:p>
            <a:fld id="{0EDDE861-C941-7B4A-AB46-E1341970BE9D}" type="slidenum">
              <a:rPr lang="en-US" smtClean="0"/>
              <a:pPr/>
              <a:t>40</a:t>
            </a:fld>
            <a:endParaRPr lang="en-US" dirty="0"/>
          </a:p>
        </p:txBody>
      </p:sp>
      <p:sp>
        <p:nvSpPr>
          <p:cNvPr id="8" name="Rectangle 5"/>
          <p:cNvSpPr txBox="1">
            <a:spLocks noChangeArrowheads="1"/>
          </p:cNvSpPr>
          <p:nvPr/>
        </p:nvSpPr>
        <p:spPr bwMode="auto">
          <a:xfrm>
            <a:off x="814793" y="1024247"/>
            <a:ext cx="6111876" cy="360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69069" indent="-169069" algn="just"/>
            <a:r>
              <a:rPr lang="en-US" sz="900" i="1" dirty="0">
                <a:latin typeface="Times New Roman" panose="02020603050405020304" pitchFamily="18" charset="0"/>
                <a:cs typeface="Times New Roman" panose="02020603050405020304" pitchFamily="18" charset="0"/>
              </a:rPr>
              <a:t>The information provided herein has been prepared without taking into account any specific objectives, financial circumstances or needs.  Accordingly, MPI disclaims any and all guarantees, undertakings and warranties, expressed or implied, and shall not be liable for any loss or damage whatsoever (including human or computer error, negligent or otherwise, or actual, incidental, consequential or any other loss or damage) arising out of or in connection with any use or reliance upon the information or advice contained within this publication.  The viewer must accept sole responsibility associated with the use of the material in this publication, irrespective of the purpose for which such use or results are applied. This material should not be viewed as advice or recommendations.  This information is not intended to, and should not, form a primary basis for any investment, valuation or other decisions.  MPI is not acting as a fiduciary, an expert or advisor in any capacity whatsoever in providing the information set forth herein.  The information set forth herein may not be relied upon and is not a substitute for competent legal and financial advice. </a:t>
            </a:r>
            <a:endParaRPr lang="en-US" sz="900" dirty="0">
              <a:latin typeface="Times New Roman" panose="02020603050405020304" pitchFamily="18" charset="0"/>
              <a:cs typeface="Times New Roman" panose="02020603050405020304" pitchFamily="18" charset="0"/>
            </a:endParaRPr>
          </a:p>
          <a:p>
            <a:pPr marL="169069" indent="-169069"/>
            <a:endParaRPr lang="en-US" sz="900" dirty="0">
              <a:latin typeface="Times New Roman" panose="02020603050405020304" pitchFamily="18" charset="0"/>
              <a:cs typeface="Times New Roman" panose="02020603050405020304" pitchFamily="18" charset="0"/>
            </a:endParaRPr>
          </a:p>
          <a:p>
            <a:pPr marL="169069" indent="-169069" algn="just"/>
            <a:r>
              <a:rPr lang="en-US" sz="900" i="1" dirty="0">
                <a:latin typeface="Times New Roman" panose="02020603050405020304" pitchFamily="18" charset="0"/>
                <a:cs typeface="Times New Roman" panose="02020603050405020304" pitchFamily="18" charset="0"/>
              </a:rPr>
              <a:t>The information provided in this publication is based in part on public information.  MPI makes every effort to use reliable and comprehensive information, but makes no warranties or representations of any kind relating to the accuracy, completeness or timeliness of the information provided herein and MPI shall not have liability for any damages of any kind relating to any reliance on such data.  Further, the information set forth herein may be subject to change.  MPI has no obligation to update the information set forth herein or to advise the viewer when opinions or information may change.</a:t>
            </a:r>
            <a:endParaRPr lang="en-US" sz="900" dirty="0">
              <a:latin typeface="Times New Roman" panose="02020603050405020304" pitchFamily="18" charset="0"/>
              <a:cs typeface="Times New Roman" panose="02020603050405020304" pitchFamily="18" charset="0"/>
            </a:endParaRPr>
          </a:p>
          <a:p>
            <a:pPr marL="169069" indent="-169069">
              <a:buNone/>
            </a:pPr>
            <a:endParaRPr lang="en-US" sz="900" dirty="0">
              <a:latin typeface="Times New Roman" panose="02020603050405020304" pitchFamily="18" charset="0"/>
              <a:cs typeface="Times New Roman" panose="02020603050405020304" pitchFamily="18" charset="0"/>
            </a:endParaRPr>
          </a:p>
          <a:p>
            <a:pPr marL="169069" indent="-169069" algn="just"/>
            <a:r>
              <a:rPr lang="en-US" sz="900" i="1" dirty="0">
                <a:latin typeface="Times New Roman" panose="02020603050405020304" pitchFamily="18" charset="0"/>
                <a:cs typeface="Times New Roman" panose="02020603050405020304" pitchFamily="18" charset="0"/>
              </a:rPr>
              <a:t>This publication is not a solicitation or offer to buy or sell securities.  The information contained in this publication was prepared for information purposes only and was not intended or written to be used as investment or tax advice or as a recommendation to buy or sell securities.</a:t>
            </a:r>
            <a:endParaRPr lang="en-US" sz="900" dirty="0">
              <a:latin typeface="Times New Roman" panose="02020603050405020304" pitchFamily="18" charset="0"/>
              <a:cs typeface="Times New Roman" panose="02020603050405020304" pitchFamily="18" charset="0"/>
            </a:endParaRPr>
          </a:p>
          <a:p>
            <a:endParaRPr lang="en-US" sz="1050" dirty="0">
              <a:latin typeface="Times New Roman" panose="02020603050405020304" pitchFamily="18" charset="0"/>
              <a:cs typeface="Times New Roman" panose="02020603050405020304" pitchFamily="18" charset="0"/>
            </a:endParaRPr>
          </a:p>
        </p:txBody>
      </p:sp>
      <p:sp>
        <p:nvSpPr>
          <p:cNvPr id="7" name="Footer Placeholder 3"/>
          <p:cNvSpPr>
            <a:spLocks noGrp="1"/>
          </p:cNvSpPr>
          <p:nvPr>
            <p:ph type="ftr" sz="quarter" idx="3"/>
          </p:nvPr>
        </p:nvSpPr>
        <p:spPr>
          <a:xfrm>
            <a:off x="3600447" y="4718050"/>
            <a:ext cx="3683001" cy="213522"/>
          </a:xfrm>
        </p:spPr>
        <p:txBody>
          <a:bodyPr/>
          <a:lstStyle/>
          <a:p>
            <a:r>
              <a:rPr lang="en-US" dirty="0">
                <a:solidFill>
                  <a:srgbClr val="606366"/>
                </a:solidFill>
              </a:rPr>
              <a:t>www.mpival.com</a:t>
            </a:r>
            <a:r>
              <a:rPr lang="en-US" dirty="0"/>
              <a:t> </a:t>
            </a:r>
            <a:r>
              <a:rPr lang="en-US" dirty="0">
                <a:solidFill>
                  <a:schemeClr val="bg1">
                    <a:lumMod val="75000"/>
                  </a:schemeClr>
                </a:solidFill>
              </a:rPr>
              <a:t>|</a:t>
            </a:r>
            <a:r>
              <a:rPr lang="en-US" dirty="0"/>
              <a:t> </a:t>
            </a:r>
            <a:r>
              <a:rPr lang="en-US" dirty="0">
                <a:solidFill>
                  <a:schemeClr val="tx1"/>
                </a:solidFill>
              </a:rPr>
              <a:t>© Management Planning, Inc. All rights reserved.</a:t>
            </a:r>
          </a:p>
        </p:txBody>
      </p:sp>
    </p:spTree>
    <p:extLst>
      <p:ext uri="{BB962C8B-B14F-4D97-AF65-F5344CB8AC3E}">
        <p14:creationId xmlns:p14="http://schemas.microsoft.com/office/powerpoint/2010/main" val="1084592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119</TotalTime>
  <Words>11265</Words>
  <Application>Microsoft Office PowerPoint</Application>
  <PresentationFormat>On-screen Show (16:9)</PresentationFormat>
  <Paragraphs>428</Paragraphs>
  <Slides>40</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Todd G. Povlich, CFA, ASA Partner and Practice Leader – Private Client Appraisal Group</vt:lpstr>
      <vt:lpstr> About MPI</vt:lpstr>
      <vt:lpstr> Diversified Valuation &amp; Advisory Services</vt:lpstr>
      <vt:lpstr> Experience &amp; Capabilities </vt:lpstr>
      <vt:lpstr> Experience &amp; Capabilities </vt:lpstr>
      <vt:lpstr> Disclaimer</vt:lpstr>
    </vt:vector>
  </TitlesOfParts>
  <Company>Management Planning,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Court Case Update: Key Developments for Closely Held Business and Private Client Advisors</dc:title>
  <dc:creator>Todd G. Povlich</dc:creator>
  <cp:lastModifiedBy>Todd Povlich</cp:lastModifiedBy>
  <cp:revision>6</cp:revision>
  <dcterms:created xsi:type="dcterms:W3CDTF">2026-09-15T12:00:00Z</dcterms:created>
  <dcterms:modified xsi:type="dcterms:W3CDTF">2026-09-28T17:18:22Z</dcterms:modified>
</cp:coreProperties>
</file>