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4"/>
  </p:notesMasterIdLst>
  <p:sldIdLst>
    <p:sldId id="309" r:id="rId2"/>
    <p:sldId id="318" r:id="rId3"/>
    <p:sldId id="379" r:id="rId4"/>
    <p:sldId id="380" r:id="rId5"/>
    <p:sldId id="381" r:id="rId6"/>
    <p:sldId id="360" r:id="rId7"/>
    <p:sldId id="383" r:id="rId8"/>
    <p:sldId id="385" r:id="rId9"/>
    <p:sldId id="386" r:id="rId10"/>
    <p:sldId id="387" r:id="rId11"/>
    <p:sldId id="369" r:id="rId12"/>
    <p:sldId id="370" r:id="rId13"/>
    <p:sldId id="371" r:id="rId14"/>
    <p:sldId id="388" r:id="rId15"/>
    <p:sldId id="389" r:id="rId16"/>
    <p:sldId id="390" r:id="rId17"/>
    <p:sldId id="391" r:id="rId18"/>
    <p:sldId id="267" r:id="rId19"/>
    <p:sldId id="261" r:id="rId20"/>
    <p:sldId id="262" r:id="rId21"/>
    <p:sldId id="263"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3B2F"/>
    <a:srgbClr val="FF3300"/>
    <a:srgbClr val="91946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459F09-BACD-4AB9-8FD0-A755F4B3B80C}" v="33" dt="2025-08-21T20:38:39.33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1" d="100"/>
          <a:sy n="61" d="100"/>
        </p:scale>
        <p:origin x="884" y="268"/>
      </p:cViewPr>
      <p:guideLst/>
    </p:cSldViewPr>
  </p:slideViewPr>
  <p:notesTextViewPr>
    <p:cViewPr>
      <p:scale>
        <a:sx n="1" d="1"/>
        <a:sy n="1" d="1"/>
      </p:scale>
      <p:origin x="0" y="0"/>
    </p:cViewPr>
  </p:notesTextViewPr>
  <p:notesViewPr>
    <p:cSldViewPr snapToGrid="0">
      <p:cViewPr varScale="1">
        <p:scale>
          <a:sx n="63" d="100"/>
          <a:sy n="63" d="100"/>
        </p:scale>
        <p:origin x="2232"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Story" userId="95f86f19d44503da" providerId="LiveId" clId="{38459F09-BACD-4AB9-8FD0-A755F4B3B80C}"/>
    <pc:docChg chg="undo custSel addSld delSld modSld sldOrd modMainMaster">
      <pc:chgData name="John Story" userId="95f86f19d44503da" providerId="LiveId" clId="{38459F09-BACD-4AB9-8FD0-A755F4B3B80C}" dt="2025-08-21T20:40:19.111" v="5969" actId="20577"/>
      <pc:docMkLst>
        <pc:docMk/>
      </pc:docMkLst>
      <pc:sldChg chg="add">
        <pc:chgData name="John Story" userId="95f86f19d44503da" providerId="LiveId" clId="{38459F09-BACD-4AB9-8FD0-A755F4B3B80C}" dt="2025-08-04T15:51:36.111" v="1151"/>
        <pc:sldMkLst>
          <pc:docMk/>
          <pc:sldMk cId="2925562710" sldId="261"/>
        </pc:sldMkLst>
      </pc:sldChg>
      <pc:sldChg chg="delSp modSp add mod">
        <pc:chgData name="John Story" userId="95f86f19d44503da" providerId="LiveId" clId="{38459F09-BACD-4AB9-8FD0-A755F4B3B80C}" dt="2025-08-04T20:34:15.665" v="5241" actId="478"/>
        <pc:sldMkLst>
          <pc:docMk/>
          <pc:sldMk cId="661811920" sldId="262"/>
        </pc:sldMkLst>
        <pc:spChg chg="mod">
          <ac:chgData name="John Story" userId="95f86f19d44503da" providerId="LiveId" clId="{38459F09-BACD-4AB9-8FD0-A755F4B3B80C}" dt="2025-08-04T20:33:40.931" v="5240" actId="255"/>
          <ac:spMkLst>
            <pc:docMk/>
            <pc:sldMk cId="661811920" sldId="262"/>
            <ac:spMk id="3" creationId="{E9ACC64F-4432-BB69-E2D5-F098EE83CBC8}"/>
          </ac:spMkLst>
        </pc:spChg>
      </pc:sldChg>
      <pc:sldChg chg="add">
        <pc:chgData name="John Story" userId="95f86f19d44503da" providerId="LiveId" clId="{38459F09-BACD-4AB9-8FD0-A755F4B3B80C}" dt="2025-08-04T15:51:36.111" v="1151"/>
        <pc:sldMkLst>
          <pc:docMk/>
          <pc:sldMk cId="100590295" sldId="263"/>
        </pc:sldMkLst>
      </pc:sldChg>
      <pc:sldChg chg="add del">
        <pc:chgData name="John Story" userId="95f86f19d44503da" providerId="LiveId" clId="{38459F09-BACD-4AB9-8FD0-A755F4B3B80C}" dt="2025-08-04T20:35:18.857" v="5242" actId="47"/>
        <pc:sldMkLst>
          <pc:docMk/>
          <pc:sldMk cId="4280777315" sldId="264"/>
        </pc:sldMkLst>
      </pc:sldChg>
      <pc:sldChg chg="modSp add">
        <pc:chgData name="John Story" userId="95f86f19d44503da" providerId="LiveId" clId="{38459F09-BACD-4AB9-8FD0-A755F4B3B80C}" dt="2025-08-21T13:01:28.730" v="5374"/>
        <pc:sldMkLst>
          <pc:docMk/>
          <pc:sldMk cId="1216055747" sldId="265"/>
        </pc:sldMkLst>
        <pc:spChg chg="mod">
          <ac:chgData name="John Story" userId="95f86f19d44503da" providerId="LiveId" clId="{38459F09-BACD-4AB9-8FD0-A755F4B3B80C}" dt="2025-08-21T13:01:28.730" v="5374"/>
          <ac:spMkLst>
            <pc:docMk/>
            <pc:sldMk cId="1216055747" sldId="265"/>
            <ac:spMk id="4" creationId="{57E18322-2C8C-2796-E70B-C043E55A3A54}"/>
          </ac:spMkLst>
        </pc:spChg>
      </pc:sldChg>
      <pc:sldChg chg="modSp add">
        <pc:chgData name="John Story" userId="95f86f19d44503da" providerId="LiveId" clId="{38459F09-BACD-4AB9-8FD0-A755F4B3B80C}" dt="2025-08-21T13:01:28.730" v="5374"/>
        <pc:sldMkLst>
          <pc:docMk/>
          <pc:sldMk cId="405436777" sldId="267"/>
        </pc:sldMkLst>
        <pc:spChg chg="mod">
          <ac:chgData name="John Story" userId="95f86f19d44503da" providerId="LiveId" clId="{38459F09-BACD-4AB9-8FD0-A755F4B3B80C}" dt="2025-08-21T13:01:28.730" v="5374"/>
          <ac:spMkLst>
            <pc:docMk/>
            <pc:sldMk cId="405436777" sldId="267"/>
            <ac:spMk id="4" creationId="{BDC34F93-2C27-D3BF-FE48-72A588E5D3E3}"/>
          </ac:spMkLst>
        </pc:spChg>
        <pc:spChg chg="mod">
          <ac:chgData name="John Story" userId="95f86f19d44503da" providerId="LiveId" clId="{38459F09-BACD-4AB9-8FD0-A755F4B3B80C}" dt="2025-08-21T13:01:28.730" v="5374"/>
          <ac:spMkLst>
            <pc:docMk/>
            <pc:sldMk cId="405436777" sldId="267"/>
            <ac:spMk id="5" creationId="{F52FDE41-7CE4-490F-1B53-8F8CE19AF5B3}"/>
          </ac:spMkLst>
        </pc:spChg>
      </pc:sldChg>
      <pc:sldChg chg="modSp mod">
        <pc:chgData name="John Story" userId="95f86f19d44503da" providerId="LiveId" clId="{38459F09-BACD-4AB9-8FD0-A755F4B3B80C}" dt="2025-08-21T13:01:28.730" v="5374"/>
        <pc:sldMkLst>
          <pc:docMk/>
          <pc:sldMk cId="1274284033" sldId="309"/>
        </pc:sldMkLst>
        <pc:spChg chg="mod">
          <ac:chgData name="John Story" userId="95f86f19d44503da" providerId="LiveId" clId="{38459F09-BACD-4AB9-8FD0-A755F4B3B80C}" dt="2025-08-21T13:01:28.730" v="5374"/>
          <ac:spMkLst>
            <pc:docMk/>
            <pc:sldMk cId="1274284033" sldId="309"/>
            <ac:spMk id="2" creationId="{1E3CB986-2CBD-ABC1-924C-58BBE86532F3}"/>
          </ac:spMkLst>
        </pc:spChg>
        <pc:spChg chg="mod">
          <ac:chgData name="John Story" userId="95f86f19d44503da" providerId="LiveId" clId="{38459F09-BACD-4AB9-8FD0-A755F4B3B80C}" dt="2025-08-04T14:07:42.162" v="88" actId="20577"/>
          <ac:spMkLst>
            <pc:docMk/>
            <pc:sldMk cId="1274284033" sldId="309"/>
            <ac:spMk id="3" creationId="{BA3FAC0C-37D8-999F-2108-ABFD7795AEC4}"/>
          </ac:spMkLst>
        </pc:spChg>
      </pc:sldChg>
      <pc:sldChg chg="del">
        <pc:chgData name="John Story" userId="95f86f19d44503da" providerId="LiveId" clId="{38459F09-BACD-4AB9-8FD0-A755F4B3B80C}" dt="2025-08-04T20:35:52.485" v="5243" actId="47"/>
        <pc:sldMkLst>
          <pc:docMk/>
          <pc:sldMk cId="1945321353" sldId="310"/>
        </pc:sldMkLst>
      </pc:sldChg>
      <pc:sldChg chg="modSp mod">
        <pc:chgData name="John Story" userId="95f86f19d44503da" providerId="LiveId" clId="{38459F09-BACD-4AB9-8FD0-A755F4B3B80C}" dt="2025-08-21T13:01:28.730" v="5374"/>
        <pc:sldMkLst>
          <pc:docMk/>
          <pc:sldMk cId="2980529879" sldId="318"/>
        </pc:sldMkLst>
        <pc:spChg chg="mod">
          <ac:chgData name="John Story" userId="95f86f19d44503da" providerId="LiveId" clId="{38459F09-BACD-4AB9-8FD0-A755F4B3B80C}" dt="2025-08-21T13:01:28.730" v="5374"/>
          <ac:spMkLst>
            <pc:docMk/>
            <pc:sldMk cId="2980529879" sldId="318"/>
            <ac:spMk id="2" creationId="{40F1974B-4752-D946-2FB6-696AB558B77F}"/>
          </ac:spMkLst>
        </pc:spChg>
        <pc:spChg chg="mod">
          <ac:chgData name="John Story" userId="95f86f19d44503da" providerId="LiveId" clId="{38459F09-BACD-4AB9-8FD0-A755F4B3B80C}" dt="2025-08-21T13:01:28.730" v="5374"/>
          <ac:spMkLst>
            <pc:docMk/>
            <pc:sldMk cId="2980529879" sldId="318"/>
            <ac:spMk id="3" creationId="{C5108CCF-F145-84B5-382C-EB4B4BA4DEDB}"/>
          </ac:spMkLst>
        </pc:spChg>
      </pc:sldChg>
      <pc:sldChg chg="del">
        <pc:chgData name="John Story" userId="95f86f19d44503da" providerId="LiveId" clId="{38459F09-BACD-4AB9-8FD0-A755F4B3B80C}" dt="2025-08-04T20:35:52.485" v="5243" actId="47"/>
        <pc:sldMkLst>
          <pc:docMk/>
          <pc:sldMk cId="1222578897" sldId="319"/>
        </pc:sldMkLst>
      </pc:sldChg>
      <pc:sldChg chg="addSp modSp mod ord">
        <pc:chgData name="John Story" userId="95f86f19d44503da" providerId="LiveId" clId="{38459F09-BACD-4AB9-8FD0-A755F4B3B80C}" dt="2025-08-21T18:50:42.585" v="5710" actId="20577"/>
        <pc:sldMkLst>
          <pc:docMk/>
          <pc:sldMk cId="1048288900" sldId="360"/>
        </pc:sldMkLst>
        <pc:spChg chg="add mod">
          <ac:chgData name="John Story" userId="95f86f19d44503da" providerId="LiveId" clId="{38459F09-BACD-4AB9-8FD0-A755F4B3B80C}" dt="2025-08-21T18:50:42.585" v="5710" actId="20577"/>
          <ac:spMkLst>
            <pc:docMk/>
            <pc:sldMk cId="1048288900" sldId="360"/>
            <ac:spMk id="2" creationId="{5C0B9B16-91DD-0AB8-3933-746A11DED15A}"/>
          </ac:spMkLst>
        </pc:spChg>
      </pc:sldChg>
      <pc:sldChg chg="delSp modSp del mod">
        <pc:chgData name="John Story" userId="95f86f19d44503da" providerId="LiveId" clId="{38459F09-BACD-4AB9-8FD0-A755F4B3B80C}" dt="2025-08-04T16:16:29.745" v="2142" actId="47"/>
        <pc:sldMkLst>
          <pc:docMk/>
          <pc:sldMk cId="2376798193" sldId="361"/>
        </pc:sldMkLst>
      </pc:sldChg>
      <pc:sldChg chg="del">
        <pc:chgData name="John Story" userId="95f86f19d44503da" providerId="LiveId" clId="{38459F09-BACD-4AB9-8FD0-A755F4B3B80C}" dt="2025-08-04T20:35:52.485" v="5243" actId="47"/>
        <pc:sldMkLst>
          <pc:docMk/>
          <pc:sldMk cId="1244427467" sldId="362"/>
        </pc:sldMkLst>
      </pc:sldChg>
      <pc:sldChg chg="del">
        <pc:chgData name="John Story" userId="95f86f19d44503da" providerId="LiveId" clId="{38459F09-BACD-4AB9-8FD0-A755F4B3B80C}" dt="2025-08-04T20:35:52.485" v="5243" actId="47"/>
        <pc:sldMkLst>
          <pc:docMk/>
          <pc:sldMk cId="3569886107" sldId="364"/>
        </pc:sldMkLst>
      </pc:sldChg>
      <pc:sldChg chg="del">
        <pc:chgData name="John Story" userId="95f86f19d44503da" providerId="LiveId" clId="{38459F09-BACD-4AB9-8FD0-A755F4B3B80C}" dt="2025-08-04T20:35:52.485" v="5243" actId="47"/>
        <pc:sldMkLst>
          <pc:docMk/>
          <pc:sldMk cId="21764976" sldId="368"/>
        </pc:sldMkLst>
      </pc:sldChg>
      <pc:sldChg chg="addSp modSp mod ord">
        <pc:chgData name="John Story" userId="95f86f19d44503da" providerId="LiveId" clId="{38459F09-BACD-4AB9-8FD0-A755F4B3B80C}" dt="2025-08-21T20:37:36.801" v="5798" actId="113"/>
        <pc:sldMkLst>
          <pc:docMk/>
          <pc:sldMk cId="3941334068" sldId="369"/>
        </pc:sldMkLst>
        <pc:spChg chg="mod">
          <ac:chgData name="John Story" userId="95f86f19d44503da" providerId="LiveId" clId="{38459F09-BACD-4AB9-8FD0-A755F4B3B80C}" dt="2025-08-21T20:37:10.381" v="5793" actId="14100"/>
          <ac:spMkLst>
            <pc:docMk/>
            <pc:sldMk cId="3941334068" sldId="369"/>
            <ac:spMk id="2" creationId="{1915407B-A087-9DFE-EA28-6BFD20C77AC7}"/>
          </ac:spMkLst>
        </pc:spChg>
        <pc:spChg chg="add mod">
          <ac:chgData name="John Story" userId="95f86f19d44503da" providerId="LiveId" clId="{38459F09-BACD-4AB9-8FD0-A755F4B3B80C}" dt="2025-08-21T20:37:36.801" v="5798" actId="113"/>
          <ac:spMkLst>
            <pc:docMk/>
            <pc:sldMk cId="3941334068" sldId="369"/>
            <ac:spMk id="3" creationId="{30D091BE-F3E9-DFA3-E09A-42E5D9182E37}"/>
          </ac:spMkLst>
        </pc:spChg>
      </pc:sldChg>
      <pc:sldChg chg="modSp mod ord">
        <pc:chgData name="John Story" userId="95f86f19d44503da" providerId="LiveId" clId="{38459F09-BACD-4AB9-8FD0-A755F4B3B80C}" dt="2025-08-21T13:01:28.730" v="5374"/>
        <pc:sldMkLst>
          <pc:docMk/>
          <pc:sldMk cId="3992320691" sldId="370"/>
        </pc:sldMkLst>
        <pc:spChg chg="mod">
          <ac:chgData name="John Story" userId="95f86f19d44503da" providerId="LiveId" clId="{38459F09-BACD-4AB9-8FD0-A755F4B3B80C}" dt="2025-08-21T13:01:28.730" v="5374"/>
          <ac:spMkLst>
            <pc:docMk/>
            <pc:sldMk cId="3992320691" sldId="370"/>
            <ac:spMk id="2" creationId="{BAF45575-04EB-AF19-BE50-9C569AEB01DD}"/>
          </ac:spMkLst>
        </pc:spChg>
      </pc:sldChg>
      <pc:sldChg chg="addSp modSp mod ord">
        <pc:chgData name="John Story" userId="95f86f19d44503da" providerId="LiveId" clId="{38459F09-BACD-4AB9-8FD0-A755F4B3B80C}" dt="2025-08-21T20:40:19.111" v="5969" actId="20577"/>
        <pc:sldMkLst>
          <pc:docMk/>
          <pc:sldMk cId="1122256240" sldId="371"/>
        </pc:sldMkLst>
        <pc:spChg chg="mod">
          <ac:chgData name="John Story" userId="95f86f19d44503da" providerId="LiveId" clId="{38459F09-BACD-4AB9-8FD0-A755F4B3B80C}" dt="2025-08-21T20:38:36.176" v="5801" actId="14100"/>
          <ac:spMkLst>
            <pc:docMk/>
            <pc:sldMk cId="1122256240" sldId="371"/>
            <ac:spMk id="2" creationId="{39D3D2FB-2EA6-01FD-1A2C-D4EBD6DAA74C}"/>
          </ac:spMkLst>
        </pc:spChg>
        <pc:spChg chg="add mod">
          <ac:chgData name="John Story" userId="95f86f19d44503da" providerId="LiveId" clId="{38459F09-BACD-4AB9-8FD0-A755F4B3B80C}" dt="2025-08-21T20:40:19.111" v="5969" actId="20577"/>
          <ac:spMkLst>
            <pc:docMk/>
            <pc:sldMk cId="1122256240" sldId="371"/>
            <ac:spMk id="3" creationId="{D32EEDAB-D7F0-3835-624E-907077345E78}"/>
          </ac:spMkLst>
        </pc:spChg>
      </pc:sldChg>
      <pc:sldChg chg="del">
        <pc:chgData name="John Story" userId="95f86f19d44503da" providerId="LiveId" clId="{38459F09-BACD-4AB9-8FD0-A755F4B3B80C}" dt="2025-08-04T20:35:52.485" v="5243" actId="47"/>
        <pc:sldMkLst>
          <pc:docMk/>
          <pc:sldMk cId="745454309" sldId="372"/>
        </pc:sldMkLst>
      </pc:sldChg>
      <pc:sldChg chg="del">
        <pc:chgData name="John Story" userId="95f86f19d44503da" providerId="LiveId" clId="{38459F09-BACD-4AB9-8FD0-A755F4B3B80C}" dt="2025-08-04T20:35:52.485" v="5243" actId="47"/>
        <pc:sldMkLst>
          <pc:docMk/>
          <pc:sldMk cId="3344480347" sldId="373"/>
        </pc:sldMkLst>
      </pc:sldChg>
      <pc:sldChg chg="del">
        <pc:chgData name="John Story" userId="95f86f19d44503da" providerId="LiveId" clId="{38459F09-BACD-4AB9-8FD0-A755F4B3B80C}" dt="2025-08-04T20:35:52.485" v="5243" actId="47"/>
        <pc:sldMkLst>
          <pc:docMk/>
          <pc:sldMk cId="1704507997" sldId="374"/>
        </pc:sldMkLst>
      </pc:sldChg>
      <pc:sldChg chg="del">
        <pc:chgData name="John Story" userId="95f86f19d44503da" providerId="LiveId" clId="{38459F09-BACD-4AB9-8FD0-A755F4B3B80C}" dt="2025-08-04T20:35:52.485" v="5243" actId="47"/>
        <pc:sldMkLst>
          <pc:docMk/>
          <pc:sldMk cId="518279228" sldId="375"/>
        </pc:sldMkLst>
      </pc:sldChg>
      <pc:sldChg chg="del">
        <pc:chgData name="John Story" userId="95f86f19d44503da" providerId="LiveId" clId="{38459F09-BACD-4AB9-8FD0-A755F4B3B80C}" dt="2025-08-04T20:35:52.485" v="5243" actId="47"/>
        <pc:sldMkLst>
          <pc:docMk/>
          <pc:sldMk cId="3583051739" sldId="376"/>
        </pc:sldMkLst>
      </pc:sldChg>
      <pc:sldChg chg="del">
        <pc:chgData name="John Story" userId="95f86f19d44503da" providerId="LiveId" clId="{38459F09-BACD-4AB9-8FD0-A755F4B3B80C}" dt="2025-08-04T20:35:52.485" v="5243" actId="47"/>
        <pc:sldMkLst>
          <pc:docMk/>
          <pc:sldMk cId="2915384476" sldId="377"/>
        </pc:sldMkLst>
      </pc:sldChg>
      <pc:sldChg chg="del">
        <pc:chgData name="John Story" userId="95f86f19d44503da" providerId="LiveId" clId="{38459F09-BACD-4AB9-8FD0-A755F4B3B80C}" dt="2025-08-04T20:35:52.485" v="5243" actId="47"/>
        <pc:sldMkLst>
          <pc:docMk/>
          <pc:sldMk cId="3206547279" sldId="378"/>
        </pc:sldMkLst>
      </pc:sldChg>
      <pc:sldChg chg="modSp new mod">
        <pc:chgData name="John Story" userId="95f86f19d44503da" providerId="LiveId" clId="{38459F09-BACD-4AB9-8FD0-A755F4B3B80C}" dt="2025-08-21T13:01:28.730" v="5374"/>
        <pc:sldMkLst>
          <pc:docMk/>
          <pc:sldMk cId="2550549414" sldId="379"/>
        </pc:sldMkLst>
        <pc:spChg chg="mod">
          <ac:chgData name="John Story" userId="95f86f19d44503da" providerId="LiveId" clId="{38459F09-BACD-4AB9-8FD0-A755F4B3B80C}" dt="2025-08-21T13:01:28.730" v="5374"/>
          <ac:spMkLst>
            <pc:docMk/>
            <pc:sldMk cId="2550549414" sldId="379"/>
            <ac:spMk id="2" creationId="{16C037BD-8A1C-CC35-A585-3A63EC1C9024}"/>
          </ac:spMkLst>
        </pc:spChg>
        <pc:spChg chg="mod">
          <ac:chgData name="John Story" userId="95f86f19d44503da" providerId="LiveId" clId="{38459F09-BACD-4AB9-8FD0-A755F4B3B80C}" dt="2025-08-21T13:01:28.730" v="5374"/>
          <ac:spMkLst>
            <pc:docMk/>
            <pc:sldMk cId="2550549414" sldId="379"/>
            <ac:spMk id="3" creationId="{790C701B-D9E4-655D-0990-615B63AA0AC3}"/>
          </ac:spMkLst>
        </pc:spChg>
      </pc:sldChg>
      <pc:sldChg chg="modSp new mod">
        <pc:chgData name="John Story" userId="95f86f19d44503da" providerId="LiveId" clId="{38459F09-BACD-4AB9-8FD0-A755F4B3B80C}" dt="2025-08-21T13:01:28.730" v="5374"/>
        <pc:sldMkLst>
          <pc:docMk/>
          <pc:sldMk cId="4112830549" sldId="380"/>
        </pc:sldMkLst>
        <pc:spChg chg="mod">
          <ac:chgData name="John Story" userId="95f86f19d44503da" providerId="LiveId" clId="{38459F09-BACD-4AB9-8FD0-A755F4B3B80C}" dt="2025-08-21T13:01:28.730" v="5374"/>
          <ac:spMkLst>
            <pc:docMk/>
            <pc:sldMk cId="4112830549" sldId="380"/>
            <ac:spMk id="2" creationId="{73120590-97A9-8B43-C9B0-44BCAFC3A890}"/>
          </ac:spMkLst>
        </pc:spChg>
        <pc:spChg chg="mod">
          <ac:chgData name="John Story" userId="95f86f19d44503da" providerId="LiveId" clId="{38459F09-BACD-4AB9-8FD0-A755F4B3B80C}" dt="2025-08-21T13:01:28.730" v="5374"/>
          <ac:spMkLst>
            <pc:docMk/>
            <pc:sldMk cId="4112830549" sldId="380"/>
            <ac:spMk id="3" creationId="{F0686CED-927A-30C2-CC32-C9991AE1D04E}"/>
          </ac:spMkLst>
        </pc:spChg>
      </pc:sldChg>
      <pc:sldChg chg="modSp new mod">
        <pc:chgData name="John Story" userId="95f86f19d44503da" providerId="LiveId" clId="{38459F09-BACD-4AB9-8FD0-A755F4B3B80C}" dt="2025-08-21T13:01:28.730" v="5374"/>
        <pc:sldMkLst>
          <pc:docMk/>
          <pc:sldMk cId="3045783775" sldId="381"/>
        </pc:sldMkLst>
        <pc:spChg chg="mod">
          <ac:chgData name="John Story" userId="95f86f19d44503da" providerId="LiveId" clId="{38459F09-BACD-4AB9-8FD0-A755F4B3B80C}" dt="2025-08-21T13:01:28.730" v="5374"/>
          <ac:spMkLst>
            <pc:docMk/>
            <pc:sldMk cId="3045783775" sldId="381"/>
            <ac:spMk id="2" creationId="{6F0E47BC-CBBF-A5ED-B2AE-01C0195683AB}"/>
          </ac:spMkLst>
        </pc:spChg>
        <pc:spChg chg="mod">
          <ac:chgData name="John Story" userId="95f86f19d44503da" providerId="LiveId" clId="{38459F09-BACD-4AB9-8FD0-A755F4B3B80C}" dt="2025-08-21T13:01:28.730" v="5374"/>
          <ac:spMkLst>
            <pc:docMk/>
            <pc:sldMk cId="3045783775" sldId="381"/>
            <ac:spMk id="3" creationId="{34EB4955-2C2F-1437-3D7B-A4D3B8FED515}"/>
          </ac:spMkLst>
        </pc:spChg>
      </pc:sldChg>
      <pc:sldChg chg="addSp modSp new del mod">
        <pc:chgData name="John Story" userId="95f86f19d44503da" providerId="LiveId" clId="{38459F09-BACD-4AB9-8FD0-A755F4B3B80C}" dt="2025-08-04T16:16:07.306" v="2139" actId="47"/>
        <pc:sldMkLst>
          <pc:docMk/>
          <pc:sldMk cId="179523195" sldId="382"/>
        </pc:sldMkLst>
      </pc:sldChg>
      <pc:sldChg chg="addSp delSp modSp add mod">
        <pc:chgData name="John Story" userId="95f86f19d44503da" providerId="LiveId" clId="{38459F09-BACD-4AB9-8FD0-A755F4B3B80C}" dt="2025-08-21T18:51:22.927" v="5712" actId="27636"/>
        <pc:sldMkLst>
          <pc:docMk/>
          <pc:sldMk cId="521964794" sldId="383"/>
        </pc:sldMkLst>
        <pc:spChg chg="mod">
          <ac:chgData name="John Story" userId="95f86f19d44503da" providerId="LiveId" clId="{38459F09-BACD-4AB9-8FD0-A755F4B3B80C}" dt="2025-08-21T13:01:28.730" v="5374"/>
          <ac:spMkLst>
            <pc:docMk/>
            <pc:sldMk cId="521964794" sldId="383"/>
            <ac:spMk id="2" creationId="{91808006-CC7C-A70A-18F3-F9517C68E4CA}"/>
          </ac:spMkLst>
        </pc:spChg>
        <pc:spChg chg="mod">
          <ac:chgData name="John Story" userId="95f86f19d44503da" providerId="LiveId" clId="{38459F09-BACD-4AB9-8FD0-A755F4B3B80C}" dt="2025-08-21T18:51:22.927" v="5712" actId="27636"/>
          <ac:spMkLst>
            <pc:docMk/>
            <pc:sldMk cId="521964794" sldId="383"/>
            <ac:spMk id="3" creationId="{C8867B36-3250-87D6-965D-422576A354DF}"/>
          </ac:spMkLst>
        </pc:spChg>
        <pc:spChg chg="add mod">
          <ac:chgData name="John Story" userId="95f86f19d44503da" providerId="LiveId" clId="{38459F09-BACD-4AB9-8FD0-A755F4B3B80C}" dt="2025-08-04T16:14:06.795" v="2101" actId="164"/>
          <ac:spMkLst>
            <pc:docMk/>
            <pc:sldMk cId="521964794" sldId="383"/>
            <ac:spMk id="8" creationId="{94F813F7-B54D-7AC2-F8C2-A1B96C0FF3A7}"/>
          </ac:spMkLst>
        </pc:spChg>
        <pc:spChg chg="add mod">
          <ac:chgData name="John Story" userId="95f86f19d44503da" providerId="LiveId" clId="{38459F09-BACD-4AB9-8FD0-A755F4B3B80C}" dt="2025-08-04T16:14:06.795" v="2101" actId="164"/>
          <ac:spMkLst>
            <pc:docMk/>
            <pc:sldMk cId="521964794" sldId="383"/>
            <ac:spMk id="9" creationId="{D48C9E55-36CB-B26D-AC2B-4CC67D25C7B4}"/>
          </ac:spMkLst>
        </pc:spChg>
        <pc:spChg chg="add mod">
          <ac:chgData name="John Story" userId="95f86f19d44503da" providerId="LiveId" clId="{38459F09-BACD-4AB9-8FD0-A755F4B3B80C}" dt="2025-08-04T16:14:06.795" v="2101" actId="164"/>
          <ac:spMkLst>
            <pc:docMk/>
            <pc:sldMk cId="521964794" sldId="383"/>
            <ac:spMk id="10" creationId="{64442838-96C7-1094-55C9-F693276B8592}"/>
          </ac:spMkLst>
        </pc:spChg>
        <pc:spChg chg="add mod">
          <ac:chgData name="John Story" userId="95f86f19d44503da" providerId="LiveId" clId="{38459F09-BACD-4AB9-8FD0-A755F4B3B80C}" dt="2025-08-04T16:14:06.795" v="2101" actId="164"/>
          <ac:spMkLst>
            <pc:docMk/>
            <pc:sldMk cId="521964794" sldId="383"/>
            <ac:spMk id="11" creationId="{D1FA43B6-2B16-9A94-70BE-D6C71515C4CA}"/>
          </ac:spMkLst>
        </pc:spChg>
        <pc:spChg chg="add mod">
          <ac:chgData name="John Story" userId="95f86f19d44503da" providerId="LiveId" clId="{38459F09-BACD-4AB9-8FD0-A755F4B3B80C}" dt="2025-08-04T16:14:06.795" v="2101" actId="164"/>
          <ac:spMkLst>
            <pc:docMk/>
            <pc:sldMk cId="521964794" sldId="383"/>
            <ac:spMk id="12" creationId="{3BF306DE-ECCF-6CB2-3F20-14DD9E09D039}"/>
          </ac:spMkLst>
        </pc:spChg>
        <pc:spChg chg="add mod">
          <ac:chgData name="John Story" userId="95f86f19d44503da" providerId="LiveId" clId="{38459F09-BACD-4AB9-8FD0-A755F4B3B80C}" dt="2025-08-04T16:14:27.464" v="2125" actId="1036"/>
          <ac:spMkLst>
            <pc:docMk/>
            <pc:sldMk cId="521964794" sldId="383"/>
            <ac:spMk id="13" creationId="{E9587316-8629-C2AC-701C-11C6C4469010}"/>
          </ac:spMkLst>
        </pc:spChg>
        <pc:spChg chg="add mod">
          <ac:chgData name="John Story" userId="95f86f19d44503da" providerId="LiveId" clId="{38459F09-BACD-4AB9-8FD0-A755F4B3B80C}" dt="2025-08-04T16:15:03.421" v="2129" actId="12788"/>
          <ac:spMkLst>
            <pc:docMk/>
            <pc:sldMk cId="521964794" sldId="383"/>
            <ac:spMk id="15" creationId="{B56A4F17-3DBF-FC8D-87FA-1BA8542CC133}"/>
          </ac:spMkLst>
        </pc:spChg>
        <pc:grpChg chg="add mod">
          <ac:chgData name="John Story" userId="95f86f19d44503da" providerId="LiveId" clId="{38459F09-BACD-4AB9-8FD0-A755F4B3B80C}" dt="2025-08-04T16:15:03.421" v="2129" actId="12788"/>
          <ac:grpSpMkLst>
            <pc:docMk/>
            <pc:sldMk cId="521964794" sldId="383"/>
            <ac:grpSpMk id="14" creationId="{AF8579EB-369B-7BD4-84DD-73DD20312D56}"/>
          </ac:grpSpMkLst>
        </pc:grpChg>
      </pc:sldChg>
      <pc:sldChg chg="add del">
        <pc:chgData name="John Story" userId="95f86f19d44503da" providerId="LiveId" clId="{38459F09-BACD-4AB9-8FD0-A755F4B3B80C}" dt="2025-08-04T20:35:52.485" v="5243" actId="47"/>
        <pc:sldMkLst>
          <pc:docMk/>
          <pc:sldMk cId="446123723" sldId="384"/>
        </pc:sldMkLst>
      </pc:sldChg>
      <pc:sldChg chg="addSp modSp new mod">
        <pc:chgData name="John Story" userId="95f86f19d44503da" providerId="LiveId" clId="{38459F09-BACD-4AB9-8FD0-A755F4B3B80C}" dt="2025-08-21T13:01:28.730" v="5374"/>
        <pc:sldMkLst>
          <pc:docMk/>
          <pc:sldMk cId="2470067669" sldId="385"/>
        </pc:sldMkLst>
        <pc:spChg chg="mod">
          <ac:chgData name="John Story" userId="95f86f19d44503da" providerId="LiveId" clId="{38459F09-BACD-4AB9-8FD0-A755F4B3B80C}" dt="2025-08-21T13:01:28.730" v="5374"/>
          <ac:spMkLst>
            <pc:docMk/>
            <pc:sldMk cId="2470067669" sldId="385"/>
            <ac:spMk id="2" creationId="{37E566B3-73E2-3751-18EF-62094D39A8A1}"/>
          </ac:spMkLst>
        </pc:spChg>
        <pc:spChg chg="mod">
          <ac:chgData name="John Story" userId="95f86f19d44503da" providerId="LiveId" clId="{38459F09-BACD-4AB9-8FD0-A755F4B3B80C}" dt="2025-08-21T13:01:28.730" v="5374"/>
          <ac:spMkLst>
            <pc:docMk/>
            <pc:sldMk cId="2470067669" sldId="385"/>
            <ac:spMk id="3" creationId="{D1997D24-D6A3-A90E-FDF7-C130137A337A}"/>
          </ac:spMkLst>
        </pc:spChg>
      </pc:sldChg>
      <pc:sldChg chg="addSp delSp modSp new mod modClrScheme chgLayout">
        <pc:chgData name="John Story" userId="95f86f19d44503da" providerId="LiveId" clId="{38459F09-BACD-4AB9-8FD0-A755F4B3B80C}" dt="2025-08-21T13:04:54.052" v="5384" actId="1076"/>
        <pc:sldMkLst>
          <pc:docMk/>
          <pc:sldMk cId="3233598796" sldId="386"/>
        </pc:sldMkLst>
        <pc:spChg chg="add mod ord">
          <ac:chgData name="John Story" userId="95f86f19d44503da" providerId="LiveId" clId="{38459F09-BACD-4AB9-8FD0-A755F4B3B80C}" dt="2025-08-21T13:04:16.885" v="5379" actId="255"/>
          <ac:spMkLst>
            <pc:docMk/>
            <pc:sldMk cId="3233598796" sldId="386"/>
            <ac:spMk id="4" creationId="{BA3F4760-D5E7-67B1-DD72-407BBF5DE52F}"/>
          </ac:spMkLst>
        </pc:spChg>
        <pc:spChg chg="add mod">
          <ac:chgData name="John Story" userId="95f86f19d44503da" providerId="LiveId" clId="{38459F09-BACD-4AB9-8FD0-A755F4B3B80C}" dt="2025-08-21T13:04:37.692" v="5383" actId="113"/>
          <ac:spMkLst>
            <pc:docMk/>
            <pc:sldMk cId="3233598796" sldId="386"/>
            <ac:spMk id="13" creationId="{525B78AF-BCFD-41A3-0CE6-C986EF02B533}"/>
          </ac:spMkLst>
        </pc:spChg>
        <pc:spChg chg="add mod">
          <ac:chgData name="John Story" userId="95f86f19d44503da" providerId="LiveId" clId="{38459F09-BACD-4AB9-8FD0-A755F4B3B80C}" dt="2025-08-21T13:04:26.091" v="5381" actId="113"/>
          <ac:spMkLst>
            <pc:docMk/>
            <pc:sldMk cId="3233598796" sldId="386"/>
            <ac:spMk id="16" creationId="{E379A41E-C234-3AD3-96B8-EEFC8E0A720A}"/>
          </ac:spMkLst>
        </pc:spChg>
        <pc:graphicFrameChg chg="add mod modGraphic">
          <ac:chgData name="John Story" userId="95f86f19d44503da" providerId="LiveId" clId="{38459F09-BACD-4AB9-8FD0-A755F4B3B80C}" dt="2025-08-04T16:52:42.718" v="2516" actId="1076"/>
          <ac:graphicFrameMkLst>
            <pc:docMk/>
            <pc:sldMk cId="3233598796" sldId="386"/>
            <ac:graphicFrameMk id="7" creationId="{01F879BB-50A4-BEF6-DB99-4C0B4ACFEFDE}"/>
          </ac:graphicFrameMkLst>
        </pc:graphicFrameChg>
        <pc:graphicFrameChg chg="add mod modGraphic">
          <ac:chgData name="John Story" userId="95f86f19d44503da" providerId="LiveId" clId="{38459F09-BACD-4AB9-8FD0-A755F4B3B80C}" dt="2025-08-21T13:04:54.052" v="5384" actId="1076"/>
          <ac:graphicFrameMkLst>
            <pc:docMk/>
            <pc:sldMk cId="3233598796" sldId="386"/>
            <ac:graphicFrameMk id="12" creationId="{050E1A9A-E12F-C19C-AD1E-64F8C6E9A5A5}"/>
          </ac:graphicFrameMkLst>
        </pc:graphicFrameChg>
      </pc:sldChg>
      <pc:sldChg chg="addSp modSp new mod modClrScheme chgLayout">
        <pc:chgData name="John Story" userId="95f86f19d44503da" providerId="LiveId" clId="{38459F09-BACD-4AB9-8FD0-A755F4B3B80C}" dt="2025-08-04T20:13:23.286" v="3456" actId="20577"/>
        <pc:sldMkLst>
          <pc:docMk/>
          <pc:sldMk cId="1737688607" sldId="387"/>
        </pc:sldMkLst>
        <pc:spChg chg="mod ord">
          <ac:chgData name="John Story" userId="95f86f19d44503da" providerId="LiveId" clId="{38459F09-BACD-4AB9-8FD0-A755F4B3B80C}" dt="2025-08-04T20:13:12.417" v="3453" actId="20577"/>
          <ac:spMkLst>
            <pc:docMk/>
            <pc:sldMk cId="1737688607" sldId="387"/>
            <ac:spMk id="2" creationId="{A21949B3-0F79-0FFE-BBFD-56E1D97A84EA}"/>
          </ac:spMkLst>
        </pc:spChg>
        <pc:spChg chg="add mod ord">
          <ac:chgData name="John Story" userId="95f86f19d44503da" providerId="LiveId" clId="{38459F09-BACD-4AB9-8FD0-A755F4B3B80C}" dt="2025-08-04T20:13:23.286" v="3456" actId="20577"/>
          <ac:spMkLst>
            <pc:docMk/>
            <pc:sldMk cId="1737688607" sldId="387"/>
            <ac:spMk id="3" creationId="{5BB0A0F5-53CE-789D-28E6-DBE9DE4AEEAA}"/>
          </ac:spMkLst>
        </pc:spChg>
      </pc:sldChg>
      <pc:sldChg chg="modSp new mod">
        <pc:chgData name="John Story" userId="95f86f19d44503da" providerId="LiveId" clId="{38459F09-BACD-4AB9-8FD0-A755F4B3B80C}" dt="2025-08-04T20:23:56.273" v="4323" actId="20577"/>
        <pc:sldMkLst>
          <pc:docMk/>
          <pc:sldMk cId="2914871625" sldId="388"/>
        </pc:sldMkLst>
        <pc:spChg chg="mod">
          <ac:chgData name="John Story" userId="95f86f19d44503da" providerId="LiveId" clId="{38459F09-BACD-4AB9-8FD0-A755F4B3B80C}" dt="2025-08-04T20:17:45.381" v="3593" actId="255"/>
          <ac:spMkLst>
            <pc:docMk/>
            <pc:sldMk cId="2914871625" sldId="388"/>
            <ac:spMk id="2" creationId="{606A09B7-E31F-EAB6-DAC0-4AEED58908FB}"/>
          </ac:spMkLst>
        </pc:spChg>
        <pc:spChg chg="mod">
          <ac:chgData name="John Story" userId="95f86f19d44503da" providerId="LiveId" clId="{38459F09-BACD-4AB9-8FD0-A755F4B3B80C}" dt="2025-08-04T20:23:56.273" v="4323" actId="20577"/>
          <ac:spMkLst>
            <pc:docMk/>
            <pc:sldMk cId="2914871625" sldId="388"/>
            <ac:spMk id="3" creationId="{07C459EB-CAFE-035C-33C4-EB69930508F3}"/>
          </ac:spMkLst>
        </pc:spChg>
      </pc:sldChg>
      <pc:sldChg chg="modSp new mod">
        <pc:chgData name="John Story" userId="95f86f19d44503da" providerId="LiveId" clId="{38459F09-BACD-4AB9-8FD0-A755F4B3B80C}" dt="2025-08-21T13:01:28.730" v="5374"/>
        <pc:sldMkLst>
          <pc:docMk/>
          <pc:sldMk cId="1360020192" sldId="389"/>
        </pc:sldMkLst>
        <pc:spChg chg="mod">
          <ac:chgData name="John Story" userId="95f86f19d44503da" providerId="LiveId" clId="{38459F09-BACD-4AB9-8FD0-A755F4B3B80C}" dt="2025-08-21T13:01:28.730" v="5374"/>
          <ac:spMkLst>
            <pc:docMk/>
            <pc:sldMk cId="1360020192" sldId="389"/>
            <ac:spMk id="2" creationId="{0A60D234-8137-C44B-B928-411056480ADD}"/>
          </ac:spMkLst>
        </pc:spChg>
        <pc:spChg chg="mod">
          <ac:chgData name="John Story" userId="95f86f19d44503da" providerId="LiveId" clId="{38459F09-BACD-4AB9-8FD0-A755F4B3B80C}" dt="2025-08-21T13:01:28.730" v="5374"/>
          <ac:spMkLst>
            <pc:docMk/>
            <pc:sldMk cId="1360020192" sldId="389"/>
            <ac:spMk id="3" creationId="{51D464F0-2B95-F160-1DAA-5E1F308EAF8E}"/>
          </ac:spMkLst>
        </pc:spChg>
      </pc:sldChg>
      <pc:sldChg chg="modSp new mod">
        <pc:chgData name="John Story" userId="95f86f19d44503da" providerId="LiveId" clId="{38459F09-BACD-4AB9-8FD0-A755F4B3B80C}" dt="2025-08-21T13:01:28.730" v="5374"/>
        <pc:sldMkLst>
          <pc:docMk/>
          <pc:sldMk cId="3473109316" sldId="390"/>
        </pc:sldMkLst>
        <pc:spChg chg="mod">
          <ac:chgData name="John Story" userId="95f86f19d44503da" providerId="LiveId" clId="{38459F09-BACD-4AB9-8FD0-A755F4B3B80C}" dt="2025-08-21T13:01:28.730" v="5374"/>
          <ac:spMkLst>
            <pc:docMk/>
            <pc:sldMk cId="3473109316" sldId="390"/>
            <ac:spMk id="2" creationId="{A7349911-B555-B406-45ED-467435016F75}"/>
          </ac:spMkLst>
        </pc:spChg>
        <pc:spChg chg="mod">
          <ac:chgData name="John Story" userId="95f86f19d44503da" providerId="LiveId" clId="{38459F09-BACD-4AB9-8FD0-A755F4B3B80C}" dt="2025-08-21T13:01:28.730" v="5374"/>
          <ac:spMkLst>
            <pc:docMk/>
            <pc:sldMk cId="3473109316" sldId="390"/>
            <ac:spMk id="3" creationId="{C3402741-DCAD-E443-98F3-F5882D4F4903}"/>
          </ac:spMkLst>
        </pc:spChg>
      </pc:sldChg>
      <pc:sldChg chg="modSp new mod">
        <pc:chgData name="John Story" userId="95f86f19d44503da" providerId="LiveId" clId="{38459F09-BACD-4AB9-8FD0-A755F4B3B80C}" dt="2025-08-21T13:01:28.730" v="5374"/>
        <pc:sldMkLst>
          <pc:docMk/>
          <pc:sldMk cId="2453508533" sldId="391"/>
        </pc:sldMkLst>
        <pc:spChg chg="mod">
          <ac:chgData name="John Story" userId="95f86f19d44503da" providerId="LiveId" clId="{38459F09-BACD-4AB9-8FD0-A755F4B3B80C}" dt="2025-08-21T13:01:28.730" v="5374"/>
          <ac:spMkLst>
            <pc:docMk/>
            <pc:sldMk cId="2453508533" sldId="391"/>
            <ac:spMk id="2" creationId="{008318CB-7241-5680-6DFB-BDE92CEADA89}"/>
          </ac:spMkLst>
        </pc:spChg>
        <pc:spChg chg="mod">
          <ac:chgData name="John Story" userId="95f86f19d44503da" providerId="LiveId" clId="{38459F09-BACD-4AB9-8FD0-A755F4B3B80C}" dt="2025-08-21T13:01:28.730" v="5374"/>
          <ac:spMkLst>
            <pc:docMk/>
            <pc:sldMk cId="2453508533" sldId="391"/>
            <ac:spMk id="3" creationId="{7E9D13BF-F7A6-963B-3D7D-25F08FDAB664}"/>
          </ac:spMkLst>
        </pc:spChg>
      </pc:sldChg>
      <pc:sldMasterChg chg="modSldLayout">
        <pc:chgData name="John Story" userId="95f86f19d44503da" providerId="LiveId" clId="{38459F09-BACD-4AB9-8FD0-A755F4B3B80C}" dt="2025-08-21T13:00:28.986" v="5373" actId="478"/>
        <pc:sldMasterMkLst>
          <pc:docMk/>
          <pc:sldMasterMk cId="902365829" sldId="2147483672"/>
        </pc:sldMasterMkLst>
        <pc:sldLayoutChg chg="delSp mod">
          <pc:chgData name="John Story" userId="95f86f19d44503da" providerId="LiveId" clId="{38459F09-BACD-4AB9-8FD0-A755F4B3B80C}" dt="2025-08-21T13:00:12.550" v="5368" actId="478"/>
          <pc:sldLayoutMkLst>
            <pc:docMk/>
            <pc:sldMasterMk cId="902365829" sldId="2147483672"/>
            <pc:sldLayoutMk cId="4054636003" sldId="2147483673"/>
          </pc:sldLayoutMkLst>
          <pc:spChg chg="del">
            <ac:chgData name="John Story" userId="95f86f19d44503da" providerId="LiveId" clId="{38459F09-BACD-4AB9-8FD0-A755F4B3B80C}" dt="2025-08-21T13:00:12.550" v="5368" actId="478"/>
            <ac:spMkLst>
              <pc:docMk/>
              <pc:sldMasterMk cId="902365829" sldId="2147483672"/>
              <pc:sldLayoutMk cId="4054636003" sldId="2147483673"/>
              <ac:spMk id="8" creationId="{509BD406-C702-5AB4-2422-C45D495997E5}"/>
            </ac:spMkLst>
          </pc:spChg>
        </pc:sldLayoutChg>
        <pc:sldLayoutChg chg="delSp mod">
          <pc:chgData name="John Story" userId="95f86f19d44503da" providerId="LiveId" clId="{38459F09-BACD-4AB9-8FD0-A755F4B3B80C}" dt="2025-08-21T13:00:19.702" v="5369" actId="478"/>
          <pc:sldLayoutMkLst>
            <pc:docMk/>
            <pc:sldMasterMk cId="902365829" sldId="2147483672"/>
            <pc:sldLayoutMk cId="2786282036" sldId="2147483674"/>
          </pc:sldLayoutMkLst>
          <pc:spChg chg="del">
            <ac:chgData name="John Story" userId="95f86f19d44503da" providerId="LiveId" clId="{38459F09-BACD-4AB9-8FD0-A755F4B3B80C}" dt="2025-08-21T13:00:19.702" v="5369" actId="478"/>
            <ac:spMkLst>
              <pc:docMk/>
              <pc:sldMasterMk cId="902365829" sldId="2147483672"/>
              <pc:sldLayoutMk cId="2786282036" sldId="2147483674"/>
              <ac:spMk id="11" creationId="{0375CF3A-33A1-D6A2-D4EB-FEF6E4106D91}"/>
            </ac:spMkLst>
          </pc:spChg>
        </pc:sldLayoutChg>
        <pc:sldLayoutChg chg="delSp mod">
          <pc:chgData name="John Story" userId="95f86f19d44503da" providerId="LiveId" clId="{38459F09-BACD-4AB9-8FD0-A755F4B3B80C}" dt="2025-08-21T13:00:21.964" v="5370" actId="478"/>
          <pc:sldLayoutMkLst>
            <pc:docMk/>
            <pc:sldMasterMk cId="902365829" sldId="2147483672"/>
            <pc:sldLayoutMk cId="1978263146" sldId="2147483675"/>
          </pc:sldLayoutMkLst>
          <pc:spChg chg="del">
            <ac:chgData name="John Story" userId="95f86f19d44503da" providerId="LiveId" clId="{38459F09-BACD-4AB9-8FD0-A755F4B3B80C}" dt="2025-08-21T13:00:21.964" v="5370" actId="478"/>
            <ac:spMkLst>
              <pc:docMk/>
              <pc:sldMasterMk cId="902365829" sldId="2147483672"/>
              <pc:sldLayoutMk cId="1978263146" sldId="2147483675"/>
              <ac:spMk id="10" creationId="{2B5A668A-583D-DD28-1519-38ECC6F5ED14}"/>
            </ac:spMkLst>
          </pc:spChg>
        </pc:sldLayoutChg>
        <pc:sldLayoutChg chg="delSp mod">
          <pc:chgData name="John Story" userId="95f86f19d44503da" providerId="LiveId" clId="{38459F09-BACD-4AB9-8FD0-A755F4B3B80C}" dt="2025-08-21T13:00:24.688" v="5371" actId="478"/>
          <pc:sldLayoutMkLst>
            <pc:docMk/>
            <pc:sldMasterMk cId="902365829" sldId="2147483672"/>
            <pc:sldLayoutMk cId="1602980642" sldId="2147483676"/>
          </pc:sldLayoutMkLst>
          <pc:spChg chg="del">
            <ac:chgData name="John Story" userId="95f86f19d44503da" providerId="LiveId" clId="{38459F09-BACD-4AB9-8FD0-A755F4B3B80C}" dt="2025-08-21T13:00:24.688" v="5371" actId="478"/>
            <ac:spMkLst>
              <pc:docMk/>
              <pc:sldMasterMk cId="902365829" sldId="2147483672"/>
              <pc:sldLayoutMk cId="1602980642" sldId="2147483676"/>
              <ac:spMk id="11" creationId="{D38BF26C-0693-024E-3BCA-0A064A1FDC9B}"/>
            </ac:spMkLst>
          </pc:spChg>
        </pc:sldLayoutChg>
        <pc:sldLayoutChg chg="delSp mod">
          <pc:chgData name="John Story" userId="95f86f19d44503da" providerId="LiveId" clId="{38459F09-BACD-4AB9-8FD0-A755F4B3B80C}" dt="2025-08-21T13:00:26.713" v="5372" actId="478"/>
          <pc:sldLayoutMkLst>
            <pc:docMk/>
            <pc:sldMasterMk cId="902365829" sldId="2147483672"/>
            <pc:sldLayoutMk cId="2115660796" sldId="2147483677"/>
          </pc:sldLayoutMkLst>
          <pc:spChg chg="del">
            <ac:chgData name="John Story" userId="95f86f19d44503da" providerId="LiveId" clId="{38459F09-BACD-4AB9-8FD0-A755F4B3B80C}" dt="2025-08-21T13:00:26.713" v="5372" actId="478"/>
            <ac:spMkLst>
              <pc:docMk/>
              <pc:sldMasterMk cId="902365829" sldId="2147483672"/>
              <pc:sldLayoutMk cId="2115660796" sldId="2147483677"/>
              <ac:spMk id="13" creationId="{021CFE87-D439-CB4E-89DF-84B3127736C3}"/>
            </ac:spMkLst>
          </pc:spChg>
        </pc:sldLayoutChg>
        <pc:sldLayoutChg chg="delSp mod">
          <pc:chgData name="John Story" userId="95f86f19d44503da" providerId="LiveId" clId="{38459F09-BACD-4AB9-8FD0-A755F4B3B80C}" dt="2025-08-21T13:00:28.986" v="5373" actId="478"/>
          <pc:sldLayoutMkLst>
            <pc:docMk/>
            <pc:sldMasterMk cId="902365829" sldId="2147483672"/>
            <pc:sldLayoutMk cId="1661666983" sldId="2147483678"/>
          </pc:sldLayoutMkLst>
          <pc:spChg chg="del">
            <ac:chgData name="John Story" userId="95f86f19d44503da" providerId="LiveId" clId="{38459F09-BACD-4AB9-8FD0-A755F4B3B80C}" dt="2025-08-21T13:00:28.986" v="5373" actId="478"/>
            <ac:spMkLst>
              <pc:docMk/>
              <pc:sldMasterMk cId="902365829" sldId="2147483672"/>
              <pc:sldLayoutMk cId="1661666983" sldId="2147483678"/>
              <ac:spMk id="10" creationId="{FB80E5F6-98BD-1B72-857D-1EE924992DF7}"/>
            </ac:spMkLst>
          </pc:spChg>
        </pc:sldLayoutChg>
      </pc:sldMasterChg>
      <pc:sldMasterChg chg="modSldLayout">
        <pc:chgData name="John Story" userId="95f86f19d44503da" providerId="LiveId" clId="{38459F09-BACD-4AB9-8FD0-A755F4B3B80C}" dt="2025-08-21T13:06:39.916" v="5386" actId="478"/>
        <pc:sldMasterMkLst>
          <pc:docMk/>
          <pc:sldMasterMk cId="2861629645" sldId="2147483684"/>
        </pc:sldMasterMkLst>
        <pc:sldLayoutChg chg="addSp">
          <pc:chgData name="John Story" userId="95f86f19d44503da" providerId="LiveId" clId="{38459F09-BACD-4AB9-8FD0-A755F4B3B80C}" dt="2025-08-21T13:01:28.730" v="5374"/>
          <pc:sldLayoutMkLst>
            <pc:docMk/>
            <pc:sldMasterMk cId="2861629645" sldId="2147483684"/>
            <pc:sldLayoutMk cId="596494339" sldId="2147483685"/>
          </pc:sldLayoutMkLst>
          <pc:spChg chg="add">
            <ac:chgData name="John Story" userId="95f86f19d44503da" providerId="LiveId" clId="{38459F09-BACD-4AB9-8FD0-A755F4B3B80C}" dt="2025-08-21T13:01:28.730" v="5374"/>
            <ac:spMkLst>
              <pc:docMk/>
              <pc:sldMasterMk cId="2861629645" sldId="2147483684"/>
              <pc:sldLayoutMk cId="596494339" sldId="2147483685"/>
              <ac:spMk id="8" creationId="{CC5DC634-CF07-1419-BBE4-446653DC7812}"/>
            </ac:spMkLst>
          </pc:spChg>
        </pc:sldLayoutChg>
        <pc:sldLayoutChg chg="addSp delSp mod">
          <pc:chgData name="John Story" userId="95f86f19d44503da" providerId="LiveId" clId="{38459F09-BACD-4AB9-8FD0-A755F4B3B80C}" dt="2025-08-21T13:05:15.528" v="5385" actId="478"/>
          <pc:sldLayoutMkLst>
            <pc:docMk/>
            <pc:sldMasterMk cId="2861629645" sldId="2147483684"/>
            <pc:sldLayoutMk cId="3931793296" sldId="2147483686"/>
          </pc:sldLayoutMkLst>
          <pc:spChg chg="add del">
            <ac:chgData name="John Story" userId="95f86f19d44503da" providerId="LiveId" clId="{38459F09-BACD-4AB9-8FD0-A755F4B3B80C}" dt="2025-08-21T13:02:29.953" v="5375" actId="478"/>
            <ac:spMkLst>
              <pc:docMk/>
              <pc:sldMasterMk cId="2861629645" sldId="2147483684"/>
              <pc:sldLayoutMk cId="3931793296" sldId="2147483686"/>
              <ac:spMk id="3" creationId="{4A62D3E3-CBAD-B80D-5DA7-ABB19D1BB11D}"/>
            </ac:spMkLst>
          </pc:spChg>
          <pc:spChg chg="add">
            <ac:chgData name="John Story" userId="95f86f19d44503da" providerId="LiveId" clId="{38459F09-BACD-4AB9-8FD0-A755F4B3B80C}" dt="2025-08-21T13:01:28.730" v="5374"/>
            <ac:spMkLst>
              <pc:docMk/>
              <pc:sldMasterMk cId="2861629645" sldId="2147483684"/>
              <pc:sldLayoutMk cId="3931793296" sldId="2147483686"/>
              <ac:spMk id="4" creationId="{605C7F4B-AD15-C09F-E1C5-1A0A749EF83E}"/>
            </ac:spMkLst>
          </pc:spChg>
          <pc:cxnChg chg="del">
            <ac:chgData name="John Story" userId="95f86f19d44503da" providerId="LiveId" clId="{38459F09-BACD-4AB9-8FD0-A755F4B3B80C}" dt="2025-08-21T13:05:15.528" v="5385" actId="478"/>
            <ac:cxnSpMkLst>
              <pc:docMk/>
              <pc:sldMasterMk cId="2861629645" sldId="2147483684"/>
              <pc:sldLayoutMk cId="3931793296" sldId="2147483686"/>
              <ac:cxnSpMk id="9" creationId="{8E9097E8-95FC-4DE0-A6AE-7F9613A44DA2}"/>
            </ac:cxnSpMkLst>
          </pc:cxnChg>
        </pc:sldLayoutChg>
        <pc:sldLayoutChg chg="addSp">
          <pc:chgData name="John Story" userId="95f86f19d44503da" providerId="LiveId" clId="{38459F09-BACD-4AB9-8FD0-A755F4B3B80C}" dt="2025-08-21T13:01:28.730" v="5374"/>
          <pc:sldLayoutMkLst>
            <pc:docMk/>
            <pc:sldMasterMk cId="2861629645" sldId="2147483684"/>
            <pc:sldLayoutMk cId="2423717232" sldId="2147483688"/>
          </pc:sldLayoutMkLst>
          <pc:spChg chg="add">
            <ac:chgData name="John Story" userId="95f86f19d44503da" providerId="LiveId" clId="{38459F09-BACD-4AB9-8FD0-A755F4B3B80C}" dt="2025-08-21T13:01:28.730" v="5374"/>
            <ac:spMkLst>
              <pc:docMk/>
              <pc:sldMasterMk cId="2861629645" sldId="2147483684"/>
              <pc:sldLayoutMk cId="2423717232" sldId="2147483688"/>
              <ac:spMk id="4" creationId="{A42A19DE-7ADE-4F24-882E-1B5A196FCD8C}"/>
            </ac:spMkLst>
          </pc:spChg>
        </pc:sldLayoutChg>
        <pc:sldLayoutChg chg="addSp">
          <pc:chgData name="John Story" userId="95f86f19d44503da" providerId="LiveId" clId="{38459F09-BACD-4AB9-8FD0-A755F4B3B80C}" dt="2025-08-21T13:01:28.730" v="5374"/>
          <pc:sldLayoutMkLst>
            <pc:docMk/>
            <pc:sldMasterMk cId="2861629645" sldId="2147483684"/>
            <pc:sldLayoutMk cId="291874466" sldId="2147483689"/>
          </pc:sldLayoutMkLst>
          <pc:spChg chg="add">
            <ac:chgData name="John Story" userId="95f86f19d44503da" providerId="LiveId" clId="{38459F09-BACD-4AB9-8FD0-A755F4B3B80C}" dt="2025-08-21T13:01:28.730" v="5374"/>
            <ac:spMkLst>
              <pc:docMk/>
              <pc:sldMasterMk cId="2861629645" sldId="2147483684"/>
              <pc:sldLayoutMk cId="291874466" sldId="2147483689"/>
              <ac:spMk id="5" creationId="{BBCD6193-EC63-32F8-E7FE-784B7ABCA48C}"/>
            </ac:spMkLst>
          </pc:spChg>
        </pc:sldLayoutChg>
        <pc:sldLayoutChg chg="addSp">
          <pc:chgData name="John Story" userId="95f86f19d44503da" providerId="LiveId" clId="{38459F09-BACD-4AB9-8FD0-A755F4B3B80C}" dt="2025-08-21T13:01:28.730" v="5374"/>
          <pc:sldLayoutMkLst>
            <pc:docMk/>
            <pc:sldMasterMk cId="2861629645" sldId="2147483684"/>
            <pc:sldLayoutMk cId="2609042879" sldId="2147483690"/>
          </pc:sldLayoutMkLst>
          <pc:spChg chg="add">
            <ac:chgData name="John Story" userId="95f86f19d44503da" providerId="LiveId" clId="{38459F09-BACD-4AB9-8FD0-A755F4B3B80C}" dt="2025-08-21T13:01:28.730" v="5374"/>
            <ac:spMkLst>
              <pc:docMk/>
              <pc:sldMasterMk cId="2861629645" sldId="2147483684"/>
              <pc:sldLayoutMk cId="2609042879" sldId="2147483690"/>
              <ac:spMk id="7" creationId="{25BBF94F-C01C-23D7-9D52-9BC6D384B986}"/>
            </ac:spMkLst>
          </pc:spChg>
        </pc:sldLayoutChg>
        <pc:sldLayoutChg chg="addSp delSp modSp mod">
          <pc:chgData name="John Story" userId="95f86f19d44503da" providerId="LiveId" clId="{38459F09-BACD-4AB9-8FD0-A755F4B3B80C}" dt="2025-08-21T13:02:46.468" v="5377" actId="478"/>
          <pc:sldLayoutMkLst>
            <pc:docMk/>
            <pc:sldMasterMk cId="2861629645" sldId="2147483684"/>
            <pc:sldLayoutMk cId="51516991" sldId="2147483691"/>
          </pc:sldLayoutMkLst>
          <pc:spChg chg="add del mod">
            <ac:chgData name="John Story" userId="95f86f19d44503da" providerId="LiveId" clId="{38459F09-BACD-4AB9-8FD0-A755F4B3B80C}" dt="2025-08-21T13:02:46.468" v="5377" actId="478"/>
            <ac:spMkLst>
              <pc:docMk/>
              <pc:sldMasterMk cId="2861629645" sldId="2147483684"/>
              <pc:sldLayoutMk cId="51516991" sldId="2147483691"/>
              <ac:spMk id="3" creationId="{65D9EE96-6010-696A-002A-3FAE02D49E9E}"/>
            </ac:spMkLst>
          </pc:spChg>
          <pc:spChg chg="add">
            <ac:chgData name="John Story" userId="95f86f19d44503da" providerId="LiveId" clId="{38459F09-BACD-4AB9-8FD0-A755F4B3B80C}" dt="2025-08-21T13:01:28.730" v="5374"/>
            <ac:spMkLst>
              <pc:docMk/>
              <pc:sldMasterMk cId="2861629645" sldId="2147483684"/>
              <pc:sldLayoutMk cId="51516991" sldId="2147483691"/>
              <ac:spMk id="5" creationId="{71D103F2-37AB-677E-EC00-7F63DE50A974}"/>
            </ac:spMkLst>
          </pc:spChg>
        </pc:sldLayoutChg>
        <pc:sldLayoutChg chg="delSp mod">
          <pc:chgData name="John Story" userId="95f86f19d44503da" providerId="LiveId" clId="{38459F09-BACD-4AB9-8FD0-A755F4B3B80C}" dt="2025-08-21T13:06:39.916" v="5386" actId="478"/>
          <pc:sldLayoutMkLst>
            <pc:docMk/>
            <pc:sldMasterMk cId="2861629645" sldId="2147483684"/>
            <pc:sldLayoutMk cId="2196517801" sldId="2147483692"/>
          </pc:sldLayoutMkLst>
          <pc:spChg chg="del">
            <ac:chgData name="John Story" userId="95f86f19d44503da" providerId="LiveId" clId="{38459F09-BACD-4AB9-8FD0-A755F4B3B80C}" dt="2025-08-21T13:06:39.916" v="5386" actId="478"/>
            <ac:spMkLst>
              <pc:docMk/>
              <pc:sldMasterMk cId="2861629645" sldId="2147483684"/>
              <pc:sldLayoutMk cId="2196517801" sldId="2147483692"/>
              <ac:spMk id="5" creationId="{8E8BE8DA-38F1-74C1-AF82-23C9B836DCA2}"/>
            </ac:spMkLst>
          </pc:spChg>
          <pc:spChg chg="del">
            <ac:chgData name="John Story" userId="95f86f19d44503da" providerId="LiveId" clId="{38459F09-BACD-4AB9-8FD0-A755F4B3B80C}" dt="2025-08-21T13:06:39.916" v="5386" actId="478"/>
            <ac:spMkLst>
              <pc:docMk/>
              <pc:sldMasterMk cId="2861629645" sldId="2147483684"/>
              <pc:sldLayoutMk cId="2196517801" sldId="2147483692"/>
              <ac:spMk id="6" creationId="{AB073F65-342F-9FE1-B601-6C94FFA21544}"/>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18896C-E448-44B7-94CA-98E3126AFD5C}" type="datetimeFigureOut">
              <a:rPr lang="en-US" smtClean="0"/>
              <a:t>8/21/2025</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ACE69-E635-433C-8375-1EDA554F78D5}" type="slidenum">
              <a:rPr lang="en-US" smtClean="0"/>
              <a:t>‹#›</a:t>
            </a:fld>
            <a:endParaRPr lang="en-US"/>
          </a:p>
        </p:txBody>
      </p:sp>
    </p:spTree>
    <p:extLst>
      <p:ext uri="{BB962C8B-B14F-4D97-AF65-F5344CB8AC3E}">
        <p14:creationId xmlns:p14="http://schemas.microsoft.com/office/powerpoint/2010/main" val="1899843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that Geraldine is funding all of this posthumously, I think it’s important that we clearly giver her credit and strongly promote the application of her work.</a:t>
            </a:r>
          </a:p>
        </p:txBody>
      </p:sp>
      <p:sp>
        <p:nvSpPr>
          <p:cNvPr id="4" name="Slide Number Placeholder 3"/>
          <p:cNvSpPr>
            <a:spLocks noGrp="1"/>
          </p:cNvSpPr>
          <p:nvPr>
            <p:ph type="sldNum" sz="quarter" idx="5"/>
          </p:nvPr>
        </p:nvSpPr>
        <p:spPr/>
        <p:txBody>
          <a:bodyPr/>
          <a:lstStyle/>
          <a:p>
            <a:fld id="{8CDACE69-E635-433C-8375-1EDA554F78D5}" type="slidenum">
              <a:rPr lang="en-US" smtClean="0"/>
              <a:t>1</a:t>
            </a:fld>
            <a:endParaRPr lang="en-US"/>
          </a:p>
        </p:txBody>
      </p:sp>
    </p:spTree>
    <p:extLst>
      <p:ext uri="{BB962C8B-B14F-4D97-AF65-F5344CB8AC3E}">
        <p14:creationId xmlns:p14="http://schemas.microsoft.com/office/powerpoint/2010/main" val="1375992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these are at the core of what Fennell was trying to change</a:t>
            </a:r>
          </a:p>
        </p:txBody>
      </p:sp>
      <p:sp>
        <p:nvSpPr>
          <p:cNvPr id="4" name="Slide Number Placeholder 3"/>
          <p:cNvSpPr>
            <a:spLocks noGrp="1"/>
          </p:cNvSpPr>
          <p:nvPr>
            <p:ph type="sldNum" sz="quarter" idx="5"/>
          </p:nvPr>
        </p:nvSpPr>
        <p:spPr/>
        <p:txBody>
          <a:bodyPr/>
          <a:lstStyle/>
          <a:p>
            <a:fld id="{8CDACE69-E635-433C-8375-1EDA554F78D5}" type="slidenum">
              <a:rPr lang="en-US" smtClean="0"/>
              <a:t>2</a:t>
            </a:fld>
            <a:endParaRPr lang="en-US"/>
          </a:p>
        </p:txBody>
      </p:sp>
    </p:spTree>
    <p:extLst>
      <p:ext uri="{BB962C8B-B14F-4D97-AF65-F5344CB8AC3E}">
        <p14:creationId xmlns:p14="http://schemas.microsoft.com/office/powerpoint/2010/main" val="3958000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DACE69-E635-433C-8375-1EDA554F78D5}" type="slidenum">
              <a:rPr lang="en-US" smtClean="0"/>
              <a:t>6</a:t>
            </a:fld>
            <a:endParaRPr lang="en-US"/>
          </a:p>
        </p:txBody>
      </p:sp>
    </p:spTree>
    <p:extLst>
      <p:ext uri="{BB962C8B-B14F-4D97-AF65-F5344CB8AC3E}">
        <p14:creationId xmlns:p14="http://schemas.microsoft.com/office/powerpoint/2010/main" val="448735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Factor Analysis revealed 7 clear, unique factors.</a:t>
            </a:r>
          </a:p>
          <a:p>
            <a:r>
              <a:rPr lang="en-US" dirty="0"/>
              <a:t>Seven new variables were created as the unweighted means of the top 7 items for each factor.</a:t>
            </a:r>
          </a:p>
          <a:p>
            <a:r>
              <a:rPr lang="en-US" dirty="0"/>
              <a:t>The factor/variable names are in the first row of the table and the 7 items are below those.</a:t>
            </a:r>
          </a:p>
        </p:txBody>
      </p:sp>
      <p:sp>
        <p:nvSpPr>
          <p:cNvPr id="4" name="Slide Number Placeholder 3"/>
          <p:cNvSpPr>
            <a:spLocks noGrp="1"/>
          </p:cNvSpPr>
          <p:nvPr>
            <p:ph type="sldNum" sz="quarter" idx="5"/>
          </p:nvPr>
        </p:nvSpPr>
        <p:spPr/>
        <p:txBody>
          <a:bodyPr/>
          <a:lstStyle/>
          <a:p>
            <a:fld id="{8CDACE69-E635-433C-8375-1EDA554F78D5}" type="slidenum">
              <a:rPr lang="en-US" smtClean="0"/>
              <a:t>12</a:t>
            </a:fld>
            <a:endParaRPr lang="en-US"/>
          </a:p>
        </p:txBody>
      </p:sp>
    </p:spTree>
    <p:extLst>
      <p:ext uri="{BB962C8B-B14F-4D97-AF65-F5344CB8AC3E}">
        <p14:creationId xmlns:p14="http://schemas.microsoft.com/office/powerpoint/2010/main" val="774333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4BD5A-D36D-7309-AF59-98AA742BC0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1E39A7-DC24-C548-46FD-0AFA7E0D72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12504B-BDC2-2EF4-B3B9-C12BBEFDE413}"/>
              </a:ext>
            </a:extLst>
          </p:cNvPr>
          <p:cNvSpPr>
            <a:spLocks noGrp="1"/>
          </p:cNvSpPr>
          <p:nvPr>
            <p:ph type="body" idx="1"/>
          </p:nvPr>
        </p:nvSpPr>
        <p:spPr/>
        <p:txBody>
          <a:bodyPr/>
          <a:lstStyle/>
          <a:p>
            <a:r>
              <a:rPr lang="en-US" dirty="0"/>
              <a:t>This slide highlights the differences between the appetite segments. The attributes that are most important to one segment or relatively unimportant to other segments (e.g., Total Cost, Outdoor activities, Ski Lift).</a:t>
            </a:r>
          </a:p>
          <a:p>
            <a:r>
              <a:rPr lang="en-US" dirty="0"/>
              <a:t>Sustainability is most important for one segment, but doesn’t even make the top 7 for the others.</a:t>
            </a:r>
          </a:p>
        </p:txBody>
      </p:sp>
      <p:sp>
        <p:nvSpPr>
          <p:cNvPr id="4" name="Slide Number Placeholder 3">
            <a:extLst>
              <a:ext uri="{FF2B5EF4-FFF2-40B4-BE49-F238E27FC236}">
                <a16:creationId xmlns:a16="http://schemas.microsoft.com/office/drawing/2014/main" id="{793924D4-89D1-2278-05D4-C906DDBE1F10}"/>
              </a:ext>
            </a:extLst>
          </p:cNvPr>
          <p:cNvSpPr>
            <a:spLocks noGrp="1"/>
          </p:cNvSpPr>
          <p:nvPr>
            <p:ph type="sldNum" sz="quarter" idx="5"/>
          </p:nvPr>
        </p:nvSpPr>
        <p:spPr/>
        <p:txBody>
          <a:bodyPr/>
          <a:lstStyle/>
          <a:p>
            <a:fld id="{8CDACE69-E635-433C-8375-1EDA554F78D5}" type="slidenum">
              <a:rPr lang="en-US" smtClean="0"/>
              <a:t>13</a:t>
            </a:fld>
            <a:endParaRPr lang="en-US"/>
          </a:p>
        </p:txBody>
      </p:sp>
    </p:spTree>
    <p:extLst>
      <p:ext uri="{BB962C8B-B14F-4D97-AF65-F5344CB8AC3E}">
        <p14:creationId xmlns:p14="http://schemas.microsoft.com/office/powerpoint/2010/main" val="892287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D31BDB-6730-EC7C-4399-3381CEBCCC93}"/>
              </a:ext>
            </a:extLst>
          </p:cNvPr>
          <p:cNvSpPr/>
          <p:nvPr/>
        </p:nvSpPr>
        <p:spPr>
          <a:xfrm>
            <a:off x="1524000" y="3602038"/>
            <a:ext cx="9144000" cy="16557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55201-228B-B841-09FB-E7098B9FCADB}"/>
              </a:ext>
            </a:extLst>
          </p:cNvPr>
          <p:cNvSpPr>
            <a:spLocks noGrp="1"/>
          </p:cNvSpPr>
          <p:nvPr>
            <p:ph type="ctrTitle"/>
          </p:nvPr>
        </p:nvSpPr>
        <p:spPr>
          <a:xfrm>
            <a:off x="1524000" y="1122363"/>
            <a:ext cx="9144000" cy="2225674"/>
          </a:xfrm>
        </p:spPr>
        <p:txBody>
          <a:bodyPr anchor="b">
            <a:normAutofit/>
          </a:bodyPr>
          <a:lstStyle>
            <a:lvl1pPr algn="ctr">
              <a:defRPr sz="44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0FACD8-F6D1-DB80-D7FC-4A668945144D}"/>
              </a:ext>
            </a:extLst>
          </p:cNvPr>
          <p:cNvSpPr>
            <a:spLocks noGrp="1"/>
          </p:cNvSpPr>
          <p:nvPr>
            <p:ph type="subTitle" idx="1"/>
          </p:nvPr>
        </p:nvSpPr>
        <p:spPr>
          <a:xfrm>
            <a:off x="1524000" y="3763964"/>
            <a:ext cx="9144000" cy="149383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8C2AEC0-04CF-14F6-C389-F0A4BE9EC25A}"/>
              </a:ext>
            </a:extLst>
          </p:cNvPr>
          <p:cNvSpPr>
            <a:spLocks noGrp="1"/>
          </p:cNvSpPr>
          <p:nvPr>
            <p:ph type="dt" sz="half" idx="10"/>
          </p:nvPr>
        </p:nvSpPr>
        <p:spPr/>
        <p:txBody>
          <a:bodyPr/>
          <a:lstStyle/>
          <a:p>
            <a:fld id="{EEFF3A0A-E0EF-4F15-9478-EE14D9A0D8A1}" type="datetimeFigureOut">
              <a:rPr lang="en-US" smtClean="0"/>
              <a:t>8/21/2025</a:t>
            </a:fld>
            <a:endParaRPr lang="en-US"/>
          </a:p>
        </p:txBody>
      </p:sp>
      <p:sp>
        <p:nvSpPr>
          <p:cNvPr id="5" name="Footer Placeholder 4">
            <a:extLst>
              <a:ext uri="{FF2B5EF4-FFF2-40B4-BE49-F238E27FC236}">
                <a16:creationId xmlns:a16="http://schemas.microsoft.com/office/drawing/2014/main" id="{4154397D-BC0D-1F87-946C-B49A075C0C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4B6DD-655F-FF56-99CA-0CE721379FBC}"/>
              </a:ext>
            </a:extLst>
          </p:cNvPr>
          <p:cNvSpPr>
            <a:spLocks noGrp="1"/>
          </p:cNvSpPr>
          <p:nvPr>
            <p:ph type="sldNum" sz="quarter" idx="12"/>
          </p:nvPr>
        </p:nvSpPr>
        <p:spPr/>
        <p:txBody>
          <a:bodyPr/>
          <a:lstStyle/>
          <a:p>
            <a:fld id="{7DBE3824-6ADF-41E2-B752-B68470FBE0C5}" type="slidenum">
              <a:rPr lang="en-US" smtClean="0"/>
              <a:t>‹#›</a:t>
            </a:fld>
            <a:endParaRPr lang="en-US"/>
          </a:p>
        </p:txBody>
      </p:sp>
      <p:cxnSp>
        <p:nvCxnSpPr>
          <p:cNvPr id="9" name="Straight Connector 8">
            <a:extLst>
              <a:ext uri="{FF2B5EF4-FFF2-40B4-BE49-F238E27FC236}">
                <a16:creationId xmlns:a16="http://schemas.microsoft.com/office/drawing/2014/main" id="{24957725-1ACE-BEA3-CA8D-444C1A333EE0}"/>
              </a:ext>
            </a:extLst>
          </p:cNvPr>
          <p:cNvCxnSpPr/>
          <p:nvPr/>
        </p:nvCxnSpPr>
        <p:spPr>
          <a:xfrm>
            <a:off x="1516251" y="3509963"/>
            <a:ext cx="91440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descr="A logo with text on it&#10;&#10;AI-generated content may be incorrect.">
            <a:extLst>
              <a:ext uri="{FF2B5EF4-FFF2-40B4-BE49-F238E27FC236}">
                <a16:creationId xmlns:a16="http://schemas.microsoft.com/office/drawing/2014/main" id="{F92B7603-F1F1-79D4-FBA3-D10DDD0E5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5121275"/>
            <a:ext cx="2743200" cy="1371600"/>
          </a:xfrm>
          <a:prstGeom prst="rect">
            <a:avLst/>
          </a:prstGeom>
        </p:spPr>
      </p:pic>
      <p:sp>
        <p:nvSpPr>
          <p:cNvPr id="8" name="Rectangle 7">
            <a:extLst>
              <a:ext uri="{FF2B5EF4-FFF2-40B4-BE49-F238E27FC236}">
                <a16:creationId xmlns:a16="http://schemas.microsoft.com/office/drawing/2014/main" id="{CC5DC634-CF07-1419-BBE4-446653DC7812}"/>
              </a:ext>
            </a:extLst>
          </p:cNvPr>
          <p:cNvSpPr/>
          <p:nvPr userDrawn="1"/>
        </p:nvSpPr>
        <p:spPr>
          <a:xfrm>
            <a:off x="233186" y="141075"/>
            <a:ext cx="11704320" cy="45720"/>
          </a:xfrm>
          <a:prstGeom prst="rect">
            <a:avLst/>
          </a:prstGeom>
          <a:gradFill flip="none" rotWithShape="1">
            <a:gsLst>
              <a:gs pos="0">
                <a:schemeClr val="accent1">
                  <a:shade val="30000"/>
                  <a:satMod val="115000"/>
                </a:schemeClr>
              </a:gs>
              <a:gs pos="28000">
                <a:schemeClr val="accent1">
                  <a:shade val="67500"/>
                  <a:satMod val="115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6494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CB3A5C-7F90-97C0-B3B8-3E374FA5410A}"/>
              </a:ext>
            </a:extLst>
          </p:cNvPr>
          <p:cNvSpPr/>
          <p:nvPr/>
        </p:nvSpPr>
        <p:spPr>
          <a:xfrm>
            <a:off x="838200" y="6309360"/>
            <a:ext cx="11353800" cy="45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square with a black background&#10;&#10;AI-generated content may be incorrect.">
            <a:extLst>
              <a:ext uri="{FF2B5EF4-FFF2-40B4-BE49-F238E27FC236}">
                <a16:creationId xmlns:a16="http://schemas.microsoft.com/office/drawing/2014/main" id="{93FB31BF-77EF-3614-4D31-D66608BAB40F}"/>
              </a:ext>
            </a:extLst>
          </p:cNvPr>
          <p:cNvPicPr>
            <a:picLocks noChangeAspect="1"/>
          </p:cNvPicPr>
          <p:nvPr/>
        </p:nvPicPr>
        <p:blipFill>
          <a:blip r:embed="rId2">
            <a:extLst>
              <a:ext uri="{28A0092B-C50C-407E-A947-70E740481C1C}">
                <a14:useLocalDpi xmlns:a14="http://schemas.microsoft.com/office/drawing/2010/main" val="0"/>
              </a:ext>
            </a:extLst>
          </a:blip>
          <a:srcRect l="21474" t="15472" r="21393" b="15493"/>
          <a:stretch>
            <a:fillRect/>
          </a:stretch>
        </p:blipFill>
        <p:spPr>
          <a:xfrm>
            <a:off x="193731" y="6250620"/>
            <a:ext cx="441701" cy="533722"/>
          </a:xfrm>
          <a:prstGeom prst="rect">
            <a:avLst/>
          </a:prstGeom>
        </p:spPr>
      </p:pic>
      <p:sp>
        <p:nvSpPr>
          <p:cNvPr id="2" name="Title 1">
            <a:extLst>
              <a:ext uri="{FF2B5EF4-FFF2-40B4-BE49-F238E27FC236}">
                <a16:creationId xmlns:a16="http://schemas.microsoft.com/office/drawing/2014/main" id="{FB9643A0-792A-B79F-614B-E99BA7C983B2}"/>
              </a:ext>
            </a:extLst>
          </p:cNvPr>
          <p:cNvSpPr>
            <a:spLocks noGrp="1"/>
          </p:cNvSpPr>
          <p:nvPr>
            <p:ph type="title"/>
          </p:nvPr>
        </p:nvSpPr>
        <p:spPr>
          <a:xfrm>
            <a:off x="839788" y="457200"/>
            <a:ext cx="3932237" cy="1600200"/>
          </a:xfrm>
        </p:spPr>
        <p:txBody>
          <a:bodyPr anchor="b"/>
          <a:lstStyle>
            <a:lvl1pPr>
              <a:defRPr sz="3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D313C8B-7126-8EFD-8903-7E85B1A1FD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972270F-DD2B-8965-B218-6F28F5D891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CB914F82-DC43-110E-0063-FD5C365E846F}"/>
              </a:ext>
            </a:extLst>
          </p:cNvPr>
          <p:cNvSpPr>
            <a:spLocks noGrp="1"/>
          </p:cNvSpPr>
          <p:nvPr>
            <p:ph type="ftr" sz="quarter" idx="11"/>
          </p:nvPr>
        </p:nvSpPr>
        <p:spPr/>
        <p:txBody>
          <a:bodyPr/>
          <a:lstStyle>
            <a:lvl1pPr>
              <a:defRPr>
                <a:solidFill>
                  <a:schemeClr val="bg1"/>
                </a:solidFill>
              </a:defRPr>
            </a:lvl1pPr>
          </a:lstStyle>
          <a:p>
            <a:endParaRPr lang="en-US"/>
          </a:p>
        </p:txBody>
      </p:sp>
      <p:sp>
        <p:nvSpPr>
          <p:cNvPr id="10" name="TextBox 9">
            <a:extLst>
              <a:ext uri="{FF2B5EF4-FFF2-40B4-BE49-F238E27FC236}">
                <a16:creationId xmlns:a16="http://schemas.microsoft.com/office/drawing/2014/main" id="{DFDD3B14-94B5-A983-5BD0-C829F0B4F406}"/>
              </a:ext>
            </a:extLst>
          </p:cNvPr>
          <p:cNvSpPr txBox="1"/>
          <p:nvPr/>
        </p:nvSpPr>
        <p:spPr>
          <a:xfrm>
            <a:off x="963040" y="6311900"/>
            <a:ext cx="1750978" cy="369332"/>
          </a:xfrm>
          <a:prstGeom prst="rect">
            <a:avLst/>
          </a:prstGeom>
          <a:noFill/>
        </p:spPr>
        <p:txBody>
          <a:bodyPr wrap="square" rtlCol="0">
            <a:spAutoFit/>
          </a:bodyPr>
          <a:lstStyle/>
          <a:p>
            <a:r>
              <a:rPr lang="en-US" dirty="0">
                <a:solidFill>
                  <a:schemeClr val="bg1"/>
                </a:solidFill>
              </a:rPr>
              <a:t>fennellstory.com</a:t>
            </a:r>
          </a:p>
        </p:txBody>
      </p:sp>
      <p:sp>
        <p:nvSpPr>
          <p:cNvPr id="11" name="TextBox 10">
            <a:extLst>
              <a:ext uri="{FF2B5EF4-FFF2-40B4-BE49-F238E27FC236}">
                <a16:creationId xmlns:a16="http://schemas.microsoft.com/office/drawing/2014/main" id="{CEC9E1E8-F179-3076-5FA3-938B8A9C9584}"/>
              </a:ext>
            </a:extLst>
          </p:cNvPr>
          <p:cNvSpPr txBox="1"/>
          <p:nvPr/>
        </p:nvSpPr>
        <p:spPr>
          <a:xfrm>
            <a:off x="9000516" y="6308209"/>
            <a:ext cx="3061782" cy="369332"/>
          </a:xfrm>
          <a:prstGeom prst="rect">
            <a:avLst/>
          </a:prstGeom>
          <a:noFill/>
        </p:spPr>
        <p:txBody>
          <a:bodyPr wrap="square">
            <a:spAutoFit/>
          </a:bodyPr>
          <a:lstStyle/>
          <a:p>
            <a:pPr algn="r"/>
            <a:r>
              <a:rPr lang="en-US" dirty="0">
                <a:solidFill>
                  <a:schemeClr val="bg1"/>
                </a:solidFill>
              </a:rPr>
              <a:t>johnstoryresearch@gmail.com</a:t>
            </a:r>
            <a:endParaRPr lang="en-US" dirty="0"/>
          </a:p>
        </p:txBody>
      </p:sp>
    </p:spTree>
    <p:extLst>
      <p:ext uri="{BB962C8B-B14F-4D97-AF65-F5344CB8AC3E}">
        <p14:creationId xmlns:p14="http://schemas.microsoft.com/office/powerpoint/2010/main" val="2601001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A65C5-BCC1-DB9D-7DBA-63ACFEB36CC7}"/>
              </a:ext>
            </a:extLst>
          </p:cNvPr>
          <p:cNvSpPr>
            <a:spLocks noGrp="1"/>
          </p:cNvSpPr>
          <p:nvPr>
            <p:ph type="title"/>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1ADBB68-B628-7564-6AD6-26AA1FE910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62957D1-B2FC-F4C2-1163-C2448B6A9F83}"/>
              </a:ext>
            </a:extLst>
          </p:cNvPr>
          <p:cNvSpPr>
            <a:spLocks noGrp="1"/>
          </p:cNvSpPr>
          <p:nvPr>
            <p:ph type="ftr" sz="quarter" idx="11"/>
          </p:nvPr>
        </p:nvSpPr>
        <p:spPr/>
        <p:txBody>
          <a:bodyPr/>
          <a:lstStyle/>
          <a:p>
            <a:endParaRPr lang="en-US"/>
          </a:p>
        </p:txBody>
      </p:sp>
      <p:sp>
        <p:nvSpPr>
          <p:cNvPr id="7" name="TextBox 6">
            <a:extLst>
              <a:ext uri="{FF2B5EF4-FFF2-40B4-BE49-F238E27FC236}">
                <a16:creationId xmlns:a16="http://schemas.microsoft.com/office/drawing/2014/main" id="{E40A444C-5ECA-265D-BB13-22435A8829AA}"/>
              </a:ext>
            </a:extLst>
          </p:cNvPr>
          <p:cNvSpPr txBox="1"/>
          <p:nvPr/>
        </p:nvSpPr>
        <p:spPr>
          <a:xfrm>
            <a:off x="963040" y="6311900"/>
            <a:ext cx="1750978" cy="369332"/>
          </a:xfrm>
          <a:prstGeom prst="rect">
            <a:avLst/>
          </a:prstGeom>
          <a:noFill/>
        </p:spPr>
        <p:txBody>
          <a:bodyPr wrap="square" rtlCol="0">
            <a:spAutoFit/>
          </a:bodyPr>
          <a:lstStyle/>
          <a:p>
            <a:r>
              <a:rPr lang="en-US" dirty="0">
                <a:solidFill>
                  <a:schemeClr val="accent2">
                    <a:lumMod val="75000"/>
                  </a:schemeClr>
                </a:solidFill>
              </a:rPr>
              <a:t>fennellstory.com</a:t>
            </a:r>
          </a:p>
        </p:txBody>
      </p:sp>
      <p:sp>
        <p:nvSpPr>
          <p:cNvPr id="8" name="TextBox 7">
            <a:extLst>
              <a:ext uri="{FF2B5EF4-FFF2-40B4-BE49-F238E27FC236}">
                <a16:creationId xmlns:a16="http://schemas.microsoft.com/office/drawing/2014/main" id="{85A06324-0BF7-AF39-07F2-CC0E2C77B6C6}"/>
              </a:ext>
            </a:extLst>
          </p:cNvPr>
          <p:cNvSpPr txBox="1"/>
          <p:nvPr/>
        </p:nvSpPr>
        <p:spPr>
          <a:xfrm>
            <a:off x="9000516" y="6308209"/>
            <a:ext cx="3061782" cy="369332"/>
          </a:xfrm>
          <a:prstGeom prst="rect">
            <a:avLst/>
          </a:prstGeom>
          <a:noFill/>
        </p:spPr>
        <p:txBody>
          <a:bodyPr wrap="square">
            <a:spAutoFit/>
          </a:bodyPr>
          <a:lstStyle/>
          <a:p>
            <a:pPr algn="r"/>
            <a:r>
              <a:rPr lang="en-US" dirty="0">
                <a:solidFill>
                  <a:schemeClr val="accent2">
                    <a:lumMod val="75000"/>
                  </a:schemeClr>
                </a:solidFill>
              </a:rPr>
              <a:t>johnstoryresearch@gmail.com</a:t>
            </a:r>
          </a:p>
        </p:txBody>
      </p:sp>
    </p:spTree>
    <p:extLst>
      <p:ext uri="{BB962C8B-B14F-4D97-AF65-F5344CB8AC3E}">
        <p14:creationId xmlns:p14="http://schemas.microsoft.com/office/powerpoint/2010/main" val="94054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8D67E4-141F-97AB-6499-C969BB3496FF}"/>
              </a:ext>
            </a:extLst>
          </p:cNvPr>
          <p:cNvSpPr>
            <a:spLocks noGrp="1"/>
          </p:cNvSpPr>
          <p:nvPr>
            <p:ph type="title" orient="vert"/>
          </p:nvPr>
        </p:nvSpPr>
        <p:spPr>
          <a:xfrm>
            <a:off x="8724900" y="365125"/>
            <a:ext cx="2628900" cy="5811838"/>
          </a:xfrm>
        </p:spPr>
        <p:txBody>
          <a:bodyPr vert="eaVert"/>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98641DDD-8E93-2147-D50F-8B6F188F7A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D45EDD-D7C2-97F6-BC2F-4D26549E24ED}"/>
              </a:ext>
            </a:extLst>
          </p:cNvPr>
          <p:cNvSpPr>
            <a:spLocks noGrp="1"/>
          </p:cNvSpPr>
          <p:nvPr>
            <p:ph type="ftr" sz="quarter" idx="11"/>
          </p:nvPr>
        </p:nvSpPr>
        <p:spPr/>
        <p:txBody>
          <a:bodyPr/>
          <a:lstStyle/>
          <a:p>
            <a:endParaRPr lang="en-US"/>
          </a:p>
        </p:txBody>
      </p:sp>
      <p:sp>
        <p:nvSpPr>
          <p:cNvPr id="7" name="TextBox 6">
            <a:extLst>
              <a:ext uri="{FF2B5EF4-FFF2-40B4-BE49-F238E27FC236}">
                <a16:creationId xmlns:a16="http://schemas.microsoft.com/office/drawing/2014/main" id="{E450E4A8-CA5D-3A9A-F9CD-AA1124AB1A78}"/>
              </a:ext>
            </a:extLst>
          </p:cNvPr>
          <p:cNvSpPr txBox="1"/>
          <p:nvPr/>
        </p:nvSpPr>
        <p:spPr>
          <a:xfrm>
            <a:off x="963040" y="6311900"/>
            <a:ext cx="1750978" cy="369332"/>
          </a:xfrm>
          <a:prstGeom prst="rect">
            <a:avLst/>
          </a:prstGeom>
          <a:noFill/>
        </p:spPr>
        <p:txBody>
          <a:bodyPr wrap="square" rtlCol="0">
            <a:spAutoFit/>
          </a:bodyPr>
          <a:lstStyle/>
          <a:p>
            <a:r>
              <a:rPr lang="en-US" dirty="0">
                <a:solidFill>
                  <a:schemeClr val="accent2">
                    <a:lumMod val="75000"/>
                  </a:schemeClr>
                </a:solidFill>
              </a:rPr>
              <a:t>fennellstory.com</a:t>
            </a:r>
          </a:p>
        </p:txBody>
      </p:sp>
      <p:sp>
        <p:nvSpPr>
          <p:cNvPr id="8" name="TextBox 7">
            <a:extLst>
              <a:ext uri="{FF2B5EF4-FFF2-40B4-BE49-F238E27FC236}">
                <a16:creationId xmlns:a16="http://schemas.microsoft.com/office/drawing/2014/main" id="{BF1CAC6A-6DDC-514E-B8CE-EC4F98DAE6F7}"/>
              </a:ext>
            </a:extLst>
          </p:cNvPr>
          <p:cNvSpPr txBox="1"/>
          <p:nvPr/>
        </p:nvSpPr>
        <p:spPr>
          <a:xfrm>
            <a:off x="9000516" y="6308209"/>
            <a:ext cx="3061782" cy="369332"/>
          </a:xfrm>
          <a:prstGeom prst="rect">
            <a:avLst/>
          </a:prstGeom>
          <a:noFill/>
        </p:spPr>
        <p:txBody>
          <a:bodyPr wrap="square">
            <a:spAutoFit/>
          </a:bodyPr>
          <a:lstStyle/>
          <a:p>
            <a:pPr algn="r"/>
            <a:r>
              <a:rPr lang="en-US" dirty="0">
                <a:solidFill>
                  <a:schemeClr val="accent2">
                    <a:lumMod val="75000"/>
                  </a:schemeClr>
                </a:solidFill>
              </a:rPr>
              <a:t>johnstoryresearch@gmail.com</a:t>
            </a:r>
          </a:p>
        </p:txBody>
      </p:sp>
    </p:spTree>
    <p:extLst>
      <p:ext uri="{BB962C8B-B14F-4D97-AF65-F5344CB8AC3E}">
        <p14:creationId xmlns:p14="http://schemas.microsoft.com/office/powerpoint/2010/main" val="1017370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26A8C-E986-F29A-6C38-ABA2994974C8}"/>
              </a:ext>
            </a:extLst>
          </p:cNvPr>
          <p:cNvSpPr/>
          <p:nvPr/>
        </p:nvSpPr>
        <p:spPr>
          <a:xfrm>
            <a:off x="838200" y="6309360"/>
            <a:ext cx="11353800" cy="45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F4FE00-F50E-B5EB-AC87-C8559EF37589}"/>
              </a:ext>
            </a:extLst>
          </p:cNvPr>
          <p:cNvSpPr>
            <a:spLocks noGrp="1"/>
          </p:cNvSpPr>
          <p:nvPr>
            <p:ph type="title"/>
          </p:nvPr>
        </p:nvSpPr>
        <p:spPr/>
        <p:txBody>
          <a:bodyPr>
            <a:normAutofit/>
          </a:bodyPr>
          <a:lstStyle>
            <a:lvl1pPr>
              <a:defRPr sz="36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1D4DBDFE-2513-EDA2-24EA-6EE57A628FFC}"/>
              </a:ext>
            </a:extLst>
          </p:cNvPr>
          <p:cNvSpPr>
            <a:spLocks noGrp="1"/>
          </p:cNvSpPr>
          <p:nvPr>
            <p:ph type="ftr" sz="quarter" idx="11"/>
          </p:nvPr>
        </p:nvSpPr>
        <p:spPr/>
        <p:txBody>
          <a:bodyPr/>
          <a:lstStyle>
            <a:lvl1pPr>
              <a:defRPr>
                <a:solidFill>
                  <a:schemeClr val="bg1"/>
                </a:solidFill>
              </a:defRPr>
            </a:lvl1pPr>
          </a:lstStyle>
          <a:p>
            <a:endParaRPr lang="en-US"/>
          </a:p>
        </p:txBody>
      </p:sp>
      <p:pic>
        <p:nvPicPr>
          <p:cNvPr id="8" name="Picture 7" descr="A black square with a black background&#10;&#10;AI-generated content may be incorrect.">
            <a:extLst>
              <a:ext uri="{FF2B5EF4-FFF2-40B4-BE49-F238E27FC236}">
                <a16:creationId xmlns:a16="http://schemas.microsoft.com/office/drawing/2014/main" id="{AD5A7A16-A04A-DFE7-3870-DF5351887336}"/>
              </a:ext>
            </a:extLst>
          </p:cNvPr>
          <p:cNvPicPr>
            <a:picLocks noChangeAspect="1"/>
          </p:cNvPicPr>
          <p:nvPr/>
        </p:nvPicPr>
        <p:blipFill>
          <a:blip r:embed="rId2">
            <a:extLst>
              <a:ext uri="{28A0092B-C50C-407E-A947-70E740481C1C}">
                <a14:useLocalDpi xmlns:a14="http://schemas.microsoft.com/office/drawing/2010/main" val="0"/>
              </a:ext>
            </a:extLst>
          </a:blip>
          <a:srcRect l="21474" t="15472" r="21393" b="15493"/>
          <a:stretch>
            <a:fillRect/>
          </a:stretch>
        </p:blipFill>
        <p:spPr>
          <a:xfrm>
            <a:off x="193731" y="6250620"/>
            <a:ext cx="441701" cy="533722"/>
          </a:xfrm>
          <a:prstGeom prst="rect">
            <a:avLst/>
          </a:prstGeom>
        </p:spPr>
      </p:pic>
      <p:sp>
        <p:nvSpPr>
          <p:cNvPr id="10" name="TextBox 9">
            <a:extLst>
              <a:ext uri="{FF2B5EF4-FFF2-40B4-BE49-F238E27FC236}">
                <a16:creationId xmlns:a16="http://schemas.microsoft.com/office/drawing/2014/main" id="{8484E91C-D6B4-4A0C-D505-6CED3989B703}"/>
              </a:ext>
            </a:extLst>
          </p:cNvPr>
          <p:cNvSpPr txBox="1"/>
          <p:nvPr/>
        </p:nvSpPr>
        <p:spPr>
          <a:xfrm>
            <a:off x="963040" y="6311900"/>
            <a:ext cx="1750978" cy="369332"/>
          </a:xfrm>
          <a:prstGeom prst="rect">
            <a:avLst/>
          </a:prstGeom>
          <a:noFill/>
        </p:spPr>
        <p:txBody>
          <a:bodyPr wrap="square" rtlCol="0">
            <a:spAutoFit/>
          </a:bodyPr>
          <a:lstStyle/>
          <a:p>
            <a:r>
              <a:rPr lang="en-US" dirty="0">
                <a:solidFill>
                  <a:schemeClr val="bg1"/>
                </a:solidFill>
              </a:rPr>
              <a:t>fennellstory.com</a:t>
            </a:r>
          </a:p>
        </p:txBody>
      </p:sp>
      <p:sp>
        <p:nvSpPr>
          <p:cNvPr id="11" name="TextBox 10">
            <a:extLst>
              <a:ext uri="{FF2B5EF4-FFF2-40B4-BE49-F238E27FC236}">
                <a16:creationId xmlns:a16="http://schemas.microsoft.com/office/drawing/2014/main" id="{B5777F4C-37DD-C5FC-13A0-22DFD96BE042}"/>
              </a:ext>
            </a:extLst>
          </p:cNvPr>
          <p:cNvSpPr txBox="1"/>
          <p:nvPr/>
        </p:nvSpPr>
        <p:spPr>
          <a:xfrm>
            <a:off x="9000516" y="6308209"/>
            <a:ext cx="3061782" cy="369332"/>
          </a:xfrm>
          <a:prstGeom prst="rect">
            <a:avLst/>
          </a:prstGeom>
          <a:noFill/>
        </p:spPr>
        <p:txBody>
          <a:bodyPr wrap="square">
            <a:spAutoFit/>
          </a:bodyPr>
          <a:lstStyle/>
          <a:p>
            <a:pPr algn="r"/>
            <a:r>
              <a:rPr lang="en-US" dirty="0">
                <a:solidFill>
                  <a:schemeClr val="bg1"/>
                </a:solidFill>
              </a:rPr>
              <a:t>johnstoryresearch@gmail.com</a:t>
            </a:r>
            <a:endParaRPr lang="en-US" dirty="0"/>
          </a:p>
        </p:txBody>
      </p:sp>
      <p:sp>
        <p:nvSpPr>
          <p:cNvPr id="12" name="Content Placeholder 2">
            <a:extLst>
              <a:ext uri="{FF2B5EF4-FFF2-40B4-BE49-F238E27FC236}">
                <a16:creationId xmlns:a16="http://schemas.microsoft.com/office/drawing/2014/main" id="{19D65626-54A6-E556-6B03-CBCC61991D4B}"/>
              </a:ext>
            </a:extLst>
          </p:cNvPr>
          <p:cNvSpPr>
            <a:spLocks noGrp="1"/>
          </p:cNvSpPr>
          <p:nvPr>
            <p:ph idx="1"/>
          </p:nvPr>
        </p:nvSpPr>
        <p:spPr>
          <a:xfrm>
            <a:off x="838200" y="1825625"/>
            <a:ext cx="10515600" cy="4351338"/>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605C7F4B-AD15-C09F-E1C5-1A0A749EF83E}"/>
              </a:ext>
            </a:extLst>
          </p:cNvPr>
          <p:cNvSpPr/>
          <p:nvPr userDrawn="1"/>
        </p:nvSpPr>
        <p:spPr>
          <a:xfrm>
            <a:off x="233186" y="141075"/>
            <a:ext cx="11704320" cy="45720"/>
          </a:xfrm>
          <a:prstGeom prst="rect">
            <a:avLst/>
          </a:prstGeom>
          <a:gradFill flip="none" rotWithShape="1">
            <a:gsLst>
              <a:gs pos="0">
                <a:schemeClr val="accent1">
                  <a:shade val="30000"/>
                  <a:satMod val="115000"/>
                </a:schemeClr>
              </a:gs>
              <a:gs pos="28000">
                <a:schemeClr val="accent1">
                  <a:shade val="67500"/>
                  <a:satMod val="115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1793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26A8C-E986-F29A-6C38-ABA2994974C8}"/>
              </a:ext>
            </a:extLst>
          </p:cNvPr>
          <p:cNvSpPr/>
          <p:nvPr/>
        </p:nvSpPr>
        <p:spPr>
          <a:xfrm>
            <a:off x="782664" y="349627"/>
            <a:ext cx="3255934" cy="58547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F4FE00-F50E-B5EB-AC87-C8559EF37589}"/>
              </a:ext>
            </a:extLst>
          </p:cNvPr>
          <p:cNvSpPr>
            <a:spLocks noGrp="1"/>
          </p:cNvSpPr>
          <p:nvPr>
            <p:ph type="title"/>
          </p:nvPr>
        </p:nvSpPr>
        <p:spPr>
          <a:xfrm>
            <a:off x="838200" y="365125"/>
            <a:ext cx="3307597" cy="5811838"/>
          </a:xfrm>
        </p:spPr>
        <p:txBody>
          <a:bodyPr>
            <a:normAutofit/>
          </a:bodyPr>
          <a:lstStyle>
            <a:lvl1pPr>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BAACD4D-F406-4855-297F-572AF01C9852}"/>
              </a:ext>
            </a:extLst>
          </p:cNvPr>
          <p:cNvSpPr>
            <a:spLocks noGrp="1"/>
          </p:cNvSpPr>
          <p:nvPr>
            <p:ph idx="1"/>
          </p:nvPr>
        </p:nvSpPr>
        <p:spPr>
          <a:xfrm>
            <a:off x="4277532" y="365124"/>
            <a:ext cx="7076268" cy="58118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4D79130-F691-B4D7-DF20-48DDC104EEDF}"/>
              </a:ext>
            </a:extLst>
          </p:cNvPr>
          <p:cNvSpPr>
            <a:spLocks noGrp="1"/>
          </p:cNvSpPr>
          <p:nvPr>
            <p:ph type="dt" sz="half" idx="10"/>
          </p:nvPr>
        </p:nvSpPr>
        <p:spPr>
          <a:xfrm>
            <a:off x="1007390" y="6356350"/>
            <a:ext cx="2574010" cy="365125"/>
          </a:xfrm>
        </p:spPr>
        <p:txBody>
          <a:bodyPr/>
          <a:lstStyle>
            <a:lvl1pPr>
              <a:defRPr>
                <a:solidFill>
                  <a:schemeClr val="bg1"/>
                </a:solidFill>
              </a:defRPr>
            </a:lvl1pPr>
          </a:lstStyle>
          <a:p>
            <a:fld id="{EEFF3A0A-E0EF-4F15-9478-EE14D9A0D8A1}" type="datetimeFigureOut">
              <a:rPr lang="en-US" smtClean="0"/>
              <a:t>8/21/2025</a:t>
            </a:fld>
            <a:endParaRPr lang="en-US"/>
          </a:p>
        </p:txBody>
      </p:sp>
      <p:sp>
        <p:nvSpPr>
          <p:cNvPr id="5" name="Footer Placeholder 4">
            <a:extLst>
              <a:ext uri="{FF2B5EF4-FFF2-40B4-BE49-F238E27FC236}">
                <a16:creationId xmlns:a16="http://schemas.microsoft.com/office/drawing/2014/main" id="{1D4DBDFE-2513-EDA2-24EA-6EE57A628FF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E4649E68-ECAA-02F1-C194-FF6A5B2E01FA}"/>
              </a:ext>
            </a:extLst>
          </p:cNvPr>
          <p:cNvSpPr>
            <a:spLocks noGrp="1"/>
          </p:cNvSpPr>
          <p:nvPr>
            <p:ph type="sldNum" sz="quarter" idx="12"/>
          </p:nvPr>
        </p:nvSpPr>
        <p:spPr/>
        <p:txBody>
          <a:bodyPr/>
          <a:lstStyle>
            <a:lvl1pPr>
              <a:defRPr>
                <a:solidFill>
                  <a:schemeClr val="bg1"/>
                </a:solidFill>
              </a:defRPr>
            </a:lvl1pPr>
          </a:lstStyle>
          <a:p>
            <a:fld id="{7DBE3824-6ADF-41E2-B752-B68470FBE0C5}" type="slidenum">
              <a:rPr lang="en-US" smtClean="0"/>
              <a:t>‹#›</a:t>
            </a:fld>
            <a:endParaRPr lang="en-US"/>
          </a:p>
        </p:txBody>
      </p:sp>
      <p:pic>
        <p:nvPicPr>
          <p:cNvPr id="8" name="Picture 7" descr="A black square with a black background&#10;&#10;AI-generated content may be incorrect.">
            <a:extLst>
              <a:ext uri="{FF2B5EF4-FFF2-40B4-BE49-F238E27FC236}">
                <a16:creationId xmlns:a16="http://schemas.microsoft.com/office/drawing/2014/main" id="{AD5A7A16-A04A-DFE7-3870-DF5351887336}"/>
              </a:ext>
            </a:extLst>
          </p:cNvPr>
          <p:cNvPicPr>
            <a:picLocks noChangeAspect="1"/>
          </p:cNvPicPr>
          <p:nvPr/>
        </p:nvPicPr>
        <p:blipFill>
          <a:blip r:embed="rId2">
            <a:extLst>
              <a:ext uri="{28A0092B-C50C-407E-A947-70E740481C1C}">
                <a14:useLocalDpi xmlns:a14="http://schemas.microsoft.com/office/drawing/2010/main" val="0"/>
              </a:ext>
            </a:extLst>
          </a:blip>
          <a:srcRect l="21474" t="15472" r="21393" b="15493"/>
          <a:stretch>
            <a:fillRect/>
          </a:stretch>
        </p:blipFill>
        <p:spPr>
          <a:xfrm>
            <a:off x="193731" y="6250620"/>
            <a:ext cx="441701" cy="533722"/>
          </a:xfrm>
          <a:prstGeom prst="rect">
            <a:avLst/>
          </a:prstGeom>
        </p:spPr>
      </p:pic>
      <p:cxnSp>
        <p:nvCxnSpPr>
          <p:cNvPr id="9" name="Straight Connector 8">
            <a:extLst>
              <a:ext uri="{FF2B5EF4-FFF2-40B4-BE49-F238E27FC236}">
                <a16:creationId xmlns:a16="http://schemas.microsoft.com/office/drawing/2014/main" id="{8E9097E8-95FC-4DE0-A6AE-7F9613A44DA2}"/>
              </a:ext>
            </a:extLst>
          </p:cNvPr>
          <p:cNvCxnSpPr>
            <a:cxnSpLocks/>
          </p:cNvCxnSpPr>
          <p:nvPr/>
        </p:nvCxnSpPr>
        <p:spPr>
          <a:xfrm>
            <a:off x="4145797" y="349626"/>
            <a:ext cx="0" cy="585470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1DD57FD-7636-7BC7-44D1-396E8660675E}"/>
              </a:ext>
            </a:extLst>
          </p:cNvPr>
          <p:cNvSpPr txBox="1"/>
          <p:nvPr/>
        </p:nvSpPr>
        <p:spPr>
          <a:xfrm>
            <a:off x="963040" y="6311900"/>
            <a:ext cx="1750978" cy="369332"/>
          </a:xfrm>
          <a:prstGeom prst="rect">
            <a:avLst/>
          </a:prstGeom>
          <a:noFill/>
        </p:spPr>
        <p:txBody>
          <a:bodyPr wrap="square" rtlCol="0">
            <a:spAutoFit/>
          </a:bodyPr>
          <a:lstStyle/>
          <a:p>
            <a:r>
              <a:rPr lang="en-US" dirty="0">
                <a:solidFill>
                  <a:schemeClr val="accent2">
                    <a:lumMod val="75000"/>
                  </a:schemeClr>
                </a:solidFill>
              </a:rPr>
              <a:t>fennellstory.com</a:t>
            </a:r>
          </a:p>
        </p:txBody>
      </p:sp>
      <p:sp>
        <p:nvSpPr>
          <p:cNvPr id="11" name="TextBox 10">
            <a:extLst>
              <a:ext uri="{FF2B5EF4-FFF2-40B4-BE49-F238E27FC236}">
                <a16:creationId xmlns:a16="http://schemas.microsoft.com/office/drawing/2014/main" id="{17D9C12B-25F3-97B3-8601-DCA3497C538B}"/>
              </a:ext>
            </a:extLst>
          </p:cNvPr>
          <p:cNvSpPr txBox="1"/>
          <p:nvPr/>
        </p:nvSpPr>
        <p:spPr>
          <a:xfrm>
            <a:off x="9000516" y="6308209"/>
            <a:ext cx="3061782" cy="369332"/>
          </a:xfrm>
          <a:prstGeom prst="rect">
            <a:avLst/>
          </a:prstGeom>
          <a:noFill/>
        </p:spPr>
        <p:txBody>
          <a:bodyPr wrap="square">
            <a:spAutoFit/>
          </a:bodyPr>
          <a:lstStyle/>
          <a:p>
            <a:pPr algn="r"/>
            <a:r>
              <a:rPr lang="en-US" dirty="0">
                <a:solidFill>
                  <a:schemeClr val="accent2">
                    <a:lumMod val="75000"/>
                  </a:schemeClr>
                </a:solidFill>
              </a:rPr>
              <a:t>johnstoryresearch@gmail.com</a:t>
            </a:r>
          </a:p>
        </p:txBody>
      </p:sp>
    </p:spTree>
    <p:extLst>
      <p:ext uri="{BB962C8B-B14F-4D97-AF65-F5344CB8AC3E}">
        <p14:creationId xmlns:p14="http://schemas.microsoft.com/office/powerpoint/2010/main" val="1496577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903170-D43C-E1B2-7B70-86F9F4070F80}"/>
              </a:ext>
            </a:extLst>
          </p:cNvPr>
          <p:cNvSpPr/>
          <p:nvPr/>
        </p:nvSpPr>
        <p:spPr>
          <a:xfrm>
            <a:off x="831850" y="4433888"/>
            <a:ext cx="10528300" cy="16557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7E1C14-0907-5FC3-95F1-9676E4A2E44E}"/>
              </a:ext>
            </a:extLst>
          </p:cNvPr>
          <p:cNvSpPr>
            <a:spLocks noGrp="1"/>
          </p:cNvSpPr>
          <p:nvPr>
            <p:ph type="title"/>
          </p:nvPr>
        </p:nvSpPr>
        <p:spPr>
          <a:xfrm>
            <a:off x="831850" y="1709738"/>
            <a:ext cx="10515600" cy="2540001"/>
          </a:xfrm>
        </p:spPr>
        <p:txBody>
          <a:bodyPr anchor="b">
            <a:normAutofit/>
          </a:bodyPr>
          <a:lstStyle>
            <a:lvl1pPr>
              <a:defRPr sz="36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CBB4DF-23A8-C78A-5132-1BA0835C7564}"/>
              </a:ext>
            </a:extLst>
          </p:cNvPr>
          <p:cNvSpPr>
            <a:spLocks noGrp="1"/>
          </p:cNvSpPr>
          <p:nvPr>
            <p:ph type="body" idx="1"/>
          </p:nvPr>
        </p:nvSpPr>
        <p:spPr>
          <a:xfrm>
            <a:off x="831850" y="4433889"/>
            <a:ext cx="10515600" cy="16557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B76F28D5-B206-D812-ACA7-8653895FAB97}"/>
              </a:ext>
            </a:extLst>
          </p:cNvPr>
          <p:cNvSpPr>
            <a:spLocks noGrp="1"/>
          </p:cNvSpPr>
          <p:nvPr>
            <p:ph type="ftr" sz="quarter" idx="11"/>
          </p:nvPr>
        </p:nvSpPr>
        <p:spPr/>
        <p:txBody>
          <a:bodyPr/>
          <a:lstStyle/>
          <a:p>
            <a:endParaRPr lang="en-US"/>
          </a:p>
        </p:txBody>
      </p:sp>
      <p:cxnSp>
        <p:nvCxnSpPr>
          <p:cNvPr id="8" name="Straight Connector 7">
            <a:extLst>
              <a:ext uri="{FF2B5EF4-FFF2-40B4-BE49-F238E27FC236}">
                <a16:creationId xmlns:a16="http://schemas.microsoft.com/office/drawing/2014/main" id="{ABD82059-7184-0CD4-04ED-70903EB78492}"/>
              </a:ext>
            </a:extLst>
          </p:cNvPr>
          <p:cNvCxnSpPr>
            <a:cxnSpLocks/>
          </p:cNvCxnSpPr>
          <p:nvPr/>
        </p:nvCxnSpPr>
        <p:spPr>
          <a:xfrm>
            <a:off x="824101" y="4341813"/>
            <a:ext cx="10536049"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descr="A black square with a black background&#10;&#10;AI-generated content may be incorrect.">
            <a:extLst>
              <a:ext uri="{FF2B5EF4-FFF2-40B4-BE49-F238E27FC236}">
                <a16:creationId xmlns:a16="http://schemas.microsoft.com/office/drawing/2014/main" id="{38B61233-A434-E638-BC8D-FF42CFF1B959}"/>
              </a:ext>
            </a:extLst>
          </p:cNvPr>
          <p:cNvPicPr>
            <a:picLocks noChangeAspect="1"/>
          </p:cNvPicPr>
          <p:nvPr/>
        </p:nvPicPr>
        <p:blipFill>
          <a:blip r:embed="rId2">
            <a:extLst>
              <a:ext uri="{28A0092B-C50C-407E-A947-70E740481C1C}">
                <a14:useLocalDpi xmlns:a14="http://schemas.microsoft.com/office/drawing/2010/main" val="0"/>
              </a:ext>
            </a:extLst>
          </a:blip>
          <a:srcRect l="21474" t="15472" r="21393" b="15493"/>
          <a:stretch>
            <a:fillRect/>
          </a:stretch>
        </p:blipFill>
        <p:spPr>
          <a:xfrm>
            <a:off x="929791" y="1709737"/>
            <a:ext cx="727017" cy="878479"/>
          </a:xfrm>
          <a:prstGeom prst="rect">
            <a:avLst/>
          </a:prstGeom>
        </p:spPr>
      </p:pic>
      <p:sp>
        <p:nvSpPr>
          <p:cNvPr id="9" name="TextBox 8">
            <a:extLst>
              <a:ext uri="{FF2B5EF4-FFF2-40B4-BE49-F238E27FC236}">
                <a16:creationId xmlns:a16="http://schemas.microsoft.com/office/drawing/2014/main" id="{3C6D551F-E24A-D896-591D-9CD6261CE5C2}"/>
              </a:ext>
            </a:extLst>
          </p:cNvPr>
          <p:cNvSpPr txBox="1"/>
          <p:nvPr/>
        </p:nvSpPr>
        <p:spPr>
          <a:xfrm>
            <a:off x="963040" y="6311900"/>
            <a:ext cx="1750978" cy="369332"/>
          </a:xfrm>
          <a:prstGeom prst="rect">
            <a:avLst/>
          </a:prstGeom>
          <a:noFill/>
        </p:spPr>
        <p:txBody>
          <a:bodyPr wrap="square" rtlCol="0">
            <a:spAutoFit/>
          </a:bodyPr>
          <a:lstStyle/>
          <a:p>
            <a:r>
              <a:rPr lang="en-US" dirty="0">
                <a:solidFill>
                  <a:schemeClr val="accent2">
                    <a:lumMod val="75000"/>
                  </a:schemeClr>
                </a:solidFill>
              </a:rPr>
              <a:t>fennellstory.com</a:t>
            </a:r>
          </a:p>
        </p:txBody>
      </p:sp>
      <p:sp>
        <p:nvSpPr>
          <p:cNvPr id="10" name="TextBox 9">
            <a:extLst>
              <a:ext uri="{FF2B5EF4-FFF2-40B4-BE49-F238E27FC236}">
                <a16:creationId xmlns:a16="http://schemas.microsoft.com/office/drawing/2014/main" id="{A8590D07-D669-CE2E-066F-B7A428C1A060}"/>
              </a:ext>
            </a:extLst>
          </p:cNvPr>
          <p:cNvSpPr txBox="1"/>
          <p:nvPr/>
        </p:nvSpPr>
        <p:spPr>
          <a:xfrm>
            <a:off x="9000516" y="6308209"/>
            <a:ext cx="3061782" cy="369332"/>
          </a:xfrm>
          <a:prstGeom prst="rect">
            <a:avLst/>
          </a:prstGeom>
          <a:noFill/>
        </p:spPr>
        <p:txBody>
          <a:bodyPr wrap="square">
            <a:spAutoFit/>
          </a:bodyPr>
          <a:lstStyle/>
          <a:p>
            <a:pPr algn="r"/>
            <a:r>
              <a:rPr lang="en-US" dirty="0">
                <a:solidFill>
                  <a:schemeClr val="accent2">
                    <a:lumMod val="75000"/>
                  </a:schemeClr>
                </a:solidFill>
              </a:rPr>
              <a:t>johnstoryresearch@gmail.com</a:t>
            </a:r>
          </a:p>
        </p:txBody>
      </p:sp>
      <p:sp>
        <p:nvSpPr>
          <p:cNvPr id="4" name="Rectangle 3">
            <a:extLst>
              <a:ext uri="{FF2B5EF4-FFF2-40B4-BE49-F238E27FC236}">
                <a16:creationId xmlns:a16="http://schemas.microsoft.com/office/drawing/2014/main" id="{A42A19DE-7ADE-4F24-882E-1B5A196FCD8C}"/>
              </a:ext>
            </a:extLst>
          </p:cNvPr>
          <p:cNvSpPr/>
          <p:nvPr userDrawn="1"/>
        </p:nvSpPr>
        <p:spPr>
          <a:xfrm>
            <a:off x="233186" y="141075"/>
            <a:ext cx="11704320" cy="45720"/>
          </a:xfrm>
          <a:prstGeom prst="rect">
            <a:avLst/>
          </a:prstGeom>
          <a:gradFill flip="none" rotWithShape="1">
            <a:gsLst>
              <a:gs pos="0">
                <a:schemeClr val="accent1">
                  <a:shade val="30000"/>
                  <a:satMod val="115000"/>
                </a:schemeClr>
              </a:gs>
              <a:gs pos="28000">
                <a:schemeClr val="accent1">
                  <a:shade val="67500"/>
                  <a:satMod val="115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3717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6299F4-16CB-5895-84C4-6E0B6B461531}"/>
              </a:ext>
            </a:extLst>
          </p:cNvPr>
          <p:cNvSpPr/>
          <p:nvPr/>
        </p:nvSpPr>
        <p:spPr>
          <a:xfrm>
            <a:off x="838200" y="6309360"/>
            <a:ext cx="11353800" cy="45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square with a black background&#10;&#10;AI-generated content may be incorrect.">
            <a:extLst>
              <a:ext uri="{FF2B5EF4-FFF2-40B4-BE49-F238E27FC236}">
                <a16:creationId xmlns:a16="http://schemas.microsoft.com/office/drawing/2014/main" id="{DD089E96-A29F-B38E-8462-9B6B83296FA7}"/>
              </a:ext>
            </a:extLst>
          </p:cNvPr>
          <p:cNvPicPr>
            <a:picLocks noChangeAspect="1"/>
          </p:cNvPicPr>
          <p:nvPr/>
        </p:nvPicPr>
        <p:blipFill>
          <a:blip r:embed="rId2">
            <a:extLst>
              <a:ext uri="{28A0092B-C50C-407E-A947-70E740481C1C}">
                <a14:useLocalDpi xmlns:a14="http://schemas.microsoft.com/office/drawing/2010/main" val="0"/>
              </a:ext>
            </a:extLst>
          </a:blip>
          <a:srcRect l="21474" t="15472" r="21393" b="15493"/>
          <a:stretch>
            <a:fillRect/>
          </a:stretch>
        </p:blipFill>
        <p:spPr>
          <a:xfrm>
            <a:off x="193731" y="6250620"/>
            <a:ext cx="441701" cy="533722"/>
          </a:xfrm>
          <a:prstGeom prst="rect">
            <a:avLst/>
          </a:prstGeom>
        </p:spPr>
      </p:pic>
      <p:sp>
        <p:nvSpPr>
          <p:cNvPr id="2" name="Title 1">
            <a:extLst>
              <a:ext uri="{FF2B5EF4-FFF2-40B4-BE49-F238E27FC236}">
                <a16:creationId xmlns:a16="http://schemas.microsoft.com/office/drawing/2014/main" id="{BDC93531-DB84-4187-3E36-6DF88E143FCC}"/>
              </a:ext>
            </a:extLst>
          </p:cNvPr>
          <p:cNvSpPr>
            <a:spLocks noGrp="1"/>
          </p:cNvSpPr>
          <p:nvPr>
            <p:ph type="title"/>
          </p:nvPr>
        </p:nvSpPr>
        <p:spPr/>
        <p:txBody>
          <a:bodyPr>
            <a:normAutofit/>
          </a:bodyPr>
          <a:lstStyle>
            <a:lvl1pPr>
              <a:defRPr sz="36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0736A-9D37-847D-1CBC-D78634A104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7A4DD66-151F-38E0-E7CB-3401EC9BFA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D761EE90-00D1-4372-A387-F7A03CC05F9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10" name="TextBox 9">
            <a:extLst>
              <a:ext uri="{FF2B5EF4-FFF2-40B4-BE49-F238E27FC236}">
                <a16:creationId xmlns:a16="http://schemas.microsoft.com/office/drawing/2014/main" id="{40419D3D-01ED-9982-EC94-AC199A9AADE8}"/>
              </a:ext>
            </a:extLst>
          </p:cNvPr>
          <p:cNvSpPr txBox="1"/>
          <p:nvPr/>
        </p:nvSpPr>
        <p:spPr>
          <a:xfrm>
            <a:off x="963040" y="6311900"/>
            <a:ext cx="1750978" cy="369332"/>
          </a:xfrm>
          <a:prstGeom prst="rect">
            <a:avLst/>
          </a:prstGeom>
          <a:noFill/>
        </p:spPr>
        <p:txBody>
          <a:bodyPr wrap="square" rtlCol="0">
            <a:spAutoFit/>
          </a:bodyPr>
          <a:lstStyle/>
          <a:p>
            <a:r>
              <a:rPr lang="en-US" dirty="0">
                <a:solidFill>
                  <a:schemeClr val="bg1"/>
                </a:solidFill>
              </a:rPr>
              <a:t>fennellstory.com</a:t>
            </a:r>
          </a:p>
        </p:txBody>
      </p:sp>
      <p:sp>
        <p:nvSpPr>
          <p:cNvPr id="11" name="TextBox 10">
            <a:extLst>
              <a:ext uri="{FF2B5EF4-FFF2-40B4-BE49-F238E27FC236}">
                <a16:creationId xmlns:a16="http://schemas.microsoft.com/office/drawing/2014/main" id="{D5B01281-B9EC-8A22-F671-7612C77FD463}"/>
              </a:ext>
            </a:extLst>
          </p:cNvPr>
          <p:cNvSpPr txBox="1"/>
          <p:nvPr/>
        </p:nvSpPr>
        <p:spPr>
          <a:xfrm>
            <a:off x="9000516" y="6308209"/>
            <a:ext cx="3061782" cy="369332"/>
          </a:xfrm>
          <a:prstGeom prst="rect">
            <a:avLst/>
          </a:prstGeom>
          <a:noFill/>
        </p:spPr>
        <p:txBody>
          <a:bodyPr wrap="square">
            <a:spAutoFit/>
          </a:bodyPr>
          <a:lstStyle/>
          <a:p>
            <a:pPr algn="r"/>
            <a:r>
              <a:rPr lang="en-US" dirty="0">
                <a:solidFill>
                  <a:schemeClr val="bg1"/>
                </a:solidFill>
              </a:rPr>
              <a:t>johnstoryresearch@gmail.com</a:t>
            </a:r>
            <a:endParaRPr lang="en-US" dirty="0"/>
          </a:p>
        </p:txBody>
      </p:sp>
      <p:sp>
        <p:nvSpPr>
          <p:cNvPr id="5" name="Rectangle 4">
            <a:extLst>
              <a:ext uri="{FF2B5EF4-FFF2-40B4-BE49-F238E27FC236}">
                <a16:creationId xmlns:a16="http://schemas.microsoft.com/office/drawing/2014/main" id="{BBCD6193-EC63-32F8-E7FE-784B7ABCA48C}"/>
              </a:ext>
            </a:extLst>
          </p:cNvPr>
          <p:cNvSpPr/>
          <p:nvPr userDrawn="1"/>
        </p:nvSpPr>
        <p:spPr>
          <a:xfrm>
            <a:off x="233186" y="141075"/>
            <a:ext cx="11704320" cy="45720"/>
          </a:xfrm>
          <a:prstGeom prst="rect">
            <a:avLst/>
          </a:prstGeom>
          <a:gradFill flip="none" rotWithShape="1">
            <a:gsLst>
              <a:gs pos="0">
                <a:schemeClr val="accent1">
                  <a:shade val="30000"/>
                  <a:satMod val="115000"/>
                </a:schemeClr>
              </a:gs>
              <a:gs pos="28000">
                <a:schemeClr val="accent1">
                  <a:shade val="67500"/>
                  <a:satMod val="115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874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1C40A9-E660-1BC8-54E4-382444993033}"/>
              </a:ext>
            </a:extLst>
          </p:cNvPr>
          <p:cNvSpPr/>
          <p:nvPr/>
        </p:nvSpPr>
        <p:spPr>
          <a:xfrm>
            <a:off x="838200" y="6310313"/>
            <a:ext cx="11353800" cy="45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square with a black background&#10;&#10;AI-generated content may be incorrect.">
            <a:extLst>
              <a:ext uri="{FF2B5EF4-FFF2-40B4-BE49-F238E27FC236}">
                <a16:creationId xmlns:a16="http://schemas.microsoft.com/office/drawing/2014/main" id="{ED0C5DAE-9AAA-63B4-11B1-7953F1D05CBD}"/>
              </a:ext>
            </a:extLst>
          </p:cNvPr>
          <p:cNvPicPr>
            <a:picLocks noChangeAspect="1"/>
          </p:cNvPicPr>
          <p:nvPr/>
        </p:nvPicPr>
        <p:blipFill>
          <a:blip r:embed="rId2">
            <a:extLst>
              <a:ext uri="{28A0092B-C50C-407E-A947-70E740481C1C}">
                <a14:useLocalDpi xmlns:a14="http://schemas.microsoft.com/office/drawing/2010/main" val="0"/>
              </a:ext>
            </a:extLst>
          </a:blip>
          <a:srcRect l="21474" t="15472" r="21393" b="15493"/>
          <a:stretch>
            <a:fillRect/>
          </a:stretch>
        </p:blipFill>
        <p:spPr>
          <a:xfrm>
            <a:off x="193731" y="6250620"/>
            <a:ext cx="441701" cy="533722"/>
          </a:xfrm>
          <a:prstGeom prst="rect">
            <a:avLst/>
          </a:prstGeom>
        </p:spPr>
      </p:pic>
      <p:sp>
        <p:nvSpPr>
          <p:cNvPr id="2" name="Title 1">
            <a:extLst>
              <a:ext uri="{FF2B5EF4-FFF2-40B4-BE49-F238E27FC236}">
                <a16:creationId xmlns:a16="http://schemas.microsoft.com/office/drawing/2014/main" id="{F44E1A2B-4687-607F-140E-B3CA54BAD015}"/>
              </a:ext>
            </a:extLst>
          </p:cNvPr>
          <p:cNvSpPr>
            <a:spLocks noGrp="1"/>
          </p:cNvSpPr>
          <p:nvPr>
            <p:ph type="title"/>
          </p:nvPr>
        </p:nvSpPr>
        <p:spPr>
          <a:xfrm>
            <a:off x="839788" y="365125"/>
            <a:ext cx="10515600" cy="1325563"/>
          </a:xfrm>
        </p:spPr>
        <p:txBody>
          <a:bodyPr>
            <a:normAutofit/>
          </a:bodyPr>
          <a:lstStyle>
            <a:lvl1pPr>
              <a:defRPr sz="36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FE0B0DB-43C9-44FD-7A54-B2B183ED94C7}"/>
              </a:ext>
            </a:extLst>
          </p:cNvPr>
          <p:cNvSpPr>
            <a:spLocks noGrp="1"/>
          </p:cNvSpPr>
          <p:nvPr>
            <p:ph type="body" idx="1"/>
          </p:nvPr>
        </p:nvSpPr>
        <p:spPr>
          <a:xfrm>
            <a:off x="839788" y="1681163"/>
            <a:ext cx="5157787" cy="823912"/>
          </a:xfrm>
        </p:spPr>
        <p:txBody>
          <a:bodyPr anchor="b">
            <a:noAutofit/>
          </a:bodyPr>
          <a:lstStyle>
            <a:lvl1pPr marL="0" indent="0">
              <a:buNone/>
              <a:defRPr sz="2800" b="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092894-0224-BC99-7ED1-D4D8ACA7641E}"/>
              </a:ext>
            </a:extLst>
          </p:cNvPr>
          <p:cNvSpPr>
            <a:spLocks noGrp="1"/>
          </p:cNvSpPr>
          <p:nvPr>
            <p:ph sz="half" idx="2"/>
          </p:nvPr>
        </p:nvSpPr>
        <p:spPr>
          <a:xfrm>
            <a:off x="839788"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A633C68-9215-10A6-A71B-C1810ED05D21}"/>
              </a:ext>
            </a:extLst>
          </p:cNvPr>
          <p:cNvSpPr>
            <a:spLocks noGrp="1"/>
          </p:cNvSpPr>
          <p:nvPr>
            <p:ph type="body" sz="quarter" idx="3"/>
          </p:nvPr>
        </p:nvSpPr>
        <p:spPr>
          <a:xfrm>
            <a:off x="6172200" y="1681163"/>
            <a:ext cx="5183188" cy="823912"/>
          </a:xfrm>
        </p:spPr>
        <p:txBody>
          <a:bodyPr anchor="b">
            <a:noAutofit/>
          </a:bodyPr>
          <a:lstStyle>
            <a:lvl1pPr marL="0" indent="0">
              <a:buNone/>
              <a:defRPr sz="2800" b="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DA8E73-20A5-90AA-58A6-B07C9A4293F3}"/>
              </a:ext>
            </a:extLst>
          </p:cNvPr>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167C83C-3022-592E-2FC1-1A2B1CC39FC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12" name="TextBox 11">
            <a:extLst>
              <a:ext uri="{FF2B5EF4-FFF2-40B4-BE49-F238E27FC236}">
                <a16:creationId xmlns:a16="http://schemas.microsoft.com/office/drawing/2014/main" id="{A02E26F7-B01F-EF87-8975-D03B62CFDDEE}"/>
              </a:ext>
            </a:extLst>
          </p:cNvPr>
          <p:cNvSpPr txBox="1"/>
          <p:nvPr/>
        </p:nvSpPr>
        <p:spPr>
          <a:xfrm>
            <a:off x="963040" y="6311900"/>
            <a:ext cx="1750978" cy="369332"/>
          </a:xfrm>
          <a:prstGeom prst="rect">
            <a:avLst/>
          </a:prstGeom>
          <a:noFill/>
        </p:spPr>
        <p:txBody>
          <a:bodyPr wrap="square" rtlCol="0">
            <a:spAutoFit/>
          </a:bodyPr>
          <a:lstStyle/>
          <a:p>
            <a:r>
              <a:rPr lang="en-US" dirty="0">
                <a:solidFill>
                  <a:schemeClr val="bg1"/>
                </a:solidFill>
              </a:rPr>
              <a:t>fennellstory.com</a:t>
            </a:r>
          </a:p>
        </p:txBody>
      </p:sp>
      <p:sp>
        <p:nvSpPr>
          <p:cNvPr id="13" name="TextBox 12">
            <a:extLst>
              <a:ext uri="{FF2B5EF4-FFF2-40B4-BE49-F238E27FC236}">
                <a16:creationId xmlns:a16="http://schemas.microsoft.com/office/drawing/2014/main" id="{8CAC217D-A96F-06B5-37CA-0AC11D8DBD07}"/>
              </a:ext>
            </a:extLst>
          </p:cNvPr>
          <p:cNvSpPr txBox="1"/>
          <p:nvPr/>
        </p:nvSpPr>
        <p:spPr>
          <a:xfrm>
            <a:off x="9000516" y="6308209"/>
            <a:ext cx="3061782" cy="369332"/>
          </a:xfrm>
          <a:prstGeom prst="rect">
            <a:avLst/>
          </a:prstGeom>
          <a:noFill/>
        </p:spPr>
        <p:txBody>
          <a:bodyPr wrap="square">
            <a:spAutoFit/>
          </a:bodyPr>
          <a:lstStyle/>
          <a:p>
            <a:pPr algn="r"/>
            <a:r>
              <a:rPr lang="en-US" dirty="0">
                <a:solidFill>
                  <a:schemeClr val="bg1"/>
                </a:solidFill>
              </a:rPr>
              <a:t>johnstoryresearch@gmail.com</a:t>
            </a:r>
            <a:endParaRPr lang="en-US" dirty="0"/>
          </a:p>
        </p:txBody>
      </p:sp>
      <p:sp>
        <p:nvSpPr>
          <p:cNvPr id="7" name="Rectangle 6">
            <a:extLst>
              <a:ext uri="{FF2B5EF4-FFF2-40B4-BE49-F238E27FC236}">
                <a16:creationId xmlns:a16="http://schemas.microsoft.com/office/drawing/2014/main" id="{25BBF94F-C01C-23D7-9D52-9BC6D384B986}"/>
              </a:ext>
            </a:extLst>
          </p:cNvPr>
          <p:cNvSpPr/>
          <p:nvPr userDrawn="1"/>
        </p:nvSpPr>
        <p:spPr>
          <a:xfrm>
            <a:off x="233186" y="141075"/>
            <a:ext cx="11704320" cy="45720"/>
          </a:xfrm>
          <a:prstGeom prst="rect">
            <a:avLst/>
          </a:prstGeom>
          <a:gradFill flip="none" rotWithShape="1">
            <a:gsLst>
              <a:gs pos="0">
                <a:schemeClr val="accent1">
                  <a:shade val="30000"/>
                  <a:satMod val="115000"/>
                </a:schemeClr>
              </a:gs>
              <a:gs pos="28000">
                <a:schemeClr val="accent1">
                  <a:shade val="67500"/>
                  <a:satMod val="115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9042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FAD43C-58CD-0A69-7C72-5F2B97422AEC}"/>
              </a:ext>
            </a:extLst>
          </p:cNvPr>
          <p:cNvSpPr/>
          <p:nvPr/>
        </p:nvSpPr>
        <p:spPr>
          <a:xfrm>
            <a:off x="838200" y="6310313"/>
            <a:ext cx="11353800" cy="45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square with a black background&#10;&#10;AI-generated content may be incorrect.">
            <a:extLst>
              <a:ext uri="{FF2B5EF4-FFF2-40B4-BE49-F238E27FC236}">
                <a16:creationId xmlns:a16="http://schemas.microsoft.com/office/drawing/2014/main" id="{2115E947-AC9B-A133-CCEB-4AAFC1CCDFB8}"/>
              </a:ext>
            </a:extLst>
          </p:cNvPr>
          <p:cNvPicPr>
            <a:picLocks noChangeAspect="1"/>
          </p:cNvPicPr>
          <p:nvPr/>
        </p:nvPicPr>
        <p:blipFill>
          <a:blip r:embed="rId2">
            <a:extLst>
              <a:ext uri="{28A0092B-C50C-407E-A947-70E740481C1C}">
                <a14:useLocalDpi xmlns:a14="http://schemas.microsoft.com/office/drawing/2010/main" val="0"/>
              </a:ext>
            </a:extLst>
          </a:blip>
          <a:srcRect l="21474" t="15472" r="21393" b="15493"/>
          <a:stretch>
            <a:fillRect/>
          </a:stretch>
        </p:blipFill>
        <p:spPr>
          <a:xfrm>
            <a:off x="193731" y="6250620"/>
            <a:ext cx="441701" cy="533722"/>
          </a:xfrm>
          <a:prstGeom prst="rect">
            <a:avLst/>
          </a:prstGeom>
        </p:spPr>
      </p:pic>
      <p:sp>
        <p:nvSpPr>
          <p:cNvPr id="2" name="Title 1">
            <a:extLst>
              <a:ext uri="{FF2B5EF4-FFF2-40B4-BE49-F238E27FC236}">
                <a16:creationId xmlns:a16="http://schemas.microsoft.com/office/drawing/2014/main" id="{063B5CC5-B527-C1EA-1A00-B7A247791C07}"/>
              </a:ext>
            </a:extLst>
          </p:cNvPr>
          <p:cNvSpPr>
            <a:spLocks noGrp="1"/>
          </p:cNvSpPr>
          <p:nvPr>
            <p:ph type="title"/>
          </p:nvPr>
        </p:nvSpPr>
        <p:spPr/>
        <p:txBody>
          <a:bodyPr>
            <a:normAutofit/>
          </a:bodyPr>
          <a:lstStyle>
            <a:lvl1pPr>
              <a:defRPr sz="36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92BBE32-1193-6B66-63EB-6F2EDE38B8C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8" name="TextBox 7">
            <a:extLst>
              <a:ext uri="{FF2B5EF4-FFF2-40B4-BE49-F238E27FC236}">
                <a16:creationId xmlns:a16="http://schemas.microsoft.com/office/drawing/2014/main" id="{B6199226-B258-1A8E-F31E-57F132656879}"/>
              </a:ext>
            </a:extLst>
          </p:cNvPr>
          <p:cNvSpPr txBox="1"/>
          <p:nvPr/>
        </p:nvSpPr>
        <p:spPr>
          <a:xfrm>
            <a:off x="963040" y="6311900"/>
            <a:ext cx="1750978" cy="369332"/>
          </a:xfrm>
          <a:prstGeom prst="rect">
            <a:avLst/>
          </a:prstGeom>
          <a:noFill/>
        </p:spPr>
        <p:txBody>
          <a:bodyPr wrap="square" rtlCol="0">
            <a:spAutoFit/>
          </a:bodyPr>
          <a:lstStyle/>
          <a:p>
            <a:r>
              <a:rPr lang="en-US" dirty="0">
                <a:solidFill>
                  <a:schemeClr val="bg1"/>
                </a:solidFill>
              </a:rPr>
              <a:t>fennellstory.com</a:t>
            </a:r>
          </a:p>
        </p:txBody>
      </p:sp>
      <p:sp>
        <p:nvSpPr>
          <p:cNvPr id="9" name="TextBox 8">
            <a:extLst>
              <a:ext uri="{FF2B5EF4-FFF2-40B4-BE49-F238E27FC236}">
                <a16:creationId xmlns:a16="http://schemas.microsoft.com/office/drawing/2014/main" id="{148A0AC4-3B5C-2E51-0B39-5F9094A8AC63}"/>
              </a:ext>
            </a:extLst>
          </p:cNvPr>
          <p:cNvSpPr txBox="1"/>
          <p:nvPr/>
        </p:nvSpPr>
        <p:spPr>
          <a:xfrm>
            <a:off x="9000516" y="6308209"/>
            <a:ext cx="3061782" cy="369332"/>
          </a:xfrm>
          <a:prstGeom prst="rect">
            <a:avLst/>
          </a:prstGeom>
          <a:noFill/>
        </p:spPr>
        <p:txBody>
          <a:bodyPr wrap="square">
            <a:spAutoFit/>
          </a:bodyPr>
          <a:lstStyle/>
          <a:p>
            <a:pPr algn="r"/>
            <a:r>
              <a:rPr lang="en-US" dirty="0">
                <a:solidFill>
                  <a:schemeClr val="bg1"/>
                </a:solidFill>
              </a:rPr>
              <a:t>johnstoryresearch@gmail.com</a:t>
            </a:r>
            <a:endParaRPr lang="en-US" dirty="0"/>
          </a:p>
        </p:txBody>
      </p:sp>
      <p:sp>
        <p:nvSpPr>
          <p:cNvPr id="5" name="Rectangle 4">
            <a:extLst>
              <a:ext uri="{FF2B5EF4-FFF2-40B4-BE49-F238E27FC236}">
                <a16:creationId xmlns:a16="http://schemas.microsoft.com/office/drawing/2014/main" id="{71D103F2-37AB-677E-EC00-7F63DE50A974}"/>
              </a:ext>
            </a:extLst>
          </p:cNvPr>
          <p:cNvSpPr/>
          <p:nvPr userDrawn="1"/>
        </p:nvSpPr>
        <p:spPr>
          <a:xfrm>
            <a:off x="233186" y="141075"/>
            <a:ext cx="11704320" cy="45720"/>
          </a:xfrm>
          <a:prstGeom prst="rect">
            <a:avLst/>
          </a:prstGeom>
          <a:gradFill flip="none" rotWithShape="1">
            <a:gsLst>
              <a:gs pos="0">
                <a:schemeClr val="accent1">
                  <a:shade val="30000"/>
                  <a:satMod val="115000"/>
                </a:schemeClr>
              </a:gs>
              <a:gs pos="28000">
                <a:schemeClr val="accent1">
                  <a:shade val="67500"/>
                  <a:satMod val="115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516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E60051F-FBCF-8859-E32F-0688B201085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96517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80442B-0A85-06B3-AABE-255A306C2F54}"/>
              </a:ext>
            </a:extLst>
          </p:cNvPr>
          <p:cNvSpPr/>
          <p:nvPr/>
        </p:nvSpPr>
        <p:spPr>
          <a:xfrm>
            <a:off x="838200" y="6309360"/>
            <a:ext cx="11353800" cy="45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square with a black background&#10;&#10;AI-generated content may be incorrect.">
            <a:extLst>
              <a:ext uri="{FF2B5EF4-FFF2-40B4-BE49-F238E27FC236}">
                <a16:creationId xmlns:a16="http://schemas.microsoft.com/office/drawing/2014/main" id="{77C78C52-45D2-7051-449D-9C9DC79FD322}"/>
              </a:ext>
            </a:extLst>
          </p:cNvPr>
          <p:cNvPicPr>
            <a:picLocks noChangeAspect="1"/>
          </p:cNvPicPr>
          <p:nvPr/>
        </p:nvPicPr>
        <p:blipFill>
          <a:blip r:embed="rId2">
            <a:extLst>
              <a:ext uri="{28A0092B-C50C-407E-A947-70E740481C1C}">
                <a14:useLocalDpi xmlns:a14="http://schemas.microsoft.com/office/drawing/2010/main" val="0"/>
              </a:ext>
            </a:extLst>
          </a:blip>
          <a:srcRect l="21474" t="15472" r="21393" b="15493"/>
          <a:stretch>
            <a:fillRect/>
          </a:stretch>
        </p:blipFill>
        <p:spPr>
          <a:xfrm>
            <a:off x="193731" y="6250620"/>
            <a:ext cx="441701" cy="533722"/>
          </a:xfrm>
          <a:prstGeom prst="rect">
            <a:avLst/>
          </a:prstGeom>
        </p:spPr>
      </p:pic>
      <p:sp>
        <p:nvSpPr>
          <p:cNvPr id="2" name="Title 1">
            <a:extLst>
              <a:ext uri="{FF2B5EF4-FFF2-40B4-BE49-F238E27FC236}">
                <a16:creationId xmlns:a16="http://schemas.microsoft.com/office/drawing/2014/main" id="{3788F846-EAF3-0232-A935-4C55BFABC4B5}"/>
              </a:ext>
            </a:extLst>
          </p:cNvPr>
          <p:cNvSpPr>
            <a:spLocks noGrp="1"/>
          </p:cNvSpPr>
          <p:nvPr>
            <p:ph type="title"/>
          </p:nvPr>
        </p:nvSpPr>
        <p:spPr>
          <a:xfrm>
            <a:off x="839788" y="457200"/>
            <a:ext cx="3932237" cy="1600200"/>
          </a:xfrm>
        </p:spPr>
        <p:txBody>
          <a:bodyPr anchor="b"/>
          <a:lstStyle>
            <a:lvl1pPr>
              <a:defRPr sz="3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C69BBD-D31B-6D33-3D4E-8A70FD2B6B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BAEE8FBB-F0C7-A314-D677-0229761D56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4CBD1AF4-3F92-9191-72E9-2D8207EAD7B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10" name="TextBox 9">
            <a:extLst>
              <a:ext uri="{FF2B5EF4-FFF2-40B4-BE49-F238E27FC236}">
                <a16:creationId xmlns:a16="http://schemas.microsoft.com/office/drawing/2014/main" id="{70B0EE9B-69B7-B253-50B2-673C9AF067DB}"/>
              </a:ext>
            </a:extLst>
          </p:cNvPr>
          <p:cNvSpPr txBox="1"/>
          <p:nvPr/>
        </p:nvSpPr>
        <p:spPr>
          <a:xfrm>
            <a:off x="963040" y="6311900"/>
            <a:ext cx="1750978" cy="369332"/>
          </a:xfrm>
          <a:prstGeom prst="rect">
            <a:avLst/>
          </a:prstGeom>
          <a:noFill/>
        </p:spPr>
        <p:txBody>
          <a:bodyPr wrap="square" rtlCol="0">
            <a:spAutoFit/>
          </a:bodyPr>
          <a:lstStyle/>
          <a:p>
            <a:r>
              <a:rPr lang="en-US" dirty="0">
                <a:solidFill>
                  <a:schemeClr val="bg1"/>
                </a:solidFill>
              </a:rPr>
              <a:t>fennellstory.com</a:t>
            </a:r>
          </a:p>
        </p:txBody>
      </p:sp>
      <p:sp>
        <p:nvSpPr>
          <p:cNvPr id="11" name="TextBox 10">
            <a:extLst>
              <a:ext uri="{FF2B5EF4-FFF2-40B4-BE49-F238E27FC236}">
                <a16:creationId xmlns:a16="http://schemas.microsoft.com/office/drawing/2014/main" id="{4B6D5CBF-D97B-3C68-C24A-04563A6C5487}"/>
              </a:ext>
            </a:extLst>
          </p:cNvPr>
          <p:cNvSpPr txBox="1"/>
          <p:nvPr/>
        </p:nvSpPr>
        <p:spPr>
          <a:xfrm>
            <a:off x="9000516" y="6308209"/>
            <a:ext cx="3061782" cy="369332"/>
          </a:xfrm>
          <a:prstGeom prst="rect">
            <a:avLst/>
          </a:prstGeom>
          <a:noFill/>
        </p:spPr>
        <p:txBody>
          <a:bodyPr wrap="square">
            <a:spAutoFit/>
          </a:bodyPr>
          <a:lstStyle/>
          <a:p>
            <a:pPr algn="r"/>
            <a:r>
              <a:rPr lang="en-US" dirty="0">
                <a:solidFill>
                  <a:schemeClr val="bg1"/>
                </a:solidFill>
              </a:rPr>
              <a:t>johnstoryresearch@gmail.com</a:t>
            </a:r>
            <a:endParaRPr lang="en-US" dirty="0"/>
          </a:p>
        </p:txBody>
      </p:sp>
    </p:spTree>
    <p:extLst>
      <p:ext uri="{BB962C8B-B14F-4D97-AF65-F5344CB8AC3E}">
        <p14:creationId xmlns:p14="http://schemas.microsoft.com/office/powerpoint/2010/main" val="3401365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0E51CC-086F-8F6C-56C7-E86D3EF284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778C4B-CB92-501A-C150-B581DED3B9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B73C0D-9A8B-DBD1-F9AD-115A70DC7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FF3A0A-E0EF-4F15-9478-EE14D9A0D8A1}" type="datetimeFigureOut">
              <a:rPr lang="en-US" smtClean="0"/>
              <a:t>8/21/2025</a:t>
            </a:fld>
            <a:endParaRPr lang="en-US"/>
          </a:p>
        </p:txBody>
      </p:sp>
      <p:sp>
        <p:nvSpPr>
          <p:cNvPr id="5" name="Footer Placeholder 4">
            <a:extLst>
              <a:ext uri="{FF2B5EF4-FFF2-40B4-BE49-F238E27FC236}">
                <a16:creationId xmlns:a16="http://schemas.microsoft.com/office/drawing/2014/main" id="{E21BD4FE-786D-6F13-4B9A-7790466D4D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D5C2EF-C6CD-1231-743A-55E37C5A9E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BE3824-6ADF-41E2-B752-B68470FBE0C5}" type="slidenum">
              <a:rPr lang="en-US" smtClean="0"/>
              <a:t>‹#›</a:t>
            </a:fld>
            <a:endParaRPr lang="en-US"/>
          </a:p>
        </p:txBody>
      </p:sp>
    </p:spTree>
    <p:extLst>
      <p:ext uri="{BB962C8B-B14F-4D97-AF65-F5344CB8AC3E}">
        <p14:creationId xmlns:p14="http://schemas.microsoft.com/office/powerpoint/2010/main" val="28616296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fennellstory.com/case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fennellstory.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CB986-2CBD-ABC1-924C-58BBE86532F3}"/>
              </a:ext>
            </a:extLst>
          </p:cNvPr>
          <p:cNvSpPr>
            <a:spLocks noGrp="1"/>
          </p:cNvSpPr>
          <p:nvPr>
            <p:ph type="ctrTitle"/>
          </p:nvPr>
        </p:nvSpPr>
        <p:spPr/>
        <p:txBody>
          <a:bodyPr>
            <a:normAutofit/>
          </a:bodyPr>
          <a:lstStyle/>
          <a:p>
            <a:r>
              <a:rPr lang="en-US" sz="3100" dirty="0"/>
              <a:t>Appetites and Occasion-Centered Decision Making: Rethinking Consumer Behavior</a:t>
            </a:r>
            <a:br>
              <a:rPr lang="en-US" sz="4400" dirty="0"/>
            </a:br>
            <a:br>
              <a:rPr lang="en-US" sz="4400" dirty="0"/>
            </a:br>
            <a:r>
              <a:rPr lang="en-US" sz="2400" dirty="0">
                <a:solidFill>
                  <a:srgbClr val="0070C0"/>
                </a:solidFill>
              </a:rPr>
              <a:t>an extension and application of Geraldine Fennell’s work</a:t>
            </a:r>
            <a:endParaRPr lang="en-US" sz="4400" dirty="0">
              <a:solidFill>
                <a:srgbClr val="0070C0"/>
              </a:solidFill>
            </a:endParaRPr>
          </a:p>
        </p:txBody>
      </p:sp>
      <p:sp>
        <p:nvSpPr>
          <p:cNvPr id="3" name="Subtitle 2">
            <a:extLst>
              <a:ext uri="{FF2B5EF4-FFF2-40B4-BE49-F238E27FC236}">
                <a16:creationId xmlns:a16="http://schemas.microsoft.com/office/drawing/2014/main" id="{BA3FAC0C-37D8-999F-2108-ABFD7795AEC4}"/>
              </a:ext>
            </a:extLst>
          </p:cNvPr>
          <p:cNvSpPr>
            <a:spLocks noGrp="1"/>
          </p:cNvSpPr>
          <p:nvPr>
            <p:ph type="subTitle" idx="1"/>
          </p:nvPr>
        </p:nvSpPr>
        <p:spPr>
          <a:xfrm>
            <a:off x="1524000" y="3927158"/>
            <a:ext cx="9144000" cy="1655762"/>
          </a:xfrm>
        </p:spPr>
        <p:txBody>
          <a:bodyPr>
            <a:normAutofit/>
          </a:bodyPr>
          <a:lstStyle/>
          <a:p>
            <a:r>
              <a:rPr lang="en-US" dirty="0"/>
              <a:t>John Story, Ph. D.</a:t>
            </a:r>
          </a:p>
          <a:p>
            <a:r>
              <a:rPr lang="en-US" sz="1900" dirty="0"/>
              <a:t>Fennell Story Insights</a:t>
            </a:r>
          </a:p>
          <a:p>
            <a:endParaRPr lang="en-US" sz="1900" dirty="0"/>
          </a:p>
          <a:p>
            <a:r>
              <a:rPr lang="en-US" sz="1900" dirty="0"/>
              <a:t>Slides to accompany the Learning Module</a:t>
            </a:r>
          </a:p>
          <a:p>
            <a:endParaRPr lang="en-US" dirty="0"/>
          </a:p>
        </p:txBody>
      </p:sp>
    </p:spTree>
    <p:extLst>
      <p:ext uri="{BB962C8B-B14F-4D97-AF65-F5344CB8AC3E}">
        <p14:creationId xmlns:p14="http://schemas.microsoft.com/office/powerpoint/2010/main" val="1274284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949B3-0F79-0FFE-BBFD-56E1D97A84EA}"/>
              </a:ext>
            </a:extLst>
          </p:cNvPr>
          <p:cNvSpPr>
            <a:spLocks noGrp="1"/>
          </p:cNvSpPr>
          <p:nvPr>
            <p:ph type="title"/>
          </p:nvPr>
        </p:nvSpPr>
        <p:spPr>
          <a:xfrm>
            <a:off x="838200" y="365125"/>
            <a:ext cx="10515600" cy="701675"/>
          </a:xfrm>
        </p:spPr>
        <p:txBody>
          <a:bodyPr>
            <a:normAutofit fontScale="90000"/>
          </a:bodyPr>
          <a:lstStyle/>
          <a:p>
            <a:r>
              <a:rPr lang="en-US" dirty="0"/>
              <a:t>Applying Appetite Segmentation (tourism example)</a:t>
            </a:r>
          </a:p>
        </p:txBody>
      </p:sp>
      <p:sp>
        <p:nvSpPr>
          <p:cNvPr id="3" name="Content Placeholder 2">
            <a:extLst>
              <a:ext uri="{FF2B5EF4-FFF2-40B4-BE49-F238E27FC236}">
                <a16:creationId xmlns:a16="http://schemas.microsoft.com/office/drawing/2014/main" id="{5BB0A0F5-53CE-789D-28E6-DBE9DE4AEEAA}"/>
              </a:ext>
            </a:extLst>
          </p:cNvPr>
          <p:cNvSpPr>
            <a:spLocks noGrp="1"/>
          </p:cNvSpPr>
          <p:nvPr>
            <p:ph idx="1"/>
          </p:nvPr>
        </p:nvSpPr>
        <p:spPr>
          <a:xfrm>
            <a:off x="838200" y="1198880"/>
            <a:ext cx="10515600" cy="4978083"/>
          </a:xfrm>
        </p:spPr>
        <p:txBody>
          <a:bodyPr/>
          <a:lstStyle/>
          <a:p>
            <a:r>
              <a:rPr lang="en-US" dirty="0"/>
              <a:t>Identified approximately 30 attributes of a visit to a mountain town that were important to at least some tourists (Examples: shopping, luxury, camping, low-cost accommodations, children’s activities)</a:t>
            </a:r>
          </a:p>
          <a:p>
            <a:pPr lvl="1"/>
            <a:r>
              <a:rPr lang="en-US" dirty="0"/>
              <a:t>Secondary data found online</a:t>
            </a:r>
          </a:p>
          <a:p>
            <a:pPr lvl="1"/>
            <a:r>
              <a:rPr lang="en-US" dirty="0"/>
              <a:t>Interviews on site (retail intercepts in tourist destinations)</a:t>
            </a:r>
          </a:p>
          <a:p>
            <a:pPr lvl="1"/>
            <a:r>
              <a:rPr lang="en-US" dirty="0"/>
              <a:t>Online surveys including closed and open-ended questions</a:t>
            </a:r>
          </a:p>
          <a:p>
            <a:r>
              <a:rPr lang="en-US" dirty="0"/>
              <a:t>Measured attribute importance for about 25 attributes</a:t>
            </a:r>
          </a:p>
          <a:p>
            <a:pPr lvl="1"/>
            <a:r>
              <a:rPr lang="en-US" dirty="0"/>
              <a:t>Online surveys of actual travelers </a:t>
            </a:r>
          </a:p>
          <a:p>
            <a:r>
              <a:rPr lang="en-US" dirty="0"/>
              <a:t>Examined correlations across attributes</a:t>
            </a:r>
          </a:p>
          <a:p>
            <a:r>
              <a:rPr lang="en-US" dirty="0"/>
              <a:t>Identified seven separate segments with different appetites for their trips </a:t>
            </a:r>
          </a:p>
          <a:p>
            <a:endParaRPr lang="en-US" dirty="0"/>
          </a:p>
        </p:txBody>
      </p:sp>
    </p:spTree>
    <p:extLst>
      <p:ext uri="{BB962C8B-B14F-4D97-AF65-F5344CB8AC3E}">
        <p14:creationId xmlns:p14="http://schemas.microsoft.com/office/powerpoint/2010/main" val="1737688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5407B-A087-9DFE-EA28-6BFD20C77AC7}"/>
              </a:ext>
            </a:extLst>
          </p:cNvPr>
          <p:cNvSpPr>
            <a:spLocks noGrp="1"/>
          </p:cNvSpPr>
          <p:nvPr>
            <p:ph type="title"/>
          </p:nvPr>
        </p:nvSpPr>
        <p:spPr>
          <a:xfrm>
            <a:off x="838200" y="365125"/>
            <a:ext cx="10515600" cy="559785"/>
          </a:xfrm>
        </p:spPr>
        <p:txBody>
          <a:bodyPr>
            <a:normAutofit/>
          </a:bodyPr>
          <a:lstStyle/>
          <a:p>
            <a:r>
              <a:rPr lang="en-US" sz="2800" dirty="0"/>
              <a:t>Attributes Contributing to Appetite Dimensions </a:t>
            </a:r>
          </a:p>
        </p:txBody>
      </p:sp>
      <p:graphicFrame>
        <p:nvGraphicFramePr>
          <p:cNvPr id="10" name="Content Placeholder 9">
            <a:extLst>
              <a:ext uri="{FF2B5EF4-FFF2-40B4-BE49-F238E27FC236}">
                <a16:creationId xmlns:a16="http://schemas.microsoft.com/office/drawing/2014/main" id="{57057F51-644B-05B4-3BAC-112D094EBD6C}"/>
              </a:ext>
            </a:extLst>
          </p:cNvPr>
          <p:cNvGraphicFramePr>
            <a:graphicFrameLocks noGrp="1"/>
          </p:cNvGraphicFramePr>
          <p:nvPr>
            <p:ph idx="1"/>
            <p:extLst>
              <p:ext uri="{D42A27DB-BD31-4B8C-83A1-F6EECF244321}">
                <p14:modId xmlns:p14="http://schemas.microsoft.com/office/powerpoint/2010/main" val="1724495772"/>
              </p:ext>
            </p:extLst>
          </p:nvPr>
        </p:nvGraphicFramePr>
        <p:xfrm>
          <a:off x="132080" y="1690688"/>
          <a:ext cx="11602719" cy="4059873"/>
        </p:xfrm>
        <a:graphic>
          <a:graphicData uri="http://schemas.openxmlformats.org/drawingml/2006/table">
            <a:tbl>
              <a:tblPr>
                <a:tableStyleId>{BC89EF96-8CEA-46FF-86C4-4CE0E7609802}</a:tableStyleId>
              </a:tblPr>
              <a:tblGrid>
                <a:gridCol w="4574378">
                  <a:extLst>
                    <a:ext uri="{9D8B030D-6E8A-4147-A177-3AD203B41FA5}">
                      <a16:colId xmlns:a16="http://schemas.microsoft.com/office/drawing/2014/main" val="3534926130"/>
                    </a:ext>
                  </a:extLst>
                </a:gridCol>
                <a:gridCol w="3669032">
                  <a:extLst>
                    <a:ext uri="{9D8B030D-6E8A-4147-A177-3AD203B41FA5}">
                      <a16:colId xmlns:a16="http://schemas.microsoft.com/office/drawing/2014/main" val="910169249"/>
                    </a:ext>
                  </a:extLst>
                </a:gridCol>
                <a:gridCol w="3359309">
                  <a:extLst>
                    <a:ext uri="{9D8B030D-6E8A-4147-A177-3AD203B41FA5}">
                      <a16:colId xmlns:a16="http://schemas.microsoft.com/office/drawing/2014/main" val="945814154"/>
                    </a:ext>
                  </a:extLst>
                </a:gridCol>
              </a:tblGrid>
              <a:tr h="451097">
                <a:tc>
                  <a:txBody>
                    <a:bodyPr/>
                    <a:lstStyle/>
                    <a:p>
                      <a:pPr algn="l" fontAlgn="b"/>
                      <a:r>
                        <a:rPr lang="en-US" sz="2000" u="none" strike="noStrike" dirty="0">
                          <a:effectLst/>
                        </a:rPr>
                        <a:t>Access to wildlife and nature </a:t>
                      </a:r>
                      <a:endParaRPr lang="en-US"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r>
                        <a:rPr lang="en-US" sz="2000" u="none" strike="noStrike" dirty="0">
                          <a:effectLst/>
                        </a:rPr>
                        <a:t>Excitement/thrilling experiences </a:t>
                      </a:r>
                      <a:endParaRPr lang="en-US"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r>
                        <a:rPr lang="en-US" sz="2000" u="none" strike="noStrike" dirty="0">
                          <a:effectLst/>
                        </a:rPr>
                        <a:t>Public transportation available </a:t>
                      </a:r>
                      <a:endParaRPr lang="en-US" sz="20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910999585"/>
                  </a:ext>
                </a:extLst>
              </a:tr>
              <a:tr h="451097">
                <a:tc>
                  <a:txBody>
                    <a:bodyPr/>
                    <a:lstStyle/>
                    <a:p>
                      <a:pPr algn="l" fontAlgn="b"/>
                      <a:r>
                        <a:rPr lang="en-US" sz="2000" u="none" strike="noStrike" dirty="0">
                          <a:effectLst/>
                        </a:rPr>
                        <a:t>Accessibility for disabled or elderly visitors </a:t>
                      </a:r>
                      <a:endParaRPr lang="en-US"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l" fontAlgn="b"/>
                      <a:r>
                        <a:rPr lang="en-US" sz="2000" u="none" strike="noStrike">
                          <a:effectLst/>
                        </a:rPr>
                        <a:t>Fine dining </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2000" u="none" strike="noStrike">
                          <a:effectLst/>
                        </a:rPr>
                        <a:t>Retail shopping </a:t>
                      </a:r>
                      <a:endParaRPr lang="en-US" sz="20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347895912"/>
                  </a:ext>
                </a:extLst>
              </a:tr>
              <a:tr h="451097">
                <a:tc>
                  <a:txBody>
                    <a:bodyPr/>
                    <a:lstStyle/>
                    <a:p>
                      <a:pPr algn="l" fontAlgn="b"/>
                      <a:r>
                        <a:rPr lang="en-US" sz="2000" u="none" strike="noStrike">
                          <a:effectLst/>
                        </a:rPr>
                        <a:t>Availability of outdoor activities </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2000" u="none" strike="noStrike">
                          <a:effectLst/>
                        </a:rPr>
                        <a:t>Health and wellness activities </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2000" u="none" strike="noStrike">
                          <a:effectLst/>
                        </a:rPr>
                        <a:t>Safety </a:t>
                      </a:r>
                      <a:endParaRPr lang="en-US" sz="20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003414649"/>
                  </a:ext>
                </a:extLst>
              </a:tr>
              <a:tr h="451097">
                <a:tc>
                  <a:txBody>
                    <a:bodyPr/>
                    <a:lstStyle/>
                    <a:p>
                      <a:pPr algn="l" fontAlgn="b"/>
                      <a:r>
                        <a:rPr lang="en-US" sz="2000" u="none" strike="noStrike">
                          <a:effectLst/>
                        </a:rPr>
                        <a:t>Bars/Brew pubs </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2000" u="none" strike="noStrike">
                          <a:effectLst/>
                        </a:rPr>
                        <a:t>Inexpensive dining </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2000" u="none" strike="noStrike">
                          <a:effectLst/>
                        </a:rPr>
                        <a:t>Scenic beauty </a:t>
                      </a:r>
                      <a:endParaRPr lang="en-US" sz="20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781888133"/>
                  </a:ext>
                </a:extLst>
              </a:tr>
              <a:tr h="451097">
                <a:tc>
                  <a:txBody>
                    <a:bodyPr/>
                    <a:lstStyle/>
                    <a:p>
                      <a:pPr algn="l" fontAlgn="b"/>
                      <a:r>
                        <a:rPr lang="en-US" sz="2000" u="none" strike="noStrike">
                          <a:effectLst/>
                        </a:rPr>
                        <a:t>Camping facilities </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2000" u="none" strike="noStrike">
                          <a:effectLst/>
                        </a:rPr>
                        <a:t>Learning experiences </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2000" u="none" strike="noStrike">
                          <a:effectLst/>
                        </a:rPr>
                        <a:t>Ski lift rides </a:t>
                      </a:r>
                      <a:endParaRPr lang="en-US" sz="20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32862572"/>
                  </a:ext>
                </a:extLst>
              </a:tr>
              <a:tr h="451097">
                <a:tc>
                  <a:txBody>
                    <a:bodyPr/>
                    <a:lstStyle/>
                    <a:p>
                      <a:pPr algn="l" fontAlgn="b"/>
                      <a:r>
                        <a:rPr lang="en-US" sz="2000" u="none" strike="noStrike">
                          <a:effectLst/>
                        </a:rPr>
                        <a:t>Children's activites </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2000" u="none" strike="noStrike">
                          <a:effectLst/>
                        </a:rPr>
                        <a:t>Low-cost accommodations </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2000" u="none" strike="noStrike" dirty="0">
                          <a:effectLst/>
                        </a:rPr>
                        <a:t>Sustainability and Conservation </a:t>
                      </a:r>
                      <a:endParaRPr lang="en-US" sz="20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1635292485"/>
                  </a:ext>
                </a:extLst>
              </a:tr>
              <a:tr h="451097">
                <a:tc>
                  <a:txBody>
                    <a:bodyPr/>
                    <a:lstStyle/>
                    <a:p>
                      <a:pPr algn="l" fontAlgn="b"/>
                      <a:r>
                        <a:rPr lang="en-US" sz="2000" u="none" strike="noStrike">
                          <a:effectLst/>
                        </a:rPr>
                        <a:t>Cultural activities </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2000" u="none" strike="noStrike">
                          <a:effectLst/>
                        </a:rPr>
                        <a:t>Luxury accommodations </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2000" u="none" strike="noStrike">
                          <a:effectLst/>
                        </a:rPr>
                        <a:t>Total cost of the trip </a:t>
                      </a:r>
                      <a:endParaRPr lang="en-US" sz="20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131514574"/>
                  </a:ext>
                </a:extLst>
              </a:tr>
              <a:tr h="451097">
                <a:tc>
                  <a:txBody>
                    <a:bodyPr/>
                    <a:lstStyle/>
                    <a:p>
                      <a:pPr algn="l" fontAlgn="b"/>
                      <a:r>
                        <a:rPr lang="en-US" sz="2000" u="none" strike="noStrike">
                          <a:effectLst/>
                        </a:rPr>
                        <a:t>Easy to get to </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2000" u="none" strike="noStrike">
                          <a:effectLst/>
                        </a:rPr>
                        <a:t>Overall carbon footprint of the trip </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2000" u="none" strike="noStrike">
                          <a:effectLst/>
                        </a:rPr>
                        <a:t>Visitor information centers </a:t>
                      </a:r>
                      <a:endParaRPr lang="en-US" sz="20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688258439"/>
                  </a:ext>
                </a:extLst>
              </a:tr>
              <a:tr h="451097">
                <a:tc>
                  <a:txBody>
                    <a:bodyPr/>
                    <a:lstStyle/>
                    <a:p>
                      <a:pPr algn="l" fontAlgn="b"/>
                      <a:r>
                        <a:rPr lang="en-US" sz="2000" u="none" strike="noStrike">
                          <a:effectLst/>
                        </a:rPr>
                        <a:t>Environmental impact of the trip </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2000" u="none" strike="noStrike">
                          <a:effectLst/>
                        </a:rPr>
                        <a:t>Peace and Quiet </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endParaRPr lang="en-US" sz="20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4085804331"/>
                  </a:ext>
                </a:extLst>
              </a:tr>
            </a:tbl>
          </a:graphicData>
        </a:graphic>
      </p:graphicFrame>
      <p:sp>
        <p:nvSpPr>
          <p:cNvPr id="3" name="TextBox 2">
            <a:extLst>
              <a:ext uri="{FF2B5EF4-FFF2-40B4-BE49-F238E27FC236}">
                <a16:creationId xmlns:a16="http://schemas.microsoft.com/office/drawing/2014/main" id="{30D091BE-F3E9-DFA3-E09A-42E5D9182E37}"/>
              </a:ext>
            </a:extLst>
          </p:cNvPr>
          <p:cNvSpPr txBox="1"/>
          <p:nvPr/>
        </p:nvSpPr>
        <p:spPr>
          <a:xfrm>
            <a:off x="838200" y="924910"/>
            <a:ext cx="10255949" cy="461665"/>
          </a:xfrm>
          <a:prstGeom prst="rect">
            <a:avLst/>
          </a:prstGeom>
          <a:noFill/>
        </p:spPr>
        <p:txBody>
          <a:bodyPr wrap="none" rtlCol="0">
            <a:spAutoFit/>
          </a:bodyPr>
          <a:lstStyle/>
          <a:p>
            <a:r>
              <a:rPr lang="en-US" sz="2400" b="1" dirty="0">
                <a:solidFill>
                  <a:schemeClr val="accent2">
                    <a:lumMod val="75000"/>
                  </a:schemeClr>
                </a:solidFill>
              </a:rPr>
              <a:t>Travelers rated the importance of each of these to them when planning a trip</a:t>
            </a:r>
          </a:p>
        </p:txBody>
      </p:sp>
    </p:spTree>
    <p:extLst>
      <p:ext uri="{BB962C8B-B14F-4D97-AF65-F5344CB8AC3E}">
        <p14:creationId xmlns:p14="http://schemas.microsoft.com/office/powerpoint/2010/main" val="3941334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45575-04EB-AF19-BE50-9C569AEB01DD}"/>
              </a:ext>
            </a:extLst>
          </p:cNvPr>
          <p:cNvSpPr>
            <a:spLocks noGrp="1"/>
          </p:cNvSpPr>
          <p:nvPr>
            <p:ph type="title"/>
          </p:nvPr>
        </p:nvSpPr>
        <p:spPr/>
        <p:txBody>
          <a:bodyPr>
            <a:normAutofit/>
          </a:bodyPr>
          <a:lstStyle/>
          <a:p>
            <a:pPr algn="ctr"/>
            <a:r>
              <a:rPr lang="en-US" sz="2800" dirty="0"/>
              <a:t>Seven Appetite Segments with Ranked Importance of Top Seven Attributes for each Segment </a:t>
            </a:r>
            <a:br>
              <a:rPr lang="en-US" sz="2800" dirty="0"/>
            </a:br>
            <a:r>
              <a:rPr lang="en-US" sz="2000" dirty="0"/>
              <a:t>(segment names assigned for convenience)</a:t>
            </a:r>
          </a:p>
        </p:txBody>
      </p:sp>
      <p:graphicFrame>
        <p:nvGraphicFramePr>
          <p:cNvPr id="4" name="Content Placeholder 3">
            <a:extLst>
              <a:ext uri="{FF2B5EF4-FFF2-40B4-BE49-F238E27FC236}">
                <a16:creationId xmlns:a16="http://schemas.microsoft.com/office/drawing/2014/main" id="{D7328875-4F6E-237E-9113-3986AA7A7F61}"/>
              </a:ext>
            </a:extLst>
          </p:cNvPr>
          <p:cNvGraphicFramePr>
            <a:graphicFrameLocks noGrp="1"/>
          </p:cNvGraphicFramePr>
          <p:nvPr>
            <p:ph idx="1"/>
            <p:extLst>
              <p:ext uri="{D42A27DB-BD31-4B8C-83A1-F6EECF244321}">
                <p14:modId xmlns:p14="http://schemas.microsoft.com/office/powerpoint/2010/main" val="203702558"/>
              </p:ext>
            </p:extLst>
          </p:nvPr>
        </p:nvGraphicFramePr>
        <p:xfrm>
          <a:off x="314960" y="1940560"/>
          <a:ext cx="11795761" cy="4071624"/>
        </p:xfrm>
        <a:graphic>
          <a:graphicData uri="http://schemas.openxmlformats.org/drawingml/2006/table">
            <a:tbl>
              <a:tblPr firstRow="1" firstCol="1" bandRow="1">
                <a:tableStyleId>{B301B821-A1FF-4177-AEE7-76D212191A09}</a:tableStyleId>
              </a:tblPr>
              <a:tblGrid>
                <a:gridCol w="1901688">
                  <a:extLst>
                    <a:ext uri="{9D8B030D-6E8A-4147-A177-3AD203B41FA5}">
                      <a16:colId xmlns:a16="http://schemas.microsoft.com/office/drawing/2014/main" val="631394505"/>
                    </a:ext>
                  </a:extLst>
                </a:gridCol>
                <a:gridCol w="1500936">
                  <a:extLst>
                    <a:ext uri="{9D8B030D-6E8A-4147-A177-3AD203B41FA5}">
                      <a16:colId xmlns:a16="http://schemas.microsoft.com/office/drawing/2014/main" val="3550552528"/>
                    </a:ext>
                  </a:extLst>
                </a:gridCol>
                <a:gridCol w="1611835">
                  <a:extLst>
                    <a:ext uri="{9D8B030D-6E8A-4147-A177-3AD203B41FA5}">
                      <a16:colId xmlns:a16="http://schemas.microsoft.com/office/drawing/2014/main" val="2605080585"/>
                    </a:ext>
                  </a:extLst>
                </a:gridCol>
                <a:gridCol w="1897907">
                  <a:extLst>
                    <a:ext uri="{9D8B030D-6E8A-4147-A177-3AD203B41FA5}">
                      <a16:colId xmlns:a16="http://schemas.microsoft.com/office/drawing/2014/main" val="3972567398"/>
                    </a:ext>
                  </a:extLst>
                </a:gridCol>
                <a:gridCol w="1435404">
                  <a:extLst>
                    <a:ext uri="{9D8B030D-6E8A-4147-A177-3AD203B41FA5}">
                      <a16:colId xmlns:a16="http://schemas.microsoft.com/office/drawing/2014/main" val="4146559448"/>
                    </a:ext>
                  </a:extLst>
                </a:gridCol>
                <a:gridCol w="1669806">
                  <a:extLst>
                    <a:ext uri="{9D8B030D-6E8A-4147-A177-3AD203B41FA5}">
                      <a16:colId xmlns:a16="http://schemas.microsoft.com/office/drawing/2014/main" val="108074359"/>
                    </a:ext>
                  </a:extLst>
                </a:gridCol>
                <a:gridCol w="1778185">
                  <a:extLst>
                    <a:ext uri="{9D8B030D-6E8A-4147-A177-3AD203B41FA5}">
                      <a16:colId xmlns:a16="http://schemas.microsoft.com/office/drawing/2014/main" val="535458213"/>
                    </a:ext>
                  </a:extLst>
                </a:gridCol>
              </a:tblGrid>
              <a:tr h="361702">
                <a:tc>
                  <a:txBody>
                    <a:bodyPr/>
                    <a:lstStyle/>
                    <a:p>
                      <a:pPr marL="0" marR="0" algn="ctr">
                        <a:lnSpc>
                          <a:spcPct val="107000"/>
                        </a:lnSpc>
                        <a:spcAft>
                          <a:spcPts val="800"/>
                        </a:spcAft>
                      </a:pPr>
                      <a:r>
                        <a:rPr lang="en-US" sz="1600" kern="100" dirty="0">
                          <a:effectLst/>
                        </a:rPr>
                        <a:t>Sustainable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600" kern="100" dirty="0">
                          <a:effectLst/>
                        </a:rPr>
                        <a:t>Luxury/ Shopping</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600" kern="100" dirty="0">
                          <a:effectLst/>
                        </a:rPr>
                        <a:t>Outdoor Thrills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600" kern="100" dirty="0">
                          <a:effectLst/>
                        </a:rPr>
                        <a:t>Cost Conscious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600" kern="100" dirty="0">
                          <a:effectLst/>
                        </a:rPr>
                        <a:t>Thrill/Dine /Drink</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600" kern="100" dirty="0">
                          <a:effectLst/>
                        </a:rPr>
                        <a:t>Kids/ Camp/ Cost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600" kern="100" dirty="0">
                          <a:effectLst/>
                        </a:rPr>
                        <a:t>Camp/Cost /Brews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6687522"/>
                  </a:ext>
                </a:extLst>
              </a:tr>
              <a:tr h="361702">
                <a:tc>
                  <a:txBody>
                    <a:bodyPr/>
                    <a:lstStyle/>
                    <a:p>
                      <a:pPr marL="0" marR="0">
                        <a:lnSpc>
                          <a:spcPct val="107000"/>
                        </a:lnSpc>
                        <a:spcAft>
                          <a:spcPts val="800"/>
                        </a:spcAft>
                      </a:pPr>
                      <a:r>
                        <a:rPr lang="en-US" sz="1600" b="0" kern="0" dirty="0">
                          <a:effectLst/>
                        </a:rPr>
                        <a:t>Sustainability</a:t>
                      </a:r>
                      <a:endParaRPr lang="en-US"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Fine Dining</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Outdoor Activities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Total Cost</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Ski Lift</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Children’s Activities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Public Transportation</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1680419"/>
                  </a:ext>
                </a:extLst>
              </a:tr>
              <a:tr h="361702">
                <a:tc>
                  <a:txBody>
                    <a:bodyPr/>
                    <a:lstStyle/>
                    <a:p>
                      <a:pPr marL="0" marR="0">
                        <a:lnSpc>
                          <a:spcPct val="107000"/>
                        </a:lnSpc>
                        <a:spcAft>
                          <a:spcPts val="800"/>
                        </a:spcAft>
                      </a:pPr>
                      <a:r>
                        <a:rPr lang="en-US" sz="1600" b="0" kern="0" dirty="0">
                          <a:effectLst/>
                        </a:rPr>
                        <a:t>Environmental Impact</a:t>
                      </a:r>
                      <a:endParaRPr lang="en-US"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Luxury Lodging</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Scenic Beauty</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Inexpensive Dining</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Bars/Brew Pubs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Camping</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Cultural Activities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1756235"/>
                  </a:ext>
                </a:extLst>
              </a:tr>
              <a:tr h="361702">
                <a:tc>
                  <a:txBody>
                    <a:bodyPr/>
                    <a:lstStyle/>
                    <a:p>
                      <a:pPr marL="0" marR="0">
                        <a:lnSpc>
                          <a:spcPct val="107000"/>
                        </a:lnSpc>
                        <a:spcAft>
                          <a:spcPts val="800"/>
                        </a:spcAft>
                      </a:pPr>
                      <a:r>
                        <a:rPr lang="en-US" sz="1600" b="0" kern="0" dirty="0">
                          <a:effectLst/>
                        </a:rPr>
                        <a:t>Carbon Footprint</a:t>
                      </a:r>
                      <a:endParaRPr lang="en-US"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Retail Shopping</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Wildlife/</a:t>
                      </a:r>
                      <a:br>
                        <a:rPr lang="en-US" sz="1600" kern="0">
                          <a:effectLst/>
                        </a:rPr>
                      </a:br>
                      <a:r>
                        <a:rPr lang="en-US" sz="1600" kern="0">
                          <a:effectLst/>
                        </a:rPr>
                        <a:t>Nature</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Low-Cost Accommodations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Excitement/Thrills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Visitor Info Center</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Camping</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2254035"/>
                  </a:ext>
                </a:extLst>
              </a:tr>
              <a:tr h="361702">
                <a:tc>
                  <a:txBody>
                    <a:bodyPr/>
                    <a:lstStyle/>
                    <a:p>
                      <a:pPr marL="0" marR="0">
                        <a:lnSpc>
                          <a:spcPct val="107000"/>
                        </a:lnSpc>
                        <a:spcAft>
                          <a:spcPts val="800"/>
                        </a:spcAft>
                      </a:pPr>
                      <a:r>
                        <a:rPr lang="en-US" sz="1600" b="0" kern="0" dirty="0">
                          <a:effectLst/>
                        </a:rPr>
                        <a:t>Learning</a:t>
                      </a:r>
                      <a:endParaRPr lang="en-US"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Health/Wellness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rPr>
                        <a:t>Outdoor Activities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Safety</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rPr>
                        <a:t>Outdoor Activities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Peace/Quiet</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Environmental Impact</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92873868"/>
                  </a:ext>
                </a:extLst>
              </a:tr>
              <a:tr h="361702">
                <a:tc>
                  <a:txBody>
                    <a:bodyPr/>
                    <a:lstStyle/>
                    <a:p>
                      <a:pPr marL="0" marR="0">
                        <a:lnSpc>
                          <a:spcPct val="107000"/>
                        </a:lnSpc>
                        <a:spcAft>
                          <a:spcPts val="800"/>
                        </a:spcAft>
                      </a:pPr>
                      <a:r>
                        <a:rPr lang="en-US" sz="1600" b="0" kern="0" dirty="0">
                          <a:effectLst/>
                        </a:rPr>
                        <a:t>Accessibility</a:t>
                      </a:r>
                      <a:endParaRPr lang="en-US"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Safety</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Peace/Quiet</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Public Transportation</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Public Transportation</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Accessibility</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Low-Cost Accommodations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4650478"/>
                  </a:ext>
                </a:extLst>
              </a:tr>
              <a:tr h="231027">
                <a:tc>
                  <a:txBody>
                    <a:bodyPr/>
                    <a:lstStyle/>
                    <a:p>
                      <a:pPr marL="0" marR="0">
                        <a:lnSpc>
                          <a:spcPct val="107000"/>
                        </a:lnSpc>
                        <a:spcAft>
                          <a:spcPts val="800"/>
                        </a:spcAft>
                      </a:pPr>
                      <a:r>
                        <a:rPr lang="en-US" sz="1600" b="0" kern="0" dirty="0">
                          <a:effectLst/>
                        </a:rPr>
                        <a:t>Cultural Activities</a:t>
                      </a:r>
                      <a:endParaRPr lang="en-US"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Easy to Get To</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Excitement/Thrills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Excitement/Thrills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Fine Dining</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Inexpensive Dining</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Bars/Brew Pubs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80725591"/>
                  </a:ext>
                </a:extLst>
              </a:tr>
              <a:tr h="231027">
                <a:tc>
                  <a:txBody>
                    <a:bodyPr/>
                    <a:lstStyle/>
                    <a:p>
                      <a:pPr marL="0" marR="0">
                        <a:lnSpc>
                          <a:spcPct val="107000"/>
                        </a:lnSpc>
                        <a:spcAft>
                          <a:spcPts val="800"/>
                        </a:spcAft>
                      </a:pPr>
                      <a:r>
                        <a:rPr lang="en-US" sz="1600" b="0" kern="0" dirty="0">
                          <a:effectLst/>
                        </a:rPr>
                        <a:t>Visitor Info Center</a:t>
                      </a:r>
                      <a:endParaRPr lang="en-US"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Ski Lift</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Camping</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Visitor Info Center</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Luxury Lodging</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Learning</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rPr>
                        <a:t>Health/Wellness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611188"/>
                  </a:ext>
                </a:extLst>
              </a:tr>
            </a:tbl>
          </a:graphicData>
        </a:graphic>
      </p:graphicFrame>
    </p:spTree>
    <p:extLst>
      <p:ext uri="{BB962C8B-B14F-4D97-AF65-F5344CB8AC3E}">
        <p14:creationId xmlns:p14="http://schemas.microsoft.com/office/powerpoint/2010/main" val="3992320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9CC99-CD03-832B-8E11-64F1FF2613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3D2FB-2EA6-01FD-1A2C-D4EBD6DAA74C}"/>
              </a:ext>
            </a:extLst>
          </p:cNvPr>
          <p:cNvSpPr>
            <a:spLocks noGrp="1"/>
          </p:cNvSpPr>
          <p:nvPr>
            <p:ph type="title"/>
          </p:nvPr>
        </p:nvSpPr>
        <p:spPr>
          <a:xfrm>
            <a:off x="838200" y="365125"/>
            <a:ext cx="10515600" cy="823595"/>
          </a:xfrm>
        </p:spPr>
        <p:txBody>
          <a:bodyPr>
            <a:normAutofit/>
          </a:bodyPr>
          <a:lstStyle/>
          <a:p>
            <a:r>
              <a:rPr lang="en-US" sz="2400" dirty="0"/>
              <a:t>Contrasting Attribute Importance Across Appetite Segments</a:t>
            </a:r>
          </a:p>
        </p:txBody>
      </p:sp>
      <p:graphicFrame>
        <p:nvGraphicFramePr>
          <p:cNvPr id="4" name="Content Placeholder 3">
            <a:extLst>
              <a:ext uri="{FF2B5EF4-FFF2-40B4-BE49-F238E27FC236}">
                <a16:creationId xmlns:a16="http://schemas.microsoft.com/office/drawing/2014/main" id="{2A30ED2A-78AF-8863-0F49-C66676FD4492}"/>
              </a:ext>
            </a:extLst>
          </p:cNvPr>
          <p:cNvGraphicFramePr>
            <a:graphicFrameLocks noGrp="1"/>
          </p:cNvGraphicFramePr>
          <p:nvPr>
            <p:ph idx="1"/>
            <p:extLst>
              <p:ext uri="{D42A27DB-BD31-4B8C-83A1-F6EECF244321}">
                <p14:modId xmlns:p14="http://schemas.microsoft.com/office/powerpoint/2010/main" val="778683568"/>
              </p:ext>
            </p:extLst>
          </p:nvPr>
        </p:nvGraphicFramePr>
        <p:xfrm>
          <a:off x="314960" y="1940560"/>
          <a:ext cx="11795761" cy="4071624"/>
        </p:xfrm>
        <a:graphic>
          <a:graphicData uri="http://schemas.openxmlformats.org/drawingml/2006/table">
            <a:tbl>
              <a:tblPr firstRow="1" firstCol="1" bandRow="1">
                <a:tableStyleId>{B301B821-A1FF-4177-AEE7-76D212191A09}</a:tableStyleId>
              </a:tblPr>
              <a:tblGrid>
                <a:gridCol w="1901688">
                  <a:extLst>
                    <a:ext uri="{9D8B030D-6E8A-4147-A177-3AD203B41FA5}">
                      <a16:colId xmlns:a16="http://schemas.microsoft.com/office/drawing/2014/main" val="631394505"/>
                    </a:ext>
                  </a:extLst>
                </a:gridCol>
                <a:gridCol w="1500936">
                  <a:extLst>
                    <a:ext uri="{9D8B030D-6E8A-4147-A177-3AD203B41FA5}">
                      <a16:colId xmlns:a16="http://schemas.microsoft.com/office/drawing/2014/main" val="3550552528"/>
                    </a:ext>
                  </a:extLst>
                </a:gridCol>
                <a:gridCol w="1611835">
                  <a:extLst>
                    <a:ext uri="{9D8B030D-6E8A-4147-A177-3AD203B41FA5}">
                      <a16:colId xmlns:a16="http://schemas.microsoft.com/office/drawing/2014/main" val="2605080585"/>
                    </a:ext>
                  </a:extLst>
                </a:gridCol>
                <a:gridCol w="1897907">
                  <a:extLst>
                    <a:ext uri="{9D8B030D-6E8A-4147-A177-3AD203B41FA5}">
                      <a16:colId xmlns:a16="http://schemas.microsoft.com/office/drawing/2014/main" val="3972567398"/>
                    </a:ext>
                  </a:extLst>
                </a:gridCol>
                <a:gridCol w="1435404">
                  <a:extLst>
                    <a:ext uri="{9D8B030D-6E8A-4147-A177-3AD203B41FA5}">
                      <a16:colId xmlns:a16="http://schemas.microsoft.com/office/drawing/2014/main" val="4146559448"/>
                    </a:ext>
                  </a:extLst>
                </a:gridCol>
                <a:gridCol w="1669806">
                  <a:extLst>
                    <a:ext uri="{9D8B030D-6E8A-4147-A177-3AD203B41FA5}">
                      <a16:colId xmlns:a16="http://schemas.microsoft.com/office/drawing/2014/main" val="108074359"/>
                    </a:ext>
                  </a:extLst>
                </a:gridCol>
                <a:gridCol w="1778185">
                  <a:extLst>
                    <a:ext uri="{9D8B030D-6E8A-4147-A177-3AD203B41FA5}">
                      <a16:colId xmlns:a16="http://schemas.microsoft.com/office/drawing/2014/main" val="535458213"/>
                    </a:ext>
                  </a:extLst>
                </a:gridCol>
              </a:tblGrid>
              <a:tr h="361702">
                <a:tc>
                  <a:txBody>
                    <a:bodyPr/>
                    <a:lstStyle/>
                    <a:p>
                      <a:pPr marL="0" marR="0" algn="ctr">
                        <a:lnSpc>
                          <a:spcPct val="107000"/>
                        </a:lnSpc>
                        <a:spcAft>
                          <a:spcPts val="800"/>
                        </a:spcAft>
                      </a:pPr>
                      <a:r>
                        <a:rPr lang="en-US" sz="1600" kern="100" dirty="0">
                          <a:effectLst/>
                        </a:rPr>
                        <a:t>Sustainable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600" kern="100">
                          <a:effectLst/>
                        </a:rPr>
                        <a:t>Luxury/ Shopping</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600" kern="100">
                          <a:effectLst/>
                        </a:rPr>
                        <a:t>Outdoor Thrills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600" kern="100">
                          <a:effectLst/>
                        </a:rPr>
                        <a:t>Cost Conscious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600" kern="100">
                          <a:effectLst/>
                        </a:rPr>
                        <a:t>Thrill/Dine /Drink</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600" kern="100">
                          <a:effectLst/>
                        </a:rPr>
                        <a:t>Kids/ Camp/ Cost</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1600" kern="100">
                          <a:effectLst/>
                        </a:rPr>
                        <a:t>Camp/Cost /Brews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6687522"/>
                  </a:ext>
                </a:extLst>
              </a:tr>
              <a:tr h="361702">
                <a:tc>
                  <a:txBody>
                    <a:bodyPr/>
                    <a:lstStyle/>
                    <a:p>
                      <a:pPr marL="0" marR="0">
                        <a:lnSpc>
                          <a:spcPct val="107000"/>
                        </a:lnSpc>
                        <a:spcAft>
                          <a:spcPts val="800"/>
                        </a:spcAft>
                      </a:pPr>
                      <a:r>
                        <a:rPr lang="en-US" sz="1600" b="0" kern="0" dirty="0">
                          <a:effectLst/>
                        </a:rPr>
                        <a:t>Sustainability</a:t>
                      </a:r>
                      <a:endParaRPr lang="en-US"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highlight>
                            <a:srgbClr val="00FFFF"/>
                          </a:highlight>
                        </a:rPr>
                        <a:t>Fine Dining</a:t>
                      </a:r>
                      <a:endParaRPr lang="en-US" sz="1600" kern="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highlight>
                            <a:srgbClr val="00FF00"/>
                          </a:highlight>
                        </a:rPr>
                        <a:t>Outdoor Activities</a:t>
                      </a:r>
                      <a:endParaRPr lang="en-US" sz="16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highlight>
                            <a:srgbClr val="FFFFCC"/>
                          </a:highlight>
                        </a:rPr>
                        <a:t>Total Cost</a:t>
                      </a:r>
                      <a:endParaRPr lang="en-US" sz="1600" kern="100" dirty="0">
                        <a:effectLst/>
                        <a:highlight>
                          <a:srgbClr val="FFFFCC"/>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highlight>
                            <a:srgbClr val="919469"/>
                          </a:highlight>
                        </a:rPr>
                        <a:t>Ski Lift</a:t>
                      </a:r>
                      <a:endParaRPr lang="en-US" sz="1600" kern="100" dirty="0">
                        <a:effectLst/>
                        <a:highlight>
                          <a:srgbClr val="919469"/>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rPr>
                        <a:t>Children’s Activities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solidFill>
                            <a:srgbClr val="FFFF00"/>
                          </a:solidFill>
                          <a:effectLst/>
                          <a:highlight>
                            <a:srgbClr val="000080"/>
                          </a:highlight>
                        </a:rPr>
                        <a:t>Public Transportation</a:t>
                      </a:r>
                      <a:endParaRPr lang="en-US" sz="1600" kern="100" dirty="0">
                        <a:solidFill>
                          <a:srgbClr val="FFFF00"/>
                        </a:solidFill>
                        <a:effectLst/>
                        <a:highlight>
                          <a:srgbClr val="00008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1680419"/>
                  </a:ext>
                </a:extLst>
              </a:tr>
              <a:tr h="361702">
                <a:tc>
                  <a:txBody>
                    <a:bodyPr/>
                    <a:lstStyle/>
                    <a:p>
                      <a:pPr marL="0" marR="0">
                        <a:lnSpc>
                          <a:spcPct val="107000"/>
                        </a:lnSpc>
                        <a:spcAft>
                          <a:spcPts val="800"/>
                        </a:spcAft>
                      </a:pPr>
                      <a:r>
                        <a:rPr lang="en-US" sz="1600" b="0" kern="0" dirty="0">
                          <a:effectLst/>
                          <a:highlight>
                            <a:srgbClr val="FFFF00"/>
                          </a:highlight>
                        </a:rPr>
                        <a:t>Environmental Impact</a:t>
                      </a:r>
                      <a:endParaRPr lang="en-US" sz="1600" b="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Luxury Lodging</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rPr>
                        <a:t>Scenic Beauty</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highlight>
                            <a:srgbClr val="FF0000"/>
                          </a:highlight>
                        </a:rPr>
                        <a:t>Inexpensive Dining</a:t>
                      </a:r>
                      <a:endParaRPr lang="en-US" sz="1600" kern="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Bars/Brew Pubs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Camping</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rPr>
                        <a:t>Cultural Activities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1756235"/>
                  </a:ext>
                </a:extLst>
              </a:tr>
              <a:tr h="361702">
                <a:tc>
                  <a:txBody>
                    <a:bodyPr/>
                    <a:lstStyle/>
                    <a:p>
                      <a:pPr marL="0" marR="0">
                        <a:lnSpc>
                          <a:spcPct val="107000"/>
                        </a:lnSpc>
                        <a:spcAft>
                          <a:spcPts val="800"/>
                        </a:spcAft>
                      </a:pPr>
                      <a:r>
                        <a:rPr lang="en-US" sz="1600" b="0" kern="0" dirty="0">
                          <a:effectLst/>
                        </a:rPr>
                        <a:t>Carbon Footprint</a:t>
                      </a:r>
                      <a:endParaRPr lang="en-US"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Retail Shopping</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rPr>
                        <a:t>Wildlife/</a:t>
                      </a:r>
                      <a:br>
                        <a:rPr lang="en-US" sz="1600" kern="0" dirty="0">
                          <a:effectLst/>
                        </a:rPr>
                      </a:br>
                      <a:r>
                        <a:rPr lang="en-US" sz="1600" kern="0" dirty="0">
                          <a:effectLst/>
                        </a:rPr>
                        <a:t>Nature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Low-Cost Accommodations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Excitement/Thrills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Visitor Info Center</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Camping</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2254035"/>
                  </a:ext>
                </a:extLst>
              </a:tr>
              <a:tr h="361702">
                <a:tc>
                  <a:txBody>
                    <a:bodyPr/>
                    <a:lstStyle/>
                    <a:p>
                      <a:pPr marL="0" marR="0">
                        <a:lnSpc>
                          <a:spcPct val="107000"/>
                        </a:lnSpc>
                        <a:spcAft>
                          <a:spcPts val="800"/>
                        </a:spcAft>
                      </a:pPr>
                      <a:r>
                        <a:rPr lang="en-US" sz="1600" b="0" kern="0" dirty="0">
                          <a:effectLst/>
                          <a:highlight>
                            <a:srgbClr val="FF00FF"/>
                          </a:highlight>
                        </a:rPr>
                        <a:t>Learning</a:t>
                      </a:r>
                      <a:endParaRPr lang="en-US" sz="1600" b="0" kern="100" dirty="0">
                        <a:effectLst/>
                        <a:highlight>
                          <a:srgbClr val="FF00FF"/>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Health/Wellness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rPr>
                        <a:t>Peace/Quiet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Safety</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highlight>
                            <a:srgbClr val="00FF00"/>
                          </a:highlight>
                        </a:rPr>
                        <a:t>Outdoor Activities</a:t>
                      </a:r>
                      <a:endParaRPr lang="en-US" sz="16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Peace/Quiet</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highlight>
                            <a:srgbClr val="FFFF00"/>
                          </a:highlight>
                        </a:rPr>
                        <a:t>Environmental Impact</a:t>
                      </a:r>
                      <a:endParaRPr lang="en-US" sz="16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92873868"/>
                  </a:ext>
                </a:extLst>
              </a:tr>
              <a:tr h="361702">
                <a:tc>
                  <a:txBody>
                    <a:bodyPr/>
                    <a:lstStyle/>
                    <a:p>
                      <a:pPr marL="0" marR="0">
                        <a:lnSpc>
                          <a:spcPct val="107000"/>
                        </a:lnSpc>
                        <a:spcAft>
                          <a:spcPts val="800"/>
                        </a:spcAft>
                      </a:pPr>
                      <a:r>
                        <a:rPr lang="en-US" sz="1600" b="0" kern="0" dirty="0">
                          <a:effectLst/>
                        </a:rPr>
                        <a:t>Accessibility</a:t>
                      </a:r>
                      <a:endParaRPr lang="en-US"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Safety</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rPr>
                        <a:t>Excitement/</a:t>
                      </a:r>
                      <a:br>
                        <a:rPr lang="en-US" sz="1600" kern="0" dirty="0">
                          <a:effectLst/>
                        </a:rPr>
                      </a:br>
                      <a:r>
                        <a:rPr lang="en-US" sz="1600" kern="0" dirty="0">
                          <a:effectLst/>
                        </a:rPr>
                        <a:t>Thrills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solidFill>
                            <a:srgbClr val="FFFF00"/>
                          </a:solidFill>
                          <a:effectLst/>
                          <a:highlight>
                            <a:srgbClr val="000080"/>
                          </a:highlight>
                        </a:rPr>
                        <a:t>Public Transportation</a:t>
                      </a:r>
                      <a:endParaRPr lang="en-US" sz="1600" kern="100" dirty="0">
                        <a:solidFill>
                          <a:srgbClr val="FFFF00"/>
                        </a:solidFill>
                        <a:effectLst/>
                        <a:highlight>
                          <a:srgbClr val="00008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solidFill>
                            <a:srgbClr val="FFFF00"/>
                          </a:solidFill>
                          <a:effectLst/>
                          <a:highlight>
                            <a:srgbClr val="000080"/>
                          </a:highlight>
                        </a:rPr>
                        <a:t>Public Transportation</a:t>
                      </a:r>
                      <a:endParaRPr lang="en-US" sz="1600" kern="100" dirty="0">
                        <a:solidFill>
                          <a:srgbClr val="FFFF00"/>
                        </a:solidFill>
                        <a:effectLst/>
                        <a:highlight>
                          <a:srgbClr val="00008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Accessibility</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Low-Cost Accommodations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4650478"/>
                  </a:ext>
                </a:extLst>
              </a:tr>
              <a:tr h="231027">
                <a:tc>
                  <a:txBody>
                    <a:bodyPr/>
                    <a:lstStyle/>
                    <a:p>
                      <a:pPr marL="0" marR="0">
                        <a:lnSpc>
                          <a:spcPct val="107000"/>
                        </a:lnSpc>
                        <a:spcAft>
                          <a:spcPts val="800"/>
                        </a:spcAft>
                      </a:pPr>
                      <a:r>
                        <a:rPr lang="en-US" sz="1600" b="0" kern="0" dirty="0">
                          <a:effectLst/>
                        </a:rPr>
                        <a:t>Cultural Activities</a:t>
                      </a:r>
                      <a:endParaRPr lang="en-US"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Easy to Get To</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rPr>
                        <a:t>Camping</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Excitement/Thrills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highlight>
                            <a:srgbClr val="00FFFF"/>
                          </a:highlight>
                        </a:rPr>
                        <a:t>Fine Dining</a:t>
                      </a:r>
                      <a:endParaRPr lang="en-US" sz="1600" kern="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highlight>
                            <a:srgbClr val="FF0000"/>
                          </a:highlight>
                        </a:rPr>
                        <a:t>Inexpensive Dining</a:t>
                      </a:r>
                      <a:endParaRPr lang="en-US" sz="1600" kern="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Bars/Brew Pubs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80725591"/>
                  </a:ext>
                </a:extLst>
              </a:tr>
              <a:tr h="231027">
                <a:tc>
                  <a:txBody>
                    <a:bodyPr/>
                    <a:lstStyle/>
                    <a:p>
                      <a:pPr marL="0" marR="0">
                        <a:lnSpc>
                          <a:spcPct val="107000"/>
                        </a:lnSpc>
                        <a:spcAft>
                          <a:spcPts val="800"/>
                        </a:spcAft>
                      </a:pPr>
                      <a:r>
                        <a:rPr lang="en-US" sz="1600" b="0" kern="0" dirty="0">
                          <a:effectLst/>
                        </a:rPr>
                        <a:t>Visitor Info Center</a:t>
                      </a:r>
                      <a:endParaRPr lang="en-US" sz="16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highlight>
                            <a:srgbClr val="919469"/>
                          </a:highlight>
                        </a:rPr>
                        <a:t>Ski Lift</a:t>
                      </a:r>
                      <a:endParaRPr lang="en-US" sz="1600" kern="100" dirty="0">
                        <a:effectLst/>
                        <a:highlight>
                          <a:srgbClr val="919469"/>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highlight>
                            <a:srgbClr val="FFFFCC"/>
                          </a:highlight>
                        </a:rPr>
                        <a:t>Total Cost</a:t>
                      </a:r>
                      <a:endParaRPr lang="en-US" sz="1600" kern="100" dirty="0">
                        <a:effectLst/>
                        <a:highlight>
                          <a:srgbClr val="FFFFCC"/>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rPr>
                        <a:t>Visitor Info Center</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a:effectLst/>
                        </a:rPr>
                        <a:t>Luxury Lodging</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highlight>
                            <a:srgbClr val="FF00FF"/>
                          </a:highlight>
                        </a:rPr>
                        <a:t>Learning</a:t>
                      </a:r>
                      <a:endParaRPr lang="en-US" sz="1600" kern="100" dirty="0">
                        <a:effectLst/>
                        <a:highlight>
                          <a:srgbClr val="FF00FF"/>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kern="0" dirty="0">
                          <a:effectLst/>
                        </a:rPr>
                        <a:t>Health/Wellness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611188"/>
                  </a:ext>
                </a:extLst>
              </a:tr>
            </a:tbl>
          </a:graphicData>
        </a:graphic>
      </p:graphicFrame>
      <p:cxnSp>
        <p:nvCxnSpPr>
          <p:cNvPr id="5" name="Straight Arrow Connector 4">
            <a:extLst>
              <a:ext uri="{FF2B5EF4-FFF2-40B4-BE49-F238E27FC236}">
                <a16:creationId xmlns:a16="http://schemas.microsoft.com/office/drawing/2014/main" id="{30D2B9BE-8075-ED7E-9730-1CACFC692412}"/>
              </a:ext>
            </a:extLst>
          </p:cNvPr>
          <p:cNvCxnSpPr/>
          <p:nvPr/>
        </p:nvCxnSpPr>
        <p:spPr>
          <a:xfrm flipH="1">
            <a:off x="4572000" y="2763520"/>
            <a:ext cx="792480" cy="2672080"/>
          </a:xfrm>
          <a:prstGeom prst="straightConnector1">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A3E70C8-1C2F-5175-C23B-017292E12321}"/>
              </a:ext>
            </a:extLst>
          </p:cNvPr>
          <p:cNvCxnSpPr>
            <a:cxnSpLocks/>
          </p:cNvCxnSpPr>
          <p:nvPr/>
        </p:nvCxnSpPr>
        <p:spPr>
          <a:xfrm>
            <a:off x="4724400" y="2946400"/>
            <a:ext cx="2468880" cy="1270000"/>
          </a:xfrm>
          <a:prstGeom prst="straightConnector1">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0A9CD53-8E9A-C8EB-1F63-DDFAACC37F89}"/>
              </a:ext>
            </a:extLst>
          </p:cNvPr>
          <p:cNvCxnSpPr>
            <a:cxnSpLocks/>
          </p:cNvCxnSpPr>
          <p:nvPr/>
        </p:nvCxnSpPr>
        <p:spPr>
          <a:xfrm>
            <a:off x="1219200" y="4216400"/>
            <a:ext cx="7355840" cy="1452880"/>
          </a:xfrm>
          <a:prstGeom prst="straightConnector1">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6BD4467-5497-B0B9-8DF1-053E2D2C64FA}"/>
              </a:ext>
            </a:extLst>
          </p:cNvPr>
          <p:cNvCxnSpPr>
            <a:cxnSpLocks/>
          </p:cNvCxnSpPr>
          <p:nvPr/>
        </p:nvCxnSpPr>
        <p:spPr>
          <a:xfrm>
            <a:off x="2509520" y="2763520"/>
            <a:ext cx="4775200" cy="2387600"/>
          </a:xfrm>
          <a:prstGeom prst="straightConnector1">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F3E7CA0-7C21-F0BE-3860-A05E30A9B062}"/>
              </a:ext>
            </a:extLst>
          </p:cNvPr>
          <p:cNvCxnSpPr>
            <a:cxnSpLocks/>
          </p:cNvCxnSpPr>
          <p:nvPr/>
        </p:nvCxnSpPr>
        <p:spPr>
          <a:xfrm flipH="1">
            <a:off x="3068320" y="2641600"/>
            <a:ext cx="4124960" cy="2915920"/>
          </a:xfrm>
          <a:prstGeom prst="straightConnector1">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8C9D3F5-4C2E-02C4-9334-7EC68A90EAE0}"/>
              </a:ext>
            </a:extLst>
          </p:cNvPr>
          <p:cNvCxnSpPr>
            <a:cxnSpLocks/>
          </p:cNvCxnSpPr>
          <p:nvPr/>
        </p:nvCxnSpPr>
        <p:spPr>
          <a:xfrm flipH="1">
            <a:off x="6725920" y="2763520"/>
            <a:ext cx="3464560" cy="1981200"/>
          </a:xfrm>
          <a:prstGeom prst="straightConnector1">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6BA8E10-436B-CCAC-DE26-0B01E2CF314C}"/>
              </a:ext>
            </a:extLst>
          </p:cNvPr>
          <p:cNvCxnSpPr>
            <a:cxnSpLocks/>
          </p:cNvCxnSpPr>
          <p:nvPr/>
        </p:nvCxnSpPr>
        <p:spPr>
          <a:xfrm>
            <a:off x="6725920" y="3205480"/>
            <a:ext cx="2316480" cy="1711960"/>
          </a:xfrm>
          <a:prstGeom prst="straightConnector1">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9045B29B-D591-D15A-2061-3541893FB3A7}"/>
              </a:ext>
            </a:extLst>
          </p:cNvPr>
          <p:cNvSpPr/>
          <p:nvPr/>
        </p:nvSpPr>
        <p:spPr>
          <a:xfrm>
            <a:off x="233680" y="2316480"/>
            <a:ext cx="1574800" cy="548640"/>
          </a:xfrm>
          <a:prstGeom prst="ellipse">
            <a:avLst/>
          </a:prstGeom>
          <a:noFill/>
          <a:ln w="28575">
            <a:solidFill>
              <a:srgbClr val="FF0000"/>
            </a:solidFill>
          </a:ln>
          <a:effectLst>
            <a:glow rad="139700">
              <a:srgbClr val="FF0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2EEDAB-D7F0-3835-624E-907077345E78}"/>
              </a:ext>
            </a:extLst>
          </p:cNvPr>
          <p:cNvSpPr txBox="1"/>
          <p:nvPr/>
        </p:nvSpPr>
        <p:spPr>
          <a:xfrm>
            <a:off x="838200" y="924910"/>
            <a:ext cx="11143593" cy="830997"/>
          </a:xfrm>
          <a:prstGeom prst="rect">
            <a:avLst/>
          </a:prstGeom>
          <a:noFill/>
        </p:spPr>
        <p:txBody>
          <a:bodyPr wrap="square" rtlCol="0">
            <a:spAutoFit/>
          </a:bodyPr>
          <a:lstStyle/>
          <a:p>
            <a:r>
              <a:rPr lang="en-US" sz="2400" b="1" dirty="0">
                <a:solidFill>
                  <a:schemeClr val="accent2">
                    <a:lumMod val="75000"/>
                  </a:schemeClr>
                </a:solidFill>
              </a:rPr>
              <a:t>The appetite segments are listed across the top, and below each are the characteristics of a trip beginning with </a:t>
            </a:r>
            <a:r>
              <a:rPr lang="en-US" sz="2400" b="1">
                <a:solidFill>
                  <a:schemeClr val="accent2">
                    <a:lumMod val="75000"/>
                  </a:schemeClr>
                </a:solidFill>
              </a:rPr>
              <a:t>most important.  </a:t>
            </a:r>
            <a:endParaRPr lang="en-US" sz="2400" b="1" dirty="0">
              <a:solidFill>
                <a:schemeClr val="accent2">
                  <a:lumMod val="75000"/>
                </a:schemeClr>
              </a:solidFill>
            </a:endParaRPr>
          </a:p>
        </p:txBody>
      </p:sp>
    </p:spTree>
    <p:extLst>
      <p:ext uri="{BB962C8B-B14F-4D97-AF65-F5344CB8AC3E}">
        <p14:creationId xmlns:p14="http://schemas.microsoft.com/office/powerpoint/2010/main" val="1122256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A09B7-E31F-EAB6-DAC0-4AEED58908FB}"/>
              </a:ext>
            </a:extLst>
          </p:cNvPr>
          <p:cNvSpPr>
            <a:spLocks noGrp="1"/>
          </p:cNvSpPr>
          <p:nvPr>
            <p:ph type="title"/>
          </p:nvPr>
        </p:nvSpPr>
        <p:spPr>
          <a:xfrm>
            <a:off x="838200" y="365125"/>
            <a:ext cx="10515600" cy="671195"/>
          </a:xfrm>
        </p:spPr>
        <p:txBody>
          <a:bodyPr>
            <a:normAutofit/>
          </a:bodyPr>
          <a:lstStyle/>
          <a:p>
            <a:r>
              <a:rPr lang="en-US" sz="2800" dirty="0"/>
              <a:t>Take-aways from this example</a:t>
            </a:r>
          </a:p>
        </p:txBody>
      </p:sp>
      <p:sp>
        <p:nvSpPr>
          <p:cNvPr id="3" name="Content Placeholder 2">
            <a:extLst>
              <a:ext uri="{FF2B5EF4-FFF2-40B4-BE49-F238E27FC236}">
                <a16:creationId xmlns:a16="http://schemas.microsoft.com/office/drawing/2014/main" id="{07C459EB-CAFE-035C-33C4-EB69930508F3}"/>
              </a:ext>
            </a:extLst>
          </p:cNvPr>
          <p:cNvSpPr>
            <a:spLocks noGrp="1"/>
          </p:cNvSpPr>
          <p:nvPr>
            <p:ph idx="1"/>
          </p:nvPr>
        </p:nvSpPr>
        <p:spPr>
          <a:xfrm>
            <a:off x="838200" y="1310640"/>
            <a:ext cx="10515600" cy="4866323"/>
          </a:xfrm>
        </p:spPr>
        <p:txBody>
          <a:bodyPr>
            <a:normAutofit lnSpcReduction="10000"/>
          </a:bodyPr>
          <a:lstStyle/>
          <a:p>
            <a:r>
              <a:rPr lang="en-US" dirty="0"/>
              <a:t>Note the significant differences in most important attributes for the different segments. </a:t>
            </a:r>
          </a:p>
          <a:p>
            <a:r>
              <a:rPr lang="en-US" dirty="0"/>
              <a:t>Using these differences, a destination can tailor each component of their offering (product, price, place, promotion) to specifically attract their chosen target segments. </a:t>
            </a:r>
          </a:p>
          <a:p>
            <a:r>
              <a:rPr lang="en-US" dirty="0"/>
              <a:t>For instance: </a:t>
            </a:r>
          </a:p>
          <a:p>
            <a:pPr lvl="1"/>
            <a:r>
              <a:rPr lang="en-US" dirty="0"/>
              <a:t>The Thrill/Dine/Drink segment is looking for Ski Lifts, Bars, Excitement, and Outdoor Activities</a:t>
            </a:r>
          </a:p>
          <a:p>
            <a:pPr lvl="1"/>
            <a:r>
              <a:rPr lang="en-US" dirty="0"/>
              <a:t>The Sustainable segment values Sustainability, Environmental Impact, Carbon Footprint, and Learning experiences</a:t>
            </a:r>
          </a:p>
          <a:p>
            <a:r>
              <a:rPr lang="en-US" dirty="0"/>
              <a:t>These segments provide a great deal of insight into what motivates the different prospects for a visit to a mountain town. </a:t>
            </a:r>
          </a:p>
          <a:p>
            <a:pPr marL="457200" lvl="1" indent="0">
              <a:buNone/>
            </a:pPr>
            <a:endParaRPr lang="en-US" dirty="0"/>
          </a:p>
        </p:txBody>
      </p:sp>
    </p:spTree>
    <p:extLst>
      <p:ext uri="{BB962C8B-B14F-4D97-AF65-F5344CB8AC3E}">
        <p14:creationId xmlns:p14="http://schemas.microsoft.com/office/powerpoint/2010/main" val="2914871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D234-8137-C44B-B928-411056480ADD}"/>
              </a:ext>
            </a:extLst>
          </p:cNvPr>
          <p:cNvSpPr>
            <a:spLocks noGrp="1"/>
          </p:cNvSpPr>
          <p:nvPr>
            <p:ph type="title"/>
          </p:nvPr>
        </p:nvSpPr>
        <p:spPr/>
        <p:txBody>
          <a:bodyPr/>
          <a:lstStyle/>
          <a:p>
            <a:r>
              <a:rPr lang="en-US" dirty="0"/>
              <a:t>Optional Case Discussion</a:t>
            </a:r>
          </a:p>
        </p:txBody>
      </p:sp>
      <p:sp>
        <p:nvSpPr>
          <p:cNvPr id="3" name="Content Placeholder 2">
            <a:extLst>
              <a:ext uri="{FF2B5EF4-FFF2-40B4-BE49-F238E27FC236}">
                <a16:creationId xmlns:a16="http://schemas.microsoft.com/office/drawing/2014/main" id="{51D464F0-2B95-F160-1DAA-5E1F308EAF8E}"/>
              </a:ext>
            </a:extLst>
          </p:cNvPr>
          <p:cNvSpPr>
            <a:spLocks noGrp="1"/>
          </p:cNvSpPr>
          <p:nvPr>
            <p:ph idx="1"/>
          </p:nvPr>
        </p:nvSpPr>
        <p:spPr/>
        <p:txBody>
          <a:bodyPr/>
          <a:lstStyle/>
          <a:p>
            <a:r>
              <a:rPr lang="en-US" dirty="0"/>
              <a:t>Select one of the </a:t>
            </a:r>
            <a:r>
              <a:rPr lang="en-US" dirty="0">
                <a:hlinkClick r:id="rId2"/>
              </a:rPr>
              <a:t>online cases </a:t>
            </a:r>
            <a:r>
              <a:rPr lang="en-US" dirty="0"/>
              <a:t>for student to read in advance</a:t>
            </a:r>
          </a:p>
          <a:p>
            <a:r>
              <a:rPr lang="en-US" dirty="0"/>
              <a:t>Have students discuss how the appetites of the prospects are illustrated in the case</a:t>
            </a:r>
          </a:p>
          <a:p>
            <a:r>
              <a:rPr lang="en-US" dirty="0"/>
              <a:t>How would students measure and classify appetites for the company in the case?</a:t>
            </a:r>
          </a:p>
          <a:p>
            <a:r>
              <a:rPr lang="en-US" dirty="0"/>
              <a:t>What are the different options for targeting appetites relevant to this case?</a:t>
            </a:r>
          </a:p>
        </p:txBody>
      </p:sp>
    </p:spTree>
    <p:extLst>
      <p:ext uri="{BB962C8B-B14F-4D97-AF65-F5344CB8AC3E}">
        <p14:creationId xmlns:p14="http://schemas.microsoft.com/office/powerpoint/2010/main" val="1360020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49911-B555-B406-45ED-467435016F75}"/>
              </a:ext>
            </a:extLst>
          </p:cNvPr>
          <p:cNvSpPr>
            <a:spLocks noGrp="1"/>
          </p:cNvSpPr>
          <p:nvPr>
            <p:ph type="title"/>
          </p:nvPr>
        </p:nvSpPr>
        <p:spPr/>
        <p:txBody>
          <a:bodyPr/>
          <a:lstStyle/>
          <a:p>
            <a:r>
              <a:rPr lang="en-US" dirty="0"/>
              <a:t>Takeaways and Teaching Summary</a:t>
            </a:r>
          </a:p>
        </p:txBody>
      </p:sp>
      <p:sp>
        <p:nvSpPr>
          <p:cNvPr id="3" name="Content Placeholder 2">
            <a:extLst>
              <a:ext uri="{FF2B5EF4-FFF2-40B4-BE49-F238E27FC236}">
                <a16:creationId xmlns:a16="http://schemas.microsoft.com/office/drawing/2014/main" id="{C3402741-DCAD-E443-98F3-F5882D4F4903}"/>
              </a:ext>
            </a:extLst>
          </p:cNvPr>
          <p:cNvSpPr>
            <a:spLocks noGrp="1"/>
          </p:cNvSpPr>
          <p:nvPr>
            <p:ph idx="1"/>
          </p:nvPr>
        </p:nvSpPr>
        <p:spPr/>
        <p:txBody>
          <a:bodyPr/>
          <a:lstStyle/>
          <a:p>
            <a:r>
              <a:rPr lang="en-US" dirty="0"/>
              <a:t>Demographics are often useful for identifying prospects versus non-prospects for a product category, but they provide limited insight beyond that.</a:t>
            </a:r>
          </a:p>
          <a:p>
            <a:r>
              <a:rPr lang="en-US" dirty="0"/>
              <a:t>Effective segmentation is critical for strategic marketing, and the more insights the segments provide, the more valuable segmentation.</a:t>
            </a:r>
          </a:p>
          <a:p>
            <a:r>
              <a:rPr lang="en-US" dirty="0"/>
              <a:t>Visit the website (</a:t>
            </a:r>
            <a:r>
              <a:rPr lang="en-US" dirty="0">
                <a:hlinkClick r:id="rId2"/>
              </a:rPr>
              <a:t>https://fennellstory.com/</a:t>
            </a:r>
            <a:r>
              <a:rPr lang="en-US" dirty="0"/>
              <a:t>) for further insights and access to a variety of free content and tools. </a:t>
            </a:r>
          </a:p>
        </p:txBody>
      </p:sp>
    </p:spTree>
    <p:extLst>
      <p:ext uri="{BB962C8B-B14F-4D97-AF65-F5344CB8AC3E}">
        <p14:creationId xmlns:p14="http://schemas.microsoft.com/office/powerpoint/2010/main" val="3473109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18CB-7241-5680-6DFB-BDE92CEADA89}"/>
              </a:ext>
            </a:extLst>
          </p:cNvPr>
          <p:cNvSpPr>
            <a:spLocks noGrp="1"/>
          </p:cNvSpPr>
          <p:nvPr>
            <p:ph type="title"/>
          </p:nvPr>
        </p:nvSpPr>
        <p:spPr/>
        <p:txBody>
          <a:bodyPr/>
          <a:lstStyle/>
          <a:p>
            <a:pPr algn="ctr"/>
            <a:r>
              <a:rPr lang="en-US" dirty="0"/>
              <a:t>Optional Application</a:t>
            </a:r>
          </a:p>
        </p:txBody>
      </p:sp>
      <p:sp>
        <p:nvSpPr>
          <p:cNvPr id="3" name="Content Placeholder 2">
            <a:extLst>
              <a:ext uri="{FF2B5EF4-FFF2-40B4-BE49-F238E27FC236}">
                <a16:creationId xmlns:a16="http://schemas.microsoft.com/office/drawing/2014/main" id="{7E9D13BF-F7A6-963B-3D7D-25F08FDAB664}"/>
              </a:ext>
            </a:extLst>
          </p:cNvPr>
          <p:cNvSpPr>
            <a:spLocks noGrp="1"/>
          </p:cNvSpPr>
          <p:nvPr>
            <p:ph idx="1"/>
          </p:nvPr>
        </p:nvSpPr>
        <p:spPr/>
        <p:txBody>
          <a:bodyPr/>
          <a:lstStyle/>
          <a:p>
            <a:r>
              <a:rPr lang="en-US" dirty="0"/>
              <a:t>The following slides provide an optional example of applying the model to a vehicle purchase decision.</a:t>
            </a:r>
          </a:p>
        </p:txBody>
      </p:sp>
    </p:spTree>
    <p:extLst>
      <p:ext uri="{BB962C8B-B14F-4D97-AF65-F5344CB8AC3E}">
        <p14:creationId xmlns:p14="http://schemas.microsoft.com/office/powerpoint/2010/main" val="2453508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C34F93-2C27-D3BF-FE48-72A588E5D3E3}"/>
              </a:ext>
            </a:extLst>
          </p:cNvPr>
          <p:cNvSpPr>
            <a:spLocks noGrp="1"/>
          </p:cNvSpPr>
          <p:nvPr>
            <p:ph type="title"/>
          </p:nvPr>
        </p:nvSpPr>
        <p:spPr/>
        <p:txBody>
          <a:bodyPr/>
          <a:lstStyle/>
          <a:p>
            <a:r>
              <a:rPr lang="en-US" dirty="0"/>
              <a:t>The Model in Action</a:t>
            </a:r>
          </a:p>
        </p:txBody>
      </p:sp>
      <p:sp>
        <p:nvSpPr>
          <p:cNvPr id="5" name="Text Placeholder 4">
            <a:extLst>
              <a:ext uri="{FF2B5EF4-FFF2-40B4-BE49-F238E27FC236}">
                <a16:creationId xmlns:a16="http://schemas.microsoft.com/office/drawing/2014/main" id="{F52FDE41-7CE4-490F-1B53-8F8CE19AF5B3}"/>
              </a:ext>
            </a:extLst>
          </p:cNvPr>
          <p:cNvSpPr>
            <a:spLocks noGrp="1"/>
          </p:cNvSpPr>
          <p:nvPr>
            <p:ph type="body" idx="1"/>
          </p:nvPr>
        </p:nvSpPr>
        <p:spPr/>
        <p:txBody>
          <a:bodyPr/>
          <a:lstStyle/>
          <a:p>
            <a:r>
              <a:rPr lang="en-US" dirty="0"/>
              <a:t>A brief example</a:t>
            </a:r>
          </a:p>
        </p:txBody>
      </p:sp>
    </p:spTree>
    <p:extLst>
      <p:ext uri="{BB962C8B-B14F-4D97-AF65-F5344CB8AC3E}">
        <p14:creationId xmlns:p14="http://schemas.microsoft.com/office/powerpoint/2010/main" val="405436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siness woman standing arms crossed">
            <a:extLst>
              <a:ext uri="{FF2B5EF4-FFF2-40B4-BE49-F238E27FC236}">
                <a16:creationId xmlns:a16="http://schemas.microsoft.com/office/drawing/2014/main" id="{0B5AE1B2-AB4A-6D05-48B0-B9759D2D7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199" y="2276680"/>
            <a:ext cx="585866" cy="2286000"/>
          </a:xfrm>
          <a:prstGeom prst="rect">
            <a:avLst/>
          </a:prstGeom>
        </p:spPr>
      </p:pic>
      <p:pic>
        <p:nvPicPr>
          <p:cNvPr id="7" name="Picture 6" descr="Business woman hand on chin">
            <a:extLst>
              <a:ext uri="{FF2B5EF4-FFF2-40B4-BE49-F238E27FC236}">
                <a16:creationId xmlns:a16="http://schemas.microsoft.com/office/drawing/2014/main" id="{F979FF08-BED2-FE81-BFBF-60BB5C300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6941" y="3577942"/>
            <a:ext cx="705133" cy="2286000"/>
          </a:xfrm>
          <a:prstGeom prst="rect">
            <a:avLst/>
          </a:prstGeom>
        </p:spPr>
      </p:pic>
      <p:sp>
        <p:nvSpPr>
          <p:cNvPr id="19" name="TextBox 18">
            <a:extLst>
              <a:ext uri="{FF2B5EF4-FFF2-40B4-BE49-F238E27FC236}">
                <a16:creationId xmlns:a16="http://schemas.microsoft.com/office/drawing/2014/main" id="{2869CB82-E3D2-B392-A852-21789661B74B}"/>
              </a:ext>
            </a:extLst>
          </p:cNvPr>
          <p:cNvSpPr txBox="1"/>
          <p:nvPr/>
        </p:nvSpPr>
        <p:spPr>
          <a:xfrm>
            <a:off x="587490" y="439952"/>
            <a:ext cx="3370923" cy="1754326"/>
          </a:xfrm>
          <a:prstGeom prst="rect">
            <a:avLst/>
          </a:prstGeom>
          <a:noFill/>
        </p:spPr>
        <p:txBody>
          <a:bodyPr wrap="square" rtlCol="0">
            <a:spAutoFit/>
          </a:bodyPr>
          <a:lstStyle/>
          <a:p>
            <a:r>
              <a:rPr lang="en-US" dirty="0"/>
              <a:t>Environment</a:t>
            </a:r>
          </a:p>
          <a:p>
            <a:pPr marL="285750" indent="-285750">
              <a:buFont typeface="Arial" panose="020B0604020202020204" pitchFamily="34" charset="0"/>
              <a:buChar char="•"/>
            </a:pPr>
            <a:r>
              <a:rPr lang="en-US" dirty="0"/>
              <a:t>Lives in Colorado</a:t>
            </a:r>
          </a:p>
          <a:p>
            <a:pPr marL="285750" indent="-285750">
              <a:buFont typeface="Arial" panose="020B0604020202020204" pitchFamily="34" charset="0"/>
              <a:buChar char="•"/>
            </a:pPr>
            <a:r>
              <a:rPr lang="en-US" dirty="0"/>
              <a:t>Lives in a mountain town</a:t>
            </a:r>
          </a:p>
          <a:p>
            <a:pPr marL="285750" indent="-285750">
              <a:buFont typeface="Arial" panose="020B0604020202020204" pitchFamily="34" charset="0"/>
              <a:buChar char="•"/>
            </a:pPr>
            <a:r>
              <a:rPr lang="en-US" dirty="0"/>
              <a:t>30-mile daily commute to differing locations</a:t>
            </a:r>
          </a:p>
          <a:p>
            <a:pPr marL="285750" indent="-285750">
              <a:buFont typeface="Arial" panose="020B0604020202020204" pitchFamily="34" charset="0"/>
              <a:buChar char="•"/>
            </a:pPr>
            <a:r>
              <a:rPr lang="en-US" dirty="0"/>
              <a:t>No children</a:t>
            </a:r>
          </a:p>
        </p:txBody>
      </p:sp>
      <p:sp>
        <p:nvSpPr>
          <p:cNvPr id="20" name="TextBox 19">
            <a:extLst>
              <a:ext uri="{FF2B5EF4-FFF2-40B4-BE49-F238E27FC236}">
                <a16:creationId xmlns:a16="http://schemas.microsoft.com/office/drawing/2014/main" id="{7CC9001E-6D66-3E89-97DA-F11E832B9936}"/>
              </a:ext>
            </a:extLst>
          </p:cNvPr>
          <p:cNvSpPr txBox="1"/>
          <p:nvPr/>
        </p:nvSpPr>
        <p:spPr>
          <a:xfrm>
            <a:off x="571831" y="4709780"/>
            <a:ext cx="3695242" cy="2308324"/>
          </a:xfrm>
          <a:prstGeom prst="rect">
            <a:avLst/>
          </a:prstGeom>
          <a:noFill/>
        </p:spPr>
        <p:txBody>
          <a:bodyPr wrap="none" rtlCol="0">
            <a:spAutoFit/>
          </a:bodyPr>
          <a:lstStyle/>
          <a:p>
            <a:r>
              <a:rPr lang="en-US" dirty="0"/>
              <a:t>Person</a:t>
            </a:r>
          </a:p>
          <a:p>
            <a:pPr marL="285750" indent="-285750">
              <a:buFont typeface="Arial" panose="020B0604020202020204" pitchFamily="34" charset="0"/>
              <a:buChar char="•"/>
            </a:pPr>
            <a:r>
              <a:rPr lang="en-US" dirty="0"/>
              <a:t>Owns her second car</a:t>
            </a:r>
          </a:p>
          <a:p>
            <a:pPr marL="285750" indent="-285750">
              <a:buFont typeface="Arial" panose="020B0604020202020204" pitchFamily="34" charset="0"/>
              <a:buChar char="•"/>
            </a:pPr>
            <a:r>
              <a:rPr lang="en-US" dirty="0"/>
              <a:t>Never purchased a car on her own</a:t>
            </a:r>
          </a:p>
          <a:p>
            <a:pPr marL="285750" indent="-285750">
              <a:buFont typeface="Arial" panose="020B0604020202020204" pitchFamily="34" charset="0"/>
              <a:buChar char="•"/>
            </a:pPr>
            <a:r>
              <a:rPr lang="en-US" dirty="0"/>
              <a:t>Strongly independent</a:t>
            </a:r>
          </a:p>
          <a:p>
            <a:pPr marL="285750" indent="-285750">
              <a:buFont typeface="Arial" panose="020B0604020202020204" pitchFamily="34" charset="0"/>
              <a:buChar char="•"/>
            </a:pPr>
            <a:r>
              <a:rPr lang="en-US" dirty="0"/>
              <a:t>Moderate income</a:t>
            </a:r>
          </a:p>
          <a:p>
            <a:pPr marL="285750" indent="-285750">
              <a:buFont typeface="Arial" panose="020B0604020202020204" pitchFamily="34" charset="0"/>
              <a:buChar char="•"/>
            </a:pPr>
            <a:r>
              <a:rPr lang="en-US" dirty="0"/>
              <a:t>Active lifestyle</a:t>
            </a:r>
          </a:p>
          <a:p>
            <a:pPr marL="285750" indent="-285750">
              <a:buFont typeface="Arial" panose="020B0604020202020204" pitchFamily="34" charset="0"/>
              <a:buChar char="•"/>
            </a:pPr>
            <a:r>
              <a:rPr lang="en-US" dirty="0"/>
              <a:t>Etc.</a:t>
            </a:r>
          </a:p>
          <a:p>
            <a:endParaRPr lang="en-US" dirty="0"/>
          </a:p>
        </p:txBody>
      </p:sp>
      <p:sp>
        <p:nvSpPr>
          <p:cNvPr id="21" name="TextBox 20">
            <a:extLst>
              <a:ext uri="{FF2B5EF4-FFF2-40B4-BE49-F238E27FC236}">
                <a16:creationId xmlns:a16="http://schemas.microsoft.com/office/drawing/2014/main" id="{BB137DB0-27B2-354F-4EF6-8A170C80B4FF}"/>
              </a:ext>
            </a:extLst>
          </p:cNvPr>
          <p:cNvSpPr txBox="1"/>
          <p:nvPr/>
        </p:nvSpPr>
        <p:spPr>
          <a:xfrm>
            <a:off x="3130251" y="2598614"/>
            <a:ext cx="3370923" cy="1477328"/>
          </a:xfrm>
          <a:prstGeom prst="rect">
            <a:avLst/>
          </a:prstGeom>
          <a:noFill/>
        </p:spPr>
        <p:txBody>
          <a:bodyPr wrap="none" rtlCol="0">
            <a:spAutoFit/>
          </a:bodyPr>
          <a:lstStyle/>
          <a:p>
            <a:r>
              <a:rPr lang="en-US" dirty="0"/>
              <a:t>Prospect for a new vehicle?</a:t>
            </a:r>
          </a:p>
          <a:p>
            <a:pPr marL="285750" indent="-285750">
              <a:buFont typeface="Arial" panose="020B0604020202020204" pitchFamily="34" charset="0"/>
              <a:buChar char="•"/>
            </a:pPr>
            <a:r>
              <a:rPr lang="en-US" dirty="0">
                <a:solidFill>
                  <a:srgbClr val="00B050"/>
                </a:solidFill>
              </a:rPr>
              <a:t>YES</a:t>
            </a:r>
          </a:p>
          <a:p>
            <a:endParaRPr lang="en-US" dirty="0"/>
          </a:p>
          <a:p>
            <a:r>
              <a:rPr lang="en-US" dirty="0"/>
              <a:t>Prospect for Public Transportation</a:t>
            </a:r>
          </a:p>
          <a:p>
            <a:pPr marL="285750" indent="-285750">
              <a:buFont typeface="Arial" panose="020B0604020202020204" pitchFamily="34" charset="0"/>
              <a:buChar char="•"/>
            </a:pPr>
            <a:r>
              <a:rPr lang="en-US" dirty="0">
                <a:solidFill>
                  <a:srgbClr val="C00000"/>
                </a:solidFill>
              </a:rPr>
              <a:t>NO</a:t>
            </a:r>
          </a:p>
        </p:txBody>
      </p:sp>
      <p:sp>
        <p:nvSpPr>
          <p:cNvPr id="22" name="TextBox 21">
            <a:extLst>
              <a:ext uri="{FF2B5EF4-FFF2-40B4-BE49-F238E27FC236}">
                <a16:creationId xmlns:a16="http://schemas.microsoft.com/office/drawing/2014/main" id="{4ECFC2AF-D948-9E47-6881-F02B191E7C78}"/>
              </a:ext>
            </a:extLst>
          </p:cNvPr>
          <p:cNvSpPr txBox="1"/>
          <p:nvPr/>
        </p:nvSpPr>
        <p:spPr>
          <a:xfrm>
            <a:off x="7400130" y="2254356"/>
            <a:ext cx="4060279" cy="2585323"/>
          </a:xfrm>
          <a:prstGeom prst="rect">
            <a:avLst/>
          </a:prstGeom>
          <a:noFill/>
        </p:spPr>
        <p:txBody>
          <a:bodyPr wrap="none" rtlCol="0">
            <a:spAutoFit/>
          </a:bodyPr>
          <a:lstStyle/>
          <a:p>
            <a:r>
              <a:rPr lang="en-US" dirty="0"/>
              <a:t>Prospect for Elements in the Brand Array:</a:t>
            </a:r>
          </a:p>
          <a:p>
            <a:pPr marL="285750" indent="-285750">
              <a:buFont typeface="Arial" panose="020B0604020202020204" pitchFamily="34" charset="0"/>
              <a:buChar char="•"/>
            </a:pPr>
            <a:r>
              <a:rPr lang="en-US" dirty="0"/>
              <a:t>Ferrari, </a:t>
            </a:r>
            <a:r>
              <a:rPr lang="en-US" dirty="0" err="1"/>
              <a:t>Porche</a:t>
            </a:r>
            <a:r>
              <a:rPr lang="en-US" dirty="0"/>
              <a:t>, </a:t>
            </a:r>
          </a:p>
          <a:p>
            <a:pPr marL="742950" lvl="1" indent="-285750">
              <a:buFont typeface="Arial" panose="020B0604020202020204" pitchFamily="34" charset="0"/>
              <a:buChar char="•"/>
            </a:pPr>
            <a:r>
              <a:rPr lang="en-US" dirty="0">
                <a:solidFill>
                  <a:srgbClr val="C00000"/>
                </a:solidFill>
              </a:rPr>
              <a:t>NO</a:t>
            </a:r>
          </a:p>
          <a:p>
            <a:pPr marL="285750" indent="-285750">
              <a:buFont typeface="Arial" panose="020B0604020202020204" pitchFamily="34" charset="0"/>
              <a:buChar char="•"/>
            </a:pPr>
            <a:r>
              <a:rPr lang="en-US" dirty="0"/>
              <a:t>Chevrolet, Ford, Toyota, etc.</a:t>
            </a:r>
          </a:p>
          <a:p>
            <a:pPr marL="742950" lvl="1" indent="-285750">
              <a:buFont typeface="Arial" panose="020B0604020202020204" pitchFamily="34" charset="0"/>
              <a:buChar char="•"/>
            </a:pPr>
            <a:r>
              <a:rPr lang="en-US" dirty="0">
                <a:solidFill>
                  <a:srgbClr val="00B050"/>
                </a:solidFill>
              </a:rPr>
              <a:t>YES</a:t>
            </a:r>
          </a:p>
          <a:p>
            <a:pPr marL="285750" indent="-285750">
              <a:buFont typeface="Arial" panose="020B0604020202020204" pitchFamily="34" charset="0"/>
              <a:buChar char="•"/>
            </a:pPr>
            <a:r>
              <a:rPr lang="en-US" dirty="0"/>
              <a:t>Large SUV</a:t>
            </a:r>
          </a:p>
          <a:p>
            <a:pPr marL="742950" lvl="1" indent="-285750">
              <a:buFont typeface="Arial" panose="020B0604020202020204" pitchFamily="34" charset="0"/>
              <a:buChar char="•"/>
            </a:pPr>
            <a:r>
              <a:rPr lang="en-US" dirty="0">
                <a:solidFill>
                  <a:srgbClr val="C00000"/>
                </a:solidFill>
              </a:rPr>
              <a:t>NO</a:t>
            </a:r>
          </a:p>
          <a:p>
            <a:pPr marL="285750" indent="-285750">
              <a:buFont typeface="Arial" panose="020B0604020202020204" pitchFamily="34" charset="0"/>
              <a:buChar char="•"/>
            </a:pPr>
            <a:r>
              <a:rPr lang="en-US" dirty="0"/>
              <a:t>Etc.</a:t>
            </a:r>
          </a:p>
          <a:p>
            <a:pPr marL="285750" indent="-285750">
              <a:buFont typeface="Arial" panose="020B0604020202020204" pitchFamily="34" charset="0"/>
              <a:buChar char="•"/>
            </a:pPr>
            <a:endParaRPr lang="en-US" dirty="0"/>
          </a:p>
        </p:txBody>
      </p:sp>
      <p:sp>
        <p:nvSpPr>
          <p:cNvPr id="23" name="TextBox 22">
            <a:extLst>
              <a:ext uri="{FF2B5EF4-FFF2-40B4-BE49-F238E27FC236}">
                <a16:creationId xmlns:a16="http://schemas.microsoft.com/office/drawing/2014/main" id="{80B51CEA-28B4-03AC-E84F-1AFEA86BDD03}"/>
              </a:ext>
            </a:extLst>
          </p:cNvPr>
          <p:cNvSpPr txBox="1"/>
          <p:nvPr/>
        </p:nvSpPr>
        <p:spPr>
          <a:xfrm>
            <a:off x="2308212" y="-94841"/>
            <a:ext cx="7619843" cy="584775"/>
          </a:xfrm>
          <a:prstGeom prst="rect">
            <a:avLst/>
          </a:prstGeom>
          <a:noFill/>
        </p:spPr>
        <p:txBody>
          <a:bodyPr wrap="none" rtlCol="0">
            <a:spAutoFit/>
          </a:bodyPr>
          <a:lstStyle/>
          <a:p>
            <a:r>
              <a:rPr lang="en-US" sz="3200" dirty="0"/>
              <a:t>Is this Person a Prospect </a:t>
            </a:r>
            <a:r>
              <a:rPr lang="en-US" sz="3200"/>
              <a:t>or a Non-prospect</a:t>
            </a:r>
            <a:r>
              <a:rPr lang="en-US" sz="3200" dirty="0"/>
              <a:t>? </a:t>
            </a:r>
          </a:p>
        </p:txBody>
      </p:sp>
      <p:cxnSp>
        <p:nvCxnSpPr>
          <p:cNvPr id="25" name="Straight Arrow Connector 24">
            <a:extLst>
              <a:ext uri="{FF2B5EF4-FFF2-40B4-BE49-F238E27FC236}">
                <a16:creationId xmlns:a16="http://schemas.microsoft.com/office/drawing/2014/main" id="{57EBD5F5-75B1-53FA-6833-AC352E6F1039}"/>
              </a:ext>
            </a:extLst>
          </p:cNvPr>
          <p:cNvCxnSpPr/>
          <p:nvPr/>
        </p:nvCxnSpPr>
        <p:spPr>
          <a:xfrm>
            <a:off x="3130251" y="1638636"/>
            <a:ext cx="618979" cy="8232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BF4B09C-8A03-3176-0E74-79B5E8A7B57B}"/>
              </a:ext>
            </a:extLst>
          </p:cNvPr>
          <p:cNvCxnSpPr>
            <a:cxnSpLocks/>
          </p:cNvCxnSpPr>
          <p:nvPr/>
        </p:nvCxnSpPr>
        <p:spPr>
          <a:xfrm flipV="1">
            <a:off x="3017709" y="4252118"/>
            <a:ext cx="618979" cy="8232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Arrow: Right 27">
            <a:extLst>
              <a:ext uri="{FF2B5EF4-FFF2-40B4-BE49-F238E27FC236}">
                <a16:creationId xmlns:a16="http://schemas.microsoft.com/office/drawing/2014/main" id="{D7317A74-8625-4C0B-23A0-EB8A0EA75E72}"/>
              </a:ext>
            </a:extLst>
          </p:cNvPr>
          <p:cNvSpPr/>
          <p:nvPr/>
        </p:nvSpPr>
        <p:spPr>
          <a:xfrm>
            <a:off x="6501174" y="2907350"/>
            <a:ext cx="618978" cy="5011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5562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F1974B-4752-D946-2FB6-696AB558B77F}"/>
              </a:ext>
            </a:extLst>
          </p:cNvPr>
          <p:cNvSpPr>
            <a:spLocks noGrp="1"/>
          </p:cNvSpPr>
          <p:nvPr>
            <p:ph type="title"/>
          </p:nvPr>
        </p:nvSpPr>
        <p:spPr/>
        <p:txBody>
          <a:bodyPr/>
          <a:lstStyle/>
          <a:p>
            <a:r>
              <a:rPr lang="en-US" dirty="0"/>
              <a:t>Geraldine Fennell</a:t>
            </a:r>
          </a:p>
        </p:txBody>
      </p:sp>
      <p:sp>
        <p:nvSpPr>
          <p:cNvPr id="3" name="Espace réservé du contenu 2">
            <a:extLst>
              <a:ext uri="{FF2B5EF4-FFF2-40B4-BE49-F238E27FC236}">
                <a16:creationId xmlns:a16="http://schemas.microsoft.com/office/drawing/2014/main" id="{C5108CCF-F145-84B5-382C-EB4B4BA4DEDB}"/>
              </a:ext>
            </a:extLst>
          </p:cNvPr>
          <p:cNvSpPr>
            <a:spLocks noGrp="1"/>
          </p:cNvSpPr>
          <p:nvPr>
            <p:ph idx="1"/>
          </p:nvPr>
        </p:nvSpPr>
        <p:spPr/>
        <p:txBody>
          <a:bodyPr/>
          <a:lstStyle/>
          <a:p>
            <a:r>
              <a:rPr lang="en-US" dirty="0"/>
              <a:t>This research was funded to promote and extend the work of Geraldine Fennell</a:t>
            </a:r>
          </a:p>
          <a:p>
            <a:r>
              <a:rPr lang="en-US" dirty="0"/>
              <a:t>Fennell was both an academic and a practitioner. She published a variety of papers in top-level journals that focused on consumer decision-making.</a:t>
            </a:r>
          </a:p>
          <a:p>
            <a:r>
              <a:rPr lang="en-US" dirty="0"/>
              <a:t>She proposed a new way of modeling consumer decision-making that had significant implications for segmentation, product development, and positioning.</a:t>
            </a:r>
          </a:p>
          <a:p>
            <a:r>
              <a:rPr lang="en-US" dirty="0"/>
              <a:t>This learning module reviews her work, contrasts it with traditional segmentation models, and further develops it to facilitate application.</a:t>
            </a:r>
          </a:p>
        </p:txBody>
      </p:sp>
    </p:spTree>
    <p:extLst>
      <p:ext uri="{BB962C8B-B14F-4D97-AF65-F5344CB8AC3E}">
        <p14:creationId xmlns:p14="http://schemas.microsoft.com/office/powerpoint/2010/main" val="2980529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siness woman standing arms crossed">
            <a:extLst>
              <a:ext uri="{FF2B5EF4-FFF2-40B4-BE49-F238E27FC236}">
                <a16:creationId xmlns:a16="http://schemas.microsoft.com/office/drawing/2014/main" id="{0B5AE1B2-AB4A-6D05-48B0-B9759D2D7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3615" y="166526"/>
            <a:ext cx="585866" cy="2286000"/>
          </a:xfrm>
          <a:prstGeom prst="rect">
            <a:avLst/>
          </a:prstGeom>
        </p:spPr>
      </p:pic>
      <p:pic>
        <p:nvPicPr>
          <p:cNvPr id="15" name="Picture 14" descr="Business woman thumbs down">
            <a:extLst>
              <a:ext uri="{FF2B5EF4-FFF2-40B4-BE49-F238E27FC236}">
                <a16:creationId xmlns:a16="http://schemas.microsoft.com/office/drawing/2014/main" id="{82CAF07D-1EDE-7C37-FEE9-E2F6582E0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280" y="3378515"/>
            <a:ext cx="943199" cy="2286000"/>
          </a:xfrm>
          <a:prstGeom prst="rect">
            <a:avLst/>
          </a:prstGeom>
        </p:spPr>
      </p:pic>
      <p:pic>
        <p:nvPicPr>
          <p:cNvPr id="17" name="Picture 16" descr="Business woman cheering one hand">
            <a:extLst>
              <a:ext uri="{FF2B5EF4-FFF2-40B4-BE49-F238E27FC236}">
                <a16:creationId xmlns:a16="http://schemas.microsoft.com/office/drawing/2014/main" id="{A3C147E3-720A-A5ED-02E7-EC8C8E5EC7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669" y="3378515"/>
            <a:ext cx="929456" cy="2286000"/>
          </a:xfrm>
          <a:prstGeom prst="rect">
            <a:avLst/>
          </a:prstGeom>
        </p:spPr>
      </p:pic>
      <p:sp>
        <p:nvSpPr>
          <p:cNvPr id="19" name="TextBox 18">
            <a:extLst>
              <a:ext uri="{FF2B5EF4-FFF2-40B4-BE49-F238E27FC236}">
                <a16:creationId xmlns:a16="http://schemas.microsoft.com/office/drawing/2014/main" id="{2869CB82-E3D2-B392-A852-21789661B74B}"/>
              </a:ext>
            </a:extLst>
          </p:cNvPr>
          <p:cNvSpPr txBox="1"/>
          <p:nvPr/>
        </p:nvSpPr>
        <p:spPr>
          <a:xfrm>
            <a:off x="254603" y="0"/>
            <a:ext cx="3370923" cy="1754326"/>
          </a:xfrm>
          <a:prstGeom prst="rect">
            <a:avLst/>
          </a:prstGeom>
          <a:noFill/>
        </p:spPr>
        <p:txBody>
          <a:bodyPr wrap="square" rtlCol="0">
            <a:spAutoFit/>
          </a:bodyPr>
          <a:lstStyle/>
          <a:p>
            <a:r>
              <a:rPr lang="en-US" b="1" dirty="0"/>
              <a:t>Environment</a:t>
            </a:r>
          </a:p>
          <a:p>
            <a:pPr marL="285750" indent="-285750">
              <a:buFont typeface="Arial" panose="020B0604020202020204" pitchFamily="34" charset="0"/>
              <a:buChar char="•"/>
            </a:pPr>
            <a:r>
              <a:rPr lang="en-US" dirty="0"/>
              <a:t>Lives in Colorado</a:t>
            </a:r>
          </a:p>
          <a:p>
            <a:pPr marL="285750" indent="-285750">
              <a:buFont typeface="Arial" panose="020B0604020202020204" pitchFamily="34" charset="0"/>
              <a:buChar char="•"/>
            </a:pPr>
            <a:r>
              <a:rPr lang="en-US" dirty="0"/>
              <a:t>Lives in a mountain town</a:t>
            </a:r>
          </a:p>
          <a:p>
            <a:pPr marL="285750" indent="-285750">
              <a:buFont typeface="Arial" panose="020B0604020202020204" pitchFamily="34" charset="0"/>
              <a:buChar char="•"/>
            </a:pPr>
            <a:r>
              <a:rPr lang="en-US" dirty="0"/>
              <a:t>30-mile daily commute to differing locations</a:t>
            </a:r>
          </a:p>
          <a:p>
            <a:pPr marL="285750" indent="-285750">
              <a:buFont typeface="Arial" panose="020B0604020202020204" pitchFamily="34" charset="0"/>
              <a:buChar char="•"/>
            </a:pPr>
            <a:r>
              <a:rPr lang="en-US" dirty="0"/>
              <a:t>No children</a:t>
            </a:r>
          </a:p>
        </p:txBody>
      </p:sp>
      <p:sp>
        <p:nvSpPr>
          <p:cNvPr id="20" name="TextBox 19">
            <a:extLst>
              <a:ext uri="{FF2B5EF4-FFF2-40B4-BE49-F238E27FC236}">
                <a16:creationId xmlns:a16="http://schemas.microsoft.com/office/drawing/2014/main" id="{7CC9001E-6D66-3E89-97DA-F11E832B9936}"/>
              </a:ext>
            </a:extLst>
          </p:cNvPr>
          <p:cNvSpPr txBox="1"/>
          <p:nvPr/>
        </p:nvSpPr>
        <p:spPr>
          <a:xfrm>
            <a:off x="5502859" y="-36696"/>
            <a:ext cx="3695242" cy="2308324"/>
          </a:xfrm>
          <a:prstGeom prst="rect">
            <a:avLst/>
          </a:prstGeom>
          <a:noFill/>
        </p:spPr>
        <p:txBody>
          <a:bodyPr wrap="none" rtlCol="0">
            <a:spAutoFit/>
          </a:bodyPr>
          <a:lstStyle/>
          <a:p>
            <a:r>
              <a:rPr lang="en-US" b="1" dirty="0"/>
              <a:t>Person</a:t>
            </a:r>
          </a:p>
          <a:p>
            <a:pPr marL="285750" indent="-285750">
              <a:buFont typeface="Arial" panose="020B0604020202020204" pitchFamily="34" charset="0"/>
              <a:buChar char="•"/>
            </a:pPr>
            <a:r>
              <a:rPr lang="en-US" dirty="0"/>
              <a:t>Owns her second car</a:t>
            </a:r>
          </a:p>
          <a:p>
            <a:pPr marL="285750" indent="-285750">
              <a:buFont typeface="Arial" panose="020B0604020202020204" pitchFamily="34" charset="0"/>
              <a:buChar char="•"/>
            </a:pPr>
            <a:r>
              <a:rPr lang="en-US" dirty="0"/>
              <a:t>Never purchased a car on her own</a:t>
            </a:r>
          </a:p>
          <a:p>
            <a:pPr marL="285750" indent="-285750">
              <a:buFont typeface="Arial" panose="020B0604020202020204" pitchFamily="34" charset="0"/>
              <a:buChar char="•"/>
            </a:pPr>
            <a:r>
              <a:rPr lang="en-US" dirty="0"/>
              <a:t>Strongly independent</a:t>
            </a:r>
          </a:p>
          <a:p>
            <a:pPr marL="285750" indent="-285750">
              <a:buFont typeface="Arial" panose="020B0604020202020204" pitchFamily="34" charset="0"/>
              <a:buChar char="•"/>
            </a:pPr>
            <a:r>
              <a:rPr lang="en-US" dirty="0"/>
              <a:t>Moderate income</a:t>
            </a:r>
          </a:p>
          <a:p>
            <a:pPr marL="285750" indent="-285750">
              <a:buFont typeface="Arial" panose="020B0604020202020204" pitchFamily="34" charset="0"/>
              <a:buChar char="•"/>
            </a:pPr>
            <a:r>
              <a:rPr lang="en-US" dirty="0"/>
              <a:t>Active lifestyle</a:t>
            </a:r>
          </a:p>
          <a:p>
            <a:pPr marL="285750" indent="-285750">
              <a:buFont typeface="Arial" panose="020B0604020202020204" pitchFamily="34" charset="0"/>
              <a:buChar char="•"/>
            </a:pPr>
            <a:r>
              <a:rPr lang="en-US" dirty="0"/>
              <a:t>Etc.</a:t>
            </a:r>
          </a:p>
          <a:p>
            <a:endParaRPr lang="en-US" dirty="0"/>
          </a:p>
        </p:txBody>
      </p:sp>
      <p:sp>
        <p:nvSpPr>
          <p:cNvPr id="2" name="TextBox 1">
            <a:extLst>
              <a:ext uri="{FF2B5EF4-FFF2-40B4-BE49-F238E27FC236}">
                <a16:creationId xmlns:a16="http://schemas.microsoft.com/office/drawing/2014/main" id="{47A3D68A-D9E2-D710-8037-F5C209C26638}"/>
              </a:ext>
            </a:extLst>
          </p:cNvPr>
          <p:cNvSpPr txBox="1"/>
          <p:nvPr/>
        </p:nvSpPr>
        <p:spPr>
          <a:xfrm>
            <a:off x="1940064" y="2619310"/>
            <a:ext cx="4498539" cy="584775"/>
          </a:xfrm>
          <a:prstGeom prst="rect">
            <a:avLst/>
          </a:prstGeom>
          <a:noFill/>
        </p:spPr>
        <p:txBody>
          <a:bodyPr wrap="none" rtlCol="0">
            <a:spAutoFit/>
          </a:bodyPr>
          <a:lstStyle/>
          <a:p>
            <a:r>
              <a:rPr lang="en-US" sz="3200" dirty="0"/>
              <a:t>Perceived Usage Situation</a:t>
            </a:r>
          </a:p>
        </p:txBody>
      </p:sp>
      <p:sp>
        <p:nvSpPr>
          <p:cNvPr id="3" name="TextBox 2">
            <a:extLst>
              <a:ext uri="{FF2B5EF4-FFF2-40B4-BE49-F238E27FC236}">
                <a16:creationId xmlns:a16="http://schemas.microsoft.com/office/drawing/2014/main" id="{E9ACC64F-4432-BB69-E2D5-F098EE83CBC8}"/>
              </a:ext>
            </a:extLst>
          </p:cNvPr>
          <p:cNvSpPr txBox="1"/>
          <p:nvPr/>
        </p:nvSpPr>
        <p:spPr>
          <a:xfrm>
            <a:off x="254603" y="3378515"/>
            <a:ext cx="3854878" cy="3508653"/>
          </a:xfrm>
          <a:prstGeom prst="rect">
            <a:avLst/>
          </a:prstGeom>
          <a:noFill/>
        </p:spPr>
        <p:txBody>
          <a:bodyPr wrap="square" rtlCol="0">
            <a:spAutoFit/>
          </a:bodyPr>
          <a:lstStyle/>
          <a:p>
            <a:r>
              <a:rPr lang="en-US" sz="2400" b="1" dirty="0">
                <a:solidFill>
                  <a:srgbClr val="FF0000"/>
                </a:solidFill>
              </a:rPr>
              <a:t>Appetite</a:t>
            </a:r>
          </a:p>
          <a:p>
            <a:pPr marL="285750" indent="-285750">
              <a:buFont typeface="Arial" panose="020B0604020202020204" pitchFamily="34" charset="0"/>
              <a:buChar char="•"/>
            </a:pPr>
            <a:r>
              <a:rPr lang="en-US" dirty="0"/>
              <a:t>Wants a new car</a:t>
            </a:r>
          </a:p>
          <a:p>
            <a:pPr marL="285750" indent="-285750">
              <a:buFont typeface="Arial" panose="020B0604020202020204" pitchFamily="34" charset="0"/>
              <a:buChar char="•"/>
            </a:pPr>
            <a:r>
              <a:rPr lang="en-US" dirty="0"/>
              <a:t>Preferred 4-wheel or all-wheel drive</a:t>
            </a:r>
          </a:p>
          <a:p>
            <a:pPr marL="285750" indent="-285750">
              <a:buFont typeface="Arial" panose="020B0604020202020204" pitchFamily="34" charset="0"/>
              <a:buChar char="•"/>
            </a:pPr>
            <a:r>
              <a:rPr lang="en-US" dirty="0"/>
              <a:t>Sporty</a:t>
            </a:r>
          </a:p>
          <a:p>
            <a:pPr marL="285750" indent="-285750">
              <a:buFont typeface="Arial" panose="020B0604020202020204" pitchFamily="34" charset="0"/>
              <a:buChar char="•"/>
            </a:pPr>
            <a:r>
              <a:rPr lang="en-US" dirty="0"/>
              <a:t>Fuel efficient</a:t>
            </a:r>
          </a:p>
          <a:p>
            <a:pPr marL="742950" lvl="1" indent="-285750">
              <a:buFont typeface="Arial" panose="020B0604020202020204" pitchFamily="34" charset="0"/>
              <a:buChar char="•"/>
            </a:pPr>
            <a:r>
              <a:rPr lang="en-US" dirty="0"/>
              <a:t>Could be hybrid or electric</a:t>
            </a:r>
          </a:p>
          <a:p>
            <a:pPr marL="285750" indent="-285750">
              <a:buFont typeface="Arial" panose="020B0604020202020204" pitchFamily="34" charset="0"/>
              <a:buChar char="•"/>
            </a:pPr>
            <a:r>
              <a:rPr lang="en-US" dirty="0"/>
              <a:t>Wants carrying capacity for dogs/luggage/sporting equipment</a:t>
            </a:r>
          </a:p>
          <a:p>
            <a:pPr marL="285750" indent="-285750">
              <a:buFont typeface="Arial" panose="020B0604020202020204" pitchFamily="34" charset="0"/>
              <a:buChar char="•"/>
            </a:pPr>
            <a:r>
              <a:rPr lang="en-US" dirty="0"/>
              <a:t>Prefers American-made</a:t>
            </a:r>
          </a:p>
          <a:p>
            <a:pPr marL="285750" indent="-285750">
              <a:buFont typeface="Arial" panose="020B0604020202020204" pitchFamily="34" charset="0"/>
              <a:buChar char="•"/>
            </a:pPr>
            <a:r>
              <a:rPr lang="en-US" dirty="0">
                <a:solidFill>
                  <a:srgbClr val="C00000"/>
                </a:solidFill>
              </a:rPr>
              <a:t>Note: each of these attributes will have a different level of importance (weight)</a:t>
            </a:r>
          </a:p>
        </p:txBody>
      </p:sp>
      <p:sp>
        <p:nvSpPr>
          <p:cNvPr id="4" name="TextBox 3">
            <a:extLst>
              <a:ext uri="{FF2B5EF4-FFF2-40B4-BE49-F238E27FC236}">
                <a16:creationId xmlns:a16="http://schemas.microsoft.com/office/drawing/2014/main" id="{3C3DCD96-3163-F9E3-7503-67DC7E5D3AC5}"/>
              </a:ext>
            </a:extLst>
          </p:cNvPr>
          <p:cNvSpPr txBox="1"/>
          <p:nvPr/>
        </p:nvSpPr>
        <p:spPr>
          <a:xfrm>
            <a:off x="5685893" y="3378515"/>
            <a:ext cx="3854878" cy="2031325"/>
          </a:xfrm>
          <a:prstGeom prst="rect">
            <a:avLst/>
          </a:prstGeom>
          <a:noFill/>
        </p:spPr>
        <p:txBody>
          <a:bodyPr wrap="square" rtlCol="0">
            <a:spAutoFit/>
          </a:bodyPr>
          <a:lstStyle/>
          <a:p>
            <a:r>
              <a:rPr lang="en-US" b="1" dirty="0"/>
              <a:t>Constraints</a:t>
            </a:r>
          </a:p>
          <a:p>
            <a:pPr marL="285750" indent="-285750">
              <a:buFont typeface="Arial" panose="020B0604020202020204" pitchFamily="34" charset="0"/>
              <a:buChar char="•"/>
            </a:pPr>
            <a:r>
              <a:rPr lang="en-US" dirty="0"/>
              <a:t>Budget maximum $35,000</a:t>
            </a:r>
          </a:p>
          <a:p>
            <a:pPr marL="285750" indent="-285750">
              <a:buFont typeface="Arial" panose="020B0604020202020204" pitchFamily="34" charset="0"/>
              <a:buChar char="•"/>
            </a:pPr>
            <a:r>
              <a:rPr lang="en-US" dirty="0"/>
              <a:t>Must have four doors</a:t>
            </a:r>
          </a:p>
          <a:p>
            <a:pPr marL="285750" indent="-285750">
              <a:buFont typeface="Arial" panose="020B0604020202020204" pitchFamily="34" charset="0"/>
              <a:buChar char="•"/>
            </a:pPr>
            <a:r>
              <a:rPr lang="en-US" dirty="0"/>
              <a:t>Must have convenient dealership</a:t>
            </a:r>
          </a:p>
          <a:p>
            <a:pPr marL="285750" indent="-285750">
              <a:buFont typeface="Arial" panose="020B0604020202020204" pitchFamily="34" charset="0"/>
              <a:buChar char="•"/>
            </a:pPr>
            <a:r>
              <a:rPr lang="en-US" dirty="0"/>
              <a:t>Must have driver-assist</a:t>
            </a:r>
          </a:p>
          <a:p>
            <a:pPr marL="285750" indent="-285750">
              <a:buFont typeface="Arial" panose="020B0604020202020204" pitchFamily="34" charset="0"/>
              <a:buChar char="•"/>
            </a:pPr>
            <a:r>
              <a:rPr lang="en-US" dirty="0"/>
              <a:t>Must have adaptive cruise</a:t>
            </a:r>
          </a:p>
          <a:p>
            <a:pPr marL="285750" indent="-285750">
              <a:buFont typeface="Arial" panose="020B0604020202020204" pitchFamily="34" charset="0"/>
              <a:buChar char="•"/>
            </a:pPr>
            <a:r>
              <a:rPr lang="en-US" dirty="0"/>
              <a:t>Good snow traction</a:t>
            </a:r>
          </a:p>
        </p:txBody>
      </p:sp>
      <p:cxnSp>
        <p:nvCxnSpPr>
          <p:cNvPr id="6" name="Straight Arrow Connector 5">
            <a:extLst>
              <a:ext uri="{FF2B5EF4-FFF2-40B4-BE49-F238E27FC236}">
                <a16:creationId xmlns:a16="http://schemas.microsoft.com/office/drawing/2014/main" id="{600C3165-AEC2-4DB8-E9DF-5E17B7990742}"/>
              </a:ext>
            </a:extLst>
          </p:cNvPr>
          <p:cNvCxnSpPr>
            <a:cxnSpLocks/>
          </p:cNvCxnSpPr>
          <p:nvPr/>
        </p:nvCxnSpPr>
        <p:spPr>
          <a:xfrm>
            <a:off x="1909698" y="1754326"/>
            <a:ext cx="618979" cy="8232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EBC5075-9FB9-E4CB-951B-9E1176F71137}"/>
              </a:ext>
            </a:extLst>
          </p:cNvPr>
          <p:cNvCxnSpPr>
            <a:cxnSpLocks/>
          </p:cNvCxnSpPr>
          <p:nvPr/>
        </p:nvCxnSpPr>
        <p:spPr>
          <a:xfrm flipH="1">
            <a:off x="6096000" y="1754326"/>
            <a:ext cx="618979" cy="8232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811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usiness woman shrugging">
            <a:extLst>
              <a:ext uri="{FF2B5EF4-FFF2-40B4-BE49-F238E27FC236}">
                <a16:creationId xmlns:a16="http://schemas.microsoft.com/office/drawing/2014/main" id="{FD93BB04-1703-E69F-5F9C-59255222F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0788" y="156930"/>
            <a:ext cx="1217908" cy="2286000"/>
          </a:xfrm>
          <a:prstGeom prst="rect">
            <a:avLst/>
          </a:prstGeom>
        </p:spPr>
      </p:pic>
      <p:sp>
        <p:nvSpPr>
          <p:cNvPr id="20" name="TextBox 19">
            <a:extLst>
              <a:ext uri="{FF2B5EF4-FFF2-40B4-BE49-F238E27FC236}">
                <a16:creationId xmlns:a16="http://schemas.microsoft.com/office/drawing/2014/main" id="{7CC9001E-6D66-3E89-97DA-F11E832B9936}"/>
              </a:ext>
            </a:extLst>
          </p:cNvPr>
          <p:cNvSpPr txBox="1"/>
          <p:nvPr/>
        </p:nvSpPr>
        <p:spPr>
          <a:xfrm>
            <a:off x="108747" y="0"/>
            <a:ext cx="3695242" cy="2308324"/>
          </a:xfrm>
          <a:prstGeom prst="rect">
            <a:avLst/>
          </a:prstGeom>
          <a:noFill/>
        </p:spPr>
        <p:txBody>
          <a:bodyPr wrap="none" rtlCol="0">
            <a:spAutoFit/>
          </a:bodyPr>
          <a:lstStyle/>
          <a:p>
            <a:r>
              <a:rPr lang="en-US" b="1" dirty="0"/>
              <a:t>Person</a:t>
            </a:r>
          </a:p>
          <a:p>
            <a:pPr marL="285750" indent="-285750">
              <a:buFont typeface="Arial" panose="020B0604020202020204" pitchFamily="34" charset="0"/>
              <a:buChar char="•"/>
            </a:pPr>
            <a:r>
              <a:rPr lang="en-US" dirty="0"/>
              <a:t>Owns her second car</a:t>
            </a:r>
          </a:p>
          <a:p>
            <a:pPr marL="285750" indent="-285750">
              <a:buFont typeface="Arial" panose="020B0604020202020204" pitchFamily="34" charset="0"/>
              <a:buChar char="•"/>
            </a:pPr>
            <a:r>
              <a:rPr lang="en-US" dirty="0"/>
              <a:t>Never purchased a car on her own</a:t>
            </a:r>
          </a:p>
          <a:p>
            <a:pPr marL="285750" indent="-285750">
              <a:buFont typeface="Arial" panose="020B0604020202020204" pitchFamily="34" charset="0"/>
              <a:buChar char="•"/>
            </a:pPr>
            <a:r>
              <a:rPr lang="en-US" dirty="0"/>
              <a:t>Strongly independent</a:t>
            </a:r>
          </a:p>
          <a:p>
            <a:pPr marL="285750" indent="-285750">
              <a:buFont typeface="Arial" panose="020B0604020202020204" pitchFamily="34" charset="0"/>
              <a:buChar char="•"/>
            </a:pPr>
            <a:r>
              <a:rPr lang="en-US" dirty="0"/>
              <a:t>Moderate income</a:t>
            </a:r>
          </a:p>
          <a:p>
            <a:pPr marL="285750" indent="-285750">
              <a:buFont typeface="Arial" panose="020B0604020202020204" pitchFamily="34" charset="0"/>
              <a:buChar char="•"/>
            </a:pPr>
            <a:r>
              <a:rPr lang="en-US" dirty="0"/>
              <a:t>Active lifestyle</a:t>
            </a:r>
          </a:p>
          <a:p>
            <a:pPr marL="285750" indent="-285750">
              <a:buFont typeface="Arial" panose="020B0604020202020204" pitchFamily="34" charset="0"/>
              <a:buChar char="•"/>
            </a:pPr>
            <a:r>
              <a:rPr lang="en-US" dirty="0"/>
              <a:t>Etc.</a:t>
            </a:r>
          </a:p>
          <a:p>
            <a:endParaRPr lang="en-US" dirty="0"/>
          </a:p>
        </p:txBody>
      </p:sp>
      <p:sp>
        <p:nvSpPr>
          <p:cNvPr id="2" name="TextBox 1">
            <a:extLst>
              <a:ext uri="{FF2B5EF4-FFF2-40B4-BE49-F238E27FC236}">
                <a16:creationId xmlns:a16="http://schemas.microsoft.com/office/drawing/2014/main" id="{47A3D68A-D9E2-D710-8037-F5C209C26638}"/>
              </a:ext>
            </a:extLst>
          </p:cNvPr>
          <p:cNvSpPr txBox="1"/>
          <p:nvPr/>
        </p:nvSpPr>
        <p:spPr>
          <a:xfrm>
            <a:off x="1940064" y="2619310"/>
            <a:ext cx="3864135" cy="584775"/>
          </a:xfrm>
          <a:prstGeom prst="rect">
            <a:avLst/>
          </a:prstGeom>
          <a:noFill/>
        </p:spPr>
        <p:txBody>
          <a:bodyPr wrap="none" rtlCol="0">
            <a:spAutoFit/>
          </a:bodyPr>
          <a:lstStyle/>
          <a:p>
            <a:r>
              <a:rPr lang="en-US" sz="3200" dirty="0"/>
              <a:t>Perceived Brand Array</a:t>
            </a:r>
          </a:p>
        </p:txBody>
      </p:sp>
      <p:sp>
        <p:nvSpPr>
          <p:cNvPr id="6" name="TextBox 5">
            <a:extLst>
              <a:ext uri="{FF2B5EF4-FFF2-40B4-BE49-F238E27FC236}">
                <a16:creationId xmlns:a16="http://schemas.microsoft.com/office/drawing/2014/main" id="{092D28D6-8D26-F401-7D98-DB1DC2170DB4}"/>
              </a:ext>
            </a:extLst>
          </p:cNvPr>
          <p:cNvSpPr txBox="1"/>
          <p:nvPr/>
        </p:nvSpPr>
        <p:spPr>
          <a:xfrm>
            <a:off x="43941" y="3386969"/>
            <a:ext cx="12079238" cy="2585323"/>
          </a:xfrm>
          <a:prstGeom prst="rect">
            <a:avLst/>
          </a:prstGeom>
          <a:noFill/>
        </p:spPr>
        <p:txBody>
          <a:bodyPr wrap="square" rtlCol="0">
            <a:spAutoFit/>
          </a:bodyPr>
          <a:lstStyle/>
          <a:p>
            <a:r>
              <a:rPr lang="en-US" b="1" dirty="0"/>
              <a:t>Consumer Decision</a:t>
            </a:r>
          </a:p>
          <a:p>
            <a:r>
              <a:rPr lang="en-US" dirty="0"/>
              <a:t>The consumer’s choice depends on the fit between available options, their appetite, and their constraints.</a:t>
            </a:r>
          </a:p>
          <a:p>
            <a:r>
              <a:rPr lang="en-US" dirty="0"/>
              <a:t>Their personal attributes interact with elements in the marketplace to develop a perception of the ability of each option to meet their appetite for the product category.</a:t>
            </a:r>
          </a:p>
          <a:p>
            <a:endParaRPr lang="en-US" dirty="0"/>
          </a:p>
          <a:p>
            <a:r>
              <a:rPr lang="en-US" dirty="0"/>
              <a:t>Not all occasions result in purchase/consumption. If none of the available options fall within their constraints and match their appetite, they may defer purchase/consumption.</a:t>
            </a:r>
          </a:p>
          <a:p>
            <a:endParaRPr lang="en-US" dirty="0"/>
          </a:p>
          <a:p>
            <a:r>
              <a:rPr lang="en-US" dirty="0"/>
              <a:t>The fit between the consumer’s appetite and the available options can be quantified using one of several attitude models.</a:t>
            </a:r>
          </a:p>
        </p:txBody>
      </p:sp>
      <p:cxnSp>
        <p:nvCxnSpPr>
          <p:cNvPr id="8" name="Straight Arrow Connector 7">
            <a:extLst>
              <a:ext uri="{FF2B5EF4-FFF2-40B4-BE49-F238E27FC236}">
                <a16:creationId xmlns:a16="http://schemas.microsoft.com/office/drawing/2014/main" id="{2BD9C120-9BD0-3228-3CDF-F8AF518C0CF5}"/>
              </a:ext>
            </a:extLst>
          </p:cNvPr>
          <p:cNvCxnSpPr>
            <a:cxnSpLocks/>
          </p:cNvCxnSpPr>
          <p:nvPr/>
        </p:nvCxnSpPr>
        <p:spPr>
          <a:xfrm>
            <a:off x="1909698" y="1754326"/>
            <a:ext cx="618979" cy="8232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DFEBC51-58D5-5515-6659-ADCEF81CCDFA}"/>
              </a:ext>
            </a:extLst>
          </p:cNvPr>
          <p:cNvCxnSpPr>
            <a:cxnSpLocks/>
          </p:cNvCxnSpPr>
          <p:nvPr/>
        </p:nvCxnSpPr>
        <p:spPr>
          <a:xfrm flipH="1">
            <a:off x="6096000" y="1754326"/>
            <a:ext cx="618979" cy="8232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FD16D3C-A5CC-9CC0-95B8-FD794B229C2A}"/>
              </a:ext>
            </a:extLst>
          </p:cNvPr>
          <p:cNvSpPr txBox="1"/>
          <p:nvPr/>
        </p:nvSpPr>
        <p:spPr>
          <a:xfrm>
            <a:off x="6931631" y="-36696"/>
            <a:ext cx="3370923" cy="3693319"/>
          </a:xfrm>
          <a:prstGeom prst="rect">
            <a:avLst/>
          </a:prstGeom>
          <a:noFill/>
        </p:spPr>
        <p:txBody>
          <a:bodyPr wrap="square" rtlCol="0">
            <a:spAutoFit/>
          </a:bodyPr>
          <a:lstStyle/>
          <a:p>
            <a:r>
              <a:rPr lang="en-US" b="1" dirty="0"/>
              <a:t>Brand Array</a:t>
            </a:r>
          </a:p>
          <a:p>
            <a:pPr marL="285750" indent="-285750">
              <a:buFont typeface="Arial" panose="020B0604020202020204" pitchFamily="34" charset="0"/>
              <a:buChar char="•"/>
            </a:pPr>
            <a:r>
              <a:rPr lang="en-US" dirty="0"/>
              <a:t>Brand A</a:t>
            </a:r>
          </a:p>
          <a:p>
            <a:pPr marL="742950" lvl="1" indent="-285750">
              <a:buFont typeface="Arial" panose="020B0604020202020204" pitchFamily="34" charset="0"/>
              <a:buChar char="•"/>
            </a:pPr>
            <a:r>
              <a:rPr lang="en-US" dirty="0"/>
              <a:t>Models 1, 2, 3, 4</a:t>
            </a:r>
          </a:p>
          <a:p>
            <a:pPr marL="742950" lvl="1" indent="-285750">
              <a:buFont typeface="Arial" panose="020B0604020202020204" pitchFamily="34" charset="0"/>
              <a:buChar char="•"/>
            </a:pPr>
            <a:r>
              <a:rPr lang="en-US" dirty="0"/>
              <a:t>Advertising</a:t>
            </a:r>
          </a:p>
          <a:p>
            <a:pPr marL="742950" lvl="1" indent="-285750">
              <a:buFont typeface="Arial" panose="020B0604020202020204" pitchFamily="34" charset="0"/>
              <a:buChar char="•"/>
            </a:pPr>
            <a:r>
              <a:rPr lang="en-US" dirty="0"/>
              <a:t>Incentives</a:t>
            </a:r>
          </a:p>
          <a:p>
            <a:pPr marL="742950" lvl="1" indent="-285750">
              <a:buFont typeface="Arial" panose="020B0604020202020204" pitchFamily="34" charset="0"/>
              <a:buChar char="•"/>
            </a:pPr>
            <a:r>
              <a:rPr lang="en-US" dirty="0"/>
              <a:t>Affective response</a:t>
            </a:r>
          </a:p>
          <a:p>
            <a:pPr marL="285750" indent="-285750">
              <a:buFont typeface="Arial" panose="020B0604020202020204" pitchFamily="34" charset="0"/>
              <a:buChar char="•"/>
            </a:pPr>
            <a:r>
              <a:rPr lang="en-US" dirty="0"/>
              <a:t>Brand A</a:t>
            </a:r>
          </a:p>
          <a:p>
            <a:pPr marL="742950" lvl="1" indent="-285750">
              <a:buFont typeface="Arial" panose="020B0604020202020204" pitchFamily="34" charset="0"/>
              <a:buChar char="•"/>
            </a:pPr>
            <a:r>
              <a:rPr lang="en-US" dirty="0"/>
              <a:t>Models 1, 2, 3, 4</a:t>
            </a:r>
          </a:p>
          <a:p>
            <a:pPr marL="742950" lvl="1" indent="-285750">
              <a:buFont typeface="Arial" panose="020B0604020202020204" pitchFamily="34" charset="0"/>
              <a:buChar char="•"/>
            </a:pPr>
            <a:r>
              <a:rPr lang="en-US" dirty="0"/>
              <a:t>Advertising</a:t>
            </a:r>
          </a:p>
          <a:p>
            <a:pPr marL="742950" lvl="1" indent="-285750">
              <a:buFont typeface="Arial" panose="020B0604020202020204" pitchFamily="34" charset="0"/>
              <a:buChar char="•"/>
            </a:pPr>
            <a:r>
              <a:rPr lang="en-US" dirty="0"/>
              <a:t>Incentives</a:t>
            </a:r>
          </a:p>
          <a:p>
            <a:pPr marL="742950" lvl="1" indent="-285750">
              <a:buFont typeface="Arial" panose="020B0604020202020204" pitchFamily="34" charset="0"/>
              <a:buChar char="•"/>
            </a:pPr>
            <a:r>
              <a:rPr lang="en-US" dirty="0"/>
              <a:t>Affective response</a:t>
            </a:r>
          </a:p>
          <a:p>
            <a:pPr lvl="1"/>
            <a:endParaRPr lang="en-US" dirty="0"/>
          </a:p>
          <a:p>
            <a:endParaRPr lang="en-US" dirty="0"/>
          </a:p>
        </p:txBody>
      </p:sp>
    </p:spTree>
    <p:extLst>
      <p:ext uri="{BB962C8B-B14F-4D97-AF65-F5344CB8AC3E}">
        <p14:creationId xmlns:p14="http://schemas.microsoft.com/office/powerpoint/2010/main" val="100590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E18322-2C8C-2796-E70B-C043E55A3A54}"/>
              </a:ext>
            </a:extLst>
          </p:cNvPr>
          <p:cNvSpPr>
            <a:spLocks noGrp="1"/>
          </p:cNvSpPr>
          <p:nvPr>
            <p:ph type="title"/>
          </p:nvPr>
        </p:nvSpPr>
        <p:spPr/>
        <p:txBody>
          <a:bodyPr/>
          <a:lstStyle/>
          <a:p>
            <a:r>
              <a:rPr lang="en-US" dirty="0"/>
              <a:t>Evaluating options in the Brand Array</a:t>
            </a:r>
          </a:p>
        </p:txBody>
      </p:sp>
      <p:sp>
        <p:nvSpPr>
          <p:cNvPr id="5" name="Content Placeholder 4">
            <a:extLst>
              <a:ext uri="{FF2B5EF4-FFF2-40B4-BE49-F238E27FC236}">
                <a16:creationId xmlns:a16="http://schemas.microsoft.com/office/drawing/2014/main" id="{309C5F82-42C7-FDAD-0DEA-7A02E689721E}"/>
              </a:ext>
            </a:extLst>
          </p:cNvPr>
          <p:cNvSpPr>
            <a:spLocks noGrp="1"/>
          </p:cNvSpPr>
          <p:nvPr>
            <p:ph idx="1"/>
          </p:nvPr>
        </p:nvSpPr>
        <p:spPr>
          <a:xfrm>
            <a:off x="838200" y="1825625"/>
            <a:ext cx="10515600" cy="1962047"/>
          </a:xfrm>
        </p:spPr>
        <p:txBody>
          <a:bodyPr>
            <a:normAutofit fontScale="85000" lnSpcReduction="20000"/>
          </a:bodyPr>
          <a:lstStyle/>
          <a:p>
            <a:r>
              <a:rPr lang="en-US" dirty="0"/>
              <a:t>A consumer evaluates purchase/consumption options relative to their appetite and constraints derived from the perceived usage situation.</a:t>
            </a:r>
          </a:p>
          <a:p>
            <a:r>
              <a:rPr lang="en-US" dirty="0"/>
              <a:t>Each option is evaluated on its ability to fulfill the consumer’s appetite while falling within their constraints.</a:t>
            </a:r>
          </a:p>
          <a:p>
            <a:r>
              <a:rPr lang="en-US" dirty="0"/>
              <a:t>Rosenberg (1956, 1960), Fishbein (1963, 1967), and </a:t>
            </a:r>
            <a:r>
              <a:rPr lang="en-US" dirty="0" err="1"/>
              <a:t>Sheth</a:t>
            </a:r>
            <a:r>
              <a:rPr lang="en-US" dirty="0"/>
              <a:t> (1969, 1971, 1974) provide models for quantifying these evaluations.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65832CA-8938-2F05-3599-688C6FA99732}"/>
                  </a:ext>
                </a:extLst>
              </p:cNvPr>
              <p:cNvSpPr txBox="1"/>
              <p:nvPr/>
            </p:nvSpPr>
            <p:spPr>
              <a:xfrm>
                <a:off x="1181685" y="3787828"/>
                <a:ext cx="3668312" cy="10082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pt-BR" sz="2400" i="1" smtClean="0">
                              <a:latin typeface="Cambria Math" panose="02040503050406030204" pitchFamily="18" charset="0"/>
                            </a:rPr>
                          </m:ctrlPr>
                        </m:sSupPr>
                        <m:e>
                          <m:r>
                            <a:rPr lang="en-US" sz="2400" b="0" i="1" smtClean="0">
                              <a:latin typeface="Cambria Math" panose="02040503050406030204" pitchFamily="18" charset="0"/>
                            </a:rPr>
                            <m:t>𝐸𝑣𝑎𝑙𝑢𝑎𝑡𝑖𝑜𝑛</m:t>
                          </m:r>
                          <m:r>
                            <a:rPr lang="en-US" sz="2400" b="0" i="1" baseline="-25000" smtClean="0">
                              <a:latin typeface="Cambria Math" panose="02040503050406030204" pitchFamily="18" charset="0"/>
                            </a:rPr>
                            <m:t>𝑘</m:t>
                          </m:r>
                        </m:e>
                        <m:sup/>
                      </m:sSup>
                      <m:r>
                        <a:rPr lang="pt-BR" sz="2400" i="1" smtClean="0">
                          <a:latin typeface="Cambria Math" panose="02040503050406030204" pitchFamily="18" charset="0"/>
                        </a:rPr>
                        <m:t>=</m:t>
                      </m:r>
                      <m:nary>
                        <m:naryPr>
                          <m:chr m:val="∑"/>
                          <m:ctrlPr>
                            <a:rPr lang="pt-BR" sz="2400" i="1" smtClean="0">
                              <a:latin typeface="Cambria Math" panose="02040503050406030204" pitchFamily="18" charset="0"/>
                            </a:rPr>
                          </m:ctrlPr>
                        </m:naryPr>
                        <m:sub>
                          <m:r>
                            <m:rPr>
                              <m:brk m:alnAt="23"/>
                            </m:rPr>
                            <a:rPr lang="en-US" sz="2400" b="0" i="1" smtClean="0">
                              <a:latin typeface="Cambria Math" panose="02040503050406030204" pitchFamily="18" charset="0"/>
                            </a:rPr>
                            <m:t>𝑖</m:t>
                          </m:r>
                          <m:r>
                            <a:rPr lang="pt-BR" sz="2400" i="1" smtClean="0">
                              <a:latin typeface="Cambria Math" panose="02040503050406030204" pitchFamily="18" charset="0"/>
                            </a:rPr>
                            <m:t>=</m:t>
                          </m:r>
                          <m:r>
                            <a:rPr lang="en-US" sz="2400" b="0" i="1" smtClean="0">
                              <a:latin typeface="Cambria Math" panose="02040503050406030204" pitchFamily="18" charset="0"/>
                            </a:rPr>
                            <m:t>1</m:t>
                          </m:r>
                        </m:sub>
                        <m:sup>
                          <m:r>
                            <a:rPr lang="pt-BR" sz="2400" i="1" smtClean="0">
                              <a:latin typeface="Cambria Math" panose="02040503050406030204" pitchFamily="18" charset="0"/>
                            </a:rPr>
                            <m:t>𝑛</m:t>
                          </m:r>
                        </m:sup>
                        <m:e>
                          <m:r>
                            <a:rPr lang="en-US" sz="2400" b="0" i="1" smtClean="0">
                              <a:latin typeface="Cambria Math" panose="02040503050406030204" pitchFamily="18" charset="0"/>
                            </a:rPr>
                            <m:t>𝐹</m:t>
                          </m:r>
                          <m:r>
                            <a:rPr lang="en-US" sz="2400" b="0" i="1" baseline="-25000" smtClean="0">
                              <a:latin typeface="Cambria Math" panose="02040503050406030204" pitchFamily="18" charset="0"/>
                            </a:rPr>
                            <m:t>𝑖</m:t>
                          </m:r>
                          <m:sSup>
                            <m:sSupPr>
                              <m:ctrlPr>
                                <a:rPr lang="pt-BR" sz="2400" i="1" smtClean="0">
                                  <a:latin typeface="Cambria Math" panose="02040503050406030204" pitchFamily="18" charset="0"/>
                                </a:rPr>
                              </m:ctrlPr>
                            </m:sSupPr>
                            <m:e>
                              <m:r>
                                <a:rPr lang="en-US" sz="2400" b="0" i="1" smtClean="0">
                                  <a:latin typeface="Cambria Math" panose="02040503050406030204" pitchFamily="18" charset="0"/>
                                </a:rPr>
                                <m:t>𝑊</m:t>
                              </m:r>
                              <m:r>
                                <a:rPr lang="en-US" sz="2400" b="0" i="1" baseline="-25000" smtClean="0">
                                  <a:latin typeface="Cambria Math" panose="02040503050406030204" pitchFamily="18" charset="0"/>
                                </a:rPr>
                                <m:t>𝑖</m:t>
                              </m:r>
                            </m:e>
                            <m:sup/>
                          </m:sSup>
                        </m:e>
                      </m:nary>
                    </m:oMath>
                  </m:oMathPara>
                </a14:m>
                <a:endParaRPr lang="en-US" sz="2400" dirty="0"/>
              </a:p>
            </p:txBody>
          </p:sp>
        </mc:Choice>
        <mc:Fallback xmlns="">
          <p:sp>
            <p:nvSpPr>
              <p:cNvPr id="8" name="TextBox 7">
                <a:extLst>
                  <a:ext uri="{FF2B5EF4-FFF2-40B4-BE49-F238E27FC236}">
                    <a16:creationId xmlns:a16="http://schemas.microsoft.com/office/drawing/2014/main" id="{265832CA-8938-2F05-3599-688C6FA99732}"/>
                  </a:ext>
                </a:extLst>
              </p:cNvPr>
              <p:cNvSpPr txBox="1">
                <a:spLocks noRot="1" noChangeAspect="1" noMove="1" noResize="1" noEditPoints="1" noAdjustHandles="1" noChangeArrowheads="1" noChangeShapeType="1" noTextEdit="1"/>
              </p:cNvSpPr>
              <p:nvPr/>
            </p:nvSpPr>
            <p:spPr>
              <a:xfrm>
                <a:off x="1181685" y="3787828"/>
                <a:ext cx="3668312" cy="1008225"/>
              </a:xfrm>
              <a:prstGeom prst="rect">
                <a:avLst/>
              </a:prstGeom>
              <a:blipFill>
                <a:blip r:embed="rId2"/>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59E53B49-C9D4-4B6B-FDCC-02A9A6731967}"/>
              </a:ext>
            </a:extLst>
          </p:cNvPr>
          <p:cNvSpPr txBox="1"/>
          <p:nvPr/>
        </p:nvSpPr>
        <p:spPr>
          <a:xfrm>
            <a:off x="6721665" y="3922609"/>
            <a:ext cx="5050300" cy="1477328"/>
          </a:xfrm>
          <a:prstGeom prst="rect">
            <a:avLst/>
          </a:prstGeom>
          <a:noFill/>
        </p:spPr>
        <p:txBody>
          <a:bodyPr wrap="square" rtlCol="0">
            <a:spAutoFit/>
          </a:bodyPr>
          <a:lstStyle/>
          <a:p>
            <a:r>
              <a:rPr lang="en-US" dirty="0"/>
              <a:t>The evaluation of each option in the brand array is a function of the sum of the fit between each attribute of the option and the consumer’s appetite times the importance (weight) of that attribute.</a:t>
            </a:r>
          </a:p>
          <a:p>
            <a:endParaRPr lang="en-US" dirty="0"/>
          </a:p>
        </p:txBody>
      </p:sp>
      <p:sp>
        <p:nvSpPr>
          <p:cNvPr id="11" name="TextBox 10">
            <a:extLst>
              <a:ext uri="{FF2B5EF4-FFF2-40B4-BE49-F238E27FC236}">
                <a16:creationId xmlns:a16="http://schemas.microsoft.com/office/drawing/2014/main" id="{D1BBF709-684B-EABC-BD00-ADC6C1E40D71}"/>
              </a:ext>
            </a:extLst>
          </p:cNvPr>
          <p:cNvSpPr txBox="1"/>
          <p:nvPr/>
        </p:nvSpPr>
        <p:spPr>
          <a:xfrm>
            <a:off x="506437" y="4994031"/>
            <a:ext cx="6215228" cy="1200329"/>
          </a:xfrm>
          <a:prstGeom prst="rect">
            <a:avLst/>
          </a:prstGeom>
          <a:noFill/>
        </p:spPr>
        <p:txBody>
          <a:bodyPr wrap="none" rtlCol="0">
            <a:spAutoFit/>
          </a:bodyPr>
          <a:lstStyle/>
          <a:p>
            <a:r>
              <a:rPr lang="en-US" sz="2400" dirty="0" err="1"/>
              <a:t>Evaluation</a:t>
            </a:r>
            <a:r>
              <a:rPr lang="en-US" sz="2400" baseline="-25000" dirty="0" err="1"/>
              <a:t>k</a:t>
            </a:r>
            <a:r>
              <a:rPr lang="en-US" sz="2400" dirty="0"/>
              <a:t> = the evaluation of the k</a:t>
            </a:r>
            <a:r>
              <a:rPr lang="en-US" sz="2400" baseline="30000" dirty="0"/>
              <a:t>th</a:t>
            </a:r>
            <a:r>
              <a:rPr lang="en-US" sz="2400" dirty="0"/>
              <a:t> option</a:t>
            </a:r>
          </a:p>
          <a:p>
            <a:r>
              <a:rPr lang="en-US" sz="2400" dirty="0"/>
              <a:t>F</a:t>
            </a:r>
            <a:r>
              <a:rPr lang="en-US" sz="2400" baseline="-25000" dirty="0"/>
              <a:t>i</a:t>
            </a:r>
            <a:r>
              <a:rPr lang="en-US" sz="2400" dirty="0"/>
              <a:t> = Perceived fit of the </a:t>
            </a:r>
            <a:r>
              <a:rPr lang="en-US" sz="2400" dirty="0" err="1"/>
              <a:t>i</a:t>
            </a:r>
            <a:r>
              <a:rPr lang="en-US" sz="2400" baseline="30000" dirty="0" err="1"/>
              <a:t>th</a:t>
            </a:r>
            <a:r>
              <a:rPr lang="en-US" sz="2400" dirty="0"/>
              <a:t> attribute of the option</a:t>
            </a:r>
          </a:p>
          <a:p>
            <a:r>
              <a:rPr lang="en-US" sz="2400" dirty="0"/>
              <a:t>W</a:t>
            </a:r>
            <a:r>
              <a:rPr lang="en-US" sz="2400" baseline="-25000" dirty="0"/>
              <a:t>i</a:t>
            </a:r>
            <a:r>
              <a:rPr lang="en-US" sz="2400" dirty="0"/>
              <a:t> = Importance (Weight) of the </a:t>
            </a:r>
            <a:r>
              <a:rPr lang="en-US" sz="2400" dirty="0" err="1"/>
              <a:t>i</a:t>
            </a:r>
            <a:r>
              <a:rPr lang="en-US" sz="2400" baseline="30000" dirty="0" err="1"/>
              <a:t>th</a:t>
            </a:r>
            <a:r>
              <a:rPr lang="en-US" sz="2400" dirty="0"/>
              <a:t> attribute</a:t>
            </a:r>
          </a:p>
        </p:txBody>
      </p:sp>
    </p:spTree>
    <p:extLst>
      <p:ext uri="{BB962C8B-B14F-4D97-AF65-F5344CB8AC3E}">
        <p14:creationId xmlns:p14="http://schemas.microsoft.com/office/powerpoint/2010/main" val="1216055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37BD-8A1C-CC35-A585-3A63EC1C9024}"/>
              </a:ext>
            </a:extLst>
          </p:cNvPr>
          <p:cNvSpPr>
            <a:spLocks noGrp="1"/>
          </p:cNvSpPr>
          <p:nvPr>
            <p:ph type="title"/>
          </p:nvPr>
        </p:nvSpPr>
        <p:spPr/>
        <p:txBody>
          <a:bodyPr/>
          <a:lstStyle/>
          <a:p>
            <a:r>
              <a:rPr lang="en-US" dirty="0"/>
              <a:t>Traditional Segmentation</a:t>
            </a:r>
          </a:p>
        </p:txBody>
      </p:sp>
      <p:sp>
        <p:nvSpPr>
          <p:cNvPr id="3" name="Content Placeholder 2">
            <a:extLst>
              <a:ext uri="{FF2B5EF4-FFF2-40B4-BE49-F238E27FC236}">
                <a16:creationId xmlns:a16="http://schemas.microsoft.com/office/drawing/2014/main" id="{790C701B-D9E4-655D-0990-615B63AA0AC3}"/>
              </a:ext>
            </a:extLst>
          </p:cNvPr>
          <p:cNvSpPr>
            <a:spLocks noGrp="1"/>
          </p:cNvSpPr>
          <p:nvPr>
            <p:ph idx="1"/>
          </p:nvPr>
        </p:nvSpPr>
        <p:spPr/>
        <p:txBody>
          <a:bodyPr/>
          <a:lstStyle/>
          <a:p>
            <a:r>
              <a:rPr lang="en-US" dirty="0"/>
              <a:t>The early days of segmentation (1950’s and ‘60s) focused on grouping consumers by demographic or geographic attributes. </a:t>
            </a:r>
          </a:p>
          <a:p>
            <a:pPr lvl="1"/>
            <a:r>
              <a:rPr lang="en-US" dirty="0"/>
              <a:t>Age, income, family size, rural or urban, region, etc.</a:t>
            </a:r>
          </a:p>
          <a:p>
            <a:r>
              <a:rPr lang="en-US" dirty="0"/>
              <a:t>While this was a great improvement over mass marketing, it still often explained very little of the variance in consumers’ choices.</a:t>
            </a:r>
          </a:p>
          <a:p>
            <a:r>
              <a:rPr lang="en-US" dirty="0"/>
              <a:t>It was later enhanced by adding psychographics and needs-based (benefit-based) segmentation</a:t>
            </a:r>
          </a:p>
        </p:txBody>
      </p:sp>
    </p:spTree>
    <p:extLst>
      <p:ext uri="{BB962C8B-B14F-4D97-AF65-F5344CB8AC3E}">
        <p14:creationId xmlns:p14="http://schemas.microsoft.com/office/powerpoint/2010/main" val="2550549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20590-97A9-8B43-C9B0-44BCAFC3A890}"/>
              </a:ext>
            </a:extLst>
          </p:cNvPr>
          <p:cNvSpPr>
            <a:spLocks noGrp="1"/>
          </p:cNvSpPr>
          <p:nvPr>
            <p:ph type="title"/>
          </p:nvPr>
        </p:nvSpPr>
        <p:spPr/>
        <p:txBody>
          <a:bodyPr/>
          <a:lstStyle/>
          <a:p>
            <a:r>
              <a:rPr lang="en-US" dirty="0"/>
              <a:t>Problems with Traditional Segmentation</a:t>
            </a:r>
          </a:p>
        </p:txBody>
      </p:sp>
      <p:sp>
        <p:nvSpPr>
          <p:cNvPr id="3" name="Content Placeholder 2">
            <a:extLst>
              <a:ext uri="{FF2B5EF4-FFF2-40B4-BE49-F238E27FC236}">
                <a16:creationId xmlns:a16="http://schemas.microsoft.com/office/drawing/2014/main" id="{F0686CED-927A-30C2-CC32-C9991AE1D04E}"/>
              </a:ext>
            </a:extLst>
          </p:cNvPr>
          <p:cNvSpPr>
            <a:spLocks noGrp="1"/>
          </p:cNvSpPr>
          <p:nvPr>
            <p:ph idx="1"/>
          </p:nvPr>
        </p:nvSpPr>
        <p:spPr/>
        <p:txBody>
          <a:bodyPr/>
          <a:lstStyle/>
          <a:p>
            <a:r>
              <a:rPr lang="en-US" dirty="0"/>
              <a:t>Demographics/Psychographics often create relatively homogeneous groups, but don’t predict choice</a:t>
            </a:r>
          </a:p>
          <a:p>
            <a:pPr lvl="1"/>
            <a:r>
              <a:rPr lang="en-US" dirty="0"/>
              <a:t>they are not decision drivers</a:t>
            </a:r>
          </a:p>
          <a:p>
            <a:r>
              <a:rPr lang="en-US" dirty="0"/>
              <a:t>Traditional segmentation may reveal correlations, but not the motivations that drive choice</a:t>
            </a:r>
          </a:p>
          <a:p>
            <a:r>
              <a:rPr lang="en-US" dirty="0"/>
              <a:t>Needs-based, or benefit segmentations starts late in the process, after motivation has developed, limiting understanding and prediction</a:t>
            </a:r>
          </a:p>
          <a:p>
            <a:r>
              <a:rPr lang="en-US" dirty="0"/>
              <a:t>Quote from Fennell: “The market consists of usage situations, not people.”</a:t>
            </a:r>
          </a:p>
        </p:txBody>
      </p:sp>
    </p:spTree>
    <p:extLst>
      <p:ext uri="{BB962C8B-B14F-4D97-AF65-F5344CB8AC3E}">
        <p14:creationId xmlns:p14="http://schemas.microsoft.com/office/powerpoint/2010/main" val="4112830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47BC-CBBF-A5ED-B2AE-01C0195683AB}"/>
              </a:ext>
            </a:extLst>
          </p:cNvPr>
          <p:cNvSpPr>
            <a:spLocks noGrp="1"/>
          </p:cNvSpPr>
          <p:nvPr>
            <p:ph type="title"/>
          </p:nvPr>
        </p:nvSpPr>
        <p:spPr/>
        <p:txBody>
          <a:bodyPr/>
          <a:lstStyle/>
          <a:p>
            <a:r>
              <a:rPr lang="en-US" dirty="0"/>
              <a:t>Appetites</a:t>
            </a:r>
          </a:p>
        </p:txBody>
      </p:sp>
      <p:sp>
        <p:nvSpPr>
          <p:cNvPr id="3" name="Content Placeholder 2">
            <a:extLst>
              <a:ext uri="{FF2B5EF4-FFF2-40B4-BE49-F238E27FC236}">
                <a16:creationId xmlns:a16="http://schemas.microsoft.com/office/drawing/2014/main" id="{34EB4955-2C2F-1437-3D7B-A4D3B8FED515}"/>
              </a:ext>
            </a:extLst>
          </p:cNvPr>
          <p:cNvSpPr>
            <a:spLocks noGrp="1"/>
          </p:cNvSpPr>
          <p:nvPr>
            <p:ph idx="1"/>
          </p:nvPr>
        </p:nvSpPr>
        <p:spPr/>
        <p:txBody>
          <a:bodyPr/>
          <a:lstStyle/>
          <a:p>
            <a:r>
              <a:rPr lang="en-US" dirty="0"/>
              <a:t>Consumer Appetite – a situational need or motivation that shapes how consumers make product and brand decisions</a:t>
            </a:r>
          </a:p>
          <a:p>
            <a:r>
              <a:rPr lang="en-US" dirty="0"/>
              <a:t>Appetites are developed by the interaction between the current environment (usage context or purpose) and personal attributes (personality, age, experience, etc.)</a:t>
            </a:r>
          </a:p>
          <a:p>
            <a:r>
              <a:rPr lang="en-US" dirty="0"/>
              <a:t>Examples:</a:t>
            </a:r>
          </a:p>
          <a:p>
            <a:pPr lvl="1"/>
            <a:r>
              <a:rPr lang="en-US" dirty="0"/>
              <a:t>A car buyer may have an appetite for power, prestige, reliability, luxury, economy, etc.</a:t>
            </a:r>
          </a:p>
          <a:p>
            <a:pPr lvl="1"/>
            <a:r>
              <a:rPr lang="en-US" dirty="0"/>
              <a:t>Someone selecting a restaurant for dinner may have an appetite for spice, comfort, exotic, low-calory, gluten-free, etc.</a:t>
            </a:r>
          </a:p>
        </p:txBody>
      </p:sp>
    </p:spTree>
    <p:extLst>
      <p:ext uri="{BB962C8B-B14F-4D97-AF65-F5344CB8AC3E}">
        <p14:creationId xmlns:p14="http://schemas.microsoft.com/office/powerpoint/2010/main" val="3045783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525F819E-BD0A-1692-7ACB-8B7EB7A40213}"/>
              </a:ext>
            </a:extLst>
          </p:cNvPr>
          <p:cNvGrpSpPr/>
          <p:nvPr/>
        </p:nvGrpSpPr>
        <p:grpSpPr>
          <a:xfrm>
            <a:off x="2223359" y="1502952"/>
            <a:ext cx="7073154" cy="3397622"/>
            <a:chOff x="1183341" y="2501153"/>
            <a:chExt cx="7073154" cy="3397622"/>
          </a:xfrm>
        </p:grpSpPr>
        <p:sp>
          <p:nvSpPr>
            <p:cNvPr id="5" name="Rectangle 4">
              <a:extLst>
                <a:ext uri="{FF2B5EF4-FFF2-40B4-BE49-F238E27FC236}">
                  <a16:creationId xmlns:a16="http://schemas.microsoft.com/office/drawing/2014/main" id="{E7D8AC48-5CAF-92E2-4927-F0B7BAE52437}"/>
                </a:ext>
              </a:extLst>
            </p:cNvPr>
            <p:cNvSpPr/>
            <p:nvPr/>
          </p:nvSpPr>
          <p:spPr>
            <a:xfrm>
              <a:off x="1183341" y="2501153"/>
              <a:ext cx="2357718" cy="76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General Environment</a:t>
              </a:r>
            </a:p>
          </p:txBody>
        </p:sp>
        <p:sp>
          <p:nvSpPr>
            <p:cNvPr id="6" name="Rectangle 5">
              <a:extLst>
                <a:ext uri="{FF2B5EF4-FFF2-40B4-BE49-F238E27FC236}">
                  <a16:creationId xmlns:a16="http://schemas.microsoft.com/office/drawing/2014/main" id="{BC63CAC6-F49A-F014-4138-AFE768671297}"/>
                </a:ext>
              </a:extLst>
            </p:cNvPr>
            <p:cNvSpPr/>
            <p:nvPr/>
          </p:nvSpPr>
          <p:spPr>
            <a:xfrm>
              <a:off x="5898777" y="2501153"/>
              <a:ext cx="2357718" cy="7620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The Marketplace Stimuli</a:t>
              </a:r>
            </a:p>
          </p:txBody>
        </p:sp>
        <p:sp>
          <p:nvSpPr>
            <p:cNvPr id="7" name="Rectangle 6">
              <a:extLst>
                <a:ext uri="{FF2B5EF4-FFF2-40B4-BE49-F238E27FC236}">
                  <a16:creationId xmlns:a16="http://schemas.microsoft.com/office/drawing/2014/main" id="{177B2FBB-8585-5BB7-9300-3BF582170586}"/>
                </a:ext>
              </a:extLst>
            </p:cNvPr>
            <p:cNvSpPr/>
            <p:nvPr/>
          </p:nvSpPr>
          <p:spPr>
            <a:xfrm>
              <a:off x="3541059" y="2501153"/>
              <a:ext cx="2357718" cy="76200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dirty="0"/>
                <a:t>Personal Characteristics</a:t>
              </a:r>
            </a:p>
          </p:txBody>
        </p:sp>
        <p:sp>
          <p:nvSpPr>
            <p:cNvPr id="8" name="Rectangle 7">
              <a:extLst>
                <a:ext uri="{FF2B5EF4-FFF2-40B4-BE49-F238E27FC236}">
                  <a16:creationId xmlns:a16="http://schemas.microsoft.com/office/drawing/2014/main" id="{A8E92AEA-D9DC-B2E8-CCDB-C793D1497316}"/>
                </a:ext>
              </a:extLst>
            </p:cNvPr>
            <p:cNvSpPr/>
            <p:nvPr/>
          </p:nvSpPr>
          <p:spPr>
            <a:xfrm>
              <a:off x="1183341" y="3263152"/>
              <a:ext cx="2357718" cy="2635623"/>
            </a:xfrm>
            <a:prstGeom prst="rect">
              <a:avLst/>
            </a:prstGeom>
            <a:ln>
              <a:solidFill>
                <a:schemeClr val="accent5">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schemeClr val="tx1"/>
                  </a:solidFill>
                </a:rPr>
                <a:t>Physical Environment</a:t>
              </a:r>
            </a:p>
            <a:p>
              <a:pPr algn="ctr"/>
              <a:endParaRPr lang="en-US" dirty="0">
                <a:solidFill>
                  <a:schemeClr val="tx1"/>
                </a:solidFill>
              </a:endParaRPr>
            </a:p>
            <a:p>
              <a:pPr algn="ctr"/>
              <a:r>
                <a:rPr lang="en-US" dirty="0">
                  <a:solidFill>
                    <a:schemeClr val="tx1"/>
                  </a:solidFill>
                </a:rPr>
                <a:t>Social Environment</a:t>
              </a:r>
            </a:p>
            <a:p>
              <a:pPr algn="ctr"/>
              <a:endParaRPr lang="en-US" dirty="0">
                <a:solidFill>
                  <a:schemeClr val="tx1"/>
                </a:solidFill>
              </a:endParaRPr>
            </a:p>
            <a:p>
              <a:pPr algn="ctr"/>
              <a:r>
                <a:rPr lang="en-US" dirty="0">
                  <a:solidFill>
                    <a:schemeClr val="tx1"/>
                  </a:solidFill>
                </a:rPr>
                <a:t>Motivating Task</a:t>
              </a:r>
            </a:p>
          </p:txBody>
        </p:sp>
        <p:sp>
          <p:nvSpPr>
            <p:cNvPr id="9" name="Rectangle 8">
              <a:extLst>
                <a:ext uri="{FF2B5EF4-FFF2-40B4-BE49-F238E27FC236}">
                  <a16:creationId xmlns:a16="http://schemas.microsoft.com/office/drawing/2014/main" id="{4DE46E4A-A48A-C4E6-295D-BA5F89EB4977}"/>
                </a:ext>
              </a:extLst>
            </p:cNvPr>
            <p:cNvSpPr/>
            <p:nvPr/>
          </p:nvSpPr>
          <p:spPr>
            <a:xfrm>
              <a:off x="3541059" y="3263152"/>
              <a:ext cx="2357718" cy="2635623"/>
            </a:xfrm>
            <a:prstGeom prst="rect">
              <a:avLst/>
            </a:prstGeom>
            <a:ln>
              <a:solidFill>
                <a:schemeClr val="accent5">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schemeClr val="tx1"/>
                  </a:solidFill>
                </a:rPr>
                <a:t>Knowledge and Experiences</a:t>
              </a:r>
            </a:p>
            <a:p>
              <a:pPr algn="ctr"/>
              <a:endParaRPr lang="en-US" dirty="0">
                <a:solidFill>
                  <a:schemeClr val="tx1"/>
                </a:solidFill>
              </a:endParaRPr>
            </a:p>
            <a:p>
              <a:pPr algn="ctr"/>
              <a:r>
                <a:rPr lang="en-US" dirty="0">
                  <a:solidFill>
                    <a:schemeClr val="tx1"/>
                  </a:solidFill>
                </a:rPr>
                <a:t>Self Concept, Attitudes, Values</a:t>
              </a:r>
            </a:p>
            <a:p>
              <a:pPr algn="ctr"/>
              <a:endParaRPr lang="en-US" dirty="0">
                <a:solidFill>
                  <a:schemeClr val="tx1"/>
                </a:solidFill>
              </a:endParaRPr>
            </a:p>
            <a:p>
              <a:pPr algn="ctr"/>
              <a:r>
                <a:rPr lang="en-US" dirty="0">
                  <a:solidFill>
                    <a:schemeClr val="tx1"/>
                  </a:solidFill>
                </a:rPr>
                <a:t>Physiology</a:t>
              </a:r>
            </a:p>
            <a:p>
              <a:pPr algn="ctr"/>
              <a:endParaRPr lang="en-US" dirty="0">
                <a:solidFill>
                  <a:schemeClr val="tx1"/>
                </a:solidFill>
              </a:endParaRPr>
            </a:p>
            <a:p>
              <a:pPr algn="ctr"/>
              <a:r>
                <a:rPr lang="en-US" dirty="0">
                  <a:solidFill>
                    <a:schemeClr val="tx1"/>
                  </a:solidFill>
                </a:rPr>
                <a:t>Interests </a:t>
              </a:r>
            </a:p>
          </p:txBody>
        </p:sp>
        <p:sp>
          <p:nvSpPr>
            <p:cNvPr id="10" name="Rectangle 9">
              <a:extLst>
                <a:ext uri="{FF2B5EF4-FFF2-40B4-BE49-F238E27FC236}">
                  <a16:creationId xmlns:a16="http://schemas.microsoft.com/office/drawing/2014/main" id="{F6989CC9-F8A5-400B-AB06-65DAFEF75A3E}"/>
                </a:ext>
              </a:extLst>
            </p:cNvPr>
            <p:cNvSpPr/>
            <p:nvPr/>
          </p:nvSpPr>
          <p:spPr>
            <a:xfrm>
              <a:off x="5898777" y="3263152"/>
              <a:ext cx="2357718" cy="2635623"/>
            </a:xfrm>
            <a:prstGeom prst="rect">
              <a:avLst/>
            </a:prstGeom>
            <a:ln>
              <a:solidFill>
                <a:schemeClr val="accent5">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schemeClr val="tx1"/>
                  </a:solidFill>
                </a:rPr>
                <a:t>Product Assortment</a:t>
              </a:r>
            </a:p>
            <a:p>
              <a:pPr algn="ctr"/>
              <a:endParaRPr lang="en-US" dirty="0">
                <a:solidFill>
                  <a:schemeClr val="tx1"/>
                </a:solidFill>
              </a:endParaRPr>
            </a:p>
            <a:p>
              <a:pPr algn="ctr"/>
              <a:r>
                <a:rPr lang="en-US" dirty="0">
                  <a:solidFill>
                    <a:schemeClr val="tx1"/>
                  </a:solidFill>
                </a:rPr>
                <a:t>Promotional Communications</a:t>
              </a:r>
            </a:p>
            <a:p>
              <a:pPr algn="ctr"/>
              <a:endParaRPr lang="en-US" dirty="0">
                <a:solidFill>
                  <a:schemeClr val="tx1"/>
                </a:solidFill>
              </a:endParaRPr>
            </a:p>
            <a:p>
              <a:pPr algn="ctr"/>
              <a:r>
                <a:rPr lang="en-US" dirty="0">
                  <a:solidFill>
                    <a:schemeClr val="tx1"/>
                  </a:solidFill>
                </a:rPr>
                <a:t>Brands and Channels</a:t>
              </a:r>
            </a:p>
            <a:p>
              <a:pPr algn="ctr"/>
              <a:endParaRPr lang="en-US" dirty="0">
                <a:solidFill>
                  <a:schemeClr val="tx1"/>
                </a:solidFill>
              </a:endParaRPr>
            </a:p>
            <a:p>
              <a:pPr algn="ctr"/>
              <a:r>
                <a:rPr lang="en-US" dirty="0">
                  <a:solidFill>
                    <a:schemeClr val="tx1"/>
                  </a:solidFill>
                </a:rPr>
                <a:t>Social Communications</a:t>
              </a:r>
            </a:p>
          </p:txBody>
        </p:sp>
      </p:grpSp>
      <p:sp>
        <p:nvSpPr>
          <p:cNvPr id="15" name="Title 1">
            <a:extLst>
              <a:ext uri="{FF2B5EF4-FFF2-40B4-BE49-F238E27FC236}">
                <a16:creationId xmlns:a16="http://schemas.microsoft.com/office/drawing/2014/main" id="{B03B92DB-F444-11EE-E1B6-B1C275E5E624}"/>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Fennell (1978)</a:t>
            </a:r>
            <a:endParaRPr lang="en-US" dirty="0"/>
          </a:p>
        </p:txBody>
      </p:sp>
      <p:sp>
        <p:nvSpPr>
          <p:cNvPr id="2" name="TextBox 1">
            <a:extLst>
              <a:ext uri="{FF2B5EF4-FFF2-40B4-BE49-F238E27FC236}">
                <a16:creationId xmlns:a16="http://schemas.microsoft.com/office/drawing/2014/main" id="{5C0B9B16-91DD-0AB8-3933-746A11DED15A}"/>
              </a:ext>
            </a:extLst>
          </p:cNvPr>
          <p:cNvSpPr txBox="1"/>
          <p:nvPr/>
        </p:nvSpPr>
        <p:spPr>
          <a:xfrm>
            <a:off x="148698" y="5150734"/>
            <a:ext cx="12043302" cy="1569660"/>
          </a:xfrm>
          <a:prstGeom prst="rect">
            <a:avLst/>
          </a:prstGeom>
          <a:noFill/>
        </p:spPr>
        <p:txBody>
          <a:bodyPr wrap="square" rtlCol="0">
            <a:spAutoFit/>
          </a:bodyPr>
          <a:lstStyle/>
          <a:p>
            <a:r>
              <a:rPr lang="en-US" sz="2400" dirty="0"/>
              <a:t>This figure introduces the components of Fennell’s decision model.</a:t>
            </a:r>
          </a:p>
          <a:p>
            <a:r>
              <a:rPr lang="en-US" sz="2400" dirty="0"/>
              <a:t>The General Environment interacts with personal characteristics to develop consumer appetites.</a:t>
            </a:r>
          </a:p>
          <a:p>
            <a:r>
              <a:rPr lang="en-US" sz="2400" dirty="0"/>
              <a:t>Personal characteristics influence consumers’ perceptions of options in the market and their potential for satiating consumer appetites.</a:t>
            </a:r>
          </a:p>
        </p:txBody>
      </p:sp>
    </p:spTree>
    <p:extLst>
      <p:ext uri="{BB962C8B-B14F-4D97-AF65-F5344CB8AC3E}">
        <p14:creationId xmlns:p14="http://schemas.microsoft.com/office/powerpoint/2010/main" val="1048288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99674-60C7-14B9-C285-A304BA88E1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808006-CC7C-A70A-18F3-F9517C68E4CA}"/>
              </a:ext>
            </a:extLst>
          </p:cNvPr>
          <p:cNvSpPr>
            <a:spLocks noGrp="1"/>
          </p:cNvSpPr>
          <p:nvPr>
            <p:ph type="title"/>
          </p:nvPr>
        </p:nvSpPr>
        <p:spPr/>
        <p:txBody>
          <a:bodyPr/>
          <a:lstStyle/>
          <a:p>
            <a:r>
              <a:rPr lang="en-US" dirty="0"/>
              <a:t>Reframing the Purchase Occasion</a:t>
            </a:r>
          </a:p>
        </p:txBody>
      </p:sp>
      <p:sp>
        <p:nvSpPr>
          <p:cNvPr id="3" name="Content Placeholder 2">
            <a:extLst>
              <a:ext uri="{FF2B5EF4-FFF2-40B4-BE49-F238E27FC236}">
                <a16:creationId xmlns:a16="http://schemas.microsoft.com/office/drawing/2014/main" id="{C8867B36-3250-87D6-965D-422576A354DF}"/>
              </a:ext>
            </a:extLst>
          </p:cNvPr>
          <p:cNvSpPr>
            <a:spLocks noGrp="1"/>
          </p:cNvSpPr>
          <p:nvPr>
            <p:ph idx="1"/>
          </p:nvPr>
        </p:nvSpPr>
        <p:spPr>
          <a:xfrm>
            <a:off x="838200" y="1825625"/>
            <a:ext cx="5529943" cy="4351338"/>
          </a:xfrm>
        </p:spPr>
        <p:txBody>
          <a:bodyPr>
            <a:normAutofit/>
          </a:bodyPr>
          <a:lstStyle/>
          <a:p>
            <a:r>
              <a:rPr lang="en-US" dirty="0"/>
              <a:t>Fennell’s “Perceived Usage Situation” becomes the Appetite</a:t>
            </a:r>
          </a:p>
          <a:p>
            <a:r>
              <a:rPr lang="en-US" u="sng" dirty="0"/>
              <a:t>Example: </a:t>
            </a:r>
            <a:r>
              <a:rPr lang="en-US" dirty="0"/>
              <a:t>buying coffee for a long road trip vs. hosting a client meeting</a:t>
            </a:r>
          </a:p>
          <a:p>
            <a:pPr lvl="1"/>
            <a:r>
              <a:rPr lang="en-US" dirty="0"/>
              <a:t>Different:</a:t>
            </a:r>
          </a:p>
          <a:p>
            <a:pPr lvl="2"/>
            <a:r>
              <a:rPr lang="en-US" dirty="0"/>
              <a:t>Quantity</a:t>
            </a:r>
          </a:p>
          <a:p>
            <a:pPr lvl="2"/>
            <a:r>
              <a:rPr lang="en-US" dirty="0"/>
              <a:t>Packaging</a:t>
            </a:r>
          </a:p>
          <a:p>
            <a:pPr lvl="2"/>
            <a:r>
              <a:rPr lang="en-US" dirty="0"/>
              <a:t>Brand</a:t>
            </a:r>
          </a:p>
          <a:p>
            <a:pPr lvl="2"/>
            <a:r>
              <a:rPr lang="en-US" dirty="0"/>
              <a:t>Etc.</a:t>
            </a:r>
          </a:p>
          <a:p>
            <a:endParaRPr lang="en-US" dirty="0"/>
          </a:p>
        </p:txBody>
      </p:sp>
      <p:grpSp>
        <p:nvGrpSpPr>
          <p:cNvPr id="14" name="Group 13">
            <a:extLst>
              <a:ext uri="{FF2B5EF4-FFF2-40B4-BE49-F238E27FC236}">
                <a16:creationId xmlns:a16="http://schemas.microsoft.com/office/drawing/2014/main" id="{AF8579EB-369B-7BD4-84DD-73DD20312D56}"/>
              </a:ext>
            </a:extLst>
          </p:cNvPr>
          <p:cNvGrpSpPr/>
          <p:nvPr/>
        </p:nvGrpSpPr>
        <p:grpSpPr>
          <a:xfrm>
            <a:off x="6493701" y="1690688"/>
            <a:ext cx="4715436" cy="3877830"/>
            <a:chOff x="2223359" y="1502952"/>
            <a:chExt cx="4715436" cy="3877830"/>
          </a:xfrm>
        </p:grpSpPr>
        <p:sp>
          <p:nvSpPr>
            <p:cNvPr id="8" name="Rectangle 7">
              <a:extLst>
                <a:ext uri="{FF2B5EF4-FFF2-40B4-BE49-F238E27FC236}">
                  <a16:creationId xmlns:a16="http://schemas.microsoft.com/office/drawing/2014/main" id="{94F813F7-B54D-7AC2-F8C2-A1B96C0FF3A7}"/>
                </a:ext>
              </a:extLst>
            </p:cNvPr>
            <p:cNvSpPr/>
            <p:nvPr/>
          </p:nvSpPr>
          <p:spPr>
            <a:xfrm>
              <a:off x="2223359" y="1502952"/>
              <a:ext cx="2357718" cy="76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General Environment</a:t>
              </a:r>
            </a:p>
          </p:txBody>
        </p:sp>
        <p:sp>
          <p:nvSpPr>
            <p:cNvPr id="9" name="Rectangle 8">
              <a:extLst>
                <a:ext uri="{FF2B5EF4-FFF2-40B4-BE49-F238E27FC236}">
                  <a16:creationId xmlns:a16="http://schemas.microsoft.com/office/drawing/2014/main" id="{D48C9E55-36CB-B26D-AC2B-4CC67D25C7B4}"/>
                </a:ext>
              </a:extLst>
            </p:cNvPr>
            <p:cNvSpPr/>
            <p:nvPr/>
          </p:nvSpPr>
          <p:spPr>
            <a:xfrm>
              <a:off x="4581077" y="1502952"/>
              <a:ext cx="2357718" cy="76200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dirty="0"/>
                <a:t>Personal Characteristics</a:t>
              </a:r>
            </a:p>
          </p:txBody>
        </p:sp>
        <p:sp>
          <p:nvSpPr>
            <p:cNvPr id="10" name="Rectangle 9">
              <a:extLst>
                <a:ext uri="{FF2B5EF4-FFF2-40B4-BE49-F238E27FC236}">
                  <a16:creationId xmlns:a16="http://schemas.microsoft.com/office/drawing/2014/main" id="{64442838-96C7-1094-55C9-F693276B8592}"/>
                </a:ext>
              </a:extLst>
            </p:cNvPr>
            <p:cNvSpPr/>
            <p:nvPr/>
          </p:nvSpPr>
          <p:spPr>
            <a:xfrm>
              <a:off x="2223359" y="2264951"/>
              <a:ext cx="2357718" cy="2635623"/>
            </a:xfrm>
            <a:prstGeom prst="rect">
              <a:avLst/>
            </a:prstGeom>
            <a:ln>
              <a:solidFill>
                <a:schemeClr val="accent5">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schemeClr val="tx1"/>
                  </a:solidFill>
                </a:rPr>
                <a:t>Physical Environment</a:t>
              </a:r>
            </a:p>
            <a:p>
              <a:pPr algn="ctr"/>
              <a:endParaRPr lang="en-US" dirty="0">
                <a:solidFill>
                  <a:schemeClr val="tx1"/>
                </a:solidFill>
              </a:endParaRPr>
            </a:p>
            <a:p>
              <a:pPr algn="ctr"/>
              <a:r>
                <a:rPr lang="en-US" dirty="0">
                  <a:solidFill>
                    <a:schemeClr val="tx1"/>
                  </a:solidFill>
                </a:rPr>
                <a:t>Social Environment</a:t>
              </a:r>
            </a:p>
            <a:p>
              <a:pPr algn="ctr"/>
              <a:endParaRPr lang="en-US" dirty="0">
                <a:solidFill>
                  <a:schemeClr val="tx1"/>
                </a:solidFill>
              </a:endParaRPr>
            </a:p>
            <a:p>
              <a:pPr algn="ctr"/>
              <a:r>
                <a:rPr lang="en-US" dirty="0">
                  <a:solidFill>
                    <a:schemeClr val="tx1"/>
                  </a:solidFill>
                </a:rPr>
                <a:t>Motivating Task</a:t>
              </a:r>
            </a:p>
          </p:txBody>
        </p:sp>
        <p:sp>
          <p:nvSpPr>
            <p:cNvPr id="11" name="Rectangle 10">
              <a:extLst>
                <a:ext uri="{FF2B5EF4-FFF2-40B4-BE49-F238E27FC236}">
                  <a16:creationId xmlns:a16="http://schemas.microsoft.com/office/drawing/2014/main" id="{D1FA43B6-2B16-9A94-70BE-D6C71515C4CA}"/>
                </a:ext>
              </a:extLst>
            </p:cNvPr>
            <p:cNvSpPr/>
            <p:nvPr/>
          </p:nvSpPr>
          <p:spPr>
            <a:xfrm>
              <a:off x="4581077" y="2264951"/>
              <a:ext cx="2357718" cy="2635623"/>
            </a:xfrm>
            <a:prstGeom prst="rect">
              <a:avLst/>
            </a:prstGeom>
            <a:ln>
              <a:solidFill>
                <a:schemeClr val="accent5">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schemeClr val="tx1"/>
                  </a:solidFill>
                </a:rPr>
                <a:t>Knowledge and Experiences</a:t>
              </a:r>
            </a:p>
            <a:p>
              <a:pPr algn="ctr"/>
              <a:endParaRPr lang="en-US" dirty="0">
                <a:solidFill>
                  <a:schemeClr val="tx1"/>
                </a:solidFill>
              </a:endParaRPr>
            </a:p>
            <a:p>
              <a:pPr algn="ctr"/>
              <a:r>
                <a:rPr lang="en-US" dirty="0">
                  <a:solidFill>
                    <a:schemeClr val="tx1"/>
                  </a:solidFill>
                </a:rPr>
                <a:t>Self Concept, Attitudes, Values</a:t>
              </a:r>
            </a:p>
            <a:p>
              <a:pPr algn="ctr"/>
              <a:endParaRPr lang="en-US" dirty="0">
                <a:solidFill>
                  <a:schemeClr val="tx1"/>
                </a:solidFill>
              </a:endParaRPr>
            </a:p>
            <a:p>
              <a:pPr algn="ctr"/>
              <a:r>
                <a:rPr lang="en-US" dirty="0">
                  <a:solidFill>
                    <a:schemeClr val="tx1"/>
                  </a:solidFill>
                </a:rPr>
                <a:t>Physiology</a:t>
              </a:r>
            </a:p>
            <a:p>
              <a:pPr algn="ctr"/>
              <a:endParaRPr lang="en-US" dirty="0">
                <a:solidFill>
                  <a:schemeClr val="tx1"/>
                </a:solidFill>
              </a:endParaRPr>
            </a:p>
            <a:p>
              <a:pPr algn="ctr"/>
              <a:r>
                <a:rPr lang="en-US" dirty="0">
                  <a:solidFill>
                    <a:schemeClr val="tx1"/>
                  </a:solidFill>
                </a:rPr>
                <a:t>Interests </a:t>
              </a:r>
            </a:p>
          </p:txBody>
        </p:sp>
        <p:sp>
          <p:nvSpPr>
            <p:cNvPr id="12" name="Flèche : bas 10">
              <a:extLst>
                <a:ext uri="{FF2B5EF4-FFF2-40B4-BE49-F238E27FC236}">
                  <a16:creationId xmlns:a16="http://schemas.microsoft.com/office/drawing/2014/main" id="{3BF306DE-ECCF-6CB2-3F20-14DD9E09D039}"/>
                </a:ext>
              </a:extLst>
            </p:cNvPr>
            <p:cNvSpPr/>
            <p:nvPr/>
          </p:nvSpPr>
          <p:spPr>
            <a:xfrm>
              <a:off x="2802610" y="4934418"/>
              <a:ext cx="3556933" cy="4463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9587316-8629-C2AC-701C-11C6C4469010}"/>
                </a:ext>
              </a:extLst>
            </p:cNvPr>
            <p:cNvSpPr/>
            <p:nvPr/>
          </p:nvSpPr>
          <p:spPr>
            <a:xfrm>
              <a:off x="3770831" y="3353199"/>
              <a:ext cx="1584828" cy="9623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Product-Use Situation as Perceived</a:t>
              </a:r>
            </a:p>
          </p:txBody>
        </p:sp>
      </p:grpSp>
      <p:sp>
        <p:nvSpPr>
          <p:cNvPr id="15" name="ZoneTexte 11">
            <a:extLst>
              <a:ext uri="{FF2B5EF4-FFF2-40B4-BE49-F238E27FC236}">
                <a16:creationId xmlns:a16="http://schemas.microsoft.com/office/drawing/2014/main" id="{B56A4F17-3DBF-FC8D-87FA-1BA8542CC133}"/>
              </a:ext>
            </a:extLst>
          </p:cNvPr>
          <p:cNvSpPr txBox="1"/>
          <p:nvPr/>
        </p:nvSpPr>
        <p:spPr>
          <a:xfrm>
            <a:off x="7479338" y="5602362"/>
            <a:ext cx="2744163" cy="461665"/>
          </a:xfrm>
          <a:prstGeom prst="rect">
            <a:avLst/>
          </a:prstGeom>
          <a:noFill/>
        </p:spPr>
        <p:txBody>
          <a:bodyPr wrap="square" rtlCol="0">
            <a:spAutoFit/>
          </a:bodyPr>
          <a:lstStyle/>
          <a:p>
            <a:pPr algn="ctr"/>
            <a:r>
              <a:rPr lang="en-US" sz="2400" b="1" dirty="0"/>
              <a:t>Product Appetites</a:t>
            </a:r>
          </a:p>
        </p:txBody>
      </p:sp>
    </p:spTree>
    <p:extLst>
      <p:ext uri="{BB962C8B-B14F-4D97-AF65-F5344CB8AC3E}">
        <p14:creationId xmlns:p14="http://schemas.microsoft.com/office/powerpoint/2010/main" val="521964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566B3-73E2-3751-18EF-62094D39A8A1}"/>
              </a:ext>
            </a:extLst>
          </p:cNvPr>
          <p:cNvSpPr>
            <a:spLocks noGrp="1"/>
          </p:cNvSpPr>
          <p:nvPr>
            <p:ph type="title"/>
          </p:nvPr>
        </p:nvSpPr>
        <p:spPr/>
        <p:txBody>
          <a:bodyPr/>
          <a:lstStyle/>
          <a:p>
            <a:r>
              <a:rPr lang="en-US" dirty="0"/>
              <a:t>Implications for Segmentation</a:t>
            </a:r>
          </a:p>
        </p:txBody>
      </p:sp>
      <p:sp>
        <p:nvSpPr>
          <p:cNvPr id="3" name="Content Placeholder 2">
            <a:extLst>
              <a:ext uri="{FF2B5EF4-FFF2-40B4-BE49-F238E27FC236}">
                <a16:creationId xmlns:a16="http://schemas.microsoft.com/office/drawing/2014/main" id="{D1997D24-D6A3-A90E-FDF7-C130137A337A}"/>
              </a:ext>
            </a:extLst>
          </p:cNvPr>
          <p:cNvSpPr>
            <a:spLocks noGrp="1"/>
          </p:cNvSpPr>
          <p:nvPr>
            <p:ph idx="1"/>
          </p:nvPr>
        </p:nvSpPr>
        <p:spPr/>
        <p:txBody>
          <a:bodyPr/>
          <a:lstStyle/>
          <a:p>
            <a:r>
              <a:rPr lang="en-US" dirty="0"/>
              <a:t>The unit of analysis becomes the person/occasion – a consumer within a decision context</a:t>
            </a:r>
          </a:p>
          <a:p>
            <a:r>
              <a:rPr lang="en-US" dirty="0"/>
              <a:t>Appetite segments span demographics (for most product categories)</a:t>
            </a:r>
          </a:p>
          <a:p>
            <a:endParaRPr lang="en-US" dirty="0"/>
          </a:p>
          <a:p>
            <a:endParaRPr lang="en-US" dirty="0"/>
          </a:p>
        </p:txBody>
      </p:sp>
    </p:spTree>
    <p:extLst>
      <p:ext uri="{BB962C8B-B14F-4D97-AF65-F5344CB8AC3E}">
        <p14:creationId xmlns:p14="http://schemas.microsoft.com/office/powerpoint/2010/main" val="2470067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3F4760-D5E7-67B1-DD72-407BBF5DE52F}"/>
              </a:ext>
            </a:extLst>
          </p:cNvPr>
          <p:cNvSpPr>
            <a:spLocks noGrp="1"/>
          </p:cNvSpPr>
          <p:nvPr>
            <p:ph type="title"/>
          </p:nvPr>
        </p:nvSpPr>
        <p:spPr/>
        <p:txBody>
          <a:bodyPr>
            <a:normAutofit/>
          </a:bodyPr>
          <a:lstStyle/>
          <a:p>
            <a:r>
              <a:rPr lang="en-US" sz="2800" dirty="0"/>
              <a:t>Appetite Segmentation vs. Personal Characteristics</a:t>
            </a:r>
          </a:p>
        </p:txBody>
      </p:sp>
      <p:graphicFrame>
        <p:nvGraphicFramePr>
          <p:cNvPr id="7" name="Table 6">
            <a:extLst>
              <a:ext uri="{FF2B5EF4-FFF2-40B4-BE49-F238E27FC236}">
                <a16:creationId xmlns:a16="http://schemas.microsoft.com/office/drawing/2014/main" id="{01F879BB-50A4-BEF6-DB99-4C0B4ACFEFDE}"/>
              </a:ext>
            </a:extLst>
          </p:cNvPr>
          <p:cNvGraphicFramePr>
            <a:graphicFrameLocks noGrp="1"/>
          </p:cNvGraphicFramePr>
          <p:nvPr>
            <p:extLst>
              <p:ext uri="{D42A27DB-BD31-4B8C-83A1-F6EECF244321}">
                <p14:modId xmlns:p14="http://schemas.microsoft.com/office/powerpoint/2010/main" val="3182526214"/>
              </p:ext>
            </p:extLst>
          </p:nvPr>
        </p:nvGraphicFramePr>
        <p:xfrm>
          <a:off x="480060" y="1877155"/>
          <a:ext cx="10515600" cy="1997837"/>
        </p:xfrm>
        <a:graphic>
          <a:graphicData uri="http://schemas.openxmlformats.org/drawingml/2006/table">
            <a:tbl>
              <a:tblPr firstRow="1" firstCol="1" bandRow="1"/>
              <a:tblGrid>
                <a:gridCol w="2453640">
                  <a:extLst>
                    <a:ext uri="{9D8B030D-6E8A-4147-A177-3AD203B41FA5}">
                      <a16:colId xmlns:a16="http://schemas.microsoft.com/office/drawing/2014/main" val="3063285107"/>
                    </a:ext>
                  </a:extLst>
                </a:gridCol>
                <a:gridCol w="3611880">
                  <a:extLst>
                    <a:ext uri="{9D8B030D-6E8A-4147-A177-3AD203B41FA5}">
                      <a16:colId xmlns:a16="http://schemas.microsoft.com/office/drawing/2014/main" val="3569660076"/>
                    </a:ext>
                  </a:extLst>
                </a:gridCol>
                <a:gridCol w="4450080">
                  <a:extLst>
                    <a:ext uri="{9D8B030D-6E8A-4147-A177-3AD203B41FA5}">
                      <a16:colId xmlns:a16="http://schemas.microsoft.com/office/drawing/2014/main" val="430218551"/>
                    </a:ext>
                  </a:extLst>
                </a:gridCol>
              </a:tblGrid>
              <a:tr h="0">
                <a:tc>
                  <a:txBody>
                    <a:bodyPr/>
                    <a:lstStyle/>
                    <a:p>
                      <a:pPr marL="0" marR="0" algn="ctr">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Dimension</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Appetite Segmentation</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Segmentation by Personal Characteristics (demographic/psychographic)</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3534310"/>
                  </a:ext>
                </a:extLst>
              </a:tr>
              <a:tr h="0">
                <a:tc>
                  <a:txBody>
                    <a:bodyPr/>
                    <a:lstStyle/>
                    <a:p>
                      <a:pPr marL="0" marR="0">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Unit of analysis</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Situation × task × context</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The individual</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as a relatively stable profile.</a:t>
                      </a: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713606867"/>
                  </a:ext>
                </a:extLst>
              </a:tr>
              <a:tr h="0">
                <a:tc>
                  <a:txBody>
                    <a:bodyPr/>
                    <a:lstStyle/>
                    <a:p>
                      <a:pPr marL="0" marR="0">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Stability across contexts</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Variable</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—changes with situation.</a:t>
                      </a: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Stable</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—person traits change slowly.</a:t>
                      </a: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38509217"/>
                  </a:ext>
                </a:extLst>
              </a:tr>
              <a:tr h="0">
                <a:tc>
                  <a:txBody>
                    <a:bodyPr/>
                    <a:lstStyle/>
                    <a:p>
                      <a:pPr marL="0" marR="0">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Predictive power at moment of choice</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High</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—explains choice </a:t>
                      </a:r>
                      <a:r>
                        <a:rPr lang="en-US" sz="1400" i="1" kern="100" dirty="0">
                          <a:effectLst/>
                          <a:latin typeface="Aptos" panose="020B0004020202020204" pitchFamily="34" charset="0"/>
                          <a:ea typeface="Aptos" panose="020B0004020202020204" pitchFamily="34" charset="0"/>
                          <a:cs typeface="Times New Roman" panose="02020603050405020304" pitchFamily="18" charset="0"/>
                        </a:rPr>
                        <a:t>within</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a context/occasion.</a:t>
                      </a: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Moderate</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—good for reach and messaging tone, weaker for specific choices.</a:t>
                      </a: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756631664"/>
                  </a:ext>
                </a:extLst>
              </a:tr>
              <a:tr h="0">
                <a:tc>
                  <a:txBody>
                    <a:bodyPr/>
                    <a:lstStyle/>
                    <a:p>
                      <a:pPr marL="0" marR="0">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Outputs</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Appetite taxonomy</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 decision rules by context; playbooks for “message-to-moment.”</a:t>
                      </a: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Segment profiles</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(e.g., “Young Families,” “Value Seekers”) with media and channel guidance.</a:t>
                      </a: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43344517"/>
                  </a:ext>
                </a:extLst>
              </a:tr>
            </a:tbl>
          </a:graphicData>
        </a:graphic>
      </p:graphicFrame>
      <p:graphicFrame>
        <p:nvGraphicFramePr>
          <p:cNvPr id="12" name="Table 11">
            <a:extLst>
              <a:ext uri="{FF2B5EF4-FFF2-40B4-BE49-F238E27FC236}">
                <a16:creationId xmlns:a16="http://schemas.microsoft.com/office/drawing/2014/main" id="{050E1A9A-E12F-C19C-AD1E-64F8C6E9A5A5}"/>
              </a:ext>
            </a:extLst>
          </p:cNvPr>
          <p:cNvGraphicFramePr>
            <a:graphicFrameLocks noGrp="1"/>
          </p:cNvGraphicFramePr>
          <p:nvPr>
            <p:extLst>
              <p:ext uri="{D42A27DB-BD31-4B8C-83A1-F6EECF244321}">
                <p14:modId xmlns:p14="http://schemas.microsoft.com/office/powerpoint/2010/main" val="373450078"/>
              </p:ext>
            </p:extLst>
          </p:nvPr>
        </p:nvGraphicFramePr>
        <p:xfrm>
          <a:off x="1318260" y="4372776"/>
          <a:ext cx="10515600" cy="1892078"/>
        </p:xfrm>
        <a:graphic>
          <a:graphicData uri="http://schemas.openxmlformats.org/drawingml/2006/table">
            <a:tbl>
              <a:tblPr firstRow="1" firstCol="1" bandRow="1">
                <a:tableStyleId>{5C22544A-7EE6-4342-B048-85BDC9FD1C3A}</a:tableStyleId>
              </a:tblPr>
              <a:tblGrid>
                <a:gridCol w="1767840">
                  <a:extLst>
                    <a:ext uri="{9D8B030D-6E8A-4147-A177-3AD203B41FA5}">
                      <a16:colId xmlns:a16="http://schemas.microsoft.com/office/drawing/2014/main" val="1630556410"/>
                    </a:ext>
                  </a:extLst>
                </a:gridCol>
                <a:gridCol w="3734125">
                  <a:extLst>
                    <a:ext uri="{9D8B030D-6E8A-4147-A177-3AD203B41FA5}">
                      <a16:colId xmlns:a16="http://schemas.microsoft.com/office/drawing/2014/main" val="628604678"/>
                    </a:ext>
                  </a:extLst>
                </a:gridCol>
                <a:gridCol w="5013635">
                  <a:extLst>
                    <a:ext uri="{9D8B030D-6E8A-4147-A177-3AD203B41FA5}">
                      <a16:colId xmlns:a16="http://schemas.microsoft.com/office/drawing/2014/main" val="3794893871"/>
                    </a:ext>
                  </a:extLst>
                </a:gridCol>
              </a:tblGrid>
              <a:tr h="633657">
                <a:tc>
                  <a:txBody>
                    <a:bodyPr/>
                    <a:lstStyle/>
                    <a:p>
                      <a:pPr marL="0" marR="0">
                        <a:lnSpc>
                          <a:spcPct val="115000"/>
                        </a:lnSpc>
                        <a:spcAft>
                          <a:spcPts val="800"/>
                        </a:spcAft>
                        <a:buNone/>
                      </a:pPr>
                      <a:r>
                        <a:rPr lang="en-US" sz="1400" kern="100" dirty="0">
                          <a:effectLst/>
                          <a:latin typeface="Aptos" panose="020B0004020202020204" pitchFamily="34" charset="0"/>
                        </a:rPr>
                        <a:t>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1400" kern="100" dirty="0">
                          <a:effectLst/>
                          <a:latin typeface="Aptos" panose="020B0004020202020204" pitchFamily="34" charset="0"/>
                        </a:rPr>
                        <a:t>Appetite Segmentation</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1400" kern="100" dirty="0">
                          <a:effectLst/>
                          <a:latin typeface="Aptos" panose="020B0004020202020204" pitchFamily="34" charset="0"/>
                        </a:rPr>
                        <a:t>Segmentation by Personal Characteristics (demographic/psychographic)</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712443727"/>
                  </a:ext>
                </a:extLst>
              </a:tr>
              <a:tr h="1258421">
                <a:tc>
                  <a:txBody>
                    <a:bodyPr/>
                    <a:lstStyle/>
                    <a:p>
                      <a:pPr marL="0" marR="0">
                        <a:lnSpc>
                          <a:spcPct val="115000"/>
                        </a:lnSpc>
                        <a:spcAft>
                          <a:spcPts val="800"/>
                        </a:spcAft>
                        <a:buNone/>
                      </a:pPr>
                      <a:r>
                        <a:rPr lang="en-US" sz="1400" kern="100" dirty="0">
                          <a:effectLst/>
                          <a:latin typeface="Aptos" panose="020B0004020202020204" pitchFamily="34" charset="0"/>
                        </a:rPr>
                        <a:t>Tourism example</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342900" marR="0" lvl="0" indent="-342900">
                        <a:lnSpc>
                          <a:spcPct val="115000"/>
                        </a:lnSpc>
                        <a:buFont typeface="Symbol" panose="05050102010706020507" pitchFamily="18" charset="2"/>
                        <a:buChar char=""/>
                      </a:pPr>
                      <a:r>
                        <a:rPr lang="en-US" sz="1400" kern="100" dirty="0">
                          <a:effectLst/>
                          <a:latin typeface="Aptos" panose="020B0004020202020204" pitchFamily="34" charset="0"/>
                        </a:rPr>
                        <a:t>“Quick restorative getaway” </a:t>
                      </a:r>
                    </a:p>
                    <a:p>
                      <a:pPr marL="342900" marR="0" lvl="0" indent="-342900">
                        <a:lnSpc>
                          <a:spcPct val="115000"/>
                        </a:lnSpc>
                        <a:buFont typeface="Symbol" panose="05050102010706020507" pitchFamily="18" charset="2"/>
                        <a:buChar char=""/>
                      </a:pPr>
                      <a:r>
                        <a:rPr lang="en-US" sz="1400" kern="100" dirty="0">
                          <a:effectLst/>
                          <a:latin typeface="Aptos" panose="020B0004020202020204" pitchFamily="34" charset="0"/>
                        </a:rPr>
                        <a:t>“Family memory-making” </a:t>
                      </a:r>
                    </a:p>
                    <a:p>
                      <a:pPr marL="342900" marR="0" lvl="0" indent="-342900">
                        <a:lnSpc>
                          <a:spcPct val="115000"/>
                        </a:lnSpc>
                        <a:buFont typeface="Symbol" panose="05050102010706020507" pitchFamily="18" charset="2"/>
                        <a:buChar char=""/>
                      </a:pPr>
                      <a:r>
                        <a:rPr lang="en-US" sz="1400" kern="100" dirty="0">
                          <a:effectLst/>
                          <a:latin typeface="Aptos" panose="020B0004020202020204" pitchFamily="34" charset="0"/>
                        </a:rPr>
                        <a:t>“Local cultural immersion”</a:t>
                      </a:r>
                    </a:p>
                    <a:p>
                      <a:pPr marL="342900" marR="0" lvl="0" indent="-342900">
                        <a:lnSpc>
                          <a:spcPct val="115000"/>
                        </a:lnSpc>
                        <a:buFont typeface="Symbol" panose="05050102010706020507" pitchFamily="18" charset="2"/>
                        <a:buChar char=""/>
                      </a:pPr>
                      <a:r>
                        <a:rPr lang="en-US" sz="1400" kern="100" dirty="0">
                          <a:effectLst/>
                          <a:latin typeface="Aptos" panose="020B0004020202020204" pitchFamily="34" charset="0"/>
                        </a:rPr>
                        <a:t>“Adventure and Nature”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342900" marR="0" lvl="0" indent="-342900">
                        <a:lnSpc>
                          <a:spcPct val="115000"/>
                        </a:lnSpc>
                        <a:buFont typeface="Symbol" panose="05050102010706020507" pitchFamily="18" charset="2"/>
                        <a:buChar char=""/>
                      </a:pPr>
                      <a:r>
                        <a:rPr lang="en-US" sz="1400" kern="100" dirty="0">
                          <a:effectLst/>
                          <a:latin typeface="Aptos" panose="020B0004020202020204" pitchFamily="34" charset="0"/>
                        </a:rPr>
                        <a:t>“Empty-nest couples” </a:t>
                      </a:r>
                    </a:p>
                    <a:p>
                      <a:pPr marL="342900" marR="0" lvl="0" indent="-342900">
                        <a:lnSpc>
                          <a:spcPct val="115000"/>
                        </a:lnSpc>
                        <a:buFont typeface="Symbol" panose="05050102010706020507" pitchFamily="18" charset="2"/>
                        <a:buChar char=""/>
                      </a:pPr>
                      <a:r>
                        <a:rPr lang="en-US" sz="1400" kern="100" dirty="0">
                          <a:effectLst/>
                          <a:latin typeface="Aptos" panose="020B0004020202020204" pitchFamily="34" charset="0"/>
                        </a:rPr>
                        <a:t>“Budget students” </a:t>
                      </a:r>
                    </a:p>
                    <a:p>
                      <a:pPr marL="342900" marR="0" lvl="0" indent="-342900">
                        <a:lnSpc>
                          <a:spcPct val="115000"/>
                        </a:lnSpc>
                        <a:buFont typeface="Symbol" panose="05050102010706020507" pitchFamily="18" charset="2"/>
                        <a:buChar char=""/>
                      </a:pPr>
                      <a:r>
                        <a:rPr lang="en-US" sz="1400" kern="100" dirty="0">
                          <a:effectLst/>
                          <a:latin typeface="Aptos" panose="020B0004020202020204" pitchFamily="34" charset="0"/>
                        </a:rPr>
                        <a:t>“Affluent explorers”</a:t>
                      </a:r>
                    </a:p>
                    <a:p>
                      <a:pPr marL="342900" marR="0" lvl="0" indent="-342900">
                        <a:lnSpc>
                          <a:spcPct val="115000"/>
                        </a:lnSpc>
                        <a:spcAft>
                          <a:spcPts val="800"/>
                        </a:spcAft>
                        <a:buFont typeface="Symbol" panose="05050102010706020507" pitchFamily="18" charset="2"/>
                        <a:buChar char=""/>
                      </a:pPr>
                      <a:r>
                        <a:rPr lang="en-US" sz="1400" kern="100" dirty="0">
                          <a:effectLst/>
                          <a:latin typeface="Aptos" panose="020B0004020202020204" pitchFamily="34" charset="0"/>
                        </a:rPr>
                        <a:t>“Thrill Seekers”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120851518"/>
                  </a:ext>
                </a:extLst>
              </a:tr>
            </a:tbl>
          </a:graphicData>
        </a:graphic>
      </p:graphicFrame>
      <p:sp>
        <p:nvSpPr>
          <p:cNvPr id="13" name="TextBox 12">
            <a:extLst>
              <a:ext uri="{FF2B5EF4-FFF2-40B4-BE49-F238E27FC236}">
                <a16:creationId xmlns:a16="http://schemas.microsoft.com/office/drawing/2014/main" id="{525B78AF-BCFD-41A3-0CE6-C986EF02B533}"/>
              </a:ext>
            </a:extLst>
          </p:cNvPr>
          <p:cNvSpPr txBox="1"/>
          <p:nvPr/>
        </p:nvSpPr>
        <p:spPr>
          <a:xfrm>
            <a:off x="4443846" y="4003444"/>
            <a:ext cx="3175228" cy="369332"/>
          </a:xfrm>
          <a:prstGeom prst="rect">
            <a:avLst/>
          </a:prstGeom>
          <a:noFill/>
        </p:spPr>
        <p:txBody>
          <a:bodyPr wrap="none" rtlCol="0">
            <a:spAutoFit/>
          </a:bodyPr>
          <a:lstStyle/>
          <a:p>
            <a:r>
              <a:rPr lang="en-US" b="1" dirty="0"/>
              <a:t>Example outcome for Tourism</a:t>
            </a:r>
          </a:p>
        </p:txBody>
      </p:sp>
      <p:sp>
        <p:nvSpPr>
          <p:cNvPr id="16" name="TextBox 15">
            <a:extLst>
              <a:ext uri="{FF2B5EF4-FFF2-40B4-BE49-F238E27FC236}">
                <a16:creationId xmlns:a16="http://schemas.microsoft.com/office/drawing/2014/main" id="{E379A41E-C234-3AD3-96B8-EEFC8E0A720A}"/>
              </a:ext>
            </a:extLst>
          </p:cNvPr>
          <p:cNvSpPr txBox="1"/>
          <p:nvPr/>
        </p:nvSpPr>
        <p:spPr>
          <a:xfrm>
            <a:off x="4219468" y="1379371"/>
            <a:ext cx="2839239" cy="369332"/>
          </a:xfrm>
          <a:prstGeom prst="rect">
            <a:avLst/>
          </a:prstGeom>
          <a:noFill/>
        </p:spPr>
        <p:txBody>
          <a:bodyPr wrap="none" rtlCol="0">
            <a:spAutoFit/>
          </a:bodyPr>
          <a:lstStyle/>
          <a:p>
            <a:r>
              <a:rPr lang="en-US" b="1" dirty="0"/>
              <a:t>Contrasting the techniques</a:t>
            </a:r>
          </a:p>
        </p:txBody>
      </p:sp>
    </p:spTree>
    <p:extLst>
      <p:ext uri="{BB962C8B-B14F-4D97-AF65-F5344CB8AC3E}">
        <p14:creationId xmlns:p14="http://schemas.microsoft.com/office/powerpoint/2010/main" val="3233598796"/>
      </p:ext>
    </p:extLst>
  </p:cSld>
  <p:clrMapOvr>
    <a:masterClrMapping/>
  </p:clrMapOvr>
</p:sld>
</file>

<file path=ppt/theme/theme1.xml><?xml version="1.0" encoding="utf-8"?>
<a:theme xmlns:a="http://schemas.openxmlformats.org/drawingml/2006/main" name="FSI Theme_Dad">
  <a:themeElements>
    <a:clrScheme name="Custom 2">
      <a:dk1>
        <a:srgbClr val="333333"/>
      </a:dk1>
      <a:lt1>
        <a:sysClr val="window" lastClr="FFFFFF"/>
      </a:lt1>
      <a:dk2>
        <a:srgbClr val="905B24"/>
      </a:dk2>
      <a:lt2>
        <a:srgbClr val="E9E8E9"/>
      </a:lt2>
      <a:accent1>
        <a:srgbClr val="455E54"/>
      </a:accent1>
      <a:accent2>
        <a:srgbClr val="919469"/>
      </a:accent2>
      <a:accent3>
        <a:srgbClr val="879E8E"/>
      </a:accent3>
      <a:accent4>
        <a:srgbClr val="C19B60"/>
      </a:accent4>
      <a:accent5>
        <a:srgbClr val="333333"/>
      </a:accent5>
      <a:accent6>
        <a:srgbClr val="E9E8E9"/>
      </a:accent6>
      <a:hlink>
        <a:srgbClr val="0563C1"/>
      </a:hlink>
      <a:folHlink>
        <a:srgbClr val="954F72"/>
      </a:folHlink>
    </a:clrScheme>
    <a:fontScheme name="Custom 3">
      <a:majorFont>
        <a:latin typeface="Tahoma"/>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I Theme_Dad" id="{95E280C2-A9B0-4FE6-A17E-7C29879619B7}" vid="{3FB6078F-0D7F-4555-8A6F-4C8FC96BB52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FSI Theme_Dad</Template>
  <TotalTime>2274</TotalTime>
  <Words>2095</Words>
  <Application>Microsoft Office PowerPoint</Application>
  <PresentationFormat>Widescreen</PresentationFormat>
  <Paragraphs>384</Paragraphs>
  <Slides>22</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Aptos</vt:lpstr>
      <vt:lpstr>Aptos Narrow</vt:lpstr>
      <vt:lpstr>Arial</vt:lpstr>
      <vt:lpstr>Calibri</vt:lpstr>
      <vt:lpstr>Cambria Math</vt:lpstr>
      <vt:lpstr>Open Sans</vt:lpstr>
      <vt:lpstr>Symbol</vt:lpstr>
      <vt:lpstr>Tahoma</vt:lpstr>
      <vt:lpstr>Times New Roman</vt:lpstr>
      <vt:lpstr>FSI Theme_Dad</vt:lpstr>
      <vt:lpstr>Appetites and Occasion-Centered Decision Making: Rethinking Consumer Behavior  an extension and application of Geraldine Fennell’s work</vt:lpstr>
      <vt:lpstr>Geraldine Fennell</vt:lpstr>
      <vt:lpstr>Traditional Segmentation</vt:lpstr>
      <vt:lpstr>Problems with Traditional Segmentation</vt:lpstr>
      <vt:lpstr>Appetites</vt:lpstr>
      <vt:lpstr>PowerPoint Presentation</vt:lpstr>
      <vt:lpstr>Reframing the Purchase Occasion</vt:lpstr>
      <vt:lpstr>Implications for Segmentation</vt:lpstr>
      <vt:lpstr>Appetite Segmentation vs. Personal Characteristics</vt:lpstr>
      <vt:lpstr>Applying Appetite Segmentation (tourism example)</vt:lpstr>
      <vt:lpstr>Attributes Contributing to Appetite Dimensions </vt:lpstr>
      <vt:lpstr>Seven Appetite Segments with Ranked Importance of Top Seven Attributes for each Segment  (segment names assigned for convenience)</vt:lpstr>
      <vt:lpstr>Contrasting Attribute Importance Across Appetite Segments</vt:lpstr>
      <vt:lpstr>Take-aways from this example</vt:lpstr>
      <vt:lpstr>Optional Case Discussion</vt:lpstr>
      <vt:lpstr>Takeaways and Teaching Summary</vt:lpstr>
      <vt:lpstr>Optional Application</vt:lpstr>
      <vt:lpstr>The Model in Action</vt:lpstr>
      <vt:lpstr>PowerPoint Presentation</vt:lpstr>
      <vt:lpstr>PowerPoint Presentation</vt:lpstr>
      <vt:lpstr>PowerPoint Presentation</vt:lpstr>
      <vt:lpstr>Evaluating options in the Brand Array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Story</dc:creator>
  <cp:lastModifiedBy>John Story</cp:lastModifiedBy>
  <cp:revision>3</cp:revision>
  <dcterms:created xsi:type="dcterms:W3CDTF">2024-02-09T21:20:55Z</dcterms:created>
  <dcterms:modified xsi:type="dcterms:W3CDTF">2025-08-21T20:40:20Z</dcterms:modified>
</cp:coreProperties>
</file>