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60" r:id="rId6"/>
    <p:sldId id="269" r:id="rId7"/>
    <p:sldId id="261" r:id="rId8"/>
    <p:sldId id="262" r:id="rId9"/>
    <p:sldId id="266" r:id="rId10"/>
    <p:sldId id="267" r:id="rId11"/>
    <p:sldId id="263" r:id="rId12"/>
    <p:sldId id="265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7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32FBFE-8278-47F2-BAA7-1E82C38FF890}" v="1" dt="2024-01-29T15:01:33.6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Story" userId="95f86f19d44503da" providerId="LiveId" clId="{ED32FBFE-8278-47F2-BAA7-1E82C38FF890}"/>
    <pc:docChg chg="addSld modSld">
      <pc:chgData name="John Story" userId="95f86f19d44503da" providerId="LiveId" clId="{ED32FBFE-8278-47F2-BAA7-1E82C38FF890}" dt="2024-01-29T15:01:33.634" v="11"/>
      <pc:docMkLst>
        <pc:docMk/>
      </pc:docMkLst>
      <pc:sldChg chg="modSp mod">
        <pc:chgData name="John Story" userId="95f86f19d44503da" providerId="LiveId" clId="{ED32FBFE-8278-47F2-BAA7-1E82C38FF890}" dt="2024-01-29T14:58:23.523" v="9" actId="20577"/>
        <pc:sldMkLst>
          <pc:docMk/>
          <pc:sldMk cId="1041913722" sldId="268"/>
        </pc:sldMkLst>
        <pc:spChg chg="mod">
          <ac:chgData name="John Story" userId="95f86f19d44503da" providerId="LiveId" clId="{ED32FBFE-8278-47F2-BAA7-1E82C38FF890}" dt="2024-01-29T14:58:23.523" v="9" actId="20577"/>
          <ac:spMkLst>
            <pc:docMk/>
            <pc:sldMk cId="1041913722" sldId="268"/>
            <ac:spMk id="2" creationId="{68C88248-CBEF-92F1-97E7-7BB51B40E2C9}"/>
          </ac:spMkLst>
        </pc:spChg>
      </pc:sldChg>
      <pc:sldChg chg="addSp new">
        <pc:chgData name="John Story" userId="95f86f19d44503da" providerId="LiveId" clId="{ED32FBFE-8278-47F2-BAA7-1E82C38FF890}" dt="2024-01-29T15:01:33.634" v="11"/>
        <pc:sldMkLst>
          <pc:docMk/>
          <pc:sldMk cId="3809939654" sldId="269"/>
        </pc:sldMkLst>
        <pc:picChg chg="add">
          <ac:chgData name="John Story" userId="95f86f19d44503da" providerId="LiveId" clId="{ED32FBFE-8278-47F2-BAA7-1E82C38FF890}" dt="2024-01-29T15:01:33.634" v="11"/>
          <ac:picMkLst>
            <pc:docMk/>
            <pc:sldMk cId="3809939654" sldId="269"/>
            <ac:picMk id="2" creationId="{D9BFE95C-F086-870D-7487-B52A7D1034C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55201-228B-B841-09FB-E7098B9FC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FACD8-F6D1-DB80-D7FC-4A6689451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2AEC0-04CF-14F6-C389-F0A4BE9EC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C265-DB3B-4D75-9445-E8354E0BA266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4397D-BC0D-1F87-946C-B49A075C0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4B6DD-655F-FF56-99CA-0CE721379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E4D5-C7DB-4C13-993D-2E1FA50E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63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A65C5-BCC1-DB9D-7DBA-63ACFEB36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ADBB68-B628-7564-6AD6-26AA1FE910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AA63F-5E33-F093-5002-ADF8AC18A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C265-DB3B-4D75-9445-E8354E0BA266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957D1-B2FC-F4C2-1163-C2448B6A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683F2-E424-6C52-D484-1BBBD87BD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E4D5-C7DB-4C13-993D-2E1FA50E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280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8D67E4-141F-97AB-6499-C969BB3496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641DDD-8E93-2147-D50F-8B6F188F7A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830A8-602A-5B46-73E5-28CEBC68F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C265-DB3B-4D75-9445-E8354E0BA266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45EDD-D7C2-97F6-BC2F-4D26549E2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0491B-4011-E9AB-300F-4155413BF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E4D5-C7DB-4C13-993D-2E1FA50E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31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4FE00-F50E-B5EB-AC87-C8559EF37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ACD4D-F406-4855-297F-572AF01C9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79130-F691-B4D7-DF20-48DDC104E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C265-DB3B-4D75-9445-E8354E0BA266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DBDFE-2513-EDA2-24EA-6EE57A628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49E68-ECAA-02F1-C194-FF6A5B2E0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E4D5-C7DB-4C13-993D-2E1FA50E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660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E1C14-0907-5FC3-95F1-9676E4A2E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BB4DF-23A8-C78A-5132-1BA0835C7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5C957-C8B7-290A-3245-96E9F05BD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C265-DB3B-4D75-9445-E8354E0BA266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F28D5-B206-D812-ACA7-8653895FA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DC34A4-4AE1-345D-5C45-71FBA4905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E4D5-C7DB-4C13-993D-2E1FA50E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70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93531-DB84-4187-3E36-6DF88E143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0736A-9D37-847D-1CBC-D78634A10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A4DD66-151F-38E0-E7CB-3401EC9BF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E9D796-76E2-0622-D5BD-2EFDD45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C265-DB3B-4D75-9445-E8354E0BA266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61EE90-00D1-4372-A387-F7A03CC05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2B744C-2438-DE76-543C-6BE1B6F9F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E4D5-C7DB-4C13-993D-2E1FA50E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5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E1A2B-4687-607F-140E-B3CA54BAD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E0B0DB-43C9-44FD-7A54-B2B183ED9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92894-0224-BC99-7ED1-D4D8ACA76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633C68-9215-10A6-A71B-C1810ED05D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DA8E73-20A5-90AA-58A6-B07C9A4293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AE7156-DF57-F501-F3C5-3637B657A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C265-DB3B-4D75-9445-E8354E0BA266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67C83C-3022-592E-2FC1-1A2B1CC39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4D09BB-7CCC-48A5-6E68-D61B55635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E4D5-C7DB-4C13-993D-2E1FA50E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25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B5CC5-B527-C1EA-1A00-B7A24779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D2EAE4-FB9F-FA19-323C-7808853E7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C265-DB3B-4D75-9445-E8354E0BA266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2BBE32-1193-6B66-63EB-6F2EDE38B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1DF54F-ACCE-602E-3BD0-FE3A350AD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E4D5-C7DB-4C13-993D-2E1FA50E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097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CA8BB0-8239-C02C-8DA5-9BBD4FBBF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C265-DB3B-4D75-9445-E8354E0BA266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60051F-FBCF-8859-E32F-0688B2010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05200D-4316-7937-47FB-4FB23FB2B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E4D5-C7DB-4C13-993D-2E1FA50E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7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8F846-EAF3-0232-A935-4C55BFABC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69BBD-D31B-6D33-3D4E-8A70FD2B6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EE8FBB-F0C7-A314-D677-0229761D5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81CB30-00E7-88A5-36B4-ED21C03D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C265-DB3B-4D75-9445-E8354E0BA266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D1AF4-3F92-9191-72E9-2D8207EAD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EC5512-3C42-3903-D9B5-9EB37C609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E4D5-C7DB-4C13-993D-2E1FA50E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95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9643A0-792A-B79F-614B-E99BA7C98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313C8B-7126-8EFD-8903-7E85B1A1FD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72270F-DD2B-8965-B218-6F28F5D891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D2B0F-C322-0EEE-1C3F-21A2FC103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2C265-DB3B-4D75-9445-E8354E0BA266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14F82-DC43-110E-0063-FD5C365E8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65CB3-B25D-A691-7C70-7C48AC680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5E4D5-C7DB-4C13-993D-2E1FA50E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4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0E51CC-086F-8F6C-56C7-E86D3EF2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778C4B-CB92-501A-C150-B581DED3B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73C0D-9A8B-DBD1-F9AD-115A70DC71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2C265-DB3B-4D75-9445-E8354E0BA266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BD4FE-786D-6F13-4B9A-7790466D4D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5C2EF-C6CD-1231-743A-55E37C5A9E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5E4D5-C7DB-4C13-993D-2E1FA50E6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007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73AA6-46E3-E2DA-ED0E-FE2035988A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Attention Engagement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C5616-BB36-E752-9461-0BB99C04DF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Fennell, G. (1979). Attention Engagement. Current Issues &amp; Research in Advertising, 2(1), 17.</a:t>
            </a:r>
          </a:p>
        </p:txBody>
      </p:sp>
    </p:spTree>
    <p:extLst>
      <p:ext uri="{BB962C8B-B14F-4D97-AF65-F5344CB8AC3E}">
        <p14:creationId xmlns:p14="http://schemas.microsoft.com/office/powerpoint/2010/main" val="4102891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CB8CD-9620-604D-EADA-44327CD3D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and 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04AAB-DFE8-2A23-40CD-5BDEC1D89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Fennell links the different classes of motivation to different forms of attention engagement</a:t>
            </a:r>
          </a:p>
          <a:p>
            <a:pPr lvl="1"/>
            <a:r>
              <a:rPr lang="en-US" dirty="0"/>
              <a:t>Affective unpleasant</a:t>
            </a:r>
          </a:p>
          <a:p>
            <a:pPr lvl="1"/>
            <a:r>
              <a:rPr lang="en-US" dirty="0"/>
              <a:t>Affective pleasant</a:t>
            </a:r>
          </a:p>
          <a:p>
            <a:pPr lvl="1"/>
            <a:r>
              <a:rPr lang="en-US" dirty="0"/>
              <a:t>Repetition</a:t>
            </a:r>
          </a:p>
        </p:txBody>
      </p:sp>
    </p:spTree>
    <p:extLst>
      <p:ext uri="{BB962C8B-B14F-4D97-AF65-F5344CB8AC3E}">
        <p14:creationId xmlns:p14="http://schemas.microsoft.com/office/powerpoint/2010/main" val="82591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1F299-8B8A-1B85-5902-C1EFF439C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Quotes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FC35B-7486-8F1D-6F5A-4786A8F4D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“Yet, compared to other aspects of consumer behavior on which marketing and advertising success depends, attentional processes have suffered neglect from theorists and practitioners alike.” p. 17</a:t>
            </a:r>
          </a:p>
          <a:p>
            <a:r>
              <a:rPr lang="en-US" dirty="0"/>
              <a:t>“. . . The advertiser’s second hurdle, that of converting targets exposed to targets engaged.” p. 18 (selective attention)</a:t>
            </a:r>
          </a:p>
          <a:p>
            <a:r>
              <a:rPr lang="en-US" dirty="0"/>
              <a:t>“. . . The role of advertising is to inform consumers about the particular set of attributes, i.e., want-satisfying qualities, that a brand claims for itself.” p. 25</a:t>
            </a:r>
          </a:p>
          <a:p>
            <a:r>
              <a:rPr lang="en-US" dirty="0"/>
              <a:t>“Briefly, consumer wants arise from feelings associated with the way the product-use situation is perceived by the consumer.” p. 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781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998C4-E53D-62E1-C459-6F80261F8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Selected Quotes </a:t>
            </a:r>
            <a:r>
              <a:rPr lang="en-US" sz="2000" dirty="0"/>
              <a:t>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001B3-ED0A-5073-950C-AB361A363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“I see value in the development of a set of conceptual categories to classify advertising content in behaviorally relevant ways.” p. 32</a:t>
            </a:r>
          </a:p>
          <a:p>
            <a:r>
              <a:rPr lang="en-US" dirty="0"/>
              <a:t>“. . . Individual differences in the significance of stimuli make it impossible to predict behavior from a knowledge of stimulus conditions alone.” p. 32 (think Prospect vs. </a:t>
            </a:r>
            <a:r>
              <a:rPr lang="en-US" dirty="0" err="1"/>
              <a:t>Nonprospect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956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88248-CBEF-92F1-97E7-7BB51B40E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A548A-76E5-2E54-1DE4-9AA5EF5BE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Berlyne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Daniel (1960) </a:t>
            </a:r>
            <a:r>
              <a:rPr lang="en-US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Conflict, Arousal and Curiosity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New York: McGraw-Hill Education (UK).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Fennell, G. (1978) ‘Consumers’ Perceptions of the Product-Use Situation’, </a:t>
            </a:r>
            <a:r>
              <a:rPr lang="en-US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Journal of Marketing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42(2), pp. 38–47.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Fennell, G. (1979) ‘Attention Engagement’, </a:t>
            </a:r>
            <a:r>
              <a:rPr lang="en-US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Current Issues &amp; Research in Advertising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2(1), p. 17.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Kahneman, D. (1973) </a:t>
            </a:r>
            <a:r>
              <a:rPr lang="en-US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Attention and Effort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Englewood Cliffs, N. J.: Prentice Hall.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913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91CFE-6104-586F-7C48-A1E7BD3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3187F-EEE2-197D-6CFB-61864A3BE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Whose attention are advertisers seeking?</a:t>
            </a:r>
          </a:p>
          <a:p>
            <a:r>
              <a:rPr lang="en-US" dirty="0"/>
              <a:t>Was this and intentional choice?</a:t>
            </a:r>
          </a:p>
          <a:p>
            <a:r>
              <a:rPr lang="en-US" dirty="0"/>
              <a:t>Who made the decision on the target audience and why were those people chosen?</a:t>
            </a:r>
          </a:p>
          <a:p>
            <a:endParaRPr lang="en-US" dirty="0"/>
          </a:p>
          <a:p>
            <a:r>
              <a:rPr lang="en-US" dirty="0"/>
              <a:t>Attentional strategy has often been assigned to the “inscrutable creative process,” rather than marketing practitioners.</a:t>
            </a:r>
          </a:p>
          <a:p>
            <a:r>
              <a:rPr lang="en-US" dirty="0"/>
              <a:t>This has resulted in behavioral science acting as a gatekeeper for content that has already been created.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613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1F299-8B8A-1B85-5902-C1EFF439C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FC35B-7486-8F1D-6F5A-4786A8F4D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“to initiate a discussion of conceptual issues concerning attention by presenting a formulation for attention allocation”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“to describe a set of options for attention engagement in advertising.” (p. 17)</a:t>
            </a:r>
          </a:p>
          <a:p>
            <a:pPr marL="0" indent="0">
              <a:buNone/>
            </a:pPr>
            <a:r>
              <a:rPr lang="en-US" dirty="0"/>
              <a:t>Fennell wanted to focus attention on the process of engaging an audience’s attention and provide a framework for effectively engaging an audience. This was an opportunity to apply the concepts and model from her 1978 article, Consumer Perceptions of the Product-Use Situation.</a:t>
            </a:r>
          </a:p>
        </p:txBody>
      </p:sp>
    </p:spTree>
    <p:extLst>
      <p:ext uri="{BB962C8B-B14F-4D97-AF65-F5344CB8AC3E}">
        <p14:creationId xmlns:p14="http://schemas.microsoft.com/office/powerpoint/2010/main" val="2949845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1F299-8B8A-1B85-5902-C1EFF439C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Exposure versus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FC35B-7486-8F1D-6F5A-4786A8F4D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issue addressed in this paper is selective engagement – converting targets (prospects) exposed to targets (prospects) engaged</a:t>
            </a:r>
          </a:p>
          <a:p>
            <a:endParaRPr lang="en-US" dirty="0"/>
          </a:p>
          <a:p>
            <a:r>
              <a:rPr lang="en-US" dirty="0"/>
              <a:t>Key questions</a:t>
            </a:r>
          </a:p>
          <a:p>
            <a:pPr lvl="1"/>
            <a:r>
              <a:rPr lang="en-US" dirty="0"/>
              <a:t>Do targets self-select into engagement?</a:t>
            </a:r>
          </a:p>
          <a:p>
            <a:pPr lvl="1"/>
            <a:r>
              <a:rPr lang="en-US" dirty="0"/>
              <a:t>Do non-targets self-select differently from targets?</a:t>
            </a:r>
          </a:p>
          <a:p>
            <a:pPr lvl="1"/>
            <a:r>
              <a:rPr lang="en-US" dirty="0"/>
              <a:t>At what point in an ad do targets need to be engaged?</a:t>
            </a:r>
          </a:p>
          <a:p>
            <a:pPr lvl="1"/>
            <a:r>
              <a:rPr lang="en-US" dirty="0"/>
              <a:t>How does selective attending differ from selective impact?</a:t>
            </a:r>
          </a:p>
          <a:p>
            <a:pPr lvl="1"/>
            <a:r>
              <a:rPr lang="en-US" dirty="0"/>
              <a:t>What is the mechanism that results in selective attending?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677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3ADCF86-B898-57D9-291A-CFF05C487DEB}"/>
              </a:ext>
            </a:extLst>
          </p:cNvPr>
          <p:cNvSpPr/>
          <p:nvPr/>
        </p:nvSpPr>
        <p:spPr>
          <a:xfrm>
            <a:off x="3604591" y="937591"/>
            <a:ext cx="4982817" cy="49828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C8A820A-B713-5E31-26A5-5E319CBFE82F}"/>
              </a:ext>
            </a:extLst>
          </p:cNvPr>
          <p:cNvSpPr/>
          <p:nvPr/>
        </p:nvSpPr>
        <p:spPr>
          <a:xfrm>
            <a:off x="3916017" y="1904999"/>
            <a:ext cx="2941983" cy="294198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A86F73E-9485-A95E-0A97-0BFFFD3363FD}"/>
              </a:ext>
            </a:extLst>
          </p:cNvPr>
          <p:cNvSpPr/>
          <p:nvPr/>
        </p:nvSpPr>
        <p:spPr>
          <a:xfrm>
            <a:off x="5486399" y="1904999"/>
            <a:ext cx="2941983" cy="2941983"/>
          </a:xfrm>
          <a:prstGeom prst="ellipse">
            <a:avLst/>
          </a:prstGeom>
          <a:solidFill>
            <a:srgbClr val="F5F7D7">
              <a:alpha val="38039"/>
            </a:srgb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735EF27-9E43-9D2C-0B0C-80072CB9CDEA}"/>
              </a:ext>
            </a:extLst>
          </p:cNvPr>
          <p:cNvSpPr/>
          <p:nvPr/>
        </p:nvSpPr>
        <p:spPr>
          <a:xfrm>
            <a:off x="3916017" y="1904999"/>
            <a:ext cx="2941983" cy="2941983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F41331-3699-B787-242F-FB5DE641724F}"/>
              </a:ext>
            </a:extLst>
          </p:cNvPr>
          <p:cNvSpPr txBox="1"/>
          <p:nvPr/>
        </p:nvSpPr>
        <p:spPr>
          <a:xfrm>
            <a:off x="4446402" y="2257911"/>
            <a:ext cx="854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Targets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D06999-BDF0-7369-EAB1-EF1478415FE4}"/>
              </a:ext>
            </a:extLst>
          </p:cNvPr>
          <p:cNvSpPr txBox="1"/>
          <p:nvPr/>
        </p:nvSpPr>
        <p:spPr>
          <a:xfrm>
            <a:off x="6957390" y="2274476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Audience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17442B-CE1A-833B-340B-AB6F3CF34EEB}"/>
              </a:ext>
            </a:extLst>
          </p:cNvPr>
          <p:cNvSpPr txBox="1"/>
          <p:nvPr/>
        </p:nvSpPr>
        <p:spPr>
          <a:xfrm>
            <a:off x="5778097" y="2850946"/>
            <a:ext cx="1079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Targets Exposed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F4D842-87B5-C265-ACA1-4470F84F6E19}"/>
              </a:ext>
            </a:extLst>
          </p:cNvPr>
          <p:cNvSpPr txBox="1"/>
          <p:nvPr/>
        </p:nvSpPr>
        <p:spPr>
          <a:xfrm>
            <a:off x="4101549" y="3404294"/>
            <a:ext cx="1345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Targets Not Exposed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10BEAA-7CC8-691B-37B9-25D37E5AA849}"/>
              </a:ext>
            </a:extLst>
          </p:cNvPr>
          <p:cNvSpPr txBox="1"/>
          <p:nvPr/>
        </p:nvSpPr>
        <p:spPr>
          <a:xfrm>
            <a:off x="7043532" y="3375990"/>
            <a:ext cx="1252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Nontargets Exposed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FD3305-6D3B-A20F-C63A-CADF8862E37E}"/>
              </a:ext>
            </a:extLst>
          </p:cNvPr>
          <p:cNvSpPr txBox="1"/>
          <p:nvPr/>
        </p:nvSpPr>
        <p:spPr>
          <a:xfrm>
            <a:off x="5307867" y="5199029"/>
            <a:ext cx="15762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Population</a:t>
            </a:r>
          </a:p>
        </p:txBody>
      </p:sp>
    </p:spTree>
    <p:extLst>
      <p:ext uri="{BB962C8B-B14F-4D97-AF65-F5344CB8AC3E}">
        <p14:creationId xmlns:p14="http://schemas.microsoft.com/office/powerpoint/2010/main" val="2851904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9BFE95C-F086-870D-7487-B52A7D1034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6423" y="932471"/>
            <a:ext cx="4999153" cy="4993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939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1F299-8B8A-1B85-5902-C1EFF439C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 and 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FC35B-7486-8F1D-6F5A-4786A8F4D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Advertising seeks a two-fold outcome:</a:t>
            </a:r>
          </a:p>
          <a:p>
            <a:pPr lvl="1"/>
            <a:r>
              <a:rPr lang="en-US" dirty="0"/>
              <a:t>Retention of a representation of the message</a:t>
            </a:r>
          </a:p>
          <a:p>
            <a:pPr lvl="1"/>
            <a:r>
              <a:rPr lang="en-US" dirty="0"/>
              <a:t>The brand located in the memory network so that it will be in the consumer’s consideration set</a:t>
            </a:r>
          </a:p>
          <a:p>
            <a:r>
              <a:rPr lang="en-US" dirty="0"/>
              <a:t>Advertising inherently lacks </a:t>
            </a:r>
            <a:r>
              <a:rPr lang="en-US" i="1" dirty="0"/>
              <a:t>personal</a:t>
            </a:r>
            <a:r>
              <a:rPr lang="en-US" dirty="0"/>
              <a:t> relevance, given its mass communication nature</a:t>
            </a:r>
          </a:p>
          <a:p>
            <a:r>
              <a:rPr lang="en-US" dirty="0"/>
              <a:t>Attention can be voluntary or involuntary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6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1F299-8B8A-1B85-5902-C1EFF439C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FC35B-7486-8F1D-6F5A-4786A8F4D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three classes of properties by which a stimulus can attract attention (</a:t>
            </a:r>
            <a:r>
              <a:rPr lang="en-US" dirty="0" err="1"/>
              <a:t>Berlyne</a:t>
            </a:r>
            <a:r>
              <a:rPr lang="en-US" dirty="0"/>
              <a:t>, 1960)</a:t>
            </a:r>
          </a:p>
          <a:p>
            <a:pPr lvl="1"/>
            <a:r>
              <a:rPr lang="en-US" dirty="0"/>
              <a:t>Affective – emotion generation</a:t>
            </a:r>
          </a:p>
          <a:p>
            <a:pPr lvl="1"/>
            <a:r>
              <a:rPr lang="en-US" dirty="0"/>
              <a:t>Collative – novel, surprising, incongruous</a:t>
            </a:r>
          </a:p>
          <a:p>
            <a:pPr lvl="1"/>
            <a:r>
              <a:rPr lang="en-US" dirty="0"/>
              <a:t>Intensive – physical properties (brightness, loudness, color)</a:t>
            </a:r>
          </a:p>
          <a:p>
            <a:r>
              <a:rPr lang="en-US" dirty="0"/>
              <a:t>Fennell combines Kahneman’s voluntary vs. involuntary attention studies with </a:t>
            </a:r>
            <a:r>
              <a:rPr lang="en-US" dirty="0" err="1"/>
              <a:t>Berlyne’s</a:t>
            </a:r>
            <a:r>
              <a:rPr lang="en-US" dirty="0"/>
              <a:t> stimulus properties to explain subjects’ allocation of attention.</a:t>
            </a:r>
          </a:p>
          <a:p>
            <a:r>
              <a:rPr lang="en-US" dirty="0"/>
              <a:t>She uses her seven classes of motivation (Fennell, 1978) to categorize these.</a:t>
            </a:r>
          </a:p>
        </p:txBody>
      </p:sp>
    </p:spTree>
    <p:extLst>
      <p:ext uri="{BB962C8B-B14F-4D97-AF65-F5344CB8AC3E}">
        <p14:creationId xmlns:p14="http://schemas.microsoft.com/office/powerpoint/2010/main" val="2530536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28682-2B39-CAFB-94DB-0C4E7C09E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Seven Motivation Classes – </a:t>
            </a:r>
            <a:br>
              <a:rPr lang="en-US" dirty="0"/>
            </a:br>
            <a:r>
              <a:rPr lang="en-US" dirty="0"/>
              <a:t>Perceptions of the Product-Use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BDBF6-1150-9D41-D5C4-DE0791047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Current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Potential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Normal depletion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Interest opportunity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Sensory enjoyment opportunity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Product-related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Satisfaction frustration</a:t>
            </a:r>
          </a:p>
        </p:txBody>
      </p:sp>
    </p:spTree>
    <p:extLst>
      <p:ext uri="{BB962C8B-B14F-4D97-AF65-F5344CB8AC3E}">
        <p14:creationId xmlns:p14="http://schemas.microsoft.com/office/powerpoint/2010/main" val="3155307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699</Words>
  <Application>Microsoft Office PowerPoint</Application>
  <PresentationFormat>Widescreen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Attention Engagement</vt:lpstr>
      <vt:lpstr>Questions and Motivation</vt:lpstr>
      <vt:lpstr>Purpose</vt:lpstr>
      <vt:lpstr>Exposure versus Engagement</vt:lpstr>
      <vt:lpstr>PowerPoint Presentation</vt:lpstr>
      <vt:lpstr>PowerPoint Presentation</vt:lpstr>
      <vt:lpstr>Advertising and Attention</vt:lpstr>
      <vt:lpstr>PowerPoint Presentation</vt:lpstr>
      <vt:lpstr>Seven Motivation Classes –  Perceptions of the Product-Use Situation</vt:lpstr>
      <vt:lpstr>Motivation and Attention</vt:lpstr>
      <vt:lpstr>Selected Quotes</vt:lpstr>
      <vt:lpstr>Selected Quotes (continued)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Attention Engagement</dc:title>
  <dc:creator>John Story</dc:creator>
  <cp:lastModifiedBy>John Story</cp:lastModifiedBy>
  <cp:revision>2</cp:revision>
  <dcterms:created xsi:type="dcterms:W3CDTF">2022-12-29T19:41:15Z</dcterms:created>
  <dcterms:modified xsi:type="dcterms:W3CDTF">2024-01-29T15:01:38Z</dcterms:modified>
</cp:coreProperties>
</file>