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89" r:id="rId3"/>
    <p:sldId id="294" r:id="rId4"/>
    <p:sldId id="263" r:id="rId5"/>
    <p:sldId id="257" r:id="rId6"/>
    <p:sldId id="258" r:id="rId7"/>
    <p:sldId id="282" r:id="rId8"/>
    <p:sldId id="259" r:id="rId9"/>
    <p:sldId id="283" r:id="rId10"/>
    <p:sldId id="260" r:id="rId11"/>
    <p:sldId id="262" r:id="rId12"/>
    <p:sldId id="275" r:id="rId13"/>
    <p:sldId id="277" r:id="rId14"/>
    <p:sldId id="295" r:id="rId15"/>
    <p:sldId id="290" r:id="rId16"/>
    <p:sldId id="291"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F9000"/>
    <a:srgbClr val="D0CEC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51" d="100"/>
          <a:sy n="51" d="100"/>
        </p:scale>
        <p:origin x="1232" y="264"/>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hn Story" userId="95f86f19d44503da" providerId="LiveId" clId="{E9DF563D-7CA4-4528-B9F1-C3F10291B82A}"/>
    <pc:docChg chg="custSel addSld modSld sldOrd">
      <pc:chgData name="John Story" userId="95f86f19d44503da" providerId="LiveId" clId="{E9DF563D-7CA4-4528-B9F1-C3F10291B82A}" dt="2022-12-02T17:06:29.638" v="625" actId="1582"/>
      <pc:docMkLst>
        <pc:docMk/>
      </pc:docMkLst>
      <pc:sldChg chg="modSp mod">
        <pc:chgData name="John Story" userId="95f86f19d44503da" providerId="LiveId" clId="{E9DF563D-7CA4-4528-B9F1-C3F10291B82A}" dt="2022-12-02T17:06:29.638" v="625" actId="1582"/>
        <pc:sldMkLst>
          <pc:docMk/>
          <pc:sldMk cId="1851286478" sldId="263"/>
        </pc:sldMkLst>
        <pc:spChg chg="mod">
          <ac:chgData name="John Story" userId="95f86f19d44503da" providerId="LiveId" clId="{E9DF563D-7CA4-4528-B9F1-C3F10291B82A}" dt="2022-12-02T17:06:29.638" v="625" actId="1582"/>
          <ac:spMkLst>
            <pc:docMk/>
            <pc:sldMk cId="1851286478" sldId="263"/>
            <ac:spMk id="6" creationId="{00000000-0000-0000-0000-000000000000}"/>
          </ac:spMkLst>
        </pc:spChg>
      </pc:sldChg>
      <pc:sldChg chg="ord">
        <pc:chgData name="John Story" userId="95f86f19d44503da" providerId="LiveId" clId="{E9DF563D-7CA4-4528-B9F1-C3F10291B82A}" dt="2022-12-02T17:05:36.149" v="623"/>
        <pc:sldMkLst>
          <pc:docMk/>
          <pc:sldMk cId="534945245" sldId="290"/>
        </pc:sldMkLst>
      </pc:sldChg>
      <pc:sldChg chg="ord">
        <pc:chgData name="John Story" userId="95f86f19d44503da" providerId="LiveId" clId="{E9DF563D-7CA4-4528-B9F1-C3F10291B82A}" dt="2022-12-02T17:05:36.149" v="623"/>
        <pc:sldMkLst>
          <pc:docMk/>
          <pc:sldMk cId="2807605337" sldId="291"/>
        </pc:sldMkLst>
      </pc:sldChg>
      <pc:sldChg chg="modSp new mod">
        <pc:chgData name="John Story" userId="95f86f19d44503da" providerId="LiveId" clId="{E9DF563D-7CA4-4528-B9F1-C3F10291B82A}" dt="2022-12-02T17:04:39.779" v="621" actId="20577"/>
        <pc:sldMkLst>
          <pc:docMk/>
          <pc:sldMk cId="982837764" sldId="294"/>
        </pc:sldMkLst>
        <pc:spChg chg="mod">
          <ac:chgData name="John Story" userId="95f86f19d44503da" providerId="LiveId" clId="{E9DF563D-7CA4-4528-B9F1-C3F10291B82A}" dt="2022-12-02T16:50:34.551" v="27" actId="20577"/>
          <ac:spMkLst>
            <pc:docMk/>
            <pc:sldMk cId="982837764" sldId="294"/>
            <ac:spMk id="2" creationId="{CE967ADB-02C5-3DAB-F8C7-3394551BA62C}"/>
          </ac:spMkLst>
        </pc:spChg>
        <pc:spChg chg="mod">
          <ac:chgData name="John Story" userId="95f86f19d44503da" providerId="LiveId" clId="{E9DF563D-7CA4-4528-B9F1-C3F10291B82A}" dt="2022-12-02T17:04:39.779" v="621" actId="20577"/>
          <ac:spMkLst>
            <pc:docMk/>
            <pc:sldMk cId="982837764" sldId="294"/>
            <ac:spMk id="3" creationId="{F35079D3-0E74-BD0E-66C2-36087D1B0247}"/>
          </ac:spMkLst>
        </pc:spChg>
      </pc:sldChg>
    </pc:docChg>
  </pc:docChgLst>
  <pc:docChgLst>
    <pc:chgData name="John Story" userId="95f86f19d44503da" providerId="LiveId" clId="{FA597D36-4558-45E7-9C68-1880C8BBC6B2}"/>
    <pc:docChg chg="undo custSel addSld delSld modSld sldOrd">
      <pc:chgData name="John Story" userId="95f86f19d44503da" providerId="LiveId" clId="{FA597D36-4558-45E7-9C68-1880C8BBC6B2}" dt="2022-12-16T23:42:39.472" v="1025" actId="47"/>
      <pc:docMkLst>
        <pc:docMk/>
      </pc:docMkLst>
      <pc:sldChg chg="modSp mod">
        <pc:chgData name="John Story" userId="95f86f19d44503da" providerId="LiveId" clId="{FA597D36-4558-45E7-9C68-1880C8BBC6B2}" dt="2022-12-16T21:16:10.716" v="20" actId="20577"/>
        <pc:sldMkLst>
          <pc:docMk/>
          <pc:sldMk cId="1075322935" sldId="258"/>
        </pc:sldMkLst>
        <pc:spChg chg="mod">
          <ac:chgData name="John Story" userId="95f86f19d44503da" providerId="LiveId" clId="{FA597D36-4558-45E7-9C68-1880C8BBC6B2}" dt="2022-12-16T21:16:10.716" v="20" actId="20577"/>
          <ac:spMkLst>
            <pc:docMk/>
            <pc:sldMk cId="1075322935" sldId="258"/>
            <ac:spMk id="2" creationId="{00000000-0000-0000-0000-000000000000}"/>
          </ac:spMkLst>
        </pc:spChg>
      </pc:sldChg>
      <pc:sldChg chg="modSp mod">
        <pc:chgData name="John Story" userId="95f86f19d44503da" providerId="LiveId" clId="{FA597D36-4558-45E7-9C68-1880C8BBC6B2}" dt="2022-12-16T21:29:23.114" v="134" actId="20577"/>
        <pc:sldMkLst>
          <pc:docMk/>
          <pc:sldMk cId="2198721247" sldId="262"/>
        </pc:sldMkLst>
        <pc:spChg chg="mod">
          <ac:chgData name="John Story" userId="95f86f19d44503da" providerId="LiveId" clId="{FA597D36-4558-45E7-9C68-1880C8BBC6B2}" dt="2022-12-16T21:29:23.114" v="134" actId="20577"/>
          <ac:spMkLst>
            <pc:docMk/>
            <pc:sldMk cId="2198721247" sldId="262"/>
            <ac:spMk id="3" creationId="{00000000-0000-0000-0000-000000000000}"/>
          </ac:spMkLst>
        </pc:spChg>
      </pc:sldChg>
      <pc:sldChg chg="modSp mod">
        <pc:chgData name="John Story" userId="95f86f19d44503da" providerId="LiveId" clId="{FA597D36-4558-45E7-9C68-1880C8BBC6B2}" dt="2022-12-16T21:15:18.107" v="3" actId="14861"/>
        <pc:sldMkLst>
          <pc:docMk/>
          <pc:sldMk cId="1851286478" sldId="263"/>
        </pc:sldMkLst>
        <pc:spChg chg="mod">
          <ac:chgData name="John Story" userId="95f86f19d44503da" providerId="LiveId" clId="{FA597D36-4558-45E7-9C68-1880C8BBC6B2}" dt="2022-12-16T21:15:18.107" v="3" actId="14861"/>
          <ac:spMkLst>
            <pc:docMk/>
            <pc:sldMk cId="1851286478" sldId="263"/>
            <ac:spMk id="6" creationId="{00000000-0000-0000-0000-000000000000}"/>
          </ac:spMkLst>
        </pc:spChg>
      </pc:sldChg>
      <pc:sldChg chg="del">
        <pc:chgData name="John Story" userId="95f86f19d44503da" providerId="LiveId" clId="{FA597D36-4558-45E7-9C68-1880C8BBC6B2}" dt="2022-12-16T23:42:39.472" v="1025" actId="47"/>
        <pc:sldMkLst>
          <pc:docMk/>
          <pc:sldMk cId="3164590982" sldId="264"/>
        </pc:sldMkLst>
      </pc:sldChg>
      <pc:sldChg chg="del">
        <pc:chgData name="John Story" userId="95f86f19d44503da" providerId="LiveId" clId="{FA597D36-4558-45E7-9C68-1880C8BBC6B2}" dt="2022-12-16T23:42:39.472" v="1025" actId="47"/>
        <pc:sldMkLst>
          <pc:docMk/>
          <pc:sldMk cId="2113251553" sldId="265"/>
        </pc:sldMkLst>
      </pc:sldChg>
      <pc:sldChg chg="del">
        <pc:chgData name="John Story" userId="95f86f19d44503da" providerId="LiveId" clId="{FA597D36-4558-45E7-9C68-1880C8BBC6B2}" dt="2022-12-16T23:42:39.472" v="1025" actId="47"/>
        <pc:sldMkLst>
          <pc:docMk/>
          <pc:sldMk cId="3984639636" sldId="266"/>
        </pc:sldMkLst>
      </pc:sldChg>
      <pc:sldChg chg="del">
        <pc:chgData name="John Story" userId="95f86f19d44503da" providerId="LiveId" clId="{FA597D36-4558-45E7-9C68-1880C8BBC6B2}" dt="2022-12-16T23:42:39.472" v="1025" actId="47"/>
        <pc:sldMkLst>
          <pc:docMk/>
          <pc:sldMk cId="2758457745" sldId="267"/>
        </pc:sldMkLst>
      </pc:sldChg>
      <pc:sldChg chg="del">
        <pc:chgData name="John Story" userId="95f86f19d44503da" providerId="LiveId" clId="{FA597D36-4558-45E7-9C68-1880C8BBC6B2}" dt="2022-12-16T23:42:39.472" v="1025" actId="47"/>
        <pc:sldMkLst>
          <pc:docMk/>
          <pc:sldMk cId="3252367348" sldId="268"/>
        </pc:sldMkLst>
      </pc:sldChg>
      <pc:sldChg chg="del">
        <pc:chgData name="John Story" userId="95f86f19d44503da" providerId="LiveId" clId="{FA597D36-4558-45E7-9C68-1880C8BBC6B2}" dt="2022-12-16T23:42:39.472" v="1025" actId="47"/>
        <pc:sldMkLst>
          <pc:docMk/>
          <pc:sldMk cId="1843376324" sldId="269"/>
        </pc:sldMkLst>
      </pc:sldChg>
      <pc:sldChg chg="del">
        <pc:chgData name="John Story" userId="95f86f19d44503da" providerId="LiveId" clId="{FA597D36-4558-45E7-9C68-1880C8BBC6B2}" dt="2022-12-16T23:42:39.472" v="1025" actId="47"/>
        <pc:sldMkLst>
          <pc:docMk/>
          <pc:sldMk cId="3961350142" sldId="270"/>
        </pc:sldMkLst>
      </pc:sldChg>
      <pc:sldChg chg="del">
        <pc:chgData name="John Story" userId="95f86f19d44503da" providerId="LiveId" clId="{FA597D36-4558-45E7-9C68-1880C8BBC6B2}" dt="2022-12-16T23:42:39.472" v="1025" actId="47"/>
        <pc:sldMkLst>
          <pc:docMk/>
          <pc:sldMk cId="3146547143" sldId="271"/>
        </pc:sldMkLst>
      </pc:sldChg>
      <pc:sldChg chg="del">
        <pc:chgData name="John Story" userId="95f86f19d44503da" providerId="LiveId" clId="{FA597D36-4558-45E7-9C68-1880C8BBC6B2}" dt="2022-12-16T23:42:39.472" v="1025" actId="47"/>
        <pc:sldMkLst>
          <pc:docMk/>
          <pc:sldMk cId="3168713367" sldId="272"/>
        </pc:sldMkLst>
      </pc:sldChg>
      <pc:sldChg chg="del">
        <pc:chgData name="John Story" userId="95f86f19d44503da" providerId="LiveId" clId="{FA597D36-4558-45E7-9C68-1880C8BBC6B2}" dt="2022-12-16T23:42:39.472" v="1025" actId="47"/>
        <pc:sldMkLst>
          <pc:docMk/>
          <pc:sldMk cId="2251797656" sldId="273"/>
        </pc:sldMkLst>
      </pc:sldChg>
      <pc:sldChg chg="del">
        <pc:chgData name="John Story" userId="95f86f19d44503da" providerId="LiveId" clId="{FA597D36-4558-45E7-9C68-1880C8BBC6B2}" dt="2022-12-16T23:42:39.472" v="1025" actId="47"/>
        <pc:sldMkLst>
          <pc:docMk/>
          <pc:sldMk cId="3754863697" sldId="274"/>
        </pc:sldMkLst>
      </pc:sldChg>
      <pc:sldChg chg="modSp mod ord">
        <pc:chgData name="John Story" userId="95f86f19d44503da" providerId="LiveId" clId="{FA597D36-4558-45E7-9C68-1880C8BBC6B2}" dt="2022-12-16T21:31:30.385" v="324" actId="20577"/>
        <pc:sldMkLst>
          <pc:docMk/>
          <pc:sldMk cId="3074199624" sldId="275"/>
        </pc:sldMkLst>
        <pc:spChg chg="mod">
          <ac:chgData name="John Story" userId="95f86f19d44503da" providerId="LiveId" clId="{FA597D36-4558-45E7-9C68-1880C8BBC6B2}" dt="2022-12-16T21:31:30.385" v="324" actId="20577"/>
          <ac:spMkLst>
            <pc:docMk/>
            <pc:sldMk cId="3074199624" sldId="275"/>
            <ac:spMk id="4" creationId="{53801FD5-950E-8D25-9C5B-B120F688F826}"/>
          </ac:spMkLst>
        </pc:spChg>
      </pc:sldChg>
      <pc:sldChg chg="del">
        <pc:chgData name="John Story" userId="95f86f19d44503da" providerId="LiveId" clId="{FA597D36-4558-45E7-9C68-1880C8BBC6B2}" dt="2022-12-16T23:42:39.472" v="1025" actId="47"/>
        <pc:sldMkLst>
          <pc:docMk/>
          <pc:sldMk cId="927033381" sldId="276"/>
        </pc:sldMkLst>
      </pc:sldChg>
      <pc:sldChg chg="ord">
        <pc:chgData name="John Story" userId="95f86f19d44503da" providerId="LiveId" clId="{FA597D36-4558-45E7-9C68-1880C8BBC6B2}" dt="2022-12-16T21:25:38.159" v="121"/>
        <pc:sldMkLst>
          <pc:docMk/>
          <pc:sldMk cId="4225863458" sldId="277"/>
        </pc:sldMkLst>
      </pc:sldChg>
      <pc:sldChg chg="del">
        <pc:chgData name="John Story" userId="95f86f19d44503da" providerId="LiveId" clId="{FA597D36-4558-45E7-9C68-1880C8BBC6B2}" dt="2022-12-16T23:42:39.472" v="1025" actId="47"/>
        <pc:sldMkLst>
          <pc:docMk/>
          <pc:sldMk cId="4282231015" sldId="278"/>
        </pc:sldMkLst>
      </pc:sldChg>
      <pc:sldChg chg="del">
        <pc:chgData name="John Story" userId="95f86f19d44503da" providerId="LiveId" clId="{FA597D36-4558-45E7-9C68-1880C8BBC6B2}" dt="2022-12-16T23:42:39.472" v="1025" actId="47"/>
        <pc:sldMkLst>
          <pc:docMk/>
          <pc:sldMk cId="111550551" sldId="279"/>
        </pc:sldMkLst>
      </pc:sldChg>
      <pc:sldChg chg="del">
        <pc:chgData name="John Story" userId="95f86f19d44503da" providerId="LiveId" clId="{FA597D36-4558-45E7-9C68-1880C8BBC6B2}" dt="2022-12-16T23:42:39.472" v="1025" actId="47"/>
        <pc:sldMkLst>
          <pc:docMk/>
          <pc:sldMk cId="1125450918" sldId="280"/>
        </pc:sldMkLst>
      </pc:sldChg>
      <pc:sldChg chg="del">
        <pc:chgData name="John Story" userId="95f86f19d44503da" providerId="LiveId" clId="{FA597D36-4558-45E7-9C68-1880C8BBC6B2}" dt="2022-12-16T23:42:39.472" v="1025" actId="47"/>
        <pc:sldMkLst>
          <pc:docMk/>
          <pc:sldMk cId="2920263355" sldId="281"/>
        </pc:sldMkLst>
      </pc:sldChg>
      <pc:sldChg chg="modSp mod">
        <pc:chgData name="John Story" userId="95f86f19d44503da" providerId="LiveId" clId="{FA597D36-4558-45E7-9C68-1880C8BBC6B2}" dt="2022-12-16T21:17:20.170" v="36" actId="20577"/>
        <pc:sldMkLst>
          <pc:docMk/>
          <pc:sldMk cId="2326038723" sldId="283"/>
        </pc:sldMkLst>
        <pc:spChg chg="mod">
          <ac:chgData name="John Story" userId="95f86f19d44503da" providerId="LiveId" clId="{FA597D36-4558-45E7-9C68-1880C8BBC6B2}" dt="2022-12-16T21:17:20.170" v="36" actId="20577"/>
          <ac:spMkLst>
            <pc:docMk/>
            <pc:sldMk cId="2326038723" sldId="283"/>
            <ac:spMk id="3" creationId="{E098B3C2-31DB-D3F7-5586-D529718E7F53}"/>
          </ac:spMkLst>
        </pc:spChg>
      </pc:sldChg>
      <pc:sldChg chg="del">
        <pc:chgData name="John Story" userId="95f86f19d44503da" providerId="LiveId" clId="{FA597D36-4558-45E7-9C68-1880C8BBC6B2}" dt="2022-12-16T23:42:39.472" v="1025" actId="47"/>
        <pc:sldMkLst>
          <pc:docMk/>
          <pc:sldMk cId="1517517329" sldId="284"/>
        </pc:sldMkLst>
      </pc:sldChg>
      <pc:sldChg chg="del">
        <pc:chgData name="John Story" userId="95f86f19d44503da" providerId="LiveId" clId="{FA597D36-4558-45E7-9C68-1880C8BBC6B2}" dt="2022-12-16T23:42:39.472" v="1025" actId="47"/>
        <pc:sldMkLst>
          <pc:docMk/>
          <pc:sldMk cId="67965443" sldId="285"/>
        </pc:sldMkLst>
      </pc:sldChg>
      <pc:sldChg chg="del">
        <pc:chgData name="John Story" userId="95f86f19d44503da" providerId="LiveId" clId="{FA597D36-4558-45E7-9C68-1880C8BBC6B2}" dt="2022-12-16T23:42:39.472" v="1025" actId="47"/>
        <pc:sldMkLst>
          <pc:docMk/>
          <pc:sldMk cId="1988654343" sldId="286"/>
        </pc:sldMkLst>
      </pc:sldChg>
      <pc:sldChg chg="del">
        <pc:chgData name="John Story" userId="95f86f19d44503da" providerId="LiveId" clId="{FA597D36-4558-45E7-9C68-1880C8BBC6B2}" dt="2022-12-16T23:42:39.472" v="1025" actId="47"/>
        <pc:sldMkLst>
          <pc:docMk/>
          <pc:sldMk cId="913987658" sldId="287"/>
        </pc:sldMkLst>
      </pc:sldChg>
      <pc:sldChg chg="del">
        <pc:chgData name="John Story" userId="95f86f19d44503da" providerId="LiveId" clId="{FA597D36-4558-45E7-9C68-1880C8BBC6B2}" dt="2022-12-16T23:42:39.472" v="1025" actId="47"/>
        <pc:sldMkLst>
          <pc:docMk/>
          <pc:sldMk cId="3804470292" sldId="288"/>
        </pc:sldMkLst>
      </pc:sldChg>
      <pc:sldChg chg="modSp mod ord">
        <pc:chgData name="John Story" userId="95f86f19d44503da" providerId="LiveId" clId="{FA597D36-4558-45E7-9C68-1880C8BBC6B2}" dt="2022-12-16T23:42:15.543" v="1023" actId="20577"/>
        <pc:sldMkLst>
          <pc:docMk/>
          <pc:sldMk cId="534945245" sldId="290"/>
        </pc:sldMkLst>
        <pc:spChg chg="mod">
          <ac:chgData name="John Story" userId="95f86f19d44503da" providerId="LiveId" clId="{FA597D36-4558-45E7-9C68-1880C8BBC6B2}" dt="2022-12-16T23:42:15.543" v="1023" actId="20577"/>
          <ac:spMkLst>
            <pc:docMk/>
            <pc:sldMk cId="534945245" sldId="290"/>
            <ac:spMk id="2" creationId="{A7C52A37-4498-D952-2C98-5E7CAA48F81C}"/>
          </ac:spMkLst>
        </pc:spChg>
      </pc:sldChg>
      <pc:sldChg chg="modSp mod ord">
        <pc:chgData name="John Story" userId="95f86f19d44503da" providerId="LiveId" clId="{FA597D36-4558-45E7-9C68-1880C8BBC6B2}" dt="2022-12-16T23:42:25.336" v="1024"/>
        <pc:sldMkLst>
          <pc:docMk/>
          <pc:sldMk cId="2807605337" sldId="291"/>
        </pc:sldMkLst>
        <pc:spChg chg="mod">
          <ac:chgData name="John Story" userId="95f86f19d44503da" providerId="LiveId" clId="{FA597D36-4558-45E7-9C68-1880C8BBC6B2}" dt="2022-12-16T23:42:25.336" v="1024"/>
          <ac:spMkLst>
            <pc:docMk/>
            <pc:sldMk cId="2807605337" sldId="291"/>
            <ac:spMk id="2" creationId="{A7C52A37-4498-D952-2C98-5E7CAA48F81C}"/>
          </ac:spMkLst>
        </pc:spChg>
      </pc:sldChg>
      <pc:sldChg chg="del">
        <pc:chgData name="John Story" userId="95f86f19d44503da" providerId="LiveId" clId="{FA597D36-4558-45E7-9C68-1880C8BBC6B2}" dt="2022-12-16T23:42:39.472" v="1025" actId="47"/>
        <pc:sldMkLst>
          <pc:docMk/>
          <pc:sldMk cId="4172906024" sldId="292"/>
        </pc:sldMkLst>
      </pc:sldChg>
      <pc:sldChg chg="del">
        <pc:chgData name="John Story" userId="95f86f19d44503da" providerId="LiveId" clId="{FA597D36-4558-45E7-9C68-1880C8BBC6B2}" dt="2022-12-16T23:42:39.472" v="1025" actId="47"/>
        <pc:sldMkLst>
          <pc:docMk/>
          <pc:sldMk cId="2609396031" sldId="293"/>
        </pc:sldMkLst>
      </pc:sldChg>
      <pc:sldChg chg="modSp mod">
        <pc:chgData name="John Story" userId="95f86f19d44503da" providerId="LiveId" clId="{FA597D36-4558-45E7-9C68-1880C8BBC6B2}" dt="2022-12-16T21:14:16.729" v="2" actId="20577"/>
        <pc:sldMkLst>
          <pc:docMk/>
          <pc:sldMk cId="982837764" sldId="294"/>
        </pc:sldMkLst>
        <pc:spChg chg="mod">
          <ac:chgData name="John Story" userId="95f86f19d44503da" providerId="LiveId" clId="{FA597D36-4558-45E7-9C68-1880C8BBC6B2}" dt="2022-12-16T21:14:16.729" v="2" actId="20577"/>
          <ac:spMkLst>
            <pc:docMk/>
            <pc:sldMk cId="982837764" sldId="294"/>
            <ac:spMk id="3" creationId="{F35079D3-0E74-BD0E-66C2-36087D1B0247}"/>
          </ac:spMkLst>
        </pc:spChg>
      </pc:sldChg>
      <pc:sldChg chg="addSp modSp new mod modClrScheme chgLayout">
        <pc:chgData name="John Story" userId="95f86f19d44503da" providerId="LiveId" clId="{FA597D36-4558-45E7-9C68-1880C8BBC6B2}" dt="2022-12-16T23:40:59.808" v="1014" actId="20577"/>
        <pc:sldMkLst>
          <pc:docMk/>
          <pc:sldMk cId="2702550139" sldId="295"/>
        </pc:sldMkLst>
        <pc:spChg chg="add mod">
          <ac:chgData name="John Story" userId="95f86f19d44503da" providerId="LiveId" clId="{FA597D36-4558-45E7-9C68-1880C8BBC6B2}" dt="2022-12-16T21:32:07.551" v="339" actId="20577"/>
          <ac:spMkLst>
            <pc:docMk/>
            <pc:sldMk cId="2702550139" sldId="295"/>
            <ac:spMk id="2" creationId="{A61D30EB-33D7-372F-46C4-3AFCEBC6FC61}"/>
          </ac:spMkLst>
        </pc:spChg>
        <pc:spChg chg="add mod">
          <ac:chgData name="John Story" userId="95f86f19d44503da" providerId="LiveId" clId="{FA597D36-4558-45E7-9C68-1880C8BBC6B2}" dt="2022-12-16T23:40:59.808" v="1014" actId="20577"/>
          <ac:spMkLst>
            <pc:docMk/>
            <pc:sldMk cId="2702550139" sldId="295"/>
            <ac:spMk id="3" creationId="{F4653C44-7186-E564-A334-8C549803E5F8}"/>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12EB873A-61BE-4CD5-837B-20F04F95C42D}" type="datetimeFigureOut">
              <a:rPr lang="en-US" smtClean="0"/>
              <a:t>7/4/2025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EDA263-9489-4CDC-9795-A1E1F6AD27E0}" type="slidenum">
              <a:rPr lang="en-US" smtClean="0"/>
              <a:t>‹#›</a:t>
            </a:fld>
            <a:endParaRPr lang="en-US"/>
          </a:p>
        </p:txBody>
      </p:sp>
    </p:spTree>
    <p:extLst>
      <p:ext uri="{BB962C8B-B14F-4D97-AF65-F5344CB8AC3E}">
        <p14:creationId xmlns:p14="http://schemas.microsoft.com/office/powerpoint/2010/main" val="19256172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2EB873A-61BE-4CD5-837B-20F04F95C42D}" type="datetimeFigureOut">
              <a:rPr lang="en-US" smtClean="0"/>
              <a:t>7/4/2025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EDA263-9489-4CDC-9795-A1E1F6AD27E0}" type="slidenum">
              <a:rPr lang="en-US" smtClean="0"/>
              <a:t>‹#›</a:t>
            </a:fld>
            <a:endParaRPr lang="en-US"/>
          </a:p>
        </p:txBody>
      </p:sp>
    </p:spTree>
    <p:extLst>
      <p:ext uri="{BB962C8B-B14F-4D97-AF65-F5344CB8AC3E}">
        <p14:creationId xmlns:p14="http://schemas.microsoft.com/office/powerpoint/2010/main" val="36304737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2EB873A-61BE-4CD5-837B-20F04F95C42D}" type="datetimeFigureOut">
              <a:rPr lang="en-US" smtClean="0"/>
              <a:t>7/4/2025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EDA263-9489-4CDC-9795-A1E1F6AD27E0}" type="slidenum">
              <a:rPr lang="en-US" smtClean="0"/>
              <a:t>‹#›</a:t>
            </a:fld>
            <a:endParaRPr lang="en-US"/>
          </a:p>
        </p:txBody>
      </p:sp>
    </p:spTree>
    <p:extLst>
      <p:ext uri="{BB962C8B-B14F-4D97-AF65-F5344CB8AC3E}">
        <p14:creationId xmlns:p14="http://schemas.microsoft.com/office/powerpoint/2010/main" val="24865906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2EB873A-61BE-4CD5-837B-20F04F95C42D}" type="datetimeFigureOut">
              <a:rPr lang="en-US" smtClean="0"/>
              <a:t>7/4/2025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EDA263-9489-4CDC-9795-A1E1F6AD27E0}" type="slidenum">
              <a:rPr lang="en-US" smtClean="0"/>
              <a:t>‹#›</a:t>
            </a:fld>
            <a:endParaRPr lang="en-US"/>
          </a:p>
        </p:txBody>
      </p:sp>
    </p:spTree>
    <p:extLst>
      <p:ext uri="{BB962C8B-B14F-4D97-AF65-F5344CB8AC3E}">
        <p14:creationId xmlns:p14="http://schemas.microsoft.com/office/powerpoint/2010/main" val="27887553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12EB873A-61BE-4CD5-837B-20F04F95C42D}" type="datetimeFigureOut">
              <a:rPr lang="en-US" smtClean="0"/>
              <a:t>7/4/2025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EDA263-9489-4CDC-9795-A1E1F6AD27E0}" type="slidenum">
              <a:rPr lang="en-US" smtClean="0"/>
              <a:t>‹#›</a:t>
            </a:fld>
            <a:endParaRPr lang="en-US"/>
          </a:p>
        </p:txBody>
      </p:sp>
    </p:spTree>
    <p:extLst>
      <p:ext uri="{BB962C8B-B14F-4D97-AF65-F5344CB8AC3E}">
        <p14:creationId xmlns:p14="http://schemas.microsoft.com/office/powerpoint/2010/main" val="1918227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2EB873A-61BE-4CD5-837B-20F04F95C42D}" type="datetimeFigureOut">
              <a:rPr lang="en-US" smtClean="0"/>
              <a:t>7/4/2025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7EDA263-9489-4CDC-9795-A1E1F6AD27E0}" type="slidenum">
              <a:rPr lang="en-US" smtClean="0"/>
              <a:t>‹#›</a:t>
            </a:fld>
            <a:endParaRPr lang="en-US"/>
          </a:p>
        </p:txBody>
      </p:sp>
    </p:spTree>
    <p:extLst>
      <p:ext uri="{BB962C8B-B14F-4D97-AF65-F5344CB8AC3E}">
        <p14:creationId xmlns:p14="http://schemas.microsoft.com/office/powerpoint/2010/main" val="34732871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2EB873A-61BE-4CD5-837B-20F04F95C42D}" type="datetimeFigureOut">
              <a:rPr lang="en-US" smtClean="0"/>
              <a:t>7/4/2025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7EDA263-9489-4CDC-9795-A1E1F6AD27E0}" type="slidenum">
              <a:rPr lang="en-US" smtClean="0"/>
              <a:t>‹#›</a:t>
            </a:fld>
            <a:endParaRPr lang="en-US"/>
          </a:p>
        </p:txBody>
      </p:sp>
    </p:spTree>
    <p:extLst>
      <p:ext uri="{BB962C8B-B14F-4D97-AF65-F5344CB8AC3E}">
        <p14:creationId xmlns:p14="http://schemas.microsoft.com/office/powerpoint/2010/main" val="1231110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2EB873A-61BE-4CD5-837B-20F04F95C42D}" type="datetimeFigureOut">
              <a:rPr lang="en-US" smtClean="0"/>
              <a:t>7/4/2025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7EDA263-9489-4CDC-9795-A1E1F6AD27E0}" type="slidenum">
              <a:rPr lang="en-US" smtClean="0"/>
              <a:t>‹#›</a:t>
            </a:fld>
            <a:endParaRPr lang="en-US"/>
          </a:p>
        </p:txBody>
      </p:sp>
    </p:spTree>
    <p:extLst>
      <p:ext uri="{BB962C8B-B14F-4D97-AF65-F5344CB8AC3E}">
        <p14:creationId xmlns:p14="http://schemas.microsoft.com/office/powerpoint/2010/main" val="36571572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2EB873A-61BE-4CD5-837B-20F04F95C42D}" type="datetimeFigureOut">
              <a:rPr lang="en-US" smtClean="0"/>
              <a:t>7/4/2025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7EDA263-9489-4CDC-9795-A1E1F6AD27E0}" type="slidenum">
              <a:rPr lang="en-US" smtClean="0"/>
              <a:t>‹#›</a:t>
            </a:fld>
            <a:endParaRPr lang="en-US"/>
          </a:p>
        </p:txBody>
      </p:sp>
    </p:spTree>
    <p:extLst>
      <p:ext uri="{BB962C8B-B14F-4D97-AF65-F5344CB8AC3E}">
        <p14:creationId xmlns:p14="http://schemas.microsoft.com/office/powerpoint/2010/main" val="41514843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12EB873A-61BE-4CD5-837B-20F04F95C42D}" type="datetimeFigureOut">
              <a:rPr lang="en-US" smtClean="0"/>
              <a:t>7/4/2025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7EDA263-9489-4CDC-9795-A1E1F6AD27E0}" type="slidenum">
              <a:rPr lang="en-US" smtClean="0"/>
              <a:t>‹#›</a:t>
            </a:fld>
            <a:endParaRPr lang="en-US"/>
          </a:p>
        </p:txBody>
      </p:sp>
    </p:spTree>
    <p:extLst>
      <p:ext uri="{BB962C8B-B14F-4D97-AF65-F5344CB8AC3E}">
        <p14:creationId xmlns:p14="http://schemas.microsoft.com/office/powerpoint/2010/main" val="9444843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12EB873A-61BE-4CD5-837B-20F04F95C42D}" type="datetimeFigureOut">
              <a:rPr lang="en-US" smtClean="0"/>
              <a:t>7/4/2025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7EDA263-9489-4CDC-9795-A1E1F6AD27E0}" type="slidenum">
              <a:rPr lang="en-US" smtClean="0"/>
              <a:t>‹#›</a:t>
            </a:fld>
            <a:endParaRPr lang="en-US"/>
          </a:p>
        </p:txBody>
      </p:sp>
    </p:spTree>
    <p:extLst>
      <p:ext uri="{BB962C8B-B14F-4D97-AF65-F5344CB8AC3E}">
        <p14:creationId xmlns:p14="http://schemas.microsoft.com/office/powerpoint/2010/main" val="17391083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2EB873A-61BE-4CD5-837B-20F04F95C42D}" type="datetimeFigureOut">
              <a:rPr lang="en-US" smtClean="0"/>
              <a:t>7/4/2025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7EDA263-9489-4CDC-9795-A1E1F6AD27E0}" type="slidenum">
              <a:rPr lang="en-US" smtClean="0"/>
              <a:t>‹#›</a:t>
            </a:fld>
            <a:endParaRPr lang="en-US"/>
          </a:p>
        </p:txBody>
      </p:sp>
    </p:spTree>
    <p:extLst>
      <p:ext uri="{BB962C8B-B14F-4D97-AF65-F5344CB8AC3E}">
        <p14:creationId xmlns:p14="http://schemas.microsoft.com/office/powerpoint/2010/main" val="411691654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s://fennellstory.com/fennells-research"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dirty="0"/>
              <a:t>Consumers’ Perceptions of the Product-Use Situation</a:t>
            </a:r>
          </a:p>
        </p:txBody>
      </p:sp>
      <p:sp>
        <p:nvSpPr>
          <p:cNvPr id="3" name="Subtitle 2"/>
          <p:cNvSpPr>
            <a:spLocks noGrp="1"/>
          </p:cNvSpPr>
          <p:nvPr>
            <p:ph type="subTitle" idx="1"/>
          </p:nvPr>
        </p:nvSpPr>
        <p:spPr/>
        <p:txBody>
          <a:bodyPr>
            <a:normAutofit fontScale="92500" lnSpcReduction="10000"/>
          </a:bodyPr>
          <a:lstStyle/>
          <a:p>
            <a:r>
              <a:rPr lang="en-US" dirty="0"/>
              <a:t>Geraldine Fennell</a:t>
            </a:r>
          </a:p>
          <a:p>
            <a:endParaRPr lang="en-US" dirty="0"/>
          </a:p>
          <a:p>
            <a:pPr algn="l"/>
            <a:r>
              <a:rPr lang="en-US" sz="1800" dirty="0">
                <a:effectLst/>
                <a:latin typeface="Calibri" panose="020F0502020204030204" pitchFamily="34" charset="0"/>
                <a:ea typeface="Calibri" panose="020F0502020204030204" pitchFamily="34" charset="0"/>
                <a:cs typeface="Times New Roman" panose="02020603050405020304" pitchFamily="18" charset="0"/>
              </a:rPr>
              <a:t>Fennell, G. (1978a). Consumers’ Perceptions of the Product-Use Situation. Journal of Marketing, 42(2), 38–47. </a:t>
            </a:r>
          </a:p>
          <a:p>
            <a:pPr algn="l"/>
            <a:r>
              <a:rPr lang="en-US" sz="1800" dirty="0">
                <a:latin typeface="Calibri" panose="020F0502020204030204" pitchFamily="34" charset="0"/>
                <a:ea typeface="Calibri" panose="020F0502020204030204" pitchFamily="34" charset="0"/>
                <a:cs typeface="Times New Roman" panose="02020603050405020304" pitchFamily="18" charset="0"/>
              </a:rPr>
              <a:t>A pdf version of the paper </a:t>
            </a:r>
            <a:r>
              <a:rPr lang="en-US" sz="1800" dirty="0">
                <a:latin typeface="Calibri" panose="020F0502020204030204" pitchFamily="34" charset="0"/>
                <a:ea typeface="Calibri" panose="020F0502020204030204" pitchFamily="34" charset="0"/>
                <a:cs typeface="Times New Roman" panose="02020603050405020304" pitchFamily="18" charset="0"/>
                <a:hlinkClick r:id="rId2"/>
              </a:rPr>
              <a:t>is available here</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91802167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332837" y="1236875"/>
            <a:ext cx="3840480" cy="70539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a:t>Environment Variables</a:t>
            </a:r>
          </a:p>
        </p:txBody>
      </p:sp>
      <p:sp>
        <p:nvSpPr>
          <p:cNvPr id="8" name="Rectangle 7"/>
          <p:cNvSpPr/>
          <p:nvPr/>
        </p:nvSpPr>
        <p:spPr>
          <a:xfrm>
            <a:off x="332837" y="1942269"/>
            <a:ext cx="3840480" cy="70539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err="1"/>
              <a:t>Premarketplace</a:t>
            </a:r>
            <a:endParaRPr lang="en-US" sz="2400"/>
          </a:p>
        </p:txBody>
      </p:sp>
      <p:sp>
        <p:nvSpPr>
          <p:cNvPr id="11" name="Rectangle 10"/>
          <p:cNvSpPr/>
          <p:nvPr/>
        </p:nvSpPr>
        <p:spPr>
          <a:xfrm>
            <a:off x="332837" y="2647662"/>
            <a:ext cx="3840480" cy="405793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lIns="914400" rIns="914400" rtlCol="0" anchor="ctr"/>
          <a:lstStyle/>
          <a:p>
            <a:pPr algn="ctr"/>
            <a:r>
              <a:rPr lang="en-US" b="1">
                <a:solidFill>
                  <a:schemeClr val="bg1">
                    <a:lumMod val="85000"/>
                  </a:schemeClr>
                </a:solidFill>
              </a:rPr>
              <a:t>Physical</a:t>
            </a:r>
          </a:p>
          <a:p>
            <a:pPr algn="ctr"/>
            <a:r>
              <a:rPr lang="en-US">
                <a:solidFill>
                  <a:schemeClr val="bg1">
                    <a:lumMod val="85000"/>
                  </a:schemeClr>
                </a:solidFill>
              </a:rPr>
              <a:t>Natural &amp; Manmade</a:t>
            </a:r>
          </a:p>
          <a:p>
            <a:pPr algn="ctr"/>
            <a:r>
              <a:rPr lang="en-US">
                <a:solidFill>
                  <a:schemeClr val="bg1">
                    <a:lumMod val="85000"/>
                  </a:schemeClr>
                </a:solidFill>
              </a:rPr>
              <a:t>e.g. weather, terrain, pollution, technology</a:t>
            </a:r>
            <a:br>
              <a:rPr lang="en-US">
                <a:solidFill>
                  <a:schemeClr val="bg1">
                    <a:lumMod val="85000"/>
                  </a:schemeClr>
                </a:solidFill>
              </a:rPr>
            </a:br>
            <a:endParaRPr lang="en-US">
              <a:solidFill>
                <a:schemeClr val="bg1">
                  <a:lumMod val="85000"/>
                </a:schemeClr>
              </a:solidFill>
            </a:endParaRPr>
          </a:p>
          <a:p>
            <a:pPr algn="ctr"/>
            <a:r>
              <a:rPr lang="en-US" b="1">
                <a:solidFill>
                  <a:schemeClr val="bg1">
                    <a:lumMod val="85000"/>
                  </a:schemeClr>
                </a:solidFill>
              </a:rPr>
              <a:t>Social</a:t>
            </a:r>
          </a:p>
          <a:p>
            <a:pPr algn="ctr"/>
            <a:r>
              <a:rPr lang="en-US">
                <a:solidFill>
                  <a:schemeClr val="bg1">
                    <a:lumMod val="85000"/>
                  </a:schemeClr>
                </a:solidFill>
              </a:rPr>
              <a:t>e.g. family, reference groups, norms</a:t>
            </a:r>
          </a:p>
          <a:p>
            <a:pPr algn="ctr"/>
            <a:endParaRPr lang="en-US" b="1">
              <a:solidFill>
                <a:schemeClr val="bg1">
                  <a:lumMod val="85000"/>
                </a:schemeClr>
              </a:solidFill>
            </a:endParaRPr>
          </a:p>
          <a:p>
            <a:pPr algn="ctr"/>
            <a:r>
              <a:rPr lang="en-US" b="1">
                <a:solidFill>
                  <a:schemeClr val="bg1">
                    <a:lumMod val="85000"/>
                  </a:schemeClr>
                </a:solidFill>
              </a:rPr>
              <a:t>Task</a:t>
            </a:r>
          </a:p>
          <a:p>
            <a:pPr algn="ctr"/>
            <a:r>
              <a:rPr lang="en-US">
                <a:solidFill>
                  <a:schemeClr val="bg1">
                    <a:lumMod val="85000"/>
                  </a:schemeClr>
                </a:solidFill>
              </a:rPr>
              <a:t>e.g. homemaking, transportation, personal care</a:t>
            </a:r>
          </a:p>
        </p:txBody>
      </p:sp>
      <p:grpSp>
        <p:nvGrpSpPr>
          <p:cNvPr id="16" name="Group 15"/>
          <p:cNvGrpSpPr/>
          <p:nvPr/>
        </p:nvGrpSpPr>
        <p:grpSpPr>
          <a:xfrm>
            <a:off x="4173317" y="1236875"/>
            <a:ext cx="3840480" cy="5468725"/>
            <a:chOff x="4049759" y="713000"/>
            <a:chExt cx="3840480" cy="5468725"/>
          </a:xfrm>
        </p:grpSpPr>
        <p:sp>
          <p:nvSpPr>
            <p:cNvPr id="6" name="Rectangle 5"/>
            <p:cNvSpPr/>
            <p:nvPr/>
          </p:nvSpPr>
          <p:spPr>
            <a:xfrm>
              <a:off x="4049759" y="713000"/>
              <a:ext cx="3840480" cy="705394"/>
            </a:xfrm>
            <a:prstGeom prst="rect">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a:solidFill>
                    <a:schemeClr val="tx1"/>
                  </a:solidFill>
                </a:rPr>
                <a:t>Person Variables</a:t>
              </a:r>
            </a:p>
          </p:txBody>
        </p:sp>
        <p:sp>
          <p:nvSpPr>
            <p:cNvPr id="9" name="Rectangle 8"/>
            <p:cNvSpPr/>
            <p:nvPr/>
          </p:nvSpPr>
          <p:spPr>
            <a:xfrm>
              <a:off x="4049759" y="1418394"/>
              <a:ext cx="3840480" cy="70539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4049759" y="2123787"/>
              <a:ext cx="3840480" cy="405793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lIns="914400" rIns="914400" rtlCol="0" anchor="ctr"/>
            <a:lstStyle/>
            <a:p>
              <a:pPr algn="ctr"/>
              <a:r>
                <a:rPr lang="en-US" b="1">
                  <a:solidFill>
                    <a:schemeClr val="bg1">
                      <a:lumMod val="85000"/>
                    </a:schemeClr>
                  </a:solidFill>
                </a:rPr>
                <a:t>Cognitive units and Processes</a:t>
              </a:r>
            </a:p>
            <a:p>
              <a:pPr algn="ctr"/>
              <a:endParaRPr lang="en-US" b="1">
                <a:solidFill>
                  <a:schemeClr val="bg1">
                    <a:lumMod val="85000"/>
                  </a:schemeClr>
                </a:solidFill>
              </a:endParaRPr>
            </a:p>
            <a:p>
              <a:pPr algn="ctr"/>
              <a:r>
                <a:rPr lang="en-US" b="1">
                  <a:solidFill>
                    <a:schemeClr val="bg1">
                      <a:lumMod val="85000"/>
                    </a:schemeClr>
                  </a:solidFill>
                </a:rPr>
                <a:t>Traits, Needs, Values, Self Concepts, Attitudes</a:t>
              </a:r>
            </a:p>
            <a:p>
              <a:pPr algn="ctr"/>
              <a:endParaRPr lang="en-US" b="1">
                <a:solidFill>
                  <a:schemeClr val="bg1">
                    <a:lumMod val="85000"/>
                  </a:schemeClr>
                </a:solidFill>
              </a:endParaRPr>
            </a:p>
            <a:p>
              <a:pPr algn="ctr"/>
              <a:r>
                <a:rPr lang="en-US" b="1">
                  <a:solidFill>
                    <a:schemeClr val="bg1">
                      <a:lumMod val="85000"/>
                    </a:schemeClr>
                  </a:solidFill>
                </a:rPr>
                <a:t>Abilities, Skills, Interests</a:t>
              </a:r>
            </a:p>
            <a:p>
              <a:pPr algn="ctr"/>
              <a:endParaRPr lang="en-US" b="1">
                <a:solidFill>
                  <a:schemeClr val="bg1">
                    <a:lumMod val="85000"/>
                  </a:schemeClr>
                </a:solidFill>
              </a:endParaRPr>
            </a:p>
            <a:p>
              <a:pPr algn="ctr"/>
              <a:r>
                <a:rPr lang="en-US" b="1">
                  <a:solidFill>
                    <a:schemeClr val="bg1">
                      <a:lumMod val="85000"/>
                    </a:schemeClr>
                  </a:solidFill>
                </a:rPr>
                <a:t>Physiology</a:t>
              </a:r>
            </a:p>
          </p:txBody>
        </p:sp>
      </p:grpSp>
      <p:grpSp>
        <p:nvGrpSpPr>
          <p:cNvPr id="17" name="Group 16"/>
          <p:cNvGrpSpPr/>
          <p:nvPr/>
        </p:nvGrpSpPr>
        <p:grpSpPr>
          <a:xfrm>
            <a:off x="8021293" y="1236875"/>
            <a:ext cx="3840480" cy="5468725"/>
            <a:chOff x="8021293" y="713000"/>
            <a:chExt cx="3840480" cy="5468725"/>
          </a:xfrm>
        </p:grpSpPr>
        <p:sp>
          <p:nvSpPr>
            <p:cNvPr id="7" name="Rectangle 6"/>
            <p:cNvSpPr/>
            <p:nvPr/>
          </p:nvSpPr>
          <p:spPr>
            <a:xfrm>
              <a:off x="8021293" y="713000"/>
              <a:ext cx="3840480" cy="70539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a:t>Environment Variables</a:t>
              </a:r>
            </a:p>
          </p:txBody>
        </p:sp>
        <p:sp>
          <p:nvSpPr>
            <p:cNvPr id="10" name="Rectangle 9"/>
            <p:cNvSpPr/>
            <p:nvPr/>
          </p:nvSpPr>
          <p:spPr>
            <a:xfrm>
              <a:off x="8021293" y="1418394"/>
              <a:ext cx="3840480" cy="70539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a:t>Marketplace &amp; Related</a:t>
              </a:r>
            </a:p>
          </p:txBody>
        </p:sp>
        <p:sp>
          <p:nvSpPr>
            <p:cNvPr id="13" name="Rectangle 12"/>
            <p:cNvSpPr/>
            <p:nvPr/>
          </p:nvSpPr>
          <p:spPr>
            <a:xfrm>
              <a:off x="8021293" y="2123787"/>
              <a:ext cx="3840480" cy="405793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lIns="914400" rIns="914400" rtlCol="0" anchor="ctr"/>
            <a:lstStyle/>
            <a:p>
              <a:pPr algn="ctr"/>
              <a:r>
                <a:rPr lang="en-US" b="1">
                  <a:solidFill>
                    <a:schemeClr val="bg1">
                      <a:lumMod val="85000"/>
                    </a:schemeClr>
                  </a:solidFill>
                </a:rPr>
                <a:t>Brands</a:t>
              </a:r>
              <a:br>
                <a:rPr lang="en-US" b="1">
                  <a:solidFill>
                    <a:schemeClr val="bg1">
                      <a:lumMod val="85000"/>
                    </a:schemeClr>
                  </a:solidFill>
                </a:rPr>
              </a:br>
              <a:endParaRPr lang="en-US" b="1">
                <a:solidFill>
                  <a:schemeClr val="bg1">
                    <a:lumMod val="85000"/>
                  </a:schemeClr>
                </a:solidFill>
              </a:endParaRPr>
            </a:p>
            <a:p>
              <a:pPr algn="ctr"/>
              <a:r>
                <a:rPr lang="en-US" b="1">
                  <a:solidFill>
                    <a:schemeClr val="bg1">
                      <a:lumMod val="85000"/>
                    </a:schemeClr>
                  </a:solidFill>
                </a:rPr>
                <a:t>Marketing Communications</a:t>
              </a:r>
              <a:br>
                <a:rPr lang="en-US" b="1">
                  <a:solidFill>
                    <a:schemeClr val="bg1">
                      <a:lumMod val="85000"/>
                    </a:schemeClr>
                  </a:solidFill>
                </a:rPr>
              </a:br>
              <a:endParaRPr lang="en-US" b="1">
                <a:solidFill>
                  <a:schemeClr val="bg1">
                    <a:lumMod val="85000"/>
                  </a:schemeClr>
                </a:solidFill>
              </a:endParaRPr>
            </a:p>
            <a:p>
              <a:pPr algn="ctr"/>
              <a:r>
                <a:rPr lang="en-US" b="1">
                  <a:solidFill>
                    <a:schemeClr val="bg1">
                      <a:lumMod val="85000"/>
                    </a:schemeClr>
                  </a:solidFill>
                </a:rPr>
                <a:t>Sales Personnel</a:t>
              </a:r>
            </a:p>
            <a:p>
              <a:pPr algn="ctr"/>
              <a:endParaRPr lang="en-US" b="1">
                <a:solidFill>
                  <a:schemeClr val="bg1">
                    <a:lumMod val="85000"/>
                  </a:schemeClr>
                </a:solidFill>
              </a:endParaRPr>
            </a:p>
            <a:p>
              <a:pPr algn="ctr"/>
              <a:r>
                <a:rPr lang="en-US" b="1">
                  <a:solidFill>
                    <a:schemeClr val="bg1">
                      <a:lumMod val="85000"/>
                    </a:schemeClr>
                  </a:solidFill>
                </a:rPr>
                <a:t>Word-of-Mouth</a:t>
              </a:r>
            </a:p>
            <a:p>
              <a:pPr algn="ctr"/>
              <a:endParaRPr lang="en-US" b="1">
                <a:solidFill>
                  <a:schemeClr val="bg1">
                    <a:lumMod val="85000"/>
                  </a:schemeClr>
                </a:solidFill>
              </a:endParaRPr>
            </a:p>
            <a:p>
              <a:pPr algn="ctr"/>
              <a:r>
                <a:rPr lang="en-US" b="1">
                  <a:solidFill>
                    <a:schemeClr val="bg1">
                      <a:lumMod val="85000"/>
                    </a:schemeClr>
                  </a:solidFill>
                </a:rPr>
                <a:t>Institutions</a:t>
              </a:r>
            </a:p>
            <a:p>
              <a:pPr algn="ctr"/>
              <a:r>
                <a:rPr lang="en-US">
                  <a:solidFill>
                    <a:schemeClr val="bg1">
                      <a:lumMod val="85000"/>
                    </a:schemeClr>
                  </a:solidFill>
                </a:rPr>
                <a:t>e.g. media, consumer testing services, regulatory agencies</a:t>
              </a:r>
            </a:p>
          </p:txBody>
        </p:sp>
      </p:grpSp>
      <p:sp>
        <p:nvSpPr>
          <p:cNvPr id="14" name="Rectangle 13"/>
          <p:cNvSpPr/>
          <p:nvPr/>
        </p:nvSpPr>
        <p:spPr>
          <a:xfrm>
            <a:off x="3385858" y="3670897"/>
            <a:ext cx="1584828" cy="962312"/>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a:solidFill>
                  <a:schemeClr val="tx1"/>
                </a:solidFill>
              </a:rPr>
              <a:t>Product-Use Situation as Perceived</a:t>
            </a:r>
          </a:p>
        </p:txBody>
      </p:sp>
      <p:sp>
        <p:nvSpPr>
          <p:cNvPr id="15" name="Rectangle 14"/>
          <p:cNvSpPr/>
          <p:nvPr/>
        </p:nvSpPr>
        <p:spPr>
          <a:xfrm>
            <a:off x="7225952" y="3670897"/>
            <a:ext cx="1584828" cy="962312"/>
          </a:xfrm>
          <a:prstGeom prst="rect">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a:solidFill>
                  <a:schemeClr val="tx1"/>
                </a:solidFill>
              </a:rPr>
              <a:t>Brand Array</a:t>
            </a:r>
          </a:p>
          <a:p>
            <a:pPr algn="ctr"/>
            <a:r>
              <a:rPr lang="en-US" b="1">
                <a:solidFill>
                  <a:schemeClr val="tx1"/>
                </a:solidFill>
              </a:rPr>
              <a:t> as Perceived</a:t>
            </a:r>
          </a:p>
        </p:txBody>
      </p:sp>
      <p:sp>
        <p:nvSpPr>
          <p:cNvPr id="18" name="Up Arrow 17"/>
          <p:cNvSpPr/>
          <p:nvPr/>
        </p:nvSpPr>
        <p:spPr>
          <a:xfrm rot="3504711" flipH="1" flipV="1">
            <a:off x="7102316" y="4339439"/>
            <a:ext cx="349624" cy="1684747"/>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Oval 2"/>
          <p:cNvSpPr/>
          <p:nvPr/>
        </p:nvSpPr>
        <p:spPr>
          <a:xfrm>
            <a:off x="4527504" y="5692589"/>
            <a:ext cx="2904964" cy="1013012"/>
          </a:xfrm>
          <a:prstGeom prst="ellipse">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Prospect Potential for Specific Offerings</a:t>
            </a:r>
          </a:p>
        </p:txBody>
      </p:sp>
      <p:sp>
        <p:nvSpPr>
          <p:cNvPr id="19" name="Up Arrow 18"/>
          <p:cNvSpPr/>
          <p:nvPr/>
        </p:nvSpPr>
        <p:spPr>
          <a:xfrm rot="18095289" flipV="1">
            <a:off x="4735396" y="4339440"/>
            <a:ext cx="349624" cy="1684747"/>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Left-Right Arrow 19"/>
          <p:cNvSpPr/>
          <p:nvPr/>
        </p:nvSpPr>
        <p:spPr>
          <a:xfrm>
            <a:off x="5043654" y="3954829"/>
            <a:ext cx="2110181" cy="394447"/>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extBox 1">
            <a:extLst>
              <a:ext uri="{FF2B5EF4-FFF2-40B4-BE49-F238E27FC236}">
                <a16:creationId xmlns:a16="http://schemas.microsoft.com/office/drawing/2014/main" id="{FAE14E34-9EAA-4D5B-91D4-5C5DEBD6FFB8}"/>
              </a:ext>
            </a:extLst>
          </p:cNvPr>
          <p:cNvSpPr txBox="1"/>
          <p:nvPr/>
        </p:nvSpPr>
        <p:spPr>
          <a:xfrm>
            <a:off x="1295400" y="132412"/>
            <a:ext cx="7993791" cy="1200329"/>
          </a:xfrm>
          <a:prstGeom prst="rect">
            <a:avLst/>
          </a:prstGeom>
          <a:noFill/>
        </p:spPr>
        <p:txBody>
          <a:bodyPr wrap="none" rtlCol="0">
            <a:spAutoFit/>
          </a:bodyPr>
          <a:lstStyle/>
          <a:p>
            <a:r>
              <a:rPr lang="en-US" dirty="0"/>
              <a:t>Consumers’ perceived product-use situation results in wants and needs (APPETITE).</a:t>
            </a:r>
          </a:p>
          <a:p>
            <a:r>
              <a:rPr lang="en-US" dirty="0"/>
              <a:t>Their perceptions of the brand array determines fit with wants and needs</a:t>
            </a:r>
          </a:p>
          <a:p>
            <a:r>
              <a:rPr lang="en-US" dirty="0"/>
              <a:t>This perceived fit determines a consumer’s potential to purchase</a:t>
            </a:r>
          </a:p>
          <a:p>
            <a:endParaRPr lang="en-US" dirty="0"/>
          </a:p>
        </p:txBody>
      </p:sp>
    </p:spTree>
    <p:extLst>
      <p:ext uri="{BB962C8B-B14F-4D97-AF65-F5344CB8AC3E}">
        <p14:creationId xmlns:p14="http://schemas.microsoft.com/office/powerpoint/2010/main" val="342141230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How did Geraldine Fennell redefine segmentation?</a:t>
            </a:r>
          </a:p>
        </p:txBody>
      </p:sp>
      <p:sp>
        <p:nvSpPr>
          <p:cNvPr id="3" name="Content Placeholder 2"/>
          <p:cNvSpPr>
            <a:spLocks noGrp="1"/>
          </p:cNvSpPr>
          <p:nvPr>
            <p:ph idx="1"/>
          </p:nvPr>
        </p:nvSpPr>
        <p:spPr/>
        <p:txBody>
          <a:bodyPr/>
          <a:lstStyle/>
          <a:p>
            <a:r>
              <a:rPr lang="en-US" dirty="0"/>
              <a:t>Traditional segmentation variables predict “potential utility” of the offering for members of the different segments, but for a transaction to occur the right people must experience the right “occasion”</a:t>
            </a:r>
          </a:p>
          <a:p>
            <a:endParaRPr lang="en-US" dirty="0"/>
          </a:p>
          <a:p>
            <a:endParaRPr lang="en-US" dirty="0"/>
          </a:p>
        </p:txBody>
      </p:sp>
    </p:spTree>
    <p:extLst>
      <p:ext uri="{BB962C8B-B14F-4D97-AF65-F5344CB8AC3E}">
        <p14:creationId xmlns:p14="http://schemas.microsoft.com/office/powerpoint/2010/main" val="219872124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54C98063-06D2-EC49-406D-25624D40473F}"/>
              </a:ext>
            </a:extLst>
          </p:cNvPr>
          <p:cNvSpPr/>
          <p:nvPr/>
        </p:nvSpPr>
        <p:spPr>
          <a:xfrm>
            <a:off x="395367" y="2952029"/>
            <a:ext cx="1584828" cy="962312"/>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a:solidFill>
                  <a:schemeClr val="tx1"/>
                </a:solidFill>
              </a:rPr>
              <a:t>Product-Use Situation as Perceived</a:t>
            </a:r>
          </a:p>
        </p:txBody>
      </p:sp>
      <p:sp>
        <p:nvSpPr>
          <p:cNvPr id="4" name="TextBox 3">
            <a:extLst>
              <a:ext uri="{FF2B5EF4-FFF2-40B4-BE49-F238E27FC236}">
                <a16:creationId xmlns:a16="http://schemas.microsoft.com/office/drawing/2014/main" id="{53801FD5-950E-8D25-9C5B-B120F688F826}"/>
              </a:ext>
            </a:extLst>
          </p:cNvPr>
          <p:cNvSpPr txBox="1"/>
          <p:nvPr/>
        </p:nvSpPr>
        <p:spPr>
          <a:xfrm>
            <a:off x="45967" y="83352"/>
            <a:ext cx="3334541" cy="203132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dirty="0"/>
              <a:t>Fennell proposed seven different </a:t>
            </a:r>
            <a:br>
              <a:rPr lang="en-US" dirty="0"/>
            </a:br>
            <a:r>
              <a:rPr lang="en-US" dirty="0"/>
              <a:t>“Motivation Classes” resulting from perceptions of the product-use situation. </a:t>
            </a:r>
          </a:p>
          <a:p>
            <a:endParaRPr lang="en-US" dirty="0"/>
          </a:p>
          <a:p>
            <a:r>
              <a:rPr lang="en-US" dirty="0"/>
              <a:t>To a large extent, these influence perceived brand fit. </a:t>
            </a:r>
          </a:p>
        </p:txBody>
      </p:sp>
      <p:grpSp>
        <p:nvGrpSpPr>
          <p:cNvPr id="2" name="Group 1">
            <a:extLst>
              <a:ext uri="{FF2B5EF4-FFF2-40B4-BE49-F238E27FC236}">
                <a16:creationId xmlns:a16="http://schemas.microsoft.com/office/drawing/2014/main" id="{2CB95E0B-CFBB-9388-F0BB-419879C3C4A6}"/>
              </a:ext>
            </a:extLst>
          </p:cNvPr>
          <p:cNvGrpSpPr/>
          <p:nvPr/>
        </p:nvGrpSpPr>
        <p:grpSpPr>
          <a:xfrm>
            <a:off x="4881111" y="127599"/>
            <a:ext cx="3849263" cy="6601831"/>
            <a:chOff x="4881111" y="127599"/>
            <a:chExt cx="3849263" cy="6601831"/>
          </a:xfrm>
        </p:grpSpPr>
        <p:sp>
          <p:nvSpPr>
            <p:cNvPr id="5" name="Rectangle 4">
              <a:extLst>
                <a:ext uri="{FF2B5EF4-FFF2-40B4-BE49-F238E27FC236}">
                  <a16:creationId xmlns:a16="http://schemas.microsoft.com/office/drawing/2014/main" id="{A1C34CE4-A973-6D16-7B2F-C66039A1255B}"/>
                </a:ext>
              </a:extLst>
            </p:cNvPr>
            <p:cNvSpPr/>
            <p:nvPr/>
          </p:nvSpPr>
          <p:spPr>
            <a:xfrm>
              <a:off x="4881111" y="127599"/>
              <a:ext cx="1369168" cy="832916"/>
            </a:xfrm>
            <a:prstGeom prst="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en-US" b="1">
                  <a:solidFill>
                    <a:schemeClr val="tx1"/>
                  </a:solidFill>
                </a:rPr>
                <a:t>Current Problem</a:t>
              </a:r>
              <a:endParaRPr lang="en-US">
                <a:solidFill>
                  <a:schemeClr val="tx1"/>
                </a:solidFill>
              </a:endParaRPr>
            </a:p>
          </p:txBody>
        </p:sp>
        <p:sp>
          <p:nvSpPr>
            <p:cNvPr id="6" name="Rectangle 5">
              <a:extLst>
                <a:ext uri="{FF2B5EF4-FFF2-40B4-BE49-F238E27FC236}">
                  <a16:creationId xmlns:a16="http://schemas.microsoft.com/office/drawing/2014/main" id="{A3F8B531-6E7F-E442-A963-5C0585EBD95D}"/>
                </a:ext>
              </a:extLst>
            </p:cNvPr>
            <p:cNvSpPr/>
            <p:nvPr/>
          </p:nvSpPr>
          <p:spPr>
            <a:xfrm>
              <a:off x="5923471" y="1089085"/>
              <a:ext cx="1369168" cy="832916"/>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en-US" b="1">
                  <a:solidFill>
                    <a:schemeClr val="tx1"/>
                  </a:solidFill>
                  <a:ea typeface="+mn-lt"/>
                  <a:cs typeface="+mn-lt"/>
                </a:rPr>
                <a:t>Potential </a:t>
              </a:r>
              <a:br>
                <a:rPr lang="en-US" b="1">
                  <a:solidFill>
                    <a:schemeClr val="tx1"/>
                  </a:solidFill>
                  <a:ea typeface="+mn-lt"/>
                  <a:cs typeface="+mn-lt"/>
                </a:rPr>
              </a:br>
              <a:r>
                <a:rPr lang="en-US" b="1">
                  <a:solidFill>
                    <a:schemeClr val="tx1"/>
                  </a:solidFill>
                  <a:ea typeface="+mn-lt"/>
                  <a:cs typeface="+mn-lt"/>
                </a:rPr>
                <a:t>Problem</a:t>
              </a:r>
              <a:endParaRPr lang="en-US">
                <a:solidFill>
                  <a:schemeClr val="tx1"/>
                </a:solidFill>
              </a:endParaRPr>
            </a:p>
          </p:txBody>
        </p:sp>
        <p:sp>
          <p:nvSpPr>
            <p:cNvPr id="7" name="Rectangle 6">
              <a:extLst>
                <a:ext uri="{FF2B5EF4-FFF2-40B4-BE49-F238E27FC236}">
                  <a16:creationId xmlns:a16="http://schemas.microsoft.com/office/drawing/2014/main" id="{D6B7D9E7-D08C-CAB5-E3CB-99251CA30FA4}"/>
                </a:ext>
              </a:extLst>
            </p:cNvPr>
            <p:cNvSpPr/>
            <p:nvPr/>
          </p:nvSpPr>
          <p:spPr>
            <a:xfrm>
              <a:off x="6829244" y="2050571"/>
              <a:ext cx="1369168" cy="832916"/>
            </a:xfrm>
            <a:prstGeom prst="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en-US" b="1">
                  <a:solidFill>
                    <a:schemeClr val="tx1"/>
                  </a:solidFill>
                  <a:cs typeface="Calibri"/>
                </a:rPr>
                <a:t>Normal Depletion</a:t>
              </a:r>
            </a:p>
          </p:txBody>
        </p:sp>
        <p:sp>
          <p:nvSpPr>
            <p:cNvPr id="8" name="Rectangle 7">
              <a:extLst>
                <a:ext uri="{FF2B5EF4-FFF2-40B4-BE49-F238E27FC236}">
                  <a16:creationId xmlns:a16="http://schemas.microsoft.com/office/drawing/2014/main" id="{E0291460-C672-DCA2-E13E-F9DB621CFB79}"/>
                </a:ext>
              </a:extLst>
            </p:cNvPr>
            <p:cNvSpPr/>
            <p:nvPr/>
          </p:nvSpPr>
          <p:spPr>
            <a:xfrm>
              <a:off x="7361206" y="3012057"/>
              <a:ext cx="1369168" cy="832916"/>
            </a:xfrm>
            <a:prstGeom prst="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en-US" b="1">
                  <a:solidFill>
                    <a:schemeClr val="tx1"/>
                  </a:solidFill>
                </a:rPr>
                <a:t>Interest Opportunity</a:t>
              </a:r>
              <a:endParaRPr lang="en-US">
                <a:solidFill>
                  <a:schemeClr val="tx1"/>
                </a:solidFill>
              </a:endParaRPr>
            </a:p>
          </p:txBody>
        </p:sp>
        <p:sp>
          <p:nvSpPr>
            <p:cNvPr id="9" name="Rectangle 8">
              <a:extLst>
                <a:ext uri="{FF2B5EF4-FFF2-40B4-BE49-F238E27FC236}">
                  <a16:creationId xmlns:a16="http://schemas.microsoft.com/office/drawing/2014/main" id="{6A2859F6-ECDF-2FB5-27D0-ED80A4C7F1DF}"/>
                </a:ext>
              </a:extLst>
            </p:cNvPr>
            <p:cNvSpPr/>
            <p:nvPr/>
          </p:nvSpPr>
          <p:spPr>
            <a:xfrm>
              <a:off x="6829245" y="3973542"/>
              <a:ext cx="1369168" cy="832916"/>
            </a:xfrm>
            <a:prstGeom prst="rect">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en-US" b="1">
                  <a:solidFill>
                    <a:schemeClr val="tx1"/>
                  </a:solidFill>
                </a:rPr>
                <a:t>Sensory Pleasure Opportunity</a:t>
              </a:r>
            </a:p>
          </p:txBody>
        </p:sp>
        <p:sp>
          <p:nvSpPr>
            <p:cNvPr id="10" name="Rectangle 9">
              <a:extLst>
                <a:ext uri="{FF2B5EF4-FFF2-40B4-BE49-F238E27FC236}">
                  <a16:creationId xmlns:a16="http://schemas.microsoft.com/office/drawing/2014/main" id="{7A8D4DF5-3610-D9C6-8A0C-98DEA7B97663}"/>
                </a:ext>
              </a:extLst>
            </p:cNvPr>
            <p:cNvSpPr/>
            <p:nvPr/>
          </p:nvSpPr>
          <p:spPr>
            <a:xfrm>
              <a:off x="5923471" y="4935028"/>
              <a:ext cx="1369168" cy="832916"/>
            </a:xfrm>
            <a:prstGeom prst="rect">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en-US" b="1">
                  <a:solidFill>
                    <a:srgbClr val="FFFFFF"/>
                  </a:solidFill>
                </a:rPr>
                <a:t>Product-Related Problem</a:t>
              </a:r>
              <a:endParaRPr lang="en-US"/>
            </a:p>
          </p:txBody>
        </p:sp>
        <p:sp>
          <p:nvSpPr>
            <p:cNvPr id="11" name="Rectangle 10">
              <a:extLst>
                <a:ext uri="{FF2B5EF4-FFF2-40B4-BE49-F238E27FC236}">
                  <a16:creationId xmlns:a16="http://schemas.microsoft.com/office/drawing/2014/main" id="{4BDFC8C1-DEA3-456E-E49E-D80F2ABD6D46}"/>
                </a:ext>
              </a:extLst>
            </p:cNvPr>
            <p:cNvSpPr/>
            <p:nvPr/>
          </p:nvSpPr>
          <p:spPr>
            <a:xfrm>
              <a:off x="4881111" y="5896514"/>
              <a:ext cx="1369168" cy="832916"/>
            </a:xfrm>
            <a:prstGeom prst="rect">
              <a:avLst/>
            </a:prstGeom>
            <a:solidFill>
              <a:schemeClr val="accent5"/>
            </a:solidFill>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en-US" b="1">
                  <a:solidFill>
                    <a:srgbClr val="FFFFFF"/>
                  </a:solidFill>
                </a:rPr>
                <a:t>Satisfaction-Frustration</a:t>
              </a:r>
              <a:endParaRPr lang="en-US"/>
            </a:p>
          </p:txBody>
        </p:sp>
      </p:grpSp>
      <p:cxnSp>
        <p:nvCxnSpPr>
          <p:cNvPr id="2596" name="Straight Arrow Connector 2595">
            <a:extLst>
              <a:ext uri="{FF2B5EF4-FFF2-40B4-BE49-F238E27FC236}">
                <a16:creationId xmlns:a16="http://schemas.microsoft.com/office/drawing/2014/main" id="{9C52A2B4-CAC2-DDD3-83CF-993CDBCC7324}"/>
              </a:ext>
            </a:extLst>
          </p:cNvPr>
          <p:cNvCxnSpPr/>
          <p:nvPr/>
        </p:nvCxnSpPr>
        <p:spPr>
          <a:xfrm flipV="1">
            <a:off x="1965794" y="552589"/>
            <a:ext cx="2861224" cy="2973801"/>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cxnSp>
        <p:nvCxnSpPr>
          <p:cNvPr id="2597" name="Straight Arrow Connector 2596">
            <a:extLst>
              <a:ext uri="{FF2B5EF4-FFF2-40B4-BE49-F238E27FC236}">
                <a16:creationId xmlns:a16="http://schemas.microsoft.com/office/drawing/2014/main" id="{CB18F619-3200-6C61-6550-5A3867BD0202}"/>
              </a:ext>
            </a:extLst>
          </p:cNvPr>
          <p:cNvCxnSpPr>
            <a:cxnSpLocks/>
          </p:cNvCxnSpPr>
          <p:nvPr/>
        </p:nvCxnSpPr>
        <p:spPr>
          <a:xfrm flipV="1">
            <a:off x="1957298" y="1426774"/>
            <a:ext cx="3968063" cy="2070643"/>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cxnSp>
        <p:nvCxnSpPr>
          <p:cNvPr id="2598" name="Straight Arrow Connector 2597">
            <a:extLst>
              <a:ext uri="{FF2B5EF4-FFF2-40B4-BE49-F238E27FC236}">
                <a16:creationId xmlns:a16="http://schemas.microsoft.com/office/drawing/2014/main" id="{AD4DD01A-C683-5D2F-260A-0FF80C591099}"/>
              </a:ext>
            </a:extLst>
          </p:cNvPr>
          <p:cNvCxnSpPr>
            <a:cxnSpLocks/>
          </p:cNvCxnSpPr>
          <p:nvPr/>
        </p:nvCxnSpPr>
        <p:spPr>
          <a:xfrm>
            <a:off x="2000431" y="3445354"/>
            <a:ext cx="4810663" cy="1000665"/>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cxnSp>
        <p:nvCxnSpPr>
          <p:cNvPr id="2599" name="Straight Arrow Connector 2598">
            <a:extLst>
              <a:ext uri="{FF2B5EF4-FFF2-40B4-BE49-F238E27FC236}">
                <a16:creationId xmlns:a16="http://schemas.microsoft.com/office/drawing/2014/main" id="{557CE1A3-0820-9AA7-C4C3-8CE10EAAF473}"/>
              </a:ext>
            </a:extLst>
          </p:cNvPr>
          <p:cNvCxnSpPr>
            <a:cxnSpLocks/>
          </p:cNvCxnSpPr>
          <p:nvPr/>
        </p:nvCxnSpPr>
        <p:spPr>
          <a:xfrm flipV="1">
            <a:off x="1942921" y="2519453"/>
            <a:ext cx="4868171" cy="954656"/>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cxnSp>
        <p:nvCxnSpPr>
          <p:cNvPr id="2600" name="Straight Arrow Connector 2599">
            <a:extLst>
              <a:ext uri="{FF2B5EF4-FFF2-40B4-BE49-F238E27FC236}">
                <a16:creationId xmlns:a16="http://schemas.microsoft.com/office/drawing/2014/main" id="{72A007B3-5AAE-4E5F-615A-DE8260B4660C}"/>
              </a:ext>
            </a:extLst>
          </p:cNvPr>
          <p:cNvCxnSpPr>
            <a:cxnSpLocks/>
          </p:cNvCxnSpPr>
          <p:nvPr/>
        </p:nvCxnSpPr>
        <p:spPr>
          <a:xfrm flipV="1">
            <a:off x="1928544" y="3410849"/>
            <a:ext cx="5428888" cy="48883"/>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cxnSp>
        <p:nvCxnSpPr>
          <p:cNvPr id="2601" name="Straight Arrow Connector 2600">
            <a:extLst>
              <a:ext uri="{FF2B5EF4-FFF2-40B4-BE49-F238E27FC236}">
                <a16:creationId xmlns:a16="http://schemas.microsoft.com/office/drawing/2014/main" id="{DFFA2C9D-F250-A62E-93B4-E6E5852BE51D}"/>
              </a:ext>
            </a:extLst>
          </p:cNvPr>
          <p:cNvCxnSpPr>
            <a:cxnSpLocks/>
          </p:cNvCxnSpPr>
          <p:nvPr/>
        </p:nvCxnSpPr>
        <p:spPr>
          <a:xfrm>
            <a:off x="1986053" y="3474109"/>
            <a:ext cx="2826588" cy="2769079"/>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cxnSp>
        <p:nvCxnSpPr>
          <p:cNvPr id="2602" name="Straight Arrow Connector 2601">
            <a:extLst>
              <a:ext uri="{FF2B5EF4-FFF2-40B4-BE49-F238E27FC236}">
                <a16:creationId xmlns:a16="http://schemas.microsoft.com/office/drawing/2014/main" id="{4571F2DF-9344-8CBD-811C-E4CF6F64E0C5}"/>
              </a:ext>
            </a:extLst>
          </p:cNvPr>
          <p:cNvCxnSpPr>
            <a:cxnSpLocks/>
          </p:cNvCxnSpPr>
          <p:nvPr/>
        </p:nvCxnSpPr>
        <p:spPr>
          <a:xfrm>
            <a:off x="1957298" y="3445355"/>
            <a:ext cx="3991154" cy="1848928"/>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7419962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54C98063-06D2-EC49-406D-25624D40473F}"/>
              </a:ext>
            </a:extLst>
          </p:cNvPr>
          <p:cNvSpPr/>
          <p:nvPr/>
        </p:nvSpPr>
        <p:spPr>
          <a:xfrm>
            <a:off x="395367" y="2952029"/>
            <a:ext cx="1584828" cy="962312"/>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a:solidFill>
                  <a:schemeClr val="tx1"/>
                </a:solidFill>
              </a:rPr>
              <a:t>Product-Use Situation as Perceived</a:t>
            </a:r>
          </a:p>
        </p:txBody>
      </p:sp>
      <p:sp>
        <p:nvSpPr>
          <p:cNvPr id="4" name="TextBox 3">
            <a:extLst>
              <a:ext uri="{FF2B5EF4-FFF2-40B4-BE49-F238E27FC236}">
                <a16:creationId xmlns:a16="http://schemas.microsoft.com/office/drawing/2014/main" id="{53801FD5-950E-8D25-9C5B-B120F688F826}"/>
              </a:ext>
            </a:extLst>
          </p:cNvPr>
          <p:cNvSpPr txBox="1"/>
          <p:nvPr/>
        </p:nvSpPr>
        <p:spPr>
          <a:xfrm>
            <a:off x="195532" y="957532"/>
            <a:ext cx="2743200" cy="92333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a:t>Motivation Classes represent perceived product-use situations</a:t>
            </a:r>
          </a:p>
        </p:txBody>
      </p:sp>
      <p:grpSp>
        <p:nvGrpSpPr>
          <p:cNvPr id="2" name="Group 1">
            <a:extLst>
              <a:ext uri="{FF2B5EF4-FFF2-40B4-BE49-F238E27FC236}">
                <a16:creationId xmlns:a16="http://schemas.microsoft.com/office/drawing/2014/main" id="{2CB95E0B-CFBB-9388-F0BB-419879C3C4A6}"/>
              </a:ext>
            </a:extLst>
          </p:cNvPr>
          <p:cNvGrpSpPr/>
          <p:nvPr/>
        </p:nvGrpSpPr>
        <p:grpSpPr>
          <a:xfrm>
            <a:off x="4261679" y="127599"/>
            <a:ext cx="3849263" cy="6601831"/>
            <a:chOff x="4881111" y="127599"/>
            <a:chExt cx="3849263" cy="6601831"/>
          </a:xfrm>
        </p:grpSpPr>
        <p:sp>
          <p:nvSpPr>
            <p:cNvPr id="5" name="Rectangle 4">
              <a:extLst>
                <a:ext uri="{FF2B5EF4-FFF2-40B4-BE49-F238E27FC236}">
                  <a16:creationId xmlns:a16="http://schemas.microsoft.com/office/drawing/2014/main" id="{A1C34CE4-A973-6D16-7B2F-C66039A1255B}"/>
                </a:ext>
              </a:extLst>
            </p:cNvPr>
            <p:cNvSpPr/>
            <p:nvPr/>
          </p:nvSpPr>
          <p:spPr>
            <a:xfrm>
              <a:off x="4881111" y="127599"/>
              <a:ext cx="1369168" cy="832916"/>
            </a:xfrm>
            <a:prstGeom prst="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en-US" b="1">
                  <a:solidFill>
                    <a:schemeClr val="tx1"/>
                  </a:solidFill>
                </a:rPr>
                <a:t>Current Problem</a:t>
              </a:r>
              <a:endParaRPr lang="en-US">
                <a:solidFill>
                  <a:schemeClr val="tx1"/>
                </a:solidFill>
              </a:endParaRPr>
            </a:p>
          </p:txBody>
        </p:sp>
        <p:sp>
          <p:nvSpPr>
            <p:cNvPr id="6" name="Rectangle 5">
              <a:extLst>
                <a:ext uri="{FF2B5EF4-FFF2-40B4-BE49-F238E27FC236}">
                  <a16:creationId xmlns:a16="http://schemas.microsoft.com/office/drawing/2014/main" id="{A3F8B531-6E7F-E442-A963-5C0585EBD95D}"/>
                </a:ext>
              </a:extLst>
            </p:cNvPr>
            <p:cNvSpPr/>
            <p:nvPr/>
          </p:nvSpPr>
          <p:spPr>
            <a:xfrm>
              <a:off x="5923471" y="1089085"/>
              <a:ext cx="1369168" cy="832916"/>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en-US" b="1">
                  <a:solidFill>
                    <a:schemeClr val="tx1"/>
                  </a:solidFill>
                  <a:ea typeface="+mn-lt"/>
                  <a:cs typeface="+mn-lt"/>
                </a:rPr>
                <a:t>Potential </a:t>
              </a:r>
              <a:br>
                <a:rPr lang="en-US" b="1">
                  <a:solidFill>
                    <a:schemeClr val="tx1"/>
                  </a:solidFill>
                  <a:ea typeface="+mn-lt"/>
                  <a:cs typeface="+mn-lt"/>
                </a:rPr>
              </a:br>
              <a:r>
                <a:rPr lang="en-US" b="1">
                  <a:solidFill>
                    <a:schemeClr val="tx1"/>
                  </a:solidFill>
                  <a:ea typeface="+mn-lt"/>
                  <a:cs typeface="+mn-lt"/>
                </a:rPr>
                <a:t>Problem</a:t>
              </a:r>
              <a:endParaRPr lang="en-US">
                <a:solidFill>
                  <a:schemeClr val="tx1"/>
                </a:solidFill>
              </a:endParaRPr>
            </a:p>
          </p:txBody>
        </p:sp>
        <p:sp>
          <p:nvSpPr>
            <p:cNvPr id="7" name="Rectangle 6">
              <a:extLst>
                <a:ext uri="{FF2B5EF4-FFF2-40B4-BE49-F238E27FC236}">
                  <a16:creationId xmlns:a16="http://schemas.microsoft.com/office/drawing/2014/main" id="{D6B7D9E7-D08C-CAB5-E3CB-99251CA30FA4}"/>
                </a:ext>
              </a:extLst>
            </p:cNvPr>
            <p:cNvSpPr/>
            <p:nvPr/>
          </p:nvSpPr>
          <p:spPr>
            <a:xfrm>
              <a:off x="6829244" y="2050571"/>
              <a:ext cx="1369168" cy="832916"/>
            </a:xfrm>
            <a:prstGeom prst="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en-US" b="1">
                  <a:solidFill>
                    <a:schemeClr val="tx1"/>
                  </a:solidFill>
                  <a:cs typeface="Calibri"/>
                </a:rPr>
                <a:t>Normal Depletion</a:t>
              </a:r>
            </a:p>
          </p:txBody>
        </p:sp>
        <p:sp>
          <p:nvSpPr>
            <p:cNvPr id="8" name="Rectangle 7">
              <a:extLst>
                <a:ext uri="{FF2B5EF4-FFF2-40B4-BE49-F238E27FC236}">
                  <a16:creationId xmlns:a16="http://schemas.microsoft.com/office/drawing/2014/main" id="{E0291460-C672-DCA2-E13E-F9DB621CFB79}"/>
                </a:ext>
              </a:extLst>
            </p:cNvPr>
            <p:cNvSpPr/>
            <p:nvPr/>
          </p:nvSpPr>
          <p:spPr>
            <a:xfrm>
              <a:off x="7361206" y="3012057"/>
              <a:ext cx="1369168" cy="832916"/>
            </a:xfrm>
            <a:prstGeom prst="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en-US" b="1">
                  <a:solidFill>
                    <a:schemeClr val="tx1"/>
                  </a:solidFill>
                </a:rPr>
                <a:t>Interest Opportunity</a:t>
              </a:r>
              <a:endParaRPr lang="en-US">
                <a:solidFill>
                  <a:schemeClr val="tx1"/>
                </a:solidFill>
              </a:endParaRPr>
            </a:p>
          </p:txBody>
        </p:sp>
        <p:sp>
          <p:nvSpPr>
            <p:cNvPr id="9" name="Rectangle 8">
              <a:extLst>
                <a:ext uri="{FF2B5EF4-FFF2-40B4-BE49-F238E27FC236}">
                  <a16:creationId xmlns:a16="http://schemas.microsoft.com/office/drawing/2014/main" id="{6A2859F6-ECDF-2FB5-27D0-ED80A4C7F1DF}"/>
                </a:ext>
              </a:extLst>
            </p:cNvPr>
            <p:cNvSpPr/>
            <p:nvPr/>
          </p:nvSpPr>
          <p:spPr>
            <a:xfrm>
              <a:off x="6829245" y="3973542"/>
              <a:ext cx="1369168" cy="832916"/>
            </a:xfrm>
            <a:prstGeom prst="rect">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en-US" b="1">
                  <a:solidFill>
                    <a:schemeClr val="tx1"/>
                  </a:solidFill>
                </a:rPr>
                <a:t>Sensory Pleasure Opportunity</a:t>
              </a:r>
            </a:p>
          </p:txBody>
        </p:sp>
        <p:sp>
          <p:nvSpPr>
            <p:cNvPr id="10" name="Rectangle 9">
              <a:extLst>
                <a:ext uri="{FF2B5EF4-FFF2-40B4-BE49-F238E27FC236}">
                  <a16:creationId xmlns:a16="http://schemas.microsoft.com/office/drawing/2014/main" id="{7A8D4DF5-3610-D9C6-8A0C-98DEA7B97663}"/>
                </a:ext>
              </a:extLst>
            </p:cNvPr>
            <p:cNvSpPr/>
            <p:nvPr/>
          </p:nvSpPr>
          <p:spPr>
            <a:xfrm>
              <a:off x="5923471" y="4935028"/>
              <a:ext cx="1369168" cy="832916"/>
            </a:xfrm>
            <a:prstGeom prst="rect">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en-US" b="1">
                  <a:solidFill>
                    <a:srgbClr val="FFFFFF"/>
                  </a:solidFill>
                </a:rPr>
                <a:t>Product-Related Problem</a:t>
              </a:r>
              <a:endParaRPr lang="en-US"/>
            </a:p>
          </p:txBody>
        </p:sp>
        <p:sp>
          <p:nvSpPr>
            <p:cNvPr id="11" name="Rectangle 10">
              <a:extLst>
                <a:ext uri="{FF2B5EF4-FFF2-40B4-BE49-F238E27FC236}">
                  <a16:creationId xmlns:a16="http://schemas.microsoft.com/office/drawing/2014/main" id="{4BDFC8C1-DEA3-456E-E49E-D80F2ABD6D46}"/>
                </a:ext>
              </a:extLst>
            </p:cNvPr>
            <p:cNvSpPr/>
            <p:nvPr/>
          </p:nvSpPr>
          <p:spPr>
            <a:xfrm>
              <a:off x="4881111" y="5896514"/>
              <a:ext cx="1369168" cy="832916"/>
            </a:xfrm>
            <a:prstGeom prst="rect">
              <a:avLst/>
            </a:prstGeom>
            <a:solidFill>
              <a:schemeClr val="accent5"/>
            </a:solidFill>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en-US" b="1">
                  <a:solidFill>
                    <a:srgbClr val="FFFFFF"/>
                  </a:solidFill>
                </a:rPr>
                <a:t>Satisfaction-Frustration</a:t>
              </a:r>
              <a:endParaRPr lang="en-US"/>
            </a:p>
          </p:txBody>
        </p:sp>
      </p:grpSp>
      <p:cxnSp>
        <p:nvCxnSpPr>
          <p:cNvPr id="2596" name="Straight Arrow Connector 2595">
            <a:extLst>
              <a:ext uri="{FF2B5EF4-FFF2-40B4-BE49-F238E27FC236}">
                <a16:creationId xmlns:a16="http://schemas.microsoft.com/office/drawing/2014/main" id="{9C52A2B4-CAC2-DDD3-83CF-993CDBCC7324}"/>
              </a:ext>
            </a:extLst>
          </p:cNvPr>
          <p:cNvCxnSpPr>
            <a:cxnSpLocks/>
            <a:endCxn id="5" idx="1"/>
          </p:cNvCxnSpPr>
          <p:nvPr/>
        </p:nvCxnSpPr>
        <p:spPr>
          <a:xfrm flipV="1">
            <a:off x="1965794" y="544057"/>
            <a:ext cx="2295885" cy="2982333"/>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cxnSp>
        <p:nvCxnSpPr>
          <p:cNvPr id="2597" name="Straight Arrow Connector 2596">
            <a:extLst>
              <a:ext uri="{FF2B5EF4-FFF2-40B4-BE49-F238E27FC236}">
                <a16:creationId xmlns:a16="http://schemas.microsoft.com/office/drawing/2014/main" id="{CB18F619-3200-6C61-6550-5A3867BD0202}"/>
              </a:ext>
            </a:extLst>
          </p:cNvPr>
          <p:cNvCxnSpPr>
            <a:cxnSpLocks/>
            <a:endCxn id="6" idx="1"/>
          </p:cNvCxnSpPr>
          <p:nvPr/>
        </p:nvCxnSpPr>
        <p:spPr>
          <a:xfrm flipV="1">
            <a:off x="1957298" y="1505543"/>
            <a:ext cx="3346741" cy="1991874"/>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cxnSp>
        <p:nvCxnSpPr>
          <p:cNvPr id="2598" name="Straight Arrow Connector 2597">
            <a:extLst>
              <a:ext uri="{FF2B5EF4-FFF2-40B4-BE49-F238E27FC236}">
                <a16:creationId xmlns:a16="http://schemas.microsoft.com/office/drawing/2014/main" id="{AD4DD01A-C683-5D2F-260A-0FF80C591099}"/>
              </a:ext>
            </a:extLst>
          </p:cNvPr>
          <p:cNvCxnSpPr>
            <a:cxnSpLocks/>
            <a:endCxn id="9" idx="1"/>
          </p:cNvCxnSpPr>
          <p:nvPr/>
        </p:nvCxnSpPr>
        <p:spPr>
          <a:xfrm>
            <a:off x="2000431" y="3445354"/>
            <a:ext cx="4209382" cy="944646"/>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cxnSp>
        <p:nvCxnSpPr>
          <p:cNvPr id="2599" name="Straight Arrow Connector 2598">
            <a:extLst>
              <a:ext uri="{FF2B5EF4-FFF2-40B4-BE49-F238E27FC236}">
                <a16:creationId xmlns:a16="http://schemas.microsoft.com/office/drawing/2014/main" id="{557CE1A3-0820-9AA7-C4C3-8CE10EAAF473}"/>
              </a:ext>
            </a:extLst>
          </p:cNvPr>
          <p:cNvCxnSpPr>
            <a:cxnSpLocks/>
            <a:endCxn id="7" idx="1"/>
          </p:cNvCxnSpPr>
          <p:nvPr/>
        </p:nvCxnSpPr>
        <p:spPr>
          <a:xfrm flipV="1">
            <a:off x="1942921" y="2467029"/>
            <a:ext cx="4266891" cy="1007080"/>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cxnSp>
        <p:nvCxnSpPr>
          <p:cNvPr id="2600" name="Straight Arrow Connector 2599">
            <a:extLst>
              <a:ext uri="{FF2B5EF4-FFF2-40B4-BE49-F238E27FC236}">
                <a16:creationId xmlns:a16="http://schemas.microsoft.com/office/drawing/2014/main" id="{72A007B3-5AAE-4E5F-615A-DE8260B4660C}"/>
              </a:ext>
            </a:extLst>
          </p:cNvPr>
          <p:cNvCxnSpPr>
            <a:cxnSpLocks/>
            <a:endCxn id="8" idx="1"/>
          </p:cNvCxnSpPr>
          <p:nvPr/>
        </p:nvCxnSpPr>
        <p:spPr>
          <a:xfrm flipV="1">
            <a:off x="1928544" y="3428515"/>
            <a:ext cx="4813230" cy="31217"/>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cxnSp>
        <p:nvCxnSpPr>
          <p:cNvPr id="2601" name="Straight Arrow Connector 2600">
            <a:extLst>
              <a:ext uri="{FF2B5EF4-FFF2-40B4-BE49-F238E27FC236}">
                <a16:creationId xmlns:a16="http://schemas.microsoft.com/office/drawing/2014/main" id="{DFFA2C9D-F250-A62E-93B4-E6E5852BE51D}"/>
              </a:ext>
            </a:extLst>
          </p:cNvPr>
          <p:cNvCxnSpPr>
            <a:cxnSpLocks/>
            <a:endCxn id="11" idx="1"/>
          </p:cNvCxnSpPr>
          <p:nvPr/>
        </p:nvCxnSpPr>
        <p:spPr>
          <a:xfrm>
            <a:off x="1986053" y="3474109"/>
            <a:ext cx="2275626" cy="2838863"/>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cxnSp>
        <p:nvCxnSpPr>
          <p:cNvPr id="2602" name="Straight Arrow Connector 2601">
            <a:extLst>
              <a:ext uri="{FF2B5EF4-FFF2-40B4-BE49-F238E27FC236}">
                <a16:creationId xmlns:a16="http://schemas.microsoft.com/office/drawing/2014/main" id="{4571F2DF-9344-8CBD-811C-E4CF6F64E0C5}"/>
              </a:ext>
            </a:extLst>
          </p:cNvPr>
          <p:cNvCxnSpPr>
            <a:cxnSpLocks/>
            <a:endCxn id="10" idx="1"/>
          </p:cNvCxnSpPr>
          <p:nvPr/>
        </p:nvCxnSpPr>
        <p:spPr>
          <a:xfrm>
            <a:off x="1957298" y="3445355"/>
            <a:ext cx="3346741" cy="1906131"/>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sp>
        <p:nvSpPr>
          <p:cNvPr id="19" name="Freeform: Shape 18">
            <a:extLst>
              <a:ext uri="{FF2B5EF4-FFF2-40B4-BE49-F238E27FC236}">
                <a16:creationId xmlns:a16="http://schemas.microsoft.com/office/drawing/2014/main" id="{1EC161B0-FCC3-4D0B-B7BE-A78121C7FC3F}"/>
              </a:ext>
            </a:extLst>
          </p:cNvPr>
          <p:cNvSpPr/>
          <p:nvPr/>
        </p:nvSpPr>
        <p:spPr>
          <a:xfrm>
            <a:off x="9293693" y="4812271"/>
            <a:ext cx="2011680" cy="914400"/>
          </a:xfrm>
          <a:custGeom>
            <a:avLst/>
            <a:gdLst>
              <a:gd name="connsiteX0" fmla="*/ 0 w 2357070"/>
              <a:gd name="connsiteY0" fmla="*/ 275034 h 1649872"/>
              <a:gd name="connsiteX1" fmla="*/ 275034 w 2357070"/>
              <a:gd name="connsiteY1" fmla="*/ 0 h 1649872"/>
              <a:gd name="connsiteX2" fmla="*/ 2082036 w 2357070"/>
              <a:gd name="connsiteY2" fmla="*/ 0 h 1649872"/>
              <a:gd name="connsiteX3" fmla="*/ 2357070 w 2357070"/>
              <a:gd name="connsiteY3" fmla="*/ 275034 h 1649872"/>
              <a:gd name="connsiteX4" fmla="*/ 2357070 w 2357070"/>
              <a:gd name="connsiteY4" fmla="*/ 1374838 h 1649872"/>
              <a:gd name="connsiteX5" fmla="*/ 2082036 w 2357070"/>
              <a:gd name="connsiteY5" fmla="*/ 1649872 h 1649872"/>
              <a:gd name="connsiteX6" fmla="*/ 275034 w 2357070"/>
              <a:gd name="connsiteY6" fmla="*/ 1649872 h 1649872"/>
              <a:gd name="connsiteX7" fmla="*/ 0 w 2357070"/>
              <a:gd name="connsiteY7" fmla="*/ 1374838 h 1649872"/>
              <a:gd name="connsiteX8" fmla="*/ 0 w 2357070"/>
              <a:gd name="connsiteY8" fmla="*/ 275034 h 16498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357070" h="1649872">
                <a:moveTo>
                  <a:pt x="0" y="275034"/>
                </a:moveTo>
                <a:cubicBezTo>
                  <a:pt x="0" y="123137"/>
                  <a:pt x="123137" y="0"/>
                  <a:pt x="275034" y="0"/>
                </a:cubicBezTo>
                <a:lnTo>
                  <a:pt x="2082036" y="0"/>
                </a:lnTo>
                <a:cubicBezTo>
                  <a:pt x="2233933" y="0"/>
                  <a:pt x="2357070" y="123137"/>
                  <a:pt x="2357070" y="275034"/>
                </a:cubicBezTo>
                <a:lnTo>
                  <a:pt x="2357070" y="1374838"/>
                </a:lnTo>
                <a:cubicBezTo>
                  <a:pt x="2357070" y="1526735"/>
                  <a:pt x="2233933" y="1649872"/>
                  <a:pt x="2082036" y="1649872"/>
                </a:cubicBezTo>
                <a:lnTo>
                  <a:pt x="275034" y="1649872"/>
                </a:lnTo>
                <a:cubicBezTo>
                  <a:pt x="123137" y="1649872"/>
                  <a:pt x="0" y="1526735"/>
                  <a:pt x="0" y="1374838"/>
                </a:cubicBezTo>
                <a:lnTo>
                  <a:pt x="0" y="275034"/>
                </a:lnTo>
                <a:close/>
              </a:path>
            </a:pathLst>
          </a:custGeom>
          <a:solidFill>
            <a:schemeClr val="accent6">
              <a:lumMod val="75000"/>
            </a:schemeClr>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spcFirstLastPara="0" vert="horz" wrap="square" lIns="236765" tIns="236765" rIns="236765" bIns="236765" numCol="1" spcCol="1270" anchor="ctr" anchorCtr="0">
            <a:noAutofit/>
          </a:bodyPr>
          <a:lstStyle/>
          <a:p>
            <a:pPr marL="0" lvl="0" indent="0" algn="ctr" defTabSz="1822450">
              <a:lnSpc>
                <a:spcPct val="90000"/>
              </a:lnSpc>
              <a:spcBef>
                <a:spcPct val="0"/>
              </a:spcBef>
              <a:spcAft>
                <a:spcPct val="35000"/>
              </a:spcAft>
              <a:buNone/>
            </a:pPr>
            <a:r>
              <a:rPr lang="en-US" sz="2400" kern="1200" dirty="0"/>
              <a:t>Perceived wants</a:t>
            </a:r>
          </a:p>
        </p:txBody>
      </p:sp>
      <p:sp>
        <p:nvSpPr>
          <p:cNvPr id="20" name="Arrow: Right 19">
            <a:extLst>
              <a:ext uri="{FF2B5EF4-FFF2-40B4-BE49-F238E27FC236}">
                <a16:creationId xmlns:a16="http://schemas.microsoft.com/office/drawing/2014/main" id="{7E8FC89A-587F-4805-BC17-37AFE1807841}"/>
              </a:ext>
            </a:extLst>
          </p:cNvPr>
          <p:cNvSpPr/>
          <p:nvPr/>
        </p:nvSpPr>
        <p:spPr>
          <a:xfrm>
            <a:off x="9267062" y="113396"/>
            <a:ext cx="2527358" cy="137793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a:t>Brand </a:t>
            </a:r>
          </a:p>
          <a:p>
            <a:pPr algn="ctr"/>
            <a:r>
              <a:rPr lang="en-US" sz="2400"/>
              <a:t>Choice</a:t>
            </a:r>
          </a:p>
        </p:txBody>
      </p:sp>
      <p:sp>
        <p:nvSpPr>
          <p:cNvPr id="21" name="Freeform: Shape 20">
            <a:extLst>
              <a:ext uri="{FF2B5EF4-FFF2-40B4-BE49-F238E27FC236}">
                <a16:creationId xmlns:a16="http://schemas.microsoft.com/office/drawing/2014/main" id="{9067F1BF-CA88-4D50-A844-17F6F93CE48F}"/>
              </a:ext>
            </a:extLst>
          </p:cNvPr>
          <p:cNvSpPr/>
          <p:nvPr/>
        </p:nvSpPr>
        <p:spPr>
          <a:xfrm>
            <a:off x="9346642" y="2619914"/>
            <a:ext cx="2011680" cy="914400"/>
          </a:xfrm>
          <a:custGeom>
            <a:avLst/>
            <a:gdLst>
              <a:gd name="connsiteX0" fmla="*/ 0 w 2357070"/>
              <a:gd name="connsiteY0" fmla="*/ 275034 h 1649872"/>
              <a:gd name="connsiteX1" fmla="*/ 275034 w 2357070"/>
              <a:gd name="connsiteY1" fmla="*/ 0 h 1649872"/>
              <a:gd name="connsiteX2" fmla="*/ 2082036 w 2357070"/>
              <a:gd name="connsiteY2" fmla="*/ 0 h 1649872"/>
              <a:gd name="connsiteX3" fmla="*/ 2357070 w 2357070"/>
              <a:gd name="connsiteY3" fmla="*/ 275034 h 1649872"/>
              <a:gd name="connsiteX4" fmla="*/ 2357070 w 2357070"/>
              <a:gd name="connsiteY4" fmla="*/ 1374838 h 1649872"/>
              <a:gd name="connsiteX5" fmla="*/ 2082036 w 2357070"/>
              <a:gd name="connsiteY5" fmla="*/ 1649872 h 1649872"/>
              <a:gd name="connsiteX6" fmla="*/ 275034 w 2357070"/>
              <a:gd name="connsiteY6" fmla="*/ 1649872 h 1649872"/>
              <a:gd name="connsiteX7" fmla="*/ 0 w 2357070"/>
              <a:gd name="connsiteY7" fmla="*/ 1374838 h 1649872"/>
              <a:gd name="connsiteX8" fmla="*/ 0 w 2357070"/>
              <a:gd name="connsiteY8" fmla="*/ 275034 h 16498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357070" h="1649872">
                <a:moveTo>
                  <a:pt x="0" y="275034"/>
                </a:moveTo>
                <a:cubicBezTo>
                  <a:pt x="0" y="123137"/>
                  <a:pt x="123137" y="0"/>
                  <a:pt x="275034" y="0"/>
                </a:cubicBezTo>
                <a:lnTo>
                  <a:pt x="2082036" y="0"/>
                </a:lnTo>
                <a:cubicBezTo>
                  <a:pt x="2233933" y="0"/>
                  <a:pt x="2357070" y="123137"/>
                  <a:pt x="2357070" y="275034"/>
                </a:cubicBezTo>
                <a:lnTo>
                  <a:pt x="2357070" y="1374838"/>
                </a:lnTo>
                <a:cubicBezTo>
                  <a:pt x="2357070" y="1526735"/>
                  <a:pt x="2233933" y="1649872"/>
                  <a:pt x="2082036" y="1649872"/>
                </a:cubicBezTo>
                <a:lnTo>
                  <a:pt x="275034" y="1649872"/>
                </a:lnTo>
                <a:cubicBezTo>
                  <a:pt x="123137" y="1649872"/>
                  <a:pt x="0" y="1526735"/>
                  <a:pt x="0" y="1374838"/>
                </a:cubicBezTo>
                <a:lnTo>
                  <a:pt x="0" y="275034"/>
                </a:lnTo>
                <a:close/>
              </a:path>
            </a:pathLst>
          </a:custGeom>
          <a:solidFill>
            <a:schemeClr val="accent2">
              <a:lumMod val="75000"/>
            </a:schemeClr>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236765" tIns="236765" rIns="236765" bIns="236765" numCol="1" spcCol="1270" anchor="ctr" anchorCtr="0">
            <a:noAutofit/>
          </a:bodyPr>
          <a:lstStyle/>
          <a:p>
            <a:pPr marL="0" lvl="0" indent="0" algn="ctr" defTabSz="1822450">
              <a:lnSpc>
                <a:spcPct val="90000"/>
              </a:lnSpc>
              <a:spcBef>
                <a:spcPct val="0"/>
              </a:spcBef>
              <a:spcAft>
                <a:spcPct val="35000"/>
              </a:spcAft>
              <a:buNone/>
            </a:pPr>
            <a:r>
              <a:rPr lang="en-US" sz="2400" kern="1200" dirty="0"/>
              <a:t>Prospect Potential</a:t>
            </a:r>
          </a:p>
        </p:txBody>
      </p:sp>
      <p:sp>
        <p:nvSpPr>
          <p:cNvPr id="22" name="Arrow: Down 21">
            <a:extLst>
              <a:ext uri="{FF2B5EF4-FFF2-40B4-BE49-F238E27FC236}">
                <a16:creationId xmlns:a16="http://schemas.microsoft.com/office/drawing/2014/main" id="{25B02CC6-A67C-4A33-9A61-DC7B45D9A814}"/>
              </a:ext>
            </a:extLst>
          </p:cNvPr>
          <p:cNvSpPr/>
          <p:nvPr/>
        </p:nvSpPr>
        <p:spPr>
          <a:xfrm flipV="1">
            <a:off x="10041911" y="3653667"/>
            <a:ext cx="488830" cy="97766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Box 12">
            <a:extLst>
              <a:ext uri="{FF2B5EF4-FFF2-40B4-BE49-F238E27FC236}">
                <a16:creationId xmlns:a16="http://schemas.microsoft.com/office/drawing/2014/main" id="{CCD7D34B-2D56-D1C6-184D-75087510AE2D}"/>
              </a:ext>
            </a:extLst>
          </p:cNvPr>
          <p:cNvSpPr txBox="1"/>
          <p:nvPr/>
        </p:nvSpPr>
        <p:spPr>
          <a:xfrm>
            <a:off x="9740872" y="5767944"/>
            <a:ext cx="1223219" cy="369332"/>
          </a:xfrm>
          <a:prstGeom prst="rect">
            <a:avLst/>
          </a:prstGeom>
          <a:noFill/>
        </p:spPr>
        <p:txBody>
          <a:bodyPr wrap="square">
            <a:spAutoFit/>
          </a:bodyPr>
          <a:lstStyle/>
          <a:p>
            <a:r>
              <a:rPr lang="en-US" sz="1800" dirty="0"/>
              <a:t>(APPETITE)</a:t>
            </a:r>
          </a:p>
        </p:txBody>
      </p:sp>
    </p:spTree>
    <p:extLst>
      <p:ext uri="{BB962C8B-B14F-4D97-AF65-F5344CB8AC3E}">
        <p14:creationId xmlns:p14="http://schemas.microsoft.com/office/powerpoint/2010/main" val="422586345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1D30EB-33D7-372F-46C4-3AFCEBC6FC61}"/>
              </a:ext>
            </a:extLst>
          </p:cNvPr>
          <p:cNvSpPr>
            <a:spLocks noGrp="1"/>
          </p:cNvSpPr>
          <p:nvPr>
            <p:ph type="title"/>
          </p:nvPr>
        </p:nvSpPr>
        <p:spPr/>
        <p:txBody>
          <a:bodyPr/>
          <a:lstStyle/>
          <a:p>
            <a:r>
              <a:rPr lang="en-US" dirty="0"/>
              <a:t>Key Takeaways</a:t>
            </a:r>
          </a:p>
        </p:txBody>
      </p:sp>
      <p:sp>
        <p:nvSpPr>
          <p:cNvPr id="3" name="Content Placeholder 2">
            <a:extLst>
              <a:ext uri="{FF2B5EF4-FFF2-40B4-BE49-F238E27FC236}">
                <a16:creationId xmlns:a16="http://schemas.microsoft.com/office/drawing/2014/main" id="{F4653C44-7186-E564-A334-8C549803E5F8}"/>
              </a:ext>
            </a:extLst>
          </p:cNvPr>
          <p:cNvSpPr>
            <a:spLocks noGrp="1"/>
          </p:cNvSpPr>
          <p:nvPr>
            <p:ph idx="1"/>
          </p:nvPr>
        </p:nvSpPr>
        <p:spPr/>
        <p:txBody>
          <a:bodyPr/>
          <a:lstStyle/>
          <a:p>
            <a:r>
              <a:rPr lang="en-US" dirty="0"/>
              <a:t>Purchase probabilities of a given product class/brand are a function of perceived fit between the usage situation and offerings in the brand array.</a:t>
            </a:r>
          </a:p>
          <a:p>
            <a:r>
              <a:rPr lang="en-US" dirty="0"/>
              <a:t>“Prospect” is not a dichotomous variable. For any element of the market, potential to become a prospect is a function of personal attributes and environmental factors.</a:t>
            </a:r>
          </a:p>
          <a:p>
            <a:r>
              <a:rPr lang="en-US" dirty="0"/>
              <a:t>Non-prospects can become prospects because of changes in the external environment or changes in their personal situation. Similarly, prospects may become non-prospects.</a:t>
            </a:r>
          </a:p>
          <a:p>
            <a:endParaRPr lang="en-US" dirty="0"/>
          </a:p>
        </p:txBody>
      </p:sp>
    </p:spTree>
    <p:extLst>
      <p:ext uri="{BB962C8B-B14F-4D97-AF65-F5344CB8AC3E}">
        <p14:creationId xmlns:p14="http://schemas.microsoft.com/office/powerpoint/2010/main" val="270255013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C52A37-4498-D952-2C98-5E7CAA48F81C}"/>
              </a:ext>
            </a:extLst>
          </p:cNvPr>
          <p:cNvSpPr>
            <a:spLocks noGrp="1"/>
          </p:cNvSpPr>
          <p:nvPr>
            <p:ph type="title"/>
          </p:nvPr>
        </p:nvSpPr>
        <p:spPr/>
        <p:txBody>
          <a:bodyPr/>
          <a:lstStyle/>
          <a:p>
            <a:r>
              <a:rPr lang="en-US" dirty="0"/>
              <a:t>Selected Quotes</a:t>
            </a:r>
          </a:p>
        </p:txBody>
      </p:sp>
      <p:sp>
        <p:nvSpPr>
          <p:cNvPr id="3" name="Content Placeholder 2">
            <a:extLst>
              <a:ext uri="{FF2B5EF4-FFF2-40B4-BE49-F238E27FC236}">
                <a16:creationId xmlns:a16="http://schemas.microsoft.com/office/drawing/2014/main" id="{41E1E02A-040B-891A-5305-64B0B86EFBAE}"/>
              </a:ext>
            </a:extLst>
          </p:cNvPr>
          <p:cNvSpPr>
            <a:spLocks noGrp="1"/>
          </p:cNvSpPr>
          <p:nvPr>
            <p:ph idx="1"/>
          </p:nvPr>
        </p:nvSpPr>
        <p:spPr/>
        <p:txBody>
          <a:bodyPr>
            <a:normAutofit fontScale="70000" lnSpcReduction="20000"/>
          </a:bodyPr>
          <a:lstStyle/>
          <a:p>
            <a:pPr marL="0" indent="0">
              <a:buNone/>
            </a:pPr>
            <a:r>
              <a:rPr lang="en-US" dirty="0"/>
              <a:t>“MARKETING'S FIRST LAW, "Don't sell what you happen to make; make what the consumer wants to buy," is implemented through the identification of consumer wants and the formulation of brand positionings to respond to these wants. In a competitive environment, this means, in particular, the identification of consumer wants that are not being addressed or adequately satisfied by the brands currently available.” (p. 38)</a:t>
            </a:r>
          </a:p>
          <a:p>
            <a:pPr marL="0" indent="0">
              <a:buNone/>
            </a:pPr>
            <a:r>
              <a:rPr lang="en-US" dirty="0"/>
              <a:t>“consumer wants exist independently of, and are logically prior to, the brands that are created to satisfy them.” (p. 39)</a:t>
            </a:r>
          </a:p>
          <a:p>
            <a:pPr marL="0" indent="0">
              <a:buNone/>
            </a:pPr>
            <a:r>
              <a:rPr lang="en-US" dirty="0"/>
              <a:t>“The marketing concept is unambiguous in its focus on consumer wants as the producer’s point of departure. At the core of marketing thinking and practice, this insistence on the direction of influence, from consumer to producer, is sharply at variance with a view of marketing as manipulator of consumer wants.” (p. 46)</a:t>
            </a:r>
          </a:p>
          <a:p>
            <a:pPr marL="0" indent="0">
              <a:buNone/>
            </a:pPr>
            <a:r>
              <a:rPr lang="en-US" dirty="0"/>
              <a:t>“The conditions that lead consumers to want specific product benefits are found in aspects of both their personality and their life situation.” (p. 39)</a:t>
            </a:r>
          </a:p>
          <a:p>
            <a:pPr marL="0" indent="0">
              <a:buNone/>
            </a:pPr>
            <a:r>
              <a:rPr lang="en-US" dirty="0"/>
              <a:t>“the choice of situational units corresponds to the activities and conditions for which products are created and marketed, such as doing the laundry, feeding the dog, having a headache.” (p. 39)</a:t>
            </a:r>
          </a:p>
          <a:p>
            <a:pPr marL="0" indent="0">
              <a:buNone/>
            </a:pPr>
            <a:r>
              <a:rPr lang="en-US" dirty="0"/>
              <a:t>“a product-use situation as perceived is my unit of analysis” (p. 39)</a:t>
            </a:r>
          </a:p>
          <a:p>
            <a:pPr marL="0" indent="0">
              <a:buNone/>
            </a:pPr>
            <a:endParaRPr lang="en-US" dirty="0"/>
          </a:p>
        </p:txBody>
      </p:sp>
    </p:spTree>
    <p:extLst>
      <p:ext uri="{BB962C8B-B14F-4D97-AF65-F5344CB8AC3E}">
        <p14:creationId xmlns:p14="http://schemas.microsoft.com/office/powerpoint/2010/main" val="53494524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C52A37-4498-D952-2C98-5E7CAA48F81C}"/>
              </a:ext>
            </a:extLst>
          </p:cNvPr>
          <p:cNvSpPr>
            <a:spLocks noGrp="1"/>
          </p:cNvSpPr>
          <p:nvPr>
            <p:ph type="title"/>
          </p:nvPr>
        </p:nvSpPr>
        <p:spPr/>
        <p:txBody>
          <a:bodyPr/>
          <a:lstStyle/>
          <a:p>
            <a:r>
              <a:rPr lang="en-US" dirty="0"/>
              <a:t>Selected Quotes</a:t>
            </a:r>
          </a:p>
        </p:txBody>
      </p:sp>
      <p:sp>
        <p:nvSpPr>
          <p:cNvPr id="3" name="Content Placeholder 2">
            <a:extLst>
              <a:ext uri="{FF2B5EF4-FFF2-40B4-BE49-F238E27FC236}">
                <a16:creationId xmlns:a16="http://schemas.microsoft.com/office/drawing/2014/main" id="{41E1E02A-040B-891A-5305-64B0B86EFBAE}"/>
              </a:ext>
            </a:extLst>
          </p:cNvPr>
          <p:cNvSpPr>
            <a:spLocks noGrp="1"/>
          </p:cNvSpPr>
          <p:nvPr>
            <p:ph idx="1"/>
          </p:nvPr>
        </p:nvSpPr>
        <p:spPr/>
        <p:txBody>
          <a:bodyPr>
            <a:normAutofit fontScale="55000" lnSpcReduction="20000"/>
          </a:bodyPr>
          <a:lstStyle/>
          <a:p>
            <a:pPr marL="0" indent="0">
              <a:buNone/>
            </a:pPr>
            <a:r>
              <a:rPr lang="en-US" dirty="0"/>
              <a:t>“The word motivation refers to getting behavior started and giving it a direction. We want, then, to identify various consumer perceptions of the product-use situation that activate product purchase, and that direct choice among available brands.” (p. 40)</a:t>
            </a:r>
          </a:p>
          <a:p>
            <a:pPr marL="0" indent="0">
              <a:buNone/>
            </a:pPr>
            <a:r>
              <a:rPr lang="en-US" dirty="0"/>
              <a:t>“The question of interest to the marketer is: Which is the appropriate situation perception for this consumer as he or she enters the marketplace for my product?” (p. 41)</a:t>
            </a:r>
          </a:p>
          <a:p>
            <a:pPr marL="0" indent="0">
              <a:buNone/>
            </a:pPr>
            <a:r>
              <a:rPr lang="en-US" dirty="0"/>
              <a:t>“The way consumers view the product-use situation sets the direction for their brand search. From the array of available brands, consumers select a brand that best responds to the salient features of the product-use situation, as perceived by them.” (p. 39)</a:t>
            </a:r>
          </a:p>
          <a:p>
            <a:pPr marL="0" indent="0">
              <a:buNone/>
            </a:pPr>
            <a:r>
              <a:rPr lang="en-US" dirty="0"/>
              <a:t>“The wants consumers bring to the marketplace are to be found in their perception of the product-use situation: what they buy represents a reconciliation of their wants with available brand benefits, as perceived and evaluated by them.”(p. 39)</a:t>
            </a:r>
          </a:p>
          <a:p>
            <a:pPr marL="0" indent="0">
              <a:buNone/>
            </a:pPr>
            <a:r>
              <a:rPr lang="en-US" dirty="0"/>
              <a:t>“Meaningful difference, rather than product differentiation for its own sake, seems to be the key; and the criterion of meaningfulness is consumer want satisfaction.” (p. 46)</a:t>
            </a:r>
          </a:p>
          <a:p>
            <a:pPr marL="0" indent="0">
              <a:buNone/>
            </a:pPr>
            <a:r>
              <a:rPr lang="en-US" dirty="0"/>
              <a:t>“Neither person nor environment variables, in isolation, are the focus of research, but the joint influence of these two factors as reflected in the situation as perceived.” (p. 44)</a:t>
            </a:r>
          </a:p>
          <a:p>
            <a:pPr marL="0" indent="0">
              <a:buNone/>
            </a:pPr>
            <a:r>
              <a:rPr lang="en-US" dirty="0"/>
              <a:t>“The marketing concept has been criticized on grounds of unresponsiveness to societal concerns, and its replacement by social accountability has been suggested." When the idea underlying the marketing concept is articulated through a broad range of consumer wants, it becomes apparent that the marketing concept is not intrinsically unresponsive to societal concerns. To the contrary, it is to be expected that issues of public concern will manifest themselves and influence marketing management through the usual process of consumer research.” (p. 47)</a:t>
            </a:r>
          </a:p>
          <a:p>
            <a:pPr marL="0" indent="0">
              <a:buNone/>
            </a:pPr>
            <a:endParaRPr lang="en-US" dirty="0"/>
          </a:p>
        </p:txBody>
      </p:sp>
    </p:spTree>
    <p:extLst>
      <p:ext uri="{BB962C8B-B14F-4D97-AF65-F5344CB8AC3E}">
        <p14:creationId xmlns:p14="http://schemas.microsoft.com/office/powerpoint/2010/main" val="28076053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593336-B798-4133-BB81-E698D05AEA64}"/>
              </a:ext>
            </a:extLst>
          </p:cNvPr>
          <p:cNvSpPr>
            <a:spLocks noGrp="1"/>
          </p:cNvSpPr>
          <p:nvPr>
            <p:ph type="title"/>
          </p:nvPr>
        </p:nvSpPr>
        <p:spPr/>
        <p:txBody>
          <a:bodyPr/>
          <a:lstStyle/>
          <a:p>
            <a:r>
              <a:rPr lang="en-US" dirty="0"/>
              <a:t>Purpose</a:t>
            </a:r>
          </a:p>
        </p:txBody>
      </p:sp>
      <p:sp>
        <p:nvSpPr>
          <p:cNvPr id="3" name="Content Placeholder 2">
            <a:extLst>
              <a:ext uri="{FF2B5EF4-FFF2-40B4-BE49-F238E27FC236}">
                <a16:creationId xmlns:a16="http://schemas.microsoft.com/office/drawing/2014/main" id="{222835F8-5B6C-4511-8A3E-BA94E60F599A}"/>
              </a:ext>
            </a:extLst>
          </p:cNvPr>
          <p:cNvSpPr>
            <a:spLocks noGrp="1"/>
          </p:cNvSpPr>
          <p:nvPr>
            <p:ph idx="1"/>
          </p:nvPr>
        </p:nvSpPr>
        <p:spPr/>
        <p:txBody>
          <a:bodyPr/>
          <a:lstStyle/>
          <a:p>
            <a:r>
              <a:rPr lang="en-US" dirty="0"/>
              <a:t>These slides are designed to make this article more accessible, easier to teach, and easier to cite in academic research</a:t>
            </a:r>
          </a:p>
        </p:txBody>
      </p:sp>
    </p:spTree>
    <p:extLst>
      <p:ext uri="{BB962C8B-B14F-4D97-AF65-F5344CB8AC3E}">
        <p14:creationId xmlns:p14="http://schemas.microsoft.com/office/powerpoint/2010/main" val="28109516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967ADB-02C5-3DAB-F8C7-3394551BA62C}"/>
              </a:ext>
            </a:extLst>
          </p:cNvPr>
          <p:cNvSpPr>
            <a:spLocks noGrp="1"/>
          </p:cNvSpPr>
          <p:nvPr>
            <p:ph type="title"/>
          </p:nvPr>
        </p:nvSpPr>
        <p:spPr/>
        <p:txBody>
          <a:bodyPr/>
          <a:lstStyle/>
          <a:p>
            <a:r>
              <a:rPr lang="en-US" dirty="0"/>
              <a:t>Quick summary</a:t>
            </a:r>
          </a:p>
        </p:txBody>
      </p:sp>
      <p:sp>
        <p:nvSpPr>
          <p:cNvPr id="3" name="Content Placeholder 2">
            <a:extLst>
              <a:ext uri="{FF2B5EF4-FFF2-40B4-BE49-F238E27FC236}">
                <a16:creationId xmlns:a16="http://schemas.microsoft.com/office/drawing/2014/main" id="{F35079D3-0E74-BD0E-66C2-36087D1B0247}"/>
              </a:ext>
            </a:extLst>
          </p:cNvPr>
          <p:cNvSpPr>
            <a:spLocks noGrp="1"/>
          </p:cNvSpPr>
          <p:nvPr>
            <p:ph idx="1"/>
          </p:nvPr>
        </p:nvSpPr>
        <p:spPr/>
        <p:txBody>
          <a:bodyPr/>
          <a:lstStyle/>
          <a:p>
            <a:r>
              <a:rPr lang="en-US" dirty="0"/>
              <a:t>Consumers become prospects for a product category when their wants/needs match offerings in the category (get a dog =&gt; become a prospect for dog food). They develop an appetite for the </a:t>
            </a:r>
            <a:r>
              <a:rPr lang="en-US" dirty="0" err="1"/>
              <a:t>the</a:t>
            </a:r>
            <a:r>
              <a:rPr lang="en-US" dirty="0"/>
              <a:t> category.</a:t>
            </a:r>
          </a:p>
          <a:p>
            <a:r>
              <a:rPr lang="en-US" dirty="0"/>
              <a:t>The extent to which a consumer is a prospect for a brand is a function of their perception of the fit between the brand and their needs/wants (their appetite for the category or specific product)</a:t>
            </a:r>
          </a:p>
          <a:p>
            <a:r>
              <a:rPr lang="en-US" dirty="0"/>
              <a:t>Consumers’ needs/wants (appetites) derive from the interaction between their environment and their personal characteristics</a:t>
            </a:r>
          </a:p>
          <a:p>
            <a:r>
              <a:rPr lang="en-US" dirty="0"/>
              <a:t>Consumers’ perceptions of the available brands derive from the interaction between the market and their personal characteristics </a:t>
            </a:r>
          </a:p>
        </p:txBody>
      </p:sp>
    </p:spTree>
    <p:extLst>
      <p:ext uri="{BB962C8B-B14F-4D97-AF65-F5344CB8AC3E}">
        <p14:creationId xmlns:p14="http://schemas.microsoft.com/office/powerpoint/2010/main" val="9828377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811218" y="3004562"/>
            <a:ext cx="2355273" cy="138502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Prospects are created by circumstances, external and internal</a:t>
            </a:r>
          </a:p>
        </p:txBody>
      </p:sp>
      <p:sp>
        <p:nvSpPr>
          <p:cNvPr id="5" name="Rectangle 4"/>
          <p:cNvSpPr/>
          <p:nvPr/>
        </p:nvSpPr>
        <p:spPr>
          <a:xfrm>
            <a:off x="7863904" y="3697072"/>
            <a:ext cx="1842655" cy="1219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Traits and Attitudes don’t predict behavior</a:t>
            </a:r>
          </a:p>
        </p:txBody>
      </p:sp>
      <p:sp>
        <p:nvSpPr>
          <p:cNvPr id="6" name="Rectangle 5"/>
          <p:cNvSpPr/>
          <p:nvPr/>
        </p:nvSpPr>
        <p:spPr>
          <a:xfrm>
            <a:off x="4174401" y="4975437"/>
            <a:ext cx="1842655" cy="1219200"/>
          </a:xfrm>
          <a:prstGeom prst="rect">
            <a:avLst/>
          </a:prstGeom>
          <a:ln w="57150">
            <a:solidFill>
              <a:srgbClr val="C00000"/>
            </a:solidFill>
          </a:ln>
          <a:effectLst>
            <a:glow rad="228600">
              <a:schemeClr val="accent2">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A market is not made up of individuals, but of occasions</a:t>
            </a:r>
          </a:p>
        </p:txBody>
      </p:sp>
      <p:sp>
        <p:nvSpPr>
          <p:cNvPr id="7" name="Rectangle 6"/>
          <p:cNvSpPr/>
          <p:nvPr/>
        </p:nvSpPr>
        <p:spPr>
          <a:xfrm>
            <a:off x="3166491" y="217170"/>
            <a:ext cx="2306783" cy="146901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Marketing wants to participate in behavior that is underway (not change behavior)</a:t>
            </a:r>
          </a:p>
        </p:txBody>
      </p:sp>
      <p:sp>
        <p:nvSpPr>
          <p:cNvPr id="8" name="Rectangle 7"/>
          <p:cNvSpPr/>
          <p:nvPr/>
        </p:nvSpPr>
        <p:spPr>
          <a:xfrm>
            <a:off x="6374539" y="533288"/>
            <a:ext cx="2410692" cy="143727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Marketing requires the identification of non-prospects, prospects, and targets</a:t>
            </a:r>
          </a:p>
        </p:txBody>
      </p:sp>
      <p:sp>
        <p:nvSpPr>
          <p:cNvPr id="3" name="Rectangle 2">
            <a:extLst>
              <a:ext uri="{FF2B5EF4-FFF2-40B4-BE49-F238E27FC236}">
                <a16:creationId xmlns:a16="http://schemas.microsoft.com/office/drawing/2014/main" id="{5AFBCC3B-2A78-E191-3AE7-0443664B1654}"/>
              </a:ext>
            </a:extLst>
          </p:cNvPr>
          <p:cNvSpPr/>
          <p:nvPr/>
        </p:nvSpPr>
        <p:spPr>
          <a:xfrm>
            <a:off x="4830618" y="3004562"/>
            <a:ext cx="265111" cy="265111"/>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cxnSp>
        <p:nvCxnSpPr>
          <p:cNvPr id="11" name="Straight Connector 10">
            <a:extLst>
              <a:ext uri="{FF2B5EF4-FFF2-40B4-BE49-F238E27FC236}">
                <a16:creationId xmlns:a16="http://schemas.microsoft.com/office/drawing/2014/main" id="{984FD38C-C49D-B186-F349-4B1EB615F9E4}"/>
              </a:ext>
            </a:extLst>
          </p:cNvPr>
          <p:cNvCxnSpPr>
            <a:stCxn id="3" idx="3"/>
            <a:endCxn id="5" idx="1"/>
          </p:cNvCxnSpPr>
          <p:nvPr/>
        </p:nvCxnSpPr>
        <p:spPr>
          <a:xfrm>
            <a:off x="5095729" y="3137118"/>
            <a:ext cx="2768175" cy="1169554"/>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BEEB1DB0-BEBE-79A5-36D0-233F6BF36F96}"/>
              </a:ext>
            </a:extLst>
          </p:cNvPr>
          <p:cNvCxnSpPr>
            <a:cxnSpLocks/>
            <a:stCxn id="3" idx="1"/>
            <a:endCxn id="4" idx="3"/>
          </p:cNvCxnSpPr>
          <p:nvPr/>
        </p:nvCxnSpPr>
        <p:spPr>
          <a:xfrm flipH="1">
            <a:off x="3166491" y="3137118"/>
            <a:ext cx="1664127" cy="559955"/>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7F3FB5C6-EF77-3225-185B-A15C05B99E25}"/>
              </a:ext>
            </a:extLst>
          </p:cNvPr>
          <p:cNvCxnSpPr>
            <a:cxnSpLocks/>
            <a:stCxn id="3" idx="2"/>
            <a:endCxn id="6" idx="1"/>
          </p:cNvCxnSpPr>
          <p:nvPr/>
        </p:nvCxnSpPr>
        <p:spPr>
          <a:xfrm flipH="1">
            <a:off x="4174401" y="3269673"/>
            <a:ext cx="788773" cy="2315364"/>
          </a:xfrm>
          <a:prstGeom prst="line">
            <a:avLst/>
          </a:prstGeom>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C588500D-3BCD-0730-4BE7-C075CBC1418A}"/>
              </a:ext>
            </a:extLst>
          </p:cNvPr>
          <p:cNvCxnSpPr>
            <a:cxnSpLocks/>
            <a:stCxn id="3" idx="0"/>
            <a:endCxn id="8" idx="2"/>
          </p:cNvCxnSpPr>
          <p:nvPr/>
        </p:nvCxnSpPr>
        <p:spPr>
          <a:xfrm flipV="1">
            <a:off x="4963174" y="1970559"/>
            <a:ext cx="2616711" cy="1034003"/>
          </a:xfrm>
          <a:prstGeom prst="line">
            <a:avLst/>
          </a:prstGeom>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9A905BB0-98A8-D101-8570-843F4D3E37AA}"/>
              </a:ext>
            </a:extLst>
          </p:cNvPr>
          <p:cNvCxnSpPr>
            <a:cxnSpLocks/>
            <a:endCxn id="7" idx="2"/>
          </p:cNvCxnSpPr>
          <p:nvPr/>
        </p:nvCxnSpPr>
        <p:spPr>
          <a:xfrm flipH="1" flipV="1">
            <a:off x="4319883" y="1686185"/>
            <a:ext cx="643290" cy="1450932"/>
          </a:xfrm>
          <a:prstGeom prst="line">
            <a:avLst/>
          </a:prstGeom>
        </p:spPr>
        <p:style>
          <a:lnRef idx="1">
            <a:schemeClr val="accent1"/>
          </a:lnRef>
          <a:fillRef idx="0">
            <a:schemeClr val="accent1"/>
          </a:fillRef>
          <a:effectRef idx="0">
            <a:schemeClr val="accent1"/>
          </a:effectRef>
          <a:fontRef idx="minor">
            <a:schemeClr val="tx1"/>
          </a:fontRef>
        </p:style>
      </p:cxnSp>
      <p:sp>
        <p:nvSpPr>
          <p:cNvPr id="32" name="TextBox 31">
            <a:extLst>
              <a:ext uri="{FF2B5EF4-FFF2-40B4-BE49-F238E27FC236}">
                <a16:creationId xmlns:a16="http://schemas.microsoft.com/office/drawing/2014/main" id="{DD4E3F6A-CB98-7CB2-26DD-4BF1002635F0}"/>
              </a:ext>
            </a:extLst>
          </p:cNvPr>
          <p:cNvSpPr txBox="1"/>
          <p:nvPr/>
        </p:nvSpPr>
        <p:spPr>
          <a:xfrm>
            <a:off x="241600" y="1468211"/>
            <a:ext cx="2412199" cy="584775"/>
          </a:xfrm>
          <a:prstGeom prst="rect">
            <a:avLst/>
          </a:prstGeom>
          <a:noFill/>
        </p:spPr>
        <p:txBody>
          <a:bodyPr wrap="none" rtlCol="0">
            <a:spAutoFit/>
          </a:bodyPr>
          <a:lstStyle/>
          <a:p>
            <a:r>
              <a:rPr lang="en-US" sz="3200" dirty="0"/>
              <a:t>Key Concepts</a:t>
            </a:r>
          </a:p>
        </p:txBody>
      </p:sp>
    </p:spTree>
    <p:extLst>
      <p:ext uri="{BB962C8B-B14F-4D97-AF65-F5344CB8AC3E}">
        <p14:creationId xmlns:p14="http://schemas.microsoft.com/office/powerpoint/2010/main" val="18512864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332837" y="1236875"/>
            <a:ext cx="3840480" cy="70539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a:t>Environment Variables</a:t>
            </a:r>
          </a:p>
        </p:txBody>
      </p:sp>
      <p:sp>
        <p:nvSpPr>
          <p:cNvPr id="8" name="Rectangle 7"/>
          <p:cNvSpPr/>
          <p:nvPr/>
        </p:nvSpPr>
        <p:spPr>
          <a:xfrm>
            <a:off x="332837" y="1942269"/>
            <a:ext cx="3840480" cy="70539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err="1"/>
              <a:t>Premarketplace</a:t>
            </a:r>
            <a:endParaRPr lang="en-US" sz="2400"/>
          </a:p>
        </p:txBody>
      </p:sp>
      <p:sp>
        <p:nvSpPr>
          <p:cNvPr id="11" name="Rectangle 10"/>
          <p:cNvSpPr/>
          <p:nvPr/>
        </p:nvSpPr>
        <p:spPr>
          <a:xfrm>
            <a:off x="332837" y="2647662"/>
            <a:ext cx="3840480" cy="405793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lIns="914400" rIns="914400" rtlCol="0" anchor="ctr"/>
          <a:lstStyle/>
          <a:p>
            <a:pPr algn="ctr"/>
            <a:r>
              <a:rPr lang="en-US" b="1">
                <a:solidFill>
                  <a:schemeClr val="tx1"/>
                </a:solidFill>
              </a:rPr>
              <a:t>Physical</a:t>
            </a:r>
          </a:p>
          <a:p>
            <a:pPr algn="ctr"/>
            <a:r>
              <a:rPr lang="en-US">
                <a:solidFill>
                  <a:schemeClr val="tx1"/>
                </a:solidFill>
              </a:rPr>
              <a:t>Natural &amp; Manmade</a:t>
            </a:r>
          </a:p>
          <a:p>
            <a:pPr algn="ctr"/>
            <a:r>
              <a:rPr lang="en-US">
                <a:solidFill>
                  <a:schemeClr val="tx1"/>
                </a:solidFill>
              </a:rPr>
              <a:t>e.g. weather, terrain, pollution, technology</a:t>
            </a:r>
            <a:br>
              <a:rPr lang="en-US">
                <a:solidFill>
                  <a:schemeClr val="tx1"/>
                </a:solidFill>
              </a:rPr>
            </a:br>
            <a:endParaRPr lang="en-US">
              <a:solidFill>
                <a:schemeClr val="tx1"/>
              </a:solidFill>
            </a:endParaRPr>
          </a:p>
          <a:p>
            <a:pPr algn="ctr"/>
            <a:r>
              <a:rPr lang="en-US" b="1">
                <a:solidFill>
                  <a:schemeClr val="tx1"/>
                </a:solidFill>
              </a:rPr>
              <a:t>Social</a:t>
            </a:r>
          </a:p>
          <a:p>
            <a:pPr algn="ctr"/>
            <a:r>
              <a:rPr lang="en-US">
                <a:solidFill>
                  <a:schemeClr val="tx1"/>
                </a:solidFill>
              </a:rPr>
              <a:t>e.g. family, reference groups, norms</a:t>
            </a:r>
          </a:p>
          <a:p>
            <a:pPr algn="ctr"/>
            <a:endParaRPr lang="en-US" b="1">
              <a:solidFill>
                <a:schemeClr val="tx1"/>
              </a:solidFill>
            </a:endParaRPr>
          </a:p>
          <a:p>
            <a:pPr algn="ctr"/>
            <a:r>
              <a:rPr lang="en-US" b="1">
                <a:solidFill>
                  <a:schemeClr val="tx1"/>
                </a:solidFill>
              </a:rPr>
              <a:t>Task</a:t>
            </a:r>
          </a:p>
          <a:p>
            <a:pPr algn="ctr"/>
            <a:r>
              <a:rPr lang="en-US">
                <a:solidFill>
                  <a:schemeClr val="tx1"/>
                </a:solidFill>
              </a:rPr>
              <a:t>e.g. homemaking, transportation, personal care</a:t>
            </a:r>
          </a:p>
        </p:txBody>
      </p:sp>
      <p:grpSp>
        <p:nvGrpSpPr>
          <p:cNvPr id="16" name="Group 15"/>
          <p:cNvGrpSpPr/>
          <p:nvPr/>
        </p:nvGrpSpPr>
        <p:grpSpPr>
          <a:xfrm>
            <a:off x="4173317" y="1236875"/>
            <a:ext cx="3840480" cy="5468725"/>
            <a:chOff x="4049759" y="713000"/>
            <a:chExt cx="3840480" cy="5468725"/>
          </a:xfrm>
        </p:grpSpPr>
        <p:sp>
          <p:nvSpPr>
            <p:cNvPr id="6" name="Rectangle 5"/>
            <p:cNvSpPr/>
            <p:nvPr/>
          </p:nvSpPr>
          <p:spPr>
            <a:xfrm>
              <a:off x="4049759" y="713000"/>
              <a:ext cx="3840480" cy="705394"/>
            </a:xfrm>
            <a:prstGeom prst="rect">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a:solidFill>
                    <a:schemeClr val="tx1"/>
                  </a:solidFill>
                </a:rPr>
                <a:t>Person Variables</a:t>
              </a:r>
            </a:p>
          </p:txBody>
        </p:sp>
        <p:sp>
          <p:nvSpPr>
            <p:cNvPr id="9" name="Rectangle 8"/>
            <p:cNvSpPr/>
            <p:nvPr/>
          </p:nvSpPr>
          <p:spPr>
            <a:xfrm>
              <a:off x="4049759" y="1418394"/>
              <a:ext cx="3840480" cy="70539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4049759" y="2123787"/>
              <a:ext cx="3840480" cy="405793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lIns="914400" rIns="914400" rtlCol="0" anchor="ctr"/>
            <a:lstStyle/>
            <a:p>
              <a:pPr algn="ctr"/>
              <a:r>
                <a:rPr lang="en-US" b="1">
                  <a:solidFill>
                    <a:schemeClr val="tx1"/>
                  </a:solidFill>
                </a:rPr>
                <a:t>Cognitive units and Processes</a:t>
              </a:r>
            </a:p>
            <a:p>
              <a:pPr algn="ctr"/>
              <a:endParaRPr lang="en-US" b="1">
                <a:solidFill>
                  <a:schemeClr val="tx1"/>
                </a:solidFill>
              </a:endParaRPr>
            </a:p>
            <a:p>
              <a:pPr algn="ctr"/>
              <a:r>
                <a:rPr lang="en-US" b="1">
                  <a:solidFill>
                    <a:schemeClr val="tx1"/>
                  </a:solidFill>
                </a:rPr>
                <a:t>Traits, Needs, Values, Self Concepts, Attitudes</a:t>
              </a:r>
            </a:p>
            <a:p>
              <a:pPr algn="ctr"/>
              <a:endParaRPr lang="en-US" b="1">
                <a:solidFill>
                  <a:schemeClr val="tx1"/>
                </a:solidFill>
              </a:endParaRPr>
            </a:p>
            <a:p>
              <a:pPr algn="ctr"/>
              <a:r>
                <a:rPr lang="en-US" b="1">
                  <a:solidFill>
                    <a:schemeClr val="tx1"/>
                  </a:solidFill>
                </a:rPr>
                <a:t>Abilities, Skills, Interests</a:t>
              </a:r>
            </a:p>
            <a:p>
              <a:pPr algn="ctr"/>
              <a:endParaRPr lang="en-US" b="1">
                <a:solidFill>
                  <a:schemeClr val="tx1"/>
                </a:solidFill>
              </a:endParaRPr>
            </a:p>
            <a:p>
              <a:pPr algn="ctr"/>
              <a:r>
                <a:rPr lang="en-US" b="1">
                  <a:solidFill>
                    <a:schemeClr val="tx1"/>
                  </a:solidFill>
                </a:rPr>
                <a:t>Physiology</a:t>
              </a:r>
            </a:p>
          </p:txBody>
        </p:sp>
      </p:grpSp>
      <p:grpSp>
        <p:nvGrpSpPr>
          <p:cNvPr id="17" name="Group 16"/>
          <p:cNvGrpSpPr/>
          <p:nvPr/>
        </p:nvGrpSpPr>
        <p:grpSpPr>
          <a:xfrm>
            <a:off x="8021293" y="1236875"/>
            <a:ext cx="3840480" cy="5468725"/>
            <a:chOff x="8021293" y="713000"/>
            <a:chExt cx="3840480" cy="5468725"/>
          </a:xfrm>
        </p:grpSpPr>
        <p:sp>
          <p:nvSpPr>
            <p:cNvPr id="7" name="Rectangle 6"/>
            <p:cNvSpPr/>
            <p:nvPr/>
          </p:nvSpPr>
          <p:spPr>
            <a:xfrm>
              <a:off x="8021293" y="713000"/>
              <a:ext cx="3840480" cy="70539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a:t>Environment Variables</a:t>
              </a:r>
            </a:p>
          </p:txBody>
        </p:sp>
        <p:sp>
          <p:nvSpPr>
            <p:cNvPr id="10" name="Rectangle 9"/>
            <p:cNvSpPr/>
            <p:nvPr/>
          </p:nvSpPr>
          <p:spPr>
            <a:xfrm>
              <a:off x="8021293" y="1418394"/>
              <a:ext cx="3840480" cy="70539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a:t>Marketplace &amp; Related</a:t>
              </a:r>
            </a:p>
          </p:txBody>
        </p:sp>
        <p:sp>
          <p:nvSpPr>
            <p:cNvPr id="13" name="Rectangle 12"/>
            <p:cNvSpPr/>
            <p:nvPr/>
          </p:nvSpPr>
          <p:spPr>
            <a:xfrm>
              <a:off x="8021293" y="2123787"/>
              <a:ext cx="3840480" cy="405793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lIns="914400" rIns="914400" rtlCol="0" anchor="ctr"/>
            <a:lstStyle/>
            <a:p>
              <a:pPr algn="ctr"/>
              <a:r>
                <a:rPr lang="en-US" b="1">
                  <a:solidFill>
                    <a:schemeClr val="tx1"/>
                  </a:solidFill>
                </a:rPr>
                <a:t>Brands</a:t>
              </a:r>
              <a:br>
                <a:rPr lang="en-US" b="1">
                  <a:solidFill>
                    <a:schemeClr val="tx1"/>
                  </a:solidFill>
                </a:rPr>
              </a:br>
              <a:endParaRPr lang="en-US" b="1">
                <a:solidFill>
                  <a:schemeClr val="tx1"/>
                </a:solidFill>
              </a:endParaRPr>
            </a:p>
            <a:p>
              <a:pPr algn="ctr"/>
              <a:r>
                <a:rPr lang="en-US" b="1">
                  <a:solidFill>
                    <a:schemeClr val="tx1"/>
                  </a:solidFill>
                </a:rPr>
                <a:t>Marketing Communications</a:t>
              </a:r>
              <a:br>
                <a:rPr lang="en-US" b="1">
                  <a:solidFill>
                    <a:schemeClr val="tx1"/>
                  </a:solidFill>
                </a:rPr>
              </a:br>
              <a:endParaRPr lang="en-US" b="1">
                <a:solidFill>
                  <a:schemeClr val="tx1"/>
                </a:solidFill>
              </a:endParaRPr>
            </a:p>
            <a:p>
              <a:pPr algn="ctr"/>
              <a:r>
                <a:rPr lang="en-US" b="1">
                  <a:solidFill>
                    <a:schemeClr val="tx1"/>
                  </a:solidFill>
                </a:rPr>
                <a:t>Sales Personnel</a:t>
              </a:r>
            </a:p>
            <a:p>
              <a:pPr algn="ctr"/>
              <a:endParaRPr lang="en-US" b="1">
                <a:solidFill>
                  <a:schemeClr val="tx1"/>
                </a:solidFill>
              </a:endParaRPr>
            </a:p>
            <a:p>
              <a:pPr algn="ctr"/>
              <a:r>
                <a:rPr lang="en-US" b="1">
                  <a:solidFill>
                    <a:schemeClr val="tx1"/>
                  </a:solidFill>
                </a:rPr>
                <a:t>Word-of-Mouth</a:t>
              </a:r>
            </a:p>
            <a:p>
              <a:pPr algn="ctr"/>
              <a:endParaRPr lang="en-US" b="1">
                <a:solidFill>
                  <a:schemeClr val="tx1"/>
                </a:solidFill>
              </a:endParaRPr>
            </a:p>
            <a:p>
              <a:pPr algn="ctr"/>
              <a:r>
                <a:rPr lang="en-US" b="1">
                  <a:solidFill>
                    <a:schemeClr val="tx1"/>
                  </a:solidFill>
                </a:rPr>
                <a:t>Institutions</a:t>
              </a:r>
            </a:p>
            <a:p>
              <a:pPr algn="ctr"/>
              <a:r>
                <a:rPr lang="en-US">
                  <a:solidFill>
                    <a:schemeClr val="tx1"/>
                  </a:solidFill>
                </a:rPr>
                <a:t>e.g. media, consumer testing services, regulatory agencies</a:t>
              </a:r>
            </a:p>
          </p:txBody>
        </p:sp>
      </p:grpSp>
      <p:sp>
        <p:nvSpPr>
          <p:cNvPr id="14" name="Rectangle 13"/>
          <p:cNvSpPr/>
          <p:nvPr/>
        </p:nvSpPr>
        <p:spPr>
          <a:xfrm>
            <a:off x="3385858" y="3670897"/>
            <a:ext cx="1584828" cy="962312"/>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a:solidFill>
                  <a:schemeClr val="tx1"/>
                </a:solidFill>
              </a:rPr>
              <a:t>Product-Use Situation as Perceived</a:t>
            </a:r>
          </a:p>
        </p:txBody>
      </p:sp>
      <p:sp>
        <p:nvSpPr>
          <p:cNvPr id="15" name="Rectangle 14"/>
          <p:cNvSpPr/>
          <p:nvPr/>
        </p:nvSpPr>
        <p:spPr>
          <a:xfrm>
            <a:off x="7225952" y="3670897"/>
            <a:ext cx="1584828" cy="962312"/>
          </a:xfrm>
          <a:prstGeom prst="rect">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a:solidFill>
                  <a:schemeClr val="tx1"/>
                </a:solidFill>
              </a:rPr>
              <a:t>Brand Array</a:t>
            </a:r>
          </a:p>
          <a:p>
            <a:pPr algn="ctr"/>
            <a:r>
              <a:rPr lang="en-US" b="1">
                <a:solidFill>
                  <a:schemeClr val="tx1"/>
                </a:solidFill>
              </a:rPr>
              <a:t> as Perceived</a:t>
            </a:r>
          </a:p>
        </p:txBody>
      </p:sp>
      <p:sp>
        <p:nvSpPr>
          <p:cNvPr id="3" name="TextBox 2">
            <a:extLst>
              <a:ext uri="{FF2B5EF4-FFF2-40B4-BE49-F238E27FC236}">
                <a16:creationId xmlns:a16="http://schemas.microsoft.com/office/drawing/2014/main" id="{BDE2FE23-7983-49A3-166A-D0BC640502F7}"/>
              </a:ext>
            </a:extLst>
          </p:cNvPr>
          <p:cNvSpPr txBox="1"/>
          <p:nvPr/>
        </p:nvSpPr>
        <p:spPr>
          <a:xfrm>
            <a:off x="1549400" y="152400"/>
            <a:ext cx="7137400" cy="923330"/>
          </a:xfrm>
          <a:prstGeom prst="rect">
            <a:avLst/>
          </a:prstGeom>
          <a:noFill/>
        </p:spPr>
        <p:txBody>
          <a:bodyPr wrap="square">
            <a:spAutoFit/>
          </a:bodyPr>
          <a:lstStyle/>
          <a:p>
            <a:pPr marL="0" indent="0">
              <a:buNone/>
            </a:pPr>
            <a:r>
              <a:rPr lang="en-US" dirty="0"/>
              <a:t>Fennell modeled consumer decisions as happening through a process involving interactions between individual consumers, the premarket environment, and the marketplace environment.</a:t>
            </a:r>
          </a:p>
        </p:txBody>
      </p:sp>
    </p:spTree>
    <p:extLst>
      <p:ext uri="{BB962C8B-B14F-4D97-AF65-F5344CB8AC3E}">
        <p14:creationId xmlns:p14="http://schemas.microsoft.com/office/powerpoint/2010/main" val="11337957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332837" y="1236875"/>
            <a:ext cx="3840480" cy="70539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a:t>Environment Variables</a:t>
            </a:r>
          </a:p>
        </p:txBody>
      </p:sp>
      <p:sp>
        <p:nvSpPr>
          <p:cNvPr id="8" name="Rectangle 7"/>
          <p:cNvSpPr/>
          <p:nvPr/>
        </p:nvSpPr>
        <p:spPr>
          <a:xfrm>
            <a:off x="332837" y="1942269"/>
            <a:ext cx="3840480" cy="70539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err="1"/>
              <a:t>Premarketplace</a:t>
            </a:r>
            <a:endParaRPr lang="en-US" sz="2400"/>
          </a:p>
        </p:txBody>
      </p:sp>
      <p:sp>
        <p:nvSpPr>
          <p:cNvPr id="11" name="Rectangle 10"/>
          <p:cNvSpPr/>
          <p:nvPr/>
        </p:nvSpPr>
        <p:spPr>
          <a:xfrm>
            <a:off x="332837" y="2647662"/>
            <a:ext cx="3840480" cy="405793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lIns="914400" rIns="914400" rtlCol="0" anchor="ctr"/>
          <a:lstStyle/>
          <a:p>
            <a:pPr algn="ctr"/>
            <a:r>
              <a:rPr lang="en-US" b="1">
                <a:solidFill>
                  <a:srgbClr val="C00000"/>
                </a:solidFill>
              </a:rPr>
              <a:t>Physical</a:t>
            </a:r>
          </a:p>
          <a:p>
            <a:pPr algn="ctr"/>
            <a:r>
              <a:rPr lang="en-US">
                <a:solidFill>
                  <a:srgbClr val="C00000"/>
                </a:solidFill>
              </a:rPr>
              <a:t>Natural &amp; Manmade</a:t>
            </a:r>
          </a:p>
          <a:p>
            <a:pPr algn="ctr"/>
            <a:r>
              <a:rPr lang="en-US">
                <a:solidFill>
                  <a:srgbClr val="C00000"/>
                </a:solidFill>
              </a:rPr>
              <a:t>e.g. weather, terrain, pollution, technology</a:t>
            </a:r>
            <a:br>
              <a:rPr lang="en-US">
                <a:solidFill>
                  <a:srgbClr val="C00000"/>
                </a:solidFill>
              </a:rPr>
            </a:br>
            <a:endParaRPr lang="en-US">
              <a:solidFill>
                <a:srgbClr val="C00000"/>
              </a:solidFill>
            </a:endParaRPr>
          </a:p>
          <a:p>
            <a:pPr algn="ctr"/>
            <a:r>
              <a:rPr lang="en-US" b="1">
                <a:solidFill>
                  <a:srgbClr val="C00000"/>
                </a:solidFill>
              </a:rPr>
              <a:t>Social</a:t>
            </a:r>
          </a:p>
          <a:p>
            <a:pPr algn="ctr"/>
            <a:r>
              <a:rPr lang="en-US">
                <a:solidFill>
                  <a:srgbClr val="C00000"/>
                </a:solidFill>
              </a:rPr>
              <a:t>e.g. family, reference groups, norms</a:t>
            </a:r>
          </a:p>
          <a:p>
            <a:pPr algn="ctr"/>
            <a:endParaRPr lang="en-US" b="1">
              <a:solidFill>
                <a:srgbClr val="C00000"/>
              </a:solidFill>
            </a:endParaRPr>
          </a:p>
          <a:p>
            <a:pPr algn="ctr"/>
            <a:r>
              <a:rPr lang="en-US" b="1">
                <a:solidFill>
                  <a:srgbClr val="C00000"/>
                </a:solidFill>
              </a:rPr>
              <a:t>Task</a:t>
            </a:r>
          </a:p>
          <a:p>
            <a:pPr algn="ctr"/>
            <a:r>
              <a:rPr lang="en-US">
                <a:solidFill>
                  <a:srgbClr val="C00000"/>
                </a:solidFill>
              </a:rPr>
              <a:t>e.g. homemaking, transportation, personal care</a:t>
            </a:r>
          </a:p>
        </p:txBody>
      </p:sp>
      <p:grpSp>
        <p:nvGrpSpPr>
          <p:cNvPr id="16" name="Group 15"/>
          <p:cNvGrpSpPr/>
          <p:nvPr/>
        </p:nvGrpSpPr>
        <p:grpSpPr>
          <a:xfrm>
            <a:off x="4173317" y="1236875"/>
            <a:ext cx="3840480" cy="5468725"/>
            <a:chOff x="4049759" y="713000"/>
            <a:chExt cx="3840480" cy="5468725"/>
          </a:xfrm>
        </p:grpSpPr>
        <p:sp>
          <p:nvSpPr>
            <p:cNvPr id="6" name="Rectangle 5"/>
            <p:cNvSpPr/>
            <p:nvPr/>
          </p:nvSpPr>
          <p:spPr>
            <a:xfrm>
              <a:off x="4049759" y="713000"/>
              <a:ext cx="3840480" cy="705394"/>
            </a:xfrm>
            <a:prstGeom prst="rect">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a:solidFill>
                    <a:schemeClr val="tx1"/>
                  </a:solidFill>
                </a:rPr>
                <a:t>Person Variables</a:t>
              </a:r>
            </a:p>
          </p:txBody>
        </p:sp>
        <p:sp>
          <p:nvSpPr>
            <p:cNvPr id="9" name="Rectangle 8"/>
            <p:cNvSpPr/>
            <p:nvPr/>
          </p:nvSpPr>
          <p:spPr>
            <a:xfrm>
              <a:off x="4049759" y="1418394"/>
              <a:ext cx="3840480" cy="70539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4049759" y="2123787"/>
              <a:ext cx="3840480" cy="405793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lIns="914400" rIns="914400" rtlCol="0" anchor="ctr"/>
            <a:lstStyle/>
            <a:p>
              <a:pPr algn="ctr"/>
              <a:r>
                <a:rPr lang="en-US" b="1">
                  <a:solidFill>
                    <a:srgbClr val="C00000"/>
                  </a:solidFill>
                </a:rPr>
                <a:t>Cognitive units and Processes</a:t>
              </a:r>
            </a:p>
            <a:p>
              <a:pPr algn="ctr"/>
              <a:endParaRPr lang="en-US" b="1">
                <a:solidFill>
                  <a:srgbClr val="C00000"/>
                </a:solidFill>
              </a:endParaRPr>
            </a:p>
            <a:p>
              <a:pPr algn="ctr"/>
              <a:r>
                <a:rPr lang="en-US" b="1">
                  <a:solidFill>
                    <a:srgbClr val="C00000"/>
                  </a:solidFill>
                </a:rPr>
                <a:t>Traits, Needs, Values, Self Concepts, Attitudes</a:t>
              </a:r>
            </a:p>
            <a:p>
              <a:pPr algn="ctr"/>
              <a:endParaRPr lang="en-US" b="1">
                <a:solidFill>
                  <a:srgbClr val="C00000"/>
                </a:solidFill>
              </a:endParaRPr>
            </a:p>
            <a:p>
              <a:pPr algn="ctr"/>
              <a:r>
                <a:rPr lang="en-US" b="1">
                  <a:solidFill>
                    <a:srgbClr val="C00000"/>
                  </a:solidFill>
                </a:rPr>
                <a:t>Abilities, Skills, Interests</a:t>
              </a:r>
            </a:p>
            <a:p>
              <a:pPr algn="ctr"/>
              <a:endParaRPr lang="en-US" b="1">
                <a:solidFill>
                  <a:srgbClr val="C00000"/>
                </a:solidFill>
              </a:endParaRPr>
            </a:p>
            <a:p>
              <a:pPr algn="ctr"/>
              <a:r>
                <a:rPr lang="en-US" b="1">
                  <a:solidFill>
                    <a:srgbClr val="C00000"/>
                  </a:solidFill>
                </a:rPr>
                <a:t>Physiology</a:t>
              </a:r>
            </a:p>
          </p:txBody>
        </p:sp>
      </p:grpSp>
      <p:sp>
        <p:nvSpPr>
          <p:cNvPr id="14" name="Rectangle 13"/>
          <p:cNvSpPr/>
          <p:nvPr/>
        </p:nvSpPr>
        <p:spPr>
          <a:xfrm>
            <a:off x="3385858" y="3670897"/>
            <a:ext cx="1584828" cy="962312"/>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a:solidFill>
                  <a:schemeClr val="tx1"/>
                </a:solidFill>
              </a:rPr>
              <a:t>Product-Use Situation as Perceived</a:t>
            </a:r>
          </a:p>
        </p:txBody>
      </p:sp>
      <p:sp>
        <p:nvSpPr>
          <p:cNvPr id="2" name="TextBox 1"/>
          <p:cNvSpPr txBox="1"/>
          <p:nvPr/>
        </p:nvSpPr>
        <p:spPr>
          <a:xfrm>
            <a:off x="8320591" y="1628488"/>
            <a:ext cx="3648074" cy="2031325"/>
          </a:xfrm>
          <a:prstGeom prst="rect">
            <a:avLst/>
          </a:prstGeom>
          <a:noFill/>
        </p:spPr>
        <p:txBody>
          <a:bodyPr wrap="square" rtlCol="0">
            <a:spAutoFit/>
          </a:bodyPr>
          <a:lstStyle/>
          <a:p>
            <a:r>
              <a:rPr lang="en-US" dirty="0">
                <a:solidFill>
                  <a:srgbClr val="C00000"/>
                </a:solidFill>
              </a:rPr>
              <a:t>Each consumer’s perception of the usage situation results in wants and needs.</a:t>
            </a:r>
          </a:p>
          <a:p>
            <a:endParaRPr lang="en-US" dirty="0">
              <a:solidFill>
                <a:srgbClr val="C00000"/>
              </a:solidFill>
            </a:endParaRPr>
          </a:p>
          <a:p>
            <a:r>
              <a:rPr lang="en-US" dirty="0">
                <a:solidFill>
                  <a:srgbClr val="C00000"/>
                </a:solidFill>
              </a:rPr>
              <a:t>This perception derives from the interaction between the environment and the person.</a:t>
            </a:r>
          </a:p>
        </p:txBody>
      </p:sp>
      <p:sp>
        <p:nvSpPr>
          <p:cNvPr id="13" name="Rectangle 12"/>
          <p:cNvSpPr/>
          <p:nvPr/>
        </p:nvSpPr>
        <p:spPr>
          <a:xfrm>
            <a:off x="9144000" y="4432300"/>
            <a:ext cx="1584828" cy="962312"/>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Product-Use Situation as Perceived</a:t>
            </a:r>
          </a:p>
        </p:txBody>
      </p:sp>
      <p:sp>
        <p:nvSpPr>
          <p:cNvPr id="3" name="Right Arrow 2"/>
          <p:cNvSpPr/>
          <p:nvPr/>
        </p:nvSpPr>
        <p:spPr>
          <a:xfrm rot="7931878">
            <a:off x="4029405" y="2545302"/>
            <a:ext cx="2514600" cy="3810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ight Arrow 14"/>
          <p:cNvSpPr/>
          <p:nvPr/>
        </p:nvSpPr>
        <p:spPr>
          <a:xfrm rot="13668122" flipH="1">
            <a:off x="1866499" y="2533579"/>
            <a:ext cx="2514600" cy="381000"/>
          </a:xfrm>
          <a:prstGeom prst="righ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a:extLst>
              <a:ext uri="{FF2B5EF4-FFF2-40B4-BE49-F238E27FC236}">
                <a16:creationId xmlns:a16="http://schemas.microsoft.com/office/drawing/2014/main" id="{C39102CA-D10B-B728-DAF7-0FCE6027F2D2}"/>
              </a:ext>
            </a:extLst>
          </p:cNvPr>
          <p:cNvSpPr txBox="1"/>
          <p:nvPr/>
        </p:nvSpPr>
        <p:spPr>
          <a:xfrm>
            <a:off x="431800" y="390605"/>
            <a:ext cx="7137400" cy="369332"/>
          </a:xfrm>
          <a:prstGeom prst="rect">
            <a:avLst/>
          </a:prstGeom>
          <a:noFill/>
        </p:spPr>
        <p:txBody>
          <a:bodyPr wrap="square">
            <a:spAutoFit/>
          </a:bodyPr>
          <a:lstStyle/>
          <a:p>
            <a:pPr marL="0" indent="0">
              <a:buNone/>
            </a:pPr>
            <a:r>
              <a:rPr lang="en-US" dirty="0"/>
              <a:t>“a product-use situation as perceived is my unit of analysis” (p. 39)</a:t>
            </a:r>
          </a:p>
        </p:txBody>
      </p:sp>
    </p:spTree>
    <p:extLst>
      <p:ext uri="{BB962C8B-B14F-4D97-AF65-F5344CB8AC3E}">
        <p14:creationId xmlns:p14="http://schemas.microsoft.com/office/powerpoint/2010/main" val="10753229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reeform: Shape 2">
            <a:extLst>
              <a:ext uri="{FF2B5EF4-FFF2-40B4-BE49-F238E27FC236}">
                <a16:creationId xmlns:a16="http://schemas.microsoft.com/office/drawing/2014/main" id="{E098B3C2-31DB-D3F7-5586-D529718E7F53}"/>
              </a:ext>
            </a:extLst>
          </p:cNvPr>
          <p:cNvSpPr/>
          <p:nvPr/>
        </p:nvSpPr>
        <p:spPr>
          <a:xfrm>
            <a:off x="5020505" y="1569878"/>
            <a:ext cx="2357070" cy="1649872"/>
          </a:xfrm>
          <a:custGeom>
            <a:avLst/>
            <a:gdLst>
              <a:gd name="connsiteX0" fmla="*/ 0 w 2357070"/>
              <a:gd name="connsiteY0" fmla="*/ 275034 h 1649872"/>
              <a:gd name="connsiteX1" fmla="*/ 275034 w 2357070"/>
              <a:gd name="connsiteY1" fmla="*/ 0 h 1649872"/>
              <a:gd name="connsiteX2" fmla="*/ 2082036 w 2357070"/>
              <a:gd name="connsiteY2" fmla="*/ 0 h 1649872"/>
              <a:gd name="connsiteX3" fmla="*/ 2357070 w 2357070"/>
              <a:gd name="connsiteY3" fmla="*/ 275034 h 1649872"/>
              <a:gd name="connsiteX4" fmla="*/ 2357070 w 2357070"/>
              <a:gd name="connsiteY4" fmla="*/ 1374838 h 1649872"/>
              <a:gd name="connsiteX5" fmla="*/ 2082036 w 2357070"/>
              <a:gd name="connsiteY5" fmla="*/ 1649872 h 1649872"/>
              <a:gd name="connsiteX6" fmla="*/ 275034 w 2357070"/>
              <a:gd name="connsiteY6" fmla="*/ 1649872 h 1649872"/>
              <a:gd name="connsiteX7" fmla="*/ 0 w 2357070"/>
              <a:gd name="connsiteY7" fmla="*/ 1374838 h 1649872"/>
              <a:gd name="connsiteX8" fmla="*/ 0 w 2357070"/>
              <a:gd name="connsiteY8" fmla="*/ 275034 h 16498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357070" h="1649872">
                <a:moveTo>
                  <a:pt x="0" y="275034"/>
                </a:moveTo>
                <a:cubicBezTo>
                  <a:pt x="0" y="123137"/>
                  <a:pt x="123137" y="0"/>
                  <a:pt x="275034" y="0"/>
                </a:cubicBezTo>
                <a:lnTo>
                  <a:pt x="2082036" y="0"/>
                </a:lnTo>
                <a:cubicBezTo>
                  <a:pt x="2233933" y="0"/>
                  <a:pt x="2357070" y="123137"/>
                  <a:pt x="2357070" y="275034"/>
                </a:cubicBezTo>
                <a:lnTo>
                  <a:pt x="2357070" y="1374838"/>
                </a:lnTo>
                <a:cubicBezTo>
                  <a:pt x="2357070" y="1526735"/>
                  <a:pt x="2233933" y="1649872"/>
                  <a:pt x="2082036" y="1649872"/>
                </a:cubicBezTo>
                <a:lnTo>
                  <a:pt x="275034" y="1649872"/>
                </a:lnTo>
                <a:cubicBezTo>
                  <a:pt x="123137" y="1649872"/>
                  <a:pt x="0" y="1526735"/>
                  <a:pt x="0" y="1374838"/>
                </a:cubicBezTo>
                <a:lnTo>
                  <a:pt x="0" y="275034"/>
                </a:lnTo>
                <a:close/>
              </a:path>
            </a:pathLst>
          </a:custGeom>
          <a:solidFill>
            <a:schemeClr val="accent6">
              <a:lumMod val="75000"/>
            </a:schemeClr>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spcFirstLastPara="0" vert="horz" wrap="square" lIns="236765" tIns="236765" rIns="236765" bIns="236765" numCol="1" spcCol="1270" anchor="ctr" anchorCtr="0">
            <a:noAutofit/>
          </a:bodyPr>
          <a:lstStyle/>
          <a:p>
            <a:pPr marL="0" lvl="0" indent="0" algn="ctr" defTabSz="1822450">
              <a:lnSpc>
                <a:spcPct val="90000"/>
              </a:lnSpc>
              <a:spcBef>
                <a:spcPct val="0"/>
              </a:spcBef>
              <a:spcAft>
                <a:spcPct val="35000"/>
              </a:spcAft>
              <a:buNone/>
            </a:pPr>
            <a:r>
              <a:rPr lang="en-US" sz="3600" kern="1200" dirty="0"/>
              <a:t>Perceived wants</a:t>
            </a:r>
          </a:p>
        </p:txBody>
      </p:sp>
      <p:sp>
        <p:nvSpPr>
          <p:cNvPr id="18" name="Arrow: Bent-Up 17">
            <a:extLst>
              <a:ext uri="{FF2B5EF4-FFF2-40B4-BE49-F238E27FC236}">
                <a16:creationId xmlns:a16="http://schemas.microsoft.com/office/drawing/2014/main" id="{C436004E-0A89-4333-9BA3-D7F9776203B1}"/>
              </a:ext>
            </a:extLst>
          </p:cNvPr>
          <p:cNvSpPr/>
          <p:nvPr/>
        </p:nvSpPr>
        <p:spPr>
          <a:xfrm rot="5400000" flipH="1">
            <a:off x="3492422" y="2016385"/>
            <a:ext cx="1357043" cy="1694688"/>
          </a:xfrm>
          <a:prstGeom prst="bentUpArrow">
            <a:avLst>
              <a:gd name="adj1" fmla="val 32840"/>
              <a:gd name="adj2" fmla="val 25000"/>
              <a:gd name="adj3" fmla="val 35780"/>
            </a:avLst>
          </a:prstGeom>
        </p:spPr>
        <p:style>
          <a:lnRef idx="2">
            <a:schemeClr val="lt1">
              <a:hueOff val="0"/>
              <a:satOff val="0"/>
              <a:lumOff val="0"/>
              <a:alphaOff val="0"/>
            </a:schemeClr>
          </a:lnRef>
          <a:fillRef idx="1">
            <a:schemeClr val="accent1">
              <a:tint val="50000"/>
              <a:hueOff val="0"/>
              <a:satOff val="0"/>
              <a:lumOff val="0"/>
              <a:alphaOff val="0"/>
            </a:schemeClr>
          </a:fillRef>
          <a:effectRef idx="0">
            <a:schemeClr val="accent1">
              <a:tint val="50000"/>
              <a:hueOff val="0"/>
              <a:satOff val="0"/>
              <a:lumOff val="0"/>
              <a:alphaOff val="0"/>
            </a:schemeClr>
          </a:effectRef>
          <a:fontRef idx="minor">
            <a:schemeClr val="lt1">
              <a:hueOff val="0"/>
              <a:satOff val="0"/>
              <a:lumOff val="0"/>
              <a:alphaOff val="0"/>
            </a:schemeClr>
          </a:fontRef>
        </p:style>
        <p:txBody>
          <a:bodyPr/>
          <a:lstStyle/>
          <a:p>
            <a:endParaRPr lang="en-US"/>
          </a:p>
        </p:txBody>
      </p:sp>
      <p:sp>
        <p:nvSpPr>
          <p:cNvPr id="5" name="TextBox 4">
            <a:extLst>
              <a:ext uri="{FF2B5EF4-FFF2-40B4-BE49-F238E27FC236}">
                <a16:creationId xmlns:a16="http://schemas.microsoft.com/office/drawing/2014/main" id="{CD80DC57-16A4-4CBE-14E7-C57865AC6D87}"/>
              </a:ext>
            </a:extLst>
          </p:cNvPr>
          <p:cNvSpPr txBox="1"/>
          <p:nvPr/>
        </p:nvSpPr>
        <p:spPr>
          <a:xfrm>
            <a:off x="7753262" y="1765300"/>
            <a:ext cx="2743200" cy="92333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dirty="0"/>
              <a:t>Driven by their perception of the product-use situation</a:t>
            </a:r>
          </a:p>
        </p:txBody>
      </p:sp>
      <p:sp>
        <p:nvSpPr>
          <p:cNvPr id="11" name="TextBox 10">
            <a:extLst>
              <a:ext uri="{FF2B5EF4-FFF2-40B4-BE49-F238E27FC236}">
                <a16:creationId xmlns:a16="http://schemas.microsoft.com/office/drawing/2014/main" id="{6C683E84-6902-62BB-C6E7-3BF797C133EB}"/>
              </a:ext>
            </a:extLst>
          </p:cNvPr>
          <p:cNvSpPr txBox="1"/>
          <p:nvPr/>
        </p:nvSpPr>
        <p:spPr>
          <a:xfrm>
            <a:off x="5682922" y="3936281"/>
            <a:ext cx="2743200" cy="120032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dirty="0"/>
              <a:t>Driven by the occasion filtered by the consumer's individual attributes and attitudes</a:t>
            </a:r>
            <a:endParaRPr lang="en-US" dirty="0">
              <a:cs typeface="Calibri"/>
            </a:endParaRPr>
          </a:p>
        </p:txBody>
      </p:sp>
      <p:sp>
        <p:nvSpPr>
          <p:cNvPr id="10" name="Rectangle 9">
            <a:extLst>
              <a:ext uri="{FF2B5EF4-FFF2-40B4-BE49-F238E27FC236}">
                <a16:creationId xmlns:a16="http://schemas.microsoft.com/office/drawing/2014/main" id="{677581B1-9273-493E-A9D5-3EDEEA76AA1D}"/>
              </a:ext>
            </a:extLst>
          </p:cNvPr>
          <p:cNvSpPr/>
          <p:nvPr/>
        </p:nvSpPr>
        <p:spPr>
          <a:xfrm>
            <a:off x="2933131" y="3542251"/>
            <a:ext cx="2625744" cy="1594359"/>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a:solidFill>
                  <a:schemeClr val="tx1"/>
                </a:solidFill>
              </a:rPr>
              <a:t>Product-Use Situation as Perceived</a:t>
            </a:r>
          </a:p>
        </p:txBody>
      </p:sp>
      <p:sp>
        <p:nvSpPr>
          <p:cNvPr id="2" name="TextBox 1">
            <a:extLst>
              <a:ext uri="{FF2B5EF4-FFF2-40B4-BE49-F238E27FC236}">
                <a16:creationId xmlns:a16="http://schemas.microsoft.com/office/drawing/2014/main" id="{635544C7-706A-A0A3-5925-BFC29B55355A}"/>
              </a:ext>
            </a:extLst>
          </p:cNvPr>
          <p:cNvSpPr txBox="1"/>
          <p:nvPr/>
        </p:nvSpPr>
        <p:spPr>
          <a:xfrm>
            <a:off x="5198605" y="985103"/>
            <a:ext cx="2000869" cy="584775"/>
          </a:xfrm>
          <a:prstGeom prst="rect">
            <a:avLst/>
          </a:prstGeom>
          <a:noFill/>
        </p:spPr>
        <p:txBody>
          <a:bodyPr wrap="none" rtlCol="0">
            <a:spAutoFit/>
          </a:bodyPr>
          <a:lstStyle/>
          <a:p>
            <a:r>
              <a:rPr lang="en-US" sz="3200" dirty="0"/>
              <a:t>(APPETITE)</a:t>
            </a:r>
          </a:p>
        </p:txBody>
      </p:sp>
    </p:spTree>
    <p:extLst>
      <p:ext uri="{BB962C8B-B14F-4D97-AF65-F5344CB8AC3E}">
        <p14:creationId xmlns:p14="http://schemas.microsoft.com/office/powerpoint/2010/main" val="4344319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6" name="Group 15"/>
          <p:cNvGrpSpPr/>
          <p:nvPr/>
        </p:nvGrpSpPr>
        <p:grpSpPr>
          <a:xfrm>
            <a:off x="4173317" y="1236875"/>
            <a:ext cx="3840480" cy="5468725"/>
            <a:chOff x="4049759" y="713000"/>
            <a:chExt cx="3840480" cy="5468725"/>
          </a:xfrm>
        </p:grpSpPr>
        <p:sp>
          <p:nvSpPr>
            <p:cNvPr id="6" name="Rectangle 5"/>
            <p:cNvSpPr/>
            <p:nvPr/>
          </p:nvSpPr>
          <p:spPr>
            <a:xfrm>
              <a:off x="4049759" y="713000"/>
              <a:ext cx="3840480" cy="705394"/>
            </a:xfrm>
            <a:prstGeom prst="rect">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a:solidFill>
                    <a:schemeClr val="tx1"/>
                  </a:solidFill>
                </a:rPr>
                <a:t>Person Variables</a:t>
              </a:r>
            </a:p>
          </p:txBody>
        </p:sp>
        <p:sp>
          <p:nvSpPr>
            <p:cNvPr id="9" name="Rectangle 8"/>
            <p:cNvSpPr/>
            <p:nvPr/>
          </p:nvSpPr>
          <p:spPr>
            <a:xfrm>
              <a:off x="4049759" y="1418394"/>
              <a:ext cx="3840480" cy="70539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4049759" y="2123787"/>
              <a:ext cx="3840480" cy="405793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lIns="914400" rIns="914400" rtlCol="0" anchor="ctr"/>
            <a:lstStyle/>
            <a:p>
              <a:pPr algn="ctr"/>
              <a:r>
                <a:rPr lang="en-US" b="1">
                  <a:solidFill>
                    <a:schemeClr val="tx1"/>
                  </a:solidFill>
                </a:rPr>
                <a:t>Cognitive units and Processes</a:t>
              </a:r>
            </a:p>
            <a:p>
              <a:pPr algn="ctr"/>
              <a:endParaRPr lang="en-US" b="1">
                <a:solidFill>
                  <a:schemeClr val="tx1"/>
                </a:solidFill>
              </a:endParaRPr>
            </a:p>
            <a:p>
              <a:pPr algn="ctr"/>
              <a:r>
                <a:rPr lang="en-US" b="1">
                  <a:solidFill>
                    <a:schemeClr val="tx1"/>
                  </a:solidFill>
                </a:rPr>
                <a:t>Traits, Needs, Values, Self Concepts, Attitudes</a:t>
              </a:r>
            </a:p>
            <a:p>
              <a:pPr algn="ctr"/>
              <a:endParaRPr lang="en-US" b="1">
                <a:solidFill>
                  <a:schemeClr val="tx1"/>
                </a:solidFill>
              </a:endParaRPr>
            </a:p>
            <a:p>
              <a:pPr algn="ctr"/>
              <a:r>
                <a:rPr lang="en-US" b="1">
                  <a:solidFill>
                    <a:schemeClr val="tx1"/>
                  </a:solidFill>
                </a:rPr>
                <a:t>Abilities, Skills, Interests</a:t>
              </a:r>
            </a:p>
            <a:p>
              <a:pPr algn="ctr"/>
              <a:endParaRPr lang="en-US" b="1">
                <a:solidFill>
                  <a:schemeClr val="tx1"/>
                </a:solidFill>
              </a:endParaRPr>
            </a:p>
            <a:p>
              <a:pPr algn="ctr"/>
              <a:r>
                <a:rPr lang="en-US" b="1">
                  <a:solidFill>
                    <a:schemeClr val="tx1"/>
                  </a:solidFill>
                </a:rPr>
                <a:t>Physiology</a:t>
              </a:r>
            </a:p>
          </p:txBody>
        </p:sp>
      </p:grpSp>
      <p:grpSp>
        <p:nvGrpSpPr>
          <p:cNvPr id="17" name="Group 16"/>
          <p:cNvGrpSpPr/>
          <p:nvPr/>
        </p:nvGrpSpPr>
        <p:grpSpPr>
          <a:xfrm>
            <a:off x="8021293" y="1236875"/>
            <a:ext cx="3840480" cy="5468725"/>
            <a:chOff x="8021293" y="713000"/>
            <a:chExt cx="3840480" cy="5468725"/>
          </a:xfrm>
        </p:grpSpPr>
        <p:sp>
          <p:nvSpPr>
            <p:cNvPr id="7" name="Rectangle 6"/>
            <p:cNvSpPr/>
            <p:nvPr/>
          </p:nvSpPr>
          <p:spPr>
            <a:xfrm>
              <a:off x="8021293" y="713000"/>
              <a:ext cx="3840480" cy="70539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a:t>Environment Variables</a:t>
              </a:r>
            </a:p>
          </p:txBody>
        </p:sp>
        <p:sp>
          <p:nvSpPr>
            <p:cNvPr id="10" name="Rectangle 9"/>
            <p:cNvSpPr/>
            <p:nvPr/>
          </p:nvSpPr>
          <p:spPr>
            <a:xfrm>
              <a:off x="8021293" y="1418394"/>
              <a:ext cx="3840480" cy="70539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t>Marketplace &amp; Related</a:t>
              </a:r>
            </a:p>
          </p:txBody>
        </p:sp>
        <p:sp>
          <p:nvSpPr>
            <p:cNvPr id="13" name="Rectangle 12"/>
            <p:cNvSpPr/>
            <p:nvPr/>
          </p:nvSpPr>
          <p:spPr>
            <a:xfrm>
              <a:off x="8021293" y="2123787"/>
              <a:ext cx="3840480" cy="405793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lIns="914400" rIns="914400" rtlCol="0" anchor="ctr"/>
            <a:lstStyle/>
            <a:p>
              <a:pPr algn="ctr"/>
              <a:r>
                <a:rPr lang="en-US" b="1">
                  <a:solidFill>
                    <a:schemeClr val="accent2">
                      <a:lumMod val="75000"/>
                    </a:schemeClr>
                  </a:solidFill>
                </a:rPr>
                <a:t>Brands</a:t>
              </a:r>
              <a:br>
                <a:rPr lang="en-US" b="1">
                  <a:solidFill>
                    <a:schemeClr val="accent2">
                      <a:lumMod val="75000"/>
                    </a:schemeClr>
                  </a:solidFill>
                </a:rPr>
              </a:br>
              <a:endParaRPr lang="en-US" b="1">
                <a:solidFill>
                  <a:schemeClr val="accent2">
                    <a:lumMod val="75000"/>
                  </a:schemeClr>
                </a:solidFill>
              </a:endParaRPr>
            </a:p>
            <a:p>
              <a:pPr algn="ctr"/>
              <a:r>
                <a:rPr lang="en-US" b="1">
                  <a:solidFill>
                    <a:schemeClr val="accent2">
                      <a:lumMod val="75000"/>
                    </a:schemeClr>
                  </a:solidFill>
                </a:rPr>
                <a:t>Marketing Communications</a:t>
              </a:r>
              <a:br>
                <a:rPr lang="en-US" b="1">
                  <a:solidFill>
                    <a:schemeClr val="accent2">
                      <a:lumMod val="75000"/>
                    </a:schemeClr>
                  </a:solidFill>
                </a:rPr>
              </a:br>
              <a:endParaRPr lang="en-US" b="1">
                <a:solidFill>
                  <a:schemeClr val="accent2">
                    <a:lumMod val="75000"/>
                  </a:schemeClr>
                </a:solidFill>
              </a:endParaRPr>
            </a:p>
            <a:p>
              <a:pPr algn="ctr"/>
              <a:r>
                <a:rPr lang="en-US" b="1">
                  <a:solidFill>
                    <a:schemeClr val="accent2">
                      <a:lumMod val="75000"/>
                    </a:schemeClr>
                  </a:solidFill>
                </a:rPr>
                <a:t>Sales Personnel</a:t>
              </a:r>
            </a:p>
            <a:p>
              <a:pPr algn="ctr"/>
              <a:endParaRPr lang="en-US" b="1">
                <a:solidFill>
                  <a:schemeClr val="accent2">
                    <a:lumMod val="75000"/>
                  </a:schemeClr>
                </a:solidFill>
              </a:endParaRPr>
            </a:p>
            <a:p>
              <a:pPr algn="ctr"/>
              <a:r>
                <a:rPr lang="en-US" b="1">
                  <a:solidFill>
                    <a:schemeClr val="accent2">
                      <a:lumMod val="75000"/>
                    </a:schemeClr>
                  </a:solidFill>
                </a:rPr>
                <a:t>Word-of-Mouth</a:t>
              </a:r>
            </a:p>
            <a:p>
              <a:pPr algn="ctr"/>
              <a:endParaRPr lang="en-US" b="1">
                <a:solidFill>
                  <a:schemeClr val="accent2">
                    <a:lumMod val="75000"/>
                  </a:schemeClr>
                </a:solidFill>
              </a:endParaRPr>
            </a:p>
            <a:p>
              <a:pPr algn="ctr"/>
              <a:r>
                <a:rPr lang="en-US" b="1">
                  <a:solidFill>
                    <a:schemeClr val="accent2">
                      <a:lumMod val="75000"/>
                    </a:schemeClr>
                  </a:solidFill>
                </a:rPr>
                <a:t>Institutions</a:t>
              </a:r>
            </a:p>
            <a:p>
              <a:pPr algn="ctr"/>
              <a:r>
                <a:rPr lang="en-US">
                  <a:solidFill>
                    <a:schemeClr val="accent2">
                      <a:lumMod val="75000"/>
                    </a:schemeClr>
                  </a:solidFill>
                </a:rPr>
                <a:t>e.g. media, consumer testing services, regulatory agencies</a:t>
              </a:r>
            </a:p>
          </p:txBody>
        </p:sp>
      </p:grpSp>
      <p:sp>
        <p:nvSpPr>
          <p:cNvPr id="15" name="Rectangle 14"/>
          <p:cNvSpPr/>
          <p:nvPr/>
        </p:nvSpPr>
        <p:spPr>
          <a:xfrm>
            <a:off x="7225952" y="3670897"/>
            <a:ext cx="1584828" cy="962312"/>
          </a:xfrm>
          <a:prstGeom prst="rect">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a:solidFill>
                  <a:schemeClr val="tx1"/>
                </a:solidFill>
              </a:rPr>
              <a:t>Brand Array</a:t>
            </a:r>
          </a:p>
          <a:p>
            <a:pPr algn="ctr"/>
            <a:r>
              <a:rPr lang="en-US" b="1">
                <a:solidFill>
                  <a:schemeClr val="tx1"/>
                </a:solidFill>
              </a:rPr>
              <a:t> as Perceived</a:t>
            </a:r>
          </a:p>
        </p:txBody>
      </p:sp>
      <p:sp>
        <p:nvSpPr>
          <p:cNvPr id="18" name="TextBox 17"/>
          <p:cNvSpPr txBox="1"/>
          <p:nvPr/>
        </p:nvSpPr>
        <p:spPr>
          <a:xfrm>
            <a:off x="88900" y="1130300"/>
            <a:ext cx="3648074" cy="1200329"/>
          </a:xfrm>
          <a:prstGeom prst="rect">
            <a:avLst/>
          </a:prstGeom>
          <a:noFill/>
        </p:spPr>
        <p:txBody>
          <a:bodyPr wrap="square" rtlCol="0">
            <a:spAutoFit/>
          </a:bodyPr>
          <a:lstStyle/>
          <a:p>
            <a:r>
              <a:rPr lang="en-US" dirty="0">
                <a:solidFill>
                  <a:schemeClr val="accent2">
                    <a:lumMod val="75000"/>
                  </a:schemeClr>
                </a:solidFill>
              </a:rPr>
              <a:t>Consumers seek brand offerings that meet their unique wants and needs, derived from their perceived usage situation.  </a:t>
            </a:r>
          </a:p>
        </p:txBody>
      </p:sp>
      <p:sp>
        <p:nvSpPr>
          <p:cNvPr id="14" name="Rectangle 13"/>
          <p:cNvSpPr/>
          <p:nvPr/>
        </p:nvSpPr>
        <p:spPr>
          <a:xfrm>
            <a:off x="907512" y="2778747"/>
            <a:ext cx="1584828" cy="962312"/>
          </a:xfrm>
          <a:prstGeom prst="rect">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a:solidFill>
                  <a:schemeClr val="tx1"/>
                </a:solidFill>
              </a:rPr>
              <a:t>Brand Array</a:t>
            </a:r>
          </a:p>
          <a:p>
            <a:pPr algn="ctr"/>
            <a:r>
              <a:rPr lang="en-US" b="1">
                <a:solidFill>
                  <a:schemeClr val="tx1"/>
                </a:solidFill>
              </a:rPr>
              <a:t> as Perceived</a:t>
            </a:r>
          </a:p>
        </p:txBody>
      </p:sp>
      <p:sp>
        <p:nvSpPr>
          <p:cNvPr id="20" name="TextBox 19"/>
          <p:cNvSpPr txBox="1"/>
          <p:nvPr/>
        </p:nvSpPr>
        <p:spPr>
          <a:xfrm>
            <a:off x="108611" y="4189177"/>
            <a:ext cx="3648074" cy="1754326"/>
          </a:xfrm>
          <a:prstGeom prst="rect">
            <a:avLst/>
          </a:prstGeom>
          <a:noFill/>
        </p:spPr>
        <p:txBody>
          <a:bodyPr wrap="square" rtlCol="0">
            <a:spAutoFit/>
          </a:bodyPr>
          <a:lstStyle/>
          <a:p>
            <a:r>
              <a:rPr lang="en-US" dirty="0">
                <a:solidFill>
                  <a:schemeClr val="accent2">
                    <a:lumMod val="75000"/>
                  </a:schemeClr>
                </a:solidFill>
              </a:rPr>
              <a:t>Each consumer perceives each brand differently. Their brand perceptions combine with their perception of the product use situation to determine the extent to which they are a prospect for the brand.</a:t>
            </a:r>
          </a:p>
        </p:txBody>
      </p:sp>
      <p:sp>
        <p:nvSpPr>
          <p:cNvPr id="19" name="Right Arrow 2">
            <a:extLst>
              <a:ext uri="{FF2B5EF4-FFF2-40B4-BE49-F238E27FC236}">
                <a16:creationId xmlns:a16="http://schemas.microsoft.com/office/drawing/2014/main" id="{75E98ADC-550E-4CAC-B072-991E8665988E}"/>
              </a:ext>
            </a:extLst>
          </p:cNvPr>
          <p:cNvSpPr/>
          <p:nvPr/>
        </p:nvSpPr>
        <p:spPr>
          <a:xfrm rot="7931878">
            <a:off x="8049062" y="2970798"/>
            <a:ext cx="1251370" cy="3810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ight Arrow 14">
            <a:extLst>
              <a:ext uri="{FF2B5EF4-FFF2-40B4-BE49-F238E27FC236}">
                <a16:creationId xmlns:a16="http://schemas.microsoft.com/office/drawing/2014/main" id="{2D433D77-DE25-4C80-8A6C-D22ACD3A77B9}"/>
              </a:ext>
            </a:extLst>
          </p:cNvPr>
          <p:cNvSpPr/>
          <p:nvPr/>
        </p:nvSpPr>
        <p:spPr>
          <a:xfrm rot="13668122" flipH="1">
            <a:off x="5678793" y="2491157"/>
            <a:ext cx="2514600" cy="381000"/>
          </a:xfrm>
          <a:prstGeom prst="righ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0407265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reeform: Shape 2">
            <a:extLst>
              <a:ext uri="{FF2B5EF4-FFF2-40B4-BE49-F238E27FC236}">
                <a16:creationId xmlns:a16="http://schemas.microsoft.com/office/drawing/2014/main" id="{E098B3C2-31DB-D3F7-5586-D529718E7F53}"/>
              </a:ext>
            </a:extLst>
          </p:cNvPr>
          <p:cNvSpPr/>
          <p:nvPr/>
        </p:nvSpPr>
        <p:spPr>
          <a:xfrm>
            <a:off x="3158890" y="1456627"/>
            <a:ext cx="2357070" cy="1649872"/>
          </a:xfrm>
          <a:custGeom>
            <a:avLst/>
            <a:gdLst>
              <a:gd name="connsiteX0" fmla="*/ 0 w 2357070"/>
              <a:gd name="connsiteY0" fmla="*/ 275034 h 1649872"/>
              <a:gd name="connsiteX1" fmla="*/ 275034 w 2357070"/>
              <a:gd name="connsiteY1" fmla="*/ 0 h 1649872"/>
              <a:gd name="connsiteX2" fmla="*/ 2082036 w 2357070"/>
              <a:gd name="connsiteY2" fmla="*/ 0 h 1649872"/>
              <a:gd name="connsiteX3" fmla="*/ 2357070 w 2357070"/>
              <a:gd name="connsiteY3" fmla="*/ 275034 h 1649872"/>
              <a:gd name="connsiteX4" fmla="*/ 2357070 w 2357070"/>
              <a:gd name="connsiteY4" fmla="*/ 1374838 h 1649872"/>
              <a:gd name="connsiteX5" fmla="*/ 2082036 w 2357070"/>
              <a:gd name="connsiteY5" fmla="*/ 1649872 h 1649872"/>
              <a:gd name="connsiteX6" fmla="*/ 275034 w 2357070"/>
              <a:gd name="connsiteY6" fmla="*/ 1649872 h 1649872"/>
              <a:gd name="connsiteX7" fmla="*/ 0 w 2357070"/>
              <a:gd name="connsiteY7" fmla="*/ 1374838 h 1649872"/>
              <a:gd name="connsiteX8" fmla="*/ 0 w 2357070"/>
              <a:gd name="connsiteY8" fmla="*/ 275034 h 16498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357070" h="1649872">
                <a:moveTo>
                  <a:pt x="0" y="275034"/>
                </a:moveTo>
                <a:cubicBezTo>
                  <a:pt x="0" y="123137"/>
                  <a:pt x="123137" y="0"/>
                  <a:pt x="275034" y="0"/>
                </a:cubicBezTo>
                <a:lnTo>
                  <a:pt x="2082036" y="0"/>
                </a:lnTo>
                <a:cubicBezTo>
                  <a:pt x="2233933" y="0"/>
                  <a:pt x="2357070" y="123137"/>
                  <a:pt x="2357070" y="275034"/>
                </a:cubicBezTo>
                <a:lnTo>
                  <a:pt x="2357070" y="1374838"/>
                </a:lnTo>
                <a:cubicBezTo>
                  <a:pt x="2357070" y="1526735"/>
                  <a:pt x="2233933" y="1649872"/>
                  <a:pt x="2082036" y="1649872"/>
                </a:cubicBezTo>
                <a:lnTo>
                  <a:pt x="275034" y="1649872"/>
                </a:lnTo>
                <a:cubicBezTo>
                  <a:pt x="123137" y="1649872"/>
                  <a:pt x="0" y="1526735"/>
                  <a:pt x="0" y="1374838"/>
                </a:cubicBezTo>
                <a:lnTo>
                  <a:pt x="0" y="275034"/>
                </a:lnTo>
                <a:close/>
              </a:path>
            </a:pathLst>
          </a:custGeom>
          <a:solidFill>
            <a:schemeClr val="accent6">
              <a:lumMod val="75000"/>
            </a:schemeClr>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spcFirstLastPara="0" vert="horz" wrap="square" lIns="236765" tIns="236765" rIns="236765" bIns="236765" numCol="1" spcCol="1270" anchor="ctr" anchorCtr="0">
            <a:noAutofit/>
          </a:bodyPr>
          <a:lstStyle/>
          <a:p>
            <a:pPr marL="0" lvl="0" indent="0" algn="ctr" defTabSz="1822450">
              <a:lnSpc>
                <a:spcPct val="90000"/>
              </a:lnSpc>
              <a:spcBef>
                <a:spcPct val="0"/>
              </a:spcBef>
              <a:spcAft>
                <a:spcPct val="35000"/>
              </a:spcAft>
              <a:buNone/>
            </a:pPr>
            <a:r>
              <a:rPr lang="en-US" sz="2800" kern="1200" dirty="0"/>
              <a:t>Perceived fit with wants/needs</a:t>
            </a:r>
          </a:p>
        </p:txBody>
      </p:sp>
      <p:sp>
        <p:nvSpPr>
          <p:cNvPr id="18" name="Arrow: Bent-Up 17">
            <a:extLst>
              <a:ext uri="{FF2B5EF4-FFF2-40B4-BE49-F238E27FC236}">
                <a16:creationId xmlns:a16="http://schemas.microsoft.com/office/drawing/2014/main" id="{C436004E-0A89-4333-9BA3-D7F9776203B1}"/>
              </a:ext>
            </a:extLst>
          </p:cNvPr>
          <p:cNvSpPr/>
          <p:nvPr/>
        </p:nvSpPr>
        <p:spPr>
          <a:xfrm rot="16200000">
            <a:off x="5680282" y="1903134"/>
            <a:ext cx="1357043" cy="1694688"/>
          </a:xfrm>
          <a:prstGeom prst="bentUpArrow">
            <a:avLst>
              <a:gd name="adj1" fmla="val 32840"/>
              <a:gd name="adj2" fmla="val 25000"/>
              <a:gd name="adj3" fmla="val 35780"/>
            </a:avLst>
          </a:prstGeom>
        </p:spPr>
        <p:style>
          <a:lnRef idx="2">
            <a:schemeClr val="lt1">
              <a:hueOff val="0"/>
              <a:satOff val="0"/>
              <a:lumOff val="0"/>
              <a:alphaOff val="0"/>
            </a:schemeClr>
          </a:lnRef>
          <a:fillRef idx="1">
            <a:schemeClr val="accent1">
              <a:tint val="50000"/>
              <a:hueOff val="0"/>
              <a:satOff val="0"/>
              <a:lumOff val="0"/>
              <a:alphaOff val="0"/>
            </a:schemeClr>
          </a:fillRef>
          <a:effectRef idx="0">
            <a:schemeClr val="accent1">
              <a:tint val="50000"/>
              <a:hueOff val="0"/>
              <a:satOff val="0"/>
              <a:lumOff val="0"/>
              <a:alphaOff val="0"/>
            </a:schemeClr>
          </a:effectRef>
          <a:fontRef idx="minor">
            <a:schemeClr val="lt1">
              <a:hueOff val="0"/>
              <a:satOff val="0"/>
              <a:lumOff val="0"/>
              <a:alphaOff val="0"/>
            </a:schemeClr>
          </a:fontRef>
        </p:style>
        <p:txBody>
          <a:bodyPr/>
          <a:lstStyle/>
          <a:p>
            <a:endParaRPr lang="en-US"/>
          </a:p>
        </p:txBody>
      </p:sp>
      <p:sp>
        <p:nvSpPr>
          <p:cNvPr id="11" name="TextBox 10">
            <a:extLst>
              <a:ext uri="{FF2B5EF4-FFF2-40B4-BE49-F238E27FC236}">
                <a16:creationId xmlns:a16="http://schemas.microsoft.com/office/drawing/2014/main" id="{6C683E84-6902-62BB-C6E7-3BF797C133EB}"/>
              </a:ext>
            </a:extLst>
          </p:cNvPr>
          <p:cNvSpPr txBox="1"/>
          <p:nvPr/>
        </p:nvSpPr>
        <p:spPr>
          <a:xfrm>
            <a:off x="8010482" y="3487515"/>
            <a:ext cx="2743200" cy="1477328"/>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dirty="0"/>
              <a:t>Driven by the marketing communication filtered by the consumer's individual knowledge, experiences, and perceptions</a:t>
            </a:r>
            <a:endParaRPr lang="en-US" dirty="0">
              <a:cs typeface="Calibri"/>
            </a:endParaRPr>
          </a:p>
        </p:txBody>
      </p:sp>
      <p:sp>
        <p:nvSpPr>
          <p:cNvPr id="12" name="Rectangle 11">
            <a:extLst>
              <a:ext uri="{FF2B5EF4-FFF2-40B4-BE49-F238E27FC236}">
                <a16:creationId xmlns:a16="http://schemas.microsoft.com/office/drawing/2014/main" id="{EBDF8127-0702-45BA-B9CB-E1CCEC294A74}"/>
              </a:ext>
            </a:extLst>
          </p:cNvPr>
          <p:cNvSpPr/>
          <p:nvPr/>
        </p:nvSpPr>
        <p:spPr>
          <a:xfrm>
            <a:off x="5120990" y="3429000"/>
            <a:ext cx="2625743" cy="1594359"/>
          </a:xfrm>
          <a:prstGeom prst="rect">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Brand Array</a:t>
            </a:r>
          </a:p>
          <a:p>
            <a:pPr algn="ctr"/>
            <a:r>
              <a:rPr lang="en-US" b="1" dirty="0">
                <a:solidFill>
                  <a:schemeClr val="tx1"/>
                </a:solidFill>
              </a:rPr>
              <a:t> as Perceived</a:t>
            </a:r>
          </a:p>
        </p:txBody>
      </p:sp>
    </p:spTree>
    <p:extLst>
      <p:ext uri="{BB962C8B-B14F-4D97-AF65-F5344CB8AC3E}">
        <p14:creationId xmlns:p14="http://schemas.microsoft.com/office/powerpoint/2010/main" val="232603872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1747</TotalTime>
  <Words>1571</Words>
  <Application>Microsoft Office PowerPoint</Application>
  <PresentationFormat>Widescreen</PresentationFormat>
  <Paragraphs>188</Paragraphs>
  <Slides>16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16</vt:i4>
      </vt:variant>
    </vt:vector>
  </HeadingPairs>
  <TitlesOfParts>
    <vt:vector size="20" baseType="lpstr">
      <vt:lpstr>Arial</vt:lpstr>
      <vt:lpstr>Calibri</vt:lpstr>
      <vt:lpstr>Calibri Light</vt:lpstr>
      <vt:lpstr>Office Theme</vt:lpstr>
      <vt:lpstr>Consumers’ Perceptions of the Product-Use Situation</vt:lpstr>
      <vt:lpstr>Purpose</vt:lpstr>
      <vt:lpstr>Quick summary</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How did Geraldine Fennell redefine segmentation?</vt:lpstr>
      <vt:lpstr>PowerPoint Presentation</vt:lpstr>
      <vt:lpstr>PowerPoint Presentation</vt:lpstr>
      <vt:lpstr>Key Takeaways</vt:lpstr>
      <vt:lpstr>Selected Quotes</vt:lpstr>
      <vt:lpstr>Selected Quotes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Story, John</dc:creator>
  <cp:lastModifiedBy>John Story</cp:lastModifiedBy>
  <cp:revision>21</cp:revision>
  <dcterms:created xsi:type="dcterms:W3CDTF">2022-03-20T13:42:49Z</dcterms:created>
  <dcterms:modified xsi:type="dcterms:W3CDTF">2025-07-04T12:52:42Z</dcterms:modified>
</cp:coreProperties>
</file>