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15"/>
  </p:notesMasterIdLst>
  <p:handoutMasterIdLst>
    <p:handoutMasterId r:id="rId16"/>
  </p:handoutMasterIdLst>
  <p:sldIdLst>
    <p:sldId id="256" r:id="rId2"/>
    <p:sldId id="264" r:id="rId3"/>
    <p:sldId id="270" r:id="rId4"/>
    <p:sldId id="258" r:id="rId5"/>
    <p:sldId id="259" r:id="rId6"/>
    <p:sldId id="260" r:id="rId7"/>
    <p:sldId id="271" r:id="rId8"/>
    <p:sldId id="262" r:id="rId9"/>
    <p:sldId id="266" r:id="rId10"/>
    <p:sldId id="267" r:id="rId11"/>
    <p:sldId id="263" r:id="rId12"/>
    <p:sldId id="265" r:id="rId13"/>
    <p:sldId id="268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5F7D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149" y="283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4" d="100"/>
          <a:sy n="94" d="100"/>
        </p:scale>
        <p:origin x="2748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552C3BE-1FBD-568E-0614-197F39301CE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7CF9220-107E-C4A9-3B1A-DB855055839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2AD87C-5651-48C5-97FD-4726304D61D4}" type="datetimeFigureOut">
              <a:rPr lang="en-US" smtClean="0"/>
              <a:t>8/18/2025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1616361-D13D-EEEF-8D28-832279DA612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9DF1F7B-C529-9BB2-71E5-B56E6675269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16A47B-736F-4499-AD71-195A705D15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72411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C197CA-76D2-4DC9-B056-9E7F0FF30401}" type="datetimeFigureOut">
              <a:rPr lang="en-US" smtClean="0"/>
              <a:t>8/18/2025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08E1F6-5BF7-4F7F-8897-E5B9C899B2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99705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A6D31BDB-6730-EC7C-4399-3381CEBCCC93}"/>
              </a:ext>
            </a:extLst>
          </p:cNvPr>
          <p:cNvSpPr/>
          <p:nvPr/>
        </p:nvSpPr>
        <p:spPr>
          <a:xfrm>
            <a:off x="1524000" y="3602038"/>
            <a:ext cx="9144000" cy="165576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A055201-228B-B841-09FB-E7098B9FCA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225674"/>
          </a:xfrm>
        </p:spPr>
        <p:txBody>
          <a:bodyPr anchor="b">
            <a:normAutofit/>
          </a:bodyPr>
          <a:lstStyle>
            <a:lvl1pPr algn="ctr">
              <a:defRPr sz="4400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0FACD8-F6D1-DB80-D7FC-4A668945144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763964"/>
            <a:ext cx="9144000" cy="1493835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C2AEC0-04CF-14F6-C389-F0A4BE9EC2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2C265-DB3B-4D75-9445-E8354E0BA266}" type="datetimeFigureOut">
              <a:rPr lang="en-US" smtClean="0"/>
              <a:t>8/18/2025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54397D-BC0D-1F87-946C-B49A075C0C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E4B6DD-655F-FF56-99CA-0CE721379F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5E4D5-C7DB-4C13-993D-2E1FA50E65B8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24957725-1ACE-BEA3-CA8D-444C1A333EE0}"/>
              </a:ext>
            </a:extLst>
          </p:cNvPr>
          <p:cNvCxnSpPr/>
          <p:nvPr/>
        </p:nvCxnSpPr>
        <p:spPr>
          <a:xfrm>
            <a:off x="1516251" y="3509963"/>
            <a:ext cx="9144000" cy="0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 descr="A logo with text on it&#10;&#10;AI-generated content may be incorrect.">
            <a:extLst>
              <a:ext uri="{FF2B5EF4-FFF2-40B4-BE49-F238E27FC236}">
                <a16:creationId xmlns:a16="http://schemas.microsoft.com/office/drawing/2014/main" id="{F92B7603-F1F1-79D4-FBA3-D10DDD0E557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4400" y="5121275"/>
            <a:ext cx="2743200" cy="1371600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0DFC22C9-7A6B-DBEB-B6CE-65A93E2E2AA9}"/>
              </a:ext>
            </a:extLst>
          </p:cNvPr>
          <p:cNvSpPr/>
          <p:nvPr userDrawn="1"/>
        </p:nvSpPr>
        <p:spPr>
          <a:xfrm>
            <a:off x="1524000" y="3602038"/>
            <a:ext cx="9144000" cy="165576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52B15D5-DA0C-40D2-4949-16AE4E5E427A}"/>
              </a:ext>
            </a:extLst>
          </p:cNvPr>
          <p:cNvCxnSpPr/>
          <p:nvPr userDrawn="1"/>
        </p:nvCxnSpPr>
        <p:spPr>
          <a:xfrm>
            <a:off x="1516251" y="3509963"/>
            <a:ext cx="9144000" cy="0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11" descr="A logo with text on it&#10;&#10;AI-generated content may be incorrect.">
            <a:extLst>
              <a:ext uri="{FF2B5EF4-FFF2-40B4-BE49-F238E27FC236}">
                <a16:creationId xmlns:a16="http://schemas.microsoft.com/office/drawing/2014/main" id="{467F1572-9AAA-2849-2973-0E7113FA790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4400" y="5121275"/>
            <a:ext cx="274320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18791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9CB3A5C-7F90-97C0-B3B8-3E374FA5410A}"/>
              </a:ext>
            </a:extLst>
          </p:cNvPr>
          <p:cNvSpPr/>
          <p:nvPr/>
        </p:nvSpPr>
        <p:spPr>
          <a:xfrm>
            <a:off x="838200" y="6309360"/>
            <a:ext cx="11353800" cy="457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A black square with a black background&#10;&#10;AI-generated content may be incorrect.">
            <a:extLst>
              <a:ext uri="{FF2B5EF4-FFF2-40B4-BE49-F238E27FC236}">
                <a16:creationId xmlns:a16="http://schemas.microsoft.com/office/drawing/2014/main" id="{93FB31BF-77EF-3614-4D31-D66608BAB40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474" t="15472" r="21393" b="15493"/>
          <a:stretch>
            <a:fillRect/>
          </a:stretch>
        </p:blipFill>
        <p:spPr>
          <a:xfrm>
            <a:off x="193731" y="6250620"/>
            <a:ext cx="441701" cy="533722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B9643A0-792A-B79F-614B-E99BA7C983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D313C8B-7126-8EFD-8903-7E85B1A1FD8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972270F-DD2B-8965-B218-6F28F5D891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914F82-DC43-110E-0063-FD5C365E84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FDD3B14-94B5-A983-5BD0-C829F0B4F406}"/>
              </a:ext>
            </a:extLst>
          </p:cNvPr>
          <p:cNvSpPr txBox="1"/>
          <p:nvPr/>
        </p:nvSpPr>
        <p:spPr>
          <a:xfrm>
            <a:off x="963040" y="6311900"/>
            <a:ext cx="17509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fennellstory.com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EC9E1E8-F179-3076-5FA3-938B8A9C9584}"/>
              </a:ext>
            </a:extLst>
          </p:cNvPr>
          <p:cNvSpPr txBox="1"/>
          <p:nvPr/>
        </p:nvSpPr>
        <p:spPr>
          <a:xfrm>
            <a:off x="9000516" y="6308209"/>
            <a:ext cx="306178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</a:rPr>
              <a:t>johnstoryresearch@gmail.com</a:t>
            </a:r>
            <a:endParaRPr lang="en-US" dirty="0"/>
          </a:p>
        </p:txBody>
      </p:sp>
      <p:pic>
        <p:nvPicPr>
          <p:cNvPr id="7" name="Picture 6" descr="A black square with a black background&#10;&#10;AI-generated content may be incorrect.">
            <a:extLst>
              <a:ext uri="{FF2B5EF4-FFF2-40B4-BE49-F238E27FC236}">
                <a16:creationId xmlns:a16="http://schemas.microsoft.com/office/drawing/2014/main" id="{CABE0C5C-A260-8F3C-5629-F9E52FE0315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474" t="15472" r="21393" b="15493"/>
          <a:stretch>
            <a:fillRect/>
          </a:stretch>
        </p:blipFill>
        <p:spPr>
          <a:xfrm>
            <a:off x="193731" y="6250620"/>
            <a:ext cx="441701" cy="533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23510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0A65C5-BCC1-DB9D-7DBA-63ACFEB36C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1ADBB68-B628-7564-6AD6-26AA1FE910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2957D1-B2FC-F4C2-1163-C2448B6A9F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40A444C-5ECA-265D-BB13-22435A8829AA}"/>
              </a:ext>
            </a:extLst>
          </p:cNvPr>
          <p:cNvSpPr txBox="1"/>
          <p:nvPr/>
        </p:nvSpPr>
        <p:spPr>
          <a:xfrm>
            <a:off x="963040" y="6311900"/>
            <a:ext cx="17509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fennellstory.com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5A06324-0BF7-AF39-07F2-CC0E2C77B6C6}"/>
              </a:ext>
            </a:extLst>
          </p:cNvPr>
          <p:cNvSpPr txBox="1"/>
          <p:nvPr/>
        </p:nvSpPr>
        <p:spPr>
          <a:xfrm>
            <a:off x="9000516" y="6308209"/>
            <a:ext cx="306178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johnstoryresearch@gmail.com</a:t>
            </a:r>
          </a:p>
        </p:txBody>
      </p:sp>
    </p:spTree>
    <p:extLst>
      <p:ext uri="{BB962C8B-B14F-4D97-AF65-F5344CB8AC3E}">
        <p14:creationId xmlns:p14="http://schemas.microsoft.com/office/powerpoint/2010/main" val="678058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D8D67E4-141F-97AB-6499-C969BB3496F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>
            <a:lvl1pPr>
              <a:defRPr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8641DDD-8E93-2147-D50F-8B6F188F7A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D45EDD-D7C2-97F6-BC2F-4D26549E24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450E4A8-CA5D-3A9A-F9CD-AA1124AB1A78}"/>
              </a:ext>
            </a:extLst>
          </p:cNvPr>
          <p:cNvSpPr txBox="1"/>
          <p:nvPr/>
        </p:nvSpPr>
        <p:spPr>
          <a:xfrm>
            <a:off x="963040" y="6311900"/>
            <a:ext cx="17509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fennellstory.com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F1CAC6A-6DDC-514E-B8CE-EC4F98DAE6F7}"/>
              </a:ext>
            </a:extLst>
          </p:cNvPr>
          <p:cNvSpPr txBox="1"/>
          <p:nvPr/>
        </p:nvSpPr>
        <p:spPr>
          <a:xfrm>
            <a:off x="9000516" y="6308209"/>
            <a:ext cx="306178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johnstoryresearch@gmail.com</a:t>
            </a:r>
          </a:p>
        </p:txBody>
      </p:sp>
    </p:spTree>
    <p:extLst>
      <p:ext uri="{BB962C8B-B14F-4D97-AF65-F5344CB8AC3E}">
        <p14:creationId xmlns:p14="http://schemas.microsoft.com/office/powerpoint/2010/main" val="1648744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E6D26A8C-E986-F29A-6C38-ABA2994974C8}"/>
              </a:ext>
            </a:extLst>
          </p:cNvPr>
          <p:cNvSpPr/>
          <p:nvPr/>
        </p:nvSpPr>
        <p:spPr>
          <a:xfrm>
            <a:off x="838200" y="6309360"/>
            <a:ext cx="11353800" cy="457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FF4FE00-F50E-B5EB-AC87-C8559EF375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4DBDFE-2513-EDA2-24EA-6EE57A628F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pic>
        <p:nvPicPr>
          <p:cNvPr id="8" name="Picture 7" descr="A black square with a black background&#10;&#10;AI-generated content may be incorrect.">
            <a:extLst>
              <a:ext uri="{FF2B5EF4-FFF2-40B4-BE49-F238E27FC236}">
                <a16:creationId xmlns:a16="http://schemas.microsoft.com/office/drawing/2014/main" id="{AD5A7A16-A04A-DFE7-3870-DF535188733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474" t="15472" r="21393" b="15493"/>
          <a:stretch>
            <a:fillRect/>
          </a:stretch>
        </p:blipFill>
        <p:spPr>
          <a:xfrm>
            <a:off x="193731" y="6250620"/>
            <a:ext cx="441701" cy="533722"/>
          </a:xfrm>
          <a:prstGeom prst="rect">
            <a:avLst/>
          </a:prstGeom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8E9097E8-95FC-4DE0-A6AE-7F9613A44DA2}"/>
              </a:ext>
            </a:extLst>
          </p:cNvPr>
          <p:cNvCxnSpPr>
            <a:cxnSpLocks/>
          </p:cNvCxnSpPr>
          <p:nvPr/>
        </p:nvCxnSpPr>
        <p:spPr>
          <a:xfrm>
            <a:off x="838200" y="1690688"/>
            <a:ext cx="10515600" cy="0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8484E91C-D6B4-4A0C-D505-6CED3989B703}"/>
              </a:ext>
            </a:extLst>
          </p:cNvPr>
          <p:cNvSpPr txBox="1"/>
          <p:nvPr/>
        </p:nvSpPr>
        <p:spPr>
          <a:xfrm>
            <a:off x="963040" y="6311900"/>
            <a:ext cx="17509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fennellstory.com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5777F4C-37DD-C5FC-13A0-22DFD96BE042}"/>
              </a:ext>
            </a:extLst>
          </p:cNvPr>
          <p:cNvSpPr txBox="1"/>
          <p:nvPr/>
        </p:nvSpPr>
        <p:spPr>
          <a:xfrm>
            <a:off x="9000516" y="6308209"/>
            <a:ext cx="306178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</a:rPr>
              <a:t>johnstoryresearch@gmail.com</a:t>
            </a:r>
            <a:endParaRPr lang="en-US" dirty="0"/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19D65626-54A6-E556-6B03-CBCC61991D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4" name="Picture 3" descr="A black square with a black background&#10;&#10;AI-generated content may be incorrect.">
            <a:extLst>
              <a:ext uri="{FF2B5EF4-FFF2-40B4-BE49-F238E27FC236}">
                <a16:creationId xmlns:a16="http://schemas.microsoft.com/office/drawing/2014/main" id="{14E1EB6A-DF91-EAB6-37FF-7DAB2E2558D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474" t="15472" r="21393" b="15493"/>
          <a:stretch>
            <a:fillRect/>
          </a:stretch>
        </p:blipFill>
        <p:spPr>
          <a:xfrm>
            <a:off x="193731" y="6250620"/>
            <a:ext cx="441701" cy="533722"/>
          </a:xfrm>
          <a:prstGeom prst="rect">
            <a:avLst/>
          </a:prstGeom>
        </p:spPr>
      </p:pic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FED9B19-6DB6-0197-EFF4-714AA5EC0CC3}"/>
              </a:ext>
            </a:extLst>
          </p:cNvPr>
          <p:cNvCxnSpPr>
            <a:cxnSpLocks/>
          </p:cNvCxnSpPr>
          <p:nvPr userDrawn="1"/>
        </p:nvCxnSpPr>
        <p:spPr>
          <a:xfrm>
            <a:off x="838200" y="1690688"/>
            <a:ext cx="10515600" cy="0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139507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E6D26A8C-E986-F29A-6C38-ABA2994974C8}"/>
              </a:ext>
            </a:extLst>
          </p:cNvPr>
          <p:cNvSpPr/>
          <p:nvPr/>
        </p:nvSpPr>
        <p:spPr>
          <a:xfrm>
            <a:off x="782664" y="349627"/>
            <a:ext cx="3255934" cy="58547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FF4FE00-F50E-B5EB-AC87-C8559EF375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3307597" cy="5811838"/>
          </a:xfrm>
        </p:spPr>
        <p:txBody>
          <a:bodyPr>
            <a:normAutofit/>
          </a:bodyPr>
          <a:lstStyle>
            <a:lvl1pPr>
              <a:defRPr sz="3600" b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AACD4D-F406-4855-297F-572AF01C98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77532" y="365124"/>
            <a:ext cx="7076268" cy="581183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D79130-F691-B4D7-DF20-48DDC104EED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07390" y="6356350"/>
            <a:ext cx="257401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132C265-DB3B-4D75-9445-E8354E0BA266}" type="datetimeFigureOut">
              <a:rPr lang="en-US" smtClean="0"/>
              <a:pPr/>
              <a:t>8/18/2025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4DBDFE-2513-EDA2-24EA-6EE57A628F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649E68-ECAA-02F1-C194-FF6A5B2E01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AF5E4D5-C7DB-4C13-993D-2E1FA50E65B8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7" descr="A black square with a black background&#10;&#10;AI-generated content may be incorrect.">
            <a:extLst>
              <a:ext uri="{FF2B5EF4-FFF2-40B4-BE49-F238E27FC236}">
                <a16:creationId xmlns:a16="http://schemas.microsoft.com/office/drawing/2014/main" id="{AD5A7A16-A04A-DFE7-3870-DF535188733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474" t="15472" r="21393" b="15493"/>
          <a:stretch>
            <a:fillRect/>
          </a:stretch>
        </p:blipFill>
        <p:spPr>
          <a:xfrm>
            <a:off x="193731" y="6250620"/>
            <a:ext cx="441701" cy="533722"/>
          </a:xfrm>
          <a:prstGeom prst="rect">
            <a:avLst/>
          </a:prstGeom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8E9097E8-95FC-4DE0-A6AE-7F9613A44DA2}"/>
              </a:ext>
            </a:extLst>
          </p:cNvPr>
          <p:cNvCxnSpPr>
            <a:cxnSpLocks/>
          </p:cNvCxnSpPr>
          <p:nvPr/>
        </p:nvCxnSpPr>
        <p:spPr>
          <a:xfrm>
            <a:off x="4145797" y="349626"/>
            <a:ext cx="0" cy="5854701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D1DD57FD-7636-7BC7-44D1-396E8660675E}"/>
              </a:ext>
            </a:extLst>
          </p:cNvPr>
          <p:cNvSpPr txBox="1"/>
          <p:nvPr/>
        </p:nvSpPr>
        <p:spPr>
          <a:xfrm>
            <a:off x="963040" y="6311900"/>
            <a:ext cx="17509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fennellstory.com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7D9C12B-25F3-97B3-8601-DCA3497C538B}"/>
              </a:ext>
            </a:extLst>
          </p:cNvPr>
          <p:cNvSpPr txBox="1"/>
          <p:nvPr/>
        </p:nvSpPr>
        <p:spPr>
          <a:xfrm>
            <a:off x="9000516" y="6308209"/>
            <a:ext cx="306178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johnstoryresearch@gmail.com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80C5DDE-EC70-BC5B-8D1E-2F839DC0BA17}"/>
              </a:ext>
            </a:extLst>
          </p:cNvPr>
          <p:cNvSpPr/>
          <p:nvPr userDrawn="1"/>
        </p:nvSpPr>
        <p:spPr>
          <a:xfrm>
            <a:off x="782664" y="349627"/>
            <a:ext cx="3255934" cy="58547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 descr="A black square with a black background&#10;&#10;AI-generated content may be incorrect.">
            <a:extLst>
              <a:ext uri="{FF2B5EF4-FFF2-40B4-BE49-F238E27FC236}">
                <a16:creationId xmlns:a16="http://schemas.microsoft.com/office/drawing/2014/main" id="{8262B8C6-6D40-4F6A-AE05-611C5F1F77F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474" t="15472" r="21393" b="15493"/>
          <a:stretch>
            <a:fillRect/>
          </a:stretch>
        </p:blipFill>
        <p:spPr>
          <a:xfrm>
            <a:off x="193731" y="6250620"/>
            <a:ext cx="441701" cy="533722"/>
          </a:xfrm>
          <a:prstGeom prst="rect">
            <a:avLst/>
          </a:prstGeom>
        </p:spPr>
      </p:pic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4F9DBEF8-D052-E530-EE08-9553D7DA2BAB}"/>
              </a:ext>
            </a:extLst>
          </p:cNvPr>
          <p:cNvCxnSpPr>
            <a:cxnSpLocks/>
          </p:cNvCxnSpPr>
          <p:nvPr userDrawn="1"/>
        </p:nvCxnSpPr>
        <p:spPr>
          <a:xfrm>
            <a:off x="4145797" y="349626"/>
            <a:ext cx="0" cy="5854701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213456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16903170-D43C-E1B2-7B70-86F9F4070F80}"/>
              </a:ext>
            </a:extLst>
          </p:cNvPr>
          <p:cNvSpPr/>
          <p:nvPr/>
        </p:nvSpPr>
        <p:spPr>
          <a:xfrm>
            <a:off x="831850" y="4433888"/>
            <a:ext cx="10528300" cy="165576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67E1C14-0907-5FC3-95F1-9676E4A2E4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540001"/>
          </a:xfrm>
        </p:spPr>
        <p:txBody>
          <a:bodyPr anchor="b">
            <a:normAutofit/>
          </a:bodyPr>
          <a:lstStyle>
            <a:lvl1pPr>
              <a:defRPr sz="3600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CBB4DF-23A8-C78A-5132-1BA0835C75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433889"/>
            <a:ext cx="10515600" cy="1655762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6F28D5-B206-D812-ACA7-8653895FAB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ABD82059-7184-0CD4-04ED-70903EB78492}"/>
              </a:ext>
            </a:extLst>
          </p:cNvPr>
          <p:cNvCxnSpPr>
            <a:cxnSpLocks/>
          </p:cNvCxnSpPr>
          <p:nvPr/>
        </p:nvCxnSpPr>
        <p:spPr>
          <a:xfrm>
            <a:off x="824101" y="4341813"/>
            <a:ext cx="10536049" cy="0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12" descr="A black square with a black background&#10;&#10;AI-generated content may be incorrect.">
            <a:extLst>
              <a:ext uri="{FF2B5EF4-FFF2-40B4-BE49-F238E27FC236}">
                <a16:creationId xmlns:a16="http://schemas.microsoft.com/office/drawing/2014/main" id="{38B61233-A434-E638-BC8D-FF42CFF1B95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474" t="15472" r="21393" b="15493"/>
          <a:stretch>
            <a:fillRect/>
          </a:stretch>
        </p:blipFill>
        <p:spPr>
          <a:xfrm>
            <a:off x="929791" y="1709737"/>
            <a:ext cx="727017" cy="878479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3C6D551F-E24A-D896-591D-9CD6261CE5C2}"/>
              </a:ext>
            </a:extLst>
          </p:cNvPr>
          <p:cNvSpPr txBox="1"/>
          <p:nvPr/>
        </p:nvSpPr>
        <p:spPr>
          <a:xfrm>
            <a:off x="963040" y="6311900"/>
            <a:ext cx="17509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fennellstory.com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8590D07-D669-CE2E-066F-B7A428C1A060}"/>
              </a:ext>
            </a:extLst>
          </p:cNvPr>
          <p:cNvSpPr txBox="1"/>
          <p:nvPr/>
        </p:nvSpPr>
        <p:spPr>
          <a:xfrm>
            <a:off x="9000516" y="6308209"/>
            <a:ext cx="306178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johnstoryresearch@gmail.com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B1D1AF1-672E-26BF-613D-372C14587BE7}"/>
              </a:ext>
            </a:extLst>
          </p:cNvPr>
          <p:cNvSpPr/>
          <p:nvPr userDrawn="1"/>
        </p:nvSpPr>
        <p:spPr>
          <a:xfrm>
            <a:off x="831850" y="4433888"/>
            <a:ext cx="10528300" cy="165576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FB57D12-065F-C849-38C1-18CAC4E44E5E}"/>
              </a:ext>
            </a:extLst>
          </p:cNvPr>
          <p:cNvCxnSpPr>
            <a:cxnSpLocks/>
          </p:cNvCxnSpPr>
          <p:nvPr userDrawn="1"/>
        </p:nvCxnSpPr>
        <p:spPr>
          <a:xfrm>
            <a:off x="824101" y="4341813"/>
            <a:ext cx="10536049" cy="0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 descr="A black square with a black background&#10;&#10;AI-generated content may be incorrect.">
            <a:extLst>
              <a:ext uri="{FF2B5EF4-FFF2-40B4-BE49-F238E27FC236}">
                <a16:creationId xmlns:a16="http://schemas.microsoft.com/office/drawing/2014/main" id="{4B0BBC66-A488-5C47-9044-06C3DFDC694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474" t="15472" r="21393" b="15493"/>
          <a:stretch>
            <a:fillRect/>
          </a:stretch>
        </p:blipFill>
        <p:spPr>
          <a:xfrm>
            <a:off x="929791" y="1709737"/>
            <a:ext cx="727017" cy="8784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45222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076299F4-16CB-5895-84C4-6E0B6B461531}"/>
              </a:ext>
            </a:extLst>
          </p:cNvPr>
          <p:cNvSpPr/>
          <p:nvPr/>
        </p:nvSpPr>
        <p:spPr>
          <a:xfrm>
            <a:off x="838200" y="6309360"/>
            <a:ext cx="11353800" cy="457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A black square with a black background&#10;&#10;AI-generated content may be incorrect.">
            <a:extLst>
              <a:ext uri="{FF2B5EF4-FFF2-40B4-BE49-F238E27FC236}">
                <a16:creationId xmlns:a16="http://schemas.microsoft.com/office/drawing/2014/main" id="{DD089E96-A29F-B38E-8462-9B6B83296FA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474" t="15472" r="21393" b="15493"/>
          <a:stretch>
            <a:fillRect/>
          </a:stretch>
        </p:blipFill>
        <p:spPr>
          <a:xfrm>
            <a:off x="193731" y="6250620"/>
            <a:ext cx="441701" cy="533722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DC93531-DB84-4187-3E36-6DF88E143F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30736A-9D37-847D-1CBC-D78634A1044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7A4DD66-151F-38E0-E7CB-3401EC9BFA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761EE90-00D1-4372-A387-F7A03CC05F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0419D3D-01ED-9982-EC94-AC199A9AADE8}"/>
              </a:ext>
            </a:extLst>
          </p:cNvPr>
          <p:cNvSpPr txBox="1"/>
          <p:nvPr/>
        </p:nvSpPr>
        <p:spPr>
          <a:xfrm>
            <a:off x="963040" y="6311900"/>
            <a:ext cx="17509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fennellstory.com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5B01281-B9EC-8A22-F671-7612C77FD463}"/>
              </a:ext>
            </a:extLst>
          </p:cNvPr>
          <p:cNvSpPr txBox="1"/>
          <p:nvPr/>
        </p:nvSpPr>
        <p:spPr>
          <a:xfrm>
            <a:off x="9000516" y="6308209"/>
            <a:ext cx="306178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</a:rPr>
              <a:t>johnstoryresearch@gmail.com</a:t>
            </a:r>
            <a:endParaRPr lang="en-US" dirty="0"/>
          </a:p>
        </p:txBody>
      </p:sp>
      <p:pic>
        <p:nvPicPr>
          <p:cNvPr id="7" name="Picture 6" descr="A black square with a black background&#10;&#10;AI-generated content may be incorrect.">
            <a:extLst>
              <a:ext uri="{FF2B5EF4-FFF2-40B4-BE49-F238E27FC236}">
                <a16:creationId xmlns:a16="http://schemas.microsoft.com/office/drawing/2014/main" id="{8A4C761B-BA7F-767B-8DF9-2416765D21C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474" t="15472" r="21393" b="15493"/>
          <a:stretch>
            <a:fillRect/>
          </a:stretch>
        </p:blipFill>
        <p:spPr>
          <a:xfrm>
            <a:off x="193731" y="6250620"/>
            <a:ext cx="441701" cy="533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01044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E31C40A9-E660-1BC8-54E4-382444993033}"/>
              </a:ext>
            </a:extLst>
          </p:cNvPr>
          <p:cNvSpPr/>
          <p:nvPr/>
        </p:nvSpPr>
        <p:spPr>
          <a:xfrm>
            <a:off x="838200" y="6310313"/>
            <a:ext cx="11353800" cy="457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 descr="A black square with a black background&#10;&#10;AI-generated content may be incorrect.">
            <a:extLst>
              <a:ext uri="{FF2B5EF4-FFF2-40B4-BE49-F238E27FC236}">
                <a16:creationId xmlns:a16="http://schemas.microsoft.com/office/drawing/2014/main" id="{ED0C5DAE-9AAA-63B4-11B1-7953F1D05CB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474" t="15472" r="21393" b="15493"/>
          <a:stretch>
            <a:fillRect/>
          </a:stretch>
        </p:blipFill>
        <p:spPr>
          <a:xfrm>
            <a:off x="193731" y="6250620"/>
            <a:ext cx="441701" cy="533722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44E1A2B-4687-607F-140E-B3CA54BAD0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>
            <a:normAutofit/>
          </a:bodyPr>
          <a:lstStyle>
            <a:lvl1pPr>
              <a:defRPr sz="3600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E0B0DB-43C9-44FD-7A54-B2B183ED94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5092894-0224-BC99-7ED1-D4D8ACA764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A633C68-9215-10A6-A71B-C1810ED05D2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6DA8E73-20A5-90AA-58A6-B07C9A4293F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167C83C-3022-592E-2FC1-1A2B1CC39F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02E26F7-B01F-EF87-8975-D03B62CFDDEE}"/>
              </a:ext>
            </a:extLst>
          </p:cNvPr>
          <p:cNvSpPr txBox="1"/>
          <p:nvPr/>
        </p:nvSpPr>
        <p:spPr>
          <a:xfrm>
            <a:off x="963040" y="6311900"/>
            <a:ext cx="17509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fennellstory.com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CAC217D-A96F-06B5-37CA-0AC11D8DBD07}"/>
              </a:ext>
            </a:extLst>
          </p:cNvPr>
          <p:cNvSpPr txBox="1"/>
          <p:nvPr/>
        </p:nvSpPr>
        <p:spPr>
          <a:xfrm>
            <a:off x="9000516" y="6308209"/>
            <a:ext cx="306178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</a:rPr>
              <a:t>johnstoryresearch@gmail.com</a:t>
            </a:r>
            <a:endParaRPr lang="en-US" dirty="0"/>
          </a:p>
        </p:txBody>
      </p:sp>
      <p:pic>
        <p:nvPicPr>
          <p:cNvPr id="9" name="Picture 8" descr="A black square with a black background&#10;&#10;AI-generated content may be incorrect.">
            <a:extLst>
              <a:ext uri="{FF2B5EF4-FFF2-40B4-BE49-F238E27FC236}">
                <a16:creationId xmlns:a16="http://schemas.microsoft.com/office/drawing/2014/main" id="{B762B7CD-E496-5F85-7EA8-7552337F37B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474" t="15472" r="21393" b="15493"/>
          <a:stretch>
            <a:fillRect/>
          </a:stretch>
        </p:blipFill>
        <p:spPr>
          <a:xfrm>
            <a:off x="193731" y="6250620"/>
            <a:ext cx="441701" cy="533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52486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2BFAD43C-58CD-0A69-7C72-5F2B97422AEC}"/>
              </a:ext>
            </a:extLst>
          </p:cNvPr>
          <p:cNvSpPr/>
          <p:nvPr/>
        </p:nvSpPr>
        <p:spPr>
          <a:xfrm>
            <a:off x="838200" y="6310313"/>
            <a:ext cx="11353800" cy="457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A black square with a black background&#10;&#10;AI-generated content may be incorrect.">
            <a:extLst>
              <a:ext uri="{FF2B5EF4-FFF2-40B4-BE49-F238E27FC236}">
                <a16:creationId xmlns:a16="http://schemas.microsoft.com/office/drawing/2014/main" id="{2115E947-AC9B-A133-CCEB-4AAFC1CCDFB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474" t="15472" r="21393" b="15493"/>
          <a:stretch>
            <a:fillRect/>
          </a:stretch>
        </p:blipFill>
        <p:spPr>
          <a:xfrm>
            <a:off x="193731" y="6250620"/>
            <a:ext cx="441701" cy="533722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63B5CC5-B527-C1EA-1A00-B7A247791C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92BBE32-1193-6B66-63EB-6F2EDE38B8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6199226-B258-1A8E-F31E-57F132656879}"/>
              </a:ext>
            </a:extLst>
          </p:cNvPr>
          <p:cNvSpPr txBox="1"/>
          <p:nvPr/>
        </p:nvSpPr>
        <p:spPr>
          <a:xfrm>
            <a:off x="963040" y="6311900"/>
            <a:ext cx="17509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fennellstory.com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48A0AC4-3B5C-2E51-0B39-5F9094A8AC63}"/>
              </a:ext>
            </a:extLst>
          </p:cNvPr>
          <p:cNvSpPr txBox="1"/>
          <p:nvPr/>
        </p:nvSpPr>
        <p:spPr>
          <a:xfrm>
            <a:off x="9000516" y="6308209"/>
            <a:ext cx="306178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</a:rPr>
              <a:t>johnstoryresearch@gmail.com</a:t>
            </a:r>
            <a:endParaRPr lang="en-US" dirty="0"/>
          </a:p>
        </p:txBody>
      </p:sp>
      <p:pic>
        <p:nvPicPr>
          <p:cNvPr id="5" name="Picture 4" descr="A black square with a black background&#10;&#10;AI-generated content may be incorrect.">
            <a:extLst>
              <a:ext uri="{FF2B5EF4-FFF2-40B4-BE49-F238E27FC236}">
                <a16:creationId xmlns:a16="http://schemas.microsoft.com/office/drawing/2014/main" id="{D076423F-7FC7-BB87-8D46-BBFCEFD3AFC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474" t="15472" r="21393" b="15493"/>
          <a:stretch>
            <a:fillRect/>
          </a:stretch>
        </p:blipFill>
        <p:spPr>
          <a:xfrm>
            <a:off x="193731" y="6250620"/>
            <a:ext cx="441701" cy="533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92044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E60051F-FBCF-8859-E32F-0688B20108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E8BE8DA-38F1-74C1-AF82-23C9B836DCA2}"/>
              </a:ext>
            </a:extLst>
          </p:cNvPr>
          <p:cNvSpPr txBox="1"/>
          <p:nvPr/>
        </p:nvSpPr>
        <p:spPr>
          <a:xfrm>
            <a:off x="963040" y="6311900"/>
            <a:ext cx="17509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fennellstory.com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B073F65-342F-9FE1-B601-6C94FFA21544}"/>
              </a:ext>
            </a:extLst>
          </p:cNvPr>
          <p:cNvSpPr txBox="1"/>
          <p:nvPr/>
        </p:nvSpPr>
        <p:spPr>
          <a:xfrm>
            <a:off x="9000516" y="6308209"/>
            <a:ext cx="306178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johnstoryresearch@gmail.com</a:t>
            </a:r>
          </a:p>
        </p:txBody>
      </p:sp>
    </p:spTree>
    <p:extLst>
      <p:ext uri="{BB962C8B-B14F-4D97-AF65-F5344CB8AC3E}">
        <p14:creationId xmlns:p14="http://schemas.microsoft.com/office/powerpoint/2010/main" val="32465132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A280442B-0A85-06B3-AABE-255A306C2F54}"/>
              </a:ext>
            </a:extLst>
          </p:cNvPr>
          <p:cNvSpPr/>
          <p:nvPr/>
        </p:nvSpPr>
        <p:spPr>
          <a:xfrm>
            <a:off x="838200" y="6309360"/>
            <a:ext cx="11353800" cy="457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A black square with a black background&#10;&#10;AI-generated content may be incorrect.">
            <a:extLst>
              <a:ext uri="{FF2B5EF4-FFF2-40B4-BE49-F238E27FC236}">
                <a16:creationId xmlns:a16="http://schemas.microsoft.com/office/drawing/2014/main" id="{77C78C52-45D2-7051-449D-9C9DC79FD3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474" t="15472" r="21393" b="15493"/>
          <a:stretch>
            <a:fillRect/>
          </a:stretch>
        </p:blipFill>
        <p:spPr>
          <a:xfrm>
            <a:off x="193731" y="6250620"/>
            <a:ext cx="441701" cy="533722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788F846-EAF3-0232-A935-4C55BFABC4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C69BBD-D31B-6D33-3D4E-8A70FD2B6B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AEE8FBB-F0C7-A314-D677-0229761D56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BD1AF4-3F92-9191-72E9-2D8207EAD7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0B0EE9B-69B7-B253-50B2-673C9AF067DB}"/>
              </a:ext>
            </a:extLst>
          </p:cNvPr>
          <p:cNvSpPr txBox="1"/>
          <p:nvPr/>
        </p:nvSpPr>
        <p:spPr>
          <a:xfrm>
            <a:off x="963040" y="6311900"/>
            <a:ext cx="17509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fennellstory.com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B6D5CBF-D97B-3C68-C24A-04563A6C5487}"/>
              </a:ext>
            </a:extLst>
          </p:cNvPr>
          <p:cNvSpPr txBox="1"/>
          <p:nvPr/>
        </p:nvSpPr>
        <p:spPr>
          <a:xfrm>
            <a:off x="9000516" y="6308209"/>
            <a:ext cx="306178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</a:rPr>
              <a:t>johnstoryresearch@gmail.com</a:t>
            </a:r>
            <a:endParaRPr lang="en-US" dirty="0"/>
          </a:p>
        </p:txBody>
      </p:sp>
      <p:pic>
        <p:nvPicPr>
          <p:cNvPr id="7" name="Picture 6" descr="A black square with a black background&#10;&#10;AI-generated content may be incorrect.">
            <a:extLst>
              <a:ext uri="{FF2B5EF4-FFF2-40B4-BE49-F238E27FC236}">
                <a16:creationId xmlns:a16="http://schemas.microsoft.com/office/drawing/2014/main" id="{C3D2911F-3154-D2C3-C504-60E0EC91DE6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474" t="15472" r="21393" b="15493"/>
          <a:stretch>
            <a:fillRect/>
          </a:stretch>
        </p:blipFill>
        <p:spPr>
          <a:xfrm>
            <a:off x="193731" y="6250620"/>
            <a:ext cx="441701" cy="533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62816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0E51CC-086F-8F6C-56C7-E86D3EF284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778C4B-CB92-501A-C150-B581DED3B9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B73C0D-9A8B-DBD1-F9AD-115A70DC712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32C265-DB3B-4D75-9445-E8354E0BA266}" type="datetimeFigureOut">
              <a:rPr lang="en-US" smtClean="0"/>
              <a:t>8/18/2025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1BD4FE-786D-6F13-4B9A-7790466D4D0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D5C2EF-C6CD-1231-743A-55E37C5A9E3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F5E4D5-C7DB-4C13-993D-2E1FA50E6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83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073AA6-46E3-E2DA-ED0E-FE2035988A8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Attention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b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Engagement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85C5616-BB36-E752-9461-0BB99C04DF0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Fennell, G. (1979). Attention Engagement. Current Issues </a:t>
            </a:r>
            <a:br>
              <a:rPr lang="en-US" dirty="0"/>
            </a:br>
            <a:r>
              <a:rPr lang="en-US" dirty="0"/>
              <a:t>&amp; Research in Advertising, 2(1), 17.</a:t>
            </a:r>
          </a:p>
        </p:txBody>
      </p:sp>
    </p:spTree>
    <p:extLst>
      <p:ext uri="{BB962C8B-B14F-4D97-AF65-F5344CB8AC3E}">
        <p14:creationId xmlns:p14="http://schemas.microsoft.com/office/powerpoint/2010/main" val="41028910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CCB8CD-9620-604D-EADA-44327CD3D2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Motivation and Attention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504AAB-DFE8-2A23-40CD-5BDEC1D895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Fennell links the different classes of motivation to different forms of attention engagement</a:t>
            </a:r>
          </a:p>
          <a:p>
            <a:pPr lvl="1"/>
            <a:r>
              <a:rPr lang="en-US" dirty="0"/>
              <a:t>Affective unpleasant</a:t>
            </a:r>
          </a:p>
          <a:p>
            <a:pPr lvl="1"/>
            <a:r>
              <a:rPr lang="en-US" dirty="0"/>
              <a:t>Affective pleasant</a:t>
            </a:r>
          </a:p>
          <a:p>
            <a:pPr lvl="1"/>
            <a:r>
              <a:rPr lang="en-US" dirty="0"/>
              <a:t>Repetition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46D9B0D-77B7-C10B-633A-1498D4ACB7C0}"/>
              </a:ext>
            </a:extLst>
          </p:cNvPr>
          <p:cNvSpPr txBox="1"/>
          <p:nvPr/>
        </p:nvSpPr>
        <p:spPr>
          <a:xfrm>
            <a:off x="963040" y="6311900"/>
            <a:ext cx="17509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fennellstory.com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AA84284-188D-6FD2-3141-CF292D5DB94B}"/>
              </a:ext>
            </a:extLst>
          </p:cNvPr>
          <p:cNvSpPr txBox="1"/>
          <p:nvPr/>
        </p:nvSpPr>
        <p:spPr>
          <a:xfrm>
            <a:off x="9000516" y="6308209"/>
            <a:ext cx="306178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</a:rPr>
              <a:t>johnstoryresearch@gmail.com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5910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01F299-8B8A-1B85-5902-C1EFF439C7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Selected Quotes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9FC35B-7486-8F1D-6F5A-4786A8F4D4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Aft>
                <a:spcPts val="1200"/>
              </a:spcAft>
              <a:buNone/>
            </a:pPr>
            <a:r>
              <a:rPr lang="en-US" sz="2400" dirty="0"/>
              <a:t>“Yet, compared to other aspects of consumer behavior on which marketing and advertising success depends, attentional processes have suffered neglect from theorists and practitioners alike.” p. 17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en-US" sz="2400" dirty="0"/>
              <a:t>“. . . The advertiser’s second hurdle, that of converting targets exposed to targets engaged.” p. 18 (selective attention)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en-US" sz="2400" dirty="0"/>
              <a:t>“. . . The role of advertising is to inform consumers about the particular set of attributes, i.e., want-satisfying qualities, that a brand claims for itself.” p. 25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en-US" sz="2400" dirty="0"/>
              <a:t>“Briefly, consumer wants arise from feelings associated with the way the product-use situation is perceived by the consumer.” p. 26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CCDD055-8DDB-8972-A4BA-55A130AFCB60}"/>
              </a:ext>
            </a:extLst>
          </p:cNvPr>
          <p:cNvSpPr txBox="1"/>
          <p:nvPr/>
        </p:nvSpPr>
        <p:spPr>
          <a:xfrm>
            <a:off x="963040" y="6311900"/>
            <a:ext cx="17509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fennellstory.com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4746BD0-E8A2-0C56-C4EF-EBF2AC4A8D94}"/>
              </a:ext>
            </a:extLst>
          </p:cNvPr>
          <p:cNvSpPr txBox="1"/>
          <p:nvPr/>
        </p:nvSpPr>
        <p:spPr>
          <a:xfrm>
            <a:off x="9000516" y="6308209"/>
            <a:ext cx="306178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</a:rPr>
              <a:t>johnstoryresearch@gmail.com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87810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2998C4-E53D-62E1-C459-6F80261F8F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Selected Quotes </a:t>
            </a:r>
            <a:r>
              <a:rPr lang="en-US" sz="2000" b="0" dirty="0"/>
              <a:t>(continued)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001B3-ED0A-5073-950C-AB361A363D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Aft>
                <a:spcPts val="1200"/>
              </a:spcAft>
              <a:buNone/>
            </a:pPr>
            <a:r>
              <a:rPr lang="en-US" sz="2400" dirty="0"/>
              <a:t>“I see value in the development of a set of conceptual categories to classify advertising content in behaviorally relevant ways.” p. 32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en-US" sz="2400" dirty="0"/>
              <a:t>“. . . Individual differences in the significance of stimuli make it impossible to predict behavior from a knowledge of stimulus conditions alone.” p. 32 (think Prospect vs. </a:t>
            </a:r>
            <a:r>
              <a:rPr lang="en-US" sz="2400" dirty="0" err="1"/>
              <a:t>Nonprospect</a:t>
            </a:r>
            <a:r>
              <a:rPr lang="en-US" sz="2400" dirty="0"/>
              <a:t>)</a:t>
            </a:r>
          </a:p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8AD8EE5-B724-699C-EFB6-DE945DDA8F68}"/>
              </a:ext>
            </a:extLst>
          </p:cNvPr>
          <p:cNvSpPr txBox="1"/>
          <p:nvPr/>
        </p:nvSpPr>
        <p:spPr>
          <a:xfrm>
            <a:off x="963040" y="6311900"/>
            <a:ext cx="17509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fennellstory.com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838DA6C-23C1-7FD0-D3DE-2DCC6C56F85B}"/>
              </a:ext>
            </a:extLst>
          </p:cNvPr>
          <p:cNvSpPr txBox="1"/>
          <p:nvPr/>
        </p:nvSpPr>
        <p:spPr>
          <a:xfrm>
            <a:off x="9000516" y="6308209"/>
            <a:ext cx="306178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</a:rPr>
              <a:t>johnstoryresearch@gmail.com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69567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C88248-CBEF-92F1-97E7-7BB51B40E2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4A548A-76E5-2E54-1DE4-9AA5EF5BE8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Berlyne</a:t>
            </a: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Daniel (1960) </a:t>
            </a:r>
            <a:r>
              <a:rPr lang="en-US" sz="18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Conflict, Arousal and Curiosity</a:t>
            </a: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New York: McGraw-Hill Education (UK).</a:t>
            </a: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-4572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Fennell, G. (1978) ‘Consumers’ Perceptions of the Product-Use Situation’, </a:t>
            </a:r>
            <a:r>
              <a:rPr lang="en-US" sz="18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Journal of Marketing</a:t>
            </a: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42(2), pp. 38–47.</a:t>
            </a: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Fennell, G. (1979) ‘Attention Engagement’, </a:t>
            </a:r>
            <a:r>
              <a:rPr lang="en-US" sz="18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Current Issues &amp; Research in Advertising</a:t>
            </a: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2(1), p. 17.</a:t>
            </a: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Kahneman, D. (1973) </a:t>
            </a:r>
            <a:r>
              <a:rPr lang="en-US" sz="18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Attention and Effort</a:t>
            </a: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Englewood Cliffs, N. J.: Prentice Hall.</a:t>
            </a: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C2EB93B-0D41-5CF3-6F76-28CB6CACF888}"/>
              </a:ext>
            </a:extLst>
          </p:cNvPr>
          <p:cNvSpPr txBox="1"/>
          <p:nvPr/>
        </p:nvSpPr>
        <p:spPr>
          <a:xfrm>
            <a:off x="963040" y="6311900"/>
            <a:ext cx="17509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fennellstory.com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F343A4B-1161-E286-5A5E-AED338A8E795}"/>
              </a:ext>
            </a:extLst>
          </p:cNvPr>
          <p:cNvSpPr txBox="1"/>
          <p:nvPr/>
        </p:nvSpPr>
        <p:spPr>
          <a:xfrm>
            <a:off x="9000516" y="6308209"/>
            <a:ext cx="306178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</a:rPr>
              <a:t>johnstoryresearch@gmail.com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19137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E91CFE-6104-586F-7C48-A1E7BD3682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 and Motivation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F3187F-EEE2-197D-6CFB-61864A3BE1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spcAft>
                <a:spcPts val="2400"/>
              </a:spcAft>
              <a:buFont typeface="+mj-lt"/>
              <a:buAutoNum type="arabicPeriod"/>
            </a:pPr>
            <a:r>
              <a:rPr lang="en-US" dirty="0"/>
              <a:t>Whose attention are advertisers seeking?</a:t>
            </a:r>
          </a:p>
          <a:p>
            <a:pPr marL="514350" indent="-514350">
              <a:spcAft>
                <a:spcPts val="2400"/>
              </a:spcAft>
              <a:buFont typeface="+mj-lt"/>
              <a:buAutoNum type="arabicPeriod"/>
            </a:pPr>
            <a:r>
              <a:rPr lang="en-US" dirty="0"/>
              <a:t>Was this an intentional choice?</a:t>
            </a:r>
          </a:p>
          <a:p>
            <a:pPr marL="514350" indent="-514350">
              <a:spcAft>
                <a:spcPts val="2400"/>
              </a:spcAft>
              <a:buFont typeface="+mj-lt"/>
              <a:buAutoNum type="arabicPeriod"/>
            </a:pPr>
            <a:r>
              <a:rPr lang="en-US" dirty="0"/>
              <a:t>Who made the decision on the target audience and why were those people chosen?</a:t>
            </a:r>
          </a:p>
          <a:p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703689-67E9-FF73-0EB9-651E9C2E6007}"/>
              </a:ext>
            </a:extLst>
          </p:cNvPr>
          <p:cNvSpPr txBox="1"/>
          <p:nvPr/>
        </p:nvSpPr>
        <p:spPr>
          <a:xfrm>
            <a:off x="963040" y="6311900"/>
            <a:ext cx="17509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fennellstory.com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7F10671-64E4-6611-A304-029C79EEACF4}"/>
              </a:ext>
            </a:extLst>
          </p:cNvPr>
          <p:cNvSpPr txBox="1"/>
          <p:nvPr/>
        </p:nvSpPr>
        <p:spPr>
          <a:xfrm>
            <a:off x="9000516" y="6308209"/>
            <a:ext cx="306178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</a:rPr>
              <a:t>johnstoryresearch@gmail.com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16133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38BFD431-DDFE-6828-81B7-7002E252B79D}"/>
              </a:ext>
            </a:extLst>
          </p:cNvPr>
          <p:cNvSpPr/>
          <p:nvPr/>
        </p:nvSpPr>
        <p:spPr>
          <a:xfrm>
            <a:off x="6416116" y="3642102"/>
            <a:ext cx="4693764" cy="2244186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accent4"/>
              </a:gs>
            </a:gsLst>
            <a:lin ang="18900000" scaled="1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10ABF35-A223-2A38-5350-621438BC135E}"/>
              </a:ext>
            </a:extLst>
          </p:cNvPr>
          <p:cNvSpPr/>
          <p:nvPr/>
        </p:nvSpPr>
        <p:spPr>
          <a:xfrm>
            <a:off x="1016001" y="3642102"/>
            <a:ext cx="4693764" cy="2244186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accent4"/>
              </a:gs>
            </a:gsLst>
            <a:lin ang="18900000" scaled="1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BD45A7A-736F-2BAA-AFF7-D39FFD939ACA}"/>
              </a:ext>
            </a:extLst>
          </p:cNvPr>
          <p:cNvSpPr/>
          <p:nvPr/>
        </p:nvSpPr>
        <p:spPr>
          <a:xfrm>
            <a:off x="1255039" y="1154625"/>
            <a:ext cx="4225226" cy="449499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D72C10F-9962-AD24-A726-228131CFF9D5}"/>
              </a:ext>
            </a:extLst>
          </p:cNvPr>
          <p:cNvSpPr/>
          <p:nvPr/>
        </p:nvSpPr>
        <p:spPr>
          <a:xfrm>
            <a:off x="6619713" y="1154624"/>
            <a:ext cx="4286573" cy="449499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FBD5CE-5394-B3D9-F946-71AE9745C8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55038" y="2836190"/>
            <a:ext cx="4225227" cy="3340773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/>
              <a:t>Attentional strategy has often been assigned to the “inscrutable creative process,” rather than marketing practitioners.</a:t>
            </a:r>
          </a:p>
          <a:p>
            <a:pPr marL="0" indent="0" algn="ctr">
              <a:buNone/>
            </a:pP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DB2CDED-8DBB-DD5D-83C6-B532589B8B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738855" y="2836190"/>
            <a:ext cx="4048287" cy="3340773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/>
              <a:t>This has resulted in behavioral science acting as a gatekeeper for content that has already been created.</a:t>
            </a:r>
          </a:p>
          <a:p>
            <a:pPr marL="0" indent="0" algn="ctr">
              <a:buNone/>
            </a:pPr>
            <a:endParaRPr lang="en-US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DF57BA7D-2A29-0E19-45B2-AF756A0238BD}"/>
              </a:ext>
            </a:extLst>
          </p:cNvPr>
          <p:cNvSpPr/>
          <p:nvPr/>
        </p:nvSpPr>
        <p:spPr>
          <a:xfrm>
            <a:off x="2504065" y="503696"/>
            <a:ext cx="1727174" cy="1727174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8E490A92-7031-5A6C-D894-319D5061E770}"/>
              </a:ext>
            </a:extLst>
          </p:cNvPr>
          <p:cNvSpPr/>
          <p:nvPr/>
        </p:nvSpPr>
        <p:spPr>
          <a:xfrm>
            <a:off x="7899412" y="503696"/>
            <a:ext cx="1727174" cy="1727174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Graphic 14">
            <a:extLst>
              <a:ext uri="{FF2B5EF4-FFF2-40B4-BE49-F238E27FC236}">
                <a16:creationId xmlns:a16="http://schemas.microsoft.com/office/drawing/2014/main" id="{FCC7EA5B-4C60-A3CF-69FB-B9EAE41AF49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905932" y="971713"/>
            <a:ext cx="826292" cy="826292"/>
          </a:xfrm>
          <a:prstGeom prst="rect">
            <a:avLst/>
          </a:prstGeom>
        </p:spPr>
      </p:pic>
      <p:pic>
        <p:nvPicPr>
          <p:cNvPr id="17" name="Graphic 16">
            <a:extLst>
              <a:ext uri="{FF2B5EF4-FFF2-40B4-BE49-F238E27FC236}">
                <a16:creationId xmlns:a16="http://schemas.microsoft.com/office/drawing/2014/main" id="{A032FB1C-9169-F576-BB21-AF0DB498E58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308585" y="888409"/>
            <a:ext cx="909596" cy="909596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403E7BDF-6B0A-39BC-05CA-70A886361919}"/>
              </a:ext>
            </a:extLst>
          </p:cNvPr>
          <p:cNvSpPr txBox="1"/>
          <p:nvPr/>
        </p:nvSpPr>
        <p:spPr>
          <a:xfrm>
            <a:off x="963040" y="6311900"/>
            <a:ext cx="17509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fennellstory.com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6BF8895F-162A-0198-4F6E-6110C7F55F13}"/>
              </a:ext>
            </a:extLst>
          </p:cNvPr>
          <p:cNvSpPr txBox="1"/>
          <p:nvPr/>
        </p:nvSpPr>
        <p:spPr>
          <a:xfrm>
            <a:off x="9000516" y="6308209"/>
            <a:ext cx="306178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</a:rPr>
              <a:t>johnstoryresearch@gmail.com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80030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01F299-8B8A-1B85-5902-C1EFF439C7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Purpose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9FC35B-7486-8F1D-6F5A-4786A8F4D4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“to initiate a discussion of conceptual issues concerning attention by presenting a formulation for attention allocation”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“to describe a set of options for attention engagement in advertising.” (p. 17)</a:t>
            </a:r>
          </a:p>
          <a:p>
            <a:pPr marL="0" indent="0">
              <a:buNone/>
            </a:pPr>
            <a:r>
              <a:rPr lang="en-US" dirty="0"/>
              <a:t>Fennell wanted to focus attention on the process of engaging an audience’s attention and provide a framework for effectively engaging an audience. This was an opportunity to apply the concepts and model from her 1978 article, Consumer Perceptions of the Product-Use Situation.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3638956-8958-D706-89F9-C03F80FADB4D}"/>
              </a:ext>
            </a:extLst>
          </p:cNvPr>
          <p:cNvSpPr txBox="1"/>
          <p:nvPr/>
        </p:nvSpPr>
        <p:spPr>
          <a:xfrm>
            <a:off x="963040" y="6311900"/>
            <a:ext cx="17509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fennellstory.com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C1C4A7F-ABEF-2B72-BA38-813F3EC8A339}"/>
              </a:ext>
            </a:extLst>
          </p:cNvPr>
          <p:cNvSpPr txBox="1"/>
          <p:nvPr/>
        </p:nvSpPr>
        <p:spPr>
          <a:xfrm>
            <a:off x="9000516" y="6308209"/>
            <a:ext cx="306178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</a:rPr>
              <a:t>johnstoryresearch@gmail.com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98457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01F299-8B8A-1B85-5902-C1EFF439C7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Exposure versus Engagement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9FC35B-7486-8F1D-6F5A-4786A8F4D4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The issue addressed in this paper is selective engagement – converting targets (prospects) exposed to targets (prospects) engaged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Key questions</a:t>
            </a:r>
          </a:p>
          <a:p>
            <a:pPr lvl="1"/>
            <a:r>
              <a:rPr lang="en-US" dirty="0"/>
              <a:t>Do targets self-select into engagement?</a:t>
            </a:r>
          </a:p>
          <a:p>
            <a:pPr lvl="1"/>
            <a:r>
              <a:rPr lang="en-US" dirty="0"/>
              <a:t>Do non-targets self-select differently from targets?</a:t>
            </a:r>
          </a:p>
          <a:p>
            <a:pPr lvl="1"/>
            <a:r>
              <a:rPr lang="en-US" dirty="0"/>
              <a:t>At what point in an ad do targets need to be engaged?</a:t>
            </a:r>
          </a:p>
          <a:p>
            <a:pPr lvl="1"/>
            <a:r>
              <a:rPr lang="en-US" dirty="0"/>
              <a:t>How does selective attending differ from selective impact?</a:t>
            </a:r>
          </a:p>
          <a:p>
            <a:pPr lvl="1"/>
            <a:r>
              <a:rPr lang="en-US" dirty="0"/>
              <a:t>What is the mechanism that results in selective attending?</a:t>
            </a:r>
          </a:p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6EF5B8F-10A9-28D8-4B0C-ED7F01D33FCB}"/>
              </a:ext>
            </a:extLst>
          </p:cNvPr>
          <p:cNvSpPr txBox="1"/>
          <p:nvPr/>
        </p:nvSpPr>
        <p:spPr>
          <a:xfrm>
            <a:off x="963040" y="6311900"/>
            <a:ext cx="17509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fennellstory.com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D3E9282-DD63-BEEB-5F22-F6851F91D1EA}"/>
              </a:ext>
            </a:extLst>
          </p:cNvPr>
          <p:cNvSpPr txBox="1"/>
          <p:nvPr/>
        </p:nvSpPr>
        <p:spPr>
          <a:xfrm>
            <a:off x="9000516" y="6308209"/>
            <a:ext cx="306178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</a:rPr>
              <a:t>johnstoryresearch@gmail.com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76773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:a16="http://schemas.microsoft.com/office/drawing/2014/main" id="{53ADCF86-B898-57D9-291A-CFF05C487DEB}"/>
              </a:ext>
            </a:extLst>
          </p:cNvPr>
          <p:cNvSpPr/>
          <p:nvPr/>
        </p:nvSpPr>
        <p:spPr>
          <a:xfrm>
            <a:off x="3003662" y="283652"/>
            <a:ext cx="6184676" cy="61846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7C8A820A-B713-5E31-26A5-5E319CBFE82F}"/>
              </a:ext>
            </a:extLst>
          </p:cNvPr>
          <p:cNvSpPr/>
          <p:nvPr/>
        </p:nvSpPr>
        <p:spPr>
          <a:xfrm>
            <a:off x="3326861" y="1566984"/>
            <a:ext cx="3531140" cy="353114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1A86F73E-9485-A95E-0A97-0BFFFD3363FD}"/>
              </a:ext>
            </a:extLst>
          </p:cNvPr>
          <p:cNvSpPr/>
          <p:nvPr/>
        </p:nvSpPr>
        <p:spPr>
          <a:xfrm>
            <a:off x="5486399" y="1566984"/>
            <a:ext cx="3531140" cy="3531140"/>
          </a:xfrm>
          <a:prstGeom prst="ellipse">
            <a:avLst/>
          </a:prstGeom>
          <a:solidFill>
            <a:schemeClr val="tx2">
              <a:alpha val="38039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9F41331-3699-B787-242F-FB5DE641724F}"/>
              </a:ext>
            </a:extLst>
          </p:cNvPr>
          <p:cNvSpPr txBox="1"/>
          <p:nvPr/>
        </p:nvSpPr>
        <p:spPr>
          <a:xfrm>
            <a:off x="4309097" y="2257911"/>
            <a:ext cx="9299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</a:rPr>
              <a:t>Targets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1D06999-BDF0-7369-EAB1-EF1478415FE4}"/>
              </a:ext>
            </a:extLst>
          </p:cNvPr>
          <p:cNvSpPr txBox="1"/>
          <p:nvPr/>
        </p:nvSpPr>
        <p:spPr>
          <a:xfrm>
            <a:off x="7043532" y="2274476"/>
            <a:ext cx="11673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</a:rPr>
              <a:t>Audience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017442B-CE1A-833B-340B-AB6F3CF34EEB}"/>
              </a:ext>
            </a:extLst>
          </p:cNvPr>
          <p:cNvSpPr txBox="1"/>
          <p:nvPr/>
        </p:nvSpPr>
        <p:spPr>
          <a:xfrm>
            <a:off x="5632175" y="2909312"/>
            <a:ext cx="107990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Targets Exposed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8F4D842-87B5-C265-ACA1-4470F84F6E19}"/>
              </a:ext>
            </a:extLst>
          </p:cNvPr>
          <p:cNvSpPr txBox="1"/>
          <p:nvPr/>
        </p:nvSpPr>
        <p:spPr>
          <a:xfrm>
            <a:off x="3809974" y="3404294"/>
            <a:ext cx="142912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Targets Not Exposed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E10BEAA-7CC8-691B-37B9-25D37E5AA849}"/>
              </a:ext>
            </a:extLst>
          </p:cNvPr>
          <p:cNvSpPr txBox="1"/>
          <p:nvPr/>
        </p:nvSpPr>
        <p:spPr>
          <a:xfrm>
            <a:off x="7043532" y="3375990"/>
            <a:ext cx="138062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Nontargets Exposed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AFD3305-6D3B-A20F-C63A-CADF8862E37E}"/>
              </a:ext>
            </a:extLst>
          </p:cNvPr>
          <p:cNvSpPr txBox="1"/>
          <p:nvPr/>
        </p:nvSpPr>
        <p:spPr>
          <a:xfrm>
            <a:off x="4799812" y="5521616"/>
            <a:ext cx="25923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  <a:latin typeface="+mj-lt"/>
              </a:rPr>
              <a:t>POPULATION</a:t>
            </a:r>
          </a:p>
        </p:txBody>
      </p:sp>
    </p:spTree>
    <p:extLst>
      <p:ext uri="{BB962C8B-B14F-4D97-AF65-F5344CB8AC3E}">
        <p14:creationId xmlns:p14="http://schemas.microsoft.com/office/powerpoint/2010/main" val="28519046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EDF6060-D50F-D5E0-318D-E0B11CAA648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EAFB0B-7465-64AB-1F4A-AE604810AC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Advertising and Attention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D1F08C-F46D-2B3A-1616-4F41C8A01E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1" indent="0">
              <a:buNone/>
            </a:pPr>
            <a:r>
              <a:rPr lang="en-US" sz="3200" dirty="0"/>
              <a:t>Advertising seeks a two-fold outcome:</a:t>
            </a:r>
          </a:p>
          <a:p>
            <a:pPr lvl="1"/>
            <a:r>
              <a:rPr lang="en-US" dirty="0"/>
              <a:t>Retention of a representation of the message</a:t>
            </a:r>
          </a:p>
          <a:p>
            <a:pPr lvl="1"/>
            <a:r>
              <a:rPr lang="en-US" dirty="0"/>
              <a:t>The brand located in the memory network so that it will be in the consumer’s consideration set</a:t>
            </a:r>
          </a:p>
          <a:p>
            <a:pPr lvl="1"/>
            <a:endParaRPr lang="en-US" dirty="0"/>
          </a:p>
          <a:p>
            <a:pPr marL="0" lvl="1" indent="0">
              <a:buNone/>
            </a:pPr>
            <a:r>
              <a:rPr lang="en-US" sz="3200" dirty="0"/>
              <a:t>Advertising inherently lacks personal relevance, given its mass communication nature</a:t>
            </a:r>
          </a:p>
          <a:p>
            <a:pPr lvl="1"/>
            <a:endParaRPr lang="en-US" b="1" dirty="0"/>
          </a:p>
          <a:p>
            <a:pPr marL="0" indent="0">
              <a:buNone/>
            </a:pPr>
            <a:r>
              <a:rPr lang="en-US" sz="3200" dirty="0"/>
              <a:t>Attention can be voluntary or involuntary</a:t>
            </a:r>
          </a:p>
          <a:p>
            <a:endParaRPr lang="en-US" sz="32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C0E1270-0A8A-B860-9683-AD8B8A791718}"/>
              </a:ext>
            </a:extLst>
          </p:cNvPr>
          <p:cNvSpPr txBox="1"/>
          <p:nvPr/>
        </p:nvSpPr>
        <p:spPr>
          <a:xfrm>
            <a:off x="963040" y="6311900"/>
            <a:ext cx="17509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fennellstory.com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2BD09D6-F2EB-E624-4D44-7666A363E7E6}"/>
              </a:ext>
            </a:extLst>
          </p:cNvPr>
          <p:cNvSpPr txBox="1"/>
          <p:nvPr/>
        </p:nvSpPr>
        <p:spPr>
          <a:xfrm>
            <a:off x="9000516" y="6308209"/>
            <a:ext cx="306178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</a:rPr>
              <a:t>johnstoryresearch@gmail.com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56740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9FC35B-7486-8F1D-6F5A-4786A8F4D4E4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2525713" y="690563"/>
            <a:ext cx="9666287" cy="54864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There are three classes of properties by which a stimulus can attract attention (</a:t>
            </a:r>
            <a:r>
              <a:rPr lang="en-US" dirty="0" err="1"/>
              <a:t>Berlyne</a:t>
            </a:r>
            <a:r>
              <a:rPr lang="en-US" dirty="0"/>
              <a:t>, 1960)</a:t>
            </a:r>
          </a:p>
          <a:p>
            <a:pPr lvl="1"/>
            <a:r>
              <a:rPr lang="en-US" dirty="0"/>
              <a:t>Affective – emotion generation</a:t>
            </a:r>
          </a:p>
          <a:p>
            <a:pPr lvl="1"/>
            <a:r>
              <a:rPr lang="en-US" dirty="0"/>
              <a:t>Collative – novel, surprising, incongruous</a:t>
            </a:r>
          </a:p>
          <a:p>
            <a:pPr lvl="1"/>
            <a:r>
              <a:rPr lang="en-US" dirty="0"/>
              <a:t>Intensive – physical properties (brightness, loudness, color)</a:t>
            </a:r>
          </a:p>
          <a:p>
            <a:pPr marL="457200" lvl="1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Fennell combines Kahneman’s voluntary vs. involuntary attention studies with </a:t>
            </a:r>
            <a:r>
              <a:rPr lang="en-US" dirty="0" err="1"/>
              <a:t>Berlyne’s</a:t>
            </a:r>
            <a:r>
              <a:rPr lang="en-US" dirty="0"/>
              <a:t> stimulus properties to explain subjects’ allocation of attention.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She uses her seven classes of motivation (Fennell, 1978) to categorize these.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B00D5D9-FF56-6E9C-2D6A-B8A141443B65}"/>
              </a:ext>
            </a:extLst>
          </p:cNvPr>
          <p:cNvSpPr txBox="1"/>
          <p:nvPr/>
        </p:nvSpPr>
        <p:spPr>
          <a:xfrm>
            <a:off x="963040" y="6311900"/>
            <a:ext cx="17509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fennellstory.com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ECA188C-E847-0F32-8A3B-647A937EA2DA}"/>
              </a:ext>
            </a:extLst>
          </p:cNvPr>
          <p:cNvSpPr txBox="1"/>
          <p:nvPr/>
        </p:nvSpPr>
        <p:spPr>
          <a:xfrm>
            <a:off x="9000516" y="6308209"/>
            <a:ext cx="306178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</a:rPr>
              <a:t>johnstoryresearch@gmail.com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05366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128682-2B39-CAFB-94DB-0C4E7C09E4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Seven Motivation Classes </a:t>
            </a:r>
            <a:br>
              <a:rPr lang="en-US" dirty="0"/>
            </a:br>
            <a:r>
              <a:rPr lang="en-US" sz="2800" b="0" dirty="0"/>
              <a:t>Perceptions of the Product-Use Situation</a:t>
            </a:r>
            <a:endParaRPr lang="en-US" b="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0BDBF6-1150-9D41-D5C4-DE07910471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sz="2400" dirty="0"/>
              <a:t>Current problem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/>
              <a:t>Potential problem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/>
              <a:t>Normal depletion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/>
              <a:t>Interest opportunity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/>
              <a:t>Sensory enjoyment opportunity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/>
              <a:t>Product-related problem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/>
              <a:t>Satisfaction frustration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8DB192E-DAED-9370-FBFD-D813DB39BD81}"/>
              </a:ext>
            </a:extLst>
          </p:cNvPr>
          <p:cNvSpPr txBox="1"/>
          <p:nvPr/>
        </p:nvSpPr>
        <p:spPr>
          <a:xfrm>
            <a:off x="963040" y="6311900"/>
            <a:ext cx="17509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fennellstory.com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1BDE5B2-3203-FAC6-DC68-5007317BAC66}"/>
              </a:ext>
            </a:extLst>
          </p:cNvPr>
          <p:cNvSpPr txBox="1"/>
          <p:nvPr/>
        </p:nvSpPr>
        <p:spPr>
          <a:xfrm>
            <a:off x="9000516" y="6308209"/>
            <a:ext cx="306178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</a:rPr>
              <a:t>johnstoryresearch@gmail.com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5307319"/>
      </p:ext>
    </p:extLst>
  </p:cSld>
  <p:clrMapOvr>
    <a:masterClrMapping/>
  </p:clrMapOvr>
</p:sld>
</file>

<file path=ppt/theme/theme1.xml><?xml version="1.0" encoding="utf-8"?>
<a:theme xmlns:a="http://schemas.openxmlformats.org/drawingml/2006/main" name="FSI Theme_Dad">
  <a:themeElements>
    <a:clrScheme name="Custom 2">
      <a:dk1>
        <a:srgbClr val="333333"/>
      </a:dk1>
      <a:lt1>
        <a:sysClr val="window" lastClr="FFFFFF"/>
      </a:lt1>
      <a:dk2>
        <a:srgbClr val="905B24"/>
      </a:dk2>
      <a:lt2>
        <a:srgbClr val="E9E8E9"/>
      </a:lt2>
      <a:accent1>
        <a:srgbClr val="455E54"/>
      </a:accent1>
      <a:accent2>
        <a:srgbClr val="919469"/>
      </a:accent2>
      <a:accent3>
        <a:srgbClr val="879E8E"/>
      </a:accent3>
      <a:accent4>
        <a:srgbClr val="C19B60"/>
      </a:accent4>
      <a:accent5>
        <a:srgbClr val="333333"/>
      </a:accent5>
      <a:accent6>
        <a:srgbClr val="E9E8E9"/>
      </a:accent6>
      <a:hlink>
        <a:srgbClr val="0563C1"/>
      </a:hlink>
      <a:folHlink>
        <a:srgbClr val="954F72"/>
      </a:folHlink>
    </a:clrScheme>
    <a:fontScheme name="Custom 3">
      <a:majorFont>
        <a:latin typeface="Tahoma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SI Theme_Dad" id="{95E280C2-A9B0-4FE6-A17E-7C29879619B7}" vid="{3FB6078F-0D7F-4555-8A6F-4C8FC96BB52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FSI Theme_Dad</Template>
  <TotalTime>301</TotalTime>
  <Words>787</Words>
  <Application>Microsoft Office PowerPoint</Application>
  <PresentationFormat>Widescreen</PresentationFormat>
  <Paragraphs>91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Aptos</vt:lpstr>
      <vt:lpstr>Arial</vt:lpstr>
      <vt:lpstr>Calibri</vt:lpstr>
      <vt:lpstr>Open Sans</vt:lpstr>
      <vt:lpstr>Tahoma</vt:lpstr>
      <vt:lpstr>Times New Roman</vt:lpstr>
      <vt:lpstr>FSI Theme_Dad</vt:lpstr>
      <vt:lpstr>Attention Engagement</vt:lpstr>
      <vt:lpstr>Questions and Motivation</vt:lpstr>
      <vt:lpstr>PowerPoint Presentation</vt:lpstr>
      <vt:lpstr>Purpose</vt:lpstr>
      <vt:lpstr>Exposure versus Engagement</vt:lpstr>
      <vt:lpstr>PowerPoint Presentation</vt:lpstr>
      <vt:lpstr>Advertising and Attention</vt:lpstr>
      <vt:lpstr>PowerPoint Presentation</vt:lpstr>
      <vt:lpstr>Seven Motivation Classes  Perceptions of the Product-Use Situation</vt:lpstr>
      <vt:lpstr>Motivation and Attention</vt:lpstr>
      <vt:lpstr>Selected Quotes</vt:lpstr>
      <vt:lpstr>Selected Quotes (continued)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Attention Engagement</dc:title>
  <dc:creator>John Story</dc:creator>
  <cp:lastModifiedBy>John Story</cp:lastModifiedBy>
  <cp:revision>6</cp:revision>
  <dcterms:created xsi:type="dcterms:W3CDTF">2022-12-29T19:41:15Z</dcterms:created>
  <dcterms:modified xsi:type="dcterms:W3CDTF">2025-08-18T21:40:50Z</dcterms:modified>
</cp:coreProperties>
</file>