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 id="2147483751" r:id="rId2"/>
  </p:sldMasterIdLst>
  <p:notesMasterIdLst>
    <p:notesMasterId r:id="rId57"/>
  </p:notesMasterIdLst>
  <p:sldIdLst>
    <p:sldId id="256" r:id="rId3"/>
    <p:sldId id="904" r:id="rId4"/>
    <p:sldId id="839" r:id="rId5"/>
    <p:sldId id="877" r:id="rId6"/>
    <p:sldId id="875" r:id="rId7"/>
    <p:sldId id="913" r:id="rId8"/>
    <p:sldId id="941" r:id="rId9"/>
    <p:sldId id="909" r:id="rId10"/>
    <p:sldId id="918" r:id="rId11"/>
    <p:sldId id="922" r:id="rId12"/>
    <p:sldId id="914" r:id="rId13"/>
    <p:sldId id="478" r:id="rId14"/>
    <p:sldId id="942" r:id="rId15"/>
    <p:sldId id="910" r:id="rId16"/>
    <p:sldId id="919" r:id="rId17"/>
    <p:sldId id="843" r:id="rId18"/>
    <p:sldId id="953" r:id="rId19"/>
    <p:sldId id="920" r:id="rId20"/>
    <p:sldId id="923" r:id="rId21"/>
    <p:sldId id="943" r:id="rId22"/>
    <p:sldId id="924" r:id="rId23"/>
    <p:sldId id="844" r:id="rId24"/>
    <p:sldId id="951" r:id="rId25"/>
    <p:sldId id="911" r:id="rId26"/>
    <p:sldId id="905" r:id="rId27"/>
    <p:sldId id="912" r:id="rId28"/>
    <p:sldId id="925" r:id="rId29"/>
    <p:sldId id="926" r:id="rId30"/>
    <p:sldId id="906" r:id="rId31"/>
    <p:sldId id="952" r:id="rId32"/>
    <p:sldId id="938" r:id="rId33"/>
    <p:sldId id="915" r:id="rId34"/>
    <p:sldId id="927" r:id="rId35"/>
    <p:sldId id="928" r:id="rId36"/>
    <p:sldId id="929" r:id="rId37"/>
    <p:sldId id="930" r:id="rId38"/>
    <p:sldId id="931" r:id="rId39"/>
    <p:sldId id="907" r:id="rId40"/>
    <p:sldId id="932" r:id="rId41"/>
    <p:sldId id="916" r:id="rId42"/>
    <p:sldId id="917" r:id="rId43"/>
    <p:sldId id="940" r:id="rId44"/>
    <p:sldId id="908" r:id="rId45"/>
    <p:sldId id="933" r:id="rId46"/>
    <p:sldId id="934" r:id="rId47"/>
    <p:sldId id="935" r:id="rId48"/>
    <p:sldId id="936" r:id="rId49"/>
    <p:sldId id="937" r:id="rId50"/>
    <p:sldId id="944" r:id="rId51"/>
    <p:sldId id="947" r:id="rId52"/>
    <p:sldId id="948" r:id="rId53"/>
    <p:sldId id="946" r:id="rId54"/>
    <p:sldId id="859" r:id="rId55"/>
    <p:sldId id="94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636B5E-B836-4536-B22D-6E713197BA74}">
          <p14:sldIdLst>
            <p14:sldId id="256"/>
            <p14:sldId id="904"/>
            <p14:sldId id="839"/>
            <p14:sldId id="877"/>
            <p14:sldId id="875"/>
            <p14:sldId id="913"/>
            <p14:sldId id="941"/>
            <p14:sldId id="909"/>
            <p14:sldId id="918"/>
            <p14:sldId id="922"/>
            <p14:sldId id="914"/>
            <p14:sldId id="478"/>
            <p14:sldId id="942"/>
            <p14:sldId id="910"/>
            <p14:sldId id="919"/>
            <p14:sldId id="843"/>
            <p14:sldId id="953"/>
            <p14:sldId id="920"/>
            <p14:sldId id="923"/>
            <p14:sldId id="943"/>
            <p14:sldId id="924"/>
            <p14:sldId id="844"/>
            <p14:sldId id="951"/>
            <p14:sldId id="911"/>
            <p14:sldId id="905"/>
            <p14:sldId id="912"/>
            <p14:sldId id="925"/>
            <p14:sldId id="926"/>
            <p14:sldId id="906"/>
            <p14:sldId id="952"/>
            <p14:sldId id="938"/>
            <p14:sldId id="915"/>
            <p14:sldId id="927"/>
            <p14:sldId id="928"/>
            <p14:sldId id="929"/>
            <p14:sldId id="930"/>
            <p14:sldId id="931"/>
            <p14:sldId id="907"/>
            <p14:sldId id="932"/>
            <p14:sldId id="916"/>
            <p14:sldId id="917"/>
            <p14:sldId id="940"/>
            <p14:sldId id="908"/>
            <p14:sldId id="933"/>
            <p14:sldId id="934"/>
            <p14:sldId id="935"/>
            <p14:sldId id="936"/>
            <p14:sldId id="937"/>
            <p14:sldId id="944"/>
            <p14:sldId id="947"/>
            <p14:sldId id="948"/>
            <p14:sldId id="946"/>
            <p14:sldId id="859"/>
            <p14:sldId id="94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Rogers" initials="BR" lastIdx="3" clrIdx="0">
    <p:extLst>
      <p:ext uri="{19B8F6BF-5375-455C-9EA6-DF929625EA0E}">
        <p15:presenceInfo xmlns:p15="http://schemas.microsoft.com/office/powerpoint/2012/main" userId="861e55ca110179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B3596"/>
    <a:srgbClr val="DC73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1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20857-3338-4618-98C9-29328D42FFCE}" type="datetimeFigureOut">
              <a:rPr lang="en-US" smtClean="0"/>
              <a:t>11/28/2020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9DF8F-3BA4-4216-8216-8E4503C81747}" type="slidenum">
              <a:rPr lang="en-US" smtClean="0"/>
              <a:t>‹#›</a:t>
            </a:fld>
            <a:endParaRPr lang="en-US"/>
          </a:p>
        </p:txBody>
      </p:sp>
    </p:spTree>
    <p:extLst>
      <p:ext uri="{BB962C8B-B14F-4D97-AF65-F5344CB8AC3E}">
        <p14:creationId xmlns:p14="http://schemas.microsoft.com/office/powerpoint/2010/main" val="11615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Revelation 1 we have the glorified Christ</a:t>
            </a:r>
          </a:p>
          <a:p>
            <a:r>
              <a:rPr lang="en-US" dirty="0"/>
              <a:t>In Revelation 2 &amp; 3 we have seven letters to seven churches and these are the two most important chapters in Revelation.</a:t>
            </a:r>
          </a:p>
          <a:p>
            <a:r>
              <a:rPr lang="en-US" dirty="0"/>
              <a:t>In Revelation 4 the church is taken out of the world and there is a scene of worship in heaven.</a:t>
            </a:r>
          </a:p>
          <a:p>
            <a:r>
              <a:rPr lang="en-US" dirty="0"/>
              <a:t>In Revelation 5 we see the 7 sealed scroll.</a:t>
            </a:r>
          </a:p>
          <a:p>
            <a:r>
              <a:rPr lang="en-US" dirty="0"/>
              <a:t>In Revelation 6 the first 6 seals are opened.</a:t>
            </a:r>
          </a:p>
          <a:p>
            <a:r>
              <a:rPr lang="en-US" dirty="0"/>
              <a:t>In Revelation 7 we find the 144,000 of Israel and the souls of those out of Great Tribulation</a:t>
            </a:r>
          </a:p>
          <a:p>
            <a:r>
              <a:rPr lang="en-US" dirty="0"/>
              <a:t>In Revelation 8 we see the 7</a:t>
            </a:r>
            <a:r>
              <a:rPr lang="en-US" baseline="30000" dirty="0"/>
              <a:t>th</a:t>
            </a:r>
            <a:r>
              <a:rPr lang="en-US" dirty="0"/>
              <a:t> seal opened and silence in heaven for ½ hour. The first 4 trumpets sound.</a:t>
            </a:r>
          </a:p>
          <a:p>
            <a:r>
              <a:rPr lang="en-US" dirty="0"/>
              <a:t>In Revelation 9  trumpets 5 &amp; 6. Men who lived did not repent.</a:t>
            </a:r>
          </a:p>
          <a:p>
            <a:r>
              <a:rPr lang="en-US" dirty="0"/>
              <a:t>In Revelation 10 the angel comes from heaven with the little book.</a:t>
            </a:r>
          </a:p>
          <a:p>
            <a:r>
              <a:rPr lang="en-US" dirty="0"/>
              <a:t>In Revelation 11 the temple is measured and the two olive trees who are the two witnesses show up. Then there is rejoicing in heaven </a:t>
            </a:r>
          </a:p>
          <a:p>
            <a:r>
              <a:rPr lang="en-US" dirty="0"/>
              <a:t>In Revelation 12 there appeared two great wonders in heaven. Then there is war in heaven and </a:t>
            </a:r>
            <a:r>
              <a:rPr lang="en-US" dirty="0" err="1"/>
              <a:t>satan</a:t>
            </a:r>
            <a:r>
              <a:rPr lang="en-US" dirty="0"/>
              <a:t> is expelled.</a:t>
            </a:r>
          </a:p>
          <a:p>
            <a:r>
              <a:rPr lang="en-US" dirty="0"/>
              <a:t>In Revelation 13 there appears a beast out of the sea and a beast out of the earth. The anti-</a:t>
            </a:r>
            <a:r>
              <a:rPr lang="en-US" dirty="0" err="1"/>
              <a:t>christ</a:t>
            </a:r>
            <a:r>
              <a:rPr lang="en-US" dirty="0"/>
              <a:t> and the false prophet.</a:t>
            </a:r>
          </a:p>
          <a:p>
            <a:r>
              <a:rPr lang="en-US" dirty="0"/>
              <a:t>In Revelation 14 there are the 144,000 redeemed from earth and 6 angels and they start with the everlasting gospel.</a:t>
            </a:r>
          </a:p>
        </p:txBody>
      </p:sp>
      <p:sp>
        <p:nvSpPr>
          <p:cNvPr id="4" name="Slide Number Placeholder 3"/>
          <p:cNvSpPr>
            <a:spLocks noGrp="1"/>
          </p:cNvSpPr>
          <p:nvPr>
            <p:ph type="sldNum" sz="quarter" idx="5"/>
          </p:nvPr>
        </p:nvSpPr>
        <p:spPr/>
        <p:txBody>
          <a:bodyPr/>
          <a:lstStyle/>
          <a:p>
            <a:fld id="{1C09DF8F-3BA4-4216-8216-8E4503C81747}" type="slidenum">
              <a:rPr lang="en-US" smtClean="0"/>
              <a:t>1</a:t>
            </a:fld>
            <a:endParaRPr lang="en-US"/>
          </a:p>
        </p:txBody>
      </p:sp>
    </p:spTree>
    <p:extLst>
      <p:ext uri="{BB962C8B-B14F-4D97-AF65-F5344CB8AC3E}">
        <p14:creationId xmlns:p14="http://schemas.microsoft.com/office/powerpoint/2010/main" val="549147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14 brings to a conclusion the material found in the section of chapters 12 through 14. Chapter 12 deals with the important characters of the period, chapter 13 with the wicked rulers of the period, and chapter 14 with the ultimate triumph of Christ. All of this material is not chronological but prepares the way for the climax which begins in chapter 15. Chapter 14 consists of a series of pronouncements and visions assuring the reader of the ultimate triumph of Christ and the judgment of the wicked. Much of the chapter is prophetic of events that have not yet taken place, but which are now impending. The chapter begins with the assurance that the Lamb will ultimately stand in triumph on Mount Zion with his followers, and it concludes with a series of pronouncements of judgments upon the wicked.</a:t>
            </a:r>
          </a:p>
        </p:txBody>
      </p:sp>
      <p:sp>
        <p:nvSpPr>
          <p:cNvPr id="4" name="Slide Number Placeholder 3"/>
          <p:cNvSpPr>
            <a:spLocks noGrp="1"/>
          </p:cNvSpPr>
          <p:nvPr>
            <p:ph type="sldNum" sz="quarter" idx="5"/>
          </p:nvPr>
        </p:nvSpPr>
        <p:spPr/>
        <p:txBody>
          <a:bodyPr/>
          <a:lstStyle/>
          <a:p>
            <a:fld id="{1C09DF8F-3BA4-4216-8216-8E4503C81747}" type="slidenum">
              <a:rPr lang="en-US" smtClean="0"/>
              <a:t>4</a:t>
            </a:fld>
            <a:endParaRPr lang="en-US"/>
          </a:p>
        </p:txBody>
      </p:sp>
    </p:spTree>
    <p:extLst>
      <p:ext uri="{BB962C8B-B14F-4D97-AF65-F5344CB8AC3E}">
        <p14:creationId xmlns:p14="http://schemas.microsoft.com/office/powerpoint/2010/main" val="69724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met this company before, only last time they were on earth. This is the illustrious company of the 144,000 who are sealed from twelve of Israel’s tribes (Rev. 7). These sealed ones have been preserved unharmed throughout the Great Tribulation, despite the rage of the dragon and the Beast. Unscathed, they have marched right down those dreadful years with horrors abounding on every hand and with every demon from the pit clutching at them in vain</a:t>
            </a:r>
          </a:p>
        </p:txBody>
      </p:sp>
      <p:sp>
        <p:nvSpPr>
          <p:cNvPr id="4" name="Slide Number Placeholder 3"/>
          <p:cNvSpPr>
            <a:spLocks noGrp="1"/>
          </p:cNvSpPr>
          <p:nvPr>
            <p:ph type="sldNum" sz="quarter" idx="5"/>
          </p:nvPr>
        </p:nvSpPr>
        <p:spPr/>
        <p:txBody>
          <a:bodyPr/>
          <a:lstStyle/>
          <a:p>
            <a:fld id="{1C09DF8F-3BA4-4216-8216-8E4503C81747}" type="slidenum">
              <a:rPr lang="en-US" smtClean="0"/>
              <a:t>5</a:t>
            </a:fld>
            <a:endParaRPr lang="en-US"/>
          </a:p>
        </p:txBody>
      </p:sp>
    </p:spTree>
    <p:extLst>
      <p:ext uri="{BB962C8B-B14F-4D97-AF65-F5344CB8AC3E}">
        <p14:creationId xmlns:p14="http://schemas.microsoft.com/office/powerpoint/2010/main" val="281646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verses are not written to the church.</a:t>
            </a:r>
          </a:p>
          <a:p>
            <a:r>
              <a:rPr lang="en-US" dirty="0"/>
              <a:t>I can make a verse taken out of context say anything I want it to say.</a:t>
            </a:r>
          </a:p>
        </p:txBody>
      </p:sp>
      <p:sp>
        <p:nvSpPr>
          <p:cNvPr id="4" name="Slide Number Placeholder 3"/>
          <p:cNvSpPr>
            <a:spLocks noGrp="1"/>
          </p:cNvSpPr>
          <p:nvPr>
            <p:ph type="sldNum" sz="quarter" idx="5"/>
          </p:nvPr>
        </p:nvSpPr>
        <p:spPr/>
        <p:txBody>
          <a:bodyPr/>
          <a:lstStyle/>
          <a:p>
            <a:fld id="{1C09DF8F-3BA4-4216-8216-8E4503C81747}" type="slidenum">
              <a:rPr lang="en-US" smtClean="0"/>
              <a:t>17</a:t>
            </a:fld>
            <a:endParaRPr lang="en-US"/>
          </a:p>
        </p:txBody>
      </p:sp>
    </p:spTree>
    <p:extLst>
      <p:ext uri="{BB962C8B-B14F-4D97-AF65-F5344CB8AC3E}">
        <p14:creationId xmlns:p14="http://schemas.microsoft.com/office/powerpoint/2010/main" val="399783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society, the mere telling of truth makes the teller vicious, racist, homophobic, and xenophobic. Quoting the Bible will be considered a crime. In China the state has rewritten the Bible to say what the state wants. The true word of God will be criminal here on day. The state locked John the Baptist up because he took a stand on marriage. Then he lost his head because the king lusted after his stepdaughter.</a:t>
            </a:r>
          </a:p>
        </p:txBody>
      </p:sp>
      <p:sp>
        <p:nvSpPr>
          <p:cNvPr id="4" name="Slide Number Placeholder 3"/>
          <p:cNvSpPr>
            <a:spLocks noGrp="1"/>
          </p:cNvSpPr>
          <p:nvPr>
            <p:ph type="sldNum" sz="quarter" idx="5"/>
          </p:nvPr>
        </p:nvSpPr>
        <p:spPr/>
        <p:txBody>
          <a:bodyPr/>
          <a:lstStyle/>
          <a:p>
            <a:fld id="{1C09DF8F-3BA4-4216-8216-8E4503C81747}" type="slidenum">
              <a:rPr lang="en-US" smtClean="0"/>
              <a:t>20</a:t>
            </a:fld>
            <a:endParaRPr lang="en-US"/>
          </a:p>
        </p:txBody>
      </p:sp>
    </p:spTree>
    <p:extLst>
      <p:ext uri="{BB962C8B-B14F-4D97-AF65-F5344CB8AC3E}">
        <p14:creationId xmlns:p14="http://schemas.microsoft.com/office/powerpoint/2010/main" val="404489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Revelation 14:13 (AV)</a:t>
            </a:r>
          </a:p>
          <a:p>
            <a:pPr algn="l" rtl="0"/>
            <a:r>
              <a:rPr lang="en-US" sz="1800" baseline="30000" dirty="0"/>
              <a:t>13 And I heard a voice from heaven saying unto me, Write, Blessed</a:t>
            </a:r>
            <a:r>
              <a:rPr lang="en-US" sz="1800" i="1" baseline="30000" dirty="0"/>
              <a:t> are the dead which die in the Lord from henceforth: Yea, saith the Spirit, that they may rest from their </a:t>
            </a:r>
            <a:r>
              <a:rPr lang="en-US" sz="1800" i="1" baseline="30000" dirty="0" err="1"/>
              <a:t>labours</a:t>
            </a:r>
            <a:r>
              <a:rPr lang="en-US" sz="1800" i="1" baseline="30000" dirty="0"/>
              <a:t>; and their works do follow them.</a:t>
            </a:r>
          </a:p>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28</a:t>
            </a:fld>
            <a:endParaRPr lang="en-US"/>
          </a:p>
        </p:txBody>
      </p:sp>
    </p:spTree>
    <p:extLst>
      <p:ext uri="{BB962C8B-B14F-4D97-AF65-F5344CB8AC3E}">
        <p14:creationId xmlns:p14="http://schemas.microsoft.com/office/powerpoint/2010/main" val="80164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Jeremiah 13:23 (NLT2) </a:t>
            </a:r>
            <a:br>
              <a:rPr lang="en-US" dirty="0"/>
            </a:br>
            <a:r>
              <a:rPr lang="en-US" baseline="30000" dirty="0"/>
              <a:t>23 </a:t>
            </a:r>
            <a:r>
              <a:rPr lang="en-US" dirty="0"/>
              <a:t> Can an Ethiopian change the color of his skin? Can a leopard take away its spots? Neither can you start doing good, for you have always done evil. </a:t>
            </a:r>
            <a:br>
              <a:rPr lang="en-US" dirty="0"/>
            </a:br>
            <a:r>
              <a:rPr lang="en-US" b="1" dirty="0"/>
              <a:t>Acts 11:18 (KJV) </a:t>
            </a:r>
            <a:br>
              <a:rPr lang="en-US" dirty="0"/>
            </a:br>
            <a:r>
              <a:rPr lang="en-US" baseline="30000" dirty="0"/>
              <a:t>18 </a:t>
            </a:r>
            <a:r>
              <a:rPr lang="en-US" dirty="0"/>
              <a:t> When they heard these things, they held their peace, and glorified God, saying, Then hath God also to the Gentiles granted repentance unto life. </a:t>
            </a:r>
          </a:p>
          <a:p>
            <a:pPr algn="l" fontAlgn="t"/>
            <a:r>
              <a:rPr lang="en-US" b="0" i="0" dirty="0">
                <a:solidFill>
                  <a:srgbClr val="333333"/>
                </a:solidFill>
                <a:effectLst/>
                <a:latin typeface="PT Sans"/>
              </a:rPr>
              <a:t>The question is then, do you believe?  Do you believe Jesus is who He says He is?</a:t>
            </a:r>
          </a:p>
          <a:p>
            <a:pPr algn="l" fontAlgn="t"/>
            <a:r>
              <a:rPr lang="en-US" b="0" i="0" dirty="0">
                <a:solidFill>
                  <a:srgbClr val="333333"/>
                </a:solidFill>
                <a:effectLst/>
                <a:latin typeface="PT Sans"/>
              </a:rPr>
              <a:t>Have you had that moment?  That moment where you decided, you made the decision — you’re all in.  You’re going to believe in faith that Jesus is who He says He is.  That God is real.  That He is your Father.  That you are His son, His daughter.</a:t>
            </a:r>
          </a:p>
          <a:p>
            <a:pPr algn="l" fontAlgn="t"/>
            <a:r>
              <a:rPr lang="en-US" b="0" i="0" dirty="0">
                <a:solidFill>
                  <a:srgbClr val="333333"/>
                </a:solidFill>
                <a:effectLst/>
                <a:latin typeface="PT Sans"/>
              </a:rPr>
              <a:t>And then it hits you.  You realize… if you believe Jesus is exactly who He says He is, the risen Son of the Most High God… it changes everything.</a:t>
            </a:r>
          </a:p>
          <a:p>
            <a:pPr algn="l" fontAlgn="t"/>
            <a:endParaRPr lang="en-US" b="0" i="0" dirty="0">
              <a:solidFill>
                <a:srgbClr val="333333"/>
              </a:solidFill>
              <a:effectLst/>
              <a:latin typeface="PT Sans"/>
            </a:endParaRPr>
          </a:p>
          <a:p>
            <a:pPr algn="l" fontAlgn="t"/>
            <a:r>
              <a:rPr lang="en-US" b="0" i="0" dirty="0">
                <a:solidFill>
                  <a:srgbClr val="333333"/>
                </a:solidFill>
                <a:effectLst/>
                <a:latin typeface="PT Sans"/>
              </a:rPr>
              <a:t>So as Peter spoke the death, burial, and resurrection to the household of </a:t>
            </a:r>
            <a:r>
              <a:rPr lang="en-US" b="0" i="0" dirty="0" err="1">
                <a:solidFill>
                  <a:srgbClr val="333333"/>
                </a:solidFill>
                <a:effectLst/>
                <a:latin typeface="PT Sans"/>
              </a:rPr>
              <a:t>Cornielus</a:t>
            </a:r>
            <a:r>
              <a:rPr lang="en-US" b="0" i="0" dirty="0">
                <a:solidFill>
                  <a:srgbClr val="333333"/>
                </a:solidFill>
                <a:effectLst/>
                <a:latin typeface="PT Sans"/>
              </a:rPr>
              <a:t> he and his whole household believed on Jesus and they were filled with the Holy Spirit. </a:t>
            </a:r>
            <a:r>
              <a:rPr lang="en-US" sz="1800" b="0" i="0" u="none" strike="noStrike" baseline="0" dirty="0">
                <a:solidFill>
                  <a:srgbClr val="218282"/>
                </a:solidFill>
                <a:latin typeface="Verdana" panose="020B0604030504040204" pitchFamily="34" charset="0"/>
              </a:rPr>
              <a:t>Act 10:43</a:t>
            </a:r>
            <a:r>
              <a:rPr lang="en-US" sz="1800" b="0" i="0" u="none" strike="noStrike" baseline="0" dirty="0">
                <a:solidFill>
                  <a:srgbClr val="292F33"/>
                </a:solidFill>
                <a:latin typeface="Verdana" panose="020B0604030504040204" pitchFamily="34" charset="0"/>
              </a:rPr>
              <a:t>  To him give all the prophets witness, that through his name whosoever believeth in him shall receive remission of sins. </a:t>
            </a:r>
            <a:endParaRPr lang="en-US" b="0" i="0" dirty="0">
              <a:solidFill>
                <a:srgbClr val="333333"/>
              </a:solidFill>
              <a:effectLst/>
              <a:latin typeface="PT Sans"/>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49</a:t>
            </a:fld>
            <a:endParaRPr lang="en-US"/>
          </a:p>
        </p:txBody>
      </p:sp>
    </p:spTree>
    <p:extLst>
      <p:ext uri="{BB962C8B-B14F-4D97-AF65-F5344CB8AC3E}">
        <p14:creationId xmlns:p14="http://schemas.microsoft.com/office/powerpoint/2010/main" val="242295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18:10–14 (AV)</a:t>
            </a:r>
          </a:p>
          <a:p>
            <a:r>
              <a:rPr lang="en-US" dirty="0"/>
              <a:t>10 Two men went up into the temple to pray; the one a Pharisee, and the other a publican. 11 The Pharisee stood and prayed thus with himself, God, I thank thee, that I am not as other men are, extortioners, unjust, adulterers, or even as this publican. 12 I fast twice in the week, I give tithes of all that I possess. 13 And the publican, standing afar off, would not lift up so much as his eyes unto heaven, but smote upon his breast, saying, God be merciful to me a sinner. 14 I tell you, this man went down to his house justified rather than the other: for every one that exalteth himself shall be abased; and he that </a:t>
            </a:r>
            <a:r>
              <a:rPr lang="en-US" dirty="0" err="1"/>
              <a:t>humbleth</a:t>
            </a:r>
            <a:r>
              <a:rPr lang="en-US"/>
              <a:t> himself shall be exalted.</a:t>
            </a:r>
          </a:p>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53</a:t>
            </a:fld>
            <a:endParaRPr lang="en-US"/>
          </a:p>
        </p:txBody>
      </p:sp>
    </p:spTree>
    <p:extLst>
      <p:ext uri="{BB962C8B-B14F-4D97-AF65-F5344CB8AC3E}">
        <p14:creationId xmlns:p14="http://schemas.microsoft.com/office/powerpoint/2010/main" val="77329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CEDB-E983-4AF7-A165-6B53596E2EE8}"/>
              </a:ext>
            </a:extLst>
          </p:cNvPr>
          <p:cNvSpPr>
            <a:spLocks noGrp="1"/>
          </p:cNvSpPr>
          <p:nvPr>
            <p:ph type="ctrTitle" hasCustomPrompt="1"/>
          </p:nvPr>
        </p:nvSpPr>
        <p:spPr>
          <a:xfrm>
            <a:off x="1524000" y="1122363"/>
            <a:ext cx="9144000" cy="2387600"/>
          </a:xfrm>
        </p:spPr>
        <p:txBody>
          <a:bodyPr anchor="b"/>
          <a:lstStyle>
            <a:lvl1pPr algn="ctr">
              <a:defRPr sz="6000">
                <a:latin typeface="Arial Rounded MT Bold" panose="020F07040305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B9AF1A1-EBDA-466E-8447-A3F270ECD372}"/>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46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A2D25-DCFD-44D9-88F5-DF88410E23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96F9B-2B13-469E-9A0B-D36F2FA55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56FF2-390E-43E3-BF51-324E60A93C3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5" name="Footer Placeholder 4">
            <a:extLst>
              <a:ext uri="{FF2B5EF4-FFF2-40B4-BE49-F238E27FC236}">
                <a16:creationId xmlns:a16="http://schemas.microsoft.com/office/drawing/2014/main" id="{27762197-98A5-44F7-BF88-462A551A898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FEE9916-3C6A-479A-9319-3C38B75CAE78}"/>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34084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
        <p:nvSpPr>
          <p:cNvPr id="3" name="Text Placeholder 2"/>
          <p:cNvSpPr>
            <a:spLocks noGrp="1"/>
          </p:cNvSpPr>
          <p:nvPr>
            <p:ph type="body" idx="1"/>
          </p:nvPr>
        </p:nvSpPr>
        <p:spPr>
          <a:xfrm>
            <a:off x="357428" y="1983971"/>
            <a:ext cx="3658222"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357429" y="2757573"/>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267907" y="1981200"/>
            <a:ext cx="3658223"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266470" y="2767012"/>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8217449" y="1981200"/>
            <a:ext cx="3658214"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8217449" y="2756447"/>
            <a:ext cx="365820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14177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076133"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677067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423949" y="556953"/>
            <a:ext cx="5672051" cy="5620010"/>
          </a:xfrm>
          <a:gradFill flip="none" rotWithShape="1">
            <a:gsLst>
              <a:gs pos="0">
                <a:schemeClr val="bg1">
                  <a:shade val="30000"/>
                  <a:satMod val="115000"/>
                </a:schemeClr>
              </a:gs>
              <a:gs pos="10000">
                <a:schemeClr val="bg1">
                  <a:shade val="67500"/>
                  <a:satMod val="115000"/>
                </a:schemeClr>
              </a:gs>
              <a:gs pos="54000">
                <a:schemeClr val="bg1">
                  <a:shade val="100000"/>
                  <a:satMod val="115000"/>
                </a:schemeClr>
              </a:gs>
            </a:gsLst>
            <a:lin ang="1080000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096000" y="556953"/>
            <a:ext cx="5816138" cy="5620010"/>
          </a:xfrm>
          <a:gradFill flip="none" rotWithShape="1">
            <a:gsLst>
              <a:gs pos="0">
                <a:schemeClr val="bg1">
                  <a:shade val="30000"/>
                  <a:satMod val="115000"/>
                </a:schemeClr>
              </a:gs>
              <a:gs pos="13000">
                <a:schemeClr val="bg1">
                  <a:shade val="67500"/>
                  <a:satMod val="115000"/>
                </a:schemeClr>
              </a:gs>
              <a:gs pos="33000">
                <a:schemeClr val="bg1">
                  <a:shade val="100000"/>
                  <a:satMod val="115000"/>
                </a:schemeClr>
              </a:gs>
            </a:gsLst>
            <a:lin ang="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692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1267F-F4CA-4A67-96C6-B3F1CC67630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71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5390242"/>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114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28553"/>
            <a:ext cx="8788599" cy="4389120"/>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1431238"/>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6066354"/>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14035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pic>
        <p:nvPicPr>
          <p:cNvPr id="2" name="Picture 1">
            <a:extLst>
              <a:ext uri="{FF2B5EF4-FFF2-40B4-BE49-F238E27FC236}">
                <a16:creationId xmlns:a16="http://schemas.microsoft.com/office/drawing/2014/main" id="{E0FE8717-B4E4-46D9-8D3E-34450EE2067A}"/>
              </a:ext>
            </a:extLst>
          </p:cNvPr>
          <p:cNvPicPr>
            <a:picLocks noChangeAspect="1"/>
          </p:cNvPicPr>
          <p:nvPr/>
        </p:nvPicPr>
        <p:blipFill>
          <a:blip r:embed="rId2"/>
          <a:stretch>
            <a:fillRect/>
          </a:stretch>
        </p:blipFill>
        <p:spPr>
          <a:xfrm>
            <a:off x="447566" y="1738277"/>
            <a:ext cx="11296867" cy="4810161"/>
          </a:xfrm>
          <a:prstGeom prst="rect">
            <a:avLst/>
          </a:prstGeom>
        </p:spPr>
      </p:pic>
      <p:sp>
        <p:nvSpPr>
          <p:cNvPr id="7" name="Content Placeholder 2">
            <a:extLst>
              <a:ext uri="{FF2B5EF4-FFF2-40B4-BE49-F238E27FC236}">
                <a16:creationId xmlns:a16="http://schemas.microsoft.com/office/drawing/2014/main" id="{06C86D8B-D05F-4C70-9ED5-DB92B041574A}"/>
              </a:ext>
            </a:extLst>
          </p:cNvPr>
          <p:cNvSpPr>
            <a:spLocks noGrp="1"/>
          </p:cNvSpPr>
          <p:nvPr>
            <p:ph idx="1"/>
          </p:nvPr>
        </p:nvSpPr>
        <p:spPr>
          <a:xfrm>
            <a:off x="688258" y="1976284"/>
            <a:ext cx="10835148" cy="4444181"/>
          </a:xfrm>
          <a:no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260477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325738"/>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092335"/>
            <a:ext cx="8788599" cy="3092334"/>
          </a:xfrm>
          <a:solidFill>
            <a:srgbClr val="002060"/>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821159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Custom Layout">
    <p:bg>
      <p:bgPr>
        <a:solidFill>
          <a:srgbClr val="7030A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550344"/>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Old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New Testament</a:t>
            </a:r>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316941"/>
            <a:ext cx="8788599" cy="2867728"/>
          </a:xfrm>
          <a:solidFill>
            <a:schemeClr val="accent1">
              <a:lumMod val="75000"/>
            </a:schemeClr>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426691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DEFD32D-BC35-452F-B0DB-BD4870B4FCFA}"/>
              </a:ext>
            </a:extLst>
          </p:cNvPr>
          <p:cNvGrpSpPr/>
          <p:nvPr/>
        </p:nvGrpSpPr>
        <p:grpSpPr>
          <a:xfrm>
            <a:off x="973860" y="643272"/>
            <a:ext cx="10106865" cy="5304392"/>
            <a:chOff x="973860" y="643272"/>
            <a:chExt cx="10106865" cy="5304392"/>
          </a:xfrm>
        </p:grpSpPr>
        <p:sp>
          <p:nvSpPr>
            <p:cNvPr id="26" name="Rectangle 17">
              <a:extLst>
                <a:ext uri="{FF2B5EF4-FFF2-40B4-BE49-F238E27FC236}">
                  <a16:creationId xmlns:a16="http://schemas.microsoft.com/office/drawing/2014/main" id="{B59B81AB-087A-4D22-8AE3-B511BEF0622C}"/>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7">
              <a:extLst>
                <a:ext uri="{FF2B5EF4-FFF2-40B4-BE49-F238E27FC236}">
                  <a16:creationId xmlns:a16="http://schemas.microsoft.com/office/drawing/2014/main" id="{41E6AFA4-AD0C-4876-95F0-DD2E9F27CE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E9EBAE40-988C-4D05-A265-0D4BC8D4DFBB}"/>
              </a:ext>
            </a:extLst>
          </p:cNvPr>
          <p:cNvGrpSpPr/>
          <p:nvPr/>
        </p:nvGrpSpPr>
        <p:grpSpPr>
          <a:xfrm>
            <a:off x="782947" y="374468"/>
            <a:ext cx="10488694" cy="640080"/>
            <a:chOff x="782947" y="566928"/>
            <a:chExt cx="10488694" cy="640080"/>
          </a:xfrm>
        </p:grpSpPr>
        <p:grpSp>
          <p:nvGrpSpPr>
            <p:cNvPr id="29" name="Group 28">
              <a:extLst>
                <a:ext uri="{FF2B5EF4-FFF2-40B4-BE49-F238E27FC236}">
                  <a16:creationId xmlns:a16="http://schemas.microsoft.com/office/drawing/2014/main" id="{63B216D4-4A5D-47D1-B442-8E1BE97B5F91}"/>
                </a:ext>
              </a:extLst>
            </p:cNvPr>
            <p:cNvGrpSpPr/>
            <p:nvPr/>
          </p:nvGrpSpPr>
          <p:grpSpPr>
            <a:xfrm>
              <a:off x="1006142" y="566928"/>
              <a:ext cx="10042305" cy="640080"/>
              <a:chOff x="1006142" y="566928"/>
              <a:chExt cx="10042305" cy="640080"/>
            </a:xfrm>
          </p:grpSpPr>
          <p:sp>
            <p:nvSpPr>
              <p:cNvPr id="33" name="Rectangle 3">
                <a:extLst>
                  <a:ext uri="{FF2B5EF4-FFF2-40B4-BE49-F238E27FC236}">
                    <a16:creationId xmlns:a16="http://schemas.microsoft.com/office/drawing/2014/main" id="{A3EFFF64-4E1D-4605-96E1-0DE1BB361EA1}"/>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
                <a:extLst>
                  <a:ext uri="{FF2B5EF4-FFF2-40B4-BE49-F238E27FC236}">
                    <a16:creationId xmlns:a16="http://schemas.microsoft.com/office/drawing/2014/main" id="{4177C544-9CB3-4DF9-B021-A47B64007A4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CAD373C-4D47-4575-BEF5-1EAA12A64845}"/>
                </a:ext>
              </a:extLst>
            </p:cNvPr>
            <p:cNvGrpSpPr/>
            <p:nvPr/>
          </p:nvGrpSpPr>
          <p:grpSpPr>
            <a:xfrm>
              <a:off x="782947" y="692112"/>
              <a:ext cx="10488694" cy="389711"/>
              <a:chOff x="1243831" y="2788919"/>
              <a:chExt cx="9644593" cy="698138"/>
            </a:xfrm>
          </p:grpSpPr>
          <p:sp>
            <p:nvSpPr>
              <p:cNvPr id="31" name="Rectangle 3">
                <a:extLst>
                  <a:ext uri="{FF2B5EF4-FFF2-40B4-BE49-F238E27FC236}">
                    <a16:creationId xmlns:a16="http://schemas.microsoft.com/office/drawing/2014/main" id="{6298C55B-B3BA-40B4-B3EF-61FB3466C8DA}"/>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
                <a:extLst>
                  <a:ext uri="{FF2B5EF4-FFF2-40B4-BE49-F238E27FC236}">
                    <a16:creationId xmlns:a16="http://schemas.microsoft.com/office/drawing/2014/main" id="{FA3AFD46-21F3-4DB7-A95D-B3E8A44E9266}"/>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5" name="Group 34">
            <a:extLst>
              <a:ext uri="{FF2B5EF4-FFF2-40B4-BE49-F238E27FC236}">
                <a16:creationId xmlns:a16="http://schemas.microsoft.com/office/drawing/2014/main" id="{D12AAEEB-4FF9-44B0-BEBE-D5FCCA6B4F51}"/>
              </a:ext>
            </a:extLst>
          </p:cNvPr>
          <p:cNvGrpSpPr/>
          <p:nvPr/>
        </p:nvGrpSpPr>
        <p:grpSpPr>
          <a:xfrm>
            <a:off x="806519" y="1044441"/>
            <a:ext cx="10488694" cy="640080"/>
            <a:chOff x="782947" y="566928"/>
            <a:chExt cx="10488694" cy="640080"/>
          </a:xfrm>
        </p:grpSpPr>
        <p:grpSp>
          <p:nvGrpSpPr>
            <p:cNvPr id="36" name="Group 35">
              <a:extLst>
                <a:ext uri="{FF2B5EF4-FFF2-40B4-BE49-F238E27FC236}">
                  <a16:creationId xmlns:a16="http://schemas.microsoft.com/office/drawing/2014/main" id="{179AC61E-1766-4EB5-836C-9B820486D39F}"/>
                </a:ext>
              </a:extLst>
            </p:cNvPr>
            <p:cNvGrpSpPr/>
            <p:nvPr/>
          </p:nvGrpSpPr>
          <p:grpSpPr>
            <a:xfrm>
              <a:off x="1006142" y="566928"/>
              <a:ext cx="10042305" cy="640080"/>
              <a:chOff x="1006142" y="566928"/>
              <a:chExt cx="10042305" cy="640080"/>
            </a:xfrm>
          </p:grpSpPr>
          <p:sp>
            <p:nvSpPr>
              <p:cNvPr id="40" name="Rectangle 3">
                <a:extLst>
                  <a:ext uri="{FF2B5EF4-FFF2-40B4-BE49-F238E27FC236}">
                    <a16:creationId xmlns:a16="http://schemas.microsoft.com/office/drawing/2014/main" id="{8B56E0A0-7CD3-46C9-B760-5FCD211CBF3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3">
                <a:extLst>
                  <a:ext uri="{FF2B5EF4-FFF2-40B4-BE49-F238E27FC236}">
                    <a16:creationId xmlns:a16="http://schemas.microsoft.com/office/drawing/2014/main" id="{E5CF2EB7-0965-4CBB-A628-EC0A3482A2D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AE917EBC-4294-4FB0-8CED-B476E499F48F}"/>
                </a:ext>
              </a:extLst>
            </p:cNvPr>
            <p:cNvGrpSpPr/>
            <p:nvPr/>
          </p:nvGrpSpPr>
          <p:grpSpPr>
            <a:xfrm>
              <a:off x="782947" y="692112"/>
              <a:ext cx="10488694" cy="389711"/>
              <a:chOff x="1243831" y="2788919"/>
              <a:chExt cx="9644593" cy="698138"/>
            </a:xfrm>
          </p:grpSpPr>
          <p:sp>
            <p:nvSpPr>
              <p:cNvPr id="38" name="Rectangle 3">
                <a:extLst>
                  <a:ext uri="{FF2B5EF4-FFF2-40B4-BE49-F238E27FC236}">
                    <a16:creationId xmlns:a16="http://schemas.microsoft.com/office/drawing/2014/main" id="{21654C09-DBCC-422B-9B48-3FAA60E899A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
                <a:extLst>
                  <a:ext uri="{FF2B5EF4-FFF2-40B4-BE49-F238E27FC236}">
                    <a16:creationId xmlns:a16="http://schemas.microsoft.com/office/drawing/2014/main" id="{55AC711F-3ADB-47C3-9958-5CFF38B41961}"/>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TextBox 41">
            <a:extLst>
              <a:ext uri="{FF2B5EF4-FFF2-40B4-BE49-F238E27FC236}">
                <a16:creationId xmlns:a16="http://schemas.microsoft.com/office/drawing/2014/main" id="{0D329AB6-497C-4F25-AEEF-27A277F45A27}"/>
              </a:ext>
            </a:extLst>
          </p:cNvPr>
          <p:cNvSpPr txBox="1"/>
          <p:nvPr/>
        </p:nvSpPr>
        <p:spPr>
          <a:xfrm>
            <a:off x="1349829" y="1014548"/>
            <a:ext cx="9318171" cy="2677656"/>
          </a:xfrm>
          <a:prstGeom prst="rect">
            <a:avLst/>
          </a:prstGeom>
          <a:noFill/>
        </p:spPr>
        <p:txBody>
          <a:bodyPr wrap="square" rtlCol="0">
            <a:spAutoFit/>
          </a:bodyPr>
          <a:lstStyle/>
          <a:p>
            <a:r>
              <a:rPr lang="en-US" sz="2800" dirty="0">
                <a:latin typeface="Lucida Handwriting" panose="03010101010101010101" pitchFamily="66" charset="0"/>
              </a:rPr>
              <a:t>Ezekiel 14:21 (KJV) </a:t>
            </a:r>
          </a:p>
          <a:p>
            <a:r>
              <a:rPr lang="en-US" sz="2800" dirty="0">
                <a:latin typeface="Lucida Handwriting" panose="03010101010101010101" pitchFamily="66" charset="0"/>
              </a:rPr>
              <a:t>21  For thus saith the Lord GOD; How much more when I send my four sore judgments upon Jerusalem, the sword, and the famine, and the noisome beast, and the pestilence, to cut off from it man and beast? </a:t>
            </a:r>
          </a:p>
        </p:txBody>
      </p:sp>
      <p:sp>
        <p:nvSpPr>
          <p:cNvPr id="43" name="Oval 42">
            <a:extLst>
              <a:ext uri="{FF2B5EF4-FFF2-40B4-BE49-F238E27FC236}">
                <a16:creationId xmlns:a16="http://schemas.microsoft.com/office/drawing/2014/main" id="{8145DF5E-F45A-472D-A39C-974E51141F81}"/>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7B65165-7DA9-4AF9-98C4-B5FDD42E83BD}"/>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9602F01F-A05C-4080-B02C-C668333E1706}"/>
              </a:ext>
            </a:extLst>
          </p:cNvPr>
          <p:cNvGrpSpPr/>
          <p:nvPr userDrawn="1"/>
        </p:nvGrpSpPr>
        <p:grpSpPr>
          <a:xfrm>
            <a:off x="973860" y="643272"/>
            <a:ext cx="10106865" cy="5304392"/>
            <a:chOff x="973860" y="643272"/>
            <a:chExt cx="10106865" cy="5304392"/>
          </a:xfrm>
        </p:grpSpPr>
        <p:sp>
          <p:nvSpPr>
            <p:cNvPr id="23" name="Rectangle 17">
              <a:extLst>
                <a:ext uri="{FF2B5EF4-FFF2-40B4-BE49-F238E27FC236}">
                  <a16:creationId xmlns:a16="http://schemas.microsoft.com/office/drawing/2014/main" id="{0B0D6DA5-290D-4A06-837E-D1F3C21E3CA5}"/>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Rectangle 17">
              <a:extLst>
                <a:ext uri="{FF2B5EF4-FFF2-40B4-BE49-F238E27FC236}">
                  <a16:creationId xmlns:a16="http://schemas.microsoft.com/office/drawing/2014/main" id="{3654D961-E3FB-428D-A244-1BC7EB20D0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84C32B4F-157F-40A9-8C17-EDFCDE4B1BE2}"/>
              </a:ext>
            </a:extLst>
          </p:cNvPr>
          <p:cNvGrpSpPr/>
          <p:nvPr userDrawn="1"/>
        </p:nvGrpSpPr>
        <p:grpSpPr>
          <a:xfrm>
            <a:off x="782947" y="374468"/>
            <a:ext cx="10488694" cy="640080"/>
            <a:chOff x="782947" y="566928"/>
            <a:chExt cx="10488694" cy="640080"/>
          </a:xfrm>
        </p:grpSpPr>
        <p:grpSp>
          <p:nvGrpSpPr>
            <p:cNvPr id="46" name="Group 45">
              <a:extLst>
                <a:ext uri="{FF2B5EF4-FFF2-40B4-BE49-F238E27FC236}">
                  <a16:creationId xmlns:a16="http://schemas.microsoft.com/office/drawing/2014/main" id="{C35D3090-639A-4546-B5BD-805A6674471E}"/>
                </a:ext>
              </a:extLst>
            </p:cNvPr>
            <p:cNvGrpSpPr/>
            <p:nvPr/>
          </p:nvGrpSpPr>
          <p:grpSpPr>
            <a:xfrm>
              <a:off x="1006142" y="566928"/>
              <a:ext cx="10042305" cy="640080"/>
              <a:chOff x="1006142" y="566928"/>
              <a:chExt cx="10042305" cy="640080"/>
            </a:xfrm>
          </p:grpSpPr>
          <p:sp>
            <p:nvSpPr>
              <p:cNvPr id="50" name="Rectangle 3">
                <a:extLst>
                  <a:ext uri="{FF2B5EF4-FFF2-40B4-BE49-F238E27FC236}">
                    <a16:creationId xmlns:a16="http://schemas.microsoft.com/office/drawing/2014/main" id="{33686201-3197-492E-B746-3B92EB504F23}"/>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3">
                <a:extLst>
                  <a:ext uri="{FF2B5EF4-FFF2-40B4-BE49-F238E27FC236}">
                    <a16:creationId xmlns:a16="http://schemas.microsoft.com/office/drawing/2014/main" id="{10754D20-B8A6-405B-AE9B-B66F1B7E505C}"/>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D432CA14-2BB9-4ADB-B07F-644BE13336DD}"/>
                </a:ext>
              </a:extLst>
            </p:cNvPr>
            <p:cNvGrpSpPr/>
            <p:nvPr/>
          </p:nvGrpSpPr>
          <p:grpSpPr>
            <a:xfrm>
              <a:off x="782947" y="692112"/>
              <a:ext cx="10488694" cy="389711"/>
              <a:chOff x="1243831" y="2788919"/>
              <a:chExt cx="9644593" cy="698138"/>
            </a:xfrm>
          </p:grpSpPr>
          <p:sp>
            <p:nvSpPr>
              <p:cNvPr id="48" name="Rectangle 3">
                <a:extLst>
                  <a:ext uri="{FF2B5EF4-FFF2-40B4-BE49-F238E27FC236}">
                    <a16:creationId xmlns:a16="http://schemas.microsoft.com/office/drawing/2014/main" id="{6D79CB7E-3E3E-4D56-96FD-44147DB1674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3">
                <a:extLst>
                  <a:ext uri="{FF2B5EF4-FFF2-40B4-BE49-F238E27FC236}">
                    <a16:creationId xmlns:a16="http://schemas.microsoft.com/office/drawing/2014/main" id="{0AAF95E5-B084-4BB0-8B72-0FD5A52350B7}"/>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2" name="Group 51">
            <a:extLst>
              <a:ext uri="{FF2B5EF4-FFF2-40B4-BE49-F238E27FC236}">
                <a16:creationId xmlns:a16="http://schemas.microsoft.com/office/drawing/2014/main" id="{9A1E1C3B-D401-4FC4-B424-EBCB19D388F5}"/>
              </a:ext>
            </a:extLst>
          </p:cNvPr>
          <p:cNvGrpSpPr/>
          <p:nvPr userDrawn="1"/>
        </p:nvGrpSpPr>
        <p:grpSpPr>
          <a:xfrm>
            <a:off x="806519" y="1044441"/>
            <a:ext cx="10488694" cy="640080"/>
            <a:chOff x="782947" y="566928"/>
            <a:chExt cx="10488694" cy="640080"/>
          </a:xfrm>
        </p:grpSpPr>
        <p:grpSp>
          <p:nvGrpSpPr>
            <p:cNvPr id="53" name="Group 52">
              <a:extLst>
                <a:ext uri="{FF2B5EF4-FFF2-40B4-BE49-F238E27FC236}">
                  <a16:creationId xmlns:a16="http://schemas.microsoft.com/office/drawing/2014/main" id="{59158DB0-D458-4570-8C5A-65D648C410E2}"/>
                </a:ext>
              </a:extLst>
            </p:cNvPr>
            <p:cNvGrpSpPr/>
            <p:nvPr/>
          </p:nvGrpSpPr>
          <p:grpSpPr>
            <a:xfrm>
              <a:off x="1006142" y="566928"/>
              <a:ext cx="10042305" cy="640080"/>
              <a:chOff x="1006142" y="566928"/>
              <a:chExt cx="10042305" cy="640080"/>
            </a:xfrm>
          </p:grpSpPr>
          <p:sp>
            <p:nvSpPr>
              <p:cNvPr id="57" name="Rectangle 3">
                <a:extLst>
                  <a:ext uri="{FF2B5EF4-FFF2-40B4-BE49-F238E27FC236}">
                    <a16:creationId xmlns:a16="http://schemas.microsoft.com/office/drawing/2014/main" id="{3893D43B-59CF-4F6C-8723-D12DFCED416A}"/>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3">
                <a:extLst>
                  <a:ext uri="{FF2B5EF4-FFF2-40B4-BE49-F238E27FC236}">
                    <a16:creationId xmlns:a16="http://schemas.microsoft.com/office/drawing/2014/main" id="{903179A4-8F24-4E76-98B3-179185146362}"/>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65AF9255-1C02-4E61-864E-5FFACCCD870F}"/>
                </a:ext>
              </a:extLst>
            </p:cNvPr>
            <p:cNvGrpSpPr/>
            <p:nvPr/>
          </p:nvGrpSpPr>
          <p:grpSpPr>
            <a:xfrm>
              <a:off x="782947" y="692112"/>
              <a:ext cx="10488694" cy="389711"/>
              <a:chOff x="1243831" y="2788919"/>
              <a:chExt cx="9644593" cy="698138"/>
            </a:xfrm>
          </p:grpSpPr>
          <p:sp>
            <p:nvSpPr>
              <p:cNvPr id="55" name="Rectangle 3">
                <a:extLst>
                  <a:ext uri="{FF2B5EF4-FFF2-40B4-BE49-F238E27FC236}">
                    <a16:creationId xmlns:a16="http://schemas.microsoft.com/office/drawing/2014/main" id="{D5EB8208-5143-4460-943F-B2B38C8913CD}"/>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3">
                <a:extLst>
                  <a:ext uri="{FF2B5EF4-FFF2-40B4-BE49-F238E27FC236}">
                    <a16:creationId xmlns:a16="http://schemas.microsoft.com/office/drawing/2014/main" id="{97BE8489-2AB1-4146-AE0F-0C7167106643}"/>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0" name="Oval 59">
            <a:extLst>
              <a:ext uri="{FF2B5EF4-FFF2-40B4-BE49-F238E27FC236}">
                <a16:creationId xmlns:a16="http://schemas.microsoft.com/office/drawing/2014/main" id="{FA312CF6-0569-4A8A-810C-BC97F9E3C4B4}"/>
              </a:ext>
            </a:extLst>
          </p:cNvPr>
          <p:cNvSpPr/>
          <p:nvPr userDrawn="1"/>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EC545154-23C7-4DEE-86FE-E843F84D5CE4}"/>
              </a:ext>
            </a:extLst>
          </p:cNvPr>
          <p:cNvSpPr/>
          <p:nvPr userDrawn="1"/>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685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30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up)">
                                      <p:cBhvr>
                                        <p:cTn id="10" dur="3000"/>
                                        <p:tgtEl>
                                          <p:spTgt spid="42"/>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35"/>
                                        </p:tgtEl>
                                        <p:attrNameLst>
                                          <p:attrName>ppt_x</p:attrName>
                                          <p:attrName>ppt_y</p:attrName>
                                        </p:attrNameLst>
                                      </p:cBhvr>
                                      <p:rCtr x="0" y="33935"/>
                                    </p:animMotion>
                                  </p:childTnLst>
                                </p:cTn>
                              </p:par>
                              <p:par>
                                <p:cTn id="13" presetID="22" presetClass="entr" presetSubtype="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3000"/>
                                        <p:tgtEl>
                                          <p:spTgt spid="22"/>
                                        </p:tgtEl>
                                      </p:cBhvr>
                                    </p:animEffect>
                                  </p:childTnLst>
                                </p:cTn>
                              </p:par>
                              <p:par>
                                <p:cTn id="16" presetID="42" presetClass="path" presetSubtype="0" accel="50000" decel="50000" fill="hold" nodeType="withEffect">
                                  <p:stCondLst>
                                    <p:cond delay="0"/>
                                  </p:stCondLst>
                                  <p:childTnLst>
                                    <p:animMotion origin="layout" path="M -3.95833E-6 -2.59259E-6 L -3.95833E-6 0.67894 " pathEditMode="relative" rAng="0" ptsTypes="AA">
                                      <p:cBhvr>
                                        <p:cTn id="17" dur="3000" fill="hold"/>
                                        <p:tgtEl>
                                          <p:spTgt spid="52"/>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2092-96EC-44D9-8604-584147C1205A}"/>
              </a:ext>
            </a:extLst>
          </p:cNvPr>
          <p:cNvSpPr>
            <a:spLocks noGrp="1"/>
          </p:cNvSpPr>
          <p:nvPr>
            <p:ph type="title" hasCustomPrompt="1"/>
          </p:nvPr>
        </p:nvSpPr>
        <p:spPr>
          <a:xfrm>
            <a:off x="838200" y="320675"/>
            <a:ext cx="10515600" cy="1325563"/>
          </a:xfrm>
        </p:spPr>
        <p:txBody>
          <a:bodyPr/>
          <a:lstStyle>
            <a:lvl1pPr algn="l">
              <a:defRPr b="1">
                <a:solidFill>
                  <a:srgbClr val="FFFF00"/>
                </a:solidFill>
                <a:latin typeface="Arial Rounded MT Bold" panose="020F07040305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C6A6A5C-0824-44B0-9D5C-84A842980A26}"/>
              </a:ext>
            </a:extLst>
          </p:cNvPr>
          <p:cNvSpPr>
            <a:spLocks noGrp="1"/>
          </p:cNvSpPr>
          <p:nvPr>
            <p:ph idx="1"/>
          </p:nvPr>
        </p:nvSpPr>
        <p:spPr>
          <a:xfrm>
            <a:off x="838200" y="1888378"/>
            <a:ext cx="105156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vl6pPr>
              <a:defRPr>
                <a:solidFill>
                  <a:schemeClr val="bg1"/>
                </a:solidFill>
              </a:defRPr>
            </a:lvl6pPr>
            <a:lvl7pPr>
              <a:defRPr>
                <a:solidFill>
                  <a:schemeClr val="bg1"/>
                </a:solidFill>
              </a:defRPr>
            </a:lvl7pPr>
            <a:lvl8pPr>
              <a:defRPr>
                <a:solidFill>
                  <a:schemeClr val="bg1"/>
                </a:solidFill>
              </a:defRPr>
            </a:lvl8pPr>
            <a:lvl9pPr marL="3943350" indent="-285750">
              <a:buFont typeface="Arial" panose="020B0604020202020204" pitchFamily="34" charset="0"/>
              <a:buChar cha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611619-40B2-43C2-996A-00AFEDAA54A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5" name="Footer Placeholder 4">
            <a:extLst>
              <a:ext uri="{FF2B5EF4-FFF2-40B4-BE49-F238E27FC236}">
                <a16:creationId xmlns:a16="http://schemas.microsoft.com/office/drawing/2014/main" id="{EF6D6727-C4CF-4923-8926-6FCC3F8F10A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6971132-BFF8-4CF9-B45E-9F4CC2DD7B0B}"/>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79220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3" y="766597"/>
            <a:ext cx="8788599" cy="5390242"/>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grpSp>
        <p:nvGrpSpPr>
          <p:cNvPr id="2" name="Group 1">
            <a:extLst>
              <a:ext uri="{FF2B5EF4-FFF2-40B4-BE49-F238E27FC236}">
                <a16:creationId xmlns:a16="http://schemas.microsoft.com/office/drawing/2014/main" id="{D14F3571-1B5A-464D-BE53-9F9D5AA93AD3}"/>
              </a:ext>
            </a:extLst>
          </p:cNvPr>
          <p:cNvGrpSpPr/>
          <p:nvPr/>
        </p:nvGrpSpPr>
        <p:grpSpPr>
          <a:xfrm>
            <a:off x="603165" y="634567"/>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Tree>
    <p:extLst>
      <p:ext uri="{BB962C8B-B14F-4D97-AF65-F5344CB8AC3E}">
        <p14:creationId xmlns:p14="http://schemas.microsoft.com/office/powerpoint/2010/main" val="40568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par>
                                <p:cTn id="11" presetID="42" presetClass="path" presetSubtype="0" accel="50000" decel="50000" fill="hold" nodeType="withEffect">
                                  <p:stCondLst>
                                    <p:cond delay="0"/>
                                  </p:stCondLst>
                                  <p:childTnLst>
                                    <p:animMotion origin="layout" path="M -4.375E-6 -1.11111E-6 L -4.375E-6 0.74908 " pathEditMode="relative" rAng="0" ptsTypes="AA">
                                      <p:cBhvr>
                                        <p:cTn id="12" dur="3000" fill="hold"/>
                                        <p:tgtEl>
                                          <p:spTgt spid="2"/>
                                        </p:tgtEl>
                                        <p:attrNameLst>
                                          <p:attrName>ppt_x</p:attrName>
                                          <p:attrName>ppt_y</p:attrName>
                                        </p:attrNameLst>
                                      </p:cBhvr>
                                      <p:rCtr x="0" y="37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7030A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61804"/>
            <a:ext cx="8788599" cy="4195035"/>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grpSp>
        <p:nvGrpSpPr>
          <p:cNvPr id="2" name="Group 1">
            <a:extLst>
              <a:ext uri="{FF2B5EF4-FFF2-40B4-BE49-F238E27FC236}">
                <a16:creationId xmlns:a16="http://schemas.microsoft.com/office/drawing/2014/main" id="{1B2558FC-FA95-4A36-BD3A-95881B25917E}"/>
              </a:ext>
            </a:extLst>
          </p:cNvPr>
          <p:cNvGrpSpPr/>
          <p:nvPr/>
        </p:nvGrpSpPr>
        <p:grpSpPr>
          <a:xfrm>
            <a:off x="624437" y="5932146"/>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9303" y="6020705"/>
              <a:ext cx="8797278" cy="527733"/>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
        <p:nvSpPr>
          <p:cNvPr id="17" name="Freeform: Shape 16">
            <a:extLst>
              <a:ext uri="{FF2B5EF4-FFF2-40B4-BE49-F238E27FC236}">
                <a16:creationId xmlns:a16="http://schemas.microsoft.com/office/drawing/2014/main" id="{B2FB49DA-0260-4228-A8BE-1675BD3FEBD3}"/>
              </a:ext>
            </a:extLst>
          </p:cNvPr>
          <p:cNvSpPr/>
          <p:nvPr/>
        </p:nvSpPr>
        <p:spPr>
          <a:xfrm>
            <a:off x="630885" y="1410433"/>
            <a:ext cx="10996756" cy="973537"/>
          </a:xfrm>
          <a:custGeom>
            <a:avLst/>
            <a:gdLst>
              <a:gd name="connsiteX0" fmla="*/ 439842 w 10996756"/>
              <a:gd name="connsiteY0" fmla="*/ 309482 h 768164"/>
              <a:gd name="connsiteX1" fmla="*/ 845119 w 10996756"/>
              <a:gd name="connsiteY1" fmla="*/ 356149 h 768164"/>
              <a:gd name="connsiteX2" fmla="*/ 879684 w 10996756"/>
              <a:gd name="connsiteY2" fmla="*/ 385890 h 768164"/>
              <a:gd name="connsiteX3" fmla="*/ 845119 w 10996756"/>
              <a:gd name="connsiteY3" fmla="*/ 415631 h 768164"/>
              <a:gd name="connsiteX4" fmla="*/ 439842 w 10996756"/>
              <a:gd name="connsiteY4" fmla="*/ 462298 h 768164"/>
              <a:gd name="connsiteX5" fmla="*/ 0 w 10996756"/>
              <a:gd name="connsiteY5" fmla="*/ 385890 h 768164"/>
              <a:gd name="connsiteX6" fmla="*/ 439842 w 10996756"/>
              <a:gd name="connsiteY6" fmla="*/ 309482 h 768164"/>
              <a:gd name="connsiteX7" fmla="*/ 10539556 w 10996756"/>
              <a:gd name="connsiteY7" fmla="*/ 303071 h 768164"/>
              <a:gd name="connsiteX8" fmla="*/ 10996756 w 10996756"/>
              <a:gd name="connsiteY8" fmla="*/ 384082 h 768164"/>
              <a:gd name="connsiteX9" fmla="*/ 10539556 w 10996756"/>
              <a:gd name="connsiteY9" fmla="*/ 465093 h 768164"/>
              <a:gd name="connsiteX10" fmla="*/ 10082356 w 10996756"/>
              <a:gd name="connsiteY10" fmla="*/ 384082 h 768164"/>
              <a:gd name="connsiteX11" fmla="*/ 10539556 w 10996756"/>
              <a:gd name="connsiteY11" fmla="*/ 303071 h 768164"/>
              <a:gd name="connsiteX12" fmla="*/ 879684 w 10996756"/>
              <a:gd name="connsiteY12" fmla="*/ 0 h 768164"/>
              <a:gd name="connsiteX13" fmla="*/ 1106187 w 10996756"/>
              <a:gd name="connsiteY13" fmla="*/ 0 h 768164"/>
              <a:gd name="connsiteX14" fmla="*/ 1106187 w 10996756"/>
              <a:gd name="connsiteY14" fmla="*/ 755009 h 768164"/>
              <a:gd name="connsiteX15" fmla="*/ 879684 w 10996756"/>
              <a:gd name="connsiteY15" fmla="*/ 755009 h 768164"/>
              <a:gd name="connsiteX16" fmla="*/ 879684 w 10996756"/>
              <a:gd name="connsiteY16" fmla="*/ 385890 h 768164"/>
              <a:gd name="connsiteX17" fmla="*/ 9933280 w 10996756"/>
              <a:gd name="connsiteY17" fmla="*/ 0 h 768164"/>
              <a:gd name="connsiteX18" fmla="*/ 10082356 w 10996756"/>
              <a:gd name="connsiteY18" fmla="*/ 0 h 768164"/>
              <a:gd name="connsiteX19" fmla="*/ 10082356 w 10996756"/>
              <a:gd name="connsiteY19" fmla="*/ 384082 h 768164"/>
              <a:gd name="connsiteX20" fmla="*/ 10082356 w 10996756"/>
              <a:gd name="connsiteY20" fmla="*/ 738348 h 768164"/>
              <a:gd name="connsiteX21" fmla="*/ 10052540 w 10996756"/>
              <a:gd name="connsiteY21" fmla="*/ 768164 h 768164"/>
              <a:gd name="connsiteX22" fmla="*/ 9903464 w 10996756"/>
              <a:gd name="connsiteY22" fmla="*/ 768164 h 768164"/>
              <a:gd name="connsiteX23" fmla="*/ 9903464 w 10996756"/>
              <a:gd name="connsiteY23" fmla="*/ 545279 h 768164"/>
              <a:gd name="connsiteX24" fmla="*/ 1114865 w 10996756"/>
              <a:gd name="connsiteY24" fmla="*/ 545279 h 768164"/>
              <a:gd name="connsiteX25" fmla="*/ 1114865 w 10996756"/>
              <a:gd name="connsiteY25" fmla="*/ 226498 h 768164"/>
              <a:gd name="connsiteX26" fmla="*/ 9903464 w 10996756"/>
              <a:gd name="connsiteY26" fmla="*/ 226498 h 768164"/>
              <a:gd name="connsiteX27" fmla="*/ 9903464 w 10996756"/>
              <a:gd name="connsiteY27" fmla="*/ 29816 h 768164"/>
              <a:gd name="connsiteX28" fmla="*/ 9933280 w 10996756"/>
              <a:gd name="connsiteY28" fmla="*/ 0 h 76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96756" h="768164">
                <a:moveTo>
                  <a:pt x="439842" y="309482"/>
                </a:moveTo>
                <a:cubicBezTo>
                  <a:pt x="622031" y="309482"/>
                  <a:pt x="778348" y="328725"/>
                  <a:pt x="845119" y="356149"/>
                </a:cubicBezTo>
                <a:lnTo>
                  <a:pt x="879684" y="385890"/>
                </a:lnTo>
                <a:lnTo>
                  <a:pt x="845119" y="415631"/>
                </a:lnTo>
                <a:cubicBezTo>
                  <a:pt x="778348" y="443055"/>
                  <a:pt x="622031" y="462298"/>
                  <a:pt x="439842" y="462298"/>
                </a:cubicBezTo>
                <a:cubicBezTo>
                  <a:pt x="196924" y="462298"/>
                  <a:pt x="0" y="428089"/>
                  <a:pt x="0" y="385890"/>
                </a:cubicBezTo>
                <a:cubicBezTo>
                  <a:pt x="0" y="343691"/>
                  <a:pt x="196924" y="309482"/>
                  <a:pt x="439842" y="309482"/>
                </a:cubicBezTo>
                <a:close/>
                <a:moveTo>
                  <a:pt x="10539556" y="303071"/>
                </a:moveTo>
                <a:cubicBezTo>
                  <a:pt x="10792061" y="303071"/>
                  <a:pt x="10996756" y="339341"/>
                  <a:pt x="10996756" y="384082"/>
                </a:cubicBezTo>
                <a:cubicBezTo>
                  <a:pt x="10996756" y="428823"/>
                  <a:pt x="10792061" y="465093"/>
                  <a:pt x="10539556" y="465093"/>
                </a:cubicBezTo>
                <a:cubicBezTo>
                  <a:pt x="10287051" y="465093"/>
                  <a:pt x="10082356" y="428823"/>
                  <a:pt x="10082356" y="384082"/>
                </a:cubicBezTo>
                <a:cubicBezTo>
                  <a:pt x="10082356" y="339341"/>
                  <a:pt x="10287051" y="303071"/>
                  <a:pt x="10539556" y="303071"/>
                </a:cubicBezTo>
                <a:close/>
                <a:moveTo>
                  <a:pt x="879684" y="0"/>
                </a:moveTo>
                <a:lnTo>
                  <a:pt x="1106187" y="0"/>
                </a:lnTo>
                <a:lnTo>
                  <a:pt x="1106187" y="755009"/>
                </a:lnTo>
                <a:lnTo>
                  <a:pt x="879684" y="755009"/>
                </a:lnTo>
                <a:lnTo>
                  <a:pt x="879684" y="385890"/>
                </a:lnTo>
                <a:close/>
                <a:moveTo>
                  <a:pt x="9933280" y="0"/>
                </a:moveTo>
                <a:lnTo>
                  <a:pt x="10082356" y="0"/>
                </a:lnTo>
                <a:lnTo>
                  <a:pt x="10082356" y="384082"/>
                </a:lnTo>
                <a:lnTo>
                  <a:pt x="10082356" y="738348"/>
                </a:lnTo>
                <a:cubicBezTo>
                  <a:pt x="10082356" y="754815"/>
                  <a:pt x="10069007" y="768164"/>
                  <a:pt x="10052540" y="768164"/>
                </a:cubicBezTo>
                <a:lnTo>
                  <a:pt x="9903464" y="768164"/>
                </a:lnTo>
                <a:lnTo>
                  <a:pt x="9903464" y="545279"/>
                </a:lnTo>
                <a:lnTo>
                  <a:pt x="1114865" y="545279"/>
                </a:lnTo>
                <a:lnTo>
                  <a:pt x="1114865" y="226498"/>
                </a:lnTo>
                <a:lnTo>
                  <a:pt x="9903464" y="226498"/>
                </a:lnTo>
                <a:lnTo>
                  <a:pt x="9903464" y="29816"/>
                </a:lnTo>
                <a:cubicBezTo>
                  <a:pt x="9903464" y="13349"/>
                  <a:pt x="9916813" y="0"/>
                  <a:pt x="9933280" y="0"/>
                </a:cubicBezTo>
                <a:close/>
              </a:path>
            </a:pathLst>
          </a:custGeom>
          <a:gradFill flip="none" rotWithShape="1">
            <a:gsLst>
              <a:gs pos="0">
                <a:schemeClr val="accent2">
                  <a:lumMod val="40000"/>
                  <a:lumOff val="60000"/>
                </a:schemeClr>
              </a:gs>
              <a:gs pos="32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chemeClr val="tx1"/>
                </a:solidFill>
              </a:rPr>
              <a:t>Old Testament</a:t>
            </a:r>
          </a:p>
        </p:txBody>
      </p:sp>
      <p:sp>
        <p:nvSpPr>
          <p:cNvPr id="18" name="Title 1">
            <a:extLst>
              <a:ext uri="{FF2B5EF4-FFF2-40B4-BE49-F238E27FC236}">
                <a16:creationId xmlns:a16="http://schemas.microsoft.com/office/drawing/2014/main" id="{C8A56E29-64AE-4A11-803D-4355D7FD9537}"/>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19067825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475367"/>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ea typeface="Verdana" panose="020B0604030504040204" pitchFamily="34"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sp>
        <p:nvSpPr>
          <p:cNvPr id="11" name="Content Placeholder 2">
            <a:extLst>
              <a:ext uri="{FF2B5EF4-FFF2-40B4-BE49-F238E27FC236}">
                <a16:creationId xmlns:a16="http://schemas.microsoft.com/office/drawing/2014/main" id="{1F7E254F-CABE-4FDF-A406-21B095C9B1DD}"/>
              </a:ext>
            </a:extLst>
          </p:cNvPr>
          <p:cNvSpPr>
            <a:spLocks noGrp="1"/>
          </p:cNvSpPr>
          <p:nvPr>
            <p:ph idx="10"/>
          </p:nvPr>
        </p:nvSpPr>
        <p:spPr>
          <a:xfrm>
            <a:off x="1739302" y="3241964"/>
            <a:ext cx="8788599" cy="2914875"/>
          </a:xfrm>
          <a:solidFill>
            <a:srgbClr val="002060"/>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874125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23" y="601662"/>
            <a:ext cx="5652017" cy="5654676"/>
          </a:xfrm>
          <a:solidFill>
            <a:srgbClr val="7030A0"/>
          </a:soli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939" y="601662"/>
            <a:ext cx="5962809" cy="5654676"/>
          </a:xfrm>
          <a:solidFill>
            <a:srgbClr val="7030A0"/>
          </a:soli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53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E748-EB7D-4523-A159-E4159D73AC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5475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CEDB-E983-4AF7-A165-6B53596E2EE8}"/>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B9AF1A1-EBDA-466E-8447-A3F270ECD3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0630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2092-96EC-44D9-8604-584147C1205A}"/>
              </a:ext>
            </a:extLst>
          </p:cNvPr>
          <p:cNvSpPr>
            <a:spLocks noGrp="1"/>
          </p:cNvSpPr>
          <p:nvPr>
            <p:ph type="title" hasCustomPrompt="1"/>
          </p:nvPr>
        </p:nvSpPr>
        <p:spPr>
          <a:xfrm>
            <a:off x="838200" y="320675"/>
            <a:ext cx="10515600" cy="1325563"/>
          </a:xfrm>
        </p:spPr>
        <p:txBody>
          <a:bodyPr/>
          <a:lstStyle>
            <a:lvl1pPr algn="l">
              <a:defRPr b="1">
                <a:solidFill>
                  <a:srgbClr val="FFFF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6A6A5C-0824-44B0-9D5C-84A842980A2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marL="3943350" indent="-285750">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2611619-40B2-43C2-996A-00AFEDAA54A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5" name="Footer Placeholder 4">
            <a:extLst>
              <a:ext uri="{FF2B5EF4-FFF2-40B4-BE49-F238E27FC236}">
                <a16:creationId xmlns:a16="http://schemas.microsoft.com/office/drawing/2014/main" id="{EF6D6727-C4CF-4923-8926-6FCC3F8F10A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6971132-BFF8-4CF9-B45E-9F4CC2DD7B0B}"/>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856759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3570-F21D-4016-8FCE-F482723045AE}"/>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6F1877-0AA3-4201-84F2-C4BFDD7F9F90}"/>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6" name="Footer Placeholder 5">
            <a:extLst>
              <a:ext uri="{FF2B5EF4-FFF2-40B4-BE49-F238E27FC236}">
                <a16:creationId xmlns:a16="http://schemas.microsoft.com/office/drawing/2014/main" id="{8B35E58C-5F73-442C-875D-8266FC91449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A93F68E-E12B-42C0-9CD5-A2206284DF7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3603884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91B9-7EE0-495C-A632-8C89209673D7}"/>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C783DB8-FE97-4615-AE9E-75739F97CCB9}"/>
              </a:ext>
            </a:extLst>
          </p:cNvPr>
          <p:cNvSpPr>
            <a:spLocks noGrp="1"/>
          </p:cNvSpPr>
          <p:nvPr>
            <p:ph type="body" idx="1"/>
          </p:nvPr>
        </p:nvSpPr>
        <p:spPr>
          <a:xfrm>
            <a:off x="839788" y="1681163"/>
            <a:ext cx="5157787"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08825-C2E5-4974-845F-66FE536474CC}"/>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503E873-888A-4EB1-B988-0FDAA0310682}"/>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90B8F-EBCB-4A33-91BD-62647F23FFC2}"/>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78EEEFF-60D7-43B7-B3B9-A3D1ABEC090F}"/>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8" name="Footer Placeholder 7">
            <a:extLst>
              <a:ext uri="{FF2B5EF4-FFF2-40B4-BE49-F238E27FC236}">
                <a16:creationId xmlns:a16="http://schemas.microsoft.com/office/drawing/2014/main" id="{9DFA4601-543A-4B07-8980-D1025D3054D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F871758D-F6C7-4410-A4C5-FE821D614B2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3688770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7DE3-94B2-4BD2-9A19-AF5C73C82461}"/>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D73CF8E-35F8-40C7-A92A-6F535CB3CA24}"/>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4" name="Footer Placeholder 3">
            <a:extLst>
              <a:ext uri="{FF2B5EF4-FFF2-40B4-BE49-F238E27FC236}">
                <a16:creationId xmlns:a16="http://schemas.microsoft.com/office/drawing/2014/main" id="{50DF3195-FFF6-49E5-826E-9E36EF7CD1A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F40A112-8369-40CA-AF22-EC01E63A708A}"/>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6648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3570-F21D-4016-8FCE-F482723045AE}"/>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6F1877-0AA3-4201-84F2-C4BFDD7F9F90}"/>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6" name="Footer Placeholder 5">
            <a:extLst>
              <a:ext uri="{FF2B5EF4-FFF2-40B4-BE49-F238E27FC236}">
                <a16:creationId xmlns:a16="http://schemas.microsoft.com/office/drawing/2014/main" id="{8B35E58C-5F73-442C-875D-8266FC91449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A93F68E-E12B-42C0-9CD5-A2206284DF7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275747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30796-007A-4E5D-994D-FD503838E9B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3" name="Footer Placeholder 2">
            <a:extLst>
              <a:ext uri="{FF2B5EF4-FFF2-40B4-BE49-F238E27FC236}">
                <a16:creationId xmlns:a16="http://schemas.microsoft.com/office/drawing/2014/main" id="{137D99EE-89B5-459E-8352-02FD21D9E91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B86F6C5-577C-4495-98DD-FFF04439A920}"/>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751204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CDFA-6097-42F9-B036-D31D97009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ECBAA2-FC4D-4844-AA3C-7BF54A2CD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38A60-843F-4FDC-8393-90005A879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9370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807DE-6D38-400B-A3BE-73DE5E5F7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A48FC-A23B-4261-9488-41C7D4C922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85FB423-A84B-48A7-B286-4FFBE8513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85655-7B9D-4B4D-8E50-0BD3AC74A25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6" name="Footer Placeholder 5">
            <a:extLst>
              <a:ext uri="{FF2B5EF4-FFF2-40B4-BE49-F238E27FC236}">
                <a16:creationId xmlns:a16="http://schemas.microsoft.com/office/drawing/2014/main" id="{C745BA95-1060-4E89-AC9C-E9F5563E00F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47D7851-6867-4844-8BBE-C404441FCD6C}"/>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380475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0374-11CF-424C-BAFC-DBE3E199E48D}"/>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114A57B-1412-4E43-9029-0602599398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66309-4218-4E2A-B75F-503C2B40C6BA}"/>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5" name="Footer Placeholder 4">
            <a:extLst>
              <a:ext uri="{FF2B5EF4-FFF2-40B4-BE49-F238E27FC236}">
                <a16:creationId xmlns:a16="http://schemas.microsoft.com/office/drawing/2014/main" id="{E340103B-0DD7-4622-B77C-3A10C9F0AE4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A256EFE-5170-49B4-924A-736290629E33}"/>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991764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A2D25-DCFD-44D9-88F5-DF88410E23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96F9B-2B13-469E-9A0B-D36F2FA55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56FF2-390E-43E3-BF51-324E60A93C3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5" name="Footer Placeholder 4">
            <a:extLst>
              <a:ext uri="{FF2B5EF4-FFF2-40B4-BE49-F238E27FC236}">
                <a16:creationId xmlns:a16="http://schemas.microsoft.com/office/drawing/2014/main" id="{27762197-98A5-44F7-BF88-462A551A898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FEE9916-3C6A-479A-9319-3C38B75CAE78}"/>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029129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
        <p:nvSpPr>
          <p:cNvPr id="3" name="Text Placeholder 2"/>
          <p:cNvSpPr>
            <a:spLocks noGrp="1"/>
          </p:cNvSpPr>
          <p:nvPr>
            <p:ph type="body" idx="1"/>
          </p:nvPr>
        </p:nvSpPr>
        <p:spPr>
          <a:xfrm>
            <a:off x="357428" y="1983971"/>
            <a:ext cx="3658222"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357429" y="2757573"/>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267907" y="1981200"/>
            <a:ext cx="3658223"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266470" y="2767012"/>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8217449" y="1981200"/>
            <a:ext cx="3658214"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8217449" y="2756447"/>
            <a:ext cx="365820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14177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076133"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002177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423949" y="556953"/>
            <a:ext cx="5672051" cy="5620010"/>
          </a:xfrm>
          <a:gradFill flip="none" rotWithShape="1">
            <a:gsLst>
              <a:gs pos="0">
                <a:schemeClr val="bg1">
                  <a:shade val="30000"/>
                  <a:satMod val="115000"/>
                </a:schemeClr>
              </a:gs>
              <a:gs pos="10000">
                <a:schemeClr val="bg1">
                  <a:shade val="67500"/>
                  <a:satMod val="115000"/>
                </a:schemeClr>
              </a:gs>
              <a:gs pos="54000">
                <a:schemeClr val="bg1">
                  <a:shade val="100000"/>
                  <a:satMod val="115000"/>
                </a:schemeClr>
              </a:gs>
            </a:gsLst>
            <a:lin ang="1080000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096000" y="556953"/>
            <a:ext cx="5816138" cy="5620010"/>
          </a:xfrm>
          <a:gradFill flip="none" rotWithShape="1">
            <a:gsLst>
              <a:gs pos="0">
                <a:schemeClr val="bg1">
                  <a:shade val="30000"/>
                  <a:satMod val="115000"/>
                </a:schemeClr>
              </a:gs>
              <a:gs pos="13000">
                <a:schemeClr val="bg1">
                  <a:shade val="67500"/>
                  <a:satMod val="115000"/>
                </a:schemeClr>
              </a:gs>
              <a:gs pos="33000">
                <a:schemeClr val="bg1">
                  <a:shade val="100000"/>
                  <a:satMod val="115000"/>
                </a:schemeClr>
              </a:gs>
            </a:gsLst>
            <a:lin ang="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0753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1267F-F4CA-4A67-96C6-B3F1CC67630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711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5390242"/>
          </a:xfrm>
          <a:blipFill>
            <a:blip r:embed="rId2"/>
            <a:tile tx="0" ty="0" sx="100000" sy="100000" flip="none" algn="tl"/>
          </a:blipFill>
        </p:spPr>
        <p:txBody>
          <a:bodyPr/>
          <a:lstStyle>
            <a:lvl1pPr marL="0" indent="0">
              <a:buNone/>
              <a:defRPr sz="3200">
                <a:solidFill>
                  <a:schemeClr val="tx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123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28553"/>
            <a:ext cx="8788599" cy="4389120"/>
          </a:xfrm>
          <a:blipFill>
            <a:blip r:embed="rId2"/>
            <a:tile tx="0" ty="0" sx="100000" sy="100000" flip="none" algn="tl"/>
          </a:blipFill>
        </p:spPr>
        <p:txBody>
          <a:bodyPr/>
          <a:lstStyle>
            <a:lvl1pPr marL="0" indent="0">
              <a:buNone/>
              <a:defRPr sz="3200">
                <a:solidFill>
                  <a:schemeClr val="tx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1431238"/>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6066354"/>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4083691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91B9-7EE0-495C-A632-8C89209673D7}"/>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C783DB8-FE97-4615-AE9E-75739F97CCB9}"/>
              </a:ext>
            </a:extLst>
          </p:cNvPr>
          <p:cNvSpPr>
            <a:spLocks noGrp="1"/>
          </p:cNvSpPr>
          <p:nvPr>
            <p:ph type="body" idx="1"/>
          </p:nvPr>
        </p:nvSpPr>
        <p:spPr>
          <a:xfrm>
            <a:off x="839788" y="1681163"/>
            <a:ext cx="5157787"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EE08825-C2E5-4974-845F-66FE536474CC}"/>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503E873-888A-4EB1-B988-0FDAA0310682}"/>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90B8F-EBCB-4A33-91BD-62647F23FFC2}"/>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78EEEFF-60D7-43B7-B3B9-A3D1ABEC090F}"/>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8" name="Footer Placeholder 7">
            <a:extLst>
              <a:ext uri="{FF2B5EF4-FFF2-40B4-BE49-F238E27FC236}">
                <a16:creationId xmlns:a16="http://schemas.microsoft.com/office/drawing/2014/main" id="{9DFA4601-543A-4B07-8980-D1025D3054D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F871758D-F6C7-4410-A4C5-FE821D614B2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821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pic>
        <p:nvPicPr>
          <p:cNvPr id="2" name="Picture 1">
            <a:extLst>
              <a:ext uri="{FF2B5EF4-FFF2-40B4-BE49-F238E27FC236}">
                <a16:creationId xmlns:a16="http://schemas.microsoft.com/office/drawing/2014/main" id="{E0FE8717-B4E4-46D9-8D3E-34450EE2067A}"/>
              </a:ext>
            </a:extLst>
          </p:cNvPr>
          <p:cNvPicPr>
            <a:picLocks noChangeAspect="1"/>
          </p:cNvPicPr>
          <p:nvPr/>
        </p:nvPicPr>
        <p:blipFill>
          <a:blip r:embed="rId2"/>
          <a:stretch>
            <a:fillRect/>
          </a:stretch>
        </p:blipFill>
        <p:spPr>
          <a:xfrm>
            <a:off x="447566" y="1738277"/>
            <a:ext cx="11296867" cy="4810161"/>
          </a:xfrm>
          <a:prstGeom prst="rect">
            <a:avLst/>
          </a:prstGeom>
        </p:spPr>
      </p:pic>
      <p:sp>
        <p:nvSpPr>
          <p:cNvPr id="7" name="Content Placeholder 2">
            <a:extLst>
              <a:ext uri="{FF2B5EF4-FFF2-40B4-BE49-F238E27FC236}">
                <a16:creationId xmlns:a16="http://schemas.microsoft.com/office/drawing/2014/main" id="{06C86D8B-D05F-4C70-9ED5-DB92B041574A}"/>
              </a:ext>
            </a:extLst>
          </p:cNvPr>
          <p:cNvSpPr>
            <a:spLocks noGrp="1"/>
          </p:cNvSpPr>
          <p:nvPr>
            <p:ph idx="1"/>
          </p:nvPr>
        </p:nvSpPr>
        <p:spPr>
          <a:xfrm>
            <a:off x="688258" y="1976284"/>
            <a:ext cx="10835148" cy="4444181"/>
          </a:xfrm>
          <a:noFill/>
        </p:spPr>
        <p:txBody>
          <a:bodyPr/>
          <a:lstStyle>
            <a:lvl1pPr marL="0" indent="0">
              <a:buNone/>
              <a:defRPr sz="3200">
                <a:solidFill>
                  <a:schemeClr val="tx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941173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325738"/>
          </a:xfrm>
          <a:blipFill>
            <a:blip r:embed="rId2"/>
            <a:tile tx="0" ty="0" sx="100000" sy="100000" flip="none" algn="tl"/>
          </a:blipFill>
        </p:spPr>
        <p:txBody>
          <a:bodyPr/>
          <a:lstStyle>
            <a:lvl1pPr marL="0" indent="0">
              <a:buNone/>
              <a:defRPr sz="3200">
                <a:solidFill>
                  <a:schemeClr val="tx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092335"/>
            <a:ext cx="8788599" cy="3092334"/>
          </a:xfrm>
          <a:solidFill>
            <a:srgbClr val="002060"/>
          </a:solidFill>
        </p:spPr>
        <p:txBody>
          <a:bodyPr/>
          <a:lstStyle>
            <a:lvl1pPr marL="0" indent="0">
              <a:buNone/>
              <a:defRPr sz="3200">
                <a:solidFill>
                  <a:schemeClr val="bg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402406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7_Custom Layou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550344"/>
          </a:xfrm>
          <a:solidFill>
            <a:schemeClr val="accent2">
              <a:lumMod val="60000"/>
              <a:lumOff val="40000"/>
            </a:schemeClr>
          </a:solidFill>
        </p:spPr>
        <p:txBody>
          <a:bodyPr/>
          <a:lstStyle>
            <a:lvl1pPr marL="0" indent="0">
              <a:buNone/>
              <a:defRPr sz="3200">
                <a:solidFill>
                  <a:schemeClr val="tx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Old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New Testament</a:t>
            </a:r>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316941"/>
            <a:ext cx="8788599" cy="2867728"/>
          </a:xfrm>
          <a:solidFill>
            <a:schemeClr val="accent1">
              <a:lumMod val="75000"/>
            </a:schemeClr>
          </a:solidFill>
        </p:spPr>
        <p:txBody>
          <a:bodyPr/>
          <a:lstStyle>
            <a:lvl1pPr marL="0" indent="0">
              <a:buNone/>
              <a:defRPr sz="3200">
                <a:solidFill>
                  <a:schemeClr val="bg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479111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DEFD32D-BC35-452F-B0DB-BD4870B4FCFA}"/>
              </a:ext>
            </a:extLst>
          </p:cNvPr>
          <p:cNvGrpSpPr/>
          <p:nvPr/>
        </p:nvGrpSpPr>
        <p:grpSpPr>
          <a:xfrm>
            <a:off x="973856" y="486688"/>
            <a:ext cx="10106865" cy="5890996"/>
            <a:chOff x="973860" y="643272"/>
            <a:chExt cx="10106865" cy="5304392"/>
          </a:xfrm>
        </p:grpSpPr>
        <p:sp>
          <p:nvSpPr>
            <p:cNvPr id="26" name="Rectangle 17">
              <a:extLst>
                <a:ext uri="{FF2B5EF4-FFF2-40B4-BE49-F238E27FC236}">
                  <a16:creationId xmlns:a16="http://schemas.microsoft.com/office/drawing/2014/main" id="{B59B81AB-087A-4D22-8AE3-B511BEF0622C}"/>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41E6AFA4-AD0C-4876-95F0-DD2E9F27CE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Content Placeholder 2">
            <a:extLst>
              <a:ext uri="{FF2B5EF4-FFF2-40B4-BE49-F238E27FC236}">
                <a16:creationId xmlns:a16="http://schemas.microsoft.com/office/drawing/2014/main" id="{D243304D-158C-4BF1-B871-EF4BC871EC4C}"/>
              </a:ext>
            </a:extLst>
          </p:cNvPr>
          <p:cNvSpPr>
            <a:spLocks noGrp="1"/>
          </p:cNvSpPr>
          <p:nvPr>
            <p:ph idx="1"/>
          </p:nvPr>
        </p:nvSpPr>
        <p:spPr>
          <a:xfrm>
            <a:off x="1265867" y="1210679"/>
            <a:ext cx="9536604" cy="4968756"/>
          </a:xfrm>
          <a:solidFill>
            <a:schemeClr val="accent4">
              <a:lumMod val="40000"/>
              <a:lumOff val="60000"/>
            </a:schemeClr>
          </a:solidFill>
          <a:ln>
            <a:noFill/>
          </a:ln>
        </p:spPr>
        <p:txBody>
          <a:bodyPr/>
          <a:lstStyle>
            <a:lvl1pPr marL="0" indent="0">
              <a:buNone/>
              <a:defRPr sz="3200">
                <a:solidFill>
                  <a:schemeClr val="tx1"/>
                </a:solidFill>
                <a:latin typeface="Lucida Calligraphy" panose="03010101010101010101" pitchFamily="66"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grpSp>
        <p:nvGrpSpPr>
          <p:cNvPr id="35" name="Group 34">
            <a:extLst>
              <a:ext uri="{FF2B5EF4-FFF2-40B4-BE49-F238E27FC236}">
                <a16:creationId xmlns:a16="http://schemas.microsoft.com/office/drawing/2014/main" id="{D12AAEEB-4FF9-44B0-BEBE-D5FCCA6B4F51}"/>
              </a:ext>
            </a:extLst>
          </p:cNvPr>
          <p:cNvGrpSpPr/>
          <p:nvPr/>
        </p:nvGrpSpPr>
        <p:grpSpPr>
          <a:xfrm>
            <a:off x="602614" y="570599"/>
            <a:ext cx="10883153" cy="640080"/>
            <a:chOff x="782947" y="566928"/>
            <a:chExt cx="10488694" cy="640080"/>
          </a:xfrm>
        </p:grpSpPr>
        <p:grpSp>
          <p:nvGrpSpPr>
            <p:cNvPr id="36" name="Group 35">
              <a:extLst>
                <a:ext uri="{FF2B5EF4-FFF2-40B4-BE49-F238E27FC236}">
                  <a16:creationId xmlns:a16="http://schemas.microsoft.com/office/drawing/2014/main" id="{179AC61E-1766-4EB5-836C-9B820486D39F}"/>
                </a:ext>
              </a:extLst>
            </p:cNvPr>
            <p:cNvGrpSpPr/>
            <p:nvPr/>
          </p:nvGrpSpPr>
          <p:grpSpPr>
            <a:xfrm>
              <a:off x="1006142" y="566928"/>
              <a:ext cx="10042305" cy="640080"/>
              <a:chOff x="1006142" y="566928"/>
              <a:chExt cx="10042305" cy="640080"/>
            </a:xfrm>
          </p:grpSpPr>
          <p:sp>
            <p:nvSpPr>
              <p:cNvPr id="40" name="Rectangle 3">
                <a:extLst>
                  <a:ext uri="{FF2B5EF4-FFF2-40B4-BE49-F238E27FC236}">
                    <a16:creationId xmlns:a16="http://schemas.microsoft.com/office/drawing/2014/main" id="{8B56E0A0-7CD3-46C9-B760-5FCD211CBF3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
                <a:extLst>
                  <a:ext uri="{FF2B5EF4-FFF2-40B4-BE49-F238E27FC236}">
                    <a16:creationId xmlns:a16="http://schemas.microsoft.com/office/drawing/2014/main" id="{E5CF2EB7-0965-4CBB-A628-EC0A3482A2D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AE917EBC-4294-4FB0-8CED-B476E499F48F}"/>
                </a:ext>
              </a:extLst>
            </p:cNvPr>
            <p:cNvGrpSpPr/>
            <p:nvPr/>
          </p:nvGrpSpPr>
          <p:grpSpPr>
            <a:xfrm>
              <a:off x="782947" y="692112"/>
              <a:ext cx="10488694" cy="389711"/>
              <a:chOff x="1243831" y="2788919"/>
              <a:chExt cx="9644593" cy="698138"/>
            </a:xfrm>
          </p:grpSpPr>
          <p:sp>
            <p:nvSpPr>
              <p:cNvPr id="38" name="Rectangle 3">
                <a:extLst>
                  <a:ext uri="{FF2B5EF4-FFF2-40B4-BE49-F238E27FC236}">
                    <a16:creationId xmlns:a16="http://schemas.microsoft.com/office/drawing/2014/main" id="{21654C09-DBCC-422B-9B48-3FAA60E899A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
                <a:extLst>
                  <a:ext uri="{FF2B5EF4-FFF2-40B4-BE49-F238E27FC236}">
                    <a16:creationId xmlns:a16="http://schemas.microsoft.com/office/drawing/2014/main" id="{55AC711F-3ADB-47C3-9958-5CFF38B41961}"/>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13A0C367-2453-43AE-93B1-5D5E7C8C0CCE}"/>
              </a:ext>
            </a:extLst>
          </p:cNvPr>
          <p:cNvGrpSpPr/>
          <p:nvPr/>
        </p:nvGrpSpPr>
        <p:grpSpPr>
          <a:xfrm>
            <a:off x="375086" y="49018"/>
            <a:ext cx="11304404" cy="640080"/>
            <a:chOff x="351463" y="355131"/>
            <a:chExt cx="11304404" cy="640080"/>
          </a:xfrm>
        </p:grpSpPr>
        <p:grpSp>
          <p:nvGrpSpPr>
            <p:cNvPr id="28" name="Group 27">
              <a:extLst>
                <a:ext uri="{FF2B5EF4-FFF2-40B4-BE49-F238E27FC236}">
                  <a16:creationId xmlns:a16="http://schemas.microsoft.com/office/drawing/2014/main" id="{E9EBAE40-988C-4D05-A265-0D4BC8D4DFBB}"/>
                </a:ext>
              </a:extLst>
            </p:cNvPr>
            <p:cNvGrpSpPr/>
            <p:nvPr/>
          </p:nvGrpSpPr>
          <p:grpSpPr>
            <a:xfrm>
              <a:off x="782943" y="355131"/>
              <a:ext cx="10488694" cy="640080"/>
              <a:chOff x="782947" y="566928"/>
              <a:chExt cx="10488694" cy="640080"/>
            </a:xfrm>
          </p:grpSpPr>
          <p:grpSp>
            <p:nvGrpSpPr>
              <p:cNvPr id="29" name="Group 28">
                <a:extLst>
                  <a:ext uri="{FF2B5EF4-FFF2-40B4-BE49-F238E27FC236}">
                    <a16:creationId xmlns:a16="http://schemas.microsoft.com/office/drawing/2014/main" id="{63B216D4-4A5D-47D1-B442-8E1BE97B5F91}"/>
                  </a:ext>
                </a:extLst>
              </p:cNvPr>
              <p:cNvGrpSpPr/>
              <p:nvPr/>
            </p:nvGrpSpPr>
            <p:grpSpPr>
              <a:xfrm>
                <a:off x="1006142" y="566928"/>
                <a:ext cx="10042305" cy="640080"/>
                <a:chOff x="1006142" y="566928"/>
                <a:chExt cx="10042305" cy="640080"/>
              </a:xfrm>
            </p:grpSpPr>
            <p:sp>
              <p:nvSpPr>
                <p:cNvPr id="33" name="Rectangle 3">
                  <a:extLst>
                    <a:ext uri="{FF2B5EF4-FFF2-40B4-BE49-F238E27FC236}">
                      <a16:creationId xmlns:a16="http://schemas.microsoft.com/office/drawing/2014/main" id="{A3EFFF64-4E1D-4605-96E1-0DE1BB361EA1}"/>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
                  <a:extLst>
                    <a:ext uri="{FF2B5EF4-FFF2-40B4-BE49-F238E27FC236}">
                      <a16:creationId xmlns:a16="http://schemas.microsoft.com/office/drawing/2014/main" id="{4177C544-9CB3-4DF9-B021-A47B64007A4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CAD373C-4D47-4575-BEF5-1EAA12A64845}"/>
                  </a:ext>
                </a:extLst>
              </p:cNvPr>
              <p:cNvGrpSpPr/>
              <p:nvPr/>
            </p:nvGrpSpPr>
            <p:grpSpPr>
              <a:xfrm>
                <a:off x="782947" y="692112"/>
                <a:ext cx="10488694" cy="389711"/>
                <a:chOff x="1243831" y="2788919"/>
                <a:chExt cx="9644593" cy="698138"/>
              </a:xfrm>
            </p:grpSpPr>
            <p:sp>
              <p:nvSpPr>
                <p:cNvPr id="31" name="Rectangle 3">
                  <a:extLst>
                    <a:ext uri="{FF2B5EF4-FFF2-40B4-BE49-F238E27FC236}">
                      <a16:creationId xmlns:a16="http://schemas.microsoft.com/office/drawing/2014/main" id="{6298C55B-B3BA-40B4-B3EF-61FB3466C8DA}"/>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
                  <a:extLst>
                    <a:ext uri="{FF2B5EF4-FFF2-40B4-BE49-F238E27FC236}">
                      <a16:creationId xmlns:a16="http://schemas.microsoft.com/office/drawing/2014/main" id="{FA3AFD46-21F3-4DB7-A95D-B3E8A44E9266}"/>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Oval 42">
              <a:extLst>
                <a:ext uri="{FF2B5EF4-FFF2-40B4-BE49-F238E27FC236}">
                  <a16:creationId xmlns:a16="http://schemas.microsoft.com/office/drawing/2014/main" id="{8145DF5E-F45A-472D-A39C-974E51141F81}"/>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7B65165-7DA9-4AF9-98C4-B5FDD42E83BD}"/>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A312CF6-0569-4A8A-810C-BC97F9E3C4B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C545154-23C7-4DEE-86FE-E843F84D5CE4}"/>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280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4">
                                            <p:bg/>
                                          </p:spTgt>
                                        </p:tgtEl>
                                        <p:attrNameLst>
                                          <p:attrName>style.visibility</p:attrName>
                                        </p:attrNameLst>
                                      </p:cBhvr>
                                      <p:to>
                                        <p:strVal val="visible"/>
                                      </p:to>
                                    </p:set>
                                    <p:animEffect transition="in" filter="wipe(up)">
                                      <p:cBhvr>
                                        <p:cTn id="7" dur="1750"/>
                                        <p:tgtEl>
                                          <p:spTgt spid="64">
                                            <p:bg/>
                                          </p:spTgt>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64">
                                            <p:txEl>
                                              <p:pRg st="0" end="0"/>
                                            </p:txEl>
                                          </p:spTgt>
                                        </p:tgtEl>
                                        <p:attrNameLst>
                                          <p:attrName>style.visibility</p:attrName>
                                        </p:attrNameLst>
                                      </p:cBhvr>
                                      <p:to>
                                        <p:strVal val="visible"/>
                                      </p:to>
                                    </p:set>
                                    <p:animEffect transition="in" filter="wipe(up)">
                                      <p:cBhvr>
                                        <p:cTn id="10" dur="1750"/>
                                        <p:tgtEl>
                                          <p:spTgt spid="64">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2000"/>
                                        <p:tgtEl>
                                          <p:spTgt spid="25"/>
                                        </p:tgtEl>
                                      </p:cBhvr>
                                    </p:animEffect>
                                  </p:childTnLst>
                                </p:cTn>
                              </p:par>
                              <p:par>
                                <p:cTn id="14" presetID="42" presetClass="path" presetSubtype="0" accel="50000" decel="50000" fill="hold" nodeType="withEffect">
                                  <p:stCondLst>
                                    <p:cond delay="0"/>
                                  </p:stCondLst>
                                  <p:childTnLst>
                                    <p:animMotion origin="layout" path="M 0.00573 -0.02847 L 0.00573 0.82963 " pathEditMode="relative" rAng="0" ptsTypes="AA">
                                      <p:cBhvr>
                                        <p:cTn id="15" dur="2000" fill="hold"/>
                                        <p:tgtEl>
                                          <p:spTgt spid="35"/>
                                        </p:tgtEl>
                                        <p:attrNameLst>
                                          <p:attrName>ppt_x</p:attrName>
                                          <p:attrName>ppt_y</p:attrName>
                                        </p:attrNameLst>
                                      </p:cBhvr>
                                      <p:rCtr x="0" y="42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animBg="1">
        <p:tmplLst>
          <p:tmpl>
            <p:tnLst>
              <p:par>
                <p:cTn presetID="22" presetClass="entr" presetSubtype="1" fill="hold" nodeType="with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up)">
                      <p:cBhvr>
                        <p:cTn dur="1750"/>
                        <p:tgtEl>
                          <p:spTgt spid="64"/>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64"/>
                        </p:tgtEl>
                        <p:attrNameLst>
                          <p:attrName>style.visibility</p:attrName>
                        </p:attrNameLst>
                      </p:cBhvr>
                      <p:to>
                        <p:strVal val="visible"/>
                      </p:to>
                    </p:set>
                    <p:animEffect transition="in" filter="wipe(up)">
                      <p:cBhvr>
                        <p:cTn dur="1750"/>
                        <p:tgtEl>
                          <p:spTgt spid="64"/>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5390242"/>
          </a:xfrm>
          <a:solidFill>
            <a:schemeClr val="accent2">
              <a:lumMod val="60000"/>
              <a:lumOff val="40000"/>
            </a:schemeClr>
          </a:solidFill>
        </p:spPr>
        <p:txBody>
          <a:bodyPr/>
          <a:lstStyle>
            <a:lvl1pPr marL="0" indent="0">
              <a:buNone/>
              <a:defRPr sz="3200">
                <a:solidFill>
                  <a:schemeClr val="tx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grpSp>
        <p:nvGrpSpPr>
          <p:cNvPr id="2" name="Group 1">
            <a:extLst>
              <a:ext uri="{FF2B5EF4-FFF2-40B4-BE49-F238E27FC236}">
                <a16:creationId xmlns:a16="http://schemas.microsoft.com/office/drawing/2014/main" id="{D14F3571-1B5A-464D-BE53-9F9D5AA93AD3}"/>
              </a:ext>
            </a:extLst>
          </p:cNvPr>
          <p:cNvGrpSpPr/>
          <p:nvPr/>
        </p:nvGrpSpPr>
        <p:grpSpPr>
          <a:xfrm>
            <a:off x="603165" y="634567"/>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Tree>
    <p:extLst>
      <p:ext uri="{BB962C8B-B14F-4D97-AF65-F5344CB8AC3E}">
        <p14:creationId xmlns:p14="http://schemas.microsoft.com/office/powerpoint/2010/main" val="36682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par>
                                <p:cTn id="11" presetID="42" presetClass="path" presetSubtype="0" accel="50000" decel="50000" fill="hold" nodeType="withEffect">
                                  <p:stCondLst>
                                    <p:cond delay="0"/>
                                  </p:stCondLst>
                                  <p:childTnLst>
                                    <p:animMotion origin="layout" path="M -4.375E-6 -1.11111E-6 L -4.375E-6 0.74908 " pathEditMode="relative" rAng="0" ptsTypes="AA">
                                      <p:cBhvr>
                                        <p:cTn id="12" dur="3000" fill="hold"/>
                                        <p:tgtEl>
                                          <p:spTgt spid="2"/>
                                        </p:tgtEl>
                                        <p:attrNameLst>
                                          <p:attrName>ppt_x</p:attrName>
                                          <p:attrName>ppt_y</p:attrName>
                                        </p:attrNameLst>
                                      </p:cBhvr>
                                      <p:rCtr x="0" y="37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_Custom Layou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61804"/>
            <a:ext cx="8788599" cy="4195035"/>
          </a:xfrm>
          <a:solidFill>
            <a:schemeClr val="accent2">
              <a:lumMod val="60000"/>
              <a:lumOff val="40000"/>
            </a:schemeClr>
          </a:solidFill>
        </p:spPr>
        <p:txBody>
          <a:bodyPr/>
          <a:lstStyle>
            <a:lvl1pPr marL="0" indent="0">
              <a:buNone/>
              <a:defRPr sz="3200">
                <a:solidFill>
                  <a:schemeClr val="tx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grpSp>
        <p:nvGrpSpPr>
          <p:cNvPr id="2" name="Group 1">
            <a:extLst>
              <a:ext uri="{FF2B5EF4-FFF2-40B4-BE49-F238E27FC236}">
                <a16:creationId xmlns:a16="http://schemas.microsoft.com/office/drawing/2014/main" id="{1B2558FC-FA95-4A36-BD3A-95881B25917E}"/>
              </a:ext>
            </a:extLst>
          </p:cNvPr>
          <p:cNvGrpSpPr/>
          <p:nvPr/>
        </p:nvGrpSpPr>
        <p:grpSpPr>
          <a:xfrm>
            <a:off x="624437" y="5932146"/>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9303" y="6020705"/>
              <a:ext cx="8797278" cy="527733"/>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
        <p:nvSpPr>
          <p:cNvPr id="17" name="Freeform: Shape 16">
            <a:extLst>
              <a:ext uri="{FF2B5EF4-FFF2-40B4-BE49-F238E27FC236}">
                <a16:creationId xmlns:a16="http://schemas.microsoft.com/office/drawing/2014/main" id="{B2FB49DA-0260-4228-A8BE-1675BD3FEBD3}"/>
              </a:ext>
            </a:extLst>
          </p:cNvPr>
          <p:cNvSpPr/>
          <p:nvPr/>
        </p:nvSpPr>
        <p:spPr>
          <a:xfrm>
            <a:off x="630885" y="1410433"/>
            <a:ext cx="10996756" cy="973537"/>
          </a:xfrm>
          <a:custGeom>
            <a:avLst/>
            <a:gdLst>
              <a:gd name="connsiteX0" fmla="*/ 439842 w 10996756"/>
              <a:gd name="connsiteY0" fmla="*/ 309482 h 768164"/>
              <a:gd name="connsiteX1" fmla="*/ 845119 w 10996756"/>
              <a:gd name="connsiteY1" fmla="*/ 356149 h 768164"/>
              <a:gd name="connsiteX2" fmla="*/ 879684 w 10996756"/>
              <a:gd name="connsiteY2" fmla="*/ 385890 h 768164"/>
              <a:gd name="connsiteX3" fmla="*/ 845119 w 10996756"/>
              <a:gd name="connsiteY3" fmla="*/ 415631 h 768164"/>
              <a:gd name="connsiteX4" fmla="*/ 439842 w 10996756"/>
              <a:gd name="connsiteY4" fmla="*/ 462298 h 768164"/>
              <a:gd name="connsiteX5" fmla="*/ 0 w 10996756"/>
              <a:gd name="connsiteY5" fmla="*/ 385890 h 768164"/>
              <a:gd name="connsiteX6" fmla="*/ 439842 w 10996756"/>
              <a:gd name="connsiteY6" fmla="*/ 309482 h 768164"/>
              <a:gd name="connsiteX7" fmla="*/ 10539556 w 10996756"/>
              <a:gd name="connsiteY7" fmla="*/ 303071 h 768164"/>
              <a:gd name="connsiteX8" fmla="*/ 10996756 w 10996756"/>
              <a:gd name="connsiteY8" fmla="*/ 384082 h 768164"/>
              <a:gd name="connsiteX9" fmla="*/ 10539556 w 10996756"/>
              <a:gd name="connsiteY9" fmla="*/ 465093 h 768164"/>
              <a:gd name="connsiteX10" fmla="*/ 10082356 w 10996756"/>
              <a:gd name="connsiteY10" fmla="*/ 384082 h 768164"/>
              <a:gd name="connsiteX11" fmla="*/ 10539556 w 10996756"/>
              <a:gd name="connsiteY11" fmla="*/ 303071 h 768164"/>
              <a:gd name="connsiteX12" fmla="*/ 879684 w 10996756"/>
              <a:gd name="connsiteY12" fmla="*/ 0 h 768164"/>
              <a:gd name="connsiteX13" fmla="*/ 1106187 w 10996756"/>
              <a:gd name="connsiteY13" fmla="*/ 0 h 768164"/>
              <a:gd name="connsiteX14" fmla="*/ 1106187 w 10996756"/>
              <a:gd name="connsiteY14" fmla="*/ 755009 h 768164"/>
              <a:gd name="connsiteX15" fmla="*/ 879684 w 10996756"/>
              <a:gd name="connsiteY15" fmla="*/ 755009 h 768164"/>
              <a:gd name="connsiteX16" fmla="*/ 879684 w 10996756"/>
              <a:gd name="connsiteY16" fmla="*/ 385890 h 768164"/>
              <a:gd name="connsiteX17" fmla="*/ 9933280 w 10996756"/>
              <a:gd name="connsiteY17" fmla="*/ 0 h 768164"/>
              <a:gd name="connsiteX18" fmla="*/ 10082356 w 10996756"/>
              <a:gd name="connsiteY18" fmla="*/ 0 h 768164"/>
              <a:gd name="connsiteX19" fmla="*/ 10082356 w 10996756"/>
              <a:gd name="connsiteY19" fmla="*/ 384082 h 768164"/>
              <a:gd name="connsiteX20" fmla="*/ 10082356 w 10996756"/>
              <a:gd name="connsiteY20" fmla="*/ 738348 h 768164"/>
              <a:gd name="connsiteX21" fmla="*/ 10052540 w 10996756"/>
              <a:gd name="connsiteY21" fmla="*/ 768164 h 768164"/>
              <a:gd name="connsiteX22" fmla="*/ 9903464 w 10996756"/>
              <a:gd name="connsiteY22" fmla="*/ 768164 h 768164"/>
              <a:gd name="connsiteX23" fmla="*/ 9903464 w 10996756"/>
              <a:gd name="connsiteY23" fmla="*/ 545279 h 768164"/>
              <a:gd name="connsiteX24" fmla="*/ 1114865 w 10996756"/>
              <a:gd name="connsiteY24" fmla="*/ 545279 h 768164"/>
              <a:gd name="connsiteX25" fmla="*/ 1114865 w 10996756"/>
              <a:gd name="connsiteY25" fmla="*/ 226498 h 768164"/>
              <a:gd name="connsiteX26" fmla="*/ 9903464 w 10996756"/>
              <a:gd name="connsiteY26" fmla="*/ 226498 h 768164"/>
              <a:gd name="connsiteX27" fmla="*/ 9903464 w 10996756"/>
              <a:gd name="connsiteY27" fmla="*/ 29816 h 768164"/>
              <a:gd name="connsiteX28" fmla="*/ 9933280 w 10996756"/>
              <a:gd name="connsiteY28" fmla="*/ 0 h 76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96756" h="768164">
                <a:moveTo>
                  <a:pt x="439842" y="309482"/>
                </a:moveTo>
                <a:cubicBezTo>
                  <a:pt x="622031" y="309482"/>
                  <a:pt x="778348" y="328725"/>
                  <a:pt x="845119" y="356149"/>
                </a:cubicBezTo>
                <a:lnTo>
                  <a:pt x="879684" y="385890"/>
                </a:lnTo>
                <a:lnTo>
                  <a:pt x="845119" y="415631"/>
                </a:lnTo>
                <a:cubicBezTo>
                  <a:pt x="778348" y="443055"/>
                  <a:pt x="622031" y="462298"/>
                  <a:pt x="439842" y="462298"/>
                </a:cubicBezTo>
                <a:cubicBezTo>
                  <a:pt x="196924" y="462298"/>
                  <a:pt x="0" y="428089"/>
                  <a:pt x="0" y="385890"/>
                </a:cubicBezTo>
                <a:cubicBezTo>
                  <a:pt x="0" y="343691"/>
                  <a:pt x="196924" y="309482"/>
                  <a:pt x="439842" y="309482"/>
                </a:cubicBezTo>
                <a:close/>
                <a:moveTo>
                  <a:pt x="10539556" y="303071"/>
                </a:moveTo>
                <a:cubicBezTo>
                  <a:pt x="10792061" y="303071"/>
                  <a:pt x="10996756" y="339341"/>
                  <a:pt x="10996756" y="384082"/>
                </a:cubicBezTo>
                <a:cubicBezTo>
                  <a:pt x="10996756" y="428823"/>
                  <a:pt x="10792061" y="465093"/>
                  <a:pt x="10539556" y="465093"/>
                </a:cubicBezTo>
                <a:cubicBezTo>
                  <a:pt x="10287051" y="465093"/>
                  <a:pt x="10082356" y="428823"/>
                  <a:pt x="10082356" y="384082"/>
                </a:cubicBezTo>
                <a:cubicBezTo>
                  <a:pt x="10082356" y="339341"/>
                  <a:pt x="10287051" y="303071"/>
                  <a:pt x="10539556" y="303071"/>
                </a:cubicBezTo>
                <a:close/>
                <a:moveTo>
                  <a:pt x="879684" y="0"/>
                </a:moveTo>
                <a:lnTo>
                  <a:pt x="1106187" y="0"/>
                </a:lnTo>
                <a:lnTo>
                  <a:pt x="1106187" y="755009"/>
                </a:lnTo>
                <a:lnTo>
                  <a:pt x="879684" y="755009"/>
                </a:lnTo>
                <a:lnTo>
                  <a:pt x="879684" y="385890"/>
                </a:lnTo>
                <a:close/>
                <a:moveTo>
                  <a:pt x="9933280" y="0"/>
                </a:moveTo>
                <a:lnTo>
                  <a:pt x="10082356" y="0"/>
                </a:lnTo>
                <a:lnTo>
                  <a:pt x="10082356" y="384082"/>
                </a:lnTo>
                <a:lnTo>
                  <a:pt x="10082356" y="738348"/>
                </a:lnTo>
                <a:cubicBezTo>
                  <a:pt x="10082356" y="754815"/>
                  <a:pt x="10069007" y="768164"/>
                  <a:pt x="10052540" y="768164"/>
                </a:cubicBezTo>
                <a:lnTo>
                  <a:pt x="9903464" y="768164"/>
                </a:lnTo>
                <a:lnTo>
                  <a:pt x="9903464" y="545279"/>
                </a:lnTo>
                <a:lnTo>
                  <a:pt x="1114865" y="545279"/>
                </a:lnTo>
                <a:lnTo>
                  <a:pt x="1114865" y="226498"/>
                </a:lnTo>
                <a:lnTo>
                  <a:pt x="9903464" y="226498"/>
                </a:lnTo>
                <a:lnTo>
                  <a:pt x="9903464" y="29816"/>
                </a:lnTo>
                <a:cubicBezTo>
                  <a:pt x="9903464" y="13349"/>
                  <a:pt x="9916813" y="0"/>
                  <a:pt x="9933280" y="0"/>
                </a:cubicBezTo>
                <a:close/>
              </a:path>
            </a:pathLst>
          </a:custGeom>
          <a:gradFill flip="none" rotWithShape="1">
            <a:gsLst>
              <a:gs pos="0">
                <a:schemeClr val="accent2">
                  <a:lumMod val="40000"/>
                  <a:lumOff val="60000"/>
                </a:schemeClr>
              </a:gs>
              <a:gs pos="32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chemeClr val="tx1"/>
                </a:solidFill>
              </a:rPr>
              <a:t>Old Testament</a:t>
            </a:r>
          </a:p>
        </p:txBody>
      </p:sp>
      <p:sp>
        <p:nvSpPr>
          <p:cNvPr id="18" name="Title 1">
            <a:extLst>
              <a:ext uri="{FF2B5EF4-FFF2-40B4-BE49-F238E27FC236}">
                <a16:creationId xmlns:a16="http://schemas.microsoft.com/office/drawing/2014/main" id="{C8A56E29-64AE-4A11-803D-4355D7FD9537}"/>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29884369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475367"/>
          </a:xfrm>
          <a:solidFill>
            <a:schemeClr val="accent2">
              <a:lumMod val="60000"/>
              <a:lumOff val="40000"/>
            </a:schemeClr>
          </a:solidFill>
        </p:spPr>
        <p:txBody>
          <a:bodyPr/>
          <a:lstStyle>
            <a:lvl1pPr marL="0" indent="0">
              <a:buNone/>
              <a:defRPr sz="3200">
                <a:solidFill>
                  <a:schemeClr val="tx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ea typeface="Verdana" panose="020B0604030504040204" pitchFamily="34"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sp>
        <p:nvSpPr>
          <p:cNvPr id="11" name="Content Placeholder 2">
            <a:extLst>
              <a:ext uri="{FF2B5EF4-FFF2-40B4-BE49-F238E27FC236}">
                <a16:creationId xmlns:a16="http://schemas.microsoft.com/office/drawing/2014/main" id="{1F7E254F-CABE-4FDF-A406-21B095C9B1DD}"/>
              </a:ext>
            </a:extLst>
          </p:cNvPr>
          <p:cNvSpPr>
            <a:spLocks noGrp="1"/>
          </p:cNvSpPr>
          <p:nvPr>
            <p:ph idx="10"/>
          </p:nvPr>
        </p:nvSpPr>
        <p:spPr>
          <a:xfrm>
            <a:off x="1739302" y="3241964"/>
            <a:ext cx="8788599" cy="2914875"/>
          </a:xfrm>
          <a:solidFill>
            <a:srgbClr val="002060"/>
          </a:solidFill>
        </p:spPr>
        <p:txBody>
          <a:bodyPr/>
          <a:lstStyle>
            <a:lvl1pPr marL="0" indent="0">
              <a:buNone/>
              <a:defRPr sz="3200">
                <a:solidFill>
                  <a:schemeClr val="bg1"/>
                </a:solidFill>
                <a:latin typeface="+mn-l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27012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23" y="601662"/>
            <a:ext cx="5652017" cy="5654676"/>
          </a:xfrm>
          <a:gradFill flip="none" rotWithShape="1">
            <a:gsLst>
              <a:gs pos="0">
                <a:schemeClr val="tx1">
                  <a:shade val="30000"/>
                  <a:satMod val="115000"/>
                </a:schemeClr>
              </a:gs>
              <a:gs pos="29000">
                <a:schemeClr val="tx1">
                  <a:shade val="67500"/>
                  <a:satMod val="115000"/>
                </a:schemeClr>
              </a:gs>
              <a:gs pos="100000">
                <a:schemeClr val="tx1">
                  <a:shade val="100000"/>
                  <a:satMod val="115000"/>
                </a:schemeClr>
              </a:gs>
            </a:gsLst>
            <a:lin ang="10800000" scaled="1"/>
            <a:tileRect/>
          </a:gra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939" y="601662"/>
            <a:ext cx="5962809" cy="5654676"/>
          </a:xfrm>
          <a:gradFill flip="none" rotWithShape="1">
            <a:gsLst>
              <a:gs pos="0">
                <a:schemeClr val="tx1">
                  <a:shade val="30000"/>
                  <a:satMod val="115000"/>
                </a:schemeClr>
              </a:gs>
              <a:gs pos="25000">
                <a:schemeClr val="tx1">
                  <a:shade val="67500"/>
                  <a:satMod val="115000"/>
                </a:schemeClr>
              </a:gs>
              <a:gs pos="100000">
                <a:schemeClr val="tx1">
                  <a:shade val="100000"/>
                  <a:satMod val="115000"/>
                </a:schemeClr>
              </a:gs>
            </a:gsLst>
            <a:lin ang="0" scaled="1"/>
            <a:tileRect/>
          </a:gra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3780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E748-EB7D-4523-A159-E4159D73AC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4720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1_Custom Layou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602F01F-A05C-4080-B02C-C668333E1706}"/>
              </a:ext>
            </a:extLst>
          </p:cNvPr>
          <p:cNvGrpSpPr/>
          <p:nvPr userDrawn="1"/>
        </p:nvGrpSpPr>
        <p:grpSpPr>
          <a:xfrm>
            <a:off x="973860" y="643272"/>
            <a:ext cx="10106865" cy="5304392"/>
            <a:chOff x="973860" y="643272"/>
            <a:chExt cx="10106865" cy="5304392"/>
          </a:xfrm>
        </p:grpSpPr>
        <p:sp>
          <p:nvSpPr>
            <p:cNvPr id="23" name="Rectangle 17">
              <a:extLst>
                <a:ext uri="{FF2B5EF4-FFF2-40B4-BE49-F238E27FC236}">
                  <a16:creationId xmlns:a16="http://schemas.microsoft.com/office/drawing/2014/main" id="{0B0D6DA5-290D-4A06-837E-D1F3C21E3CA5}"/>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Rectangle 17">
              <a:extLst>
                <a:ext uri="{FF2B5EF4-FFF2-40B4-BE49-F238E27FC236}">
                  <a16:creationId xmlns:a16="http://schemas.microsoft.com/office/drawing/2014/main" id="{3654D961-E3FB-428D-A244-1BC7EB20D0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84C32B4F-157F-40A9-8C17-EDFCDE4B1BE2}"/>
              </a:ext>
            </a:extLst>
          </p:cNvPr>
          <p:cNvGrpSpPr/>
          <p:nvPr userDrawn="1"/>
        </p:nvGrpSpPr>
        <p:grpSpPr>
          <a:xfrm>
            <a:off x="782947" y="374468"/>
            <a:ext cx="10488694" cy="640080"/>
            <a:chOff x="782947" y="566928"/>
            <a:chExt cx="10488694" cy="640080"/>
          </a:xfrm>
        </p:grpSpPr>
        <p:grpSp>
          <p:nvGrpSpPr>
            <p:cNvPr id="46" name="Group 45">
              <a:extLst>
                <a:ext uri="{FF2B5EF4-FFF2-40B4-BE49-F238E27FC236}">
                  <a16:creationId xmlns:a16="http://schemas.microsoft.com/office/drawing/2014/main" id="{C35D3090-639A-4546-B5BD-805A6674471E}"/>
                </a:ext>
              </a:extLst>
            </p:cNvPr>
            <p:cNvGrpSpPr/>
            <p:nvPr/>
          </p:nvGrpSpPr>
          <p:grpSpPr>
            <a:xfrm>
              <a:off x="1006142" y="566928"/>
              <a:ext cx="10042305" cy="640080"/>
              <a:chOff x="1006142" y="566928"/>
              <a:chExt cx="10042305" cy="640080"/>
            </a:xfrm>
          </p:grpSpPr>
          <p:sp>
            <p:nvSpPr>
              <p:cNvPr id="50" name="Rectangle 3">
                <a:extLst>
                  <a:ext uri="{FF2B5EF4-FFF2-40B4-BE49-F238E27FC236}">
                    <a16:creationId xmlns:a16="http://schemas.microsoft.com/office/drawing/2014/main" id="{33686201-3197-492E-B746-3B92EB504F23}"/>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3">
                <a:extLst>
                  <a:ext uri="{FF2B5EF4-FFF2-40B4-BE49-F238E27FC236}">
                    <a16:creationId xmlns:a16="http://schemas.microsoft.com/office/drawing/2014/main" id="{10754D20-B8A6-405B-AE9B-B66F1B7E505C}"/>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D432CA14-2BB9-4ADB-B07F-644BE13336DD}"/>
                </a:ext>
              </a:extLst>
            </p:cNvPr>
            <p:cNvGrpSpPr/>
            <p:nvPr/>
          </p:nvGrpSpPr>
          <p:grpSpPr>
            <a:xfrm>
              <a:off x="782947" y="692112"/>
              <a:ext cx="10488694" cy="389711"/>
              <a:chOff x="1243831" y="2788919"/>
              <a:chExt cx="9644593" cy="698138"/>
            </a:xfrm>
          </p:grpSpPr>
          <p:sp>
            <p:nvSpPr>
              <p:cNvPr id="48" name="Rectangle 3">
                <a:extLst>
                  <a:ext uri="{FF2B5EF4-FFF2-40B4-BE49-F238E27FC236}">
                    <a16:creationId xmlns:a16="http://schemas.microsoft.com/office/drawing/2014/main" id="{6D79CB7E-3E3E-4D56-96FD-44147DB1674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3">
                <a:extLst>
                  <a:ext uri="{FF2B5EF4-FFF2-40B4-BE49-F238E27FC236}">
                    <a16:creationId xmlns:a16="http://schemas.microsoft.com/office/drawing/2014/main" id="{0AAF95E5-B084-4BB0-8B72-0FD5A52350B7}"/>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2" name="Group 51">
            <a:extLst>
              <a:ext uri="{FF2B5EF4-FFF2-40B4-BE49-F238E27FC236}">
                <a16:creationId xmlns:a16="http://schemas.microsoft.com/office/drawing/2014/main" id="{9A1E1C3B-D401-4FC4-B424-EBCB19D388F5}"/>
              </a:ext>
            </a:extLst>
          </p:cNvPr>
          <p:cNvGrpSpPr/>
          <p:nvPr userDrawn="1"/>
        </p:nvGrpSpPr>
        <p:grpSpPr>
          <a:xfrm>
            <a:off x="806519" y="1044441"/>
            <a:ext cx="10488694" cy="640080"/>
            <a:chOff x="782947" y="566928"/>
            <a:chExt cx="10488694" cy="640080"/>
          </a:xfrm>
        </p:grpSpPr>
        <p:grpSp>
          <p:nvGrpSpPr>
            <p:cNvPr id="53" name="Group 52">
              <a:extLst>
                <a:ext uri="{FF2B5EF4-FFF2-40B4-BE49-F238E27FC236}">
                  <a16:creationId xmlns:a16="http://schemas.microsoft.com/office/drawing/2014/main" id="{59158DB0-D458-4570-8C5A-65D648C410E2}"/>
                </a:ext>
              </a:extLst>
            </p:cNvPr>
            <p:cNvGrpSpPr/>
            <p:nvPr/>
          </p:nvGrpSpPr>
          <p:grpSpPr>
            <a:xfrm>
              <a:off x="1006142" y="566928"/>
              <a:ext cx="10042305" cy="640080"/>
              <a:chOff x="1006142" y="566928"/>
              <a:chExt cx="10042305" cy="640080"/>
            </a:xfrm>
          </p:grpSpPr>
          <p:sp>
            <p:nvSpPr>
              <p:cNvPr id="57" name="Rectangle 3">
                <a:extLst>
                  <a:ext uri="{FF2B5EF4-FFF2-40B4-BE49-F238E27FC236}">
                    <a16:creationId xmlns:a16="http://schemas.microsoft.com/office/drawing/2014/main" id="{3893D43B-59CF-4F6C-8723-D12DFCED416A}"/>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3">
                <a:extLst>
                  <a:ext uri="{FF2B5EF4-FFF2-40B4-BE49-F238E27FC236}">
                    <a16:creationId xmlns:a16="http://schemas.microsoft.com/office/drawing/2014/main" id="{903179A4-8F24-4E76-98B3-179185146362}"/>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65AF9255-1C02-4E61-864E-5FFACCCD870F}"/>
                </a:ext>
              </a:extLst>
            </p:cNvPr>
            <p:cNvGrpSpPr/>
            <p:nvPr/>
          </p:nvGrpSpPr>
          <p:grpSpPr>
            <a:xfrm>
              <a:off x="782947" y="692112"/>
              <a:ext cx="10488694" cy="389711"/>
              <a:chOff x="1243831" y="2788919"/>
              <a:chExt cx="9644593" cy="698138"/>
            </a:xfrm>
          </p:grpSpPr>
          <p:sp>
            <p:nvSpPr>
              <p:cNvPr id="55" name="Rectangle 3">
                <a:extLst>
                  <a:ext uri="{FF2B5EF4-FFF2-40B4-BE49-F238E27FC236}">
                    <a16:creationId xmlns:a16="http://schemas.microsoft.com/office/drawing/2014/main" id="{D5EB8208-5143-4460-943F-B2B38C8913CD}"/>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3">
                <a:extLst>
                  <a:ext uri="{FF2B5EF4-FFF2-40B4-BE49-F238E27FC236}">
                    <a16:creationId xmlns:a16="http://schemas.microsoft.com/office/drawing/2014/main" id="{97BE8489-2AB1-4146-AE0F-0C7167106643}"/>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0" name="Oval 59">
            <a:extLst>
              <a:ext uri="{FF2B5EF4-FFF2-40B4-BE49-F238E27FC236}">
                <a16:creationId xmlns:a16="http://schemas.microsoft.com/office/drawing/2014/main" id="{FA312CF6-0569-4A8A-810C-BC97F9E3C4B4}"/>
              </a:ext>
            </a:extLst>
          </p:cNvPr>
          <p:cNvSpPr/>
          <p:nvPr userDrawn="1"/>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EC545154-23C7-4DEE-86FE-E843F84D5CE4}"/>
              </a:ext>
            </a:extLst>
          </p:cNvPr>
          <p:cNvSpPr/>
          <p:nvPr userDrawn="1"/>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258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3000"/>
                                        <p:tgtEl>
                                          <p:spTgt spid="22"/>
                                        </p:tgtEl>
                                      </p:cBhvr>
                                    </p:animEffect>
                                  </p:childTnLst>
                                </p:cTn>
                              </p:par>
                              <p:par>
                                <p:cTn id="8" presetID="42" presetClass="path" presetSubtype="0" accel="50000" decel="50000" fill="hold" nodeType="withEffect">
                                  <p:stCondLst>
                                    <p:cond delay="0"/>
                                  </p:stCondLst>
                                  <p:childTnLst>
                                    <p:animMotion origin="layout" path="M -3.95833E-6 -2.59259E-6 L -3.95833E-6 0.67894 " pathEditMode="relative" rAng="0" ptsTypes="AA">
                                      <p:cBhvr>
                                        <p:cTn id="9" dur="3000" fill="hold"/>
                                        <p:tgtEl>
                                          <p:spTgt spid="52"/>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7DE3-94B2-4BD2-9A19-AF5C73C82461}"/>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D73CF8E-35F8-40C7-A92A-6F535CB3CA24}"/>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4" name="Footer Placeholder 3">
            <a:extLst>
              <a:ext uri="{FF2B5EF4-FFF2-40B4-BE49-F238E27FC236}">
                <a16:creationId xmlns:a16="http://schemas.microsoft.com/office/drawing/2014/main" id="{50DF3195-FFF6-49E5-826E-9E36EF7CD1A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F40A112-8369-40CA-AF22-EC01E63A708A}"/>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95015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30796-007A-4E5D-994D-FD503838E9B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3" name="Footer Placeholder 2">
            <a:extLst>
              <a:ext uri="{FF2B5EF4-FFF2-40B4-BE49-F238E27FC236}">
                <a16:creationId xmlns:a16="http://schemas.microsoft.com/office/drawing/2014/main" id="{137D99EE-89B5-459E-8352-02FD21D9E91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B86F6C5-577C-4495-98DD-FFF04439A920}"/>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6208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CDFA-6097-42F9-B036-D31D97009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ECBAA2-FC4D-4844-AA3C-7BF54A2CD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338A60-843F-4FDC-8393-90005A879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8278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807DE-6D38-400B-A3BE-73DE5E5F7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A48FC-A23B-4261-9488-41C7D4C922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85FB423-A84B-48A7-B286-4FFBE8513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85655-7B9D-4B4D-8E50-0BD3AC74A25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6" name="Footer Placeholder 5">
            <a:extLst>
              <a:ext uri="{FF2B5EF4-FFF2-40B4-BE49-F238E27FC236}">
                <a16:creationId xmlns:a16="http://schemas.microsoft.com/office/drawing/2014/main" id="{C745BA95-1060-4E89-AC9C-E9F5563E00F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47D7851-6867-4844-8BBE-C404441FCD6C}"/>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334614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0374-11CF-424C-BAFC-DBE3E199E48D}"/>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114A57B-1412-4E43-9029-0602599398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66309-4218-4E2A-B75F-503C2B40C6BA}"/>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11/28/2020</a:t>
            </a:fld>
            <a:endParaRPr lang="en-US" dirty="0"/>
          </a:p>
        </p:txBody>
      </p:sp>
      <p:sp>
        <p:nvSpPr>
          <p:cNvPr id="5" name="Footer Placeholder 4">
            <a:extLst>
              <a:ext uri="{FF2B5EF4-FFF2-40B4-BE49-F238E27FC236}">
                <a16:creationId xmlns:a16="http://schemas.microsoft.com/office/drawing/2014/main" id="{E340103B-0DD7-4622-B77C-3A10C9F0AE4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A256EFE-5170-49B4-924A-736290629E33}"/>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79571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902C3-D1D8-4331-8B1D-A6699FD132F3}"/>
              </a:ext>
            </a:extLst>
          </p:cNvPr>
          <p:cNvSpPr>
            <a:spLocks noGrp="1"/>
          </p:cNvSpPr>
          <p:nvPr>
            <p:ph type="title"/>
          </p:nvPr>
        </p:nvSpPr>
        <p:spPr>
          <a:xfrm>
            <a:off x="838200" y="365125"/>
            <a:ext cx="10515600" cy="1325563"/>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066C9F-8426-4A9D-8C5D-8C4621E0D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436111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xStyles>
    <p:titleStyle>
      <a:lvl1pPr algn="l" defTabSz="914400" rtl="0" eaLnBrk="1" latinLnBrk="0" hangingPunct="1">
        <a:lnSpc>
          <a:spcPct val="90000"/>
        </a:lnSpc>
        <a:spcBef>
          <a:spcPct val="0"/>
        </a:spcBef>
        <a:buNone/>
        <a:defRPr sz="4400" b="1" kern="1200">
          <a:solidFill>
            <a:srgbClr val="FFFF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8pPr>
      <a:lvl9pPr marL="3943350" indent="-28575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902C3-D1D8-4331-8B1D-A6699FD132F3}"/>
              </a:ext>
            </a:extLst>
          </p:cNvPr>
          <p:cNvSpPr>
            <a:spLocks noGrp="1"/>
          </p:cNvSpPr>
          <p:nvPr>
            <p:ph type="title"/>
          </p:nvPr>
        </p:nvSpPr>
        <p:spPr>
          <a:xfrm>
            <a:off x="838200" y="365125"/>
            <a:ext cx="10515600" cy="1325563"/>
          </a:xfrm>
          <a:prstGeom prst="rect">
            <a:avLst/>
          </a:prstGeom>
          <a:ln>
            <a:no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8066C9F-8426-4A9D-8C5D-8C4621E0D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470003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Lst>
  <p:txStyles>
    <p:titleStyle>
      <a:lvl1pPr algn="l" defTabSz="914400" rtl="0" eaLnBrk="1" latinLnBrk="0" hangingPunct="1">
        <a:lnSpc>
          <a:spcPct val="90000"/>
        </a:lnSpc>
        <a:spcBef>
          <a:spcPct val="0"/>
        </a:spcBef>
        <a:buNone/>
        <a:defRPr sz="4400" b="1" kern="1200">
          <a:solidFill>
            <a:srgbClr val="FFFF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8pPr>
      <a:lvl9pPr marL="3943350" indent="-28575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878E-747D-4A79-B650-B9EB18472F15}"/>
              </a:ext>
            </a:extLst>
          </p:cNvPr>
          <p:cNvSpPr>
            <a:spLocks noGrp="1"/>
          </p:cNvSpPr>
          <p:nvPr>
            <p:ph type="ctrTitle"/>
          </p:nvPr>
        </p:nvSpPr>
        <p:spPr>
          <a:xfrm>
            <a:off x="1127246" y="99419"/>
            <a:ext cx="8825658" cy="2191199"/>
          </a:xfrm>
        </p:spPr>
        <p:txBody>
          <a:bodyPr>
            <a:normAutofit/>
          </a:bodyPr>
          <a:lstStyle/>
          <a:p>
            <a:r>
              <a:rPr lang="en-US" dirty="0"/>
              <a:t>Revelation 14, The 6 Angels</a:t>
            </a:r>
          </a:p>
        </p:txBody>
      </p:sp>
      <p:sp>
        <p:nvSpPr>
          <p:cNvPr id="3" name="Subtitle 2">
            <a:extLst>
              <a:ext uri="{FF2B5EF4-FFF2-40B4-BE49-F238E27FC236}">
                <a16:creationId xmlns:a16="http://schemas.microsoft.com/office/drawing/2014/main" id="{6CC64F3A-A19D-4C02-A9AE-96429291B8E1}"/>
              </a:ext>
            </a:extLst>
          </p:cNvPr>
          <p:cNvSpPr>
            <a:spLocks noGrp="1"/>
          </p:cNvSpPr>
          <p:nvPr>
            <p:ph type="subTitle" idx="1"/>
          </p:nvPr>
        </p:nvSpPr>
        <p:spPr>
          <a:xfrm>
            <a:off x="1388918" y="4215102"/>
            <a:ext cx="9144000" cy="1655762"/>
          </a:xfrm>
        </p:spPr>
        <p:txBody>
          <a:bodyPr/>
          <a:lstStyle/>
          <a:p>
            <a:r>
              <a:rPr lang="en-US" dirty="0"/>
              <a:t>By,</a:t>
            </a:r>
          </a:p>
          <a:p>
            <a:r>
              <a:rPr lang="en-US" dirty="0"/>
              <a:t>Pastor Bob Rogers</a:t>
            </a:r>
          </a:p>
        </p:txBody>
      </p:sp>
    </p:spTree>
    <p:extLst>
      <p:ext uri="{BB962C8B-B14F-4D97-AF65-F5344CB8AC3E}">
        <p14:creationId xmlns:p14="http://schemas.microsoft.com/office/powerpoint/2010/main" val="3077560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DF1D-8B09-4F9F-8DC8-F5B051304A80}"/>
              </a:ext>
            </a:extLst>
          </p:cNvPr>
          <p:cNvSpPr>
            <a:spLocks noGrp="1"/>
          </p:cNvSpPr>
          <p:nvPr>
            <p:ph type="title"/>
          </p:nvPr>
        </p:nvSpPr>
        <p:spPr/>
        <p:txBody>
          <a:bodyPr/>
          <a:lstStyle/>
          <a:p>
            <a:r>
              <a:rPr lang="en-US" dirty="0"/>
              <a:t>Angel 1—The Everlasting Gospel</a:t>
            </a:r>
          </a:p>
        </p:txBody>
      </p:sp>
      <p:sp>
        <p:nvSpPr>
          <p:cNvPr id="3" name="Content Placeholder 2">
            <a:extLst>
              <a:ext uri="{FF2B5EF4-FFF2-40B4-BE49-F238E27FC236}">
                <a16:creationId xmlns:a16="http://schemas.microsoft.com/office/drawing/2014/main" id="{A7A1A9FA-1646-4E7D-8B98-647B4F5EBB73}"/>
              </a:ext>
            </a:extLst>
          </p:cNvPr>
          <p:cNvSpPr>
            <a:spLocks noGrp="1"/>
          </p:cNvSpPr>
          <p:nvPr>
            <p:ph idx="1"/>
          </p:nvPr>
        </p:nvSpPr>
        <p:spPr/>
        <p:txBody>
          <a:bodyPr>
            <a:normAutofit fontScale="92500" lnSpcReduction="20000"/>
          </a:bodyPr>
          <a:lstStyle/>
          <a:p>
            <a:pPr marL="0" indent="0">
              <a:buNone/>
            </a:pPr>
            <a:r>
              <a:rPr lang="en-US" dirty="0"/>
              <a:t>This message sends some mandates to people.</a:t>
            </a:r>
          </a:p>
          <a:p>
            <a:pPr marL="914400" lvl="1" indent="-457200">
              <a:buFont typeface="+mj-lt"/>
              <a:buAutoNum type="arabicPeriod"/>
            </a:pPr>
            <a:r>
              <a:rPr lang="en-US" dirty="0">
                <a:solidFill>
                  <a:srgbClr val="FFFF00"/>
                </a:solidFill>
              </a:rPr>
              <a:t>The respect of God. </a:t>
            </a:r>
            <a:r>
              <a:rPr lang="en-US" dirty="0"/>
              <a:t>“Fear God, and give glory to him” (</a:t>
            </a:r>
            <a:r>
              <a:rPr lang="en-US" dirty="0">
                <a:solidFill>
                  <a:srgbClr val="FFC000"/>
                </a:solidFill>
              </a:rPr>
              <a:t>Revelation 14:7</a:t>
            </a:r>
            <a:r>
              <a:rPr lang="en-US" dirty="0"/>
              <a:t>). Because God will triumph, we need to give Him honor and praise and respect. Our world is going to learn this truth the hard way it appears.</a:t>
            </a:r>
          </a:p>
          <a:p>
            <a:pPr marL="914400" lvl="1" indent="-457200">
              <a:buFont typeface="+mj-lt"/>
              <a:buAutoNum type="arabicPeriod"/>
            </a:pPr>
            <a:r>
              <a:rPr lang="en-US" dirty="0">
                <a:solidFill>
                  <a:srgbClr val="FFFF00"/>
                </a:solidFill>
              </a:rPr>
              <a:t>The retribution of God. </a:t>
            </a:r>
            <a:r>
              <a:rPr lang="en-US" dirty="0"/>
              <a:t>“The hour of his judgment is come” (</a:t>
            </a:r>
            <a:r>
              <a:rPr lang="en-US" dirty="0">
                <a:solidFill>
                  <a:srgbClr val="FFC000"/>
                </a:solidFill>
              </a:rPr>
              <a:t>Revelation 14:7</a:t>
            </a:r>
            <a:r>
              <a:rPr lang="en-US" dirty="0"/>
              <a:t>). Because God will win over evil, judgment upon evil is going to come. The announcement here is that judgment time has come for evil; God will judge evil.</a:t>
            </a:r>
          </a:p>
          <a:p>
            <a:pPr marL="914400" lvl="1" indent="-457200">
              <a:buFont typeface="+mj-lt"/>
              <a:buAutoNum type="arabicPeriod"/>
            </a:pPr>
            <a:r>
              <a:rPr lang="en-US" dirty="0">
                <a:solidFill>
                  <a:srgbClr val="FFFF00"/>
                </a:solidFill>
              </a:rPr>
              <a:t>The reverence for God. </a:t>
            </a:r>
            <a:r>
              <a:rPr lang="en-US" dirty="0"/>
              <a:t>“Worship him” (</a:t>
            </a:r>
            <a:r>
              <a:rPr lang="en-US" dirty="0">
                <a:solidFill>
                  <a:srgbClr val="FFC000"/>
                </a:solidFill>
              </a:rPr>
              <a:t>Revelation 14:7</a:t>
            </a:r>
            <a:r>
              <a:rPr lang="en-US" dirty="0"/>
              <a:t>). Satan wanted to be worshiped, but he is evil. The “everlasting gospel” says we must worship God, not Satan. God is holy and just and compassionate. He has the character to be worshiped.</a:t>
            </a:r>
          </a:p>
          <a:p>
            <a:pPr marL="914400" lvl="1" indent="-457200">
              <a:buFont typeface="+mj-lt"/>
              <a:buAutoNum type="arabicPeriod"/>
            </a:pPr>
            <a:r>
              <a:rPr lang="en-US" dirty="0">
                <a:solidFill>
                  <a:srgbClr val="FFFF00"/>
                </a:solidFill>
              </a:rPr>
              <a:t>The recognition of God</a:t>
            </a:r>
            <a:r>
              <a:rPr lang="en-US" dirty="0"/>
              <a:t>. “Him that made heaven, and earth, and the sea, and the fountains of waters” (</a:t>
            </a:r>
            <a:r>
              <a:rPr lang="en-US" dirty="0">
                <a:solidFill>
                  <a:srgbClr val="FFC000"/>
                </a:solidFill>
              </a:rPr>
              <a:t>Revelation 14:7</a:t>
            </a:r>
            <a:r>
              <a:rPr lang="en-US" dirty="0"/>
              <a:t>). As we have noted in previous chapters, there is no evolution talk in the book of Revelation. In this book we learn Who controls matters and Who created the universe. Wickedness does not want to recognize or submit to God’s supremeness.</a:t>
            </a:r>
          </a:p>
          <a:p>
            <a:endParaRPr lang="en-US" dirty="0"/>
          </a:p>
        </p:txBody>
      </p:sp>
    </p:spTree>
    <p:extLst>
      <p:ext uri="{BB962C8B-B14F-4D97-AF65-F5344CB8AC3E}">
        <p14:creationId xmlns:p14="http://schemas.microsoft.com/office/powerpoint/2010/main" val="3683965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FF80-048D-47C5-A086-1B6A33C3D664}"/>
              </a:ext>
            </a:extLst>
          </p:cNvPr>
          <p:cNvSpPr>
            <a:spLocks noGrp="1"/>
          </p:cNvSpPr>
          <p:nvPr>
            <p:ph type="title"/>
          </p:nvPr>
        </p:nvSpPr>
        <p:spPr/>
        <p:txBody>
          <a:bodyPr/>
          <a:lstStyle/>
          <a:p>
            <a:r>
              <a:rPr lang="en-US" dirty="0"/>
              <a:t>Dispensations</a:t>
            </a:r>
          </a:p>
        </p:txBody>
      </p:sp>
      <p:sp>
        <p:nvSpPr>
          <p:cNvPr id="3" name="Content Placeholder 2">
            <a:extLst>
              <a:ext uri="{FF2B5EF4-FFF2-40B4-BE49-F238E27FC236}">
                <a16:creationId xmlns:a16="http://schemas.microsoft.com/office/drawing/2014/main" id="{ADF88DDB-C355-4800-938A-49BEF6936CB4}"/>
              </a:ext>
            </a:extLst>
          </p:cNvPr>
          <p:cNvSpPr>
            <a:spLocks noGrp="1"/>
          </p:cNvSpPr>
          <p:nvPr>
            <p:ph idx="1"/>
          </p:nvPr>
        </p:nvSpPr>
        <p:spPr>
          <a:xfrm>
            <a:off x="424873" y="1431636"/>
            <a:ext cx="11443854" cy="5105689"/>
          </a:xfrm>
        </p:spPr>
        <p:txBody>
          <a:bodyPr>
            <a:normAutofit fontScale="70000" lnSpcReduction="20000"/>
          </a:bodyPr>
          <a:lstStyle/>
          <a:p>
            <a:r>
              <a:rPr lang="en-US" dirty="0"/>
              <a:t>God’s dealings with people in Old Testament times passed through various phases, often referred to as dispensations. He used different methods with the human race at different times and entered into various covenant relationships with men and nations. </a:t>
            </a:r>
          </a:p>
          <a:p>
            <a:pPr lvl="1"/>
            <a:r>
              <a:rPr lang="en-US" dirty="0"/>
              <a:t>The Old Testament ages passed through the dispensation of innocence in the Garden of Eden before the Fall,</a:t>
            </a:r>
          </a:p>
          <a:p>
            <a:pPr lvl="1"/>
            <a:r>
              <a:rPr lang="en-US" dirty="0"/>
              <a:t>The dispensation of conscience from Adam to the Flood, </a:t>
            </a:r>
          </a:p>
          <a:p>
            <a:pPr lvl="1"/>
            <a:r>
              <a:rPr lang="en-US" dirty="0"/>
              <a:t>The dispensation of human government from Noah to Abraham, </a:t>
            </a:r>
          </a:p>
          <a:p>
            <a:pPr lvl="1"/>
            <a:r>
              <a:rPr lang="en-US" dirty="0"/>
              <a:t>The dispensation of promise from Abraham to Moses, and </a:t>
            </a:r>
          </a:p>
          <a:p>
            <a:pPr lvl="1"/>
            <a:r>
              <a:rPr lang="en-US" dirty="0"/>
              <a:t>The dispensation of law from Moses to the time of Christ. </a:t>
            </a:r>
          </a:p>
          <a:p>
            <a:pPr lvl="1"/>
            <a:r>
              <a:rPr lang="en-US" dirty="0"/>
              <a:t>All these dispensations have climaxed in the present dispensation of Grace.</a:t>
            </a:r>
          </a:p>
          <a:p>
            <a:pPr lvl="1"/>
            <a:r>
              <a:rPr lang="en-US" dirty="0"/>
              <a:t>The Tribulation and 1000 year reign are future dispensations </a:t>
            </a:r>
          </a:p>
          <a:p>
            <a:r>
              <a:rPr lang="en-US" dirty="0"/>
              <a:t>It is upon us that “the end of the ages are come.” When our dispensation is over, events will move rapidly to a final fulfillment of all that was anticipated in the Old Testament. </a:t>
            </a:r>
          </a:p>
          <a:p>
            <a:r>
              <a:rPr lang="en-US" dirty="0"/>
              <a:t>In the meantime, the prophecy of Revelation affords valuable lessons for us.</a:t>
            </a:r>
          </a:p>
          <a:p>
            <a:r>
              <a:rPr lang="en-US" dirty="0"/>
              <a:t>Sir Isaac Newton (1643-1727): “Divine Presence” who set the universe in motion: “This most beautiful system of the Sun, planet and comets could only proceed from the counsel and dominion of the intelligent and powerful Being.”</a:t>
            </a:r>
          </a:p>
          <a:p>
            <a:r>
              <a:rPr lang="en-US" dirty="0"/>
              <a:t>(Newton also wrote over a million words of Biblical commentary, regarding it all literally.)</a:t>
            </a:r>
          </a:p>
          <a:p>
            <a:r>
              <a:rPr lang="en-US" dirty="0"/>
              <a:t>A key feature of Dispensationalism is to take the Bible literally. </a:t>
            </a:r>
          </a:p>
        </p:txBody>
      </p:sp>
    </p:spTree>
    <p:extLst>
      <p:ext uri="{BB962C8B-B14F-4D97-AF65-F5344CB8AC3E}">
        <p14:creationId xmlns:p14="http://schemas.microsoft.com/office/powerpoint/2010/main" val="1832654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2246769"/>
          </a:xfrm>
          <a:prstGeom prst="rect">
            <a:avLst/>
          </a:prstGeom>
          <a:noFill/>
        </p:spPr>
        <p:txBody>
          <a:bodyPr wrap="square" rtlCol="0">
            <a:spAutoFit/>
          </a:bodyPr>
          <a:lstStyle/>
          <a:p>
            <a:r>
              <a:rPr lang="en-US" sz="2800" dirty="0">
                <a:latin typeface="Lucida Calligraphy" panose="03010101010101010101" pitchFamily="66" charset="0"/>
              </a:rPr>
              <a:t>Revelation 14:8 (AV)</a:t>
            </a:r>
          </a:p>
          <a:p>
            <a:r>
              <a:rPr lang="en-US" sz="2800" dirty="0">
                <a:latin typeface="Lucida Calligraphy" panose="03010101010101010101" pitchFamily="66" charset="0"/>
              </a:rPr>
              <a:t>8 And there followed another angel, saying, Babylon is fallen, is fallen, that great city, because she made all nations drink of the wine of the wrath of her fornication.</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151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AC5D319-6832-4F79-8F01-3FA67BBC7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81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4196-0D4D-4B85-B608-6DDC33769A07}"/>
              </a:ext>
            </a:extLst>
          </p:cNvPr>
          <p:cNvSpPr>
            <a:spLocks noGrp="1"/>
          </p:cNvSpPr>
          <p:nvPr>
            <p:ph type="title"/>
          </p:nvPr>
        </p:nvSpPr>
        <p:spPr/>
        <p:txBody>
          <a:bodyPr/>
          <a:lstStyle/>
          <a:p>
            <a:r>
              <a:rPr lang="en-US" dirty="0"/>
              <a:t>Angel 2—Babylon is Fallen</a:t>
            </a:r>
          </a:p>
        </p:txBody>
      </p:sp>
      <p:sp>
        <p:nvSpPr>
          <p:cNvPr id="3" name="Content Placeholder 2">
            <a:extLst>
              <a:ext uri="{FF2B5EF4-FFF2-40B4-BE49-F238E27FC236}">
                <a16:creationId xmlns:a16="http://schemas.microsoft.com/office/drawing/2014/main" id="{80B75067-7E03-43D5-80BF-E89865D20D8C}"/>
              </a:ext>
            </a:extLst>
          </p:cNvPr>
          <p:cNvSpPr>
            <a:spLocks noGrp="1"/>
          </p:cNvSpPr>
          <p:nvPr>
            <p:ph idx="1"/>
          </p:nvPr>
        </p:nvSpPr>
        <p:spPr/>
        <p:txBody>
          <a:bodyPr>
            <a:normAutofit/>
          </a:bodyPr>
          <a:lstStyle/>
          <a:p>
            <a:r>
              <a:rPr lang="en-US" dirty="0"/>
              <a:t>Babylon is more fully described for us in chapters </a:t>
            </a:r>
            <a:r>
              <a:rPr lang="en-US" dirty="0">
                <a:solidFill>
                  <a:srgbClr val="FFC000"/>
                </a:solidFill>
              </a:rPr>
              <a:t>17-18</a:t>
            </a:r>
            <a:r>
              <a:rPr lang="en-US" dirty="0"/>
              <a:t>, therefore, we have to defer any detailed exposition of this subject until a later chapter. I will say that just as Babylon of old was the fountainhead of idolatry, so is mystic Babylon today the mother of all false religious teaching in Christianity. That is Romanism and it is at the root of false religions.</a:t>
            </a:r>
          </a:p>
          <a:p>
            <a:r>
              <a:rPr lang="en-US" dirty="0"/>
              <a:t>In the time of the end it will be headed up in one great false church. That worldly church, which has proved so unworthy and false to her Lord, is to be utterly destroyed. I have no doubt that all over the world there will then be scenes with men crying, “No God; no church.”</a:t>
            </a:r>
          </a:p>
          <a:p>
            <a:endParaRPr lang="en-US" dirty="0"/>
          </a:p>
        </p:txBody>
      </p:sp>
    </p:spTree>
    <p:extLst>
      <p:ext uri="{BB962C8B-B14F-4D97-AF65-F5344CB8AC3E}">
        <p14:creationId xmlns:p14="http://schemas.microsoft.com/office/powerpoint/2010/main" val="1667319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4196-0D4D-4B85-B608-6DDC33769A07}"/>
              </a:ext>
            </a:extLst>
          </p:cNvPr>
          <p:cNvSpPr>
            <a:spLocks noGrp="1"/>
          </p:cNvSpPr>
          <p:nvPr>
            <p:ph type="title"/>
          </p:nvPr>
        </p:nvSpPr>
        <p:spPr/>
        <p:txBody>
          <a:bodyPr/>
          <a:lstStyle/>
          <a:p>
            <a:r>
              <a:rPr lang="en-US" dirty="0"/>
              <a:t>Angel 2—Babylon is Fallen</a:t>
            </a:r>
          </a:p>
        </p:txBody>
      </p:sp>
      <p:sp>
        <p:nvSpPr>
          <p:cNvPr id="3" name="Content Placeholder 2">
            <a:extLst>
              <a:ext uri="{FF2B5EF4-FFF2-40B4-BE49-F238E27FC236}">
                <a16:creationId xmlns:a16="http://schemas.microsoft.com/office/drawing/2014/main" id="{80B75067-7E03-43D5-80BF-E89865D20D8C}"/>
              </a:ext>
            </a:extLst>
          </p:cNvPr>
          <p:cNvSpPr>
            <a:spLocks noGrp="1"/>
          </p:cNvSpPr>
          <p:nvPr>
            <p:ph idx="1"/>
          </p:nvPr>
        </p:nvSpPr>
        <p:spPr>
          <a:xfrm>
            <a:off x="489527" y="1477818"/>
            <a:ext cx="11342255" cy="5059507"/>
          </a:xfrm>
        </p:spPr>
        <p:txBody>
          <a:bodyPr>
            <a:normAutofit fontScale="85000" lnSpcReduction="10000"/>
          </a:bodyPr>
          <a:lstStyle/>
          <a:p>
            <a:r>
              <a:rPr lang="en-US" dirty="0"/>
              <a:t>Many religious leaders at the present time are very enthusiastic about what they call “the reunion of Christendom” but that reunion will simply be a great federation of Christless churches. Ecumenism. There is a cry today that churches should unite. </a:t>
            </a:r>
          </a:p>
          <a:p>
            <a:r>
              <a:rPr lang="en-US" dirty="0"/>
              <a:t>Modernists are drawing the Neo-evangelicals into their fold. Churches never drift toward fundamental views. They drift away from dispensational, Bible believing fundamental views into modernism. They tend to allegorize the Scripture instead of literal interpretation. They drift toward apostasy. One day all saved believers will be removed from these churches. Right now only Bible believing churches are holding the line.</a:t>
            </a:r>
          </a:p>
          <a:p>
            <a:r>
              <a:rPr lang="en-US" dirty="0"/>
              <a:t>They will form the most powerful religious association that has ever been known in this world-Catholic, Greek, Protestant, and all other systems united into one-after the true believers have gone. </a:t>
            </a:r>
          </a:p>
          <a:p>
            <a:r>
              <a:rPr lang="en-US" dirty="0"/>
              <a:t>For a time, this great institution will dominate everything until men will say at last, “What is the use of a church like this; why not destroy the whole thing and be done with it once and for all?” So they will destroy it throughout the world, as they once destroyed it in France and in Russia.</a:t>
            </a:r>
          </a:p>
        </p:txBody>
      </p:sp>
    </p:spTree>
    <p:extLst>
      <p:ext uri="{BB962C8B-B14F-4D97-AF65-F5344CB8AC3E}">
        <p14:creationId xmlns:p14="http://schemas.microsoft.com/office/powerpoint/2010/main" val="3556010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4832092"/>
          </a:xfrm>
          <a:prstGeom prst="rect">
            <a:avLst/>
          </a:prstGeom>
          <a:noFill/>
        </p:spPr>
        <p:txBody>
          <a:bodyPr wrap="square" rtlCol="0">
            <a:spAutoFit/>
          </a:bodyPr>
          <a:lstStyle/>
          <a:p>
            <a:r>
              <a:rPr lang="en-US" sz="2800" dirty="0">
                <a:latin typeface="Lucida Calligraphy" panose="03010101010101010101" pitchFamily="66" charset="0"/>
              </a:rPr>
              <a:t>Revelation 14:9–10 (AV)</a:t>
            </a:r>
          </a:p>
          <a:p>
            <a:r>
              <a:rPr lang="en-US" sz="2800" dirty="0">
                <a:latin typeface="Lucida Calligraphy" panose="03010101010101010101" pitchFamily="66" charset="0"/>
              </a:rPr>
              <a:t>9 And the third angel followed them, saying with a loud voice, If any man worship the beast and his image, and receive his mark in his forehead, or in his hand, </a:t>
            </a:r>
          </a:p>
          <a:p>
            <a:r>
              <a:rPr lang="en-US" sz="2800" dirty="0">
                <a:latin typeface="Lucida Calligraphy" panose="03010101010101010101" pitchFamily="66" charset="0"/>
              </a:rPr>
              <a:t>10 The same shall drink of the wine of the wrath of God, which is poured out without mixture into the cup of his indignation; and he shall be tormented with fire and brimstone in the presence of the holy angels, and in the presence of the Lamb:</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643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3BE3-8015-4ED5-BF4B-D01238E4D27F}"/>
              </a:ext>
            </a:extLst>
          </p:cNvPr>
          <p:cNvSpPr>
            <a:spLocks noGrp="1"/>
          </p:cNvSpPr>
          <p:nvPr>
            <p:ph type="title"/>
          </p:nvPr>
        </p:nvSpPr>
        <p:spPr/>
        <p:txBody>
          <a:bodyPr/>
          <a:lstStyle/>
          <a:p>
            <a:r>
              <a:rPr lang="en-US" dirty="0"/>
              <a:t>Tribulation Verses</a:t>
            </a:r>
          </a:p>
        </p:txBody>
      </p:sp>
      <p:sp>
        <p:nvSpPr>
          <p:cNvPr id="3" name="Content Placeholder 2">
            <a:extLst>
              <a:ext uri="{FF2B5EF4-FFF2-40B4-BE49-F238E27FC236}">
                <a16:creationId xmlns:a16="http://schemas.microsoft.com/office/drawing/2014/main" id="{5238C03B-A54B-4352-AEC9-8E5BE9F289A7}"/>
              </a:ext>
            </a:extLst>
          </p:cNvPr>
          <p:cNvSpPr>
            <a:spLocks noGrp="1"/>
          </p:cNvSpPr>
          <p:nvPr>
            <p:ph idx="1"/>
          </p:nvPr>
        </p:nvSpPr>
        <p:spPr/>
        <p:txBody>
          <a:bodyPr/>
          <a:lstStyle/>
          <a:p>
            <a:r>
              <a:rPr lang="en-US" dirty="0"/>
              <a:t>Matthew 24:13–14 (AV)</a:t>
            </a:r>
          </a:p>
          <a:p>
            <a:r>
              <a:rPr lang="en-US" dirty="0"/>
              <a:t>13 But he that shall endure unto the end, the same shall be saved. 14 And this gospel of the kingdom shall be preached in all the world for a witness unto all nations; and then shall the end come.</a:t>
            </a:r>
          </a:p>
        </p:txBody>
      </p:sp>
    </p:spTree>
    <p:extLst>
      <p:ext uri="{BB962C8B-B14F-4D97-AF65-F5344CB8AC3E}">
        <p14:creationId xmlns:p14="http://schemas.microsoft.com/office/powerpoint/2010/main" val="3203091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62F5-DD6A-4D2C-9FB3-3A36D64F30DE}"/>
              </a:ext>
            </a:extLst>
          </p:cNvPr>
          <p:cNvSpPr>
            <a:spLocks noGrp="1"/>
          </p:cNvSpPr>
          <p:nvPr>
            <p:ph type="title"/>
          </p:nvPr>
        </p:nvSpPr>
        <p:spPr/>
        <p:txBody>
          <a:bodyPr/>
          <a:lstStyle/>
          <a:p>
            <a:r>
              <a:rPr lang="en-US" dirty="0"/>
              <a:t>The Sin for the Suffering (Revelation 14:9)</a:t>
            </a:r>
          </a:p>
        </p:txBody>
      </p:sp>
      <p:sp>
        <p:nvSpPr>
          <p:cNvPr id="3" name="Content Placeholder 2">
            <a:extLst>
              <a:ext uri="{FF2B5EF4-FFF2-40B4-BE49-F238E27FC236}">
                <a16:creationId xmlns:a16="http://schemas.microsoft.com/office/drawing/2014/main" id="{D5A7E1BD-34D7-4F75-A71F-1D522F83C1CC}"/>
              </a:ext>
            </a:extLst>
          </p:cNvPr>
          <p:cNvSpPr>
            <a:spLocks noGrp="1"/>
          </p:cNvSpPr>
          <p:nvPr>
            <p:ph idx="1"/>
          </p:nvPr>
        </p:nvSpPr>
        <p:spPr>
          <a:xfrm>
            <a:off x="0" y="1825625"/>
            <a:ext cx="10515600" cy="4351338"/>
          </a:xfrm>
        </p:spPr>
        <p:txBody>
          <a:bodyPr wrap="square">
            <a:normAutofit/>
          </a:bodyPr>
          <a:lstStyle/>
          <a:p>
            <a:pPr marL="0" indent="0">
              <a:buNone/>
            </a:pPr>
            <a:r>
              <a:rPr lang="en-US" dirty="0"/>
              <a:t>God does not cause suffering without a reason. The reason for the suffering of damnation is twofold in our text.</a:t>
            </a:r>
          </a:p>
          <a:p>
            <a:pPr marL="914400" lvl="1" indent="-457200">
              <a:buFont typeface="+mj-lt"/>
              <a:buAutoNum type="arabicPeriod"/>
            </a:pPr>
            <a:r>
              <a:rPr lang="en-US" b="1" dirty="0">
                <a:solidFill>
                  <a:srgbClr val="FFFF00"/>
                </a:solidFill>
              </a:rPr>
              <a:t>The reverence of the beast and his image. </a:t>
            </a:r>
            <a:r>
              <a:rPr lang="en-US" dirty="0"/>
              <a:t>“If any man worship the beast and his image” (</a:t>
            </a:r>
            <a:r>
              <a:rPr lang="en-US" dirty="0">
                <a:solidFill>
                  <a:srgbClr val="FFC000"/>
                </a:solidFill>
              </a:rPr>
              <a:t>Revelation 14:9</a:t>
            </a:r>
            <a:r>
              <a:rPr lang="en-US" dirty="0"/>
              <a:t>). Worshiping the wrong entity can result in great judgment. If you did not worship the beast or its image you could be killed, but what is that to eternity in hellfire. Jesus gave perspective in this situation in </a:t>
            </a:r>
            <a:r>
              <a:rPr lang="en-US" dirty="0">
                <a:solidFill>
                  <a:srgbClr val="FFC000"/>
                </a:solidFill>
              </a:rPr>
              <a:t>Matthew 10:28</a:t>
            </a:r>
            <a:r>
              <a:rPr lang="en-US" dirty="0"/>
              <a:t>.</a:t>
            </a:r>
          </a:p>
          <a:p>
            <a:pPr marL="914400" lvl="1" indent="-457200">
              <a:buFont typeface="+mj-lt"/>
              <a:buAutoNum type="arabicPeriod"/>
            </a:pPr>
            <a:r>
              <a:rPr lang="en-US" b="1" dirty="0">
                <a:solidFill>
                  <a:srgbClr val="FFFF00"/>
                </a:solidFill>
              </a:rPr>
              <a:t>Their reception of the mark of the beast. </a:t>
            </a:r>
            <a:r>
              <a:rPr lang="en-US" dirty="0"/>
              <a:t>“And receive his mark” (</a:t>
            </a:r>
            <a:r>
              <a:rPr lang="en-US" dirty="0">
                <a:solidFill>
                  <a:srgbClr val="FFC000"/>
                </a:solidFill>
              </a:rPr>
              <a:t>Revelation 14:9</a:t>
            </a:r>
            <a:r>
              <a:rPr lang="en-US" dirty="0"/>
              <a:t>). The mark of the beast will save your life (</a:t>
            </a:r>
            <a:r>
              <a:rPr lang="en-US" dirty="0">
                <a:solidFill>
                  <a:srgbClr val="FFC000"/>
                </a:solidFill>
              </a:rPr>
              <a:t>Revelation 13:16–18</a:t>
            </a:r>
            <a:r>
              <a:rPr lang="en-US" dirty="0"/>
              <a:t>), but it will also curse your soul to eternal doom. Those who live for this life only will make the mistake of receiving the mark, but those who live for eternity will be willing to forfeit their life to be accepted by God.</a:t>
            </a:r>
          </a:p>
          <a:p>
            <a:endParaRPr lang="en-US" dirty="0"/>
          </a:p>
        </p:txBody>
      </p:sp>
    </p:spTree>
    <p:extLst>
      <p:ext uri="{BB962C8B-B14F-4D97-AF65-F5344CB8AC3E}">
        <p14:creationId xmlns:p14="http://schemas.microsoft.com/office/powerpoint/2010/main" val="2625051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1EF8-07A7-417D-83F0-BCCC5BCD3BE6}"/>
              </a:ext>
            </a:extLst>
          </p:cNvPr>
          <p:cNvSpPr>
            <a:spLocks noGrp="1"/>
          </p:cNvSpPr>
          <p:nvPr>
            <p:ph type="title"/>
          </p:nvPr>
        </p:nvSpPr>
        <p:spPr/>
        <p:txBody>
          <a:bodyPr/>
          <a:lstStyle/>
          <a:p>
            <a:r>
              <a:rPr lang="en-US" dirty="0"/>
              <a:t>The Severity of the Suffering (Revelation 14:10, 11)</a:t>
            </a:r>
          </a:p>
        </p:txBody>
      </p:sp>
      <p:sp>
        <p:nvSpPr>
          <p:cNvPr id="3" name="Content Placeholder 2">
            <a:extLst>
              <a:ext uri="{FF2B5EF4-FFF2-40B4-BE49-F238E27FC236}">
                <a16:creationId xmlns:a16="http://schemas.microsoft.com/office/drawing/2014/main" id="{B45210FC-C79B-4213-BBA0-3C10DCE9008F}"/>
              </a:ext>
            </a:extLst>
          </p:cNvPr>
          <p:cNvSpPr>
            <a:spLocks noGrp="1"/>
          </p:cNvSpPr>
          <p:nvPr>
            <p:ph idx="1"/>
          </p:nvPr>
        </p:nvSpPr>
        <p:spPr>
          <a:xfrm>
            <a:off x="838200" y="1468582"/>
            <a:ext cx="10515600" cy="5389418"/>
          </a:xfrm>
        </p:spPr>
        <p:txBody>
          <a:bodyPr>
            <a:normAutofit/>
          </a:bodyPr>
          <a:lstStyle/>
          <a:p>
            <a:pPr marL="0" indent="0">
              <a:buNone/>
            </a:pPr>
            <a:r>
              <a:rPr lang="en-US" dirty="0"/>
              <a:t>Judgment brings great suffering to those who are damned. The severity of the suffering is characterized by drinking “the wine of the wrath of God” (</a:t>
            </a:r>
            <a:r>
              <a:rPr lang="en-US" dirty="0">
                <a:solidFill>
                  <a:srgbClr val="FFC000"/>
                </a:solidFill>
              </a:rPr>
              <a:t>Revelation 14:10</a:t>
            </a:r>
            <a:r>
              <a:rPr lang="en-US" dirty="0"/>
              <a:t>).</a:t>
            </a:r>
          </a:p>
          <a:p>
            <a:pPr lvl="1"/>
            <a:r>
              <a:rPr lang="en-US" b="1" dirty="0">
                <a:solidFill>
                  <a:srgbClr val="FFFF00"/>
                </a:solidFill>
              </a:rPr>
              <a:t>The pain in the severity</a:t>
            </a:r>
            <a:r>
              <a:rPr lang="en-US" dirty="0"/>
              <a:t>. “Shall be tormented with fire and brimstone” (</a:t>
            </a:r>
            <a:r>
              <a:rPr lang="en-US" dirty="0">
                <a:solidFill>
                  <a:srgbClr val="FFC000"/>
                </a:solidFill>
              </a:rPr>
              <a:t>Revelation 14:10</a:t>
            </a:r>
            <a:r>
              <a:rPr lang="en-US" dirty="0"/>
              <a:t>). This is excruciating pain and it also comes with a really bad odor for the brimstone is </a:t>
            </a:r>
            <a:r>
              <a:rPr lang="en-US" dirty="0" err="1"/>
              <a:t>sulphur</a:t>
            </a:r>
            <a:r>
              <a:rPr lang="en-US" dirty="0"/>
              <a:t> which stinks to high heaven.</a:t>
            </a:r>
          </a:p>
          <a:p>
            <a:pPr lvl="1"/>
            <a:r>
              <a:rPr lang="en-US" b="1" dirty="0">
                <a:solidFill>
                  <a:srgbClr val="FFFF00"/>
                </a:solidFill>
              </a:rPr>
              <a:t>The permanency in the severity</a:t>
            </a:r>
            <a:r>
              <a:rPr lang="en-US" dirty="0"/>
              <a:t>. “The smoke of their torment ascendeth up for ever and ever; and they have no rest day nor night” (</a:t>
            </a:r>
            <a:r>
              <a:rPr lang="en-US" dirty="0">
                <a:solidFill>
                  <a:srgbClr val="FFC000"/>
                </a:solidFill>
              </a:rPr>
              <a:t>Revelation 14:11</a:t>
            </a:r>
            <a:r>
              <a:rPr lang="en-US" dirty="0"/>
              <a:t>). There is no let up in the punishment. Once it starts, it never stops. “For ever and ever” and “no rest day nor night” emphasize the severity and makes any gain by cooperating with Satan a delusion. </a:t>
            </a:r>
          </a:p>
          <a:p>
            <a:pPr lvl="1"/>
            <a:r>
              <a:rPr lang="en-US" dirty="0"/>
              <a:t>Just saw a post that said, “God’s word was meant to prepare you, not scare you.” If you are not “Born Again” I would suggest you become aware of judgment and “Believe” in what Jesus did for you. No one will get “saved” until they understand about “Hell.”</a:t>
            </a:r>
          </a:p>
          <a:p>
            <a:endParaRPr lang="en-US" dirty="0"/>
          </a:p>
        </p:txBody>
      </p:sp>
    </p:spTree>
    <p:extLst>
      <p:ext uri="{BB962C8B-B14F-4D97-AF65-F5344CB8AC3E}">
        <p14:creationId xmlns:p14="http://schemas.microsoft.com/office/powerpoint/2010/main" val="3363046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3D9E-ED12-4EE9-B6CC-4EFC948F9B13}"/>
              </a:ext>
            </a:extLst>
          </p:cNvPr>
          <p:cNvSpPr>
            <a:spLocks noGrp="1"/>
          </p:cNvSpPr>
          <p:nvPr>
            <p:ph type="title"/>
          </p:nvPr>
        </p:nvSpPr>
        <p:spPr/>
        <p:txBody>
          <a:bodyPr/>
          <a:lstStyle/>
          <a:p>
            <a:r>
              <a:rPr lang="en-US" dirty="0"/>
              <a:t>Outline for Revelation</a:t>
            </a:r>
          </a:p>
        </p:txBody>
      </p:sp>
      <p:sp>
        <p:nvSpPr>
          <p:cNvPr id="3" name="Content Placeholder 2">
            <a:extLst>
              <a:ext uri="{FF2B5EF4-FFF2-40B4-BE49-F238E27FC236}">
                <a16:creationId xmlns:a16="http://schemas.microsoft.com/office/drawing/2014/main" id="{4D443E5A-3ED4-40FF-AC06-91DA2203AE4F}"/>
              </a:ext>
            </a:extLst>
          </p:cNvPr>
          <p:cNvSpPr>
            <a:spLocks noGrp="1"/>
          </p:cNvSpPr>
          <p:nvPr>
            <p:ph idx="1"/>
          </p:nvPr>
        </p:nvSpPr>
        <p:spPr/>
        <p:txBody>
          <a:bodyPr/>
          <a:lstStyle/>
          <a:p>
            <a:r>
              <a:rPr lang="en-US" dirty="0"/>
              <a:t>Revelation 1:19 (AV)</a:t>
            </a:r>
          </a:p>
          <a:p>
            <a:r>
              <a:rPr lang="en-US" dirty="0"/>
              <a:t>19 Write the things which thou hast seen, and the things which are, and the things which shall be hereafter;</a:t>
            </a:r>
          </a:p>
          <a:p>
            <a:pPr lvl="1"/>
            <a:r>
              <a:rPr lang="en-US" dirty="0"/>
              <a:t>Things Thou Hast Seen			Chapter 1</a:t>
            </a:r>
          </a:p>
          <a:p>
            <a:pPr lvl="1"/>
            <a:r>
              <a:rPr lang="en-US" dirty="0"/>
              <a:t>Things Which Are			Chapter 2-3</a:t>
            </a:r>
          </a:p>
          <a:p>
            <a:pPr lvl="2"/>
            <a:r>
              <a:rPr lang="en-US" dirty="0"/>
              <a:t>These are the 7 Churches</a:t>
            </a:r>
          </a:p>
          <a:p>
            <a:pPr lvl="2"/>
            <a:r>
              <a:rPr lang="en-US" dirty="0"/>
              <a:t>Most important part of Revelation</a:t>
            </a:r>
          </a:p>
          <a:p>
            <a:pPr lvl="1"/>
            <a:r>
              <a:rPr lang="en-US" dirty="0"/>
              <a:t>Things Which Shall Be Hereafter	Chapter 4-22</a:t>
            </a:r>
          </a:p>
          <a:p>
            <a:pPr lvl="2"/>
            <a:r>
              <a:rPr lang="en-US" dirty="0"/>
              <a:t>The Church will be in Heaven </a:t>
            </a:r>
          </a:p>
        </p:txBody>
      </p:sp>
    </p:spTree>
    <p:extLst>
      <p:ext uri="{BB962C8B-B14F-4D97-AF65-F5344CB8AC3E}">
        <p14:creationId xmlns:p14="http://schemas.microsoft.com/office/powerpoint/2010/main" val="2908205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59000">
              <a:schemeClr val="accent1">
                <a:lumMod val="45000"/>
                <a:lumOff val="55000"/>
              </a:schemeClr>
            </a:gs>
            <a:gs pos="77000">
              <a:schemeClr val="accent1">
                <a:lumMod val="45000"/>
                <a:lumOff val="55000"/>
              </a:schemeClr>
            </a:gs>
            <a:gs pos="100000">
              <a:srgbClr val="FF0000"/>
            </a:gs>
          </a:gsLst>
          <a:lin ang="5400000" scaled="1"/>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8CE07A-6759-478E-8BA9-D95F28249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588" y="0"/>
            <a:ext cx="5330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902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E2AC-9569-49DE-918C-E68E039D1748}"/>
              </a:ext>
            </a:extLst>
          </p:cNvPr>
          <p:cNvSpPr>
            <a:spLocks noGrp="1"/>
          </p:cNvSpPr>
          <p:nvPr>
            <p:ph type="title"/>
          </p:nvPr>
        </p:nvSpPr>
        <p:spPr/>
        <p:txBody>
          <a:bodyPr/>
          <a:lstStyle/>
          <a:p>
            <a:r>
              <a:rPr lang="en-US" dirty="0"/>
              <a:t>The Site of the Suffering (Revelation 14:10)</a:t>
            </a:r>
          </a:p>
        </p:txBody>
      </p:sp>
      <p:sp>
        <p:nvSpPr>
          <p:cNvPr id="3" name="Content Placeholder 2">
            <a:extLst>
              <a:ext uri="{FF2B5EF4-FFF2-40B4-BE49-F238E27FC236}">
                <a16:creationId xmlns:a16="http://schemas.microsoft.com/office/drawing/2014/main" id="{231FEC0F-6339-4071-AB93-4BF165484AE0}"/>
              </a:ext>
            </a:extLst>
          </p:cNvPr>
          <p:cNvSpPr>
            <a:spLocks noGrp="1"/>
          </p:cNvSpPr>
          <p:nvPr>
            <p:ph idx="1"/>
          </p:nvPr>
        </p:nvSpPr>
        <p:spPr/>
        <p:txBody>
          <a:bodyPr/>
          <a:lstStyle/>
          <a:p>
            <a:pPr marL="0" indent="0">
              <a:buNone/>
            </a:pPr>
            <a:r>
              <a:rPr lang="en-US" b="1" dirty="0">
                <a:solidFill>
                  <a:srgbClr val="FFFF00"/>
                </a:solidFill>
              </a:rPr>
              <a:t>“In the presence of holy angels, and in the presence of the Lamb” </a:t>
            </a:r>
            <a:r>
              <a:rPr lang="en-US" dirty="0"/>
              <a:t>(</a:t>
            </a:r>
            <a:r>
              <a:rPr lang="en-US" dirty="0">
                <a:solidFill>
                  <a:srgbClr val="FFC000"/>
                </a:solidFill>
              </a:rPr>
              <a:t>Revelation 14:10</a:t>
            </a:r>
            <a:r>
              <a:rPr lang="en-US" dirty="0"/>
              <a:t>). </a:t>
            </a:r>
          </a:p>
          <a:p>
            <a:pPr lvl="1"/>
            <a:r>
              <a:rPr lang="en-US" dirty="0"/>
              <a:t>The suffering will be done in the presence of those very personages the wicked ones despised. This is great vindication for righteousness but great shame for wickedness. Evil may rule the roost for a period of time but in the end righteousness comes out the winner. The saints will be vindicated before the very ones who mocked, scorned and persecuted them for their righteous life.</a:t>
            </a:r>
          </a:p>
        </p:txBody>
      </p:sp>
    </p:spTree>
    <p:extLst>
      <p:ext uri="{BB962C8B-B14F-4D97-AF65-F5344CB8AC3E}">
        <p14:creationId xmlns:p14="http://schemas.microsoft.com/office/powerpoint/2010/main" val="767486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2246769"/>
          </a:xfrm>
          <a:prstGeom prst="rect">
            <a:avLst/>
          </a:prstGeom>
          <a:noFill/>
        </p:spPr>
        <p:txBody>
          <a:bodyPr wrap="square" rtlCol="0">
            <a:spAutoFit/>
          </a:bodyPr>
          <a:lstStyle/>
          <a:p>
            <a:r>
              <a:rPr lang="en-US" sz="2800" dirty="0">
                <a:latin typeface="Lucida Calligraphy" panose="03010101010101010101" pitchFamily="66" charset="0"/>
              </a:rPr>
              <a:t>Revelation 14:11 (AV)</a:t>
            </a:r>
          </a:p>
          <a:p>
            <a:r>
              <a:rPr lang="en-US" sz="2800" dirty="0">
                <a:latin typeface="Lucida Calligraphy" panose="03010101010101010101" pitchFamily="66" charset="0"/>
              </a:rPr>
              <a:t>11 And the smoke of their torment ascendeth up for ever and ever: and they have no rest day nor night, who worship the beast and his image, and whosoever </a:t>
            </a:r>
            <a:r>
              <a:rPr lang="en-US" sz="2800" dirty="0" err="1">
                <a:latin typeface="Lucida Calligraphy" panose="03010101010101010101" pitchFamily="66" charset="0"/>
              </a:rPr>
              <a:t>receiveth</a:t>
            </a:r>
            <a:r>
              <a:rPr lang="en-US" sz="2800" dirty="0">
                <a:latin typeface="Lucida Calligraphy" panose="03010101010101010101" pitchFamily="66" charset="0"/>
              </a:rPr>
              <a:t> the mark of his name.</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8156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3E009-F743-43B8-877B-B97F95A14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0"/>
            <a:ext cx="9525000" cy="6858000"/>
          </a:xfrm>
          <a:prstGeom prst="rect">
            <a:avLst/>
          </a:prstGeom>
        </p:spPr>
      </p:pic>
    </p:spTree>
    <p:extLst>
      <p:ext uri="{BB962C8B-B14F-4D97-AF65-F5344CB8AC3E}">
        <p14:creationId xmlns:p14="http://schemas.microsoft.com/office/powerpoint/2010/main" val="447993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CCC4-8296-4726-8D34-D16E3DA7C506}"/>
              </a:ext>
            </a:extLst>
          </p:cNvPr>
          <p:cNvSpPr>
            <a:spLocks noGrp="1"/>
          </p:cNvSpPr>
          <p:nvPr>
            <p:ph type="title"/>
          </p:nvPr>
        </p:nvSpPr>
        <p:spPr/>
        <p:txBody>
          <a:bodyPr/>
          <a:lstStyle/>
          <a:p>
            <a:r>
              <a:rPr lang="en-US" dirty="0"/>
              <a:t>Angel 3—The Doom of the Worshipers of the Beast</a:t>
            </a:r>
          </a:p>
        </p:txBody>
      </p:sp>
      <p:sp>
        <p:nvSpPr>
          <p:cNvPr id="3" name="Content Placeholder 2">
            <a:extLst>
              <a:ext uri="{FF2B5EF4-FFF2-40B4-BE49-F238E27FC236}">
                <a16:creationId xmlns:a16="http://schemas.microsoft.com/office/drawing/2014/main" id="{FD9D892D-D22A-450A-944E-ED8BD13A0943}"/>
              </a:ext>
            </a:extLst>
          </p:cNvPr>
          <p:cNvSpPr>
            <a:spLocks noGrp="1"/>
          </p:cNvSpPr>
          <p:nvPr>
            <p:ph idx="1"/>
          </p:nvPr>
        </p:nvSpPr>
        <p:spPr/>
        <p:txBody>
          <a:bodyPr/>
          <a:lstStyle/>
          <a:p>
            <a:r>
              <a:rPr lang="en-US" dirty="0"/>
              <a:t>The same Scripture which assures all Christians of the love of God and the grace of God as extended to those who trust in Christ is unequivocal in its absolute statements of judgment upon the wicked.</a:t>
            </a:r>
          </a:p>
          <a:p>
            <a:r>
              <a:rPr lang="en-US" b="1" dirty="0">
                <a:solidFill>
                  <a:srgbClr val="FFFF00"/>
                </a:solidFill>
              </a:rPr>
              <a:t>The righteousness of God is as unstoppable as the love of God is infinite. </a:t>
            </a:r>
            <a:r>
              <a:rPr lang="en-US" dirty="0"/>
              <a:t>The love of God is not free to express itself to those who have spurned Jesus Christ. Their torment is not a momentary one, for it is described in verse 11 as continuing forever, literally “into the ages of ages,” the strongest expression of eternity of which the Greek is capable. To emphasize the idea of continued suffering, they are declared to have no rest day or night.</a:t>
            </a:r>
          </a:p>
        </p:txBody>
      </p:sp>
    </p:spTree>
    <p:extLst>
      <p:ext uri="{BB962C8B-B14F-4D97-AF65-F5344CB8AC3E}">
        <p14:creationId xmlns:p14="http://schemas.microsoft.com/office/powerpoint/2010/main" val="72958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3970318"/>
          </a:xfrm>
          <a:prstGeom prst="rect">
            <a:avLst/>
          </a:prstGeom>
          <a:noFill/>
        </p:spPr>
        <p:txBody>
          <a:bodyPr wrap="square" rtlCol="0">
            <a:spAutoFit/>
          </a:bodyPr>
          <a:lstStyle/>
          <a:p>
            <a:r>
              <a:rPr lang="en-US" sz="2800" dirty="0">
                <a:latin typeface="Lucida Calligraphy" panose="03010101010101010101" pitchFamily="66" charset="0"/>
              </a:rPr>
              <a:t>Revelation 14:12–13 (AV)</a:t>
            </a:r>
          </a:p>
          <a:p>
            <a:r>
              <a:rPr lang="en-US" sz="2800" dirty="0">
                <a:latin typeface="Lucida Calligraphy" panose="03010101010101010101" pitchFamily="66" charset="0"/>
              </a:rPr>
              <a:t>12 Here is the patience of the saints: here are they that keep the commandments of God, and the faith of Jesus. </a:t>
            </a:r>
          </a:p>
          <a:p>
            <a:r>
              <a:rPr lang="en-US" sz="2800" dirty="0">
                <a:latin typeface="Lucida Calligraphy" panose="03010101010101010101" pitchFamily="66" charset="0"/>
              </a:rPr>
              <a:t>13 And I heard a voice from heaven saying unto me, Write, Blessed are the dead which die in the Lord from henceforth: Yea, saith the Spirit, that they may rest from their </a:t>
            </a:r>
            <a:r>
              <a:rPr lang="en-US" sz="2800" dirty="0" err="1">
                <a:latin typeface="Lucida Calligraphy" panose="03010101010101010101" pitchFamily="66" charset="0"/>
              </a:rPr>
              <a:t>labours</a:t>
            </a:r>
            <a:r>
              <a:rPr lang="en-US" sz="2800" dirty="0">
                <a:latin typeface="Lucida Calligraphy" panose="03010101010101010101" pitchFamily="66" charset="0"/>
              </a:rPr>
              <a:t>; and their works do follow them.</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379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A5A7-4313-4730-A90A-9871A14093D4}"/>
              </a:ext>
            </a:extLst>
          </p:cNvPr>
          <p:cNvSpPr>
            <a:spLocks noGrp="1"/>
          </p:cNvSpPr>
          <p:nvPr>
            <p:ph type="title"/>
          </p:nvPr>
        </p:nvSpPr>
        <p:spPr/>
        <p:txBody>
          <a:bodyPr/>
          <a:lstStyle/>
          <a:p>
            <a:r>
              <a:rPr lang="en-US" dirty="0"/>
              <a:t> The Patience for Steadfastness (Revelation 14:12)</a:t>
            </a:r>
          </a:p>
        </p:txBody>
      </p:sp>
      <p:sp>
        <p:nvSpPr>
          <p:cNvPr id="3" name="Content Placeholder 2">
            <a:extLst>
              <a:ext uri="{FF2B5EF4-FFF2-40B4-BE49-F238E27FC236}">
                <a16:creationId xmlns:a16="http://schemas.microsoft.com/office/drawing/2014/main" id="{F5E91F8B-19FD-4FD3-BE1C-B2843185383D}"/>
              </a:ext>
            </a:extLst>
          </p:cNvPr>
          <p:cNvSpPr>
            <a:spLocks noGrp="1"/>
          </p:cNvSpPr>
          <p:nvPr>
            <p:ph idx="1"/>
          </p:nvPr>
        </p:nvSpPr>
        <p:spPr/>
        <p:txBody>
          <a:bodyPr/>
          <a:lstStyle/>
          <a:p>
            <a:endParaRPr lang="en-US" dirty="0"/>
          </a:p>
          <a:p>
            <a:r>
              <a:rPr lang="en-US" b="1" dirty="0">
                <a:solidFill>
                  <a:srgbClr val="FFFF00"/>
                </a:solidFill>
              </a:rPr>
              <a:t>“The patience of the saints” </a:t>
            </a:r>
            <a:r>
              <a:rPr lang="en-US" dirty="0"/>
              <a:t>(</a:t>
            </a:r>
            <a:r>
              <a:rPr lang="en-US" dirty="0">
                <a:solidFill>
                  <a:srgbClr val="FFC000"/>
                </a:solidFill>
              </a:rPr>
              <a:t>Revelation 14:12</a:t>
            </a:r>
            <a:r>
              <a:rPr lang="en-US" dirty="0"/>
              <a:t>). To be steadfast to the Lord requires much patience. The word “patience” in meaning is “generally meaning endurance, patience, perseverance or constancy under suffering in faith and duty” (</a:t>
            </a:r>
            <a:r>
              <a:rPr lang="en-US" dirty="0" err="1"/>
              <a:t>Zodhiates</a:t>
            </a:r>
            <a:r>
              <a:rPr lang="en-US" dirty="0"/>
              <a:t>). These saints had to endure a lot of affliction from the forces of evil to remain faithful to the Lord.</a:t>
            </a:r>
          </a:p>
          <a:p>
            <a:endParaRPr lang="en-US" dirty="0"/>
          </a:p>
        </p:txBody>
      </p:sp>
    </p:spTree>
    <p:extLst>
      <p:ext uri="{BB962C8B-B14F-4D97-AF65-F5344CB8AC3E}">
        <p14:creationId xmlns:p14="http://schemas.microsoft.com/office/powerpoint/2010/main" val="11416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8766-8CEC-4A60-8FF9-E2E4E3F3C690}"/>
              </a:ext>
            </a:extLst>
          </p:cNvPr>
          <p:cNvSpPr>
            <a:spLocks noGrp="1"/>
          </p:cNvSpPr>
          <p:nvPr>
            <p:ph type="title"/>
          </p:nvPr>
        </p:nvSpPr>
        <p:spPr/>
        <p:txBody>
          <a:bodyPr>
            <a:normAutofit fontScale="90000"/>
          </a:bodyPr>
          <a:lstStyle/>
          <a:p>
            <a:r>
              <a:rPr lang="en-US" dirty="0"/>
              <a:t>The Place of Steadfastness (Revelation 14:12)</a:t>
            </a:r>
            <a:br>
              <a:rPr lang="en-US" dirty="0"/>
            </a:br>
            <a:endParaRPr lang="en-US" dirty="0"/>
          </a:p>
        </p:txBody>
      </p:sp>
      <p:sp>
        <p:nvSpPr>
          <p:cNvPr id="3" name="Content Placeholder 2">
            <a:extLst>
              <a:ext uri="{FF2B5EF4-FFF2-40B4-BE49-F238E27FC236}">
                <a16:creationId xmlns:a16="http://schemas.microsoft.com/office/drawing/2014/main" id="{1EDFF0EA-D0D7-45F4-A149-62DC37810444}"/>
              </a:ext>
            </a:extLst>
          </p:cNvPr>
          <p:cNvSpPr>
            <a:spLocks noGrp="1"/>
          </p:cNvSpPr>
          <p:nvPr>
            <p:ph idx="1"/>
          </p:nvPr>
        </p:nvSpPr>
        <p:spPr/>
        <p:txBody>
          <a:bodyPr/>
          <a:lstStyle/>
          <a:p>
            <a:endParaRPr lang="en-US" dirty="0"/>
          </a:p>
          <a:p>
            <a:r>
              <a:rPr lang="en-US" b="1" dirty="0">
                <a:solidFill>
                  <a:srgbClr val="FFFF00"/>
                </a:solidFill>
              </a:rPr>
              <a:t>“They that keep the commandments of God, and the faith of Jesus” </a:t>
            </a:r>
            <a:r>
              <a:rPr lang="en-US" dirty="0"/>
              <a:t>(</a:t>
            </a:r>
            <a:r>
              <a:rPr lang="en-US" dirty="0">
                <a:solidFill>
                  <a:srgbClr val="FFC000"/>
                </a:solidFill>
              </a:rPr>
              <a:t>Revelation 14:12</a:t>
            </a:r>
            <a:r>
              <a:rPr lang="en-US" dirty="0"/>
              <a:t>). The steadfastness was in the area of obeying Divine commands and in their faith in Jesus Christ. </a:t>
            </a:r>
          </a:p>
          <a:p>
            <a:pPr lvl="1"/>
            <a:r>
              <a:rPr lang="en-US" dirty="0"/>
              <a:t>The two beasts would harass and try everything they could to break this loyalty to the Lord, but those who abode faithful would not break.</a:t>
            </a:r>
          </a:p>
          <a:p>
            <a:pPr lvl="1"/>
            <a:r>
              <a:rPr lang="en-US" dirty="0"/>
              <a:t>This is to be understood in light of Dispensationalism. This was keeping of commandments and Faith in Jesus Christ.</a:t>
            </a:r>
          </a:p>
          <a:p>
            <a:pPr lvl="1"/>
            <a:r>
              <a:rPr lang="en-US" dirty="0"/>
              <a:t>Remember the Dispensationalist takes the Scripture literally.</a:t>
            </a:r>
          </a:p>
          <a:p>
            <a:endParaRPr lang="en-US" dirty="0"/>
          </a:p>
        </p:txBody>
      </p:sp>
    </p:spTree>
    <p:extLst>
      <p:ext uri="{BB962C8B-B14F-4D97-AF65-F5344CB8AC3E}">
        <p14:creationId xmlns:p14="http://schemas.microsoft.com/office/powerpoint/2010/main" val="1285796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54A5-8844-46A4-B5E6-4F40544F2490}"/>
              </a:ext>
            </a:extLst>
          </p:cNvPr>
          <p:cNvSpPr>
            <a:spLocks noGrp="1"/>
          </p:cNvSpPr>
          <p:nvPr>
            <p:ph type="title"/>
          </p:nvPr>
        </p:nvSpPr>
        <p:spPr/>
        <p:txBody>
          <a:bodyPr>
            <a:normAutofit fontScale="90000"/>
          </a:bodyPr>
          <a:lstStyle/>
          <a:p>
            <a:r>
              <a:rPr lang="en-US" dirty="0"/>
              <a:t>The Prospects of Steadfastness (Revelation 14:13)</a:t>
            </a:r>
            <a:br>
              <a:rPr lang="en-US" dirty="0"/>
            </a:br>
            <a:endParaRPr lang="en-US" dirty="0"/>
          </a:p>
        </p:txBody>
      </p:sp>
      <p:sp>
        <p:nvSpPr>
          <p:cNvPr id="3" name="Content Placeholder 2">
            <a:extLst>
              <a:ext uri="{FF2B5EF4-FFF2-40B4-BE49-F238E27FC236}">
                <a16:creationId xmlns:a16="http://schemas.microsoft.com/office/drawing/2014/main" id="{4FAF4569-B140-456F-9ED8-9ECBFB6E861A}"/>
              </a:ext>
            </a:extLst>
          </p:cNvPr>
          <p:cNvSpPr>
            <a:spLocks noGrp="1"/>
          </p:cNvSpPr>
          <p:nvPr>
            <p:ph idx="1"/>
          </p:nvPr>
        </p:nvSpPr>
        <p:spPr/>
        <p:txBody>
          <a:bodyPr>
            <a:normAutofit fontScale="92500" lnSpcReduction="20000"/>
          </a:bodyPr>
          <a:lstStyle/>
          <a:p>
            <a:endParaRPr lang="en-US" dirty="0"/>
          </a:p>
          <a:p>
            <a:r>
              <a:rPr lang="en-US" dirty="0"/>
              <a:t>One who is steadfast for the Lord has good prospects.</a:t>
            </a:r>
          </a:p>
          <a:p>
            <a:pPr lvl="1"/>
            <a:r>
              <a:rPr lang="en-US" b="1" dirty="0">
                <a:solidFill>
                  <a:srgbClr val="FFFF00"/>
                </a:solidFill>
              </a:rPr>
              <a:t>The prospects in death. </a:t>
            </a:r>
            <a:r>
              <a:rPr lang="en-US" dirty="0"/>
              <a:t>“Blessed are the dead which die in the Lord” (</a:t>
            </a:r>
            <a:r>
              <a:rPr lang="en-US" dirty="0">
                <a:solidFill>
                  <a:srgbClr val="FFC000"/>
                </a:solidFill>
              </a:rPr>
              <a:t>Revelation 14:13</a:t>
            </a:r>
            <a:r>
              <a:rPr lang="en-US" dirty="0"/>
              <a:t>). The world will not agree. They will see the death of believers by the hand of the persecutors as a waste. But the waste is in the lives of the unbelievers.</a:t>
            </a:r>
          </a:p>
          <a:p>
            <a:pPr lvl="1"/>
            <a:r>
              <a:rPr lang="en-US" b="1" dirty="0">
                <a:solidFill>
                  <a:srgbClr val="FFFF00"/>
                </a:solidFill>
              </a:rPr>
              <a:t>The prospects in dividends. </a:t>
            </a:r>
            <a:r>
              <a:rPr lang="en-US" dirty="0"/>
              <a:t>“They may rest from their </a:t>
            </a:r>
            <a:r>
              <a:rPr lang="en-US" dirty="0" err="1"/>
              <a:t>labours</a:t>
            </a:r>
            <a:r>
              <a:rPr lang="en-US" dirty="0"/>
              <a:t>; and their works do follow them” (</a:t>
            </a:r>
            <a:r>
              <a:rPr lang="en-US" dirty="0">
                <a:solidFill>
                  <a:srgbClr val="FFC000"/>
                </a:solidFill>
              </a:rPr>
              <a:t>Revelation 14:13</a:t>
            </a:r>
            <a:r>
              <a:rPr lang="en-US" dirty="0"/>
              <a:t>). The prospects in dividends is twofold. First, the prospects of rest. “They may rest from their </a:t>
            </a:r>
            <a:r>
              <a:rPr lang="en-US" dirty="0" err="1"/>
              <a:t>labours</a:t>
            </a:r>
            <a:r>
              <a:rPr lang="en-US" dirty="0"/>
              <a:t>.” This is a great contrast to the wicked who in eternity “have no rest day nor night” (</a:t>
            </a:r>
            <a:r>
              <a:rPr lang="en-US" dirty="0">
                <a:solidFill>
                  <a:srgbClr val="FFC000"/>
                </a:solidFill>
              </a:rPr>
              <a:t>Revelation 14:11</a:t>
            </a:r>
            <a:r>
              <a:rPr lang="en-US" dirty="0"/>
              <a:t>). The righteous will experience blissful conditions after they die unlike the wicked. Second, the prospects of rewards. “Their works do follow them.” This means their works will bring them due reward even if they have died. You sow and you will reap. Their deaths did not stop their rewards. Their works for the Lord will bring them much reward. It pays to serve Jesus, and death by persecution does not nullify the reward, for the works of the persecuted “do follow them.”</a:t>
            </a:r>
          </a:p>
          <a:p>
            <a:endParaRPr lang="en-US" dirty="0"/>
          </a:p>
        </p:txBody>
      </p:sp>
    </p:spTree>
    <p:extLst>
      <p:ext uri="{BB962C8B-B14F-4D97-AF65-F5344CB8AC3E}">
        <p14:creationId xmlns:p14="http://schemas.microsoft.com/office/powerpoint/2010/main" val="1390202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4401205"/>
          </a:xfrm>
          <a:prstGeom prst="rect">
            <a:avLst/>
          </a:prstGeom>
          <a:noFill/>
        </p:spPr>
        <p:txBody>
          <a:bodyPr wrap="square" rtlCol="0">
            <a:spAutoFit/>
          </a:bodyPr>
          <a:lstStyle/>
          <a:p>
            <a:r>
              <a:rPr lang="en-US" sz="2800" dirty="0">
                <a:latin typeface="Lucida Calligraphy" panose="03010101010101010101" pitchFamily="66" charset="0"/>
              </a:rPr>
              <a:t>Revelation 14:14–15 (AV)</a:t>
            </a:r>
          </a:p>
          <a:p>
            <a:r>
              <a:rPr lang="en-US" sz="2800" dirty="0">
                <a:latin typeface="Lucida Calligraphy" panose="03010101010101010101" pitchFamily="66" charset="0"/>
              </a:rPr>
              <a:t>14 And I looked, and behold a white cloud, and upon the cloud one sat like unto the Son of man, having on his head a golden crown, and in his hand a sharp sickle. </a:t>
            </a:r>
          </a:p>
          <a:p>
            <a:r>
              <a:rPr lang="en-US" sz="2800" dirty="0">
                <a:latin typeface="Lucida Calligraphy" panose="03010101010101010101" pitchFamily="66" charset="0"/>
              </a:rPr>
              <a:t>15 And another angel came out of the temple, crying with a loud voice to him that sat on the cloud, Thrust in thy sickle, and reap: for the time is come for thee to reap; for the harvest of the earth is ripe.</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82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004A-EA55-42C0-B7AE-CDEC85CDFB9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2EB2AE9-E618-47E3-931C-86D64BF54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5352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8AA2-8BDE-4B2C-8244-235AFDFE2834}"/>
              </a:ext>
            </a:extLst>
          </p:cNvPr>
          <p:cNvSpPr>
            <a:spLocks noGrp="1"/>
          </p:cNvSpPr>
          <p:nvPr>
            <p:ph type="title"/>
          </p:nvPr>
        </p:nvSpPr>
        <p:spPr/>
        <p:txBody>
          <a:bodyPr/>
          <a:lstStyle/>
          <a:p>
            <a:r>
              <a:rPr lang="en-US" dirty="0"/>
              <a:t>Preview of Armageddon</a:t>
            </a:r>
          </a:p>
        </p:txBody>
      </p:sp>
      <p:sp>
        <p:nvSpPr>
          <p:cNvPr id="3" name="Content Placeholder 2">
            <a:extLst>
              <a:ext uri="{FF2B5EF4-FFF2-40B4-BE49-F238E27FC236}">
                <a16:creationId xmlns:a16="http://schemas.microsoft.com/office/drawing/2014/main" id="{8907C04C-A365-486A-BB28-2260D51E1315}"/>
              </a:ext>
            </a:extLst>
          </p:cNvPr>
          <p:cNvSpPr>
            <a:spLocks noGrp="1"/>
          </p:cNvSpPr>
          <p:nvPr>
            <p:ph idx="1"/>
          </p:nvPr>
        </p:nvSpPr>
        <p:spPr/>
        <p:txBody>
          <a:bodyPr/>
          <a:lstStyle/>
          <a:p>
            <a:r>
              <a:rPr lang="en-US" dirty="0">
                <a:solidFill>
                  <a:srgbClr val="FFC000"/>
                </a:solidFill>
              </a:rPr>
              <a:t>Revelation 14:14–20</a:t>
            </a:r>
            <a:r>
              <a:rPr lang="en-US" dirty="0"/>
              <a:t> The bloodiest battle of all time. John was then given a preview of Armageddon (compare </a:t>
            </a:r>
            <a:r>
              <a:rPr lang="en-US" dirty="0">
                <a:solidFill>
                  <a:srgbClr val="FFC000"/>
                </a:solidFill>
              </a:rPr>
              <a:t>Revelation16:12–16; 19:17–19</a:t>
            </a:r>
            <a:r>
              <a:rPr lang="en-US" dirty="0"/>
              <a:t>). </a:t>
            </a:r>
          </a:p>
          <a:p>
            <a:r>
              <a:rPr lang="en-US" dirty="0"/>
              <a:t>Christ will return to earth triumphant (</a:t>
            </a:r>
            <a:r>
              <a:rPr lang="en-US" dirty="0">
                <a:solidFill>
                  <a:srgbClr val="FFC000"/>
                </a:solidFill>
              </a:rPr>
              <a:t>Revelation 14:14</a:t>
            </a:r>
            <a:r>
              <a:rPr lang="en-US" dirty="0"/>
              <a:t>; Look back at (</a:t>
            </a:r>
            <a:r>
              <a:rPr lang="en-US" dirty="0">
                <a:solidFill>
                  <a:srgbClr val="FFC000"/>
                </a:solidFill>
              </a:rPr>
              <a:t>Dan. 7:13</a:t>
            </a:r>
            <a:r>
              <a:rPr lang="en-US" dirty="0"/>
              <a:t>) and, joined by two angels, will begin “harvesting” the earth with sharp sickles, resulting in a river of human blood some 184 miles long and as high as a horse’s bridle. On the “grapes” of God’s “wrath” (</a:t>
            </a:r>
            <a:r>
              <a:rPr lang="en-US" dirty="0">
                <a:solidFill>
                  <a:srgbClr val="FFC000"/>
                </a:solidFill>
              </a:rPr>
              <a:t>Revelation 14:18–19</a:t>
            </a:r>
            <a:r>
              <a:rPr lang="en-US" dirty="0"/>
              <a:t> </a:t>
            </a:r>
            <a:r>
              <a:rPr lang="en-US" dirty="0">
                <a:solidFill>
                  <a:srgbClr val="FFC000"/>
                </a:solidFill>
              </a:rPr>
              <a:t>19:15; Isaiah 63:1–6; Joel 3:13</a:t>
            </a:r>
            <a:r>
              <a:rPr lang="en-US" dirty="0"/>
              <a:t>).</a:t>
            </a:r>
          </a:p>
        </p:txBody>
      </p:sp>
    </p:spTree>
    <p:extLst>
      <p:ext uri="{BB962C8B-B14F-4D97-AF65-F5344CB8AC3E}">
        <p14:creationId xmlns:p14="http://schemas.microsoft.com/office/powerpoint/2010/main" val="223571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aping the harvest (revelation 14:14-16) — full proof gospel ministries">
            <a:extLst>
              <a:ext uri="{FF2B5EF4-FFF2-40B4-BE49-F238E27FC236}">
                <a16:creationId xmlns:a16="http://schemas.microsoft.com/office/drawing/2014/main" id="{E9A15A8D-7603-42D5-B5FB-41585C24E7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97" b="3965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50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2A7BA-670E-4DC9-9B5D-46B77B928A53}"/>
              </a:ext>
            </a:extLst>
          </p:cNvPr>
          <p:cNvSpPr>
            <a:spLocks noGrp="1"/>
          </p:cNvSpPr>
          <p:nvPr>
            <p:ph type="title"/>
          </p:nvPr>
        </p:nvSpPr>
        <p:spPr/>
        <p:txBody>
          <a:bodyPr/>
          <a:lstStyle/>
          <a:p>
            <a:r>
              <a:rPr lang="en-US" dirty="0"/>
              <a:t>Angel 4—Encourages Judgment</a:t>
            </a:r>
          </a:p>
        </p:txBody>
      </p:sp>
      <p:sp>
        <p:nvSpPr>
          <p:cNvPr id="3" name="Content Placeholder 2">
            <a:extLst>
              <a:ext uri="{FF2B5EF4-FFF2-40B4-BE49-F238E27FC236}">
                <a16:creationId xmlns:a16="http://schemas.microsoft.com/office/drawing/2014/main" id="{1FD3EC1A-1232-4E16-A84C-930D9BBDBA7C}"/>
              </a:ext>
            </a:extLst>
          </p:cNvPr>
          <p:cNvSpPr>
            <a:spLocks noGrp="1"/>
          </p:cNvSpPr>
          <p:nvPr>
            <p:ph idx="1"/>
          </p:nvPr>
        </p:nvSpPr>
        <p:spPr/>
        <p:txBody>
          <a:bodyPr/>
          <a:lstStyle/>
          <a:p>
            <a:r>
              <a:rPr lang="en-US" dirty="0"/>
              <a:t>As John beholds the vision of the Son of man having a sharp sickle, he sees another angel come out of the Temple crying to the Son of man to thrust in His sickle and reap, declaring that the harvest of the earth is ripe. </a:t>
            </a:r>
          </a:p>
          <a:p>
            <a:r>
              <a:rPr lang="en-US" dirty="0"/>
              <a:t>It is remarkable that an angel should thus address the Son of man, but it should be regarded as an entreaty of a holy angel to Christ as the Son of man in His position as judge of men (</a:t>
            </a:r>
            <a:r>
              <a:rPr lang="en-US" dirty="0">
                <a:solidFill>
                  <a:srgbClr val="FFC000"/>
                </a:solidFill>
              </a:rPr>
              <a:t>John 5:22, 27</a:t>
            </a:r>
            <a:r>
              <a:rPr lang="en-US" dirty="0"/>
              <a:t>).</a:t>
            </a:r>
          </a:p>
        </p:txBody>
      </p:sp>
    </p:spTree>
    <p:extLst>
      <p:ext uri="{BB962C8B-B14F-4D97-AF65-F5344CB8AC3E}">
        <p14:creationId xmlns:p14="http://schemas.microsoft.com/office/powerpoint/2010/main" val="1414243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2308324"/>
          </a:xfrm>
          <a:prstGeom prst="rect">
            <a:avLst/>
          </a:prstGeom>
          <a:noFill/>
        </p:spPr>
        <p:txBody>
          <a:bodyPr wrap="square" rtlCol="0">
            <a:spAutoFit/>
          </a:bodyPr>
          <a:lstStyle/>
          <a:p>
            <a:r>
              <a:rPr lang="en-US" sz="3600" dirty="0">
                <a:latin typeface="Lucida Calligraphy" panose="03010101010101010101" pitchFamily="66" charset="0"/>
              </a:rPr>
              <a:t>Revelation 14:16 (AV)</a:t>
            </a:r>
          </a:p>
          <a:p>
            <a:r>
              <a:rPr lang="en-US" sz="3600" dirty="0">
                <a:latin typeface="Lucida Calligraphy" panose="03010101010101010101" pitchFamily="66" charset="0"/>
              </a:rPr>
              <a:t>16 And he that sat on the cloud thrust in his sickle on the earth; and the earth was reaped.</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021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5A9C-056D-45EA-88DF-CF5362B6EE8B}"/>
              </a:ext>
            </a:extLst>
          </p:cNvPr>
          <p:cNvSpPr>
            <a:spLocks noGrp="1"/>
          </p:cNvSpPr>
          <p:nvPr>
            <p:ph type="title"/>
          </p:nvPr>
        </p:nvSpPr>
        <p:spPr/>
        <p:txBody>
          <a:bodyPr>
            <a:normAutofit fontScale="90000"/>
          </a:bodyPr>
          <a:lstStyle/>
          <a:p>
            <a:br>
              <a:rPr lang="en-US" dirty="0"/>
            </a:br>
            <a:br>
              <a:rPr lang="en-US" dirty="0"/>
            </a:br>
            <a:r>
              <a:rPr lang="en-US" dirty="0"/>
              <a:t>THE SICKLES OF JUDGMENT (Revelation 14:14–20)</a:t>
            </a:r>
            <a:br>
              <a:rPr lang="en-US" dirty="0"/>
            </a:br>
            <a:endParaRPr lang="en-US" dirty="0"/>
          </a:p>
        </p:txBody>
      </p:sp>
      <p:sp>
        <p:nvSpPr>
          <p:cNvPr id="3" name="Content Placeholder 2">
            <a:extLst>
              <a:ext uri="{FF2B5EF4-FFF2-40B4-BE49-F238E27FC236}">
                <a16:creationId xmlns:a16="http://schemas.microsoft.com/office/drawing/2014/main" id="{C365891D-B290-42C9-B4D2-1991D7CAEDAD}"/>
              </a:ext>
            </a:extLst>
          </p:cNvPr>
          <p:cNvSpPr>
            <a:spLocks noGrp="1"/>
          </p:cNvSpPr>
          <p:nvPr>
            <p:ph idx="1"/>
          </p:nvPr>
        </p:nvSpPr>
        <p:spPr/>
        <p:txBody>
          <a:bodyPr/>
          <a:lstStyle/>
          <a:p>
            <a:r>
              <a:rPr lang="en-US" dirty="0"/>
              <a:t>The last major part of this chapter is about sickles and judgment by God. Before the invention of harvesting machinery, sickles were used to harvest crops. So a sickle is a fit symbol of harvest. Our text speaks of Divine judgment as a harvest. The sickles judgments here are two. The first one speaks of the judgment of the world while the other is more limited to the judgment that fits the battle of </a:t>
            </a:r>
            <a:r>
              <a:rPr lang="en-US" dirty="0" err="1"/>
              <a:t>Armaggedon</a:t>
            </a:r>
            <a:r>
              <a:rPr lang="en-US" dirty="0"/>
              <a:t>. In both cases, the judgment of God upon wickedness is pictured as a harvesting.</a:t>
            </a:r>
          </a:p>
        </p:txBody>
      </p:sp>
    </p:spTree>
    <p:extLst>
      <p:ext uri="{BB962C8B-B14F-4D97-AF65-F5344CB8AC3E}">
        <p14:creationId xmlns:p14="http://schemas.microsoft.com/office/powerpoint/2010/main" val="224749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92B9-8CD4-4965-B7D1-9E141AB49339}"/>
              </a:ext>
            </a:extLst>
          </p:cNvPr>
          <p:cNvSpPr>
            <a:spLocks noGrp="1"/>
          </p:cNvSpPr>
          <p:nvPr>
            <p:ph type="title"/>
          </p:nvPr>
        </p:nvSpPr>
        <p:spPr/>
        <p:txBody>
          <a:bodyPr/>
          <a:lstStyle/>
          <a:p>
            <a:r>
              <a:rPr lang="en-US" dirty="0"/>
              <a:t>The Sickle Judgment of the World (Revelation 14:14–16)</a:t>
            </a:r>
          </a:p>
        </p:txBody>
      </p:sp>
      <p:sp>
        <p:nvSpPr>
          <p:cNvPr id="3" name="Content Placeholder 2">
            <a:extLst>
              <a:ext uri="{FF2B5EF4-FFF2-40B4-BE49-F238E27FC236}">
                <a16:creationId xmlns:a16="http://schemas.microsoft.com/office/drawing/2014/main" id="{2533ADD7-F1CF-4449-A04F-13E9C39E2F3D}"/>
              </a:ext>
            </a:extLst>
          </p:cNvPr>
          <p:cNvSpPr>
            <a:spLocks noGrp="1"/>
          </p:cNvSpPr>
          <p:nvPr>
            <p:ph idx="1"/>
          </p:nvPr>
        </p:nvSpPr>
        <p:spPr/>
        <p:txBody>
          <a:bodyPr>
            <a:normAutofit fontScale="92500" lnSpcReduction="10000"/>
          </a:bodyPr>
          <a:lstStyle/>
          <a:p>
            <a:pPr marL="0" indent="0">
              <a:buNone/>
            </a:pPr>
            <a:r>
              <a:rPr lang="en-US" dirty="0"/>
              <a:t>The “earth” is mentioned three times (</a:t>
            </a:r>
            <a:r>
              <a:rPr lang="en-US" dirty="0">
                <a:solidFill>
                  <a:srgbClr val="FFC000"/>
                </a:solidFill>
              </a:rPr>
              <a:t>Revelation 14:15, 16</a:t>
            </a:r>
            <a:r>
              <a:rPr lang="en-US" dirty="0"/>
              <a:t>) in this judgment which indicates this judgment is for all the world.</a:t>
            </a:r>
          </a:p>
          <a:p>
            <a:pPr marL="914400" lvl="1" indent="-457200">
              <a:buFont typeface="+mj-lt"/>
              <a:buAutoNum type="arabicPeriod"/>
            </a:pPr>
            <a:r>
              <a:rPr lang="en-US" b="1" dirty="0">
                <a:solidFill>
                  <a:srgbClr val="FFFF00"/>
                </a:solidFill>
              </a:rPr>
              <a:t>The Person with the sickle. </a:t>
            </a:r>
            <a:r>
              <a:rPr lang="en-US" dirty="0"/>
              <a:t>“I looked, and behold … the Son of man … and in his hand a sharp sickle” (</a:t>
            </a:r>
            <a:r>
              <a:rPr lang="en-US" dirty="0">
                <a:solidFill>
                  <a:srgbClr val="FFC000"/>
                </a:solidFill>
              </a:rPr>
              <a:t>Revelation 14:14</a:t>
            </a:r>
            <a:r>
              <a:rPr lang="en-US" dirty="0"/>
              <a:t>). The One wielding the sickle is Jesus Christ. Scripture has some things to say about this Person with the sickle. </a:t>
            </a:r>
          </a:p>
          <a:p>
            <a:pPr lvl="2"/>
            <a:r>
              <a:rPr lang="en-US" dirty="0"/>
              <a:t>First, His position. “White cloud, and upon the cloud one sat … on his head a golden crown” (</a:t>
            </a:r>
            <a:r>
              <a:rPr lang="en-US" dirty="0">
                <a:solidFill>
                  <a:srgbClr val="FFC000"/>
                </a:solidFill>
              </a:rPr>
              <a:t>Revelation 14:14</a:t>
            </a:r>
            <a:r>
              <a:rPr lang="en-US" dirty="0"/>
              <a:t>). The position of the Christ is an exalted position. Being on a white cloud speaks of exaltation and the golden crown emphasizes the same. Christ is honored in heaven. On earth He is despised, but in heaven He is exalted. </a:t>
            </a:r>
          </a:p>
          <a:p>
            <a:pPr lvl="2"/>
            <a:r>
              <a:rPr lang="en-US" dirty="0"/>
              <a:t>Second, His pseudonym. “Son of man” (</a:t>
            </a:r>
            <a:r>
              <a:rPr lang="en-US" dirty="0">
                <a:solidFill>
                  <a:srgbClr val="FFC000"/>
                </a:solidFill>
              </a:rPr>
              <a:t>Revelation 14:14</a:t>
            </a:r>
            <a:r>
              <a:rPr lang="en-US" dirty="0"/>
              <a:t>). This is the last place in the Bible that Christ is called the “Son of man.” It is a name of humility and speaks of His Incarnation. It was as the “Son of man” that Christ was scorned, shamed and slain, Third, His power. “A sharp sickle” (</a:t>
            </a:r>
            <a:r>
              <a:rPr lang="en-US" dirty="0">
                <a:solidFill>
                  <a:srgbClr val="FFC000"/>
                </a:solidFill>
              </a:rPr>
              <a:t>Revelation 14:14</a:t>
            </a:r>
            <a:r>
              <a:rPr lang="en-US" dirty="0"/>
              <a:t>). “Sharp” emphasizes the power of the sickle. A dull sickle is ineffective but a “sharp” one is powerful. Christ has power to bring great judgment upon the earth.</a:t>
            </a:r>
          </a:p>
          <a:p>
            <a:endParaRPr lang="en-US" dirty="0"/>
          </a:p>
        </p:txBody>
      </p:sp>
    </p:spTree>
    <p:extLst>
      <p:ext uri="{BB962C8B-B14F-4D97-AF65-F5344CB8AC3E}">
        <p14:creationId xmlns:p14="http://schemas.microsoft.com/office/powerpoint/2010/main" val="4057089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8B7E-2F38-480B-BD32-F7173FB54533}"/>
              </a:ext>
            </a:extLst>
          </p:cNvPr>
          <p:cNvSpPr>
            <a:spLocks noGrp="1"/>
          </p:cNvSpPr>
          <p:nvPr>
            <p:ph type="title"/>
          </p:nvPr>
        </p:nvSpPr>
        <p:spPr/>
        <p:txBody>
          <a:bodyPr/>
          <a:lstStyle/>
          <a:p>
            <a:r>
              <a:rPr lang="en-US" dirty="0"/>
              <a:t>The Sickle Judgment of the World (Revelation 14:14–16)</a:t>
            </a:r>
          </a:p>
        </p:txBody>
      </p:sp>
      <p:sp>
        <p:nvSpPr>
          <p:cNvPr id="3" name="Content Placeholder 2">
            <a:extLst>
              <a:ext uri="{FF2B5EF4-FFF2-40B4-BE49-F238E27FC236}">
                <a16:creationId xmlns:a16="http://schemas.microsoft.com/office/drawing/2014/main" id="{137FC4D8-6125-423D-B847-1A4C70B86C95}"/>
              </a:ext>
            </a:extLst>
          </p:cNvPr>
          <p:cNvSpPr>
            <a:spLocks noGrp="1"/>
          </p:cNvSpPr>
          <p:nvPr>
            <p:ph idx="1"/>
          </p:nvPr>
        </p:nvSpPr>
        <p:spPr/>
        <p:txBody>
          <a:bodyPr>
            <a:normAutofit lnSpcReduction="10000"/>
          </a:bodyPr>
          <a:lstStyle/>
          <a:p>
            <a:pPr marL="514350" indent="-514350">
              <a:buFont typeface="+mj-lt"/>
              <a:buAutoNum type="arabicPeriod" startAt="2"/>
            </a:pPr>
            <a:r>
              <a:rPr lang="en-US" b="1" dirty="0">
                <a:solidFill>
                  <a:srgbClr val="FFFF00"/>
                </a:solidFill>
              </a:rPr>
              <a:t>The proclamation for the sickle. </a:t>
            </a:r>
            <a:r>
              <a:rPr lang="en-US" dirty="0"/>
              <a:t>“Another angel came out of the temple, crying with a loud voice to him that sat on the cloud, Thrust in thy sickle, and reap … for the harvest of the earth is ripe” (</a:t>
            </a:r>
            <a:r>
              <a:rPr lang="en-US" dirty="0">
                <a:solidFill>
                  <a:srgbClr val="FFC000"/>
                </a:solidFill>
              </a:rPr>
              <a:t>Revelation 14:15</a:t>
            </a:r>
            <a:r>
              <a:rPr lang="en-US" dirty="0"/>
              <a:t>). The “Son of man” is given orders to begin judgment upon the earth. </a:t>
            </a:r>
          </a:p>
          <a:p>
            <a:pPr lvl="1"/>
            <a:r>
              <a:rPr lang="en-US" dirty="0"/>
              <a:t>First, the command in the proclamation. “Thrust in thy sickle, and reap.” The symbolism of harvesting is used to show the end of the wicked world. </a:t>
            </a:r>
          </a:p>
          <a:p>
            <a:pPr lvl="1"/>
            <a:r>
              <a:rPr lang="en-US" dirty="0"/>
              <a:t>Second, the condition for the proclamation. “The harvest of the earth is ripe” (</a:t>
            </a:r>
            <a:r>
              <a:rPr lang="en-US" dirty="0">
                <a:solidFill>
                  <a:srgbClr val="FFC000"/>
                </a:solidFill>
              </a:rPr>
              <a:t>Revelation 14:15</a:t>
            </a:r>
            <a:r>
              <a:rPr lang="en-US" dirty="0"/>
              <a:t>). You do not harvest until the field is ripe for harvest. The world is pictured in this symbolic way as ripe for judgment. Their wickedness is enough. God lets man go only so far then the sickle cuts them down in judgment. We are reaching that time when the world is becoming more and more ripe for Divine judgment.</a:t>
            </a:r>
          </a:p>
        </p:txBody>
      </p:sp>
    </p:spTree>
    <p:extLst>
      <p:ext uri="{BB962C8B-B14F-4D97-AF65-F5344CB8AC3E}">
        <p14:creationId xmlns:p14="http://schemas.microsoft.com/office/powerpoint/2010/main" val="1510451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B747-7887-45AB-AAD8-B5617F97F190}"/>
              </a:ext>
            </a:extLst>
          </p:cNvPr>
          <p:cNvSpPr>
            <a:spLocks noGrp="1"/>
          </p:cNvSpPr>
          <p:nvPr>
            <p:ph type="title"/>
          </p:nvPr>
        </p:nvSpPr>
        <p:spPr/>
        <p:txBody>
          <a:bodyPr/>
          <a:lstStyle/>
          <a:p>
            <a:r>
              <a:rPr lang="en-US" dirty="0"/>
              <a:t>The Sickle Judgment of the World (Revelation 14:14–16)</a:t>
            </a:r>
          </a:p>
        </p:txBody>
      </p:sp>
      <p:sp>
        <p:nvSpPr>
          <p:cNvPr id="3" name="Content Placeholder 2">
            <a:extLst>
              <a:ext uri="{FF2B5EF4-FFF2-40B4-BE49-F238E27FC236}">
                <a16:creationId xmlns:a16="http://schemas.microsoft.com/office/drawing/2014/main" id="{DC360690-5439-4AA3-8341-E189B3A20F1F}"/>
              </a:ext>
            </a:extLst>
          </p:cNvPr>
          <p:cNvSpPr>
            <a:spLocks noGrp="1"/>
          </p:cNvSpPr>
          <p:nvPr>
            <p:ph idx="1"/>
          </p:nvPr>
        </p:nvSpPr>
        <p:spPr/>
        <p:txBody>
          <a:bodyPr>
            <a:normAutofit/>
          </a:bodyPr>
          <a:lstStyle/>
          <a:p>
            <a:pPr marL="514350" indent="-514350">
              <a:buFont typeface="+mj-lt"/>
              <a:buAutoNum type="arabicPeriod" startAt="3"/>
            </a:pPr>
            <a:r>
              <a:rPr lang="en-US" b="1" dirty="0">
                <a:solidFill>
                  <a:srgbClr val="FFFF00"/>
                </a:solidFill>
              </a:rPr>
              <a:t>The people for the sickle. </a:t>
            </a:r>
            <a:r>
              <a:rPr lang="en-US" dirty="0"/>
              <a:t>The people who were harvested by the sickle were people on the earth living in wickedness. </a:t>
            </a:r>
          </a:p>
          <a:p>
            <a:pPr lvl="1"/>
            <a:r>
              <a:rPr lang="en-US" dirty="0"/>
              <a:t>First, the condemnation of the people. “Thrust in his sickle on the earth.” (</a:t>
            </a:r>
            <a:r>
              <a:rPr lang="en-US" dirty="0">
                <a:solidFill>
                  <a:srgbClr val="FFC000"/>
                </a:solidFill>
              </a:rPr>
              <a:t>Revelation 14:16</a:t>
            </a:r>
            <a:r>
              <a:rPr lang="en-US" dirty="0"/>
              <a:t>). The fact of the harvest condemned the people for their wickedness. The grim reaper in this case is Jesus Christ. </a:t>
            </a:r>
          </a:p>
          <a:p>
            <a:pPr lvl="1"/>
            <a:r>
              <a:rPr lang="en-US" dirty="0"/>
              <a:t>Second, the consummation of the people. “The earth was reaped” (</a:t>
            </a:r>
            <a:r>
              <a:rPr lang="en-US" dirty="0">
                <a:solidFill>
                  <a:srgbClr val="FFC000"/>
                </a:solidFill>
              </a:rPr>
              <a:t>Revelation 14:16</a:t>
            </a:r>
            <a:r>
              <a:rPr lang="en-US" dirty="0"/>
              <a:t>). The reaping was the consummation or the end of matters for the wicked. </a:t>
            </a:r>
          </a:p>
          <a:p>
            <a:pPr lvl="1"/>
            <a:r>
              <a:rPr lang="en-US" dirty="0"/>
              <a:t>This chapter, as we noted earlier, is a brief summary of what is to come. Later chapters of Revelation describe in more detail the end of the world, the end of the life of the wicked and what their eternal destiny will be.</a:t>
            </a:r>
          </a:p>
        </p:txBody>
      </p:sp>
    </p:spTree>
    <p:extLst>
      <p:ext uri="{BB962C8B-B14F-4D97-AF65-F5344CB8AC3E}">
        <p14:creationId xmlns:p14="http://schemas.microsoft.com/office/powerpoint/2010/main" val="2625039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4401205"/>
          </a:xfrm>
          <a:prstGeom prst="rect">
            <a:avLst/>
          </a:prstGeom>
          <a:noFill/>
        </p:spPr>
        <p:txBody>
          <a:bodyPr wrap="square" rtlCol="0">
            <a:spAutoFit/>
          </a:bodyPr>
          <a:lstStyle/>
          <a:p>
            <a:r>
              <a:rPr lang="en-US" sz="2800" dirty="0">
                <a:latin typeface="Lucida Calligraphy" panose="03010101010101010101" pitchFamily="66" charset="0"/>
              </a:rPr>
              <a:t>Revelation 14:17–18 (AV)</a:t>
            </a:r>
          </a:p>
          <a:p>
            <a:r>
              <a:rPr lang="en-US" sz="2800" dirty="0">
                <a:latin typeface="Lucida Calligraphy" panose="03010101010101010101" pitchFamily="66" charset="0"/>
              </a:rPr>
              <a:t>17 And another angel came out of the temple which is in heaven, he also having a sharp sickle. </a:t>
            </a:r>
          </a:p>
          <a:p>
            <a:r>
              <a:rPr lang="en-US" sz="2800" dirty="0">
                <a:latin typeface="Lucida Calligraphy" panose="03010101010101010101" pitchFamily="66" charset="0"/>
              </a:rPr>
              <a:t>18 And another angel came out from the altar, which had power over fire; and cried with a loud cry to him that had the sharp sickle, saying, Thrust in thy sharp sickle, and gather the clusters of the vine of the earth; for her grapes are fully ripe.</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010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00ED-8F81-4312-9D97-6F4AE1B96E00}"/>
              </a:ext>
            </a:extLst>
          </p:cNvPr>
          <p:cNvSpPr>
            <a:spLocks noGrp="1"/>
          </p:cNvSpPr>
          <p:nvPr>
            <p:ph type="title"/>
          </p:nvPr>
        </p:nvSpPr>
        <p:spPr/>
        <p:txBody>
          <a:bodyPr>
            <a:normAutofit/>
          </a:bodyPr>
          <a:lstStyle/>
          <a:p>
            <a:r>
              <a:rPr lang="en-US" dirty="0"/>
              <a:t> The Sickle Judgment of the War (Revelation 14:17–20)</a:t>
            </a:r>
          </a:p>
        </p:txBody>
      </p:sp>
      <p:sp>
        <p:nvSpPr>
          <p:cNvPr id="3" name="Content Placeholder 2">
            <a:extLst>
              <a:ext uri="{FF2B5EF4-FFF2-40B4-BE49-F238E27FC236}">
                <a16:creationId xmlns:a16="http://schemas.microsoft.com/office/drawing/2014/main" id="{0C947E49-9E5F-451A-BA2B-F661F6ED8B8B}"/>
              </a:ext>
            </a:extLst>
          </p:cNvPr>
          <p:cNvSpPr>
            <a:spLocks noGrp="1"/>
          </p:cNvSpPr>
          <p:nvPr>
            <p:ph idx="1"/>
          </p:nvPr>
        </p:nvSpPr>
        <p:spPr/>
        <p:txBody>
          <a:bodyPr/>
          <a:lstStyle/>
          <a:p>
            <a:endParaRPr lang="en-US" dirty="0"/>
          </a:p>
          <a:p>
            <a:pPr marL="0" indent="0">
              <a:buNone/>
            </a:pPr>
            <a:r>
              <a:rPr lang="en-US" dirty="0"/>
              <a:t>This sickle judgment is limited to one locality on earth and is not worldwide as the previous sickle judgment. It corresponds to the battle of </a:t>
            </a:r>
            <a:r>
              <a:rPr lang="en-US" dirty="0" err="1"/>
              <a:t>Armaggedon</a:t>
            </a:r>
            <a:r>
              <a:rPr lang="en-US" dirty="0"/>
              <a:t> in its blood shed. The principle of the judgment here is that God will judge wickedness and all forces that wage war against Him.</a:t>
            </a:r>
          </a:p>
          <a:p>
            <a:endParaRPr lang="en-US" dirty="0"/>
          </a:p>
        </p:txBody>
      </p:sp>
    </p:spTree>
    <p:extLst>
      <p:ext uri="{BB962C8B-B14F-4D97-AF65-F5344CB8AC3E}">
        <p14:creationId xmlns:p14="http://schemas.microsoft.com/office/powerpoint/2010/main" val="1970731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E8F5-89C8-489B-8214-DF126B347583}"/>
              </a:ext>
            </a:extLst>
          </p:cNvPr>
          <p:cNvSpPr>
            <a:spLocks noGrp="1"/>
          </p:cNvSpPr>
          <p:nvPr>
            <p:ph type="title"/>
          </p:nvPr>
        </p:nvSpPr>
        <p:spPr/>
        <p:txBody>
          <a:bodyPr/>
          <a:lstStyle/>
          <a:p>
            <a:r>
              <a:rPr lang="en-US" dirty="0"/>
              <a:t>Parenthetical Chapters</a:t>
            </a:r>
          </a:p>
        </p:txBody>
      </p:sp>
      <p:sp>
        <p:nvSpPr>
          <p:cNvPr id="3" name="Content Placeholder 2">
            <a:extLst>
              <a:ext uri="{FF2B5EF4-FFF2-40B4-BE49-F238E27FC236}">
                <a16:creationId xmlns:a16="http://schemas.microsoft.com/office/drawing/2014/main" id="{3EFEB7E9-3CA3-456D-831F-259B706605BB}"/>
              </a:ext>
            </a:extLst>
          </p:cNvPr>
          <p:cNvSpPr>
            <a:spLocks noGrp="1"/>
          </p:cNvSpPr>
          <p:nvPr>
            <p:ph idx="1"/>
          </p:nvPr>
        </p:nvSpPr>
        <p:spPr>
          <a:xfrm>
            <a:off x="838200" y="1348508"/>
            <a:ext cx="10515600" cy="5366327"/>
          </a:xfrm>
        </p:spPr>
        <p:txBody>
          <a:bodyPr>
            <a:normAutofit fontScale="92500" lnSpcReduction="20000"/>
          </a:bodyPr>
          <a:lstStyle/>
          <a:p>
            <a:r>
              <a:rPr lang="en-US" dirty="0"/>
              <a:t>Chapter 10</a:t>
            </a:r>
          </a:p>
          <a:p>
            <a:pPr lvl="1"/>
            <a:r>
              <a:rPr lang="en-US" dirty="0"/>
              <a:t>The Little Book</a:t>
            </a:r>
          </a:p>
          <a:p>
            <a:pPr lvl="1"/>
            <a:r>
              <a:rPr lang="en-US" dirty="0"/>
              <a:t>The Seven Thunders</a:t>
            </a:r>
          </a:p>
          <a:p>
            <a:r>
              <a:rPr lang="en-US" dirty="0"/>
              <a:t>Chapter 11</a:t>
            </a:r>
          </a:p>
          <a:p>
            <a:pPr lvl="1"/>
            <a:r>
              <a:rPr lang="en-US" dirty="0"/>
              <a:t>The Temple</a:t>
            </a:r>
          </a:p>
          <a:p>
            <a:pPr lvl="1"/>
            <a:r>
              <a:rPr lang="en-US" dirty="0"/>
              <a:t>The Two Witnesses</a:t>
            </a:r>
          </a:p>
          <a:p>
            <a:r>
              <a:rPr lang="en-US" dirty="0"/>
              <a:t>Chapter 12</a:t>
            </a:r>
          </a:p>
          <a:p>
            <a:pPr lvl="1"/>
            <a:r>
              <a:rPr lang="en-US" dirty="0"/>
              <a:t>The Woman, the Man Child, and the Dragon</a:t>
            </a:r>
          </a:p>
          <a:p>
            <a:r>
              <a:rPr lang="en-US" dirty="0"/>
              <a:t>Chapter 13</a:t>
            </a:r>
          </a:p>
          <a:p>
            <a:pPr lvl="1"/>
            <a:r>
              <a:rPr lang="en-US" dirty="0"/>
              <a:t>The Two Beasts</a:t>
            </a:r>
          </a:p>
          <a:p>
            <a:r>
              <a:rPr lang="en-US" dirty="0"/>
              <a:t>Chapter 14</a:t>
            </a:r>
          </a:p>
          <a:p>
            <a:pPr lvl="1"/>
            <a:r>
              <a:rPr lang="en-US" dirty="0"/>
              <a:t>The Lamb and The 144,000 all male choir </a:t>
            </a:r>
          </a:p>
          <a:p>
            <a:pPr lvl="1"/>
            <a:r>
              <a:rPr lang="en-US" dirty="0"/>
              <a:t>The Everlasting Gospel</a:t>
            </a:r>
          </a:p>
          <a:p>
            <a:pPr lvl="2"/>
            <a:r>
              <a:rPr lang="en-US" dirty="0"/>
              <a:t>Three angelic evangelists</a:t>
            </a:r>
          </a:p>
          <a:p>
            <a:pPr lvl="2"/>
            <a:r>
              <a:rPr lang="en-US" dirty="0"/>
              <a:t>Three angels </a:t>
            </a:r>
            <a:r>
              <a:rPr lang="en-US"/>
              <a:t>of judgment</a:t>
            </a:r>
            <a:endParaRPr lang="en-US" dirty="0"/>
          </a:p>
        </p:txBody>
      </p:sp>
    </p:spTree>
    <p:extLst>
      <p:ext uri="{BB962C8B-B14F-4D97-AF65-F5344CB8AC3E}">
        <p14:creationId xmlns:p14="http://schemas.microsoft.com/office/powerpoint/2010/main" val="1511718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8417-91C1-402B-82A0-9A482A9D7980}"/>
              </a:ext>
            </a:extLst>
          </p:cNvPr>
          <p:cNvSpPr>
            <a:spLocks noGrp="1"/>
          </p:cNvSpPr>
          <p:nvPr>
            <p:ph type="title"/>
          </p:nvPr>
        </p:nvSpPr>
        <p:spPr>
          <a:xfrm>
            <a:off x="729673" y="320675"/>
            <a:ext cx="10624127" cy="1325563"/>
          </a:xfrm>
        </p:spPr>
        <p:txBody>
          <a:bodyPr/>
          <a:lstStyle/>
          <a:p>
            <a:r>
              <a:rPr lang="en-US" dirty="0"/>
              <a:t>Angel 5—Comes From Temple With Sickle </a:t>
            </a:r>
          </a:p>
        </p:txBody>
      </p:sp>
      <p:sp>
        <p:nvSpPr>
          <p:cNvPr id="3" name="Content Placeholder 2">
            <a:extLst>
              <a:ext uri="{FF2B5EF4-FFF2-40B4-BE49-F238E27FC236}">
                <a16:creationId xmlns:a16="http://schemas.microsoft.com/office/drawing/2014/main" id="{128FE5DA-E948-434A-8B10-3CB761663258}"/>
              </a:ext>
            </a:extLst>
          </p:cNvPr>
          <p:cNvSpPr>
            <a:spLocks noGrp="1"/>
          </p:cNvSpPr>
          <p:nvPr>
            <p:ph idx="1"/>
          </p:nvPr>
        </p:nvSpPr>
        <p:spPr/>
        <p:txBody>
          <a:bodyPr/>
          <a:lstStyle/>
          <a:p>
            <a:r>
              <a:rPr lang="en-US" b="1" dirty="0">
                <a:solidFill>
                  <a:srgbClr val="FFFF00"/>
                </a:solidFill>
              </a:rPr>
              <a:t>The repetition in the sickle. </a:t>
            </a:r>
            <a:r>
              <a:rPr lang="en-US" dirty="0"/>
              <a:t>“Another angel came out of the temple which is in heaven, he also having a sharp sickle. And another angel came out from the altar, which had power over fire; and cried with a loud cry … Thrust in thy sharp sickle, and gather the clusters of the vine of the earth” (</a:t>
            </a:r>
            <a:r>
              <a:rPr lang="en-US" dirty="0">
                <a:solidFill>
                  <a:srgbClr val="FFC000"/>
                </a:solidFill>
              </a:rPr>
              <a:t>Revelation 14:17, 18</a:t>
            </a:r>
            <a:r>
              <a:rPr lang="en-US" dirty="0"/>
              <a:t>). </a:t>
            </a:r>
          </a:p>
        </p:txBody>
      </p:sp>
    </p:spTree>
    <p:extLst>
      <p:ext uri="{BB962C8B-B14F-4D97-AF65-F5344CB8AC3E}">
        <p14:creationId xmlns:p14="http://schemas.microsoft.com/office/powerpoint/2010/main" val="2449241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BC1C-18D8-40FC-B266-824CA566F340}"/>
              </a:ext>
            </a:extLst>
          </p:cNvPr>
          <p:cNvSpPr>
            <a:spLocks noGrp="1"/>
          </p:cNvSpPr>
          <p:nvPr>
            <p:ph type="title"/>
          </p:nvPr>
        </p:nvSpPr>
        <p:spPr/>
        <p:txBody>
          <a:bodyPr/>
          <a:lstStyle/>
          <a:p>
            <a:r>
              <a:rPr lang="en-US" dirty="0"/>
              <a:t>Angel 6—Calls for Harvest</a:t>
            </a:r>
          </a:p>
        </p:txBody>
      </p:sp>
      <p:sp>
        <p:nvSpPr>
          <p:cNvPr id="3" name="Content Placeholder 2">
            <a:extLst>
              <a:ext uri="{FF2B5EF4-FFF2-40B4-BE49-F238E27FC236}">
                <a16:creationId xmlns:a16="http://schemas.microsoft.com/office/drawing/2014/main" id="{F2991FAA-1D14-4D04-AD7E-59A22C00C6AD}"/>
              </a:ext>
            </a:extLst>
          </p:cNvPr>
          <p:cNvSpPr>
            <a:spLocks noGrp="1"/>
          </p:cNvSpPr>
          <p:nvPr>
            <p:ph idx="1"/>
          </p:nvPr>
        </p:nvSpPr>
        <p:spPr/>
        <p:txBody>
          <a:bodyPr/>
          <a:lstStyle/>
          <a:p>
            <a:r>
              <a:rPr lang="en-US" dirty="0"/>
              <a:t>We have a repeat of the sickle judgment upon the earth but in different terms. In the previous sickle judgment the symbolism spoke of “harvest” (</a:t>
            </a:r>
            <a:r>
              <a:rPr lang="en-US" dirty="0">
                <a:solidFill>
                  <a:srgbClr val="FFC000"/>
                </a:solidFill>
              </a:rPr>
              <a:t>Revelation 14:15</a:t>
            </a:r>
            <a:r>
              <a:rPr lang="en-US" dirty="0"/>
              <a:t>). Now this sickle judgment speaks of “clusters of the vine” (grapes)—a more bloody symbol that fits </a:t>
            </a:r>
            <a:r>
              <a:rPr lang="en-US" dirty="0" err="1"/>
              <a:t>Armaggedon</a:t>
            </a:r>
            <a:r>
              <a:rPr lang="en-US" dirty="0"/>
              <a:t>.</a:t>
            </a:r>
          </a:p>
          <a:p>
            <a:endParaRPr lang="en-US" dirty="0"/>
          </a:p>
        </p:txBody>
      </p:sp>
    </p:spTree>
    <p:extLst>
      <p:ext uri="{BB962C8B-B14F-4D97-AF65-F5344CB8AC3E}">
        <p14:creationId xmlns:p14="http://schemas.microsoft.com/office/powerpoint/2010/main" val="3511818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rstanding the Bible 51: God's Saving Wrath – Interpreting the Harvest  Imagery of Revelation – Jesus @ 2 am blogs and podcast">
            <a:extLst>
              <a:ext uri="{FF2B5EF4-FFF2-40B4-BE49-F238E27FC236}">
                <a16:creationId xmlns:a16="http://schemas.microsoft.com/office/drawing/2014/main" id="{CEDD0201-49A7-4770-A9A7-4A3F41855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55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3970318"/>
          </a:xfrm>
          <a:prstGeom prst="rect">
            <a:avLst/>
          </a:prstGeom>
          <a:noFill/>
        </p:spPr>
        <p:txBody>
          <a:bodyPr wrap="square" rtlCol="0">
            <a:spAutoFit/>
          </a:bodyPr>
          <a:lstStyle/>
          <a:p>
            <a:r>
              <a:rPr lang="en-US" sz="2800" dirty="0">
                <a:latin typeface="Lucida Calligraphy" panose="03010101010101010101" pitchFamily="66" charset="0"/>
              </a:rPr>
              <a:t>Revelation 14:19–20 (AV)</a:t>
            </a:r>
          </a:p>
          <a:p>
            <a:r>
              <a:rPr lang="en-US" sz="2800" dirty="0">
                <a:latin typeface="Lucida Calligraphy" panose="03010101010101010101" pitchFamily="66" charset="0"/>
              </a:rPr>
              <a:t>19 And the angel thrust in his sickle into the earth, and gathered the vine of the earth, and cast it into the great winepress of the wrath of God. </a:t>
            </a:r>
          </a:p>
          <a:p>
            <a:r>
              <a:rPr lang="en-US" sz="2800" dirty="0">
                <a:latin typeface="Lucida Calligraphy" panose="03010101010101010101" pitchFamily="66" charset="0"/>
              </a:rPr>
              <a:t>20 And the winepress was trodden without the city, and blood came out of the winepress, even unto the horse bridles, by the space of a thousand and six hundred furlongs.</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458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BA87-FE18-4C90-932F-310529769C6F}"/>
              </a:ext>
            </a:extLst>
          </p:cNvPr>
          <p:cNvSpPr>
            <a:spLocks noGrp="1"/>
          </p:cNvSpPr>
          <p:nvPr>
            <p:ph type="title"/>
          </p:nvPr>
        </p:nvSpPr>
        <p:spPr/>
        <p:txBody>
          <a:bodyPr/>
          <a:lstStyle/>
          <a:p>
            <a:r>
              <a:rPr lang="en-US" dirty="0"/>
              <a:t>The Sickle Judgment of the War (Revelation 14:17–20)</a:t>
            </a:r>
          </a:p>
        </p:txBody>
      </p:sp>
      <p:sp>
        <p:nvSpPr>
          <p:cNvPr id="3" name="Content Placeholder 2">
            <a:extLst>
              <a:ext uri="{FF2B5EF4-FFF2-40B4-BE49-F238E27FC236}">
                <a16:creationId xmlns:a16="http://schemas.microsoft.com/office/drawing/2014/main" id="{EA7BFF27-C7D2-4E7C-89A8-0B5BAE61C21E}"/>
              </a:ext>
            </a:extLst>
          </p:cNvPr>
          <p:cNvSpPr>
            <a:spLocks noGrp="1"/>
          </p:cNvSpPr>
          <p:nvPr>
            <p:ph idx="1"/>
          </p:nvPr>
        </p:nvSpPr>
        <p:spPr/>
        <p:txBody>
          <a:bodyPr/>
          <a:lstStyle/>
          <a:p>
            <a:r>
              <a:rPr lang="en-US" dirty="0">
                <a:solidFill>
                  <a:srgbClr val="FFFF00"/>
                </a:solidFill>
              </a:rPr>
              <a:t>The ripeness for the sickle. </a:t>
            </a:r>
            <a:r>
              <a:rPr lang="en-US" dirty="0"/>
              <a:t>“The clusters of the vine of the earth … her grapes are fully ripe” (</a:t>
            </a:r>
            <a:r>
              <a:rPr lang="en-US" dirty="0">
                <a:solidFill>
                  <a:srgbClr val="FFC000"/>
                </a:solidFill>
              </a:rPr>
              <a:t>Revelation 14:18</a:t>
            </a:r>
            <a:r>
              <a:rPr lang="en-US" dirty="0"/>
              <a:t>). This repeats the previous sickle judgment in that the sickle is welded only when the crop is ripe. Judgment comes when the sinner is ripe for judgment. The end-time conditions are getting riper.</a:t>
            </a:r>
          </a:p>
        </p:txBody>
      </p:sp>
    </p:spTree>
    <p:extLst>
      <p:ext uri="{BB962C8B-B14F-4D97-AF65-F5344CB8AC3E}">
        <p14:creationId xmlns:p14="http://schemas.microsoft.com/office/powerpoint/2010/main" val="3162750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DD44-A829-4626-A0E2-255AF40AF6C7}"/>
              </a:ext>
            </a:extLst>
          </p:cNvPr>
          <p:cNvSpPr>
            <a:spLocks noGrp="1"/>
          </p:cNvSpPr>
          <p:nvPr>
            <p:ph type="title"/>
          </p:nvPr>
        </p:nvSpPr>
        <p:spPr/>
        <p:txBody>
          <a:bodyPr/>
          <a:lstStyle/>
          <a:p>
            <a:r>
              <a:rPr lang="en-US" dirty="0"/>
              <a:t>The Sickle Judgment of the War (Revelation 14:17–20)</a:t>
            </a:r>
          </a:p>
        </p:txBody>
      </p:sp>
      <p:sp>
        <p:nvSpPr>
          <p:cNvPr id="3" name="Content Placeholder 2">
            <a:extLst>
              <a:ext uri="{FF2B5EF4-FFF2-40B4-BE49-F238E27FC236}">
                <a16:creationId xmlns:a16="http://schemas.microsoft.com/office/drawing/2014/main" id="{36564D37-A4BD-4523-8C87-C809856D63B6}"/>
              </a:ext>
            </a:extLst>
          </p:cNvPr>
          <p:cNvSpPr>
            <a:spLocks noGrp="1"/>
          </p:cNvSpPr>
          <p:nvPr>
            <p:ph idx="1"/>
          </p:nvPr>
        </p:nvSpPr>
        <p:spPr/>
        <p:txBody>
          <a:bodyPr/>
          <a:lstStyle/>
          <a:p>
            <a:r>
              <a:rPr lang="en-US" dirty="0">
                <a:solidFill>
                  <a:srgbClr val="FFFF00"/>
                </a:solidFill>
              </a:rPr>
              <a:t>The rage in the sickle. </a:t>
            </a:r>
            <a:r>
              <a:rPr lang="en-US" dirty="0"/>
              <a:t>“The great winepress of the wrath of God” (</a:t>
            </a:r>
            <a:r>
              <a:rPr lang="en-US" dirty="0">
                <a:solidFill>
                  <a:srgbClr val="FFC000"/>
                </a:solidFill>
              </a:rPr>
              <a:t>Revelation 14:19</a:t>
            </a:r>
            <a:r>
              <a:rPr lang="en-US" dirty="0"/>
              <a:t>). The wrath of God is pictured here as a winepress that will crush the grapes harvested by the sickle. The emphasis is on the “wrath of God.” People like to hear sermons on the love of God and the mercy and grace of God, but few sermons are heard about the “wrath of God” because people do not like such sermons. But people need to know that God has wrath and no wrath is greater than Divine wrath.</a:t>
            </a:r>
          </a:p>
        </p:txBody>
      </p:sp>
    </p:spTree>
    <p:extLst>
      <p:ext uri="{BB962C8B-B14F-4D97-AF65-F5344CB8AC3E}">
        <p14:creationId xmlns:p14="http://schemas.microsoft.com/office/powerpoint/2010/main" val="59654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145C-8BC0-47F1-9FF3-DA67C729BC43}"/>
              </a:ext>
            </a:extLst>
          </p:cNvPr>
          <p:cNvSpPr>
            <a:spLocks noGrp="1"/>
          </p:cNvSpPr>
          <p:nvPr>
            <p:ph type="title"/>
          </p:nvPr>
        </p:nvSpPr>
        <p:spPr/>
        <p:txBody>
          <a:bodyPr/>
          <a:lstStyle/>
          <a:p>
            <a:r>
              <a:rPr lang="en-US" dirty="0"/>
              <a:t>The Sickle Judgment of the War (Revelation 14:17–20)</a:t>
            </a:r>
          </a:p>
        </p:txBody>
      </p:sp>
      <p:sp>
        <p:nvSpPr>
          <p:cNvPr id="3" name="Content Placeholder 2">
            <a:extLst>
              <a:ext uri="{FF2B5EF4-FFF2-40B4-BE49-F238E27FC236}">
                <a16:creationId xmlns:a16="http://schemas.microsoft.com/office/drawing/2014/main" id="{B28E196A-A778-4EBD-98E1-0E94A85C216B}"/>
              </a:ext>
            </a:extLst>
          </p:cNvPr>
          <p:cNvSpPr>
            <a:spLocks noGrp="1"/>
          </p:cNvSpPr>
          <p:nvPr>
            <p:ph idx="1"/>
          </p:nvPr>
        </p:nvSpPr>
        <p:spPr/>
        <p:txBody>
          <a:bodyPr>
            <a:normAutofit fontScale="92500" lnSpcReduction="10000"/>
          </a:bodyPr>
          <a:lstStyle/>
          <a:p>
            <a:r>
              <a:rPr lang="en-US" b="1" dirty="0">
                <a:solidFill>
                  <a:srgbClr val="FFFF00"/>
                </a:solidFill>
              </a:rPr>
              <a:t>The result of the sickle</a:t>
            </a:r>
            <a:r>
              <a:rPr lang="en-US" dirty="0"/>
              <a:t>. The result of the work of this sickle judgment is a bloody one. </a:t>
            </a:r>
          </a:p>
          <a:p>
            <a:pPr lvl="1"/>
            <a:r>
              <a:rPr lang="en-US" dirty="0"/>
              <a:t>First, the symbolism in the result. “The winepress was trodden without the city” (</a:t>
            </a:r>
            <a:r>
              <a:rPr lang="en-US" dirty="0">
                <a:solidFill>
                  <a:srgbClr val="FFC000"/>
                </a:solidFill>
              </a:rPr>
              <a:t>Revelation 14:20</a:t>
            </a:r>
            <a:r>
              <a:rPr lang="en-US" dirty="0"/>
              <a:t>). The grapes which were cut by the sickle were trodden under foot in the winepress. This practice is used as a symbol of the judgment of God upon mankind. God literally crushes wicked men under His feet. </a:t>
            </a:r>
          </a:p>
          <a:p>
            <a:pPr lvl="1"/>
            <a:r>
              <a:rPr lang="en-US" dirty="0"/>
              <a:t>Second, the slaughter in the result. “Blood came out of the winepress, even unto the horse bridles, by the space of a thousand and six hundred furlongs” (</a:t>
            </a:r>
            <a:r>
              <a:rPr lang="en-US" dirty="0">
                <a:solidFill>
                  <a:srgbClr val="FFC000"/>
                </a:solidFill>
              </a:rPr>
              <a:t>Revelation 14:20</a:t>
            </a:r>
            <a:r>
              <a:rPr lang="en-US" dirty="0"/>
              <a:t>). The juice of the grape that comes from the winepress is pictured here as blood coming from the judgment of God. </a:t>
            </a:r>
          </a:p>
          <a:p>
            <a:pPr lvl="1"/>
            <a:r>
              <a:rPr lang="en-US" dirty="0"/>
              <a:t>It corresponds to the great slaughter at Armageddon which will be “the worst slaughter of human life in all history” (Strauss). That slaughter is so great, it will take seven months to bury the dead (</a:t>
            </a:r>
            <a:r>
              <a:rPr lang="en-US" dirty="0">
                <a:solidFill>
                  <a:srgbClr val="FFC000"/>
                </a:solidFill>
              </a:rPr>
              <a:t>Ezekiel 39:8–16</a:t>
            </a:r>
            <a:r>
              <a:rPr lang="en-US" dirty="0"/>
              <a:t>). So one can easily imagine the great amount of blood that will be shed. Wickedness leaves a gory mess on the earth.</a:t>
            </a:r>
          </a:p>
        </p:txBody>
      </p:sp>
    </p:spTree>
    <p:extLst>
      <p:ext uri="{BB962C8B-B14F-4D97-AF65-F5344CB8AC3E}">
        <p14:creationId xmlns:p14="http://schemas.microsoft.com/office/powerpoint/2010/main" val="786582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0C74-620A-40CD-9DC5-3B5C07ABE4A6}"/>
              </a:ext>
            </a:extLst>
          </p:cNvPr>
          <p:cNvSpPr>
            <a:spLocks noGrp="1"/>
          </p:cNvSpPr>
          <p:nvPr>
            <p:ph type="title"/>
          </p:nvPr>
        </p:nvSpPr>
        <p:spPr/>
        <p:txBody>
          <a:bodyPr/>
          <a:lstStyle/>
          <a:p>
            <a:r>
              <a:rPr lang="en-US" dirty="0"/>
              <a:t>The Sickle Judgment of the War (Revelation 14:17–20)</a:t>
            </a:r>
          </a:p>
        </p:txBody>
      </p:sp>
      <p:sp>
        <p:nvSpPr>
          <p:cNvPr id="3" name="Content Placeholder 2">
            <a:extLst>
              <a:ext uri="{FF2B5EF4-FFF2-40B4-BE49-F238E27FC236}">
                <a16:creationId xmlns:a16="http://schemas.microsoft.com/office/drawing/2014/main" id="{AE220D30-974C-4387-B9E6-C3D2459D5797}"/>
              </a:ext>
            </a:extLst>
          </p:cNvPr>
          <p:cNvSpPr>
            <a:spLocks noGrp="1"/>
          </p:cNvSpPr>
          <p:nvPr>
            <p:ph idx="1"/>
          </p:nvPr>
        </p:nvSpPr>
        <p:spPr/>
        <p:txBody>
          <a:bodyPr/>
          <a:lstStyle/>
          <a:p>
            <a:r>
              <a:rPr lang="en-US" dirty="0"/>
              <a:t>These allusions seem to indicate that the angel is acting in response to the prayers of the saints for divine judgment on wickedness in the earthly scene, and the fact that he has power over fire indicates the purging judgment of which he is capable.</a:t>
            </a:r>
          </a:p>
          <a:p>
            <a:r>
              <a:rPr lang="en-US" dirty="0"/>
              <a:t>This passage speaks prophetically of that which will chronologically follow the return of Christ to the earth.</a:t>
            </a:r>
          </a:p>
        </p:txBody>
      </p:sp>
    </p:spTree>
    <p:extLst>
      <p:ext uri="{BB962C8B-B14F-4D97-AF65-F5344CB8AC3E}">
        <p14:creationId xmlns:p14="http://schemas.microsoft.com/office/powerpoint/2010/main" val="1995160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BB763-94DE-4F2D-8BB5-2430B1615DD8}"/>
              </a:ext>
            </a:extLst>
          </p:cNvPr>
          <p:cNvSpPr>
            <a:spLocks noGrp="1"/>
          </p:cNvSpPr>
          <p:nvPr>
            <p:ph type="title"/>
          </p:nvPr>
        </p:nvSpPr>
        <p:spPr/>
        <p:txBody>
          <a:bodyPr/>
          <a:lstStyle/>
          <a:p>
            <a:r>
              <a:rPr lang="en-US" dirty="0"/>
              <a:t>The Sickle Judgment of the War (Revelation 14:17–20)</a:t>
            </a:r>
          </a:p>
        </p:txBody>
      </p:sp>
      <p:sp>
        <p:nvSpPr>
          <p:cNvPr id="3" name="Content Placeholder 2">
            <a:extLst>
              <a:ext uri="{FF2B5EF4-FFF2-40B4-BE49-F238E27FC236}">
                <a16:creationId xmlns:a16="http://schemas.microsoft.com/office/drawing/2014/main" id="{D2EF365D-003A-4DA4-A43C-3526F742FF6B}"/>
              </a:ext>
            </a:extLst>
          </p:cNvPr>
          <p:cNvSpPr>
            <a:spLocks noGrp="1"/>
          </p:cNvSpPr>
          <p:nvPr>
            <p:ph idx="1"/>
          </p:nvPr>
        </p:nvSpPr>
        <p:spPr/>
        <p:txBody>
          <a:bodyPr/>
          <a:lstStyle/>
          <a:p>
            <a:r>
              <a:rPr lang="en-US" dirty="0"/>
              <a:t>The spurting of the grape juice from under the bare feet of those treading the grapes in the winepress is compared to the spurting of blood and speaks of the awful human carnage of </a:t>
            </a:r>
            <a:r>
              <a:rPr lang="en-US" dirty="0">
                <a:solidFill>
                  <a:srgbClr val="FFC000"/>
                </a:solidFill>
              </a:rPr>
              <a:t>Revelation 19:17–19, 21</a:t>
            </a:r>
            <a:r>
              <a:rPr lang="en-US" dirty="0"/>
              <a:t>. The unusual expression that the blood spatters to “the horse bridles” for “a thousand six hundred furlongs” has intrigued expositors. The scene of this event is apparently the city of Jerusalem outside which the judgment takes place. It seems quite impossible that the blood will flow in depth as high as the horses’ bridles, and it is better to understand this simply as a liberal spattering of blood.</a:t>
            </a:r>
          </a:p>
        </p:txBody>
      </p:sp>
    </p:spTree>
    <p:extLst>
      <p:ext uri="{BB962C8B-B14F-4D97-AF65-F5344CB8AC3E}">
        <p14:creationId xmlns:p14="http://schemas.microsoft.com/office/powerpoint/2010/main" val="831003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5EE534-73B5-445A-8D9B-89FB122AEFE8}"/>
              </a:ext>
            </a:extLst>
          </p:cNvPr>
          <p:cNvSpPr>
            <a:spLocks noGrp="1"/>
          </p:cNvSpPr>
          <p:nvPr>
            <p:ph type="title"/>
          </p:nvPr>
        </p:nvSpPr>
        <p:spPr/>
        <p:txBody>
          <a:bodyPr/>
          <a:lstStyle/>
          <a:p>
            <a:r>
              <a:rPr lang="en-US" dirty="0"/>
              <a:t>Repentance</a:t>
            </a:r>
          </a:p>
        </p:txBody>
      </p:sp>
      <p:sp>
        <p:nvSpPr>
          <p:cNvPr id="5" name="Text Placeholder 4">
            <a:extLst>
              <a:ext uri="{FF2B5EF4-FFF2-40B4-BE49-F238E27FC236}">
                <a16:creationId xmlns:a16="http://schemas.microsoft.com/office/drawing/2014/main" id="{1F733CFE-43F0-4062-A01A-108B2231D6A9}"/>
              </a:ext>
            </a:extLst>
          </p:cNvPr>
          <p:cNvSpPr>
            <a:spLocks noGrp="1"/>
          </p:cNvSpPr>
          <p:nvPr>
            <p:ph type="body" idx="1"/>
          </p:nvPr>
        </p:nvSpPr>
        <p:spPr/>
        <p:txBody>
          <a:bodyPr/>
          <a:lstStyle/>
          <a:p>
            <a:pPr algn="ctr"/>
            <a:r>
              <a:rPr lang="en-US" sz="2400" dirty="0"/>
              <a:t>Fleshy Nature, Carnal</a:t>
            </a:r>
            <a:endParaRPr lang="en-US" sz="2400" u="dashHeavy" dirty="0">
              <a:solidFill>
                <a:srgbClr val="FFFF00"/>
              </a:solidFill>
            </a:endParaRPr>
          </a:p>
        </p:txBody>
      </p:sp>
      <p:sp>
        <p:nvSpPr>
          <p:cNvPr id="8" name="Text Placeholder 7">
            <a:extLst>
              <a:ext uri="{FF2B5EF4-FFF2-40B4-BE49-F238E27FC236}">
                <a16:creationId xmlns:a16="http://schemas.microsoft.com/office/drawing/2014/main" id="{C6479683-EE33-4208-BE92-24425D5A1C2F}"/>
              </a:ext>
            </a:extLst>
          </p:cNvPr>
          <p:cNvSpPr>
            <a:spLocks noGrp="1"/>
          </p:cNvSpPr>
          <p:nvPr>
            <p:ph type="body" sz="half" idx="15"/>
          </p:nvPr>
        </p:nvSpPr>
        <p:spPr>
          <a:xfrm>
            <a:off x="357429" y="2757573"/>
            <a:ext cx="3464763" cy="2735964"/>
          </a:xfrm>
        </p:spPr>
        <p:txBody>
          <a:bodyPr>
            <a:normAutofit lnSpcReduction="10000"/>
          </a:bodyPr>
          <a:lstStyle/>
          <a:p>
            <a:r>
              <a:rPr lang="en-US" sz="2000" dirty="0"/>
              <a:t>Worst kinds of sins</a:t>
            </a:r>
          </a:p>
          <a:p>
            <a:r>
              <a:rPr lang="en-US" sz="2000" dirty="0"/>
              <a:t>Carnal</a:t>
            </a:r>
          </a:p>
          <a:p>
            <a:r>
              <a:rPr lang="en-US" sz="2000" dirty="0"/>
              <a:t>Wicked at the end</a:t>
            </a:r>
          </a:p>
          <a:p>
            <a:r>
              <a:rPr lang="en-US" sz="2000" dirty="0"/>
              <a:t>Still in sin</a:t>
            </a:r>
          </a:p>
          <a:p>
            <a:r>
              <a:rPr lang="en-US" sz="2000" dirty="0"/>
              <a:t>Not sorry</a:t>
            </a:r>
          </a:p>
          <a:p>
            <a:r>
              <a:rPr lang="en-US" sz="2000" dirty="0"/>
              <a:t>Unbelief to Belief</a:t>
            </a:r>
          </a:p>
          <a:p>
            <a:r>
              <a:rPr lang="en-US" sz="2000" dirty="0"/>
              <a:t>Not surrendered</a:t>
            </a:r>
          </a:p>
        </p:txBody>
      </p:sp>
      <p:sp>
        <p:nvSpPr>
          <p:cNvPr id="6" name="Text Placeholder 5">
            <a:extLst>
              <a:ext uri="{FF2B5EF4-FFF2-40B4-BE49-F238E27FC236}">
                <a16:creationId xmlns:a16="http://schemas.microsoft.com/office/drawing/2014/main" id="{34621AA5-6830-4D8F-8D8D-BA693D561A94}"/>
              </a:ext>
            </a:extLst>
          </p:cNvPr>
          <p:cNvSpPr>
            <a:spLocks noGrp="1"/>
          </p:cNvSpPr>
          <p:nvPr>
            <p:ph type="body" sz="quarter" idx="3"/>
          </p:nvPr>
        </p:nvSpPr>
        <p:spPr/>
        <p:txBody>
          <a:bodyPr/>
          <a:lstStyle/>
          <a:p>
            <a:pPr algn="ctr"/>
            <a:r>
              <a:rPr lang="en-US" sz="2400" dirty="0"/>
              <a:t>Spiritual Nature</a:t>
            </a:r>
            <a:endParaRPr lang="en-US" sz="2400" u="dash" dirty="0">
              <a:solidFill>
                <a:srgbClr val="FFFF00"/>
              </a:solidFill>
            </a:endParaRPr>
          </a:p>
        </p:txBody>
      </p:sp>
      <p:sp>
        <p:nvSpPr>
          <p:cNvPr id="9" name="Text Placeholder 8">
            <a:extLst>
              <a:ext uri="{FF2B5EF4-FFF2-40B4-BE49-F238E27FC236}">
                <a16:creationId xmlns:a16="http://schemas.microsoft.com/office/drawing/2014/main" id="{A8308803-13B6-4FF4-AEBE-4041767C7D29}"/>
              </a:ext>
            </a:extLst>
          </p:cNvPr>
          <p:cNvSpPr>
            <a:spLocks noGrp="1"/>
          </p:cNvSpPr>
          <p:nvPr>
            <p:ph type="body" sz="half" idx="16"/>
          </p:nvPr>
        </p:nvSpPr>
        <p:spPr>
          <a:xfrm>
            <a:off x="4266470" y="2767011"/>
            <a:ext cx="3658221" cy="2726525"/>
          </a:xfrm>
        </p:spPr>
        <p:txBody>
          <a:bodyPr>
            <a:normAutofit lnSpcReduction="10000"/>
          </a:bodyPr>
          <a:lstStyle/>
          <a:p>
            <a:r>
              <a:rPr lang="en-US" sz="2000" dirty="0"/>
              <a:t>Works &amp; Fruits</a:t>
            </a:r>
          </a:p>
          <a:p>
            <a:r>
              <a:rPr lang="en-US" sz="2000" dirty="0"/>
              <a:t>Spiritual</a:t>
            </a:r>
          </a:p>
          <a:p>
            <a:r>
              <a:rPr lang="en-US" sz="2000" dirty="0"/>
              <a:t>Spiritual at the end</a:t>
            </a:r>
          </a:p>
          <a:p>
            <a:r>
              <a:rPr lang="en-US" sz="2000" dirty="0"/>
              <a:t>Turn from sin (willing)</a:t>
            </a:r>
          </a:p>
          <a:p>
            <a:r>
              <a:rPr lang="en-US" sz="2000" dirty="0"/>
              <a:t>Sorry</a:t>
            </a:r>
          </a:p>
          <a:p>
            <a:r>
              <a:rPr lang="en-US" sz="2000" dirty="0"/>
              <a:t>Belief that grows</a:t>
            </a:r>
          </a:p>
          <a:p>
            <a:r>
              <a:rPr lang="en-US" sz="2000" dirty="0"/>
              <a:t>Surrender all</a:t>
            </a:r>
          </a:p>
        </p:txBody>
      </p:sp>
      <p:sp>
        <p:nvSpPr>
          <p:cNvPr id="7" name="Text Placeholder 6">
            <a:extLst>
              <a:ext uri="{FF2B5EF4-FFF2-40B4-BE49-F238E27FC236}">
                <a16:creationId xmlns:a16="http://schemas.microsoft.com/office/drawing/2014/main" id="{629119BB-D07F-405A-ACFC-FDF387982608}"/>
              </a:ext>
            </a:extLst>
          </p:cNvPr>
          <p:cNvSpPr>
            <a:spLocks noGrp="1"/>
          </p:cNvSpPr>
          <p:nvPr>
            <p:ph type="body" sz="quarter" idx="13"/>
          </p:nvPr>
        </p:nvSpPr>
        <p:spPr>
          <a:xfrm>
            <a:off x="8176352" y="2190749"/>
            <a:ext cx="3658214" cy="576262"/>
          </a:xfrm>
        </p:spPr>
        <p:txBody>
          <a:bodyPr/>
          <a:lstStyle/>
          <a:p>
            <a:pPr algn="ctr"/>
            <a:r>
              <a:rPr lang="en-US" sz="2400" dirty="0"/>
              <a:t>Wicked Lost Sinner</a:t>
            </a:r>
            <a:endParaRPr lang="en-US" sz="2400" u="dash" dirty="0">
              <a:solidFill>
                <a:srgbClr val="FFFF00"/>
              </a:solidFill>
            </a:endParaRPr>
          </a:p>
          <a:p>
            <a:pPr algn="ctr"/>
            <a:r>
              <a:rPr lang="en-US" sz="2400" dirty="0"/>
              <a:t>Jeremiah 13:23</a:t>
            </a:r>
          </a:p>
        </p:txBody>
      </p:sp>
      <p:sp>
        <p:nvSpPr>
          <p:cNvPr id="10" name="Text Placeholder 9">
            <a:extLst>
              <a:ext uri="{FF2B5EF4-FFF2-40B4-BE49-F238E27FC236}">
                <a16:creationId xmlns:a16="http://schemas.microsoft.com/office/drawing/2014/main" id="{D691A99E-D885-4EF3-80B1-35391A680C8F}"/>
              </a:ext>
            </a:extLst>
          </p:cNvPr>
          <p:cNvSpPr>
            <a:spLocks noGrp="1"/>
          </p:cNvSpPr>
          <p:nvPr>
            <p:ph type="body" sz="half" idx="17"/>
          </p:nvPr>
        </p:nvSpPr>
        <p:spPr/>
        <p:txBody>
          <a:bodyPr>
            <a:normAutofit/>
          </a:bodyPr>
          <a:lstStyle/>
          <a:p>
            <a:r>
              <a:rPr lang="en-US" sz="2400" dirty="0"/>
              <a:t>Worst kinds of Sin</a:t>
            </a:r>
          </a:p>
          <a:p>
            <a:r>
              <a:rPr lang="en-US" sz="2400" dirty="0"/>
              <a:t>Carnal</a:t>
            </a:r>
          </a:p>
          <a:p>
            <a:r>
              <a:rPr lang="en-US" sz="2400" dirty="0"/>
              <a:t>Wicked at the core</a:t>
            </a:r>
          </a:p>
          <a:p>
            <a:r>
              <a:rPr lang="en-US" sz="2400" dirty="0"/>
              <a:t>Still in sin</a:t>
            </a:r>
          </a:p>
          <a:p>
            <a:r>
              <a:rPr lang="en-US" sz="2400" dirty="0"/>
              <a:t>Not sorry</a:t>
            </a:r>
          </a:p>
          <a:p>
            <a:r>
              <a:rPr lang="en-US" sz="2400" dirty="0"/>
              <a:t>Good works</a:t>
            </a:r>
          </a:p>
          <a:p>
            <a:r>
              <a:rPr lang="en-US" sz="2400" dirty="0"/>
              <a:t>Not surrendered</a:t>
            </a:r>
          </a:p>
        </p:txBody>
      </p:sp>
      <p:sp>
        <p:nvSpPr>
          <p:cNvPr id="11" name="TextBox 10">
            <a:extLst>
              <a:ext uri="{FF2B5EF4-FFF2-40B4-BE49-F238E27FC236}">
                <a16:creationId xmlns:a16="http://schemas.microsoft.com/office/drawing/2014/main" id="{0BAB85B0-21FD-4AFF-B4B6-522790BE9427}"/>
              </a:ext>
            </a:extLst>
          </p:cNvPr>
          <p:cNvSpPr txBox="1"/>
          <p:nvPr/>
        </p:nvSpPr>
        <p:spPr>
          <a:xfrm>
            <a:off x="156261" y="1364463"/>
            <a:ext cx="9050084" cy="523220"/>
          </a:xfrm>
          <a:prstGeom prst="rect">
            <a:avLst/>
          </a:prstGeom>
          <a:noFill/>
        </p:spPr>
        <p:txBody>
          <a:bodyPr wrap="square" rtlCol="0">
            <a:spAutoFit/>
          </a:bodyPr>
          <a:lstStyle/>
          <a:p>
            <a:pPr algn="ctr"/>
            <a:r>
              <a:rPr lang="en-US" sz="2800" dirty="0">
                <a:solidFill>
                  <a:srgbClr val="FFC000"/>
                </a:solidFill>
              </a:rPr>
              <a:t>Saved Person=Justified Person=Born Again Person</a:t>
            </a:r>
            <a:endParaRPr lang="en-US" sz="2800" b="1" u="dotted" dirty="0">
              <a:solidFill>
                <a:srgbClr val="FFFF00"/>
              </a:solidFill>
              <a:uFill>
                <a:solidFill>
                  <a:srgbClr val="FFFF00"/>
                </a:solidFill>
              </a:uFill>
            </a:endParaRPr>
          </a:p>
        </p:txBody>
      </p:sp>
      <p:sp>
        <p:nvSpPr>
          <p:cNvPr id="12" name="Arrow: U-Turn 11">
            <a:extLst>
              <a:ext uri="{FF2B5EF4-FFF2-40B4-BE49-F238E27FC236}">
                <a16:creationId xmlns:a16="http://schemas.microsoft.com/office/drawing/2014/main" id="{BE415E50-4082-49D8-A589-FC3A21548B41}"/>
              </a:ext>
            </a:extLst>
          </p:cNvPr>
          <p:cNvSpPr/>
          <p:nvPr/>
        </p:nvSpPr>
        <p:spPr>
          <a:xfrm rot="10800000" flipV="1">
            <a:off x="3721608" y="335904"/>
            <a:ext cx="6501384" cy="1597152"/>
          </a:xfrm>
          <a:prstGeom prst="uturnArrow">
            <a:avLst>
              <a:gd name="adj1" fmla="val 27862"/>
              <a:gd name="adj2" fmla="val 25000"/>
              <a:gd name="adj3" fmla="val 25000"/>
              <a:gd name="adj4" fmla="val 43750"/>
              <a:gd name="adj5" fmla="val 75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Change of Mind about Jesus Acts 10:43</a:t>
            </a:r>
          </a:p>
          <a:p>
            <a:pPr algn="ctr"/>
            <a:r>
              <a:rPr lang="en-US" sz="2400" b="1" dirty="0">
                <a:solidFill>
                  <a:schemeClr val="bg1"/>
                </a:solidFill>
              </a:rPr>
              <a:t>A Gift of Holy Ghost Acts 11:18</a:t>
            </a:r>
          </a:p>
        </p:txBody>
      </p:sp>
      <p:sp>
        <p:nvSpPr>
          <p:cNvPr id="15" name="TextBox 14">
            <a:extLst>
              <a:ext uri="{FF2B5EF4-FFF2-40B4-BE49-F238E27FC236}">
                <a16:creationId xmlns:a16="http://schemas.microsoft.com/office/drawing/2014/main" id="{A41C918D-19AD-4358-B378-9A05F56BE1BB}"/>
              </a:ext>
            </a:extLst>
          </p:cNvPr>
          <p:cNvSpPr txBox="1"/>
          <p:nvPr/>
        </p:nvSpPr>
        <p:spPr>
          <a:xfrm>
            <a:off x="3583195" y="2165368"/>
            <a:ext cx="1033272" cy="400110"/>
          </a:xfrm>
          <a:prstGeom prst="rect">
            <a:avLst/>
          </a:prstGeom>
          <a:noFill/>
        </p:spPr>
        <p:txBody>
          <a:bodyPr wrap="square" rtlCol="0">
            <a:spAutoFit/>
          </a:bodyPr>
          <a:lstStyle/>
          <a:p>
            <a:r>
              <a:rPr lang="en-US" sz="2000" b="1" dirty="0">
                <a:solidFill>
                  <a:schemeClr val="bg1"/>
                </a:solidFill>
              </a:rPr>
              <a:t>=</a:t>
            </a:r>
            <a:r>
              <a:rPr lang="en-US" sz="2000" b="1" u="dash" dirty="0">
                <a:solidFill>
                  <a:srgbClr val="FFFF00"/>
                </a:solidFill>
              </a:rPr>
              <a:t>State</a:t>
            </a:r>
            <a:endParaRPr lang="en-US" sz="2000" b="1" dirty="0"/>
          </a:p>
        </p:txBody>
      </p:sp>
      <p:sp>
        <p:nvSpPr>
          <p:cNvPr id="16" name="TextBox 15">
            <a:extLst>
              <a:ext uri="{FF2B5EF4-FFF2-40B4-BE49-F238E27FC236}">
                <a16:creationId xmlns:a16="http://schemas.microsoft.com/office/drawing/2014/main" id="{F4B02451-398C-471F-B70A-883C81AD4C4C}"/>
              </a:ext>
            </a:extLst>
          </p:cNvPr>
          <p:cNvSpPr txBox="1"/>
          <p:nvPr/>
        </p:nvSpPr>
        <p:spPr>
          <a:xfrm>
            <a:off x="7072337" y="2190749"/>
            <a:ext cx="1033272" cy="400110"/>
          </a:xfrm>
          <a:prstGeom prst="rect">
            <a:avLst/>
          </a:prstGeom>
          <a:noFill/>
        </p:spPr>
        <p:txBody>
          <a:bodyPr wrap="square" rtlCol="0">
            <a:spAutoFit/>
          </a:bodyPr>
          <a:lstStyle/>
          <a:p>
            <a:r>
              <a:rPr lang="en-US" sz="2000" b="1" dirty="0">
                <a:solidFill>
                  <a:schemeClr val="bg1"/>
                </a:solidFill>
              </a:rPr>
              <a:t>=</a:t>
            </a:r>
            <a:r>
              <a:rPr lang="en-US" sz="2000" b="1" u="dash" dirty="0">
                <a:solidFill>
                  <a:srgbClr val="FFFF00"/>
                </a:solidFill>
              </a:rPr>
              <a:t>State</a:t>
            </a:r>
            <a:endParaRPr lang="en-US" sz="2000" b="1" dirty="0"/>
          </a:p>
        </p:txBody>
      </p:sp>
      <p:sp>
        <p:nvSpPr>
          <p:cNvPr id="17" name="TextBox 16">
            <a:extLst>
              <a:ext uri="{FF2B5EF4-FFF2-40B4-BE49-F238E27FC236}">
                <a16:creationId xmlns:a16="http://schemas.microsoft.com/office/drawing/2014/main" id="{D27AE35A-9BD5-49F9-8917-BBEDC39D9AE9}"/>
              </a:ext>
            </a:extLst>
          </p:cNvPr>
          <p:cNvSpPr txBox="1"/>
          <p:nvPr/>
        </p:nvSpPr>
        <p:spPr>
          <a:xfrm>
            <a:off x="11162296" y="1703703"/>
            <a:ext cx="1033272" cy="646331"/>
          </a:xfrm>
          <a:prstGeom prst="rect">
            <a:avLst/>
          </a:prstGeom>
          <a:noFill/>
        </p:spPr>
        <p:txBody>
          <a:bodyPr wrap="square" rtlCol="0">
            <a:spAutoFit/>
          </a:bodyPr>
          <a:lstStyle/>
          <a:p>
            <a:pPr algn="ctr"/>
            <a:r>
              <a:rPr lang="en-US" sz="1800" dirty="0">
                <a:solidFill>
                  <a:srgbClr val="FFFF00"/>
                </a:solidFill>
              </a:rPr>
              <a:t>No </a:t>
            </a:r>
            <a:r>
              <a:rPr lang="en-US" sz="1800" u="dash" dirty="0">
                <a:solidFill>
                  <a:srgbClr val="FFFF00"/>
                </a:solidFill>
              </a:rPr>
              <a:t>Standing</a:t>
            </a:r>
            <a:endParaRPr lang="en-US" dirty="0"/>
          </a:p>
        </p:txBody>
      </p:sp>
      <p:sp>
        <p:nvSpPr>
          <p:cNvPr id="18" name="TextBox 17">
            <a:extLst>
              <a:ext uri="{FF2B5EF4-FFF2-40B4-BE49-F238E27FC236}">
                <a16:creationId xmlns:a16="http://schemas.microsoft.com/office/drawing/2014/main" id="{2D76B3AC-CD7F-499A-A7C6-AE1F65F5CEB7}"/>
              </a:ext>
            </a:extLst>
          </p:cNvPr>
          <p:cNvSpPr txBox="1"/>
          <p:nvPr/>
        </p:nvSpPr>
        <p:spPr>
          <a:xfrm>
            <a:off x="8242481" y="1404292"/>
            <a:ext cx="1518735" cy="461665"/>
          </a:xfrm>
          <a:prstGeom prst="rect">
            <a:avLst/>
          </a:prstGeom>
          <a:noFill/>
        </p:spPr>
        <p:txBody>
          <a:bodyPr wrap="square" rtlCol="0">
            <a:spAutoFit/>
          </a:bodyPr>
          <a:lstStyle/>
          <a:p>
            <a:r>
              <a:rPr lang="en-US" sz="1800" dirty="0">
                <a:solidFill>
                  <a:srgbClr val="FFC000"/>
                </a:solidFill>
              </a:rPr>
              <a:t>=</a:t>
            </a:r>
            <a:r>
              <a:rPr lang="en-US" sz="2400" b="1" u="dotted" dirty="0">
                <a:solidFill>
                  <a:srgbClr val="FFFF00"/>
                </a:solidFill>
                <a:uFill>
                  <a:solidFill>
                    <a:srgbClr val="FFFF00"/>
                  </a:solidFill>
                </a:uFill>
              </a:rPr>
              <a:t>Standing</a:t>
            </a:r>
            <a:endParaRPr lang="en-US" sz="2400" dirty="0"/>
          </a:p>
        </p:txBody>
      </p:sp>
    </p:spTree>
    <p:extLst>
      <p:ext uri="{BB962C8B-B14F-4D97-AF65-F5344CB8AC3E}">
        <p14:creationId xmlns:p14="http://schemas.microsoft.com/office/powerpoint/2010/main" val="171174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1250"/>
                                        <p:tgtEl>
                                          <p:spTgt spid="7">
                                            <p:txEl>
                                              <p:pRg st="1" end="1"/>
                                            </p:txEl>
                                          </p:spTgt>
                                        </p:tgtEl>
                                      </p:cBhvr>
                                    </p:animEffect>
                                  </p:childTnLst>
                                </p:cTn>
                              </p:par>
                            </p:childTnLst>
                          </p:cTn>
                        </p:par>
                        <p:par>
                          <p:cTn id="12" fill="hold">
                            <p:stCondLst>
                              <p:cond delay="2250"/>
                            </p:stCondLst>
                            <p:childTnLst>
                              <p:par>
                                <p:cTn id="13" presetID="22" presetClass="entr" presetSubtype="8"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1250"/>
                                        <p:tgtEl>
                                          <p:spTgt spid="10">
                                            <p:txEl>
                                              <p:pRg st="0" end="0"/>
                                            </p:txEl>
                                          </p:spTgt>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1250"/>
                                        <p:tgtEl>
                                          <p:spTgt spid="10">
                                            <p:txEl>
                                              <p:pRg st="1" end="1"/>
                                            </p:txEl>
                                          </p:spTgt>
                                        </p:tgtEl>
                                      </p:cBhvr>
                                    </p:animEffect>
                                  </p:childTnLst>
                                </p:cTn>
                              </p:par>
                            </p:childTnLst>
                          </p:cTn>
                        </p:par>
                        <p:par>
                          <p:cTn id="20" fill="hold">
                            <p:stCondLst>
                              <p:cond delay="4750"/>
                            </p:stCondLst>
                            <p:childTnLst>
                              <p:par>
                                <p:cTn id="21" presetID="22" presetClass="entr" presetSubtype="8" fill="hold" grpId="0"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1250"/>
                                        <p:tgtEl>
                                          <p:spTgt spid="10">
                                            <p:txEl>
                                              <p:pRg st="2" end="2"/>
                                            </p:txEl>
                                          </p:spTgt>
                                        </p:tgtEl>
                                      </p:cBhvr>
                                    </p:animEffect>
                                  </p:childTnLst>
                                </p:cTn>
                              </p:par>
                            </p:childTnLst>
                          </p:cTn>
                        </p:par>
                        <p:par>
                          <p:cTn id="24" fill="hold">
                            <p:stCondLst>
                              <p:cond delay="6000"/>
                            </p:stCondLst>
                            <p:childTnLst>
                              <p:par>
                                <p:cTn id="25" presetID="22" presetClass="entr" presetSubtype="8" fill="hold" grpId="0"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1250"/>
                                        <p:tgtEl>
                                          <p:spTgt spid="10">
                                            <p:txEl>
                                              <p:pRg st="3" end="3"/>
                                            </p:txEl>
                                          </p:spTgt>
                                        </p:tgtEl>
                                      </p:cBhvr>
                                    </p:animEffect>
                                  </p:childTnLst>
                                </p:cTn>
                              </p:par>
                            </p:childTnLst>
                          </p:cTn>
                        </p:par>
                        <p:par>
                          <p:cTn id="28" fill="hold">
                            <p:stCondLst>
                              <p:cond delay="7250"/>
                            </p:stCondLst>
                            <p:childTnLst>
                              <p:par>
                                <p:cTn id="29" presetID="22" presetClass="entr" presetSubtype="8" fill="hold" grpId="0"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wipe(left)">
                                      <p:cBhvr>
                                        <p:cTn id="31" dur="1250"/>
                                        <p:tgtEl>
                                          <p:spTgt spid="10">
                                            <p:txEl>
                                              <p:pRg st="4" end="4"/>
                                            </p:txEl>
                                          </p:spTgt>
                                        </p:tgtEl>
                                      </p:cBhvr>
                                    </p:animEffect>
                                  </p:childTnLst>
                                </p:cTn>
                              </p:par>
                            </p:childTnLst>
                          </p:cTn>
                        </p:par>
                        <p:par>
                          <p:cTn id="32" fill="hold">
                            <p:stCondLst>
                              <p:cond delay="8500"/>
                            </p:stCondLst>
                            <p:childTnLst>
                              <p:par>
                                <p:cTn id="33" presetID="22" presetClass="entr" presetSubtype="8" fill="hold" grpId="0"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wipe(left)">
                                      <p:cBhvr>
                                        <p:cTn id="35" dur="1250"/>
                                        <p:tgtEl>
                                          <p:spTgt spid="10">
                                            <p:txEl>
                                              <p:pRg st="5" end="5"/>
                                            </p:txEl>
                                          </p:spTgt>
                                        </p:tgtEl>
                                      </p:cBhvr>
                                    </p:animEffect>
                                  </p:childTnLst>
                                </p:cTn>
                              </p:par>
                            </p:childTnLst>
                          </p:cTn>
                        </p:par>
                        <p:par>
                          <p:cTn id="36" fill="hold">
                            <p:stCondLst>
                              <p:cond delay="9750"/>
                            </p:stCondLst>
                            <p:childTnLst>
                              <p:par>
                                <p:cTn id="37" presetID="22" presetClass="entr" presetSubtype="8" fill="hold" grpId="0" nodeType="after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wipe(left)">
                                      <p:cBhvr>
                                        <p:cTn id="39" dur="1250"/>
                                        <p:tgtEl>
                                          <p:spTgt spid="10">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9"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1000" fill="hold"/>
                                        <p:tgtEl>
                                          <p:spTgt spid="17"/>
                                        </p:tgtEl>
                                        <p:attrNameLst>
                                          <p:attrName>ppt_x</p:attrName>
                                        </p:attrNameLst>
                                      </p:cBhvr>
                                      <p:tavLst>
                                        <p:tav tm="0">
                                          <p:val>
                                            <p:strVal val="0-#ppt_w/2"/>
                                          </p:val>
                                        </p:tav>
                                        <p:tav tm="100000">
                                          <p:val>
                                            <p:strVal val="#ppt_x"/>
                                          </p:val>
                                        </p:tav>
                                      </p:tavLst>
                                    </p:anim>
                                    <p:anim calcmode="lin" valueType="num">
                                      <p:cBhvr additive="base">
                                        <p:cTn id="45"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right)">
                                      <p:cBhvr>
                                        <p:cTn id="50" dur="6000"/>
                                        <p:tgtEl>
                                          <p:spTgt spid="12"/>
                                        </p:tgtEl>
                                      </p:cBhvr>
                                    </p:animEffect>
                                  </p:childTnLst>
                                </p:cTn>
                              </p:par>
                            </p:childTnLst>
                          </p:cTn>
                        </p:par>
                        <p:par>
                          <p:cTn id="51" fill="hold">
                            <p:stCondLst>
                              <p:cond delay="60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20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0-#ppt_w/2"/>
                                          </p:val>
                                        </p:tav>
                                        <p:tav tm="100000">
                                          <p:val>
                                            <p:strVal val="#ppt_x"/>
                                          </p:val>
                                        </p:tav>
                                      </p:tavLst>
                                    </p:anim>
                                    <p:anim calcmode="lin" valueType="num">
                                      <p:cBhvr additive="base">
                                        <p:cTn id="60"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Effect transition="in" filter="wipe(left)">
                                      <p:cBhvr>
                                        <p:cTn id="65" dur="1000"/>
                                        <p:tgtEl>
                                          <p:spTgt spid="6">
                                            <p:txEl>
                                              <p:pRg st="0" end="0"/>
                                            </p:txEl>
                                          </p:spTgt>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9">
                                            <p:txEl>
                                              <p:pRg st="0" end="0"/>
                                            </p:txEl>
                                          </p:spTgt>
                                        </p:tgtEl>
                                        <p:attrNameLst>
                                          <p:attrName>style.visibility</p:attrName>
                                        </p:attrNameLst>
                                      </p:cBhvr>
                                      <p:to>
                                        <p:strVal val="visible"/>
                                      </p:to>
                                    </p:set>
                                    <p:animEffect transition="in" filter="wipe(left)">
                                      <p:cBhvr>
                                        <p:cTn id="69" dur="750"/>
                                        <p:tgtEl>
                                          <p:spTgt spid="9">
                                            <p:txEl>
                                              <p:pRg st="0" end="0"/>
                                            </p:txEl>
                                          </p:spTgt>
                                        </p:tgtEl>
                                      </p:cBhvr>
                                    </p:animEffect>
                                  </p:childTnLst>
                                </p:cTn>
                              </p:par>
                            </p:childTnLst>
                          </p:cTn>
                        </p:par>
                        <p:par>
                          <p:cTn id="70" fill="hold">
                            <p:stCondLst>
                              <p:cond delay="1750"/>
                            </p:stCondLst>
                            <p:childTnLst>
                              <p:par>
                                <p:cTn id="71" presetID="22" presetClass="entr" presetSubtype="8" fill="hold" grpId="0" nodeType="afterEffect">
                                  <p:stCondLst>
                                    <p:cond delay="0"/>
                                  </p:stCondLst>
                                  <p:childTnLst>
                                    <p:set>
                                      <p:cBhvr>
                                        <p:cTn id="72" dur="1" fill="hold">
                                          <p:stCondLst>
                                            <p:cond delay="0"/>
                                          </p:stCondLst>
                                        </p:cTn>
                                        <p:tgtEl>
                                          <p:spTgt spid="9">
                                            <p:txEl>
                                              <p:pRg st="1" end="1"/>
                                            </p:txEl>
                                          </p:spTgt>
                                        </p:tgtEl>
                                        <p:attrNameLst>
                                          <p:attrName>style.visibility</p:attrName>
                                        </p:attrNameLst>
                                      </p:cBhvr>
                                      <p:to>
                                        <p:strVal val="visible"/>
                                      </p:to>
                                    </p:set>
                                    <p:animEffect transition="in" filter="wipe(left)">
                                      <p:cBhvr>
                                        <p:cTn id="73" dur="750"/>
                                        <p:tgtEl>
                                          <p:spTgt spid="9">
                                            <p:txEl>
                                              <p:pRg st="1" end="1"/>
                                            </p:txEl>
                                          </p:spTgt>
                                        </p:tgtEl>
                                      </p:cBhvr>
                                    </p:animEffect>
                                  </p:childTnLst>
                                </p:cTn>
                              </p:par>
                            </p:childTnLst>
                          </p:cTn>
                        </p:par>
                        <p:par>
                          <p:cTn id="74" fill="hold">
                            <p:stCondLst>
                              <p:cond delay="2500"/>
                            </p:stCondLst>
                            <p:childTnLst>
                              <p:par>
                                <p:cTn id="75" presetID="22" presetClass="entr" presetSubtype="8" fill="hold" grpId="0" nodeType="afterEffect">
                                  <p:stCondLst>
                                    <p:cond delay="0"/>
                                  </p:stCondLst>
                                  <p:childTnLst>
                                    <p:set>
                                      <p:cBhvr>
                                        <p:cTn id="76" dur="1" fill="hold">
                                          <p:stCondLst>
                                            <p:cond delay="0"/>
                                          </p:stCondLst>
                                        </p:cTn>
                                        <p:tgtEl>
                                          <p:spTgt spid="9">
                                            <p:txEl>
                                              <p:pRg st="2" end="2"/>
                                            </p:txEl>
                                          </p:spTgt>
                                        </p:tgtEl>
                                        <p:attrNameLst>
                                          <p:attrName>style.visibility</p:attrName>
                                        </p:attrNameLst>
                                      </p:cBhvr>
                                      <p:to>
                                        <p:strVal val="visible"/>
                                      </p:to>
                                    </p:set>
                                    <p:animEffect transition="in" filter="wipe(left)">
                                      <p:cBhvr>
                                        <p:cTn id="77" dur="750"/>
                                        <p:tgtEl>
                                          <p:spTgt spid="9">
                                            <p:txEl>
                                              <p:pRg st="2" end="2"/>
                                            </p:txEl>
                                          </p:spTgt>
                                        </p:tgtEl>
                                      </p:cBhvr>
                                    </p:animEffect>
                                  </p:childTnLst>
                                </p:cTn>
                              </p:par>
                            </p:childTnLst>
                          </p:cTn>
                        </p:par>
                        <p:par>
                          <p:cTn id="78" fill="hold">
                            <p:stCondLst>
                              <p:cond delay="3250"/>
                            </p:stCondLst>
                            <p:childTnLst>
                              <p:par>
                                <p:cTn id="79" presetID="22" presetClass="entr" presetSubtype="8" fill="hold" grpId="0" nodeType="afterEffect">
                                  <p:stCondLst>
                                    <p:cond delay="0"/>
                                  </p:stCondLst>
                                  <p:childTnLst>
                                    <p:set>
                                      <p:cBhvr>
                                        <p:cTn id="80" dur="1" fill="hold">
                                          <p:stCondLst>
                                            <p:cond delay="0"/>
                                          </p:stCondLst>
                                        </p:cTn>
                                        <p:tgtEl>
                                          <p:spTgt spid="9">
                                            <p:txEl>
                                              <p:pRg st="3" end="3"/>
                                            </p:txEl>
                                          </p:spTgt>
                                        </p:tgtEl>
                                        <p:attrNameLst>
                                          <p:attrName>style.visibility</p:attrName>
                                        </p:attrNameLst>
                                      </p:cBhvr>
                                      <p:to>
                                        <p:strVal val="visible"/>
                                      </p:to>
                                    </p:set>
                                    <p:animEffect transition="in" filter="wipe(left)">
                                      <p:cBhvr>
                                        <p:cTn id="81" dur="750"/>
                                        <p:tgtEl>
                                          <p:spTgt spid="9">
                                            <p:txEl>
                                              <p:pRg st="3" end="3"/>
                                            </p:txEl>
                                          </p:spTgt>
                                        </p:tgtEl>
                                      </p:cBhvr>
                                    </p:animEffect>
                                  </p:childTnLst>
                                </p:cTn>
                              </p:par>
                            </p:childTnLst>
                          </p:cTn>
                        </p:par>
                        <p:par>
                          <p:cTn id="82" fill="hold">
                            <p:stCondLst>
                              <p:cond delay="4000"/>
                            </p:stCondLst>
                            <p:childTnLst>
                              <p:par>
                                <p:cTn id="83" presetID="22" presetClass="entr" presetSubtype="8" fill="hold" grpId="0" nodeType="afterEffect">
                                  <p:stCondLst>
                                    <p:cond delay="0"/>
                                  </p:stCondLst>
                                  <p:childTnLst>
                                    <p:set>
                                      <p:cBhvr>
                                        <p:cTn id="84" dur="1" fill="hold">
                                          <p:stCondLst>
                                            <p:cond delay="0"/>
                                          </p:stCondLst>
                                        </p:cTn>
                                        <p:tgtEl>
                                          <p:spTgt spid="9">
                                            <p:txEl>
                                              <p:pRg st="4" end="4"/>
                                            </p:txEl>
                                          </p:spTgt>
                                        </p:tgtEl>
                                        <p:attrNameLst>
                                          <p:attrName>style.visibility</p:attrName>
                                        </p:attrNameLst>
                                      </p:cBhvr>
                                      <p:to>
                                        <p:strVal val="visible"/>
                                      </p:to>
                                    </p:set>
                                    <p:animEffect transition="in" filter="wipe(left)">
                                      <p:cBhvr>
                                        <p:cTn id="85" dur="750"/>
                                        <p:tgtEl>
                                          <p:spTgt spid="9">
                                            <p:txEl>
                                              <p:pRg st="4" end="4"/>
                                            </p:txEl>
                                          </p:spTgt>
                                        </p:tgtEl>
                                      </p:cBhvr>
                                    </p:animEffect>
                                  </p:childTnLst>
                                </p:cTn>
                              </p:par>
                            </p:childTnLst>
                          </p:cTn>
                        </p:par>
                        <p:par>
                          <p:cTn id="86" fill="hold">
                            <p:stCondLst>
                              <p:cond delay="4750"/>
                            </p:stCondLst>
                            <p:childTnLst>
                              <p:par>
                                <p:cTn id="87" presetID="22" presetClass="entr" presetSubtype="8" fill="hold" grpId="0" nodeType="afterEffect">
                                  <p:stCondLst>
                                    <p:cond delay="0"/>
                                  </p:stCondLst>
                                  <p:childTnLst>
                                    <p:set>
                                      <p:cBhvr>
                                        <p:cTn id="88" dur="1" fill="hold">
                                          <p:stCondLst>
                                            <p:cond delay="0"/>
                                          </p:stCondLst>
                                        </p:cTn>
                                        <p:tgtEl>
                                          <p:spTgt spid="9">
                                            <p:txEl>
                                              <p:pRg st="5" end="5"/>
                                            </p:txEl>
                                          </p:spTgt>
                                        </p:tgtEl>
                                        <p:attrNameLst>
                                          <p:attrName>style.visibility</p:attrName>
                                        </p:attrNameLst>
                                      </p:cBhvr>
                                      <p:to>
                                        <p:strVal val="visible"/>
                                      </p:to>
                                    </p:set>
                                    <p:animEffect transition="in" filter="wipe(left)">
                                      <p:cBhvr>
                                        <p:cTn id="89" dur="750"/>
                                        <p:tgtEl>
                                          <p:spTgt spid="9">
                                            <p:txEl>
                                              <p:pRg st="5" end="5"/>
                                            </p:txEl>
                                          </p:spTgt>
                                        </p:tgtEl>
                                      </p:cBhvr>
                                    </p:animEffect>
                                  </p:childTnLst>
                                </p:cTn>
                              </p:par>
                            </p:childTnLst>
                          </p:cTn>
                        </p:par>
                        <p:par>
                          <p:cTn id="90" fill="hold">
                            <p:stCondLst>
                              <p:cond delay="5500"/>
                            </p:stCondLst>
                            <p:childTnLst>
                              <p:par>
                                <p:cTn id="91" presetID="22" presetClass="entr" presetSubtype="8" fill="hold" grpId="0" nodeType="afterEffect">
                                  <p:stCondLst>
                                    <p:cond delay="0"/>
                                  </p:stCondLst>
                                  <p:childTnLst>
                                    <p:set>
                                      <p:cBhvr>
                                        <p:cTn id="92" dur="1" fill="hold">
                                          <p:stCondLst>
                                            <p:cond delay="0"/>
                                          </p:stCondLst>
                                        </p:cTn>
                                        <p:tgtEl>
                                          <p:spTgt spid="9">
                                            <p:txEl>
                                              <p:pRg st="6" end="6"/>
                                            </p:txEl>
                                          </p:spTgt>
                                        </p:tgtEl>
                                        <p:attrNameLst>
                                          <p:attrName>style.visibility</p:attrName>
                                        </p:attrNameLst>
                                      </p:cBhvr>
                                      <p:to>
                                        <p:strVal val="visible"/>
                                      </p:to>
                                    </p:set>
                                    <p:animEffect transition="in" filter="wipe(left)">
                                      <p:cBhvr>
                                        <p:cTn id="93" dur="750"/>
                                        <p:tgtEl>
                                          <p:spTgt spid="9">
                                            <p:txEl>
                                              <p:pRg st="6" end="6"/>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1000" fill="hold"/>
                                        <p:tgtEl>
                                          <p:spTgt spid="16"/>
                                        </p:tgtEl>
                                        <p:attrNameLst>
                                          <p:attrName>ppt_x</p:attrName>
                                        </p:attrNameLst>
                                      </p:cBhvr>
                                      <p:tavLst>
                                        <p:tav tm="0">
                                          <p:val>
                                            <p:strVal val="#ppt_x"/>
                                          </p:val>
                                        </p:tav>
                                        <p:tav tm="100000">
                                          <p:val>
                                            <p:strVal val="#ppt_x"/>
                                          </p:val>
                                        </p:tav>
                                      </p:tavLst>
                                    </p:anim>
                                    <p:anim calcmode="lin" valueType="num">
                                      <p:cBhvr additive="base">
                                        <p:cTn id="99"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5">
                                            <p:txEl>
                                              <p:pRg st="0" end="0"/>
                                            </p:txEl>
                                          </p:spTgt>
                                        </p:tgtEl>
                                        <p:attrNameLst>
                                          <p:attrName>style.visibility</p:attrName>
                                        </p:attrNameLst>
                                      </p:cBhvr>
                                      <p:to>
                                        <p:strVal val="visible"/>
                                      </p:to>
                                    </p:set>
                                    <p:animEffect transition="in" filter="wipe(left)">
                                      <p:cBhvr>
                                        <p:cTn id="104" dur="1000"/>
                                        <p:tgtEl>
                                          <p:spTgt spid="5">
                                            <p:txEl>
                                              <p:pRg st="0" end="0"/>
                                            </p:txEl>
                                          </p:spTgt>
                                        </p:tgtEl>
                                      </p:cBhvr>
                                    </p:animEffect>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8">
                                            <p:txEl>
                                              <p:pRg st="0" end="0"/>
                                            </p:txEl>
                                          </p:spTgt>
                                        </p:tgtEl>
                                        <p:attrNameLst>
                                          <p:attrName>style.visibility</p:attrName>
                                        </p:attrNameLst>
                                      </p:cBhvr>
                                      <p:to>
                                        <p:strVal val="visible"/>
                                      </p:to>
                                    </p:set>
                                    <p:animEffect transition="in" filter="wipe(left)">
                                      <p:cBhvr>
                                        <p:cTn id="108" dur="750"/>
                                        <p:tgtEl>
                                          <p:spTgt spid="8">
                                            <p:txEl>
                                              <p:pRg st="0" end="0"/>
                                            </p:txEl>
                                          </p:spTgt>
                                        </p:tgtEl>
                                      </p:cBhvr>
                                    </p:animEffect>
                                  </p:childTnLst>
                                </p:cTn>
                              </p:par>
                            </p:childTnLst>
                          </p:cTn>
                        </p:par>
                        <p:par>
                          <p:cTn id="109" fill="hold">
                            <p:stCondLst>
                              <p:cond delay="1750"/>
                            </p:stCondLst>
                            <p:childTnLst>
                              <p:par>
                                <p:cTn id="110" presetID="22" presetClass="entr" presetSubtype="8" fill="hold" grpId="0" nodeType="afterEffect">
                                  <p:stCondLst>
                                    <p:cond delay="0"/>
                                  </p:stCondLst>
                                  <p:childTnLst>
                                    <p:set>
                                      <p:cBhvr>
                                        <p:cTn id="111" dur="1" fill="hold">
                                          <p:stCondLst>
                                            <p:cond delay="0"/>
                                          </p:stCondLst>
                                        </p:cTn>
                                        <p:tgtEl>
                                          <p:spTgt spid="8">
                                            <p:txEl>
                                              <p:pRg st="1" end="1"/>
                                            </p:txEl>
                                          </p:spTgt>
                                        </p:tgtEl>
                                        <p:attrNameLst>
                                          <p:attrName>style.visibility</p:attrName>
                                        </p:attrNameLst>
                                      </p:cBhvr>
                                      <p:to>
                                        <p:strVal val="visible"/>
                                      </p:to>
                                    </p:set>
                                    <p:animEffect transition="in" filter="wipe(left)">
                                      <p:cBhvr>
                                        <p:cTn id="112" dur="750"/>
                                        <p:tgtEl>
                                          <p:spTgt spid="8">
                                            <p:txEl>
                                              <p:pRg st="1" end="1"/>
                                            </p:txEl>
                                          </p:spTgt>
                                        </p:tgtEl>
                                      </p:cBhvr>
                                    </p:animEffect>
                                  </p:childTnLst>
                                </p:cTn>
                              </p:par>
                            </p:childTnLst>
                          </p:cTn>
                        </p:par>
                        <p:par>
                          <p:cTn id="113" fill="hold">
                            <p:stCondLst>
                              <p:cond delay="2500"/>
                            </p:stCondLst>
                            <p:childTnLst>
                              <p:par>
                                <p:cTn id="114" presetID="22" presetClass="entr" presetSubtype="8" fill="hold" grpId="0" nodeType="afterEffect">
                                  <p:stCondLst>
                                    <p:cond delay="0"/>
                                  </p:stCondLst>
                                  <p:childTnLst>
                                    <p:set>
                                      <p:cBhvr>
                                        <p:cTn id="115" dur="1" fill="hold">
                                          <p:stCondLst>
                                            <p:cond delay="0"/>
                                          </p:stCondLst>
                                        </p:cTn>
                                        <p:tgtEl>
                                          <p:spTgt spid="8">
                                            <p:txEl>
                                              <p:pRg st="2" end="2"/>
                                            </p:txEl>
                                          </p:spTgt>
                                        </p:tgtEl>
                                        <p:attrNameLst>
                                          <p:attrName>style.visibility</p:attrName>
                                        </p:attrNameLst>
                                      </p:cBhvr>
                                      <p:to>
                                        <p:strVal val="visible"/>
                                      </p:to>
                                    </p:set>
                                    <p:animEffect transition="in" filter="wipe(left)">
                                      <p:cBhvr>
                                        <p:cTn id="116" dur="750"/>
                                        <p:tgtEl>
                                          <p:spTgt spid="8">
                                            <p:txEl>
                                              <p:pRg st="2" end="2"/>
                                            </p:txEl>
                                          </p:spTgt>
                                        </p:tgtEl>
                                      </p:cBhvr>
                                    </p:animEffect>
                                  </p:childTnLst>
                                </p:cTn>
                              </p:par>
                            </p:childTnLst>
                          </p:cTn>
                        </p:par>
                        <p:par>
                          <p:cTn id="117" fill="hold">
                            <p:stCondLst>
                              <p:cond delay="3250"/>
                            </p:stCondLst>
                            <p:childTnLst>
                              <p:par>
                                <p:cTn id="118" presetID="22" presetClass="entr" presetSubtype="8" fill="hold" grpId="0" nodeType="afterEffect">
                                  <p:stCondLst>
                                    <p:cond delay="0"/>
                                  </p:stCondLst>
                                  <p:childTnLst>
                                    <p:set>
                                      <p:cBhvr>
                                        <p:cTn id="119" dur="1" fill="hold">
                                          <p:stCondLst>
                                            <p:cond delay="0"/>
                                          </p:stCondLst>
                                        </p:cTn>
                                        <p:tgtEl>
                                          <p:spTgt spid="8">
                                            <p:txEl>
                                              <p:pRg st="3" end="3"/>
                                            </p:txEl>
                                          </p:spTgt>
                                        </p:tgtEl>
                                        <p:attrNameLst>
                                          <p:attrName>style.visibility</p:attrName>
                                        </p:attrNameLst>
                                      </p:cBhvr>
                                      <p:to>
                                        <p:strVal val="visible"/>
                                      </p:to>
                                    </p:set>
                                    <p:animEffect transition="in" filter="wipe(left)">
                                      <p:cBhvr>
                                        <p:cTn id="120" dur="750"/>
                                        <p:tgtEl>
                                          <p:spTgt spid="8">
                                            <p:txEl>
                                              <p:pRg st="3" end="3"/>
                                            </p:txEl>
                                          </p:spTgt>
                                        </p:tgtEl>
                                      </p:cBhvr>
                                    </p:animEffect>
                                  </p:childTnLst>
                                </p:cTn>
                              </p:par>
                            </p:childTnLst>
                          </p:cTn>
                        </p:par>
                        <p:par>
                          <p:cTn id="121" fill="hold">
                            <p:stCondLst>
                              <p:cond delay="4000"/>
                            </p:stCondLst>
                            <p:childTnLst>
                              <p:par>
                                <p:cTn id="122" presetID="22" presetClass="entr" presetSubtype="8" fill="hold" grpId="0" nodeType="afterEffect">
                                  <p:stCondLst>
                                    <p:cond delay="0"/>
                                  </p:stCondLst>
                                  <p:childTnLst>
                                    <p:set>
                                      <p:cBhvr>
                                        <p:cTn id="123" dur="1" fill="hold">
                                          <p:stCondLst>
                                            <p:cond delay="0"/>
                                          </p:stCondLst>
                                        </p:cTn>
                                        <p:tgtEl>
                                          <p:spTgt spid="8">
                                            <p:txEl>
                                              <p:pRg st="4" end="4"/>
                                            </p:txEl>
                                          </p:spTgt>
                                        </p:tgtEl>
                                        <p:attrNameLst>
                                          <p:attrName>style.visibility</p:attrName>
                                        </p:attrNameLst>
                                      </p:cBhvr>
                                      <p:to>
                                        <p:strVal val="visible"/>
                                      </p:to>
                                    </p:set>
                                    <p:animEffect transition="in" filter="wipe(left)">
                                      <p:cBhvr>
                                        <p:cTn id="124" dur="750"/>
                                        <p:tgtEl>
                                          <p:spTgt spid="8">
                                            <p:txEl>
                                              <p:pRg st="4" end="4"/>
                                            </p:txEl>
                                          </p:spTgt>
                                        </p:tgtEl>
                                      </p:cBhvr>
                                    </p:animEffect>
                                  </p:childTnLst>
                                </p:cTn>
                              </p:par>
                            </p:childTnLst>
                          </p:cTn>
                        </p:par>
                        <p:par>
                          <p:cTn id="125" fill="hold">
                            <p:stCondLst>
                              <p:cond delay="4750"/>
                            </p:stCondLst>
                            <p:childTnLst>
                              <p:par>
                                <p:cTn id="126" presetID="22" presetClass="entr" presetSubtype="8" fill="hold" grpId="0" nodeType="afterEffect">
                                  <p:stCondLst>
                                    <p:cond delay="0"/>
                                  </p:stCondLst>
                                  <p:childTnLst>
                                    <p:set>
                                      <p:cBhvr>
                                        <p:cTn id="127" dur="1" fill="hold">
                                          <p:stCondLst>
                                            <p:cond delay="0"/>
                                          </p:stCondLst>
                                        </p:cTn>
                                        <p:tgtEl>
                                          <p:spTgt spid="8">
                                            <p:txEl>
                                              <p:pRg st="5" end="5"/>
                                            </p:txEl>
                                          </p:spTgt>
                                        </p:tgtEl>
                                        <p:attrNameLst>
                                          <p:attrName>style.visibility</p:attrName>
                                        </p:attrNameLst>
                                      </p:cBhvr>
                                      <p:to>
                                        <p:strVal val="visible"/>
                                      </p:to>
                                    </p:set>
                                    <p:animEffect transition="in" filter="wipe(left)">
                                      <p:cBhvr>
                                        <p:cTn id="128" dur="750"/>
                                        <p:tgtEl>
                                          <p:spTgt spid="8">
                                            <p:txEl>
                                              <p:pRg st="5" end="5"/>
                                            </p:txEl>
                                          </p:spTgt>
                                        </p:tgtEl>
                                      </p:cBhvr>
                                    </p:animEffect>
                                  </p:childTnLst>
                                </p:cTn>
                              </p:par>
                            </p:childTnLst>
                          </p:cTn>
                        </p:par>
                        <p:par>
                          <p:cTn id="129" fill="hold">
                            <p:stCondLst>
                              <p:cond delay="5500"/>
                            </p:stCondLst>
                            <p:childTnLst>
                              <p:par>
                                <p:cTn id="130" presetID="22" presetClass="entr" presetSubtype="8" fill="hold" grpId="0" nodeType="afterEffect">
                                  <p:stCondLst>
                                    <p:cond delay="0"/>
                                  </p:stCondLst>
                                  <p:childTnLst>
                                    <p:set>
                                      <p:cBhvr>
                                        <p:cTn id="131" dur="1" fill="hold">
                                          <p:stCondLst>
                                            <p:cond delay="0"/>
                                          </p:stCondLst>
                                        </p:cTn>
                                        <p:tgtEl>
                                          <p:spTgt spid="8">
                                            <p:txEl>
                                              <p:pRg st="6" end="6"/>
                                            </p:txEl>
                                          </p:spTgt>
                                        </p:tgtEl>
                                        <p:attrNameLst>
                                          <p:attrName>style.visibility</p:attrName>
                                        </p:attrNameLst>
                                      </p:cBhvr>
                                      <p:to>
                                        <p:strVal val="visible"/>
                                      </p:to>
                                    </p:set>
                                    <p:animEffect transition="in" filter="wipe(left)">
                                      <p:cBhvr>
                                        <p:cTn id="132" dur="750"/>
                                        <p:tgtEl>
                                          <p:spTgt spid="8">
                                            <p:txEl>
                                              <p:pRg st="6" end="6"/>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9" fill="hold" grpId="0" nodeType="clickEffect">
                                  <p:stCondLst>
                                    <p:cond delay="0"/>
                                  </p:stCondLst>
                                  <p:childTnLst>
                                    <p:set>
                                      <p:cBhvr>
                                        <p:cTn id="136" dur="1" fill="hold">
                                          <p:stCondLst>
                                            <p:cond delay="0"/>
                                          </p:stCondLst>
                                        </p:cTn>
                                        <p:tgtEl>
                                          <p:spTgt spid="15"/>
                                        </p:tgtEl>
                                        <p:attrNameLst>
                                          <p:attrName>style.visibility</p:attrName>
                                        </p:attrNameLst>
                                      </p:cBhvr>
                                      <p:to>
                                        <p:strVal val="visible"/>
                                      </p:to>
                                    </p:set>
                                    <p:anim calcmode="lin" valueType="num">
                                      <p:cBhvr additive="base">
                                        <p:cTn id="137" dur="1000" fill="hold"/>
                                        <p:tgtEl>
                                          <p:spTgt spid="15"/>
                                        </p:tgtEl>
                                        <p:attrNameLst>
                                          <p:attrName>ppt_x</p:attrName>
                                        </p:attrNameLst>
                                      </p:cBhvr>
                                      <p:tavLst>
                                        <p:tav tm="0">
                                          <p:val>
                                            <p:strVal val="0-#ppt_w/2"/>
                                          </p:val>
                                        </p:tav>
                                        <p:tav tm="100000">
                                          <p:val>
                                            <p:strVal val="#ppt_x"/>
                                          </p:val>
                                        </p:tav>
                                      </p:tavLst>
                                    </p:anim>
                                    <p:anim calcmode="lin" valueType="num">
                                      <p:cBhvr additive="base">
                                        <p:cTn id="13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6" grpId="0" build="p"/>
      <p:bldP spid="9" grpId="0" build="p"/>
      <p:bldP spid="7" grpId="0" uiExpand="1" build="p"/>
      <p:bldP spid="10" grpId="0" build="p"/>
      <p:bldP spid="11" grpId="0"/>
      <p:bldP spid="12" grpId="0" animBg="1"/>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AFB649B-B683-47B6-9CF3-7D06D708C1C1}"/>
              </a:ext>
            </a:extLst>
          </p:cNvPr>
          <p:cNvGrpSpPr/>
          <p:nvPr/>
        </p:nvGrpSpPr>
        <p:grpSpPr>
          <a:xfrm>
            <a:off x="973860" y="643272"/>
            <a:ext cx="10106865" cy="5840260"/>
            <a:chOff x="973860" y="643272"/>
            <a:chExt cx="10106865" cy="5304392"/>
          </a:xfrm>
        </p:grpSpPr>
        <p:sp>
          <p:nvSpPr>
            <p:cNvPr id="19" name="Rectangle 17">
              <a:extLst>
                <a:ext uri="{FF2B5EF4-FFF2-40B4-BE49-F238E27FC236}">
                  <a16:creationId xmlns:a16="http://schemas.microsoft.com/office/drawing/2014/main" id="{D212DEE1-E10B-49AB-8CFC-4D468E3FC393}"/>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AE89F8-BE20-406E-940D-10B8F97993DB}"/>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B396119-4937-4A4C-8952-75264BA1EF69}"/>
              </a:ext>
            </a:extLst>
          </p:cNvPr>
          <p:cNvGrpSpPr/>
          <p:nvPr/>
        </p:nvGrpSpPr>
        <p:grpSpPr>
          <a:xfrm>
            <a:off x="782947" y="374468"/>
            <a:ext cx="10488694" cy="640080"/>
            <a:chOff x="782947" y="566928"/>
            <a:chExt cx="10488694" cy="640080"/>
          </a:xfrm>
        </p:grpSpPr>
        <p:grpSp>
          <p:nvGrpSpPr>
            <p:cNvPr id="9" name="Group 8">
              <a:extLst>
                <a:ext uri="{FF2B5EF4-FFF2-40B4-BE49-F238E27FC236}">
                  <a16:creationId xmlns:a16="http://schemas.microsoft.com/office/drawing/2014/main" id="{CB5EBFF9-D9C7-41BB-BE8E-2F44AC53BA36}"/>
                </a:ext>
              </a:extLst>
            </p:cNvPr>
            <p:cNvGrpSpPr/>
            <p:nvPr/>
          </p:nvGrpSpPr>
          <p:grpSpPr>
            <a:xfrm>
              <a:off x="1006142" y="566928"/>
              <a:ext cx="10042305" cy="640080"/>
              <a:chOff x="1006142" y="566928"/>
              <a:chExt cx="10042305" cy="640080"/>
            </a:xfrm>
          </p:grpSpPr>
          <p:sp>
            <p:nvSpPr>
              <p:cNvPr id="5" name="Rectangle 3">
                <a:extLst>
                  <a:ext uri="{FF2B5EF4-FFF2-40B4-BE49-F238E27FC236}">
                    <a16:creationId xmlns:a16="http://schemas.microsoft.com/office/drawing/2014/main" id="{2D95E79B-E2E4-41D2-A6FD-355F479F4CA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6FB5E-C3E2-44C0-82F0-ADF8AD14317F}"/>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5C238B1-7798-4BCF-BBA5-155A0302CEDA}"/>
                </a:ext>
              </a:extLst>
            </p:cNvPr>
            <p:cNvGrpSpPr/>
            <p:nvPr/>
          </p:nvGrpSpPr>
          <p:grpSpPr>
            <a:xfrm>
              <a:off x="782947" y="692112"/>
              <a:ext cx="10488694" cy="389711"/>
              <a:chOff x="1243831" y="2788919"/>
              <a:chExt cx="9644593" cy="698138"/>
            </a:xfrm>
          </p:grpSpPr>
          <p:sp>
            <p:nvSpPr>
              <p:cNvPr id="6" name="Rectangle 3">
                <a:extLst>
                  <a:ext uri="{FF2B5EF4-FFF2-40B4-BE49-F238E27FC236}">
                    <a16:creationId xmlns:a16="http://schemas.microsoft.com/office/drawing/2014/main" id="{0F9D6FB4-87A1-40B9-8E92-A95BB58BE1E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762BD78-ECEB-468D-B7F5-C6630875FF4C}"/>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0B4B0171-EB78-4296-A119-E3650E78BAAD}"/>
              </a:ext>
            </a:extLst>
          </p:cNvPr>
          <p:cNvGrpSpPr/>
          <p:nvPr/>
        </p:nvGrpSpPr>
        <p:grpSpPr>
          <a:xfrm>
            <a:off x="806519" y="1044441"/>
            <a:ext cx="10488694" cy="640080"/>
            <a:chOff x="782947" y="566928"/>
            <a:chExt cx="10488694" cy="640080"/>
          </a:xfrm>
        </p:grpSpPr>
        <p:grpSp>
          <p:nvGrpSpPr>
            <p:cNvPr id="12" name="Group 11">
              <a:extLst>
                <a:ext uri="{FF2B5EF4-FFF2-40B4-BE49-F238E27FC236}">
                  <a16:creationId xmlns:a16="http://schemas.microsoft.com/office/drawing/2014/main" id="{468B24E6-B69F-4722-8442-26DDAF2F8132}"/>
                </a:ext>
              </a:extLst>
            </p:cNvPr>
            <p:cNvGrpSpPr/>
            <p:nvPr/>
          </p:nvGrpSpPr>
          <p:grpSpPr>
            <a:xfrm>
              <a:off x="1006142" y="566928"/>
              <a:ext cx="10042305" cy="640080"/>
              <a:chOff x="1006142" y="566928"/>
              <a:chExt cx="10042305" cy="640080"/>
            </a:xfrm>
          </p:grpSpPr>
          <p:sp>
            <p:nvSpPr>
              <p:cNvPr id="16" name="Rectangle 3">
                <a:extLst>
                  <a:ext uri="{FF2B5EF4-FFF2-40B4-BE49-F238E27FC236}">
                    <a16:creationId xmlns:a16="http://schemas.microsoft.com/office/drawing/2014/main" id="{318FABE8-E03A-4DE5-9C55-88561AB0568F}"/>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5EA3FEEA-E0EB-4ABD-AA9B-E8C24B51A095}"/>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A535349-71DC-4AA0-94F2-F5AD9DA535AF}"/>
                </a:ext>
              </a:extLst>
            </p:cNvPr>
            <p:cNvGrpSpPr/>
            <p:nvPr/>
          </p:nvGrpSpPr>
          <p:grpSpPr>
            <a:xfrm>
              <a:off x="782947" y="692112"/>
              <a:ext cx="10488694" cy="389711"/>
              <a:chOff x="1243831" y="2788919"/>
              <a:chExt cx="9644593" cy="698138"/>
            </a:xfrm>
          </p:grpSpPr>
          <p:sp>
            <p:nvSpPr>
              <p:cNvPr id="14" name="Rectangle 3">
                <a:extLst>
                  <a:ext uri="{FF2B5EF4-FFF2-40B4-BE49-F238E27FC236}">
                    <a16:creationId xmlns:a16="http://schemas.microsoft.com/office/drawing/2014/main" id="{CF112628-176D-4B3F-B875-047C2F52CBD4}"/>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a:extLst>
                  <a:ext uri="{FF2B5EF4-FFF2-40B4-BE49-F238E27FC236}">
                    <a16:creationId xmlns:a16="http://schemas.microsoft.com/office/drawing/2014/main" id="{7E2F8F45-6C86-4614-B328-0D3AE50B2EEB}"/>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ADB5D1CF-0A03-49A4-8FED-AD89B4A8A671}"/>
              </a:ext>
            </a:extLst>
          </p:cNvPr>
          <p:cNvSpPr txBox="1"/>
          <p:nvPr/>
        </p:nvSpPr>
        <p:spPr>
          <a:xfrm>
            <a:off x="1349829" y="1014548"/>
            <a:ext cx="9318171" cy="3970318"/>
          </a:xfrm>
          <a:prstGeom prst="rect">
            <a:avLst/>
          </a:prstGeom>
          <a:noFill/>
        </p:spPr>
        <p:txBody>
          <a:bodyPr wrap="square" rtlCol="0">
            <a:spAutoFit/>
          </a:bodyPr>
          <a:lstStyle/>
          <a:p>
            <a:r>
              <a:rPr lang="en-US" sz="2800" dirty="0">
                <a:latin typeface="Lucida Calligraphy" panose="03010101010101010101" pitchFamily="66" charset="0"/>
              </a:rPr>
              <a:t>Revelation 14:6–7 (AV)</a:t>
            </a:r>
          </a:p>
          <a:p>
            <a:r>
              <a:rPr lang="en-US" sz="2800" dirty="0">
                <a:latin typeface="Lucida Calligraphy" panose="03010101010101010101" pitchFamily="66" charset="0"/>
              </a:rPr>
              <a:t>6 And I saw another angel fly in the midst of heaven, having the everlasting gospel to preach unto them that dwell on the earth, and to every nation, and kindred, and tongue, and people, </a:t>
            </a:r>
          </a:p>
          <a:p>
            <a:r>
              <a:rPr lang="en-US" sz="2800" dirty="0">
                <a:latin typeface="Lucida Calligraphy" panose="03010101010101010101" pitchFamily="66" charset="0"/>
              </a:rPr>
              <a:t>7 Saying with a loud voice, </a:t>
            </a:r>
            <a:r>
              <a:rPr lang="en-US" sz="2800" u="sng" dirty="0">
                <a:latin typeface="Lucida Calligraphy" panose="03010101010101010101" pitchFamily="66" charset="0"/>
              </a:rPr>
              <a:t>Fear God, and give glory to him; for the hour of his judgment is come: and worship him that made heaven, and earth, and the sea, and the fountains of waters.</a:t>
            </a:r>
          </a:p>
        </p:txBody>
      </p:sp>
      <p:sp>
        <p:nvSpPr>
          <p:cNvPr id="22" name="Oval 21">
            <a:extLst>
              <a:ext uri="{FF2B5EF4-FFF2-40B4-BE49-F238E27FC236}">
                <a16:creationId xmlns:a16="http://schemas.microsoft.com/office/drawing/2014/main" id="{68E1068F-F68F-4296-8A2E-E06E9ECD2314}"/>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5E1097-1334-49CA-96AE-2C63D8D37042}"/>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934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3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3000"/>
                                        <p:tgtEl>
                                          <p:spTgt spid="21"/>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11"/>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88E3-12E9-4951-8709-C3E40CEC838F}"/>
              </a:ext>
            </a:extLst>
          </p:cNvPr>
          <p:cNvSpPr>
            <a:spLocks noGrp="1"/>
          </p:cNvSpPr>
          <p:nvPr>
            <p:ph type="title"/>
          </p:nvPr>
        </p:nvSpPr>
        <p:spPr/>
        <p:txBody>
          <a:bodyPr/>
          <a:lstStyle/>
          <a:p>
            <a:r>
              <a:rPr lang="en-US" dirty="0"/>
              <a:t>Christians Not Under The Law</a:t>
            </a:r>
          </a:p>
        </p:txBody>
      </p:sp>
      <p:sp>
        <p:nvSpPr>
          <p:cNvPr id="3" name="Content Placeholder 2">
            <a:extLst>
              <a:ext uri="{FF2B5EF4-FFF2-40B4-BE49-F238E27FC236}">
                <a16:creationId xmlns:a16="http://schemas.microsoft.com/office/drawing/2014/main" id="{D55BBD6E-9DBF-4329-92F3-E46BD38632EB}"/>
              </a:ext>
            </a:extLst>
          </p:cNvPr>
          <p:cNvSpPr>
            <a:spLocks noGrp="1"/>
          </p:cNvSpPr>
          <p:nvPr>
            <p:ph idx="1"/>
          </p:nvPr>
        </p:nvSpPr>
        <p:spPr/>
        <p:txBody>
          <a:bodyPr/>
          <a:lstStyle/>
          <a:p>
            <a:r>
              <a:rPr lang="en-US" dirty="0"/>
              <a:t>Galatians 3:23–26 (AV)</a:t>
            </a:r>
          </a:p>
          <a:p>
            <a:r>
              <a:rPr lang="en-US" dirty="0"/>
              <a:t>23 But before faith came, we were kept under the law, shut up unto the faith which should afterwards be revealed. </a:t>
            </a:r>
          </a:p>
          <a:p>
            <a:r>
              <a:rPr lang="en-US" dirty="0"/>
              <a:t>24 Wherefore the law was our schoolmaster to bring us unto Christ, that we might be justified by faith. </a:t>
            </a:r>
          </a:p>
          <a:p>
            <a:r>
              <a:rPr lang="en-US" dirty="0"/>
              <a:t>25 But after that faith is come, we are no longer under a schoolmaster. </a:t>
            </a:r>
          </a:p>
          <a:p>
            <a:r>
              <a:rPr lang="en-US" dirty="0"/>
              <a:t>26 For ye are all the children of God by faith in Christ Jesus.</a:t>
            </a:r>
          </a:p>
          <a:p>
            <a:endParaRPr lang="en-US" dirty="0"/>
          </a:p>
        </p:txBody>
      </p:sp>
    </p:spTree>
    <p:extLst>
      <p:ext uri="{BB962C8B-B14F-4D97-AF65-F5344CB8AC3E}">
        <p14:creationId xmlns:p14="http://schemas.microsoft.com/office/powerpoint/2010/main" val="3991695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32F04-B1C7-426C-AC63-D9FFA12B0700}"/>
              </a:ext>
            </a:extLst>
          </p:cNvPr>
          <p:cNvSpPr>
            <a:spLocks noGrp="1"/>
          </p:cNvSpPr>
          <p:nvPr>
            <p:ph type="title"/>
          </p:nvPr>
        </p:nvSpPr>
        <p:spPr/>
        <p:txBody>
          <a:bodyPr/>
          <a:lstStyle/>
          <a:p>
            <a:r>
              <a:rPr lang="en-US" dirty="0"/>
              <a:t>Salvation Gives Us Freedom</a:t>
            </a:r>
          </a:p>
        </p:txBody>
      </p:sp>
      <p:sp>
        <p:nvSpPr>
          <p:cNvPr id="3" name="Content Placeholder 2">
            <a:extLst>
              <a:ext uri="{FF2B5EF4-FFF2-40B4-BE49-F238E27FC236}">
                <a16:creationId xmlns:a16="http://schemas.microsoft.com/office/drawing/2014/main" id="{6EBA0A0F-31BD-4B77-833B-CBE10381B8F0}"/>
              </a:ext>
            </a:extLst>
          </p:cNvPr>
          <p:cNvSpPr>
            <a:spLocks noGrp="1"/>
          </p:cNvSpPr>
          <p:nvPr>
            <p:ph idx="1"/>
          </p:nvPr>
        </p:nvSpPr>
        <p:spPr/>
        <p:txBody>
          <a:bodyPr/>
          <a:lstStyle/>
          <a:p>
            <a:r>
              <a:rPr lang="en-US" dirty="0"/>
              <a:t>Romans 6:5–7 (AV)</a:t>
            </a:r>
          </a:p>
          <a:p>
            <a:r>
              <a:rPr lang="en-US" dirty="0"/>
              <a:t>5 For if we have been planted together in the likeness of his death, we shall be also in the likeness of his resurrection: </a:t>
            </a:r>
          </a:p>
          <a:p>
            <a:r>
              <a:rPr lang="en-US" dirty="0"/>
              <a:t>6 Knowing this, that our old man is crucified with him, that the body of sin might be destroyed, that henceforth we should not serve sin. </a:t>
            </a:r>
          </a:p>
          <a:p>
            <a:r>
              <a:rPr lang="en-US" dirty="0"/>
              <a:t>7 For he that is dead is freed from sin.</a:t>
            </a:r>
          </a:p>
          <a:p>
            <a:endParaRPr lang="en-US" dirty="0"/>
          </a:p>
        </p:txBody>
      </p:sp>
    </p:spTree>
    <p:extLst>
      <p:ext uri="{BB962C8B-B14F-4D97-AF65-F5344CB8AC3E}">
        <p14:creationId xmlns:p14="http://schemas.microsoft.com/office/powerpoint/2010/main" val="2651863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ED291-ECA7-424F-BEAF-870C01A5D81C}"/>
              </a:ext>
            </a:extLst>
          </p:cNvPr>
          <p:cNvSpPr>
            <a:spLocks noGrp="1"/>
          </p:cNvSpPr>
          <p:nvPr>
            <p:ph type="title"/>
          </p:nvPr>
        </p:nvSpPr>
        <p:spPr/>
        <p:txBody>
          <a:bodyPr/>
          <a:lstStyle/>
          <a:p>
            <a:r>
              <a:rPr lang="en-US" dirty="0"/>
              <a:t>Sin Does Not Have Dominion Over Believers</a:t>
            </a:r>
          </a:p>
        </p:txBody>
      </p:sp>
      <p:sp>
        <p:nvSpPr>
          <p:cNvPr id="3" name="Content Placeholder 2">
            <a:extLst>
              <a:ext uri="{FF2B5EF4-FFF2-40B4-BE49-F238E27FC236}">
                <a16:creationId xmlns:a16="http://schemas.microsoft.com/office/drawing/2014/main" id="{9C601913-363A-45B7-A054-0A3BAED547BE}"/>
              </a:ext>
            </a:extLst>
          </p:cNvPr>
          <p:cNvSpPr>
            <a:spLocks noGrp="1"/>
          </p:cNvSpPr>
          <p:nvPr>
            <p:ph idx="1"/>
          </p:nvPr>
        </p:nvSpPr>
        <p:spPr/>
        <p:txBody>
          <a:bodyPr>
            <a:normAutofit fontScale="70000" lnSpcReduction="20000"/>
          </a:bodyPr>
          <a:lstStyle/>
          <a:p>
            <a:r>
              <a:rPr lang="en-US" dirty="0"/>
              <a:t>Romans 6:9–14 (AV)</a:t>
            </a:r>
          </a:p>
          <a:p>
            <a:r>
              <a:rPr lang="en-US" dirty="0"/>
              <a:t>9 Knowing that Christ being raised from the dead </a:t>
            </a:r>
            <a:r>
              <a:rPr lang="en-US" dirty="0" err="1"/>
              <a:t>dieth</a:t>
            </a:r>
            <a:r>
              <a:rPr lang="en-US" dirty="0"/>
              <a:t> no more; death hath no more dominion over him. </a:t>
            </a:r>
          </a:p>
          <a:p>
            <a:r>
              <a:rPr lang="en-US" dirty="0"/>
              <a:t>10 For in that he died, he died unto sin once: but in that he liveth, he liveth unto God. </a:t>
            </a:r>
          </a:p>
          <a:p>
            <a:r>
              <a:rPr lang="en-US" dirty="0"/>
              <a:t>11 Likewise reckon ye also yourselves to be dead indeed unto sin, but alive unto God through Jesus Christ our Lord. </a:t>
            </a:r>
          </a:p>
          <a:p>
            <a:r>
              <a:rPr lang="en-US" dirty="0"/>
              <a:t>12 Let not sin therefore reign in your mortal body, that ye should obey it in the lusts thereof. </a:t>
            </a:r>
          </a:p>
          <a:p>
            <a:r>
              <a:rPr lang="en-US" dirty="0"/>
              <a:t>13 Neither yield ye your members as instruments of unrighteousness unto sin: but yield yourselves unto God, as those that are alive from the dead, and your members as instruments of righteousness unto God. </a:t>
            </a:r>
          </a:p>
          <a:p>
            <a:r>
              <a:rPr lang="en-US" dirty="0"/>
              <a:t>14 For sin shall not have dominion over you: for ye are not under the law, but under grace.</a:t>
            </a:r>
          </a:p>
          <a:p>
            <a:endParaRPr lang="en-US" dirty="0"/>
          </a:p>
        </p:txBody>
      </p:sp>
    </p:spTree>
    <p:extLst>
      <p:ext uri="{BB962C8B-B14F-4D97-AF65-F5344CB8AC3E}">
        <p14:creationId xmlns:p14="http://schemas.microsoft.com/office/powerpoint/2010/main" val="2120531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EC649B-B8AA-4799-BC7B-958136DC164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69860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59000">
              <a:schemeClr val="accent1">
                <a:lumMod val="45000"/>
                <a:lumOff val="55000"/>
              </a:schemeClr>
            </a:gs>
            <a:gs pos="77000">
              <a:schemeClr val="accent1">
                <a:lumMod val="45000"/>
                <a:lumOff val="55000"/>
              </a:schemeClr>
            </a:gs>
            <a:gs pos="100000">
              <a:schemeClr val="tx1">
                <a:lumMod val="50000"/>
                <a:lumOff val="50000"/>
              </a:schemeClr>
            </a:gs>
          </a:gsLst>
          <a:lin ang="5400000" scaled="1"/>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397CE86-25A3-49EF-9061-AE7D836B5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0"/>
            <a:ext cx="8878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831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96B38-1660-46CC-9B09-095FBA26C606}"/>
              </a:ext>
            </a:extLst>
          </p:cNvPr>
          <p:cNvSpPr>
            <a:spLocks noGrp="1"/>
          </p:cNvSpPr>
          <p:nvPr>
            <p:ph type="title"/>
          </p:nvPr>
        </p:nvSpPr>
        <p:spPr/>
        <p:txBody>
          <a:bodyPr/>
          <a:lstStyle/>
          <a:p>
            <a:r>
              <a:rPr lang="en-US" dirty="0"/>
              <a:t>Angel 1—The Everlasting Gospel</a:t>
            </a:r>
          </a:p>
        </p:txBody>
      </p:sp>
      <p:sp>
        <p:nvSpPr>
          <p:cNvPr id="3" name="Content Placeholder 2">
            <a:extLst>
              <a:ext uri="{FF2B5EF4-FFF2-40B4-BE49-F238E27FC236}">
                <a16:creationId xmlns:a16="http://schemas.microsoft.com/office/drawing/2014/main" id="{1AD80945-4790-4B1C-B54E-3AA221572B0A}"/>
              </a:ext>
            </a:extLst>
          </p:cNvPr>
          <p:cNvSpPr>
            <a:spLocks noGrp="1"/>
          </p:cNvSpPr>
          <p:nvPr>
            <p:ph idx="1"/>
          </p:nvPr>
        </p:nvSpPr>
        <p:spPr/>
        <p:txBody>
          <a:bodyPr/>
          <a:lstStyle/>
          <a:p>
            <a:r>
              <a:rPr lang="en-US" dirty="0"/>
              <a:t>The expression “the everlasting gospel,” actually without the article </a:t>
            </a:r>
            <a:r>
              <a:rPr lang="en-US" dirty="0">
                <a:solidFill>
                  <a:srgbClr val="FFC000"/>
                </a:solidFill>
              </a:rPr>
              <a:t>(“everlasting gospel”) </a:t>
            </a:r>
            <a:r>
              <a:rPr lang="en-US" dirty="0"/>
              <a:t>is an arresting phrase. </a:t>
            </a:r>
          </a:p>
          <a:p>
            <a:r>
              <a:rPr lang="en-US" dirty="0"/>
              <a:t>It is everlasting in the sense that it is ageless, not for any specific period. </a:t>
            </a:r>
          </a:p>
          <a:p>
            <a:r>
              <a:rPr lang="en-US" dirty="0"/>
              <a:t>Ordinarily, one would expect this to refer to the gospel of salvation. </a:t>
            </a:r>
          </a:p>
          <a:p>
            <a:r>
              <a:rPr lang="en-US" dirty="0"/>
              <a:t>In verse 7, however, the content of the message is quite otherwise, for it is an announcement of the hour of judgment of God and the command to worship Him.</a:t>
            </a:r>
          </a:p>
        </p:txBody>
      </p:sp>
    </p:spTree>
    <p:extLst>
      <p:ext uri="{BB962C8B-B14F-4D97-AF65-F5344CB8AC3E}">
        <p14:creationId xmlns:p14="http://schemas.microsoft.com/office/powerpoint/2010/main" val="256611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FCB5307-6EF6-4B3B-B75D-BBA92409F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758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93A79-F0ED-4DF4-B305-FE201FA65D64}"/>
              </a:ext>
            </a:extLst>
          </p:cNvPr>
          <p:cNvSpPr>
            <a:spLocks noGrp="1"/>
          </p:cNvSpPr>
          <p:nvPr>
            <p:ph type="title"/>
          </p:nvPr>
        </p:nvSpPr>
        <p:spPr/>
        <p:txBody>
          <a:bodyPr/>
          <a:lstStyle/>
          <a:p>
            <a:r>
              <a:rPr lang="en-US" dirty="0"/>
              <a:t>Angel 1—The Everlasting Gospel</a:t>
            </a:r>
          </a:p>
        </p:txBody>
      </p:sp>
      <p:sp>
        <p:nvSpPr>
          <p:cNvPr id="3" name="Content Placeholder 2">
            <a:extLst>
              <a:ext uri="{FF2B5EF4-FFF2-40B4-BE49-F238E27FC236}">
                <a16:creationId xmlns:a16="http://schemas.microsoft.com/office/drawing/2014/main" id="{2F0130C0-FBD5-4725-824F-CDA3609E86A5}"/>
              </a:ext>
            </a:extLst>
          </p:cNvPr>
          <p:cNvSpPr>
            <a:spLocks noGrp="1"/>
          </p:cNvSpPr>
          <p:nvPr>
            <p:ph idx="1"/>
          </p:nvPr>
        </p:nvSpPr>
        <p:spPr/>
        <p:txBody>
          <a:bodyPr/>
          <a:lstStyle/>
          <a:p>
            <a:r>
              <a:rPr lang="en-US" dirty="0"/>
              <a:t>The everlasting gospel seems to be neither the gospel of grace nor the gospel of the kingdom, but rather the good news that God at last is about to deal with the world in righteousness and establish His sovereignty over the world. </a:t>
            </a:r>
          </a:p>
          <a:p>
            <a:r>
              <a:rPr lang="en-US" dirty="0"/>
              <a:t>This is an ageless gospel in the sense that God’s righteousness is ageless. </a:t>
            </a:r>
          </a:p>
          <a:p>
            <a:r>
              <a:rPr lang="en-US" dirty="0"/>
              <a:t>Throughout eternity God will continue to manifest Himself in grace toward the saints and in punishment toward the wicked. </a:t>
            </a:r>
          </a:p>
          <a:p>
            <a:r>
              <a:rPr lang="en-US" dirty="0"/>
              <a:t>To refer to the gospel of grace as an everlasting gospel is to ignore the context and usage of the term.</a:t>
            </a:r>
          </a:p>
        </p:txBody>
      </p:sp>
    </p:spTree>
    <p:extLst>
      <p:ext uri="{BB962C8B-B14F-4D97-AF65-F5344CB8AC3E}">
        <p14:creationId xmlns:p14="http://schemas.microsoft.com/office/powerpoint/2010/main" val="4034668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DF1D-8B09-4F9F-8DC8-F5B051304A80}"/>
              </a:ext>
            </a:extLst>
          </p:cNvPr>
          <p:cNvSpPr>
            <a:spLocks noGrp="1"/>
          </p:cNvSpPr>
          <p:nvPr>
            <p:ph type="title"/>
          </p:nvPr>
        </p:nvSpPr>
        <p:spPr/>
        <p:txBody>
          <a:bodyPr/>
          <a:lstStyle/>
          <a:p>
            <a:r>
              <a:rPr lang="en-US" dirty="0"/>
              <a:t>Angel 1—The Everlasting Gospel</a:t>
            </a:r>
          </a:p>
        </p:txBody>
      </p:sp>
      <p:sp>
        <p:nvSpPr>
          <p:cNvPr id="3" name="Content Placeholder 2">
            <a:extLst>
              <a:ext uri="{FF2B5EF4-FFF2-40B4-BE49-F238E27FC236}">
                <a16:creationId xmlns:a16="http://schemas.microsoft.com/office/drawing/2014/main" id="{A7A1A9FA-1646-4E7D-8B98-647B4F5EBB73}"/>
              </a:ext>
            </a:extLst>
          </p:cNvPr>
          <p:cNvSpPr>
            <a:spLocks noGrp="1"/>
          </p:cNvSpPr>
          <p:nvPr>
            <p:ph idx="1"/>
          </p:nvPr>
        </p:nvSpPr>
        <p:spPr/>
        <p:txBody>
          <a:bodyPr>
            <a:normAutofit fontScale="77500" lnSpcReduction="20000"/>
          </a:bodyPr>
          <a:lstStyle/>
          <a:p>
            <a:r>
              <a:rPr lang="en-US" dirty="0"/>
              <a:t>It is the good news of all the ages that God is sovereign, and man’s happiness consists in recognizing His authority. </a:t>
            </a:r>
          </a:p>
          <a:p>
            <a:r>
              <a:rPr lang="en-US" dirty="0"/>
              <a:t>In the present dispensation, the full truth of the gospel of the grace of God is added to this blessed fact. The gospel of the kingdom is but another aspect of this same news from Heaven, emphasizing particularly the lordship of Christ. </a:t>
            </a:r>
          </a:p>
          <a:p>
            <a:r>
              <a:rPr lang="en-US" dirty="0"/>
              <a:t>There can only be one gospel, for the apostle tells us, “ Though we, or an angel from heaven, preach any other gospel unto you than that which we have preached unto you, let him be accursed” (</a:t>
            </a:r>
            <a:r>
              <a:rPr lang="en-US" dirty="0">
                <a:solidFill>
                  <a:srgbClr val="FFC000"/>
                </a:solidFill>
              </a:rPr>
              <a:t>Gal_1:8</a:t>
            </a:r>
            <a:r>
              <a:rPr lang="en-US" dirty="0"/>
              <a:t>). But that one gospel has different phases. </a:t>
            </a:r>
          </a:p>
          <a:p>
            <a:r>
              <a:rPr lang="en-US" dirty="0"/>
              <a:t>In the Epistle to the Galatians Paul speaks of “the gospel of the circumcision” and the “gospel of the uncircumcision”-the same gospel, but presented in one way to the Jews and another to the Gentiles. </a:t>
            </a:r>
          </a:p>
          <a:p>
            <a:r>
              <a:rPr lang="en-US" dirty="0"/>
              <a:t>When the Lord was here on earth ministering, as also was John the Baptist, they preached the gospel of the kingdom. But men rejected the kingdom, and so, for the time being, the kingdom is in abeyance. This is the day of the church we are in until the rapture.</a:t>
            </a:r>
          </a:p>
        </p:txBody>
      </p:sp>
    </p:spTree>
    <p:extLst>
      <p:ext uri="{BB962C8B-B14F-4D97-AF65-F5344CB8AC3E}">
        <p14:creationId xmlns:p14="http://schemas.microsoft.com/office/powerpoint/2010/main" val="2567744612"/>
      </p:ext>
    </p:extLst>
  </p:cSld>
  <p:clrMapOvr>
    <a:masterClrMapping/>
  </p:clrMapOvr>
</p:sld>
</file>

<file path=ppt/theme/theme1.xml><?xml version="1.0" encoding="utf-8"?>
<a:theme xmlns:a="http://schemas.openxmlformats.org/drawingml/2006/main" name="1_Black Theme with custom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Theme with custom slides" id="{5E687656-73FB-4B9B-9076-8B4BA9BA225F}" vid="{B50CD072-23E4-4847-BD21-FA8A1F69443B}"/>
    </a:ext>
  </a:extLst>
</a:theme>
</file>

<file path=ppt/theme/theme2.xml><?xml version="1.0" encoding="utf-8"?>
<a:theme xmlns:a="http://schemas.openxmlformats.org/drawingml/2006/main" name="Black Theme with custom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Theme with custom slides" id="{45E3F269-FD90-4897-B9F6-A5FC64718A23}" vid="{AF40692E-FDC8-4180-8F1F-6D7B07CD47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BF4D8FC-BCEA-4A59-81F8-15968A174390}">
  <we:reference id="wa104380605" version="1.0.0.0" store="en-US" storeType="OMEX"/>
  <we:alternateReferences>
    <we:reference id="WA104380605"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Theme 2 with custom slides</Template>
  <TotalTime>55884</TotalTime>
  <Words>6353</Words>
  <Application>Microsoft Office PowerPoint</Application>
  <PresentationFormat>Widescreen</PresentationFormat>
  <Paragraphs>261</Paragraphs>
  <Slides>54</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Arial</vt:lpstr>
      <vt:lpstr>Arial Rounded MT Bold</vt:lpstr>
      <vt:lpstr>Calibri</vt:lpstr>
      <vt:lpstr>Lucida Calligraphy</vt:lpstr>
      <vt:lpstr>Lucida Handwriting</vt:lpstr>
      <vt:lpstr>PT Sans</vt:lpstr>
      <vt:lpstr>Times New Roman</vt:lpstr>
      <vt:lpstr>Verdana</vt:lpstr>
      <vt:lpstr>1_Black Theme with custom slides</vt:lpstr>
      <vt:lpstr>Black Theme with custom slides</vt:lpstr>
      <vt:lpstr>Revelation 14, The 6 Angels</vt:lpstr>
      <vt:lpstr>Outline for Revelation</vt:lpstr>
      <vt:lpstr>PowerPoint Presentation</vt:lpstr>
      <vt:lpstr>Parenthetical Chapters</vt:lpstr>
      <vt:lpstr>PowerPoint Presentation</vt:lpstr>
      <vt:lpstr>Angel 1—The Everlasting Gospel</vt:lpstr>
      <vt:lpstr>PowerPoint Presentation</vt:lpstr>
      <vt:lpstr>Angel 1—The Everlasting Gospel</vt:lpstr>
      <vt:lpstr>Angel 1—The Everlasting Gospel</vt:lpstr>
      <vt:lpstr>Angel 1—The Everlasting Gospel</vt:lpstr>
      <vt:lpstr>Dispensations</vt:lpstr>
      <vt:lpstr>PowerPoint Presentation</vt:lpstr>
      <vt:lpstr>PowerPoint Presentation</vt:lpstr>
      <vt:lpstr>Angel 2—Babylon is Fallen</vt:lpstr>
      <vt:lpstr>Angel 2—Babylon is Fallen</vt:lpstr>
      <vt:lpstr>PowerPoint Presentation</vt:lpstr>
      <vt:lpstr>Tribulation Verses</vt:lpstr>
      <vt:lpstr>The Sin for the Suffering (Revelation 14:9)</vt:lpstr>
      <vt:lpstr>The Severity of the Suffering (Revelation 14:10, 11)</vt:lpstr>
      <vt:lpstr>PowerPoint Presentation</vt:lpstr>
      <vt:lpstr>The Site of the Suffering (Revelation 14:10)</vt:lpstr>
      <vt:lpstr>PowerPoint Presentation</vt:lpstr>
      <vt:lpstr>PowerPoint Presentation</vt:lpstr>
      <vt:lpstr>Angel 3—The Doom of the Worshipers of the Beast</vt:lpstr>
      <vt:lpstr>PowerPoint Presentation</vt:lpstr>
      <vt:lpstr> The Patience for Steadfastness (Revelation 14:12)</vt:lpstr>
      <vt:lpstr>The Place of Steadfastness (Revelation 14:12) </vt:lpstr>
      <vt:lpstr>The Prospects of Steadfastness (Revelation 14:13) </vt:lpstr>
      <vt:lpstr>PowerPoint Presentation</vt:lpstr>
      <vt:lpstr>Preview of Armageddon</vt:lpstr>
      <vt:lpstr>PowerPoint Presentation</vt:lpstr>
      <vt:lpstr>Angel 4—Encourages Judgment</vt:lpstr>
      <vt:lpstr>PowerPoint Presentation</vt:lpstr>
      <vt:lpstr>  THE SICKLES OF JUDGMENT (Revelation 14:14–20) </vt:lpstr>
      <vt:lpstr>The Sickle Judgment of the World (Revelation 14:14–16)</vt:lpstr>
      <vt:lpstr>The Sickle Judgment of the World (Revelation 14:14–16)</vt:lpstr>
      <vt:lpstr>The Sickle Judgment of the World (Revelation 14:14–16)</vt:lpstr>
      <vt:lpstr>PowerPoint Presentation</vt:lpstr>
      <vt:lpstr> The Sickle Judgment of the War (Revelation 14:17–20)</vt:lpstr>
      <vt:lpstr>Angel 5—Comes From Temple With Sickle </vt:lpstr>
      <vt:lpstr>Angel 6—Calls for Harvest</vt:lpstr>
      <vt:lpstr>PowerPoint Presentation</vt:lpstr>
      <vt:lpstr>PowerPoint Presentation</vt:lpstr>
      <vt:lpstr>The Sickle Judgment of the War (Revelation 14:17–20)</vt:lpstr>
      <vt:lpstr>The Sickle Judgment of the War (Revelation 14:17–20)</vt:lpstr>
      <vt:lpstr>The Sickle Judgment of the War (Revelation 14:17–20)</vt:lpstr>
      <vt:lpstr>The Sickle Judgment of the War (Revelation 14:17–20)</vt:lpstr>
      <vt:lpstr>The Sickle Judgment of the War (Revelation 14:17–20)</vt:lpstr>
      <vt:lpstr>Repentance</vt:lpstr>
      <vt:lpstr>Christians Not Under The Law</vt:lpstr>
      <vt:lpstr>Salvation Gives Us Freedom</vt:lpstr>
      <vt:lpstr>Sin Does Not Have Dominion Over Believers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Martars</dc:title>
  <dc:creator>Bob Rogers</dc:creator>
  <cp:lastModifiedBy>Bob Rogers</cp:lastModifiedBy>
  <cp:revision>1204</cp:revision>
  <dcterms:created xsi:type="dcterms:W3CDTF">2020-08-03T16:24:19Z</dcterms:created>
  <dcterms:modified xsi:type="dcterms:W3CDTF">2020-11-28T22:55:13Z</dcterms:modified>
</cp:coreProperties>
</file>