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41"/>
  </p:notesMasterIdLst>
  <p:sldIdLst>
    <p:sldId id="256" r:id="rId2"/>
    <p:sldId id="863" r:id="rId3"/>
    <p:sldId id="795" r:id="rId4"/>
    <p:sldId id="836" r:id="rId5"/>
    <p:sldId id="797" r:id="rId6"/>
    <p:sldId id="839" r:id="rId7"/>
    <p:sldId id="798" r:id="rId8"/>
    <p:sldId id="833" r:id="rId9"/>
    <p:sldId id="902" r:id="rId10"/>
    <p:sldId id="903" r:id="rId11"/>
    <p:sldId id="904" r:id="rId12"/>
    <p:sldId id="834" r:id="rId13"/>
    <p:sldId id="905" r:id="rId14"/>
    <p:sldId id="906" r:id="rId15"/>
    <p:sldId id="835" r:id="rId16"/>
    <p:sldId id="907" r:id="rId17"/>
    <p:sldId id="908" r:id="rId18"/>
    <p:sldId id="909" r:id="rId19"/>
    <p:sldId id="910" r:id="rId20"/>
    <p:sldId id="864" r:id="rId21"/>
    <p:sldId id="911" r:id="rId22"/>
    <p:sldId id="912" r:id="rId23"/>
    <p:sldId id="918" r:id="rId24"/>
    <p:sldId id="919" r:id="rId25"/>
    <p:sldId id="920" r:id="rId26"/>
    <p:sldId id="921" r:id="rId27"/>
    <p:sldId id="865" r:id="rId28"/>
    <p:sldId id="913" r:id="rId29"/>
    <p:sldId id="914" r:id="rId30"/>
    <p:sldId id="922" r:id="rId31"/>
    <p:sldId id="915" r:id="rId32"/>
    <p:sldId id="916" r:id="rId33"/>
    <p:sldId id="866" r:id="rId34"/>
    <p:sldId id="917" r:id="rId35"/>
    <p:sldId id="867" r:id="rId36"/>
    <p:sldId id="899" r:id="rId37"/>
    <p:sldId id="900" r:id="rId38"/>
    <p:sldId id="901" r:id="rId39"/>
    <p:sldId id="67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636B5E-B836-4536-B22D-6E713197BA74}">
          <p14:sldIdLst>
            <p14:sldId id="256"/>
            <p14:sldId id="863"/>
            <p14:sldId id="795"/>
            <p14:sldId id="836"/>
            <p14:sldId id="797"/>
            <p14:sldId id="839"/>
            <p14:sldId id="798"/>
            <p14:sldId id="833"/>
            <p14:sldId id="902"/>
            <p14:sldId id="903"/>
            <p14:sldId id="904"/>
            <p14:sldId id="834"/>
            <p14:sldId id="905"/>
            <p14:sldId id="906"/>
            <p14:sldId id="835"/>
            <p14:sldId id="907"/>
            <p14:sldId id="908"/>
            <p14:sldId id="909"/>
            <p14:sldId id="910"/>
            <p14:sldId id="864"/>
            <p14:sldId id="911"/>
            <p14:sldId id="912"/>
            <p14:sldId id="918"/>
            <p14:sldId id="919"/>
            <p14:sldId id="920"/>
            <p14:sldId id="921"/>
            <p14:sldId id="865"/>
            <p14:sldId id="913"/>
            <p14:sldId id="914"/>
            <p14:sldId id="922"/>
            <p14:sldId id="915"/>
            <p14:sldId id="916"/>
            <p14:sldId id="866"/>
            <p14:sldId id="917"/>
            <p14:sldId id="867"/>
            <p14:sldId id="899"/>
            <p14:sldId id="900"/>
            <p14:sldId id="901"/>
            <p14:sldId id="67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b Rogers" initials="BR" lastIdx="3" clrIdx="0">
    <p:extLst>
      <p:ext uri="{19B8F6BF-5375-455C-9EA6-DF929625EA0E}">
        <p15:presenceInfo xmlns:p15="http://schemas.microsoft.com/office/powerpoint/2012/main" userId="861e55ca110179f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73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3" d="100"/>
          <a:sy n="83" d="100"/>
        </p:scale>
        <p:origin x="61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320857-3338-4618-98C9-29328D42FFCE}" type="datetimeFigureOut">
              <a:rPr lang="en-US" smtClean="0"/>
              <a:t>12/4/2020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9DF8F-3BA4-4216-8216-8E4503C81747}" type="slidenum">
              <a:rPr lang="en-US" smtClean="0"/>
              <a:t>‹#›</a:t>
            </a:fld>
            <a:endParaRPr lang="en-US"/>
          </a:p>
        </p:txBody>
      </p:sp>
    </p:spTree>
    <p:extLst>
      <p:ext uri="{BB962C8B-B14F-4D97-AF65-F5344CB8AC3E}">
        <p14:creationId xmlns:p14="http://schemas.microsoft.com/office/powerpoint/2010/main" val="116151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rossbooks.com/verse.asp?ref=Ex+9%3A8-12"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Calibri" panose="020F0502020204030204" pitchFamily="34" charset="0"/>
                <a:cs typeface="Times New Roman" panose="02020603050405020304" pitchFamily="18" charset="0"/>
              </a:rPr>
              <a:t>"This is the record that God has given to us eternal life, and this life is in His Son. He who has the Son has the life; he who does not have the Son of God does not have the life," 1 John 5:11-12. "He who believes on Him is not condemned: but he who believeth not is condemned already, because he has not believed in the Name of the only begotten Son of God," John 3:18. "For there is no other Name under heaven given among men and whereby we must be saved," Acts 4:12. "For by grace you have been saved through faith; and not of yourselves it is the gift of God; not of works, lest any man should boast," Ephesians 2:8-9, "For I am persuaded that neither death, nor life, nor angels, nor principalities, nor powers, nor things present, nor things to come, nor height, nor depth, nor any other created thing is able to separate us from the love of God, which is in Christ Jesus our Lord," Romans 8:38-39. "For of Him and through Him and to Him are all things to Whom be the glory forever," Romans 11:26." Amen.</a:t>
            </a:r>
          </a:p>
          <a:p>
            <a:endParaRPr lang="en-US" dirty="0"/>
          </a:p>
        </p:txBody>
      </p:sp>
      <p:sp>
        <p:nvSpPr>
          <p:cNvPr id="4" name="Slide Number Placeholder 3"/>
          <p:cNvSpPr>
            <a:spLocks noGrp="1"/>
          </p:cNvSpPr>
          <p:nvPr>
            <p:ph type="sldNum" sz="quarter" idx="5"/>
          </p:nvPr>
        </p:nvSpPr>
        <p:spPr/>
        <p:txBody>
          <a:bodyPr/>
          <a:lstStyle/>
          <a:p>
            <a:fld id="{1C09DF8F-3BA4-4216-8216-8E4503C81747}" type="slidenum">
              <a:rPr lang="en-US" smtClean="0"/>
              <a:t>1</a:t>
            </a:fld>
            <a:endParaRPr lang="en-US"/>
          </a:p>
        </p:txBody>
      </p:sp>
    </p:spTree>
    <p:extLst>
      <p:ext uri="{BB962C8B-B14F-4D97-AF65-F5344CB8AC3E}">
        <p14:creationId xmlns:p14="http://schemas.microsoft.com/office/powerpoint/2010/main" val="549147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is written of the sixth vial than of the other vials. It is a vial that prepares for the future judgment of </a:t>
            </a:r>
            <a:r>
              <a:rPr lang="en-US" dirty="0" err="1"/>
              <a:t>Armaggedon</a:t>
            </a:r>
            <a:r>
              <a:rPr lang="en-US" dirty="0"/>
              <a:t>.</a:t>
            </a:r>
          </a:p>
        </p:txBody>
      </p:sp>
      <p:sp>
        <p:nvSpPr>
          <p:cNvPr id="4" name="Slide Number Placeholder 3"/>
          <p:cNvSpPr>
            <a:spLocks noGrp="1"/>
          </p:cNvSpPr>
          <p:nvPr>
            <p:ph type="sldNum" sz="quarter" idx="5"/>
          </p:nvPr>
        </p:nvSpPr>
        <p:spPr/>
        <p:txBody>
          <a:bodyPr/>
          <a:lstStyle/>
          <a:p>
            <a:fld id="{1C09DF8F-3BA4-4216-8216-8E4503C81747}" type="slidenum">
              <a:rPr lang="en-US" smtClean="0"/>
              <a:t>33</a:t>
            </a:fld>
            <a:endParaRPr lang="en-US"/>
          </a:p>
        </p:txBody>
      </p:sp>
    </p:spTree>
    <p:extLst>
      <p:ext uri="{BB962C8B-B14F-4D97-AF65-F5344CB8AC3E}">
        <p14:creationId xmlns:p14="http://schemas.microsoft.com/office/powerpoint/2010/main" val="2757151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Revelation 14 there are the 144,000 redeemed from earth and 6 angels and they start with the everlasting gospel.</a:t>
            </a:r>
          </a:p>
          <a:p>
            <a:endParaRPr lang="en-US" dirty="0"/>
          </a:p>
        </p:txBody>
      </p:sp>
      <p:sp>
        <p:nvSpPr>
          <p:cNvPr id="4" name="Slide Number Placeholder 3"/>
          <p:cNvSpPr>
            <a:spLocks noGrp="1"/>
          </p:cNvSpPr>
          <p:nvPr>
            <p:ph type="sldNum" sz="quarter" idx="5"/>
          </p:nvPr>
        </p:nvSpPr>
        <p:spPr/>
        <p:txBody>
          <a:bodyPr/>
          <a:lstStyle/>
          <a:p>
            <a:fld id="{1C09DF8F-3BA4-4216-8216-8E4503C81747}" type="slidenum">
              <a:rPr lang="en-US" smtClean="0"/>
              <a:t>2</a:t>
            </a:fld>
            <a:endParaRPr lang="en-US"/>
          </a:p>
        </p:txBody>
      </p:sp>
    </p:spTree>
    <p:extLst>
      <p:ext uri="{BB962C8B-B14F-4D97-AF65-F5344CB8AC3E}">
        <p14:creationId xmlns:p14="http://schemas.microsoft.com/office/powerpoint/2010/main" val="3298773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09DF8F-3BA4-4216-8216-8E4503C81747}" type="slidenum">
              <a:rPr lang="en-US" smtClean="0"/>
              <a:t>3</a:t>
            </a:fld>
            <a:endParaRPr lang="en-US"/>
          </a:p>
        </p:txBody>
      </p:sp>
    </p:spTree>
    <p:extLst>
      <p:ext uri="{BB962C8B-B14F-4D97-AF65-F5344CB8AC3E}">
        <p14:creationId xmlns:p14="http://schemas.microsoft.com/office/powerpoint/2010/main" val="1462511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t>
            </a:r>
            <a:r>
              <a:rPr lang="en-US" b="1" dirty="0"/>
              <a:t>"VIALS"</a:t>
            </a:r>
            <a:r>
              <a:rPr lang="en-US" dirty="0"/>
              <a:t> and their </a:t>
            </a:r>
            <a:r>
              <a:rPr lang="en-US" b="1" dirty="0"/>
              <a:t>contents</a:t>
            </a:r>
            <a:r>
              <a:rPr lang="en-US" dirty="0"/>
              <a:t> are </a:t>
            </a:r>
            <a:r>
              <a:rPr lang="en-US" b="1" dirty="0"/>
              <a:t>LITERAL.</a:t>
            </a:r>
            <a:r>
              <a:rPr lang="en-US" dirty="0"/>
              <a:t> One cannot imagine that such momentous things as are here described refer to historical events that are </a:t>
            </a:r>
            <a:r>
              <a:rPr lang="en-US" b="1" dirty="0"/>
              <a:t>already past,</a:t>
            </a:r>
            <a:r>
              <a:rPr lang="en-US" dirty="0"/>
              <a:t> as when some interpret the "First Vial" as the French Revolution in </a:t>
            </a:r>
            <a:r>
              <a:rPr lang="en-US" cap="small" dirty="0" err="1">
                <a:effectLst/>
              </a:rPr>
              <a:t>a.d.</a:t>
            </a:r>
            <a:r>
              <a:rPr lang="en-US" dirty="0"/>
              <a:t> 17924, and the </a:t>
            </a:r>
            <a:r>
              <a:rPr lang="en-US" b="1" dirty="0"/>
              <a:t>"sores"</a:t>
            </a:r>
            <a:r>
              <a:rPr lang="en-US" dirty="0"/>
              <a:t> its infidelity; and the "Second Vial" as the naval wars of that Revolution; the "Third Vial" as the battles of Napoleon in Italy, and the rest of the Vials as historical events that happened in the Nineteenth Century. If this be true then we have been passing in the past 125 years through the period of the Great Tribulation without knowing it, and have been preaching </a:t>
            </a:r>
            <a:r>
              <a:rPr lang="en-US" b="1" dirty="0"/>
              <a:t>"Grace"</a:t>
            </a:r>
            <a:r>
              <a:rPr lang="en-US" dirty="0"/>
              <a:t> and not that </a:t>
            </a:r>
            <a:r>
              <a:rPr lang="en-US" b="1" dirty="0"/>
              <a:t>"THE HOUR OF HIS JUDGMENT IS COME."</a:t>
            </a:r>
            <a:r>
              <a:rPr lang="en-US" dirty="0"/>
              <a:t> This is </a:t>
            </a:r>
            <a:r>
              <a:rPr lang="en-US" b="1" dirty="0"/>
              <a:t>supposition</a:t>
            </a:r>
            <a:r>
              <a:rPr lang="en-US" dirty="0"/>
              <a:t> and not </a:t>
            </a:r>
            <a:r>
              <a:rPr lang="en-US" b="1" dirty="0"/>
              <a:t>EXPOSITION,</a:t>
            </a:r>
            <a:r>
              <a:rPr lang="en-US" dirty="0"/>
              <a:t> and requires the reader of the Book of Revelation to be versed in all the historical events of the Christian Era. No, these "Vial Judgments" are yet </a:t>
            </a:r>
            <a:r>
              <a:rPr lang="en-US" b="1" dirty="0"/>
              <a:t>future,</a:t>
            </a:r>
            <a:r>
              <a:rPr lang="en-US" dirty="0"/>
              <a:t> and will be </a:t>
            </a:r>
            <a:r>
              <a:rPr lang="en-US" b="1" dirty="0"/>
              <a:t>literally fulfilled</a:t>
            </a:r>
            <a:r>
              <a:rPr lang="en-US" dirty="0"/>
              <a:t> as here described, and this gives us the </a:t>
            </a:r>
            <a:r>
              <a:rPr lang="en-US" b="1" dirty="0"/>
              <a:t>"KEY"</a:t>
            </a:r>
            <a:r>
              <a:rPr lang="en-US" dirty="0"/>
              <a:t> to the </a:t>
            </a:r>
            <a:r>
              <a:rPr lang="en-US" b="1" dirty="0"/>
              <a:t>LITERALNESS</a:t>
            </a:r>
            <a:r>
              <a:rPr lang="en-US" dirty="0"/>
              <a:t> of the whole Book of Revelation. That these "Vial Judgments" are not figurative is clear from the fact that 4 of the 7 have actually happened before. They are simply repetitions of the </a:t>
            </a:r>
            <a:r>
              <a:rPr lang="en-US" b="1" dirty="0"/>
              <a:t>"PLAGUES OF EGYPT."</a:t>
            </a:r>
            <a:r>
              <a:rPr lang="en-US" dirty="0"/>
              <a:t> See the Chart on the "Seven Vials" and the "Egyptian Plagues" compared. This Plague of a </a:t>
            </a:r>
            <a:r>
              <a:rPr lang="en-US" b="1" dirty="0"/>
              <a:t>"NOISOME AND GRIEVOUS SORE"</a:t>
            </a:r>
            <a:r>
              <a:rPr lang="en-US" dirty="0"/>
              <a:t> that shall fall upon men, is a repetition of the "Plague of Boils" that fell upon the Egyptians at the time of the Exodus. </a:t>
            </a:r>
            <a:r>
              <a:rPr lang="en-US" dirty="0">
                <a:hlinkClick r:id="rId3"/>
              </a:rPr>
              <a:t>Ex. 9:8-12</a:t>
            </a:r>
            <a:r>
              <a:rPr lang="en-US" dirty="0"/>
              <a:t>. The "First Vial Judgment" then will be a repetition of the "Sixth Egyptian Plague." That that Plague actually happened no believer in the Bible doubts, then why should we try to explain away the literalness of the Plagues that shall follow the pouring out of each of these Vials. If you are not saved when the Rapture comes I would not give you a 50/50 chance of living until these vial </a:t>
            </a:r>
            <a:r>
              <a:rPr lang="en-US"/>
              <a:t>judgments arrive.</a:t>
            </a:r>
            <a:endParaRPr lang="en-US" dirty="0"/>
          </a:p>
        </p:txBody>
      </p:sp>
      <p:sp>
        <p:nvSpPr>
          <p:cNvPr id="4" name="Slide Number Placeholder 3"/>
          <p:cNvSpPr>
            <a:spLocks noGrp="1"/>
          </p:cNvSpPr>
          <p:nvPr>
            <p:ph type="sldNum" sz="quarter" idx="5"/>
          </p:nvPr>
        </p:nvSpPr>
        <p:spPr/>
        <p:txBody>
          <a:bodyPr/>
          <a:lstStyle/>
          <a:p>
            <a:fld id="{1C09DF8F-3BA4-4216-8216-8E4503C81747}" type="slidenum">
              <a:rPr lang="en-US" smtClean="0"/>
              <a:t>7</a:t>
            </a:fld>
            <a:endParaRPr lang="en-US"/>
          </a:p>
        </p:txBody>
      </p:sp>
    </p:spTree>
    <p:extLst>
      <p:ext uri="{BB962C8B-B14F-4D97-AF65-F5344CB8AC3E}">
        <p14:creationId xmlns:p14="http://schemas.microsoft.com/office/powerpoint/2010/main" val="1521213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his highlighted in each verse for these angels. Angels are male. The tendency of modern filmmakers and artists is to portray angels as women. We need to understand this as the Bible sees it.</a:t>
            </a:r>
          </a:p>
        </p:txBody>
      </p:sp>
      <p:sp>
        <p:nvSpPr>
          <p:cNvPr id="4" name="Slide Number Placeholder 3"/>
          <p:cNvSpPr>
            <a:spLocks noGrp="1"/>
          </p:cNvSpPr>
          <p:nvPr>
            <p:ph type="sldNum" sz="quarter" idx="5"/>
          </p:nvPr>
        </p:nvSpPr>
        <p:spPr/>
        <p:txBody>
          <a:bodyPr/>
          <a:lstStyle/>
          <a:p>
            <a:fld id="{1C09DF8F-3BA4-4216-8216-8E4503C81747}" type="slidenum">
              <a:rPr lang="en-US" smtClean="0"/>
              <a:t>8</a:t>
            </a:fld>
            <a:endParaRPr lang="en-US"/>
          </a:p>
        </p:txBody>
      </p:sp>
    </p:spTree>
    <p:extLst>
      <p:ext uri="{BB962C8B-B14F-4D97-AF65-F5344CB8AC3E}">
        <p14:creationId xmlns:p14="http://schemas.microsoft.com/office/powerpoint/2010/main" val="1241880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vial continued the judgment from heaven. This particular vial brought judgment to the seas/oceans of the earth.</a:t>
            </a:r>
          </a:p>
          <a:p>
            <a:endParaRPr lang="en-US" dirty="0"/>
          </a:p>
        </p:txBody>
      </p:sp>
      <p:sp>
        <p:nvSpPr>
          <p:cNvPr id="4" name="Slide Number Placeholder 3"/>
          <p:cNvSpPr>
            <a:spLocks noGrp="1"/>
          </p:cNvSpPr>
          <p:nvPr>
            <p:ph type="sldNum" sz="quarter" idx="5"/>
          </p:nvPr>
        </p:nvSpPr>
        <p:spPr/>
        <p:txBody>
          <a:bodyPr/>
          <a:lstStyle/>
          <a:p>
            <a:fld id="{1C09DF8F-3BA4-4216-8216-8E4503C81747}" type="slidenum">
              <a:rPr lang="en-US" smtClean="0"/>
              <a:t>12</a:t>
            </a:fld>
            <a:endParaRPr lang="en-US"/>
          </a:p>
        </p:txBody>
      </p:sp>
    </p:spTree>
    <p:extLst>
      <p:ext uri="{BB962C8B-B14F-4D97-AF65-F5344CB8AC3E}">
        <p14:creationId xmlns:p14="http://schemas.microsoft.com/office/powerpoint/2010/main" val="402493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angel “poured out his vial upon the rivers and fountains of waters; and they became blood” (Revelation 16:4). The third vial continued the bloody defilement of the waters that the second vial started. This time it was the inland streams and springs. One could not get away from the blood. This whole act of judgment was simply a reaping of evil by those who had sowed evil. They had sowed blood and now they reap blood. “They have shed the blood of saints and prophets, and [as a result] thou hast given them blood to drink” (Revelation 16:6).</a:t>
            </a:r>
          </a:p>
        </p:txBody>
      </p:sp>
      <p:sp>
        <p:nvSpPr>
          <p:cNvPr id="4" name="Slide Number Placeholder 3"/>
          <p:cNvSpPr>
            <a:spLocks noGrp="1"/>
          </p:cNvSpPr>
          <p:nvPr>
            <p:ph type="sldNum" sz="quarter" idx="5"/>
          </p:nvPr>
        </p:nvSpPr>
        <p:spPr/>
        <p:txBody>
          <a:bodyPr/>
          <a:lstStyle/>
          <a:p>
            <a:fld id="{1C09DF8F-3BA4-4216-8216-8E4503C81747}" type="slidenum">
              <a:rPr lang="en-US" smtClean="0"/>
              <a:t>15</a:t>
            </a:fld>
            <a:endParaRPr lang="en-US"/>
          </a:p>
        </p:txBody>
      </p:sp>
    </p:spTree>
    <p:extLst>
      <p:ext uri="{BB962C8B-B14F-4D97-AF65-F5344CB8AC3E}">
        <p14:creationId xmlns:p14="http://schemas.microsoft.com/office/powerpoint/2010/main" val="633518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Scorching heat came out of the fourth vial. The vials certainly are filled with horrific judgment. But this is the justified wrath of God upon the great wickedness of men.</a:t>
            </a:r>
          </a:p>
        </p:txBody>
      </p:sp>
      <p:sp>
        <p:nvSpPr>
          <p:cNvPr id="4" name="Slide Number Placeholder 3"/>
          <p:cNvSpPr>
            <a:spLocks noGrp="1"/>
          </p:cNvSpPr>
          <p:nvPr>
            <p:ph type="sldNum" sz="quarter" idx="5"/>
          </p:nvPr>
        </p:nvSpPr>
        <p:spPr/>
        <p:txBody>
          <a:bodyPr/>
          <a:lstStyle/>
          <a:p>
            <a:fld id="{1C09DF8F-3BA4-4216-8216-8E4503C81747}" type="slidenum">
              <a:rPr lang="en-US" smtClean="0"/>
              <a:t>20</a:t>
            </a:fld>
            <a:endParaRPr lang="en-US"/>
          </a:p>
        </p:txBody>
      </p:sp>
    </p:spTree>
    <p:extLst>
      <p:ext uri="{BB962C8B-B14F-4D97-AF65-F5344CB8AC3E}">
        <p14:creationId xmlns:p14="http://schemas.microsoft.com/office/powerpoint/2010/main" val="1519066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vial was directed at the source of wickedness on the earth, namely, the old serpent, Satan. He who ruled the world gloriously for a short time is now targeted by God for some severe judgment.</a:t>
            </a:r>
          </a:p>
        </p:txBody>
      </p:sp>
      <p:sp>
        <p:nvSpPr>
          <p:cNvPr id="4" name="Slide Number Placeholder 3"/>
          <p:cNvSpPr>
            <a:spLocks noGrp="1"/>
          </p:cNvSpPr>
          <p:nvPr>
            <p:ph type="sldNum" sz="quarter" idx="5"/>
          </p:nvPr>
        </p:nvSpPr>
        <p:spPr/>
        <p:txBody>
          <a:bodyPr/>
          <a:lstStyle/>
          <a:p>
            <a:fld id="{1C09DF8F-3BA4-4216-8216-8E4503C81747}" type="slidenum">
              <a:rPr lang="en-US" smtClean="0"/>
              <a:t>27</a:t>
            </a:fld>
            <a:endParaRPr lang="en-US"/>
          </a:p>
        </p:txBody>
      </p:sp>
    </p:spTree>
    <p:extLst>
      <p:ext uri="{BB962C8B-B14F-4D97-AF65-F5344CB8AC3E}">
        <p14:creationId xmlns:p14="http://schemas.microsoft.com/office/powerpoint/2010/main" val="1152728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CEDB-E983-4AF7-A165-6B53596E2EE8}"/>
              </a:ext>
            </a:extLst>
          </p:cNvPr>
          <p:cNvSpPr>
            <a:spLocks noGrp="1"/>
          </p:cNvSpPr>
          <p:nvPr>
            <p:ph type="ctrTitle" hasCustomPrompt="1"/>
          </p:nvPr>
        </p:nvSpPr>
        <p:spPr>
          <a:xfrm>
            <a:off x="1524000" y="1122363"/>
            <a:ext cx="9144000" cy="2387600"/>
          </a:xfrm>
        </p:spPr>
        <p:txBody>
          <a:bodyPr anchor="b"/>
          <a:lstStyle>
            <a:lvl1pPr algn="ctr">
              <a:defRPr sz="6000">
                <a:latin typeface="Arial Rounded MT Bold" panose="020F07040305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B9AF1A1-EBDA-466E-8447-A3F270ECD372}"/>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468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9A2D25-DCFD-44D9-88F5-DF88410E23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096F9B-2B13-469E-9A0B-D36F2FA55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56FF2-390E-43E3-BF51-324E60A93C3C}"/>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12/4/2020</a:t>
            </a:fld>
            <a:endParaRPr lang="en-US" dirty="0"/>
          </a:p>
        </p:txBody>
      </p:sp>
      <p:sp>
        <p:nvSpPr>
          <p:cNvPr id="5" name="Footer Placeholder 4">
            <a:extLst>
              <a:ext uri="{FF2B5EF4-FFF2-40B4-BE49-F238E27FC236}">
                <a16:creationId xmlns:a16="http://schemas.microsoft.com/office/drawing/2014/main" id="{27762197-98A5-44F7-BF88-462A551A898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FEE9916-3C6A-479A-9319-3C38B75CAE78}"/>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234084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sp>
        <p:nvSpPr>
          <p:cNvPr id="3" name="Text Placeholder 2"/>
          <p:cNvSpPr>
            <a:spLocks noGrp="1"/>
          </p:cNvSpPr>
          <p:nvPr>
            <p:ph type="body" idx="1"/>
          </p:nvPr>
        </p:nvSpPr>
        <p:spPr>
          <a:xfrm>
            <a:off x="357428" y="1983971"/>
            <a:ext cx="3658222" cy="576262"/>
          </a:xfrm>
        </p:spPr>
        <p:txBody>
          <a:bodyPr anchor="b">
            <a:noAutofit/>
          </a:bodyPr>
          <a:lstStyle>
            <a:lvl1pPr marL="0" indent="0">
              <a:buNone/>
              <a:defRPr sz="16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357429" y="2757573"/>
            <a:ext cx="365822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267907" y="1981200"/>
            <a:ext cx="3658223" cy="576262"/>
          </a:xfrm>
        </p:spPr>
        <p:txBody>
          <a:bodyPr anchor="b">
            <a:noAutofit/>
          </a:bodyPr>
          <a:lstStyle>
            <a:lvl1pPr marL="0" indent="0">
              <a:buNone/>
              <a:defRPr sz="16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266470" y="2767012"/>
            <a:ext cx="365822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8217449" y="1981200"/>
            <a:ext cx="3658214" cy="576262"/>
          </a:xfrm>
        </p:spPr>
        <p:txBody>
          <a:bodyPr anchor="b">
            <a:noAutofit/>
          </a:bodyPr>
          <a:lstStyle>
            <a:lvl1pPr marL="0" indent="0">
              <a:buNone/>
              <a:defRPr sz="16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8217449" y="2756447"/>
            <a:ext cx="365820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141778"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076133"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12/4/2020</a:t>
            </a:fld>
            <a:endParaRPr lang="en-US" dirty="0"/>
          </a:p>
        </p:txBody>
      </p:sp>
      <p:sp>
        <p:nvSpPr>
          <p:cNvPr id="4"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26770674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7B56E9-3B7B-4772-9BA4-A98CC35A601F}"/>
              </a:ext>
            </a:extLst>
          </p:cNvPr>
          <p:cNvSpPr>
            <a:spLocks noGrp="1"/>
          </p:cNvSpPr>
          <p:nvPr>
            <p:ph sz="half" idx="1"/>
          </p:nvPr>
        </p:nvSpPr>
        <p:spPr>
          <a:xfrm>
            <a:off x="423949" y="556953"/>
            <a:ext cx="5672051" cy="5620010"/>
          </a:xfrm>
          <a:gradFill flip="none" rotWithShape="1">
            <a:gsLst>
              <a:gs pos="0">
                <a:schemeClr val="bg1">
                  <a:shade val="30000"/>
                  <a:satMod val="115000"/>
                </a:schemeClr>
              </a:gs>
              <a:gs pos="10000">
                <a:schemeClr val="bg1">
                  <a:shade val="67500"/>
                  <a:satMod val="115000"/>
                </a:schemeClr>
              </a:gs>
              <a:gs pos="54000">
                <a:schemeClr val="bg1">
                  <a:shade val="100000"/>
                  <a:satMod val="115000"/>
                </a:schemeClr>
              </a:gs>
            </a:gsLst>
            <a:lin ang="10800000" scaled="1"/>
            <a:tileRect/>
          </a:gra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9C6E0B8-02D0-4E6C-AFB7-B42188BDC142}"/>
              </a:ext>
            </a:extLst>
          </p:cNvPr>
          <p:cNvSpPr>
            <a:spLocks noGrp="1"/>
          </p:cNvSpPr>
          <p:nvPr>
            <p:ph sz="half" idx="2"/>
          </p:nvPr>
        </p:nvSpPr>
        <p:spPr>
          <a:xfrm>
            <a:off x="6096000" y="556953"/>
            <a:ext cx="5816138" cy="5620010"/>
          </a:xfrm>
          <a:gradFill flip="none" rotWithShape="1">
            <a:gsLst>
              <a:gs pos="0">
                <a:schemeClr val="bg1">
                  <a:shade val="30000"/>
                  <a:satMod val="115000"/>
                </a:schemeClr>
              </a:gs>
              <a:gs pos="13000">
                <a:schemeClr val="bg1">
                  <a:shade val="67500"/>
                  <a:satMod val="115000"/>
                </a:schemeClr>
              </a:gs>
              <a:gs pos="33000">
                <a:schemeClr val="bg1">
                  <a:shade val="100000"/>
                  <a:satMod val="115000"/>
                </a:schemeClr>
              </a:gs>
            </a:gsLst>
            <a:lin ang="0" scaled="1"/>
            <a:tileRect/>
          </a:gra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6920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1267F-F4CA-4A67-96C6-B3F1CC67630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2718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5390242"/>
          </a:xfrm>
          <a:blipFill>
            <a:blip r:embed="rId2"/>
            <a:tile tx="0" ty="0" sx="100000" sy="100000" flip="none" algn="tl"/>
          </a:blip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238864"/>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New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5935071"/>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114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1928553"/>
            <a:ext cx="8788599" cy="4389120"/>
          </a:xfrm>
          <a:blipFill>
            <a:blip r:embed="rId2"/>
            <a:tile tx="0" ty="0" sx="100000" sy="100000" flip="none" algn="tl"/>
          </a:blip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1431238"/>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New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6066354"/>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52CFFC25-6239-4809-8C53-1D05DDF3F486}"/>
              </a:ext>
            </a:extLst>
          </p:cNvPr>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spTree>
    <p:extLst>
      <p:ext uri="{BB962C8B-B14F-4D97-AF65-F5344CB8AC3E}">
        <p14:creationId xmlns:p14="http://schemas.microsoft.com/office/powerpoint/2010/main" val="1403596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CFFC25-6239-4809-8C53-1D05DDF3F486}"/>
              </a:ext>
            </a:extLst>
          </p:cNvPr>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pic>
        <p:nvPicPr>
          <p:cNvPr id="2" name="Picture 1">
            <a:extLst>
              <a:ext uri="{FF2B5EF4-FFF2-40B4-BE49-F238E27FC236}">
                <a16:creationId xmlns:a16="http://schemas.microsoft.com/office/drawing/2014/main" id="{E0FE8717-B4E4-46D9-8D3E-34450EE2067A}"/>
              </a:ext>
            </a:extLst>
          </p:cNvPr>
          <p:cNvPicPr>
            <a:picLocks noChangeAspect="1"/>
          </p:cNvPicPr>
          <p:nvPr/>
        </p:nvPicPr>
        <p:blipFill>
          <a:blip r:embed="rId2"/>
          <a:stretch>
            <a:fillRect/>
          </a:stretch>
        </p:blipFill>
        <p:spPr>
          <a:xfrm>
            <a:off x="447566" y="1738277"/>
            <a:ext cx="11296867" cy="4810161"/>
          </a:xfrm>
          <a:prstGeom prst="rect">
            <a:avLst/>
          </a:prstGeom>
        </p:spPr>
      </p:pic>
      <p:sp>
        <p:nvSpPr>
          <p:cNvPr id="7" name="Content Placeholder 2">
            <a:extLst>
              <a:ext uri="{FF2B5EF4-FFF2-40B4-BE49-F238E27FC236}">
                <a16:creationId xmlns:a16="http://schemas.microsoft.com/office/drawing/2014/main" id="{06C86D8B-D05F-4C70-9ED5-DB92B041574A}"/>
              </a:ext>
            </a:extLst>
          </p:cNvPr>
          <p:cNvSpPr>
            <a:spLocks noGrp="1"/>
          </p:cNvSpPr>
          <p:nvPr>
            <p:ph idx="1"/>
          </p:nvPr>
        </p:nvSpPr>
        <p:spPr>
          <a:xfrm>
            <a:off x="688258" y="1976284"/>
            <a:ext cx="10835148" cy="4444181"/>
          </a:xfrm>
          <a:no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2604772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2325738"/>
          </a:xfrm>
          <a:blipFill>
            <a:blip r:embed="rId2"/>
            <a:tile tx="0" ty="0" sx="100000" sy="100000" flip="none" algn="tl"/>
          </a:blip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238864"/>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New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5935071"/>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8460EC8D-E4B1-4EBD-91CB-45ED4CACF42A}"/>
              </a:ext>
            </a:extLst>
          </p:cNvPr>
          <p:cNvSpPr>
            <a:spLocks noGrp="1"/>
          </p:cNvSpPr>
          <p:nvPr>
            <p:ph idx="10"/>
          </p:nvPr>
        </p:nvSpPr>
        <p:spPr>
          <a:xfrm>
            <a:off x="1739302" y="3092335"/>
            <a:ext cx="8788599" cy="3092334"/>
          </a:xfrm>
          <a:solidFill>
            <a:srgbClr val="002060"/>
          </a:solidFill>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821159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_Custom Layou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2550344"/>
          </a:xfrm>
          <a:solidFill>
            <a:schemeClr val="accent2">
              <a:lumMod val="60000"/>
              <a:lumOff val="40000"/>
            </a:schemeClr>
          </a:solid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238864"/>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Old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5935071"/>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New Testament</a:t>
            </a:r>
          </a:p>
        </p:txBody>
      </p:sp>
      <p:sp>
        <p:nvSpPr>
          <p:cNvPr id="5" name="Content Placeholder 2">
            <a:extLst>
              <a:ext uri="{FF2B5EF4-FFF2-40B4-BE49-F238E27FC236}">
                <a16:creationId xmlns:a16="http://schemas.microsoft.com/office/drawing/2014/main" id="{8460EC8D-E4B1-4EBD-91CB-45ED4CACF42A}"/>
              </a:ext>
            </a:extLst>
          </p:cNvPr>
          <p:cNvSpPr>
            <a:spLocks noGrp="1"/>
          </p:cNvSpPr>
          <p:nvPr>
            <p:ph idx="10"/>
          </p:nvPr>
        </p:nvSpPr>
        <p:spPr>
          <a:xfrm>
            <a:off x="1739302" y="3316941"/>
            <a:ext cx="8788599" cy="2867728"/>
          </a:xfrm>
          <a:solidFill>
            <a:schemeClr val="accent1">
              <a:lumMod val="75000"/>
            </a:schemeClr>
          </a:solidFill>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4266915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DEFD32D-BC35-452F-B0DB-BD4870B4FCFA}"/>
              </a:ext>
            </a:extLst>
          </p:cNvPr>
          <p:cNvGrpSpPr/>
          <p:nvPr/>
        </p:nvGrpSpPr>
        <p:grpSpPr>
          <a:xfrm>
            <a:off x="973860" y="643272"/>
            <a:ext cx="10106865" cy="5304392"/>
            <a:chOff x="973860" y="643272"/>
            <a:chExt cx="10106865" cy="5304392"/>
          </a:xfrm>
        </p:grpSpPr>
        <p:sp>
          <p:nvSpPr>
            <p:cNvPr id="26" name="Rectangle 17">
              <a:extLst>
                <a:ext uri="{FF2B5EF4-FFF2-40B4-BE49-F238E27FC236}">
                  <a16:creationId xmlns:a16="http://schemas.microsoft.com/office/drawing/2014/main" id="{B59B81AB-087A-4D22-8AE3-B511BEF0622C}"/>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7">
              <a:extLst>
                <a:ext uri="{FF2B5EF4-FFF2-40B4-BE49-F238E27FC236}">
                  <a16:creationId xmlns:a16="http://schemas.microsoft.com/office/drawing/2014/main" id="{41E6AFA4-AD0C-4876-95F0-DD2E9F27CE0F}"/>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E9EBAE40-988C-4D05-A265-0D4BC8D4DFBB}"/>
              </a:ext>
            </a:extLst>
          </p:cNvPr>
          <p:cNvGrpSpPr/>
          <p:nvPr/>
        </p:nvGrpSpPr>
        <p:grpSpPr>
          <a:xfrm>
            <a:off x="782947" y="374468"/>
            <a:ext cx="10488694" cy="640080"/>
            <a:chOff x="782947" y="566928"/>
            <a:chExt cx="10488694" cy="640080"/>
          </a:xfrm>
        </p:grpSpPr>
        <p:grpSp>
          <p:nvGrpSpPr>
            <p:cNvPr id="29" name="Group 28">
              <a:extLst>
                <a:ext uri="{FF2B5EF4-FFF2-40B4-BE49-F238E27FC236}">
                  <a16:creationId xmlns:a16="http://schemas.microsoft.com/office/drawing/2014/main" id="{63B216D4-4A5D-47D1-B442-8E1BE97B5F91}"/>
                </a:ext>
              </a:extLst>
            </p:cNvPr>
            <p:cNvGrpSpPr/>
            <p:nvPr/>
          </p:nvGrpSpPr>
          <p:grpSpPr>
            <a:xfrm>
              <a:off x="1006142" y="566928"/>
              <a:ext cx="10042305" cy="640080"/>
              <a:chOff x="1006142" y="566928"/>
              <a:chExt cx="10042305" cy="640080"/>
            </a:xfrm>
          </p:grpSpPr>
          <p:sp>
            <p:nvSpPr>
              <p:cNvPr id="33" name="Rectangle 3">
                <a:extLst>
                  <a:ext uri="{FF2B5EF4-FFF2-40B4-BE49-F238E27FC236}">
                    <a16:creationId xmlns:a16="http://schemas.microsoft.com/office/drawing/2014/main" id="{A3EFFF64-4E1D-4605-96E1-0DE1BB361EA1}"/>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
                <a:extLst>
                  <a:ext uri="{FF2B5EF4-FFF2-40B4-BE49-F238E27FC236}">
                    <a16:creationId xmlns:a16="http://schemas.microsoft.com/office/drawing/2014/main" id="{4177C544-9CB3-4DF9-B021-A47B64007A40}"/>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CAD373C-4D47-4575-BEF5-1EAA12A64845}"/>
                </a:ext>
              </a:extLst>
            </p:cNvPr>
            <p:cNvGrpSpPr/>
            <p:nvPr/>
          </p:nvGrpSpPr>
          <p:grpSpPr>
            <a:xfrm>
              <a:off x="782947" y="692112"/>
              <a:ext cx="10488694" cy="389711"/>
              <a:chOff x="1243831" y="2788919"/>
              <a:chExt cx="9644593" cy="698138"/>
            </a:xfrm>
          </p:grpSpPr>
          <p:sp>
            <p:nvSpPr>
              <p:cNvPr id="31" name="Rectangle 3">
                <a:extLst>
                  <a:ext uri="{FF2B5EF4-FFF2-40B4-BE49-F238E27FC236}">
                    <a16:creationId xmlns:a16="http://schemas.microsoft.com/office/drawing/2014/main" id="{6298C55B-B3BA-40B4-B3EF-61FB3466C8DA}"/>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
                <a:extLst>
                  <a:ext uri="{FF2B5EF4-FFF2-40B4-BE49-F238E27FC236}">
                    <a16:creationId xmlns:a16="http://schemas.microsoft.com/office/drawing/2014/main" id="{FA3AFD46-21F3-4DB7-A95D-B3E8A44E9266}"/>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5" name="Group 34">
            <a:extLst>
              <a:ext uri="{FF2B5EF4-FFF2-40B4-BE49-F238E27FC236}">
                <a16:creationId xmlns:a16="http://schemas.microsoft.com/office/drawing/2014/main" id="{D12AAEEB-4FF9-44B0-BEBE-D5FCCA6B4F51}"/>
              </a:ext>
            </a:extLst>
          </p:cNvPr>
          <p:cNvGrpSpPr/>
          <p:nvPr/>
        </p:nvGrpSpPr>
        <p:grpSpPr>
          <a:xfrm>
            <a:off x="806519" y="1044441"/>
            <a:ext cx="10488694" cy="640080"/>
            <a:chOff x="782947" y="566928"/>
            <a:chExt cx="10488694" cy="640080"/>
          </a:xfrm>
        </p:grpSpPr>
        <p:grpSp>
          <p:nvGrpSpPr>
            <p:cNvPr id="36" name="Group 35">
              <a:extLst>
                <a:ext uri="{FF2B5EF4-FFF2-40B4-BE49-F238E27FC236}">
                  <a16:creationId xmlns:a16="http://schemas.microsoft.com/office/drawing/2014/main" id="{179AC61E-1766-4EB5-836C-9B820486D39F}"/>
                </a:ext>
              </a:extLst>
            </p:cNvPr>
            <p:cNvGrpSpPr/>
            <p:nvPr/>
          </p:nvGrpSpPr>
          <p:grpSpPr>
            <a:xfrm>
              <a:off x="1006142" y="566928"/>
              <a:ext cx="10042305" cy="640080"/>
              <a:chOff x="1006142" y="566928"/>
              <a:chExt cx="10042305" cy="640080"/>
            </a:xfrm>
          </p:grpSpPr>
          <p:sp>
            <p:nvSpPr>
              <p:cNvPr id="40" name="Rectangle 3">
                <a:extLst>
                  <a:ext uri="{FF2B5EF4-FFF2-40B4-BE49-F238E27FC236}">
                    <a16:creationId xmlns:a16="http://schemas.microsoft.com/office/drawing/2014/main" id="{8B56E0A0-7CD3-46C9-B760-5FCD211CBF3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3">
                <a:extLst>
                  <a:ext uri="{FF2B5EF4-FFF2-40B4-BE49-F238E27FC236}">
                    <a16:creationId xmlns:a16="http://schemas.microsoft.com/office/drawing/2014/main" id="{E5CF2EB7-0965-4CBB-A628-EC0A3482A2D0}"/>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AE917EBC-4294-4FB0-8CED-B476E499F48F}"/>
                </a:ext>
              </a:extLst>
            </p:cNvPr>
            <p:cNvGrpSpPr/>
            <p:nvPr/>
          </p:nvGrpSpPr>
          <p:grpSpPr>
            <a:xfrm>
              <a:off x="782947" y="692112"/>
              <a:ext cx="10488694" cy="389711"/>
              <a:chOff x="1243831" y="2788919"/>
              <a:chExt cx="9644593" cy="698138"/>
            </a:xfrm>
          </p:grpSpPr>
          <p:sp>
            <p:nvSpPr>
              <p:cNvPr id="38" name="Rectangle 3">
                <a:extLst>
                  <a:ext uri="{FF2B5EF4-FFF2-40B4-BE49-F238E27FC236}">
                    <a16:creationId xmlns:a16="http://schemas.microsoft.com/office/drawing/2014/main" id="{21654C09-DBCC-422B-9B48-3FAA60E899A7}"/>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
                <a:extLst>
                  <a:ext uri="{FF2B5EF4-FFF2-40B4-BE49-F238E27FC236}">
                    <a16:creationId xmlns:a16="http://schemas.microsoft.com/office/drawing/2014/main" id="{55AC711F-3ADB-47C3-9958-5CFF38B41961}"/>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2" name="TextBox 41">
            <a:extLst>
              <a:ext uri="{FF2B5EF4-FFF2-40B4-BE49-F238E27FC236}">
                <a16:creationId xmlns:a16="http://schemas.microsoft.com/office/drawing/2014/main" id="{0D329AB6-497C-4F25-AEEF-27A277F45A27}"/>
              </a:ext>
            </a:extLst>
          </p:cNvPr>
          <p:cNvSpPr txBox="1"/>
          <p:nvPr/>
        </p:nvSpPr>
        <p:spPr>
          <a:xfrm>
            <a:off x="1349829" y="1014548"/>
            <a:ext cx="9318171" cy="2677656"/>
          </a:xfrm>
          <a:prstGeom prst="rect">
            <a:avLst/>
          </a:prstGeom>
          <a:noFill/>
        </p:spPr>
        <p:txBody>
          <a:bodyPr wrap="square" rtlCol="0">
            <a:spAutoFit/>
          </a:bodyPr>
          <a:lstStyle/>
          <a:p>
            <a:r>
              <a:rPr lang="en-US" sz="2800" dirty="0">
                <a:latin typeface="Lucida Handwriting" panose="03010101010101010101" pitchFamily="66" charset="0"/>
              </a:rPr>
              <a:t>Ezekiel 14:21 (KJV) </a:t>
            </a:r>
          </a:p>
          <a:p>
            <a:r>
              <a:rPr lang="en-US" sz="2800" dirty="0">
                <a:latin typeface="Lucida Handwriting" panose="03010101010101010101" pitchFamily="66" charset="0"/>
              </a:rPr>
              <a:t>21  For thus saith the Lord GOD; How much more when I send my four sore judgments upon Jerusalem, the sword, and the famine, and the noisome beast, and the pestilence, to cut off from it man and beast? </a:t>
            </a:r>
          </a:p>
        </p:txBody>
      </p:sp>
      <p:sp>
        <p:nvSpPr>
          <p:cNvPr id="43" name="Oval 42">
            <a:extLst>
              <a:ext uri="{FF2B5EF4-FFF2-40B4-BE49-F238E27FC236}">
                <a16:creationId xmlns:a16="http://schemas.microsoft.com/office/drawing/2014/main" id="{8145DF5E-F45A-472D-A39C-974E51141F81}"/>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67B65165-7DA9-4AF9-98C4-B5FDD42E83BD}"/>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9602F01F-A05C-4080-B02C-C668333E1706}"/>
              </a:ext>
            </a:extLst>
          </p:cNvPr>
          <p:cNvGrpSpPr/>
          <p:nvPr userDrawn="1"/>
        </p:nvGrpSpPr>
        <p:grpSpPr>
          <a:xfrm>
            <a:off x="973860" y="643272"/>
            <a:ext cx="10106865" cy="5304392"/>
            <a:chOff x="973860" y="643272"/>
            <a:chExt cx="10106865" cy="5304392"/>
          </a:xfrm>
        </p:grpSpPr>
        <p:sp>
          <p:nvSpPr>
            <p:cNvPr id="23" name="Rectangle 17">
              <a:extLst>
                <a:ext uri="{FF2B5EF4-FFF2-40B4-BE49-F238E27FC236}">
                  <a16:creationId xmlns:a16="http://schemas.microsoft.com/office/drawing/2014/main" id="{0B0D6DA5-290D-4A06-837E-D1F3C21E3CA5}"/>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4" name="Rectangle 17">
              <a:extLst>
                <a:ext uri="{FF2B5EF4-FFF2-40B4-BE49-F238E27FC236}">
                  <a16:creationId xmlns:a16="http://schemas.microsoft.com/office/drawing/2014/main" id="{3654D961-E3FB-428D-A244-1BC7EB20D00F}"/>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84C32B4F-157F-40A9-8C17-EDFCDE4B1BE2}"/>
              </a:ext>
            </a:extLst>
          </p:cNvPr>
          <p:cNvGrpSpPr/>
          <p:nvPr userDrawn="1"/>
        </p:nvGrpSpPr>
        <p:grpSpPr>
          <a:xfrm>
            <a:off x="782947" y="374468"/>
            <a:ext cx="10488694" cy="640080"/>
            <a:chOff x="782947" y="566928"/>
            <a:chExt cx="10488694" cy="640080"/>
          </a:xfrm>
        </p:grpSpPr>
        <p:grpSp>
          <p:nvGrpSpPr>
            <p:cNvPr id="46" name="Group 45">
              <a:extLst>
                <a:ext uri="{FF2B5EF4-FFF2-40B4-BE49-F238E27FC236}">
                  <a16:creationId xmlns:a16="http://schemas.microsoft.com/office/drawing/2014/main" id="{C35D3090-639A-4546-B5BD-805A6674471E}"/>
                </a:ext>
              </a:extLst>
            </p:cNvPr>
            <p:cNvGrpSpPr/>
            <p:nvPr/>
          </p:nvGrpSpPr>
          <p:grpSpPr>
            <a:xfrm>
              <a:off x="1006142" y="566928"/>
              <a:ext cx="10042305" cy="640080"/>
              <a:chOff x="1006142" y="566928"/>
              <a:chExt cx="10042305" cy="640080"/>
            </a:xfrm>
          </p:grpSpPr>
          <p:sp>
            <p:nvSpPr>
              <p:cNvPr id="50" name="Rectangle 3">
                <a:extLst>
                  <a:ext uri="{FF2B5EF4-FFF2-40B4-BE49-F238E27FC236}">
                    <a16:creationId xmlns:a16="http://schemas.microsoft.com/office/drawing/2014/main" id="{33686201-3197-492E-B746-3B92EB504F23}"/>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3">
                <a:extLst>
                  <a:ext uri="{FF2B5EF4-FFF2-40B4-BE49-F238E27FC236}">
                    <a16:creationId xmlns:a16="http://schemas.microsoft.com/office/drawing/2014/main" id="{10754D20-B8A6-405B-AE9B-B66F1B7E505C}"/>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D432CA14-2BB9-4ADB-B07F-644BE13336DD}"/>
                </a:ext>
              </a:extLst>
            </p:cNvPr>
            <p:cNvGrpSpPr/>
            <p:nvPr/>
          </p:nvGrpSpPr>
          <p:grpSpPr>
            <a:xfrm>
              <a:off x="782947" y="692112"/>
              <a:ext cx="10488694" cy="389711"/>
              <a:chOff x="1243831" y="2788919"/>
              <a:chExt cx="9644593" cy="698138"/>
            </a:xfrm>
          </p:grpSpPr>
          <p:sp>
            <p:nvSpPr>
              <p:cNvPr id="48" name="Rectangle 3">
                <a:extLst>
                  <a:ext uri="{FF2B5EF4-FFF2-40B4-BE49-F238E27FC236}">
                    <a16:creationId xmlns:a16="http://schemas.microsoft.com/office/drawing/2014/main" id="{6D79CB7E-3E3E-4D56-96FD-44147DB16747}"/>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3">
                <a:extLst>
                  <a:ext uri="{FF2B5EF4-FFF2-40B4-BE49-F238E27FC236}">
                    <a16:creationId xmlns:a16="http://schemas.microsoft.com/office/drawing/2014/main" id="{0AAF95E5-B084-4BB0-8B72-0FD5A52350B7}"/>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2" name="Group 51">
            <a:extLst>
              <a:ext uri="{FF2B5EF4-FFF2-40B4-BE49-F238E27FC236}">
                <a16:creationId xmlns:a16="http://schemas.microsoft.com/office/drawing/2014/main" id="{9A1E1C3B-D401-4FC4-B424-EBCB19D388F5}"/>
              </a:ext>
            </a:extLst>
          </p:cNvPr>
          <p:cNvGrpSpPr/>
          <p:nvPr userDrawn="1"/>
        </p:nvGrpSpPr>
        <p:grpSpPr>
          <a:xfrm>
            <a:off x="806519" y="1044441"/>
            <a:ext cx="10488694" cy="640080"/>
            <a:chOff x="782947" y="566928"/>
            <a:chExt cx="10488694" cy="640080"/>
          </a:xfrm>
        </p:grpSpPr>
        <p:grpSp>
          <p:nvGrpSpPr>
            <p:cNvPr id="53" name="Group 52">
              <a:extLst>
                <a:ext uri="{FF2B5EF4-FFF2-40B4-BE49-F238E27FC236}">
                  <a16:creationId xmlns:a16="http://schemas.microsoft.com/office/drawing/2014/main" id="{59158DB0-D458-4570-8C5A-65D648C410E2}"/>
                </a:ext>
              </a:extLst>
            </p:cNvPr>
            <p:cNvGrpSpPr/>
            <p:nvPr/>
          </p:nvGrpSpPr>
          <p:grpSpPr>
            <a:xfrm>
              <a:off x="1006142" y="566928"/>
              <a:ext cx="10042305" cy="640080"/>
              <a:chOff x="1006142" y="566928"/>
              <a:chExt cx="10042305" cy="640080"/>
            </a:xfrm>
          </p:grpSpPr>
          <p:sp>
            <p:nvSpPr>
              <p:cNvPr id="57" name="Rectangle 3">
                <a:extLst>
                  <a:ext uri="{FF2B5EF4-FFF2-40B4-BE49-F238E27FC236}">
                    <a16:creationId xmlns:a16="http://schemas.microsoft.com/office/drawing/2014/main" id="{3893D43B-59CF-4F6C-8723-D12DFCED416A}"/>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3">
                <a:extLst>
                  <a:ext uri="{FF2B5EF4-FFF2-40B4-BE49-F238E27FC236}">
                    <a16:creationId xmlns:a16="http://schemas.microsoft.com/office/drawing/2014/main" id="{903179A4-8F24-4E76-98B3-179185146362}"/>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a:extLst>
                <a:ext uri="{FF2B5EF4-FFF2-40B4-BE49-F238E27FC236}">
                  <a16:creationId xmlns:a16="http://schemas.microsoft.com/office/drawing/2014/main" id="{65AF9255-1C02-4E61-864E-5FFACCCD870F}"/>
                </a:ext>
              </a:extLst>
            </p:cNvPr>
            <p:cNvGrpSpPr/>
            <p:nvPr/>
          </p:nvGrpSpPr>
          <p:grpSpPr>
            <a:xfrm>
              <a:off x="782947" y="692112"/>
              <a:ext cx="10488694" cy="389711"/>
              <a:chOff x="1243831" y="2788919"/>
              <a:chExt cx="9644593" cy="698138"/>
            </a:xfrm>
          </p:grpSpPr>
          <p:sp>
            <p:nvSpPr>
              <p:cNvPr id="55" name="Rectangle 3">
                <a:extLst>
                  <a:ext uri="{FF2B5EF4-FFF2-40B4-BE49-F238E27FC236}">
                    <a16:creationId xmlns:a16="http://schemas.microsoft.com/office/drawing/2014/main" id="{D5EB8208-5143-4460-943F-B2B38C8913CD}"/>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3">
                <a:extLst>
                  <a:ext uri="{FF2B5EF4-FFF2-40B4-BE49-F238E27FC236}">
                    <a16:creationId xmlns:a16="http://schemas.microsoft.com/office/drawing/2014/main" id="{97BE8489-2AB1-4146-AE0F-0C7167106643}"/>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0" name="Oval 59">
            <a:extLst>
              <a:ext uri="{FF2B5EF4-FFF2-40B4-BE49-F238E27FC236}">
                <a16:creationId xmlns:a16="http://schemas.microsoft.com/office/drawing/2014/main" id="{FA312CF6-0569-4A8A-810C-BC97F9E3C4B4}"/>
              </a:ext>
            </a:extLst>
          </p:cNvPr>
          <p:cNvSpPr/>
          <p:nvPr userDrawn="1"/>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EC545154-23C7-4DEE-86FE-E843F84D5CE4}"/>
              </a:ext>
            </a:extLst>
          </p:cNvPr>
          <p:cNvSpPr/>
          <p:nvPr userDrawn="1"/>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685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3000"/>
                                        <p:tgtEl>
                                          <p:spTgt spid="2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up)">
                                      <p:cBhvr>
                                        <p:cTn id="10" dur="3000"/>
                                        <p:tgtEl>
                                          <p:spTgt spid="42"/>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35"/>
                                        </p:tgtEl>
                                        <p:attrNameLst>
                                          <p:attrName>ppt_x</p:attrName>
                                          <p:attrName>ppt_y</p:attrName>
                                        </p:attrNameLst>
                                      </p:cBhvr>
                                      <p:rCtr x="0" y="33935"/>
                                    </p:animMotion>
                                  </p:childTnLst>
                                </p:cTn>
                              </p:par>
                              <p:par>
                                <p:cTn id="13" presetID="22" presetClass="entr" presetSubtype="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3000"/>
                                        <p:tgtEl>
                                          <p:spTgt spid="22"/>
                                        </p:tgtEl>
                                      </p:cBhvr>
                                    </p:animEffect>
                                  </p:childTnLst>
                                </p:cTn>
                              </p:par>
                              <p:par>
                                <p:cTn id="16" presetID="42" presetClass="path" presetSubtype="0" accel="50000" decel="50000" fill="hold" nodeType="withEffect">
                                  <p:stCondLst>
                                    <p:cond delay="0"/>
                                  </p:stCondLst>
                                  <p:childTnLst>
                                    <p:animMotion origin="layout" path="M -3.95833E-6 -2.59259E-6 L -3.95833E-6 0.67894 " pathEditMode="relative" rAng="0" ptsTypes="AA">
                                      <p:cBhvr>
                                        <p:cTn id="17" dur="3000" fill="hold"/>
                                        <p:tgtEl>
                                          <p:spTgt spid="52"/>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62092-96EC-44D9-8604-584147C1205A}"/>
              </a:ext>
            </a:extLst>
          </p:cNvPr>
          <p:cNvSpPr>
            <a:spLocks noGrp="1"/>
          </p:cNvSpPr>
          <p:nvPr>
            <p:ph type="title" hasCustomPrompt="1"/>
          </p:nvPr>
        </p:nvSpPr>
        <p:spPr>
          <a:xfrm>
            <a:off x="838200" y="320675"/>
            <a:ext cx="10515600" cy="1325563"/>
          </a:xfrm>
        </p:spPr>
        <p:txBody>
          <a:bodyPr/>
          <a:lstStyle>
            <a:lvl1pPr algn="l">
              <a:defRPr b="1">
                <a:solidFill>
                  <a:srgbClr val="FFFF00"/>
                </a:solidFill>
                <a:latin typeface="Arial Rounded MT Bold" panose="020F07040305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C6A6A5C-0824-44B0-9D5C-84A842980A26}"/>
              </a:ext>
            </a:extLst>
          </p:cNvPr>
          <p:cNvSpPr>
            <a:spLocks noGrp="1"/>
          </p:cNvSpPr>
          <p:nvPr>
            <p:ph idx="1"/>
          </p:nvPr>
        </p:nvSpPr>
        <p:spPr>
          <a:xfrm>
            <a:off x="838200" y="1888378"/>
            <a:ext cx="10515600" cy="435133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vl6pPr>
              <a:defRPr>
                <a:solidFill>
                  <a:schemeClr val="bg1"/>
                </a:solidFill>
              </a:defRPr>
            </a:lvl6pPr>
            <a:lvl7pPr>
              <a:defRPr>
                <a:solidFill>
                  <a:schemeClr val="bg1"/>
                </a:solidFill>
              </a:defRPr>
            </a:lvl7pPr>
            <a:lvl8pPr>
              <a:defRPr>
                <a:solidFill>
                  <a:schemeClr val="bg1"/>
                </a:solidFill>
              </a:defRPr>
            </a:lvl8pPr>
            <a:lvl9pPr marL="3943350" indent="-285750">
              <a:buFont typeface="Arial" panose="020B0604020202020204" pitchFamily="34" charset="0"/>
              <a:buChar cha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2611619-40B2-43C2-996A-00AFEDAA54A7}"/>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12/4/2020</a:t>
            </a:fld>
            <a:endParaRPr lang="en-US" dirty="0"/>
          </a:p>
        </p:txBody>
      </p:sp>
      <p:sp>
        <p:nvSpPr>
          <p:cNvPr id="5" name="Footer Placeholder 4">
            <a:extLst>
              <a:ext uri="{FF2B5EF4-FFF2-40B4-BE49-F238E27FC236}">
                <a16:creationId xmlns:a16="http://schemas.microsoft.com/office/drawing/2014/main" id="{EF6D6727-C4CF-4923-8926-6FCC3F8F10A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6971132-BFF8-4CF9-B45E-9F4CC2DD7B0B}"/>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479220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3" y="766597"/>
            <a:ext cx="8788599" cy="5390242"/>
          </a:xfrm>
          <a:solidFill>
            <a:schemeClr val="accent2">
              <a:lumMod val="60000"/>
              <a:lumOff val="40000"/>
            </a:schemeClr>
          </a:solid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Rectangle 3">
            <a:extLst>
              <a:ext uri="{FF2B5EF4-FFF2-40B4-BE49-F238E27FC236}">
                <a16:creationId xmlns:a16="http://schemas.microsoft.com/office/drawing/2014/main" id="{F628D72F-5526-406F-93BF-CDDCEB3C0C50}"/>
              </a:ext>
            </a:extLst>
          </p:cNvPr>
          <p:cNvSpPr/>
          <p:nvPr/>
        </p:nvSpPr>
        <p:spPr>
          <a:xfrm>
            <a:off x="1730624" y="447816"/>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Verdana" panose="020B0604030504040204" pitchFamily="34" charset="0"/>
                <a:cs typeface="Times New Roman" panose="02020603050405020304" pitchFamily="18" charset="0"/>
              </a:rPr>
              <a:t>Old Testament</a:t>
            </a:r>
          </a:p>
        </p:txBody>
      </p:sp>
      <p:sp>
        <p:nvSpPr>
          <p:cNvPr id="5" name="Rectangle 4">
            <a:extLst>
              <a:ext uri="{FF2B5EF4-FFF2-40B4-BE49-F238E27FC236}">
                <a16:creationId xmlns:a16="http://schemas.microsoft.com/office/drawing/2014/main" id="{52AA9956-A218-44E1-AF11-921007EF9FD6}"/>
              </a:ext>
            </a:extLst>
          </p:cNvPr>
          <p:cNvSpPr/>
          <p:nvPr/>
        </p:nvSpPr>
        <p:spPr>
          <a:xfrm>
            <a:off x="1504121" y="238864"/>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655FEC5-08B5-4FAF-B012-FA2027E51D66}"/>
              </a:ext>
            </a:extLst>
          </p:cNvPr>
          <p:cNvSpPr/>
          <p:nvPr/>
        </p:nvSpPr>
        <p:spPr>
          <a:xfrm>
            <a:off x="624437" y="548346"/>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60721AD-7BDD-49E7-91FD-451791BA46E0}"/>
              </a:ext>
            </a:extLst>
          </p:cNvPr>
          <p:cNvPicPr>
            <a:picLocks noChangeAspect="1"/>
          </p:cNvPicPr>
          <p:nvPr/>
        </p:nvPicPr>
        <p:blipFill>
          <a:blip r:embed="rId2"/>
          <a:stretch>
            <a:fillRect/>
          </a:stretch>
        </p:blipFill>
        <p:spPr>
          <a:xfrm rot="10800000">
            <a:off x="10536581" y="223123"/>
            <a:ext cx="1140051" cy="768163"/>
          </a:xfrm>
          <a:prstGeom prst="rect">
            <a:avLst/>
          </a:prstGeom>
        </p:spPr>
      </p:pic>
      <p:grpSp>
        <p:nvGrpSpPr>
          <p:cNvPr id="2" name="Group 1">
            <a:extLst>
              <a:ext uri="{FF2B5EF4-FFF2-40B4-BE49-F238E27FC236}">
                <a16:creationId xmlns:a16="http://schemas.microsoft.com/office/drawing/2014/main" id="{D14F3571-1B5A-464D-BE53-9F9D5AA93AD3}"/>
              </a:ext>
            </a:extLst>
          </p:cNvPr>
          <p:cNvGrpSpPr/>
          <p:nvPr/>
        </p:nvGrpSpPr>
        <p:grpSpPr>
          <a:xfrm>
            <a:off x="603165" y="634567"/>
            <a:ext cx="11052195" cy="770750"/>
            <a:chOff x="624437" y="5932146"/>
            <a:chExt cx="11052195" cy="770750"/>
          </a:xfrm>
        </p:grpSpPr>
        <p:sp>
          <p:nvSpPr>
            <p:cNvPr id="12" name="Rectangle 11">
              <a:extLst>
                <a:ext uri="{FF2B5EF4-FFF2-40B4-BE49-F238E27FC236}">
                  <a16:creationId xmlns:a16="http://schemas.microsoft.com/office/drawing/2014/main" id="{9140C050-238D-4D0B-A088-1F9C907437D0}"/>
                </a:ext>
              </a:extLst>
            </p:cNvPr>
            <p:cNvSpPr/>
            <p:nvPr/>
          </p:nvSpPr>
          <p:spPr>
            <a:xfrm>
              <a:off x="1730624" y="6156839"/>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71F9009F-81AE-40F5-891D-0FB0079FB814}"/>
                </a:ext>
              </a:extLst>
            </p:cNvPr>
            <p:cNvSpPr/>
            <p:nvPr/>
          </p:nvSpPr>
          <p:spPr>
            <a:xfrm>
              <a:off x="1504121" y="5947887"/>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AF66372-BF9A-40EE-932A-5877D397BDB2}"/>
                </a:ext>
              </a:extLst>
            </p:cNvPr>
            <p:cNvSpPr/>
            <p:nvPr/>
          </p:nvSpPr>
          <p:spPr>
            <a:xfrm>
              <a:off x="624437" y="6257369"/>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4182F33-A5A1-4D92-ADDA-FEB1527BCBAC}"/>
                </a:ext>
              </a:extLst>
            </p:cNvPr>
            <p:cNvPicPr>
              <a:picLocks noChangeAspect="1"/>
            </p:cNvPicPr>
            <p:nvPr/>
          </p:nvPicPr>
          <p:blipFill>
            <a:blip r:embed="rId2"/>
            <a:stretch>
              <a:fillRect/>
            </a:stretch>
          </p:blipFill>
          <p:spPr>
            <a:xfrm rot="10800000">
              <a:off x="10536581" y="5932146"/>
              <a:ext cx="1140051" cy="768163"/>
            </a:xfrm>
            <a:prstGeom prst="rect">
              <a:avLst/>
            </a:prstGeom>
          </p:spPr>
        </p:pic>
      </p:grpSp>
    </p:spTree>
    <p:extLst>
      <p:ext uri="{BB962C8B-B14F-4D97-AF65-F5344CB8AC3E}">
        <p14:creationId xmlns:p14="http://schemas.microsoft.com/office/powerpoint/2010/main" val="405688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3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3000"/>
                                        <p:tgtEl>
                                          <p:spTgt spid="3">
                                            <p:txEl>
                                              <p:pRg st="0" end="0"/>
                                            </p:txEl>
                                          </p:spTgt>
                                        </p:tgtEl>
                                      </p:cBhvr>
                                    </p:animEffect>
                                  </p:childTnLst>
                                </p:cTn>
                              </p:par>
                              <p:par>
                                <p:cTn id="11" presetID="42" presetClass="path" presetSubtype="0" accel="50000" decel="50000" fill="hold" nodeType="withEffect">
                                  <p:stCondLst>
                                    <p:cond delay="0"/>
                                  </p:stCondLst>
                                  <p:childTnLst>
                                    <p:animMotion origin="layout" path="M -4.375E-6 -1.11111E-6 L -4.375E-6 0.74908 " pathEditMode="relative" rAng="0" ptsTypes="AA">
                                      <p:cBhvr>
                                        <p:cTn id="12" dur="3000" fill="hold"/>
                                        <p:tgtEl>
                                          <p:spTgt spid="2"/>
                                        </p:tgtEl>
                                        <p:attrNameLst>
                                          <p:attrName>ppt_x</p:attrName>
                                          <p:attrName>ppt_y</p:attrName>
                                        </p:attrNameLst>
                                      </p:cBhvr>
                                      <p:rCtr x="0" y="37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 lvl="1">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_Custom Layou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1961804"/>
            <a:ext cx="8788599" cy="4195035"/>
          </a:xfrm>
          <a:solidFill>
            <a:schemeClr val="accent2">
              <a:lumMod val="60000"/>
              <a:lumOff val="40000"/>
            </a:schemeClr>
          </a:solid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grpSp>
        <p:nvGrpSpPr>
          <p:cNvPr id="2" name="Group 1">
            <a:extLst>
              <a:ext uri="{FF2B5EF4-FFF2-40B4-BE49-F238E27FC236}">
                <a16:creationId xmlns:a16="http://schemas.microsoft.com/office/drawing/2014/main" id="{1B2558FC-FA95-4A36-BD3A-95881B25917E}"/>
              </a:ext>
            </a:extLst>
          </p:cNvPr>
          <p:cNvGrpSpPr/>
          <p:nvPr/>
        </p:nvGrpSpPr>
        <p:grpSpPr>
          <a:xfrm>
            <a:off x="624437" y="5932146"/>
            <a:ext cx="11052195" cy="770750"/>
            <a:chOff x="624437" y="5932146"/>
            <a:chExt cx="11052195" cy="770750"/>
          </a:xfrm>
        </p:grpSpPr>
        <p:sp>
          <p:nvSpPr>
            <p:cNvPr id="12" name="Rectangle 11">
              <a:extLst>
                <a:ext uri="{FF2B5EF4-FFF2-40B4-BE49-F238E27FC236}">
                  <a16:creationId xmlns:a16="http://schemas.microsoft.com/office/drawing/2014/main" id="{9140C050-238D-4D0B-A088-1F9C907437D0}"/>
                </a:ext>
              </a:extLst>
            </p:cNvPr>
            <p:cNvSpPr/>
            <p:nvPr/>
          </p:nvSpPr>
          <p:spPr>
            <a:xfrm>
              <a:off x="1739303" y="6020705"/>
              <a:ext cx="8797278" cy="527733"/>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71F9009F-81AE-40F5-891D-0FB0079FB814}"/>
                </a:ext>
              </a:extLst>
            </p:cNvPr>
            <p:cNvSpPr/>
            <p:nvPr/>
          </p:nvSpPr>
          <p:spPr>
            <a:xfrm>
              <a:off x="1504121" y="5947887"/>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AF66372-BF9A-40EE-932A-5877D397BDB2}"/>
                </a:ext>
              </a:extLst>
            </p:cNvPr>
            <p:cNvSpPr/>
            <p:nvPr/>
          </p:nvSpPr>
          <p:spPr>
            <a:xfrm>
              <a:off x="624437" y="6257369"/>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4182F33-A5A1-4D92-ADDA-FEB1527BCBAC}"/>
                </a:ext>
              </a:extLst>
            </p:cNvPr>
            <p:cNvPicPr>
              <a:picLocks noChangeAspect="1"/>
            </p:cNvPicPr>
            <p:nvPr/>
          </p:nvPicPr>
          <p:blipFill>
            <a:blip r:embed="rId2"/>
            <a:stretch>
              <a:fillRect/>
            </a:stretch>
          </p:blipFill>
          <p:spPr>
            <a:xfrm rot="10800000">
              <a:off x="10536581" y="5932146"/>
              <a:ext cx="1140051" cy="768163"/>
            </a:xfrm>
            <a:prstGeom prst="rect">
              <a:avLst/>
            </a:prstGeom>
          </p:spPr>
        </p:pic>
      </p:grpSp>
      <p:sp>
        <p:nvSpPr>
          <p:cNvPr id="17" name="Freeform: Shape 16">
            <a:extLst>
              <a:ext uri="{FF2B5EF4-FFF2-40B4-BE49-F238E27FC236}">
                <a16:creationId xmlns:a16="http://schemas.microsoft.com/office/drawing/2014/main" id="{B2FB49DA-0260-4228-A8BE-1675BD3FEBD3}"/>
              </a:ext>
            </a:extLst>
          </p:cNvPr>
          <p:cNvSpPr/>
          <p:nvPr/>
        </p:nvSpPr>
        <p:spPr>
          <a:xfrm>
            <a:off x="630885" y="1410433"/>
            <a:ext cx="10996756" cy="973537"/>
          </a:xfrm>
          <a:custGeom>
            <a:avLst/>
            <a:gdLst>
              <a:gd name="connsiteX0" fmla="*/ 439842 w 10996756"/>
              <a:gd name="connsiteY0" fmla="*/ 309482 h 768164"/>
              <a:gd name="connsiteX1" fmla="*/ 845119 w 10996756"/>
              <a:gd name="connsiteY1" fmla="*/ 356149 h 768164"/>
              <a:gd name="connsiteX2" fmla="*/ 879684 w 10996756"/>
              <a:gd name="connsiteY2" fmla="*/ 385890 h 768164"/>
              <a:gd name="connsiteX3" fmla="*/ 845119 w 10996756"/>
              <a:gd name="connsiteY3" fmla="*/ 415631 h 768164"/>
              <a:gd name="connsiteX4" fmla="*/ 439842 w 10996756"/>
              <a:gd name="connsiteY4" fmla="*/ 462298 h 768164"/>
              <a:gd name="connsiteX5" fmla="*/ 0 w 10996756"/>
              <a:gd name="connsiteY5" fmla="*/ 385890 h 768164"/>
              <a:gd name="connsiteX6" fmla="*/ 439842 w 10996756"/>
              <a:gd name="connsiteY6" fmla="*/ 309482 h 768164"/>
              <a:gd name="connsiteX7" fmla="*/ 10539556 w 10996756"/>
              <a:gd name="connsiteY7" fmla="*/ 303071 h 768164"/>
              <a:gd name="connsiteX8" fmla="*/ 10996756 w 10996756"/>
              <a:gd name="connsiteY8" fmla="*/ 384082 h 768164"/>
              <a:gd name="connsiteX9" fmla="*/ 10539556 w 10996756"/>
              <a:gd name="connsiteY9" fmla="*/ 465093 h 768164"/>
              <a:gd name="connsiteX10" fmla="*/ 10082356 w 10996756"/>
              <a:gd name="connsiteY10" fmla="*/ 384082 h 768164"/>
              <a:gd name="connsiteX11" fmla="*/ 10539556 w 10996756"/>
              <a:gd name="connsiteY11" fmla="*/ 303071 h 768164"/>
              <a:gd name="connsiteX12" fmla="*/ 879684 w 10996756"/>
              <a:gd name="connsiteY12" fmla="*/ 0 h 768164"/>
              <a:gd name="connsiteX13" fmla="*/ 1106187 w 10996756"/>
              <a:gd name="connsiteY13" fmla="*/ 0 h 768164"/>
              <a:gd name="connsiteX14" fmla="*/ 1106187 w 10996756"/>
              <a:gd name="connsiteY14" fmla="*/ 755009 h 768164"/>
              <a:gd name="connsiteX15" fmla="*/ 879684 w 10996756"/>
              <a:gd name="connsiteY15" fmla="*/ 755009 h 768164"/>
              <a:gd name="connsiteX16" fmla="*/ 879684 w 10996756"/>
              <a:gd name="connsiteY16" fmla="*/ 385890 h 768164"/>
              <a:gd name="connsiteX17" fmla="*/ 9933280 w 10996756"/>
              <a:gd name="connsiteY17" fmla="*/ 0 h 768164"/>
              <a:gd name="connsiteX18" fmla="*/ 10082356 w 10996756"/>
              <a:gd name="connsiteY18" fmla="*/ 0 h 768164"/>
              <a:gd name="connsiteX19" fmla="*/ 10082356 w 10996756"/>
              <a:gd name="connsiteY19" fmla="*/ 384082 h 768164"/>
              <a:gd name="connsiteX20" fmla="*/ 10082356 w 10996756"/>
              <a:gd name="connsiteY20" fmla="*/ 738348 h 768164"/>
              <a:gd name="connsiteX21" fmla="*/ 10052540 w 10996756"/>
              <a:gd name="connsiteY21" fmla="*/ 768164 h 768164"/>
              <a:gd name="connsiteX22" fmla="*/ 9903464 w 10996756"/>
              <a:gd name="connsiteY22" fmla="*/ 768164 h 768164"/>
              <a:gd name="connsiteX23" fmla="*/ 9903464 w 10996756"/>
              <a:gd name="connsiteY23" fmla="*/ 545279 h 768164"/>
              <a:gd name="connsiteX24" fmla="*/ 1114865 w 10996756"/>
              <a:gd name="connsiteY24" fmla="*/ 545279 h 768164"/>
              <a:gd name="connsiteX25" fmla="*/ 1114865 w 10996756"/>
              <a:gd name="connsiteY25" fmla="*/ 226498 h 768164"/>
              <a:gd name="connsiteX26" fmla="*/ 9903464 w 10996756"/>
              <a:gd name="connsiteY26" fmla="*/ 226498 h 768164"/>
              <a:gd name="connsiteX27" fmla="*/ 9903464 w 10996756"/>
              <a:gd name="connsiteY27" fmla="*/ 29816 h 768164"/>
              <a:gd name="connsiteX28" fmla="*/ 9933280 w 10996756"/>
              <a:gd name="connsiteY28" fmla="*/ 0 h 76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996756" h="768164">
                <a:moveTo>
                  <a:pt x="439842" y="309482"/>
                </a:moveTo>
                <a:cubicBezTo>
                  <a:pt x="622031" y="309482"/>
                  <a:pt x="778348" y="328725"/>
                  <a:pt x="845119" y="356149"/>
                </a:cubicBezTo>
                <a:lnTo>
                  <a:pt x="879684" y="385890"/>
                </a:lnTo>
                <a:lnTo>
                  <a:pt x="845119" y="415631"/>
                </a:lnTo>
                <a:cubicBezTo>
                  <a:pt x="778348" y="443055"/>
                  <a:pt x="622031" y="462298"/>
                  <a:pt x="439842" y="462298"/>
                </a:cubicBezTo>
                <a:cubicBezTo>
                  <a:pt x="196924" y="462298"/>
                  <a:pt x="0" y="428089"/>
                  <a:pt x="0" y="385890"/>
                </a:cubicBezTo>
                <a:cubicBezTo>
                  <a:pt x="0" y="343691"/>
                  <a:pt x="196924" y="309482"/>
                  <a:pt x="439842" y="309482"/>
                </a:cubicBezTo>
                <a:close/>
                <a:moveTo>
                  <a:pt x="10539556" y="303071"/>
                </a:moveTo>
                <a:cubicBezTo>
                  <a:pt x="10792061" y="303071"/>
                  <a:pt x="10996756" y="339341"/>
                  <a:pt x="10996756" y="384082"/>
                </a:cubicBezTo>
                <a:cubicBezTo>
                  <a:pt x="10996756" y="428823"/>
                  <a:pt x="10792061" y="465093"/>
                  <a:pt x="10539556" y="465093"/>
                </a:cubicBezTo>
                <a:cubicBezTo>
                  <a:pt x="10287051" y="465093"/>
                  <a:pt x="10082356" y="428823"/>
                  <a:pt x="10082356" y="384082"/>
                </a:cubicBezTo>
                <a:cubicBezTo>
                  <a:pt x="10082356" y="339341"/>
                  <a:pt x="10287051" y="303071"/>
                  <a:pt x="10539556" y="303071"/>
                </a:cubicBezTo>
                <a:close/>
                <a:moveTo>
                  <a:pt x="879684" y="0"/>
                </a:moveTo>
                <a:lnTo>
                  <a:pt x="1106187" y="0"/>
                </a:lnTo>
                <a:lnTo>
                  <a:pt x="1106187" y="755009"/>
                </a:lnTo>
                <a:lnTo>
                  <a:pt x="879684" y="755009"/>
                </a:lnTo>
                <a:lnTo>
                  <a:pt x="879684" y="385890"/>
                </a:lnTo>
                <a:close/>
                <a:moveTo>
                  <a:pt x="9933280" y="0"/>
                </a:moveTo>
                <a:lnTo>
                  <a:pt x="10082356" y="0"/>
                </a:lnTo>
                <a:lnTo>
                  <a:pt x="10082356" y="384082"/>
                </a:lnTo>
                <a:lnTo>
                  <a:pt x="10082356" y="738348"/>
                </a:lnTo>
                <a:cubicBezTo>
                  <a:pt x="10082356" y="754815"/>
                  <a:pt x="10069007" y="768164"/>
                  <a:pt x="10052540" y="768164"/>
                </a:cubicBezTo>
                <a:lnTo>
                  <a:pt x="9903464" y="768164"/>
                </a:lnTo>
                <a:lnTo>
                  <a:pt x="9903464" y="545279"/>
                </a:lnTo>
                <a:lnTo>
                  <a:pt x="1114865" y="545279"/>
                </a:lnTo>
                <a:lnTo>
                  <a:pt x="1114865" y="226498"/>
                </a:lnTo>
                <a:lnTo>
                  <a:pt x="9903464" y="226498"/>
                </a:lnTo>
                <a:lnTo>
                  <a:pt x="9903464" y="29816"/>
                </a:lnTo>
                <a:cubicBezTo>
                  <a:pt x="9903464" y="13349"/>
                  <a:pt x="9916813" y="0"/>
                  <a:pt x="9933280" y="0"/>
                </a:cubicBezTo>
                <a:close/>
              </a:path>
            </a:pathLst>
          </a:custGeom>
          <a:gradFill flip="none" rotWithShape="1">
            <a:gsLst>
              <a:gs pos="0">
                <a:schemeClr val="accent2">
                  <a:lumMod val="40000"/>
                  <a:lumOff val="60000"/>
                </a:schemeClr>
              </a:gs>
              <a:gs pos="32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b="1" dirty="0">
                <a:solidFill>
                  <a:schemeClr val="tx1"/>
                </a:solidFill>
              </a:rPr>
              <a:t>Old Testament</a:t>
            </a:r>
          </a:p>
        </p:txBody>
      </p:sp>
      <p:sp>
        <p:nvSpPr>
          <p:cNvPr id="18" name="Title 1">
            <a:extLst>
              <a:ext uri="{FF2B5EF4-FFF2-40B4-BE49-F238E27FC236}">
                <a16:creationId xmlns:a16="http://schemas.microsoft.com/office/drawing/2014/main" id="{C8A56E29-64AE-4A11-803D-4355D7FD9537}"/>
              </a:ext>
            </a:extLst>
          </p:cNvPr>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spTree>
    <p:extLst>
      <p:ext uri="{BB962C8B-B14F-4D97-AF65-F5344CB8AC3E}">
        <p14:creationId xmlns:p14="http://schemas.microsoft.com/office/powerpoint/2010/main" val="19067825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3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 lvl="1">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2475367"/>
          </a:xfrm>
          <a:solidFill>
            <a:schemeClr val="accent2">
              <a:lumMod val="60000"/>
              <a:lumOff val="40000"/>
            </a:schemeClr>
          </a:solid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Rectangle 3">
            <a:extLst>
              <a:ext uri="{FF2B5EF4-FFF2-40B4-BE49-F238E27FC236}">
                <a16:creationId xmlns:a16="http://schemas.microsoft.com/office/drawing/2014/main" id="{F628D72F-5526-406F-93BF-CDDCEB3C0C50}"/>
              </a:ext>
            </a:extLst>
          </p:cNvPr>
          <p:cNvSpPr/>
          <p:nvPr/>
        </p:nvSpPr>
        <p:spPr>
          <a:xfrm>
            <a:off x="1730624" y="447816"/>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ea typeface="Verdana" panose="020B0604030504040204" pitchFamily="34" charset="0"/>
              </a:rPr>
              <a:t>Old Testament</a:t>
            </a:r>
          </a:p>
        </p:txBody>
      </p:sp>
      <p:sp>
        <p:nvSpPr>
          <p:cNvPr id="5" name="Rectangle 4">
            <a:extLst>
              <a:ext uri="{FF2B5EF4-FFF2-40B4-BE49-F238E27FC236}">
                <a16:creationId xmlns:a16="http://schemas.microsoft.com/office/drawing/2014/main" id="{52AA9956-A218-44E1-AF11-921007EF9FD6}"/>
              </a:ext>
            </a:extLst>
          </p:cNvPr>
          <p:cNvSpPr/>
          <p:nvPr/>
        </p:nvSpPr>
        <p:spPr>
          <a:xfrm>
            <a:off x="1504121" y="238864"/>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655FEC5-08B5-4FAF-B012-FA2027E51D66}"/>
              </a:ext>
            </a:extLst>
          </p:cNvPr>
          <p:cNvSpPr/>
          <p:nvPr/>
        </p:nvSpPr>
        <p:spPr>
          <a:xfrm>
            <a:off x="624437" y="548346"/>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60721AD-7BDD-49E7-91FD-451791BA46E0}"/>
              </a:ext>
            </a:extLst>
          </p:cNvPr>
          <p:cNvPicPr>
            <a:picLocks noChangeAspect="1"/>
          </p:cNvPicPr>
          <p:nvPr/>
        </p:nvPicPr>
        <p:blipFill>
          <a:blip r:embed="rId2"/>
          <a:stretch>
            <a:fillRect/>
          </a:stretch>
        </p:blipFill>
        <p:spPr>
          <a:xfrm rot="10800000">
            <a:off x="10536581" y="223123"/>
            <a:ext cx="1140051" cy="768163"/>
          </a:xfrm>
          <a:prstGeom prst="rect">
            <a:avLst/>
          </a:prstGeom>
        </p:spPr>
      </p:pic>
      <p:sp>
        <p:nvSpPr>
          <p:cNvPr id="12" name="Rectangle 11">
            <a:extLst>
              <a:ext uri="{FF2B5EF4-FFF2-40B4-BE49-F238E27FC236}">
                <a16:creationId xmlns:a16="http://schemas.microsoft.com/office/drawing/2014/main" id="{9140C050-238D-4D0B-A088-1F9C907437D0}"/>
              </a:ext>
            </a:extLst>
          </p:cNvPr>
          <p:cNvSpPr/>
          <p:nvPr/>
        </p:nvSpPr>
        <p:spPr>
          <a:xfrm>
            <a:off x="1730624" y="6156839"/>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71F9009F-81AE-40F5-891D-0FB0079FB814}"/>
              </a:ext>
            </a:extLst>
          </p:cNvPr>
          <p:cNvSpPr/>
          <p:nvPr/>
        </p:nvSpPr>
        <p:spPr>
          <a:xfrm>
            <a:off x="1504121" y="5947887"/>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AF66372-BF9A-40EE-932A-5877D397BDB2}"/>
              </a:ext>
            </a:extLst>
          </p:cNvPr>
          <p:cNvSpPr/>
          <p:nvPr/>
        </p:nvSpPr>
        <p:spPr>
          <a:xfrm>
            <a:off x="624437" y="6257369"/>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4182F33-A5A1-4D92-ADDA-FEB1527BCBAC}"/>
              </a:ext>
            </a:extLst>
          </p:cNvPr>
          <p:cNvPicPr>
            <a:picLocks noChangeAspect="1"/>
          </p:cNvPicPr>
          <p:nvPr/>
        </p:nvPicPr>
        <p:blipFill>
          <a:blip r:embed="rId2"/>
          <a:stretch>
            <a:fillRect/>
          </a:stretch>
        </p:blipFill>
        <p:spPr>
          <a:xfrm rot="10800000">
            <a:off x="10536581" y="5932146"/>
            <a:ext cx="1140051" cy="768163"/>
          </a:xfrm>
          <a:prstGeom prst="rect">
            <a:avLst/>
          </a:prstGeom>
        </p:spPr>
      </p:pic>
      <p:sp>
        <p:nvSpPr>
          <p:cNvPr id="11" name="Content Placeholder 2">
            <a:extLst>
              <a:ext uri="{FF2B5EF4-FFF2-40B4-BE49-F238E27FC236}">
                <a16:creationId xmlns:a16="http://schemas.microsoft.com/office/drawing/2014/main" id="{1F7E254F-CABE-4FDF-A406-21B095C9B1DD}"/>
              </a:ext>
            </a:extLst>
          </p:cNvPr>
          <p:cNvSpPr>
            <a:spLocks noGrp="1"/>
          </p:cNvSpPr>
          <p:nvPr>
            <p:ph idx="10"/>
          </p:nvPr>
        </p:nvSpPr>
        <p:spPr>
          <a:xfrm>
            <a:off x="1739302" y="3241964"/>
            <a:ext cx="8788599" cy="2914875"/>
          </a:xfrm>
          <a:solidFill>
            <a:srgbClr val="002060"/>
          </a:solidFill>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874125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9923" y="601662"/>
            <a:ext cx="5652017" cy="5654676"/>
          </a:xfrm>
          <a:gradFill flip="none" rotWithShape="1">
            <a:gsLst>
              <a:gs pos="0">
                <a:schemeClr val="tx1">
                  <a:shade val="30000"/>
                  <a:satMod val="115000"/>
                </a:schemeClr>
              </a:gs>
              <a:gs pos="29000">
                <a:schemeClr val="tx1">
                  <a:shade val="67500"/>
                  <a:satMod val="115000"/>
                </a:schemeClr>
              </a:gs>
              <a:gs pos="100000">
                <a:schemeClr val="tx1">
                  <a:shade val="100000"/>
                  <a:satMod val="115000"/>
                </a:schemeClr>
              </a:gs>
            </a:gsLst>
            <a:lin ang="10800000" scaled="1"/>
            <a:tileRect/>
          </a:gradFill>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939" y="601662"/>
            <a:ext cx="5962809" cy="5654676"/>
          </a:xfrm>
          <a:gradFill flip="none" rotWithShape="1">
            <a:gsLst>
              <a:gs pos="0">
                <a:schemeClr val="tx1">
                  <a:shade val="30000"/>
                  <a:satMod val="115000"/>
                </a:schemeClr>
              </a:gs>
              <a:gs pos="25000">
                <a:schemeClr val="tx1">
                  <a:shade val="67500"/>
                  <a:satMod val="115000"/>
                </a:schemeClr>
              </a:gs>
              <a:gs pos="100000">
                <a:schemeClr val="tx1">
                  <a:shade val="100000"/>
                  <a:satMod val="115000"/>
                </a:schemeClr>
              </a:gs>
            </a:gsLst>
            <a:lin ang="0" scaled="1"/>
            <a:tileRect/>
          </a:gradFill>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53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2E748-EB7D-4523-A159-E4159D73AC9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547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63570-F21D-4016-8FCE-F482723045AE}"/>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97B56E9-3B7B-4772-9BA4-A98CC35A60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C6E0B8-02D0-4E6C-AFB7-B42188BDC1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6F1877-0AA3-4201-84F2-C4BFDD7F9F90}"/>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12/4/2020</a:t>
            </a:fld>
            <a:endParaRPr lang="en-US" dirty="0"/>
          </a:p>
        </p:txBody>
      </p:sp>
      <p:sp>
        <p:nvSpPr>
          <p:cNvPr id="6" name="Footer Placeholder 5">
            <a:extLst>
              <a:ext uri="{FF2B5EF4-FFF2-40B4-BE49-F238E27FC236}">
                <a16:creationId xmlns:a16="http://schemas.microsoft.com/office/drawing/2014/main" id="{8B35E58C-5F73-442C-875D-8266FC91449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A93F68E-E12B-42C0-9CD5-A2206284DF72}"/>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2275747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91B9-7EE0-495C-A632-8C89209673D7}"/>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C783DB8-FE97-4615-AE9E-75739F97CCB9}"/>
              </a:ext>
            </a:extLst>
          </p:cNvPr>
          <p:cNvSpPr>
            <a:spLocks noGrp="1"/>
          </p:cNvSpPr>
          <p:nvPr>
            <p:ph type="body" idx="1"/>
          </p:nvPr>
        </p:nvSpPr>
        <p:spPr>
          <a:xfrm>
            <a:off x="839788" y="1681163"/>
            <a:ext cx="5157787" cy="82391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EE08825-C2E5-4974-845F-66FE536474CC}"/>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503E873-888A-4EB1-B988-0FDAA0310682}"/>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190B8F-EBCB-4A33-91BD-62647F23FFC2}"/>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78EEEFF-60D7-43B7-B3B9-A3D1ABEC090F}"/>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12/4/2020</a:t>
            </a:fld>
            <a:endParaRPr lang="en-US" dirty="0"/>
          </a:p>
        </p:txBody>
      </p:sp>
      <p:sp>
        <p:nvSpPr>
          <p:cNvPr id="8" name="Footer Placeholder 7">
            <a:extLst>
              <a:ext uri="{FF2B5EF4-FFF2-40B4-BE49-F238E27FC236}">
                <a16:creationId xmlns:a16="http://schemas.microsoft.com/office/drawing/2014/main" id="{9DFA4601-543A-4B07-8980-D1025D3054D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F871758D-F6C7-4410-A4C5-FE821D614B22}"/>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4821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C7DE3-94B2-4BD2-9A19-AF5C73C82461}"/>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BD73CF8E-35F8-40C7-A92A-6F535CB3CA24}"/>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12/4/2020</a:t>
            </a:fld>
            <a:endParaRPr lang="en-US" dirty="0"/>
          </a:p>
        </p:txBody>
      </p:sp>
      <p:sp>
        <p:nvSpPr>
          <p:cNvPr id="4" name="Footer Placeholder 3">
            <a:extLst>
              <a:ext uri="{FF2B5EF4-FFF2-40B4-BE49-F238E27FC236}">
                <a16:creationId xmlns:a16="http://schemas.microsoft.com/office/drawing/2014/main" id="{50DF3195-FFF6-49E5-826E-9E36EF7CD1A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F40A112-8369-40CA-AF22-EC01E63A708A}"/>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950158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30796-007A-4E5D-994D-FD503838E9BC}"/>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12/4/2020</a:t>
            </a:fld>
            <a:endParaRPr lang="en-US" dirty="0"/>
          </a:p>
        </p:txBody>
      </p:sp>
      <p:sp>
        <p:nvSpPr>
          <p:cNvPr id="3" name="Footer Placeholder 2">
            <a:extLst>
              <a:ext uri="{FF2B5EF4-FFF2-40B4-BE49-F238E27FC236}">
                <a16:creationId xmlns:a16="http://schemas.microsoft.com/office/drawing/2014/main" id="{137D99EE-89B5-459E-8352-02FD21D9E91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B86F6C5-577C-4495-98DD-FFF04439A920}"/>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462086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CDFA-6097-42F9-B036-D31D97009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ECBAA2-FC4D-4844-AA3C-7BF54A2CD5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338A60-843F-4FDC-8393-90005A879E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78278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807DE-6D38-400B-A3BE-73DE5E5F74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A48FC-A23B-4261-9488-41C7D4C922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85FB423-A84B-48A7-B286-4FFBE8513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985655-7B9D-4B4D-8E50-0BD3AC74A257}"/>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12/4/2020</a:t>
            </a:fld>
            <a:endParaRPr lang="en-US" dirty="0"/>
          </a:p>
        </p:txBody>
      </p:sp>
      <p:sp>
        <p:nvSpPr>
          <p:cNvPr id="6" name="Footer Placeholder 5">
            <a:extLst>
              <a:ext uri="{FF2B5EF4-FFF2-40B4-BE49-F238E27FC236}">
                <a16:creationId xmlns:a16="http://schemas.microsoft.com/office/drawing/2014/main" id="{C745BA95-1060-4E89-AC9C-E9F5563E00F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47D7851-6867-4844-8BBE-C404441FCD6C}"/>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334614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0374-11CF-424C-BAFC-DBE3E199E48D}"/>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114A57B-1412-4E43-9029-0602599398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66309-4218-4E2A-B75F-503C2B40C6BA}"/>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12/4/2020</a:t>
            </a:fld>
            <a:endParaRPr lang="en-US" dirty="0"/>
          </a:p>
        </p:txBody>
      </p:sp>
      <p:sp>
        <p:nvSpPr>
          <p:cNvPr id="5" name="Footer Placeholder 4">
            <a:extLst>
              <a:ext uri="{FF2B5EF4-FFF2-40B4-BE49-F238E27FC236}">
                <a16:creationId xmlns:a16="http://schemas.microsoft.com/office/drawing/2014/main" id="{E340103B-0DD7-4622-B77C-3A10C9F0AE4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A256EFE-5170-49B4-924A-736290629E33}"/>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795719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B902C3-D1D8-4331-8B1D-A6699FD132F3}"/>
              </a:ext>
            </a:extLst>
          </p:cNvPr>
          <p:cNvSpPr>
            <a:spLocks noGrp="1"/>
          </p:cNvSpPr>
          <p:nvPr>
            <p:ph type="title"/>
          </p:nvPr>
        </p:nvSpPr>
        <p:spPr>
          <a:xfrm>
            <a:off x="838200" y="365125"/>
            <a:ext cx="10515600" cy="1325563"/>
          </a:xfrm>
          <a:prstGeom prst="rect">
            <a:avLst/>
          </a:prstGeom>
          <a:ln>
            <a:noFill/>
          </a:ln>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8066C9F-8426-4A9D-8C5D-8C4621E0DF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436111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Lst>
  <p:txStyles>
    <p:titleStyle>
      <a:lvl1pPr algn="l" defTabSz="914400" rtl="0" eaLnBrk="1" latinLnBrk="0" hangingPunct="1">
        <a:lnSpc>
          <a:spcPct val="90000"/>
        </a:lnSpc>
        <a:spcBef>
          <a:spcPct val="0"/>
        </a:spcBef>
        <a:buNone/>
        <a:defRPr sz="4400" b="1" kern="1200">
          <a:solidFill>
            <a:srgbClr val="FFFF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8pPr>
      <a:lvl9pPr marL="3943350" indent="-28575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2878E-747D-4A79-B650-B9EB18472F15}"/>
              </a:ext>
            </a:extLst>
          </p:cNvPr>
          <p:cNvSpPr>
            <a:spLocks noGrp="1"/>
          </p:cNvSpPr>
          <p:nvPr>
            <p:ph type="ctrTitle"/>
          </p:nvPr>
        </p:nvSpPr>
        <p:spPr/>
        <p:txBody>
          <a:bodyPr>
            <a:normAutofit/>
          </a:bodyPr>
          <a:lstStyle/>
          <a:p>
            <a:r>
              <a:rPr lang="en-US" dirty="0"/>
              <a:t>Revelation 16</a:t>
            </a:r>
            <a:r>
              <a:rPr lang="en-US"/>
              <a:t>, Seven Vials</a:t>
            </a:r>
            <a:endParaRPr lang="en-US" dirty="0"/>
          </a:p>
        </p:txBody>
      </p:sp>
      <p:sp>
        <p:nvSpPr>
          <p:cNvPr id="3" name="Subtitle 2">
            <a:extLst>
              <a:ext uri="{FF2B5EF4-FFF2-40B4-BE49-F238E27FC236}">
                <a16:creationId xmlns:a16="http://schemas.microsoft.com/office/drawing/2014/main" id="{6CC64F3A-A19D-4C02-A9AE-96429291B8E1}"/>
              </a:ext>
            </a:extLst>
          </p:cNvPr>
          <p:cNvSpPr>
            <a:spLocks noGrp="1"/>
          </p:cNvSpPr>
          <p:nvPr>
            <p:ph type="subTitle" idx="1"/>
          </p:nvPr>
        </p:nvSpPr>
        <p:spPr>
          <a:xfrm>
            <a:off x="1388918" y="4215102"/>
            <a:ext cx="9144000" cy="1655762"/>
          </a:xfrm>
        </p:spPr>
        <p:txBody>
          <a:bodyPr/>
          <a:lstStyle/>
          <a:p>
            <a:r>
              <a:rPr lang="en-US" dirty="0"/>
              <a:t>By,</a:t>
            </a:r>
          </a:p>
          <a:p>
            <a:r>
              <a:rPr lang="en-US" dirty="0"/>
              <a:t>Pastor Bob Rogers</a:t>
            </a:r>
          </a:p>
        </p:txBody>
      </p:sp>
    </p:spTree>
    <p:extLst>
      <p:ext uri="{BB962C8B-B14F-4D97-AF65-F5344CB8AC3E}">
        <p14:creationId xmlns:p14="http://schemas.microsoft.com/office/powerpoint/2010/main" val="3077560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19E2-EFC5-407B-B692-FC2684B2E189}"/>
              </a:ext>
            </a:extLst>
          </p:cNvPr>
          <p:cNvSpPr>
            <a:spLocks noGrp="1"/>
          </p:cNvSpPr>
          <p:nvPr>
            <p:ph type="title"/>
          </p:nvPr>
        </p:nvSpPr>
        <p:spPr/>
        <p:txBody>
          <a:bodyPr>
            <a:normAutofit/>
          </a:bodyPr>
          <a:lstStyle/>
          <a:p>
            <a:r>
              <a:rPr lang="en-US" dirty="0"/>
              <a:t>The Perniciousness of the Sores</a:t>
            </a:r>
            <a:br>
              <a:rPr lang="en-US" dirty="0"/>
            </a:br>
            <a:endParaRPr lang="en-US" dirty="0"/>
          </a:p>
        </p:txBody>
      </p:sp>
      <p:sp>
        <p:nvSpPr>
          <p:cNvPr id="3" name="Content Placeholder 2">
            <a:extLst>
              <a:ext uri="{FF2B5EF4-FFF2-40B4-BE49-F238E27FC236}">
                <a16:creationId xmlns:a16="http://schemas.microsoft.com/office/drawing/2014/main" id="{80DFF433-7D9C-4C69-B64E-C47405A17915}"/>
              </a:ext>
            </a:extLst>
          </p:cNvPr>
          <p:cNvSpPr>
            <a:spLocks noGrp="1"/>
          </p:cNvSpPr>
          <p:nvPr>
            <p:ph idx="1"/>
          </p:nvPr>
        </p:nvSpPr>
        <p:spPr/>
        <p:txBody>
          <a:bodyPr/>
          <a:lstStyle/>
          <a:p>
            <a:r>
              <a:rPr lang="en-US" dirty="0"/>
              <a:t>“There fell a noisome and grievous sore” (Revelation 16:2). </a:t>
            </a:r>
          </a:p>
          <a:p>
            <a:r>
              <a:rPr lang="en-US" dirty="0"/>
              <a:t>The words translated “noisome” and “grievous” emphasize the harmful and painful effect of the sores on the physical body of people. </a:t>
            </a:r>
          </a:p>
          <a:p>
            <a:r>
              <a:rPr lang="en-US" dirty="0"/>
              <a:t>These were bad sores causing much physical distress, discomfort, distraction, and disablement.</a:t>
            </a:r>
          </a:p>
          <a:p>
            <a:endParaRPr lang="en-US" dirty="0"/>
          </a:p>
        </p:txBody>
      </p:sp>
    </p:spTree>
    <p:extLst>
      <p:ext uri="{BB962C8B-B14F-4D97-AF65-F5344CB8AC3E}">
        <p14:creationId xmlns:p14="http://schemas.microsoft.com/office/powerpoint/2010/main" val="365228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D52A-8912-48C4-A20C-687C1A8B51A2}"/>
              </a:ext>
            </a:extLst>
          </p:cNvPr>
          <p:cNvSpPr>
            <a:spLocks noGrp="1"/>
          </p:cNvSpPr>
          <p:nvPr>
            <p:ph type="title"/>
          </p:nvPr>
        </p:nvSpPr>
        <p:spPr/>
        <p:txBody>
          <a:bodyPr>
            <a:normAutofit/>
          </a:bodyPr>
          <a:lstStyle/>
          <a:p>
            <a:r>
              <a:rPr lang="en-US" dirty="0"/>
              <a:t>The People for the Sores</a:t>
            </a:r>
          </a:p>
        </p:txBody>
      </p:sp>
      <p:sp>
        <p:nvSpPr>
          <p:cNvPr id="3" name="Content Placeholder 2">
            <a:extLst>
              <a:ext uri="{FF2B5EF4-FFF2-40B4-BE49-F238E27FC236}">
                <a16:creationId xmlns:a16="http://schemas.microsoft.com/office/drawing/2014/main" id="{C704E6F4-D5DE-46A5-8146-CA3B7BC43762}"/>
              </a:ext>
            </a:extLst>
          </p:cNvPr>
          <p:cNvSpPr>
            <a:spLocks noGrp="1"/>
          </p:cNvSpPr>
          <p:nvPr>
            <p:ph idx="1"/>
          </p:nvPr>
        </p:nvSpPr>
        <p:spPr/>
        <p:txBody>
          <a:bodyPr/>
          <a:lstStyle/>
          <a:p>
            <a:endParaRPr lang="en-US" dirty="0"/>
          </a:p>
          <a:p>
            <a:r>
              <a:rPr lang="en-US" dirty="0"/>
              <a:t>“Upon the men which had the mark of the beast, and upon them which worshipped his image” (</a:t>
            </a:r>
            <a:r>
              <a:rPr lang="en-US" dirty="0">
                <a:solidFill>
                  <a:srgbClr val="FFC000"/>
                </a:solidFill>
              </a:rPr>
              <a:t>Revelation 16:2</a:t>
            </a:r>
            <a:r>
              <a:rPr lang="en-US" dirty="0"/>
              <a:t>). </a:t>
            </a:r>
          </a:p>
          <a:p>
            <a:r>
              <a:rPr lang="en-US" dirty="0"/>
              <a:t>Those who thought they were avoiding harm by taking the mark of the beast and worshiping the image of the beast are learning otherwise. </a:t>
            </a:r>
          </a:p>
          <a:p>
            <a:r>
              <a:rPr lang="en-US" dirty="0"/>
              <a:t>God’s judgment is especially aimed at these people.</a:t>
            </a:r>
          </a:p>
          <a:p>
            <a:endParaRPr lang="en-US" dirty="0"/>
          </a:p>
        </p:txBody>
      </p:sp>
    </p:spTree>
    <p:extLst>
      <p:ext uri="{BB962C8B-B14F-4D97-AF65-F5344CB8AC3E}">
        <p14:creationId xmlns:p14="http://schemas.microsoft.com/office/powerpoint/2010/main" val="1269755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6FF2-92DF-4497-8C43-D98CBFD3A447}"/>
              </a:ext>
            </a:extLst>
          </p:cNvPr>
          <p:cNvSpPr>
            <a:spLocks noGrp="1"/>
          </p:cNvSpPr>
          <p:nvPr>
            <p:ph type="title"/>
          </p:nvPr>
        </p:nvSpPr>
        <p:spPr/>
        <p:txBody>
          <a:bodyPr/>
          <a:lstStyle/>
          <a:p>
            <a:r>
              <a:rPr lang="en-US" dirty="0"/>
              <a:t>7 Last Plagues</a:t>
            </a:r>
          </a:p>
        </p:txBody>
      </p:sp>
      <p:sp>
        <p:nvSpPr>
          <p:cNvPr id="3" name="Content Placeholder 2">
            <a:extLst>
              <a:ext uri="{FF2B5EF4-FFF2-40B4-BE49-F238E27FC236}">
                <a16:creationId xmlns:a16="http://schemas.microsoft.com/office/drawing/2014/main" id="{93AE95CA-2588-484D-9F2C-29AB32D94D46}"/>
              </a:ext>
            </a:extLst>
          </p:cNvPr>
          <p:cNvSpPr>
            <a:spLocks noGrp="1"/>
          </p:cNvSpPr>
          <p:nvPr>
            <p:ph idx="1"/>
          </p:nvPr>
        </p:nvSpPr>
        <p:spPr/>
        <p:txBody>
          <a:bodyPr>
            <a:normAutofit/>
          </a:bodyPr>
          <a:lstStyle/>
          <a:p>
            <a:r>
              <a:rPr lang="en-US" dirty="0"/>
              <a:t>Revelation 16:3 (AV)</a:t>
            </a:r>
          </a:p>
          <a:p>
            <a:r>
              <a:rPr lang="en-US" dirty="0"/>
              <a:t>3 And the second angel poured out </a:t>
            </a:r>
            <a:r>
              <a:rPr lang="en-US" dirty="0">
                <a:highlight>
                  <a:srgbClr val="FFFF00"/>
                </a:highlight>
              </a:rPr>
              <a:t>his</a:t>
            </a:r>
            <a:r>
              <a:rPr lang="en-US" dirty="0"/>
              <a:t> vial upon the sea; and it became as the blood of a dead man: and every living soul died in the sea.</a:t>
            </a:r>
          </a:p>
        </p:txBody>
      </p:sp>
    </p:spTree>
    <p:extLst>
      <p:ext uri="{BB962C8B-B14F-4D97-AF65-F5344CB8AC3E}">
        <p14:creationId xmlns:p14="http://schemas.microsoft.com/office/powerpoint/2010/main" val="2532457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6F162-C955-495D-ADC8-FB21483B988E}"/>
              </a:ext>
            </a:extLst>
          </p:cNvPr>
          <p:cNvSpPr>
            <a:spLocks noGrp="1"/>
          </p:cNvSpPr>
          <p:nvPr>
            <p:ph type="title"/>
          </p:nvPr>
        </p:nvSpPr>
        <p:spPr/>
        <p:txBody>
          <a:bodyPr>
            <a:normAutofit/>
          </a:bodyPr>
          <a:lstStyle/>
          <a:p>
            <a:r>
              <a:rPr lang="en-US" dirty="0"/>
              <a:t>The Defilement of the Seas</a:t>
            </a:r>
            <a:br>
              <a:rPr lang="en-US" dirty="0"/>
            </a:br>
            <a:endParaRPr lang="en-US" dirty="0"/>
          </a:p>
        </p:txBody>
      </p:sp>
      <p:sp>
        <p:nvSpPr>
          <p:cNvPr id="3" name="Content Placeholder 2">
            <a:extLst>
              <a:ext uri="{FF2B5EF4-FFF2-40B4-BE49-F238E27FC236}">
                <a16:creationId xmlns:a16="http://schemas.microsoft.com/office/drawing/2014/main" id="{40DCE6FB-DB3F-419A-9F65-BE6E739E1359}"/>
              </a:ext>
            </a:extLst>
          </p:cNvPr>
          <p:cNvSpPr>
            <a:spLocks noGrp="1"/>
          </p:cNvSpPr>
          <p:nvPr>
            <p:ph idx="1"/>
          </p:nvPr>
        </p:nvSpPr>
        <p:spPr/>
        <p:txBody>
          <a:bodyPr/>
          <a:lstStyle/>
          <a:p>
            <a:endParaRPr lang="en-US" dirty="0"/>
          </a:p>
          <a:p>
            <a:r>
              <a:rPr lang="en-US" dirty="0"/>
              <a:t> “The sea … became as the blood of a dead man” (</a:t>
            </a:r>
            <a:r>
              <a:rPr lang="en-US" dirty="0">
                <a:solidFill>
                  <a:srgbClr val="FFC000"/>
                </a:solidFill>
              </a:rPr>
              <a:t>Revelation 16:3</a:t>
            </a:r>
            <a:r>
              <a:rPr lang="en-US" dirty="0"/>
              <a:t>). </a:t>
            </a:r>
          </a:p>
          <a:p>
            <a:r>
              <a:rPr lang="en-US" dirty="0"/>
              <a:t>This is not healthy blood, it is blood that is spoiled, rotten, dead, contaminated and contaminating. </a:t>
            </a:r>
          </a:p>
          <a:p>
            <a:r>
              <a:rPr lang="en-US" dirty="0"/>
              <a:t>One does not have to be a scientist to know that if the water of the oceans is turned to blood, the oceans will be overwhelmingly defiled, dirty, filthy, stinking.</a:t>
            </a:r>
          </a:p>
          <a:p>
            <a:endParaRPr lang="en-US" dirty="0"/>
          </a:p>
        </p:txBody>
      </p:sp>
    </p:spTree>
    <p:extLst>
      <p:ext uri="{BB962C8B-B14F-4D97-AF65-F5344CB8AC3E}">
        <p14:creationId xmlns:p14="http://schemas.microsoft.com/office/powerpoint/2010/main" val="616105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B2935-FEA7-4CE0-9EE9-E88E65AD1D9F}"/>
              </a:ext>
            </a:extLst>
          </p:cNvPr>
          <p:cNvSpPr>
            <a:spLocks noGrp="1"/>
          </p:cNvSpPr>
          <p:nvPr>
            <p:ph type="title"/>
          </p:nvPr>
        </p:nvSpPr>
        <p:spPr/>
        <p:txBody>
          <a:bodyPr>
            <a:normAutofit/>
          </a:bodyPr>
          <a:lstStyle/>
          <a:p>
            <a:r>
              <a:rPr lang="en-US" dirty="0"/>
              <a:t>The Death in the Seas</a:t>
            </a:r>
            <a:br>
              <a:rPr lang="en-US" dirty="0"/>
            </a:br>
            <a:endParaRPr lang="en-US" dirty="0"/>
          </a:p>
        </p:txBody>
      </p:sp>
      <p:sp>
        <p:nvSpPr>
          <p:cNvPr id="3" name="Content Placeholder 2">
            <a:extLst>
              <a:ext uri="{FF2B5EF4-FFF2-40B4-BE49-F238E27FC236}">
                <a16:creationId xmlns:a16="http://schemas.microsoft.com/office/drawing/2014/main" id="{CA8B7D6C-54EB-44DB-911B-FBDA2B18B361}"/>
              </a:ext>
            </a:extLst>
          </p:cNvPr>
          <p:cNvSpPr>
            <a:spLocks noGrp="1"/>
          </p:cNvSpPr>
          <p:nvPr>
            <p:ph idx="1"/>
          </p:nvPr>
        </p:nvSpPr>
        <p:spPr/>
        <p:txBody>
          <a:bodyPr>
            <a:normAutofit lnSpcReduction="10000"/>
          </a:bodyPr>
          <a:lstStyle/>
          <a:p>
            <a:endParaRPr lang="en-US" dirty="0"/>
          </a:p>
          <a:p>
            <a:r>
              <a:rPr lang="en-US" dirty="0"/>
              <a:t>“Every living soul died in the sea” (</a:t>
            </a:r>
            <a:r>
              <a:rPr lang="en-US" dirty="0">
                <a:solidFill>
                  <a:srgbClr val="FFC000"/>
                </a:solidFill>
              </a:rPr>
              <a:t>Revelation 16:3</a:t>
            </a:r>
            <a:r>
              <a:rPr lang="en-US" dirty="0"/>
              <a:t>). </a:t>
            </a:r>
          </a:p>
          <a:p>
            <a:r>
              <a:rPr lang="en-US" dirty="0"/>
              <a:t>Any person with a bit of intelligence in him would expect this consequence; but in case there are skeptics, the Scriptures makes it plain that every thing in the oceans died. </a:t>
            </a:r>
          </a:p>
          <a:p>
            <a:r>
              <a:rPr lang="en-US" dirty="0"/>
              <a:t>What a foul mess with dead creatures floating all over the defiled ocean. The stench would be intolerable. </a:t>
            </a:r>
          </a:p>
          <a:p>
            <a:r>
              <a:rPr lang="en-US" dirty="0"/>
              <a:t>All the luxurious, and expensive ocean-side homes will be forsaken and become nothing but worthless real estate. The farther inland one can move the better.</a:t>
            </a:r>
          </a:p>
          <a:p>
            <a:endParaRPr lang="en-US" dirty="0"/>
          </a:p>
        </p:txBody>
      </p:sp>
    </p:spTree>
    <p:extLst>
      <p:ext uri="{BB962C8B-B14F-4D97-AF65-F5344CB8AC3E}">
        <p14:creationId xmlns:p14="http://schemas.microsoft.com/office/powerpoint/2010/main" val="3136293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6FF2-92DF-4497-8C43-D98CBFD3A447}"/>
              </a:ext>
            </a:extLst>
          </p:cNvPr>
          <p:cNvSpPr>
            <a:spLocks noGrp="1"/>
          </p:cNvSpPr>
          <p:nvPr>
            <p:ph type="title"/>
          </p:nvPr>
        </p:nvSpPr>
        <p:spPr/>
        <p:txBody>
          <a:bodyPr/>
          <a:lstStyle/>
          <a:p>
            <a:r>
              <a:rPr lang="en-US" dirty="0"/>
              <a:t>7 Last Plagues</a:t>
            </a:r>
          </a:p>
        </p:txBody>
      </p:sp>
      <p:sp>
        <p:nvSpPr>
          <p:cNvPr id="3" name="Content Placeholder 2">
            <a:extLst>
              <a:ext uri="{FF2B5EF4-FFF2-40B4-BE49-F238E27FC236}">
                <a16:creationId xmlns:a16="http://schemas.microsoft.com/office/drawing/2014/main" id="{93AE95CA-2588-484D-9F2C-29AB32D94D46}"/>
              </a:ext>
            </a:extLst>
          </p:cNvPr>
          <p:cNvSpPr>
            <a:spLocks noGrp="1"/>
          </p:cNvSpPr>
          <p:nvPr>
            <p:ph idx="1"/>
          </p:nvPr>
        </p:nvSpPr>
        <p:spPr/>
        <p:txBody>
          <a:bodyPr>
            <a:normAutofit fontScale="92500" lnSpcReduction="10000"/>
          </a:bodyPr>
          <a:lstStyle/>
          <a:p>
            <a:r>
              <a:rPr lang="en-US" dirty="0"/>
              <a:t>Revelation 16:4–7 (AV)</a:t>
            </a:r>
          </a:p>
          <a:p>
            <a:r>
              <a:rPr lang="en-US" dirty="0"/>
              <a:t>4 And the third angel poured out </a:t>
            </a:r>
            <a:r>
              <a:rPr lang="en-US" dirty="0">
                <a:highlight>
                  <a:srgbClr val="FFFF00"/>
                </a:highlight>
              </a:rPr>
              <a:t>his</a:t>
            </a:r>
            <a:r>
              <a:rPr lang="en-US" dirty="0"/>
              <a:t> vial upon the rivers and fountains of waters; and they became blood. </a:t>
            </a:r>
          </a:p>
          <a:p>
            <a:r>
              <a:rPr lang="en-US" dirty="0"/>
              <a:t>5 And I heard the angel of the waters say, Thou art righteous, O Lord, which art, and wast, and shalt be, because thou hast judged thus. </a:t>
            </a:r>
          </a:p>
          <a:p>
            <a:r>
              <a:rPr lang="en-US" dirty="0"/>
              <a:t>6 For they have shed the blood of saints and prophets, and thou hast given them blood to drink; for they are worthy. </a:t>
            </a:r>
          </a:p>
          <a:p>
            <a:r>
              <a:rPr lang="en-US" dirty="0"/>
              <a:t>7 And I heard another out of the altar say, Even so, Lord God Almighty, true and righteous are thy judgments.</a:t>
            </a:r>
          </a:p>
        </p:txBody>
      </p:sp>
    </p:spTree>
    <p:extLst>
      <p:ext uri="{BB962C8B-B14F-4D97-AF65-F5344CB8AC3E}">
        <p14:creationId xmlns:p14="http://schemas.microsoft.com/office/powerpoint/2010/main" val="999010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8F7C-B308-4A78-904C-15D6A708781B}"/>
              </a:ext>
            </a:extLst>
          </p:cNvPr>
          <p:cNvSpPr>
            <a:spLocks noGrp="1"/>
          </p:cNvSpPr>
          <p:nvPr>
            <p:ph type="title"/>
          </p:nvPr>
        </p:nvSpPr>
        <p:spPr/>
        <p:txBody>
          <a:bodyPr/>
          <a:lstStyle/>
          <a:p>
            <a:r>
              <a:rPr lang="en-US" dirty="0"/>
              <a:t>The Foulness for the Sowers</a:t>
            </a:r>
          </a:p>
        </p:txBody>
      </p:sp>
      <p:sp>
        <p:nvSpPr>
          <p:cNvPr id="3" name="Content Placeholder 2">
            <a:extLst>
              <a:ext uri="{FF2B5EF4-FFF2-40B4-BE49-F238E27FC236}">
                <a16:creationId xmlns:a16="http://schemas.microsoft.com/office/drawing/2014/main" id="{1E6EB392-4C2E-49B9-9C27-AFCB53E51EBC}"/>
              </a:ext>
            </a:extLst>
          </p:cNvPr>
          <p:cNvSpPr>
            <a:spLocks noGrp="1"/>
          </p:cNvSpPr>
          <p:nvPr>
            <p:ph idx="1"/>
          </p:nvPr>
        </p:nvSpPr>
        <p:spPr/>
        <p:txBody>
          <a:bodyPr/>
          <a:lstStyle/>
          <a:p>
            <a:pPr marL="0" indent="0">
              <a:buNone/>
            </a:pPr>
            <a:r>
              <a:rPr lang="en-US" dirty="0"/>
              <a:t>“The rivers and fountains of waters … became blood” (</a:t>
            </a:r>
            <a:r>
              <a:rPr lang="en-US" dirty="0">
                <a:solidFill>
                  <a:srgbClr val="FFC000"/>
                </a:solidFill>
              </a:rPr>
              <a:t>Revelation 16:4</a:t>
            </a:r>
            <a:r>
              <a:rPr lang="en-US" dirty="0"/>
              <a:t>). </a:t>
            </a:r>
          </a:p>
          <a:p>
            <a:pPr marL="0" indent="0">
              <a:buNone/>
            </a:pPr>
            <a:r>
              <a:rPr lang="en-US" dirty="0"/>
              <a:t>This was like the first plague that came upon Egypt in Moses’ time (</a:t>
            </a:r>
            <a:r>
              <a:rPr lang="en-US" dirty="0">
                <a:solidFill>
                  <a:srgbClr val="FFC000"/>
                </a:solidFill>
              </a:rPr>
              <a:t>Exodus 7:17, 18</a:t>
            </a:r>
            <a:r>
              <a:rPr lang="en-US" dirty="0"/>
              <a:t>). </a:t>
            </a:r>
          </a:p>
          <a:p>
            <a:pPr marL="0" indent="0">
              <a:buNone/>
            </a:pPr>
            <a:r>
              <a:rPr lang="en-US" dirty="0"/>
              <a:t>That plague caused all the fish in the river to die and the river to stink and caused a real problem for drinking water. </a:t>
            </a:r>
          </a:p>
          <a:p>
            <a:pPr marL="0" indent="0">
              <a:buNone/>
            </a:pPr>
            <a:r>
              <a:rPr lang="en-US" dirty="0"/>
              <a:t>This foulness of this vial would be no different and was like adding salt to the wound of the previous vial.</a:t>
            </a:r>
          </a:p>
          <a:p>
            <a:endParaRPr lang="en-US" dirty="0"/>
          </a:p>
        </p:txBody>
      </p:sp>
    </p:spTree>
    <p:extLst>
      <p:ext uri="{BB962C8B-B14F-4D97-AF65-F5344CB8AC3E}">
        <p14:creationId xmlns:p14="http://schemas.microsoft.com/office/powerpoint/2010/main" val="2253669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27E1-2A22-4F6F-87F3-7FAF5BCDC3B4}"/>
              </a:ext>
            </a:extLst>
          </p:cNvPr>
          <p:cNvSpPr>
            <a:spLocks noGrp="1"/>
          </p:cNvSpPr>
          <p:nvPr>
            <p:ph type="title"/>
          </p:nvPr>
        </p:nvSpPr>
        <p:spPr/>
        <p:txBody>
          <a:bodyPr/>
          <a:lstStyle/>
          <a:p>
            <a:r>
              <a:rPr lang="en-US" dirty="0"/>
              <a:t>The Fairness for the Sowers</a:t>
            </a:r>
          </a:p>
        </p:txBody>
      </p:sp>
      <p:sp>
        <p:nvSpPr>
          <p:cNvPr id="3" name="Content Placeholder 2">
            <a:extLst>
              <a:ext uri="{FF2B5EF4-FFF2-40B4-BE49-F238E27FC236}">
                <a16:creationId xmlns:a16="http://schemas.microsoft.com/office/drawing/2014/main" id="{9A5AE43C-EDC1-44E5-8BEF-F565B304FCAD}"/>
              </a:ext>
            </a:extLst>
          </p:cNvPr>
          <p:cNvSpPr>
            <a:spLocks noGrp="1"/>
          </p:cNvSpPr>
          <p:nvPr>
            <p:ph idx="1"/>
          </p:nvPr>
        </p:nvSpPr>
        <p:spPr/>
        <p:txBody>
          <a:bodyPr>
            <a:normAutofit fontScale="92500" lnSpcReduction="10000"/>
          </a:bodyPr>
          <a:lstStyle/>
          <a:p>
            <a:endParaRPr lang="en-US" dirty="0"/>
          </a:p>
          <a:p>
            <a:r>
              <a:rPr lang="en-US" dirty="0"/>
              <a:t>(</a:t>
            </a:r>
            <a:r>
              <a:rPr lang="en-US" dirty="0">
                <a:solidFill>
                  <a:srgbClr val="FFC000"/>
                </a:solidFill>
              </a:rPr>
              <a:t>Revelation 16:5–7</a:t>
            </a:r>
            <a:r>
              <a:rPr lang="en-US" dirty="0"/>
              <a:t>)</a:t>
            </a:r>
          </a:p>
          <a:p>
            <a:r>
              <a:rPr lang="en-US" dirty="0"/>
              <a:t>People will criticize God for such judgments. But the critics are slow to criticize people for sinning. However, let God do something they do not like and they will accuse Him of injustice and lack of righteousness. So our text emphasizes the fairness and justice of this judgment.</a:t>
            </a:r>
          </a:p>
          <a:p>
            <a:pPr marL="914400" lvl="1" indent="-457200">
              <a:buFont typeface="+mj-lt"/>
              <a:buAutoNum type="arabicPeriod"/>
            </a:pPr>
            <a:r>
              <a:rPr lang="en-US" dirty="0">
                <a:solidFill>
                  <a:srgbClr val="FFFF00"/>
                </a:solidFill>
              </a:rPr>
              <a:t>The righteousness of the judgment. </a:t>
            </a:r>
            <a:r>
              <a:rPr lang="en-US" dirty="0"/>
              <a:t>“I heard the angel of the waters say, Thou art righteous, O Lord … I heard another out of the altar say … true and righteous are thy judgments” (</a:t>
            </a:r>
            <a:r>
              <a:rPr lang="en-US" dirty="0">
                <a:solidFill>
                  <a:srgbClr val="FFC000"/>
                </a:solidFill>
              </a:rPr>
              <a:t>Revelation 16:5, 7</a:t>
            </a:r>
            <a:r>
              <a:rPr lang="en-US" dirty="0"/>
              <a:t>). Heaven testifies to the righteousness of the judgment of God. Earth will fail to give such a testimony of God’s righteousness or anyone else’s righteousness. But it is not what the world says that matters, it is what heaven says.</a:t>
            </a:r>
          </a:p>
          <a:p>
            <a:endParaRPr lang="en-US" dirty="0"/>
          </a:p>
        </p:txBody>
      </p:sp>
    </p:spTree>
    <p:extLst>
      <p:ext uri="{BB962C8B-B14F-4D97-AF65-F5344CB8AC3E}">
        <p14:creationId xmlns:p14="http://schemas.microsoft.com/office/powerpoint/2010/main" val="1207985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27E1-2A22-4F6F-87F3-7FAF5BCDC3B4}"/>
              </a:ext>
            </a:extLst>
          </p:cNvPr>
          <p:cNvSpPr>
            <a:spLocks noGrp="1"/>
          </p:cNvSpPr>
          <p:nvPr>
            <p:ph type="title"/>
          </p:nvPr>
        </p:nvSpPr>
        <p:spPr/>
        <p:txBody>
          <a:bodyPr/>
          <a:lstStyle/>
          <a:p>
            <a:r>
              <a:rPr lang="en-US" dirty="0"/>
              <a:t>The Fairness for the Sowers</a:t>
            </a:r>
          </a:p>
        </p:txBody>
      </p:sp>
      <p:sp>
        <p:nvSpPr>
          <p:cNvPr id="3" name="Content Placeholder 2">
            <a:extLst>
              <a:ext uri="{FF2B5EF4-FFF2-40B4-BE49-F238E27FC236}">
                <a16:creationId xmlns:a16="http://schemas.microsoft.com/office/drawing/2014/main" id="{9A5AE43C-EDC1-44E5-8BEF-F565B304FCAD}"/>
              </a:ext>
            </a:extLst>
          </p:cNvPr>
          <p:cNvSpPr>
            <a:spLocks noGrp="1"/>
          </p:cNvSpPr>
          <p:nvPr>
            <p:ph idx="1"/>
          </p:nvPr>
        </p:nvSpPr>
        <p:spPr/>
        <p:txBody>
          <a:bodyPr>
            <a:normAutofit/>
          </a:bodyPr>
          <a:lstStyle/>
          <a:p>
            <a:pPr marL="971550" lvl="1" indent="-514350">
              <a:buFont typeface="+mj-lt"/>
              <a:buAutoNum type="arabicPeriod" startAt="2"/>
            </a:pPr>
            <a:r>
              <a:rPr lang="en-US" dirty="0">
                <a:solidFill>
                  <a:srgbClr val="FFFF00"/>
                </a:solidFill>
              </a:rPr>
              <a:t>The right to judge. </a:t>
            </a:r>
            <a:r>
              <a:rPr lang="en-US" dirty="0"/>
              <a:t>“O Lord, which art, and wast, and shalt be … Lord God almighty” (</a:t>
            </a:r>
            <a:r>
              <a:rPr lang="en-US" dirty="0">
                <a:solidFill>
                  <a:srgbClr val="FFC000"/>
                </a:solidFill>
              </a:rPr>
              <a:t>Revelation 16:5, 7</a:t>
            </a:r>
            <a:r>
              <a:rPr lang="en-US" dirty="0"/>
              <a:t>). In testifying of the righteousness of Divine judgment, the testimony of heaven also testified that God has a right to judge because of Who He is. Men often scorn others by saying, “Who gave you the right to judge?” But let them say that to God and they will get an answer that will silence their scorning. God is eternal (“which art, and wast, and shalt be”) and is “Lord God Almighty.” He has the rank to judge anyone.</a:t>
            </a:r>
          </a:p>
        </p:txBody>
      </p:sp>
    </p:spTree>
    <p:extLst>
      <p:ext uri="{BB962C8B-B14F-4D97-AF65-F5344CB8AC3E}">
        <p14:creationId xmlns:p14="http://schemas.microsoft.com/office/powerpoint/2010/main" val="2650600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27E1-2A22-4F6F-87F3-7FAF5BCDC3B4}"/>
              </a:ext>
            </a:extLst>
          </p:cNvPr>
          <p:cNvSpPr>
            <a:spLocks noGrp="1"/>
          </p:cNvSpPr>
          <p:nvPr>
            <p:ph type="title"/>
          </p:nvPr>
        </p:nvSpPr>
        <p:spPr/>
        <p:txBody>
          <a:bodyPr/>
          <a:lstStyle/>
          <a:p>
            <a:r>
              <a:rPr lang="en-US" dirty="0"/>
              <a:t>The Fairness for the Sowers</a:t>
            </a:r>
          </a:p>
        </p:txBody>
      </p:sp>
      <p:sp>
        <p:nvSpPr>
          <p:cNvPr id="3" name="Content Placeholder 2">
            <a:extLst>
              <a:ext uri="{FF2B5EF4-FFF2-40B4-BE49-F238E27FC236}">
                <a16:creationId xmlns:a16="http://schemas.microsoft.com/office/drawing/2014/main" id="{9A5AE43C-EDC1-44E5-8BEF-F565B304FCAD}"/>
              </a:ext>
            </a:extLst>
          </p:cNvPr>
          <p:cNvSpPr>
            <a:spLocks noGrp="1"/>
          </p:cNvSpPr>
          <p:nvPr>
            <p:ph idx="1"/>
          </p:nvPr>
        </p:nvSpPr>
        <p:spPr/>
        <p:txBody>
          <a:bodyPr>
            <a:normAutofit/>
          </a:bodyPr>
          <a:lstStyle/>
          <a:p>
            <a:pPr marL="971550" lvl="1" indent="-514350">
              <a:buFont typeface="+mj-lt"/>
              <a:buAutoNum type="arabicPeriod" startAt="3"/>
            </a:pPr>
            <a:r>
              <a:rPr lang="en-US" dirty="0">
                <a:solidFill>
                  <a:srgbClr val="FFFF00"/>
                </a:solidFill>
              </a:rPr>
              <a:t>The reciprocation in the judgment. </a:t>
            </a:r>
            <a:r>
              <a:rPr lang="en-US" dirty="0"/>
              <a:t>“They have shed the blood of saints and prophets, and thou hast given them blood to drink; for they are worthy” (</a:t>
            </a:r>
            <a:r>
              <a:rPr lang="en-US" dirty="0">
                <a:solidFill>
                  <a:srgbClr val="FFC000"/>
                </a:solidFill>
              </a:rPr>
              <a:t>Revelation 16:6</a:t>
            </a:r>
            <a:r>
              <a:rPr lang="en-US" dirty="0"/>
              <a:t>). Here the sowing is emphasized. Those being judged have sown evil deeds and now are reaping the same. “Worthy” means they are fitting for such a judgment. These folk cruelly shed the blood of good people. So God will give them some blood in their lives. God’s judgment is often in the same coin in which the sinners have sinned. Sinners sow evil acts and they will reap the same. They shed much blood, now blood will be their judgment.</a:t>
            </a:r>
          </a:p>
        </p:txBody>
      </p:sp>
    </p:spTree>
    <p:extLst>
      <p:ext uri="{BB962C8B-B14F-4D97-AF65-F5344CB8AC3E}">
        <p14:creationId xmlns:p14="http://schemas.microsoft.com/office/powerpoint/2010/main" val="4069070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1AB8F12-357D-493C-91F8-9AB098E41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839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6FF2-92DF-4497-8C43-D98CBFD3A447}"/>
              </a:ext>
            </a:extLst>
          </p:cNvPr>
          <p:cNvSpPr>
            <a:spLocks noGrp="1"/>
          </p:cNvSpPr>
          <p:nvPr>
            <p:ph type="title"/>
          </p:nvPr>
        </p:nvSpPr>
        <p:spPr/>
        <p:txBody>
          <a:bodyPr/>
          <a:lstStyle/>
          <a:p>
            <a:r>
              <a:rPr lang="en-US" dirty="0"/>
              <a:t>7 Last Plagues</a:t>
            </a:r>
          </a:p>
        </p:txBody>
      </p:sp>
      <p:sp>
        <p:nvSpPr>
          <p:cNvPr id="3" name="Content Placeholder 2">
            <a:extLst>
              <a:ext uri="{FF2B5EF4-FFF2-40B4-BE49-F238E27FC236}">
                <a16:creationId xmlns:a16="http://schemas.microsoft.com/office/drawing/2014/main" id="{93AE95CA-2588-484D-9F2C-29AB32D94D46}"/>
              </a:ext>
            </a:extLst>
          </p:cNvPr>
          <p:cNvSpPr>
            <a:spLocks noGrp="1"/>
          </p:cNvSpPr>
          <p:nvPr>
            <p:ph idx="1"/>
          </p:nvPr>
        </p:nvSpPr>
        <p:spPr/>
        <p:txBody>
          <a:bodyPr>
            <a:normAutofit/>
          </a:bodyPr>
          <a:lstStyle/>
          <a:p>
            <a:r>
              <a:rPr lang="en-US" dirty="0"/>
              <a:t>Revelation 16:8–9 (AV)</a:t>
            </a:r>
          </a:p>
          <a:p>
            <a:r>
              <a:rPr lang="en-US" dirty="0"/>
              <a:t>8 And the fourth angel poured out </a:t>
            </a:r>
            <a:r>
              <a:rPr lang="en-US" dirty="0">
                <a:highlight>
                  <a:srgbClr val="FFFF00"/>
                </a:highlight>
              </a:rPr>
              <a:t>his</a:t>
            </a:r>
            <a:r>
              <a:rPr lang="en-US" dirty="0"/>
              <a:t> vial upon the sun; and power was given unto him to scorch men with fire. </a:t>
            </a:r>
          </a:p>
          <a:p>
            <a:r>
              <a:rPr lang="en-US" dirty="0"/>
              <a:t>9 And men were scorched with great heat, and blasphemed the name of God, which hath power over these plagues: and they repented not to give him glory.</a:t>
            </a:r>
          </a:p>
        </p:txBody>
      </p:sp>
    </p:spTree>
    <p:extLst>
      <p:ext uri="{BB962C8B-B14F-4D97-AF65-F5344CB8AC3E}">
        <p14:creationId xmlns:p14="http://schemas.microsoft.com/office/powerpoint/2010/main" val="628193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1CDA4-A18B-46B0-AA8D-DCC4621BE892}"/>
              </a:ext>
            </a:extLst>
          </p:cNvPr>
          <p:cNvSpPr>
            <a:spLocks noGrp="1"/>
          </p:cNvSpPr>
          <p:nvPr>
            <p:ph type="title"/>
          </p:nvPr>
        </p:nvSpPr>
        <p:spPr/>
        <p:txBody>
          <a:bodyPr>
            <a:normAutofit/>
          </a:bodyPr>
          <a:lstStyle/>
          <a:p>
            <a:r>
              <a:rPr lang="en-US" dirty="0"/>
              <a:t>The Retribution of Scorching</a:t>
            </a:r>
            <a:br>
              <a:rPr lang="en-US" dirty="0"/>
            </a:br>
            <a:endParaRPr lang="en-US" dirty="0"/>
          </a:p>
        </p:txBody>
      </p:sp>
      <p:sp>
        <p:nvSpPr>
          <p:cNvPr id="3" name="Content Placeholder 2">
            <a:extLst>
              <a:ext uri="{FF2B5EF4-FFF2-40B4-BE49-F238E27FC236}">
                <a16:creationId xmlns:a16="http://schemas.microsoft.com/office/drawing/2014/main" id="{0217A7EA-3F64-4438-AFF5-20A9A30635B3}"/>
              </a:ext>
            </a:extLst>
          </p:cNvPr>
          <p:cNvSpPr>
            <a:spLocks noGrp="1"/>
          </p:cNvSpPr>
          <p:nvPr>
            <p:ph idx="1"/>
          </p:nvPr>
        </p:nvSpPr>
        <p:spPr/>
        <p:txBody>
          <a:bodyPr>
            <a:normAutofit/>
          </a:bodyPr>
          <a:lstStyle/>
          <a:p>
            <a:pPr marL="0" indent="0">
              <a:buNone/>
            </a:pPr>
            <a:r>
              <a:rPr lang="en-US" dirty="0"/>
              <a:t>“Power was given unto him to scorch men with fire. And men were scorched with great heat” (</a:t>
            </a:r>
            <a:r>
              <a:rPr lang="en-US" dirty="0">
                <a:solidFill>
                  <a:srgbClr val="FFC000"/>
                </a:solidFill>
              </a:rPr>
              <a:t>Revelation 16:8, 9</a:t>
            </a:r>
            <a:r>
              <a:rPr lang="en-US" dirty="0"/>
              <a:t>). This was literally hell on earth.</a:t>
            </a:r>
          </a:p>
          <a:p>
            <a:pPr marL="914400" lvl="1" indent="-457200">
              <a:buFont typeface="+mj-lt"/>
              <a:buAutoNum type="arabicPeriod"/>
            </a:pPr>
            <a:r>
              <a:rPr lang="en-US" dirty="0">
                <a:solidFill>
                  <a:srgbClr val="FFFF00"/>
                </a:solidFill>
              </a:rPr>
              <a:t>The sample in the retribution. </a:t>
            </a:r>
            <a:r>
              <a:rPr lang="en-US" dirty="0"/>
              <a:t>This was a sample of some of the misery these wicked sinners will experience for eternity.</a:t>
            </a:r>
          </a:p>
          <a:p>
            <a:pPr marL="914400" lvl="1" indent="-457200">
              <a:buFont typeface="+mj-lt"/>
              <a:buAutoNum type="arabicPeriod"/>
            </a:pPr>
            <a:r>
              <a:rPr lang="en-US" dirty="0">
                <a:solidFill>
                  <a:srgbClr val="FFFF00"/>
                </a:solidFill>
              </a:rPr>
              <a:t>The suffering in the retribution. </a:t>
            </a:r>
            <a:r>
              <a:rPr lang="en-US" dirty="0"/>
              <a:t>The scorching here is burning. People will suffer more than the discomfort of high temperatures but will experience burns. Burns are extremely painful. This judgment will be painful to experience and the pain and scars will last long after the judgment has stopped.</a:t>
            </a:r>
          </a:p>
          <a:p>
            <a:endParaRPr lang="en-US" dirty="0"/>
          </a:p>
        </p:txBody>
      </p:sp>
    </p:spTree>
    <p:extLst>
      <p:ext uri="{BB962C8B-B14F-4D97-AF65-F5344CB8AC3E}">
        <p14:creationId xmlns:p14="http://schemas.microsoft.com/office/powerpoint/2010/main" val="1366628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75371-18F7-493D-BEC8-9BF1AFD0173F}"/>
              </a:ext>
            </a:extLst>
          </p:cNvPr>
          <p:cNvSpPr>
            <a:spLocks noGrp="1"/>
          </p:cNvSpPr>
          <p:nvPr>
            <p:ph type="title"/>
          </p:nvPr>
        </p:nvSpPr>
        <p:spPr/>
        <p:txBody>
          <a:bodyPr>
            <a:normAutofit/>
          </a:bodyPr>
          <a:lstStyle/>
          <a:p>
            <a:r>
              <a:rPr lang="en-US" dirty="0"/>
              <a:t>The Reaction to the Scorching</a:t>
            </a:r>
            <a:br>
              <a:rPr lang="en-US" dirty="0"/>
            </a:br>
            <a:endParaRPr lang="en-US" dirty="0"/>
          </a:p>
        </p:txBody>
      </p:sp>
      <p:sp>
        <p:nvSpPr>
          <p:cNvPr id="3" name="Content Placeholder 2">
            <a:extLst>
              <a:ext uri="{FF2B5EF4-FFF2-40B4-BE49-F238E27FC236}">
                <a16:creationId xmlns:a16="http://schemas.microsoft.com/office/drawing/2014/main" id="{2498BD4F-3CC9-4358-AAF0-88F542AAFC5C}"/>
              </a:ext>
            </a:extLst>
          </p:cNvPr>
          <p:cNvSpPr>
            <a:spLocks noGrp="1"/>
          </p:cNvSpPr>
          <p:nvPr>
            <p:ph idx="1"/>
          </p:nvPr>
        </p:nvSpPr>
        <p:spPr/>
        <p:txBody>
          <a:bodyPr>
            <a:normAutofit fontScale="92500" lnSpcReduction="10000"/>
          </a:bodyPr>
          <a:lstStyle/>
          <a:p>
            <a:r>
              <a:rPr lang="en-US" dirty="0"/>
              <a:t>“Men … blasphemed the name of God, which hath power over these plagues; and they repented not to give him the glory” (Revelation 16:9). </a:t>
            </a:r>
          </a:p>
          <a:p>
            <a:r>
              <a:rPr lang="en-US" dirty="0"/>
              <a:t>The great searing, burning judgment did not cause this wicked sinners to repent. </a:t>
            </a:r>
          </a:p>
          <a:p>
            <a:r>
              <a:rPr lang="en-US" dirty="0"/>
              <a:t>Today people are being conditioned to reject any calamity as Divine judgment. </a:t>
            </a:r>
          </a:p>
          <a:p>
            <a:r>
              <a:rPr lang="en-US" dirty="0"/>
              <a:t>So when judgment comes in the end-time people will not repent but will blaspheme God. </a:t>
            </a:r>
          </a:p>
          <a:p>
            <a:r>
              <a:rPr lang="en-US" dirty="0"/>
              <a:t>That will only make matters worse. It will intensify and increase judgment.</a:t>
            </a:r>
          </a:p>
          <a:p>
            <a:endParaRPr lang="en-US" dirty="0"/>
          </a:p>
        </p:txBody>
      </p:sp>
    </p:spTree>
    <p:extLst>
      <p:ext uri="{BB962C8B-B14F-4D97-AF65-F5344CB8AC3E}">
        <p14:creationId xmlns:p14="http://schemas.microsoft.com/office/powerpoint/2010/main" val="3908046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8A066-9D59-43AB-BC77-F1C8AF714BFC}"/>
              </a:ext>
            </a:extLst>
          </p:cNvPr>
          <p:cNvSpPr>
            <a:spLocks noGrp="1"/>
          </p:cNvSpPr>
          <p:nvPr>
            <p:ph type="title"/>
          </p:nvPr>
        </p:nvSpPr>
        <p:spPr/>
        <p:txBody>
          <a:bodyPr/>
          <a:lstStyle/>
          <a:p>
            <a:r>
              <a:rPr lang="en-US" dirty="0"/>
              <a:t>Sun Worship</a:t>
            </a:r>
          </a:p>
        </p:txBody>
      </p:sp>
      <p:sp>
        <p:nvSpPr>
          <p:cNvPr id="3" name="Content Placeholder 2">
            <a:extLst>
              <a:ext uri="{FF2B5EF4-FFF2-40B4-BE49-F238E27FC236}">
                <a16:creationId xmlns:a16="http://schemas.microsoft.com/office/drawing/2014/main" id="{49EE5E16-EE78-4D1B-94D0-B59047549F4E}"/>
              </a:ext>
            </a:extLst>
          </p:cNvPr>
          <p:cNvSpPr>
            <a:spLocks noGrp="1"/>
          </p:cNvSpPr>
          <p:nvPr>
            <p:ph idx="1"/>
          </p:nvPr>
        </p:nvSpPr>
        <p:spPr/>
        <p:txBody>
          <a:bodyPr>
            <a:normAutofit lnSpcReduction="10000"/>
          </a:bodyPr>
          <a:lstStyle/>
          <a:p>
            <a:r>
              <a:rPr lang="en-US" dirty="0"/>
              <a:t>The earliest form of Paganism, originating on the plain of Shinar.</a:t>
            </a:r>
          </a:p>
          <a:p>
            <a:r>
              <a:rPr lang="en-US" dirty="0"/>
              <a:t>Nimrod (Gen 10:8-10). Hebrew, </a:t>
            </a:r>
            <a:r>
              <a:rPr lang="en-US" dirty="0" err="1"/>
              <a:t>marad</a:t>
            </a:r>
            <a:r>
              <a:rPr lang="en-US" dirty="0"/>
              <a:t>, “to rebel”; future tense, “we will rebel.” The final global dictator will be an Assyrian:\ (“Nimrod II”?) Micah 5:5,6; Isaiah 10.</a:t>
            </a:r>
          </a:p>
          <a:p>
            <a:r>
              <a:rPr lang="en-US" dirty="0"/>
              <a:t>The sun was first worshipped by Nimrod and his followers on the plains of Shinar and Bab-El was the site of the first temple to the sun. Gen 11:4. </a:t>
            </a:r>
            <a:r>
              <a:rPr lang="en-US" dirty="0" err="1"/>
              <a:t>Mazzeroth</a:t>
            </a:r>
            <a:r>
              <a:rPr lang="en-US" dirty="0"/>
              <a:t> corrupted to the zodiac. [See Signs in the Heavens and Monuments: Sacred or Profane?] All paganism is derived from this beginning. This also accounts for the parallelism in the pagan myths in all parts of the world.</a:t>
            </a:r>
          </a:p>
          <a:p>
            <a:endParaRPr lang="en-US" dirty="0"/>
          </a:p>
        </p:txBody>
      </p:sp>
    </p:spTree>
    <p:extLst>
      <p:ext uri="{BB962C8B-B14F-4D97-AF65-F5344CB8AC3E}">
        <p14:creationId xmlns:p14="http://schemas.microsoft.com/office/powerpoint/2010/main" val="1470496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8A066-9D59-43AB-BC77-F1C8AF714BFC}"/>
              </a:ext>
            </a:extLst>
          </p:cNvPr>
          <p:cNvSpPr>
            <a:spLocks noGrp="1"/>
          </p:cNvSpPr>
          <p:nvPr>
            <p:ph type="title"/>
          </p:nvPr>
        </p:nvSpPr>
        <p:spPr/>
        <p:txBody>
          <a:bodyPr/>
          <a:lstStyle/>
          <a:p>
            <a:r>
              <a:rPr lang="en-US" dirty="0"/>
              <a:t>Nimrod</a:t>
            </a:r>
          </a:p>
        </p:txBody>
      </p:sp>
      <p:sp>
        <p:nvSpPr>
          <p:cNvPr id="3" name="Content Placeholder 2">
            <a:extLst>
              <a:ext uri="{FF2B5EF4-FFF2-40B4-BE49-F238E27FC236}">
                <a16:creationId xmlns:a16="http://schemas.microsoft.com/office/drawing/2014/main" id="{49EE5E16-EE78-4D1B-94D0-B59047549F4E}"/>
              </a:ext>
            </a:extLst>
          </p:cNvPr>
          <p:cNvSpPr>
            <a:spLocks noGrp="1"/>
          </p:cNvSpPr>
          <p:nvPr>
            <p:ph idx="1"/>
          </p:nvPr>
        </p:nvSpPr>
        <p:spPr/>
        <p:txBody>
          <a:bodyPr>
            <a:normAutofit/>
          </a:bodyPr>
          <a:lstStyle/>
          <a:p>
            <a:pPr marL="0" indent="0">
              <a:buNone/>
            </a:pPr>
            <a:r>
              <a:rPr lang="en-US" i="1" dirty="0"/>
              <a:t>Nimrod persuaded mankind not to ascribe their happiness to God, but to think that his own excellency was the source of it. And he soon changed things into a tyranny, thinking that there was no other way to wean men from the fear of God, than by making them rely upon his own power. </a:t>
            </a:r>
            <a:r>
              <a:rPr lang="en-US" dirty="0">
                <a:solidFill>
                  <a:srgbClr val="0070C0"/>
                </a:solidFill>
              </a:rPr>
              <a:t>Josephus, Antiquities of Jews, I.c.4.2</a:t>
            </a:r>
          </a:p>
          <a:p>
            <a:pPr marL="0" indent="0">
              <a:buNone/>
            </a:pPr>
            <a:r>
              <a:rPr lang="en-US" i="1" dirty="0"/>
              <a:t>From the foundation of the world none was ever found like Nimrod, powerful in hunting, and in rebellions against the Lord.</a:t>
            </a:r>
          </a:p>
          <a:p>
            <a:pPr marL="0" indent="0">
              <a:buNone/>
            </a:pPr>
            <a:r>
              <a:rPr lang="en-US" dirty="0">
                <a:solidFill>
                  <a:srgbClr val="0070C0"/>
                </a:solidFill>
              </a:rPr>
              <a:t>Targum of Jonathan</a:t>
            </a:r>
          </a:p>
          <a:p>
            <a:pPr marL="0" indent="0">
              <a:buNone/>
            </a:pPr>
            <a:endParaRPr lang="en-US" dirty="0"/>
          </a:p>
        </p:txBody>
      </p:sp>
    </p:spTree>
    <p:extLst>
      <p:ext uri="{BB962C8B-B14F-4D97-AF65-F5344CB8AC3E}">
        <p14:creationId xmlns:p14="http://schemas.microsoft.com/office/powerpoint/2010/main" val="3484344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5D3A0-4A5B-4C5F-9417-9E924E4AB8BF}"/>
              </a:ext>
            </a:extLst>
          </p:cNvPr>
          <p:cNvSpPr>
            <a:spLocks noGrp="1"/>
          </p:cNvSpPr>
          <p:nvPr>
            <p:ph type="title"/>
          </p:nvPr>
        </p:nvSpPr>
        <p:spPr/>
        <p:txBody>
          <a:bodyPr/>
          <a:lstStyle/>
          <a:p>
            <a:r>
              <a:rPr lang="en-US" dirty="0"/>
              <a:t>Nimrod</a:t>
            </a:r>
          </a:p>
        </p:txBody>
      </p:sp>
      <p:sp>
        <p:nvSpPr>
          <p:cNvPr id="3" name="Content Placeholder 2">
            <a:extLst>
              <a:ext uri="{FF2B5EF4-FFF2-40B4-BE49-F238E27FC236}">
                <a16:creationId xmlns:a16="http://schemas.microsoft.com/office/drawing/2014/main" id="{15C002F4-D2C5-4D77-984A-B63400CF53D0}"/>
              </a:ext>
            </a:extLst>
          </p:cNvPr>
          <p:cNvSpPr>
            <a:spLocks noGrp="1"/>
          </p:cNvSpPr>
          <p:nvPr>
            <p:ph idx="1"/>
          </p:nvPr>
        </p:nvSpPr>
        <p:spPr/>
        <p:txBody>
          <a:bodyPr/>
          <a:lstStyle/>
          <a:p>
            <a:pPr marL="0" indent="0">
              <a:buNone/>
            </a:pPr>
            <a:r>
              <a:rPr lang="en-US" i="1" dirty="0"/>
              <a:t>He was powerful in hunting and in wickedness before the Lord for he was a hunter of the sons of men, and he said to them, ‘Depart from the judgment of the Lord, and adhere to the judgment of Nimrod!’ There is it said, ‘As Nimrod is the strong one, strong in hunting, and in wickedness before the Lord.’</a:t>
            </a:r>
          </a:p>
          <a:p>
            <a:pPr marL="0" indent="0">
              <a:buNone/>
            </a:pPr>
            <a:r>
              <a:rPr lang="en-US" dirty="0"/>
              <a:t>Jerusalem Targum</a:t>
            </a:r>
          </a:p>
          <a:p>
            <a:pPr marL="0" indent="0">
              <a:buNone/>
            </a:pPr>
            <a:r>
              <a:rPr lang="en-US" i="1" dirty="0"/>
              <a:t>Cush begat Nimrod, who began to prevail in wickedness, for he shed in- nocent blood, and rebelled against Jehovah.</a:t>
            </a:r>
          </a:p>
          <a:p>
            <a:pPr marL="0" indent="0">
              <a:buNone/>
            </a:pPr>
            <a:r>
              <a:rPr lang="en-US" dirty="0"/>
              <a:t>The Chaldee paraphrase of 1 </a:t>
            </a:r>
            <a:r>
              <a:rPr lang="en-US" dirty="0" err="1"/>
              <a:t>Chr</a:t>
            </a:r>
            <a:r>
              <a:rPr lang="en-US" dirty="0"/>
              <a:t> 1:10</a:t>
            </a:r>
          </a:p>
          <a:p>
            <a:endParaRPr lang="en-US" dirty="0"/>
          </a:p>
        </p:txBody>
      </p:sp>
    </p:spTree>
    <p:extLst>
      <p:ext uri="{BB962C8B-B14F-4D97-AF65-F5344CB8AC3E}">
        <p14:creationId xmlns:p14="http://schemas.microsoft.com/office/powerpoint/2010/main" val="584010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5D3A0-4A5B-4C5F-9417-9E924E4AB8BF}"/>
              </a:ext>
            </a:extLst>
          </p:cNvPr>
          <p:cNvSpPr>
            <a:spLocks noGrp="1"/>
          </p:cNvSpPr>
          <p:nvPr>
            <p:ph type="title"/>
          </p:nvPr>
        </p:nvSpPr>
        <p:spPr/>
        <p:txBody>
          <a:bodyPr/>
          <a:lstStyle/>
          <a:p>
            <a:r>
              <a:rPr lang="en-US" dirty="0"/>
              <a:t>Global Dictator</a:t>
            </a:r>
          </a:p>
        </p:txBody>
      </p:sp>
      <p:sp>
        <p:nvSpPr>
          <p:cNvPr id="3" name="Content Placeholder 2">
            <a:extLst>
              <a:ext uri="{FF2B5EF4-FFF2-40B4-BE49-F238E27FC236}">
                <a16:creationId xmlns:a16="http://schemas.microsoft.com/office/drawing/2014/main" id="{15C002F4-D2C5-4D77-984A-B63400CF53D0}"/>
              </a:ext>
            </a:extLst>
          </p:cNvPr>
          <p:cNvSpPr>
            <a:spLocks noGrp="1"/>
          </p:cNvSpPr>
          <p:nvPr>
            <p:ph idx="1"/>
          </p:nvPr>
        </p:nvSpPr>
        <p:spPr/>
        <p:txBody>
          <a:bodyPr/>
          <a:lstStyle/>
          <a:p>
            <a:pPr marL="0" indent="0">
              <a:buNone/>
            </a:pPr>
            <a:r>
              <a:rPr lang="en-US" i="1" dirty="0"/>
              <a:t>Nimrod				</a:t>
            </a:r>
            <a:r>
              <a:rPr lang="en-US" i="1" dirty="0">
                <a:solidFill>
                  <a:srgbClr val="FFC000"/>
                </a:solidFill>
              </a:rPr>
              <a:t>Genesis 10:8-10</a:t>
            </a:r>
          </a:p>
          <a:p>
            <a:pPr marL="0" indent="0">
              <a:buNone/>
            </a:pPr>
            <a:r>
              <a:rPr lang="en-US" i="1" dirty="0"/>
              <a:t>	Hebrew, </a:t>
            </a:r>
            <a:r>
              <a:rPr lang="en-US" i="1" dirty="0" err="1"/>
              <a:t>marad</a:t>
            </a:r>
            <a:r>
              <a:rPr lang="en-US" i="1" dirty="0"/>
              <a:t>, “to rebel”; future tense, “we will rebel.”</a:t>
            </a:r>
          </a:p>
          <a:p>
            <a:pPr marL="0" indent="0">
              <a:buNone/>
            </a:pPr>
            <a:r>
              <a:rPr lang="en-US" i="1" dirty="0"/>
              <a:t>Nimrod II</a:t>
            </a:r>
          </a:p>
          <a:p>
            <a:pPr marL="0" indent="0">
              <a:buNone/>
            </a:pPr>
            <a:r>
              <a:rPr lang="en-US" i="1" dirty="0"/>
              <a:t>The final global dictator will be an Assyrian: “Nimrod II”?</a:t>
            </a:r>
          </a:p>
          <a:p>
            <a:pPr marL="0" indent="0">
              <a:buNone/>
            </a:pPr>
            <a:r>
              <a:rPr lang="en-US" i="1" dirty="0"/>
              <a:t>					</a:t>
            </a:r>
            <a:r>
              <a:rPr lang="en-US" i="1" dirty="0">
                <a:solidFill>
                  <a:srgbClr val="FFC000"/>
                </a:solidFill>
              </a:rPr>
              <a:t>Micah 5:5-6; Isaiah 10</a:t>
            </a:r>
            <a:endParaRPr lang="en-US" dirty="0">
              <a:solidFill>
                <a:srgbClr val="FFC000"/>
              </a:solidFill>
            </a:endParaRPr>
          </a:p>
          <a:p>
            <a:endParaRPr lang="en-US" dirty="0"/>
          </a:p>
        </p:txBody>
      </p:sp>
    </p:spTree>
    <p:extLst>
      <p:ext uri="{BB962C8B-B14F-4D97-AF65-F5344CB8AC3E}">
        <p14:creationId xmlns:p14="http://schemas.microsoft.com/office/powerpoint/2010/main" val="563307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6FF2-92DF-4497-8C43-D98CBFD3A447}"/>
              </a:ext>
            </a:extLst>
          </p:cNvPr>
          <p:cNvSpPr>
            <a:spLocks noGrp="1"/>
          </p:cNvSpPr>
          <p:nvPr>
            <p:ph type="title"/>
          </p:nvPr>
        </p:nvSpPr>
        <p:spPr/>
        <p:txBody>
          <a:bodyPr/>
          <a:lstStyle/>
          <a:p>
            <a:r>
              <a:rPr lang="en-US" dirty="0"/>
              <a:t>7 Last Plagues</a:t>
            </a:r>
          </a:p>
        </p:txBody>
      </p:sp>
      <p:sp>
        <p:nvSpPr>
          <p:cNvPr id="3" name="Content Placeholder 2">
            <a:extLst>
              <a:ext uri="{FF2B5EF4-FFF2-40B4-BE49-F238E27FC236}">
                <a16:creationId xmlns:a16="http://schemas.microsoft.com/office/drawing/2014/main" id="{93AE95CA-2588-484D-9F2C-29AB32D94D46}"/>
              </a:ext>
            </a:extLst>
          </p:cNvPr>
          <p:cNvSpPr>
            <a:spLocks noGrp="1"/>
          </p:cNvSpPr>
          <p:nvPr>
            <p:ph idx="1"/>
          </p:nvPr>
        </p:nvSpPr>
        <p:spPr/>
        <p:txBody>
          <a:bodyPr>
            <a:normAutofit/>
          </a:bodyPr>
          <a:lstStyle/>
          <a:p>
            <a:r>
              <a:rPr lang="en-US" dirty="0"/>
              <a:t>Revelation 16:10–11 (AV)</a:t>
            </a:r>
          </a:p>
          <a:p>
            <a:r>
              <a:rPr lang="en-US" dirty="0"/>
              <a:t>10 And the fifth angel poured out </a:t>
            </a:r>
            <a:r>
              <a:rPr lang="en-US" dirty="0">
                <a:highlight>
                  <a:srgbClr val="FFFF00"/>
                </a:highlight>
              </a:rPr>
              <a:t>his</a:t>
            </a:r>
            <a:r>
              <a:rPr lang="en-US" dirty="0"/>
              <a:t> vial upon the seat of the beast; and his kingdom was full of darkness; and they gnawed their tongues for pain, </a:t>
            </a:r>
          </a:p>
          <a:p>
            <a:r>
              <a:rPr lang="en-US" dirty="0"/>
              <a:t>11 And blasphemed the God of heaven because of their pains and their sores, and repented not of their deeds.</a:t>
            </a:r>
          </a:p>
        </p:txBody>
      </p:sp>
    </p:spTree>
    <p:extLst>
      <p:ext uri="{BB962C8B-B14F-4D97-AF65-F5344CB8AC3E}">
        <p14:creationId xmlns:p14="http://schemas.microsoft.com/office/powerpoint/2010/main" val="2949435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DC5D-71D2-441F-8661-D209A87F7D69}"/>
              </a:ext>
            </a:extLst>
          </p:cNvPr>
          <p:cNvSpPr>
            <a:spLocks noGrp="1"/>
          </p:cNvSpPr>
          <p:nvPr>
            <p:ph type="title"/>
          </p:nvPr>
        </p:nvSpPr>
        <p:spPr/>
        <p:txBody>
          <a:bodyPr anchor="b">
            <a:normAutofit/>
          </a:bodyPr>
          <a:lstStyle/>
          <a:p>
            <a:r>
              <a:rPr lang="en-US" dirty="0"/>
              <a:t>The Site of the Judgment</a:t>
            </a:r>
            <a:br>
              <a:rPr lang="en-US" dirty="0"/>
            </a:br>
            <a:endParaRPr lang="en-US" dirty="0"/>
          </a:p>
        </p:txBody>
      </p:sp>
      <p:sp>
        <p:nvSpPr>
          <p:cNvPr id="3" name="Content Placeholder 2">
            <a:extLst>
              <a:ext uri="{FF2B5EF4-FFF2-40B4-BE49-F238E27FC236}">
                <a16:creationId xmlns:a16="http://schemas.microsoft.com/office/drawing/2014/main" id="{1FADC281-0720-4DD5-B041-FEF28575917F}"/>
              </a:ext>
            </a:extLst>
          </p:cNvPr>
          <p:cNvSpPr>
            <a:spLocks noGrp="1"/>
          </p:cNvSpPr>
          <p:nvPr>
            <p:ph idx="1"/>
          </p:nvPr>
        </p:nvSpPr>
        <p:spPr/>
        <p:txBody>
          <a:bodyPr>
            <a:normAutofit fontScale="92500" lnSpcReduction="10000"/>
          </a:bodyPr>
          <a:lstStyle/>
          <a:p>
            <a:r>
              <a:rPr lang="en-US" dirty="0"/>
              <a:t>“The seat of the beast” (Revelation 16:10). The “seat” speaks of the throne of the power of the earth at this time. </a:t>
            </a:r>
          </a:p>
          <a:p>
            <a:r>
              <a:rPr lang="en-US" dirty="0"/>
              <a:t>This judgment strikes hard at the reputation and prestige of the beast. </a:t>
            </a:r>
          </a:p>
          <a:p>
            <a:r>
              <a:rPr lang="en-US" dirty="0"/>
              <a:t>When the beast was in power, it was said of him, “Who is like unto the beast? who is able to make war with him?” (</a:t>
            </a:r>
            <a:r>
              <a:rPr lang="en-US" dirty="0">
                <a:solidFill>
                  <a:srgbClr val="FFC000"/>
                </a:solidFill>
              </a:rPr>
              <a:t>Revelation 13:4</a:t>
            </a:r>
            <a:r>
              <a:rPr lang="en-US" dirty="0"/>
              <a:t>). </a:t>
            </a:r>
          </a:p>
          <a:p>
            <a:r>
              <a:rPr lang="en-US" dirty="0"/>
              <a:t>He advertised himself as invincible but now people learn that he is not invincible. </a:t>
            </a:r>
          </a:p>
          <a:p>
            <a:r>
              <a:rPr lang="en-US" dirty="0"/>
              <a:t>God is able to make war against him and soundly defeat him and condemn him to eternal judgment. </a:t>
            </a:r>
          </a:p>
          <a:p>
            <a:r>
              <a:rPr lang="en-US" dirty="0"/>
              <a:t>The glory time of evil is over.</a:t>
            </a:r>
          </a:p>
          <a:p>
            <a:endParaRPr lang="en-US" dirty="0"/>
          </a:p>
        </p:txBody>
      </p:sp>
    </p:spTree>
    <p:extLst>
      <p:ext uri="{BB962C8B-B14F-4D97-AF65-F5344CB8AC3E}">
        <p14:creationId xmlns:p14="http://schemas.microsoft.com/office/powerpoint/2010/main" val="3075610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DC5D-71D2-441F-8661-D209A87F7D69}"/>
              </a:ext>
            </a:extLst>
          </p:cNvPr>
          <p:cNvSpPr>
            <a:spLocks noGrp="1"/>
          </p:cNvSpPr>
          <p:nvPr>
            <p:ph type="title"/>
          </p:nvPr>
        </p:nvSpPr>
        <p:spPr/>
        <p:txBody>
          <a:bodyPr>
            <a:normAutofit fontScale="90000"/>
          </a:bodyPr>
          <a:lstStyle/>
          <a:p>
            <a:r>
              <a:rPr lang="en-US" dirty="0"/>
              <a:t>The Suffering in the Judgment</a:t>
            </a:r>
            <a:br>
              <a:rPr lang="en-US" dirty="0"/>
            </a:br>
            <a:br>
              <a:rPr lang="en-US" dirty="0"/>
            </a:br>
            <a:endParaRPr lang="en-US" dirty="0"/>
          </a:p>
        </p:txBody>
      </p:sp>
      <p:sp>
        <p:nvSpPr>
          <p:cNvPr id="3" name="Content Placeholder 2">
            <a:extLst>
              <a:ext uri="{FF2B5EF4-FFF2-40B4-BE49-F238E27FC236}">
                <a16:creationId xmlns:a16="http://schemas.microsoft.com/office/drawing/2014/main" id="{1FADC281-0720-4DD5-B041-FEF28575917F}"/>
              </a:ext>
            </a:extLst>
          </p:cNvPr>
          <p:cNvSpPr>
            <a:spLocks noGrp="1"/>
          </p:cNvSpPr>
          <p:nvPr>
            <p:ph idx="1"/>
          </p:nvPr>
        </p:nvSpPr>
        <p:spPr/>
        <p:txBody>
          <a:bodyPr>
            <a:normAutofit/>
          </a:bodyPr>
          <a:lstStyle/>
          <a:p>
            <a:r>
              <a:rPr lang="en-US" dirty="0"/>
              <a:t>“His kingdom was full of darkness; and they gnawed their tongues for pain” (</a:t>
            </a:r>
            <a:r>
              <a:rPr lang="en-US" dirty="0">
                <a:solidFill>
                  <a:srgbClr val="FFC000"/>
                </a:solidFill>
              </a:rPr>
              <a:t>Revelation 16:10</a:t>
            </a:r>
            <a:r>
              <a:rPr lang="en-US" dirty="0"/>
              <a:t>). </a:t>
            </a:r>
          </a:p>
          <a:p>
            <a:r>
              <a:rPr lang="en-US" dirty="0"/>
              <a:t>This speaks of the suffering of the subjects of the kingdom. </a:t>
            </a:r>
          </a:p>
          <a:p>
            <a:r>
              <a:rPr lang="en-US" dirty="0"/>
              <a:t>They voted for the wrong person and are now experiencing terrible suffering as a result. </a:t>
            </a:r>
          </a:p>
          <a:p>
            <a:r>
              <a:rPr lang="en-US" dirty="0"/>
              <a:t>Hang your hopes on evil and you will hang with evil.</a:t>
            </a:r>
          </a:p>
          <a:p>
            <a:endParaRPr lang="en-US" dirty="0"/>
          </a:p>
        </p:txBody>
      </p:sp>
    </p:spTree>
    <p:extLst>
      <p:ext uri="{BB962C8B-B14F-4D97-AF65-F5344CB8AC3E}">
        <p14:creationId xmlns:p14="http://schemas.microsoft.com/office/powerpoint/2010/main" val="2684849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1BFB-11A4-4281-807B-240EC69935A5}"/>
              </a:ext>
            </a:extLst>
          </p:cNvPr>
          <p:cNvSpPr>
            <a:spLocks noGrp="1"/>
          </p:cNvSpPr>
          <p:nvPr>
            <p:ph type="title"/>
          </p:nvPr>
        </p:nvSpPr>
        <p:spPr/>
        <p:txBody>
          <a:bodyPr/>
          <a:lstStyle/>
          <a:p>
            <a:r>
              <a:rPr lang="en-US" b="1" i="0" dirty="0">
                <a:effectLst/>
                <a:latin typeface="Open Sans"/>
              </a:rPr>
              <a:t>The Heptadic Structure (sevens)</a:t>
            </a:r>
            <a:endParaRPr lang="en-US" dirty="0"/>
          </a:p>
        </p:txBody>
      </p:sp>
      <p:grpSp>
        <p:nvGrpSpPr>
          <p:cNvPr id="5" name="Group 4">
            <a:extLst>
              <a:ext uri="{FF2B5EF4-FFF2-40B4-BE49-F238E27FC236}">
                <a16:creationId xmlns:a16="http://schemas.microsoft.com/office/drawing/2014/main" id="{BF5C1BC0-1910-4DF6-9162-F2898CD320D4}"/>
              </a:ext>
            </a:extLst>
          </p:cNvPr>
          <p:cNvGrpSpPr/>
          <p:nvPr/>
        </p:nvGrpSpPr>
        <p:grpSpPr>
          <a:xfrm>
            <a:off x="3870798" y="3236972"/>
            <a:ext cx="6096448" cy="1956496"/>
            <a:chOff x="3492727" y="3429000"/>
            <a:chExt cx="6096448" cy="1956496"/>
          </a:xfrm>
        </p:grpSpPr>
        <p:cxnSp>
          <p:nvCxnSpPr>
            <p:cNvPr id="4" name="Straight Connector 3">
              <a:extLst>
                <a:ext uri="{FF2B5EF4-FFF2-40B4-BE49-F238E27FC236}">
                  <a16:creationId xmlns:a16="http://schemas.microsoft.com/office/drawing/2014/main" id="{B2ADABDB-D49F-4F0D-8259-06438F8F7CE6}"/>
                </a:ext>
              </a:extLst>
            </p:cNvPr>
            <p:cNvCxnSpPr>
              <a:cxnSpLocks/>
            </p:cNvCxnSpPr>
            <p:nvPr/>
          </p:nvCxnSpPr>
          <p:spPr>
            <a:xfrm>
              <a:off x="3492727" y="3893575"/>
              <a:ext cx="549355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A97F9B-B36B-4D01-922C-854A353981BD}"/>
                </a:ext>
              </a:extLst>
            </p:cNvPr>
            <p:cNvCxnSpPr>
              <a:cxnSpLocks/>
            </p:cNvCxnSpPr>
            <p:nvPr/>
          </p:nvCxnSpPr>
          <p:spPr>
            <a:xfrm>
              <a:off x="3492727" y="3916757"/>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96DF890-9B06-4D73-8C74-C30BBEA6BF45}"/>
                </a:ext>
              </a:extLst>
            </p:cNvPr>
            <p:cNvCxnSpPr>
              <a:cxnSpLocks/>
            </p:cNvCxnSpPr>
            <p:nvPr/>
          </p:nvCxnSpPr>
          <p:spPr>
            <a:xfrm>
              <a:off x="8986281" y="3889910"/>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370ED2C-09BD-466E-90D0-D898CC43773F}"/>
                </a:ext>
              </a:extLst>
            </p:cNvPr>
            <p:cNvCxnSpPr>
              <a:cxnSpLocks/>
            </p:cNvCxnSpPr>
            <p:nvPr/>
          </p:nvCxnSpPr>
          <p:spPr>
            <a:xfrm>
              <a:off x="6235561" y="3510070"/>
              <a:ext cx="0" cy="383505"/>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89FE106D-16B5-4444-9F84-93DCB1CD4568}"/>
                </a:ext>
              </a:extLst>
            </p:cNvPr>
            <p:cNvGrpSpPr/>
            <p:nvPr/>
          </p:nvGrpSpPr>
          <p:grpSpPr>
            <a:xfrm rot="17622824">
              <a:off x="3634526" y="3847194"/>
              <a:ext cx="517346" cy="693975"/>
              <a:chOff x="1710813" y="2241755"/>
              <a:chExt cx="521110" cy="717755"/>
            </a:xfrm>
          </p:grpSpPr>
          <p:sp>
            <p:nvSpPr>
              <p:cNvPr id="43" name="Isosceles Triangle 42">
                <a:extLst>
                  <a:ext uri="{FF2B5EF4-FFF2-40B4-BE49-F238E27FC236}">
                    <a16:creationId xmlns:a16="http://schemas.microsoft.com/office/drawing/2014/main" id="{177A55EA-8DF0-41FD-A2D7-BBCC2C87B822}"/>
                  </a:ext>
                </a:extLst>
              </p:cNvPr>
              <p:cNvSpPr/>
              <p:nvPr/>
            </p:nvSpPr>
            <p:spPr>
              <a:xfrm>
                <a:off x="1779639" y="2241755"/>
                <a:ext cx="373626" cy="6194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1</a:t>
                </a:r>
              </a:p>
            </p:txBody>
          </p:sp>
          <p:sp>
            <p:nvSpPr>
              <p:cNvPr id="44" name="Rectangle: Rounded Corners 43">
                <a:extLst>
                  <a:ext uri="{FF2B5EF4-FFF2-40B4-BE49-F238E27FC236}">
                    <a16:creationId xmlns:a16="http://schemas.microsoft.com/office/drawing/2014/main" id="{64B47FBB-90CB-46BB-A20C-21A50943CABF}"/>
                  </a:ext>
                </a:extLst>
              </p:cNvPr>
              <p:cNvSpPr/>
              <p:nvPr/>
            </p:nvSpPr>
            <p:spPr>
              <a:xfrm>
                <a:off x="1710813" y="2861187"/>
                <a:ext cx="521110" cy="983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178E370A-081F-499F-BEE3-37D6C5CD2C4D}"/>
                </a:ext>
              </a:extLst>
            </p:cNvPr>
            <p:cNvGrpSpPr/>
            <p:nvPr/>
          </p:nvGrpSpPr>
          <p:grpSpPr>
            <a:xfrm rot="17622824">
              <a:off x="4364377" y="3854308"/>
              <a:ext cx="450707" cy="641100"/>
              <a:chOff x="1710813" y="2241755"/>
              <a:chExt cx="521110" cy="717755"/>
            </a:xfrm>
          </p:grpSpPr>
          <p:sp>
            <p:nvSpPr>
              <p:cNvPr id="46" name="Isosceles Triangle 45">
                <a:extLst>
                  <a:ext uri="{FF2B5EF4-FFF2-40B4-BE49-F238E27FC236}">
                    <a16:creationId xmlns:a16="http://schemas.microsoft.com/office/drawing/2014/main" id="{1E368371-0486-459C-B39A-6534F3D1F37F}"/>
                  </a:ext>
                </a:extLst>
              </p:cNvPr>
              <p:cNvSpPr/>
              <p:nvPr/>
            </p:nvSpPr>
            <p:spPr>
              <a:xfrm>
                <a:off x="1779639" y="2241755"/>
                <a:ext cx="373626" cy="6194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2</a:t>
                </a:r>
              </a:p>
            </p:txBody>
          </p:sp>
          <p:sp>
            <p:nvSpPr>
              <p:cNvPr id="47" name="Rectangle: Rounded Corners 46">
                <a:extLst>
                  <a:ext uri="{FF2B5EF4-FFF2-40B4-BE49-F238E27FC236}">
                    <a16:creationId xmlns:a16="http://schemas.microsoft.com/office/drawing/2014/main" id="{1C694D26-5DBC-448F-B71A-C0F80A048042}"/>
                  </a:ext>
                </a:extLst>
              </p:cNvPr>
              <p:cNvSpPr/>
              <p:nvPr/>
            </p:nvSpPr>
            <p:spPr>
              <a:xfrm>
                <a:off x="1710813" y="2861187"/>
                <a:ext cx="521110" cy="983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B6477100-2CCF-451C-BCB8-8DF1A41CAC89}"/>
                </a:ext>
              </a:extLst>
            </p:cNvPr>
            <p:cNvGrpSpPr/>
            <p:nvPr/>
          </p:nvGrpSpPr>
          <p:grpSpPr>
            <a:xfrm rot="17622824">
              <a:off x="5150719" y="3900408"/>
              <a:ext cx="461670" cy="598052"/>
              <a:chOff x="1710813" y="2241755"/>
              <a:chExt cx="521110" cy="717755"/>
            </a:xfrm>
          </p:grpSpPr>
          <p:sp>
            <p:nvSpPr>
              <p:cNvPr id="49" name="Isosceles Triangle 48">
                <a:extLst>
                  <a:ext uri="{FF2B5EF4-FFF2-40B4-BE49-F238E27FC236}">
                    <a16:creationId xmlns:a16="http://schemas.microsoft.com/office/drawing/2014/main" id="{00AC629D-C9FF-4D06-82CA-D19DE3ADA40E}"/>
                  </a:ext>
                </a:extLst>
              </p:cNvPr>
              <p:cNvSpPr/>
              <p:nvPr/>
            </p:nvSpPr>
            <p:spPr>
              <a:xfrm>
                <a:off x="1779639" y="2241755"/>
                <a:ext cx="373626" cy="6194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3</a:t>
                </a:r>
              </a:p>
            </p:txBody>
          </p:sp>
          <p:sp>
            <p:nvSpPr>
              <p:cNvPr id="50" name="Rectangle: Rounded Corners 49">
                <a:extLst>
                  <a:ext uri="{FF2B5EF4-FFF2-40B4-BE49-F238E27FC236}">
                    <a16:creationId xmlns:a16="http://schemas.microsoft.com/office/drawing/2014/main" id="{706F8CEF-F86E-434B-A313-960C5ABFFCD3}"/>
                  </a:ext>
                </a:extLst>
              </p:cNvPr>
              <p:cNvSpPr/>
              <p:nvPr/>
            </p:nvSpPr>
            <p:spPr>
              <a:xfrm>
                <a:off x="1710813" y="2861187"/>
                <a:ext cx="521110" cy="983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CDB1BA0-5BD2-4E3B-A9C9-D4C22D267928}"/>
                </a:ext>
              </a:extLst>
            </p:cNvPr>
            <p:cNvGrpSpPr/>
            <p:nvPr/>
          </p:nvGrpSpPr>
          <p:grpSpPr>
            <a:xfrm rot="17622824">
              <a:off x="5863671" y="3869988"/>
              <a:ext cx="429888" cy="632328"/>
              <a:chOff x="1710813" y="2241755"/>
              <a:chExt cx="521110" cy="717755"/>
            </a:xfrm>
          </p:grpSpPr>
          <p:sp>
            <p:nvSpPr>
              <p:cNvPr id="52" name="Isosceles Triangle 51">
                <a:extLst>
                  <a:ext uri="{FF2B5EF4-FFF2-40B4-BE49-F238E27FC236}">
                    <a16:creationId xmlns:a16="http://schemas.microsoft.com/office/drawing/2014/main" id="{33B643F7-FD30-4860-A6A0-C6D5EF2D46A8}"/>
                  </a:ext>
                </a:extLst>
              </p:cNvPr>
              <p:cNvSpPr/>
              <p:nvPr/>
            </p:nvSpPr>
            <p:spPr>
              <a:xfrm>
                <a:off x="1779639" y="2241755"/>
                <a:ext cx="373626" cy="6194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4</a:t>
                </a:r>
              </a:p>
            </p:txBody>
          </p:sp>
          <p:sp>
            <p:nvSpPr>
              <p:cNvPr id="53" name="Rectangle: Rounded Corners 52">
                <a:extLst>
                  <a:ext uri="{FF2B5EF4-FFF2-40B4-BE49-F238E27FC236}">
                    <a16:creationId xmlns:a16="http://schemas.microsoft.com/office/drawing/2014/main" id="{7548A0C2-F1FC-4415-BDB5-B0BB53D93DBC}"/>
                  </a:ext>
                </a:extLst>
              </p:cNvPr>
              <p:cNvSpPr/>
              <p:nvPr/>
            </p:nvSpPr>
            <p:spPr>
              <a:xfrm>
                <a:off x="1710813" y="2861187"/>
                <a:ext cx="521110" cy="983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44EE2C8C-86E0-4294-A087-C95D95921B86}"/>
                </a:ext>
              </a:extLst>
            </p:cNvPr>
            <p:cNvGrpSpPr/>
            <p:nvPr/>
          </p:nvGrpSpPr>
          <p:grpSpPr>
            <a:xfrm rot="17622824">
              <a:off x="6576532" y="3872595"/>
              <a:ext cx="482344" cy="711932"/>
              <a:chOff x="1710813" y="2241755"/>
              <a:chExt cx="521110" cy="717755"/>
            </a:xfrm>
          </p:grpSpPr>
          <p:sp>
            <p:nvSpPr>
              <p:cNvPr id="55" name="Isosceles Triangle 54">
                <a:extLst>
                  <a:ext uri="{FF2B5EF4-FFF2-40B4-BE49-F238E27FC236}">
                    <a16:creationId xmlns:a16="http://schemas.microsoft.com/office/drawing/2014/main" id="{48EC4FB8-4100-422F-8D86-8B0093F150AF}"/>
                  </a:ext>
                </a:extLst>
              </p:cNvPr>
              <p:cNvSpPr/>
              <p:nvPr/>
            </p:nvSpPr>
            <p:spPr>
              <a:xfrm>
                <a:off x="1779639" y="2241755"/>
                <a:ext cx="373626" cy="6194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5</a:t>
                </a:r>
              </a:p>
            </p:txBody>
          </p:sp>
          <p:sp>
            <p:nvSpPr>
              <p:cNvPr id="56" name="Rectangle: Rounded Corners 55">
                <a:extLst>
                  <a:ext uri="{FF2B5EF4-FFF2-40B4-BE49-F238E27FC236}">
                    <a16:creationId xmlns:a16="http://schemas.microsoft.com/office/drawing/2014/main" id="{03B27ACE-43D3-45B0-B209-A7EBDA997C9F}"/>
                  </a:ext>
                </a:extLst>
              </p:cNvPr>
              <p:cNvSpPr/>
              <p:nvPr/>
            </p:nvSpPr>
            <p:spPr>
              <a:xfrm>
                <a:off x="1710813" y="2861187"/>
                <a:ext cx="521110" cy="983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48A51BAD-4796-4A43-A560-E4B8457A4990}"/>
                </a:ext>
              </a:extLst>
            </p:cNvPr>
            <p:cNvGrpSpPr/>
            <p:nvPr/>
          </p:nvGrpSpPr>
          <p:grpSpPr>
            <a:xfrm rot="17622824">
              <a:off x="7330848" y="3902903"/>
              <a:ext cx="504037" cy="661542"/>
              <a:chOff x="1710813" y="2241755"/>
              <a:chExt cx="521110" cy="717755"/>
            </a:xfrm>
          </p:grpSpPr>
          <p:sp>
            <p:nvSpPr>
              <p:cNvPr id="58" name="Isosceles Triangle 57">
                <a:extLst>
                  <a:ext uri="{FF2B5EF4-FFF2-40B4-BE49-F238E27FC236}">
                    <a16:creationId xmlns:a16="http://schemas.microsoft.com/office/drawing/2014/main" id="{F9E5E414-5470-44B3-B3DF-6F70F25BEDF8}"/>
                  </a:ext>
                </a:extLst>
              </p:cNvPr>
              <p:cNvSpPr/>
              <p:nvPr/>
            </p:nvSpPr>
            <p:spPr>
              <a:xfrm>
                <a:off x="1779639" y="2241755"/>
                <a:ext cx="373626" cy="6194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6</a:t>
                </a:r>
              </a:p>
            </p:txBody>
          </p:sp>
          <p:sp>
            <p:nvSpPr>
              <p:cNvPr id="59" name="Rectangle: Rounded Corners 58">
                <a:extLst>
                  <a:ext uri="{FF2B5EF4-FFF2-40B4-BE49-F238E27FC236}">
                    <a16:creationId xmlns:a16="http://schemas.microsoft.com/office/drawing/2014/main" id="{E4F0ADAC-FA4D-433E-80D4-00FB7EFEBD3C}"/>
                  </a:ext>
                </a:extLst>
              </p:cNvPr>
              <p:cNvSpPr/>
              <p:nvPr/>
            </p:nvSpPr>
            <p:spPr>
              <a:xfrm>
                <a:off x="1710813" y="2861187"/>
                <a:ext cx="521110" cy="983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3257DBAB-69AE-4209-AE68-DD8BA83A6F6A}"/>
                </a:ext>
              </a:extLst>
            </p:cNvPr>
            <p:cNvGrpSpPr/>
            <p:nvPr/>
          </p:nvGrpSpPr>
          <p:grpSpPr>
            <a:xfrm rot="17622824">
              <a:off x="8709723" y="3869735"/>
              <a:ext cx="537347" cy="592390"/>
              <a:chOff x="1710813" y="2241755"/>
              <a:chExt cx="521110" cy="717755"/>
            </a:xfrm>
          </p:grpSpPr>
          <p:sp>
            <p:nvSpPr>
              <p:cNvPr id="61" name="Isosceles Triangle 60">
                <a:extLst>
                  <a:ext uri="{FF2B5EF4-FFF2-40B4-BE49-F238E27FC236}">
                    <a16:creationId xmlns:a16="http://schemas.microsoft.com/office/drawing/2014/main" id="{BDCE86E2-2E81-4D0B-9CF5-9B8882CF6E49}"/>
                  </a:ext>
                </a:extLst>
              </p:cNvPr>
              <p:cNvSpPr/>
              <p:nvPr/>
            </p:nvSpPr>
            <p:spPr>
              <a:xfrm>
                <a:off x="1779639" y="2241755"/>
                <a:ext cx="373626" cy="6194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7</a:t>
                </a:r>
              </a:p>
            </p:txBody>
          </p:sp>
          <p:sp>
            <p:nvSpPr>
              <p:cNvPr id="62" name="Rectangle: Rounded Corners 61">
                <a:extLst>
                  <a:ext uri="{FF2B5EF4-FFF2-40B4-BE49-F238E27FC236}">
                    <a16:creationId xmlns:a16="http://schemas.microsoft.com/office/drawing/2014/main" id="{D9F86948-21A4-4780-A494-06E86D9C9B03}"/>
                  </a:ext>
                </a:extLst>
              </p:cNvPr>
              <p:cNvSpPr/>
              <p:nvPr/>
            </p:nvSpPr>
            <p:spPr>
              <a:xfrm>
                <a:off x="1710813" y="2861187"/>
                <a:ext cx="521110" cy="983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ectangle 62">
              <a:extLst>
                <a:ext uri="{FF2B5EF4-FFF2-40B4-BE49-F238E27FC236}">
                  <a16:creationId xmlns:a16="http://schemas.microsoft.com/office/drawing/2014/main" id="{BEFEDC2E-5E85-4931-8421-3AF66A3AA78A}"/>
                </a:ext>
              </a:extLst>
            </p:cNvPr>
            <p:cNvSpPr/>
            <p:nvPr/>
          </p:nvSpPr>
          <p:spPr>
            <a:xfrm>
              <a:off x="8135297" y="4011121"/>
              <a:ext cx="411453" cy="1374375"/>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tx1"/>
                  </a:solidFill>
                </a:rPr>
                <a:t>Parenthesis</a:t>
              </a:r>
            </a:p>
          </p:txBody>
        </p:sp>
        <p:sp>
          <p:nvSpPr>
            <p:cNvPr id="12" name="TextBox 11">
              <a:extLst>
                <a:ext uri="{FF2B5EF4-FFF2-40B4-BE49-F238E27FC236}">
                  <a16:creationId xmlns:a16="http://schemas.microsoft.com/office/drawing/2014/main" id="{3664D8B6-CCDB-4354-A6A9-34914B1943BF}"/>
                </a:ext>
              </a:extLst>
            </p:cNvPr>
            <p:cNvSpPr txBox="1"/>
            <p:nvPr/>
          </p:nvSpPr>
          <p:spPr>
            <a:xfrm>
              <a:off x="6328431" y="3429000"/>
              <a:ext cx="3260744" cy="369332"/>
            </a:xfrm>
            <a:prstGeom prst="rect">
              <a:avLst/>
            </a:prstGeom>
            <a:noFill/>
          </p:spPr>
          <p:txBody>
            <a:bodyPr wrap="square" rtlCol="0">
              <a:spAutoFit/>
            </a:bodyPr>
            <a:lstStyle/>
            <a:p>
              <a:r>
                <a:rPr lang="en-US" dirty="0">
                  <a:solidFill>
                    <a:schemeClr val="bg1"/>
                  </a:solidFill>
                </a:rPr>
                <a:t>Chapter 8,9	   10-14</a:t>
              </a:r>
            </a:p>
          </p:txBody>
        </p:sp>
      </p:grpSp>
      <p:grpSp>
        <p:nvGrpSpPr>
          <p:cNvPr id="6" name="Group 5">
            <a:extLst>
              <a:ext uri="{FF2B5EF4-FFF2-40B4-BE49-F238E27FC236}">
                <a16:creationId xmlns:a16="http://schemas.microsoft.com/office/drawing/2014/main" id="{4F752B59-1CBD-45C6-90C7-3BF1C5270054}"/>
              </a:ext>
            </a:extLst>
          </p:cNvPr>
          <p:cNvGrpSpPr/>
          <p:nvPr/>
        </p:nvGrpSpPr>
        <p:grpSpPr>
          <a:xfrm>
            <a:off x="702870" y="1439667"/>
            <a:ext cx="6309852" cy="1923880"/>
            <a:chOff x="702870" y="1607897"/>
            <a:chExt cx="6309852" cy="1923880"/>
          </a:xfrm>
        </p:grpSpPr>
        <p:sp>
          <p:nvSpPr>
            <p:cNvPr id="7" name="Rectangle 6">
              <a:extLst>
                <a:ext uri="{FF2B5EF4-FFF2-40B4-BE49-F238E27FC236}">
                  <a16:creationId xmlns:a16="http://schemas.microsoft.com/office/drawing/2014/main" id="{3CFE9CBF-E15B-4FE3-A12E-229F47471F54}"/>
                </a:ext>
              </a:extLst>
            </p:cNvPr>
            <p:cNvSpPr/>
            <p:nvPr/>
          </p:nvSpPr>
          <p:spPr>
            <a:xfrm>
              <a:off x="702870" y="1607897"/>
              <a:ext cx="6309852" cy="1797305"/>
            </a:xfrm>
            <a:prstGeom prst="rect">
              <a:avLst/>
            </a:prstGeom>
            <a:solidFill>
              <a:schemeClr val="tx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t>Chapter 6</a:t>
              </a:r>
            </a:p>
            <a:p>
              <a:pPr algn="ctr"/>
              <a:r>
                <a:rPr lang="en-US" sz="2800" b="1" dirty="0"/>
                <a:t>The 7 Sealed Scroll</a:t>
              </a:r>
            </a:p>
          </p:txBody>
        </p:sp>
        <p:grpSp>
          <p:nvGrpSpPr>
            <p:cNvPr id="17" name="Group 16">
              <a:extLst>
                <a:ext uri="{FF2B5EF4-FFF2-40B4-BE49-F238E27FC236}">
                  <a16:creationId xmlns:a16="http://schemas.microsoft.com/office/drawing/2014/main" id="{007A5D91-D7CA-4BBC-A65B-0E6BE6595391}"/>
                </a:ext>
              </a:extLst>
            </p:cNvPr>
            <p:cNvGrpSpPr/>
            <p:nvPr/>
          </p:nvGrpSpPr>
          <p:grpSpPr>
            <a:xfrm>
              <a:off x="1985170" y="2691208"/>
              <a:ext cx="638505" cy="828323"/>
              <a:chOff x="2064773" y="2172927"/>
              <a:chExt cx="2261419" cy="3028340"/>
            </a:xfrm>
          </p:grpSpPr>
          <p:sp>
            <p:nvSpPr>
              <p:cNvPr id="18" name="Freeform: Shape 17">
                <a:extLst>
                  <a:ext uri="{FF2B5EF4-FFF2-40B4-BE49-F238E27FC236}">
                    <a16:creationId xmlns:a16="http://schemas.microsoft.com/office/drawing/2014/main" id="{2C51B615-5B16-4269-AE2C-E480DE7E4A1A}"/>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Oval 18">
                <a:extLst>
                  <a:ext uri="{FF2B5EF4-FFF2-40B4-BE49-F238E27FC236}">
                    <a16:creationId xmlns:a16="http://schemas.microsoft.com/office/drawing/2014/main" id="{5B858EEF-E8C4-4E1D-9983-573576E17E31}"/>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2</a:t>
                </a:r>
              </a:p>
            </p:txBody>
          </p:sp>
        </p:grpSp>
        <p:grpSp>
          <p:nvGrpSpPr>
            <p:cNvPr id="20" name="Group 19">
              <a:extLst>
                <a:ext uri="{FF2B5EF4-FFF2-40B4-BE49-F238E27FC236}">
                  <a16:creationId xmlns:a16="http://schemas.microsoft.com/office/drawing/2014/main" id="{0F591208-4EDF-4A79-830F-91B98B64F243}"/>
                </a:ext>
              </a:extLst>
            </p:cNvPr>
            <p:cNvGrpSpPr/>
            <p:nvPr/>
          </p:nvGrpSpPr>
          <p:grpSpPr>
            <a:xfrm>
              <a:off x="2746590" y="2681747"/>
              <a:ext cx="652675" cy="828323"/>
              <a:chOff x="2064773" y="2172927"/>
              <a:chExt cx="2261419" cy="3028340"/>
            </a:xfrm>
          </p:grpSpPr>
          <p:sp>
            <p:nvSpPr>
              <p:cNvPr id="21" name="Freeform: Shape 20">
                <a:extLst>
                  <a:ext uri="{FF2B5EF4-FFF2-40B4-BE49-F238E27FC236}">
                    <a16:creationId xmlns:a16="http://schemas.microsoft.com/office/drawing/2014/main" id="{B22B822F-5B77-4D56-B7F2-DC1942C601C9}"/>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Oval 21">
                <a:extLst>
                  <a:ext uri="{FF2B5EF4-FFF2-40B4-BE49-F238E27FC236}">
                    <a16:creationId xmlns:a16="http://schemas.microsoft.com/office/drawing/2014/main" id="{82A6124B-84D4-4D5C-9653-48F0C94C5630}"/>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a:t>
                </a:r>
              </a:p>
            </p:txBody>
          </p:sp>
        </p:grpSp>
        <p:grpSp>
          <p:nvGrpSpPr>
            <p:cNvPr id="23" name="Group 22">
              <a:extLst>
                <a:ext uri="{FF2B5EF4-FFF2-40B4-BE49-F238E27FC236}">
                  <a16:creationId xmlns:a16="http://schemas.microsoft.com/office/drawing/2014/main" id="{93F23A7A-FC4D-437F-AB5A-2C1FE5672C68}"/>
                </a:ext>
              </a:extLst>
            </p:cNvPr>
            <p:cNvGrpSpPr/>
            <p:nvPr/>
          </p:nvGrpSpPr>
          <p:grpSpPr>
            <a:xfrm>
              <a:off x="4188515" y="2669502"/>
              <a:ext cx="672578" cy="828323"/>
              <a:chOff x="2064773" y="2172927"/>
              <a:chExt cx="2261419" cy="3028340"/>
            </a:xfrm>
          </p:grpSpPr>
          <p:sp>
            <p:nvSpPr>
              <p:cNvPr id="24" name="Freeform: Shape 23">
                <a:extLst>
                  <a:ext uri="{FF2B5EF4-FFF2-40B4-BE49-F238E27FC236}">
                    <a16:creationId xmlns:a16="http://schemas.microsoft.com/office/drawing/2014/main" id="{0ED65493-92C6-4939-8379-FE29548A3423}"/>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Oval 24">
                <a:extLst>
                  <a:ext uri="{FF2B5EF4-FFF2-40B4-BE49-F238E27FC236}">
                    <a16:creationId xmlns:a16="http://schemas.microsoft.com/office/drawing/2014/main" id="{977977B6-8B02-4B22-91ED-79B31B55F543}"/>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5</a:t>
                </a:r>
              </a:p>
            </p:txBody>
          </p:sp>
        </p:grpSp>
        <p:grpSp>
          <p:nvGrpSpPr>
            <p:cNvPr id="26" name="Group 25">
              <a:extLst>
                <a:ext uri="{FF2B5EF4-FFF2-40B4-BE49-F238E27FC236}">
                  <a16:creationId xmlns:a16="http://schemas.microsoft.com/office/drawing/2014/main" id="{618DC7F6-2F91-4EEA-9162-C3B22E496AC0}"/>
                </a:ext>
              </a:extLst>
            </p:cNvPr>
            <p:cNvGrpSpPr/>
            <p:nvPr/>
          </p:nvGrpSpPr>
          <p:grpSpPr>
            <a:xfrm>
              <a:off x="3467099" y="2669502"/>
              <a:ext cx="666002" cy="840568"/>
              <a:chOff x="2064773" y="2172927"/>
              <a:chExt cx="2261419" cy="3028340"/>
            </a:xfrm>
          </p:grpSpPr>
          <p:sp>
            <p:nvSpPr>
              <p:cNvPr id="27" name="Freeform: Shape 26">
                <a:extLst>
                  <a:ext uri="{FF2B5EF4-FFF2-40B4-BE49-F238E27FC236}">
                    <a16:creationId xmlns:a16="http://schemas.microsoft.com/office/drawing/2014/main" id="{41159DE2-A734-4C19-B1CF-FDD78EC53770}"/>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a:extLst>
                  <a:ext uri="{FF2B5EF4-FFF2-40B4-BE49-F238E27FC236}">
                    <a16:creationId xmlns:a16="http://schemas.microsoft.com/office/drawing/2014/main" id="{406A8482-262C-4950-AC01-12513D04AB25}"/>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4</a:t>
                </a:r>
              </a:p>
            </p:txBody>
          </p:sp>
        </p:grpSp>
        <p:grpSp>
          <p:nvGrpSpPr>
            <p:cNvPr id="29" name="Group 28">
              <a:extLst>
                <a:ext uri="{FF2B5EF4-FFF2-40B4-BE49-F238E27FC236}">
                  <a16:creationId xmlns:a16="http://schemas.microsoft.com/office/drawing/2014/main" id="{3216D152-049E-4BE5-8961-3A364DE5792E}"/>
                </a:ext>
              </a:extLst>
            </p:cNvPr>
            <p:cNvGrpSpPr/>
            <p:nvPr/>
          </p:nvGrpSpPr>
          <p:grpSpPr>
            <a:xfrm>
              <a:off x="4916507" y="2652388"/>
              <a:ext cx="648946" cy="840569"/>
              <a:chOff x="2064773" y="2172927"/>
              <a:chExt cx="2261419" cy="3028340"/>
            </a:xfrm>
          </p:grpSpPr>
          <p:sp>
            <p:nvSpPr>
              <p:cNvPr id="30" name="Freeform: Shape 29">
                <a:extLst>
                  <a:ext uri="{FF2B5EF4-FFF2-40B4-BE49-F238E27FC236}">
                    <a16:creationId xmlns:a16="http://schemas.microsoft.com/office/drawing/2014/main" id="{B3B992A6-3E7E-47A6-B2FC-FADAF412A546}"/>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a:extLst>
                  <a:ext uri="{FF2B5EF4-FFF2-40B4-BE49-F238E27FC236}">
                    <a16:creationId xmlns:a16="http://schemas.microsoft.com/office/drawing/2014/main" id="{DAE476D0-3924-46AA-942C-AE719FF75A33}"/>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6</a:t>
                </a:r>
              </a:p>
            </p:txBody>
          </p:sp>
        </p:grpSp>
        <p:grpSp>
          <p:nvGrpSpPr>
            <p:cNvPr id="32" name="Group 31">
              <a:extLst>
                <a:ext uri="{FF2B5EF4-FFF2-40B4-BE49-F238E27FC236}">
                  <a16:creationId xmlns:a16="http://schemas.microsoft.com/office/drawing/2014/main" id="{CC3C749D-43F8-4671-B3B8-2F4DEFE661B1}"/>
                </a:ext>
              </a:extLst>
            </p:cNvPr>
            <p:cNvGrpSpPr/>
            <p:nvPr/>
          </p:nvGrpSpPr>
          <p:grpSpPr>
            <a:xfrm>
              <a:off x="6235561" y="2652388"/>
              <a:ext cx="683461" cy="840569"/>
              <a:chOff x="2064773" y="2172927"/>
              <a:chExt cx="2261419" cy="3028340"/>
            </a:xfrm>
          </p:grpSpPr>
          <p:sp>
            <p:nvSpPr>
              <p:cNvPr id="33" name="Freeform: Shape 32">
                <a:extLst>
                  <a:ext uri="{FF2B5EF4-FFF2-40B4-BE49-F238E27FC236}">
                    <a16:creationId xmlns:a16="http://schemas.microsoft.com/office/drawing/2014/main" id="{284E09E4-9128-43B9-B509-B6A5B6933233}"/>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a:extLst>
                  <a:ext uri="{FF2B5EF4-FFF2-40B4-BE49-F238E27FC236}">
                    <a16:creationId xmlns:a16="http://schemas.microsoft.com/office/drawing/2014/main" id="{65833015-1312-4B1C-8C02-9217E75A87A6}"/>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7</a:t>
                </a:r>
              </a:p>
            </p:txBody>
          </p:sp>
        </p:grpSp>
        <p:sp>
          <p:nvSpPr>
            <p:cNvPr id="37" name="Rectangle 36">
              <a:extLst>
                <a:ext uri="{FF2B5EF4-FFF2-40B4-BE49-F238E27FC236}">
                  <a16:creationId xmlns:a16="http://schemas.microsoft.com/office/drawing/2014/main" id="{F82CDE3E-7E00-4D31-ACFF-4F8843F5CA40}"/>
                </a:ext>
              </a:extLst>
            </p:cNvPr>
            <p:cNvSpPr/>
            <p:nvPr/>
          </p:nvSpPr>
          <p:spPr>
            <a:xfrm>
              <a:off x="5694780" y="2134611"/>
              <a:ext cx="411453" cy="1374375"/>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tx1"/>
                  </a:solidFill>
                </a:rPr>
                <a:t>Parenthesis</a:t>
              </a:r>
            </a:p>
          </p:txBody>
        </p:sp>
        <p:grpSp>
          <p:nvGrpSpPr>
            <p:cNvPr id="38" name="Group 37">
              <a:extLst>
                <a:ext uri="{FF2B5EF4-FFF2-40B4-BE49-F238E27FC236}">
                  <a16:creationId xmlns:a16="http://schemas.microsoft.com/office/drawing/2014/main" id="{45E98205-11E3-43B7-B74E-1AD1F904A8DE}"/>
                </a:ext>
              </a:extLst>
            </p:cNvPr>
            <p:cNvGrpSpPr/>
            <p:nvPr/>
          </p:nvGrpSpPr>
          <p:grpSpPr>
            <a:xfrm>
              <a:off x="1174742" y="2691208"/>
              <a:ext cx="683461" cy="840569"/>
              <a:chOff x="2064773" y="2172927"/>
              <a:chExt cx="2261419" cy="3028340"/>
            </a:xfrm>
          </p:grpSpPr>
          <p:sp>
            <p:nvSpPr>
              <p:cNvPr id="39" name="Freeform: Shape 38">
                <a:extLst>
                  <a:ext uri="{FF2B5EF4-FFF2-40B4-BE49-F238E27FC236}">
                    <a16:creationId xmlns:a16="http://schemas.microsoft.com/office/drawing/2014/main" id="{A259CE1F-A54D-4A7E-A68C-AD58D344F1BB}"/>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Oval 39">
                <a:extLst>
                  <a:ext uri="{FF2B5EF4-FFF2-40B4-BE49-F238E27FC236}">
                    <a16:creationId xmlns:a16="http://schemas.microsoft.com/office/drawing/2014/main" id="{06D5383C-B136-4EEB-837C-2FE66B9B94CF}"/>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a:t>
                </a:r>
              </a:p>
            </p:txBody>
          </p:sp>
        </p:grpSp>
        <p:sp>
          <p:nvSpPr>
            <p:cNvPr id="104" name="TextBox 103">
              <a:extLst>
                <a:ext uri="{FF2B5EF4-FFF2-40B4-BE49-F238E27FC236}">
                  <a16:creationId xmlns:a16="http://schemas.microsoft.com/office/drawing/2014/main" id="{62A93B71-1791-4A0E-83A6-F60444D29433}"/>
                </a:ext>
              </a:extLst>
            </p:cNvPr>
            <p:cNvSpPr txBox="1"/>
            <p:nvPr/>
          </p:nvSpPr>
          <p:spPr>
            <a:xfrm>
              <a:off x="5565453" y="1719072"/>
              <a:ext cx="1219849" cy="369332"/>
            </a:xfrm>
            <a:prstGeom prst="rect">
              <a:avLst/>
            </a:prstGeom>
            <a:noFill/>
          </p:spPr>
          <p:txBody>
            <a:bodyPr wrap="square" rtlCol="0">
              <a:spAutoFit/>
            </a:bodyPr>
            <a:lstStyle/>
            <a:p>
              <a:r>
                <a:rPr lang="en-US" dirty="0">
                  <a:solidFill>
                    <a:schemeClr val="bg1"/>
                  </a:solidFill>
                </a:rPr>
                <a:t>Chapter 7</a:t>
              </a:r>
            </a:p>
          </p:txBody>
        </p:sp>
      </p:grpSp>
      <p:grpSp>
        <p:nvGrpSpPr>
          <p:cNvPr id="105" name="Group 104">
            <a:extLst>
              <a:ext uri="{FF2B5EF4-FFF2-40B4-BE49-F238E27FC236}">
                <a16:creationId xmlns:a16="http://schemas.microsoft.com/office/drawing/2014/main" id="{EE30EA54-AEB2-4AF9-95C9-D06554EA0190}"/>
              </a:ext>
            </a:extLst>
          </p:cNvPr>
          <p:cNvGrpSpPr/>
          <p:nvPr/>
        </p:nvGrpSpPr>
        <p:grpSpPr>
          <a:xfrm>
            <a:off x="6569165" y="4799454"/>
            <a:ext cx="5495045" cy="1830969"/>
            <a:chOff x="6136870" y="5034116"/>
            <a:chExt cx="5495045" cy="1830969"/>
          </a:xfrm>
        </p:grpSpPr>
        <p:cxnSp>
          <p:nvCxnSpPr>
            <p:cNvPr id="106" name="Straight Connector 105">
              <a:extLst>
                <a:ext uri="{FF2B5EF4-FFF2-40B4-BE49-F238E27FC236}">
                  <a16:creationId xmlns:a16="http://schemas.microsoft.com/office/drawing/2014/main" id="{F4CFCEC6-974B-47BA-839C-2289F3F599B5}"/>
                </a:ext>
              </a:extLst>
            </p:cNvPr>
            <p:cNvCxnSpPr>
              <a:cxnSpLocks/>
            </p:cNvCxnSpPr>
            <p:nvPr/>
          </p:nvCxnSpPr>
          <p:spPr>
            <a:xfrm>
              <a:off x="6136870" y="5503041"/>
              <a:ext cx="549355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1AC7FDE-23F0-49E6-87EC-1AC5BA169A22}"/>
                </a:ext>
              </a:extLst>
            </p:cNvPr>
            <p:cNvCxnSpPr>
              <a:cxnSpLocks/>
            </p:cNvCxnSpPr>
            <p:nvPr/>
          </p:nvCxnSpPr>
          <p:spPr>
            <a:xfrm>
              <a:off x="6136870" y="5526223"/>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4FA19B8-3363-4FA9-BEA4-F75D7C82C53C}"/>
                </a:ext>
              </a:extLst>
            </p:cNvPr>
            <p:cNvCxnSpPr>
              <a:cxnSpLocks/>
            </p:cNvCxnSpPr>
            <p:nvPr/>
          </p:nvCxnSpPr>
          <p:spPr>
            <a:xfrm>
              <a:off x="11630424" y="5499376"/>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E57F9F3-F799-4816-871C-585A538DAF88}"/>
                </a:ext>
              </a:extLst>
            </p:cNvPr>
            <p:cNvCxnSpPr>
              <a:cxnSpLocks/>
            </p:cNvCxnSpPr>
            <p:nvPr/>
          </p:nvCxnSpPr>
          <p:spPr>
            <a:xfrm>
              <a:off x="8879704" y="5119536"/>
              <a:ext cx="0" cy="383505"/>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D724F056-5964-40C6-BD6A-F1D2190628AD}"/>
                </a:ext>
              </a:extLst>
            </p:cNvPr>
            <p:cNvGrpSpPr/>
            <p:nvPr/>
          </p:nvGrpSpPr>
          <p:grpSpPr>
            <a:xfrm>
              <a:off x="6169961" y="5899409"/>
              <a:ext cx="569135" cy="509235"/>
              <a:chOff x="3186788" y="2289764"/>
              <a:chExt cx="1151212" cy="1039786"/>
            </a:xfrm>
          </p:grpSpPr>
          <p:sp>
            <p:nvSpPr>
              <p:cNvPr id="143" name="Oval 142">
                <a:extLst>
                  <a:ext uri="{FF2B5EF4-FFF2-40B4-BE49-F238E27FC236}">
                    <a16:creationId xmlns:a16="http://schemas.microsoft.com/office/drawing/2014/main" id="{44174D54-9060-44BC-A5FC-54C0E5B8312A}"/>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44" name="Moon 143">
                <a:extLst>
                  <a:ext uri="{FF2B5EF4-FFF2-40B4-BE49-F238E27FC236}">
                    <a16:creationId xmlns:a16="http://schemas.microsoft.com/office/drawing/2014/main" id="{457B27DD-6045-4860-B8FB-6F00C0A4E22E}"/>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ylinder 144">
                <a:extLst>
                  <a:ext uri="{FF2B5EF4-FFF2-40B4-BE49-F238E27FC236}">
                    <a16:creationId xmlns:a16="http://schemas.microsoft.com/office/drawing/2014/main" id="{1EB0B443-2079-4BD3-A414-B131AB64CA12}"/>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1</a:t>
                </a:r>
              </a:p>
            </p:txBody>
          </p:sp>
          <p:sp>
            <p:nvSpPr>
              <p:cNvPr id="146" name="Circle: Hollow 145">
                <a:extLst>
                  <a:ext uri="{FF2B5EF4-FFF2-40B4-BE49-F238E27FC236}">
                    <a16:creationId xmlns:a16="http://schemas.microsoft.com/office/drawing/2014/main" id="{5EED6670-8CC6-4ACD-8073-F61F2C92BF8F}"/>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1" name="Group 110">
              <a:extLst>
                <a:ext uri="{FF2B5EF4-FFF2-40B4-BE49-F238E27FC236}">
                  <a16:creationId xmlns:a16="http://schemas.microsoft.com/office/drawing/2014/main" id="{3A914600-D07D-4D64-90A4-3AFCE1E43012}"/>
                </a:ext>
              </a:extLst>
            </p:cNvPr>
            <p:cNvGrpSpPr/>
            <p:nvPr/>
          </p:nvGrpSpPr>
          <p:grpSpPr>
            <a:xfrm>
              <a:off x="6935114" y="5904909"/>
              <a:ext cx="589013" cy="516655"/>
              <a:chOff x="3186788" y="2289764"/>
              <a:chExt cx="1151212" cy="1039786"/>
            </a:xfrm>
          </p:grpSpPr>
          <p:sp>
            <p:nvSpPr>
              <p:cNvPr id="139" name="Oval 138">
                <a:extLst>
                  <a:ext uri="{FF2B5EF4-FFF2-40B4-BE49-F238E27FC236}">
                    <a16:creationId xmlns:a16="http://schemas.microsoft.com/office/drawing/2014/main" id="{FC2C7C79-7EC8-4098-85B2-46CDC7627E7B}"/>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40" name="Moon 139">
                <a:extLst>
                  <a:ext uri="{FF2B5EF4-FFF2-40B4-BE49-F238E27FC236}">
                    <a16:creationId xmlns:a16="http://schemas.microsoft.com/office/drawing/2014/main" id="{04D58A06-98CB-422F-A657-003EF0609C13}"/>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Cylinder 140">
                <a:extLst>
                  <a:ext uri="{FF2B5EF4-FFF2-40B4-BE49-F238E27FC236}">
                    <a16:creationId xmlns:a16="http://schemas.microsoft.com/office/drawing/2014/main" id="{5AD1D4F7-2B5D-45CD-8B9D-573DC25764FE}"/>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2</a:t>
                </a:r>
              </a:p>
            </p:txBody>
          </p:sp>
          <p:sp>
            <p:nvSpPr>
              <p:cNvPr id="142" name="Circle: Hollow 141">
                <a:extLst>
                  <a:ext uri="{FF2B5EF4-FFF2-40B4-BE49-F238E27FC236}">
                    <a16:creationId xmlns:a16="http://schemas.microsoft.com/office/drawing/2014/main" id="{90351B59-0DFD-4FBF-AF5B-13FEA2AA4C78}"/>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2" name="Group 111">
              <a:extLst>
                <a:ext uri="{FF2B5EF4-FFF2-40B4-BE49-F238E27FC236}">
                  <a16:creationId xmlns:a16="http://schemas.microsoft.com/office/drawing/2014/main" id="{23687555-F0A8-4CF4-98C8-2EE8DDF55396}"/>
                </a:ext>
              </a:extLst>
            </p:cNvPr>
            <p:cNvGrpSpPr/>
            <p:nvPr/>
          </p:nvGrpSpPr>
          <p:grpSpPr>
            <a:xfrm>
              <a:off x="7646139" y="5932836"/>
              <a:ext cx="599158" cy="488728"/>
              <a:chOff x="3186788" y="2289764"/>
              <a:chExt cx="1151212" cy="1039786"/>
            </a:xfrm>
          </p:grpSpPr>
          <p:sp>
            <p:nvSpPr>
              <p:cNvPr id="135" name="Oval 134">
                <a:extLst>
                  <a:ext uri="{FF2B5EF4-FFF2-40B4-BE49-F238E27FC236}">
                    <a16:creationId xmlns:a16="http://schemas.microsoft.com/office/drawing/2014/main" id="{59505B1B-8DA7-46E2-A58D-5301660E18D8}"/>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36" name="Moon 135">
                <a:extLst>
                  <a:ext uri="{FF2B5EF4-FFF2-40B4-BE49-F238E27FC236}">
                    <a16:creationId xmlns:a16="http://schemas.microsoft.com/office/drawing/2014/main" id="{601AED3B-EDF6-42E1-A32F-54371B455E5D}"/>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ylinder 136">
                <a:extLst>
                  <a:ext uri="{FF2B5EF4-FFF2-40B4-BE49-F238E27FC236}">
                    <a16:creationId xmlns:a16="http://schemas.microsoft.com/office/drawing/2014/main" id="{AD372939-111E-40EA-9AC6-C139AA29B78D}"/>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3</a:t>
                </a:r>
              </a:p>
            </p:txBody>
          </p:sp>
          <p:sp>
            <p:nvSpPr>
              <p:cNvPr id="138" name="Circle: Hollow 137">
                <a:extLst>
                  <a:ext uri="{FF2B5EF4-FFF2-40B4-BE49-F238E27FC236}">
                    <a16:creationId xmlns:a16="http://schemas.microsoft.com/office/drawing/2014/main" id="{674E11C6-FF98-4D81-93B4-AABC113448AA}"/>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3" name="Group 112">
              <a:extLst>
                <a:ext uri="{FF2B5EF4-FFF2-40B4-BE49-F238E27FC236}">
                  <a16:creationId xmlns:a16="http://schemas.microsoft.com/office/drawing/2014/main" id="{95AEBD52-B654-4D3F-999A-28E04373A787}"/>
                </a:ext>
              </a:extLst>
            </p:cNvPr>
            <p:cNvGrpSpPr/>
            <p:nvPr/>
          </p:nvGrpSpPr>
          <p:grpSpPr>
            <a:xfrm>
              <a:off x="8348091" y="5967084"/>
              <a:ext cx="573194" cy="488028"/>
              <a:chOff x="3186788" y="2289764"/>
              <a:chExt cx="1151212" cy="1039786"/>
            </a:xfrm>
          </p:grpSpPr>
          <p:sp>
            <p:nvSpPr>
              <p:cNvPr id="131" name="Oval 130">
                <a:extLst>
                  <a:ext uri="{FF2B5EF4-FFF2-40B4-BE49-F238E27FC236}">
                    <a16:creationId xmlns:a16="http://schemas.microsoft.com/office/drawing/2014/main" id="{5E9CFF90-EFC2-4EA3-875B-E5EE930691AF}"/>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32" name="Moon 131">
                <a:extLst>
                  <a:ext uri="{FF2B5EF4-FFF2-40B4-BE49-F238E27FC236}">
                    <a16:creationId xmlns:a16="http://schemas.microsoft.com/office/drawing/2014/main" id="{22429190-827C-4587-9FA8-3519F41E3FDC}"/>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ylinder 132">
                <a:extLst>
                  <a:ext uri="{FF2B5EF4-FFF2-40B4-BE49-F238E27FC236}">
                    <a16:creationId xmlns:a16="http://schemas.microsoft.com/office/drawing/2014/main" id="{9155985E-36FD-4FE1-B0C8-AD74DB887401}"/>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4</a:t>
                </a:r>
              </a:p>
            </p:txBody>
          </p:sp>
          <p:sp>
            <p:nvSpPr>
              <p:cNvPr id="134" name="Circle: Hollow 133">
                <a:extLst>
                  <a:ext uri="{FF2B5EF4-FFF2-40B4-BE49-F238E27FC236}">
                    <a16:creationId xmlns:a16="http://schemas.microsoft.com/office/drawing/2014/main" id="{A1D12F05-03D9-49F3-A59B-3802A7710FC0}"/>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4" name="Group 113">
              <a:extLst>
                <a:ext uri="{FF2B5EF4-FFF2-40B4-BE49-F238E27FC236}">
                  <a16:creationId xmlns:a16="http://schemas.microsoft.com/office/drawing/2014/main" id="{6CCEC680-5D82-438E-98EB-0CFDD7E9D924}"/>
                </a:ext>
              </a:extLst>
            </p:cNvPr>
            <p:cNvGrpSpPr/>
            <p:nvPr/>
          </p:nvGrpSpPr>
          <p:grpSpPr>
            <a:xfrm>
              <a:off x="9027552" y="6002318"/>
              <a:ext cx="550951" cy="475846"/>
              <a:chOff x="3186788" y="2289764"/>
              <a:chExt cx="1151212" cy="1039786"/>
            </a:xfrm>
          </p:grpSpPr>
          <p:sp>
            <p:nvSpPr>
              <p:cNvPr id="127" name="Oval 126">
                <a:extLst>
                  <a:ext uri="{FF2B5EF4-FFF2-40B4-BE49-F238E27FC236}">
                    <a16:creationId xmlns:a16="http://schemas.microsoft.com/office/drawing/2014/main" id="{58FE4E63-72E9-4E89-98F7-6579E6561390}"/>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28" name="Moon 127">
                <a:extLst>
                  <a:ext uri="{FF2B5EF4-FFF2-40B4-BE49-F238E27FC236}">
                    <a16:creationId xmlns:a16="http://schemas.microsoft.com/office/drawing/2014/main" id="{282AE9FF-A699-40E7-9FF9-34717F34E115}"/>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ylinder 128">
                <a:extLst>
                  <a:ext uri="{FF2B5EF4-FFF2-40B4-BE49-F238E27FC236}">
                    <a16:creationId xmlns:a16="http://schemas.microsoft.com/office/drawing/2014/main" id="{9FD129FB-DBE6-44D1-B42F-6CC1D1E278DC}"/>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5</a:t>
                </a:r>
              </a:p>
            </p:txBody>
          </p:sp>
          <p:sp>
            <p:nvSpPr>
              <p:cNvPr id="130" name="Circle: Hollow 129">
                <a:extLst>
                  <a:ext uri="{FF2B5EF4-FFF2-40B4-BE49-F238E27FC236}">
                    <a16:creationId xmlns:a16="http://schemas.microsoft.com/office/drawing/2014/main" id="{DA7DA75E-CB3B-48F5-9132-A7D105943D23}"/>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5" name="Group 114">
              <a:extLst>
                <a:ext uri="{FF2B5EF4-FFF2-40B4-BE49-F238E27FC236}">
                  <a16:creationId xmlns:a16="http://schemas.microsoft.com/office/drawing/2014/main" id="{BC10DEAB-5DC2-4EF3-8B66-14F71125C79B}"/>
                </a:ext>
              </a:extLst>
            </p:cNvPr>
            <p:cNvGrpSpPr/>
            <p:nvPr/>
          </p:nvGrpSpPr>
          <p:grpSpPr>
            <a:xfrm>
              <a:off x="9677950" y="5969113"/>
              <a:ext cx="495596" cy="493822"/>
              <a:chOff x="3186788" y="2289764"/>
              <a:chExt cx="1151212" cy="1039786"/>
            </a:xfrm>
          </p:grpSpPr>
          <p:sp>
            <p:nvSpPr>
              <p:cNvPr id="123" name="Oval 122">
                <a:extLst>
                  <a:ext uri="{FF2B5EF4-FFF2-40B4-BE49-F238E27FC236}">
                    <a16:creationId xmlns:a16="http://schemas.microsoft.com/office/drawing/2014/main" id="{467FFD9C-B61E-4729-B2CB-AC9FE849D2F1}"/>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24" name="Moon 123">
                <a:extLst>
                  <a:ext uri="{FF2B5EF4-FFF2-40B4-BE49-F238E27FC236}">
                    <a16:creationId xmlns:a16="http://schemas.microsoft.com/office/drawing/2014/main" id="{7F7F8165-15F2-465F-B74B-566B048281BC}"/>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ylinder 124">
                <a:extLst>
                  <a:ext uri="{FF2B5EF4-FFF2-40B4-BE49-F238E27FC236}">
                    <a16:creationId xmlns:a16="http://schemas.microsoft.com/office/drawing/2014/main" id="{65337B21-37E1-44AF-8D03-7B0A1C0B74D7}"/>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6</a:t>
                </a:r>
              </a:p>
            </p:txBody>
          </p:sp>
          <p:sp>
            <p:nvSpPr>
              <p:cNvPr id="126" name="Circle: Hollow 125">
                <a:extLst>
                  <a:ext uri="{FF2B5EF4-FFF2-40B4-BE49-F238E27FC236}">
                    <a16:creationId xmlns:a16="http://schemas.microsoft.com/office/drawing/2014/main" id="{798A29B7-9FE2-41B6-9D54-EC1FD433ACCD}"/>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6" name="Group 115">
              <a:extLst>
                <a:ext uri="{FF2B5EF4-FFF2-40B4-BE49-F238E27FC236}">
                  <a16:creationId xmlns:a16="http://schemas.microsoft.com/office/drawing/2014/main" id="{4810D9E1-C02D-4AC4-A33B-09B74C57E8D8}"/>
                </a:ext>
              </a:extLst>
            </p:cNvPr>
            <p:cNvGrpSpPr/>
            <p:nvPr/>
          </p:nvGrpSpPr>
          <p:grpSpPr>
            <a:xfrm>
              <a:off x="11013619" y="5992552"/>
              <a:ext cx="618296" cy="520701"/>
              <a:chOff x="3186788" y="2289764"/>
              <a:chExt cx="1151212" cy="1039786"/>
            </a:xfrm>
          </p:grpSpPr>
          <p:sp>
            <p:nvSpPr>
              <p:cNvPr id="119" name="Oval 118">
                <a:extLst>
                  <a:ext uri="{FF2B5EF4-FFF2-40B4-BE49-F238E27FC236}">
                    <a16:creationId xmlns:a16="http://schemas.microsoft.com/office/drawing/2014/main" id="{A3043D8B-E799-46F6-86AD-F025C6C9DBC6}"/>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20" name="Moon 119">
                <a:extLst>
                  <a:ext uri="{FF2B5EF4-FFF2-40B4-BE49-F238E27FC236}">
                    <a16:creationId xmlns:a16="http://schemas.microsoft.com/office/drawing/2014/main" id="{851F8CC9-6D8B-4B14-9986-B4BEDC20853C}"/>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ylinder 120">
                <a:extLst>
                  <a:ext uri="{FF2B5EF4-FFF2-40B4-BE49-F238E27FC236}">
                    <a16:creationId xmlns:a16="http://schemas.microsoft.com/office/drawing/2014/main" id="{C090F007-418B-41C6-80EE-744050E46345}"/>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7</a:t>
                </a:r>
              </a:p>
            </p:txBody>
          </p:sp>
          <p:sp>
            <p:nvSpPr>
              <p:cNvPr id="122" name="Circle: Hollow 121">
                <a:extLst>
                  <a:ext uri="{FF2B5EF4-FFF2-40B4-BE49-F238E27FC236}">
                    <a16:creationId xmlns:a16="http://schemas.microsoft.com/office/drawing/2014/main" id="{7835F7DD-3DFE-4FB8-99E1-F631C54DFA3D}"/>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7" name="Rectangle 116">
              <a:extLst>
                <a:ext uri="{FF2B5EF4-FFF2-40B4-BE49-F238E27FC236}">
                  <a16:creationId xmlns:a16="http://schemas.microsoft.com/office/drawing/2014/main" id="{E42A905D-E85D-4739-BBFE-4A4F62DD02B3}"/>
                </a:ext>
              </a:extLst>
            </p:cNvPr>
            <p:cNvSpPr/>
            <p:nvPr/>
          </p:nvSpPr>
          <p:spPr>
            <a:xfrm>
              <a:off x="10429600" y="5704202"/>
              <a:ext cx="411453" cy="1160883"/>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tx1"/>
                  </a:solidFill>
                </a:rPr>
                <a:t>Parenthesis</a:t>
              </a:r>
            </a:p>
          </p:txBody>
        </p:sp>
        <p:sp>
          <p:nvSpPr>
            <p:cNvPr id="118" name="TextBox 117">
              <a:extLst>
                <a:ext uri="{FF2B5EF4-FFF2-40B4-BE49-F238E27FC236}">
                  <a16:creationId xmlns:a16="http://schemas.microsoft.com/office/drawing/2014/main" id="{EA8BA6CF-9FD8-4A95-BD61-7F601CAF39AB}"/>
                </a:ext>
              </a:extLst>
            </p:cNvPr>
            <p:cNvSpPr txBox="1"/>
            <p:nvPr/>
          </p:nvSpPr>
          <p:spPr>
            <a:xfrm>
              <a:off x="8822211" y="5034116"/>
              <a:ext cx="2330141" cy="380735"/>
            </a:xfrm>
            <a:prstGeom prst="rect">
              <a:avLst/>
            </a:prstGeom>
            <a:noFill/>
          </p:spPr>
          <p:txBody>
            <a:bodyPr wrap="square" rtlCol="0">
              <a:spAutoFit/>
            </a:bodyPr>
            <a:lstStyle/>
            <a:p>
              <a:r>
                <a:rPr lang="en-US" dirty="0">
                  <a:solidFill>
                    <a:schemeClr val="bg1"/>
                  </a:solidFill>
                </a:rPr>
                <a:t>Chapter 15         16</a:t>
              </a:r>
            </a:p>
          </p:txBody>
        </p:sp>
      </p:grpSp>
    </p:spTree>
    <p:extLst>
      <p:ext uri="{BB962C8B-B14F-4D97-AF65-F5344CB8AC3E}">
        <p14:creationId xmlns:p14="http://schemas.microsoft.com/office/powerpoint/2010/main" val="4040304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0"/>
                                        <p:tgtEl>
                                          <p:spTgt spid="6"/>
                                        </p:tgtEl>
                                      </p:cBhvr>
                                    </p:animEffect>
                                  </p:childTnLst>
                                </p:cTn>
                              </p:par>
                            </p:childTnLst>
                          </p:cTn>
                        </p:par>
                        <p:par>
                          <p:cTn id="8" fill="hold">
                            <p:stCondLst>
                              <p:cond delay="2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500"/>
                                        <p:tgtEl>
                                          <p:spTgt spid="5"/>
                                        </p:tgtEl>
                                      </p:cBhvr>
                                    </p:animEffect>
                                  </p:childTnLst>
                                </p:cTn>
                              </p:par>
                            </p:childTnLst>
                          </p:cTn>
                        </p:par>
                        <p:par>
                          <p:cTn id="12" fill="hold">
                            <p:stCondLst>
                              <p:cond delay="5000"/>
                            </p:stCondLst>
                            <p:childTnLst>
                              <p:par>
                                <p:cTn id="13" presetID="22" presetClass="entr" presetSubtype="8" fill="hold"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wipe(left)">
                                      <p:cBhvr>
                                        <p:cTn id="15" dur="2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0AD2F-5CE3-42EB-BD3B-75F5FD33CC3C}"/>
              </a:ext>
            </a:extLst>
          </p:cNvPr>
          <p:cNvSpPr>
            <a:spLocks noGrp="1"/>
          </p:cNvSpPr>
          <p:nvPr>
            <p:ph type="title"/>
          </p:nvPr>
        </p:nvSpPr>
        <p:spPr/>
        <p:txBody>
          <a:bodyPr/>
          <a:lstStyle/>
          <a:p>
            <a:r>
              <a:rPr lang="en-US" dirty="0"/>
              <a:t>Darkness	</a:t>
            </a:r>
          </a:p>
        </p:txBody>
      </p:sp>
      <p:sp>
        <p:nvSpPr>
          <p:cNvPr id="3" name="Content Placeholder 2">
            <a:extLst>
              <a:ext uri="{FF2B5EF4-FFF2-40B4-BE49-F238E27FC236}">
                <a16:creationId xmlns:a16="http://schemas.microsoft.com/office/drawing/2014/main" id="{AD5C5FD8-1544-432B-ACA1-D3161298A365}"/>
              </a:ext>
            </a:extLst>
          </p:cNvPr>
          <p:cNvSpPr>
            <a:spLocks noGrp="1"/>
          </p:cNvSpPr>
          <p:nvPr>
            <p:ph idx="1"/>
          </p:nvPr>
        </p:nvSpPr>
        <p:spPr/>
        <p:txBody>
          <a:bodyPr>
            <a:normAutofit/>
          </a:bodyPr>
          <a:lstStyle/>
          <a:p>
            <a:r>
              <a:rPr lang="en-US" dirty="0"/>
              <a:t>Unexplained examples of darkness</a:t>
            </a:r>
          </a:p>
          <a:p>
            <a:pPr lvl="1"/>
            <a:r>
              <a:rPr lang="en-US" dirty="0"/>
              <a:t>May 19, 1780, New England, “The Dark Day.”</a:t>
            </a:r>
          </a:p>
          <a:p>
            <a:pPr lvl="1"/>
            <a:r>
              <a:rPr lang="en-US" dirty="0"/>
              <a:t>March 19 1886, Central Wisconsin (10 minutes)</a:t>
            </a:r>
          </a:p>
          <a:p>
            <a:pPr lvl="1"/>
            <a:r>
              <a:rPr lang="en-US" dirty="0"/>
              <a:t>December 1904, Memphis, Tennessee</a:t>
            </a:r>
          </a:p>
          <a:p>
            <a:pPr lvl="1"/>
            <a:r>
              <a:rPr lang="en-US" dirty="0"/>
              <a:t>March 1911, Louisville, Kentucky</a:t>
            </a:r>
          </a:p>
          <a:p>
            <a:r>
              <a:rPr lang="en-US" dirty="0"/>
              <a:t>Spiritual darkness: in a cultural way, truth is the first casualty.</a:t>
            </a:r>
          </a:p>
          <a:p>
            <a:pPr lvl="1"/>
            <a:r>
              <a:rPr lang="en-US" dirty="0"/>
              <a:t>Evolution		Palestinian State</a:t>
            </a:r>
          </a:p>
          <a:p>
            <a:pPr lvl="1"/>
            <a:r>
              <a:rPr lang="en-US" dirty="0"/>
              <a:t>Legalism		Government </a:t>
            </a:r>
          </a:p>
          <a:p>
            <a:pPr lvl="1"/>
            <a:r>
              <a:rPr lang="en-US" dirty="0"/>
              <a:t>Psychology		Islam</a:t>
            </a:r>
          </a:p>
          <a:p>
            <a:pPr lvl="1"/>
            <a:r>
              <a:rPr lang="en-US"/>
              <a:t>Media			Schools</a:t>
            </a:r>
            <a:endParaRPr lang="en-US" dirty="0"/>
          </a:p>
        </p:txBody>
      </p:sp>
    </p:spTree>
    <p:extLst>
      <p:ext uri="{BB962C8B-B14F-4D97-AF65-F5344CB8AC3E}">
        <p14:creationId xmlns:p14="http://schemas.microsoft.com/office/powerpoint/2010/main" val="3816903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97F67-9CA6-4174-94FD-03BE8D323115}"/>
              </a:ext>
            </a:extLst>
          </p:cNvPr>
          <p:cNvSpPr>
            <a:spLocks noGrp="1"/>
          </p:cNvSpPr>
          <p:nvPr>
            <p:ph type="title"/>
          </p:nvPr>
        </p:nvSpPr>
        <p:spPr/>
        <p:txBody>
          <a:bodyPr>
            <a:normAutofit/>
          </a:bodyPr>
          <a:lstStyle/>
          <a:p>
            <a:r>
              <a:rPr lang="en-US" dirty="0"/>
              <a:t>The Scorning of the Judgment</a:t>
            </a:r>
          </a:p>
        </p:txBody>
      </p:sp>
      <p:sp>
        <p:nvSpPr>
          <p:cNvPr id="3" name="Content Placeholder 2">
            <a:extLst>
              <a:ext uri="{FF2B5EF4-FFF2-40B4-BE49-F238E27FC236}">
                <a16:creationId xmlns:a16="http://schemas.microsoft.com/office/drawing/2014/main" id="{FA221E17-0D67-4CAF-B40E-856DF9DD1975}"/>
              </a:ext>
            </a:extLst>
          </p:cNvPr>
          <p:cNvSpPr>
            <a:spLocks noGrp="1"/>
          </p:cNvSpPr>
          <p:nvPr>
            <p:ph idx="1"/>
          </p:nvPr>
        </p:nvSpPr>
        <p:spPr/>
        <p:txBody>
          <a:bodyPr>
            <a:normAutofit/>
          </a:bodyPr>
          <a:lstStyle/>
          <a:p>
            <a:r>
              <a:rPr lang="en-US" dirty="0"/>
              <a:t>“Blasphemed the God of heaven because of their pains and their sores, and repented not of their deeds” (</a:t>
            </a:r>
            <a:r>
              <a:rPr lang="en-US" dirty="0">
                <a:solidFill>
                  <a:srgbClr val="FFC000"/>
                </a:solidFill>
              </a:rPr>
              <a:t>Revelation 16:11</a:t>
            </a:r>
            <a:r>
              <a:rPr lang="en-US" dirty="0"/>
              <a:t>). The folly of their scorning was great.</a:t>
            </a:r>
          </a:p>
          <a:p>
            <a:pPr marL="971550" lvl="1" indent="-514350">
              <a:buFont typeface="+mj-lt"/>
              <a:buAutoNum type="arabicPeriod"/>
            </a:pPr>
            <a:r>
              <a:rPr lang="en-US" dirty="0"/>
              <a:t>The blame in their scorning. “Blasphemed the God of heaven” (</a:t>
            </a:r>
            <a:r>
              <a:rPr lang="en-US" dirty="0">
                <a:solidFill>
                  <a:srgbClr val="FFC000"/>
                </a:solidFill>
              </a:rPr>
              <a:t>Revelation 16:11</a:t>
            </a:r>
            <a:r>
              <a:rPr lang="en-US" dirty="0"/>
              <a:t>). The scorners never seemed to think their troubles were related to the beast, but they blamed God for their troubles. Much like men today. They scorn God’s commands and listen to the devil, and when they get in trouble, they cuss out God and blame Him for their troubles. Sin is so stupid!</a:t>
            </a:r>
          </a:p>
          <a:p>
            <a:endParaRPr lang="en-US" dirty="0"/>
          </a:p>
        </p:txBody>
      </p:sp>
    </p:spTree>
    <p:extLst>
      <p:ext uri="{BB962C8B-B14F-4D97-AF65-F5344CB8AC3E}">
        <p14:creationId xmlns:p14="http://schemas.microsoft.com/office/powerpoint/2010/main" val="3873030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97F67-9CA6-4174-94FD-03BE8D323115}"/>
              </a:ext>
            </a:extLst>
          </p:cNvPr>
          <p:cNvSpPr>
            <a:spLocks noGrp="1"/>
          </p:cNvSpPr>
          <p:nvPr>
            <p:ph type="title"/>
          </p:nvPr>
        </p:nvSpPr>
        <p:spPr/>
        <p:txBody>
          <a:bodyPr>
            <a:normAutofit/>
          </a:bodyPr>
          <a:lstStyle/>
          <a:p>
            <a:r>
              <a:rPr lang="en-US" dirty="0"/>
              <a:t>The Scorning of the Judgment</a:t>
            </a:r>
          </a:p>
        </p:txBody>
      </p:sp>
      <p:sp>
        <p:nvSpPr>
          <p:cNvPr id="3" name="Content Placeholder 2">
            <a:extLst>
              <a:ext uri="{FF2B5EF4-FFF2-40B4-BE49-F238E27FC236}">
                <a16:creationId xmlns:a16="http://schemas.microsoft.com/office/drawing/2014/main" id="{FA221E17-0D67-4CAF-B40E-856DF9DD1975}"/>
              </a:ext>
            </a:extLst>
          </p:cNvPr>
          <p:cNvSpPr>
            <a:spLocks noGrp="1"/>
          </p:cNvSpPr>
          <p:nvPr>
            <p:ph idx="1"/>
          </p:nvPr>
        </p:nvSpPr>
        <p:spPr/>
        <p:txBody>
          <a:bodyPr>
            <a:normAutofit/>
          </a:bodyPr>
          <a:lstStyle/>
          <a:p>
            <a:pPr marL="971550" lvl="1" indent="-514350">
              <a:buFont typeface="+mj-lt"/>
              <a:buAutoNum type="arabicPeriod" startAt="2"/>
            </a:pPr>
            <a:r>
              <a:rPr lang="en-US" dirty="0"/>
              <a:t>• The battered doing the scorning. “Because of these pains and their sores” (</a:t>
            </a:r>
            <a:r>
              <a:rPr lang="en-US" dirty="0">
                <a:solidFill>
                  <a:srgbClr val="FFC000"/>
                </a:solidFill>
              </a:rPr>
              <a:t>Revelation 16:11</a:t>
            </a:r>
            <a:r>
              <a:rPr lang="en-US" dirty="0"/>
              <a:t>). The previous vial judgments still pained the people, yet they did not learn from these judgments.</a:t>
            </a:r>
          </a:p>
          <a:p>
            <a:pPr marL="971550" lvl="1" indent="-514350">
              <a:buFont typeface="+mj-lt"/>
              <a:buAutoNum type="arabicPeriod" startAt="2"/>
            </a:pPr>
            <a:r>
              <a:rPr lang="en-US" dirty="0"/>
              <a:t>• The belligerency in their scorning. “Repented not of their deeds” (</a:t>
            </a:r>
            <a:r>
              <a:rPr lang="en-US" dirty="0">
                <a:solidFill>
                  <a:srgbClr val="FFC000"/>
                </a:solidFill>
              </a:rPr>
              <a:t>Revelation 16:11</a:t>
            </a:r>
            <a:r>
              <a:rPr lang="en-US" dirty="0"/>
              <a:t>). Once again these wicked doers demonstrate their belligerency. No matter what calamity comes, they refuse to repent. They refuse to see themselves as the cause of any calamity. This only prolongs and increases judgment.</a:t>
            </a:r>
          </a:p>
          <a:p>
            <a:endParaRPr lang="en-US" dirty="0"/>
          </a:p>
        </p:txBody>
      </p:sp>
    </p:spTree>
    <p:extLst>
      <p:ext uri="{BB962C8B-B14F-4D97-AF65-F5344CB8AC3E}">
        <p14:creationId xmlns:p14="http://schemas.microsoft.com/office/powerpoint/2010/main" val="790089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6FF2-92DF-4497-8C43-D98CBFD3A447}"/>
              </a:ext>
            </a:extLst>
          </p:cNvPr>
          <p:cNvSpPr>
            <a:spLocks noGrp="1"/>
          </p:cNvSpPr>
          <p:nvPr>
            <p:ph type="title"/>
          </p:nvPr>
        </p:nvSpPr>
        <p:spPr/>
        <p:txBody>
          <a:bodyPr/>
          <a:lstStyle/>
          <a:p>
            <a:r>
              <a:rPr lang="en-US" dirty="0"/>
              <a:t>7 Last Plagues</a:t>
            </a:r>
          </a:p>
        </p:txBody>
      </p:sp>
      <p:sp>
        <p:nvSpPr>
          <p:cNvPr id="3" name="Content Placeholder 2">
            <a:extLst>
              <a:ext uri="{FF2B5EF4-FFF2-40B4-BE49-F238E27FC236}">
                <a16:creationId xmlns:a16="http://schemas.microsoft.com/office/drawing/2014/main" id="{93AE95CA-2588-484D-9F2C-29AB32D94D46}"/>
              </a:ext>
            </a:extLst>
          </p:cNvPr>
          <p:cNvSpPr>
            <a:spLocks noGrp="1"/>
          </p:cNvSpPr>
          <p:nvPr>
            <p:ph idx="1"/>
          </p:nvPr>
        </p:nvSpPr>
        <p:spPr/>
        <p:txBody>
          <a:bodyPr>
            <a:normAutofit/>
          </a:bodyPr>
          <a:lstStyle/>
          <a:p>
            <a:r>
              <a:rPr lang="en-US" dirty="0"/>
              <a:t>Revelation 16:12 (AV)</a:t>
            </a:r>
          </a:p>
          <a:p>
            <a:r>
              <a:rPr lang="en-US" dirty="0"/>
              <a:t>12 And the sixth angel poured out </a:t>
            </a:r>
            <a:r>
              <a:rPr lang="en-US" dirty="0">
                <a:highlight>
                  <a:srgbClr val="FFFF00"/>
                </a:highlight>
              </a:rPr>
              <a:t>his</a:t>
            </a:r>
            <a:r>
              <a:rPr lang="en-US" dirty="0"/>
              <a:t> vial upon the great river Euphrates; and the water thereof was dried up, that the way of the kings of the east might be prepared.</a:t>
            </a:r>
          </a:p>
        </p:txBody>
      </p:sp>
    </p:spTree>
    <p:extLst>
      <p:ext uri="{BB962C8B-B14F-4D97-AF65-F5344CB8AC3E}">
        <p14:creationId xmlns:p14="http://schemas.microsoft.com/office/powerpoint/2010/main" val="1725267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964EA-F040-40B3-B7FF-4C311654735A}"/>
              </a:ext>
            </a:extLst>
          </p:cNvPr>
          <p:cNvSpPr>
            <a:spLocks noGrp="1"/>
          </p:cNvSpPr>
          <p:nvPr>
            <p:ph type="title"/>
          </p:nvPr>
        </p:nvSpPr>
        <p:spPr/>
        <p:txBody>
          <a:bodyPr anchor="b" anchorCtr="0">
            <a:normAutofit/>
          </a:bodyPr>
          <a:lstStyle/>
          <a:p>
            <a:r>
              <a:rPr lang="en-US" dirty="0"/>
              <a:t>The Work on the Stream</a:t>
            </a:r>
            <a:br>
              <a:rPr lang="en-US" dirty="0"/>
            </a:br>
            <a:endParaRPr lang="en-US" dirty="0"/>
          </a:p>
        </p:txBody>
      </p:sp>
      <p:sp>
        <p:nvSpPr>
          <p:cNvPr id="3" name="Content Placeholder 2">
            <a:extLst>
              <a:ext uri="{FF2B5EF4-FFF2-40B4-BE49-F238E27FC236}">
                <a16:creationId xmlns:a16="http://schemas.microsoft.com/office/drawing/2014/main" id="{35F864F1-0DF9-4B2D-93F4-A4E7791096D0}"/>
              </a:ext>
            </a:extLst>
          </p:cNvPr>
          <p:cNvSpPr>
            <a:spLocks noGrp="1"/>
          </p:cNvSpPr>
          <p:nvPr>
            <p:ph idx="1"/>
          </p:nvPr>
        </p:nvSpPr>
        <p:spPr/>
        <p:txBody>
          <a:bodyPr>
            <a:normAutofit fontScale="92500" lnSpcReduction="20000"/>
          </a:bodyPr>
          <a:lstStyle/>
          <a:p>
            <a:r>
              <a:rPr lang="en-US" dirty="0"/>
              <a:t>“The sixth angel poured out his vial upon the great river Euphrates” (</a:t>
            </a:r>
            <a:r>
              <a:rPr lang="en-US" dirty="0">
                <a:solidFill>
                  <a:srgbClr val="FFC000"/>
                </a:solidFill>
              </a:rPr>
              <a:t>Revelation 16:12</a:t>
            </a:r>
            <a:r>
              <a:rPr lang="en-US" dirty="0"/>
              <a:t>). This is one of the oldest rivers in the Bible. It is first mentioned in </a:t>
            </a:r>
            <a:r>
              <a:rPr lang="en-US" dirty="0">
                <a:solidFill>
                  <a:srgbClr val="FFC000"/>
                </a:solidFill>
              </a:rPr>
              <a:t>Genesis 2</a:t>
            </a:r>
            <a:r>
              <a:rPr lang="en-US" dirty="0"/>
              <a:t> in connection with the Garden of Eden. It has been the eastern border of European empires for centuries. It is the eastern border of the future land of Israel.</a:t>
            </a:r>
          </a:p>
          <a:p>
            <a:pPr marL="914400" lvl="1" indent="-457200">
              <a:buFont typeface="+mj-lt"/>
              <a:buAutoNum type="arabicPeriod"/>
            </a:pPr>
            <a:r>
              <a:rPr lang="en-US" dirty="0">
                <a:solidFill>
                  <a:srgbClr val="FFFF00"/>
                </a:solidFill>
              </a:rPr>
              <a:t>The miracle in the work. </a:t>
            </a:r>
            <a:r>
              <a:rPr lang="en-US" dirty="0"/>
              <a:t>“The water thereof was dried up” (</a:t>
            </a:r>
            <a:r>
              <a:rPr lang="en-US" dirty="0">
                <a:solidFill>
                  <a:srgbClr val="FFC000"/>
                </a:solidFill>
              </a:rPr>
              <a:t>Revelation 16:12</a:t>
            </a:r>
            <a:r>
              <a:rPr lang="en-US" dirty="0"/>
              <a:t>). This was similar to the miracle at the Red Sea and Jordan only much more extensive. The entire river dried up. An astounding miracle that only God could do.</a:t>
            </a:r>
          </a:p>
          <a:p>
            <a:pPr marL="914400" lvl="1" indent="-457200">
              <a:buFont typeface="+mj-lt"/>
              <a:buAutoNum type="arabicPeriod"/>
            </a:pPr>
            <a:r>
              <a:rPr lang="en-US" dirty="0">
                <a:solidFill>
                  <a:srgbClr val="FFFF00"/>
                </a:solidFill>
              </a:rPr>
              <a:t>The motive in the work. </a:t>
            </a:r>
            <a:r>
              <a:rPr lang="en-US" dirty="0"/>
              <a:t>“That the way of the kings of the east might be prepared” (</a:t>
            </a:r>
            <a:r>
              <a:rPr lang="en-US" dirty="0">
                <a:solidFill>
                  <a:srgbClr val="FFC000"/>
                </a:solidFill>
              </a:rPr>
              <a:t>Revelation 16:12</a:t>
            </a:r>
            <a:r>
              <a:rPr lang="en-US" dirty="0"/>
              <a:t>). God is setting the stage for the great and final battle with Christ Who will defeat the nations of the world at Armageddon. With a river to cross, armies from the east of the Euphrates will be able to walk right across the river bed. Rivers are often major obstacles in war, but the last great war will not have to contend with the Euphrates.</a:t>
            </a:r>
          </a:p>
          <a:p>
            <a:endParaRPr lang="en-US" dirty="0"/>
          </a:p>
        </p:txBody>
      </p:sp>
    </p:spTree>
    <p:extLst>
      <p:ext uri="{BB962C8B-B14F-4D97-AF65-F5344CB8AC3E}">
        <p14:creationId xmlns:p14="http://schemas.microsoft.com/office/powerpoint/2010/main" val="3467551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27ABC-5328-4DBA-9C01-54DFFB806343}"/>
              </a:ext>
            </a:extLst>
          </p:cNvPr>
          <p:cNvSpPr>
            <a:spLocks noGrp="1"/>
          </p:cNvSpPr>
          <p:nvPr>
            <p:ph type="title"/>
          </p:nvPr>
        </p:nvSpPr>
        <p:spPr>
          <a:xfrm>
            <a:off x="336" y="309562"/>
            <a:ext cx="10835147" cy="1325563"/>
          </a:xfrm>
        </p:spPr>
        <p:txBody>
          <a:bodyPr/>
          <a:lstStyle/>
          <a:p>
            <a:r>
              <a:rPr lang="en-US" dirty="0"/>
              <a:t>The Parenthesis Amongst the 7 Vials</a:t>
            </a:r>
          </a:p>
        </p:txBody>
      </p:sp>
      <p:sp>
        <p:nvSpPr>
          <p:cNvPr id="3" name="Content Placeholder 2">
            <a:extLst>
              <a:ext uri="{FF2B5EF4-FFF2-40B4-BE49-F238E27FC236}">
                <a16:creationId xmlns:a16="http://schemas.microsoft.com/office/drawing/2014/main" id="{0422ADDE-F9DD-4A71-80E3-0B229D2F9F37}"/>
              </a:ext>
            </a:extLst>
          </p:cNvPr>
          <p:cNvSpPr>
            <a:spLocks noGrp="1"/>
          </p:cNvSpPr>
          <p:nvPr>
            <p:ph idx="1"/>
          </p:nvPr>
        </p:nvSpPr>
        <p:spPr/>
        <p:txBody>
          <a:bodyPr>
            <a:normAutofit/>
          </a:bodyPr>
          <a:lstStyle/>
          <a:p>
            <a:r>
              <a:rPr lang="en-US" dirty="0"/>
              <a:t>Revelation 16:13–14 (AV)</a:t>
            </a:r>
          </a:p>
          <a:p>
            <a:r>
              <a:rPr lang="en-US" dirty="0"/>
              <a:t>13 And I saw three unclean spirits like frogs come out of the mouth of the dragon, and out of the mouth of the beast, and out of the mouth of the false prophet. </a:t>
            </a:r>
          </a:p>
          <a:p>
            <a:r>
              <a:rPr lang="en-US" dirty="0"/>
              <a:t>14 For they are the spirits of devils, working miracles, which go forth unto the kings of the earth and of the whole world, to gather them to the battle of that great day of God Almighty.</a:t>
            </a:r>
          </a:p>
          <a:p>
            <a:endParaRPr lang="en-US" dirty="0"/>
          </a:p>
        </p:txBody>
      </p:sp>
    </p:spTree>
    <p:extLst>
      <p:ext uri="{BB962C8B-B14F-4D97-AF65-F5344CB8AC3E}">
        <p14:creationId xmlns:p14="http://schemas.microsoft.com/office/powerpoint/2010/main" val="1074323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8E4D-CA7E-4890-80EA-A2296D354FF2}"/>
              </a:ext>
            </a:extLst>
          </p:cNvPr>
          <p:cNvSpPr>
            <a:spLocks noGrp="1"/>
          </p:cNvSpPr>
          <p:nvPr>
            <p:ph type="title"/>
          </p:nvPr>
        </p:nvSpPr>
        <p:spPr/>
        <p:txBody>
          <a:bodyPr/>
          <a:lstStyle/>
          <a:p>
            <a:r>
              <a:rPr lang="en-US" dirty="0"/>
              <a:t>The Doctrine of Endless Punishment</a:t>
            </a:r>
          </a:p>
        </p:txBody>
      </p:sp>
      <p:sp>
        <p:nvSpPr>
          <p:cNvPr id="3" name="Content Placeholder 2">
            <a:extLst>
              <a:ext uri="{FF2B5EF4-FFF2-40B4-BE49-F238E27FC236}">
                <a16:creationId xmlns:a16="http://schemas.microsoft.com/office/drawing/2014/main" id="{D3E21F6A-E756-4FF4-824C-28B6BDC40005}"/>
              </a:ext>
            </a:extLst>
          </p:cNvPr>
          <p:cNvSpPr>
            <a:spLocks noGrp="1"/>
          </p:cNvSpPr>
          <p:nvPr>
            <p:ph idx="1"/>
          </p:nvPr>
        </p:nvSpPr>
        <p:spPr/>
        <p:txBody>
          <a:bodyPr>
            <a:normAutofit lnSpcReduction="10000"/>
          </a:bodyPr>
          <a:lstStyle/>
          <a:p>
            <a:r>
              <a:rPr lang="en-US" dirty="0"/>
              <a:t>Salvation supposes a prior damnation. In order to escape danger, one must believe in it. </a:t>
            </a:r>
          </a:p>
          <a:p>
            <a:r>
              <a:rPr lang="en-US" dirty="0"/>
              <a:t>No error is more fatal than that of Universalism. It blots out the attribute of retributive justice; transmutes sin into misfortune; turns all suffering into chastisement; relegates the sacrifice of Christ into simply moral influence; and, makes it a debt due to man, instead of an unmerited boon from God. </a:t>
            </a:r>
          </a:p>
          <a:p>
            <a:r>
              <a:rPr lang="en-US" dirty="0"/>
              <a:t>Throughout the Bible, we see God’s love and grace freely available to all who will accept it. The entire Bible is a record of the extremes He has gone to in order to allow us to avoid the destiny of our fallen state.</a:t>
            </a:r>
          </a:p>
        </p:txBody>
      </p:sp>
    </p:spTree>
    <p:extLst>
      <p:ext uri="{BB962C8B-B14F-4D97-AF65-F5344CB8AC3E}">
        <p14:creationId xmlns:p14="http://schemas.microsoft.com/office/powerpoint/2010/main" val="2798651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1D140-2B7B-4B09-9A55-528A3D6E6BAA}"/>
              </a:ext>
            </a:extLst>
          </p:cNvPr>
          <p:cNvSpPr>
            <a:spLocks noGrp="1"/>
          </p:cNvSpPr>
          <p:nvPr>
            <p:ph type="title"/>
          </p:nvPr>
        </p:nvSpPr>
        <p:spPr/>
        <p:txBody>
          <a:bodyPr/>
          <a:lstStyle/>
          <a:p>
            <a:r>
              <a:rPr lang="en-US" dirty="0"/>
              <a:t>God’s Three Alternatives</a:t>
            </a:r>
          </a:p>
        </p:txBody>
      </p:sp>
      <p:sp>
        <p:nvSpPr>
          <p:cNvPr id="3" name="Content Placeholder 2">
            <a:extLst>
              <a:ext uri="{FF2B5EF4-FFF2-40B4-BE49-F238E27FC236}">
                <a16:creationId xmlns:a16="http://schemas.microsoft.com/office/drawing/2014/main" id="{5C55F216-BBF8-4B4B-BEBF-1C46F13845CF}"/>
              </a:ext>
            </a:extLst>
          </p:cNvPr>
          <p:cNvSpPr>
            <a:spLocks noGrp="1"/>
          </p:cNvSpPr>
          <p:nvPr>
            <p:ph idx="1"/>
          </p:nvPr>
        </p:nvSpPr>
        <p:spPr/>
        <p:txBody>
          <a:bodyPr>
            <a:normAutofit fontScale="92500" lnSpcReduction="10000"/>
          </a:bodyPr>
          <a:lstStyle/>
          <a:p>
            <a:r>
              <a:rPr lang="en-US" dirty="0"/>
              <a:t>He can indulge it and allow it to go on forever, but in that case all the cruelty, injustice, hatred, pain, and death that now prevails on the earth will go on forever, too. God does not want that and neither does man.</a:t>
            </a:r>
          </a:p>
          <a:p>
            <a:r>
              <a:rPr lang="en-US" dirty="0"/>
              <a:t>He can force man into automata, However, removing our free will would also take away our capacity to give our love to God freely. Love cannot be forced. Or...</a:t>
            </a:r>
          </a:p>
          <a:p>
            <a:r>
              <a:rPr lang="en-US" dirty="0"/>
              <a:t>He can withdraw Himself from those who refuse His love. He must let them have their own way forever. </a:t>
            </a:r>
          </a:p>
          <a:p>
            <a:pPr lvl="1"/>
            <a:r>
              <a:rPr lang="en-US" dirty="0"/>
              <a:t>Since God is necessary for our existence, the decision to reject God is a decision to plunge ourselves into the most terrible sense of loneliness and isolation a human being can know—and to endure this eternally, without any hope.</a:t>
            </a:r>
          </a:p>
          <a:p>
            <a:endParaRPr lang="en-US" dirty="0"/>
          </a:p>
        </p:txBody>
      </p:sp>
    </p:spTree>
    <p:extLst>
      <p:ext uri="{BB962C8B-B14F-4D97-AF65-F5344CB8AC3E}">
        <p14:creationId xmlns:p14="http://schemas.microsoft.com/office/powerpoint/2010/main" val="1508745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64414-B36A-4651-AE8D-B54C83A8F22F}"/>
              </a:ext>
            </a:extLst>
          </p:cNvPr>
          <p:cNvSpPr>
            <a:spLocks noGrp="1"/>
          </p:cNvSpPr>
          <p:nvPr>
            <p:ph type="title"/>
          </p:nvPr>
        </p:nvSpPr>
        <p:spPr/>
        <p:txBody>
          <a:bodyPr/>
          <a:lstStyle/>
          <a:p>
            <a:r>
              <a:rPr lang="en-US" dirty="0"/>
              <a:t>Two Deaths</a:t>
            </a:r>
          </a:p>
        </p:txBody>
      </p:sp>
      <p:sp>
        <p:nvSpPr>
          <p:cNvPr id="3" name="Content Placeholder 2">
            <a:extLst>
              <a:ext uri="{FF2B5EF4-FFF2-40B4-BE49-F238E27FC236}">
                <a16:creationId xmlns:a16="http://schemas.microsoft.com/office/drawing/2014/main" id="{7F32EC8E-1594-4B4A-89A0-9A3934A0676B}"/>
              </a:ext>
            </a:extLst>
          </p:cNvPr>
          <p:cNvSpPr>
            <a:spLocks noGrp="1"/>
          </p:cNvSpPr>
          <p:nvPr>
            <p:ph idx="1"/>
          </p:nvPr>
        </p:nvSpPr>
        <p:spPr/>
        <p:txBody>
          <a:bodyPr/>
          <a:lstStyle/>
          <a:p>
            <a:r>
              <a:rPr lang="en-US" dirty="0"/>
              <a:t>Physical death is the separation of the soul from the body </a:t>
            </a:r>
          </a:p>
          <a:p>
            <a:r>
              <a:rPr lang="en-US" dirty="0"/>
              <a:t>Spiritual death is the separation of the soul from the Spirit of God Himself (Jude 1:12; Rev 2:11; 20:6,14; 21:8).</a:t>
            </a:r>
          </a:p>
          <a:p>
            <a:r>
              <a:rPr lang="en-US" dirty="0"/>
              <a:t>Ultimately it is we ourselves who choose whether God will judge us. It is we ourselves who decide either to accept or refuse His grace, love, and forgiveness. </a:t>
            </a:r>
          </a:p>
          <a:p>
            <a:r>
              <a:rPr lang="en-US" dirty="0"/>
              <a:t>It is we ourselves who choose everlasting life—or everlasting death.</a:t>
            </a:r>
          </a:p>
        </p:txBody>
      </p:sp>
    </p:spTree>
    <p:extLst>
      <p:ext uri="{BB962C8B-B14F-4D97-AF65-F5344CB8AC3E}">
        <p14:creationId xmlns:p14="http://schemas.microsoft.com/office/powerpoint/2010/main" val="1419505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DACC9D5-8818-4DD2-9B90-F623F6881E3A}"/>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r>
              <a:rPr lang="en-US" dirty="0">
                <a:solidFill>
                  <a:schemeClr val="tx1"/>
                </a:solidFill>
              </a:rPr>
              <a:t>Revelation 12:1-6 (KJV) </a:t>
            </a:r>
          </a:p>
          <a:p>
            <a:r>
              <a:rPr lang="en-US" dirty="0">
                <a:solidFill>
                  <a:schemeClr val="tx1"/>
                </a:solidFill>
              </a:rPr>
              <a:t>1  And there appeared a great wonder in heaven; a woman clothed with the sun, and the moon under her feet, and upon her head a crown of twelve stars: </a:t>
            </a:r>
          </a:p>
          <a:p>
            <a:r>
              <a:rPr lang="en-US" dirty="0">
                <a:solidFill>
                  <a:schemeClr val="tx1"/>
                </a:solidFill>
              </a:rPr>
              <a:t>2  And she being with child cried, travailing in birth, and pained to be delivered. </a:t>
            </a:r>
          </a:p>
          <a:p>
            <a:r>
              <a:rPr lang="en-US" dirty="0">
                <a:solidFill>
                  <a:schemeClr val="tx1"/>
                </a:solidFill>
              </a:rPr>
              <a:t>3  And there appeared another wonder in heaven; and behold a great red dragon, having seven heads and ten horns, and seven crowns upon his heads. </a:t>
            </a:r>
          </a:p>
          <a:p>
            <a:r>
              <a:rPr lang="en-US" dirty="0">
                <a:solidFill>
                  <a:schemeClr val="tx1"/>
                </a:solidFill>
              </a:rPr>
              <a:t>4  And his tail drew the third part of the stars of heaven, and did cast them to the earth: and the dragon stood before the woman which was ready to be delivered, for to devour her child as soon as it was born. </a:t>
            </a:r>
          </a:p>
          <a:p>
            <a:r>
              <a:rPr lang="en-US" dirty="0">
                <a:solidFill>
                  <a:schemeClr val="tx1"/>
                </a:solidFill>
              </a:rPr>
              <a:t>5  And she brought forth a man child, who was to rule all nations with a rod of iron: and her child was caught up unto God, and to his throne. </a:t>
            </a:r>
          </a:p>
          <a:p>
            <a:r>
              <a:rPr lang="en-US" dirty="0">
                <a:solidFill>
                  <a:schemeClr val="tx1"/>
                </a:solidFill>
              </a:rPr>
              <a:t>6  And the woman fled into the wilderness, where she hath a place prepared of God, that they should feed her there a thousand two hundred and threescore days. </a:t>
            </a:r>
          </a:p>
          <a:p>
            <a:endParaRPr lang="en-US" dirty="0">
              <a:solidFill>
                <a:schemeClr val="tx1"/>
              </a:solidFill>
            </a:endParaRPr>
          </a:p>
        </p:txBody>
      </p:sp>
    </p:spTree>
    <p:extLst>
      <p:ext uri="{BB962C8B-B14F-4D97-AF65-F5344CB8AC3E}">
        <p14:creationId xmlns:p14="http://schemas.microsoft.com/office/powerpoint/2010/main" val="3266299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7E3B155-BBB2-4DA4-94A9-DACF91060A13}"/>
              </a:ext>
            </a:extLst>
          </p:cNvPr>
          <p:cNvSpPr txBox="1"/>
          <p:nvPr/>
        </p:nvSpPr>
        <p:spPr>
          <a:xfrm>
            <a:off x="164707" y="66810"/>
            <a:ext cx="553998" cy="4446573"/>
          </a:xfrm>
          <a:prstGeom prst="rect">
            <a:avLst/>
          </a:prstGeom>
          <a:noFill/>
        </p:spPr>
        <p:txBody>
          <a:bodyPr vert="vert270" wrap="square" rtlCol="0">
            <a:spAutoFit/>
          </a:bodyPr>
          <a:lstStyle/>
          <a:p>
            <a:r>
              <a:rPr lang="en-US" sz="2400" b="1" dirty="0">
                <a:solidFill>
                  <a:srgbClr val="FFC000"/>
                </a:solidFill>
              </a:rPr>
              <a:t>Harpazo (Rapture) </a:t>
            </a:r>
            <a:r>
              <a:rPr lang="en-US" sz="2000" b="1" dirty="0">
                <a:solidFill>
                  <a:srgbClr val="FFC000"/>
                </a:solidFill>
              </a:rPr>
              <a:t>1 Thess 4:16-17</a:t>
            </a:r>
          </a:p>
        </p:txBody>
      </p:sp>
      <p:sp>
        <p:nvSpPr>
          <p:cNvPr id="13" name="Arrow: Up 12">
            <a:extLst>
              <a:ext uri="{FF2B5EF4-FFF2-40B4-BE49-F238E27FC236}">
                <a16:creationId xmlns:a16="http://schemas.microsoft.com/office/drawing/2014/main" id="{5632A028-19C7-4995-9A5C-D5AE1E43B787}"/>
              </a:ext>
            </a:extLst>
          </p:cNvPr>
          <p:cNvSpPr/>
          <p:nvPr/>
        </p:nvSpPr>
        <p:spPr>
          <a:xfrm>
            <a:off x="599210" y="1527464"/>
            <a:ext cx="238990" cy="3325091"/>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dirty="0">
                <a:solidFill>
                  <a:schemeClr val="tx1"/>
                </a:solidFill>
              </a:rPr>
              <a:t>Rapture </a:t>
            </a:r>
            <a:r>
              <a:rPr lang="en-US" sz="1000" dirty="0" err="1">
                <a:solidFill>
                  <a:schemeClr val="tx1"/>
                </a:solidFill>
              </a:rPr>
              <a:t>os</a:t>
            </a:r>
            <a:r>
              <a:rPr lang="en-US" sz="1000" dirty="0">
                <a:solidFill>
                  <a:schemeClr val="tx1"/>
                </a:solidFill>
              </a:rPr>
              <a:t> Church</a:t>
            </a:r>
          </a:p>
        </p:txBody>
      </p:sp>
      <p:sp>
        <p:nvSpPr>
          <p:cNvPr id="15" name="Rectangle 14">
            <a:extLst>
              <a:ext uri="{FF2B5EF4-FFF2-40B4-BE49-F238E27FC236}">
                <a16:creationId xmlns:a16="http://schemas.microsoft.com/office/drawing/2014/main" id="{87B9FA77-4B7C-466F-A999-D26AD26D11F6}"/>
              </a:ext>
            </a:extLst>
          </p:cNvPr>
          <p:cNvSpPr/>
          <p:nvPr/>
        </p:nvSpPr>
        <p:spPr>
          <a:xfrm>
            <a:off x="1095977" y="998262"/>
            <a:ext cx="45719" cy="4398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E8AE518-0372-42FB-9BEA-E982CC097377}"/>
              </a:ext>
            </a:extLst>
          </p:cNvPr>
          <p:cNvSpPr/>
          <p:nvPr/>
        </p:nvSpPr>
        <p:spPr>
          <a:xfrm>
            <a:off x="72736" y="4862946"/>
            <a:ext cx="11022168" cy="11694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Left-Right 18">
            <a:extLst>
              <a:ext uri="{FF2B5EF4-FFF2-40B4-BE49-F238E27FC236}">
                <a16:creationId xmlns:a16="http://schemas.microsoft.com/office/drawing/2014/main" id="{4287B529-C4F4-4B48-BA34-706ADB039A81}"/>
              </a:ext>
            </a:extLst>
          </p:cNvPr>
          <p:cNvSpPr/>
          <p:nvPr/>
        </p:nvSpPr>
        <p:spPr>
          <a:xfrm>
            <a:off x="1172508" y="1985161"/>
            <a:ext cx="9922396" cy="107774"/>
          </a:xfrm>
          <a:prstGeom prst="lef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368DBCC-E1FE-4525-96A4-D4FCE4C39203}"/>
              </a:ext>
            </a:extLst>
          </p:cNvPr>
          <p:cNvSpPr/>
          <p:nvPr/>
        </p:nvSpPr>
        <p:spPr>
          <a:xfrm>
            <a:off x="11107111" y="998262"/>
            <a:ext cx="70919" cy="444657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2D17D52C-3C61-4C3E-8EBA-A9C711E96714}"/>
              </a:ext>
            </a:extLst>
          </p:cNvPr>
          <p:cNvSpPr txBox="1"/>
          <p:nvPr/>
        </p:nvSpPr>
        <p:spPr>
          <a:xfrm>
            <a:off x="2585769" y="339105"/>
            <a:ext cx="1689129" cy="738664"/>
          </a:xfrm>
          <a:prstGeom prst="rect">
            <a:avLst/>
          </a:prstGeom>
          <a:noFill/>
        </p:spPr>
        <p:txBody>
          <a:bodyPr wrap="square" rtlCol="0">
            <a:spAutoFit/>
          </a:bodyPr>
          <a:lstStyle/>
          <a:p>
            <a:pPr algn="ctr"/>
            <a:r>
              <a:rPr lang="en-US" sz="1400" dirty="0">
                <a:solidFill>
                  <a:schemeClr val="bg1"/>
                </a:solidFill>
              </a:rPr>
              <a:t>3 ½ yrs.</a:t>
            </a:r>
          </a:p>
          <a:p>
            <a:pPr algn="ctr"/>
            <a:r>
              <a:rPr lang="en-US" sz="1400" dirty="0">
                <a:solidFill>
                  <a:schemeClr val="bg1"/>
                </a:solidFill>
              </a:rPr>
              <a:t>42 mos.</a:t>
            </a:r>
          </a:p>
          <a:p>
            <a:pPr algn="ctr"/>
            <a:r>
              <a:rPr lang="en-US" sz="1400" dirty="0">
                <a:solidFill>
                  <a:schemeClr val="bg1"/>
                </a:solidFill>
              </a:rPr>
              <a:t>1260 days</a:t>
            </a:r>
          </a:p>
        </p:txBody>
      </p:sp>
      <p:sp>
        <p:nvSpPr>
          <p:cNvPr id="25" name="TextBox 24">
            <a:extLst>
              <a:ext uri="{FF2B5EF4-FFF2-40B4-BE49-F238E27FC236}">
                <a16:creationId xmlns:a16="http://schemas.microsoft.com/office/drawing/2014/main" id="{D660F8D6-08C8-4C63-AD31-57B12E90344B}"/>
              </a:ext>
            </a:extLst>
          </p:cNvPr>
          <p:cNvSpPr txBox="1"/>
          <p:nvPr/>
        </p:nvSpPr>
        <p:spPr>
          <a:xfrm>
            <a:off x="8130025" y="373730"/>
            <a:ext cx="1367094" cy="738664"/>
          </a:xfrm>
          <a:prstGeom prst="rect">
            <a:avLst/>
          </a:prstGeom>
          <a:noFill/>
        </p:spPr>
        <p:txBody>
          <a:bodyPr wrap="square" rtlCol="0">
            <a:spAutoFit/>
          </a:bodyPr>
          <a:lstStyle/>
          <a:p>
            <a:pPr algn="ctr"/>
            <a:r>
              <a:rPr lang="en-US" sz="1400" dirty="0">
                <a:solidFill>
                  <a:schemeClr val="bg1"/>
                </a:solidFill>
              </a:rPr>
              <a:t>3 ½ yrs.</a:t>
            </a:r>
          </a:p>
          <a:p>
            <a:pPr algn="ctr"/>
            <a:r>
              <a:rPr lang="en-US" sz="1400" dirty="0">
                <a:solidFill>
                  <a:schemeClr val="bg1"/>
                </a:solidFill>
              </a:rPr>
              <a:t>42 mos.</a:t>
            </a:r>
          </a:p>
          <a:p>
            <a:pPr algn="ctr"/>
            <a:r>
              <a:rPr lang="en-US" sz="1400" dirty="0">
                <a:solidFill>
                  <a:schemeClr val="bg1"/>
                </a:solidFill>
              </a:rPr>
              <a:t>1260 days</a:t>
            </a:r>
          </a:p>
        </p:txBody>
      </p:sp>
      <p:sp>
        <p:nvSpPr>
          <p:cNvPr id="27" name="Arrow: Down 26">
            <a:extLst>
              <a:ext uri="{FF2B5EF4-FFF2-40B4-BE49-F238E27FC236}">
                <a16:creationId xmlns:a16="http://schemas.microsoft.com/office/drawing/2014/main" id="{71737E12-F0CC-4CF9-A08A-4B16A1CBF55A}"/>
              </a:ext>
            </a:extLst>
          </p:cNvPr>
          <p:cNvSpPr/>
          <p:nvPr/>
        </p:nvSpPr>
        <p:spPr>
          <a:xfrm flipH="1">
            <a:off x="6080338" y="998262"/>
            <a:ext cx="106431" cy="4695935"/>
          </a:xfrm>
          <a:prstGeom prst="down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D6926C26-454C-42C2-9980-0541234B9F29}"/>
              </a:ext>
            </a:extLst>
          </p:cNvPr>
          <p:cNvSpPr txBox="1"/>
          <p:nvPr/>
        </p:nvSpPr>
        <p:spPr>
          <a:xfrm>
            <a:off x="5387814" y="2321793"/>
            <a:ext cx="1439142" cy="1169551"/>
          </a:xfrm>
          <a:prstGeom prst="rect">
            <a:avLst/>
          </a:prstGeom>
          <a:noFill/>
        </p:spPr>
        <p:txBody>
          <a:bodyPr wrap="square" rtlCol="0">
            <a:spAutoFit/>
          </a:bodyPr>
          <a:lstStyle/>
          <a:p>
            <a:pPr algn="ctr"/>
            <a:r>
              <a:rPr lang="en-US" sz="1400" dirty="0">
                <a:solidFill>
                  <a:schemeClr val="bg1"/>
                </a:solidFill>
              </a:rPr>
              <a:t>Abomination</a:t>
            </a:r>
          </a:p>
          <a:p>
            <a:pPr algn="ctr"/>
            <a:r>
              <a:rPr lang="en-US" sz="1400" dirty="0">
                <a:solidFill>
                  <a:schemeClr val="bg1"/>
                </a:solidFill>
              </a:rPr>
              <a:t>Of</a:t>
            </a:r>
          </a:p>
          <a:p>
            <a:pPr algn="ctr"/>
            <a:r>
              <a:rPr lang="en-US" sz="1400" dirty="0">
                <a:solidFill>
                  <a:schemeClr val="bg1"/>
                </a:solidFill>
              </a:rPr>
              <a:t>Desolation</a:t>
            </a:r>
          </a:p>
          <a:p>
            <a:pPr algn="ctr"/>
            <a:r>
              <a:rPr lang="en-US" sz="1400" dirty="0">
                <a:solidFill>
                  <a:schemeClr val="bg1"/>
                </a:solidFill>
              </a:rPr>
              <a:t>Daniel 9:27; Matt. 24:15</a:t>
            </a:r>
          </a:p>
        </p:txBody>
      </p:sp>
      <p:sp>
        <p:nvSpPr>
          <p:cNvPr id="33" name="TextBox 32">
            <a:extLst>
              <a:ext uri="{FF2B5EF4-FFF2-40B4-BE49-F238E27FC236}">
                <a16:creationId xmlns:a16="http://schemas.microsoft.com/office/drawing/2014/main" id="{DB7EFEC3-A166-4728-8BED-128BB3E53E31}"/>
              </a:ext>
            </a:extLst>
          </p:cNvPr>
          <p:cNvSpPr txBox="1"/>
          <p:nvPr/>
        </p:nvSpPr>
        <p:spPr>
          <a:xfrm>
            <a:off x="8233015" y="1202840"/>
            <a:ext cx="1134341" cy="646331"/>
          </a:xfrm>
          <a:prstGeom prst="rect">
            <a:avLst/>
          </a:prstGeom>
          <a:noFill/>
        </p:spPr>
        <p:txBody>
          <a:bodyPr wrap="square" rtlCol="0">
            <a:spAutoFit/>
          </a:bodyPr>
          <a:lstStyle/>
          <a:p>
            <a:pPr algn="ctr"/>
            <a:r>
              <a:rPr lang="en-US" sz="1200" dirty="0">
                <a:solidFill>
                  <a:schemeClr val="bg1"/>
                </a:solidFill>
              </a:rPr>
              <a:t>Great Tribulation</a:t>
            </a:r>
          </a:p>
          <a:p>
            <a:pPr algn="ctr"/>
            <a:r>
              <a:rPr lang="en-US" sz="1200" dirty="0">
                <a:solidFill>
                  <a:schemeClr val="bg1"/>
                </a:solidFill>
              </a:rPr>
              <a:t>Matt. 24:21-22</a:t>
            </a:r>
          </a:p>
        </p:txBody>
      </p:sp>
      <p:sp>
        <p:nvSpPr>
          <p:cNvPr id="37" name="Arrow: Down 36">
            <a:extLst>
              <a:ext uri="{FF2B5EF4-FFF2-40B4-BE49-F238E27FC236}">
                <a16:creationId xmlns:a16="http://schemas.microsoft.com/office/drawing/2014/main" id="{B0BDD262-3813-4BAE-90AC-D34A69C91B34}"/>
              </a:ext>
            </a:extLst>
          </p:cNvPr>
          <p:cNvSpPr/>
          <p:nvPr/>
        </p:nvSpPr>
        <p:spPr>
          <a:xfrm>
            <a:off x="11109076" y="1465119"/>
            <a:ext cx="296847" cy="338451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a:solidFill>
                  <a:schemeClr val="tx1"/>
                </a:solidFill>
              </a:rPr>
              <a:t>Judgment of Israel Ezek. 20:32-38</a:t>
            </a:r>
          </a:p>
        </p:txBody>
      </p:sp>
      <p:sp>
        <p:nvSpPr>
          <p:cNvPr id="40" name="TextBox 39">
            <a:extLst>
              <a:ext uri="{FF2B5EF4-FFF2-40B4-BE49-F238E27FC236}">
                <a16:creationId xmlns:a16="http://schemas.microsoft.com/office/drawing/2014/main" id="{286D6861-DC11-4787-8846-DB890E6294BF}"/>
              </a:ext>
            </a:extLst>
          </p:cNvPr>
          <p:cNvSpPr txBox="1"/>
          <p:nvPr/>
        </p:nvSpPr>
        <p:spPr>
          <a:xfrm>
            <a:off x="7022670" y="5615815"/>
            <a:ext cx="3759898" cy="338554"/>
          </a:xfrm>
          <a:prstGeom prst="rect">
            <a:avLst/>
          </a:prstGeom>
          <a:noFill/>
        </p:spPr>
        <p:txBody>
          <a:bodyPr wrap="square" rtlCol="0">
            <a:spAutoFit/>
          </a:bodyPr>
          <a:lstStyle/>
          <a:p>
            <a:pPr algn="ctr"/>
            <a:r>
              <a:rPr lang="en-US" sz="1600" dirty="0">
                <a:solidFill>
                  <a:schemeClr val="bg1"/>
                </a:solidFill>
              </a:rPr>
              <a:t>1335 Days Dan. 12:12-13; 1Cor. 6:2-3</a:t>
            </a:r>
          </a:p>
        </p:txBody>
      </p:sp>
      <p:sp>
        <p:nvSpPr>
          <p:cNvPr id="41" name="Rectangle 40">
            <a:extLst>
              <a:ext uri="{FF2B5EF4-FFF2-40B4-BE49-F238E27FC236}">
                <a16:creationId xmlns:a16="http://schemas.microsoft.com/office/drawing/2014/main" id="{703EA6CF-D242-4194-9AA9-C6F3905F9A7F}"/>
              </a:ext>
            </a:extLst>
          </p:cNvPr>
          <p:cNvSpPr/>
          <p:nvPr/>
        </p:nvSpPr>
        <p:spPr>
          <a:xfrm>
            <a:off x="11520202" y="4844990"/>
            <a:ext cx="243184" cy="15285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Left-Right 41">
            <a:extLst>
              <a:ext uri="{FF2B5EF4-FFF2-40B4-BE49-F238E27FC236}">
                <a16:creationId xmlns:a16="http://schemas.microsoft.com/office/drawing/2014/main" id="{69322211-0AA7-46A7-B27A-5A417CD05651}"/>
              </a:ext>
            </a:extLst>
          </p:cNvPr>
          <p:cNvSpPr/>
          <p:nvPr/>
        </p:nvSpPr>
        <p:spPr>
          <a:xfrm>
            <a:off x="6198978" y="5433827"/>
            <a:ext cx="5576615" cy="215764"/>
          </a:xfrm>
          <a:prstGeom prst="lef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9BC6D228-5DC7-447A-BFCF-BE2966AA911C}"/>
              </a:ext>
            </a:extLst>
          </p:cNvPr>
          <p:cNvGrpSpPr/>
          <p:nvPr/>
        </p:nvGrpSpPr>
        <p:grpSpPr>
          <a:xfrm>
            <a:off x="1142796" y="2930031"/>
            <a:ext cx="387928" cy="345550"/>
            <a:chOff x="2064773" y="2172927"/>
            <a:chExt cx="2261419" cy="3028340"/>
          </a:xfrm>
        </p:grpSpPr>
        <p:sp>
          <p:nvSpPr>
            <p:cNvPr id="44" name="Freeform: Shape 43">
              <a:extLst>
                <a:ext uri="{FF2B5EF4-FFF2-40B4-BE49-F238E27FC236}">
                  <a16:creationId xmlns:a16="http://schemas.microsoft.com/office/drawing/2014/main" id="{8F750900-1469-4FDA-A10F-361C0E8CE02F}"/>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Oval 44">
              <a:extLst>
                <a:ext uri="{FF2B5EF4-FFF2-40B4-BE49-F238E27FC236}">
                  <a16:creationId xmlns:a16="http://schemas.microsoft.com/office/drawing/2014/main" id="{BEFE113C-F2A7-4FA3-8B93-24EAD1991C3A}"/>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1</a:t>
              </a:r>
            </a:p>
          </p:txBody>
        </p:sp>
      </p:grpSp>
      <p:grpSp>
        <p:nvGrpSpPr>
          <p:cNvPr id="46" name="Group 45">
            <a:extLst>
              <a:ext uri="{FF2B5EF4-FFF2-40B4-BE49-F238E27FC236}">
                <a16:creationId xmlns:a16="http://schemas.microsoft.com/office/drawing/2014/main" id="{AED4AEF8-527E-4DC4-9FFF-2B32716D0E34}"/>
              </a:ext>
            </a:extLst>
          </p:cNvPr>
          <p:cNvGrpSpPr/>
          <p:nvPr/>
        </p:nvGrpSpPr>
        <p:grpSpPr>
          <a:xfrm>
            <a:off x="1245313" y="3318285"/>
            <a:ext cx="387928" cy="345550"/>
            <a:chOff x="2064773" y="2172927"/>
            <a:chExt cx="2261419" cy="3028340"/>
          </a:xfrm>
        </p:grpSpPr>
        <p:sp>
          <p:nvSpPr>
            <p:cNvPr id="47" name="Freeform: Shape 46">
              <a:extLst>
                <a:ext uri="{FF2B5EF4-FFF2-40B4-BE49-F238E27FC236}">
                  <a16:creationId xmlns:a16="http://schemas.microsoft.com/office/drawing/2014/main" id="{5C5D3EC1-5698-4555-B6E3-24272A6A9140}"/>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Oval 47">
              <a:extLst>
                <a:ext uri="{FF2B5EF4-FFF2-40B4-BE49-F238E27FC236}">
                  <a16:creationId xmlns:a16="http://schemas.microsoft.com/office/drawing/2014/main" id="{171ED95D-3F3E-4002-AA32-0F5E0D7B0AEB}"/>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2</a:t>
              </a:r>
            </a:p>
          </p:txBody>
        </p:sp>
      </p:grpSp>
      <p:grpSp>
        <p:nvGrpSpPr>
          <p:cNvPr id="49" name="Group 48">
            <a:extLst>
              <a:ext uri="{FF2B5EF4-FFF2-40B4-BE49-F238E27FC236}">
                <a16:creationId xmlns:a16="http://schemas.microsoft.com/office/drawing/2014/main" id="{BECCB3E9-71EB-4C86-A917-1D2112E228B8}"/>
              </a:ext>
            </a:extLst>
          </p:cNvPr>
          <p:cNvGrpSpPr/>
          <p:nvPr/>
        </p:nvGrpSpPr>
        <p:grpSpPr>
          <a:xfrm>
            <a:off x="1600872" y="2946496"/>
            <a:ext cx="387928" cy="345550"/>
            <a:chOff x="2064773" y="2172927"/>
            <a:chExt cx="2261419" cy="3028340"/>
          </a:xfrm>
        </p:grpSpPr>
        <p:sp>
          <p:nvSpPr>
            <p:cNvPr id="50" name="Freeform: Shape 49">
              <a:extLst>
                <a:ext uri="{FF2B5EF4-FFF2-40B4-BE49-F238E27FC236}">
                  <a16:creationId xmlns:a16="http://schemas.microsoft.com/office/drawing/2014/main" id="{1E3E61DC-A9BE-4445-B71B-9881BB800C50}"/>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 name="Oval 50">
              <a:extLst>
                <a:ext uri="{FF2B5EF4-FFF2-40B4-BE49-F238E27FC236}">
                  <a16:creationId xmlns:a16="http://schemas.microsoft.com/office/drawing/2014/main" id="{F8AF8FCB-D2D4-41A3-8313-FF20D26ACB72}"/>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3</a:t>
              </a:r>
            </a:p>
          </p:txBody>
        </p:sp>
      </p:grpSp>
      <p:grpSp>
        <p:nvGrpSpPr>
          <p:cNvPr id="52" name="Group 51">
            <a:extLst>
              <a:ext uri="{FF2B5EF4-FFF2-40B4-BE49-F238E27FC236}">
                <a16:creationId xmlns:a16="http://schemas.microsoft.com/office/drawing/2014/main" id="{B5E23287-6A20-49C8-83A8-79EAB9CCB41D}"/>
              </a:ext>
            </a:extLst>
          </p:cNvPr>
          <p:cNvGrpSpPr/>
          <p:nvPr/>
        </p:nvGrpSpPr>
        <p:grpSpPr>
          <a:xfrm>
            <a:off x="1702653" y="3335490"/>
            <a:ext cx="387928" cy="345550"/>
            <a:chOff x="2064773" y="2172927"/>
            <a:chExt cx="2261419" cy="3028340"/>
          </a:xfrm>
        </p:grpSpPr>
        <p:sp>
          <p:nvSpPr>
            <p:cNvPr id="53" name="Freeform: Shape 52">
              <a:extLst>
                <a:ext uri="{FF2B5EF4-FFF2-40B4-BE49-F238E27FC236}">
                  <a16:creationId xmlns:a16="http://schemas.microsoft.com/office/drawing/2014/main" id="{DFC9E013-565E-49E1-8D95-3D2B50796DE2}"/>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4" name="Oval 53">
              <a:extLst>
                <a:ext uri="{FF2B5EF4-FFF2-40B4-BE49-F238E27FC236}">
                  <a16:creationId xmlns:a16="http://schemas.microsoft.com/office/drawing/2014/main" id="{B730B928-8F49-47B1-89A5-4F854347FDA9}"/>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4</a:t>
              </a:r>
            </a:p>
          </p:txBody>
        </p:sp>
      </p:grpSp>
      <p:grpSp>
        <p:nvGrpSpPr>
          <p:cNvPr id="55" name="Group 54">
            <a:extLst>
              <a:ext uri="{FF2B5EF4-FFF2-40B4-BE49-F238E27FC236}">
                <a16:creationId xmlns:a16="http://schemas.microsoft.com/office/drawing/2014/main" id="{8ECB98A2-8169-42EE-BC64-FD4852942FF8}"/>
              </a:ext>
            </a:extLst>
          </p:cNvPr>
          <p:cNvGrpSpPr/>
          <p:nvPr/>
        </p:nvGrpSpPr>
        <p:grpSpPr>
          <a:xfrm>
            <a:off x="2064866" y="2976292"/>
            <a:ext cx="387928" cy="345550"/>
            <a:chOff x="2064773" y="2172927"/>
            <a:chExt cx="2261419" cy="3028340"/>
          </a:xfrm>
        </p:grpSpPr>
        <p:sp>
          <p:nvSpPr>
            <p:cNvPr id="56" name="Freeform: Shape 55">
              <a:extLst>
                <a:ext uri="{FF2B5EF4-FFF2-40B4-BE49-F238E27FC236}">
                  <a16:creationId xmlns:a16="http://schemas.microsoft.com/office/drawing/2014/main" id="{949AF60F-754C-4B6F-9075-16FB9FC28B3F}"/>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Oval 56">
              <a:extLst>
                <a:ext uri="{FF2B5EF4-FFF2-40B4-BE49-F238E27FC236}">
                  <a16:creationId xmlns:a16="http://schemas.microsoft.com/office/drawing/2014/main" id="{8B493DF9-BBC7-4EDC-A18C-69EC8B02FDC6}"/>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5</a:t>
              </a:r>
            </a:p>
          </p:txBody>
        </p:sp>
      </p:grpSp>
      <p:grpSp>
        <p:nvGrpSpPr>
          <p:cNvPr id="58" name="Group 57">
            <a:extLst>
              <a:ext uri="{FF2B5EF4-FFF2-40B4-BE49-F238E27FC236}">
                <a16:creationId xmlns:a16="http://schemas.microsoft.com/office/drawing/2014/main" id="{66E3EACD-F4DA-41CE-9F6A-C37D558279BB}"/>
              </a:ext>
            </a:extLst>
          </p:cNvPr>
          <p:cNvGrpSpPr/>
          <p:nvPr/>
        </p:nvGrpSpPr>
        <p:grpSpPr>
          <a:xfrm>
            <a:off x="2162760" y="3358929"/>
            <a:ext cx="387928" cy="345550"/>
            <a:chOff x="2064773" y="2172927"/>
            <a:chExt cx="2261419" cy="3028340"/>
          </a:xfrm>
        </p:grpSpPr>
        <p:sp>
          <p:nvSpPr>
            <p:cNvPr id="59" name="Freeform: Shape 58">
              <a:extLst>
                <a:ext uri="{FF2B5EF4-FFF2-40B4-BE49-F238E27FC236}">
                  <a16:creationId xmlns:a16="http://schemas.microsoft.com/office/drawing/2014/main" id="{2F5F971B-8947-4979-B96A-2A15EF0FAD90}"/>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0" name="Oval 59">
              <a:extLst>
                <a:ext uri="{FF2B5EF4-FFF2-40B4-BE49-F238E27FC236}">
                  <a16:creationId xmlns:a16="http://schemas.microsoft.com/office/drawing/2014/main" id="{568965D3-42E2-4E23-8D38-A22F3CE5E723}"/>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6</a:t>
              </a:r>
            </a:p>
          </p:txBody>
        </p:sp>
      </p:grpSp>
      <p:grpSp>
        <p:nvGrpSpPr>
          <p:cNvPr id="61" name="Group 60">
            <a:extLst>
              <a:ext uri="{FF2B5EF4-FFF2-40B4-BE49-F238E27FC236}">
                <a16:creationId xmlns:a16="http://schemas.microsoft.com/office/drawing/2014/main" id="{16D47832-A306-41F0-956F-47C7C28F821C}"/>
              </a:ext>
            </a:extLst>
          </p:cNvPr>
          <p:cNvGrpSpPr/>
          <p:nvPr/>
        </p:nvGrpSpPr>
        <p:grpSpPr>
          <a:xfrm>
            <a:off x="2958700" y="2972735"/>
            <a:ext cx="387928" cy="345550"/>
            <a:chOff x="2064773" y="2172927"/>
            <a:chExt cx="2261419" cy="3028340"/>
          </a:xfrm>
        </p:grpSpPr>
        <p:sp>
          <p:nvSpPr>
            <p:cNvPr id="62" name="Freeform: Shape 61">
              <a:extLst>
                <a:ext uri="{FF2B5EF4-FFF2-40B4-BE49-F238E27FC236}">
                  <a16:creationId xmlns:a16="http://schemas.microsoft.com/office/drawing/2014/main" id="{7ECDA038-EE46-43C2-9AD1-9E2DA3694D04}"/>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3" name="Oval 62">
              <a:extLst>
                <a:ext uri="{FF2B5EF4-FFF2-40B4-BE49-F238E27FC236}">
                  <a16:creationId xmlns:a16="http://schemas.microsoft.com/office/drawing/2014/main" id="{BA9C0480-FC2F-4C2B-9B8A-B5784C009C1B}"/>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7</a:t>
              </a:r>
            </a:p>
          </p:txBody>
        </p:sp>
      </p:grpSp>
      <p:sp>
        <p:nvSpPr>
          <p:cNvPr id="67" name="Rectangle 66">
            <a:extLst>
              <a:ext uri="{FF2B5EF4-FFF2-40B4-BE49-F238E27FC236}">
                <a16:creationId xmlns:a16="http://schemas.microsoft.com/office/drawing/2014/main" id="{7A4F381B-DB7B-4CAA-BAFC-AB089E1F99D4}"/>
              </a:ext>
            </a:extLst>
          </p:cNvPr>
          <p:cNvSpPr/>
          <p:nvPr/>
        </p:nvSpPr>
        <p:spPr>
          <a:xfrm>
            <a:off x="2623797" y="2178160"/>
            <a:ext cx="257156" cy="1250840"/>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dirty="0">
                <a:solidFill>
                  <a:schemeClr val="tx1"/>
                </a:solidFill>
                <a:latin typeface="Arial" panose="020B0604020202020204" pitchFamily="34" charset="0"/>
                <a:cs typeface="Arial" panose="020B0604020202020204" pitchFamily="34" charset="0"/>
              </a:rPr>
              <a:t>144,000 Sealed</a:t>
            </a:r>
          </a:p>
        </p:txBody>
      </p:sp>
      <p:pic>
        <p:nvPicPr>
          <p:cNvPr id="1026" name="Picture 2" descr="Revelations Two Witnesses - Who Are The Two Witnesses">
            <a:extLst>
              <a:ext uri="{FF2B5EF4-FFF2-40B4-BE49-F238E27FC236}">
                <a16:creationId xmlns:a16="http://schemas.microsoft.com/office/drawing/2014/main" id="{FA39DE9D-ED68-4001-BF17-8FB0D5459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335" y="4978915"/>
            <a:ext cx="4925745" cy="1069157"/>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EE1328D9-A8A3-4F36-9FFC-F8CCB7333180}"/>
              </a:ext>
            </a:extLst>
          </p:cNvPr>
          <p:cNvSpPr txBox="1"/>
          <p:nvPr/>
        </p:nvSpPr>
        <p:spPr>
          <a:xfrm>
            <a:off x="2894990" y="6166828"/>
            <a:ext cx="1596742" cy="369332"/>
          </a:xfrm>
          <a:prstGeom prst="rect">
            <a:avLst/>
          </a:prstGeom>
          <a:noFill/>
        </p:spPr>
        <p:txBody>
          <a:bodyPr wrap="square" rtlCol="0">
            <a:spAutoFit/>
          </a:bodyPr>
          <a:lstStyle/>
          <a:p>
            <a:r>
              <a:rPr lang="en-US" dirty="0">
                <a:solidFill>
                  <a:schemeClr val="bg1"/>
                </a:solidFill>
              </a:rPr>
              <a:t>Two Witnesses</a:t>
            </a:r>
          </a:p>
        </p:txBody>
      </p:sp>
      <p:grpSp>
        <p:nvGrpSpPr>
          <p:cNvPr id="72" name="Group 71">
            <a:extLst>
              <a:ext uri="{FF2B5EF4-FFF2-40B4-BE49-F238E27FC236}">
                <a16:creationId xmlns:a16="http://schemas.microsoft.com/office/drawing/2014/main" id="{B0D655F5-F706-4C9B-90E1-118524C01FB1}"/>
              </a:ext>
            </a:extLst>
          </p:cNvPr>
          <p:cNvGrpSpPr/>
          <p:nvPr/>
        </p:nvGrpSpPr>
        <p:grpSpPr>
          <a:xfrm rot="17622824">
            <a:off x="3042375" y="3388115"/>
            <a:ext cx="341605" cy="324316"/>
            <a:chOff x="1710813" y="2241755"/>
            <a:chExt cx="521110" cy="717755"/>
          </a:xfrm>
        </p:grpSpPr>
        <p:sp>
          <p:nvSpPr>
            <p:cNvPr id="73" name="Isosceles Triangle 72">
              <a:extLst>
                <a:ext uri="{FF2B5EF4-FFF2-40B4-BE49-F238E27FC236}">
                  <a16:creationId xmlns:a16="http://schemas.microsoft.com/office/drawing/2014/main" id="{A91294EB-24D0-41BF-AB70-8CF1C9E9DF71}"/>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1</a:t>
              </a:r>
            </a:p>
          </p:txBody>
        </p:sp>
        <p:sp>
          <p:nvSpPr>
            <p:cNvPr id="74" name="Rectangle: Rounded Corners 73">
              <a:extLst>
                <a:ext uri="{FF2B5EF4-FFF2-40B4-BE49-F238E27FC236}">
                  <a16:creationId xmlns:a16="http://schemas.microsoft.com/office/drawing/2014/main" id="{D21BACBC-0757-4649-8FAE-9BB476EE5D1F}"/>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E4D3A049-C523-468D-9137-7B6CA92AFDD5}"/>
              </a:ext>
            </a:extLst>
          </p:cNvPr>
          <p:cNvGrpSpPr/>
          <p:nvPr/>
        </p:nvGrpSpPr>
        <p:grpSpPr>
          <a:xfrm rot="17622824">
            <a:off x="3307900" y="3828596"/>
            <a:ext cx="248222" cy="356921"/>
            <a:chOff x="1710813" y="2241755"/>
            <a:chExt cx="521110" cy="717755"/>
          </a:xfrm>
        </p:grpSpPr>
        <p:sp>
          <p:nvSpPr>
            <p:cNvPr id="76" name="Isosceles Triangle 75">
              <a:extLst>
                <a:ext uri="{FF2B5EF4-FFF2-40B4-BE49-F238E27FC236}">
                  <a16:creationId xmlns:a16="http://schemas.microsoft.com/office/drawing/2014/main" id="{81C58DA5-35B5-4243-818E-AC021ECAB9E7}"/>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2</a:t>
              </a:r>
            </a:p>
          </p:txBody>
        </p:sp>
        <p:sp>
          <p:nvSpPr>
            <p:cNvPr id="77" name="Rectangle: Rounded Corners 76">
              <a:extLst>
                <a:ext uri="{FF2B5EF4-FFF2-40B4-BE49-F238E27FC236}">
                  <a16:creationId xmlns:a16="http://schemas.microsoft.com/office/drawing/2014/main" id="{518E76CB-F612-4941-9A33-0CADBA63F270}"/>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36C0A493-A738-4E40-A368-9E6419469BEB}"/>
              </a:ext>
            </a:extLst>
          </p:cNvPr>
          <p:cNvGrpSpPr/>
          <p:nvPr/>
        </p:nvGrpSpPr>
        <p:grpSpPr>
          <a:xfrm rot="17622824">
            <a:off x="3592231" y="3326853"/>
            <a:ext cx="286271" cy="412866"/>
            <a:chOff x="1710813" y="2241755"/>
            <a:chExt cx="521110" cy="717755"/>
          </a:xfrm>
        </p:grpSpPr>
        <p:sp>
          <p:nvSpPr>
            <p:cNvPr id="79" name="Isosceles Triangle 78">
              <a:extLst>
                <a:ext uri="{FF2B5EF4-FFF2-40B4-BE49-F238E27FC236}">
                  <a16:creationId xmlns:a16="http://schemas.microsoft.com/office/drawing/2014/main" id="{09C7FFA6-95A8-40BD-ADCB-A50B05CC15FD}"/>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3</a:t>
              </a:r>
            </a:p>
          </p:txBody>
        </p:sp>
        <p:sp>
          <p:nvSpPr>
            <p:cNvPr id="80" name="Rectangle: Rounded Corners 79">
              <a:extLst>
                <a:ext uri="{FF2B5EF4-FFF2-40B4-BE49-F238E27FC236}">
                  <a16:creationId xmlns:a16="http://schemas.microsoft.com/office/drawing/2014/main" id="{530C0517-2B87-48B2-9835-9C7D364E6BB5}"/>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11698DC8-983E-4AB0-81D8-D00DE55E28E1}"/>
              </a:ext>
            </a:extLst>
          </p:cNvPr>
          <p:cNvGrpSpPr/>
          <p:nvPr/>
        </p:nvGrpSpPr>
        <p:grpSpPr>
          <a:xfrm rot="17622824">
            <a:off x="3781785" y="3812545"/>
            <a:ext cx="287867" cy="387042"/>
            <a:chOff x="1710813" y="2241755"/>
            <a:chExt cx="521110" cy="717755"/>
          </a:xfrm>
        </p:grpSpPr>
        <p:sp>
          <p:nvSpPr>
            <p:cNvPr id="82" name="Isosceles Triangle 81">
              <a:extLst>
                <a:ext uri="{FF2B5EF4-FFF2-40B4-BE49-F238E27FC236}">
                  <a16:creationId xmlns:a16="http://schemas.microsoft.com/office/drawing/2014/main" id="{456348F5-1ACD-4EC5-904C-0C81652A3201}"/>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4</a:t>
              </a:r>
            </a:p>
          </p:txBody>
        </p:sp>
        <p:sp>
          <p:nvSpPr>
            <p:cNvPr id="83" name="Rectangle: Rounded Corners 82">
              <a:extLst>
                <a:ext uri="{FF2B5EF4-FFF2-40B4-BE49-F238E27FC236}">
                  <a16:creationId xmlns:a16="http://schemas.microsoft.com/office/drawing/2014/main" id="{7566114C-7F56-42C4-BC0C-54D6717A0D48}"/>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458BF437-D9ED-41F7-8189-49165E792154}"/>
              </a:ext>
            </a:extLst>
          </p:cNvPr>
          <p:cNvGrpSpPr/>
          <p:nvPr/>
        </p:nvGrpSpPr>
        <p:grpSpPr>
          <a:xfrm rot="17622824">
            <a:off x="4176419" y="3329568"/>
            <a:ext cx="341678" cy="469180"/>
            <a:chOff x="1710813" y="2241755"/>
            <a:chExt cx="521110" cy="717755"/>
          </a:xfrm>
        </p:grpSpPr>
        <p:sp>
          <p:nvSpPr>
            <p:cNvPr id="85" name="Isosceles Triangle 84">
              <a:extLst>
                <a:ext uri="{FF2B5EF4-FFF2-40B4-BE49-F238E27FC236}">
                  <a16:creationId xmlns:a16="http://schemas.microsoft.com/office/drawing/2014/main" id="{5BA1D1CD-C3AB-4EB2-9C37-EE69FD12EE55}"/>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5</a:t>
              </a:r>
            </a:p>
          </p:txBody>
        </p:sp>
        <p:sp>
          <p:nvSpPr>
            <p:cNvPr id="86" name="Rectangle: Rounded Corners 85">
              <a:extLst>
                <a:ext uri="{FF2B5EF4-FFF2-40B4-BE49-F238E27FC236}">
                  <a16:creationId xmlns:a16="http://schemas.microsoft.com/office/drawing/2014/main" id="{999AAFB0-28E3-4A06-8D19-753FF815513B}"/>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BCE655F6-4546-4179-8CF0-5B00D3669E4F}"/>
              </a:ext>
            </a:extLst>
          </p:cNvPr>
          <p:cNvGrpSpPr/>
          <p:nvPr/>
        </p:nvGrpSpPr>
        <p:grpSpPr>
          <a:xfrm rot="17622824">
            <a:off x="4296519" y="3784774"/>
            <a:ext cx="337044" cy="474551"/>
            <a:chOff x="1710813" y="2241755"/>
            <a:chExt cx="521110" cy="717755"/>
          </a:xfrm>
        </p:grpSpPr>
        <p:sp>
          <p:nvSpPr>
            <p:cNvPr id="88" name="Isosceles Triangle 87">
              <a:extLst>
                <a:ext uri="{FF2B5EF4-FFF2-40B4-BE49-F238E27FC236}">
                  <a16:creationId xmlns:a16="http://schemas.microsoft.com/office/drawing/2014/main" id="{4FCD5A22-537E-4E47-8EA3-A266F68D6BD4}"/>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6</a:t>
              </a:r>
            </a:p>
          </p:txBody>
        </p:sp>
        <p:sp>
          <p:nvSpPr>
            <p:cNvPr id="89" name="Rectangle: Rounded Corners 88">
              <a:extLst>
                <a:ext uri="{FF2B5EF4-FFF2-40B4-BE49-F238E27FC236}">
                  <a16:creationId xmlns:a16="http://schemas.microsoft.com/office/drawing/2014/main" id="{C12BF3DE-8EF3-4B17-AC15-8FEA9EE21DDD}"/>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Rectangle 89">
            <a:extLst>
              <a:ext uri="{FF2B5EF4-FFF2-40B4-BE49-F238E27FC236}">
                <a16:creationId xmlns:a16="http://schemas.microsoft.com/office/drawing/2014/main" id="{857D5221-4E5D-4217-BF45-9B838316A8CC}"/>
              </a:ext>
            </a:extLst>
          </p:cNvPr>
          <p:cNvSpPr/>
          <p:nvPr/>
        </p:nvSpPr>
        <p:spPr>
          <a:xfrm>
            <a:off x="4753421" y="2165821"/>
            <a:ext cx="361946" cy="1529750"/>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Rounded MT Bold" panose="020F0704030504030204" pitchFamily="34" charset="0"/>
              </a:rPr>
              <a:t>Angel </a:t>
            </a:r>
            <a:r>
              <a:rPr lang="en-US" sz="900" dirty="0">
                <a:solidFill>
                  <a:prstClr val="black"/>
                </a:solidFill>
                <a:latin typeface="Arial Rounded MT Bold" panose="020F0704030504030204" pitchFamily="34" charset="0"/>
              </a:rPr>
              <a:t>Book Thunders Temple &amp; 24 Elders</a:t>
            </a:r>
            <a:endParaRPr kumimoji="0" lang="en-US" sz="900" b="0" i="0" u="none" strike="noStrike" kern="1200" cap="none" spc="0" normalizeH="0" baseline="0" noProof="0" dirty="0">
              <a:ln>
                <a:noFill/>
              </a:ln>
              <a:solidFill>
                <a:prstClr val="black"/>
              </a:solidFill>
              <a:effectLst/>
              <a:uLnTx/>
              <a:uFillTx/>
              <a:latin typeface="Arial Rounded MT Bold" panose="020F0704030504030204" pitchFamily="34" charset="0"/>
            </a:endParaRPr>
          </a:p>
        </p:txBody>
      </p:sp>
      <p:grpSp>
        <p:nvGrpSpPr>
          <p:cNvPr id="91" name="Group 90">
            <a:extLst>
              <a:ext uri="{FF2B5EF4-FFF2-40B4-BE49-F238E27FC236}">
                <a16:creationId xmlns:a16="http://schemas.microsoft.com/office/drawing/2014/main" id="{A993968E-9F2A-42B3-BD19-62ED3152CC04}"/>
              </a:ext>
            </a:extLst>
          </p:cNvPr>
          <p:cNvGrpSpPr/>
          <p:nvPr/>
        </p:nvGrpSpPr>
        <p:grpSpPr>
          <a:xfrm rot="17622824">
            <a:off x="5318665" y="3493836"/>
            <a:ext cx="333132" cy="524462"/>
            <a:chOff x="1710813" y="2241755"/>
            <a:chExt cx="521110" cy="717755"/>
          </a:xfrm>
        </p:grpSpPr>
        <p:sp>
          <p:nvSpPr>
            <p:cNvPr id="92" name="Isosceles Triangle 91">
              <a:extLst>
                <a:ext uri="{FF2B5EF4-FFF2-40B4-BE49-F238E27FC236}">
                  <a16:creationId xmlns:a16="http://schemas.microsoft.com/office/drawing/2014/main" id="{34EEE9ED-9909-42A9-AFEF-06B563BF29C6}"/>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7</a:t>
              </a:r>
            </a:p>
          </p:txBody>
        </p:sp>
        <p:sp>
          <p:nvSpPr>
            <p:cNvPr id="93" name="Rectangle: Rounded Corners 92">
              <a:extLst>
                <a:ext uri="{FF2B5EF4-FFF2-40B4-BE49-F238E27FC236}">
                  <a16:creationId xmlns:a16="http://schemas.microsoft.com/office/drawing/2014/main" id="{A1459B69-F684-4EF6-BAC6-C3D7778D63A3}"/>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53CF2862-3B69-4E57-B04C-7EFB0B94E664}"/>
              </a:ext>
            </a:extLst>
          </p:cNvPr>
          <p:cNvGrpSpPr/>
          <p:nvPr/>
        </p:nvGrpSpPr>
        <p:grpSpPr>
          <a:xfrm>
            <a:off x="8259434" y="4188333"/>
            <a:ext cx="317872" cy="324296"/>
            <a:chOff x="3186788" y="2289764"/>
            <a:chExt cx="1151212" cy="1039786"/>
          </a:xfrm>
        </p:grpSpPr>
        <p:sp>
          <p:nvSpPr>
            <p:cNvPr id="95" name="Oval 94">
              <a:extLst>
                <a:ext uri="{FF2B5EF4-FFF2-40B4-BE49-F238E27FC236}">
                  <a16:creationId xmlns:a16="http://schemas.microsoft.com/office/drawing/2014/main" id="{2587395B-7E10-494A-A86B-A4E3D159121A}"/>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96" name="Moon 95">
              <a:extLst>
                <a:ext uri="{FF2B5EF4-FFF2-40B4-BE49-F238E27FC236}">
                  <a16:creationId xmlns:a16="http://schemas.microsoft.com/office/drawing/2014/main" id="{6386C9C0-4AC8-4DE0-9692-A5C4CAEEF47B}"/>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ylinder 96">
              <a:extLst>
                <a:ext uri="{FF2B5EF4-FFF2-40B4-BE49-F238E27FC236}">
                  <a16:creationId xmlns:a16="http://schemas.microsoft.com/office/drawing/2014/main" id="{EDD0575F-CB62-4D4B-82F0-5400A6FE6E52}"/>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1</a:t>
              </a:r>
            </a:p>
          </p:txBody>
        </p:sp>
        <p:sp>
          <p:nvSpPr>
            <p:cNvPr id="98" name="Circle: Hollow 97">
              <a:extLst>
                <a:ext uri="{FF2B5EF4-FFF2-40B4-BE49-F238E27FC236}">
                  <a16:creationId xmlns:a16="http://schemas.microsoft.com/office/drawing/2014/main" id="{F10C6572-0E5E-4081-B87F-B311394F3C53}"/>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9" name="Group 98">
            <a:extLst>
              <a:ext uri="{FF2B5EF4-FFF2-40B4-BE49-F238E27FC236}">
                <a16:creationId xmlns:a16="http://schemas.microsoft.com/office/drawing/2014/main" id="{5482186F-3EDA-4474-A2E5-2E143A646AB4}"/>
              </a:ext>
            </a:extLst>
          </p:cNvPr>
          <p:cNvGrpSpPr/>
          <p:nvPr/>
        </p:nvGrpSpPr>
        <p:grpSpPr>
          <a:xfrm>
            <a:off x="8629217" y="4568102"/>
            <a:ext cx="309034" cy="333898"/>
            <a:chOff x="3186788" y="2289764"/>
            <a:chExt cx="1151212" cy="1039786"/>
          </a:xfrm>
        </p:grpSpPr>
        <p:sp>
          <p:nvSpPr>
            <p:cNvPr id="100" name="Oval 99">
              <a:extLst>
                <a:ext uri="{FF2B5EF4-FFF2-40B4-BE49-F238E27FC236}">
                  <a16:creationId xmlns:a16="http://schemas.microsoft.com/office/drawing/2014/main" id="{923F4D70-9281-480F-85E8-E5C76AA52136}"/>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01" name="Moon 100">
              <a:extLst>
                <a:ext uri="{FF2B5EF4-FFF2-40B4-BE49-F238E27FC236}">
                  <a16:creationId xmlns:a16="http://schemas.microsoft.com/office/drawing/2014/main" id="{536CCEDA-B34F-4BE3-86F4-8EE8C52CF59D}"/>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ylinder 101">
              <a:extLst>
                <a:ext uri="{FF2B5EF4-FFF2-40B4-BE49-F238E27FC236}">
                  <a16:creationId xmlns:a16="http://schemas.microsoft.com/office/drawing/2014/main" id="{48BE03A1-B539-47AF-9C3D-153258C7148C}"/>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2</a:t>
              </a:r>
            </a:p>
          </p:txBody>
        </p:sp>
        <p:sp>
          <p:nvSpPr>
            <p:cNvPr id="103" name="Circle: Hollow 102">
              <a:extLst>
                <a:ext uri="{FF2B5EF4-FFF2-40B4-BE49-F238E27FC236}">
                  <a16:creationId xmlns:a16="http://schemas.microsoft.com/office/drawing/2014/main" id="{514D5F9D-9FA5-4C72-8595-24E7CB827942}"/>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4" name="Group 103">
            <a:extLst>
              <a:ext uri="{FF2B5EF4-FFF2-40B4-BE49-F238E27FC236}">
                <a16:creationId xmlns:a16="http://schemas.microsoft.com/office/drawing/2014/main" id="{8401596B-B0C7-4484-8324-A335BAA6411B}"/>
              </a:ext>
            </a:extLst>
          </p:cNvPr>
          <p:cNvGrpSpPr/>
          <p:nvPr/>
        </p:nvGrpSpPr>
        <p:grpSpPr>
          <a:xfrm>
            <a:off x="8943257" y="4192202"/>
            <a:ext cx="338197" cy="330642"/>
            <a:chOff x="3186788" y="2289764"/>
            <a:chExt cx="1151212" cy="1039786"/>
          </a:xfrm>
        </p:grpSpPr>
        <p:sp>
          <p:nvSpPr>
            <p:cNvPr id="105" name="Oval 104">
              <a:extLst>
                <a:ext uri="{FF2B5EF4-FFF2-40B4-BE49-F238E27FC236}">
                  <a16:creationId xmlns:a16="http://schemas.microsoft.com/office/drawing/2014/main" id="{F4481371-03B4-4FBF-AA11-4538B6CC27DF}"/>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06" name="Moon 105">
              <a:extLst>
                <a:ext uri="{FF2B5EF4-FFF2-40B4-BE49-F238E27FC236}">
                  <a16:creationId xmlns:a16="http://schemas.microsoft.com/office/drawing/2014/main" id="{02461B38-FCE4-4564-B0F2-427AAB51AEA2}"/>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ylinder 106">
              <a:extLst>
                <a:ext uri="{FF2B5EF4-FFF2-40B4-BE49-F238E27FC236}">
                  <a16:creationId xmlns:a16="http://schemas.microsoft.com/office/drawing/2014/main" id="{A5F55556-3507-4078-969B-F1AFE182DE77}"/>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3</a:t>
              </a:r>
            </a:p>
          </p:txBody>
        </p:sp>
        <p:sp>
          <p:nvSpPr>
            <p:cNvPr id="108" name="Circle: Hollow 107">
              <a:extLst>
                <a:ext uri="{FF2B5EF4-FFF2-40B4-BE49-F238E27FC236}">
                  <a16:creationId xmlns:a16="http://schemas.microsoft.com/office/drawing/2014/main" id="{DFF72A6E-156E-4F33-B07C-BC1AD9069BA8}"/>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9" name="Group 108">
            <a:extLst>
              <a:ext uri="{FF2B5EF4-FFF2-40B4-BE49-F238E27FC236}">
                <a16:creationId xmlns:a16="http://schemas.microsoft.com/office/drawing/2014/main" id="{A89D271A-5E1E-4277-9FB7-68DDE5D0155E}"/>
              </a:ext>
            </a:extLst>
          </p:cNvPr>
          <p:cNvGrpSpPr/>
          <p:nvPr/>
        </p:nvGrpSpPr>
        <p:grpSpPr>
          <a:xfrm>
            <a:off x="9266218" y="4574160"/>
            <a:ext cx="330092" cy="348532"/>
            <a:chOff x="3186788" y="2289764"/>
            <a:chExt cx="1151212" cy="1039786"/>
          </a:xfrm>
        </p:grpSpPr>
        <p:sp>
          <p:nvSpPr>
            <p:cNvPr id="110" name="Oval 109">
              <a:extLst>
                <a:ext uri="{FF2B5EF4-FFF2-40B4-BE49-F238E27FC236}">
                  <a16:creationId xmlns:a16="http://schemas.microsoft.com/office/drawing/2014/main" id="{2507760E-15B7-4A9F-8911-F9A2D03766D1}"/>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11" name="Moon 110">
              <a:extLst>
                <a:ext uri="{FF2B5EF4-FFF2-40B4-BE49-F238E27FC236}">
                  <a16:creationId xmlns:a16="http://schemas.microsoft.com/office/drawing/2014/main" id="{F2139F77-A304-4DEC-8661-04C1F2096A69}"/>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ylinder 111">
              <a:extLst>
                <a:ext uri="{FF2B5EF4-FFF2-40B4-BE49-F238E27FC236}">
                  <a16:creationId xmlns:a16="http://schemas.microsoft.com/office/drawing/2014/main" id="{11EBEE4B-DD70-4E30-879E-F7FCAB812B86}"/>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4</a:t>
              </a:r>
            </a:p>
          </p:txBody>
        </p:sp>
        <p:sp>
          <p:nvSpPr>
            <p:cNvPr id="113" name="Circle: Hollow 112">
              <a:extLst>
                <a:ext uri="{FF2B5EF4-FFF2-40B4-BE49-F238E27FC236}">
                  <a16:creationId xmlns:a16="http://schemas.microsoft.com/office/drawing/2014/main" id="{42A4D82F-0DE4-4890-9C8E-2F2D5F57186F}"/>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4" name="Group 113">
            <a:extLst>
              <a:ext uri="{FF2B5EF4-FFF2-40B4-BE49-F238E27FC236}">
                <a16:creationId xmlns:a16="http://schemas.microsoft.com/office/drawing/2014/main" id="{341F31A3-A270-461D-923E-628EAF975F13}"/>
              </a:ext>
            </a:extLst>
          </p:cNvPr>
          <p:cNvGrpSpPr/>
          <p:nvPr/>
        </p:nvGrpSpPr>
        <p:grpSpPr>
          <a:xfrm>
            <a:off x="9606322" y="4199640"/>
            <a:ext cx="320607" cy="313743"/>
            <a:chOff x="3186788" y="2289764"/>
            <a:chExt cx="1151212" cy="1039786"/>
          </a:xfrm>
        </p:grpSpPr>
        <p:sp>
          <p:nvSpPr>
            <p:cNvPr id="115" name="Oval 114">
              <a:extLst>
                <a:ext uri="{FF2B5EF4-FFF2-40B4-BE49-F238E27FC236}">
                  <a16:creationId xmlns:a16="http://schemas.microsoft.com/office/drawing/2014/main" id="{AE05D333-FD6E-4945-9F2E-FA92A3189ACC}"/>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16" name="Moon 115">
              <a:extLst>
                <a:ext uri="{FF2B5EF4-FFF2-40B4-BE49-F238E27FC236}">
                  <a16:creationId xmlns:a16="http://schemas.microsoft.com/office/drawing/2014/main" id="{C038B879-6BBB-46C5-8065-EA79748A386D}"/>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ylinder 116">
              <a:extLst>
                <a:ext uri="{FF2B5EF4-FFF2-40B4-BE49-F238E27FC236}">
                  <a16:creationId xmlns:a16="http://schemas.microsoft.com/office/drawing/2014/main" id="{7918CDE0-1726-49FC-8B57-17672D444DAC}"/>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5</a:t>
              </a:r>
            </a:p>
          </p:txBody>
        </p:sp>
        <p:sp>
          <p:nvSpPr>
            <p:cNvPr id="118" name="Circle: Hollow 117">
              <a:extLst>
                <a:ext uri="{FF2B5EF4-FFF2-40B4-BE49-F238E27FC236}">
                  <a16:creationId xmlns:a16="http://schemas.microsoft.com/office/drawing/2014/main" id="{196A0EAC-EA01-4A96-B9F8-B25B5CD66D34}"/>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9" name="Group 118">
            <a:extLst>
              <a:ext uri="{FF2B5EF4-FFF2-40B4-BE49-F238E27FC236}">
                <a16:creationId xmlns:a16="http://schemas.microsoft.com/office/drawing/2014/main" id="{A6785D8A-4616-4A12-B53F-54B6885933EA}"/>
              </a:ext>
            </a:extLst>
          </p:cNvPr>
          <p:cNvGrpSpPr/>
          <p:nvPr/>
        </p:nvGrpSpPr>
        <p:grpSpPr>
          <a:xfrm>
            <a:off x="9766626" y="4584129"/>
            <a:ext cx="335518" cy="310873"/>
            <a:chOff x="3186788" y="2289764"/>
            <a:chExt cx="1151212" cy="1039786"/>
          </a:xfrm>
        </p:grpSpPr>
        <p:sp>
          <p:nvSpPr>
            <p:cNvPr id="120" name="Oval 119">
              <a:extLst>
                <a:ext uri="{FF2B5EF4-FFF2-40B4-BE49-F238E27FC236}">
                  <a16:creationId xmlns:a16="http://schemas.microsoft.com/office/drawing/2014/main" id="{7192A389-87BE-4829-BA50-36AA4CB38698}"/>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21" name="Moon 120">
              <a:extLst>
                <a:ext uri="{FF2B5EF4-FFF2-40B4-BE49-F238E27FC236}">
                  <a16:creationId xmlns:a16="http://schemas.microsoft.com/office/drawing/2014/main" id="{0B2A57CD-BF0D-41E8-9043-1DC6916B1DFB}"/>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ylinder 121">
              <a:extLst>
                <a:ext uri="{FF2B5EF4-FFF2-40B4-BE49-F238E27FC236}">
                  <a16:creationId xmlns:a16="http://schemas.microsoft.com/office/drawing/2014/main" id="{7B0A6FBA-42CD-45BB-A866-F996199B66D2}"/>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6</a:t>
              </a:r>
            </a:p>
          </p:txBody>
        </p:sp>
        <p:sp>
          <p:nvSpPr>
            <p:cNvPr id="123" name="Circle: Hollow 122">
              <a:extLst>
                <a:ext uri="{FF2B5EF4-FFF2-40B4-BE49-F238E27FC236}">
                  <a16:creationId xmlns:a16="http://schemas.microsoft.com/office/drawing/2014/main" id="{D355097B-7295-42D9-8202-9FDB38469AD1}"/>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4" name="Rectangle 123">
            <a:extLst>
              <a:ext uri="{FF2B5EF4-FFF2-40B4-BE49-F238E27FC236}">
                <a16:creationId xmlns:a16="http://schemas.microsoft.com/office/drawing/2014/main" id="{B1DFABFD-A0C4-45BC-9848-B99A735FF405}"/>
              </a:ext>
            </a:extLst>
          </p:cNvPr>
          <p:cNvSpPr/>
          <p:nvPr/>
        </p:nvSpPr>
        <p:spPr>
          <a:xfrm>
            <a:off x="9941342" y="2307681"/>
            <a:ext cx="430960" cy="1564330"/>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900" dirty="0">
                <a:solidFill>
                  <a:schemeClr val="tx1"/>
                </a:solidFill>
              </a:rPr>
              <a:t>Dragon, Beast, False Prophet, Evil Spirits, Frogs</a:t>
            </a:r>
          </a:p>
        </p:txBody>
      </p:sp>
      <p:grpSp>
        <p:nvGrpSpPr>
          <p:cNvPr id="125" name="Group 124">
            <a:extLst>
              <a:ext uri="{FF2B5EF4-FFF2-40B4-BE49-F238E27FC236}">
                <a16:creationId xmlns:a16="http://schemas.microsoft.com/office/drawing/2014/main" id="{19B6481B-62C6-4F62-8115-FA7BE5BD8178}"/>
              </a:ext>
            </a:extLst>
          </p:cNvPr>
          <p:cNvGrpSpPr/>
          <p:nvPr/>
        </p:nvGrpSpPr>
        <p:grpSpPr>
          <a:xfrm>
            <a:off x="10314548" y="4460236"/>
            <a:ext cx="373036" cy="331622"/>
            <a:chOff x="3186788" y="2289764"/>
            <a:chExt cx="1151212" cy="1039786"/>
          </a:xfrm>
        </p:grpSpPr>
        <p:sp>
          <p:nvSpPr>
            <p:cNvPr id="126" name="Oval 125">
              <a:extLst>
                <a:ext uri="{FF2B5EF4-FFF2-40B4-BE49-F238E27FC236}">
                  <a16:creationId xmlns:a16="http://schemas.microsoft.com/office/drawing/2014/main" id="{B5FDC8C5-920C-4B1F-8D41-3E44E846431D}"/>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27" name="Moon 126">
              <a:extLst>
                <a:ext uri="{FF2B5EF4-FFF2-40B4-BE49-F238E27FC236}">
                  <a16:creationId xmlns:a16="http://schemas.microsoft.com/office/drawing/2014/main" id="{6E92A9D4-5544-4216-ACF5-B10AA8F7EEF2}"/>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ylinder 127">
              <a:extLst>
                <a:ext uri="{FF2B5EF4-FFF2-40B4-BE49-F238E27FC236}">
                  <a16:creationId xmlns:a16="http://schemas.microsoft.com/office/drawing/2014/main" id="{348E79A4-E5FE-4940-B8BD-5559ED94400F}"/>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7</a:t>
              </a:r>
            </a:p>
          </p:txBody>
        </p:sp>
        <p:sp>
          <p:nvSpPr>
            <p:cNvPr id="129" name="Circle: Hollow 128">
              <a:extLst>
                <a:ext uri="{FF2B5EF4-FFF2-40B4-BE49-F238E27FC236}">
                  <a16:creationId xmlns:a16="http://schemas.microsoft.com/office/drawing/2014/main" id="{06A5D6BE-5031-4ABA-8CD8-C8FCB865B708}"/>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5" name="Rectangle 134">
            <a:extLst>
              <a:ext uri="{FF2B5EF4-FFF2-40B4-BE49-F238E27FC236}">
                <a16:creationId xmlns:a16="http://schemas.microsoft.com/office/drawing/2014/main" id="{BDAC2694-91A4-4629-9A9B-231AFE76BC2E}"/>
              </a:ext>
            </a:extLst>
          </p:cNvPr>
          <p:cNvSpPr/>
          <p:nvPr/>
        </p:nvSpPr>
        <p:spPr>
          <a:xfrm>
            <a:off x="11355380" y="4845550"/>
            <a:ext cx="176624" cy="159692"/>
          </a:xfrm>
          <a:prstGeom prst="rect">
            <a:avLst/>
          </a:prstGeom>
          <a:solidFill>
            <a:srgbClr val="DC7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F1FD2712-F353-4A11-8EC2-4E84BFED855C}"/>
              </a:ext>
            </a:extLst>
          </p:cNvPr>
          <p:cNvSpPr/>
          <p:nvPr/>
        </p:nvSpPr>
        <p:spPr>
          <a:xfrm>
            <a:off x="11185650" y="4845340"/>
            <a:ext cx="168094" cy="159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Arrow: Left-Right 70">
            <a:extLst>
              <a:ext uri="{FF2B5EF4-FFF2-40B4-BE49-F238E27FC236}">
                <a16:creationId xmlns:a16="http://schemas.microsoft.com/office/drawing/2014/main" id="{AB1C7A8C-73D1-48D3-A806-A7C222553C4A}"/>
              </a:ext>
            </a:extLst>
          </p:cNvPr>
          <p:cNvSpPr/>
          <p:nvPr/>
        </p:nvSpPr>
        <p:spPr>
          <a:xfrm>
            <a:off x="1162438" y="1085465"/>
            <a:ext cx="4917900" cy="1143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Arrow: Left-Right 137">
            <a:extLst>
              <a:ext uri="{FF2B5EF4-FFF2-40B4-BE49-F238E27FC236}">
                <a16:creationId xmlns:a16="http://schemas.microsoft.com/office/drawing/2014/main" id="{A8AEBF80-8BE9-40C1-81BE-DCBC43BAAC3E}"/>
              </a:ext>
            </a:extLst>
          </p:cNvPr>
          <p:cNvSpPr/>
          <p:nvPr/>
        </p:nvSpPr>
        <p:spPr>
          <a:xfrm>
            <a:off x="6220000" y="1061078"/>
            <a:ext cx="4841775" cy="1077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9E01FF98-7682-4533-B21A-9265F7D90528}"/>
              </a:ext>
            </a:extLst>
          </p:cNvPr>
          <p:cNvSpPr txBox="1"/>
          <p:nvPr/>
        </p:nvSpPr>
        <p:spPr>
          <a:xfrm>
            <a:off x="6879597" y="5147723"/>
            <a:ext cx="3876686" cy="338554"/>
          </a:xfrm>
          <a:prstGeom prst="rect">
            <a:avLst/>
          </a:prstGeom>
          <a:noFill/>
        </p:spPr>
        <p:txBody>
          <a:bodyPr wrap="square" rtlCol="0">
            <a:spAutoFit/>
          </a:bodyPr>
          <a:lstStyle/>
          <a:p>
            <a:pPr algn="ctr"/>
            <a:r>
              <a:rPr lang="en-US" sz="1600" dirty="0">
                <a:solidFill>
                  <a:schemeClr val="bg1"/>
                </a:solidFill>
              </a:rPr>
              <a:t>1290 Days Image in Temple Dan. 12:11</a:t>
            </a:r>
          </a:p>
        </p:txBody>
      </p:sp>
      <p:sp>
        <p:nvSpPr>
          <p:cNvPr id="1024" name="Arrow: Left-Right 1023">
            <a:extLst>
              <a:ext uri="{FF2B5EF4-FFF2-40B4-BE49-F238E27FC236}">
                <a16:creationId xmlns:a16="http://schemas.microsoft.com/office/drawing/2014/main" id="{8005662A-3118-458A-B049-C54CD00C8E9F}"/>
              </a:ext>
            </a:extLst>
          </p:cNvPr>
          <p:cNvSpPr/>
          <p:nvPr/>
        </p:nvSpPr>
        <p:spPr>
          <a:xfrm>
            <a:off x="6151504" y="5048094"/>
            <a:ext cx="5345953" cy="237534"/>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Arrow: Up 140">
            <a:extLst>
              <a:ext uri="{FF2B5EF4-FFF2-40B4-BE49-F238E27FC236}">
                <a16:creationId xmlns:a16="http://schemas.microsoft.com/office/drawing/2014/main" id="{284D98DF-1376-4742-BF2D-5A917F0E53A7}"/>
              </a:ext>
            </a:extLst>
          </p:cNvPr>
          <p:cNvSpPr/>
          <p:nvPr/>
        </p:nvSpPr>
        <p:spPr>
          <a:xfrm>
            <a:off x="10684611" y="1542672"/>
            <a:ext cx="238990" cy="3325091"/>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dirty="0">
                <a:solidFill>
                  <a:schemeClr val="tx1"/>
                </a:solidFill>
              </a:rPr>
              <a:t>Rapture of OT Saints and Tribulation Saints And Judgment</a:t>
            </a:r>
          </a:p>
        </p:txBody>
      </p:sp>
      <p:sp>
        <p:nvSpPr>
          <p:cNvPr id="1027" name="Arrow: Down 1026">
            <a:extLst>
              <a:ext uri="{FF2B5EF4-FFF2-40B4-BE49-F238E27FC236}">
                <a16:creationId xmlns:a16="http://schemas.microsoft.com/office/drawing/2014/main" id="{1CA86DE4-9C3C-411F-AF36-BC44BE71A937}"/>
              </a:ext>
            </a:extLst>
          </p:cNvPr>
          <p:cNvSpPr/>
          <p:nvPr/>
        </p:nvSpPr>
        <p:spPr>
          <a:xfrm>
            <a:off x="10846277" y="382525"/>
            <a:ext cx="310132" cy="447003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dirty="0">
                <a:solidFill>
                  <a:schemeClr val="tx1"/>
                </a:solidFill>
              </a:rPr>
              <a:t> </a:t>
            </a:r>
            <a:r>
              <a:rPr lang="en-US" sz="1200" b="1" dirty="0">
                <a:solidFill>
                  <a:schemeClr val="tx1"/>
                </a:solidFill>
              </a:rPr>
              <a:t>2</a:t>
            </a:r>
            <a:r>
              <a:rPr lang="en-US" sz="1200" b="1" baseline="30000" dirty="0">
                <a:solidFill>
                  <a:schemeClr val="tx1"/>
                </a:solidFill>
              </a:rPr>
              <a:t>nd</a:t>
            </a:r>
            <a:r>
              <a:rPr lang="en-US" sz="1200" b="1" dirty="0">
                <a:solidFill>
                  <a:schemeClr val="tx1"/>
                </a:solidFill>
              </a:rPr>
              <a:t> Coming 2Thess 1:7-10 --Armageddon</a:t>
            </a:r>
            <a:endParaRPr lang="en-US" sz="1200" dirty="0">
              <a:solidFill>
                <a:schemeClr val="tx1"/>
              </a:solidFill>
            </a:endParaRPr>
          </a:p>
        </p:txBody>
      </p:sp>
    </p:spTree>
    <p:extLst>
      <p:ext uri="{BB962C8B-B14F-4D97-AF65-F5344CB8AC3E}">
        <p14:creationId xmlns:p14="http://schemas.microsoft.com/office/powerpoint/2010/main" val="3560440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9A224C2B-6415-44B1-B948-A937EC14944E}"/>
              </a:ext>
            </a:extLst>
          </p:cNvPr>
          <p:cNvGrpSpPr/>
          <p:nvPr/>
        </p:nvGrpSpPr>
        <p:grpSpPr>
          <a:xfrm rot="16200000">
            <a:off x="8952645" y="3739089"/>
            <a:ext cx="4946462" cy="561110"/>
            <a:chOff x="2026228" y="2161309"/>
            <a:chExt cx="7284026" cy="561110"/>
          </a:xfrm>
          <a:solidFill>
            <a:srgbClr val="7030A0"/>
          </a:solidFill>
        </p:grpSpPr>
        <p:sp>
          <p:nvSpPr>
            <p:cNvPr id="54" name="Rectangle 53">
              <a:extLst>
                <a:ext uri="{FF2B5EF4-FFF2-40B4-BE49-F238E27FC236}">
                  <a16:creationId xmlns:a16="http://schemas.microsoft.com/office/drawing/2014/main" id="{BFA857EC-9C83-4FDC-A3E9-5935FC1903B5}"/>
                </a:ext>
              </a:extLst>
            </p:cNvPr>
            <p:cNvSpPr/>
            <p:nvPr/>
          </p:nvSpPr>
          <p:spPr>
            <a:xfrm>
              <a:off x="2556164" y="2348345"/>
              <a:ext cx="6120245" cy="238991"/>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a:extLst>
                <a:ext uri="{FF2B5EF4-FFF2-40B4-BE49-F238E27FC236}">
                  <a16:creationId xmlns:a16="http://schemas.microsoft.com/office/drawing/2014/main" id="{AF0087B4-B849-43F0-A951-2545CF2DD632}"/>
                </a:ext>
              </a:extLst>
            </p:cNvPr>
            <p:cNvGrpSpPr/>
            <p:nvPr/>
          </p:nvGrpSpPr>
          <p:grpSpPr>
            <a:xfrm>
              <a:off x="8676409" y="2161309"/>
              <a:ext cx="633845" cy="561110"/>
              <a:chOff x="8676409" y="2161309"/>
              <a:chExt cx="633845" cy="561110"/>
            </a:xfrm>
            <a:grpFill/>
          </p:grpSpPr>
          <p:sp>
            <p:nvSpPr>
              <p:cNvPr id="59" name="Rectangle 58">
                <a:extLst>
                  <a:ext uri="{FF2B5EF4-FFF2-40B4-BE49-F238E27FC236}">
                    <a16:creationId xmlns:a16="http://schemas.microsoft.com/office/drawing/2014/main" id="{A4363D95-86AB-46B1-9B82-3ED8B9D8C204}"/>
                  </a:ext>
                </a:extLst>
              </p:cNvPr>
              <p:cNvSpPr/>
              <p:nvPr/>
            </p:nvSpPr>
            <p:spPr>
              <a:xfrm>
                <a:off x="8676409" y="2161309"/>
                <a:ext cx="103909" cy="561110"/>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08CA49AB-D1B6-4F66-AC87-D6F477D82EAB}"/>
                  </a:ext>
                </a:extLst>
              </p:cNvPr>
              <p:cNvSpPr/>
              <p:nvPr/>
            </p:nvSpPr>
            <p:spPr>
              <a:xfrm>
                <a:off x="8676409" y="2374322"/>
                <a:ext cx="633845" cy="187036"/>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6" name="Group 55">
              <a:extLst>
                <a:ext uri="{FF2B5EF4-FFF2-40B4-BE49-F238E27FC236}">
                  <a16:creationId xmlns:a16="http://schemas.microsoft.com/office/drawing/2014/main" id="{74FDA9F7-687D-4237-8F8C-02C8285F2B1A}"/>
                </a:ext>
              </a:extLst>
            </p:cNvPr>
            <p:cNvGrpSpPr/>
            <p:nvPr/>
          </p:nvGrpSpPr>
          <p:grpSpPr>
            <a:xfrm flipH="1">
              <a:off x="2026228" y="2161309"/>
              <a:ext cx="633845" cy="561110"/>
              <a:chOff x="8676409" y="2161309"/>
              <a:chExt cx="633845" cy="561110"/>
            </a:xfrm>
            <a:grpFill/>
          </p:grpSpPr>
          <p:sp>
            <p:nvSpPr>
              <p:cNvPr id="57" name="Rectangle 56">
                <a:extLst>
                  <a:ext uri="{FF2B5EF4-FFF2-40B4-BE49-F238E27FC236}">
                    <a16:creationId xmlns:a16="http://schemas.microsoft.com/office/drawing/2014/main" id="{0FD70589-029C-4DD5-9002-66E30450CEF6}"/>
                  </a:ext>
                </a:extLst>
              </p:cNvPr>
              <p:cNvSpPr/>
              <p:nvPr/>
            </p:nvSpPr>
            <p:spPr>
              <a:xfrm>
                <a:off x="8676409" y="2161309"/>
                <a:ext cx="103909" cy="561110"/>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BE80220F-7A79-4671-BF3B-ED2E483AB1BC}"/>
                  </a:ext>
                </a:extLst>
              </p:cNvPr>
              <p:cNvSpPr/>
              <p:nvPr/>
            </p:nvSpPr>
            <p:spPr>
              <a:xfrm>
                <a:off x="8676409" y="2374322"/>
                <a:ext cx="633845" cy="187036"/>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5" name="Group 44">
            <a:extLst>
              <a:ext uri="{FF2B5EF4-FFF2-40B4-BE49-F238E27FC236}">
                <a16:creationId xmlns:a16="http://schemas.microsoft.com/office/drawing/2014/main" id="{BD891CEF-2C11-404D-83A6-83229E003DF4}"/>
              </a:ext>
            </a:extLst>
          </p:cNvPr>
          <p:cNvGrpSpPr/>
          <p:nvPr/>
        </p:nvGrpSpPr>
        <p:grpSpPr>
          <a:xfrm rot="16200000">
            <a:off x="-1761698" y="3739089"/>
            <a:ext cx="4946462" cy="561110"/>
            <a:chOff x="2026228" y="2161309"/>
            <a:chExt cx="7284026" cy="561110"/>
          </a:xfrm>
          <a:solidFill>
            <a:srgbClr val="7030A0"/>
          </a:solidFill>
        </p:grpSpPr>
        <p:sp>
          <p:nvSpPr>
            <p:cNvPr id="46" name="Rectangle 45">
              <a:extLst>
                <a:ext uri="{FF2B5EF4-FFF2-40B4-BE49-F238E27FC236}">
                  <a16:creationId xmlns:a16="http://schemas.microsoft.com/office/drawing/2014/main" id="{322A958F-9816-44EB-A72B-E9538AD70BA5}"/>
                </a:ext>
              </a:extLst>
            </p:cNvPr>
            <p:cNvSpPr/>
            <p:nvPr/>
          </p:nvSpPr>
          <p:spPr>
            <a:xfrm>
              <a:off x="2556164" y="2348345"/>
              <a:ext cx="6120245" cy="238991"/>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id="{BB7255BA-A6A9-4DF3-95F4-149A658EC400}"/>
                </a:ext>
              </a:extLst>
            </p:cNvPr>
            <p:cNvGrpSpPr/>
            <p:nvPr/>
          </p:nvGrpSpPr>
          <p:grpSpPr>
            <a:xfrm>
              <a:off x="8676409" y="2161309"/>
              <a:ext cx="633845" cy="561110"/>
              <a:chOff x="8676409" y="2161309"/>
              <a:chExt cx="633845" cy="561110"/>
            </a:xfrm>
            <a:grpFill/>
          </p:grpSpPr>
          <p:sp>
            <p:nvSpPr>
              <p:cNvPr id="51" name="Rectangle 50">
                <a:extLst>
                  <a:ext uri="{FF2B5EF4-FFF2-40B4-BE49-F238E27FC236}">
                    <a16:creationId xmlns:a16="http://schemas.microsoft.com/office/drawing/2014/main" id="{47DE83FA-32D3-44F2-A7A2-3A2A05F5DBD0}"/>
                  </a:ext>
                </a:extLst>
              </p:cNvPr>
              <p:cNvSpPr/>
              <p:nvPr/>
            </p:nvSpPr>
            <p:spPr>
              <a:xfrm>
                <a:off x="8676409" y="2161309"/>
                <a:ext cx="103909" cy="561110"/>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45E20DAD-4678-4665-BF8C-FBDBF3B255CA}"/>
                  </a:ext>
                </a:extLst>
              </p:cNvPr>
              <p:cNvSpPr/>
              <p:nvPr/>
            </p:nvSpPr>
            <p:spPr>
              <a:xfrm>
                <a:off x="8676409" y="2374322"/>
                <a:ext cx="633845" cy="187036"/>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47">
              <a:extLst>
                <a:ext uri="{FF2B5EF4-FFF2-40B4-BE49-F238E27FC236}">
                  <a16:creationId xmlns:a16="http://schemas.microsoft.com/office/drawing/2014/main" id="{B6112279-B5CE-4CFB-A5CA-D1875C3FEA5C}"/>
                </a:ext>
              </a:extLst>
            </p:cNvPr>
            <p:cNvGrpSpPr/>
            <p:nvPr/>
          </p:nvGrpSpPr>
          <p:grpSpPr>
            <a:xfrm flipH="1">
              <a:off x="2026228" y="2161309"/>
              <a:ext cx="633845" cy="561110"/>
              <a:chOff x="8676409" y="2161309"/>
              <a:chExt cx="633845" cy="561110"/>
            </a:xfrm>
            <a:grpFill/>
          </p:grpSpPr>
          <p:sp>
            <p:nvSpPr>
              <p:cNvPr id="49" name="Rectangle 48">
                <a:extLst>
                  <a:ext uri="{FF2B5EF4-FFF2-40B4-BE49-F238E27FC236}">
                    <a16:creationId xmlns:a16="http://schemas.microsoft.com/office/drawing/2014/main" id="{B1947C23-586C-43A6-BD19-77E042A367E1}"/>
                  </a:ext>
                </a:extLst>
              </p:cNvPr>
              <p:cNvSpPr/>
              <p:nvPr/>
            </p:nvSpPr>
            <p:spPr>
              <a:xfrm>
                <a:off x="8676409" y="2161309"/>
                <a:ext cx="103909" cy="561110"/>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3E509546-474B-4AB5-880C-736D252C2E3E}"/>
                  </a:ext>
                </a:extLst>
              </p:cNvPr>
              <p:cNvSpPr/>
              <p:nvPr/>
            </p:nvSpPr>
            <p:spPr>
              <a:xfrm>
                <a:off x="8676409" y="2374322"/>
                <a:ext cx="633845" cy="187036"/>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3" name="Picture 2">
            <a:extLst>
              <a:ext uri="{FF2B5EF4-FFF2-40B4-BE49-F238E27FC236}">
                <a16:creationId xmlns:a16="http://schemas.microsoft.com/office/drawing/2014/main" id="{1BCDDDC1-6B4D-4705-AE71-0E3CD5A2A329}"/>
              </a:ext>
            </a:extLst>
          </p:cNvPr>
          <p:cNvPicPr>
            <a:picLocks noChangeAspect="1"/>
          </p:cNvPicPr>
          <p:nvPr/>
        </p:nvPicPr>
        <p:blipFill>
          <a:blip r:embed="rId2"/>
          <a:stretch>
            <a:fillRect/>
          </a:stretch>
        </p:blipFill>
        <p:spPr>
          <a:xfrm>
            <a:off x="560481" y="1976845"/>
            <a:ext cx="10955701" cy="4085595"/>
          </a:xfrm>
          <a:prstGeom prst="rect">
            <a:avLst/>
          </a:prstGeom>
          <a:solidFill>
            <a:srgbClr val="7030A0"/>
          </a:solidFill>
          <a:ln>
            <a:solidFill>
              <a:srgbClr val="7030A0"/>
            </a:solidFill>
          </a:ln>
        </p:spPr>
      </p:pic>
      <p:sp>
        <p:nvSpPr>
          <p:cNvPr id="2" name="Title 1">
            <a:extLst>
              <a:ext uri="{FF2B5EF4-FFF2-40B4-BE49-F238E27FC236}">
                <a16:creationId xmlns:a16="http://schemas.microsoft.com/office/drawing/2014/main" id="{6A94BC5E-F55E-4165-A773-484542E38832}"/>
              </a:ext>
            </a:extLst>
          </p:cNvPr>
          <p:cNvSpPr>
            <a:spLocks noGrp="1"/>
          </p:cNvSpPr>
          <p:nvPr>
            <p:ph type="title"/>
          </p:nvPr>
        </p:nvSpPr>
        <p:spPr/>
        <p:txBody>
          <a:bodyPr/>
          <a:lstStyle/>
          <a:p>
            <a:r>
              <a:rPr lang="en-US" dirty="0"/>
              <a:t>The Vials of Wrath</a:t>
            </a:r>
          </a:p>
        </p:txBody>
      </p:sp>
      <p:cxnSp>
        <p:nvCxnSpPr>
          <p:cNvPr id="4" name="Straight Connector 3">
            <a:extLst>
              <a:ext uri="{FF2B5EF4-FFF2-40B4-BE49-F238E27FC236}">
                <a16:creationId xmlns:a16="http://schemas.microsoft.com/office/drawing/2014/main" id="{0D6EE557-8431-4F9E-95D6-64A400078975}"/>
              </a:ext>
            </a:extLst>
          </p:cNvPr>
          <p:cNvCxnSpPr>
            <a:cxnSpLocks/>
          </p:cNvCxnSpPr>
          <p:nvPr/>
        </p:nvCxnSpPr>
        <p:spPr>
          <a:xfrm flipV="1">
            <a:off x="675818" y="3597840"/>
            <a:ext cx="10677982" cy="3560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189289F-A517-47FA-AF13-64CB9CE969FC}"/>
              </a:ext>
            </a:extLst>
          </p:cNvPr>
          <p:cNvCxnSpPr>
            <a:cxnSpLocks/>
          </p:cNvCxnSpPr>
          <p:nvPr/>
        </p:nvCxnSpPr>
        <p:spPr>
          <a:xfrm>
            <a:off x="675818" y="3633441"/>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0A0B364-9D8E-4C55-BAD2-FEA177289C73}"/>
              </a:ext>
            </a:extLst>
          </p:cNvPr>
          <p:cNvGrpSpPr/>
          <p:nvPr/>
        </p:nvGrpSpPr>
        <p:grpSpPr>
          <a:xfrm>
            <a:off x="861232" y="4063466"/>
            <a:ext cx="889717" cy="807631"/>
            <a:chOff x="3186788" y="2289764"/>
            <a:chExt cx="1151212" cy="1039786"/>
          </a:xfrm>
        </p:grpSpPr>
        <p:sp>
          <p:nvSpPr>
            <p:cNvPr id="9" name="Oval 8">
              <a:extLst>
                <a:ext uri="{FF2B5EF4-FFF2-40B4-BE49-F238E27FC236}">
                  <a16:creationId xmlns:a16="http://schemas.microsoft.com/office/drawing/2014/main" id="{7469549E-4781-4BC5-B6E0-098FD67A9CCC}"/>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0" name="Moon 9">
              <a:extLst>
                <a:ext uri="{FF2B5EF4-FFF2-40B4-BE49-F238E27FC236}">
                  <a16:creationId xmlns:a16="http://schemas.microsoft.com/office/drawing/2014/main" id="{C3564A37-3E61-46BE-ADAC-5FDFDF284F7B}"/>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ylinder 10">
              <a:extLst>
                <a:ext uri="{FF2B5EF4-FFF2-40B4-BE49-F238E27FC236}">
                  <a16:creationId xmlns:a16="http://schemas.microsoft.com/office/drawing/2014/main" id="{1AFFFB0D-5D20-4DAF-AC7C-A9F2AD08A613}"/>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1</a:t>
              </a:r>
            </a:p>
          </p:txBody>
        </p:sp>
        <p:sp>
          <p:nvSpPr>
            <p:cNvPr id="12" name="Circle: Hollow 11">
              <a:extLst>
                <a:ext uri="{FF2B5EF4-FFF2-40B4-BE49-F238E27FC236}">
                  <a16:creationId xmlns:a16="http://schemas.microsoft.com/office/drawing/2014/main" id="{5CFBEB11-DE17-4F8E-AF0E-B2A419A6B646}"/>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 name="Group 12">
            <a:extLst>
              <a:ext uri="{FF2B5EF4-FFF2-40B4-BE49-F238E27FC236}">
                <a16:creationId xmlns:a16="http://schemas.microsoft.com/office/drawing/2014/main" id="{EDC4E5E7-9350-47AE-ADA7-CCA706EC36B8}"/>
              </a:ext>
            </a:extLst>
          </p:cNvPr>
          <p:cNvGrpSpPr/>
          <p:nvPr/>
        </p:nvGrpSpPr>
        <p:grpSpPr>
          <a:xfrm>
            <a:off x="2201184" y="4063466"/>
            <a:ext cx="877772" cy="810063"/>
            <a:chOff x="3186788" y="2289764"/>
            <a:chExt cx="1151212" cy="1039786"/>
          </a:xfrm>
        </p:grpSpPr>
        <p:sp>
          <p:nvSpPr>
            <p:cNvPr id="14" name="Oval 13">
              <a:extLst>
                <a:ext uri="{FF2B5EF4-FFF2-40B4-BE49-F238E27FC236}">
                  <a16:creationId xmlns:a16="http://schemas.microsoft.com/office/drawing/2014/main" id="{A0F86283-6D60-4FF7-8D3A-921AADAC1BE7}"/>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5" name="Moon 14">
              <a:extLst>
                <a:ext uri="{FF2B5EF4-FFF2-40B4-BE49-F238E27FC236}">
                  <a16:creationId xmlns:a16="http://schemas.microsoft.com/office/drawing/2014/main" id="{81D4CFED-0BFC-4BC8-BC53-ABD62CD42076}"/>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ylinder 15">
              <a:extLst>
                <a:ext uri="{FF2B5EF4-FFF2-40B4-BE49-F238E27FC236}">
                  <a16:creationId xmlns:a16="http://schemas.microsoft.com/office/drawing/2014/main" id="{4B01010C-E279-4802-9A68-74CAE8FBEF3E}"/>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2</a:t>
              </a:r>
            </a:p>
          </p:txBody>
        </p:sp>
        <p:sp>
          <p:nvSpPr>
            <p:cNvPr id="17" name="Circle: Hollow 16">
              <a:extLst>
                <a:ext uri="{FF2B5EF4-FFF2-40B4-BE49-F238E27FC236}">
                  <a16:creationId xmlns:a16="http://schemas.microsoft.com/office/drawing/2014/main" id="{75D105BA-1DDF-4AF0-9689-1CC143B2531E}"/>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Group 17">
            <a:extLst>
              <a:ext uri="{FF2B5EF4-FFF2-40B4-BE49-F238E27FC236}">
                <a16:creationId xmlns:a16="http://schemas.microsoft.com/office/drawing/2014/main" id="{4F21D72F-D8BC-421C-8616-886C1588206C}"/>
              </a:ext>
            </a:extLst>
          </p:cNvPr>
          <p:cNvGrpSpPr/>
          <p:nvPr/>
        </p:nvGrpSpPr>
        <p:grpSpPr>
          <a:xfrm>
            <a:off x="3631803" y="4089178"/>
            <a:ext cx="818776" cy="799179"/>
            <a:chOff x="3186788" y="2289764"/>
            <a:chExt cx="1151212" cy="1039786"/>
          </a:xfrm>
        </p:grpSpPr>
        <p:sp>
          <p:nvSpPr>
            <p:cNvPr id="19" name="Oval 18">
              <a:extLst>
                <a:ext uri="{FF2B5EF4-FFF2-40B4-BE49-F238E27FC236}">
                  <a16:creationId xmlns:a16="http://schemas.microsoft.com/office/drawing/2014/main" id="{93DA6BC3-7E2B-4760-8618-AE971AD71034}"/>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0" name="Moon 19">
              <a:extLst>
                <a:ext uri="{FF2B5EF4-FFF2-40B4-BE49-F238E27FC236}">
                  <a16:creationId xmlns:a16="http://schemas.microsoft.com/office/drawing/2014/main" id="{7AFE130A-7DB7-44FE-BC01-6F86BAFA2160}"/>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ylinder 20">
              <a:extLst>
                <a:ext uri="{FF2B5EF4-FFF2-40B4-BE49-F238E27FC236}">
                  <a16:creationId xmlns:a16="http://schemas.microsoft.com/office/drawing/2014/main" id="{A094CA66-966F-4A0D-B9D3-50968515B977}"/>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3</a:t>
              </a:r>
            </a:p>
          </p:txBody>
        </p:sp>
        <p:sp>
          <p:nvSpPr>
            <p:cNvPr id="22" name="Circle: Hollow 21">
              <a:extLst>
                <a:ext uri="{FF2B5EF4-FFF2-40B4-BE49-F238E27FC236}">
                  <a16:creationId xmlns:a16="http://schemas.microsoft.com/office/drawing/2014/main" id="{E4028FFE-F523-4D31-9E0E-62FA7A20024D}"/>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 name="Group 22">
            <a:extLst>
              <a:ext uri="{FF2B5EF4-FFF2-40B4-BE49-F238E27FC236}">
                <a16:creationId xmlns:a16="http://schemas.microsoft.com/office/drawing/2014/main" id="{AA293FF4-03F6-462F-8EB5-F9728E5EC1B9}"/>
              </a:ext>
            </a:extLst>
          </p:cNvPr>
          <p:cNvGrpSpPr/>
          <p:nvPr/>
        </p:nvGrpSpPr>
        <p:grpSpPr>
          <a:xfrm>
            <a:off x="5112037" y="4175348"/>
            <a:ext cx="887827" cy="783265"/>
            <a:chOff x="3186788" y="2289764"/>
            <a:chExt cx="1151212" cy="1039786"/>
          </a:xfrm>
        </p:grpSpPr>
        <p:sp>
          <p:nvSpPr>
            <p:cNvPr id="24" name="Oval 23">
              <a:extLst>
                <a:ext uri="{FF2B5EF4-FFF2-40B4-BE49-F238E27FC236}">
                  <a16:creationId xmlns:a16="http://schemas.microsoft.com/office/drawing/2014/main" id="{52955433-F123-4270-A19E-18FE4ADB086B}"/>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5" name="Moon 24">
              <a:extLst>
                <a:ext uri="{FF2B5EF4-FFF2-40B4-BE49-F238E27FC236}">
                  <a16:creationId xmlns:a16="http://schemas.microsoft.com/office/drawing/2014/main" id="{2960E21C-0B13-4F49-A7EC-CD25F2B808C6}"/>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ylinder 25">
              <a:extLst>
                <a:ext uri="{FF2B5EF4-FFF2-40B4-BE49-F238E27FC236}">
                  <a16:creationId xmlns:a16="http://schemas.microsoft.com/office/drawing/2014/main" id="{90531792-99A0-4440-9252-2C0E83A1F5F1}"/>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4</a:t>
              </a:r>
            </a:p>
          </p:txBody>
        </p:sp>
        <p:sp>
          <p:nvSpPr>
            <p:cNvPr id="27" name="Circle: Hollow 26">
              <a:extLst>
                <a:ext uri="{FF2B5EF4-FFF2-40B4-BE49-F238E27FC236}">
                  <a16:creationId xmlns:a16="http://schemas.microsoft.com/office/drawing/2014/main" id="{E1EE9142-53CC-4751-BC0D-DCEA6429AEEF}"/>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8" name="Group 27">
            <a:extLst>
              <a:ext uri="{FF2B5EF4-FFF2-40B4-BE49-F238E27FC236}">
                <a16:creationId xmlns:a16="http://schemas.microsoft.com/office/drawing/2014/main" id="{38B0E4F0-E8A3-42C0-8AFD-71CD9C28433C}"/>
              </a:ext>
            </a:extLst>
          </p:cNvPr>
          <p:cNvGrpSpPr/>
          <p:nvPr/>
        </p:nvGrpSpPr>
        <p:grpSpPr>
          <a:xfrm>
            <a:off x="6578496" y="4179344"/>
            <a:ext cx="803002" cy="759818"/>
            <a:chOff x="3186788" y="2289764"/>
            <a:chExt cx="1151212" cy="1039786"/>
          </a:xfrm>
        </p:grpSpPr>
        <p:sp>
          <p:nvSpPr>
            <p:cNvPr id="29" name="Oval 28">
              <a:extLst>
                <a:ext uri="{FF2B5EF4-FFF2-40B4-BE49-F238E27FC236}">
                  <a16:creationId xmlns:a16="http://schemas.microsoft.com/office/drawing/2014/main" id="{A94B5179-F2BF-4421-80D5-02F7E76BA9A4}"/>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0" name="Moon 29">
              <a:extLst>
                <a:ext uri="{FF2B5EF4-FFF2-40B4-BE49-F238E27FC236}">
                  <a16:creationId xmlns:a16="http://schemas.microsoft.com/office/drawing/2014/main" id="{8D8D13D8-C0E5-40F6-9046-21A0FBF7DDBA}"/>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ylinder 30">
              <a:extLst>
                <a:ext uri="{FF2B5EF4-FFF2-40B4-BE49-F238E27FC236}">
                  <a16:creationId xmlns:a16="http://schemas.microsoft.com/office/drawing/2014/main" id="{3166F872-775F-47CC-9257-8DE0224E719C}"/>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5</a:t>
              </a:r>
            </a:p>
          </p:txBody>
        </p:sp>
        <p:sp>
          <p:nvSpPr>
            <p:cNvPr id="32" name="Circle: Hollow 31">
              <a:extLst>
                <a:ext uri="{FF2B5EF4-FFF2-40B4-BE49-F238E27FC236}">
                  <a16:creationId xmlns:a16="http://schemas.microsoft.com/office/drawing/2014/main" id="{9B9F72E7-4D74-4011-AC37-96AEB6604D78}"/>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32">
            <a:extLst>
              <a:ext uri="{FF2B5EF4-FFF2-40B4-BE49-F238E27FC236}">
                <a16:creationId xmlns:a16="http://schemas.microsoft.com/office/drawing/2014/main" id="{E21E346B-F6EE-4CA0-B336-752B93E80723}"/>
              </a:ext>
            </a:extLst>
          </p:cNvPr>
          <p:cNvGrpSpPr/>
          <p:nvPr/>
        </p:nvGrpSpPr>
        <p:grpSpPr>
          <a:xfrm>
            <a:off x="7928259" y="4165682"/>
            <a:ext cx="835642" cy="760460"/>
            <a:chOff x="3186788" y="2289764"/>
            <a:chExt cx="1151212" cy="1039786"/>
          </a:xfrm>
        </p:grpSpPr>
        <p:sp>
          <p:nvSpPr>
            <p:cNvPr id="34" name="Oval 33">
              <a:extLst>
                <a:ext uri="{FF2B5EF4-FFF2-40B4-BE49-F238E27FC236}">
                  <a16:creationId xmlns:a16="http://schemas.microsoft.com/office/drawing/2014/main" id="{6BAF0808-01B9-488A-A3A1-021D7DE495D4}"/>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5" name="Moon 34">
              <a:extLst>
                <a:ext uri="{FF2B5EF4-FFF2-40B4-BE49-F238E27FC236}">
                  <a16:creationId xmlns:a16="http://schemas.microsoft.com/office/drawing/2014/main" id="{B30D52FD-9F49-49D9-9501-4A9331803DF0}"/>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ylinder 35">
              <a:extLst>
                <a:ext uri="{FF2B5EF4-FFF2-40B4-BE49-F238E27FC236}">
                  <a16:creationId xmlns:a16="http://schemas.microsoft.com/office/drawing/2014/main" id="{99CFADE1-FBCA-43E1-AEB1-F9B2CE86B0C3}"/>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6</a:t>
              </a:r>
            </a:p>
          </p:txBody>
        </p:sp>
        <p:sp>
          <p:nvSpPr>
            <p:cNvPr id="37" name="Circle: Hollow 36">
              <a:extLst>
                <a:ext uri="{FF2B5EF4-FFF2-40B4-BE49-F238E27FC236}">
                  <a16:creationId xmlns:a16="http://schemas.microsoft.com/office/drawing/2014/main" id="{E2707EA7-48C5-4F70-A273-9AA88FA48241}"/>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37">
            <a:extLst>
              <a:ext uri="{FF2B5EF4-FFF2-40B4-BE49-F238E27FC236}">
                <a16:creationId xmlns:a16="http://schemas.microsoft.com/office/drawing/2014/main" id="{5840F5C7-437B-4B13-959E-185F4D99DCAF}"/>
              </a:ext>
            </a:extLst>
          </p:cNvPr>
          <p:cNvGrpSpPr/>
          <p:nvPr/>
        </p:nvGrpSpPr>
        <p:grpSpPr>
          <a:xfrm>
            <a:off x="10368000" y="4175348"/>
            <a:ext cx="899605" cy="808059"/>
            <a:chOff x="3186788" y="2289764"/>
            <a:chExt cx="1151212" cy="1039786"/>
          </a:xfrm>
        </p:grpSpPr>
        <p:sp>
          <p:nvSpPr>
            <p:cNvPr id="39" name="Oval 38">
              <a:extLst>
                <a:ext uri="{FF2B5EF4-FFF2-40B4-BE49-F238E27FC236}">
                  <a16:creationId xmlns:a16="http://schemas.microsoft.com/office/drawing/2014/main" id="{0BC19390-E6D8-4B6E-997C-4CF29736BF27}"/>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0" name="Moon 39">
              <a:extLst>
                <a:ext uri="{FF2B5EF4-FFF2-40B4-BE49-F238E27FC236}">
                  <a16:creationId xmlns:a16="http://schemas.microsoft.com/office/drawing/2014/main" id="{9A5F602D-857B-4645-BCEF-FD3B6A22C828}"/>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ylinder 40">
              <a:extLst>
                <a:ext uri="{FF2B5EF4-FFF2-40B4-BE49-F238E27FC236}">
                  <a16:creationId xmlns:a16="http://schemas.microsoft.com/office/drawing/2014/main" id="{A61BCD92-0492-4313-9093-AE634172AD66}"/>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7</a:t>
              </a:r>
            </a:p>
          </p:txBody>
        </p:sp>
        <p:sp>
          <p:nvSpPr>
            <p:cNvPr id="42" name="Circle: Hollow 41">
              <a:extLst>
                <a:ext uri="{FF2B5EF4-FFF2-40B4-BE49-F238E27FC236}">
                  <a16:creationId xmlns:a16="http://schemas.microsoft.com/office/drawing/2014/main" id="{4A6227A3-775A-4E67-9BD1-F5E0245A0E00}"/>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3" name="Rectangle 42">
            <a:extLst>
              <a:ext uri="{FF2B5EF4-FFF2-40B4-BE49-F238E27FC236}">
                <a16:creationId xmlns:a16="http://schemas.microsoft.com/office/drawing/2014/main" id="{9B2051BB-B228-4937-A707-BD1481D67B99}"/>
              </a:ext>
            </a:extLst>
          </p:cNvPr>
          <p:cNvSpPr/>
          <p:nvPr/>
        </p:nvSpPr>
        <p:spPr>
          <a:xfrm>
            <a:off x="8999243" y="3717968"/>
            <a:ext cx="1214792" cy="1382502"/>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tx1"/>
                </a:solidFill>
              </a:rPr>
              <a:t>Dragon, Beast, False Prophet, Evil Spirits, Frogs</a:t>
            </a:r>
          </a:p>
        </p:txBody>
      </p:sp>
      <p:cxnSp>
        <p:nvCxnSpPr>
          <p:cNvPr id="66" name="Straight Connector 65">
            <a:extLst>
              <a:ext uri="{FF2B5EF4-FFF2-40B4-BE49-F238E27FC236}">
                <a16:creationId xmlns:a16="http://schemas.microsoft.com/office/drawing/2014/main" id="{04C7154D-D34C-4ABB-9E2B-1354DE8F28AF}"/>
              </a:ext>
            </a:extLst>
          </p:cNvPr>
          <p:cNvCxnSpPr>
            <a:cxnSpLocks/>
          </p:cNvCxnSpPr>
          <p:nvPr/>
        </p:nvCxnSpPr>
        <p:spPr>
          <a:xfrm>
            <a:off x="11355279" y="3564621"/>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79D3383-5D3C-4B01-8D3E-2A1C1555D788}"/>
              </a:ext>
            </a:extLst>
          </p:cNvPr>
          <p:cNvCxnSpPr>
            <a:cxnSpLocks/>
          </p:cNvCxnSpPr>
          <p:nvPr/>
        </p:nvCxnSpPr>
        <p:spPr>
          <a:xfrm>
            <a:off x="1975012" y="3618236"/>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0C96315-E69E-4E83-BDAF-25502993E87C}"/>
              </a:ext>
            </a:extLst>
          </p:cNvPr>
          <p:cNvCxnSpPr>
            <a:cxnSpLocks/>
          </p:cNvCxnSpPr>
          <p:nvPr/>
        </p:nvCxnSpPr>
        <p:spPr>
          <a:xfrm>
            <a:off x="3374320" y="3633441"/>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F624F73-B5C3-477A-B780-D91BF56885C7}"/>
              </a:ext>
            </a:extLst>
          </p:cNvPr>
          <p:cNvCxnSpPr>
            <a:cxnSpLocks/>
          </p:cNvCxnSpPr>
          <p:nvPr/>
        </p:nvCxnSpPr>
        <p:spPr>
          <a:xfrm>
            <a:off x="4804138" y="3633441"/>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C951451-A987-4549-A16F-A667E50C549E}"/>
              </a:ext>
            </a:extLst>
          </p:cNvPr>
          <p:cNvCxnSpPr>
            <a:cxnSpLocks/>
          </p:cNvCxnSpPr>
          <p:nvPr/>
        </p:nvCxnSpPr>
        <p:spPr>
          <a:xfrm>
            <a:off x="6203004" y="3633441"/>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14DB9F7-C24D-43E0-88CF-B485DEBA83CC}"/>
              </a:ext>
            </a:extLst>
          </p:cNvPr>
          <p:cNvCxnSpPr>
            <a:cxnSpLocks/>
          </p:cNvCxnSpPr>
          <p:nvPr/>
        </p:nvCxnSpPr>
        <p:spPr>
          <a:xfrm>
            <a:off x="7562317" y="3618236"/>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CE30CA6-B71C-4E56-8490-4837C34DF4AC}"/>
              </a:ext>
            </a:extLst>
          </p:cNvPr>
          <p:cNvCxnSpPr>
            <a:cxnSpLocks/>
          </p:cNvCxnSpPr>
          <p:nvPr/>
        </p:nvCxnSpPr>
        <p:spPr>
          <a:xfrm>
            <a:off x="8896581" y="3648789"/>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FE7EBCB-128A-4061-85B8-0F73DCF84C30}"/>
              </a:ext>
            </a:extLst>
          </p:cNvPr>
          <p:cNvCxnSpPr>
            <a:cxnSpLocks/>
          </p:cNvCxnSpPr>
          <p:nvPr/>
        </p:nvCxnSpPr>
        <p:spPr>
          <a:xfrm>
            <a:off x="10292932" y="3633441"/>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6901A245-C25F-451E-BF04-3D4E44577074}"/>
              </a:ext>
            </a:extLst>
          </p:cNvPr>
          <p:cNvSpPr txBox="1"/>
          <p:nvPr/>
        </p:nvSpPr>
        <p:spPr>
          <a:xfrm>
            <a:off x="831027" y="4865206"/>
            <a:ext cx="924150" cy="738664"/>
          </a:xfrm>
          <a:prstGeom prst="rect">
            <a:avLst/>
          </a:prstGeom>
          <a:noFill/>
        </p:spPr>
        <p:txBody>
          <a:bodyPr wrap="square" rtlCol="0">
            <a:spAutoFit/>
          </a:bodyPr>
          <a:lstStyle/>
          <a:p>
            <a:r>
              <a:rPr lang="en-US" sz="1400" dirty="0">
                <a:solidFill>
                  <a:schemeClr val="bg1"/>
                </a:solidFill>
              </a:rPr>
              <a:t>Rev. 16:2</a:t>
            </a:r>
          </a:p>
          <a:p>
            <a:r>
              <a:rPr lang="en-US" sz="1400" dirty="0">
                <a:solidFill>
                  <a:schemeClr val="bg1"/>
                </a:solidFill>
              </a:rPr>
              <a:t>Grievous Sore</a:t>
            </a:r>
          </a:p>
        </p:txBody>
      </p:sp>
      <p:pic>
        <p:nvPicPr>
          <p:cNvPr id="78" name="Picture 77">
            <a:extLst>
              <a:ext uri="{FF2B5EF4-FFF2-40B4-BE49-F238E27FC236}">
                <a16:creationId xmlns:a16="http://schemas.microsoft.com/office/drawing/2014/main" id="{3E4E2354-2BDD-4F32-8CCA-7601F5D2B220}"/>
              </a:ext>
            </a:extLst>
          </p:cNvPr>
          <p:cNvPicPr>
            <a:picLocks noChangeAspect="1"/>
          </p:cNvPicPr>
          <p:nvPr/>
        </p:nvPicPr>
        <p:blipFill>
          <a:blip r:embed="rId3"/>
          <a:stretch>
            <a:fillRect/>
          </a:stretch>
        </p:blipFill>
        <p:spPr>
          <a:xfrm>
            <a:off x="694458" y="2664791"/>
            <a:ext cx="1158844" cy="651850"/>
          </a:xfrm>
          <a:prstGeom prst="rect">
            <a:avLst/>
          </a:prstGeom>
        </p:spPr>
      </p:pic>
      <p:pic>
        <p:nvPicPr>
          <p:cNvPr id="2050" name="Picture 2" descr="Pin on Revelation (Bible)">
            <a:extLst>
              <a:ext uri="{FF2B5EF4-FFF2-40B4-BE49-F238E27FC236}">
                <a16:creationId xmlns:a16="http://schemas.microsoft.com/office/drawing/2014/main" id="{F29F2790-858C-4C41-AACB-8D9C6F270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072" y="2662868"/>
            <a:ext cx="1158090" cy="65185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28FB2EF1-BBE9-4C13-8EF4-54E646B81220}"/>
              </a:ext>
            </a:extLst>
          </p:cNvPr>
          <p:cNvSpPr txBox="1"/>
          <p:nvPr/>
        </p:nvSpPr>
        <p:spPr>
          <a:xfrm>
            <a:off x="2110411" y="4865206"/>
            <a:ext cx="1120345" cy="954107"/>
          </a:xfrm>
          <a:prstGeom prst="rect">
            <a:avLst/>
          </a:prstGeom>
          <a:noFill/>
        </p:spPr>
        <p:txBody>
          <a:bodyPr wrap="square" rtlCol="0">
            <a:spAutoFit/>
          </a:bodyPr>
          <a:lstStyle/>
          <a:p>
            <a:r>
              <a:rPr lang="en-US" sz="1400" dirty="0">
                <a:solidFill>
                  <a:schemeClr val="bg1"/>
                </a:solidFill>
              </a:rPr>
              <a:t>Rev. 16:3</a:t>
            </a:r>
          </a:p>
          <a:p>
            <a:r>
              <a:rPr lang="en-US" sz="1400" dirty="0">
                <a:solidFill>
                  <a:schemeClr val="bg1"/>
                </a:solidFill>
              </a:rPr>
              <a:t>Sea of Blood</a:t>
            </a:r>
          </a:p>
          <a:p>
            <a:r>
              <a:rPr lang="en-US" sz="1400" dirty="0">
                <a:solidFill>
                  <a:schemeClr val="bg1"/>
                </a:solidFill>
              </a:rPr>
              <a:t>All in Sea Die</a:t>
            </a:r>
          </a:p>
        </p:txBody>
      </p:sp>
      <p:sp>
        <p:nvSpPr>
          <p:cNvPr id="80" name="TextBox 79">
            <a:extLst>
              <a:ext uri="{FF2B5EF4-FFF2-40B4-BE49-F238E27FC236}">
                <a16:creationId xmlns:a16="http://schemas.microsoft.com/office/drawing/2014/main" id="{4CD724BE-F3C3-409F-B724-A294B4F00CDB}"/>
              </a:ext>
            </a:extLst>
          </p:cNvPr>
          <p:cNvSpPr txBox="1"/>
          <p:nvPr/>
        </p:nvSpPr>
        <p:spPr>
          <a:xfrm>
            <a:off x="3482502" y="4944370"/>
            <a:ext cx="1144543" cy="738664"/>
          </a:xfrm>
          <a:prstGeom prst="rect">
            <a:avLst/>
          </a:prstGeom>
          <a:noFill/>
        </p:spPr>
        <p:txBody>
          <a:bodyPr wrap="square" rtlCol="0">
            <a:spAutoFit/>
          </a:bodyPr>
          <a:lstStyle/>
          <a:p>
            <a:r>
              <a:rPr lang="en-US" sz="1400" dirty="0">
                <a:solidFill>
                  <a:schemeClr val="bg1"/>
                </a:solidFill>
              </a:rPr>
              <a:t>Rev. 16:4</a:t>
            </a:r>
          </a:p>
          <a:p>
            <a:r>
              <a:rPr lang="en-US" sz="1400" dirty="0">
                <a:solidFill>
                  <a:schemeClr val="bg1"/>
                </a:solidFill>
              </a:rPr>
              <a:t>Rivers to Blood</a:t>
            </a:r>
          </a:p>
        </p:txBody>
      </p:sp>
      <p:pic>
        <p:nvPicPr>
          <p:cNvPr id="2052" name="Picture 4" descr="Third Vial of WRATH &quot;Rivers &amp; Springs&quot; Revelation 16:4-7 4 The 3rd ANGEL  poured out his BOWL on the RIVERS… | Book of revelation, Revelation bible,  Revelation study">
            <a:extLst>
              <a:ext uri="{FF2B5EF4-FFF2-40B4-BE49-F238E27FC236}">
                <a16:creationId xmlns:a16="http://schemas.microsoft.com/office/drawing/2014/main" id="{62A0D0EB-9215-4F91-A92B-310B36581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2135" y="2686599"/>
            <a:ext cx="1158090" cy="651850"/>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4D4E7393-F41E-4330-8C25-C64F37E9EF7C}"/>
              </a:ext>
            </a:extLst>
          </p:cNvPr>
          <p:cNvSpPr txBox="1"/>
          <p:nvPr/>
        </p:nvSpPr>
        <p:spPr>
          <a:xfrm>
            <a:off x="4805428" y="5003646"/>
            <a:ext cx="1250967" cy="738664"/>
          </a:xfrm>
          <a:prstGeom prst="rect">
            <a:avLst/>
          </a:prstGeom>
          <a:noFill/>
        </p:spPr>
        <p:txBody>
          <a:bodyPr wrap="square" rtlCol="0">
            <a:spAutoFit/>
          </a:bodyPr>
          <a:lstStyle/>
          <a:p>
            <a:r>
              <a:rPr lang="en-US" sz="1400" dirty="0">
                <a:solidFill>
                  <a:schemeClr val="bg1"/>
                </a:solidFill>
              </a:rPr>
              <a:t>Rev. 16:8</a:t>
            </a:r>
          </a:p>
          <a:p>
            <a:r>
              <a:rPr lang="en-US" sz="1400" dirty="0">
                <a:solidFill>
                  <a:schemeClr val="bg1"/>
                </a:solidFill>
              </a:rPr>
              <a:t>Sun Scorched Men With Fire</a:t>
            </a:r>
          </a:p>
        </p:txBody>
      </p:sp>
      <p:sp>
        <p:nvSpPr>
          <p:cNvPr id="82" name="TextBox 81">
            <a:extLst>
              <a:ext uri="{FF2B5EF4-FFF2-40B4-BE49-F238E27FC236}">
                <a16:creationId xmlns:a16="http://schemas.microsoft.com/office/drawing/2014/main" id="{41AE20AE-A29C-4869-A7D9-6BB1DC7ADBF0}"/>
              </a:ext>
            </a:extLst>
          </p:cNvPr>
          <p:cNvSpPr txBox="1"/>
          <p:nvPr/>
        </p:nvSpPr>
        <p:spPr>
          <a:xfrm>
            <a:off x="6246285" y="4974442"/>
            <a:ext cx="1487204" cy="738664"/>
          </a:xfrm>
          <a:prstGeom prst="rect">
            <a:avLst/>
          </a:prstGeom>
          <a:noFill/>
        </p:spPr>
        <p:txBody>
          <a:bodyPr wrap="square" rtlCol="0">
            <a:spAutoFit/>
          </a:bodyPr>
          <a:lstStyle/>
          <a:p>
            <a:r>
              <a:rPr lang="en-US" sz="1400" dirty="0">
                <a:solidFill>
                  <a:schemeClr val="bg1"/>
                </a:solidFill>
              </a:rPr>
              <a:t>Rev. 16:10</a:t>
            </a:r>
          </a:p>
          <a:p>
            <a:r>
              <a:rPr lang="en-US" sz="1400" dirty="0">
                <a:solidFill>
                  <a:schemeClr val="bg1"/>
                </a:solidFill>
              </a:rPr>
              <a:t>Beast’s Kingdom full of Darkness</a:t>
            </a:r>
          </a:p>
        </p:txBody>
      </p:sp>
      <p:sp>
        <p:nvSpPr>
          <p:cNvPr id="83" name="TextBox 82">
            <a:extLst>
              <a:ext uri="{FF2B5EF4-FFF2-40B4-BE49-F238E27FC236}">
                <a16:creationId xmlns:a16="http://schemas.microsoft.com/office/drawing/2014/main" id="{0201C695-83B2-4E71-97C8-C25780BB6741}"/>
              </a:ext>
            </a:extLst>
          </p:cNvPr>
          <p:cNvSpPr txBox="1"/>
          <p:nvPr/>
        </p:nvSpPr>
        <p:spPr>
          <a:xfrm>
            <a:off x="7675635" y="4960366"/>
            <a:ext cx="1159502" cy="738664"/>
          </a:xfrm>
          <a:prstGeom prst="rect">
            <a:avLst/>
          </a:prstGeom>
          <a:noFill/>
        </p:spPr>
        <p:txBody>
          <a:bodyPr wrap="square" rtlCol="0">
            <a:spAutoFit/>
          </a:bodyPr>
          <a:lstStyle/>
          <a:p>
            <a:r>
              <a:rPr lang="en-US" sz="1400" dirty="0">
                <a:solidFill>
                  <a:schemeClr val="bg1"/>
                </a:solidFill>
              </a:rPr>
              <a:t>Rev. 16:12</a:t>
            </a:r>
          </a:p>
          <a:p>
            <a:r>
              <a:rPr lang="en-US" sz="1400" dirty="0">
                <a:solidFill>
                  <a:schemeClr val="bg1"/>
                </a:solidFill>
              </a:rPr>
              <a:t>Euphrates Dried Up</a:t>
            </a:r>
          </a:p>
        </p:txBody>
      </p:sp>
      <p:pic>
        <p:nvPicPr>
          <p:cNvPr id="2056" name="Picture 8" descr="5th Bowl of Wrath - &quot;Throne of the Beast&quot; &quot;Darkness&quot; Biblical Interpretation">
            <a:extLst>
              <a:ext uri="{FF2B5EF4-FFF2-40B4-BE49-F238E27FC236}">
                <a16:creationId xmlns:a16="http://schemas.microsoft.com/office/drawing/2014/main" id="{E6EFE38E-C1C5-491D-BA21-ACC97CA3E3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6965" y="2263520"/>
            <a:ext cx="1159503" cy="11595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4th Bowl of Wrath - &quot;Sun&quot; &quot;Scorched&quot; Biblical Interpretation &amp; Pictures">
            <a:extLst>
              <a:ext uri="{FF2B5EF4-FFF2-40B4-BE49-F238E27FC236}">
                <a16:creationId xmlns:a16="http://schemas.microsoft.com/office/drawing/2014/main" id="{64DEDDDE-BB03-4B24-AD95-0B92A5C809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2740" y="2246020"/>
            <a:ext cx="1157750" cy="115775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6th Bowl of WRATH &quot;EUPHRATES&quot; Revelation 16:12 The 6th Angel poured out his  BOWL on the GREAT RIVER EUPHRATES, a… | Book of revelation, Revelation  bible, Revelation">
            <a:extLst>
              <a:ext uri="{FF2B5EF4-FFF2-40B4-BE49-F238E27FC236}">
                <a16:creationId xmlns:a16="http://schemas.microsoft.com/office/drawing/2014/main" id="{A8100845-6937-4022-B4F9-E94403C04F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6282" y="2780315"/>
            <a:ext cx="1159503" cy="65222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he Evil Messiah | NeverThirsty">
            <a:extLst>
              <a:ext uri="{FF2B5EF4-FFF2-40B4-BE49-F238E27FC236}">
                <a16:creationId xmlns:a16="http://schemas.microsoft.com/office/drawing/2014/main" id="{4EB9EB7E-BD2C-475B-9A57-4560985A22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28699" y="2670658"/>
            <a:ext cx="1031989" cy="77055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God Overturns Nature – Adventist Online">
            <a:extLst>
              <a:ext uri="{FF2B5EF4-FFF2-40B4-BE49-F238E27FC236}">
                <a16:creationId xmlns:a16="http://schemas.microsoft.com/office/drawing/2014/main" id="{ADBA6737-3AE5-4AE9-80CF-7BAB854F5D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92652" y="2757486"/>
            <a:ext cx="1061148" cy="596896"/>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4FB37E41-658D-481C-AB37-54C60BBBC056}"/>
              </a:ext>
            </a:extLst>
          </p:cNvPr>
          <p:cNvSpPr txBox="1"/>
          <p:nvPr/>
        </p:nvSpPr>
        <p:spPr>
          <a:xfrm>
            <a:off x="9028699" y="5234538"/>
            <a:ext cx="1202010" cy="307777"/>
          </a:xfrm>
          <a:prstGeom prst="rect">
            <a:avLst/>
          </a:prstGeom>
          <a:noFill/>
        </p:spPr>
        <p:txBody>
          <a:bodyPr wrap="square" rtlCol="0">
            <a:spAutoFit/>
          </a:bodyPr>
          <a:lstStyle/>
          <a:p>
            <a:r>
              <a:rPr lang="en-US" sz="1400" dirty="0">
                <a:solidFill>
                  <a:schemeClr val="bg1"/>
                </a:solidFill>
              </a:rPr>
              <a:t>Rev. 16:13-14</a:t>
            </a:r>
          </a:p>
        </p:txBody>
      </p:sp>
      <p:sp>
        <p:nvSpPr>
          <p:cNvPr id="87" name="TextBox 86">
            <a:extLst>
              <a:ext uri="{FF2B5EF4-FFF2-40B4-BE49-F238E27FC236}">
                <a16:creationId xmlns:a16="http://schemas.microsoft.com/office/drawing/2014/main" id="{64D5F362-B080-470B-B003-FF2A7E5969BC}"/>
              </a:ext>
            </a:extLst>
          </p:cNvPr>
          <p:cNvSpPr txBox="1"/>
          <p:nvPr/>
        </p:nvSpPr>
        <p:spPr>
          <a:xfrm>
            <a:off x="10292651" y="5003646"/>
            <a:ext cx="1114227" cy="738664"/>
          </a:xfrm>
          <a:prstGeom prst="rect">
            <a:avLst/>
          </a:prstGeom>
          <a:noFill/>
        </p:spPr>
        <p:txBody>
          <a:bodyPr wrap="square" rtlCol="0">
            <a:spAutoFit/>
          </a:bodyPr>
          <a:lstStyle/>
          <a:p>
            <a:r>
              <a:rPr lang="en-US" sz="1400" dirty="0">
                <a:solidFill>
                  <a:schemeClr val="bg1"/>
                </a:solidFill>
              </a:rPr>
              <a:t>Rev. 16:17-20 Earthquakes</a:t>
            </a:r>
          </a:p>
        </p:txBody>
      </p:sp>
    </p:spTree>
    <p:extLst>
      <p:ext uri="{BB962C8B-B14F-4D97-AF65-F5344CB8AC3E}">
        <p14:creationId xmlns:p14="http://schemas.microsoft.com/office/powerpoint/2010/main" val="420328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5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25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wipe(left)">
                                      <p:cBhvr>
                                        <p:cTn id="13" dur="1250"/>
                                        <p:tgtEl>
                                          <p:spTgt spid="66"/>
                                        </p:tgtEl>
                                      </p:cBhvr>
                                    </p:animEffect>
                                  </p:childTnLst>
                                </p:cTn>
                              </p:par>
                              <p:par>
                                <p:cTn id="14" presetID="22" presetClass="entr" presetSubtype="8"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1250"/>
                                        <p:tgtEl>
                                          <p:spTgt spid="67"/>
                                        </p:tgtEl>
                                      </p:cBhvr>
                                    </p:animEffect>
                                  </p:childTnLst>
                                </p:cTn>
                              </p:par>
                              <p:par>
                                <p:cTn id="17" presetID="22" presetClass="entr" presetSubtype="8"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left)">
                                      <p:cBhvr>
                                        <p:cTn id="19" dur="1250"/>
                                        <p:tgtEl>
                                          <p:spTgt spid="68"/>
                                        </p:tgtEl>
                                      </p:cBhvr>
                                    </p:animEffect>
                                  </p:childTnLst>
                                </p:cTn>
                              </p:par>
                              <p:par>
                                <p:cTn id="20" presetID="22" presetClass="entr" presetSubtype="8"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left)">
                                      <p:cBhvr>
                                        <p:cTn id="22" dur="1250"/>
                                        <p:tgtEl>
                                          <p:spTgt spid="69"/>
                                        </p:tgtEl>
                                      </p:cBhvr>
                                    </p:animEffect>
                                  </p:childTnLst>
                                </p:cTn>
                              </p:par>
                              <p:par>
                                <p:cTn id="23" presetID="22" presetClass="entr" presetSubtype="8"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wipe(left)">
                                      <p:cBhvr>
                                        <p:cTn id="25" dur="1250"/>
                                        <p:tgtEl>
                                          <p:spTgt spid="70"/>
                                        </p:tgtEl>
                                      </p:cBhvr>
                                    </p:animEffect>
                                  </p:childTnLst>
                                </p:cTn>
                              </p:par>
                              <p:par>
                                <p:cTn id="26" presetID="22" presetClass="entr" presetSubtype="8" fill="hold" nodeType="with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wipe(left)">
                                      <p:cBhvr>
                                        <p:cTn id="28" dur="1250"/>
                                        <p:tgtEl>
                                          <p:spTgt spid="71"/>
                                        </p:tgtEl>
                                      </p:cBhvr>
                                    </p:animEffect>
                                  </p:childTnLst>
                                </p:cTn>
                              </p:par>
                              <p:par>
                                <p:cTn id="29" presetID="22" presetClass="entr" presetSubtype="8"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wipe(left)">
                                      <p:cBhvr>
                                        <p:cTn id="31" dur="1250"/>
                                        <p:tgtEl>
                                          <p:spTgt spid="72"/>
                                        </p:tgtEl>
                                      </p:cBhvr>
                                    </p:animEffect>
                                  </p:childTnLst>
                                </p:cTn>
                              </p:par>
                              <p:par>
                                <p:cTn id="32" presetID="22" presetClass="entr" presetSubtype="8" fill="hold" nodeType="with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wipe(left)">
                                      <p:cBhvr>
                                        <p:cTn id="34" dur="1250"/>
                                        <p:tgtEl>
                                          <p:spTgt spid="73"/>
                                        </p:tgtEl>
                                      </p:cBhvr>
                                    </p:animEffect>
                                  </p:childTnLst>
                                </p:cTn>
                              </p:par>
                            </p:childTnLst>
                          </p:cTn>
                        </p:par>
                        <p:par>
                          <p:cTn id="35" fill="hold">
                            <p:stCondLst>
                              <p:cond delay="1250"/>
                            </p:stCondLst>
                            <p:childTnLst>
                              <p:par>
                                <p:cTn id="36" presetID="22" presetClass="entr" presetSubtype="8"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1250"/>
                                        <p:tgtEl>
                                          <p:spTgt spid="8"/>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wipe(left)">
                                      <p:cBhvr>
                                        <p:cTn id="41" dur="1250"/>
                                        <p:tgtEl>
                                          <p:spTgt spid="77"/>
                                        </p:tgtEl>
                                      </p:cBhvr>
                                    </p:animEffect>
                                  </p:childTnLst>
                                </p:cTn>
                              </p:par>
                              <p:par>
                                <p:cTn id="42" presetID="22" presetClass="entr" presetSubtype="8" fill="hold" nodeType="with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wipe(left)">
                                      <p:cBhvr>
                                        <p:cTn id="44" dur="1250"/>
                                        <p:tgtEl>
                                          <p:spTgt spid="78"/>
                                        </p:tgtEl>
                                      </p:cBhvr>
                                    </p:animEffect>
                                  </p:childTnLst>
                                </p:cTn>
                              </p:par>
                            </p:childTnLst>
                          </p:cTn>
                        </p:par>
                        <p:par>
                          <p:cTn id="45" fill="hold">
                            <p:stCondLst>
                              <p:cond delay="2500"/>
                            </p:stCondLst>
                            <p:childTnLst>
                              <p:par>
                                <p:cTn id="46" presetID="22" presetClass="entr" presetSubtype="8" fill="hold" grpId="0" nodeType="afterEffect">
                                  <p:stCondLst>
                                    <p:cond delay="0"/>
                                  </p:stCondLst>
                                  <p:childTnLst>
                                    <p:set>
                                      <p:cBhvr>
                                        <p:cTn id="47" dur="1" fill="hold">
                                          <p:stCondLst>
                                            <p:cond delay="0"/>
                                          </p:stCondLst>
                                        </p:cTn>
                                        <p:tgtEl>
                                          <p:spTgt spid="79"/>
                                        </p:tgtEl>
                                        <p:attrNameLst>
                                          <p:attrName>style.visibility</p:attrName>
                                        </p:attrNameLst>
                                      </p:cBhvr>
                                      <p:to>
                                        <p:strVal val="visible"/>
                                      </p:to>
                                    </p:set>
                                    <p:animEffect transition="in" filter="wipe(left)">
                                      <p:cBhvr>
                                        <p:cTn id="48" dur="1250"/>
                                        <p:tgtEl>
                                          <p:spTgt spid="79"/>
                                        </p:tgtEl>
                                      </p:cBhvr>
                                    </p:animEffect>
                                  </p:childTnLst>
                                </p:cTn>
                              </p:par>
                              <p:par>
                                <p:cTn id="49" presetID="22" presetClass="entr" presetSubtype="8"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1250"/>
                                        <p:tgtEl>
                                          <p:spTgt spid="13"/>
                                        </p:tgtEl>
                                      </p:cBhvr>
                                    </p:animEffect>
                                  </p:childTnLst>
                                </p:cTn>
                              </p:par>
                              <p:par>
                                <p:cTn id="52" presetID="22" presetClass="entr" presetSubtype="8" fill="hold" nodeType="withEffect">
                                  <p:stCondLst>
                                    <p:cond delay="0"/>
                                  </p:stCondLst>
                                  <p:childTnLst>
                                    <p:set>
                                      <p:cBhvr>
                                        <p:cTn id="53" dur="1" fill="hold">
                                          <p:stCondLst>
                                            <p:cond delay="0"/>
                                          </p:stCondLst>
                                        </p:cTn>
                                        <p:tgtEl>
                                          <p:spTgt spid="2050"/>
                                        </p:tgtEl>
                                        <p:attrNameLst>
                                          <p:attrName>style.visibility</p:attrName>
                                        </p:attrNameLst>
                                      </p:cBhvr>
                                      <p:to>
                                        <p:strVal val="visible"/>
                                      </p:to>
                                    </p:set>
                                    <p:animEffect transition="in" filter="wipe(left)">
                                      <p:cBhvr>
                                        <p:cTn id="54" dur="1250"/>
                                        <p:tgtEl>
                                          <p:spTgt spid="2050"/>
                                        </p:tgtEl>
                                      </p:cBhvr>
                                    </p:animEffect>
                                  </p:childTnLst>
                                </p:cTn>
                              </p:par>
                            </p:childTnLst>
                          </p:cTn>
                        </p:par>
                        <p:par>
                          <p:cTn id="55" fill="hold">
                            <p:stCondLst>
                              <p:cond delay="3750"/>
                            </p:stCondLst>
                            <p:childTnLst>
                              <p:par>
                                <p:cTn id="56" presetID="22" presetClass="entr" presetSubtype="8" fill="hold" grpId="0" nodeType="after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wipe(left)">
                                      <p:cBhvr>
                                        <p:cTn id="58" dur="1250"/>
                                        <p:tgtEl>
                                          <p:spTgt spid="80"/>
                                        </p:tgtEl>
                                      </p:cBhvr>
                                    </p:animEffect>
                                  </p:childTnLst>
                                </p:cTn>
                              </p:par>
                              <p:par>
                                <p:cTn id="59" presetID="22" presetClass="entr" presetSubtype="8"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left)">
                                      <p:cBhvr>
                                        <p:cTn id="61" dur="1250"/>
                                        <p:tgtEl>
                                          <p:spTgt spid="18"/>
                                        </p:tgtEl>
                                      </p:cBhvr>
                                    </p:animEffect>
                                  </p:childTnLst>
                                </p:cTn>
                              </p:par>
                              <p:par>
                                <p:cTn id="62" presetID="22" presetClass="entr" presetSubtype="8" fill="hold" nodeType="withEffect">
                                  <p:stCondLst>
                                    <p:cond delay="0"/>
                                  </p:stCondLst>
                                  <p:childTnLst>
                                    <p:set>
                                      <p:cBhvr>
                                        <p:cTn id="63" dur="1" fill="hold">
                                          <p:stCondLst>
                                            <p:cond delay="0"/>
                                          </p:stCondLst>
                                        </p:cTn>
                                        <p:tgtEl>
                                          <p:spTgt spid="2052"/>
                                        </p:tgtEl>
                                        <p:attrNameLst>
                                          <p:attrName>style.visibility</p:attrName>
                                        </p:attrNameLst>
                                      </p:cBhvr>
                                      <p:to>
                                        <p:strVal val="visible"/>
                                      </p:to>
                                    </p:set>
                                    <p:animEffect transition="in" filter="wipe(left)">
                                      <p:cBhvr>
                                        <p:cTn id="64" dur="1250"/>
                                        <p:tgtEl>
                                          <p:spTgt spid="2052"/>
                                        </p:tgtEl>
                                      </p:cBhvr>
                                    </p:animEffect>
                                  </p:childTnLst>
                                </p:cTn>
                              </p:par>
                            </p:childTnLst>
                          </p:cTn>
                        </p:par>
                        <p:par>
                          <p:cTn id="65" fill="hold">
                            <p:stCondLst>
                              <p:cond delay="5000"/>
                            </p:stCondLst>
                            <p:childTnLst>
                              <p:par>
                                <p:cTn id="66" presetID="22" presetClass="entr" presetSubtype="8" fill="hold" grpId="0" nodeType="after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wipe(left)">
                                      <p:cBhvr>
                                        <p:cTn id="68" dur="1250"/>
                                        <p:tgtEl>
                                          <p:spTgt spid="81"/>
                                        </p:tgtEl>
                                      </p:cBhvr>
                                    </p:animEffect>
                                  </p:childTnLst>
                                </p:cTn>
                              </p:par>
                              <p:par>
                                <p:cTn id="69" presetID="22" presetClass="entr" presetSubtype="8"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left)">
                                      <p:cBhvr>
                                        <p:cTn id="71" dur="1250"/>
                                        <p:tgtEl>
                                          <p:spTgt spid="23"/>
                                        </p:tgtEl>
                                      </p:cBhvr>
                                    </p:animEffect>
                                  </p:childTnLst>
                                </p:cTn>
                              </p:par>
                              <p:par>
                                <p:cTn id="72" presetID="22" presetClass="entr" presetSubtype="8" fill="hold" nodeType="withEffect">
                                  <p:stCondLst>
                                    <p:cond delay="0"/>
                                  </p:stCondLst>
                                  <p:childTnLst>
                                    <p:set>
                                      <p:cBhvr>
                                        <p:cTn id="73" dur="1" fill="hold">
                                          <p:stCondLst>
                                            <p:cond delay="0"/>
                                          </p:stCondLst>
                                        </p:cTn>
                                        <p:tgtEl>
                                          <p:spTgt spid="2058"/>
                                        </p:tgtEl>
                                        <p:attrNameLst>
                                          <p:attrName>style.visibility</p:attrName>
                                        </p:attrNameLst>
                                      </p:cBhvr>
                                      <p:to>
                                        <p:strVal val="visible"/>
                                      </p:to>
                                    </p:set>
                                    <p:animEffect transition="in" filter="wipe(left)">
                                      <p:cBhvr>
                                        <p:cTn id="74" dur="1250"/>
                                        <p:tgtEl>
                                          <p:spTgt spid="2058"/>
                                        </p:tgtEl>
                                      </p:cBhvr>
                                    </p:animEffect>
                                  </p:childTnLst>
                                </p:cTn>
                              </p:par>
                            </p:childTnLst>
                          </p:cTn>
                        </p:par>
                        <p:par>
                          <p:cTn id="75" fill="hold">
                            <p:stCondLst>
                              <p:cond delay="6250"/>
                            </p:stCondLst>
                            <p:childTnLst>
                              <p:par>
                                <p:cTn id="76" presetID="22" presetClass="entr" presetSubtype="8" fill="hold" grpId="0" nodeType="afterEffect">
                                  <p:stCondLst>
                                    <p:cond delay="0"/>
                                  </p:stCondLst>
                                  <p:childTnLst>
                                    <p:set>
                                      <p:cBhvr>
                                        <p:cTn id="77" dur="1" fill="hold">
                                          <p:stCondLst>
                                            <p:cond delay="0"/>
                                          </p:stCondLst>
                                        </p:cTn>
                                        <p:tgtEl>
                                          <p:spTgt spid="82"/>
                                        </p:tgtEl>
                                        <p:attrNameLst>
                                          <p:attrName>style.visibility</p:attrName>
                                        </p:attrNameLst>
                                      </p:cBhvr>
                                      <p:to>
                                        <p:strVal val="visible"/>
                                      </p:to>
                                    </p:set>
                                    <p:animEffect transition="in" filter="wipe(left)">
                                      <p:cBhvr>
                                        <p:cTn id="78" dur="1250"/>
                                        <p:tgtEl>
                                          <p:spTgt spid="82"/>
                                        </p:tgtEl>
                                      </p:cBhvr>
                                    </p:animEffect>
                                  </p:childTnLst>
                                </p:cTn>
                              </p:par>
                              <p:par>
                                <p:cTn id="79" presetID="22" presetClass="entr" presetSubtype="8" fill="hold"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wipe(left)">
                                      <p:cBhvr>
                                        <p:cTn id="81" dur="1250"/>
                                        <p:tgtEl>
                                          <p:spTgt spid="28"/>
                                        </p:tgtEl>
                                      </p:cBhvr>
                                    </p:animEffect>
                                  </p:childTnLst>
                                </p:cTn>
                              </p:par>
                              <p:par>
                                <p:cTn id="82" presetID="22" presetClass="entr" presetSubtype="8" fill="hold" nodeType="withEffect">
                                  <p:stCondLst>
                                    <p:cond delay="0"/>
                                  </p:stCondLst>
                                  <p:childTnLst>
                                    <p:set>
                                      <p:cBhvr>
                                        <p:cTn id="83" dur="1" fill="hold">
                                          <p:stCondLst>
                                            <p:cond delay="0"/>
                                          </p:stCondLst>
                                        </p:cTn>
                                        <p:tgtEl>
                                          <p:spTgt spid="2056"/>
                                        </p:tgtEl>
                                        <p:attrNameLst>
                                          <p:attrName>style.visibility</p:attrName>
                                        </p:attrNameLst>
                                      </p:cBhvr>
                                      <p:to>
                                        <p:strVal val="visible"/>
                                      </p:to>
                                    </p:set>
                                    <p:animEffect transition="in" filter="wipe(left)">
                                      <p:cBhvr>
                                        <p:cTn id="84" dur="1250"/>
                                        <p:tgtEl>
                                          <p:spTgt spid="2056"/>
                                        </p:tgtEl>
                                      </p:cBhvr>
                                    </p:animEffect>
                                  </p:childTnLst>
                                </p:cTn>
                              </p:par>
                            </p:childTnLst>
                          </p:cTn>
                        </p:par>
                        <p:par>
                          <p:cTn id="85" fill="hold">
                            <p:stCondLst>
                              <p:cond delay="7500"/>
                            </p:stCondLst>
                            <p:childTnLst>
                              <p:par>
                                <p:cTn id="86" presetID="22" presetClass="entr" presetSubtype="8" fill="hold" grpId="0" nodeType="afterEffect">
                                  <p:stCondLst>
                                    <p:cond delay="0"/>
                                  </p:stCondLst>
                                  <p:childTnLst>
                                    <p:set>
                                      <p:cBhvr>
                                        <p:cTn id="87" dur="1" fill="hold">
                                          <p:stCondLst>
                                            <p:cond delay="0"/>
                                          </p:stCondLst>
                                        </p:cTn>
                                        <p:tgtEl>
                                          <p:spTgt spid="83"/>
                                        </p:tgtEl>
                                        <p:attrNameLst>
                                          <p:attrName>style.visibility</p:attrName>
                                        </p:attrNameLst>
                                      </p:cBhvr>
                                      <p:to>
                                        <p:strVal val="visible"/>
                                      </p:to>
                                    </p:set>
                                    <p:animEffect transition="in" filter="wipe(left)">
                                      <p:cBhvr>
                                        <p:cTn id="88" dur="1250"/>
                                        <p:tgtEl>
                                          <p:spTgt spid="83"/>
                                        </p:tgtEl>
                                      </p:cBhvr>
                                    </p:animEffect>
                                  </p:childTnLst>
                                </p:cTn>
                              </p:par>
                              <p:par>
                                <p:cTn id="89" presetID="22" presetClass="entr" presetSubtype="8" fill="hold" nodeType="with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wipe(left)">
                                      <p:cBhvr>
                                        <p:cTn id="91" dur="1250"/>
                                        <p:tgtEl>
                                          <p:spTgt spid="33"/>
                                        </p:tgtEl>
                                      </p:cBhvr>
                                    </p:animEffect>
                                  </p:childTnLst>
                                </p:cTn>
                              </p:par>
                              <p:par>
                                <p:cTn id="92" presetID="22" presetClass="entr" presetSubtype="8" fill="hold" nodeType="withEffect">
                                  <p:stCondLst>
                                    <p:cond delay="0"/>
                                  </p:stCondLst>
                                  <p:childTnLst>
                                    <p:set>
                                      <p:cBhvr>
                                        <p:cTn id="93" dur="1" fill="hold">
                                          <p:stCondLst>
                                            <p:cond delay="0"/>
                                          </p:stCondLst>
                                        </p:cTn>
                                        <p:tgtEl>
                                          <p:spTgt spid="2064"/>
                                        </p:tgtEl>
                                        <p:attrNameLst>
                                          <p:attrName>style.visibility</p:attrName>
                                        </p:attrNameLst>
                                      </p:cBhvr>
                                      <p:to>
                                        <p:strVal val="visible"/>
                                      </p:to>
                                    </p:set>
                                    <p:animEffect transition="in" filter="wipe(left)">
                                      <p:cBhvr>
                                        <p:cTn id="94" dur="1250"/>
                                        <p:tgtEl>
                                          <p:spTgt spid="2064"/>
                                        </p:tgtEl>
                                      </p:cBhvr>
                                    </p:animEffect>
                                  </p:childTnLst>
                                </p:cTn>
                              </p:par>
                            </p:childTnLst>
                          </p:cTn>
                        </p:par>
                        <p:par>
                          <p:cTn id="95" fill="hold">
                            <p:stCondLst>
                              <p:cond delay="8750"/>
                            </p:stCondLst>
                            <p:childTnLst>
                              <p:par>
                                <p:cTn id="96" presetID="22" presetClass="entr" presetSubtype="8" fill="hold" grpId="0" nodeType="afterEffect">
                                  <p:stCondLst>
                                    <p:cond delay="0"/>
                                  </p:stCondLst>
                                  <p:childTnLst>
                                    <p:set>
                                      <p:cBhvr>
                                        <p:cTn id="97" dur="1" fill="hold">
                                          <p:stCondLst>
                                            <p:cond delay="0"/>
                                          </p:stCondLst>
                                        </p:cTn>
                                        <p:tgtEl>
                                          <p:spTgt spid="85"/>
                                        </p:tgtEl>
                                        <p:attrNameLst>
                                          <p:attrName>style.visibility</p:attrName>
                                        </p:attrNameLst>
                                      </p:cBhvr>
                                      <p:to>
                                        <p:strVal val="visible"/>
                                      </p:to>
                                    </p:set>
                                    <p:animEffect transition="in" filter="wipe(left)">
                                      <p:cBhvr>
                                        <p:cTn id="98" dur="1250"/>
                                        <p:tgtEl>
                                          <p:spTgt spid="85"/>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wipe(left)">
                                      <p:cBhvr>
                                        <p:cTn id="101" dur="1250"/>
                                        <p:tgtEl>
                                          <p:spTgt spid="43"/>
                                        </p:tgtEl>
                                      </p:cBhvr>
                                    </p:animEffect>
                                  </p:childTnLst>
                                </p:cTn>
                              </p:par>
                              <p:par>
                                <p:cTn id="102" presetID="22" presetClass="entr" presetSubtype="8" fill="hold" nodeType="withEffect">
                                  <p:stCondLst>
                                    <p:cond delay="0"/>
                                  </p:stCondLst>
                                  <p:childTnLst>
                                    <p:set>
                                      <p:cBhvr>
                                        <p:cTn id="103" dur="1" fill="hold">
                                          <p:stCondLst>
                                            <p:cond delay="0"/>
                                          </p:stCondLst>
                                        </p:cTn>
                                        <p:tgtEl>
                                          <p:spTgt spid="2066"/>
                                        </p:tgtEl>
                                        <p:attrNameLst>
                                          <p:attrName>style.visibility</p:attrName>
                                        </p:attrNameLst>
                                      </p:cBhvr>
                                      <p:to>
                                        <p:strVal val="visible"/>
                                      </p:to>
                                    </p:set>
                                    <p:animEffect transition="in" filter="wipe(left)">
                                      <p:cBhvr>
                                        <p:cTn id="104" dur="1250"/>
                                        <p:tgtEl>
                                          <p:spTgt spid="2066"/>
                                        </p:tgtEl>
                                      </p:cBhvr>
                                    </p:animEffect>
                                  </p:childTnLst>
                                </p:cTn>
                              </p:par>
                            </p:childTnLst>
                          </p:cTn>
                        </p:par>
                        <p:par>
                          <p:cTn id="105" fill="hold">
                            <p:stCondLst>
                              <p:cond delay="10000"/>
                            </p:stCondLst>
                            <p:childTnLst>
                              <p:par>
                                <p:cTn id="106" presetID="22" presetClass="entr" presetSubtype="8" fill="hold" grpId="0" nodeType="afterEffect">
                                  <p:stCondLst>
                                    <p:cond delay="0"/>
                                  </p:stCondLst>
                                  <p:childTnLst>
                                    <p:set>
                                      <p:cBhvr>
                                        <p:cTn id="107" dur="1" fill="hold">
                                          <p:stCondLst>
                                            <p:cond delay="0"/>
                                          </p:stCondLst>
                                        </p:cTn>
                                        <p:tgtEl>
                                          <p:spTgt spid="87"/>
                                        </p:tgtEl>
                                        <p:attrNameLst>
                                          <p:attrName>style.visibility</p:attrName>
                                        </p:attrNameLst>
                                      </p:cBhvr>
                                      <p:to>
                                        <p:strVal val="visible"/>
                                      </p:to>
                                    </p:set>
                                    <p:animEffect transition="in" filter="wipe(left)">
                                      <p:cBhvr>
                                        <p:cTn id="108" dur="1250"/>
                                        <p:tgtEl>
                                          <p:spTgt spid="87"/>
                                        </p:tgtEl>
                                      </p:cBhvr>
                                    </p:animEffect>
                                  </p:childTnLst>
                                </p:cTn>
                              </p:par>
                              <p:par>
                                <p:cTn id="109" presetID="22" presetClass="entr" presetSubtype="8"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left)">
                                      <p:cBhvr>
                                        <p:cTn id="111" dur="1250"/>
                                        <p:tgtEl>
                                          <p:spTgt spid="38"/>
                                        </p:tgtEl>
                                      </p:cBhvr>
                                    </p:animEffect>
                                  </p:childTnLst>
                                </p:cTn>
                              </p:par>
                              <p:par>
                                <p:cTn id="112" presetID="22" presetClass="entr" presetSubtype="8" fill="hold" nodeType="withEffect">
                                  <p:stCondLst>
                                    <p:cond delay="0"/>
                                  </p:stCondLst>
                                  <p:childTnLst>
                                    <p:set>
                                      <p:cBhvr>
                                        <p:cTn id="113" dur="1" fill="hold">
                                          <p:stCondLst>
                                            <p:cond delay="0"/>
                                          </p:stCondLst>
                                        </p:cTn>
                                        <p:tgtEl>
                                          <p:spTgt spid="2068"/>
                                        </p:tgtEl>
                                        <p:attrNameLst>
                                          <p:attrName>style.visibility</p:attrName>
                                        </p:attrNameLst>
                                      </p:cBhvr>
                                      <p:to>
                                        <p:strVal val="visible"/>
                                      </p:to>
                                    </p:set>
                                    <p:animEffect transition="in" filter="wipe(left)">
                                      <p:cBhvr>
                                        <p:cTn id="114" dur="1250"/>
                                        <p:tgtEl>
                                          <p:spTgt spid="2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77" grpId="0"/>
      <p:bldP spid="79" grpId="0"/>
      <p:bldP spid="80" grpId="0"/>
      <p:bldP spid="81" grpId="0"/>
      <p:bldP spid="82" grpId="0"/>
      <p:bldP spid="83" grpId="0"/>
      <p:bldP spid="85" grpId="0"/>
      <p:bldP spid="8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9004A-EA55-42C0-B7AE-CDEC85CDFB9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2EB2AE9-E618-47E3-931C-86D64BF54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5352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1522828-B614-4614-AD19-FCCDFD7E0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669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6FF2-92DF-4497-8C43-D98CBFD3A447}"/>
              </a:ext>
            </a:extLst>
          </p:cNvPr>
          <p:cNvSpPr>
            <a:spLocks noGrp="1"/>
          </p:cNvSpPr>
          <p:nvPr>
            <p:ph type="title"/>
          </p:nvPr>
        </p:nvSpPr>
        <p:spPr/>
        <p:txBody>
          <a:bodyPr/>
          <a:lstStyle/>
          <a:p>
            <a:r>
              <a:rPr lang="en-US" dirty="0"/>
              <a:t>7 Last Plagues</a:t>
            </a:r>
          </a:p>
        </p:txBody>
      </p:sp>
      <p:sp>
        <p:nvSpPr>
          <p:cNvPr id="3" name="Content Placeholder 2">
            <a:extLst>
              <a:ext uri="{FF2B5EF4-FFF2-40B4-BE49-F238E27FC236}">
                <a16:creationId xmlns:a16="http://schemas.microsoft.com/office/drawing/2014/main" id="{93AE95CA-2588-484D-9F2C-29AB32D94D46}"/>
              </a:ext>
            </a:extLst>
          </p:cNvPr>
          <p:cNvSpPr>
            <a:spLocks noGrp="1"/>
          </p:cNvSpPr>
          <p:nvPr>
            <p:ph idx="1"/>
          </p:nvPr>
        </p:nvSpPr>
        <p:spPr/>
        <p:txBody>
          <a:bodyPr/>
          <a:lstStyle/>
          <a:p>
            <a:r>
              <a:rPr lang="en-US" dirty="0"/>
              <a:t>Revelation 16:1–2 (AV)</a:t>
            </a:r>
          </a:p>
          <a:p>
            <a:r>
              <a:rPr lang="en-US" dirty="0"/>
              <a:t>1 And I heard a great voice out of the temple saying to the seven angels, Go your ways, and pour out the vials of the wrath of God upon the earth. </a:t>
            </a:r>
          </a:p>
          <a:p>
            <a:r>
              <a:rPr lang="en-US" dirty="0"/>
              <a:t>2 And the first went, and poured out </a:t>
            </a:r>
            <a:r>
              <a:rPr lang="en-US" dirty="0">
                <a:highlight>
                  <a:srgbClr val="FFFF00"/>
                </a:highlight>
              </a:rPr>
              <a:t>his</a:t>
            </a:r>
            <a:r>
              <a:rPr lang="en-US" dirty="0"/>
              <a:t> vial upon the earth; and there fell a noisome and grievous sore upon the men which had the mark of the beast, and upon them which worshipped his image.</a:t>
            </a:r>
          </a:p>
        </p:txBody>
      </p:sp>
    </p:spTree>
    <p:extLst>
      <p:ext uri="{BB962C8B-B14F-4D97-AF65-F5344CB8AC3E}">
        <p14:creationId xmlns:p14="http://schemas.microsoft.com/office/powerpoint/2010/main" val="3365265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08FD7-0D1E-4AE5-AC23-D247E7ACD6FF}"/>
              </a:ext>
            </a:extLst>
          </p:cNvPr>
          <p:cNvSpPr>
            <a:spLocks noGrp="1"/>
          </p:cNvSpPr>
          <p:nvPr>
            <p:ph type="title"/>
          </p:nvPr>
        </p:nvSpPr>
        <p:spPr/>
        <p:txBody>
          <a:bodyPr>
            <a:normAutofit/>
          </a:bodyPr>
          <a:lstStyle/>
          <a:p>
            <a:r>
              <a:rPr lang="en-US" dirty="0"/>
              <a:t>The Prelude to the Sores</a:t>
            </a:r>
          </a:p>
        </p:txBody>
      </p:sp>
      <p:sp>
        <p:nvSpPr>
          <p:cNvPr id="3" name="Content Placeholder 2">
            <a:extLst>
              <a:ext uri="{FF2B5EF4-FFF2-40B4-BE49-F238E27FC236}">
                <a16:creationId xmlns:a16="http://schemas.microsoft.com/office/drawing/2014/main" id="{152DD572-5FB6-4538-8479-C8F864212549}"/>
              </a:ext>
            </a:extLst>
          </p:cNvPr>
          <p:cNvSpPr>
            <a:spLocks noGrp="1"/>
          </p:cNvSpPr>
          <p:nvPr>
            <p:ph idx="1"/>
          </p:nvPr>
        </p:nvSpPr>
        <p:spPr/>
        <p:txBody>
          <a:bodyPr>
            <a:normAutofit fontScale="92500"/>
          </a:bodyPr>
          <a:lstStyle/>
          <a:p>
            <a:pPr marL="0" indent="0">
              <a:buNone/>
            </a:pPr>
            <a:r>
              <a:rPr lang="en-US" dirty="0"/>
              <a:t> “I heard a great voice out of the temple saying to the seven angels, Go your ways, and pour out the vials of the wrath of God upon the earth” (</a:t>
            </a:r>
            <a:r>
              <a:rPr lang="en-US" dirty="0">
                <a:solidFill>
                  <a:srgbClr val="FFC000"/>
                </a:solidFill>
              </a:rPr>
              <a:t>Revelation 16:1</a:t>
            </a:r>
            <a:r>
              <a:rPr lang="en-US" dirty="0"/>
              <a:t>). God has held back long enough. Sin sooner or later will incur the wrath of God. </a:t>
            </a:r>
          </a:p>
          <a:p>
            <a:pPr marL="914400" lvl="1" indent="-457200">
              <a:buFont typeface="+mj-lt"/>
              <a:buAutoNum type="arabicPeriod"/>
            </a:pPr>
            <a:r>
              <a:rPr lang="en-US" dirty="0">
                <a:solidFill>
                  <a:srgbClr val="FFFF00"/>
                </a:solidFill>
              </a:rPr>
              <a:t>The will of God in the prelude. </a:t>
            </a:r>
            <a:r>
              <a:rPr lang="en-US" dirty="0"/>
              <a:t>“Go your ways, pour out the vials.” All service must be subject to the will of God. </a:t>
            </a:r>
          </a:p>
          <a:p>
            <a:pPr marL="914400" lvl="1" indent="-457200">
              <a:buFont typeface="+mj-lt"/>
              <a:buAutoNum type="arabicPeriod"/>
            </a:pPr>
            <a:r>
              <a:rPr lang="en-US" dirty="0">
                <a:solidFill>
                  <a:srgbClr val="FFFF00"/>
                </a:solidFill>
              </a:rPr>
              <a:t>The wrath of God in the prelude. </a:t>
            </a:r>
            <a:r>
              <a:rPr lang="en-US" dirty="0"/>
              <a:t>“Vials of the wrath of God.” We much prefer to hear of Divine love and mercy but here it is Divine wrath. But the reason it is the wrath of God is because of the wickedness of the people. </a:t>
            </a:r>
          </a:p>
          <a:p>
            <a:pPr marL="914400" lvl="1" indent="-457200">
              <a:buFont typeface="+mj-lt"/>
              <a:buAutoNum type="arabicPeriod"/>
            </a:pPr>
            <a:r>
              <a:rPr lang="en-US" dirty="0">
                <a:solidFill>
                  <a:srgbClr val="FFFF00"/>
                </a:solidFill>
              </a:rPr>
              <a:t>The world of God in the prelude. </a:t>
            </a:r>
            <a:r>
              <a:rPr lang="en-US" dirty="0"/>
              <a:t>“Upon the earth.” This is God’s world (</a:t>
            </a:r>
            <a:r>
              <a:rPr lang="en-US" dirty="0">
                <a:solidFill>
                  <a:srgbClr val="FFC000"/>
                </a:solidFill>
              </a:rPr>
              <a:t>Psalm 24:1</a:t>
            </a:r>
            <a:r>
              <a:rPr lang="en-US" dirty="0"/>
              <a:t>), but men have rejected His ownership and corrupted God’s world by sin. Therefore His judgment comes upon the world’s inhabitants.</a:t>
            </a:r>
          </a:p>
          <a:p>
            <a:endParaRPr lang="en-US" dirty="0"/>
          </a:p>
        </p:txBody>
      </p:sp>
    </p:spTree>
    <p:extLst>
      <p:ext uri="{BB962C8B-B14F-4D97-AF65-F5344CB8AC3E}">
        <p14:creationId xmlns:p14="http://schemas.microsoft.com/office/powerpoint/2010/main" val="812584473"/>
      </p:ext>
    </p:extLst>
  </p:cSld>
  <p:clrMapOvr>
    <a:masterClrMapping/>
  </p:clrMapOvr>
</p:sld>
</file>

<file path=ppt/theme/theme1.xml><?xml version="1.0" encoding="utf-8"?>
<a:theme xmlns:a="http://schemas.openxmlformats.org/drawingml/2006/main" name="1_Black Theme with custom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Theme with custom slides" id="{5E687656-73FB-4B9B-9076-8B4BA9BA225F}" vid="{B50CD072-23E4-4847-BD21-FA8A1F6944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BF4D8FC-BCEA-4A59-81F8-15968A174390}">
  <we:reference id="wa104380605" version="1.0.0.0" store="en-US" storeType="OMEX"/>
  <we:alternateReferences>
    <we:reference id="WA104380605" version="1.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Theme 2 with custom slides</Template>
  <TotalTime>43518</TotalTime>
  <Words>4540</Words>
  <Application>Microsoft Office PowerPoint</Application>
  <PresentationFormat>Widescreen</PresentationFormat>
  <Paragraphs>291</Paragraphs>
  <Slides>39</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Arial Rounded MT Bold</vt:lpstr>
      <vt:lpstr>Calibri</vt:lpstr>
      <vt:lpstr>Lucida Handwriting</vt:lpstr>
      <vt:lpstr>Open Sans</vt:lpstr>
      <vt:lpstr>Times New Roman</vt:lpstr>
      <vt:lpstr>Verdana</vt:lpstr>
      <vt:lpstr>1_Black Theme with custom slides</vt:lpstr>
      <vt:lpstr>Revelation 16, Seven Vials</vt:lpstr>
      <vt:lpstr>PowerPoint Presentation</vt:lpstr>
      <vt:lpstr>The Heptadic Structure (sevens)</vt:lpstr>
      <vt:lpstr>PowerPoint Presentation</vt:lpstr>
      <vt:lpstr>The Vials of Wrath</vt:lpstr>
      <vt:lpstr>PowerPoint Presentation</vt:lpstr>
      <vt:lpstr>PowerPoint Presentation</vt:lpstr>
      <vt:lpstr>7 Last Plagues</vt:lpstr>
      <vt:lpstr>The Prelude to the Sores</vt:lpstr>
      <vt:lpstr>The Perniciousness of the Sores </vt:lpstr>
      <vt:lpstr>The People for the Sores</vt:lpstr>
      <vt:lpstr>7 Last Plagues</vt:lpstr>
      <vt:lpstr>The Defilement of the Seas </vt:lpstr>
      <vt:lpstr>The Death in the Seas </vt:lpstr>
      <vt:lpstr>7 Last Plagues</vt:lpstr>
      <vt:lpstr>The Foulness for the Sowers</vt:lpstr>
      <vt:lpstr>The Fairness for the Sowers</vt:lpstr>
      <vt:lpstr>The Fairness for the Sowers</vt:lpstr>
      <vt:lpstr>The Fairness for the Sowers</vt:lpstr>
      <vt:lpstr>7 Last Plagues</vt:lpstr>
      <vt:lpstr>The Retribution of Scorching </vt:lpstr>
      <vt:lpstr>The Reaction to the Scorching </vt:lpstr>
      <vt:lpstr>Sun Worship</vt:lpstr>
      <vt:lpstr>Nimrod</vt:lpstr>
      <vt:lpstr>Nimrod</vt:lpstr>
      <vt:lpstr>Global Dictator</vt:lpstr>
      <vt:lpstr>7 Last Plagues</vt:lpstr>
      <vt:lpstr>The Site of the Judgment </vt:lpstr>
      <vt:lpstr>The Suffering in the Judgment  </vt:lpstr>
      <vt:lpstr>Darkness </vt:lpstr>
      <vt:lpstr>The Scorning of the Judgment</vt:lpstr>
      <vt:lpstr>The Scorning of the Judgment</vt:lpstr>
      <vt:lpstr>7 Last Plagues</vt:lpstr>
      <vt:lpstr>The Work on the Stream </vt:lpstr>
      <vt:lpstr>The Parenthesis Amongst the 7 Vials</vt:lpstr>
      <vt:lpstr>The Doctrine of Endless Punishment</vt:lpstr>
      <vt:lpstr>God’s Three Alternatives</vt:lpstr>
      <vt:lpstr>Two Deaths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Martars</dc:title>
  <dc:creator>Bob Rogers</dc:creator>
  <cp:lastModifiedBy>Bob Rogers</cp:lastModifiedBy>
  <cp:revision>1025</cp:revision>
  <dcterms:created xsi:type="dcterms:W3CDTF">2020-08-03T16:24:19Z</dcterms:created>
  <dcterms:modified xsi:type="dcterms:W3CDTF">2020-12-04T23:09:00Z</dcterms:modified>
</cp:coreProperties>
</file>