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36" r:id="rId2"/>
    <p:sldId id="256" r:id="rId3"/>
    <p:sldId id="271" r:id="rId4"/>
    <p:sldId id="274" r:id="rId5"/>
    <p:sldId id="273" r:id="rId6"/>
    <p:sldId id="275" r:id="rId7"/>
    <p:sldId id="257" r:id="rId8"/>
    <p:sldId id="329" r:id="rId9"/>
    <p:sldId id="302" r:id="rId10"/>
    <p:sldId id="303" r:id="rId11"/>
    <p:sldId id="304" r:id="rId12"/>
    <p:sldId id="305" r:id="rId13"/>
    <p:sldId id="306" r:id="rId14"/>
    <p:sldId id="258" r:id="rId15"/>
    <p:sldId id="330" r:id="rId16"/>
    <p:sldId id="286" r:id="rId17"/>
    <p:sldId id="335" r:id="rId18"/>
    <p:sldId id="287" r:id="rId19"/>
    <p:sldId id="288" r:id="rId20"/>
    <p:sldId id="289" r:id="rId21"/>
    <p:sldId id="290" r:id="rId22"/>
    <p:sldId id="334" r:id="rId23"/>
    <p:sldId id="291" r:id="rId24"/>
    <p:sldId id="292" r:id="rId25"/>
    <p:sldId id="293" r:id="rId26"/>
    <p:sldId id="294" r:id="rId27"/>
    <p:sldId id="295" r:id="rId28"/>
    <p:sldId id="259" r:id="rId29"/>
    <p:sldId id="331" r:id="rId30"/>
    <p:sldId id="285" r:id="rId31"/>
    <p:sldId id="260" r:id="rId32"/>
    <p:sldId id="332" r:id="rId33"/>
    <p:sldId id="296" r:id="rId34"/>
    <p:sldId id="297" r:id="rId35"/>
    <p:sldId id="298" r:id="rId36"/>
    <p:sldId id="299" r:id="rId37"/>
    <p:sldId id="261" r:id="rId38"/>
    <p:sldId id="333" r:id="rId39"/>
    <p:sldId id="300" r:id="rId40"/>
    <p:sldId id="301" r:id="rId41"/>
    <p:sldId id="263" r:id="rId42"/>
    <p:sldId id="327" r:id="rId43"/>
    <p:sldId id="262" r:id="rId44"/>
    <p:sldId id="276" r:id="rId45"/>
    <p:sldId id="277" r:id="rId46"/>
    <p:sldId id="278" r:id="rId47"/>
    <p:sldId id="279" r:id="rId48"/>
    <p:sldId id="280" r:id="rId49"/>
    <p:sldId id="281" r:id="rId50"/>
    <p:sldId id="338" r:id="rId51"/>
    <p:sldId id="339" r:id="rId52"/>
    <p:sldId id="311" r:id="rId53"/>
    <p:sldId id="340" r:id="rId54"/>
    <p:sldId id="341" r:id="rId55"/>
    <p:sldId id="365"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538"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77B424-6AF3-45B7-AB30-FA943E11C96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DB9099F-A46F-4B43-BE35-846172F9698E}">
      <dgm:prSet/>
      <dgm:spPr/>
      <dgm:t>
        <a:bodyPr/>
        <a:lstStyle/>
        <a:p>
          <a:r>
            <a:rPr lang="en-US" b="0" i="0"/>
            <a:t>John 3:16 KJV(16)  For God so loved the world, that he gave his only begotten Son, that whosoever believeth in him should not perish, but have everlasting life.</a:t>
          </a:r>
          <a:endParaRPr lang="en-US"/>
        </a:p>
      </dgm:t>
    </dgm:pt>
    <dgm:pt modelId="{0ED3D83D-E730-468C-9029-C03AB8A7248F}" type="parTrans" cxnId="{C39386BB-9BC4-485A-AC67-6AA417525AF3}">
      <dgm:prSet/>
      <dgm:spPr/>
      <dgm:t>
        <a:bodyPr/>
        <a:lstStyle/>
        <a:p>
          <a:endParaRPr lang="en-US"/>
        </a:p>
      </dgm:t>
    </dgm:pt>
    <dgm:pt modelId="{76B24B1F-D212-41A9-BB59-32F58C502DBD}" type="sibTrans" cxnId="{C39386BB-9BC4-485A-AC67-6AA417525AF3}">
      <dgm:prSet/>
      <dgm:spPr/>
      <dgm:t>
        <a:bodyPr/>
        <a:lstStyle/>
        <a:p>
          <a:endParaRPr lang="en-US"/>
        </a:p>
      </dgm:t>
    </dgm:pt>
    <dgm:pt modelId="{6E54A27D-E9FB-47C8-ACA5-E7427EFA6998}">
      <dgm:prSet/>
      <dgm:spPr/>
      <dgm:t>
        <a:bodyPr/>
        <a:lstStyle/>
        <a:p>
          <a:r>
            <a:rPr lang="en-US" b="0" i="0" dirty="0"/>
            <a:t>John 3:36 KJV(36)  He that believeth on the Son hath everlasting life: and he that believeth not the Son shall not see life; but the wrath of God abideth on him.</a:t>
          </a:r>
          <a:endParaRPr lang="en-US" dirty="0"/>
        </a:p>
      </dgm:t>
    </dgm:pt>
    <dgm:pt modelId="{FD746260-B082-43F9-9F57-2179EDFAC516}" type="parTrans" cxnId="{72324D2C-64C9-4380-9C61-B44760C0DE85}">
      <dgm:prSet/>
      <dgm:spPr/>
      <dgm:t>
        <a:bodyPr/>
        <a:lstStyle/>
        <a:p>
          <a:endParaRPr lang="en-US"/>
        </a:p>
      </dgm:t>
    </dgm:pt>
    <dgm:pt modelId="{9BAA1B2C-B1B5-4509-9B7C-695AAD4F1CC3}" type="sibTrans" cxnId="{72324D2C-64C9-4380-9C61-B44760C0DE85}">
      <dgm:prSet/>
      <dgm:spPr/>
      <dgm:t>
        <a:bodyPr/>
        <a:lstStyle/>
        <a:p>
          <a:endParaRPr lang="en-US"/>
        </a:p>
      </dgm:t>
    </dgm:pt>
    <dgm:pt modelId="{197758F4-18D8-4E06-8525-5F4831FD73F0}">
      <dgm:prSet/>
      <dgm:spPr/>
      <dgm:t>
        <a:bodyPr/>
        <a:lstStyle/>
        <a:p>
          <a:r>
            <a:rPr lang="en-US" b="0" i="0" dirty="0"/>
            <a:t>John 5:24 KJV(24)  Verily, verily, I say unto you, He that heareth my word, and believeth on him that sent me, hath everlasting life, and shall not come into condemnation; but is passed from death unto life.</a:t>
          </a:r>
          <a:endParaRPr lang="en-US" dirty="0"/>
        </a:p>
      </dgm:t>
    </dgm:pt>
    <dgm:pt modelId="{2CAFB95D-2C57-42A6-83CB-95E0BBCF0D5B}" type="parTrans" cxnId="{6DC25CEE-CA03-46A7-9F98-4CC896EC0BC8}">
      <dgm:prSet/>
      <dgm:spPr/>
      <dgm:t>
        <a:bodyPr/>
        <a:lstStyle/>
        <a:p>
          <a:endParaRPr lang="en-US"/>
        </a:p>
      </dgm:t>
    </dgm:pt>
    <dgm:pt modelId="{869F8819-D83B-48B5-884E-914DEDCB09AC}" type="sibTrans" cxnId="{6DC25CEE-CA03-46A7-9F98-4CC896EC0BC8}">
      <dgm:prSet/>
      <dgm:spPr/>
      <dgm:t>
        <a:bodyPr/>
        <a:lstStyle/>
        <a:p>
          <a:endParaRPr lang="en-US"/>
        </a:p>
      </dgm:t>
    </dgm:pt>
    <dgm:pt modelId="{F1B2F30B-C61F-416A-959A-7B0E49C31920}" type="pres">
      <dgm:prSet presAssocID="{0577B424-6AF3-45B7-AB30-FA943E11C96A}" presName="linear" presStyleCnt="0">
        <dgm:presLayoutVars>
          <dgm:animLvl val="lvl"/>
          <dgm:resizeHandles val="exact"/>
        </dgm:presLayoutVars>
      </dgm:prSet>
      <dgm:spPr/>
    </dgm:pt>
    <dgm:pt modelId="{7954D067-CDE5-407E-ABD7-FA649672739D}" type="pres">
      <dgm:prSet presAssocID="{7DB9099F-A46F-4B43-BE35-846172F9698E}" presName="parentText" presStyleLbl="node1" presStyleIdx="0" presStyleCnt="3">
        <dgm:presLayoutVars>
          <dgm:chMax val="0"/>
          <dgm:bulletEnabled val="1"/>
        </dgm:presLayoutVars>
      </dgm:prSet>
      <dgm:spPr/>
    </dgm:pt>
    <dgm:pt modelId="{E6050648-271D-4204-A0C1-22E6F3AA76A9}" type="pres">
      <dgm:prSet presAssocID="{76B24B1F-D212-41A9-BB59-32F58C502DBD}" presName="spacer" presStyleCnt="0"/>
      <dgm:spPr/>
    </dgm:pt>
    <dgm:pt modelId="{B228124C-34B1-4AE2-BC3D-FC69B15D5ED0}" type="pres">
      <dgm:prSet presAssocID="{6E54A27D-E9FB-47C8-ACA5-E7427EFA6998}" presName="parentText" presStyleLbl="node1" presStyleIdx="1" presStyleCnt="3">
        <dgm:presLayoutVars>
          <dgm:chMax val="0"/>
          <dgm:bulletEnabled val="1"/>
        </dgm:presLayoutVars>
      </dgm:prSet>
      <dgm:spPr/>
    </dgm:pt>
    <dgm:pt modelId="{A3EE722D-BD68-429E-BBC3-0AFEF3F87027}" type="pres">
      <dgm:prSet presAssocID="{9BAA1B2C-B1B5-4509-9B7C-695AAD4F1CC3}" presName="spacer" presStyleCnt="0"/>
      <dgm:spPr/>
    </dgm:pt>
    <dgm:pt modelId="{6D4845D6-0E38-4B8A-87C0-19BD0C81DCFC}" type="pres">
      <dgm:prSet presAssocID="{197758F4-18D8-4E06-8525-5F4831FD73F0}" presName="parentText" presStyleLbl="node1" presStyleIdx="2" presStyleCnt="3">
        <dgm:presLayoutVars>
          <dgm:chMax val="0"/>
          <dgm:bulletEnabled val="1"/>
        </dgm:presLayoutVars>
      </dgm:prSet>
      <dgm:spPr/>
    </dgm:pt>
  </dgm:ptLst>
  <dgm:cxnLst>
    <dgm:cxn modelId="{7A434918-2C42-4DD3-AF55-76205880A539}" type="presOf" srcId="{6E54A27D-E9FB-47C8-ACA5-E7427EFA6998}" destId="{B228124C-34B1-4AE2-BC3D-FC69B15D5ED0}" srcOrd="0" destOrd="0" presId="urn:microsoft.com/office/officeart/2005/8/layout/vList2"/>
    <dgm:cxn modelId="{72324D2C-64C9-4380-9C61-B44760C0DE85}" srcId="{0577B424-6AF3-45B7-AB30-FA943E11C96A}" destId="{6E54A27D-E9FB-47C8-ACA5-E7427EFA6998}" srcOrd="1" destOrd="0" parTransId="{FD746260-B082-43F9-9F57-2179EDFAC516}" sibTransId="{9BAA1B2C-B1B5-4509-9B7C-695AAD4F1CC3}"/>
    <dgm:cxn modelId="{28CE8A39-7BE5-4320-B7F4-49DF6E4FA480}" type="presOf" srcId="{197758F4-18D8-4E06-8525-5F4831FD73F0}" destId="{6D4845D6-0E38-4B8A-87C0-19BD0C81DCFC}" srcOrd="0" destOrd="0" presId="urn:microsoft.com/office/officeart/2005/8/layout/vList2"/>
    <dgm:cxn modelId="{A09198AF-FD5D-4559-8AA5-FABB345D3B87}" type="presOf" srcId="{0577B424-6AF3-45B7-AB30-FA943E11C96A}" destId="{F1B2F30B-C61F-416A-959A-7B0E49C31920}" srcOrd="0" destOrd="0" presId="urn:microsoft.com/office/officeart/2005/8/layout/vList2"/>
    <dgm:cxn modelId="{C39386BB-9BC4-485A-AC67-6AA417525AF3}" srcId="{0577B424-6AF3-45B7-AB30-FA943E11C96A}" destId="{7DB9099F-A46F-4B43-BE35-846172F9698E}" srcOrd="0" destOrd="0" parTransId="{0ED3D83D-E730-468C-9029-C03AB8A7248F}" sibTransId="{76B24B1F-D212-41A9-BB59-32F58C502DBD}"/>
    <dgm:cxn modelId="{6DC25CEE-CA03-46A7-9F98-4CC896EC0BC8}" srcId="{0577B424-6AF3-45B7-AB30-FA943E11C96A}" destId="{197758F4-18D8-4E06-8525-5F4831FD73F0}" srcOrd="2" destOrd="0" parTransId="{2CAFB95D-2C57-42A6-83CB-95E0BBCF0D5B}" sibTransId="{869F8819-D83B-48B5-884E-914DEDCB09AC}"/>
    <dgm:cxn modelId="{A966E3F3-A3BB-488F-97DC-CF6412D62143}" type="presOf" srcId="{7DB9099F-A46F-4B43-BE35-846172F9698E}" destId="{7954D067-CDE5-407E-ABD7-FA649672739D}" srcOrd="0" destOrd="0" presId="urn:microsoft.com/office/officeart/2005/8/layout/vList2"/>
    <dgm:cxn modelId="{E13F7F73-3585-4D45-80DA-680116E41A54}" type="presParOf" srcId="{F1B2F30B-C61F-416A-959A-7B0E49C31920}" destId="{7954D067-CDE5-407E-ABD7-FA649672739D}" srcOrd="0" destOrd="0" presId="urn:microsoft.com/office/officeart/2005/8/layout/vList2"/>
    <dgm:cxn modelId="{563B6EB7-8A7C-4CA5-84CC-1EAC4DBA9DAE}" type="presParOf" srcId="{F1B2F30B-C61F-416A-959A-7B0E49C31920}" destId="{E6050648-271D-4204-A0C1-22E6F3AA76A9}" srcOrd="1" destOrd="0" presId="urn:microsoft.com/office/officeart/2005/8/layout/vList2"/>
    <dgm:cxn modelId="{82A99F91-60D7-42D2-9FED-B61CE8458A24}" type="presParOf" srcId="{F1B2F30B-C61F-416A-959A-7B0E49C31920}" destId="{B228124C-34B1-4AE2-BC3D-FC69B15D5ED0}" srcOrd="2" destOrd="0" presId="urn:microsoft.com/office/officeart/2005/8/layout/vList2"/>
    <dgm:cxn modelId="{C2F050B6-9D43-43A8-B3DE-DBFB4E47F8AD}" type="presParOf" srcId="{F1B2F30B-C61F-416A-959A-7B0E49C31920}" destId="{A3EE722D-BD68-429E-BBC3-0AFEF3F87027}" srcOrd="3" destOrd="0" presId="urn:microsoft.com/office/officeart/2005/8/layout/vList2"/>
    <dgm:cxn modelId="{BCFE5984-78BC-41DC-8E32-250BA9975F76}" type="presParOf" srcId="{F1B2F30B-C61F-416A-959A-7B0E49C31920}" destId="{6D4845D6-0E38-4B8A-87C0-19BD0C81DC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6C7919-B467-4AA3-873E-B806F60AC37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DA820F0-F91E-4E40-80F3-AFD920097F66}">
      <dgm:prSet/>
      <dgm:spPr/>
      <dgm:t>
        <a:bodyPr/>
        <a:lstStyle/>
        <a:p>
          <a:r>
            <a:rPr lang="en-US" b="1" i="0" dirty="0"/>
            <a:t>The Chain of Glorification 		Romans 8:29-30; Eph. 1:4-6</a:t>
          </a:r>
          <a:endParaRPr lang="en-US" dirty="0"/>
        </a:p>
      </dgm:t>
    </dgm:pt>
    <dgm:pt modelId="{C549850D-7B5F-433A-86E2-60EC3C1ED764}" type="parTrans" cxnId="{FB7DCC31-5A2C-4985-BFB0-F938E00FF722}">
      <dgm:prSet/>
      <dgm:spPr/>
      <dgm:t>
        <a:bodyPr/>
        <a:lstStyle/>
        <a:p>
          <a:endParaRPr lang="en-US"/>
        </a:p>
      </dgm:t>
    </dgm:pt>
    <dgm:pt modelId="{95B0E843-36F5-47DB-B15E-3409CD985D54}" type="sibTrans" cxnId="{FB7DCC31-5A2C-4985-BFB0-F938E00FF722}">
      <dgm:prSet/>
      <dgm:spPr/>
      <dgm:t>
        <a:bodyPr/>
        <a:lstStyle/>
        <a:p>
          <a:endParaRPr lang="en-US"/>
        </a:p>
      </dgm:t>
    </dgm:pt>
    <dgm:pt modelId="{B58CA167-1BC2-49AD-B048-381581A50429}">
      <dgm:prSet/>
      <dgm:spPr/>
      <dgm:t>
        <a:bodyPr/>
        <a:lstStyle/>
        <a:p>
          <a:r>
            <a:rPr lang="en-US" b="1" i="0"/>
            <a:t>Foreknowledge</a:t>
          </a:r>
          <a:endParaRPr lang="en-US"/>
        </a:p>
      </dgm:t>
    </dgm:pt>
    <dgm:pt modelId="{40D63BCA-86E4-4473-B98F-0EEC5DE56BF5}" type="parTrans" cxnId="{30C49F9E-2A90-4B7B-AEB3-E9D0CDB29B26}">
      <dgm:prSet/>
      <dgm:spPr/>
      <dgm:t>
        <a:bodyPr/>
        <a:lstStyle/>
        <a:p>
          <a:endParaRPr lang="en-US"/>
        </a:p>
      </dgm:t>
    </dgm:pt>
    <dgm:pt modelId="{2BBCE7E1-CC2E-481C-90ED-5D1040F6D888}" type="sibTrans" cxnId="{30C49F9E-2A90-4B7B-AEB3-E9D0CDB29B26}">
      <dgm:prSet/>
      <dgm:spPr/>
      <dgm:t>
        <a:bodyPr/>
        <a:lstStyle/>
        <a:p>
          <a:endParaRPr lang="en-US"/>
        </a:p>
      </dgm:t>
    </dgm:pt>
    <dgm:pt modelId="{7B4AE58F-F3BA-43DC-9525-953FA0B0D6D8}">
      <dgm:prSet/>
      <dgm:spPr/>
      <dgm:t>
        <a:bodyPr/>
        <a:lstStyle/>
        <a:p>
          <a:r>
            <a:rPr lang="en-US" b="0" i="0"/>
            <a:t>Which leads to</a:t>
          </a:r>
          <a:endParaRPr lang="en-US"/>
        </a:p>
      </dgm:t>
    </dgm:pt>
    <dgm:pt modelId="{D72BD0FE-4C07-4CDD-AB6A-B1941756AE38}" type="parTrans" cxnId="{459A0A67-C25D-4758-BC16-A546C6352AF3}">
      <dgm:prSet/>
      <dgm:spPr/>
      <dgm:t>
        <a:bodyPr/>
        <a:lstStyle/>
        <a:p>
          <a:endParaRPr lang="en-US"/>
        </a:p>
      </dgm:t>
    </dgm:pt>
    <dgm:pt modelId="{C5CAE075-DEA2-4F8C-878E-71BA573D6300}" type="sibTrans" cxnId="{459A0A67-C25D-4758-BC16-A546C6352AF3}">
      <dgm:prSet/>
      <dgm:spPr/>
      <dgm:t>
        <a:bodyPr/>
        <a:lstStyle/>
        <a:p>
          <a:endParaRPr lang="en-US"/>
        </a:p>
      </dgm:t>
    </dgm:pt>
    <dgm:pt modelId="{60E31D43-126F-4BA4-96EC-36ADEFDBCA48}">
      <dgm:prSet/>
      <dgm:spPr/>
      <dgm:t>
        <a:bodyPr/>
        <a:lstStyle/>
        <a:p>
          <a:r>
            <a:rPr lang="en-US" b="1" i="0"/>
            <a:t>Predestined </a:t>
          </a:r>
          <a:r>
            <a:rPr lang="en-US" b="1" i="1"/>
            <a:t>(to become in image of Jesus)</a:t>
          </a:r>
          <a:endParaRPr lang="en-US"/>
        </a:p>
      </dgm:t>
    </dgm:pt>
    <dgm:pt modelId="{0D590C69-F1B4-463D-B22F-EB903A77BE78}" type="parTrans" cxnId="{55925FDB-4757-4B39-8943-B026DEE427CF}">
      <dgm:prSet/>
      <dgm:spPr/>
      <dgm:t>
        <a:bodyPr/>
        <a:lstStyle/>
        <a:p>
          <a:endParaRPr lang="en-US"/>
        </a:p>
      </dgm:t>
    </dgm:pt>
    <dgm:pt modelId="{4E4E78BF-275C-472A-98BF-C87A9A1FA916}" type="sibTrans" cxnId="{55925FDB-4757-4B39-8943-B026DEE427CF}">
      <dgm:prSet/>
      <dgm:spPr/>
      <dgm:t>
        <a:bodyPr/>
        <a:lstStyle/>
        <a:p>
          <a:endParaRPr lang="en-US"/>
        </a:p>
      </dgm:t>
    </dgm:pt>
    <dgm:pt modelId="{1E4A1FD7-E353-404C-AB77-A1C993EAA95B}">
      <dgm:prSet/>
      <dgm:spPr/>
      <dgm:t>
        <a:bodyPr/>
        <a:lstStyle/>
        <a:p>
          <a:r>
            <a:rPr lang="en-US" b="0" i="0" dirty="0"/>
            <a:t>Which leads to</a:t>
          </a:r>
          <a:endParaRPr lang="en-US" dirty="0"/>
        </a:p>
      </dgm:t>
    </dgm:pt>
    <dgm:pt modelId="{27BF809E-8304-4283-9ECE-F261386D8E65}" type="parTrans" cxnId="{83C8D4B3-5D67-438F-ABFE-944BE36F95CB}">
      <dgm:prSet/>
      <dgm:spPr/>
      <dgm:t>
        <a:bodyPr/>
        <a:lstStyle/>
        <a:p>
          <a:endParaRPr lang="en-US"/>
        </a:p>
      </dgm:t>
    </dgm:pt>
    <dgm:pt modelId="{E98F58BD-3394-4E7D-B798-35B018D8ADE8}" type="sibTrans" cxnId="{83C8D4B3-5D67-438F-ABFE-944BE36F95CB}">
      <dgm:prSet/>
      <dgm:spPr/>
      <dgm:t>
        <a:bodyPr/>
        <a:lstStyle/>
        <a:p>
          <a:endParaRPr lang="en-US"/>
        </a:p>
      </dgm:t>
    </dgm:pt>
    <dgm:pt modelId="{E239A25C-F19B-41A7-BB95-A0F0E4C0B72E}">
      <dgm:prSet/>
      <dgm:spPr/>
      <dgm:t>
        <a:bodyPr/>
        <a:lstStyle/>
        <a:p>
          <a:r>
            <a:rPr lang="en-US" b="1" i="0"/>
            <a:t>Calling</a:t>
          </a:r>
          <a:endParaRPr lang="en-US"/>
        </a:p>
      </dgm:t>
    </dgm:pt>
    <dgm:pt modelId="{1CD8EB29-30E2-4EEA-9FB1-9233EE6B5698}" type="parTrans" cxnId="{3116EAE4-A01D-46F2-80A9-858A9366F27A}">
      <dgm:prSet/>
      <dgm:spPr/>
      <dgm:t>
        <a:bodyPr/>
        <a:lstStyle/>
        <a:p>
          <a:endParaRPr lang="en-US"/>
        </a:p>
      </dgm:t>
    </dgm:pt>
    <dgm:pt modelId="{5E9BFBB3-6F6A-4308-B152-211A03484E2D}" type="sibTrans" cxnId="{3116EAE4-A01D-46F2-80A9-858A9366F27A}">
      <dgm:prSet/>
      <dgm:spPr/>
      <dgm:t>
        <a:bodyPr/>
        <a:lstStyle/>
        <a:p>
          <a:endParaRPr lang="en-US"/>
        </a:p>
      </dgm:t>
    </dgm:pt>
    <dgm:pt modelId="{0A4C3453-8CE8-4827-8271-96331C72FDB8}">
      <dgm:prSet/>
      <dgm:spPr/>
      <dgm:t>
        <a:bodyPr/>
        <a:lstStyle/>
        <a:p>
          <a:r>
            <a:rPr lang="en-US" b="0" i="0"/>
            <a:t>Which leads to</a:t>
          </a:r>
          <a:endParaRPr lang="en-US"/>
        </a:p>
      </dgm:t>
    </dgm:pt>
    <dgm:pt modelId="{8A6A371A-3A47-4E15-AF46-4B091840D66B}" type="parTrans" cxnId="{3C267E55-4104-408B-83FA-70292C41C61A}">
      <dgm:prSet/>
      <dgm:spPr/>
      <dgm:t>
        <a:bodyPr/>
        <a:lstStyle/>
        <a:p>
          <a:endParaRPr lang="en-US"/>
        </a:p>
      </dgm:t>
    </dgm:pt>
    <dgm:pt modelId="{5F89DF05-1A3C-4D00-97A9-47C8E36B9A58}" type="sibTrans" cxnId="{3C267E55-4104-408B-83FA-70292C41C61A}">
      <dgm:prSet/>
      <dgm:spPr/>
      <dgm:t>
        <a:bodyPr/>
        <a:lstStyle/>
        <a:p>
          <a:endParaRPr lang="en-US"/>
        </a:p>
      </dgm:t>
    </dgm:pt>
    <dgm:pt modelId="{BC50A32C-1683-4814-930A-28283D970C78}">
      <dgm:prSet/>
      <dgm:spPr/>
      <dgm:t>
        <a:bodyPr/>
        <a:lstStyle/>
        <a:p>
          <a:r>
            <a:rPr lang="en-US" b="1" i="0" dirty="0"/>
            <a:t>Justification (being justified)</a:t>
          </a:r>
          <a:endParaRPr lang="en-US" dirty="0"/>
        </a:p>
      </dgm:t>
    </dgm:pt>
    <dgm:pt modelId="{3965588B-3B94-4026-AC1F-885270BCC049}" type="parTrans" cxnId="{61B30588-2CB3-42F4-9388-2E55435F924E}">
      <dgm:prSet/>
      <dgm:spPr/>
      <dgm:t>
        <a:bodyPr/>
        <a:lstStyle/>
        <a:p>
          <a:endParaRPr lang="en-US"/>
        </a:p>
      </dgm:t>
    </dgm:pt>
    <dgm:pt modelId="{8D9AAABB-0748-49FC-B8ED-D68C7062984F}" type="sibTrans" cxnId="{61B30588-2CB3-42F4-9388-2E55435F924E}">
      <dgm:prSet/>
      <dgm:spPr/>
      <dgm:t>
        <a:bodyPr/>
        <a:lstStyle/>
        <a:p>
          <a:endParaRPr lang="en-US"/>
        </a:p>
      </dgm:t>
    </dgm:pt>
    <dgm:pt modelId="{88FBB45E-F669-4BAE-95B8-FE637E9DB3A8}">
      <dgm:prSet/>
      <dgm:spPr/>
      <dgm:t>
        <a:bodyPr/>
        <a:lstStyle/>
        <a:p>
          <a:r>
            <a:rPr lang="en-US" b="0" i="0"/>
            <a:t>Which leads to</a:t>
          </a:r>
          <a:endParaRPr lang="en-US"/>
        </a:p>
      </dgm:t>
    </dgm:pt>
    <dgm:pt modelId="{0360236D-B13F-4257-8CB5-A67D9751F36D}" type="parTrans" cxnId="{31C37156-9CD2-473E-A963-B056FB71DA09}">
      <dgm:prSet/>
      <dgm:spPr/>
      <dgm:t>
        <a:bodyPr/>
        <a:lstStyle/>
        <a:p>
          <a:endParaRPr lang="en-US"/>
        </a:p>
      </dgm:t>
    </dgm:pt>
    <dgm:pt modelId="{F99E03F3-BDA1-48B7-BCA3-B622FE402B4E}" type="sibTrans" cxnId="{31C37156-9CD2-473E-A963-B056FB71DA09}">
      <dgm:prSet/>
      <dgm:spPr/>
      <dgm:t>
        <a:bodyPr/>
        <a:lstStyle/>
        <a:p>
          <a:endParaRPr lang="en-US"/>
        </a:p>
      </dgm:t>
    </dgm:pt>
    <dgm:pt modelId="{6A62FF67-A2E2-45DD-9682-FC11E60AC800}">
      <dgm:prSet/>
      <dgm:spPr/>
      <dgm:t>
        <a:bodyPr/>
        <a:lstStyle/>
        <a:p>
          <a:r>
            <a:rPr lang="en-US" b="1" i="0" dirty="0"/>
            <a:t>Glorification (being glorified)</a:t>
          </a:r>
          <a:endParaRPr lang="en-US" dirty="0"/>
        </a:p>
      </dgm:t>
    </dgm:pt>
    <dgm:pt modelId="{8F3A3B50-0605-48F2-AE20-E51CDB7B61D6}" type="parTrans" cxnId="{3A0F11F0-D4E8-4172-8192-88EF3B81C037}">
      <dgm:prSet/>
      <dgm:spPr/>
      <dgm:t>
        <a:bodyPr/>
        <a:lstStyle/>
        <a:p>
          <a:endParaRPr lang="en-US"/>
        </a:p>
      </dgm:t>
    </dgm:pt>
    <dgm:pt modelId="{BB62AF66-9C11-41D6-892E-B50F57B6BE0C}" type="sibTrans" cxnId="{3A0F11F0-D4E8-4172-8192-88EF3B81C037}">
      <dgm:prSet/>
      <dgm:spPr/>
      <dgm:t>
        <a:bodyPr/>
        <a:lstStyle/>
        <a:p>
          <a:endParaRPr lang="en-US"/>
        </a:p>
      </dgm:t>
    </dgm:pt>
    <dgm:pt modelId="{4B97F1F6-3BFA-4BD0-8C87-17640F3CD2FD}">
      <dgm:prSet/>
      <dgm:spPr/>
      <dgm:t>
        <a:bodyPr/>
        <a:lstStyle/>
        <a:p>
          <a:r>
            <a:rPr lang="en-US" b="0" i="0"/>
            <a:t>Which happens at the Rapture when we go to Heaven	1 Cor 15:51-57; 1 Thess. 4:13-18</a:t>
          </a:r>
          <a:endParaRPr lang="en-US"/>
        </a:p>
      </dgm:t>
    </dgm:pt>
    <dgm:pt modelId="{CFEC0483-DBEE-45C0-96AE-07E13E8A0916}" type="parTrans" cxnId="{D4CA55F1-2F5F-4A27-8576-4061CACD15D7}">
      <dgm:prSet/>
      <dgm:spPr/>
      <dgm:t>
        <a:bodyPr/>
        <a:lstStyle/>
        <a:p>
          <a:endParaRPr lang="en-US"/>
        </a:p>
      </dgm:t>
    </dgm:pt>
    <dgm:pt modelId="{0931D626-1BC8-4275-843F-4550F45E51DB}" type="sibTrans" cxnId="{D4CA55F1-2F5F-4A27-8576-4061CACD15D7}">
      <dgm:prSet/>
      <dgm:spPr/>
      <dgm:t>
        <a:bodyPr/>
        <a:lstStyle/>
        <a:p>
          <a:endParaRPr lang="en-US"/>
        </a:p>
      </dgm:t>
    </dgm:pt>
    <dgm:pt modelId="{34F18FBC-D2C4-4CF7-A940-7417C5D1CD07}" type="pres">
      <dgm:prSet presAssocID="{D36C7919-B467-4AA3-873E-B806F60AC375}" presName="Name0" presStyleCnt="0">
        <dgm:presLayoutVars>
          <dgm:dir/>
          <dgm:animLvl val="lvl"/>
          <dgm:resizeHandles val="exact"/>
        </dgm:presLayoutVars>
      </dgm:prSet>
      <dgm:spPr/>
    </dgm:pt>
    <dgm:pt modelId="{FA672B24-0771-40D1-A55B-F4A026F92B02}" type="pres">
      <dgm:prSet presAssocID="{8DA820F0-F91E-4E40-80F3-AFD920097F66}" presName="composite" presStyleCnt="0"/>
      <dgm:spPr/>
    </dgm:pt>
    <dgm:pt modelId="{B8585203-0C77-41C0-BBBE-5A43F4AA2A8F}" type="pres">
      <dgm:prSet presAssocID="{8DA820F0-F91E-4E40-80F3-AFD920097F66}" presName="parTx" presStyleLbl="alignNode1" presStyleIdx="0" presStyleCnt="1">
        <dgm:presLayoutVars>
          <dgm:chMax val="0"/>
          <dgm:chPref val="0"/>
          <dgm:bulletEnabled val="1"/>
        </dgm:presLayoutVars>
      </dgm:prSet>
      <dgm:spPr/>
    </dgm:pt>
    <dgm:pt modelId="{504F1A36-4D10-4B4C-B5D2-1C4B41A005F5}" type="pres">
      <dgm:prSet presAssocID="{8DA820F0-F91E-4E40-80F3-AFD920097F66}" presName="desTx" presStyleLbl="alignAccFollowNode1" presStyleIdx="0" presStyleCnt="1">
        <dgm:presLayoutVars>
          <dgm:bulletEnabled val="1"/>
        </dgm:presLayoutVars>
      </dgm:prSet>
      <dgm:spPr/>
    </dgm:pt>
  </dgm:ptLst>
  <dgm:cxnLst>
    <dgm:cxn modelId="{00406902-A3CE-458B-A140-A29D3E306E01}" type="presOf" srcId="{BC50A32C-1683-4814-930A-28283D970C78}" destId="{504F1A36-4D10-4B4C-B5D2-1C4B41A005F5}" srcOrd="0" destOrd="6" presId="urn:microsoft.com/office/officeart/2005/8/layout/hList1"/>
    <dgm:cxn modelId="{48378014-3D29-4E5C-AC02-370695B56D55}" type="presOf" srcId="{7B4AE58F-F3BA-43DC-9525-953FA0B0D6D8}" destId="{504F1A36-4D10-4B4C-B5D2-1C4B41A005F5}" srcOrd="0" destOrd="1" presId="urn:microsoft.com/office/officeart/2005/8/layout/hList1"/>
    <dgm:cxn modelId="{FB7DCC31-5A2C-4985-BFB0-F938E00FF722}" srcId="{D36C7919-B467-4AA3-873E-B806F60AC375}" destId="{8DA820F0-F91E-4E40-80F3-AFD920097F66}" srcOrd="0" destOrd="0" parTransId="{C549850D-7B5F-433A-86E2-60EC3C1ED764}" sibTransId="{95B0E843-36F5-47DB-B15E-3409CD985D54}"/>
    <dgm:cxn modelId="{09A0E263-247F-42C6-9D4E-811876109CC8}" type="presOf" srcId="{0A4C3453-8CE8-4827-8271-96331C72FDB8}" destId="{504F1A36-4D10-4B4C-B5D2-1C4B41A005F5}" srcOrd="0" destOrd="5" presId="urn:microsoft.com/office/officeart/2005/8/layout/hList1"/>
    <dgm:cxn modelId="{459A0A67-C25D-4758-BC16-A546C6352AF3}" srcId="{B58CA167-1BC2-49AD-B048-381581A50429}" destId="{7B4AE58F-F3BA-43DC-9525-953FA0B0D6D8}" srcOrd="0" destOrd="0" parTransId="{D72BD0FE-4C07-4CDD-AB6A-B1941756AE38}" sibTransId="{C5CAE075-DEA2-4F8C-878E-71BA573D6300}"/>
    <dgm:cxn modelId="{1E19DE4E-6DE6-4498-A857-E17F35ABBBFB}" type="presOf" srcId="{60E31D43-126F-4BA4-96EC-36ADEFDBCA48}" destId="{504F1A36-4D10-4B4C-B5D2-1C4B41A005F5}" srcOrd="0" destOrd="2" presId="urn:microsoft.com/office/officeart/2005/8/layout/hList1"/>
    <dgm:cxn modelId="{3C267E55-4104-408B-83FA-70292C41C61A}" srcId="{E239A25C-F19B-41A7-BB95-A0F0E4C0B72E}" destId="{0A4C3453-8CE8-4827-8271-96331C72FDB8}" srcOrd="0" destOrd="0" parTransId="{8A6A371A-3A47-4E15-AF46-4B091840D66B}" sibTransId="{5F89DF05-1A3C-4D00-97A9-47C8E36B9A58}"/>
    <dgm:cxn modelId="{31C37156-9CD2-473E-A963-B056FB71DA09}" srcId="{BC50A32C-1683-4814-930A-28283D970C78}" destId="{88FBB45E-F669-4BAE-95B8-FE637E9DB3A8}" srcOrd="0" destOrd="0" parTransId="{0360236D-B13F-4257-8CB5-A67D9751F36D}" sibTransId="{F99E03F3-BDA1-48B7-BCA3-B622FE402B4E}"/>
    <dgm:cxn modelId="{FA6AFB86-A42C-49EC-A1BC-8ED452CFF230}" type="presOf" srcId="{B58CA167-1BC2-49AD-B048-381581A50429}" destId="{504F1A36-4D10-4B4C-B5D2-1C4B41A005F5}" srcOrd="0" destOrd="0" presId="urn:microsoft.com/office/officeart/2005/8/layout/hList1"/>
    <dgm:cxn modelId="{61B30588-2CB3-42F4-9388-2E55435F924E}" srcId="{8DA820F0-F91E-4E40-80F3-AFD920097F66}" destId="{BC50A32C-1683-4814-930A-28283D970C78}" srcOrd="3" destOrd="0" parTransId="{3965588B-3B94-4026-AC1F-885270BCC049}" sibTransId="{8D9AAABB-0748-49FC-B8ED-D68C7062984F}"/>
    <dgm:cxn modelId="{1E07B98B-90CA-4980-AC1A-C5C372B1727F}" type="presOf" srcId="{E239A25C-F19B-41A7-BB95-A0F0E4C0B72E}" destId="{504F1A36-4D10-4B4C-B5D2-1C4B41A005F5}" srcOrd="0" destOrd="4" presId="urn:microsoft.com/office/officeart/2005/8/layout/hList1"/>
    <dgm:cxn modelId="{30C49F9E-2A90-4B7B-AEB3-E9D0CDB29B26}" srcId="{8DA820F0-F91E-4E40-80F3-AFD920097F66}" destId="{B58CA167-1BC2-49AD-B048-381581A50429}" srcOrd="0" destOrd="0" parTransId="{40D63BCA-86E4-4473-B98F-0EEC5DE56BF5}" sibTransId="{2BBCE7E1-CC2E-481C-90ED-5D1040F6D888}"/>
    <dgm:cxn modelId="{FF40AC9E-6D52-401B-8603-5D8AEF59B960}" type="presOf" srcId="{D36C7919-B467-4AA3-873E-B806F60AC375}" destId="{34F18FBC-D2C4-4CF7-A940-7417C5D1CD07}" srcOrd="0" destOrd="0" presId="urn:microsoft.com/office/officeart/2005/8/layout/hList1"/>
    <dgm:cxn modelId="{6E366AA5-F551-464E-832C-8369FF6D01A4}" type="presOf" srcId="{88FBB45E-F669-4BAE-95B8-FE637E9DB3A8}" destId="{504F1A36-4D10-4B4C-B5D2-1C4B41A005F5}" srcOrd="0" destOrd="7" presId="urn:microsoft.com/office/officeart/2005/8/layout/hList1"/>
    <dgm:cxn modelId="{83C8D4B3-5D67-438F-ABFE-944BE36F95CB}" srcId="{60E31D43-126F-4BA4-96EC-36ADEFDBCA48}" destId="{1E4A1FD7-E353-404C-AB77-A1C993EAA95B}" srcOrd="0" destOrd="0" parTransId="{27BF809E-8304-4283-9ECE-F261386D8E65}" sibTransId="{E98F58BD-3394-4E7D-B798-35B018D8ADE8}"/>
    <dgm:cxn modelId="{ABEBE0C8-788F-49B6-B190-7DFDC31F5357}" type="presOf" srcId="{1E4A1FD7-E353-404C-AB77-A1C993EAA95B}" destId="{504F1A36-4D10-4B4C-B5D2-1C4B41A005F5}" srcOrd="0" destOrd="3" presId="urn:microsoft.com/office/officeart/2005/8/layout/hList1"/>
    <dgm:cxn modelId="{B68D0BCD-B06D-46DF-A715-81D7B7A149EB}" type="presOf" srcId="{8DA820F0-F91E-4E40-80F3-AFD920097F66}" destId="{B8585203-0C77-41C0-BBBE-5A43F4AA2A8F}" srcOrd="0" destOrd="0" presId="urn:microsoft.com/office/officeart/2005/8/layout/hList1"/>
    <dgm:cxn modelId="{55925FDB-4757-4B39-8943-B026DEE427CF}" srcId="{8DA820F0-F91E-4E40-80F3-AFD920097F66}" destId="{60E31D43-126F-4BA4-96EC-36ADEFDBCA48}" srcOrd="1" destOrd="0" parTransId="{0D590C69-F1B4-463D-B22F-EB903A77BE78}" sibTransId="{4E4E78BF-275C-472A-98BF-C87A9A1FA916}"/>
    <dgm:cxn modelId="{3116EAE4-A01D-46F2-80A9-858A9366F27A}" srcId="{8DA820F0-F91E-4E40-80F3-AFD920097F66}" destId="{E239A25C-F19B-41A7-BB95-A0F0E4C0B72E}" srcOrd="2" destOrd="0" parTransId="{1CD8EB29-30E2-4EEA-9FB1-9233EE6B5698}" sibTransId="{5E9BFBB3-6F6A-4308-B152-211A03484E2D}"/>
    <dgm:cxn modelId="{D330A5EC-B9BB-4632-8140-B92A7A9D9FAF}" type="presOf" srcId="{6A62FF67-A2E2-45DD-9682-FC11E60AC800}" destId="{504F1A36-4D10-4B4C-B5D2-1C4B41A005F5}" srcOrd="0" destOrd="8" presId="urn:microsoft.com/office/officeart/2005/8/layout/hList1"/>
    <dgm:cxn modelId="{3A0F11F0-D4E8-4172-8192-88EF3B81C037}" srcId="{8DA820F0-F91E-4E40-80F3-AFD920097F66}" destId="{6A62FF67-A2E2-45DD-9682-FC11E60AC800}" srcOrd="4" destOrd="0" parTransId="{8F3A3B50-0605-48F2-AE20-E51CDB7B61D6}" sibTransId="{BB62AF66-9C11-41D6-892E-B50F57B6BE0C}"/>
    <dgm:cxn modelId="{D32753F0-DB85-4068-BF56-101241171EB1}" type="presOf" srcId="{4B97F1F6-3BFA-4BD0-8C87-17640F3CD2FD}" destId="{504F1A36-4D10-4B4C-B5D2-1C4B41A005F5}" srcOrd="0" destOrd="9" presId="urn:microsoft.com/office/officeart/2005/8/layout/hList1"/>
    <dgm:cxn modelId="{D4CA55F1-2F5F-4A27-8576-4061CACD15D7}" srcId="{6A62FF67-A2E2-45DD-9682-FC11E60AC800}" destId="{4B97F1F6-3BFA-4BD0-8C87-17640F3CD2FD}" srcOrd="0" destOrd="0" parTransId="{CFEC0483-DBEE-45C0-96AE-07E13E8A0916}" sibTransId="{0931D626-1BC8-4275-843F-4550F45E51DB}"/>
    <dgm:cxn modelId="{4BF1C6DB-9E5A-4929-A3FC-DDA858FF147D}" type="presParOf" srcId="{34F18FBC-D2C4-4CF7-A940-7417C5D1CD07}" destId="{FA672B24-0771-40D1-A55B-F4A026F92B02}" srcOrd="0" destOrd="0" presId="urn:microsoft.com/office/officeart/2005/8/layout/hList1"/>
    <dgm:cxn modelId="{08891009-D142-4BAC-B7B8-DAABE31FF6E8}" type="presParOf" srcId="{FA672B24-0771-40D1-A55B-F4A026F92B02}" destId="{B8585203-0C77-41C0-BBBE-5A43F4AA2A8F}" srcOrd="0" destOrd="0" presId="urn:microsoft.com/office/officeart/2005/8/layout/hList1"/>
    <dgm:cxn modelId="{FCD19C2B-1FC4-4C6C-A772-0FB68404AA17}" type="presParOf" srcId="{FA672B24-0771-40D1-A55B-F4A026F92B02}" destId="{504F1A36-4D10-4B4C-B5D2-1C4B41A005F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4D067-CDE5-407E-ABD7-FA649672739D}">
      <dsp:nvSpPr>
        <dsp:cNvPr id="0" name=""/>
        <dsp:cNvSpPr/>
      </dsp:nvSpPr>
      <dsp:spPr>
        <a:xfrm>
          <a:off x="0" y="62507"/>
          <a:ext cx="11059327" cy="1526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a:t>John 3:16 KJV(16)  For God so loved the world, that he gave his only begotten Son, that whosoever believeth in him should not perish, but have everlasting life.</a:t>
          </a:r>
          <a:endParaRPr lang="en-US" sz="2900" kern="1200"/>
        </a:p>
      </dsp:txBody>
      <dsp:txXfrm>
        <a:off x="74535" y="137042"/>
        <a:ext cx="10910257" cy="1377780"/>
      </dsp:txXfrm>
    </dsp:sp>
    <dsp:sp modelId="{B228124C-34B1-4AE2-BC3D-FC69B15D5ED0}">
      <dsp:nvSpPr>
        <dsp:cNvPr id="0" name=""/>
        <dsp:cNvSpPr/>
      </dsp:nvSpPr>
      <dsp:spPr>
        <a:xfrm>
          <a:off x="0" y="1672877"/>
          <a:ext cx="11059327" cy="1526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t>John 3:36 KJV(36)  He that believeth on the Son hath everlasting life: and he that believeth not the Son shall not see life; but the wrath of God abideth on him.</a:t>
          </a:r>
          <a:endParaRPr lang="en-US" sz="2900" kern="1200" dirty="0"/>
        </a:p>
      </dsp:txBody>
      <dsp:txXfrm>
        <a:off x="74535" y="1747412"/>
        <a:ext cx="10910257" cy="1377780"/>
      </dsp:txXfrm>
    </dsp:sp>
    <dsp:sp modelId="{6D4845D6-0E38-4B8A-87C0-19BD0C81DCFC}">
      <dsp:nvSpPr>
        <dsp:cNvPr id="0" name=""/>
        <dsp:cNvSpPr/>
      </dsp:nvSpPr>
      <dsp:spPr>
        <a:xfrm>
          <a:off x="0" y="3283247"/>
          <a:ext cx="11059327" cy="1526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t>John 5:24 KJV(24)  Verily, verily, I say unto you, He that heareth my word, and believeth on him that sent me, hath everlasting life, and shall not come into condemnation; but is passed from death unto life.</a:t>
          </a:r>
          <a:endParaRPr lang="en-US" sz="2900" kern="1200" dirty="0"/>
        </a:p>
      </dsp:txBody>
      <dsp:txXfrm>
        <a:off x="74535" y="3357782"/>
        <a:ext cx="10910257" cy="1377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585203-0C77-41C0-BBBE-5A43F4AA2A8F}">
      <dsp:nvSpPr>
        <dsp:cNvPr id="0" name=""/>
        <dsp:cNvSpPr/>
      </dsp:nvSpPr>
      <dsp:spPr>
        <a:xfrm>
          <a:off x="0" y="21702"/>
          <a:ext cx="11325138" cy="720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b="1" i="0" kern="1200" dirty="0"/>
            <a:t>The Chain of Glorification 		Romans 8:29-30; Eph. 1:4-6</a:t>
          </a:r>
          <a:endParaRPr lang="en-US" sz="2500" kern="1200" dirty="0"/>
        </a:p>
      </dsp:txBody>
      <dsp:txXfrm>
        <a:off x="0" y="21702"/>
        <a:ext cx="11325138" cy="720000"/>
      </dsp:txXfrm>
    </dsp:sp>
    <dsp:sp modelId="{504F1A36-4D10-4B4C-B5D2-1C4B41A005F5}">
      <dsp:nvSpPr>
        <dsp:cNvPr id="0" name=""/>
        <dsp:cNvSpPr/>
      </dsp:nvSpPr>
      <dsp:spPr>
        <a:xfrm>
          <a:off x="0" y="741702"/>
          <a:ext cx="11325138" cy="45292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b="1" i="0" kern="1200"/>
            <a:t>Foreknowledge</a:t>
          </a:r>
          <a:endParaRPr lang="en-US" sz="2500" kern="1200"/>
        </a:p>
        <a:p>
          <a:pPr marL="457200" lvl="2" indent="-228600" algn="l" defTabSz="1111250">
            <a:lnSpc>
              <a:spcPct val="90000"/>
            </a:lnSpc>
            <a:spcBef>
              <a:spcPct val="0"/>
            </a:spcBef>
            <a:spcAft>
              <a:spcPct val="15000"/>
            </a:spcAft>
            <a:buChar char="•"/>
          </a:pPr>
          <a:r>
            <a:rPr lang="en-US" sz="2500" b="0" i="0" kern="1200"/>
            <a:t>Which leads to</a:t>
          </a:r>
          <a:endParaRPr lang="en-US" sz="2500" kern="1200"/>
        </a:p>
        <a:p>
          <a:pPr marL="228600" lvl="1" indent="-228600" algn="l" defTabSz="1111250">
            <a:lnSpc>
              <a:spcPct val="90000"/>
            </a:lnSpc>
            <a:spcBef>
              <a:spcPct val="0"/>
            </a:spcBef>
            <a:spcAft>
              <a:spcPct val="15000"/>
            </a:spcAft>
            <a:buChar char="•"/>
          </a:pPr>
          <a:r>
            <a:rPr lang="en-US" sz="2500" b="1" i="0" kern="1200"/>
            <a:t>Predestined </a:t>
          </a:r>
          <a:r>
            <a:rPr lang="en-US" sz="2500" b="1" i="1" kern="1200"/>
            <a:t>(to become in image of Jesus)</a:t>
          </a:r>
          <a:endParaRPr lang="en-US" sz="2500" kern="1200"/>
        </a:p>
        <a:p>
          <a:pPr marL="457200" lvl="2" indent="-228600" algn="l" defTabSz="1111250">
            <a:lnSpc>
              <a:spcPct val="90000"/>
            </a:lnSpc>
            <a:spcBef>
              <a:spcPct val="0"/>
            </a:spcBef>
            <a:spcAft>
              <a:spcPct val="15000"/>
            </a:spcAft>
            <a:buChar char="•"/>
          </a:pPr>
          <a:r>
            <a:rPr lang="en-US" sz="2500" b="0" i="0" kern="1200" dirty="0"/>
            <a:t>Which leads to</a:t>
          </a:r>
          <a:endParaRPr lang="en-US" sz="2500" kern="1200" dirty="0"/>
        </a:p>
        <a:p>
          <a:pPr marL="228600" lvl="1" indent="-228600" algn="l" defTabSz="1111250">
            <a:lnSpc>
              <a:spcPct val="90000"/>
            </a:lnSpc>
            <a:spcBef>
              <a:spcPct val="0"/>
            </a:spcBef>
            <a:spcAft>
              <a:spcPct val="15000"/>
            </a:spcAft>
            <a:buChar char="•"/>
          </a:pPr>
          <a:r>
            <a:rPr lang="en-US" sz="2500" b="1" i="0" kern="1200"/>
            <a:t>Calling</a:t>
          </a:r>
          <a:endParaRPr lang="en-US" sz="2500" kern="1200"/>
        </a:p>
        <a:p>
          <a:pPr marL="457200" lvl="2" indent="-228600" algn="l" defTabSz="1111250">
            <a:lnSpc>
              <a:spcPct val="90000"/>
            </a:lnSpc>
            <a:spcBef>
              <a:spcPct val="0"/>
            </a:spcBef>
            <a:spcAft>
              <a:spcPct val="15000"/>
            </a:spcAft>
            <a:buChar char="•"/>
          </a:pPr>
          <a:r>
            <a:rPr lang="en-US" sz="2500" b="0" i="0" kern="1200"/>
            <a:t>Which leads to</a:t>
          </a:r>
          <a:endParaRPr lang="en-US" sz="2500" kern="1200"/>
        </a:p>
        <a:p>
          <a:pPr marL="228600" lvl="1" indent="-228600" algn="l" defTabSz="1111250">
            <a:lnSpc>
              <a:spcPct val="90000"/>
            </a:lnSpc>
            <a:spcBef>
              <a:spcPct val="0"/>
            </a:spcBef>
            <a:spcAft>
              <a:spcPct val="15000"/>
            </a:spcAft>
            <a:buChar char="•"/>
          </a:pPr>
          <a:r>
            <a:rPr lang="en-US" sz="2500" b="1" i="0" kern="1200" dirty="0"/>
            <a:t>Justification (being justified)</a:t>
          </a:r>
          <a:endParaRPr lang="en-US" sz="2500" kern="1200" dirty="0"/>
        </a:p>
        <a:p>
          <a:pPr marL="457200" lvl="2" indent="-228600" algn="l" defTabSz="1111250">
            <a:lnSpc>
              <a:spcPct val="90000"/>
            </a:lnSpc>
            <a:spcBef>
              <a:spcPct val="0"/>
            </a:spcBef>
            <a:spcAft>
              <a:spcPct val="15000"/>
            </a:spcAft>
            <a:buChar char="•"/>
          </a:pPr>
          <a:r>
            <a:rPr lang="en-US" sz="2500" b="0" i="0" kern="1200"/>
            <a:t>Which leads to</a:t>
          </a:r>
          <a:endParaRPr lang="en-US" sz="2500" kern="1200"/>
        </a:p>
        <a:p>
          <a:pPr marL="228600" lvl="1" indent="-228600" algn="l" defTabSz="1111250">
            <a:lnSpc>
              <a:spcPct val="90000"/>
            </a:lnSpc>
            <a:spcBef>
              <a:spcPct val="0"/>
            </a:spcBef>
            <a:spcAft>
              <a:spcPct val="15000"/>
            </a:spcAft>
            <a:buChar char="•"/>
          </a:pPr>
          <a:r>
            <a:rPr lang="en-US" sz="2500" b="1" i="0" kern="1200" dirty="0"/>
            <a:t>Glorification (being glorified)</a:t>
          </a:r>
          <a:endParaRPr lang="en-US" sz="2500" kern="1200" dirty="0"/>
        </a:p>
        <a:p>
          <a:pPr marL="457200" lvl="2" indent="-228600" algn="l" defTabSz="1111250">
            <a:lnSpc>
              <a:spcPct val="90000"/>
            </a:lnSpc>
            <a:spcBef>
              <a:spcPct val="0"/>
            </a:spcBef>
            <a:spcAft>
              <a:spcPct val="15000"/>
            </a:spcAft>
            <a:buChar char="•"/>
          </a:pPr>
          <a:r>
            <a:rPr lang="en-US" sz="2500" b="0" i="0" kern="1200"/>
            <a:t>Which happens at the Rapture when we go to Heaven	1 Cor 15:51-57; 1 Thess. 4:13-18</a:t>
          </a:r>
          <a:endParaRPr lang="en-US" sz="2500" kern="1200"/>
        </a:p>
      </dsp:txBody>
      <dsp:txXfrm>
        <a:off x="0" y="741702"/>
        <a:ext cx="11325138" cy="45292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ACEDB-E983-4AF7-A165-6B53596E2E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9AF1A1-EBDA-466E-8447-A3F270ECD3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F62A45-B7E7-4AF4-808D-48171AF2927A}"/>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5" name="Footer Placeholder 4">
            <a:extLst>
              <a:ext uri="{FF2B5EF4-FFF2-40B4-BE49-F238E27FC236}">
                <a16:creationId xmlns:a16="http://schemas.microsoft.com/office/drawing/2014/main" id="{C50D3404-A9C2-4E9B-A280-2F04C6D9E9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8EECED1-53EF-418C-8AB0-490E9B5A4996}"/>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2692534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0374-11CF-424C-BAFC-DBE3E199E4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14A57B-1412-4E43-9029-0602599398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366309-4218-4E2A-B75F-503C2B40C6BA}"/>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5" name="Footer Placeholder 4">
            <a:extLst>
              <a:ext uri="{FF2B5EF4-FFF2-40B4-BE49-F238E27FC236}">
                <a16:creationId xmlns:a16="http://schemas.microsoft.com/office/drawing/2014/main" id="{E340103B-0DD7-4622-B77C-3A10C9F0AE4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A256EFE-5170-49B4-924A-736290629E33}"/>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1865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9A2D25-DCFD-44D9-88F5-DF88410E23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096F9B-2B13-469E-9A0B-D36F2FA55A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56FF2-390E-43E3-BF51-324E60A93C3C}"/>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5" name="Footer Placeholder 4">
            <a:extLst>
              <a:ext uri="{FF2B5EF4-FFF2-40B4-BE49-F238E27FC236}">
                <a16:creationId xmlns:a16="http://schemas.microsoft.com/office/drawing/2014/main" id="{27762197-98A5-44F7-BF88-462A551A898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FEE9916-3C6A-479A-9319-3C38B75CAE78}"/>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111081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337" y="309562"/>
            <a:ext cx="10515600" cy="1325563"/>
          </a:xfrm>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357428" y="1983971"/>
            <a:ext cx="3658222"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357429" y="2757573"/>
            <a:ext cx="365822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267907" y="1981200"/>
            <a:ext cx="3658223"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266470" y="2767012"/>
            <a:ext cx="365822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8217449" y="1981200"/>
            <a:ext cx="3658214"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8217449" y="2756447"/>
            <a:ext cx="365820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14177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8076133"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a:xfrm>
            <a:off x="838200" y="6356350"/>
            <a:ext cx="2743200" cy="365125"/>
          </a:xfrm>
          <a:prstGeom prst="rect">
            <a:avLst/>
          </a:prstGeom>
        </p:spPr>
        <p:txBody>
          <a:bodyPr/>
          <a:lstStyle/>
          <a:p>
            <a:fld id="{4509A250-FF31-4206-8172-F9D3106AACB1}" type="datetimeFigureOut">
              <a:rPr lang="en-US" smtClean="0"/>
              <a:t>5/12/2020</a:t>
            </a:fld>
            <a:endParaRPr lang="en-US" dirty="0"/>
          </a:p>
        </p:txBody>
      </p:sp>
      <p:sp>
        <p:nvSpPr>
          <p:cNvPr id="4"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627887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5390242"/>
          </a:xfrm>
          <a:solidFill>
            <a:schemeClr val="accent2">
              <a:lumMod val="60000"/>
              <a:lumOff val="40000"/>
            </a:schemeClr>
          </a:solidFill>
        </p:spPr>
        <p:txBody>
          <a:bodyPr/>
          <a:lstStyle>
            <a:lvl1pPr marL="0" indent="0">
              <a:buNone/>
              <a:defRPr sz="3200">
                <a:solidFill>
                  <a:schemeClr val="tx1"/>
                </a:solidFill>
                <a:latin typeface="+mn-lt"/>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4" name="Rectangle 3">
            <a:extLst>
              <a:ext uri="{FF2B5EF4-FFF2-40B4-BE49-F238E27FC236}">
                <a16:creationId xmlns:a16="http://schemas.microsoft.com/office/drawing/2014/main" id="{F628D72F-5526-406F-93BF-CDDCEB3C0C50}"/>
              </a:ext>
            </a:extLst>
          </p:cNvPr>
          <p:cNvSpPr/>
          <p:nvPr/>
        </p:nvSpPr>
        <p:spPr>
          <a:xfrm>
            <a:off x="1730624" y="447816"/>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52AA9956-A218-44E1-AF11-921007EF9FD6}"/>
              </a:ext>
            </a:extLst>
          </p:cNvPr>
          <p:cNvSpPr/>
          <p:nvPr/>
        </p:nvSpPr>
        <p:spPr>
          <a:xfrm>
            <a:off x="1504121" y="238864"/>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655FEC5-08B5-4FAF-B012-FA2027E51D66}"/>
              </a:ext>
            </a:extLst>
          </p:cNvPr>
          <p:cNvSpPr/>
          <p:nvPr/>
        </p:nvSpPr>
        <p:spPr>
          <a:xfrm>
            <a:off x="624437" y="548346"/>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60721AD-7BDD-49E7-91FD-451791BA46E0}"/>
              </a:ext>
            </a:extLst>
          </p:cNvPr>
          <p:cNvPicPr>
            <a:picLocks noChangeAspect="1"/>
          </p:cNvPicPr>
          <p:nvPr/>
        </p:nvPicPr>
        <p:blipFill>
          <a:blip r:embed="rId2"/>
          <a:stretch>
            <a:fillRect/>
          </a:stretch>
        </p:blipFill>
        <p:spPr>
          <a:xfrm rot="10800000">
            <a:off x="10536581" y="223123"/>
            <a:ext cx="1140051" cy="768163"/>
          </a:xfrm>
          <a:prstGeom prst="rect">
            <a:avLst/>
          </a:prstGeom>
        </p:spPr>
      </p:pic>
      <p:sp>
        <p:nvSpPr>
          <p:cNvPr id="12" name="Rectangle 11">
            <a:extLst>
              <a:ext uri="{FF2B5EF4-FFF2-40B4-BE49-F238E27FC236}">
                <a16:creationId xmlns:a16="http://schemas.microsoft.com/office/drawing/2014/main" id="{9140C050-238D-4D0B-A088-1F9C907437D0}"/>
              </a:ext>
            </a:extLst>
          </p:cNvPr>
          <p:cNvSpPr/>
          <p:nvPr/>
        </p:nvSpPr>
        <p:spPr>
          <a:xfrm>
            <a:off x="1730624" y="6156839"/>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71F9009F-81AE-40F5-891D-0FB0079FB814}"/>
              </a:ext>
            </a:extLst>
          </p:cNvPr>
          <p:cNvSpPr/>
          <p:nvPr/>
        </p:nvSpPr>
        <p:spPr>
          <a:xfrm>
            <a:off x="1504121" y="5947887"/>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AF66372-BF9A-40EE-932A-5877D397BDB2}"/>
              </a:ext>
            </a:extLst>
          </p:cNvPr>
          <p:cNvSpPr/>
          <p:nvPr/>
        </p:nvSpPr>
        <p:spPr>
          <a:xfrm>
            <a:off x="624437" y="6257369"/>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C4182F33-A5A1-4D92-ADDA-FEB1527BCBAC}"/>
              </a:ext>
            </a:extLst>
          </p:cNvPr>
          <p:cNvPicPr>
            <a:picLocks noChangeAspect="1"/>
          </p:cNvPicPr>
          <p:nvPr/>
        </p:nvPicPr>
        <p:blipFill>
          <a:blip r:embed="rId2"/>
          <a:stretch>
            <a:fillRect/>
          </a:stretch>
        </p:blipFill>
        <p:spPr>
          <a:xfrm rot="10800000">
            <a:off x="10536581" y="5932146"/>
            <a:ext cx="1140051" cy="768163"/>
          </a:xfrm>
          <a:prstGeom prst="rect">
            <a:avLst/>
          </a:prstGeom>
        </p:spPr>
      </p:pic>
    </p:spTree>
    <p:extLst>
      <p:ext uri="{BB962C8B-B14F-4D97-AF65-F5344CB8AC3E}">
        <p14:creationId xmlns:p14="http://schemas.microsoft.com/office/powerpoint/2010/main" val="173127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2092-96EC-44D9-8604-584147C1205A}"/>
              </a:ext>
            </a:extLst>
          </p:cNvPr>
          <p:cNvSpPr>
            <a:spLocks noGrp="1"/>
          </p:cNvSpPr>
          <p:nvPr>
            <p:ph type="title"/>
          </p:nvPr>
        </p:nvSpPr>
        <p:spPr>
          <a:xfrm>
            <a:off x="838200" y="320675"/>
            <a:ext cx="10515600" cy="1325563"/>
          </a:xfrm>
        </p:spPr>
        <p:txBody>
          <a:bodyPr/>
          <a:lstStyle>
            <a:lvl1pPr algn="l">
              <a:defRPr b="1">
                <a:solidFill>
                  <a:srgbClr val="FFFF00"/>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6A6A5C-0824-44B0-9D5C-84A842980A26}"/>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marL="3943350" indent="-285750">
              <a:buFont typeface="Arial" panose="020B0604020202020204" pitchFamily="34" charset="0"/>
              <a:buChar cha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611619-40B2-43C2-996A-00AFEDAA54A7}"/>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5" name="Footer Placeholder 4">
            <a:extLst>
              <a:ext uri="{FF2B5EF4-FFF2-40B4-BE49-F238E27FC236}">
                <a16:creationId xmlns:a16="http://schemas.microsoft.com/office/drawing/2014/main" id="{EF6D6727-C4CF-4923-8926-6FCC3F8F10A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6971132-BFF8-4CF9-B45E-9F4CC2DD7B0B}"/>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1011520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3D557-C402-408A-9BD3-E7EBCB8C9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38BD6F-6FF4-4977-9030-048DED75F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ECEA39-A84F-449A-B4C5-945C70EB348B}"/>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5" name="Footer Placeholder 4">
            <a:extLst>
              <a:ext uri="{FF2B5EF4-FFF2-40B4-BE49-F238E27FC236}">
                <a16:creationId xmlns:a16="http://schemas.microsoft.com/office/drawing/2014/main" id="{C97065AA-1CF7-4A63-B04F-4B8E22C6AEE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F54D998-F87B-4F9C-BAFE-31CB347AE3E4}"/>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223128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3570-F21D-4016-8FCE-F482723045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7B56E9-3B7B-4772-9BA4-A98CC35A60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C6E0B8-02D0-4E6C-AFB7-B42188BDC1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6F1877-0AA3-4201-84F2-C4BFDD7F9F90}"/>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6" name="Footer Placeholder 5">
            <a:extLst>
              <a:ext uri="{FF2B5EF4-FFF2-40B4-BE49-F238E27FC236}">
                <a16:creationId xmlns:a16="http://schemas.microsoft.com/office/drawing/2014/main" id="{8B35E58C-5F73-442C-875D-8266FC9144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A93F68E-E12B-42C0-9CD5-A2206284DF72}"/>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93417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91B9-7EE0-495C-A632-8C89209673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783DB8-FE97-4615-AE9E-75739F97CCB9}"/>
              </a:ext>
            </a:extLst>
          </p:cNvPr>
          <p:cNvSpPr>
            <a:spLocks noGrp="1"/>
          </p:cNvSpPr>
          <p:nvPr>
            <p:ph type="body" idx="1"/>
          </p:nvPr>
        </p:nvSpPr>
        <p:spPr>
          <a:xfrm>
            <a:off x="839788" y="1681163"/>
            <a:ext cx="5157787"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E08825-C2E5-4974-845F-66FE536474CC}"/>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503E873-888A-4EB1-B988-0FDAA0310682}"/>
              </a:ext>
            </a:extLst>
          </p:cNvPr>
          <p:cNvSpPr>
            <a:spLocks noGrp="1"/>
          </p:cNvSpPr>
          <p:nvPr>
            <p:ph type="body" sz="quarter" idx="3"/>
          </p:nvPr>
        </p:nvSpPr>
        <p:spPr>
          <a:xfrm>
            <a:off x="6172200" y="1681163"/>
            <a:ext cx="5183188"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190B8F-EBCB-4A33-91BD-62647F23FFC2}"/>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78EEEFF-60D7-43B7-B3B9-A3D1ABEC090F}"/>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8" name="Footer Placeholder 7">
            <a:extLst>
              <a:ext uri="{FF2B5EF4-FFF2-40B4-BE49-F238E27FC236}">
                <a16:creationId xmlns:a16="http://schemas.microsoft.com/office/drawing/2014/main" id="{9DFA4601-543A-4B07-8980-D1025D3054D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F871758D-F6C7-4410-A4C5-FE821D614B22}"/>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300496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C7DE3-94B2-4BD2-9A19-AF5C73C824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73CF8E-35F8-40C7-A92A-6F535CB3CA24}"/>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4" name="Footer Placeholder 3">
            <a:extLst>
              <a:ext uri="{FF2B5EF4-FFF2-40B4-BE49-F238E27FC236}">
                <a16:creationId xmlns:a16="http://schemas.microsoft.com/office/drawing/2014/main" id="{50DF3195-FFF6-49E5-826E-9E36EF7CD1A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F40A112-8369-40CA-AF22-EC01E63A708A}"/>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376457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530796-007A-4E5D-994D-FD503838E9BC}"/>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3" name="Footer Placeholder 2">
            <a:extLst>
              <a:ext uri="{FF2B5EF4-FFF2-40B4-BE49-F238E27FC236}">
                <a16:creationId xmlns:a16="http://schemas.microsoft.com/office/drawing/2014/main" id="{137D99EE-89B5-459E-8352-02FD21D9E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4B86F6C5-577C-4495-98DD-FFF04439A920}"/>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428707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6CDFA-6097-42F9-B036-D31D97009B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ECBAA2-FC4D-4844-AA3C-7BF54A2CD5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338A60-843F-4FDC-8393-90005A879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86297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807DE-6D38-400B-A3BE-73DE5E5F74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A48FC-A23B-4261-9488-41C7D4C922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5FB423-A84B-48A7-B286-4FFBE8513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985655-7B9D-4B4D-8E50-0BD3AC74A257}"/>
              </a:ext>
            </a:extLst>
          </p:cNvPr>
          <p:cNvSpPr>
            <a:spLocks noGrp="1"/>
          </p:cNvSpPr>
          <p:nvPr>
            <p:ph type="dt" sz="half" idx="10"/>
          </p:nvPr>
        </p:nvSpPr>
        <p:spPr>
          <a:xfrm>
            <a:off x="838200" y="6356350"/>
            <a:ext cx="2743200" cy="365125"/>
          </a:xfrm>
          <a:prstGeom prst="rect">
            <a:avLst/>
          </a:prstGeom>
        </p:spPr>
        <p:txBody>
          <a:bodyPr/>
          <a:lstStyle/>
          <a:p>
            <a:fld id="{C7248C78-F44F-4826-A734-7ED51148CB23}" type="datetimeFigureOut">
              <a:rPr lang="en-US" smtClean="0"/>
              <a:t>5/12/2020</a:t>
            </a:fld>
            <a:endParaRPr lang="en-US"/>
          </a:p>
        </p:txBody>
      </p:sp>
      <p:sp>
        <p:nvSpPr>
          <p:cNvPr id="6" name="Footer Placeholder 5">
            <a:extLst>
              <a:ext uri="{FF2B5EF4-FFF2-40B4-BE49-F238E27FC236}">
                <a16:creationId xmlns:a16="http://schemas.microsoft.com/office/drawing/2014/main" id="{C745BA95-1060-4E89-AC9C-E9F5563E00F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47D7851-6867-4844-8BBE-C404441FCD6C}"/>
              </a:ext>
            </a:extLst>
          </p:cNvPr>
          <p:cNvSpPr>
            <a:spLocks noGrp="1"/>
          </p:cNvSpPr>
          <p:nvPr>
            <p:ph type="sldNum" sz="quarter" idx="12"/>
          </p:nvPr>
        </p:nvSpPr>
        <p:spPr>
          <a:xfrm>
            <a:off x="8610600" y="6356350"/>
            <a:ext cx="2743200" cy="365125"/>
          </a:xfrm>
          <a:prstGeom prst="rect">
            <a:avLst/>
          </a:prstGeom>
        </p:spPr>
        <p:txBody>
          <a:bodyPr/>
          <a:lstStyle/>
          <a:p>
            <a:fld id="{5650EB4C-9928-4712-BD11-58500E3B8B1F}" type="slidenum">
              <a:rPr lang="en-US" smtClean="0"/>
              <a:t>‹#›</a:t>
            </a:fld>
            <a:endParaRPr lang="en-US"/>
          </a:p>
        </p:txBody>
      </p:sp>
    </p:spTree>
    <p:extLst>
      <p:ext uri="{BB962C8B-B14F-4D97-AF65-F5344CB8AC3E}">
        <p14:creationId xmlns:p14="http://schemas.microsoft.com/office/powerpoint/2010/main" val="367432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B902C3-D1D8-4331-8B1D-A6699FD132F3}"/>
              </a:ext>
            </a:extLst>
          </p:cNvPr>
          <p:cNvSpPr>
            <a:spLocks noGrp="1"/>
          </p:cNvSpPr>
          <p:nvPr>
            <p:ph type="title"/>
          </p:nvPr>
        </p:nvSpPr>
        <p:spPr>
          <a:xfrm>
            <a:off x="838200" y="365125"/>
            <a:ext cx="10515600" cy="1325563"/>
          </a:xfrm>
          <a:prstGeom prst="rect">
            <a:avLst/>
          </a:prstGeom>
          <a:ln>
            <a:noFill/>
          </a:ln>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8066C9F-8426-4A9D-8C5D-8C4621E0DF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784871F7-EBDF-459E-9D43-AADA1438DE21}"/>
              </a:ext>
            </a:extLst>
          </p:cNvPr>
          <p:cNvSpPr/>
          <p:nvPr/>
        </p:nvSpPr>
        <p:spPr>
          <a:xfrm>
            <a:off x="11105804" y="0"/>
            <a:ext cx="532014" cy="1690688"/>
          </a:xfrm>
          <a:prstGeom prst="rect">
            <a:avLst/>
          </a:prstGeom>
          <a:solidFill>
            <a:schemeClr val="accent4"/>
          </a:solidFill>
          <a:ln>
            <a:noFill/>
          </a:ln>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04129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defTabSz="914400" rtl="0" eaLnBrk="1" latinLnBrk="0" hangingPunct="1">
        <a:lnSpc>
          <a:spcPct val="90000"/>
        </a:lnSpc>
        <a:spcBef>
          <a:spcPct val="0"/>
        </a:spcBef>
        <a:buNone/>
        <a:defRPr sz="4400" b="1" kern="1200">
          <a:solidFill>
            <a:srgbClr val="FFFF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8pPr>
      <a:lvl9pPr marL="3943350" indent="-28575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377A6-0933-40D6-B955-7A44439B237C}"/>
              </a:ext>
            </a:extLst>
          </p:cNvPr>
          <p:cNvSpPr>
            <a:spLocks noGrp="1"/>
          </p:cNvSpPr>
          <p:nvPr>
            <p:ph type="ctrTitle"/>
          </p:nvPr>
        </p:nvSpPr>
        <p:spPr/>
        <p:txBody>
          <a:bodyPr>
            <a:normAutofit fontScale="90000"/>
          </a:bodyPr>
          <a:lstStyle/>
          <a:p>
            <a:r>
              <a:rPr lang="en-US" dirty="0"/>
              <a:t>Calvinism Vs </a:t>
            </a:r>
            <a:br>
              <a:rPr lang="en-US" dirty="0"/>
            </a:br>
            <a:r>
              <a:rPr lang="en-US" dirty="0"/>
              <a:t>Partaker Vs </a:t>
            </a:r>
            <a:br>
              <a:rPr lang="en-US" dirty="0"/>
            </a:br>
            <a:r>
              <a:rPr lang="en-US" dirty="0"/>
              <a:t>Arminianism </a:t>
            </a:r>
            <a:br>
              <a:rPr lang="en-US" dirty="0"/>
            </a:br>
            <a:r>
              <a:rPr lang="en-US" dirty="0"/>
              <a:t>Three Views on Salvation</a:t>
            </a:r>
          </a:p>
        </p:txBody>
      </p:sp>
      <p:sp>
        <p:nvSpPr>
          <p:cNvPr id="3" name="Subtitle 2">
            <a:extLst>
              <a:ext uri="{FF2B5EF4-FFF2-40B4-BE49-F238E27FC236}">
                <a16:creationId xmlns:a16="http://schemas.microsoft.com/office/drawing/2014/main" id="{8C61565C-2D0A-436D-A749-BE16DDAA7ADB}"/>
              </a:ext>
            </a:extLst>
          </p:cNvPr>
          <p:cNvSpPr>
            <a:spLocks noGrp="1"/>
          </p:cNvSpPr>
          <p:nvPr>
            <p:ph type="subTitle" idx="1"/>
          </p:nvPr>
        </p:nvSpPr>
        <p:spPr/>
        <p:txBody>
          <a:bodyPr/>
          <a:lstStyle/>
          <a:p>
            <a:r>
              <a:rPr lang="en-US" dirty="0"/>
              <a:t>For Those Who Want to Know</a:t>
            </a:r>
          </a:p>
          <a:p>
            <a:endParaRPr lang="en-US" dirty="0"/>
          </a:p>
          <a:p>
            <a:r>
              <a:rPr lang="en-US" dirty="0"/>
              <a:t>By Pastor Bob Rogers</a:t>
            </a:r>
          </a:p>
        </p:txBody>
      </p:sp>
    </p:spTree>
    <p:extLst>
      <p:ext uri="{BB962C8B-B14F-4D97-AF65-F5344CB8AC3E}">
        <p14:creationId xmlns:p14="http://schemas.microsoft.com/office/powerpoint/2010/main" val="1682581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632109-A096-44EA-B5BA-674417003259}"/>
              </a:ext>
            </a:extLst>
          </p:cNvPr>
          <p:cNvSpPr>
            <a:spLocks noGrp="1"/>
          </p:cNvSpPr>
          <p:nvPr>
            <p:ph type="title"/>
          </p:nvPr>
        </p:nvSpPr>
        <p:spPr/>
        <p:txBody>
          <a:bodyPr/>
          <a:lstStyle/>
          <a:p>
            <a:r>
              <a:rPr lang="en-US" dirty="0"/>
              <a:t>Total Depravity—Free Will</a:t>
            </a:r>
          </a:p>
        </p:txBody>
      </p:sp>
      <p:sp>
        <p:nvSpPr>
          <p:cNvPr id="8" name="Content Placeholder 7">
            <a:extLst>
              <a:ext uri="{FF2B5EF4-FFF2-40B4-BE49-F238E27FC236}">
                <a16:creationId xmlns:a16="http://schemas.microsoft.com/office/drawing/2014/main" id="{15A277F4-C1C3-444A-90B5-BE8C106BB1E3}"/>
              </a:ext>
            </a:extLst>
          </p:cNvPr>
          <p:cNvSpPr>
            <a:spLocks noGrp="1"/>
          </p:cNvSpPr>
          <p:nvPr>
            <p:ph idx="1"/>
          </p:nvPr>
        </p:nvSpPr>
        <p:spPr/>
        <p:txBody>
          <a:bodyPr>
            <a:normAutofit lnSpcReduction="10000"/>
          </a:bodyPr>
          <a:lstStyle/>
          <a:p>
            <a:r>
              <a:rPr lang="en-US" b="1" dirty="0"/>
              <a:t>c</a:t>
            </a:r>
            <a:r>
              <a:rPr lang="en-US" dirty="0"/>
              <a:t>. In John 1:9 we are told about Jesus, </a:t>
            </a:r>
            <a:r>
              <a:rPr lang="en-US" b="1" dirty="0"/>
              <a:t>"That was the true Light, which lighteth every man that cometh into the world."</a:t>
            </a:r>
            <a:r>
              <a:rPr lang="en-US" dirty="0"/>
              <a:t> So every man in the world has light from God and from Christ, and so could be saved.</a:t>
            </a:r>
          </a:p>
          <a:p>
            <a:r>
              <a:rPr lang="en-US" b="1" dirty="0"/>
              <a:t>d</a:t>
            </a:r>
            <a:r>
              <a:rPr lang="en-US" dirty="0"/>
              <a:t>. In John 12:32,33, Jesus said, </a:t>
            </a:r>
            <a:r>
              <a:rPr lang="en-US" b="1" dirty="0"/>
              <a:t>"And I, if I be lifted up from the earth, will draw all men unto me. This he said, signifying what death he should die."</a:t>
            </a:r>
            <a:r>
              <a:rPr lang="en-US" dirty="0"/>
              <a:t> When Jesus draws </a:t>
            </a:r>
            <a:r>
              <a:rPr lang="en-US" b="1" dirty="0"/>
              <a:t>"all men"</a:t>
            </a:r>
            <a:r>
              <a:rPr lang="en-US" dirty="0"/>
              <a:t> unto Him, then any one of </a:t>
            </a:r>
            <a:r>
              <a:rPr lang="en-US" b="1" dirty="0"/>
              <a:t>"all men"</a:t>
            </a:r>
            <a:r>
              <a:rPr lang="en-US" dirty="0"/>
              <a:t> could be saved.</a:t>
            </a:r>
          </a:p>
          <a:p>
            <a:r>
              <a:rPr lang="en-US" b="1" dirty="0"/>
              <a:t>e</a:t>
            </a:r>
            <a:r>
              <a:rPr lang="en-US" dirty="0"/>
              <a:t>. Romans 1:18-21 says that after the flood, the races became heathen, idolaters, barbarians, and are without excuse because the truth of God was manifested unto them. It says: (Next slide)</a:t>
            </a:r>
          </a:p>
          <a:p>
            <a:endParaRPr lang="en-US" dirty="0"/>
          </a:p>
        </p:txBody>
      </p:sp>
    </p:spTree>
    <p:extLst>
      <p:ext uri="{BB962C8B-B14F-4D97-AF65-F5344CB8AC3E}">
        <p14:creationId xmlns:p14="http://schemas.microsoft.com/office/powerpoint/2010/main" val="318962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632109-A096-44EA-B5BA-674417003259}"/>
              </a:ext>
            </a:extLst>
          </p:cNvPr>
          <p:cNvSpPr>
            <a:spLocks noGrp="1"/>
          </p:cNvSpPr>
          <p:nvPr>
            <p:ph type="title"/>
          </p:nvPr>
        </p:nvSpPr>
        <p:spPr/>
        <p:txBody>
          <a:bodyPr/>
          <a:lstStyle/>
          <a:p>
            <a:r>
              <a:rPr lang="en-US" dirty="0"/>
              <a:t>Total Depravity—Free Will</a:t>
            </a:r>
          </a:p>
        </p:txBody>
      </p:sp>
      <p:sp>
        <p:nvSpPr>
          <p:cNvPr id="8" name="Content Placeholder 7">
            <a:extLst>
              <a:ext uri="{FF2B5EF4-FFF2-40B4-BE49-F238E27FC236}">
                <a16:creationId xmlns:a16="http://schemas.microsoft.com/office/drawing/2014/main" id="{15A277F4-C1C3-444A-90B5-BE8C106BB1E3}"/>
              </a:ext>
            </a:extLst>
          </p:cNvPr>
          <p:cNvSpPr>
            <a:spLocks noGrp="1"/>
          </p:cNvSpPr>
          <p:nvPr>
            <p:ph idx="1"/>
          </p:nvPr>
        </p:nvSpPr>
        <p:spPr/>
        <p:txBody>
          <a:bodyPr>
            <a:normAutofit/>
          </a:bodyPr>
          <a:lstStyle/>
          <a:p>
            <a:r>
              <a:rPr lang="en-US" b="1" dirty="0"/>
              <a:t>"For the wrath of God is revealed from heaven against all ungodliness and unrighteousness of men, who hold the truth in unrighteousness; Because that which may be known of God is manifest in them; for God hath shewed it unto them. For the invisible things of him from the creation of the world are clearly seen, being understood by the things that are made, even his eternal power and Godhead; so that they are without excuse: Because that, when they knew God, they glorified him not as God, neither were thankful; but became vain in their imaginations, and their foolish heart was darkened“ Romans 1:18-21</a:t>
            </a:r>
            <a:endParaRPr lang="en-US" dirty="0"/>
          </a:p>
        </p:txBody>
      </p:sp>
    </p:spTree>
    <p:extLst>
      <p:ext uri="{BB962C8B-B14F-4D97-AF65-F5344CB8AC3E}">
        <p14:creationId xmlns:p14="http://schemas.microsoft.com/office/powerpoint/2010/main" val="2875918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632109-A096-44EA-B5BA-674417003259}"/>
              </a:ext>
            </a:extLst>
          </p:cNvPr>
          <p:cNvSpPr>
            <a:spLocks noGrp="1"/>
          </p:cNvSpPr>
          <p:nvPr>
            <p:ph type="title"/>
          </p:nvPr>
        </p:nvSpPr>
        <p:spPr/>
        <p:txBody>
          <a:bodyPr/>
          <a:lstStyle/>
          <a:p>
            <a:r>
              <a:rPr lang="en-US" dirty="0"/>
              <a:t>Total Depravity—Free Will</a:t>
            </a:r>
          </a:p>
        </p:txBody>
      </p:sp>
      <p:sp>
        <p:nvSpPr>
          <p:cNvPr id="8" name="Content Placeholder 7">
            <a:extLst>
              <a:ext uri="{FF2B5EF4-FFF2-40B4-BE49-F238E27FC236}">
                <a16:creationId xmlns:a16="http://schemas.microsoft.com/office/drawing/2014/main" id="{15A277F4-C1C3-444A-90B5-BE8C106BB1E3}"/>
              </a:ext>
            </a:extLst>
          </p:cNvPr>
          <p:cNvSpPr>
            <a:spLocks noGrp="1"/>
          </p:cNvSpPr>
          <p:nvPr>
            <p:ph idx="1"/>
          </p:nvPr>
        </p:nvSpPr>
        <p:spPr/>
        <p:txBody>
          <a:bodyPr>
            <a:normAutofit/>
          </a:bodyPr>
          <a:lstStyle/>
          <a:p>
            <a:r>
              <a:rPr lang="en-US" dirty="0"/>
              <a:t>f. Psalm 19:1-4 tells us:</a:t>
            </a:r>
          </a:p>
          <a:p>
            <a:r>
              <a:rPr lang="en-US" dirty="0"/>
              <a:t>"The heavens declare the glory of God; and the firmament sheweth his handywork. Day unto day uttereth speech, and night unto night sheweth knowledge. There is no speech nor language, where their voice is not heard. Their line is gone out through all the earth, and their words to the end of the world. In them hath he set a tabernacle for the sun."</a:t>
            </a:r>
          </a:p>
          <a:p>
            <a:r>
              <a:rPr lang="en-US" dirty="0"/>
              <a:t>So there is a speech in nature to turn men to seek God. It speaks in all the world and every man is therefore accountable to God for it.</a:t>
            </a:r>
          </a:p>
        </p:txBody>
      </p:sp>
    </p:spTree>
    <p:extLst>
      <p:ext uri="{BB962C8B-B14F-4D97-AF65-F5344CB8AC3E}">
        <p14:creationId xmlns:p14="http://schemas.microsoft.com/office/powerpoint/2010/main" val="296809969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632109-A096-44EA-B5BA-674417003259}"/>
              </a:ext>
            </a:extLst>
          </p:cNvPr>
          <p:cNvSpPr>
            <a:spLocks noGrp="1"/>
          </p:cNvSpPr>
          <p:nvPr>
            <p:ph type="title"/>
          </p:nvPr>
        </p:nvSpPr>
        <p:spPr/>
        <p:txBody>
          <a:bodyPr/>
          <a:lstStyle/>
          <a:p>
            <a:r>
              <a:rPr lang="en-US" dirty="0"/>
              <a:t>Total Depravity—Free Will</a:t>
            </a:r>
          </a:p>
        </p:txBody>
      </p:sp>
      <p:sp>
        <p:nvSpPr>
          <p:cNvPr id="8" name="Content Placeholder 7">
            <a:extLst>
              <a:ext uri="{FF2B5EF4-FFF2-40B4-BE49-F238E27FC236}">
                <a16:creationId xmlns:a16="http://schemas.microsoft.com/office/drawing/2014/main" id="{15A277F4-C1C3-444A-90B5-BE8C106BB1E3}"/>
              </a:ext>
            </a:extLst>
          </p:cNvPr>
          <p:cNvSpPr>
            <a:spLocks noGrp="1"/>
          </p:cNvSpPr>
          <p:nvPr>
            <p:ph idx="1"/>
          </p:nvPr>
        </p:nvSpPr>
        <p:spPr/>
        <p:txBody>
          <a:bodyPr>
            <a:normAutofit/>
          </a:bodyPr>
          <a:lstStyle/>
          <a:p>
            <a:r>
              <a:rPr lang="en-US" dirty="0"/>
              <a:t>John 3:16 KJV</a:t>
            </a:r>
          </a:p>
          <a:p>
            <a:r>
              <a:rPr lang="en-US" dirty="0"/>
              <a:t>(16)  For God so loved the world, that he gave his only begotten Son, that whosoever believeth in him should not perish, but have everlasting life.</a:t>
            </a:r>
          </a:p>
          <a:p>
            <a:r>
              <a:rPr lang="en-US" dirty="0"/>
              <a:t>John 3:36 KJV</a:t>
            </a:r>
          </a:p>
          <a:p>
            <a:r>
              <a:rPr lang="en-US" dirty="0"/>
              <a:t>(36)  He that believeth on the Son hath everlasting life: and he that believeth not the Son shall not see life; but the wrath of God abideth on him.</a:t>
            </a:r>
          </a:p>
          <a:p>
            <a:endParaRPr lang="en-US" dirty="0"/>
          </a:p>
        </p:txBody>
      </p:sp>
    </p:spTree>
    <p:extLst>
      <p:ext uri="{BB962C8B-B14F-4D97-AF65-F5344CB8AC3E}">
        <p14:creationId xmlns:p14="http://schemas.microsoft.com/office/powerpoint/2010/main" val="1865168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lnSpcReduction="10000"/>
          </a:bodyPr>
          <a:lstStyle/>
          <a:p>
            <a:r>
              <a:rPr lang="en-US" dirty="0"/>
              <a:t>Calvinism</a:t>
            </a:r>
          </a:p>
          <a:p>
            <a:r>
              <a:rPr lang="en-US" dirty="0"/>
              <a:t>U - Unconditional Election</a:t>
            </a:r>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a:xfrm>
            <a:off x="233464" y="2505075"/>
            <a:ext cx="5764111" cy="4275104"/>
          </a:xfrm>
        </p:spPr>
        <p:txBody>
          <a:bodyPr>
            <a:normAutofit fontScale="70000" lnSpcReduction="20000"/>
          </a:bodyPr>
          <a:lstStyle/>
          <a:p>
            <a:r>
              <a:rPr lang="en-US" dirty="0"/>
              <a:t>God's choice of certain individuals unto salvation before the foundation of the world rested solely in His own sovereign will. His choice of particular sinners was not based on any foreseen response of obedience on their part, such as faith, repentance, etc. On the contrary, God gives faith and repentance to each individual whom He selected. These acts are the result, not the cause of God's choice. Election therefore was not determined by or conditioned upon any virtuous quality or act foreseen in man. Those whom God sovereignly elected He brings through the power of the Spirit to a willing acceptance of Christ. Thus God's choice of the sinner, not the sinner's choice of Christ, is the ultimate cause of salvation.</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lnSpcReduction="10000"/>
          </a:bodyPr>
          <a:lstStyle/>
          <a:p>
            <a:r>
              <a:rPr lang="en-US" dirty="0"/>
              <a:t>Arminianism</a:t>
            </a:r>
          </a:p>
          <a:p>
            <a:r>
              <a:rPr lang="en-US" dirty="0"/>
              <a:t>Conditional Election</a:t>
            </a:r>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a:xfrm>
            <a:off x="6172200" y="2505074"/>
            <a:ext cx="5786336" cy="4352925"/>
          </a:xfrm>
        </p:spPr>
        <p:txBody>
          <a:bodyPr>
            <a:normAutofit fontScale="70000" lnSpcReduction="20000"/>
          </a:bodyPr>
          <a:lstStyle/>
          <a:p>
            <a:r>
              <a:rPr lang="en-US" dirty="0"/>
              <a:t>God's choice of certain individuals unto salvation before the foundation of the world was based upon His foreseeing that they would respond to His call. He selected only those whom He knew would of themselves freely believe the gospel. Election therefore was determined by or conditioned upon what man would do. The faith which God foresaw and upon which He based His choice was not given to the sinner by God (it was not created by the regenerating power of the Holy Spirit) but resulted solely from man's will. It was left entirely up to man as to who would believe and therefore as to who would be elected unto salvation. God chose those whom He knew would, of their own free will, choose Christ. Thus the sinner's choice of Christ, not God's choice of the sinner, is the ultimate cause of salvation.</a:t>
            </a:r>
          </a:p>
        </p:txBody>
      </p:sp>
    </p:spTree>
    <p:extLst>
      <p:ext uri="{BB962C8B-B14F-4D97-AF65-F5344CB8AC3E}">
        <p14:creationId xmlns:p14="http://schemas.microsoft.com/office/powerpoint/2010/main" val="89746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F3FC-E367-4E3E-9B69-026AE83B395E}"/>
              </a:ext>
            </a:extLst>
          </p:cNvPr>
          <p:cNvSpPr>
            <a:spLocks noGrp="1"/>
          </p:cNvSpPr>
          <p:nvPr>
            <p:ph type="title"/>
          </p:nvPr>
        </p:nvSpPr>
        <p:spPr/>
        <p:txBody>
          <a:bodyPr/>
          <a:lstStyle/>
          <a:p>
            <a:r>
              <a:rPr lang="en-US" dirty="0"/>
              <a:t>Calvinism—Partaker—Arminianism </a:t>
            </a:r>
          </a:p>
        </p:txBody>
      </p:sp>
      <p:sp>
        <p:nvSpPr>
          <p:cNvPr id="3" name="Text Placeholder 2">
            <a:extLst>
              <a:ext uri="{FF2B5EF4-FFF2-40B4-BE49-F238E27FC236}">
                <a16:creationId xmlns:a16="http://schemas.microsoft.com/office/drawing/2014/main" id="{426060D7-30F6-40C8-8C0C-E24085E852BD}"/>
              </a:ext>
            </a:extLst>
          </p:cNvPr>
          <p:cNvSpPr>
            <a:spLocks noGrp="1"/>
          </p:cNvSpPr>
          <p:nvPr>
            <p:ph type="body" idx="1"/>
          </p:nvPr>
        </p:nvSpPr>
        <p:spPr/>
        <p:txBody>
          <a:bodyPr/>
          <a:lstStyle/>
          <a:p>
            <a:pPr algn="ctr"/>
            <a:r>
              <a:rPr lang="en-US" sz="1400" dirty="0"/>
              <a:t>Calvinism</a:t>
            </a:r>
          </a:p>
          <a:p>
            <a:pPr algn="ctr"/>
            <a:r>
              <a:rPr lang="en-US" sz="1400" dirty="0"/>
              <a:t>U - Unconditional Election</a:t>
            </a:r>
          </a:p>
        </p:txBody>
      </p:sp>
      <p:sp>
        <p:nvSpPr>
          <p:cNvPr id="4" name="Text Placeholder 3">
            <a:extLst>
              <a:ext uri="{FF2B5EF4-FFF2-40B4-BE49-F238E27FC236}">
                <a16:creationId xmlns:a16="http://schemas.microsoft.com/office/drawing/2014/main" id="{6740583D-219C-4B1D-8F1D-9A1B276BFF0E}"/>
              </a:ext>
            </a:extLst>
          </p:cNvPr>
          <p:cNvSpPr>
            <a:spLocks noGrp="1"/>
          </p:cNvSpPr>
          <p:nvPr>
            <p:ph type="body" sz="half" idx="15"/>
          </p:nvPr>
        </p:nvSpPr>
        <p:spPr/>
        <p:txBody>
          <a:bodyPr>
            <a:normAutofit/>
          </a:bodyPr>
          <a:lstStyle/>
          <a:p>
            <a:r>
              <a:rPr lang="en-US" dirty="0"/>
              <a:t>God's choice of certain individuals unto salvation before the foundation of the world rested solely in His own sovereign will. His choice of particular sinners was not based on any foreseen response of obedience on their part, such as faith, repentance, etc. On the contrary, God gives faith and repentance to each individual whom He selected. These acts are the result, not the cause of God's choice. Election therefore was not determined by or conditioned upon any virtuous quality or act foreseen in man. Those whom God sovereignly elected He brings through the power of the Spirit to a willing acceptance of Christ. Thus God's choice of the sinner, not the sinner's choice of Christ, is the ultimate cause of salvation.</a:t>
            </a:r>
          </a:p>
          <a:p>
            <a:endParaRPr lang="en-US" dirty="0"/>
          </a:p>
        </p:txBody>
      </p:sp>
      <p:sp>
        <p:nvSpPr>
          <p:cNvPr id="5" name="Text Placeholder 4">
            <a:extLst>
              <a:ext uri="{FF2B5EF4-FFF2-40B4-BE49-F238E27FC236}">
                <a16:creationId xmlns:a16="http://schemas.microsoft.com/office/drawing/2014/main" id="{BDFAE429-9844-4244-AB6C-B14C2DECEFC8}"/>
              </a:ext>
            </a:extLst>
          </p:cNvPr>
          <p:cNvSpPr>
            <a:spLocks noGrp="1"/>
          </p:cNvSpPr>
          <p:nvPr>
            <p:ph type="body" sz="quarter" idx="3"/>
          </p:nvPr>
        </p:nvSpPr>
        <p:spPr/>
        <p:txBody>
          <a:bodyPr/>
          <a:lstStyle/>
          <a:p>
            <a:pPr algn="ctr"/>
            <a:r>
              <a:rPr lang="en-US" sz="1400" dirty="0"/>
              <a:t>The Partaker View/Overcomer </a:t>
            </a:r>
          </a:p>
          <a:p>
            <a:pPr algn="ctr"/>
            <a:r>
              <a:rPr lang="en-US" sz="1400" dirty="0"/>
              <a:t>(Selected to Serve)</a:t>
            </a:r>
          </a:p>
        </p:txBody>
      </p:sp>
      <p:sp>
        <p:nvSpPr>
          <p:cNvPr id="6" name="Text Placeholder 5">
            <a:extLst>
              <a:ext uri="{FF2B5EF4-FFF2-40B4-BE49-F238E27FC236}">
                <a16:creationId xmlns:a16="http://schemas.microsoft.com/office/drawing/2014/main" id="{024E203D-7969-4724-BE00-4B25CE14B180}"/>
              </a:ext>
            </a:extLst>
          </p:cNvPr>
          <p:cNvSpPr>
            <a:spLocks noGrp="1"/>
          </p:cNvSpPr>
          <p:nvPr>
            <p:ph type="body" sz="half" idx="16"/>
          </p:nvPr>
        </p:nvSpPr>
        <p:spPr/>
        <p:txBody>
          <a:bodyPr>
            <a:normAutofit fontScale="92500"/>
          </a:bodyPr>
          <a:lstStyle/>
          <a:p>
            <a:r>
              <a:rPr lang="en-US" i="1" dirty="0"/>
              <a:t>Selected to serve</a:t>
            </a:r>
            <a:r>
              <a:rPr lang="en-US" dirty="0"/>
              <a:t> suggests that the only election we find in the Bible is vocational. </a:t>
            </a:r>
          </a:p>
          <a:p>
            <a:r>
              <a:rPr lang="en-US" dirty="0"/>
              <a:t>Divine election is to ministry, not eternal destiny. </a:t>
            </a:r>
          </a:p>
          <a:p>
            <a:r>
              <a:rPr lang="en-US" dirty="0"/>
              <a:t>For example, Aaron and his line were chosen to be priests. </a:t>
            </a:r>
          </a:p>
          <a:p>
            <a:r>
              <a:rPr lang="en-US" dirty="0"/>
              <a:t>Moses was chosen to deliver Israel from Egypt. </a:t>
            </a:r>
          </a:p>
          <a:p>
            <a:r>
              <a:rPr lang="en-US" dirty="0"/>
              <a:t>Jesus was chosen to die on the cross for our sins. </a:t>
            </a:r>
          </a:p>
          <a:p>
            <a:r>
              <a:rPr lang="en-US" dirty="0"/>
              <a:t>Paul was chosen to be the Apostle to the Gentiles. </a:t>
            </a:r>
          </a:p>
          <a:p>
            <a:r>
              <a:rPr lang="en-US" dirty="0"/>
              <a:t>Matthias was chosen to take Judas’ place as one of the twelve. </a:t>
            </a:r>
          </a:p>
          <a:p>
            <a:r>
              <a:rPr lang="en-US" dirty="0"/>
              <a:t>There is not a single verse in the Bible which says that some are elected to everlasting life. </a:t>
            </a:r>
          </a:p>
          <a:p>
            <a:r>
              <a:rPr lang="en-US" dirty="0"/>
              <a:t>Biblical election is vocational through and through.</a:t>
            </a:r>
          </a:p>
          <a:p>
            <a:endParaRPr lang="en-US" dirty="0"/>
          </a:p>
        </p:txBody>
      </p:sp>
      <p:sp>
        <p:nvSpPr>
          <p:cNvPr id="7" name="Text Placeholder 6">
            <a:extLst>
              <a:ext uri="{FF2B5EF4-FFF2-40B4-BE49-F238E27FC236}">
                <a16:creationId xmlns:a16="http://schemas.microsoft.com/office/drawing/2014/main" id="{654A9927-136C-461F-BD54-0630D762B3D6}"/>
              </a:ext>
            </a:extLst>
          </p:cNvPr>
          <p:cNvSpPr>
            <a:spLocks noGrp="1"/>
          </p:cNvSpPr>
          <p:nvPr>
            <p:ph type="body" sz="quarter" idx="13"/>
          </p:nvPr>
        </p:nvSpPr>
        <p:spPr/>
        <p:txBody>
          <a:bodyPr/>
          <a:lstStyle/>
          <a:p>
            <a:pPr algn="ctr"/>
            <a:r>
              <a:rPr lang="en-US" sz="1400" dirty="0"/>
              <a:t>Arminianism</a:t>
            </a:r>
          </a:p>
          <a:p>
            <a:pPr algn="ctr"/>
            <a:r>
              <a:rPr lang="en-US" sz="1400" dirty="0"/>
              <a:t>Conditional Election</a:t>
            </a:r>
          </a:p>
        </p:txBody>
      </p:sp>
      <p:sp>
        <p:nvSpPr>
          <p:cNvPr id="8" name="Text Placeholder 7">
            <a:extLst>
              <a:ext uri="{FF2B5EF4-FFF2-40B4-BE49-F238E27FC236}">
                <a16:creationId xmlns:a16="http://schemas.microsoft.com/office/drawing/2014/main" id="{E765B75D-A31E-4EB1-9016-72E2B54BDF9F}"/>
              </a:ext>
            </a:extLst>
          </p:cNvPr>
          <p:cNvSpPr>
            <a:spLocks noGrp="1"/>
          </p:cNvSpPr>
          <p:nvPr>
            <p:ph type="body" sz="half" idx="17"/>
          </p:nvPr>
        </p:nvSpPr>
        <p:spPr/>
        <p:txBody>
          <a:bodyPr>
            <a:normAutofit lnSpcReduction="10000"/>
          </a:bodyPr>
          <a:lstStyle/>
          <a:p>
            <a:r>
              <a:rPr lang="en-US" dirty="0"/>
              <a:t>God's choice of certain individuals unto salvation before the foundation of the world was based upon His foreseeing that they would respond to His call. He selected only those whom He knew would of themselves freely believe the gospel. Election therefore was determined by or conditioned upon what man would do. The faith which God foresaw and upon which He based His choice was not given to the sinner by God (it was not created by the regenerating power of the Holy Spirit) but resulted solely from man's will. It was left entirely up to man as to who would believe and therefore as to who would be elected unto salvation. God chose those whom He knew would, of their own free will, choose Christ. Thus the sinner's choice of Christ, not God's choice of the sinner, is the ultimate cause of salvation</a:t>
            </a:r>
          </a:p>
        </p:txBody>
      </p:sp>
    </p:spTree>
    <p:extLst>
      <p:ext uri="{BB962C8B-B14F-4D97-AF65-F5344CB8AC3E}">
        <p14:creationId xmlns:p14="http://schemas.microsoft.com/office/powerpoint/2010/main" val="2761056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5A4D963-06A2-4267-868C-F3A0D5BE6F28}"/>
              </a:ext>
            </a:extLst>
          </p:cNvPr>
          <p:cNvSpPr>
            <a:spLocks noGrp="1"/>
          </p:cNvSpPr>
          <p:nvPr>
            <p:ph type="title"/>
          </p:nvPr>
        </p:nvSpPr>
        <p:spPr/>
        <p:txBody>
          <a:bodyPr/>
          <a:lstStyle/>
          <a:p>
            <a:r>
              <a:rPr lang="en-US" dirty="0"/>
              <a:t>The Foreknowledge of God</a:t>
            </a:r>
          </a:p>
        </p:txBody>
      </p:sp>
      <p:sp>
        <p:nvSpPr>
          <p:cNvPr id="8" name="Content Placeholder 7">
            <a:extLst>
              <a:ext uri="{FF2B5EF4-FFF2-40B4-BE49-F238E27FC236}">
                <a16:creationId xmlns:a16="http://schemas.microsoft.com/office/drawing/2014/main" id="{D0C5ECF7-205E-418E-A452-944325343B6E}"/>
              </a:ext>
            </a:extLst>
          </p:cNvPr>
          <p:cNvSpPr>
            <a:spLocks noGrp="1"/>
          </p:cNvSpPr>
          <p:nvPr>
            <p:ph idx="1"/>
          </p:nvPr>
        </p:nvSpPr>
        <p:spPr>
          <a:xfrm>
            <a:off x="192947" y="1501630"/>
            <a:ext cx="11836866" cy="5184396"/>
          </a:xfrm>
        </p:spPr>
        <p:txBody>
          <a:bodyPr>
            <a:normAutofit fontScale="92500" lnSpcReduction="10000"/>
          </a:bodyPr>
          <a:lstStyle/>
          <a:p>
            <a:r>
              <a:rPr lang="en-US" dirty="0"/>
              <a:t>"For whom he did foreknow, he also did predestinate to be conformed to the image of his Son, that he might be the firstborn among many brethren." (</a:t>
            </a:r>
            <a:r>
              <a:rPr lang="en-US" dirty="0">
                <a:solidFill>
                  <a:srgbClr val="FFC000"/>
                </a:solidFill>
              </a:rPr>
              <a:t>Romans 8:29</a:t>
            </a:r>
            <a:r>
              <a:rPr lang="en-US" dirty="0"/>
              <a:t>)</a:t>
            </a:r>
          </a:p>
          <a:p>
            <a:r>
              <a:rPr lang="en-US" dirty="0"/>
              <a:t>Foreknowledge means to have knowledge of things to be. Foreknowledge is an </a:t>
            </a:r>
            <a:r>
              <a:rPr lang="en-US" b="1" dirty="0"/>
              <a:t>attribute</a:t>
            </a:r>
            <a:r>
              <a:rPr lang="en-US" dirty="0"/>
              <a:t> of God, while Predestination and Election are </a:t>
            </a:r>
            <a:r>
              <a:rPr lang="en-US" b="1" dirty="0"/>
              <a:t>acts</a:t>
            </a:r>
            <a:r>
              <a:rPr lang="en-US" dirty="0"/>
              <a:t> of God. Only God knows the future. And He does know the future. He wouldn't be God if He didn't, but the fact that He knows who is going to be saved, and who isn't going to be saved, does NOT determine who is going to be saved and who is going to be lost. Someone may ask, ''If God does know who is and who isn't going to be saved, how, then, can the sinner get out of it?" Foreknowledge, in Scripture, </a:t>
            </a:r>
            <a:r>
              <a:rPr lang="en-US" b="1" dirty="0"/>
              <a:t>never</a:t>
            </a:r>
            <a:r>
              <a:rPr lang="en-US" dirty="0"/>
              <a:t> determines what is to be - foreknowledge is only the knowledge of things to be beforehand. It is the same with our scientists, they can tell when there is to be an eclipse of the sun or of the moon: on a certain day at a certain hour, minute and second; but the scientists do not bring about the eclipse. God has foreknowledge, and by this foreknowledge knows the future, but that is where God chooses to end it.</a:t>
            </a:r>
          </a:p>
          <a:p>
            <a:endParaRPr lang="en-US" dirty="0"/>
          </a:p>
        </p:txBody>
      </p:sp>
    </p:spTree>
    <p:extLst>
      <p:ext uri="{BB962C8B-B14F-4D97-AF65-F5344CB8AC3E}">
        <p14:creationId xmlns:p14="http://schemas.microsoft.com/office/powerpoint/2010/main" val="730128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5A4D963-06A2-4267-868C-F3A0D5BE6F28}"/>
              </a:ext>
            </a:extLst>
          </p:cNvPr>
          <p:cNvSpPr>
            <a:spLocks noGrp="1"/>
          </p:cNvSpPr>
          <p:nvPr>
            <p:ph type="title"/>
          </p:nvPr>
        </p:nvSpPr>
        <p:spPr/>
        <p:txBody>
          <a:bodyPr/>
          <a:lstStyle/>
          <a:p>
            <a:r>
              <a:rPr lang="en-US" dirty="0"/>
              <a:t>The Foreknowledge of God</a:t>
            </a:r>
          </a:p>
        </p:txBody>
      </p:sp>
      <p:sp>
        <p:nvSpPr>
          <p:cNvPr id="8" name="Content Placeholder 7">
            <a:extLst>
              <a:ext uri="{FF2B5EF4-FFF2-40B4-BE49-F238E27FC236}">
                <a16:creationId xmlns:a16="http://schemas.microsoft.com/office/drawing/2014/main" id="{D0C5ECF7-205E-418E-A452-944325343B6E}"/>
              </a:ext>
            </a:extLst>
          </p:cNvPr>
          <p:cNvSpPr>
            <a:spLocks noGrp="1"/>
          </p:cNvSpPr>
          <p:nvPr>
            <p:ph idx="1"/>
          </p:nvPr>
        </p:nvSpPr>
        <p:spPr>
          <a:xfrm>
            <a:off x="192947" y="1501630"/>
            <a:ext cx="11836866" cy="5184396"/>
          </a:xfrm>
        </p:spPr>
        <p:txBody>
          <a:bodyPr>
            <a:normAutofit/>
          </a:bodyPr>
          <a:lstStyle/>
          <a:p>
            <a:r>
              <a:rPr lang="en-US" dirty="0"/>
              <a:t>"For whom he did foreknow, he also did predestinate to be conformed to the image of his Son, that he might be the firstborn among many brethren." (</a:t>
            </a:r>
            <a:r>
              <a:rPr lang="en-US" dirty="0">
                <a:solidFill>
                  <a:srgbClr val="FFC000"/>
                </a:solidFill>
              </a:rPr>
              <a:t>Romans 8:29</a:t>
            </a:r>
            <a:r>
              <a:rPr lang="en-US" dirty="0"/>
              <a:t>)</a:t>
            </a:r>
          </a:p>
          <a:p>
            <a:r>
              <a:rPr lang="en-US" dirty="0"/>
              <a:t>Of course God knows everything! He knows the very number of the hairs of our heads. He knows the number of the stars and calleth them by name. God knows everything, including the future. And, not only that, but God knows what would have happened if things had happened that didn't happen. He knows the results of all possibilities. The same is illustrated when David inquired of the Lord concerning his enemy. If he should go to one place, would the enemy be there? God said they would. So David went in another direction. Foreknowledge simply means to possess knowledge of things to be.</a:t>
            </a:r>
          </a:p>
          <a:p>
            <a:endParaRPr lang="en-US" dirty="0"/>
          </a:p>
        </p:txBody>
      </p:sp>
    </p:spTree>
    <p:extLst>
      <p:ext uri="{BB962C8B-B14F-4D97-AF65-F5344CB8AC3E}">
        <p14:creationId xmlns:p14="http://schemas.microsoft.com/office/powerpoint/2010/main" val="300135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lstStyle/>
          <a:p>
            <a:r>
              <a:rPr lang="en-US" dirty="0"/>
              <a:t>Here is where many of the saints falter in their Christian witnessing. They read something or other in the Word about predestination and then reason that God predestinates some people to be saved, and thus predestinates some people to be lost. That is not the case. To begin with, predestination is never for the lost man, to be saved or to be lost; but rather, predestination is for the saved man. We have only to read our Bibles, and read the context where it is speaking of predestination, to clearly understand that Salvation is, indeed, a personal matter based upon the "whosoever wills."</a:t>
            </a:r>
          </a:p>
        </p:txBody>
      </p:sp>
    </p:spTree>
    <p:extLst>
      <p:ext uri="{BB962C8B-B14F-4D97-AF65-F5344CB8AC3E}">
        <p14:creationId xmlns:p14="http://schemas.microsoft.com/office/powerpoint/2010/main" val="155067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normAutofit fontScale="85000" lnSpcReduction="20000"/>
          </a:bodyPr>
          <a:lstStyle/>
          <a:p>
            <a:r>
              <a:rPr lang="en-US" dirty="0"/>
              <a:t>As stated before, Predestination is for the saved man. God knows who is going to be saved, and thus He has predestinated certain blessings for those who are going to get saved by faith. In other words, God draws a circle, figuratively speaking, and says that whosoever believes in the Lord Jesus Christ will get in that circle. So the believer, upon his faith in Jesus Christ, steps into the circle. Then God says, figuratively speaking, "Whosoever is in that circle by faith, I have predestinated that they shall receive these blessings," and here they are:</a:t>
            </a:r>
          </a:p>
          <a:p>
            <a:r>
              <a:rPr lang="en-US" b="1" dirty="0"/>
              <a:t>"TO BE CONFORMED TO THE IMAGE OF HIS SON."</a:t>
            </a:r>
            <a:endParaRPr lang="en-US" dirty="0"/>
          </a:p>
          <a:p>
            <a:r>
              <a:rPr lang="en-US" dirty="0"/>
              <a:t>"For whom He did foreknow, He also did predestinate to be conformed to the image of His Son" </a:t>
            </a:r>
            <a:r>
              <a:rPr lang="en-US" dirty="0">
                <a:solidFill>
                  <a:srgbClr val="FFC000"/>
                </a:solidFill>
              </a:rPr>
              <a:t>(Rom. 8:29a). </a:t>
            </a:r>
            <a:r>
              <a:rPr lang="en-US" dirty="0"/>
              <a:t>This one of the blessings God has predestinated for the believer - that the believer is going to be fashioned, made, transformed, transfigured into the likeness of the image of Jesus Christ. The things you might be suffering at this moment are happening to you </a:t>
            </a:r>
            <a:r>
              <a:rPr lang="en-US" dirty="0">
                <a:solidFill>
                  <a:srgbClr val="FFC000"/>
                </a:solidFill>
              </a:rPr>
              <a:t>(Rom. 8:28) </a:t>
            </a:r>
            <a:r>
              <a:rPr lang="en-US" dirty="0"/>
              <a:t>to make you more like Jesus. And at the rapture, whether we be dead or alive at His coming, we are all going to be changed and be wholly like unto Christ.</a:t>
            </a:r>
          </a:p>
        </p:txBody>
      </p:sp>
    </p:spTree>
    <p:extLst>
      <p:ext uri="{BB962C8B-B14F-4D97-AF65-F5344CB8AC3E}">
        <p14:creationId xmlns:p14="http://schemas.microsoft.com/office/powerpoint/2010/main" val="378889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4CBE3F-1090-4C55-8F03-639EB95C248C}"/>
              </a:ext>
            </a:extLst>
          </p:cNvPr>
          <p:cNvSpPr>
            <a:spLocks noGrp="1"/>
          </p:cNvSpPr>
          <p:nvPr>
            <p:ph type="title"/>
          </p:nvPr>
        </p:nvSpPr>
        <p:spPr/>
        <p:txBody>
          <a:bodyPr/>
          <a:lstStyle/>
          <a:p>
            <a:r>
              <a:rPr lang="en-US" dirty="0"/>
              <a:t>Calvinism Vs Partaker Vs Arminianism</a:t>
            </a:r>
            <a:br>
              <a:rPr lang="en-US" dirty="0"/>
            </a:br>
            <a:r>
              <a:rPr lang="en-US" dirty="0"/>
              <a:t>Three Views on Salvation </a:t>
            </a:r>
          </a:p>
        </p:txBody>
      </p:sp>
      <p:sp>
        <p:nvSpPr>
          <p:cNvPr id="5" name="Content Placeholder 4">
            <a:extLst>
              <a:ext uri="{FF2B5EF4-FFF2-40B4-BE49-F238E27FC236}">
                <a16:creationId xmlns:a16="http://schemas.microsoft.com/office/drawing/2014/main" id="{F6E6086B-D305-4A97-92EB-604FCF1EE438}"/>
              </a:ext>
            </a:extLst>
          </p:cNvPr>
          <p:cNvSpPr>
            <a:spLocks noGrp="1"/>
          </p:cNvSpPr>
          <p:nvPr>
            <p:ph idx="1"/>
          </p:nvPr>
        </p:nvSpPr>
        <p:spPr/>
        <p:txBody>
          <a:bodyPr/>
          <a:lstStyle/>
          <a:p>
            <a:r>
              <a:rPr lang="en-US" dirty="0"/>
              <a:t>What does this mean?</a:t>
            </a:r>
          </a:p>
          <a:p>
            <a:r>
              <a:rPr lang="en-US" dirty="0"/>
              <a:t>We will do our best to fill you in</a:t>
            </a:r>
          </a:p>
          <a:p>
            <a:endParaRPr lang="en-US" dirty="0"/>
          </a:p>
          <a:p>
            <a:r>
              <a:rPr lang="en-US" dirty="0"/>
              <a:t>Father I pray in Jesus’ name that you will help us all understand the truth of Scripture. Help us put our own ideas aside long enough for your Holy Spirit to teach us about this important information. Amen</a:t>
            </a:r>
          </a:p>
          <a:p>
            <a:endParaRPr lang="en-US" dirty="0"/>
          </a:p>
        </p:txBody>
      </p:sp>
    </p:spTree>
    <p:extLst>
      <p:ext uri="{BB962C8B-B14F-4D97-AF65-F5344CB8AC3E}">
        <p14:creationId xmlns:p14="http://schemas.microsoft.com/office/powerpoint/2010/main" val="1791146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normAutofit lnSpcReduction="10000"/>
          </a:bodyPr>
          <a:lstStyle/>
          <a:p>
            <a:r>
              <a:rPr lang="en-US" b="1" dirty="0"/>
              <a:t>"UNTO THE ADOPTION OF CHILDREN BY JESUS CHRIST.''</a:t>
            </a:r>
            <a:endParaRPr lang="en-US" dirty="0"/>
          </a:p>
          <a:p>
            <a:r>
              <a:rPr lang="en-US" dirty="0"/>
              <a:t>"Having predestinated us unto the adoption of children by Jesus Christ to himself, according to the good pleasure of his will" </a:t>
            </a:r>
            <a:r>
              <a:rPr lang="en-US" dirty="0">
                <a:solidFill>
                  <a:srgbClr val="FFC000"/>
                </a:solidFill>
              </a:rPr>
              <a:t>(Eph. 1:5). </a:t>
            </a:r>
          </a:p>
          <a:p>
            <a:r>
              <a:rPr lang="en-US" dirty="0"/>
              <a:t>Again we want to state that predestination is the predetermined blessings for the saved man and has nothing to do with salvation. Now, in the above text, we are told that the Christian is predestined unto the adoption of children by Jesus Christ. It doesn't say that the sinner was predestinated to become a child of God; no, but rather the saint has been predestinated unto the adoption of children.</a:t>
            </a:r>
          </a:p>
          <a:p>
            <a:r>
              <a:rPr lang="en-US" dirty="0"/>
              <a:t>The believer has been predestined to be adopted as God’s child. It does not happen until one is a believer.</a:t>
            </a:r>
          </a:p>
        </p:txBody>
      </p:sp>
    </p:spTree>
    <p:extLst>
      <p:ext uri="{BB962C8B-B14F-4D97-AF65-F5344CB8AC3E}">
        <p14:creationId xmlns:p14="http://schemas.microsoft.com/office/powerpoint/2010/main" val="1542716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normAutofit lnSpcReduction="10000"/>
          </a:bodyPr>
          <a:lstStyle/>
          <a:p>
            <a:r>
              <a:rPr lang="en-US" b="1" dirty="0"/>
              <a:t>"UNTO THE ADOPTION OF CHILDREN BY JESUS CHRIST.''</a:t>
            </a:r>
            <a:endParaRPr lang="en-US" dirty="0"/>
          </a:p>
          <a:p>
            <a:r>
              <a:rPr lang="en-US" dirty="0"/>
              <a:t>To get a better idea of this great truth, it is well to explain the meaning of adoption. In America and England, when we adopt a child, we go by legal means and take a child of another family and get the court to make it our own. But not so with Jewish family, nor with the ancient Roman and Greek family. These adopted their own children. Adoption simply means "to declare as a son," or "son placed." The fourth chapter of Galatians clearly defines the meaning of adoption. It is the time appointed by the father when his boy ceases to be considered a child and becomes a recognized son. According to even present day Jewish custom it is called BAR MITZVAH - declared to be a Son of the Law, Son of Blessing. </a:t>
            </a:r>
          </a:p>
        </p:txBody>
      </p:sp>
    </p:spTree>
    <p:extLst>
      <p:ext uri="{BB962C8B-B14F-4D97-AF65-F5344CB8AC3E}">
        <p14:creationId xmlns:p14="http://schemas.microsoft.com/office/powerpoint/2010/main" val="2142281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normAutofit lnSpcReduction="10000"/>
          </a:bodyPr>
          <a:lstStyle/>
          <a:p>
            <a:r>
              <a:rPr lang="en-US" b="1" dirty="0"/>
              <a:t>"UNTO THE ADOPTION OF CHILDREN BY JESUS CHRIST.''</a:t>
            </a:r>
            <a:endParaRPr lang="en-US" dirty="0"/>
          </a:p>
          <a:p>
            <a:r>
              <a:rPr lang="en-US" dirty="0"/>
              <a:t>The boy becomes of age after his thirteenth birthday, on the day selected by the father. So it is with us: we are children of God, but we are waiting our BAR MITZVAH, our adoption, the time when our Heavenly Father will declare us of age and place us as Sons before the whole universe: "even we ourselves groan within ourselves, WAITING FOR THE ADOPTION, TO WIT, THE REDEMPTION OF OUR BODY" </a:t>
            </a:r>
            <a:r>
              <a:rPr lang="en-US" dirty="0">
                <a:solidFill>
                  <a:srgbClr val="FFC000"/>
                </a:solidFill>
              </a:rPr>
              <a:t>(Rom. 8:23). </a:t>
            </a:r>
            <a:r>
              <a:rPr lang="en-US" dirty="0"/>
              <a:t>This is one blessing that God has predestinated for the saved man, for all who are trusting the Lord Jesus Christ - that we all shall be declared to be of age and as His SONS - at the resurrection!</a:t>
            </a:r>
          </a:p>
        </p:txBody>
      </p:sp>
    </p:spTree>
    <p:extLst>
      <p:ext uri="{BB962C8B-B14F-4D97-AF65-F5344CB8AC3E}">
        <p14:creationId xmlns:p14="http://schemas.microsoft.com/office/powerpoint/2010/main" val="1683166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5C91-A12E-43A7-AD09-2511501D8BE7}"/>
              </a:ext>
            </a:extLst>
          </p:cNvPr>
          <p:cNvSpPr>
            <a:spLocks noGrp="1"/>
          </p:cNvSpPr>
          <p:nvPr>
            <p:ph type="title"/>
          </p:nvPr>
        </p:nvSpPr>
        <p:spPr/>
        <p:txBody>
          <a:bodyPr/>
          <a:lstStyle/>
          <a:p>
            <a:r>
              <a:rPr lang="en-US" dirty="0"/>
              <a:t>THE PREDESTINATION OF GOD</a:t>
            </a:r>
          </a:p>
        </p:txBody>
      </p:sp>
      <p:sp>
        <p:nvSpPr>
          <p:cNvPr id="3" name="Content Placeholder 2">
            <a:extLst>
              <a:ext uri="{FF2B5EF4-FFF2-40B4-BE49-F238E27FC236}">
                <a16:creationId xmlns:a16="http://schemas.microsoft.com/office/drawing/2014/main" id="{A1AE5F2B-B834-4184-B2E8-71C088CF68B9}"/>
              </a:ext>
            </a:extLst>
          </p:cNvPr>
          <p:cNvSpPr>
            <a:spLocks noGrp="1"/>
          </p:cNvSpPr>
          <p:nvPr>
            <p:ph idx="1"/>
          </p:nvPr>
        </p:nvSpPr>
        <p:spPr/>
        <p:txBody>
          <a:bodyPr>
            <a:normAutofit fontScale="92500"/>
          </a:bodyPr>
          <a:lstStyle/>
          <a:p>
            <a:r>
              <a:rPr lang="en-US" b="1" dirty="0"/>
              <a:t>""PREDESTINATED ACCORDING TO THE PURPOSE OF HIM."</a:t>
            </a:r>
            <a:endParaRPr lang="en-US" dirty="0"/>
          </a:p>
          <a:p>
            <a:r>
              <a:rPr lang="en-US" dirty="0"/>
              <a:t>Here is the third blessing for the child of God - "that which God has predestinated for those who believe in the Lord Jesus Christ by faith: "Being predestinated according to the purpose of him who worketh all things after the counsel of his own will: that we should be to the praise of his glory, who first trusted in Christ" </a:t>
            </a:r>
            <a:r>
              <a:rPr lang="en-US" dirty="0">
                <a:solidFill>
                  <a:srgbClr val="FFC000"/>
                </a:solidFill>
              </a:rPr>
              <a:t>(Eph. 1:11, 12). </a:t>
            </a:r>
          </a:p>
          <a:p>
            <a:r>
              <a:rPr lang="en-US" dirty="0"/>
              <a:t>You will notice that it is not salvation the Holy Spirit is speaking about, but that which is for those who are saved. So many fail to read the 12th verse; herein is what God has predestinated - that we should be to the praise of His glory; Nowhere do we find predestination for, or not for, salvation.</a:t>
            </a:r>
          </a:p>
        </p:txBody>
      </p:sp>
    </p:spTree>
    <p:extLst>
      <p:ext uri="{BB962C8B-B14F-4D97-AF65-F5344CB8AC3E}">
        <p14:creationId xmlns:p14="http://schemas.microsoft.com/office/powerpoint/2010/main" val="299164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24A6-921E-4091-9F53-279C8A7EB998}"/>
              </a:ext>
            </a:extLst>
          </p:cNvPr>
          <p:cNvSpPr>
            <a:spLocks noGrp="1"/>
          </p:cNvSpPr>
          <p:nvPr>
            <p:ph type="title"/>
          </p:nvPr>
        </p:nvSpPr>
        <p:spPr/>
        <p:txBody>
          <a:bodyPr/>
          <a:lstStyle/>
          <a:p>
            <a:r>
              <a:rPr lang="en-US" dirty="0"/>
              <a:t>ELECTION</a:t>
            </a:r>
          </a:p>
        </p:txBody>
      </p:sp>
      <p:sp>
        <p:nvSpPr>
          <p:cNvPr id="3" name="Content Placeholder 2">
            <a:extLst>
              <a:ext uri="{FF2B5EF4-FFF2-40B4-BE49-F238E27FC236}">
                <a16:creationId xmlns:a16="http://schemas.microsoft.com/office/drawing/2014/main" id="{69F6E0C6-0495-4EF7-9A45-C7C316B31151}"/>
              </a:ext>
            </a:extLst>
          </p:cNvPr>
          <p:cNvSpPr>
            <a:spLocks noGrp="1"/>
          </p:cNvSpPr>
          <p:nvPr>
            <p:ph idx="1"/>
          </p:nvPr>
        </p:nvSpPr>
        <p:spPr/>
        <p:txBody>
          <a:bodyPr/>
          <a:lstStyle/>
          <a:p>
            <a:r>
              <a:rPr lang="en-US" dirty="0"/>
              <a:t>"According as he hath chosen us in him before the foundation of the world, that we should be holy and without blame before him in love." </a:t>
            </a:r>
            <a:r>
              <a:rPr lang="en-US" dirty="0">
                <a:solidFill>
                  <a:srgbClr val="FFC000"/>
                </a:solidFill>
              </a:rPr>
              <a:t>(Eph. 1:4) </a:t>
            </a:r>
            <a:r>
              <a:rPr lang="en-US" dirty="0"/>
              <a:t>The New Testament words "chosen, choose, and election" are the same. The Old Testament word is simply "chosen." From the above Scripture many have felt that God chooses some to be saved and some to be lost. </a:t>
            </a:r>
          </a:p>
          <a:p>
            <a:r>
              <a:rPr lang="en-US" dirty="0"/>
              <a:t>Again I want to point out that predestination and election (choosing) have nothing to do with the lost, but are for the saved.</a:t>
            </a:r>
          </a:p>
        </p:txBody>
      </p:sp>
    </p:spTree>
    <p:extLst>
      <p:ext uri="{BB962C8B-B14F-4D97-AF65-F5344CB8AC3E}">
        <p14:creationId xmlns:p14="http://schemas.microsoft.com/office/powerpoint/2010/main" val="2924838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24A6-921E-4091-9F53-279C8A7EB998}"/>
              </a:ext>
            </a:extLst>
          </p:cNvPr>
          <p:cNvSpPr>
            <a:spLocks noGrp="1"/>
          </p:cNvSpPr>
          <p:nvPr>
            <p:ph type="title"/>
          </p:nvPr>
        </p:nvSpPr>
        <p:spPr/>
        <p:txBody>
          <a:bodyPr/>
          <a:lstStyle/>
          <a:p>
            <a:r>
              <a:rPr lang="en-US" dirty="0"/>
              <a:t>ELECTION</a:t>
            </a:r>
          </a:p>
        </p:txBody>
      </p:sp>
      <p:sp>
        <p:nvSpPr>
          <p:cNvPr id="3" name="Content Placeholder 2">
            <a:extLst>
              <a:ext uri="{FF2B5EF4-FFF2-40B4-BE49-F238E27FC236}">
                <a16:creationId xmlns:a16="http://schemas.microsoft.com/office/drawing/2014/main" id="{69F6E0C6-0495-4EF7-9A45-C7C316B31151}"/>
              </a:ext>
            </a:extLst>
          </p:cNvPr>
          <p:cNvSpPr>
            <a:spLocks noGrp="1"/>
          </p:cNvSpPr>
          <p:nvPr>
            <p:ph idx="1"/>
          </p:nvPr>
        </p:nvSpPr>
        <p:spPr/>
        <p:txBody>
          <a:bodyPr>
            <a:normAutofit fontScale="85000" lnSpcReduction="10000"/>
          </a:bodyPr>
          <a:lstStyle/>
          <a:p>
            <a:r>
              <a:rPr lang="en-US" dirty="0"/>
              <a:t>From the following Scriptures we learn what the choosing, or election, of God is about:'' For this is the word of promise, At this time will I come, and Sarah shall have a son. And not only this; but when Rebecca also had conceived by one, even by our father Isaac; (For the children being not yet born, neither having done any good or evil, THAT THE PURPOSE OF GOD ACCORDING TO ELECTION MIGHT STAND, not of works, but of him that calleth); It was said unto her, THE ELDER SHALL SERVE THE </a:t>
            </a:r>
            <a:r>
              <a:rPr lang="en-US" b="1" dirty="0"/>
              <a:t>YOUNGER</a:t>
            </a:r>
            <a:r>
              <a:rPr lang="en-US" dirty="0"/>
              <a:t>. As it is written, Jacob have I loved, but Esau have I hated." </a:t>
            </a:r>
            <a:r>
              <a:rPr lang="en-US" dirty="0">
                <a:solidFill>
                  <a:srgbClr val="FFC000"/>
                </a:solidFill>
              </a:rPr>
              <a:t>(Rom. 9:9-13).</a:t>
            </a:r>
          </a:p>
          <a:p>
            <a:r>
              <a:rPr lang="en-US" dirty="0"/>
              <a:t>At once we point out that election, or choosing, has to do with </a:t>
            </a:r>
            <a:r>
              <a:rPr lang="en-US" b="1" dirty="0"/>
              <a:t>service</a:t>
            </a:r>
            <a:r>
              <a:rPr lang="en-US" dirty="0"/>
              <a:t>; THE ELDER SHALL SERVE THE YOUNGER. It does not say, "The younger shall be saved, and the elder shall be lost." No, but simply, "the elder shall SERVE the younger." Thus choosing, or election, has to do with service. </a:t>
            </a:r>
            <a:r>
              <a:rPr lang="en-US" dirty="0">
                <a:solidFill>
                  <a:srgbClr val="FFC000"/>
                </a:solidFill>
              </a:rPr>
              <a:t>"Jacob have I loved, but Esau have I hated" wasn't said of these two men before they were born, but hundreds of years after they died.</a:t>
            </a:r>
          </a:p>
        </p:txBody>
      </p:sp>
    </p:spTree>
    <p:extLst>
      <p:ext uri="{BB962C8B-B14F-4D97-AF65-F5344CB8AC3E}">
        <p14:creationId xmlns:p14="http://schemas.microsoft.com/office/powerpoint/2010/main" val="3161131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24A6-921E-4091-9F53-279C8A7EB998}"/>
              </a:ext>
            </a:extLst>
          </p:cNvPr>
          <p:cNvSpPr>
            <a:spLocks noGrp="1"/>
          </p:cNvSpPr>
          <p:nvPr>
            <p:ph type="title"/>
          </p:nvPr>
        </p:nvSpPr>
        <p:spPr/>
        <p:txBody>
          <a:bodyPr/>
          <a:lstStyle/>
          <a:p>
            <a:r>
              <a:rPr lang="en-US" dirty="0"/>
              <a:t>ELECTION</a:t>
            </a:r>
          </a:p>
        </p:txBody>
      </p:sp>
      <p:sp>
        <p:nvSpPr>
          <p:cNvPr id="3" name="Content Placeholder 2">
            <a:extLst>
              <a:ext uri="{FF2B5EF4-FFF2-40B4-BE49-F238E27FC236}">
                <a16:creationId xmlns:a16="http://schemas.microsoft.com/office/drawing/2014/main" id="{69F6E0C6-0495-4EF7-9A45-C7C316B31151}"/>
              </a:ext>
            </a:extLst>
          </p:cNvPr>
          <p:cNvSpPr>
            <a:spLocks noGrp="1"/>
          </p:cNvSpPr>
          <p:nvPr>
            <p:ph idx="1"/>
          </p:nvPr>
        </p:nvSpPr>
        <p:spPr/>
        <p:txBody>
          <a:bodyPr>
            <a:normAutofit fontScale="92500"/>
          </a:bodyPr>
          <a:lstStyle/>
          <a:p>
            <a:r>
              <a:rPr lang="en-US" dirty="0"/>
              <a:t>God hated the descendants of Esau because of their unbelief, and loved the descendants of Jacob because of their faith.</a:t>
            </a:r>
          </a:p>
          <a:p>
            <a:r>
              <a:rPr lang="en-US" dirty="0"/>
              <a:t>In the 15th chapter of John's Gospel, the Lord Jesus said that He had chosen (elected) them disciples. For salvation? No, chosen for service. Even Judas was chosen! For damnation? No, but like Pharaoh, who was a fit vessel unto wrath - after being given many chances to believe, refused, and thus was used for God's purpose.</a:t>
            </a:r>
          </a:p>
          <a:p>
            <a:r>
              <a:rPr lang="en-US" dirty="0"/>
              <a:t>The prophet Isaiah says that Israel is God's chosen people (Isaiah 41:8). Does this mean that all Jews are saved? No. It simply means that God has chosen Israel for a service. And we know what that service was: to give us the Word of God and to give us the Lord Jesus Christ!</a:t>
            </a:r>
          </a:p>
        </p:txBody>
      </p:sp>
    </p:spTree>
    <p:extLst>
      <p:ext uri="{BB962C8B-B14F-4D97-AF65-F5344CB8AC3E}">
        <p14:creationId xmlns:p14="http://schemas.microsoft.com/office/powerpoint/2010/main" val="1757190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24A6-921E-4091-9F53-279C8A7EB998}"/>
              </a:ext>
            </a:extLst>
          </p:cNvPr>
          <p:cNvSpPr>
            <a:spLocks noGrp="1"/>
          </p:cNvSpPr>
          <p:nvPr>
            <p:ph type="title"/>
          </p:nvPr>
        </p:nvSpPr>
        <p:spPr/>
        <p:txBody>
          <a:bodyPr/>
          <a:lstStyle/>
          <a:p>
            <a:r>
              <a:rPr lang="en-US" dirty="0"/>
              <a:t>ELECTION</a:t>
            </a:r>
          </a:p>
        </p:txBody>
      </p:sp>
      <p:sp>
        <p:nvSpPr>
          <p:cNvPr id="3" name="Content Placeholder 2">
            <a:extLst>
              <a:ext uri="{FF2B5EF4-FFF2-40B4-BE49-F238E27FC236}">
                <a16:creationId xmlns:a16="http://schemas.microsoft.com/office/drawing/2014/main" id="{69F6E0C6-0495-4EF7-9A45-C7C316B31151}"/>
              </a:ext>
            </a:extLst>
          </p:cNvPr>
          <p:cNvSpPr>
            <a:spLocks noGrp="1"/>
          </p:cNvSpPr>
          <p:nvPr>
            <p:ph idx="1"/>
          </p:nvPr>
        </p:nvSpPr>
        <p:spPr/>
        <p:txBody>
          <a:bodyPr>
            <a:normAutofit/>
          </a:bodyPr>
          <a:lstStyle/>
          <a:p>
            <a:r>
              <a:rPr lang="en-US" dirty="0"/>
              <a:t>Thus, we conclude that God does not predestinate or elect men to be saved or lost, but that salvation is on the basis of "</a:t>
            </a:r>
            <a:r>
              <a:rPr lang="en-US" b="1" dirty="0"/>
              <a:t>WHOSOEVER WILL!</a:t>
            </a:r>
            <a:r>
              <a:rPr lang="en-US" dirty="0"/>
              <a:t>"- </a:t>
            </a:r>
            <a:r>
              <a:rPr lang="en-US" dirty="0">
                <a:solidFill>
                  <a:srgbClr val="FFC000"/>
                </a:solidFill>
              </a:rPr>
              <a:t>"And the Spirit and the bride say, Come. And let him that heareth, say, Come. And let him that is athirst come. And </a:t>
            </a:r>
            <a:r>
              <a:rPr lang="en-US" b="1" dirty="0">
                <a:solidFill>
                  <a:srgbClr val="FFC000"/>
                </a:solidFill>
              </a:rPr>
              <a:t>WHOSOEVER WILL</a:t>
            </a:r>
            <a:r>
              <a:rPr lang="en-US" dirty="0">
                <a:solidFill>
                  <a:srgbClr val="FFC000"/>
                </a:solidFill>
              </a:rPr>
              <a:t>, let him take the water of life freely." (Revelation 22:17).</a:t>
            </a:r>
          </a:p>
          <a:p>
            <a:r>
              <a:rPr lang="en-US" dirty="0"/>
              <a:t>1 Thessalonians 5:9 KJV</a:t>
            </a:r>
          </a:p>
          <a:p>
            <a:r>
              <a:rPr lang="en-US" dirty="0"/>
              <a:t>(9)  For God hath not appointed us to wrath, but to obtain salvation by our Lord Jesus Christ,</a:t>
            </a:r>
          </a:p>
          <a:p>
            <a:endParaRPr lang="en-US" dirty="0">
              <a:solidFill>
                <a:srgbClr val="FFC000"/>
              </a:solidFill>
            </a:endParaRPr>
          </a:p>
        </p:txBody>
      </p:sp>
    </p:spTree>
    <p:extLst>
      <p:ext uri="{BB962C8B-B14F-4D97-AF65-F5344CB8AC3E}">
        <p14:creationId xmlns:p14="http://schemas.microsoft.com/office/powerpoint/2010/main" val="2267555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fontScale="77500" lnSpcReduction="20000"/>
          </a:bodyPr>
          <a:lstStyle/>
          <a:p>
            <a:r>
              <a:rPr lang="en-US" dirty="0"/>
              <a:t>Calvinism</a:t>
            </a:r>
          </a:p>
          <a:p>
            <a:r>
              <a:rPr lang="en-US" dirty="0"/>
              <a:t>L- Limited Atonement/ Particular Redemption</a:t>
            </a:r>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a:xfrm>
            <a:off x="839788" y="2505074"/>
            <a:ext cx="5157787" cy="4177827"/>
          </a:xfrm>
        </p:spPr>
        <p:txBody>
          <a:bodyPr>
            <a:normAutofit fontScale="85000" lnSpcReduction="20000"/>
          </a:bodyPr>
          <a:lstStyle/>
          <a:p>
            <a:r>
              <a:rPr lang="en-US" dirty="0"/>
              <a:t>Christ's redeeming work was intended to save the elect only and actually secured salvation for them. His death was substitutionary endurance of the penalty of sin in the place of certain specified sinners. In addition to putting away the sins of His people, Christ's redemption secured everything necessary for their salvation, including faith which unites them to Him. The gift of faith is infallibly applied by the Spirit to all for whom Christ died, therefore guaranteeing their salvation.</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fontScale="77500" lnSpcReduction="20000"/>
          </a:bodyPr>
          <a:lstStyle/>
          <a:p>
            <a:r>
              <a:rPr lang="en-US" dirty="0"/>
              <a:t>Arminianism</a:t>
            </a:r>
          </a:p>
          <a:p>
            <a:r>
              <a:rPr lang="en-US" dirty="0"/>
              <a:t>Universal Redemption or General Atonement</a:t>
            </a:r>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a:xfrm>
            <a:off x="6172200" y="2505075"/>
            <a:ext cx="5183188" cy="4177826"/>
          </a:xfrm>
        </p:spPr>
        <p:txBody>
          <a:bodyPr>
            <a:normAutofit fontScale="85000" lnSpcReduction="20000"/>
          </a:bodyPr>
          <a:lstStyle/>
          <a:p>
            <a:r>
              <a:rPr lang="en-US" dirty="0"/>
              <a:t>Christ's redeeming work made it possible for everyone to be saved but did not actually secure the salvation of anyone. Although Christ died for all men and for every man, only those who believe on Him are saved. His death enabled God to pardon sinners on the condition that they believe, but it did not actually put away anyone's sins. Christ's redemption becomes effective only if man chooses to accept it.</a:t>
            </a:r>
          </a:p>
        </p:txBody>
      </p:sp>
    </p:spTree>
    <p:extLst>
      <p:ext uri="{BB962C8B-B14F-4D97-AF65-F5344CB8AC3E}">
        <p14:creationId xmlns:p14="http://schemas.microsoft.com/office/powerpoint/2010/main" val="2453001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F3FC-E367-4E3E-9B69-026AE83B395E}"/>
              </a:ext>
            </a:extLst>
          </p:cNvPr>
          <p:cNvSpPr>
            <a:spLocks noGrp="1"/>
          </p:cNvSpPr>
          <p:nvPr>
            <p:ph type="title"/>
          </p:nvPr>
        </p:nvSpPr>
        <p:spPr/>
        <p:txBody>
          <a:bodyPr/>
          <a:lstStyle/>
          <a:p>
            <a:r>
              <a:rPr lang="en-US" dirty="0"/>
              <a:t>Calvinism—Partaker—Arminianism </a:t>
            </a:r>
          </a:p>
        </p:txBody>
      </p:sp>
      <p:sp>
        <p:nvSpPr>
          <p:cNvPr id="3" name="Text Placeholder 2">
            <a:extLst>
              <a:ext uri="{FF2B5EF4-FFF2-40B4-BE49-F238E27FC236}">
                <a16:creationId xmlns:a16="http://schemas.microsoft.com/office/drawing/2014/main" id="{426060D7-30F6-40C8-8C0C-E24085E852BD}"/>
              </a:ext>
            </a:extLst>
          </p:cNvPr>
          <p:cNvSpPr>
            <a:spLocks noGrp="1"/>
          </p:cNvSpPr>
          <p:nvPr>
            <p:ph type="body" idx="1"/>
          </p:nvPr>
        </p:nvSpPr>
        <p:spPr/>
        <p:txBody>
          <a:bodyPr/>
          <a:lstStyle/>
          <a:p>
            <a:pPr algn="ctr"/>
            <a:r>
              <a:rPr lang="en-US" sz="1400" dirty="0"/>
              <a:t>Calvinism</a:t>
            </a:r>
          </a:p>
          <a:p>
            <a:pPr algn="ctr"/>
            <a:r>
              <a:rPr lang="en-US" sz="1400" dirty="0"/>
              <a:t>L- Limited Atonement/Particular Redemption</a:t>
            </a:r>
          </a:p>
        </p:txBody>
      </p:sp>
      <p:sp>
        <p:nvSpPr>
          <p:cNvPr id="4" name="Text Placeholder 3">
            <a:extLst>
              <a:ext uri="{FF2B5EF4-FFF2-40B4-BE49-F238E27FC236}">
                <a16:creationId xmlns:a16="http://schemas.microsoft.com/office/drawing/2014/main" id="{6740583D-219C-4B1D-8F1D-9A1B276BFF0E}"/>
              </a:ext>
            </a:extLst>
          </p:cNvPr>
          <p:cNvSpPr>
            <a:spLocks noGrp="1"/>
          </p:cNvSpPr>
          <p:nvPr>
            <p:ph type="body" sz="half" idx="15"/>
          </p:nvPr>
        </p:nvSpPr>
        <p:spPr/>
        <p:txBody>
          <a:bodyPr>
            <a:normAutofit/>
          </a:bodyPr>
          <a:lstStyle/>
          <a:p>
            <a:r>
              <a:rPr lang="en-US" dirty="0"/>
              <a:t>Christ's redeeming work was intended to save the elect only and actually secured salvation for them. His death was substitutionary endurance of the penalty of sin in the place of certain specified sinners. In addition to putting away the sins of His people, Christ's redemption secured everything necessary for their salvation, including faith which unites them to Him. The gift of faith is infallibly applied by the Spirit to all for whom Christ died, therefore guaranteeing their salvation.</a:t>
            </a:r>
          </a:p>
          <a:p>
            <a:endParaRPr lang="en-US" dirty="0"/>
          </a:p>
        </p:txBody>
      </p:sp>
      <p:sp>
        <p:nvSpPr>
          <p:cNvPr id="5" name="Text Placeholder 4">
            <a:extLst>
              <a:ext uri="{FF2B5EF4-FFF2-40B4-BE49-F238E27FC236}">
                <a16:creationId xmlns:a16="http://schemas.microsoft.com/office/drawing/2014/main" id="{BDFAE429-9844-4244-AB6C-B14C2DECEFC8}"/>
              </a:ext>
            </a:extLst>
          </p:cNvPr>
          <p:cNvSpPr>
            <a:spLocks noGrp="1"/>
          </p:cNvSpPr>
          <p:nvPr>
            <p:ph type="body" sz="quarter" idx="3"/>
          </p:nvPr>
        </p:nvSpPr>
        <p:spPr/>
        <p:txBody>
          <a:bodyPr/>
          <a:lstStyle/>
          <a:p>
            <a:pPr algn="ctr"/>
            <a:r>
              <a:rPr lang="en-US" sz="1400" dirty="0"/>
              <a:t>The Partaker View/Overcomer </a:t>
            </a:r>
          </a:p>
          <a:p>
            <a:pPr algn="ctr"/>
            <a:r>
              <a:rPr lang="en-US" sz="1400" dirty="0"/>
              <a:t>Universal atonement </a:t>
            </a:r>
          </a:p>
        </p:txBody>
      </p:sp>
      <p:sp>
        <p:nvSpPr>
          <p:cNvPr id="6" name="Text Placeholder 5">
            <a:extLst>
              <a:ext uri="{FF2B5EF4-FFF2-40B4-BE49-F238E27FC236}">
                <a16:creationId xmlns:a16="http://schemas.microsoft.com/office/drawing/2014/main" id="{024E203D-7969-4724-BE00-4B25CE14B180}"/>
              </a:ext>
            </a:extLst>
          </p:cNvPr>
          <p:cNvSpPr>
            <a:spLocks noGrp="1"/>
          </p:cNvSpPr>
          <p:nvPr>
            <p:ph type="body" sz="half" idx="16"/>
          </p:nvPr>
        </p:nvSpPr>
        <p:spPr/>
        <p:txBody>
          <a:bodyPr>
            <a:normAutofit/>
          </a:bodyPr>
          <a:lstStyle/>
          <a:p>
            <a:r>
              <a:rPr lang="en-US" i="1" dirty="0"/>
              <a:t>Universal atonement</a:t>
            </a:r>
            <a:r>
              <a:rPr lang="en-US" dirty="0"/>
              <a:t> means that Jesus died on the cross for the sins of the whole world (John 1:29; 1 John 2:2). </a:t>
            </a:r>
          </a:p>
          <a:p>
            <a:r>
              <a:rPr lang="en-US" dirty="0"/>
              <a:t>He did not merely die for the elect, or for those who would believe. </a:t>
            </a:r>
          </a:p>
          <a:p>
            <a:r>
              <a:rPr lang="en-US" dirty="0"/>
              <a:t>Nor did His death merely </a:t>
            </a:r>
            <a:r>
              <a:rPr lang="en-US" i="1" dirty="0"/>
              <a:t>potentially</a:t>
            </a:r>
            <a:r>
              <a:rPr lang="en-US" dirty="0"/>
              <a:t> take away the sins of the world. </a:t>
            </a:r>
          </a:p>
          <a:p>
            <a:r>
              <a:rPr lang="en-US" dirty="0"/>
              <a:t>It </a:t>
            </a:r>
            <a:r>
              <a:rPr lang="en-US" i="1" dirty="0"/>
              <a:t>actually</a:t>
            </a:r>
            <a:r>
              <a:rPr lang="en-US" dirty="0"/>
              <a:t> takes away the sins of the world. </a:t>
            </a:r>
          </a:p>
          <a:p>
            <a:r>
              <a:rPr lang="en-US" dirty="0"/>
              <a:t>Because of the shed blood of Christ, people can be born again simply by believing in the Lord Jesus Christ. </a:t>
            </a:r>
          </a:p>
          <a:p>
            <a:r>
              <a:rPr lang="en-US" dirty="0"/>
              <a:t>They need not deal with their own sins. </a:t>
            </a:r>
          </a:p>
          <a:p>
            <a:r>
              <a:rPr lang="en-US" dirty="0"/>
              <a:t>The Lord Jesus paid the full and complete price for our sins at Calvary.</a:t>
            </a:r>
          </a:p>
          <a:p>
            <a:endParaRPr lang="en-US" dirty="0"/>
          </a:p>
        </p:txBody>
      </p:sp>
      <p:sp>
        <p:nvSpPr>
          <p:cNvPr id="7" name="Text Placeholder 6">
            <a:extLst>
              <a:ext uri="{FF2B5EF4-FFF2-40B4-BE49-F238E27FC236}">
                <a16:creationId xmlns:a16="http://schemas.microsoft.com/office/drawing/2014/main" id="{654A9927-136C-461F-BD54-0630D762B3D6}"/>
              </a:ext>
            </a:extLst>
          </p:cNvPr>
          <p:cNvSpPr>
            <a:spLocks noGrp="1"/>
          </p:cNvSpPr>
          <p:nvPr>
            <p:ph type="body" sz="quarter" idx="13"/>
          </p:nvPr>
        </p:nvSpPr>
        <p:spPr/>
        <p:txBody>
          <a:bodyPr/>
          <a:lstStyle/>
          <a:p>
            <a:pPr algn="ctr"/>
            <a:r>
              <a:rPr lang="en-US" sz="1400" dirty="0"/>
              <a:t>Arminianism</a:t>
            </a:r>
          </a:p>
          <a:p>
            <a:pPr algn="ctr"/>
            <a:r>
              <a:rPr lang="en-US" sz="1400" dirty="0"/>
              <a:t>Universal Redemption or General Atonement</a:t>
            </a:r>
          </a:p>
        </p:txBody>
      </p:sp>
      <p:sp>
        <p:nvSpPr>
          <p:cNvPr id="8" name="Text Placeholder 7">
            <a:extLst>
              <a:ext uri="{FF2B5EF4-FFF2-40B4-BE49-F238E27FC236}">
                <a16:creationId xmlns:a16="http://schemas.microsoft.com/office/drawing/2014/main" id="{E765B75D-A31E-4EB1-9016-72E2B54BDF9F}"/>
              </a:ext>
            </a:extLst>
          </p:cNvPr>
          <p:cNvSpPr>
            <a:spLocks noGrp="1"/>
          </p:cNvSpPr>
          <p:nvPr>
            <p:ph type="body" sz="half" idx="17"/>
          </p:nvPr>
        </p:nvSpPr>
        <p:spPr/>
        <p:txBody>
          <a:bodyPr>
            <a:normAutofit/>
          </a:bodyPr>
          <a:lstStyle/>
          <a:p>
            <a:r>
              <a:rPr lang="en-US" dirty="0"/>
              <a:t>Christ's redeeming work made it possible for everyone to be saved but did not actually secure the salvation of anyone. Although Christ died for all men and for every man, only those who believe on Him are saved. His death enabled God to pardon sinners on the condition that they believe, but it did not actually put away anyone's sins. Christ's redemption becomes effective only if man chooses to accept it.</a:t>
            </a:r>
          </a:p>
        </p:txBody>
      </p:sp>
    </p:spTree>
    <p:extLst>
      <p:ext uri="{BB962C8B-B14F-4D97-AF65-F5344CB8AC3E}">
        <p14:creationId xmlns:p14="http://schemas.microsoft.com/office/powerpoint/2010/main" val="241133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pPr algn="ctr"/>
            <a:r>
              <a:rPr lang="en-US" sz="4800" b="1" dirty="0">
                <a:solidFill>
                  <a:srgbClr val="FFFF00"/>
                </a:solidFill>
              </a:rPr>
              <a:t>The Paradigm of “Salvation”</a:t>
            </a:r>
            <a:endParaRPr lang="en-US" dirty="0"/>
          </a:p>
        </p:txBody>
      </p:sp>
      <p:sp>
        <p:nvSpPr>
          <p:cNvPr id="3" name="Content Placeholder 2">
            <a:extLst>
              <a:ext uri="{FF2B5EF4-FFF2-40B4-BE49-F238E27FC236}">
                <a16:creationId xmlns:a16="http://schemas.microsoft.com/office/drawing/2014/main" id="{E718DA23-8D86-45BA-AF57-CA5535C22B07}"/>
              </a:ext>
            </a:extLst>
          </p:cNvPr>
          <p:cNvSpPr>
            <a:spLocks noGrp="1"/>
          </p:cNvSpPr>
          <p:nvPr>
            <p:ph idx="1"/>
          </p:nvPr>
        </p:nvSpPr>
        <p:spPr/>
        <p:txBody>
          <a:bodyPr>
            <a:normAutofit/>
          </a:bodyPr>
          <a:lstStyle/>
          <a:p>
            <a:r>
              <a:rPr lang="en-US" dirty="0"/>
              <a:t>I Am Saved</a:t>
            </a:r>
          </a:p>
          <a:p>
            <a:r>
              <a:rPr lang="en-US" dirty="0"/>
              <a:t>I Am Being Saved</a:t>
            </a:r>
          </a:p>
          <a:p>
            <a:r>
              <a:rPr lang="en-US" dirty="0"/>
              <a:t>I Will Be Saved</a:t>
            </a:r>
          </a:p>
          <a:p>
            <a:pPr lvl="5"/>
            <a:r>
              <a:rPr lang="en-US" dirty="0"/>
              <a:t>Dr. Earl Rademacher</a:t>
            </a:r>
          </a:p>
          <a:p>
            <a:endParaRPr lang="en-US" dirty="0"/>
          </a:p>
        </p:txBody>
      </p:sp>
    </p:spTree>
    <p:extLst>
      <p:ext uri="{BB962C8B-B14F-4D97-AF65-F5344CB8AC3E}">
        <p14:creationId xmlns:p14="http://schemas.microsoft.com/office/powerpoint/2010/main" val="267981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4740D-CF56-483A-B256-814D7E3BDED6}"/>
              </a:ext>
            </a:extLst>
          </p:cNvPr>
          <p:cNvSpPr>
            <a:spLocks noGrp="1"/>
          </p:cNvSpPr>
          <p:nvPr>
            <p:ph type="title"/>
          </p:nvPr>
        </p:nvSpPr>
        <p:spPr/>
        <p:txBody>
          <a:bodyPr/>
          <a:lstStyle/>
          <a:p>
            <a:r>
              <a:rPr lang="en-US" dirty="0"/>
              <a:t>Universal Atonement</a:t>
            </a:r>
          </a:p>
        </p:txBody>
      </p:sp>
      <p:sp>
        <p:nvSpPr>
          <p:cNvPr id="3" name="Content Placeholder 2">
            <a:extLst>
              <a:ext uri="{FF2B5EF4-FFF2-40B4-BE49-F238E27FC236}">
                <a16:creationId xmlns:a16="http://schemas.microsoft.com/office/drawing/2014/main" id="{5A432E01-5467-4CA7-BCD6-1A977EC49042}"/>
              </a:ext>
            </a:extLst>
          </p:cNvPr>
          <p:cNvSpPr>
            <a:spLocks noGrp="1"/>
          </p:cNvSpPr>
          <p:nvPr>
            <p:ph idx="1"/>
          </p:nvPr>
        </p:nvSpPr>
        <p:spPr/>
        <p:txBody>
          <a:bodyPr>
            <a:normAutofit fontScale="92500" lnSpcReduction="20000"/>
          </a:bodyPr>
          <a:lstStyle/>
          <a:p>
            <a:r>
              <a:rPr lang="en-US" dirty="0"/>
              <a:t>What is universal atonement?</a:t>
            </a:r>
          </a:p>
          <a:p>
            <a:r>
              <a:rPr lang="en-US" dirty="0"/>
              <a:t>by Matt Slick</a:t>
            </a:r>
          </a:p>
          <a:p>
            <a:r>
              <a:rPr lang="en-US" dirty="0"/>
              <a:t>Universal atonement is the teaching within non-Reformed theology which states that Jesus bore the sin of every individual who ever lived, and that he died for that sin on the cross. Therefore, the atonement is universal in that it paid the price of redemption for everyone. The argument used to support universal atonement is found in such verses as </a:t>
            </a:r>
            <a:r>
              <a:rPr lang="en-US" dirty="0">
                <a:solidFill>
                  <a:srgbClr val="FFC000"/>
                </a:solidFill>
              </a:rPr>
              <a:t>John 3:16 </a:t>
            </a:r>
            <a:r>
              <a:rPr lang="en-US" dirty="0"/>
              <a:t>which says that "God so loved the world that he gave his only begotten son that whosoever would believe in him would never perish but have everlasting life." Here, the word world is interpreted to mean every individual who has ever lived. Likewise, </a:t>
            </a:r>
            <a:r>
              <a:rPr lang="en-US" dirty="0">
                <a:solidFill>
                  <a:srgbClr val="FFC000"/>
                </a:solidFill>
              </a:rPr>
              <a:t>1 John 2:2 </a:t>
            </a:r>
            <a:r>
              <a:rPr lang="en-US" dirty="0"/>
              <a:t>states "He is the propitiation not only for our sins, but for the sins of the whole world." Again, the word world is interpreted to mean every individual who has ever lived.</a:t>
            </a:r>
          </a:p>
          <a:p>
            <a:endParaRPr lang="en-US" dirty="0"/>
          </a:p>
        </p:txBody>
      </p:sp>
    </p:spTree>
    <p:extLst>
      <p:ext uri="{BB962C8B-B14F-4D97-AF65-F5344CB8AC3E}">
        <p14:creationId xmlns:p14="http://schemas.microsoft.com/office/powerpoint/2010/main" val="1231977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fontScale="70000" lnSpcReduction="20000"/>
          </a:bodyPr>
          <a:lstStyle/>
          <a:p>
            <a:r>
              <a:rPr lang="en-US" dirty="0"/>
              <a:t>Calvinism</a:t>
            </a:r>
          </a:p>
          <a:p>
            <a:r>
              <a:rPr lang="en-US" dirty="0"/>
              <a:t>I - Irresistible Grace or the Efficacious Call of the Spirit</a:t>
            </a:r>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a:xfrm>
            <a:off x="155644" y="2505075"/>
            <a:ext cx="5841932" cy="4080550"/>
          </a:xfrm>
        </p:spPr>
        <p:txBody>
          <a:bodyPr>
            <a:normAutofit fontScale="77500" lnSpcReduction="20000"/>
          </a:bodyPr>
          <a:lstStyle/>
          <a:p>
            <a:r>
              <a:rPr lang="en-US" dirty="0"/>
              <a:t>In addition to the outward general call to salvation which is made to everyone who hears the gospel, the Holy Spirit extends to the elect a special inward call that inevitably brings them to salvation. The internal call (which is made only to the elect) cannot be rejected; it always results in conversion. By means of this special call the Spirit irresistibly draws sinners to Christ. He is not limited in His work of applying salvation by man's will, nor is He dependent upon man's cooperation for success. The Spirit graciously causes the elect sinner to cooperate, to believe, to repent, to come freely and willingly to Christ. God's grace, therefore, is invincible; it never fails to result in the salvation of those to whom it is extended.</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fontScale="70000" lnSpcReduction="20000"/>
          </a:bodyPr>
          <a:lstStyle/>
          <a:p>
            <a:r>
              <a:rPr lang="en-US" dirty="0"/>
              <a:t>Arminianism</a:t>
            </a:r>
          </a:p>
          <a:p>
            <a:r>
              <a:rPr lang="en-US" dirty="0"/>
              <a:t>The Holy Spirit Can Be Effectually Resisted</a:t>
            </a:r>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a:xfrm>
            <a:off x="6172200" y="2505074"/>
            <a:ext cx="5763638" cy="4080551"/>
          </a:xfrm>
        </p:spPr>
        <p:txBody>
          <a:bodyPr>
            <a:normAutofit fontScale="77500" lnSpcReduction="20000"/>
          </a:bodyPr>
          <a:lstStyle/>
          <a:p>
            <a:r>
              <a:rPr lang="en-US" dirty="0"/>
              <a:t>The Spirit calls inwardly all those who are called outwardly by the gospel invitation; He does all that He can to bring every sinner to salvation. But inasmuch as man is free, he can successfully resist the Spirit's call. The Spirit cannot regenerate the sinner until he believes; faith (which is man's contribution) proceeds and makes possible the new birth. Thus, man's free will limits the Spirit in the application of Christ's saving work. The Holy Spirit can only draw to Christ those who allow Him to have His way with them. Until the sinner responds, the Spirit cannot give life. God's grace, therefore, is not invincible; it can be, and often is, resisted and thwarted by man.</a:t>
            </a:r>
          </a:p>
        </p:txBody>
      </p:sp>
    </p:spTree>
    <p:extLst>
      <p:ext uri="{BB962C8B-B14F-4D97-AF65-F5344CB8AC3E}">
        <p14:creationId xmlns:p14="http://schemas.microsoft.com/office/powerpoint/2010/main" val="2299025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F3FC-E367-4E3E-9B69-026AE83B395E}"/>
              </a:ext>
            </a:extLst>
          </p:cNvPr>
          <p:cNvSpPr>
            <a:spLocks noGrp="1"/>
          </p:cNvSpPr>
          <p:nvPr>
            <p:ph type="title"/>
          </p:nvPr>
        </p:nvSpPr>
        <p:spPr/>
        <p:txBody>
          <a:bodyPr/>
          <a:lstStyle/>
          <a:p>
            <a:r>
              <a:rPr lang="en-US" dirty="0"/>
              <a:t>Calvinism—Partaker—Arminianism </a:t>
            </a:r>
          </a:p>
        </p:txBody>
      </p:sp>
      <p:sp>
        <p:nvSpPr>
          <p:cNvPr id="3" name="Text Placeholder 2">
            <a:extLst>
              <a:ext uri="{FF2B5EF4-FFF2-40B4-BE49-F238E27FC236}">
                <a16:creationId xmlns:a16="http://schemas.microsoft.com/office/drawing/2014/main" id="{426060D7-30F6-40C8-8C0C-E24085E852BD}"/>
              </a:ext>
            </a:extLst>
          </p:cNvPr>
          <p:cNvSpPr>
            <a:spLocks noGrp="1"/>
          </p:cNvSpPr>
          <p:nvPr>
            <p:ph type="body" idx="1"/>
          </p:nvPr>
        </p:nvSpPr>
        <p:spPr/>
        <p:txBody>
          <a:bodyPr/>
          <a:lstStyle/>
          <a:p>
            <a:pPr algn="ctr"/>
            <a:r>
              <a:rPr lang="en-US" sz="1400" dirty="0"/>
              <a:t>Calvinism</a:t>
            </a:r>
          </a:p>
          <a:p>
            <a:pPr algn="ctr"/>
            <a:r>
              <a:rPr lang="en-US" sz="1400" dirty="0"/>
              <a:t>I - Irresistible Grace or the Efficacious Call of the Spirit</a:t>
            </a:r>
          </a:p>
        </p:txBody>
      </p:sp>
      <p:sp>
        <p:nvSpPr>
          <p:cNvPr id="4" name="Text Placeholder 3">
            <a:extLst>
              <a:ext uri="{FF2B5EF4-FFF2-40B4-BE49-F238E27FC236}">
                <a16:creationId xmlns:a16="http://schemas.microsoft.com/office/drawing/2014/main" id="{6740583D-219C-4B1D-8F1D-9A1B276BFF0E}"/>
              </a:ext>
            </a:extLst>
          </p:cNvPr>
          <p:cNvSpPr>
            <a:spLocks noGrp="1"/>
          </p:cNvSpPr>
          <p:nvPr>
            <p:ph type="body" sz="half" idx="15"/>
          </p:nvPr>
        </p:nvSpPr>
        <p:spPr/>
        <p:txBody>
          <a:bodyPr>
            <a:normAutofit/>
          </a:bodyPr>
          <a:lstStyle/>
          <a:p>
            <a:r>
              <a:rPr lang="en-US" dirty="0"/>
              <a:t>In addition to the outward general call to salvation which is made to everyone who hears the gospel, the Holy Spirit extends to the elect a special inward call that inevitably brings them to salvation. The internal call (which is made only to the elect) cannot be rejected; it always results in conversion. By means of this special call the Spirit irresistibly draws sinners to Christ. He is not limited in His work of applying salvation by man's will, nor is He dependent upon man's cooperation for success. The Spirit graciously causes the elect sinner to cooperate, to believe, to repent, to come freely and willingly to Christ. God's grace, therefore, is invincible; it never fails to result in the salvation of those to whom it is extended.</a:t>
            </a:r>
          </a:p>
          <a:p>
            <a:endParaRPr lang="en-US" dirty="0"/>
          </a:p>
        </p:txBody>
      </p:sp>
      <p:sp>
        <p:nvSpPr>
          <p:cNvPr id="5" name="Text Placeholder 4">
            <a:extLst>
              <a:ext uri="{FF2B5EF4-FFF2-40B4-BE49-F238E27FC236}">
                <a16:creationId xmlns:a16="http://schemas.microsoft.com/office/drawing/2014/main" id="{BDFAE429-9844-4244-AB6C-B14C2DECEFC8}"/>
              </a:ext>
            </a:extLst>
          </p:cNvPr>
          <p:cNvSpPr>
            <a:spLocks noGrp="1"/>
          </p:cNvSpPr>
          <p:nvPr>
            <p:ph type="body" sz="quarter" idx="3"/>
          </p:nvPr>
        </p:nvSpPr>
        <p:spPr/>
        <p:txBody>
          <a:bodyPr/>
          <a:lstStyle/>
          <a:p>
            <a:pPr algn="ctr"/>
            <a:r>
              <a:rPr lang="en-US" sz="1400" dirty="0"/>
              <a:t>The Partaker View/Overcomer </a:t>
            </a:r>
          </a:p>
          <a:p>
            <a:pPr algn="ctr"/>
            <a:r>
              <a:rPr lang="en-US" sz="1400" dirty="0"/>
              <a:t>Resistible Grace</a:t>
            </a:r>
          </a:p>
        </p:txBody>
      </p:sp>
      <p:sp>
        <p:nvSpPr>
          <p:cNvPr id="6" name="Text Placeholder 5">
            <a:extLst>
              <a:ext uri="{FF2B5EF4-FFF2-40B4-BE49-F238E27FC236}">
                <a16:creationId xmlns:a16="http://schemas.microsoft.com/office/drawing/2014/main" id="{024E203D-7969-4724-BE00-4B25CE14B180}"/>
              </a:ext>
            </a:extLst>
          </p:cNvPr>
          <p:cNvSpPr>
            <a:spLocks noGrp="1"/>
          </p:cNvSpPr>
          <p:nvPr>
            <p:ph type="body" sz="half" idx="16"/>
          </p:nvPr>
        </p:nvSpPr>
        <p:spPr/>
        <p:txBody>
          <a:bodyPr>
            <a:normAutofit/>
          </a:bodyPr>
          <a:lstStyle/>
          <a:p>
            <a:r>
              <a:rPr lang="en-US" i="1" dirty="0"/>
              <a:t>Resistible grace alludes to the fact that God is drawing all to Himself (</a:t>
            </a:r>
            <a:r>
              <a:rPr lang="en-US" i="1" dirty="0">
                <a:solidFill>
                  <a:srgbClr val="FFC000"/>
                </a:solidFill>
              </a:rPr>
              <a:t>John 12:32; Acts 17:27</a:t>
            </a:r>
            <a:r>
              <a:rPr lang="en-US" i="1" dirty="0"/>
              <a:t>). </a:t>
            </a:r>
          </a:p>
          <a:p>
            <a:r>
              <a:rPr lang="en-US" i="1" dirty="0"/>
              <a:t>He doesn’t desire that any should perish. </a:t>
            </a:r>
          </a:p>
          <a:p>
            <a:r>
              <a:rPr lang="en-US" i="1" dirty="0"/>
              <a:t>Thus anyone who does not come to faith has only himself to blame. </a:t>
            </a:r>
          </a:p>
          <a:p>
            <a:r>
              <a:rPr lang="en-US" i="1" dirty="0"/>
              <a:t>He cannot say that God never drew him. </a:t>
            </a:r>
          </a:p>
          <a:p>
            <a:r>
              <a:rPr lang="en-US" i="1" dirty="0"/>
              <a:t>The reason why he did not come to faith is because he resisted the grace which God was extending to him in Christ. </a:t>
            </a:r>
          </a:p>
          <a:p>
            <a:r>
              <a:rPr lang="en-US" i="1" dirty="0"/>
              <a:t>This avoids the Calvinist claim that God only draws a small percentage of the people in the world.</a:t>
            </a:r>
          </a:p>
          <a:p>
            <a:endParaRPr lang="en-US" dirty="0"/>
          </a:p>
        </p:txBody>
      </p:sp>
      <p:sp>
        <p:nvSpPr>
          <p:cNvPr id="7" name="Text Placeholder 6">
            <a:extLst>
              <a:ext uri="{FF2B5EF4-FFF2-40B4-BE49-F238E27FC236}">
                <a16:creationId xmlns:a16="http://schemas.microsoft.com/office/drawing/2014/main" id="{654A9927-136C-461F-BD54-0630D762B3D6}"/>
              </a:ext>
            </a:extLst>
          </p:cNvPr>
          <p:cNvSpPr>
            <a:spLocks noGrp="1"/>
          </p:cNvSpPr>
          <p:nvPr>
            <p:ph type="body" sz="quarter" idx="13"/>
          </p:nvPr>
        </p:nvSpPr>
        <p:spPr/>
        <p:txBody>
          <a:bodyPr/>
          <a:lstStyle/>
          <a:p>
            <a:pPr algn="ctr"/>
            <a:r>
              <a:rPr lang="en-US" sz="1400" dirty="0"/>
              <a:t>Arminianism</a:t>
            </a:r>
          </a:p>
          <a:p>
            <a:pPr algn="ctr"/>
            <a:r>
              <a:rPr lang="en-US" sz="1400" dirty="0"/>
              <a:t>The Holy Spirit Can Be Effectually Resisted</a:t>
            </a:r>
          </a:p>
        </p:txBody>
      </p:sp>
      <p:sp>
        <p:nvSpPr>
          <p:cNvPr id="8" name="Text Placeholder 7">
            <a:extLst>
              <a:ext uri="{FF2B5EF4-FFF2-40B4-BE49-F238E27FC236}">
                <a16:creationId xmlns:a16="http://schemas.microsoft.com/office/drawing/2014/main" id="{E765B75D-A31E-4EB1-9016-72E2B54BDF9F}"/>
              </a:ext>
            </a:extLst>
          </p:cNvPr>
          <p:cNvSpPr>
            <a:spLocks noGrp="1"/>
          </p:cNvSpPr>
          <p:nvPr>
            <p:ph type="body" sz="half" idx="17"/>
          </p:nvPr>
        </p:nvSpPr>
        <p:spPr/>
        <p:txBody>
          <a:bodyPr>
            <a:normAutofit/>
          </a:bodyPr>
          <a:lstStyle/>
          <a:p>
            <a:r>
              <a:rPr lang="en-US" dirty="0"/>
              <a:t>The Spirit calls inwardly all those who are called outwardly by the gospel invitation; He does all that He can to bring every sinner to salvation. But inasmuch as man is free, he can successfully resist the Spirit's call. The Spirit cannot regenerate the sinner until he believes; faith (which is man's contribution) proceeds and makes possible the new birth. Thus, man's free will limits the Spirit in the application of Christ's saving work. The Holy Spirit can only draw to Christ those who allow Him to have His way with them. Until the sinner responds, the Spirit cannot give life. God's grace, therefore, is not invincible; it can be, and often is, resisted and thwarted by man.</a:t>
            </a:r>
          </a:p>
        </p:txBody>
      </p:sp>
    </p:spTree>
    <p:extLst>
      <p:ext uri="{BB962C8B-B14F-4D97-AF65-F5344CB8AC3E}">
        <p14:creationId xmlns:p14="http://schemas.microsoft.com/office/powerpoint/2010/main" val="291969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God's Grace Is Not Irresistible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lstStyle/>
          <a:p>
            <a:r>
              <a:rPr lang="en-US" dirty="0"/>
              <a:t>The fourth part of the doctrine of hyper-Calvinism, represented by the letter "I" in TULIP, is "Irresistible Grace," by which it is meant that all who are elected to be saved will be saved, that they cannot resist this special grace limited to them but will be saved when God calls. It would necessarily follow, first, that those not elected are irresistibly damned, cannot be saved; and, second, that since God works irresistibly to save or damn, Christians cannot affect the salvation or damnation of sinners and need feel no responsibility or burden about it. But this is wrong, unscriptural, and no doubt Satan uses this doctrine of "Irresistible Grace" to lull Christians to disobedience and lack of compassion and burden to get people saved.</a:t>
            </a:r>
          </a:p>
        </p:txBody>
      </p:sp>
    </p:spTree>
    <p:extLst>
      <p:ext uri="{BB962C8B-B14F-4D97-AF65-F5344CB8AC3E}">
        <p14:creationId xmlns:p14="http://schemas.microsoft.com/office/powerpoint/2010/main" val="849024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God's Grace Is Not Irresistible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normAutofit fontScale="85000" lnSpcReduction="20000"/>
          </a:bodyPr>
          <a:lstStyle/>
          <a:p>
            <a:r>
              <a:rPr lang="en-US" dirty="0"/>
              <a:t>Consider these Scriptures which prove sinners can and do resist God's grace and many are lost who could be saved, and refuse Christ.</a:t>
            </a:r>
          </a:p>
          <a:p>
            <a:r>
              <a:rPr lang="en-US" b="1" dirty="0"/>
              <a:t>a</a:t>
            </a:r>
            <a:r>
              <a:rPr lang="en-US" dirty="0"/>
              <a:t>. In </a:t>
            </a:r>
            <a:r>
              <a:rPr lang="en-US" dirty="0">
                <a:solidFill>
                  <a:srgbClr val="FFC000"/>
                </a:solidFill>
              </a:rPr>
              <a:t>II Peter 3:9 </a:t>
            </a:r>
            <a:r>
              <a:rPr lang="en-US" dirty="0"/>
              <a:t>we read, </a:t>
            </a:r>
            <a:r>
              <a:rPr lang="en-US" b="1" dirty="0"/>
              <a:t>"The Lord is not slack concerning his promise, as some men count slackness; but is longsuffering to us-ward, not willing that any should perish, but that all should come to repentance"</a:t>
            </a:r>
            <a:r>
              <a:rPr lang="en-US" dirty="0"/>
              <a:t> Then God desires all men to be saved. And as we showed in section 1, all are enlightened to some degree, and called.</a:t>
            </a:r>
          </a:p>
          <a:p>
            <a:r>
              <a:rPr lang="en-US" dirty="0"/>
              <a:t>So many resist the grace of God.</a:t>
            </a:r>
          </a:p>
          <a:p>
            <a:r>
              <a:rPr lang="en-US" b="1" dirty="0"/>
              <a:t>b</a:t>
            </a:r>
            <a:r>
              <a:rPr lang="en-US" dirty="0"/>
              <a:t>. We are commanded to pray for </a:t>
            </a:r>
            <a:r>
              <a:rPr lang="en-US" b="1" dirty="0"/>
              <a:t>"all men,"</a:t>
            </a:r>
            <a:r>
              <a:rPr lang="en-US" dirty="0"/>
              <a:t> says </a:t>
            </a:r>
            <a:r>
              <a:rPr lang="en-US" dirty="0">
                <a:solidFill>
                  <a:srgbClr val="FFC000"/>
                </a:solidFill>
              </a:rPr>
              <a:t>I Timothy 2:1</a:t>
            </a:r>
            <a:r>
              <a:rPr lang="en-US" dirty="0"/>
              <a:t>, and verses 3 and 4 tell us, </a:t>
            </a:r>
            <a:r>
              <a:rPr lang="en-US" b="1" dirty="0"/>
              <a:t>"For this is good and acceptable in the sight of God our Saviour, Who will have ALL MEN to be saved, and to come unto the knowledge of the truth."</a:t>
            </a:r>
            <a:r>
              <a:rPr lang="en-US" dirty="0"/>
              <a:t> We should pray for all men because God our Saviour </a:t>
            </a:r>
            <a:r>
              <a:rPr lang="en-US" b="1" dirty="0"/>
              <a:t>"will have all men to be saved."</a:t>
            </a:r>
            <a:r>
              <a:rPr lang="en-US" dirty="0"/>
              <a:t> So God would have all saved, but some will not be saved. So God's grace may he resisted.</a:t>
            </a:r>
          </a:p>
          <a:p>
            <a:endParaRPr lang="en-US" dirty="0"/>
          </a:p>
        </p:txBody>
      </p:sp>
    </p:spTree>
    <p:extLst>
      <p:ext uri="{BB962C8B-B14F-4D97-AF65-F5344CB8AC3E}">
        <p14:creationId xmlns:p14="http://schemas.microsoft.com/office/powerpoint/2010/main" val="29508151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God's Grace Is Not Irresistible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normAutofit fontScale="85000" lnSpcReduction="10000"/>
          </a:bodyPr>
          <a:lstStyle/>
          <a:p>
            <a:r>
              <a:rPr lang="en-US" b="1" dirty="0"/>
              <a:t>c</a:t>
            </a:r>
            <a:r>
              <a:rPr lang="en-US" dirty="0"/>
              <a:t>. We are told that Jesus wept over Jerusalem and told the sadness of His heart that His love and grace were refused. He said, in </a:t>
            </a:r>
            <a:r>
              <a:rPr lang="en-US" dirty="0">
                <a:solidFill>
                  <a:srgbClr val="FFC000"/>
                </a:solidFill>
              </a:rPr>
              <a:t>Matthew 23:37</a:t>
            </a:r>
            <a:r>
              <a:rPr lang="en-US" dirty="0"/>
              <a:t>, </a:t>
            </a:r>
            <a:r>
              <a:rPr lang="en-US" b="1" dirty="0"/>
              <a:t>"O Jerusalem, Jerusalem, thou that killest the prophets, and stonest them which are sent unto thee, how often would I have gathered thy children together, even as a hen gathereth her chickens under her wings, and ye would not!"</a:t>
            </a:r>
            <a:r>
              <a:rPr lang="en-US" dirty="0"/>
              <a:t> Jesus said, </a:t>
            </a:r>
            <a:r>
              <a:rPr lang="en-US" b="1" dirty="0"/>
              <a:t>"I would," "and ye would not."</a:t>
            </a:r>
            <a:r>
              <a:rPr lang="en-US" dirty="0"/>
              <a:t> So His grace was rejected. It was not irresistible.</a:t>
            </a:r>
          </a:p>
          <a:p>
            <a:r>
              <a:rPr lang="en-US" b="1" dirty="0"/>
              <a:t>d</a:t>
            </a:r>
            <a:r>
              <a:rPr lang="en-US" dirty="0"/>
              <a:t>. In </a:t>
            </a:r>
            <a:r>
              <a:rPr lang="en-US" dirty="0">
                <a:solidFill>
                  <a:srgbClr val="FFC000"/>
                </a:solidFill>
              </a:rPr>
              <a:t>Proverbs 1:24,25</a:t>
            </a:r>
            <a:r>
              <a:rPr lang="en-US" dirty="0"/>
              <a:t>, we have a clear statement that God, personified as Wisdom, calls and men refuse. That Scripture says, </a:t>
            </a:r>
            <a:r>
              <a:rPr lang="en-US" b="1" dirty="0"/>
              <a:t>"Because I have called, and ye refused; I have stretched out my hand, and no man regarded; But ye have set at </a:t>
            </a:r>
            <a:r>
              <a:rPr lang="en-US" b="1" dirty="0" err="1"/>
              <a:t>nought</a:t>
            </a:r>
            <a:r>
              <a:rPr lang="en-US" b="1" dirty="0"/>
              <a:t> all my counsel, and would none of my reproof."</a:t>
            </a:r>
            <a:r>
              <a:rPr lang="en-US" dirty="0"/>
              <a:t> And the context plainly teaches that the refusal is final and those who so refused God's wisdom and </a:t>
            </a:r>
            <a:r>
              <a:rPr lang="en-US" b="1" dirty="0"/>
              <a:t>"did not choose the fear of the Lord"</a:t>
            </a:r>
            <a:r>
              <a:rPr lang="en-US" dirty="0"/>
              <a:t> went to destruction. Surely, then, people do reject the call of God and resist His grace.</a:t>
            </a:r>
          </a:p>
          <a:p>
            <a:endParaRPr lang="en-US" dirty="0"/>
          </a:p>
        </p:txBody>
      </p:sp>
    </p:spTree>
    <p:extLst>
      <p:ext uri="{BB962C8B-B14F-4D97-AF65-F5344CB8AC3E}">
        <p14:creationId xmlns:p14="http://schemas.microsoft.com/office/powerpoint/2010/main" val="4313037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God's Grace Is Not Irresistible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normAutofit fontScale="92500" lnSpcReduction="20000"/>
          </a:bodyPr>
          <a:lstStyle/>
          <a:p>
            <a:r>
              <a:rPr lang="en-US" b="1" dirty="0"/>
              <a:t>e</a:t>
            </a:r>
            <a:r>
              <a:rPr lang="en-US" dirty="0"/>
              <a:t>. Paul says in </a:t>
            </a:r>
            <a:r>
              <a:rPr lang="en-US" dirty="0">
                <a:solidFill>
                  <a:srgbClr val="FFC000"/>
                </a:solidFill>
              </a:rPr>
              <a:t>Galatians 2:21</a:t>
            </a:r>
            <a:r>
              <a:rPr lang="en-US" dirty="0"/>
              <a:t>, </a:t>
            </a:r>
            <a:r>
              <a:rPr lang="en-US" b="1" dirty="0"/>
              <a:t>"I do not frustrate the grace of God?"</a:t>
            </a:r>
            <a:r>
              <a:rPr lang="en-US" dirty="0"/>
              <a:t> That clearly shows then that those Galatian teachers who teach salvation by the law do frustrate the grace of God. Grace is not irresistible.</a:t>
            </a:r>
          </a:p>
          <a:p>
            <a:r>
              <a:rPr lang="en-US" dirty="0"/>
              <a:t>And did not you, my reader, long resist God's grace? Only very few were saved the first time they heard the Gospel at the first conviction of sin they felt! Did you not for a time resist God's grace? One who resists one time may resist the last time. And so many continue to resist and are lost forever.</a:t>
            </a:r>
          </a:p>
          <a:p>
            <a:r>
              <a:rPr lang="en-US" b="1" dirty="0"/>
              <a:t>f</a:t>
            </a:r>
            <a:r>
              <a:rPr lang="en-US" dirty="0"/>
              <a:t>. In fact, the unpardonable sin is surely the sin of a lost man or woman, greatly enlightened and convicted, who comes to a final and irrevocable choice so that God's Spirit gives him up. </a:t>
            </a:r>
            <a:r>
              <a:rPr lang="en-US" dirty="0">
                <a:solidFill>
                  <a:srgbClr val="FFC000"/>
                </a:solidFill>
              </a:rPr>
              <a:t>Genesis 6:3 </a:t>
            </a:r>
            <a:r>
              <a:rPr lang="en-US" dirty="0"/>
              <a:t>says, </a:t>
            </a:r>
            <a:r>
              <a:rPr lang="en-US" b="1" dirty="0"/>
              <a:t>"My spirit shall not always strive with man."</a:t>
            </a:r>
            <a:r>
              <a:rPr lang="en-US" dirty="0"/>
              <a:t> He does strive -- resisted to a certain point He sometimes strives no more, so the sin is unpardonable. If the Spirit who strives, then when men resist, may cease forever striving, then grace is not irresistible.</a:t>
            </a:r>
          </a:p>
          <a:p>
            <a:endParaRPr lang="en-US" dirty="0"/>
          </a:p>
        </p:txBody>
      </p:sp>
    </p:spTree>
    <p:extLst>
      <p:ext uri="{BB962C8B-B14F-4D97-AF65-F5344CB8AC3E}">
        <p14:creationId xmlns:p14="http://schemas.microsoft.com/office/powerpoint/2010/main" val="1751693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lnSpcReduction="10000"/>
          </a:bodyPr>
          <a:lstStyle/>
          <a:p>
            <a:r>
              <a:rPr lang="en-US" dirty="0"/>
              <a:t>Calvinism</a:t>
            </a:r>
          </a:p>
          <a:p>
            <a:r>
              <a:rPr lang="en-US" dirty="0"/>
              <a:t>P - Perseverance of the Saints</a:t>
            </a:r>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p:txBody>
          <a:bodyPr>
            <a:normAutofit/>
          </a:bodyPr>
          <a:lstStyle/>
          <a:p>
            <a:r>
              <a:rPr lang="en-US" dirty="0"/>
              <a:t>All who are chosen by God, redeemed by Christ, and given faith by the Spirit are eternally saved. They are kept in faith by the power of Almighty God and thus persevere to the end.</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lnSpcReduction="10000"/>
          </a:bodyPr>
          <a:lstStyle/>
          <a:p>
            <a:r>
              <a:rPr lang="en-US" dirty="0"/>
              <a:t>Arminianism</a:t>
            </a:r>
          </a:p>
          <a:p>
            <a:r>
              <a:rPr lang="en-US" dirty="0"/>
              <a:t>Falling from Grace</a:t>
            </a:r>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p:txBody>
          <a:bodyPr>
            <a:normAutofit/>
          </a:bodyPr>
          <a:lstStyle/>
          <a:p>
            <a:r>
              <a:rPr lang="en-US" dirty="0"/>
              <a:t>Those who believe and are truly saved can lose their salvation by failing to keep up their faith, etc. All </a:t>
            </a:r>
            <a:r>
              <a:rPr lang="en-US" dirty="0" err="1"/>
              <a:t>Arminians</a:t>
            </a:r>
            <a:r>
              <a:rPr lang="en-US" dirty="0"/>
              <a:t> have not been agreed on this point; some have held that believers are eternally secure in Christ - that once a sinner is regenerated, he can never be lost.</a:t>
            </a:r>
          </a:p>
        </p:txBody>
      </p:sp>
    </p:spTree>
    <p:extLst>
      <p:ext uri="{BB962C8B-B14F-4D97-AF65-F5344CB8AC3E}">
        <p14:creationId xmlns:p14="http://schemas.microsoft.com/office/powerpoint/2010/main" val="397590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F3FC-E367-4E3E-9B69-026AE83B395E}"/>
              </a:ext>
            </a:extLst>
          </p:cNvPr>
          <p:cNvSpPr>
            <a:spLocks noGrp="1"/>
          </p:cNvSpPr>
          <p:nvPr>
            <p:ph type="title"/>
          </p:nvPr>
        </p:nvSpPr>
        <p:spPr/>
        <p:txBody>
          <a:bodyPr/>
          <a:lstStyle/>
          <a:p>
            <a:r>
              <a:rPr lang="en-US" dirty="0"/>
              <a:t>Calvinism—Partaker—Arminianism </a:t>
            </a:r>
          </a:p>
        </p:txBody>
      </p:sp>
      <p:sp>
        <p:nvSpPr>
          <p:cNvPr id="3" name="Text Placeholder 2">
            <a:extLst>
              <a:ext uri="{FF2B5EF4-FFF2-40B4-BE49-F238E27FC236}">
                <a16:creationId xmlns:a16="http://schemas.microsoft.com/office/drawing/2014/main" id="{426060D7-30F6-40C8-8C0C-E24085E852BD}"/>
              </a:ext>
            </a:extLst>
          </p:cNvPr>
          <p:cNvSpPr>
            <a:spLocks noGrp="1"/>
          </p:cNvSpPr>
          <p:nvPr>
            <p:ph type="body" idx="1"/>
          </p:nvPr>
        </p:nvSpPr>
        <p:spPr/>
        <p:txBody>
          <a:bodyPr/>
          <a:lstStyle/>
          <a:p>
            <a:pPr algn="ctr"/>
            <a:r>
              <a:rPr lang="en-US" sz="1400" dirty="0"/>
              <a:t>Calvinism</a:t>
            </a:r>
          </a:p>
          <a:p>
            <a:pPr algn="ctr"/>
            <a:r>
              <a:rPr lang="en-US" sz="1400" dirty="0"/>
              <a:t>P - Perseverance of the Saints</a:t>
            </a:r>
          </a:p>
        </p:txBody>
      </p:sp>
      <p:sp>
        <p:nvSpPr>
          <p:cNvPr id="4" name="Text Placeholder 3">
            <a:extLst>
              <a:ext uri="{FF2B5EF4-FFF2-40B4-BE49-F238E27FC236}">
                <a16:creationId xmlns:a16="http://schemas.microsoft.com/office/drawing/2014/main" id="{6740583D-219C-4B1D-8F1D-9A1B276BFF0E}"/>
              </a:ext>
            </a:extLst>
          </p:cNvPr>
          <p:cNvSpPr>
            <a:spLocks noGrp="1"/>
          </p:cNvSpPr>
          <p:nvPr>
            <p:ph type="body" sz="half" idx="15"/>
          </p:nvPr>
        </p:nvSpPr>
        <p:spPr/>
        <p:txBody>
          <a:bodyPr>
            <a:normAutofit/>
          </a:bodyPr>
          <a:lstStyle/>
          <a:p>
            <a:r>
              <a:rPr lang="en-US" sz="2800" dirty="0"/>
              <a:t>All who are chosen by God, redeemed by Christ, and given faith by the Spirit are eternally saved. They are kept in faith by the power of Almighty God and thus persevere to the end.</a:t>
            </a:r>
          </a:p>
          <a:p>
            <a:endParaRPr lang="en-US" dirty="0"/>
          </a:p>
        </p:txBody>
      </p:sp>
      <p:sp>
        <p:nvSpPr>
          <p:cNvPr id="5" name="Text Placeholder 4">
            <a:extLst>
              <a:ext uri="{FF2B5EF4-FFF2-40B4-BE49-F238E27FC236}">
                <a16:creationId xmlns:a16="http://schemas.microsoft.com/office/drawing/2014/main" id="{BDFAE429-9844-4244-AB6C-B14C2DECEFC8}"/>
              </a:ext>
            </a:extLst>
          </p:cNvPr>
          <p:cNvSpPr>
            <a:spLocks noGrp="1"/>
          </p:cNvSpPr>
          <p:nvPr>
            <p:ph type="body" sz="quarter" idx="3"/>
          </p:nvPr>
        </p:nvSpPr>
        <p:spPr/>
        <p:txBody>
          <a:bodyPr/>
          <a:lstStyle/>
          <a:p>
            <a:pPr algn="ctr"/>
            <a:r>
              <a:rPr lang="en-US" sz="1400" dirty="0"/>
              <a:t>The Partaker View/Overcomer </a:t>
            </a:r>
          </a:p>
          <a:p>
            <a:pPr algn="ctr"/>
            <a:r>
              <a:rPr lang="en-US" sz="1400" dirty="0"/>
              <a:t>Eternal Security</a:t>
            </a:r>
          </a:p>
        </p:txBody>
      </p:sp>
      <p:sp>
        <p:nvSpPr>
          <p:cNvPr id="6" name="Text Placeholder 5">
            <a:extLst>
              <a:ext uri="{FF2B5EF4-FFF2-40B4-BE49-F238E27FC236}">
                <a16:creationId xmlns:a16="http://schemas.microsoft.com/office/drawing/2014/main" id="{024E203D-7969-4724-BE00-4B25CE14B180}"/>
              </a:ext>
            </a:extLst>
          </p:cNvPr>
          <p:cNvSpPr>
            <a:spLocks noGrp="1"/>
          </p:cNvSpPr>
          <p:nvPr>
            <p:ph type="body" sz="half" idx="16"/>
          </p:nvPr>
        </p:nvSpPr>
        <p:spPr/>
        <p:txBody>
          <a:bodyPr>
            <a:normAutofit/>
          </a:bodyPr>
          <a:lstStyle/>
          <a:p>
            <a:r>
              <a:rPr lang="en-US" sz="2000" dirty="0"/>
              <a:t>Eternal security is another way of speaking of everlasting life which can never be lost. Unlike the Calvinistic doctrine of perseverance, eternal security is not dependent on the believer persevering in faith and good works. Anyone who simply believes in Jesus has everlasting life. Everyone who believes in Jesus is “Sealed by the Holy Spirit”  (</a:t>
            </a:r>
            <a:r>
              <a:rPr lang="en-US" sz="2000" dirty="0">
                <a:solidFill>
                  <a:srgbClr val="FFC000"/>
                </a:solidFill>
              </a:rPr>
              <a:t>Eph. 1:12-14</a:t>
            </a:r>
            <a:r>
              <a:rPr lang="en-US" sz="2000" dirty="0"/>
              <a:t>)</a:t>
            </a:r>
          </a:p>
          <a:p>
            <a:endParaRPr lang="en-US" dirty="0"/>
          </a:p>
        </p:txBody>
      </p:sp>
      <p:sp>
        <p:nvSpPr>
          <p:cNvPr id="7" name="Text Placeholder 6">
            <a:extLst>
              <a:ext uri="{FF2B5EF4-FFF2-40B4-BE49-F238E27FC236}">
                <a16:creationId xmlns:a16="http://schemas.microsoft.com/office/drawing/2014/main" id="{654A9927-136C-461F-BD54-0630D762B3D6}"/>
              </a:ext>
            </a:extLst>
          </p:cNvPr>
          <p:cNvSpPr>
            <a:spLocks noGrp="1"/>
          </p:cNvSpPr>
          <p:nvPr>
            <p:ph type="body" sz="quarter" idx="13"/>
          </p:nvPr>
        </p:nvSpPr>
        <p:spPr/>
        <p:txBody>
          <a:bodyPr/>
          <a:lstStyle/>
          <a:p>
            <a:pPr algn="ctr"/>
            <a:r>
              <a:rPr lang="en-US" sz="1400" dirty="0"/>
              <a:t>Arminianism</a:t>
            </a:r>
          </a:p>
          <a:p>
            <a:pPr algn="ctr"/>
            <a:r>
              <a:rPr lang="en-US" sz="1400" dirty="0"/>
              <a:t>Falling from Grace</a:t>
            </a:r>
          </a:p>
        </p:txBody>
      </p:sp>
      <p:sp>
        <p:nvSpPr>
          <p:cNvPr id="8" name="Text Placeholder 7">
            <a:extLst>
              <a:ext uri="{FF2B5EF4-FFF2-40B4-BE49-F238E27FC236}">
                <a16:creationId xmlns:a16="http://schemas.microsoft.com/office/drawing/2014/main" id="{E765B75D-A31E-4EB1-9016-72E2B54BDF9F}"/>
              </a:ext>
            </a:extLst>
          </p:cNvPr>
          <p:cNvSpPr>
            <a:spLocks noGrp="1"/>
          </p:cNvSpPr>
          <p:nvPr>
            <p:ph type="body" sz="half" idx="17"/>
          </p:nvPr>
        </p:nvSpPr>
        <p:spPr/>
        <p:txBody>
          <a:bodyPr>
            <a:noAutofit/>
          </a:bodyPr>
          <a:lstStyle/>
          <a:p>
            <a:r>
              <a:rPr lang="en-US" sz="2400" dirty="0"/>
              <a:t>Those who believe and are truly saved can lose their salvation by failing to keep up their faith, etc. All </a:t>
            </a:r>
            <a:r>
              <a:rPr lang="en-US" sz="2400" dirty="0" err="1"/>
              <a:t>Arminians</a:t>
            </a:r>
            <a:r>
              <a:rPr lang="en-US" sz="2400" dirty="0"/>
              <a:t> have not been agreed on this point; some have held that believers are eternally secure in Christ - that once a sinner is regenerated, he can never be lost.</a:t>
            </a:r>
          </a:p>
        </p:txBody>
      </p:sp>
    </p:spTree>
    <p:extLst>
      <p:ext uri="{BB962C8B-B14F-4D97-AF65-F5344CB8AC3E}">
        <p14:creationId xmlns:p14="http://schemas.microsoft.com/office/powerpoint/2010/main" val="3260620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The Saints Do Finally Persevere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lstStyle/>
          <a:p>
            <a:r>
              <a:rPr lang="en-US" dirty="0"/>
              <a:t>The P in TULIP stands for final "Perseverance" of the saints. In this, all Bible believers must agree if we mean simply that those who are saved have everlasting life. I think a better way to say it is the Preservation of the saints. I do not believe Christians always do right. They do not get salvation by works and they cannot keep it by works. So our righteousness is the righteousness of Christ who died in our place, paid for all our sins, and gives us eternal life freely when we believe on Christ. So </a:t>
            </a:r>
            <a:r>
              <a:rPr lang="en-US" dirty="0">
                <a:solidFill>
                  <a:srgbClr val="FFC000"/>
                </a:solidFill>
              </a:rPr>
              <a:t>John 5:24 </a:t>
            </a:r>
            <a:r>
              <a:rPr lang="en-US" dirty="0"/>
              <a:t>says plainly, </a:t>
            </a:r>
            <a:r>
              <a:rPr lang="en-US" b="1" dirty="0"/>
              <a:t>"Verily, verily, I say unto you, He that heareth my word, and believeth on him that sent me, hath everlasting life, and shall not come into condemnation; but is passed from death unto life."</a:t>
            </a:r>
            <a:endParaRPr lang="en-US" dirty="0"/>
          </a:p>
        </p:txBody>
      </p:sp>
    </p:spTree>
    <p:extLst>
      <p:ext uri="{BB962C8B-B14F-4D97-AF65-F5344CB8AC3E}">
        <p14:creationId xmlns:p14="http://schemas.microsoft.com/office/powerpoint/2010/main" val="271519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pPr algn="ctr"/>
            <a:r>
              <a:rPr lang="en-US" sz="4800" b="1" dirty="0">
                <a:solidFill>
                  <a:srgbClr val="FFFF00"/>
                </a:solidFill>
              </a:rPr>
              <a:t>The Paradigm of “Salvation”</a:t>
            </a:r>
            <a:endParaRPr lang="en-US" dirty="0"/>
          </a:p>
        </p:txBody>
      </p:sp>
      <p:sp>
        <p:nvSpPr>
          <p:cNvPr id="3" name="Content Placeholder 2">
            <a:extLst>
              <a:ext uri="{FF2B5EF4-FFF2-40B4-BE49-F238E27FC236}">
                <a16:creationId xmlns:a16="http://schemas.microsoft.com/office/drawing/2014/main" id="{E718DA23-8D86-45BA-AF57-CA5535C22B07}"/>
              </a:ext>
            </a:extLst>
          </p:cNvPr>
          <p:cNvSpPr>
            <a:spLocks noGrp="1"/>
          </p:cNvSpPr>
          <p:nvPr>
            <p:ph idx="1"/>
          </p:nvPr>
        </p:nvSpPr>
        <p:spPr/>
        <p:txBody>
          <a:bodyPr>
            <a:normAutofit/>
          </a:bodyPr>
          <a:lstStyle/>
          <a:p>
            <a:r>
              <a:rPr lang="en-US" b="1" dirty="0">
                <a:solidFill>
                  <a:srgbClr val="FFFF00"/>
                </a:solidFill>
              </a:rPr>
              <a:t>Justification                                         </a:t>
            </a:r>
            <a:r>
              <a:rPr lang="en-US" b="1" dirty="0"/>
              <a:t>(Past Tense)</a:t>
            </a:r>
          </a:p>
          <a:p>
            <a:pPr lvl="1"/>
            <a:r>
              <a:rPr lang="en-US" dirty="0"/>
              <a:t>The gift of God of everlasting life b(y faith alone in Christ alone-          </a:t>
            </a:r>
            <a:r>
              <a:rPr lang="en-US" dirty="0">
                <a:solidFill>
                  <a:srgbClr val="FFC000"/>
                </a:solidFill>
              </a:rPr>
              <a:t>John 3:18; John 5:24; Ephesians 2: 5, 8</a:t>
            </a:r>
          </a:p>
          <a:p>
            <a:r>
              <a:rPr lang="en-US" b="1" dirty="0">
                <a:solidFill>
                  <a:srgbClr val="FFFF00"/>
                </a:solidFill>
              </a:rPr>
              <a:t>Sanctification </a:t>
            </a:r>
            <a:r>
              <a:rPr lang="en-US" dirty="0"/>
              <a:t>                                    </a:t>
            </a:r>
            <a:r>
              <a:rPr lang="en-US" b="1" dirty="0"/>
              <a:t>(Present Tense)</a:t>
            </a:r>
          </a:p>
          <a:p>
            <a:pPr lvl="1"/>
            <a:r>
              <a:rPr lang="en-US" dirty="0"/>
              <a:t>A work in progress that involves the faith and the works (fruit-bearing) of the believer</a:t>
            </a:r>
          </a:p>
          <a:p>
            <a:r>
              <a:rPr lang="en-US" b="1" dirty="0">
                <a:solidFill>
                  <a:srgbClr val="FFFF00"/>
                </a:solidFill>
              </a:rPr>
              <a:t>Glorification</a:t>
            </a:r>
            <a:r>
              <a:rPr lang="en-US" b="1" dirty="0"/>
              <a:t>                                       (Future Tense)</a:t>
            </a:r>
          </a:p>
          <a:p>
            <a:pPr lvl="1"/>
            <a:r>
              <a:rPr lang="en-US" dirty="0"/>
              <a:t>The result of the previous aspects</a:t>
            </a:r>
          </a:p>
          <a:p>
            <a:pPr lvl="1"/>
            <a:r>
              <a:rPr lang="en-US" dirty="0"/>
              <a:t>All believers will be glorified (resurrected and given a body like Christ) but some will have more glory (i.e. reward) than others</a:t>
            </a:r>
          </a:p>
        </p:txBody>
      </p:sp>
    </p:spTree>
    <p:extLst>
      <p:ext uri="{BB962C8B-B14F-4D97-AF65-F5344CB8AC3E}">
        <p14:creationId xmlns:p14="http://schemas.microsoft.com/office/powerpoint/2010/main" val="3136518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7EE8-7183-4CA3-98F3-FBDCB2BC7F5F}"/>
              </a:ext>
            </a:extLst>
          </p:cNvPr>
          <p:cNvSpPr>
            <a:spLocks noGrp="1"/>
          </p:cNvSpPr>
          <p:nvPr>
            <p:ph type="title"/>
          </p:nvPr>
        </p:nvSpPr>
        <p:spPr/>
        <p:txBody>
          <a:bodyPr>
            <a:normAutofit/>
          </a:bodyPr>
          <a:lstStyle/>
          <a:p>
            <a:r>
              <a:rPr lang="en-US" dirty="0"/>
              <a:t>The Saints Do Finally Persevere</a:t>
            </a:r>
          </a:p>
        </p:txBody>
      </p:sp>
      <p:sp>
        <p:nvSpPr>
          <p:cNvPr id="7" name="Content Placeholder 6">
            <a:extLst>
              <a:ext uri="{FF2B5EF4-FFF2-40B4-BE49-F238E27FC236}">
                <a16:creationId xmlns:a16="http://schemas.microsoft.com/office/drawing/2014/main" id="{0130E1D5-DBDA-437D-A208-2BAB1FAB85E0}"/>
              </a:ext>
            </a:extLst>
          </p:cNvPr>
          <p:cNvSpPr>
            <a:spLocks noGrp="1"/>
          </p:cNvSpPr>
          <p:nvPr>
            <p:ph idx="1"/>
          </p:nvPr>
        </p:nvSpPr>
        <p:spPr/>
        <p:txBody>
          <a:bodyPr/>
          <a:lstStyle/>
          <a:p>
            <a:r>
              <a:rPr lang="en-US" dirty="0"/>
              <a:t>So in </a:t>
            </a:r>
            <a:r>
              <a:rPr lang="en-US" dirty="0">
                <a:solidFill>
                  <a:srgbClr val="FFC000"/>
                </a:solidFill>
              </a:rPr>
              <a:t>John 10:27-29 </a:t>
            </a:r>
            <a:r>
              <a:rPr lang="en-US" dirty="0"/>
              <a:t>Jesus said, </a:t>
            </a:r>
            <a:r>
              <a:rPr lang="en-US" b="1" dirty="0"/>
              <a:t>"My sheep hear my voice, and I know them, and they follow me: And I give unto them eternal life; and they shall never perish, neither shall any man pluck them out of my hand. My Father, which gave them me, is greater than all; and no man is able to pluck them out of my Father's hand."</a:t>
            </a:r>
            <a:endParaRPr lang="en-US" dirty="0"/>
          </a:p>
          <a:p>
            <a:r>
              <a:rPr lang="en-US" dirty="0"/>
              <a:t>And Paul the apostle could say by infallible inspiration, </a:t>
            </a:r>
            <a:r>
              <a:rPr lang="en-US" b="1" dirty="0"/>
              <a:t>"... for I know whom I have believed, and am persuaded that he is able to keep that which I have committed unto him against that day"</a:t>
            </a:r>
            <a:r>
              <a:rPr lang="en-US" dirty="0"/>
              <a:t> (</a:t>
            </a:r>
            <a:r>
              <a:rPr lang="en-US" dirty="0">
                <a:solidFill>
                  <a:srgbClr val="FFC000"/>
                </a:solidFill>
              </a:rPr>
              <a:t>II Tim. 1:12</a:t>
            </a:r>
            <a:r>
              <a:rPr lang="en-US" dirty="0"/>
              <a:t>).</a:t>
            </a:r>
          </a:p>
        </p:txBody>
      </p:sp>
    </p:spTree>
    <p:extLst>
      <p:ext uri="{BB962C8B-B14F-4D97-AF65-F5344CB8AC3E}">
        <p14:creationId xmlns:p14="http://schemas.microsoft.com/office/powerpoint/2010/main" val="1762926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a:bodyPr>
          <a:lstStyle/>
          <a:p>
            <a:r>
              <a:rPr lang="en-US" dirty="0"/>
              <a:t>Calvinism</a:t>
            </a:r>
          </a:p>
          <a:p>
            <a:endParaRPr lang="en-US" dirty="0"/>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p:txBody>
          <a:bodyPr>
            <a:normAutofit fontScale="85000" lnSpcReduction="20000"/>
          </a:bodyPr>
          <a:lstStyle/>
          <a:p>
            <a:r>
              <a:rPr lang="en-US" dirty="0"/>
              <a:t>Salvation is accomplished by the almighty power of the Triune God. The Father chose a people, the Son died for them, the Holy Spirit makes Christ's death effective by bringing the elect to faith and repentance, thereby causing them to willingly obey the gospel. The entire process (election, redemption, regeneration) is the work of God and is by grace alone. Thus God, not man, determines who will be the recipients of the gift of salvation.</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a:bodyPr>
          <a:lstStyle/>
          <a:p>
            <a:r>
              <a:rPr lang="en-US" dirty="0"/>
              <a:t>Arminianism</a:t>
            </a:r>
          </a:p>
          <a:p>
            <a:endParaRPr lang="en-US" dirty="0"/>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p:txBody>
          <a:bodyPr>
            <a:normAutofit fontScale="85000" lnSpcReduction="20000"/>
          </a:bodyPr>
          <a:lstStyle/>
          <a:p>
            <a:r>
              <a:rPr lang="en-US" dirty="0"/>
              <a:t>Salvation is accomplished through the combined efforts of God (who takes the initiative) and man (who must respond) - man's response being the determining factor. God has provided salvation for everyone, but His provision becomes effective only for those who, of their own free will, "choose" to cooperate with Him and accept His offer of grace. At the crucial point, man's will plays a decisive role; thus man, not God, determines who will be recipients of the gift of salvation.</a:t>
            </a:r>
          </a:p>
        </p:txBody>
      </p:sp>
    </p:spTree>
    <p:extLst>
      <p:ext uri="{BB962C8B-B14F-4D97-AF65-F5344CB8AC3E}">
        <p14:creationId xmlns:p14="http://schemas.microsoft.com/office/powerpoint/2010/main" val="615865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5125A-43D2-478F-A51E-A8031525C209}"/>
              </a:ext>
            </a:extLst>
          </p:cNvPr>
          <p:cNvSpPr>
            <a:spLocks noGrp="1"/>
          </p:cNvSpPr>
          <p:nvPr>
            <p:ph type="title"/>
          </p:nvPr>
        </p:nvSpPr>
        <p:spPr/>
        <p:txBody>
          <a:bodyPr/>
          <a:lstStyle/>
          <a:p>
            <a:r>
              <a:rPr lang="en-US" dirty="0"/>
              <a:t>Calvinism—Partaker—</a:t>
            </a:r>
            <a:r>
              <a:rPr lang="en-US" dirty="0" err="1"/>
              <a:t>Armeinian</a:t>
            </a:r>
            <a:r>
              <a:rPr lang="en-US" dirty="0"/>
              <a:t> </a:t>
            </a:r>
          </a:p>
        </p:txBody>
      </p:sp>
      <p:sp>
        <p:nvSpPr>
          <p:cNvPr id="3" name="Text Placeholder 2">
            <a:extLst>
              <a:ext uri="{FF2B5EF4-FFF2-40B4-BE49-F238E27FC236}">
                <a16:creationId xmlns:a16="http://schemas.microsoft.com/office/drawing/2014/main" id="{2A1D950F-2F7F-4C4E-9819-C0BE78B4BADC}"/>
              </a:ext>
            </a:extLst>
          </p:cNvPr>
          <p:cNvSpPr>
            <a:spLocks noGrp="1"/>
          </p:cNvSpPr>
          <p:nvPr>
            <p:ph type="body" idx="1"/>
          </p:nvPr>
        </p:nvSpPr>
        <p:spPr>
          <a:xfrm>
            <a:off x="464026" y="2088474"/>
            <a:ext cx="3658222" cy="576262"/>
          </a:xfrm>
        </p:spPr>
        <p:txBody>
          <a:bodyPr/>
          <a:lstStyle/>
          <a:p>
            <a:r>
              <a:rPr lang="en-US" dirty="0"/>
              <a:t>Calvinism	</a:t>
            </a:r>
          </a:p>
        </p:txBody>
      </p:sp>
      <p:sp>
        <p:nvSpPr>
          <p:cNvPr id="4" name="Text Placeholder 3">
            <a:extLst>
              <a:ext uri="{FF2B5EF4-FFF2-40B4-BE49-F238E27FC236}">
                <a16:creationId xmlns:a16="http://schemas.microsoft.com/office/drawing/2014/main" id="{85608CAA-678B-47B1-B0F8-9A8519AA5A07}"/>
              </a:ext>
            </a:extLst>
          </p:cNvPr>
          <p:cNvSpPr>
            <a:spLocks noGrp="1"/>
          </p:cNvSpPr>
          <p:nvPr>
            <p:ph type="body" sz="half" idx="15"/>
          </p:nvPr>
        </p:nvSpPr>
        <p:spPr/>
        <p:txBody>
          <a:bodyPr>
            <a:normAutofit/>
          </a:bodyPr>
          <a:lstStyle/>
          <a:p>
            <a:pPr fontAlgn="t"/>
            <a:r>
              <a:rPr lang="en-US" b="1" dirty="0"/>
              <a:t>Depravity</a:t>
            </a:r>
            <a:endParaRPr lang="en-US" dirty="0"/>
          </a:p>
          <a:p>
            <a:pPr fontAlgn="t"/>
            <a:r>
              <a:rPr lang="en-US" dirty="0"/>
              <a:t>We are dead and cannot respond. We must first be zapped to life.</a:t>
            </a:r>
          </a:p>
          <a:p>
            <a:pPr fontAlgn="t"/>
            <a:r>
              <a:rPr lang="en-US" b="1" dirty="0"/>
              <a:t>2. Election</a:t>
            </a:r>
            <a:endParaRPr lang="en-US" dirty="0"/>
          </a:p>
          <a:p>
            <a:pPr fontAlgn="t"/>
            <a:r>
              <a:rPr lang="en-US" dirty="0"/>
              <a:t>Unconditional (by God’s decree) and individual</a:t>
            </a:r>
          </a:p>
          <a:p>
            <a:pPr fontAlgn="t"/>
            <a:r>
              <a:rPr lang="en-US" b="1" dirty="0"/>
              <a:t>3. Atonement</a:t>
            </a:r>
            <a:endParaRPr lang="en-US" dirty="0"/>
          </a:p>
          <a:p>
            <a:pPr fontAlgn="t"/>
            <a:r>
              <a:rPr lang="en-US" dirty="0"/>
              <a:t>Limited</a:t>
            </a:r>
          </a:p>
          <a:p>
            <a:pPr fontAlgn="t"/>
            <a:r>
              <a:rPr lang="en-US" b="1" dirty="0"/>
              <a:t>4. Grace</a:t>
            </a:r>
            <a:endParaRPr lang="en-US" dirty="0"/>
          </a:p>
          <a:p>
            <a:pPr fontAlgn="t"/>
            <a:r>
              <a:rPr lang="en-US" dirty="0"/>
              <a:t>Irresistible</a:t>
            </a:r>
          </a:p>
          <a:p>
            <a:pPr fontAlgn="t"/>
            <a:r>
              <a:rPr lang="en-US" b="1" dirty="0"/>
              <a:t>5. Perseverance  </a:t>
            </a:r>
            <a:endParaRPr lang="en-US" dirty="0"/>
          </a:p>
          <a:p>
            <a:pPr fontAlgn="t"/>
            <a:r>
              <a:rPr lang="en-US" dirty="0"/>
              <a:t>Relies on God but verified by works</a:t>
            </a:r>
          </a:p>
          <a:p>
            <a:endParaRPr lang="en-US" dirty="0"/>
          </a:p>
        </p:txBody>
      </p:sp>
      <p:sp>
        <p:nvSpPr>
          <p:cNvPr id="5" name="Text Placeholder 4">
            <a:extLst>
              <a:ext uri="{FF2B5EF4-FFF2-40B4-BE49-F238E27FC236}">
                <a16:creationId xmlns:a16="http://schemas.microsoft.com/office/drawing/2014/main" id="{2302952B-0FC9-457B-A863-57C3EFA1920F}"/>
              </a:ext>
            </a:extLst>
          </p:cNvPr>
          <p:cNvSpPr>
            <a:spLocks noGrp="1"/>
          </p:cNvSpPr>
          <p:nvPr>
            <p:ph type="body" sz="quarter" idx="3"/>
          </p:nvPr>
        </p:nvSpPr>
        <p:spPr/>
        <p:txBody>
          <a:bodyPr/>
          <a:lstStyle/>
          <a:p>
            <a:r>
              <a:rPr lang="en-US" dirty="0"/>
              <a:t>Partaker/Overcomer View—Free Grace</a:t>
            </a:r>
          </a:p>
        </p:txBody>
      </p:sp>
      <p:sp>
        <p:nvSpPr>
          <p:cNvPr id="6" name="Text Placeholder 5">
            <a:extLst>
              <a:ext uri="{FF2B5EF4-FFF2-40B4-BE49-F238E27FC236}">
                <a16:creationId xmlns:a16="http://schemas.microsoft.com/office/drawing/2014/main" id="{F9993297-DB0D-4FFC-9801-E034B8D465E8}"/>
              </a:ext>
            </a:extLst>
          </p:cNvPr>
          <p:cNvSpPr>
            <a:spLocks noGrp="1"/>
          </p:cNvSpPr>
          <p:nvPr>
            <p:ph type="body" sz="half" idx="16"/>
          </p:nvPr>
        </p:nvSpPr>
        <p:spPr/>
        <p:txBody>
          <a:bodyPr>
            <a:normAutofit lnSpcReduction="10000"/>
          </a:bodyPr>
          <a:lstStyle/>
          <a:p>
            <a:pPr fontAlgn="t"/>
            <a:endParaRPr lang="en-US" b="1" dirty="0"/>
          </a:p>
          <a:p>
            <a:pPr fontAlgn="t"/>
            <a:r>
              <a:rPr lang="en-US" dirty="0"/>
              <a:t>We are seriously damaged and headed for hell; we can respond to God’s initiatives and invitation.</a:t>
            </a:r>
          </a:p>
          <a:p>
            <a:pPr fontAlgn="t"/>
            <a:endParaRPr lang="en-US" dirty="0"/>
          </a:p>
          <a:p>
            <a:pPr fontAlgn="t"/>
            <a:r>
              <a:rPr lang="en-US" dirty="0"/>
              <a:t>Unconditional (by Faith) and corporate (In Christ)</a:t>
            </a:r>
          </a:p>
          <a:p>
            <a:pPr fontAlgn="t"/>
            <a:endParaRPr lang="en-US" dirty="0"/>
          </a:p>
          <a:p>
            <a:pPr fontAlgn="t"/>
            <a:r>
              <a:rPr lang="en-US" dirty="0"/>
              <a:t>Universal</a:t>
            </a:r>
          </a:p>
          <a:p>
            <a:pPr fontAlgn="t"/>
            <a:endParaRPr lang="en-US" dirty="0"/>
          </a:p>
          <a:p>
            <a:pPr fontAlgn="t"/>
            <a:r>
              <a:rPr lang="en-US" dirty="0"/>
              <a:t>Resistible</a:t>
            </a:r>
          </a:p>
          <a:p>
            <a:pPr fontAlgn="t"/>
            <a:endParaRPr lang="en-US" dirty="0"/>
          </a:p>
          <a:p>
            <a:pPr fontAlgn="t"/>
            <a:r>
              <a:rPr lang="en-US" dirty="0"/>
              <a:t>Relies on God; has nothing to do with works</a:t>
            </a:r>
          </a:p>
          <a:p>
            <a:endParaRPr lang="en-US" dirty="0"/>
          </a:p>
        </p:txBody>
      </p:sp>
      <p:sp>
        <p:nvSpPr>
          <p:cNvPr id="7" name="Text Placeholder 6">
            <a:extLst>
              <a:ext uri="{FF2B5EF4-FFF2-40B4-BE49-F238E27FC236}">
                <a16:creationId xmlns:a16="http://schemas.microsoft.com/office/drawing/2014/main" id="{7132C7EA-9B09-41DD-9CF8-5FD1AC903253}"/>
              </a:ext>
            </a:extLst>
          </p:cNvPr>
          <p:cNvSpPr>
            <a:spLocks noGrp="1"/>
          </p:cNvSpPr>
          <p:nvPr>
            <p:ph type="body" sz="quarter" idx="13"/>
          </p:nvPr>
        </p:nvSpPr>
        <p:spPr/>
        <p:txBody>
          <a:bodyPr/>
          <a:lstStyle/>
          <a:p>
            <a:r>
              <a:rPr lang="en-US" dirty="0"/>
              <a:t>Arminianism</a:t>
            </a:r>
          </a:p>
        </p:txBody>
      </p:sp>
      <p:sp>
        <p:nvSpPr>
          <p:cNvPr id="8" name="Text Placeholder 7">
            <a:extLst>
              <a:ext uri="{FF2B5EF4-FFF2-40B4-BE49-F238E27FC236}">
                <a16:creationId xmlns:a16="http://schemas.microsoft.com/office/drawing/2014/main" id="{E1418FDA-1F41-45EE-8519-EC69F8D11C1C}"/>
              </a:ext>
            </a:extLst>
          </p:cNvPr>
          <p:cNvSpPr>
            <a:spLocks noGrp="1"/>
          </p:cNvSpPr>
          <p:nvPr>
            <p:ph type="body" sz="half" idx="17"/>
          </p:nvPr>
        </p:nvSpPr>
        <p:spPr/>
        <p:txBody>
          <a:bodyPr>
            <a:normAutofit/>
          </a:bodyPr>
          <a:lstStyle/>
          <a:p>
            <a:pPr fontAlgn="t"/>
            <a:endParaRPr lang="en-US" dirty="0"/>
          </a:p>
          <a:p>
            <a:pPr fontAlgn="t"/>
            <a:r>
              <a:rPr lang="en-US" dirty="0"/>
              <a:t>We are well! We can effect our own salvation</a:t>
            </a:r>
          </a:p>
          <a:p>
            <a:pPr fontAlgn="t"/>
            <a:endParaRPr lang="en-US" dirty="0"/>
          </a:p>
          <a:p>
            <a:pPr fontAlgn="t"/>
            <a:r>
              <a:rPr lang="en-US" dirty="0"/>
              <a:t>Conditional on self-righteousness</a:t>
            </a:r>
          </a:p>
          <a:p>
            <a:pPr fontAlgn="t"/>
            <a:endParaRPr lang="en-US" dirty="0"/>
          </a:p>
          <a:p>
            <a:pPr fontAlgn="t"/>
            <a:r>
              <a:rPr lang="en-US" dirty="0"/>
              <a:t>Universal (Some hold it as an example)</a:t>
            </a:r>
          </a:p>
          <a:p>
            <a:pPr fontAlgn="t"/>
            <a:endParaRPr lang="en-US" dirty="0"/>
          </a:p>
          <a:p>
            <a:pPr fontAlgn="t"/>
            <a:r>
              <a:rPr lang="en-US" dirty="0"/>
              <a:t>Resistible</a:t>
            </a:r>
          </a:p>
          <a:p>
            <a:pPr fontAlgn="t"/>
            <a:endParaRPr lang="en-US" dirty="0"/>
          </a:p>
          <a:p>
            <a:pPr fontAlgn="t"/>
            <a:endParaRPr lang="en-US" dirty="0"/>
          </a:p>
          <a:p>
            <a:pPr fontAlgn="t"/>
            <a:r>
              <a:rPr lang="en-US" dirty="0"/>
              <a:t>Relies on self; has everything to do with works</a:t>
            </a:r>
          </a:p>
          <a:p>
            <a:endParaRPr lang="en-US" dirty="0"/>
          </a:p>
        </p:txBody>
      </p:sp>
    </p:spTree>
    <p:extLst>
      <p:ext uri="{BB962C8B-B14F-4D97-AF65-F5344CB8AC3E}">
        <p14:creationId xmlns:p14="http://schemas.microsoft.com/office/powerpoint/2010/main" val="8809600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FA79330-6286-4BDD-A8F0-40BE177DFE92}"/>
              </a:ext>
            </a:extLst>
          </p:cNvPr>
          <p:cNvSpPr>
            <a:spLocks noGrp="1"/>
          </p:cNvSpPr>
          <p:nvPr>
            <p:ph type="title"/>
          </p:nvPr>
        </p:nvSpPr>
        <p:spPr/>
        <p:txBody>
          <a:bodyPr/>
          <a:lstStyle/>
          <a:p>
            <a:pPr algn="ctr"/>
            <a:r>
              <a:rPr lang="en-US" b="1" dirty="0">
                <a:solidFill>
                  <a:srgbClr val="FFFF00"/>
                </a:solidFill>
              </a:rPr>
              <a:t>Calvinism Vs Arminianism </a:t>
            </a:r>
            <a:endParaRPr lang="en-US" dirty="0"/>
          </a:p>
        </p:txBody>
      </p:sp>
      <p:graphicFrame>
        <p:nvGraphicFramePr>
          <p:cNvPr id="8" name="Table 8">
            <a:extLst>
              <a:ext uri="{FF2B5EF4-FFF2-40B4-BE49-F238E27FC236}">
                <a16:creationId xmlns:a16="http://schemas.microsoft.com/office/drawing/2014/main" id="{1F791CA2-53DD-485E-9409-966F730B58B0}"/>
              </a:ext>
            </a:extLst>
          </p:cNvPr>
          <p:cNvGraphicFramePr>
            <a:graphicFrameLocks noGrp="1"/>
          </p:cNvGraphicFramePr>
          <p:nvPr>
            <p:extLst>
              <p:ext uri="{D42A27DB-BD31-4B8C-83A1-F6EECF244321}">
                <p14:modId xmlns:p14="http://schemas.microsoft.com/office/powerpoint/2010/main" val="3174984076"/>
              </p:ext>
            </p:extLst>
          </p:nvPr>
        </p:nvGraphicFramePr>
        <p:xfrm>
          <a:off x="838200" y="1322781"/>
          <a:ext cx="10515600" cy="543052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725012529"/>
                    </a:ext>
                  </a:extLst>
                </a:gridCol>
                <a:gridCol w="3505200">
                  <a:extLst>
                    <a:ext uri="{9D8B030D-6E8A-4147-A177-3AD203B41FA5}">
                      <a16:colId xmlns:a16="http://schemas.microsoft.com/office/drawing/2014/main" val="4145250321"/>
                    </a:ext>
                  </a:extLst>
                </a:gridCol>
                <a:gridCol w="3505200">
                  <a:extLst>
                    <a:ext uri="{9D8B030D-6E8A-4147-A177-3AD203B41FA5}">
                      <a16:colId xmlns:a16="http://schemas.microsoft.com/office/drawing/2014/main" val="3337202050"/>
                    </a:ext>
                  </a:extLst>
                </a:gridCol>
              </a:tblGrid>
              <a:tr h="370840">
                <a:tc>
                  <a:txBody>
                    <a:bodyPr/>
                    <a:lstStyle/>
                    <a:p>
                      <a:r>
                        <a:rPr lang="en-US" dirty="0"/>
                        <a:t>Calvinism</a:t>
                      </a:r>
                    </a:p>
                  </a:txBody>
                  <a:tcPr/>
                </a:tc>
                <a:tc>
                  <a:txBody>
                    <a:bodyPr/>
                    <a:lstStyle/>
                    <a:p>
                      <a:r>
                        <a:rPr lang="en-US" dirty="0"/>
                        <a:t>The Partaker/Overcomer View</a:t>
                      </a:r>
                    </a:p>
                  </a:txBody>
                  <a:tcPr/>
                </a:tc>
                <a:tc>
                  <a:txBody>
                    <a:bodyPr/>
                    <a:lstStyle/>
                    <a:p>
                      <a:r>
                        <a:rPr lang="en-US" sz="1800" b="1" i="0" kern="1200" dirty="0">
                          <a:solidFill>
                            <a:schemeClr val="lt1"/>
                          </a:solidFill>
                          <a:effectLst/>
                          <a:latin typeface="+mn-lt"/>
                          <a:ea typeface="+mn-ea"/>
                          <a:cs typeface="+mn-cs"/>
                        </a:rPr>
                        <a:t>Arminianism</a:t>
                      </a:r>
                      <a:r>
                        <a:rPr lang="en-US" dirty="0"/>
                        <a:t> </a:t>
                      </a:r>
                    </a:p>
                  </a:txBody>
                  <a:tcPr/>
                </a:tc>
                <a:extLst>
                  <a:ext uri="{0D108BD9-81ED-4DB2-BD59-A6C34878D82A}">
                    <a16:rowId xmlns:a16="http://schemas.microsoft.com/office/drawing/2014/main" val="1216670199"/>
                  </a:ext>
                </a:extLst>
              </a:tr>
              <a:tr h="370840">
                <a:tc>
                  <a:txBody>
                    <a:bodyPr/>
                    <a:lstStyle/>
                    <a:p>
                      <a:pPr marL="342900" indent="-342900">
                        <a:buAutoNum type="arabicPeriod"/>
                      </a:pPr>
                      <a:r>
                        <a:rPr lang="en-US" b="1" dirty="0"/>
                        <a:t>Depravity</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796363925"/>
                  </a:ext>
                </a:extLst>
              </a:tr>
              <a:tr h="370840">
                <a:tc>
                  <a:txBody>
                    <a:bodyPr/>
                    <a:lstStyle/>
                    <a:p>
                      <a:r>
                        <a:rPr lang="en-US" dirty="0"/>
                        <a:t>We are dead and cannot respond. We must first be zapped to life.</a:t>
                      </a:r>
                    </a:p>
                  </a:txBody>
                  <a:tcPr/>
                </a:tc>
                <a:tc>
                  <a:txBody>
                    <a:bodyPr/>
                    <a:lstStyle/>
                    <a:p>
                      <a:r>
                        <a:rPr lang="en-US" dirty="0"/>
                        <a:t>We are seriously damaged and headed for hell; we can respond to God’s initiatives and invitation.</a:t>
                      </a:r>
                    </a:p>
                  </a:txBody>
                  <a:tcPr/>
                </a:tc>
                <a:tc>
                  <a:txBody>
                    <a:bodyPr/>
                    <a:lstStyle/>
                    <a:p>
                      <a:r>
                        <a:rPr lang="en-US" dirty="0"/>
                        <a:t>We are well! We can effect our own salvation</a:t>
                      </a:r>
                    </a:p>
                  </a:txBody>
                  <a:tcPr/>
                </a:tc>
                <a:extLst>
                  <a:ext uri="{0D108BD9-81ED-4DB2-BD59-A6C34878D82A}">
                    <a16:rowId xmlns:a16="http://schemas.microsoft.com/office/drawing/2014/main" val="3316755949"/>
                  </a:ext>
                </a:extLst>
              </a:tr>
              <a:tr h="370840">
                <a:tc>
                  <a:txBody>
                    <a:bodyPr/>
                    <a:lstStyle/>
                    <a:p>
                      <a:r>
                        <a:rPr lang="en-US" b="1" dirty="0"/>
                        <a:t>2. Election</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73206535"/>
                  </a:ext>
                </a:extLst>
              </a:tr>
              <a:tr h="370840">
                <a:tc>
                  <a:txBody>
                    <a:bodyPr/>
                    <a:lstStyle/>
                    <a:p>
                      <a:r>
                        <a:rPr lang="en-US" dirty="0"/>
                        <a:t>Unconditional (by God’s decree) and individual</a:t>
                      </a:r>
                    </a:p>
                  </a:txBody>
                  <a:tcPr/>
                </a:tc>
                <a:tc>
                  <a:txBody>
                    <a:bodyPr/>
                    <a:lstStyle/>
                    <a:p>
                      <a:r>
                        <a:rPr lang="en-US" dirty="0"/>
                        <a:t>Unconditional (by Faith) and corporate (In Christ)</a:t>
                      </a:r>
                    </a:p>
                  </a:txBody>
                  <a:tcPr/>
                </a:tc>
                <a:tc>
                  <a:txBody>
                    <a:bodyPr/>
                    <a:lstStyle/>
                    <a:p>
                      <a:r>
                        <a:rPr lang="en-US" dirty="0"/>
                        <a:t>Conditional on self-righteousness</a:t>
                      </a:r>
                    </a:p>
                  </a:txBody>
                  <a:tcPr/>
                </a:tc>
                <a:extLst>
                  <a:ext uri="{0D108BD9-81ED-4DB2-BD59-A6C34878D82A}">
                    <a16:rowId xmlns:a16="http://schemas.microsoft.com/office/drawing/2014/main" val="3747092052"/>
                  </a:ext>
                </a:extLst>
              </a:tr>
              <a:tr h="370840">
                <a:tc>
                  <a:txBody>
                    <a:bodyPr/>
                    <a:lstStyle/>
                    <a:p>
                      <a:r>
                        <a:rPr lang="en-US" b="1" dirty="0"/>
                        <a:t>3. Atonement</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81977900"/>
                  </a:ext>
                </a:extLst>
              </a:tr>
              <a:tr h="370840">
                <a:tc>
                  <a:txBody>
                    <a:bodyPr/>
                    <a:lstStyle/>
                    <a:p>
                      <a:r>
                        <a:rPr lang="en-US" dirty="0"/>
                        <a:t>Limited</a:t>
                      </a:r>
                    </a:p>
                  </a:txBody>
                  <a:tcPr/>
                </a:tc>
                <a:tc>
                  <a:txBody>
                    <a:bodyPr/>
                    <a:lstStyle/>
                    <a:p>
                      <a:r>
                        <a:rPr lang="en-US" dirty="0"/>
                        <a:t>Universal</a:t>
                      </a:r>
                    </a:p>
                  </a:txBody>
                  <a:tcPr/>
                </a:tc>
                <a:tc>
                  <a:txBody>
                    <a:bodyPr/>
                    <a:lstStyle/>
                    <a:p>
                      <a:r>
                        <a:rPr lang="en-US" dirty="0"/>
                        <a:t>Universal (Some hold it as an example)</a:t>
                      </a:r>
                    </a:p>
                  </a:txBody>
                  <a:tcPr/>
                </a:tc>
                <a:extLst>
                  <a:ext uri="{0D108BD9-81ED-4DB2-BD59-A6C34878D82A}">
                    <a16:rowId xmlns:a16="http://schemas.microsoft.com/office/drawing/2014/main" val="2253820055"/>
                  </a:ext>
                </a:extLst>
              </a:tr>
              <a:tr h="370840">
                <a:tc>
                  <a:txBody>
                    <a:bodyPr/>
                    <a:lstStyle/>
                    <a:p>
                      <a:r>
                        <a:rPr lang="en-US" b="1" dirty="0"/>
                        <a:t>4. Grace</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092094938"/>
                  </a:ext>
                </a:extLst>
              </a:tr>
              <a:tr h="370840">
                <a:tc>
                  <a:txBody>
                    <a:bodyPr/>
                    <a:lstStyle/>
                    <a:p>
                      <a:r>
                        <a:rPr lang="en-US" dirty="0"/>
                        <a:t>Irresistible</a:t>
                      </a:r>
                    </a:p>
                  </a:txBody>
                  <a:tcPr/>
                </a:tc>
                <a:tc>
                  <a:txBody>
                    <a:bodyPr/>
                    <a:lstStyle/>
                    <a:p>
                      <a:r>
                        <a:rPr lang="en-US" dirty="0"/>
                        <a:t>Resistible</a:t>
                      </a:r>
                    </a:p>
                  </a:txBody>
                  <a:tcPr/>
                </a:tc>
                <a:tc>
                  <a:txBody>
                    <a:bodyPr/>
                    <a:lstStyle/>
                    <a:p>
                      <a:r>
                        <a:rPr lang="en-US" dirty="0"/>
                        <a:t>Resistible</a:t>
                      </a:r>
                    </a:p>
                  </a:txBody>
                  <a:tcPr/>
                </a:tc>
                <a:extLst>
                  <a:ext uri="{0D108BD9-81ED-4DB2-BD59-A6C34878D82A}">
                    <a16:rowId xmlns:a16="http://schemas.microsoft.com/office/drawing/2014/main" val="2545309026"/>
                  </a:ext>
                </a:extLst>
              </a:tr>
              <a:tr h="370840">
                <a:tc>
                  <a:txBody>
                    <a:bodyPr/>
                    <a:lstStyle/>
                    <a:p>
                      <a:r>
                        <a:rPr lang="en-US" b="1" dirty="0"/>
                        <a:t>5. Perseverance  </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41742764"/>
                  </a:ext>
                </a:extLst>
              </a:tr>
              <a:tr h="370840">
                <a:tc>
                  <a:txBody>
                    <a:bodyPr/>
                    <a:lstStyle/>
                    <a:p>
                      <a:r>
                        <a:rPr lang="en-US" dirty="0"/>
                        <a:t>Relies on God but verified by works</a:t>
                      </a:r>
                    </a:p>
                  </a:txBody>
                  <a:tcPr/>
                </a:tc>
                <a:tc>
                  <a:txBody>
                    <a:bodyPr/>
                    <a:lstStyle/>
                    <a:p>
                      <a:r>
                        <a:rPr lang="en-US" dirty="0"/>
                        <a:t>Relies on God; has nothing to do with works</a:t>
                      </a:r>
                    </a:p>
                  </a:txBody>
                  <a:tcPr/>
                </a:tc>
                <a:tc>
                  <a:txBody>
                    <a:bodyPr/>
                    <a:lstStyle/>
                    <a:p>
                      <a:r>
                        <a:rPr lang="en-US" dirty="0"/>
                        <a:t>Relies on self; has everything to do with works</a:t>
                      </a:r>
                    </a:p>
                  </a:txBody>
                  <a:tcPr/>
                </a:tc>
                <a:extLst>
                  <a:ext uri="{0D108BD9-81ED-4DB2-BD59-A6C34878D82A}">
                    <a16:rowId xmlns:a16="http://schemas.microsoft.com/office/drawing/2014/main" val="2850941173"/>
                  </a:ext>
                </a:extLst>
              </a:tr>
            </a:tbl>
          </a:graphicData>
        </a:graphic>
      </p:graphicFrame>
    </p:spTree>
    <p:extLst>
      <p:ext uri="{BB962C8B-B14F-4D97-AF65-F5344CB8AC3E}">
        <p14:creationId xmlns:p14="http://schemas.microsoft.com/office/powerpoint/2010/main" val="17641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2C004-E53F-4CD8-82E7-D3FC4AE8C7DA}"/>
              </a:ext>
            </a:extLst>
          </p:cNvPr>
          <p:cNvSpPr>
            <a:spLocks noGrp="1"/>
          </p:cNvSpPr>
          <p:nvPr>
            <p:ph type="title"/>
          </p:nvPr>
        </p:nvSpPr>
        <p:spPr/>
        <p:txBody>
          <a:bodyPr/>
          <a:lstStyle/>
          <a:p>
            <a:r>
              <a:rPr lang="en-US" dirty="0"/>
              <a:t>ASSURE</a:t>
            </a:r>
          </a:p>
        </p:txBody>
      </p:sp>
      <p:sp>
        <p:nvSpPr>
          <p:cNvPr id="4" name="Rectangle 1">
            <a:extLst>
              <a:ext uri="{FF2B5EF4-FFF2-40B4-BE49-F238E27FC236}">
                <a16:creationId xmlns:a16="http://schemas.microsoft.com/office/drawing/2014/main" id="{E8426C6F-2E79-420C-96B5-041D83BE60B5}"/>
              </a:ext>
            </a:extLst>
          </p:cNvPr>
          <p:cNvSpPr>
            <a:spLocks noGrp="1" noChangeArrowheads="1"/>
          </p:cNvSpPr>
          <p:nvPr>
            <p:ph idx="1"/>
          </p:nvPr>
        </p:nvSpPr>
        <p:spPr bwMode="auto">
          <a:xfrm>
            <a:off x="838200" y="1923802"/>
            <a:ext cx="10515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A</a:t>
            </a:r>
            <a:r>
              <a:rPr kumimoji="0" lang="en-US" altLang="en-US" sz="4400" b="0" i="0" u="none" strike="noStrike" cap="none" normalizeH="0" baseline="0" dirty="0">
                <a:ln>
                  <a:noFill/>
                </a:ln>
                <a:solidFill>
                  <a:schemeClr val="bg1"/>
                </a:solidFill>
                <a:effectLst/>
                <a:latin typeface="Arial" panose="020B0604020202020204" pitchFamily="34" charset="0"/>
              </a:rPr>
              <a:t>ll have sinned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S</a:t>
            </a:r>
            <a:r>
              <a:rPr kumimoji="0" lang="en-US" altLang="en-US" sz="4400" b="0" i="0" u="none" strike="noStrike" cap="none" normalizeH="0" baseline="0" dirty="0">
                <a:ln>
                  <a:noFill/>
                </a:ln>
                <a:solidFill>
                  <a:schemeClr val="bg1"/>
                </a:solidFill>
                <a:effectLst/>
                <a:latin typeface="Arial" panose="020B0604020202020204" pitchFamily="34" charset="0"/>
              </a:rPr>
              <a:t>elected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S</a:t>
            </a:r>
            <a:r>
              <a:rPr kumimoji="0" lang="en-US" altLang="en-US" sz="4400" b="0" i="0" u="none" strike="noStrike" cap="none" normalizeH="0" baseline="0" dirty="0">
                <a:ln>
                  <a:noFill/>
                </a:ln>
                <a:solidFill>
                  <a:schemeClr val="bg1"/>
                </a:solidFill>
                <a:effectLst/>
                <a:latin typeface="Arial" panose="020B0604020202020204" pitchFamily="34" charset="0"/>
              </a:rPr>
              <a:t>erve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U</a:t>
            </a:r>
            <a:r>
              <a:rPr kumimoji="0" lang="en-US" altLang="en-US" sz="4400" b="0" i="0" u="none" strike="noStrike" cap="none" normalizeH="0" baseline="0" dirty="0">
                <a:ln>
                  <a:noFill/>
                </a:ln>
                <a:solidFill>
                  <a:schemeClr val="bg1"/>
                </a:solidFill>
                <a:effectLst/>
                <a:latin typeface="Arial" panose="020B0604020202020204" pitchFamily="34" charset="0"/>
              </a:rPr>
              <a:t>niversal atonement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R</a:t>
            </a:r>
            <a:r>
              <a:rPr kumimoji="0" lang="en-US" altLang="en-US" sz="4400" b="0" i="0" u="none" strike="noStrike" cap="none" normalizeH="0" baseline="0" dirty="0">
                <a:ln>
                  <a:noFill/>
                </a:ln>
                <a:solidFill>
                  <a:schemeClr val="bg1"/>
                </a:solidFill>
                <a:effectLst/>
                <a:latin typeface="Arial" panose="020B0604020202020204" pitchFamily="34" charset="0"/>
              </a:rPr>
              <a:t>esistible grace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solidFill>
                  <a:srgbClr val="FFFF00"/>
                </a:solidFill>
                <a:effectLst/>
                <a:latin typeface="Arial" panose="020B0604020202020204" pitchFamily="34" charset="0"/>
              </a:rPr>
              <a:t>E</a:t>
            </a:r>
            <a:r>
              <a:rPr kumimoji="0" lang="en-US" altLang="en-US" sz="4400" b="0" i="0" u="none" strike="noStrike" cap="none" normalizeH="0" baseline="0" dirty="0">
                <a:ln>
                  <a:noFill/>
                </a:ln>
                <a:solidFill>
                  <a:schemeClr val="bg1"/>
                </a:solidFill>
                <a:effectLst/>
                <a:latin typeface="Arial" panose="020B0604020202020204" pitchFamily="34" charset="0"/>
              </a:rPr>
              <a:t>ternal security.</a:t>
            </a:r>
          </a:p>
        </p:txBody>
      </p:sp>
      <p:sp>
        <p:nvSpPr>
          <p:cNvPr id="3" name="Arrow: U-Turn 2">
            <a:extLst>
              <a:ext uri="{FF2B5EF4-FFF2-40B4-BE49-F238E27FC236}">
                <a16:creationId xmlns:a16="http://schemas.microsoft.com/office/drawing/2014/main" id="{EC37613C-97CA-4F20-810B-08DBA118BFC1}"/>
              </a:ext>
            </a:extLst>
          </p:cNvPr>
          <p:cNvSpPr/>
          <p:nvPr/>
        </p:nvSpPr>
        <p:spPr>
          <a:xfrm rot="5400000">
            <a:off x="3759473" y="2961494"/>
            <a:ext cx="964734" cy="935015"/>
          </a:xfrm>
          <a:prstGeom prst="utur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700339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E40A4-451E-4377-8730-630176231E09}"/>
              </a:ext>
            </a:extLst>
          </p:cNvPr>
          <p:cNvSpPr>
            <a:spLocks noGrp="1"/>
          </p:cNvSpPr>
          <p:nvPr>
            <p:ph type="title"/>
          </p:nvPr>
        </p:nvSpPr>
        <p:spPr/>
        <p:txBody>
          <a:bodyPr/>
          <a:lstStyle/>
          <a:p>
            <a:r>
              <a:rPr lang="en-US" dirty="0"/>
              <a:t>ASSURE</a:t>
            </a:r>
          </a:p>
        </p:txBody>
      </p:sp>
      <p:sp>
        <p:nvSpPr>
          <p:cNvPr id="3" name="Content Placeholder 2">
            <a:extLst>
              <a:ext uri="{FF2B5EF4-FFF2-40B4-BE49-F238E27FC236}">
                <a16:creationId xmlns:a16="http://schemas.microsoft.com/office/drawing/2014/main" id="{9210F1B1-A1A8-4AE4-B6DB-74F993EF27AD}"/>
              </a:ext>
            </a:extLst>
          </p:cNvPr>
          <p:cNvSpPr>
            <a:spLocks noGrp="1"/>
          </p:cNvSpPr>
          <p:nvPr>
            <p:ph idx="1"/>
          </p:nvPr>
        </p:nvSpPr>
        <p:spPr/>
        <p:txBody>
          <a:bodyPr/>
          <a:lstStyle/>
          <a:p>
            <a:r>
              <a:rPr lang="en-US" i="1" dirty="0"/>
              <a:t>All have sinned</a:t>
            </a:r>
            <a:r>
              <a:rPr lang="en-US" dirty="0"/>
              <a:t> is a reference to </a:t>
            </a:r>
            <a:r>
              <a:rPr lang="en-US" dirty="0">
                <a:solidFill>
                  <a:srgbClr val="FFC000"/>
                </a:solidFill>
              </a:rPr>
              <a:t>Rom 3:23</a:t>
            </a:r>
            <a:r>
              <a:rPr lang="en-US" dirty="0"/>
              <a:t>. </a:t>
            </a:r>
          </a:p>
          <a:p>
            <a:r>
              <a:rPr lang="en-US" dirty="0"/>
              <a:t>The point here is that no one is able to gain everlasting life based on his works since we all have sinned and all fall short of God’s glory. </a:t>
            </a:r>
          </a:p>
          <a:p>
            <a:r>
              <a:rPr lang="en-US" dirty="0"/>
              <a:t>This avoids the Calvinist extreme which says that unbelievers have no spiritual sensitivity at all and that they are unable to understand or believe anything in the Word of God. </a:t>
            </a:r>
          </a:p>
          <a:p>
            <a:r>
              <a:rPr lang="en-US" dirty="0"/>
              <a:t>Their view that unbelievers are like cadavers at the bottom of a well is inconsistent with Scripture (cf. </a:t>
            </a:r>
            <a:r>
              <a:rPr lang="en-US" dirty="0">
                <a:solidFill>
                  <a:srgbClr val="FFC000"/>
                </a:solidFill>
              </a:rPr>
              <a:t>Acts 17:11, 27; Heb  1:6</a:t>
            </a:r>
            <a:r>
              <a:rPr lang="en-US" dirty="0"/>
              <a:t>).</a:t>
            </a:r>
          </a:p>
        </p:txBody>
      </p:sp>
    </p:spTree>
    <p:extLst>
      <p:ext uri="{BB962C8B-B14F-4D97-AF65-F5344CB8AC3E}">
        <p14:creationId xmlns:p14="http://schemas.microsoft.com/office/powerpoint/2010/main" val="35157038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5EC3D-200B-4727-A1C4-0C6CE110A8AE}"/>
              </a:ext>
            </a:extLst>
          </p:cNvPr>
          <p:cNvSpPr>
            <a:spLocks noGrp="1"/>
          </p:cNvSpPr>
          <p:nvPr>
            <p:ph type="title"/>
          </p:nvPr>
        </p:nvSpPr>
        <p:spPr/>
        <p:txBody>
          <a:bodyPr/>
          <a:lstStyle/>
          <a:p>
            <a:r>
              <a:rPr lang="en-US" dirty="0"/>
              <a:t>ASSURE</a:t>
            </a:r>
          </a:p>
        </p:txBody>
      </p:sp>
      <p:sp>
        <p:nvSpPr>
          <p:cNvPr id="3" name="Content Placeholder 2">
            <a:extLst>
              <a:ext uri="{FF2B5EF4-FFF2-40B4-BE49-F238E27FC236}">
                <a16:creationId xmlns:a16="http://schemas.microsoft.com/office/drawing/2014/main" id="{56DE0B49-60A3-4191-868D-FE2ED7A7DEA0}"/>
              </a:ext>
            </a:extLst>
          </p:cNvPr>
          <p:cNvSpPr>
            <a:spLocks noGrp="1"/>
          </p:cNvSpPr>
          <p:nvPr>
            <p:ph idx="1"/>
          </p:nvPr>
        </p:nvSpPr>
        <p:spPr/>
        <p:txBody>
          <a:bodyPr>
            <a:normAutofit fontScale="92500" lnSpcReduction="20000"/>
          </a:bodyPr>
          <a:lstStyle/>
          <a:p>
            <a:r>
              <a:rPr lang="en-US" i="1" dirty="0"/>
              <a:t>Selected to serve</a:t>
            </a:r>
            <a:r>
              <a:rPr lang="en-US" dirty="0"/>
              <a:t> suggests that the only election we find in the Bible is vocational. </a:t>
            </a:r>
          </a:p>
          <a:p>
            <a:r>
              <a:rPr lang="en-US" dirty="0"/>
              <a:t>Divine election is to ministry, not eternal destiny. </a:t>
            </a:r>
          </a:p>
          <a:p>
            <a:r>
              <a:rPr lang="en-US" dirty="0"/>
              <a:t>For example, Aaron and his line were chosen to be priests. </a:t>
            </a:r>
          </a:p>
          <a:p>
            <a:r>
              <a:rPr lang="en-US" dirty="0"/>
              <a:t>Moses was chosen to deliver Israel from Egypt. </a:t>
            </a:r>
          </a:p>
          <a:p>
            <a:r>
              <a:rPr lang="en-US" dirty="0"/>
              <a:t>Jesus was chosen to die on the cross for our sins. </a:t>
            </a:r>
          </a:p>
          <a:p>
            <a:r>
              <a:rPr lang="en-US" dirty="0"/>
              <a:t>Paul was chosen to be the Apostle to the Gentiles. </a:t>
            </a:r>
          </a:p>
          <a:p>
            <a:r>
              <a:rPr lang="en-US" dirty="0"/>
              <a:t>Matthias was chosen to take Judas’ place as one of the twelve. </a:t>
            </a:r>
          </a:p>
          <a:p>
            <a:r>
              <a:rPr lang="en-US" dirty="0"/>
              <a:t>There is not a single verse in the Bible which says that some are elected to everlasting life. </a:t>
            </a:r>
          </a:p>
          <a:p>
            <a:r>
              <a:rPr lang="en-US" dirty="0"/>
              <a:t>Biblical election is vocational through and through.</a:t>
            </a:r>
          </a:p>
        </p:txBody>
      </p:sp>
    </p:spTree>
    <p:extLst>
      <p:ext uri="{BB962C8B-B14F-4D97-AF65-F5344CB8AC3E}">
        <p14:creationId xmlns:p14="http://schemas.microsoft.com/office/powerpoint/2010/main" val="11712655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5EC3D-200B-4727-A1C4-0C6CE110A8AE}"/>
              </a:ext>
            </a:extLst>
          </p:cNvPr>
          <p:cNvSpPr>
            <a:spLocks noGrp="1"/>
          </p:cNvSpPr>
          <p:nvPr>
            <p:ph type="title"/>
          </p:nvPr>
        </p:nvSpPr>
        <p:spPr/>
        <p:txBody>
          <a:bodyPr/>
          <a:lstStyle/>
          <a:p>
            <a:r>
              <a:rPr lang="en-US" dirty="0"/>
              <a:t>ASSURE</a:t>
            </a:r>
          </a:p>
        </p:txBody>
      </p:sp>
      <p:sp>
        <p:nvSpPr>
          <p:cNvPr id="3" name="Content Placeholder 2">
            <a:extLst>
              <a:ext uri="{FF2B5EF4-FFF2-40B4-BE49-F238E27FC236}">
                <a16:creationId xmlns:a16="http://schemas.microsoft.com/office/drawing/2014/main" id="{56DE0B49-60A3-4191-868D-FE2ED7A7DEA0}"/>
              </a:ext>
            </a:extLst>
          </p:cNvPr>
          <p:cNvSpPr>
            <a:spLocks noGrp="1"/>
          </p:cNvSpPr>
          <p:nvPr>
            <p:ph idx="1"/>
          </p:nvPr>
        </p:nvSpPr>
        <p:spPr/>
        <p:txBody>
          <a:bodyPr>
            <a:normAutofit/>
          </a:bodyPr>
          <a:lstStyle/>
          <a:p>
            <a:r>
              <a:rPr lang="en-US" i="1" dirty="0"/>
              <a:t>Universal atonement</a:t>
            </a:r>
            <a:r>
              <a:rPr lang="en-US" dirty="0"/>
              <a:t> means that Jesus died on the cross for the sins of the whole world (</a:t>
            </a:r>
            <a:r>
              <a:rPr lang="en-US" dirty="0">
                <a:solidFill>
                  <a:srgbClr val="FFC000"/>
                </a:solidFill>
              </a:rPr>
              <a:t>John 1:29; 1 John 2:2</a:t>
            </a:r>
            <a:r>
              <a:rPr lang="en-US" dirty="0"/>
              <a:t>). </a:t>
            </a:r>
          </a:p>
          <a:p>
            <a:r>
              <a:rPr lang="en-US" dirty="0"/>
              <a:t>He did not merely die for the elect, or for those who would believe. </a:t>
            </a:r>
          </a:p>
          <a:p>
            <a:r>
              <a:rPr lang="en-US" dirty="0"/>
              <a:t>Nor did His death merely </a:t>
            </a:r>
            <a:r>
              <a:rPr lang="en-US" i="1" dirty="0"/>
              <a:t>potentially</a:t>
            </a:r>
            <a:r>
              <a:rPr lang="en-US" dirty="0"/>
              <a:t> take away the sins of the world. </a:t>
            </a:r>
          </a:p>
          <a:p>
            <a:r>
              <a:rPr lang="en-US" dirty="0"/>
              <a:t>It </a:t>
            </a:r>
            <a:r>
              <a:rPr lang="en-US" i="1" dirty="0"/>
              <a:t>actually</a:t>
            </a:r>
            <a:r>
              <a:rPr lang="en-US" dirty="0"/>
              <a:t> takes away the sins of the world. </a:t>
            </a:r>
          </a:p>
          <a:p>
            <a:r>
              <a:rPr lang="en-US" dirty="0"/>
              <a:t>Because of the shed blood of Christ, people can be born again simply by believing in the Lord Jesus Christ. </a:t>
            </a:r>
          </a:p>
          <a:p>
            <a:r>
              <a:rPr lang="en-US" dirty="0"/>
              <a:t>They need not deal with their own sins. </a:t>
            </a:r>
          </a:p>
          <a:p>
            <a:r>
              <a:rPr lang="en-US" dirty="0"/>
              <a:t>The Lord Jesus paid the full and complete price for our sins at Calvary.</a:t>
            </a:r>
          </a:p>
        </p:txBody>
      </p:sp>
    </p:spTree>
    <p:extLst>
      <p:ext uri="{BB962C8B-B14F-4D97-AF65-F5344CB8AC3E}">
        <p14:creationId xmlns:p14="http://schemas.microsoft.com/office/powerpoint/2010/main" val="29962574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5EC3D-200B-4727-A1C4-0C6CE110A8AE}"/>
              </a:ext>
            </a:extLst>
          </p:cNvPr>
          <p:cNvSpPr>
            <a:spLocks noGrp="1"/>
          </p:cNvSpPr>
          <p:nvPr>
            <p:ph type="title"/>
          </p:nvPr>
        </p:nvSpPr>
        <p:spPr/>
        <p:txBody>
          <a:bodyPr/>
          <a:lstStyle/>
          <a:p>
            <a:r>
              <a:rPr lang="en-US" dirty="0"/>
              <a:t>ASSURE</a:t>
            </a:r>
          </a:p>
        </p:txBody>
      </p:sp>
      <p:sp>
        <p:nvSpPr>
          <p:cNvPr id="3" name="Content Placeholder 2">
            <a:extLst>
              <a:ext uri="{FF2B5EF4-FFF2-40B4-BE49-F238E27FC236}">
                <a16:creationId xmlns:a16="http://schemas.microsoft.com/office/drawing/2014/main" id="{56DE0B49-60A3-4191-868D-FE2ED7A7DEA0}"/>
              </a:ext>
            </a:extLst>
          </p:cNvPr>
          <p:cNvSpPr>
            <a:spLocks noGrp="1"/>
          </p:cNvSpPr>
          <p:nvPr>
            <p:ph idx="1"/>
          </p:nvPr>
        </p:nvSpPr>
        <p:spPr>
          <a:xfrm>
            <a:off x="838200" y="1592161"/>
            <a:ext cx="10515600" cy="4351338"/>
          </a:xfrm>
        </p:spPr>
        <p:txBody>
          <a:bodyPr>
            <a:normAutofit/>
          </a:bodyPr>
          <a:lstStyle/>
          <a:p>
            <a:r>
              <a:rPr lang="en-US" i="1" dirty="0"/>
              <a:t>Resistible grace</a:t>
            </a:r>
            <a:r>
              <a:rPr lang="en-US" dirty="0"/>
              <a:t> alludes to the fact that God is drawing all to Himself (</a:t>
            </a:r>
            <a:r>
              <a:rPr lang="en-US" dirty="0">
                <a:solidFill>
                  <a:srgbClr val="FFC000"/>
                </a:solidFill>
              </a:rPr>
              <a:t>John 12:32; Acts 17:27</a:t>
            </a:r>
            <a:r>
              <a:rPr lang="en-US" dirty="0"/>
              <a:t>). </a:t>
            </a:r>
          </a:p>
          <a:p>
            <a:r>
              <a:rPr lang="en-US" dirty="0"/>
              <a:t>He doesn’t desire that any should perish. </a:t>
            </a:r>
          </a:p>
          <a:p>
            <a:r>
              <a:rPr lang="en-US" dirty="0"/>
              <a:t>Thus anyone who does not come to faith has only himself to blame. </a:t>
            </a:r>
          </a:p>
          <a:p>
            <a:r>
              <a:rPr lang="en-US" dirty="0"/>
              <a:t>He cannot say that God never drew him. </a:t>
            </a:r>
          </a:p>
          <a:p>
            <a:r>
              <a:rPr lang="en-US" dirty="0"/>
              <a:t>The reason why he did not come to faith is because he resisted the grace which God was extending to him in Christ. </a:t>
            </a:r>
          </a:p>
          <a:p>
            <a:r>
              <a:rPr lang="en-US" dirty="0"/>
              <a:t>This avoids the Calvinist claim that God only draws a small percentage of the people in the world.</a:t>
            </a:r>
          </a:p>
        </p:txBody>
      </p:sp>
    </p:spTree>
    <p:extLst>
      <p:ext uri="{BB962C8B-B14F-4D97-AF65-F5344CB8AC3E}">
        <p14:creationId xmlns:p14="http://schemas.microsoft.com/office/powerpoint/2010/main" val="14251170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5EC3D-200B-4727-A1C4-0C6CE110A8AE}"/>
              </a:ext>
            </a:extLst>
          </p:cNvPr>
          <p:cNvSpPr>
            <a:spLocks noGrp="1"/>
          </p:cNvSpPr>
          <p:nvPr>
            <p:ph type="title"/>
          </p:nvPr>
        </p:nvSpPr>
        <p:spPr/>
        <p:txBody>
          <a:bodyPr/>
          <a:lstStyle/>
          <a:p>
            <a:r>
              <a:rPr lang="en-US" dirty="0"/>
              <a:t>ASSURE</a:t>
            </a:r>
          </a:p>
        </p:txBody>
      </p:sp>
      <p:sp>
        <p:nvSpPr>
          <p:cNvPr id="3" name="Content Placeholder 2">
            <a:extLst>
              <a:ext uri="{FF2B5EF4-FFF2-40B4-BE49-F238E27FC236}">
                <a16:creationId xmlns:a16="http://schemas.microsoft.com/office/drawing/2014/main" id="{56DE0B49-60A3-4191-868D-FE2ED7A7DEA0}"/>
              </a:ext>
            </a:extLst>
          </p:cNvPr>
          <p:cNvSpPr>
            <a:spLocks noGrp="1"/>
          </p:cNvSpPr>
          <p:nvPr>
            <p:ph idx="1"/>
          </p:nvPr>
        </p:nvSpPr>
        <p:spPr>
          <a:xfrm>
            <a:off x="838200" y="1592161"/>
            <a:ext cx="10515600" cy="4351338"/>
          </a:xfrm>
        </p:spPr>
        <p:txBody>
          <a:bodyPr>
            <a:normAutofit fontScale="77500" lnSpcReduction="20000"/>
          </a:bodyPr>
          <a:lstStyle/>
          <a:p>
            <a:r>
              <a:rPr lang="en-US" i="1" dirty="0"/>
              <a:t>Eternal security</a:t>
            </a:r>
            <a:r>
              <a:rPr lang="en-US" dirty="0"/>
              <a:t> is another way of speaking of everlasting life which can never be lost. </a:t>
            </a:r>
          </a:p>
          <a:p>
            <a:r>
              <a:rPr lang="en-US" dirty="0"/>
              <a:t>Unlike the Calvinistic doctrine of perseverance, eternal security is not dependent on the believer persevering in faith and good works. </a:t>
            </a:r>
          </a:p>
          <a:p>
            <a:r>
              <a:rPr lang="en-US" dirty="0"/>
              <a:t>Anyone who simply believes in Jesus has everlasting life.</a:t>
            </a:r>
          </a:p>
          <a:p>
            <a:r>
              <a:rPr lang="en-US" dirty="0"/>
              <a:t>Everyone who believes in Jesus is “Sealed by the Holy Spirit”  </a:t>
            </a:r>
            <a:r>
              <a:rPr lang="en-US" dirty="0">
                <a:solidFill>
                  <a:srgbClr val="FFC000"/>
                </a:solidFill>
              </a:rPr>
              <a:t>(Eph. 1:12-14)</a:t>
            </a:r>
          </a:p>
          <a:p>
            <a:r>
              <a:rPr lang="en-US" dirty="0"/>
              <a:t>Even if he later stops serving Christ, he remains secure. </a:t>
            </a:r>
          </a:p>
          <a:p>
            <a:r>
              <a:rPr lang="en-US" dirty="0"/>
              <a:t>In fact, even if he later stops believing in Jesus, he still has everlasting life. </a:t>
            </a:r>
          </a:p>
          <a:p>
            <a:r>
              <a:rPr lang="en-US" dirty="0"/>
              <a:t>The believer is eternally secure. </a:t>
            </a:r>
          </a:p>
          <a:p>
            <a:r>
              <a:rPr lang="en-US" dirty="0"/>
              <a:t>Of course, security is no license to sin. </a:t>
            </a:r>
          </a:p>
          <a:p>
            <a:r>
              <a:rPr lang="en-US" dirty="0"/>
              <a:t>If a believer begins to stray, he reaps the consequences, including sometimes premature death </a:t>
            </a:r>
            <a:r>
              <a:rPr lang="en-US" dirty="0">
                <a:solidFill>
                  <a:srgbClr val="FFC000"/>
                </a:solidFill>
              </a:rPr>
              <a:t>(Jas 5:19-20). </a:t>
            </a:r>
          </a:p>
          <a:p>
            <a:r>
              <a:rPr lang="en-US" dirty="0"/>
              <a:t>But his destiny remains secure.</a:t>
            </a:r>
          </a:p>
        </p:txBody>
      </p:sp>
    </p:spTree>
    <p:extLst>
      <p:ext uri="{BB962C8B-B14F-4D97-AF65-F5344CB8AC3E}">
        <p14:creationId xmlns:p14="http://schemas.microsoft.com/office/powerpoint/2010/main" val="1073386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pPr algn="ctr"/>
            <a:r>
              <a:rPr lang="en-US" sz="4800" b="1" dirty="0">
                <a:solidFill>
                  <a:srgbClr val="FFFF00"/>
                </a:solidFill>
              </a:rPr>
              <a:t>The Paradigm of “Salvation”</a:t>
            </a:r>
          </a:p>
        </p:txBody>
      </p:sp>
      <p:sp>
        <p:nvSpPr>
          <p:cNvPr id="3" name="Content Placeholder 2">
            <a:extLst>
              <a:ext uri="{FF2B5EF4-FFF2-40B4-BE49-F238E27FC236}">
                <a16:creationId xmlns:a16="http://schemas.microsoft.com/office/drawing/2014/main" id="{E718DA23-8D86-45BA-AF57-CA5535C22B07}"/>
              </a:ext>
            </a:extLst>
          </p:cNvPr>
          <p:cNvSpPr>
            <a:spLocks noGrp="1"/>
          </p:cNvSpPr>
          <p:nvPr>
            <p:ph idx="1"/>
          </p:nvPr>
        </p:nvSpPr>
        <p:spPr>
          <a:xfrm>
            <a:off x="760379" y="1903447"/>
            <a:ext cx="10515600" cy="4351338"/>
          </a:xfrm>
        </p:spPr>
        <p:txBody>
          <a:bodyPr>
            <a:normAutofit/>
          </a:bodyPr>
          <a:lstStyle/>
          <a:p>
            <a:endParaRPr lang="en-US" dirty="0"/>
          </a:p>
          <a:p>
            <a:r>
              <a:rPr lang="en-US" sz="3600" b="1" dirty="0">
                <a:solidFill>
                  <a:srgbClr val="FFC000"/>
                </a:solidFill>
              </a:rPr>
              <a:t>Past Tense</a:t>
            </a:r>
          </a:p>
          <a:p>
            <a:pPr lvl="1"/>
            <a:r>
              <a:rPr lang="en-US" sz="3600" dirty="0"/>
              <a:t>Separation from the </a:t>
            </a:r>
            <a:r>
              <a:rPr lang="en-US" sz="3600" b="1" dirty="0">
                <a:solidFill>
                  <a:srgbClr val="FFC000"/>
                </a:solidFill>
              </a:rPr>
              <a:t>Penalty</a:t>
            </a:r>
            <a:r>
              <a:rPr lang="en-US" sz="3600" dirty="0"/>
              <a:t> of Sin</a:t>
            </a:r>
          </a:p>
          <a:p>
            <a:r>
              <a:rPr lang="en-US" sz="3600" b="1" dirty="0">
                <a:solidFill>
                  <a:srgbClr val="FFC000"/>
                </a:solidFill>
              </a:rPr>
              <a:t>Present Tense</a:t>
            </a:r>
          </a:p>
          <a:p>
            <a:pPr lvl="1"/>
            <a:r>
              <a:rPr lang="en-US" sz="3600" dirty="0"/>
              <a:t>Separation </a:t>
            </a:r>
            <a:r>
              <a:rPr lang="en-US" sz="3600" dirty="0" err="1"/>
              <a:t>fro</a:t>
            </a:r>
            <a:r>
              <a:rPr lang="en-US" sz="3600" dirty="0"/>
              <a:t> the </a:t>
            </a:r>
            <a:r>
              <a:rPr lang="en-US" sz="3600" b="1" dirty="0">
                <a:solidFill>
                  <a:srgbClr val="FFC000"/>
                </a:solidFill>
              </a:rPr>
              <a:t>Power</a:t>
            </a:r>
            <a:r>
              <a:rPr lang="en-US" sz="3600" dirty="0"/>
              <a:t> of Sin</a:t>
            </a:r>
          </a:p>
          <a:p>
            <a:r>
              <a:rPr lang="en-US" sz="3600" b="1" dirty="0">
                <a:solidFill>
                  <a:srgbClr val="FFC000"/>
                </a:solidFill>
              </a:rPr>
              <a:t>Future Tense</a:t>
            </a:r>
          </a:p>
          <a:p>
            <a:pPr lvl="1"/>
            <a:r>
              <a:rPr lang="en-US" sz="3600" dirty="0"/>
              <a:t>Separation from the </a:t>
            </a:r>
            <a:r>
              <a:rPr lang="en-US" sz="3600" b="1" dirty="0">
                <a:solidFill>
                  <a:srgbClr val="FFC000"/>
                </a:solidFill>
              </a:rPr>
              <a:t>Presence</a:t>
            </a:r>
            <a:r>
              <a:rPr lang="en-US" sz="3600" dirty="0"/>
              <a:t> of Sin</a:t>
            </a:r>
          </a:p>
        </p:txBody>
      </p:sp>
      <p:sp>
        <p:nvSpPr>
          <p:cNvPr id="4" name="Content Placeholder 2">
            <a:extLst>
              <a:ext uri="{FF2B5EF4-FFF2-40B4-BE49-F238E27FC236}">
                <a16:creationId xmlns:a16="http://schemas.microsoft.com/office/drawing/2014/main" id="{70BC93DB-C09E-49D0-9FB0-B82BD317E394}"/>
              </a:ext>
            </a:extLst>
          </p:cNvPr>
          <p:cNvSpPr txBox="1">
            <a:spLocks/>
          </p:cNvSpPr>
          <p:nvPr/>
        </p:nvSpPr>
        <p:spPr>
          <a:xfrm>
            <a:off x="1255712" y="2205318"/>
            <a:ext cx="8946541"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endParaRPr lang="en-US" dirty="0"/>
          </a:p>
          <a:p>
            <a:endParaRPr lang="en-US" dirty="0"/>
          </a:p>
        </p:txBody>
      </p:sp>
    </p:spTree>
    <p:extLst>
      <p:ext uri="{BB962C8B-B14F-4D97-AF65-F5344CB8AC3E}">
        <p14:creationId xmlns:p14="http://schemas.microsoft.com/office/powerpoint/2010/main" val="20663220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r>
              <a:rPr lang="en-US" b="1" dirty="0">
                <a:solidFill>
                  <a:srgbClr val="FFFF00"/>
                </a:solidFill>
              </a:rPr>
              <a:t>What the Bible has to Say</a:t>
            </a:r>
          </a:p>
        </p:txBody>
      </p:sp>
      <p:sp>
        <p:nvSpPr>
          <p:cNvPr id="3" name="Content Placeholder 2">
            <a:extLst>
              <a:ext uri="{FF2B5EF4-FFF2-40B4-BE49-F238E27FC236}">
                <a16:creationId xmlns:a16="http://schemas.microsoft.com/office/drawing/2014/main" id="{E718DA23-8D86-45BA-AF57-CA5535C22B07}"/>
              </a:ext>
            </a:extLst>
          </p:cNvPr>
          <p:cNvSpPr>
            <a:spLocks noGrp="1"/>
          </p:cNvSpPr>
          <p:nvPr>
            <p:ph idx="1"/>
          </p:nvPr>
        </p:nvSpPr>
        <p:spPr>
          <a:xfrm>
            <a:off x="1468072" y="1646238"/>
            <a:ext cx="9885727" cy="4964287"/>
          </a:xfrm>
        </p:spPr>
        <p:txBody>
          <a:bodyPr>
            <a:normAutofit fontScale="92500"/>
          </a:bodyPr>
          <a:lstStyle/>
          <a:p>
            <a:r>
              <a:rPr lang="en-US" sz="2800" dirty="0"/>
              <a:t>John 3:16 KJV(16)  For God so loved the world, that he gave his only begotten Son, that </a:t>
            </a:r>
            <a:r>
              <a:rPr lang="en-US" sz="2800" u="sng" dirty="0"/>
              <a:t>whosoever believeth in him should not </a:t>
            </a:r>
            <a:r>
              <a:rPr lang="en-US" sz="2800" b="1" u="sng" dirty="0"/>
              <a:t>perish</a:t>
            </a:r>
            <a:r>
              <a:rPr lang="en-US" sz="2800" dirty="0"/>
              <a:t>, but </a:t>
            </a:r>
            <a:r>
              <a:rPr lang="en-US" sz="2800" b="1" u="sng" dirty="0"/>
              <a:t>have</a:t>
            </a:r>
            <a:r>
              <a:rPr lang="en-US" sz="2800" dirty="0"/>
              <a:t> </a:t>
            </a:r>
            <a:r>
              <a:rPr lang="en-US" sz="2800" b="1" u="sng" dirty="0"/>
              <a:t>everlasting</a:t>
            </a:r>
            <a:r>
              <a:rPr lang="en-US" sz="2800" dirty="0"/>
              <a:t> life.</a:t>
            </a:r>
          </a:p>
          <a:p>
            <a:pPr lvl="1"/>
            <a:r>
              <a:rPr lang="en-US" dirty="0">
                <a:solidFill>
                  <a:srgbClr val="FFFF00"/>
                </a:solidFill>
              </a:rPr>
              <a:t>Salvation</a:t>
            </a:r>
            <a:r>
              <a:rPr lang="en-US" dirty="0"/>
              <a:t> is by grace alone, through faith alone, in Christ alone </a:t>
            </a:r>
          </a:p>
          <a:p>
            <a:pPr lvl="1"/>
            <a:r>
              <a:rPr lang="en-US" dirty="0"/>
              <a:t>Whosoever believeth in him should not perish</a:t>
            </a:r>
          </a:p>
          <a:p>
            <a:pPr lvl="1">
              <a:buFont typeface="Arial" panose="020B0604020202020204" pitchFamily="34" charset="0"/>
              <a:buChar char="•"/>
            </a:pPr>
            <a:r>
              <a:rPr lang="en-US" dirty="0"/>
              <a:t>Whosoever believeth in him have </a:t>
            </a:r>
            <a:r>
              <a:rPr lang="en-US" dirty="0">
                <a:solidFill>
                  <a:srgbClr val="FFC000"/>
                </a:solidFill>
              </a:rPr>
              <a:t>(has, already possesses) </a:t>
            </a:r>
            <a:r>
              <a:rPr lang="en-US" dirty="0"/>
              <a:t>everlasting life</a:t>
            </a:r>
          </a:p>
          <a:p>
            <a:pPr lvl="1"/>
            <a:r>
              <a:rPr lang="en-US" b="1" u="sng" dirty="0"/>
              <a:t>Have</a:t>
            </a:r>
            <a:r>
              <a:rPr lang="en-US" dirty="0"/>
              <a:t> </a:t>
            </a:r>
            <a:r>
              <a:rPr lang="en-US" dirty="0">
                <a:solidFill>
                  <a:srgbClr val="FFC000"/>
                </a:solidFill>
              </a:rPr>
              <a:t>(The Greek word: G2192 </a:t>
            </a:r>
            <a:r>
              <a:rPr lang="en-US" dirty="0" err="1">
                <a:solidFill>
                  <a:srgbClr val="FFC000"/>
                </a:solidFill>
              </a:rPr>
              <a:t>echō</a:t>
            </a:r>
            <a:r>
              <a:rPr lang="en-US" dirty="0">
                <a:solidFill>
                  <a:srgbClr val="FFC000"/>
                </a:solidFill>
              </a:rPr>
              <a:t>, </a:t>
            </a:r>
            <a:r>
              <a:rPr lang="en-US" dirty="0" err="1">
                <a:solidFill>
                  <a:srgbClr val="FFC000"/>
                </a:solidFill>
              </a:rPr>
              <a:t>ekh</a:t>
            </a:r>
            <a:r>
              <a:rPr lang="en-US" dirty="0">
                <a:solidFill>
                  <a:srgbClr val="FFC000"/>
                </a:solidFill>
              </a:rPr>
              <a:t>’-o, translated “have” in King James have 613 times) </a:t>
            </a:r>
          </a:p>
          <a:p>
            <a:pPr lvl="1"/>
            <a:r>
              <a:rPr lang="en-US" b="1" u="sng" dirty="0"/>
              <a:t>Everlasting</a:t>
            </a:r>
            <a:r>
              <a:rPr lang="en-US" dirty="0">
                <a:solidFill>
                  <a:srgbClr val="FFC000"/>
                </a:solidFill>
              </a:rPr>
              <a:t> (The Greek word: G166 </a:t>
            </a:r>
            <a:r>
              <a:rPr lang="en-US" dirty="0" err="1">
                <a:solidFill>
                  <a:srgbClr val="FFC000"/>
                </a:solidFill>
              </a:rPr>
              <a:t>aiōnios</a:t>
            </a:r>
            <a:r>
              <a:rPr lang="en-US" dirty="0">
                <a:solidFill>
                  <a:srgbClr val="FFC000"/>
                </a:solidFill>
              </a:rPr>
              <a:t>, </a:t>
            </a:r>
            <a:r>
              <a:rPr lang="en-US" dirty="0" err="1">
                <a:solidFill>
                  <a:srgbClr val="FFC000"/>
                </a:solidFill>
              </a:rPr>
              <a:t>ahee</a:t>
            </a:r>
            <a:r>
              <a:rPr lang="en-US" dirty="0">
                <a:solidFill>
                  <a:srgbClr val="FFC000"/>
                </a:solidFill>
              </a:rPr>
              <a:t>-o'-nee-</a:t>
            </a:r>
            <a:r>
              <a:rPr lang="en-US" dirty="0" err="1">
                <a:solidFill>
                  <a:srgbClr val="FFC000"/>
                </a:solidFill>
              </a:rPr>
              <a:t>os</a:t>
            </a:r>
            <a:r>
              <a:rPr lang="en-US" dirty="0">
                <a:solidFill>
                  <a:srgbClr val="FFC000"/>
                </a:solidFill>
              </a:rPr>
              <a:t>—perpetual ((also used of past time, or past and future as well)), eternal, forever, everlasting)</a:t>
            </a:r>
            <a:r>
              <a:rPr lang="en-US" dirty="0"/>
              <a:t> </a:t>
            </a:r>
          </a:p>
          <a:p>
            <a:pPr lvl="1"/>
            <a:r>
              <a:rPr lang="en-US" b="1" u="sng" dirty="0"/>
              <a:t>Perish</a:t>
            </a:r>
            <a:r>
              <a:rPr lang="en-US" dirty="0"/>
              <a:t> </a:t>
            </a:r>
            <a:r>
              <a:rPr lang="en-US" dirty="0">
                <a:solidFill>
                  <a:srgbClr val="FFC000"/>
                </a:solidFill>
              </a:rPr>
              <a:t>(The Greek word: G622 </a:t>
            </a:r>
            <a:r>
              <a:rPr lang="en-US" dirty="0" err="1">
                <a:solidFill>
                  <a:srgbClr val="FFC000"/>
                </a:solidFill>
              </a:rPr>
              <a:t>apollymi</a:t>
            </a:r>
            <a:r>
              <a:rPr lang="en-US" dirty="0">
                <a:solidFill>
                  <a:srgbClr val="FFC000"/>
                </a:solidFill>
              </a:rPr>
              <a:t>, ap-</a:t>
            </a:r>
            <a:r>
              <a:rPr lang="en-US" dirty="0" err="1">
                <a:solidFill>
                  <a:srgbClr val="FFC000"/>
                </a:solidFill>
              </a:rPr>
              <a:t>ol</a:t>
            </a:r>
            <a:r>
              <a:rPr lang="en-US" dirty="0">
                <a:solidFill>
                  <a:srgbClr val="FFC000"/>
                </a:solidFill>
              </a:rPr>
              <a:t>'-loo-mee, appears as perish 33 times, destroy 26, lose 22, be lost 5 times) </a:t>
            </a:r>
          </a:p>
          <a:p>
            <a:pPr lvl="1"/>
            <a:r>
              <a:rPr lang="en-US" dirty="0"/>
              <a:t>Strong's concordance has Hebrew words in Old Testament and Greek words in New Testament.  H followed by number or G followed by number.</a:t>
            </a:r>
          </a:p>
        </p:txBody>
      </p:sp>
      <p:cxnSp>
        <p:nvCxnSpPr>
          <p:cNvPr id="5" name="Straight Arrow Connector 4">
            <a:extLst>
              <a:ext uri="{FF2B5EF4-FFF2-40B4-BE49-F238E27FC236}">
                <a16:creationId xmlns:a16="http://schemas.microsoft.com/office/drawing/2014/main" id="{F8232FF1-0227-4781-8D11-1E463AB03E54}"/>
              </a:ext>
            </a:extLst>
          </p:cNvPr>
          <p:cNvCxnSpPr>
            <a:cxnSpLocks/>
          </p:cNvCxnSpPr>
          <p:nvPr/>
        </p:nvCxnSpPr>
        <p:spPr>
          <a:xfrm>
            <a:off x="1863634" y="2786743"/>
            <a:ext cx="374469" cy="1123406"/>
          </a:xfrm>
          <a:prstGeom prst="straightConnector1">
            <a:avLst/>
          </a:prstGeom>
          <a:ln w="28575">
            <a:solidFill>
              <a:srgbClr val="FFFF00"/>
            </a:solidFill>
            <a:tailEnd type="triangle"/>
          </a:ln>
        </p:spPr>
        <p:style>
          <a:lnRef idx="3">
            <a:schemeClr val="accent3"/>
          </a:lnRef>
          <a:fillRef idx="0">
            <a:schemeClr val="accent3"/>
          </a:fillRef>
          <a:effectRef idx="2">
            <a:schemeClr val="accent3"/>
          </a:effectRef>
          <a:fontRef idx="minor">
            <a:schemeClr val="tx1"/>
          </a:fontRef>
        </p:style>
      </p:cxnSp>
      <p:cxnSp>
        <p:nvCxnSpPr>
          <p:cNvPr id="7" name="Straight Arrow Connector 6">
            <a:extLst>
              <a:ext uri="{FF2B5EF4-FFF2-40B4-BE49-F238E27FC236}">
                <a16:creationId xmlns:a16="http://schemas.microsoft.com/office/drawing/2014/main" id="{9EF30684-BF18-4D74-A0CA-C890BD8DA2F4}"/>
              </a:ext>
            </a:extLst>
          </p:cNvPr>
          <p:cNvCxnSpPr>
            <a:cxnSpLocks/>
          </p:cNvCxnSpPr>
          <p:nvPr/>
        </p:nvCxnSpPr>
        <p:spPr>
          <a:xfrm flipH="1">
            <a:off x="2697890" y="2786743"/>
            <a:ext cx="65220" cy="1759131"/>
          </a:xfrm>
          <a:prstGeom prst="straightConnector1">
            <a:avLst/>
          </a:prstGeom>
          <a:ln w="28575">
            <a:solidFill>
              <a:srgbClr val="FFFF00"/>
            </a:solidFill>
            <a:headEnd w="lg" len="lg"/>
            <a:tailEnd type="triangle"/>
          </a:ln>
        </p:spPr>
        <p:style>
          <a:lnRef idx="3">
            <a:schemeClr val="accent3"/>
          </a:lnRef>
          <a:fillRef idx="0">
            <a:schemeClr val="accent3"/>
          </a:fillRef>
          <a:effectRef idx="2">
            <a:schemeClr val="accent3"/>
          </a:effectRef>
          <a:fontRef idx="minor">
            <a:schemeClr val="tx1"/>
          </a:fontRef>
        </p:style>
      </p:cxnSp>
      <p:cxnSp>
        <p:nvCxnSpPr>
          <p:cNvPr id="8" name="Straight Arrow Connector 7">
            <a:extLst>
              <a:ext uri="{FF2B5EF4-FFF2-40B4-BE49-F238E27FC236}">
                <a16:creationId xmlns:a16="http://schemas.microsoft.com/office/drawing/2014/main" id="{22128EAB-1417-4E10-87E5-3D244F86D089}"/>
              </a:ext>
            </a:extLst>
          </p:cNvPr>
          <p:cNvCxnSpPr>
            <a:cxnSpLocks/>
          </p:cNvCxnSpPr>
          <p:nvPr/>
        </p:nvCxnSpPr>
        <p:spPr>
          <a:xfrm flipH="1">
            <a:off x="2952206" y="2358304"/>
            <a:ext cx="6710049" cy="2853458"/>
          </a:xfrm>
          <a:prstGeom prst="straightConnector1">
            <a:avLst/>
          </a:prstGeom>
          <a:ln w="28575">
            <a:solidFill>
              <a:srgbClr val="FFFF00"/>
            </a:solidFill>
            <a:headEnd w="lg" len="lg"/>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694458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r>
              <a:rPr lang="en-US" dirty="0"/>
              <a:t>What the Bible has to Say</a:t>
            </a:r>
          </a:p>
        </p:txBody>
      </p:sp>
      <p:graphicFrame>
        <p:nvGraphicFramePr>
          <p:cNvPr id="5" name="Content Placeholder 4">
            <a:extLst>
              <a:ext uri="{FF2B5EF4-FFF2-40B4-BE49-F238E27FC236}">
                <a16:creationId xmlns:a16="http://schemas.microsoft.com/office/drawing/2014/main" id="{356B63BD-060F-4506-B928-4CCA55D72922}"/>
              </a:ext>
            </a:extLst>
          </p:cNvPr>
          <p:cNvGraphicFramePr>
            <a:graphicFrameLocks noGrp="1"/>
          </p:cNvGraphicFramePr>
          <p:nvPr>
            <p:ph idx="1"/>
          </p:nvPr>
        </p:nvGraphicFramePr>
        <p:xfrm>
          <a:off x="486561" y="1375794"/>
          <a:ext cx="11059327" cy="487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9231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r>
              <a:rPr lang="en-US" dirty="0"/>
              <a:t>What the Bible has to Say</a:t>
            </a:r>
          </a:p>
        </p:txBody>
      </p:sp>
      <p:graphicFrame>
        <p:nvGraphicFramePr>
          <p:cNvPr id="4" name="Content Placeholder 3">
            <a:extLst>
              <a:ext uri="{FF2B5EF4-FFF2-40B4-BE49-F238E27FC236}">
                <a16:creationId xmlns:a16="http://schemas.microsoft.com/office/drawing/2014/main" id="{4D9F9FAA-5ABD-44C7-801B-EAD5B59C60A9}"/>
              </a:ext>
            </a:extLst>
          </p:cNvPr>
          <p:cNvGraphicFramePr>
            <a:graphicFrameLocks noGrp="1"/>
          </p:cNvGraphicFramePr>
          <p:nvPr>
            <p:ph idx="1"/>
          </p:nvPr>
        </p:nvGraphicFramePr>
        <p:xfrm>
          <a:off x="478172" y="1393370"/>
          <a:ext cx="11325138" cy="529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14696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882B7-A006-4651-9A70-0B33F030525E}"/>
              </a:ext>
            </a:extLst>
          </p:cNvPr>
          <p:cNvSpPr>
            <a:spLocks noGrp="1"/>
          </p:cNvSpPr>
          <p:nvPr>
            <p:ph type="title"/>
          </p:nvPr>
        </p:nvSpPr>
        <p:spPr/>
        <p:txBody>
          <a:bodyPr/>
          <a:lstStyle/>
          <a:p>
            <a:r>
              <a:rPr lang="en-US" dirty="0"/>
              <a:t>The Choice is Yours</a:t>
            </a:r>
          </a:p>
        </p:txBody>
      </p:sp>
      <p:sp>
        <p:nvSpPr>
          <p:cNvPr id="3" name="Content Placeholder 2">
            <a:extLst>
              <a:ext uri="{FF2B5EF4-FFF2-40B4-BE49-F238E27FC236}">
                <a16:creationId xmlns:a16="http://schemas.microsoft.com/office/drawing/2014/main" id="{FD89A53E-D88E-4E29-9082-8889A61CCAA8}"/>
              </a:ext>
            </a:extLst>
          </p:cNvPr>
          <p:cNvSpPr>
            <a:spLocks noGrp="1"/>
          </p:cNvSpPr>
          <p:nvPr>
            <p:ph idx="1"/>
          </p:nvPr>
        </p:nvSpPr>
        <p:spPr/>
        <p:txBody>
          <a:bodyPr>
            <a:normAutofit fontScale="92500" lnSpcReduction="10000"/>
          </a:bodyPr>
          <a:lstStyle/>
          <a:p>
            <a:r>
              <a:rPr lang="en-US" dirty="0"/>
              <a:t>John 6:37-40 KJV</a:t>
            </a:r>
          </a:p>
          <a:p>
            <a:r>
              <a:rPr lang="en-US" dirty="0"/>
              <a:t>(37)  All that the Father giveth me shall come to me; and him that cometh to me I will in no wise cast out.</a:t>
            </a:r>
          </a:p>
          <a:p>
            <a:r>
              <a:rPr lang="en-US" dirty="0"/>
              <a:t>(38)  For I came down from heaven, not to do mine own will, but the will of him that sent me.</a:t>
            </a:r>
          </a:p>
          <a:p>
            <a:r>
              <a:rPr lang="en-US" dirty="0"/>
              <a:t>(39)  And this is the Father's will which hath sent me, that of all which he hath given me I should lose nothing, but should raise it up again at the last day.</a:t>
            </a:r>
          </a:p>
          <a:p>
            <a:r>
              <a:rPr lang="en-US" dirty="0"/>
              <a:t>(40)  And this is the will of him that sent me, that every one which seeth the Son, and believeth on him, may have everlasting life: and I will raise him up at the last day.</a:t>
            </a:r>
          </a:p>
          <a:p>
            <a:endParaRPr lang="en-US" dirty="0"/>
          </a:p>
        </p:txBody>
      </p:sp>
    </p:spTree>
    <p:extLst>
      <p:ext uri="{BB962C8B-B14F-4D97-AF65-F5344CB8AC3E}">
        <p14:creationId xmlns:p14="http://schemas.microsoft.com/office/powerpoint/2010/main" val="538429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BEC311-D610-4084-9850-DC7175D58CBC}"/>
              </a:ext>
            </a:extLst>
          </p:cNvPr>
          <p:cNvSpPr>
            <a:spLocks noGrp="1"/>
          </p:cNvSpPr>
          <p:nvPr>
            <p:ph type="title"/>
          </p:nvPr>
        </p:nvSpPr>
        <p:spPr/>
        <p:txBody>
          <a:bodyPr/>
          <a:lstStyle/>
          <a:p>
            <a:r>
              <a:rPr lang="en-US" dirty="0"/>
              <a:t>The Choice is Yours</a:t>
            </a:r>
          </a:p>
        </p:txBody>
      </p:sp>
      <p:sp>
        <p:nvSpPr>
          <p:cNvPr id="5" name="Content Placeholder 4">
            <a:extLst>
              <a:ext uri="{FF2B5EF4-FFF2-40B4-BE49-F238E27FC236}">
                <a16:creationId xmlns:a16="http://schemas.microsoft.com/office/drawing/2014/main" id="{5459D1AC-BE3C-4E81-8D52-749C42618B66}"/>
              </a:ext>
            </a:extLst>
          </p:cNvPr>
          <p:cNvSpPr>
            <a:spLocks noGrp="1"/>
          </p:cNvSpPr>
          <p:nvPr>
            <p:ph idx="1"/>
          </p:nvPr>
        </p:nvSpPr>
        <p:spPr>
          <a:xfrm>
            <a:off x="1103312" y="1459684"/>
            <a:ext cx="8946541" cy="4788715"/>
          </a:xfrm>
        </p:spPr>
        <p:txBody>
          <a:bodyPr>
            <a:normAutofit/>
          </a:bodyPr>
          <a:lstStyle/>
          <a:p>
            <a:pPr marL="0" indent="0" algn="ctr">
              <a:buNone/>
            </a:pPr>
            <a:r>
              <a:rPr lang="en-US" sz="4800" b="1" dirty="0"/>
              <a:t>Jesus Christ the Solid Rock</a:t>
            </a:r>
          </a:p>
          <a:p>
            <a:r>
              <a:rPr lang="en-US" dirty="0"/>
              <a:t>Revelation 22:17 KJV</a:t>
            </a:r>
          </a:p>
          <a:p>
            <a:r>
              <a:rPr lang="en-US" dirty="0"/>
              <a:t>(17)  And the Spirit and the bride say, Come. And let him that heareth say, Come. And let him that is athirst come. </a:t>
            </a:r>
            <a:r>
              <a:rPr lang="en-US"/>
              <a:t>And whosoever will, let him take the water of life freely.</a:t>
            </a:r>
          </a:p>
          <a:p>
            <a:pPr marL="0" indent="0">
              <a:buNone/>
            </a:pPr>
            <a:endParaRPr lang="en-US" sz="4800" b="1" dirty="0"/>
          </a:p>
          <a:p>
            <a:pPr marL="0" indent="0" algn="ctr">
              <a:buNone/>
            </a:pPr>
            <a:endParaRPr lang="en-US" sz="4800" b="1" dirty="0"/>
          </a:p>
          <a:p>
            <a:pPr marL="0" indent="0" algn="ctr">
              <a:buNone/>
            </a:pPr>
            <a:endParaRPr lang="en-US" sz="4800" b="1" dirty="0"/>
          </a:p>
          <a:p>
            <a:pPr marL="0" indent="0" algn="ctr">
              <a:buNone/>
            </a:pPr>
            <a:endParaRPr lang="en-US" sz="4800" b="1" dirty="0"/>
          </a:p>
          <a:p>
            <a:pPr marL="0" indent="0" algn="ctr">
              <a:buNone/>
            </a:pPr>
            <a:endParaRPr lang="en-US" sz="4800" b="1" dirty="0"/>
          </a:p>
        </p:txBody>
      </p:sp>
    </p:spTree>
    <p:extLst>
      <p:ext uri="{BB962C8B-B14F-4D97-AF65-F5344CB8AC3E}">
        <p14:creationId xmlns:p14="http://schemas.microsoft.com/office/powerpoint/2010/main" val="1293676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BEC311-D610-4084-9850-DC7175D58CBC}"/>
              </a:ext>
            </a:extLst>
          </p:cNvPr>
          <p:cNvSpPr>
            <a:spLocks noGrp="1"/>
          </p:cNvSpPr>
          <p:nvPr>
            <p:ph type="title"/>
          </p:nvPr>
        </p:nvSpPr>
        <p:spPr/>
        <p:txBody>
          <a:bodyPr/>
          <a:lstStyle/>
          <a:p>
            <a:r>
              <a:rPr lang="en-US" dirty="0"/>
              <a:t>Get your copy</a:t>
            </a:r>
          </a:p>
        </p:txBody>
      </p:sp>
      <p:sp>
        <p:nvSpPr>
          <p:cNvPr id="5" name="Content Placeholder 4">
            <a:extLst>
              <a:ext uri="{FF2B5EF4-FFF2-40B4-BE49-F238E27FC236}">
                <a16:creationId xmlns:a16="http://schemas.microsoft.com/office/drawing/2014/main" id="{5459D1AC-BE3C-4E81-8D52-749C42618B66}"/>
              </a:ext>
            </a:extLst>
          </p:cNvPr>
          <p:cNvSpPr>
            <a:spLocks noGrp="1"/>
          </p:cNvSpPr>
          <p:nvPr>
            <p:ph idx="1"/>
          </p:nvPr>
        </p:nvSpPr>
        <p:spPr>
          <a:xfrm>
            <a:off x="1103312" y="1459684"/>
            <a:ext cx="8946541" cy="4788715"/>
          </a:xfrm>
        </p:spPr>
        <p:txBody>
          <a:bodyPr>
            <a:normAutofit/>
          </a:bodyPr>
          <a:lstStyle/>
          <a:p>
            <a:pPr marL="0" indent="0" algn="ctr">
              <a:buNone/>
            </a:pPr>
            <a:endParaRPr lang="en-US" sz="4800" b="1" dirty="0"/>
          </a:p>
          <a:p>
            <a:pPr marL="0" indent="0" algn="ctr">
              <a:buNone/>
            </a:pPr>
            <a:endParaRPr lang="en-US" sz="4800" b="1" dirty="0"/>
          </a:p>
          <a:p>
            <a:pPr marL="0" indent="0" algn="ctr">
              <a:buNone/>
            </a:pPr>
            <a:endParaRPr lang="en-US" sz="4800" b="1" dirty="0"/>
          </a:p>
          <a:p>
            <a:pPr marL="0" indent="0" algn="ctr">
              <a:buNone/>
            </a:pPr>
            <a:endParaRPr lang="en-US" sz="4800" b="1" dirty="0"/>
          </a:p>
          <a:p>
            <a:pPr marL="0" indent="0" algn="r">
              <a:buNone/>
            </a:pPr>
            <a:r>
              <a:rPr lang="en-US" sz="2300" b="1" dirty="0"/>
              <a:t> Request your copy of this study today.</a:t>
            </a:r>
          </a:p>
          <a:p>
            <a:pPr marL="0" indent="0" algn="r">
              <a:buNone/>
            </a:pPr>
            <a:r>
              <a:rPr lang="en-US" sz="2300" b="1" dirty="0"/>
              <a:t>Contact: Bob Rogers</a:t>
            </a:r>
          </a:p>
          <a:p>
            <a:pPr marL="0" indent="0" algn="r">
              <a:buNone/>
            </a:pPr>
            <a:r>
              <a:rPr lang="en-US" sz="2300" b="1" dirty="0"/>
              <a:t>bobatbethel@outlook.com</a:t>
            </a:r>
          </a:p>
        </p:txBody>
      </p:sp>
    </p:spTree>
    <p:extLst>
      <p:ext uri="{BB962C8B-B14F-4D97-AF65-F5344CB8AC3E}">
        <p14:creationId xmlns:p14="http://schemas.microsoft.com/office/powerpoint/2010/main" val="3522159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6DDA-7E0F-4D32-BA4E-A57BA1093C6B}"/>
              </a:ext>
            </a:extLst>
          </p:cNvPr>
          <p:cNvSpPr>
            <a:spLocks noGrp="1"/>
          </p:cNvSpPr>
          <p:nvPr>
            <p:ph type="title"/>
          </p:nvPr>
        </p:nvSpPr>
        <p:spPr/>
        <p:txBody>
          <a:bodyPr/>
          <a:lstStyle/>
          <a:p>
            <a:pPr algn="ctr"/>
            <a:r>
              <a:rPr lang="en-US" sz="4800" b="1" dirty="0">
                <a:solidFill>
                  <a:srgbClr val="FFFF00"/>
                </a:solidFill>
              </a:rPr>
              <a:t>The Paradigm of “Salvation”</a:t>
            </a:r>
          </a:p>
        </p:txBody>
      </p:sp>
      <p:sp>
        <p:nvSpPr>
          <p:cNvPr id="3" name="Content Placeholder 2">
            <a:extLst>
              <a:ext uri="{FF2B5EF4-FFF2-40B4-BE49-F238E27FC236}">
                <a16:creationId xmlns:a16="http://schemas.microsoft.com/office/drawing/2014/main" id="{E718DA23-8D86-45BA-AF57-CA5535C22B07}"/>
              </a:ext>
            </a:extLst>
          </p:cNvPr>
          <p:cNvSpPr>
            <a:spLocks noGrp="1"/>
          </p:cNvSpPr>
          <p:nvPr>
            <p:ph idx="1"/>
          </p:nvPr>
        </p:nvSpPr>
        <p:spPr>
          <a:xfrm>
            <a:off x="760379" y="1903447"/>
            <a:ext cx="10515600" cy="4351338"/>
          </a:xfrm>
        </p:spPr>
        <p:txBody>
          <a:bodyPr>
            <a:normAutofit/>
          </a:bodyPr>
          <a:lstStyle/>
          <a:p>
            <a:endParaRPr lang="en-US" dirty="0"/>
          </a:p>
          <a:p>
            <a:r>
              <a:rPr lang="en-US" sz="3600" b="1" dirty="0">
                <a:solidFill>
                  <a:srgbClr val="FFC000"/>
                </a:solidFill>
              </a:rPr>
              <a:t>Past Tense</a:t>
            </a:r>
          </a:p>
          <a:p>
            <a:pPr lvl="1"/>
            <a:r>
              <a:rPr lang="en-US" sz="3600" dirty="0"/>
              <a:t>Separation from the </a:t>
            </a:r>
            <a:r>
              <a:rPr lang="en-US" sz="3600" b="1" dirty="0">
                <a:solidFill>
                  <a:srgbClr val="FFC000"/>
                </a:solidFill>
              </a:rPr>
              <a:t>Penalty</a:t>
            </a:r>
            <a:r>
              <a:rPr lang="en-US" sz="3600" dirty="0"/>
              <a:t> of Sin</a:t>
            </a:r>
          </a:p>
          <a:p>
            <a:r>
              <a:rPr lang="en-US" sz="3600" b="1" dirty="0">
                <a:solidFill>
                  <a:srgbClr val="FFC000"/>
                </a:solidFill>
              </a:rPr>
              <a:t>Present Tense</a:t>
            </a:r>
          </a:p>
          <a:p>
            <a:pPr lvl="1"/>
            <a:r>
              <a:rPr lang="en-US" sz="3600" dirty="0"/>
              <a:t>Separation </a:t>
            </a:r>
            <a:r>
              <a:rPr lang="en-US" sz="3600" dirty="0" err="1"/>
              <a:t>fro</a:t>
            </a:r>
            <a:r>
              <a:rPr lang="en-US" sz="3600" dirty="0"/>
              <a:t> the </a:t>
            </a:r>
            <a:r>
              <a:rPr lang="en-US" sz="3600" b="1" dirty="0">
                <a:solidFill>
                  <a:srgbClr val="FFC000"/>
                </a:solidFill>
              </a:rPr>
              <a:t>Power</a:t>
            </a:r>
            <a:r>
              <a:rPr lang="en-US" sz="3600" dirty="0"/>
              <a:t> of Sin</a:t>
            </a:r>
          </a:p>
          <a:p>
            <a:r>
              <a:rPr lang="en-US" sz="3600" b="1" dirty="0">
                <a:solidFill>
                  <a:srgbClr val="FFC000"/>
                </a:solidFill>
              </a:rPr>
              <a:t>Future Tense</a:t>
            </a:r>
          </a:p>
          <a:p>
            <a:pPr lvl="1"/>
            <a:r>
              <a:rPr lang="en-US" sz="3600" dirty="0"/>
              <a:t>Separation from the </a:t>
            </a:r>
            <a:r>
              <a:rPr lang="en-US" sz="3600" b="1" dirty="0">
                <a:solidFill>
                  <a:srgbClr val="FFC000"/>
                </a:solidFill>
              </a:rPr>
              <a:t>Presence</a:t>
            </a:r>
            <a:r>
              <a:rPr lang="en-US" sz="3600" dirty="0"/>
              <a:t> of Sin</a:t>
            </a:r>
          </a:p>
        </p:txBody>
      </p:sp>
      <p:sp>
        <p:nvSpPr>
          <p:cNvPr id="4" name="Content Placeholder 2">
            <a:extLst>
              <a:ext uri="{FF2B5EF4-FFF2-40B4-BE49-F238E27FC236}">
                <a16:creationId xmlns:a16="http://schemas.microsoft.com/office/drawing/2014/main" id="{70BC93DB-C09E-49D0-9FB0-B82BD317E394}"/>
              </a:ext>
            </a:extLst>
          </p:cNvPr>
          <p:cNvSpPr txBox="1">
            <a:spLocks/>
          </p:cNvSpPr>
          <p:nvPr/>
        </p:nvSpPr>
        <p:spPr>
          <a:xfrm>
            <a:off x="1255712" y="2205318"/>
            <a:ext cx="8946541"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endParaRPr lang="en-US" dirty="0"/>
          </a:p>
          <a:p>
            <a:endParaRPr lang="en-US" dirty="0"/>
          </a:p>
        </p:txBody>
      </p:sp>
      <p:sp>
        <p:nvSpPr>
          <p:cNvPr id="7" name="TextBox 6">
            <a:extLst>
              <a:ext uri="{FF2B5EF4-FFF2-40B4-BE49-F238E27FC236}">
                <a16:creationId xmlns:a16="http://schemas.microsoft.com/office/drawing/2014/main" id="{1B0D5BC0-6298-47A0-AA99-A52C607B1FB6}"/>
              </a:ext>
            </a:extLst>
          </p:cNvPr>
          <p:cNvSpPr txBox="1"/>
          <p:nvPr/>
        </p:nvSpPr>
        <p:spPr>
          <a:xfrm>
            <a:off x="5495090" y="2339983"/>
            <a:ext cx="2994870" cy="584775"/>
          </a:xfrm>
          <a:prstGeom prst="rect">
            <a:avLst/>
          </a:prstGeom>
          <a:noFill/>
          <a:ln w="38100">
            <a:solidFill>
              <a:srgbClr val="FFFF00"/>
            </a:solidFill>
          </a:ln>
        </p:spPr>
        <p:txBody>
          <a:bodyPr wrap="square" rtlCol="0">
            <a:spAutoFit/>
          </a:bodyPr>
          <a:lstStyle/>
          <a:p>
            <a:r>
              <a:rPr lang="en-US" sz="3200" b="1" dirty="0">
                <a:solidFill>
                  <a:srgbClr val="FFFF00"/>
                </a:solidFill>
              </a:rPr>
              <a:t>Justification</a:t>
            </a:r>
          </a:p>
        </p:txBody>
      </p:sp>
      <p:sp>
        <p:nvSpPr>
          <p:cNvPr id="11" name="TextBox 10">
            <a:extLst>
              <a:ext uri="{FF2B5EF4-FFF2-40B4-BE49-F238E27FC236}">
                <a16:creationId xmlns:a16="http://schemas.microsoft.com/office/drawing/2014/main" id="{A0CB468F-524A-4080-8D3A-62C6860738C7}"/>
              </a:ext>
            </a:extLst>
          </p:cNvPr>
          <p:cNvSpPr txBox="1"/>
          <p:nvPr/>
        </p:nvSpPr>
        <p:spPr>
          <a:xfrm>
            <a:off x="5515188" y="3579991"/>
            <a:ext cx="2954673" cy="584775"/>
          </a:xfrm>
          <a:prstGeom prst="rect">
            <a:avLst/>
          </a:prstGeom>
          <a:noFill/>
          <a:ln w="38100">
            <a:solidFill>
              <a:srgbClr val="FFFF00"/>
            </a:solidFill>
          </a:ln>
        </p:spPr>
        <p:txBody>
          <a:bodyPr wrap="square" rtlCol="0">
            <a:spAutoFit/>
          </a:bodyPr>
          <a:lstStyle/>
          <a:p>
            <a:r>
              <a:rPr lang="en-US" sz="3200" b="1" dirty="0">
                <a:solidFill>
                  <a:srgbClr val="FFFF00"/>
                </a:solidFill>
              </a:rPr>
              <a:t>Sanctification</a:t>
            </a:r>
          </a:p>
        </p:txBody>
      </p:sp>
      <p:sp>
        <p:nvSpPr>
          <p:cNvPr id="13" name="TextBox 12">
            <a:extLst>
              <a:ext uri="{FF2B5EF4-FFF2-40B4-BE49-F238E27FC236}">
                <a16:creationId xmlns:a16="http://schemas.microsoft.com/office/drawing/2014/main" id="{328FB4FF-4158-4EE9-81CA-47F9CA4B647C}"/>
              </a:ext>
            </a:extLst>
          </p:cNvPr>
          <p:cNvSpPr txBox="1"/>
          <p:nvPr/>
        </p:nvSpPr>
        <p:spPr>
          <a:xfrm>
            <a:off x="5525103" y="4746949"/>
            <a:ext cx="2994870" cy="584775"/>
          </a:xfrm>
          <a:prstGeom prst="rect">
            <a:avLst/>
          </a:prstGeom>
          <a:noFill/>
          <a:ln w="38100">
            <a:solidFill>
              <a:srgbClr val="FFFF00"/>
            </a:solidFill>
          </a:ln>
        </p:spPr>
        <p:txBody>
          <a:bodyPr wrap="square" rtlCol="0">
            <a:spAutoFit/>
          </a:bodyPr>
          <a:lstStyle/>
          <a:p>
            <a:r>
              <a:rPr lang="en-US" sz="3200" b="1" dirty="0">
                <a:solidFill>
                  <a:srgbClr val="FFFF00"/>
                </a:solidFill>
              </a:rPr>
              <a:t>Glorification</a:t>
            </a:r>
          </a:p>
        </p:txBody>
      </p:sp>
      <p:sp>
        <p:nvSpPr>
          <p:cNvPr id="14" name="Arrow: Up 13">
            <a:extLst>
              <a:ext uri="{FF2B5EF4-FFF2-40B4-BE49-F238E27FC236}">
                <a16:creationId xmlns:a16="http://schemas.microsoft.com/office/drawing/2014/main" id="{36E0D3EA-2C0E-4240-AE18-D08223E395F8}"/>
              </a:ext>
            </a:extLst>
          </p:cNvPr>
          <p:cNvSpPr/>
          <p:nvPr/>
        </p:nvSpPr>
        <p:spPr>
          <a:xfrm>
            <a:off x="8321305" y="1268296"/>
            <a:ext cx="377505" cy="5224579"/>
          </a:xfrm>
          <a:prstGeom prst="up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059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B635A-92E8-411C-B49A-83F816399521}"/>
              </a:ext>
            </a:extLst>
          </p:cNvPr>
          <p:cNvSpPr>
            <a:spLocks noGrp="1"/>
          </p:cNvSpPr>
          <p:nvPr>
            <p:ph type="title"/>
          </p:nvPr>
        </p:nvSpPr>
        <p:spPr/>
        <p:txBody>
          <a:bodyPr/>
          <a:lstStyle/>
          <a:p>
            <a:pPr algn="ctr"/>
            <a:r>
              <a:rPr lang="en-US" b="1" dirty="0">
                <a:solidFill>
                  <a:srgbClr val="FFFF00"/>
                </a:solidFill>
              </a:rPr>
              <a:t>Calvinism Vs Arminianism </a:t>
            </a:r>
          </a:p>
        </p:txBody>
      </p:sp>
      <p:sp>
        <p:nvSpPr>
          <p:cNvPr id="5" name="Text Placeholder 4">
            <a:extLst>
              <a:ext uri="{FF2B5EF4-FFF2-40B4-BE49-F238E27FC236}">
                <a16:creationId xmlns:a16="http://schemas.microsoft.com/office/drawing/2014/main" id="{B144AC17-9DCD-435B-94F3-0C23882ACF28}"/>
              </a:ext>
            </a:extLst>
          </p:cNvPr>
          <p:cNvSpPr>
            <a:spLocks noGrp="1"/>
          </p:cNvSpPr>
          <p:nvPr>
            <p:ph type="body" idx="1"/>
          </p:nvPr>
        </p:nvSpPr>
        <p:spPr/>
        <p:txBody>
          <a:bodyPr>
            <a:normAutofit lnSpcReduction="10000"/>
          </a:bodyPr>
          <a:lstStyle/>
          <a:p>
            <a:r>
              <a:rPr lang="en-US" dirty="0"/>
              <a:t>Calvinism</a:t>
            </a:r>
          </a:p>
          <a:p>
            <a:r>
              <a:rPr lang="en-US" dirty="0"/>
              <a:t>T - Total Inability or Total Depravity</a:t>
            </a:r>
          </a:p>
        </p:txBody>
      </p:sp>
      <p:sp>
        <p:nvSpPr>
          <p:cNvPr id="6" name="Content Placeholder 5">
            <a:extLst>
              <a:ext uri="{FF2B5EF4-FFF2-40B4-BE49-F238E27FC236}">
                <a16:creationId xmlns:a16="http://schemas.microsoft.com/office/drawing/2014/main" id="{77A006D9-7706-4CC1-8ED3-4B8528FD7051}"/>
              </a:ext>
            </a:extLst>
          </p:cNvPr>
          <p:cNvSpPr>
            <a:spLocks noGrp="1"/>
          </p:cNvSpPr>
          <p:nvPr>
            <p:ph sz="half" idx="2"/>
          </p:nvPr>
        </p:nvSpPr>
        <p:spPr>
          <a:xfrm>
            <a:off x="252920" y="2505075"/>
            <a:ext cx="5744656" cy="3684588"/>
          </a:xfrm>
        </p:spPr>
        <p:txBody>
          <a:bodyPr>
            <a:normAutofit fontScale="70000" lnSpcReduction="20000"/>
          </a:bodyPr>
          <a:lstStyle/>
          <a:p>
            <a:r>
              <a:rPr lang="en-US" dirty="0"/>
              <a:t>Because of the fall, man is unable of himself to savingly believe the gospel. The sinner is dead, blind, and deaf to the things of God; his heart is deceitful and desperately corrupt. His will is not free, it is in bondage to his evil nature, therefore, he will not - indeed he cannot - choose good over evil in the spiritual realm. Consequently, it takes much more than the Spirit's assistance to bring a sinner to Christ - it takes regeneration by which the Spirit makes the sinner alive and gives him a new nature. Faith is not something man contributes to salvation but is itself a part of God's gift of salvation - it is God's gift to the sinner, not the sinner's gift to God.</a:t>
            </a:r>
          </a:p>
        </p:txBody>
      </p:sp>
      <p:sp>
        <p:nvSpPr>
          <p:cNvPr id="7" name="Text Placeholder 6">
            <a:extLst>
              <a:ext uri="{FF2B5EF4-FFF2-40B4-BE49-F238E27FC236}">
                <a16:creationId xmlns:a16="http://schemas.microsoft.com/office/drawing/2014/main" id="{2EB78A63-0085-4189-B486-C5B5F802ED31}"/>
              </a:ext>
            </a:extLst>
          </p:cNvPr>
          <p:cNvSpPr>
            <a:spLocks noGrp="1"/>
          </p:cNvSpPr>
          <p:nvPr>
            <p:ph type="body" sz="quarter" idx="3"/>
          </p:nvPr>
        </p:nvSpPr>
        <p:spPr/>
        <p:txBody>
          <a:bodyPr>
            <a:normAutofit lnSpcReduction="10000"/>
          </a:bodyPr>
          <a:lstStyle/>
          <a:p>
            <a:r>
              <a:rPr lang="en-US" dirty="0"/>
              <a:t>Arminianism</a:t>
            </a:r>
          </a:p>
          <a:p>
            <a:r>
              <a:rPr lang="en-US" dirty="0"/>
              <a:t>Free-Will or Human Ability</a:t>
            </a:r>
          </a:p>
        </p:txBody>
      </p:sp>
      <p:sp>
        <p:nvSpPr>
          <p:cNvPr id="8" name="Content Placeholder 7">
            <a:extLst>
              <a:ext uri="{FF2B5EF4-FFF2-40B4-BE49-F238E27FC236}">
                <a16:creationId xmlns:a16="http://schemas.microsoft.com/office/drawing/2014/main" id="{C15DB513-632E-438D-A3CB-ECA28E5AB215}"/>
              </a:ext>
            </a:extLst>
          </p:cNvPr>
          <p:cNvSpPr>
            <a:spLocks noGrp="1"/>
          </p:cNvSpPr>
          <p:nvPr>
            <p:ph sz="quarter" idx="4"/>
          </p:nvPr>
        </p:nvSpPr>
        <p:spPr>
          <a:xfrm>
            <a:off x="6172200" y="2505075"/>
            <a:ext cx="5890098" cy="3684588"/>
          </a:xfrm>
        </p:spPr>
        <p:txBody>
          <a:bodyPr>
            <a:normAutofit fontScale="70000" lnSpcReduction="20000"/>
          </a:bodyPr>
          <a:lstStyle/>
          <a:p>
            <a:r>
              <a:rPr lang="en-US" dirty="0"/>
              <a:t>Although human nature was seriously affected by the fall, man has not been left in a state of total spiritual helplessness. God graciously enables every sinner to repent and believe, but He does not interfere with man's freedom. Each sinner possesses a free will, and his eternal destiny depends on how he uses it. Man's freedom consists of his ability to choose good over evil in spiritual matters; his will is not enslaved to his sinful nature. The sinner has the power to either cooperate with God's Spirit and be regenerated or resist God's grace and perish. The lost sinner needs the Spirit's assistance, but he does not have to be regenerated by the Spirit before he can believe, for faith is man's act and precedes the new birth. Faith is the sinner's gift to God; it is man's contribution to salvation.</a:t>
            </a:r>
          </a:p>
        </p:txBody>
      </p:sp>
    </p:spTree>
    <p:extLst>
      <p:ext uri="{BB962C8B-B14F-4D97-AF65-F5344CB8AC3E}">
        <p14:creationId xmlns:p14="http://schemas.microsoft.com/office/powerpoint/2010/main" val="65502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F3FC-E367-4E3E-9B69-026AE83B395E}"/>
              </a:ext>
            </a:extLst>
          </p:cNvPr>
          <p:cNvSpPr>
            <a:spLocks noGrp="1"/>
          </p:cNvSpPr>
          <p:nvPr>
            <p:ph type="title"/>
          </p:nvPr>
        </p:nvSpPr>
        <p:spPr/>
        <p:txBody>
          <a:bodyPr/>
          <a:lstStyle/>
          <a:p>
            <a:r>
              <a:rPr lang="en-US" dirty="0"/>
              <a:t>Calvinism—Partaker—Arminianism </a:t>
            </a:r>
          </a:p>
        </p:txBody>
      </p:sp>
      <p:sp>
        <p:nvSpPr>
          <p:cNvPr id="3" name="Text Placeholder 2">
            <a:extLst>
              <a:ext uri="{FF2B5EF4-FFF2-40B4-BE49-F238E27FC236}">
                <a16:creationId xmlns:a16="http://schemas.microsoft.com/office/drawing/2014/main" id="{426060D7-30F6-40C8-8C0C-E24085E852BD}"/>
              </a:ext>
            </a:extLst>
          </p:cNvPr>
          <p:cNvSpPr>
            <a:spLocks noGrp="1"/>
          </p:cNvSpPr>
          <p:nvPr>
            <p:ph type="body" idx="1"/>
          </p:nvPr>
        </p:nvSpPr>
        <p:spPr/>
        <p:txBody>
          <a:bodyPr/>
          <a:lstStyle/>
          <a:p>
            <a:pPr algn="ctr"/>
            <a:r>
              <a:rPr lang="en-US" sz="1400" dirty="0"/>
              <a:t>Calvinism</a:t>
            </a:r>
          </a:p>
          <a:p>
            <a:pPr algn="ctr"/>
            <a:r>
              <a:rPr lang="en-US" sz="1400" dirty="0"/>
              <a:t>T - Total Inability or Total Depravity</a:t>
            </a:r>
          </a:p>
        </p:txBody>
      </p:sp>
      <p:sp>
        <p:nvSpPr>
          <p:cNvPr id="4" name="Text Placeholder 3">
            <a:extLst>
              <a:ext uri="{FF2B5EF4-FFF2-40B4-BE49-F238E27FC236}">
                <a16:creationId xmlns:a16="http://schemas.microsoft.com/office/drawing/2014/main" id="{6740583D-219C-4B1D-8F1D-9A1B276BFF0E}"/>
              </a:ext>
            </a:extLst>
          </p:cNvPr>
          <p:cNvSpPr>
            <a:spLocks noGrp="1"/>
          </p:cNvSpPr>
          <p:nvPr>
            <p:ph type="body" sz="half" idx="15"/>
          </p:nvPr>
        </p:nvSpPr>
        <p:spPr>
          <a:xfrm>
            <a:off x="357429" y="2757572"/>
            <a:ext cx="3658221" cy="3945231"/>
          </a:xfrm>
        </p:spPr>
        <p:txBody>
          <a:bodyPr>
            <a:normAutofit/>
          </a:bodyPr>
          <a:lstStyle/>
          <a:p>
            <a:r>
              <a:rPr lang="en-US" dirty="0"/>
              <a:t>Because of the fall, man is unable of himself to savingly believe the gospel. The sinner is dead, blind, and deaf to the things of God; his heart is deceitful and desperately corrupt. His will is not free, it is in bondage to his evil nature, therefore, he will not - indeed he cannot - choose good over evil in the spiritual realm. Consequently, it takes much more than the Spirit's assistance to bring a sinner to Christ - it takes regeneration by which the Spirit makes the sinner alive and gives him a new nature. Faith is not something man contributes to salvation but is itself a part of God's gift of salvation - it is God's gift to the sinner, not the sinner's gift to God.</a:t>
            </a:r>
          </a:p>
          <a:p>
            <a:endParaRPr lang="en-US" dirty="0"/>
          </a:p>
        </p:txBody>
      </p:sp>
      <p:sp>
        <p:nvSpPr>
          <p:cNvPr id="5" name="Text Placeholder 4">
            <a:extLst>
              <a:ext uri="{FF2B5EF4-FFF2-40B4-BE49-F238E27FC236}">
                <a16:creationId xmlns:a16="http://schemas.microsoft.com/office/drawing/2014/main" id="{BDFAE429-9844-4244-AB6C-B14C2DECEFC8}"/>
              </a:ext>
            </a:extLst>
          </p:cNvPr>
          <p:cNvSpPr>
            <a:spLocks noGrp="1"/>
          </p:cNvSpPr>
          <p:nvPr>
            <p:ph type="body" sz="quarter" idx="3"/>
          </p:nvPr>
        </p:nvSpPr>
        <p:spPr/>
        <p:txBody>
          <a:bodyPr/>
          <a:lstStyle/>
          <a:p>
            <a:pPr algn="ctr"/>
            <a:r>
              <a:rPr lang="en-US" sz="1400" dirty="0"/>
              <a:t>The Partaker View/Overcomer</a:t>
            </a:r>
          </a:p>
          <a:p>
            <a:pPr algn="ctr"/>
            <a:r>
              <a:rPr lang="en-US" sz="1400" dirty="0"/>
              <a:t>(Free Grace)</a:t>
            </a:r>
          </a:p>
        </p:txBody>
      </p:sp>
      <p:sp>
        <p:nvSpPr>
          <p:cNvPr id="6" name="Text Placeholder 5">
            <a:extLst>
              <a:ext uri="{FF2B5EF4-FFF2-40B4-BE49-F238E27FC236}">
                <a16:creationId xmlns:a16="http://schemas.microsoft.com/office/drawing/2014/main" id="{024E203D-7969-4724-BE00-4B25CE14B180}"/>
              </a:ext>
            </a:extLst>
          </p:cNvPr>
          <p:cNvSpPr>
            <a:spLocks noGrp="1"/>
          </p:cNvSpPr>
          <p:nvPr>
            <p:ph type="body" sz="half" idx="16"/>
          </p:nvPr>
        </p:nvSpPr>
        <p:spPr/>
        <p:txBody>
          <a:bodyPr/>
          <a:lstStyle/>
          <a:p>
            <a:r>
              <a:rPr lang="en-US" i="1" dirty="0"/>
              <a:t>All have sinned</a:t>
            </a:r>
            <a:r>
              <a:rPr lang="en-US" dirty="0"/>
              <a:t> is a reference to </a:t>
            </a:r>
            <a:r>
              <a:rPr lang="en-US" dirty="0">
                <a:solidFill>
                  <a:srgbClr val="FFC000"/>
                </a:solidFill>
              </a:rPr>
              <a:t>Rom 3:23</a:t>
            </a:r>
            <a:r>
              <a:rPr lang="en-US" dirty="0"/>
              <a:t>. </a:t>
            </a:r>
          </a:p>
          <a:p>
            <a:r>
              <a:rPr lang="en-US" dirty="0"/>
              <a:t>The point here is that no one is able to gain everlasting life based on his works since we all have sinned and all fall short of God’s glory. God graciously enables every sinner to repent and believe, but He does not interfere with man's freedom. </a:t>
            </a:r>
          </a:p>
          <a:p>
            <a:r>
              <a:rPr lang="en-US" dirty="0"/>
              <a:t>This avoids the Calvinist extreme which says that unbelievers have no spiritual sensitivity at all and that they are unable to understand or believe anything in the Word of God. </a:t>
            </a:r>
          </a:p>
          <a:p>
            <a:r>
              <a:rPr lang="en-US" dirty="0"/>
              <a:t>Their view that unbelievers are like cadavers at the bottom of a well is inconsistent with Scripture (cf. </a:t>
            </a:r>
            <a:r>
              <a:rPr lang="en-US" dirty="0">
                <a:solidFill>
                  <a:srgbClr val="FFC000"/>
                </a:solidFill>
              </a:rPr>
              <a:t>Acts 17:11, 27; Heb  1:6</a:t>
            </a:r>
            <a:r>
              <a:rPr lang="en-US" dirty="0"/>
              <a:t>).</a:t>
            </a:r>
          </a:p>
          <a:p>
            <a:endParaRPr lang="en-US" dirty="0"/>
          </a:p>
        </p:txBody>
      </p:sp>
      <p:sp>
        <p:nvSpPr>
          <p:cNvPr id="7" name="Text Placeholder 6">
            <a:extLst>
              <a:ext uri="{FF2B5EF4-FFF2-40B4-BE49-F238E27FC236}">
                <a16:creationId xmlns:a16="http://schemas.microsoft.com/office/drawing/2014/main" id="{654A9927-136C-461F-BD54-0630D762B3D6}"/>
              </a:ext>
            </a:extLst>
          </p:cNvPr>
          <p:cNvSpPr>
            <a:spLocks noGrp="1"/>
          </p:cNvSpPr>
          <p:nvPr>
            <p:ph type="body" sz="quarter" idx="13"/>
          </p:nvPr>
        </p:nvSpPr>
        <p:spPr/>
        <p:txBody>
          <a:bodyPr/>
          <a:lstStyle/>
          <a:p>
            <a:pPr algn="ctr"/>
            <a:r>
              <a:rPr lang="en-US" sz="1400" dirty="0"/>
              <a:t>Arminianism</a:t>
            </a:r>
          </a:p>
          <a:p>
            <a:pPr algn="ctr"/>
            <a:r>
              <a:rPr lang="en-US" sz="1400" dirty="0"/>
              <a:t>Free-Will or Human Ability</a:t>
            </a:r>
          </a:p>
        </p:txBody>
      </p:sp>
      <p:sp>
        <p:nvSpPr>
          <p:cNvPr id="8" name="Text Placeholder 7">
            <a:extLst>
              <a:ext uri="{FF2B5EF4-FFF2-40B4-BE49-F238E27FC236}">
                <a16:creationId xmlns:a16="http://schemas.microsoft.com/office/drawing/2014/main" id="{E765B75D-A31E-4EB1-9016-72E2B54BDF9F}"/>
              </a:ext>
            </a:extLst>
          </p:cNvPr>
          <p:cNvSpPr>
            <a:spLocks noGrp="1"/>
          </p:cNvSpPr>
          <p:nvPr>
            <p:ph type="body" sz="half" idx="17"/>
          </p:nvPr>
        </p:nvSpPr>
        <p:spPr>
          <a:xfrm>
            <a:off x="8217449" y="2756446"/>
            <a:ext cx="3658203" cy="4013469"/>
          </a:xfrm>
        </p:spPr>
        <p:txBody>
          <a:bodyPr>
            <a:normAutofit/>
          </a:bodyPr>
          <a:lstStyle/>
          <a:p>
            <a:r>
              <a:rPr lang="en-US" dirty="0"/>
              <a:t>Although human nature was seriously affected by the fall, man has not been left in a state of total spiritual helplessness. God graciously enables every sinner to repent and believe, but He does not interfere with man's freedom. Each sinner possesses a free will, and his eternal destiny depends on how he uses it. Man's freedom consists of his ability to choose good over evil in spiritual matters; his will is not enslaved to his sinful nature. The sinner has the power to either cooperate with God's Spirit and be regenerated or resist God's grace and perish. The lost sinner needs the Spirit's assistance, but he does not have to be regenerated by the Spirit before he can believe, for faith is man's act and precedes the new birth. Faith is the sinner's gift to God; it is man's contribution to salvation.</a:t>
            </a:r>
          </a:p>
          <a:p>
            <a:endParaRPr lang="en-US" dirty="0"/>
          </a:p>
        </p:txBody>
      </p:sp>
    </p:spTree>
    <p:extLst>
      <p:ext uri="{BB962C8B-B14F-4D97-AF65-F5344CB8AC3E}">
        <p14:creationId xmlns:p14="http://schemas.microsoft.com/office/powerpoint/2010/main" val="2327501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632109-A096-44EA-B5BA-674417003259}"/>
              </a:ext>
            </a:extLst>
          </p:cNvPr>
          <p:cNvSpPr>
            <a:spLocks noGrp="1"/>
          </p:cNvSpPr>
          <p:nvPr>
            <p:ph type="title"/>
          </p:nvPr>
        </p:nvSpPr>
        <p:spPr/>
        <p:txBody>
          <a:bodyPr/>
          <a:lstStyle/>
          <a:p>
            <a:r>
              <a:rPr lang="en-US" dirty="0"/>
              <a:t>Total Depravity—Free Will</a:t>
            </a:r>
          </a:p>
        </p:txBody>
      </p:sp>
      <p:sp>
        <p:nvSpPr>
          <p:cNvPr id="8" name="Content Placeholder 7">
            <a:extLst>
              <a:ext uri="{FF2B5EF4-FFF2-40B4-BE49-F238E27FC236}">
                <a16:creationId xmlns:a16="http://schemas.microsoft.com/office/drawing/2014/main" id="{15A277F4-C1C3-444A-90B5-BE8C106BB1E3}"/>
              </a:ext>
            </a:extLst>
          </p:cNvPr>
          <p:cNvSpPr>
            <a:spLocks noGrp="1"/>
          </p:cNvSpPr>
          <p:nvPr>
            <p:ph idx="1"/>
          </p:nvPr>
        </p:nvSpPr>
        <p:spPr/>
        <p:txBody>
          <a:bodyPr>
            <a:normAutofit fontScale="85000" lnSpcReduction="20000"/>
          </a:bodyPr>
          <a:lstStyle/>
          <a:p>
            <a:r>
              <a:rPr lang="en-US" dirty="0"/>
              <a:t>The hyper-Calvinist says sinners are totally depraved and so incapable of repentance except as God calls some selected individuals, and leaves others He has predestined for Hell, unable to repent.</a:t>
            </a:r>
          </a:p>
          <a:p>
            <a:r>
              <a:rPr lang="en-US" dirty="0"/>
              <a:t>Now the doctrine that all are sinful, incapable of being saved or doing good without God's help, is true. But it is certainly not true that some never could repent, that God leaves some intentionally without light or calling. Consider these Scriptures:</a:t>
            </a:r>
          </a:p>
          <a:p>
            <a:r>
              <a:rPr lang="en-US" b="1" dirty="0"/>
              <a:t>a</a:t>
            </a:r>
            <a:r>
              <a:rPr lang="en-US" dirty="0"/>
              <a:t>. </a:t>
            </a:r>
            <a:r>
              <a:rPr lang="en-US" b="1" dirty="0"/>
              <a:t>"God... now commandeth all men every where to repent"</a:t>
            </a:r>
            <a:r>
              <a:rPr lang="en-US" dirty="0"/>
              <a:t> (</a:t>
            </a:r>
            <a:r>
              <a:rPr lang="en-US" dirty="0">
                <a:solidFill>
                  <a:srgbClr val="FFC000"/>
                </a:solidFill>
              </a:rPr>
              <a:t>Acts 17</a:t>
            </a:r>
            <a:r>
              <a:rPr lang="en-US" dirty="0"/>
              <a:t>:30). Can anyone accuse God of commanding people to do what He has made it impossible for them to do?</a:t>
            </a:r>
          </a:p>
          <a:p>
            <a:r>
              <a:rPr lang="en-US" b="1" dirty="0"/>
              <a:t>b</a:t>
            </a:r>
            <a:r>
              <a:rPr lang="en-US" dirty="0"/>
              <a:t>. The apostle said, after hearing of Cornelius' conversion, </a:t>
            </a:r>
            <a:r>
              <a:rPr lang="en-US" b="1" dirty="0"/>
              <a:t>"Then hath God also to the Gentiles granted repentance unto life"</a:t>
            </a:r>
            <a:r>
              <a:rPr lang="en-US" dirty="0"/>
              <a:t> (</a:t>
            </a:r>
            <a:r>
              <a:rPr lang="en-US" dirty="0">
                <a:solidFill>
                  <a:srgbClr val="FFC000"/>
                </a:solidFill>
              </a:rPr>
              <a:t>Acts 11:18</a:t>
            </a:r>
            <a:r>
              <a:rPr lang="en-US" dirty="0"/>
              <a:t>). God granted repentance to the Jews; now they see repentance is granted </a:t>
            </a:r>
            <a:r>
              <a:rPr lang="en-US" i="1" dirty="0"/>
              <a:t>"to the Gentiles"</a:t>
            </a:r>
            <a:r>
              <a:rPr lang="en-US" dirty="0"/>
              <a:t> -- not to a few selected individuals, but to the Gentiles, as to Jews.</a:t>
            </a:r>
          </a:p>
          <a:p>
            <a:endParaRPr lang="en-US" dirty="0"/>
          </a:p>
        </p:txBody>
      </p:sp>
    </p:spTree>
    <p:extLst>
      <p:ext uri="{BB962C8B-B14F-4D97-AF65-F5344CB8AC3E}">
        <p14:creationId xmlns:p14="http://schemas.microsoft.com/office/powerpoint/2010/main" val="447580448"/>
      </p:ext>
    </p:extLst>
  </p:cSld>
  <p:clrMapOvr>
    <a:masterClrMapping/>
  </p:clrMapOvr>
</p:sld>
</file>

<file path=ppt/theme/theme1.xml><?xml version="1.0" encoding="utf-8"?>
<a:theme xmlns:a="http://schemas.openxmlformats.org/drawingml/2006/main" name="Bobs Them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bs Theme 1" id="{5C2F79BD-5736-445C-8010-A20CCE82C690}" vid="{629B1ADF-C8CA-4149-8C4A-F1C102DE52D4}"/>
    </a:ext>
  </a:extLst>
</a:theme>
</file>

<file path=docProps/app.xml><?xml version="1.0" encoding="utf-8"?>
<Properties xmlns="http://schemas.openxmlformats.org/officeDocument/2006/extended-properties" xmlns:vt="http://schemas.openxmlformats.org/officeDocument/2006/docPropsVTypes">
  <Template>Bobs Theme 1</Template>
  <TotalTime>1850</TotalTime>
  <Words>8740</Words>
  <Application>Microsoft Office PowerPoint</Application>
  <PresentationFormat>Widescreen</PresentationFormat>
  <Paragraphs>390</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Times New Roman</vt:lpstr>
      <vt:lpstr>Verdana</vt:lpstr>
      <vt:lpstr>Wingdings 3</vt:lpstr>
      <vt:lpstr>Bobs Theme 1</vt:lpstr>
      <vt:lpstr>Calvinism Vs  Partaker Vs  Arminianism  Three Views on Salvation</vt:lpstr>
      <vt:lpstr>Calvinism Vs Partaker Vs Arminianism Three Views on Salvation </vt:lpstr>
      <vt:lpstr>The Paradigm of “Salvation”</vt:lpstr>
      <vt:lpstr>The Paradigm of “Salvation”</vt:lpstr>
      <vt:lpstr>The Paradigm of “Salvation”</vt:lpstr>
      <vt:lpstr>The Paradigm of “Salvation”</vt:lpstr>
      <vt:lpstr>Calvinism Vs Arminianism </vt:lpstr>
      <vt:lpstr>Calvinism—Partaker—Arminianism </vt:lpstr>
      <vt:lpstr>Total Depravity—Free Will</vt:lpstr>
      <vt:lpstr>Total Depravity—Free Will</vt:lpstr>
      <vt:lpstr>Total Depravity—Free Will</vt:lpstr>
      <vt:lpstr>Total Depravity—Free Will</vt:lpstr>
      <vt:lpstr>Total Depravity—Free Will</vt:lpstr>
      <vt:lpstr>Calvinism Vs Arminianism </vt:lpstr>
      <vt:lpstr>Calvinism—Partaker—Arminianism </vt:lpstr>
      <vt:lpstr>The Foreknowledge of God</vt:lpstr>
      <vt:lpstr>The Foreknowledge of God</vt:lpstr>
      <vt:lpstr>THE PREDESTINATION OF GOD</vt:lpstr>
      <vt:lpstr>THE PREDESTINATION OF GOD</vt:lpstr>
      <vt:lpstr>THE PREDESTINATION OF GOD</vt:lpstr>
      <vt:lpstr>THE PREDESTINATION OF GOD</vt:lpstr>
      <vt:lpstr>THE PREDESTINATION OF GOD</vt:lpstr>
      <vt:lpstr>THE PREDESTINATION OF GOD</vt:lpstr>
      <vt:lpstr>ELECTION</vt:lpstr>
      <vt:lpstr>ELECTION</vt:lpstr>
      <vt:lpstr>ELECTION</vt:lpstr>
      <vt:lpstr>ELECTION</vt:lpstr>
      <vt:lpstr>Calvinism Vs Arminianism </vt:lpstr>
      <vt:lpstr>Calvinism—Partaker—Arminianism </vt:lpstr>
      <vt:lpstr>Universal Atonement</vt:lpstr>
      <vt:lpstr>Calvinism Vs Arminianism </vt:lpstr>
      <vt:lpstr>Calvinism—Partaker—Arminianism </vt:lpstr>
      <vt:lpstr>God's Grace Is Not Irresistible</vt:lpstr>
      <vt:lpstr>God's Grace Is Not Irresistible</vt:lpstr>
      <vt:lpstr>God's Grace Is Not Irresistible</vt:lpstr>
      <vt:lpstr>God's Grace Is Not Irresistible</vt:lpstr>
      <vt:lpstr>Calvinism Vs Arminianism </vt:lpstr>
      <vt:lpstr>Calvinism—Partaker—Arminianism </vt:lpstr>
      <vt:lpstr>The Saints Do Finally Persevere</vt:lpstr>
      <vt:lpstr>The Saints Do Finally Persevere</vt:lpstr>
      <vt:lpstr>Calvinism Vs Arminianism </vt:lpstr>
      <vt:lpstr>Calvinism—Partaker—Armeinian </vt:lpstr>
      <vt:lpstr>Calvinism Vs Arminianism </vt:lpstr>
      <vt:lpstr>ASSURE</vt:lpstr>
      <vt:lpstr>ASSURE</vt:lpstr>
      <vt:lpstr>ASSURE</vt:lpstr>
      <vt:lpstr>ASSURE</vt:lpstr>
      <vt:lpstr>ASSURE</vt:lpstr>
      <vt:lpstr>ASSURE</vt:lpstr>
      <vt:lpstr>What the Bible has to Say</vt:lpstr>
      <vt:lpstr>What the Bible has to Say</vt:lpstr>
      <vt:lpstr>What the Bible has to Say</vt:lpstr>
      <vt:lpstr>The Choice is Yours</vt:lpstr>
      <vt:lpstr>The Choice is Yours</vt:lpstr>
      <vt:lpstr>Get your copy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Rogers</dc:creator>
  <cp:lastModifiedBy>Bob Rogers</cp:lastModifiedBy>
  <cp:revision>84</cp:revision>
  <dcterms:created xsi:type="dcterms:W3CDTF">2020-04-13T21:31:33Z</dcterms:created>
  <dcterms:modified xsi:type="dcterms:W3CDTF">2020-05-12T19:21:23Z</dcterms:modified>
</cp:coreProperties>
</file>