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9" r:id="rId4"/>
    <p:sldId id="282" r:id="rId5"/>
    <p:sldId id="283" r:id="rId6"/>
    <p:sldId id="284" r:id="rId7"/>
    <p:sldId id="285" r:id="rId8"/>
    <p:sldId id="290" r:id="rId9"/>
    <p:sldId id="286" r:id="rId10"/>
    <p:sldId id="287" r:id="rId11"/>
    <p:sldId id="288" r:id="rId12"/>
    <p:sldId id="291" r:id="rId13"/>
    <p:sldId id="292" r:id="rId14"/>
    <p:sldId id="293" r:id="rId15"/>
    <p:sldId id="295" r:id="rId16"/>
    <p:sldId id="296" r:id="rId17"/>
    <p:sldId id="297" r:id="rId18"/>
    <p:sldId id="298" r:id="rId19"/>
    <p:sldId id="299" r:id="rId20"/>
    <p:sldId id="300" r:id="rId21"/>
    <p:sldId id="301" r:id="rId22"/>
    <p:sldId id="302" r:id="rId23"/>
    <p:sldId id="303" r:id="rId24"/>
    <p:sldId id="304" r:id="rId25"/>
    <p:sldId id="305" r:id="rId26"/>
    <p:sldId id="306" r:id="rId27"/>
    <p:sldId id="307" r:id="rId28"/>
    <p:sldId id="308" r:id="rId29"/>
    <p:sldId id="309" r:id="rId30"/>
    <p:sldId id="310" r:id="rId31"/>
    <p:sldId id="311" r:id="rId32"/>
    <p:sldId id="312" r:id="rId33"/>
    <p:sldId id="313" r:id="rId34"/>
    <p:sldId id="328" r:id="rId35"/>
    <p:sldId id="327" r:id="rId36"/>
    <p:sldId id="314" r:id="rId37"/>
    <p:sldId id="317" r:id="rId38"/>
    <p:sldId id="316" r:id="rId39"/>
    <p:sldId id="324" r:id="rId40"/>
    <p:sldId id="315" r:id="rId41"/>
    <p:sldId id="318" r:id="rId42"/>
    <p:sldId id="319" r:id="rId43"/>
    <p:sldId id="320" r:id="rId44"/>
    <p:sldId id="321" r:id="rId45"/>
    <p:sldId id="322" r:id="rId46"/>
    <p:sldId id="323" r:id="rId47"/>
    <p:sldId id="275" r:id="rId48"/>
    <p:sldId id="276" r:id="rId49"/>
    <p:sldId id="277" r:id="rId50"/>
    <p:sldId id="278" r:id="rId51"/>
    <p:sldId id="279" r:id="rId52"/>
    <p:sldId id="258" r:id="rId53"/>
    <p:sldId id="263" r:id="rId54"/>
    <p:sldId id="332" r:id="rId55"/>
    <p:sldId id="331" r:id="rId56"/>
    <p:sldId id="264" r:id="rId57"/>
    <p:sldId id="265" r:id="rId58"/>
    <p:sldId id="266" r:id="rId59"/>
    <p:sldId id="267" r:id="rId60"/>
    <p:sldId id="259" r:id="rId61"/>
    <p:sldId id="260" r:id="rId62"/>
    <p:sldId id="261" r:id="rId63"/>
    <p:sldId id="262" r:id="rId64"/>
    <p:sldId id="268" r:id="rId65"/>
    <p:sldId id="269" r:id="rId66"/>
    <p:sldId id="270" r:id="rId67"/>
    <p:sldId id="271" r:id="rId68"/>
    <p:sldId id="272" r:id="rId69"/>
    <p:sldId id="273" r:id="rId70"/>
    <p:sldId id="274" r:id="rId71"/>
    <p:sldId id="281" r:id="rId72"/>
    <p:sldId id="325" r:id="rId73"/>
    <p:sldId id="329" r:id="rId74"/>
    <p:sldId id="330" r:id="rId75"/>
    <p:sldId id="280" r:id="rId7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4" d="100"/>
          <a:sy n="84" d="100"/>
        </p:scale>
        <p:origin x="581" y="10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ACEDB-E983-4AF7-A165-6B53596E2EE8}"/>
              </a:ext>
            </a:extLst>
          </p:cNvPr>
          <p:cNvSpPr>
            <a:spLocks noGrp="1"/>
          </p:cNvSpPr>
          <p:nvPr>
            <p:ph type="ctrTitle" hasCustomPrompt="1"/>
          </p:nvPr>
        </p:nvSpPr>
        <p:spPr>
          <a:xfrm>
            <a:off x="1524000" y="1122363"/>
            <a:ext cx="9144000" cy="2387600"/>
          </a:xfrm>
        </p:spPr>
        <p:txBody>
          <a:bodyPr anchor="b"/>
          <a:lstStyle>
            <a:lvl1pPr algn="ctr">
              <a:defRPr sz="6000">
                <a:latin typeface="Calibri Light" panose="020F0302020204030204" pitchFamily="34" charset="0"/>
                <a:cs typeface="Calibri Light" panose="020F030202020403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FB9AF1A1-EBDA-466E-8447-A3F270ECD3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435458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79A2D25-DCFD-44D9-88F5-DF88410E235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096F9B-2B13-469E-9A0B-D36F2FA55A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A56FF2-390E-43E3-BF51-324E60A93C3C}"/>
              </a:ext>
            </a:extLst>
          </p:cNvPr>
          <p:cNvSpPr>
            <a:spLocks noGrp="1"/>
          </p:cNvSpPr>
          <p:nvPr>
            <p:ph type="dt" sz="half" idx="10"/>
          </p:nvPr>
        </p:nvSpPr>
        <p:spPr>
          <a:xfrm>
            <a:off x="838200" y="6356350"/>
            <a:ext cx="2743200" cy="365125"/>
          </a:xfrm>
          <a:prstGeom prst="rect">
            <a:avLst/>
          </a:prstGeom>
        </p:spPr>
        <p:txBody>
          <a:bodyPr/>
          <a:lstStyle/>
          <a:p>
            <a:fld id="{3BF98603-DE5E-4C35-8491-955395DEE617}" type="datetimeFigureOut">
              <a:rPr lang="en-US" smtClean="0"/>
              <a:t>7/3/2020</a:t>
            </a:fld>
            <a:endParaRPr lang="en-US"/>
          </a:p>
        </p:txBody>
      </p:sp>
      <p:sp>
        <p:nvSpPr>
          <p:cNvPr id="5" name="Footer Placeholder 4">
            <a:extLst>
              <a:ext uri="{FF2B5EF4-FFF2-40B4-BE49-F238E27FC236}">
                <a16:creationId xmlns:a16="http://schemas.microsoft.com/office/drawing/2014/main" id="{27762197-98A5-44F7-BF88-462A551A898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AFEE9916-3C6A-479A-9319-3C38B75CAE78}"/>
              </a:ext>
            </a:extLst>
          </p:cNvPr>
          <p:cNvSpPr>
            <a:spLocks noGrp="1"/>
          </p:cNvSpPr>
          <p:nvPr>
            <p:ph type="sldNum" sz="quarter" idx="12"/>
          </p:nvPr>
        </p:nvSpPr>
        <p:spPr>
          <a:xfrm>
            <a:off x="8610600" y="6356350"/>
            <a:ext cx="2743200" cy="365125"/>
          </a:xfrm>
          <a:prstGeom prst="rect">
            <a:avLst/>
          </a:prstGeom>
        </p:spPr>
        <p:txBody>
          <a:bodyPr/>
          <a:lstStyle/>
          <a:p>
            <a:fld id="{ECCFFED9-239C-49FF-99B0-18767D44065B}" type="slidenum">
              <a:rPr lang="en-US" smtClean="0"/>
              <a:t>‹#›</a:t>
            </a:fld>
            <a:endParaRPr lang="en-US"/>
          </a:p>
        </p:txBody>
      </p:sp>
    </p:spTree>
    <p:extLst>
      <p:ext uri="{BB962C8B-B14F-4D97-AF65-F5344CB8AC3E}">
        <p14:creationId xmlns:p14="http://schemas.microsoft.com/office/powerpoint/2010/main" val="2929737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37" y="309562"/>
            <a:ext cx="10515600" cy="1325563"/>
          </a:xfrm>
        </p:spPr>
        <p:txBody>
          <a:bodyPr/>
          <a:lstStyle>
            <a:lvl1pPr algn="l">
              <a:defRPr sz="4200"/>
            </a:lvl1pPr>
          </a:lstStyle>
          <a:p>
            <a:r>
              <a:rPr lang="en-US" dirty="0"/>
              <a:t>Click To Edit Master Title Style</a:t>
            </a:r>
          </a:p>
        </p:txBody>
      </p:sp>
      <p:sp>
        <p:nvSpPr>
          <p:cNvPr id="3" name="Text Placeholder 2"/>
          <p:cNvSpPr>
            <a:spLocks noGrp="1"/>
          </p:cNvSpPr>
          <p:nvPr>
            <p:ph type="body" idx="1"/>
          </p:nvPr>
        </p:nvSpPr>
        <p:spPr>
          <a:xfrm>
            <a:off x="357428" y="1983971"/>
            <a:ext cx="3658222" cy="576262"/>
          </a:xfrm>
        </p:spPr>
        <p:txBody>
          <a:bodyPr anchor="b">
            <a:noAutofit/>
          </a:bodyPr>
          <a:lstStyle>
            <a:lvl1pPr marL="0" indent="0">
              <a:buNone/>
              <a:defRPr sz="16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357429" y="2757573"/>
            <a:ext cx="365822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267907" y="1981200"/>
            <a:ext cx="3658223" cy="576262"/>
          </a:xfrm>
        </p:spPr>
        <p:txBody>
          <a:bodyPr anchor="b">
            <a:noAutofit/>
          </a:bodyPr>
          <a:lstStyle>
            <a:lvl1pPr marL="0" indent="0">
              <a:buNone/>
              <a:defRPr sz="16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266470" y="2767012"/>
            <a:ext cx="365822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8217449" y="1981200"/>
            <a:ext cx="3658214" cy="576262"/>
          </a:xfrm>
        </p:spPr>
        <p:txBody>
          <a:bodyPr anchor="b">
            <a:noAutofit/>
          </a:bodyPr>
          <a:lstStyle>
            <a:lvl1pPr marL="0" indent="0">
              <a:buNone/>
              <a:defRPr sz="16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8217449" y="2756447"/>
            <a:ext cx="365820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141778"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8076133"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a:xfrm>
            <a:off x="838200" y="6356350"/>
            <a:ext cx="2743200" cy="365125"/>
          </a:xfrm>
          <a:prstGeom prst="rect">
            <a:avLst/>
          </a:prstGeom>
        </p:spPr>
        <p:txBody>
          <a:bodyPr/>
          <a:lstStyle/>
          <a:p>
            <a:fld id="{3BF98603-DE5E-4C35-8491-955395DEE617}" type="datetimeFigureOut">
              <a:rPr lang="en-US" smtClean="0"/>
              <a:t>7/3/2020</a:t>
            </a:fld>
            <a:endParaRPr lang="en-US"/>
          </a:p>
        </p:txBody>
      </p:sp>
      <p:sp>
        <p:nvSpPr>
          <p:cNvPr id="4"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ECCFFED9-239C-49FF-99B0-18767D44065B}" type="slidenum">
              <a:rPr lang="en-US" smtClean="0"/>
              <a:t>‹#›</a:t>
            </a:fld>
            <a:endParaRPr lang="en-US"/>
          </a:p>
        </p:txBody>
      </p:sp>
    </p:spTree>
    <p:extLst>
      <p:ext uri="{BB962C8B-B14F-4D97-AF65-F5344CB8AC3E}">
        <p14:creationId xmlns:p14="http://schemas.microsoft.com/office/powerpoint/2010/main" val="277480367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7B56E9-3B7B-4772-9BA4-A98CC35A601F}"/>
              </a:ext>
            </a:extLst>
          </p:cNvPr>
          <p:cNvSpPr>
            <a:spLocks noGrp="1"/>
          </p:cNvSpPr>
          <p:nvPr>
            <p:ph sz="half" idx="1"/>
          </p:nvPr>
        </p:nvSpPr>
        <p:spPr>
          <a:xfrm>
            <a:off x="423949" y="556953"/>
            <a:ext cx="5672051" cy="5620010"/>
          </a:xfrm>
          <a:gradFill flip="none" rotWithShape="1">
            <a:gsLst>
              <a:gs pos="0">
                <a:schemeClr val="bg1">
                  <a:shade val="30000"/>
                  <a:satMod val="115000"/>
                </a:schemeClr>
              </a:gs>
              <a:gs pos="10000">
                <a:schemeClr val="bg1">
                  <a:shade val="67500"/>
                  <a:satMod val="115000"/>
                </a:schemeClr>
              </a:gs>
              <a:gs pos="54000">
                <a:schemeClr val="bg1">
                  <a:shade val="100000"/>
                  <a:satMod val="115000"/>
                </a:schemeClr>
              </a:gs>
            </a:gsLst>
            <a:lin ang="10800000" scaled="1"/>
            <a:tileRect/>
          </a:grad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9C6E0B8-02D0-4E6C-AFB7-B42188BDC142}"/>
              </a:ext>
            </a:extLst>
          </p:cNvPr>
          <p:cNvSpPr>
            <a:spLocks noGrp="1"/>
          </p:cNvSpPr>
          <p:nvPr>
            <p:ph sz="half" idx="2"/>
          </p:nvPr>
        </p:nvSpPr>
        <p:spPr>
          <a:xfrm>
            <a:off x="6096000" y="556953"/>
            <a:ext cx="5816138" cy="5620010"/>
          </a:xfrm>
          <a:gradFill flip="none" rotWithShape="1">
            <a:gsLst>
              <a:gs pos="0">
                <a:schemeClr val="bg1">
                  <a:shade val="30000"/>
                  <a:satMod val="115000"/>
                </a:schemeClr>
              </a:gs>
              <a:gs pos="13000">
                <a:schemeClr val="bg1">
                  <a:shade val="67500"/>
                  <a:satMod val="115000"/>
                </a:schemeClr>
              </a:gs>
              <a:gs pos="33000">
                <a:schemeClr val="bg1">
                  <a:shade val="100000"/>
                  <a:satMod val="115000"/>
                </a:schemeClr>
              </a:gs>
            </a:gsLst>
            <a:lin ang="0" scaled="1"/>
            <a:tileRect/>
          </a:grad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332587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08A0F8-D3B5-4950-BF62-26EDE6E9AA87}"/>
              </a:ext>
            </a:extLst>
          </p:cNvPr>
          <p:cNvSpPr>
            <a:spLocks noGrp="1"/>
          </p:cNvSpPr>
          <p:nvPr>
            <p:ph idx="1"/>
          </p:nvPr>
        </p:nvSpPr>
        <p:spPr>
          <a:xfrm>
            <a:off x="1739302" y="766597"/>
            <a:ext cx="8788599" cy="5390242"/>
          </a:xfrm>
          <a:solidFill>
            <a:srgbClr val="E9D68F"/>
          </a:solidFill>
        </p:spPr>
        <p:txBody>
          <a:bodyPr/>
          <a:lstStyle>
            <a:lvl1pPr marL="0" indent="0">
              <a:buNone/>
              <a:defRPr sz="3200">
                <a:solidFill>
                  <a:schemeClr val="tx1"/>
                </a:solidFill>
                <a:latin typeface="Calibri Light" panose="020F0302020204030204" pitchFamily="34" charset="0"/>
                <a:cs typeface="Calibri Light" panose="020F0302020204030204" pitchFamily="34" charset="0"/>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p:txBody>
      </p:sp>
      <p:sp>
        <p:nvSpPr>
          <p:cNvPr id="18" name="Freeform: Shape 17">
            <a:extLst>
              <a:ext uri="{FF2B5EF4-FFF2-40B4-BE49-F238E27FC236}">
                <a16:creationId xmlns:a16="http://schemas.microsoft.com/office/drawing/2014/main" id="{847416F9-2C63-45F7-B555-C807B9FD5419}"/>
              </a:ext>
            </a:extLst>
          </p:cNvPr>
          <p:cNvSpPr/>
          <p:nvPr/>
        </p:nvSpPr>
        <p:spPr>
          <a:xfrm>
            <a:off x="624437" y="238864"/>
            <a:ext cx="11044368" cy="755009"/>
          </a:xfrm>
          <a:custGeom>
            <a:avLst/>
            <a:gdLst>
              <a:gd name="connsiteX0" fmla="*/ 439842 w 11044368"/>
              <a:gd name="connsiteY0" fmla="*/ 309482 h 755009"/>
              <a:gd name="connsiteX1" fmla="*/ 879684 w 11044368"/>
              <a:gd name="connsiteY1" fmla="*/ 385890 h 755009"/>
              <a:gd name="connsiteX2" fmla="*/ 439842 w 11044368"/>
              <a:gd name="connsiteY2" fmla="*/ 462298 h 755009"/>
              <a:gd name="connsiteX3" fmla="*/ 0 w 11044368"/>
              <a:gd name="connsiteY3" fmla="*/ 385890 h 755009"/>
              <a:gd name="connsiteX4" fmla="*/ 439842 w 11044368"/>
              <a:gd name="connsiteY4" fmla="*/ 309482 h 755009"/>
              <a:gd name="connsiteX5" fmla="*/ 10587168 w 11044368"/>
              <a:gd name="connsiteY5" fmla="*/ 285864 h 755009"/>
              <a:gd name="connsiteX6" fmla="*/ 11044368 w 11044368"/>
              <a:gd name="connsiteY6" fmla="*/ 368342 h 755009"/>
              <a:gd name="connsiteX7" fmla="*/ 10587168 w 11044368"/>
              <a:gd name="connsiteY7" fmla="*/ 450820 h 755009"/>
              <a:gd name="connsiteX8" fmla="*/ 10129968 w 11044368"/>
              <a:gd name="connsiteY8" fmla="*/ 368342 h 755009"/>
              <a:gd name="connsiteX9" fmla="*/ 10587168 w 11044368"/>
              <a:gd name="connsiteY9" fmla="*/ 285864 h 755009"/>
              <a:gd name="connsiteX10" fmla="*/ 9903464 w 11044368"/>
              <a:gd name="connsiteY10" fmla="*/ 0 h 755009"/>
              <a:gd name="connsiteX11" fmla="*/ 10129968 w 11044368"/>
              <a:gd name="connsiteY11" fmla="*/ 0 h 755009"/>
              <a:gd name="connsiteX12" fmla="*/ 10129968 w 11044368"/>
              <a:gd name="connsiteY12" fmla="*/ 368342 h 755009"/>
              <a:gd name="connsiteX13" fmla="*/ 10129968 w 11044368"/>
              <a:gd name="connsiteY13" fmla="*/ 755009 h 755009"/>
              <a:gd name="connsiteX14" fmla="*/ 9903464 w 11044368"/>
              <a:gd name="connsiteY14" fmla="*/ 755009 h 755009"/>
              <a:gd name="connsiteX15" fmla="*/ 9903464 w 11044368"/>
              <a:gd name="connsiteY15" fmla="*/ 527733 h 755009"/>
              <a:gd name="connsiteX16" fmla="*/ 1106188 w 11044368"/>
              <a:gd name="connsiteY16" fmla="*/ 527733 h 755009"/>
              <a:gd name="connsiteX17" fmla="*/ 1106188 w 11044368"/>
              <a:gd name="connsiteY17" fmla="*/ 755009 h 755009"/>
              <a:gd name="connsiteX18" fmla="*/ 879684 w 11044368"/>
              <a:gd name="connsiteY18" fmla="*/ 755009 h 755009"/>
              <a:gd name="connsiteX19" fmla="*/ 879684 w 11044368"/>
              <a:gd name="connsiteY19" fmla="*/ 0 h 755009"/>
              <a:gd name="connsiteX20" fmla="*/ 1106188 w 11044368"/>
              <a:gd name="connsiteY20" fmla="*/ 0 h 755009"/>
              <a:gd name="connsiteX21" fmla="*/ 1106188 w 11044368"/>
              <a:gd name="connsiteY21" fmla="*/ 208952 h 755009"/>
              <a:gd name="connsiteX22" fmla="*/ 9903464 w 11044368"/>
              <a:gd name="connsiteY22" fmla="*/ 208952 h 755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044368" h="755009">
                <a:moveTo>
                  <a:pt x="439842" y="309482"/>
                </a:moveTo>
                <a:cubicBezTo>
                  <a:pt x="682760" y="309482"/>
                  <a:pt x="879684" y="343691"/>
                  <a:pt x="879684" y="385890"/>
                </a:cubicBezTo>
                <a:cubicBezTo>
                  <a:pt x="879684" y="428089"/>
                  <a:pt x="682760" y="462298"/>
                  <a:pt x="439842" y="462298"/>
                </a:cubicBezTo>
                <a:cubicBezTo>
                  <a:pt x="196924" y="462298"/>
                  <a:pt x="0" y="428089"/>
                  <a:pt x="0" y="385890"/>
                </a:cubicBezTo>
                <a:cubicBezTo>
                  <a:pt x="0" y="343691"/>
                  <a:pt x="196924" y="309482"/>
                  <a:pt x="439842" y="309482"/>
                </a:cubicBezTo>
                <a:close/>
                <a:moveTo>
                  <a:pt x="10587168" y="285864"/>
                </a:moveTo>
                <a:cubicBezTo>
                  <a:pt x="10839673" y="285864"/>
                  <a:pt x="11044368" y="322791"/>
                  <a:pt x="11044368" y="368342"/>
                </a:cubicBezTo>
                <a:cubicBezTo>
                  <a:pt x="11044368" y="413893"/>
                  <a:pt x="10839673" y="450820"/>
                  <a:pt x="10587168" y="450820"/>
                </a:cubicBezTo>
                <a:cubicBezTo>
                  <a:pt x="10334663" y="450820"/>
                  <a:pt x="10129968" y="413893"/>
                  <a:pt x="10129968" y="368342"/>
                </a:cubicBezTo>
                <a:cubicBezTo>
                  <a:pt x="10129968" y="322791"/>
                  <a:pt x="10334663" y="285864"/>
                  <a:pt x="10587168" y="285864"/>
                </a:cubicBezTo>
                <a:close/>
                <a:moveTo>
                  <a:pt x="9903464" y="0"/>
                </a:moveTo>
                <a:lnTo>
                  <a:pt x="10129968" y="0"/>
                </a:lnTo>
                <a:lnTo>
                  <a:pt x="10129968" y="368342"/>
                </a:lnTo>
                <a:lnTo>
                  <a:pt x="10129968" y="755009"/>
                </a:lnTo>
                <a:lnTo>
                  <a:pt x="9903464" y="755009"/>
                </a:lnTo>
                <a:lnTo>
                  <a:pt x="9903464" y="527733"/>
                </a:lnTo>
                <a:lnTo>
                  <a:pt x="1106188" y="527733"/>
                </a:lnTo>
                <a:lnTo>
                  <a:pt x="1106188" y="755009"/>
                </a:lnTo>
                <a:lnTo>
                  <a:pt x="879684" y="755009"/>
                </a:lnTo>
                <a:lnTo>
                  <a:pt x="879684" y="0"/>
                </a:lnTo>
                <a:lnTo>
                  <a:pt x="1106188" y="0"/>
                </a:lnTo>
                <a:lnTo>
                  <a:pt x="1106188" y="208952"/>
                </a:lnTo>
                <a:lnTo>
                  <a:pt x="9903464" y="208952"/>
                </a:lnTo>
                <a:close/>
              </a:path>
            </a:pathLst>
          </a:cu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Calibri Light" panose="020F0302020204030204" pitchFamily="34" charset="0"/>
                <a:cs typeface="Calibri Light" panose="020F0302020204030204" pitchFamily="34" charset="0"/>
              </a:rPr>
              <a:t>New Testament</a:t>
            </a:r>
          </a:p>
        </p:txBody>
      </p:sp>
      <p:sp>
        <p:nvSpPr>
          <p:cNvPr id="19" name="Freeform: Shape 18">
            <a:extLst>
              <a:ext uri="{FF2B5EF4-FFF2-40B4-BE49-F238E27FC236}">
                <a16:creationId xmlns:a16="http://schemas.microsoft.com/office/drawing/2014/main" id="{D0A35E06-7E28-4CDD-B35D-033A02F8E6FC}"/>
              </a:ext>
            </a:extLst>
          </p:cNvPr>
          <p:cNvSpPr/>
          <p:nvPr/>
        </p:nvSpPr>
        <p:spPr>
          <a:xfrm>
            <a:off x="624437" y="5935071"/>
            <a:ext cx="11044368" cy="767825"/>
          </a:xfrm>
          <a:custGeom>
            <a:avLst/>
            <a:gdLst>
              <a:gd name="connsiteX0" fmla="*/ 439842 w 11044368"/>
              <a:gd name="connsiteY0" fmla="*/ 322298 h 767825"/>
              <a:gd name="connsiteX1" fmla="*/ 879684 w 11044368"/>
              <a:gd name="connsiteY1" fmla="*/ 398706 h 767825"/>
              <a:gd name="connsiteX2" fmla="*/ 439842 w 11044368"/>
              <a:gd name="connsiteY2" fmla="*/ 475114 h 767825"/>
              <a:gd name="connsiteX3" fmla="*/ 0 w 11044368"/>
              <a:gd name="connsiteY3" fmla="*/ 398706 h 767825"/>
              <a:gd name="connsiteX4" fmla="*/ 439842 w 11044368"/>
              <a:gd name="connsiteY4" fmla="*/ 322298 h 767825"/>
              <a:gd name="connsiteX5" fmla="*/ 10587168 w 11044368"/>
              <a:gd name="connsiteY5" fmla="*/ 285864 h 767825"/>
              <a:gd name="connsiteX6" fmla="*/ 11044368 w 11044368"/>
              <a:gd name="connsiteY6" fmla="*/ 368342 h 767825"/>
              <a:gd name="connsiteX7" fmla="*/ 10587168 w 11044368"/>
              <a:gd name="connsiteY7" fmla="*/ 450820 h 767825"/>
              <a:gd name="connsiteX8" fmla="*/ 10129968 w 11044368"/>
              <a:gd name="connsiteY8" fmla="*/ 368342 h 767825"/>
              <a:gd name="connsiteX9" fmla="*/ 10587168 w 11044368"/>
              <a:gd name="connsiteY9" fmla="*/ 285864 h 767825"/>
              <a:gd name="connsiteX10" fmla="*/ 9903464 w 11044368"/>
              <a:gd name="connsiteY10" fmla="*/ 0 h 767825"/>
              <a:gd name="connsiteX11" fmla="*/ 10129968 w 11044368"/>
              <a:gd name="connsiteY11" fmla="*/ 0 h 767825"/>
              <a:gd name="connsiteX12" fmla="*/ 10129968 w 11044368"/>
              <a:gd name="connsiteY12" fmla="*/ 368342 h 767825"/>
              <a:gd name="connsiteX13" fmla="*/ 10129968 w 11044368"/>
              <a:gd name="connsiteY13" fmla="*/ 755009 h 767825"/>
              <a:gd name="connsiteX14" fmla="*/ 9903464 w 11044368"/>
              <a:gd name="connsiteY14" fmla="*/ 755009 h 767825"/>
              <a:gd name="connsiteX15" fmla="*/ 9903464 w 11044368"/>
              <a:gd name="connsiteY15" fmla="*/ 540549 h 767825"/>
              <a:gd name="connsiteX16" fmla="*/ 1106188 w 11044368"/>
              <a:gd name="connsiteY16" fmla="*/ 540549 h 767825"/>
              <a:gd name="connsiteX17" fmla="*/ 1106188 w 11044368"/>
              <a:gd name="connsiteY17" fmla="*/ 767825 h 767825"/>
              <a:gd name="connsiteX18" fmla="*/ 879684 w 11044368"/>
              <a:gd name="connsiteY18" fmla="*/ 767825 h 767825"/>
              <a:gd name="connsiteX19" fmla="*/ 879684 w 11044368"/>
              <a:gd name="connsiteY19" fmla="*/ 12816 h 767825"/>
              <a:gd name="connsiteX20" fmla="*/ 1106188 w 11044368"/>
              <a:gd name="connsiteY20" fmla="*/ 12816 h 767825"/>
              <a:gd name="connsiteX21" fmla="*/ 1106188 w 11044368"/>
              <a:gd name="connsiteY21" fmla="*/ 221768 h 767825"/>
              <a:gd name="connsiteX22" fmla="*/ 9903464 w 11044368"/>
              <a:gd name="connsiteY22" fmla="*/ 221768 h 767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044368" h="767825">
                <a:moveTo>
                  <a:pt x="439842" y="322298"/>
                </a:moveTo>
                <a:cubicBezTo>
                  <a:pt x="682760" y="322298"/>
                  <a:pt x="879684" y="356507"/>
                  <a:pt x="879684" y="398706"/>
                </a:cubicBezTo>
                <a:cubicBezTo>
                  <a:pt x="879684" y="440905"/>
                  <a:pt x="682760" y="475114"/>
                  <a:pt x="439842" y="475114"/>
                </a:cubicBezTo>
                <a:cubicBezTo>
                  <a:pt x="196924" y="475114"/>
                  <a:pt x="0" y="440905"/>
                  <a:pt x="0" y="398706"/>
                </a:cubicBezTo>
                <a:cubicBezTo>
                  <a:pt x="0" y="356507"/>
                  <a:pt x="196924" y="322298"/>
                  <a:pt x="439842" y="322298"/>
                </a:cubicBezTo>
                <a:close/>
                <a:moveTo>
                  <a:pt x="10587168" y="285864"/>
                </a:moveTo>
                <a:cubicBezTo>
                  <a:pt x="10839673" y="285864"/>
                  <a:pt x="11044368" y="322791"/>
                  <a:pt x="11044368" y="368342"/>
                </a:cubicBezTo>
                <a:cubicBezTo>
                  <a:pt x="11044368" y="413893"/>
                  <a:pt x="10839673" y="450820"/>
                  <a:pt x="10587168" y="450820"/>
                </a:cubicBezTo>
                <a:cubicBezTo>
                  <a:pt x="10334663" y="450820"/>
                  <a:pt x="10129968" y="413893"/>
                  <a:pt x="10129968" y="368342"/>
                </a:cubicBezTo>
                <a:cubicBezTo>
                  <a:pt x="10129968" y="322791"/>
                  <a:pt x="10334663" y="285864"/>
                  <a:pt x="10587168" y="285864"/>
                </a:cubicBezTo>
                <a:close/>
                <a:moveTo>
                  <a:pt x="9903464" y="0"/>
                </a:moveTo>
                <a:lnTo>
                  <a:pt x="10129968" y="0"/>
                </a:lnTo>
                <a:lnTo>
                  <a:pt x="10129968" y="368342"/>
                </a:lnTo>
                <a:lnTo>
                  <a:pt x="10129968" y="755009"/>
                </a:lnTo>
                <a:lnTo>
                  <a:pt x="9903464" y="755009"/>
                </a:lnTo>
                <a:lnTo>
                  <a:pt x="9903464" y="540549"/>
                </a:lnTo>
                <a:lnTo>
                  <a:pt x="1106188" y="540549"/>
                </a:lnTo>
                <a:lnTo>
                  <a:pt x="1106188" y="767825"/>
                </a:lnTo>
                <a:lnTo>
                  <a:pt x="879684" y="767825"/>
                </a:lnTo>
                <a:lnTo>
                  <a:pt x="879684" y="12816"/>
                </a:lnTo>
                <a:lnTo>
                  <a:pt x="1106188" y="12816"/>
                </a:lnTo>
                <a:lnTo>
                  <a:pt x="1106188" y="221768"/>
                </a:lnTo>
                <a:lnTo>
                  <a:pt x="9903464" y="221768"/>
                </a:lnTo>
                <a:close/>
              </a:path>
            </a:pathLst>
          </a:cu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003309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4_Custom Layou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08A0F8-D3B5-4950-BF62-26EDE6E9AA87}"/>
              </a:ext>
            </a:extLst>
          </p:cNvPr>
          <p:cNvSpPr>
            <a:spLocks noGrp="1"/>
          </p:cNvSpPr>
          <p:nvPr>
            <p:ph idx="1"/>
          </p:nvPr>
        </p:nvSpPr>
        <p:spPr>
          <a:xfrm>
            <a:off x="1739302" y="1928553"/>
            <a:ext cx="8788599" cy="4389120"/>
          </a:xfrm>
          <a:solidFill>
            <a:schemeClr val="accent1">
              <a:lumMod val="75000"/>
            </a:schemeClr>
          </a:solidFill>
        </p:spPr>
        <p:txBody>
          <a:bodyPr/>
          <a:lstStyle>
            <a:lvl1pPr marL="0" indent="0">
              <a:buNone/>
              <a:defRPr sz="3200">
                <a:solidFill>
                  <a:schemeClr val="tx1"/>
                </a:solidFill>
                <a:latin typeface="Calibri Light" panose="020F0302020204030204" pitchFamily="34" charset="0"/>
                <a:cs typeface="Calibri Light" panose="020F0302020204030204" pitchFamily="34" charset="0"/>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p:txBody>
      </p:sp>
      <p:sp>
        <p:nvSpPr>
          <p:cNvPr id="18" name="Freeform: Shape 17">
            <a:extLst>
              <a:ext uri="{FF2B5EF4-FFF2-40B4-BE49-F238E27FC236}">
                <a16:creationId xmlns:a16="http://schemas.microsoft.com/office/drawing/2014/main" id="{847416F9-2C63-45F7-B555-C807B9FD5419}"/>
              </a:ext>
            </a:extLst>
          </p:cNvPr>
          <p:cNvSpPr/>
          <p:nvPr/>
        </p:nvSpPr>
        <p:spPr>
          <a:xfrm>
            <a:off x="624437" y="1431238"/>
            <a:ext cx="11044368" cy="755009"/>
          </a:xfrm>
          <a:custGeom>
            <a:avLst/>
            <a:gdLst>
              <a:gd name="connsiteX0" fmla="*/ 439842 w 11044368"/>
              <a:gd name="connsiteY0" fmla="*/ 309482 h 755009"/>
              <a:gd name="connsiteX1" fmla="*/ 879684 w 11044368"/>
              <a:gd name="connsiteY1" fmla="*/ 385890 h 755009"/>
              <a:gd name="connsiteX2" fmla="*/ 439842 w 11044368"/>
              <a:gd name="connsiteY2" fmla="*/ 462298 h 755009"/>
              <a:gd name="connsiteX3" fmla="*/ 0 w 11044368"/>
              <a:gd name="connsiteY3" fmla="*/ 385890 h 755009"/>
              <a:gd name="connsiteX4" fmla="*/ 439842 w 11044368"/>
              <a:gd name="connsiteY4" fmla="*/ 309482 h 755009"/>
              <a:gd name="connsiteX5" fmla="*/ 10587168 w 11044368"/>
              <a:gd name="connsiteY5" fmla="*/ 285864 h 755009"/>
              <a:gd name="connsiteX6" fmla="*/ 11044368 w 11044368"/>
              <a:gd name="connsiteY6" fmla="*/ 368342 h 755009"/>
              <a:gd name="connsiteX7" fmla="*/ 10587168 w 11044368"/>
              <a:gd name="connsiteY7" fmla="*/ 450820 h 755009"/>
              <a:gd name="connsiteX8" fmla="*/ 10129968 w 11044368"/>
              <a:gd name="connsiteY8" fmla="*/ 368342 h 755009"/>
              <a:gd name="connsiteX9" fmla="*/ 10587168 w 11044368"/>
              <a:gd name="connsiteY9" fmla="*/ 285864 h 755009"/>
              <a:gd name="connsiteX10" fmla="*/ 9903464 w 11044368"/>
              <a:gd name="connsiteY10" fmla="*/ 0 h 755009"/>
              <a:gd name="connsiteX11" fmla="*/ 10129968 w 11044368"/>
              <a:gd name="connsiteY11" fmla="*/ 0 h 755009"/>
              <a:gd name="connsiteX12" fmla="*/ 10129968 w 11044368"/>
              <a:gd name="connsiteY12" fmla="*/ 368342 h 755009"/>
              <a:gd name="connsiteX13" fmla="*/ 10129968 w 11044368"/>
              <a:gd name="connsiteY13" fmla="*/ 755009 h 755009"/>
              <a:gd name="connsiteX14" fmla="*/ 9903464 w 11044368"/>
              <a:gd name="connsiteY14" fmla="*/ 755009 h 755009"/>
              <a:gd name="connsiteX15" fmla="*/ 9903464 w 11044368"/>
              <a:gd name="connsiteY15" fmla="*/ 527733 h 755009"/>
              <a:gd name="connsiteX16" fmla="*/ 1106188 w 11044368"/>
              <a:gd name="connsiteY16" fmla="*/ 527733 h 755009"/>
              <a:gd name="connsiteX17" fmla="*/ 1106188 w 11044368"/>
              <a:gd name="connsiteY17" fmla="*/ 755009 h 755009"/>
              <a:gd name="connsiteX18" fmla="*/ 879684 w 11044368"/>
              <a:gd name="connsiteY18" fmla="*/ 755009 h 755009"/>
              <a:gd name="connsiteX19" fmla="*/ 879684 w 11044368"/>
              <a:gd name="connsiteY19" fmla="*/ 0 h 755009"/>
              <a:gd name="connsiteX20" fmla="*/ 1106188 w 11044368"/>
              <a:gd name="connsiteY20" fmla="*/ 0 h 755009"/>
              <a:gd name="connsiteX21" fmla="*/ 1106188 w 11044368"/>
              <a:gd name="connsiteY21" fmla="*/ 208952 h 755009"/>
              <a:gd name="connsiteX22" fmla="*/ 9903464 w 11044368"/>
              <a:gd name="connsiteY22" fmla="*/ 208952 h 755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044368" h="755009">
                <a:moveTo>
                  <a:pt x="439842" y="309482"/>
                </a:moveTo>
                <a:cubicBezTo>
                  <a:pt x="682760" y="309482"/>
                  <a:pt x="879684" y="343691"/>
                  <a:pt x="879684" y="385890"/>
                </a:cubicBezTo>
                <a:cubicBezTo>
                  <a:pt x="879684" y="428089"/>
                  <a:pt x="682760" y="462298"/>
                  <a:pt x="439842" y="462298"/>
                </a:cubicBezTo>
                <a:cubicBezTo>
                  <a:pt x="196924" y="462298"/>
                  <a:pt x="0" y="428089"/>
                  <a:pt x="0" y="385890"/>
                </a:cubicBezTo>
                <a:cubicBezTo>
                  <a:pt x="0" y="343691"/>
                  <a:pt x="196924" y="309482"/>
                  <a:pt x="439842" y="309482"/>
                </a:cubicBezTo>
                <a:close/>
                <a:moveTo>
                  <a:pt x="10587168" y="285864"/>
                </a:moveTo>
                <a:cubicBezTo>
                  <a:pt x="10839673" y="285864"/>
                  <a:pt x="11044368" y="322791"/>
                  <a:pt x="11044368" y="368342"/>
                </a:cubicBezTo>
                <a:cubicBezTo>
                  <a:pt x="11044368" y="413893"/>
                  <a:pt x="10839673" y="450820"/>
                  <a:pt x="10587168" y="450820"/>
                </a:cubicBezTo>
                <a:cubicBezTo>
                  <a:pt x="10334663" y="450820"/>
                  <a:pt x="10129968" y="413893"/>
                  <a:pt x="10129968" y="368342"/>
                </a:cubicBezTo>
                <a:cubicBezTo>
                  <a:pt x="10129968" y="322791"/>
                  <a:pt x="10334663" y="285864"/>
                  <a:pt x="10587168" y="285864"/>
                </a:cubicBezTo>
                <a:close/>
                <a:moveTo>
                  <a:pt x="9903464" y="0"/>
                </a:moveTo>
                <a:lnTo>
                  <a:pt x="10129968" y="0"/>
                </a:lnTo>
                <a:lnTo>
                  <a:pt x="10129968" y="368342"/>
                </a:lnTo>
                <a:lnTo>
                  <a:pt x="10129968" y="755009"/>
                </a:lnTo>
                <a:lnTo>
                  <a:pt x="9903464" y="755009"/>
                </a:lnTo>
                <a:lnTo>
                  <a:pt x="9903464" y="527733"/>
                </a:lnTo>
                <a:lnTo>
                  <a:pt x="1106188" y="527733"/>
                </a:lnTo>
                <a:lnTo>
                  <a:pt x="1106188" y="755009"/>
                </a:lnTo>
                <a:lnTo>
                  <a:pt x="879684" y="755009"/>
                </a:lnTo>
                <a:lnTo>
                  <a:pt x="879684" y="0"/>
                </a:lnTo>
                <a:lnTo>
                  <a:pt x="1106188" y="0"/>
                </a:lnTo>
                <a:lnTo>
                  <a:pt x="1106188" y="208952"/>
                </a:lnTo>
                <a:lnTo>
                  <a:pt x="9903464" y="208952"/>
                </a:lnTo>
                <a:close/>
              </a:path>
            </a:pathLst>
          </a:cu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Calibri Light" panose="020F0302020204030204" pitchFamily="34" charset="0"/>
                <a:cs typeface="Calibri Light" panose="020F0302020204030204" pitchFamily="34" charset="0"/>
              </a:rPr>
              <a:t>New Testament</a:t>
            </a:r>
          </a:p>
        </p:txBody>
      </p:sp>
      <p:sp>
        <p:nvSpPr>
          <p:cNvPr id="19" name="Freeform: Shape 18">
            <a:extLst>
              <a:ext uri="{FF2B5EF4-FFF2-40B4-BE49-F238E27FC236}">
                <a16:creationId xmlns:a16="http://schemas.microsoft.com/office/drawing/2014/main" id="{D0A35E06-7E28-4CDD-B35D-033A02F8E6FC}"/>
              </a:ext>
            </a:extLst>
          </p:cNvPr>
          <p:cNvSpPr/>
          <p:nvPr/>
        </p:nvSpPr>
        <p:spPr>
          <a:xfrm>
            <a:off x="624437" y="6066354"/>
            <a:ext cx="11044368" cy="767825"/>
          </a:xfrm>
          <a:custGeom>
            <a:avLst/>
            <a:gdLst>
              <a:gd name="connsiteX0" fmla="*/ 439842 w 11044368"/>
              <a:gd name="connsiteY0" fmla="*/ 322298 h 767825"/>
              <a:gd name="connsiteX1" fmla="*/ 879684 w 11044368"/>
              <a:gd name="connsiteY1" fmla="*/ 398706 h 767825"/>
              <a:gd name="connsiteX2" fmla="*/ 439842 w 11044368"/>
              <a:gd name="connsiteY2" fmla="*/ 475114 h 767825"/>
              <a:gd name="connsiteX3" fmla="*/ 0 w 11044368"/>
              <a:gd name="connsiteY3" fmla="*/ 398706 h 767825"/>
              <a:gd name="connsiteX4" fmla="*/ 439842 w 11044368"/>
              <a:gd name="connsiteY4" fmla="*/ 322298 h 767825"/>
              <a:gd name="connsiteX5" fmla="*/ 10587168 w 11044368"/>
              <a:gd name="connsiteY5" fmla="*/ 285864 h 767825"/>
              <a:gd name="connsiteX6" fmla="*/ 11044368 w 11044368"/>
              <a:gd name="connsiteY6" fmla="*/ 368342 h 767825"/>
              <a:gd name="connsiteX7" fmla="*/ 10587168 w 11044368"/>
              <a:gd name="connsiteY7" fmla="*/ 450820 h 767825"/>
              <a:gd name="connsiteX8" fmla="*/ 10129968 w 11044368"/>
              <a:gd name="connsiteY8" fmla="*/ 368342 h 767825"/>
              <a:gd name="connsiteX9" fmla="*/ 10587168 w 11044368"/>
              <a:gd name="connsiteY9" fmla="*/ 285864 h 767825"/>
              <a:gd name="connsiteX10" fmla="*/ 9903464 w 11044368"/>
              <a:gd name="connsiteY10" fmla="*/ 0 h 767825"/>
              <a:gd name="connsiteX11" fmla="*/ 10129968 w 11044368"/>
              <a:gd name="connsiteY11" fmla="*/ 0 h 767825"/>
              <a:gd name="connsiteX12" fmla="*/ 10129968 w 11044368"/>
              <a:gd name="connsiteY12" fmla="*/ 368342 h 767825"/>
              <a:gd name="connsiteX13" fmla="*/ 10129968 w 11044368"/>
              <a:gd name="connsiteY13" fmla="*/ 755009 h 767825"/>
              <a:gd name="connsiteX14" fmla="*/ 9903464 w 11044368"/>
              <a:gd name="connsiteY14" fmla="*/ 755009 h 767825"/>
              <a:gd name="connsiteX15" fmla="*/ 9903464 w 11044368"/>
              <a:gd name="connsiteY15" fmla="*/ 540549 h 767825"/>
              <a:gd name="connsiteX16" fmla="*/ 1106188 w 11044368"/>
              <a:gd name="connsiteY16" fmla="*/ 540549 h 767825"/>
              <a:gd name="connsiteX17" fmla="*/ 1106188 w 11044368"/>
              <a:gd name="connsiteY17" fmla="*/ 767825 h 767825"/>
              <a:gd name="connsiteX18" fmla="*/ 879684 w 11044368"/>
              <a:gd name="connsiteY18" fmla="*/ 767825 h 767825"/>
              <a:gd name="connsiteX19" fmla="*/ 879684 w 11044368"/>
              <a:gd name="connsiteY19" fmla="*/ 12816 h 767825"/>
              <a:gd name="connsiteX20" fmla="*/ 1106188 w 11044368"/>
              <a:gd name="connsiteY20" fmla="*/ 12816 h 767825"/>
              <a:gd name="connsiteX21" fmla="*/ 1106188 w 11044368"/>
              <a:gd name="connsiteY21" fmla="*/ 221768 h 767825"/>
              <a:gd name="connsiteX22" fmla="*/ 9903464 w 11044368"/>
              <a:gd name="connsiteY22" fmla="*/ 221768 h 767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044368" h="767825">
                <a:moveTo>
                  <a:pt x="439842" y="322298"/>
                </a:moveTo>
                <a:cubicBezTo>
                  <a:pt x="682760" y="322298"/>
                  <a:pt x="879684" y="356507"/>
                  <a:pt x="879684" y="398706"/>
                </a:cubicBezTo>
                <a:cubicBezTo>
                  <a:pt x="879684" y="440905"/>
                  <a:pt x="682760" y="475114"/>
                  <a:pt x="439842" y="475114"/>
                </a:cubicBezTo>
                <a:cubicBezTo>
                  <a:pt x="196924" y="475114"/>
                  <a:pt x="0" y="440905"/>
                  <a:pt x="0" y="398706"/>
                </a:cubicBezTo>
                <a:cubicBezTo>
                  <a:pt x="0" y="356507"/>
                  <a:pt x="196924" y="322298"/>
                  <a:pt x="439842" y="322298"/>
                </a:cubicBezTo>
                <a:close/>
                <a:moveTo>
                  <a:pt x="10587168" y="285864"/>
                </a:moveTo>
                <a:cubicBezTo>
                  <a:pt x="10839673" y="285864"/>
                  <a:pt x="11044368" y="322791"/>
                  <a:pt x="11044368" y="368342"/>
                </a:cubicBezTo>
                <a:cubicBezTo>
                  <a:pt x="11044368" y="413893"/>
                  <a:pt x="10839673" y="450820"/>
                  <a:pt x="10587168" y="450820"/>
                </a:cubicBezTo>
                <a:cubicBezTo>
                  <a:pt x="10334663" y="450820"/>
                  <a:pt x="10129968" y="413893"/>
                  <a:pt x="10129968" y="368342"/>
                </a:cubicBezTo>
                <a:cubicBezTo>
                  <a:pt x="10129968" y="322791"/>
                  <a:pt x="10334663" y="285864"/>
                  <a:pt x="10587168" y="285864"/>
                </a:cubicBezTo>
                <a:close/>
                <a:moveTo>
                  <a:pt x="9903464" y="0"/>
                </a:moveTo>
                <a:lnTo>
                  <a:pt x="10129968" y="0"/>
                </a:lnTo>
                <a:lnTo>
                  <a:pt x="10129968" y="368342"/>
                </a:lnTo>
                <a:lnTo>
                  <a:pt x="10129968" y="755009"/>
                </a:lnTo>
                <a:lnTo>
                  <a:pt x="9903464" y="755009"/>
                </a:lnTo>
                <a:lnTo>
                  <a:pt x="9903464" y="540549"/>
                </a:lnTo>
                <a:lnTo>
                  <a:pt x="1106188" y="540549"/>
                </a:lnTo>
                <a:lnTo>
                  <a:pt x="1106188" y="767825"/>
                </a:lnTo>
                <a:lnTo>
                  <a:pt x="879684" y="767825"/>
                </a:lnTo>
                <a:lnTo>
                  <a:pt x="879684" y="12816"/>
                </a:lnTo>
                <a:lnTo>
                  <a:pt x="1106188" y="12816"/>
                </a:lnTo>
                <a:lnTo>
                  <a:pt x="1106188" y="221768"/>
                </a:lnTo>
                <a:lnTo>
                  <a:pt x="9903464" y="221768"/>
                </a:lnTo>
                <a:close/>
              </a:path>
            </a:pathLst>
          </a:cu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52CFFC25-6239-4809-8C53-1D05DDF3F486}"/>
              </a:ext>
            </a:extLst>
          </p:cNvPr>
          <p:cNvSpPr>
            <a:spLocks noGrp="1"/>
          </p:cNvSpPr>
          <p:nvPr>
            <p:ph type="title" hasCustomPrompt="1"/>
          </p:nvPr>
        </p:nvSpPr>
        <p:spPr>
          <a:xfrm>
            <a:off x="337" y="309562"/>
            <a:ext cx="10515600" cy="1325563"/>
          </a:xfrm>
        </p:spPr>
        <p:txBody>
          <a:bodyPr/>
          <a:lstStyle>
            <a:lvl1pPr algn="l">
              <a:defRPr sz="4200"/>
            </a:lvl1pPr>
          </a:lstStyle>
          <a:p>
            <a:r>
              <a:rPr lang="en-US" dirty="0"/>
              <a:t>Click To Edit Master Title Style</a:t>
            </a:r>
          </a:p>
        </p:txBody>
      </p:sp>
    </p:spTree>
    <p:extLst>
      <p:ext uri="{BB962C8B-B14F-4D97-AF65-F5344CB8AC3E}">
        <p14:creationId xmlns:p14="http://schemas.microsoft.com/office/powerpoint/2010/main" val="13098865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6_Custom Layou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08A0F8-D3B5-4950-BF62-26EDE6E9AA87}"/>
              </a:ext>
            </a:extLst>
          </p:cNvPr>
          <p:cNvSpPr>
            <a:spLocks noGrp="1"/>
          </p:cNvSpPr>
          <p:nvPr>
            <p:ph idx="1"/>
          </p:nvPr>
        </p:nvSpPr>
        <p:spPr>
          <a:xfrm>
            <a:off x="1739302" y="1928553"/>
            <a:ext cx="8788599" cy="4389120"/>
          </a:xfrm>
          <a:solidFill>
            <a:schemeClr val="accent1">
              <a:lumMod val="75000"/>
            </a:schemeClr>
          </a:solidFill>
        </p:spPr>
        <p:txBody>
          <a:bodyPr/>
          <a:lstStyle>
            <a:lvl1pPr marL="0" indent="0">
              <a:buNone/>
              <a:defRPr sz="3200">
                <a:solidFill>
                  <a:schemeClr val="tx1"/>
                </a:solidFill>
                <a:latin typeface="Calibri Light" panose="020F0302020204030204" pitchFamily="34" charset="0"/>
                <a:cs typeface="Calibri Light" panose="020F0302020204030204" pitchFamily="34" charset="0"/>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p:txBody>
      </p:sp>
      <p:sp>
        <p:nvSpPr>
          <p:cNvPr id="18" name="Freeform: Shape 17">
            <a:extLst>
              <a:ext uri="{FF2B5EF4-FFF2-40B4-BE49-F238E27FC236}">
                <a16:creationId xmlns:a16="http://schemas.microsoft.com/office/drawing/2014/main" id="{847416F9-2C63-45F7-B555-C807B9FD5419}"/>
              </a:ext>
            </a:extLst>
          </p:cNvPr>
          <p:cNvSpPr/>
          <p:nvPr/>
        </p:nvSpPr>
        <p:spPr>
          <a:xfrm>
            <a:off x="624437" y="1431238"/>
            <a:ext cx="11044368" cy="755009"/>
          </a:xfrm>
          <a:custGeom>
            <a:avLst/>
            <a:gdLst>
              <a:gd name="connsiteX0" fmla="*/ 439842 w 11044368"/>
              <a:gd name="connsiteY0" fmla="*/ 309482 h 755009"/>
              <a:gd name="connsiteX1" fmla="*/ 879684 w 11044368"/>
              <a:gd name="connsiteY1" fmla="*/ 385890 h 755009"/>
              <a:gd name="connsiteX2" fmla="*/ 439842 w 11044368"/>
              <a:gd name="connsiteY2" fmla="*/ 462298 h 755009"/>
              <a:gd name="connsiteX3" fmla="*/ 0 w 11044368"/>
              <a:gd name="connsiteY3" fmla="*/ 385890 h 755009"/>
              <a:gd name="connsiteX4" fmla="*/ 439842 w 11044368"/>
              <a:gd name="connsiteY4" fmla="*/ 309482 h 755009"/>
              <a:gd name="connsiteX5" fmla="*/ 10587168 w 11044368"/>
              <a:gd name="connsiteY5" fmla="*/ 285864 h 755009"/>
              <a:gd name="connsiteX6" fmla="*/ 11044368 w 11044368"/>
              <a:gd name="connsiteY6" fmla="*/ 368342 h 755009"/>
              <a:gd name="connsiteX7" fmla="*/ 10587168 w 11044368"/>
              <a:gd name="connsiteY7" fmla="*/ 450820 h 755009"/>
              <a:gd name="connsiteX8" fmla="*/ 10129968 w 11044368"/>
              <a:gd name="connsiteY8" fmla="*/ 368342 h 755009"/>
              <a:gd name="connsiteX9" fmla="*/ 10587168 w 11044368"/>
              <a:gd name="connsiteY9" fmla="*/ 285864 h 755009"/>
              <a:gd name="connsiteX10" fmla="*/ 9903464 w 11044368"/>
              <a:gd name="connsiteY10" fmla="*/ 0 h 755009"/>
              <a:gd name="connsiteX11" fmla="*/ 10129968 w 11044368"/>
              <a:gd name="connsiteY11" fmla="*/ 0 h 755009"/>
              <a:gd name="connsiteX12" fmla="*/ 10129968 w 11044368"/>
              <a:gd name="connsiteY12" fmla="*/ 368342 h 755009"/>
              <a:gd name="connsiteX13" fmla="*/ 10129968 w 11044368"/>
              <a:gd name="connsiteY13" fmla="*/ 755009 h 755009"/>
              <a:gd name="connsiteX14" fmla="*/ 9903464 w 11044368"/>
              <a:gd name="connsiteY14" fmla="*/ 755009 h 755009"/>
              <a:gd name="connsiteX15" fmla="*/ 9903464 w 11044368"/>
              <a:gd name="connsiteY15" fmla="*/ 527733 h 755009"/>
              <a:gd name="connsiteX16" fmla="*/ 1106188 w 11044368"/>
              <a:gd name="connsiteY16" fmla="*/ 527733 h 755009"/>
              <a:gd name="connsiteX17" fmla="*/ 1106188 w 11044368"/>
              <a:gd name="connsiteY17" fmla="*/ 755009 h 755009"/>
              <a:gd name="connsiteX18" fmla="*/ 879684 w 11044368"/>
              <a:gd name="connsiteY18" fmla="*/ 755009 h 755009"/>
              <a:gd name="connsiteX19" fmla="*/ 879684 w 11044368"/>
              <a:gd name="connsiteY19" fmla="*/ 0 h 755009"/>
              <a:gd name="connsiteX20" fmla="*/ 1106188 w 11044368"/>
              <a:gd name="connsiteY20" fmla="*/ 0 h 755009"/>
              <a:gd name="connsiteX21" fmla="*/ 1106188 w 11044368"/>
              <a:gd name="connsiteY21" fmla="*/ 208952 h 755009"/>
              <a:gd name="connsiteX22" fmla="*/ 9903464 w 11044368"/>
              <a:gd name="connsiteY22" fmla="*/ 208952 h 755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044368" h="755009">
                <a:moveTo>
                  <a:pt x="439842" y="309482"/>
                </a:moveTo>
                <a:cubicBezTo>
                  <a:pt x="682760" y="309482"/>
                  <a:pt x="879684" y="343691"/>
                  <a:pt x="879684" y="385890"/>
                </a:cubicBezTo>
                <a:cubicBezTo>
                  <a:pt x="879684" y="428089"/>
                  <a:pt x="682760" y="462298"/>
                  <a:pt x="439842" y="462298"/>
                </a:cubicBezTo>
                <a:cubicBezTo>
                  <a:pt x="196924" y="462298"/>
                  <a:pt x="0" y="428089"/>
                  <a:pt x="0" y="385890"/>
                </a:cubicBezTo>
                <a:cubicBezTo>
                  <a:pt x="0" y="343691"/>
                  <a:pt x="196924" y="309482"/>
                  <a:pt x="439842" y="309482"/>
                </a:cubicBezTo>
                <a:close/>
                <a:moveTo>
                  <a:pt x="10587168" y="285864"/>
                </a:moveTo>
                <a:cubicBezTo>
                  <a:pt x="10839673" y="285864"/>
                  <a:pt x="11044368" y="322791"/>
                  <a:pt x="11044368" y="368342"/>
                </a:cubicBezTo>
                <a:cubicBezTo>
                  <a:pt x="11044368" y="413893"/>
                  <a:pt x="10839673" y="450820"/>
                  <a:pt x="10587168" y="450820"/>
                </a:cubicBezTo>
                <a:cubicBezTo>
                  <a:pt x="10334663" y="450820"/>
                  <a:pt x="10129968" y="413893"/>
                  <a:pt x="10129968" y="368342"/>
                </a:cubicBezTo>
                <a:cubicBezTo>
                  <a:pt x="10129968" y="322791"/>
                  <a:pt x="10334663" y="285864"/>
                  <a:pt x="10587168" y="285864"/>
                </a:cubicBezTo>
                <a:close/>
                <a:moveTo>
                  <a:pt x="9903464" y="0"/>
                </a:moveTo>
                <a:lnTo>
                  <a:pt x="10129968" y="0"/>
                </a:lnTo>
                <a:lnTo>
                  <a:pt x="10129968" y="368342"/>
                </a:lnTo>
                <a:lnTo>
                  <a:pt x="10129968" y="755009"/>
                </a:lnTo>
                <a:lnTo>
                  <a:pt x="9903464" y="755009"/>
                </a:lnTo>
                <a:lnTo>
                  <a:pt x="9903464" y="527733"/>
                </a:lnTo>
                <a:lnTo>
                  <a:pt x="1106188" y="527733"/>
                </a:lnTo>
                <a:lnTo>
                  <a:pt x="1106188" y="755009"/>
                </a:lnTo>
                <a:lnTo>
                  <a:pt x="879684" y="755009"/>
                </a:lnTo>
                <a:lnTo>
                  <a:pt x="879684" y="0"/>
                </a:lnTo>
                <a:lnTo>
                  <a:pt x="1106188" y="0"/>
                </a:lnTo>
                <a:lnTo>
                  <a:pt x="1106188" y="208952"/>
                </a:lnTo>
                <a:lnTo>
                  <a:pt x="9903464" y="208952"/>
                </a:lnTo>
                <a:close/>
              </a:path>
            </a:pathLst>
          </a:cu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Calibri Light" panose="020F0302020204030204" pitchFamily="34" charset="0"/>
                <a:cs typeface="Calibri Light" panose="020F0302020204030204" pitchFamily="34" charset="0"/>
              </a:rPr>
              <a:t>New Testament</a:t>
            </a:r>
          </a:p>
        </p:txBody>
      </p:sp>
      <p:sp>
        <p:nvSpPr>
          <p:cNvPr id="19" name="Freeform: Shape 18">
            <a:extLst>
              <a:ext uri="{FF2B5EF4-FFF2-40B4-BE49-F238E27FC236}">
                <a16:creationId xmlns:a16="http://schemas.microsoft.com/office/drawing/2014/main" id="{D0A35E06-7E28-4CDD-B35D-033A02F8E6FC}"/>
              </a:ext>
            </a:extLst>
          </p:cNvPr>
          <p:cNvSpPr/>
          <p:nvPr/>
        </p:nvSpPr>
        <p:spPr>
          <a:xfrm>
            <a:off x="624437" y="6066354"/>
            <a:ext cx="11044368" cy="767825"/>
          </a:xfrm>
          <a:custGeom>
            <a:avLst/>
            <a:gdLst>
              <a:gd name="connsiteX0" fmla="*/ 439842 w 11044368"/>
              <a:gd name="connsiteY0" fmla="*/ 322298 h 767825"/>
              <a:gd name="connsiteX1" fmla="*/ 879684 w 11044368"/>
              <a:gd name="connsiteY1" fmla="*/ 398706 h 767825"/>
              <a:gd name="connsiteX2" fmla="*/ 439842 w 11044368"/>
              <a:gd name="connsiteY2" fmla="*/ 475114 h 767825"/>
              <a:gd name="connsiteX3" fmla="*/ 0 w 11044368"/>
              <a:gd name="connsiteY3" fmla="*/ 398706 h 767825"/>
              <a:gd name="connsiteX4" fmla="*/ 439842 w 11044368"/>
              <a:gd name="connsiteY4" fmla="*/ 322298 h 767825"/>
              <a:gd name="connsiteX5" fmla="*/ 10587168 w 11044368"/>
              <a:gd name="connsiteY5" fmla="*/ 285864 h 767825"/>
              <a:gd name="connsiteX6" fmla="*/ 11044368 w 11044368"/>
              <a:gd name="connsiteY6" fmla="*/ 368342 h 767825"/>
              <a:gd name="connsiteX7" fmla="*/ 10587168 w 11044368"/>
              <a:gd name="connsiteY7" fmla="*/ 450820 h 767825"/>
              <a:gd name="connsiteX8" fmla="*/ 10129968 w 11044368"/>
              <a:gd name="connsiteY8" fmla="*/ 368342 h 767825"/>
              <a:gd name="connsiteX9" fmla="*/ 10587168 w 11044368"/>
              <a:gd name="connsiteY9" fmla="*/ 285864 h 767825"/>
              <a:gd name="connsiteX10" fmla="*/ 9903464 w 11044368"/>
              <a:gd name="connsiteY10" fmla="*/ 0 h 767825"/>
              <a:gd name="connsiteX11" fmla="*/ 10129968 w 11044368"/>
              <a:gd name="connsiteY11" fmla="*/ 0 h 767825"/>
              <a:gd name="connsiteX12" fmla="*/ 10129968 w 11044368"/>
              <a:gd name="connsiteY12" fmla="*/ 368342 h 767825"/>
              <a:gd name="connsiteX13" fmla="*/ 10129968 w 11044368"/>
              <a:gd name="connsiteY13" fmla="*/ 755009 h 767825"/>
              <a:gd name="connsiteX14" fmla="*/ 9903464 w 11044368"/>
              <a:gd name="connsiteY14" fmla="*/ 755009 h 767825"/>
              <a:gd name="connsiteX15" fmla="*/ 9903464 w 11044368"/>
              <a:gd name="connsiteY15" fmla="*/ 540549 h 767825"/>
              <a:gd name="connsiteX16" fmla="*/ 1106188 w 11044368"/>
              <a:gd name="connsiteY16" fmla="*/ 540549 h 767825"/>
              <a:gd name="connsiteX17" fmla="*/ 1106188 w 11044368"/>
              <a:gd name="connsiteY17" fmla="*/ 767825 h 767825"/>
              <a:gd name="connsiteX18" fmla="*/ 879684 w 11044368"/>
              <a:gd name="connsiteY18" fmla="*/ 767825 h 767825"/>
              <a:gd name="connsiteX19" fmla="*/ 879684 w 11044368"/>
              <a:gd name="connsiteY19" fmla="*/ 12816 h 767825"/>
              <a:gd name="connsiteX20" fmla="*/ 1106188 w 11044368"/>
              <a:gd name="connsiteY20" fmla="*/ 12816 h 767825"/>
              <a:gd name="connsiteX21" fmla="*/ 1106188 w 11044368"/>
              <a:gd name="connsiteY21" fmla="*/ 221768 h 767825"/>
              <a:gd name="connsiteX22" fmla="*/ 9903464 w 11044368"/>
              <a:gd name="connsiteY22" fmla="*/ 221768 h 767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044368" h="767825">
                <a:moveTo>
                  <a:pt x="439842" y="322298"/>
                </a:moveTo>
                <a:cubicBezTo>
                  <a:pt x="682760" y="322298"/>
                  <a:pt x="879684" y="356507"/>
                  <a:pt x="879684" y="398706"/>
                </a:cubicBezTo>
                <a:cubicBezTo>
                  <a:pt x="879684" y="440905"/>
                  <a:pt x="682760" y="475114"/>
                  <a:pt x="439842" y="475114"/>
                </a:cubicBezTo>
                <a:cubicBezTo>
                  <a:pt x="196924" y="475114"/>
                  <a:pt x="0" y="440905"/>
                  <a:pt x="0" y="398706"/>
                </a:cubicBezTo>
                <a:cubicBezTo>
                  <a:pt x="0" y="356507"/>
                  <a:pt x="196924" y="322298"/>
                  <a:pt x="439842" y="322298"/>
                </a:cubicBezTo>
                <a:close/>
                <a:moveTo>
                  <a:pt x="10587168" y="285864"/>
                </a:moveTo>
                <a:cubicBezTo>
                  <a:pt x="10839673" y="285864"/>
                  <a:pt x="11044368" y="322791"/>
                  <a:pt x="11044368" y="368342"/>
                </a:cubicBezTo>
                <a:cubicBezTo>
                  <a:pt x="11044368" y="413893"/>
                  <a:pt x="10839673" y="450820"/>
                  <a:pt x="10587168" y="450820"/>
                </a:cubicBezTo>
                <a:cubicBezTo>
                  <a:pt x="10334663" y="450820"/>
                  <a:pt x="10129968" y="413893"/>
                  <a:pt x="10129968" y="368342"/>
                </a:cubicBezTo>
                <a:cubicBezTo>
                  <a:pt x="10129968" y="322791"/>
                  <a:pt x="10334663" y="285864"/>
                  <a:pt x="10587168" y="285864"/>
                </a:cubicBezTo>
                <a:close/>
                <a:moveTo>
                  <a:pt x="9903464" y="0"/>
                </a:moveTo>
                <a:lnTo>
                  <a:pt x="10129968" y="0"/>
                </a:lnTo>
                <a:lnTo>
                  <a:pt x="10129968" y="368342"/>
                </a:lnTo>
                <a:lnTo>
                  <a:pt x="10129968" y="755009"/>
                </a:lnTo>
                <a:lnTo>
                  <a:pt x="9903464" y="755009"/>
                </a:lnTo>
                <a:lnTo>
                  <a:pt x="9903464" y="540549"/>
                </a:lnTo>
                <a:lnTo>
                  <a:pt x="1106188" y="540549"/>
                </a:lnTo>
                <a:lnTo>
                  <a:pt x="1106188" y="767825"/>
                </a:lnTo>
                <a:lnTo>
                  <a:pt x="879684" y="767825"/>
                </a:lnTo>
                <a:lnTo>
                  <a:pt x="879684" y="12816"/>
                </a:lnTo>
                <a:lnTo>
                  <a:pt x="1106188" y="12816"/>
                </a:lnTo>
                <a:lnTo>
                  <a:pt x="1106188" y="221768"/>
                </a:lnTo>
                <a:lnTo>
                  <a:pt x="9903464" y="221768"/>
                </a:lnTo>
                <a:close/>
              </a:path>
            </a:pathLst>
          </a:cu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52CFFC25-6239-4809-8C53-1D05DDF3F486}"/>
              </a:ext>
            </a:extLst>
          </p:cNvPr>
          <p:cNvSpPr>
            <a:spLocks noGrp="1"/>
          </p:cNvSpPr>
          <p:nvPr>
            <p:ph type="title" hasCustomPrompt="1"/>
          </p:nvPr>
        </p:nvSpPr>
        <p:spPr>
          <a:xfrm>
            <a:off x="337" y="309562"/>
            <a:ext cx="10515600" cy="1325563"/>
          </a:xfrm>
        </p:spPr>
        <p:txBody>
          <a:bodyPr/>
          <a:lstStyle>
            <a:lvl1pPr algn="l">
              <a:defRPr sz="4200"/>
            </a:lvl1pPr>
          </a:lstStyle>
          <a:p>
            <a:r>
              <a:rPr lang="en-US" dirty="0"/>
              <a:t>Click To Edit Master Title Style</a:t>
            </a:r>
          </a:p>
        </p:txBody>
      </p:sp>
    </p:spTree>
    <p:extLst>
      <p:ext uri="{BB962C8B-B14F-4D97-AF65-F5344CB8AC3E}">
        <p14:creationId xmlns:p14="http://schemas.microsoft.com/office/powerpoint/2010/main" val="16799790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08A0F8-D3B5-4950-BF62-26EDE6E9AA87}"/>
              </a:ext>
            </a:extLst>
          </p:cNvPr>
          <p:cNvSpPr>
            <a:spLocks noGrp="1"/>
          </p:cNvSpPr>
          <p:nvPr>
            <p:ph idx="1"/>
          </p:nvPr>
        </p:nvSpPr>
        <p:spPr>
          <a:xfrm>
            <a:off x="1739302" y="766597"/>
            <a:ext cx="8788599" cy="2325738"/>
          </a:xfrm>
          <a:solidFill>
            <a:srgbClr val="E9D68F"/>
          </a:solidFill>
        </p:spPr>
        <p:txBody>
          <a:bodyPr/>
          <a:lstStyle>
            <a:lvl1pPr marL="0" indent="0">
              <a:buNone/>
              <a:defRPr sz="3200">
                <a:solidFill>
                  <a:schemeClr val="tx1"/>
                </a:solidFill>
                <a:latin typeface="+mn-lt"/>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p:txBody>
      </p:sp>
      <p:sp>
        <p:nvSpPr>
          <p:cNvPr id="18" name="Freeform: Shape 17">
            <a:extLst>
              <a:ext uri="{FF2B5EF4-FFF2-40B4-BE49-F238E27FC236}">
                <a16:creationId xmlns:a16="http://schemas.microsoft.com/office/drawing/2014/main" id="{847416F9-2C63-45F7-B555-C807B9FD5419}"/>
              </a:ext>
            </a:extLst>
          </p:cNvPr>
          <p:cNvSpPr/>
          <p:nvPr/>
        </p:nvSpPr>
        <p:spPr>
          <a:xfrm>
            <a:off x="624437" y="238864"/>
            <a:ext cx="11044368" cy="755009"/>
          </a:xfrm>
          <a:custGeom>
            <a:avLst/>
            <a:gdLst>
              <a:gd name="connsiteX0" fmla="*/ 439842 w 11044368"/>
              <a:gd name="connsiteY0" fmla="*/ 309482 h 755009"/>
              <a:gd name="connsiteX1" fmla="*/ 879684 w 11044368"/>
              <a:gd name="connsiteY1" fmla="*/ 385890 h 755009"/>
              <a:gd name="connsiteX2" fmla="*/ 439842 w 11044368"/>
              <a:gd name="connsiteY2" fmla="*/ 462298 h 755009"/>
              <a:gd name="connsiteX3" fmla="*/ 0 w 11044368"/>
              <a:gd name="connsiteY3" fmla="*/ 385890 h 755009"/>
              <a:gd name="connsiteX4" fmla="*/ 439842 w 11044368"/>
              <a:gd name="connsiteY4" fmla="*/ 309482 h 755009"/>
              <a:gd name="connsiteX5" fmla="*/ 10587168 w 11044368"/>
              <a:gd name="connsiteY5" fmla="*/ 285864 h 755009"/>
              <a:gd name="connsiteX6" fmla="*/ 11044368 w 11044368"/>
              <a:gd name="connsiteY6" fmla="*/ 368342 h 755009"/>
              <a:gd name="connsiteX7" fmla="*/ 10587168 w 11044368"/>
              <a:gd name="connsiteY7" fmla="*/ 450820 h 755009"/>
              <a:gd name="connsiteX8" fmla="*/ 10129968 w 11044368"/>
              <a:gd name="connsiteY8" fmla="*/ 368342 h 755009"/>
              <a:gd name="connsiteX9" fmla="*/ 10587168 w 11044368"/>
              <a:gd name="connsiteY9" fmla="*/ 285864 h 755009"/>
              <a:gd name="connsiteX10" fmla="*/ 9903464 w 11044368"/>
              <a:gd name="connsiteY10" fmla="*/ 0 h 755009"/>
              <a:gd name="connsiteX11" fmla="*/ 10129968 w 11044368"/>
              <a:gd name="connsiteY11" fmla="*/ 0 h 755009"/>
              <a:gd name="connsiteX12" fmla="*/ 10129968 w 11044368"/>
              <a:gd name="connsiteY12" fmla="*/ 368342 h 755009"/>
              <a:gd name="connsiteX13" fmla="*/ 10129968 w 11044368"/>
              <a:gd name="connsiteY13" fmla="*/ 755009 h 755009"/>
              <a:gd name="connsiteX14" fmla="*/ 9903464 w 11044368"/>
              <a:gd name="connsiteY14" fmla="*/ 755009 h 755009"/>
              <a:gd name="connsiteX15" fmla="*/ 9903464 w 11044368"/>
              <a:gd name="connsiteY15" fmla="*/ 527733 h 755009"/>
              <a:gd name="connsiteX16" fmla="*/ 1106188 w 11044368"/>
              <a:gd name="connsiteY16" fmla="*/ 527733 h 755009"/>
              <a:gd name="connsiteX17" fmla="*/ 1106188 w 11044368"/>
              <a:gd name="connsiteY17" fmla="*/ 755009 h 755009"/>
              <a:gd name="connsiteX18" fmla="*/ 879684 w 11044368"/>
              <a:gd name="connsiteY18" fmla="*/ 755009 h 755009"/>
              <a:gd name="connsiteX19" fmla="*/ 879684 w 11044368"/>
              <a:gd name="connsiteY19" fmla="*/ 0 h 755009"/>
              <a:gd name="connsiteX20" fmla="*/ 1106188 w 11044368"/>
              <a:gd name="connsiteY20" fmla="*/ 0 h 755009"/>
              <a:gd name="connsiteX21" fmla="*/ 1106188 w 11044368"/>
              <a:gd name="connsiteY21" fmla="*/ 208952 h 755009"/>
              <a:gd name="connsiteX22" fmla="*/ 9903464 w 11044368"/>
              <a:gd name="connsiteY22" fmla="*/ 208952 h 755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044368" h="755009">
                <a:moveTo>
                  <a:pt x="439842" y="309482"/>
                </a:moveTo>
                <a:cubicBezTo>
                  <a:pt x="682760" y="309482"/>
                  <a:pt x="879684" y="343691"/>
                  <a:pt x="879684" y="385890"/>
                </a:cubicBezTo>
                <a:cubicBezTo>
                  <a:pt x="879684" y="428089"/>
                  <a:pt x="682760" y="462298"/>
                  <a:pt x="439842" y="462298"/>
                </a:cubicBezTo>
                <a:cubicBezTo>
                  <a:pt x="196924" y="462298"/>
                  <a:pt x="0" y="428089"/>
                  <a:pt x="0" y="385890"/>
                </a:cubicBezTo>
                <a:cubicBezTo>
                  <a:pt x="0" y="343691"/>
                  <a:pt x="196924" y="309482"/>
                  <a:pt x="439842" y="309482"/>
                </a:cubicBezTo>
                <a:close/>
                <a:moveTo>
                  <a:pt x="10587168" y="285864"/>
                </a:moveTo>
                <a:cubicBezTo>
                  <a:pt x="10839673" y="285864"/>
                  <a:pt x="11044368" y="322791"/>
                  <a:pt x="11044368" y="368342"/>
                </a:cubicBezTo>
                <a:cubicBezTo>
                  <a:pt x="11044368" y="413893"/>
                  <a:pt x="10839673" y="450820"/>
                  <a:pt x="10587168" y="450820"/>
                </a:cubicBezTo>
                <a:cubicBezTo>
                  <a:pt x="10334663" y="450820"/>
                  <a:pt x="10129968" y="413893"/>
                  <a:pt x="10129968" y="368342"/>
                </a:cubicBezTo>
                <a:cubicBezTo>
                  <a:pt x="10129968" y="322791"/>
                  <a:pt x="10334663" y="285864"/>
                  <a:pt x="10587168" y="285864"/>
                </a:cubicBezTo>
                <a:close/>
                <a:moveTo>
                  <a:pt x="9903464" y="0"/>
                </a:moveTo>
                <a:lnTo>
                  <a:pt x="10129968" y="0"/>
                </a:lnTo>
                <a:lnTo>
                  <a:pt x="10129968" y="368342"/>
                </a:lnTo>
                <a:lnTo>
                  <a:pt x="10129968" y="755009"/>
                </a:lnTo>
                <a:lnTo>
                  <a:pt x="9903464" y="755009"/>
                </a:lnTo>
                <a:lnTo>
                  <a:pt x="9903464" y="527733"/>
                </a:lnTo>
                <a:lnTo>
                  <a:pt x="1106188" y="527733"/>
                </a:lnTo>
                <a:lnTo>
                  <a:pt x="1106188" y="755009"/>
                </a:lnTo>
                <a:lnTo>
                  <a:pt x="879684" y="755009"/>
                </a:lnTo>
                <a:lnTo>
                  <a:pt x="879684" y="0"/>
                </a:lnTo>
                <a:lnTo>
                  <a:pt x="1106188" y="0"/>
                </a:lnTo>
                <a:lnTo>
                  <a:pt x="1106188" y="208952"/>
                </a:lnTo>
                <a:lnTo>
                  <a:pt x="9903464" y="208952"/>
                </a:lnTo>
                <a:close/>
              </a:path>
            </a:pathLst>
          </a:cu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Calibri Light" panose="020F0302020204030204" pitchFamily="34" charset="0"/>
                <a:cs typeface="Calibri Light" panose="020F0302020204030204" pitchFamily="34" charset="0"/>
              </a:rPr>
              <a:t>New Testament</a:t>
            </a:r>
          </a:p>
        </p:txBody>
      </p:sp>
      <p:sp>
        <p:nvSpPr>
          <p:cNvPr id="19" name="Freeform: Shape 18">
            <a:extLst>
              <a:ext uri="{FF2B5EF4-FFF2-40B4-BE49-F238E27FC236}">
                <a16:creationId xmlns:a16="http://schemas.microsoft.com/office/drawing/2014/main" id="{D0A35E06-7E28-4CDD-B35D-033A02F8E6FC}"/>
              </a:ext>
            </a:extLst>
          </p:cNvPr>
          <p:cNvSpPr/>
          <p:nvPr/>
        </p:nvSpPr>
        <p:spPr>
          <a:xfrm>
            <a:off x="624437" y="5935071"/>
            <a:ext cx="11044368" cy="767825"/>
          </a:xfrm>
          <a:custGeom>
            <a:avLst/>
            <a:gdLst>
              <a:gd name="connsiteX0" fmla="*/ 439842 w 11044368"/>
              <a:gd name="connsiteY0" fmla="*/ 322298 h 767825"/>
              <a:gd name="connsiteX1" fmla="*/ 879684 w 11044368"/>
              <a:gd name="connsiteY1" fmla="*/ 398706 h 767825"/>
              <a:gd name="connsiteX2" fmla="*/ 439842 w 11044368"/>
              <a:gd name="connsiteY2" fmla="*/ 475114 h 767825"/>
              <a:gd name="connsiteX3" fmla="*/ 0 w 11044368"/>
              <a:gd name="connsiteY3" fmla="*/ 398706 h 767825"/>
              <a:gd name="connsiteX4" fmla="*/ 439842 w 11044368"/>
              <a:gd name="connsiteY4" fmla="*/ 322298 h 767825"/>
              <a:gd name="connsiteX5" fmla="*/ 10587168 w 11044368"/>
              <a:gd name="connsiteY5" fmla="*/ 285864 h 767825"/>
              <a:gd name="connsiteX6" fmla="*/ 11044368 w 11044368"/>
              <a:gd name="connsiteY6" fmla="*/ 368342 h 767825"/>
              <a:gd name="connsiteX7" fmla="*/ 10587168 w 11044368"/>
              <a:gd name="connsiteY7" fmla="*/ 450820 h 767825"/>
              <a:gd name="connsiteX8" fmla="*/ 10129968 w 11044368"/>
              <a:gd name="connsiteY8" fmla="*/ 368342 h 767825"/>
              <a:gd name="connsiteX9" fmla="*/ 10587168 w 11044368"/>
              <a:gd name="connsiteY9" fmla="*/ 285864 h 767825"/>
              <a:gd name="connsiteX10" fmla="*/ 9903464 w 11044368"/>
              <a:gd name="connsiteY10" fmla="*/ 0 h 767825"/>
              <a:gd name="connsiteX11" fmla="*/ 10129968 w 11044368"/>
              <a:gd name="connsiteY11" fmla="*/ 0 h 767825"/>
              <a:gd name="connsiteX12" fmla="*/ 10129968 w 11044368"/>
              <a:gd name="connsiteY12" fmla="*/ 368342 h 767825"/>
              <a:gd name="connsiteX13" fmla="*/ 10129968 w 11044368"/>
              <a:gd name="connsiteY13" fmla="*/ 755009 h 767825"/>
              <a:gd name="connsiteX14" fmla="*/ 9903464 w 11044368"/>
              <a:gd name="connsiteY14" fmla="*/ 755009 h 767825"/>
              <a:gd name="connsiteX15" fmla="*/ 9903464 w 11044368"/>
              <a:gd name="connsiteY15" fmla="*/ 540549 h 767825"/>
              <a:gd name="connsiteX16" fmla="*/ 1106188 w 11044368"/>
              <a:gd name="connsiteY16" fmla="*/ 540549 h 767825"/>
              <a:gd name="connsiteX17" fmla="*/ 1106188 w 11044368"/>
              <a:gd name="connsiteY17" fmla="*/ 767825 h 767825"/>
              <a:gd name="connsiteX18" fmla="*/ 879684 w 11044368"/>
              <a:gd name="connsiteY18" fmla="*/ 767825 h 767825"/>
              <a:gd name="connsiteX19" fmla="*/ 879684 w 11044368"/>
              <a:gd name="connsiteY19" fmla="*/ 12816 h 767825"/>
              <a:gd name="connsiteX20" fmla="*/ 1106188 w 11044368"/>
              <a:gd name="connsiteY20" fmla="*/ 12816 h 767825"/>
              <a:gd name="connsiteX21" fmla="*/ 1106188 w 11044368"/>
              <a:gd name="connsiteY21" fmla="*/ 221768 h 767825"/>
              <a:gd name="connsiteX22" fmla="*/ 9903464 w 11044368"/>
              <a:gd name="connsiteY22" fmla="*/ 221768 h 767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044368" h="767825">
                <a:moveTo>
                  <a:pt x="439842" y="322298"/>
                </a:moveTo>
                <a:cubicBezTo>
                  <a:pt x="682760" y="322298"/>
                  <a:pt x="879684" y="356507"/>
                  <a:pt x="879684" y="398706"/>
                </a:cubicBezTo>
                <a:cubicBezTo>
                  <a:pt x="879684" y="440905"/>
                  <a:pt x="682760" y="475114"/>
                  <a:pt x="439842" y="475114"/>
                </a:cubicBezTo>
                <a:cubicBezTo>
                  <a:pt x="196924" y="475114"/>
                  <a:pt x="0" y="440905"/>
                  <a:pt x="0" y="398706"/>
                </a:cubicBezTo>
                <a:cubicBezTo>
                  <a:pt x="0" y="356507"/>
                  <a:pt x="196924" y="322298"/>
                  <a:pt x="439842" y="322298"/>
                </a:cubicBezTo>
                <a:close/>
                <a:moveTo>
                  <a:pt x="10587168" y="285864"/>
                </a:moveTo>
                <a:cubicBezTo>
                  <a:pt x="10839673" y="285864"/>
                  <a:pt x="11044368" y="322791"/>
                  <a:pt x="11044368" y="368342"/>
                </a:cubicBezTo>
                <a:cubicBezTo>
                  <a:pt x="11044368" y="413893"/>
                  <a:pt x="10839673" y="450820"/>
                  <a:pt x="10587168" y="450820"/>
                </a:cubicBezTo>
                <a:cubicBezTo>
                  <a:pt x="10334663" y="450820"/>
                  <a:pt x="10129968" y="413893"/>
                  <a:pt x="10129968" y="368342"/>
                </a:cubicBezTo>
                <a:cubicBezTo>
                  <a:pt x="10129968" y="322791"/>
                  <a:pt x="10334663" y="285864"/>
                  <a:pt x="10587168" y="285864"/>
                </a:cubicBezTo>
                <a:close/>
                <a:moveTo>
                  <a:pt x="9903464" y="0"/>
                </a:moveTo>
                <a:lnTo>
                  <a:pt x="10129968" y="0"/>
                </a:lnTo>
                <a:lnTo>
                  <a:pt x="10129968" y="368342"/>
                </a:lnTo>
                <a:lnTo>
                  <a:pt x="10129968" y="755009"/>
                </a:lnTo>
                <a:lnTo>
                  <a:pt x="9903464" y="755009"/>
                </a:lnTo>
                <a:lnTo>
                  <a:pt x="9903464" y="540549"/>
                </a:lnTo>
                <a:lnTo>
                  <a:pt x="1106188" y="540549"/>
                </a:lnTo>
                <a:lnTo>
                  <a:pt x="1106188" y="767825"/>
                </a:lnTo>
                <a:lnTo>
                  <a:pt x="879684" y="767825"/>
                </a:lnTo>
                <a:lnTo>
                  <a:pt x="879684" y="12816"/>
                </a:lnTo>
                <a:lnTo>
                  <a:pt x="1106188" y="12816"/>
                </a:lnTo>
                <a:lnTo>
                  <a:pt x="1106188" y="221768"/>
                </a:lnTo>
                <a:lnTo>
                  <a:pt x="9903464" y="221768"/>
                </a:lnTo>
                <a:close/>
              </a:path>
            </a:pathLst>
          </a:cu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a:extLst>
              <a:ext uri="{FF2B5EF4-FFF2-40B4-BE49-F238E27FC236}">
                <a16:creationId xmlns:a16="http://schemas.microsoft.com/office/drawing/2014/main" id="{8460EC8D-E4B1-4EBD-91CB-45ED4CACF42A}"/>
              </a:ext>
            </a:extLst>
          </p:cNvPr>
          <p:cNvSpPr>
            <a:spLocks noGrp="1"/>
          </p:cNvSpPr>
          <p:nvPr>
            <p:ph idx="10"/>
          </p:nvPr>
        </p:nvSpPr>
        <p:spPr>
          <a:xfrm>
            <a:off x="1739302" y="3092335"/>
            <a:ext cx="8788599" cy="3092334"/>
          </a:xfrm>
          <a:solidFill>
            <a:srgbClr val="002060"/>
          </a:solidFill>
        </p:spPr>
        <p:txBody>
          <a:bodyPr/>
          <a:lstStyle>
            <a:lvl1pPr marL="0" indent="0">
              <a:buNone/>
              <a:defRPr sz="3200">
                <a:solidFill>
                  <a:schemeClr val="bg1"/>
                </a:solidFill>
                <a:latin typeface="Calibri Light" panose="020F0302020204030204" pitchFamily="34" charset="0"/>
                <a:cs typeface="Calibri Light" panose="020F0302020204030204" pitchFamily="34" charset="0"/>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p:txBody>
      </p:sp>
    </p:spTree>
    <p:extLst>
      <p:ext uri="{BB962C8B-B14F-4D97-AF65-F5344CB8AC3E}">
        <p14:creationId xmlns:p14="http://schemas.microsoft.com/office/powerpoint/2010/main" val="38800523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7_Custom Layou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08A0F8-D3B5-4950-BF62-26EDE6E9AA87}"/>
              </a:ext>
            </a:extLst>
          </p:cNvPr>
          <p:cNvSpPr>
            <a:spLocks noGrp="1"/>
          </p:cNvSpPr>
          <p:nvPr>
            <p:ph idx="1"/>
          </p:nvPr>
        </p:nvSpPr>
        <p:spPr>
          <a:xfrm>
            <a:off x="1739302" y="766597"/>
            <a:ext cx="8788599" cy="2550344"/>
          </a:xfrm>
          <a:solidFill>
            <a:schemeClr val="accent2">
              <a:lumMod val="60000"/>
              <a:lumOff val="40000"/>
            </a:schemeClr>
          </a:solidFill>
        </p:spPr>
        <p:txBody>
          <a:bodyPr/>
          <a:lstStyle>
            <a:lvl1pPr marL="0" indent="0">
              <a:buNone/>
              <a:defRPr sz="3200">
                <a:solidFill>
                  <a:schemeClr val="tx1"/>
                </a:solidFill>
                <a:latin typeface="Calibri Light" panose="020F0302020204030204" pitchFamily="34" charset="0"/>
                <a:cs typeface="Calibri Light" panose="020F0302020204030204" pitchFamily="34" charset="0"/>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p:txBody>
      </p:sp>
      <p:sp>
        <p:nvSpPr>
          <p:cNvPr id="18" name="Freeform: Shape 17">
            <a:extLst>
              <a:ext uri="{FF2B5EF4-FFF2-40B4-BE49-F238E27FC236}">
                <a16:creationId xmlns:a16="http://schemas.microsoft.com/office/drawing/2014/main" id="{847416F9-2C63-45F7-B555-C807B9FD5419}"/>
              </a:ext>
            </a:extLst>
          </p:cNvPr>
          <p:cNvSpPr/>
          <p:nvPr/>
        </p:nvSpPr>
        <p:spPr>
          <a:xfrm>
            <a:off x="624437" y="238864"/>
            <a:ext cx="11044368" cy="755009"/>
          </a:xfrm>
          <a:custGeom>
            <a:avLst/>
            <a:gdLst>
              <a:gd name="connsiteX0" fmla="*/ 439842 w 11044368"/>
              <a:gd name="connsiteY0" fmla="*/ 309482 h 755009"/>
              <a:gd name="connsiteX1" fmla="*/ 879684 w 11044368"/>
              <a:gd name="connsiteY1" fmla="*/ 385890 h 755009"/>
              <a:gd name="connsiteX2" fmla="*/ 439842 w 11044368"/>
              <a:gd name="connsiteY2" fmla="*/ 462298 h 755009"/>
              <a:gd name="connsiteX3" fmla="*/ 0 w 11044368"/>
              <a:gd name="connsiteY3" fmla="*/ 385890 h 755009"/>
              <a:gd name="connsiteX4" fmla="*/ 439842 w 11044368"/>
              <a:gd name="connsiteY4" fmla="*/ 309482 h 755009"/>
              <a:gd name="connsiteX5" fmla="*/ 10587168 w 11044368"/>
              <a:gd name="connsiteY5" fmla="*/ 285864 h 755009"/>
              <a:gd name="connsiteX6" fmla="*/ 11044368 w 11044368"/>
              <a:gd name="connsiteY6" fmla="*/ 368342 h 755009"/>
              <a:gd name="connsiteX7" fmla="*/ 10587168 w 11044368"/>
              <a:gd name="connsiteY7" fmla="*/ 450820 h 755009"/>
              <a:gd name="connsiteX8" fmla="*/ 10129968 w 11044368"/>
              <a:gd name="connsiteY8" fmla="*/ 368342 h 755009"/>
              <a:gd name="connsiteX9" fmla="*/ 10587168 w 11044368"/>
              <a:gd name="connsiteY9" fmla="*/ 285864 h 755009"/>
              <a:gd name="connsiteX10" fmla="*/ 9903464 w 11044368"/>
              <a:gd name="connsiteY10" fmla="*/ 0 h 755009"/>
              <a:gd name="connsiteX11" fmla="*/ 10129968 w 11044368"/>
              <a:gd name="connsiteY11" fmla="*/ 0 h 755009"/>
              <a:gd name="connsiteX12" fmla="*/ 10129968 w 11044368"/>
              <a:gd name="connsiteY12" fmla="*/ 368342 h 755009"/>
              <a:gd name="connsiteX13" fmla="*/ 10129968 w 11044368"/>
              <a:gd name="connsiteY13" fmla="*/ 755009 h 755009"/>
              <a:gd name="connsiteX14" fmla="*/ 9903464 w 11044368"/>
              <a:gd name="connsiteY14" fmla="*/ 755009 h 755009"/>
              <a:gd name="connsiteX15" fmla="*/ 9903464 w 11044368"/>
              <a:gd name="connsiteY15" fmla="*/ 527733 h 755009"/>
              <a:gd name="connsiteX16" fmla="*/ 1106188 w 11044368"/>
              <a:gd name="connsiteY16" fmla="*/ 527733 h 755009"/>
              <a:gd name="connsiteX17" fmla="*/ 1106188 w 11044368"/>
              <a:gd name="connsiteY17" fmla="*/ 755009 h 755009"/>
              <a:gd name="connsiteX18" fmla="*/ 879684 w 11044368"/>
              <a:gd name="connsiteY18" fmla="*/ 755009 h 755009"/>
              <a:gd name="connsiteX19" fmla="*/ 879684 w 11044368"/>
              <a:gd name="connsiteY19" fmla="*/ 0 h 755009"/>
              <a:gd name="connsiteX20" fmla="*/ 1106188 w 11044368"/>
              <a:gd name="connsiteY20" fmla="*/ 0 h 755009"/>
              <a:gd name="connsiteX21" fmla="*/ 1106188 w 11044368"/>
              <a:gd name="connsiteY21" fmla="*/ 208952 h 755009"/>
              <a:gd name="connsiteX22" fmla="*/ 9903464 w 11044368"/>
              <a:gd name="connsiteY22" fmla="*/ 208952 h 755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044368" h="755009">
                <a:moveTo>
                  <a:pt x="439842" y="309482"/>
                </a:moveTo>
                <a:cubicBezTo>
                  <a:pt x="682760" y="309482"/>
                  <a:pt x="879684" y="343691"/>
                  <a:pt x="879684" y="385890"/>
                </a:cubicBezTo>
                <a:cubicBezTo>
                  <a:pt x="879684" y="428089"/>
                  <a:pt x="682760" y="462298"/>
                  <a:pt x="439842" y="462298"/>
                </a:cubicBezTo>
                <a:cubicBezTo>
                  <a:pt x="196924" y="462298"/>
                  <a:pt x="0" y="428089"/>
                  <a:pt x="0" y="385890"/>
                </a:cubicBezTo>
                <a:cubicBezTo>
                  <a:pt x="0" y="343691"/>
                  <a:pt x="196924" y="309482"/>
                  <a:pt x="439842" y="309482"/>
                </a:cubicBezTo>
                <a:close/>
                <a:moveTo>
                  <a:pt x="10587168" y="285864"/>
                </a:moveTo>
                <a:cubicBezTo>
                  <a:pt x="10839673" y="285864"/>
                  <a:pt x="11044368" y="322791"/>
                  <a:pt x="11044368" y="368342"/>
                </a:cubicBezTo>
                <a:cubicBezTo>
                  <a:pt x="11044368" y="413893"/>
                  <a:pt x="10839673" y="450820"/>
                  <a:pt x="10587168" y="450820"/>
                </a:cubicBezTo>
                <a:cubicBezTo>
                  <a:pt x="10334663" y="450820"/>
                  <a:pt x="10129968" y="413893"/>
                  <a:pt x="10129968" y="368342"/>
                </a:cubicBezTo>
                <a:cubicBezTo>
                  <a:pt x="10129968" y="322791"/>
                  <a:pt x="10334663" y="285864"/>
                  <a:pt x="10587168" y="285864"/>
                </a:cubicBezTo>
                <a:close/>
                <a:moveTo>
                  <a:pt x="9903464" y="0"/>
                </a:moveTo>
                <a:lnTo>
                  <a:pt x="10129968" y="0"/>
                </a:lnTo>
                <a:lnTo>
                  <a:pt x="10129968" y="368342"/>
                </a:lnTo>
                <a:lnTo>
                  <a:pt x="10129968" y="755009"/>
                </a:lnTo>
                <a:lnTo>
                  <a:pt x="9903464" y="755009"/>
                </a:lnTo>
                <a:lnTo>
                  <a:pt x="9903464" y="527733"/>
                </a:lnTo>
                <a:lnTo>
                  <a:pt x="1106188" y="527733"/>
                </a:lnTo>
                <a:lnTo>
                  <a:pt x="1106188" y="755009"/>
                </a:lnTo>
                <a:lnTo>
                  <a:pt x="879684" y="755009"/>
                </a:lnTo>
                <a:lnTo>
                  <a:pt x="879684" y="0"/>
                </a:lnTo>
                <a:lnTo>
                  <a:pt x="1106188" y="0"/>
                </a:lnTo>
                <a:lnTo>
                  <a:pt x="1106188" y="208952"/>
                </a:lnTo>
                <a:lnTo>
                  <a:pt x="9903464" y="208952"/>
                </a:lnTo>
                <a:close/>
              </a:path>
            </a:pathLst>
          </a:cu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Calibri Light" panose="020F0302020204030204" pitchFamily="34" charset="0"/>
                <a:cs typeface="Calibri Light" panose="020F0302020204030204" pitchFamily="34" charset="0"/>
              </a:rPr>
              <a:t>Old Testament</a:t>
            </a:r>
          </a:p>
        </p:txBody>
      </p:sp>
      <p:sp>
        <p:nvSpPr>
          <p:cNvPr id="19" name="Freeform: Shape 18">
            <a:extLst>
              <a:ext uri="{FF2B5EF4-FFF2-40B4-BE49-F238E27FC236}">
                <a16:creationId xmlns:a16="http://schemas.microsoft.com/office/drawing/2014/main" id="{D0A35E06-7E28-4CDD-B35D-033A02F8E6FC}"/>
              </a:ext>
            </a:extLst>
          </p:cNvPr>
          <p:cNvSpPr/>
          <p:nvPr/>
        </p:nvSpPr>
        <p:spPr>
          <a:xfrm>
            <a:off x="624437" y="5935071"/>
            <a:ext cx="11044368" cy="767825"/>
          </a:xfrm>
          <a:custGeom>
            <a:avLst/>
            <a:gdLst>
              <a:gd name="connsiteX0" fmla="*/ 439842 w 11044368"/>
              <a:gd name="connsiteY0" fmla="*/ 322298 h 767825"/>
              <a:gd name="connsiteX1" fmla="*/ 879684 w 11044368"/>
              <a:gd name="connsiteY1" fmla="*/ 398706 h 767825"/>
              <a:gd name="connsiteX2" fmla="*/ 439842 w 11044368"/>
              <a:gd name="connsiteY2" fmla="*/ 475114 h 767825"/>
              <a:gd name="connsiteX3" fmla="*/ 0 w 11044368"/>
              <a:gd name="connsiteY3" fmla="*/ 398706 h 767825"/>
              <a:gd name="connsiteX4" fmla="*/ 439842 w 11044368"/>
              <a:gd name="connsiteY4" fmla="*/ 322298 h 767825"/>
              <a:gd name="connsiteX5" fmla="*/ 10587168 w 11044368"/>
              <a:gd name="connsiteY5" fmla="*/ 285864 h 767825"/>
              <a:gd name="connsiteX6" fmla="*/ 11044368 w 11044368"/>
              <a:gd name="connsiteY6" fmla="*/ 368342 h 767825"/>
              <a:gd name="connsiteX7" fmla="*/ 10587168 w 11044368"/>
              <a:gd name="connsiteY7" fmla="*/ 450820 h 767825"/>
              <a:gd name="connsiteX8" fmla="*/ 10129968 w 11044368"/>
              <a:gd name="connsiteY8" fmla="*/ 368342 h 767825"/>
              <a:gd name="connsiteX9" fmla="*/ 10587168 w 11044368"/>
              <a:gd name="connsiteY9" fmla="*/ 285864 h 767825"/>
              <a:gd name="connsiteX10" fmla="*/ 9903464 w 11044368"/>
              <a:gd name="connsiteY10" fmla="*/ 0 h 767825"/>
              <a:gd name="connsiteX11" fmla="*/ 10129968 w 11044368"/>
              <a:gd name="connsiteY11" fmla="*/ 0 h 767825"/>
              <a:gd name="connsiteX12" fmla="*/ 10129968 w 11044368"/>
              <a:gd name="connsiteY12" fmla="*/ 368342 h 767825"/>
              <a:gd name="connsiteX13" fmla="*/ 10129968 w 11044368"/>
              <a:gd name="connsiteY13" fmla="*/ 755009 h 767825"/>
              <a:gd name="connsiteX14" fmla="*/ 9903464 w 11044368"/>
              <a:gd name="connsiteY14" fmla="*/ 755009 h 767825"/>
              <a:gd name="connsiteX15" fmla="*/ 9903464 w 11044368"/>
              <a:gd name="connsiteY15" fmla="*/ 540549 h 767825"/>
              <a:gd name="connsiteX16" fmla="*/ 1106188 w 11044368"/>
              <a:gd name="connsiteY16" fmla="*/ 540549 h 767825"/>
              <a:gd name="connsiteX17" fmla="*/ 1106188 w 11044368"/>
              <a:gd name="connsiteY17" fmla="*/ 767825 h 767825"/>
              <a:gd name="connsiteX18" fmla="*/ 879684 w 11044368"/>
              <a:gd name="connsiteY18" fmla="*/ 767825 h 767825"/>
              <a:gd name="connsiteX19" fmla="*/ 879684 w 11044368"/>
              <a:gd name="connsiteY19" fmla="*/ 12816 h 767825"/>
              <a:gd name="connsiteX20" fmla="*/ 1106188 w 11044368"/>
              <a:gd name="connsiteY20" fmla="*/ 12816 h 767825"/>
              <a:gd name="connsiteX21" fmla="*/ 1106188 w 11044368"/>
              <a:gd name="connsiteY21" fmla="*/ 221768 h 767825"/>
              <a:gd name="connsiteX22" fmla="*/ 9903464 w 11044368"/>
              <a:gd name="connsiteY22" fmla="*/ 221768 h 767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044368" h="767825">
                <a:moveTo>
                  <a:pt x="439842" y="322298"/>
                </a:moveTo>
                <a:cubicBezTo>
                  <a:pt x="682760" y="322298"/>
                  <a:pt x="879684" y="356507"/>
                  <a:pt x="879684" y="398706"/>
                </a:cubicBezTo>
                <a:cubicBezTo>
                  <a:pt x="879684" y="440905"/>
                  <a:pt x="682760" y="475114"/>
                  <a:pt x="439842" y="475114"/>
                </a:cubicBezTo>
                <a:cubicBezTo>
                  <a:pt x="196924" y="475114"/>
                  <a:pt x="0" y="440905"/>
                  <a:pt x="0" y="398706"/>
                </a:cubicBezTo>
                <a:cubicBezTo>
                  <a:pt x="0" y="356507"/>
                  <a:pt x="196924" y="322298"/>
                  <a:pt x="439842" y="322298"/>
                </a:cubicBezTo>
                <a:close/>
                <a:moveTo>
                  <a:pt x="10587168" y="285864"/>
                </a:moveTo>
                <a:cubicBezTo>
                  <a:pt x="10839673" y="285864"/>
                  <a:pt x="11044368" y="322791"/>
                  <a:pt x="11044368" y="368342"/>
                </a:cubicBezTo>
                <a:cubicBezTo>
                  <a:pt x="11044368" y="413893"/>
                  <a:pt x="10839673" y="450820"/>
                  <a:pt x="10587168" y="450820"/>
                </a:cubicBezTo>
                <a:cubicBezTo>
                  <a:pt x="10334663" y="450820"/>
                  <a:pt x="10129968" y="413893"/>
                  <a:pt x="10129968" y="368342"/>
                </a:cubicBezTo>
                <a:cubicBezTo>
                  <a:pt x="10129968" y="322791"/>
                  <a:pt x="10334663" y="285864"/>
                  <a:pt x="10587168" y="285864"/>
                </a:cubicBezTo>
                <a:close/>
                <a:moveTo>
                  <a:pt x="9903464" y="0"/>
                </a:moveTo>
                <a:lnTo>
                  <a:pt x="10129968" y="0"/>
                </a:lnTo>
                <a:lnTo>
                  <a:pt x="10129968" y="368342"/>
                </a:lnTo>
                <a:lnTo>
                  <a:pt x="10129968" y="755009"/>
                </a:lnTo>
                <a:lnTo>
                  <a:pt x="9903464" y="755009"/>
                </a:lnTo>
                <a:lnTo>
                  <a:pt x="9903464" y="540549"/>
                </a:lnTo>
                <a:lnTo>
                  <a:pt x="1106188" y="540549"/>
                </a:lnTo>
                <a:lnTo>
                  <a:pt x="1106188" y="767825"/>
                </a:lnTo>
                <a:lnTo>
                  <a:pt x="879684" y="767825"/>
                </a:lnTo>
                <a:lnTo>
                  <a:pt x="879684" y="12816"/>
                </a:lnTo>
                <a:lnTo>
                  <a:pt x="1106188" y="12816"/>
                </a:lnTo>
                <a:lnTo>
                  <a:pt x="1106188" y="221768"/>
                </a:lnTo>
                <a:lnTo>
                  <a:pt x="9903464" y="221768"/>
                </a:lnTo>
                <a:close/>
              </a:path>
            </a:pathLst>
          </a:cu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New Testament</a:t>
            </a:r>
          </a:p>
        </p:txBody>
      </p:sp>
      <p:sp>
        <p:nvSpPr>
          <p:cNvPr id="5" name="Content Placeholder 2">
            <a:extLst>
              <a:ext uri="{FF2B5EF4-FFF2-40B4-BE49-F238E27FC236}">
                <a16:creationId xmlns:a16="http://schemas.microsoft.com/office/drawing/2014/main" id="{8460EC8D-E4B1-4EBD-91CB-45ED4CACF42A}"/>
              </a:ext>
            </a:extLst>
          </p:cNvPr>
          <p:cNvSpPr>
            <a:spLocks noGrp="1"/>
          </p:cNvSpPr>
          <p:nvPr>
            <p:ph idx="10"/>
          </p:nvPr>
        </p:nvSpPr>
        <p:spPr>
          <a:xfrm>
            <a:off x="1739302" y="3316941"/>
            <a:ext cx="8788599" cy="2867728"/>
          </a:xfrm>
          <a:solidFill>
            <a:schemeClr val="accent1">
              <a:lumMod val="75000"/>
            </a:schemeClr>
          </a:solidFill>
        </p:spPr>
        <p:txBody>
          <a:bodyPr/>
          <a:lstStyle>
            <a:lvl1pPr marL="0" indent="0">
              <a:buNone/>
              <a:defRPr sz="3200">
                <a:solidFill>
                  <a:schemeClr val="bg1"/>
                </a:solidFill>
                <a:latin typeface="Calibri Light" panose="020F0302020204030204" pitchFamily="34" charset="0"/>
                <a:cs typeface="Calibri Light" panose="020F0302020204030204" pitchFamily="34" charset="0"/>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p:txBody>
      </p:sp>
    </p:spTree>
    <p:extLst>
      <p:ext uri="{BB962C8B-B14F-4D97-AF65-F5344CB8AC3E}">
        <p14:creationId xmlns:p14="http://schemas.microsoft.com/office/powerpoint/2010/main" val="19101588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08A0F8-D3B5-4950-BF62-26EDE6E9AA87}"/>
              </a:ext>
            </a:extLst>
          </p:cNvPr>
          <p:cNvSpPr>
            <a:spLocks noGrp="1"/>
          </p:cNvSpPr>
          <p:nvPr>
            <p:ph idx="1"/>
          </p:nvPr>
        </p:nvSpPr>
        <p:spPr>
          <a:xfrm>
            <a:off x="1739302" y="766597"/>
            <a:ext cx="8788599" cy="5390242"/>
          </a:xfrm>
          <a:solidFill>
            <a:schemeClr val="accent2">
              <a:lumMod val="60000"/>
              <a:lumOff val="40000"/>
            </a:schemeClr>
          </a:solidFill>
        </p:spPr>
        <p:txBody>
          <a:bodyPr/>
          <a:lstStyle>
            <a:lvl1pPr marL="0" indent="0">
              <a:buNone/>
              <a:defRPr sz="3200">
                <a:solidFill>
                  <a:schemeClr val="tx1"/>
                </a:solidFill>
                <a:latin typeface="Calibri Light" panose="020F0302020204030204" pitchFamily="34" charset="0"/>
                <a:cs typeface="Calibri Light" panose="020F0302020204030204" pitchFamily="34" charset="0"/>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p:txBody>
      </p:sp>
      <p:sp>
        <p:nvSpPr>
          <p:cNvPr id="4" name="Rectangle 3">
            <a:extLst>
              <a:ext uri="{FF2B5EF4-FFF2-40B4-BE49-F238E27FC236}">
                <a16:creationId xmlns:a16="http://schemas.microsoft.com/office/drawing/2014/main" id="{F628D72F-5526-406F-93BF-CDDCEB3C0C50}"/>
              </a:ext>
            </a:extLst>
          </p:cNvPr>
          <p:cNvSpPr/>
          <p:nvPr/>
        </p:nvSpPr>
        <p:spPr>
          <a:xfrm>
            <a:off x="1730624" y="447816"/>
            <a:ext cx="8797278" cy="318781"/>
          </a:xfrm>
          <a:prstGeom prst="rect">
            <a:avLst/>
          </a:prstGeom>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Calibri Light" panose="020F0302020204030204" pitchFamily="34" charset="0"/>
                <a:ea typeface="Verdana" panose="020B0604030504040204" pitchFamily="34" charset="0"/>
                <a:cs typeface="Calibri Light" panose="020F0302020204030204" pitchFamily="34" charset="0"/>
              </a:rPr>
              <a:t>Old Testament</a:t>
            </a:r>
          </a:p>
        </p:txBody>
      </p:sp>
      <p:sp>
        <p:nvSpPr>
          <p:cNvPr id="5" name="Rectangle 4">
            <a:extLst>
              <a:ext uri="{FF2B5EF4-FFF2-40B4-BE49-F238E27FC236}">
                <a16:creationId xmlns:a16="http://schemas.microsoft.com/office/drawing/2014/main" id="{52AA9956-A218-44E1-AF11-921007EF9FD6}"/>
              </a:ext>
            </a:extLst>
          </p:cNvPr>
          <p:cNvSpPr/>
          <p:nvPr/>
        </p:nvSpPr>
        <p:spPr>
          <a:xfrm>
            <a:off x="1504121" y="238864"/>
            <a:ext cx="226503" cy="755009"/>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B655FEC5-08B5-4FAF-B012-FA2027E51D66}"/>
              </a:ext>
            </a:extLst>
          </p:cNvPr>
          <p:cNvSpPr/>
          <p:nvPr/>
        </p:nvSpPr>
        <p:spPr>
          <a:xfrm>
            <a:off x="624437" y="548346"/>
            <a:ext cx="879684" cy="152815"/>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F60721AD-7BDD-49E7-91FD-451791BA46E0}"/>
              </a:ext>
            </a:extLst>
          </p:cNvPr>
          <p:cNvPicPr>
            <a:picLocks noChangeAspect="1"/>
          </p:cNvPicPr>
          <p:nvPr/>
        </p:nvPicPr>
        <p:blipFill>
          <a:blip r:embed="rId2"/>
          <a:stretch>
            <a:fillRect/>
          </a:stretch>
        </p:blipFill>
        <p:spPr>
          <a:xfrm rot="10800000">
            <a:off x="10536581" y="223123"/>
            <a:ext cx="1140051" cy="768163"/>
          </a:xfrm>
          <a:prstGeom prst="rect">
            <a:avLst/>
          </a:prstGeom>
        </p:spPr>
      </p:pic>
      <p:sp>
        <p:nvSpPr>
          <p:cNvPr id="12" name="Rectangle 11">
            <a:extLst>
              <a:ext uri="{FF2B5EF4-FFF2-40B4-BE49-F238E27FC236}">
                <a16:creationId xmlns:a16="http://schemas.microsoft.com/office/drawing/2014/main" id="{9140C050-238D-4D0B-A088-1F9C907437D0}"/>
              </a:ext>
            </a:extLst>
          </p:cNvPr>
          <p:cNvSpPr/>
          <p:nvPr/>
        </p:nvSpPr>
        <p:spPr>
          <a:xfrm>
            <a:off x="1730624" y="6156839"/>
            <a:ext cx="8797278" cy="318781"/>
          </a:xfrm>
          <a:prstGeom prst="rect">
            <a:avLst/>
          </a:prstGeom>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Verdana" panose="020B0604030504040204" pitchFamily="34" charset="0"/>
              <a:ea typeface="Verdana" panose="020B0604030504040204" pitchFamily="34" charset="0"/>
            </a:endParaRPr>
          </a:p>
        </p:txBody>
      </p:sp>
      <p:sp>
        <p:nvSpPr>
          <p:cNvPr id="13" name="Rectangle 12">
            <a:extLst>
              <a:ext uri="{FF2B5EF4-FFF2-40B4-BE49-F238E27FC236}">
                <a16:creationId xmlns:a16="http://schemas.microsoft.com/office/drawing/2014/main" id="{71F9009F-81AE-40F5-891D-0FB0079FB814}"/>
              </a:ext>
            </a:extLst>
          </p:cNvPr>
          <p:cNvSpPr/>
          <p:nvPr/>
        </p:nvSpPr>
        <p:spPr>
          <a:xfrm>
            <a:off x="1504121" y="5947887"/>
            <a:ext cx="226503" cy="755009"/>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3AF66372-BF9A-40EE-932A-5877D397BDB2}"/>
              </a:ext>
            </a:extLst>
          </p:cNvPr>
          <p:cNvSpPr/>
          <p:nvPr/>
        </p:nvSpPr>
        <p:spPr>
          <a:xfrm>
            <a:off x="624437" y="6257369"/>
            <a:ext cx="879684" cy="152815"/>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C4182F33-A5A1-4D92-ADDA-FEB1527BCBAC}"/>
              </a:ext>
            </a:extLst>
          </p:cNvPr>
          <p:cNvPicPr>
            <a:picLocks noChangeAspect="1"/>
          </p:cNvPicPr>
          <p:nvPr/>
        </p:nvPicPr>
        <p:blipFill>
          <a:blip r:embed="rId2"/>
          <a:stretch>
            <a:fillRect/>
          </a:stretch>
        </p:blipFill>
        <p:spPr>
          <a:xfrm rot="10800000">
            <a:off x="10536581" y="5932146"/>
            <a:ext cx="1140051" cy="768163"/>
          </a:xfrm>
          <a:prstGeom prst="rect">
            <a:avLst/>
          </a:prstGeom>
        </p:spPr>
      </p:pic>
    </p:spTree>
    <p:extLst>
      <p:ext uri="{BB962C8B-B14F-4D97-AF65-F5344CB8AC3E}">
        <p14:creationId xmlns:p14="http://schemas.microsoft.com/office/powerpoint/2010/main" val="38584599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5_Custom Layout">
    <p:bg>
      <p:bgPr>
        <a:solidFill>
          <a:srgbClr val="002060"/>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08A0F8-D3B5-4950-BF62-26EDE6E9AA87}"/>
              </a:ext>
            </a:extLst>
          </p:cNvPr>
          <p:cNvSpPr>
            <a:spLocks noGrp="1"/>
          </p:cNvSpPr>
          <p:nvPr>
            <p:ph idx="1"/>
          </p:nvPr>
        </p:nvSpPr>
        <p:spPr>
          <a:xfrm>
            <a:off x="1739302" y="1961804"/>
            <a:ext cx="8788599" cy="4195035"/>
          </a:xfrm>
          <a:solidFill>
            <a:schemeClr val="accent2">
              <a:lumMod val="60000"/>
              <a:lumOff val="40000"/>
            </a:schemeClr>
          </a:solidFill>
        </p:spPr>
        <p:txBody>
          <a:bodyPr/>
          <a:lstStyle>
            <a:lvl1pPr marL="0" indent="0">
              <a:buNone/>
              <a:defRPr sz="3200">
                <a:solidFill>
                  <a:schemeClr val="tx1"/>
                </a:solidFill>
                <a:latin typeface="Calibri Light" panose="020F0302020204030204" pitchFamily="34" charset="0"/>
                <a:cs typeface="Calibri Light" panose="020F0302020204030204" pitchFamily="34" charset="0"/>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p:txBody>
      </p:sp>
      <p:sp>
        <p:nvSpPr>
          <p:cNvPr id="12" name="Rectangle 11">
            <a:extLst>
              <a:ext uri="{FF2B5EF4-FFF2-40B4-BE49-F238E27FC236}">
                <a16:creationId xmlns:a16="http://schemas.microsoft.com/office/drawing/2014/main" id="{9140C050-238D-4D0B-A088-1F9C907437D0}"/>
              </a:ext>
            </a:extLst>
          </p:cNvPr>
          <p:cNvSpPr/>
          <p:nvPr/>
        </p:nvSpPr>
        <p:spPr>
          <a:xfrm>
            <a:off x="1730624" y="6156839"/>
            <a:ext cx="8797278" cy="318781"/>
          </a:xfrm>
          <a:prstGeom prst="rect">
            <a:avLst/>
          </a:prstGeom>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Verdana" panose="020B0604030504040204" pitchFamily="34" charset="0"/>
              <a:ea typeface="Verdana" panose="020B0604030504040204" pitchFamily="34" charset="0"/>
            </a:endParaRPr>
          </a:p>
        </p:txBody>
      </p:sp>
      <p:sp>
        <p:nvSpPr>
          <p:cNvPr id="13" name="Rectangle 12">
            <a:extLst>
              <a:ext uri="{FF2B5EF4-FFF2-40B4-BE49-F238E27FC236}">
                <a16:creationId xmlns:a16="http://schemas.microsoft.com/office/drawing/2014/main" id="{71F9009F-81AE-40F5-891D-0FB0079FB814}"/>
              </a:ext>
            </a:extLst>
          </p:cNvPr>
          <p:cNvSpPr/>
          <p:nvPr/>
        </p:nvSpPr>
        <p:spPr>
          <a:xfrm>
            <a:off x="1504121" y="5947887"/>
            <a:ext cx="226503" cy="755009"/>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3AF66372-BF9A-40EE-932A-5877D397BDB2}"/>
              </a:ext>
            </a:extLst>
          </p:cNvPr>
          <p:cNvSpPr/>
          <p:nvPr/>
        </p:nvSpPr>
        <p:spPr>
          <a:xfrm>
            <a:off x="624437" y="6257369"/>
            <a:ext cx="879684" cy="152815"/>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C4182F33-A5A1-4D92-ADDA-FEB1527BCBAC}"/>
              </a:ext>
            </a:extLst>
          </p:cNvPr>
          <p:cNvPicPr>
            <a:picLocks noChangeAspect="1"/>
          </p:cNvPicPr>
          <p:nvPr/>
        </p:nvPicPr>
        <p:blipFill>
          <a:blip r:embed="rId2"/>
          <a:stretch>
            <a:fillRect/>
          </a:stretch>
        </p:blipFill>
        <p:spPr>
          <a:xfrm rot="10800000">
            <a:off x="10536581" y="5932146"/>
            <a:ext cx="1140051" cy="768163"/>
          </a:xfrm>
          <a:prstGeom prst="rect">
            <a:avLst/>
          </a:prstGeom>
        </p:spPr>
      </p:pic>
      <p:sp>
        <p:nvSpPr>
          <p:cNvPr id="17" name="Freeform: Shape 16">
            <a:extLst>
              <a:ext uri="{FF2B5EF4-FFF2-40B4-BE49-F238E27FC236}">
                <a16:creationId xmlns:a16="http://schemas.microsoft.com/office/drawing/2014/main" id="{B2FB49DA-0260-4228-A8BE-1675BD3FEBD3}"/>
              </a:ext>
            </a:extLst>
          </p:cNvPr>
          <p:cNvSpPr/>
          <p:nvPr/>
        </p:nvSpPr>
        <p:spPr>
          <a:xfrm>
            <a:off x="630885" y="1410434"/>
            <a:ext cx="10996756" cy="768164"/>
          </a:xfrm>
          <a:custGeom>
            <a:avLst/>
            <a:gdLst>
              <a:gd name="connsiteX0" fmla="*/ 439842 w 10996756"/>
              <a:gd name="connsiteY0" fmla="*/ 309482 h 768164"/>
              <a:gd name="connsiteX1" fmla="*/ 845119 w 10996756"/>
              <a:gd name="connsiteY1" fmla="*/ 356149 h 768164"/>
              <a:gd name="connsiteX2" fmla="*/ 879684 w 10996756"/>
              <a:gd name="connsiteY2" fmla="*/ 385890 h 768164"/>
              <a:gd name="connsiteX3" fmla="*/ 845119 w 10996756"/>
              <a:gd name="connsiteY3" fmla="*/ 415631 h 768164"/>
              <a:gd name="connsiteX4" fmla="*/ 439842 w 10996756"/>
              <a:gd name="connsiteY4" fmla="*/ 462298 h 768164"/>
              <a:gd name="connsiteX5" fmla="*/ 0 w 10996756"/>
              <a:gd name="connsiteY5" fmla="*/ 385890 h 768164"/>
              <a:gd name="connsiteX6" fmla="*/ 439842 w 10996756"/>
              <a:gd name="connsiteY6" fmla="*/ 309482 h 768164"/>
              <a:gd name="connsiteX7" fmla="*/ 10539556 w 10996756"/>
              <a:gd name="connsiteY7" fmla="*/ 303071 h 768164"/>
              <a:gd name="connsiteX8" fmla="*/ 10996756 w 10996756"/>
              <a:gd name="connsiteY8" fmla="*/ 384082 h 768164"/>
              <a:gd name="connsiteX9" fmla="*/ 10539556 w 10996756"/>
              <a:gd name="connsiteY9" fmla="*/ 465093 h 768164"/>
              <a:gd name="connsiteX10" fmla="*/ 10082356 w 10996756"/>
              <a:gd name="connsiteY10" fmla="*/ 384082 h 768164"/>
              <a:gd name="connsiteX11" fmla="*/ 10539556 w 10996756"/>
              <a:gd name="connsiteY11" fmla="*/ 303071 h 768164"/>
              <a:gd name="connsiteX12" fmla="*/ 879684 w 10996756"/>
              <a:gd name="connsiteY12" fmla="*/ 0 h 768164"/>
              <a:gd name="connsiteX13" fmla="*/ 1106187 w 10996756"/>
              <a:gd name="connsiteY13" fmla="*/ 0 h 768164"/>
              <a:gd name="connsiteX14" fmla="*/ 1106187 w 10996756"/>
              <a:gd name="connsiteY14" fmla="*/ 755009 h 768164"/>
              <a:gd name="connsiteX15" fmla="*/ 879684 w 10996756"/>
              <a:gd name="connsiteY15" fmla="*/ 755009 h 768164"/>
              <a:gd name="connsiteX16" fmla="*/ 879684 w 10996756"/>
              <a:gd name="connsiteY16" fmla="*/ 385890 h 768164"/>
              <a:gd name="connsiteX17" fmla="*/ 9933280 w 10996756"/>
              <a:gd name="connsiteY17" fmla="*/ 0 h 768164"/>
              <a:gd name="connsiteX18" fmla="*/ 10082356 w 10996756"/>
              <a:gd name="connsiteY18" fmla="*/ 0 h 768164"/>
              <a:gd name="connsiteX19" fmla="*/ 10082356 w 10996756"/>
              <a:gd name="connsiteY19" fmla="*/ 384082 h 768164"/>
              <a:gd name="connsiteX20" fmla="*/ 10082356 w 10996756"/>
              <a:gd name="connsiteY20" fmla="*/ 738348 h 768164"/>
              <a:gd name="connsiteX21" fmla="*/ 10052540 w 10996756"/>
              <a:gd name="connsiteY21" fmla="*/ 768164 h 768164"/>
              <a:gd name="connsiteX22" fmla="*/ 9903464 w 10996756"/>
              <a:gd name="connsiteY22" fmla="*/ 768164 h 768164"/>
              <a:gd name="connsiteX23" fmla="*/ 9903464 w 10996756"/>
              <a:gd name="connsiteY23" fmla="*/ 545279 h 768164"/>
              <a:gd name="connsiteX24" fmla="*/ 1114865 w 10996756"/>
              <a:gd name="connsiteY24" fmla="*/ 545279 h 768164"/>
              <a:gd name="connsiteX25" fmla="*/ 1114865 w 10996756"/>
              <a:gd name="connsiteY25" fmla="*/ 226498 h 768164"/>
              <a:gd name="connsiteX26" fmla="*/ 9903464 w 10996756"/>
              <a:gd name="connsiteY26" fmla="*/ 226498 h 768164"/>
              <a:gd name="connsiteX27" fmla="*/ 9903464 w 10996756"/>
              <a:gd name="connsiteY27" fmla="*/ 29816 h 768164"/>
              <a:gd name="connsiteX28" fmla="*/ 9933280 w 10996756"/>
              <a:gd name="connsiteY28" fmla="*/ 0 h 768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0996756" h="768164">
                <a:moveTo>
                  <a:pt x="439842" y="309482"/>
                </a:moveTo>
                <a:cubicBezTo>
                  <a:pt x="622031" y="309482"/>
                  <a:pt x="778348" y="328725"/>
                  <a:pt x="845119" y="356149"/>
                </a:cubicBezTo>
                <a:lnTo>
                  <a:pt x="879684" y="385890"/>
                </a:lnTo>
                <a:lnTo>
                  <a:pt x="845119" y="415631"/>
                </a:lnTo>
                <a:cubicBezTo>
                  <a:pt x="778348" y="443055"/>
                  <a:pt x="622031" y="462298"/>
                  <a:pt x="439842" y="462298"/>
                </a:cubicBezTo>
                <a:cubicBezTo>
                  <a:pt x="196924" y="462298"/>
                  <a:pt x="0" y="428089"/>
                  <a:pt x="0" y="385890"/>
                </a:cubicBezTo>
                <a:cubicBezTo>
                  <a:pt x="0" y="343691"/>
                  <a:pt x="196924" y="309482"/>
                  <a:pt x="439842" y="309482"/>
                </a:cubicBezTo>
                <a:close/>
                <a:moveTo>
                  <a:pt x="10539556" y="303071"/>
                </a:moveTo>
                <a:cubicBezTo>
                  <a:pt x="10792061" y="303071"/>
                  <a:pt x="10996756" y="339341"/>
                  <a:pt x="10996756" y="384082"/>
                </a:cubicBezTo>
                <a:cubicBezTo>
                  <a:pt x="10996756" y="428823"/>
                  <a:pt x="10792061" y="465093"/>
                  <a:pt x="10539556" y="465093"/>
                </a:cubicBezTo>
                <a:cubicBezTo>
                  <a:pt x="10287051" y="465093"/>
                  <a:pt x="10082356" y="428823"/>
                  <a:pt x="10082356" y="384082"/>
                </a:cubicBezTo>
                <a:cubicBezTo>
                  <a:pt x="10082356" y="339341"/>
                  <a:pt x="10287051" y="303071"/>
                  <a:pt x="10539556" y="303071"/>
                </a:cubicBezTo>
                <a:close/>
                <a:moveTo>
                  <a:pt x="879684" y="0"/>
                </a:moveTo>
                <a:lnTo>
                  <a:pt x="1106187" y="0"/>
                </a:lnTo>
                <a:lnTo>
                  <a:pt x="1106187" y="755009"/>
                </a:lnTo>
                <a:lnTo>
                  <a:pt x="879684" y="755009"/>
                </a:lnTo>
                <a:lnTo>
                  <a:pt x="879684" y="385890"/>
                </a:lnTo>
                <a:close/>
                <a:moveTo>
                  <a:pt x="9933280" y="0"/>
                </a:moveTo>
                <a:lnTo>
                  <a:pt x="10082356" y="0"/>
                </a:lnTo>
                <a:lnTo>
                  <a:pt x="10082356" y="384082"/>
                </a:lnTo>
                <a:lnTo>
                  <a:pt x="10082356" y="738348"/>
                </a:lnTo>
                <a:cubicBezTo>
                  <a:pt x="10082356" y="754815"/>
                  <a:pt x="10069007" y="768164"/>
                  <a:pt x="10052540" y="768164"/>
                </a:cubicBezTo>
                <a:lnTo>
                  <a:pt x="9903464" y="768164"/>
                </a:lnTo>
                <a:lnTo>
                  <a:pt x="9903464" y="545279"/>
                </a:lnTo>
                <a:lnTo>
                  <a:pt x="1114865" y="545279"/>
                </a:lnTo>
                <a:lnTo>
                  <a:pt x="1114865" y="226498"/>
                </a:lnTo>
                <a:lnTo>
                  <a:pt x="9903464" y="226498"/>
                </a:lnTo>
                <a:lnTo>
                  <a:pt x="9903464" y="29816"/>
                </a:lnTo>
                <a:cubicBezTo>
                  <a:pt x="9903464" y="13349"/>
                  <a:pt x="9916813" y="0"/>
                  <a:pt x="9933280" y="0"/>
                </a:cubicBezTo>
                <a:close/>
              </a:path>
            </a:pathLst>
          </a:custGeom>
          <a:gradFill flip="none" rotWithShape="1">
            <a:gsLst>
              <a:gs pos="0">
                <a:schemeClr val="accent2">
                  <a:lumMod val="40000"/>
                  <a:lumOff val="60000"/>
                </a:schemeClr>
              </a:gs>
              <a:gs pos="32000">
                <a:schemeClr val="accent2">
                  <a:lumMod val="95000"/>
                  <a:lumOff val="5000"/>
                </a:schemeClr>
              </a:gs>
              <a:gs pos="100000">
                <a:schemeClr val="accent2">
                  <a:lumMod val="60000"/>
                </a:schemeClr>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b="1" dirty="0">
                <a:solidFill>
                  <a:schemeClr val="tx1"/>
                </a:solidFill>
                <a:latin typeface="Calibri Light" panose="020F0302020204030204" pitchFamily="34" charset="0"/>
                <a:cs typeface="Calibri Light" panose="020F0302020204030204" pitchFamily="34" charset="0"/>
              </a:rPr>
              <a:t>Old Testament</a:t>
            </a:r>
          </a:p>
        </p:txBody>
      </p:sp>
      <p:sp>
        <p:nvSpPr>
          <p:cNvPr id="18" name="Title 1">
            <a:extLst>
              <a:ext uri="{FF2B5EF4-FFF2-40B4-BE49-F238E27FC236}">
                <a16:creationId xmlns:a16="http://schemas.microsoft.com/office/drawing/2014/main" id="{C8A56E29-64AE-4A11-803D-4355D7FD9537}"/>
              </a:ext>
            </a:extLst>
          </p:cNvPr>
          <p:cNvSpPr>
            <a:spLocks noGrp="1"/>
          </p:cNvSpPr>
          <p:nvPr>
            <p:ph type="title" hasCustomPrompt="1"/>
          </p:nvPr>
        </p:nvSpPr>
        <p:spPr>
          <a:xfrm>
            <a:off x="337" y="309562"/>
            <a:ext cx="10515600" cy="1325563"/>
          </a:xfrm>
        </p:spPr>
        <p:txBody>
          <a:bodyPr/>
          <a:lstStyle>
            <a:lvl1pPr algn="l">
              <a:defRPr sz="4200"/>
            </a:lvl1pPr>
          </a:lstStyle>
          <a:p>
            <a:r>
              <a:rPr lang="en-US" dirty="0"/>
              <a:t>Click To Edit Master Title Style</a:t>
            </a:r>
          </a:p>
        </p:txBody>
      </p:sp>
    </p:spTree>
    <p:extLst>
      <p:ext uri="{BB962C8B-B14F-4D97-AF65-F5344CB8AC3E}">
        <p14:creationId xmlns:p14="http://schemas.microsoft.com/office/powerpoint/2010/main" val="595876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62092-96EC-44D9-8604-584147C1205A}"/>
              </a:ext>
            </a:extLst>
          </p:cNvPr>
          <p:cNvSpPr>
            <a:spLocks noGrp="1"/>
          </p:cNvSpPr>
          <p:nvPr>
            <p:ph type="title" hasCustomPrompt="1"/>
          </p:nvPr>
        </p:nvSpPr>
        <p:spPr>
          <a:xfrm>
            <a:off x="838200" y="320675"/>
            <a:ext cx="10515600" cy="1325563"/>
          </a:xfrm>
        </p:spPr>
        <p:txBody>
          <a:bodyPr/>
          <a:lstStyle>
            <a:lvl1pPr algn="l">
              <a:defRPr b="1">
                <a:solidFill>
                  <a:srgbClr val="FFFF00"/>
                </a:solidFill>
                <a:latin typeface="Calibri Light" panose="020F0302020204030204" pitchFamily="34" charset="0"/>
                <a:cs typeface="Calibri Light" panose="020F030202020403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DC6A6A5C-0824-44B0-9D5C-84A842980A26}"/>
              </a:ext>
            </a:extLst>
          </p:cNvPr>
          <p:cNvSpPr>
            <a:spLocks noGrp="1"/>
          </p:cNvSpPr>
          <p:nvPr>
            <p:ph idx="1"/>
          </p:nvPr>
        </p:nvSpPr>
        <p:spPr/>
        <p:txBody>
          <a:bodyPr/>
          <a:lstStyle>
            <a:lvl1pPr>
              <a:defRPr>
                <a:solidFill>
                  <a:schemeClr val="bg1"/>
                </a:solidFill>
                <a:latin typeface="Calibri Light" panose="020F0302020204030204" pitchFamily="34" charset="0"/>
                <a:cs typeface="Calibri Light" panose="020F0302020204030204" pitchFamily="34" charset="0"/>
              </a:defRPr>
            </a:lvl1pPr>
            <a:lvl2pPr>
              <a:defRPr>
                <a:solidFill>
                  <a:schemeClr val="bg1"/>
                </a:solidFill>
                <a:latin typeface="Calibri Light" panose="020F0302020204030204" pitchFamily="34" charset="0"/>
                <a:cs typeface="Calibri Light" panose="020F0302020204030204" pitchFamily="34" charset="0"/>
              </a:defRPr>
            </a:lvl2pPr>
            <a:lvl3pPr>
              <a:defRPr>
                <a:solidFill>
                  <a:schemeClr val="bg1"/>
                </a:solidFill>
                <a:latin typeface="Calibri Light" panose="020F0302020204030204" pitchFamily="34" charset="0"/>
                <a:cs typeface="Calibri Light" panose="020F0302020204030204" pitchFamily="34" charset="0"/>
              </a:defRPr>
            </a:lvl3pPr>
            <a:lvl4pPr>
              <a:defRPr>
                <a:solidFill>
                  <a:schemeClr val="bg1"/>
                </a:solidFill>
                <a:latin typeface="Calibri Light" panose="020F0302020204030204" pitchFamily="34" charset="0"/>
                <a:cs typeface="Calibri Light" panose="020F0302020204030204" pitchFamily="34" charset="0"/>
              </a:defRPr>
            </a:lvl4pPr>
            <a:lvl5pPr>
              <a:defRPr>
                <a:solidFill>
                  <a:schemeClr val="bg1"/>
                </a:solidFill>
                <a:latin typeface="Calibri Light" panose="020F0302020204030204" pitchFamily="34" charset="0"/>
                <a:cs typeface="Calibri Light" panose="020F0302020204030204" pitchFamily="34" charset="0"/>
              </a:defRPr>
            </a:lvl5pPr>
            <a:lvl6pPr>
              <a:defRPr>
                <a:solidFill>
                  <a:schemeClr val="bg1"/>
                </a:solidFill>
              </a:defRPr>
            </a:lvl6pPr>
            <a:lvl7pPr>
              <a:defRPr>
                <a:solidFill>
                  <a:schemeClr val="bg1"/>
                </a:solidFill>
              </a:defRPr>
            </a:lvl7pPr>
            <a:lvl8pPr>
              <a:defRPr>
                <a:solidFill>
                  <a:schemeClr val="bg1"/>
                </a:solidFill>
              </a:defRPr>
            </a:lvl8pPr>
            <a:lvl9pPr marL="3943350" indent="-285750">
              <a:buFont typeface="Arial" panose="020B0604020202020204" pitchFamily="34" charset="0"/>
              <a:buChar char="•"/>
              <a:defRPr>
                <a:solidFill>
                  <a:schemeClr val="bg1"/>
                </a:solidFil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2611619-40B2-43C2-996A-00AFEDAA54A7}"/>
              </a:ext>
            </a:extLst>
          </p:cNvPr>
          <p:cNvSpPr>
            <a:spLocks noGrp="1"/>
          </p:cNvSpPr>
          <p:nvPr>
            <p:ph type="dt" sz="half" idx="10"/>
          </p:nvPr>
        </p:nvSpPr>
        <p:spPr>
          <a:xfrm>
            <a:off x="838200" y="6356350"/>
            <a:ext cx="2743200" cy="365125"/>
          </a:xfrm>
          <a:prstGeom prst="rect">
            <a:avLst/>
          </a:prstGeom>
        </p:spPr>
        <p:txBody>
          <a:bodyPr/>
          <a:lstStyle/>
          <a:p>
            <a:fld id="{3BF98603-DE5E-4C35-8491-955395DEE617}" type="datetimeFigureOut">
              <a:rPr lang="en-US" smtClean="0"/>
              <a:t>7/3/2020</a:t>
            </a:fld>
            <a:endParaRPr lang="en-US"/>
          </a:p>
        </p:txBody>
      </p:sp>
      <p:sp>
        <p:nvSpPr>
          <p:cNvPr id="5" name="Footer Placeholder 4">
            <a:extLst>
              <a:ext uri="{FF2B5EF4-FFF2-40B4-BE49-F238E27FC236}">
                <a16:creationId xmlns:a16="http://schemas.microsoft.com/office/drawing/2014/main" id="{EF6D6727-C4CF-4923-8926-6FCC3F8F10A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86971132-BFF8-4CF9-B45E-9F4CC2DD7B0B}"/>
              </a:ext>
            </a:extLst>
          </p:cNvPr>
          <p:cNvSpPr>
            <a:spLocks noGrp="1"/>
          </p:cNvSpPr>
          <p:nvPr>
            <p:ph type="sldNum" sz="quarter" idx="12"/>
          </p:nvPr>
        </p:nvSpPr>
        <p:spPr>
          <a:xfrm>
            <a:off x="8610600" y="6356350"/>
            <a:ext cx="2743200" cy="365125"/>
          </a:xfrm>
          <a:prstGeom prst="rect">
            <a:avLst/>
          </a:prstGeom>
        </p:spPr>
        <p:txBody>
          <a:bodyPr/>
          <a:lstStyle/>
          <a:p>
            <a:fld id="{ECCFFED9-239C-49FF-99B0-18767D44065B}" type="slidenum">
              <a:rPr lang="en-US" smtClean="0"/>
              <a:t>‹#›</a:t>
            </a:fld>
            <a:endParaRPr lang="en-US"/>
          </a:p>
        </p:txBody>
      </p:sp>
    </p:spTree>
    <p:extLst>
      <p:ext uri="{BB962C8B-B14F-4D97-AF65-F5344CB8AC3E}">
        <p14:creationId xmlns:p14="http://schemas.microsoft.com/office/powerpoint/2010/main" val="24050478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08A0F8-D3B5-4950-BF62-26EDE6E9AA87}"/>
              </a:ext>
            </a:extLst>
          </p:cNvPr>
          <p:cNvSpPr>
            <a:spLocks noGrp="1"/>
          </p:cNvSpPr>
          <p:nvPr>
            <p:ph idx="1"/>
          </p:nvPr>
        </p:nvSpPr>
        <p:spPr>
          <a:xfrm>
            <a:off x="1739302" y="766597"/>
            <a:ext cx="8788599" cy="2475367"/>
          </a:xfrm>
          <a:solidFill>
            <a:schemeClr val="accent2">
              <a:lumMod val="60000"/>
              <a:lumOff val="40000"/>
            </a:schemeClr>
          </a:solidFill>
        </p:spPr>
        <p:txBody>
          <a:bodyPr/>
          <a:lstStyle>
            <a:lvl1pPr marL="0" indent="0">
              <a:buNone/>
              <a:defRPr sz="3200">
                <a:solidFill>
                  <a:schemeClr val="tx1"/>
                </a:solidFill>
                <a:latin typeface="Calibri Light" panose="020F0302020204030204" pitchFamily="34" charset="0"/>
                <a:cs typeface="Calibri Light" panose="020F0302020204030204" pitchFamily="34" charset="0"/>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p:txBody>
      </p:sp>
      <p:sp>
        <p:nvSpPr>
          <p:cNvPr id="4" name="Rectangle 3">
            <a:extLst>
              <a:ext uri="{FF2B5EF4-FFF2-40B4-BE49-F238E27FC236}">
                <a16:creationId xmlns:a16="http://schemas.microsoft.com/office/drawing/2014/main" id="{F628D72F-5526-406F-93BF-CDDCEB3C0C50}"/>
              </a:ext>
            </a:extLst>
          </p:cNvPr>
          <p:cNvSpPr/>
          <p:nvPr/>
        </p:nvSpPr>
        <p:spPr>
          <a:xfrm>
            <a:off x="1730624" y="447816"/>
            <a:ext cx="8797278" cy="318781"/>
          </a:xfrm>
          <a:prstGeom prst="rect">
            <a:avLst/>
          </a:prstGeom>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Calibri Light" panose="020F0302020204030204" pitchFamily="34" charset="0"/>
                <a:ea typeface="Verdana" panose="020B0604030504040204" pitchFamily="34" charset="0"/>
                <a:cs typeface="Calibri Light" panose="020F0302020204030204" pitchFamily="34" charset="0"/>
              </a:rPr>
              <a:t>Old Testament</a:t>
            </a:r>
          </a:p>
        </p:txBody>
      </p:sp>
      <p:sp>
        <p:nvSpPr>
          <p:cNvPr id="5" name="Rectangle 4">
            <a:extLst>
              <a:ext uri="{FF2B5EF4-FFF2-40B4-BE49-F238E27FC236}">
                <a16:creationId xmlns:a16="http://schemas.microsoft.com/office/drawing/2014/main" id="{52AA9956-A218-44E1-AF11-921007EF9FD6}"/>
              </a:ext>
            </a:extLst>
          </p:cNvPr>
          <p:cNvSpPr/>
          <p:nvPr/>
        </p:nvSpPr>
        <p:spPr>
          <a:xfrm>
            <a:off x="1504121" y="238864"/>
            <a:ext cx="226503" cy="755009"/>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B655FEC5-08B5-4FAF-B012-FA2027E51D66}"/>
              </a:ext>
            </a:extLst>
          </p:cNvPr>
          <p:cNvSpPr/>
          <p:nvPr/>
        </p:nvSpPr>
        <p:spPr>
          <a:xfrm>
            <a:off x="624437" y="548346"/>
            <a:ext cx="879684" cy="152815"/>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F60721AD-7BDD-49E7-91FD-451791BA46E0}"/>
              </a:ext>
            </a:extLst>
          </p:cNvPr>
          <p:cNvPicPr>
            <a:picLocks noChangeAspect="1"/>
          </p:cNvPicPr>
          <p:nvPr/>
        </p:nvPicPr>
        <p:blipFill>
          <a:blip r:embed="rId2"/>
          <a:stretch>
            <a:fillRect/>
          </a:stretch>
        </p:blipFill>
        <p:spPr>
          <a:xfrm rot="10800000">
            <a:off x="10536581" y="223123"/>
            <a:ext cx="1140051" cy="768163"/>
          </a:xfrm>
          <a:prstGeom prst="rect">
            <a:avLst/>
          </a:prstGeom>
        </p:spPr>
      </p:pic>
      <p:sp>
        <p:nvSpPr>
          <p:cNvPr id="12" name="Rectangle 11">
            <a:extLst>
              <a:ext uri="{FF2B5EF4-FFF2-40B4-BE49-F238E27FC236}">
                <a16:creationId xmlns:a16="http://schemas.microsoft.com/office/drawing/2014/main" id="{9140C050-238D-4D0B-A088-1F9C907437D0}"/>
              </a:ext>
            </a:extLst>
          </p:cNvPr>
          <p:cNvSpPr/>
          <p:nvPr/>
        </p:nvSpPr>
        <p:spPr>
          <a:xfrm>
            <a:off x="1730624" y="6156839"/>
            <a:ext cx="8797278" cy="318781"/>
          </a:xfrm>
          <a:prstGeom prst="rect">
            <a:avLst/>
          </a:prstGeom>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shap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latin typeface="Verdana" panose="020B0604030504040204" pitchFamily="34" charset="0"/>
              <a:ea typeface="Verdana" panose="020B0604030504040204" pitchFamily="34" charset="0"/>
            </a:endParaRPr>
          </a:p>
        </p:txBody>
      </p:sp>
      <p:sp>
        <p:nvSpPr>
          <p:cNvPr id="13" name="Rectangle 12">
            <a:extLst>
              <a:ext uri="{FF2B5EF4-FFF2-40B4-BE49-F238E27FC236}">
                <a16:creationId xmlns:a16="http://schemas.microsoft.com/office/drawing/2014/main" id="{71F9009F-81AE-40F5-891D-0FB0079FB814}"/>
              </a:ext>
            </a:extLst>
          </p:cNvPr>
          <p:cNvSpPr/>
          <p:nvPr/>
        </p:nvSpPr>
        <p:spPr>
          <a:xfrm>
            <a:off x="1504121" y="5947887"/>
            <a:ext cx="226503" cy="755009"/>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3AF66372-BF9A-40EE-932A-5877D397BDB2}"/>
              </a:ext>
            </a:extLst>
          </p:cNvPr>
          <p:cNvSpPr/>
          <p:nvPr/>
        </p:nvSpPr>
        <p:spPr>
          <a:xfrm>
            <a:off x="624437" y="6257369"/>
            <a:ext cx="879684" cy="152815"/>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C4182F33-A5A1-4D92-ADDA-FEB1527BCBAC}"/>
              </a:ext>
            </a:extLst>
          </p:cNvPr>
          <p:cNvPicPr>
            <a:picLocks noChangeAspect="1"/>
          </p:cNvPicPr>
          <p:nvPr/>
        </p:nvPicPr>
        <p:blipFill>
          <a:blip r:embed="rId2"/>
          <a:stretch>
            <a:fillRect/>
          </a:stretch>
        </p:blipFill>
        <p:spPr>
          <a:xfrm rot="10800000">
            <a:off x="10536581" y="5932146"/>
            <a:ext cx="1140051" cy="768163"/>
          </a:xfrm>
          <a:prstGeom prst="rect">
            <a:avLst/>
          </a:prstGeom>
        </p:spPr>
      </p:pic>
      <p:sp>
        <p:nvSpPr>
          <p:cNvPr id="11" name="Content Placeholder 2">
            <a:extLst>
              <a:ext uri="{FF2B5EF4-FFF2-40B4-BE49-F238E27FC236}">
                <a16:creationId xmlns:a16="http://schemas.microsoft.com/office/drawing/2014/main" id="{1F7E254F-CABE-4FDF-A406-21B095C9B1DD}"/>
              </a:ext>
            </a:extLst>
          </p:cNvPr>
          <p:cNvSpPr>
            <a:spLocks noGrp="1"/>
          </p:cNvSpPr>
          <p:nvPr>
            <p:ph idx="10"/>
          </p:nvPr>
        </p:nvSpPr>
        <p:spPr>
          <a:xfrm>
            <a:off x="1739302" y="3241964"/>
            <a:ext cx="8788599" cy="2914875"/>
          </a:xfrm>
          <a:solidFill>
            <a:srgbClr val="002060"/>
          </a:solidFill>
        </p:spPr>
        <p:txBody>
          <a:bodyPr/>
          <a:lstStyle>
            <a:lvl1pPr marL="0" indent="0">
              <a:buNone/>
              <a:defRPr sz="3200">
                <a:solidFill>
                  <a:schemeClr val="bg1"/>
                </a:solidFill>
                <a:latin typeface="Calibri Light" panose="020F0302020204030204" pitchFamily="34" charset="0"/>
                <a:cs typeface="Calibri Light" panose="020F0302020204030204" pitchFamily="34" charset="0"/>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p:txBody>
      </p:sp>
    </p:spTree>
    <p:extLst>
      <p:ext uri="{BB962C8B-B14F-4D97-AF65-F5344CB8AC3E}">
        <p14:creationId xmlns:p14="http://schemas.microsoft.com/office/powerpoint/2010/main" val="29251276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2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59923" y="601662"/>
            <a:ext cx="5652017" cy="5654676"/>
          </a:xfrm>
          <a:gradFill flip="none" rotWithShape="1">
            <a:gsLst>
              <a:gs pos="0">
                <a:schemeClr val="tx1">
                  <a:shade val="30000"/>
                  <a:satMod val="115000"/>
                </a:schemeClr>
              </a:gs>
              <a:gs pos="29000">
                <a:schemeClr val="tx1">
                  <a:shade val="67500"/>
                  <a:satMod val="115000"/>
                </a:schemeClr>
              </a:gs>
              <a:gs pos="100000">
                <a:schemeClr val="tx1">
                  <a:shade val="100000"/>
                  <a:satMod val="115000"/>
                </a:schemeClr>
              </a:gs>
            </a:gsLst>
            <a:lin ang="10800000" scaled="1"/>
            <a:tileRect/>
          </a:gradFill>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939" y="601662"/>
            <a:ext cx="5962809" cy="5654676"/>
          </a:xfrm>
          <a:gradFill flip="none" rotWithShape="1">
            <a:gsLst>
              <a:gs pos="0">
                <a:schemeClr val="tx1">
                  <a:shade val="30000"/>
                  <a:satMod val="115000"/>
                </a:schemeClr>
              </a:gs>
              <a:gs pos="25000">
                <a:schemeClr val="tx1">
                  <a:shade val="67500"/>
                  <a:satMod val="115000"/>
                </a:schemeClr>
              </a:gs>
              <a:gs pos="100000">
                <a:schemeClr val="tx1">
                  <a:shade val="100000"/>
                  <a:satMod val="115000"/>
                </a:schemeClr>
              </a:gs>
            </a:gsLst>
            <a:lin ang="0" scaled="1"/>
            <a:tileRect/>
          </a:gradFill>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18903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63570-F21D-4016-8FCE-F482723045AE}"/>
              </a:ext>
            </a:extLst>
          </p:cNvPr>
          <p:cNvSpPr>
            <a:spLocks noGrp="1"/>
          </p:cNvSpPr>
          <p:nvPr>
            <p:ph type="title" hasCustomPrompt="1"/>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797B56E9-3B7B-4772-9BA4-A98CC35A601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9C6E0B8-02D0-4E6C-AFB7-B42188BDC14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26F1877-0AA3-4201-84F2-C4BFDD7F9F90}"/>
              </a:ext>
            </a:extLst>
          </p:cNvPr>
          <p:cNvSpPr>
            <a:spLocks noGrp="1"/>
          </p:cNvSpPr>
          <p:nvPr>
            <p:ph type="dt" sz="half" idx="10"/>
          </p:nvPr>
        </p:nvSpPr>
        <p:spPr>
          <a:xfrm>
            <a:off x="838200" y="6356350"/>
            <a:ext cx="2743200" cy="365125"/>
          </a:xfrm>
          <a:prstGeom prst="rect">
            <a:avLst/>
          </a:prstGeom>
        </p:spPr>
        <p:txBody>
          <a:bodyPr/>
          <a:lstStyle/>
          <a:p>
            <a:fld id="{3BF98603-DE5E-4C35-8491-955395DEE617}" type="datetimeFigureOut">
              <a:rPr lang="en-US" smtClean="0"/>
              <a:t>7/3/2020</a:t>
            </a:fld>
            <a:endParaRPr lang="en-US"/>
          </a:p>
        </p:txBody>
      </p:sp>
      <p:sp>
        <p:nvSpPr>
          <p:cNvPr id="6" name="Footer Placeholder 5">
            <a:extLst>
              <a:ext uri="{FF2B5EF4-FFF2-40B4-BE49-F238E27FC236}">
                <a16:creationId xmlns:a16="http://schemas.microsoft.com/office/drawing/2014/main" id="{8B35E58C-5F73-442C-875D-8266FC91449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7A93F68E-E12B-42C0-9CD5-A2206284DF72}"/>
              </a:ext>
            </a:extLst>
          </p:cNvPr>
          <p:cNvSpPr>
            <a:spLocks noGrp="1"/>
          </p:cNvSpPr>
          <p:nvPr>
            <p:ph type="sldNum" sz="quarter" idx="12"/>
          </p:nvPr>
        </p:nvSpPr>
        <p:spPr>
          <a:xfrm>
            <a:off x="8610600" y="6356350"/>
            <a:ext cx="2743200" cy="365125"/>
          </a:xfrm>
          <a:prstGeom prst="rect">
            <a:avLst/>
          </a:prstGeom>
        </p:spPr>
        <p:txBody>
          <a:bodyPr/>
          <a:lstStyle/>
          <a:p>
            <a:fld id="{ECCFFED9-239C-49FF-99B0-18767D44065B}" type="slidenum">
              <a:rPr lang="en-US" smtClean="0"/>
              <a:t>‹#›</a:t>
            </a:fld>
            <a:endParaRPr lang="en-US"/>
          </a:p>
        </p:txBody>
      </p:sp>
    </p:spTree>
    <p:extLst>
      <p:ext uri="{BB962C8B-B14F-4D97-AF65-F5344CB8AC3E}">
        <p14:creationId xmlns:p14="http://schemas.microsoft.com/office/powerpoint/2010/main" val="1969715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191B9-7EE0-495C-A632-8C89209673D7}"/>
              </a:ext>
            </a:extLst>
          </p:cNvPr>
          <p:cNvSpPr>
            <a:spLocks noGrp="1"/>
          </p:cNvSpPr>
          <p:nvPr>
            <p:ph type="title" hasCustomPrompt="1"/>
          </p:nvPr>
        </p:nvSpPr>
        <p:spPr>
          <a:xfrm>
            <a:off x="839788" y="365125"/>
            <a:ext cx="10515600" cy="132556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4C783DB8-FE97-4615-AE9E-75739F97CCB9}"/>
              </a:ext>
            </a:extLst>
          </p:cNvPr>
          <p:cNvSpPr>
            <a:spLocks noGrp="1"/>
          </p:cNvSpPr>
          <p:nvPr>
            <p:ph type="body" idx="1"/>
          </p:nvPr>
        </p:nvSpPr>
        <p:spPr>
          <a:xfrm>
            <a:off x="839788" y="1681163"/>
            <a:ext cx="5157787" cy="82391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E08825-C2E5-4974-845F-66FE536474CC}"/>
              </a:ext>
            </a:extLst>
          </p:cNvPr>
          <p:cNvSpPr>
            <a:spLocks noGrp="1"/>
          </p:cNvSpPr>
          <p:nvPr>
            <p:ph sz="half" idx="2"/>
          </p:nvPr>
        </p:nvSpPr>
        <p:spPr>
          <a:xfrm>
            <a:off x="839788" y="2505075"/>
            <a:ext cx="5157787" cy="368458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0503E873-888A-4EB1-B988-0FDAA0310682}"/>
              </a:ext>
            </a:extLst>
          </p:cNvPr>
          <p:cNvSpPr>
            <a:spLocks noGrp="1"/>
          </p:cNvSpPr>
          <p:nvPr>
            <p:ph type="body" sz="quarter" idx="3"/>
          </p:nvPr>
        </p:nvSpPr>
        <p:spPr>
          <a:xfrm>
            <a:off x="6172200" y="1681163"/>
            <a:ext cx="5183188" cy="82391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9190B8F-EBCB-4A33-91BD-62647F23FFC2}"/>
              </a:ext>
            </a:extLst>
          </p:cNvPr>
          <p:cNvSpPr>
            <a:spLocks noGrp="1"/>
          </p:cNvSpPr>
          <p:nvPr>
            <p:ph sz="quarter" idx="4"/>
          </p:nvPr>
        </p:nvSpPr>
        <p:spPr>
          <a:xfrm>
            <a:off x="6172200" y="2505075"/>
            <a:ext cx="5183188" cy="368458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878EEEFF-60D7-43B7-B3B9-A3D1ABEC090F}"/>
              </a:ext>
            </a:extLst>
          </p:cNvPr>
          <p:cNvSpPr>
            <a:spLocks noGrp="1"/>
          </p:cNvSpPr>
          <p:nvPr>
            <p:ph type="dt" sz="half" idx="10"/>
          </p:nvPr>
        </p:nvSpPr>
        <p:spPr>
          <a:xfrm>
            <a:off x="838200" y="6356350"/>
            <a:ext cx="2743200" cy="365125"/>
          </a:xfrm>
          <a:prstGeom prst="rect">
            <a:avLst/>
          </a:prstGeom>
        </p:spPr>
        <p:txBody>
          <a:bodyPr/>
          <a:lstStyle/>
          <a:p>
            <a:fld id="{3BF98603-DE5E-4C35-8491-955395DEE617}" type="datetimeFigureOut">
              <a:rPr lang="en-US" smtClean="0"/>
              <a:t>7/3/2020</a:t>
            </a:fld>
            <a:endParaRPr lang="en-US"/>
          </a:p>
        </p:txBody>
      </p:sp>
      <p:sp>
        <p:nvSpPr>
          <p:cNvPr id="8" name="Footer Placeholder 7">
            <a:extLst>
              <a:ext uri="{FF2B5EF4-FFF2-40B4-BE49-F238E27FC236}">
                <a16:creationId xmlns:a16="http://schemas.microsoft.com/office/drawing/2014/main" id="{9DFA4601-543A-4B07-8980-D1025D3054D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F871758D-F6C7-4410-A4C5-FE821D614B22}"/>
              </a:ext>
            </a:extLst>
          </p:cNvPr>
          <p:cNvSpPr>
            <a:spLocks noGrp="1"/>
          </p:cNvSpPr>
          <p:nvPr>
            <p:ph type="sldNum" sz="quarter" idx="12"/>
          </p:nvPr>
        </p:nvSpPr>
        <p:spPr>
          <a:xfrm>
            <a:off x="8610600" y="6356350"/>
            <a:ext cx="2743200" cy="365125"/>
          </a:xfrm>
          <a:prstGeom prst="rect">
            <a:avLst/>
          </a:prstGeom>
        </p:spPr>
        <p:txBody>
          <a:bodyPr/>
          <a:lstStyle/>
          <a:p>
            <a:fld id="{ECCFFED9-239C-49FF-99B0-18767D44065B}" type="slidenum">
              <a:rPr lang="en-US" smtClean="0"/>
              <a:t>‹#›</a:t>
            </a:fld>
            <a:endParaRPr lang="en-US"/>
          </a:p>
        </p:txBody>
      </p:sp>
    </p:spTree>
    <p:extLst>
      <p:ext uri="{BB962C8B-B14F-4D97-AF65-F5344CB8AC3E}">
        <p14:creationId xmlns:p14="http://schemas.microsoft.com/office/powerpoint/2010/main" val="17899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C7DE3-94B2-4BD2-9A19-AF5C73C82461}"/>
              </a:ext>
            </a:extLst>
          </p:cNvPr>
          <p:cNvSpPr>
            <a:spLocks noGrp="1"/>
          </p:cNvSpPr>
          <p:nvPr>
            <p:ph type="title" hasCustomPrompt="1"/>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BD73CF8E-35F8-40C7-A92A-6F535CB3CA24}"/>
              </a:ext>
            </a:extLst>
          </p:cNvPr>
          <p:cNvSpPr>
            <a:spLocks noGrp="1"/>
          </p:cNvSpPr>
          <p:nvPr>
            <p:ph type="dt" sz="half" idx="10"/>
          </p:nvPr>
        </p:nvSpPr>
        <p:spPr>
          <a:xfrm>
            <a:off x="838200" y="6356350"/>
            <a:ext cx="2743200" cy="365125"/>
          </a:xfrm>
          <a:prstGeom prst="rect">
            <a:avLst/>
          </a:prstGeom>
        </p:spPr>
        <p:txBody>
          <a:bodyPr/>
          <a:lstStyle/>
          <a:p>
            <a:fld id="{3BF98603-DE5E-4C35-8491-955395DEE617}" type="datetimeFigureOut">
              <a:rPr lang="en-US" smtClean="0"/>
              <a:t>7/3/2020</a:t>
            </a:fld>
            <a:endParaRPr lang="en-US"/>
          </a:p>
        </p:txBody>
      </p:sp>
      <p:sp>
        <p:nvSpPr>
          <p:cNvPr id="4" name="Footer Placeholder 3">
            <a:extLst>
              <a:ext uri="{FF2B5EF4-FFF2-40B4-BE49-F238E27FC236}">
                <a16:creationId xmlns:a16="http://schemas.microsoft.com/office/drawing/2014/main" id="{50DF3195-FFF6-49E5-826E-9E36EF7CD1A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7F40A112-8369-40CA-AF22-EC01E63A708A}"/>
              </a:ext>
            </a:extLst>
          </p:cNvPr>
          <p:cNvSpPr>
            <a:spLocks noGrp="1"/>
          </p:cNvSpPr>
          <p:nvPr>
            <p:ph type="sldNum" sz="quarter" idx="12"/>
          </p:nvPr>
        </p:nvSpPr>
        <p:spPr>
          <a:xfrm>
            <a:off x="8610600" y="6356350"/>
            <a:ext cx="2743200" cy="365125"/>
          </a:xfrm>
          <a:prstGeom prst="rect">
            <a:avLst/>
          </a:prstGeom>
        </p:spPr>
        <p:txBody>
          <a:bodyPr/>
          <a:lstStyle/>
          <a:p>
            <a:fld id="{ECCFFED9-239C-49FF-99B0-18767D44065B}" type="slidenum">
              <a:rPr lang="en-US" smtClean="0"/>
              <a:t>‹#›</a:t>
            </a:fld>
            <a:endParaRPr lang="en-US"/>
          </a:p>
        </p:txBody>
      </p:sp>
    </p:spTree>
    <p:extLst>
      <p:ext uri="{BB962C8B-B14F-4D97-AF65-F5344CB8AC3E}">
        <p14:creationId xmlns:p14="http://schemas.microsoft.com/office/powerpoint/2010/main" val="2814937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530796-007A-4E5D-994D-FD503838E9BC}"/>
              </a:ext>
            </a:extLst>
          </p:cNvPr>
          <p:cNvSpPr>
            <a:spLocks noGrp="1"/>
          </p:cNvSpPr>
          <p:nvPr>
            <p:ph type="dt" sz="half" idx="10"/>
          </p:nvPr>
        </p:nvSpPr>
        <p:spPr>
          <a:xfrm>
            <a:off x="838200" y="6356350"/>
            <a:ext cx="2743200" cy="365125"/>
          </a:xfrm>
          <a:prstGeom prst="rect">
            <a:avLst/>
          </a:prstGeom>
        </p:spPr>
        <p:txBody>
          <a:bodyPr/>
          <a:lstStyle/>
          <a:p>
            <a:fld id="{3BF98603-DE5E-4C35-8491-955395DEE617}" type="datetimeFigureOut">
              <a:rPr lang="en-US" smtClean="0"/>
              <a:t>7/3/2020</a:t>
            </a:fld>
            <a:endParaRPr lang="en-US"/>
          </a:p>
        </p:txBody>
      </p:sp>
      <p:sp>
        <p:nvSpPr>
          <p:cNvPr id="3" name="Footer Placeholder 2">
            <a:extLst>
              <a:ext uri="{FF2B5EF4-FFF2-40B4-BE49-F238E27FC236}">
                <a16:creationId xmlns:a16="http://schemas.microsoft.com/office/drawing/2014/main" id="{137D99EE-89B5-459E-8352-02FD21D9E91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4B86F6C5-577C-4495-98DD-FFF04439A920}"/>
              </a:ext>
            </a:extLst>
          </p:cNvPr>
          <p:cNvSpPr>
            <a:spLocks noGrp="1"/>
          </p:cNvSpPr>
          <p:nvPr>
            <p:ph type="sldNum" sz="quarter" idx="12"/>
          </p:nvPr>
        </p:nvSpPr>
        <p:spPr>
          <a:xfrm>
            <a:off x="8610600" y="6356350"/>
            <a:ext cx="2743200" cy="365125"/>
          </a:xfrm>
          <a:prstGeom prst="rect">
            <a:avLst/>
          </a:prstGeom>
        </p:spPr>
        <p:txBody>
          <a:bodyPr/>
          <a:lstStyle/>
          <a:p>
            <a:fld id="{ECCFFED9-239C-49FF-99B0-18767D44065B}" type="slidenum">
              <a:rPr lang="en-US" smtClean="0"/>
              <a:t>‹#›</a:t>
            </a:fld>
            <a:endParaRPr lang="en-US"/>
          </a:p>
        </p:txBody>
      </p:sp>
    </p:spTree>
    <p:extLst>
      <p:ext uri="{BB962C8B-B14F-4D97-AF65-F5344CB8AC3E}">
        <p14:creationId xmlns:p14="http://schemas.microsoft.com/office/powerpoint/2010/main" val="2000078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6CDFA-6097-42F9-B036-D31D97009B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4ECBAA2-FC4D-4844-AA3C-7BF54A2CD53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1338A60-843F-4FDC-8393-90005A879E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989117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807DE-6D38-400B-A3BE-73DE5E5F74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0A48FC-A23B-4261-9488-41C7D4C922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5FB423-A84B-48A7-B286-4FFBE8513F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985655-7B9D-4B4D-8E50-0BD3AC74A257}"/>
              </a:ext>
            </a:extLst>
          </p:cNvPr>
          <p:cNvSpPr>
            <a:spLocks noGrp="1"/>
          </p:cNvSpPr>
          <p:nvPr>
            <p:ph type="dt" sz="half" idx="10"/>
          </p:nvPr>
        </p:nvSpPr>
        <p:spPr>
          <a:xfrm>
            <a:off x="838200" y="6356350"/>
            <a:ext cx="2743200" cy="365125"/>
          </a:xfrm>
          <a:prstGeom prst="rect">
            <a:avLst/>
          </a:prstGeom>
        </p:spPr>
        <p:txBody>
          <a:bodyPr/>
          <a:lstStyle/>
          <a:p>
            <a:fld id="{3BF98603-DE5E-4C35-8491-955395DEE617}" type="datetimeFigureOut">
              <a:rPr lang="en-US" smtClean="0"/>
              <a:t>7/3/2020</a:t>
            </a:fld>
            <a:endParaRPr lang="en-US"/>
          </a:p>
        </p:txBody>
      </p:sp>
      <p:sp>
        <p:nvSpPr>
          <p:cNvPr id="6" name="Footer Placeholder 5">
            <a:extLst>
              <a:ext uri="{FF2B5EF4-FFF2-40B4-BE49-F238E27FC236}">
                <a16:creationId xmlns:a16="http://schemas.microsoft.com/office/drawing/2014/main" id="{C745BA95-1060-4E89-AC9C-E9F5563E00F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C47D7851-6867-4844-8BBE-C404441FCD6C}"/>
              </a:ext>
            </a:extLst>
          </p:cNvPr>
          <p:cNvSpPr>
            <a:spLocks noGrp="1"/>
          </p:cNvSpPr>
          <p:nvPr>
            <p:ph type="sldNum" sz="quarter" idx="12"/>
          </p:nvPr>
        </p:nvSpPr>
        <p:spPr>
          <a:xfrm>
            <a:off x="8610600" y="6356350"/>
            <a:ext cx="2743200" cy="365125"/>
          </a:xfrm>
          <a:prstGeom prst="rect">
            <a:avLst/>
          </a:prstGeom>
        </p:spPr>
        <p:txBody>
          <a:bodyPr/>
          <a:lstStyle/>
          <a:p>
            <a:fld id="{ECCFFED9-239C-49FF-99B0-18767D44065B}" type="slidenum">
              <a:rPr lang="en-US" smtClean="0"/>
              <a:t>‹#›</a:t>
            </a:fld>
            <a:endParaRPr lang="en-US"/>
          </a:p>
        </p:txBody>
      </p:sp>
    </p:spTree>
    <p:extLst>
      <p:ext uri="{BB962C8B-B14F-4D97-AF65-F5344CB8AC3E}">
        <p14:creationId xmlns:p14="http://schemas.microsoft.com/office/powerpoint/2010/main" val="1232575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00374-11CF-424C-BAFC-DBE3E199E48D}"/>
              </a:ext>
            </a:extLst>
          </p:cNvPr>
          <p:cNvSpPr>
            <a:spLocks noGrp="1"/>
          </p:cNvSpPr>
          <p:nvPr>
            <p:ph type="title" hasCustomPrompt="1"/>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114A57B-1412-4E43-9029-06025993989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366309-4218-4E2A-B75F-503C2B40C6BA}"/>
              </a:ext>
            </a:extLst>
          </p:cNvPr>
          <p:cNvSpPr>
            <a:spLocks noGrp="1"/>
          </p:cNvSpPr>
          <p:nvPr>
            <p:ph type="dt" sz="half" idx="10"/>
          </p:nvPr>
        </p:nvSpPr>
        <p:spPr>
          <a:xfrm>
            <a:off x="838200" y="6356350"/>
            <a:ext cx="2743200" cy="365125"/>
          </a:xfrm>
          <a:prstGeom prst="rect">
            <a:avLst/>
          </a:prstGeom>
        </p:spPr>
        <p:txBody>
          <a:bodyPr/>
          <a:lstStyle/>
          <a:p>
            <a:fld id="{3BF98603-DE5E-4C35-8491-955395DEE617}" type="datetimeFigureOut">
              <a:rPr lang="en-US" smtClean="0"/>
              <a:t>7/3/2020</a:t>
            </a:fld>
            <a:endParaRPr lang="en-US"/>
          </a:p>
        </p:txBody>
      </p:sp>
      <p:sp>
        <p:nvSpPr>
          <p:cNvPr id="5" name="Footer Placeholder 4">
            <a:extLst>
              <a:ext uri="{FF2B5EF4-FFF2-40B4-BE49-F238E27FC236}">
                <a16:creationId xmlns:a16="http://schemas.microsoft.com/office/drawing/2014/main" id="{E340103B-0DD7-4622-B77C-3A10C9F0AE4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8A256EFE-5170-49B4-924A-736290629E33}"/>
              </a:ext>
            </a:extLst>
          </p:cNvPr>
          <p:cNvSpPr>
            <a:spLocks noGrp="1"/>
          </p:cNvSpPr>
          <p:nvPr>
            <p:ph type="sldNum" sz="quarter" idx="12"/>
          </p:nvPr>
        </p:nvSpPr>
        <p:spPr>
          <a:xfrm>
            <a:off x="8610600" y="6356350"/>
            <a:ext cx="2743200" cy="365125"/>
          </a:xfrm>
          <a:prstGeom prst="rect">
            <a:avLst/>
          </a:prstGeom>
        </p:spPr>
        <p:txBody>
          <a:bodyPr/>
          <a:lstStyle/>
          <a:p>
            <a:fld id="{ECCFFED9-239C-49FF-99B0-18767D44065B}" type="slidenum">
              <a:rPr lang="en-US" smtClean="0"/>
              <a:t>‹#›</a:t>
            </a:fld>
            <a:endParaRPr lang="en-US"/>
          </a:p>
        </p:txBody>
      </p:sp>
    </p:spTree>
    <p:extLst>
      <p:ext uri="{BB962C8B-B14F-4D97-AF65-F5344CB8AC3E}">
        <p14:creationId xmlns:p14="http://schemas.microsoft.com/office/powerpoint/2010/main" val="2361791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2060"/>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6B902C3-D1D8-4331-8B1D-A6699FD132F3}"/>
              </a:ext>
            </a:extLst>
          </p:cNvPr>
          <p:cNvSpPr>
            <a:spLocks noGrp="1"/>
          </p:cNvSpPr>
          <p:nvPr>
            <p:ph type="title"/>
          </p:nvPr>
        </p:nvSpPr>
        <p:spPr>
          <a:xfrm>
            <a:off x="838200" y="365125"/>
            <a:ext cx="10515600" cy="1325563"/>
          </a:xfrm>
          <a:prstGeom prst="rect">
            <a:avLst/>
          </a:prstGeom>
          <a:ln>
            <a:noFill/>
          </a:ln>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B8066C9F-8426-4A9D-8C5D-8C4621E0DF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784871F7-EBDF-459E-9D43-AADA1438DE21}"/>
              </a:ext>
            </a:extLst>
          </p:cNvPr>
          <p:cNvSpPr/>
          <p:nvPr/>
        </p:nvSpPr>
        <p:spPr>
          <a:xfrm>
            <a:off x="11105804" y="0"/>
            <a:ext cx="532014" cy="1690688"/>
          </a:xfrm>
          <a:prstGeom prst="rect">
            <a:avLst/>
          </a:prstGeom>
          <a:solidFill>
            <a:schemeClr val="accent4"/>
          </a:solidFill>
          <a:ln>
            <a:noFill/>
          </a:ln>
          <a:effectLst>
            <a:glow rad="101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649253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Lst>
  <p:txStyles>
    <p:titleStyle>
      <a:lvl1pPr algn="l" defTabSz="914400" rtl="0" eaLnBrk="1" latinLnBrk="0" hangingPunct="1">
        <a:lnSpc>
          <a:spcPct val="90000"/>
        </a:lnSpc>
        <a:spcBef>
          <a:spcPct val="0"/>
        </a:spcBef>
        <a:buNone/>
        <a:defRPr sz="4400" b="1" kern="1200">
          <a:solidFill>
            <a:srgbClr val="FFFF00"/>
          </a:solidFill>
          <a:latin typeface="Calibri Light" panose="020F0302020204030204" pitchFamily="34" charset="0"/>
          <a:ea typeface="+mj-ea"/>
          <a:cs typeface="Calibri Light" panose="020F030202020403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Calibri Light" panose="020F0302020204030204" pitchFamily="34" charset="0"/>
          <a:ea typeface="+mn-ea"/>
          <a:cs typeface="Calibri Light" panose="020F03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Calibri Light" panose="020F0302020204030204" pitchFamily="34" charset="0"/>
          <a:ea typeface="+mn-ea"/>
          <a:cs typeface="Calibri Light" panose="020F03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Calibri Light" panose="020F0302020204030204" pitchFamily="34" charset="0"/>
          <a:ea typeface="+mn-ea"/>
          <a:cs typeface="Calibri Light" panose="020F03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Calibri Light" panose="020F0302020204030204" pitchFamily="34" charset="0"/>
          <a:ea typeface="+mn-ea"/>
          <a:cs typeface="Calibri Light" panose="020F03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Calibri Light" panose="020F0302020204030204" pitchFamily="34" charset="0"/>
          <a:ea typeface="+mn-ea"/>
          <a:cs typeface="Calibri Light" panose="020F03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8pPr>
      <a:lvl9pPr marL="3943350" indent="-28575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9.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9.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8A8FD-3E42-47B9-9118-6390EA97DAD0}"/>
              </a:ext>
            </a:extLst>
          </p:cNvPr>
          <p:cNvSpPr>
            <a:spLocks noGrp="1"/>
          </p:cNvSpPr>
          <p:nvPr>
            <p:ph type="ctrTitle"/>
          </p:nvPr>
        </p:nvSpPr>
        <p:spPr>
          <a:xfrm>
            <a:off x="1524000" y="0"/>
            <a:ext cx="9144000" cy="2387600"/>
          </a:xfrm>
        </p:spPr>
        <p:txBody>
          <a:bodyPr anchor="ctr"/>
          <a:lstStyle/>
          <a:p>
            <a:r>
              <a:rPr lang="en-US" dirty="0"/>
              <a:t>Covenants	</a:t>
            </a:r>
          </a:p>
        </p:txBody>
      </p:sp>
      <p:sp>
        <p:nvSpPr>
          <p:cNvPr id="3" name="Subtitle 2">
            <a:extLst>
              <a:ext uri="{FF2B5EF4-FFF2-40B4-BE49-F238E27FC236}">
                <a16:creationId xmlns:a16="http://schemas.microsoft.com/office/drawing/2014/main" id="{7DD114CB-D2C1-4CB4-A97C-3E2048AF3C3E}"/>
              </a:ext>
            </a:extLst>
          </p:cNvPr>
          <p:cNvSpPr>
            <a:spLocks noGrp="1"/>
          </p:cNvSpPr>
          <p:nvPr>
            <p:ph type="subTitle" idx="1"/>
          </p:nvPr>
        </p:nvSpPr>
        <p:spPr/>
        <p:txBody>
          <a:bodyPr/>
          <a:lstStyle/>
          <a:p>
            <a:r>
              <a:rPr lang="en-US" dirty="0"/>
              <a:t>By </a:t>
            </a:r>
          </a:p>
          <a:p>
            <a:endParaRPr lang="en-US" dirty="0"/>
          </a:p>
          <a:p>
            <a:r>
              <a:rPr lang="en-US" dirty="0"/>
              <a:t>Bob Rogers</a:t>
            </a:r>
          </a:p>
        </p:txBody>
      </p:sp>
    </p:spTree>
    <p:extLst>
      <p:ext uri="{BB962C8B-B14F-4D97-AF65-F5344CB8AC3E}">
        <p14:creationId xmlns:p14="http://schemas.microsoft.com/office/powerpoint/2010/main" val="3145997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656AC6F7-9EFB-46B6-8EE7-503C304A8754}"/>
              </a:ext>
            </a:extLst>
          </p:cNvPr>
          <p:cNvSpPr>
            <a:spLocks noGrp="1"/>
          </p:cNvSpPr>
          <p:nvPr>
            <p:ph idx="1"/>
          </p:nvPr>
        </p:nvSpPr>
        <p:spPr/>
        <p:txBody>
          <a:bodyPr>
            <a:normAutofit/>
          </a:bodyPr>
          <a:lstStyle/>
          <a:p>
            <a:r>
              <a:rPr lang="en-US" dirty="0"/>
              <a:t>Genesis 3:18-19 KJV</a:t>
            </a:r>
          </a:p>
          <a:p>
            <a:r>
              <a:rPr lang="en-US" dirty="0"/>
              <a:t>(18)  Thorns also and thistles shall it bring forth to thee; and thou shalt eat the herb of the field;</a:t>
            </a:r>
          </a:p>
          <a:p>
            <a:r>
              <a:rPr lang="en-US" dirty="0"/>
              <a:t>(19)  In the sweat of thy face shalt thou eat bread, till thou return unto the ground; for out of it wast thou taken: for dust thou art, and unto dust shalt thou return.</a:t>
            </a:r>
          </a:p>
        </p:txBody>
      </p:sp>
      <p:sp>
        <p:nvSpPr>
          <p:cNvPr id="4" name="Title 3">
            <a:extLst>
              <a:ext uri="{FF2B5EF4-FFF2-40B4-BE49-F238E27FC236}">
                <a16:creationId xmlns:a16="http://schemas.microsoft.com/office/drawing/2014/main" id="{50943D00-F2BD-4DE9-8FDF-5034CC7A2C70}"/>
              </a:ext>
            </a:extLst>
          </p:cNvPr>
          <p:cNvSpPr>
            <a:spLocks noGrp="1"/>
          </p:cNvSpPr>
          <p:nvPr>
            <p:ph type="title"/>
          </p:nvPr>
        </p:nvSpPr>
        <p:spPr/>
        <p:txBody>
          <a:bodyPr/>
          <a:lstStyle/>
          <a:p>
            <a:r>
              <a:rPr lang="en-US" dirty="0"/>
              <a:t>Adamic Covenant		</a:t>
            </a:r>
            <a:br>
              <a:rPr lang="en-US" dirty="0">
                <a:solidFill>
                  <a:srgbClr val="FFC000"/>
                </a:solidFill>
              </a:rPr>
            </a:br>
            <a:endParaRPr lang="en-US" dirty="0"/>
          </a:p>
        </p:txBody>
      </p:sp>
    </p:spTree>
    <p:extLst>
      <p:ext uri="{BB962C8B-B14F-4D97-AF65-F5344CB8AC3E}">
        <p14:creationId xmlns:p14="http://schemas.microsoft.com/office/powerpoint/2010/main" val="1918074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C62FE37-D2EF-48C4-A5AA-4EC3EB28E6EF}"/>
              </a:ext>
            </a:extLst>
          </p:cNvPr>
          <p:cNvSpPr>
            <a:spLocks noGrp="1"/>
          </p:cNvSpPr>
          <p:nvPr>
            <p:ph type="title"/>
          </p:nvPr>
        </p:nvSpPr>
        <p:spPr/>
        <p:txBody>
          <a:bodyPr/>
          <a:lstStyle/>
          <a:p>
            <a:r>
              <a:rPr lang="en-US" dirty="0"/>
              <a:t>Adamic Covenant</a:t>
            </a:r>
          </a:p>
        </p:txBody>
      </p:sp>
      <p:sp>
        <p:nvSpPr>
          <p:cNvPr id="5" name="Content Placeholder 4">
            <a:extLst>
              <a:ext uri="{FF2B5EF4-FFF2-40B4-BE49-F238E27FC236}">
                <a16:creationId xmlns:a16="http://schemas.microsoft.com/office/drawing/2014/main" id="{9780BBC9-DEC3-4CED-A9D5-31AB4DA7ED80}"/>
              </a:ext>
            </a:extLst>
          </p:cNvPr>
          <p:cNvSpPr>
            <a:spLocks noGrp="1"/>
          </p:cNvSpPr>
          <p:nvPr>
            <p:ph idx="1"/>
          </p:nvPr>
        </p:nvSpPr>
        <p:spPr/>
        <p:txBody>
          <a:bodyPr>
            <a:normAutofit fontScale="92500"/>
          </a:bodyPr>
          <a:lstStyle/>
          <a:p>
            <a:pPr marL="0" indent="0">
              <a:buNone/>
            </a:pPr>
            <a:r>
              <a:rPr lang="en-US" dirty="0"/>
              <a:t>God put marks of his displeasure on Adam in three instances:</a:t>
            </a:r>
          </a:p>
          <a:p>
            <a:pPr marL="914400" lvl="1" indent="-457200">
              <a:buFont typeface="+mj-lt"/>
              <a:buAutoNum type="arabicPeriod"/>
            </a:pPr>
            <a:r>
              <a:rPr lang="en-US" dirty="0"/>
              <a:t>His habitation is cursed</a:t>
            </a:r>
          </a:p>
          <a:p>
            <a:pPr marL="1371600" lvl="2" indent="-457200">
              <a:buFont typeface="+mj-lt"/>
              <a:buAutoNum type="alphaLcPeriod"/>
            </a:pPr>
            <a:r>
              <a:rPr lang="en-US" dirty="0"/>
              <a:t>Cursed is the ground for thy sake; </a:t>
            </a:r>
          </a:p>
          <a:p>
            <a:pPr marL="1371600" lvl="2" indent="-457200">
              <a:buFont typeface="+mj-lt"/>
              <a:buAutoNum type="alphaLcPeriod"/>
            </a:pPr>
            <a:r>
              <a:rPr lang="en-US" dirty="0"/>
              <a:t>the effect of that curse is, </a:t>
            </a:r>
          </a:p>
          <a:p>
            <a:pPr marL="1371600" lvl="2" indent="-457200">
              <a:buFont typeface="+mj-lt"/>
              <a:buAutoNum type="alphaLcPeriod"/>
            </a:pPr>
            <a:r>
              <a:rPr lang="en-US" dirty="0"/>
              <a:t>Thorns and thistles shall it bring forth unto thee.</a:t>
            </a:r>
          </a:p>
          <a:p>
            <a:pPr marL="914400" lvl="1" indent="-457200">
              <a:buFont typeface="+mj-lt"/>
              <a:buAutoNum type="arabicPeriod"/>
            </a:pPr>
            <a:r>
              <a:rPr lang="en-US" dirty="0"/>
              <a:t>His employments and enjoyments are all embittered to him</a:t>
            </a:r>
          </a:p>
          <a:p>
            <a:pPr marL="1371600" lvl="2" indent="-457200">
              <a:buFont typeface="+mj-lt"/>
              <a:buAutoNum type="alphaLcPeriod"/>
            </a:pPr>
            <a:r>
              <a:rPr lang="en-US" dirty="0"/>
              <a:t>His business shall henceforth become a toil to him, and he shall go on with it in the sweat of his face</a:t>
            </a:r>
          </a:p>
          <a:p>
            <a:pPr marL="1371600" lvl="2" indent="-457200">
              <a:buFont typeface="+mj-lt"/>
              <a:buAutoNum type="alphaLcPeriod"/>
            </a:pPr>
            <a:r>
              <a:rPr lang="en-US" dirty="0"/>
              <a:t> His food shall henceforth become (in comparison with what it had been) unpleasant to him. </a:t>
            </a:r>
          </a:p>
          <a:p>
            <a:pPr marL="914400" lvl="1" indent="-457200">
              <a:buFont typeface="+mj-lt"/>
              <a:buAutoNum type="arabicPeriod"/>
            </a:pPr>
            <a:r>
              <a:rPr lang="en-US" dirty="0"/>
              <a:t>His life also is but short. </a:t>
            </a:r>
          </a:p>
          <a:p>
            <a:pPr marL="1371600" lvl="2" indent="-457200">
              <a:buFont typeface="+mj-lt"/>
              <a:buAutoNum type="alphaLcPeriod"/>
            </a:pPr>
            <a:r>
              <a:rPr lang="en-US" dirty="0"/>
              <a:t>Considering how full of trouble his days are, it is in favour to him that they are few; yet death being dreadful to nature (yea, even though life be unpleasant) </a:t>
            </a:r>
          </a:p>
          <a:p>
            <a:pPr marL="1371600" lvl="2" indent="-457200">
              <a:buFont typeface="+mj-lt"/>
              <a:buAutoNum type="alphaLcPeriod"/>
            </a:pPr>
            <a:r>
              <a:rPr lang="en-US" dirty="0"/>
              <a:t>that concludes the sentence upon Adam and us all</a:t>
            </a:r>
          </a:p>
        </p:txBody>
      </p:sp>
    </p:spTree>
    <p:extLst>
      <p:ext uri="{BB962C8B-B14F-4D97-AF65-F5344CB8AC3E}">
        <p14:creationId xmlns:p14="http://schemas.microsoft.com/office/powerpoint/2010/main" val="866795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ECD3F-F1B8-40AC-AAF5-C20A28CF16E9}"/>
              </a:ext>
            </a:extLst>
          </p:cNvPr>
          <p:cNvSpPr>
            <a:spLocks noGrp="1"/>
          </p:cNvSpPr>
          <p:nvPr>
            <p:ph type="title"/>
          </p:nvPr>
        </p:nvSpPr>
        <p:spPr/>
        <p:txBody>
          <a:bodyPr/>
          <a:lstStyle/>
          <a:p>
            <a:r>
              <a:rPr lang="en-US" dirty="0"/>
              <a:t>Covenants	</a:t>
            </a:r>
          </a:p>
        </p:txBody>
      </p:sp>
      <p:sp>
        <p:nvSpPr>
          <p:cNvPr id="3" name="Content Placeholder 2">
            <a:extLst>
              <a:ext uri="{FF2B5EF4-FFF2-40B4-BE49-F238E27FC236}">
                <a16:creationId xmlns:a16="http://schemas.microsoft.com/office/drawing/2014/main" id="{F678BF2C-EC32-4D40-8691-415B195C1163}"/>
              </a:ext>
            </a:extLst>
          </p:cNvPr>
          <p:cNvSpPr>
            <a:spLocks noGrp="1"/>
          </p:cNvSpPr>
          <p:nvPr>
            <p:ph idx="1"/>
          </p:nvPr>
        </p:nvSpPr>
        <p:spPr/>
        <p:txBody>
          <a:bodyPr/>
          <a:lstStyle/>
          <a:p>
            <a:pPr marL="514350" indent="-514350">
              <a:buFont typeface="+mj-lt"/>
              <a:buAutoNum type="arabicPeriod"/>
            </a:pPr>
            <a:r>
              <a:rPr lang="en-US" dirty="0"/>
              <a:t>Edenic Covenant		</a:t>
            </a:r>
            <a:r>
              <a:rPr lang="en-US" dirty="0">
                <a:solidFill>
                  <a:srgbClr val="FFC000"/>
                </a:solidFill>
              </a:rPr>
              <a:t>Genesis 2:16</a:t>
            </a:r>
          </a:p>
          <a:p>
            <a:pPr marL="514350" indent="-514350">
              <a:buFont typeface="+mj-lt"/>
              <a:buAutoNum type="arabicPeriod"/>
            </a:pPr>
            <a:r>
              <a:rPr lang="en-US" dirty="0"/>
              <a:t>Adamic Covenant		</a:t>
            </a:r>
            <a:r>
              <a:rPr lang="en-US" dirty="0">
                <a:solidFill>
                  <a:srgbClr val="FFC000"/>
                </a:solidFill>
              </a:rPr>
              <a:t>Genesis 3:15</a:t>
            </a:r>
          </a:p>
          <a:p>
            <a:pPr marL="514350" indent="-514350">
              <a:buFont typeface="+mj-lt"/>
              <a:buAutoNum type="arabicPeriod"/>
            </a:pPr>
            <a:r>
              <a:rPr lang="en-US" dirty="0"/>
              <a:t>Noahic Covenant		</a:t>
            </a:r>
            <a:r>
              <a:rPr lang="en-US" dirty="0">
                <a:solidFill>
                  <a:srgbClr val="FFC000"/>
                </a:solidFill>
              </a:rPr>
              <a:t>Genesis 9:16</a:t>
            </a:r>
          </a:p>
          <a:p>
            <a:pPr marL="514350" indent="-514350">
              <a:buFont typeface="+mj-lt"/>
              <a:buAutoNum type="arabicPeriod"/>
            </a:pPr>
            <a:r>
              <a:rPr lang="en-US" dirty="0"/>
              <a:t>Abrahamic Covenant		</a:t>
            </a:r>
            <a:r>
              <a:rPr lang="en-US" dirty="0">
                <a:solidFill>
                  <a:srgbClr val="FFC000"/>
                </a:solidFill>
              </a:rPr>
              <a:t>Genesis 12:2,3</a:t>
            </a:r>
          </a:p>
          <a:p>
            <a:pPr marL="514350" indent="-514350">
              <a:buFont typeface="+mj-lt"/>
              <a:buAutoNum type="arabicPeriod"/>
            </a:pPr>
            <a:r>
              <a:rPr lang="en-US" dirty="0"/>
              <a:t>Mosaic Covenant		</a:t>
            </a:r>
            <a:r>
              <a:rPr lang="en-US" dirty="0">
                <a:solidFill>
                  <a:srgbClr val="FFC000"/>
                </a:solidFill>
              </a:rPr>
              <a:t>Exodus 19:5</a:t>
            </a:r>
          </a:p>
          <a:p>
            <a:pPr marL="514350" indent="-514350">
              <a:buFont typeface="+mj-lt"/>
              <a:buAutoNum type="arabicPeriod"/>
            </a:pPr>
            <a:r>
              <a:rPr lang="en-US" dirty="0"/>
              <a:t>Land Covenant			</a:t>
            </a:r>
            <a:r>
              <a:rPr lang="en-US" dirty="0">
                <a:solidFill>
                  <a:srgbClr val="FFC000"/>
                </a:solidFill>
              </a:rPr>
              <a:t>Deuteronomy 30:3</a:t>
            </a:r>
          </a:p>
          <a:p>
            <a:pPr marL="514350" indent="-514350">
              <a:buFont typeface="+mj-lt"/>
              <a:buAutoNum type="arabicPeriod"/>
            </a:pPr>
            <a:r>
              <a:rPr lang="en-US" dirty="0"/>
              <a:t>Davidic Covenant		</a:t>
            </a:r>
            <a:r>
              <a:rPr lang="en-US" dirty="0">
                <a:solidFill>
                  <a:srgbClr val="FFC000"/>
                </a:solidFill>
              </a:rPr>
              <a:t>2 Samuel 7:8-17</a:t>
            </a:r>
          </a:p>
          <a:p>
            <a:pPr marL="514350" indent="-514350">
              <a:buFont typeface="+mj-lt"/>
              <a:buAutoNum type="arabicPeriod"/>
            </a:pPr>
            <a:r>
              <a:rPr lang="en-US" dirty="0"/>
              <a:t>New Covenant			</a:t>
            </a:r>
            <a:r>
              <a:rPr lang="en-US" dirty="0">
                <a:solidFill>
                  <a:srgbClr val="FFC000"/>
                </a:solidFill>
              </a:rPr>
              <a:t>Jeremiah 31:31-34</a:t>
            </a:r>
          </a:p>
        </p:txBody>
      </p:sp>
      <p:sp>
        <p:nvSpPr>
          <p:cNvPr id="4" name="Rectangle 3">
            <a:extLst>
              <a:ext uri="{FF2B5EF4-FFF2-40B4-BE49-F238E27FC236}">
                <a16:creationId xmlns:a16="http://schemas.microsoft.com/office/drawing/2014/main" id="{A8E2DD1D-AB76-4D76-9F00-CFB8BF53EC5F}"/>
              </a:ext>
            </a:extLst>
          </p:cNvPr>
          <p:cNvSpPr/>
          <p:nvPr/>
        </p:nvSpPr>
        <p:spPr>
          <a:xfrm>
            <a:off x="838200" y="2886329"/>
            <a:ext cx="6934200" cy="414655"/>
          </a:xfrm>
          <a:prstGeom prst="rect">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72313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F52AB675-5E45-4D3B-8981-9B8A8772C14D}"/>
              </a:ext>
            </a:extLst>
          </p:cNvPr>
          <p:cNvSpPr>
            <a:spLocks noGrp="1"/>
          </p:cNvSpPr>
          <p:nvPr>
            <p:ph idx="1"/>
          </p:nvPr>
        </p:nvSpPr>
        <p:spPr/>
        <p:txBody>
          <a:bodyPr/>
          <a:lstStyle/>
          <a:p>
            <a:r>
              <a:rPr lang="en-US" dirty="0"/>
              <a:t>Genesis 9:16-17 KJV</a:t>
            </a:r>
          </a:p>
          <a:p>
            <a:r>
              <a:rPr lang="en-US" dirty="0"/>
              <a:t>(16)  And the bow shall be in the cloud; and I will look upon it, that I may remember the everlasting covenant between God and every living creature of all flesh that is upon the earth.</a:t>
            </a:r>
          </a:p>
          <a:p>
            <a:r>
              <a:rPr lang="en-US" dirty="0"/>
              <a:t>(17)  And God said unto Noah, This is the token of the covenant, which I have established between me and all flesh that is upon the earth.</a:t>
            </a:r>
          </a:p>
        </p:txBody>
      </p:sp>
      <p:sp>
        <p:nvSpPr>
          <p:cNvPr id="4" name="Title 3">
            <a:extLst>
              <a:ext uri="{FF2B5EF4-FFF2-40B4-BE49-F238E27FC236}">
                <a16:creationId xmlns:a16="http://schemas.microsoft.com/office/drawing/2014/main" id="{3E9563DA-5672-4064-8D55-BD6DEA7A1F91}"/>
              </a:ext>
            </a:extLst>
          </p:cNvPr>
          <p:cNvSpPr>
            <a:spLocks noGrp="1"/>
          </p:cNvSpPr>
          <p:nvPr>
            <p:ph type="title"/>
          </p:nvPr>
        </p:nvSpPr>
        <p:spPr/>
        <p:txBody>
          <a:bodyPr/>
          <a:lstStyle/>
          <a:p>
            <a:r>
              <a:rPr lang="en-US" dirty="0"/>
              <a:t>Noahic Covenant</a:t>
            </a:r>
          </a:p>
        </p:txBody>
      </p:sp>
    </p:spTree>
    <p:extLst>
      <p:ext uri="{BB962C8B-B14F-4D97-AF65-F5344CB8AC3E}">
        <p14:creationId xmlns:p14="http://schemas.microsoft.com/office/powerpoint/2010/main" val="1006750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E9563DA-5672-4064-8D55-BD6DEA7A1F91}"/>
              </a:ext>
            </a:extLst>
          </p:cNvPr>
          <p:cNvSpPr>
            <a:spLocks noGrp="1"/>
          </p:cNvSpPr>
          <p:nvPr>
            <p:ph type="title"/>
          </p:nvPr>
        </p:nvSpPr>
        <p:spPr/>
        <p:txBody>
          <a:bodyPr/>
          <a:lstStyle/>
          <a:p>
            <a:r>
              <a:rPr lang="en-US" dirty="0"/>
              <a:t>Noahic Covenant</a:t>
            </a:r>
          </a:p>
        </p:txBody>
      </p:sp>
      <p:sp>
        <p:nvSpPr>
          <p:cNvPr id="5" name="Content Placeholder 4">
            <a:extLst>
              <a:ext uri="{FF2B5EF4-FFF2-40B4-BE49-F238E27FC236}">
                <a16:creationId xmlns:a16="http://schemas.microsoft.com/office/drawing/2014/main" id="{F52AB675-5E45-4D3B-8981-9B8A8772C14D}"/>
              </a:ext>
            </a:extLst>
          </p:cNvPr>
          <p:cNvSpPr>
            <a:spLocks noGrp="1"/>
          </p:cNvSpPr>
          <p:nvPr>
            <p:ph idx="1"/>
          </p:nvPr>
        </p:nvSpPr>
        <p:spPr/>
        <p:txBody>
          <a:bodyPr>
            <a:normAutofit lnSpcReduction="10000"/>
          </a:bodyPr>
          <a:lstStyle/>
          <a:p>
            <a:r>
              <a:rPr lang="en-US" dirty="0"/>
              <a:t>Notice that God says, "I will look upon it" and "I will remember." God didn't say that you would see it; He said that He would see it. He said He would look upon it and it would be an "everlasting covenant between God and every living creature of all flesh that is upon the earth." That ought to be the encouragement whenever you look at a rainbow.</a:t>
            </a:r>
          </a:p>
          <a:p>
            <a:r>
              <a:rPr lang="en-US" dirty="0"/>
              <a:t>The word covenant means “to cut,” referring to the cutting of the sacrifices which was a definite part of making an agreement (</a:t>
            </a:r>
            <a:r>
              <a:rPr lang="en-US" dirty="0">
                <a:solidFill>
                  <a:srgbClr val="FFC000"/>
                </a:solidFill>
              </a:rPr>
              <a:t>Genesis 15:9</a:t>
            </a:r>
            <a:r>
              <a:rPr lang="en-US" dirty="0"/>
              <a:t>). Through Noah, God made an agreement with all mankind, and its terms still stand today. The basis of the covenant was the shed blood of the sacrifice (</a:t>
            </a:r>
            <a:r>
              <a:rPr lang="en-US" dirty="0">
                <a:solidFill>
                  <a:srgbClr val="FFC000"/>
                </a:solidFill>
              </a:rPr>
              <a:t>Genesis 8:20-22</a:t>
            </a:r>
            <a:r>
              <a:rPr lang="en-US" dirty="0"/>
              <a:t>), just as the basis of the New Covenant is the shed blood of Christ.</a:t>
            </a:r>
          </a:p>
          <a:p>
            <a:endParaRPr lang="en-US" dirty="0"/>
          </a:p>
        </p:txBody>
      </p:sp>
    </p:spTree>
    <p:extLst>
      <p:ext uri="{BB962C8B-B14F-4D97-AF65-F5344CB8AC3E}">
        <p14:creationId xmlns:p14="http://schemas.microsoft.com/office/powerpoint/2010/main" val="3594134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E9563DA-5672-4064-8D55-BD6DEA7A1F91}"/>
              </a:ext>
            </a:extLst>
          </p:cNvPr>
          <p:cNvSpPr>
            <a:spLocks noGrp="1"/>
          </p:cNvSpPr>
          <p:nvPr>
            <p:ph type="title"/>
          </p:nvPr>
        </p:nvSpPr>
        <p:spPr/>
        <p:txBody>
          <a:bodyPr/>
          <a:lstStyle/>
          <a:p>
            <a:r>
              <a:rPr lang="en-US" dirty="0"/>
              <a:t>Noahic Covenant</a:t>
            </a:r>
          </a:p>
        </p:txBody>
      </p:sp>
      <p:sp>
        <p:nvSpPr>
          <p:cNvPr id="5" name="Content Placeholder 4">
            <a:extLst>
              <a:ext uri="{FF2B5EF4-FFF2-40B4-BE49-F238E27FC236}">
                <a16:creationId xmlns:a16="http://schemas.microsoft.com/office/drawing/2014/main" id="{F52AB675-5E45-4D3B-8981-9B8A8772C14D}"/>
              </a:ext>
            </a:extLst>
          </p:cNvPr>
          <p:cNvSpPr>
            <a:spLocks noGrp="1"/>
          </p:cNvSpPr>
          <p:nvPr>
            <p:ph idx="1"/>
          </p:nvPr>
        </p:nvSpPr>
        <p:spPr/>
        <p:txBody>
          <a:bodyPr>
            <a:normAutofit fontScale="92500" lnSpcReduction="20000"/>
          </a:bodyPr>
          <a:lstStyle/>
          <a:p>
            <a:r>
              <a:rPr lang="en-US" dirty="0"/>
              <a:t>The terms of the covenant are these: </a:t>
            </a:r>
          </a:p>
          <a:p>
            <a:pPr lvl="1"/>
            <a:r>
              <a:rPr lang="en-US" dirty="0"/>
              <a:t>(1) God will not destroy mankind with a flood of waters; 	</a:t>
            </a:r>
          </a:p>
          <a:p>
            <a:pPr lvl="1"/>
            <a:r>
              <a:rPr lang="en-US" dirty="0"/>
              <a:t>(2) man may eat animal flesh, but not blood (</a:t>
            </a:r>
            <a:r>
              <a:rPr lang="en-US" dirty="0">
                <a:solidFill>
                  <a:srgbClr val="FFC000"/>
                </a:solidFill>
              </a:rPr>
              <a:t>Leviticus 17:10</a:t>
            </a:r>
            <a:r>
              <a:rPr lang="en-US" dirty="0"/>
              <a:t>); </a:t>
            </a:r>
          </a:p>
          <a:p>
            <a:pPr lvl="1"/>
            <a:r>
              <a:rPr lang="en-US" dirty="0"/>
              <a:t>(3) there is fear and terror between man and beast; </a:t>
            </a:r>
          </a:p>
          <a:p>
            <a:pPr lvl="1"/>
            <a:r>
              <a:rPr lang="en-US" dirty="0"/>
              <a:t>(4) human beings are responsible for human government, seen in the principle of capital punishment (</a:t>
            </a:r>
            <a:r>
              <a:rPr lang="en-US" dirty="0">
                <a:solidFill>
                  <a:srgbClr val="FFC000"/>
                </a:solidFill>
              </a:rPr>
              <a:t>Romans 13:1-5</a:t>
            </a:r>
            <a:r>
              <a:rPr lang="en-US" dirty="0"/>
              <a:t>). </a:t>
            </a:r>
          </a:p>
          <a:p>
            <a:r>
              <a:rPr lang="en-US" dirty="0"/>
              <a:t>God set apart the rainbow as the token and pledge of the covenant. This does not mean that the rainbow first appeared at that time, but only that God gave it a special meaning when He made this covenant. The rainbow is a product of sunshine and storm, and its colors remind us of the “manifold (many-colored) grace of God” (</a:t>
            </a:r>
            <a:r>
              <a:rPr lang="en-US" dirty="0">
                <a:solidFill>
                  <a:srgbClr val="FFC000"/>
                </a:solidFill>
              </a:rPr>
              <a:t>1Peter 4:10</a:t>
            </a:r>
            <a:r>
              <a:rPr lang="en-US" dirty="0"/>
              <a:t>). The rainbow appears to be a bridge between heaven and earth, reminding us that in Christ, God bridged the chasm that separated man from God. We meet the rainbow again in </a:t>
            </a:r>
            <a:r>
              <a:rPr lang="en-US" dirty="0">
                <a:solidFill>
                  <a:srgbClr val="FFC000"/>
                </a:solidFill>
              </a:rPr>
              <a:t>Ezekiel 1:28 </a:t>
            </a:r>
            <a:r>
              <a:rPr lang="en-US" dirty="0"/>
              <a:t>and</a:t>
            </a:r>
            <a:r>
              <a:rPr lang="en-US" dirty="0">
                <a:solidFill>
                  <a:srgbClr val="FFC000"/>
                </a:solidFill>
              </a:rPr>
              <a:t> Revelation 4:3</a:t>
            </a:r>
            <a:r>
              <a:rPr lang="en-US" dirty="0"/>
              <a:t>.</a:t>
            </a:r>
          </a:p>
        </p:txBody>
      </p:sp>
    </p:spTree>
    <p:extLst>
      <p:ext uri="{BB962C8B-B14F-4D97-AF65-F5344CB8AC3E}">
        <p14:creationId xmlns:p14="http://schemas.microsoft.com/office/powerpoint/2010/main" val="3934001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D1CC4-35F6-4BEE-9E7E-D422C16FB4B5}"/>
              </a:ext>
            </a:extLst>
          </p:cNvPr>
          <p:cNvSpPr>
            <a:spLocks noGrp="1"/>
          </p:cNvSpPr>
          <p:nvPr>
            <p:ph type="title"/>
          </p:nvPr>
        </p:nvSpPr>
        <p:spPr/>
        <p:txBody>
          <a:bodyPr/>
          <a:lstStyle/>
          <a:p>
            <a:r>
              <a:rPr lang="en-US" dirty="0"/>
              <a:t>Noahic Covenant</a:t>
            </a:r>
          </a:p>
        </p:txBody>
      </p:sp>
      <p:sp>
        <p:nvSpPr>
          <p:cNvPr id="3" name="Content Placeholder 2">
            <a:extLst>
              <a:ext uri="{FF2B5EF4-FFF2-40B4-BE49-F238E27FC236}">
                <a16:creationId xmlns:a16="http://schemas.microsoft.com/office/drawing/2014/main" id="{31A64331-8389-477D-8B94-57BF4C17958B}"/>
              </a:ext>
            </a:extLst>
          </p:cNvPr>
          <p:cNvSpPr>
            <a:spLocks noGrp="1"/>
          </p:cNvSpPr>
          <p:nvPr>
            <p:ph idx="1"/>
          </p:nvPr>
        </p:nvSpPr>
        <p:spPr/>
        <p:txBody>
          <a:bodyPr/>
          <a:lstStyle/>
          <a:p>
            <a:r>
              <a:rPr lang="en-US" dirty="0"/>
              <a:t>We must keep in mind that the covenant was with Noah’s “seed” after him, and this includes us today. It is for this reason that most Christian people have supported capital punishment (</a:t>
            </a:r>
            <a:r>
              <a:rPr lang="en-US" dirty="0">
                <a:solidFill>
                  <a:srgbClr val="FFC000"/>
                </a:solidFill>
              </a:rPr>
              <a:t>Genesis 9:5-6</a:t>
            </a:r>
            <a:r>
              <a:rPr lang="en-US" dirty="0"/>
              <a:t>). God had promised to avenge Cain (</a:t>
            </a:r>
            <a:r>
              <a:rPr lang="en-US" dirty="0">
                <a:solidFill>
                  <a:srgbClr val="FFC000"/>
                </a:solidFill>
              </a:rPr>
              <a:t>Genesis 4:15</a:t>
            </a:r>
            <a:r>
              <a:rPr lang="en-US" dirty="0"/>
              <a:t>), but in this covenant with Noah God gave men the responsibility of punishing the murderer.</a:t>
            </a:r>
          </a:p>
        </p:txBody>
      </p:sp>
    </p:spTree>
    <p:extLst>
      <p:ext uri="{BB962C8B-B14F-4D97-AF65-F5344CB8AC3E}">
        <p14:creationId xmlns:p14="http://schemas.microsoft.com/office/powerpoint/2010/main" val="4896122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ECD3F-F1B8-40AC-AAF5-C20A28CF16E9}"/>
              </a:ext>
            </a:extLst>
          </p:cNvPr>
          <p:cNvSpPr>
            <a:spLocks noGrp="1"/>
          </p:cNvSpPr>
          <p:nvPr>
            <p:ph type="title"/>
          </p:nvPr>
        </p:nvSpPr>
        <p:spPr/>
        <p:txBody>
          <a:bodyPr/>
          <a:lstStyle/>
          <a:p>
            <a:r>
              <a:rPr lang="en-US" dirty="0"/>
              <a:t>Covenants	</a:t>
            </a:r>
          </a:p>
        </p:txBody>
      </p:sp>
      <p:sp>
        <p:nvSpPr>
          <p:cNvPr id="3" name="Content Placeholder 2">
            <a:extLst>
              <a:ext uri="{FF2B5EF4-FFF2-40B4-BE49-F238E27FC236}">
                <a16:creationId xmlns:a16="http://schemas.microsoft.com/office/drawing/2014/main" id="{F678BF2C-EC32-4D40-8691-415B195C1163}"/>
              </a:ext>
            </a:extLst>
          </p:cNvPr>
          <p:cNvSpPr>
            <a:spLocks noGrp="1"/>
          </p:cNvSpPr>
          <p:nvPr>
            <p:ph idx="1"/>
          </p:nvPr>
        </p:nvSpPr>
        <p:spPr/>
        <p:txBody>
          <a:bodyPr/>
          <a:lstStyle/>
          <a:p>
            <a:pPr marL="514350" indent="-514350">
              <a:buFont typeface="+mj-lt"/>
              <a:buAutoNum type="arabicPeriod"/>
            </a:pPr>
            <a:r>
              <a:rPr lang="en-US" dirty="0"/>
              <a:t>Edenic Covenant		</a:t>
            </a:r>
            <a:r>
              <a:rPr lang="en-US" dirty="0">
                <a:solidFill>
                  <a:srgbClr val="FFC000"/>
                </a:solidFill>
              </a:rPr>
              <a:t>Genesis 2:16</a:t>
            </a:r>
          </a:p>
          <a:p>
            <a:pPr marL="514350" indent="-514350">
              <a:buFont typeface="+mj-lt"/>
              <a:buAutoNum type="arabicPeriod"/>
            </a:pPr>
            <a:r>
              <a:rPr lang="en-US" dirty="0"/>
              <a:t>Adamic Covenant		</a:t>
            </a:r>
            <a:r>
              <a:rPr lang="en-US" dirty="0">
                <a:solidFill>
                  <a:srgbClr val="FFC000"/>
                </a:solidFill>
              </a:rPr>
              <a:t>Genesis 3:15</a:t>
            </a:r>
          </a:p>
          <a:p>
            <a:pPr marL="514350" indent="-514350">
              <a:buFont typeface="+mj-lt"/>
              <a:buAutoNum type="arabicPeriod"/>
            </a:pPr>
            <a:r>
              <a:rPr lang="en-US" dirty="0"/>
              <a:t>Noahic Covenant		</a:t>
            </a:r>
            <a:r>
              <a:rPr lang="en-US" dirty="0">
                <a:solidFill>
                  <a:srgbClr val="FFC000"/>
                </a:solidFill>
              </a:rPr>
              <a:t>Genesis 9:16</a:t>
            </a:r>
          </a:p>
          <a:p>
            <a:pPr marL="514350" indent="-514350">
              <a:buFont typeface="+mj-lt"/>
              <a:buAutoNum type="arabicPeriod"/>
            </a:pPr>
            <a:r>
              <a:rPr lang="en-US" dirty="0"/>
              <a:t>Abrahamic Covenant		</a:t>
            </a:r>
            <a:r>
              <a:rPr lang="en-US" dirty="0">
                <a:solidFill>
                  <a:srgbClr val="FFC000"/>
                </a:solidFill>
              </a:rPr>
              <a:t>Genesis 12:2,3</a:t>
            </a:r>
          </a:p>
          <a:p>
            <a:pPr marL="514350" indent="-514350">
              <a:buFont typeface="+mj-lt"/>
              <a:buAutoNum type="arabicPeriod"/>
            </a:pPr>
            <a:r>
              <a:rPr lang="en-US" dirty="0"/>
              <a:t>Mosaic Covenant		</a:t>
            </a:r>
            <a:r>
              <a:rPr lang="en-US" dirty="0">
                <a:solidFill>
                  <a:srgbClr val="FFC000"/>
                </a:solidFill>
              </a:rPr>
              <a:t>Exodus 19:5</a:t>
            </a:r>
          </a:p>
          <a:p>
            <a:pPr marL="514350" indent="-514350">
              <a:buFont typeface="+mj-lt"/>
              <a:buAutoNum type="arabicPeriod"/>
            </a:pPr>
            <a:r>
              <a:rPr lang="en-US" dirty="0"/>
              <a:t>Land Covenant			</a:t>
            </a:r>
            <a:r>
              <a:rPr lang="en-US" dirty="0">
                <a:solidFill>
                  <a:srgbClr val="FFC000"/>
                </a:solidFill>
              </a:rPr>
              <a:t>Deuteronomy 30:3</a:t>
            </a:r>
          </a:p>
          <a:p>
            <a:pPr marL="514350" indent="-514350">
              <a:buFont typeface="+mj-lt"/>
              <a:buAutoNum type="arabicPeriod"/>
            </a:pPr>
            <a:r>
              <a:rPr lang="en-US" dirty="0"/>
              <a:t>Davidic Covenant		</a:t>
            </a:r>
            <a:r>
              <a:rPr lang="en-US" dirty="0">
                <a:solidFill>
                  <a:srgbClr val="FFC000"/>
                </a:solidFill>
              </a:rPr>
              <a:t>2 Samuel 7:8-17</a:t>
            </a:r>
          </a:p>
          <a:p>
            <a:pPr marL="514350" indent="-514350">
              <a:buFont typeface="+mj-lt"/>
              <a:buAutoNum type="arabicPeriod"/>
            </a:pPr>
            <a:r>
              <a:rPr lang="en-US" dirty="0"/>
              <a:t>New Covenant			</a:t>
            </a:r>
            <a:r>
              <a:rPr lang="en-US" dirty="0">
                <a:solidFill>
                  <a:srgbClr val="FFC000"/>
                </a:solidFill>
              </a:rPr>
              <a:t>Jeremiah 31:31-34</a:t>
            </a:r>
          </a:p>
        </p:txBody>
      </p:sp>
      <p:sp>
        <p:nvSpPr>
          <p:cNvPr id="4" name="Rectangle 3">
            <a:extLst>
              <a:ext uri="{FF2B5EF4-FFF2-40B4-BE49-F238E27FC236}">
                <a16:creationId xmlns:a16="http://schemas.microsoft.com/office/drawing/2014/main" id="{A8E2DD1D-AB76-4D76-9F00-CFB8BF53EC5F}"/>
              </a:ext>
            </a:extLst>
          </p:cNvPr>
          <p:cNvSpPr/>
          <p:nvPr/>
        </p:nvSpPr>
        <p:spPr>
          <a:xfrm>
            <a:off x="838200" y="3361817"/>
            <a:ext cx="6934200" cy="414655"/>
          </a:xfrm>
          <a:prstGeom prst="rect">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76609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332412A6-641A-447A-A9CD-562A387C39A7}"/>
              </a:ext>
            </a:extLst>
          </p:cNvPr>
          <p:cNvSpPr>
            <a:spLocks noGrp="1"/>
          </p:cNvSpPr>
          <p:nvPr>
            <p:ph idx="1"/>
          </p:nvPr>
        </p:nvSpPr>
        <p:spPr/>
        <p:txBody>
          <a:bodyPr>
            <a:normAutofit fontScale="92500" lnSpcReduction="10000"/>
          </a:bodyPr>
          <a:lstStyle/>
          <a:p>
            <a:r>
              <a:rPr lang="en-US" dirty="0"/>
              <a:t>Genesis 12:1-3 KJV</a:t>
            </a:r>
          </a:p>
          <a:p>
            <a:r>
              <a:rPr lang="en-US" dirty="0"/>
              <a:t>(1)  Now the LORD had said unto Abram, Get thee out of thy country, and from thy kindred, and from thy father's house, unto a land that I will shew thee:</a:t>
            </a:r>
          </a:p>
          <a:p>
            <a:r>
              <a:rPr lang="en-US" dirty="0"/>
              <a:t>(2)  And I will make of thee a great nation, and I will bless thee, and make thy name great; and thou shalt be a blessing:</a:t>
            </a:r>
          </a:p>
          <a:p>
            <a:r>
              <a:rPr lang="en-US" dirty="0"/>
              <a:t>(3)  And I will bless them that bless thee, and curse him that curseth thee: and in thee shall all families of the earth be blessed.</a:t>
            </a:r>
          </a:p>
        </p:txBody>
      </p:sp>
      <p:sp>
        <p:nvSpPr>
          <p:cNvPr id="2" name="Title 1">
            <a:extLst>
              <a:ext uri="{FF2B5EF4-FFF2-40B4-BE49-F238E27FC236}">
                <a16:creationId xmlns:a16="http://schemas.microsoft.com/office/drawing/2014/main" id="{529C5D65-EEE2-4F07-A06B-6D90460E12B4}"/>
              </a:ext>
            </a:extLst>
          </p:cNvPr>
          <p:cNvSpPr>
            <a:spLocks noGrp="1"/>
          </p:cNvSpPr>
          <p:nvPr>
            <p:ph type="title"/>
          </p:nvPr>
        </p:nvSpPr>
        <p:spPr/>
        <p:txBody>
          <a:bodyPr/>
          <a:lstStyle/>
          <a:p>
            <a:r>
              <a:rPr lang="en-US" dirty="0"/>
              <a:t>Abrahamic Covenant</a:t>
            </a:r>
          </a:p>
        </p:txBody>
      </p:sp>
    </p:spTree>
    <p:extLst>
      <p:ext uri="{BB962C8B-B14F-4D97-AF65-F5344CB8AC3E}">
        <p14:creationId xmlns:p14="http://schemas.microsoft.com/office/powerpoint/2010/main" val="16834893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C5D65-EEE2-4F07-A06B-6D90460E12B4}"/>
              </a:ext>
            </a:extLst>
          </p:cNvPr>
          <p:cNvSpPr>
            <a:spLocks noGrp="1"/>
          </p:cNvSpPr>
          <p:nvPr>
            <p:ph type="title"/>
          </p:nvPr>
        </p:nvSpPr>
        <p:spPr/>
        <p:txBody>
          <a:bodyPr/>
          <a:lstStyle/>
          <a:p>
            <a:r>
              <a:rPr lang="en-US" dirty="0"/>
              <a:t>Abrahamic Covenant—The covenant </a:t>
            </a:r>
          </a:p>
        </p:txBody>
      </p:sp>
      <p:sp>
        <p:nvSpPr>
          <p:cNvPr id="4" name="Content Placeholder 3">
            <a:extLst>
              <a:ext uri="{FF2B5EF4-FFF2-40B4-BE49-F238E27FC236}">
                <a16:creationId xmlns:a16="http://schemas.microsoft.com/office/drawing/2014/main" id="{332412A6-641A-447A-A9CD-562A387C39A7}"/>
              </a:ext>
            </a:extLst>
          </p:cNvPr>
          <p:cNvSpPr>
            <a:spLocks noGrp="1"/>
          </p:cNvSpPr>
          <p:nvPr>
            <p:ph idx="1"/>
          </p:nvPr>
        </p:nvSpPr>
        <p:spPr/>
        <p:txBody>
          <a:bodyPr>
            <a:normAutofit fontScale="77500" lnSpcReduction="20000"/>
          </a:bodyPr>
          <a:lstStyle/>
          <a:p>
            <a:r>
              <a:rPr lang="en-US" dirty="0"/>
              <a:t>God had called Abraham in Ur of the Chaldees (</a:t>
            </a:r>
            <a:r>
              <a:rPr lang="en-US" dirty="0">
                <a:solidFill>
                  <a:srgbClr val="FFC000"/>
                </a:solidFill>
              </a:rPr>
              <a:t>Acts 7:2-4</a:t>
            </a:r>
            <a:r>
              <a:rPr lang="en-US" dirty="0"/>
              <a:t>), but he had lingered at Haran until the death of his father (</a:t>
            </a:r>
            <a:r>
              <a:rPr lang="en-US" dirty="0">
                <a:solidFill>
                  <a:srgbClr val="FFC000"/>
                </a:solidFill>
              </a:rPr>
              <a:t>Genesis 11:27-32</a:t>
            </a:r>
            <a:r>
              <a:rPr lang="en-US" dirty="0"/>
              <a:t>). God demands total separation to Himself, even if death must accomplish it. This call was completely of grace and the blessings of the covenant wholly from the Lord’s goodness. </a:t>
            </a:r>
          </a:p>
          <a:p>
            <a:r>
              <a:rPr lang="en-US" dirty="0"/>
              <a:t>God promised to give Abraham </a:t>
            </a:r>
          </a:p>
          <a:p>
            <a:pPr marL="914400" lvl="1" indent="-457200">
              <a:buAutoNum type="arabicParenBoth"/>
            </a:pPr>
            <a:r>
              <a:rPr lang="en-US" dirty="0"/>
              <a:t>a land; </a:t>
            </a:r>
          </a:p>
          <a:p>
            <a:pPr marL="914400" lvl="1" indent="-457200">
              <a:buAutoNum type="arabicParenBoth"/>
            </a:pPr>
            <a:r>
              <a:rPr lang="en-US" dirty="0"/>
              <a:t>a great name; </a:t>
            </a:r>
          </a:p>
          <a:p>
            <a:pPr marL="914400" lvl="1" indent="-457200">
              <a:buAutoNum type="arabicParenBoth"/>
            </a:pPr>
            <a:r>
              <a:rPr lang="en-US" dirty="0"/>
              <a:t>a great nation; and </a:t>
            </a:r>
          </a:p>
          <a:p>
            <a:pPr marL="914400" lvl="1" indent="-457200">
              <a:buAutoNum type="arabicParenBoth"/>
            </a:pPr>
            <a:r>
              <a:rPr lang="en-US" dirty="0"/>
              <a:t>a blessing that would spread to the whole world. </a:t>
            </a:r>
          </a:p>
          <a:p>
            <a:pPr marL="0" indent="0">
              <a:buNone/>
            </a:pPr>
            <a:r>
              <a:rPr lang="en-US" dirty="0"/>
              <a:t>It took a good deal of faith for Abraham to respond to these promises for he had no children, and he and his wife were getting old (</a:t>
            </a:r>
            <a:r>
              <a:rPr lang="en-US" dirty="0">
                <a:solidFill>
                  <a:srgbClr val="FFC000"/>
                </a:solidFill>
              </a:rPr>
              <a:t>Genesis 11:30</a:t>
            </a:r>
            <a:r>
              <a:rPr lang="en-US" dirty="0"/>
              <a:t>). Note the repeated “I will” from the lips of God. God would do it all if only Abraham would believe. Certainly God has fulfilled His promises; for Israel has her land (and will get more); the Jews have blessed all nations by giving us the Bible and Christ; and Abraham’s name is revered by Jews, Moslems, Christians, and even unbelievers. The men of Babel wanted to make a name for themselves and failed (</a:t>
            </a:r>
            <a:r>
              <a:rPr lang="en-US" dirty="0">
                <a:solidFill>
                  <a:srgbClr val="FFC000"/>
                </a:solidFill>
              </a:rPr>
              <a:t>Genesis 11:4</a:t>
            </a:r>
            <a:r>
              <a:rPr lang="en-US" dirty="0"/>
              <a:t>); but Abraham trusted God and God gave him a great name!</a:t>
            </a:r>
          </a:p>
        </p:txBody>
      </p:sp>
    </p:spTree>
    <p:extLst>
      <p:ext uri="{BB962C8B-B14F-4D97-AF65-F5344CB8AC3E}">
        <p14:creationId xmlns:p14="http://schemas.microsoft.com/office/powerpoint/2010/main" val="3243814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ECD3F-F1B8-40AC-AAF5-C20A28CF16E9}"/>
              </a:ext>
            </a:extLst>
          </p:cNvPr>
          <p:cNvSpPr>
            <a:spLocks noGrp="1"/>
          </p:cNvSpPr>
          <p:nvPr>
            <p:ph type="title"/>
          </p:nvPr>
        </p:nvSpPr>
        <p:spPr/>
        <p:txBody>
          <a:bodyPr/>
          <a:lstStyle/>
          <a:p>
            <a:r>
              <a:rPr lang="en-US" dirty="0"/>
              <a:t>Covenants	</a:t>
            </a:r>
          </a:p>
        </p:txBody>
      </p:sp>
      <p:sp>
        <p:nvSpPr>
          <p:cNvPr id="3" name="Content Placeholder 2">
            <a:extLst>
              <a:ext uri="{FF2B5EF4-FFF2-40B4-BE49-F238E27FC236}">
                <a16:creationId xmlns:a16="http://schemas.microsoft.com/office/drawing/2014/main" id="{F678BF2C-EC32-4D40-8691-415B195C1163}"/>
              </a:ext>
            </a:extLst>
          </p:cNvPr>
          <p:cNvSpPr>
            <a:spLocks noGrp="1"/>
          </p:cNvSpPr>
          <p:nvPr>
            <p:ph idx="1"/>
          </p:nvPr>
        </p:nvSpPr>
        <p:spPr/>
        <p:txBody>
          <a:bodyPr/>
          <a:lstStyle/>
          <a:p>
            <a:pPr marL="514350" indent="-514350">
              <a:buFont typeface="+mj-lt"/>
              <a:buAutoNum type="arabicPeriod"/>
            </a:pPr>
            <a:r>
              <a:rPr lang="en-US" dirty="0"/>
              <a:t>Edenic Covenant		</a:t>
            </a:r>
            <a:r>
              <a:rPr lang="en-US" dirty="0">
                <a:solidFill>
                  <a:srgbClr val="FFC000"/>
                </a:solidFill>
              </a:rPr>
              <a:t>Genesis 2:16</a:t>
            </a:r>
          </a:p>
          <a:p>
            <a:pPr marL="514350" indent="-514350">
              <a:buFont typeface="+mj-lt"/>
              <a:buAutoNum type="arabicPeriod"/>
            </a:pPr>
            <a:r>
              <a:rPr lang="en-US" dirty="0"/>
              <a:t>Adamic Covenant		</a:t>
            </a:r>
            <a:r>
              <a:rPr lang="en-US" dirty="0">
                <a:solidFill>
                  <a:srgbClr val="FFC000"/>
                </a:solidFill>
              </a:rPr>
              <a:t>Genesis 3:15</a:t>
            </a:r>
          </a:p>
          <a:p>
            <a:pPr marL="514350" indent="-514350">
              <a:buFont typeface="+mj-lt"/>
              <a:buAutoNum type="arabicPeriod"/>
            </a:pPr>
            <a:r>
              <a:rPr lang="en-US" dirty="0"/>
              <a:t>Noahic Covenant		</a:t>
            </a:r>
            <a:r>
              <a:rPr lang="en-US" dirty="0">
                <a:solidFill>
                  <a:srgbClr val="FFC000"/>
                </a:solidFill>
              </a:rPr>
              <a:t>Genesis 9:16</a:t>
            </a:r>
          </a:p>
          <a:p>
            <a:pPr marL="514350" indent="-514350">
              <a:buFont typeface="+mj-lt"/>
              <a:buAutoNum type="arabicPeriod"/>
            </a:pPr>
            <a:r>
              <a:rPr lang="en-US" dirty="0"/>
              <a:t>Abrahamic Covenant		</a:t>
            </a:r>
            <a:r>
              <a:rPr lang="en-US" dirty="0">
                <a:solidFill>
                  <a:srgbClr val="FFC000"/>
                </a:solidFill>
              </a:rPr>
              <a:t>Genesis 12:2,3</a:t>
            </a:r>
          </a:p>
          <a:p>
            <a:pPr marL="514350" indent="-514350">
              <a:buFont typeface="+mj-lt"/>
              <a:buAutoNum type="arabicPeriod"/>
            </a:pPr>
            <a:r>
              <a:rPr lang="en-US" dirty="0"/>
              <a:t>Mosaic Covenant		</a:t>
            </a:r>
            <a:r>
              <a:rPr lang="en-US" dirty="0">
                <a:solidFill>
                  <a:srgbClr val="FFC000"/>
                </a:solidFill>
              </a:rPr>
              <a:t>Exodus 19:5</a:t>
            </a:r>
          </a:p>
          <a:p>
            <a:pPr marL="514350" indent="-514350">
              <a:buFont typeface="+mj-lt"/>
              <a:buAutoNum type="arabicPeriod"/>
            </a:pPr>
            <a:r>
              <a:rPr lang="en-US" dirty="0"/>
              <a:t>Land Covenant			</a:t>
            </a:r>
            <a:r>
              <a:rPr lang="en-US" dirty="0">
                <a:solidFill>
                  <a:srgbClr val="FFC000"/>
                </a:solidFill>
              </a:rPr>
              <a:t>Deuteronomy 30:3</a:t>
            </a:r>
          </a:p>
          <a:p>
            <a:pPr marL="514350" indent="-514350">
              <a:buFont typeface="+mj-lt"/>
              <a:buAutoNum type="arabicPeriod"/>
            </a:pPr>
            <a:r>
              <a:rPr lang="en-US" dirty="0"/>
              <a:t>Davidic Covenant		</a:t>
            </a:r>
            <a:r>
              <a:rPr lang="en-US" dirty="0">
                <a:solidFill>
                  <a:srgbClr val="FFC000"/>
                </a:solidFill>
              </a:rPr>
              <a:t>2 Samuel 7:8-17</a:t>
            </a:r>
          </a:p>
          <a:p>
            <a:pPr marL="514350" indent="-514350">
              <a:buFont typeface="+mj-lt"/>
              <a:buAutoNum type="arabicPeriod"/>
            </a:pPr>
            <a:r>
              <a:rPr lang="en-US" dirty="0"/>
              <a:t>New Covenant			</a:t>
            </a:r>
            <a:r>
              <a:rPr lang="en-US" dirty="0">
                <a:solidFill>
                  <a:srgbClr val="FFC000"/>
                </a:solidFill>
              </a:rPr>
              <a:t>Jeremiah 31:31-34</a:t>
            </a:r>
          </a:p>
        </p:txBody>
      </p:sp>
    </p:spTree>
    <p:extLst>
      <p:ext uri="{BB962C8B-B14F-4D97-AF65-F5344CB8AC3E}">
        <p14:creationId xmlns:p14="http://schemas.microsoft.com/office/powerpoint/2010/main" val="16502290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C5D65-EEE2-4F07-A06B-6D90460E12B4}"/>
              </a:ext>
            </a:extLst>
          </p:cNvPr>
          <p:cNvSpPr>
            <a:spLocks noGrp="1"/>
          </p:cNvSpPr>
          <p:nvPr>
            <p:ph type="title"/>
          </p:nvPr>
        </p:nvSpPr>
        <p:spPr/>
        <p:txBody>
          <a:bodyPr/>
          <a:lstStyle/>
          <a:p>
            <a:r>
              <a:rPr lang="en-US" dirty="0"/>
              <a:t>Abrahamic Covenant—The compromise</a:t>
            </a:r>
          </a:p>
        </p:txBody>
      </p:sp>
      <p:sp>
        <p:nvSpPr>
          <p:cNvPr id="4" name="Content Placeholder 3">
            <a:extLst>
              <a:ext uri="{FF2B5EF4-FFF2-40B4-BE49-F238E27FC236}">
                <a16:creationId xmlns:a16="http://schemas.microsoft.com/office/drawing/2014/main" id="{332412A6-641A-447A-A9CD-562A387C39A7}"/>
              </a:ext>
            </a:extLst>
          </p:cNvPr>
          <p:cNvSpPr>
            <a:spLocks noGrp="1"/>
          </p:cNvSpPr>
          <p:nvPr>
            <p:ph idx="1"/>
          </p:nvPr>
        </p:nvSpPr>
        <p:spPr/>
        <p:txBody>
          <a:bodyPr>
            <a:normAutofit fontScale="92500"/>
          </a:bodyPr>
          <a:lstStyle/>
          <a:p>
            <a:r>
              <a:rPr lang="en-US" dirty="0"/>
              <a:t>“Lot went with him” — this was mistake number two. Lot’s father, Haran, was dead (</a:t>
            </a:r>
            <a:r>
              <a:rPr lang="en-US" dirty="0">
                <a:solidFill>
                  <a:srgbClr val="FFC000"/>
                </a:solidFill>
              </a:rPr>
              <a:t>Genesis 11:28</a:t>
            </a:r>
            <a:r>
              <a:rPr lang="en-US" dirty="0"/>
              <a:t>), so Abraham took the young man under his protection, only to have him create serious problems. </a:t>
            </a:r>
          </a:p>
          <a:p>
            <a:r>
              <a:rPr lang="en-US" dirty="0"/>
              <a:t>Later, God had to separate Lot from Abraham before He could advance His plan for the patriarch’s life. Their long journey from Haran to Canaan is not recorded, but it certainly took faith and patience to complete it. </a:t>
            </a:r>
          </a:p>
          <a:p>
            <a:r>
              <a:rPr lang="en-US" dirty="0"/>
              <a:t>It is easy to see that Abraham was a wealthy man, but that his wealth was no barrier to his walk with God. The travelers came to Shechem, “the place of the shoulder.” How wonderful it is for the believer to live in “the place of the shoulder,” where “underneath are the everlasting arms” (</a:t>
            </a:r>
            <a:r>
              <a:rPr lang="en-US" dirty="0">
                <a:solidFill>
                  <a:srgbClr val="FFC000"/>
                </a:solidFill>
              </a:rPr>
              <a:t>Deuteronomy 33:27</a:t>
            </a:r>
            <a:r>
              <a:rPr lang="en-US" dirty="0"/>
              <a:t>).</a:t>
            </a:r>
          </a:p>
        </p:txBody>
      </p:sp>
    </p:spTree>
    <p:extLst>
      <p:ext uri="{BB962C8B-B14F-4D97-AF65-F5344CB8AC3E}">
        <p14:creationId xmlns:p14="http://schemas.microsoft.com/office/powerpoint/2010/main" val="19149433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C5D65-EEE2-4F07-A06B-6D90460E12B4}"/>
              </a:ext>
            </a:extLst>
          </p:cNvPr>
          <p:cNvSpPr>
            <a:spLocks noGrp="1"/>
          </p:cNvSpPr>
          <p:nvPr>
            <p:ph type="title"/>
          </p:nvPr>
        </p:nvSpPr>
        <p:spPr/>
        <p:txBody>
          <a:bodyPr/>
          <a:lstStyle/>
          <a:p>
            <a:r>
              <a:rPr lang="en-US" dirty="0"/>
              <a:t>Abrahamic Covenant—The confession</a:t>
            </a:r>
          </a:p>
        </p:txBody>
      </p:sp>
      <p:sp>
        <p:nvSpPr>
          <p:cNvPr id="4" name="Content Placeholder 3">
            <a:extLst>
              <a:ext uri="{FF2B5EF4-FFF2-40B4-BE49-F238E27FC236}">
                <a16:creationId xmlns:a16="http://schemas.microsoft.com/office/drawing/2014/main" id="{332412A6-641A-447A-A9CD-562A387C39A7}"/>
              </a:ext>
            </a:extLst>
          </p:cNvPr>
          <p:cNvSpPr>
            <a:spLocks noGrp="1"/>
          </p:cNvSpPr>
          <p:nvPr>
            <p:ph idx="1"/>
          </p:nvPr>
        </p:nvSpPr>
        <p:spPr/>
        <p:txBody>
          <a:bodyPr>
            <a:normAutofit fontScale="92500" lnSpcReduction="20000"/>
          </a:bodyPr>
          <a:lstStyle/>
          <a:p>
            <a:r>
              <a:rPr lang="en-US" dirty="0"/>
              <a:t>Obedience always leads to blessing. After Abraham arrived in Canaan, the Lord appeared to Abraham to further assure him. Abraham did not hesitate to confess his faith before the heathen in the land. Wherever he went, he pitched his tent and built his altar. (</a:t>
            </a:r>
            <a:r>
              <a:rPr lang="en-US" dirty="0">
                <a:solidFill>
                  <a:srgbClr val="FFC000"/>
                </a:solidFill>
              </a:rPr>
              <a:t>Genesis 13:3-4, Genesis 13:18</a:t>
            </a:r>
            <a:r>
              <a:rPr lang="en-US" dirty="0"/>
              <a:t>.) </a:t>
            </a:r>
          </a:p>
          <a:p>
            <a:pPr lvl="1"/>
            <a:r>
              <a:rPr lang="en-US" dirty="0"/>
              <a:t>The tent speaks of the pilgrim, the person who trusts God a day at a time and is always ready to move. </a:t>
            </a:r>
          </a:p>
          <a:p>
            <a:pPr lvl="1"/>
            <a:r>
              <a:rPr lang="en-US" dirty="0"/>
              <a:t>The altar speaks of the worshiper who brings a sacrifice and offers it to God. </a:t>
            </a:r>
          </a:p>
          <a:p>
            <a:r>
              <a:rPr lang="en-US" dirty="0"/>
              <a:t>Interestingly at Abraham’s location, </a:t>
            </a:r>
          </a:p>
          <a:p>
            <a:pPr lvl="1"/>
            <a:r>
              <a:rPr lang="en-US" dirty="0"/>
              <a:t>Bethel (“the house of God”) was on the west, </a:t>
            </a:r>
          </a:p>
          <a:p>
            <a:pPr lvl="1"/>
            <a:r>
              <a:rPr lang="en-US" dirty="0"/>
              <a:t>Ai (“the heap of ruins”) was on the east, and he was traveling toward “the house of God.” In </a:t>
            </a:r>
            <a:r>
              <a:rPr lang="en-US" dirty="0">
                <a:solidFill>
                  <a:srgbClr val="FFC000"/>
                </a:solidFill>
              </a:rPr>
              <a:t>Genesis 13:11</a:t>
            </a:r>
            <a:r>
              <a:rPr lang="en-US" dirty="0"/>
              <a:t>, </a:t>
            </a:r>
          </a:p>
          <a:p>
            <a:r>
              <a:rPr lang="en-US" dirty="0"/>
              <a:t>Lot turned his back on the house of God and took his journey eastward, back into the world with disastrous results. Also, whenever Lot stepped out of God’s will, he lost the tent and the altar.</a:t>
            </a:r>
          </a:p>
        </p:txBody>
      </p:sp>
    </p:spTree>
    <p:extLst>
      <p:ext uri="{BB962C8B-B14F-4D97-AF65-F5344CB8AC3E}">
        <p14:creationId xmlns:p14="http://schemas.microsoft.com/office/powerpoint/2010/main" val="40000113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ECD3F-F1B8-40AC-AAF5-C20A28CF16E9}"/>
              </a:ext>
            </a:extLst>
          </p:cNvPr>
          <p:cNvSpPr>
            <a:spLocks noGrp="1"/>
          </p:cNvSpPr>
          <p:nvPr>
            <p:ph type="title"/>
          </p:nvPr>
        </p:nvSpPr>
        <p:spPr/>
        <p:txBody>
          <a:bodyPr/>
          <a:lstStyle/>
          <a:p>
            <a:r>
              <a:rPr lang="en-US" dirty="0"/>
              <a:t>Covenants	</a:t>
            </a:r>
          </a:p>
        </p:txBody>
      </p:sp>
      <p:sp>
        <p:nvSpPr>
          <p:cNvPr id="3" name="Content Placeholder 2">
            <a:extLst>
              <a:ext uri="{FF2B5EF4-FFF2-40B4-BE49-F238E27FC236}">
                <a16:creationId xmlns:a16="http://schemas.microsoft.com/office/drawing/2014/main" id="{F678BF2C-EC32-4D40-8691-415B195C1163}"/>
              </a:ext>
            </a:extLst>
          </p:cNvPr>
          <p:cNvSpPr>
            <a:spLocks noGrp="1"/>
          </p:cNvSpPr>
          <p:nvPr>
            <p:ph idx="1"/>
          </p:nvPr>
        </p:nvSpPr>
        <p:spPr/>
        <p:txBody>
          <a:bodyPr/>
          <a:lstStyle/>
          <a:p>
            <a:pPr marL="514350" indent="-514350">
              <a:buFont typeface="+mj-lt"/>
              <a:buAutoNum type="arabicPeriod"/>
            </a:pPr>
            <a:r>
              <a:rPr lang="en-US" dirty="0"/>
              <a:t>Edenic Covenant		</a:t>
            </a:r>
            <a:r>
              <a:rPr lang="en-US" dirty="0">
                <a:solidFill>
                  <a:srgbClr val="FFC000"/>
                </a:solidFill>
              </a:rPr>
              <a:t>Genesis 2:16</a:t>
            </a:r>
          </a:p>
          <a:p>
            <a:pPr marL="514350" indent="-514350">
              <a:buFont typeface="+mj-lt"/>
              <a:buAutoNum type="arabicPeriod"/>
            </a:pPr>
            <a:r>
              <a:rPr lang="en-US" dirty="0"/>
              <a:t>Adamic Covenant		</a:t>
            </a:r>
            <a:r>
              <a:rPr lang="en-US" dirty="0">
                <a:solidFill>
                  <a:srgbClr val="FFC000"/>
                </a:solidFill>
              </a:rPr>
              <a:t>Genesis 3:15</a:t>
            </a:r>
          </a:p>
          <a:p>
            <a:pPr marL="514350" indent="-514350">
              <a:buFont typeface="+mj-lt"/>
              <a:buAutoNum type="arabicPeriod"/>
            </a:pPr>
            <a:r>
              <a:rPr lang="en-US" dirty="0"/>
              <a:t>Noahic Covenant		</a:t>
            </a:r>
            <a:r>
              <a:rPr lang="en-US" dirty="0">
                <a:solidFill>
                  <a:srgbClr val="FFC000"/>
                </a:solidFill>
              </a:rPr>
              <a:t>Genesis 9:16</a:t>
            </a:r>
          </a:p>
          <a:p>
            <a:pPr marL="514350" indent="-514350">
              <a:buFont typeface="+mj-lt"/>
              <a:buAutoNum type="arabicPeriod"/>
            </a:pPr>
            <a:r>
              <a:rPr lang="en-US" dirty="0"/>
              <a:t>Abrahamic Covenant		</a:t>
            </a:r>
            <a:r>
              <a:rPr lang="en-US" dirty="0">
                <a:solidFill>
                  <a:srgbClr val="FFC000"/>
                </a:solidFill>
              </a:rPr>
              <a:t>Genesis 12:2,3</a:t>
            </a:r>
          </a:p>
          <a:p>
            <a:pPr marL="514350" indent="-514350">
              <a:buFont typeface="+mj-lt"/>
              <a:buAutoNum type="arabicPeriod"/>
            </a:pPr>
            <a:r>
              <a:rPr lang="en-US" dirty="0"/>
              <a:t>Mosaic Covenant		</a:t>
            </a:r>
            <a:r>
              <a:rPr lang="en-US" dirty="0">
                <a:solidFill>
                  <a:srgbClr val="FFC000"/>
                </a:solidFill>
              </a:rPr>
              <a:t>Exodus 19:5</a:t>
            </a:r>
          </a:p>
          <a:p>
            <a:pPr marL="514350" indent="-514350">
              <a:buFont typeface="+mj-lt"/>
              <a:buAutoNum type="arabicPeriod"/>
            </a:pPr>
            <a:r>
              <a:rPr lang="en-US" dirty="0"/>
              <a:t>Land Covenant			</a:t>
            </a:r>
            <a:r>
              <a:rPr lang="en-US" dirty="0">
                <a:solidFill>
                  <a:srgbClr val="FFC000"/>
                </a:solidFill>
              </a:rPr>
              <a:t>Deuteronomy 30:3</a:t>
            </a:r>
          </a:p>
          <a:p>
            <a:pPr marL="514350" indent="-514350">
              <a:buFont typeface="+mj-lt"/>
              <a:buAutoNum type="arabicPeriod"/>
            </a:pPr>
            <a:r>
              <a:rPr lang="en-US" dirty="0"/>
              <a:t>Davidic Covenant		</a:t>
            </a:r>
            <a:r>
              <a:rPr lang="en-US" dirty="0">
                <a:solidFill>
                  <a:srgbClr val="FFC000"/>
                </a:solidFill>
              </a:rPr>
              <a:t>2 Samuel 7:8-17</a:t>
            </a:r>
          </a:p>
          <a:p>
            <a:pPr marL="514350" indent="-514350">
              <a:buFont typeface="+mj-lt"/>
              <a:buAutoNum type="arabicPeriod"/>
            </a:pPr>
            <a:r>
              <a:rPr lang="en-US" dirty="0"/>
              <a:t>New Covenant			</a:t>
            </a:r>
            <a:r>
              <a:rPr lang="en-US" dirty="0">
                <a:solidFill>
                  <a:srgbClr val="FFC000"/>
                </a:solidFill>
              </a:rPr>
              <a:t>Jeremiah 31:31-34</a:t>
            </a:r>
          </a:p>
        </p:txBody>
      </p:sp>
      <p:sp>
        <p:nvSpPr>
          <p:cNvPr id="4" name="Rectangle 3">
            <a:extLst>
              <a:ext uri="{FF2B5EF4-FFF2-40B4-BE49-F238E27FC236}">
                <a16:creationId xmlns:a16="http://schemas.microsoft.com/office/drawing/2014/main" id="{A8E2DD1D-AB76-4D76-9F00-CFB8BF53EC5F}"/>
              </a:ext>
            </a:extLst>
          </p:cNvPr>
          <p:cNvSpPr/>
          <p:nvPr/>
        </p:nvSpPr>
        <p:spPr>
          <a:xfrm>
            <a:off x="838200" y="3883025"/>
            <a:ext cx="6934200" cy="414655"/>
          </a:xfrm>
          <a:prstGeom prst="rect">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08257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CB3BACB-4181-48DF-BA10-952206ABA00B}"/>
              </a:ext>
            </a:extLst>
          </p:cNvPr>
          <p:cNvSpPr>
            <a:spLocks noGrp="1"/>
          </p:cNvSpPr>
          <p:nvPr>
            <p:ph idx="1"/>
          </p:nvPr>
        </p:nvSpPr>
        <p:spPr/>
        <p:txBody>
          <a:bodyPr>
            <a:normAutofit fontScale="92500" lnSpcReduction="10000"/>
          </a:bodyPr>
          <a:lstStyle/>
          <a:p>
            <a:r>
              <a:rPr lang="en-US" dirty="0"/>
              <a:t>Exodus 19:4-6 KJV</a:t>
            </a:r>
          </a:p>
          <a:p>
            <a:r>
              <a:rPr lang="en-US" dirty="0"/>
              <a:t>(4)  Ye have seen what I did unto the Egyptians, and how I bare you on eagles' wings, and brought you unto myself.</a:t>
            </a:r>
          </a:p>
          <a:p>
            <a:r>
              <a:rPr lang="en-US" dirty="0"/>
              <a:t>(5)  Now therefore, if ye will obey my voice indeed, and keep my covenant, then ye shall be a peculiar treasure unto me above all people: for all the earth is mine:</a:t>
            </a:r>
          </a:p>
          <a:p>
            <a:r>
              <a:rPr lang="en-US" dirty="0"/>
              <a:t>(6)  And ye shall be unto me a kingdom of priests, and an holy nation. These are the words which thou shalt speak unto the children of Israel.</a:t>
            </a:r>
          </a:p>
        </p:txBody>
      </p:sp>
      <p:sp>
        <p:nvSpPr>
          <p:cNvPr id="2" name="Title 1">
            <a:extLst>
              <a:ext uri="{FF2B5EF4-FFF2-40B4-BE49-F238E27FC236}">
                <a16:creationId xmlns:a16="http://schemas.microsoft.com/office/drawing/2014/main" id="{67FECD3F-F1B8-40AC-AAF5-C20A28CF16E9}"/>
              </a:ext>
            </a:extLst>
          </p:cNvPr>
          <p:cNvSpPr>
            <a:spLocks noGrp="1"/>
          </p:cNvSpPr>
          <p:nvPr>
            <p:ph type="title"/>
          </p:nvPr>
        </p:nvSpPr>
        <p:spPr/>
        <p:txBody>
          <a:bodyPr/>
          <a:lstStyle/>
          <a:p>
            <a:r>
              <a:rPr lang="en-US" dirty="0"/>
              <a:t>Mosaic Covenant	</a:t>
            </a:r>
          </a:p>
        </p:txBody>
      </p:sp>
    </p:spTree>
    <p:extLst>
      <p:ext uri="{BB962C8B-B14F-4D97-AF65-F5344CB8AC3E}">
        <p14:creationId xmlns:p14="http://schemas.microsoft.com/office/powerpoint/2010/main" val="34643370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5EE7FF2-3FA4-4BFB-A6FE-A7718B3E4E9C}"/>
              </a:ext>
            </a:extLst>
          </p:cNvPr>
          <p:cNvSpPr>
            <a:spLocks noGrp="1"/>
          </p:cNvSpPr>
          <p:nvPr>
            <p:ph type="title"/>
          </p:nvPr>
        </p:nvSpPr>
        <p:spPr/>
        <p:txBody>
          <a:bodyPr/>
          <a:lstStyle/>
          <a:p>
            <a:r>
              <a:rPr lang="en-US" dirty="0"/>
              <a:t>Mosaic Covenant</a:t>
            </a:r>
          </a:p>
        </p:txBody>
      </p:sp>
      <p:sp>
        <p:nvSpPr>
          <p:cNvPr id="4" name="Content Placeholder 3">
            <a:extLst>
              <a:ext uri="{FF2B5EF4-FFF2-40B4-BE49-F238E27FC236}">
                <a16:creationId xmlns:a16="http://schemas.microsoft.com/office/drawing/2014/main" id="{02C0C8A1-4B8A-461D-BCCF-AA99F9BD1BEC}"/>
              </a:ext>
            </a:extLst>
          </p:cNvPr>
          <p:cNvSpPr>
            <a:spLocks noGrp="1"/>
          </p:cNvSpPr>
          <p:nvPr>
            <p:ph idx="1"/>
          </p:nvPr>
        </p:nvSpPr>
        <p:spPr/>
        <p:txBody>
          <a:bodyPr>
            <a:normAutofit fontScale="92500" lnSpcReduction="20000"/>
          </a:bodyPr>
          <a:lstStyle/>
          <a:p>
            <a:r>
              <a:rPr lang="en-US" dirty="0"/>
              <a:t>Beginning with </a:t>
            </a:r>
            <a:r>
              <a:rPr lang="en-US" dirty="0">
                <a:solidFill>
                  <a:srgbClr val="FFC000"/>
                </a:solidFill>
              </a:rPr>
              <a:t>Exo_19:1-25 </a:t>
            </a:r>
            <a:r>
              <a:rPr lang="en-US" dirty="0"/>
              <a:t>and continuing to the cross of Christ (</a:t>
            </a:r>
            <a:r>
              <a:rPr lang="en-US" dirty="0">
                <a:solidFill>
                  <a:srgbClr val="FFC000"/>
                </a:solidFill>
              </a:rPr>
              <a:t>Colossians 2:14</a:t>
            </a:r>
            <a:r>
              <a:rPr lang="en-US" dirty="0"/>
              <a:t>), the people were under the Mosaic system. </a:t>
            </a:r>
          </a:p>
          <a:p>
            <a:r>
              <a:rPr lang="en-US" dirty="0"/>
              <a:t>This is called “the Law of Moses,” “the Law,” and sometimes “the Law of God.” </a:t>
            </a:r>
          </a:p>
          <a:p>
            <a:pPr lvl="1"/>
            <a:r>
              <a:rPr lang="en-US" dirty="0"/>
              <a:t>For the sake of convenience, we often speak of “the Moral Law” (referring to the Ten Commandments), </a:t>
            </a:r>
          </a:p>
          <a:p>
            <a:pPr lvl="1"/>
            <a:r>
              <a:rPr lang="en-US" dirty="0"/>
              <a:t>“the Ceremonial Law” (relating to the types and symbols found in the sacrificial system), and </a:t>
            </a:r>
          </a:p>
          <a:p>
            <a:pPr lvl="1"/>
            <a:r>
              <a:rPr lang="en-US" dirty="0"/>
              <a:t>“the Civil Law” (meaning the everyday laws that governed the lives of the people). </a:t>
            </a:r>
          </a:p>
          <a:p>
            <a:r>
              <a:rPr lang="en-US" dirty="0"/>
              <a:t>Actually, the Bible seems to make no distinction between the “moral” and “ceremonial” laws, since the one was definitely a part of the other. For example, the fourth commandment about the Sabbath Day is found in the Moral Law yet is certainly a part of the ceremonial system of Jewish holy days as well.</a:t>
            </a:r>
          </a:p>
        </p:txBody>
      </p:sp>
    </p:spTree>
    <p:extLst>
      <p:ext uri="{BB962C8B-B14F-4D97-AF65-F5344CB8AC3E}">
        <p14:creationId xmlns:p14="http://schemas.microsoft.com/office/powerpoint/2010/main" val="1805317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5EE7FF2-3FA4-4BFB-A6FE-A7718B3E4E9C}"/>
              </a:ext>
            </a:extLst>
          </p:cNvPr>
          <p:cNvSpPr>
            <a:spLocks noGrp="1"/>
          </p:cNvSpPr>
          <p:nvPr>
            <p:ph type="title"/>
          </p:nvPr>
        </p:nvSpPr>
        <p:spPr/>
        <p:txBody>
          <a:bodyPr/>
          <a:lstStyle/>
          <a:p>
            <a:r>
              <a:rPr lang="en-US" dirty="0"/>
              <a:t>Mosaic Covenant</a:t>
            </a:r>
          </a:p>
        </p:txBody>
      </p:sp>
      <p:sp>
        <p:nvSpPr>
          <p:cNvPr id="4" name="Content Placeholder 3">
            <a:extLst>
              <a:ext uri="{FF2B5EF4-FFF2-40B4-BE49-F238E27FC236}">
                <a16:creationId xmlns:a16="http://schemas.microsoft.com/office/drawing/2014/main" id="{02C0C8A1-4B8A-461D-BCCF-AA99F9BD1BEC}"/>
              </a:ext>
            </a:extLst>
          </p:cNvPr>
          <p:cNvSpPr>
            <a:spLocks noGrp="1"/>
          </p:cNvSpPr>
          <p:nvPr>
            <p:ph idx="1"/>
          </p:nvPr>
        </p:nvSpPr>
        <p:spPr/>
        <p:txBody>
          <a:bodyPr>
            <a:normAutofit/>
          </a:bodyPr>
          <a:lstStyle/>
          <a:p>
            <a:r>
              <a:rPr lang="en-US" dirty="0"/>
              <a:t>To understand the Law, we must remember that God had already made an everlasting covenant with the Jews through their father Abraham (</a:t>
            </a:r>
            <a:r>
              <a:rPr lang="en-US" dirty="0">
                <a:solidFill>
                  <a:srgbClr val="FFC000"/>
                </a:solidFill>
              </a:rPr>
              <a:t>Genesis 15:1-21</a:t>
            </a:r>
            <a:r>
              <a:rPr lang="en-US" dirty="0"/>
              <a:t>). He promised them His blessing and gave them the ownership of the land of Canaan. The Mosaic Law was “added” to the Abrahamic Covenant later, but it did not disannul it (</a:t>
            </a:r>
            <a:r>
              <a:rPr lang="en-US" dirty="0">
                <a:solidFill>
                  <a:srgbClr val="FFC000"/>
                </a:solidFill>
              </a:rPr>
              <a:t>Galatians 3:13-18</a:t>
            </a:r>
            <a:r>
              <a:rPr lang="en-US" dirty="0"/>
              <a:t>). The law “entered in alongside” God’s previous covenant (</a:t>
            </a:r>
            <a:r>
              <a:rPr lang="en-US" dirty="0">
                <a:solidFill>
                  <a:srgbClr val="FFC000"/>
                </a:solidFill>
              </a:rPr>
              <a:t>Romans 5:20</a:t>
            </a:r>
            <a:r>
              <a:rPr lang="en-US" dirty="0"/>
              <a:t>) and was but a temporary measure (</a:t>
            </a:r>
            <a:r>
              <a:rPr lang="en-US" dirty="0">
                <a:solidFill>
                  <a:srgbClr val="FFC000"/>
                </a:solidFill>
              </a:rPr>
              <a:t>Galatians 3:19</a:t>
            </a:r>
            <a:r>
              <a:rPr lang="en-US" dirty="0"/>
              <a:t>) on His part. It was given only to Israel to mark them as God’s chosen people and His holy nation (</a:t>
            </a:r>
            <a:r>
              <a:rPr lang="en-US" dirty="0">
                <a:solidFill>
                  <a:srgbClr val="FFC000"/>
                </a:solidFill>
              </a:rPr>
              <a:t>Exodus 19:4-6; Psalm 147:19-20</a:t>
            </a:r>
            <a:r>
              <a:rPr lang="en-US" dirty="0"/>
              <a:t>). God did not give the Law to save anybody, because it is impossible to be saved by the keeping of the Law (</a:t>
            </a:r>
            <a:r>
              <a:rPr lang="en-US" dirty="0">
                <a:solidFill>
                  <a:srgbClr val="FFC000"/>
                </a:solidFill>
              </a:rPr>
              <a:t>Galatians 3:11; Romans 3:20</a:t>
            </a:r>
            <a:r>
              <a:rPr lang="en-US" dirty="0"/>
              <a:t>).</a:t>
            </a:r>
          </a:p>
        </p:txBody>
      </p:sp>
    </p:spTree>
    <p:extLst>
      <p:ext uri="{BB962C8B-B14F-4D97-AF65-F5344CB8AC3E}">
        <p14:creationId xmlns:p14="http://schemas.microsoft.com/office/powerpoint/2010/main" val="22545426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5EE7FF2-3FA4-4BFB-A6FE-A7718B3E4E9C}"/>
              </a:ext>
            </a:extLst>
          </p:cNvPr>
          <p:cNvSpPr>
            <a:spLocks noGrp="1"/>
          </p:cNvSpPr>
          <p:nvPr>
            <p:ph type="title"/>
          </p:nvPr>
        </p:nvSpPr>
        <p:spPr/>
        <p:txBody>
          <a:bodyPr/>
          <a:lstStyle/>
          <a:p>
            <a:r>
              <a:rPr lang="en-US" dirty="0"/>
              <a:t>Mosaic Covenant</a:t>
            </a:r>
          </a:p>
        </p:txBody>
      </p:sp>
      <p:sp>
        <p:nvSpPr>
          <p:cNvPr id="4" name="Content Placeholder 3">
            <a:extLst>
              <a:ext uri="{FF2B5EF4-FFF2-40B4-BE49-F238E27FC236}">
                <a16:creationId xmlns:a16="http://schemas.microsoft.com/office/drawing/2014/main" id="{02C0C8A1-4B8A-461D-BCCF-AA99F9BD1BEC}"/>
              </a:ext>
            </a:extLst>
          </p:cNvPr>
          <p:cNvSpPr>
            <a:spLocks noGrp="1"/>
          </p:cNvSpPr>
          <p:nvPr>
            <p:ph idx="1"/>
          </p:nvPr>
        </p:nvSpPr>
        <p:spPr/>
        <p:txBody>
          <a:bodyPr>
            <a:normAutofit lnSpcReduction="10000"/>
          </a:bodyPr>
          <a:lstStyle/>
          <a:p>
            <a:r>
              <a:rPr lang="en-US" dirty="0"/>
              <a:t>He gave the Law to Israel for the following reasons:</a:t>
            </a:r>
          </a:p>
          <a:p>
            <a:pPr marL="514350" indent="-514350">
              <a:buFont typeface="+mj-lt"/>
              <a:buAutoNum type="alphaUcPeriod"/>
            </a:pPr>
            <a:r>
              <a:rPr lang="en-US" dirty="0"/>
              <a:t>To reveal His glory and holiness (</a:t>
            </a:r>
            <a:r>
              <a:rPr lang="en-US" dirty="0">
                <a:solidFill>
                  <a:srgbClr val="FFC000"/>
                </a:solidFill>
              </a:rPr>
              <a:t>Deuteronomy 5:22-28</a:t>
            </a:r>
            <a:r>
              <a:rPr lang="en-US" dirty="0"/>
              <a:t>)</a:t>
            </a:r>
          </a:p>
          <a:p>
            <a:pPr marL="514350" indent="-514350">
              <a:buFont typeface="+mj-lt"/>
              <a:buAutoNum type="alphaUcPeriod"/>
            </a:pPr>
            <a:r>
              <a:rPr lang="en-US" dirty="0"/>
              <a:t>To reveal man’s sinfulness (</a:t>
            </a:r>
            <a:r>
              <a:rPr lang="en-US" dirty="0">
                <a:solidFill>
                  <a:srgbClr val="FFC000"/>
                </a:solidFill>
              </a:rPr>
              <a:t>Romans 7:7, Romans 7:13; 1Timothy 1:9; James 1:22-25</a:t>
            </a:r>
            <a:r>
              <a:rPr lang="en-US" dirty="0"/>
              <a:t>)</a:t>
            </a:r>
          </a:p>
          <a:p>
            <a:pPr marL="514350" indent="-514350">
              <a:buFont typeface="+mj-lt"/>
              <a:buAutoNum type="alphaUcPeriod"/>
            </a:pPr>
            <a:r>
              <a:rPr lang="en-US" dirty="0"/>
              <a:t>To mark Israel as His chosen people, and to separate them from the other nations (</a:t>
            </a:r>
            <a:r>
              <a:rPr lang="en-US" dirty="0">
                <a:solidFill>
                  <a:srgbClr val="FFC000"/>
                </a:solidFill>
              </a:rPr>
              <a:t>Psalm 147:19-20; Ephesians 2:11-17; Acts 15:1-41</a:t>
            </a:r>
            <a:r>
              <a:rPr lang="en-US" dirty="0"/>
              <a:t>)</a:t>
            </a:r>
          </a:p>
          <a:p>
            <a:pPr marL="514350" indent="-514350">
              <a:buFont typeface="+mj-lt"/>
              <a:buAutoNum type="alphaUcPeriod"/>
            </a:pPr>
            <a:r>
              <a:rPr lang="en-US" dirty="0"/>
              <a:t>To give Israel a standard for godly living so that they might inherit the land and enjoy its blessings (</a:t>
            </a:r>
            <a:r>
              <a:rPr lang="en-US" dirty="0">
                <a:solidFill>
                  <a:srgbClr val="FFC000"/>
                </a:solidFill>
              </a:rPr>
              <a:t>Deuteronomy 4:1; 5:29; Judges 2:19-21</a:t>
            </a:r>
            <a:r>
              <a:rPr lang="en-US" dirty="0"/>
              <a:t>)</a:t>
            </a:r>
          </a:p>
          <a:p>
            <a:pPr marL="514350" indent="-514350">
              <a:buFont typeface="+mj-lt"/>
              <a:buAutoNum type="alphaUcPeriod"/>
            </a:pPr>
            <a:r>
              <a:rPr lang="en-US" dirty="0"/>
              <a:t>To prepare Israel for the coming of Christ (</a:t>
            </a:r>
            <a:r>
              <a:rPr lang="en-US" dirty="0">
                <a:solidFill>
                  <a:srgbClr val="FFC000"/>
                </a:solidFill>
              </a:rPr>
              <a:t>Galatians 3:24</a:t>
            </a:r>
            <a:r>
              <a:rPr lang="en-US" dirty="0"/>
              <a:t>)</a:t>
            </a:r>
          </a:p>
        </p:txBody>
      </p:sp>
    </p:spTree>
    <p:extLst>
      <p:ext uri="{BB962C8B-B14F-4D97-AF65-F5344CB8AC3E}">
        <p14:creationId xmlns:p14="http://schemas.microsoft.com/office/powerpoint/2010/main" val="32204568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5EE7FF2-3FA4-4BFB-A6FE-A7718B3E4E9C}"/>
              </a:ext>
            </a:extLst>
          </p:cNvPr>
          <p:cNvSpPr>
            <a:spLocks noGrp="1"/>
          </p:cNvSpPr>
          <p:nvPr>
            <p:ph type="title"/>
          </p:nvPr>
        </p:nvSpPr>
        <p:spPr/>
        <p:txBody>
          <a:bodyPr/>
          <a:lstStyle/>
          <a:p>
            <a:r>
              <a:rPr lang="en-US" dirty="0"/>
              <a:t>Mosaic Covenant</a:t>
            </a:r>
          </a:p>
        </p:txBody>
      </p:sp>
      <p:sp>
        <p:nvSpPr>
          <p:cNvPr id="4" name="Content Placeholder 3">
            <a:extLst>
              <a:ext uri="{FF2B5EF4-FFF2-40B4-BE49-F238E27FC236}">
                <a16:creationId xmlns:a16="http://schemas.microsoft.com/office/drawing/2014/main" id="{02C0C8A1-4B8A-461D-BCCF-AA99F9BD1BEC}"/>
              </a:ext>
            </a:extLst>
          </p:cNvPr>
          <p:cNvSpPr>
            <a:spLocks noGrp="1"/>
          </p:cNvSpPr>
          <p:nvPr>
            <p:ph idx="1"/>
          </p:nvPr>
        </p:nvSpPr>
        <p:spPr/>
        <p:txBody>
          <a:bodyPr>
            <a:normAutofit fontScale="85000" lnSpcReduction="10000"/>
          </a:bodyPr>
          <a:lstStyle/>
          <a:p>
            <a:r>
              <a:rPr lang="en-US" dirty="0"/>
              <a:t>He gave the Law to Israel for the following reasons:</a:t>
            </a:r>
          </a:p>
          <a:p>
            <a:pPr marL="514350" indent="-514350">
              <a:buFont typeface="+mj-lt"/>
              <a:buAutoNum type="alphaUcPeriod" startAt="6"/>
            </a:pPr>
            <a:r>
              <a:rPr lang="en-US" dirty="0"/>
              <a:t>The “schoolmaster” was a trained slave whose task it was to prepare the child for adult living. When the child matured and entered adulthood, he received his inheritance and no longer needed the schoolmaster. Israel was in her “spiritual childhood” under the Law, but this prepared her for the coming of Christ (</a:t>
            </a:r>
            <a:r>
              <a:rPr lang="en-US" dirty="0">
                <a:solidFill>
                  <a:srgbClr val="FFC000"/>
                </a:solidFill>
              </a:rPr>
              <a:t>Galatians 3:23-4:7</a:t>
            </a:r>
            <a:r>
              <a:rPr lang="en-US" dirty="0"/>
              <a:t>).</a:t>
            </a:r>
          </a:p>
          <a:p>
            <a:pPr marL="514350" indent="-514350">
              <a:buFont typeface="+mj-lt"/>
              <a:buAutoNum type="alphaUcPeriod" startAt="6"/>
            </a:pPr>
            <a:r>
              <a:rPr lang="en-US" dirty="0"/>
              <a:t>To illustrate in type and ceremony the Person and work of Christ (</a:t>
            </a:r>
            <a:r>
              <a:rPr lang="en-US" dirty="0">
                <a:solidFill>
                  <a:srgbClr val="FFC000"/>
                </a:solidFill>
              </a:rPr>
              <a:t>Hebrews 8-10</a:t>
            </a:r>
            <a:r>
              <a:rPr lang="en-US" dirty="0"/>
              <a:t>)</a:t>
            </a:r>
          </a:p>
          <a:p>
            <a:pPr marL="514350" indent="-514350">
              <a:buFont typeface="+mj-lt"/>
              <a:buAutoNum type="alphaUcPeriod" startAt="6"/>
            </a:pPr>
            <a:r>
              <a:rPr lang="en-US" dirty="0"/>
              <a:t>The Law is compared to a mirror, because it reveals our sins (</a:t>
            </a:r>
            <a:r>
              <a:rPr lang="en-US" dirty="0">
                <a:solidFill>
                  <a:srgbClr val="FFC000"/>
                </a:solidFill>
              </a:rPr>
              <a:t>James 1:22-25</a:t>
            </a:r>
            <a:r>
              <a:rPr lang="en-US" dirty="0"/>
              <a:t>); a yoke, because it brings bondage (</a:t>
            </a:r>
            <a:r>
              <a:rPr lang="en-US" dirty="0">
                <a:solidFill>
                  <a:srgbClr val="FFC000"/>
                </a:solidFill>
              </a:rPr>
              <a:t>Acts 15:10; Galatians 5:1; Romans 8:3</a:t>
            </a:r>
            <a:r>
              <a:rPr lang="en-US" dirty="0"/>
              <a:t>); a child-trainer, because it prepared Israel for the coming of Christ (</a:t>
            </a:r>
            <a:r>
              <a:rPr lang="en-US" dirty="0">
                <a:solidFill>
                  <a:srgbClr val="FFC000"/>
                </a:solidFill>
              </a:rPr>
              <a:t>Galatians 3:23-4:7</a:t>
            </a:r>
            <a:r>
              <a:rPr lang="en-US" dirty="0"/>
              <a:t>); letters written on stones (</a:t>
            </a:r>
            <a:r>
              <a:rPr lang="en-US" dirty="0">
                <a:solidFill>
                  <a:srgbClr val="FFC000"/>
                </a:solidFill>
              </a:rPr>
              <a:t>2Corinthians 3:1-18</a:t>
            </a:r>
            <a:r>
              <a:rPr lang="en-US" dirty="0"/>
              <a:t>) in contrast to the law of love written on our hearts by the Spirit; and a shadow in contrast to the reality and fulfillment we have in Christ (</a:t>
            </a:r>
            <a:r>
              <a:rPr lang="en-US" dirty="0">
                <a:solidFill>
                  <a:srgbClr val="FFC000"/>
                </a:solidFill>
              </a:rPr>
              <a:t>Hebrews 10:1; Colossians 2:14-17</a:t>
            </a:r>
            <a:r>
              <a:rPr lang="en-US" dirty="0"/>
              <a:t>).</a:t>
            </a:r>
          </a:p>
        </p:txBody>
      </p:sp>
    </p:spTree>
    <p:extLst>
      <p:ext uri="{BB962C8B-B14F-4D97-AF65-F5344CB8AC3E}">
        <p14:creationId xmlns:p14="http://schemas.microsoft.com/office/powerpoint/2010/main" val="33378120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ECD3F-F1B8-40AC-AAF5-C20A28CF16E9}"/>
              </a:ext>
            </a:extLst>
          </p:cNvPr>
          <p:cNvSpPr>
            <a:spLocks noGrp="1"/>
          </p:cNvSpPr>
          <p:nvPr>
            <p:ph type="title"/>
          </p:nvPr>
        </p:nvSpPr>
        <p:spPr/>
        <p:txBody>
          <a:bodyPr/>
          <a:lstStyle/>
          <a:p>
            <a:r>
              <a:rPr lang="en-US" dirty="0"/>
              <a:t>Covenants	</a:t>
            </a:r>
          </a:p>
        </p:txBody>
      </p:sp>
      <p:sp>
        <p:nvSpPr>
          <p:cNvPr id="3" name="Content Placeholder 2">
            <a:extLst>
              <a:ext uri="{FF2B5EF4-FFF2-40B4-BE49-F238E27FC236}">
                <a16:creationId xmlns:a16="http://schemas.microsoft.com/office/drawing/2014/main" id="{F678BF2C-EC32-4D40-8691-415B195C1163}"/>
              </a:ext>
            </a:extLst>
          </p:cNvPr>
          <p:cNvSpPr>
            <a:spLocks noGrp="1"/>
          </p:cNvSpPr>
          <p:nvPr>
            <p:ph idx="1"/>
          </p:nvPr>
        </p:nvSpPr>
        <p:spPr/>
        <p:txBody>
          <a:bodyPr/>
          <a:lstStyle/>
          <a:p>
            <a:pPr marL="514350" indent="-514350">
              <a:buFont typeface="+mj-lt"/>
              <a:buAutoNum type="arabicPeriod"/>
            </a:pPr>
            <a:r>
              <a:rPr lang="en-US" dirty="0"/>
              <a:t>Edenic Covenant		</a:t>
            </a:r>
            <a:r>
              <a:rPr lang="en-US" dirty="0">
                <a:solidFill>
                  <a:srgbClr val="FFC000"/>
                </a:solidFill>
              </a:rPr>
              <a:t>Genesis 2:16</a:t>
            </a:r>
          </a:p>
          <a:p>
            <a:pPr marL="514350" indent="-514350">
              <a:buFont typeface="+mj-lt"/>
              <a:buAutoNum type="arabicPeriod"/>
            </a:pPr>
            <a:r>
              <a:rPr lang="en-US" dirty="0"/>
              <a:t>Adamic Covenant		</a:t>
            </a:r>
            <a:r>
              <a:rPr lang="en-US" dirty="0">
                <a:solidFill>
                  <a:srgbClr val="FFC000"/>
                </a:solidFill>
              </a:rPr>
              <a:t>Genesis 3:15</a:t>
            </a:r>
          </a:p>
          <a:p>
            <a:pPr marL="514350" indent="-514350">
              <a:buFont typeface="+mj-lt"/>
              <a:buAutoNum type="arabicPeriod"/>
            </a:pPr>
            <a:r>
              <a:rPr lang="en-US" dirty="0"/>
              <a:t>Noahic Covenant		</a:t>
            </a:r>
            <a:r>
              <a:rPr lang="en-US" dirty="0">
                <a:solidFill>
                  <a:srgbClr val="FFC000"/>
                </a:solidFill>
              </a:rPr>
              <a:t>Genesis 9:16</a:t>
            </a:r>
          </a:p>
          <a:p>
            <a:pPr marL="514350" indent="-514350">
              <a:buFont typeface="+mj-lt"/>
              <a:buAutoNum type="arabicPeriod"/>
            </a:pPr>
            <a:r>
              <a:rPr lang="en-US" dirty="0"/>
              <a:t>Abrahamic Covenant		</a:t>
            </a:r>
            <a:r>
              <a:rPr lang="en-US" dirty="0">
                <a:solidFill>
                  <a:srgbClr val="FFC000"/>
                </a:solidFill>
              </a:rPr>
              <a:t>Genesis 12:2,3</a:t>
            </a:r>
          </a:p>
          <a:p>
            <a:pPr marL="514350" indent="-514350">
              <a:buFont typeface="+mj-lt"/>
              <a:buAutoNum type="arabicPeriod"/>
            </a:pPr>
            <a:r>
              <a:rPr lang="en-US" dirty="0"/>
              <a:t>Mosaic Covenant		</a:t>
            </a:r>
            <a:r>
              <a:rPr lang="en-US" dirty="0">
                <a:solidFill>
                  <a:srgbClr val="FFC000"/>
                </a:solidFill>
              </a:rPr>
              <a:t>Exodus 19:5</a:t>
            </a:r>
          </a:p>
          <a:p>
            <a:pPr marL="514350" indent="-514350">
              <a:buFont typeface="+mj-lt"/>
              <a:buAutoNum type="arabicPeriod"/>
            </a:pPr>
            <a:r>
              <a:rPr lang="en-US" dirty="0"/>
              <a:t>Land Covenant			</a:t>
            </a:r>
            <a:r>
              <a:rPr lang="en-US" dirty="0">
                <a:solidFill>
                  <a:srgbClr val="FFC000"/>
                </a:solidFill>
              </a:rPr>
              <a:t>Deuteronomy 30:3</a:t>
            </a:r>
          </a:p>
          <a:p>
            <a:pPr marL="514350" indent="-514350">
              <a:buFont typeface="+mj-lt"/>
              <a:buAutoNum type="arabicPeriod"/>
            </a:pPr>
            <a:r>
              <a:rPr lang="en-US" dirty="0"/>
              <a:t>Davidic Covenant		</a:t>
            </a:r>
            <a:r>
              <a:rPr lang="en-US" dirty="0">
                <a:solidFill>
                  <a:srgbClr val="FFC000"/>
                </a:solidFill>
              </a:rPr>
              <a:t>2 Samuel 7:8-17</a:t>
            </a:r>
          </a:p>
          <a:p>
            <a:pPr marL="514350" indent="-514350">
              <a:buFont typeface="+mj-lt"/>
              <a:buAutoNum type="arabicPeriod"/>
            </a:pPr>
            <a:r>
              <a:rPr lang="en-US" dirty="0"/>
              <a:t>New Covenant			</a:t>
            </a:r>
            <a:r>
              <a:rPr lang="en-US" dirty="0">
                <a:solidFill>
                  <a:srgbClr val="FFC000"/>
                </a:solidFill>
              </a:rPr>
              <a:t>Jeremiah 31:31-34</a:t>
            </a:r>
          </a:p>
        </p:txBody>
      </p:sp>
      <p:sp>
        <p:nvSpPr>
          <p:cNvPr id="4" name="Rectangle 3">
            <a:extLst>
              <a:ext uri="{FF2B5EF4-FFF2-40B4-BE49-F238E27FC236}">
                <a16:creationId xmlns:a16="http://schemas.microsoft.com/office/drawing/2014/main" id="{A8E2DD1D-AB76-4D76-9F00-CFB8BF53EC5F}"/>
              </a:ext>
            </a:extLst>
          </p:cNvPr>
          <p:cNvSpPr/>
          <p:nvPr/>
        </p:nvSpPr>
        <p:spPr>
          <a:xfrm>
            <a:off x="838200" y="4431665"/>
            <a:ext cx="7565136" cy="414655"/>
          </a:xfrm>
          <a:prstGeom prst="rect">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07529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78BF2C-EC32-4D40-8691-415B195C1163}"/>
              </a:ext>
            </a:extLst>
          </p:cNvPr>
          <p:cNvSpPr>
            <a:spLocks noGrp="1"/>
          </p:cNvSpPr>
          <p:nvPr>
            <p:ph idx="1"/>
          </p:nvPr>
        </p:nvSpPr>
        <p:spPr/>
        <p:txBody>
          <a:bodyPr>
            <a:normAutofit fontScale="85000" lnSpcReduction="20000"/>
          </a:bodyPr>
          <a:lstStyle/>
          <a:p>
            <a:r>
              <a:rPr lang="en-US" dirty="0"/>
              <a:t>Deuteronomy 30:1-3 KJV</a:t>
            </a:r>
          </a:p>
          <a:p>
            <a:r>
              <a:rPr lang="en-US" dirty="0"/>
              <a:t>(1)  And it shall come to pass, when all these things are come upon thee, the blessing and the curse, which I have set before thee, and thou shalt call them to mind among all the nations, whither the LORD thy God hath driven thee,</a:t>
            </a:r>
          </a:p>
          <a:p>
            <a:r>
              <a:rPr lang="en-US" dirty="0"/>
              <a:t>(2)  And shalt return unto the LORD thy God, and shalt obey his voice according to all that I command thee this day, thou and thy children, with all thine heart, and with all thy soul;</a:t>
            </a:r>
          </a:p>
          <a:p>
            <a:r>
              <a:rPr lang="en-US" dirty="0"/>
              <a:t>(3)  That then the LORD thy God will turn thy captivity, and have compassion upon thee, and will return and gather thee from all the nations, whither the LORD thy God hath scattered thee.</a:t>
            </a:r>
            <a:endParaRPr lang="en-US" dirty="0">
              <a:solidFill>
                <a:srgbClr val="FFC000"/>
              </a:solidFill>
            </a:endParaRPr>
          </a:p>
        </p:txBody>
      </p:sp>
      <p:sp>
        <p:nvSpPr>
          <p:cNvPr id="2" name="Title 1">
            <a:extLst>
              <a:ext uri="{FF2B5EF4-FFF2-40B4-BE49-F238E27FC236}">
                <a16:creationId xmlns:a16="http://schemas.microsoft.com/office/drawing/2014/main" id="{67FECD3F-F1B8-40AC-AAF5-C20A28CF16E9}"/>
              </a:ext>
            </a:extLst>
          </p:cNvPr>
          <p:cNvSpPr>
            <a:spLocks noGrp="1"/>
          </p:cNvSpPr>
          <p:nvPr>
            <p:ph type="title"/>
          </p:nvPr>
        </p:nvSpPr>
        <p:spPr/>
        <p:txBody>
          <a:bodyPr/>
          <a:lstStyle/>
          <a:p>
            <a:r>
              <a:rPr lang="en-US" dirty="0"/>
              <a:t>Land Covenant</a:t>
            </a:r>
          </a:p>
        </p:txBody>
      </p:sp>
    </p:spTree>
    <p:extLst>
      <p:ext uri="{BB962C8B-B14F-4D97-AF65-F5344CB8AC3E}">
        <p14:creationId xmlns:p14="http://schemas.microsoft.com/office/powerpoint/2010/main" val="2947130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ECD3F-F1B8-40AC-AAF5-C20A28CF16E9}"/>
              </a:ext>
            </a:extLst>
          </p:cNvPr>
          <p:cNvSpPr>
            <a:spLocks noGrp="1"/>
          </p:cNvSpPr>
          <p:nvPr>
            <p:ph type="title"/>
          </p:nvPr>
        </p:nvSpPr>
        <p:spPr/>
        <p:txBody>
          <a:bodyPr/>
          <a:lstStyle/>
          <a:p>
            <a:r>
              <a:rPr lang="en-US" dirty="0"/>
              <a:t>Covenants	</a:t>
            </a:r>
          </a:p>
        </p:txBody>
      </p:sp>
      <p:sp>
        <p:nvSpPr>
          <p:cNvPr id="3" name="Content Placeholder 2">
            <a:extLst>
              <a:ext uri="{FF2B5EF4-FFF2-40B4-BE49-F238E27FC236}">
                <a16:creationId xmlns:a16="http://schemas.microsoft.com/office/drawing/2014/main" id="{F678BF2C-EC32-4D40-8691-415B195C1163}"/>
              </a:ext>
            </a:extLst>
          </p:cNvPr>
          <p:cNvSpPr>
            <a:spLocks noGrp="1"/>
          </p:cNvSpPr>
          <p:nvPr>
            <p:ph idx="1"/>
          </p:nvPr>
        </p:nvSpPr>
        <p:spPr/>
        <p:txBody>
          <a:bodyPr/>
          <a:lstStyle/>
          <a:p>
            <a:pPr marL="514350" indent="-514350">
              <a:buFont typeface="+mj-lt"/>
              <a:buAutoNum type="arabicPeriod"/>
            </a:pPr>
            <a:r>
              <a:rPr lang="en-US" dirty="0"/>
              <a:t>Edenic Covenant		</a:t>
            </a:r>
            <a:r>
              <a:rPr lang="en-US" dirty="0">
                <a:solidFill>
                  <a:srgbClr val="FFC000"/>
                </a:solidFill>
              </a:rPr>
              <a:t>Genesis 2:16</a:t>
            </a:r>
          </a:p>
          <a:p>
            <a:pPr marL="514350" indent="-514350">
              <a:buFont typeface="+mj-lt"/>
              <a:buAutoNum type="arabicPeriod"/>
            </a:pPr>
            <a:r>
              <a:rPr lang="en-US" dirty="0"/>
              <a:t>Adamic Covenant		</a:t>
            </a:r>
            <a:r>
              <a:rPr lang="en-US" dirty="0">
                <a:solidFill>
                  <a:srgbClr val="FFC000"/>
                </a:solidFill>
              </a:rPr>
              <a:t>Genesis 3:15</a:t>
            </a:r>
          </a:p>
          <a:p>
            <a:pPr marL="514350" indent="-514350">
              <a:buFont typeface="+mj-lt"/>
              <a:buAutoNum type="arabicPeriod"/>
            </a:pPr>
            <a:r>
              <a:rPr lang="en-US" dirty="0"/>
              <a:t>Noahic Covenant		</a:t>
            </a:r>
            <a:r>
              <a:rPr lang="en-US" dirty="0">
                <a:solidFill>
                  <a:srgbClr val="FFC000"/>
                </a:solidFill>
              </a:rPr>
              <a:t>Genesis 9:16</a:t>
            </a:r>
          </a:p>
          <a:p>
            <a:pPr marL="514350" indent="-514350">
              <a:buFont typeface="+mj-lt"/>
              <a:buAutoNum type="arabicPeriod"/>
            </a:pPr>
            <a:r>
              <a:rPr lang="en-US" dirty="0"/>
              <a:t>Abrahamic Covenant		</a:t>
            </a:r>
            <a:r>
              <a:rPr lang="en-US" dirty="0">
                <a:solidFill>
                  <a:srgbClr val="FFC000"/>
                </a:solidFill>
              </a:rPr>
              <a:t>Genesis 12:2,3</a:t>
            </a:r>
          </a:p>
          <a:p>
            <a:pPr marL="514350" indent="-514350">
              <a:buFont typeface="+mj-lt"/>
              <a:buAutoNum type="arabicPeriod"/>
            </a:pPr>
            <a:r>
              <a:rPr lang="en-US" dirty="0"/>
              <a:t>Mosaic Covenant		</a:t>
            </a:r>
            <a:r>
              <a:rPr lang="en-US" dirty="0">
                <a:solidFill>
                  <a:srgbClr val="FFC000"/>
                </a:solidFill>
              </a:rPr>
              <a:t>Exodus 19:5</a:t>
            </a:r>
          </a:p>
          <a:p>
            <a:pPr marL="514350" indent="-514350">
              <a:buFont typeface="+mj-lt"/>
              <a:buAutoNum type="arabicPeriod"/>
            </a:pPr>
            <a:r>
              <a:rPr lang="en-US" dirty="0"/>
              <a:t>Land Covenant			</a:t>
            </a:r>
            <a:r>
              <a:rPr lang="en-US" dirty="0">
                <a:solidFill>
                  <a:srgbClr val="FFC000"/>
                </a:solidFill>
              </a:rPr>
              <a:t>Deuteronomy 30:3</a:t>
            </a:r>
          </a:p>
          <a:p>
            <a:pPr marL="514350" indent="-514350">
              <a:buFont typeface="+mj-lt"/>
              <a:buAutoNum type="arabicPeriod"/>
            </a:pPr>
            <a:r>
              <a:rPr lang="en-US" dirty="0"/>
              <a:t>Davidic Covenant		</a:t>
            </a:r>
            <a:r>
              <a:rPr lang="en-US" dirty="0">
                <a:solidFill>
                  <a:srgbClr val="FFC000"/>
                </a:solidFill>
              </a:rPr>
              <a:t>2 Samuel 7:8-17</a:t>
            </a:r>
          </a:p>
          <a:p>
            <a:pPr marL="514350" indent="-514350">
              <a:buFont typeface="+mj-lt"/>
              <a:buAutoNum type="arabicPeriod"/>
            </a:pPr>
            <a:r>
              <a:rPr lang="en-US" dirty="0"/>
              <a:t>New Covenant			</a:t>
            </a:r>
            <a:r>
              <a:rPr lang="en-US" dirty="0">
                <a:solidFill>
                  <a:srgbClr val="FFC000"/>
                </a:solidFill>
              </a:rPr>
              <a:t>Jeremiah 31:31-34</a:t>
            </a:r>
          </a:p>
        </p:txBody>
      </p:sp>
      <p:sp>
        <p:nvSpPr>
          <p:cNvPr id="4" name="Rectangle 3">
            <a:extLst>
              <a:ext uri="{FF2B5EF4-FFF2-40B4-BE49-F238E27FC236}">
                <a16:creationId xmlns:a16="http://schemas.microsoft.com/office/drawing/2014/main" id="{A8E2DD1D-AB76-4D76-9F00-CFB8BF53EC5F}"/>
              </a:ext>
            </a:extLst>
          </p:cNvPr>
          <p:cNvSpPr/>
          <p:nvPr/>
        </p:nvSpPr>
        <p:spPr>
          <a:xfrm>
            <a:off x="838200" y="1825625"/>
            <a:ext cx="6934200" cy="414655"/>
          </a:xfrm>
          <a:prstGeom prst="rect">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196387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78BF2C-EC32-4D40-8691-415B195C1163}"/>
              </a:ext>
            </a:extLst>
          </p:cNvPr>
          <p:cNvSpPr>
            <a:spLocks noGrp="1"/>
          </p:cNvSpPr>
          <p:nvPr>
            <p:ph idx="1"/>
          </p:nvPr>
        </p:nvSpPr>
        <p:spPr/>
        <p:txBody>
          <a:bodyPr>
            <a:normAutofit fontScale="85000" lnSpcReduction="10000"/>
          </a:bodyPr>
          <a:lstStyle/>
          <a:p>
            <a:r>
              <a:rPr lang="en-US" dirty="0"/>
              <a:t>Deuteronomy 30:4-6 KJV</a:t>
            </a:r>
          </a:p>
          <a:p>
            <a:r>
              <a:rPr lang="en-US" dirty="0"/>
              <a:t>(4)  If any of thine be driven out unto the outmost parts of heaven, from thence will the LORD thy God gather thee, and from thence will he fetch thee:</a:t>
            </a:r>
          </a:p>
          <a:p>
            <a:r>
              <a:rPr lang="en-US" dirty="0"/>
              <a:t>(5)  And the LORD thy God will bring thee into the land which thy fathers possessed, and thou shalt possess it; and he will do thee good, and multiply thee above thy fathers.</a:t>
            </a:r>
          </a:p>
          <a:p>
            <a:r>
              <a:rPr lang="en-US" dirty="0"/>
              <a:t>(6)  And the LORD thy God will circumcise thine heart, and the heart of thy seed, to love the LORD thy God with all thine heart, and with all thy soul, that thou mayest live.</a:t>
            </a:r>
            <a:endParaRPr lang="en-US" dirty="0">
              <a:solidFill>
                <a:srgbClr val="FFC000"/>
              </a:solidFill>
            </a:endParaRPr>
          </a:p>
        </p:txBody>
      </p:sp>
      <p:sp>
        <p:nvSpPr>
          <p:cNvPr id="2" name="Title 1">
            <a:extLst>
              <a:ext uri="{FF2B5EF4-FFF2-40B4-BE49-F238E27FC236}">
                <a16:creationId xmlns:a16="http://schemas.microsoft.com/office/drawing/2014/main" id="{67FECD3F-F1B8-40AC-AAF5-C20A28CF16E9}"/>
              </a:ext>
            </a:extLst>
          </p:cNvPr>
          <p:cNvSpPr>
            <a:spLocks noGrp="1"/>
          </p:cNvSpPr>
          <p:nvPr>
            <p:ph type="title"/>
          </p:nvPr>
        </p:nvSpPr>
        <p:spPr/>
        <p:txBody>
          <a:bodyPr/>
          <a:lstStyle/>
          <a:p>
            <a:r>
              <a:rPr lang="en-US" dirty="0"/>
              <a:t>Land Covenant</a:t>
            </a:r>
          </a:p>
        </p:txBody>
      </p:sp>
      <p:sp>
        <p:nvSpPr>
          <p:cNvPr id="4" name="Rectangle 3">
            <a:extLst>
              <a:ext uri="{FF2B5EF4-FFF2-40B4-BE49-F238E27FC236}">
                <a16:creationId xmlns:a16="http://schemas.microsoft.com/office/drawing/2014/main" id="{79B0F773-7E54-40C3-BEF9-E1ECFD491B71}"/>
              </a:ext>
            </a:extLst>
          </p:cNvPr>
          <p:cNvSpPr/>
          <p:nvPr/>
        </p:nvSpPr>
        <p:spPr>
          <a:xfrm>
            <a:off x="1739302" y="3529584"/>
            <a:ext cx="8788599" cy="1124712"/>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530915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78BF2C-EC32-4D40-8691-415B195C1163}"/>
              </a:ext>
            </a:extLst>
          </p:cNvPr>
          <p:cNvSpPr>
            <a:spLocks noGrp="1"/>
          </p:cNvSpPr>
          <p:nvPr>
            <p:ph idx="1"/>
          </p:nvPr>
        </p:nvSpPr>
        <p:spPr/>
        <p:txBody>
          <a:bodyPr>
            <a:normAutofit fontScale="85000" lnSpcReduction="10000"/>
          </a:bodyPr>
          <a:lstStyle/>
          <a:p>
            <a:r>
              <a:rPr lang="en-US" dirty="0"/>
              <a:t>Deuteronomy 30:7-9 KJV</a:t>
            </a:r>
          </a:p>
          <a:p>
            <a:r>
              <a:rPr lang="en-US" dirty="0"/>
              <a:t>(7)  And the LORD thy God will put all these curses upon thine enemies, and on them that hate thee, which persecuted thee.</a:t>
            </a:r>
          </a:p>
          <a:p>
            <a:r>
              <a:rPr lang="en-US" dirty="0"/>
              <a:t>(8)  And thou shalt return and obey the voice of the LORD, and do all his commandments which I command thee this day.</a:t>
            </a:r>
          </a:p>
          <a:p>
            <a:r>
              <a:rPr lang="en-US" dirty="0"/>
              <a:t>(9)  And the LORD thy God will make thee plenteous in every work of thine hand, in the fruit of thy body, and in the fruit of thy cattle, and in the fruit of thy land, for good: for the LORD will again rejoice over thee for good, as he rejoiced over thy fathers:</a:t>
            </a:r>
            <a:endParaRPr lang="en-US" dirty="0">
              <a:solidFill>
                <a:srgbClr val="FFC000"/>
              </a:solidFill>
            </a:endParaRPr>
          </a:p>
        </p:txBody>
      </p:sp>
      <p:sp>
        <p:nvSpPr>
          <p:cNvPr id="2" name="Title 1">
            <a:extLst>
              <a:ext uri="{FF2B5EF4-FFF2-40B4-BE49-F238E27FC236}">
                <a16:creationId xmlns:a16="http://schemas.microsoft.com/office/drawing/2014/main" id="{67FECD3F-F1B8-40AC-AAF5-C20A28CF16E9}"/>
              </a:ext>
            </a:extLst>
          </p:cNvPr>
          <p:cNvSpPr>
            <a:spLocks noGrp="1"/>
          </p:cNvSpPr>
          <p:nvPr>
            <p:ph type="title"/>
          </p:nvPr>
        </p:nvSpPr>
        <p:spPr/>
        <p:txBody>
          <a:bodyPr/>
          <a:lstStyle/>
          <a:p>
            <a:r>
              <a:rPr lang="en-US" dirty="0"/>
              <a:t>Land Covenant</a:t>
            </a:r>
          </a:p>
        </p:txBody>
      </p:sp>
    </p:spTree>
    <p:extLst>
      <p:ext uri="{BB962C8B-B14F-4D97-AF65-F5344CB8AC3E}">
        <p14:creationId xmlns:p14="http://schemas.microsoft.com/office/powerpoint/2010/main" val="26166127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78BF2C-EC32-4D40-8691-415B195C1163}"/>
              </a:ext>
            </a:extLst>
          </p:cNvPr>
          <p:cNvSpPr>
            <a:spLocks noGrp="1"/>
          </p:cNvSpPr>
          <p:nvPr>
            <p:ph idx="1"/>
          </p:nvPr>
        </p:nvSpPr>
        <p:spPr/>
        <p:txBody>
          <a:bodyPr>
            <a:normAutofit/>
          </a:bodyPr>
          <a:lstStyle/>
          <a:p>
            <a:r>
              <a:rPr lang="en-US" dirty="0"/>
              <a:t>Deuteronomy 30:10 KJV</a:t>
            </a:r>
          </a:p>
          <a:p>
            <a:r>
              <a:rPr lang="en-US" dirty="0"/>
              <a:t>(10)  If thou shalt hearken unto the voice of the LORD thy God, to keep his commandments and his statutes which are written in this book of the law, and if thou turn unto the LORD thy God with all thine heart, and with all thy soul.</a:t>
            </a:r>
            <a:endParaRPr lang="en-US" dirty="0">
              <a:solidFill>
                <a:srgbClr val="FFC000"/>
              </a:solidFill>
            </a:endParaRPr>
          </a:p>
        </p:txBody>
      </p:sp>
      <p:sp>
        <p:nvSpPr>
          <p:cNvPr id="2" name="Title 1">
            <a:extLst>
              <a:ext uri="{FF2B5EF4-FFF2-40B4-BE49-F238E27FC236}">
                <a16:creationId xmlns:a16="http://schemas.microsoft.com/office/drawing/2014/main" id="{67FECD3F-F1B8-40AC-AAF5-C20A28CF16E9}"/>
              </a:ext>
            </a:extLst>
          </p:cNvPr>
          <p:cNvSpPr>
            <a:spLocks noGrp="1"/>
          </p:cNvSpPr>
          <p:nvPr>
            <p:ph type="title"/>
          </p:nvPr>
        </p:nvSpPr>
        <p:spPr/>
        <p:txBody>
          <a:bodyPr/>
          <a:lstStyle/>
          <a:p>
            <a:r>
              <a:rPr lang="en-US" dirty="0"/>
              <a:t>Land Covenant</a:t>
            </a:r>
          </a:p>
        </p:txBody>
      </p:sp>
    </p:spTree>
    <p:extLst>
      <p:ext uri="{BB962C8B-B14F-4D97-AF65-F5344CB8AC3E}">
        <p14:creationId xmlns:p14="http://schemas.microsoft.com/office/powerpoint/2010/main" val="5686951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ECD3F-F1B8-40AC-AAF5-C20A28CF16E9}"/>
              </a:ext>
            </a:extLst>
          </p:cNvPr>
          <p:cNvSpPr>
            <a:spLocks noGrp="1"/>
          </p:cNvSpPr>
          <p:nvPr>
            <p:ph type="title"/>
          </p:nvPr>
        </p:nvSpPr>
        <p:spPr/>
        <p:txBody>
          <a:bodyPr/>
          <a:lstStyle/>
          <a:p>
            <a:r>
              <a:rPr lang="en-US" dirty="0"/>
              <a:t>Land Covenant</a:t>
            </a:r>
          </a:p>
        </p:txBody>
      </p:sp>
      <p:sp>
        <p:nvSpPr>
          <p:cNvPr id="3" name="Content Placeholder 2">
            <a:extLst>
              <a:ext uri="{FF2B5EF4-FFF2-40B4-BE49-F238E27FC236}">
                <a16:creationId xmlns:a16="http://schemas.microsoft.com/office/drawing/2014/main" id="{F678BF2C-EC32-4D40-8691-415B195C1163}"/>
              </a:ext>
            </a:extLst>
          </p:cNvPr>
          <p:cNvSpPr>
            <a:spLocks noGrp="1"/>
          </p:cNvSpPr>
          <p:nvPr>
            <p:ph idx="1"/>
          </p:nvPr>
        </p:nvSpPr>
        <p:spPr/>
        <p:txBody>
          <a:bodyPr>
            <a:normAutofit lnSpcReduction="10000"/>
          </a:bodyPr>
          <a:lstStyle/>
          <a:p>
            <a:r>
              <a:rPr lang="en-US" dirty="0"/>
              <a:t>The actual “Land covenant” is given in this chapter, including the conditions under which Israel was to enter the Promised Land. Ultimately, because Israel did not keep their part of the covenant, God took them out of the land. Yet here, God makes certain promises that He will return Israel to the land in the future and fulfill His eternal covenant with Abraham. </a:t>
            </a:r>
            <a:r>
              <a:rPr lang="en-US" dirty="0">
                <a:solidFill>
                  <a:srgbClr val="FFC000"/>
                </a:solidFill>
              </a:rPr>
              <a:t>Deuteronomy 30:1 </a:t>
            </a:r>
            <a:r>
              <a:rPr lang="en-US" dirty="0"/>
              <a:t>predicts that when Israel is in captivity, they will remember the blessings and the </a:t>
            </a:r>
            <a:r>
              <a:rPr lang="en-US" dirty="0" err="1"/>
              <a:t>cursings</a:t>
            </a:r>
            <a:r>
              <a:rPr lang="en-US" dirty="0"/>
              <a:t> of the “Land covenant.” The phrase call them to mind means that Israel would recognize the obligations of the “Land covenant” and return unto the LORD, which speaks of national repentance, The depth of their repentance was measured by the phrase with all thine heart, and with all thy soul.</a:t>
            </a:r>
          </a:p>
        </p:txBody>
      </p:sp>
    </p:spTree>
    <p:extLst>
      <p:ext uri="{BB962C8B-B14F-4D97-AF65-F5344CB8AC3E}">
        <p14:creationId xmlns:p14="http://schemas.microsoft.com/office/powerpoint/2010/main" val="28258950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ECD3F-F1B8-40AC-AAF5-C20A28CF16E9}"/>
              </a:ext>
            </a:extLst>
          </p:cNvPr>
          <p:cNvSpPr>
            <a:spLocks noGrp="1"/>
          </p:cNvSpPr>
          <p:nvPr>
            <p:ph type="title"/>
          </p:nvPr>
        </p:nvSpPr>
        <p:spPr/>
        <p:txBody>
          <a:bodyPr/>
          <a:lstStyle/>
          <a:p>
            <a:r>
              <a:rPr lang="en-US" dirty="0"/>
              <a:t>Land Covenant</a:t>
            </a:r>
          </a:p>
        </p:txBody>
      </p:sp>
      <p:sp>
        <p:nvSpPr>
          <p:cNvPr id="3" name="Content Placeholder 2">
            <a:extLst>
              <a:ext uri="{FF2B5EF4-FFF2-40B4-BE49-F238E27FC236}">
                <a16:creationId xmlns:a16="http://schemas.microsoft.com/office/drawing/2014/main" id="{F678BF2C-EC32-4D40-8691-415B195C1163}"/>
              </a:ext>
            </a:extLst>
          </p:cNvPr>
          <p:cNvSpPr>
            <a:spLocks noGrp="1"/>
          </p:cNvSpPr>
          <p:nvPr>
            <p:ph idx="1"/>
          </p:nvPr>
        </p:nvSpPr>
        <p:spPr/>
        <p:txBody>
          <a:bodyPr>
            <a:normAutofit/>
          </a:bodyPr>
          <a:lstStyle/>
          <a:p>
            <a:r>
              <a:rPr lang="en-US" dirty="0"/>
              <a:t>Mercy for the repentant</a:t>
            </a:r>
          </a:p>
          <a:p>
            <a:r>
              <a:rPr lang="en-US" dirty="0"/>
              <a:t>So often in Scripture, the thundering voice of judgment is followed by the loving voice of hope. Alas, Israel did forsake the Lord and follow after idols, and the Lord did bring on His people the judgments stated in His covenant. No nation in history has suffered as much as the nation of Israel, and yet no nation has given so much spiritual wealth to the world. </a:t>
            </a:r>
          </a:p>
          <a:p>
            <a:r>
              <a:rPr lang="en-US" dirty="0"/>
              <a:t>Moses looked down through the centuries and saw the future restoration of Israel in their land and under the blessings of God.</a:t>
            </a:r>
          </a:p>
        </p:txBody>
      </p:sp>
    </p:spTree>
    <p:extLst>
      <p:ext uri="{BB962C8B-B14F-4D97-AF65-F5344CB8AC3E}">
        <p14:creationId xmlns:p14="http://schemas.microsoft.com/office/powerpoint/2010/main" val="42019920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ECD3F-F1B8-40AC-AAF5-C20A28CF16E9}"/>
              </a:ext>
            </a:extLst>
          </p:cNvPr>
          <p:cNvSpPr>
            <a:spLocks noGrp="1"/>
          </p:cNvSpPr>
          <p:nvPr>
            <p:ph type="title"/>
          </p:nvPr>
        </p:nvSpPr>
        <p:spPr/>
        <p:txBody>
          <a:bodyPr/>
          <a:lstStyle/>
          <a:p>
            <a:r>
              <a:rPr lang="en-US" dirty="0"/>
              <a:t>Land Covenant</a:t>
            </a:r>
          </a:p>
        </p:txBody>
      </p:sp>
      <p:sp>
        <p:nvSpPr>
          <p:cNvPr id="3" name="Content Placeholder 2">
            <a:extLst>
              <a:ext uri="{FF2B5EF4-FFF2-40B4-BE49-F238E27FC236}">
                <a16:creationId xmlns:a16="http://schemas.microsoft.com/office/drawing/2014/main" id="{F678BF2C-EC32-4D40-8691-415B195C1163}"/>
              </a:ext>
            </a:extLst>
          </p:cNvPr>
          <p:cNvSpPr>
            <a:spLocks noGrp="1"/>
          </p:cNvSpPr>
          <p:nvPr>
            <p:ph idx="1"/>
          </p:nvPr>
        </p:nvSpPr>
        <p:spPr/>
        <p:txBody>
          <a:bodyPr>
            <a:normAutofit/>
          </a:bodyPr>
          <a:lstStyle/>
          <a:p>
            <a:r>
              <a:rPr lang="en-US" dirty="0"/>
              <a:t>Promise (</a:t>
            </a:r>
            <a:r>
              <a:rPr lang="en-US" dirty="0">
                <a:solidFill>
                  <a:srgbClr val="FFC000"/>
                </a:solidFill>
              </a:rPr>
              <a:t>Deuteronomy 30:1-10</a:t>
            </a:r>
            <a:r>
              <a:rPr lang="en-US" dirty="0"/>
              <a:t>). "Heart" is one of the key words in this chapter (</a:t>
            </a:r>
            <a:r>
              <a:rPr lang="en-US" dirty="0">
                <a:solidFill>
                  <a:srgbClr val="FFC000"/>
                </a:solidFill>
              </a:rPr>
              <a:t>Deuteronomy 30:2, 6, 10</a:t>
            </a:r>
            <a:r>
              <a:rPr lang="en-US" dirty="0"/>
              <a:t>); the others are "command" or "commandment" (</a:t>
            </a:r>
            <a:r>
              <a:rPr lang="en-US" dirty="0">
                <a:solidFill>
                  <a:srgbClr val="FFC000"/>
                </a:solidFill>
              </a:rPr>
              <a:t>Deuteronomy 30:2, 8, 10, 11, 16</a:t>
            </a:r>
            <a:r>
              <a:rPr lang="en-US" dirty="0"/>
              <a:t>), "turn" or "return" (</a:t>
            </a:r>
            <a:r>
              <a:rPr lang="en-US" dirty="0">
                <a:solidFill>
                  <a:srgbClr val="FFC000"/>
                </a:solidFill>
              </a:rPr>
              <a:t>Deuteronomy 30:2, 3, 8, 10</a:t>
            </a:r>
            <a:r>
              <a:rPr lang="en-US" dirty="0"/>
              <a:t>), and 'life" (</a:t>
            </a:r>
            <a:r>
              <a:rPr lang="en-US" dirty="0">
                <a:solidFill>
                  <a:srgbClr val="FFC000"/>
                </a:solidFill>
              </a:rPr>
              <a:t>Deuteronomy 30:15, 19, 20</a:t>
            </a:r>
            <a:r>
              <a:rPr lang="en-US" dirty="0"/>
              <a:t>). The connection is obvious: if God's people turn from their sins and return with all their heart to God and God's commandments and obey them, they will enjoy life as only the Lord can give. Moses is here looking forward to the time when a chastened Israel will repent, turn from their wicked ways, and come back to the Lord.</a:t>
            </a:r>
          </a:p>
        </p:txBody>
      </p:sp>
    </p:spTree>
    <p:extLst>
      <p:ext uri="{BB962C8B-B14F-4D97-AF65-F5344CB8AC3E}">
        <p14:creationId xmlns:p14="http://schemas.microsoft.com/office/powerpoint/2010/main" val="22140485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ECD3F-F1B8-40AC-AAF5-C20A28CF16E9}"/>
              </a:ext>
            </a:extLst>
          </p:cNvPr>
          <p:cNvSpPr>
            <a:spLocks noGrp="1"/>
          </p:cNvSpPr>
          <p:nvPr>
            <p:ph type="title"/>
          </p:nvPr>
        </p:nvSpPr>
        <p:spPr/>
        <p:txBody>
          <a:bodyPr/>
          <a:lstStyle/>
          <a:p>
            <a:r>
              <a:rPr lang="en-US" dirty="0"/>
              <a:t>Covenants	</a:t>
            </a:r>
          </a:p>
        </p:txBody>
      </p:sp>
      <p:sp>
        <p:nvSpPr>
          <p:cNvPr id="3" name="Content Placeholder 2">
            <a:extLst>
              <a:ext uri="{FF2B5EF4-FFF2-40B4-BE49-F238E27FC236}">
                <a16:creationId xmlns:a16="http://schemas.microsoft.com/office/drawing/2014/main" id="{F678BF2C-EC32-4D40-8691-415B195C1163}"/>
              </a:ext>
            </a:extLst>
          </p:cNvPr>
          <p:cNvSpPr>
            <a:spLocks noGrp="1"/>
          </p:cNvSpPr>
          <p:nvPr>
            <p:ph idx="1"/>
          </p:nvPr>
        </p:nvSpPr>
        <p:spPr/>
        <p:txBody>
          <a:bodyPr/>
          <a:lstStyle/>
          <a:p>
            <a:pPr marL="514350" indent="-514350">
              <a:buFont typeface="+mj-lt"/>
              <a:buAutoNum type="arabicPeriod"/>
            </a:pPr>
            <a:r>
              <a:rPr lang="en-US" dirty="0"/>
              <a:t>Edenic Covenant		</a:t>
            </a:r>
            <a:r>
              <a:rPr lang="en-US" dirty="0">
                <a:solidFill>
                  <a:srgbClr val="FFC000"/>
                </a:solidFill>
              </a:rPr>
              <a:t>Genesis 2:16</a:t>
            </a:r>
          </a:p>
          <a:p>
            <a:pPr marL="514350" indent="-514350">
              <a:buFont typeface="+mj-lt"/>
              <a:buAutoNum type="arabicPeriod"/>
            </a:pPr>
            <a:r>
              <a:rPr lang="en-US" dirty="0"/>
              <a:t>Adamic Covenant		</a:t>
            </a:r>
            <a:r>
              <a:rPr lang="en-US" dirty="0">
                <a:solidFill>
                  <a:srgbClr val="FFC000"/>
                </a:solidFill>
              </a:rPr>
              <a:t>Genesis 3:15</a:t>
            </a:r>
          </a:p>
          <a:p>
            <a:pPr marL="514350" indent="-514350">
              <a:buFont typeface="+mj-lt"/>
              <a:buAutoNum type="arabicPeriod"/>
            </a:pPr>
            <a:r>
              <a:rPr lang="en-US" dirty="0"/>
              <a:t>Noahic Covenant		</a:t>
            </a:r>
            <a:r>
              <a:rPr lang="en-US" dirty="0">
                <a:solidFill>
                  <a:srgbClr val="FFC000"/>
                </a:solidFill>
              </a:rPr>
              <a:t>Genesis 9:16</a:t>
            </a:r>
          </a:p>
          <a:p>
            <a:pPr marL="514350" indent="-514350">
              <a:buFont typeface="+mj-lt"/>
              <a:buAutoNum type="arabicPeriod"/>
            </a:pPr>
            <a:r>
              <a:rPr lang="en-US" dirty="0"/>
              <a:t>Abrahamic Covenant		</a:t>
            </a:r>
            <a:r>
              <a:rPr lang="en-US" dirty="0">
                <a:solidFill>
                  <a:srgbClr val="FFC000"/>
                </a:solidFill>
              </a:rPr>
              <a:t>Genesis 12:2,3</a:t>
            </a:r>
          </a:p>
          <a:p>
            <a:pPr marL="514350" indent="-514350">
              <a:buFont typeface="+mj-lt"/>
              <a:buAutoNum type="arabicPeriod"/>
            </a:pPr>
            <a:r>
              <a:rPr lang="en-US" dirty="0"/>
              <a:t>Mosaic Covenant		</a:t>
            </a:r>
            <a:r>
              <a:rPr lang="en-US" dirty="0">
                <a:solidFill>
                  <a:srgbClr val="FFC000"/>
                </a:solidFill>
              </a:rPr>
              <a:t>Exodus 19:5</a:t>
            </a:r>
          </a:p>
          <a:p>
            <a:pPr marL="514350" indent="-514350">
              <a:buFont typeface="+mj-lt"/>
              <a:buAutoNum type="arabicPeriod"/>
            </a:pPr>
            <a:r>
              <a:rPr lang="en-US" dirty="0"/>
              <a:t>Land Covenant			</a:t>
            </a:r>
            <a:r>
              <a:rPr lang="en-US" dirty="0">
                <a:solidFill>
                  <a:srgbClr val="FFC000"/>
                </a:solidFill>
              </a:rPr>
              <a:t>Deuteronomy 30:3</a:t>
            </a:r>
          </a:p>
          <a:p>
            <a:pPr marL="514350" indent="-514350">
              <a:buFont typeface="+mj-lt"/>
              <a:buAutoNum type="arabicPeriod"/>
            </a:pPr>
            <a:r>
              <a:rPr lang="en-US" dirty="0"/>
              <a:t>Davidic Covenant		</a:t>
            </a:r>
            <a:r>
              <a:rPr lang="en-US" dirty="0">
                <a:solidFill>
                  <a:srgbClr val="FFC000"/>
                </a:solidFill>
              </a:rPr>
              <a:t>2 Samuel 7:8-17</a:t>
            </a:r>
          </a:p>
          <a:p>
            <a:pPr marL="514350" indent="-514350">
              <a:buFont typeface="+mj-lt"/>
              <a:buAutoNum type="arabicPeriod"/>
            </a:pPr>
            <a:r>
              <a:rPr lang="en-US" dirty="0"/>
              <a:t>New Covenant			</a:t>
            </a:r>
            <a:r>
              <a:rPr lang="en-US" dirty="0">
                <a:solidFill>
                  <a:srgbClr val="FFC000"/>
                </a:solidFill>
              </a:rPr>
              <a:t>Jeremiah 31:31-34</a:t>
            </a:r>
          </a:p>
        </p:txBody>
      </p:sp>
      <p:sp>
        <p:nvSpPr>
          <p:cNvPr id="4" name="Rectangle 3">
            <a:extLst>
              <a:ext uri="{FF2B5EF4-FFF2-40B4-BE49-F238E27FC236}">
                <a16:creationId xmlns:a16="http://schemas.microsoft.com/office/drawing/2014/main" id="{A8E2DD1D-AB76-4D76-9F00-CFB8BF53EC5F}"/>
              </a:ext>
            </a:extLst>
          </p:cNvPr>
          <p:cNvSpPr/>
          <p:nvPr/>
        </p:nvSpPr>
        <p:spPr>
          <a:xfrm>
            <a:off x="838200" y="4907153"/>
            <a:ext cx="7565136" cy="414655"/>
          </a:xfrm>
          <a:prstGeom prst="rect">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81171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ECD3F-F1B8-40AC-AAF5-C20A28CF16E9}"/>
              </a:ext>
            </a:extLst>
          </p:cNvPr>
          <p:cNvSpPr>
            <a:spLocks noGrp="1"/>
          </p:cNvSpPr>
          <p:nvPr>
            <p:ph type="title"/>
          </p:nvPr>
        </p:nvSpPr>
        <p:spPr/>
        <p:txBody>
          <a:bodyPr/>
          <a:lstStyle/>
          <a:p>
            <a:r>
              <a:rPr lang="en-US" dirty="0"/>
              <a:t>Davidic Covenant</a:t>
            </a:r>
          </a:p>
        </p:txBody>
      </p:sp>
      <p:sp>
        <p:nvSpPr>
          <p:cNvPr id="3" name="Content Placeholder 2">
            <a:extLst>
              <a:ext uri="{FF2B5EF4-FFF2-40B4-BE49-F238E27FC236}">
                <a16:creationId xmlns:a16="http://schemas.microsoft.com/office/drawing/2014/main" id="{F678BF2C-EC32-4D40-8691-415B195C1163}"/>
              </a:ext>
            </a:extLst>
          </p:cNvPr>
          <p:cNvSpPr>
            <a:spLocks noGrp="1"/>
          </p:cNvSpPr>
          <p:nvPr>
            <p:ph idx="1"/>
          </p:nvPr>
        </p:nvSpPr>
        <p:spPr/>
        <p:txBody>
          <a:bodyPr/>
          <a:lstStyle/>
          <a:p>
            <a:r>
              <a:rPr lang="en-US" dirty="0"/>
              <a:t>The Scepter of Judah</a:t>
            </a:r>
          </a:p>
          <a:p>
            <a:pPr lvl="1"/>
            <a:r>
              <a:rPr lang="en-US" dirty="0"/>
              <a:t>Promised to Tribe of Judah</a:t>
            </a:r>
            <a:r>
              <a:rPr lang="en-US" dirty="0">
                <a:solidFill>
                  <a:srgbClr val="FFC000"/>
                </a:solidFill>
              </a:rPr>
              <a:t>			Genesis 49:10</a:t>
            </a:r>
          </a:p>
          <a:p>
            <a:r>
              <a:rPr lang="en-US" dirty="0"/>
              <a:t>David’s promised Kingdome = a political kingdom 	</a:t>
            </a:r>
          </a:p>
          <a:p>
            <a:pPr lvl="1"/>
            <a:r>
              <a:rPr lang="en-US" dirty="0"/>
              <a:t>David’s House = a dynasty; a royal line</a:t>
            </a:r>
            <a:r>
              <a:rPr lang="en-US" dirty="0">
                <a:solidFill>
                  <a:srgbClr val="FFC000"/>
                </a:solidFill>
              </a:rPr>
              <a:t>		Isaiah 7:13</a:t>
            </a:r>
          </a:p>
          <a:p>
            <a:pPr lvl="1"/>
            <a:r>
              <a:rPr lang="en-US" dirty="0"/>
              <a:t>This was also emphasized to Abraham</a:t>
            </a:r>
            <a:r>
              <a:rPr lang="en-US" dirty="0">
                <a:solidFill>
                  <a:srgbClr val="FFC000"/>
                </a:solidFill>
              </a:rPr>
              <a:t>		Genesis 17:2-8</a:t>
            </a:r>
          </a:p>
          <a:p>
            <a:pPr lvl="1"/>
            <a:r>
              <a:rPr lang="en-US" dirty="0"/>
              <a:t>Prophesied in advance		</a:t>
            </a:r>
            <a:r>
              <a:rPr lang="en-US" dirty="0">
                <a:solidFill>
                  <a:srgbClr val="FFC000"/>
                </a:solidFill>
              </a:rPr>
              <a:t>		Genesis 38; Ruth 4</a:t>
            </a:r>
          </a:p>
          <a:p>
            <a:pPr lvl="1"/>
            <a:r>
              <a:rPr lang="en-US" dirty="0"/>
              <a:t>It was also confirmed by oath</a:t>
            </a:r>
            <a:r>
              <a:rPr lang="en-US" dirty="0">
                <a:solidFill>
                  <a:srgbClr val="FFC000"/>
                </a:solidFill>
              </a:rPr>
              <a:t>			Psalm 132:11; 89:3,4,33,34</a:t>
            </a:r>
          </a:p>
          <a:p>
            <a:pPr lvl="1"/>
            <a:r>
              <a:rPr lang="en-US" dirty="0"/>
              <a:t>Solomon’s sons fail:</a:t>
            </a:r>
          </a:p>
          <a:p>
            <a:pPr lvl="2"/>
            <a:r>
              <a:rPr lang="en-US" dirty="0"/>
              <a:t>Jeconiah was the last of David’s line to sit on the throne</a:t>
            </a:r>
          </a:p>
          <a:p>
            <a:pPr lvl="2"/>
            <a:r>
              <a:rPr lang="en-US" dirty="0"/>
              <a:t>The blood curse on his line			</a:t>
            </a:r>
            <a:r>
              <a:rPr lang="en-US" dirty="0">
                <a:solidFill>
                  <a:srgbClr val="FFC000"/>
                </a:solidFill>
              </a:rPr>
              <a:t>Jeremiah 22:30</a:t>
            </a:r>
          </a:p>
          <a:p>
            <a:pPr lvl="2"/>
            <a:endParaRPr lang="en-US" dirty="0"/>
          </a:p>
        </p:txBody>
      </p:sp>
    </p:spTree>
    <p:extLst>
      <p:ext uri="{BB962C8B-B14F-4D97-AF65-F5344CB8AC3E}">
        <p14:creationId xmlns:p14="http://schemas.microsoft.com/office/powerpoint/2010/main" val="34453570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ECD3F-F1B8-40AC-AAF5-C20A28CF16E9}"/>
              </a:ext>
            </a:extLst>
          </p:cNvPr>
          <p:cNvSpPr>
            <a:spLocks noGrp="1"/>
          </p:cNvSpPr>
          <p:nvPr>
            <p:ph type="title"/>
          </p:nvPr>
        </p:nvSpPr>
        <p:spPr/>
        <p:txBody>
          <a:bodyPr/>
          <a:lstStyle/>
          <a:p>
            <a:r>
              <a:rPr lang="en-US" dirty="0"/>
              <a:t>Davidic Covenant</a:t>
            </a:r>
          </a:p>
        </p:txBody>
      </p:sp>
      <p:sp>
        <p:nvSpPr>
          <p:cNvPr id="3" name="Content Placeholder 2">
            <a:extLst>
              <a:ext uri="{FF2B5EF4-FFF2-40B4-BE49-F238E27FC236}">
                <a16:creationId xmlns:a16="http://schemas.microsoft.com/office/drawing/2014/main" id="{F678BF2C-EC32-4D40-8691-415B195C1163}"/>
              </a:ext>
            </a:extLst>
          </p:cNvPr>
          <p:cNvSpPr>
            <a:spLocks noGrp="1"/>
          </p:cNvSpPr>
          <p:nvPr>
            <p:ph idx="1"/>
          </p:nvPr>
        </p:nvSpPr>
        <p:spPr/>
        <p:txBody>
          <a:bodyPr/>
          <a:lstStyle/>
          <a:p>
            <a:r>
              <a:rPr lang="en-US" dirty="0"/>
              <a:t>Jesus has legal claim through Joseph</a:t>
            </a:r>
          </a:p>
          <a:p>
            <a:pPr lvl="1"/>
            <a:r>
              <a:rPr lang="en-US" dirty="0"/>
              <a:t>Jesus also had a claim through Mary, because of the exception granted in the Torah for the daughters of Zelophehad		</a:t>
            </a:r>
            <a:r>
              <a:rPr lang="en-US" dirty="0">
                <a:solidFill>
                  <a:srgbClr val="FFC000"/>
                </a:solidFill>
              </a:rPr>
              <a:t>Numbers 27; Joshua 17:3</a:t>
            </a:r>
          </a:p>
          <a:p>
            <a:pPr lvl="1"/>
            <a:endParaRPr lang="en-US" dirty="0"/>
          </a:p>
          <a:p>
            <a:pPr lvl="1"/>
            <a:r>
              <a:rPr lang="en-US" dirty="0"/>
              <a:t>Mary was of the line of David, but through Nathan, not Solomon</a:t>
            </a:r>
          </a:p>
          <a:p>
            <a:pPr lvl="1"/>
            <a:r>
              <a:rPr lang="en-US" dirty="0">
                <a:solidFill>
                  <a:srgbClr val="FFC000"/>
                </a:solidFill>
              </a:rPr>
              <a:t>Luke 3:31; 2 Samuel 5:14; 1 Chronicles 14:4</a:t>
            </a:r>
          </a:p>
          <a:p>
            <a:pPr lvl="1"/>
            <a:endParaRPr lang="en-US" dirty="0"/>
          </a:p>
          <a:p>
            <a:pPr lvl="1"/>
            <a:r>
              <a:rPr lang="en-US" dirty="0"/>
              <a:t>Yet, David’s throne didn’t exist during Jesus’ time on the earth</a:t>
            </a:r>
          </a:p>
        </p:txBody>
      </p:sp>
    </p:spTree>
    <p:extLst>
      <p:ext uri="{BB962C8B-B14F-4D97-AF65-F5344CB8AC3E}">
        <p14:creationId xmlns:p14="http://schemas.microsoft.com/office/powerpoint/2010/main" val="8637256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ECD3F-F1B8-40AC-AAF5-C20A28CF16E9}"/>
              </a:ext>
            </a:extLst>
          </p:cNvPr>
          <p:cNvSpPr>
            <a:spLocks noGrp="1"/>
          </p:cNvSpPr>
          <p:nvPr>
            <p:ph type="title"/>
          </p:nvPr>
        </p:nvSpPr>
        <p:spPr/>
        <p:txBody>
          <a:bodyPr/>
          <a:lstStyle/>
          <a:p>
            <a:r>
              <a:rPr lang="en-US" dirty="0"/>
              <a:t>Davidic Covenant</a:t>
            </a:r>
          </a:p>
        </p:txBody>
      </p:sp>
      <p:sp>
        <p:nvSpPr>
          <p:cNvPr id="3" name="Content Placeholder 2">
            <a:extLst>
              <a:ext uri="{FF2B5EF4-FFF2-40B4-BE49-F238E27FC236}">
                <a16:creationId xmlns:a16="http://schemas.microsoft.com/office/drawing/2014/main" id="{F678BF2C-EC32-4D40-8691-415B195C1163}"/>
              </a:ext>
            </a:extLst>
          </p:cNvPr>
          <p:cNvSpPr>
            <a:spLocks noGrp="1"/>
          </p:cNvSpPr>
          <p:nvPr>
            <p:ph idx="1"/>
          </p:nvPr>
        </p:nvSpPr>
        <p:spPr/>
        <p:txBody>
          <a:bodyPr>
            <a:normAutofit lnSpcReduction="10000"/>
          </a:bodyPr>
          <a:lstStyle/>
          <a:p>
            <a:r>
              <a:rPr lang="en-US" dirty="0"/>
              <a:t>Declared to be everlasting:		</a:t>
            </a:r>
          </a:p>
          <a:p>
            <a:pPr marL="2286000" lvl="5" indent="0">
              <a:buNone/>
            </a:pPr>
            <a:r>
              <a:rPr lang="en-US" dirty="0">
                <a:solidFill>
                  <a:srgbClr val="FFC000"/>
                </a:solidFill>
              </a:rPr>
              <a:t>2 Samuel 7:13; 16, 19; 1 Chronicles 17:12; 22:10; </a:t>
            </a:r>
          </a:p>
          <a:p>
            <a:pPr marL="2286000" lvl="5" indent="0">
              <a:buNone/>
            </a:pPr>
            <a:r>
              <a:rPr lang="en-US" dirty="0">
                <a:solidFill>
                  <a:srgbClr val="FFC000"/>
                </a:solidFill>
              </a:rPr>
              <a:t>Isaiah 55:3; Ezekiel 37:21-28.</a:t>
            </a:r>
          </a:p>
          <a:p>
            <a:r>
              <a:rPr lang="en-US" dirty="0"/>
              <a:t>Confirmed to Mary by Gabriel:		</a:t>
            </a:r>
            <a:r>
              <a:rPr lang="en-US" dirty="0">
                <a:solidFill>
                  <a:srgbClr val="FFC000"/>
                </a:solidFill>
              </a:rPr>
              <a:t>Luke 1:30-33</a:t>
            </a:r>
          </a:p>
          <a:p>
            <a:r>
              <a:rPr lang="en-US" dirty="0"/>
              <a:t>It was recognized by the first Church </a:t>
            </a:r>
            <a:r>
              <a:rPr lang="en-US" dirty="0" err="1"/>
              <a:t>Councli</a:t>
            </a:r>
            <a:r>
              <a:rPr lang="en-US" dirty="0"/>
              <a:t>:</a:t>
            </a:r>
          </a:p>
          <a:p>
            <a:pPr marL="2286000" lvl="5" indent="0">
              <a:buNone/>
            </a:pPr>
            <a:r>
              <a:rPr lang="en-US" dirty="0">
                <a:solidFill>
                  <a:srgbClr val="FFC000"/>
                </a:solidFill>
              </a:rPr>
              <a:t>Acts 15:16-18, quoting Amos 9:11-12</a:t>
            </a:r>
          </a:p>
          <a:p>
            <a:pPr marL="2286000" lvl="5" indent="0">
              <a:buNone/>
            </a:pPr>
            <a:endParaRPr lang="en-US" dirty="0"/>
          </a:p>
          <a:p>
            <a:r>
              <a:rPr lang="en-US" dirty="0"/>
              <a:t>Note: We pray “Thy Kingdome Come”	</a:t>
            </a:r>
            <a:r>
              <a:rPr lang="en-US" dirty="0">
                <a:solidFill>
                  <a:srgbClr val="FFC000"/>
                </a:solidFill>
              </a:rPr>
              <a:t>Matthew 6:10</a:t>
            </a:r>
          </a:p>
          <a:p>
            <a:r>
              <a:rPr lang="en-US" dirty="0"/>
              <a:t>What are we praying for?			</a:t>
            </a:r>
            <a:r>
              <a:rPr lang="en-US" dirty="0">
                <a:solidFill>
                  <a:srgbClr val="FFC000"/>
                </a:solidFill>
              </a:rPr>
              <a:t>Daniel 9:1-22</a:t>
            </a:r>
          </a:p>
          <a:p>
            <a:endParaRPr lang="en-US" dirty="0"/>
          </a:p>
          <a:p>
            <a:pPr marL="2743200" lvl="6" indent="0">
              <a:buNone/>
            </a:pPr>
            <a:r>
              <a:rPr lang="en-US" dirty="0"/>
              <a:t>	</a:t>
            </a:r>
          </a:p>
        </p:txBody>
      </p:sp>
    </p:spTree>
    <p:extLst>
      <p:ext uri="{BB962C8B-B14F-4D97-AF65-F5344CB8AC3E}">
        <p14:creationId xmlns:p14="http://schemas.microsoft.com/office/powerpoint/2010/main" val="3953450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EC8D785E-915D-4B12-A7B1-958A98B395F6}"/>
              </a:ext>
            </a:extLst>
          </p:cNvPr>
          <p:cNvSpPr>
            <a:spLocks noGrp="1"/>
          </p:cNvSpPr>
          <p:nvPr>
            <p:ph idx="1"/>
          </p:nvPr>
        </p:nvSpPr>
        <p:spPr/>
        <p:txBody>
          <a:bodyPr/>
          <a:lstStyle/>
          <a:p>
            <a:r>
              <a:rPr lang="en-US" dirty="0"/>
              <a:t>Genesis 2:16-17 KJV</a:t>
            </a:r>
          </a:p>
          <a:p>
            <a:r>
              <a:rPr lang="en-US" dirty="0"/>
              <a:t>(16)  And the LORD God commanded the man, saying, Of every tree of the garden thou mayest freely eat:</a:t>
            </a:r>
          </a:p>
          <a:p>
            <a:r>
              <a:rPr lang="en-US" dirty="0"/>
              <a:t>(17)  But of the tree of the knowledge of good and evil, thou shalt not eat of it: for in the day that thou eatest thereof thou shalt surely die.</a:t>
            </a:r>
          </a:p>
        </p:txBody>
      </p:sp>
      <p:sp>
        <p:nvSpPr>
          <p:cNvPr id="5" name="Title 4">
            <a:extLst>
              <a:ext uri="{FF2B5EF4-FFF2-40B4-BE49-F238E27FC236}">
                <a16:creationId xmlns:a16="http://schemas.microsoft.com/office/drawing/2014/main" id="{BE79F714-31DE-4CAD-BC9D-5BFC8939BC59}"/>
              </a:ext>
            </a:extLst>
          </p:cNvPr>
          <p:cNvSpPr>
            <a:spLocks noGrp="1"/>
          </p:cNvSpPr>
          <p:nvPr>
            <p:ph type="title"/>
          </p:nvPr>
        </p:nvSpPr>
        <p:spPr/>
        <p:txBody>
          <a:bodyPr/>
          <a:lstStyle/>
          <a:p>
            <a:r>
              <a:rPr lang="en-US" dirty="0"/>
              <a:t>Edenic Covenant</a:t>
            </a:r>
          </a:p>
        </p:txBody>
      </p:sp>
    </p:spTree>
    <p:extLst>
      <p:ext uri="{BB962C8B-B14F-4D97-AF65-F5344CB8AC3E}">
        <p14:creationId xmlns:p14="http://schemas.microsoft.com/office/powerpoint/2010/main" val="18398262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ECD3F-F1B8-40AC-AAF5-C20A28CF16E9}"/>
              </a:ext>
            </a:extLst>
          </p:cNvPr>
          <p:cNvSpPr>
            <a:spLocks noGrp="1"/>
          </p:cNvSpPr>
          <p:nvPr>
            <p:ph type="title"/>
          </p:nvPr>
        </p:nvSpPr>
        <p:spPr/>
        <p:txBody>
          <a:bodyPr/>
          <a:lstStyle/>
          <a:p>
            <a:r>
              <a:rPr lang="en-US" dirty="0"/>
              <a:t>Covenants	</a:t>
            </a:r>
          </a:p>
        </p:txBody>
      </p:sp>
      <p:sp>
        <p:nvSpPr>
          <p:cNvPr id="3" name="Content Placeholder 2">
            <a:extLst>
              <a:ext uri="{FF2B5EF4-FFF2-40B4-BE49-F238E27FC236}">
                <a16:creationId xmlns:a16="http://schemas.microsoft.com/office/drawing/2014/main" id="{F678BF2C-EC32-4D40-8691-415B195C1163}"/>
              </a:ext>
            </a:extLst>
          </p:cNvPr>
          <p:cNvSpPr>
            <a:spLocks noGrp="1"/>
          </p:cNvSpPr>
          <p:nvPr>
            <p:ph idx="1"/>
          </p:nvPr>
        </p:nvSpPr>
        <p:spPr/>
        <p:txBody>
          <a:bodyPr/>
          <a:lstStyle/>
          <a:p>
            <a:pPr marL="514350" indent="-514350">
              <a:buFont typeface="+mj-lt"/>
              <a:buAutoNum type="arabicPeriod"/>
            </a:pPr>
            <a:r>
              <a:rPr lang="en-US" dirty="0"/>
              <a:t>Edenic Covenant		</a:t>
            </a:r>
            <a:r>
              <a:rPr lang="en-US" dirty="0">
                <a:solidFill>
                  <a:srgbClr val="FFC000"/>
                </a:solidFill>
              </a:rPr>
              <a:t>Genesis 2:16</a:t>
            </a:r>
          </a:p>
          <a:p>
            <a:pPr marL="514350" indent="-514350">
              <a:buFont typeface="+mj-lt"/>
              <a:buAutoNum type="arabicPeriod"/>
            </a:pPr>
            <a:r>
              <a:rPr lang="en-US" dirty="0"/>
              <a:t>Adamic Covenant		</a:t>
            </a:r>
            <a:r>
              <a:rPr lang="en-US" dirty="0">
                <a:solidFill>
                  <a:srgbClr val="FFC000"/>
                </a:solidFill>
              </a:rPr>
              <a:t>Genesis 3:15</a:t>
            </a:r>
          </a:p>
          <a:p>
            <a:pPr marL="514350" indent="-514350">
              <a:buFont typeface="+mj-lt"/>
              <a:buAutoNum type="arabicPeriod"/>
            </a:pPr>
            <a:r>
              <a:rPr lang="en-US" dirty="0"/>
              <a:t>Noahic Covenant		</a:t>
            </a:r>
            <a:r>
              <a:rPr lang="en-US" dirty="0">
                <a:solidFill>
                  <a:srgbClr val="FFC000"/>
                </a:solidFill>
              </a:rPr>
              <a:t>Genesis 9:16</a:t>
            </a:r>
          </a:p>
          <a:p>
            <a:pPr marL="514350" indent="-514350">
              <a:buFont typeface="+mj-lt"/>
              <a:buAutoNum type="arabicPeriod"/>
            </a:pPr>
            <a:r>
              <a:rPr lang="en-US" dirty="0"/>
              <a:t>Abrahamic Covenant		</a:t>
            </a:r>
            <a:r>
              <a:rPr lang="en-US" dirty="0">
                <a:solidFill>
                  <a:srgbClr val="FFC000"/>
                </a:solidFill>
              </a:rPr>
              <a:t>Genesis 12:2,3</a:t>
            </a:r>
          </a:p>
          <a:p>
            <a:pPr marL="514350" indent="-514350">
              <a:buFont typeface="+mj-lt"/>
              <a:buAutoNum type="arabicPeriod"/>
            </a:pPr>
            <a:r>
              <a:rPr lang="en-US" dirty="0"/>
              <a:t>Mosaic Covenant		</a:t>
            </a:r>
            <a:r>
              <a:rPr lang="en-US" dirty="0">
                <a:solidFill>
                  <a:srgbClr val="FFC000"/>
                </a:solidFill>
              </a:rPr>
              <a:t>Exodus 19:5</a:t>
            </a:r>
          </a:p>
          <a:p>
            <a:pPr marL="514350" indent="-514350">
              <a:buFont typeface="+mj-lt"/>
              <a:buAutoNum type="arabicPeriod"/>
            </a:pPr>
            <a:r>
              <a:rPr lang="en-US" dirty="0"/>
              <a:t>Land Covenant			</a:t>
            </a:r>
            <a:r>
              <a:rPr lang="en-US" dirty="0">
                <a:solidFill>
                  <a:srgbClr val="FFC000"/>
                </a:solidFill>
              </a:rPr>
              <a:t>Deuteronomy 30:3</a:t>
            </a:r>
          </a:p>
          <a:p>
            <a:pPr marL="514350" indent="-514350">
              <a:buFont typeface="+mj-lt"/>
              <a:buAutoNum type="arabicPeriod"/>
            </a:pPr>
            <a:r>
              <a:rPr lang="en-US" dirty="0"/>
              <a:t>Davidic Covenant		</a:t>
            </a:r>
            <a:r>
              <a:rPr lang="en-US" dirty="0">
                <a:solidFill>
                  <a:srgbClr val="FFC000"/>
                </a:solidFill>
              </a:rPr>
              <a:t>2 Samuel 7:8-17</a:t>
            </a:r>
          </a:p>
          <a:p>
            <a:pPr marL="514350" indent="-514350">
              <a:buFont typeface="+mj-lt"/>
              <a:buAutoNum type="arabicPeriod"/>
            </a:pPr>
            <a:r>
              <a:rPr lang="en-US" dirty="0"/>
              <a:t>New Covenant			</a:t>
            </a:r>
            <a:r>
              <a:rPr lang="en-US" dirty="0">
                <a:solidFill>
                  <a:srgbClr val="FFC000"/>
                </a:solidFill>
              </a:rPr>
              <a:t>Jeremiah 31:31-34</a:t>
            </a:r>
          </a:p>
        </p:txBody>
      </p:sp>
      <p:sp>
        <p:nvSpPr>
          <p:cNvPr id="4" name="Rectangle 3">
            <a:extLst>
              <a:ext uri="{FF2B5EF4-FFF2-40B4-BE49-F238E27FC236}">
                <a16:creationId xmlns:a16="http://schemas.microsoft.com/office/drawing/2014/main" id="{A8E2DD1D-AB76-4D76-9F00-CFB8BF53EC5F}"/>
              </a:ext>
            </a:extLst>
          </p:cNvPr>
          <p:cNvSpPr/>
          <p:nvPr/>
        </p:nvSpPr>
        <p:spPr>
          <a:xfrm>
            <a:off x="838200" y="5419217"/>
            <a:ext cx="7565136" cy="414655"/>
          </a:xfrm>
          <a:prstGeom prst="rect">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239130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2C5ED414-A5C8-4612-8990-0447A6BE7AB6}"/>
              </a:ext>
            </a:extLst>
          </p:cNvPr>
          <p:cNvSpPr>
            <a:spLocks noGrp="1"/>
          </p:cNvSpPr>
          <p:nvPr>
            <p:ph idx="1"/>
          </p:nvPr>
        </p:nvSpPr>
        <p:spPr/>
        <p:txBody>
          <a:bodyPr>
            <a:normAutofit fontScale="85000" lnSpcReduction="20000"/>
          </a:bodyPr>
          <a:lstStyle/>
          <a:p>
            <a:r>
              <a:rPr lang="en-US" dirty="0"/>
              <a:t>Jeremiah 31:31-33 KJV</a:t>
            </a:r>
          </a:p>
          <a:p>
            <a:r>
              <a:rPr lang="en-US" dirty="0"/>
              <a:t>(31)  Behold, the days come, saith the LORD, that I will make a new covenant with the house of Israel, and with the house of Judah:</a:t>
            </a:r>
          </a:p>
          <a:p>
            <a:r>
              <a:rPr lang="en-US" dirty="0"/>
              <a:t>(32)  Not according to the covenant that I made with their fathers in the day that I took them by the hand to bring them out of the land of Egypt; which my covenant they brake, although I was an husband unto them, saith the LORD:</a:t>
            </a:r>
          </a:p>
          <a:p>
            <a:r>
              <a:rPr lang="en-US" dirty="0"/>
              <a:t>(33)  But this shall be the covenant that I will make with the house of Israel; After those days, saith the LORD, I will put my law in their inward parts, and write it in their hearts; and will be their God, and they shall be my people.</a:t>
            </a:r>
          </a:p>
        </p:txBody>
      </p:sp>
      <p:sp>
        <p:nvSpPr>
          <p:cNvPr id="2" name="Title 1">
            <a:extLst>
              <a:ext uri="{FF2B5EF4-FFF2-40B4-BE49-F238E27FC236}">
                <a16:creationId xmlns:a16="http://schemas.microsoft.com/office/drawing/2014/main" id="{5461FDFE-6519-43A2-808B-90024958175A}"/>
              </a:ext>
            </a:extLst>
          </p:cNvPr>
          <p:cNvSpPr>
            <a:spLocks noGrp="1"/>
          </p:cNvSpPr>
          <p:nvPr>
            <p:ph type="title"/>
          </p:nvPr>
        </p:nvSpPr>
        <p:spPr/>
        <p:txBody>
          <a:bodyPr/>
          <a:lstStyle/>
          <a:p>
            <a:r>
              <a:rPr lang="en-US" dirty="0"/>
              <a:t>New Covenant</a:t>
            </a:r>
          </a:p>
        </p:txBody>
      </p:sp>
    </p:spTree>
    <p:extLst>
      <p:ext uri="{BB962C8B-B14F-4D97-AF65-F5344CB8AC3E}">
        <p14:creationId xmlns:p14="http://schemas.microsoft.com/office/powerpoint/2010/main" val="41499151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2C5ED414-A5C8-4612-8990-0447A6BE7AB6}"/>
              </a:ext>
            </a:extLst>
          </p:cNvPr>
          <p:cNvSpPr>
            <a:spLocks noGrp="1"/>
          </p:cNvSpPr>
          <p:nvPr>
            <p:ph idx="1"/>
          </p:nvPr>
        </p:nvSpPr>
        <p:spPr/>
        <p:txBody>
          <a:bodyPr>
            <a:normAutofit fontScale="77500" lnSpcReduction="20000"/>
          </a:bodyPr>
          <a:lstStyle/>
          <a:p>
            <a:r>
              <a:rPr lang="en-US" dirty="0"/>
              <a:t>Jeremiah 31:34-36 KJV</a:t>
            </a:r>
          </a:p>
          <a:p>
            <a:r>
              <a:rPr lang="en-US" dirty="0"/>
              <a:t>(34)  And they shall teach no more every man his neighbour, and every man his brother, saying, Know the LORD: for they shall all know me, from the least of them unto the greatest of them, saith the LORD: for I will forgive their iniquity, and I will remember their sin no more.</a:t>
            </a:r>
          </a:p>
          <a:p>
            <a:r>
              <a:rPr lang="en-US" dirty="0"/>
              <a:t>(35)  Thus saith the LORD, which giveth the sun for a light by day, and the ordinances of the moon and of the stars for a light by night, which divideth the sea when the waves thereof roar; The LORD of hosts is his name:</a:t>
            </a:r>
          </a:p>
          <a:p>
            <a:r>
              <a:rPr lang="en-US" dirty="0"/>
              <a:t>(36)  If those ordinances depart from before me, saith the LORD, then the seed of Israel also shall cease from being a nation before me for ever.</a:t>
            </a:r>
          </a:p>
        </p:txBody>
      </p:sp>
      <p:sp>
        <p:nvSpPr>
          <p:cNvPr id="2" name="Title 1">
            <a:extLst>
              <a:ext uri="{FF2B5EF4-FFF2-40B4-BE49-F238E27FC236}">
                <a16:creationId xmlns:a16="http://schemas.microsoft.com/office/drawing/2014/main" id="{5461FDFE-6519-43A2-808B-90024958175A}"/>
              </a:ext>
            </a:extLst>
          </p:cNvPr>
          <p:cNvSpPr>
            <a:spLocks noGrp="1"/>
          </p:cNvSpPr>
          <p:nvPr>
            <p:ph type="title"/>
          </p:nvPr>
        </p:nvSpPr>
        <p:spPr/>
        <p:txBody>
          <a:bodyPr/>
          <a:lstStyle/>
          <a:p>
            <a:r>
              <a:rPr lang="en-US" dirty="0"/>
              <a:t>New Covenant</a:t>
            </a:r>
          </a:p>
        </p:txBody>
      </p:sp>
    </p:spTree>
    <p:extLst>
      <p:ext uri="{BB962C8B-B14F-4D97-AF65-F5344CB8AC3E}">
        <p14:creationId xmlns:p14="http://schemas.microsoft.com/office/powerpoint/2010/main" val="2149168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2C5ED414-A5C8-4612-8990-0447A6BE7AB6}"/>
              </a:ext>
            </a:extLst>
          </p:cNvPr>
          <p:cNvSpPr>
            <a:spLocks noGrp="1"/>
          </p:cNvSpPr>
          <p:nvPr>
            <p:ph idx="1"/>
          </p:nvPr>
        </p:nvSpPr>
        <p:spPr/>
        <p:txBody>
          <a:bodyPr>
            <a:normAutofit fontScale="77500" lnSpcReduction="20000"/>
          </a:bodyPr>
          <a:lstStyle/>
          <a:p>
            <a:r>
              <a:rPr lang="en-US" dirty="0"/>
              <a:t>Jeremiah 31:37-40 KJV</a:t>
            </a:r>
          </a:p>
          <a:p>
            <a:r>
              <a:rPr lang="en-US" dirty="0"/>
              <a:t>(37)  Thus saith the LORD; If heaven above can be measured, and the foundations of the earth searched out beneath, I will also cast off all the seed of Israel for all that they have done, saith the LORD.</a:t>
            </a:r>
          </a:p>
          <a:p>
            <a:r>
              <a:rPr lang="en-US" dirty="0"/>
              <a:t>(38)  Behold, the days come, saith the LORD, that the city shall be built to the LORD from the tower of Hananeel unto the gate of the corner.</a:t>
            </a:r>
          </a:p>
          <a:p>
            <a:r>
              <a:rPr lang="en-US" dirty="0"/>
              <a:t>(39)  And the measuring line shall yet go forth over against it upon the hill Gareb, and shall compass about to Goath.</a:t>
            </a:r>
          </a:p>
          <a:p>
            <a:r>
              <a:rPr lang="en-US" dirty="0"/>
              <a:t>(40)  And the whole valley of the dead bodies, and of the ashes, and all the fields unto the brook of Kidron, unto the corner of the horse gate toward the east, shall be holy unto the LORD; it shall not be plucked up, nor thrown down any more for ever.</a:t>
            </a:r>
          </a:p>
        </p:txBody>
      </p:sp>
      <p:sp>
        <p:nvSpPr>
          <p:cNvPr id="2" name="Title 1">
            <a:extLst>
              <a:ext uri="{FF2B5EF4-FFF2-40B4-BE49-F238E27FC236}">
                <a16:creationId xmlns:a16="http://schemas.microsoft.com/office/drawing/2014/main" id="{5461FDFE-6519-43A2-808B-90024958175A}"/>
              </a:ext>
            </a:extLst>
          </p:cNvPr>
          <p:cNvSpPr>
            <a:spLocks noGrp="1"/>
          </p:cNvSpPr>
          <p:nvPr>
            <p:ph type="title"/>
          </p:nvPr>
        </p:nvSpPr>
        <p:spPr/>
        <p:txBody>
          <a:bodyPr/>
          <a:lstStyle/>
          <a:p>
            <a:r>
              <a:rPr lang="en-US" dirty="0"/>
              <a:t>New Covenant</a:t>
            </a:r>
          </a:p>
        </p:txBody>
      </p:sp>
    </p:spTree>
    <p:extLst>
      <p:ext uri="{BB962C8B-B14F-4D97-AF65-F5344CB8AC3E}">
        <p14:creationId xmlns:p14="http://schemas.microsoft.com/office/powerpoint/2010/main" val="14913501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1FDFE-6519-43A2-808B-90024958175A}"/>
              </a:ext>
            </a:extLst>
          </p:cNvPr>
          <p:cNvSpPr>
            <a:spLocks noGrp="1"/>
          </p:cNvSpPr>
          <p:nvPr>
            <p:ph type="title"/>
          </p:nvPr>
        </p:nvSpPr>
        <p:spPr/>
        <p:txBody>
          <a:bodyPr/>
          <a:lstStyle/>
          <a:p>
            <a:r>
              <a:rPr lang="en-US" dirty="0"/>
              <a:t>New Covenant</a:t>
            </a:r>
          </a:p>
        </p:txBody>
      </p:sp>
      <p:sp>
        <p:nvSpPr>
          <p:cNvPr id="4" name="Content Placeholder 3">
            <a:extLst>
              <a:ext uri="{FF2B5EF4-FFF2-40B4-BE49-F238E27FC236}">
                <a16:creationId xmlns:a16="http://schemas.microsoft.com/office/drawing/2014/main" id="{2C5ED414-A5C8-4612-8990-0447A6BE7AB6}"/>
              </a:ext>
            </a:extLst>
          </p:cNvPr>
          <p:cNvSpPr>
            <a:spLocks noGrp="1"/>
          </p:cNvSpPr>
          <p:nvPr>
            <p:ph idx="1"/>
          </p:nvPr>
        </p:nvSpPr>
        <p:spPr/>
        <p:txBody>
          <a:bodyPr>
            <a:normAutofit fontScale="92500" lnSpcReduction="10000"/>
          </a:bodyPr>
          <a:lstStyle/>
          <a:p>
            <a:r>
              <a:rPr lang="en-US" dirty="0"/>
              <a:t>This new covenant is going to be different from the one given to Moses at Mount Sinai. The grand distinction is that it will be engraved upon the hearts of the people and not upon cold tables of stone.</a:t>
            </a:r>
          </a:p>
          <a:p>
            <a:r>
              <a:rPr lang="en-US" dirty="0"/>
              <a:t>But it would not be Judah only, to whom the prophecies of Jeremiah were addressed, that should be restored-all the families of Israel should enjoy this blessing. Jehovah should be their God, they should be His people. A few words will suffice to fix the reader's attention on this beautiful prophecy. All the tribes are there, but all in renewed relationship with Zion. It is a deliverance wrought by the Lord, and it is therefore complete. Its enjoyment is not hindered by weakness. It is a deliverance that melts the heart and produces tears and supplications, but which removes all cause for tears, excepting grace. </a:t>
            </a:r>
          </a:p>
        </p:txBody>
      </p:sp>
    </p:spTree>
    <p:extLst>
      <p:ext uri="{BB962C8B-B14F-4D97-AF65-F5344CB8AC3E}">
        <p14:creationId xmlns:p14="http://schemas.microsoft.com/office/powerpoint/2010/main" val="38808967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1FDFE-6519-43A2-808B-90024958175A}"/>
              </a:ext>
            </a:extLst>
          </p:cNvPr>
          <p:cNvSpPr>
            <a:spLocks noGrp="1"/>
          </p:cNvSpPr>
          <p:nvPr>
            <p:ph type="title"/>
          </p:nvPr>
        </p:nvSpPr>
        <p:spPr/>
        <p:txBody>
          <a:bodyPr/>
          <a:lstStyle/>
          <a:p>
            <a:r>
              <a:rPr lang="en-US" dirty="0"/>
              <a:t>New Covenant</a:t>
            </a:r>
          </a:p>
        </p:txBody>
      </p:sp>
      <p:sp>
        <p:nvSpPr>
          <p:cNvPr id="4" name="Content Placeholder 3">
            <a:extLst>
              <a:ext uri="{FF2B5EF4-FFF2-40B4-BE49-F238E27FC236}">
                <a16:creationId xmlns:a16="http://schemas.microsoft.com/office/drawing/2014/main" id="{2C5ED414-A5C8-4612-8990-0447A6BE7AB6}"/>
              </a:ext>
            </a:extLst>
          </p:cNvPr>
          <p:cNvSpPr>
            <a:spLocks noGrp="1"/>
          </p:cNvSpPr>
          <p:nvPr>
            <p:ph idx="1"/>
          </p:nvPr>
        </p:nvSpPr>
        <p:spPr/>
        <p:txBody>
          <a:bodyPr>
            <a:normAutofit fontScale="92500" lnSpcReduction="20000"/>
          </a:bodyPr>
          <a:lstStyle/>
          <a:p>
            <a:r>
              <a:rPr lang="en-US" dirty="0"/>
              <a:t>They shall sorrow no more; their soul shall be as a watered garden; they shall be satisfied with goodness from Jehovah. Ephraim has repented, and God will cause him to feel that He has never forgotten him. </a:t>
            </a:r>
          </a:p>
          <a:p>
            <a:r>
              <a:rPr lang="en-US" dirty="0"/>
              <a:t>The Lord has always remembered His erring child; Judah shall be the habitation of justice and the mountain of holiness. This shall be through a new covenant-not that which was made when they came out of Egypt. </a:t>
            </a:r>
          </a:p>
          <a:p>
            <a:r>
              <a:rPr lang="en-US" dirty="0"/>
              <a:t>The law shall be written in their heart; they shall all know Jehovah; and none of their sins shall be remembered any more. If God should overthrow the ordinances of creation, then, saith He, shall Israel be cast off for all that they have done. Finally the Lord declares in detail the restoration of Jerusalem. I would add that in </a:t>
            </a:r>
            <a:r>
              <a:rPr lang="en-US" dirty="0">
                <a:solidFill>
                  <a:srgbClr val="FFC000"/>
                </a:solidFill>
              </a:rPr>
              <a:t>Jeremiah 31:22 </a:t>
            </a:r>
            <a:r>
              <a:rPr lang="en-US" dirty="0"/>
              <a:t>I see only weakness. Israel, feeble as a woman, shall possess and overcome all strength-seeing that strength manifests itself in that which is very weakness.</a:t>
            </a:r>
          </a:p>
        </p:txBody>
      </p:sp>
    </p:spTree>
    <p:extLst>
      <p:ext uri="{BB962C8B-B14F-4D97-AF65-F5344CB8AC3E}">
        <p14:creationId xmlns:p14="http://schemas.microsoft.com/office/powerpoint/2010/main" val="3992564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99855-4737-4362-83C0-5635DC42E0A4}"/>
              </a:ext>
            </a:extLst>
          </p:cNvPr>
          <p:cNvSpPr>
            <a:spLocks noGrp="1"/>
          </p:cNvSpPr>
          <p:nvPr>
            <p:ph type="title"/>
          </p:nvPr>
        </p:nvSpPr>
        <p:spPr/>
        <p:txBody>
          <a:bodyPr/>
          <a:lstStyle/>
          <a:p>
            <a:r>
              <a:rPr lang="en-US" dirty="0"/>
              <a:t>New Covenant</a:t>
            </a:r>
          </a:p>
        </p:txBody>
      </p:sp>
      <p:sp>
        <p:nvSpPr>
          <p:cNvPr id="3" name="Content Placeholder 2">
            <a:extLst>
              <a:ext uri="{FF2B5EF4-FFF2-40B4-BE49-F238E27FC236}">
                <a16:creationId xmlns:a16="http://schemas.microsoft.com/office/drawing/2014/main" id="{3F49277E-8847-4A39-B914-EB6F3C4E9CC7}"/>
              </a:ext>
            </a:extLst>
          </p:cNvPr>
          <p:cNvSpPr>
            <a:spLocks noGrp="1"/>
          </p:cNvSpPr>
          <p:nvPr>
            <p:ph idx="1"/>
          </p:nvPr>
        </p:nvSpPr>
        <p:spPr/>
        <p:txBody>
          <a:bodyPr>
            <a:normAutofit fontScale="85000" lnSpcReduction="20000"/>
          </a:bodyPr>
          <a:lstStyle/>
          <a:p>
            <a:r>
              <a:rPr lang="en-US" dirty="0"/>
              <a:t>The new covenant is related to the major covenants God made with Israel in the OT, and it was foreshadowed in the Abrahamic covenant. God promised that in the seed of Abraham "all the families of the earth will be blessed," which is a reference to the coming Messiah (</a:t>
            </a:r>
            <a:r>
              <a:rPr lang="en-US" dirty="0">
                <a:solidFill>
                  <a:srgbClr val="FFC000"/>
                </a:solidFill>
              </a:rPr>
              <a:t>Genesis 12:3; 22:18</a:t>
            </a:r>
            <a:r>
              <a:rPr lang="en-US" dirty="0"/>
              <a:t>). The opening verse of the NT identifies Jesus as the descendant of Abraham (</a:t>
            </a:r>
            <a:r>
              <a:rPr lang="en-US" dirty="0">
                <a:solidFill>
                  <a:srgbClr val="FFC000"/>
                </a:solidFill>
              </a:rPr>
              <a:t>Matthew 1:1</a:t>
            </a:r>
            <a:r>
              <a:rPr lang="en-US" dirty="0"/>
              <a:t>) who was the blessing to the whole world. The new covenant fulfilled the Mosaic covenant, because Jesus the Messiah kept the law perfectly, fulfilling all its requirements. He was the ultimate, final Passover Lamb (</a:t>
            </a:r>
            <a:r>
              <a:rPr lang="en-US" dirty="0">
                <a:solidFill>
                  <a:srgbClr val="FFC000"/>
                </a:solidFill>
              </a:rPr>
              <a:t>1 Corinthians 5:7</a:t>
            </a:r>
            <a:r>
              <a:rPr lang="en-US" dirty="0"/>
              <a:t>) and Atonement (</a:t>
            </a:r>
            <a:r>
              <a:rPr lang="en-US" dirty="0">
                <a:solidFill>
                  <a:srgbClr val="FFC000"/>
                </a:solidFill>
              </a:rPr>
              <a:t>2 Corinthians 5:17; 1 John 2:1-2</a:t>
            </a:r>
            <a:r>
              <a:rPr lang="en-US" dirty="0"/>
              <a:t>). The Davidic covenant (</a:t>
            </a:r>
            <a:r>
              <a:rPr lang="en-US" dirty="0">
                <a:solidFill>
                  <a:srgbClr val="FFC000"/>
                </a:solidFill>
              </a:rPr>
              <a:t>2 Samuel 7:8-17</a:t>
            </a:r>
            <a:r>
              <a:rPr lang="en-US" dirty="0"/>
              <a:t>) has far-reaching implications of establishing a dynasty in David's line that would have an eternal house (descendants), throne (dynasty), and kingdom (land). The Davidic covenant looks forward to a descendant of David who would bring peace and justice to God's people through His reign. This Son of David is the Messiah Jesus. The new covenant is linked to the Davidic covenant with the promise of the eternality of the Jewish people (</a:t>
            </a:r>
            <a:r>
              <a:rPr lang="en-US" dirty="0">
                <a:solidFill>
                  <a:srgbClr val="FFC000"/>
                </a:solidFill>
              </a:rPr>
              <a:t>Jeremiah 31:35-37</a:t>
            </a:r>
            <a:r>
              <a:rPr lang="en-US" dirty="0"/>
              <a:t>).</a:t>
            </a:r>
          </a:p>
        </p:txBody>
      </p:sp>
    </p:spTree>
    <p:extLst>
      <p:ext uri="{BB962C8B-B14F-4D97-AF65-F5344CB8AC3E}">
        <p14:creationId xmlns:p14="http://schemas.microsoft.com/office/powerpoint/2010/main" val="36928984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1BDADA-1267-4A0A-9425-496D556AC8FC}"/>
              </a:ext>
            </a:extLst>
          </p:cNvPr>
          <p:cNvSpPr>
            <a:spLocks noGrp="1"/>
          </p:cNvSpPr>
          <p:nvPr>
            <p:ph idx="1"/>
          </p:nvPr>
        </p:nvSpPr>
        <p:spPr/>
        <p:txBody>
          <a:bodyPr>
            <a:normAutofit fontScale="77500" lnSpcReduction="20000"/>
          </a:bodyPr>
          <a:lstStyle/>
          <a:p>
            <a:r>
              <a:rPr lang="en-US" dirty="0"/>
              <a:t>Gen_9:16  And the bow shall be in the cloud; and I will look upon it, that I may remember the </a:t>
            </a:r>
            <a:r>
              <a:rPr lang="en-US" u="sng" dirty="0"/>
              <a:t>everlasting covenant </a:t>
            </a:r>
            <a:r>
              <a:rPr lang="en-US" dirty="0"/>
              <a:t>between God and every living creature of all flesh that is upon the earth.</a:t>
            </a:r>
          </a:p>
          <a:p>
            <a:r>
              <a:rPr lang="en-US" dirty="0"/>
              <a:t>Gen_17:7  And I will establish my covenant between me and thee and thy seed after thee in their generations for an </a:t>
            </a:r>
            <a:r>
              <a:rPr lang="en-US" u="sng" dirty="0"/>
              <a:t>everlasting covenant</a:t>
            </a:r>
            <a:r>
              <a:rPr lang="en-US" dirty="0"/>
              <a:t>, to be a God unto thee, and to thy seed after thee.</a:t>
            </a:r>
          </a:p>
          <a:p>
            <a:r>
              <a:rPr lang="en-US" dirty="0"/>
              <a:t>Gen_17:13  He that is born in thy house, and he that is bought with thy money, must needs be circumcised: and my covenant shall be in your flesh for an </a:t>
            </a:r>
            <a:r>
              <a:rPr lang="en-US" u="sng" dirty="0"/>
              <a:t>everlasting covenant</a:t>
            </a:r>
            <a:r>
              <a:rPr lang="en-US" dirty="0"/>
              <a:t>.</a:t>
            </a:r>
          </a:p>
          <a:p>
            <a:r>
              <a:rPr lang="en-US" dirty="0"/>
              <a:t>Gen_17:19  And God said, Sarah thy wife shall bear thee a son indeed; and thou shalt call his name Isaac: and I will establish my covenant with him for an </a:t>
            </a:r>
            <a:r>
              <a:rPr lang="en-US" u="sng" dirty="0"/>
              <a:t>everlasting covenant</a:t>
            </a:r>
            <a:r>
              <a:rPr lang="en-US" dirty="0"/>
              <a:t>, and with his seed after him.</a:t>
            </a:r>
          </a:p>
        </p:txBody>
      </p:sp>
      <p:sp>
        <p:nvSpPr>
          <p:cNvPr id="2" name="Title 1">
            <a:extLst>
              <a:ext uri="{FF2B5EF4-FFF2-40B4-BE49-F238E27FC236}">
                <a16:creationId xmlns:a16="http://schemas.microsoft.com/office/drawing/2014/main" id="{81FDC359-0742-4190-8F58-608C26E3EAC3}"/>
              </a:ext>
            </a:extLst>
          </p:cNvPr>
          <p:cNvSpPr>
            <a:spLocks noGrp="1"/>
          </p:cNvSpPr>
          <p:nvPr>
            <p:ph type="title"/>
          </p:nvPr>
        </p:nvSpPr>
        <p:spPr/>
        <p:txBody>
          <a:bodyPr/>
          <a:lstStyle/>
          <a:p>
            <a:r>
              <a:rPr lang="en-US" dirty="0"/>
              <a:t>Everlasting Covenants 15 Verses</a:t>
            </a:r>
          </a:p>
        </p:txBody>
      </p:sp>
    </p:spTree>
    <p:extLst>
      <p:ext uri="{BB962C8B-B14F-4D97-AF65-F5344CB8AC3E}">
        <p14:creationId xmlns:p14="http://schemas.microsoft.com/office/powerpoint/2010/main" val="36011335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1BDADA-1267-4A0A-9425-496D556AC8FC}"/>
              </a:ext>
            </a:extLst>
          </p:cNvPr>
          <p:cNvSpPr>
            <a:spLocks noGrp="1"/>
          </p:cNvSpPr>
          <p:nvPr>
            <p:ph idx="1"/>
          </p:nvPr>
        </p:nvSpPr>
        <p:spPr/>
        <p:txBody>
          <a:bodyPr>
            <a:normAutofit fontScale="92500" lnSpcReduction="20000"/>
          </a:bodyPr>
          <a:lstStyle/>
          <a:p>
            <a:r>
              <a:rPr lang="en-US" dirty="0"/>
              <a:t>Lev_24:8  Every sabbath he shall set it in order before the LORD continually, being taken from the children of Israel by an </a:t>
            </a:r>
            <a:r>
              <a:rPr lang="en-US" u="sng" dirty="0"/>
              <a:t>everlasting covenant</a:t>
            </a:r>
            <a:r>
              <a:rPr lang="en-US" dirty="0"/>
              <a:t>.</a:t>
            </a:r>
          </a:p>
          <a:p>
            <a:r>
              <a:rPr lang="en-US" dirty="0"/>
              <a:t>2Sa_23:5  Although my house be not so with God; yet he hath made with me an </a:t>
            </a:r>
            <a:r>
              <a:rPr lang="en-US" u="sng" dirty="0"/>
              <a:t>everlasting covenant</a:t>
            </a:r>
            <a:r>
              <a:rPr lang="en-US" dirty="0"/>
              <a:t>, ordered in all things, and sure: for this is all my salvation, and all my desire, although he make it not to grow.</a:t>
            </a:r>
          </a:p>
          <a:p>
            <a:r>
              <a:rPr lang="en-US" dirty="0"/>
              <a:t>1Ch_16:17  And hath confirmed the same to Jacob for a law, and to Israel for an </a:t>
            </a:r>
            <a:r>
              <a:rPr lang="en-US" u="sng" dirty="0"/>
              <a:t>everlasting covenant</a:t>
            </a:r>
            <a:r>
              <a:rPr lang="en-US" dirty="0"/>
              <a:t>,</a:t>
            </a:r>
          </a:p>
          <a:p>
            <a:r>
              <a:rPr lang="en-US" dirty="0"/>
              <a:t>Psa_105:10  And confirmed the same unto Jacob for a law, and to Israel for an </a:t>
            </a:r>
            <a:r>
              <a:rPr lang="en-US" u="sng" dirty="0"/>
              <a:t>everlasting covenant:</a:t>
            </a:r>
          </a:p>
        </p:txBody>
      </p:sp>
      <p:sp>
        <p:nvSpPr>
          <p:cNvPr id="2" name="Title 1">
            <a:extLst>
              <a:ext uri="{FF2B5EF4-FFF2-40B4-BE49-F238E27FC236}">
                <a16:creationId xmlns:a16="http://schemas.microsoft.com/office/drawing/2014/main" id="{81FDC359-0742-4190-8F58-608C26E3EAC3}"/>
              </a:ext>
            </a:extLst>
          </p:cNvPr>
          <p:cNvSpPr>
            <a:spLocks noGrp="1"/>
          </p:cNvSpPr>
          <p:nvPr>
            <p:ph type="title"/>
          </p:nvPr>
        </p:nvSpPr>
        <p:spPr/>
        <p:txBody>
          <a:bodyPr/>
          <a:lstStyle/>
          <a:p>
            <a:r>
              <a:rPr lang="en-US" dirty="0"/>
              <a:t>Everlasting Covenants 15 Verses</a:t>
            </a:r>
          </a:p>
        </p:txBody>
      </p:sp>
    </p:spTree>
    <p:extLst>
      <p:ext uri="{BB962C8B-B14F-4D97-AF65-F5344CB8AC3E}">
        <p14:creationId xmlns:p14="http://schemas.microsoft.com/office/powerpoint/2010/main" val="9225060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1BDADA-1267-4A0A-9425-496D556AC8FC}"/>
              </a:ext>
            </a:extLst>
          </p:cNvPr>
          <p:cNvSpPr>
            <a:spLocks noGrp="1"/>
          </p:cNvSpPr>
          <p:nvPr>
            <p:ph idx="1"/>
          </p:nvPr>
        </p:nvSpPr>
        <p:spPr/>
        <p:txBody>
          <a:bodyPr>
            <a:normAutofit fontScale="92500" lnSpcReduction="10000"/>
          </a:bodyPr>
          <a:lstStyle/>
          <a:p>
            <a:r>
              <a:rPr lang="en-US" dirty="0"/>
              <a:t>Isa_24:5  The earth also is defiled under the inhabitants thereof; because they have transgressed the laws, changed the ordinance, broken the </a:t>
            </a:r>
            <a:r>
              <a:rPr lang="en-US" u="sng" dirty="0"/>
              <a:t>everlasting covenant.</a:t>
            </a:r>
          </a:p>
          <a:p>
            <a:r>
              <a:rPr lang="en-US" dirty="0"/>
              <a:t>Isa_55:3  Incline your ear, and come unto me: hear, and your soul shall live; and I will make an </a:t>
            </a:r>
            <a:r>
              <a:rPr lang="en-US" u="sng" dirty="0"/>
              <a:t>everlasting covenant </a:t>
            </a:r>
            <a:r>
              <a:rPr lang="en-US" dirty="0"/>
              <a:t>with you, even the sure mercies of David.</a:t>
            </a:r>
          </a:p>
          <a:p>
            <a:r>
              <a:rPr lang="en-US" dirty="0"/>
              <a:t>Isa_61:8  For I the LORD love judgment, I hate robbery for burnt offering; and I will direct their work in truth, and I will make an </a:t>
            </a:r>
            <a:r>
              <a:rPr lang="en-US" u="sng" dirty="0"/>
              <a:t>everlasting covenant </a:t>
            </a:r>
            <a:r>
              <a:rPr lang="en-US" dirty="0"/>
              <a:t>with them.</a:t>
            </a:r>
          </a:p>
        </p:txBody>
      </p:sp>
      <p:sp>
        <p:nvSpPr>
          <p:cNvPr id="2" name="Title 1">
            <a:extLst>
              <a:ext uri="{FF2B5EF4-FFF2-40B4-BE49-F238E27FC236}">
                <a16:creationId xmlns:a16="http://schemas.microsoft.com/office/drawing/2014/main" id="{81FDC359-0742-4190-8F58-608C26E3EAC3}"/>
              </a:ext>
            </a:extLst>
          </p:cNvPr>
          <p:cNvSpPr>
            <a:spLocks noGrp="1"/>
          </p:cNvSpPr>
          <p:nvPr>
            <p:ph type="title"/>
          </p:nvPr>
        </p:nvSpPr>
        <p:spPr/>
        <p:txBody>
          <a:bodyPr/>
          <a:lstStyle/>
          <a:p>
            <a:r>
              <a:rPr lang="en-US" dirty="0"/>
              <a:t>Everlasting Covenants 15 Verses</a:t>
            </a:r>
          </a:p>
        </p:txBody>
      </p:sp>
    </p:spTree>
    <p:extLst>
      <p:ext uri="{BB962C8B-B14F-4D97-AF65-F5344CB8AC3E}">
        <p14:creationId xmlns:p14="http://schemas.microsoft.com/office/powerpoint/2010/main" val="3901651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4F24743-3795-4DA6-BDEF-EC2144413CEB}"/>
              </a:ext>
            </a:extLst>
          </p:cNvPr>
          <p:cNvSpPr>
            <a:spLocks noGrp="1"/>
          </p:cNvSpPr>
          <p:nvPr>
            <p:ph type="title"/>
          </p:nvPr>
        </p:nvSpPr>
        <p:spPr/>
        <p:txBody>
          <a:bodyPr/>
          <a:lstStyle/>
          <a:p>
            <a:r>
              <a:rPr lang="en-US" dirty="0"/>
              <a:t>Edenic Covenant</a:t>
            </a:r>
          </a:p>
        </p:txBody>
      </p:sp>
      <p:sp>
        <p:nvSpPr>
          <p:cNvPr id="5" name="Content Placeholder 4">
            <a:extLst>
              <a:ext uri="{FF2B5EF4-FFF2-40B4-BE49-F238E27FC236}">
                <a16:creationId xmlns:a16="http://schemas.microsoft.com/office/drawing/2014/main" id="{E781013B-887D-4310-B0C8-693686DE2C8E}"/>
              </a:ext>
            </a:extLst>
          </p:cNvPr>
          <p:cNvSpPr>
            <a:spLocks noGrp="1"/>
          </p:cNvSpPr>
          <p:nvPr>
            <p:ph idx="1"/>
          </p:nvPr>
        </p:nvSpPr>
        <p:spPr/>
        <p:txBody>
          <a:bodyPr>
            <a:normAutofit/>
          </a:bodyPr>
          <a:lstStyle/>
          <a:p>
            <a:r>
              <a:rPr lang="en-US" dirty="0"/>
              <a:t>WHEN the creation was formed, it was proper that every part of it should shew forth the Creator’s glory, and, as far as its peculiar nature and capacity would admit of, fulfil his will. </a:t>
            </a:r>
          </a:p>
          <a:p>
            <a:r>
              <a:rPr lang="en-US" dirty="0"/>
              <a:t>The sun and moon and stars being inanimate bodies, it was sufficient for them to move with regularity in their respective orbits. </a:t>
            </a:r>
          </a:p>
          <a:p>
            <a:r>
              <a:rPr lang="en-US" dirty="0"/>
              <a:t>The creatures that were endued with life, were to follow their respective instincts, and, according to their abilities, to yield obedience to man, who was God’s vice regent over them. </a:t>
            </a:r>
          </a:p>
        </p:txBody>
      </p:sp>
    </p:spTree>
    <p:extLst>
      <p:ext uri="{BB962C8B-B14F-4D97-AF65-F5344CB8AC3E}">
        <p14:creationId xmlns:p14="http://schemas.microsoft.com/office/powerpoint/2010/main" val="16601137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1BDADA-1267-4A0A-9425-496D556AC8FC}"/>
              </a:ext>
            </a:extLst>
          </p:cNvPr>
          <p:cNvSpPr>
            <a:spLocks noGrp="1"/>
          </p:cNvSpPr>
          <p:nvPr>
            <p:ph idx="1"/>
          </p:nvPr>
        </p:nvSpPr>
        <p:spPr/>
        <p:txBody>
          <a:bodyPr>
            <a:normAutofit fontScale="92500" lnSpcReduction="20000"/>
          </a:bodyPr>
          <a:lstStyle/>
          <a:p>
            <a:r>
              <a:rPr lang="en-US" dirty="0"/>
              <a:t>Jer_32:40  And I will make an </a:t>
            </a:r>
            <a:r>
              <a:rPr lang="en-US" u="sng" dirty="0"/>
              <a:t>everlasting covenant </a:t>
            </a:r>
            <a:r>
              <a:rPr lang="en-US" dirty="0"/>
              <a:t>with them, that I will not turn away from them, to do them good; but I will put my fear in their hearts, that they shall not depart from me.</a:t>
            </a:r>
          </a:p>
          <a:p>
            <a:r>
              <a:rPr lang="en-US" dirty="0"/>
              <a:t>Eze_16:60  Nevertheless I will remember my covenant with thee in the days of thy youth, and I will establish unto thee an </a:t>
            </a:r>
            <a:r>
              <a:rPr lang="en-US" u="sng" dirty="0"/>
              <a:t>everlasting covenant</a:t>
            </a:r>
            <a:r>
              <a:rPr lang="en-US" dirty="0"/>
              <a:t>.</a:t>
            </a:r>
          </a:p>
          <a:p>
            <a:r>
              <a:rPr lang="en-US" dirty="0"/>
              <a:t>Eze_37:26  Moreover I will make a covenant of peace with them; it shall be an </a:t>
            </a:r>
            <a:r>
              <a:rPr lang="en-US" u="sng" dirty="0"/>
              <a:t>everlasting covenant </a:t>
            </a:r>
            <a:r>
              <a:rPr lang="en-US" dirty="0"/>
              <a:t>with them: and I will place them, and multiply them, and will set my sanctuary in the midst of them for evermore.</a:t>
            </a:r>
          </a:p>
        </p:txBody>
      </p:sp>
      <p:sp>
        <p:nvSpPr>
          <p:cNvPr id="2" name="Title 1">
            <a:extLst>
              <a:ext uri="{FF2B5EF4-FFF2-40B4-BE49-F238E27FC236}">
                <a16:creationId xmlns:a16="http://schemas.microsoft.com/office/drawing/2014/main" id="{81FDC359-0742-4190-8F58-608C26E3EAC3}"/>
              </a:ext>
            </a:extLst>
          </p:cNvPr>
          <p:cNvSpPr>
            <a:spLocks noGrp="1"/>
          </p:cNvSpPr>
          <p:nvPr>
            <p:ph type="title"/>
          </p:nvPr>
        </p:nvSpPr>
        <p:spPr/>
        <p:txBody>
          <a:bodyPr/>
          <a:lstStyle/>
          <a:p>
            <a:r>
              <a:rPr lang="en-US" dirty="0"/>
              <a:t>Everlasting Covenants 15 Verses</a:t>
            </a:r>
          </a:p>
        </p:txBody>
      </p:sp>
    </p:spTree>
    <p:extLst>
      <p:ext uri="{BB962C8B-B14F-4D97-AF65-F5344CB8AC3E}">
        <p14:creationId xmlns:p14="http://schemas.microsoft.com/office/powerpoint/2010/main" val="284434343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1BDADA-1267-4A0A-9425-496D556AC8FC}"/>
              </a:ext>
            </a:extLst>
          </p:cNvPr>
          <p:cNvSpPr>
            <a:spLocks noGrp="1"/>
          </p:cNvSpPr>
          <p:nvPr>
            <p:ph idx="1"/>
          </p:nvPr>
        </p:nvSpPr>
        <p:spPr/>
        <p:txBody>
          <a:bodyPr>
            <a:normAutofit/>
          </a:bodyPr>
          <a:lstStyle/>
          <a:p>
            <a:r>
              <a:rPr lang="en-US" dirty="0">
                <a:solidFill>
                  <a:schemeClr val="bg1"/>
                </a:solidFill>
              </a:rPr>
              <a:t>Heb_13:20  Now the God of peace, that brought again from the dead our Lord Jesus, that great shepherd of the sheep, through the blood of the </a:t>
            </a:r>
            <a:r>
              <a:rPr lang="en-US" u="sng" dirty="0">
                <a:solidFill>
                  <a:schemeClr val="bg1"/>
                </a:solidFill>
              </a:rPr>
              <a:t>everlasting covenant</a:t>
            </a:r>
            <a:r>
              <a:rPr lang="en-US" dirty="0">
                <a:solidFill>
                  <a:schemeClr val="bg1"/>
                </a:solidFill>
              </a:rPr>
              <a:t>,</a:t>
            </a:r>
          </a:p>
        </p:txBody>
      </p:sp>
      <p:sp>
        <p:nvSpPr>
          <p:cNvPr id="2" name="Title 1">
            <a:extLst>
              <a:ext uri="{FF2B5EF4-FFF2-40B4-BE49-F238E27FC236}">
                <a16:creationId xmlns:a16="http://schemas.microsoft.com/office/drawing/2014/main" id="{81FDC359-0742-4190-8F58-608C26E3EAC3}"/>
              </a:ext>
            </a:extLst>
          </p:cNvPr>
          <p:cNvSpPr>
            <a:spLocks noGrp="1"/>
          </p:cNvSpPr>
          <p:nvPr>
            <p:ph type="title"/>
          </p:nvPr>
        </p:nvSpPr>
        <p:spPr/>
        <p:txBody>
          <a:bodyPr/>
          <a:lstStyle/>
          <a:p>
            <a:r>
              <a:rPr lang="en-US" dirty="0"/>
              <a:t>Everlasting Covenants 15 Verses</a:t>
            </a:r>
          </a:p>
        </p:txBody>
      </p:sp>
    </p:spTree>
    <p:extLst>
      <p:ext uri="{BB962C8B-B14F-4D97-AF65-F5344CB8AC3E}">
        <p14:creationId xmlns:p14="http://schemas.microsoft.com/office/powerpoint/2010/main" val="19424471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98F39-7EC2-4E9A-A175-3AF4C2DF39CE}"/>
              </a:ext>
            </a:extLst>
          </p:cNvPr>
          <p:cNvSpPr>
            <a:spLocks noGrp="1"/>
          </p:cNvSpPr>
          <p:nvPr>
            <p:ph type="title"/>
          </p:nvPr>
        </p:nvSpPr>
        <p:spPr/>
        <p:txBody>
          <a:bodyPr/>
          <a:lstStyle/>
          <a:p>
            <a:r>
              <a:rPr lang="en-US" dirty="0"/>
              <a:t>Unconditional Covenants</a:t>
            </a:r>
          </a:p>
        </p:txBody>
      </p:sp>
      <p:sp>
        <p:nvSpPr>
          <p:cNvPr id="3" name="Content Placeholder 2">
            <a:extLst>
              <a:ext uri="{FF2B5EF4-FFF2-40B4-BE49-F238E27FC236}">
                <a16:creationId xmlns:a16="http://schemas.microsoft.com/office/drawing/2014/main" id="{1491728C-66E0-445D-AB21-8B043FEDF7B5}"/>
              </a:ext>
            </a:extLst>
          </p:cNvPr>
          <p:cNvSpPr>
            <a:spLocks noGrp="1"/>
          </p:cNvSpPr>
          <p:nvPr>
            <p:ph idx="1"/>
          </p:nvPr>
        </p:nvSpPr>
        <p:spPr/>
        <p:txBody>
          <a:bodyPr/>
          <a:lstStyle/>
          <a:p>
            <a:pPr marL="0" indent="0">
              <a:buNone/>
            </a:pPr>
            <a:r>
              <a:rPr lang="en-US" dirty="0">
                <a:solidFill>
                  <a:srgbClr val="FFFF00"/>
                </a:solidFill>
              </a:rPr>
              <a:t>The Abrahamic Covenant</a:t>
            </a:r>
            <a:r>
              <a:rPr lang="en-US" dirty="0"/>
              <a:t>			</a:t>
            </a:r>
            <a:r>
              <a:rPr lang="en-US" dirty="0">
                <a:solidFill>
                  <a:srgbClr val="FFC000"/>
                </a:solidFill>
              </a:rPr>
              <a:t>Genesis 12</a:t>
            </a:r>
          </a:p>
          <a:p>
            <a:pPr marL="457200" lvl="1" indent="0">
              <a:buNone/>
            </a:pPr>
            <a:endParaRPr lang="en-US" dirty="0"/>
          </a:p>
          <a:p>
            <a:pPr marL="0" indent="0">
              <a:buNone/>
            </a:pPr>
            <a:r>
              <a:rPr lang="en-US" dirty="0">
                <a:solidFill>
                  <a:srgbClr val="FFFF00"/>
                </a:solidFill>
              </a:rPr>
              <a:t>The Land Covenant	</a:t>
            </a:r>
            <a:r>
              <a:rPr lang="en-US" dirty="0"/>
              <a:t>			</a:t>
            </a:r>
            <a:r>
              <a:rPr lang="en-US" dirty="0">
                <a:solidFill>
                  <a:srgbClr val="FFC000"/>
                </a:solidFill>
              </a:rPr>
              <a:t>Genesis 15</a:t>
            </a:r>
          </a:p>
          <a:p>
            <a:pPr marL="0" indent="0">
              <a:buNone/>
            </a:pPr>
            <a:endParaRPr lang="en-US" dirty="0"/>
          </a:p>
          <a:p>
            <a:pPr marL="0" indent="0">
              <a:buNone/>
            </a:pPr>
            <a:r>
              <a:rPr lang="en-US" dirty="0">
                <a:solidFill>
                  <a:srgbClr val="FFFF00"/>
                </a:solidFill>
              </a:rPr>
              <a:t>The Davidic Covenant</a:t>
            </a:r>
            <a:r>
              <a:rPr lang="en-US" dirty="0"/>
              <a:t>			</a:t>
            </a:r>
            <a:r>
              <a:rPr lang="en-US" dirty="0">
                <a:solidFill>
                  <a:srgbClr val="FFC000"/>
                </a:solidFill>
              </a:rPr>
              <a:t>2 Samuel 7</a:t>
            </a:r>
          </a:p>
          <a:p>
            <a:pPr marL="0" indent="0">
              <a:buNone/>
            </a:pPr>
            <a:endParaRPr lang="en-US" dirty="0"/>
          </a:p>
          <a:p>
            <a:pPr marL="0" indent="0">
              <a:buNone/>
            </a:pPr>
            <a:r>
              <a:rPr lang="en-US" dirty="0">
                <a:solidFill>
                  <a:srgbClr val="FFFF00"/>
                </a:solidFill>
              </a:rPr>
              <a:t>The Everlasting Covenant</a:t>
            </a:r>
            <a:r>
              <a:rPr lang="en-US" dirty="0"/>
              <a:t>			</a:t>
            </a:r>
            <a:r>
              <a:rPr lang="en-US" dirty="0">
                <a:solidFill>
                  <a:srgbClr val="FFC000"/>
                </a:solidFill>
              </a:rPr>
              <a:t>Jeremiah 31:31</a:t>
            </a:r>
          </a:p>
        </p:txBody>
      </p:sp>
    </p:spTree>
    <p:extLst>
      <p:ext uri="{BB962C8B-B14F-4D97-AF65-F5344CB8AC3E}">
        <p14:creationId xmlns:p14="http://schemas.microsoft.com/office/powerpoint/2010/main" val="36183758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98F39-7EC2-4E9A-A175-3AF4C2DF39CE}"/>
              </a:ext>
            </a:extLst>
          </p:cNvPr>
          <p:cNvSpPr>
            <a:spLocks noGrp="1"/>
          </p:cNvSpPr>
          <p:nvPr>
            <p:ph type="title"/>
          </p:nvPr>
        </p:nvSpPr>
        <p:spPr/>
        <p:txBody>
          <a:bodyPr/>
          <a:lstStyle/>
          <a:p>
            <a:r>
              <a:rPr lang="en-US" dirty="0"/>
              <a:t>Unconditional Covenants</a:t>
            </a:r>
          </a:p>
        </p:txBody>
      </p:sp>
      <p:sp>
        <p:nvSpPr>
          <p:cNvPr id="3" name="Content Placeholder 2">
            <a:extLst>
              <a:ext uri="{FF2B5EF4-FFF2-40B4-BE49-F238E27FC236}">
                <a16:creationId xmlns:a16="http://schemas.microsoft.com/office/drawing/2014/main" id="{1491728C-66E0-445D-AB21-8B043FEDF7B5}"/>
              </a:ext>
            </a:extLst>
          </p:cNvPr>
          <p:cNvSpPr>
            <a:spLocks noGrp="1"/>
          </p:cNvSpPr>
          <p:nvPr>
            <p:ph idx="1"/>
          </p:nvPr>
        </p:nvSpPr>
        <p:spPr/>
        <p:txBody>
          <a:bodyPr/>
          <a:lstStyle/>
          <a:p>
            <a:pPr marL="0" indent="0">
              <a:buNone/>
            </a:pPr>
            <a:r>
              <a:rPr lang="en-US" dirty="0">
                <a:solidFill>
                  <a:srgbClr val="FFFF00"/>
                </a:solidFill>
              </a:rPr>
              <a:t>The Abrahamic Covenant</a:t>
            </a:r>
            <a:r>
              <a:rPr lang="en-US" dirty="0"/>
              <a:t>			</a:t>
            </a:r>
            <a:r>
              <a:rPr lang="en-US" dirty="0">
                <a:solidFill>
                  <a:srgbClr val="FFC000"/>
                </a:solidFill>
              </a:rPr>
              <a:t>Genesis 12</a:t>
            </a:r>
          </a:p>
          <a:p>
            <a:pPr marL="457200" lvl="1" indent="0">
              <a:buNone/>
            </a:pPr>
            <a:r>
              <a:rPr lang="en-US" dirty="0"/>
              <a:t>Challenged by the world</a:t>
            </a:r>
          </a:p>
          <a:p>
            <a:pPr marL="0" indent="0">
              <a:buNone/>
            </a:pPr>
            <a:r>
              <a:rPr lang="en-US" dirty="0">
                <a:solidFill>
                  <a:srgbClr val="FFFF00"/>
                </a:solidFill>
              </a:rPr>
              <a:t>The Land Covenant</a:t>
            </a:r>
            <a:r>
              <a:rPr lang="en-US" dirty="0"/>
              <a:t>				</a:t>
            </a:r>
            <a:r>
              <a:rPr lang="en-US" dirty="0">
                <a:solidFill>
                  <a:srgbClr val="FFC000"/>
                </a:solidFill>
              </a:rPr>
              <a:t>Genesis 15</a:t>
            </a:r>
          </a:p>
          <a:p>
            <a:pPr marL="0" indent="0">
              <a:buNone/>
            </a:pPr>
            <a:endParaRPr lang="en-US" dirty="0">
              <a:solidFill>
                <a:srgbClr val="FFFF00"/>
              </a:solidFill>
            </a:endParaRPr>
          </a:p>
          <a:p>
            <a:pPr marL="0" indent="0">
              <a:buNone/>
            </a:pPr>
            <a:r>
              <a:rPr lang="en-US" dirty="0">
                <a:solidFill>
                  <a:srgbClr val="FFFF00"/>
                </a:solidFill>
              </a:rPr>
              <a:t>The Davidic Covenant</a:t>
            </a:r>
            <a:r>
              <a:rPr lang="en-US" dirty="0"/>
              <a:t>			</a:t>
            </a:r>
            <a:r>
              <a:rPr lang="en-US" dirty="0">
                <a:solidFill>
                  <a:srgbClr val="FFC000"/>
                </a:solidFill>
              </a:rPr>
              <a:t>2 Samuel 7</a:t>
            </a:r>
          </a:p>
          <a:p>
            <a:pPr marL="0" indent="0">
              <a:buNone/>
            </a:pPr>
            <a:endParaRPr lang="en-US" dirty="0">
              <a:solidFill>
                <a:srgbClr val="FFFF00"/>
              </a:solidFill>
            </a:endParaRPr>
          </a:p>
          <a:p>
            <a:pPr marL="0" indent="0">
              <a:buNone/>
            </a:pPr>
            <a:r>
              <a:rPr lang="en-US" dirty="0">
                <a:solidFill>
                  <a:srgbClr val="FFFF00"/>
                </a:solidFill>
              </a:rPr>
              <a:t>The Everlasting Covenant</a:t>
            </a:r>
            <a:r>
              <a:rPr lang="en-US" dirty="0"/>
              <a:t>			</a:t>
            </a:r>
            <a:r>
              <a:rPr lang="en-US" dirty="0">
                <a:solidFill>
                  <a:srgbClr val="FFC000"/>
                </a:solidFill>
              </a:rPr>
              <a:t>Jeremiah 31:31</a:t>
            </a:r>
          </a:p>
        </p:txBody>
      </p:sp>
    </p:spTree>
    <p:extLst>
      <p:ext uri="{BB962C8B-B14F-4D97-AF65-F5344CB8AC3E}">
        <p14:creationId xmlns:p14="http://schemas.microsoft.com/office/powerpoint/2010/main" val="29494836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98F39-7EC2-4E9A-A175-3AF4C2DF39CE}"/>
              </a:ext>
            </a:extLst>
          </p:cNvPr>
          <p:cNvSpPr>
            <a:spLocks noGrp="1"/>
          </p:cNvSpPr>
          <p:nvPr>
            <p:ph type="title"/>
          </p:nvPr>
        </p:nvSpPr>
        <p:spPr/>
        <p:txBody>
          <a:bodyPr/>
          <a:lstStyle/>
          <a:p>
            <a:r>
              <a:rPr lang="en-US" dirty="0"/>
              <a:t>Unconditional Covenants</a:t>
            </a:r>
          </a:p>
        </p:txBody>
      </p:sp>
      <p:sp>
        <p:nvSpPr>
          <p:cNvPr id="3" name="Content Placeholder 2">
            <a:extLst>
              <a:ext uri="{FF2B5EF4-FFF2-40B4-BE49-F238E27FC236}">
                <a16:creationId xmlns:a16="http://schemas.microsoft.com/office/drawing/2014/main" id="{1491728C-66E0-445D-AB21-8B043FEDF7B5}"/>
              </a:ext>
            </a:extLst>
          </p:cNvPr>
          <p:cNvSpPr>
            <a:spLocks noGrp="1"/>
          </p:cNvSpPr>
          <p:nvPr>
            <p:ph idx="1"/>
          </p:nvPr>
        </p:nvSpPr>
        <p:spPr/>
        <p:txBody>
          <a:bodyPr/>
          <a:lstStyle/>
          <a:p>
            <a:pPr marL="0" indent="0">
              <a:buNone/>
            </a:pPr>
            <a:r>
              <a:rPr lang="en-US" dirty="0">
                <a:solidFill>
                  <a:srgbClr val="FFFF00"/>
                </a:solidFill>
              </a:rPr>
              <a:t>The Abrahamic Covenant</a:t>
            </a:r>
            <a:r>
              <a:rPr lang="en-US" dirty="0"/>
              <a:t>			</a:t>
            </a:r>
            <a:r>
              <a:rPr lang="en-US" dirty="0">
                <a:solidFill>
                  <a:srgbClr val="FFC000"/>
                </a:solidFill>
              </a:rPr>
              <a:t>Genesis 12</a:t>
            </a:r>
          </a:p>
          <a:p>
            <a:pPr marL="457200" lvl="1" indent="0">
              <a:buNone/>
            </a:pPr>
            <a:r>
              <a:rPr lang="en-US" dirty="0"/>
              <a:t>Challenged by the world</a:t>
            </a:r>
          </a:p>
          <a:p>
            <a:pPr marL="0" indent="0">
              <a:buNone/>
            </a:pPr>
            <a:r>
              <a:rPr lang="en-US" dirty="0">
                <a:solidFill>
                  <a:srgbClr val="FFFF00"/>
                </a:solidFill>
              </a:rPr>
              <a:t>The Land Covenant</a:t>
            </a:r>
            <a:r>
              <a:rPr lang="en-US" dirty="0"/>
              <a:t>				</a:t>
            </a:r>
            <a:r>
              <a:rPr lang="en-US" dirty="0">
                <a:solidFill>
                  <a:srgbClr val="FFC000"/>
                </a:solidFill>
              </a:rPr>
              <a:t>Genesis 15</a:t>
            </a:r>
          </a:p>
          <a:p>
            <a:pPr marL="457200" lvl="1" indent="0">
              <a:buNone/>
            </a:pPr>
            <a:r>
              <a:rPr lang="en-US" dirty="0"/>
              <a:t>Challenged by Islam</a:t>
            </a:r>
          </a:p>
          <a:p>
            <a:pPr marL="0" indent="0">
              <a:buNone/>
            </a:pPr>
            <a:r>
              <a:rPr lang="en-US" dirty="0">
                <a:solidFill>
                  <a:srgbClr val="FFFF00"/>
                </a:solidFill>
              </a:rPr>
              <a:t>The Davidic Covenant</a:t>
            </a:r>
            <a:r>
              <a:rPr lang="en-US" dirty="0"/>
              <a:t>			</a:t>
            </a:r>
            <a:r>
              <a:rPr lang="en-US" dirty="0">
                <a:solidFill>
                  <a:srgbClr val="FFC000"/>
                </a:solidFill>
              </a:rPr>
              <a:t>2 Samuel 7</a:t>
            </a:r>
          </a:p>
          <a:p>
            <a:pPr marL="0" indent="0">
              <a:buNone/>
            </a:pPr>
            <a:endParaRPr lang="en-US" dirty="0">
              <a:solidFill>
                <a:srgbClr val="FFFF00"/>
              </a:solidFill>
            </a:endParaRPr>
          </a:p>
          <a:p>
            <a:pPr marL="0" indent="0">
              <a:buNone/>
            </a:pPr>
            <a:r>
              <a:rPr lang="en-US" dirty="0">
                <a:solidFill>
                  <a:srgbClr val="FFFF00"/>
                </a:solidFill>
              </a:rPr>
              <a:t>The Everlasting Covenant</a:t>
            </a:r>
            <a:r>
              <a:rPr lang="en-US" dirty="0"/>
              <a:t>			</a:t>
            </a:r>
            <a:r>
              <a:rPr lang="en-US" dirty="0">
                <a:solidFill>
                  <a:srgbClr val="FFC000"/>
                </a:solidFill>
              </a:rPr>
              <a:t>Jeremiah 31:31</a:t>
            </a:r>
          </a:p>
        </p:txBody>
      </p:sp>
    </p:spTree>
    <p:extLst>
      <p:ext uri="{BB962C8B-B14F-4D97-AF65-F5344CB8AC3E}">
        <p14:creationId xmlns:p14="http://schemas.microsoft.com/office/powerpoint/2010/main" val="19008578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98F39-7EC2-4E9A-A175-3AF4C2DF39CE}"/>
              </a:ext>
            </a:extLst>
          </p:cNvPr>
          <p:cNvSpPr>
            <a:spLocks noGrp="1"/>
          </p:cNvSpPr>
          <p:nvPr>
            <p:ph type="title"/>
          </p:nvPr>
        </p:nvSpPr>
        <p:spPr/>
        <p:txBody>
          <a:bodyPr/>
          <a:lstStyle/>
          <a:p>
            <a:r>
              <a:rPr lang="en-US" dirty="0"/>
              <a:t>Unconditional Covenants</a:t>
            </a:r>
          </a:p>
        </p:txBody>
      </p:sp>
      <p:sp>
        <p:nvSpPr>
          <p:cNvPr id="3" name="Content Placeholder 2">
            <a:extLst>
              <a:ext uri="{FF2B5EF4-FFF2-40B4-BE49-F238E27FC236}">
                <a16:creationId xmlns:a16="http://schemas.microsoft.com/office/drawing/2014/main" id="{1491728C-66E0-445D-AB21-8B043FEDF7B5}"/>
              </a:ext>
            </a:extLst>
          </p:cNvPr>
          <p:cNvSpPr>
            <a:spLocks noGrp="1"/>
          </p:cNvSpPr>
          <p:nvPr>
            <p:ph idx="1"/>
          </p:nvPr>
        </p:nvSpPr>
        <p:spPr/>
        <p:txBody>
          <a:bodyPr/>
          <a:lstStyle/>
          <a:p>
            <a:pPr marL="0" indent="0">
              <a:buNone/>
            </a:pPr>
            <a:r>
              <a:rPr lang="en-US" dirty="0">
                <a:solidFill>
                  <a:srgbClr val="FFFF00"/>
                </a:solidFill>
              </a:rPr>
              <a:t>The Abrahamic Covenant</a:t>
            </a:r>
            <a:r>
              <a:rPr lang="en-US" dirty="0"/>
              <a:t>			</a:t>
            </a:r>
            <a:r>
              <a:rPr lang="en-US" dirty="0">
                <a:solidFill>
                  <a:srgbClr val="FFC000"/>
                </a:solidFill>
              </a:rPr>
              <a:t>Genesis 12</a:t>
            </a:r>
          </a:p>
          <a:p>
            <a:pPr marL="457200" lvl="1" indent="0">
              <a:buNone/>
            </a:pPr>
            <a:r>
              <a:rPr lang="en-US" dirty="0"/>
              <a:t>Challenged by the world</a:t>
            </a:r>
          </a:p>
          <a:p>
            <a:pPr marL="0" indent="0">
              <a:buNone/>
            </a:pPr>
            <a:r>
              <a:rPr lang="en-US" dirty="0">
                <a:solidFill>
                  <a:srgbClr val="FFFF00"/>
                </a:solidFill>
              </a:rPr>
              <a:t>The Land Covenant</a:t>
            </a:r>
            <a:r>
              <a:rPr lang="en-US" dirty="0"/>
              <a:t>				</a:t>
            </a:r>
            <a:r>
              <a:rPr lang="en-US" dirty="0">
                <a:solidFill>
                  <a:srgbClr val="FFC000"/>
                </a:solidFill>
              </a:rPr>
              <a:t>Genesis 15</a:t>
            </a:r>
          </a:p>
          <a:p>
            <a:pPr marL="457200" lvl="1" indent="0">
              <a:buNone/>
            </a:pPr>
            <a:r>
              <a:rPr lang="en-US" dirty="0"/>
              <a:t>Challenged by Islam</a:t>
            </a:r>
          </a:p>
          <a:p>
            <a:pPr marL="0" indent="0">
              <a:buNone/>
            </a:pPr>
            <a:r>
              <a:rPr lang="en-US" dirty="0">
                <a:solidFill>
                  <a:srgbClr val="FFFF00"/>
                </a:solidFill>
              </a:rPr>
              <a:t>The Davidic Covenant</a:t>
            </a:r>
            <a:r>
              <a:rPr lang="en-US" dirty="0"/>
              <a:t>			</a:t>
            </a:r>
            <a:r>
              <a:rPr lang="en-US" dirty="0">
                <a:solidFill>
                  <a:srgbClr val="FFC000"/>
                </a:solidFill>
              </a:rPr>
              <a:t>2 Samuel 7</a:t>
            </a:r>
          </a:p>
          <a:p>
            <a:pPr marL="457200" lvl="1" indent="0">
              <a:buNone/>
            </a:pPr>
            <a:r>
              <a:rPr lang="en-US" dirty="0"/>
              <a:t>Challenged by the “Church”</a:t>
            </a:r>
          </a:p>
          <a:p>
            <a:pPr marL="0" indent="0">
              <a:buNone/>
            </a:pPr>
            <a:r>
              <a:rPr lang="en-US" dirty="0">
                <a:solidFill>
                  <a:srgbClr val="FFFF00"/>
                </a:solidFill>
              </a:rPr>
              <a:t>The Everlasting Covenant</a:t>
            </a:r>
            <a:r>
              <a:rPr lang="en-US" dirty="0"/>
              <a:t>			</a:t>
            </a:r>
            <a:r>
              <a:rPr lang="en-US" dirty="0">
                <a:solidFill>
                  <a:srgbClr val="FFC000"/>
                </a:solidFill>
              </a:rPr>
              <a:t>Jeremiah 31:31</a:t>
            </a:r>
          </a:p>
        </p:txBody>
      </p:sp>
    </p:spTree>
    <p:extLst>
      <p:ext uri="{BB962C8B-B14F-4D97-AF65-F5344CB8AC3E}">
        <p14:creationId xmlns:p14="http://schemas.microsoft.com/office/powerpoint/2010/main" val="337557337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98F39-7EC2-4E9A-A175-3AF4C2DF39CE}"/>
              </a:ext>
            </a:extLst>
          </p:cNvPr>
          <p:cNvSpPr>
            <a:spLocks noGrp="1"/>
          </p:cNvSpPr>
          <p:nvPr>
            <p:ph type="title"/>
          </p:nvPr>
        </p:nvSpPr>
        <p:spPr/>
        <p:txBody>
          <a:bodyPr/>
          <a:lstStyle/>
          <a:p>
            <a:r>
              <a:rPr lang="en-US" dirty="0"/>
              <a:t>Unconditional Covenants</a:t>
            </a:r>
          </a:p>
        </p:txBody>
      </p:sp>
      <p:sp>
        <p:nvSpPr>
          <p:cNvPr id="3" name="Content Placeholder 2">
            <a:extLst>
              <a:ext uri="{FF2B5EF4-FFF2-40B4-BE49-F238E27FC236}">
                <a16:creationId xmlns:a16="http://schemas.microsoft.com/office/drawing/2014/main" id="{1491728C-66E0-445D-AB21-8B043FEDF7B5}"/>
              </a:ext>
            </a:extLst>
          </p:cNvPr>
          <p:cNvSpPr>
            <a:spLocks noGrp="1"/>
          </p:cNvSpPr>
          <p:nvPr>
            <p:ph idx="1"/>
          </p:nvPr>
        </p:nvSpPr>
        <p:spPr/>
        <p:txBody>
          <a:bodyPr>
            <a:normAutofit lnSpcReduction="10000"/>
          </a:bodyPr>
          <a:lstStyle/>
          <a:p>
            <a:pPr marL="0" indent="0">
              <a:buNone/>
            </a:pPr>
            <a:r>
              <a:rPr lang="en-US" dirty="0">
                <a:solidFill>
                  <a:srgbClr val="FFFF00"/>
                </a:solidFill>
              </a:rPr>
              <a:t>The Abrahamic Covenant</a:t>
            </a:r>
            <a:r>
              <a:rPr lang="en-US" dirty="0"/>
              <a:t>			</a:t>
            </a:r>
            <a:r>
              <a:rPr lang="en-US" dirty="0">
                <a:solidFill>
                  <a:srgbClr val="FFC000"/>
                </a:solidFill>
              </a:rPr>
              <a:t>Genesis 12</a:t>
            </a:r>
          </a:p>
          <a:p>
            <a:pPr marL="457200" lvl="1" indent="0">
              <a:buNone/>
            </a:pPr>
            <a:r>
              <a:rPr lang="en-US" dirty="0"/>
              <a:t>Challenged by the world</a:t>
            </a:r>
          </a:p>
          <a:p>
            <a:pPr marL="457200" lvl="1" indent="0">
              <a:buNone/>
            </a:pPr>
            <a:r>
              <a:rPr lang="en-US" dirty="0"/>
              <a:t>60% of U.N. resolutions are against Israel</a:t>
            </a:r>
          </a:p>
          <a:p>
            <a:pPr marL="457200" lvl="1" indent="0">
              <a:buNone/>
            </a:pPr>
            <a:r>
              <a:rPr lang="en-US" dirty="0"/>
              <a:t>60% of U.N. Security Counsel against Israel</a:t>
            </a:r>
          </a:p>
          <a:p>
            <a:pPr marL="457200" lvl="1" indent="0">
              <a:buNone/>
            </a:pPr>
            <a:r>
              <a:rPr lang="en-US" dirty="0"/>
              <a:t>U.N. is Anti-Semitic </a:t>
            </a:r>
          </a:p>
          <a:p>
            <a:pPr marL="0" indent="0">
              <a:buNone/>
            </a:pPr>
            <a:r>
              <a:rPr lang="en-US" dirty="0">
                <a:solidFill>
                  <a:srgbClr val="FFFF00"/>
                </a:solidFill>
              </a:rPr>
              <a:t>The Land Covenant</a:t>
            </a:r>
            <a:r>
              <a:rPr lang="en-US" dirty="0"/>
              <a:t>				</a:t>
            </a:r>
            <a:r>
              <a:rPr lang="en-US" dirty="0">
                <a:solidFill>
                  <a:srgbClr val="FFC000"/>
                </a:solidFill>
              </a:rPr>
              <a:t>Genesis 15</a:t>
            </a:r>
          </a:p>
          <a:p>
            <a:pPr marL="457200" lvl="1" indent="0">
              <a:buNone/>
            </a:pPr>
            <a:r>
              <a:rPr lang="en-US" dirty="0"/>
              <a:t>Challenged by Islam</a:t>
            </a:r>
          </a:p>
          <a:p>
            <a:pPr marL="0" indent="0">
              <a:buNone/>
            </a:pPr>
            <a:r>
              <a:rPr lang="en-US" dirty="0">
                <a:solidFill>
                  <a:srgbClr val="FFFF00"/>
                </a:solidFill>
              </a:rPr>
              <a:t>The Davidic Covenant</a:t>
            </a:r>
            <a:r>
              <a:rPr lang="en-US" dirty="0"/>
              <a:t>			</a:t>
            </a:r>
            <a:r>
              <a:rPr lang="en-US" dirty="0">
                <a:solidFill>
                  <a:srgbClr val="FFC000"/>
                </a:solidFill>
              </a:rPr>
              <a:t>2 Samuel 7</a:t>
            </a:r>
          </a:p>
          <a:p>
            <a:pPr marL="457200" lvl="1" indent="0">
              <a:buNone/>
            </a:pPr>
            <a:r>
              <a:rPr lang="en-US" dirty="0"/>
              <a:t>Challenged by the “Church”</a:t>
            </a:r>
          </a:p>
          <a:p>
            <a:pPr marL="0" indent="0">
              <a:buNone/>
            </a:pPr>
            <a:r>
              <a:rPr lang="en-US" dirty="0">
                <a:solidFill>
                  <a:srgbClr val="FFFF00"/>
                </a:solidFill>
              </a:rPr>
              <a:t>The Everlasting Covenant</a:t>
            </a:r>
            <a:r>
              <a:rPr lang="en-US" dirty="0"/>
              <a:t>			</a:t>
            </a:r>
            <a:r>
              <a:rPr lang="en-US" dirty="0">
                <a:solidFill>
                  <a:srgbClr val="FFC000"/>
                </a:solidFill>
              </a:rPr>
              <a:t>Jeremiah 31:31</a:t>
            </a:r>
          </a:p>
        </p:txBody>
      </p:sp>
      <p:sp>
        <p:nvSpPr>
          <p:cNvPr id="4" name="Rectangle 3">
            <a:extLst>
              <a:ext uri="{FF2B5EF4-FFF2-40B4-BE49-F238E27FC236}">
                <a16:creationId xmlns:a16="http://schemas.microsoft.com/office/drawing/2014/main" id="{C862BA11-7345-459A-99F4-7C3FC37F6B7B}"/>
              </a:ext>
            </a:extLst>
          </p:cNvPr>
          <p:cNvSpPr/>
          <p:nvPr/>
        </p:nvSpPr>
        <p:spPr>
          <a:xfrm>
            <a:off x="737616" y="1825625"/>
            <a:ext cx="9878568" cy="1868551"/>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092484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98F39-7EC2-4E9A-A175-3AF4C2DF39CE}"/>
              </a:ext>
            </a:extLst>
          </p:cNvPr>
          <p:cNvSpPr>
            <a:spLocks noGrp="1"/>
          </p:cNvSpPr>
          <p:nvPr>
            <p:ph type="title"/>
          </p:nvPr>
        </p:nvSpPr>
        <p:spPr/>
        <p:txBody>
          <a:bodyPr/>
          <a:lstStyle/>
          <a:p>
            <a:r>
              <a:rPr lang="en-US" dirty="0"/>
              <a:t>Unconditional Covenants</a:t>
            </a:r>
          </a:p>
        </p:txBody>
      </p:sp>
      <p:sp>
        <p:nvSpPr>
          <p:cNvPr id="3" name="Content Placeholder 2">
            <a:extLst>
              <a:ext uri="{FF2B5EF4-FFF2-40B4-BE49-F238E27FC236}">
                <a16:creationId xmlns:a16="http://schemas.microsoft.com/office/drawing/2014/main" id="{1491728C-66E0-445D-AB21-8B043FEDF7B5}"/>
              </a:ext>
            </a:extLst>
          </p:cNvPr>
          <p:cNvSpPr>
            <a:spLocks noGrp="1"/>
          </p:cNvSpPr>
          <p:nvPr>
            <p:ph idx="1"/>
          </p:nvPr>
        </p:nvSpPr>
        <p:spPr/>
        <p:txBody>
          <a:bodyPr>
            <a:normAutofit/>
          </a:bodyPr>
          <a:lstStyle/>
          <a:p>
            <a:pPr marL="0" indent="0">
              <a:buNone/>
            </a:pPr>
            <a:r>
              <a:rPr lang="en-US" dirty="0">
                <a:solidFill>
                  <a:srgbClr val="FFFF00"/>
                </a:solidFill>
              </a:rPr>
              <a:t>The Abrahamic Covenant</a:t>
            </a:r>
            <a:r>
              <a:rPr lang="en-US" dirty="0"/>
              <a:t>			</a:t>
            </a:r>
            <a:r>
              <a:rPr lang="en-US" dirty="0">
                <a:solidFill>
                  <a:srgbClr val="FFC000"/>
                </a:solidFill>
              </a:rPr>
              <a:t>Genesis 12</a:t>
            </a:r>
          </a:p>
          <a:p>
            <a:pPr marL="457200" lvl="1" indent="0">
              <a:buNone/>
            </a:pPr>
            <a:r>
              <a:rPr lang="en-US" dirty="0"/>
              <a:t>Challenged by the world</a:t>
            </a:r>
          </a:p>
          <a:p>
            <a:pPr marL="0" indent="0">
              <a:buNone/>
            </a:pPr>
            <a:r>
              <a:rPr lang="en-US" dirty="0">
                <a:solidFill>
                  <a:srgbClr val="FFFF00"/>
                </a:solidFill>
              </a:rPr>
              <a:t>The Land Covenant</a:t>
            </a:r>
            <a:r>
              <a:rPr lang="en-US" dirty="0"/>
              <a:t>				</a:t>
            </a:r>
            <a:r>
              <a:rPr lang="en-US" dirty="0">
                <a:solidFill>
                  <a:srgbClr val="FFC000"/>
                </a:solidFill>
              </a:rPr>
              <a:t>Genesis 15</a:t>
            </a:r>
          </a:p>
          <a:p>
            <a:pPr marL="457200" lvl="1" indent="0">
              <a:buNone/>
            </a:pPr>
            <a:r>
              <a:rPr lang="en-US" dirty="0"/>
              <a:t>Challenged by Islam</a:t>
            </a:r>
          </a:p>
          <a:p>
            <a:pPr marL="457200" lvl="1" indent="0">
              <a:buNone/>
            </a:pPr>
            <a:r>
              <a:rPr lang="en-US" dirty="0"/>
              <a:t>They don’t believe God has given that land to Israel</a:t>
            </a:r>
          </a:p>
          <a:p>
            <a:pPr marL="0" indent="0">
              <a:buNone/>
            </a:pPr>
            <a:r>
              <a:rPr lang="en-US" dirty="0">
                <a:solidFill>
                  <a:srgbClr val="FFFF00"/>
                </a:solidFill>
              </a:rPr>
              <a:t>The Davidic Covenant</a:t>
            </a:r>
            <a:r>
              <a:rPr lang="en-US" dirty="0"/>
              <a:t>			</a:t>
            </a:r>
            <a:r>
              <a:rPr lang="en-US" dirty="0">
                <a:solidFill>
                  <a:srgbClr val="FFC000"/>
                </a:solidFill>
              </a:rPr>
              <a:t>2 Samuel 7</a:t>
            </a:r>
          </a:p>
          <a:p>
            <a:pPr marL="457200" lvl="1" indent="0">
              <a:buNone/>
            </a:pPr>
            <a:r>
              <a:rPr lang="en-US" dirty="0"/>
              <a:t>Challenged by the “Church”</a:t>
            </a:r>
          </a:p>
          <a:p>
            <a:pPr marL="0" indent="0">
              <a:buNone/>
            </a:pPr>
            <a:r>
              <a:rPr lang="en-US" dirty="0">
                <a:solidFill>
                  <a:srgbClr val="FFFF00"/>
                </a:solidFill>
              </a:rPr>
              <a:t>The Everlasting Covenant</a:t>
            </a:r>
            <a:r>
              <a:rPr lang="en-US" dirty="0"/>
              <a:t>			</a:t>
            </a:r>
            <a:r>
              <a:rPr lang="en-US" dirty="0">
                <a:solidFill>
                  <a:srgbClr val="FFC000"/>
                </a:solidFill>
              </a:rPr>
              <a:t>Jeremiah 31:31</a:t>
            </a:r>
          </a:p>
        </p:txBody>
      </p:sp>
      <p:sp>
        <p:nvSpPr>
          <p:cNvPr id="4" name="Rectangle 3">
            <a:extLst>
              <a:ext uri="{FF2B5EF4-FFF2-40B4-BE49-F238E27FC236}">
                <a16:creationId xmlns:a16="http://schemas.microsoft.com/office/drawing/2014/main" id="{BE61DF1C-C774-4173-8581-964C25BD2DB4}"/>
              </a:ext>
            </a:extLst>
          </p:cNvPr>
          <p:cNvSpPr/>
          <p:nvPr/>
        </p:nvSpPr>
        <p:spPr>
          <a:xfrm>
            <a:off x="691896" y="2711354"/>
            <a:ext cx="9878568" cy="1435291"/>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577200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98F39-7EC2-4E9A-A175-3AF4C2DF39CE}"/>
              </a:ext>
            </a:extLst>
          </p:cNvPr>
          <p:cNvSpPr>
            <a:spLocks noGrp="1"/>
          </p:cNvSpPr>
          <p:nvPr>
            <p:ph type="title"/>
          </p:nvPr>
        </p:nvSpPr>
        <p:spPr/>
        <p:txBody>
          <a:bodyPr/>
          <a:lstStyle/>
          <a:p>
            <a:r>
              <a:rPr lang="en-US" dirty="0"/>
              <a:t>Unconditional Covenants</a:t>
            </a:r>
          </a:p>
        </p:txBody>
      </p:sp>
      <p:sp>
        <p:nvSpPr>
          <p:cNvPr id="3" name="Content Placeholder 2">
            <a:extLst>
              <a:ext uri="{FF2B5EF4-FFF2-40B4-BE49-F238E27FC236}">
                <a16:creationId xmlns:a16="http://schemas.microsoft.com/office/drawing/2014/main" id="{1491728C-66E0-445D-AB21-8B043FEDF7B5}"/>
              </a:ext>
            </a:extLst>
          </p:cNvPr>
          <p:cNvSpPr>
            <a:spLocks noGrp="1"/>
          </p:cNvSpPr>
          <p:nvPr>
            <p:ph idx="1"/>
          </p:nvPr>
        </p:nvSpPr>
        <p:spPr/>
        <p:txBody>
          <a:bodyPr>
            <a:normAutofit/>
          </a:bodyPr>
          <a:lstStyle/>
          <a:p>
            <a:pPr marL="0" indent="0">
              <a:buNone/>
            </a:pPr>
            <a:r>
              <a:rPr lang="en-US" dirty="0">
                <a:solidFill>
                  <a:srgbClr val="FFFF00"/>
                </a:solidFill>
              </a:rPr>
              <a:t>The Abrahamic Covenant</a:t>
            </a:r>
            <a:r>
              <a:rPr lang="en-US" dirty="0"/>
              <a:t>			</a:t>
            </a:r>
            <a:r>
              <a:rPr lang="en-US" dirty="0">
                <a:solidFill>
                  <a:srgbClr val="FFC000"/>
                </a:solidFill>
              </a:rPr>
              <a:t>Genesis 12</a:t>
            </a:r>
          </a:p>
          <a:p>
            <a:pPr marL="457200" lvl="1" indent="0">
              <a:buNone/>
            </a:pPr>
            <a:r>
              <a:rPr lang="en-US" dirty="0"/>
              <a:t>Challenged by the world</a:t>
            </a:r>
          </a:p>
          <a:p>
            <a:pPr marL="0" indent="0">
              <a:buNone/>
            </a:pPr>
            <a:r>
              <a:rPr lang="en-US" dirty="0">
                <a:solidFill>
                  <a:srgbClr val="FFFF00"/>
                </a:solidFill>
              </a:rPr>
              <a:t>The Land Covenant</a:t>
            </a:r>
            <a:r>
              <a:rPr lang="en-US" dirty="0"/>
              <a:t>				</a:t>
            </a:r>
            <a:r>
              <a:rPr lang="en-US" dirty="0">
                <a:solidFill>
                  <a:srgbClr val="FFC000"/>
                </a:solidFill>
              </a:rPr>
              <a:t>Genesis 15</a:t>
            </a:r>
          </a:p>
          <a:p>
            <a:pPr marL="457200" lvl="1" indent="0">
              <a:buNone/>
            </a:pPr>
            <a:r>
              <a:rPr lang="en-US" dirty="0"/>
              <a:t>Challenged by Islam</a:t>
            </a:r>
          </a:p>
          <a:p>
            <a:pPr marL="0" indent="0">
              <a:buNone/>
            </a:pPr>
            <a:r>
              <a:rPr lang="en-US" dirty="0">
                <a:solidFill>
                  <a:srgbClr val="FFFF00"/>
                </a:solidFill>
              </a:rPr>
              <a:t>The Davidic Covenant</a:t>
            </a:r>
            <a:r>
              <a:rPr lang="en-US" dirty="0"/>
              <a:t>			</a:t>
            </a:r>
            <a:r>
              <a:rPr lang="en-US" dirty="0">
                <a:solidFill>
                  <a:srgbClr val="FFC000"/>
                </a:solidFill>
              </a:rPr>
              <a:t>2 Samuel 7</a:t>
            </a:r>
          </a:p>
          <a:p>
            <a:pPr marL="457200" lvl="1" indent="0">
              <a:buNone/>
            </a:pPr>
            <a:r>
              <a:rPr lang="en-US" dirty="0"/>
              <a:t>Challenged by the “Church”</a:t>
            </a:r>
          </a:p>
          <a:p>
            <a:pPr marL="457200" lvl="1" indent="0">
              <a:buNone/>
            </a:pPr>
            <a:r>
              <a:rPr lang="en-US" dirty="0"/>
              <a:t>9 out of 10 churches are </a:t>
            </a:r>
            <a:r>
              <a:rPr lang="en-US" u="sng" dirty="0"/>
              <a:t>amillennial</a:t>
            </a:r>
            <a:r>
              <a:rPr lang="en-US" dirty="0"/>
              <a:t>—don’t believe in a Davidic Covenant or the 1000 year reign </a:t>
            </a:r>
          </a:p>
          <a:p>
            <a:pPr marL="0" indent="0">
              <a:buNone/>
            </a:pPr>
            <a:r>
              <a:rPr lang="en-US" dirty="0">
                <a:solidFill>
                  <a:srgbClr val="FFFF00"/>
                </a:solidFill>
              </a:rPr>
              <a:t>The Everlasting Covenant</a:t>
            </a:r>
            <a:r>
              <a:rPr lang="en-US" dirty="0"/>
              <a:t>			</a:t>
            </a:r>
            <a:r>
              <a:rPr lang="en-US" dirty="0">
                <a:solidFill>
                  <a:srgbClr val="FFC000"/>
                </a:solidFill>
              </a:rPr>
              <a:t>Jeremiah 31:31</a:t>
            </a:r>
          </a:p>
        </p:txBody>
      </p:sp>
      <p:sp>
        <p:nvSpPr>
          <p:cNvPr id="4" name="Rectangle 3">
            <a:extLst>
              <a:ext uri="{FF2B5EF4-FFF2-40B4-BE49-F238E27FC236}">
                <a16:creationId xmlns:a16="http://schemas.microsoft.com/office/drawing/2014/main" id="{33480529-C8FC-4FE7-A277-518E3125CD1C}"/>
              </a:ext>
            </a:extLst>
          </p:cNvPr>
          <p:cNvSpPr/>
          <p:nvPr/>
        </p:nvSpPr>
        <p:spPr>
          <a:xfrm>
            <a:off x="838200" y="3584448"/>
            <a:ext cx="10427208" cy="168249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2064771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98F39-7EC2-4E9A-A175-3AF4C2DF39CE}"/>
              </a:ext>
            </a:extLst>
          </p:cNvPr>
          <p:cNvSpPr>
            <a:spLocks noGrp="1"/>
          </p:cNvSpPr>
          <p:nvPr>
            <p:ph type="title"/>
          </p:nvPr>
        </p:nvSpPr>
        <p:spPr/>
        <p:txBody>
          <a:bodyPr/>
          <a:lstStyle/>
          <a:p>
            <a:r>
              <a:rPr lang="en-US" dirty="0"/>
              <a:t>Unconditional Covenants</a:t>
            </a:r>
          </a:p>
        </p:txBody>
      </p:sp>
      <p:sp>
        <p:nvSpPr>
          <p:cNvPr id="3" name="Content Placeholder 2">
            <a:extLst>
              <a:ext uri="{FF2B5EF4-FFF2-40B4-BE49-F238E27FC236}">
                <a16:creationId xmlns:a16="http://schemas.microsoft.com/office/drawing/2014/main" id="{1491728C-66E0-445D-AB21-8B043FEDF7B5}"/>
              </a:ext>
            </a:extLst>
          </p:cNvPr>
          <p:cNvSpPr>
            <a:spLocks noGrp="1"/>
          </p:cNvSpPr>
          <p:nvPr>
            <p:ph idx="1"/>
          </p:nvPr>
        </p:nvSpPr>
        <p:spPr/>
        <p:txBody>
          <a:bodyPr>
            <a:normAutofit lnSpcReduction="10000"/>
          </a:bodyPr>
          <a:lstStyle/>
          <a:p>
            <a:pPr marL="0" indent="0">
              <a:buNone/>
            </a:pPr>
            <a:r>
              <a:rPr lang="en-US" dirty="0"/>
              <a:t>What is Amillennialism?</a:t>
            </a:r>
          </a:p>
          <a:p>
            <a:pPr marL="0" indent="0">
              <a:buNone/>
            </a:pPr>
            <a:r>
              <a:rPr lang="en-US" dirty="0"/>
              <a:t>Answer: Amillennialism is the name given to the belief that there will not be a literal 1,000-year reign of Christ. The people who hold to this belief are called </a:t>
            </a:r>
            <a:r>
              <a:rPr lang="en-US" dirty="0" err="1"/>
              <a:t>amillennialists</a:t>
            </a:r>
            <a:r>
              <a:rPr lang="en-US" dirty="0"/>
              <a:t>. The prefix “a-” in amillennialism means “no” or “not.” Hence, “amillennialism” means “no millennium.” This differs from the most scripturally accurate view called premillennialism (the view that Christ’s second coming will occur prior to His millennial kingdom and that the millennial kingdom is a literal 1,000-year reign) and from the less-widely accepted view called postmillennialism (the belief that Christ will return after Christians, not Christ Himself, have established the kingdom on this earth. Widely held by New Apostolic Reformation Churches “NAR”).</a:t>
            </a:r>
            <a:endParaRPr lang="en-US" dirty="0">
              <a:solidFill>
                <a:srgbClr val="FFC000"/>
              </a:solidFill>
            </a:endParaRPr>
          </a:p>
        </p:txBody>
      </p:sp>
    </p:spTree>
    <p:extLst>
      <p:ext uri="{BB962C8B-B14F-4D97-AF65-F5344CB8AC3E}">
        <p14:creationId xmlns:p14="http://schemas.microsoft.com/office/powerpoint/2010/main" val="3077156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4F24743-3795-4DA6-BDEF-EC2144413CEB}"/>
              </a:ext>
            </a:extLst>
          </p:cNvPr>
          <p:cNvSpPr>
            <a:spLocks noGrp="1"/>
          </p:cNvSpPr>
          <p:nvPr>
            <p:ph type="title"/>
          </p:nvPr>
        </p:nvSpPr>
        <p:spPr/>
        <p:txBody>
          <a:bodyPr/>
          <a:lstStyle/>
          <a:p>
            <a:r>
              <a:rPr lang="en-US" dirty="0"/>
              <a:t>Edenic Covenant  </a:t>
            </a:r>
          </a:p>
        </p:txBody>
      </p:sp>
      <p:sp>
        <p:nvSpPr>
          <p:cNvPr id="5" name="Content Placeholder 4">
            <a:extLst>
              <a:ext uri="{FF2B5EF4-FFF2-40B4-BE49-F238E27FC236}">
                <a16:creationId xmlns:a16="http://schemas.microsoft.com/office/drawing/2014/main" id="{E781013B-887D-4310-B0C8-693686DE2C8E}"/>
              </a:ext>
            </a:extLst>
          </p:cNvPr>
          <p:cNvSpPr>
            <a:spLocks noGrp="1"/>
          </p:cNvSpPr>
          <p:nvPr>
            <p:ph idx="1"/>
          </p:nvPr>
        </p:nvSpPr>
        <p:spPr/>
        <p:txBody>
          <a:bodyPr>
            <a:normAutofit fontScale="92500" lnSpcReduction="10000"/>
          </a:bodyPr>
          <a:lstStyle/>
          <a:p>
            <a:r>
              <a:rPr lang="en-US" dirty="0"/>
              <a:t>To man more had been given: of him, therefore, was more required. He was endued with understanding and will: he was capable of knowing what he owed to his Maker, and of exercising discretion in performing it. </a:t>
            </a:r>
          </a:p>
          <a:p>
            <a:r>
              <a:rPr lang="en-US" dirty="0"/>
              <a:t>To him therefore, in addition to the moral law which was written on his heart, and from which he could not deviate without opposing all his innate propensities, a positive precept was given: the will of his Creator was enacted into a law: and that which was indifferent in itself, was made a test of its obedience. </a:t>
            </a:r>
          </a:p>
          <a:p>
            <a:r>
              <a:rPr lang="en-US" dirty="0"/>
              <a:t>All the trees in Paradise were given to him for the nourishment and support of his body. But that he might have an opportunity of acknowledging his dependence on God, and his ready submission to the divine will, one tree was excepted; and the use of it was prohibited under the severest penalties.</a:t>
            </a:r>
          </a:p>
        </p:txBody>
      </p:sp>
    </p:spTree>
    <p:extLst>
      <p:ext uri="{BB962C8B-B14F-4D97-AF65-F5344CB8AC3E}">
        <p14:creationId xmlns:p14="http://schemas.microsoft.com/office/powerpoint/2010/main" val="261194445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62B886D-4764-47DE-9695-85D7B036E39F}"/>
              </a:ext>
            </a:extLst>
          </p:cNvPr>
          <p:cNvSpPr>
            <a:spLocks noGrp="1"/>
          </p:cNvSpPr>
          <p:nvPr>
            <p:ph idx="1"/>
          </p:nvPr>
        </p:nvSpPr>
        <p:spPr/>
        <p:txBody>
          <a:bodyPr>
            <a:normAutofit fontScale="92500"/>
          </a:bodyPr>
          <a:lstStyle/>
          <a:p>
            <a:r>
              <a:rPr lang="en-US" dirty="0"/>
              <a:t>2 Samuel 7:8-9 KJV</a:t>
            </a:r>
          </a:p>
          <a:p>
            <a:r>
              <a:rPr lang="en-US" dirty="0"/>
              <a:t>(8)  Now therefore so shalt thou say unto my servant David, Thus saith the LORD of hosts, I took thee from the sheepcote, from following the sheep, to be ruler over my people, over Israel:</a:t>
            </a:r>
          </a:p>
          <a:p>
            <a:r>
              <a:rPr lang="en-US" dirty="0"/>
              <a:t>(9)  And I was with thee whithersoever thou wentest, and have cut off all thine enemies out of thy sight, and have made thee a great name, like unto the name of the great men that are in the earth.</a:t>
            </a:r>
          </a:p>
        </p:txBody>
      </p:sp>
      <p:sp>
        <p:nvSpPr>
          <p:cNvPr id="5" name="Title 4">
            <a:extLst>
              <a:ext uri="{FF2B5EF4-FFF2-40B4-BE49-F238E27FC236}">
                <a16:creationId xmlns:a16="http://schemas.microsoft.com/office/drawing/2014/main" id="{F9AE8F6B-7C96-414C-B041-86EE5B8FDBBF}"/>
              </a:ext>
            </a:extLst>
          </p:cNvPr>
          <p:cNvSpPr>
            <a:spLocks noGrp="1"/>
          </p:cNvSpPr>
          <p:nvPr>
            <p:ph type="title"/>
          </p:nvPr>
        </p:nvSpPr>
        <p:spPr/>
        <p:txBody>
          <a:bodyPr/>
          <a:lstStyle/>
          <a:p>
            <a:r>
              <a:rPr lang="en-US" dirty="0"/>
              <a:t>Davidic Covenant</a:t>
            </a:r>
          </a:p>
        </p:txBody>
      </p:sp>
      <p:sp>
        <p:nvSpPr>
          <p:cNvPr id="6" name="Rectangle 5">
            <a:extLst>
              <a:ext uri="{FF2B5EF4-FFF2-40B4-BE49-F238E27FC236}">
                <a16:creationId xmlns:a16="http://schemas.microsoft.com/office/drawing/2014/main" id="{F03FC6A1-2510-4753-9EDE-2923C36F3CCC}"/>
              </a:ext>
            </a:extLst>
          </p:cNvPr>
          <p:cNvSpPr/>
          <p:nvPr/>
        </p:nvSpPr>
        <p:spPr>
          <a:xfrm>
            <a:off x="6739128" y="2578608"/>
            <a:ext cx="3209544" cy="374904"/>
          </a:xfrm>
          <a:prstGeom prst="rect">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36C82B5A-F88B-4426-A2F5-FA7B3AA03BEF}"/>
              </a:ext>
            </a:extLst>
          </p:cNvPr>
          <p:cNvPicPr>
            <a:picLocks noChangeAspect="1"/>
          </p:cNvPicPr>
          <p:nvPr/>
        </p:nvPicPr>
        <p:blipFill>
          <a:blip r:embed="rId2"/>
          <a:stretch>
            <a:fillRect/>
          </a:stretch>
        </p:blipFill>
        <p:spPr>
          <a:xfrm>
            <a:off x="1812455" y="2926080"/>
            <a:ext cx="1077050" cy="432854"/>
          </a:xfrm>
          <a:prstGeom prst="rect">
            <a:avLst/>
          </a:prstGeom>
        </p:spPr>
      </p:pic>
    </p:spTree>
    <p:extLst>
      <p:ext uri="{BB962C8B-B14F-4D97-AF65-F5344CB8AC3E}">
        <p14:creationId xmlns:p14="http://schemas.microsoft.com/office/powerpoint/2010/main" val="67624504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EBF9825-1EBA-4A9B-ACE5-7C314E143246}"/>
              </a:ext>
            </a:extLst>
          </p:cNvPr>
          <p:cNvSpPr>
            <a:spLocks noGrp="1"/>
          </p:cNvSpPr>
          <p:nvPr>
            <p:ph idx="1"/>
          </p:nvPr>
        </p:nvSpPr>
        <p:spPr/>
        <p:txBody>
          <a:bodyPr>
            <a:normAutofit fontScale="92500" lnSpcReduction="10000"/>
          </a:bodyPr>
          <a:lstStyle/>
          <a:p>
            <a:r>
              <a:rPr lang="en-US" dirty="0"/>
              <a:t>2 Samuel 7:10-11 KJV</a:t>
            </a:r>
          </a:p>
          <a:p>
            <a:r>
              <a:rPr lang="en-US" dirty="0"/>
              <a:t>(10)  Moreover I will appoint a place for my people Israel, and will plant them, that they may dwell in a place of their own, and move no more; neither shall the children of wickedness afflict them any more, as beforetime,</a:t>
            </a:r>
          </a:p>
          <a:p>
            <a:r>
              <a:rPr lang="en-US" dirty="0"/>
              <a:t>(11)  And as since the time that I commanded judges to be over my people Israel, and have caused thee to rest from all thine enemies. Also the LORD </a:t>
            </a:r>
            <a:r>
              <a:rPr lang="en-US" dirty="0" err="1"/>
              <a:t>telleth</a:t>
            </a:r>
            <a:r>
              <a:rPr lang="en-US" dirty="0"/>
              <a:t> thee that he will make thee an house.</a:t>
            </a:r>
          </a:p>
        </p:txBody>
      </p:sp>
      <p:sp>
        <p:nvSpPr>
          <p:cNvPr id="3" name="Title 2">
            <a:extLst>
              <a:ext uri="{FF2B5EF4-FFF2-40B4-BE49-F238E27FC236}">
                <a16:creationId xmlns:a16="http://schemas.microsoft.com/office/drawing/2014/main" id="{968AA428-E72B-4541-B2FF-573BBA2A735C}"/>
              </a:ext>
            </a:extLst>
          </p:cNvPr>
          <p:cNvSpPr>
            <a:spLocks noGrp="1"/>
          </p:cNvSpPr>
          <p:nvPr>
            <p:ph type="title"/>
          </p:nvPr>
        </p:nvSpPr>
        <p:spPr/>
        <p:txBody>
          <a:bodyPr/>
          <a:lstStyle/>
          <a:p>
            <a:r>
              <a:rPr lang="en-US" dirty="0"/>
              <a:t>Davidic Covenant</a:t>
            </a:r>
          </a:p>
        </p:txBody>
      </p:sp>
    </p:spTree>
    <p:extLst>
      <p:ext uri="{BB962C8B-B14F-4D97-AF65-F5344CB8AC3E}">
        <p14:creationId xmlns:p14="http://schemas.microsoft.com/office/powerpoint/2010/main" val="316577692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B593AE-5280-4ABE-BD19-B82AC4091998}"/>
              </a:ext>
            </a:extLst>
          </p:cNvPr>
          <p:cNvSpPr>
            <a:spLocks noGrp="1"/>
          </p:cNvSpPr>
          <p:nvPr>
            <p:ph idx="1"/>
          </p:nvPr>
        </p:nvSpPr>
        <p:spPr/>
        <p:txBody>
          <a:bodyPr/>
          <a:lstStyle/>
          <a:p>
            <a:r>
              <a:rPr lang="en-US" dirty="0"/>
              <a:t>2 Samuel 7:12-13 KJV</a:t>
            </a:r>
          </a:p>
          <a:p>
            <a:r>
              <a:rPr lang="en-US" dirty="0"/>
              <a:t>(12)  And when thy days be fulfilled, and thou shalt sleep with thy fathers, I will set up thy seed after thee, which shall proceed out of thy bowels, and I will establish his kingdom.</a:t>
            </a:r>
          </a:p>
          <a:p>
            <a:r>
              <a:rPr lang="en-US" dirty="0"/>
              <a:t>(13)  He shall build an house for my name, and I will stablish the throne of his kingdom for ever.</a:t>
            </a:r>
          </a:p>
        </p:txBody>
      </p:sp>
      <p:sp>
        <p:nvSpPr>
          <p:cNvPr id="3" name="Title 2">
            <a:extLst>
              <a:ext uri="{FF2B5EF4-FFF2-40B4-BE49-F238E27FC236}">
                <a16:creationId xmlns:a16="http://schemas.microsoft.com/office/drawing/2014/main" id="{4D07BAA6-51F3-4DD4-BF89-88472F0C9875}"/>
              </a:ext>
            </a:extLst>
          </p:cNvPr>
          <p:cNvSpPr>
            <a:spLocks noGrp="1"/>
          </p:cNvSpPr>
          <p:nvPr>
            <p:ph type="title"/>
          </p:nvPr>
        </p:nvSpPr>
        <p:spPr/>
        <p:txBody>
          <a:bodyPr/>
          <a:lstStyle/>
          <a:p>
            <a:r>
              <a:rPr lang="en-US" dirty="0"/>
              <a:t>Davidic Covenant</a:t>
            </a:r>
          </a:p>
        </p:txBody>
      </p:sp>
    </p:spTree>
    <p:extLst>
      <p:ext uri="{BB962C8B-B14F-4D97-AF65-F5344CB8AC3E}">
        <p14:creationId xmlns:p14="http://schemas.microsoft.com/office/powerpoint/2010/main" val="95854253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DEBA16B-D76D-4C66-B749-C43A1358FA16}"/>
              </a:ext>
            </a:extLst>
          </p:cNvPr>
          <p:cNvSpPr>
            <a:spLocks noGrp="1"/>
          </p:cNvSpPr>
          <p:nvPr>
            <p:ph idx="1"/>
          </p:nvPr>
        </p:nvSpPr>
        <p:spPr/>
        <p:txBody>
          <a:bodyPr>
            <a:normAutofit lnSpcReduction="10000"/>
          </a:bodyPr>
          <a:lstStyle/>
          <a:p>
            <a:r>
              <a:rPr lang="en-US" dirty="0"/>
              <a:t>2 Samuel 7:14-16 KJV</a:t>
            </a:r>
          </a:p>
          <a:p>
            <a:r>
              <a:rPr lang="en-US" dirty="0"/>
              <a:t>(14)  I will be his father, and he shall be my son. If he commit iniquity, I will chasten him with the rod of men, and with the stripes of the children of men:</a:t>
            </a:r>
          </a:p>
          <a:p>
            <a:r>
              <a:rPr lang="en-US" dirty="0"/>
              <a:t>(15)  But my mercy shall not depart away from him, as I took it from Saul, whom I put away before thee.</a:t>
            </a:r>
          </a:p>
          <a:p>
            <a:r>
              <a:rPr lang="en-US" dirty="0"/>
              <a:t>(16)  And thine house and thy kingdom shall be established for ever before thee: thy throne shall be established for ever.</a:t>
            </a:r>
          </a:p>
        </p:txBody>
      </p:sp>
      <p:sp>
        <p:nvSpPr>
          <p:cNvPr id="3" name="Title 2">
            <a:extLst>
              <a:ext uri="{FF2B5EF4-FFF2-40B4-BE49-F238E27FC236}">
                <a16:creationId xmlns:a16="http://schemas.microsoft.com/office/drawing/2014/main" id="{D7FA8C88-3E6F-470E-BC6E-6670A24D1DB6}"/>
              </a:ext>
            </a:extLst>
          </p:cNvPr>
          <p:cNvSpPr>
            <a:spLocks noGrp="1"/>
          </p:cNvSpPr>
          <p:nvPr>
            <p:ph type="title"/>
          </p:nvPr>
        </p:nvSpPr>
        <p:spPr/>
        <p:txBody>
          <a:bodyPr/>
          <a:lstStyle/>
          <a:p>
            <a:r>
              <a:rPr lang="en-US" dirty="0"/>
              <a:t>Davidic Covenant</a:t>
            </a:r>
          </a:p>
        </p:txBody>
      </p:sp>
      <p:sp>
        <p:nvSpPr>
          <p:cNvPr id="4" name="Rectangle 3">
            <a:extLst>
              <a:ext uri="{FF2B5EF4-FFF2-40B4-BE49-F238E27FC236}">
                <a16:creationId xmlns:a16="http://schemas.microsoft.com/office/drawing/2014/main" id="{C34D978E-9D5F-482C-AB92-4A2831518CC2}"/>
              </a:ext>
            </a:extLst>
          </p:cNvPr>
          <p:cNvSpPr/>
          <p:nvPr/>
        </p:nvSpPr>
        <p:spPr>
          <a:xfrm>
            <a:off x="7196328" y="5120640"/>
            <a:ext cx="3209544" cy="374904"/>
          </a:xfrm>
          <a:prstGeom prst="rect">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A3E29CA9-2270-4556-964B-DDC57AF75563}"/>
              </a:ext>
            </a:extLst>
          </p:cNvPr>
          <p:cNvSpPr/>
          <p:nvPr/>
        </p:nvSpPr>
        <p:spPr>
          <a:xfrm>
            <a:off x="1786128" y="5495544"/>
            <a:ext cx="3407663" cy="374904"/>
          </a:xfrm>
          <a:prstGeom prst="rect">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7464434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121EF6B-6559-4607-86DD-C3370EB719B2}"/>
              </a:ext>
            </a:extLst>
          </p:cNvPr>
          <p:cNvSpPr>
            <a:spLocks noGrp="1"/>
          </p:cNvSpPr>
          <p:nvPr>
            <p:ph idx="1"/>
          </p:nvPr>
        </p:nvSpPr>
        <p:spPr/>
        <p:txBody>
          <a:bodyPr/>
          <a:lstStyle/>
          <a:p>
            <a:r>
              <a:rPr lang="en-US" dirty="0"/>
              <a:t>Isaiah 9:6 KJV</a:t>
            </a:r>
          </a:p>
          <a:p>
            <a:r>
              <a:rPr lang="en-US" dirty="0"/>
              <a:t>(6)  For unto us a child is born, unto us a son is given: and the government shall be upon his shoulder: and his name shall be called Wonderful, Counsellor, The mighty God, The everlasting Father, The Prince of Peace.</a:t>
            </a:r>
          </a:p>
        </p:txBody>
      </p:sp>
      <p:sp>
        <p:nvSpPr>
          <p:cNvPr id="3" name="Title 2">
            <a:extLst>
              <a:ext uri="{FF2B5EF4-FFF2-40B4-BE49-F238E27FC236}">
                <a16:creationId xmlns:a16="http://schemas.microsoft.com/office/drawing/2014/main" id="{434F81BC-AF07-4B31-85D7-61339C52499D}"/>
              </a:ext>
            </a:extLst>
          </p:cNvPr>
          <p:cNvSpPr>
            <a:spLocks noGrp="1"/>
          </p:cNvSpPr>
          <p:nvPr>
            <p:ph type="title"/>
          </p:nvPr>
        </p:nvSpPr>
        <p:spPr/>
        <p:txBody>
          <a:bodyPr/>
          <a:lstStyle/>
          <a:p>
            <a:r>
              <a:rPr lang="en-US" dirty="0"/>
              <a:t>Davidic Covenant</a:t>
            </a:r>
          </a:p>
        </p:txBody>
      </p:sp>
    </p:spTree>
    <p:extLst>
      <p:ext uri="{BB962C8B-B14F-4D97-AF65-F5344CB8AC3E}">
        <p14:creationId xmlns:p14="http://schemas.microsoft.com/office/powerpoint/2010/main" val="173173455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121EF6B-6559-4607-86DD-C3370EB719B2}"/>
              </a:ext>
            </a:extLst>
          </p:cNvPr>
          <p:cNvSpPr>
            <a:spLocks noGrp="1"/>
          </p:cNvSpPr>
          <p:nvPr>
            <p:ph idx="1"/>
          </p:nvPr>
        </p:nvSpPr>
        <p:spPr/>
        <p:txBody>
          <a:bodyPr/>
          <a:lstStyle/>
          <a:p>
            <a:r>
              <a:rPr lang="en-US" dirty="0"/>
              <a:t>Isaiah 9:6 KJV</a:t>
            </a:r>
          </a:p>
          <a:p>
            <a:r>
              <a:rPr lang="en-US" dirty="0"/>
              <a:t>(6)  For unto us a child is born, unto us a son is given: and the government shall be upon his shoulder: and his name shall be called Wonderful, Counsellor, The mighty God, The everlasting Father, The Prince of Peace.</a:t>
            </a:r>
          </a:p>
        </p:txBody>
      </p:sp>
      <p:sp>
        <p:nvSpPr>
          <p:cNvPr id="3" name="Title 2">
            <a:extLst>
              <a:ext uri="{FF2B5EF4-FFF2-40B4-BE49-F238E27FC236}">
                <a16:creationId xmlns:a16="http://schemas.microsoft.com/office/drawing/2014/main" id="{434F81BC-AF07-4B31-85D7-61339C52499D}"/>
              </a:ext>
            </a:extLst>
          </p:cNvPr>
          <p:cNvSpPr>
            <a:spLocks noGrp="1"/>
          </p:cNvSpPr>
          <p:nvPr>
            <p:ph type="title"/>
          </p:nvPr>
        </p:nvSpPr>
        <p:spPr/>
        <p:txBody>
          <a:bodyPr/>
          <a:lstStyle/>
          <a:p>
            <a:r>
              <a:rPr lang="en-US" dirty="0"/>
              <a:t>Davidic Covenant</a:t>
            </a:r>
          </a:p>
        </p:txBody>
      </p:sp>
      <p:sp>
        <p:nvSpPr>
          <p:cNvPr id="4" name="Rectangle 3">
            <a:extLst>
              <a:ext uri="{FF2B5EF4-FFF2-40B4-BE49-F238E27FC236}">
                <a16:creationId xmlns:a16="http://schemas.microsoft.com/office/drawing/2014/main" id="{5D271EFC-CA03-466C-97FE-92E8DEC23B8B}"/>
              </a:ext>
            </a:extLst>
          </p:cNvPr>
          <p:cNvSpPr/>
          <p:nvPr/>
        </p:nvSpPr>
        <p:spPr>
          <a:xfrm>
            <a:off x="4352544" y="2596896"/>
            <a:ext cx="2423160" cy="384048"/>
          </a:xfrm>
          <a:prstGeom prst="rect">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1443F39-0B60-4956-B82E-A85B561E5577}"/>
              </a:ext>
            </a:extLst>
          </p:cNvPr>
          <p:cNvSpPr/>
          <p:nvPr/>
        </p:nvSpPr>
        <p:spPr>
          <a:xfrm>
            <a:off x="8101584" y="2596896"/>
            <a:ext cx="1399032" cy="384048"/>
          </a:xfrm>
          <a:prstGeom prst="rect">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8BCDB3A3-AD88-4607-BAC4-BBD891B23490}"/>
              </a:ext>
            </a:extLst>
          </p:cNvPr>
          <p:cNvPicPr>
            <a:picLocks noChangeAspect="1"/>
          </p:cNvPicPr>
          <p:nvPr/>
        </p:nvPicPr>
        <p:blipFill>
          <a:blip r:embed="rId2"/>
          <a:stretch>
            <a:fillRect/>
          </a:stretch>
        </p:blipFill>
        <p:spPr>
          <a:xfrm>
            <a:off x="1739302" y="2990050"/>
            <a:ext cx="1095338" cy="512102"/>
          </a:xfrm>
          <a:prstGeom prst="rect">
            <a:avLst/>
          </a:prstGeom>
        </p:spPr>
      </p:pic>
    </p:spTree>
    <p:extLst>
      <p:ext uri="{BB962C8B-B14F-4D97-AF65-F5344CB8AC3E}">
        <p14:creationId xmlns:p14="http://schemas.microsoft.com/office/powerpoint/2010/main" val="210492687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121EF6B-6559-4607-86DD-C3370EB719B2}"/>
              </a:ext>
            </a:extLst>
          </p:cNvPr>
          <p:cNvSpPr>
            <a:spLocks noGrp="1"/>
          </p:cNvSpPr>
          <p:nvPr>
            <p:ph idx="1"/>
          </p:nvPr>
        </p:nvSpPr>
        <p:spPr/>
        <p:txBody>
          <a:bodyPr>
            <a:normAutofit fontScale="92500"/>
          </a:bodyPr>
          <a:lstStyle/>
          <a:p>
            <a:r>
              <a:rPr lang="en-US" dirty="0"/>
              <a:t>Isaiah 9:6 KJV</a:t>
            </a:r>
          </a:p>
          <a:p>
            <a:r>
              <a:rPr lang="en-US" dirty="0"/>
              <a:t>(6)  For unto us a child is born, unto us a son is given: and the government shall be upon his shoulder: and his name shall be called Wonderful, Counsellor, The mighty God, The everlasting Father, The Prince of Peace.</a:t>
            </a:r>
          </a:p>
        </p:txBody>
      </p:sp>
      <p:sp>
        <p:nvSpPr>
          <p:cNvPr id="7" name="Content Placeholder 6">
            <a:extLst>
              <a:ext uri="{FF2B5EF4-FFF2-40B4-BE49-F238E27FC236}">
                <a16:creationId xmlns:a16="http://schemas.microsoft.com/office/drawing/2014/main" id="{17815B6B-C6E2-4427-9B98-42B56A87568C}"/>
              </a:ext>
            </a:extLst>
          </p:cNvPr>
          <p:cNvSpPr>
            <a:spLocks noGrp="1"/>
          </p:cNvSpPr>
          <p:nvPr>
            <p:ph idx="10"/>
          </p:nvPr>
        </p:nvSpPr>
        <p:spPr/>
        <p:txBody>
          <a:bodyPr/>
          <a:lstStyle/>
          <a:p>
            <a:r>
              <a:rPr lang="en-US" dirty="0"/>
              <a:t>A Child is Born is “human”</a:t>
            </a:r>
          </a:p>
          <a:p>
            <a:r>
              <a:rPr lang="en-US" dirty="0"/>
              <a:t>	Occurred in “Bethlehem”</a:t>
            </a:r>
          </a:p>
          <a:p>
            <a:r>
              <a:rPr lang="en-US" dirty="0"/>
              <a:t>A Son is Given is “divine”</a:t>
            </a:r>
          </a:p>
          <a:p>
            <a:r>
              <a:rPr lang="en-US" dirty="0"/>
              <a:t>	Occurred at “Golgotha” “Calvary’s Hill”</a:t>
            </a:r>
          </a:p>
        </p:txBody>
      </p:sp>
      <p:sp>
        <p:nvSpPr>
          <p:cNvPr id="4" name="Rectangle 3">
            <a:extLst>
              <a:ext uri="{FF2B5EF4-FFF2-40B4-BE49-F238E27FC236}">
                <a16:creationId xmlns:a16="http://schemas.microsoft.com/office/drawing/2014/main" id="{5D271EFC-CA03-466C-97FE-92E8DEC23B8B}"/>
              </a:ext>
            </a:extLst>
          </p:cNvPr>
          <p:cNvSpPr/>
          <p:nvPr/>
        </p:nvSpPr>
        <p:spPr>
          <a:xfrm>
            <a:off x="4169664" y="1343683"/>
            <a:ext cx="2423160" cy="384048"/>
          </a:xfrm>
          <a:prstGeom prst="rect">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1443F39-0B60-4956-B82E-A85B561E5577}"/>
              </a:ext>
            </a:extLst>
          </p:cNvPr>
          <p:cNvSpPr/>
          <p:nvPr/>
        </p:nvSpPr>
        <p:spPr>
          <a:xfrm>
            <a:off x="7699248" y="1343683"/>
            <a:ext cx="2240280" cy="457685"/>
          </a:xfrm>
          <a:prstGeom prst="rect">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2761613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121EF6B-6559-4607-86DD-C3370EB719B2}"/>
              </a:ext>
            </a:extLst>
          </p:cNvPr>
          <p:cNvSpPr>
            <a:spLocks noGrp="1"/>
          </p:cNvSpPr>
          <p:nvPr>
            <p:ph idx="1"/>
          </p:nvPr>
        </p:nvSpPr>
        <p:spPr/>
        <p:txBody>
          <a:bodyPr/>
          <a:lstStyle/>
          <a:p>
            <a:r>
              <a:rPr lang="en-US" dirty="0"/>
              <a:t>Isaiah 9:7 KJV</a:t>
            </a:r>
          </a:p>
          <a:p>
            <a:r>
              <a:rPr lang="en-US" dirty="0"/>
              <a:t>(7)  Of the increase of his government and peace there shall be no end, upon the throne of David, and upon his kingdom, to order it, and to establish it with judgment and with justice from henceforth even for ever. The zeal of the LORD of hosts will perform this.</a:t>
            </a:r>
          </a:p>
        </p:txBody>
      </p:sp>
      <p:sp>
        <p:nvSpPr>
          <p:cNvPr id="3" name="Title 2">
            <a:extLst>
              <a:ext uri="{FF2B5EF4-FFF2-40B4-BE49-F238E27FC236}">
                <a16:creationId xmlns:a16="http://schemas.microsoft.com/office/drawing/2014/main" id="{434F81BC-AF07-4B31-85D7-61339C52499D}"/>
              </a:ext>
            </a:extLst>
          </p:cNvPr>
          <p:cNvSpPr>
            <a:spLocks noGrp="1"/>
          </p:cNvSpPr>
          <p:nvPr>
            <p:ph type="title"/>
          </p:nvPr>
        </p:nvSpPr>
        <p:spPr/>
        <p:txBody>
          <a:bodyPr/>
          <a:lstStyle/>
          <a:p>
            <a:r>
              <a:rPr lang="en-US" dirty="0"/>
              <a:t>Davidic Covenant</a:t>
            </a:r>
          </a:p>
        </p:txBody>
      </p:sp>
      <p:sp>
        <p:nvSpPr>
          <p:cNvPr id="7" name="Rectangle 6">
            <a:extLst>
              <a:ext uri="{FF2B5EF4-FFF2-40B4-BE49-F238E27FC236}">
                <a16:creationId xmlns:a16="http://schemas.microsoft.com/office/drawing/2014/main" id="{066C8ADD-E8BF-45F4-BD03-B6CF4CFE5B97}"/>
              </a:ext>
            </a:extLst>
          </p:cNvPr>
          <p:cNvSpPr/>
          <p:nvPr/>
        </p:nvSpPr>
        <p:spPr>
          <a:xfrm>
            <a:off x="6400800" y="3026664"/>
            <a:ext cx="3291840" cy="466344"/>
          </a:xfrm>
          <a:prstGeom prst="rect">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3026164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DE2707C-B393-4944-9EC5-7468734C9167}"/>
              </a:ext>
            </a:extLst>
          </p:cNvPr>
          <p:cNvSpPr>
            <a:spLocks noGrp="1"/>
          </p:cNvSpPr>
          <p:nvPr>
            <p:ph idx="1"/>
          </p:nvPr>
        </p:nvSpPr>
        <p:spPr/>
        <p:txBody>
          <a:bodyPr>
            <a:normAutofit lnSpcReduction="10000"/>
          </a:bodyPr>
          <a:lstStyle/>
          <a:p>
            <a:r>
              <a:rPr lang="en-US" dirty="0"/>
              <a:t>Jeremiah 30:9 KJV</a:t>
            </a:r>
          </a:p>
          <a:p>
            <a:r>
              <a:rPr lang="en-US" dirty="0"/>
              <a:t>(9)  But they shall serve the LORD their God, and David their king, whom I will raise up unto them.</a:t>
            </a:r>
          </a:p>
          <a:p>
            <a:endParaRPr lang="en-US" dirty="0"/>
          </a:p>
          <a:p>
            <a:r>
              <a:rPr lang="en-US" dirty="0"/>
              <a:t>Ezekiel 37:24 KJV</a:t>
            </a:r>
          </a:p>
          <a:p>
            <a:r>
              <a:rPr lang="en-US" dirty="0"/>
              <a:t>(24)  And David my servant shall be king over them; and they all shall have one shepherd: they shall also walk in my judgments, and observe my statutes, and do them.</a:t>
            </a:r>
          </a:p>
        </p:txBody>
      </p:sp>
      <p:sp>
        <p:nvSpPr>
          <p:cNvPr id="3" name="Title 2">
            <a:extLst>
              <a:ext uri="{FF2B5EF4-FFF2-40B4-BE49-F238E27FC236}">
                <a16:creationId xmlns:a16="http://schemas.microsoft.com/office/drawing/2014/main" id="{33147941-D602-489A-BA5E-EDAE6A2990B5}"/>
              </a:ext>
            </a:extLst>
          </p:cNvPr>
          <p:cNvSpPr>
            <a:spLocks noGrp="1"/>
          </p:cNvSpPr>
          <p:nvPr>
            <p:ph type="title"/>
          </p:nvPr>
        </p:nvSpPr>
        <p:spPr/>
        <p:txBody>
          <a:bodyPr/>
          <a:lstStyle/>
          <a:p>
            <a:r>
              <a:rPr lang="en-US" dirty="0"/>
              <a:t>Davidic Covenant</a:t>
            </a:r>
          </a:p>
        </p:txBody>
      </p:sp>
    </p:spTree>
    <p:extLst>
      <p:ext uri="{BB962C8B-B14F-4D97-AF65-F5344CB8AC3E}">
        <p14:creationId xmlns:p14="http://schemas.microsoft.com/office/powerpoint/2010/main" val="337879775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3EC4BD-E325-421F-A03C-AE909797E5F1}"/>
              </a:ext>
            </a:extLst>
          </p:cNvPr>
          <p:cNvSpPr>
            <a:spLocks noGrp="1"/>
          </p:cNvSpPr>
          <p:nvPr>
            <p:ph type="title"/>
          </p:nvPr>
        </p:nvSpPr>
        <p:spPr/>
        <p:txBody>
          <a:bodyPr/>
          <a:lstStyle/>
          <a:p>
            <a:r>
              <a:rPr lang="en-US" dirty="0"/>
              <a:t>Davidic Covenant</a:t>
            </a:r>
          </a:p>
        </p:txBody>
      </p:sp>
      <p:sp>
        <p:nvSpPr>
          <p:cNvPr id="5" name="Content Placeholder 4">
            <a:extLst>
              <a:ext uri="{FF2B5EF4-FFF2-40B4-BE49-F238E27FC236}">
                <a16:creationId xmlns:a16="http://schemas.microsoft.com/office/drawing/2014/main" id="{B6A8DA62-DCCB-4E85-A193-B3AAC49CA44A}"/>
              </a:ext>
            </a:extLst>
          </p:cNvPr>
          <p:cNvSpPr>
            <a:spLocks noGrp="1"/>
          </p:cNvSpPr>
          <p:nvPr>
            <p:ph idx="1"/>
          </p:nvPr>
        </p:nvSpPr>
        <p:spPr/>
        <p:txBody>
          <a:bodyPr/>
          <a:lstStyle/>
          <a:p>
            <a:r>
              <a:rPr lang="en-US" dirty="0"/>
              <a:t>After the Tribulation and the Battle of Armageddon, Jesus will establish His 1,000-year Kingdom on earth. In </a:t>
            </a:r>
            <a:r>
              <a:rPr lang="en-US" dirty="0">
                <a:solidFill>
                  <a:srgbClr val="FFC000"/>
                </a:solidFill>
              </a:rPr>
              <a:t>Jeremiah 30</a:t>
            </a:r>
            <a:r>
              <a:rPr lang="en-US" dirty="0"/>
              <a:t>, God promises Israel that the yoke of foreign oppression would be cast off forever, and “instead, they will serve the Lord their God and David their king, whom I will raise up for them” (</a:t>
            </a:r>
            <a:r>
              <a:rPr lang="en-US" dirty="0">
                <a:solidFill>
                  <a:srgbClr val="FFC000"/>
                </a:solidFill>
              </a:rPr>
              <a:t>verse 9</a:t>
            </a:r>
            <a:r>
              <a:rPr lang="en-US" dirty="0"/>
              <a:t>). Speaking of the same time, God says through the prophet Ezekiel, “My servant David will be king over them, and they will all have one shepherd. They will follow my laws and be careful to keep my decrees” (</a:t>
            </a:r>
            <a:r>
              <a:rPr lang="en-US" dirty="0">
                <a:solidFill>
                  <a:srgbClr val="FFC000"/>
                </a:solidFill>
              </a:rPr>
              <a:t>Ezekiel 37:24</a:t>
            </a:r>
            <a:r>
              <a:rPr lang="en-US" dirty="0"/>
              <a:t>). From the prophecies of Jeremiah and Ezekiel, some have concluded that King David will be resurrected during the Millennium and installed as co-regent over Israel, ruling the Kingdom with Jesus Christ.</a:t>
            </a:r>
          </a:p>
        </p:txBody>
      </p:sp>
    </p:spTree>
    <p:extLst>
      <p:ext uri="{BB962C8B-B14F-4D97-AF65-F5344CB8AC3E}">
        <p14:creationId xmlns:p14="http://schemas.microsoft.com/office/powerpoint/2010/main" val="2158673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4F24743-3795-4DA6-BDEF-EC2144413CEB}"/>
              </a:ext>
            </a:extLst>
          </p:cNvPr>
          <p:cNvSpPr>
            <a:spLocks noGrp="1"/>
          </p:cNvSpPr>
          <p:nvPr>
            <p:ph type="title"/>
          </p:nvPr>
        </p:nvSpPr>
        <p:spPr/>
        <p:txBody>
          <a:bodyPr/>
          <a:lstStyle/>
          <a:p>
            <a:r>
              <a:rPr lang="en-US" dirty="0"/>
              <a:t>Edenic Covenant  </a:t>
            </a:r>
          </a:p>
        </p:txBody>
      </p:sp>
      <p:sp>
        <p:nvSpPr>
          <p:cNvPr id="5" name="Content Placeholder 4">
            <a:extLst>
              <a:ext uri="{FF2B5EF4-FFF2-40B4-BE49-F238E27FC236}">
                <a16:creationId xmlns:a16="http://schemas.microsoft.com/office/drawing/2014/main" id="{E781013B-887D-4310-B0C8-693686DE2C8E}"/>
              </a:ext>
            </a:extLst>
          </p:cNvPr>
          <p:cNvSpPr>
            <a:spLocks noGrp="1"/>
          </p:cNvSpPr>
          <p:nvPr>
            <p:ph idx="1"/>
          </p:nvPr>
        </p:nvSpPr>
        <p:spPr/>
        <p:txBody>
          <a:bodyPr>
            <a:normAutofit/>
          </a:bodyPr>
          <a:lstStyle/>
          <a:p>
            <a:r>
              <a:rPr lang="en-US" dirty="0"/>
              <a:t>Adam lived in a perfect environment. </a:t>
            </a:r>
          </a:p>
          <a:p>
            <a:pPr lvl="1"/>
            <a:r>
              <a:rPr lang="en-US" dirty="0"/>
              <a:t>Adam and Eve had perfect fellowship with God.</a:t>
            </a:r>
          </a:p>
          <a:p>
            <a:pPr lvl="1"/>
            <a:r>
              <a:rPr lang="en-US" dirty="0"/>
              <a:t>They had perfect food.</a:t>
            </a:r>
          </a:p>
          <a:p>
            <a:pPr lvl="1"/>
            <a:r>
              <a:rPr lang="en-US" dirty="0"/>
              <a:t>They had perfect health.</a:t>
            </a:r>
          </a:p>
          <a:p>
            <a:pPr lvl="1"/>
            <a:r>
              <a:rPr lang="en-US" dirty="0"/>
              <a:t>They had perfect days.</a:t>
            </a:r>
          </a:p>
          <a:p>
            <a:pPr lvl="1"/>
            <a:r>
              <a:rPr lang="en-US" dirty="0"/>
              <a:t>They only had one rule to follow</a:t>
            </a:r>
          </a:p>
          <a:p>
            <a:r>
              <a:rPr lang="en-US" dirty="0"/>
              <a:t>Then lies and deception came and they broke the covenant.</a:t>
            </a:r>
          </a:p>
        </p:txBody>
      </p:sp>
    </p:spTree>
    <p:extLst>
      <p:ext uri="{BB962C8B-B14F-4D97-AF65-F5344CB8AC3E}">
        <p14:creationId xmlns:p14="http://schemas.microsoft.com/office/powerpoint/2010/main" val="108962183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98F39-7EC2-4E9A-A175-3AF4C2DF39CE}"/>
              </a:ext>
            </a:extLst>
          </p:cNvPr>
          <p:cNvSpPr>
            <a:spLocks noGrp="1"/>
          </p:cNvSpPr>
          <p:nvPr>
            <p:ph type="title"/>
          </p:nvPr>
        </p:nvSpPr>
        <p:spPr/>
        <p:txBody>
          <a:bodyPr/>
          <a:lstStyle/>
          <a:p>
            <a:r>
              <a:rPr lang="en-US" dirty="0"/>
              <a:t>Unconditional Covenants</a:t>
            </a:r>
          </a:p>
        </p:txBody>
      </p:sp>
      <p:sp>
        <p:nvSpPr>
          <p:cNvPr id="3" name="Content Placeholder 2">
            <a:extLst>
              <a:ext uri="{FF2B5EF4-FFF2-40B4-BE49-F238E27FC236}">
                <a16:creationId xmlns:a16="http://schemas.microsoft.com/office/drawing/2014/main" id="{1491728C-66E0-445D-AB21-8B043FEDF7B5}"/>
              </a:ext>
            </a:extLst>
          </p:cNvPr>
          <p:cNvSpPr>
            <a:spLocks noGrp="1"/>
          </p:cNvSpPr>
          <p:nvPr>
            <p:ph idx="1"/>
          </p:nvPr>
        </p:nvSpPr>
        <p:spPr/>
        <p:txBody>
          <a:bodyPr>
            <a:normAutofit/>
          </a:bodyPr>
          <a:lstStyle/>
          <a:p>
            <a:pPr marL="0" indent="0">
              <a:buNone/>
            </a:pPr>
            <a:r>
              <a:rPr lang="en-US" dirty="0">
                <a:solidFill>
                  <a:srgbClr val="FFFF00"/>
                </a:solidFill>
              </a:rPr>
              <a:t>The Abrahamic Covenant</a:t>
            </a:r>
            <a:r>
              <a:rPr lang="en-US" dirty="0"/>
              <a:t>			</a:t>
            </a:r>
            <a:r>
              <a:rPr lang="en-US" dirty="0">
                <a:solidFill>
                  <a:srgbClr val="FFC000"/>
                </a:solidFill>
              </a:rPr>
              <a:t>Genesis 12</a:t>
            </a:r>
          </a:p>
          <a:p>
            <a:pPr marL="457200" lvl="1" indent="0">
              <a:buNone/>
            </a:pPr>
            <a:r>
              <a:rPr lang="en-US" dirty="0"/>
              <a:t>Challenged by the world</a:t>
            </a:r>
          </a:p>
          <a:p>
            <a:pPr marL="0" indent="0">
              <a:buNone/>
            </a:pPr>
            <a:r>
              <a:rPr lang="en-US" dirty="0">
                <a:solidFill>
                  <a:srgbClr val="FFFF00"/>
                </a:solidFill>
              </a:rPr>
              <a:t>The Land Covenant</a:t>
            </a:r>
            <a:r>
              <a:rPr lang="en-US" dirty="0"/>
              <a:t>				</a:t>
            </a:r>
            <a:r>
              <a:rPr lang="en-US" dirty="0">
                <a:solidFill>
                  <a:srgbClr val="FFC000"/>
                </a:solidFill>
              </a:rPr>
              <a:t>Genesis 15</a:t>
            </a:r>
          </a:p>
          <a:p>
            <a:pPr marL="457200" lvl="1" indent="0">
              <a:buNone/>
            </a:pPr>
            <a:r>
              <a:rPr lang="en-US" dirty="0"/>
              <a:t>Challenged by Islam</a:t>
            </a:r>
          </a:p>
          <a:p>
            <a:pPr marL="0" indent="0">
              <a:buNone/>
            </a:pPr>
            <a:r>
              <a:rPr lang="en-US" dirty="0">
                <a:solidFill>
                  <a:srgbClr val="FFFF00"/>
                </a:solidFill>
              </a:rPr>
              <a:t>The Davidic Covenant</a:t>
            </a:r>
            <a:r>
              <a:rPr lang="en-US" dirty="0"/>
              <a:t>			</a:t>
            </a:r>
            <a:r>
              <a:rPr lang="en-US" dirty="0">
                <a:solidFill>
                  <a:srgbClr val="FFC000"/>
                </a:solidFill>
              </a:rPr>
              <a:t>2 Samuel 7</a:t>
            </a:r>
          </a:p>
          <a:p>
            <a:pPr marL="457200" lvl="1" indent="0">
              <a:buNone/>
            </a:pPr>
            <a:r>
              <a:rPr lang="en-US" dirty="0"/>
              <a:t>Challenged by the “Church”</a:t>
            </a:r>
          </a:p>
          <a:p>
            <a:pPr marL="0" indent="0">
              <a:buNone/>
            </a:pPr>
            <a:r>
              <a:rPr lang="en-US" dirty="0">
                <a:solidFill>
                  <a:srgbClr val="FFFF00"/>
                </a:solidFill>
              </a:rPr>
              <a:t>The Everlasting Covenant</a:t>
            </a:r>
            <a:r>
              <a:rPr lang="en-US" dirty="0"/>
              <a:t>			</a:t>
            </a:r>
            <a:r>
              <a:rPr lang="en-US" dirty="0">
                <a:solidFill>
                  <a:srgbClr val="FFC000"/>
                </a:solidFill>
              </a:rPr>
              <a:t>Jeremiah 31:31; Ezekiel 37:26;                          </a:t>
            </a:r>
            <a:endParaRPr lang="en-US" sz="2400" dirty="0">
              <a:solidFill>
                <a:srgbClr val="FFC000"/>
              </a:solidFill>
            </a:endParaRPr>
          </a:p>
          <a:p>
            <a:pPr marL="0" indent="0">
              <a:buNone/>
            </a:pPr>
            <a:r>
              <a:rPr lang="en-US" sz="2400" dirty="0">
                <a:solidFill>
                  <a:srgbClr val="FFC000"/>
                </a:solidFill>
              </a:rPr>
              <a:t>	</a:t>
            </a:r>
            <a:endParaRPr lang="en-US" sz="2400" dirty="0"/>
          </a:p>
        </p:txBody>
      </p:sp>
      <p:sp>
        <p:nvSpPr>
          <p:cNvPr id="4" name="Rectangle 3">
            <a:extLst>
              <a:ext uri="{FF2B5EF4-FFF2-40B4-BE49-F238E27FC236}">
                <a16:creationId xmlns:a16="http://schemas.microsoft.com/office/drawing/2014/main" id="{33480529-C8FC-4FE7-A277-518E3125CD1C}"/>
              </a:ext>
            </a:extLst>
          </p:cNvPr>
          <p:cNvSpPr/>
          <p:nvPr/>
        </p:nvSpPr>
        <p:spPr>
          <a:xfrm>
            <a:off x="701040" y="4462273"/>
            <a:ext cx="10198608" cy="786384"/>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3367903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0CF82AE-B040-4A04-967A-FF0C35B3ACF5}"/>
              </a:ext>
            </a:extLst>
          </p:cNvPr>
          <p:cNvSpPr>
            <a:spLocks noGrp="1"/>
          </p:cNvSpPr>
          <p:nvPr>
            <p:ph idx="1"/>
          </p:nvPr>
        </p:nvSpPr>
        <p:spPr/>
        <p:txBody>
          <a:bodyPr>
            <a:normAutofit fontScale="85000" lnSpcReduction="10000"/>
          </a:bodyPr>
          <a:lstStyle/>
          <a:p>
            <a:r>
              <a:rPr lang="en-US" dirty="0">
                <a:solidFill>
                  <a:schemeClr val="bg1"/>
                </a:solidFill>
              </a:rPr>
              <a:t>1 Corinthians 15:1-4 KJV</a:t>
            </a:r>
          </a:p>
          <a:p>
            <a:r>
              <a:rPr lang="en-US" dirty="0">
                <a:solidFill>
                  <a:schemeClr val="bg1"/>
                </a:solidFill>
              </a:rPr>
              <a:t>(1)  Moreover, brethren, I declare unto you the gospel which I preached unto you, which also ye have received, and wherein ye stand;</a:t>
            </a:r>
          </a:p>
          <a:p>
            <a:r>
              <a:rPr lang="en-US" dirty="0">
                <a:solidFill>
                  <a:schemeClr val="bg1"/>
                </a:solidFill>
              </a:rPr>
              <a:t>(2)  By which also ye are saved, if ye keep in memory what I preached unto you, unless ye have believed in vain.</a:t>
            </a:r>
          </a:p>
          <a:p>
            <a:r>
              <a:rPr lang="en-US" dirty="0">
                <a:solidFill>
                  <a:schemeClr val="bg1"/>
                </a:solidFill>
              </a:rPr>
              <a:t>(3)  For I delivered unto you first of all that which I also received, how that Christ died for our sins according to the scriptures;</a:t>
            </a:r>
          </a:p>
          <a:p>
            <a:r>
              <a:rPr lang="en-US" dirty="0">
                <a:solidFill>
                  <a:schemeClr val="bg1"/>
                </a:solidFill>
              </a:rPr>
              <a:t>(4)  And that he was buried, and that he rose again the third day according to the scriptures:</a:t>
            </a:r>
          </a:p>
        </p:txBody>
      </p:sp>
      <p:sp>
        <p:nvSpPr>
          <p:cNvPr id="6" name="Title 5">
            <a:extLst>
              <a:ext uri="{FF2B5EF4-FFF2-40B4-BE49-F238E27FC236}">
                <a16:creationId xmlns:a16="http://schemas.microsoft.com/office/drawing/2014/main" id="{C3B8F873-0D8B-42F5-A68B-9E1194A3A904}"/>
              </a:ext>
            </a:extLst>
          </p:cNvPr>
          <p:cNvSpPr>
            <a:spLocks noGrp="1"/>
          </p:cNvSpPr>
          <p:nvPr>
            <p:ph type="title"/>
          </p:nvPr>
        </p:nvSpPr>
        <p:spPr/>
        <p:txBody>
          <a:bodyPr/>
          <a:lstStyle/>
          <a:p>
            <a:r>
              <a:rPr lang="en-US" dirty="0"/>
              <a:t>The Gospel—Death, Burial, and Resurrection</a:t>
            </a:r>
          </a:p>
        </p:txBody>
      </p:sp>
      <p:sp>
        <p:nvSpPr>
          <p:cNvPr id="7" name="Rectangle 6">
            <a:extLst>
              <a:ext uri="{FF2B5EF4-FFF2-40B4-BE49-F238E27FC236}">
                <a16:creationId xmlns:a16="http://schemas.microsoft.com/office/drawing/2014/main" id="{797DCD4B-2E27-471F-B437-1F7CBEFE4D63}"/>
              </a:ext>
            </a:extLst>
          </p:cNvPr>
          <p:cNvSpPr/>
          <p:nvPr/>
        </p:nvSpPr>
        <p:spPr>
          <a:xfrm>
            <a:off x="4453128" y="4645152"/>
            <a:ext cx="1563624" cy="329184"/>
          </a:xfrm>
          <a:prstGeom prst="rect">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2E8E61CA-425F-4E9D-926C-56FA5A143613}"/>
              </a:ext>
            </a:extLst>
          </p:cNvPr>
          <p:cNvSpPr/>
          <p:nvPr/>
        </p:nvSpPr>
        <p:spPr>
          <a:xfrm>
            <a:off x="3553968" y="5405212"/>
            <a:ext cx="2069592" cy="329184"/>
          </a:xfrm>
          <a:prstGeom prst="rect">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0517AB6-BE0D-4672-A8B4-7E8E18E85579}"/>
              </a:ext>
            </a:extLst>
          </p:cNvPr>
          <p:cNvSpPr/>
          <p:nvPr/>
        </p:nvSpPr>
        <p:spPr>
          <a:xfrm>
            <a:off x="6915912" y="5405212"/>
            <a:ext cx="1935480" cy="437804"/>
          </a:xfrm>
          <a:prstGeom prst="rect">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9384772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0CF82AE-B040-4A04-967A-FF0C35B3ACF5}"/>
              </a:ext>
            </a:extLst>
          </p:cNvPr>
          <p:cNvSpPr>
            <a:spLocks noGrp="1"/>
          </p:cNvSpPr>
          <p:nvPr>
            <p:ph idx="1"/>
          </p:nvPr>
        </p:nvSpPr>
        <p:spPr/>
        <p:txBody>
          <a:bodyPr>
            <a:normAutofit fontScale="92500"/>
          </a:bodyPr>
          <a:lstStyle/>
          <a:p>
            <a:r>
              <a:rPr lang="en-US" dirty="0">
                <a:solidFill>
                  <a:schemeClr val="bg1"/>
                </a:solidFill>
              </a:rPr>
              <a:t>1 Corinthians 15:5-8 KJV</a:t>
            </a:r>
          </a:p>
          <a:p>
            <a:r>
              <a:rPr lang="en-US" dirty="0">
                <a:solidFill>
                  <a:schemeClr val="bg1"/>
                </a:solidFill>
              </a:rPr>
              <a:t>(5)  And that he was seen of Cephas, then of the twelve:</a:t>
            </a:r>
          </a:p>
          <a:p>
            <a:r>
              <a:rPr lang="en-US" dirty="0">
                <a:solidFill>
                  <a:schemeClr val="bg1"/>
                </a:solidFill>
              </a:rPr>
              <a:t>(6)  After that, he was seen of above five hundred brethren at once; of whom the greater part remain unto this present, but some are fallen asleep.</a:t>
            </a:r>
          </a:p>
          <a:p>
            <a:r>
              <a:rPr lang="en-US" dirty="0">
                <a:solidFill>
                  <a:schemeClr val="bg1"/>
                </a:solidFill>
              </a:rPr>
              <a:t>(7)  After that, he was seen of James; then of all the apostles.</a:t>
            </a:r>
          </a:p>
          <a:p>
            <a:r>
              <a:rPr lang="en-US" dirty="0">
                <a:solidFill>
                  <a:schemeClr val="bg1"/>
                </a:solidFill>
              </a:rPr>
              <a:t>(8)  And last of all he was seen of me also, as of one born out of due time.</a:t>
            </a:r>
          </a:p>
        </p:txBody>
      </p:sp>
      <p:sp>
        <p:nvSpPr>
          <p:cNvPr id="6" name="Title 5">
            <a:extLst>
              <a:ext uri="{FF2B5EF4-FFF2-40B4-BE49-F238E27FC236}">
                <a16:creationId xmlns:a16="http://schemas.microsoft.com/office/drawing/2014/main" id="{C3B8F873-0D8B-42F5-A68B-9E1194A3A904}"/>
              </a:ext>
            </a:extLst>
          </p:cNvPr>
          <p:cNvSpPr>
            <a:spLocks noGrp="1"/>
          </p:cNvSpPr>
          <p:nvPr>
            <p:ph type="title"/>
          </p:nvPr>
        </p:nvSpPr>
        <p:spPr/>
        <p:txBody>
          <a:bodyPr/>
          <a:lstStyle/>
          <a:p>
            <a:r>
              <a:rPr lang="en-US" dirty="0"/>
              <a:t>The Gospel—Death, Burial, and Resurrection</a:t>
            </a:r>
          </a:p>
        </p:txBody>
      </p:sp>
    </p:spTree>
    <p:extLst>
      <p:ext uri="{BB962C8B-B14F-4D97-AF65-F5344CB8AC3E}">
        <p14:creationId xmlns:p14="http://schemas.microsoft.com/office/powerpoint/2010/main" val="412596185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91728C-66E0-445D-AB21-8B043FEDF7B5}"/>
              </a:ext>
            </a:extLst>
          </p:cNvPr>
          <p:cNvSpPr>
            <a:spLocks noGrp="1"/>
          </p:cNvSpPr>
          <p:nvPr>
            <p:ph idx="1"/>
          </p:nvPr>
        </p:nvSpPr>
        <p:spPr/>
        <p:txBody>
          <a:bodyPr>
            <a:normAutofit fontScale="92500" lnSpcReduction="10000"/>
          </a:bodyPr>
          <a:lstStyle/>
          <a:p>
            <a:pPr marL="0" indent="0">
              <a:buNone/>
            </a:pPr>
            <a:r>
              <a:rPr lang="en-US" sz="2400" dirty="0">
                <a:solidFill>
                  <a:schemeClr val="bg1"/>
                </a:solidFill>
              </a:rPr>
              <a:t>John 3:16 KJV(16)  For God so loved the world, that he gave his only begotten Son, that whosoever believeth in him should not perish, but have everlasting life.	</a:t>
            </a:r>
          </a:p>
          <a:p>
            <a:pPr marL="0" indent="0">
              <a:buNone/>
            </a:pPr>
            <a:r>
              <a:rPr lang="en-US" sz="2400" dirty="0">
                <a:solidFill>
                  <a:schemeClr val="bg1"/>
                </a:solidFill>
              </a:rPr>
              <a:t>John 5:24 KJV(24)  Verily, verily, I say unto you, He that heareth my word, and believeth on him that sent me, hath everlasting life, and shall not come into condemnation; but is passed from death unto life.</a:t>
            </a:r>
          </a:p>
          <a:p>
            <a:pPr marL="0" indent="0">
              <a:buNone/>
            </a:pPr>
            <a:r>
              <a:rPr lang="en-US" sz="2400" dirty="0">
                <a:solidFill>
                  <a:schemeClr val="bg1"/>
                </a:solidFill>
              </a:rPr>
              <a:t>John 6:39-40 KJV</a:t>
            </a:r>
          </a:p>
          <a:p>
            <a:pPr marL="0" indent="0">
              <a:buNone/>
            </a:pPr>
            <a:r>
              <a:rPr lang="en-US" sz="2400" dirty="0">
                <a:solidFill>
                  <a:schemeClr val="bg1"/>
                </a:solidFill>
              </a:rPr>
              <a:t>(39)  And this is the Father's will which hath sent me, that of all which he hath given me I should lose nothing, but should raise it up again at the last day.</a:t>
            </a:r>
          </a:p>
          <a:p>
            <a:pPr marL="0" indent="0">
              <a:buNone/>
            </a:pPr>
            <a:r>
              <a:rPr lang="en-US" sz="2400" dirty="0">
                <a:solidFill>
                  <a:schemeClr val="bg1"/>
                </a:solidFill>
              </a:rPr>
              <a:t>(40)  And this is the will of him that sent me, that every one which seeth the Son, and believeth on him, may have everlasting life: and I will raise him up at the last day.</a:t>
            </a:r>
          </a:p>
        </p:txBody>
      </p:sp>
      <p:sp>
        <p:nvSpPr>
          <p:cNvPr id="2" name="Title 1">
            <a:extLst>
              <a:ext uri="{FF2B5EF4-FFF2-40B4-BE49-F238E27FC236}">
                <a16:creationId xmlns:a16="http://schemas.microsoft.com/office/drawing/2014/main" id="{9D798F39-7EC2-4E9A-A175-3AF4C2DF39CE}"/>
              </a:ext>
            </a:extLst>
          </p:cNvPr>
          <p:cNvSpPr>
            <a:spLocks noGrp="1"/>
          </p:cNvSpPr>
          <p:nvPr>
            <p:ph type="title"/>
          </p:nvPr>
        </p:nvSpPr>
        <p:spPr/>
        <p:txBody>
          <a:bodyPr/>
          <a:lstStyle/>
          <a:p>
            <a:r>
              <a:rPr lang="en-US" dirty="0"/>
              <a:t>Everlasting Covenant</a:t>
            </a:r>
          </a:p>
        </p:txBody>
      </p:sp>
    </p:spTree>
    <p:extLst>
      <p:ext uri="{BB962C8B-B14F-4D97-AF65-F5344CB8AC3E}">
        <p14:creationId xmlns:p14="http://schemas.microsoft.com/office/powerpoint/2010/main" val="73350113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91728C-66E0-445D-AB21-8B043FEDF7B5}"/>
              </a:ext>
            </a:extLst>
          </p:cNvPr>
          <p:cNvSpPr>
            <a:spLocks noGrp="1"/>
          </p:cNvSpPr>
          <p:nvPr>
            <p:ph idx="1"/>
          </p:nvPr>
        </p:nvSpPr>
        <p:spPr/>
        <p:txBody>
          <a:bodyPr>
            <a:normAutofit lnSpcReduction="10000"/>
          </a:bodyPr>
          <a:lstStyle/>
          <a:p>
            <a:pPr marL="0" indent="0">
              <a:buNone/>
            </a:pPr>
            <a:r>
              <a:rPr lang="en-US" sz="2400" dirty="0">
                <a:solidFill>
                  <a:schemeClr val="bg1"/>
                </a:solidFill>
              </a:rPr>
              <a:t>Romans 8:29-30 KJV</a:t>
            </a:r>
          </a:p>
          <a:p>
            <a:pPr marL="0" indent="0">
              <a:buNone/>
            </a:pPr>
            <a:r>
              <a:rPr lang="en-US" sz="2400" dirty="0">
                <a:solidFill>
                  <a:schemeClr val="bg1"/>
                </a:solidFill>
              </a:rPr>
              <a:t>(29)  For whom he did foreknow, he also did predestinate to be conformed to the image of his Son, that he might be the firstborn among many brethren.</a:t>
            </a:r>
          </a:p>
          <a:p>
            <a:pPr marL="0" indent="0">
              <a:buNone/>
            </a:pPr>
            <a:r>
              <a:rPr lang="en-US" sz="2400" dirty="0">
                <a:solidFill>
                  <a:schemeClr val="bg1"/>
                </a:solidFill>
              </a:rPr>
              <a:t>(30)  Moreover whom he did predestinate, them he also called: and whom he called, them he also justified: and whom he justified, them he also glorified.</a:t>
            </a:r>
          </a:p>
          <a:p>
            <a:pPr marL="0" indent="0">
              <a:buNone/>
            </a:pPr>
            <a:r>
              <a:rPr lang="en-US" sz="2400" dirty="0">
                <a:solidFill>
                  <a:schemeClr val="bg1"/>
                </a:solidFill>
              </a:rPr>
              <a:t>Romans 8:38-39 KJV</a:t>
            </a:r>
          </a:p>
          <a:p>
            <a:pPr marL="0" indent="0">
              <a:buNone/>
            </a:pPr>
            <a:r>
              <a:rPr lang="en-US" sz="2400" dirty="0">
                <a:solidFill>
                  <a:schemeClr val="bg1"/>
                </a:solidFill>
              </a:rPr>
              <a:t>(38)  For I am persuaded, that neither death, nor life, nor angels, nor principalities, nor powers, nor things present, nor things to come,</a:t>
            </a:r>
          </a:p>
          <a:p>
            <a:pPr marL="0" indent="0">
              <a:buNone/>
            </a:pPr>
            <a:r>
              <a:rPr lang="en-US" sz="2400" dirty="0">
                <a:solidFill>
                  <a:schemeClr val="bg1"/>
                </a:solidFill>
              </a:rPr>
              <a:t>(39)  Nor height, nor depth, nor any other creature, shall be able to separate us from the love of God, which is in Christ Jesus our Lord.</a:t>
            </a:r>
          </a:p>
        </p:txBody>
      </p:sp>
      <p:sp>
        <p:nvSpPr>
          <p:cNvPr id="2" name="Title 1">
            <a:extLst>
              <a:ext uri="{FF2B5EF4-FFF2-40B4-BE49-F238E27FC236}">
                <a16:creationId xmlns:a16="http://schemas.microsoft.com/office/drawing/2014/main" id="{9D798F39-7EC2-4E9A-A175-3AF4C2DF39CE}"/>
              </a:ext>
            </a:extLst>
          </p:cNvPr>
          <p:cNvSpPr>
            <a:spLocks noGrp="1"/>
          </p:cNvSpPr>
          <p:nvPr>
            <p:ph type="title"/>
          </p:nvPr>
        </p:nvSpPr>
        <p:spPr/>
        <p:txBody>
          <a:bodyPr/>
          <a:lstStyle/>
          <a:p>
            <a:r>
              <a:rPr lang="en-US" dirty="0"/>
              <a:t>Everlasting Covenant</a:t>
            </a:r>
          </a:p>
        </p:txBody>
      </p:sp>
    </p:spTree>
    <p:extLst>
      <p:ext uri="{BB962C8B-B14F-4D97-AF65-F5344CB8AC3E}">
        <p14:creationId xmlns:p14="http://schemas.microsoft.com/office/powerpoint/2010/main" val="140449491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BED0D9B5-2810-4FF8-94AB-FBA38584C74D}"/>
              </a:ext>
            </a:extLst>
          </p:cNvPr>
          <p:cNvSpPr>
            <a:spLocks noGrp="1"/>
          </p:cNvSpPr>
          <p:nvPr>
            <p:ph idx="1"/>
          </p:nvPr>
        </p:nvSpPr>
        <p:spPr/>
        <p:txBody>
          <a:bodyPr/>
          <a:lstStyle/>
          <a:p>
            <a:r>
              <a:rPr lang="en-US" dirty="0">
                <a:solidFill>
                  <a:schemeClr val="bg1"/>
                </a:solidFill>
              </a:rPr>
              <a:t>Hebrews 13:20-21 KJV</a:t>
            </a:r>
          </a:p>
          <a:p>
            <a:r>
              <a:rPr lang="en-US" dirty="0">
                <a:solidFill>
                  <a:schemeClr val="bg1"/>
                </a:solidFill>
              </a:rPr>
              <a:t>(20)  Now the God of peace, that brought again from the dead our Lord Jesus, that great shepherd of the sheep, through the blood of the everlasting covenant,</a:t>
            </a:r>
          </a:p>
          <a:p>
            <a:r>
              <a:rPr lang="en-US" dirty="0">
                <a:solidFill>
                  <a:schemeClr val="bg1"/>
                </a:solidFill>
              </a:rPr>
              <a:t>(21)  Make you perfect in every good work to do his will, working in you that which is wellpleasing in his sight, through Jesus Christ; to whom be glory for ever and ever. Amen.</a:t>
            </a:r>
          </a:p>
        </p:txBody>
      </p:sp>
      <p:sp>
        <p:nvSpPr>
          <p:cNvPr id="2" name="Title 1">
            <a:extLst>
              <a:ext uri="{FF2B5EF4-FFF2-40B4-BE49-F238E27FC236}">
                <a16:creationId xmlns:a16="http://schemas.microsoft.com/office/drawing/2014/main" id="{2467431C-F5A2-4397-83C8-50A595A9B2D8}"/>
              </a:ext>
            </a:extLst>
          </p:cNvPr>
          <p:cNvSpPr>
            <a:spLocks noGrp="1"/>
          </p:cNvSpPr>
          <p:nvPr>
            <p:ph type="title"/>
          </p:nvPr>
        </p:nvSpPr>
        <p:spPr/>
        <p:txBody>
          <a:bodyPr/>
          <a:lstStyle/>
          <a:p>
            <a:r>
              <a:rPr lang="en-US" dirty="0"/>
              <a:t>Benediction</a:t>
            </a:r>
          </a:p>
        </p:txBody>
      </p:sp>
    </p:spTree>
    <p:extLst>
      <p:ext uri="{BB962C8B-B14F-4D97-AF65-F5344CB8AC3E}">
        <p14:creationId xmlns:p14="http://schemas.microsoft.com/office/powerpoint/2010/main" val="4207384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ECD3F-F1B8-40AC-AAF5-C20A28CF16E9}"/>
              </a:ext>
            </a:extLst>
          </p:cNvPr>
          <p:cNvSpPr>
            <a:spLocks noGrp="1"/>
          </p:cNvSpPr>
          <p:nvPr>
            <p:ph type="title"/>
          </p:nvPr>
        </p:nvSpPr>
        <p:spPr/>
        <p:txBody>
          <a:bodyPr/>
          <a:lstStyle/>
          <a:p>
            <a:r>
              <a:rPr lang="en-US" dirty="0"/>
              <a:t>Covenants	</a:t>
            </a:r>
          </a:p>
        </p:txBody>
      </p:sp>
      <p:sp>
        <p:nvSpPr>
          <p:cNvPr id="3" name="Content Placeholder 2">
            <a:extLst>
              <a:ext uri="{FF2B5EF4-FFF2-40B4-BE49-F238E27FC236}">
                <a16:creationId xmlns:a16="http://schemas.microsoft.com/office/drawing/2014/main" id="{F678BF2C-EC32-4D40-8691-415B195C1163}"/>
              </a:ext>
            </a:extLst>
          </p:cNvPr>
          <p:cNvSpPr>
            <a:spLocks noGrp="1"/>
          </p:cNvSpPr>
          <p:nvPr>
            <p:ph idx="1"/>
          </p:nvPr>
        </p:nvSpPr>
        <p:spPr/>
        <p:txBody>
          <a:bodyPr/>
          <a:lstStyle/>
          <a:p>
            <a:pPr marL="514350" indent="-514350">
              <a:buFont typeface="+mj-lt"/>
              <a:buAutoNum type="arabicPeriod"/>
            </a:pPr>
            <a:r>
              <a:rPr lang="en-US" dirty="0"/>
              <a:t>Edenic Covenant		</a:t>
            </a:r>
            <a:r>
              <a:rPr lang="en-US" dirty="0">
                <a:solidFill>
                  <a:srgbClr val="FFC000"/>
                </a:solidFill>
              </a:rPr>
              <a:t>Genesis 2:16</a:t>
            </a:r>
          </a:p>
          <a:p>
            <a:pPr marL="514350" indent="-514350">
              <a:buFont typeface="+mj-lt"/>
              <a:buAutoNum type="arabicPeriod"/>
            </a:pPr>
            <a:r>
              <a:rPr lang="en-US" dirty="0"/>
              <a:t>Adamic Covenant		</a:t>
            </a:r>
            <a:r>
              <a:rPr lang="en-US" dirty="0">
                <a:solidFill>
                  <a:srgbClr val="FFC000"/>
                </a:solidFill>
              </a:rPr>
              <a:t>Genesis 3:15</a:t>
            </a:r>
          </a:p>
          <a:p>
            <a:pPr marL="514350" indent="-514350">
              <a:buFont typeface="+mj-lt"/>
              <a:buAutoNum type="arabicPeriod"/>
            </a:pPr>
            <a:r>
              <a:rPr lang="en-US" dirty="0"/>
              <a:t>Noahic Covenant		</a:t>
            </a:r>
            <a:r>
              <a:rPr lang="en-US" dirty="0">
                <a:solidFill>
                  <a:srgbClr val="FFC000"/>
                </a:solidFill>
              </a:rPr>
              <a:t>Genesis 9:16</a:t>
            </a:r>
          </a:p>
          <a:p>
            <a:pPr marL="514350" indent="-514350">
              <a:buFont typeface="+mj-lt"/>
              <a:buAutoNum type="arabicPeriod"/>
            </a:pPr>
            <a:r>
              <a:rPr lang="en-US" dirty="0"/>
              <a:t>Abrahamic Covenant		</a:t>
            </a:r>
            <a:r>
              <a:rPr lang="en-US" dirty="0">
                <a:solidFill>
                  <a:srgbClr val="FFC000"/>
                </a:solidFill>
              </a:rPr>
              <a:t>Genesis 12:2,3</a:t>
            </a:r>
          </a:p>
          <a:p>
            <a:pPr marL="514350" indent="-514350">
              <a:buFont typeface="+mj-lt"/>
              <a:buAutoNum type="arabicPeriod"/>
            </a:pPr>
            <a:r>
              <a:rPr lang="en-US" dirty="0"/>
              <a:t>Mosaic Covenant		</a:t>
            </a:r>
            <a:r>
              <a:rPr lang="en-US" dirty="0">
                <a:solidFill>
                  <a:srgbClr val="FFC000"/>
                </a:solidFill>
              </a:rPr>
              <a:t>Exodus 19:5</a:t>
            </a:r>
          </a:p>
          <a:p>
            <a:pPr marL="514350" indent="-514350">
              <a:buFont typeface="+mj-lt"/>
              <a:buAutoNum type="arabicPeriod"/>
            </a:pPr>
            <a:r>
              <a:rPr lang="en-US" dirty="0"/>
              <a:t>Land Covenant			</a:t>
            </a:r>
            <a:r>
              <a:rPr lang="en-US" dirty="0">
                <a:solidFill>
                  <a:srgbClr val="FFC000"/>
                </a:solidFill>
              </a:rPr>
              <a:t>Deuteronomy 30:3</a:t>
            </a:r>
          </a:p>
          <a:p>
            <a:pPr marL="514350" indent="-514350">
              <a:buFont typeface="+mj-lt"/>
              <a:buAutoNum type="arabicPeriod"/>
            </a:pPr>
            <a:r>
              <a:rPr lang="en-US" dirty="0"/>
              <a:t>Davidic Covenant		</a:t>
            </a:r>
            <a:r>
              <a:rPr lang="en-US" dirty="0">
                <a:solidFill>
                  <a:srgbClr val="FFC000"/>
                </a:solidFill>
              </a:rPr>
              <a:t>2 Samuel 7:8-17</a:t>
            </a:r>
          </a:p>
          <a:p>
            <a:pPr marL="514350" indent="-514350">
              <a:buFont typeface="+mj-lt"/>
              <a:buAutoNum type="arabicPeriod"/>
            </a:pPr>
            <a:r>
              <a:rPr lang="en-US" dirty="0"/>
              <a:t>New Covenant			</a:t>
            </a:r>
            <a:r>
              <a:rPr lang="en-US" dirty="0">
                <a:solidFill>
                  <a:srgbClr val="FFC000"/>
                </a:solidFill>
              </a:rPr>
              <a:t>Jeremiah 31:31-34</a:t>
            </a:r>
          </a:p>
        </p:txBody>
      </p:sp>
      <p:sp>
        <p:nvSpPr>
          <p:cNvPr id="4" name="Rectangle 3">
            <a:extLst>
              <a:ext uri="{FF2B5EF4-FFF2-40B4-BE49-F238E27FC236}">
                <a16:creationId xmlns:a16="http://schemas.microsoft.com/office/drawing/2014/main" id="{A8E2DD1D-AB76-4D76-9F00-CFB8BF53EC5F}"/>
              </a:ext>
            </a:extLst>
          </p:cNvPr>
          <p:cNvSpPr/>
          <p:nvPr/>
        </p:nvSpPr>
        <p:spPr>
          <a:xfrm>
            <a:off x="838200" y="2355977"/>
            <a:ext cx="6934200" cy="414655"/>
          </a:xfrm>
          <a:prstGeom prst="rect">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13983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656AC6F7-9EFB-46B6-8EE7-503C304A8754}"/>
              </a:ext>
            </a:extLst>
          </p:cNvPr>
          <p:cNvSpPr>
            <a:spLocks noGrp="1"/>
          </p:cNvSpPr>
          <p:nvPr>
            <p:ph idx="1"/>
          </p:nvPr>
        </p:nvSpPr>
        <p:spPr/>
        <p:txBody>
          <a:bodyPr>
            <a:normAutofit fontScale="77500" lnSpcReduction="20000"/>
          </a:bodyPr>
          <a:lstStyle/>
          <a:p>
            <a:r>
              <a:rPr lang="en-US" dirty="0"/>
              <a:t>Genesis 3:15-17 KJV</a:t>
            </a:r>
          </a:p>
          <a:p>
            <a:r>
              <a:rPr lang="en-US" dirty="0"/>
              <a:t>(15)  And I will put enmity between thee and the woman, and between thy seed and her seed; it shall bruise thy head, and thou shalt bruise his heel.</a:t>
            </a:r>
          </a:p>
          <a:p>
            <a:r>
              <a:rPr lang="en-US" dirty="0"/>
              <a:t>(16)  Unto the woman he said, I will greatly multiply thy sorrow and thy conception; in sorrow thou shalt bring forth children; and thy desire shall be to thy husband, and he shall rule over thee.</a:t>
            </a:r>
          </a:p>
          <a:p>
            <a:r>
              <a:rPr lang="en-US" dirty="0"/>
              <a:t>(17)  And unto Adam he said, Because thou hast hearkened unto the voice of thy wife, and hast eaten of the tree, of which I commanded thee, saying, Thou shalt not eat of it: cursed is the ground for thy sake; in sorrow shalt thou eat of it all the days of thy life;</a:t>
            </a:r>
          </a:p>
        </p:txBody>
      </p:sp>
      <p:sp>
        <p:nvSpPr>
          <p:cNvPr id="4" name="Title 3">
            <a:extLst>
              <a:ext uri="{FF2B5EF4-FFF2-40B4-BE49-F238E27FC236}">
                <a16:creationId xmlns:a16="http://schemas.microsoft.com/office/drawing/2014/main" id="{50943D00-F2BD-4DE9-8FDF-5034CC7A2C70}"/>
              </a:ext>
            </a:extLst>
          </p:cNvPr>
          <p:cNvSpPr>
            <a:spLocks noGrp="1"/>
          </p:cNvSpPr>
          <p:nvPr>
            <p:ph type="title"/>
          </p:nvPr>
        </p:nvSpPr>
        <p:spPr/>
        <p:txBody>
          <a:bodyPr/>
          <a:lstStyle/>
          <a:p>
            <a:r>
              <a:rPr lang="en-US" dirty="0"/>
              <a:t>Adamic Covenant		</a:t>
            </a:r>
            <a:br>
              <a:rPr lang="en-US" dirty="0">
                <a:solidFill>
                  <a:srgbClr val="FFC000"/>
                </a:solidFill>
              </a:rPr>
            </a:br>
            <a:endParaRPr lang="en-US" dirty="0"/>
          </a:p>
        </p:txBody>
      </p:sp>
    </p:spTree>
    <p:extLst>
      <p:ext uri="{BB962C8B-B14F-4D97-AF65-F5344CB8AC3E}">
        <p14:creationId xmlns:p14="http://schemas.microsoft.com/office/powerpoint/2010/main" val="1253640138"/>
      </p:ext>
    </p:extLst>
  </p:cSld>
  <p:clrMapOvr>
    <a:masterClrMapping/>
  </p:clrMapOvr>
</p:sld>
</file>

<file path=ppt/theme/theme1.xml><?xml version="1.0" encoding="utf-8"?>
<a:theme xmlns:a="http://schemas.openxmlformats.org/drawingml/2006/main" name="Theme 2 with custom 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3">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 2 with custom slides" id="{9D8C3BC9-4E55-407D-879A-390B32B54B3D}" vid="{E987A73C-48B5-485D-9D63-2A7533C70359}"/>
    </a:ext>
  </a:extLst>
</a:theme>
</file>

<file path=docProps/app.xml><?xml version="1.0" encoding="utf-8"?>
<Properties xmlns="http://schemas.openxmlformats.org/officeDocument/2006/extended-properties" xmlns:vt="http://schemas.openxmlformats.org/officeDocument/2006/docPropsVTypes">
  <Template>Theme 2 with custom slides</Template>
  <TotalTime>712</TotalTime>
  <Words>7831</Words>
  <Application>Microsoft Office PowerPoint</Application>
  <PresentationFormat>Widescreen</PresentationFormat>
  <Paragraphs>437</Paragraphs>
  <Slides>75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75</vt:i4>
      </vt:variant>
    </vt:vector>
  </HeadingPairs>
  <TitlesOfParts>
    <vt:vector size="80" baseType="lpstr">
      <vt:lpstr>Arial</vt:lpstr>
      <vt:lpstr>Calibri Light</vt:lpstr>
      <vt:lpstr>Times New Roman</vt:lpstr>
      <vt:lpstr>Verdana</vt:lpstr>
      <vt:lpstr>Theme 2 with custom slides</vt:lpstr>
      <vt:lpstr>Covenants </vt:lpstr>
      <vt:lpstr>Covenants </vt:lpstr>
      <vt:lpstr>Covenants </vt:lpstr>
      <vt:lpstr>Edenic Covenant</vt:lpstr>
      <vt:lpstr>Edenic Covenant</vt:lpstr>
      <vt:lpstr>Edenic Covenant  </vt:lpstr>
      <vt:lpstr>Edenic Covenant  </vt:lpstr>
      <vt:lpstr>Covenants </vt:lpstr>
      <vt:lpstr>Adamic Covenant   </vt:lpstr>
      <vt:lpstr>Adamic Covenant   </vt:lpstr>
      <vt:lpstr>Adamic Covenant</vt:lpstr>
      <vt:lpstr>Covenants </vt:lpstr>
      <vt:lpstr>Noahic Covenant</vt:lpstr>
      <vt:lpstr>Noahic Covenant</vt:lpstr>
      <vt:lpstr>Noahic Covenant</vt:lpstr>
      <vt:lpstr>Noahic Covenant</vt:lpstr>
      <vt:lpstr>Covenants </vt:lpstr>
      <vt:lpstr>Abrahamic Covenant</vt:lpstr>
      <vt:lpstr>Abrahamic Covenant—The covenant </vt:lpstr>
      <vt:lpstr>Abrahamic Covenant—The compromise</vt:lpstr>
      <vt:lpstr>Abrahamic Covenant—The confession</vt:lpstr>
      <vt:lpstr>Covenants </vt:lpstr>
      <vt:lpstr>Mosaic Covenant </vt:lpstr>
      <vt:lpstr>Mosaic Covenant</vt:lpstr>
      <vt:lpstr>Mosaic Covenant</vt:lpstr>
      <vt:lpstr>Mosaic Covenant</vt:lpstr>
      <vt:lpstr>Mosaic Covenant</vt:lpstr>
      <vt:lpstr>Covenants </vt:lpstr>
      <vt:lpstr>Land Covenant</vt:lpstr>
      <vt:lpstr>Land Covenant</vt:lpstr>
      <vt:lpstr>Land Covenant</vt:lpstr>
      <vt:lpstr>Land Covenant</vt:lpstr>
      <vt:lpstr>Land Covenant</vt:lpstr>
      <vt:lpstr>Land Covenant</vt:lpstr>
      <vt:lpstr>Land Covenant</vt:lpstr>
      <vt:lpstr>Covenants </vt:lpstr>
      <vt:lpstr>Davidic Covenant</vt:lpstr>
      <vt:lpstr>Davidic Covenant</vt:lpstr>
      <vt:lpstr>Davidic Covenant</vt:lpstr>
      <vt:lpstr>Covenants </vt:lpstr>
      <vt:lpstr>New Covenant</vt:lpstr>
      <vt:lpstr>New Covenant</vt:lpstr>
      <vt:lpstr>New Covenant</vt:lpstr>
      <vt:lpstr>New Covenant</vt:lpstr>
      <vt:lpstr>New Covenant</vt:lpstr>
      <vt:lpstr>New Covenant</vt:lpstr>
      <vt:lpstr>Everlasting Covenants 15 Verses</vt:lpstr>
      <vt:lpstr>Everlasting Covenants 15 Verses</vt:lpstr>
      <vt:lpstr>Everlasting Covenants 15 Verses</vt:lpstr>
      <vt:lpstr>Everlasting Covenants 15 Verses</vt:lpstr>
      <vt:lpstr>Everlasting Covenants 15 Verses</vt:lpstr>
      <vt:lpstr>Unconditional Covenants</vt:lpstr>
      <vt:lpstr>Unconditional Covenants</vt:lpstr>
      <vt:lpstr>Unconditional Covenants</vt:lpstr>
      <vt:lpstr>Unconditional Covenants</vt:lpstr>
      <vt:lpstr>Unconditional Covenants</vt:lpstr>
      <vt:lpstr>Unconditional Covenants</vt:lpstr>
      <vt:lpstr>Unconditional Covenants</vt:lpstr>
      <vt:lpstr>Unconditional Covenants</vt:lpstr>
      <vt:lpstr>Davidic Covenant</vt:lpstr>
      <vt:lpstr>Davidic Covenant</vt:lpstr>
      <vt:lpstr>Davidic Covenant</vt:lpstr>
      <vt:lpstr>Davidic Covenant</vt:lpstr>
      <vt:lpstr>Davidic Covenant</vt:lpstr>
      <vt:lpstr>Davidic Covenant</vt:lpstr>
      <vt:lpstr>PowerPoint Presentation</vt:lpstr>
      <vt:lpstr>Davidic Covenant</vt:lpstr>
      <vt:lpstr>Davidic Covenant</vt:lpstr>
      <vt:lpstr>Davidic Covenant</vt:lpstr>
      <vt:lpstr>Unconditional Covenants</vt:lpstr>
      <vt:lpstr>The Gospel—Death, Burial, and Resurrection</vt:lpstr>
      <vt:lpstr>The Gospel—Death, Burial, and Resurrection</vt:lpstr>
      <vt:lpstr>Everlasting Covenant</vt:lpstr>
      <vt:lpstr>Everlasting Covenant</vt:lpstr>
      <vt:lpstr>Benediction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Bob Rogers</dc:creator>
  <cp:lastModifiedBy>Bob Rogers</cp:lastModifiedBy>
  <cp:revision>87</cp:revision>
  <dcterms:created xsi:type="dcterms:W3CDTF">2020-07-03T01:41:45Z</dcterms:created>
  <dcterms:modified xsi:type="dcterms:W3CDTF">2020-07-04T04:02:57Z</dcterms:modified>
</cp:coreProperties>
</file>