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80"/>
  </p:notesMasterIdLst>
  <p:sldIdLst>
    <p:sldId id="256" r:id="rId2"/>
    <p:sldId id="356" r:id="rId3"/>
    <p:sldId id="361" r:id="rId4"/>
    <p:sldId id="309" r:id="rId5"/>
    <p:sldId id="392" r:id="rId6"/>
    <p:sldId id="333" r:id="rId7"/>
    <p:sldId id="362" r:id="rId8"/>
    <p:sldId id="286" r:id="rId9"/>
    <p:sldId id="334" r:id="rId10"/>
    <p:sldId id="288" r:id="rId11"/>
    <p:sldId id="335" r:id="rId12"/>
    <p:sldId id="310" r:id="rId13"/>
    <p:sldId id="287" r:id="rId14"/>
    <p:sldId id="364" r:id="rId15"/>
    <p:sldId id="290" r:id="rId16"/>
    <p:sldId id="341" r:id="rId17"/>
    <p:sldId id="342" r:id="rId18"/>
    <p:sldId id="402" r:id="rId19"/>
    <p:sldId id="343" r:id="rId20"/>
    <p:sldId id="344" r:id="rId21"/>
    <p:sldId id="401" r:id="rId22"/>
    <p:sldId id="307" r:id="rId23"/>
    <p:sldId id="345" r:id="rId24"/>
    <p:sldId id="403" r:id="rId25"/>
    <p:sldId id="292" r:id="rId26"/>
    <p:sldId id="317" r:id="rId27"/>
    <p:sldId id="318" r:id="rId28"/>
    <p:sldId id="395" r:id="rId29"/>
    <p:sldId id="319" r:id="rId30"/>
    <p:sldId id="321" r:id="rId31"/>
    <p:sldId id="320" r:id="rId32"/>
    <p:sldId id="396" r:id="rId33"/>
    <p:sldId id="322" r:id="rId34"/>
    <p:sldId id="346" r:id="rId35"/>
    <p:sldId id="323" r:id="rId36"/>
    <p:sldId id="397" r:id="rId37"/>
    <p:sldId id="257" r:id="rId38"/>
    <p:sldId id="311" r:id="rId39"/>
    <p:sldId id="312" r:id="rId40"/>
    <p:sldId id="398" r:id="rId41"/>
    <p:sldId id="313" r:id="rId42"/>
    <p:sldId id="314" r:id="rId43"/>
    <p:sldId id="261" r:id="rId44"/>
    <p:sldId id="263" r:id="rId45"/>
    <p:sldId id="399" r:id="rId46"/>
    <p:sldId id="297" r:id="rId47"/>
    <p:sldId id="262" r:id="rId48"/>
    <p:sldId id="329" r:id="rId49"/>
    <p:sldId id="301" r:id="rId50"/>
    <p:sldId id="394" r:id="rId51"/>
    <p:sldId id="302" r:id="rId52"/>
    <p:sldId id="278" r:id="rId53"/>
    <p:sldId id="267" r:id="rId54"/>
    <p:sldId id="272" r:id="rId55"/>
    <p:sldId id="300" r:id="rId56"/>
    <p:sldId id="260" r:id="rId57"/>
    <p:sldId id="273" r:id="rId58"/>
    <p:sldId id="274" r:id="rId59"/>
    <p:sldId id="303" r:id="rId60"/>
    <p:sldId id="400" r:id="rId61"/>
    <p:sldId id="304" r:id="rId62"/>
    <p:sldId id="305" r:id="rId63"/>
    <p:sldId id="279" r:id="rId64"/>
    <p:sldId id="269" r:id="rId65"/>
    <p:sldId id="270" r:id="rId66"/>
    <p:sldId id="298" r:id="rId67"/>
    <p:sldId id="299" r:id="rId68"/>
    <p:sldId id="282" r:id="rId69"/>
    <p:sldId id="337" r:id="rId70"/>
    <p:sldId id="365" r:id="rId71"/>
    <p:sldId id="366" r:id="rId72"/>
    <p:sldId id="271" r:id="rId73"/>
    <p:sldId id="338" r:id="rId74"/>
    <p:sldId id="358" r:id="rId75"/>
    <p:sldId id="359" r:id="rId76"/>
    <p:sldId id="360" r:id="rId77"/>
    <p:sldId id="367" r:id="rId78"/>
    <p:sldId id="393" r:id="rId7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79" d="100"/>
          <a:sy n="79" d="100"/>
        </p:scale>
        <p:origin x="773"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4442D317-B80D-48C8-B742-499713105D19}" type="datetimeFigureOut">
              <a:rPr lang="en-US" smtClean="0"/>
              <a:t>3/27/2021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30921DB-2545-47EB-9498-C47E9DE0F4C4}" type="slidenum">
              <a:rPr lang="en-US" smtClean="0"/>
              <a:t>‹#›</a:t>
            </a:fld>
            <a:endParaRPr lang="en-US"/>
          </a:p>
        </p:txBody>
      </p:sp>
    </p:spTree>
    <p:extLst>
      <p:ext uri="{BB962C8B-B14F-4D97-AF65-F5344CB8AC3E}">
        <p14:creationId xmlns:p14="http://schemas.microsoft.com/office/powerpoint/2010/main" val="406880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record that God has given to us eternal life, and this life is in His Son. He who has the Son has the life; he who does not have the Son of God does not have the life," 1 John 5:11-12. "He who believes on Him is not condemned: but he who believeth not is condemned already, because he has not believed in the Name of the only begotten Son of God," John 3:18. "For there is no other Name under heaven given among men and whereby we must be saved," Acts 4:12. "For by grace you have been saved through faith; and not of yourselves it is the gift of God; not of works, lest any man should boast," Ephesians 2:8-9, "For I am persuaded that neither death, nor life, nor angels, nor principalities, nor powers, nor things present, nor things to come, nor height, nor depth, nor any other created thing is able to separate us from the love of God, which is in Christ Jesus our Lord," Romans 8:38-39. "For of Him and through Him and to Him are all things to Whom be the glory forever," Romans 11:26." Amen.</a:t>
            </a:r>
          </a:p>
          <a:p>
            <a:endParaRPr lang="en-US" dirty="0"/>
          </a:p>
        </p:txBody>
      </p:sp>
      <p:sp>
        <p:nvSpPr>
          <p:cNvPr id="4" name="Slide Number Placeholder 3"/>
          <p:cNvSpPr>
            <a:spLocks noGrp="1"/>
          </p:cNvSpPr>
          <p:nvPr>
            <p:ph type="sldNum" sz="quarter" idx="5"/>
          </p:nvPr>
        </p:nvSpPr>
        <p:spPr/>
        <p:txBody>
          <a:bodyPr/>
          <a:lstStyle/>
          <a:p>
            <a:fld id="{C30921DB-2545-47EB-9498-C47E9DE0F4C4}" type="slidenum">
              <a:rPr lang="en-US" smtClean="0"/>
              <a:t>1</a:t>
            </a:fld>
            <a:endParaRPr lang="en-US"/>
          </a:p>
        </p:txBody>
      </p:sp>
    </p:spTree>
    <p:extLst>
      <p:ext uri="{BB962C8B-B14F-4D97-AF65-F5344CB8AC3E}">
        <p14:creationId xmlns:p14="http://schemas.microsoft.com/office/powerpoint/2010/main" val="2530355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us have successfully worked a </a:t>
            </a:r>
            <a:r>
              <a:rPr lang="en-US" dirty="0" err="1"/>
              <a:t>rubix</a:t>
            </a:r>
            <a:r>
              <a:rPr lang="en-US" dirty="0"/>
              <a:t> cube? That is only a simple illustration to begin to understand the complexity and precision of the Word of God.</a:t>
            </a:r>
          </a:p>
        </p:txBody>
      </p:sp>
      <p:sp>
        <p:nvSpPr>
          <p:cNvPr id="4" name="Slide Number Placeholder 3"/>
          <p:cNvSpPr>
            <a:spLocks noGrp="1"/>
          </p:cNvSpPr>
          <p:nvPr>
            <p:ph type="sldNum" sz="quarter" idx="5"/>
          </p:nvPr>
        </p:nvSpPr>
        <p:spPr/>
        <p:txBody>
          <a:bodyPr/>
          <a:lstStyle/>
          <a:p>
            <a:fld id="{C30921DB-2545-47EB-9498-C47E9DE0F4C4}" type="slidenum">
              <a:rPr lang="en-US" smtClean="0"/>
              <a:t>7</a:t>
            </a:fld>
            <a:endParaRPr lang="en-US"/>
          </a:p>
        </p:txBody>
      </p:sp>
    </p:spTree>
    <p:extLst>
      <p:ext uri="{BB962C8B-B14F-4D97-AF65-F5344CB8AC3E}">
        <p14:creationId xmlns:p14="http://schemas.microsoft.com/office/powerpoint/2010/main" val="35301076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1CE1B-0EF9-4DDD-A1F0-50BDF78005FF}"/>
              </a:ext>
            </a:extLst>
          </p:cNvPr>
          <p:cNvSpPr>
            <a:spLocks noGrp="1"/>
          </p:cNvSpPr>
          <p:nvPr>
            <p:ph type="title"/>
          </p:nvPr>
        </p:nvSpPr>
        <p:spPr>
          <a:solidFill>
            <a:srgbClr val="000099"/>
          </a:solidFill>
        </p:spPr>
        <p:txBody>
          <a:bodyPr/>
          <a:lstStyle>
            <a:lvl1pPr algn="ctr">
              <a:defRPr b="1">
                <a:solidFill>
                  <a:srgbClr val="FFFF0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6BC4FAB-C9B7-4A31-AA7A-7A297E87F179}"/>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7CAA44-CDB6-4F7C-803B-7598C1AD9DE5}"/>
              </a:ext>
            </a:extLst>
          </p:cNvPr>
          <p:cNvSpPr>
            <a:spLocks noGrp="1"/>
          </p:cNvSpPr>
          <p:nvPr>
            <p:ph type="dt" sz="half" idx="10"/>
          </p:nvPr>
        </p:nvSpPr>
        <p:spPr/>
        <p:txBody>
          <a:bodyPr/>
          <a:lstStyle/>
          <a:p>
            <a:fld id="{331965CB-6A71-4C79-9717-95B703D98AEE}" type="datetimeFigureOut">
              <a:rPr lang="en-US" smtClean="0"/>
              <a:t>3/27/2021</a:t>
            </a:fld>
            <a:endParaRPr lang="en-US"/>
          </a:p>
        </p:txBody>
      </p:sp>
      <p:sp>
        <p:nvSpPr>
          <p:cNvPr id="5" name="Footer Placeholder 4">
            <a:extLst>
              <a:ext uri="{FF2B5EF4-FFF2-40B4-BE49-F238E27FC236}">
                <a16:creationId xmlns:a16="http://schemas.microsoft.com/office/drawing/2014/main" id="{611A2B58-F4DB-4731-AD6B-9603544970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E76F21-7F52-4C17-B2DD-DCF93F7B0A9D}"/>
              </a:ext>
            </a:extLst>
          </p:cNvPr>
          <p:cNvSpPr>
            <a:spLocks noGrp="1"/>
          </p:cNvSpPr>
          <p:nvPr>
            <p:ph type="sldNum" sz="quarter" idx="12"/>
          </p:nvPr>
        </p:nvSpPr>
        <p:spPr/>
        <p:txBody>
          <a:bodyPr/>
          <a:lstStyle/>
          <a:p>
            <a:fld id="{7874EC53-12DB-4D3C-8AB8-26D076B2D294}" type="slidenum">
              <a:rPr lang="en-US" smtClean="0"/>
              <a:t>‹#›</a:t>
            </a:fld>
            <a:endParaRPr lang="en-US"/>
          </a:p>
        </p:txBody>
      </p:sp>
    </p:spTree>
    <p:extLst>
      <p:ext uri="{BB962C8B-B14F-4D97-AF65-F5344CB8AC3E}">
        <p14:creationId xmlns:p14="http://schemas.microsoft.com/office/powerpoint/2010/main" val="1707395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3/27/2021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3/27/2021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3/27/2021</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2" Type="http://schemas.openxmlformats.org/officeDocument/2006/relationships/hyperlink" Target="http://www.xwalk.ca/king2.html"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8FE5DC0F-5924-4E11-A44D-0449AD017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29"/>
            <a:ext cx="12191998" cy="68543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824584" y="42062"/>
            <a:ext cx="8689976" cy="2509213"/>
          </a:xfrm>
        </p:spPr>
        <p:txBody>
          <a:bodyPr>
            <a:noAutofit/>
          </a:bodyPr>
          <a:lstStyle/>
          <a:p>
            <a:r>
              <a:rPr lang="en-US" sz="6000" b="1" dirty="0">
                <a:latin typeface="Arial Black" panose="020B0A04020102020204" pitchFamily="34" charset="0"/>
              </a:rPr>
              <a:t>Passion Week</a:t>
            </a:r>
            <a:br>
              <a:rPr lang="en-US" sz="6000" b="1" dirty="0">
                <a:latin typeface="Arial Black" panose="020B0A04020102020204" pitchFamily="34" charset="0"/>
              </a:rPr>
            </a:br>
            <a:endParaRPr lang="en-US" sz="6000" b="1" dirty="0">
              <a:latin typeface="Arial Black" panose="020B0A04020102020204" pitchFamily="34" charset="0"/>
            </a:endParaRPr>
          </a:p>
        </p:txBody>
      </p:sp>
      <p:sp>
        <p:nvSpPr>
          <p:cNvPr id="3" name="Subtitle 2"/>
          <p:cNvSpPr>
            <a:spLocks noGrp="1"/>
          </p:cNvSpPr>
          <p:nvPr>
            <p:ph type="subTitle" idx="1"/>
          </p:nvPr>
        </p:nvSpPr>
        <p:spPr>
          <a:xfrm>
            <a:off x="0" y="3429000"/>
            <a:ext cx="12191999" cy="2556641"/>
          </a:xfrm>
        </p:spPr>
        <p:txBody>
          <a:bodyPr>
            <a:noAutofit/>
          </a:bodyPr>
          <a:lstStyle/>
          <a:p>
            <a:r>
              <a:rPr lang="en-US" sz="3200" b="1" dirty="0">
                <a:solidFill>
                  <a:schemeClr val="tx1"/>
                </a:solidFill>
                <a:latin typeface="Arial Black" panose="020B0A04020102020204" pitchFamily="34" charset="0"/>
              </a:rPr>
              <a:t>First Sabbath Day--Palm Sunday--Passion Week  </a:t>
            </a:r>
          </a:p>
          <a:p>
            <a:r>
              <a:rPr lang="en-US" sz="3200" b="1" dirty="0">
                <a:solidFill>
                  <a:schemeClr val="tx1"/>
                </a:solidFill>
                <a:latin typeface="Arial Black" panose="020B0A04020102020204" pitchFamily="34" charset="0"/>
              </a:rPr>
              <a:t>Three Days &amp; Three nights—Resurrection</a:t>
            </a:r>
          </a:p>
          <a:p>
            <a:r>
              <a:rPr lang="en-US" sz="3200" b="1" dirty="0">
                <a:solidFill>
                  <a:schemeClr val="tx1"/>
                </a:solidFill>
                <a:latin typeface="Arial Black" panose="020B0A04020102020204" pitchFamily="34" charset="0"/>
              </a:rPr>
              <a:t> </a:t>
            </a:r>
          </a:p>
          <a:p>
            <a:r>
              <a:rPr lang="en-US" sz="3200" b="1" dirty="0">
                <a:solidFill>
                  <a:schemeClr val="tx1"/>
                </a:solidFill>
                <a:latin typeface="Arial Black" panose="020B0A04020102020204" pitchFamily="34" charset="0"/>
              </a:rPr>
              <a:t>By, Pastor Bob Rogers</a:t>
            </a:r>
          </a:p>
        </p:txBody>
      </p:sp>
    </p:spTree>
    <p:extLst>
      <p:ext uri="{BB962C8B-B14F-4D97-AF65-F5344CB8AC3E}">
        <p14:creationId xmlns:p14="http://schemas.microsoft.com/office/powerpoint/2010/main" val="2943332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92000" cy="6678751"/>
          </a:xfrm>
          <a:prstGeom prst="rect">
            <a:avLst/>
          </a:prstGeom>
          <a:noFill/>
        </p:spPr>
        <p:txBody>
          <a:bodyPr wrap="square" rtlCol="0">
            <a:spAutoFit/>
          </a:bodyPr>
          <a:lstStyle/>
          <a:p>
            <a:r>
              <a:rPr lang="en-US" sz="4000" b="1" dirty="0"/>
              <a:t>What criteria do we know has to be fulfilled for the Passion of Christ timeline and Pentecost?</a:t>
            </a:r>
          </a:p>
          <a:p>
            <a:pPr marL="571500" indent="-571500">
              <a:buFont typeface="Arial" panose="020B0604020202020204" pitchFamily="34" charset="0"/>
              <a:buChar char="•"/>
            </a:pPr>
            <a:r>
              <a:rPr lang="en-US" sz="4000" b="1" dirty="0"/>
              <a:t>The Passover lamb is selected Nisan 10.</a:t>
            </a:r>
          </a:p>
          <a:p>
            <a:pPr marL="571500" indent="-571500">
              <a:buFont typeface="Arial" panose="020B0604020202020204" pitchFamily="34" charset="0"/>
              <a:buChar char="•"/>
            </a:pPr>
            <a:r>
              <a:rPr lang="en-US" sz="4000" b="1" dirty="0"/>
              <a:t>Jesus has to rise on the First day of the Week.</a:t>
            </a:r>
          </a:p>
          <a:p>
            <a:pPr marL="571500" indent="-571500">
              <a:buFont typeface="Arial" panose="020B0604020202020204" pitchFamily="34" charset="0"/>
              <a:buChar char="•"/>
            </a:pPr>
            <a:r>
              <a:rPr lang="en-US" sz="4000" b="1" dirty="0"/>
              <a:t>Jesus has to celebrate Passover at beginning of Nisan 14. Of all people Jesus would know when to celebrate Passover.</a:t>
            </a:r>
          </a:p>
          <a:p>
            <a:pPr marL="571500" indent="-571500">
              <a:buFont typeface="Arial" panose="020B0604020202020204" pitchFamily="34" charset="0"/>
              <a:buChar char="•"/>
            </a:pPr>
            <a:r>
              <a:rPr lang="en-US" sz="4000" b="1" dirty="0"/>
              <a:t>Jesus has to die on Passover (Passover Lamb)</a:t>
            </a:r>
          </a:p>
          <a:p>
            <a:pPr marL="571500" indent="-571500">
              <a:buFont typeface="Arial" panose="020B0604020202020204" pitchFamily="34" charset="0"/>
              <a:buChar char="•"/>
            </a:pPr>
            <a:r>
              <a:rPr lang="en-US" sz="4000" b="1" dirty="0"/>
              <a:t>Jesus has to be in the grave for 3 days and 3 nights.</a:t>
            </a:r>
          </a:p>
          <a:p>
            <a:pPr marL="571500" indent="-571500">
              <a:buFont typeface="Arial" panose="020B0604020202020204" pitchFamily="34" charset="0"/>
              <a:buChar char="•"/>
            </a:pPr>
            <a:r>
              <a:rPr lang="en-US" sz="4000" b="1" dirty="0"/>
              <a:t>The counting of the Omer lasts for 50 days.</a:t>
            </a:r>
          </a:p>
          <a:p>
            <a:endParaRPr lang="en-US" sz="2800" b="1" dirty="0"/>
          </a:p>
        </p:txBody>
      </p:sp>
    </p:spTree>
    <p:extLst>
      <p:ext uri="{BB962C8B-B14F-4D97-AF65-F5344CB8AC3E}">
        <p14:creationId xmlns:p14="http://schemas.microsoft.com/office/powerpoint/2010/main" val="1346686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pictures of golgoth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761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B5391A-5259-4BAA-B0C8-B47F94ECBDB8}"/>
              </a:ext>
            </a:extLst>
          </p:cNvPr>
          <p:cNvPicPr>
            <a:picLocks noChangeAspect="1"/>
          </p:cNvPicPr>
          <p:nvPr/>
        </p:nvPicPr>
        <p:blipFill>
          <a:blip r:embed="rId2"/>
          <a:stretch>
            <a:fillRect/>
          </a:stretch>
        </p:blipFill>
        <p:spPr>
          <a:xfrm>
            <a:off x="-1" y="-6622"/>
            <a:ext cx="12191999" cy="6864622"/>
          </a:xfrm>
          <a:prstGeom prst="rect">
            <a:avLst/>
          </a:prstGeom>
        </p:spPr>
      </p:pic>
      <p:sp>
        <p:nvSpPr>
          <p:cNvPr id="2" name="TextBox 1"/>
          <p:cNvSpPr txBox="1"/>
          <p:nvPr/>
        </p:nvSpPr>
        <p:spPr>
          <a:xfrm>
            <a:off x="0" y="725214"/>
            <a:ext cx="12192000" cy="6001643"/>
          </a:xfrm>
          <a:prstGeom prst="rect">
            <a:avLst/>
          </a:prstGeom>
          <a:noFill/>
        </p:spPr>
        <p:txBody>
          <a:bodyPr wrap="square" rtlCol="0">
            <a:spAutoFit/>
          </a:bodyPr>
          <a:lstStyle/>
          <a:p>
            <a:pPr algn="ctr"/>
            <a:r>
              <a:rPr lang="en-US" sz="9600" b="1" dirty="0"/>
              <a:t>Instructions </a:t>
            </a:r>
          </a:p>
          <a:p>
            <a:pPr algn="ctr"/>
            <a:r>
              <a:rPr lang="en-US" sz="9600" b="1" dirty="0"/>
              <a:t>for </a:t>
            </a:r>
          </a:p>
          <a:p>
            <a:pPr algn="ctr"/>
            <a:endParaRPr lang="en-US" sz="9600" b="1" dirty="0"/>
          </a:p>
          <a:p>
            <a:pPr algn="ctr"/>
            <a:r>
              <a:rPr lang="en-US" sz="9600" b="1" dirty="0"/>
              <a:t>Passover </a:t>
            </a:r>
          </a:p>
        </p:txBody>
      </p:sp>
    </p:spTree>
    <p:extLst>
      <p:ext uri="{BB962C8B-B14F-4D97-AF65-F5344CB8AC3E}">
        <p14:creationId xmlns:p14="http://schemas.microsoft.com/office/powerpoint/2010/main" val="2291271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FE768-1A0A-4B68-ACD1-D9228B4E8AAD}"/>
              </a:ext>
            </a:extLst>
          </p:cNvPr>
          <p:cNvSpPr>
            <a:spLocks noGrp="1"/>
          </p:cNvSpPr>
          <p:nvPr>
            <p:ph type="title"/>
          </p:nvPr>
        </p:nvSpPr>
        <p:spPr/>
        <p:txBody>
          <a:bodyPr/>
          <a:lstStyle/>
          <a:p>
            <a:r>
              <a:rPr lang="en-US" b="1" dirty="0"/>
              <a:t>Instructions for Passover</a:t>
            </a:r>
            <a:br>
              <a:rPr lang="en-US" b="1" dirty="0"/>
            </a:br>
            <a:br>
              <a:rPr lang="en-US" b="1" dirty="0"/>
            </a:br>
            <a:endParaRPr lang="en-US" b="1" dirty="0"/>
          </a:p>
        </p:txBody>
      </p:sp>
      <p:sp>
        <p:nvSpPr>
          <p:cNvPr id="3" name="Content Placeholder 2">
            <a:extLst>
              <a:ext uri="{FF2B5EF4-FFF2-40B4-BE49-F238E27FC236}">
                <a16:creationId xmlns:a16="http://schemas.microsoft.com/office/drawing/2014/main" id="{1BEA991C-6654-4C9B-9B24-4BAC1D6F1576}"/>
              </a:ext>
            </a:extLst>
          </p:cNvPr>
          <p:cNvSpPr>
            <a:spLocks noGrp="1"/>
          </p:cNvSpPr>
          <p:nvPr>
            <p:ph sz="quarter" idx="13"/>
          </p:nvPr>
        </p:nvSpPr>
        <p:spPr>
          <a:xfrm>
            <a:off x="142613" y="1251218"/>
            <a:ext cx="12049387" cy="5533630"/>
          </a:xfrm>
        </p:spPr>
        <p:txBody>
          <a:bodyPr>
            <a:normAutofit fontScale="92500" lnSpcReduction="20000"/>
          </a:bodyPr>
          <a:lstStyle/>
          <a:p>
            <a:pPr marL="0" lvl="0" indent="0" defTabSz="457200">
              <a:lnSpc>
                <a:spcPct val="100000"/>
              </a:lnSpc>
              <a:spcBef>
                <a:spcPts val="0"/>
              </a:spcBef>
              <a:buClrTx/>
              <a:buNone/>
            </a:pPr>
            <a:r>
              <a:rPr lang="en-US" sz="2800" b="1" cap="none" dirty="0">
                <a:solidFill>
                  <a:prstClr val="black"/>
                </a:solidFill>
              </a:rPr>
              <a:t>Exodus 12:1-7 (KJV) </a:t>
            </a:r>
          </a:p>
          <a:p>
            <a:pPr marL="0" lvl="0" indent="0" defTabSz="457200">
              <a:lnSpc>
                <a:spcPct val="100000"/>
              </a:lnSpc>
              <a:spcBef>
                <a:spcPts val="0"/>
              </a:spcBef>
              <a:buClrTx/>
              <a:buNone/>
            </a:pPr>
            <a:r>
              <a:rPr lang="en-US" sz="2800" b="1" cap="none" dirty="0">
                <a:solidFill>
                  <a:prstClr val="black"/>
                </a:solidFill>
              </a:rPr>
              <a:t>1  And the LORD spake unto Moses and Aaron in the land of Egypt, saying, </a:t>
            </a:r>
          </a:p>
          <a:p>
            <a:pPr marL="0" lvl="0" indent="0" defTabSz="457200">
              <a:lnSpc>
                <a:spcPct val="100000"/>
              </a:lnSpc>
              <a:spcBef>
                <a:spcPts val="0"/>
              </a:spcBef>
              <a:buClrTx/>
              <a:buNone/>
            </a:pPr>
            <a:r>
              <a:rPr lang="en-US" sz="2800" b="1" cap="none" dirty="0">
                <a:solidFill>
                  <a:prstClr val="black"/>
                </a:solidFill>
              </a:rPr>
              <a:t>2  This month shall be unto you the beginning of months: it shall be the first month of the year to you. </a:t>
            </a:r>
          </a:p>
          <a:p>
            <a:pPr marL="0" lvl="0" indent="0" defTabSz="457200">
              <a:lnSpc>
                <a:spcPct val="100000"/>
              </a:lnSpc>
              <a:spcBef>
                <a:spcPts val="0"/>
              </a:spcBef>
              <a:buClrTx/>
              <a:buNone/>
            </a:pPr>
            <a:r>
              <a:rPr lang="en-US" sz="2800" b="1" cap="none" dirty="0">
                <a:solidFill>
                  <a:prstClr val="black"/>
                </a:solidFill>
              </a:rPr>
              <a:t>3  Speak ye unto all the congregation of Israel, saying, In the tenth day of this month they shall take to them every man a lamb, according to the house of their fathers, a lamb for an house: </a:t>
            </a:r>
          </a:p>
          <a:p>
            <a:pPr marL="0" lvl="0" indent="0" defTabSz="457200">
              <a:lnSpc>
                <a:spcPct val="100000"/>
              </a:lnSpc>
              <a:spcBef>
                <a:spcPts val="0"/>
              </a:spcBef>
              <a:buClrTx/>
              <a:buNone/>
            </a:pPr>
            <a:r>
              <a:rPr lang="en-US" sz="2800" b="1" cap="none" dirty="0">
                <a:solidFill>
                  <a:prstClr val="black"/>
                </a:solidFill>
              </a:rPr>
              <a:t>4  And if the household be too little for the lamb, let him and his neighbour next unto his house take it according to the number of the souls; every man according to his eating shall make your count for the lamb. </a:t>
            </a:r>
          </a:p>
          <a:p>
            <a:pPr marL="0" lvl="0" indent="0" defTabSz="457200">
              <a:lnSpc>
                <a:spcPct val="100000"/>
              </a:lnSpc>
              <a:spcBef>
                <a:spcPts val="0"/>
              </a:spcBef>
              <a:buClrTx/>
              <a:buNone/>
            </a:pPr>
            <a:r>
              <a:rPr lang="en-US" sz="2800" b="1" cap="none" dirty="0">
                <a:solidFill>
                  <a:prstClr val="black"/>
                </a:solidFill>
              </a:rPr>
              <a:t>5  Your lamb shall be without blemish, a male of the first year: ye shall take it out from the sheep, or from the goats: </a:t>
            </a:r>
          </a:p>
          <a:p>
            <a:pPr marL="0" lvl="0" indent="0" defTabSz="457200">
              <a:lnSpc>
                <a:spcPct val="100000"/>
              </a:lnSpc>
              <a:spcBef>
                <a:spcPts val="0"/>
              </a:spcBef>
              <a:buClrTx/>
              <a:buNone/>
            </a:pPr>
            <a:r>
              <a:rPr lang="en-US" sz="2800" b="1" cap="none" dirty="0">
                <a:solidFill>
                  <a:prstClr val="black"/>
                </a:solidFill>
              </a:rPr>
              <a:t>6  And ye shall keep it up until the fourteenth day of the same month: and the whole assembly of the congregation of Israel shall kill it in the evening. </a:t>
            </a:r>
          </a:p>
          <a:p>
            <a:pPr marL="0" lvl="0" indent="0" defTabSz="457200">
              <a:lnSpc>
                <a:spcPct val="100000"/>
              </a:lnSpc>
              <a:spcBef>
                <a:spcPts val="0"/>
              </a:spcBef>
              <a:buClrTx/>
              <a:buNone/>
            </a:pPr>
            <a:r>
              <a:rPr lang="en-US" sz="2800" b="1" cap="none" dirty="0">
                <a:solidFill>
                  <a:prstClr val="black"/>
                </a:solidFill>
              </a:rPr>
              <a:t>7  And they shall take of the blood, and strike it on the two side posts and on the upper door post of the houses, wherein they shall eat it. </a:t>
            </a:r>
          </a:p>
          <a:p>
            <a:endParaRPr lang="en-US" dirty="0"/>
          </a:p>
        </p:txBody>
      </p:sp>
    </p:spTree>
    <p:extLst>
      <p:ext uri="{BB962C8B-B14F-4D97-AF65-F5344CB8AC3E}">
        <p14:creationId xmlns:p14="http://schemas.microsoft.com/office/powerpoint/2010/main" val="89804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D96A152-C8A4-411F-ACF2-CB8023C3F2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8815" y="-3722"/>
            <a:ext cx="6442840" cy="68992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512BDE0-9E83-4B80-9683-DCCE4E42BD0B}"/>
              </a:ext>
            </a:extLst>
          </p:cNvPr>
          <p:cNvSpPr txBox="1"/>
          <p:nvPr/>
        </p:nvSpPr>
        <p:spPr>
          <a:xfrm>
            <a:off x="9301655" y="0"/>
            <a:ext cx="2890345" cy="7263527"/>
          </a:xfrm>
          <a:prstGeom prst="rect">
            <a:avLst/>
          </a:prstGeom>
          <a:noFill/>
        </p:spPr>
        <p:txBody>
          <a:bodyPr wrap="square" rtlCol="0">
            <a:spAutoFit/>
          </a:bodyPr>
          <a:lstStyle/>
          <a:p>
            <a:r>
              <a:rPr lang="en-US" sz="2800" dirty="0"/>
              <a:t>Exo 12:29 KJV</a:t>
            </a:r>
          </a:p>
          <a:p>
            <a:r>
              <a:rPr lang="en-US" sz="2800" dirty="0"/>
              <a:t>(29)  And it came to pass, that at midnight the LORD smote all the firstborn in the land of Egypt, from the firstborn of Pharaoh that sat on his throne unto the firstborn of the captive that </a:t>
            </a:r>
            <a:r>
              <a:rPr lang="en-US" sz="2800" i="1" dirty="0"/>
              <a:t>was</a:t>
            </a:r>
            <a:r>
              <a:rPr lang="en-US" sz="2800" dirty="0"/>
              <a:t> in the dungeon; and all the firstborn of cattle.</a:t>
            </a:r>
          </a:p>
          <a:p>
            <a:endParaRPr lang="en-US" dirty="0"/>
          </a:p>
        </p:txBody>
      </p:sp>
      <p:sp>
        <p:nvSpPr>
          <p:cNvPr id="3" name="TextBox 2">
            <a:extLst>
              <a:ext uri="{FF2B5EF4-FFF2-40B4-BE49-F238E27FC236}">
                <a16:creationId xmlns:a16="http://schemas.microsoft.com/office/drawing/2014/main" id="{9BF0CF8B-2B82-4953-9479-3D67CD85F28C}"/>
              </a:ext>
            </a:extLst>
          </p:cNvPr>
          <p:cNvSpPr txBox="1"/>
          <p:nvPr/>
        </p:nvSpPr>
        <p:spPr>
          <a:xfrm>
            <a:off x="0" y="0"/>
            <a:ext cx="2858815" cy="6832640"/>
          </a:xfrm>
          <a:prstGeom prst="rect">
            <a:avLst/>
          </a:prstGeom>
          <a:noFill/>
        </p:spPr>
        <p:txBody>
          <a:bodyPr wrap="square" rtlCol="0">
            <a:spAutoFit/>
          </a:bodyPr>
          <a:lstStyle/>
          <a:p>
            <a:r>
              <a:rPr lang="en-US" sz="2000" dirty="0"/>
              <a:t>Exo 12:22-23 KJV</a:t>
            </a:r>
          </a:p>
          <a:p>
            <a:r>
              <a:rPr lang="en-US" sz="2000" dirty="0"/>
              <a:t>(22)  And ye shall take a bunch of hyssop, and dip </a:t>
            </a:r>
            <a:r>
              <a:rPr lang="en-US" sz="2000" i="1" dirty="0"/>
              <a:t>it</a:t>
            </a:r>
            <a:r>
              <a:rPr lang="en-US" sz="2000" dirty="0"/>
              <a:t> in the blood that </a:t>
            </a:r>
            <a:r>
              <a:rPr lang="en-US" sz="2000" i="1" dirty="0"/>
              <a:t>is</a:t>
            </a:r>
            <a:r>
              <a:rPr lang="en-US" sz="2000" dirty="0"/>
              <a:t> in the bason, and strike the lintel and the two side posts with the blood that </a:t>
            </a:r>
            <a:r>
              <a:rPr lang="en-US" sz="2000" i="1" dirty="0"/>
              <a:t>is</a:t>
            </a:r>
            <a:r>
              <a:rPr lang="en-US" sz="2000" dirty="0"/>
              <a:t> in the bason; and none of you shall go out at the door of his house until the morning.</a:t>
            </a:r>
          </a:p>
          <a:p>
            <a:r>
              <a:rPr lang="en-US" sz="2000" dirty="0"/>
              <a:t>(23)  For the LORD will pass through to smite the Egyptians; and when he seeth the blood upon the lintel, and on the two side posts, the LORD will pass over the door, and will not suffer the destroyer to come in unto your houses to smite </a:t>
            </a:r>
            <a:r>
              <a:rPr lang="en-US" sz="2000" i="1" dirty="0"/>
              <a:t>you.</a:t>
            </a:r>
            <a:endParaRPr lang="en-US" sz="2000" dirty="0"/>
          </a:p>
          <a:p>
            <a:endParaRPr lang="en-US" dirty="0"/>
          </a:p>
        </p:txBody>
      </p:sp>
    </p:spTree>
    <p:extLst>
      <p:ext uri="{BB962C8B-B14F-4D97-AF65-F5344CB8AC3E}">
        <p14:creationId xmlns:p14="http://schemas.microsoft.com/office/powerpoint/2010/main" val="2858994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5614"/>
            <a:ext cx="12192000" cy="923330"/>
          </a:xfrm>
          <a:prstGeom prst="rect">
            <a:avLst/>
          </a:prstGeom>
          <a:noFill/>
        </p:spPr>
        <p:txBody>
          <a:bodyPr wrap="square" rtlCol="0">
            <a:spAutoFit/>
          </a:bodyPr>
          <a:lstStyle/>
          <a:p>
            <a:pPr algn="ctr"/>
            <a:r>
              <a:rPr lang="en-US" sz="5400" b="1" dirty="0"/>
              <a:t>Now Nisan 10  </a:t>
            </a:r>
          </a:p>
        </p:txBody>
      </p:sp>
      <p:sp>
        <p:nvSpPr>
          <p:cNvPr id="3" name="TextBox 2"/>
          <p:cNvSpPr txBox="1"/>
          <p:nvPr/>
        </p:nvSpPr>
        <p:spPr>
          <a:xfrm>
            <a:off x="0" y="948690"/>
            <a:ext cx="12192000" cy="5909310"/>
          </a:xfrm>
          <a:prstGeom prst="rect">
            <a:avLst/>
          </a:prstGeom>
          <a:noFill/>
        </p:spPr>
        <p:txBody>
          <a:bodyPr wrap="square" rtlCol="0">
            <a:spAutoFit/>
          </a:bodyPr>
          <a:lstStyle/>
          <a:p>
            <a:r>
              <a:rPr lang="en-US" sz="3600" b="1" dirty="0"/>
              <a:t>Nissan 10 is not just "famous" for being the date of the first Great Sabbath, it is also the date when Jesus rode into Israel on the back of a donkey and was hailed by some as King but ultimately rejected by Israel. Jesus went to Jerusalem, Israel's capital, on the very same day that the Jews were choosing their sacrificial lambs or kids and instead of deciding to take him, the Lamb of God, to heart and bring him into their lives they crucified him and received no benefit from his sacrifice at that time; all they had to do was look and believe on him yet they refused.</a:t>
            </a:r>
          </a:p>
          <a:p>
            <a:endParaRPr lang="en-US" dirty="0"/>
          </a:p>
        </p:txBody>
      </p:sp>
    </p:spTree>
    <p:extLst>
      <p:ext uri="{BB962C8B-B14F-4D97-AF65-F5344CB8AC3E}">
        <p14:creationId xmlns:p14="http://schemas.microsoft.com/office/powerpoint/2010/main" val="449915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5614"/>
            <a:ext cx="12192000" cy="923330"/>
          </a:xfrm>
          <a:prstGeom prst="rect">
            <a:avLst/>
          </a:prstGeom>
          <a:noFill/>
        </p:spPr>
        <p:txBody>
          <a:bodyPr wrap="square" rtlCol="0">
            <a:spAutoFit/>
          </a:bodyPr>
          <a:lstStyle/>
          <a:p>
            <a:pPr algn="ctr"/>
            <a:r>
              <a:rPr lang="en-US" sz="5400" b="1" dirty="0"/>
              <a:t>Nisan 10  </a:t>
            </a:r>
          </a:p>
        </p:txBody>
      </p:sp>
      <p:sp>
        <p:nvSpPr>
          <p:cNvPr id="3" name="TextBox 2"/>
          <p:cNvSpPr txBox="1"/>
          <p:nvPr/>
        </p:nvSpPr>
        <p:spPr>
          <a:xfrm>
            <a:off x="0" y="948690"/>
            <a:ext cx="12192000" cy="5970865"/>
          </a:xfrm>
          <a:prstGeom prst="rect">
            <a:avLst/>
          </a:prstGeom>
          <a:noFill/>
        </p:spPr>
        <p:txBody>
          <a:bodyPr wrap="square" rtlCol="0">
            <a:spAutoFit/>
          </a:bodyPr>
          <a:lstStyle/>
          <a:p>
            <a:r>
              <a:rPr lang="en-US" sz="2800" b="1" dirty="0"/>
              <a:t>Gabriel’s Zinger</a:t>
            </a:r>
          </a:p>
          <a:p>
            <a:r>
              <a:rPr lang="en-US" sz="2800" b="1" dirty="0"/>
              <a:t>Daniel, originally deported as a teenager (now near the end of the Babylonian captivity), was reading in the Book of Jeremiah (Jeremiah 25:11-12; 29:10). He understood that the seventy years of servitude were almost over and he began to pray for his people.</a:t>
            </a:r>
          </a:p>
          <a:p>
            <a:r>
              <a:rPr lang="en-US" sz="2800" b="1" dirty="0"/>
              <a:t>The Angel Gabriel interrupted Daniel’s prayer and gave him a four-verse prophecy that is unquestionably the most remarkable passage in the entire Bible: Daniel 9:24–27.</a:t>
            </a:r>
          </a:p>
          <a:p>
            <a:r>
              <a:rPr lang="en-US" sz="2800" b="1" dirty="0"/>
              <a:t>These four verses include the following segments:</a:t>
            </a:r>
          </a:p>
          <a:p>
            <a:r>
              <a:rPr lang="en-US" sz="2800" b="1" dirty="0"/>
              <a:t>9:24 – The Scope of the Entire Prophecy;</a:t>
            </a:r>
          </a:p>
          <a:p>
            <a:r>
              <a:rPr lang="en-US" sz="2800" b="1" dirty="0"/>
              <a:t>9:25 – The 69 Weeks;</a:t>
            </a:r>
          </a:p>
          <a:p>
            <a:r>
              <a:rPr lang="en-US" sz="2800" b="1" dirty="0"/>
              <a:t>9:26 – An Interval between the 69th and 70th Week;</a:t>
            </a:r>
          </a:p>
          <a:p>
            <a:r>
              <a:rPr lang="en-US" sz="2800" b="1" dirty="0"/>
              <a:t>9:27 – The 70th Week. Palm Sunday Surprise: by Chuck Missler</a:t>
            </a:r>
          </a:p>
          <a:p>
            <a:endParaRPr lang="en-US" dirty="0"/>
          </a:p>
        </p:txBody>
      </p:sp>
    </p:spTree>
    <p:extLst>
      <p:ext uri="{BB962C8B-B14F-4D97-AF65-F5344CB8AC3E}">
        <p14:creationId xmlns:p14="http://schemas.microsoft.com/office/powerpoint/2010/main" val="90488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C46A1E35-8484-4B7A-A81C-37FAF91C7546}"/>
              </a:ext>
            </a:extLst>
          </p:cNvPr>
          <p:cNvSpPr>
            <a:spLocks noChangeArrowheads="1"/>
          </p:cNvSpPr>
          <p:nvPr/>
        </p:nvSpPr>
        <p:spPr bwMode="auto">
          <a:xfrm>
            <a:off x="134912" y="896410"/>
            <a:ext cx="12057088" cy="57861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chemeClr val="tx1"/>
                </a:solidFill>
                <a:effectLst/>
                <a:latin typeface="+mn-lt"/>
              </a:rPr>
              <a:t>The Scope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a:ln>
                  <a:noFill/>
                </a:ln>
                <a:effectLst/>
                <a:latin typeface="+mn-lt"/>
              </a:rPr>
              <a:t>Seventy weeks are determined upon thy people and upon thy holy city, to finish the transgression, and to make an end of sins, and to make reconciliation for iniquity, and to bring in everlasting righteousness, and to seal up the vision and prophecy, and to anoint the most Holy Place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a:ln>
                  <a:noFill/>
                </a:ln>
                <a:effectLst/>
                <a:latin typeface="+mn-lt"/>
              </a:rPr>
              <a:t>— </a:t>
            </a:r>
            <a:r>
              <a:rPr kumimoji="0" lang="en-US" altLang="en-US" sz="2600" b="1" i="1" u="none" strike="noStrike" cap="none" normalizeH="0" baseline="0" dirty="0">
                <a:ln>
                  <a:noFill/>
                </a:ln>
                <a:effectLst/>
                <a:latin typeface="+mn-lt"/>
              </a:rPr>
              <a:t>Daniel 9:24</a:t>
            </a:r>
            <a:endParaRPr kumimoji="0" lang="en-US" altLang="en-US" sz="2600" b="1" i="0" u="none" strike="noStrike" cap="none" normalizeH="0" baseline="0" dirty="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a:ln>
                  <a:noFill/>
                </a:ln>
                <a:effectLst/>
                <a:latin typeface="+mn-lt"/>
                <a:cs typeface="Arial" panose="020B0604020202020204" pitchFamily="34" charset="0"/>
              </a:rPr>
              <a:t>The idiom of a “week” of years was common in Israel as a “sabbath for the land,” in which the land was to lie fallow every seventh year. It was their failure to obey these laws that led to God sending them into captivity under the Babylonians.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a:ln>
                  <a:noFill/>
                </a:ln>
                <a:effectLst/>
                <a:latin typeface="+mn-lt"/>
                <a:cs typeface="Arial" panose="020B0604020202020204" pitchFamily="34" charset="0"/>
              </a:rPr>
              <a:t>Note that the focus of this passage is upon “thy people and upon thy holy city,” that is, upon Israel and Jerusalem.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a:ln>
                  <a:noFill/>
                </a:ln>
                <a:effectLst/>
                <a:latin typeface="+mn-lt"/>
                <a:cs typeface="Arial" panose="020B0604020202020204" pitchFamily="34" charset="0"/>
              </a:rPr>
              <a:t> (</a:t>
            </a:r>
            <a:r>
              <a:rPr kumimoji="0" lang="en-US" altLang="en-US" sz="2600" b="1" i="0" u="none" strike="noStrike" cap="none" normalizeH="0" baseline="0" dirty="0">
                <a:ln>
                  <a:noFill/>
                </a:ln>
                <a:solidFill>
                  <a:srgbClr val="C00000"/>
                </a:solidFill>
                <a:effectLst/>
                <a:latin typeface="+mn-lt"/>
                <a:cs typeface="Arial" panose="020B0604020202020204" pitchFamily="34" charset="0"/>
              </a:rPr>
              <a:t>It is not directed to the Church</a:t>
            </a:r>
            <a:r>
              <a:rPr kumimoji="0" lang="en-US" altLang="en-US" sz="2600" b="1" i="0" u="none" strike="noStrike" cap="none" normalizeH="0" baseline="0" dirty="0">
                <a:ln>
                  <a:noFill/>
                </a:ln>
                <a:effectLst/>
                <a:latin typeface="+mn-lt"/>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a:ln>
                  <a:noFill/>
                </a:ln>
                <a:effectLst/>
                <a:latin typeface="+mn-lt"/>
                <a:cs typeface="Arial" panose="020B0604020202020204" pitchFamily="34" charset="0"/>
              </a:rPr>
              <a:t>The scope of this prophecy includes a broad list of things which clearly have yet to be completed.</a:t>
            </a:r>
          </a:p>
        </p:txBody>
      </p:sp>
      <p:sp>
        <p:nvSpPr>
          <p:cNvPr id="6" name="Rectangle 5">
            <a:extLst>
              <a:ext uri="{FF2B5EF4-FFF2-40B4-BE49-F238E27FC236}">
                <a16:creationId xmlns:a16="http://schemas.microsoft.com/office/drawing/2014/main" id="{A7049358-B870-408F-94F1-375403208EA4}"/>
              </a:ext>
            </a:extLst>
          </p:cNvPr>
          <p:cNvSpPr/>
          <p:nvPr/>
        </p:nvSpPr>
        <p:spPr>
          <a:xfrm>
            <a:off x="4799838" y="175391"/>
            <a:ext cx="3155031" cy="923330"/>
          </a:xfrm>
          <a:prstGeom prst="rect">
            <a:avLst/>
          </a:prstGeom>
        </p:spPr>
        <p:txBody>
          <a:bodyPr wrap="none">
            <a:spAutoFit/>
          </a:bodyPr>
          <a:lstStyle/>
          <a:p>
            <a:pPr algn="ctr"/>
            <a:r>
              <a:rPr lang="en-US" sz="5400" b="1" dirty="0"/>
              <a:t>Nisan 10  </a:t>
            </a:r>
          </a:p>
        </p:txBody>
      </p:sp>
    </p:spTree>
    <p:extLst>
      <p:ext uri="{BB962C8B-B14F-4D97-AF65-F5344CB8AC3E}">
        <p14:creationId xmlns:p14="http://schemas.microsoft.com/office/powerpoint/2010/main" val="145993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mph" presetSubtype="0" repeatCount="10000" fill="hold" nodeType="clickEffect">
                                  <p:stCondLst>
                                    <p:cond delay="0"/>
                                  </p:stCondLst>
                                  <p:childTnLst>
                                    <p:anim calcmode="discrete" valueType="str">
                                      <p:cBhvr override="childStyle">
                                        <p:cTn id="6" dur="2000" fill="hold"/>
                                        <p:tgtEl>
                                          <p:spTgt spid="5">
                                            <p:txEl>
                                              <p:pRg st="5" end="5"/>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7784E1-5958-4910-9CD2-683A5410983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90915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F61655-8D55-468D-980D-DD35DECF66F3}"/>
              </a:ext>
            </a:extLst>
          </p:cNvPr>
          <p:cNvSpPr>
            <a:spLocks noChangeArrowheads="1"/>
          </p:cNvSpPr>
          <p:nvPr/>
        </p:nvSpPr>
        <p:spPr bwMode="auto">
          <a:xfrm>
            <a:off x="244865" y="1024194"/>
            <a:ext cx="11702265" cy="552192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8700" rIns="0" bIns="15870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a:ln>
                  <a:noFill/>
                </a:ln>
                <a:effectLst/>
                <a:latin typeface="Open Sans"/>
              </a:rPr>
              <a:t>The First 69 Weeks (Dan 9:25)</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a:ln>
                  <a:noFill/>
                </a:ln>
                <a:effectLst/>
                <a:latin typeface="+mn-lt"/>
              </a:rPr>
              <a:t>A very specific prediction occurs in verse 25:</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a:ln>
                  <a:noFill/>
                </a:ln>
                <a:effectLst/>
                <a:latin typeface="+mn-lt"/>
              </a:rPr>
              <a:t>Know therefore and understand, that from the going forth of the commandment to restore and to build Jerusalem unto the Messiah the Prince shall be seven weeks, and threescore and two weeks: the street shall be built again, and the wall, even in troublous times.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a:ln>
                  <a:noFill/>
                </a:ln>
                <a:effectLst/>
                <a:latin typeface="+mn-lt"/>
              </a:rPr>
              <a:t>— </a:t>
            </a:r>
            <a:r>
              <a:rPr kumimoji="0" lang="en-US" altLang="en-US" sz="2600" b="1" i="1" u="none" strike="noStrike" cap="none" normalizeH="0" baseline="0" dirty="0">
                <a:ln>
                  <a:noFill/>
                </a:ln>
                <a:effectLst/>
                <a:latin typeface="+mn-lt"/>
              </a:rPr>
              <a:t>Daniel 9:25</a:t>
            </a:r>
            <a:endParaRPr kumimoji="0" lang="en-US" altLang="en-US" sz="2600" b="1" i="0" u="none" strike="noStrike" cap="none" normalizeH="0" baseline="0" dirty="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a:ln>
                  <a:noFill/>
                </a:ln>
                <a:effectLst/>
                <a:latin typeface="+mn-lt"/>
              </a:rPr>
              <a:t>This includes a mathematical prophecy. The Jewish (and Babylonian) calendars used a 360-day year; 69 weeks of 360-day years totals 173,880 days. In effect, Gabriel told Daniel that the interval between the commandment to rebuild Jerusalem until the presentation of the Messiah as King would be 173,880 days.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a:ln>
                  <a:noFill/>
                </a:ln>
                <a:effectLst/>
                <a:latin typeface="+mn-lt"/>
              </a:rPr>
              <a:t>The “Messiah the Prince” in the King James translation is actually the </a:t>
            </a:r>
            <a:r>
              <a:rPr kumimoji="0" lang="en-US" altLang="en-US" sz="2600" b="1" i="1" u="none" strike="noStrike" cap="none" normalizeH="0" baseline="0" dirty="0" err="1">
                <a:ln>
                  <a:noFill/>
                </a:ln>
                <a:effectLst/>
                <a:latin typeface="+mn-lt"/>
              </a:rPr>
              <a:t>Meshiach</a:t>
            </a:r>
            <a:r>
              <a:rPr kumimoji="0" lang="en-US" altLang="en-US" sz="2600" b="1" i="1" u="none" strike="noStrike" cap="none" normalizeH="0" baseline="0" dirty="0">
                <a:ln>
                  <a:noFill/>
                </a:ln>
                <a:effectLst/>
                <a:latin typeface="+mn-lt"/>
              </a:rPr>
              <a:t> </a:t>
            </a:r>
            <a:r>
              <a:rPr kumimoji="0" lang="en-US" altLang="en-US" sz="2600" b="1" i="1" u="none" strike="noStrike" cap="none" normalizeH="0" baseline="0" dirty="0" err="1">
                <a:ln>
                  <a:noFill/>
                </a:ln>
                <a:effectLst/>
                <a:latin typeface="+mn-lt"/>
              </a:rPr>
              <a:t>Nagid</a:t>
            </a:r>
            <a:r>
              <a:rPr kumimoji="0" lang="en-US" altLang="en-US" sz="2600" b="1" i="0" u="none" strike="noStrike" cap="none" normalizeH="0" baseline="0" dirty="0">
                <a:ln>
                  <a:noFill/>
                </a:ln>
                <a:effectLst/>
                <a:latin typeface="+mn-lt"/>
              </a:rPr>
              <a:t>, “The Messiah the King.” (</a:t>
            </a:r>
            <a:r>
              <a:rPr kumimoji="0" lang="en-US" altLang="en-US" sz="2600" b="1" i="1" u="none" strike="noStrike" cap="none" normalizeH="0" baseline="0" dirty="0" err="1">
                <a:ln>
                  <a:noFill/>
                </a:ln>
                <a:effectLst/>
                <a:latin typeface="+mn-lt"/>
              </a:rPr>
              <a:t>Nagid</a:t>
            </a:r>
            <a:r>
              <a:rPr kumimoji="0" lang="en-US" altLang="en-US" sz="2600" b="1" i="0" u="none" strike="noStrike" cap="none" normalizeH="0" baseline="0" dirty="0">
                <a:ln>
                  <a:noFill/>
                </a:ln>
                <a:effectLst/>
                <a:latin typeface="+mn-lt"/>
              </a:rPr>
              <a:t> is first used of King Saul.)</a:t>
            </a:r>
          </a:p>
        </p:txBody>
      </p:sp>
      <p:sp>
        <p:nvSpPr>
          <p:cNvPr id="3" name="Rectangle 2">
            <a:extLst>
              <a:ext uri="{FF2B5EF4-FFF2-40B4-BE49-F238E27FC236}">
                <a16:creationId xmlns:a16="http://schemas.microsoft.com/office/drawing/2014/main" id="{AB1F61AC-DF4C-41F3-B21C-3FC135FE9ACE}"/>
              </a:ext>
            </a:extLst>
          </p:cNvPr>
          <p:cNvSpPr/>
          <p:nvPr/>
        </p:nvSpPr>
        <p:spPr>
          <a:xfrm>
            <a:off x="4518483" y="116254"/>
            <a:ext cx="3155031" cy="923330"/>
          </a:xfrm>
          <a:prstGeom prst="rect">
            <a:avLst/>
          </a:prstGeom>
        </p:spPr>
        <p:txBody>
          <a:bodyPr wrap="none">
            <a:spAutoFit/>
          </a:bodyPr>
          <a:lstStyle/>
          <a:p>
            <a:pPr algn="ctr"/>
            <a:r>
              <a:rPr lang="en-US" sz="5400" b="1" dirty="0"/>
              <a:t>Nisan 10  </a:t>
            </a:r>
          </a:p>
        </p:txBody>
      </p:sp>
    </p:spTree>
    <p:extLst>
      <p:ext uri="{BB962C8B-B14F-4D97-AF65-F5344CB8AC3E}">
        <p14:creationId xmlns:p14="http://schemas.microsoft.com/office/powerpoint/2010/main" val="1449790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8FE5DC0F-5924-4E11-A44D-0449AD0170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629"/>
            <a:ext cx="12191998" cy="68543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1CBFEBC-E189-43E8-A625-7DC2768617E7}"/>
              </a:ext>
            </a:extLst>
          </p:cNvPr>
          <p:cNvSpPr txBox="1"/>
          <p:nvPr/>
        </p:nvSpPr>
        <p:spPr>
          <a:xfrm>
            <a:off x="1145512" y="331596"/>
            <a:ext cx="9344967" cy="707886"/>
          </a:xfrm>
          <a:prstGeom prst="rect">
            <a:avLst/>
          </a:prstGeom>
          <a:solidFill>
            <a:srgbClr val="FFC000"/>
          </a:solidFill>
          <a:ln w="28575">
            <a:solidFill>
              <a:schemeClr val="accent6">
                <a:lumMod val="75000"/>
              </a:schemeClr>
            </a:solidFill>
          </a:ln>
        </p:spPr>
        <p:txBody>
          <a:bodyPr wrap="square" rtlCol="0">
            <a:spAutoFit/>
          </a:bodyPr>
          <a:lstStyle/>
          <a:p>
            <a:pPr algn="ctr"/>
            <a:r>
              <a:rPr lang="en-US" sz="4000" dirty="0">
                <a:latin typeface="Arial Black" panose="020B0A04020102020204" pitchFamily="34" charset="0"/>
              </a:rPr>
              <a:t>The Spring Feasts of Israel</a:t>
            </a:r>
          </a:p>
        </p:txBody>
      </p:sp>
      <p:sp>
        <p:nvSpPr>
          <p:cNvPr id="9" name="Oval 8">
            <a:extLst>
              <a:ext uri="{FF2B5EF4-FFF2-40B4-BE49-F238E27FC236}">
                <a16:creationId xmlns:a16="http://schemas.microsoft.com/office/drawing/2014/main" id="{0E237890-0D3E-4797-9620-260C77F1D639}"/>
              </a:ext>
            </a:extLst>
          </p:cNvPr>
          <p:cNvSpPr/>
          <p:nvPr/>
        </p:nvSpPr>
        <p:spPr>
          <a:xfrm>
            <a:off x="102160" y="1396721"/>
            <a:ext cx="2451797" cy="192928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Black" panose="020B0A04020102020204" pitchFamily="34" charset="0"/>
              </a:rPr>
              <a:t>Nisan 14 Passover</a:t>
            </a:r>
          </a:p>
        </p:txBody>
      </p:sp>
      <p:sp>
        <p:nvSpPr>
          <p:cNvPr id="11" name="Oval 10">
            <a:extLst>
              <a:ext uri="{FF2B5EF4-FFF2-40B4-BE49-F238E27FC236}">
                <a16:creationId xmlns:a16="http://schemas.microsoft.com/office/drawing/2014/main" id="{8D47D2A3-E9F0-4CAC-9B21-1566C7CB0393}"/>
              </a:ext>
            </a:extLst>
          </p:cNvPr>
          <p:cNvSpPr/>
          <p:nvPr/>
        </p:nvSpPr>
        <p:spPr>
          <a:xfrm>
            <a:off x="823964" y="4444163"/>
            <a:ext cx="4994031" cy="192928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Black" panose="020B0A04020102020204" pitchFamily="34" charset="0"/>
              </a:rPr>
              <a:t>Nisan 15-21 Feast of Unleavened Bread</a:t>
            </a:r>
          </a:p>
        </p:txBody>
      </p:sp>
      <p:sp>
        <p:nvSpPr>
          <p:cNvPr id="12" name="Oval 11">
            <a:extLst>
              <a:ext uri="{FF2B5EF4-FFF2-40B4-BE49-F238E27FC236}">
                <a16:creationId xmlns:a16="http://schemas.microsoft.com/office/drawing/2014/main" id="{B0375FDA-4556-4587-9E40-24F0B041961B}"/>
              </a:ext>
            </a:extLst>
          </p:cNvPr>
          <p:cNvSpPr/>
          <p:nvPr/>
        </p:nvSpPr>
        <p:spPr>
          <a:xfrm>
            <a:off x="3131737" y="1429378"/>
            <a:ext cx="2666162" cy="1929283"/>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Black" panose="020B0A04020102020204" pitchFamily="34" charset="0"/>
              </a:rPr>
              <a:t>Firstfruits</a:t>
            </a:r>
          </a:p>
        </p:txBody>
      </p:sp>
      <p:sp>
        <p:nvSpPr>
          <p:cNvPr id="13" name="Oval 12">
            <a:extLst>
              <a:ext uri="{FF2B5EF4-FFF2-40B4-BE49-F238E27FC236}">
                <a16:creationId xmlns:a16="http://schemas.microsoft.com/office/drawing/2014/main" id="{668DD8EB-C643-48A8-ADAA-4FA6F3B8D239}"/>
              </a:ext>
            </a:extLst>
          </p:cNvPr>
          <p:cNvSpPr/>
          <p:nvPr/>
        </p:nvSpPr>
        <p:spPr>
          <a:xfrm>
            <a:off x="9344967" y="1367449"/>
            <a:ext cx="2744873" cy="1929283"/>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Black" panose="020B0A04020102020204" pitchFamily="34" charset="0"/>
              </a:rPr>
              <a:t>Feast of Pentecost</a:t>
            </a:r>
          </a:p>
        </p:txBody>
      </p:sp>
      <p:sp>
        <p:nvSpPr>
          <p:cNvPr id="10" name="TextBox 9">
            <a:extLst>
              <a:ext uri="{FF2B5EF4-FFF2-40B4-BE49-F238E27FC236}">
                <a16:creationId xmlns:a16="http://schemas.microsoft.com/office/drawing/2014/main" id="{420B0268-A274-4D1B-8B82-7E5A20C402BA}"/>
              </a:ext>
            </a:extLst>
          </p:cNvPr>
          <p:cNvSpPr txBox="1"/>
          <p:nvPr/>
        </p:nvSpPr>
        <p:spPr>
          <a:xfrm>
            <a:off x="38521" y="3409851"/>
            <a:ext cx="2580749" cy="646331"/>
          </a:xfrm>
          <a:prstGeom prst="rect">
            <a:avLst/>
          </a:prstGeom>
          <a:solidFill>
            <a:srgbClr val="FFC000"/>
          </a:solidFill>
        </p:spPr>
        <p:txBody>
          <a:bodyPr wrap="square" rtlCol="0">
            <a:spAutoFit/>
          </a:bodyPr>
          <a:lstStyle/>
          <a:p>
            <a:pPr algn="ctr"/>
            <a:r>
              <a:rPr lang="en-US" dirty="0">
                <a:latin typeface="Arial Black" panose="020B0A04020102020204" pitchFamily="34" charset="0"/>
              </a:rPr>
              <a:t>Jesus’ Death </a:t>
            </a:r>
          </a:p>
          <a:p>
            <a:pPr algn="ctr"/>
            <a:r>
              <a:rPr lang="en-US" dirty="0">
                <a:latin typeface="Arial Black" panose="020B0A04020102020204" pitchFamily="34" charset="0"/>
              </a:rPr>
              <a:t>&amp; Burial</a:t>
            </a:r>
          </a:p>
        </p:txBody>
      </p:sp>
      <p:sp>
        <p:nvSpPr>
          <p:cNvPr id="15" name="TextBox 14">
            <a:extLst>
              <a:ext uri="{FF2B5EF4-FFF2-40B4-BE49-F238E27FC236}">
                <a16:creationId xmlns:a16="http://schemas.microsoft.com/office/drawing/2014/main" id="{BACC2F6C-3C35-4D62-8A85-06D697C65F23}"/>
              </a:ext>
            </a:extLst>
          </p:cNvPr>
          <p:cNvSpPr txBox="1"/>
          <p:nvPr/>
        </p:nvSpPr>
        <p:spPr>
          <a:xfrm>
            <a:off x="3300883" y="3409852"/>
            <a:ext cx="2580749" cy="369332"/>
          </a:xfrm>
          <a:prstGeom prst="rect">
            <a:avLst/>
          </a:prstGeom>
          <a:solidFill>
            <a:srgbClr val="FFC000"/>
          </a:solidFill>
        </p:spPr>
        <p:txBody>
          <a:bodyPr wrap="square" rtlCol="0">
            <a:spAutoFit/>
          </a:bodyPr>
          <a:lstStyle/>
          <a:p>
            <a:pPr algn="ctr"/>
            <a:r>
              <a:rPr lang="en-US" dirty="0">
                <a:latin typeface="Arial Black" panose="020B0A04020102020204" pitchFamily="34" charset="0"/>
              </a:rPr>
              <a:t>Resurrection</a:t>
            </a:r>
          </a:p>
        </p:txBody>
      </p:sp>
      <p:sp>
        <p:nvSpPr>
          <p:cNvPr id="16" name="TextBox 15">
            <a:extLst>
              <a:ext uri="{FF2B5EF4-FFF2-40B4-BE49-F238E27FC236}">
                <a16:creationId xmlns:a16="http://schemas.microsoft.com/office/drawing/2014/main" id="{E0F39F0B-F06A-4E09-B9C0-B7DD0D5A45A2}"/>
              </a:ext>
            </a:extLst>
          </p:cNvPr>
          <p:cNvSpPr txBox="1"/>
          <p:nvPr/>
        </p:nvSpPr>
        <p:spPr>
          <a:xfrm>
            <a:off x="9427028" y="3487409"/>
            <a:ext cx="2580749" cy="923330"/>
          </a:xfrm>
          <a:prstGeom prst="rect">
            <a:avLst/>
          </a:prstGeom>
          <a:solidFill>
            <a:srgbClr val="FFC000"/>
          </a:solidFill>
        </p:spPr>
        <p:txBody>
          <a:bodyPr wrap="square" rtlCol="0">
            <a:spAutoFit/>
          </a:bodyPr>
          <a:lstStyle/>
          <a:p>
            <a:pPr algn="ctr"/>
            <a:r>
              <a:rPr lang="en-US" dirty="0">
                <a:latin typeface="Arial Black" panose="020B0A04020102020204" pitchFamily="34" charset="0"/>
              </a:rPr>
              <a:t>Holy Spirit &amp;</a:t>
            </a:r>
          </a:p>
          <a:p>
            <a:pPr algn="ctr"/>
            <a:r>
              <a:rPr lang="en-US" dirty="0">
                <a:latin typeface="Arial Black" panose="020B0A04020102020204" pitchFamily="34" charset="0"/>
              </a:rPr>
              <a:t>Birth </a:t>
            </a:r>
          </a:p>
          <a:p>
            <a:pPr algn="ctr"/>
            <a:r>
              <a:rPr lang="en-US" dirty="0">
                <a:latin typeface="Arial Black" panose="020B0A04020102020204" pitchFamily="34" charset="0"/>
              </a:rPr>
              <a:t>Of Church</a:t>
            </a:r>
          </a:p>
        </p:txBody>
      </p:sp>
      <p:sp>
        <p:nvSpPr>
          <p:cNvPr id="14" name="Arrow: Down 13">
            <a:extLst>
              <a:ext uri="{FF2B5EF4-FFF2-40B4-BE49-F238E27FC236}">
                <a16:creationId xmlns:a16="http://schemas.microsoft.com/office/drawing/2014/main" id="{3EC38DD2-ADA4-4C3A-BA9A-DD12C1DF799B}"/>
              </a:ext>
            </a:extLst>
          </p:cNvPr>
          <p:cNvSpPr/>
          <p:nvPr/>
        </p:nvSpPr>
        <p:spPr>
          <a:xfrm>
            <a:off x="1225899" y="1123329"/>
            <a:ext cx="160774" cy="189545"/>
          </a:xfrm>
          <a:prstGeom prst="downArrow">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DC282E9F-1D09-4C13-A407-DE81D079D8A0}"/>
              </a:ext>
            </a:extLst>
          </p:cNvPr>
          <p:cNvSpPr/>
          <p:nvPr/>
        </p:nvSpPr>
        <p:spPr>
          <a:xfrm>
            <a:off x="4290646" y="1123329"/>
            <a:ext cx="160774" cy="244120"/>
          </a:xfrm>
          <a:prstGeom prst="downArrow">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3721032F-903E-4268-B42C-168A303F162D}"/>
              </a:ext>
            </a:extLst>
          </p:cNvPr>
          <p:cNvSpPr/>
          <p:nvPr/>
        </p:nvSpPr>
        <p:spPr>
          <a:xfrm>
            <a:off x="2713055" y="1123329"/>
            <a:ext cx="234460" cy="3287410"/>
          </a:xfrm>
          <a:prstGeom prst="downArrow">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0011D853-1C13-4035-A7AA-0C6D85473040}"/>
              </a:ext>
            </a:extLst>
          </p:cNvPr>
          <p:cNvSpPr/>
          <p:nvPr/>
        </p:nvSpPr>
        <p:spPr>
          <a:xfrm>
            <a:off x="10299560" y="1037431"/>
            <a:ext cx="160774" cy="33001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Left-Right 19">
            <a:extLst>
              <a:ext uri="{FF2B5EF4-FFF2-40B4-BE49-F238E27FC236}">
                <a16:creationId xmlns:a16="http://schemas.microsoft.com/office/drawing/2014/main" id="{5803F707-9869-472B-A586-E906606D6C3F}"/>
              </a:ext>
            </a:extLst>
          </p:cNvPr>
          <p:cNvSpPr/>
          <p:nvPr/>
        </p:nvSpPr>
        <p:spPr>
          <a:xfrm>
            <a:off x="5794551" y="2073284"/>
            <a:ext cx="3550416" cy="619115"/>
          </a:xfrm>
          <a:prstGeom prst="leftRightArrow">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Counting the Omer 50 Days</a:t>
            </a:r>
          </a:p>
        </p:txBody>
      </p:sp>
      <p:sp>
        <p:nvSpPr>
          <p:cNvPr id="22" name="Oval 21">
            <a:extLst>
              <a:ext uri="{FF2B5EF4-FFF2-40B4-BE49-F238E27FC236}">
                <a16:creationId xmlns:a16="http://schemas.microsoft.com/office/drawing/2014/main" id="{AA88917A-4A59-4414-BDB8-A076C29CB21A}"/>
              </a:ext>
            </a:extLst>
          </p:cNvPr>
          <p:cNvSpPr/>
          <p:nvPr/>
        </p:nvSpPr>
        <p:spPr>
          <a:xfrm>
            <a:off x="7094136" y="4597121"/>
            <a:ext cx="5097863" cy="2257249"/>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Black" panose="020B0A04020102020204" pitchFamily="34" charset="0"/>
              </a:rPr>
              <a:t>Leavened Bread Feast</a:t>
            </a:r>
          </a:p>
        </p:txBody>
      </p:sp>
      <p:sp>
        <p:nvSpPr>
          <p:cNvPr id="21" name="Arrow: Left-Right 20">
            <a:extLst>
              <a:ext uri="{FF2B5EF4-FFF2-40B4-BE49-F238E27FC236}">
                <a16:creationId xmlns:a16="http://schemas.microsoft.com/office/drawing/2014/main" id="{2362FC65-AD25-4478-9893-C65C2DCBD859}"/>
              </a:ext>
            </a:extLst>
          </p:cNvPr>
          <p:cNvSpPr/>
          <p:nvPr/>
        </p:nvSpPr>
        <p:spPr>
          <a:xfrm>
            <a:off x="-1" y="6178470"/>
            <a:ext cx="5814261" cy="733517"/>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Un-leavened Bread</a:t>
            </a:r>
          </a:p>
        </p:txBody>
      </p:sp>
      <p:sp>
        <p:nvSpPr>
          <p:cNvPr id="4" name="Rectangle 3">
            <a:extLst>
              <a:ext uri="{FF2B5EF4-FFF2-40B4-BE49-F238E27FC236}">
                <a16:creationId xmlns:a16="http://schemas.microsoft.com/office/drawing/2014/main" id="{FF4CD2D8-AE6E-4B68-A38D-DD02B6C1551A}"/>
              </a:ext>
            </a:extLst>
          </p:cNvPr>
          <p:cNvSpPr/>
          <p:nvPr/>
        </p:nvSpPr>
        <p:spPr>
          <a:xfrm>
            <a:off x="5814261" y="1037431"/>
            <a:ext cx="46601" cy="582056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1900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E79A45-6713-4785-AC6D-388AF5AAADEE}"/>
              </a:ext>
            </a:extLst>
          </p:cNvPr>
          <p:cNvSpPr/>
          <p:nvPr/>
        </p:nvSpPr>
        <p:spPr>
          <a:xfrm>
            <a:off x="693337" y="835283"/>
            <a:ext cx="10480430" cy="6124754"/>
          </a:xfrm>
          <a:prstGeom prst="rect">
            <a:avLst/>
          </a:prstGeom>
        </p:spPr>
        <p:txBody>
          <a:bodyPr wrap="square">
            <a:spAutoFit/>
          </a:bodyPr>
          <a:lstStyle/>
          <a:p>
            <a:r>
              <a:rPr lang="en-US" sz="4000" b="1" dirty="0">
                <a:latin typeface="Open Sans"/>
              </a:rPr>
              <a:t>Bull’s-Eye!</a:t>
            </a:r>
          </a:p>
          <a:p>
            <a:r>
              <a:rPr lang="en-US" sz="3200" b="1" dirty="0"/>
              <a:t>The commandment to restore and build Jerusalem was given by Artaxerxes </a:t>
            </a:r>
            <a:r>
              <a:rPr lang="en-US" sz="3200" b="1" dirty="0" err="1"/>
              <a:t>Longimanus</a:t>
            </a:r>
            <a:r>
              <a:rPr lang="en-US" sz="3200" b="1" dirty="0"/>
              <a:t> on March 14, 445 B.C. (The emphasis in the verse on “the street” and “the wall” was to avoid confusion with other earlier mandates confined to rebuilding the Temple.) </a:t>
            </a:r>
          </a:p>
          <a:p>
            <a:endParaRPr lang="en-US" sz="3200" b="1" dirty="0"/>
          </a:p>
          <a:p>
            <a:r>
              <a:rPr lang="en-US" sz="3200" b="1" dirty="0"/>
              <a:t>During the ministry of Jesus Christ there were several occasions in which the people attempted to promote Him as king, but He carefully avoided it: “Mine hour is not yet come”. Palm Sunday Surprise: by Chuck Missler • March 1, 1996   </a:t>
            </a:r>
            <a:r>
              <a:rPr lang="en-US" sz="3200" dirty="0">
                <a:solidFill>
                  <a:srgbClr val="0070C0"/>
                </a:solidFill>
                <a:hlinkClick r:id="rId2">
                  <a:extLst>
                    <a:ext uri="{A12FA001-AC4F-418D-AE19-62706E023703}">
                      <ahyp:hlinkClr xmlns:ahyp="http://schemas.microsoft.com/office/drawing/2018/hyperlinkcolor" val="tx"/>
                    </a:ext>
                  </a:extLst>
                </a:hlinkClick>
              </a:rPr>
              <a:t>http://www.xwalk.ca/king2.html</a:t>
            </a:r>
            <a:endParaRPr lang="en-US" sz="3200" b="1" i="0" dirty="0">
              <a:solidFill>
                <a:srgbClr val="0070C0"/>
              </a:solidFill>
              <a:effectLst/>
            </a:endParaRPr>
          </a:p>
        </p:txBody>
      </p:sp>
      <p:sp>
        <p:nvSpPr>
          <p:cNvPr id="3" name="Rectangle 2">
            <a:extLst>
              <a:ext uri="{FF2B5EF4-FFF2-40B4-BE49-F238E27FC236}">
                <a16:creationId xmlns:a16="http://schemas.microsoft.com/office/drawing/2014/main" id="{8C096D31-192F-446E-9833-A4854AA319D3}"/>
              </a:ext>
            </a:extLst>
          </p:cNvPr>
          <p:cNvSpPr/>
          <p:nvPr/>
        </p:nvSpPr>
        <p:spPr>
          <a:xfrm>
            <a:off x="4518483" y="116254"/>
            <a:ext cx="3155031" cy="923330"/>
          </a:xfrm>
          <a:prstGeom prst="rect">
            <a:avLst/>
          </a:prstGeom>
        </p:spPr>
        <p:txBody>
          <a:bodyPr wrap="none">
            <a:spAutoFit/>
          </a:bodyPr>
          <a:lstStyle/>
          <a:p>
            <a:pPr algn="ctr"/>
            <a:r>
              <a:rPr lang="en-US" sz="5400" b="1" dirty="0"/>
              <a:t>Nisan 10  </a:t>
            </a:r>
          </a:p>
        </p:txBody>
      </p:sp>
    </p:spTree>
    <p:extLst>
      <p:ext uri="{BB962C8B-B14F-4D97-AF65-F5344CB8AC3E}">
        <p14:creationId xmlns:p14="http://schemas.microsoft.com/office/powerpoint/2010/main" val="3154597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F5AF2886-3591-40AC-8E87-4A4AD0066A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629"/>
            <a:ext cx="12191998" cy="685437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13C9E6C1-6DCD-4998-A0FE-B5F529FBD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503" y="12567"/>
            <a:ext cx="5288097" cy="6845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246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5614"/>
            <a:ext cx="12192000" cy="923330"/>
          </a:xfrm>
          <a:prstGeom prst="rect">
            <a:avLst/>
          </a:prstGeom>
          <a:noFill/>
        </p:spPr>
        <p:txBody>
          <a:bodyPr wrap="square" rtlCol="0">
            <a:spAutoFit/>
          </a:bodyPr>
          <a:lstStyle/>
          <a:p>
            <a:pPr algn="ctr"/>
            <a:r>
              <a:rPr lang="en-US" sz="5400" b="1" dirty="0"/>
              <a:t>Nisan 10  </a:t>
            </a:r>
          </a:p>
        </p:txBody>
      </p:sp>
      <p:sp>
        <p:nvSpPr>
          <p:cNvPr id="3" name="TextBox 2"/>
          <p:cNvSpPr txBox="1"/>
          <p:nvPr/>
        </p:nvSpPr>
        <p:spPr>
          <a:xfrm>
            <a:off x="0" y="685931"/>
            <a:ext cx="12192000" cy="6463308"/>
          </a:xfrm>
          <a:prstGeom prst="rect">
            <a:avLst/>
          </a:prstGeom>
          <a:noFill/>
        </p:spPr>
        <p:txBody>
          <a:bodyPr wrap="square" rtlCol="0">
            <a:spAutoFit/>
          </a:bodyPr>
          <a:lstStyle/>
          <a:p>
            <a:r>
              <a:rPr lang="en-US" sz="3600" b="1" dirty="0"/>
              <a:t>Jesus went and presented himself in Jerusalem in fulfillment of part of Daniel's prophecy of the 70weeks. On the very day that the first 69 weeks were over, Jesus rode into Jerusalem and was rejected. Seeing Daniel's 70 weeks prophecy clock was stopped on 10 Nissan, another reason He should have been expected.</a:t>
            </a:r>
          </a:p>
          <a:p>
            <a:r>
              <a:rPr lang="en-US" sz="3600" b="1" dirty="0"/>
              <a:t>The clock has not restarted because the “times of the Gentiles is not complete. It will restart at the beginning of the Tribulation.</a:t>
            </a:r>
          </a:p>
          <a:p>
            <a:endParaRPr lang="en-US" sz="3600" b="1" dirty="0"/>
          </a:p>
          <a:p>
            <a:r>
              <a:rPr lang="en-US" sz="3600" b="1" dirty="0"/>
              <a:t>See Daniel 9:23-27</a:t>
            </a:r>
          </a:p>
          <a:p>
            <a:endParaRPr lang="en-US" dirty="0"/>
          </a:p>
        </p:txBody>
      </p:sp>
    </p:spTree>
    <p:extLst>
      <p:ext uri="{BB962C8B-B14F-4D97-AF65-F5344CB8AC3E}">
        <p14:creationId xmlns:p14="http://schemas.microsoft.com/office/powerpoint/2010/main" val="477663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047C19-8452-4D2F-ACBE-89C5CFE53463}"/>
              </a:ext>
            </a:extLst>
          </p:cNvPr>
          <p:cNvSpPr>
            <a:spLocks noChangeArrowheads="1"/>
          </p:cNvSpPr>
          <p:nvPr/>
        </p:nvSpPr>
        <p:spPr bwMode="auto">
          <a:xfrm>
            <a:off x="140677" y="751301"/>
            <a:ext cx="11671443" cy="61066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8700" rIns="0" bIns="15870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effectLst/>
                <a:latin typeface="Open Sans"/>
              </a:rPr>
              <a:t>The Triumphal Entry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effectLst/>
                <a:latin typeface="+mn-lt"/>
              </a:rPr>
              <a:t>Then, one day, He meticulously </a:t>
            </a:r>
            <a:r>
              <a:rPr kumimoji="0" lang="en-US" altLang="en-US" sz="2400" b="1" i="1" u="none" strike="noStrike" cap="none" normalizeH="0" baseline="0" dirty="0">
                <a:ln>
                  <a:noFill/>
                </a:ln>
                <a:effectLst/>
                <a:latin typeface="+mn-lt"/>
              </a:rPr>
              <a:t>arranges</a:t>
            </a:r>
            <a:r>
              <a:rPr kumimoji="0" lang="en-US" altLang="en-US" sz="2400" b="1" i="0" u="none" strike="noStrike" cap="none" normalizeH="0" baseline="0" dirty="0">
                <a:ln>
                  <a:noFill/>
                </a:ln>
                <a:effectLst/>
                <a:latin typeface="+mn-lt"/>
              </a:rPr>
              <a:t> it. On this particular day he rode into the city of Jerusalem riding on a donkey, </a:t>
            </a:r>
            <a:r>
              <a:rPr kumimoji="0" lang="en-US" altLang="en-US" sz="2400" b="1" i="1" u="none" strike="noStrike" cap="none" normalizeH="0" baseline="0" dirty="0">
                <a:ln>
                  <a:noFill/>
                </a:ln>
                <a:effectLst/>
                <a:latin typeface="+mn-lt"/>
              </a:rPr>
              <a:t>deliberately</a:t>
            </a:r>
            <a:r>
              <a:rPr kumimoji="0" lang="en-US" altLang="en-US" sz="2400" b="1" i="0" u="none" strike="noStrike" cap="none" normalizeH="0" baseline="0" dirty="0">
                <a:ln>
                  <a:noFill/>
                </a:ln>
                <a:effectLst/>
                <a:latin typeface="+mn-lt"/>
              </a:rPr>
              <a:t> fulfilling a prophecy by Zechariah that the Messiah would present Himself as king in just that way: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1" u="none" strike="noStrike" cap="none" normalizeH="0" baseline="0" dirty="0">
                <a:ln>
                  <a:noFill/>
                </a:ln>
                <a:effectLst/>
                <a:latin typeface="+mn-lt"/>
              </a:rPr>
              <a:t>Rejoice greatly, O daughter of Zion; shout, O daughter of Jerusalem: behold, thy King cometh unto thee: he is just, and having salvation; lowly, and riding upon an ass, and upon a colt the foal of an ass.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1" u="none" strike="noStrike" cap="none" normalizeH="0" baseline="0" dirty="0">
                <a:ln>
                  <a:noFill/>
                </a:ln>
                <a:effectLst/>
                <a:latin typeface="+mn-lt"/>
              </a:rPr>
              <a:t>— Zechariah 9:9</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effectLst/>
                <a:latin typeface="+mn-lt"/>
              </a:rPr>
              <a:t>Whenever we might easily miss the significance of what was going on, the Pharisees come to our rescue. They felt that the overzealous crowd was blaspheming, proclaiming Jesus as the Messiah the King. However, Jesus endorsed it!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1" u="none" strike="noStrike" cap="none" normalizeH="0" baseline="0" dirty="0">
                <a:ln>
                  <a:noFill/>
                </a:ln>
                <a:effectLst/>
                <a:latin typeface="+mn-lt"/>
              </a:rPr>
              <a:t>I tell you that, if these should hold their peace, the stones would immediately cry out.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1" u="none" strike="noStrike" cap="none" normalizeH="0" baseline="0" dirty="0">
                <a:ln>
                  <a:noFill/>
                </a:ln>
                <a:effectLst/>
                <a:latin typeface="+mn-lt"/>
              </a:rPr>
              <a:t>— Luke 19:40</a:t>
            </a:r>
          </a:p>
          <a:p>
            <a:pPr lvl="0" defTabSz="914400"/>
            <a:r>
              <a:rPr kumimoji="0" lang="en-US" altLang="en-US" sz="2400" b="1" i="0" u="none" strike="noStrike" cap="none" normalizeH="0" baseline="0" dirty="0">
                <a:ln>
                  <a:noFill/>
                </a:ln>
                <a:effectLst/>
                <a:latin typeface="+mn-lt"/>
              </a:rPr>
              <a:t>This is the only occasion that Jesus presented Himself as King. The date April 6, 32 A.</a:t>
            </a:r>
            <a:r>
              <a:rPr lang="en-US" altLang="en-US" sz="2400" b="1" dirty="0">
                <a:latin typeface="+mn-lt"/>
              </a:rPr>
              <a:t>D. according to Sir Robert Anderson's classic work, The Coming Prince, first published in 1894</a:t>
            </a:r>
            <a:endParaRPr kumimoji="0" lang="en-US" altLang="en-US" sz="2400" b="1" i="0" u="none" strike="noStrike" cap="none" normalizeH="0" baseline="0" dirty="0">
              <a:ln>
                <a:noFill/>
              </a:ln>
              <a:effectLst/>
              <a:latin typeface="+mn-lt"/>
            </a:endParaRPr>
          </a:p>
        </p:txBody>
      </p:sp>
      <p:sp>
        <p:nvSpPr>
          <p:cNvPr id="3" name="Rectangle 2">
            <a:extLst>
              <a:ext uri="{FF2B5EF4-FFF2-40B4-BE49-F238E27FC236}">
                <a16:creationId xmlns:a16="http://schemas.microsoft.com/office/drawing/2014/main" id="{E5845744-B9DC-49B7-AE98-63A222862B52}"/>
              </a:ext>
            </a:extLst>
          </p:cNvPr>
          <p:cNvSpPr/>
          <p:nvPr/>
        </p:nvSpPr>
        <p:spPr>
          <a:xfrm>
            <a:off x="4518483" y="116254"/>
            <a:ext cx="3155031" cy="923330"/>
          </a:xfrm>
          <a:prstGeom prst="rect">
            <a:avLst/>
          </a:prstGeom>
        </p:spPr>
        <p:txBody>
          <a:bodyPr wrap="none">
            <a:spAutoFit/>
          </a:bodyPr>
          <a:lstStyle/>
          <a:p>
            <a:pPr algn="ctr"/>
            <a:r>
              <a:rPr lang="en-US" sz="5400" b="1" dirty="0"/>
              <a:t>Nisan 10  </a:t>
            </a:r>
          </a:p>
        </p:txBody>
      </p:sp>
    </p:spTree>
    <p:extLst>
      <p:ext uri="{BB962C8B-B14F-4D97-AF65-F5344CB8AC3E}">
        <p14:creationId xmlns:p14="http://schemas.microsoft.com/office/powerpoint/2010/main" val="1229673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1649">
            <a:extLst>
              <a:ext uri="{FF2B5EF4-FFF2-40B4-BE49-F238E27FC236}">
                <a16:creationId xmlns:a16="http://schemas.microsoft.com/office/drawing/2014/main" id="{8AB9C41C-1F41-40AC-B7CB-DBD196B5C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660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39557"/>
            <a:ext cx="12192000" cy="5909310"/>
          </a:xfrm>
          <a:prstGeom prst="rect">
            <a:avLst/>
          </a:prstGeom>
          <a:noFill/>
        </p:spPr>
        <p:txBody>
          <a:bodyPr wrap="square" rtlCol="0">
            <a:spAutoFit/>
          </a:bodyPr>
          <a:lstStyle/>
          <a:p>
            <a:r>
              <a:rPr lang="en-US" sz="2400" b="1" dirty="0"/>
              <a:t>Daniel 9:24-27 (KJV) </a:t>
            </a:r>
          </a:p>
          <a:p>
            <a:r>
              <a:rPr lang="en-US" sz="2400" b="1" dirty="0"/>
              <a:t>24  Seventy weeks are determined upon thy people and upon thy holy city, to finish the transgression, and to make an end of sins, and to make reconciliation for iniquity, and to bring in everlasting righteousness, and to seal up the vision and prophecy, and to anoint the most Holy. </a:t>
            </a:r>
          </a:p>
          <a:p>
            <a:r>
              <a:rPr lang="en-US" sz="2400" b="1" dirty="0"/>
              <a:t>25  Know therefore and understand, that from the going forth of the commandment to restore and to build Jerusalem unto the Messiah the Prince shall be seven weeks, and threescore and two weeks: the street shall be built again, and the wall, even in troublous times. </a:t>
            </a:r>
          </a:p>
          <a:p>
            <a:r>
              <a:rPr lang="en-US" sz="2400" b="1" dirty="0"/>
              <a:t>26  And after threescore and two weeks shall Messiah be cut off, but not for himself: and the people of the prince that shall come shall destroy the city and the sanctuary; and the end thereof shall be with a flood, and unto the end of the war desolations are determined. </a:t>
            </a:r>
          </a:p>
          <a:p>
            <a:r>
              <a:rPr lang="en-US" sz="2400" b="1" dirty="0"/>
              <a:t>27  And he shall confirm the covenant with many for one week: and in the midst of the week he shall cause the sacrifice and the oblation to cease, and for the overspreading of abominations he shall make it desolate, even until the consummation, and that determined shall be poured upon the desolate. </a:t>
            </a:r>
            <a:endParaRPr lang="x-none" sz="2400" dirty="0"/>
          </a:p>
          <a:p>
            <a:endParaRPr lang="en-US" dirty="0"/>
          </a:p>
        </p:txBody>
      </p:sp>
      <p:sp>
        <p:nvSpPr>
          <p:cNvPr id="3" name="Rectangle 2">
            <a:extLst>
              <a:ext uri="{FF2B5EF4-FFF2-40B4-BE49-F238E27FC236}">
                <a16:creationId xmlns:a16="http://schemas.microsoft.com/office/drawing/2014/main" id="{9D778686-1F33-40B5-94E1-EBB23D11E955}"/>
              </a:ext>
            </a:extLst>
          </p:cNvPr>
          <p:cNvSpPr/>
          <p:nvPr/>
        </p:nvSpPr>
        <p:spPr>
          <a:xfrm>
            <a:off x="4518483" y="116254"/>
            <a:ext cx="3155031" cy="923330"/>
          </a:xfrm>
          <a:prstGeom prst="rect">
            <a:avLst/>
          </a:prstGeom>
        </p:spPr>
        <p:txBody>
          <a:bodyPr wrap="none">
            <a:spAutoFit/>
          </a:bodyPr>
          <a:lstStyle/>
          <a:p>
            <a:pPr algn="ctr"/>
            <a:r>
              <a:rPr lang="en-US" sz="5400" b="1" dirty="0"/>
              <a:t>Nisan 10  </a:t>
            </a:r>
          </a:p>
        </p:txBody>
      </p:sp>
    </p:spTree>
    <p:extLst>
      <p:ext uri="{BB962C8B-B14F-4D97-AF65-F5344CB8AC3E}">
        <p14:creationId xmlns:p14="http://schemas.microsoft.com/office/powerpoint/2010/main" val="2064335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5614"/>
            <a:ext cx="12192000" cy="923330"/>
          </a:xfrm>
          <a:prstGeom prst="rect">
            <a:avLst/>
          </a:prstGeom>
          <a:noFill/>
        </p:spPr>
        <p:txBody>
          <a:bodyPr wrap="square" rtlCol="0">
            <a:spAutoFit/>
          </a:bodyPr>
          <a:lstStyle/>
          <a:p>
            <a:pPr algn="ctr"/>
            <a:r>
              <a:rPr lang="en-US" sz="5400" b="1" dirty="0"/>
              <a:t>Nisan 10  </a:t>
            </a:r>
          </a:p>
        </p:txBody>
      </p:sp>
      <p:sp>
        <p:nvSpPr>
          <p:cNvPr id="3" name="TextBox 2"/>
          <p:cNvSpPr txBox="1"/>
          <p:nvPr/>
        </p:nvSpPr>
        <p:spPr>
          <a:xfrm>
            <a:off x="0" y="948690"/>
            <a:ext cx="12192000" cy="5016758"/>
          </a:xfrm>
          <a:prstGeom prst="rect">
            <a:avLst/>
          </a:prstGeom>
          <a:noFill/>
        </p:spPr>
        <p:txBody>
          <a:bodyPr wrap="square" rtlCol="0">
            <a:spAutoFit/>
          </a:bodyPr>
          <a:lstStyle/>
          <a:p>
            <a:r>
              <a:rPr lang="en-US" sz="3200" b="1" dirty="0"/>
              <a:t>The decree of Artaxerxes in the twentieth year of his reign (Neh_2:1-8) meets the requirements of verse Dan_9:25. The commandment to rebuild the city of Jerusalem was issued in the month Nisan 445 B.C. That, then, will be our starting point.</a:t>
            </a:r>
          </a:p>
          <a:p>
            <a:endParaRPr lang="en-US" sz="3200" b="1" dirty="0"/>
          </a:p>
          <a:p>
            <a:r>
              <a:rPr lang="en-US" sz="3200" b="1" dirty="0"/>
              <a:t>The first seven weeks of forty-nine years bring us to 397 B.C. and to Malachi and the end of the Old Testament. These were "troublous times," as witnessed by both Nehemiah and Malachi.</a:t>
            </a:r>
          </a:p>
          <a:p>
            <a:endParaRPr lang="en-US" sz="3200" b="1" dirty="0"/>
          </a:p>
          <a:p>
            <a:endParaRPr lang="en-US" sz="3200" dirty="0"/>
          </a:p>
        </p:txBody>
      </p:sp>
    </p:spTree>
    <p:extLst>
      <p:ext uri="{BB962C8B-B14F-4D97-AF65-F5344CB8AC3E}">
        <p14:creationId xmlns:p14="http://schemas.microsoft.com/office/powerpoint/2010/main" val="4145924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5614"/>
            <a:ext cx="12192000" cy="923330"/>
          </a:xfrm>
          <a:prstGeom prst="rect">
            <a:avLst/>
          </a:prstGeom>
          <a:noFill/>
        </p:spPr>
        <p:txBody>
          <a:bodyPr wrap="square" rtlCol="0">
            <a:spAutoFit/>
          </a:bodyPr>
          <a:lstStyle/>
          <a:p>
            <a:pPr algn="ctr"/>
            <a:r>
              <a:rPr lang="en-US" sz="5400" b="1" dirty="0"/>
              <a:t>Nisan 10  </a:t>
            </a:r>
          </a:p>
        </p:txBody>
      </p:sp>
      <p:sp>
        <p:nvSpPr>
          <p:cNvPr id="3" name="TextBox 2"/>
          <p:cNvSpPr txBox="1"/>
          <p:nvPr/>
        </p:nvSpPr>
        <p:spPr>
          <a:xfrm>
            <a:off x="0" y="948690"/>
            <a:ext cx="12192000" cy="4801314"/>
          </a:xfrm>
          <a:prstGeom prst="rect">
            <a:avLst/>
          </a:prstGeom>
          <a:noFill/>
        </p:spPr>
        <p:txBody>
          <a:bodyPr wrap="square" rtlCol="0">
            <a:spAutoFit/>
          </a:bodyPr>
          <a:lstStyle/>
          <a:p>
            <a:r>
              <a:rPr lang="en-US" sz="3600" b="1" dirty="0"/>
              <a:t>Sixty-two weeks, or 434 years, bring us to the Messiah. Sir Robert Anderson in his book, </a:t>
            </a:r>
            <a:r>
              <a:rPr lang="en-US" sz="3600" b="1" i="1" dirty="0"/>
              <a:t>The Coming Prince,</a:t>
            </a:r>
            <a:r>
              <a:rPr lang="en-US" sz="3600" b="1" dirty="0"/>
              <a:t> has worked out the time schedule. From the first of the month Nisan to the tenth of Nisan (April 6) A.D. 32, is 173,880 days. Dividing them according to the Jewish year of 360 days, he arrives at 483 years (69 sevens). On this day Jesus rode into Jerusalem, offering Himself for the first time, publicly and officially, as the Messiah. </a:t>
            </a:r>
            <a:r>
              <a:rPr lang="en-US" sz="1400" b="1" dirty="0"/>
              <a:t>J Vernon McGee</a:t>
            </a:r>
          </a:p>
          <a:p>
            <a:endParaRPr lang="en-US" dirty="0"/>
          </a:p>
        </p:txBody>
      </p:sp>
    </p:spTree>
    <p:extLst>
      <p:ext uri="{BB962C8B-B14F-4D97-AF65-F5344CB8AC3E}">
        <p14:creationId xmlns:p14="http://schemas.microsoft.com/office/powerpoint/2010/main" val="1993040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ssion Week Timeline Week | Timetoast timelines">
            <a:extLst>
              <a:ext uri="{FF2B5EF4-FFF2-40B4-BE49-F238E27FC236}">
                <a16:creationId xmlns:a16="http://schemas.microsoft.com/office/drawing/2014/main" id="{0185E7A7-186A-4AAB-88E1-1A2D6396A8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686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5614"/>
            <a:ext cx="12192000" cy="923330"/>
          </a:xfrm>
          <a:prstGeom prst="rect">
            <a:avLst/>
          </a:prstGeom>
          <a:noFill/>
        </p:spPr>
        <p:txBody>
          <a:bodyPr wrap="square" rtlCol="0">
            <a:spAutoFit/>
          </a:bodyPr>
          <a:lstStyle/>
          <a:p>
            <a:pPr algn="ctr"/>
            <a:r>
              <a:rPr lang="en-US" sz="5400" b="1" dirty="0"/>
              <a:t>Nisan 10  </a:t>
            </a:r>
          </a:p>
        </p:txBody>
      </p:sp>
      <p:sp>
        <p:nvSpPr>
          <p:cNvPr id="3" name="TextBox 2"/>
          <p:cNvSpPr txBox="1"/>
          <p:nvPr/>
        </p:nvSpPr>
        <p:spPr>
          <a:xfrm>
            <a:off x="0" y="948690"/>
            <a:ext cx="12192000" cy="5016758"/>
          </a:xfrm>
          <a:prstGeom prst="rect">
            <a:avLst/>
          </a:prstGeom>
          <a:noFill/>
        </p:spPr>
        <p:txBody>
          <a:bodyPr wrap="square" rtlCol="0">
            <a:spAutoFit/>
          </a:bodyPr>
          <a:lstStyle/>
          <a:p>
            <a:r>
              <a:rPr lang="en-US" sz="4000" b="1" dirty="0"/>
              <a:t>But the language of the prophecy is clear: "From the going forth of the commandment to restore and to build Jerusalem unto Messiah the Prince shall be seven weeks and threescore and two weeks." An era therefore of sixty-nine "weeks," or 483 prophetic years reckoned from the 14th March, B.C. 445, should close with some event to satisfy the words, "unto the Messiah the Prince."</a:t>
            </a:r>
          </a:p>
        </p:txBody>
      </p:sp>
    </p:spTree>
    <p:extLst>
      <p:ext uri="{BB962C8B-B14F-4D97-AF65-F5344CB8AC3E}">
        <p14:creationId xmlns:p14="http://schemas.microsoft.com/office/powerpoint/2010/main" val="1786401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6DC3EE8-245C-4F28-B056-0A18BB9011E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CrisscrossEtching trans="43000" pressure="0"/>
                    </a14:imgEffect>
                  </a14:imgLayer>
                </a14:imgProps>
              </a:ext>
              <a:ext uri="{28A0092B-C50C-407E-A947-70E740481C1C}">
                <a14:useLocalDpi xmlns:a14="http://schemas.microsoft.com/office/drawing/2010/main" val="0"/>
              </a:ext>
            </a:extLst>
          </a:blip>
          <a:srcRect/>
          <a:stretch>
            <a:fillRect/>
          </a:stretch>
        </p:blipFill>
        <p:spPr bwMode="auto">
          <a:xfrm>
            <a:off x="21769" y="25167"/>
            <a:ext cx="12192000" cy="68750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1CBFEBC-E189-43E8-A625-7DC2768617E7}"/>
              </a:ext>
            </a:extLst>
          </p:cNvPr>
          <p:cNvSpPr txBox="1"/>
          <p:nvPr/>
        </p:nvSpPr>
        <p:spPr>
          <a:xfrm>
            <a:off x="38521" y="331596"/>
            <a:ext cx="11969255" cy="707886"/>
          </a:xfrm>
          <a:prstGeom prst="rect">
            <a:avLst/>
          </a:prstGeom>
          <a:solidFill>
            <a:srgbClr val="FFC000"/>
          </a:solidFill>
          <a:ln w="28575">
            <a:solidFill>
              <a:schemeClr val="accent6">
                <a:lumMod val="75000"/>
              </a:schemeClr>
            </a:solidFill>
          </a:ln>
        </p:spPr>
        <p:txBody>
          <a:bodyPr wrap="square" rtlCol="0">
            <a:spAutoFit/>
          </a:bodyPr>
          <a:lstStyle/>
          <a:p>
            <a:pPr algn="ctr"/>
            <a:r>
              <a:rPr lang="en-US" sz="4000" dirty="0">
                <a:latin typeface="Arial Black" panose="020B0A04020102020204" pitchFamily="34" charset="0"/>
              </a:rPr>
              <a:t>The Fall Feasts of Israel month of Tishrei</a:t>
            </a:r>
          </a:p>
        </p:txBody>
      </p:sp>
      <p:sp>
        <p:nvSpPr>
          <p:cNvPr id="9" name="Oval 8">
            <a:extLst>
              <a:ext uri="{FF2B5EF4-FFF2-40B4-BE49-F238E27FC236}">
                <a16:creationId xmlns:a16="http://schemas.microsoft.com/office/drawing/2014/main" id="{0E237890-0D3E-4797-9620-260C77F1D639}"/>
              </a:ext>
            </a:extLst>
          </p:cNvPr>
          <p:cNvSpPr/>
          <p:nvPr/>
        </p:nvSpPr>
        <p:spPr>
          <a:xfrm>
            <a:off x="102160" y="1396721"/>
            <a:ext cx="2666162" cy="192928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Black" panose="020B0A04020102020204" pitchFamily="34" charset="0"/>
              </a:rPr>
              <a:t>Feast of Trumpets</a:t>
            </a:r>
          </a:p>
        </p:txBody>
      </p:sp>
      <p:sp>
        <p:nvSpPr>
          <p:cNvPr id="12" name="Oval 11">
            <a:extLst>
              <a:ext uri="{FF2B5EF4-FFF2-40B4-BE49-F238E27FC236}">
                <a16:creationId xmlns:a16="http://schemas.microsoft.com/office/drawing/2014/main" id="{B0375FDA-4556-4587-9E40-24F0B041961B}"/>
              </a:ext>
            </a:extLst>
          </p:cNvPr>
          <p:cNvSpPr/>
          <p:nvPr/>
        </p:nvSpPr>
        <p:spPr>
          <a:xfrm>
            <a:off x="5619122" y="1367449"/>
            <a:ext cx="2666162" cy="1929283"/>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Arial Black" panose="020B0A04020102020204" pitchFamily="34" charset="0"/>
            </a:endParaRPr>
          </a:p>
        </p:txBody>
      </p:sp>
      <p:sp>
        <p:nvSpPr>
          <p:cNvPr id="13" name="Oval 12">
            <a:extLst>
              <a:ext uri="{FF2B5EF4-FFF2-40B4-BE49-F238E27FC236}">
                <a16:creationId xmlns:a16="http://schemas.microsoft.com/office/drawing/2014/main" id="{668DD8EB-C643-48A8-ADAA-4FA6F3B8D239}"/>
              </a:ext>
            </a:extLst>
          </p:cNvPr>
          <p:cNvSpPr/>
          <p:nvPr/>
        </p:nvSpPr>
        <p:spPr>
          <a:xfrm>
            <a:off x="9427028" y="1375229"/>
            <a:ext cx="2744873" cy="1929283"/>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rial Black" panose="020B0A04020102020204" pitchFamily="34" charset="0"/>
              </a:rPr>
              <a:t>Feast of Tabernacles</a:t>
            </a:r>
          </a:p>
        </p:txBody>
      </p:sp>
      <p:sp>
        <p:nvSpPr>
          <p:cNvPr id="10" name="TextBox 9">
            <a:extLst>
              <a:ext uri="{FF2B5EF4-FFF2-40B4-BE49-F238E27FC236}">
                <a16:creationId xmlns:a16="http://schemas.microsoft.com/office/drawing/2014/main" id="{420B0268-A274-4D1B-8B82-7E5A20C402BA}"/>
              </a:ext>
            </a:extLst>
          </p:cNvPr>
          <p:cNvSpPr txBox="1"/>
          <p:nvPr/>
        </p:nvSpPr>
        <p:spPr>
          <a:xfrm>
            <a:off x="38521" y="3409851"/>
            <a:ext cx="2580749" cy="646331"/>
          </a:xfrm>
          <a:prstGeom prst="rect">
            <a:avLst/>
          </a:prstGeom>
          <a:solidFill>
            <a:srgbClr val="FFC000"/>
          </a:solidFill>
        </p:spPr>
        <p:txBody>
          <a:bodyPr wrap="square" rtlCol="0">
            <a:spAutoFit/>
          </a:bodyPr>
          <a:lstStyle/>
          <a:p>
            <a:pPr algn="ctr"/>
            <a:r>
              <a:rPr lang="en-US" dirty="0">
                <a:latin typeface="Arial Black" panose="020B0A04020102020204" pitchFamily="34" charset="0"/>
              </a:rPr>
              <a:t>Head of the Year</a:t>
            </a:r>
          </a:p>
          <a:p>
            <a:pPr algn="ctr"/>
            <a:r>
              <a:rPr lang="en-US" dirty="0">
                <a:latin typeface="Arial Black" panose="020B0A04020102020204" pitchFamily="34" charset="0"/>
              </a:rPr>
              <a:t>Rapture</a:t>
            </a:r>
          </a:p>
        </p:txBody>
      </p:sp>
      <p:sp>
        <p:nvSpPr>
          <p:cNvPr id="15" name="TextBox 14">
            <a:extLst>
              <a:ext uri="{FF2B5EF4-FFF2-40B4-BE49-F238E27FC236}">
                <a16:creationId xmlns:a16="http://schemas.microsoft.com/office/drawing/2014/main" id="{BACC2F6C-3C35-4D62-8A85-06D697C65F23}"/>
              </a:ext>
            </a:extLst>
          </p:cNvPr>
          <p:cNvSpPr txBox="1"/>
          <p:nvPr/>
        </p:nvSpPr>
        <p:spPr>
          <a:xfrm>
            <a:off x="5545020" y="3508216"/>
            <a:ext cx="2580749" cy="1200329"/>
          </a:xfrm>
          <a:prstGeom prst="rect">
            <a:avLst/>
          </a:prstGeom>
          <a:solidFill>
            <a:srgbClr val="FFC000"/>
          </a:solidFill>
        </p:spPr>
        <p:txBody>
          <a:bodyPr wrap="square" rtlCol="0">
            <a:spAutoFit/>
          </a:bodyPr>
          <a:lstStyle/>
          <a:p>
            <a:pPr algn="ctr"/>
            <a:r>
              <a:rPr lang="en-US" dirty="0">
                <a:latin typeface="Arial Black" panose="020B0A04020102020204" pitchFamily="34" charset="0"/>
              </a:rPr>
              <a:t>Scapegoat-Blood on Altar</a:t>
            </a:r>
          </a:p>
          <a:p>
            <a:pPr algn="ctr"/>
            <a:r>
              <a:rPr lang="en-US" dirty="0">
                <a:latin typeface="Arial Black" panose="020B0A04020102020204" pitchFamily="34" charset="0"/>
              </a:rPr>
              <a:t>Confession of Sin</a:t>
            </a:r>
          </a:p>
          <a:p>
            <a:pPr algn="ctr"/>
            <a:r>
              <a:rPr lang="en-US" dirty="0">
                <a:latin typeface="Arial Black" panose="020B0A04020102020204" pitchFamily="34" charset="0"/>
              </a:rPr>
              <a:t>Forgiveness of Sin</a:t>
            </a:r>
          </a:p>
        </p:txBody>
      </p:sp>
      <p:sp>
        <p:nvSpPr>
          <p:cNvPr id="16" name="TextBox 15">
            <a:extLst>
              <a:ext uri="{FF2B5EF4-FFF2-40B4-BE49-F238E27FC236}">
                <a16:creationId xmlns:a16="http://schemas.microsoft.com/office/drawing/2014/main" id="{E0F39F0B-F06A-4E09-B9C0-B7DD0D5A45A2}"/>
              </a:ext>
            </a:extLst>
          </p:cNvPr>
          <p:cNvSpPr txBox="1"/>
          <p:nvPr/>
        </p:nvSpPr>
        <p:spPr>
          <a:xfrm>
            <a:off x="9427028" y="3487409"/>
            <a:ext cx="2580749" cy="923330"/>
          </a:xfrm>
          <a:prstGeom prst="rect">
            <a:avLst/>
          </a:prstGeom>
          <a:solidFill>
            <a:srgbClr val="FFC000"/>
          </a:solidFill>
        </p:spPr>
        <p:txBody>
          <a:bodyPr wrap="square" rtlCol="0">
            <a:spAutoFit/>
          </a:bodyPr>
          <a:lstStyle/>
          <a:p>
            <a:pPr algn="ctr"/>
            <a:r>
              <a:rPr lang="en-US" dirty="0">
                <a:latin typeface="Arial Black" panose="020B0A04020102020204" pitchFamily="34" charset="0"/>
              </a:rPr>
              <a:t>Tabernacle with God &amp;</a:t>
            </a:r>
          </a:p>
          <a:p>
            <a:pPr algn="ctr"/>
            <a:r>
              <a:rPr lang="en-US" dirty="0">
                <a:latin typeface="Arial Black" panose="020B0A04020102020204" pitchFamily="34" charset="0"/>
              </a:rPr>
              <a:t>1000  Year Reign</a:t>
            </a:r>
          </a:p>
        </p:txBody>
      </p:sp>
      <p:sp>
        <p:nvSpPr>
          <p:cNvPr id="14" name="Arrow: Down 13">
            <a:extLst>
              <a:ext uri="{FF2B5EF4-FFF2-40B4-BE49-F238E27FC236}">
                <a16:creationId xmlns:a16="http://schemas.microsoft.com/office/drawing/2014/main" id="{3EC38DD2-ADA4-4C3A-BA9A-DD12C1DF799B}"/>
              </a:ext>
            </a:extLst>
          </p:cNvPr>
          <p:cNvSpPr/>
          <p:nvPr/>
        </p:nvSpPr>
        <p:spPr>
          <a:xfrm>
            <a:off x="1115367" y="1114654"/>
            <a:ext cx="160774" cy="189545"/>
          </a:xfrm>
          <a:prstGeom prst="downArrow">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DC282E9F-1D09-4C13-A407-DE81D079D8A0}"/>
              </a:ext>
            </a:extLst>
          </p:cNvPr>
          <p:cNvSpPr/>
          <p:nvPr/>
        </p:nvSpPr>
        <p:spPr>
          <a:xfrm>
            <a:off x="7643238" y="1152601"/>
            <a:ext cx="160774" cy="465184"/>
          </a:xfrm>
          <a:prstGeom prst="downArrow">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0011D853-1C13-4035-A7AA-0C6D85473040}"/>
              </a:ext>
            </a:extLst>
          </p:cNvPr>
          <p:cNvSpPr/>
          <p:nvPr/>
        </p:nvSpPr>
        <p:spPr>
          <a:xfrm>
            <a:off x="10299560" y="1037431"/>
            <a:ext cx="160774" cy="33001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Left-Right 19">
            <a:extLst>
              <a:ext uri="{FF2B5EF4-FFF2-40B4-BE49-F238E27FC236}">
                <a16:creationId xmlns:a16="http://schemas.microsoft.com/office/drawing/2014/main" id="{5803F707-9869-472B-A586-E906606D6C3F}"/>
              </a:ext>
            </a:extLst>
          </p:cNvPr>
          <p:cNvSpPr/>
          <p:nvPr/>
        </p:nvSpPr>
        <p:spPr>
          <a:xfrm>
            <a:off x="8259326" y="1824370"/>
            <a:ext cx="1193660" cy="317337"/>
          </a:xfrm>
          <a:prstGeom prst="leftRightArrow">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5 Days</a:t>
            </a:r>
          </a:p>
        </p:txBody>
      </p:sp>
      <p:sp>
        <p:nvSpPr>
          <p:cNvPr id="21" name="Arrow: Left-Right 20">
            <a:extLst>
              <a:ext uri="{FF2B5EF4-FFF2-40B4-BE49-F238E27FC236}">
                <a16:creationId xmlns:a16="http://schemas.microsoft.com/office/drawing/2014/main" id="{2362FC65-AD25-4478-9893-C65C2DCBD859}"/>
              </a:ext>
            </a:extLst>
          </p:cNvPr>
          <p:cNvSpPr/>
          <p:nvPr/>
        </p:nvSpPr>
        <p:spPr>
          <a:xfrm>
            <a:off x="-1" y="5667102"/>
            <a:ext cx="12170232" cy="1244886"/>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Arial Black" panose="020B0A04020102020204" pitchFamily="34" charset="0"/>
              </a:rPr>
              <a:t>Un-leavened Bread</a:t>
            </a:r>
          </a:p>
        </p:txBody>
      </p:sp>
      <p:sp>
        <p:nvSpPr>
          <p:cNvPr id="23" name="Arrow: Left-Right 22">
            <a:extLst>
              <a:ext uri="{FF2B5EF4-FFF2-40B4-BE49-F238E27FC236}">
                <a16:creationId xmlns:a16="http://schemas.microsoft.com/office/drawing/2014/main" id="{4C3DF051-7397-45C2-A713-76707F3A5132}"/>
              </a:ext>
            </a:extLst>
          </p:cNvPr>
          <p:cNvSpPr/>
          <p:nvPr/>
        </p:nvSpPr>
        <p:spPr>
          <a:xfrm>
            <a:off x="2661140" y="2157588"/>
            <a:ext cx="3065165" cy="1244886"/>
          </a:xfrm>
          <a:prstGeom prst="leftRightArrow">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Days of Awe,</a:t>
            </a:r>
          </a:p>
          <a:p>
            <a:pPr algn="ctr"/>
            <a:r>
              <a:rPr lang="en-US" b="1" dirty="0">
                <a:solidFill>
                  <a:schemeClr val="tx1"/>
                </a:solidFill>
                <a:latin typeface="Arial" panose="020B0604020202020204" pitchFamily="34" charset="0"/>
                <a:cs typeface="Arial" panose="020B0604020202020204" pitchFamily="34" charset="0"/>
              </a:rPr>
              <a:t>Judging our own sin</a:t>
            </a:r>
          </a:p>
        </p:txBody>
      </p:sp>
    </p:spTree>
    <p:extLst>
      <p:ext uri="{BB962C8B-B14F-4D97-AF65-F5344CB8AC3E}">
        <p14:creationId xmlns:p14="http://schemas.microsoft.com/office/powerpoint/2010/main" val="633604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5614"/>
            <a:ext cx="12192000" cy="923330"/>
          </a:xfrm>
          <a:prstGeom prst="rect">
            <a:avLst/>
          </a:prstGeom>
          <a:noFill/>
        </p:spPr>
        <p:txBody>
          <a:bodyPr wrap="square" rtlCol="0">
            <a:spAutoFit/>
          </a:bodyPr>
          <a:lstStyle/>
          <a:p>
            <a:pPr algn="ctr"/>
            <a:r>
              <a:rPr lang="en-US" sz="5400" b="1" dirty="0"/>
              <a:t>Nisan 10  </a:t>
            </a:r>
          </a:p>
        </p:txBody>
      </p:sp>
      <p:sp>
        <p:nvSpPr>
          <p:cNvPr id="3" name="TextBox 2"/>
          <p:cNvSpPr txBox="1"/>
          <p:nvPr/>
        </p:nvSpPr>
        <p:spPr>
          <a:xfrm>
            <a:off x="0" y="948690"/>
            <a:ext cx="12192000" cy="2246769"/>
          </a:xfrm>
          <a:prstGeom prst="rect">
            <a:avLst/>
          </a:prstGeom>
          <a:noFill/>
        </p:spPr>
        <p:txBody>
          <a:bodyPr wrap="square" rtlCol="0">
            <a:spAutoFit/>
          </a:bodyPr>
          <a:lstStyle/>
          <a:p>
            <a:r>
              <a:rPr lang="en-US" sz="3600" b="1" dirty="0"/>
              <a:t>The date of the nativity could not possibly have been the termination of Daniel 9:25, for then the sixty-nine weeks would have ended thirty-three years before Messiah's death.</a:t>
            </a:r>
          </a:p>
          <a:p>
            <a:endParaRPr lang="en-US" sz="3200" dirty="0"/>
          </a:p>
        </p:txBody>
      </p:sp>
    </p:spTree>
    <p:extLst>
      <p:ext uri="{BB962C8B-B14F-4D97-AF65-F5344CB8AC3E}">
        <p14:creationId xmlns:p14="http://schemas.microsoft.com/office/powerpoint/2010/main" val="2787172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5614"/>
            <a:ext cx="12192000" cy="923330"/>
          </a:xfrm>
          <a:prstGeom prst="rect">
            <a:avLst/>
          </a:prstGeom>
          <a:noFill/>
        </p:spPr>
        <p:txBody>
          <a:bodyPr wrap="square" rtlCol="0">
            <a:spAutoFit/>
          </a:bodyPr>
          <a:lstStyle/>
          <a:p>
            <a:pPr algn="ctr"/>
            <a:r>
              <a:rPr lang="en-US" sz="5400" b="1" dirty="0"/>
              <a:t>Nisan 10  </a:t>
            </a:r>
          </a:p>
        </p:txBody>
      </p:sp>
      <p:sp>
        <p:nvSpPr>
          <p:cNvPr id="3" name="TextBox 2"/>
          <p:cNvSpPr txBox="1"/>
          <p:nvPr/>
        </p:nvSpPr>
        <p:spPr>
          <a:xfrm>
            <a:off x="0" y="948690"/>
            <a:ext cx="12192000" cy="5509200"/>
          </a:xfrm>
          <a:prstGeom prst="rect">
            <a:avLst/>
          </a:prstGeom>
          <a:noFill/>
        </p:spPr>
        <p:txBody>
          <a:bodyPr wrap="square" rtlCol="0">
            <a:spAutoFit/>
          </a:bodyPr>
          <a:lstStyle/>
          <a:p>
            <a:r>
              <a:rPr lang="en-US" sz="3200" b="1" dirty="0"/>
              <a:t>If we set the beginning of His ministry as the final date, difficulties of another kind present themselves. When the Lord began to preach, the kingdom was not presented as a fact accomplished in His advent, but as a hope the realization of which, though at the very door, was still to be fulfilled. Jesus took up John the Baptist's testimony, </a:t>
            </a:r>
            <a:r>
              <a:rPr lang="en-US" sz="3200" b="1" i="1" dirty="0">
                <a:solidFill>
                  <a:srgbClr val="FF0000"/>
                </a:solidFill>
              </a:rPr>
              <a:t>"The kingdom of heaven is at hand." </a:t>
            </a:r>
            <a:r>
              <a:rPr lang="en-US" sz="3200" b="1" dirty="0"/>
              <a:t>His ministry was a preparation for the kingdom, leading up to the time when in fulfillment of the prophetic Scriptures He should publicly declare Himself as the Son of David (Matthew 1:1; 9:27; 21:9), the King of Israel, and claim the homage of the nation. It was the nation's rejection of the </a:t>
            </a:r>
            <a:r>
              <a:rPr lang="en-US" sz="3200" b="1" i="1" dirty="0">
                <a:solidFill>
                  <a:srgbClr val="FF0000"/>
                </a:solidFill>
              </a:rPr>
              <a:t>“Kingdom of Heaven,” </a:t>
            </a:r>
            <a:r>
              <a:rPr lang="en-US" sz="3200" b="1" dirty="0"/>
              <a:t>and their guilt that made the cross and not the throne the climax of His life on earth.</a:t>
            </a:r>
          </a:p>
        </p:txBody>
      </p:sp>
    </p:spTree>
    <p:extLst>
      <p:ext uri="{BB962C8B-B14F-4D97-AF65-F5344CB8AC3E}">
        <p14:creationId xmlns:p14="http://schemas.microsoft.com/office/powerpoint/2010/main" val="2470859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guiendo A Jesús: John the baptist said: Repent, for the ...">
            <a:extLst>
              <a:ext uri="{FF2B5EF4-FFF2-40B4-BE49-F238E27FC236}">
                <a16:creationId xmlns:a16="http://schemas.microsoft.com/office/drawing/2014/main" id="{B8D88AAC-4D5F-4010-B2D8-43808C222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213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5614"/>
            <a:ext cx="12192000" cy="923330"/>
          </a:xfrm>
          <a:prstGeom prst="rect">
            <a:avLst/>
          </a:prstGeom>
          <a:noFill/>
        </p:spPr>
        <p:txBody>
          <a:bodyPr wrap="square" rtlCol="0">
            <a:spAutoFit/>
          </a:bodyPr>
          <a:lstStyle/>
          <a:p>
            <a:pPr algn="ctr"/>
            <a:r>
              <a:rPr lang="en-US" sz="5400" b="1" dirty="0"/>
              <a:t>Nisan 10  </a:t>
            </a:r>
          </a:p>
        </p:txBody>
      </p:sp>
      <p:sp>
        <p:nvSpPr>
          <p:cNvPr id="3" name="TextBox 2"/>
          <p:cNvSpPr txBox="1"/>
          <p:nvPr/>
        </p:nvSpPr>
        <p:spPr>
          <a:xfrm>
            <a:off x="0" y="948690"/>
            <a:ext cx="12192000" cy="5509200"/>
          </a:xfrm>
          <a:prstGeom prst="rect">
            <a:avLst/>
          </a:prstGeom>
          <a:noFill/>
        </p:spPr>
        <p:txBody>
          <a:bodyPr wrap="square" rtlCol="0">
            <a:spAutoFit/>
          </a:bodyPr>
          <a:lstStyle/>
          <a:p>
            <a:r>
              <a:rPr lang="en-US" sz="3200" b="1" dirty="0"/>
              <a:t>No student of the Gospel narrative can fail to see that the Lord's last visit to Jerusalem was the purpose of it, the crisis of His ministry, the goal towards which it had been directed. Up until now He had shunned all public Messianic claims. But now the twofold testimony of His words and His works are fully rendered. His entry into the Holy City was His proclamation of Messiahship and to die for our sin. Again and again His apostles had been charged that they should not make Him known. But now He accepted the acclamations of "the whole multitude of the disciples," and silenced the claims of the Pharisees with this rebuke, "I tell you if these should hold their peace, the stones would immediately cry out." (Luke 19:39, 40)</a:t>
            </a:r>
          </a:p>
        </p:txBody>
      </p:sp>
    </p:spTree>
    <p:extLst>
      <p:ext uri="{BB962C8B-B14F-4D97-AF65-F5344CB8AC3E}">
        <p14:creationId xmlns:p14="http://schemas.microsoft.com/office/powerpoint/2010/main" val="2667493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5F063F-1154-4F0E-9900-804DD253A128}"/>
              </a:ext>
            </a:extLst>
          </p:cNvPr>
          <p:cNvSpPr/>
          <p:nvPr/>
        </p:nvSpPr>
        <p:spPr>
          <a:xfrm>
            <a:off x="241159" y="1641792"/>
            <a:ext cx="11465169" cy="3970318"/>
          </a:xfrm>
          <a:prstGeom prst="rect">
            <a:avLst/>
          </a:prstGeom>
        </p:spPr>
        <p:txBody>
          <a:bodyPr wrap="square">
            <a:spAutoFit/>
          </a:bodyPr>
          <a:lstStyle/>
          <a:p>
            <a:r>
              <a:rPr lang="en-US" sz="3600" b="1" dirty="0"/>
              <a:t>The Precision of Prophecy</a:t>
            </a:r>
          </a:p>
          <a:p>
            <a:r>
              <a:rPr lang="en-US" sz="3600" b="1" dirty="0"/>
              <a:t>When we examine the period between March 14, 445 B.C. and April 6, 32 A.D., and correct for leap years, we discover that it is 173,880 days exactly, </a:t>
            </a:r>
            <a:r>
              <a:rPr lang="en-US" sz="3600" b="1" i="1" dirty="0"/>
              <a:t>to the very day!</a:t>
            </a:r>
            <a:endParaRPr lang="en-US" sz="3600" b="1" dirty="0"/>
          </a:p>
          <a:p>
            <a:r>
              <a:rPr lang="en-US" sz="3600" b="1" dirty="0"/>
              <a:t>How could Daniel have known this in advance? How could anyone have contrived to have this detailed prediction documented over three centuries in advance? </a:t>
            </a:r>
            <a:endParaRPr lang="en-US" sz="3600" b="1" i="0" dirty="0">
              <a:effectLst/>
            </a:endParaRPr>
          </a:p>
        </p:txBody>
      </p:sp>
      <p:sp>
        <p:nvSpPr>
          <p:cNvPr id="3" name="Rectangle 2">
            <a:extLst>
              <a:ext uri="{FF2B5EF4-FFF2-40B4-BE49-F238E27FC236}">
                <a16:creationId xmlns:a16="http://schemas.microsoft.com/office/drawing/2014/main" id="{9D240EC1-7FBD-433C-BE32-91FFF8B5E525}"/>
              </a:ext>
            </a:extLst>
          </p:cNvPr>
          <p:cNvSpPr/>
          <p:nvPr/>
        </p:nvSpPr>
        <p:spPr>
          <a:xfrm>
            <a:off x="4518483" y="116254"/>
            <a:ext cx="3155031" cy="923330"/>
          </a:xfrm>
          <a:prstGeom prst="rect">
            <a:avLst/>
          </a:prstGeom>
        </p:spPr>
        <p:txBody>
          <a:bodyPr wrap="none">
            <a:spAutoFit/>
          </a:bodyPr>
          <a:lstStyle/>
          <a:p>
            <a:pPr algn="ctr"/>
            <a:r>
              <a:rPr lang="en-US" sz="5400" b="1" dirty="0"/>
              <a:t>Nisan 10  </a:t>
            </a:r>
          </a:p>
        </p:txBody>
      </p:sp>
    </p:spTree>
    <p:extLst>
      <p:ext uri="{BB962C8B-B14F-4D97-AF65-F5344CB8AC3E}">
        <p14:creationId xmlns:p14="http://schemas.microsoft.com/office/powerpoint/2010/main" val="966946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5614"/>
            <a:ext cx="12192000" cy="923330"/>
          </a:xfrm>
          <a:prstGeom prst="rect">
            <a:avLst/>
          </a:prstGeom>
          <a:noFill/>
        </p:spPr>
        <p:txBody>
          <a:bodyPr wrap="square" rtlCol="0">
            <a:spAutoFit/>
          </a:bodyPr>
          <a:lstStyle/>
          <a:p>
            <a:pPr algn="ctr"/>
            <a:r>
              <a:rPr lang="en-US" sz="5400" b="1" dirty="0"/>
              <a:t>Nisan 10  </a:t>
            </a:r>
          </a:p>
        </p:txBody>
      </p:sp>
      <p:sp>
        <p:nvSpPr>
          <p:cNvPr id="3" name="TextBox 2"/>
          <p:cNvSpPr txBox="1"/>
          <p:nvPr/>
        </p:nvSpPr>
        <p:spPr>
          <a:xfrm>
            <a:off x="0" y="948690"/>
            <a:ext cx="12192000" cy="5016758"/>
          </a:xfrm>
          <a:prstGeom prst="rect">
            <a:avLst/>
          </a:prstGeom>
          <a:noFill/>
        </p:spPr>
        <p:txBody>
          <a:bodyPr wrap="square" rtlCol="0">
            <a:spAutoFit/>
          </a:bodyPr>
          <a:lstStyle/>
          <a:p>
            <a:r>
              <a:rPr lang="en-US" sz="3200" b="1" dirty="0"/>
              <a:t>The Jews should have expected Jesus coming in Jerusalem Nisan 10 riding on a donkey.</a:t>
            </a:r>
          </a:p>
          <a:p>
            <a:endParaRPr lang="en-US" sz="3200" b="1" dirty="0"/>
          </a:p>
          <a:p>
            <a:pPr marL="457200" indent="-457200">
              <a:buFont typeface="Arial" panose="020B0604020202020204" pitchFamily="34" charset="0"/>
              <a:buChar char="•"/>
            </a:pPr>
            <a:r>
              <a:rPr lang="en-US" sz="3200" b="1" dirty="0"/>
              <a:t>Daniel 9:25-27</a:t>
            </a:r>
          </a:p>
          <a:p>
            <a:pPr marL="457200" indent="-457200">
              <a:buFont typeface="Arial" panose="020B0604020202020204" pitchFamily="34" charset="0"/>
              <a:buChar char="•"/>
            </a:pPr>
            <a:r>
              <a:rPr lang="en-US" sz="3200" b="1" dirty="0"/>
              <a:t>Zechariah 9:9 KJV  Rejoice greatly, O daughter of Zion; shout, O daughter of Jerusalem: behold, thy King cometh unto thee: he </a:t>
            </a:r>
            <a:r>
              <a:rPr lang="en-US" sz="3200" b="1" i="1" dirty="0"/>
              <a:t>is</a:t>
            </a:r>
            <a:r>
              <a:rPr lang="en-US" sz="3200" b="1" dirty="0"/>
              <a:t> just, and having salvation; lowly, and riding upon an ass, and upon a colt the foal of an ass.</a:t>
            </a:r>
          </a:p>
          <a:p>
            <a:endParaRPr lang="x-none" sz="3200" b="1" dirty="0"/>
          </a:p>
          <a:p>
            <a:r>
              <a:rPr lang="en-US" sz="3200" b="1" dirty="0"/>
              <a:t>Now on to the Feasts of the Lord.</a:t>
            </a:r>
          </a:p>
        </p:txBody>
      </p:sp>
    </p:spTree>
    <p:extLst>
      <p:ext uri="{BB962C8B-B14F-4D97-AF65-F5344CB8AC3E}">
        <p14:creationId xmlns:p14="http://schemas.microsoft.com/office/powerpoint/2010/main" val="36936995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DACB766-BDD0-4AB5-8154-D11F9F9C2D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4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7757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1429407"/>
            <a:ext cx="12191999" cy="5849007"/>
          </a:xfrm>
        </p:spPr>
        <p:txBody>
          <a:bodyPr>
            <a:noAutofit/>
          </a:bodyPr>
          <a:lstStyle/>
          <a:p>
            <a:pPr algn="l"/>
            <a:r>
              <a:rPr lang="en-US" sz="3200" b="1" cap="none" dirty="0"/>
              <a:t>Leviticus 23:1-3 (KJV) </a:t>
            </a:r>
            <a:br>
              <a:rPr lang="en-US" sz="3200" b="1" cap="none" dirty="0"/>
            </a:br>
            <a:r>
              <a:rPr lang="en-US" sz="3200" b="1" cap="none" dirty="0"/>
              <a:t>1  And the LORD spake unto Moses, saying, </a:t>
            </a:r>
            <a:br>
              <a:rPr lang="en-US" sz="3200" b="1" cap="none" dirty="0"/>
            </a:br>
            <a:r>
              <a:rPr lang="en-US" sz="3200" b="1" cap="none" dirty="0"/>
              <a:t>2  Speak unto the children of Israel, and say unto them, Concerning the feasts of the LORD, which ye shall proclaim to be holy convocations, even these are my feasts. </a:t>
            </a:r>
            <a:br>
              <a:rPr lang="en-US" sz="3200" b="1" cap="none" dirty="0"/>
            </a:br>
            <a:r>
              <a:rPr lang="en-US" sz="3200" b="1" cap="none" dirty="0"/>
              <a:t>3  Six days shall work be done: but the seventh day is the sabbath of rest, an holy convocation; ye shall do no work therein: it is the sabbath of the LORD in all your dwellings. </a:t>
            </a:r>
            <a:br>
              <a:rPr lang="en-US" sz="3200" b="1" cap="none" dirty="0"/>
            </a:br>
            <a:br>
              <a:rPr lang="en-US" sz="4400" cap="none" dirty="0"/>
            </a:br>
            <a:endParaRPr lang="x-none" sz="4400" cap="none" dirty="0"/>
          </a:p>
        </p:txBody>
      </p:sp>
      <p:sp>
        <p:nvSpPr>
          <p:cNvPr id="2" name="TextBox 1"/>
          <p:cNvSpPr txBox="1"/>
          <p:nvPr/>
        </p:nvSpPr>
        <p:spPr>
          <a:xfrm>
            <a:off x="0" y="0"/>
            <a:ext cx="12191999" cy="1323439"/>
          </a:xfrm>
          <a:prstGeom prst="rect">
            <a:avLst/>
          </a:prstGeom>
          <a:noFill/>
        </p:spPr>
        <p:txBody>
          <a:bodyPr wrap="square" rtlCol="0">
            <a:spAutoFit/>
          </a:bodyPr>
          <a:lstStyle/>
          <a:p>
            <a:pPr algn="ctr"/>
            <a:r>
              <a:rPr lang="en-US" sz="4000" b="1" dirty="0"/>
              <a:t>Levitical Law Concerning Passover, Unleavened Bread, Firstfruits and Pentecost</a:t>
            </a:r>
          </a:p>
        </p:txBody>
      </p:sp>
    </p:spTree>
    <p:extLst>
      <p:ext uri="{BB962C8B-B14F-4D97-AF65-F5344CB8AC3E}">
        <p14:creationId xmlns:p14="http://schemas.microsoft.com/office/powerpoint/2010/main" val="41451667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1429407"/>
            <a:ext cx="12191999" cy="5849007"/>
          </a:xfrm>
        </p:spPr>
        <p:txBody>
          <a:bodyPr>
            <a:noAutofit/>
          </a:bodyPr>
          <a:lstStyle/>
          <a:p>
            <a:pPr algn="l"/>
            <a:r>
              <a:rPr lang="en-US" sz="3200" b="1" cap="none" dirty="0"/>
              <a:t>Leviticus 23:4 (KJV) </a:t>
            </a:r>
            <a:br>
              <a:rPr lang="en-US" sz="3200" b="1" cap="none" dirty="0"/>
            </a:br>
            <a:r>
              <a:rPr lang="en-US" sz="3200" b="1" cap="none" dirty="0"/>
              <a:t>4  These are the feasts of the LORD, even holy convocations, which ye shall proclaim in their seasons. </a:t>
            </a:r>
            <a:br>
              <a:rPr lang="en-US" sz="3200" b="1" cap="none" dirty="0"/>
            </a:br>
            <a:br>
              <a:rPr lang="en-US" sz="3200" b="1" cap="none" dirty="0"/>
            </a:br>
            <a:br>
              <a:rPr lang="en-US" sz="4400" cap="none" dirty="0"/>
            </a:br>
            <a:endParaRPr lang="x-none" sz="4400" cap="none" dirty="0"/>
          </a:p>
        </p:txBody>
      </p:sp>
      <p:sp>
        <p:nvSpPr>
          <p:cNvPr id="2" name="TextBox 1"/>
          <p:cNvSpPr txBox="1"/>
          <p:nvPr/>
        </p:nvSpPr>
        <p:spPr>
          <a:xfrm>
            <a:off x="0" y="0"/>
            <a:ext cx="12191999" cy="1569660"/>
          </a:xfrm>
          <a:prstGeom prst="rect">
            <a:avLst/>
          </a:prstGeom>
          <a:noFill/>
        </p:spPr>
        <p:txBody>
          <a:bodyPr wrap="square" rtlCol="0">
            <a:spAutoFit/>
          </a:bodyPr>
          <a:lstStyle/>
          <a:p>
            <a:pPr algn="ctr"/>
            <a:r>
              <a:rPr lang="en-US" sz="4800" b="1" dirty="0"/>
              <a:t>Levitical Law Concerning Passover, Unleavened Bread, Firstfruits and Pentecost</a:t>
            </a:r>
          </a:p>
        </p:txBody>
      </p:sp>
    </p:spTree>
    <p:extLst>
      <p:ext uri="{BB962C8B-B14F-4D97-AF65-F5344CB8AC3E}">
        <p14:creationId xmlns:p14="http://schemas.microsoft.com/office/powerpoint/2010/main" val="3735330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1429407"/>
            <a:ext cx="12191999" cy="5849007"/>
          </a:xfrm>
        </p:spPr>
        <p:txBody>
          <a:bodyPr>
            <a:noAutofit/>
          </a:bodyPr>
          <a:lstStyle/>
          <a:p>
            <a:pPr algn="l"/>
            <a:r>
              <a:rPr lang="en-US" sz="3200" b="1" cap="none" dirty="0">
                <a:solidFill>
                  <a:srgbClr val="FF0000"/>
                </a:solidFill>
              </a:rPr>
              <a:t>When to count the omer: </a:t>
            </a:r>
            <a:r>
              <a:rPr lang="en-US" sz="3200" b="1" cap="none" dirty="0"/>
              <a:t>Leviticus 23:5-7 (KJV) </a:t>
            </a:r>
            <a:br>
              <a:rPr lang="en-US" sz="3200" b="1" cap="none" dirty="0"/>
            </a:br>
            <a:r>
              <a:rPr lang="en-US" sz="3200" b="1" cap="none" dirty="0"/>
              <a:t>5  In the fourteenth day of the first month at even is the LORD'S </a:t>
            </a:r>
            <a:r>
              <a:rPr lang="en-US" sz="3200" b="1" cap="none" dirty="0" err="1"/>
              <a:t>passover</a:t>
            </a:r>
            <a:r>
              <a:rPr lang="en-US" sz="3200" b="1" cap="none" dirty="0"/>
              <a:t>. </a:t>
            </a:r>
            <a:br>
              <a:rPr lang="en-US" sz="3200" b="1" cap="none" dirty="0"/>
            </a:br>
            <a:r>
              <a:rPr lang="en-US" sz="3200" b="1" cap="none" dirty="0"/>
              <a:t>6  And on the fifteenth day of the same month is the feast of unleavened bread unto the LORD: seven days ye must eat unleavened bread. </a:t>
            </a:r>
            <a:br>
              <a:rPr lang="en-US" sz="3200" b="1" cap="none" dirty="0"/>
            </a:br>
            <a:r>
              <a:rPr lang="en-US" sz="3200" b="1" cap="none" dirty="0"/>
              <a:t>7  In the first day ye shall have an holy convocation: ye shall do no servile work therein. </a:t>
            </a:r>
            <a:br>
              <a:rPr lang="en-US" sz="4400" cap="none" dirty="0"/>
            </a:br>
            <a:endParaRPr lang="x-none" sz="4400" cap="none" dirty="0"/>
          </a:p>
        </p:txBody>
      </p:sp>
      <p:sp>
        <p:nvSpPr>
          <p:cNvPr id="2" name="TextBox 1"/>
          <p:cNvSpPr txBox="1"/>
          <p:nvPr/>
        </p:nvSpPr>
        <p:spPr>
          <a:xfrm>
            <a:off x="0" y="0"/>
            <a:ext cx="12191999" cy="1569660"/>
          </a:xfrm>
          <a:prstGeom prst="rect">
            <a:avLst/>
          </a:prstGeom>
          <a:noFill/>
        </p:spPr>
        <p:txBody>
          <a:bodyPr wrap="square" rtlCol="0">
            <a:spAutoFit/>
          </a:bodyPr>
          <a:lstStyle/>
          <a:p>
            <a:pPr algn="ctr"/>
            <a:r>
              <a:rPr lang="en-US" sz="4800" b="1" dirty="0"/>
              <a:t>Levitical Law Concerning Passover, Unleavened Bread, Firstfruits and Pentecost</a:t>
            </a:r>
          </a:p>
        </p:txBody>
      </p:sp>
    </p:spTree>
    <p:extLst>
      <p:ext uri="{BB962C8B-B14F-4D97-AF65-F5344CB8AC3E}">
        <p14:creationId xmlns:p14="http://schemas.microsoft.com/office/powerpoint/2010/main" val="1520351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A6E3129-58F0-4A7F-9F9C-006504B13F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629"/>
            <a:ext cx="12191998" cy="68543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824584" y="323323"/>
            <a:ext cx="8689976" cy="2509213"/>
          </a:xfrm>
        </p:spPr>
        <p:txBody>
          <a:bodyPr>
            <a:normAutofit fontScale="90000"/>
          </a:bodyPr>
          <a:lstStyle/>
          <a:p>
            <a:r>
              <a:rPr lang="en-US" sz="6000" b="1" dirty="0"/>
              <a:t>Nisan 10 </a:t>
            </a:r>
            <a:br>
              <a:rPr lang="en-US" sz="6000" b="1" dirty="0"/>
            </a:br>
            <a:r>
              <a:rPr lang="en-US" sz="6000" b="1" dirty="0"/>
              <a:t>to </a:t>
            </a:r>
            <a:br>
              <a:rPr lang="en-US" sz="6000" b="1" dirty="0"/>
            </a:br>
            <a:r>
              <a:rPr lang="en-US" sz="6000" b="1" dirty="0"/>
              <a:t>Pentecost</a:t>
            </a:r>
          </a:p>
        </p:txBody>
      </p:sp>
      <p:sp>
        <p:nvSpPr>
          <p:cNvPr id="3" name="Subtitle 2"/>
          <p:cNvSpPr>
            <a:spLocks noGrp="1"/>
          </p:cNvSpPr>
          <p:nvPr>
            <p:ph type="subTitle" idx="1"/>
          </p:nvPr>
        </p:nvSpPr>
        <p:spPr>
          <a:xfrm>
            <a:off x="1751012" y="3886200"/>
            <a:ext cx="8689976" cy="2556641"/>
          </a:xfrm>
        </p:spPr>
        <p:txBody>
          <a:bodyPr>
            <a:normAutofit/>
          </a:bodyPr>
          <a:lstStyle/>
          <a:p>
            <a:r>
              <a:rPr lang="en-US" b="1" dirty="0">
                <a:solidFill>
                  <a:schemeClr val="tx1"/>
                </a:solidFill>
              </a:rPr>
              <a:t>Deuteronomy 29:29 (KJV) </a:t>
            </a:r>
          </a:p>
          <a:p>
            <a:r>
              <a:rPr lang="en-US" b="1" dirty="0">
                <a:solidFill>
                  <a:schemeClr val="tx1"/>
                </a:solidFill>
              </a:rPr>
              <a:t>29  The secret things belong unto the LORD our God: but those things which are revealed belong unto us and to our children for ever, that we may do all the words of this law. </a:t>
            </a:r>
          </a:p>
          <a:p>
            <a:endParaRPr lang="x-none" dirty="0"/>
          </a:p>
        </p:txBody>
      </p:sp>
    </p:spTree>
    <p:extLst>
      <p:ext uri="{BB962C8B-B14F-4D97-AF65-F5344CB8AC3E}">
        <p14:creationId xmlns:p14="http://schemas.microsoft.com/office/powerpoint/2010/main" val="37975028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812A5BF-86D9-43EC-BC79-838582D83A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8485"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1369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1429407"/>
            <a:ext cx="12191999" cy="5849007"/>
          </a:xfrm>
        </p:spPr>
        <p:txBody>
          <a:bodyPr>
            <a:noAutofit/>
          </a:bodyPr>
          <a:lstStyle/>
          <a:p>
            <a:pPr algn="l"/>
            <a:r>
              <a:rPr lang="en-US" sz="3200" b="1" cap="none" dirty="0"/>
              <a:t>Leviticus 23:8-11 (KJV) </a:t>
            </a:r>
            <a:br>
              <a:rPr lang="en-US" sz="3200" b="1" cap="none" dirty="0"/>
            </a:br>
            <a:r>
              <a:rPr lang="en-US" sz="3200" b="1" cap="none" dirty="0"/>
              <a:t>8  But ye shall offer an offering made by fire unto the LORD seven days: in the seventh day is an holy convocation: ye shall do no servile work therein. </a:t>
            </a:r>
            <a:br>
              <a:rPr lang="en-US" sz="3200" b="1" cap="none" dirty="0"/>
            </a:br>
            <a:r>
              <a:rPr lang="en-US" sz="3200" b="1" cap="none" dirty="0"/>
              <a:t>9  And the LORD spake unto Moses, saying, </a:t>
            </a:r>
            <a:br>
              <a:rPr lang="en-US" sz="3200" b="1" cap="none" dirty="0"/>
            </a:br>
            <a:r>
              <a:rPr lang="en-US" sz="3200" b="1" cap="none" dirty="0"/>
              <a:t>10  Speak unto the children of Israel, and say unto them, When ye be come into the land which I give unto you, and shall reap the harvest thereof, then ye shall bring a sheaf of the firstfruits of your harvest unto the priest: </a:t>
            </a:r>
            <a:br>
              <a:rPr lang="en-US" sz="3200" b="1" cap="none" dirty="0"/>
            </a:br>
            <a:r>
              <a:rPr lang="en-US" sz="3200" b="1" cap="none" dirty="0"/>
              <a:t>11  And he shall wave the sheaf before the LORD, to be accepted for you: on the morrow after the sabbath the priest shall wave it. </a:t>
            </a:r>
            <a:br>
              <a:rPr lang="en-US" sz="4400" cap="none" dirty="0"/>
            </a:br>
            <a:endParaRPr lang="x-none" sz="4400" cap="none" dirty="0"/>
          </a:p>
        </p:txBody>
      </p:sp>
      <p:sp>
        <p:nvSpPr>
          <p:cNvPr id="2" name="TextBox 1"/>
          <p:cNvSpPr txBox="1"/>
          <p:nvPr/>
        </p:nvSpPr>
        <p:spPr>
          <a:xfrm>
            <a:off x="0" y="0"/>
            <a:ext cx="12191999" cy="1569660"/>
          </a:xfrm>
          <a:prstGeom prst="rect">
            <a:avLst/>
          </a:prstGeom>
          <a:noFill/>
        </p:spPr>
        <p:txBody>
          <a:bodyPr wrap="square" rtlCol="0">
            <a:spAutoFit/>
          </a:bodyPr>
          <a:lstStyle/>
          <a:p>
            <a:pPr algn="ctr"/>
            <a:r>
              <a:rPr lang="en-US" sz="4800" b="1" dirty="0"/>
              <a:t>Levitical Law Concerning Passover, Unleavened Bread, Firstfruits and Pentecost</a:t>
            </a:r>
          </a:p>
        </p:txBody>
      </p:sp>
    </p:spTree>
    <p:extLst>
      <p:ext uri="{BB962C8B-B14F-4D97-AF65-F5344CB8AC3E}">
        <p14:creationId xmlns:p14="http://schemas.microsoft.com/office/powerpoint/2010/main" val="34276196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1429407"/>
            <a:ext cx="12191999" cy="5849007"/>
          </a:xfrm>
        </p:spPr>
        <p:txBody>
          <a:bodyPr>
            <a:noAutofit/>
          </a:bodyPr>
          <a:lstStyle/>
          <a:p>
            <a:pPr algn="l"/>
            <a:r>
              <a:rPr lang="en-US" sz="3200" b="1" cap="none" dirty="0"/>
              <a:t>Leviticus 23:15-16 (KJV) </a:t>
            </a:r>
            <a:br>
              <a:rPr lang="en-US" sz="3200" b="1" cap="none" dirty="0"/>
            </a:br>
            <a:r>
              <a:rPr lang="en-US" sz="3200" b="1" cap="none" dirty="0"/>
              <a:t>15  And ye shall count unto you from the morrow after the sabbath, from the day that ye brought the sheaf of the wave offering; seven sabbaths shall be complete: </a:t>
            </a:r>
            <a:br>
              <a:rPr lang="en-US" sz="3200" b="1" cap="none" dirty="0"/>
            </a:br>
            <a:r>
              <a:rPr lang="en-US" sz="3200" b="1" cap="none" dirty="0"/>
              <a:t>16  Even unto the morrow after the seventh sabbath shall ye number fifty days; and ye shall offer a new meat offering unto the LORD. </a:t>
            </a:r>
            <a:br>
              <a:rPr lang="en-US" sz="3200" b="1" cap="none" dirty="0"/>
            </a:br>
            <a:br>
              <a:rPr lang="en-US" sz="4400" cap="none" dirty="0"/>
            </a:br>
            <a:endParaRPr lang="x-none" sz="4400" cap="none" dirty="0"/>
          </a:p>
        </p:txBody>
      </p:sp>
      <p:sp>
        <p:nvSpPr>
          <p:cNvPr id="2" name="TextBox 1"/>
          <p:cNvSpPr txBox="1"/>
          <p:nvPr/>
        </p:nvSpPr>
        <p:spPr>
          <a:xfrm>
            <a:off x="0" y="0"/>
            <a:ext cx="12191999" cy="1569660"/>
          </a:xfrm>
          <a:prstGeom prst="rect">
            <a:avLst/>
          </a:prstGeom>
          <a:noFill/>
        </p:spPr>
        <p:txBody>
          <a:bodyPr wrap="square" rtlCol="0">
            <a:spAutoFit/>
          </a:bodyPr>
          <a:lstStyle/>
          <a:p>
            <a:pPr algn="ctr"/>
            <a:r>
              <a:rPr lang="en-US" sz="4800" b="1" dirty="0"/>
              <a:t>Levitical Law Concerning Passover, Unleavened Bread, Firstfruits and Pentecost</a:t>
            </a:r>
          </a:p>
        </p:txBody>
      </p:sp>
    </p:spTree>
    <p:extLst>
      <p:ext uri="{BB962C8B-B14F-4D97-AF65-F5344CB8AC3E}">
        <p14:creationId xmlns:p14="http://schemas.microsoft.com/office/powerpoint/2010/main" val="17695754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7693"/>
            <a:ext cx="12192000" cy="6247864"/>
          </a:xfrm>
          <a:prstGeom prst="rect">
            <a:avLst/>
          </a:prstGeom>
          <a:noFill/>
        </p:spPr>
        <p:txBody>
          <a:bodyPr wrap="square" rtlCol="0">
            <a:spAutoFit/>
          </a:bodyPr>
          <a:lstStyle/>
          <a:p>
            <a:pPr algn="ctr"/>
            <a:r>
              <a:rPr lang="en-US" sz="4800" b="1" dirty="0"/>
              <a:t>Counting the Omer</a:t>
            </a:r>
          </a:p>
          <a:p>
            <a:endParaRPr lang="en-US" sz="3200" b="1" dirty="0"/>
          </a:p>
          <a:p>
            <a:r>
              <a:rPr lang="en-US" sz="3200" b="1" dirty="0"/>
              <a:t>The question is, does the count always begin on the 16th of Nisan, the day after the 15th, which is a Sabbath being the first day of the feast of Unleavened Bread or does it always begin on the first day of the week after the 7th day Sabbath of Passover week? If it always begins on Nisan 16 then Shavuot will always be on Sivan 6. If the feast of firstfruits always begins on the first day of the week, the day after the 7th day Sabbath then there will never be a set date for firstfruits or Shavuot. Amazingly, nowhere in the Scriptures does it ever give a date for firstfruits or Shavuot suggesting that there never was a set date like there is for every other feast given in Scripture. </a:t>
            </a:r>
            <a:r>
              <a:rPr lang="en-US" sz="1200" b="1" dirty="0"/>
              <a:t>Mark Biltz</a:t>
            </a:r>
          </a:p>
        </p:txBody>
      </p:sp>
    </p:spTree>
    <p:extLst>
      <p:ext uri="{BB962C8B-B14F-4D97-AF65-F5344CB8AC3E}">
        <p14:creationId xmlns:p14="http://schemas.microsoft.com/office/powerpoint/2010/main" val="29318587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94290"/>
            <a:ext cx="12192000" cy="5940088"/>
          </a:xfrm>
          <a:prstGeom prst="rect">
            <a:avLst/>
          </a:prstGeom>
          <a:noFill/>
        </p:spPr>
        <p:txBody>
          <a:bodyPr wrap="square" rtlCol="0">
            <a:spAutoFit/>
          </a:bodyPr>
          <a:lstStyle/>
          <a:p>
            <a:pPr algn="ctr"/>
            <a:r>
              <a:rPr lang="en-US" sz="4800" b="1" dirty="0"/>
              <a:t>3 Days and 3 Nights</a:t>
            </a:r>
          </a:p>
          <a:p>
            <a:endParaRPr lang="en-US" sz="4000" b="1" dirty="0"/>
          </a:p>
          <a:p>
            <a:r>
              <a:rPr lang="en-US" sz="3600" b="1" dirty="0"/>
              <a:t>From a Messianic point of view you can never get 3 days and 3 nights from 3pm on 14th of Nisan to the morning of the 16th of Nisan. Since the 14th of Nisan moves during the days of the week over the years Messiah had to die in a year where the 14th of Nisan had to fall on a Wednesday. Therefore the counting of the Omer always begins on the first day of the week after Passover, after the Sabbath that falls on the 7</a:t>
            </a:r>
            <a:r>
              <a:rPr lang="en-US" sz="3600" b="1" baseline="30000" dirty="0"/>
              <a:t>th</a:t>
            </a:r>
            <a:r>
              <a:rPr lang="en-US" sz="3600" b="1" dirty="0"/>
              <a:t> day of the week.</a:t>
            </a:r>
            <a:r>
              <a:rPr lang="en-US" sz="4000" b="1" dirty="0"/>
              <a:t> </a:t>
            </a:r>
            <a:r>
              <a:rPr lang="en-US" sz="1100" b="1" dirty="0"/>
              <a:t>Mark Biltz</a:t>
            </a:r>
          </a:p>
        </p:txBody>
      </p:sp>
    </p:spTree>
    <p:extLst>
      <p:ext uri="{BB962C8B-B14F-4D97-AF65-F5344CB8AC3E}">
        <p14:creationId xmlns:p14="http://schemas.microsoft.com/office/powerpoint/2010/main" val="15105343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as Jesus in the tomb for 3 days and 3 nights? | Bible ...">
            <a:extLst>
              <a:ext uri="{FF2B5EF4-FFF2-40B4-BE49-F238E27FC236}">
                <a16:creationId xmlns:a16="http://schemas.microsoft.com/office/drawing/2014/main" id="{45EE013D-2A9F-4BA8-9DBE-36A130CE47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8672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12192000" cy="6370975"/>
          </a:xfrm>
          <a:prstGeom prst="rect">
            <a:avLst/>
          </a:prstGeom>
          <a:noFill/>
        </p:spPr>
        <p:txBody>
          <a:bodyPr wrap="square" rtlCol="0">
            <a:spAutoFit/>
          </a:bodyPr>
          <a:lstStyle/>
          <a:p>
            <a:pPr algn="ctr"/>
            <a:r>
              <a:rPr lang="en-US" sz="4800" b="1" dirty="0"/>
              <a:t>3 Days and 3 Nights</a:t>
            </a:r>
          </a:p>
          <a:p>
            <a:r>
              <a:rPr lang="en-US" sz="3600" b="1" dirty="0"/>
              <a:t>Mark 8:31 (KJV) </a:t>
            </a:r>
          </a:p>
          <a:p>
            <a:r>
              <a:rPr lang="en-US" sz="3600" b="1" dirty="0"/>
              <a:t>31  And he began to teach them, that the Son of man must suffer many things, and be rejected of the elders, and of the chief priests, and scribes, and be killed, and </a:t>
            </a:r>
            <a:r>
              <a:rPr lang="en-US" sz="3600" b="1" dirty="0">
                <a:solidFill>
                  <a:srgbClr val="FF0000"/>
                </a:solidFill>
              </a:rPr>
              <a:t>after three days rise again. </a:t>
            </a:r>
          </a:p>
          <a:p>
            <a:endParaRPr lang="en-US" sz="3600" b="1" dirty="0"/>
          </a:p>
          <a:p>
            <a:r>
              <a:rPr lang="en-US" sz="3600" b="1" dirty="0"/>
              <a:t>Mark 9:31 (KJV) </a:t>
            </a:r>
          </a:p>
          <a:p>
            <a:r>
              <a:rPr lang="en-US" sz="3600" b="1" dirty="0"/>
              <a:t>31  For he taught his disciples, and said unto them, The Son of man is delivered into the hands of men, and they shall kill him; and after that he is killed, </a:t>
            </a:r>
            <a:r>
              <a:rPr lang="en-US" sz="3600" b="1" dirty="0">
                <a:solidFill>
                  <a:srgbClr val="FF0000"/>
                </a:solidFill>
              </a:rPr>
              <a:t>he shall rise the third day. </a:t>
            </a:r>
          </a:p>
        </p:txBody>
      </p:sp>
    </p:spTree>
    <p:extLst>
      <p:ext uri="{BB962C8B-B14F-4D97-AF65-F5344CB8AC3E}">
        <p14:creationId xmlns:p14="http://schemas.microsoft.com/office/powerpoint/2010/main" val="10198665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15310"/>
            <a:ext cx="12192000" cy="7201972"/>
          </a:xfrm>
          <a:prstGeom prst="rect">
            <a:avLst/>
          </a:prstGeom>
          <a:noFill/>
        </p:spPr>
        <p:txBody>
          <a:bodyPr wrap="square" rtlCol="0">
            <a:spAutoFit/>
          </a:bodyPr>
          <a:lstStyle/>
          <a:p>
            <a:pPr algn="ctr"/>
            <a:r>
              <a:rPr lang="en-US" sz="4800" b="1" dirty="0"/>
              <a:t>3 Days and 3 Nights</a:t>
            </a:r>
          </a:p>
          <a:p>
            <a:endParaRPr lang="en-US" sz="3600" b="1" dirty="0"/>
          </a:p>
          <a:p>
            <a:r>
              <a:rPr lang="en-US" sz="3600" b="1" dirty="0"/>
              <a:t>Matthew 12:38-40 (KJV) </a:t>
            </a:r>
          </a:p>
          <a:p>
            <a:r>
              <a:rPr lang="en-US" sz="3600" b="1" dirty="0"/>
              <a:t>38  Then certain of the scribes and of the Pharisees answered, saying, Master, we would see a sign from thee. </a:t>
            </a:r>
          </a:p>
          <a:p>
            <a:r>
              <a:rPr lang="en-US" sz="3600" b="1" dirty="0"/>
              <a:t>39  But he answered and said unto them, An evil and adulterous generation </a:t>
            </a:r>
            <a:r>
              <a:rPr lang="en-US" sz="3600" b="1" dirty="0" err="1"/>
              <a:t>seeketh</a:t>
            </a:r>
            <a:r>
              <a:rPr lang="en-US" sz="3600" b="1" dirty="0"/>
              <a:t> after a sign; and there shall no sign be given to it, but the sign of the prophet Jonas: </a:t>
            </a:r>
          </a:p>
          <a:p>
            <a:r>
              <a:rPr lang="en-US" sz="3600" b="1" dirty="0"/>
              <a:t>40  For as Jonas was three days and three nights in the whale's belly; </a:t>
            </a:r>
            <a:r>
              <a:rPr lang="en-US" sz="3600" b="1" dirty="0">
                <a:solidFill>
                  <a:srgbClr val="FF0000"/>
                </a:solidFill>
              </a:rPr>
              <a:t>so shall the Son of man be three days and three nights in the heart of the earth</a:t>
            </a:r>
            <a:r>
              <a:rPr lang="en-US" sz="3600" b="1" dirty="0"/>
              <a:t>. </a:t>
            </a:r>
          </a:p>
          <a:p>
            <a:endParaRPr lang="x-none" dirty="0"/>
          </a:p>
          <a:p>
            <a:endParaRPr lang="x-none" dirty="0"/>
          </a:p>
          <a:p>
            <a:endParaRPr lang="en-US" dirty="0"/>
          </a:p>
        </p:txBody>
      </p:sp>
    </p:spTree>
    <p:extLst>
      <p:ext uri="{BB962C8B-B14F-4D97-AF65-F5344CB8AC3E}">
        <p14:creationId xmlns:p14="http://schemas.microsoft.com/office/powerpoint/2010/main" val="11059120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15310"/>
            <a:ext cx="12192000" cy="7755969"/>
          </a:xfrm>
          <a:prstGeom prst="rect">
            <a:avLst/>
          </a:prstGeom>
          <a:noFill/>
        </p:spPr>
        <p:txBody>
          <a:bodyPr wrap="square" rtlCol="0">
            <a:spAutoFit/>
          </a:bodyPr>
          <a:lstStyle/>
          <a:p>
            <a:pPr algn="ctr"/>
            <a:r>
              <a:rPr lang="en-US" sz="4800" b="1" dirty="0"/>
              <a:t>3 Days and 3 Nights</a:t>
            </a:r>
            <a:endParaRPr lang="en-US" sz="3600" b="1" dirty="0"/>
          </a:p>
          <a:p>
            <a:r>
              <a:rPr lang="en-US" sz="3000" b="1" dirty="0"/>
              <a:t>How many hours in a day?</a:t>
            </a:r>
          </a:p>
          <a:p>
            <a:r>
              <a:rPr lang="en-US" sz="3000" b="1" dirty="0"/>
              <a:t>John 11:9-10 (KJV) </a:t>
            </a:r>
          </a:p>
          <a:p>
            <a:r>
              <a:rPr lang="en-US" sz="3000" b="1" dirty="0"/>
              <a:t>9  Jesus answered, Are there not twelve hours in the day? If any man walk in the day, he </a:t>
            </a:r>
            <a:r>
              <a:rPr lang="en-US" sz="3000" b="1" dirty="0" err="1"/>
              <a:t>stumbleth</a:t>
            </a:r>
            <a:r>
              <a:rPr lang="en-US" sz="3000" b="1" dirty="0"/>
              <a:t> not, because he seeth the light of this world. </a:t>
            </a:r>
          </a:p>
          <a:p>
            <a:r>
              <a:rPr lang="en-US" sz="3000" b="1" dirty="0"/>
              <a:t>10  But if a man walk in the night, he </a:t>
            </a:r>
            <a:r>
              <a:rPr lang="en-US" sz="3000" b="1" dirty="0" err="1"/>
              <a:t>stumbleth</a:t>
            </a:r>
            <a:r>
              <a:rPr lang="en-US" sz="3000" b="1" dirty="0"/>
              <a:t>, because there is no light in him. </a:t>
            </a:r>
            <a:endParaRPr lang="x-none" sz="3000" dirty="0"/>
          </a:p>
          <a:p>
            <a:r>
              <a:rPr lang="en-US" sz="3000" b="1" dirty="0"/>
              <a:t>Matt. 20:3  </a:t>
            </a:r>
            <a:r>
              <a:rPr lang="en-US" sz="3000" b="1" dirty="0">
                <a:solidFill>
                  <a:srgbClr val="FF0000"/>
                </a:solidFill>
              </a:rPr>
              <a:t>And he went out about the </a:t>
            </a:r>
            <a:r>
              <a:rPr lang="en-US" sz="3000" b="1" u="sng" dirty="0">
                <a:solidFill>
                  <a:srgbClr val="FF0000"/>
                </a:solidFill>
              </a:rPr>
              <a:t>third hour</a:t>
            </a:r>
            <a:r>
              <a:rPr lang="en-US" sz="3000" b="1" dirty="0">
                <a:solidFill>
                  <a:srgbClr val="FF0000"/>
                </a:solidFill>
              </a:rPr>
              <a:t>, and saw others standing idle in the marketplace,</a:t>
            </a:r>
          </a:p>
          <a:p>
            <a:r>
              <a:rPr lang="en-US" sz="3000" b="1" dirty="0"/>
              <a:t>Matt. 20:5  </a:t>
            </a:r>
            <a:r>
              <a:rPr lang="en-US" sz="3000" b="1" dirty="0">
                <a:solidFill>
                  <a:srgbClr val="FF0000"/>
                </a:solidFill>
              </a:rPr>
              <a:t>Again he went out about the </a:t>
            </a:r>
            <a:r>
              <a:rPr lang="en-US" sz="3000" b="1" u="sng" dirty="0">
                <a:solidFill>
                  <a:srgbClr val="FF0000"/>
                </a:solidFill>
              </a:rPr>
              <a:t>sixth and ninth hour</a:t>
            </a:r>
            <a:r>
              <a:rPr lang="en-US" sz="3000" b="1" dirty="0">
                <a:solidFill>
                  <a:srgbClr val="FF0000"/>
                </a:solidFill>
              </a:rPr>
              <a:t>, and did likewise.</a:t>
            </a:r>
          </a:p>
          <a:p>
            <a:r>
              <a:rPr lang="en-US" sz="3000" b="1" dirty="0"/>
              <a:t>Matt. 20:6  </a:t>
            </a:r>
            <a:r>
              <a:rPr lang="en-US" sz="3000" b="1" dirty="0">
                <a:solidFill>
                  <a:srgbClr val="FF0000"/>
                </a:solidFill>
              </a:rPr>
              <a:t>And about the </a:t>
            </a:r>
            <a:r>
              <a:rPr lang="en-US" sz="3000" b="1" u="sng" dirty="0">
                <a:solidFill>
                  <a:srgbClr val="FF0000"/>
                </a:solidFill>
              </a:rPr>
              <a:t>eleventh hour </a:t>
            </a:r>
            <a:r>
              <a:rPr lang="en-US" sz="3000" b="1" dirty="0">
                <a:solidFill>
                  <a:srgbClr val="FF0000"/>
                </a:solidFill>
              </a:rPr>
              <a:t>he went out, and found others standing idle, and saith unto them, Why stand ye here all the day idle?</a:t>
            </a:r>
          </a:p>
          <a:p>
            <a:endParaRPr lang="en-US" sz="3600" b="1" dirty="0">
              <a:solidFill>
                <a:srgbClr val="FF0000"/>
              </a:solidFill>
            </a:endParaRPr>
          </a:p>
          <a:p>
            <a:endParaRPr lang="x-none" dirty="0"/>
          </a:p>
          <a:p>
            <a:endParaRPr lang="x-none" dirty="0"/>
          </a:p>
          <a:p>
            <a:endParaRPr lang="en-US" dirty="0"/>
          </a:p>
        </p:txBody>
      </p:sp>
    </p:spTree>
    <p:extLst>
      <p:ext uri="{BB962C8B-B14F-4D97-AF65-F5344CB8AC3E}">
        <p14:creationId xmlns:p14="http://schemas.microsoft.com/office/powerpoint/2010/main" val="20012543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73269"/>
            <a:ext cx="12192000" cy="1446550"/>
          </a:xfrm>
          <a:prstGeom prst="rect">
            <a:avLst/>
          </a:prstGeom>
          <a:noFill/>
        </p:spPr>
        <p:txBody>
          <a:bodyPr wrap="square" rtlCol="0">
            <a:spAutoFit/>
          </a:bodyPr>
          <a:lstStyle/>
          <a:p>
            <a:pPr algn="ctr"/>
            <a:r>
              <a:rPr lang="en-US" sz="4400" dirty="0"/>
              <a:t>Daytime Hours</a:t>
            </a:r>
          </a:p>
          <a:p>
            <a:pPr algn="ctr"/>
            <a:r>
              <a:rPr lang="en-US" sz="4400" dirty="0"/>
              <a:t>12 Hours</a:t>
            </a:r>
          </a:p>
        </p:txBody>
      </p:sp>
      <p:graphicFrame>
        <p:nvGraphicFramePr>
          <p:cNvPr id="4" name="Table 3"/>
          <p:cNvGraphicFramePr>
            <a:graphicFrameLocks noGrp="1"/>
          </p:cNvGraphicFramePr>
          <p:nvPr>
            <p:extLst>
              <p:ext uri="{D42A27DB-BD31-4B8C-83A1-F6EECF244321}">
                <p14:modId xmlns:p14="http://schemas.microsoft.com/office/powerpoint/2010/main" val="4164716782"/>
              </p:ext>
            </p:extLst>
          </p:nvPr>
        </p:nvGraphicFramePr>
        <p:xfrm>
          <a:off x="2032000" y="2832243"/>
          <a:ext cx="8128000" cy="2275784"/>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7052368"/>
                    </a:ext>
                  </a:extLst>
                </a:gridCol>
                <a:gridCol w="1625600">
                  <a:extLst>
                    <a:ext uri="{9D8B030D-6E8A-4147-A177-3AD203B41FA5}">
                      <a16:colId xmlns:a16="http://schemas.microsoft.com/office/drawing/2014/main" val="727223859"/>
                    </a:ext>
                  </a:extLst>
                </a:gridCol>
                <a:gridCol w="1625600">
                  <a:extLst>
                    <a:ext uri="{9D8B030D-6E8A-4147-A177-3AD203B41FA5}">
                      <a16:colId xmlns:a16="http://schemas.microsoft.com/office/drawing/2014/main" val="707380995"/>
                    </a:ext>
                  </a:extLst>
                </a:gridCol>
                <a:gridCol w="1625600">
                  <a:extLst>
                    <a:ext uri="{9D8B030D-6E8A-4147-A177-3AD203B41FA5}">
                      <a16:colId xmlns:a16="http://schemas.microsoft.com/office/drawing/2014/main" val="489314508"/>
                    </a:ext>
                  </a:extLst>
                </a:gridCol>
                <a:gridCol w="1625600">
                  <a:extLst>
                    <a:ext uri="{9D8B030D-6E8A-4147-A177-3AD203B41FA5}">
                      <a16:colId xmlns:a16="http://schemas.microsoft.com/office/drawing/2014/main" val="2869040977"/>
                    </a:ext>
                  </a:extLst>
                </a:gridCol>
              </a:tblGrid>
              <a:tr h="1137892">
                <a:tc>
                  <a:txBody>
                    <a:bodyPr/>
                    <a:lstStyle/>
                    <a:p>
                      <a:pPr algn="ctr"/>
                      <a:r>
                        <a:rPr lang="en-US" dirty="0"/>
                        <a:t>1</a:t>
                      </a:r>
                      <a:r>
                        <a:rPr lang="en-US" baseline="30000" dirty="0"/>
                        <a:t>st</a:t>
                      </a:r>
                      <a:endParaRPr lang="en-US" dirty="0"/>
                    </a:p>
                    <a:p>
                      <a:pPr algn="ctr"/>
                      <a:r>
                        <a:rPr lang="en-US" dirty="0"/>
                        <a:t>Hour</a:t>
                      </a:r>
                    </a:p>
                  </a:txBody>
                  <a:tcPr/>
                </a:tc>
                <a:tc>
                  <a:txBody>
                    <a:bodyPr/>
                    <a:lstStyle/>
                    <a:p>
                      <a:pPr algn="ctr"/>
                      <a:r>
                        <a:rPr lang="en-US" dirty="0"/>
                        <a:t>3</a:t>
                      </a:r>
                      <a:r>
                        <a:rPr lang="en-US" baseline="30000" dirty="0"/>
                        <a:t>rd</a:t>
                      </a:r>
                      <a:endParaRPr lang="en-US" dirty="0"/>
                    </a:p>
                    <a:p>
                      <a:pPr algn="ctr"/>
                      <a:r>
                        <a:rPr lang="en-US" dirty="0"/>
                        <a:t>Hour</a:t>
                      </a:r>
                    </a:p>
                  </a:txBody>
                  <a:tcPr/>
                </a:tc>
                <a:tc>
                  <a:txBody>
                    <a:bodyPr/>
                    <a:lstStyle/>
                    <a:p>
                      <a:pPr algn="ctr"/>
                      <a:r>
                        <a:rPr lang="en-US" dirty="0"/>
                        <a:t>6</a:t>
                      </a:r>
                      <a:r>
                        <a:rPr lang="en-US" baseline="30000" dirty="0"/>
                        <a:t>th</a:t>
                      </a:r>
                      <a:r>
                        <a:rPr lang="en-US" baseline="0" dirty="0"/>
                        <a:t> </a:t>
                      </a:r>
                      <a:endParaRPr lang="en-US" dirty="0"/>
                    </a:p>
                    <a:p>
                      <a:pPr algn="ctr"/>
                      <a:r>
                        <a:rPr lang="en-US" dirty="0"/>
                        <a:t>Hour</a:t>
                      </a:r>
                    </a:p>
                  </a:txBody>
                  <a:tcPr/>
                </a:tc>
                <a:tc>
                  <a:txBody>
                    <a:bodyPr/>
                    <a:lstStyle/>
                    <a:p>
                      <a:pPr algn="ctr"/>
                      <a:r>
                        <a:rPr lang="en-US" dirty="0"/>
                        <a:t>9</a:t>
                      </a:r>
                      <a:r>
                        <a:rPr lang="en-US" baseline="30000" dirty="0"/>
                        <a:t>th</a:t>
                      </a:r>
                      <a:r>
                        <a:rPr lang="en-US" dirty="0"/>
                        <a:t> </a:t>
                      </a:r>
                    </a:p>
                    <a:p>
                      <a:pPr algn="ctr"/>
                      <a:r>
                        <a:rPr lang="en-US" dirty="0"/>
                        <a:t>Hour</a:t>
                      </a:r>
                    </a:p>
                  </a:txBody>
                  <a:tcPr/>
                </a:tc>
                <a:tc>
                  <a:txBody>
                    <a:bodyPr/>
                    <a:lstStyle/>
                    <a:p>
                      <a:pPr algn="ctr"/>
                      <a:r>
                        <a:rPr lang="en-US" dirty="0"/>
                        <a:t>12</a:t>
                      </a:r>
                      <a:r>
                        <a:rPr lang="en-US" baseline="30000" dirty="0"/>
                        <a:t>th</a:t>
                      </a:r>
                      <a:r>
                        <a:rPr lang="en-US" dirty="0"/>
                        <a:t> </a:t>
                      </a:r>
                    </a:p>
                    <a:p>
                      <a:pPr algn="ctr"/>
                      <a:r>
                        <a:rPr lang="en-US" dirty="0"/>
                        <a:t>Hour</a:t>
                      </a:r>
                    </a:p>
                  </a:txBody>
                  <a:tcPr/>
                </a:tc>
                <a:extLst>
                  <a:ext uri="{0D108BD9-81ED-4DB2-BD59-A6C34878D82A}">
                    <a16:rowId xmlns:a16="http://schemas.microsoft.com/office/drawing/2014/main" val="3306346074"/>
                  </a:ext>
                </a:extLst>
              </a:tr>
              <a:tr h="1137892">
                <a:tc>
                  <a:txBody>
                    <a:bodyPr/>
                    <a:lstStyle/>
                    <a:p>
                      <a:pPr algn="ctr"/>
                      <a:endParaRPr lang="en-US" dirty="0"/>
                    </a:p>
                    <a:p>
                      <a:pPr algn="ctr"/>
                      <a:r>
                        <a:rPr lang="en-US" dirty="0"/>
                        <a:t>6 a.m.</a:t>
                      </a:r>
                    </a:p>
                  </a:txBody>
                  <a:tcPr/>
                </a:tc>
                <a:tc>
                  <a:txBody>
                    <a:bodyPr/>
                    <a:lstStyle/>
                    <a:p>
                      <a:pPr algn="ctr"/>
                      <a:endParaRPr lang="en-US" dirty="0"/>
                    </a:p>
                    <a:p>
                      <a:pPr algn="ctr"/>
                      <a:r>
                        <a:rPr lang="en-US" dirty="0"/>
                        <a:t>9 a.m.</a:t>
                      </a:r>
                    </a:p>
                  </a:txBody>
                  <a:tcPr/>
                </a:tc>
                <a:tc>
                  <a:txBody>
                    <a:bodyPr/>
                    <a:lstStyle/>
                    <a:p>
                      <a:pPr algn="ctr"/>
                      <a:r>
                        <a:rPr lang="en-US" dirty="0"/>
                        <a:t>Noon</a:t>
                      </a:r>
                    </a:p>
                    <a:p>
                      <a:pPr algn="ctr"/>
                      <a:r>
                        <a:rPr lang="en-US" dirty="0"/>
                        <a:t>12 p.m.</a:t>
                      </a:r>
                    </a:p>
                  </a:txBody>
                  <a:tcPr/>
                </a:tc>
                <a:tc>
                  <a:txBody>
                    <a:bodyPr/>
                    <a:lstStyle/>
                    <a:p>
                      <a:pPr algn="ctr"/>
                      <a:endParaRPr lang="en-US" dirty="0"/>
                    </a:p>
                    <a:p>
                      <a:pPr algn="ctr"/>
                      <a:r>
                        <a:rPr lang="en-US" dirty="0"/>
                        <a:t>3</a:t>
                      </a:r>
                      <a:r>
                        <a:rPr lang="en-US" baseline="0" dirty="0"/>
                        <a:t> p.m.</a:t>
                      </a:r>
                      <a:endParaRPr lang="en-US" dirty="0"/>
                    </a:p>
                  </a:txBody>
                  <a:tcPr/>
                </a:tc>
                <a:tc>
                  <a:txBody>
                    <a:bodyPr/>
                    <a:lstStyle/>
                    <a:p>
                      <a:pPr algn="ctr"/>
                      <a:endParaRPr lang="en-US" dirty="0"/>
                    </a:p>
                    <a:p>
                      <a:pPr algn="ctr"/>
                      <a:r>
                        <a:rPr lang="en-US" dirty="0"/>
                        <a:t>6 p.m.</a:t>
                      </a:r>
                    </a:p>
                  </a:txBody>
                  <a:tcPr/>
                </a:tc>
                <a:extLst>
                  <a:ext uri="{0D108BD9-81ED-4DB2-BD59-A6C34878D82A}">
                    <a16:rowId xmlns:a16="http://schemas.microsoft.com/office/drawing/2014/main" val="254724972"/>
                  </a:ext>
                </a:extLst>
              </a:tr>
            </a:tbl>
          </a:graphicData>
        </a:graphic>
      </p:graphicFrame>
    </p:spTree>
    <p:extLst>
      <p:ext uri="{BB962C8B-B14F-4D97-AF65-F5344CB8AC3E}">
        <p14:creationId xmlns:p14="http://schemas.microsoft.com/office/powerpoint/2010/main" val="4219931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C525-05DD-4650-92E4-3D6E1CBA212C}"/>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C99F1577-DDDE-4FEB-BA90-07AE0BC25A4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152" b="10726"/>
          <a:stretch/>
        </p:blipFill>
        <p:spPr>
          <a:xfrm>
            <a:off x="0" y="0"/>
            <a:ext cx="12192000" cy="6858000"/>
          </a:xfrm>
        </p:spPr>
      </p:pic>
    </p:spTree>
    <p:extLst>
      <p:ext uri="{BB962C8B-B14F-4D97-AF65-F5344CB8AC3E}">
        <p14:creationId xmlns:p14="http://schemas.microsoft.com/office/powerpoint/2010/main" val="8238254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15310"/>
            <a:ext cx="12192000" cy="7755969"/>
          </a:xfrm>
          <a:prstGeom prst="rect">
            <a:avLst/>
          </a:prstGeom>
          <a:noFill/>
        </p:spPr>
        <p:txBody>
          <a:bodyPr wrap="square" rtlCol="0">
            <a:spAutoFit/>
          </a:bodyPr>
          <a:lstStyle/>
          <a:p>
            <a:pPr algn="ctr"/>
            <a:r>
              <a:rPr lang="en-US" sz="4800" b="1" dirty="0"/>
              <a:t>3 Days and 3 Nights</a:t>
            </a:r>
            <a:endParaRPr lang="en-US" sz="3600" b="1" dirty="0"/>
          </a:p>
          <a:p>
            <a:r>
              <a:rPr lang="en-US" sz="3600" b="1" dirty="0"/>
              <a:t>How many hours in a night?</a:t>
            </a:r>
          </a:p>
          <a:p>
            <a:r>
              <a:rPr lang="en-US" sz="3600" b="1" dirty="0"/>
              <a:t>Luke 12:38-40 (KJV) </a:t>
            </a:r>
          </a:p>
          <a:p>
            <a:r>
              <a:rPr lang="en-US" sz="3600" b="1" dirty="0"/>
              <a:t>38  And if he shall come in the </a:t>
            </a:r>
            <a:r>
              <a:rPr lang="en-US" sz="3600" b="1" u="sng" dirty="0"/>
              <a:t>second watch</a:t>
            </a:r>
            <a:r>
              <a:rPr lang="en-US" sz="3600" b="1" dirty="0"/>
              <a:t>, or come in the </a:t>
            </a:r>
            <a:r>
              <a:rPr lang="en-US" sz="3600" b="1" u="sng" dirty="0"/>
              <a:t>third watch</a:t>
            </a:r>
            <a:r>
              <a:rPr lang="en-US" sz="3600" b="1" dirty="0"/>
              <a:t>, and find them so, blessed are those servants. </a:t>
            </a:r>
          </a:p>
          <a:p>
            <a:r>
              <a:rPr lang="en-US" sz="3600" b="1" dirty="0"/>
              <a:t>39  And this know, that if the goodman of the house had known what hour the thief would come, he would have watched, and not have suffered his house to be broken through. </a:t>
            </a:r>
          </a:p>
          <a:p>
            <a:r>
              <a:rPr lang="en-US" sz="3600" b="1" dirty="0"/>
              <a:t>40  Be ye therefore ready also: for the Son of man cometh at an hour when ye think not. </a:t>
            </a:r>
            <a:endParaRPr lang="en-US" sz="3600" b="1" dirty="0">
              <a:solidFill>
                <a:srgbClr val="FF0000"/>
              </a:solidFill>
            </a:endParaRPr>
          </a:p>
          <a:p>
            <a:endParaRPr lang="en-US" sz="3600" b="1" dirty="0">
              <a:solidFill>
                <a:srgbClr val="FF0000"/>
              </a:solidFill>
            </a:endParaRPr>
          </a:p>
          <a:p>
            <a:endParaRPr lang="x-none" dirty="0"/>
          </a:p>
          <a:p>
            <a:endParaRPr lang="x-none" dirty="0"/>
          </a:p>
          <a:p>
            <a:endParaRPr lang="en-US" dirty="0"/>
          </a:p>
        </p:txBody>
      </p:sp>
    </p:spTree>
    <p:extLst>
      <p:ext uri="{BB962C8B-B14F-4D97-AF65-F5344CB8AC3E}">
        <p14:creationId xmlns:p14="http://schemas.microsoft.com/office/powerpoint/2010/main" val="33336631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73269"/>
            <a:ext cx="12192000" cy="1446550"/>
          </a:xfrm>
          <a:prstGeom prst="rect">
            <a:avLst/>
          </a:prstGeom>
          <a:noFill/>
        </p:spPr>
        <p:txBody>
          <a:bodyPr wrap="square" rtlCol="0">
            <a:spAutoFit/>
          </a:bodyPr>
          <a:lstStyle/>
          <a:p>
            <a:pPr algn="ctr"/>
            <a:r>
              <a:rPr lang="en-US" sz="4400" dirty="0"/>
              <a:t>Night Time Hours</a:t>
            </a:r>
          </a:p>
          <a:p>
            <a:pPr algn="ctr"/>
            <a:r>
              <a:rPr lang="en-US" sz="4400" dirty="0"/>
              <a:t>12 Hours</a:t>
            </a:r>
          </a:p>
        </p:txBody>
      </p:sp>
      <p:graphicFrame>
        <p:nvGraphicFramePr>
          <p:cNvPr id="4" name="Table 3"/>
          <p:cNvGraphicFramePr>
            <a:graphicFrameLocks noGrp="1"/>
          </p:cNvGraphicFramePr>
          <p:nvPr>
            <p:extLst>
              <p:ext uri="{D42A27DB-BD31-4B8C-83A1-F6EECF244321}">
                <p14:modId xmlns:p14="http://schemas.microsoft.com/office/powerpoint/2010/main" val="936207598"/>
              </p:ext>
            </p:extLst>
          </p:nvPr>
        </p:nvGraphicFramePr>
        <p:xfrm>
          <a:off x="2032000" y="2832243"/>
          <a:ext cx="8128000" cy="2275784"/>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7052368"/>
                    </a:ext>
                  </a:extLst>
                </a:gridCol>
                <a:gridCol w="1625600">
                  <a:extLst>
                    <a:ext uri="{9D8B030D-6E8A-4147-A177-3AD203B41FA5}">
                      <a16:colId xmlns:a16="http://schemas.microsoft.com/office/drawing/2014/main" val="727223859"/>
                    </a:ext>
                  </a:extLst>
                </a:gridCol>
                <a:gridCol w="1625600">
                  <a:extLst>
                    <a:ext uri="{9D8B030D-6E8A-4147-A177-3AD203B41FA5}">
                      <a16:colId xmlns:a16="http://schemas.microsoft.com/office/drawing/2014/main" val="707380995"/>
                    </a:ext>
                  </a:extLst>
                </a:gridCol>
                <a:gridCol w="1625600">
                  <a:extLst>
                    <a:ext uri="{9D8B030D-6E8A-4147-A177-3AD203B41FA5}">
                      <a16:colId xmlns:a16="http://schemas.microsoft.com/office/drawing/2014/main" val="489314508"/>
                    </a:ext>
                  </a:extLst>
                </a:gridCol>
                <a:gridCol w="1625600">
                  <a:extLst>
                    <a:ext uri="{9D8B030D-6E8A-4147-A177-3AD203B41FA5}">
                      <a16:colId xmlns:a16="http://schemas.microsoft.com/office/drawing/2014/main" val="2869040977"/>
                    </a:ext>
                  </a:extLst>
                </a:gridCol>
              </a:tblGrid>
              <a:tr h="1137892">
                <a:tc>
                  <a:txBody>
                    <a:bodyPr/>
                    <a:lstStyle/>
                    <a:p>
                      <a:pPr algn="ctr"/>
                      <a:r>
                        <a:rPr lang="en-US" dirty="0"/>
                        <a:t>1</a:t>
                      </a:r>
                      <a:r>
                        <a:rPr lang="en-US" baseline="30000" dirty="0"/>
                        <a:t>st</a:t>
                      </a:r>
                      <a:endParaRPr lang="en-US" dirty="0"/>
                    </a:p>
                    <a:p>
                      <a:pPr algn="ctr"/>
                      <a:r>
                        <a:rPr lang="en-US" dirty="0"/>
                        <a:t>Watch</a:t>
                      </a:r>
                    </a:p>
                  </a:txBody>
                  <a:tcPr/>
                </a:tc>
                <a:tc>
                  <a:txBody>
                    <a:bodyPr/>
                    <a:lstStyle/>
                    <a:p>
                      <a:pPr algn="ctr"/>
                      <a:r>
                        <a:rPr lang="en-US" dirty="0"/>
                        <a:t>3</a:t>
                      </a:r>
                      <a:r>
                        <a:rPr lang="en-US" baseline="30000" dirty="0"/>
                        <a:t>rd</a:t>
                      </a:r>
                      <a:endParaRPr lang="en-US" dirty="0"/>
                    </a:p>
                    <a:p>
                      <a:pPr algn="ctr"/>
                      <a:r>
                        <a:rPr lang="en-US" dirty="0"/>
                        <a:t>Watch</a:t>
                      </a:r>
                    </a:p>
                  </a:txBody>
                  <a:tcPr/>
                </a:tc>
                <a:tc>
                  <a:txBody>
                    <a:bodyPr/>
                    <a:lstStyle/>
                    <a:p>
                      <a:pPr algn="ctr"/>
                      <a:r>
                        <a:rPr lang="en-US" dirty="0"/>
                        <a:t>6</a:t>
                      </a:r>
                      <a:r>
                        <a:rPr lang="en-US" baseline="30000" dirty="0"/>
                        <a:t>th</a:t>
                      </a:r>
                      <a:r>
                        <a:rPr lang="en-US" baseline="0" dirty="0"/>
                        <a:t> </a:t>
                      </a:r>
                      <a:endParaRPr lang="en-US" dirty="0"/>
                    </a:p>
                    <a:p>
                      <a:pPr algn="ctr"/>
                      <a:r>
                        <a:rPr lang="en-US" dirty="0"/>
                        <a:t>Watch</a:t>
                      </a:r>
                    </a:p>
                  </a:txBody>
                  <a:tcPr/>
                </a:tc>
                <a:tc>
                  <a:txBody>
                    <a:bodyPr/>
                    <a:lstStyle/>
                    <a:p>
                      <a:pPr algn="ctr"/>
                      <a:r>
                        <a:rPr lang="en-US" dirty="0"/>
                        <a:t>9</a:t>
                      </a:r>
                      <a:r>
                        <a:rPr lang="en-US" baseline="30000" dirty="0"/>
                        <a:t>th</a:t>
                      </a:r>
                      <a:r>
                        <a:rPr lang="en-US" dirty="0"/>
                        <a:t> </a:t>
                      </a:r>
                    </a:p>
                    <a:p>
                      <a:pPr algn="ctr"/>
                      <a:r>
                        <a:rPr lang="en-US" dirty="0"/>
                        <a:t>Watch</a:t>
                      </a:r>
                    </a:p>
                  </a:txBody>
                  <a:tcPr/>
                </a:tc>
                <a:tc>
                  <a:txBody>
                    <a:bodyPr/>
                    <a:lstStyle/>
                    <a:p>
                      <a:pPr algn="ctr"/>
                      <a:r>
                        <a:rPr lang="en-US" dirty="0"/>
                        <a:t>12</a:t>
                      </a:r>
                      <a:r>
                        <a:rPr lang="en-US" baseline="30000" dirty="0"/>
                        <a:t>th</a:t>
                      </a:r>
                      <a:r>
                        <a:rPr lang="en-US" dirty="0"/>
                        <a:t> </a:t>
                      </a:r>
                    </a:p>
                    <a:p>
                      <a:pPr algn="ctr"/>
                      <a:r>
                        <a:rPr lang="en-US" dirty="0"/>
                        <a:t>Watch</a:t>
                      </a:r>
                    </a:p>
                  </a:txBody>
                  <a:tcPr/>
                </a:tc>
                <a:extLst>
                  <a:ext uri="{0D108BD9-81ED-4DB2-BD59-A6C34878D82A}">
                    <a16:rowId xmlns:a16="http://schemas.microsoft.com/office/drawing/2014/main" val="3306346074"/>
                  </a:ext>
                </a:extLst>
              </a:tr>
              <a:tr h="1137892">
                <a:tc>
                  <a:txBody>
                    <a:bodyPr/>
                    <a:lstStyle/>
                    <a:p>
                      <a:pPr algn="ctr"/>
                      <a:endParaRPr lang="en-US" dirty="0"/>
                    </a:p>
                    <a:p>
                      <a:pPr algn="ctr"/>
                      <a:r>
                        <a:rPr lang="en-US" dirty="0"/>
                        <a:t>6 p.m.</a:t>
                      </a:r>
                    </a:p>
                  </a:txBody>
                  <a:tcPr/>
                </a:tc>
                <a:tc>
                  <a:txBody>
                    <a:bodyPr/>
                    <a:lstStyle/>
                    <a:p>
                      <a:pPr algn="ctr"/>
                      <a:endParaRPr lang="en-US" dirty="0"/>
                    </a:p>
                    <a:p>
                      <a:pPr algn="ctr"/>
                      <a:r>
                        <a:rPr lang="en-US" dirty="0"/>
                        <a:t>9 p.m.</a:t>
                      </a:r>
                    </a:p>
                  </a:txBody>
                  <a:tcPr/>
                </a:tc>
                <a:tc>
                  <a:txBody>
                    <a:bodyPr/>
                    <a:lstStyle/>
                    <a:p>
                      <a:pPr algn="ctr"/>
                      <a:r>
                        <a:rPr lang="en-US" dirty="0"/>
                        <a:t>Midnight</a:t>
                      </a:r>
                    </a:p>
                    <a:p>
                      <a:pPr algn="ctr"/>
                      <a:r>
                        <a:rPr lang="en-US" dirty="0"/>
                        <a:t>12 a.m.</a:t>
                      </a:r>
                    </a:p>
                  </a:txBody>
                  <a:tcPr/>
                </a:tc>
                <a:tc>
                  <a:txBody>
                    <a:bodyPr/>
                    <a:lstStyle/>
                    <a:p>
                      <a:pPr algn="ctr"/>
                      <a:endParaRPr lang="en-US" dirty="0"/>
                    </a:p>
                    <a:p>
                      <a:pPr algn="ctr"/>
                      <a:r>
                        <a:rPr lang="en-US" dirty="0"/>
                        <a:t>3 a.m.</a:t>
                      </a:r>
                    </a:p>
                  </a:txBody>
                  <a:tcPr/>
                </a:tc>
                <a:tc>
                  <a:txBody>
                    <a:bodyPr/>
                    <a:lstStyle/>
                    <a:p>
                      <a:pPr algn="ctr"/>
                      <a:endParaRPr lang="en-US" dirty="0"/>
                    </a:p>
                    <a:p>
                      <a:pPr algn="ctr"/>
                      <a:r>
                        <a:rPr lang="en-US" dirty="0"/>
                        <a:t>6 a.m.</a:t>
                      </a:r>
                    </a:p>
                  </a:txBody>
                  <a:tcPr/>
                </a:tc>
                <a:extLst>
                  <a:ext uri="{0D108BD9-81ED-4DB2-BD59-A6C34878D82A}">
                    <a16:rowId xmlns:a16="http://schemas.microsoft.com/office/drawing/2014/main" val="254724972"/>
                  </a:ext>
                </a:extLst>
              </a:tr>
            </a:tbl>
          </a:graphicData>
        </a:graphic>
      </p:graphicFrame>
    </p:spTree>
    <p:extLst>
      <p:ext uri="{BB962C8B-B14F-4D97-AF65-F5344CB8AC3E}">
        <p14:creationId xmlns:p14="http://schemas.microsoft.com/office/powerpoint/2010/main" val="21203647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20717"/>
            <a:ext cx="12192000" cy="7201972"/>
          </a:xfrm>
          <a:prstGeom prst="rect">
            <a:avLst/>
          </a:prstGeom>
          <a:noFill/>
        </p:spPr>
        <p:txBody>
          <a:bodyPr wrap="square" rtlCol="0">
            <a:spAutoFit/>
          </a:bodyPr>
          <a:lstStyle/>
          <a:p>
            <a:pPr algn="ctr"/>
            <a:r>
              <a:rPr lang="en-US" sz="4800" b="1" dirty="0"/>
              <a:t>3 Days and 3 Nights</a:t>
            </a:r>
          </a:p>
          <a:p>
            <a:endParaRPr lang="en-US" sz="3600" b="1" dirty="0"/>
          </a:p>
          <a:p>
            <a:r>
              <a:rPr lang="en-US" sz="3600" b="1" dirty="0"/>
              <a:t>1 Peter 3:18-20 (KJV) </a:t>
            </a:r>
          </a:p>
          <a:p>
            <a:r>
              <a:rPr lang="en-US" sz="3600" b="1" dirty="0"/>
              <a:t>18  For Christ also hath once suffered for sins, the just for the unjust, that he might bring us to God, being put to death in the flesh, but quickened by the Spirit: </a:t>
            </a:r>
          </a:p>
          <a:p>
            <a:r>
              <a:rPr lang="en-US" sz="3600" b="1" dirty="0"/>
              <a:t>19  By which also </a:t>
            </a:r>
            <a:r>
              <a:rPr lang="en-US" sz="3600" b="1" dirty="0">
                <a:solidFill>
                  <a:srgbClr val="FF0000"/>
                </a:solidFill>
              </a:rPr>
              <a:t>he went and preached unto the spirits in prison; </a:t>
            </a:r>
          </a:p>
          <a:p>
            <a:r>
              <a:rPr lang="en-US" sz="3600" b="1" dirty="0"/>
              <a:t>20  Which sometime were disobedient, when once the longsuffering of God waited in the days of Noah, while the ark was a preparing, wherein few, that is, eight souls were saved by water. </a:t>
            </a:r>
            <a:endParaRPr lang="x-none" dirty="0"/>
          </a:p>
          <a:p>
            <a:endParaRPr lang="en-US" dirty="0"/>
          </a:p>
        </p:txBody>
      </p:sp>
    </p:spTree>
    <p:extLst>
      <p:ext uri="{BB962C8B-B14F-4D97-AF65-F5344CB8AC3E}">
        <p14:creationId xmlns:p14="http://schemas.microsoft.com/office/powerpoint/2010/main" val="6786564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D9E9CF-7670-4ADD-A395-E0AA1941B0F6}"/>
              </a:ext>
            </a:extLst>
          </p:cNvPr>
          <p:cNvPicPr>
            <a:picLocks noChangeAspect="1"/>
          </p:cNvPicPr>
          <p:nvPr/>
        </p:nvPicPr>
        <p:blipFill>
          <a:blip r:embed="rId2"/>
          <a:stretch>
            <a:fillRect/>
          </a:stretch>
        </p:blipFill>
        <p:spPr>
          <a:xfrm>
            <a:off x="-1" y="-6622"/>
            <a:ext cx="12191999" cy="6864622"/>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868999094"/>
              </p:ext>
            </p:extLst>
          </p:nvPr>
        </p:nvGraphicFramePr>
        <p:xfrm>
          <a:off x="2" y="2117542"/>
          <a:ext cx="12191998" cy="4816132"/>
        </p:xfrm>
        <a:graphic>
          <a:graphicData uri="http://schemas.openxmlformats.org/drawingml/2006/table">
            <a:tbl>
              <a:tblPr firstRow="1" bandRow="1">
                <a:tableStyleId>{5C22544A-7EE6-4342-B048-85BDC9FD1C3A}</a:tableStyleId>
              </a:tblPr>
              <a:tblGrid>
                <a:gridCol w="1741714">
                  <a:extLst>
                    <a:ext uri="{9D8B030D-6E8A-4147-A177-3AD203B41FA5}">
                      <a16:colId xmlns:a16="http://schemas.microsoft.com/office/drawing/2014/main" val="1379427489"/>
                    </a:ext>
                  </a:extLst>
                </a:gridCol>
                <a:gridCol w="1741714">
                  <a:extLst>
                    <a:ext uri="{9D8B030D-6E8A-4147-A177-3AD203B41FA5}">
                      <a16:colId xmlns:a16="http://schemas.microsoft.com/office/drawing/2014/main" val="748615387"/>
                    </a:ext>
                  </a:extLst>
                </a:gridCol>
                <a:gridCol w="1741714">
                  <a:extLst>
                    <a:ext uri="{9D8B030D-6E8A-4147-A177-3AD203B41FA5}">
                      <a16:colId xmlns:a16="http://schemas.microsoft.com/office/drawing/2014/main" val="4261758366"/>
                    </a:ext>
                  </a:extLst>
                </a:gridCol>
                <a:gridCol w="1741714">
                  <a:extLst>
                    <a:ext uri="{9D8B030D-6E8A-4147-A177-3AD203B41FA5}">
                      <a16:colId xmlns:a16="http://schemas.microsoft.com/office/drawing/2014/main" val="3600984912"/>
                    </a:ext>
                  </a:extLst>
                </a:gridCol>
                <a:gridCol w="1741714">
                  <a:extLst>
                    <a:ext uri="{9D8B030D-6E8A-4147-A177-3AD203B41FA5}">
                      <a16:colId xmlns:a16="http://schemas.microsoft.com/office/drawing/2014/main" val="3210664994"/>
                    </a:ext>
                  </a:extLst>
                </a:gridCol>
                <a:gridCol w="1741714">
                  <a:extLst>
                    <a:ext uri="{9D8B030D-6E8A-4147-A177-3AD203B41FA5}">
                      <a16:colId xmlns:a16="http://schemas.microsoft.com/office/drawing/2014/main" val="3560513492"/>
                    </a:ext>
                  </a:extLst>
                </a:gridCol>
                <a:gridCol w="1741714">
                  <a:extLst>
                    <a:ext uri="{9D8B030D-6E8A-4147-A177-3AD203B41FA5}">
                      <a16:colId xmlns:a16="http://schemas.microsoft.com/office/drawing/2014/main" val="2040445695"/>
                    </a:ext>
                  </a:extLst>
                </a:gridCol>
              </a:tblGrid>
              <a:tr h="1067092">
                <a:tc>
                  <a:txBody>
                    <a:bodyPr/>
                    <a:lstStyle/>
                    <a:p>
                      <a:pPr algn="ctr"/>
                      <a:r>
                        <a:rPr lang="en-US" dirty="0"/>
                        <a:t>Nisan 4  Sunday</a:t>
                      </a:r>
                    </a:p>
                    <a:p>
                      <a:pPr algn="ctr"/>
                      <a:r>
                        <a:rPr lang="en-US" dirty="0"/>
                        <a:t>Nisan 5</a:t>
                      </a:r>
                    </a:p>
                    <a:p>
                      <a:pPr algn="ctr"/>
                      <a:r>
                        <a:rPr lang="en-US" dirty="0"/>
                        <a:t>Begins</a:t>
                      </a:r>
                    </a:p>
                    <a:p>
                      <a:pPr algn="ctr"/>
                      <a:r>
                        <a:rPr lang="en-US" dirty="0"/>
                        <a:t>6:00 p.m.</a:t>
                      </a:r>
                    </a:p>
                  </a:txBody>
                  <a:tcPr/>
                </a:tc>
                <a:tc>
                  <a:txBody>
                    <a:bodyPr/>
                    <a:lstStyle/>
                    <a:p>
                      <a:pPr algn="ctr"/>
                      <a:r>
                        <a:rPr lang="en-US" dirty="0"/>
                        <a:t>Nisan 5 Monday</a:t>
                      </a:r>
                    </a:p>
                    <a:p>
                      <a:pPr algn="ctr"/>
                      <a:r>
                        <a:rPr lang="en-US" dirty="0"/>
                        <a:t>Nisan 6</a:t>
                      </a:r>
                    </a:p>
                    <a:p>
                      <a:pPr algn="ctr"/>
                      <a:r>
                        <a:rPr lang="en-US" dirty="0"/>
                        <a:t>Begins</a:t>
                      </a:r>
                    </a:p>
                    <a:p>
                      <a:pPr algn="ctr"/>
                      <a:r>
                        <a:rPr lang="en-US" dirty="0"/>
                        <a:t>6:00 p.m.</a:t>
                      </a:r>
                    </a:p>
                  </a:txBody>
                  <a:tcPr/>
                </a:tc>
                <a:tc>
                  <a:txBody>
                    <a:bodyPr/>
                    <a:lstStyle/>
                    <a:p>
                      <a:pPr algn="ctr"/>
                      <a:r>
                        <a:rPr lang="en-US" dirty="0"/>
                        <a:t>Nisan 6 Tuesday</a:t>
                      </a:r>
                    </a:p>
                    <a:p>
                      <a:pPr algn="ctr"/>
                      <a:r>
                        <a:rPr lang="en-US" dirty="0"/>
                        <a:t>Nisan 7</a:t>
                      </a:r>
                    </a:p>
                    <a:p>
                      <a:pPr algn="ctr"/>
                      <a:r>
                        <a:rPr lang="en-US" dirty="0"/>
                        <a:t>Begins</a:t>
                      </a:r>
                    </a:p>
                    <a:p>
                      <a:pPr algn="ctr"/>
                      <a:r>
                        <a:rPr lang="en-US" dirty="0"/>
                        <a:t>6:00 p.m.</a:t>
                      </a:r>
                    </a:p>
                  </a:txBody>
                  <a:tcPr/>
                </a:tc>
                <a:tc>
                  <a:txBody>
                    <a:bodyPr/>
                    <a:lstStyle/>
                    <a:p>
                      <a:pPr algn="ctr"/>
                      <a:r>
                        <a:rPr lang="en-US" dirty="0"/>
                        <a:t>Nisan 7 Wednesday</a:t>
                      </a:r>
                    </a:p>
                    <a:p>
                      <a:pPr algn="ctr"/>
                      <a:r>
                        <a:rPr lang="en-US" dirty="0"/>
                        <a:t>Nisan 8</a:t>
                      </a:r>
                    </a:p>
                    <a:p>
                      <a:pPr algn="ctr"/>
                      <a:r>
                        <a:rPr lang="en-US" dirty="0"/>
                        <a:t>Begins</a:t>
                      </a:r>
                    </a:p>
                    <a:p>
                      <a:pPr algn="ctr"/>
                      <a:r>
                        <a:rPr lang="en-US" dirty="0"/>
                        <a:t>6:00 p.m.</a:t>
                      </a:r>
                    </a:p>
                  </a:txBody>
                  <a:tcPr/>
                </a:tc>
                <a:tc>
                  <a:txBody>
                    <a:bodyPr/>
                    <a:lstStyle/>
                    <a:p>
                      <a:pPr algn="ctr"/>
                      <a:r>
                        <a:rPr lang="en-US" dirty="0"/>
                        <a:t>Nisan 8 Thursday</a:t>
                      </a:r>
                    </a:p>
                    <a:p>
                      <a:pPr algn="ctr"/>
                      <a:r>
                        <a:rPr lang="en-US" dirty="0"/>
                        <a:t>Nisan 9</a:t>
                      </a:r>
                    </a:p>
                    <a:p>
                      <a:pPr algn="ctr"/>
                      <a:r>
                        <a:rPr lang="en-US" dirty="0"/>
                        <a:t>Begins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6:00 p.m. </a:t>
                      </a:r>
                    </a:p>
                  </a:txBody>
                  <a:tcPr/>
                </a:tc>
                <a:tc>
                  <a:txBody>
                    <a:bodyPr/>
                    <a:lstStyle/>
                    <a:p>
                      <a:pPr algn="ctr"/>
                      <a:r>
                        <a:rPr lang="en-US" dirty="0"/>
                        <a:t>Nisan 9    Friday</a:t>
                      </a:r>
                    </a:p>
                    <a:p>
                      <a:pPr algn="ctr"/>
                      <a:r>
                        <a:rPr lang="en-US" dirty="0"/>
                        <a:t>Nisan 10</a:t>
                      </a:r>
                    </a:p>
                    <a:p>
                      <a:pPr algn="ctr"/>
                      <a:r>
                        <a:rPr lang="en-US" dirty="0"/>
                        <a:t>Begins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6:00 p.m. </a:t>
                      </a:r>
                    </a:p>
                  </a:txBody>
                  <a:tcPr/>
                </a:tc>
                <a:tc>
                  <a:txBody>
                    <a:bodyPr/>
                    <a:lstStyle/>
                    <a:p>
                      <a:pPr algn="ctr"/>
                      <a:r>
                        <a:rPr lang="en-US" dirty="0"/>
                        <a:t>Nisan 10 Saturday</a:t>
                      </a:r>
                    </a:p>
                    <a:p>
                      <a:pPr algn="ctr"/>
                      <a:r>
                        <a:rPr lang="en-US" dirty="0"/>
                        <a:t>Nisan 11</a:t>
                      </a:r>
                    </a:p>
                    <a:p>
                      <a:pPr algn="ctr"/>
                      <a:r>
                        <a:rPr lang="en-US" dirty="0"/>
                        <a:t>Begins</a:t>
                      </a:r>
                    </a:p>
                    <a:p>
                      <a:pPr algn="ctr"/>
                      <a:r>
                        <a:rPr lang="en-US" dirty="0"/>
                        <a:t>6:00 p.m.</a:t>
                      </a:r>
                    </a:p>
                  </a:txBody>
                  <a:tcPr/>
                </a:tc>
                <a:extLst>
                  <a:ext uri="{0D108BD9-81ED-4DB2-BD59-A6C34878D82A}">
                    <a16:rowId xmlns:a16="http://schemas.microsoft.com/office/drawing/2014/main" val="1259050791"/>
                  </a:ext>
                </a:extLst>
              </a:tr>
              <a:tr h="1067092">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Jesus travels to Bethany from Jericho</a:t>
                      </a:r>
                    </a:p>
                    <a:p>
                      <a:pPr algn="ctr"/>
                      <a:r>
                        <a:rPr lang="en-US" dirty="0"/>
                        <a:t>John 12:1</a:t>
                      </a:r>
                    </a:p>
                    <a:p>
                      <a:pPr algn="ctr"/>
                      <a:endParaRPr lang="en-US" dirty="0"/>
                    </a:p>
                  </a:txBody>
                  <a:tcPr/>
                </a:tc>
                <a:tc>
                  <a:txBody>
                    <a:bodyPr/>
                    <a:lstStyle/>
                    <a:p>
                      <a:pPr algn="ctr"/>
                      <a:r>
                        <a:rPr lang="en-US" dirty="0"/>
                        <a:t>At Bethany</a:t>
                      </a:r>
                    </a:p>
                    <a:p>
                      <a:pPr algn="ctr"/>
                      <a:r>
                        <a:rPr lang="en-US" dirty="0"/>
                        <a:t>John 12:1</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Triumphal Entry into Jerusalem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Matt 21:5,12,17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Mark 11:7, 11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Luke 19:28</a:t>
                      </a:r>
                    </a:p>
                    <a:p>
                      <a:pPr algn="ctr"/>
                      <a:r>
                        <a:rPr lang="en-US" dirty="0"/>
                        <a:t>Visit to Temple</a:t>
                      </a:r>
                    </a:p>
                    <a:p>
                      <a:pPr algn="ctr"/>
                      <a:r>
                        <a:rPr lang="en-US" dirty="0"/>
                        <a:t>Matt. 21:12</a:t>
                      </a:r>
                    </a:p>
                    <a:p>
                      <a:pPr algn="ctr"/>
                      <a:endParaRPr lang="en-US" dirty="0"/>
                    </a:p>
                  </a:txBody>
                  <a:tcPr/>
                </a:tc>
                <a:extLst>
                  <a:ext uri="{0D108BD9-81ED-4DB2-BD59-A6C34878D82A}">
                    <a16:rowId xmlns:a16="http://schemas.microsoft.com/office/drawing/2014/main" val="3264233266"/>
                  </a:ext>
                </a:extLst>
              </a:tr>
              <a:tr h="1067092">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949358370"/>
                  </a:ext>
                </a:extLst>
              </a:tr>
            </a:tbl>
          </a:graphicData>
        </a:graphic>
      </p:graphicFrame>
      <p:sp>
        <p:nvSpPr>
          <p:cNvPr id="4" name="TextBox 3"/>
          <p:cNvSpPr txBox="1"/>
          <p:nvPr/>
        </p:nvSpPr>
        <p:spPr>
          <a:xfrm>
            <a:off x="2" y="336331"/>
            <a:ext cx="12191998" cy="1323439"/>
          </a:xfrm>
          <a:prstGeom prst="rect">
            <a:avLst/>
          </a:prstGeom>
          <a:noFill/>
        </p:spPr>
        <p:txBody>
          <a:bodyPr wrap="square" rtlCol="0">
            <a:spAutoFit/>
          </a:bodyPr>
          <a:lstStyle/>
          <a:p>
            <a:pPr algn="ctr"/>
            <a:r>
              <a:rPr lang="en-US" sz="8000" b="1" dirty="0"/>
              <a:t>Passion Week</a:t>
            </a:r>
          </a:p>
        </p:txBody>
      </p:sp>
    </p:spTree>
    <p:extLst>
      <p:ext uri="{BB962C8B-B14F-4D97-AF65-F5344CB8AC3E}">
        <p14:creationId xmlns:p14="http://schemas.microsoft.com/office/powerpoint/2010/main" val="21732201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701346-AD96-4898-91E7-B24EAAE86AA3}"/>
              </a:ext>
            </a:extLst>
          </p:cNvPr>
          <p:cNvPicPr>
            <a:picLocks noChangeAspect="1"/>
          </p:cNvPicPr>
          <p:nvPr/>
        </p:nvPicPr>
        <p:blipFill>
          <a:blip r:embed="rId2"/>
          <a:stretch>
            <a:fillRect/>
          </a:stretch>
        </p:blipFill>
        <p:spPr>
          <a:xfrm>
            <a:off x="-1" y="-6622"/>
            <a:ext cx="12191999" cy="6864622"/>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003067281"/>
              </p:ext>
            </p:extLst>
          </p:nvPr>
        </p:nvGraphicFramePr>
        <p:xfrm>
          <a:off x="2" y="2117542"/>
          <a:ext cx="12191998" cy="4541812"/>
        </p:xfrm>
        <a:graphic>
          <a:graphicData uri="http://schemas.openxmlformats.org/drawingml/2006/table">
            <a:tbl>
              <a:tblPr firstRow="1" bandRow="1">
                <a:tableStyleId>{5C22544A-7EE6-4342-B048-85BDC9FD1C3A}</a:tableStyleId>
              </a:tblPr>
              <a:tblGrid>
                <a:gridCol w="1741714">
                  <a:extLst>
                    <a:ext uri="{9D8B030D-6E8A-4147-A177-3AD203B41FA5}">
                      <a16:colId xmlns:a16="http://schemas.microsoft.com/office/drawing/2014/main" val="1379427489"/>
                    </a:ext>
                  </a:extLst>
                </a:gridCol>
                <a:gridCol w="1741714">
                  <a:extLst>
                    <a:ext uri="{9D8B030D-6E8A-4147-A177-3AD203B41FA5}">
                      <a16:colId xmlns:a16="http://schemas.microsoft.com/office/drawing/2014/main" val="748615387"/>
                    </a:ext>
                  </a:extLst>
                </a:gridCol>
                <a:gridCol w="1741714">
                  <a:extLst>
                    <a:ext uri="{9D8B030D-6E8A-4147-A177-3AD203B41FA5}">
                      <a16:colId xmlns:a16="http://schemas.microsoft.com/office/drawing/2014/main" val="4261758366"/>
                    </a:ext>
                  </a:extLst>
                </a:gridCol>
                <a:gridCol w="1741714">
                  <a:extLst>
                    <a:ext uri="{9D8B030D-6E8A-4147-A177-3AD203B41FA5}">
                      <a16:colId xmlns:a16="http://schemas.microsoft.com/office/drawing/2014/main" val="3600984912"/>
                    </a:ext>
                  </a:extLst>
                </a:gridCol>
                <a:gridCol w="1741714">
                  <a:extLst>
                    <a:ext uri="{9D8B030D-6E8A-4147-A177-3AD203B41FA5}">
                      <a16:colId xmlns:a16="http://schemas.microsoft.com/office/drawing/2014/main" val="3210664994"/>
                    </a:ext>
                  </a:extLst>
                </a:gridCol>
                <a:gridCol w="1741714">
                  <a:extLst>
                    <a:ext uri="{9D8B030D-6E8A-4147-A177-3AD203B41FA5}">
                      <a16:colId xmlns:a16="http://schemas.microsoft.com/office/drawing/2014/main" val="3560513492"/>
                    </a:ext>
                  </a:extLst>
                </a:gridCol>
                <a:gridCol w="1741714">
                  <a:extLst>
                    <a:ext uri="{9D8B030D-6E8A-4147-A177-3AD203B41FA5}">
                      <a16:colId xmlns:a16="http://schemas.microsoft.com/office/drawing/2014/main" val="2040445695"/>
                    </a:ext>
                  </a:extLst>
                </a:gridCol>
              </a:tblGrid>
              <a:tr h="1067092">
                <a:tc>
                  <a:txBody>
                    <a:bodyPr/>
                    <a:lstStyle/>
                    <a:p>
                      <a:pPr algn="ctr"/>
                      <a:r>
                        <a:rPr lang="en-US" dirty="0"/>
                        <a:t>Nisan 11 Sunday</a:t>
                      </a:r>
                    </a:p>
                    <a:p>
                      <a:pPr algn="ctr"/>
                      <a:r>
                        <a:rPr lang="en-US" dirty="0"/>
                        <a:t>Nisan 12</a:t>
                      </a:r>
                    </a:p>
                    <a:p>
                      <a:pPr algn="ctr"/>
                      <a:r>
                        <a:rPr lang="en-US" dirty="0"/>
                        <a:t>Begins</a:t>
                      </a:r>
                    </a:p>
                    <a:p>
                      <a:pPr algn="ctr"/>
                      <a:r>
                        <a:rPr lang="en-US" dirty="0"/>
                        <a:t>6:00 p.m.</a:t>
                      </a:r>
                    </a:p>
                  </a:txBody>
                  <a:tcPr/>
                </a:tc>
                <a:tc>
                  <a:txBody>
                    <a:bodyPr/>
                    <a:lstStyle/>
                    <a:p>
                      <a:pPr algn="ctr"/>
                      <a:r>
                        <a:rPr lang="en-US" dirty="0"/>
                        <a:t>Nisan 12 Monday</a:t>
                      </a:r>
                    </a:p>
                    <a:p>
                      <a:pPr algn="ctr"/>
                      <a:r>
                        <a:rPr lang="en-US" dirty="0"/>
                        <a:t>Nisan 13</a:t>
                      </a:r>
                    </a:p>
                    <a:p>
                      <a:pPr algn="ctr"/>
                      <a:r>
                        <a:rPr lang="en-US" dirty="0"/>
                        <a:t>Begins</a:t>
                      </a:r>
                    </a:p>
                    <a:p>
                      <a:pPr algn="ctr"/>
                      <a:r>
                        <a:rPr lang="en-US" dirty="0"/>
                        <a:t>6:00 p.m.</a:t>
                      </a:r>
                    </a:p>
                  </a:txBody>
                  <a:tcPr/>
                </a:tc>
                <a:tc>
                  <a:txBody>
                    <a:bodyPr/>
                    <a:lstStyle/>
                    <a:p>
                      <a:pPr algn="ctr"/>
                      <a:r>
                        <a:rPr lang="en-US" dirty="0"/>
                        <a:t>Nisan 13 Tuesday</a:t>
                      </a:r>
                    </a:p>
                    <a:p>
                      <a:pPr algn="ctr"/>
                      <a:r>
                        <a:rPr lang="en-US" dirty="0"/>
                        <a:t>Nisan 14</a:t>
                      </a:r>
                    </a:p>
                    <a:p>
                      <a:pPr algn="ctr"/>
                      <a:r>
                        <a:rPr lang="en-US" dirty="0"/>
                        <a:t>Begins</a:t>
                      </a:r>
                    </a:p>
                    <a:p>
                      <a:pPr algn="ctr"/>
                      <a:r>
                        <a:rPr lang="en-US" dirty="0"/>
                        <a:t>6:00 p.m.</a:t>
                      </a:r>
                    </a:p>
                    <a:p>
                      <a:pPr algn="ctr"/>
                      <a:r>
                        <a:rPr lang="en-US" dirty="0"/>
                        <a:t>Passover</a:t>
                      </a:r>
                    </a:p>
                  </a:txBody>
                  <a:tcPr/>
                </a:tc>
                <a:tc>
                  <a:txBody>
                    <a:bodyPr/>
                    <a:lstStyle/>
                    <a:p>
                      <a:pPr algn="ctr"/>
                      <a:r>
                        <a:rPr lang="en-US" dirty="0"/>
                        <a:t>Nisan 14 Wednesday</a:t>
                      </a:r>
                    </a:p>
                    <a:p>
                      <a:pPr algn="ctr"/>
                      <a:r>
                        <a:rPr lang="en-US" dirty="0"/>
                        <a:t>Nisan 15</a:t>
                      </a:r>
                    </a:p>
                    <a:p>
                      <a:pPr algn="ctr"/>
                      <a:r>
                        <a:rPr lang="en-US" dirty="0"/>
                        <a:t>Begins</a:t>
                      </a:r>
                    </a:p>
                    <a:p>
                      <a:pPr algn="ctr"/>
                      <a:r>
                        <a:rPr lang="en-US" dirty="0"/>
                        <a:t>6:00 p.m.</a:t>
                      </a:r>
                    </a:p>
                    <a:p>
                      <a:pPr algn="ctr"/>
                      <a:r>
                        <a:rPr lang="en-US" dirty="0"/>
                        <a:t>Unleavened Bread</a:t>
                      </a:r>
                    </a:p>
                  </a:txBody>
                  <a:tcPr/>
                </a:tc>
                <a:tc>
                  <a:txBody>
                    <a:bodyPr/>
                    <a:lstStyle/>
                    <a:p>
                      <a:pPr algn="ctr"/>
                      <a:r>
                        <a:rPr lang="en-US" dirty="0"/>
                        <a:t>Nisan 15 Thursday</a:t>
                      </a:r>
                    </a:p>
                    <a:p>
                      <a:pPr algn="ctr"/>
                      <a:r>
                        <a:rPr lang="en-US" dirty="0"/>
                        <a:t>Nisan 16</a:t>
                      </a:r>
                    </a:p>
                    <a:p>
                      <a:pPr algn="ctr"/>
                      <a:r>
                        <a:rPr lang="en-US" dirty="0"/>
                        <a:t>Begins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6:00 p.m. Unleavened Bread</a:t>
                      </a:r>
                    </a:p>
                  </a:txBody>
                  <a:tcPr/>
                </a:tc>
                <a:tc>
                  <a:txBody>
                    <a:bodyPr/>
                    <a:lstStyle/>
                    <a:p>
                      <a:pPr algn="ctr"/>
                      <a:r>
                        <a:rPr lang="en-US" dirty="0"/>
                        <a:t>Nisan 16  Friday</a:t>
                      </a:r>
                    </a:p>
                    <a:p>
                      <a:pPr algn="ctr"/>
                      <a:r>
                        <a:rPr lang="en-US" dirty="0"/>
                        <a:t>Nisan 17</a:t>
                      </a:r>
                    </a:p>
                    <a:p>
                      <a:pPr algn="ctr"/>
                      <a:r>
                        <a:rPr lang="en-US" dirty="0"/>
                        <a:t>Begins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6:00 p.m. Unleavened Bread</a:t>
                      </a:r>
                    </a:p>
                  </a:txBody>
                  <a:tcPr/>
                </a:tc>
                <a:tc>
                  <a:txBody>
                    <a:bodyPr/>
                    <a:lstStyle/>
                    <a:p>
                      <a:pPr algn="ctr"/>
                      <a:r>
                        <a:rPr lang="en-US" dirty="0"/>
                        <a:t>Nisan 17 Saturday</a:t>
                      </a:r>
                    </a:p>
                    <a:p>
                      <a:pPr algn="ctr"/>
                      <a:r>
                        <a:rPr lang="en-US" dirty="0"/>
                        <a:t>Nisan 18</a:t>
                      </a:r>
                    </a:p>
                    <a:p>
                      <a:pPr algn="ctr"/>
                      <a:r>
                        <a:rPr lang="en-US" dirty="0"/>
                        <a:t>Begins</a:t>
                      </a:r>
                    </a:p>
                    <a:p>
                      <a:pPr algn="ctr"/>
                      <a:r>
                        <a:rPr lang="en-US" dirty="0"/>
                        <a:t>6:00 p.m.</a:t>
                      </a:r>
                    </a:p>
                    <a:p>
                      <a:pPr algn="ctr"/>
                      <a:r>
                        <a:rPr lang="en-US" dirty="0"/>
                        <a:t>Firstfruits</a:t>
                      </a:r>
                    </a:p>
                  </a:txBody>
                  <a:tcPr/>
                </a:tc>
                <a:extLst>
                  <a:ext uri="{0D108BD9-81ED-4DB2-BD59-A6C34878D82A}">
                    <a16:rowId xmlns:a16="http://schemas.microsoft.com/office/drawing/2014/main" val="1259050791"/>
                  </a:ext>
                </a:extLst>
              </a:tr>
              <a:tr h="1067092">
                <a:tc>
                  <a:txBody>
                    <a:bodyPr/>
                    <a:lstStyle/>
                    <a:p>
                      <a:pPr algn="ctr"/>
                      <a:r>
                        <a:rPr lang="en-US" dirty="0"/>
                        <a:t>Jesus Cursed the fig tree Matthew 21:18-22—Matthew 26:2</a:t>
                      </a:r>
                    </a:p>
                  </a:txBody>
                  <a:tcPr/>
                </a:tc>
                <a:tc>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Matthew 26:1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Passover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Lord’s Supper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John 13:1-20</a:t>
                      </a:r>
                    </a:p>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264233266"/>
                  </a:ext>
                </a:extLst>
              </a:tr>
              <a:tr h="1067092">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949358370"/>
                  </a:ext>
                </a:extLst>
              </a:tr>
            </a:tbl>
          </a:graphicData>
        </a:graphic>
      </p:graphicFrame>
      <p:sp>
        <p:nvSpPr>
          <p:cNvPr id="4" name="TextBox 3"/>
          <p:cNvSpPr txBox="1"/>
          <p:nvPr/>
        </p:nvSpPr>
        <p:spPr>
          <a:xfrm>
            <a:off x="2" y="336331"/>
            <a:ext cx="12191998" cy="1323439"/>
          </a:xfrm>
          <a:prstGeom prst="rect">
            <a:avLst/>
          </a:prstGeom>
          <a:noFill/>
        </p:spPr>
        <p:txBody>
          <a:bodyPr wrap="square" rtlCol="0">
            <a:spAutoFit/>
          </a:bodyPr>
          <a:lstStyle/>
          <a:p>
            <a:pPr algn="ctr"/>
            <a:r>
              <a:rPr lang="en-US" sz="8000" b="1" dirty="0"/>
              <a:t>Passion Week</a:t>
            </a:r>
          </a:p>
        </p:txBody>
      </p:sp>
    </p:spTree>
    <p:extLst>
      <p:ext uri="{BB962C8B-B14F-4D97-AF65-F5344CB8AC3E}">
        <p14:creationId xmlns:p14="http://schemas.microsoft.com/office/powerpoint/2010/main" val="15879031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31228"/>
            <a:ext cx="12192000" cy="6063198"/>
          </a:xfrm>
          <a:prstGeom prst="rect">
            <a:avLst/>
          </a:prstGeom>
          <a:noFill/>
        </p:spPr>
        <p:txBody>
          <a:bodyPr wrap="square" rtlCol="0">
            <a:spAutoFit/>
          </a:bodyPr>
          <a:lstStyle/>
          <a:p>
            <a:r>
              <a:rPr lang="en-US" sz="4400" b="1" dirty="0"/>
              <a:t>John 19:13-14 (KJV) </a:t>
            </a:r>
          </a:p>
          <a:p>
            <a:r>
              <a:rPr lang="en-US" sz="4400" b="1" dirty="0"/>
              <a:t>13  When Pilate therefore heard that saying, he brought Jesus forth, and sat down in the judgment seat in a place that is called the Pavement, but in the Hebrew, </a:t>
            </a:r>
            <a:r>
              <a:rPr lang="en-US" sz="4400" b="1" dirty="0" err="1"/>
              <a:t>Gabbatha</a:t>
            </a:r>
            <a:r>
              <a:rPr lang="en-US" sz="4400" b="1" dirty="0"/>
              <a:t>. </a:t>
            </a:r>
          </a:p>
          <a:p>
            <a:r>
              <a:rPr lang="en-US" sz="4400" b="1" dirty="0"/>
              <a:t>14  And it was the preparation of the </a:t>
            </a:r>
            <a:r>
              <a:rPr lang="en-US" sz="4400" b="1" dirty="0" err="1"/>
              <a:t>passover</a:t>
            </a:r>
            <a:r>
              <a:rPr lang="en-US" sz="4400" b="1" dirty="0"/>
              <a:t>, and </a:t>
            </a:r>
            <a:r>
              <a:rPr lang="en-US" sz="4400" b="1" dirty="0">
                <a:solidFill>
                  <a:srgbClr val="FF0000"/>
                </a:solidFill>
              </a:rPr>
              <a:t>about the sixth hour</a:t>
            </a:r>
            <a:r>
              <a:rPr lang="en-US" sz="4400" b="1" dirty="0"/>
              <a:t>: and he saith unto the Jews, Behold your King! </a:t>
            </a:r>
            <a:endParaRPr lang="x-none" dirty="0"/>
          </a:p>
          <a:p>
            <a:endParaRPr lang="x-none" dirty="0"/>
          </a:p>
          <a:p>
            <a:endParaRPr lang="en-US" dirty="0"/>
          </a:p>
        </p:txBody>
      </p:sp>
    </p:spTree>
    <p:extLst>
      <p:ext uri="{BB962C8B-B14F-4D97-AF65-F5344CB8AC3E}">
        <p14:creationId xmlns:p14="http://schemas.microsoft.com/office/powerpoint/2010/main" val="39588876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A021CC-9018-4BBC-9BBA-768AAC3AC22C}"/>
              </a:ext>
            </a:extLst>
          </p:cNvPr>
          <p:cNvPicPr>
            <a:picLocks noChangeAspect="1"/>
          </p:cNvPicPr>
          <p:nvPr/>
        </p:nvPicPr>
        <p:blipFill>
          <a:blip r:embed="rId2"/>
          <a:stretch>
            <a:fillRect/>
          </a:stretch>
        </p:blipFill>
        <p:spPr>
          <a:xfrm>
            <a:off x="-1" y="-6622"/>
            <a:ext cx="12191999" cy="6864622"/>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665468137"/>
              </p:ext>
            </p:extLst>
          </p:nvPr>
        </p:nvGraphicFramePr>
        <p:xfrm>
          <a:off x="2" y="2117542"/>
          <a:ext cx="12191998" cy="4267492"/>
        </p:xfrm>
        <a:graphic>
          <a:graphicData uri="http://schemas.openxmlformats.org/drawingml/2006/table">
            <a:tbl>
              <a:tblPr firstRow="1" bandRow="1">
                <a:tableStyleId>{5C22544A-7EE6-4342-B048-85BDC9FD1C3A}</a:tableStyleId>
              </a:tblPr>
              <a:tblGrid>
                <a:gridCol w="1741714">
                  <a:extLst>
                    <a:ext uri="{9D8B030D-6E8A-4147-A177-3AD203B41FA5}">
                      <a16:colId xmlns:a16="http://schemas.microsoft.com/office/drawing/2014/main" val="1379427489"/>
                    </a:ext>
                  </a:extLst>
                </a:gridCol>
                <a:gridCol w="1741714">
                  <a:extLst>
                    <a:ext uri="{9D8B030D-6E8A-4147-A177-3AD203B41FA5}">
                      <a16:colId xmlns:a16="http://schemas.microsoft.com/office/drawing/2014/main" val="748615387"/>
                    </a:ext>
                  </a:extLst>
                </a:gridCol>
                <a:gridCol w="1741714">
                  <a:extLst>
                    <a:ext uri="{9D8B030D-6E8A-4147-A177-3AD203B41FA5}">
                      <a16:colId xmlns:a16="http://schemas.microsoft.com/office/drawing/2014/main" val="4261758366"/>
                    </a:ext>
                  </a:extLst>
                </a:gridCol>
                <a:gridCol w="1741714">
                  <a:extLst>
                    <a:ext uri="{9D8B030D-6E8A-4147-A177-3AD203B41FA5}">
                      <a16:colId xmlns:a16="http://schemas.microsoft.com/office/drawing/2014/main" val="3600984912"/>
                    </a:ext>
                  </a:extLst>
                </a:gridCol>
                <a:gridCol w="1741714">
                  <a:extLst>
                    <a:ext uri="{9D8B030D-6E8A-4147-A177-3AD203B41FA5}">
                      <a16:colId xmlns:a16="http://schemas.microsoft.com/office/drawing/2014/main" val="3210664994"/>
                    </a:ext>
                  </a:extLst>
                </a:gridCol>
                <a:gridCol w="1741714">
                  <a:extLst>
                    <a:ext uri="{9D8B030D-6E8A-4147-A177-3AD203B41FA5}">
                      <a16:colId xmlns:a16="http://schemas.microsoft.com/office/drawing/2014/main" val="3560513492"/>
                    </a:ext>
                  </a:extLst>
                </a:gridCol>
                <a:gridCol w="1741714">
                  <a:extLst>
                    <a:ext uri="{9D8B030D-6E8A-4147-A177-3AD203B41FA5}">
                      <a16:colId xmlns:a16="http://schemas.microsoft.com/office/drawing/2014/main" val="2040445695"/>
                    </a:ext>
                  </a:extLst>
                </a:gridCol>
              </a:tblGrid>
              <a:tr h="1067092">
                <a:tc>
                  <a:txBody>
                    <a:bodyPr/>
                    <a:lstStyle/>
                    <a:p>
                      <a:pPr algn="ctr"/>
                      <a:r>
                        <a:rPr lang="en-US" dirty="0"/>
                        <a:t>Nisan 11 Sunday</a:t>
                      </a:r>
                    </a:p>
                    <a:p>
                      <a:pPr algn="ctr"/>
                      <a:r>
                        <a:rPr lang="en-US" dirty="0"/>
                        <a:t>Nisan 12</a:t>
                      </a:r>
                    </a:p>
                    <a:p>
                      <a:pPr algn="ctr"/>
                      <a:r>
                        <a:rPr lang="en-US" dirty="0"/>
                        <a:t>Begins</a:t>
                      </a:r>
                    </a:p>
                    <a:p>
                      <a:pPr algn="ctr"/>
                      <a:r>
                        <a:rPr lang="en-US" dirty="0"/>
                        <a:t>6:00 p.m.</a:t>
                      </a:r>
                    </a:p>
                  </a:txBody>
                  <a:tcPr/>
                </a:tc>
                <a:tc>
                  <a:txBody>
                    <a:bodyPr/>
                    <a:lstStyle/>
                    <a:p>
                      <a:pPr algn="ctr"/>
                      <a:r>
                        <a:rPr lang="en-US" dirty="0"/>
                        <a:t>Nisan 12 Monday</a:t>
                      </a:r>
                    </a:p>
                    <a:p>
                      <a:pPr algn="ctr"/>
                      <a:r>
                        <a:rPr lang="en-US" dirty="0"/>
                        <a:t>Nisan 13</a:t>
                      </a:r>
                    </a:p>
                    <a:p>
                      <a:pPr algn="ctr"/>
                      <a:r>
                        <a:rPr lang="en-US" dirty="0"/>
                        <a:t>Begins</a:t>
                      </a:r>
                    </a:p>
                    <a:p>
                      <a:pPr algn="ctr"/>
                      <a:r>
                        <a:rPr lang="en-US" dirty="0"/>
                        <a:t>6:00 p.m.</a:t>
                      </a:r>
                    </a:p>
                  </a:txBody>
                  <a:tcPr/>
                </a:tc>
                <a:tc>
                  <a:txBody>
                    <a:bodyPr/>
                    <a:lstStyle/>
                    <a:p>
                      <a:pPr algn="ctr"/>
                      <a:r>
                        <a:rPr lang="en-US" dirty="0"/>
                        <a:t>Nisan 13 Tuesday</a:t>
                      </a:r>
                    </a:p>
                    <a:p>
                      <a:pPr algn="ctr"/>
                      <a:r>
                        <a:rPr lang="en-US" dirty="0"/>
                        <a:t>Nisan 14</a:t>
                      </a:r>
                    </a:p>
                    <a:p>
                      <a:pPr algn="ctr"/>
                      <a:r>
                        <a:rPr lang="en-US" dirty="0"/>
                        <a:t>Begins</a:t>
                      </a:r>
                    </a:p>
                    <a:p>
                      <a:pPr algn="ctr"/>
                      <a:r>
                        <a:rPr lang="en-US" dirty="0"/>
                        <a:t>6:00 p.m.</a:t>
                      </a:r>
                    </a:p>
                    <a:p>
                      <a:pPr algn="ctr"/>
                      <a:r>
                        <a:rPr lang="en-US" dirty="0"/>
                        <a:t>Passover</a:t>
                      </a:r>
                    </a:p>
                  </a:txBody>
                  <a:tcPr/>
                </a:tc>
                <a:tc>
                  <a:txBody>
                    <a:bodyPr/>
                    <a:lstStyle/>
                    <a:p>
                      <a:pPr algn="ctr"/>
                      <a:r>
                        <a:rPr lang="en-US" dirty="0"/>
                        <a:t>Nisan 14 Wednesday</a:t>
                      </a:r>
                    </a:p>
                    <a:p>
                      <a:pPr algn="ctr"/>
                      <a:r>
                        <a:rPr lang="en-US" dirty="0"/>
                        <a:t>Nisan 15</a:t>
                      </a:r>
                    </a:p>
                    <a:p>
                      <a:pPr algn="ctr"/>
                      <a:r>
                        <a:rPr lang="en-US" dirty="0"/>
                        <a:t>Begins</a:t>
                      </a:r>
                    </a:p>
                    <a:p>
                      <a:pPr algn="ctr"/>
                      <a:r>
                        <a:rPr lang="en-US" dirty="0"/>
                        <a:t>6:00 p.m.</a:t>
                      </a:r>
                    </a:p>
                    <a:p>
                      <a:pPr algn="ctr"/>
                      <a:r>
                        <a:rPr lang="en-US" dirty="0"/>
                        <a:t>Unleavened Bread</a:t>
                      </a:r>
                    </a:p>
                  </a:txBody>
                  <a:tcPr/>
                </a:tc>
                <a:tc>
                  <a:txBody>
                    <a:bodyPr/>
                    <a:lstStyle/>
                    <a:p>
                      <a:pPr algn="ctr"/>
                      <a:r>
                        <a:rPr lang="en-US" dirty="0"/>
                        <a:t>Nisan 15 Thursday</a:t>
                      </a:r>
                    </a:p>
                    <a:p>
                      <a:pPr algn="ctr"/>
                      <a:r>
                        <a:rPr lang="en-US" dirty="0"/>
                        <a:t>Nisan 16</a:t>
                      </a:r>
                    </a:p>
                    <a:p>
                      <a:pPr algn="ctr"/>
                      <a:r>
                        <a:rPr lang="en-US" dirty="0"/>
                        <a:t>Begins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6:00 p.m. Unleavened Bread</a:t>
                      </a:r>
                    </a:p>
                  </a:txBody>
                  <a:tcPr/>
                </a:tc>
                <a:tc>
                  <a:txBody>
                    <a:bodyPr/>
                    <a:lstStyle/>
                    <a:p>
                      <a:pPr algn="ctr"/>
                      <a:r>
                        <a:rPr lang="en-US" dirty="0"/>
                        <a:t>Nisan 16  Friday</a:t>
                      </a:r>
                    </a:p>
                    <a:p>
                      <a:pPr algn="ctr"/>
                      <a:r>
                        <a:rPr lang="en-US" dirty="0"/>
                        <a:t>Nisan 17</a:t>
                      </a:r>
                    </a:p>
                    <a:p>
                      <a:pPr algn="ctr"/>
                      <a:r>
                        <a:rPr lang="en-US" dirty="0"/>
                        <a:t>Begins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6:00 p.m. Unleavened Bread</a:t>
                      </a:r>
                    </a:p>
                  </a:txBody>
                  <a:tcPr/>
                </a:tc>
                <a:tc>
                  <a:txBody>
                    <a:bodyPr/>
                    <a:lstStyle/>
                    <a:p>
                      <a:pPr algn="ctr"/>
                      <a:r>
                        <a:rPr lang="en-US" dirty="0"/>
                        <a:t>Nisan 17 Saturday</a:t>
                      </a:r>
                    </a:p>
                    <a:p>
                      <a:pPr algn="ctr"/>
                      <a:r>
                        <a:rPr lang="en-US" dirty="0"/>
                        <a:t>Nisan 18</a:t>
                      </a:r>
                    </a:p>
                    <a:p>
                      <a:pPr algn="ctr"/>
                      <a:r>
                        <a:rPr lang="en-US" dirty="0"/>
                        <a:t>Begins</a:t>
                      </a:r>
                    </a:p>
                    <a:p>
                      <a:pPr algn="ctr"/>
                      <a:r>
                        <a:rPr lang="en-US" dirty="0"/>
                        <a:t>6:00 p.m.</a:t>
                      </a:r>
                    </a:p>
                    <a:p>
                      <a:pPr algn="ctr"/>
                      <a:r>
                        <a:rPr lang="en-US" dirty="0"/>
                        <a:t>Firstfruits</a:t>
                      </a:r>
                    </a:p>
                  </a:txBody>
                  <a:tcPr/>
                </a:tc>
                <a:extLst>
                  <a:ext uri="{0D108BD9-81ED-4DB2-BD59-A6C34878D82A}">
                    <a16:rowId xmlns:a16="http://schemas.microsoft.com/office/drawing/2014/main" val="1259050791"/>
                  </a:ext>
                </a:extLst>
              </a:tr>
              <a:tr h="1067092">
                <a:tc>
                  <a:txBody>
                    <a:bodyPr/>
                    <a:lstStyle/>
                    <a:p>
                      <a:pPr algn="ctr"/>
                      <a:r>
                        <a:rPr lang="en-US" dirty="0"/>
                        <a:t>Jesus Cursed the fig tree Matthew 21:18-22—Matthew 26:2</a:t>
                      </a:r>
                    </a:p>
                  </a:txBody>
                  <a:tcPr/>
                </a:tc>
                <a:tc>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Matthew 26:1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Passover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Lord’s Supper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John 13:1-20</a:t>
                      </a:r>
                    </a:p>
                  </a:txBody>
                  <a:tcPr/>
                </a:tc>
                <a:tc>
                  <a:txBody>
                    <a:bodyPr/>
                    <a:lstStyle/>
                    <a:p>
                      <a:pPr algn="ctr"/>
                      <a:r>
                        <a:rPr lang="en-US" dirty="0"/>
                        <a:t>Jesus Crucified</a:t>
                      </a:r>
                    </a:p>
                    <a:p>
                      <a:pPr algn="ctr"/>
                      <a:r>
                        <a:rPr lang="en-US" dirty="0"/>
                        <a:t>About</a:t>
                      </a:r>
                    </a:p>
                    <a:p>
                      <a:pPr algn="ctr"/>
                      <a:r>
                        <a:rPr lang="en-US" dirty="0"/>
                        <a:t>12</a:t>
                      </a:r>
                      <a:r>
                        <a:rPr lang="en-US" baseline="0" dirty="0"/>
                        <a:t> Noon</a:t>
                      </a:r>
                      <a:endParaRPr lang="en-US" dirty="0"/>
                    </a:p>
                  </a:txBody>
                  <a:tcPr/>
                </a:tc>
                <a:tc>
                  <a:txBody>
                    <a:bodyPr/>
                    <a:lstStyle/>
                    <a:p>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264233266"/>
                  </a:ext>
                </a:extLst>
              </a:tr>
              <a:tr h="1067092">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949358370"/>
                  </a:ext>
                </a:extLst>
              </a:tr>
            </a:tbl>
          </a:graphicData>
        </a:graphic>
      </p:graphicFrame>
      <p:sp>
        <p:nvSpPr>
          <p:cNvPr id="4" name="TextBox 3"/>
          <p:cNvSpPr txBox="1"/>
          <p:nvPr/>
        </p:nvSpPr>
        <p:spPr>
          <a:xfrm>
            <a:off x="2" y="336331"/>
            <a:ext cx="12191998" cy="1323439"/>
          </a:xfrm>
          <a:prstGeom prst="rect">
            <a:avLst/>
          </a:prstGeom>
          <a:noFill/>
        </p:spPr>
        <p:txBody>
          <a:bodyPr wrap="square" rtlCol="0">
            <a:spAutoFit/>
          </a:bodyPr>
          <a:lstStyle/>
          <a:p>
            <a:pPr algn="ctr"/>
            <a:r>
              <a:rPr lang="en-US" sz="8000" b="1" dirty="0"/>
              <a:t>Passion Week</a:t>
            </a:r>
          </a:p>
        </p:txBody>
      </p:sp>
    </p:spTree>
    <p:extLst>
      <p:ext uri="{BB962C8B-B14F-4D97-AF65-F5344CB8AC3E}">
        <p14:creationId xmlns:p14="http://schemas.microsoft.com/office/powerpoint/2010/main" val="40543995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69DC0-5C50-4E05-9E0C-1E1138BD5E4F}"/>
              </a:ext>
            </a:extLst>
          </p:cNvPr>
          <p:cNvPicPr>
            <a:picLocks noChangeAspect="1"/>
          </p:cNvPicPr>
          <p:nvPr/>
        </p:nvPicPr>
        <p:blipFill>
          <a:blip r:embed="rId2"/>
          <a:stretch>
            <a:fillRect/>
          </a:stretch>
        </p:blipFill>
        <p:spPr>
          <a:xfrm>
            <a:off x="-1" y="-6622"/>
            <a:ext cx="12191999" cy="6864622"/>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4101947450"/>
              </p:ext>
            </p:extLst>
          </p:nvPr>
        </p:nvGraphicFramePr>
        <p:xfrm>
          <a:off x="2" y="2117542"/>
          <a:ext cx="12191998" cy="4541812"/>
        </p:xfrm>
        <a:graphic>
          <a:graphicData uri="http://schemas.openxmlformats.org/drawingml/2006/table">
            <a:tbl>
              <a:tblPr firstRow="1" bandRow="1">
                <a:tableStyleId>{5C22544A-7EE6-4342-B048-85BDC9FD1C3A}</a:tableStyleId>
              </a:tblPr>
              <a:tblGrid>
                <a:gridCol w="1741714">
                  <a:extLst>
                    <a:ext uri="{9D8B030D-6E8A-4147-A177-3AD203B41FA5}">
                      <a16:colId xmlns:a16="http://schemas.microsoft.com/office/drawing/2014/main" val="1379427489"/>
                    </a:ext>
                  </a:extLst>
                </a:gridCol>
                <a:gridCol w="1741714">
                  <a:extLst>
                    <a:ext uri="{9D8B030D-6E8A-4147-A177-3AD203B41FA5}">
                      <a16:colId xmlns:a16="http://schemas.microsoft.com/office/drawing/2014/main" val="748615387"/>
                    </a:ext>
                  </a:extLst>
                </a:gridCol>
                <a:gridCol w="1741714">
                  <a:extLst>
                    <a:ext uri="{9D8B030D-6E8A-4147-A177-3AD203B41FA5}">
                      <a16:colId xmlns:a16="http://schemas.microsoft.com/office/drawing/2014/main" val="4261758366"/>
                    </a:ext>
                  </a:extLst>
                </a:gridCol>
                <a:gridCol w="1741714">
                  <a:extLst>
                    <a:ext uri="{9D8B030D-6E8A-4147-A177-3AD203B41FA5}">
                      <a16:colId xmlns:a16="http://schemas.microsoft.com/office/drawing/2014/main" val="3600984912"/>
                    </a:ext>
                  </a:extLst>
                </a:gridCol>
                <a:gridCol w="1741714">
                  <a:extLst>
                    <a:ext uri="{9D8B030D-6E8A-4147-A177-3AD203B41FA5}">
                      <a16:colId xmlns:a16="http://schemas.microsoft.com/office/drawing/2014/main" val="3210664994"/>
                    </a:ext>
                  </a:extLst>
                </a:gridCol>
                <a:gridCol w="1741714">
                  <a:extLst>
                    <a:ext uri="{9D8B030D-6E8A-4147-A177-3AD203B41FA5}">
                      <a16:colId xmlns:a16="http://schemas.microsoft.com/office/drawing/2014/main" val="3560513492"/>
                    </a:ext>
                  </a:extLst>
                </a:gridCol>
                <a:gridCol w="1741714">
                  <a:extLst>
                    <a:ext uri="{9D8B030D-6E8A-4147-A177-3AD203B41FA5}">
                      <a16:colId xmlns:a16="http://schemas.microsoft.com/office/drawing/2014/main" val="2040445695"/>
                    </a:ext>
                  </a:extLst>
                </a:gridCol>
              </a:tblGrid>
              <a:tr h="1067092">
                <a:tc>
                  <a:txBody>
                    <a:bodyPr/>
                    <a:lstStyle/>
                    <a:p>
                      <a:pPr algn="ctr"/>
                      <a:r>
                        <a:rPr lang="en-US" dirty="0"/>
                        <a:t>Nisan 11 Sunday</a:t>
                      </a:r>
                    </a:p>
                    <a:p>
                      <a:pPr algn="ctr"/>
                      <a:r>
                        <a:rPr lang="en-US" dirty="0"/>
                        <a:t>Nisan 12</a:t>
                      </a:r>
                    </a:p>
                    <a:p>
                      <a:pPr algn="ctr"/>
                      <a:r>
                        <a:rPr lang="en-US" dirty="0"/>
                        <a:t>Begins</a:t>
                      </a:r>
                    </a:p>
                    <a:p>
                      <a:pPr algn="ctr"/>
                      <a:r>
                        <a:rPr lang="en-US" dirty="0"/>
                        <a:t>6:00 p.m.</a:t>
                      </a:r>
                    </a:p>
                  </a:txBody>
                  <a:tcPr/>
                </a:tc>
                <a:tc>
                  <a:txBody>
                    <a:bodyPr/>
                    <a:lstStyle/>
                    <a:p>
                      <a:pPr algn="ctr"/>
                      <a:r>
                        <a:rPr lang="en-US" dirty="0"/>
                        <a:t>Nisan 12 Monday</a:t>
                      </a:r>
                    </a:p>
                    <a:p>
                      <a:pPr algn="ctr"/>
                      <a:r>
                        <a:rPr lang="en-US" dirty="0"/>
                        <a:t>Nisan 13</a:t>
                      </a:r>
                    </a:p>
                    <a:p>
                      <a:pPr algn="ctr"/>
                      <a:r>
                        <a:rPr lang="en-US" dirty="0"/>
                        <a:t>Begins</a:t>
                      </a:r>
                    </a:p>
                    <a:p>
                      <a:pPr algn="ctr"/>
                      <a:r>
                        <a:rPr lang="en-US" dirty="0"/>
                        <a:t>6:00 p.m.</a:t>
                      </a:r>
                    </a:p>
                  </a:txBody>
                  <a:tcPr/>
                </a:tc>
                <a:tc>
                  <a:txBody>
                    <a:bodyPr/>
                    <a:lstStyle/>
                    <a:p>
                      <a:pPr algn="ctr"/>
                      <a:r>
                        <a:rPr lang="en-US" dirty="0"/>
                        <a:t>Nisan 13 Tuesday</a:t>
                      </a:r>
                    </a:p>
                    <a:p>
                      <a:pPr algn="ctr"/>
                      <a:r>
                        <a:rPr lang="en-US" dirty="0"/>
                        <a:t>Nisan 14</a:t>
                      </a:r>
                    </a:p>
                    <a:p>
                      <a:pPr algn="ctr"/>
                      <a:r>
                        <a:rPr lang="en-US" dirty="0"/>
                        <a:t>Begins</a:t>
                      </a:r>
                    </a:p>
                    <a:p>
                      <a:pPr algn="ctr"/>
                      <a:r>
                        <a:rPr lang="en-US" dirty="0"/>
                        <a:t>6:00 p.m.</a:t>
                      </a:r>
                    </a:p>
                    <a:p>
                      <a:pPr algn="ctr"/>
                      <a:r>
                        <a:rPr lang="en-US" dirty="0"/>
                        <a:t>Passover</a:t>
                      </a:r>
                    </a:p>
                  </a:txBody>
                  <a:tcPr/>
                </a:tc>
                <a:tc>
                  <a:txBody>
                    <a:bodyPr/>
                    <a:lstStyle/>
                    <a:p>
                      <a:pPr algn="ctr"/>
                      <a:r>
                        <a:rPr lang="en-US" dirty="0"/>
                        <a:t>Nisan 14 Wednesday</a:t>
                      </a:r>
                    </a:p>
                    <a:p>
                      <a:pPr algn="ctr"/>
                      <a:r>
                        <a:rPr lang="en-US" dirty="0"/>
                        <a:t>Nisan 15</a:t>
                      </a:r>
                    </a:p>
                    <a:p>
                      <a:pPr algn="ctr"/>
                      <a:r>
                        <a:rPr lang="en-US" dirty="0"/>
                        <a:t>Begins</a:t>
                      </a:r>
                    </a:p>
                    <a:p>
                      <a:pPr algn="ctr"/>
                      <a:r>
                        <a:rPr lang="en-US" dirty="0"/>
                        <a:t>6:00 p.m.</a:t>
                      </a:r>
                    </a:p>
                    <a:p>
                      <a:pPr algn="ctr"/>
                      <a:r>
                        <a:rPr lang="en-US" dirty="0"/>
                        <a:t>Unleavened Bread</a:t>
                      </a:r>
                    </a:p>
                  </a:txBody>
                  <a:tcPr/>
                </a:tc>
                <a:tc>
                  <a:txBody>
                    <a:bodyPr/>
                    <a:lstStyle/>
                    <a:p>
                      <a:pPr algn="ctr"/>
                      <a:r>
                        <a:rPr lang="en-US" dirty="0"/>
                        <a:t>Nisan 15 Thursday</a:t>
                      </a:r>
                    </a:p>
                    <a:p>
                      <a:pPr algn="ctr"/>
                      <a:r>
                        <a:rPr lang="en-US" dirty="0"/>
                        <a:t>Nisan 16</a:t>
                      </a:r>
                    </a:p>
                    <a:p>
                      <a:pPr algn="ctr"/>
                      <a:r>
                        <a:rPr lang="en-US" dirty="0"/>
                        <a:t>Begins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6:00 p.m. Unleavened Bread</a:t>
                      </a:r>
                    </a:p>
                  </a:txBody>
                  <a:tcPr/>
                </a:tc>
                <a:tc>
                  <a:txBody>
                    <a:bodyPr/>
                    <a:lstStyle/>
                    <a:p>
                      <a:pPr algn="ctr"/>
                      <a:r>
                        <a:rPr lang="en-US" dirty="0"/>
                        <a:t>Nisan 16  Friday</a:t>
                      </a:r>
                    </a:p>
                    <a:p>
                      <a:pPr algn="ctr"/>
                      <a:r>
                        <a:rPr lang="en-US" dirty="0"/>
                        <a:t>Nisan 17</a:t>
                      </a:r>
                    </a:p>
                    <a:p>
                      <a:pPr algn="ctr"/>
                      <a:r>
                        <a:rPr lang="en-US" dirty="0"/>
                        <a:t>Begins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6:00 p.m. Unleavened Bread</a:t>
                      </a:r>
                    </a:p>
                  </a:txBody>
                  <a:tcPr/>
                </a:tc>
                <a:tc>
                  <a:txBody>
                    <a:bodyPr/>
                    <a:lstStyle/>
                    <a:p>
                      <a:pPr algn="ctr"/>
                      <a:r>
                        <a:rPr lang="en-US" dirty="0"/>
                        <a:t>Nisan 17 Saturday</a:t>
                      </a:r>
                    </a:p>
                    <a:p>
                      <a:pPr algn="ctr"/>
                      <a:r>
                        <a:rPr lang="en-US" dirty="0"/>
                        <a:t>Nisan 18</a:t>
                      </a:r>
                    </a:p>
                    <a:p>
                      <a:pPr algn="ctr"/>
                      <a:r>
                        <a:rPr lang="en-US" dirty="0"/>
                        <a:t>Begins</a:t>
                      </a:r>
                    </a:p>
                    <a:p>
                      <a:pPr algn="ctr"/>
                      <a:r>
                        <a:rPr lang="en-US" dirty="0"/>
                        <a:t>6:00 p.m.</a:t>
                      </a:r>
                    </a:p>
                    <a:p>
                      <a:pPr algn="ctr"/>
                      <a:r>
                        <a:rPr lang="en-US" dirty="0"/>
                        <a:t>Firstfruits</a:t>
                      </a:r>
                    </a:p>
                  </a:txBody>
                  <a:tcPr/>
                </a:tc>
                <a:extLst>
                  <a:ext uri="{0D108BD9-81ED-4DB2-BD59-A6C34878D82A}">
                    <a16:rowId xmlns:a16="http://schemas.microsoft.com/office/drawing/2014/main" val="1259050791"/>
                  </a:ext>
                </a:extLst>
              </a:tr>
              <a:tr h="1067092">
                <a:tc>
                  <a:txBody>
                    <a:bodyPr/>
                    <a:lstStyle/>
                    <a:p>
                      <a:pPr algn="ctr"/>
                      <a:r>
                        <a:rPr lang="en-US" dirty="0"/>
                        <a:t>Jesus Cursed the fig tree Matthew 21:18-22—Matthew 26:2</a:t>
                      </a:r>
                    </a:p>
                  </a:txBody>
                  <a:tcPr/>
                </a:tc>
                <a:tc>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Matthew 26:1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Passover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Lord’s Supper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John 13:1-20</a:t>
                      </a:r>
                    </a:p>
                  </a:txBody>
                  <a:tcPr/>
                </a:tc>
                <a:tc>
                  <a:txBody>
                    <a:bodyPr/>
                    <a:lstStyle/>
                    <a:p>
                      <a:pPr algn="ctr"/>
                      <a:r>
                        <a:rPr lang="en-US" dirty="0"/>
                        <a:t>Jesus Crucified</a:t>
                      </a:r>
                    </a:p>
                    <a:p>
                      <a:pPr algn="ctr"/>
                      <a:r>
                        <a:rPr lang="en-US" dirty="0"/>
                        <a:t>About</a:t>
                      </a:r>
                    </a:p>
                    <a:p>
                      <a:pPr algn="ctr"/>
                      <a:r>
                        <a:rPr lang="en-US" dirty="0"/>
                        <a:t>12</a:t>
                      </a:r>
                      <a:r>
                        <a:rPr lang="en-US" baseline="0" dirty="0"/>
                        <a:t> Noon</a:t>
                      </a:r>
                      <a:endParaRPr lang="en-US" dirty="0"/>
                    </a:p>
                    <a:p>
                      <a:pPr algn="ctr"/>
                      <a:r>
                        <a:rPr lang="en-US" dirty="0"/>
                        <a:t>Darkness</a:t>
                      </a:r>
                    </a:p>
                    <a:p>
                      <a:pPr algn="ctr"/>
                      <a:r>
                        <a:rPr lang="en-US" dirty="0"/>
                        <a:t>12:00 p.m.</a:t>
                      </a:r>
                    </a:p>
                  </a:txBody>
                  <a:tcPr/>
                </a:tc>
                <a:tc>
                  <a:txBody>
                    <a:bodyPr/>
                    <a:lstStyle/>
                    <a:p>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264233266"/>
                  </a:ext>
                </a:extLst>
              </a:tr>
              <a:tr h="1067092">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949358370"/>
                  </a:ext>
                </a:extLst>
              </a:tr>
            </a:tbl>
          </a:graphicData>
        </a:graphic>
      </p:graphicFrame>
      <p:sp>
        <p:nvSpPr>
          <p:cNvPr id="4" name="TextBox 3"/>
          <p:cNvSpPr txBox="1"/>
          <p:nvPr/>
        </p:nvSpPr>
        <p:spPr>
          <a:xfrm>
            <a:off x="2" y="336331"/>
            <a:ext cx="12191998" cy="1323439"/>
          </a:xfrm>
          <a:prstGeom prst="rect">
            <a:avLst/>
          </a:prstGeom>
          <a:noFill/>
        </p:spPr>
        <p:txBody>
          <a:bodyPr wrap="square" rtlCol="0">
            <a:spAutoFit/>
          </a:bodyPr>
          <a:lstStyle/>
          <a:p>
            <a:pPr algn="ctr"/>
            <a:r>
              <a:rPr lang="en-US" sz="8000" b="1" dirty="0"/>
              <a:t>Passion Week</a:t>
            </a:r>
          </a:p>
        </p:txBody>
      </p:sp>
    </p:spTree>
    <p:extLst>
      <p:ext uri="{BB962C8B-B14F-4D97-AF65-F5344CB8AC3E}">
        <p14:creationId xmlns:p14="http://schemas.microsoft.com/office/powerpoint/2010/main" val="42820536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236A77-969E-49C4-A444-D40A0E0BD724}"/>
              </a:ext>
            </a:extLst>
          </p:cNvPr>
          <p:cNvPicPr>
            <a:picLocks noChangeAspect="1"/>
          </p:cNvPicPr>
          <p:nvPr/>
        </p:nvPicPr>
        <p:blipFill>
          <a:blip r:embed="rId2"/>
          <a:stretch>
            <a:fillRect/>
          </a:stretch>
        </p:blipFill>
        <p:spPr>
          <a:xfrm>
            <a:off x="-1" y="-6622"/>
            <a:ext cx="12191999" cy="6864622"/>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312928028"/>
              </p:ext>
            </p:extLst>
          </p:nvPr>
        </p:nvGraphicFramePr>
        <p:xfrm>
          <a:off x="2" y="2117542"/>
          <a:ext cx="12191998" cy="5090452"/>
        </p:xfrm>
        <a:graphic>
          <a:graphicData uri="http://schemas.openxmlformats.org/drawingml/2006/table">
            <a:tbl>
              <a:tblPr firstRow="1" bandRow="1">
                <a:tableStyleId>{5C22544A-7EE6-4342-B048-85BDC9FD1C3A}</a:tableStyleId>
              </a:tblPr>
              <a:tblGrid>
                <a:gridCol w="1741714">
                  <a:extLst>
                    <a:ext uri="{9D8B030D-6E8A-4147-A177-3AD203B41FA5}">
                      <a16:colId xmlns:a16="http://schemas.microsoft.com/office/drawing/2014/main" val="1379427489"/>
                    </a:ext>
                  </a:extLst>
                </a:gridCol>
                <a:gridCol w="1741714">
                  <a:extLst>
                    <a:ext uri="{9D8B030D-6E8A-4147-A177-3AD203B41FA5}">
                      <a16:colId xmlns:a16="http://schemas.microsoft.com/office/drawing/2014/main" val="748615387"/>
                    </a:ext>
                  </a:extLst>
                </a:gridCol>
                <a:gridCol w="1741714">
                  <a:extLst>
                    <a:ext uri="{9D8B030D-6E8A-4147-A177-3AD203B41FA5}">
                      <a16:colId xmlns:a16="http://schemas.microsoft.com/office/drawing/2014/main" val="4261758366"/>
                    </a:ext>
                  </a:extLst>
                </a:gridCol>
                <a:gridCol w="1741714">
                  <a:extLst>
                    <a:ext uri="{9D8B030D-6E8A-4147-A177-3AD203B41FA5}">
                      <a16:colId xmlns:a16="http://schemas.microsoft.com/office/drawing/2014/main" val="3600984912"/>
                    </a:ext>
                  </a:extLst>
                </a:gridCol>
                <a:gridCol w="1741714">
                  <a:extLst>
                    <a:ext uri="{9D8B030D-6E8A-4147-A177-3AD203B41FA5}">
                      <a16:colId xmlns:a16="http://schemas.microsoft.com/office/drawing/2014/main" val="3210664994"/>
                    </a:ext>
                  </a:extLst>
                </a:gridCol>
                <a:gridCol w="1741714">
                  <a:extLst>
                    <a:ext uri="{9D8B030D-6E8A-4147-A177-3AD203B41FA5}">
                      <a16:colId xmlns:a16="http://schemas.microsoft.com/office/drawing/2014/main" val="3560513492"/>
                    </a:ext>
                  </a:extLst>
                </a:gridCol>
                <a:gridCol w="1741714">
                  <a:extLst>
                    <a:ext uri="{9D8B030D-6E8A-4147-A177-3AD203B41FA5}">
                      <a16:colId xmlns:a16="http://schemas.microsoft.com/office/drawing/2014/main" val="2040445695"/>
                    </a:ext>
                  </a:extLst>
                </a:gridCol>
              </a:tblGrid>
              <a:tr h="1067092">
                <a:tc>
                  <a:txBody>
                    <a:bodyPr/>
                    <a:lstStyle/>
                    <a:p>
                      <a:pPr algn="ctr"/>
                      <a:r>
                        <a:rPr lang="en-US" dirty="0"/>
                        <a:t>Nisan 11 Sunday</a:t>
                      </a:r>
                    </a:p>
                    <a:p>
                      <a:pPr algn="ctr"/>
                      <a:r>
                        <a:rPr lang="en-US" dirty="0"/>
                        <a:t>Nisan 12</a:t>
                      </a:r>
                    </a:p>
                    <a:p>
                      <a:pPr algn="ctr"/>
                      <a:r>
                        <a:rPr lang="en-US" dirty="0"/>
                        <a:t>Begins</a:t>
                      </a:r>
                    </a:p>
                    <a:p>
                      <a:pPr algn="ctr"/>
                      <a:r>
                        <a:rPr lang="en-US" dirty="0"/>
                        <a:t>6:00 p.m.</a:t>
                      </a:r>
                    </a:p>
                  </a:txBody>
                  <a:tcPr/>
                </a:tc>
                <a:tc>
                  <a:txBody>
                    <a:bodyPr/>
                    <a:lstStyle/>
                    <a:p>
                      <a:pPr algn="ctr"/>
                      <a:r>
                        <a:rPr lang="en-US" dirty="0"/>
                        <a:t>Nisan 12 Monday</a:t>
                      </a:r>
                    </a:p>
                    <a:p>
                      <a:pPr algn="ctr"/>
                      <a:r>
                        <a:rPr lang="en-US" dirty="0"/>
                        <a:t>Nisan 13</a:t>
                      </a:r>
                    </a:p>
                    <a:p>
                      <a:pPr algn="ctr"/>
                      <a:r>
                        <a:rPr lang="en-US" dirty="0"/>
                        <a:t>Begins</a:t>
                      </a:r>
                    </a:p>
                    <a:p>
                      <a:pPr algn="ctr"/>
                      <a:r>
                        <a:rPr lang="en-US" dirty="0"/>
                        <a:t>6:00 p.m.</a:t>
                      </a:r>
                    </a:p>
                  </a:txBody>
                  <a:tcPr/>
                </a:tc>
                <a:tc>
                  <a:txBody>
                    <a:bodyPr/>
                    <a:lstStyle/>
                    <a:p>
                      <a:pPr algn="ctr"/>
                      <a:r>
                        <a:rPr lang="en-US" dirty="0"/>
                        <a:t>Nisan 13 Tuesday</a:t>
                      </a:r>
                    </a:p>
                    <a:p>
                      <a:pPr algn="ctr"/>
                      <a:r>
                        <a:rPr lang="en-US" dirty="0"/>
                        <a:t>Nisan 14</a:t>
                      </a:r>
                    </a:p>
                    <a:p>
                      <a:pPr algn="ctr"/>
                      <a:r>
                        <a:rPr lang="en-US" dirty="0"/>
                        <a:t>Begins</a:t>
                      </a:r>
                    </a:p>
                    <a:p>
                      <a:pPr algn="ctr"/>
                      <a:r>
                        <a:rPr lang="en-US" dirty="0"/>
                        <a:t>6:00 p.m.</a:t>
                      </a:r>
                    </a:p>
                    <a:p>
                      <a:pPr algn="ctr"/>
                      <a:r>
                        <a:rPr lang="en-US" dirty="0"/>
                        <a:t>Passover</a:t>
                      </a:r>
                    </a:p>
                  </a:txBody>
                  <a:tcPr/>
                </a:tc>
                <a:tc>
                  <a:txBody>
                    <a:bodyPr/>
                    <a:lstStyle/>
                    <a:p>
                      <a:pPr algn="ctr"/>
                      <a:r>
                        <a:rPr lang="en-US" dirty="0"/>
                        <a:t>Nisan 14 Wednesday</a:t>
                      </a:r>
                    </a:p>
                    <a:p>
                      <a:pPr algn="ctr"/>
                      <a:r>
                        <a:rPr lang="en-US" dirty="0"/>
                        <a:t>Nisan 15</a:t>
                      </a:r>
                    </a:p>
                    <a:p>
                      <a:pPr algn="ctr"/>
                      <a:r>
                        <a:rPr lang="en-US" dirty="0"/>
                        <a:t>Begins</a:t>
                      </a:r>
                    </a:p>
                    <a:p>
                      <a:pPr algn="ctr"/>
                      <a:r>
                        <a:rPr lang="en-US" dirty="0"/>
                        <a:t>6:00 p.m.</a:t>
                      </a:r>
                    </a:p>
                    <a:p>
                      <a:pPr algn="ctr"/>
                      <a:r>
                        <a:rPr lang="en-US" dirty="0"/>
                        <a:t>Unleavened Bread</a:t>
                      </a:r>
                    </a:p>
                  </a:txBody>
                  <a:tcPr/>
                </a:tc>
                <a:tc>
                  <a:txBody>
                    <a:bodyPr/>
                    <a:lstStyle/>
                    <a:p>
                      <a:pPr algn="ctr"/>
                      <a:r>
                        <a:rPr lang="en-US" dirty="0"/>
                        <a:t>Nisan 15 Thursday</a:t>
                      </a:r>
                    </a:p>
                    <a:p>
                      <a:pPr algn="ctr"/>
                      <a:r>
                        <a:rPr lang="en-US" dirty="0"/>
                        <a:t>Nisan 16</a:t>
                      </a:r>
                    </a:p>
                    <a:p>
                      <a:pPr algn="ctr"/>
                      <a:r>
                        <a:rPr lang="en-US" dirty="0"/>
                        <a:t>Begins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6:00 p.m. Unleavened Bread</a:t>
                      </a:r>
                    </a:p>
                  </a:txBody>
                  <a:tcPr/>
                </a:tc>
                <a:tc>
                  <a:txBody>
                    <a:bodyPr/>
                    <a:lstStyle/>
                    <a:p>
                      <a:pPr algn="ctr"/>
                      <a:r>
                        <a:rPr lang="en-US" dirty="0"/>
                        <a:t>Nisan 16  Friday</a:t>
                      </a:r>
                    </a:p>
                    <a:p>
                      <a:pPr algn="ctr"/>
                      <a:r>
                        <a:rPr lang="en-US" dirty="0"/>
                        <a:t>Nisan 17</a:t>
                      </a:r>
                    </a:p>
                    <a:p>
                      <a:pPr algn="ctr"/>
                      <a:r>
                        <a:rPr lang="en-US" dirty="0"/>
                        <a:t>Begins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6:00 p.m. Unleavened Bread</a:t>
                      </a:r>
                    </a:p>
                  </a:txBody>
                  <a:tcPr/>
                </a:tc>
                <a:tc>
                  <a:txBody>
                    <a:bodyPr/>
                    <a:lstStyle/>
                    <a:p>
                      <a:pPr algn="ctr"/>
                      <a:r>
                        <a:rPr lang="en-US" dirty="0"/>
                        <a:t>Nisan 17 Saturday</a:t>
                      </a:r>
                    </a:p>
                    <a:p>
                      <a:pPr algn="ctr"/>
                      <a:r>
                        <a:rPr lang="en-US" dirty="0"/>
                        <a:t>Nisan 18</a:t>
                      </a:r>
                    </a:p>
                    <a:p>
                      <a:pPr algn="ctr"/>
                      <a:r>
                        <a:rPr lang="en-US" dirty="0"/>
                        <a:t>Begins</a:t>
                      </a:r>
                    </a:p>
                    <a:p>
                      <a:pPr algn="ctr"/>
                      <a:r>
                        <a:rPr lang="en-US" dirty="0"/>
                        <a:t>6:00 p.m.</a:t>
                      </a:r>
                    </a:p>
                    <a:p>
                      <a:pPr algn="ctr"/>
                      <a:r>
                        <a:rPr lang="en-US" dirty="0"/>
                        <a:t>Firstfruits</a:t>
                      </a:r>
                    </a:p>
                  </a:txBody>
                  <a:tcPr/>
                </a:tc>
                <a:extLst>
                  <a:ext uri="{0D108BD9-81ED-4DB2-BD59-A6C34878D82A}">
                    <a16:rowId xmlns:a16="http://schemas.microsoft.com/office/drawing/2014/main" val="1259050791"/>
                  </a:ext>
                </a:extLst>
              </a:tr>
              <a:tr h="1067092">
                <a:tc>
                  <a:txBody>
                    <a:bodyPr/>
                    <a:lstStyle/>
                    <a:p>
                      <a:pPr algn="ctr"/>
                      <a:r>
                        <a:rPr lang="en-US" dirty="0"/>
                        <a:t>Jesus Cursed the fig tree Matthew 21:18-22—Matthew 26:2</a:t>
                      </a:r>
                    </a:p>
                  </a:txBody>
                  <a:tcPr/>
                </a:tc>
                <a:tc>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Matthew 26:1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Passover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Lord’s Supper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John 13:1-20</a:t>
                      </a:r>
                    </a:p>
                  </a:txBody>
                  <a:tcPr/>
                </a:tc>
                <a:tc>
                  <a:txBody>
                    <a:bodyPr/>
                    <a:lstStyle/>
                    <a:p>
                      <a:pPr algn="ctr"/>
                      <a:r>
                        <a:rPr lang="en-US" dirty="0"/>
                        <a:t>Jesus Crucified</a:t>
                      </a:r>
                    </a:p>
                    <a:p>
                      <a:pPr algn="ctr"/>
                      <a:r>
                        <a:rPr lang="en-US" dirty="0"/>
                        <a:t>About</a:t>
                      </a:r>
                    </a:p>
                    <a:p>
                      <a:pPr algn="ctr"/>
                      <a:r>
                        <a:rPr lang="en-US" dirty="0"/>
                        <a:t>12</a:t>
                      </a:r>
                      <a:r>
                        <a:rPr lang="en-US" baseline="0" dirty="0"/>
                        <a:t> Noon</a:t>
                      </a:r>
                      <a:endParaRPr lang="en-US" dirty="0"/>
                    </a:p>
                    <a:p>
                      <a:pPr algn="ctr"/>
                      <a:r>
                        <a:rPr lang="en-US" dirty="0"/>
                        <a:t>Darkness</a:t>
                      </a:r>
                    </a:p>
                    <a:p>
                      <a:pPr algn="ctr"/>
                      <a:r>
                        <a:rPr lang="en-US" dirty="0"/>
                        <a:t>12:00 p.m.</a:t>
                      </a:r>
                    </a:p>
                    <a:p>
                      <a:pPr algn="ctr"/>
                      <a:r>
                        <a:rPr lang="en-US" dirty="0"/>
                        <a:t>Jesus Died</a:t>
                      </a:r>
                    </a:p>
                    <a:p>
                      <a:pPr algn="ctr"/>
                      <a:r>
                        <a:rPr lang="en-US" dirty="0"/>
                        <a:t>3:00 p.m.</a:t>
                      </a:r>
                    </a:p>
                  </a:txBody>
                  <a:tcPr/>
                </a:tc>
                <a:tc>
                  <a:txBody>
                    <a:bodyPr/>
                    <a:lstStyle/>
                    <a:p>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264233266"/>
                  </a:ext>
                </a:extLst>
              </a:tr>
              <a:tr h="1067092">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949358370"/>
                  </a:ext>
                </a:extLst>
              </a:tr>
            </a:tbl>
          </a:graphicData>
        </a:graphic>
      </p:graphicFrame>
      <p:sp>
        <p:nvSpPr>
          <p:cNvPr id="4" name="TextBox 3"/>
          <p:cNvSpPr txBox="1"/>
          <p:nvPr/>
        </p:nvSpPr>
        <p:spPr>
          <a:xfrm>
            <a:off x="2" y="336331"/>
            <a:ext cx="12191998" cy="1323439"/>
          </a:xfrm>
          <a:prstGeom prst="rect">
            <a:avLst/>
          </a:prstGeom>
          <a:noFill/>
        </p:spPr>
        <p:txBody>
          <a:bodyPr wrap="square" rtlCol="0">
            <a:spAutoFit/>
          </a:bodyPr>
          <a:lstStyle/>
          <a:p>
            <a:pPr algn="ctr"/>
            <a:r>
              <a:rPr lang="en-US" sz="8000" b="1" dirty="0"/>
              <a:t>Passion Week</a:t>
            </a:r>
          </a:p>
        </p:txBody>
      </p:sp>
    </p:spTree>
    <p:extLst>
      <p:ext uri="{BB962C8B-B14F-4D97-AF65-F5344CB8AC3E}">
        <p14:creationId xmlns:p14="http://schemas.microsoft.com/office/powerpoint/2010/main" val="23477466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09097"/>
            <a:ext cx="12192000" cy="6524863"/>
          </a:xfrm>
          <a:prstGeom prst="rect">
            <a:avLst/>
          </a:prstGeom>
          <a:noFill/>
        </p:spPr>
        <p:txBody>
          <a:bodyPr wrap="square" rtlCol="0">
            <a:spAutoFit/>
          </a:bodyPr>
          <a:lstStyle/>
          <a:p>
            <a:r>
              <a:rPr lang="en-US" sz="3800" b="1" dirty="0"/>
              <a:t>Mark 15:34-37 (KJV) </a:t>
            </a:r>
          </a:p>
          <a:p>
            <a:r>
              <a:rPr lang="en-US" sz="3800" b="1" dirty="0"/>
              <a:t>34  And at the ninth hour Jesus cried with a loud voice, saying, Eloi, Eloi, lama </a:t>
            </a:r>
            <a:r>
              <a:rPr lang="en-US" sz="3800" b="1" dirty="0" err="1"/>
              <a:t>sabachthani</a:t>
            </a:r>
            <a:r>
              <a:rPr lang="en-US" sz="3800" b="1" dirty="0"/>
              <a:t>? which is, being interpreted, My God, my God, why hast thou forsaken me? </a:t>
            </a:r>
          </a:p>
          <a:p>
            <a:r>
              <a:rPr lang="en-US" sz="3800" b="1" dirty="0"/>
              <a:t>35  And some of them that stood by, when they heard it, said, Behold, he calleth Elias. </a:t>
            </a:r>
          </a:p>
          <a:p>
            <a:r>
              <a:rPr lang="en-US" sz="3800" b="1" dirty="0"/>
              <a:t>36  And one ran and filled a </a:t>
            </a:r>
            <a:r>
              <a:rPr lang="en-US" sz="3800" b="1" dirty="0" err="1"/>
              <a:t>spunge</a:t>
            </a:r>
            <a:r>
              <a:rPr lang="en-US" sz="3800" b="1" dirty="0"/>
              <a:t> full of vinegar, and put it on a reed, and gave him to drink, saying, Let alone; let us see whether Elias will come to take him down. </a:t>
            </a:r>
          </a:p>
          <a:p>
            <a:r>
              <a:rPr lang="en-US" sz="3800" b="1" dirty="0"/>
              <a:t>37  And Jesus cried with a loud voice, and gave up the ghost. </a:t>
            </a:r>
            <a:endParaRPr lang="en-US" sz="3800" dirty="0"/>
          </a:p>
        </p:txBody>
      </p:sp>
    </p:spTree>
    <p:extLst>
      <p:ext uri="{BB962C8B-B14F-4D97-AF65-F5344CB8AC3E}">
        <p14:creationId xmlns:p14="http://schemas.microsoft.com/office/powerpoint/2010/main" val="242966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B8071EC4-4F0A-49C1-858C-3390A1D935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629"/>
            <a:ext cx="12191998" cy="685437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pictures of garden tomb jerusal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966" y="0"/>
            <a:ext cx="11161986" cy="6858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6706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35FBB496-5670-44BA-8DCA-C95CB1BDAE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123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1945"/>
            <a:ext cx="12192000" cy="5109091"/>
          </a:xfrm>
          <a:prstGeom prst="rect">
            <a:avLst/>
          </a:prstGeom>
          <a:noFill/>
        </p:spPr>
        <p:txBody>
          <a:bodyPr wrap="square" rtlCol="0">
            <a:spAutoFit/>
          </a:bodyPr>
          <a:lstStyle/>
          <a:p>
            <a:r>
              <a:rPr lang="en-US" sz="4400" b="1" dirty="0"/>
              <a:t>John 19:31 KJV  The Jews therefore, because it was the preparation, that the bodies should not remain upon the cross on the </a:t>
            </a:r>
            <a:r>
              <a:rPr lang="en-US" sz="4400" b="1" dirty="0" err="1"/>
              <a:t>sabbath</a:t>
            </a:r>
            <a:r>
              <a:rPr lang="en-US" sz="4400" b="1" dirty="0"/>
              <a:t> day, (</a:t>
            </a:r>
            <a:r>
              <a:rPr lang="en-US" sz="4400" b="1" dirty="0">
                <a:solidFill>
                  <a:srgbClr val="FF0000"/>
                </a:solidFill>
              </a:rPr>
              <a:t>for that </a:t>
            </a:r>
            <a:r>
              <a:rPr lang="en-US" sz="4400" b="1" dirty="0" err="1">
                <a:solidFill>
                  <a:srgbClr val="FF0000"/>
                </a:solidFill>
              </a:rPr>
              <a:t>sabbath</a:t>
            </a:r>
            <a:r>
              <a:rPr lang="en-US" sz="4400" b="1" dirty="0">
                <a:solidFill>
                  <a:srgbClr val="FF0000"/>
                </a:solidFill>
              </a:rPr>
              <a:t> day was an high day</a:t>
            </a:r>
            <a:r>
              <a:rPr lang="en-US" sz="4400" b="1" dirty="0"/>
              <a:t>,) besought Pilate that their legs might be broken, and </a:t>
            </a:r>
            <a:r>
              <a:rPr lang="en-US" sz="4400" b="1" i="1" dirty="0"/>
              <a:t>that</a:t>
            </a:r>
            <a:r>
              <a:rPr lang="en-US" sz="4400" b="1" dirty="0"/>
              <a:t> they might be taken away.</a:t>
            </a:r>
          </a:p>
          <a:p>
            <a:endParaRPr lang="x-none" sz="4400" b="1" dirty="0"/>
          </a:p>
          <a:p>
            <a:endParaRPr lang="en-US" dirty="0"/>
          </a:p>
        </p:txBody>
      </p:sp>
    </p:spTree>
    <p:extLst>
      <p:ext uri="{BB962C8B-B14F-4D97-AF65-F5344CB8AC3E}">
        <p14:creationId xmlns:p14="http://schemas.microsoft.com/office/powerpoint/2010/main" val="11046533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20414"/>
            <a:ext cx="12192000" cy="7078861"/>
          </a:xfrm>
          <a:prstGeom prst="rect">
            <a:avLst/>
          </a:prstGeom>
          <a:noFill/>
        </p:spPr>
        <p:txBody>
          <a:bodyPr wrap="square" rtlCol="0">
            <a:spAutoFit/>
          </a:bodyPr>
          <a:lstStyle/>
          <a:p>
            <a:r>
              <a:rPr lang="en-US" sz="3400" b="1" dirty="0"/>
              <a:t>Luke 23:50-54 (KJV) </a:t>
            </a:r>
          </a:p>
          <a:p>
            <a:r>
              <a:rPr lang="en-US" sz="3400" b="1" dirty="0"/>
              <a:t>50  And, behold, there was a man named Joseph, a counsellor; and he was a good man, and a just: </a:t>
            </a:r>
          </a:p>
          <a:p>
            <a:r>
              <a:rPr lang="en-US" sz="3400" b="1" dirty="0"/>
              <a:t>51  (The same had not consented to the counsel and deed of them;) he was of </a:t>
            </a:r>
            <a:r>
              <a:rPr lang="en-US" sz="3400" b="1" dirty="0" err="1"/>
              <a:t>Arimathaea</a:t>
            </a:r>
            <a:r>
              <a:rPr lang="en-US" sz="3400" b="1" dirty="0"/>
              <a:t>, a city of the Jews: who also himself waited for the kingdom of God. </a:t>
            </a:r>
          </a:p>
          <a:p>
            <a:r>
              <a:rPr lang="en-US" sz="3400" b="1" dirty="0"/>
              <a:t>52  This man went unto Pilate, and begged the body of Jesus. </a:t>
            </a:r>
          </a:p>
          <a:p>
            <a:r>
              <a:rPr lang="en-US" sz="3400" b="1" dirty="0"/>
              <a:t>53  And he took it down, and wrapped it in linen, and laid it in a sepulchre that was hewn in stone, wherein never man before was laid. </a:t>
            </a:r>
          </a:p>
          <a:p>
            <a:r>
              <a:rPr lang="en-US" sz="3400" b="1" dirty="0"/>
              <a:t>54  And that day was the preparation, and the sabbath drew on. </a:t>
            </a:r>
          </a:p>
          <a:p>
            <a:endParaRPr lang="x-none" sz="4000" b="1" dirty="0"/>
          </a:p>
          <a:p>
            <a:endParaRPr lang="en-US" sz="4000" b="1" dirty="0"/>
          </a:p>
        </p:txBody>
      </p:sp>
    </p:spTree>
    <p:extLst>
      <p:ext uri="{BB962C8B-B14F-4D97-AF65-F5344CB8AC3E}">
        <p14:creationId xmlns:p14="http://schemas.microsoft.com/office/powerpoint/2010/main" val="12709491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F5CDA8-B8A7-4167-A101-D4E877171CE8}"/>
              </a:ext>
            </a:extLst>
          </p:cNvPr>
          <p:cNvPicPr>
            <a:picLocks noChangeAspect="1"/>
          </p:cNvPicPr>
          <p:nvPr/>
        </p:nvPicPr>
        <p:blipFill>
          <a:blip r:embed="rId2"/>
          <a:stretch>
            <a:fillRect/>
          </a:stretch>
        </p:blipFill>
        <p:spPr>
          <a:xfrm>
            <a:off x="5414" y="0"/>
            <a:ext cx="12181172" cy="685800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601691323"/>
              </p:ext>
            </p:extLst>
          </p:nvPr>
        </p:nvGraphicFramePr>
        <p:xfrm>
          <a:off x="2" y="2117542"/>
          <a:ext cx="12191998" cy="5913412"/>
        </p:xfrm>
        <a:graphic>
          <a:graphicData uri="http://schemas.openxmlformats.org/drawingml/2006/table">
            <a:tbl>
              <a:tblPr firstRow="1" bandRow="1">
                <a:tableStyleId>{5C22544A-7EE6-4342-B048-85BDC9FD1C3A}</a:tableStyleId>
              </a:tblPr>
              <a:tblGrid>
                <a:gridCol w="1741714">
                  <a:extLst>
                    <a:ext uri="{9D8B030D-6E8A-4147-A177-3AD203B41FA5}">
                      <a16:colId xmlns:a16="http://schemas.microsoft.com/office/drawing/2014/main" val="1379427489"/>
                    </a:ext>
                  </a:extLst>
                </a:gridCol>
                <a:gridCol w="1741714">
                  <a:extLst>
                    <a:ext uri="{9D8B030D-6E8A-4147-A177-3AD203B41FA5}">
                      <a16:colId xmlns:a16="http://schemas.microsoft.com/office/drawing/2014/main" val="748615387"/>
                    </a:ext>
                  </a:extLst>
                </a:gridCol>
                <a:gridCol w="1741714">
                  <a:extLst>
                    <a:ext uri="{9D8B030D-6E8A-4147-A177-3AD203B41FA5}">
                      <a16:colId xmlns:a16="http://schemas.microsoft.com/office/drawing/2014/main" val="4261758366"/>
                    </a:ext>
                  </a:extLst>
                </a:gridCol>
                <a:gridCol w="1741714">
                  <a:extLst>
                    <a:ext uri="{9D8B030D-6E8A-4147-A177-3AD203B41FA5}">
                      <a16:colId xmlns:a16="http://schemas.microsoft.com/office/drawing/2014/main" val="3600984912"/>
                    </a:ext>
                  </a:extLst>
                </a:gridCol>
                <a:gridCol w="1741714">
                  <a:extLst>
                    <a:ext uri="{9D8B030D-6E8A-4147-A177-3AD203B41FA5}">
                      <a16:colId xmlns:a16="http://schemas.microsoft.com/office/drawing/2014/main" val="3210664994"/>
                    </a:ext>
                  </a:extLst>
                </a:gridCol>
                <a:gridCol w="1741714">
                  <a:extLst>
                    <a:ext uri="{9D8B030D-6E8A-4147-A177-3AD203B41FA5}">
                      <a16:colId xmlns:a16="http://schemas.microsoft.com/office/drawing/2014/main" val="3560513492"/>
                    </a:ext>
                  </a:extLst>
                </a:gridCol>
                <a:gridCol w="1741714">
                  <a:extLst>
                    <a:ext uri="{9D8B030D-6E8A-4147-A177-3AD203B41FA5}">
                      <a16:colId xmlns:a16="http://schemas.microsoft.com/office/drawing/2014/main" val="2040445695"/>
                    </a:ext>
                  </a:extLst>
                </a:gridCol>
              </a:tblGrid>
              <a:tr h="1067092">
                <a:tc>
                  <a:txBody>
                    <a:bodyPr/>
                    <a:lstStyle/>
                    <a:p>
                      <a:pPr algn="ctr"/>
                      <a:r>
                        <a:rPr lang="en-US" dirty="0"/>
                        <a:t>Nisan 11 Sunday</a:t>
                      </a:r>
                    </a:p>
                    <a:p>
                      <a:pPr algn="ctr"/>
                      <a:r>
                        <a:rPr lang="en-US" dirty="0"/>
                        <a:t>Nisan 12</a:t>
                      </a:r>
                    </a:p>
                    <a:p>
                      <a:pPr algn="ctr"/>
                      <a:r>
                        <a:rPr lang="en-US" dirty="0"/>
                        <a:t>Begins</a:t>
                      </a:r>
                    </a:p>
                    <a:p>
                      <a:pPr algn="ctr"/>
                      <a:r>
                        <a:rPr lang="en-US" dirty="0"/>
                        <a:t>6:00 p.m.</a:t>
                      </a:r>
                    </a:p>
                  </a:txBody>
                  <a:tcPr/>
                </a:tc>
                <a:tc>
                  <a:txBody>
                    <a:bodyPr/>
                    <a:lstStyle/>
                    <a:p>
                      <a:pPr algn="ctr"/>
                      <a:r>
                        <a:rPr lang="en-US" dirty="0"/>
                        <a:t>Nisan 12 Monday</a:t>
                      </a:r>
                    </a:p>
                    <a:p>
                      <a:pPr algn="ctr"/>
                      <a:r>
                        <a:rPr lang="en-US" dirty="0"/>
                        <a:t>Nisan 13</a:t>
                      </a:r>
                    </a:p>
                    <a:p>
                      <a:pPr algn="ctr"/>
                      <a:r>
                        <a:rPr lang="en-US" dirty="0"/>
                        <a:t>Begins</a:t>
                      </a:r>
                    </a:p>
                    <a:p>
                      <a:pPr algn="ctr"/>
                      <a:r>
                        <a:rPr lang="en-US" dirty="0"/>
                        <a:t>6:00 p.m.</a:t>
                      </a:r>
                    </a:p>
                  </a:txBody>
                  <a:tcPr/>
                </a:tc>
                <a:tc>
                  <a:txBody>
                    <a:bodyPr/>
                    <a:lstStyle/>
                    <a:p>
                      <a:pPr algn="ctr"/>
                      <a:r>
                        <a:rPr lang="en-US" dirty="0"/>
                        <a:t>Nisan 13 Tuesday</a:t>
                      </a:r>
                    </a:p>
                    <a:p>
                      <a:pPr algn="ctr"/>
                      <a:r>
                        <a:rPr lang="en-US" dirty="0"/>
                        <a:t>Nisan 14</a:t>
                      </a:r>
                    </a:p>
                    <a:p>
                      <a:pPr algn="ctr"/>
                      <a:r>
                        <a:rPr lang="en-US" dirty="0"/>
                        <a:t>Begins</a:t>
                      </a:r>
                    </a:p>
                    <a:p>
                      <a:pPr algn="ctr"/>
                      <a:r>
                        <a:rPr lang="en-US" dirty="0"/>
                        <a:t>6:00 p.m.</a:t>
                      </a:r>
                    </a:p>
                    <a:p>
                      <a:pPr algn="ctr"/>
                      <a:r>
                        <a:rPr lang="en-US" dirty="0"/>
                        <a:t>Passover</a:t>
                      </a:r>
                    </a:p>
                  </a:txBody>
                  <a:tcPr/>
                </a:tc>
                <a:tc>
                  <a:txBody>
                    <a:bodyPr/>
                    <a:lstStyle/>
                    <a:p>
                      <a:pPr algn="ctr"/>
                      <a:r>
                        <a:rPr lang="en-US" dirty="0"/>
                        <a:t>Nisan 14 Wednesday</a:t>
                      </a:r>
                    </a:p>
                    <a:p>
                      <a:pPr algn="ctr"/>
                      <a:r>
                        <a:rPr lang="en-US" dirty="0"/>
                        <a:t>Nisan 15</a:t>
                      </a:r>
                    </a:p>
                    <a:p>
                      <a:pPr algn="ctr"/>
                      <a:r>
                        <a:rPr lang="en-US" dirty="0"/>
                        <a:t>Begins</a:t>
                      </a:r>
                    </a:p>
                    <a:p>
                      <a:pPr algn="ctr"/>
                      <a:r>
                        <a:rPr lang="en-US" dirty="0"/>
                        <a:t>6:00 p.m.</a:t>
                      </a:r>
                    </a:p>
                    <a:p>
                      <a:pPr algn="ctr"/>
                      <a:r>
                        <a:rPr lang="en-US" dirty="0"/>
                        <a:t>Unleavened Bread</a:t>
                      </a:r>
                    </a:p>
                  </a:txBody>
                  <a:tcPr/>
                </a:tc>
                <a:tc>
                  <a:txBody>
                    <a:bodyPr/>
                    <a:lstStyle/>
                    <a:p>
                      <a:pPr algn="ctr"/>
                      <a:r>
                        <a:rPr lang="en-US" dirty="0"/>
                        <a:t>Nisan 15 Thursday</a:t>
                      </a:r>
                    </a:p>
                    <a:p>
                      <a:pPr algn="ctr"/>
                      <a:r>
                        <a:rPr lang="en-US" dirty="0"/>
                        <a:t>Nisan 16</a:t>
                      </a:r>
                    </a:p>
                    <a:p>
                      <a:pPr algn="ctr"/>
                      <a:r>
                        <a:rPr lang="en-US" dirty="0"/>
                        <a:t>Begins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6:00 p.m. Unleavened Bread</a:t>
                      </a:r>
                    </a:p>
                  </a:txBody>
                  <a:tcPr/>
                </a:tc>
                <a:tc>
                  <a:txBody>
                    <a:bodyPr/>
                    <a:lstStyle/>
                    <a:p>
                      <a:pPr algn="ctr"/>
                      <a:r>
                        <a:rPr lang="en-US" dirty="0"/>
                        <a:t>Nisan 16  Friday</a:t>
                      </a:r>
                    </a:p>
                    <a:p>
                      <a:pPr algn="ctr"/>
                      <a:r>
                        <a:rPr lang="en-US" dirty="0"/>
                        <a:t>Nisan 17</a:t>
                      </a:r>
                    </a:p>
                    <a:p>
                      <a:pPr algn="ctr"/>
                      <a:r>
                        <a:rPr lang="en-US" dirty="0"/>
                        <a:t>Begins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6:00 p.m. Unleavened Bread</a:t>
                      </a:r>
                    </a:p>
                  </a:txBody>
                  <a:tcPr/>
                </a:tc>
                <a:tc>
                  <a:txBody>
                    <a:bodyPr/>
                    <a:lstStyle/>
                    <a:p>
                      <a:pPr algn="ctr"/>
                      <a:r>
                        <a:rPr lang="en-US" dirty="0"/>
                        <a:t>Nisan 17 Saturday</a:t>
                      </a:r>
                    </a:p>
                    <a:p>
                      <a:pPr algn="ctr"/>
                      <a:r>
                        <a:rPr lang="en-US" dirty="0"/>
                        <a:t>Nisan 18</a:t>
                      </a:r>
                    </a:p>
                    <a:p>
                      <a:pPr algn="ctr"/>
                      <a:r>
                        <a:rPr lang="en-US" dirty="0"/>
                        <a:t>Begins</a:t>
                      </a:r>
                    </a:p>
                    <a:p>
                      <a:pPr algn="ctr"/>
                      <a:r>
                        <a:rPr lang="en-US" dirty="0"/>
                        <a:t>6:00 p.m.</a:t>
                      </a:r>
                    </a:p>
                    <a:p>
                      <a:pPr algn="ctr"/>
                      <a:r>
                        <a:rPr lang="en-US" dirty="0"/>
                        <a:t>Firstfruits</a:t>
                      </a:r>
                    </a:p>
                  </a:txBody>
                  <a:tcPr/>
                </a:tc>
                <a:extLst>
                  <a:ext uri="{0D108BD9-81ED-4DB2-BD59-A6C34878D82A}">
                    <a16:rowId xmlns:a16="http://schemas.microsoft.com/office/drawing/2014/main" val="1259050791"/>
                  </a:ext>
                </a:extLst>
              </a:tr>
              <a:tr h="1067092">
                <a:tc>
                  <a:txBody>
                    <a:bodyPr/>
                    <a:lstStyle/>
                    <a:p>
                      <a:pPr algn="ctr"/>
                      <a:r>
                        <a:rPr lang="en-US" dirty="0"/>
                        <a:t>Jesus Cursed the fig tree Matthew 21:18-22—Matthew 26:2</a:t>
                      </a:r>
                    </a:p>
                  </a:txBody>
                  <a:tcPr/>
                </a:tc>
                <a:tc>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Matthew 26:1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Passover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Lord’s Supper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John 13:1-20</a:t>
                      </a:r>
                    </a:p>
                  </a:txBody>
                  <a:tcPr/>
                </a:tc>
                <a:tc>
                  <a:txBody>
                    <a:bodyPr/>
                    <a:lstStyle/>
                    <a:p>
                      <a:pPr algn="ctr"/>
                      <a:r>
                        <a:rPr lang="en-US" dirty="0"/>
                        <a:t>Jesus Crucified</a:t>
                      </a:r>
                    </a:p>
                    <a:p>
                      <a:pPr algn="ctr"/>
                      <a:r>
                        <a:rPr lang="en-US" dirty="0"/>
                        <a:t>About</a:t>
                      </a:r>
                    </a:p>
                    <a:p>
                      <a:pPr algn="ctr"/>
                      <a:r>
                        <a:rPr lang="en-US" dirty="0"/>
                        <a:t>12</a:t>
                      </a:r>
                      <a:r>
                        <a:rPr lang="en-US" baseline="0" dirty="0"/>
                        <a:t> Noon</a:t>
                      </a:r>
                      <a:endParaRPr lang="en-US" dirty="0"/>
                    </a:p>
                    <a:p>
                      <a:pPr algn="ctr"/>
                      <a:r>
                        <a:rPr lang="en-US" dirty="0"/>
                        <a:t>Darkness</a:t>
                      </a:r>
                    </a:p>
                    <a:p>
                      <a:pPr algn="ctr"/>
                      <a:r>
                        <a:rPr lang="en-US" dirty="0"/>
                        <a:t>12:00 p.m.</a:t>
                      </a:r>
                    </a:p>
                    <a:p>
                      <a:pPr algn="ctr"/>
                      <a:r>
                        <a:rPr lang="en-US" dirty="0"/>
                        <a:t>Jesus Died</a:t>
                      </a:r>
                    </a:p>
                    <a:p>
                      <a:pPr algn="ctr"/>
                      <a:r>
                        <a:rPr lang="en-US" dirty="0"/>
                        <a:t>3:00 p.m.</a:t>
                      </a:r>
                    </a:p>
                    <a:p>
                      <a:pPr algn="ctr"/>
                      <a:r>
                        <a:rPr lang="en-US" dirty="0"/>
                        <a:t>Jesus in Tomb </a:t>
                      </a:r>
                    </a:p>
                    <a:p>
                      <a:pPr algn="ctr"/>
                      <a:r>
                        <a:rPr lang="en-US" dirty="0"/>
                        <a:t>Before</a:t>
                      </a:r>
                      <a:r>
                        <a:rPr lang="en-US" baseline="0" dirty="0"/>
                        <a:t> High Holy Day</a:t>
                      </a:r>
                      <a:endParaRPr lang="en-US" dirty="0"/>
                    </a:p>
                  </a:txBody>
                  <a:tcPr/>
                </a:tc>
                <a:tc>
                  <a:txBody>
                    <a:bodyPr/>
                    <a:lstStyle/>
                    <a:p>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264233266"/>
                  </a:ext>
                </a:extLst>
              </a:tr>
              <a:tr h="1067092">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949358370"/>
                  </a:ext>
                </a:extLst>
              </a:tr>
            </a:tbl>
          </a:graphicData>
        </a:graphic>
      </p:graphicFrame>
      <p:sp>
        <p:nvSpPr>
          <p:cNvPr id="4" name="TextBox 3"/>
          <p:cNvSpPr txBox="1"/>
          <p:nvPr/>
        </p:nvSpPr>
        <p:spPr>
          <a:xfrm>
            <a:off x="2" y="336331"/>
            <a:ext cx="12191998" cy="1323439"/>
          </a:xfrm>
          <a:prstGeom prst="rect">
            <a:avLst/>
          </a:prstGeom>
          <a:noFill/>
        </p:spPr>
        <p:txBody>
          <a:bodyPr wrap="square" rtlCol="0">
            <a:spAutoFit/>
          </a:bodyPr>
          <a:lstStyle/>
          <a:p>
            <a:pPr algn="ctr"/>
            <a:r>
              <a:rPr lang="en-US" sz="8000" b="1" dirty="0"/>
              <a:t>Passion Week</a:t>
            </a:r>
          </a:p>
        </p:txBody>
      </p:sp>
    </p:spTree>
    <p:extLst>
      <p:ext uri="{BB962C8B-B14F-4D97-AF65-F5344CB8AC3E}">
        <p14:creationId xmlns:p14="http://schemas.microsoft.com/office/powerpoint/2010/main" val="17145633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D5EFF3-9E63-47AD-983E-8FAC2CD8BB9B}"/>
              </a:ext>
            </a:extLst>
          </p:cNvPr>
          <p:cNvPicPr>
            <a:picLocks noChangeAspect="1"/>
          </p:cNvPicPr>
          <p:nvPr/>
        </p:nvPicPr>
        <p:blipFill>
          <a:blip r:embed="rId2"/>
          <a:stretch>
            <a:fillRect/>
          </a:stretch>
        </p:blipFill>
        <p:spPr>
          <a:xfrm>
            <a:off x="5414" y="0"/>
            <a:ext cx="12181172" cy="685800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494363498"/>
              </p:ext>
            </p:extLst>
          </p:nvPr>
        </p:nvGraphicFramePr>
        <p:xfrm>
          <a:off x="2" y="2117542"/>
          <a:ext cx="12191998" cy="5913412"/>
        </p:xfrm>
        <a:graphic>
          <a:graphicData uri="http://schemas.openxmlformats.org/drawingml/2006/table">
            <a:tbl>
              <a:tblPr firstRow="1" bandRow="1">
                <a:tableStyleId>{5C22544A-7EE6-4342-B048-85BDC9FD1C3A}</a:tableStyleId>
              </a:tblPr>
              <a:tblGrid>
                <a:gridCol w="1741714">
                  <a:extLst>
                    <a:ext uri="{9D8B030D-6E8A-4147-A177-3AD203B41FA5}">
                      <a16:colId xmlns:a16="http://schemas.microsoft.com/office/drawing/2014/main" val="1379427489"/>
                    </a:ext>
                  </a:extLst>
                </a:gridCol>
                <a:gridCol w="1741714">
                  <a:extLst>
                    <a:ext uri="{9D8B030D-6E8A-4147-A177-3AD203B41FA5}">
                      <a16:colId xmlns:a16="http://schemas.microsoft.com/office/drawing/2014/main" val="748615387"/>
                    </a:ext>
                  </a:extLst>
                </a:gridCol>
                <a:gridCol w="1741714">
                  <a:extLst>
                    <a:ext uri="{9D8B030D-6E8A-4147-A177-3AD203B41FA5}">
                      <a16:colId xmlns:a16="http://schemas.microsoft.com/office/drawing/2014/main" val="4261758366"/>
                    </a:ext>
                  </a:extLst>
                </a:gridCol>
                <a:gridCol w="1741714">
                  <a:extLst>
                    <a:ext uri="{9D8B030D-6E8A-4147-A177-3AD203B41FA5}">
                      <a16:colId xmlns:a16="http://schemas.microsoft.com/office/drawing/2014/main" val="3600984912"/>
                    </a:ext>
                  </a:extLst>
                </a:gridCol>
                <a:gridCol w="1741714">
                  <a:extLst>
                    <a:ext uri="{9D8B030D-6E8A-4147-A177-3AD203B41FA5}">
                      <a16:colId xmlns:a16="http://schemas.microsoft.com/office/drawing/2014/main" val="3210664994"/>
                    </a:ext>
                  </a:extLst>
                </a:gridCol>
                <a:gridCol w="1741714">
                  <a:extLst>
                    <a:ext uri="{9D8B030D-6E8A-4147-A177-3AD203B41FA5}">
                      <a16:colId xmlns:a16="http://schemas.microsoft.com/office/drawing/2014/main" val="3560513492"/>
                    </a:ext>
                  </a:extLst>
                </a:gridCol>
                <a:gridCol w="1741714">
                  <a:extLst>
                    <a:ext uri="{9D8B030D-6E8A-4147-A177-3AD203B41FA5}">
                      <a16:colId xmlns:a16="http://schemas.microsoft.com/office/drawing/2014/main" val="2040445695"/>
                    </a:ext>
                  </a:extLst>
                </a:gridCol>
              </a:tblGrid>
              <a:tr h="1067092">
                <a:tc>
                  <a:txBody>
                    <a:bodyPr/>
                    <a:lstStyle/>
                    <a:p>
                      <a:pPr algn="ctr"/>
                      <a:r>
                        <a:rPr lang="en-US" dirty="0"/>
                        <a:t>Nisan 11 Sunday</a:t>
                      </a:r>
                    </a:p>
                    <a:p>
                      <a:pPr algn="ctr"/>
                      <a:r>
                        <a:rPr lang="en-US" dirty="0"/>
                        <a:t>Nisan 12</a:t>
                      </a:r>
                    </a:p>
                    <a:p>
                      <a:pPr algn="ctr"/>
                      <a:r>
                        <a:rPr lang="en-US" dirty="0"/>
                        <a:t>Begins</a:t>
                      </a:r>
                    </a:p>
                    <a:p>
                      <a:pPr algn="ctr"/>
                      <a:r>
                        <a:rPr lang="en-US" dirty="0"/>
                        <a:t>6:00 p.m.</a:t>
                      </a:r>
                    </a:p>
                  </a:txBody>
                  <a:tcPr/>
                </a:tc>
                <a:tc>
                  <a:txBody>
                    <a:bodyPr/>
                    <a:lstStyle/>
                    <a:p>
                      <a:pPr algn="ctr"/>
                      <a:r>
                        <a:rPr lang="en-US" dirty="0"/>
                        <a:t>Nisan 12 Monday</a:t>
                      </a:r>
                    </a:p>
                    <a:p>
                      <a:pPr algn="ctr"/>
                      <a:r>
                        <a:rPr lang="en-US" dirty="0"/>
                        <a:t>Nisan 13</a:t>
                      </a:r>
                    </a:p>
                    <a:p>
                      <a:pPr algn="ctr"/>
                      <a:r>
                        <a:rPr lang="en-US" dirty="0"/>
                        <a:t>Begins</a:t>
                      </a:r>
                    </a:p>
                    <a:p>
                      <a:pPr algn="ctr"/>
                      <a:r>
                        <a:rPr lang="en-US" dirty="0"/>
                        <a:t>6:00 p.m.</a:t>
                      </a:r>
                    </a:p>
                  </a:txBody>
                  <a:tcPr/>
                </a:tc>
                <a:tc>
                  <a:txBody>
                    <a:bodyPr/>
                    <a:lstStyle/>
                    <a:p>
                      <a:pPr algn="ctr"/>
                      <a:r>
                        <a:rPr lang="en-US" dirty="0"/>
                        <a:t>Nisan 13 Tuesday</a:t>
                      </a:r>
                    </a:p>
                    <a:p>
                      <a:pPr algn="ctr"/>
                      <a:r>
                        <a:rPr lang="en-US" dirty="0"/>
                        <a:t>Nisan 14</a:t>
                      </a:r>
                    </a:p>
                    <a:p>
                      <a:pPr algn="ctr"/>
                      <a:r>
                        <a:rPr lang="en-US" dirty="0"/>
                        <a:t>Begins</a:t>
                      </a:r>
                    </a:p>
                    <a:p>
                      <a:pPr algn="ctr"/>
                      <a:r>
                        <a:rPr lang="en-US" dirty="0"/>
                        <a:t>6:00 p.m.</a:t>
                      </a:r>
                    </a:p>
                    <a:p>
                      <a:pPr algn="ctr"/>
                      <a:r>
                        <a:rPr lang="en-US" dirty="0"/>
                        <a:t>Passover</a:t>
                      </a:r>
                    </a:p>
                  </a:txBody>
                  <a:tcPr/>
                </a:tc>
                <a:tc>
                  <a:txBody>
                    <a:bodyPr/>
                    <a:lstStyle/>
                    <a:p>
                      <a:pPr algn="ctr"/>
                      <a:r>
                        <a:rPr lang="en-US" dirty="0"/>
                        <a:t>Nisan 14 Wednesday</a:t>
                      </a:r>
                    </a:p>
                    <a:p>
                      <a:pPr algn="ctr"/>
                      <a:r>
                        <a:rPr lang="en-US" dirty="0"/>
                        <a:t>Nisan 15</a:t>
                      </a:r>
                    </a:p>
                    <a:p>
                      <a:pPr algn="ctr"/>
                      <a:r>
                        <a:rPr lang="en-US" dirty="0"/>
                        <a:t>Begins</a:t>
                      </a:r>
                    </a:p>
                    <a:p>
                      <a:pPr algn="ctr"/>
                      <a:r>
                        <a:rPr lang="en-US" dirty="0"/>
                        <a:t>6:00 p.m.</a:t>
                      </a:r>
                    </a:p>
                    <a:p>
                      <a:pPr algn="ctr"/>
                      <a:r>
                        <a:rPr lang="en-US" dirty="0"/>
                        <a:t>Unleavened Bread</a:t>
                      </a:r>
                    </a:p>
                  </a:txBody>
                  <a:tcPr/>
                </a:tc>
                <a:tc>
                  <a:txBody>
                    <a:bodyPr/>
                    <a:lstStyle/>
                    <a:p>
                      <a:pPr algn="ctr"/>
                      <a:r>
                        <a:rPr lang="en-US" dirty="0"/>
                        <a:t>Nisan 15 Thursday</a:t>
                      </a:r>
                    </a:p>
                    <a:p>
                      <a:pPr algn="ctr"/>
                      <a:r>
                        <a:rPr lang="en-US" dirty="0"/>
                        <a:t>Nisan 16</a:t>
                      </a:r>
                    </a:p>
                    <a:p>
                      <a:pPr algn="ctr"/>
                      <a:r>
                        <a:rPr lang="en-US" dirty="0"/>
                        <a:t>Begins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6:00 p.m. Unleavened Bread</a:t>
                      </a:r>
                    </a:p>
                  </a:txBody>
                  <a:tcPr/>
                </a:tc>
                <a:tc>
                  <a:txBody>
                    <a:bodyPr/>
                    <a:lstStyle/>
                    <a:p>
                      <a:pPr algn="ctr"/>
                      <a:r>
                        <a:rPr lang="en-US" dirty="0"/>
                        <a:t>Nisan 16  Friday</a:t>
                      </a:r>
                    </a:p>
                    <a:p>
                      <a:pPr algn="ctr"/>
                      <a:r>
                        <a:rPr lang="en-US" dirty="0"/>
                        <a:t>Nisan 17</a:t>
                      </a:r>
                    </a:p>
                    <a:p>
                      <a:pPr algn="ctr"/>
                      <a:r>
                        <a:rPr lang="en-US" dirty="0"/>
                        <a:t>Begins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6:00 p.m. Unleavened Bread</a:t>
                      </a:r>
                    </a:p>
                  </a:txBody>
                  <a:tcPr/>
                </a:tc>
                <a:tc>
                  <a:txBody>
                    <a:bodyPr/>
                    <a:lstStyle/>
                    <a:p>
                      <a:pPr algn="ctr"/>
                      <a:r>
                        <a:rPr lang="en-US" dirty="0"/>
                        <a:t>Nisan 17 Saturday</a:t>
                      </a:r>
                    </a:p>
                    <a:p>
                      <a:pPr algn="ctr"/>
                      <a:r>
                        <a:rPr lang="en-US" dirty="0"/>
                        <a:t>Nisan 18</a:t>
                      </a:r>
                    </a:p>
                    <a:p>
                      <a:pPr algn="ctr"/>
                      <a:r>
                        <a:rPr lang="en-US" dirty="0"/>
                        <a:t>Begins</a:t>
                      </a:r>
                    </a:p>
                    <a:p>
                      <a:pPr algn="ctr"/>
                      <a:r>
                        <a:rPr lang="en-US" dirty="0"/>
                        <a:t>6:00 p.m.</a:t>
                      </a:r>
                    </a:p>
                    <a:p>
                      <a:pPr algn="ctr"/>
                      <a:r>
                        <a:rPr lang="en-US" dirty="0"/>
                        <a:t>Firstfruits</a:t>
                      </a:r>
                    </a:p>
                  </a:txBody>
                  <a:tcPr/>
                </a:tc>
                <a:extLst>
                  <a:ext uri="{0D108BD9-81ED-4DB2-BD59-A6C34878D82A}">
                    <a16:rowId xmlns:a16="http://schemas.microsoft.com/office/drawing/2014/main" val="1259050791"/>
                  </a:ext>
                </a:extLst>
              </a:tr>
              <a:tr h="1067092">
                <a:tc>
                  <a:txBody>
                    <a:bodyPr/>
                    <a:lstStyle/>
                    <a:p>
                      <a:pPr algn="ctr"/>
                      <a:r>
                        <a:rPr lang="en-US" dirty="0"/>
                        <a:t>Jesus Cursed the fig tree Matthew 21:18-22—Matthew 26:2</a:t>
                      </a:r>
                    </a:p>
                  </a:txBody>
                  <a:tcPr/>
                </a:tc>
                <a:tc>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Matthew 26:1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Passover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Lord’s Supper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John 13:1-20</a:t>
                      </a:r>
                    </a:p>
                  </a:txBody>
                  <a:tcPr/>
                </a:tc>
                <a:tc>
                  <a:txBody>
                    <a:bodyPr/>
                    <a:lstStyle/>
                    <a:p>
                      <a:pPr algn="ctr"/>
                      <a:r>
                        <a:rPr lang="en-US" dirty="0"/>
                        <a:t>Jesus Crucified</a:t>
                      </a:r>
                    </a:p>
                    <a:p>
                      <a:pPr algn="ctr"/>
                      <a:r>
                        <a:rPr lang="en-US" dirty="0"/>
                        <a:t>About</a:t>
                      </a:r>
                    </a:p>
                    <a:p>
                      <a:pPr algn="ctr"/>
                      <a:r>
                        <a:rPr lang="en-US" dirty="0"/>
                        <a:t>12</a:t>
                      </a:r>
                      <a:r>
                        <a:rPr lang="en-US" baseline="0" dirty="0"/>
                        <a:t> Noon</a:t>
                      </a:r>
                      <a:endParaRPr lang="en-US" dirty="0"/>
                    </a:p>
                    <a:p>
                      <a:pPr algn="ctr"/>
                      <a:r>
                        <a:rPr lang="en-US" dirty="0"/>
                        <a:t>Darkness</a:t>
                      </a:r>
                    </a:p>
                    <a:p>
                      <a:pPr algn="ctr"/>
                      <a:r>
                        <a:rPr lang="en-US" dirty="0"/>
                        <a:t>12:00 p.m.</a:t>
                      </a:r>
                    </a:p>
                    <a:p>
                      <a:pPr algn="ctr"/>
                      <a:r>
                        <a:rPr lang="en-US" dirty="0"/>
                        <a:t>Jesus Died</a:t>
                      </a:r>
                    </a:p>
                    <a:p>
                      <a:pPr algn="ctr"/>
                      <a:r>
                        <a:rPr lang="en-US" dirty="0"/>
                        <a:t>3:00 p.m.</a:t>
                      </a:r>
                    </a:p>
                    <a:p>
                      <a:pPr algn="ctr"/>
                      <a:r>
                        <a:rPr lang="en-US" dirty="0"/>
                        <a:t>Jesus in Tomb </a:t>
                      </a:r>
                    </a:p>
                    <a:p>
                      <a:pPr algn="ctr"/>
                      <a:r>
                        <a:rPr lang="en-US" dirty="0"/>
                        <a:t>Before</a:t>
                      </a:r>
                      <a:r>
                        <a:rPr lang="en-US" baseline="0" dirty="0"/>
                        <a:t> High Holy Day</a:t>
                      </a:r>
                      <a:endParaRPr lang="en-US" dirty="0"/>
                    </a:p>
                  </a:txBody>
                  <a:tcPr/>
                </a:tc>
                <a:tc>
                  <a:txBody>
                    <a:bodyPr/>
                    <a:lstStyle/>
                    <a:p>
                      <a:pPr algn="ctr"/>
                      <a:r>
                        <a:rPr lang="en-US" dirty="0"/>
                        <a:t>Jesus in Tomb</a:t>
                      </a:r>
                    </a:p>
                    <a:p>
                      <a:pPr algn="ctr"/>
                      <a:r>
                        <a:rPr lang="en-US" sz="1800" dirty="0"/>
                        <a:t>Matthew 27:62-63 </a:t>
                      </a:r>
                    </a:p>
                    <a:p>
                      <a:pPr algn="ctr"/>
                      <a:r>
                        <a:rPr lang="en-US" sz="1800" dirty="0"/>
                        <a:t>Jewish leaders got the tomb sealed.</a:t>
                      </a:r>
                      <a:endParaRPr lang="en-US" dirty="0"/>
                    </a:p>
                    <a:p>
                      <a:pPr algn="ctr"/>
                      <a:endParaRPr lang="en-US" dirty="0"/>
                    </a:p>
                  </a:txBody>
                  <a:tcPr/>
                </a:tc>
                <a:tc>
                  <a:txBody>
                    <a:bodyPr/>
                    <a:lstStyle/>
                    <a:p>
                      <a:endParaRPr lang="en-US" dirty="0"/>
                    </a:p>
                  </a:txBody>
                  <a:tcPr/>
                </a:tc>
                <a:tc>
                  <a:txBody>
                    <a:bodyPr/>
                    <a:lstStyle/>
                    <a:p>
                      <a:pPr algn="ctr"/>
                      <a:endParaRPr lang="en-US" dirty="0"/>
                    </a:p>
                  </a:txBody>
                  <a:tcPr/>
                </a:tc>
                <a:extLst>
                  <a:ext uri="{0D108BD9-81ED-4DB2-BD59-A6C34878D82A}">
                    <a16:rowId xmlns:a16="http://schemas.microsoft.com/office/drawing/2014/main" val="3264233266"/>
                  </a:ext>
                </a:extLst>
              </a:tr>
              <a:tr h="1067092">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949358370"/>
                  </a:ext>
                </a:extLst>
              </a:tr>
            </a:tbl>
          </a:graphicData>
        </a:graphic>
      </p:graphicFrame>
      <p:sp>
        <p:nvSpPr>
          <p:cNvPr id="4" name="TextBox 3"/>
          <p:cNvSpPr txBox="1"/>
          <p:nvPr/>
        </p:nvSpPr>
        <p:spPr>
          <a:xfrm>
            <a:off x="2" y="336331"/>
            <a:ext cx="12191998" cy="1323439"/>
          </a:xfrm>
          <a:prstGeom prst="rect">
            <a:avLst/>
          </a:prstGeom>
          <a:noFill/>
        </p:spPr>
        <p:txBody>
          <a:bodyPr wrap="square" rtlCol="0">
            <a:spAutoFit/>
          </a:bodyPr>
          <a:lstStyle/>
          <a:p>
            <a:pPr algn="ctr"/>
            <a:r>
              <a:rPr lang="en-US" sz="8000" b="1" dirty="0"/>
              <a:t>Passion Week</a:t>
            </a:r>
          </a:p>
        </p:txBody>
      </p:sp>
    </p:spTree>
    <p:extLst>
      <p:ext uri="{BB962C8B-B14F-4D97-AF65-F5344CB8AC3E}">
        <p14:creationId xmlns:p14="http://schemas.microsoft.com/office/powerpoint/2010/main" val="1530951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148217-53AD-43E2-B47A-4E0B166C7AAA}"/>
              </a:ext>
            </a:extLst>
          </p:cNvPr>
          <p:cNvPicPr>
            <a:picLocks noChangeAspect="1"/>
          </p:cNvPicPr>
          <p:nvPr/>
        </p:nvPicPr>
        <p:blipFill>
          <a:blip r:embed="rId2"/>
          <a:stretch>
            <a:fillRect/>
          </a:stretch>
        </p:blipFill>
        <p:spPr>
          <a:xfrm>
            <a:off x="5414" y="0"/>
            <a:ext cx="12181172" cy="685800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981541233"/>
              </p:ext>
            </p:extLst>
          </p:nvPr>
        </p:nvGraphicFramePr>
        <p:xfrm>
          <a:off x="2" y="2117542"/>
          <a:ext cx="12191998" cy="5913412"/>
        </p:xfrm>
        <a:graphic>
          <a:graphicData uri="http://schemas.openxmlformats.org/drawingml/2006/table">
            <a:tbl>
              <a:tblPr firstRow="1" bandRow="1">
                <a:tableStyleId>{5C22544A-7EE6-4342-B048-85BDC9FD1C3A}</a:tableStyleId>
              </a:tblPr>
              <a:tblGrid>
                <a:gridCol w="1741714">
                  <a:extLst>
                    <a:ext uri="{9D8B030D-6E8A-4147-A177-3AD203B41FA5}">
                      <a16:colId xmlns:a16="http://schemas.microsoft.com/office/drawing/2014/main" val="1379427489"/>
                    </a:ext>
                  </a:extLst>
                </a:gridCol>
                <a:gridCol w="1741714">
                  <a:extLst>
                    <a:ext uri="{9D8B030D-6E8A-4147-A177-3AD203B41FA5}">
                      <a16:colId xmlns:a16="http://schemas.microsoft.com/office/drawing/2014/main" val="748615387"/>
                    </a:ext>
                  </a:extLst>
                </a:gridCol>
                <a:gridCol w="1741714">
                  <a:extLst>
                    <a:ext uri="{9D8B030D-6E8A-4147-A177-3AD203B41FA5}">
                      <a16:colId xmlns:a16="http://schemas.microsoft.com/office/drawing/2014/main" val="4261758366"/>
                    </a:ext>
                  </a:extLst>
                </a:gridCol>
                <a:gridCol w="1741714">
                  <a:extLst>
                    <a:ext uri="{9D8B030D-6E8A-4147-A177-3AD203B41FA5}">
                      <a16:colId xmlns:a16="http://schemas.microsoft.com/office/drawing/2014/main" val="3600984912"/>
                    </a:ext>
                  </a:extLst>
                </a:gridCol>
                <a:gridCol w="1741714">
                  <a:extLst>
                    <a:ext uri="{9D8B030D-6E8A-4147-A177-3AD203B41FA5}">
                      <a16:colId xmlns:a16="http://schemas.microsoft.com/office/drawing/2014/main" val="3210664994"/>
                    </a:ext>
                  </a:extLst>
                </a:gridCol>
                <a:gridCol w="1741714">
                  <a:extLst>
                    <a:ext uri="{9D8B030D-6E8A-4147-A177-3AD203B41FA5}">
                      <a16:colId xmlns:a16="http://schemas.microsoft.com/office/drawing/2014/main" val="3560513492"/>
                    </a:ext>
                  </a:extLst>
                </a:gridCol>
                <a:gridCol w="1741714">
                  <a:extLst>
                    <a:ext uri="{9D8B030D-6E8A-4147-A177-3AD203B41FA5}">
                      <a16:colId xmlns:a16="http://schemas.microsoft.com/office/drawing/2014/main" val="2040445695"/>
                    </a:ext>
                  </a:extLst>
                </a:gridCol>
              </a:tblGrid>
              <a:tr h="1067092">
                <a:tc>
                  <a:txBody>
                    <a:bodyPr/>
                    <a:lstStyle/>
                    <a:p>
                      <a:pPr algn="ctr"/>
                      <a:r>
                        <a:rPr lang="en-US" dirty="0"/>
                        <a:t>Nisan 11 Sunday</a:t>
                      </a:r>
                    </a:p>
                    <a:p>
                      <a:pPr algn="ctr"/>
                      <a:r>
                        <a:rPr lang="en-US" dirty="0"/>
                        <a:t>Nisan 12</a:t>
                      </a:r>
                    </a:p>
                    <a:p>
                      <a:pPr algn="ctr"/>
                      <a:r>
                        <a:rPr lang="en-US" dirty="0"/>
                        <a:t>Begins</a:t>
                      </a:r>
                    </a:p>
                    <a:p>
                      <a:pPr algn="ctr"/>
                      <a:r>
                        <a:rPr lang="en-US" dirty="0"/>
                        <a:t>6:00 p.m.</a:t>
                      </a:r>
                    </a:p>
                  </a:txBody>
                  <a:tcPr/>
                </a:tc>
                <a:tc>
                  <a:txBody>
                    <a:bodyPr/>
                    <a:lstStyle/>
                    <a:p>
                      <a:pPr algn="ctr"/>
                      <a:r>
                        <a:rPr lang="en-US" dirty="0"/>
                        <a:t>Nisan 12 Monday</a:t>
                      </a:r>
                    </a:p>
                    <a:p>
                      <a:pPr algn="ctr"/>
                      <a:r>
                        <a:rPr lang="en-US" dirty="0"/>
                        <a:t>Nisan 13</a:t>
                      </a:r>
                    </a:p>
                    <a:p>
                      <a:pPr algn="ctr"/>
                      <a:r>
                        <a:rPr lang="en-US" dirty="0"/>
                        <a:t>Begins</a:t>
                      </a:r>
                    </a:p>
                    <a:p>
                      <a:pPr algn="ctr"/>
                      <a:r>
                        <a:rPr lang="en-US" dirty="0"/>
                        <a:t>6:00 p.m.</a:t>
                      </a:r>
                    </a:p>
                  </a:txBody>
                  <a:tcPr/>
                </a:tc>
                <a:tc>
                  <a:txBody>
                    <a:bodyPr/>
                    <a:lstStyle/>
                    <a:p>
                      <a:pPr algn="ctr"/>
                      <a:r>
                        <a:rPr lang="en-US" dirty="0"/>
                        <a:t>Nisan 13 Tuesday</a:t>
                      </a:r>
                    </a:p>
                    <a:p>
                      <a:pPr algn="ctr"/>
                      <a:r>
                        <a:rPr lang="en-US" dirty="0"/>
                        <a:t>Nisan 14</a:t>
                      </a:r>
                    </a:p>
                    <a:p>
                      <a:pPr algn="ctr"/>
                      <a:r>
                        <a:rPr lang="en-US" dirty="0"/>
                        <a:t>Begins</a:t>
                      </a:r>
                    </a:p>
                    <a:p>
                      <a:pPr algn="ctr"/>
                      <a:r>
                        <a:rPr lang="en-US" dirty="0"/>
                        <a:t>6:00 p.m.</a:t>
                      </a:r>
                    </a:p>
                    <a:p>
                      <a:pPr algn="ctr"/>
                      <a:r>
                        <a:rPr lang="en-US" dirty="0"/>
                        <a:t>Passover</a:t>
                      </a:r>
                    </a:p>
                  </a:txBody>
                  <a:tcPr/>
                </a:tc>
                <a:tc>
                  <a:txBody>
                    <a:bodyPr/>
                    <a:lstStyle/>
                    <a:p>
                      <a:pPr algn="ctr"/>
                      <a:r>
                        <a:rPr lang="en-US" dirty="0"/>
                        <a:t>Nisan 14 Wednesday</a:t>
                      </a:r>
                    </a:p>
                    <a:p>
                      <a:pPr algn="ctr"/>
                      <a:r>
                        <a:rPr lang="en-US" dirty="0"/>
                        <a:t>Nisan 15</a:t>
                      </a:r>
                    </a:p>
                    <a:p>
                      <a:pPr algn="ctr"/>
                      <a:r>
                        <a:rPr lang="en-US" dirty="0"/>
                        <a:t>Begins</a:t>
                      </a:r>
                    </a:p>
                    <a:p>
                      <a:pPr algn="ctr"/>
                      <a:r>
                        <a:rPr lang="en-US" dirty="0"/>
                        <a:t>6:00 p.m.</a:t>
                      </a:r>
                    </a:p>
                    <a:p>
                      <a:pPr algn="ctr"/>
                      <a:r>
                        <a:rPr lang="en-US" dirty="0"/>
                        <a:t>Unleavened Bread</a:t>
                      </a:r>
                    </a:p>
                  </a:txBody>
                  <a:tcPr/>
                </a:tc>
                <a:tc>
                  <a:txBody>
                    <a:bodyPr/>
                    <a:lstStyle/>
                    <a:p>
                      <a:pPr algn="ctr"/>
                      <a:r>
                        <a:rPr lang="en-US" dirty="0"/>
                        <a:t>Nisan 15 Thursday</a:t>
                      </a:r>
                    </a:p>
                    <a:p>
                      <a:pPr algn="ctr"/>
                      <a:r>
                        <a:rPr lang="en-US" dirty="0"/>
                        <a:t>Nisan 16</a:t>
                      </a:r>
                    </a:p>
                    <a:p>
                      <a:pPr algn="ctr"/>
                      <a:r>
                        <a:rPr lang="en-US" dirty="0"/>
                        <a:t>Begins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6:00 p.m. Unleavened Bread</a:t>
                      </a:r>
                    </a:p>
                  </a:txBody>
                  <a:tcPr/>
                </a:tc>
                <a:tc>
                  <a:txBody>
                    <a:bodyPr/>
                    <a:lstStyle/>
                    <a:p>
                      <a:pPr algn="ctr"/>
                      <a:r>
                        <a:rPr lang="en-US" dirty="0"/>
                        <a:t>Nisan 16  Friday</a:t>
                      </a:r>
                    </a:p>
                    <a:p>
                      <a:pPr algn="ctr"/>
                      <a:r>
                        <a:rPr lang="en-US" dirty="0"/>
                        <a:t>Nisan 17</a:t>
                      </a:r>
                    </a:p>
                    <a:p>
                      <a:pPr algn="ctr"/>
                      <a:r>
                        <a:rPr lang="en-US" dirty="0"/>
                        <a:t>Begins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6:00 p.m. Unleavened Bread</a:t>
                      </a:r>
                    </a:p>
                  </a:txBody>
                  <a:tcPr/>
                </a:tc>
                <a:tc>
                  <a:txBody>
                    <a:bodyPr/>
                    <a:lstStyle/>
                    <a:p>
                      <a:pPr algn="ctr"/>
                      <a:r>
                        <a:rPr lang="en-US" dirty="0"/>
                        <a:t>Nisan 17 Saturday</a:t>
                      </a:r>
                    </a:p>
                    <a:p>
                      <a:pPr algn="ctr"/>
                      <a:r>
                        <a:rPr lang="en-US" dirty="0"/>
                        <a:t>Nisan 18</a:t>
                      </a:r>
                    </a:p>
                    <a:p>
                      <a:pPr algn="ctr"/>
                      <a:r>
                        <a:rPr lang="en-US" dirty="0"/>
                        <a:t>Begins</a:t>
                      </a:r>
                    </a:p>
                    <a:p>
                      <a:pPr algn="ctr"/>
                      <a:r>
                        <a:rPr lang="en-US" dirty="0"/>
                        <a:t>6:00 p.m.</a:t>
                      </a:r>
                    </a:p>
                    <a:p>
                      <a:pPr algn="ctr"/>
                      <a:r>
                        <a:rPr lang="en-US" dirty="0"/>
                        <a:t>Firstfruits</a:t>
                      </a:r>
                    </a:p>
                  </a:txBody>
                  <a:tcPr/>
                </a:tc>
                <a:extLst>
                  <a:ext uri="{0D108BD9-81ED-4DB2-BD59-A6C34878D82A}">
                    <a16:rowId xmlns:a16="http://schemas.microsoft.com/office/drawing/2014/main" val="1259050791"/>
                  </a:ext>
                </a:extLst>
              </a:tr>
              <a:tr h="1067092">
                <a:tc>
                  <a:txBody>
                    <a:bodyPr/>
                    <a:lstStyle/>
                    <a:p>
                      <a:pPr algn="ctr"/>
                      <a:r>
                        <a:rPr lang="en-US" dirty="0"/>
                        <a:t>Jesus Cursed the fig tree Matthew 21:18-22—Matthew 26:2</a:t>
                      </a:r>
                    </a:p>
                  </a:txBody>
                  <a:tcPr/>
                </a:tc>
                <a:tc>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Matthew 26:1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Passover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Lord’s Supper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John 13:1-20</a:t>
                      </a:r>
                    </a:p>
                  </a:txBody>
                  <a:tcPr/>
                </a:tc>
                <a:tc>
                  <a:txBody>
                    <a:bodyPr/>
                    <a:lstStyle/>
                    <a:p>
                      <a:pPr algn="ctr"/>
                      <a:r>
                        <a:rPr lang="en-US" dirty="0"/>
                        <a:t>Jesus Crucified</a:t>
                      </a:r>
                    </a:p>
                    <a:p>
                      <a:pPr algn="ctr"/>
                      <a:r>
                        <a:rPr lang="en-US" dirty="0"/>
                        <a:t>About</a:t>
                      </a:r>
                    </a:p>
                    <a:p>
                      <a:pPr algn="ctr"/>
                      <a:r>
                        <a:rPr lang="en-US" dirty="0"/>
                        <a:t>12</a:t>
                      </a:r>
                      <a:r>
                        <a:rPr lang="en-US" baseline="0" dirty="0"/>
                        <a:t> Noon</a:t>
                      </a:r>
                      <a:endParaRPr lang="en-US" dirty="0"/>
                    </a:p>
                    <a:p>
                      <a:pPr algn="ctr"/>
                      <a:r>
                        <a:rPr lang="en-US" dirty="0"/>
                        <a:t>Darkness</a:t>
                      </a:r>
                    </a:p>
                    <a:p>
                      <a:pPr algn="ctr"/>
                      <a:r>
                        <a:rPr lang="en-US" dirty="0"/>
                        <a:t>12:00 p.m.</a:t>
                      </a:r>
                    </a:p>
                    <a:p>
                      <a:pPr algn="ctr"/>
                      <a:r>
                        <a:rPr lang="en-US" dirty="0"/>
                        <a:t>Jesus Died</a:t>
                      </a:r>
                    </a:p>
                    <a:p>
                      <a:pPr algn="ctr"/>
                      <a:r>
                        <a:rPr lang="en-US" dirty="0"/>
                        <a:t>3:00 p.m.</a:t>
                      </a:r>
                    </a:p>
                    <a:p>
                      <a:pPr algn="ctr"/>
                      <a:r>
                        <a:rPr lang="en-US" dirty="0"/>
                        <a:t>Jesus in Tomb </a:t>
                      </a:r>
                    </a:p>
                    <a:p>
                      <a:pPr algn="ctr"/>
                      <a:r>
                        <a:rPr lang="en-US" dirty="0"/>
                        <a:t>Before</a:t>
                      </a:r>
                      <a:r>
                        <a:rPr lang="en-US" baseline="0" dirty="0"/>
                        <a:t> High Holy Day</a:t>
                      </a:r>
                      <a:endParaRPr lang="en-US" dirty="0"/>
                    </a:p>
                  </a:txBody>
                  <a:tcPr/>
                </a:tc>
                <a:tc>
                  <a:txBody>
                    <a:bodyPr/>
                    <a:lstStyle/>
                    <a:p>
                      <a:pPr algn="ctr"/>
                      <a:r>
                        <a:rPr lang="en-US" dirty="0"/>
                        <a:t>Jesus in Tomb</a:t>
                      </a:r>
                    </a:p>
                    <a:p>
                      <a:pPr algn="ctr"/>
                      <a:r>
                        <a:rPr lang="en-US" sz="1800" dirty="0"/>
                        <a:t>Matthew 27:62-63 </a:t>
                      </a:r>
                    </a:p>
                    <a:p>
                      <a:pPr algn="ctr"/>
                      <a:r>
                        <a:rPr lang="en-US" sz="1800" dirty="0"/>
                        <a:t>Jewish leaders got the tomb sealed.</a:t>
                      </a:r>
                      <a:endParaRPr lang="en-US" dirty="0"/>
                    </a:p>
                  </a:txBody>
                  <a:tcPr/>
                </a:tc>
                <a:tc>
                  <a:txBody>
                    <a:bodyPr/>
                    <a:lstStyle/>
                    <a:p>
                      <a:pPr algn="ctr"/>
                      <a:r>
                        <a:rPr lang="en-US" dirty="0"/>
                        <a:t>Jesus in Tomb</a:t>
                      </a:r>
                    </a:p>
                    <a:p>
                      <a:pPr algn="ctr"/>
                      <a:endParaRPr lang="en-US" dirty="0"/>
                    </a:p>
                  </a:txBody>
                  <a:tcPr/>
                </a:tc>
                <a:tc>
                  <a:txBody>
                    <a:bodyPr/>
                    <a:lstStyle/>
                    <a:p>
                      <a:endParaRPr lang="en-US" dirty="0"/>
                    </a:p>
                  </a:txBody>
                  <a:tcPr/>
                </a:tc>
                <a:extLst>
                  <a:ext uri="{0D108BD9-81ED-4DB2-BD59-A6C34878D82A}">
                    <a16:rowId xmlns:a16="http://schemas.microsoft.com/office/drawing/2014/main" val="3264233266"/>
                  </a:ext>
                </a:extLst>
              </a:tr>
              <a:tr h="1067092">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949358370"/>
                  </a:ext>
                </a:extLst>
              </a:tr>
            </a:tbl>
          </a:graphicData>
        </a:graphic>
      </p:graphicFrame>
      <p:sp>
        <p:nvSpPr>
          <p:cNvPr id="4" name="TextBox 3"/>
          <p:cNvSpPr txBox="1"/>
          <p:nvPr/>
        </p:nvSpPr>
        <p:spPr>
          <a:xfrm>
            <a:off x="2" y="336331"/>
            <a:ext cx="12191998" cy="1323439"/>
          </a:xfrm>
          <a:prstGeom prst="rect">
            <a:avLst/>
          </a:prstGeom>
          <a:noFill/>
        </p:spPr>
        <p:txBody>
          <a:bodyPr wrap="square" rtlCol="0">
            <a:spAutoFit/>
          </a:bodyPr>
          <a:lstStyle/>
          <a:p>
            <a:pPr algn="ctr"/>
            <a:r>
              <a:rPr lang="en-US" sz="8000" b="1" dirty="0"/>
              <a:t>Passion Week</a:t>
            </a:r>
          </a:p>
        </p:txBody>
      </p:sp>
    </p:spTree>
    <p:extLst>
      <p:ext uri="{BB962C8B-B14F-4D97-AF65-F5344CB8AC3E}">
        <p14:creationId xmlns:p14="http://schemas.microsoft.com/office/powerpoint/2010/main" val="28069854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30925"/>
            <a:ext cx="12192000" cy="6524863"/>
          </a:xfrm>
          <a:prstGeom prst="rect">
            <a:avLst/>
          </a:prstGeom>
          <a:noFill/>
        </p:spPr>
        <p:txBody>
          <a:bodyPr wrap="square" rtlCol="0">
            <a:spAutoFit/>
          </a:bodyPr>
          <a:lstStyle/>
          <a:p>
            <a:pPr algn="ctr"/>
            <a:r>
              <a:rPr lang="en-US" sz="4800" b="1" dirty="0"/>
              <a:t>Sign to Jewish Leaders</a:t>
            </a:r>
          </a:p>
          <a:p>
            <a:r>
              <a:rPr lang="en-US" sz="4400" dirty="0"/>
              <a:t>Matthew 27:62-63 (KJV) </a:t>
            </a:r>
          </a:p>
          <a:p>
            <a:r>
              <a:rPr lang="en-US" sz="4400" dirty="0"/>
              <a:t>62  Now the next day, that followed the day of the preparation, the chief priests and Pharisees came together unto Pilate, </a:t>
            </a:r>
          </a:p>
          <a:p>
            <a:r>
              <a:rPr lang="en-US" sz="4400" dirty="0"/>
              <a:t>63  Saying, Sir, we remember that that deceiver said, while he was yet alive, </a:t>
            </a:r>
            <a:r>
              <a:rPr lang="en-US" sz="4400" dirty="0">
                <a:solidFill>
                  <a:srgbClr val="FF0000"/>
                </a:solidFill>
              </a:rPr>
              <a:t>After three days I will rise again. </a:t>
            </a:r>
            <a:endParaRPr lang="x-none" sz="4400" dirty="0">
              <a:solidFill>
                <a:srgbClr val="FF0000"/>
              </a:solidFill>
            </a:endParaRPr>
          </a:p>
          <a:p>
            <a:r>
              <a:rPr lang="en-US" sz="4400" dirty="0"/>
              <a:t>This Sabbath is Feast of Unleavened Bread</a:t>
            </a:r>
            <a:endParaRPr lang="x-none" sz="4400" dirty="0"/>
          </a:p>
          <a:p>
            <a:endParaRPr lang="en-US" dirty="0"/>
          </a:p>
        </p:txBody>
      </p:sp>
    </p:spTree>
    <p:extLst>
      <p:ext uri="{BB962C8B-B14F-4D97-AF65-F5344CB8AC3E}">
        <p14:creationId xmlns:p14="http://schemas.microsoft.com/office/powerpoint/2010/main" val="33460797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30924"/>
            <a:ext cx="12192000" cy="6555641"/>
          </a:xfrm>
          <a:prstGeom prst="rect">
            <a:avLst/>
          </a:prstGeom>
          <a:noFill/>
        </p:spPr>
        <p:txBody>
          <a:bodyPr wrap="square" rtlCol="0">
            <a:spAutoFit/>
          </a:bodyPr>
          <a:lstStyle/>
          <a:p>
            <a:pPr algn="ctr"/>
            <a:r>
              <a:rPr lang="en-US" sz="4800" b="1" dirty="0"/>
              <a:t>Sign to Jewish Leaders</a:t>
            </a:r>
          </a:p>
          <a:p>
            <a:r>
              <a:rPr lang="en-US" sz="2800" b="1" dirty="0"/>
              <a:t>John 2:18-19 (KJV) 18  Then answered the Jews and said unto him, What sign </a:t>
            </a:r>
            <a:r>
              <a:rPr lang="en-US" sz="2800" b="1" dirty="0" err="1"/>
              <a:t>shewest</a:t>
            </a:r>
            <a:r>
              <a:rPr lang="en-US" sz="2800" b="1" dirty="0"/>
              <a:t> thou unto us, seeing that thou doest these things? </a:t>
            </a:r>
          </a:p>
          <a:p>
            <a:r>
              <a:rPr lang="en-US" sz="2800" b="1" dirty="0"/>
              <a:t>19  Jesus answered and said unto them, Destroy this temple, and in </a:t>
            </a:r>
            <a:r>
              <a:rPr lang="en-US" sz="2800" b="1" dirty="0">
                <a:solidFill>
                  <a:srgbClr val="FF0000"/>
                </a:solidFill>
              </a:rPr>
              <a:t>three days I will raise it up. </a:t>
            </a:r>
          </a:p>
          <a:p>
            <a:r>
              <a:rPr lang="en-US" sz="2800" b="1" i="1" u="sng" dirty="0"/>
              <a:t>To raise at the end of three complete days.</a:t>
            </a:r>
            <a:endParaRPr lang="x-none" sz="2800" b="1" i="1" u="sng" dirty="0"/>
          </a:p>
          <a:p>
            <a:endParaRPr lang="en-US" sz="2800" b="1" dirty="0"/>
          </a:p>
          <a:p>
            <a:r>
              <a:rPr lang="en-US" sz="2800" b="1" dirty="0"/>
              <a:t>Matthew 12:39-40 (KJV) 39  But he answered and said unto them, An evil and adulterous generation </a:t>
            </a:r>
            <a:r>
              <a:rPr lang="en-US" sz="2800" b="1" dirty="0" err="1"/>
              <a:t>seeketh</a:t>
            </a:r>
            <a:r>
              <a:rPr lang="en-US" sz="2800" b="1" dirty="0"/>
              <a:t> after a sign; and there shall no sign be given to it, but the sign of the prophet Jonas: </a:t>
            </a:r>
          </a:p>
          <a:p>
            <a:r>
              <a:rPr lang="en-US" sz="2800" b="1" dirty="0"/>
              <a:t>40  For as Jonas was three days and three nights in the whale's belly; </a:t>
            </a:r>
            <a:r>
              <a:rPr lang="en-US" sz="2800" b="1" dirty="0">
                <a:solidFill>
                  <a:srgbClr val="FF0000"/>
                </a:solidFill>
              </a:rPr>
              <a:t>so shall the Son of man be three days and three nights in the heart of the earth</a:t>
            </a:r>
            <a:r>
              <a:rPr lang="en-US" sz="2800" b="1" dirty="0"/>
              <a:t>.  </a:t>
            </a:r>
          </a:p>
          <a:p>
            <a:r>
              <a:rPr lang="en-US" sz="2800" b="1" i="1" u="sng" dirty="0"/>
              <a:t>At the completion of three full days.</a:t>
            </a:r>
          </a:p>
          <a:p>
            <a:endParaRPr lang="x-none" i="1" dirty="0"/>
          </a:p>
          <a:p>
            <a:endParaRPr lang="en-US" dirty="0"/>
          </a:p>
        </p:txBody>
      </p:sp>
    </p:spTree>
    <p:extLst>
      <p:ext uri="{BB962C8B-B14F-4D97-AF65-F5344CB8AC3E}">
        <p14:creationId xmlns:p14="http://schemas.microsoft.com/office/powerpoint/2010/main" val="38370329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571450072"/>
              </p:ext>
            </p:extLst>
          </p:nvPr>
        </p:nvGraphicFramePr>
        <p:xfrm>
          <a:off x="2" y="2117542"/>
          <a:ext cx="12191998" cy="5913412"/>
        </p:xfrm>
        <a:graphic>
          <a:graphicData uri="http://schemas.openxmlformats.org/drawingml/2006/table">
            <a:tbl>
              <a:tblPr firstRow="1" bandRow="1">
                <a:tableStyleId>{5C22544A-7EE6-4342-B048-85BDC9FD1C3A}</a:tableStyleId>
              </a:tblPr>
              <a:tblGrid>
                <a:gridCol w="1741714">
                  <a:extLst>
                    <a:ext uri="{9D8B030D-6E8A-4147-A177-3AD203B41FA5}">
                      <a16:colId xmlns:a16="http://schemas.microsoft.com/office/drawing/2014/main" val="1379427489"/>
                    </a:ext>
                  </a:extLst>
                </a:gridCol>
                <a:gridCol w="1741714">
                  <a:extLst>
                    <a:ext uri="{9D8B030D-6E8A-4147-A177-3AD203B41FA5}">
                      <a16:colId xmlns:a16="http://schemas.microsoft.com/office/drawing/2014/main" val="748615387"/>
                    </a:ext>
                  </a:extLst>
                </a:gridCol>
                <a:gridCol w="1741714">
                  <a:extLst>
                    <a:ext uri="{9D8B030D-6E8A-4147-A177-3AD203B41FA5}">
                      <a16:colId xmlns:a16="http://schemas.microsoft.com/office/drawing/2014/main" val="4261758366"/>
                    </a:ext>
                  </a:extLst>
                </a:gridCol>
                <a:gridCol w="1741714">
                  <a:extLst>
                    <a:ext uri="{9D8B030D-6E8A-4147-A177-3AD203B41FA5}">
                      <a16:colId xmlns:a16="http://schemas.microsoft.com/office/drawing/2014/main" val="3600984912"/>
                    </a:ext>
                  </a:extLst>
                </a:gridCol>
                <a:gridCol w="1741714">
                  <a:extLst>
                    <a:ext uri="{9D8B030D-6E8A-4147-A177-3AD203B41FA5}">
                      <a16:colId xmlns:a16="http://schemas.microsoft.com/office/drawing/2014/main" val="3210664994"/>
                    </a:ext>
                  </a:extLst>
                </a:gridCol>
                <a:gridCol w="1741714">
                  <a:extLst>
                    <a:ext uri="{9D8B030D-6E8A-4147-A177-3AD203B41FA5}">
                      <a16:colId xmlns:a16="http://schemas.microsoft.com/office/drawing/2014/main" val="3560513492"/>
                    </a:ext>
                  </a:extLst>
                </a:gridCol>
                <a:gridCol w="1741714">
                  <a:extLst>
                    <a:ext uri="{9D8B030D-6E8A-4147-A177-3AD203B41FA5}">
                      <a16:colId xmlns:a16="http://schemas.microsoft.com/office/drawing/2014/main" val="2040445695"/>
                    </a:ext>
                  </a:extLst>
                </a:gridCol>
              </a:tblGrid>
              <a:tr h="1067092">
                <a:tc>
                  <a:txBody>
                    <a:bodyPr/>
                    <a:lstStyle/>
                    <a:p>
                      <a:pPr algn="ctr"/>
                      <a:r>
                        <a:rPr lang="en-US" dirty="0"/>
                        <a:t>Nisan 11 Sunday</a:t>
                      </a:r>
                    </a:p>
                    <a:p>
                      <a:pPr algn="ctr"/>
                      <a:r>
                        <a:rPr lang="en-US" dirty="0"/>
                        <a:t>Nisan 12</a:t>
                      </a:r>
                    </a:p>
                    <a:p>
                      <a:pPr algn="ctr"/>
                      <a:r>
                        <a:rPr lang="en-US" dirty="0"/>
                        <a:t>Begins</a:t>
                      </a:r>
                    </a:p>
                    <a:p>
                      <a:pPr algn="ctr"/>
                      <a:r>
                        <a:rPr lang="en-US" dirty="0"/>
                        <a:t>6:00 p.m.</a:t>
                      </a:r>
                    </a:p>
                  </a:txBody>
                  <a:tcPr/>
                </a:tc>
                <a:tc>
                  <a:txBody>
                    <a:bodyPr/>
                    <a:lstStyle/>
                    <a:p>
                      <a:pPr algn="ctr"/>
                      <a:r>
                        <a:rPr lang="en-US" dirty="0"/>
                        <a:t>Nisan 12 Monday</a:t>
                      </a:r>
                    </a:p>
                    <a:p>
                      <a:pPr algn="ctr"/>
                      <a:r>
                        <a:rPr lang="en-US" dirty="0"/>
                        <a:t>Nisan 13</a:t>
                      </a:r>
                    </a:p>
                    <a:p>
                      <a:pPr algn="ctr"/>
                      <a:r>
                        <a:rPr lang="en-US" dirty="0"/>
                        <a:t>Begins</a:t>
                      </a:r>
                    </a:p>
                    <a:p>
                      <a:pPr algn="ctr"/>
                      <a:r>
                        <a:rPr lang="en-US" dirty="0"/>
                        <a:t>6:00 p.m.</a:t>
                      </a:r>
                    </a:p>
                  </a:txBody>
                  <a:tcPr/>
                </a:tc>
                <a:tc>
                  <a:txBody>
                    <a:bodyPr/>
                    <a:lstStyle/>
                    <a:p>
                      <a:pPr algn="ctr"/>
                      <a:r>
                        <a:rPr lang="en-US" dirty="0"/>
                        <a:t>Nisan 13 Tuesday</a:t>
                      </a:r>
                    </a:p>
                    <a:p>
                      <a:pPr algn="ctr"/>
                      <a:r>
                        <a:rPr lang="en-US" dirty="0"/>
                        <a:t>Nisan 14</a:t>
                      </a:r>
                    </a:p>
                    <a:p>
                      <a:pPr algn="ctr"/>
                      <a:r>
                        <a:rPr lang="en-US" dirty="0"/>
                        <a:t>Begins</a:t>
                      </a:r>
                    </a:p>
                    <a:p>
                      <a:pPr algn="ctr"/>
                      <a:r>
                        <a:rPr lang="en-US" dirty="0"/>
                        <a:t>6:00 p.m.</a:t>
                      </a:r>
                    </a:p>
                    <a:p>
                      <a:pPr algn="ctr"/>
                      <a:r>
                        <a:rPr lang="en-US" dirty="0"/>
                        <a:t>Passover</a:t>
                      </a:r>
                    </a:p>
                  </a:txBody>
                  <a:tcPr/>
                </a:tc>
                <a:tc>
                  <a:txBody>
                    <a:bodyPr/>
                    <a:lstStyle/>
                    <a:p>
                      <a:pPr algn="ctr"/>
                      <a:r>
                        <a:rPr lang="en-US" dirty="0"/>
                        <a:t>Nisan 14 Wednesday</a:t>
                      </a:r>
                    </a:p>
                    <a:p>
                      <a:pPr algn="ctr"/>
                      <a:r>
                        <a:rPr lang="en-US" dirty="0"/>
                        <a:t>Nisan 15</a:t>
                      </a:r>
                    </a:p>
                    <a:p>
                      <a:pPr algn="ctr"/>
                      <a:r>
                        <a:rPr lang="en-US" dirty="0"/>
                        <a:t>Begins</a:t>
                      </a:r>
                    </a:p>
                    <a:p>
                      <a:pPr algn="ctr"/>
                      <a:r>
                        <a:rPr lang="en-US" dirty="0"/>
                        <a:t>6:00 p.m.</a:t>
                      </a:r>
                    </a:p>
                    <a:p>
                      <a:pPr algn="ctr"/>
                      <a:r>
                        <a:rPr lang="en-US" dirty="0"/>
                        <a:t>Unleavened Bread</a:t>
                      </a:r>
                    </a:p>
                  </a:txBody>
                  <a:tcPr/>
                </a:tc>
                <a:tc>
                  <a:txBody>
                    <a:bodyPr/>
                    <a:lstStyle/>
                    <a:p>
                      <a:pPr algn="ctr"/>
                      <a:r>
                        <a:rPr lang="en-US" dirty="0"/>
                        <a:t>Nisan 15 Thursday</a:t>
                      </a:r>
                    </a:p>
                    <a:p>
                      <a:pPr algn="ctr"/>
                      <a:r>
                        <a:rPr lang="en-US" dirty="0"/>
                        <a:t>Nisan 16</a:t>
                      </a:r>
                    </a:p>
                    <a:p>
                      <a:pPr algn="ctr"/>
                      <a:r>
                        <a:rPr lang="en-US" dirty="0"/>
                        <a:t>Begins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6:00 p.m. Unleavened Bread</a:t>
                      </a:r>
                    </a:p>
                  </a:txBody>
                  <a:tcPr/>
                </a:tc>
                <a:tc>
                  <a:txBody>
                    <a:bodyPr/>
                    <a:lstStyle/>
                    <a:p>
                      <a:pPr algn="ctr"/>
                      <a:r>
                        <a:rPr lang="en-US" dirty="0"/>
                        <a:t>Nisan 16  Friday</a:t>
                      </a:r>
                    </a:p>
                    <a:p>
                      <a:pPr algn="ctr"/>
                      <a:r>
                        <a:rPr lang="en-US" dirty="0"/>
                        <a:t>Nisan 17</a:t>
                      </a:r>
                    </a:p>
                    <a:p>
                      <a:pPr algn="ctr"/>
                      <a:r>
                        <a:rPr lang="en-US" dirty="0"/>
                        <a:t>Begins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6:00 p.m. Unleavened Bread</a:t>
                      </a:r>
                    </a:p>
                  </a:txBody>
                  <a:tcPr/>
                </a:tc>
                <a:tc>
                  <a:txBody>
                    <a:bodyPr/>
                    <a:lstStyle/>
                    <a:p>
                      <a:pPr algn="ctr"/>
                      <a:r>
                        <a:rPr lang="en-US" dirty="0"/>
                        <a:t>Nisan 17 Saturday</a:t>
                      </a:r>
                    </a:p>
                    <a:p>
                      <a:pPr algn="ctr"/>
                      <a:r>
                        <a:rPr lang="en-US" dirty="0"/>
                        <a:t>Nisan 18</a:t>
                      </a:r>
                    </a:p>
                    <a:p>
                      <a:pPr algn="ctr"/>
                      <a:r>
                        <a:rPr lang="en-US" dirty="0"/>
                        <a:t>Begins</a:t>
                      </a:r>
                    </a:p>
                    <a:p>
                      <a:pPr algn="ctr"/>
                      <a:r>
                        <a:rPr lang="en-US" dirty="0"/>
                        <a:t>6:00 p.m.</a:t>
                      </a:r>
                    </a:p>
                    <a:p>
                      <a:pPr algn="ctr"/>
                      <a:r>
                        <a:rPr lang="en-US" dirty="0"/>
                        <a:t>Firstfruits</a:t>
                      </a:r>
                    </a:p>
                  </a:txBody>
                  <a:tcPr/>
                </a:tc>
                <a:extLst>
                  <a:ext uri="{0D108BD9-81ED-4DB2-BD59-A6C34878D82A}">
                    <a16:rowId xmlns:a16="http://schemas.microsoft.com/office/drawing/2014/main" val="1259050791"/>
                  </a:ext>
                </a:extLst>
              </a:tr>
              <a:tr h="1067092">
                <a:tc>
                  <a:txBody>
                    <a:bodyPr/>
                    <a:lstStyle/>
                    <a:p>
                      <a:pPr algn="ctr"/>
                      <a:r>
                        <a:rPr lang="en-US" dirty="0"/>
                        <a:t>Jesus Cursed the fig tree Matthew 21:18-22—Matthew 26:2</a:t>
                      </a:r>
                    </a:p>
                  </a:txBody>
                  <a:tcPr/>
                </a:tc>
                <a:tc>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Matthew 26:1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Passover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Lord’s Supper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John 13:1-20</a:t>
                      </a:r>
                    </a:p>
                  </a:txBody>
                  <a:tcPr/>
                </a:tc>
                <a:tc>
                  <a:txBody>
                    <a:bodyPr/>
                    <a:lstStyle/>
                    <a:p>
                      <a:pPr algn="ctr"/>
                      <a:r>
                        <a:rPr lang="en-US" dirty="0"/>
                        <a:t>Jesus Crucified</a:t>
                      </a:r>
                    </a:p>
                    <a:p>
                      <a:pPr algn="ctr"/>
                      <a:r>
                        <a:rPr lang="en-US" dirty="0"/>
                        <a:t>About</a:t>
                      </a:r>
                    </a:p>
                    <a:p>
                      <a:pPr algn="ctr"/>
                      <a:r>
                        <a:rPr lang="en-US" dirty="0"/>
                        <a:t>12</a:t>
                      </a:r>
                      <a:r>
                        <a:rPr lang="en-US" baseline="0" dirty="0"/>
                        <a:t> Noon</a:t>
                      </a:r>
                      <a:endParaRPr lang="en-US" dirty="0"/>
                    </a:p>
                    <a:p>
                      <a:pPr algn="ctr"/>
                      <a:r>
                        <a:rPr lang="en-US" dirty="0"/>
                        <a:t>Darkness</a:t>
                      </a:r>
                    </a:p>
                    <a:p>
                      <a:pPr algn="ctr"/>
                      <a:r>
                        <a:rPr lang="en-US" dirty="0"/>
                        <a:t>12:00 p.m.</a:t>
                      </a:r>
                    </a:p>
                    <a:p>
                      <a:pPr algn="ctr"/>
                      <a:r>
                        <a:rPr lang="en-US" dirty="0"/>
                        <a:t>Jesus Died</a:t>
                      </a:r>
                    </a:p>
                    <a:p>
                      <a:pPr algn="ctr"/>
                      <a:r>
                        <a:rPr lang="en-US" dirty="0"/>
                        <a:t>3:00 p.m.</a:t>
                      </a:r>
                    </a:p>
                    <a:p>
                      <a:pPr algn="ctr"/>
                      <a:r>
                        <a:rPr lang="en-US" dirty="0"/>
                        <a:t>Jesus in Tomb </a:t>
                      </a:r>
                    </a:p>
                    <a:p>
                      <a:pPr algn="ctr"/>
                      <a:r>
                        <a:rPr lang="en-US" dirty="0"/>
                        <a:t>Before</a:t>
                      </a:r>
                      <a:r>
                        <a:rPr lang="en-US" baseline="0" dirty="0"/>
                        <a:t> High Holy Day</a:t>
                      </a:r>
                      <a:endParaRPr lang="en-US" dirty="0"/>
                    </a:p>
                  </a:txBody>
                  <a:tcPr/>
                </a:tc>
                <a:tc>
                  <a:txBody>
                    <a:bodyPr/>
                    <a:lstStyle/>
                    <a:p>
                      <a:pPr algn="ctr"/>
                      <a:r>
                        <a:rPr lang="en-US" dirty="0"/>
                        <a:t>Jesus in Tomb</a:t>
                      </a:r>
                    </a:p>
                    <a:p>
                      <a:pPr algn="ctr"/>
                      <a:r>
                        <a:rPr lang="en-US" sz="1800" dirty="0"/>
                        <a:t>Matthew 27:62-63 </a:t>
                      </a:r>
                    </a:p>
                    <a:p>
                      <a:pPr algn="ctr"/>
                      <a:r>
                        <a:rPr lang="en-US" sz="1800" dirty="0"/>
                        <a:t>Jewish leaders got the tomb sealed.</a:t>
                      </a:r>
                      <a:endParaRPr lang="en-US" dirty="0"/>
                    </a:p>
                    <a:p>
                      <a:pPr algn="ctr"/>
                      <a:endParaRPr lang="en-US" dirty="0"/>
                    </a:p>
                  </a:txBody>
                  <a:tcPr/>
                </a:tc>
                <a:tc>
                  <a:txBody>
                    <a:bodyPr/>
                    <a:lstStyle/>
                    <a:p>
                      <a:pPr algn="ctr"/>
                      <a:r>
                        <a:rPr lang="en-US" dirty="0"/>
                        <a:t>Jesus in Tomb</a:t>
                      </a:r>
                    </a:p>
                    <a:p>
                      <a:pPr algn="ctr"/>
                      <a:endParaRPr lang="en-US" dirty="0"/>
                    </a:p>
                  </a:txBody>
                  <a:tcPr/>
                </a:tc>
                <a:tc>
                  <a:txBody>
                    <a:bodyPr/>
                    <a:lstStyle/>
                    <a:p>
                      <a:pPr algn="ctr"/>
                      <a:r>
                        <a:rPr lang="en-US" dirty="0"/>
                        <a:t>Jesus in Tomb</a:t>
                      </a:r>
                    </a:p>
                    <a:p>
                      <a:pPr algn="ctr"/>
                      <a:r>
                        <a:rPr lang="en-US" dirty="0"/>
                        <a:t>Sabbath</a:t>
                      </a:r>
                    </a:p>
                    <a:p>
                      <a:pPr algn="ctr"/>
                      <a:r>
                        <a:rPr lang="en-US" dirty="0"/>
                        <a:t>Strong’s (7676)</a:t>
                      </a:r>
                    </a:p>
                    <a:p>
                      <a:pPr algn="ctr"/>
                      <a:r>
                        <a:rPr lang="en-US" dirty="0"/>
                        <a:t>Resurrection</a:t>
                      </a:r>
                      <a:r>
                        <a:rPr lang="en-US" baseline="0" dirty="0"/>
                        <a:t> Occurs</a:t>
                      </a:r>
                    </a:p>
                    <a:p>
                      <a:pPr algn="ctr"/>
                      <a:r>
                        <a:rPr lang="en-US" baseline="0" dirty="0"/>
                        <a:t>About Same</a:t>
                      </a:r>
                    </a:p>
                    <a:p>
                      <a:pPr algn="ctr"/>
                      <a:r>
                        <a:rPr lang="en-US" baseline="0" dirty="0"/>
                        <a:t>Time of Day</a:t>
                      </a:r>
                    </a:p>
                    <a:p>
                      <a:pPr algn="ctr"/>
                      <a:r>
                        <a:rPr lang="en-US" baseline="0" dirty="0"/>
                        <a:t>As Burial</a:t>
                      </a:r>
                    </a:p>
                    <a:p>
                      <a:pPr algn="ctr"/>
                      <a:r>
                        <a:rPr lang="en-US" baseline="0" dirty="0"/>
                        <a:t>John 2:19</a:t>
                      </a:r>
                    </a:p>
                    <a:p>
                      <a:pPr algn="ctr"/>
                      <a:r>
                        <a:rPr lang="en-US" baseline="0" dirty="0"/>
                        <a:t>Luke 24:1-12</a:t>
                      </a:r>
                      <a:endParaRPr lang="en-US" dirty="0"/>
                    </a:p>
                  </a:txBody>
                  <a:tcPr/>
                </a:tc>
                <a:extLst>
                  <a:ext uri="{0D108BD9-81ED-4DB2-BD59-A6C34878D82A}">
                    <a16:rowId xmlns:a16="http://schemas.microsoft.com/office/drawing/2014/main" val="3264233266"/>
                  </a:ext>
                </a:extLst>
              </a:tr>
              <a:tr h="1067092">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949358370"/>
                  </a:ext>
                </a:extLst>
              </a:tr>
            </a:tbl>
          </a:graphicData>
        </a:graphic>
      </p:graphicFrame>
      <p:sp>
        <p:nvSpPr>
          <p:cNvPr id="4" name="TextBox 3"/>
          <p:cNvSpPr txBox="1"/>
          <p:nvPr/>
        </p:nvSpPr>
        <p:spPr>
          <a:xfrm>
            <a:off x="2" y="336331"/>
            <a:ext cx="12191998" cy="1323439"/>
          </a:xfrm>
          <a:prstGeom prst="rect">
            <a:avLst/>
          </a:prstGeom>
          <a:noFill/>
        </p:spPr>
        <p:txBody>
          <a:bodyPr wrap="square" rtlCol="0">
            <a:spAutoFit/>
          </a:bodyPr>
          <a:lstStyle/>
          <a:p>
            <a:pPr algn="ctr"/>
            <a:r>
              <a:rPr lang="en-US" sz="8000" b="1" dirty="0"/>
              <a:t>Passion Week</a:t>
            </a:r>
          </a:p>
        </p:txBody>
      </p:sp>
    </p:spTree>
    <p:extLst>
      <p:ext uri="{BB962C8B-B14F-4D97-AF65-F5344CB8AC3E}">
        <p14:creationId xmlns:p14="http://schemas.microsoft.com/office/powerpoint/2010/main" val="39033546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AC426-F216-402B-8519-80E2F6010919}"/>
              </a:ext>
            </a:extLst>
          </p:cNvPr>
          <p:cNvSpPr>
            <a:spLocks noGrp="1"/>
          </p:cNvSpPr>
          <p:nvPr>
            <p:ph type="title"/>
          </p:nvPr>
        </p:nvSpPr>
        <p:spPr/>
        <p:txBody>
          <a:bodyPr/>
          <a:lstStyle/>
          <a:p>
            <a:endParaRPr lang="en-US"/>
          </a:p>
        </p:txBody>
      </p:sp>
      <p:pic>
        <p:nvPicPr>
          <p:cNvPr id="2050" name="Picture 2" descr="Image result for Picture of empty tomb">
            <a:extLst>
              <a:ext uri="{FF2B5EF4-FFF2-40B4-BE49-F238E27FC236}">
                <a16:creationId xmlns:a16="http://schemas.microsoft.com/office/drawing/2014/main" id="{E975D49B-9266-4BA1-A68F-AB8FA917E9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38" y="0"/>
            <a:ext cx="108283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174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6D02B9-D845-4501-A126-7BB29B7CD882}"/>
              </a:ext>
            </a:extLst>
          </p:cNvPr>
          <p:cNvSpPr txBox="1"/>
          <p:nvPr/>
        </p:nvSpPr>
        <p:spPr>
          <a:xfrm>
            <a:off x="777766" y="683172"/>
            <a:ext cx="10510344" cy="5693866"/>
          </a:xfrm>
          <a:prstGeom prst="rect">
            <a:avLst/>
          </a:prstGeom>
          <a:noFill/>
        </p:spPr>
        <p:txBody>
          <a:bodyPr wrap="square" rtlCol="0">
            <a:spAutoFit/>
          </a:bodyPr>
          <a:lstStyle/>
          <a:p>
            <a:r>
              <a:rPr lang="en-US" sz="2600" b="1" dirty="0"/>
              <a:t>It is a good time in this presentation to state that we think it is important to study the Feasts of The Lord. They hold much significance for the Christian. However, we also must add that this knowledge is not required for a person to come to faith in Jesus Christ. It is my belief that these facts gives even more credibility to the Bible.</a:t>
            </a:r>
          </a:p>
          <a:p>
            <a:endParaRPr lang="en-US" sz="2600" b="1" dirty="0"/>
          </a:p>
          <a:p>
            <a:r>
              <a:rPr lang="en-US" sz="2600" b="1" dirty="0"/>
              <a:t>Keeping the Feasts will not save you. They are not a requirement for justification, salvation, being saved, or being born again; however you refer to it. This study is intended to clear up the misconceptions of Jesus dying on Friday and rising again on Sunday. </a:t>
            </a:r>
          </a:p>
          <a:p>
            <a:endParaRPr lang="en-US" sz="2600" b="1" dirty="0"/>
          </a:p>
          <a:p>
            <a:r>
              <a:rPr lang="en-US" sz="2600" b="1" dirty="0"/>
              <a:t>Along with this we present information that supports and informs us as to why Jesus did not die on Friday. Please come join us for this important study.</a:t>
            </a:r>
          </a:p>
        </p:txBody>
      </p:sp>
    </p:spTree>
    <p:extLst>
      <p:ext uri="{BB962C8B-B14F-4D97-AF65-F5344CB8AC3E}">
        <p14:creationId xmlns:p14="http://schemas.microsoft.com/office/powerpoint/2010/main" val="40144217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1429407"/>
            <a:ext cx="12191999" cy="5849007"/>
          </a:xfrm>
        </p:spPr>
        <p:txBody>
          <a:bodyPr>
            <a:noAutofit/>
          </a:bodyPr>
          <a:lstStyle/>
          <a:p>
            <a:pPr algn="l"/>
            <a:r>
              <a:rPr lang="en-US" sz="3200" b="1" cap="none" dirty="0"/>
              <a:t>Leviticus 23:8-11 (KJV) </a:t>
            </a:r>
            <a:br>
              <a:rPr lang="en-US" sz="3200" b="1" cap="none" dirty="0"/>
            </a:br>
            <a:r>
              <a:rPr lang="en-US" sz="3200" b="1" cap="none" dirty="0"/>
              <a:t>8  But ye shall offer an offering made by fire unto the LORD seven days: in the seventh day is an holy convocation: ye shall do no servile work therein. </a:t>
            </a:r>
            <a:br>
              <a:rPr lang="en-US" sz="3200" b="1" cap="none" dirty="0"/>
            </a:br>
            <a:r>
              <a:rPr lang="en-US" sz="3200" b="1" cap="none" dirty="0"/>
              <a:t>9  And the LORD spake unto Moses, saying, </a:t>
            </a:r>
            <a:br>
              <a:rPr lang="en-US" sz="3200" b="1" cap="none" dirty="0"/>
            </a:br>
            <a:r>
              <a:rPr lang="en-US" sz="3200" b="1" cap="none" dirty="0"/>
              <a:t>10  Speak unto the children of Israel, and say unto them, When ye be come into the land which I give unto you, and shall reap the harvest thereof, then ye shall bring a sheaf of the firstfruits of your harvest unto the priest: </a:t>
            </a:r>
            <a:br>
              <a:rPr lang="en-US" sz="3200" b="1" cap="none" dirty="0"/>
            </a:br>
            <a:r>
              <a:rPr lang="en-US" sz="3200" b="1" cap="none" dirty="0"/>
              <a:t>11  And he shall wave the sheaf before the LORD, to be accepted for you: on the morrow after the sabbath the priest shall wave it. </a:t>
            </a:r>
            <a:br>
              <a:rPr lang="en-US" sz="4400" cap="none" dirty="0"/>
            </a:br>
            <a:endParaRPr lang="x-none" sz="4400" cap="none" dirty="0"/>
          </a:p>
        </p:txBody>
      </p:sp>
      <p:sp>
        <p:nvSpPr>
          <p:cNvPr id="2" name="TextBox 1"/>
          <p:cNvSpPr txBox="1"/>
          <p:nvPr/>
        </p:nvSpPr>
        <p:spPr>
          <a:xfrm>
            <a:off x="0" y="0"/>
            <a:ext cx="12191999" cy="1569660"/>
          </a:xfrm>
          <a:prstGeom prst="rect">
            <a:avLst/>
          </a:prstGeom>
          <a:noFill/>
        </p:spPr>
        <p:txBody>
          <a:bodyPr wrap="square" rtlCol="0">
            <a:spAutoFit/>
          </a:bodyPr>
          <a:lstStyle/>
          <a:p>
            <a:pPr algn="ctr"/>
            <a:r>
              <a:rPr lang="en-US" sz="4800" b="1" dirty="0"/>
              <a:t>Slide 42 Levitical Law Concerning Passover, Unleavened Bread, Firstfruits and Pentecost</a:t>
            </a:r>
          </a:p>
        </p:txBody>
      </p:sp>
    </p:spTree>
    <p:extLst>
      <p:ext uri="{BB962C8B-B14F-4D97-AF65-F5344CB8AC3E}">
        <p14:creationId xmlns:p14="http://schemas.microsoft.com/office/powerpoint/2010/main" val="42756374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1429407"/>
            <a:ext cx="12191999" cy="5849007"/>
          </a:xfrm>
        </p:spPr>
        <p:txBody>
          <a:bodyPr>
            <a:noAutofit/>
          </a:bodyPr>
          <a:lstStyle/>
          <a:p>
            <a:pPr algn="l"/>
            <a:r>
              <a:rPr lang="en-US" sz="3200" b="1" cap="none" dirty="0"/>
              <a:t>Leviticus 23:15-16 (KJV) </a:t>
            </a:r>
            <a:br>
              <a:rPr lang="en-US" sz="3200" b="1" cap="none" dirty="0"/>
            </a:br>
            <a:r>
              <a:rPr lang="en-US" sz="3200" b="1" cap="none" dirty="0"/>
              <a:t>15  And ye shall count unto you from the morrow after the sabbath, from the day that ye brought the sheaf of the wave offering; seven sabbaths shall be complete: </a:t>
            </a:r>
            <a:br>
              <a:rPr lang="en-US" sz="3200" b="1" cap="none" dirty="0"/>
            </a:br>
            <a:r>
              <a:rPr lang="en-US" sz="3200" b="1" cap="none" dirty="0"/>
              <a:t>16  Even unto the morrow after the seventh sabbath shall ye number fifty days; and ye shall offer a new meat offering unto the LORD. </a:t>
            </a:r>
            <a:br>
              <a:rPr lang="en-US" sz="3200" b="1" cap="none" dirty="0"/>
            </a:br>
            <a:br>
              <a:rPr lang="en-US" sz="4400" cap="none" dirty="0"/>
            </a:br>
            <a:endParaRPr lang="x-none" sz="4400" cap="none" dirty="0"/>
          </a:p>
        </p:txBody>
      </p:sp>
      <p:sp>
        <p:nvSpPr>
          <p:cNvPr id="2" name="TextBox 1"/>
          <p:cNvSpPr txBox="1"/>
          <p:nvPr/>
        </p:nvSpPr>
        <p:spPr>
          <a:xfrm>
            <a:off x="0" y="0"/>
            <a:ext cx="12191999" cy="1569660"/>
          </a:xfrm>
          <a:prstGeom prst="rect">
            <a:avLst/>
          </a:prstGeom>
          <a:noFill/>
        </p:spPr>
        <p:txBody>
          <a:bodyPr wrap="square" rtlCol="0">
            <a:spAutoFit/>
          </a:bodyPr>
          <a:lstStyle/>
          <a:p>
            <a:pPr algn="ctr"/>
            <a:r>
              <a:rPr lang="en-US" sz="4800" b="1" dirty="0"/>
              <a:t>Slide 43 Levitical Law Concerning Passover, Unleavened Bread, Firstfruits and Pentecost</a:t>
            </a:r>
          </a:p>
        </p:txBody>
      </p:sp>
    </p:spTree>
    <p:extLst>
      <p:ext uri="{BB962C8B-B14F-4D97-AF65-F5344CB8AC3E}">
        <p14:creationId xmlns:p14="http://schemas.microsoft.com/office/powerpoint/2010/main" val="40679382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54723116"/>
              </p:ext>
            </p:extLst>
          </p:nvPr>
        </p:nvGraphicFramePr>
        <p:xfrm>
          <a:off x="2" y="2117542"/>
          <a:ext cx="12191998" cy="4816132"/>
        </p:xfrm>
        <a:graphic>
          <a:graphicData uri="http://schemas.openxmlformats.org/drawingml/2006/table">
            <a:tbl>
              <a:tblPr firstRow="1" bandRow="1">
                <a:tableStyleId>{5C22544A-7EE6-4342-B048-85BDC9FD1C3A}</a:tableStyleId>
              </a:tblPr>
              <a:tblGrid>
                <a:gridCol w="1741714">
                  <a:extLst>
                    <a:ext uri="{9D8B030D-6E8A-4147-A177-3AD203B41FA5}">
                      <a16:colId xmlns:a16="http://schemas.microsoft.com/office/drawing/2014/main" val="1379427489"/>
                    </a:ext>
                  </a:extLst>
                </a:gridCol>
                <a:gridCol w="1741714">
                  <a:extLst>
                    <a:ext uri="{9D8B030D-6E8A-4147-A177-3AD203B41FA5}">
                      <a16:colId xmlns:a16="http://schemas.microsoft.com/office/drawing/2014/main" val="748615387"/>
                    </a:ext>
                  </a:extLst>
                </a:gridCol>
                <a:gridCol w="1741714">
                  <a:extLst>
                    <a:ext uri="{9D8B030D-6E8A-4147-A177-3AD203B41FA5}">
                      <a16:colId xmlns:a16="http://schemas.microsoft.com/office/drawing/2014/main" val="4261758366"/>
                    </a:ext>
                  </a:extLst>
                </a:gridCol>
                <a:gridCol w="1741714">
                  <a:extLst>
                    <a:ext uri="{9D8B030D-6E8A-4147-A177-3AD203B41FA5}">
                      <a16:colId xmlns:a16="http://schemas.microsoft.com/office/drawing/2014/main" val="3600984912"/>
                    </a:ext>
                  </a:extLst>
                </a:gridCol>
                <a:gridCol w="1741714">
                  <a:extLst>
                    <a:ext uri="{9D8B030D-6E8A-4147-A177-3AD203B41FA5}">
                      <a16:colId xmlns:a16="http://schemas.microsoft.com/office/drawing/2014/main" val="3210664994"/>
                    </a:ext>
                  </a:extLst>
                </a:gridCol>
                <a:gridCol w="1741714">
                  <a:extLst>
                    <a:ext uri="{9D8B030D-6E8A-4147-A177-3AD203B41FA5}">
                      <a16:colId xmlns:a16="http://schemas.microsoft.com/office/drawing/2014/main" val="3560513492"/>
                    </a:ext>
                  </a:extLst>
                </a:gridCol>
                <a:gridCol w="1741714">
                  <a:extLst>
                    <a:ext uri="{9D8B030D-6E8A-4147-A177-3AD203B41FA5}">
                      <a16:colId xmlns:a16="http://schemas.microsoft.com/office/drawing/2014/main" val="2040445695"/>
                    </a:ext>
                  </a:extLst>
                </a:gridCol>
              </a:tblGrid>
              <a:tr h="1067092">
                <a:tc>
                  <a:txBody>
                    <a:bodyPr/>
                    <a:lstStyle/>
                    <a:p>
                      <a:pPr algn="ctr"/>
                      <a:r>
                        <a:rPr lang="en-US" dirty="0"/>
                        <a:t>Nisan 18 Sunday</a:t>
                      </a:r>
                    </a:p>
                    <a:p>
                      <a:pPr algn="ctr"/>
                      <a:r>
                        <a:rPr lang="en-US" dirty="0"/>
                        <a:t>Nisan 19</a:t>
                      </a:r>
                    </a:p>
                    <a:p>
                      <a:pPr algn="ctr"/>
                      <a:r>
                        <a:rPr lang="en-US" dirty="0"/>
                        <a:t>Begins</a:t>
                      </a:r>
                    </a:p>
                    <a:p>
                      <a:pPr algn="ctr"/>
                      <a:r>
                        <a:rPr lang="en-US" dirty="0"/>
                        <a:t>6:00 p.m.</a:t>
                      </a:r>
                    </a:p>
                  </a:txBody>
                  <a:tcPr/>
                </a:tc>
                <a:tc>
                  <a:txBody>
                    <a:bodyPr/>
                    <a:lstStyle/>
                    <a:p>
                      <a:pPr algn="ctr"/>
                      <a:r>
                        <a:rPr lang="en-US" dirty="0"/>
                        <a:t>Nisan 19 Monday</a:t>
                      </a:r>
                    </a:p>
                    <a:p>
                      <a:pPr algn="ctr"/>
                      <a:r>
                        <a:rPr lang="en-US" dirty="0"/>
                        <a:t>Nisan 20</a:t>
                      </a:r>
                    </a:p>
                    <a:p>
                      <a:pPr algn="ctr"/>
                      <a:r>
                        <a:rPr lang="en-US" dirty="0"/>
                        <a:t>Begins</a:t>
                      </a:r>
                    </a:p>
                    <a:p>
                      <a:pPr algn="ctr"/>
                      <a:r>
                        <a:rPr lang="en-US" dirty="0"/>
                        <a:t>6:00 p.m.</a:t>
                      </a:r>
                    </a:p>
                  </a:txBody>
                  <a:tcPr/>
                </a:tc>
                <a:tc>
                  <a:txBody>
                    <a:bodyPr/>
                    <a:lstStyle/>
                    <a:p>
                      <a:pPr algn="ctr"/>
                      <a:r>
                        <a:rPr lang="en-US" dirty="0"/>
                        <a:t>Nisan 20 Tuesday</a:t>
                      </a:r>
                    </a:p>
                    <a:p>
                      <a:pPr algn="ctr"/>
                      <a:r>
                        <a:rPr lang="en-US" dirty="0"/>
                        <a:t>Nisan 21</a:t>
                      </a:r>
                    </a:p>
                    <a:p>
                      <a:pPr algn="ctr"/>
                      <a:r>
                        <a:rPr lang="en-US" dirty="0"/>
                        <a:t>Begins</a:t>
                      </a:r>
                    </a:p>
                    <a:p>
                      <a:pPr algn="ctr"/>
                      <a:r>
                        <a:rPr lang="en-US" dirty="0"/>
                        <a:t>6:00 p.m.</a:t>
                      </a:r>
                    </a:p>
                  </a:txBody>
                  <a:tcPr/>
                </a:tc>
                <a:tc>
                  <a:txBody>
                    <a:bodyPr/>
                    <a:lstStyle/>
                    <a:p>
                      <a:pPr algn="ctr"/>
                      <a:r>
                        <a:rPr lang="en-US" dirty="0"/>
                        <a:t>Nisan 21 Wednesday</a:t>
                      </a:r>
                    </a:p>
                    <a:p>
                      <a:pPr algn="ctr"/>
                      <a:r>
                        <a:rPr lang="en-US" dirty="0"/>
                        <a:t>Nisan 22</a:t>
                      </a:r>
                    </a:p>
                    <a:p>
                      <a:pPr algn="ctr"/>
                      <a:r>
                        <a:rPr lang="en-US" dirty="0"/>
                        <a:t>Begins</a:t>
                      </a:r>
                    </a:p>
                    <a:p>
                      <a:pPr algn="ctr"/>
                      <a:r>
                        <a:rPr lang="en-US" dirty="0"/>
                        <a:t>6:00 p.m.</a:t>
                      </a:r>
                    </a:p>
                    <a:p>
                      <a:pPr algn="ctr"/>
                      <a:endParaRPr lang="en-US" dirty="0"/>
                    </a:p>
                  </a:txBody>
                  <a:tcPr/>
                </a:tc>
                <a:tc>
                  <a:txBody>
                    <a:bodyPr/>
                    <a:lstStyle/>
                    <a:p>
                      <a:pPr algn="ctr"/>
                      <a:r>
                        <a:rPr lang="en-US" dirty="0"/>
                        <a:t>Nisan 22 Thursday</a:t>
                      </a:r>
                    </a:p>
                    <a:p>
                      <a:pPr algn="ctr"/>
                      <a:r>
                        <a:rPr lang="en-US" dirty="0"/>
                        <a:t>Nisan 23</a:t>
                      </a:r>
                    </a:p>
                    <a:p>
                      <a:pPr algn="ctr"/>
                      <a:r>
                        <a:rPr lang="en-US" dirty="0"/>
                        <a:t>Begins</a:t>
                      </a:r>
                    </a:p>
                    <a:p>
                      <a:pPr algn="ctr"/>
                      <a:r>
                        <a:rPr lang="en-US" dirty="0"/>
                        <a:t>6:00 p.m.</a:t>
                      </a:r>
                    </a:p>
                  </a:txBody>
                  <a:tcPr/>
                </a:tc>
                <a:tc>
                  <a:txBody>
                    <a:bodyPr/>
                    <a:lstStyle/>
                    <a:p>
                      <a:pPr algn="ctr"/>
                      <a:r>
                        <a:rPr lang="en-US" dirty="0"/>
                        <a:t>Nisan 23  Friday</a:t>
                      </a:r>
                    </a:p>
                    <a:p>
                      <a:pPr algn="ctr"/>
                      <a:r>
                        <a:rPr lang="en-US" dirty="0"/>
                        <a:t>Nisan 24</a:t>
                      </a:r>
                    </a:p>
                    <a:p>
                      <a:pPr algn="ctr"/>
                      <a:r>
                        <a:rPr lang="en-US" dirty="0"/>
                        <a:t>Begins</a:t>
                      </a:r>
                    </a:p>
                    <a:p>
                      <a:pPr algn="ctr"/>
                      <a:r>
                        <a:rPr lang="en-US" dirty="0"/>
                        <a:t>6:00 p.m.</a:t>
                      </a:r>
                    </a:p>
                  </a:txBody>
                  <a:tcPr/>
                </a:tc>
                <a:tc>
                  <a:txBody>
                    <a:bodyPr/>
                    <a:lstStyle/>
                    <a:p>
                      <a:pPr algn="ctr"/>
                      <a:r>
                        <a:rPr lang="en-US" dirty="0"/>
                        <a:t>Nisan 24 Saturday</a:t>
                      </a:r>
                    </a:p>
                    <a:p>
                      <a:pPr algn="ctr"/>
                      <a:r>
                        <a:rPr lang="en-US" dirty="0"/>
                        <a:t>Nisan 25</a:t>
                      </a:r>
                    </a:p>
                    <a:p>
                      <a:pPr algn="ctr"/>
                      <a:r>
                        <a:rPr lang="en-US" dirty="0"/>
                        <a:t>Begins</a:t>
                      </a:r>
                    </a:p>
                    <a:p>
                      <a:pPr algn="ctr"/>
                      <a:r>
                        <a:rPr lang="en-US" dirty="0"/>
                        <a:t>6:00 p.m.</a:t>
                      </a:r>
                    </a:p>
                  </a:txBody>
                  <a:tcPr/>
                </a:tc>
                <a:extLst>
                  <a:ext uri="{0D108BD9-81ED-4DB2-BD59-A6C34878D82A}">
                    <a16:rowId xmlns:a16="http://schemas.microsoft.com/office/drawing/2014/main" val="1259050791"/>
                  </a:ext>
                </a:extLst>
              </a:tr>
              <a:tr h="1067092">
                <a:tc>
                  <a:txBody>
                    <a:bodyPr/>
                    <a:lstStyle/>
                    <a:p>
                      <a:pPr algn="ctr"/>
                      <a:r>
                        <a:rPr lang="en-US" dirty="0"/>
                        <a:t>Resurrection</a:t>
                      </a:r>
                    </a:p>
                    <a:p>
                      <a:pPr algn="ctr"/>
                      <a:r>
                        <a:rPr lang="en-US" dirty="0"/>
                        <a:t>Morning</a:t>
                      </a:r>
                    </a:p>
                    <a:p>
                      <a:pPr algn="ctr"/>
                      <a:r>
                        <a:rPr lang="en-US" dirty="0"/>
                        <a:t>Feast of Firstfruits</a:t>
                      </a:r>
                    </a:p>
                    <a:p>
                      <a:pPr algn="ctr"/>
                      <a:r>
                        <a:rPr lang="en-US" dirty="0"/>
                        <a:t>Luke 24:1-12</a:t>
                      </a:r>
                    </a:p>
                    <a:p>
                      <a:pPr algn="ctr"/>
                      <a:r>
                        <a:rPr lang="en-US" dirty="0"/>
                        <a:t>Seven weeks</a:t>
                      </a:r>
                      <a:r>
                        <a:rPr lang="en-US" baseline="0" dirty="0"/>
                        <a:t> to Pentecost</a:t>
                      </a: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endParaRPr lang="en-US" dirty="0"/>
                    </a:p>
                  </a:txBody>
                  <a:tcPr/>
                </a:tc>
                <a:extLst>
                  <a:ext uri="{0D108BD9-81ED-4DB2-BD59-A6C34878D82A}">
                    <a16:rowId xmlns:a16="http://schemas.microsoft.com/office/drawing/2014/main" val="3264233266"/>
                  </a:ext>
                </a:extLst>
              </a:tr>
              <a:tr h="1067092">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949358370"/>
                  </a:ext>
                </a:extLst>
              </a:tr>
            </a:tbl>
          </a:graphicData>
        </a:graphic>
      </p:graphicFrame>
      <p:sp>
        <p:nvSpPr>
          <p:cNvPr id="4" name="TextBox 3"/>
          <p:cNvSpPr txBox="1"/>
          <p:nvPr/>
        </p:nvSpPr>
        <p:spPr>
          <a:xfrm>
            <a:off x="2" y="336331"/>
            <a:ext cx="12191998" cy="1323439"/>
          </a:xfrm>
          <a:prstGeom prst="rect">
            <a:avLst/>
          </a:prstGeom>
          <a:noFill/>
        </p:spPr>
        <p:txBody>
          <a:bodyPr wrap="square" rtlCol="0">
            <a:spAutoFit/>
          </a:bodyPr>
          <a:lstStyle/>
          <a:p>
            <a:pPr algn="ctr"/>
            <a:r>
              <a:rPr lang="en-US" sz="8000" b="1" dirty="0"/>
              <a:t>Passion Week</a:t>
            </a:r>
          </a:p>
        </p:txBody>
      </p:sp>
    </p:spTree>
    <p:extLst>
      <p:ext uri="{BB962C8B-B14F-4D97-AF65-F5344CB8AC3E}">
        <p14:creationId xmlns:p14="http://schemas.microsoft.com/office/powerpoint/2010/main" val="23133091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pictures of firstfruits">
            <a:extLst>
              <a:ext uri="{FF2B5EF4-FFF2-40B4-BE49-F238E27FC236}">
                <a16:creationId xmlns:a16="http://schemas.microsoft.com/office/drawing/2014/main" id="{BECFB385-D81B-4A6F-B6A7-5D81F17E7E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9076" y="0"/>
            <a:ext cx="907385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B3AC426-F216-402B-8519-80E2F6010919}"/>
              </a:ext>
            </a:extLst>
          </p:cNvPr>
          <p:cNvSpPr>
            <a:spLocks noGrp="1"/>
          </p:cNvSpPr>
          <p:nvPr>
            <p:ph type="title"/>
          </p:nvPr>
        </p:nvSpPr>
        <p:spPr>
          <a:xfrm>
            <a:off x="339617" y="297712"/>
            <a:ext cx="2010178" cy="6220045"/>
          </a:xfrm>
        </p:spPr>
        <p:txBody>
          <a:bodyPr>
            <a:normAutofit/>
          </a:bodyPr>
          <a:lstStyle/>
          <a:p>
            <a:r>
              <a:rPr lang="en-US" sz="4000" b="1" dirty="0"/>
              <a:t>Jesus is The First Fruits</a:t>
            </a:r>
          </a:p>
        </p:txBody>
      </p:sp>
    </p:spTree>
    <p:extLst>
      <p:ext uri="{BB962C8B-B14F-4D97-AF65-F5344CB8AC3E}">
        <p14:creationId xmlns:p14="http://schemas.microsoft.com/office/powerpoint/2010/main" val="22158406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089629729"/>
              </p:ext>
            </p:extLst>
          </p:nvPr>
        </p:nvGraphicFramePr>
        <p:xfrm>
          <a:off x="2" y="2117542"/>
          <a:ext cx="12191998" cy="4541812"/>
        </p:xfrm>
        <a:graphic>
          <a:graphicData uri="http://schemas.openxmlformats.org/drawingml/2006/table">
            <a:tbl>
              <a:tblPr firstRow="1" bandRow="1">
                <a:tableStyleId>{5C22544A-7EE6-4342-B048-85BDC9FD1C3A}</a:tableStyleId>
              </a:tblPr>
              <a:tblGrid>
                <a:gridCol w="1741714">
                  <a:extLst>
                    <a:ext uri="{9D8B030D-6E8A-4147-A177-3AD203B41FA5}">
                      <a16:colId xmlns:a16="http://schemas.microsoft.com/office/drawing/2014/main" val="1379427489"/>
                    </a:ext>
                  </a:extLst>
                </a:gridCol>
                <a:gridCol w="1741714">
                  <a:extLst>
                    <a:ext uri="{9D8B030D-6E8A-4147-A177-3AD203B41FA5}">
                      <a16:colId xmlns:a16="http://schemas.microsoft.com/office/drawing/2014/main" val="748615387"/>
                    </a:ext>
                  </a:extLst>
                </a:gridCol>
                <a:gridCol w="1741714">
                  <a:extLst>
                    <a:ext uri="{9D8B030D-6E8A-4147-A177-3AD203B41FA5}">
                      <a16:colId xmlns:a16="http://schemas.microsoft.com/office/drawing/2014/main" val="4261758366"/>
                    </a:ext>
                  </a:extLst>
                </a:gridCol>
                <a:gridCol w="1741714">
                  <a:extLst>
                    <a:ext uri="{9D8B030D-6E8A-4147-A177-3AD203B41FA5}">
                      <a16:colId xmlns:a16="http://schemas.microsoft.com/office/drawing/2014/main" val="3600984912"/>
                    </a:ext>
                  </a:extLst>
                </a:gridCol>
                <a:gridCol w="1741714">
                  <a:extLst>
                    <a:ext uri="{9D8B030D-6E8A-4147-A177-3AD203B41FA5}">
                      <a16:colId xmlns:a16="http://schemas.microsoft.com/office/drawing/2014/main" val="3210664994"/>
                    </a:ext>
                  </a:extLst>
                </a:gridCol>
                <a:gridCol w="1741714">
                  <a:extLst>
                    <a:ext uri="{9D8B030D-6E8A-4147-A177-3AD203B41FA5}">
                      <a16:colId xmlns:a16="http://schemas.microsoft.com/office/drawing/2014/main" val="3560513492"/>
                    </a:ext>
                  </a:extLst>
                </a:gridCol>
                <a:gridCol w="1741714">
                  <a:extLst>
                    <a:ext uri="{9D8B030D-6E8A-4147-A177-3AD203B41FA5}">
                      <a16:colId xmlns:a16="http://schemas.microsoft.com/office/drawing/2014/main" val="2040445695"/>
                    </a:ext>
                  </a:extLst>
                </a:gridCol>
              </a:tblGrid>
              <a:tr h="1067092">
                <a:tc>
                  <a:txBody>
                    <a:bodyPr/>
                    <a:lstStyle/>
                    <a:p>
                      <a:pPr algn="ctr"/>
                      <a:r>
                        <a:rPr lang="en-US" dirty="0"/>
                        <a:t>Nisan 4  Sunday</a:t>
                      </a:r>
                    </a:p>
                    <a:p>
                      <a:pPr algn="ctr"/>
                      <a:r>
                        <a:rPr lang="en-US" dirty="0"/>
                        <a:t>Nisan 5</a:t>
                      </a:r>
                    </a:p>
                    <a:p>
                      <a:pPr algn="ctr"/>
                      <a:r>
                        <a:rPr lang="en-US" dirty="0"/>
                        <a:t>Begins</a:t>
                      </a:r>
                    </a:p>
                    <a:p>
                      <a:pPr algn="ctr"/>
                      <a:r>
                        <a:rPr lang="en-US" dirty="0"/>
                        <a:t>6:00 p.m.</a:t>
                      </a:r>
                    </a:p>
                  </a:txBody>
                  <a:tcPr/>
                </a:tc>
                <a:tc>
                  <a:txBody>
                    <a:bodyPr/>
                    <a:lstStyle/>
                    <a:p>
                      <a:pPr algn="ctr"/>
                      <a:r>
                        <a:rPr lang="en-US" dirty="0"/>
                        <a:t>Nisan 5 Monday</a:t>
                      </a:r>
                    </a:p>
                    <a:p>
                      <a:pPr algn="ctr"/>
                      <a:r>
                        <a:rPr lang="en-US" dirty="0"/>
                        <a:t>Nisan 6</a:t>
                      </a:r>
                    </a:p>
                    <a:p>
                      <a:pPr algn="ctr"/>
                      <a:r>
                        <a:rPr lang="en-US" dirty="0"/>
                        <a:t>Begins</a:t>
                      </a:r>
                    </a:p>
                    <a:p>
                      <a:pPr algn="ctr"/>
                      <a:r>
                        <a:rPr lang="en-US" dirty="0"/>
                        <a:t>6:00 p.m.</a:t>
                      </a:r>
                    </a:p>
                  </a:txBody>
                  <a:tcPr/>
                </a:tc>
                <a:tc>
                  <a:txBody>
                    <a:bodyPr/>
                    <a:lstStyle/>
                    <a:p>
                      <a:pPr algn="ctr"/>
                      <a:r>
                        <a:rPr lang="en-US" dirty="0"/>
                        <a:t>Nisan 6 Tuesday</a:t>
                      </a:r>
                    </a:p>
                    <a:p>
                      <a:pPr algn="ctr"/>
                      <a:r>
                        <a:rPr lang="en-US" dirty="0"/>
                        <a:t>Nisan 7</a:t>
                      </a:r>
                    </a:p>
                    <a:p>
                      <a:pPr algn="ctr"/>
                      <a:r>
                        <a:rPr lang="en-US" dirty="0"/>
                        <a:t>Begins</a:t>
                      </a:r>
                    </a:p>
                    <a:p>
                      <a:pPr algn="ctr"/>
                      <a:r>
                        <a:rPr lang="en-US" dirty="0"/>
                        <a:t>6:00 p.m.</a:t>
                      </a:r>
                    </a:p>
                  </a:txBody>
                  <a:tcPr/>
                </a:tc>
                <a:tc>
                  <a:txBody>
                    <a:bodyPr/>
                    <a:lstStyle/>
                    <a:p>
                      <a:pPr algn="ctr"/>
                      <a:r>
                        <a:rPr lang="en-US" dirty="0"/>
                        <a:t>Nisan 7 Wednesday</a:t>
                      </a:r>
                    </a:p>
                    <a:p>
                      <a:pPr algn="ctr"/>
                      <a:r>
                        <a:rPr lang="en-US" dirty="0"/>
                        <a:t>Nisan 8</a:t>
                      </a:r>
                    </a:p>
                    <a:p>
                      <a:pPr algn="ctr"/>
                      <a:r>
                        <a:rPr lang="en-US" dirty="0"/>
                        <a:t>Begins</a:t>
                      </a:r>
                    </a:p>
                    <a:p>
                      <a:pPr algn="ctr"/>
                      <a:r>
                        <a:rPr lang="en-US" dirty="0"/>
                        <a:t>6:00 p.m.</a:t>
                      </a:r>
                    </a:p>
                  </a:txBody>
                  <a:tcPr/>
                </a:tc>
                <a:tc>
                  <a:txBody>
                    <a:bodyPr/>
                    <a:lstStyle/>
                    <a:p>
                      <a:pPr algn="ctr"/>
                      <a:r>
                        <a:rPr lang="en-US" dirty="0"/>
                        <a:t>Nisan 8 Thursday</a:t>
                      </a:r>
                    </a:p>
                    <a:p>
                      <a:pPr algn="ctr"/>
                      <a:r>
                        <a:rPr lang="en-US" dirty="0"/>
                        <a:t>Nisan 9</a:t>
                      </a:r>
                    </a:p>
                    <a:p>
                      <a:pPr algn="ctr"/>
                      <a:r>
                        <a:rPr lang="en-US" dirty="0"/>
                        <a:t>Begins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6:00 p.m. </a:t>
                      </a:r>
                    </a:p>
                  </a:txBody>
                  <a:tcPr/>
                </a:tc>
                <a:tc>
                  <a:txBody>
                    <a:bodyPr/>
                    <a:lstStyle/>
                    <a:p>
                      <a:pPr algn="ctr"/>
                      <a:r>
                        <a:rPr lang="en-US" dirty="0"/>
                        <a:t>Nisan 9    Friday</a:t>
                      </a:r>
                    </a:p>
                    <a:p>
                      <a:pPr algn="ctr"/>
                      <a:r>
                        <a:rPr lang="en-US" dirty="0"/>
                        <a:t>Nisan 10</a:t>
                      </a:r>
                    </a:p>
                    <a:p>
                      <a:pPr algn="ctr"/>
                      <a:r>
                        <a:rPr lang="en-US" dirty="0"/>
                        <a:t>Begins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6:00 p.m. </a:t>
                      </a:r>
                    </a:p>
                  </a:txBody>
                  <a:tcPr/>
                </a:tc>
                <a:tc>
                  <a:txBody>
                    <a:bodyPr/>
                    <a:lstStyle/>
                    <a:p>
                      <a:pPr algn="ctr"/>
                      <a:r>
                        <a:rPr lang="en-US" dirty="0"/>
                        <a:t>Nisan 10 Saturday</a:t>
                      </a:r>
                    </a:p>
                    <a:p>
                      <a:pPr algn="ctr"/>
                      <a:r>
                        <a:rPr lang="en-US" dirty="0"/>
                        <a:t>Nisan 11</a:t>
                      </a:r>
                    </a:p>
                    <a:p>
                      <a:pPr algn="ctr"/>
                      <a:r>
                        <a:rPr lang="en-US" dirty="0"/>
                        <a:t>Begins</a:t>
                      </a:r>
                    </a:p>
                    <a:p>
                      <a:pPr algn="ctr"/>
                      <a:r>
                        <a:rPr lang="en-US" dirty="0"/>
                        <a:t>6:00 p.m.</a:t>
                      </a:r>
                    </a:p>
                  </a:txBody>
                  <a:tcPr/>
                </a:tc>
                <a:extLst>
                  <a:ext uri="{0D108BD9-81ED-4DB2-BD59-A6C34878D82A}">
                    <a16:rowId xmlns:a16="http://schemas.microsoft.com/office/drawing/2014/main" val="1259050791"/>
                  </a:ext>
                </a:extLst>
              </a:tr>
              <a:tr h="1067092">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Jesus travels to Bethany from Jericho</a:t>
                      </a:r>
                    </a:p>
                    <a:p>
                      <a:pPr algn="ctr"/>
                      <a:r>
                        <a:rPr lang="en-US" dirty="0"/>
                        <a:t>John 12:1</a:t>
                      </a:r>
                    </a:p>
                  </a:txBody>
                  <a:tcPr/>
                </a:tc>
                <a:tc>
                  <a:txBody>
                    <a:bodyPr/>
                    <a:lstStyle/>
                    <a:p>
                      <a:pPr algn="ctr"/>
                      <a:r>
                        <a:rPr lang="en-US" dirty="0"/>
                        <a:t>At Bethany</a:t>
                      </a:r>
                    </a:p>
                    <a:p>
                      <a:pPr algn="ctr"/>
                      <a:r>
                        <a:rPr lang="en-US" dirty="0"/>
                        <a:t>John 12:1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Triumphal Entry into Jerusalem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Matt 21:5,12,17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Mark 11:7, 11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Luke 19:28</a:t>
                      </a:r>
                    </a:p>
                    <a:p>
                      <a:pPr algn="ctr"/>
                      <a:r>
                        <a:rPr lang="en-US" dirty="0"/>
                        <a:t>Visit to Temple</a:t>
                      </a:r>
                    </a:p>
                    <a:p>
                      <a:pPr algn="ctr"/>
                      <a:r>
                        <a:rPr lang="en-US" dirty="0"/>
                        <a:t>Matt. 21:12</a:t>
                      </a:r>
                    </a:p>
                  </a:txBody>
                  <a:tcPr/>
                </a:tc>
                <a:extLst>
                  <a:ext uri="{0D108BD9-81ED-4DB2-BD59-A6C34878D82A}">
                    <a16:rowId xmlns:a16="http://schemas.microsoft.com/office/drawing/2014/main" val="3264233266"/>
                  </a:ext>
                </a:extLst>
              </a:tr>
              <a:tr h="1067092">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949358370"/>
                  </a:ext>
                </a:extLst>
              </a:tr>
            </a:tbl>
          </a:graphicData>
        </a:graphic>
      </p:graphicFrame>
      <p:sp>
        <p:nvSpPr>
          <p:cNvPr id="4" name="TextBox 3"/>
          <p:cNvSpPr txBox="1"/>
          <p:nvPr/>
        </p:nvSpPr>
        <p:spPr>
          <a:xfrm>
            <a:off x="2" y="336331"/>
            <a:ext cx="12191998" cy="1323439"/>
          </a:xfrm>
          <a:prstGeom prst="rect">
            <a:avLst/>
          </a:prstGeom>
          <a:noFill/>
        </p:spPr>
        <p:txBody>
          <a:bodyPr wrap="square" rtlCol="0">
            <a:spAutoFit/>
          </a:bodyPr>
          <a:lstStyle/>
          <a:p>
            <a:pPr algn="ctr"/>
            <a:r>
              <a:rPr lang="en-US" sz="8000" b="1" dirty="0"/>
              <a:t>Passion Week</a:t>
            </a:r>
          </a:p>
        </p:txBody>
      </p:sp>
    </p:spTree>
    <p:extLst>
      <p:ext uri="{BB962C8B-B14F-4D97-AF65-F5344CB8AC3E}">
        <p14:creationId xmlns:p14="http://schemas.microsoft.com/office/powerpoint/2010/main" val="727250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355452357"/>
              </p:ext>
            </p:extLst>
          </p:nvPr>
        </p:nvGraphicFramePr>
        <p:xfrm>
          <a:off x="2" y="2117542"/>
          <a:ext cx="12191998" cy="5913412"/>
        </p:xfrm>
        <a:graphic>
          <a:graphicData uri="http://schemas.openxmlformats.org/drawingml/2006/table">
            <a:tbl>
              <a:tblPr firstRow="1" bandRow="1">
                <a:tableStyleId>{5C22544A-7EE6-4342-B048-85BDC9FD1C3A}</a:tableStyleId>
              </a:tblPr>
              <a:tblGrid>
                <a:gridCol w="1741714">
                  <a:extLst>
                    <a:ext uri="{9D8B030D-6E8A-4147-A177-3AD203B41FA5}">
                      <a16:colId xmlns:a16="http://schemas.microsoft.com/office/drawing/2014/main" val="1379427489"/>
                    </a:ext>
                  </a:extLst>
                </a:gridCol>
                <a:gridCol w="1741714">
                  <a:extLst>
                    <a:ext uri="{9D8B030D-6E8A-4147-A177-3AD203B41FA5}">
                      <a16:colId xmlns:a16="http://schemas.microsoft.com/office/drawing/2014/main" val="748615387"/>
                    </a:ext>
                  </a:extLst>
                </a:gridCol>
                <a:gridCol w="1741714">
                  <a:extLst>
                    <a:ext uri="{9D8B030D-6E8A-4147-A177-3AD203B41FA5}">
                      <a16:colId xmlns:a16="http://schemas.microsoft.com/office/drawing/2014/main" val="4261758366"/>
                    </a:ext>
                  </a:extLst>
                </a:gridCol>
                <a:gridCol w="1741714">
                  <a:extLst>
                    <a:ext uri="{9D8B030D-6E8A-4147-A177-3AD203B41FA5}">
                      <a16:colId xmlns:a16="http://schemas.microsoft.com/office/drawing/2014/main" val="3600984912"/>
                    </a:ext>
                  </a:extLst>
                </a:gridCol>
                <a:gridCol w="1741714">
                  <a:extLst>
                    <a:ext uri="{9D8B030D-6E8A-4147-A177-3AD203B41FA5}">
                      <a16:colId xmlns:a16="http://schemas.microsoft.com/office/drawing/2014/main" val="3210664994"/>
                    </a:ext>
                  </a:extLst>
                </a:gridCol>
                <a:gridCol w="1741714">
                  <a:extLst>
                    <a:ext uri="{9D8B030D-6E8A-4147-A177-3AD203B41FA5}">
                      <a16:colId xmlns:a16="http://schemas.microsoft.com/office/drawing/2014/main" val="3560513492"/>
                    </a:ext>
                  </a:extLst>
                </a:gridCol>
                <a:gridCol w="1741714">
                  <a:extLst>
                    <a:ext uri="{9D8B030D-6E8A-4147-A177-3AD203B41FA5}">
                      <a16:colId xmlns:a16="http://schemas.microsoft.com/office/drawing/2014/main" val="2040445695"/>
                    </a:ext>
                  </a:extLst>
                </a:gridCol>
              </a:tblGrid>
              <a:tr h="1067092">
                <a:tc>
                  <a:txBody>
                    <a:bodyPr/>
                    <a:lstStyle/>
                    <a:p>
                      <a:pPr algn="ctr"/>
                      <a:r>
                        <a:rPr lang="en-US" dirty="0"/>
                        <a:t>Nisan 11 Sunday</a:t>
                      </a:r>
                    </a:p>
                    <a:p>
                      <a:pPr algn="ctr"/>
                      <a:r>
                        <a:rPr lang="en-US" dirty="0"/>
                        <a:t>Nisan 12</a:t>
                      </a:r>
                    </a:p>
                    <a:p>
                      <a:pPr algn="ctr"/>
                      <a:r>
                        <a:rPr lang="en-US" dirty="0"/>
                        <a:t>Begins</a:t>
                      </a:r>
                    </a:p>
                    <a:p>
                      <a:pPr algn="ctr"/>
                      <a:r>
                        <a:rPr lang="en-US" dirty="0"/>
                        <a:t>6:00 p.m.</a:t>
                      </a:r>
                    </a:p>
                  </a:txBody>
                  <a:tcPr/>
                </a:tc>
                <a:tc>
                  <a:txBody>
                    <a:bodyPr/>
                    <a:lstStyle/>
                    <a:p>
                      <a:pPr algn="ctr"/>
                      <a:r>
                        <a:rPr lang="en-US" dirty="0"/>
                        <a:t>Nisan 12 Monday</a:t>
                      </a:r>
                    </a:p>
                    <a:p>
                      <a:pPr algn="ctr"/>
                      <a:r>
                        <a:rPr lang="en-US" dirty="0"/>
                        <a:t>Nisan 13</a:t>
                      </a:r>
                    </a:p>
                    <a:p>
                      <a:pPr algn="ctr"/>
                      <a:r>
                        <a:rPr lang="en-US" dirty="0"/>
                        <a:t>Begins</a:t>
                      </a:r>
                    </a:p>
                    <a:p>
                      <a:pPr algn="ctr"/>
                      <a:r>
                        <a:rPr lang="en-US" dirty="0"/>
                        <a:t>6:00 p.m.</a:t>
                      </a:r>
                    </a:p>
                  </a:txBody>
                  <a:tcPr/>
                </a:tc>
                <a:tc>
                  <a:txBody>
                    <a:bodyPr/>
                    <a:lstStyle/>
                    <a:p>
                      <a:pPr algn="ctr"/>
                      <a:r>
                        <a:rPr lang="en-US" dirty="0"/>
                        <a:t>Nisan 13 Tuesday</a:t>
                      </a:r>
                    </a:p>
                    <a:p>
                      <a:pPr algn="ctr"/>
                      <a:r>
                        <a:rPr lang="en-US" dirty="0"/>
                        <a:t>Nisan 14</a:t>
                      </a:r>
                    </a:p>
                    <a:p>
                      <a:pPr algn="ctr"/>
                      <a:r>
                        <a:rPr lang="en-US" dirty="0"/>
                        <a:t>Begins</a:t>
                      </a:r>
                    </a:p>
                    <a:p>
                      <a:pPr algn="ctr"/>
                      <a:r>
                        <a:rPr lang="en-US" dirty="0"/>
                        <a:t>6:00 p.m.</a:t>
                      </a:r>
                    </a:p>
                    <a:p>
                      <a:pPr algn="ctr"/>
                      <a:r>
                        <a:rPr lang="en-US" dirty="0"/>
                        <a:t>Passover</a:t>
                      </a:r>
                    </a:p>
                  </a:txBody>
                  <a:tcPr/>
                </a:tc>
                <a:tc>
                  <a:txBody>
                    <a:bodyPr/>
                    <a:lstStyle/>
                    <a:p>
                      <a:pPr algn="ctr"/>
                      <a:r>
                        <a:rPr lang="en-US" dirty="0"/>
                        <a:t>Nisan 14 Wednesday</a:t>
                      </a:r>
                    </a:p>
                    <a:p>
                      <a:pPr algn="ctr"/>
                      <a:r>
                        <a:rPr lang="en-US" dirty="0"/>
                        <a:t>Nisan 15</a:t>
                      </a:r>
                    </a:p>
                    <a:p>
                      <a:pPr algn="ctr"/>
                      <a:r>
                        <a:rPr lang="en-US" dirty="0"/>
                        <a:t>Begins</a:t>
                      </a:r>
                    </a:p>
                    <a:p>
                      <a:pPr algn="ctr"/>
                      <a:r>
                        <a:rPr lang="en-US" dirty="0"/>
                        <a:t>6:00 p.m.</a:t>
                      </a:r>
                    </a:p>
                    <a:p>
                      <a:pPr algn="ctr"/>
                      <a:r>
                        <a:rPr lang="en-US" dirty="0"/>
                        <a:t>Unleavened Bread</a:t>
                      </a:r>
                    </a:p>
                  </a:txBody>
                  <a:tcPr/>
                </a:tc>
                <a:tc>
                  <a:txBody>
                    <a:bodyPr/>
                    <a:lstStyle/>
                    <a:p>
                      <a:pPr algn="ctr"/>
                      <a:r>
                        <a:rPr lang="en-US" dirty="0"/>
                        <a:t>Nisan 15 Thursday</a:t>
                      </a:r>
                    </a:p>
                    <a:p>
                      <a:pPr algn="ctr"/>
                      <a:r>
                        <a:rPr lang="en-US" dirty="0"/>
                        <a:t>Nisan 16</a:t>
                      </a:r>
                    </a:p>
                    <a:p>
                      <a:pPr algn="ctr"/>
                      <a:r>
                        <a:rPr lang="en-US" dirty="0"/>
                        <a:t>Begins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6:00 p.m. Unleavened Bread</a:t>
                      </a:r>
                    </a:p>
                  </a:txBody>
                  <a:tcPr/>
                </a:tc>
                <a:tc>
                  <a:txBody>
                    <a:bodyPr/>
                    <a:lstStyle/>
                    <a:p>
                      <a:pPr algn="ctr"/>
                      <a:r>
                        <a:rPr lang="en-US" dirty="0"/>
                        <a:t>Nisan 16  Friday</a:t>
                      </a:r>
                    </a:p>
                    <a:p>
                      <a:pPr algn="ctr"/>
                      <a:r>
                        <a:rPr lang="en-US" dirty="0"/>
                        <a:t>Nisan 17</a:t>
                      </a:r>
                    </a:p>
                    <a:p>
                      <a:pPr algn="ctr"/>
                      <a:r>
                        <a:rPr lang="en-US" dirty="0"/>
                        <a:t>Begins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6:00 p.m. Unleavened Bread</a:t>
                      </a:r>
                    </a:p>
                  </a:txBody>
                  <a:tcPr/>
                </a:tc>
                <a:tc>
                  <a:txBody>
                    <a:bodyPr/>
                    <a:lstStyle/>
                    <a:p>
                      <a:pPr algn="ctr"/>
                      <a:r>
                        <a:rPr lang="en-US" dirty="0"/>
                        <a:t>Nisan 17 Saturday</a:t>
                      </a:r>
                    </a:p>
                    <a:p>
                      <a:pPr algn="ctr"/>
                      <a:r>
                        <a:rPr lang="en-US" dirty="0"/>
                        <a:t>Nisan 18</a:t>
                      </a:r>
                    </a:p>
                    <a:p>
                      <a:pPr algn="ctr"/>
                      <a:r>
                        <a:rPr lang="en-US" dirty="0"/>
                        <a:t>Begins</a:t>
                      </a:r>
                    </a:p>
                    <a:p>
                      <a:pPr algn="ctr"/>
                      <a:r>
                        <a:rPr lang="en-US" dirty="0"/>
                        <a:t>6:00 p.m.</a:t>
                      </a:r>
                    </a:p>
                    <a:p>
                      <a:pPr algn="ctr"/>
                      <a:r>
                        <a:rPr lang="en-US" dirty="0"/>
                        <a:t>Firstfruits</a:t>
                      </a:r>
                    </a:p>
                  </a:txBody>
                  <a:tcPr/>
                </a:tc>
                <a:extLst>
                  <a:ext uri="{0D108BD9-81ED-4DB2-BD59-A6C34878D82A}">
                    <a16:rowId xmlns:a16="http://schemas.microsoft.com/office/drawing/2014/main" val="1259050791"/>
                  </a:ext>
                </a:extLst>
              </a:tr>
              <a:tr h="1067092">
                <a:tc>
                  <a:txBody>
                    <a:bodyPr/>
                    <a:lstStyle/>
                    <a:p>
                      <a:pPr algn="ctr"/>
                      <a:r>
                        <a:rPr lang="en-US" dirty="0"/>
                        <a:t>Jesus Cursed the fig tree Matthew 21:18-22—Matthew 26:2</a:t>
                      </a:r>
                    </a:p>
                  </a:txBody>
                  <a:tcPr/>
                </a:tc>
                <a:tc>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Matthew 26:1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Passover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Lord’s Supper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John 13:1-20</a:t>
                      </a:r>
                    </a:p>
                  </a:txBody>
                  <a:tcPr/>
                </a:tc>
                <a:tc>
                  <a:txBody>
                    <a:bodyPr/>
                    <a:lstStyle/>
                    <a:p>
                      <a:pPr algn="ctr"/>
                      <a:r>
                        <a:rPr lang="en-US" dirty="0"/>
                        <a:t>Jesus Crucified</a:t>
                      </a:r>
                    </a:p>
                    <a:p>
                      <a:pPr algn="ctr"/>
                      <a:r>
                        <a:rPr lang="en-US" dirty="0"/>
                        <a:t>About</a:t>
                      </a:r>
                    </a:p>
                    <a:p>
                      <a:pPr algn="ctr"/>
                      <a:r>
                        <a:rPr lang="en-US" dirty="0"/>
                        <a:t>12</a:t>
                      </a:r>
                      <a:r>
                        <a:rPr lang="en-US" baseline="0" dirty="0"/>
                        <a:t> Noon</a:t>
                      </a:r>
                      <a:endParaRPr lang="en-US" dirty="0"/>
                    </a:p>
                    <a:p>
                      <a:pPr algn="ctr"/>
                      <a:r>
                        <a:rPr lang="en-US" dirty="0"/>
                        <a:t>Darkness</a:t>
                      </a:r>
                    </a:p>
                    <a:p>
                      <a:pPr algn="ctr"/>
                      <a:r>
                        <a:rPr lang="en-US" dirty="0"/>
                        <a:t>12:00 p.m.</a:t>
                      </a:r>
                    </a:p>
                    <a:p>
                      <a:pPr algn="ctr"/>
                      <a:r>
                        <a:rPr lang="en-US" dirty="0"/>
                        <a:t>Jesus Died</a:t>
                      </a:r>
                    </a:p>
                    <a:p>
                      <a:pPr algn="ctr"/>
                      <a:r>
                        <a:rPr lang="en-US" dirty="0"/>
                        <a:t>3:00 p.m.</a:t>
                      </a:r>
                    </a:p>
                    <a:p>
                      <a:pPr algn="ctr"/>
                      <a:r>
                        <a:rPr lang="en-US" dirty="0"/>
                        <a:t>Jesus in Tomb </a:t>
                      </a:r>
                    </a:p>
                    <a:p>
                      <a:pPr algn="ctr"/>
                      <a:r>
                        <a:rPr lang="en-US" dirty="0"/>
                        <a:t>Before</a:t>
                      </a:r>
                      <a:r>
                        <a:rPr lang="en-US" baseline="0" dirty="0"/>
                        <a:t> High Holy Day</a:t>
                      </a:r>
                      <a:endParaRPr lang="en-US" dirty="0"/>
                    </a:p>
                  </a:txBody>
                  <a:tcPr/>
                </a:tc>
                <a:tc>
                  <a:txBody>
                    <a:bodyPr/>
                    <a:lstStyle/>
                    <a:p>
                      <a:pPr algn="ctr"/>
                      <a:r>
                        <a:rPr lang="en-US" dirty="0"/>
                        <a:t>Jesus in Tomb</a:t>
                      </a:r>
                    </a:p>
                  </a:txBody>
                  <a:tcPr/>
                </a:tc>
                <a:tc>
                  <a:txBody>
                    <a:bodyPr/>
                    <a:lstStyle/>
                    <a:p>
                      <a:pPr algn="ctr"/>
                      <a:r>
                        <a:rPr lang="en-US" dirty="0"/>
                        <a:t>Jesus in Tomb</a:t>
                      </a:r>
                    </a:p>
                    <a:p>
                      <a:pPr algn="ctr"/>
                      <a:endParaRPr lang="en-US" dirty="0"/>
                    </a:p>
                  </a:txBody>
                  <a:tcPr/>
                </a:tc>
                <a:tc>
                  <a:txBody>
                    <a:bodyPr/>
                    <a:lstStyle/>
                    <a:p>
                      <a:pPr algn="ctr"/>
                      <a:r>
                        <a:rPr lang="en-US" dirty="0"/>
                        <a:t>Jesus in Tomb</a:t>
                      </a:r>
                    </a:p>
                    <a:p>
                      <a:pPr algn="ctr"/>
                      <a:r>
                        <a:rPr lang="en-US" dirty="0"/>
                        <a:t>Sabbath</a:t>
                      </a:r>
                    </a:p>
                    <a:p>
                      <a:pPr algn="ctr"/>
                      <a:r>
                        <a:rPr lang="en-US" dirty="0"/>
                        <a:t>Strong’s (7676)</a:t>
                      </a:r>
                    </a:p>
                    <a:p>
                      <a:pPr algn="ctr"/>
                      <a:r>
                        <a:rPr lang="en-US" dirty="0"/>
                        <a:t>Resurrection</a:t>
                      </a:r>
                      <a:r>
                        <a:rPr lang="en-US" baseline="0" dirty="0"/>
                        <a:t> Occurs</a:t>
                      </a:r>
                    </a:p>
                    <a:p>
                      <a:pPr algn="ctr"/>
                      <a:r>
                        <a:rPr lang="en-US" baseline="0" dirty="0"/>
                        <a:t>About Same</a:t>
                      </a:r>
                    </a:p>
                    <a:p>
                      <a:pPr algn="ctr"/>
                      <a:r>
                        <a:rPr lang="en-US" baseline="0" dirty="0"/>
                        <a:t>Time of Day</a:t>
                      </a:r>
                    </a:p>
                    <a:p>
                      <a:pPr algn="ctr"/>
                      <a:r>
                        <a:rPr lang="en-US" baseline="0" dirty="0"/>
                        <a:t>As Burial</a:t>
                      </a:r>
                    </a:p>
                    <a:p>
                      <a:pPr algn="ctr"/>
                      <a:r>
                        <a:rPr lang="en-US" baseline="0" dirty="0"/>
                        <a:t>John 2:19</a:t>
                      </a:r>
                    </a:p>
                    <a:p>
                      <a:pPr algn="ctr"/>
                      <a:r>
                        <a:rPr lang="en-US" baseline="0" dirty="0"/>
                        <a:t>Luke 24:1-12</a:t>
                      </a:r>
                      <a:endParaRPr lang="en-US" dirty="0"/>
                    </a:p>
                  </a:txBody>
                  <a:tcPr/>
                </a:tc>
                <a:extLst>
                  <a:ext uri="{0D108BD9-81ED-4DB2-BD59-A6C34878D82A}">
                    <a16:rowId xmlns:a16="http://schemas.microsoft.com/office/drawing/2014/main" val="3264233266"/>
                  </a:ext>
                </a:extLst>
              </a:tr>
              <a:tr h="1067092">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949358370"/>
                  </a:ext>
                </a:extLst>
              </a:tr>
            </a:tbl>
          </a:graphicData>
        </a:graphic>
      </p:graphicFrame>
      <p:sp>
        <p:nvSpPr>
          <p:cNvPr id="4" name="TextBox 3"/>
          <p:cNvSpPr txBox="1"/>
          <p:nvPr/>
        </p:nvSpPr>
        <p:spPr>
          <a:xfrm>
            <a:off x="2" y="336331"/>
            <a:ext cx="12191998" cy="1323439"/>
          </a:xfrm>
          <a:prstGeom prst="rect">
            <a:avLst/>
          </a:prstGeom>
          <a:noFill/>
        </p:spPr>
        <p:txBody>
          <a:bodyPr wrap="square" rtlCol="0">
            <a:spAutoFit/>
          </a:bodyPr>
          <a:lstStyle/>
          <a:p>
            <a:pPr algn="ctr"/>
            <a:r>
              <a:rPr lang="en-US" sz="8000" b="1" dirty="0"/>
              <a:t>Passion Week</a:t>
            </a:r>
          </a:p>
        </p:txBody>
      </p:sp>
    </p:spTree>
    <p:extLst>
      <p:ext uri="{BB962C8B-B14F-4D97-AF65-F5344CB8AC3E}">
        <p14:creationId xmlns:p14="http://schemas.microsoft.com/office/powerpoint/2010/main" val="10779244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 y="2117542"/>
          <a:ext cx="12191998" cy="6401676"/>
        </p:xfrm>
        <a:graphic>
          <a:graphicData uri="http://schemas.openxmlformats.org/drawingml/2006/table">
            <a:tbl>
              <a:tblPr firstRow="1" bandRow="1">
                <a:tableStyleId>{5C22544A-7EE6-4342-B048-85BDC9FD1C3A}</a:tableStyleId>
              </a:tblPr>
              <a:tblGrid>
                <a:gridCol w="1741714">
                  <a:extLst>
                    <a:ext uri="{9D8B030D-6E8A-4147-A177-3AD203B41FA5}">
                      <a16:colId xmlns:a16="http://schemas.microsoft.com/office/drawing/2014/main" val="1379427489"/>
                    </a:ext>
                  </a:extLst>
                </a:gridCol>
                <a:gridCol w="1741714">
                  <a:extLst>
                    <a:ext uri="{9D8B030D-6E8A-4147-A177-3AD203B41FA5}">
                      <a16:colId xmlns:a16="http://schemas.microsoft.com/office/drawing/2014/main" val="748615387"/>
                    </a:ext>
                  </a:extLst>
                </a:gridCol>
                <a:gridCol w="1741714">
                  <a:extLst>
                    <a:ext uri="{9D8B030D-6E8A-4147-A177-3AD203B41FA5}">
                      <a16:colId xmlns:a16="http://schemas.microsoft.com/office/drawing/2014/main" val="4261758366"/>
                    </a:ext>
                  </a:extLst>
                </a:gridCol>
                <a:gridCol w="1741714">
                  <a:extLst>
                    <a:ext uri="{9D8B030D-6E8A-4147-A177-3AD203B41FA5}">
                      <a16:colId xmlns:a16="http://schemas.microsoft.com/office/drawing/2014/main" val="3600984912"/>
                    </a:ext>
                  </a:extLst>
                </a:gridCol>
                <a:gridCol w="1741714">
                  <a:extLst>
                    <a:ext uri="{9D8B030D-6E8A-4147-A177-3AD203B41FA5}">
                      <a16:colId xmlns:a16="http://schemas.microsoft.com/office/drawing/2014/main" val="3210664994"/>
                    </a:ext>
                  </a:extLst>
                </a:gridCol>
                <a:gridCol w="1741714">
                  <a:extLst>
                    <a:ext uri="{9D8B030D-6E8A-4147-A177-3AD203B41FA5}">
                      <a16:colId xmlns:a16="http://schemas.microsoft.com/office/drawing/2014/main" val="3560513492"/>
                    </a:ext>
                  </a:extLst>
                </a:gridCol>
                <a:gridCol w="1741714">
                  <a:extLst>
                    <a:ext uri="{9D8B030D-6E8A-4147-A177-3AD203B41FA5}">
                      <a16:colId xmlns:a16="http://schemas.microsoft.com/office/drawing/2014/main" val="2040445695"/>
                    </a:ext>
                  </a:extLst>
                </a:gridCol>
              </a:tblGrid>
              <a:tr h="1067092">
                <a:tc>
                  <a:txBody>
                    <a:bodyPr/>
                    <a:lstStyle/>
                    <a:p>
                      <a:pPr algn="ctr"/>
                      <a:r>
                        <a:rPr lang="en-US" dirty="0"/>
                        <a:t>Nisan 18 Sunday</a:t>
                      </a:r>
                    </a:p>
                    <a:p>
                      <a:pPr algn="ctr"/>
                      <a:r>
                        <a:rPr lang="en-US" dirty="0"/>
                        <a:t>Nisan 19</a:t>
                      </a:r>
                    </a:p>
                    <a:p>
                      <a:pPr algn="ctr"/>
                      <a:r>
                        <a:rPr lang="en-US" dirty="0"/>
                        <a:t>Begins</a:t>
                      </a:r>
                    </a:p>
                    <a:p>
                      <a:pPr algn="ctr"/>
                      <a:r>
                        <a:rPr lang="en-US" dirty="0"/>
                        <a:t>6:00 p.m.</a:t>
                      </a:r>
                    </a:p>
                  </a:txBody>
                  <a:tcPr/>
                </a:tc>
                <a:tc>
                  <a:txBody>
                    <a:bodyPr/>
                    <a:lstStyle/>
                    <a:p>
                      <a:pPr algn="ctr"/>
                      <a:r>
                        <a:rPr lang="en-US" dirty="0"/>
                        <a:t>Nisan 19 Monday</a:t>
                      </a:r>
                    </a:p>
                    <a:p>
                      <a:pPr algn="ctr"/>
                      <a:r>
                        <a:rPr lang="en-US" dirty="0"/>
                        <a:t>Nisan 20</a:t>
                      </a:r>
                    </a:p>
                    <a:p>
                      <a:pPr algn="ctr"/>
                      <a:r>
                        <a:rPr lang="en-US" dirty="0"/>
                        <a:t>Begins</a:t>
                      </a:r>
                    </a:p>
                    <a:p>
                      <a:pPr algn="ctr"/>
                      <a:r>
                        <a:rPr lang="en-US" dirty="0"/>
                        <a:t>6:00 p.m.</a:t>
                      </a:r>
                    </a:p>
                  </a:txBody>
                  <a:tcPr/>
                </a:tc>
                <a:tc>
                  <a:txBody>
                    <a:bodyPr/>
                    <a:lstStyle/>
                    <a:p>
                      <a:pPr algn="ctr"/>
                      <a:r>
                        <a:rPr lang="en-US" dirty="0"/>
                        <a:t>Nisan 20 Tuesday</a:t>
                      </a:r>
                    </a:p>
                    <a:p>
                      <a:pPr algn="ctr"/>
                      <a:r>
                        <a:rPr lang="en-US" dirty="0"/>
                        <a:t>Nisan 21</a:t>
                      </a:r>
                    </a:p>
                    <a:p>
                      <a:pPr algn="ctr"/>
                      <a:r>
                        <a:rPr lang="en-US" dirty="0"/>
                        <a:t>Begins</a:t>
                      </a:r>
                    </a:p>
                    <a:p>
                      <a:pPr algn="ctr"/>
                      <a:r>
                        <a:rPr lang="en-US" dirty="0"/>
                        <a:t>6:00 p.m.</a:t>
                      </a:r>
                    </a:p>
                  </a:txBody>
                  <a:tcPr/>
                </a:tc>
                <a:tc>
                  <a:txBody>
                    <a:bodyPr/>
                    <a:lstStyle/>
                    <a:p>
                      <a:pPr algn="ctr"/>
                      <a:r>
                        <a:rPr lang="en-US" dirty="0"/>
                        <a:t>Nisan 21 Wednesday</a:t>
                      </a:r>
                    </a:p>
                    <a:p>
                      <a:pPr algn="ctr"/>
                      <a:r>
                        <a:rPr lang="en-US" dirty="0"/>
                        <a:t>Nisan 22</a:t>
                      </a:r>
                    </a:p>
                    <a:p>
                      <a:pPr algn="ctr"/>
                      <a:r>
                        <a:rPr lang="en-US" dirty="0"/>
                        <a:t>Begins</a:t>
                      </a:r>
                    </a:p>
                    <a:p>
                      <a:pPr algn="ctr"/>
                      <a:r>
                        <a:rPr lang="en-US" dirty="0"/>
                        <a:t>6:00 p.m.</a:t>
                      </a:r>
                    </a:p>
                  </a:txBody>
                  <a:tcPr/>
                </a:tc>
                <a:tc>
                  <a:txBody>
                    <a:bodyPr/>
                    <a:lstStyle/>
                    <a:p>
                      <a:pPr algn="ctr"/>
                      <a:r>
                        <a:rPr lang="en-US" dirty="0"/>
                        <a:t>Nisan 22 Thursday</a:t>
                      </a:r>
                    </a:p>
                    <a:p>
                      <a:pPr algn="ctr"/>
                      <a:r>
                        <a:rPr lang="en-US" dirty="0"/>
                        <a:t>Nisan 23</a:t>
                      </a:r>
                    </a:p>
                    <a:p>
                      <a:pPr algn="ctr"/>
                      <a:r>
                        <a:rPr lang="en-US" dirty="0"/>
                        <a:t>Begins</a:t>
                      </a:r>
                    </a:p>
                    <a:p>
                      <a:pPr algn="ctr"/>
                      <a:r>
                        <a:rPr lang="en-US" dirty="0"/>
                        <a:t>6:00 p.m.</a:t>
                      </a:r>
                    </a:p>
                  </a:txBody>
                  <a:tcPr/>
                </a:tc>
                <a:tc>
                  <a:txBody>
                    <a:bodyPr/>
                    <a:lstStyle/>
                    <a:p>
                      <a:pPr algn="ctr"/>
                      <a:r>
                        <a:rPr lang="en-US" dirty="0"/>
                        <a:t>Nisan 23  Friday</a:t>
                      </a:r>
                    </a:p>
                    <a:p>
                      <a:pPr algn="ctr"/>
                      <a:r>
                        <a:rPr lang="en-US" dirty="0"/>
                        <a:t>Nisan 24</a:t>
                      </a:r>
                    </a:p>
                    <a:p>
                      <a:pPr algn="ctr"/>
                      <a:r>
                        <a:rPr lang="en-US" dirty="0"/>
                        <a:t>Begins</a:t>
                      </a:r>
                    </a:p>
                    <a:p>
                      <a:pPr algn="ctr"/>
                      <a:r>
                        <a:rPr lang="en-US" dirty="0"/>
                        <a:t>6:00 p.m.</a:t>
                      </a:r>
                    </a:p>
                  </a:txBody>
                  <a:tcPr/>
                </a:tc>
                <a:tc>
                  <a:txBody>
                    <a:bodyPr/>
                    <a:lstStyle/>
                    <a:p>
                      <a:pPr algn="ctr"/>
                      <a:r>
                        <a:rPr lang="en-US" dirty="0"/>
                        <a:t>Nisan 24 Saturday</a:t>
                      </a:r>
                    </a:p>
                    <a:p>
                      <a:pPr algn="ctr"/>
                      <a:r>
                        <a:rPr lang="en-US" dirty="0"/>
                        <a:t>Nisan 25</a:t>
                      </a:r>
                    </a:p>
                    <a:p>
                      <a:pPr algn="ctr"/>
                      <a:r>
                        <a:rPr lang="en-US" dirty="0"/>
                        <a:t>Begins</a:t>
                      </a:r>
                    </a:p>
                    <a:p>
                      <a:pPr algn="ctr"/>
                      <a:r>
                        <a:rPr lang="en-US" dirty="0"/>
                        <a:t>6:00 p.m.</a:t>
                      </a:r>
                    </a:p>
                  </a:txBody>
                  <a:tcPr/>
                </a:tc>
                <a:extLst>
                  <a:ext uri="{0D108BD9-81ED-4DB2-BD59-A6C34878D82A}">
                    <a16:rowId xmlns:a16="http://schemas.microsoft.com/office/drawing/2014/main" val="1259050791"/>
                  </a:ext>
                </a:extLst>
              </a:tr>
              <a:tr h="1067092">
                <a:tc>
                  <a:txBody>
                    <a:bodyPr/>
                    <a:lstStyle/>
                    <a:p>
                      <a:pPr algn="ctr"/>
                      <a:r>
                        <a:rPr lang="en-US" dirty="0"/>
                        <a:t>Resurrection</a:t>
                      </a:r>
                    </a:p>
                    <a:p>
                      <a:pPr algn="ctr"/>
                      <a:r>
                        <a:rPr lang="en-US" dirty="0"/>
                        <a:t>Morning</a:t>
                      </a:r>
                    </a:p>
                    <a:p>
                      <a:pPr algn="ctr"/>
                      <a:r>
                        <a:rPr lang="en-US" dirty="0"/>
                        <a:t>Firstfruits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1</a:t>
                      </a:r>
                      <a:r>
                        <a:rPr lang="en-US" baseline="30000" dirty="0"/>
                        <a:t>st</a:t>
                      </a:r>
                      <a:r>
                        <a:rPr lang="en-US" baseline="0" dirty="0"/>
                        <a:t> Day of Counting Omer</a:t>
                      </a:r>
                      <a:endParaRPr lang="en-US" dirty="0"/>
                    </a:p>
                    <a:p>
                      <a:pPr algn="ctr"/>
                      <a:endParaRPr lang="en-US" dirty="0"/>
                    </a:p>
                  </a:txBody>
                  <a:tcPr/>
                </a:tc>
                <a:tc>
                  <a:txBody>
                    <a:bodyPr/>
                    <a:lstStyle/>
                    <a:p>
                      <a:pPr algn="ctr"/>
                      <a:r>
                        <a:rPr lang="en-US" dirty="0"/>
                        <a:t>2</a:t>
                      </a:r>
                      <a:r>
                        <a:rPr lang="en-US" baseline="30000" dirty="0"/>
                        <a:t>nd</a:t>
                      </a:r>
                      <a:r>
                        <a:rPr lang="en-US" dirty="0"/>
                        <a:t> Day</a:t>
                      </a:r>
                      <a:r>
                        <a:rPr lang="en-US" baseline="0" dirty="0"/>
                        <a:t> of Counting Omer</a:t>
                      </a:r>
                      <a:endParaRPr lang="en-US" dirty="0"/>
                    </a:p>
                  </a:txBody>
                  <a:tcPr/>
                </a:tc>
                <a:tc>
                  <a:txBody>
                    <a:bodyPr/>
                    <a:lstStyle/>
                    <a:p>
                      <a:pPr algn="ctr"/>
                      <a:r>
                        <a:rPr lang="en-US" dirty="0"/>
                        <a:t>3</a:t>
                      </a:r>
                      <a:r>
                        <a:rPr lang="en-US" baseline="30000" dirty="0"/>
                        <a:t>rd</a:t>
                      </a:r>
                      <a:r>
                        <a:rPr lang="en-US" dirty="0"/>
                        <a:t> Day of Counting Omer</a:t>
                      </a:r>
                    </a:p>
                  </a:txBody>
                  <a:tcPr/>
                </a:tc>
                <a:tc>
                  <a:txBody>
                    <a:bodyPr/>
                    <a:lstStyle/>
                    <a:p>
                      <a:pPr algn="ctr"/>
                      <a:r>
                        <a:rPr lang="en-US" dirty="0"/>
                        <a:t>4</a:t>
                      </a:r>
                      <a:r>
                        <a:rPr lang="en-US" baseline="30000" dirty="0"/>
                        <a:t>th</a:t>
                      </a:r>
                      <a:r>
                        <a:rPr lang="en-US" dirty="0"/>
                        <a:t> Day of Counting Omer</a:t>
                      </a:r>
                    </a:p>
                  </a:txBody>
                  <a:tcPr/>
                </a:tc>
                <a:tc>
                  <a:txBody>
                    <a:bodyPr/>
                    <a:lstStyle/>
                    <a:p>
                      <a:pPr algn="ctr"/>
                      <a:r>
                        <a:rPr lang="en-US" dirty="0"/>
                        <a:t>5</a:t>
                      </a:r>
                      <a:r>
                        <a:rPr lang="en-US" baseline="30000" dirty="0"/>
                        <a:t>th</a:t>
                      </a:r>
                      <a:r>
                        <a:rPr lang="en-US" dirty="0"/>
                        <a:t> Day</a:t>
                      </a:r>
                      <a:r>
                        <a:rPr lang="en-US" baseline="0" dirty="0"/>
                        <a:t> of Counting Omer</a:t>
                      </a:r>
                      <a:endParaRPr lang="en-US" dirty="0"/>
                    </a:p>
                  </a:txBody>
                  <a:tcPr/>
                </a:tc>
                <a:tc>
                  <a:txBody>
                    <a:bodyPr/>
                    <a:lstStyle/>
                    <a:p>
                      <a:pPr algn="ctr"/>
                      <a:r>
                        <a:rPr lang="en-US" dirty="0"/>
                        <a:t>6</a:t>
                      </a:r>
                      <a:r>
                        <a:rPr lang="en-US" baseline="30000" dirty="0"/>
                        <a:t>th</a:t>
                      </a:r>
                      <a:r>
                        <a:rPr lang="en-US" dirty="0"/>
                        <a:t> Day of Counting Omer</a:t>
                      </a:r>
                    </a:p>
                  </a:txBody>
                  <a:tcPr/>
                </a:tc>
                <a:tc>
                  <a:txBody>
                    <a:bodyPr/>
                    <a:lstStyle/>
                    <a:p>
                      <a:r>
                        <a:rPr lang="en-US" dirty="0"/>
                        <a:t>7</a:t>
                      </a:r>
                      <a:r>
                        <a:rPr lang="en-US" baseline="30000" dirty="0"/>
                        <a:t>th</a:t>
                      </a:r>
                      <a:r>
                        <a:rPr lang="en-US" dirty="0"/>
                        <a:t> Day</a:t>
                      </a:r>
                      <a:r>
                        <a:rPr lang="en-US" baseline="0" dirty="0"/>
                        <a:t> of Counting Omer</a:t>
                      </a:r>
                      <a:endParaRPr lang="en-US" dirty="0"/>
                    </a:p>
                  </a:txBody>
                  <a:tcPr/>
                </a:tc>
                <a:extLst>
                  <a:ext uri="{0D108BD9-81ED-4DB2-BD59-A6C34878D82A}">
                    <a16:rowId xmlns:a16="http://schemas.microsoft.com/office/drawing/2014/main" val="3264233266"/>
                  </a:ext>
                </a:extLst>
              </a:tr>
              <a:tr h="1067092">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949358370"/>
                  </a:ext>
                </a:extLst>
              </a:tr>
              <a:tr h="1067092">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44585128"/>
                  </a:ext>
                </a:extLst>
              </a:tr>
              <a:tr h="1067092">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99939725"/>
                  </a:ext>
                </a:extLst>
              </a:tr>
            </a:tbl>
          </a:graphicData>
        </a:graphic>
      </p:graphicFrame>
      <p:sp>
        <p:nvSpPr>
          <p:cNvPr id="4" name="TextBox 3"/>
          <p:cNvSpPr txBox="1"/>
          <p:nvPr/>
        </p:nvSpPr>
        <p:spPr>
          <a:xfrm>
            <a:off x="0" y="336331"/>
            <a:ext cx="12191998" cy="1323439"/>
          </a:xfrm>
          <a:prstGeom prst="rect">
            <a:avLst/>
          </a:prstGeom>
          <a:noFill/>
        </p:spPr>
        <p:txBody>
          <a:bodyPr wrap="square" rtlCol="0">
            <a:spAutoFit/>
          </a:bodyPr>
          <a:lstStyle/>
          <a:p>
            <a:pPr algn="ctr"/>
            <a:r>
              <a:rPr lang="en-US" sz="8000" b="1" dirty="0"/>
              <a:t>Counting The Omer</a:t>
            </a:r>
          </a:p>
        </p:txBody>
      </p:sp>
    </p:spTree>
    <p:extLst>
      <p:ext uri="{BB962C8B-B14F-4D97-AF65-F5344CB8AC3E}">
        <p14:creationId xmlns:p14="http://schemas.microsoft.com/office/powerpoint/2010/main" val="33804350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8FE5DC0F-5924-4E11-A44D-0449AD0170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629"/>
            <a:ext cx="12191998" cy="68543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1CBFEBC-E189-43E8-A625-7DC2768617E7}"/>
              </a:ext>
            </a:extLst>
          </p:cNvPr>
          <p:cNvSpPr txBox="1"/>
          <p:nvPr/>
        </p:nvSpPr>
        <p:spPr>
          <a:xfrm>
            <a:off x="1145512" y="331596"/>
            <a:ext cx="9344967" cy="707886"/>
          </a:xfrm>
          <a:prstGeom prst="rect">
            <a:avLst/>
          </a:prstGeom>
          <a:solidFill>
            <a:srgbClr val="FFC000"/>
          </a:solidFill>
          <a:ln w="28575">
            <a:solidFill>
              <a:schemeClr val="accent6">
                <a:lumMod val="75000"/>
              </a:schemeClr>
            </a:solidFill>
          </a:ln>
        </p:spPr>
        <p:txBody>
          <a:bodyPr wrap="square" rtlCol="0">
            <a:spAutoFit/>
          </a:bodyPr>
          <a:lstStyle/>
          <a:p>
            <a:pPr algn="ctr"/>
            <a:r>
              <a:rPr lang="en-US" sz="4000" dirty="0">
                <a:latin typeface="Arial Black" panose="020B0A04020102020204" pitchFamily="34" charset="0"/>
              </a:rPr>
              <a:t>The Spring Feasts of Israel</a:t>
            </a:r>
          </a:p>
        </p:txBody>
      </p:sp>
      <p:sp>
        <p:nvSpPr>
          <p:cNvPr id="9" name="Oval 8">
            <a:extLst>
              <a:ext uri="{FF2B5EF4-FFF2-40B4-BE49-F238E27FC236}">
                <a16:creationId xmlns:a16="http://schemas.microsoft.com/office/drawing/2014/main" id="{0E237890-0D3E-4797-9620-260C77F1D639}"/>
              </a:ext>
            </a:extLst>
          </p:cNvPr>
          <p:cNvSpPr/>
          <p:nvPr/>
        </p:nvSpPr>
        <p:spPr>
          <a:xfrm>
            <a:off x="102160" y="1396721"/>
            <a:ext cx="2451797" cy="192928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Black" panose="020B0A04020102020204" pitchFamily="34" charset="0"/>
              </a:rPr>
              <a:t>Nisan 14 Passover</a:t>
            </a:r>
          </a:p>
        </p:txBody>
      </p:sp>
      <p:sp>
        <p:nvSpPr>
          <p:cNvPr id="11" name="Oval 10">
            <a:extLst>
              <a:ext uri="{FF2B5EF4-FFF2-40B4-BE49-F238E27FC236}">
                <a16:creationId xmlns:a16="http://schemas.microsoft.com/office/drawing/2014/main" id="{8D47D2A3-E9F0-4CAC-9B21-1566C7CB0393}"/>
              </a:ext>
            </a:extLst>
          </p:cNvPr>
          <p:cNvSpPr/>
          <p:nvPr/>
        </p:nvSpPr>
        <p:spPr>
          <a:xfrm>
            <a:off x="823964" y="4444163"/>
            <a:ext cx="4994031" cy="192928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Black" panose="020B0A04020102020204" pitchFamily="34" charset="0"/>
              </a:rPr>
              <a:t>Nisan 15-21 Feast of Unleavened Bread</a:t>
            </a:r>
          </a:p>
        </p:txBody>
      </p:sp>
      <p:sp>
        <p:nvSpPr>
          <p:cNvPr id="12" name="Oval 11">
            <a:extLst>
              <a:ext uri="{FF2B5EF4-FFF2-40B4-BE49-F238E27FC236}">
                <a16:creationId xmlns:a16="http://schemas.microsoft.com/office/drawing/2014/main" id="{B0375FDA-4556-4587-9E40-24F0B041961B}"/>
              </a:ext>
            </a:extLst>
          </p:cNvPr>
          <p:cNvSpPr/>
          <p:nvPr/>
        </p:nvSpPr>
        <p:spPr>
          <a:xfrm>
            <a:off x="3131737" y="1429378"/>
            <a:ext cx="2666162" cy="1929283"/>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Black" panose="020B0A04020102020204" pitchFamily="34" charset="0"/>
              </a:rPr>
              <a:t>Firstfruits</a:t>
            </a:r>
          </a:p>
        </p:txBody>
      </p:sp>
      <p:sp>
        <p:nvSpPr>
          <p:cNvPr id="13" name="Oval 12">
            <a:extLst>
              <a:ext uri="{FF2B5EF4-FFF2-40B4-BE49-F238E27FC236}">
                <a16:creationId xmlns:a16="http://schemas.microsoft.com/office/drawing/2014/main" id="{668DD8EB-C643-48A8-ADAA-4FA6F3B8D239}"/>
              </a:ext>
            </a:extLst>
          </p:cNvPr>
          <p:cNvSpPr/>
          <p:nvPr/>
        </p:nvSpPr>
        <p:spPr>
          <a:xfrm>
            <a:off x="9344967" y="1367449"/>
            <a:ext cx="2744873" cy="1929283"/>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Black" panose="020B0A04020102020204" pitchFamily="34" charset="0"/>
              </a:rPr>
              <a:t>Feast of Pentecost</a:t>
            </a:r>
          </a:p>
        </p:txBody>
      </p:sp>
      <p:sp>
        <p:nvSpPr>
          <p:cNvPr id="10" name="TextBox 9">
            <a:extLst>
              <a:ext uri="{FF2B5EF4-FFF2-40B4-BE49-F238E27FC236}">
                <a16:creationId xmlns:a16="http://schemas.microsoft.com/office/drawing/2014/main" id="{420B0268-A274-4D1B-8B82-7E5A20C402BA}"/>
              </a:ext>
            </a:extLst>
          </p:cNvPr>
          <p:cNvSpPr txBox="1"/>
          <p:nvPr/>
        </p:nvSpPr>
        <p:spPr>
          <a:xfrm>
            <a:off x="38521" y="3409851"/>
            <a:ext cx="2580749" cy="646331"/>
          </a:xfrm>
          <a:prstGeom prst="rect">
            <a:avLst/>
          </a:prstGeom>
          <a:solidFill>
            <a:srgbClr val="FFC000"/>
          </a:solidFill>
        </p:spPr>
        <p:txBody>
          <a:bodyPr wrap="square" rtlCol="0">
            <a:spAutoFit/>
          </a:bodyPr>
          <a:lstStyle/>
          <a:p>
            <a:pPr algn="ctr"/>
            <a:r>
              <a:rPr lang="en-US" dirty="0">
                <a:latin typeface="Arial Black" panose="020B0A04020102020204" pitchFamily="34" charset="0"/>
              </a:rPr>
              <a:t>Jesus’ Death </a:t>
            </a:r>
          </a:p>
          <a:p>
            <a:pPr algn="ctr"/>
            <a:r>
              <a:rPr lang="en-US" dirty="0">
                <a:latin typeface="Arial Black" panose="020B0A04020102020204" pitchFamily="34" charset="0"/>
              </a:rPr>
              <a:t>&amp; Burial</a:t>
            </a:r>
          </a:p>
        </p:txBody>
      </p:sp>
      <p:sp>
        <p:nvSpPr>
          <p:cNvPr id="15" name="TextBox 14">
            <a:extLst>
              <a:ext uri="{FF2B5EF4-FFF2-40B4-BE49-F238E27FC236}">
                <a16:creationId xmlns:a16="http://schemas.microsoft.com/office/drawing/2014/main" id="{BACC2F6C-3C35-4D62-8A85-06D697C65F23}"/>
              </a:ext>
            </a:extLst>
          </p:cNvPr>
          <p:cNvSpPr txBox="1"/>
          <p:nvPr/>
        </p:nvSpPr>
        <p:spPr>
          <a:xfrm>
            <a:off x="3300883" y="3409852"/>
            <a:ext cx="2580749" cy="369332"/>
          </a:xfrm>
          <a:prstGeom prst="rect">
            <a:avLst/>
          </a:prstGeom>
          <a:solidFill>
            <a:srgbClr val="FFC000"/>
          </a:solidFill>
        </p:spPr>
        <p:txBody>
          <a:bodyPr wrap="square" rtlCol="0">
            <a:spAutoFit/>
          </a:bodyPr>
          <a:lstStyle/>
          <a:p>
            <a:pPr algn="ctr"/>
            <a:r>
              <a:rPr lang="en-US" dirty="0">
                <a:latin typeface="Arial Black" panose="020B0A04020102020204" pitchFamily="34" charset="0"/>
              </a:rPr>
              <a:t>Resurrection</a:t>
            </a:r>
          </a:p>
        </p:txBody>
      </p:sp>
      <p:sp>
        <p:nvSpPr>
          <p:cNvPr id="16" name="TextBox 15">
            <a:extLst>
              <a:ext uri="{FF2B5EF4-FFF2-40B4-BE49-F238E27FC236}">
                <a16:creationId xmlns:a16="http://schemas.microsoft.com/office/drawing/2014/main" id="{E0F39F0B-F06A-4E09-B9C0-B7DD0D5A45A2}"/>
              </a:ext>
            </a:extLst>
          </p:cNvPr>
          <p:cNvSpPr txBox="1"/>
          <p:nvPr/>
        </p:nvSpPr>
        <p:spPr>
          <a:xfrm>
            <a:off x="9427028" y="3487409"/>
            <a:ext cx="2580749" cy="923330"/>
          </a:xfrm>
          <a:prstGeom prst="rect">
            <a:avLst/>
          </a:prstGeom>
          <a:solidFill>
            <a:srgbClr val="FFC000"/>
          </a:solidFill>
        </p:spPr>
        <p:txBody>
          <a:bodyPr wrap="square" rtlCol="0">
            <a:spAutoFit/>
          </a:bodyPr>
          <a:lstStyle/>
          <a:p>
            <a:pPr algn="ctr"/>
            <a:r>
              <a:rPr lang="en-US" dirty="0">
                <a:latin typeface="Arial Black" panose="020B0A04020102020204" pitchFamily="34" charset="0"/>
              </a:rPr>
              <a:t>Holy Spirit &amp;</a:t>
            </a:r>
          </a:p>
          <a:p>
            <a:pPr algn="ctr"/>
            <a:r>
              <a:rPr lang="en-US" dirty="0">
                <a:latin typeface="Arial Black" panose="020B0A04020102020204" pitchFamily="34" charset="0"/>
              </a:rPr>
              <a:t>Birth </a:t>
            </a:r>
          </a:p>
          <a:p>
            <a:pPr algn="ctr"/>
            <a:r>
              <a:rPr lang="en-US" dirty="0">
                <a:latin typeface="Arial Black" panose="020B0A04020102020204" pitchFamily="34" charset="0"/>
              </a:rPr>
              <a:t>Of Church</a:t>
            </a:r>
          </a:p>
        </p:txBody>
      </p:sp>
      <p:sp>
        <p:nvSpPr>
          <p:cNvPr id="14" name="Arrow: Down 13">
            <a:extLst>
              <a:ext uri="{FF2B5EF4-FFF2-40B4-BE49-F238E27FC236}">
                <a16:creationId xmlns:a16="http://schemas.microsoft.com/office/drawing/2014/main" id="{3EC38DD2-ADA4-4C3A-BA9A-DD12C1DF799B}"/>
              </a:ext>
            </a:extLst>
          </p:cNvPr>
          <p:cNvSpPr/>
          <p:nvPr/>
        </p:nvSpPr>
        <p:spPr>
          <a:xfrm>
            <a:off x="1225899" y="1123329"/>
            <a:ext cx="160774" cy="189545"/>
          </a:xfrm>
          <a:prstGeom prst="downArrow">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DC282E9F-1D09-4C13-A407-DE81D079D8A0}"/>
              </a:ext>
            </a:extLst>
          </p:cNvPr>
          <p:cNvSpPr/>
          <p:nvPr/>
        </p:nvSpPr>
        <p:spPr>
          <a:xfrm>
            <a:off x="4290646" y="1123329"/>
            <a:ext cx="160774" cy="244120"/>
          </a:xfrm>
          <a:prstGeom prst="downArrow">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3721032F-903E-4268-B42C-168A303F162D}"/>
              </a:ext>
            </a:extLst>
          </p:cNvPr>
          <p:cNvSpPr/>
          <p:nvPr/>
        </p:nvSpPr>
        <p:spPr>
          <a:xfrm>
            <a:off x="2713055" y="1123329"/>
            <a:ext cx="234460" cy="3287410"/>
          </a:xfrm>
          <a:prstGeom prst="downArrow">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0011D853-1C13-4035-A7AA-0C6D85473040}"/>
              </a:ext>
            </a:extLst>
          </p:cNvPr>
          <p:cNvSpPr/>
          <p:nvPr/>
        </p:nvSpPr>
        <p:spPr>
          <a:xfrm>
            <a:off x="10299560" y="1037431"/>
            <a:ext cx="160774" cy="33001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Left-Right 19">
            <a:extLst>
              <a:ext uri="{FF2B5EF4-FFF2-40B4-BE49-F238E27FC236}">
                <a16:creationId xmlns:a16="http://schemas.microsoft.com/office/drawing/2014/main" id="{5803F707-9869-472B-A586-E906606D6C3F}"/>
              </a:ext>
            </a:extLst>
          </p:cNvPr>
          <p:cNvSpPr/>
          <p:nvPr/>
        </p:nvSpPr>
        <p:spPr>
          <a:xfrm>
            <a:off x="5794551" y="2073284"/>
            <a:ext cx="3550416" cy="619115"/>
          </a:xfrm>
          <a:prstGeom prst="leftRightArrow">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Counting the Omer 50 Days</a:t>
            </a:r>
          </a:p>
        </p:txBody>
      </p:sp>
      <p:sp>
        <p:nvSpPr>
          <p:cNvPr id="22" name="Oval 21">
            <a:extLst>
              <a:ext uri="{FF2B5EF4-FFF2-40B4-BE49-F238E27FC236}">
                <a16:creationId xmlns:a16="http://schemas.microsoft.com/office/drawing/2014/main" id="{AA88917A-4A59-4414-BDB8-A076C29CB21A}"/>
              </a:ext>
            </a:extLst>
          </p:cNvPr>
          <p:cNvSpPr/>
          <p:nvPr/>
        </p:nvSpPr>
        <p:spPr>
          <a:xfrm>
            <a:off x="7094136" y="4597121"/>
            <a:ext cx="5097863" cy="2257249"/>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Black" panose="020B0A04020102020204" pitchFamily="34" charset="0"/>
              </a:rPr>
              <a:t>Leavened Bread Feast</a:t>
            </a:r>
          </a:p>
        </p:txBody>
      </p:sp>
      <p:sp>
        <p:nvSpPr>
          <p:cNvPr id="21" name="Arrow: Left-Right 20">
            <a:extLst>
              <a:ext uri="{FF2B5EF4-FFF2-40B4-BE49-F238E27FC236}">
                <a16:creationId xmlns:a16="http://schemas.microsoft.com/office/drawing/2014/main" id="{2362FC65-AD25-4478-9893-C65C2DCBD859}"/>
              </a:ext>
            </a:extLst>
          </p:cNvPr>
          <p:cNvSpPr/>
          <p:nvPr/>
        </p:nvSpPr>
        <p:spPr>
          <a:xfrm>
            <a:off x="-1" y="6178470"/>
            <a:ext cx="5814261" cy="733517"/>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Un-leavened Bread</a:t>
            </a:r>
          </a:p>
        </p:txBody>
      </p:sp>
      <p:sp>
        <p:nvSpPr>
          <p:cNvPr id="4" name="Rectangle 3">
            <a:extLst>
              <a:ext uri="{FF2B5EF4-FFF2-40B4-BE49-F238E27FC236}">
                <a16:creationId xmlns:a16="http://schemas.microsoft.com/office/drawing/2014/main" id="{FF4CD2D8-AE6E-4B68-A38D-DD02B6C1551A}"/>
              </a:ext>
            </a:extLst>
          </p:cNvPr>
          <p:cNvSpPr/>
          <p:nvPr/>
        </p:nvSpPr>
        <p:spPr>
          <a:xfrm>
            <a:off x="5814261" y="1037431"/>
            <a:ext cx="46601" cy="582056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00079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A6E3129-58F0-4A7F-9F9C-006504B13F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629"/>
            <a:ext cx="12191998" cy="68543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824584" y="323323"/>
            <a:ext cx="8689976" cy="2509213"/>
          </a:xfrm>
        </p:spPr>
        <p:txBody>
          <a:bodyPr>
            <a:normAutofit fontScale="90000"/>
          </a:bodyPr>
          <a:lstStyle/>
          <a:p>
            <a:r>
              <a:rPr lang="en-US" sz="6000" b="1" dirty="0"/>
              <a:t>Nisan 10 </a:t>
            </a:r>
            <a:br>
              <a:rPr lang="en-US" sz="6000" b="1" dirty="0"/>
            </a:br>
            <a:r>
              <a:rPr lang="en-US" sz="6000" b="1" dirty="0"/>
              <a:t>to </a:t>
            </a:r>
            <a:br>
              <a:rPr lang="en-US" sz="6000" b="1" dirty="0"/>
            </a:br>
            <a:r>
              <a:rPr lang="en-US" sz="6000" b="1" dirty="0"/>
              <a:t>Pentecost</a:t>
            </a:r>
          </a:p>
        </p:txBody>
      </p:sp>
      <p:sp>
        <p:nvSpPr>
          <p:cNvPr id="3" name="Subtitle 2"/>
          <p:cNvSpPr>
            <a:spLocks noGrp="1"/>
          </p:cNvSpPr>
          <p:nvPr>
            <p:ph type="subTitle" idx="1"/>
          </p:nvPr>
        </p:nvSpPr>
        <p:spPr>
          <a:xfrm>
            <a:off x="1751012" y="3886200"/>
            <a:ext cx="8689976" cy="2556641"/>
          </a:xfrm>
        </p:spPr>
        <p:txBody>
          <a:bodyPr>
            <a:normAutofit/>
          </a:bodyPr>
          <a:lstStyle/>
          <a:p>
            <a:r>
              <a:rPr lang="en-US" b="1" dirty="0">
                <a:solidFill>
                  <a:schemeClr val="tx1"/>
                </a:solidFill>
              </a:rPr>
              <a:t>Deuteronomy 29:29 (KJV) </a:t>
            </a:r>
          </a:p>
          <a:p>
            <a:r>
              <a:rPr lang="en-US" b="1" dirty="0">
                <a:solidFill>
                  <a:schemeClr val="tx1"/>
                </a:solidFill>
              </a:rPr>
              <a:t>29  The secret things belong unto the LORD our God: but those things which are revealed belong unto us and to our children for ever, that we may do all the words of this law. </a:t>
            </a:r>
          </a:p>
          <a:p>
            <a:endParaRPr lang="x-none" dirty="0"/>
          </a:p>
        </p:txBody>
      </p:sp>
    </p:spTree>
    <p:extLst>
      <p:ext uri="{BB962C8B-B14F-4D97-AF65-F5344CB8AC3E}">
        <p14:creationId xmlns:p14="http://schemas.microsoft.com/office/powerpoint/2010/main" val="1526608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3573" y="0"/>
            <a:ext cx="12192000" cy="6740307"/>
          </a:xfrm>
          <a:prstGeom prst="rect">
            <a:avLst/>
          </a:prstGeom>
          <a:noFill/>
        </p:spPr>
        <p:txBody>
          <a:bodyPr wrap="square" rtlCol="0">
            <a:spAutoFit/>
          </a:bodyPr>
          <a:lstStyle/>
          <a:p>
            <a:r>
              <a:rPr lang="en-US" sz="3600" b="1" dirty="0"/>
              <a:t>This study is tied to the Bible and to sound scholarship. Let’s get started.</a:t>
            </a:r>
          </a:p>
          <a:p>
            <a:endParaRPr lang="en-US" sz="3600" b="1" dirty="0"/>
          </a:p>
          <a:p>
            <a:r>
              <a:rPr lang="en-US" sz="3600" b="1" dirty="0"/>
              <a:t>This presentation seeks to provide Biblically based answers as to the timing of the Triumphal entry all the way through Passover, The Crucifixion, Firstfruits and to Pentecost.</a:t>
            </a:r>
          </a:p>
          <a:p>
            <a:endParaRPr lang="en-US" sz="3600" b="1" dirty="0"/>
          </a:p>
          <a:p>
            <a:r>
              <a:rPr lang="en-US" sz="3600" b="1" dirty="0"/>
              <a:t>Since the 14th of Nisan occurs on different days of the week over the years Messiah had to die in a year where the 14th of Nisan had to begin on a Tuesday evening and continue on Wednesday. He rose on the first day of the week.</a:t>
            </a:r>
          </a:p>
          <a:p>
            <a:endParaRPr lang="en-US" sz="3600" dirty="0"/>
          </a:p>
        </p:txBody>
      </p:sp>
    </p:spTree>
    <p:extLst>
      <p:ext uri="{BB962C8B-B14F-4D97-AF65-F5344CB8AC3E}">
        <p14:creationId xmlns:p14="http://schemas.microsoft.com/office/powerpoint/2010/main" val="1206388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62CC8AB6-D87E-40FB-9033-2F0EADEAB4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629"/>
            <a:ext cx="12191998" cy="685437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pictures of golgoth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81" y="0"/>
            <a:ext cx="10333749" cy="6867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852139"/>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7759</TotalTime>
  <Words>7045</Words>
  <Application>Microsoft Office PowerPoint</Application>
  <PresentationFormat>Widescreen</PresentationFormat>
  <Paragraphs>873</Paragraphs>
  <Slides>78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78</vt:i4>
      </vt:variant>
    </vt:vector>
  </HeadingPairs>
  <TitlesOfParts>
    <vt:vector size="84" baseType="lpstr">
      <vt:lpstr>Arial</vt:lpstr>
      <vt:lpstr>Arial Black</vt:lpstr>
      <vt:lpstr>Calibri</vt:lpstr>
      <vt:lpstr>Open Sans</vt:lpstr>
      <vt:lpstr>Tw Cen MT</vt:lpstr>
      <vt:lpstr>Droplet</vt:lpstr>
      <vt:lpstr>Passion Week </vt:lpstr>
      <vt:lpstr>PowerPoint Presentation</vt:lpstr>
      <vt:lpstr>PowerPoint Presentation</vt:lpstr>
      <vt:lpstr>Nisan 10  to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Instructions for Passover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Leviticus 23:1-3 (KJV)  1  And the LORD spake unto Moses, saying,  2  Speak unto the children of Israel, and say unto them, Concerning the feasts of the LORD, which ye shall proclaim to be holy convocations, even these are my feasts.  3  Six days shall work be done: but the seventh day is the sabbath of rest, an holy convocation; ye shall do no work therein: it is the sabbath of the LORD in all your dwellings.   </vt:lpstr>
      <vt:lpstr>Leviticus 23:4 (KJV)  4  These are the feasts of the LORD, even holy convocations, which ye shall proclaim in their seasons.    </vt:lpstr>
      <vt:lpstr>When to count the omer: Leviticus 23:5-7 (KJV)  5  In the fourteenth day of the first month at even is the LORD'S passover.  6  And on the fifteenth day of the same month is the feast of unleavened bread unto the LORD: seven days ye must eat unleavened bread.  7  In the first day ye shall have an holy convocation: ye shall do no servile work therein.  </vt:lpstr>
      <vt:lpstr>PowerPoint Presentation</vt:lpstr>
      <vt:lpstr>Leviticus 23:8-11 (KJV)  8  But ye shall offer an offering made by fire unto the LORD seven days: in the seventh day is an holy convocation: ye shall do no servile work therein.  9  And the LORD spake unto Moses, saying,  10  Speak unto the children of Israel, and say unto them, When ye be come into the land which I give unto you, and shall reap the harvest thereof, then ye shall bring a sheaf of the firstfruits of your harvest unto the priest:  11  And he shall wave the sheaf before the LORD, to be accepted for you: on the morrow after the sabbath the priest shall wave it.  </vt:lpstr>
      <vt:lpstr>Leviticus 23:15-16 (KJV)  15  And ye shall count unto you from the morrow after the sabbath, from the day that ye brought the sheaf of the wave offering; seven sabbaths shall be complete:  16  Even unto the morrow after the seventh sabbath shall ye number fifty days; and ye shall offer a new meat offering unto the LORD.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Leviticus 23:8-11 (KJV)  8  But ye shall offer an offering made by fire unto the LORD seven days: in the seventh day is an holy convocation: ye shall do no servile work therein.  9  And the LORD spake unto Moses, saying,  10  Speak unto the children of Israel, and say unto them, When ye be come into the land which I give unto you, and shall reap the harvest thereof, then ye shall bring a sheaf of the firstfruits of your harvest unto the priest:  11  And he shall wave the sheaf before the LORD, to be accepted for you: on the morrow after the sabbath the priest shall wave it.  </vt:lpstr>
      <vt:lpstr>Leviticus 23:15-16 (KJV)  15  And ye shall count unto you from the morrow after the sabbath, from the day that ye brought the sheaf of the wave offering; seven sabbaths shall be complete:  16  Even unto the morrow after the seventh sabbath shall ye number fifty days; and ye shall offer a new meat offering unto the LORD.   </vt:lpstr>
      <vt:lpstr>PowerPoint Presentation</vt:lpstr>
      <vt:lpstr>Jesus is The First Fruits</vt:lpstr>
      <vt:lpstr>PowerPoint Presentation</vt:lpstr>
      <vt:lpstr>PowerPoint Presentation</vt:lpstr>
      <vt:lpstr>PowerPoint Presentation</vt:lpstr>
      <vt:lpstr>PowerPoint Presentation</vt:lpstr>
      <vt:lpstr>Nisan 10  to  Pentecost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Passover to Firstfruits</dc:title>
  <dc:creator>Bob Rogers</dc:creator>
  <cp:lastModifiedBy>Bob Rogers</cp:lastModifiedBy>
  <cp:revision>256</cp:revision>
  <cp:lastPrinted>2020-03-05T19:45:01Z</cp:lastPrinted>
  <dcterms:created xsi:type="dcterms:W3CDTF">2017-04-14T20:09:34Z</dcterms:created>
  <dcterms:modified xsi:type="dcterms:W3CDTF">2021-03-28T01:58:57Z</dcterms:modified>
</cp:coreProperties>
</file>