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37"/>
  </p:notesMasterIdLst>
  <p:sldIdLst>
    <p:sldId id="256" r:id="rId2"/>
    <p:sldId id="831" r:id="rId3"/>
    <p:sldId id="840" r:id="rId4"/>
    <p:sldId id="832" r:id="rId5"/>
    <p:sldId id="795" r:id="rId6"/>
    <p:sldId id="836" r:id="rId7"/>
    <p:sldId id="475" r:id="rId8"/>
    <p:sldId id="622" r:id="rId9"/>
    <p:sldId id="797" r:id="rId10"/>
    <p:sldId id="838" r:id="rId11"/>
    <p:sldId id="837" r:id="rId12"/>
    <p:sldId id="839" r:id="rId13"/>
    <p:sldId id="798" r:id="rId14"/>
    <p:sldId id="815" r:id="rId15"/>
    <p:sldId id="824" r:id="rId16"/>
    <p:sldId id="841" r:id="rId17"/>
    <p:sldId id="842" r:id="rId18"/>
    <p:sldId id="843" r:id="rId19"/>
    <p:sldId id="844" r:id="rId20"/>
    <p:sldId id="845" r:id="rId21"/>
    <p:sldId id="833" r:id="rId22"/>
    <p:sldId id="847" r:id="rId23"/>
    <p:sldId id="846" r:id="rId24"/>
    <p:sldId id="849" r:id="rId25"/>
    <p:sldId id="848" r:id="rId26"/>
    <p:sldId id="834" r:id="rId27"/>
    <p:sldId id="854" r:id="rId28"/>
    <p:sldId id="851" r:id="rId29"/>
    <p:sldId id="852" r:id="rId30"/>
    <p:sldId id="853" r:id="rId31"/>
    <p:sldId id="835" r:id="rId32"/>
    <p:sldId id="855" r:id="rId33"/>
    <p:sldId id="850" r:id="rId34"/>
    <p:sldId id="490" r:id="rId35"/>
    <p:sldId id="67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636B5E-B836-4536-B22D-6E713197BA74}">
          <p14:sldIdLst>
            <p14:sldId id="256"/>
            <p14:sldId id="831"/>
            <p14:sldId id="840"/>
            <p14:sldId id="832"/>
            <p14:sldId id="795"/>
            <p14:sldId id="836"/>
            <p14:sldId id="475"/>
            <p14:sldId id="622"/>
            <p14:sldId id="797"/>
            <p14:sldId id="838"/>
            <p14:sldId id="837"/>
            <p14:sldId id="839"/>
            <p14:sldId id="798"/>
            <p14:sldId id="815"/>
            <p14:sldId id="824"/>
            <p14:sldId id="841"/>
            <p14:sldId id="842"/>
            <p14:sldId id="843"/>
            <p14:sldId id="844"/>
            <p14:sldId id="845"/>
            <p14:sldId id="833"/>
            <p14:sldId id="847"/>
            <p14:sldId id="846"/>
            <p14:sldId id="849"/>
            <p14:sldId id="848"/>
            <p14:sldId id="834"/>
            <p14:sldId id="854"/>
            <p14:sldId id="851"/>
            <p14:sldId id="852"/>
            <p14:sldId id="853"/>
            <p14:sldId id="835"/>
            <p14:sldId id="855"/>
            <p14:sldId id="850"/>
            <p14:sldId id="490"/>
            <p14:sldId id="67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b Rogers" initials="BR" lastIdx="3" clrIdx="0">
    <p:extLst>
      <p:ext uri="{19B8F6BF-5375-455C-9EA6-DF929625EA0E}">
        <p15:presenceInfo xmlns:p15="http://schemas.microsoft.com/office/powerpoint/2012/main" userId="861e55ca110179f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73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61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20857-3338-4618-98C9-29328D42FFCE}" type="datetimeFigureOut">
              <a:rPr lang="en-US" smtClean="0"/>
              <a:t>10/18/2020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9DF8F-3BA4-4216-8216-8E4503C81747}" type="slidenum">
              <a:rPr lang="en-US" smtClean="0"/>
              <a:t>‹#›</a:t>
            </a:fld>
            <a:endParaRPr lang="en-US"/>
          </a:p>
        </p:txBody>
      </p:sp>
    </p:spTree>
    <p:extLst>
      <p:ext uri="{BB962C8B-B14F-4D97-AF65-F5344CB8AC3E}">
        <p14:creationId xmlns:p14="http://schemas.microsoft.com/office/powerpoint/2010/main" val="116151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Verdana" panose="020B0604030504040204" pitchFamily="34" charset="0"/>
                <a:ea typeface="Calibri" panose="020F0502020204030204" pitchFamily="34" charset="0"/>
                <a:cs typeface="Times New Roman" panose="02020603050405020304" pitchFamily="18" charset="0"/>
              </a:rPr>
              <a:t>"This is the record that God has given to us eternal life, and this life is in His Son. He who has the Son has the life; he who does not have the Son of God does not have the life," 1 John 5:11-12. "He who believes on Him is not condemned: but he who believeth not is condemned already, because he has not believed in the Name of the only begotten Son of God," John 3:18. "For there is no other Name under heaven given among men and whereby we must be saved," Acts 4:12. "For by grace you have been saved through faith; and not of yourselves it is the gift of God; not of works, lest any man should boast," Ephesians 2:8-9, "For I am persuaded that neither death, nor life, nor angels, nor principalities, nor powers, nor things present, nor things to come, nor height, nor depth, nor any other created thing is able to separate us from the love of God, which is in Christ Jesus our Lord," Romans 8:38-39. "For of Him and through Him and to Him are all things to Whom be the glory forever," Romans 11:26." Amen.</a:t>
            </a:r>
          </a:p>
          <a:p>
            <a:endParaRPr lang="en-US" dirty="0"/>
          </a:p>
        </p:txBody>
      </p:sp>
      <p:sp>
        <p:nvSpPr>
          <p:cNvPr id="4" name="Slide Number Placeholder 3"/>
          <p:cNvSpPr>
            <a:spLocks noGrp="1"/>
          </p:cNvSpPr>
          <p:nvPr>
            <p:ph type="sldNum" sz="quarter" idx="5"/>
          </p:nvPr>
        </p:nvSpPr>
        <p:spPr/>
        <p:txBody>
          <a:bodyPr/>
          <a:lstStyle/>
          <a:p>
            <a:fld id="{1C09DF8F-3BA4-4216-8216-8E4503C81747}" type="slidenum">
              <a:rPr lang="en-US" smtClean="0"/>
              <a:t>1</a:t>
            </a:fld>
            <a:endParaRPr lang="en-US"/>
          </a:p>
        </p:txBody>
      </p:sp>
    </p:spTree>
    <p:extLst>
      <p:ext uri="{BB962C8B-B14F-4D97-AF65-F5344CB8AC3E}">
        <p14:creationId xmlns:p14="http://schemas.microsoft.com/office/powerpoint/2010/main" val="549147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55555"/>
                </a:solidFill>
                <a:effectLst/>
                <a:latin typeface="Helvetica Neue"/>
              </a:rPr>
              <a:t>God has given us 66 books, by 40 authors, over 2200 years, in 3 languages, on 3 continents, with 1 divinely-inspired theme of love and redemption for all mankind. We should trust it. It is the Bible.</a:t>
            </a:r>
            <a:endParaRPr lang="en-US" dirty="0"/>
          </a:p>
        </p:txBody>
      </p:sp>
      <p:sp>
        <p:nvSpPr>
          <p:cNvPr id="4" name="Slide Number Placeholder 3"/>
          <p:cNvSpPr>
            <a:spLocks noGrp="1"/>
          </p:cNvSpPr>
          <p:nvPr>
            <p:ph type="sldNum" sz="quarter" idx="5"/>
          </p:nvPr>
        </p:nvSpPr>
        <p:spPr/>
        <p:txBody>
          <a:bodyPr/>
          <a:lstStyle/>
          <a:p>
            <a:fld id="{1C09DF8F-3BA4-4216-8216-8E4503C81747}" type="slidenum">
              <a:rPr lang="en-US" smtClean="0"/>
              <a:t>2</a:t>
            </a:fld>
            <a:endParaRPr lang="en-US"/>
          </a:p>
        </p:txBody>
      </p:sp>
    </p:spTree>
    <p:extLst>
      <p:ext uri="{BB962C8B-B14F-4D97-AF65-F5344CB8AC3E}">
        <p14:creationId xmlns:p14="http://schemas.microsoft.com/office/powerpoint/2010/main" val="11431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had the 7 seals and the parenthesis between 6 &amp; 7. We have looked at the first 6 trumpets and we have examined the parenthesis in the trumpets.</a:t>
            </a:r>
          </a:p>
        </p:txBody>
      </p:sp>
      <p:sp>
        <p:nvSpPr>
          <p:cNvPr id="4" name="Slide Number Placeholder 3"/>
          <p:cNvSpPr>
            <a:spLocks noGrp="1"/>
          </p:cNvSpPr>
          <p:nvPr>
            <p:ph type="sldNum" sz="quarter" idx="5"/>
          </p:nvPr>
        </p:nvSpPr>
        <p:spPr/>
        <p:txBody>
          <a:bodyPr/>
          <a:lstStyle/>
          <a:p>
            <a:fld id="{1C09DF8F-3BA4-4216-8216-8E4503C81747}" type="slidenum">
              <a:rPr lang="en-US" smtClean="0"/>
              <a:t>5</a:t>
            </a:fld>
            <a:endParaRPr lang="en-US"/>
          </a:p>
        </p:txBody>
      </p:sp>
    </p:spTree>
    <p:extLst>
      <p:ext uri="{BB962C8B-B14F-4D97-AF65-F5344CB8AC3E}">
        <p14:creationId xmlns:p14="http://schemas.microsoft.com/office/powerpoint/2010/main" val="1462511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plain sense of Scripture makes common sense, seek no other sense; therefore, take every word at its primary, ordinary, usual, literal meaning unless the facts of the immediate context, studied in the light of related passages and axiomatic and fundamental truths, indicate clearly otherwise.”–Dr. David L. Cooper (1886-1965),</a:t>
            </a:r>
          </a:p>
        </p:txBody>
      </p:sp>
      <p:sp>
        <p:nvSpPr>
          <p:cNvPr id="4" name="Slide Number Placeholder 3"/>
          <p:cNvSpPr>
            <a:spLocks noGrp="1"/>
          </p:cNvSpPr>
          <p:nvPr>
            <p:ph type="sldNum" sz="quarter" idx="5"/>
          </p:nvPr>
        </p:nvSpPr>
        <p:spPr/>
        <p:txBody>
          <a:bodyPr/>
          <a:lstStyle/>
          <a:p>
            <a:fld id="{1C09DF8F-3BA4-4216-8216-8E4503C81747}" type="slidenum">
              <a:rPr lang="en-US" smtClean="0"/>
              <a:t>31</a:t>
            </a:fld>
            <a:endParaRPr lang="en-US"/>
          </a:p>
        </p:txBody>
      </p:sp>
    </p:spTree>
    <p:extLst>
      <p:ext uri="{BB962C8B-B14F-4D97-AF65-F5344CB8AC3E}">
        <p14:creationId xmlns:p14="http://schemas.microsoft.com/office/powerpoint/2010/main" val="633518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CEDB-E983-4AF7-A165-6B53596E2EE8}"/>
              </a:ext>
            </a:extLst>
          </p:cNvPr>
          <p:cNvSpPr>
            <a:spLocks noGrp="1"/>
          </p:cNvSpPr>
          <p:nvPr>
            <p:ph type="ctrTitle" hasCustomPrompt="1"/>
          </p:nvPr>
        </p:nvSpPr>
        <p:spPr>
          <a:xfrm>
            <a:off x="1524000" y="1122363"/>
            <a:ext cx="9144000" cy="2387600"/>
          </a:xfrm>
        </p:spPr>
        <p:txBody>
          <a:bodyPr anchor="b"/>
          <a:lstStyle>
            <a:lvl1pPr algn="ctr">
              <a:defRPr sz="6000">
                <a:latin typeface="Arial Rounded MT Bold" panose="020F07040305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B9AF1A1-EBDA-466E-8447-A3F270ECD372}"/>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468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9A2D25-DCFD-44D9-88F5-DF88410E23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096F9B-2B13-469E-9A0B-D36F2FA55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A56FF2-390E-43E3-BF51-324E60A93C3C}"/>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10/18/2020</a:t>
            </a:fld>
            <a:endParaRPr lang="en-US" dirty="0"/>
          </a:p>
        </p:txBody>
      </p:sp>
      <p:sp>
        <p:nvSpPr>
          <p:cNvPr id="5" name="Footer Placeholder 4">
            <a:extLst>
              <a:ext uri="{FF2B5EF4-FFF2-40B4-BE49-F238E27FC236}">
                <a16:creationId xmlns:a16="http://schemas.microsoft.com/office/drawing/2014/main" id="{27762197-98A5-44F7-BF88-462A551A898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FEE9916-3C6A-479A-9319-3C38B75CAE78}"/>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234084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sp>
        <p:nvSpPr>
          <p:cNvPr id="3" name="Text Placeholder 2"/>
          <p:cNvSpPr>
            <a:spLocks noGrp="1"/>
          </p:cNvSpPr>
          <p:nvPr>
            <p:ph type="body" idx="1"/>
          </p:nvPr>
        </p:nvSpPr>
        <p:spPr>
          <a:xfrm>
            <a:off x="357428" y="1983971"/>
            <a:ext cx="3658222" cy="576262"/>
          </a:xfrm>
        </p:spPr>
        <p:txBody>
          <a:bodyPr anchor="b">
            <a:noAutofit/>
          </a:bodyPr>
          <a:lstStyle>
            <a:lvl1pPr marL="0" indent="0">
              <a:buNone/>
              <a:defRPr sz="16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357429" y="2757573"/>
            <a:ext cx="365822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267907" y="1981200"/>
            <a:ext cx="3658223" cy="576262"/>
          </a:xfrm>
        </p:spPr>
        <p:txBody>
          <a:bodyPr anchor="b">
            <a:noAutofit/>
          </a:bodyPr>
          <a:lstStyle>
            <a:lvl1pPr marL="0" indent="0">
              <a:buNone/>
              <a:defRPr sz="16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266470" y="2767012"/>
            <a:ext cx="365822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8217449" y="1981200"/>
            <a:ext cx="3658214" cy="576262"/>
          </a:xfrm>
        </p:spPr>
        <p:txBody>
          <a:bodyPr anchor="b">
            <a:noAutofit/>
          </a:bodyPr>
          <a:lstStyle>
            <a:lvl1pPr marL="0" indent="0">
              <a:buNone/>
              <a:defRPr sz="16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8217449" y="2756447"/>
            <a:ext cx="365820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141778"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076133"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10/18/2020</a:t>
            </a:fld>
            <a:endParaRPr lang="en-US" dirty="0"/>
          </a:p>
        </p:txBody>
      </p:sp>
      <p:sp>
        <p:nvSpPr>
          <p:cNvPr id="4"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26770674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7B56E9-3B7B-4772-9BA4-A98CC35A601F}"/>
              </a:ext>
            </a:extLst>
          </p:cNvPr>
          <p:cNvSpPr>
            <a:spLocks noGrp="1"/>
          </p:cNvSpPr>
          <p:nvPr>
            <p:ph sz="half" idx="1"/>
          </p:nvPr>
        </p:nvSpPr>
        <p:spPr>
          <a:xfrm>
            <a:off x="423949" y="556953"/>
            <a:ext cx="5672051" cy="5620010"/>
          </a:xfrm>
          <a:gradFill flip="none" rotWithShape="1">
            <a:gsLst>
              <a:gs pos="0">
                <a:schemeClr val="bg1">
                  <a:shade val="30000"/>
                  <a:satMod val="115000"/>
                </a:schemeClr>
              </a:gs>
              <a:gs pos="10000">
                <a:schemeClr val="bg1">
                  <a:shade val="67500"/>
                  <a:satMod val="115000"/>
                </a:schemeClr>
              </a:gs>
              <a:gs pos="54000">
                <a:schemeClr val="bg1">
                  <a:shade val="100000"/>
                  <a:satMod val="115000"/>
                </a:schemeClr>
              </a:gs>
            </a:gsLst>
            <a:lin ang="10800000" scaled="1"/>
            <a:tileRect/>
          </a:gra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9C6E0B8-02D0-4E6C-AFB7-B42188BDC142}"/>
              </a:ext>
            </a:extLst>
          </p:cNvPr>
          <p:cNvSpPr>
            <a:spLocks noGrp="1"/>
          </p:cNvSpPr>
          <p:nvPr>
            <p:ph sz="half" idx="2"/>
          </p:nvPr>
        </p:nvSpPr>
        <p:spPr>
          <a:xfrm>
            <a:off x="6096000" y="556953"/>
            <a:ext cx="5816138" cy="5620010"/>
          </a:xfrm>
          <a:gradFill flip="none" rotWithShape="1">
            <a:gsLst>
              <a:gs pos="0">
                <a:schemeClr val="bg1">
                  <a:shade val="30000"/>
                  <a:satMod val="115000"/>
                </a:schemeClr>
              </a:gs>
              <a:gs pos="13000">
                <a:schemeClr val="bg1">
                  <a:shade val="67500"/>
                  <a:satMod val="115000"/>
                </a:schemeClr>
              </a:gs>
              <a:gs pos="33000">
                <a:schemeClr val="bg1">
                  <a:shade val="100000"/>
                  <a:satMod val="115000"/>
                </a:schemeClr>
              </a:gs>
            </a:gsLst>
            <a:lin ang="0" scaled="1"/>
            <a:tileRect/>
          </a:gra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6920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1267F-F4CA-4A67-96C6-B3F1CC67630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2718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5390242"/>
          </a:xfrm>
          <a:blipFill>
            <a:blip r:embed="rId2"/>
            <a:tile tx="0" ty="0" sx="100000" sy="100000" flip="none" algn="tl"/>
          </a:blip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238864"/>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New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5935071"/>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114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1928553"/>
            <a:ext cx="8788599" cy="4389120"/>
          </a:xfrm>
          <a:blipFill>
            <a:blip r:embed="rId2"/>
            <a:tile tx="0" ty="0" sx="100000" sy="100000" flip="none" algn="tl"/>
          </a:blip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1431238"/>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New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6066354"/>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52CFFC25-6239-4809-8C53-1D05DDF3F486}"/>
              </a:ext>
            </a:extLst>
          </p:cNvPr>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spTree>
    <p:extLst>
      <p:ext uri="{BB962C8B-B14F-4D97-AF65-F5344CB8AC3E}">
        <p14:creationId xmlns:p14="http://schemas.microsoft.com/office/powerpoint/2010/main" val="1403596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CFFC25-6239-4809-8C53-1D05DDF3F486}"/>
              </a:ext>
            </a:extLst>
          </p:cNvPr>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pic>
        <p:nvPicPr>
          <p:cNvPr id="2" name="Picture 1">
            <a:extLst>
              <a:ext uri="{FF2B5EF4-FFF2-40B4-BE49-F238E27FC236}">
                <a16:creationId xmlns:a16="http://schemas.microsoft.com/office/drawing/2014/main" id="{E0FE8717-B4E4-46D9-8D3E-34450EE2067A}"/>
              </a:ext>
            </a:extLst>
          </p:cNvPr>
          <p:cNvPicPr>
            <a:picLocks noChangeAspect="1"/>
          </p:cNvPicPr>
          <p:nvPr/>
        </p:nvPicPr>
        <p:blipFill>
          <a:blip r:embed="rId2"/>
          <a:stretch>
            <a:fillRect/>
          </a:stretch>
        </p:blipFill>
        <p:spPr>
          <a:xfrm>
            <a:off x="447566" y="1738277"/>
            <a:ext cx="11296867" cy="4810161"/>
          </a:xfrm>
          <a:prstGeom prst="rect">
            <a:avLst/>
          </a:prstGeom>
        </p:spPr>
      </p:pic>
      <p:sp>
        <p:nvSpPr>
          <p:cNvPr id="7" name="Content Placeholder 2">
            <a:extLst>
              <a:ext uri="{FF2B5EF4-FFF2-40B4-BE49-F238E27FC236}">
                <a16:creationId xmlns:a16="http://schemas.microsoft.com/office/drawing/2014/main" id="{06C86D8B-D05F-4C70-9ED5-DB92B041574A}"/>
              </a:ext>
            </a:extLst>
          </p:cNvPr>
          <p:cNvSpPr>
            <a:spLocks noGrp="1"/>
          </p:cNvSpPr>
          <p:nvPr>
            <p:ph idx="1"/>
          </p:nvPr>
        </p:nvSpPr>
        <p:spPr>
          <a:xfrm>
            <a:off x="688258" y="1976284"/>
            <a:ext cx="10835148" cy="4444181"/>
          </a:xfrm>
          <a:no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2604772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2325738"/>
          </a:xfrm>
          <a:blipFill>
            <a:blip r:embed="rId2"/>
            <a:tile tx="0" ty="0" sx="100000" sy="100000" flip="none" algn="tl"/>
          </a:blip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238864"/>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New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5935071"/>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8460EC8D-E4B1-4EBD-91CB-45ED4CACF42A}"/>
              </a:ext>
            </a:extLst>
          </p:cNvPr>
          <p:cNvSpPr>
            <a:spLocks noGrp="1"/>
          </p:cNvSpPr>
          <p:nvPr>
            <p:ph idx="10"/>
          </p:nvPr>
        </p:nvSpPr>
        <p:spPr>
          <a:xfrm>
            <a:off x="1739302" y="3092335"/>
            <a:ext cx="8788599" cy="3092334"/>
          </a:xfrm>
          <a:solidFill>
            <a:srgbClr val="002060"/>
          </a:solidFill>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821159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Custom Layout">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2550344"/>
          </a:xfrm>
          <a:solidFill>
            <a:schemeClr val="accent2">
              <a:lumMod val="60000"/>
              <a:lumOff val="40000"/>
            </a:schemeClr>
          </a:solid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18" name="Freeform: Shape 17">
            <a:extLst>
              <a:ext uri="{FF2B5EF4-FFF2-40B4-BE49-F238E27FC236}">
                <a16:creationId xmlns:a16="http://schemas.microsoft.com/office/drawing/2014/main" id="{847416F9-2C63-45F7-B555-C807B9FD5419}"/>
              </a:ext>
            </a:extLst>
          </p:cNvPr>
          <p:cNvSpPr/>
          <p:nvPr/>
        </p:nvSpPr>
        <p:spPr>
          <a:xfrm>
            <a:off x="624437" y="238864"/>
            <a:ext cx="11044368" cy="755009"/>
          </a:xfrm>
          <a:custGeom>
            <a:avLst/>
            <a:gdLst>
              <a:gd name="connsiteX0" fmla="*/ 439842 w 11044368"/>
              <a:gd name="connsiteY0" fmla="*/ 309482 h 755009"/>
              <a:gd name="connsiteX1" fmla="*/ 879684 w 11044368"/>
              <a:gd name="connsiteY1" fmla="*/ 385890 h 755009"/>
              <a:gd name="connsiteX2" fmla="*/ 439842 w 11044368"/>
              <a:gd name="connsiteY2" fmla="*/ 462298 h 755009"/>
              <a:gd name="connsiteX3" fmla="*/ 0 w 11044368"/>
              <a:gd name="connsiteY3" fmla="*/ 385890 h 755009"/>
              <a:gd name="connsiteX4" fmla="*/ 439842 w 11044368"/>
              <a:gd name="connsiteY4" fmla="*/ 309482 h 755009"/>
              <a:gd name="connsiteX5" fmla="*/ 10587168 w 11044368"/>
              <a:gd name="connsiteY5" fmla="*/ 285864 h 755009"/>
              <a:gd name="connsiteX6" fmla="*/ 11044368 w 11044368"/>
              <a:gd name="connsiteY6" fmla="*/ 368342 h 755009"/>
              <a:gd name="connsiteX7" fmla="*/ 10587168 w 11044368"/>
              <a:gd name="connsiteY7" fmla="*/ 450820 h 755009"/>
              <a:gd name="connsiteX8" fmla="*/ 10129968 w 11044368"/>
              <a:gd name="connsiteY8" fmla="*/ 368342 h 755009"/>
              <a:gd name="connsiteX9" fmla="*/ 10587168 w 11044368"/>
              <a:gd name="connsiteY9" fmla="*/ 285864 h 755009"/>
              <a:gd name="connsiteX10" fmla="*/ 9903464 w 11044368"/>
              <a:gd name="connsiteY10" fmla="*/ 0 h 755009"/>
              <a:gd name="connsiteX11" fmla="*/ 10129968 w 11044368"/>
              <a:gd name="connsiteY11" fmla="*/ 0 h 755009"/>
              <a:gd name="connsiteX12" fmla="*/ 10129968 w 11044368"/>
              <a:gd name="connsiteY12" fmla="*/ 368342 h 755009"/>
              <a:gd name="connsiteX13" fmla="*/ 10129968 w 11044368"/>
              <a:gd name="connsiteY13" fmla="*/ 755009 h 755009"/>
              <a:gd name="connsiteX14" fmla="*/ 9903464 w 11044368"/>
              <a:gd name="connsiteY14" fmla="*/ 755009 h 755009"/>
              <a:gd name="connsiteX15" fmla="*/ 9903464 w 11044368"/>
              <a:gd name="connsiteY15" fmla="*/ 527733 h 755009"/>
              <a:gd name="connsiteX16" fmla="*/ 1106188 w 11044368"/>
              <a:gd name="connsiteY16" fmla="*/ 527733 h 755009"/>
              <a:gd name="connsiteX17" fmla="*/ 1106188 w 11044368"/>
              <a:gd name="connsiteY17" fmla="*/ 755009 h 755009"/>
              <a:gd name="connsiteX18" fmla="*/ 879684 w 11044368"/>
              <a:gd name="connsiteY18" fmla="*/ 755009 h 755009"/>
              <a:gd name="connsiteX19" fmla="*/ 879684 w 11044368"/>
              <a:gd name="connsiteY19" fmla="*/ 0 h 755009"/>
              <a:gd name="connsiteX20" fmla="*/ 1106188 w 11044368"/>
              <a:gd name="connsiteY20" fmla="*/ 0 h 755009"/>
              <a:gd name="connsiteX21" fmla="*/ 1106188 w 11044368"/>
              <a:gd name="connsiteY21" fmla="*/ 208952 h 755009"/>
              <a:gd name="connsiteX22" fmla="*/ 9903464 w 11044368"/>
              <a:gd name="connsiteY22" fmla="*/ 208952 h 75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55009">
                <a:moveTo>
                  <a:pt x="439842" y="309482"/>
                </a:moveTo>
                <a:cubicBezTo>
                  <a:pt x="682760" y="309482"/>
                  <a:pt x="879684" y="343691"/>
                  <a:pt x="879684" y="385890"/>
                </a:cubicBezTo>
                <a:cubicBezTo>
                  <a:pt x="879684" y="428089"/>
                  <a:pt x="682760" y="462298"/>
                  <a:pt x="439842" y="462298"/>
                </a:cubicBezTo>
                <a:cubicBezTo>
                  <a:pt x="196924" y="462298"/>
                  <a:pt x="0" y="428089"/>
                  <a:pt x="0" y="385890"/>
                </a:cubicBezTo>
                <a:cubicBezTo>
                  <a:pt x="0" y="343691"/>
                  <a:pt x="196924" y="309482"/>
                  <a:pt x="439842" y="309482"/>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27733"/>
                </a:lnTo>
                <a:lnTo>
                  <a:pt x="1106188" y="527733"/>
                </a:lnTo>
                <a:lnTo>
                  <a:pt x="1106188" y="755009"/>
                </a:lnTo>
                <a:lnTo>
                  <a:pt x="879684" y="755009"/>
                </a:lnTo>
                <a:lnTo>
                  <a:pt x="879684" y="0"/>
                </a:lnTo>
                <a:lnTo>
                  <a:pt x="1106188" y="0"/>
                </a:lnTo>
                <a:lnTo>
                  <a:pt x="1106188" y="208952"/>
                </a:lnTo>
                <a:lnTo>
                  <a:pt x="9903464" y="208952"/>
                </a:lnTo>
                <a:close/>
              </a:path>
            </a:pathLst>
          </a:cu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Old Testament</a:t>
            </a:r>
          </a:p>
        </p:txBody>
      </p:sp>
      <p:sp>
        <p:nvSpPr>
          <p:cNvPr id="19" name="Freeform: Shape 18">
            <a:extLst>
              <a:ext uri="{FF2B5EF4-FFF2-40B4-BE49-F238E27FC236}">
                <a16:creationId xmlns:a16="http://schemas.microsoft.com/office/drawing/2014/main" id="{D0A35E06-7E28-4CDD-B35D-033A02F8E6FC}"/>
              </a:ext>
            </a:extLst>
          </p:cNvPr>
          <p:cNvSpPr/>
          <p:nvPr/>
        </p:nvSpPr>
        <p:spPr>
          <a:xfrm>
            <a:off x="624437" y="5935071"/>
            <a:ext cx="11044368" cy="767825"/>
          </a:xfrm>
          <a:custGeom>
            <a:avLst/>
            <a:gdLst>
              <a:gd name="connsiteX0" fmla="*/ 439842 w 11044368"/>
              <a:gd name="connsiteY0" fmla="*/ 322298 h 767825"/>
              <a:gd name="connsiteX1" fmla="*/ 879684 w 11044368"/>
              <a:gd name="connsiteY1" fmla="*/ 398706 h 767825"/>
              <a:gd name="connsiteX2" fmla="*/ 439842 w 11044368"/>
              <a:gd name="connsiteY2" fmla="*/ 475114 h 767825"/>
              <a:gd name="connsiteX3" fmla="*/ 0 w 11044368"/>
              <a:gd name="connsiteY3" fmla="*/ 398706 h 767825"/>
              <a:gd name="connsiteX4" fmla="*/ 439842 w 11044368"/>
              <a:gd name="connsiteY4" fmla="*/ 322298 h 767825"/>
              <a:gd name="connsiteX5" fmla="*/ 10587168 w 11044368"/>
              <a:gd name="connsiteY5" fmla="*/ 285864 h 767825"/>
              <a:gd name="connsiteX6" fmla="*/ 11044368 w 11044368"/>
              <a:gd name="connsiteY6" fmla="*/ 368342 h 767825"/>
              <a:gd name="connsiteX7" fmla="*/ 10587168 w 11044368"/>
              <a:gd name="connsiteY7" fmla="*/ 450820 h 767825"/>
              <a:gd name="connsiteX8" fmla="*/ 10129968 w 11044368"/>
              <a:gd name="connsiteY8" fmla="*/ 368342 h 767825"/>
              <a:gd name="connsiteX9" fmla="*/ 10587168 w 11044368"/>
              <a:gd name="connsiteY9" fmla="*/ 285864 h 767825"/>
              <a:gd name="connsiteX10" fmla="*/ 9903464 w 11044368"/>
              <a:gd name="connsiteY10" fmla="*/ 0 h 767825"/>
              <a:gd name="connsiteX11" fmla="*/ 10129968 w 11044368"/>
              <a:gd name="connsiteY11" fmla="*/ 0 h 767825"/>
              <a:gd name="connsiteX12" fmla="*/ 10129968 w 11044368"/>
              <a:gd name="connsiteY12" fmla="*/ 368342 h 767825"/>
              <a:gd name="connsiteX13" fmla="*/ 10129968 w 11044368"/>
              <a:gd name="connsiteY13" fmla="*/ 755009 h 767825"/>
              <a:gd name="connsiteX14" fmla="*/ 9903464 w 11044368"/>
              <a:gd name="connsiteY14" fmla="*/ 755009 h 767825"/>
              <a:gd name="connsiteX15" fmla="*/ 9903464 w 11044368"/>
              <a:gd name="connsiteY15" fmla="*/ 540549 h 767825"/>
              <a:gd name="connsiteX16" fmla="*/ 1106188 w 11044368"/>
              <a:gd name="connsiteY16" fmla="*/ 540549 h 767825"/>
              <a:gd name="connsiteX17" fmla="*/ 1106188 w 11044368"/>
              <a:gd name="connsiteY17" fmla="*/ 767825 h 767825"/>
              <a:gd name="connsiteX18" fmla="*/ 879684 w 11044368"/>
              <a:gd name="connsiteY18" fmla="*/ 767825 h 767825"/>
              <a:gd name="connsiteX19" fmla="*/ 879684 w 11044368"/>
              <a:gd name="connsiteY19" fmla="*/ 12816 h 767825"/>
              <a:gd name="connsiteX20" fmla="*/ 1106188 w 11044368"/>
              <a:gd name="connsiteY20" fmla="*/ 12816 h 767825"/>
              <a:gd name="connsiteX21" fmla="*/ 1106188 w 11044368"/>
              <a:gd name="connsiteY21" fmla="*/ 221768 h 767825"/>
              <a:gd name="connsiteX22" fmla="*/ 9903464 w 11044368"/>
              <a:gd name="connsiteY22" fmla="*/ 221768 h 7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44368" h="767825">
                <a:moveTo>
                  <a:pt x="439842" y="322298"/>
                </a:moveTo>
                <a:cubicBezTo>
                  <a:pt x="682760" y="322298"/>
                  <a:pt x="879684" y="356507"/>
                  <a:pt x="879684" y="398706"/>
                </a:cubicBezTo>
                <a:cubicBezTo>
                  <a:pt x="879684" y="440905"/>
                  <a:pt x="682760" y="475114"/>
                  <a:pt x="439842" y="475114"/>
                </a:cubicBezTo>
                <a:cubicBezTo>
                  <a:pt x="196924" y="475114"/>
                  <a:pt x="0" y="440905"/>
                  <a:pt x="0" y="398706"/>
                </a:cubicBezTo>
                <a:cubicBezTo>
                  <a:pt x="0" y="356507"/>
                  <a:pt x="196924" y="322298"/>
                  <a:pt x="439842" y="322298"/>
                </a:cubicBezTo>
                <a:close/>
                <a:moveTo>
                  <a:pt x="10587168" y="285864"/>
                </a:moveTo>
                <a:cubicBezTo>
                  <a:pt x="10839673" y="285864"/>
                  <a:pt x="11044368" y="322791"/>
                  <a:pt x="11044368" y="368342"/>
                </a:cubicBezTo>
                <a:cubicBezTo>
                  <a:pt x="11044368" y="413893"/>
                  <a:pt x="10839673" y="450820"/>
                  <a:pt x="10587168" y="450820"/>
                </a:cubicBezTo>
                <a:cubicBezTo>
                  <a:pt x="10334663" y="450820"/>
                  <a:pt x="10129968" y="413893"/>
                  <a:pt x="10129968" y="368342"/>
                </a:cubicBezTo>
                <a:cubicBezTo>
                  <a:pt x="10129968" y="322791"/>
                  <a:pt x="10334663" y="285864"/>
                  <a:pt x="10587168" y="285864"/>
                </a:cubicBezTo>
                <a:close/>
                <a:moveTo>
                  <a:pt x="9903464" y="0"/>
                </a:moveTo>
                <a:lnTo>
                  <a:pt x="10129968" y="0"/>
                </a:lnTo>
                <a:lnTo>
                  <a:pt x="10129968" y="368342"/>
                </a:lnTo>
                <a:lnTo>
                  <a:pt x="10129968" y="755009"/>
                </a:lnTo>
                <a:lnTo>
                  <a:pt x="9903464" y="755009"/>
                </a:lnTo>
                <a:lnTo>
                  <a:pt x="9903464" y="540549"/>
                </a:lnTo>
                <a:lnTo>
                  <a:pt x="1106188" y="540549"/>
                </a:lnTo>
                <a:lnTo>
                  <a:pt x="1106188" y="767825"/>
                </a:lnTo>
                <a:lnTo>
                  <a:pt x="879684" y="767825"/>
                </a:lnTo>
                <a:lnTo>
                  <a:pt x="879684" y="12816"/>
                </a:lnTo>
                <a:lnTo>
                  <a:pt x="1106188" y="12816"/>
                </a:lnTo>
                <a:lnTo>
                  <a:pt x="1106188" y="221768"/>
                </a:lnTo>
                <a:lnTo>
                  <a:pt x="9903464" y="221768"/>
                </a:lnTo>
                <a:close/>
              </a:path>
            </a:pathLst>
          </a:cu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New Testament</a:t>
            </a:r>
          </a:p>
        </p:txBody>
      </p:sp>
      <p:sp>
        <p:nvSpPr>
          <p:cNvPr id="5" name="Content Placeholder 2">
            <a:extLst>
              <a:ext uri="{FF2B5EF4-FFF2-40B4-BE49-F238E27FC236}">
                <a16:creationId xmlns:a16="http://schemas.microsoft.com/office/drawing/2014/main" id="{8460EC8D-E4B1-4EBD-91CB-45ED4CACF42A}"/>
              </a:ext>
            </a:extLst>
          </p:cNvPr>
          <p:cNvSpPr>
            <a:spLocks noGrp="1"/>
          </p:cNvSpPr>
          <p:nvPr>
            <p:ph idx="10"/>
          </p:nvPr>
        </p:nvSpPr>
        <p:spPr>
          <a:xfrm>
            <a:off x="1739302" y="3316941"/>
            <a:ext cx="8788599" cy="2867728"/>
          </a:xfrm>
          <a:solidFill>
            <a:schemeClr val="accent1">
              <a:lumMod val="75000"/>
            </a:schemeClr>
          </a:solidFill>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4266915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DEFD32D-BC35-452F-B0DB-BD4870B4FCFA}"/>
              </a:ext>
            </a:extLst>
          </p:cNvPr>
          <p:cNvGrpSpPr/>
          <p:nvPr/>
        </p:nvGrpSpPr>
        <p:grpSpPr>
          <a:xfrm>
            <a:off x="973860" y="643272"/>
            <a:ext cx="10106865" cy="5304392"/>
            <a:chOff x="973860" y="643272"/>
            <a:chExt cx="10106865" cy="5304392"/>
          </a:xfrm>
        </p:grpSpPr>
        <p:sp>
          <p:nvSpPr>
            <p:cNvPr id="26" name="Rectangle 17">
              <a:extLst>
                <a:ext uri="{FF2B5EF4-FFF2-40B4-BE49-F238E27FC236}">
                  <a16:creationId xmlns:a16="http://schemas.microsoft.com/office/drawing/2014/main" id="{B59B81AB-087A-4D22-8AE3-B511BEF0622C}"/>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7">
              <a:extLst>
                <a:ext uri="{FF2B5EF4-FFF2-40B4-BE49-F238E27FC236}">
                  <a16:creationId xmlns:a16="http://schemas.microsoft.com/office/drawing/2014/main" id="{41E6AFA4-AD0C-4876-95F0-DD2E9F27CE0F}"/>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E9EBAE40-988C-4D05-A265-0D4BC8D4DFBB}"/>
              </a:ext>
            </a:extLst>
          </p:cNvPr>
          <p:cNvGrpSpPr/>
          <p:nvPr/>
        </p:nvGrpSpPr>
        <p:grpSpPr>
          <a:xfrm>
            <a:off x="782947" y="374468"/>
            <a:ext cx="10488694" cy="640080"/>
            <a:chOff x="782947" y="566928"/>
            <a:chExt cx="10488694" cy="640080"/>
          </a:xfrm>
        </p:grpSpPr>
        <p:grpSp>
          <p:nvGrpSpPr>
            <p:cNvPr id="29" name="Group 28">
              <a:extLst>
                <a:ext uri="{FF2B5EF4-FFF2-40B4-BE49-F238E27FC236}">
                  <a16:creationId xmlns:a16="http://schemas.microsoft.com/office/drawing/2014/main" id="{63B216D4-4A5D-47D1-B442-8E1BE97B5F91}"/>
                </a:ext>
              </a:extLst>
            </p:cNvPr>
            <p:cNvGrpSpPr/>
            <p:nvPr/>
          </p:nvGrpSpPr>
          <p:grpSpPr>
            <a:xfrm>
              <a:off x="1006142" y="566928"/>
              <a:ext cx="10042305" cy="640080"/>
              <a:chOff x="1006142" y="566928"/>
              <a:chExt cx="10042305" cy="640080"/>
            </a:xfrm>
          </p:grpSpPr>
          <p:sp>
            <p:nvSpPr>
              <p:cNvPr id="33" name="Rectangle 3">
                <a:extLst>
                  <a:ext uri="{FF2B5EF4-FFF2-40B4-BE49-F238E27FC236}">
                    <a16:creationId xmlns:a16="http://schemas.microsoft.com/office/drawing/2014/main" id="{A3EFFF64-4E1D-4605-96E1-0DE1BB361EA1}"/>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
                <a:extLst>
                  <a:ext uri="{FF2B5EF4-FFF2-40B4-BE49-F238E27FC236}">
                    <a16:creationId xmlns:a16="http://schemas.microsoft.com/office/drawing/2014/main" id="{4177C544-9CB3-4DF9-B021-A47B64007A40}"/>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CAD373C-4D47-4575-BEF5-1EAA12A64845}"/>
                </a:ext>
              </a:extLst>
            </p:cNvPr>
            <p:cNvGrpSpPr/>
            <p:nvPr/>
          </p:nvGrpSpPr>
          <p:grpSpPr>
            <a:xfrm>
              <a:off x="782947" y="692112"/>
              <a:ext cx="10488694" cy="389711"/>
              <a:chOff x="1243831" y="2788919"/>
              <a:chExt cx="9644593" cy="698138"/>
            </a:xfrm>
          </p:grpSpPr>
          <p:sp>
            <p:nvSpPr>
              <p:cNvPr id="31" name="Rectangle 3">
                <a:extLst>
                  <a:ext uri="{FF2B5EF4-FFF2-40B4-BE49-F238E27FC236}">
                    <a16:creationId xmlns:a16="http://schemas.microsoft.com/office/drawing/2014/main" id="{6298C55B-B3BA-40B4-B3EF-61FB3466C8DA}"/>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
                <a:extLst>
                  <a:ext uri="{FF2B5EF4-FFF2-40B4-BE49-F238E27FC236}">
                    <a16:creationId xmlns:a16="http://schemas.microsoft.com/office/drawing/2014/main" id="{FA3AFD46-21F3-4DB7-A95D-B3E8A44E9266}"/>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5" name="Group 34">
            <a:extLst>
              <a:ext uri="{FF2B5EF4-FFF2-40B4-BE49-F238E27FC236}">
                <a16:creationId xmlns:a16="http://schemas.microsoft.com/office/drawing/2014/main" id="{D12AAEEB-4FF9-44B0-BEBE-D5FCCA6B4F51}"/>
              </a:ext>
            </a:extLst>
          </p:cNvPr>
          <p:cNvGrpSpPr/>
          <p:nvPr/>
        </p:nvGrpSpPr>
        <p:grpSpPr>
          <a:xfrm>
            <a:off x="806519" y="1044441"/>
            <a:ext cx="10488694" cy="640080"/>
            <a:chOff x="782947" y="566928"/>
            <a:chExt cx="10488694" cy="640080"/>
          </a:xfrm>
        </p:grpSpPr>
        <p:grpSp>
          <p:nvGrpSpPr>
            <p:cNvPr id="36" name="Group 35">
              <a:extLst>
                <a:ext uri="{FF2B5EF4-FFF2-40B4-BE49-F238E27FC236}">
                  <a16:creationId xmlns:a16="http://schemas.microsoft.com/office/drawing/2014/main" id="{179AC61E-1766-4EB5-836C-9B820486D39F}"/>
                </a:ext>
              </a:extLst>
            </p:cNvPr>
            <p:cNvGrpSpPr/>
            <p:nvPr/>
          </p:nvGrpSpPr>
          <p:grpSpPr>
            <a:xfrm>
              <a:off x="1006142" y="566928"/>
              <a:ext cx="10042305" cy="640080"/>
              <a:chOff x="1006142" y="566928"/>
              <a:chExt cx="10042305" cy="640080"/>
            </a:xfrm>
          </p:grpSpPr>
          <p:sp>
            <p:nvSpPr>
              <p:cNvPr id="40" name="Rectangle 3">
                <a:extLst>
                  <a:ext uri="{FF2B5EF4-FFF2-40B4-BE49-F238E27FC236}">
                    <a16:creationId xmlns:a16="http://schemas.microsoft.com/office/drawing/2014/main" id="{8B56E0A0-7CD3-46C9-B760-5FCD211CBF3D}"/>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3">
                <a:extLst>
                  <a:ext uri="{FF2B5EF4-FFF2-40B4-BE49-F238E27FC236}">
                    <a16:creationId xmlns:a16="http://schemas.microsoft.com/office/drawing/2014/main" id="{E5CF2EB7-0965-4CBB-A628-EC0A3482A2D0}"/>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AE917EBC-4294-4FB0-8CED-B476E499F48F}"/>
                </a:ext>
              </a:extLst>
            </p:cNvPr>
            <p:cNvGrpSpPr/>
            <p:nvPr/>
          </p:nvGrpSpPr>
          <p:grpSpPr>
            <a:xfrm>
              <a:off x="782947" y="692112"/>
              <a:ext cx="10488694" cy="389711"/>
              <a:chOff x="1243831" y="2788919"/>
              <a:chExt cx="9644593" cy="698138"/>
            </a:xfrm>
          </p:grpSpPr>
          <p:sp>
            <p:nvSpPr>
              <p:cNvPr id="38" name="Rectangle 3">
                <a:extLst>
                  <a:ext uri="{FF2B5EF4-FFF2-40B4-BE49-F238E27FC236}">
                    <a16:creationId xmlns:a16="http://schemas.microsoft.com/office/drawing/2014/main" id="{21654C09-DBCC-422B-9B48-3FAA60E899A7}"/>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
                <a:extLst>
                  <a:ext uri="{FF2B5EF4-FFF2-40B4-BE49-F238E27FC236}">
                    <a16:creationId xmlns:a16="http://schemas.microsoft.com/office/drawing/2014/main" id="{55AC711F-3ADB-47C3-9958-5CFF38B41961}"/>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2" name="TextBox 41">
            <a:extLst>
              <a:ext uri="{FF2B5EF4-FFF2-40B4-BE49-F238E27FC236}">
                <a16:creationId xmlns:a16="http://schemas.microsoft.com/office/drawing/2014/main" id="{0D329AB6-497C-4F25-AEEF-27A277F45A27}"/>
              </a:ext>
            </a:extLst>
          </p:cNvPr>
          <p:cNvSpPr txBox="1"/>
          <p:nvPr/>
        </p:nvSpPr>
        <p:spPr>
          <a:xfrm>
            <a:off x="1349829" y="1014548"/>
            <a:ext cx="9318171" cy="2677656"/>
          </a:xfrm>
          <a:prstGeom prst="rect">
            <a:avLst/>
          </a:prstGeom>
          <a:noFill/>
        </p:spPr>
        <p:txBody>
          <a:bodyPr wrap="square" rtlCol="0">
            <a:spAutoFit/>
          </a:bodyPr>
          <a:lstStyle/>
          <a:p>
            <a:r>
              <a:rPr lang="en-US" sz="2800" dirty="0">
                <a:latin typeface="Lucida Handwriting" panose="03010101010101010101" pitchFamily="66" charset="0"/>
              </a:rPr>
              <a:t>Ezekiel 14:21 (KJV) </a:t>
            </a:r>
          </a:p>
          <a:p>
            <a:r>
              <a:rPr lang="en-US" sz="2800" dirty="0">
                <a:latin typeface="Lucida Handwriting" panose="03010101010101010101" pitchFamily="66" charset="0"/>
              </a:rPr>
              <a:t>21  For thus saith the Lord GOD; How much more when I send my four sore judgments upon Jerusalem, the sword, and the famine, and the noisome beast, and the pestilence, to cut off from it man and beast? </a:t>
            </a:r>
          </a:p>
        </p:txBody>
      </p:sp>
      <p:sp>
        <p:nvSpPr>
          <p:cNvPr id="43" name="Oval 42">
            <a:extLst>
              <a:ext uri="{FF2B5EF4-FFF2-40B4-BE49-F238E27FC236}">
                <a16:creationId xmlns:a16="http://schemas.microsoft.com/office/drawing/2014/main" id="{8145DF5E-F45A-472D-A39C-974E51141F81}"/>
              </a:ext>
            </a:extLst>
          </p:cNvPr>
          <p:cNvSpPr/>
          <p:nvPr/>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67B65165-7DA9-4AF9-98C4-B5FDD42E83BD}"/>
              </a:ext>
            </a:extLst>
          </p:cNvPr>
          <p:cNvSpPr/>
          <p:nvPr/>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9602F01F-A05C-4080-B02C-C668333E1706}"/>
              </a:ext>
            </a:extLst>
          </p:cNvPr>
          <p:cNvGrpSpPr/>
          <p:nvPr userDrawn="1"/>
        </p:nvGrpSpPr>
        <p:grpSpPr>
          <a:xfrm>
            <a:off x="973860" y="643272"/>
            <a:ext cx="10106865" cy="5304392"/>
            <a:chOff x="973860" y="643272"/>
            <a:chExt cx="10106865" cy="5304392"/>
          </a:xfrm>
        </p:grpSpPr>
        <p:sp>
          <p:nvSpPr>
            <p:cNvPr id="23" name="Rectangle 17">
              <a:extLst>
                <a:ext uri="{FF2B5EF4-FFF2-40B4-BE49-F238E27FC236}">
                  <a16:creationId xmlns:a16="http://schemas.microsoft.com/office/drawing/2014/main" id="{0B0D6DA5-290D-4A06-837E-D1F3C21E3CA5}"/>
                </a:ext>
              </a:extLst>
            </p:cNvPr>
            <p:cNvSpPr/>
            <p:nvPr/>
          </p:nvSpPr>
          <p:spPr>
            <a:xfrm>
              <a:off x="973860" y="643272"/>
              <a:ext cx="10106865"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gradFill>
              <a:gsLst>
                <a:gs pos="74000">
                  <a:srgbClr val="FFC000"/>
                </a:gs>
                <a:gs pos="14000">
                  <a:srgbClr val="FFC000"/>
                </a:gs>
                <a:gs pos="48000">
                  <a:srgbClr val="BFBC42"/>
                </a:gs>
                <a:gs pos="65000">
                  <a:srgbClr val="DCBE3C"/>
                </a:gs>
                <a:gs pos="91000">
                  <a:srgbClr val="FFC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4" name="Rectangle 17">
              <a:extLst>
                <a:ext uri="{FF2B5EF4-FFF2-40B4-BE49-F238E27FC236}">
                  <a16:creationId xmlns:a16="http://schemas.microsoft.com/office/drawing/2014/main" id="{3654D961-E3FB-428D-A244-1BC7EB20D00F}"/>
                </a:ext>
              </a:extLst>
            </p:cNvPr>
            <p:cNvSpPr/>
            <p:nvPr/>
          </p:nvSpPr>
          <p:spPr>
            <a:xfrm>
              <a:off x="1143553" y="649293"/>
              <a:ext cx="9750670" cy="5298371"/>
            </a:xfrm>
            <a:custGeom>
              <a:avLst/>
              <a:gdLst>
                <a:gd name="connsiteX0" fmla="*/ 0 w 9750438"/>
                <a:gd name="connsiteY0" fmla="*/ 0 h 4541376"/>
                <a:gd name="connsiteX1" fmla="*/ 9750438 w 9750438"/>
                <a:gd name="connsiteY1" fmla="*/ 0 h 4541376"/>
                <a:gd name="connsiteX2" fmla="*/ 9750438 w 9750438"/>
                <a:gd name="connsiteY2" fmla="*/ 4541376 h 4541376"/>
                <a:gd name="connsiteX3" fmla="*/ 0 w 9750438"/>
                <a:gd name="connsiteY3" fmla="*/ 4541376 h 4541376"/>
                <a:gd name="connsiteX4" fmla="*/ 0 w 9750438"/>
                <a:gd name="connsiteY4" fmla="*/ 0 h 4541376"/>
                <a:gd name="connsiteX0" fmla="*/ 232 w 9750670"/>
                <a:gd name="connsiteY0" fmla="*/ 0 h 4541376"/>
                <a:gd name="connsiteX1" fmla="*/ 9750670 w 9750670"/>
                <a:gd name="connsiteY1" fmla="*/ 0 h 4541376"/>
                <a:gd name="connsiteX2" fmla="*/ 9750670 w 9750670"/>
                <a:gd name="connsiteY2" fmla="*/ 4541376 h 4541376"/>
                <a:gd name="connsiteX3" fmla="*/ 232 w 9750670"/>
                <a:gd name="connsiteY3" fmla="*/ 4541376 h 4541376"/>
                <a:gd name="connsiteX4" fmla="*/ 125413 w 9750670"/>
                <a:gd name="connsiteY4" fmla="*/ 2277147 h 4541376"/>
                <a:gd name="connsiteX5" fmla="*/ 232 w 9750670"/>
                <a:gd name="connsiteY5" fmla="*/ 0 h 4541376"/>
                <a:gd name="connsiteX0" fmla="*/ 232 w 9750670"/>
                <a:gd name="connsiteY0" fmla="*/ 0 h 4541376"/>
                <a:gd name="connsiteX1" fmla="*/ 9750670 w 9750670"/>
                <a:gd name="connsiteY1" fmla="*/ 0 h 4541376"/>
                <a:gd name="connsiteX2" fmla="*/ 9603242 w 9750670"/>
                <a:gd name="connsiteY2" fmla="*/ 2393262 h 4541376"/>
                <a:gd name="connsiteX3" fmla="*/ 9750670 w 9750670"/>
                <a:gd name="connsiteY3" fmla="*/ 4541376 h 4541376"/>
                <a:gd name="connsiteX4" fmla="*/ 232 w 9750670"/>
                <a:gd name="connsiteY4" fmla="*/ 4541376 h 4541376"/>
                <a:gd name="connsiteX5" fmla="*/ 125413 w 9750670"/>
                <a:gd name="connsiteY5" fmla="*/ 2277147 h 4541376"/>
                <a:gd name="connsiteX6" fmla="*/ 232 w 9750670"/>
                <a:gd name="connsiteY6" fmla="*/ 0 h 45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0670" h="4541376">
                  <a:moveTo>
                    <a:pt x="232" y="0"/>
                  </a:moveTo>
                  <a:lnTo>
                    <a:pt x="9750670" y="0"/>
                  </a:lnTo>
                  <a:cubicBezTo>
                    <a:pt x="9749908" y="792916"/>
                    <a:pt x="9604004" y="1600346"/>
                    <a:pt x="9603242" y="2393262"/>
                  </a:cubicBezTo>
                  <a:lnTo>
                    <a:pt x="9750670" y="4541376"/>
                  </a:lnTo>
                  <a:lnTo>
                    <a:pt x="232" y="4541376"/>
                  </a:lnTo>
                  <a:cubicBezTo>
                    <a:pt x="-6422" y="3781795"/>
                    <a:pt x="132067" y="3036728"/>
                    <a:pt x="125413" y="2277147"/>
                  </a:cubicBezTo>
                  <a:lnTo>
                    <a:pt x="232" y="0"/>
                  </a:lnTo>
                  <a:close/>
                </a:path>
              </a:pathLst>
            </a:cu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84C32B4F-157F-40A9-8C17-EDFCDE4B1BE2}"/>
              </a:ext>
            </a:extLst>
          </p:cNvPr>
          <p:cNvGrpSpPr/>
          <p:nvPr userDrawn="1"/>
        </p:nvGrpSpPr>
        <p:grpSpPr>
          <a:xfrm>
            <a:off x="782947" y="374468"/>
            <a:ext cx="10488694" cy="640080"/>
            <a:chOff x="782947" y="566928"/>
            <a:chExt cx="10488694" cy="640080"/>
          </a:xfrm>
        </p:grpSpPr>
        <p:grpSp>
          <p:nvGrpSpPr>
            <p:cNvPr id="46" name="Group 45">
              <a:extLst>
                <a:ext uri="{FF2B5EF4-FFF2-40B4-BE49-F238E27FC236}">
                  <a16:creationId xmlns:a16="http://schemas.microsoft.com/office/drawing/2014/main" id="{C35D3090-639A-4546-B5BD-805A6674471E}"/>
                </a:ext>
              </a:extLst>
            </p:cNvPr>
            <p:cNvGrpSpPr/>
            <p:nvPr/>
          </p:nvGrpSpPr>
          <p:grpSpPr>
            <a:xfrm>
              <a:off x="1006142" y="566928"/>
              <a:ext cx="10042305" cy="640080"/>
              <a:chOff x="1006142" y="566928"/>
              <a:chExt cx="10042305" cy="640080"/>
            </a:xfrm>
          </p:grpSpPr>
          <p:sp>
            <p:nvSpPr>
              <p:cNvPr id="50" name="Rectangle 3">
                <a:extLst>
                  <a:ext uri="{FF2B5EF4-FFF2-40B4-BE49-F238E27FC236}">
                    <a16:creationId xmlns:a16="http://schemas.microsoft.com/office/drawing/2014/main" id="{33686201-3197-492E-B746-3B92EB504F23}"/>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3">
                <a:extLst>
                  <a:ext uri="{FF2B5EF4-FFF2-40B4-BE49-F238E27FC236}">
                    <a16:creationId xmlns:a16="http://schemas.microsoft.com/office/drawing/2014/main" id="{10754D20-B8A6-405B-AE9B-B66F1B7E505C}"/>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D432CA14-2BB9-4ADB-B07F-644BE13336DD}"/>
                </a:ext>
              </a:extLst>
            </p:cNvPr>
            <p:cNvGrpSpPr/>
            <p:nvPr/>
          </p:nvGrpSpPr>
          <p:grpSpPr>
            <a:xfrm>
              <a:off x="782947" y="692112"/>
              <a:ext cx="10488694" cy="389711"/>
              <a:chOff x="1243831" y="2788919"/>
              <a:chExt cx="9644593" cy="698138"/>
            </a:xfrm>
          </p:grpSpPr>
          <p:sp>
            <p:nvSpPr>
              <p:cNvPr id="48" name="Rectangle 3">
                <a:extLst>
                  <a:ext uri="{FF2B5EF4-FFF2-40B4-BE49-F238E27FC236}">
                    <a16:creationId xmlns:a16="http://schemas.microsoft.com/office/drawing/2014/main" id="{6D79CB7E-3E3E-4D56-96FD-44147DB16747}"/>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3">
                <a:extLst>
                  <a:ext uri="{FF2B5EF4-FFF2-40B4-BE49-F238E27FC236}">
                    <a16:creationId xmlns:a16="http://schemas.microsoft.com/office/drawing/2014/main" id="{0AAF95E5-B084-4BB0-8B72-0FD5A52350B7}"/>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2" name="Group 51">
            <a:extLst>
              <a:ext uri="{FF2B5EF4-FFF2-40B4-BE49-F238E27FC236}">
                <a16:creationId xmlns:a16="http://schemas.microsoft.com/office/drawing/2014/main" id="{9A1E1C3B-D401-4FC4-B424-EBCB19D388F5}"/>
              </a:ext>
            </a:extLst>
          </p:cNvPr>
          <p:cNvGrpSpPr/>
          <p:nvPr userDrawn="1"/>
        </p:nvGrpSpPr>
        <p:grpSpPr>
          <a:xfrm>
            <a:off x="806519" y="1044441"/>
            <a:ext cx="10488694" cy="640080"/>
            <a:chOff x="782947" y="566928"/>
            <a:chExt cx="10488694" cy="640080"/>
          </a:xfrm>
        </p:grpSpPr>
        <p:grpSp>
          <p:nvGrpSpPr>
            <p:cNvPr id="53" name="Group 52">
              <a:extLst>
                <a:ext uri="{FF2B5EF4-FFF2-40B4-BE49-F238E27FC236}">
                  <a16:creationId xmlns:a16="http://schemas.microsoft.com/office/drawing/2014/main" id="{59158DB0-D458-4570-8C5A-65D648C410E2}"/>
                </a:ext>
              </a:extLst>
            </p:cNvPr>
            <p:cNvGrpSpPr/>
            <p:nvPr/>
          </p:nvGrpSpPr>
          <p:grpSpPr>
            <a:xfrm>
              <a:off x="1006142" y="566928"/>
              <a:ext cx="10042305" cy="640080"/>
              <a:chOff x="1006142" y="566928"/>
              <a:chExt cx="10042305" cy="640080"/>
            </a:xfrm>
          </p:grpSpPr>
          <p:sp>
            <p:nvSpPr>
              <p:cNvPr id="57" name="Rectangle 3">
                <a:extLst>
                  <a:ext uri="{FF2B5EF4-FFF2-40B4-BE49-F238E27FC236}">
                    <a16:creationId xmlns:a16="http://schemas.microsoft.com/office/drawing/2014/main" id="{3893D43B-59CF-4F6C-8723-D12DFCED416A}"/>
                  </a:ext>
                </a:extLst>
              </p:cNvPr>
              <p:cNvSpPr/>
              <p:nvPr/>
            </p:nvSpPr>
            <p:spPr>
              <a:xfrm>
                <a:off x="1006142" y="566928"/>
                <a:ext cx="10042305"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3">
                <a:extLst>
                  <a:ext uri="{FF2B5EF4-FFF2-40B4-BE49-F238E27FC236}">
                    <a16:creationId xmlns:a16="http://schemas.microsoft.com/office/drawing/2014/main" id="{903179A4-8F24-4E76-98B3-179185146362}"/>
                  </a:ext>
                </a:extLst>
              </p:cNvPr>
              <p:cNvSpPr/>
              <p:nvPr/>
            </p:nvSpPr>
            <p:spPr>
              <a:xfrm>
                <a:off x="1152076" y="566928"/>
                <a:ext cx="9750438" cy="640080"/>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438" h="640080">
                    <a:moveTo>
                      <a:pt x="155516" y="0"/>
                    </a:moveTo>
                    <a:lnTo>
                      <a:pt x="9537260" y="18288"/>
                    </a:lnTo>
                    <a:cubicBezTo>
                      <a:pt x="9954836" y="326136"/>
                      <a:pt x="9622604" y="432816"/>
                      <a:pt x="9665276" y="640080"/>
                    </a:cubicBezTo>
                    <a:lnTo>
                      <a:pt x="73220" y="640080"/>
                    </a:lnTo>
                    <a:cubicBezTo>
                      <a:pt x="100652" y="426720"/>
                      <a:pt x="-155380" y="359664"/>
                      <a:pt x="155516" y="0"/>
                    </a:cubicBezTo>
                    <a:close/>
                  </a:path>
                </a:pathLst>
              </a:custGeom>
              <a:solidFill>
                <a:srgbClr val="AF7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a:extLst>
                <a:ext uri="{FF2B5EF4-FFF2-40B4-BE49-F238E27FC236}">
                  <a16:creationId xmlns:a16="http://schemas.microsoft.com/office/drawing/2014/main" id="{65AF9255-1C02-4E61-864E-5FFACCCD870F}"/>
                </a:ext>
              </a:extLst>
            </p:cNvPr>
            <p:cNvGrpSpPr/>
            <p:nvPr/>
          </p:nvGrpSpPr>
          <p:grpSpPr>
            <a:xfrm>
              <a:off x="782947" y="692112"/>
              <a:ext cx="10488694" cy="389711"/>
              <a:chOff x="1243831" y="2788919"/>
              <a:chExt cx="9644593" cy="698138"/>
            </a:xfrm>
          </p:grpSpPr>
          <p:sp>
            <p:nvSpPr>
              <p:cNvPr id="55" name="Rectangle 3">
                <a:extLst>
                  <a:ext uri="{FF2B5EF4-FFF2-40B4-BE49-F238E27FC236}">
                    <a16:creationId xmlns:a16="http://schemas.microsoft.com/office/drawing/2014/main" id="{D5EB8208-5143-4460-943F-B2B38C8913CD}"/>
                  </a:ext>
                </a:extLst>
              </p:cNvPr>
              <p:cNvSpPr/>
              <p:nvPr/>
            </p:nvSpPr>
            <p:spPr>
              <a:xfrm>
                <a:off x="1243831" y="2788920"/>
                <a:ext cx="9644593"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gradFill>
                <a:gsLst>
                  <a:gs pos="74000">
                    <a:srgbClr val="FFC000"/>
                  </a:gs>
                  <a:gs pos="0">
                    <a:srgbClr val="FFC000"/>
                  </a:gs>
                  <a:gs pos="51000">
                    <a:srgbClr val="BFBC42"/>
                  </a:gs>
                  <a:gs pos="57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3">
                <a:extLst>
                  <a:ext uri="{FF2B5EF4-FFF2-40B4-BE49-F238E27FC236}">
                    <a16:creationId xmlns:a16="http://schemas.microsoft.com/office/drawing/2014/main" id="{97BE8489-2AB1-4146-AE0F-0C7167106643}"/>
                  </a:ext>
                </a:extLst>
              </p:cNvPr>
              <p:cNvSpPr/>
              <p:nvPr/>
            </p:nvSpPr>
            <p:spPr>
              <a:xfrm>
                <a:off x="1316797" y="2788919"/>
                <a:ext cx="9498660" cy="698137"/>
              </a:xfrm>
              <a:custGeom>
                <a:avLst/>
                <a:gdLst>
                  <a:gd name="connsiteX0" fmla="*/ 0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0 w 9592056"/>
                  <a:gd name="connsiteY4" fmla="*/ 0 h 640080"/>
                  <a:gd name="connsiteX0" fmla="*/ 82296 w 9592056"/>
                  <a:gd name="connsiteY0" fmla="*/ 0 h 640080"/>
                  <a:gd name="connsiteX1" fmla="*/ 9592056 w 9592056"/>
                  <a:gd name="connsiteY1" fmla="*/ 0 h 640080"/>
                  <a:gd name="connsiteX2" fmla="*/ 9592056 w 9592056"/>
                  <a:gd name="connsiteY2" fmla="*/ 640080 h 640080"/>
                  <a:gd name="connsiteX3" fmla="*/ 0 w 9592056"/>
                  <a:gd name="connsiteY3" fmla="*/ 640080 h 640080"/>
                  <a:gd name="connsiteX4" fmla="*/ 82296 w 9592056"/>
                  <a:gd name="connsiteY4" fmla="*/ 0 h 640080"/>
                  <a:gd name="connsiteX0" fmla="*/ 203673 w 9713433"/>
                  <a:gd name="connsiteY0" fmla="*/ 0 h 640080"/>
                  <a:gd name="connsiteX1" fmla="*/ 9713433 w 9713433"/>
                  <a:gd name="connsiteY1" fmla="*/ 0 h 640080"/>
                  <a:gd name="connsiteX2" fmla="*/ 9713433 w 9713433"/>
                  <a:gd name="connsiteY2" fmla="*/ 640080 h 640080"/>
                  <a:gd name="connsiteX3" fmla="*/ 121377 w 9713433"/>
                  <a:gd name="connsiteY3" fmla="*/ 640080 h 640080"/>
                  <a:gd name="connsiteX4" fmla="*/ 203673 w 9713433"/>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665276 w 9665276"/>
                  <a:gd name="connsiteY1" fmla="*/ 0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665276"/>
                  <a:gd name="connsiteY0" fmla="*/ 0 h 640080"/>
                  <a:gd name="connsiteX1" fmla="*/ 9537260 w 9665276"/>
                  <a:gd name="connsiteY1" fmla="*/ 18288 h 640080"/>
                  <a:gd name="connsiteX2" fmla="*/ 9665276 w 9665276"/>
                  <a:gd name="connsiteY2" fmla="*/ 640080 h 640080"/>
                  <a:gd name="connsiteX3" fmla="*/ 73220 w 9665276"/>
                  <a:gd name="connsiteY3" fmla="*/ 640080 h 640080"/>
                  <a:gd name="connsiteX4" fmla="*/ 155516 w 9665276"/>
                  <a:gd name="connsiteY4" fmla="*/ 0 h 640080"/>
                  <a:gd name="connsiteX0" fmla="*/ 155516 w 9750438"/>
                  <a:gd name="connsiteY0" fmla="*/ 0 h 640080"/>
                  <a:gd name="connsiteX1" fmla="*/ 9537260 w 9750438"/>
                  <a:gd name="connsiteY1" fmla="*/ 18288 h 640080"/>
                  <a:gd name="connsiteX2" fmla="*/ 9665276 w 9750438"/>
                  <a:gd name="connsiteY2" fmla="*/ 640080 h 640080"/>
                  <a:gd name="connsiteX3" fmla="*/ 73220 w 9750438"/>
                  <a:gd name="connsiteY3" fmla="*/ 640080 h 640080"/>
                  <a:gd name="connsiteX4" fmla="*/ 155516 w 9750438"/>
                  <a:gd name="connsiteY4" fmla="*/ 0 h 640080"/>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13105"/>
                  <a:gd name="connsiteY0" fmla="*/ 0 h 654595"/>
                  <a:gd name="connsiteX1" fmla="*/ 9537260 w 9713105"/>
                  <a:gd name="connsiteY1" fmla="*/ 18288 h 654595"/>
                  <a:gd name="connsiteX2" fmla="*/ 9534648 w 9713105"/>
                  <a:gd name="connsiteY2" fmla="*/ 654595 h 654595"/>
                  <a:gd name="connsiteX3" fmla="*/ 73220 w 9713105"/>
                  <a:gd name="connsiteY3" fmla="*/ 640080 h 654595"/>
                  <a:gd name="connsiteX4" fmla="*/ 155516 w 9713105"/>
                  <a:gd name="connsiteY4" fmla="*/ 0 h 654595"/>
                  <a:gd name="connsiteX0" fmla="*/ 155516 w 9755589"/>
                  <a:gd name="connsiteY0" fmla="*/ 0 h 669109"/>
                  <a:gd name="connsiteX1" fmla="*/ 9537260 w 9755589"/>
                  <a:gd name="connsiteY1" fmla="*/ 18288 h 669109"/>
                  <a:gd name="connsiteX2" fmla="*/ 9679791 w 9755589"/>
                  <a:gd name="connsiteY2" fmla="*/ 669109 h 669109"/>
                  <a:gd name="connsiteX3" fmla="*/ 73220 w 9755589"/>
                  <a:gd name="connsiteY3" fmla="*/ 640080 h 669109"/>
                  <a:gd name="connsiteX4" fmla="*/ 155516 w 9755589"/>
                  <a:gd name="connsiteY4" fmla="*/ 0 h 669109"/>
                  <a:gd name="connsiteX0" fmla="*/ 127797 w 9727870"/>
                  <a:gd name="connsiteY0" fmla="*/ 0 h 683623"/>
                  <a:gd name="connsiteX1" fmla="*/ 9509541 w 9727870"/>
                  <a:gd name="connsiteY1" fmla="*/ 18288 h 683623"/>
                  <a:gd name="connsiteX2" fmla="*/ 9652072 w 9727870"/>
                  <a:gd name="connsiteY2" fmla="*/ 669109 h 683623"/>
                  <a:gd name="connsiteX3" fmla="*/ 147101 w 9727870"/>
                  <a:gd name="connsiteY3" fmla="*/ 683623 h 683623"/>
                  <a:gd name="connsiteX4" fmla="*/ 127797 w 9727870"/>
                  <a:gd name="connsiteY4" fmla="*/ 0 h 683623"/>
                  <a:gd name="connsiteX0" fmla="*/ 150845 w 9663833"/>
                  <a:gd name="connsiteY0" fmla="*/ 0 h 683623"/>
                  <a:gd name="connsiteX1" fmla="*/ 9445504 w 9663833"/>
                  <a:gd name="connsiteY1" fmla="*/ 18288 h 683623"/>
                  <a:gd name="connsiteX2" fmla="*/ 9588035 w 9663833"/>
                  <a:gd name="connsiteY2" fmla="*/ 669109 h 683623"/>
                  <a:gd name="connsiteX3" fmla="*/ 83064 w 9663833"/>
                  <a:gd name="connsiteY3" fmla="*/ 683623 h 683623"/>
                  <a:gd name="connsiteX4" fmla="*/ 150845 w 9663833"/>
                  <a:gd name="connsiteY4" fmla="*/ 0 h 683623"/>
                  <a:gd name="connsiteX0" fmla="*/ 150845 w 9644593"/>
                  <a:gd name="connsiteY0" fmla="*/ 0 h 698137"/>
                  <a:gd name="connsiteX1" fmla="*/ 9445504 w 9644593"/>
                  <a:gd name="connsiteY1" fmla="*/ 18288 h 698137"/>
                  <a:gd name="connsiteX2" fmla="*/ 9529978 w 9644593"/>
                  <a:gd name="connsiteY2" fmla="*/ 698137 h 698137"/>
                  <a:gd name="connsiteX3" fmla="*/ 83064 w 9644593"/>
                  <a:gd name="connsiteY3" fmla="*/ 683623 h 698137"/>
                  <a:gd name="connsiteX4" fmla="*/ 150845 w 9644593"/>
                  <a:gd name="connsiteY4" fmla="*/ 0 h 69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4593" h="698137">
                    <a:moveTo>
                      <a:pt x="150845" y="0"/>
                    </a:moveTo>
                    <a:lnTo>
                      <a:pt x="9445504" y="18288"/>
                    </a:lnTo>
                    <a:cubicBezTo>
                      <a:pt x="9863080" y="326136"/>
                      <a:pt x="9487306" y="490873"/>
                      <a:pt x="9529978" y="698137"/>
                    </a:cubicBezTo>
                    <a:lnTo>
                      <a:pt x="83064" y="683623"/>
                    </a:lnTo>
                    <a:cubicBezTo>
                      <a:pt x="110496" y="470263"/>
                      <a:pt x="-160051" y="359664"/>
                      <a:pt x="150845" y="0"/>
                    </a:cubicBezTo>
                    <a:close/>
                  </a:path>
                </a:pathLst>
              </a:custGeom>
              <a:solidFill>
                <a:srgbClr val="845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0" name="Oval 59">
            <a:extLst>
              <a:ext uri="{FF2B5EF4-FFF2-40B4-BE49-F238E27FC236}">
                <a16:creationId xmlns:a16="http://schemas.microsoft.com/office/drawing/2014/main" id="{FA312CF6-0569-4A8A-810C-BC97F9E3C4B4}"/>
              </a:ext>
            </a:extLst>
          </p:cNvPr>
          <p:cNvSpPr/>
          <p:nvPr userDrawn="1"/>
        </p:nvSpPr>
        <p:spPr>
          <a:xfrm>
            <a:off x="11200811"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EC545154-23C7-4DEE-86FE-E843F84D5CE4}"/>
              </a:ext>
            </a:extLst>
          </p:cNvPr>
          <p:cNvSpPr/>
          <p:nvPr userDrawn="1"/>
        </p:nvSpPr>
        <p:spPr>
          <a:xfrm>
            <a:off x="351463" y="596826"/>
            <a:ext cx="455056" cy="156690"/>
          </a:xfrm>
          <a:prstGeom prst="ellipse">
            <a:avLst/>
          </a:prstGeom>
          <a:gradFill>
            <a:gsLst>
              <a:gs pos="74000">
                <a:srgbClr val="FFC000"/>
              </a:gs>
              <a:gs pos="14000">
                <a:srgbClr val="FFC000"/>
              </a:gs>
              <a:gs pos="48000">
                <a:srgbClr val="BFBC42"/>
              </a:gs>
              <a:gs pos="65000">
                <a:srgbClr val="DCBE3C"/>
              </a:gs>
              <a:gs pos="91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685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3000"/>
                                        <p:tgtEl>
                                          <p:spTgt spid="2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up)">
                                      <p:cBhvr>
                                        <p:cTn id="10" dur="3000"/>
                                        <p:tgtEl>
                                          <p:spTgt spid="42"/>
                                        </p:tgtEl>
                                      </p:cBhvr>
                                    </p:animEffect>
                                  </p:childTnLst>
                                </p:cTn>
                              </p:par>
                              <p:par>
                                <p:cTn id="11" presetID="42" presetClass="path" presetSubtype="0" accel="50000" decel="50000" fill="hold" nodeType="withEffect">
                                  <p:stCondLst>
                                    <p:cond delay="0"/>
                                  </p:stCondLst>
                                  <p:childTnLst>
                                    <p:animMotion origin="layout" path="M -3.95833E-6 -2.59259E-6 L -3.95833E-6 0.67894 " pathEditMode="relative" rAng="0" ptsTypes="AA">
                                      <p:cBhvr>
                                        <p:cTn id="12" dur="3000" fill="hold"/>
                                        <p:tgtEl>
                                          <p:spTgt spid="35"/>
                                        </p:tgtEl>
                                        <p:attrNameLst>
                                          <p:attrName>ppt_x</p:attrName>
                                          <p:attrName>ppt_y</p:attrName>
                                        </p:attrNameLst>
                                      </p:cBhvr>
                                      <p:rCtr x="0" y="33935"/>
                                    </p:animMotion>
                                  </p:childTnLst>
                                </p:cTn>
                              </p:par>
                              <p:par>
                                <p:cTn id="13" presetID="22" presetClass="entr" presetSubtype="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3000"/>
                                        <p:tgtEl>
                                          <p:spTgt spid="22"/>
                                        </p:tgtEl>
                                      </p:cBhvr>
                                    </p:animEffect>
                                  </p:childTnLst>
                                </p:cTn>
                              </p:par>
                              <p:par>
                                <p:cTn id="16" presetID="42" presetClass="path" presetSubtype="0" accel="50000" decel="50000" fill="hold" nodeType="withEffect">
                                  <p:stCondLst>
                                    <p:cond delay="0"/>
                                  </p:stCondLst>
                                  <p:childTnLst>
                                    <p:animMotion origin="layout" path="M -3.95833E-6 -2.59259E-6 L -3.95833E-6 0.67894 " pathEditMode="relative" rAng="0" ptsTypes="AA">
                                      <p:cBhvr>
                                        <p:cTn id="17" dur="3000" fill="hold"/>
                                        <p:tgtEl>
                                          <p:spTgt spid="52"/>
                                        </p:tgtEl>
                                        <p:attrNameLst>
                                          <p:attrName>ppt_x</p:attrName>
                                          <p:attrName>ppt_y</p:attrName>
                                        </p:attrNameLst>
                                      </p:cBhvr>
                                      <p:rCtr x="0" y="3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62092-96EC-44D9-8604-584147C1205A}"/>
              </a:ext>
            </a:extLst>
          </p:cNvPr>
          <p:cNvSpPr>
            <a:spLocks noGrp="1"/>
          </p:cNvSpPr>
          <p:nvPr>
            <p:ph type="title" hasCustomPrompt="1"/>
          </p:nvPr>
        </p:nvSpPr>
        <p:spPr>
          <a:xfrm>
            <a:off x="838200" y="320675"/>
            <a:ext cx="10515600" cy="1325563"/>
          </a:xfrm>
        </p:spPr>
        <p:txBody>
          <a:bodyPr/>
          <a:lstStyle>
            <a:lvl1pPr algn="l">
              <a:defRPr b="1">
                <a:solidFill>
                  <a:srgbClr val="FFFF00"/>
                </a:solidFill>
                <a:latin typeface="Arial Rounded MT Bold" panose="020F07040305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C6A6A5C-0824-44B0-9D5C-84A842980A26}"/>
              </a:ext>
            </a:extLst>
          </p:cNvPr>
          <p:cNvSpPr>
            <a:spLocks noGrp="1"/>
          </p:cNvSpPr>
          <p:nvPr>
            <p:ph idx="1"/>
          </p:nvPr>
        </p:nvSpPr>
        <p:spPr>
          <a:xfrm>
            <a:off x="838200" y="1888378"/>
            <a:ext cx="10515600" cy="4351338"/>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vl6pPr>
              <a:defRPr>
                <a:solidFill>
                  <a:schemeClr val="bg1"/>
                </a:solidFill>
              </a:defRPr>
            </a:lvl6pPr>
            <a:lvl7pPr>
              <a:defRPr>
                <a:solidFill>
                  <a:schemeClr val="bg1"/>
                </a:solidFill>
              </a:defRPr>
            </a:lvl7pPr>
            <a:lvl8pPr>
              <a:defRPr>
                <a:solidFill>
                  <a:schemeClr val="bg1"/>
                </a:solidFill>
              </a:defRPr>
            </a:lvl8pPr>
            <a:lvl9pPr marL="3943350" indent="-285750">
              <a:buFont typeface="Arial" panose="020B0604020202020204" pitchFamily="34" charset="0"/>
              <a:buChar cha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2611619-40B2-43C2-996A-00AFEDAA54A7}"/>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10/18/2020</a:t>
            </a:fld>
            <a:endParaRPr lang="en-US" dirty="0"/>
          </a:p>
        </p:txBody>
      </p:sp>
      <p:sp>
        <p:nvSpPr>
          <p:cNvPr id="5" name="Footer Placeholder 4">
            <a:extLst>
              <a:ext uri="{FF2B5EF4-FFF2-40B4-BE49-F238E27FC236}">
                <a16:creationId xmlns:a16="http://schemas.microsoft.com/office/drawing/2014/main" id="{EF6D6727-C4CF-4923-8926-6FCC3F8F10A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6971132-BFF8-4CF9-B45E-9F4CC2DD7B0B}"/>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479220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3" y="766597"/>
            <a:ext cx="8788599" cy="5390242"/>
          </a:xfrm>
          <a:solidFill>
            <a:schemeClr val="accent2">
              <a:lumMod val="60000"/>
              <a:lumOff val="40000"/>
            </a:schemeClr>
          </a:solid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Rectangle 3">
            <a:extLst>
              <a:ext uri="{FF2B5EF4-FFF2-40B4-BE49-F238E27FC236}">
                <a16:creationId xmlns:a16="http://schemas.microsoft.com/office/drawing/2014/main" id="{F628D72F-5526-406F-93BF-CDDCEB3C0C50}"/>
              </a:ext>
            </a:extLst>
          </p:cNvPr>
          <p:cNvSpPr/>
          <p:nvPr/>
        </p:nvSpPr>
        <p:spPr>
          <a:xfrm>
            <a:off x="1730624" y="447816"/>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Verdana" panose="020B0604030504040204" pitchFamily="34" charset="0"/>
                <a:cs typeface="Times New Roman" panose="02020603050405020304" pitchFamily="18" charset="0"/>
              </a:rPr>
              <a:t>Old Testament</a:t>
            </a:r>
          </a:p>
        </p:txBody>
      </p:sp>
      <p:sp>
        <p:nvSpPr>
          <p:cNvPr id="5" name="Rectangle 4">
            <a:extLst>
              <a:ext uri="{FF2B5EF4-FFF2-40B4-BE49-F238E27FC236}">
                <a16:creationId xmlns:a16="http://schemas.microsoft.com/office/drawing/2014/main" id="{52AA9956-A218-44E1-AF11-921007EF9FD6}"/>
              </a:ext>
            </a:extLst>
          </p:cNvPr>
          <p:cNvSpPr/>
          <p:nvPr/>
        </p:nvSpPr>
        <p:spPr>
          <a:xfrm>
            <a:off x="1504121" y="238864"/>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655FEC5-08B5-4FAF-B012-FA2027E51D66}"/>
              </a:ext>
            </a:extLst>
          </p:cNvPr>
          <p:cNvSpPr/>
          <p:nvPr/>
        </p:nvSpPr>
        <p:spPr>
          <a:xfrm>
            <a:off x="624437" y="548346"/>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60721AD-7BDD-49E7-91FD-451791BA46E0}"/>
              </a:ext>
            </a:extLst>
          </p:cNvPr>
          <p:cNvPicPr>
            <a:picLocks noChangeAspect="1"/>
          </p:cNvPicPr>
          <p:nvPr/>
        </p:nvPicPr>
        <p:blipFill>
          <a:blip r:embed="rId2"/>
          <a:stretch>
            <a:fillRect/>
          </a:stretch>
        </p:blipFill>
        <p:spPr>
          <a:xfrm rot="10800000">
            <a:off x="10536581" y="223123"/>
            <a:ext cx="1140051" cy="768163"/>
          </a:xfrm>
          <a:prstGeom prst="rect">
            <a:avLst/>
          </a:prstGeom>
        </p:spPr>
      </p:pic>
      <p:grpSp>
        <p:nvGrpSpPr>
          <p:cNvPr id="2" name="Group 1">
            <a:extLst>
              <a:ext uri="{FF2B5EF4-FFF2-40B4-BE49-F238E27FC236}">
                <a16:creationId xmlns:a16="http://schemas.microsoft.com/office/drawing/2014/main" id="{D14F3571-1B5A-464D-BE53-9F9D5AA93AD3}"/>
              </a:ext>
            </a:extLst>
          </p:cNvPr>
          <p:cNvGrpSpPr/>
          <p:nvPr/>
        </p:nvGrpSpPr>
        <p:grpSpPr>
          <a:xfrm>
            <a:off x="603165" y="634567"/>
            <a:ext cx="11052195" cy="770750"/>
            <a:chOff x="624437" y="5932146"/>
            <a:chExt cx="11052195" cy="770750"/>
          </a:xfrm>
        </p:grpSpPr>
        <p:sp>
          <p:nvSpPr>
            <p:cNvPr id="12" name="Rectangle 11">
              <a:extLst>
                <a:ext uri="{FF2B5EF4-FFF2-40B4-BE49-F238E27FC236}">
                  <a16:creationId xmlns:a16="http://schemas.microsoft.com/office/drawing/2014/main" id="{9140C050-238D-4D0B-A088-1F9C907437D0}"/>
                </a:ext>
              </a:extLst>
            </p:cNvPr>
            <p:cNvSpPr/>
            <p:nvPr/>
          </p:nvSpPr>
          <p:spPr>
            <a:xfrm>
              <a:off x="1730624" y="6156839"/>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71F9009F-81AE-40F5-891D-0FB0079FB814}"/>
                </a:ext>
              </a:extLst>
            </p:cNvPr>
            <p:cNvSpPr/>
            <p:nvPr/>
          </p:nvSpPr>
          <p:spPr>
            <a:xfrm>
              <a:off x="1504121" y="5947887"/>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AF66372-BF9A-40EE-932A-5877D397BDB2}"/>
                </a:ext>
              </a:extLst>
            </p:cNvPr>
            <p:cNvSpPr/>
            <p:nvPr/>
          </p:nvSpPr>
          <p:spPr>
            <a:xfrm>
              <a:off x="624437" y="6257369"/>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4182F33-A5A1-4D92-ADDA-FEB1527BCBAC}"/>
                </a:ext>
              </a:extLst>
            </p:cNvPr>
            <p:cNvPicPr>
              <a:picLocks noChangeAspect="1"/>
            </p:cNvPicPr>
            <p:nvPr/>
          </p:nvPicPr>
          <p:blipFill>
            <a:blip r:embed="rId2"/>
            <a:stretch>
              <a:fillRect/>
            </a:stretch>
          </p:blipFill>
          <p:spPr>
            <a:xfrm rot="10800000">
              <a:off x="10536581" y="5932146"/>
              <a:ext cx="1140051" cy="768163"/>
            </a:xfrm>
            <a:prstGeom prst="rect">
              <a:avLst/>
            </a:prstGeom>
          </p:spPr>
        </p:pic>
      </p:grpSp>
    </p:spTree>
    <p:extLst>
      <p:ext uri="{BB962C8B-B14F-4D97-AF65-F5344CB8AC3E}">
        <p14:creationId xmlns:p14="http://schemas.microsoft.com/office/powerpoint/2010/main" val="405688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3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3000"/>
                                        <p:tgtEl>
                                          <p:spTgt spid="3">
                                            <p:txEl>
                                              <p:pRg st="0" end="0"/>
                                            </p:txEl>
                                          </p:spTgt>
                                        </p:tgtEl>
                                      </p:cBhvr>
                                    </p:animEffect>
                                  </p:childTnLst>
                                </p:cTn>
                              </p:par>
                              <p:par>
                                <p:cTn id="11" presetID="42" presetClass="path" presetSubtype="0" accel="50000" decel="50000" fill="hold" nodeType="withEffect">
                                  <p:stCondLst>
                                    <p:cond delay="0"/>
                                  </p:stCondLst>
                                  <p:childTnLst>
                                    <p:animMotion origin="layout" path="M -4.375E-6 -1.11111E-6 L -4.375E-6 0.74908 " pathEditMode="relative" rAng="0" ptsTypes="AA">
                                      <p:cBhvr>
                                        <p:cTn id="12" dur="3000" fill="hold"/>
                                        <p:tgtEl>
                                          <p:spTgt spid="2"/>
                                        </p:tgtEl>
                                        <p:attrNameLst>
                                          <p:attrName>ppt_x</p:attrName>
                                          <p:attrName>ppt_y</p:attrName>
                                        </p:attrNameLst>
                                      </p:cBhvr>
                                      <p:rCtr x="0" y="374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 lvl="1">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Custom Layou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1961804"/>
            <a:ext cx="8788599" cy="4195035"/>
          </a:xfrm>
          <a:solidFill>
            <a:schemeClr val="accent2">
              <a:lumMod val="60000"/>
              <a:lumOff val="40000"/>
            </a:schemeClr>
          </a:solid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grpSp>
        <p:nvGrpSpPr>
          <p:cNvPr id="2" name="Group 1">
            <a:extLst>
              <a:ext uri="{FF2B5EF4-FFF2-40B4-BE49-F238E27FC236}">
                <a16:creationId xmlns:a16="http://schemas.microsoft.com/office/drawing/2014/main" id="{1B2558FC-FA95-4A36-BD3A-95881B25917E}"/>
              </a:ext>
            </a:extLst>
          </p:cNvPr>
          <p:cNvGrpSpPr/>
          <p:nvPr/>
        </p:nvGrpSpPr>
        <p:grpSpPr>
          <a:xfrm>
            <a:off x="624437" y="5932146"/>
            <a:ext cx="11052195" cy="770750"/>
            <a:chOff x="624437" y="5932146"/>
            <a:chExt cx="11052195" cy="770750"/>
          </a:xfrm>
        </p:grpSpPr>
        <p:sp>
          <p:nvSpPr>
            <p:cNvPr id="12" name="Rectangle 11">
              <a:extLst>
                <a:ext uri="{FF2B5EF4-FFF2-40B4-BE49-F238E27FC236}">
                  <a16:creationId xmlns:a16="http://schemas.microsoft.com/office/drawing/2014/main" id="{9140C050-238D-4D0B-A088-1F9C907437D0}"/>
                </a:ext>
              </a:extLst>
            </p:cNvPr>
            <p:cNvSpPr/>
            <p:nvPr/>
          </p:nvSpPr>
          <p:spPr>
            <a:xfrm>
              <a:off x="1739303" y="6020705"/>
              <a:ext cx="8797278" cy="527733"/>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71F9009F-81AE-40F5-891D-0FB0079FB814}"/>
                </a:ext>
              </a:extLst>
            </p:cNvPr>
            <p:cNvSpPr/>
            <p:nvPr/>
          </p:nvSpPr>
          <p:spPr>
            <a:xfrm>
              <a:off x="1504121" y="5947887"/>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AF66372-BF9A-40EE-932A-5877D397BDB2}"/>
                </a:ext>
              </a:extLst>
            </p:cNvPr>
            <p:cNvSpPr/>
            <p:nvPr/>
          </p:nvSpPr>
          <p:spPr>
            <a:xfrm>
              <a:off x="624437" y="6257369"/>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4182F33-A5A1-4D92-ADDA-FEB1527BCBAC}"/>
                </a:ext>
              </a:extLst>
            </p:cNvPr>
            <p:cNvPicPr>
              <a:picLocks noChangeAspect="1"/>
            </p:cNvPicPr>
            <p:nvPr/>
          </p:nvPicPr>
          <p:blipFill>
            <a:blip r:embed="rId2"/>
            <a:stretch>
              <a:fillRect/>
            </a:stretch>
          </p:blipFill>
          <p:spPr>
            <a:xfrm rot="10800000">
              <a:off x="10536581" y="5932146"/>
              <a:ext cx="1140051" cy="768163"/>
            </a:xfrm>
            <a:prstGeom prst="rect">
              <a:avLst/>
            </a:prstGeom>
          </p:spPr>
        </p:pic>
      </p:grpSp>
      <p:sp>
        <p:nvSpPr>
          <p:cNvPr id="17" name="Freeform: Shape 16">
            <a:extLst>
              <a:ext uri="{FF2B5EF4-FFF2-40B4-BE49-F238E27FC236}">
                <a16:creationId xmlns:a16="http://schemas.microsoft.com/office/drawing/2014/main" id="{B2FB49DA-0260-4228-A8BE-1675BD3FEBD3}"/>
              </a:ext>
            </a:extLst>
          </p:cNvPr>
          <p:cNvSpPr/>
          <p:nvPr/>
        </p:nvSpPr>
        <p:spPr>
          <a:xfrm>
            <a:off x="630885" y="1410433"/>
            <a:ext cx="10996756" cy="973537"/>
          </a:xfrm>
          <a:custGeom>
            <a:avLst/>
            <a:gdLst>
              <a:gd name="connsiteX0" fmla="*/ 439842 w 10996756"/>
              <a:gd name="connsiteY0" fmla="*/ 309482 h 768164"/>
              <a:gd name="connsiteX1" fmla="*/ 845119 w 10996756"/>
              <a:gd name="connsiteY1" fmla="*/ 356149 h 768164"/>
              <a:gd name="connsiteX2" fmla="*/ 879684 w 10996756"/>
              <a:gd name="connsiteY2" fmla="*/ 385890 h 768164"/>
              <a:gd name="connsiteX3" fmla="*/ 845119 w 10996756"/>
              <a:gd name="connsiteY3" fmla="*/ 415631 h 768164"/>
              <a:gd name="connsiteX4" fmla="*/ 439842 w 10996756"/>
              <a:gd name="connsiteY4" fmla="*/ 462298 h 768164"/>
              <a:gd name="connsiteX5" fmla="*/ 0 w 10996756"/>
              <a:gd name="connsiteY5" fmla="*/ 385890 h 768164"/>
              <a:gd name="connsiteX6" fmla="*/ 439842 w 10996756"/>
              <a:gd name="connsiteY6" fmla="*/ 309482 h 768164"/>
              <a:gd name="connsiteX7" fmla="*/ 10539556 w 10996756"/>
              <a:gd name="connsiteY7" fmla="*/ 303071 h 768164"/>
              <a:gd name="connsiteX8" fmla="*/ 10996756 w 10996756"/>
              <a:gd name="connsiteY8" fmla="*/ 384082 h 768164"/>
              <a:gd name="connsiteX9" fmla="*/ 10539556 w 10996756"/>
              <a:gd name="connsiteY9" fmla="*/ 465093 h 768164"/>
              <a:gd name="connsiteX10" fmla="*/ 10082356 w 10996756"/>
              <a:gd name="connsiteY10" fmla="*/ 384082 h 768164"/>
              <a:gd name="connsiteX11" fmla="*/ 10539556 w 10996756"/>
              <a:gd name="connsiteY11" fmla="*/ 303071 h 768164"/>
              <a:gd name="connsiteX12" fmla="*/ 879684 w 10996756"/>
              <a:gd name="connsiteY12" fmla="*/ 0 h 768164"/>
              <a:gd name="connsiteX13" fmla="*/ 1106187 w 10996756"/>
              <a:gd name="connsiteY13" fmla="*/ 0 h 768164"/>
              <a:gd name="connsiteX14" fmla="*/ 1106187 w 10996756"/>
              <a:gd name="connsiteY14" fmla="*/ 755009 h 768164"/>
              <a:gd name="connsiteX15" fmla="*/ 879684 w 10996756"/>
              <a:gd name="connsiteY15" fmla="*/ 755009 h 768164"/>
              <a:gd name="connsiteX16" fmla="*/ 879684 w 10996756"/>
              <a:gd name="connsiteY16" fmla="*/ 385890 h 768164"/>
              <a:gd name="connsiteX17" fmla="*/ 9933280 w 10996756"/>
              <a:gd name="connsiteY17" fmla="*/ 0 h 768164"/>
              <a:gd name="connsiteX18" fmla="*/ 10082356 w 10996756"/>
              <a:gd name="connsiteY18" fmla="*/ 0 h 768164"/>
              <a:gd name="connsiteX19" fmla="*/ 10082356 w 10996756"/>
              <a:gd name="connsiteY19" fmla="*/ 384082 h 768164"/>
              <a:gd name="connsiteX20" fmla="*/ 10082356 w 10996756"/>
              <a:gd name="connsiteY20" fmla="*/ 738348 h 768164"/>
              <a:gd name="connsiteX21" fmla="*/ 10052540 w 10996756"/>
              <a:gd name="connsiteY21" fmla="*/ 768164 h 768164"/>
              <a:gd name="connsiteX22" fmla="*/ 9903464 w 10996756"/>
              <a:gd name="connsiteY22" fmla="*/ 768164 h 768164"/>
              <a:gd name="connsiteX23" fmla="*/ 9903464 w 10996756"/>
              <a:gd name="connsiteY23" fmla="*/ 545279 h 768164"/>
              <a:gd name="connsiteX24" fmla="*/ 1114865 w 10996756"/>
              <a:gd name="connsiteY24" fmla="*/ 545279 h 768164"/>
              <a:gd name="connsiteX25" fmla="*/ 1114865 w 10996756"/>
              <a:gd name="connsiteY25" fmla="*/ 226498 h 768164"/>
              <a:gd name="connsiteX26" fmla="*/ 9903464 w 10996756"/>
              <a:gd name="connsiteY26" fmla="*/ 226498 h 768164"/>
              <a:gd name="connsiteX27" fmla="*/ 9903464 w 10996756"/>
              <a:gd name="connsiteY27" fmla="*/ 29816 h 768164"/>
              <a:gd name="connsiteX28" fmla="*/ 9933280 w 10996756"/>
              <a:gd name="connsiteY28" fmla="*/ 0 h 76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996756" h="768164">
                <a:moveTo>
                  <a:pt x="439842" y="309482"/>
                </a:moveTo>
                <a:cubicBezTo>
                  <a:pt x="622031" y="309482"/>
                  <a:pt x="778348" y="328725"/>
                  <a:pt x="845119" y="356149"/>
                </a:cubicBezTo>
                <a:lnTo>
                  <a:pt x="879684" y="385890"/>
                </a:lnTo>
                <a:lnTo>
                  <a:pt x="845119" y="415631"/>
                </a:lnTo>
                <a:cubicBezTo>
                  <a:pt x="778348" y="443055"/>
                  <a:pt x="622031" y="462298"/>
                  <a:pt x="439842" y="462298"/>
                </a:cubicBezTo>
                <a:cubicBezTo>
                  <a:pt x="196924" y="462298"/>
                  <a:pt x="0" y="428089"/>
                  <a:pt x="0" y="385890"/>
                </a:cubicBezTo>
                <a:cubicBezTo>
                  <a:pt x="0" y="343691"/>
                  <a:pt x="196924" y="309482"/>
                  <a:pt x="439842" y="309482"/>
                </a:cubicBezTo>
                <a:close/>
                <a:moveTo>
                  <a:pt x="10539556" y="303071"/>
                </a:moveTo>
                <a:cubicBezTo>
                  <a:pt x="10792061" y="303071"/>
                  <a:pt x="10996756" y="339341"/>
                  <a:pt x="10996756" y="384082"/>
                </a:cubicBezTo>
                <a:cubicBezTo>
                  <a:pt x="10996756" y="428823"/>
                  <a:pt x="10792061" y="465093"/>
                  <a:pt x="10539556" y="465093"/>
                </a:cubicBezTo>
                <a:cubicBezTo>
                  <a:pt x="10287051" y="465093"/>
                  <a:pt x="10082356" y="428823"/>
                  <a:pt x="10082356" y="384082"/>
                </a:cubicBezTo>
                <a:cubicBezTo>
                  <a:pt x="10082356" y="339341"/>
                  <a:pt x="10287051" y="303071"/>
                  <a:pt x="10539556" y="303071"/>
                </a:cubicBezTo>
                <a:close/>
                <a:moveTo>
                  <a:pt x="879684" y="0"/>
                </a:moveTo>
                <a:lnTo>
                  <a:pt x="1106187" y="0"/>
                </a:lnTo>
                <a:lnTo>
                  <a:pt x="1106187" y="755009"/>
                </a:lnTo>
                <a:lnTo>
                  <a:pt x="879684" y="755009"/>
                </a:lnTo>
                <a:lnTo>
                  <a:pt x="879684" y="385890"/>
                </a:lnTo>
                <a:close/>
                <a:moveTo>
                  <a:pt x="9933280" y="0"/>
                </a:moveTo>
                <a:lnTo>
                  <a:pt x="10082356" y="0"/>
                </a:lnTo>
                <a:lnTo>
                  <a:pt x="10082356" y="384082"/>
                </a:lnTo>
                <a:lnTo>
                  <a:pt x="10082356" y="738348"/>
                </a:lnTo>
                <a:cubicBezTo>
                  <a:pt x="10082356" y="754815"/>
                  <a:pt x="10069007" y="768164"/>
                  <a:pt x="10052540" y="768164"/>
                </a:cubicBezTo>
                <a:lnTo>
                  <a:pt x="9903464" y="768164"/>
                </a:lnTo>
                <a:lnTo>
                  <a:pt x="9903464" y="545279"/>
                </a:lnTo>
                <a:lnTo>
                  <a:pt x="1114865" y="545279"/>
                </a:lnTo>
                <a:lnTo>
                  <a:pt x="1114865" y="226498"/>
                </a:lnTo>
                <a:lnTo>
                  <a:pt x="9903464" y="226498"/>
                </a:lnTo>
                <a:lnTo>
                  <a:pt x="9903464" y="29816"/>
                </a:lnTo>
                <a:cubicBezTo>
                  <a:pt x="9903464" y="13349"/>
                  <a:pt x="9916813" y="0"/>
                  <a:pt x="9933280" y="0"/>
                </a:cubicBezTo>
                <a:close/>
              </a:path>
            </a:pathLst>
          </a:custGeom>
          <a:gradFill flip="none" rotWithShape="1">
            <a:gsLst>
              <a:gs pos="0">
                <a:schemeClr val="accent2">
                  <a:lumMod val="40000"/>
                  <a:lumOff val="60000"/>
                </a:schemeClr>
              </a:gs>
              <a:gs pos="32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b="1" dirty="0">
                <a:solidFill>
                  <a:schemeClr val="tx1"/>
                </a:solidFill>
              </a:rPr>
              <a:t>Old Testament</a:t>
            </a:r>
          </a:p>
        </p:txBody>
      </p:sp>
      <p:sp>
        <p:nvSpPr>
          <p:cNvPr id="18" name="Title 1">
            <a:extLst>
              <a:ext uri="{FF2B5EF4-FFF2-40B4-BE49-F238E27FC236}">
                <a16:creationId xmlns:a16="http://schemas.microsoft.com/office/drawing/2014/main" id="{C8A56E29-64AE-4A11-803D-4355D7FD9537}"/>
              </a:ext>
            </a:extLst>
          </p:cNvPr>
          <p:cNvSpPr>
            <a:spLocks noGrp="1"/>
          </p:cNvSpPr>
          <p:nvPr>
            <p:ph type="title" hasCustomPrompt="1"/>
          </p:nvPr>
        </p:nvSpPr>
        <p:spPr>
          <a:xfrm>
            <a:off x="337" y="309562"/>
            <a:ext cx="10515600" cy="1325563"/>
          </a:xfrm>
        </p:spPr>
        <p:txBody>
          <a:bodyPr/>
          <a:lstStyle>
            <a:lvl1pPr algn="l">
              <a:defRPr sz="4200"/>
            </a:lvl1pPr>
          </a:lstStyle>
          <a:p>
            <a:r>
              <a:rPr lang="en-US" dirty="0"/>
              <a:t>Click To Edit Master Title Style</a:t>
            </a:r>
          </a:p>
        </p:txBody>
      </p:sp>
    </p:spTree>
    <p:extLst>
      <p:ext uri="{BB962C8B-B14F-4D97-AF65-F5344CB8AC3E}">
        <p14:creationId xmlns:p14="http://schemas.microsoft.com/office/powerpoint/2010/main" val="19067825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3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3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 lvl="1">
            <p:tnLst>
              <p:par>
                <p:cTn presetID="22" presetClass="entr" presetSubtype="1"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3000"/>
                        <p:tgtEl>
                          <p:spTgt spid="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8A0F8-D3B5-4950-BF62-26EDE6E9AA87}"/>
              </a:ext>
            </a:extLst>
          </p:cNvPr>
          <p:cNvSpPr>
            <a:spLocks noGrp="1"/>
          </p:cNvSpPr>
          <p:nvPr>
            <p:ph idx="1"/>
          </p:nvPr>
        </p:nvSpPr>
        <p:spPr>
          <a:xfrm>
            <a:off x="1739302" y="766597"/>
            <a:ext cx="8788599" cy="2475367"/>
          </a:xfrm>
          <a:solidFill>
            <a:schemeClr val="accent2">
              <a:lumMod val="60000"/>
              <a:lumOff val="40000"/>
            </a:schemeClr>
          </a:solidFill>
        </p:spPr>
        <p:txBody>
          <a:bodyPr/>
          <a:lstStyle>
            <a:lvl1pPr marL="0" indent="0">
              <a:buNone/>
              <a:defRPr sz="3200">
                <a:solidFill>
                  <a:schemeClr val="tx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4" name="Rectangle 3">
            <a:extLst>
              <a:ext uri="{FF2B5EF4-FFF2-40B4-BE49-F238E27FC236}">
                <a16:creationId xmlns:a16="http://schemas.microsoft.com/office/drawing/2014/main" id="{F628D72F-5526-406F-93BF-CDDCEB3C0C50}"/>
              </a:ext>
            </a:extLst>
          </p:cNvPr>
          <p:cNvSpPr/>
          <p:nvPr/>
        </p:nvSpPr>
        <p:spPr>
          <a:xfrm>
            <a:off x="1730624" y="447816"/>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ea typeface="Verdana" panose="020B0604030504040204" pitchFamily="34" charset="0"/>
              </a:rPr>
              <a:t>Old Testament</a:t>
            </a:r>
          </a:p>
        </p:txBody>
      </p:sp>
      <p:sp>
        <p:nvSpPr>
          <p:cNvPr id="5" name="Rectangle 4">
            <a:extLst>
              <a:ext uri="{FF2B5EF4-FFF2-40B4-BE49-F238E27FC236}">
                <a16:creationId xmlns:a16="http://schemas.microsoft.com/office/drawing/2014/main" id="{52AA9956-A218-44E1-AF11-921007EF9FD6}"/>
              </a:ext>
            </a:extLst>
          </p:cNvPr>
          <p:cNvSpPr/>
          <p:nvPr/>
        </p:nvSpPr>
        <p:spPr>
          <a:xfrm>
            <a:off x="1504121" y="238864"/>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655FEC5-08B5-4FAF-B012-FA2027E51D66}"/>
              </a:ext>
            </a:extLst>
          </p:cNvPr>
          <p:cNvSpPr/>
          <p:nvPr/>
        </p:nvSpPr>
        <p:spPr>
          <a:xfrm>
            <a:off x="624437" y="548346"/>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60721AD-7BDD-49E7-91FD-451791BA46E0}"/>
              </a:ext>
            </a:extLst>
          </p:cNvPr>
          <p:cNvPicPr>
            <a:picLocks noChangeAspect="1"/>
          </p:cNvPicPr>
          <p:nvPr/>
        </p:nvPicPr>
        <p:blipFill>
          <a:blip r:embed="rId2"/>
          <a:stretch>
            <a:fillRect/>
          </a:stretch>
        </p:blipFill>
        <p:spPr>
          <a:xfrm rot="10800000">
            <a:off x="10536581" y="223123"/>
            <a:ext cx="1140051" cy="768163"/>
          </a:xfrm>
          <a:prstGeom prst="rect">
            <a:avLst/>
          </a:prstGeom>
        </p:spPr>
      </p:pic>
      <p:sp>
        <p:nvSpPr>
          <p:cNvPr id="12" name="Rectangle 11">
            <a:extLst>
              <a:ext uri="{FF2B5EF4-FFF2-40B4-BE49-F238E27FC236}">
                <a16:creationId xmlns:a16="http://schemas.microsoft.com/office/drawing/2014/main" id="{9140C050-238D-4D0B-A088-1F9C907437D0}"/>
              </a:ext>
            </a:extLst>
          </p:cNvPr>
          <p:cNvSpPr/>
          <p:nvPr/>
        </p:nvSpPr>
        <p:spPr>
          <a:xfrm>
            <a:off x="1730624" y="6156839"/>
            <a:ext cx="8797278" cy="318781"/>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a typeface="Verdana" panose="020B0604030504040204" pitchFamily="34" charset="0"/>
            </a:endParaRPr>
          </a:p>
        </p:txBody>
      </p:sp>
      <p:sp>
        <p:nvSpPr>
          <p:cNvPr id="13" name="Rectangle 12">
            <a:extLst>
              <a:ext uri="{FF2B5EF4-FFF2-40B4-BE49-F238E27FC236}">
                <a16:creationId xmlns:a16="http://schemas.microsoft.com/office/drawing/2014/main" id="{71F9009F-81AE-40F5-891D-0FB0079FB814}"/>
              </a:ext>
            </a:extLst>
          </p:cNvPr>
          <p:cNvSpPr/>
          <p:nvPr/>
        </p:nvSpPr>
        <p:spPr>
          <a:xfrm>
            <a:off x="1504121" y="5947887"/>
            <a:ext cx="226503" cy="75500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AF66372-BF9A-40EE-932A-5877D397BDB2}"/>
              </a:ext>
            </a:extLst>
          </p:cNvPr>
          <p:cNvSpPr/>
          <p:nvPr/>
        </p:nvSpPr>
        <p:spPr>
          <a:xfrm>
            <a:off x="624437" y="6257369"/>
            <a:ext cx="879684" cy="15281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4182F33-A5A1-4D92-ADDA-FEB1527BCBAC}"/>
              </a:ext>
            </a:extLst>
          </p:cNvPr>
          <p:cNvPicPr>
            <a:picLocks noChangeAspect="1"/>
          </p:cNvPicPr>
          <p:nvPr/>
        </p:nvPicPr>
        <p:blipFill>
          <a:blip r:embed="rId2"/>
          <a:stretch>
            <a:fillRect/>
          </a:stretch>
        </p:blipFill>
        <p:spPr>
          <a:xfrm rot="10800000">
            <a:off x="10536581" y="5932146"/>
            <a:ext cx="1140051" cy="768163"/>
          </a:xfrm>
          <a:prstGeom prst="rect">
            <a:avLst/>
          </a:prstGeom>
        </p:spPr>
      </p:pic>
      <p:sp>
        <p:nvSpPr>
          <p:cNvPr id="11" name="Content Placeholder 2">
            <a:extLst>
              <a:ext uri="{FF2B5EF4-FFF2-40B4-BE49-F238E27FC236}">
                <a16:creationId xmlns:a16="http://schemas.microsoft.com/office/drawing/2014/main" id="{1F7E254F-CABE-4FDF-A406-21B095C9B1DD}"/>
              </a:ext>
            </a:extLst>
          </p:cNvPr>
          <p:cNvSpPr>
            <a:spLocks noGrp="1"/>
          </p:cNvSpPr>
          <p:nvPr>
            <p:ph idx="10"/>
          </p:nvPr>
        </p:nvSpPr>
        <p:spPr>
          <a:xfrm>
            <a:off x="1739302" y="3241964"/>
            <a:ext cx="8788599" cy="2914875"/>
          </a:xfrm>
          <a:solidFill>
            <a:srgbClr val="002060"/>
          </a:solidFill>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Tree>
    <p:extLst>
      <p:ext uri="{BB962C8B-B14F-4D97-AF65-F5344CB8AC3E}">
        <p14:creationId xmlns:p14="http://schemas.microsoft.com/office/powerpoint/2010/main" val="874125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9923" y="601662"/>
            <a:ext cx="5652017" cy="5654676"/>
          </a:xfrm>
          <a:gradFill flip="none" rotWithShape="1">
            <a:gsLst>
              <a:gs pos="0">
                <a:schemeClr val="tx1">
                  <a:shade val="30000"/>
                  <a:satMod val="115000"/>
                </a:schemeClr>
              </a:gs>
              <a:gs pos="29000">
                <a:schemeClr val="tx1">
                  <a:shade val="67500"/>
                  <a:satMod val="115000"/>
                </a:schemeClr>
              </a:gs>
              <a:gs pos="100000">
                <a:schemeClr val="tx1">
                  <a:shade val="100000"/>
                  <a:satMod val="115000"/>
                </a:schemeClr>
              </a:gs>
            </a:gsLst>
            <a:lin ang="10800000" scaled="1"/>
            <a:tileRect/>
          </a:gradFill>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939" y="601662"/>
            <a:ext cx="5962809" cy="5654676"/>
          </a:xfrm>
          <a:gradFill flip="none" rotWithShape="1">
            <a:gsLst>
              <a:gs pos="0">
                <a:schemeClr val="tx1">
                  <a:shade val="30000"/>
                  <a:satMod val="115000"/>
                </a:schemeClr>
              </a:gs>
              <a:gs pos="25000">
                <a:schemeClr val="tx1">
                  <a:shade val="67500"/>
                  <a:satMod val="115000"/>
                </a:schemeClr>
              </a:gs>
              <a:gs pos="100000">
                <a:schemeClr val="tx1">
                  <a:shade val="100000"/>
                  <a:satMod val="115000"/>
                </a:schemeClr>
              </a:gs>
            </a:gsLst>
            <a:lin ang="0" scaled="1"/>
            <a:tileRect/>
          </a:gradFill>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53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2E748-EB7D-4523-A159-E4159D73AC9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547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63570-F21D-4016-8FCE-F482723045AE}"/>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97B56E9-3B7B-4772-9BA4-A98CC35A60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C6E0B8-02D0-4E6C-AFB7-B42188BDC1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6F1877-0AA3-4201-84F2-C4BFDD7F9F90}"/>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10/18/2020</a:t>
            </a:fld>
            <a:endParaRPr lang="en-US" dirty="0"/>
          </a:p>
        </p:txBody>
      </p:sp>
      <p:sp>
        <p:nvSpPr>
          <p:cNvPr id="6" name="Footer Placeholder 5">
            <a:extLst>
              <a:ext uri="{FF2B5EF4-FFF2-40B4-BE49-F238E27FC236}">
                <a16:creationId xmlns:a16="http://schemas.microsoft.com/office/drawing/2014/main" id="{8B35E58C-5F73-442C-875D-8266FC91449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A93F68E-E12B-42C0-9CD5-A2206284DF72}"/>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2275747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91B9-7EE0-495C-A632-8C89209673D7}"/>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C783DB8-FE97-4615-AE9E-75739F97CCB9}"/>
              </a:ext>
            </a:extLst>
          </p:cNvPr>
          <p:cNvSpPr>
            <a:spLocks noGrp="1"/>
          </p:cNvSpPr>
          <p:nvPr>
            <p:ph type="body" idx="1"/>
          </p:nvPr>
        </p:nvSpPr>
        <p:spPr>
          <a:xfrm>
            <a:off x="839788" y="1681163"/>
            <a:ext cx="5157787" cy="82391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EE08825-C2E5-4974-845F-66FE536474CC}"/>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503E873-888A-4EB1-B988-0FDAA0310682}"/>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190B8F-EBCB-4A33-91BD-62647F23FFC2}"/>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78EEEFF-60D7-43B7-B3B9-A3D1ABEC090F}"/>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10/18/2020</a:t>
            </a:fld>
            <a:endParaRPr lang="en-US" dirty="0"/>
          </a:p>
        </p:txBody>
      </p:sp>
      <p:sp>
        <p:nvSpPr>
          <p:cNvPr id="8" name="Footer Placeholder 7">
            <a:extLst>
              <a:ext uri="{FF2B5EF4-FFF2-40B4-BE49-F238E27FC236}">
                <a16:creationId xmlns:a16="http://schemas.microsoft.com/office/drawing/2014/main" id="{9DFA4601-543A-4B07-8980-D1025D3054D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F871758D-F6C7-4410-A4C5-FE821D614B22}"/>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4821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C7DE3-94B2-4BD2-9A19-AF5C73C82461}"/>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D73CF8E-35F8-40C7-A92A-6F535CB3CA24}"/>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10/18/2020</a:t>
            </a:fld>
            <a:endParaRPr lang="en-US" dirty="0"/>
          </a:p>
        </p:txBody>
      </p:sp>
      <p:sp>
        <p:nvSpPr>
          <p:cNvPr id="4" name="Footer Placeholder 3">
            <a:extLst>
              <a:ext uri="{FF2B5EF4-FFF2-40B4-BE49-F238E27FC236}">
                <a16:creationId xmlns:a16="http://schemas.microsoft.com/office/drawing/2014/main" id="{50DF3195-FFF6-49E5-826E-9E36EF7CD1A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F40A112-8369-40CA-AF22-EC01E63A708A}"/>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950158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30796-007A-4E5D-994D-FD503838E9BC}"/>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10/18/2020</a:t>
            </a:fld>
            <a:endParaRPr lang="en-US" dirty="0"/>
          </a:p>
        </p:txBody>
      </p:sp>
      <p:sp>
        <p:nvSpPr>
          <p:cNvPr id="3" name="Footer Placeholder 2">
            <a:extLst>
              <a:ext uri="{FF2B5EF4-FFF2-40B4-BE49-F238E27FC236}">
                <a16:creationId xmlns:a16="http://schemas.microsoft.com/office/drawing/2014/main" id="{137D99EE-89B5-459E-8352-02FD21D9E91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B86F6C5-577C-4495-98DD-FFF04439A920}"/>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1462086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CDFA-6097-42F9-B036-D31D97009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ECBAA2-FC4D-4844-AA3C-7BF54A2CD5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338A60-843F-4FDC-8393-90005A879E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78278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807DE-6D38-400B-A3BE-73DE5E5F74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A48FC-A23B-4261-9488-41C7D4C922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85FB423-A84B-48A7-B286-4FFBE8513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985655-7B9D-4B4D-8E50-0BD3AC74A257}"/>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10/18/2020</a:t>
            </a:fld>
            <a:endParaRPr lang="en-US" dirty="0"/>
          </a:p>
        </p:txBody>
      </p:sp>
      <p:sp>
        <p:nvSpPr>
          <p:cNvPr id="6" name="Footer Placeholder 5">
            <a:extLst>
              <a:ext uri="{FF2B5EF4-FFF2-40B4-BE49-F238E27FC236}">
                <a16:creationId xmlns:a16="http://schemas.microsoft.com/office/drawing/2014/main" id="{C745BA95-1060-4E89-AC9C-E9F5563E00F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47D7851-6867-4844-8BBE-C404441FCD6C}"/>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334614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0374-11CF-424C-BAFC-DBE3E199E48D}"/>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114A57B-1412-4E43-9029-0602599398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66309-4218-4E2A-B75F-503C2B40C6BA}"/>
              </a:ext>
            </a:extLst>
          </p:cNvPr>
          <p:cNvSpPr>
            <a:spLocks noGrp="1"/>
          </p:cNvSpPr>
          <p:nvPr>
            <p:ph type="dt" sz="half" idx="10"/>
          </p:nvPr>
        </p:nvSpPr>
        <p:spPr>
          <a:xfrm>
            <a:off x="838200" y="6356350"/>
            <a:ext cx="2743200" cy="365125"/>
          </a:xfrm>
          <a:prstGeom prst="rect">
            <a:avLst/>
          </a:prstGeom>
        </p:spPr>
        <p:txBody>
          <a:bodyPr/>
          <a:lstStyle/>
          <a:p>
            <a:fld id="{4638D2DE-B0A8-4CB2-AEA3-496D1B020312}" type="datetimeFigureOut">
              <a:rPr lang="en-US" smtClean="0"/>
              <a:t>10/18/2020</a:t>
            </a:fld>
            <a:endParaRPr lang="en-US" dirty="0"/>
          </a:p>
        </p:txBody>
      </p:sp>
      <p:sp>
        <p:nvSpPr>
          <p:cNvPr id="5" name="Footer Placeholder 4">
            <a:extLst>
              <a:ext uri="{FF2B5EF4-FFF2-40B4-BE49-F238E27FC236}">
                <a16:creationId xmlns:a16="http://schemas.microsoft.com/office/drawing/2014/main" id="{E340103B-0DD7-4622-B77C-3A10C9F0AE4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A256EFE-5170-49B4-924A-736290629E33}"/>
              </a:ext>
            </a:extLst>
          </p:cNvPr>
          <p:cNvSpPr>
            <a:spLocks noGrp="1"/>
          </p:cNvSpPr>
          <p:nvPr>
            <p:ph type="sldNum" sz="quarter" idx="12"/>
          </p:nvPr>
        </p:nvSpPr>
        <p:spPr>
          <a:xfrm>
            <a:off x="8610600" y="6356350"/>
            <a:ext cx="2743200" cy="365125"/>
          </a:xfrm>
          <a:prstGeom prst="rect">
            <a:avLst/>
          </a:prstGeom>
        </p:spPr>
        <p:txBody>
          <a:bodyPr/>
          <a:lstStyle/>
          <a:p>
            <a:fld id="{BDBA8296-7754-4968-96F9-D72D80365B81}" type="slidenum">
              <a:rPr lang="en-US" smtClean="0"/>
              <a:t>‹#›</a:t>
            </a:fld>
            <a:endParaRPr lang="en-US" dirty="0"/>
          </a:p>
        </p:txBody>
      </p:sp>
    </p:spTree>
    <p:extLst>
      <p:ext uri="{BB962C8B-B14F-4D97-AF65-F5344CB8AC3E}">
        <p14:creationId xmlns:p14="http://schemas.microsoft.com/office/powerpoint/2010/main" val="795719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B902C3-D1D8-4331-8B1D-A6699FD132F3}"/>
              </a:ext>
            </a:extLst>
          </p:cNvPr>
          <p:cNvSpPr>
            <a:spLocks noGrp="1"/>
          </p:cNvSpPr>
          <p:nvPr>
            <p:ph type="title"/>
          </p:nvPr>
        </p:nvSpPr>
        <p:spPr>
          <a:xfrm>
            <a:off x="838200" y="365125"/>
            <a:ext cx="10515600" cy="1325563"/>
          </a:xfrm>
          <a:prstGeom prst="rect">
            <a:avLst/>
          </a:prstGeom>
          <a:ln>
            <a:noFill/>
          </a:ln>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8066C9F-8426-4A9D-8C5D-8C4621E0DF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436111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Lst>
  <p:txStyles>
    <p:titleStyle>
      <a:lvl1pPr algn="l" defTabSz="914400" rtl="0" eaLnBrk="1" latinLnBrk="0" hangingPunct="1">
        <a:lnSpc>
          <a:spcPct val="90000"/>
        </a:lnSpc>
        <a:spcBef>
          <a:spcPct val="0"/>
        </a:spcBef>
        <a:buNone/>
        <a:defRPr sz="4400" b="1" kern="1200">
          <a:solidFill>
            <a:srgbClr val="FFFF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8pPr>
      <a:lvl9pPr marL="3943350" indent="-28575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2878E-747D-4A79-B650-B9EB18472F15}"/>
              </a:ext>
            </a:extLst>
          </p:cNvPr>
          <p:cNvSpPr>
            <a:spLocks noGrp="1"/>
          </p:cNvSpPr>
          <p:nvPr>
            <p:ph type="ctrTitle"/>
          </p:nvPr>
        </p:nvSpPr>
        <p:spPr/>
        <p:txBody>
          <a:bodyPr>
            <a:normAutofit/>
          </a:bodyPr>
          <a:lstStyle/>
          <a:p>
            <a:r>
              <a:rPr lang="en-US" dirty="0"/>
              <a:t>Revelation 12, War in Heaven</a:t>
            </a:r>
          </a:p>
        </p:txBody>
      </p:sp>
      <p:sp>
        <p:nvSpPr>
          <p:cNvPr id="3" name="Subtitle 2">
            <a:extLst>
              <a:ext uri="{FF2B5EF4-FFF2-40B4-BE49-F238E27FC236}">
                <a16:creationId xmlns:a16="http://schemas.microsoft.com/office/drawing/2014/main" id="{6CC64F3A-A19D-4C02-A9AE-96429291B8E1}"/>
              </a:ext>
            </a:extLst>
          </p:cNvPr>
          <p:cNvSpPr>
            <a:spLocks noGrp="1"/>
          </p:cNvSpPr>
          <p:nvPr>
            <p:ph type="subTitle" idx="1"/>
          </p:nvPr>
        </p:nvSpPr>
        <p:spPr>
          <a:xfrm>
            <a:off x="1388918" y="4215102"/>
            <a:ext cx="9144000" cy="1655762"/>
          </a:xfrm>
        </p:spPr>
        <p:txBody>
          <a:bodyPr/>
          <a:lstStyle/>
          <a:p>
            <a:r>
              <a:rPr lang="en-US" dirty="0"/>
              <a:t>By,</a:t>
            </a:r>
          </a:p>
          <a:p>
            <a:r>
              <a:rPr lang="en-US" dirty="0"/>
              <a:t>Pastor Bob Rogers</a:t>
            </a:r>
          </a:p>
        </p:txBody>
      </p:sp>
    </p:spTree>
    <p:extLst>
      <p:ext uri="{BB962C8B-B14F-4D97-AF65-F5344CB8AC3E}">
        <p14:creationId xmlns:p14="http://schemas.microsoft.com/office/powerpoint/2010/main" val="3077560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7E2910-327F-4E3D-B3E4-03F01E85A6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0552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A93F-35DF-4643-92D4-91E809FBDA72}"/>
              </a:ext>
            </a:extLst>
          </p:cNvPr>
          <p:cNvSpPr>
            <a:spLocks noGrp="1"/>
          </p:cNvSpPr>
          <p:nvPr>
            <p:ph type="title"/>
          </p:nvPr>
        </p:nvSpPr>
        <p:spPr/>
        <p:txBody>
          <a:bodyPr/>
          <a:lstStyle/>
          <a:p>
            <a:endParaRPr lang="en-US"/>
          </a:p>
        </p:txBody>
      </p:sp>
      <p:pic>
        <p:nvPicPr>
          <p:cNvPr id="2049" name="Picture 1">
            <a:extLst>
              <a:ext uri="{FF2B5EF4-FFF2-40B4-BE49-F238E27FC236}">
                <a16:creationId xmlns:a16="http://schemas.microsoft.com/office/drawing/2014/main" id="{416F26DD-960F-4104-AE15-E7B17A47C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1" y="0"/>
            <a:ext cx="122058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443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9004A-EA55-42C0-B7AE-CDEC85CDFB9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2EB2AE9-E618-47E3-931C-86D64BF54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5352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oss and Cutlass: Revelation 12 - A Great Sign in Heaven?">
            <a:extLst>
              <a:ext uri="{FF2B5EF4-FFF2-40B4-BE49-F238E27FC236}">
                <a16:creationId xmlns:a16="http://schemas.microsoft.com/office/drawing/2014/main" id="{2921CDFF-2375-4E89-97E4-CED43E319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669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1A0C2-69AF-41C6-B16F-53C3209DC869}"/>
              </a:ext>
            </a:extLst>
          </p:cNvPr>
          <p:cNvSpPr>
            <a:spLocks noGrp="1"/>
          </p:cNvSpPr>
          <p:nvPr>
            <p:ph type="title"/>
          </p:nvPr>
        </p:nvSpPr>
        <p:spPr/>
        <p:txBody>
          <a:bodyPr/>
          <a:lstStyle/>
          <a:p>
            <a:r>
              <a:rPr lang="en-US" dirty="0"/>
              <a:t>Satan’s Seven Super Kingdoms</a:t>
            </a:r>
          </a:p>
        </p:txBody>
      </p:sp>
      <p:sp>
        <p:nvSpPr>
          <p:cNvPr id="3" name="Content Placeholder 2">
            <a:extLst>
              <a:ext uri="{FF2B5EF4-FFF2-40B4-BE49-F238E27FC236}">
                <a16:creationId xmlns:a16="http://schemas.microsoft.com/office/drawing/2014/main" id="{FE702005-D64F-4274-B761-A079603C0DD9}"/>
              </a:ext>
            </a:extLst>
          </p:cNvPr>
          <p:cNvSpPr>
            <a:spLocks noGrp="1"/>
          </p:cNvSpPr>
          <p:nvPr>
            <p:ph idx="1"/>
          </p:nvPr>
        </p:nvSpPr>
        <p:spPr/>
        <p:txBody>
          <a:bodyPr>
            <a:normAutofit fontScale="70000" lnSpcReduction="20000"/>
          </a:bodyPr>
          <a:lstStyle/>
          <a:p>
            <a:pPr marL="514350" indent="-514350">
              <a:buFont typeface="+mj-lt"/>
              <a:buAutoNum type="arabicPeriod"/>
            </a:pPr>
            <a:r>
              <a:rPr lang="en-US" dirty="0"/>
              <a:t>Nimrod of Babylon </a:t>
            </a:r>
            <a:r>
              <a:rPr lang="en-US" dirty="0">
                <a:solidFill>
                  <a:srgbClr val="FFC000"/>
                </a:solidFill>
              </a:rPr>
              <a:t>Genesis 10:8-10, 11:1-2 </a:t>
            </a:r>
            <a:r>
              <a:rPr lang="en-US" dirty="0"/>
              <a:t>in Shinar whole world was one </a:t>
            </a:r>
            <a:r>
              <a:rPr lang="en-US" dirty="0">
                <a:solidFill>
                  <a:srgbClr val="FFC000"/>
                </a:solidFill>
              </a:rPr>
              <a:t>Revelation 17:3-5</a:t>
            </a:r>
            <a:r>
              <a:rPr lang="en-US" dirty="0"/>
              <a:t> Babylon </a:t>
            </a:r>
          </a:p>
          <a:p>
            <a:pPr marL="514350" indent="-514350">
              <a:buFont typeface="+mj-lt"/>
              <a:buAutoNum type="arabicPeriod"/>
            </a:pPr>
            <a:r>
              <a:rPr lang="en-US" dirty="0"/>
              <a:t>Pharaoh of Egypt </a:t>
            </a:r>
            <a:r>
              <a:rPr lang="en-US" dirty="0">
                <a:solidFill>
                  <a:srgbClr val="FFC000"/>
                </a:solidFill>
              </a:rPr>
              <a:t>Ezekiel 29:3-4 </a:t>
            </a:r>
            <a:r>
              <a:rPr lang="en-US" dirty="0"/>
              <a:t>Hooks in jaw </a:t>
            </a:r>
            <a:r>
              <a:rPr lang="en-US" dirty="0">
                <a:solidFill>
                  <a:srgbClr val="FFC000"/>
                </a:solidFill>
              </a:rPr>
              <a:t>Job 41:1-2</a:t>
            </a:r>
          </a:p>
          <a:p>
            <a:pPr marL="514350" indent="-514350">
              <a:buFont typeface="+mj-lt"/>
              <a:buAutoNum type="arabicPeriod"/>
            </a:pPr>
            <a:r>
              <a:rPr lang="en-US" dirty="0"/>
              <a:t>Sennacherib of Assyria </a:t>
            </a:r>
            <a:r>
              <a:rPr lang="en-US" dirty="0">
                <a:solidFill>
                  <a:srgbClr val="FFC000"/>
                </a:solidFill>
              </a:rPr>
              <a:t>Isaiah 10:12,19,20 </a:t>
            </a:r>
            <a:r>
              <a:rPr lang="en-US" dirty="0"/>
              <a:t>connected to Satan </a:t>
            </a:r>
            <a:r>
              <a:rPr lang="en-US" dirty="0">
                <a:solidFill>
                  <a:srgbClr val="FFC000"/>
                </a:solidFill>
              </a:rPr>
              <a:t>Jeremiah 51:34 ;Luke 4:5-6</a:t>
            </a:r>
            <a:r>
              <a:rPr lang="en-US" dirty="0"/>
              <a:t> Satan gives kingdoms to whosoever he will. </a:t>
            </a:r>
            <a:r>
              <a:rPr lang="en-US" dirty="0">
                <a:solidFill>
                  <a:srgbClr val="FFC000"/>
                </a:solidFill>
              </a:rPr>
              <a:t>Jer. 50:17  </a:t>
            </a:r>
            <a:r>
              <a:rPr lang="en-US" dirty="0"/>
              <a:t>Israel is a scattered sheep; the lions have driven him away: first the king of Assyria hath devoured him; and last this Nebuchadrezzar king of Babylon hath broken his bones.</a:t>
            </a:r>
          </a:p>
          <a:p>
            <a:pPr marL="514350" indent="-514350">
              <a:buFont typeface="+mj-lt"/>
              <a:buAutoNum type="arabicPeriod"/>
            </a:pPr>
            <a:r>
              <a:rPr lang="en-US" dirty="0"/>
              <a:t>Nebuchadnezzar of Babylon </a:t>
            </a:r>
          </a:p>
          <a:p>
            <a:pPr marL="514350" indent="-514350">
              <a:buFont typeface="+mj-lt"/>
              <a:buAutoNum type="arabicPeriod"/>
            </a:pPr>
            <a:r>
              <a:rPr lang="en-US" dirty="0"/>
              <a:t>Darius/Cyrus of Medeia/Persia </a:t>
            </a:r>
            <a:r>
              <a:rPr lang="en-US" dirty="0">
                <a:solidFill>
                  <a:srgbClr val="FFC000"/>
                </a:solidFill>
              </a:rPr>
              <a:t>Daniel 10:13 </a:t>
            </a:r>
            <a:r>
              <a:rPr lang="en-US" dirty="0"/>
              <a:t>Spiritual kingdom Michael wars. </a:t>
            </a:r>
            <a:r>
              <a:rPr lang="en-US" dirty="0">
                <a:solidFill>
                  <a:srgbClr val="FFC000"/>
                </a:solidFill>
              </a:rPr>
              <a:t>Rev. 12:7, Jude 9</a:t>
            </a:r>
            <a:r>
              <a:rPr lang="en-US" dirty="0"/>
              <a:t> Michael spoken of as Archangel. Only 1 Archangel in Bible.</a:t>
            </a:r>
          </a:p>
          <a:p>
            <a:pPr marL="514350" indent="-514350">
              <a:buFont typeface="+mj-lt"/>
              <a:buAutoNum type="arabicPeriod"/>
            </a:pPr>
            <a:r>
              <a:rPr lang="en-US" dirty="0"/>
              <a:t>Alexander the Great of Greece. </a:t>
            </a:r>
            <a:r>
              <a:rPr lang="en-US" dirty="0">
                <a:solidFill>
                  <a:srgbClr val="FFC000"/>
                </a:solidFill>
              </a:rPr>
              <a:t>Daniel 10:20</a:t>
            </a:r>
            <a:r>
              <a:rPr lang="en-US" dirty="0"/>
              <a:t>, </a:t>
            </a:r>
            <a:r>
              <a:rPr lang="en-US" dirty="0">
                <a:solidFill>
                  <a:srgbClr val="FFC000"/>
                </a:solidFill>
              </a:rPr>
              <a:t>Daniel 9:21</a:t>
            </a:r>
            <a:r>
              <a:rPr lang="en-US" dirty="0"/>
              <a:t>, Man Gabriel caused to fly. Antichrist </a:t>
            </a:r>
            <a:r>
              <a:rPr lang="en-US" dirty="0">
                <a:solidFill>
                  <a:srgbClr val="FFC000"/>
                </a:solidFill>
              </a:rPr>
              <a:t>Daniel 8:21-25</a:t>
            </a:r>
          </a:p>
          <a:p>
            <a:pPr marL="514350" indent="-514350">
              <a:buFont typeface="+mj-lt"/>
              <a:buAutoNum type="arabicPeriod"/>
            </a:pPr>
            <a:r>
              <a:rPr lang="en-US" dirty="0"/>
              <a:t>Cesar Augustus of Rome. </a:t>
            </a:r>
            <a:r>
              <a:rPr lang="en-US" dirty="0">
                <a:solidFill>
                  <a:srgbClr val="FFC000"/>
                </a:solidFill>
              </a:rPr>
              <a:t>2 Thess. 2:3,7-9</a:t>
            </a:r>
            <a:r>
              <a:rPr lang="en-US" dirty="0"/>
              <a:t>, </a:t>
            </a:r>
          </a:p>
          <a:p>
            <a:pPr marL="514350" indent="-514350">
              <a:buFont typeface="+mj-lt"/>
              <a:buAutoNum type="arabicPeriod"/>
            </a:pPr>
            <a:r>
              <a:rPr lang="en-US" dirty="0">
                <a:solidFill>
                  <a:srgbClr val="FF0000"/>
                </a:solidFill>
              </a:rPr>
              <a:t>One is yet to come </a:t>
            </a:r>
            <a:r>
              <a:rPr lang="en-US" dirty="0">
                <a:solidFill>
                  <a:srgbClr val="FFC000"/>
                </a:solidFill>
              </a:rPr>
              <a:t>Revelation 17:11</a:t>
            </a:r>
            <a:r>
              <a:rPr lang="en-US" dirty="0"/>
              <a:t>.</a:t>
            </a:r>
          </a:p>
          <a:p>
            <a:pPr marL="514350" indent="-514350">
              <a:buFont typeface="+mj-lt"/>
              <a:buAutoNum type="arabicPeriod"/>
            </a:pPr>
            <a:endParaRPr lang="en-US" dirty="0"/>
          </a:p>
          <a:p>
            <a:endParaRPr lang="en-US" dirty="0"/>
          </a:p>
        </p:txBody>
      </p:sp>
    </p:spTree>
    <p:extLst>
      <p:ext uri="{BB962C8B-B14F-4D97-AF65-F5344CB8AC3E}">
        <p14:creationId xmlns:p14="http://schemas.microsoft.com/office/powerpoint/2010/main" val="52629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F032-FD0B-4567-ACE7-C9CDB2BD80C0}"/>
              </a:ext>
            </a:extLst>
          </p:cNvPr>
          <p:cNvSpPr>
            <a:spLocks noGrp="1"/>
          </p:cNvSpPr>
          <p:nvPr>
            <p:ph type="title"/>
          </p:nvPr>
        </p:nvSpPr>
        <p:spPr/>
        <p:txBody>
          <a:bodyPr/>
          <a:lstStyle/>
          <a:p>
            <a:r>
              <a:rPr lang="en-US" dirty="0"/>
              <a:t>War in Heaven</a:t>
            </a:r>
          </a:p>
        </p:txBody>
      </p:sp>
      <p:sp>
        <p:nvSpPr>
          <p:cNvPr id="4" name="Content Placeholder 3">
            <a:extLst>
              <a:ext uri="{FF2B5EF4-FFF2-40B4-BE49-F238E27FC236}">
                <a16:creationId xmlns:a16="http://schemas.microsoft.com/office/drawing/2014/main" id="{2C246713-5C67-4B69-9B42-2B8C094864BA}"/>
              </a:ext>
            </a:extLst>
          </p:cNvPr>
          <p:cNvSpPr>
            <a:spLocks noGrp="1"/>
          </p:cNvSpPr>
          <p:nvPr>
            <p:ph idx="1"/>
          </p:nvPr>
        </p:nvSpPr>
        <p:spPr/>
        <p:txBody>
          <a:bodyPr>
            <a:normAutofit lnSpcReduction="10000"/>
          </a:bodyPr>
          <a:lstStyle/>
          <a:p>
            <a:r>
              <a:rPr lang="en-US" dirty="0"/>
              <a:t>Revelation 12:7-9 (KJV) </a:t>
            </a:r>
          </a:p>
          <a:p>
            <a:r>
              <a:rPr lang="en-US" dirty="0"/>
              <a:t>7  And there was war in heaven: Michael and his angels fought against the dragon; and the dragon fought and his angels, </a:t>
            </a:r>
          </a:p>
          <a:p>
            <a:r>
              <a:rPr lang="en-US" dirty="0"/>
              <a:t>8  And prevailed not; neither was their place found any more in heaven. </a:t>
            </a:r>
          </a:p>
          <a:p>
            <a:r>
              <a:rPr lang="en-US" dirty="0"/>
              <a:t>9  And the great dragon was cast out, that old serpent, called the Devil, and Satan, which deceiveth the whole world: he was cast out into the earth, and his angels were cast out with him. </a:t>
            </a:r>
          </a:p>
        </p:txBody>
      </p:sp>
    </p:spTree>
    <p:extLst>
      <p:ext uri="{BB962C8B-B14F-4D97-AF65-F5344CB8AC3E}">
        <p14:creationId xmlns:p14="http://schemas.microsoft.com/office/powerpoint/2010/main" val="2932732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74000">
              <a:schemeClr val="accent1">
                <a:lumMod val="45000"/>
                <a:lumOff val="55000"/>
              </a:schemeClr>
            </a:gs>
            <a:gs pos="83000">
              <a:schemeClr val="accent1">
                <a:lumMod val="45000"/>
                <a:lumOff val="55000"/>
              </a:scheme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B2AA51-6A4E-4FCA-BB46-1D6C39220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88" y="0"/>
            <a:ext cx="10415016" cy="6858000"/>
          </a:xfrm>
          <a:prstGeom prst="rect">
            <a:avLst/>
          </a:prstGeom>
        </p:spPr>
      </p:pic>
    </p:spTree>
    <p:extLst>
      <p:ext uri="{BB962C8B-B14F-4D97-AF65-F5344CB8AC3E}">
        <p14:creationId xmlns:p14="http://schemas.microsoft.com/office/powerpoint/2010/main" val="2484905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51ED1-1F17-452D-ABA1-7EA0005BBB3A}"/>
              </a:ext>
            </a:extLst>
          </p:cNvPr>
          <p:cNvSpPr>
            <a:spLocks noGrp="1"/>
          </p:cNvSpPr>
          <p:nvPr>
            <p:ph type="title"/>
          </p:nvPr>
        </p:nvSpPr>
        <p:spPr/>
        <p:txBody>
          <a:bodyPr/>
          <a:lstStyle/>
          <a:p>
            <a:r>
              <a:rPr lang="en-US" dirty="0"/>
              <a:t>War in Heaven</a:t>
            </a:r>
          </a:p>
        </p:txBody>
      </p:sp>
      <p:sp>
        <p:nvSpPr>
          <p:cNvPr id="3" name="Content Placeholder 2">
            <a:extLst>
              <a:ext uri="{FF2B5EF4-FFF2-40B4-BE49-F238E27FC236}">
                <a16:creationId xmlns:a16="http://schemas.microsoft.com/office/drawing/2014/main" id="{5861DC23-E52D-4462-83B0-92B76B076A91}"/>
              </a:ext>
            </a:extLst>
          </p:cNvPr>
          <p:cNvSpPr>
            <a:spLocks noGrp="1"/>
          </p:cNvSpPr>
          <p:nvPr>
            <p:ph idx="1"/>
          </p:nvPr>
        </p:nvSpPr>
        <p:spPr/>
        <p:txBody>
          <a:bodyPr>
            <a:normAutofit fontScale="92500" lnSpcReduction="10000"/>
          </a:bodyPr>
          <a:lstStyle/>
          <a:p>
            <a:r>
              <a:rPr lang="en-US" dirty="0"/>
              <a:t>The "WAR IN HEAVEN" is started by the attempt to expel the DRAGON and his angels From the Heavenlies. </a:t>
            </a:r>
          </a:p>
          <a:p>
            <a:r>
              <a:rPr lang="en-US" dirty="0"/>
              <a:t>That the DRAGON (Satan) and his angels were not cast out of Heaven at the time of his "Rebellion" (which antedates the present earth), and confined in some "prison house," is clear.</a:t>
            </a:r>
          </a:p>
          <a:p>
            <a:pPr lvl="1"/>
            <a:r>
              <a:rPr lang="en-US" dirty="0"/>
              <a:t>He was at liberty to visit the Garden of Eden and tempt Adam and Eve, and </a:t>
            </a:r>
          </a:p>
          <a:p>
            <a:pPr lvl="1"/>
            <a:r>
              <a:rPr lang="en-US" dirty="0"/>
              <a:t>He had access to God in Heaven in the days of Job, 2000 years before Christ (Job 1:1; 2:8), </a:t>
            </a:r>
          </a:p>
          <a:p>
            <a:pPr lvl="1"/>
            <a:r>
              <a:rPr lang="en-US" dirty="0"/>
              <a:t>He was free to visit the earth in Christ's day and tempt Him in the Wilderness, and later to sift Peter. </a:t>
            </a:r>
          </a:p>
          <a:p>
            <a:pPr lvl="1"/>
            <a:r>
              <a:rPr lang="en-US" dirty="0"/>
              <a:t>His origin is more or less shrouded in mystery, but one thing is certain, he is a "created being," and that of the most exalted type.</a:t>
            </a:r>
          </a:p>
        </p:txBody>
      </p:sp>
    </p:spTree>
    <p:extLst>
      <p:ext uri="{BB962C8B-B14F-4D97-AF65-F5344CB8AC3E}">
        <p14:creationId xmlns:p14="http://schemas.microsoft.com/office/powerpoint/2010/main" val="491698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5BA3-01BF-4FEF-8219-21DCB13B2B55}"/>
              </a:ext>
            </a:extLst>
          </p:cNvPr>
          <p:cNvSpPr>
            <a:spLocks noGrp="1"/>
          </p:cNvSpPr>
          <p:nvPr>
            <p:ph type="title"/>
          </p:nvPr>
        </p:nvSpPr>
        <p:spPr/>
        <p:txBody>
          <a:bodyPr/>
          <a:lstStyle/>
          <a:p>
            <a:r>
              <a:rPr lang="en-US" dirty="0"/>
              <a:t>War in Heaven</a:t>
            </a:r>
          </a:p>
        </p:txBody>
      </p:sp>
      <p:sp>
        <p:nvSpPr>
          <p:cNvPr id="3" name="Content Placeholder 2">
            <a:extLst>
              <a:ext uri="{FF2B5EF4-FFF2-40B4-BE49-F238E27FC236}">
                <a16:creationId xmlns:a16="http://schemas.microsoft.com/office/drawing/2014/main" id="{B74FFD0D-BA7E-4343-89FA-CC0C03F84B54}"/>
              </a:ext>
            </a:extLst>
          </p:cNvPr>
          <p:cNvSpPr>
            <a:spLocks noGrp="1"/>
          </p:cNvSpPr>
          <p:nvPr>
            <p:ph idx="1"/>
          </p:nvPr>
        </p:nvSpPr>
        <p:spPr/>
        <p:txBody>
          <a:bodyPr>
            <a:normAutofit fontScale="92500"/>
          </a:bodyPr>
          <a:lstStyle/>
          <a:p>
            <a:r>
              <a:rPr lang="en-US" dirty="0"/>
              <a:t>He was before his rebellion "The Anointed Cherub That </a:t>
            </a:r>
            <a:r>
              <a:rPr lang="en-US" dirty="0" err="1"/>
              <a:t>Covereth</a:t>
            </a:r>
            <a:r>
              <a:rPr lang="en-US" dirty="0"/>
              <a:t>." </a:t>
            </a:r>
          </a:p>
          <a:p>
            <a:pPr lvl="1"/>
            <a:r>
              <a:rPr lang="en-US" dirty="0"/>
              <a:t>That is, he was the guardian or protector of the "Throne of God." </a:t>
            </a:r>
          </a:p>
          <a:p>
            <a:pPr lvl="1"/>
            <a:r>
              <a:rPr lang="en-US" dirty="0"/>
              <a:t>He was perfect in all his ways from the day that he was created until iniquity was found in him. </a:t>
            </a:r>
          </a:p>
          <a:p>
            <a:pPr lvl="1"/>
            <a:r>
              <a:rPr lang="en-US" dirty="0"/>
              <a:t>In him was the "fulness of wisdom," and the "perfection of beauty," but it was his "beauty" that caused the pride (</a:t>
            </a:r>
            <a:r>
              <a:rPr lang="en-US" dirty="0">
                <a:solidFill>
                  <a:srgbClr val="FFC000"/>
                </a:solidFill>
              </a:rPr>
              <a:t>1. Tim. 3:6</a:t>
            </a:r>
            <a:r>
              <a:rPr lang="en-US" dirty="0"/>
              <a:t>) that was his downfall. </a:t>
            </a:r>
          </a:p>
          <a:p>
            <a:pPr lvl="1"/>
            <a:r>
              <a:rPr lang="en-US" dirty="0"/>
              <a:t>He was clothed in a garment that was covered with the most rare and precious gems, the sardius, topaz, diamond, beryl, onyx, jasper, sapphire, emerald, carbuncle, all woven in with gold. </a:t>
            </a:r>
          </a:p>
          <a:p>
            <a:pPr lvl="1"/>
            <a:r>
              <a:rPr lang="en-US" dirty="0"/>
              <a:t>He dwelt in Eden, the Garden of God. This probably refers not to the earthly Eden, but to the "Paradise of God" on high, for Satan dwelt on the "Holy Mount of God."</a:t>
            </a:r>
          </a:p>
        </p:txBody>
      </p:sp>
    </p:spTree>
    <p:extLst>
      <p:ext uri="{BB962C8B-B14F-4D97-AF65-F5344CB8AC3E}">
        <p14:creationId xmlns:p14="http://schemas.microsoft.com/office/powerpoint/2010/main" val="384794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52F1-63FD-4061-85C4-5BE833A15399}"/>
              </a:ext>
            </a:extLst>
          </p:cNvPr>
          <p:cNvSpPr>
            <a:spLocks noGrp="1"/>
          </p:cNvSpPr>
          <p:nvPr>
            <p:ph type="title"/>
          </p:nvPr>
        </p:nvSpPr>
        <p:spPr/>
        <p:txBody>
          <a:bodyPr/>
          <a:lstStyle/>
          <a:p>
            <a:r>
              <a:rPr lang="en-US" dirty="0"/>
              <a:t>War in Heaven</a:t>
            </a:r>
          </a:p>
        </p:txBody>
      </p:sp>
      <p:sp>
        <p:nvSpPr>
          <p:cNvPr id="3" name="Content Placeholder 2">
            <a:extLst>
              <a:ext uri="{FF2B5EF4-FFF2-40B4-BE49-F238E27FC236}">
                <a16:creationId xmlns:a16="http://schemas.microsoft.com/office/drawing/2014/main" id="{D63EB8F2-9ED3-44C4-8CD3-459BB3A6B323}"/>
              </a:ext>
            </a:extLst>
          </p:cNvPr>
          <p:cNvSpPr>
            <a:spLocks noGrp="1"/>
          </p:cNvSpPr>
          <p:nvPr>
            <p:ph idx="1"/>
          </p:nvPr>
        </p:nvSpPr>
        <p:spPr/>
        <p:txBody>
          <a:bodyPr>
            <a:normAutofit fontScale="92500" lnSpcReduction="20000"/>
          </a:bodyPr>
          <a:lstStyle/>
          <a:p>
            <a:r>
              <a:rPr lang="en-US" dirty="0"/>
              <a:t>The common notion is that Satan and his angels are imprisoned in Hell. This is not true. </a:t>
            </a:r>
          </a:p>
          <a:p>
            <a:r>
              <a:rPr lang="en-US" dirty="0"/>
              <a:t>The angels described in 2. Pet. 2:4, and Jude 6, as having left their "first estate," and being "reserved in everlasting chains under darkness," are not Satan's angels. </a:t>
            </a:r>
          </a:p>
          <a:p>
            <a:pPr lvl="1"/>
            <a:r>
              <a:rPr lang="en-US" dirty="0"/>
              <a:t>They are a special class of angels, spoken of as "Sons of God," whose sin of marrying the "Daughters of Men" caused the Flood. Gen. 6:1-8. </a:t>
            </a:r>
          </a:p>
          <a:p>
            <a:pPr lvl="1"/>
            <a:r>
              <a:rPr lang="en-US" dirty="0"/>
              <a:t>They are the "Spirits in Prison" of whom Peter speaks in 1. Pet. 3:18-20. </a:t>
            </a:r>
          </a:p>
          <a:p>
            <a:pPr lvl="1"/>
            <a:r>
              <a:rPr lang="en-US" dirty="0"/>
              <a:t>They are now confined in "Tartarus" awaiting the "Great White Throne" Judgment. Jude 6. </a:t>
            </a:r>
          </a:p>
          <a:p>
            <a:pPr lvl="1"/>
            <a:r>
              <a:rPr lang="en-US" dirty="0"/>
              <a:t>As this Book of Revelation that we are now studying is a prophecy of "Things To Come" that were future in the Apostle John's day, and it declares that Satan was still in the Heavenlies at that time, </a:t>
            </a:r>
            <a:r>
              <a:rPr lang="en-US" dirty="0" err="1"/>
              <a:t>a.d.</a:t>
            </a:r>
            <a:r>
              <a:rPr lang="en-US" dirty="0"/>
              <a:t> 96, as he has not been cast out since he must still be there.</a:t>
            </a:r>
          </a:p>
        </p:txBody>
      </p:sp>
    </p:spTree>
    <p:extLst>
      <p:ext uri="{BB962C8B-B14F-4D97-AF65-F5344CB8AC3E}">
        <p14:creationId xmlns:p14="http://schemas.microsoft.com/office/powerpoint/2010/main" val="2239902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50ABE-9322-4E9E-AF22-8C04725D7DF8}"/>
              </a:ext>
            </a:extLst>
          </p:cNvPr>
          <p:cNvSpPr>
            <a:spLocks noGrp="1"/>
          </p:cNvSpPr>
          <p:nvPr>
            <p:ph type="title"/>
          </p:nvPr>
        </p:nvSpPr>
        <p:spPr>
          <a:xfrm>
            <a:off x="838200" y="203638"/>
            <a:ext cx="10515600" cy="1325563"/>
          </a:xfrm>
        </p:spPr>
        <p:txBody>
          <a:bodyPr/>
          <a:lstStyle/>
          <a:p>
            <a:r>
              <a:rPr lang="en-US" dirty="0"/>
              <a:t>The Design of the Gospels</a:t>
            </a:r>
          </a:p>
        </p:txBody>
      </p:sp>
      <p:graphicFrame>
        <p:nvGraphicFramePr>
          <p:cNvPr id="4" name="Table 4">
            <a:extLst>
              <a:ext uri="{FF2B5EF4-FFF2-40B4-BE49-F238E27FC236}">
                <a16:creationId xmlns:a16="http://schemas.microsoft.com/office/drawing/2014/main" id="{E5308B0E-AC88-4AA9-A275-51F6E572F680}"/>
              </a:ext>
            </a:extLst>
          </p:cNvPr>
          <p:cNvGraphicFramePr>
            <a:graphicFrameLocks noGrp="1"/>
          </p:cNvGraphicFramePr>
          <p:nvPr>
            <p:ph idx="1"/>
            <p:extLst>
              <p:ext uri="{D42A27DB-BD31-4B8C-83A1-F6EECF244321}">
                <p14:modId xmlns:p14="http://schemas.microsoft.com/office/powerpoint/2010/main" val="36561296"/>
              </p:ext>
            </p:extLst>
          </p:nvPr>
        </p:nvGraphicFramePr>
        <p:xfrm>
          <a:off x="838200" y="1529201"/>
          <a:ext cx="10515600" cy="478536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346187438"/>
                    </a:ext>
                  </a:extLst>
                </a:gridCol>
                <a:gridCol w="2103120">
                  <a:extLst>
                    <a:ext uri="{9D8B030D-6E8A-4147-A177-3AD203B41FA5}">
                      <a16:colId xmlns:a16="http://schemas.microsoft.com/office/drawing/2014/main" val="4002508709"/>
                    </a:ext>
                  </a:extLst>
                </a:gridCol>
                <a:gridCol w="2103120">
                  <a:extLst>
                    <a:ext uri="{9D8B030D-6E8A-4147-A177-3AD203B41FA5}">
                      <a16:colId xmlns:a16="http://schemas.microsoft.com/office/drawing/2014/main" val="3208390068"/>
                    </a:ext>
                  </a:extLst>
                </a:gridCol>
                <a:gridCol w="2103120">
                  <a:extLst>
                    <a:ext uri="{9D8B030D-6E8A-4147-A177-3AD203B41FA5}">
                      <a16:colId xmlns:a16="http://schemas.microsoft.com/office/drawing/2014/main" val="2915385233"/>
                    </a:ext>
                  </a:extLst>
                </a:gridCol>
                <a:gridCol w="2103120">
                  <a:extLst>
                    <a:ext uri="{9D8B030D-6E8A-4147-A177-3AD203B41FA5}">
                      <a16:colId xmlns:a16="http://schemas.microsoft.com/office/drawing/2014/main" val="2847950396"/>
                    </a:ext>
                  </a:extLst>
                </a:gridCol>
              </a:tblGrid>
              <a:tr h="370840">
                <a:tc>
                  <a:txBody>
                    <a:bodyPr/>
                    <a:lstStyle/>
                    <a:p>
                      <a:endParaRPr lang="en-US" dirty="0">
                        <a:solidFill>
                          <a:schemeClr val="bg1"/>
                        </a:solidFill>
                      </a:endParaRPr>
                    </a:p>
                  </a:txBody>
                  <a:tcPr>
                    <a:solidFill>
                      <a:schemeClr val="tx1"/>
                    </a:solidFill>
                  </a:tcPr>
                </a:tc>
                <a:tc>
                  <a:txBody>
                    <a:bodyPr/>
                    <a:lstStyle/>
                    <a:p>
                      <a:r>
                        <a:rPr lang="en-US" dirty="0">
                          <a:solidFill>
                            <a:srgbClr val="FFC000"/>
                          </a:solidFill>
                        </a:rPr>
                        <a:t>Matthew</a:t>
                      </a:r>
                    </a:p>
                  </a:txBody>
                  <a:tcPr>
                    <a:solidFill>
                      <a:schemeClr val="tx1"/>
                    </a:solidFill>
                  </a:tcPr>
                </a:tc>
                <a:tc>
                  <a:txBody>
                    <a:bodyPr/>
                    <a:lstStyle/>
                    <a:p>
                      <a:r>
                        <a:rPr lang="en-US" dirty="0">
                          <a:solidFill>
                            <a:srgbClr val="FFC000"/>
                          </a:solidFill>
                        </a:rPr>
                        <a:t>Mark</a:t>
                      </a:r>
                    </a:p>
                  </a:txBody>
                  <a:tcPr>
                    <a:solidFill>
                      <a:schemeClr val="tx1"/>
                    </a:solidFill>
                  </a:tcPr>
                </a:tc>
                <a:tc>
                  <a:txBody>
                    <a:bodyPr/>
                    <a:lstStyle/>
                    <a:p>
                      <a:r>
                        <a:rPr lang="en-US" dirty="0">
                          <a:solidFill>
                            <a:srgbClr val="FFC000"/>
                          </a:solidFill>
                        </a:rPr>
                        <a:t>Luke</a:t>
                      </a:r>
                    </a:p>
                  </a:txBody>
                  <a:tcPr>
                    <a:solidFill>
                      <a:schemeClr val="tx1"/>
                    </a:solidFill>
                  </a:tcPr>
                </a:tc>
                <a:tc>
                  <a:txBody>
                    <a:bodyPr/>
                    <a:lstStyle/>
                    <a:p>
                      <a:r>
                        <a:rPr lang="en-US" dirty="0">
                          <a:solidFill>
                            <a:srgbClr val="FFC000"/>
                          </a:solidFill>
                        </a:rPr>
                        <a:t>John</a:t>
                      </a:r>
                    </a:p>
                  </a:txBody>
                  <a:tcPr>
                    <a:solidFill>
                      <a:schemeClr val="tx1"/>
                    </a:solidFill>
                  </a:tcPr>
                </a:tc>
                <a:extLst>
                  <a:ext uri="{0D108BD9-81ED-4DB2-BD59-A6C34878D82A}">
                    <a16:rowId xmlns:a16="http://schemas.microsoft.com/office/drawing/2014/main" val="493286465"/>
                  </a:ext>
                </a:extLst>
              </a:tr>
              <a:tr h="370840">
                <a:tc>
                  <a:txBody>
                    <a:bodyPr/>
                    <a:lstStyle/>
                    <a:p>
                      <a:r>
                        <a:rPr lang="en-US" dirty="0">
                          <a:solidFill>
                            <a:srgbClr val="FFFF00"/>
                          </a:solidFill>
                        </a:rPr>
                        <a:t>Presents as</a:t>
                      </a:r>
                    </a:p>
                  </a:txBody>
                  <a:tcPr>
                    <a:solidFill>
                      <a:schemeClr val="tx1"/>
                    </a:solidFill>
                  </a:tcPr>
                </a:tc>
                <a:tc>
                  <a:txBody>
                    <a:bodyPr/>
                    <a:lstStyle/>
                    <a:p>
                      <a:r>
                        <a:rPr lang="en-US" dirty="0">
                          <a:solidFill>
                            <a:srgbClr val="FFFF00"/>
                          </a:solidFill>
                        </a:rPr>
                        <a:t>Messiah</a:t>
                      </a:r>
                    </a:p>
                  </a:txBody>
                  <a:tcPr>
                    <a:solidFill>
                      <a:schemeClr val="tx1"/>
                    </a:solidFill>
                  </a:tcPr>
                </a:tc>
                <a:tc>
                  <a:txBody>
                    <a:bodyPr/>
                    <a:lstStyle/>
                    <a:p>
                      <a:r>
                        <a:rPr lang="en-US" dirty="0">
                          <a:solidFill>
                            <a:srgbClr val="FFFF00"/>
                          </a:solidFill>
                        </a:rPr>
                        <a:t>Servant</a:t>
                      </a:r>
                    </a:p>
                  </a:txBody>
                  <a:tcPr>
                    <a:solidFill>
                      <a:schemeClr val="tx1"/>
                    </a:solidFill>
                  </a:tcPr>
                </a:tc>
                <a:tc>
                  <a:txBody>
                    <a:bodyPr/>
                    <a:lstStyle/>
                    <a:p>
                      <a:r>
                        <a:rPr lang="en-US" dirty="0">
                          <a:solidFill>
                            <a:srgbClr val="FFFF00"/>
                          </a:solidFill>
                        </a:rPr>
                        <a:t>Son of Man</a:t>
                      </a:r>
                    </a:p>
                  </a:txBody>
                  <a:tcPr>
                    <a:solidFill>
                      <a:schemeClr val="tx1"/>
                    </a:solidFill>
                  </a:tcPr>
                </a:tc>
                <a:tc>
                  <a:txBody>
                    <a:bodyPr/>
                    <a:lstStyle/>
                    <a:p>
                      <a:r>
                        <a:rPr lang="en-US" dirty="0">
                          <a:solidFill>
                            <a:srgbClr val="FFFF00"/>
                          </a:solidFill>
                        </a:rPr>
                        <a:t>Son of God</a:t>
                      </a:r>
                    </a:p>
                  </a:txBody>
                  <a:tcPr>
                    <a:solidFill>
                      <a:schemeClr val="tx1"/>
                    </a:solidFill>
                  </a:tcPr>
                </a:tc>
                <a:extLst>
                  <a:ext uri="{0D108BD9-81ED-4DB2-BD59-A6C34878D82A}">
                    <a16:rowId xmlns:a16="http://schemas.microsoft.com/office/drawing/2014/main" val="4224574858"/>
                  </a:ext>
                </a:extLst>
              </a:tr>
              <a:tr h="370840">
                <a:tc>
                  <a:txBody>
                    <a:bodyPr/>
                    <a:lstStyle/>
                    <a:p>
                      <a:r>
                        <a:rPr lang="en-US" dirty="0">
                          <a:solidFill>
                            <a:schemeClr val="bg1"/>
                          </a:solidFill>
                        </a:rPr>
                        <a:t>Genealogy</a:t>
                      </a:r>
                    </a:p>
                  </a:txBody>
                  <a:tcPr>
                    <a:solidFill>
                      <a:schemeClr val="tx1"/>
                    </a:solidFill>
                  </a:tcPr>
                </a:tc>
                <a:tc>
                  <a:txBody>
                    <a:bodyPr/>
                    <a:lstStyle/>
                    <a:p>
                      <a:r>
                        <a:rPr lang="en-US" dirty="0">
                          <a:solidFill>
                            <a:schemeClr val="bg1"/>
                          </a:solidFill>
                        </a:rPr>
                        <a:t>Abraham</a:t>
                      </a:r>
                    </a:p>
                    <a:p>
                      <a:r>
                        <a:rPr lang="en-US" dirty="0">
                          <a:solidFill>
                            <a:schemeClr val="bg1"/>
                          </a:solidFill>
                        </a:rPr>
                        <a:t>(Legal)</a:t>
                      </a:r>
                    </a:p>
                  </a:txBody>
                  <a:tcPr>
                    <a:solidFill>
                      <a:schemeClr val="tx1"/>
                    </a:solidFill>
                  </a:tcPr>
                </a:tc>
                <a:tc>
                  <a:txBody>
                    <a:bodyPr/>
                    <a:lstStyle/>
                    <a:p>
                      <a:r>
                        <a:rPr lang="en-US" dirty="0">
                          <a:solidFill>
                            <a:schemeClr val="bg1"/>
                          </a:solidFill>
                        </a:rPr>
                        <a:t>--</a:t>
                      </a:r>
                    </a:p>
                  </a:txBody>
                  <a:tcPr>
                    <a:solidFill>
                      <a:schemeClr val="tx1"/>
                    </a:solidFill>
                  </a:tcPr>
                </a:tc>
                <a:tc>
                  <a:txBody>
                    <a:bodyPr/>
                    <a:lstStyle/>
                    <a:p>
                      <a:r>
                        <a:rPr lang="en-US" dirty="0">
                          <a:solidFill>
                            <a:schemeClr val="bg1"/>
                          </a:solidFill>
                        </a:rPr>
                        <a:t>Adam</a:t>
                      </a:r>
                    </a:p>
                    <a:p>
                      <a:r>
                        <a:rPr lang="en-US" dirty="0">
                          <a:solidFill>
                            <a:schemeClr val="bg1"/>
                          </a:solidFill>
                        </a:rPr>
                        <a:t>(Bloodline)</a:t>
                      </a:r>
                    </a:p>
                  </a:txBody>
                  <a:tcPr>
                    <a:solidFill>
                      <a:schemeClr val="tx1"/>
                    </a:solidFill>
                  </a:tcPr>
                </a:tc>
                <a:tc>
                  <a:txBody>
                    <a:bodyPr/>
                    <a:lstStyle/>
                    <a:p>
                      <a:r>
                        <a:rPr lang="en-US" dirty="0">
                          <a:solidFill>
                            <a:schemeClr val="bg1"/>
                          </a:solidFill>
                        </a:rPr>
                        <a:t>Eternal</a:t>
                      </a:r>
                    </a:p>
                    <a:p>
                      <a:r>
                        <a:rPr lang="en-US" dirty="0">
                          <a:solidFill>
                            <a:schemeClr val="bg1"/>
                          </a:solidFill>
                        </a:rPr>
                        <a:t>(Preexistence) </a:t>
                      </a:r>
                    </a:p>
                  </a:txBody>
                  <a:tcPr>
                    <a:solidFill>
                      <a:schemeClr val="tx1"/>
                    </a:solidFill>
                  </a:tcPr>
                </a:tc>
                <a:extLst>
                  <a:ext uri="{0D108BD9-81ED-4DB2-BD59-A6C34878D82A}">
                    <a16:rowId xmlns:a16="http://schemas.microsoft.com/office/drawing/2014/main" val="1030514965"/>
                  </a:ext>
                </a:extLst>
              </a:tr>
              <a:tr h="370840">
                <a:tc>
                  <a:txBody>
                    <a:bodyPr/>
                    <a:lstStyle/>
                    <a:p>
                      <a:r>
                        <a:rPr lang="en-US" dirty="0">
                          <a:solidFill>
                            <a:srgbClr val="FFFF00"/>
                          </a:solidFill>
                        </a:rPr>
                        <a:t>What Jesus</a:t>
                      </a:r>
                    </a:p>
                  </a:txBody>
                  <a:tcPr>
                    <a:solidFill>
                      <a:schemeClr val="tx1"/>
                    </a:solidFill>
                  </a:tcPr>
                </a:tc>
                <a:tc>
                  <a:txBody>
                    <a:bodyPr/>
                    <a:lstStyle/>
                    <a:p>
                      <a:r>
                        <a:rPr lang="en-US" dirty="0">
                          <a:solidFill>
                            <a:srgbClr val="FFFF00"/>
                          </a:solidFill>
                        </a:rPr>
                        <a:t>Said</a:t>
                      </a:r>
                    </a:p>
                  </a:txBody>
                  <a:tcPr>
                    <a:solidFill>
                      <a:schemeClr val="tx1"/>
                    </a:solidFill>
                  </a:tcPr>
                </a:tc>
                <a:tc>
                  <a:txBody>
                    <a:bodyPr/>
                    <a:lstStyle/>
                    <a:p>
                      <a:r>
                        <a:rPr lang="en-US" dirty="0">
                          <a:solidFill>
                            <a:srgbClr val="FFFF00"/>
                          </a:solidFill>
                        </a:rPr>
                        <a:t>Did</a:t>
                      </a:r>
                    </a:p>
                  </a:txBody>
                  <a:tcPr>
                    <a:solidFill>
                      <a:schemeClr val="tx1"/>
                    </a:solidFill>
                  </a:tcPr>
                </a:tc>
                <a:tc>
                  <a:txBody>
                    <a:bodyPr/>
                    <a:lstStyle/>
                    <a:p>
                      <a:r>
                        <a:rPr lang="en-US" dirty="0">
                          <a:solidFill>
                            <a:srgbClr val="FFFF00"/>
                          </a:solidFill>
                        </a:rPr>
                        <a:t>Felt</a:t>
                      </a:r>
                    </a:p>
                  </a:txBody>
                  <a:tcPr>
                    <a:solidFill>
                      <a:schemeClr val="tx1"/>
                    </a:solidFill>
                  </a:tcPr>
                </a:tc>
                <a:tc>
                  <a:txBody>
                    <a:bodyPr/>
                    <a:lstStyle/>
                    <a:p>
                      <a:r>
                        <a:rPr lang="en-US" dirty="0">
                          <a:solidFill>
                            <a:srgbClr val="FFFF00"/>
                          </a:solidFill>
                        </a:rPr>
                        <a:t>Was (</a:t>
                      </a:r>
                      <a:r>
                        <a:rPr lang="en-US" dirty="0" err="1">
                          <a:solidFill>
                            <a:srgbClr val="FFFF00"/>
                          </a:solidFill>
                        </a:rPr>
                        <a:t>Diety</a:t>
                      </a:r>
                      <a:r>
                        <a:rPr lang="en-US" dirty="0">
                          <a:solidFill>
                            <a:srgbClr val="FFFF00"/>
                          </a:solidFill>
                        </a:rPr>
                        <a:t>)</a:t>
                      </a:r>
                    </a:p>
                  </a:txBody>
                  <a:tcPr>
                    <a:solidFill>
                      <a:schemeClr val="tx1"/>
                    </a:solidFill>
                  </a:tcPr>
                </a:tc>
                <a:extLst>
                  <a:ext uri="{0D108BD9-81ED-4DB2-BD59-A6C34878D82A}">
                    <a16:rowId xmlns:a16="http://schemas.microsoft.com/office/drawing/2014/main" val="3351658974"/>
                  </a:ext>
                </a:extLst>
              </a:tr>
              <a:tr h="370840">
                <a:tc>
                  <a:txBody>
                    <a:bodyPr/>
                    <a:lstStyle/>
                    <a:p>
                      <a:r>
                        <a:rPr lang="en-US" dirty="0">
                          <a:solidFill>
                            <a:schemeClr val="bg1"/>
                          </a:solidFill>
                        </a:rPr>
                        <a:t>Primarily To the:</a:t>
                      </a:r>
                    </a:p>
                  </a:txBody>
                  <a:tcPr>
                    <a:solidFill>
                      <a:schemeClr val="tx1"/>
                    </a:solidFill>
                  </a:tcPr>
                </a:tc>
                <a:tc>
                  <a:txBody>
                    <a:bodyPr/>
                    <a:lstStyle/>
                    <a:p>
                      <a:r>
                        <a:rPr lang="en-US" dirty="0">
                          <a:solidFill>
                            <a:schemeClr val="bg1"/>
                          </a:solidFill>
                        </a:rPr>
                        <a:t>Jew</a:t>
                      </a:r>
                    </a:p>
                  </a:txBody>
                  <a:tcPr>
                    <a:solidFill>
                      <a:schemeClr val="tx1"/>
                    </a:solidFill>
                  </a:tcPr>
                </a:tc>
                <a:tc>
                  <a:txBody>
                    <a:bodyPr/>
                    <a:lstStyle/>
                    <a:p>
                      <a:r>
                        <a:rPr lang="en-US" dirty="0">
                          <a:solidFill>
                            <a:schemeClr val="bg1"/>
                          </a:solidFill>
                        </a:rPr>
                        <a:t>Roman</a:t>
                      </a:r>
                    </a:p>
                  </a:txBody>
                  <a:tcPr>
                    <a:solidFill>
                      <a:schemeClr val="tx1"/>
                    </a:solidFill>
                  </a:tcPr>
                </a:tc>
                <a:tc>
                  <a:txBody>
                    <a:bodyPr/>
                    <a:lstStyle/>
                    <a:p>
                      <a:r>
                        <a:rPr lang="en-US" dirty="0">
                          <a:solidFill>
                            <a:schemeClr val="bg1"/>
                          </a:solidFill>
                        </a:rPr>
                        <a:t>Greek</a:t>
                      </a:r>
                    </a:p>
                  </a:txBody>
                  <a:tcPr>
                    <a:solidFill>
                      <a:schemeClr val="tx1"/>
                    </a:solidFill>
                  </a:tcPr>
                </a:tc>
                <a:tc>
                  <a:txBody>
                    <a:bodyPr/>
                    <a:lstStyle/>
                    <a:p>
                      <a:r>
                        <a:rPr lang="en-US" dirty="0">
                          <a:solidFill>
                            <a:schemeClr val="bg1"/>
                          </a:solidFill>
                        </a:rPr>
                        <a:t>Church</a:t>
                      </a:r>
                    </a:p>
                  </a:txBody>
                  <a:tcPr>
                    <a:solidFill>
                      <a:schemeClr val="tx1"/>
                    </a:solidFill>
                  </a:tcPr>
                </a:tc>
                <a:extLst>
                  <a:ext uri="{0D108BD9-81ED-4DB2-BD59-A6C34878D82A}">
                    <a16:rowId xmlns:a16="http://schemas.microsoft.com/office/drawing/2014/main" val="2983723924"/>
                  </a:ext>
                </a:extLst>
              </a:tr>
              <a:tr h="370840">
                <a:tc>
                  <a:txBody>
                    <a:bodyPr/>
                    <a:lstStyle/>
                    <a:p>
                      <a:r>
                        <a:rPr lang="en-US" dirty="0">
                          <a:solidFill>
                            <a:srgbClr val="FFFF00"/>
                          </a:solidFill>
                        </a:rPr>
                        <a:t>1</a:t>
                      </a:r>
                      <a:r>
                        <a:rPr lang="en-US" baseline="30000" dirty="0">
                          <a:solidFill>
                            <a:srgbClr val="FFFF00"/>
                          </a:solidFill>
                        </a:rPr>
                        <a:t>st</a:t>
                      </a:r>
                      <a:r>
                        <a:rPr lang="en-US" dirty="0">
                          <a:solidFill>
                            <a:srgbClr val="FFFF00"/>
                          </a:solidFill>
                        </a:rPr>
                        <a:t> Miracle</a:t>
                      </a:r>
                    </a:p>
                  </a:txBody>
                  <a:tcPr>
                    <a:solidFill>
                      <a:schemeClr val="tx1"/>
                    </a:solidFill>
                  </a:tcPr>
                </a:tc>
                <a:tc>
                  <a:txBody>
                    <a:bodyPr/>
                    <a:lstStyle/>
                    <a:p>
                      <a:r>
                        <a:rPr lang="en-US" dirty="0">
                          <a:solidFill>
                            <a:srgbClr val="FFFF00"/>
                          </a:solidFill>
                        </a:rPr>
                        <a:t>Leper cleansed</a:t>
                      </a:r>
                    </a:p>
                    <a:p>
                      <a:r>
                        <a:rPr lang="en-US" dirty="0">
                          <a:solidFill>
                            <a:srgbClr val="FFFF00"/>
                          </a:solidFill>
                        </a:rPr>
                        <a:t>(Jew=sin)</a:t>
                      </a:r>
                    </a:p>
                  </a:txBody>
                  <a:tcPr>
                    <a:solidFill>
                      <a:schemeClr val="tx1"/>
                    </a:solidFill>
                  </a:tcPr>
                </a:tc>
                <a:tc>
                  <a:txBody>
                    <a:bodyPr/>
                    <a:lstStyle/>
                    <a:p>
                      <a:r>
                        <a:rPr lang="en-US" dirty="0">
                          <a:solidFill>
                            <a:srgbClr val="FFFF00"/>
                          </a:solidFill>
                        </a:rPr>
                        <a:t>Demon expelled</a:t>
                      </a:r>
                    </a:p>
                  </a:txBody>
                  <a:tcPr>
                    <a:solidFill>
                      <a:schemeClr val="tx1"/>
                    </a:solidFill>
                  </a:tcPr>
                </a:tc>
                <a:tc>
                  <a:txBody>
                    <a:bodyPr/>
                    <a:lstStyle/>
                    <a:p>
                      <a:r>
                        <a:rPr lang="en-US" dirty="0">
                          <a:solidFill>
                            <a:srgbClr val="FFFF00"/>
                          </a:solidFill>
                        </a:rPr>
                        <a:t>Demon expelled</a:t>
                      </a:r>
                    </a:p>
                  </a:txBody>
                  <a:tcPr>
                    <a:solidFill>
                      <a:schemeClr val="tx1"/>
                    </a:solidFill>
                  </a:tcPr>
                </a:tc>
                <a:tc>
                  <a:txBody>
                    <a:bodyPr/>
                    <a:lstStyle/>
                    <a:p>
                      <a:r>
                        <a:rPr lang="en-US" dirty="0">
                          <a:solidFill>
                            <a:srgbClr val="FFFF00"/>
                          </a:solidFill>
                        </a:rPr>
                        <a:t>Water to Wine</a:t>
                      </a:r>
                    </a:p>
                  </a:txBody>
                  <a:tcPr>
                    <a:solidFill>
                      <a:schemeClr val="tx1"/>
                    </a:solidFill>
                  </a:tcPr>
                </a:tc>
                <a:extLst>
                  <a:ext uri="{0D108BD9-81ED-4DB2-BD59-A6C34878D82A}">
                    <a16:rowId xmlns:a16="http://schemas.microsoft.com/office/drawing/2014/main" val="3949935532"/>
                  </a:ext>
                </a:extLst>
              </a:tr>
              <a:tr h="370840">
                <a:tc>
                  <a:txBody>
                    <a:bodyPr/>
                    <a:lstStyle/>
                    <a:p>
                      <a:r>
                        <a:rPr lang="en-US" dirty="0">
                          <a:solidFill>
                            <a:schemeClr val="bg1"/>
                          </a:solidFill>
                        </a:rPr>
                        <a:t>Ends with </a:t>
                      </a:r>
                    </a:p>
                  </a:txBody>
                  <a:tcPr>
                    <a:solidFill>
                      <a:schemeClr val="tx1"/>
                    </a:solidFill>
                  </a:tcPr>
                </a:tc>
                <a:tc>
                  <a:txBody>
                    <a:bodyPr/>
                    <a:lstStyle/>
                    <a:p>
                      <a:r>
                        <a:rPr lang="en-US" dirty="0">
                          <a:solidFill>
                            <a:schemeClr val="bg1"/>
                          </a:solidFill>
                        </a:rPr>
                        <a:t>Resurrection</a:t>
                      </a:r>
                    </a:p>
                  </a:txBody>
                  <a:tcPr>
                    <a:solidFill>
                      <a:schemeClr val="tx1"/>
                    </a:solidFill>
                  </a:tcPr>
                </a:tc>
                <a:tc>
                  <a:txBody>
                    <a:bodyPr/>
                    <a:lstStyle/>
                    <a:p>
                      <a:r>
                        <a:rPr lang="en-US" dirty="0">
                          <a:solidFill>
                            <a:schemeClr val="bg1"/>
                          </a:solidFill>
                        </a:rPr>
                        <a:t>Ascension</a:t>
                      </a:r>
                    </a:p>
                  </a:txBody>
                  <a:tcPr>
                    <a:solidFill>
                      <a:schemeClr val="tx1"/>
                    </a:solidFill>
                  </a:tcPr>
                </a:tc>
                <a:tc>
                  <a:txBody>
                    <a:bodyPr/>
                    <a:lstStyle/>
                    <a:p>
                      <a:r>
                        <a:rPr lang="en-US" dirty="0">
                          <a:solidFill>
                            <a:schemeClr val="bg1"/>
                          </a:solidFill>
                        </a:rPr>
                        <a:t>Promise of Spirit</a:t>
                      </a:r>
                    </a:p>
                    <a:p>
                      <a:r>
                        <a:rPr lang="en-US" dirty="0">
                          <a:solidFill>
                            <a:schemeClr val="bg1"/>
                          </a:solidFill>
                        </a:rPr>
                        <a:t>Acts</a:t>
                      </a:r>
                    </a:p>
                  </a:txBody>
                  <a:tcPr>
                    <a:solidFill>
                      <a:schemeClr val="tx1"/>
                    </a:solidFill>
                  </a:tcPr>
                </a:tc>
                <a:tc>
                  <a:txBody>
                    <a:bodyPr/>
                    <a:lstStyle/>
                    <a:p>
                      <a:r>
                        <a:rPr lang="en-US" dirty="0">
                          <a:solidFill>
                            <a:schemeClr val="bg1"/>
                          </a:solidFill>
                        </a:rPr>
                        <a:t>Promise of Return</a:t>
                      </a:r>
                    </a:p>
                    <a:p>
                      <a:r>
                        <a:rPr lang="en-US" dirty="0">
                          <a:solidFill>
                            <a:schemeClr val="bg1"/>
                          </a:solidFill>
                        </a:rPr>
                        <a:t>Revelation</a:t>
                      </a:r>
                    </a:p>
                  </a:txBody>
                  <a:tcPr>
                    <a:solidFill>
                      <a:schemeClr val="tx1"/>
                    </a:solidFill>
                  </a:tcPr>
                </a:tc>
                <a:extLst>
                  <a:ext uri="{0D108BD9-81ED-4DB2-BD59-A6C34878D82A}">
                    <a16:rowId xmlns:a16="http://schemas.microsoft.com/office/drawing/2014/main" val="3109642801"/>
                  </a:ext>
                </a:extLst>
              </a:tr>
              <a:tr h="370840">
                <a:tc>
                  <a:txBody>
                    <a:bodyPr/>
                    <a:lstStyle/>
                    <a:p>
                      <a:r>
                        <a:rPr lang="en-US" dirty="0">
                          <a:solidFill>
                            <a:schemeClr val="bg1"/>
                          </a:solidFill>
                        </a:rPr>
                        <a:t>Camp Side</a:t>
                      </a:r>
                    </a:p>
                    <a:p>
                      <a:r>
                        <a:rPr lang="en-US" dirty="0">
                          <a:solidFill>
                            <a:schemeClr val="bg1"/>
                          </a:solidFill>
                        </a:rPr>
                        <a:t>Ensign</a:t>
                      </a:r>
                    </a:p>
                  </a:txBody>
                  <a:tcPr>
                    <a:solidFill>
                      <a:schemeClr val="tx1"/>
                    </a:solidFill>
                  </a:tcPr>
                </a:tc>
                <a:tc>
                  <a:txBody>
                    <a:bodyPr/>
                    <a:lstStyle/>
                    <a:p>
                      <a:r>
                        <a:rPr lang="en-US" dirty="0">
                          <a:solidFill>
                            <a:schemeClr val="bg1"/>
                          </a:solidFill>
                        </a:rPr>
                        <a:t>East</a:t>
                      </a:r>
                    </a:p>
                    <a:p>
                      <a:r>
                        <a:rPr lang="en-US" dirty="0">
                          <a:solidFill>
                            <a:schemeClr val="bg1"/>
                          </a:solidFill>
                        </a:rPr>
                        <a:t>Judah</a:t>
                      </a:r>
                    </a:p>
                  </a:txBody>
                  <a:tcPr>
                    <a:solidFill>
                      <a:schemeClr val="tx1"/>
                    </a:solidFill>
                  </a:tcPr>
                </a:tc>
                <a:tc>
                  <a:txBody>
                    <a:bodyPr/>
                    <a:lstStyle/>
                    <a:p>
                      <a:r>
                        <a:rPr lang="en-US" dirty="0">
                          <a:solidFill>
                            <a:schemeClr val="bg1"/>
                          </a:solidFill>
                        </a:rPr>
                        <a:t>West</a:t>
                      </a:r>
                    </a:p>
                    <a:p>
                      <a:r>
                        <a:rPr lang="en-US" dirty="0">
                          <a:solidFill>
                            <a:schemeClr val="bg1"/>
                          </a:solidFill>
                        </a:rPr>
                        <a:t>Ephraim</a:t>
                      </a:r>
                    </a:p>
                  </a:txBody>
                  <a:tcPr>
                    <a:solidFill>
                      <a:schemeClr val="tx1"/>
                    </a:solidFill>
                  </a:tcPr>
                </a:tc>
                <a:tc>
                  <a:txBody>
                    <a:bodyPr/>
                    <a:lstStyle/>
                    <a:p>
                      <a:r>
                        <a:rPr lang="en-US" dirty="0">
                          <a:solidFill>
                            <a:schemeClr val="bg1"/>
                          </a:solidFill>
                        </a:rPr>
                        <a:t>South</a:t>
                      </a:r>
                    </a:p>
                    <a:p>
                      <a:r>
                        <a:rPr lang="en-US" dirty="0">
                          <a:solidFill>
                            <a:schemeClr val="bg1"/>
                          </a:solidFill>
                        </a:rPr>
                        <a:t>Ruben</a:t>
                      </a:r>
                    </a:p>
                  </a:txBody>
                  <a:tcPr>
                    <a:solidFill>
                      <a:schemeClr val="tx1"/>
                    </a:solidFill>
                  </a:tcPr>
                </a:tc>
                <a:tc>
                  <a:txBody>
                    <a:bodyPr/>
                    <a:lstStyle/>
                    <a:p>
                      <a:r>
                        <a:rPr lang="en-US" dirty="0">
                          <a:solidFill>
                            <a:schemeClr val="bg1"/>
                          </a:solidFill>
                        </a:rPr>
                        <a:t>North</a:t>
                      </a:r>
                    </a:p>
                    <a:p>
                      <a:r>
                        <a:rPr lang="en-US" dirty="0">
                          <a:solidFill>
                            <a:schemeClr val="bg1"/>
                          </a:solidFill>
                        </a:rPr>
                        <a:t>Dan</a:t>
                      </a:r>
                    </a:p>
                  </a:txBody>
                  <a:tcPr>
                    <a:solidFill>
                      <a:schemeClr val="tx1"/>
                    </a:solidFill>
                  </a:tcPr>
                </a:tc>
                <a:extLst>
                  <a:ext uri="{0D108BD9-81ED-4DB2-BD59-A6C34878D82A}">
                    <a16:rowId xmlns:a16="http://schemas.microsoft.com/office/drawing/2014/main" val="1194088089"/>
                  </a:ext>
                </a:extLst>
              </a:tr>
              <a:tr h="370840">
                <a:tc>
                  <a:txBody>
                    <a:bodyPr/>
                    <a:lstStyle/>
                    <a:p>
                      <a:r>
                        <a:rPr lang="en-US" dirty="0">
                          <a:solidFill>
                            <a:srgbClr val="00B0F0"/>
                          </a:solidFill>
                        </a:rPr>
                        <a:t>Face</a:t>
                      </a:r>
                    </a:p>
                  </a:txBody>
                  <a:tcPr>
                    <a:solidFill>
                      <a:schemeClr val="tx1"/>
                    </a:solidFill>
                  </a:tcPr>
                </a:tc>
                <a:tc>
                  <a:txBody>
                    <a:bodyPr/>
                    <a:lstStyle/>
                    <a:p>
                      <a:r>
                        <a:rPr lang="en-US" dirty="0">
                          <a:solidFill>
                            <a:srgbClr val="00B0F0"/>
                          </a:solidFill>
                        </a:rPr>
                        <a:t>Lion</a:t>
                      </a:r>
                    </a:p>
                  </a:txBody>
                  <a:tcPr>
                    <a:solidFill>
                      <a:schemeClr val="tx1"/>
                    </a:solidFill>
                  </a:tcPr>
                </a:tc>
                <a:tc>
                  <a:txBody>
                    <a:bodyPr/>
                    <a:lstStyle/>
                    <a:p>
                      <a:r>
                        <a:rPr lang="en-US" dirty="0">
                          <a:solidFill>
                            <a:srgbClr val="00B0F0"/>
                          </a:solidFill>
                        </a:rPr>
                        <a:t>Ox</a:t>
                      </a:r>
                    </a:p>
                  </a:txBody>
                  <a:tcPr>
                    <a:solidFill>
                      <a:schemeClr val="tx1"/>
                    </a:solidFill>
                  </a:tcPr>
                </a:tc>
                <a:tc>
                  <a:txBody>
                    <a:bodyPr/>
                    <a:lstStyle/>
                    <a:p>
                      <a:r>
                        <a:rPr lang="en-US" dirty="0">
                          <a:solidFill>
                            <a:srgbClr val="00B0F0"/>
                          </a:solidFill>
                        </a:rPr>
                        <a:t>Man</a:t>
                      </a:r>
                    </a:p>
                  </a:txBody>
                  <a:tcPr>
                    <a:solidFill>
                      <a:schemeClr val="tx1"/>
                    </a:solidFill>
                  </a:tcPr>
                </a:tc>
                <a:tc>
                  <a:txBody>
                    <a:bodyPr/>
                    <a:lstStyle/>
                    <a:p>
                      <a:r>
                        <a:rPr lang="en-US" dirty="0">
                          <a:solidFill>
                            <a:srgbClr val="00B0F0"/>
                          </a:solidFill>
                        </a:rPr>
                        <a:t>Eagle</a:t>
                      </a:r>
                    </a:p>
                  </a:txBody>
                  <a:tcPr>
                    <a:solidFill>
                      <a:schemeClr val="tx1"/>
                    </a:solidFill>
                  </a:tcPr>
                </a:tc>
                <a:extLst>
                  <a:ext uri="{0D108BD9-81ED-4DB2-BD59-A6C34878D82A}">
                    <a16:rowId xmlns:a16="http://schemas.microsoft.com/office/drawing/2014/main" val="2424782204"/>
                  </a:ext>
                </a:extLst>
              </a:tr>
              <a:tr h="370840">
                <a:tc>
                  <a:txBody>
                    <a:bodyPr/>
                    <a:lstStyle/>
                    <a:p>
                      <a:r>
                        <a:rPr lang="en-US" dirty="0">
                          <a:solidFill>
                            <a:schemeClr val="bg1"/>
                          </a:solidFill>
                        </a:rPr>
                        <a:t>Style</a:t>
                      </a:r>
                    </a:p>
                  </a:txBody>
                  <a:tcPr>
                    <a:solidFill>
                      <a:schemeClr val="tx1"/>
                    </a:solidFill>
                  </a:tcPr>
                </a:tc>
                <a:tc>
                  <a:txBody>
                    <a:bodyPr/>
                    <a:lstStyle/>
                    <a:p>
                      <a:r>
                        <a:rPr lang="en-US" dirty="0">
                          <a:solidFill>
                            <a:schemeClr val="bg1"/>
                          </a:solidFill>
                        </a:rPr>
                        <a:t>Groupings</a:t>
                      </a:r>
                    </a:p>
                  </a:txBody>
                  <a:tcPr>
                    <a:solidFill>
                      <a:schemeClr val="tx1"/>
                    </a:solidFill>
                  </a:tcPr>
                </a:tc>
                <a:tc>
                  <a:txBody>
                    <a:bodyPr/>
                    <a:lstStyle/>
                    <a:p>
                      <a:r>
                        <a:rPr lang="en-US" dirty="0">
                          <a:solidFill>
                            <a:schemeClr val="bg1"/>
                          </a:solidFill>
                        </a:rPr>
                        <a:t>Snapshots</a:t>
                      </a:r>
                    </a:p>
                  </a:txBody>
                  <a:tcPr>
                    <a:solidFill>
                      <a:schemeClr val="tx1"/>
                    </a:solidFill>
                  </a:tcPr>
                </a:tc>
                <a:tc>
                  <a:txBody>
                    <a:bodyPr/>
                    <a:lstStyle/>
                    <a:p>
                      <a:r>
                        <a:rPr lang="en-US" dirty="0">
                          <a:solidFill>
                            <a:schemeClr val="bg1"/>
                          </a:solidFill>
                        </a:rPr>
                        <a:t>Narrative</a:t>
                      </a:r>
                    </a:p>
                  </a:txBody>
                  <a:tcPr>
                    <a:solidFill>
                      <a:schemeClr val="tx1"/>
                    </a:solidFill>
                  </a:tcPr>
                </a:tc>
                <a:tc>
                  <a:txBody>
                    <a:bodyPr/>
                    <a:lstStyle/>
                    <a:p>
                      <a:r>
                        <a:rPr lang="en-US" dirty="0">
                          <a:solidFill>
                            <a:schemeClr val="bg1"/>
                          </a:solidFill>
                        </a:rPr>
                        <a:t>Mystical</a:t>
                      </a:r>
                    </a:p>
                  </a:txBody>
                  <a:tcPr>
                    <a:solidFill>
                      <a:schemeClr val="tx1"/>
                    </a:solidFill>
                  </a:tcPr>
                </a:tc>
                <a:extLst>
                  <a:ext uri="{0D108BD9-81ED-4DB2-BD59-A6C34878D82A}">
                    <a16:rowId xmlns:a16="http://schemas.microsoft.com/office/drawing/2014/main" val="3992107227"/>
                  </a:ext>
                </a:extLst>
              </a:tr>
            </a:tbl>
          </a:graphicData>
        </a:graphic>
      </p:graphicFrame>
    </p:spTree>
    <p:extLst>
      <p:ext uri="{BB962C8B-B14F-4D97-AF65-F5344CB8AC3E}">
        <p14:creationId xmlns:p14="http://schemas.microsoft.com/office/powerpoint/2010/main" val="1873282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3EE4-C8A0-4CA3-9F7E-C37FCE95A3FF}"/>
              </a:ext>
            </a:extLst>
          </p:cNvPr>
          <p:cNvSpPr>
            <a:spLocks noGrp="1"/>
          </p:cNvSpPr>
          <p:nvPr>
            <p:ph type="title"/>
          </p:nvPr>
        </p:nvSpPr>
        <p:spPr/>
        <p:txBody>
          <a:bodyPr/>
          <a:lstStyle/>
          <a:p>
            <a:r>
              <a:rPr lang="en-US" dirty="0"/>
              <a:t>War in Heaven</a:t>
            </a:r>
          </a:p>
        </p:txBody>
      </p:sp>
      <p:sp>
        <p:nvSpPr>
          <p:cNvPr id="3" name="Content Placeholder 2">
            <a:extLst>
              <a:ext uri="{FF2B5EF4-FFF2-40B4-BE49-F238E27FC236}">
                <a16:creationId xmlns:a16="http://schemas.microsoft.com/office/drawing/2014/main" id="{6CBC571F-228E-4FC1-BDAC-51DF26719467}"/>
              </a:ext>
            </a:extLst>
          </p:cNvPr>
          <p:cNvSpPr>
            <a:spLocks noGrp="1"/>
          </p:cNvSpPr>
          <p:nvPr>
            <p:ph idx="1"/>
          </p:nvPr>
        </p:nvSpPr>
        <p:spPr/>
        <p:txBody>
          <a:bodyPr>
            <a:normAutofit fontScale="62500" lnSpcReduction="20000"/>
          </a:bodyPr>
          <a:lstStyle/>
          <a:p>
            <a:r>
              <a:rPr lang="en-US" dirty="0"/>
              <a:t>The opposing "Commanders in Chief" of the "War in Heaven" will be MICHAEL and the DRAGON (Satan). </a:t>
            </a:r>
          </a:p>
          <a:p>
            <a:r>
              <a:rPr lang="en-US" dirty="0"/>
              <a:t>We are first introduced to Michael in the Book of Daniel, and his appearance here is a confirmation that this part of the Book of Revelation is Jewish, and a continuation or supplement to the Book of Daniel. </a:t>
            </a:r>
          </a:p>
          <a:p>
            <a:r>
              <a:rPr lang="en-US" dirty="0"/>
              <a:t>Michael is called in the Book of Daniel </a:t>
            </a:r>
          </a:p>
          <a:p>
            <a:pPr lvl="1"/>
            <a:r>
              <a:rPr lang="en-US" dirty="0"/>
              <a:t>"one of the CHIEF PRINCES" (</a:t>
            </a:r>
            <a:r>
              <a:rPr lang="en-US" dirty="0">
                <a:solidFill>
                  <a:srgbClr val="FFC000"/>
                </a:solidFill>
              </a:rPr>
              <a:t>Dan. 10:13</a:t>
            </a:r>
            <a:r>
              <a:rPr lang="en-US" dirty="0"/>
              <a:t>), </a:t>
            </a:r>
          </a:p>
          <a:p>
            <a:pPr lvl="1"/>
            <a:r>
              <a:rPr lang="en-US" dirty="0"/>
              <a:t>"YOUR PRINCE" (</a:t>
            </a:r>
            <a:r>
              <a:rPr lang="en-US" dirty="0">
                <a:solidFill>
                  <a:srgbClr val="FFC000"/>
                </a:solidFill>
              </a:rPr>
              <a:t>Dan. 10:21</a:t>
            </a:r>
            <a:r>
              <a:rPr lang="en-US" dirty="0"/>
              <a:t>), </a:t>
            </a:r>
          </a:p>
          <a:p>
            <a:pPr lvl="1"/>
            <a:r>
              <a:rPr lang="en-US" dirty="0"/>
              <a:t>"GREAT PRINCE WHICH STANDETH FOR THY PEOPLE." </a:t>
            </a:r>
            <a:r>
              <a:rPr lang="en-US" dirty="0">
                <a:solidFill>
                  <a:srgbClr val="FFC000"/>
                </a:solidFill>
              </a:rPr>
              <a:t>Dan. 12:1</a:t>
            </a:r>
            <a:r>
              <a:rPr lang="en-US" dirty="0"/>
              <a:t>. </a:t>
            </a:r>
          </a:p>
          <a:p>
            <a:r>
              <a:rPr lang="en-US" dirty="0"/>
              <a:t>That is, Michael has been chosen from among the "Chief Princes" that stand before God, to be the protector of Daniel's People, the Jews. </a:t>
            </a:r>
          </a:p>
          <a:p>
            <a:pPr lvl="1"/>
            <a:r>
              <a:rPr lang="en-US" dirty="0"/>
              <a:t>In </a:t>
            </a:r>
            <a:r>
              <a:rPr lang="en-US" dirty="0">
                <a:solidFill>
                  <a:srgbClr val="FFC000"/>
                </a:solidFill>
              </a:rPr>
              <a:t>Jude 9 </a:t>
            </a:r>
            <a:r>
              <a:rPr lang="en-US" dirty="0"/>
              <a:t>he is called the "ARCHANGEL," and as there is but one "Archangel" spoken of in the Bible, Michael must be he. </a:t>
            </a:r>
          </a:p>
          <a:p>
            <a:pPr lvl="1"/>
            <a:r>
              <a:rPr lang="en-US" dirty="0"/>
              <a:t>He also has something to do with the resurrection of the dead, for he is associated with the "Resurrection" mentioned in </a:t>
            </a:r>
            <a:r>
              <a:rPr lang="en-US" dirty="0">
                <a:solidFill>
                  <a:srgbClr val="FFC000"/>
                </a:solidFill>
              </a:rPr>
              <a:t>Dan. 12:1-2 </a:t>
            </a:r>
          </a:p>
          <a:p>
            <a:pPr lvl="1"/>
            <a:r>
              <a:rPr lang="en-US" dirty="0"/>
              <a:t>He contested with the Devil the resurrection of Moses (</a:t>
            </a:r>
            <a:r>
              <a:rPr lang="en-US" dirty="0">
                <a:solidFill>
                  <a:srgbClr val="FFC000"/>
                </a:solidFill>
              </a:rPr>
              <a:t>Jude 9</a:t>
            </a:r>
            <a:r>
              <a:rPr lang="en-US" dirty="0"/>
              <a:t>), </a:t>
            </a:r>
          </a:p>
          <a:p>
            <a:pPr lvl="1"/>
            <a:r>
              <a:rPr lang="en-US" dirty="0"/>
              <a:t>The "Voice" of the Archangel that will be heard when the "Dead in Christ" shall rise (</a:t>
            </a:r>
            <a:r>
              <a:rPr lang="en-US" dirty="0">
                <a:solidFill>
                  <a:srgbClr val="FFC000"/>
                </a:solidFill>
              </a:rPr>
              <a:t>1 Thess. 4:16</a:t>
            </a:r>
            <a:r>
              <a:rPr lang="en-US" dirty="0"/>
              <a:t>), will be the "voice" of MICHAEL.</a:t>
            </a:r>
          </a:p>
        </p:txBody>
      </p:sp>
    </p:spTree>
    <p:extLst>
      <p:ext uri="{BB962C8B-B14F-4D97-AF65-F5344CB8AC3E}">
        <p14:creationId xmlns:p14="http://schemas.microsoft.com/office/powerpoint/2010/main" val="221716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6FF2-92DF-4497-8C43-D98CBFD3A447}"/>
              </a:ext>
            </a:extLst>
          </p:cNvPr>
          <p:cNvSpPr>
            <a:spLocks noGrp="1"/>
          </p:cNvSpPr>
          <p:nvPr>
            <p:ph type="title"/>
          </p:nvPr>
        </p:nvSpPr>
        <p:spPr/>
        <p:txBody>
          <a:bodyPr/>
          <a:lstStyle/>
          <a:p>
            <a:r>
              <a:rPr lang="en-US" dirty="0"/>
              <a:t>War in Heaven</a:t>
            </a:r>
          </a:p>
        </p:txBody>
      </p:sp>
      <p:sp>
        <p:nvSpPr>
          <p:cNvPr id="3" name="Content Placeholder 2">
            <a:extLst>
              <a:ext uri="{FF2B5EF4-FFF2-40B4-BE49-F238E27FC236}">
                <a16:creationId xmlns:a16="http://schemas.microsoft.com/office/drawing/2014/main" id="{93AE95CA-2588-484D-9F2C-29AB32D94D46}"/>
              </a:ext>
            </a:extLst>
          </p:cNvPr>
          <p:cNvSpPr>
            <a:spLocks noGrp="1"/>
          </p:cNvSpPr>
          <p:nvPr>
            <p:ph idx="1"/>
          </p:nvPr>
        </p:nvSpPr>
        <p:spPr/>
        <p:txBody>
          <a:bodyPr/>
          <a:lstStyle/>
          <a:p>
            <a:r>
              <a:rPr lang="en-US" dirty="0"/>
              <a:t>Revelation 12:10-11 (KJV) </a:t>
            </a:r>
          </a:p>
          <a:p>
            <a:r>
              <a:rPr lang="en-US" dirty="0"/>
              <a:t>10  And I heard a loud voice saying in heaven, Now is come salvation, and strength, and the kingdom of our God, and the power of his Christ: for the accuser of our brethren is cast down, which accused them before our God day and night. </a:t>
            </a:r>
          </a:p>
          <a:p>
            <a:r>
              <a:rPr lang="en-US" dirty="0"/>
              <a:t>11  And they overcame him by the blood of the Lamb, and by the word of their testimony; and they loved not their lives unto the death. </a:t>
            </a:r>
          </a:p>
        </p:txBody>
      </p:sp>
    </p:spTree>
    <p:extLst>
      <p:ext uri="{BB962C8B-B14F-4D97-AF65-F5344CB8AC3E}">
        <p14:creationId xmlns:p14="http://schemas.microsoft.com/office/powerpoint/2010/main" val="3365265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E07902-8A60-4891-85BE-9515851DAD1C}"/>
              </a:ext>
            </a:extLst>
          </p:cNvPr>
          <p:cNvSpPr>
            <a:spLocks noGrp="1"/>
          </p:cNvSpPr>
          <p:nvPr>
            <p:ph type="title"/>
          </p:nvPr>
        </p:nvSpPr>
        <p:spPr/>
        <p:txBody>
          <a:bodyPr/>
          <a:lstStyle/>
          <a:p>
            <a:r>
              <a:rPr lang="en-US" dirty="0"/>
              <a:t>War in Heaven</a:t>
            </a:r>
          </a:p>
        </p:txBody>
      </p:sp>
      <p:sp>
        <p:nvSpPr>
          <p:cNvPr id="5" name="Content Placeholder 4">
            <a:extLst>
              <a:ext uri="{FF2B5EF4-FFF2-40B4-BE49-F238E27FC236}">
                <a16:creationId xmlns:a16="http://schemas.microsoft.com/office/drawing/2014/main" id="{DBB9C2D4-5D99-4A8F-B416-B4583D872636}"/>
              </a:ext>
            </a:extLst>
          </p:cNvPr>
          <p:cNvSpPr>
            <a:spLocks noGrp="1"/>
          </p:cNvSpPr>
          <p:nvPr>
            <p:ph idx="1"/>
          </p:nvPr>
        </p:nvSpPr>
        <p:spPr/>
        <p:txBody>
          <a:bodyPr>
            <a:normAutofit/>
          </a:bodyPr>
          <a:lstStyle/>
          <a:p>
            <a:r>
              <a:rPr lang="en-US" dirty="0"/>
              <a:t>When the "Dragon" is cast out of the "Heavenlies" there will be great rejoicing in Heaven.</a:t>
            </a:r>
          </a:p>
          <a:p>
            <a:r>
              <a:rPr lang="en-US" dirty="0"/>
              <a:t>The "Accuser" of Christ's "Brethren" (the Jews) is cast down, but there will be "woe" for the "inhabitants of the earth." </a:t>
            </a:r>
          </a:p>
          <a:p>
            <a:r>
              <a:rPr lang="en-US" dirty="0"/>
              <a:t>The "Dragon" will be filled with "great wrath" because he knows that he will have but a "short time" (31/2 years) to vent his wrath on the inhabitants of the earth before he is chained and cast into the Bottomless Pit.</a:t>
            </a:r>
          </a:p>
        </p:txBody>
      </p:sp>
    </p:spTree>
    <p:extLst>
      <p:ext uri="{BB962C8B-B14F-4D97-AF65-F5344CB8AC3E}">
        <p14:creationId xmlns:p14="http://schemas.microsoft.com/office/powerpoint/2010/main" val="413534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E07902-8A60-4891-85BE-9515851DAD1C}"/>
              </a:ext>
            </a:extLst>
          </p:cNvPr>
          <p:cNvSpPr>
            <a:spLocks noGrp="1"/>
          </p:cNvSpPr>
          <p:nvPr>
            <p:ph type="title"/>
          </p:nvPr>
        </p:nvSpPr>
        <p:spPr/>
        <p:txBody>
          <a:bodyPr/>
          <a:lstStyle/>
          <a:p>
            <a:r>
              <a:rPr lang="en-US" dirty="0"/>
              <a:t>War in Heaven</a:t>
            </a:r>
          </a:p>
        </p:txBody>
      </p:sp>
      <p:sp>
        <p:nvSpPr>
          <p:cNvPr id="5" name="Content Placeholder 4">
            <a:extLst>
              <a:ext uri="{FF2B5EF4-FFF2-40B4-BE49-F238E27FC236}">
                <a16:creationId xmlns:a16="http://schemas.microsoft.com/office/drawing/2014/main" id="{DBB9C2D4-5D99-4A8F-B416-B4583D872636}"/>
              </a:ext>
            </a:extLst>
          </p:cNvPr>
          <p:cNvSpPr>
            <a:spLocks noGrp="1"/>
          </p:cNvSpPr>
          <p:nvPr>
            <p:ph idx="1"/>
          </p:nvPr>
        </p:nvSpPr>
        <p:spPr/>
        <p:txBody>
          <a:bodyPr>
            <a:normAutofit fontScale="85000" lnSpcReduction="10000"/>
          </a:bodyPr>
          <a:lstStyle/>
          <a:p>
            <a:r>
              <a:rPr lang="en-US" dirty="0"/>
              <a:t>While Satan has been the "Accuser of the Brethren" in all Ages, the context shows that reference is here made to the "Jewish Remnant" (the brethren of Christ), who during the first 31/2 years of the "Tribulation Period" pass through great persecution, and die as "martyrs." </a:t>
            </a:r>
          </a:p>
          <a:p>
            <a:r>
              <a:rPr lang="en-US" dirty="0"/>
              <a:t>They are referred to in Rev. 6:9-11 as the "souls of them that were slain for the Word of God," and we are here told (Rev. 12:11) that they overcame by the "Blood of the Lamb," and the "Word of their Testimony," and died as "martyrs," for they "loved not their lives unto the death." </a:t>
            </a:r>
          </a:p>
          <a:p>
            <a:r>
              <a:rPr lang="en-US" dirty="0"/>
              <a:t>As they overcame by the "Blood Of The Lamb," then the "TIME" of their overcoming must be subsequent to the shedding of Christ's blood on Calvary, that is, Satan according to this account, could not have been cast out of the "Heavenlies" prior to the Crucifixion of Christ. </a:t>
            </a:r>
          </a:p>
        </p:txBody>
      </p:sp>
    </p:spTree>
    <p:extLst>
      <p:ext uri="{BB962C8B-B14F-4D97-AF65-F5344CB8AC3E}">
        <p14:creationId xmlns:p14="http://schemas.microsoft.com/office/powerpoint/2010/main" val="2678160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E07902-8A60-4891-85BE-9515851DAD1C}"/>
              </a:ext>
            </a:extLst>
          </p:cNvPr>
          <p:cNvSpPr>
            <a:spLocks noGrp="1"/>
          </p:cNvSpPr>
          <p:nvPr>
            <p:ph type="title"/>
          </p:nvPr>
        </p:nvSpPr>
        <p:spPr/>
        <p:txBody>
          <a:bodyPr/>
          <a:lstStyle/>
          <a:p>
            <a:r>
              <a:rPr lang="en-US" dirty="0"/>
              <a:t>War in Heaven</a:t>
            </a:r>
          </a:p>
        </p:txBody>
      </p:sp>
      <p:sp>
        <p:nvSpPr>
          <p:cNvPr id="5" name="Content Placeholder 4">
            <a:extLst>
              <a:ext uri="{FF2B5EF4-FFF2-40B4-BE49-F238E27FC236}">
                <a16:creationId xmlns:a16="http://schemas.microsoft.com/office/drawing/2014/main" id="{DBB9C2D4-5D99-4A8F-B416-B4583D872636}"/>
              </a:ext>
            </a:extLst>
          </p:cNvPr>
          <p:cNvSpPr>
            <a:spLocks noGrp="1"/>
          </p:cNvSpPr>
          <p:nvPr>
            <p:ph idx="1"/>
          </p:nvPr>
        </p:nvSpPr>
        <p:spPr/>
        <p:txBody>
          <a:bodyPr>
            <a:normAutofit fontScale="92500" lnSpcReduction="10000"/>
          </a:bodyPr>
          <a:lstStyle/>
          <a:p>
            <a:r>
              <a:rPr lang="en-US" dirty="0"/>
              <a:t>When Jesus said—I beheld Satan as lightning fall from heaven" (Luke 10:18), He was not referring to some past fall of Satan, but it was a prophetic utterance, by way of anticipation, of his future fall, when he shall be hurled headfirst out of Heaven by Michael the Archangel. </a:t>
            </a:r>
          </a:p>
          <a:p>
            <a:r>
              <a:rPr lang="en-US" dirty="0"/>
              <a:t>As further evidence as to the time of Satan's casting out, Daniel the Prophet tells us that it will be at the "Time of Trouble" that is to come upon Daniel's People, the Jews, and that "Time of Trouble" is the "GREAT TRIBULATION." At that time Michael shall "stand up" to deliver Daniel's People, and the result will be "WAR IN HEAVEN" and Daniel's People shall be delivered, not from the "Great Tribulation," but out of it.</a:t>
            </a:r>
          </a:p>
        </p:txBody>
      </p:sp>
    </p:spTree>
    <p:extLst>
      <p:ext uri="{BB962C8B-B14F-4D97-AF65-F5344CB8AC3E}">
        <p14:creationId xmlns:p14="http://schemas.microsoft.com/office/powerpoint/2010/main" val="1952696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E07902-8A60-4891-85BE-9515851DAD1C}"/>
              </a:ext>
            </a:extLst>
          </p:cNvPr>
          <p:cNvSpPr>
            <a:spLocks noGrp="1"/>
          </p:cNvSpPr>
          <p:nvPr>
            <p:ph type="title"/>
          </p:nvPr>
        </p:nvSpPr>
        <p:spPr/>
        <p:txBody>
          <a:bodyPr/>
          <a:lstStyle/>
          <a:p>
            <a:r>
              <a:rPr lang="en-US" dirty="0"/>
              <a:t>War in Heaven</a:t>
            </a:r>
          </a:p>
        </p:txBody>
      </p:sp>
      <p:sp>
        <p:nvSpPr>
          <p:cNvPr id="5" name="Content Placeholder 4">
            <a:extLst>
              <a:ext uri="{FF2B5EF4-FFF2-40B4-BE49-F238E27FC236}">
                <a16:creationId xmlns:a16="http://schemas.microsoft.com/office/drawing/2014/main" id="{DBB9C2D4-5D99-4A8F-B416-B4583D872636}"/>
              </a:ext>
            </a:extLst>
          </p:cNvPr>
          <p:cNvSpPr>
            <a:spLocks noGrp="1"/>
          </p:cNvSpPr>
          <p:nvPr>
            <p:ph idx="1"/>
          </p:nvPr>
        </p:nvSpPr>
        <p:spPr/>
        <p:txBody>
          <a:bodyPr>
            <a:normAutofit/>
          </a:bodyPr>
          <a:lstStyle/>
          <a:p>
            <a:r>
              <a:rPr lang="en-US" dirty="0"/>
              <a:t>When the Dragon and all the Principalities and Powers of evil that now occupy the "Middle Heaven" of the Heavenlies, that is, the Heaven between the atmosphere of our earth, and the "Third Heaven" where God dwells, are cast out and down, then the Heavens will be CLEAN, for they are not now clean in God's sight. Job 15:15. And as all these "Evil Powers" will doubtless be imprisoned during the Millennium, with Satan, the Heavens will be CLEAN during that period, and this will account for the universal rule of righteousness and peace of those days.</a:t>
            </a:r>
          </a:p>
        </p:txBody>
      </p:sp>
    </p:spTree>
    <p:extLst>
      <p:ext uri="{BB962C8B-B14F-4D97-AF65-F5344CB8AC3E}">
        <p14:creationId xmlns:p14="http://schemas.microsoft.com/office/powerpoint/2010/main" val="2083026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6FF2-92DF-4497-8C43-D98CBFD3A447}"/>
              </a:ext>
            </a:extLst>
          </p:cNvPr>
          <p:cNvSpPr>
            <a:spLocks noGrp="1"/>
          </p:cNvSpPr>
          <p:nvPr>
            <p:ph type="title"/>
          </p:nvPr>
        </p:nvSpPr>
        <p:spPr/>
        <p:txBody>
          <a:bodyPr/>
          <a:lstStyle/>
          <a:p>
            <a:r>
              <a:rPr lang="en-US" dirty="0"/>
              <a:t>Woman Persecuted</a:t>
            </a:r>
          </a:p>
        </p:txBody>
      </p:sp>
      <p:sp>
        <p:nvSpPr>
          <p:cNvPr id="3" name="Content Placeholder 2">
            <a:extLst>
              <a:ext uri="{FF2B5EF4-FFF2-40B4-BE49-F238E27FC236}">
                <a16:creationId xmlns:a16="http://schemas.microsoft.com/office/drawing/2014/main" id="{93AE95CA-2588-484D-9F2C-29AB32D94D46}"/>
              </a:ext>
            </a:extLst>
          </p:cNvPr>
          <p:cNvSpPr>
            <a:spLocks noGrp="1"/>
          </p:cNvSpPr>
          <p:nvPr>
            <p:ph idx="1"/>
          </p:nvPr>
        </p:nvSpPr>
        <p:spPr/>
        <p:txBody>
          <a:bodyPr>
            <a:normAutofit fontScale="92500" lnSpcReduction="20000"/>
          </a:bodyPr>
          <a:lstStyle/>
          <a:p>
            <a:r>
              <a:rPr lang="en-US" dirty="0"/>
              <a:t>Revelation 12:12-14 (KJV) </a:t>
            </a:r>
          </a:p>
          <a:p>
            <a:r>
              <a:rPr lang="en-US" dirty="0"/>
              <a:t>12  Therefore rejoice, ye heavens, and ye that dwell in them. Woe to the inhabiters of the earth and of the sea! for the devil is come down unto you, having great wrath, because he knoweth that he hath but a short time. </a:t>
            </a:r>
          </a:p>
          <a:p>
            <a:r>
              <a:rPr lang="en-US" dirty="0"/>
              <a:t>13  And when the dragon saw that he was cast unto the earth, he persecuted the woman which brought forth the man child. </a:t>
            </a:r>
          </a:p>
          <a:p>
            <a:r>
              <a:rPr lang="en-US" dirty="0"/>
              <a:t>14  And to the woman were given two wings of a great eagle, that she might fly into the wilderness, into her place, where she is nourished for a time, and times, and half a time, from the face of the serpent. </a:t>
            </a:r>
          </a:p>
        </p:txBody>
      </p:sp>
    </p:spTree>
    <p:extLst>
      <p:ext uri="{BB962C8B-B14F-4D97-AF65-F5344CB8AC3E}">
        <p14:creationId xmlns:p14="http://schemas.microsoft.com/office/powerpoint/2010/main" val="2532457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22000">
              <a:schemeClr val="accent2">
                <a:lumMod val="60000"/>
                <a:lumOff val="40000"/>
              </a:schemeClr>
            </a:gs>
            <a:gs pos="49000">
              <a:schemeClr val="accent1">
                <a:lumMod val="45000"/>
                <a:lumOff val="55000"/>
              </a:schemeClr>
            </a:gs>
            <a:gs pos="76000">
              <a:schemeClr val="accent2">
                <a:lumMod val="60000"/>
                <a:lumOff val="4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4098" name="Picture 2" descr="I have always wanted to visit where my Lord Jesus lived and walked. |  Jerusalem israel, Holy land israel, Israel">
            <a:extLst>
              <a:ext uri="{FF2B5EF4-FFF2-40B4-BE49-F238E27FC236}">
                <a16:creationId xmlns:a16="http://schemas.microsoft.com/office/drawing/2014/main" id="{51DE9315-5A74-49CE-8E02-1A3EAE65F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690" y="-1"/>
            <a:ext cx="6272981" cy="6897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63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22000">
              <a:schemeClr val="accent2">
                <a:lumMod val="60000"/>
                <a:lumOff val="40000"/>
              </a:schemeClr>
            </a:gs>
            <a:gs pos="49000">
              <a:schemeClr val="accent1">
                <a:lumMod val="45000"/>
                <a:lumOff val="55000"/>
              </a:schemeClr>
            </a:gs>
            <a:gs pos="76000">
              <a:schemeClr val="accent2">
                <a:lumMod val="60000"/>
                <a:lumOff val="4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1026" name="Picture 2" descr="20 images of Petra that show just how incredible it is">
            <a:extLst>
              <a:ext uri="{FF2B5EF4-FFF2-40B4-BE49-F238E27FC236}">
                <a16:creationId xmlns:a16="http://schemas.microsoft.com/office/drawing/2014/main" id="{B6F133B6-85E6-4468-BFC3-0916FF5D5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876" y="0"/>
            <a:ext cx="10778247" cy="6879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290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tra, beyond the facade: That spine-tingling moment everyone gets">
            <a:extLst>
              <a:ext uri="{FF2B5EF4-FFF2-40B4-BE49-F238E27FC236}">
                <a16:creationId xmlns:a16="http://schemas.microsoft.com/office/drawing/2014/main" id="{D61C41D3-E0C4-4792-B73D-DD3C42C5C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150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880D0-E0F4-41AB-A4A1-28D2660FFD4D}"/>
              </a:ext>
            </a:extLst>
          </p:cNvPr>
          <p:cNvSpPr>
            <a:spLocks noGrp="1"/>
          </p:cNvSpPr>
          <p:nvPr>
            <p:ph type="title"/>
          </p:nvPr>
        </p:nvSpPr>
        <p:spPr/>
        <p:txBody>
          <a:bodyPr/>
          <a:lstStyle/>
          <a:p>
            <a:r>
              <a:rPr lang="en-US" dirty="0"/>
              <a:t>Two Men</a:t>
            </a:r>
          </a:p>
        </p:txBody>
      </p:sp>
      <p:sp>
        <p:nvSpPr>
          <p:cNvPr id="3" name="Content Placeholder 2">
            <a:extLst>
              <a:ext uri="{FF2B5EF4-FFF2-40B4-BE49-F238E27FC236}">
                <a16:creationId xmlns:a16="http://schemas.microsoft.com/office/drawing/2014/main" id="{A3E7D2E7-6B1B-4451-89C5-767B9FD98F26}"/>
              </a:ext>
            </a:extLst>
          </p:cNvPr>
          <p:cNvSpPr>
            <a:spLocks noGrp="1"/>
          </p:cNvSpPr>
          <p:nvPr>
            <p:ph idx="1"/>
          </p:nvPr>
        </p:nvSpPr>
        <p:spPr/>
        <p:txBody>
          <a:bodyPr>
            <a:normAutofit fontScale="77500" lnSpcReduction="20000"/>
          </a:bodyPr>
          <a:lstStyle/>
          <a:p>
            <a:r>
              <a:rPr lang="en-US" dirty="0"/>
              <a:t>Luke 9:30 (KJV) </a:t>
            </a:r>
          </a:p>
          <a:p>
            <a:r>
              <a:rPr lang="en-US" dirty="0"/>
              <a:t>30  And, behold, there talked with him two men, which were Moses and Elias: </a:t>
            </a:r>
          </a:p>
          <a:p>
            <a:r>
              <a:rPr lang="en-US" dirty="0"/>
              <a:t>Luke 24:4 (KJV) </a:t>
            </a:r>
          </a:p>
          <a:p>
            <a:r>
              <a:rPr lang="en-US" dirty="0"/>
              <a:t>4  And it came to pass, as they were much perplexed thereabout, behold, two men stood by them in shining garments: </a:t>
            </a:r>
          </a:p>
          <a:p>
            <a:r>
              <a:rPr lang="en-US" dirty="0"/>
              <a:t>Acts 1:10 (KJV) </a:t>
            </a:r>
          </a:p>
          <a:p>
            <a:r>
              <a:rPr lang="en-US" dirty="0"/>
              <a:t>10  And while they looked </a:t>
            </a:r>
            <a:r>
              <a:rPr lang="en-US" dirty="0" err="1"/>
              <a:t>stedfastly</a:t>
            </a:r>
            <a:r>
              <a:rPr lang="en-US" dirty="0"/>
              <a:t> toward heaven as he went up, behold, two men stood by them in white apparel; </a:t>
            </a:r>
          </a:p>
          <a:p>
            <a:r>
              <a:rPr lang="en-US" dirty="0"/>
              <a:t>Revelation 11:3 (KJV) </a:t>
            </a:r>
          </a:p>
          <a:p>
            <a:r>
              <a:rPr lang="en-US" dirty="0"/>
              <a:t>3  And I will give power unto my two witnesses, and they shall prophesy a thousand two hundred and threescore days, clothed in sackcloth. </a:t>
            </a:r>
          </a:p>
          <a:p>
            <a:endParaRPr lang="en-US" dirty="0"/>
          </a:p>
        </p:txBody>
      </p:sp>
    </p:spTree>
    <p:extLst>
      <p:ext uri="{BB962C8B-B14F-4D97-AF65-F5344CB8AC3E}">
        <p14:creationId xmlns:p14="http://schemas.microsoft.com/office/powerpoint/2010/main" val="2000586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22000">
              <a:schemeClr val="accent2">
                <a:lumMod val="60000"/>
                <a:lumOff val="40000"/>
              </a:schemeClr>
            </a:gs>
            <a:gs pos="49000">
              <a:schemeClr val="accent1">
                <a:lumMod val="45000"/>
                <a:lumOff val="55000"/>
              </a:schemeClr>
            </a:gs>
            <a:gs pos="76000">
              <a:schemeClr val="accent2">
                <a:lumMod val="60000"/>
                <a:lumOff val="4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3074" name="Picture 2" descr="How to get the most out of the Jordan Pass - Lonely Planet">
            <a:extLst>
              <a:ext uri="{FF2B5EF4-FFF2-40B4-BE49-F238E27FC236}">
                <a16:creationId xmlns:a16="http://schemas.microsoft.com/office/drawing/2014/main" id="{F5DE231A-1B5C-4490-A259-86518CDDF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0" y="0"/>
            <a:ext cx="10274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571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6FF2-92DF-4497-8C43-D98CBFD3A447}"/>
              </a:ext>
            </a:extLst>
          </p:cNvPr>
          <p:cNvSpPr>
            <a:spLocks noGrp="1"/>
          </p:cNvSpPr>
          <p:nvPr>
            <p:ph type="title"/>
          </p:nvPr>
        </p:nvSpPr>
        <p:spPr/>
        <p:txBody>
          <a:bodyPr/>
          <a:lstStyle/>
          <a:p>
            <a:r>
              <a:rPr lang="en-US" dirty="0"/>
              <a:t>Woman Persecuted</a:t>
            </a:r>
          </a:p>
        </p:txBody>
      </p:sp>
      <p:sp>
        <p:nvSpPr>
          <p:cNvPr id="3" name="Content Placeholder 2">
            <a:extLst>
              <a:ext uri="{FF2B5EF4-FFF2-40B4-BE49-F238E27FC236}">
                <a16:creationId xmlns:a16="http://schemas.microsoft.com/office/drawing/2014/main" id="{93AE95CA-2588-484D-9F2C-29AB32D94D46}"/>
              </a:ext>
            </a:extLst>
          </p:cNvPr>
          <p:cNvSpPr>
            <a:spLocks noGrp="1"/>
          </p:cNvSpPr>
          <p:nvPr>
            <p:ph idx="1"/>
          </p:nvPr>
        </p:nvSpPr>
        <p:spPr/>
        <p:txBody>
          <a:bodyPr>
            <a:normAutofit fontScale="92500" lnSpcReduction="20000"/>
          </a:bodyPr>
          <a:lstStyle/>
          <a:p>
            <a:r>
              <a:rPr lang="en-US" dirty="0"/>
              <a:t>Revelation 12:15-17 (KJV) </a:t>
            </a:r>
          </a:p>
          <a:p>
            <a:r>
              <a:rPr lang="en-US" dirty="0"/>
              <a:t>15  And the serpent cast out of his mouth water as a flood after the woman, that he might cause her to be carried away of the flood. </a:t>
            </a:r>
          </a:p>
          <a:p>
            <a:r>
              <a:rPr lang="en-US" dirty="0"/>
              <a:t>16  And the earth helped the woman, and the earth opened her mouth, and swallowed up the flood which the dragon cast out of his mouth. </a:t>
            </a:r>
          </a:p>
          <a:p>
            <a:r>
              <a:rPr lang="en-US" dirty="0"/>
              <a:t>17  And the dragon was wroth with the woman, and went to make war with the remnant of her seed, which keep the commandments of God, and have the testimony of Jesus Christ. </a:t>
            </a:r>
          </a:p>
        </p:txBody>
      </p:sp>
    </p:spTree>
    <p:extLst>
      <p:ext uri="{BB962C8B-B14F-4D97-AF65-F5344CB8AC3E}">
        <p14:creationId xmlns:p14="http://schemas.microsoft.com/office/powerpoint/2010/main" val="999010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22000">
              <a:schemeClr val="accent2">
                <a:lumMod val="60000"/>
                <a:lumOff val="40000"/>
              </a:schemeClr>
            </a:gs>
            <a:gs pos="49000">
              <a:schemeClr val="accent1">
                <a:lumMod val="45000"/>
                <a:lumOff val="55000"/>
              </a:schemeClr>
            </a:gs>
            <a:gs pos="76000">
              <a:schemeClr val="accent2">
                <a:lumMod val="60000"/>
                <a:lumOff val="40000"/>
              </a:schemeClr>
            </a:gs>
            <a:gs pos="100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5122" name="Picture 2" descr="Revelation 12:15-16 - &quot;And the serpent cast out of his mouth water as a  flood after the woman, that he might c… | Book of revelation, Revelation,  Books of the bible">
            <a:extLst>
              <a:ext uri="{FF2B5EF4-FFF2-40B4-BE49-F238E27FC236}">
                <a16:creationId xmlns:a16="http://schemas.microsoft.com/office/drawing/2014/main" id="{B37427FB-AE7F-4B38-AE5C-125B563B7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638" y="0"/>
            <a:ext cx="8594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023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59AD3-84DA-4D1D-969E-544F5FAB3FD7}"/>
              </a:ext>
            </a:extLst>
          </p:cNvPr>
          <p:cNvSpPr>
            <a:spLocks noGrp="1"/>
          </p:cNvSpPr>
          <p:nvPr>
            <p:ph type="title"/>
          </p:nvPr>
        </p:nvSpPr>
        <p:spPr/>
        <p:txBody>
          <a:bodyPr/>
          <a:lstStyle/>
          <a:p>
            <a:r>
              <a:rPr lang="en-US" dirty="0">
                <a:latin typeface="Arial" panose="020B0604020202020204" pitchFamily="34" charset="0"/>
              </a:rPr>
              <a:t>Woman Persecuted</a:t>
            </a:r>
          </a:p>
        </p:txBody>
      </p:sp>
      <p:sp>
        <p:nvSpPr>
          <p:cNvPr id="3" name="Content Placeholder 2">
            <a:extLst>
              <a:ext uri="{FF2B5EF4-FFF2-40B4-BE49-F238E27FC236}">
                <a16:creationId xmlns:a16="http://schemas.microsoft.com/office/drawing/2014/main" id="{2E45EAEB-BE98-4348-809C-DBE15D14DADC}"/>
              </a:ext>
            </a:extLst>
          </p:cNvPr>
          <p:cNvSpPr>
            <a:spLocks noGrp="1"/>
          </p:cNvSpPr>
          <p:nvPr>
            <p:ph idx="1"/>
          </p:nvPr>
        </p:nvSpPr>
        <p:spPr/>
        <p:txBody>
          <a:bodyPr>
            <a:normAutofit fontScale="85000" lnSpcReduction="20000"/>
          </a:bodyPr>
          <a:lstStyle/>
          <a:p>
            <a:r>
              <a:rPr lang="en-US" dirty="0"/>
              <a:t>Here again we have indirect evidence that the "Woman" is not the Church but ISRAEL. </a:t>
            </a:r>
          </a:p>
          <a:p>
            <a:r>
              <a:rPr lang="en-US" dirty="0"/>
              <a:t>When the Church is caught out no REMNANT is left behind, all that are "IN CHRIST" are taken away; but when the "Woman" (ISRAEL) flees into the wilderness a "REMNANT" is left behind. </a:t>
            </a:r>
          </a:p>
          <a:p>
            <a:r>
              <a:rPr lang="en-US" dirty="0"/>
              <a:t>This "Remnant" is composed of two classes. </a:t>
            </a:r>
          </a:p>
          <a:p>
            <a:pPr lvl="1"/>
            <a:r>
              <a:rPr lang="en-US" dirty="0"/>
              <a:t>Those who "keep the Commandments of God," that is, Orthodox Jews who observe the Old Testament Law, </a:t>
            </a:r>
          </a:p>
          <a:p>
            <a:pPr lvl="1"/>
            <a:r>
              <a:rPr lang="en-US" dirty="0"/>
              <a:t>Those who "accept the testimony of Jesus Christ," that is, accept Jesus as their promised Messiah. </a:t>
            </a:r>
          </a:p>
          <a:p>
            <a:r>
              <a:rPr lang="en-US" dirty="0"/>
              <a:t>The latter class will be converted by the preaching of the "Gospel of the Kingdom" by the "Two Witnesses." Those will be trying times for those Israelites who will not commit idolatry by bowing the knee to the "Image of the Beast," for it will be a remorseless war of persecution that Antichrist will wage against them, and thousands will die a martyr's death.</a:t>
            </a:r>
          </a:p>
        </p:txBody>
      </p:sp>
    </p:spTree>
    <p:extLst>
      <p:ext uri="{BB962C8B-B14F-4D97-AF65-F5344CB8AC3E}">
        <p14:creationId xmlns:p14="http://schemas.microsoft.com/office/powerpoint/2010/main" val="1354307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5EE534-73B5-445A-8D9B-89FB122AEFE8}"/>
              </a:ext>
            </a:extLst>
          </p:cNvPr>
          <p:cNvSpPr>
            <a:spLocks noGrp="1"/>
          </p:cNvSpPr>
          <p:nvPr>
            <p:ph type="title"/>
          </p:nvPr>
        </p:nvSpPr>
        <p:spPr/>
        <p:txBody>
          <a:bodyPr/>
          <a:lstStyle/>
          <a:p>
            <a:r>
              <a:rPr lang="en-US" dirty="0"/>
              <a:t>Repentance</a:t>
            </a:r>
          </a:p>
        </p:txBody>
      </p:sp>
      <p:sp>
        <p:nvSpPr>
          <p:cNvPr id="5" name="Text Placeholder 4">
            <a:extLst>
              <a:ext uri="{FF2B5EF4-FFF2-40B4-BE49-F238E27FC236}">
                <a16:creationId xmlns:a16="http://schemas.microsoft.com/office/drawing/2014/main" id="{1F733CFE-43F0-4062-A01A-108B2231D6A9}"/>
              </a:ext>
            </a:extLst>
          </p:cNvPr>
          <p:cNvSpPr>
            <a:spLocks noGrp="1"/>
          </p:cNvSpPr>
          <p:nvPr>
            <p:ph type="body" idx="1"/>
          </p:nvPr>
        </p:nvSpPr>
        <p:spPr/>
        <p:txBody>
          <a:bodyPr/>
          <a:lstStyle/>
          <a:p>
            <a:pPr algn="ctr"/>
            <a:r>
              <a:rPr lang="en-US" sz="2400" dirty="0"/>
              <a:t>Fleshy Nature, Carnal</a:t>
            </a:r>
            <a:endParaRPr lang="en-US" sz="2400" u="dashHeavy" dirty="0">
              <a:solidFill>
                <a:srgbClr val="FFFF00"/>
              </a:solidFill>
            </a:endParaRPr>
          </a:p>
        </p:txBody>
      </p:sp>
      <p:sp>
        <p:nvSpPr>
          <p:cNvPr id="8" name="Text Placeholder 7">
            <a:extLst>
              <a:ext uri="{FF2B5EF4-FFF2-40B4-BE49-F238E27FC236}">
                <a16:creationId xmlns:a16="http://schemas.microsoft.com/office/drawing/2014/main" id="{C6479683-EE33-4208-BE92-24425D5A1C2F}"/>
              </a:ext>
            </a:extLst>
          </p:cNvPr>
          <p:cNvSpPr>
            <a:spLocks noGrp="1"/>
          </p:cNvSpPr>
          <p:nvPr>
            <p:ph type="body" sz="half" idx="15"/>
          </p:nvPr>
        </p:nvSpPr>
        <p:spPr>
          <a:xfrm>
            <a:off x="357429" y="2757573"/>
            <a:ext cx="3464763" cy="2735964"/>
          </a:xfrm>
        </p:spPr>
        <p:txBody>
          <a:bodyPr>
            <a:normAutofit lnSpcReduction="10000"/>
          </a:bodyPr>
          <a:lstStyle/>
          <a:p>
            <a:r>
              <a:rPr lang="en-US" sz="2000" dirty="0"/>
              <a:t>Worst kinds of sins</a:t>
            </a:r>
          </a:p>
          <a:p>
            <a:r>
              <a:rPr lang="en-US" sz="2000" dirty="0"/>
              <a:t>Carnal</a:t>
            </a:r>
          </a:p>
          <a:p>
            <a:r>
              <a:rPr lang="en-US" sz="2000" dirty="0"/>
              <a:t>Wicked at the end</a:t>
            </a:r>
          </a:p>
          <a:p>
            <a:r>
              <a:rPr lang="en-US" sz="2000" dirty="0"/>
              <a:t>Still in sin</a:t>
            </a:r>
          </a:p>
          <a:p>
            <a:r>
              <a:rPr lang="en-US" sz="2000" dirty="0"/>
              <a:t>Not sorry</a:t>
            </a:r>
          </a:p>
          <a:p>
            <a:r>
              <a:rPr lang="en-US" sz="2000" dirty="0"/>
              <a:t>Unbelief to Belief</a:t>
            </a:r>
          </a:p>
          <a:p>
            <a:r>
              <a:rPr lang="en-US" sz="2000" dirty="0"/>
              <a:t>Not surrendered</a:t>
            </a:r>
          </a:p>
        </p:txBody>
      </p:sp>
      <p:sp>
        <p:nvSpPr>
          <p:cNvPr id="6" name="Text Placeholder 5">
            <a:extLst>
              <a:ext uri="{FF2B5EF4-FFF2-40B4-BE49-F238E27FC236}">
                <a16:creationId xmlns:a16="http://schemas.microsoft.com/office/drawing/2014/main" id="{34621AA5-6830-4D8F-8D8D-BA693D561A94}"/>
              </a:ext>
            </a:extLst>
          </p:cNvPr>
          <p:cNvSpPr>
            <a:spLocks noGrp="1"/>
          </p:cNvSpPr>
          <p:nvPr>
            <p:ph type="body" sz="quarter" idx="3"/>
          </p:nvPr>
        </p:nvSpPr>
        <p:spPr/>
        <p:txBody>
          <a:bodyPr/>
          <a:lstStyle/>
          <a:p>
            <a:pPr algn="ctr"/>
            <a:r>
              <a:rPr lang="en-US" sz="2400" dirty="0"/>
              <a:t>Spiritual Nature</a:t>
            </a:r>
            <a:endParaRPr lang="en-US" sz="2400" u="dash" dirty="0">
              <a:solidFill>
                <a:srgbClr val="FFFF00"/>
              </a:solidFill>
            </a:endParaRPr>
          </a:p>
        </p:txBody>
      </p:sp>
      <p:sp>
        <p:nvSpPr>
          <p:cNvPr id="9" name="Text Placeholder 8">
            <a:extLst>
              <a:ext uri="{FF2B5EF4-FFF2-40B4-BE49-F238E27FC236}">
                <a16:creationId xmlns:a16="http://schemas.microsoft.com/office/drawing/2014/main" id="{A8308803-13B6-4FF4-AEBE-4041767C7D29}"/>
              </a:ext>
            </a:extLst>
          </p:cNvPr>
          <p:cNvSpPr>
            <a:spLocks noGrp="1"/>
          </p:cNvSpPr>
          <p:nvPr>
            <p:ph type="body" sz="half" idx="16"/>
          </p:nvPr>
        </p:nvSpPr>
        <p:spPr>
          <a:xfrm>
            <a:off x="4266470" y="2767011"/>
            <a:ext cx="3658221" cy="2726525"/>
          </a:xfrm>
        </p:spPr>
        <p:txBody>
          <a:bodyPr>
            <a:normAutofit lnSpcReduction="10000"/>
          </a:bodyPr>
          <a:lstStyle/>
          <a:p>
            <a:r>
              <a:rPr lang="en-US" sz="2000" dirty="0"/>
              <a:t>Works &amp; Fruits</a:t>
            </a:r>
          </a:p>
          <a:p>
            <a:r>
              <a:rPr lang="en-US" sz="2000" dirty="0"/>
              <a:t>Spiritual</a:t>
            </a:r>
          </a:p>
          <a:p>
            <a:r>
              <a:rPr lang="en-US" sz="2000" dirty="0"/>
              <a:t>Spiritual at the end</a:t>
            </a:r>
          </a:p>
          <a:p>
            <a:r>
              <a:rPr lang="en-US" sz="2000" dirty="0"/>
              <a:t>Turn from sin (willing)</a:t>
            </a:r>
          </a:p>
          <a:p>
            <a:r>
              <a:rPr lang="en-US" sz="2000" dirty="0"/>
              <a:t>Sorry</a:t>
            </a:r>
          </a:p>
          <a:p>
            <a:r>
              <a:rPr lang="en-US" sz="2000" dirty="0"/>
              <a:t>Belief that grows</a:t>
            </a:r>
          </a:p>
          <a:p>
            <a:r>
              <a:rPr lang="en-US" sz="2000" dirty="0"/>
              <a:t>Surrender all</a:t>
            </a:r>
          </a:p>
        </p:txBody>
      </p:sp>
      <p:sp>
        <p:nvSpPr>
          <p:cNvPr id="7" name="Text Placeholder 6">
            <a:extLst>
              <a:ext uri="{FF2B5EF4-FFF2-40B4-BE49-F238E27FC236}">
                <a16:creationId xmlns:a16="http://schemas.microsoft.com/office/drawing/2014/main" id="{629119BB-D07F-405A-ACFC-FDF387982608}"/>
              </a:ext>
            </a:extLst>
          </p:cNvPr>
          <p:cNvSpPr>
            <a:spLocks noGrp="1"/>
          </p:cNvSpPr>
          <p:nvPr>
            <p:ph type="body" sz="quarter" idx="13"/>
          </p:nvPr>
        </p:nvSpPr>
        <p:spPr>
          <a:xfrm>
            <a:off x="8176352" y="2190749"/>
            <a:ext cx="3658214" cy="576262"/>
          </a:xfrm>
        </p:spPr>
        <p:txBody>
          <a:bodyPr/>
          <a:lstStyle/>
          <a:p>
            <a:pPr algn="ctr"/>
            <a:r>
              <a:rPr lang="en-US" sz="2400" dirty="0"/>
              <a:t>Wicked Lost Sinner</a:t>
            </a:r>
            <a:endParaRPr lang="en-US" sz="2400" u="dash" dirty="0">
              <a:solidFill>
                <a:srgbClr val="FFFF00"/>
              </a:solidFill>
            </a:endParaRPr>
          </a:p>
          <a:p>
            <a:pPr algn="ctr"/>
            <a:r>
              <a:rPr lang="en-US" sz="2400" dirty="0"/>
              <a:t>Jeremiah 13:23</a:t>
            </a:r>
          </a:p>
        </p:txBody>
      </p:sp>
      <p:sp>
        <p:nvSpPr>
          <p:cNvPr id="10" name="Text Placeholder 9">
            <a:extLst>
              <a:ext uri="{FF2B5EF4-FFF2-40B4-BE49-F238E27FC236}">
                <a16:creationId xmlns:a16="http://schemas.microsoft.com/office/drawing/2014/main" id="{D691A99E-D885-4EF3-80B1-35391A680C8F}"/>
              </a:ext>
            </a:extLst>
          </p:cNvPr>
          <p:cNvSpPr>
            <a:spLocks noGrp="1"/>
          </p:cNvSpPr>
          <p:nvPr>
            <p:ph type="body" sz="half" idx="17"/>
          </p:nvPr>
        </p:nvSpPr>
        <p:spPr/>
        <p:txBody>
          <a:bodyPr>
            <a:normAutofit/>
          </a:bodyPr>
          <a:lstStyle/>
          <a:p>
            <a:r>
              <a:rPr lang="en-US" sz="2400" dirty="0"/>
              <a:t>Worst kinds of Sin</a:t>
            </a:r>
          </a:p>
          <a:p>
            <a:r>
              <a:rPr lang="en-US" sz="2400" dirty="0"/>
              <a:t>Carnal</a:t>
            </a:r>
          </a:p>
          <a:p>
            <a:r>
              <a:rPr lang="en-US" sz="2400" dirty="0"/>
              <a:t>Wicked at the core</a:t>
            </a:r>
          </a:p>
          <a:p>
            <a:r>
              <a:rPr lang="en-US" sz="2400" dirty="0"/>
              <a:t>Still in sin</a:t>
            </a:r>
          </a:p>
          <a:p>
            <a:r>
              <a:rPr lang="en-US" sz="2400" dirty="0"/>
              <a:t>Not sorry</a:t>
            </a:r>
          </a:p>
          <a:p>
            <a:r>
              <a:rPr lang="en-US" sz="2400" dirty="0"/>
              <a:t>Good works</a:t>
            </a:r>
          </a:p>
          <a:p>
            <a:r>
              <a:rPr lang="en-US" sz="2400" dirty="0"/>
              <a:t>Not surrendered</a:t>
            </a:r>
          </a:p>
        </p:txBody>
      </p:sp>
      <p:sp>
        <p:nvSpPr>
          <p:cNvPr id="11" name="TextBox 10">
            <a:extLst>
              <a:ext uri="{FF2B5EF4-FFF2-40B4-BE49-F238E27FC236}">
                <a16:creationId xmlns:a16="http://schemas.microsoft.com/office/drawing/2014/main" id="{0BAB85B0-21FD-4AFF-B4B6-522790BE9427}"/>
              </a:ext>
            </a:extLst>
          </p:cNvPr>
          <p:cNvSpPr txBox="1"/>
          <p:nvPr/>
        </p:nvSpPr>
        <p:spPr>
          <a:xfrm>
            <a:off x="156261" y="1364463"/>
            <a:ext cx="9050084" cy="523220"/>
          </a:xfrm>
          <a:prstGeom prst="rect">
            <a:avLst/>
          </a:prstGeom>
          <a:noFill/>
        </p:spPr>
        <p:txBody>
          <a:bodyPr wrap="square" rtlCol="0">
            <a:spAutoFit/>
          </a:bodyPr>
          <a:lstStyle/>
          <a:p>
            <a:pPr algn="ctr"/>
            <a:r>
              <a:rPr lang="en-US" sz="2800" dirty="0">
                <a:solidFill>
                  <a:srgbClr val="FFC000"/>
                </a:solidFill>
              </a:rPr>
              <a:t>Saved Person=Justified Person=Born Again Person</a:t>
            </a:r>
            <a:endParaRPr lang="en-US" sz="2800" b="1" u="dotted" dirty="0">
              <a:solidFill>
                <a:srgbClr val="FFFF00"/>
              </a:solidFill>
              <a:uFill>
                <a:solidFill>
                  <a:srgbClr val="FFFF00"/>
                </a:solidFill>
              </a:uFill>
            </a:endParaRPr>
          </a:p>
        </p:txBody>
      </p:sp>
      <p:sp>
        <p:nvSpPr>
          <p:cNvPr id="12" name="Arrow: U-Turn 11">
            <a:extLst>
              <a:ext uri="{FF2B5EF4-FFF2-40B4-BE49-F238E27FC236}">
                <a16:creationId xmlns:a16="http://schemas.microsoft.com/office/drawing/2014/main" id="{BE415E50-4082-49D8-A589-FC3A21548B41}"/>
              </a:ext>
            </a:extLst>
          </p:cNvPr>
          <p:cNvSpPr/>
          <p:nvPr/>
        </p:nvSpPr>
        <p:spPr>
          <a:xfrm rot="10800000" flipV="1">
            <a:off x="3721608" y="335904"/>
            <a:ext cx="6501384" cy="1597152"/>
          </a:xfrm>
          <a:prstGeom prst="uturnArrow">
            <a:avLst>
              <a:gd name="adj1" fmla="val 27862"/>
              <a:gd name="adj2" fmla="val 25000"/>
              <a:gd name="adj3" fmla="val 25000"/>
              <a:gd name="adj4" fmla="val 43750"/>
              <a:gd name="adj5" fmla="val 75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Change of Mind about Jesus</a:t>
            </a:r>
          </a:p>
          <a:p>
            <a:pPr algn="ctr"/>
            <a:r>
              <a:rPr lang="en-US" sz="2400" b="1" dirty="0">
                <a:solidFill>
                  <a:schemeClr val="bg1"/>
                </a:solidFill>
              </a:rPr>
              <a:t>A Gift of Holy Ghost Acts 11:18</a:t>
            </a:r>
          </a:p>
        </p:txBody>
      </p:sp>
      <p:sp>
        <p:nvSpPr>
          <p:cNvPr id="13" name="TextBox 12">
            <a:extLst>
              <a:ext uri="{FF2B5EF4-FFF2-40B4-BE49-F238E27FC236}">
                <a16:creationId xmlns:a16="http://schemas.microsoft.com/office/drawing/2014/main" id="{A7BB7A5C-430C-4494-B324-02981B83E41E}"/>
              </a:ext>
            </a:extLst>
          </p:cNvPr>
          <p:cNvSpPr txBox="1"/>
          <p:nvPr/>
        </p:nvSpPr>
        <p:spPr>
          <a:xfrm>
            <a:off x="357427" y="5981336"/>
            <a:ext cx="7860021" cy="400110"/>
          </a:xfrm>
          <a:prstGeom prst="rect">
            <a:avLst/>
          </a:prstGeom>
          <a:noFill/>
        </p:spPr>
        <p:txBody>
          <a:bodyPr wrap="square" rtlCol="0">
            <a:spAutoFit/>
          </a:bodyPr>
          <a:lstStyle/>
          <a:p>
            <a:pPr algn="ctr"/>
            <a:r>
              <a:rPr lang="en-US" sz="2000" dirty="0">
                <a:solidFill>
                  <a:schemeClr val="bg1"/>
                </a:solidFill>
              </a:rPr>
              <a:t>Easy Believeism		Lordship Salvation</a:t>
            </a:r>
          </a:p>
        </p:txBody>
      </p:sp>
      <p:sp>
        <p:nvSpPr>
          <p:cNvPr id="2" name="TextBox 1">
            <a:extLst>
              <a:ext uri="{FF2B5EF4-FFF2-40B4-BE49-F238E27FC236}">
                <a16:creationId xmlns:a16="http://schemas.microsoft.com/office/drawing/2014/main" id="{2AA78DFF-4D44-4A3B-AA5B-2605175C956E}"/>
              </a:ext>
            </a:extLst>
          </p:cNvPr>
          <p:cNvSpPr txBox="1"/>
          <p:nvPr/>
        </p:nvSpPr>
        <p:spPr>
          <a:xfrm>
            <a:off x="594360" y="188914"/>
            <a:ext cx="2578608" cy="369332"/>
          </a:xfrm>
          <a:prstGeom prst="rect">
            <a:avLst/>
          </a:prstGeom>
          <a:noFill/>
        </p:spPr>
        <p:txBody>
          <a:bodyPr wrap="square" rtlCol="0">
            <a:spAutoFit/>
          </a:bodyPr>
          <a:lstStyle/>
          <a:p>
            <a:r>
              <a:rPr lang="en-US" dirty="0">
                <a:solidFill>
                  <a:schemeClr val="bg1"/>
                </a:solidFill>
              </a:rPr>
              <a:t>Acts 26:20</a:t>
            </a:r>
          </a:p>
        </p:txBody>
      </p:sp>
      <p:sp>
        <p:nvSpPr>
          <p:cNvPr id="3" name="TextBox 2">
            <a:extLst>
              <a:ext uri="{FF2B5EF4-FFF2-40B4-BE49-F238E27FC236}">
                <a16:creationId xmlns:a16="http://schemas.microsoft.com/office/drawing/2014/main" id="{11AF122B-D0E5-4259-BCC6-0257E067325E}"/>
              </a:ext>
            </a:extLst>
          </p:cNvPr>
          <p:cNvSpPr txBox="1"/>
          <p:nvPr/>
        </p:nvSpPr>
        <p:spPr>
          <a:xfrm>
            <a:off x="316348" y="5625854"/>
            <a:ext cx="7721228" cy="3554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white"/>
                </a:solidFill>
                <a:effectLst/>
                <a:uLnTx/>
                <a:uFillTx/>
                <a:latin typeface="Times New Roman"/>
                <a:ea typeface="+mn-ea"/>
                <a:cs typeface="+mn-cs"/>
              </a:rPr>
              <a:t>1 Cor. 3:16-17; 5; 2 Cor. 2:6-8; 2 Cor. 7:10;  </a:t>
            </a:r>
            <a:r>
              <a:rPr lang="en-US" dirty="0">
                <a:solidFill>
                  <a:schemeClr val="bg1"/>
                </a:solidFill>
              </a:rPr>
              <a:t>Philippians 1:6</a:t>
            </a:r>
          </a:p>
        </p:txBody>
      </p:sp>
      <p:sp>
        <p:nvSpPr>
          <p:cNvPr id="14" name="TextBox 13">
            <a:extLst>
              <a:ext uri="{FF2B5EF4-FFF2-40B4-BE49-F238E27FC236}">
                <a16:creationId xmlns:a16="http://schemas.microsoft.com/office/drawing/2014/main" id="{091CBDD2-1939-416E-AD74-F05C6A5EB55E}"/>
              </a:ext>
            </a:extLst>
          </p:cNvPr>
          <p:cNvSpPr txBox="1"/>
          <p:nvPr/>
        </p:nvSpPr>
        <p:spPr>
          <a:xfrm>
            <a:off x="393331" y="5981336"/>
            <a:ext cx="7567262" cy="400110"/>
          </a:xfrm>
          <a:prstGeom prst="rect">
            <a:avLst/>
          </a:prstGeom>
          <a:solidFill>
            <a:schemeClr val="tx1"/>
          </a:solidFill>
        </p:spPr>
        <p:txBody>
          <a:bodyPr wrap="square" rtlCol="0">
            <a:spAutoFit/>
          </a:bodyPr>
          <a:lstStyle/>
          <a:p>
            <a:pPr algn="ctr"/>
            <a:r>
              <a:rPr lang="en-US" sz="2000" dirty="0">
                <a:solidFill>
                  <a:schemeClr val="bg1"/>
                </a:solidFill>
              </a:rPr>
              <a:t>Saved person has two natures—</a:t>
            </a:r>
          </a:p>
        </p:txBody>
      </p:sp>
      <p:sp>
        <p:nvSpPr>
          <p:cNvPr id="15" name="TextBox 14">
            <a:extLst>
              <a:ext uri="{FF2B5EF4-FFF2-40B4-BE49-F238E27FC236}">
                <a16:creationId xmlns:a16="http://schemas.microsoft.com/office/drawing/2014/main" id="{A41C918D-19AD-4358-B378-9A05F56BE1BB}"/>
              </a:ext>
            </a:extLst>
          </p:cNvPr>
          <p:cNvSpPr txBox="1"/>
          <p:nvPr/>
        </p:nvSpPr>
        <p:spPr>
          <a:xfrm>
            <a:off x="3583195" y="2165368"/>
            <a:ext cx="1033272" cy="400110"/>
          </a:xfrm>
          <a:prstGeom prst="rect">
            <a:avLst/>
          </a:prstGeom>
          <a:noFill/>
        </p:spPr>
        <p:txBody>
          <a:bodyPr wrap="square" rtlCol="0">
            <a:spAutoFit/>
          </a:bodyPr>
          <a:lstStyle/>
          <a:p>
            <a:r>
              <a:rPr lang="en-US" sz="2000" b="1" dirty="0">
                <a:solidFill>
                  <a:schemeClr val="bg1"/>
                </a:solidFill>
              </a:rPr>
              <a:t>=</a:t>
            </a:r>
            <a:r>
              <a:rPr lang="en-US" sz="2000" b="1" u="dash" dirty="0">
                <a:solidFill>
                  <a:srgbClr val="FFFF00"/>
                </a:solidFill>
              </a:rPr>
              <a:t>State</a:t>
            </a:r>
            <a:endParaRPr lang="en-US" sz="2000" b="1" dirty="0"/>
          </a:p>
        </p:txBody>
      </p:sp>
      <p:sp>
        <p:nvSpPr>
          <p:cNvPr id="16" name="TextBox 15">
            <a:extLst>
              <a:ext uri="{FF2B5EF4-FFF2-40B4-BE49-F238E27FC236}">
                <a16:creationId xmlns:a16="http://schemas.microsoft.com/office/drawing/2014/main" id="{F4B02451-398C-471F-B70A-883C81AD4C4C}"/>
              </a:ext>
            </a:extLst>
          </p:cNvPr>
          <p:cNvSpPr txBox="1"/>
          <p:nvPr/>
        </p:nvSpPr>
        <p:spPr>
          <a:xfrm>
            <a:off x="7072337" y="2190749"/>
            <a:ext cx="1033272" cy="400110"/>
          </a:xfrm>
          <a:prstGeom prst="rect">
            <a:avLst/>
          </a:prstGeom>
          <a:noFill/>
        </p:spPr>
        <p:txBody>
          <a:bodyPr wrap="square" rtlCol="0">
            <a:spAutoFit/>
          </a:bodyPr>
          <a:lstStyle/>
          <a:p>
            <a:r>
              <a:rPr lang="en-US" sz="2000" b="1" dirty="0">
                <a:solidFill>
                  <a:schemeClr val="bg1"/>
                </a:solidFill>
              </a:rPr>
              <a:t>=</a:t>
            </a:r>
            <a:r>
              <a:rPr lang="en-US" sz="2000" b="1" u="dash" dirty="0">
                <a:solidFill>
                  <a:srgbClr val="FFFF00"/>
                </a:solidFill>
              </a:rPr>
              <a:t>State</a:t>
            </a:r>
            <a:endParaRPr lang="en-US" sz="2000" b="1" dirty="0"/>
          </a:p>
        </p:txBody>
      </p:sp>
      <p:sp>
        <p:nvSpPr>
          <p:cNvPr id="17" name="TextBox 16">
            <a:extLst>
              <a:ext uri="{FF2B5EF4-FFF2-40B4-BE49-F238E27FC236}">
                <a16:creationId xmlns:a16="http://schemas.microsoft.com/office/drawing/2014/main" id="{D27AE35A-9BD5-49F9-8917-BBEDC39D9AE9}"/>
              </a:ext>
            </a:extLst>
          </p:cNvPr>
          <p:cNvSpPr txBox="1"/>
          <p:nvPr/>
        </p:nvSpPr>
        <p:spPr>
          <a:xfrm>
            <a:off x="11162296" y="1703703"/>
            <a:ext cx="1033272" cy="646331"/>
          </a:xfrm>
          <a:prstGeom prst="rect">
            <a:avLst/>
          </a:prstGeom>
          <a:noFill/>
        </p:spPr>
        <p:txBody>
          <a:bodyPr wrap="square" rtlCol="0">
            <a:spAutoFit/>
          </a:bodyPr>
          <a:lstStyle/>
          <a:p>
            <a:pPr algn="ctr"/>
            <a:r>
              <a:rPr lang="en-US" sz="1800" dirty="0">
                <a:solidFill>
                  <a:srgbClr val="FFFF00"/>
                </a:solidFill>
              </a:rPr>
              <a:t>No </a:t>
            </a:r>
            <a:r>
              <a:rPr lang="en-US" sz="1800" u="dash" dirty="0">
                <a:solidFill>
                  <a:srgbClr val="FFFF00"/>
                </a:solidFill>
              </a:rPr>
              <a:t>Standing</a:t>
            </a:r>
            <a:endParaRPr lang="en-US" dirty="0"/>
          </a:p>
        </p:txBody>
      </p:sp>
      <p:sp>
        <p:nvSpPr>
          <p:cNvPr id="18" name="TextBox 17">
            <a:extLst>
              <a:ext uri="{FF2B5EF4-FFF2-40B4-BE49-F238E27FC236}">
                <a16:creationId xmlns:a16="http://schemas.microsoft.com/office/drawing/2014/main" id="{2D76B3AC-CD7F-499A-A7C6-AE1F65F5CEB7}"/>
              </a:ext>
            </a:extLst>
          </p:cNvPr>
          <p:cNvSpPr txBox="1"/>
          <p:nvPr/>
        </p:nvSpPr>
        <p:spPr>
          <a:xfrm>
            <a:off x="8242481" y="1404292"/>
            <a:ext cx="1518735" cy="461665"/>
          </a:xfrm>
          <a:prstGeom prst="rect">
            <a:avLst/>
          </a:prstGeom>
          <a:noFill/>
        </p:spPr>
        <p:txBody>
          <a:bodyPr wrap="square" rtlCol="0">
            <a:spAutoFit/>
          </a:bodyPr>
          <a:lstStyle/>
          <a:p>
            <a:r>
              <a:rPr lang="en-US" sz="1800" dirty="0">
                <a:solidFill>
                  <a:srgbClr val="FFC000"/>
                </a:solidFill>
              </a:rPr>
              <a:t>=</a:t>
            </a:r>
            <a:r>
              <a:rPr lang="en-US" sz="2400" b="1" u="dotted" dirty="0">
                <a:solidFill>
                  <a:srgbClr val="FFFF00"/>
                </a:solidFill>
                <a:uFill>
                  <a:solidFill>
                    <a:srgbClr val="FFFF00"/>
                  </a:solidFill>
                </a:uFill>
              </a:rPr>
              <a:t>Standing</a:t>
            </a:r>
            <a:endParaRPr lang="en-US" sz="2400" dirty="0"/>
          </a:p>
        </p:txBody>
      </p:sp>
      <p:sp>
        <p:nvSpPr>
          <p:cNvPr id="19" name="Rectangle 18">
            <a:extLst>
              <a:ext uri="{FF2B5EF4-FFF2-40B4-BE49-F238E27FC236}">
                <a16:creationId xmlns:a16="http://schemas.microsoft.com/office/drawing/2014/main" id="{1504FA6B-CEEC-47A4-9A06-64F42794A48B}"/>
              </a:ext>
            </a:extLst>
          </p:cNvPr>
          <p:cNvSpPr/>
          <p:nvPr/>
        </p:nvSpPr>
        <p:spPr>
          <a:xfrm>
            <a:off x="505443" y="1869332"/>
            <a:ext cx="2065336" cy="275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Romans 4:5-8; 1:6</a:t>
            </a:r>
          </a:p>
        </p:txBody>
      </p:sp>
      <p:sp>
        <p:nvSpPr>
          <p:cNvPr id="20" name="TextBox 19">
            <a:extLst>
              <a:ext uri="{FF2B5EF4-FFF2-40B4-BE49-F238E27FC236}">
                <a16:creationId xmlns:a16="http://schemas.microsoft.com/office/drawing/2014/main" id="{90AAFD9C-886E-4490-912B-D4F3C436A302}"/>
              </a:ext>
            </a:extLst>
          </p:cNvPr>
          <p:cNvSpPr txBox="1"/>
          <p:nvPr/>
        </p:nvSpPr>
        <p:spPr>
          <a:xfrm>
            <a:off x="3680522" y="1805941"/>
            <a:ext cx="4955530" cy="338554"/>
          </a:xfrm>
          <a:prstGeom prst="rect">
            <a:avLst/>
          </a:prstGeom>
          <a:noFill/>
        </p:spPr>
        <p:txBody>
          <a:bodyPr wrap="square" rtlCol="0">
            <a:spAutoFit/>
          </a:bodyPr>
          <a:lstStyle/>
          <a:p>
            <a:r>
              <a:rPr lang="en-US" sz="1600" dirty="0">
                <a:solidFill>
                  <a:schemeClr val="bg1"/>
                </a:solidFill>
              </a:rPr>
              <a:t>James 2:24; 1:1; 5:7-9; Rev. 7:4; 14:12; Galatians 2:9</a:t>
            </a:r>
          </a:p>
        </p:txBody>
      </p:sp>
    </p:spTree>
    <p:extLst>
      <p:ext uri="{BB962C8B-B14F-4D97-AF65-F5344CB8AC3E}">
        <p14:creationId xmlns:p14="http://schemas.microsoft.com/office/powerpoint/2010/main" val="2232552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1250"/>
                                        <p:tgtEl>
                                          <p:spTgt spid="7">
                                            <p:txEl>
                                              <p:pRg st="1" end="1"/>
                                            </p:txEl>
                                          </p:spTgt>
                                        </p:tgtEl>
                                      </p:cBhvr>
                                    </p:animEffect>
                                  </p:childTnLst>
                                </p:cTn>
                              </p:par>
                            </p:childTnLst>
                          </p:cTn>
                        </p:par>
                        <p:par>
                          <p:cTn id="12" fill="hold">
                            <p:stCondLst>
                              <p:cond delay="2250"/>
                            </p:stCondLst>
                            <p:childTnLst>
                              <p:par>
                                <p:cTn id="13" presetID="22" presetClass="entr" presetSubtype="8"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1250"/>
                                        <p:tgtEl>
                                          <p:spTgt spid="10">
                                            <p:txEl>
                                              <p:pRg st="0" end="0"/>
                                            </p:txEl>
                                          </p:spTgt>
                                        </p:tgtEl>
                                      </p:cBhvr>
                                    </p:animEffect>
                                  </p:childTnLst>
                                </p:cTn>
                              </p:par>
                            </p:childTnLst>
                          </p:cTn>
                        </p:par>
                        <p:par>
                          <p:cTn id="16" fill="hold">
                            <p:stCondLst>
                              <p:cond delay="3500"/>
                            </p:stCondLst>
                            <p:childTnLst>
                              <p:par>
                                <p:cTn id="17" presetID="22" presetClass="entr" presetSubtype="8" fill="hold" grpId="0"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1250"/>
                                        <p:tgtEl>
                                          <p:spTgt spid="10">
                                            <p:txEl>
                                              <p:pRg st="1" end="1"/>
                                            </p:txEl>
                                          </p:spTgt>
                                        </p:tgtEl>
                                      </p:cBhvr>
                                    </p:animEffect>
                                  </p:childTnLst>
                                </p:cTn>
                              </p:par>
                            </p:childTnLst>
                          </p:cTn>
                        </p:par>
                        <p:par>
                          <p:cTn id="20" fill="hold">
                            <p:stCondLst>
                              <p:cond delay="4750"/>
                            </p:stCondLst>
                            <p:childTnLst>
                              <p:par>
                                <p:cTn id="21" presetID="22" presetClass="entr" presetSubtype="8" fill="hold" grpId="0" nodeType="after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wipe(left)">
                                      <p:cBhvr>
                                        <p:cTn id="23" dur="1250"/>
                                        <p:tgtEl>
                                          <p:spTgt spid="10">
                                            <p:txEl>
                                              <p:pRg st="2" end="2"/>
                                            </p:txEl>
                                          </p:spTgt>
                                        </p:tgtEl>
                                      </p:cBhvr>
                                    </p:animEffect>
                                  </p:childTnLst>
                                </p:cTn>
                              </p:par>
                            </p:childTnLst>
                          </p:cTn>
                        </p:par>
                        <p:par>
                          <p:cTn id="24" fill="hold">
                            <p:stCondLst>
                              <p:cond delay="6000"/>
                            </p:stCondLst>
                            <p:childTnLst>
                              <p:par>
                                <p:cTn id="25" presetID="22" presetClass="entr" presetSubtype="8" fill="hold" grpId="0" nodeType="after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1250"/>
                                        <p:tgtEl>
                                          <p:spTgt spid="10">
                                            <p:txEl>
                                              <p:pRg st="3" end="3"/>
                                            </p:txEl>
                                          </p:spTgt>
                                        </p:tgtEl>
                                      </p:cBhvr>
                                    </p:animEffect>
                                  </p:childTnLst>
                                </p:cTn>
                              </p:par>
                            </p:childTnLst>
                          </p:cTn>
                        </p:par>
                        <p:par>
                          <p:cTn id="28" fill="hold">
                            <p:stCondLst>
                              <p:cond delay="7250"/>
                            </p:stCondLst>
                            <p:childTnLst>
                              <p:par>
                                <p:cTn id="29" presetID="22" presetClass="entr" presetSubtype="8" fill="hold" grpId="0" nodeType="after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wipe(left)">
                                      <p:cBhvr>
                                        <p:cTn id="31" dur="1250"/>
                                        <p:tgtEl>
                                          <p:spTgt spid="10">
                                            <p:txEl>
                                              <p:pRg st="4" end="4"/>
                                            </p:txEl>
                                          </p:spTgt>
                                        </p:tgtEl>
                                      </p:cBhvr>
                                    </p:animEffect>
                                  </p:childTnLst>
                                </p:cTn>
                              </p:par>
                            </p:childTnLst>
                          </p:cTn>
                        </p:par>
                        <p:par>
                          <p:cTn id="32" fill="hold">
                            <p:stCondLst>
                              <p:cond delay="8500"/>
                            </p:stCondLst>
                            <p:childTnLst>
                              <p:par>
                                <p:cTn id="33" presetID="22" presetClass="entr" presetSubtype="8" fill="hold" grpId="0" nodeType="after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Effect transition="in" filter="wipe(left)">
                                      <p:cBhvr>
                                        <p:cTn id="35" dur="1250"/>
                                        <p:tgtEl>
                                          <p:spTgt spid="10">
                                            <p:txEl>
                                              <p:pRg st="5" end="5"/>
                                            </p:txEl>
                                          </p:spTgt>
                                        </p:tgtEl>
                                      </p:cBhvr>
                                    </p:animEffect>
                                  </p:childTnLst>
                                </p:cTn>
                              </p:par>
                            </p:childTnLst>
                          </p:cTn>
                        </p:par>
                        <p:par>
                          <p:cTn id="36" fill="hold">
                            <p:stCondLst>
                              <p:cond delay="9750"/>
                            </p:stCondLst>
                            <p:childTnLst>
                              <p:par>
                                <p:cTn id="37" presetID="22" presetClass="entr" presetSubtype="8" fill="hold" grpId="0" nodeType="afterEffect">
                                  <p:stCondLst>
                                    <p:cond delay="0"/>
                                  </p:stCondLst>
                                  <p:childTnLst>
                                    <p:set>
                                      <p:cBhvr>
                                        <p:cTn id="38" dur="1" fill="hold">
                                          <p:stCondLst>
                                            <p:cond delay="0"/>
                                          </p:stCondLst>
                                        </p:cTn>
                                        <p:tgtEl>
                                          <p:spTgt spid="10">
                                            <p:txEl>
                                              <p:pRg st="6" end="6"/>
                                            </p:txEl>
                                          </p:spTgt>
                                        </p:tgtEl>
                                        <p:attrNameLst>
                                          <p:attrName>style.visibility</p:attrName>
                                        </p:attrNameLst>
                                      </p:cBhvr>
                                      <p:to>
                                        <p:strVal val="visible"/>
                                      </p:to>
                                    </p:set>
                                    <p:animEffect transition="in" filter="wipe(left)">
                                      <p:cBhvr>
                                        <p:cTn id="39" dur="1250"/>
                                        <p:tgtEl>
                                          <p:spTgt spid="10">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right)">
                                      <p:cBhvr>
                                        <p:cTn id="44" dur="6000"/>
                                        <p:tgtEl>
                                          <p:spTgt spid="12"/>
                                        </p:tgtEl>
                                      </p:cBhvr>
                                    </p:animEffect>
                                  </p:childTnLst>
                                </p:cTn>
                              </p:par>
                            </p:childTnLst>
                          </p:cTn>
                        </p:par>
                        <p:par>
                          <p:cTn id="45" fill="hold">
                            <p:stCondLst>
                              <p:cond delay="600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20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Effect transition="in" filter="wipe(left)">
                                      <p:cBhvr>
                                        <p:cTn id="53" dur="1000"/>
                                        <p:tgtEl>
                                          <p:spTgt spid="6">
                                            <p:txEl>
                                              <p:pRg st="0" end="0"/>
                                            </p:txEl>
                                          </p:spTgt>
                                        </p:tgtEl>
                                      </p:cBhvr>
                                    </p:animEffec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wipe(left)">
                                      <p:cBhvr>
                                        <p:cTn id="57" dur="750"/>
                                        <p:tgtEl>
                                          <p:spTgt spid="9">
                                            <p:txEl>
                                              <p:pRg st="0" end="0"/>
                                            </p:txEl>
                                          </p:spTgt>
                                        </p:tgtEl>
                                      </p:cBhvr>
                                    </p:animEffect>
                                  </p:childTnLst>
                                </p:cTn>
                              </p:par>
                            </p:childTnLst>
                          </p:cTn>
                        </p:par>
                        <p:par>
                          <p:cTn id="58" fill="hold">
                            <p:stCondLst>
                              <p:cond delay="1750"/>
                            </p:stCondLst>
                            <p:childTnLst>
                              <p:par>
                                <p:cTn id="59" presetID="22" presetClass="entr" presetSubtype="8" fill="hold" grpId="0" nodeType="afterEffect">
                                  <p:stCondLst>
                                    <p:cond delay="0"/>
                                  </p:stCondLst>
                                  <p:childTnLst>
                                    <p:set>
                                      <p:cBhvr>
                                        <p:cTn id="60" dur="1" fill="hold">
                                          <p:stCondLst>
                                            <p:cond delay="0"/>
                                          </p:stCondLst>
                                        </p:cTn>
                                        <p:tgtEl>
                                          <p:spTgt spid="9">
                                            <p:txEl>
                                              <p:pRg st="1" end="1"/>
                                            </p:txEl>
                                          </p:spTgt>
                                        </p:tgtEl>
                                        <p:attrNameLst>
                                          <p:attrName>style.visibility</p:attrName>
                                        </p:attrNameLst>
                                      </p:cBhvr>
                                      <p:to>
                                        <p:strVal val="visible"/>
                                      </p:to>
                                    </p:set>
                                    <p:animEffect transition="in" filter="wipe(left)">
                                      <p:cBhvr>
                                        <p:cTn id="61" dur="750"/>
                                        <p:tgtEl>
                                          <p:spTgt spid="9">
                                            <p:txEl>
                                              <p:pRg st="1" end="1"/>
                                            </p:txEl>
                                          </p:spTgt>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9">
                                            <p:txEl>
                                              <p:pRg st="2" end="2"/>
                                            </p:txEl>
                                          </p:spTgt>
                                        </p:tgtEl>
                                        <p:attrNameLst>
                                          <p:attrName>style.visibility</p:attrName>
                                        </p:attrNameLst>
                                      </p:cBhvr>
                                      <p:to>
                                        <p:strVal val="visible"/>
                                      </p:to>
                                    </p:set>
                                    <p:animEffect transition="in" filter="wipe(left)">
                                      <p:cBhvr>
                                        <p:cTn id="65" dur="750"/>
                                        <p:tgtEl>
                                          <p:spTgt spid="9">
                                            <p:txEl>
                                              <p:pRg st="2" end="2"/>
                                            </p:txEl>
                                          </p:spTgt>
                                        </p:tgtEl>
                                      </p:cBhvr>
                                    </p:animEffect>
                                  </p:childTnLst>
                                </p:cTn>
                              </p:par>
                            </p:childTnLst>
                          </p:cTn>
                        </p:par>
                        <p:par>
                          <p:cTn id="66" fill="hold">
                            <p:stCondLst>
                              <p:cond delay="3250"/>
                            </p:stCondLst>
                            <p:childTnLst>
                              <p:par>
                                <p:cTn id="67" presetID="22" presetClass="entr" presetSubtype="8" fill="hold" grpId="0" nodeType="afterEffect">
                                  <p:stCondLst>
                                    <p:cond delay="0"/>
                                  </p:stCondLst>
                                  <p:childTnLst>
                                    <p:set>
                                      <p:cBhvr>
                                        <p:cTn id="68" dur="1" fill="hold">
                                          <p:stCondLst>
                                            <p:cond delay="0"/>
                                          </p:stCondLst>
                                        </p:cTn>
                                        <p:tgtEl>
                                          <p:spTgt spid="9">
                                            <p:txEl>
                                              <p:pRg st="3" end="3"/>
                                            </p:txEl>
                                          </p:spTgt>
                                        </p:tgtEl>
                                        <p:attrNameLst>
                                          <p:attrName>style.visibility</p:attrName>
                                        </p:attrNameLst>
                                      </p:cBhvr>
                                      <p:to>
                                        <p:strVal val="visible"/>
                                      </p:to>
                                    </p:set>
                                    <p:animEffect transition="in" filter="wipe(left)">
                                      <p:cBhvr>
                                        <p:cTn id="69" dur="750"/>
                                        <p:tgtEl>
                                          <p:spTgt spid="9">
                                            <p:txEl>
                                              <p:pRg st="3" end="3"/>
                                            </p:txEl>
                                          </p:spTgt>
                                        </p:tgtEl>
                                      </p:cBhvr>
                                    </p:animEffect>
                                  </p:childTnLst>
                                </p:cTn>
                              </p:par>
                            </p:childTnLst>
                          </p:cTn>
                        </p:par>
                        <p:par>
                          <p:cTn id="70" fill="hold">
                            <p:stCondLst>
                              <p:cond delay="4000"/>
                            </p:stCondLst>
                            <p:childTnLst>
                              <p:par>
                                <p:cTn id="71" presetID="22" presetClass="entr" presetSubtype="8" fill="hold" grpId="0" nodeType="afterEffect">
                                  <p:stCondLst>
                                    <p:cond delay="0"/>
                                  </p:stCondLst>
                                  <p:childTnLst>
                                    <p:set>
                                      <p:cBhvr>
                                        <p:cTn id="72" dur="1" fill="hold">
                                          <p:stCondLst>
                                            <p:cond delay="0"/>
                                          </p:stCondLst>
                                        </p:cTn>
                                        <p:tgtEl>
                                          <p:spTgt spid="9">
                                            <p:txEl>
                                              <p:pRg st="4" end="4"/>
                                            </p:txEl>
                                          </p:spTgt>
                                        </p:tgtEl>
                                        <p:attrNameLst>
                                          <p:attrName>style.visibility</p:attrName>
                                        </p:attrNameLst>
                                      </p:cBhvr>
                                      <p:to>
                                        <p:strVal val="visible"/>
                                      </p:to>
                                    </p:set>
                                    <p:animEffect transition="in" filter="wipe(left)">
                                      <p:cBhvr>
                                        <p:cTn id="73" dur="750"/>
                                        <p:tgtEl>
                                          <p:spTgt spid="9">
                                            <p:txEl>
                                              <p:pRg st="4" end="4"/>
                                            </p:txEl>
                                          </p:spTgt>
                                        </p:tgtEl>
                                      </p:cBhvr>
                                    </p:animEffect>
                                  </p:childTnLst>
                                </p:cTn>
                              </p:par>
                            </p:childTnLst>
                          </p:cTn>
                        </p:par>
                        <p:par>
                          <p:cTn id="74" fill="hold">
                            <p:stCondLst>
                              <p:cond delay="4750"/>
                            </p:stCondLst>
                            <p:childTnLst>
                              <p:par>
                                <p:cTn id="75" presetID="22" presetClass="entr" presetSubtype="8" fill="hold" grpId="0" nodeType="afterEffect">
                                  <p:stCondLst>
                                    <p:cond delay="0"/>
                                  </p:stCondLst>
                                  <p:childTnLst>
                                    <p:set>
                                      <p:cBhvr>
                                        <p:cTn id="76" dur="1" fill="hold">
                                          <p:stCondLst>
                                            <p:cond delay="0"/>
                                          </p:stCondLst>
                                        </p:cTn>
                                        <p:tgtEl>
                                          <p:spTgt spid="9">
                                            <p:txEl>
                                              <p:pRg st="5" end="5"/>
                                            </p:txEl>
                                          </p:spTgt>
                                        </p:tgtEl>
                                        <p:attrNameLst>
                                          <p:attrName>style.visibility</p:attrName>
                                        </p:attrNameLst>
                                      </p:cBhvr>
                                      <p:to>
                                        <p:strVal val="visible"/>
                                      </p:to>
                                    </p:set>
                                    <p:animEffect transition="in" filter="wipe(left)">
                                      <p:cBhvr>
                                        <p:cTn id="77" dur="750"/>
                                        <p:tgtEl>
                                          <p:spTgt spid="9">
                                            <p:txEl>
                                              <p:pRg st="5" end="5"/>
                                            </p:txEl>
                                          </p:spTgt>
                                        </p:tgtEl>
                                      </p:cBhvr>
                                    </p:animEffect>
                                  </p:childTnLst>
                                </p:cTn>
                              </p:par>
                            </p:childTnLst>
                          </p:cTn>
                        </p:par>
                        <p:par>
                          <p:cTn id="78" fill="hold">
                            <p:stCondLst>
                              <p:cond delay="5500"/>
                            </p:stCondLst>
                            <p:childTnLst>
                              <p:par>
                                <p:cTn id="79" presetID="22" presetClass="entr" presetSubtype="8" fill="hold" grpId="0" nodeType="afterEffect">
                                  <p:stCondLst>
                                    <p:cond delay="0"/>
                                  </p:stCondLst>
                                  <p:childTnLst>
                                    <p:set>
                                      <p:cBhvr>
                                        <p:cTn id="80" dur="1" fill="hold">
                                          <p:stCondLst>
                                            <p:cond delay="0"/>
                                          </p:stCondLst>
                                        </p:cTn>
                                        <p:tgtEl>
                                          <p:spTgt spid="9">
                                            <p:txEl>
                                              <p:pRg st="6" end="6"/>
                                            </p:txEl>
                                          </p:spTgt>
                                        </p:tgtEl>
                                        <p:attrNameLst>
                                          <p:attrName>style.visibility</p:attrName>
                                        </p:attrNameLst>
                                      </p:cBhvr>
                                      <p:to>
                                        <p:strVal val="visible"/>
                                      </p:to>
                                    </p:set>
                                    <p:animEffect transition="in" filter="wipe(left)">
                                      <p:cBhvr>
                                        <p:cTn id="81" dur="750"/>
                                        <p:tgtEl>
                                          <p:spTgt spid="9">
                                            <p:txEl>
                                              <p:pRg st="6" end="6"/>
                                            </p:txEl>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
                                            <p:txEl>
                                              <p:pRg st="0" end="0"/>
                                            </p:txEl>
                                          </p:spTgt>
                                        </p:tgtEl>
                                        <p:attrNameLst>
                                          <p:attrName>style.visibility</p:attrName>
                                        </p:attrNameLst>
                                      </p:cBhvr>
                                      <p:to>
                                        <p:strVal val="visible"/>
                                      </p:to>
                                    </p:set>
                                    <p:animEffect transition="in" filter="wipe(left)">
                                      <p:cBhvr>
                                        <p:cTn id="84" dur="1000"/>
                                        <p:tgtEl>
                                          <p:spTgt spid="5">
                                            <p:txEl>
                                              <p:pRg st="0" end="0"/>
                                            </p:txEl>
                                          </p:spTgt>
                                        </p:tgtEl>
                                      </p:cBhvr>
                                    </p:animEffect>
                                  </p:childTnLst>
                                </p:cTn>
                              </p:par>
                            </p:childTnLst>
                          </p:cTn>
                        </p:par>
                        <p:par>
                          <p:cTn id="85" fill="hold">
                            <p:stCondLst>
                              <p:cond delay="6500"/>
                            </p:stCondLst>
                            <p:childTnLst>
                              <p:par>
                                <p:cTn id="86" presetID="22" presetClass="entr" presetSubtype="8" fill="hold" grpId="0" nodeType="afterEffect">
                                  <p:stCondLst>
                                    <p:cond delay="0"/>
                                  </p:stCondLst>
                                  <p:childTnLst>
                                    <p:set>
                                      <p:cBhvr>
                                        <p:cTn id="87" dur="1" fill="hold">
                                          <p:stCondLst>
                                            <p:cond delay="0"/>
                                          </p:stCondLst>
                                        </p:cTn>
                                        <p:tgtEl>
                                          <p:spTgt spid="8">
                                            <p:txEl>
                                              <p:pRg st="0" end="0"/>
                                            </p:txEl>
                                          </p:spTgt>
                                        </p:tgtEl>
                                        <p:attrNameLst>
                                          <p:attrName>style.visibility</p:attrName>
                                        </p:attrNameLst>
                                      </p:cBhvr>
                                      <p:to>
                                        <p:strVal val="visible"/>
                                      </p:to>
                                    </p:set>
                                    <p:animEffect transition="in" filter="wipe(left)">
                                      <p:cBhvr>
                                        <p:cTn id="88" dur="750"/>
                                        <p:tgtEl>
                                          <p:spTgt spid="8">
                                            <p:txEl>
                                              <p:pRg st="0" end="0"/>
                                            </p:txEl>
                                          </p:spTgt>
                                        </p:tgtEl>
                                      </p:cBhvr>
                                    </p:animEffect>
                                  </p:childTnLst>
                                </p:cTn>
                              </p:par>
                            </p:childTnLst>
                          </p:cTn>
                        </p:par>
                        <p:par>
                          <p:cTn id="89" fill="hold">
                            <p:stCondLst>
                              <p:cond delay="7250"/>
                            </p:stCondLst>
                            <p:childTnLst>
                              <p:par>
                                <p:cTn id="90" presetID="22" presetClass="entr" presetSubtype="8" fill="hold" grpId="0" nodeType="afterEffect">
                                  <p:stCondLst>
                                    <p:cond delay="0"/>
                                  </p:stCondLst>
                                  <p:childTnLst>
                                    <p:set>
                                      <p:cBhvr>
                                        <p:cTn id="91" dur="1" fill="hold">
                                          <p:stCondLst>
                                            <p:cond delay="0"/>
                                          </p:stCondLst>
                                        </p:cTn>
                                        <p:tgtEl>
                                          <p:spTgt spid="8">
                                            <p:txEl>
                                              <p:pRg st="1" end="1"/>
                                            </p:txEl>
                                          </p:spTgt>
                                        </p:tgtEl>
                                        <p:attrNameLst>
                                          <p:attrName>style.visibility</p:attrName>
                                        </p:attrNameLst>
                                      </p:cBhvr>
                                      <p:to>
                                        <p:strVal val="visible"/>
                                      </p:to>
                                    </p:set>
                                    <p:animEffect transition="in" filter="wipe(left)">
                                      <p:cBhvr>
                                        <p:cTn id="92" dur="750"/>
                                        <p:tgtEl>
                                          <p:spTgt spid="8">
                                            <p:txEl>
                                              <p:pRg st="1" end="1"/>
                                            </p:txEl>
                                          </p:spTgt>
                                        </p:tgtEl>
                                      </p:cBhvr>
                                    </p:animEffect>
                                  </p:childTnLst>
                                </p:cTn>
                              </p:par>
                            </p:childTnLst>
                          </p:cTn>
                        </p:par>
                        <p:par>
                          <p:cTn id="93" fill="hold">
                            <p:stCondLst>
                              <p:cond delay="8000"/>
                            </p:stCondLst>
                            <p:childTnLst>
                              <p:par>
                                <p:cTn id="94" presetID="22" presetClass="entr" presetSubtype="8" fill="hold" grpId="0" nodeType="afterEffect">
                                  <p:stCondLst>
                                    <p:cond delay="0"/>
                                  </p:stCondLst>
                                  <p:childTnLst>
                                    <p:set>
                                      <p:cBhvr>
                                        <p:cTn id="95" dur="1" fill="hold">
                                          <p:stCondLst>
                                            <p:cond delay="0"/>
                                          </p:stCondLst>
                                        </p:cTn>
                                        <p:tgtEl>
                                          <p:spTgt spid="8">
                                            <p:txEl>
                                              <p:pRg st="2" end="2"/>
                                            </p:txEl>
                                          </p:spTgt>
                                        </p:tgtEl>
                                        <p:attrNameLst>
                                          <p:attrName>style.visibility</p:attrName>
                                        </p:attrNameLst>
                                      </p:cBhvr>
                                      <p:to>
                                        <p:strVal val="visible"/>
                                      </p:to>
                                    </p:set>
                                    <p:animEffect transition="in" filter="wipe(left)">
                                      <p:cBhvr>
                                        <p:cTn id="96" dur="750"/>
                                        <p:tgtEl>
                                          <p:spTgt spid="8">
                                            <p:txEl>
                                              <p:pRg st="2" end="2"/>
                                            </p:txEl>
                                          </p:spTgt>
                                        </p:tgtEl>
                                      </p:cBhvr>
                                    </p:animEffect>
                                  </p:childTnLst>
                                </p:cTn>
                              </p:par>
                            </p:childTnLst>
                          </p:cTn>
                        </p:par>
                        <p:par>
                          <p:cTn id="97" fill="hold">
                            <p:stCondLst>
                              <p:cond delay="8750"/>
                            </p:stCondLst>
                            <p:childTnLst>
                              <p:par>
                                <p:cTn id="98" presetID="22" presetClass="entr" presetSubtype="8" fill="hold" grpId="0" nodeType="afterEffect">
                                  <p:stCondLst>
                                    <p:cond delay="0"/>
                                  </p:stCondLst>
                                  <p:childTnLst>
                                    <p:set>
                                      <p:cBhvr>
                                        <p:cTn id="99" dur="1" fill="hold">
                                          <p:stCondLst>
                                            <p:cond delay="0"/>
                                          </p:stCondLst>
                                        </p:cTn>
                                        <p:tgtEl>
                                          <p:spTgt spid="8">
                                            <p:txEl>
                                              <p:pRg st="3" end="3"/>
                                            </p:txEl>
                                          </p:spTgt>
                                        </p:tgtEl>
                                        <p:attrNameLst>
                                          <p:attrName>style.visibility</p:attrName>
                                        </p:attrNameLst>
                                      </p:cBhvr>
                                      <p:to>
                                        <p:strVal val="visible"/>
                                      </p:to>
                                    </p:set>
                                    <p:animEffect transition="in" filter="wipe(left)">
                                      <p:cBhvr>
                                        <p:cTn id="100" dur="750"/>
                                        <p:tgtEl>
                                          <p:spTgt spid="8">
                                            <p:txEl>
                                              <p:pRg st="3" end="3"/>
                                            </p:txEl>
                                          </p:spTgt>
                                        </p:tgtEl>
                                      </p:cBhvr>
                                    </p:animEffect>
                                  </p:childTnLst>
                                </p:cTn>
                              </p:par>
                            </p:childTnLst>
                          </p:cTn>
                        </p:par>
                        <p:par>
                          <p:cTn id="101" fill="hold">
                            <p:stCondLst>
                              <p:cond delay="9500"/>
                            </p:stCondLst>
                            <p:childTnLst>
                              <p:par>
                                <p:cTn id="102" presetID="22" presetClass="entr" presetSubtype="8" fill="hold" grpId="0" nodeType="afterEffect">
                                  <p:stCondLst>
                                    <p:cond delay="0"/>
                                  </p:stCondLst>
                                  <p:childTnLst>
                                    <p:set>
                                      <p:cBhvr>
                                        <p:cTn id="103" dur="1" fill="hold">
                                          <p:stCondLst>
                                            <p:cond delay="0"/>
                                          </p:stCondLst>
                                        </p:cTn>
                                        <p:tgtEl>
                                          <p:spTgt spid="8">
                                            <p:txEl>
                                              <p:pRg st="4" end="4"/>
                                            </p:txEl>
                                          </p:spTgt>
                                        </p:tgtEl>
                                        <p:attrNameLst>
                                          <p:attrName>style.visibility</p:attrName>
                                        </p:attrNameLst>
                                      </p:cBhvr>
                                      <p:to>
                                        <p:strVal val="visible"/>
                                      </p:to>
                                    </p:set>
                                    <p:animEffect transition="in" filter="wipe(left)">
                                      <p:cBhvr>
                                        <p:cTn id="104" dur="750"/>
                                        <p:tgtEl>
                                          <p:spTgt spid="8">
                                            <p:txEl>
                                              <p:pRg st="4" end="4"/>
                                            </p:txEl>
                                          </p:spTgt>
                                        </p:tgtEl>
                                      </p:cBhvr>
                                    </p:animEffect>
                                  </p:childTnLst>
                                </p:cTn>
                              </p:par>
                            </p:childTnLst>
                          </p:cTn>
                        </p:par>
                        <p:par>
                          <p:cTn id="105" fill="hold">
                            <p:stCondLst>
                              <p:cond delay="10250"/>
                            </p:stCondLst>
                            <p:childTnLst>
                              <p:par>
                                <p:cTn id="106" presetID="22" presetClass="entr" presetSubtype="8" fill="hold" grpId="0" nodeType="afterEffect">
                                  <p:stCondLst>
                                    <p:cond delay="0"/>
                                  </p:stCondLst>
                                  <p:childTnLst>
                                    <p:set>
                                      <p:cBhvr>
                                        <p:cTn id="107" dur="1" fill="hold">
                                          <p:stCondLst>
                                            <p:cond delay="0"/>
                                          </p:stCondLst>
                                        </p:cTn>
                                        <p:tgtEl>
                                          <p:spTgt spid="8">
                                            <p:txEl>
                                              <p:pRg st="5" end="5"/>
                                            </p:txEl>
                                          </p:spTgt>
                                        </p:tgtEl>
                                        <p:attrNameLst>
                                          <p:attrName>style.visibility</p:attrName>
                                        </p:attrNameLst>
                                      </p:cBhvr>
                                      <p:to>
                                        <p:strVal val="visible"/>
                                      </p:to>
                                    </p:set>
                                    <p:animEffect transition="in" filter="wipe(left)">
                                      <p:cBhvr>
                                        <p:cTn id="108" dur="750"/>
                                        <p:tgtEl>
                                          <p:spTgt spid="8">
                                            <p:txEl>
                                              <p:pRg st="5" end="5"/>
                                            </p:txEl>
                                          </p:spTgt>
                                        </p:tgtEl>
                                      </p:cBhvr>
                                    </p:animEffect>
                                  </p:childTnLst>
                                </p:cTn>
                              </p:par>
                            </p:childTnLst>
                          </p:cTn>
                        </p:par>
                        <p:par>
                          <p:cTn id="109" fill="hold">
                            <p:stCondLst>
                              <p:cond delay="11000"/>
                            </p:stCondLst>
                            <p:childTnLst>
                              <p:par>
                                <p:cTn id="110" presetID="22" presetClass="entr" presetSubtype="8" fill="hold" grpId="0" nodeType="afterEffect">
                                  <p:stCondLst>
                                    <p:cond delay="0"/>
                                  </p:stCondLst>
                                  <p:childTnLst>
                                    <p:set>
                                      <p:cBhvr>
                                        <p:cTn id="111" dur="1" fill="hold">
                                          <p:stCondLst>
                                            <p:cond delay="0"/>
                                          </p:stCondLst>
                                        </p:cTn>
                                        <p:tgtEl>
                                          <p:spTgt spid="8">
                                            <p:txEl>
                                              <p:pRg st="6" end="6"/>
                                            </p:txEl>
                                          </p:spTgt>
                                        </p:tgtEl>
                                        <p:attrNameLst>
                                          <p:attrName>style.visibility</p:attrName>
                                        </p:attrNameLst>
                                      </p:cBhvr>
                                      <p:to>
                                        <p:strVal val="visible"/>
                                      </p:to>
                                    </p:set>
                                    <p:animEffect transition="in" filter="wipe(left)">
                                      <p:cBhvr>
                                        <p:cTn id="112" dur="750"/>
                                        <p:tgtEl>
                                          <p:spTgt spid="8">
                                            <p:txEl>
                                              <p:pRg st="6" end="6"/>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iterate type="lt">
                                    <p:tmPct val="10000"/>
                                  </p:iterate>
                                  <p:childTnLst>
                                    <p:set>
                                      <p:cBhvr>
                                        <p:cTn id="116" dur="1" fill="hold">
                                          <p:stCondLst>
                                            <p:cond delay="0"/>
                                          </p:stCondLst>
                                        </p:cTn>
                                        <p:tgtEl>
                                          <p:spTgt spid="13"/>
                                        </p:tgtEl>
                                        <p:attrNameLst>
                                          <p:attrName>style.visibility</p:attrName>
                                        </p:attrNameLst>
                                      </p:cBhvr>
                                      <p:to>
                                        <p:strVal val="visible"/>
                                      </p:to>
                                    </p:set>
                                    <p:animEffect transition="in" filter="wipe(left)">
                                      <p:cBhvr>
                                        <p:cTn id="117" dur="1000"/>
                                        <p:tgtEl>
                                          <p:spTgt spid="13"/>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wipe(down)">
                                      <p:cBhvr>
                                        <p:cTn id="122" dur="1000"/>
                                        <p:tgtEl>
                                          <p:spTgt spid="1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20"/>
                                        </p:tgtEl>
                                        <p:attrNameLst>
                                          <p:attrName>style.visibility</p:attrName>
                                        </p:attrNameLst>
                                      </p:cBhvr>
                                      <p:to>
                                        <p:strVal val="visible"/>
                                      </p:to>
                                    </p:set>
                                    <p:animEffect transition="in" filter="wipe(down)">
                                      <p:cBhvr>
                                        <p:cTn id="127" dur="1000"/>
                                        <p:tgtEl>
                                          <p:spTgt spid="20"/>
                                        </p:tgtEl>
                                      </p:cBhvr>
                                    </p:animEffect>
                                  </p:childTnLst>
                                </p:cTn>
                              </p:par>
                            </p:childTnLst>
                          </p:cTn>
                        </p:par>
                      </p:childTnLst>
                    </p:cTn>
                  </p:par>
                  <p:par>
                    <p:cTn id="128" fill="hold">
                      <p:stCondLst>
                        <p:cond delay="indefinite"/>
                      </p:stCondLst>
                      <p:childTnLst>
                        <p:par>
                          <p:cTn id="129" fill="hold">
                            <p:stCondLst>
                              <p:cond delay="0"/>
                            </p:stCondLst>
                            <p:childTnLst>
                              <p:par>
                                <p:cTn id="130" presetID="2" presetClass="entr" presetSubtype="9" fill="hold" grpId="0" nodeType="clickEffect">
                                  <p:stCondLst>
                                    <p:cond delay="0"/>
                                  </p:stCondLst>
                                  <p:childTnLst>
                                    <p:set>
                                      <p:cBhvr>
                                        <p:cTn id="131" dur="1" fill="hold">
                                          <p:stCondLst>
                                            <p:cond delay="0"/>
                                          </p:stCondLst>
                                        </p:cTn>
                                        <p:tgtEl>
                                          <p:spTgt spid="17"/>
                                        </p:tgtEl>
                                        <p:attrNameLst>
                                          <p:attrName>style.visibility</p:attrName>
                                        </p:attrNameLst>
                                      </p:cBhvr>
                                      <p:to>
                                        <p:strVal val="visible"/>
                                      </p:to>
                                    </p:set>
                                    <p:anim calcmode="lin" valueType="num">
                                      <p:cBhvr additive="base">
                                        <p:cTn id="132" dur="1000" fill="hold"/>
                                        <p:tgtEl>
                                          <p:spTgt spid="17"/>
                                        </p:tgtEl>
                                        <p:attrNameLst>
                                          <p:attrName>ppt_x</p:attrName>
                                        </p:attrNameLst>
                                      </p:cBhvr>
                                      <p:tavLst>
                                        <p:tav tm="0">
                                          <p:val>
                                            <p:strVal val="0-#ppt_w/2"/>
                                          </p:val>
                                        </p:tav>
                                        <p:tav tm="100000">
                                          <p:val>
                                            <p:strVal val="#ppt_x"/>
                                          </p:val>
                                        </p:tav>
                                      </p:tavLst>
                                    </p:anim>
                                    <p:anim calcmode="lin" valueType="num">
                                      <p:cBhvr additive="base">
                                        <p:cTn id="133"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8" fill="hold" grpId="0" nodeType="clickEffect">
                                  <p:stCondLst>
                                    <p:cond delay="0"/>
                                  </p:stCondLst>
                                  <p:childTnLst>
                                    <p:set>
                                      <p:cBhvr>
                                        <p:cTn id="137" dur="1" fill="hold">
                                          <p:stCondLst>
                                            <p:cond delay="0"/>
                                          </p:stCondLst>
                                        </p:cTn>
                                        <p:tgtEl>
                                          <p:spTgt spid="18"/>
                                        </p:tgtEl>
                                        <p:attrNameLst>
                                          <p:attrName>style.visibility</p:attrName>
                                        </p:attrNameLst>
                                      </p:cBhvr>
                                      <p:to>
                                        <p:strVal val="visible"/>
                                      </p:to>
                                    </p:set>
                                    <p:anim calcmode="lin" valueType="num">
                                      <p:cBhvr additive="base">
                                        <p:cTn id="138" dur="1250" fill="hold"/>
                                        <p:tgtEl>
                                          <p:spTgt spid="18"/>
                                        </p:tgtEl>
                                        <p:attrNameLst>
                                          <p:attrName>ppt_x</p:attrName>
                                        </p:attrNameLst>
                                      </p:cBhvr>
                                      <p:tavLst>
                                        <p:tav tm="0">
                                          <p:val>
                                            <p:strVal val="0-#ppt_w/2"/>
                                          </p:val>
                                        </p:tav>
                                        <p:tav tm="100000">
                                          <p:val>
                                            <p:strVal val="#ppt_x"/>
                                          </p:val>
                                        </p:tav>
                                      </p:tavLst>
                                    </p:anim>
                                    <p:anim calcmode="lin" valueType="num">
                                      <p:cBhvr additive="base">
                                        <p:cTn id="139" dur="12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16"/>
                                        </p:tgtEl>
                                        <p:attrNameLst>
                                          <p:attrName>style.visibility</p:attrName>
                                        </p:attrNameLst>
                                      </p:cBhvr>
                                      <p:to>
                                        <p:strVal val="visible"/>
                                      </p:to>
                                    </p:set>
                                    <p:anim calcmode="lin" valueType="num">
                                      <p:cBhvr additive="base">
                                        <p:cTn id="144" dur="1000" fill="hold"/>
                                        <p:tgtEl>
                                          <p:spTgt spid="16"/>
                                        </p:tgtEl>
                                        <p:attrNameLst>
                                          <p:attrName>ppt_x</p:attrName>
                                        </p:attrNameLst>
                                      </p:cBhvr>
                                      <p:tavLst>
                                        <p:tav tm="0">
                                          <p:val>
                                            <p:strVal val="#ppt_x"/>
                                          </p:val>
                                        </p:tav>
                                        <p:tav tm="100000">
                                          <p:val>
                                            <p:strVal val="#ppt_x"/>
                                          </p:val>
                                        </p:tav>
                                      </p:tavLst>
                                    </p:anim>
                                    <p:anim calcmode="lin" valueType="num">
                                      <p:cBhvr additive="base">
                                        <p:cTn id="145"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9" fill="hold" grpId="0" nodeType="clickEffect">
                                  <p:stCondLst>
                                    <p:cond delay="0"/>
                                  </p:stCondLst>
                                  <p:childTnLst>
                                    <p:set>
                                      <p:cBhvr>
                                        <p:cTn id="149" dur="1" fill="hold">
                                          <p:stCondLst>
                                            <p:cond delay="0"/>
                                          </p:stCondLst>
                                        </p:cTn>
                                        <p:tgtEl>
                                          <p:spTgt spid="15"/>
                                        </p:tgtEl>
                                        <p:attrNameLst>
                                          <p:attrName>style.visibility</p:attrName>
                                        </p:attrNameLst>
                                      </p:cBhvr>
                                      <p:to>
                                        <p:strVal val="visible"/>
                                      </p:to>
                                    </p:set>
                                    <p:anim calcmode="lin" valueType="num">
                                      <p:cBhvr additive="base">
                                        <p:cTn id="150" dur="1000" fill="hold"/>
                                        <p:tgtEl>
                                          <p:spTgt spid="15"/>
                                        </p:tgtEl>
                                        <p:attrNameLst>
                                          <p:attrName>ppt_x</p:attrName>
                                        </p:attrNameLst>
                                      </p:cBhvr>
                                      <p:tavLst>
                                        <p:tav tm="0">
                                          <p:val>
                                            <p:strVal val="0-#ppt_w/2"/>
                                          </p:val>
                                        </p:tav>
                                        <p:tav tm="100000">
                                          <p:val>
                                            <p:strVal val="#ppt_x"/>
                                          </p:val>
                                        </p:tav>
                                      </p:tavLst>
                                    </p:anim>
                                    <p:anim calcmode="lin" valueType="num">
                                      <p:cBhvr additive="base">
                                        <p:cTn id="151"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grpId="0" nodeType="clickEffect">
                                  <p:stCondLst>
                                    <p:cond delay="0"/>
                                  </p:stCondLst>
                                  <p:childTnLst>
                                    <p:set>
                                      <p:cBhvr>
                                        <p:cTn id="155" dur="1" fill="hold">
                                          <p:stCondLst>
                                            <p:cond delay="0"/>
                                          </p:stCondLst>
                                        </p:cTn>
                                        <p:tgtEl>
                                          <p:spTgt spid="14"/>
                                        </p:tgtEl>
                                        <p:attrNameLst>
                                          <p:attrName>style.visibility</p:attrName>
                                        </p:attrNameLst>
                                      </p:cBhvr>
                                      <p:to>
                                        <p:strVal val="visible"/>
                                      </p:to>
                                    </p:set>
                                    <p:animEffect transition="in" filter="wipe(left)">
                                      <p:cBhvr>
                                        <p:cTn id="156" dur="1000"/>
                                        <p:tgtEl>
                                          <p:spTgt spid="14"/>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grpId="0" nodeType="clickEffect">
                                  <p:stCondLst>
                                    <p:cond delay="0"/>
                                  </p:stCondLst>
                                  <p:iterate type="wd">
                                    <p:tmPct val="10000"/>
                                  </p:iterate>
                                  <p:childTnLst>
                                    <p:set>
                                      <p:cBhvr>
                                        <p:cTn id="160" dur="1" fill="hold">
                                          <p:stCondLst>
                                            <p:cond delay="0"/>
                                          </p:stCondLst>
                                        </p:cTn>
                                        <p:tgtEl>
                                          <p:spTgt spid="3"/>
                                        </p:tgtEl>
                                        <p:attrNameLst>
                                          <p:attrName>style.visibility</p:attrName>
                                        </p:attrNameLst>
                                      </p:cBhvr>
                                      <p:to>
                                        <p:strVal val="visible"/>
                                      </p:to>
                                    </p:set>
                                    <p:animEffect transition="in" filter="wipe(left)">
                                      <p:cBhvr>
                                        <p:cTn id="161" dur="1500"/>
                                        <p:tgtEl>
                                          <p:spTgt spid="3"/>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8" fill="hold" grpId="0" nodeType="clickEffect">
                                  <p:stCondLst>
                                    <p:cond delay="0"/>
                                  </p:stCondLst>
                                  <p:iterate type="lt">
                                    <p:tmPct val="10000"/>
                                  </p:iterate>
                                  <p:childTnLst>
                                    <p:set>
                                      <p:cBhvr>
                                        <p:cTn id="165" dur="1" fill="hold">
                                          <p:stCondLst>
                                            <p:cond delay="0"/>
                                          </p:stCondLst>
                                        </p:cTn>
                                        <p:tgtEl>
                                          <p:spTgt spid="2"/>
                                        </p:tgtEl>
                                        <p:attrNameLst>
                                          <p:attrName>style.visibility</p:attrName>
                                        </p:attrNameLst>
                                      </p:cBhvr>
                                      <p:to>
                                        <p:strVal val="visible"/>
                                      </p:to>
                                    </p:set>
                                    <p:animEffect transition="in" filter="wipe(left)">
                                      <p:cBhvr>
                                        <p:cTn id="16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6" grpId="0" build="p"/>
      <p:bldP spid="9" grpId="0" build="p"/>
      <p:bldP spid="7" grpId="0" uiExpand="1" build="p"/>
      <p:bldP spid="10" grpId="0" build="p"/>
      <p:bldP spid="11" grpId="0"/>
      <p:bldP spid="12" grpId="0" animBg="1"/>
      <p:bldP spid="13" grpId="0"/>
      <p:bldP spid="2" grpId="0"/>
      <p:bldP spid="3" grpId="0"/>
      <p:bldP spid="14" grpId="0" animBg="1"/>
      <p:bldP spid="15" grpId="0"/>
      <p:bldP spid="16" grpId="0"/>
      <p:bldP spid="17" grpId="0"/>
      <p:bldP spid="18"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DACC9D5-8818-4DD2-9B90-F623F6881E3A}"/>
              </a:ext>
            </a:extLst>
          </p:cNvPr>
          <p:cNvSpPr>
            <a:spLocks noGrp="1"/>
          </p:cNvSpPr>
          <p:nvPr>
            <p:ph idx="1"/>
          </p:nvPr>
        </p:nvSpPr>
        <p:spPr>
          <a:xfrm>
            <a:off x="0" y="0"/>
            <a:ext cx="12192000" cy="6858000"/>
          </a:xfrm>
          <a:blipFill>
            <a:blip r:embed="rId2"/>
            <a:tile tx="0" ty="0" sx="100000" sy="100000" flip="none" algn="tl"/>
          </a:blipFill>
        </p:spPr>
        <p:txBody>
          <a:bodyPr>
            <a:normAutofit lnSpcReduction="10000"/>
          </a:bodyPr>
          <a:lstStyle/>
          <a:p>
            <a:r>
              <a:rPr lang="en-US" dirty="0">
                <a:solidFill>
                  <a:schemeClr val="tx1"/>
                </a:solidFill>
              </a:rPr>
              <a:t>Revelation 12:1-6 (KJV) </a:t>
            </a:r>
          </a:p>
          <a:p>
            <a:r>
              <a:rPr lang="en-US" dirty="0">
                <a:solidFill>
                  <a:schemeClr val="tx1"/>
                </a:solidFill>
              </a:rPr>
              <a:t>1  And there appeared a great wonder in heaven; a woman clothed with the sun, and the moon under her feet, and upon her head a crown of twelve stars: </a:t>
            </a:r>
          </a:p>
          <a:p>
            <a:r>
              <a:rPr lang="en-US" dirty="0">
                <a:solidFill>
                  <a:schemeClr val="tx1"/>
                </a:solidFill>
              </a:rPr>
              <a:t>2  And she being with child cried, travailing in birth, and pained to be delivered. </a:t>
            </a:r>
          </a:p>
          <a:p>
            <a:r>
              <a:rPr lang="en-US" dirty="0">
                <a:solidFill>
                  <a:schemeClr val="tx1"/>
                </a:solidFill>
              </a:rPr>
              <a:t>3  And there appeared another wonder in heaven; and behold a great red dragon, having seven heads and ten horns, and seven crowns upon his heads. </a:t>
            </a:r>
          </a:p>
          <a:p>
            <a:r>
              <a:rPr lang="en-US" dirty="0">
                <a:solidFill>
                  <a:schemeClr val="tx1"/>
                </a:solidFill>
              </a:rPr>
              <a:t>4  And his tail drew the third part of the stars of heaven, and did cast them to the earth: and the dragon stood before the woman which was ready to be delivered, for to devour her child as soon as it was born. </a:t>
            </a:r>
          </a:p>
          <a:p>
            <a:r>
              <a:rPr lang="en-US" dirty="0">
                <a:solidFill>
                  <a:schemeClr val="tx1"/>
                </a:solidFill>
              </a:rPr>
              <a:t>5  And she brought forth a man child, who was to rule all nations with a rod of iron: and her child was caught up unto God, and to his throne. </a:t>
            </a:r>
          </a:p>
          <a:p>
            <a:r>
              <a:rPr lang="en-US" dirty="0">
                <a:solidFill>
                  <a:schemeClr val="tx1"/>
                </a:solidFill>
              </a:rPr>
              <a:t>6  And the woman fled into the wilderness, where she hath a place prepared of God, that they should feed her there a thousand two hundred and threescore days. </a:t>
            </a:r>
          </a:p>
          <a:p>
            <a:endParaRPr lang="en-US" dirty="0">
              <a:solidFill>
                <a:schemeClr val="tx1"/>
              </a:solidFill>
            </a:endParaRPr>
          </a:p>
        </p:txBody>
      </p:sp>
    </p:spTree>
    <p:extLst>
      <p:ext uri="{BB962C8B-B14F-4D97-AF65-F5344CB8AC3E}">
        <p14:creationId xmlns:p14="http://schemas.microsoft.com/office/powerpoint/2010/main" val="3266299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044C9-450F-4BC9-AA09-7C1626E945DF}"/>
              </a:ext>
            </a:extLst>
          </p:cNvPr>
          <p:cNvSpPr>
            <a:spLocks noGrp="1"/>
          </p:cNvSpPr>
          <p:nvPr>
            <p:ph type="title"/>
          </p:nvPr>
        </p:nvSpPr>
        <p:spPr/>
        <p:txBody>
          <a:bodyPr/>
          <a:lstStyle/>
          <a:p>
            <a:r>
              <a:rPr lang="en-US" dirty="0"/>
              <a:t>Chronology</a:t>
            </a:r>
          </a:p>
        </p:txBody>
      </p:sp>
      <p:grpSp>
        <p:nvGrpSpPr>
          <p:cNvPr id="22" name="Group 21">
            <a:extLst>
              <a:ext uri="{FF2B5EF4-FFF2-40B4-BE49-F238E27FC236}">
                <a16:creationId xmlns:a16="http://schemas.microsoft.com/office/drawing/2014/main" id="{3C3A1FE6-F438-4FB5-88F5-2E1EF950423D}"/>
              </a:ext>
            </a:extLst>
          </p:cNvPr>
          <p:cNvGrpSpPr/>
          <p:nvPr/>
        </p:nvGrpSpPr>
        <p:grpSpPr>
          <a:xfrm>
            <a:off x="1658219" y="1456358"/>
            <a:ext cx="2008447" cy="941438"/>
            <a:chOff x="1698313" y="2487562"/>
            <a:chExt cx="8646217" cy="3598816"/>
          </a:xfrm>
        </p:grpSpPr>
        <p:grpSp>
          <p:nvGrpSpPr>
            <p:cNvPr id="12" name="Group 11">
              <a:extLst>
                <a:ext uri="{FF2B5EF4-FFF2-40B4-BE49-F238E27FC236}">
                  <a16:creationId xmlns:a16="http://schemas.microsoft.com/office/drawing/2014/main" id="{A3417605-7372-4877-9A5D-3F4EE77E3F63}"/>
                </a:ext>
              </a:extLst>
            </p:cNvPr>
            <p:cNvGrpSpPr/>
            <p:nvPr/>
          </p:nvGrpSpPr>
          <p:grpSpPr>
            <a:xfrm>
              <a:off x="1698313" y="2487562"/>
              <a:ext cx="8646217" cy="457409"/>
              <a:chOff x="1698313" y="2487562"/>
              <a:chExt cx="8646217" cy="457409"/>
            </a:xfrm>
          </p:grpSpPr>
          <p:sp>
            <p:nvSpPr>
              <p:cNvPr id="4" name="Rectangle 3">
                <a:extLst>
                  <a:ext uri="{FF2B5EF4-FFF2-40B4-BE49-F238E27FC236}">
                    <a16:creationId xmlns:a16="http://schemas.microsoft.com/office/drawing/2014/main" id="{93EC45F2-4201-4FA9-B397-69C8D4F52637}"/>
                  </a:ext>
                </a:extLst>
              </p:cNvPr>
              <p:cNvSpPr/>
              <p:nvPr/>
            </p:nvSpPr>
            <p:spPr>
              <a:xfrm>
                <a:off x="2324911" y="2607013"/>
                <a:ext cx="7393021" cy="233464"/>
              </a:xfrm>
              <a:prstGeom prst="rect">
                <a:avLst/>
              </a:prstGeom>
              <a:gradFill>
                <a:gsLst>
                  <a:gs pos="0">
                    <a:srgbClr val="DC7344"/>
                  </a:gs>
                  <a:gs pos="74000">
                    <a:schemeClr val="accent2">
                      <a:lumMod val="60000"/>
                      <a:lumOff val="40000"/>
                    </a:schemeClr>
                  </a:gs>
                  <a:gs pos="83000">
                    <a:srgbClr val="DC7344"/>
                  </a:gs>
                  <a:gs pos="100000">
                    <a:srgbClr val="DC7344"/>
                  </a:gs>
                </a:gsLst>
                <a:lin ang="5400000" scaled="1"/>
              </a:gra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1AF6A38-72B0-4FF6-85B6-B8335A856D7D}"/>
                  </a:ext>
                </a:extLst>
              </p:cNvPr>
              <p:cNvGrpSpPr/>
              <p:nvPr/>
            </p:nvGrpSpPr>
            <p:grpSpPr>
              <a:xfrm>
                <a:off x="1698313" y="2487562"/>
                <a:ext cx="626598" cy="442452"/>
                <a:chOff x="1698313" y="2487562"/>
                <a:chExt cx="626598" cy="442452"/>
              </a:xfrm>
            </p:grpSpPr>
            <p:sp>
              <p:nvSpPr>
                <p:cNvPr id="6" name="Rectangle 5">
                  <a:extLst>
                    <a:ext uri="{FF2B5EF4-FFF2-40B4-BE49-F238E27FC236}">
                      <a16:creationId xmlns:a16="http://schemas.microsoft.com/office/drawing/2014/main" id="{04404557-0769-416A-86C0-7CA12D84881D}"/>
                    </a:ext>
                  </a:extLst>
                </p:cNvPr>
                <p:cNvSpPr/>
                <p:nvPr/>
              </p:nvSpPr>
              <p:spPr>
                <a:xfrm>
                  <a:off x="2192594" y="2487562"/>
                  <a:ext cx="132317" cy="442452"/>
                </a:xfrm>
                <a:prstGeom prst="rect">
                  <a:avLst/>
                </a:prstGeom>
                <a:solidFill>
                  <a:srgbClr val="DC7344"/>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D70433A-1085-491F-BC62-68E99015C3BF}"/>
                    </a:ext>
                  </a:extLst>
                </p:cNvPr>
                <p:cNvSpPr/>
                <p:nvPr/>
              </p:nvSpPr>
              <p:spPr>
                <a:xfrm>
                  <a:off x="1698313" y="2607013"/>
                  <a:ext cx="560439" cy="155852"/>
                </a:xfrm>
                <a:prstGeom prst="ellipse">
                  <a:avLst/>
                </a:prstGeom>
                <a:solidFill>
                  <a:srgbClr val="DC7344"/>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63789F9E-F2C0-4493-805E-CA1C39A3CB33}"/>
                  </a:ext>
                </a:extLst>
              </p:cNvPr>
              <p:cNvGrpSpPr/>
              <p:nvPr/>
            </p:nvGrpSpPr>
            <p:grpSpPr>
              <a:xfrm flipH="1">
                <a:off x="9717932" y="2502519"/>
                <a:ext cx="626598" cy="442452"/>
                <a:chOff x="1698313" y="2487562"/>
                <a:chExt cx="626598" cy="442452"/>
              </a:xfrm>
            </p:grpSpPr>
            <p:sp>
              <p:nvSpPr>
                <p:cNvPr id="10" name="Rectangle 9">
                  <a:extLst>
                    <a:ext uri="{FF2B5EF4-FFF2-40B4-BE49-F238E27FC236}">
                      <a16:creationId xmlns:a16="http://schemas.microsoft.com/office/drawing/2014/main" id="{F6F0EF12-A3AF-4E4B-AA56-C48D9B9E4419}"/>
                    </a:ext>
                  </a:extLst>
                </p:cNvPr>
                <p:cNvSpPr/>
                <p:nvPr/>
              </p:nvSpPr>
              <p:spPr>
                <a:xfrm>
                  <a:off x="2192594" y="2487562"/>
                  <a:ext cx="132317" cy="442452"/>
                </a:xfrm>
                <a:prstGeom prst="rect">
                  <a:avLst/>
                </a:prstGeom>
                <a:solidFill>
                  <a:srgbClr val="DC7344"/>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732B1F2-437B-4758-8E13-9ED28707C2C8}"/>
                    </a:ext>
                  </a:extLst>
                </p:cNvPr>
                <p:cNvSpPr/>
                <p:nvPr/>
              </p:nvSpPr>
              <p:spPr>
                <a:xfrm>
                  <a:off x="1698313" y="2607013"/>
                  <a:ext cx="560439" cy="155852"/>
                </a:xfrm>
                <a:prstGeom prst="ellipse">
                  <a:avLst/>
                </a:prstGeom>
                <a:solidFill>
                  <a:srgbClr val="DC7344"/>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a:extLst>
                <a:ext uri="{FF2B5EF4-FFF2-40B4-BE49-F238E27FC236}">
                  <a16:creationId xmlns:a16="http://schemas.microsoft.com/office/drawing/2014/main" id="{4B4D50D7-CC7A-43E2-B519-46AB7F902EF8}"/>
                </a:ext>
              </a:extLst>
            </p:cNvPr>
            <p:cNvGrpSpPr/>
            <p:nvPr/>
          </p:nvGrpSpPr>
          <p:grpSpPr>
            <a:xfrm>
              <a:off x="1698313" y="5628969"/>
              <a:ext cx="8646217" cy="457409"/>
              <a:chOff x="1698313" y="2487562"/>
              <a:chExt cx="8646217" cy="457409"/>
            </a:xfrm>
          </p:grpSpPr>
          <p:sp>
            <p:nvSpPr>
              <p:cNvPr id="14" name="Rectangle 13">
                <a:extLst>
                  <a:ext uri="{FF2B5EF4-FFF2-40B4-BE49-F238E27FC236}">
                    <a16:creationId xmlns:a16="http://schemas.microsoft.com/office/drawing/2014/main" id="{B2A5619F-4DDA-473A-8F63-E14D2AA302D1}"/>
                  </a:ext>
                </a:extLst>
              </p:cNvPr>
              <p:cNvSpPr/>
              <p:nvPr/>
            </p:nvSpPr>
            <p:spPr>
              <a:xfrm>
                <a:off x="2324911" y="2607013"/>
                <a:ext cx="7393021" cy="233464"/>
              </a:xfrm>
              <a:prstGeom prst="rect">
                <a:avLst/>
              </a:prstGeom>
              <a:gradFill>
                <a:gsLst>
                  <a:gs pos="0">
                    <a:srgbClr val="DC7344"/>
                  </a:gs>
                  <a:gs pos="74000">
                    <a:schemeClr val="accent2">
                      <a:lumMod val="60000"/>
                      <a:lumOff val="40000"/>
                    </a:schemeClr>
                  </a:gs>
                  <a:gs pos="83000">
                    <a:srgbClr val="DC7344"/>
                  </a:gs>
                  <a:gs pos="100000">
                    <a:srgbClr val="DC7344"/>
                  </a:gs>
                </a:gsLst>
                <a:lin ang="5400000" scaled="1"/>
              </a:gra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B32EFD1-75DC-4886-B2BA-971090F043FF}"/>
                  </a:ext>
                </a:extLst>
              </p:cNvPr>
              <p:cNvGrpSpPr/>
              <p:nvPr/>
            </p:nvGrpSpPr>
            <p:grpSpPr>
              <a:xfrm>
                <a:off x="1698313" y="2487562"/>
                <a:ext cx="626598" cy="442452"/>
                <a:chOff x="1698313" y="2487562"/>
                <a:chExt cx="626598" cy="442452"/>
              </a:xfrm>
            </p:grpSpPr>
            <p:sp>
              <p:nvSpPr>
                <p:cNvPr id="19" name="Rectangle 18">
                  <a:extLst>
                    <a:ext uri="{FF2B5EF4-FFF2-40B4-BE49-F238E27FC236}">
                      <a16:creationId xmlns:a16="http://schemas.microsoft.com/office/drawing/2014/main" id="{6E0FAB79-13EE-46C4-9CC9-5CCA24D99715}"/>
                    </a:ext>
                  </a:extLst>
                </p:cNvPr>
                <p:cNvSpPr/>
                <p:nvPr/>
              </p:nvSpPr>
              <p:spPr>
                <a:xfrm>
                  <a:off x="2192594" y="2487562"/>
                  <a:ext cx="132317" cy="442452"/>
                </a:xfrm>
                <a:prstGeom prst="rect">
                  <a:avLst/>
                </a:prstGeom>
                <a:solidFill>
                  <a:srgbClr val="DC7344"/>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33D7186-6DA6-4021-A5BE-651BE18A60C7}"/>
                    </a:ext>
                  </a:extLst>
                </p:cNvPr>
                <p:cNvSpPr/>
                <p:nvPr/>
              </p:nvSpPr>
              <p:spPr>
                <a:xfrm>
                  <a:off x="1698313" y="2607013"/>
                  <a:ext cx="560439" cy="155852"/>
                </a:xfrm>
                <a:prstGeom prst="ellipse">
                  <a:avLst/>
                </a:prstGeom>
                <a:solidFill>
                  <a:srgbClr val="DC7344"/>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BD7C4B41-DF61-4BCC-BEFD-F0706DE8BF2C}"/>
                  </a:ext>
                </a:extLst>
              </p:cNvPr>
              <p:cNvGrpSpPr/>
              <p:nvPr/>
            </p:nvGrpSpPr>
            <p:grpSpPr>
              <a:xfrm flipH="1">
                <a:off x="9717932" y="2502519"/>
                <a:ext cx="626598" cy="442452"/>
                <a:chOff x="1698313" y="2487562"/>
                <a:chExt cx="626598" cy="442452"/>
              </a:xfrm>
            </p:grpSpPr>
            <p:sp>
              <p:nvSpPr>
                <p:cNvPr id="17" name="Rectangle 16">
                  <a:extLst>
                    <a:ext uri="{FF2B5EF4-FFF2-40B4-BE49-F238E27FC236}">
                      <a16:creationId xmlns:a16="http://schemas.microsoft.com/office/drawing/2014/main" id="{198DFA8D-9D2A-4D8E-8273-E3236A0841E4}"/>
                    </a:ext>
                  </a:extLst>
                </p:cNvPr>
                <p:cNvSpPr/>
                <p:nvPr/>
              </p:nvSpPr>
              <p:spPr>
                <a:xfrm>
                  <a:off x="2192594" y="2487562"/>
                  <a:ext cx="132317" cy="442452"/>
                </a:xfrm>
                <a:prstGeom prst="rect">
                  <a:avLst/>
                </a:prstGeom>
                <a:solidFill>
                  <a:srgbClr val="DC7344"/>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D89EC64-C66B-48D4-B0D5-3E73D455BA3E}"/>
                    </a:ext>
                  </a:extLst>
                </p:cNvPr>
                <p:cNvSpPr/>
                <p:nvPr/>
              </p:nvSpPr>
              <p:spPr>
                <a:xfrm>
                  <a:off x="1698313" y="2607013"/>
                  <a:ext cx="560439" cy="155852"/>
                </a:xfrm>
                <a:prstGeom prst="ellipse">
                  <a:avLst/>
                </a:prstGeom>
                <a:solidFill>
                  <a:srgbClr val="DC7344"/>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Rectangle 20">
              <a:extLst>
                <a:ext uri="{FF2B5EF4-FFF2-40B4-BE49-F238E27FC236}">
                  <a16:creationId xmlns:a16="http://schemas.microsoft.com/office/drawing/2014/main" id="{0EB0CA96-376C-40DE-BBE1-39F126C86328}"/>
                </a:ext>
              </a:extLst>
            </p:cNvPr>
            <p:cNvSpPr/>
            <p:nvPr/>
          </p:nvSpPr>
          <p:spPr>
            <a:xfrm>
              <a:off x="2324911" y="2840477"/>
              <a:ext cx="7393021" cy="290794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2"/>
                  </a:solidFill>
                  <a:latin typeface="Arial Rounded MT Bold" panose="020F0704030504030204" pitchFamily="34" charset="0"/>
                </a:rPr>
                <a:t>Daniel</a:t>
              </a:r>
            </a:p>
          </p:txBody>
        </p:sp>
      </p:grpSp>
      <p:grpSp>
        <p:nvGrpSpPr>
          <p:cNvPr id="23" name="Group 22">
            <a:extLst>
              <a:ext uri="{FF2B5EF4-FFF2-40B4-BE49-F238E27FC236}">
                <a16:creationId xmlns:a16="http://schemas.microsoft.com/office/drawing/2014/main" id="{4E281D80-D3E1-44F6-BFA5-6793FC1F6254}"/>
              </a:ext>
            </a:extLst>
          </p:cNvPr>
          <p:cNvGrpSpPr/>
          <p:nvPr/>
        </p:nvGrpSpPr>
        <p:grpSpPr>
          <a:xfrm>
            <a:off x="4585418" y="1438077"/>
            <a:ext cx="2008447" cy="941438"/>
            <a:chOff x="1698313" y="2487562"/>
            <a:chExt cx="8646217" cy="3598816"/>
          </a:xfrm>
        </p:grpSpPr>
        <p:grpSp>
          <p:nvGrpSpPr>
            <p:cNvPr id="24" name="Group 23">
              <a:extLst>
                <a:ext uri="{FF2B5EF4-FFF2-40B4-BE49-F238E27FC236}">
                  <a16:creationId xmlns:a16="http://schemas.microsoft.com/office/drawing/2014/main" id="{B7BE3B20-DE8A-4AC8-9346-7D6209B489DE}"/>
                </a:ext>
              </a:extLst>
            </p:cNvPr>
            <p:cNvGrpSpPr/>
            <p:nvPr/>
          </p:nvGrpSpPr>
          <p:grpSpPr>
            <a:xfrm>
              <a:off x="1698313" y="2487562"/>
              <a:ext cx="8646217" cy="457409"/>
              <a:chOff x="1698313" y="2487562"/>
              <a:chExt cx="8646217" cy="457409"/>
            </a:xfrm>
          </p:grpSpPr>
          <p:sp>
            <p:nvSpPr>
              <p:cNvPr id="34" name="Rectangle 33">
                <a:extLst>
                  <a:ext uri="{FF2B5EF4-FFF2-40B4-BE49-F238E27FC236}">
                    <a16:creationId xmlns:a16="http://schemas.microsoft.com/office/drawing/2014/main" id="{A14EEE43-D067-428A-A005-2644272E7CEB}"/>
                  </a:ext>
                </a:extLst>
              </p:cNvPr>
              <p:cNvSpPr/>
              <p:nvPr/>
            </p:nvSpPr>
            <p:spPr>
              <a:xfrm>
                <a:off x="2324911" y="2607013"/>
                <a:ext cx="7393021" cy="233464"/>
              </a:xfrm>
              <a:prstGeom prst="rect">
                <a:avLst/>
              </a:prstGeom>
              <a:gradFill>
                <a:gsLst>
                  <a:gs pos="0">
                    <a:srgbClr val="DC7344"/>
                  </a:gs>
                  <a:gs pos="74000">
                    <a:schemeClr val="accent2">
                      <a:lumMod val="60000"/>
                      <a:lumOff val="40000"/>
                    </a:schemeClr>
                  </a:gs>
                  <a:gs pos="83000">
                    <a:srgbClr val="DC7344"/>
                  </a:gs>
                  <a:gs pos="100000">
                    <a:srgbClr val="DC7344"/>
                  </a:gs>
                </a:gsLst>
                <a:lin ang="5400000" scaled="1"/>
              </a:gra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9AE20227-8A63-4812-B5E3-C4F786CE9BA5}"/>
                  </a:ext>
                </a:extLst>
              </p:cNvPr>
              <p:cNvGrpSpPr/>
              <p:nvPr/>
            </p:nvGrpSpPr>
            <p:grpSpPr>
              <a:xfrm>
                <a:off x="1698313" y="2487562"/>
                <a:ext cx="626598" cy="442452"/>
                <a:chOff x="1698313" y="2487562"/>
                <a:chExt cx="626598" cy="442452"/>
              </a:xfrm>
            </p:grpSpPr>
            <p:sp>
              <p:nvSpPr>
                <p:cNvPr id="39" name="Rectangle 38">
                  <a:extLst>
                    <a:ext uri="{FF2B5EF4-FFF2-40B4-BE49-F238E27FC236}">
                      <a16:creationId xmlns:a16="http://schemas.microsoft.com/office/drawing/2014/main" id="{62B51C03-F081-458D-A18B-56B0C9A71CE8}"/>
                    </a:ext>
                  </a:extLst>
                </p:cNvPr>
                <p:cNvSpPr/>
                <p:nvPr/>
              </p:nvSpPr>
              <p:spPr>
                <a:xfrm>
                  <a:off x="2192594" y="2487562"/>
                  <a:ext cx="132317" cy="442452"/>
                </a:xfrm>
                <a:prstGeom prst="rect">
                  <a:avLst/>
                </a:prstGeom>
                <a:solidFill>
                  <a:srgbClr val="DC7344"/>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4187693-DD63-451F-B7ED-68DD45E355A0}"/>
                    </a:ext>
                  </a:extLst>
                </p:cNvPr>
                <p:cNvSpPr/>
                <p:nvPr/>
              </p:nvSpPr>
              <p:spPr>
                <a:xfrm>
                  <a:off x="1698313" y="2607013"/>
                  <a:ext cx="560439" cy="155852"/>
                </a:xfrm>
                <a:prstGeom prst="ellipse">
                  <a:avLst/>
                </a:prstGeom>
                <a:solidFill>
                  <a:srgbClr val="DC7344"/>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777B7034-3DC8-4C5B-8C2A-2614B841AEB8}"/>
                  </a:ext>
                </a:extLst>
              </p:cNvPr>
              <p:cNvGrpSpPr/>
              <p:nvPr/>
            </p:nvGrpSpPr>
            <p:grpSpPr>
              <a:xfrm flipH="1">
                <a:off x="9717932" y="2502519"/>
                <a:ext cx="626598" cy="442452"/>
                <a:chOff x="1698313" y="2487562"/>
                <a:chExt cx="626598" cy="442452"/>
              </a:xfrm>
            </p:grpSpPr>
            <p:sp>
              <p:nvSpPr>
                <p:cNvPr id="37" name="Rectangle 36">
                  <a:extLst>
                    <a:ext uri="{FF2B5EF4-FFF2-40B4-BE49-F238E27FC236}">
                      <a16:creationId xmlns:a16="http://schemas.microsoft.com/office/drawing/2014/main" id="{0ECA013E-4F2A-450C-BC1A-0B5B84FBE189}"/>
                    </a:ext>
                  </a:extLst>
                </p:cNvPr>
                <p:cNvSpPr/>
                <p:nvPr/>
              </p:nvSpPr>
              <p:spPr>
                <a:xfrm>
                  <a:off x="2192594" y="2487562"/>
                  <a:ext cx="132317" cy="442452"/>
                </a:xfrm>
                <a:prstGeom prst="rect">
                  <a:avLst/>
                </a:prstGeom>
                <a:solidFill>
                  <a:srgbClr val="DC7344"/>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463907C-8EC9-48E2-8165-36F0999099E7}"/>
                    </a:ext>
                  </a:extLst>
                </p:cNvPr>
                <p:cNvSpPr/>
                <p:nvPr/>
              </p:nvSpPr>
              <p:spPr>
                <a:xfrm>
                  <a:off x="1698313" y="2607013"/>
                  <a:ext cx="560439" cy="155852"/>
                </a:xfrm>
                <a:prstGeom prst="ellipse">
                  <a:avLst/>
                </a:prstGeom>
                <a:solidFill>
                  <a:srgbClr val="DC7344"/>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24">
              <a:extLst>
                <a:ext uri="{FF2B5EF4-FFF2-40B4-BE49-F238E27FC236}">
                  <a16:creationId xmlns:a16="http://schemas.microsoft.com/office/drawing/2014/main" id="{66D8F007-1AEA-4DA5-B9A4-F81E5134C86D}"/>
                </a:ext>
              </a:extLst>
            </p:cNvPr>
            <p:cNvGrpSpPr/>
            <p:nvPr/>
          </p:nvGrpSpPr>
          <p:grpSpPr>
            <a:xfrm>
              <a:off x="1698313" y="5628969"/>
              <a:ext cx="8646217" cy="457409"/>
              <a:chOff x="1698313" y="2487562"/>
              <a:chExt cx="8646217" cy="457409"/>
            </a:xfrm>
          </p:grpSpPr>
          <p:sp>
            <p:nvSpPr>
              <p:cNvPr id="27" name="Rectangle 26">
                <a:extLst>
                  <a:ext uri="{FF2B5EF4-FFF2-40B4-BE49-F238E27FC236}">
                    <a16:creationId xmlns:a16="http://schemas.microsoft.com/office/drawing/2014/main" id="{E13D2650-79F7-4D2A-BE83-14E6A46F0F43}"/>
                  </a:ext>
                </a:extLst>
              </p:cNvPr>
              <p:cNvSpPr/>
              <p:nvPr/>
            </p:nvSpPr>
            <p:spPr>
              <a:xfrm>
                <a:off x="2324911" y="2607013"/>
                <a:ext cx="7393021" cy="233464"/>
              </a:xfrm>
              <a:prstGeom prst="rect">
                <a:avLst/>
              </a:prstGeom>
              <a:gradFill>
                <a:gsLst>
                  <a:gs pos="0">
                    <a:srgbClr val="DC7344"/>
                  </a:gs>
                  <a:gs pos="74000">
                    <a:schemeClr val="accent2">
                      <a:lumMod val="60000"/>
                      <a:lumOff val="40000"/>
                    </a:schemeClr>
                  </a:gs>
                  <a:gs pos="83000">
                    <a:srgbClr val="DC7344"/>
                  </a:gs>
                  <a:gs pos="100000">
                    <a:srgbClr val="DC7344"/>
                  </a:gs>
                </a:gsLst>
                <a:lin ang="5400000" scaled="1"/>
              </a:gra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0463E38-12B8-4327-B6A9-56F9354F65D8}"/>
                  </a:ext>
                </a:extLst>
              </p:cNvPr>
              <p:cNvGrpSpPr/>
              <p:nvPr/>
            </p:nvGrpSpPr>
            <p:grpSpPr>
              <a:xfrm>
                <a:off x="1698313" y="2487562"/>
                <a:ext cx="626598" cy="442452"/>
                <a:chOff x="1698313" y="2487562"/>
                <a:chExt cx="626598" cy="442452"/>
              </a:xfrm>
            </p:grpSpPr>
            <p:sp>
              <p:nvSpPr>
                <p:cNvPr id="32" name="Rectangle 31">
                  <a:extLst>
                    <a:ext uri="{FF2B5EF4-FFF2-40B4-BE49-F238E27FC236}">
                      <a16:creationId xmlns:a16="http://schemas.microsoft.com/office/drawing/2014/main" id="{7C8A1407-3120-4F20-8B55-0A9984D2F02B}"/>
                    </a:ext>
                  </a:extLst>
                </p:cNvPr>
                <p:cNvSpPr/>
                <p:nvPr/>
              </p:nvSpPr>
              <p:spPr>
                <a:xfrm>
                  <a:off x="2192594" y="2487562"/>
                  <a:ext cx="132317" cy="442452"/>
                </a:xfrm>
                <a:prstGeom prst="rect">
                  <a:avLst/>
                </a:prstGeom>
                <a:solidFill>
                  <a:srgbClr val="DC7344"/>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F74E20F-A66E-4D13-8715-F18C6E7623D8}"/>
                    </a:ext>
                  </a:extLst>
                </p:cNvPr>
                <p:cNvSpPr/>
                <p:nvPr/>
              </p:nvSpPr>
              <p:spPr>
                <a:xfrm>
                  <a:off x="1698313" y="2607013"/>
                  <a:ext cx="560439" cy="155852"/>
                </a:xfrm>
                <a:prstGeom prst="ellipse">
                  <a:avLst/>
                </a:prstGeom>
                <a:solidFill>
                  <a:srgbClr val="DC7344"/>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E342905E-4BD3-4823-A3DB-F4DDA837C6E5}"/>
                  </a:ext>
                </a:extLst>
              </p:cNvPr>
              <p:cNvGrpSpPr/>
              <p:nvPr/>
            </p:nvGrpSpPr>
            <p:grpSpPr>
              <a:xfrm flipH="1">
                <a:off x="9717932" y="2502519"/>
                <a:ext cx="626598" cy="442452"/>
                <a:chOff x="1698313" y="2487562"/>
                <a:chExt cx="626598" cy="442452"/>
              </a:xfrm>
            </p:grpSpPr>
            <p:sp>
              <p:nvSpPr>
                <p:cNvPr id="30" name="Rectangle 29">
                  <a:extLst>
                    <a:ext uri="{FF2B5EF4-FFF2-40B4-BE49-F238E27FC236}">
                      <a16:creationId xmlns:a16="http://schemas.microsoft.com/office/drawing/2014/main" id="{1C385B7E-B84F-4B1D-86AE-168D83C14A4A}"/>
                    </a:ext>
                  </a:extLst>
                </p:cNvPr>
                <p:cNvSpPr/>
                <p:nvPr/>
              </p:nvSpPr>
              <p:spPr>
                <a:xfrm>
                  <a:off x="2192594" y="2487562"/>
                  <a:ext cx="132317" cy="442452"/>
                </a:xfrm>
                <a:prstGeom prst="rect">
                  <a:avLst/>
                </a:prstGeom>
                <a:solidFill>
                  <a:srgbClr val="DC7344"/>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A2310BE-5B83-483B-86C3-777C40E49356}"/>
                    </a:ext>
                  </a:extLst>
                </p:cNvPr>
                <p:cNvSpPr/>
                <p:nvPr/>
              </p:nvSpPr>
              <p:spPr>
                <a:xfrm>
                  <a:off x="1698313" y="2607013"/>
                  <a:ext cx="560439" cy="155852"/>
                </a:xfrm>
                <a:prstGeom prst="ellipse">
                  <a:avLst/>
                </a:prstGeom>
                <a:solidFill>
                  <a:srgbClr val="DC7344"/>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Rectangle 25">
              <a:extLst>
                <a:ext uri="{FF2B5EF4-FFF2-40B4-BE49-F238E27FC236}">
                  <a16:creationId xmlns:a16="http://schemas.microsoft.com/office/drawing/2014/main" id="{27CA5936-5732-4D98-A858-B39E529EAEF5}"/>
                </a:ext>
              </a:extLst>
            </p:cNvPr>
            <p:cNvSpPr/>
            <p:nvPr/>
          </p:nvSpPr>
          <p:spPr>
            <a:xfrm>
              <a:off x="2324911" y="2840477"/>
              <a:ext cx="7393021" cy="290794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2"/>
                  </a:solidFill>
                  <a:latin typeface="Arial Rounded MT Bold" panose="020F0704030504030204" pitchFamily="34" charset="0"/>
                </a:rPr>
                <a:t>LXX</a:t>
              </a:r>
            </a:p>
          </p:txBody>
        </p:sp>
      </p:grpSp>
      <p:sp>
        <p:nvSpPr>
          <p:cNvPr id="60" name="Arrow: Right 59">
            <a:extLst>
              <a:ext uri="{FF2B5EF4-FFF2-40B4-BE49-F238E27FC236}">
                <a16:creationId xmlns:a16="http://schemas.microsoft.com/office/drawing/2014/main" id="{50ADBAF3-5D3D-434E-A2EA-6AD2D140F159}"/>
              </a:ext>
            </a:extLst>
          </p:cNvPr>
          <p:cNvSpPr/>
          <p:nvPr/>
        </p:nvSpPr>
        <p:spPr>
          <a:xfrm>
            <a:off x="1140534" y="5112503"/>
            <a:ext cx="9280413" cy="186813"/>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65E99845-3866-41CB-966F-ABB57FE7B4DF}"/>
              </a:ext>
            </a:extLst>
          </p:cNvPr>
          <p:cNvGrpSpPr/>
          <p:nvPr/>
        </p:nvGrpSpPr>
        <p:grpSpPr>
          <a:xfrm>
            <a:off x="1150374" y="4024570"/>
            <a:ext cx="10989343" cy="430696"/>
            <a:chOff x="1150374" y="4024570"/>
            <a:chExt cx="10989343" cy="430696"/>
          </a:xfrm>
          <a:solidFill>
            <a:schemeClr val="bg1"/>
          </a:solidFill>
        </p:grpSpPr>
        <p:sp>
          <p:nvSpPr>
            <p:cNvPr id="59" name="Rectangle 58">
              <a:extLst>
                <a:ext uri="{FF2B5EF4-FFF2-40B4-BE49-F238E27FC236}">
                  <a16:creationId xmlns:a16="http://schemas.microsoft.com/office/drawing/2014/main" id="{8760A72B-6CB4-457B-A77D-ABBC9CEF7F47}"/>
                </a:ext>
              </a:extLst>
            </p:cNvPr>
            <p:cNvSpPr/>
            <p:nvPr/>
          </p:nvSpPr>
          <p:spPr>
            <a:xfrm>
              <a:off x="1150374" y="4178710"/>
              <a:ext cx="9280413" cy="11574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id="{24086326-BDE0-45FB-B21C-6424B1DBC552}"/>
                </a:ext>
              </a:extLst>
            </p:cNvPr>
            <p:cNvSpPr/>
            <p:nvPr/>
          </p:nvSpPr>
          <p:spPr>
            <a:xfrm rot="5400000">
              <a:off x="10399296" y="4056060"/>
              <a:ext cx="424026" cy="36104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Isosceles Triangle 115">
              <a:extLst>
                <a:ext uri="{FF2B5EF4-FFF2-40B4-BE49-F238E27FC236}">
                  <a16:creationId xmlns:a16="http://schemas.microsoft.com/office/drawing/2014/main" id="{86EBE948-B8FD-4196-A921-30CA3653D523}"/>
                </a:ext>
              </a:extLst>
            </p:cNvPr>
            <p:cNvSpPr/>
            <p:nvPr/>
          </p:nvSpPr>
          <p:spPr>
            <a:xfrm rot="5400000">
              <a:off x="11073239" y="4059395"/>
              <a:ext cx="424026" cy="36104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Isosceles Triangle 116">
              <a:extLst>
                <a:ext uri="{FF2B5EF4-FFF2-40B4-BE49-F238E27FC236}">
                  <a16:creationId xmlns:a16="http://schemas.microsoft.com/office/drawing/2014/main" id="{77A102AF-28DD-4087-A72A-CDBE6E877ED0}"/>
                </a:ext>
              </a:extLst>
            </p:cNvPr>
            <p:cNvSpPr/>
            <p:nvPr/>
          </p:nvSpPr>
          <p:spPr>
            <a:xfrm rot="5400000">
              <a:off x="11747182" y="4062730"/>
              <a:ext cx="424026" cy="36104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801426B3-4E4D-47DB-A638-09ACE5B6ADAF}"/>
              </a:ext>
            </a:extLst>
          </p:cNvPr>
          <p:cNvGrpSpPr/>
          <p:nvPr/>
        </p:nvGrpSpPr>
        <p:grpSpPr>
          <a:xfrm>
            <a:off x="2354867" y="2401708"/>
            <a:ext cx="355253" cy="1737861"/>
            <a:chOff x="2354868" y="2717164"/>
            <a:chExt cx="258996" cy="1422405"/>
          </a:xfrm>
          <a:solidFill>
            <a:schemeClr val="accent2"/>
          </a:solidFill>
        </p:grpSpPr>
        <p:sp>
          <p:nvSpPr>
            <p:cNvPr id="63" name="Rectangle 62">
              <a:extLst>
                <a:ext uri="{FF2B5EF4-FFF2-40B4-BE49-F238E27FC236}">
                  <a16:creationId xmlns:a16="http://schemas.microsoft.com/office/drawing/2014/main" id="{C246672D-1CD8-4B53-A071-C94C54588F4D}"/>
                </a:ext>
              </a:extLst>
            </p:cNvPr>
            <p:cNvSpPr/>
            <p:nvPr/>
          </p:nvSpPr>
          <p:spPr>
            <a:xfrm>
              <a:off x="2461507" y="2717164"/>
              <a:ext cx="45719" cy="1236549"/>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a:extLst>
                <a:ext uri="{FF2B5EF4-FFF2-40B4-BE49-F238E27FC236}">
                  <a16:creationId xmlns:a16="http://schemas.microsoft.com/office/drawing/2014/main" id="{E2E35E78-B81E-4978-AF05-845D36D2B870}"/>
                </a:ext>
              </a:extLst>
            </p:cNvPr>
            <p:cNvSpPr/>
            <p:nvPr/>
          </p:nvSpPr>
          <p:spPr>
            <a:xfrm flipV="1">
              <a:off x="2354868" y="3882938"/>
              <a:ext cx="258996" cy="256631"/>
            </a:xfrm>
            <a:prstGeom prst="triangl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EA7DD108-23F7-4366-8C31-EE14ECFE800F}"/>
              </a:ext>
            </a:extLst>
          </p:cNvPr>
          <p:cNvGrpSpPr/>
          <p:nvPr/>
        </p:nvGrpSpPr>
        <p:grpSpPr>
          <a:xfrm>
            <a:off x="5465414" y="2401709"/>
            <a:ext cx="315327" cy="1743896"/>
            <a:chOff x="2354868" y="2717164"/>
            <a:chExt cx="258996" cy="1422405"/>
          </a:xfrm>
          <a:solidFill>
            <a:schemeClr val="accent2"/>
          </a:solidFill>
        </p:grpSpPr>
        <p:sp>
          <p:nvSpPr>
            <p:cNvPr id="67" name="Rectangle 66">
              <a:extLst>
                <a:ext uri="{FF2B5EF4-FFF2-40B4-BE49-F238E27FC236}">
                  <a16:creationId xmlns:a16="http://schemas.microsoft.com/office/drawing/2014/main" id="{C1AE40AC-10E1-41E9-8C6D-B8606423EB9B}"/>
                </a:ext>
              </a:extLst>
            </p:cNvPr>
            <p:cNvSpPr/>
            <p:nvPr/>
          </p:nvSpPr>
          <p:spPr>
            <a:xfrm>
              <a:off x="2461507" y="2717164"/>
              <a:ext cx="45719" cy="1236549"/>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Isosceles Triangle 67">
              <a:extLst>
                <a:ext uri="{FF2B5EF4-FFF2-40B4-BE49-F238E27FC236}">
                  <a16:creationId xmlns:a16="http://schemas.microsoft.com/office/drawing/2014/main" id="{B0B7CB28-A729-4D19-9C9E-7CFC51D8416F}"/>
                </a:ext>
              </a:extLst>
            </p:cNvPr>
            <p:cNvSpPr/>
            <p:nvPr/>
          </p:nvSpPr>
          <p:spPr>
            <a:xfrm flipV="1">
              <a:off x="2354868" y="3882938"/>
              <a:ext cx="258996" cy="256631"/>
            </a:xfrm>
            <a:prstGeom prst="triangl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C28430EC-E20F-479E-B73C-CA6DE8CADC0A}"/>
              </a:ext>
            </a:extLst>
          </p:cNvPr>
          <p:cNvGrpSpPr/>
          <p:nvPr/>
        </p:nvGrpSpPr>
        <p:grpSpPr>
          <a:xfrm>
            <a:off x="8939755" y="2520194"/>
            <a:ext cx="315327" cy="1622475"/>
            <a:chOff x="2354868" y="2717164"/>
            <a:chExt cx="258996" cy="1422405"/>
          </a:xfrm>
          <a:solidFill>
            <a:srgbClr val="00B0F0"/>
          </a:solidFill>
        </p:grpSpPr>
        <p:sp>
          <p:nvSpPr>
            <p:cNvPr id="70" name="Rectangle 69">
              <a:extLst>
                <a:ext uri="{FF2B5EF4-FFF2-40B4-BE49-F238E27FC236}">
                  <a16:creationId xmlns:a16="http://schemas.microsoft.com/office/drawing/2014/main" id="{3C0B26DD-FED5-4229-9964-39A30D614DE8}"/>
                </a:ext>
              </a:extLst>
            </p:cNvPr>
            <p:cNvSpPr/>
            <p:nvPr/>
          </p:nvSpPr>
          <p:spPr>
            <a:xfrm>
              <a:off x="2461507" y="2717164"/>
              <a:ext cx="45719" cy="1236549"/>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a:extLst>
                <a:ext uri="{FF2B5EF4-FFF2-40B4-BE49-F238E27FC236}">
                  <a16:creationId xmlns:a16="http://schemas.microsoft.com/office/drawing/2014/main" id="{5324EADE-FEBC-48C9-997C-E86675F5CEE9}"/>
                </a:ext>
              </a:extLst>
            </p:cNvPr>
            <p:cNvSpPr/>
            <p:nvPr/>
          </p:nvSpPr>
          <p:spPr>
            <a:xfrm flipV="1">
              <a:off x="2354868" y="3882938"/>
              <a:ext cx="258996" cy="256631"/>
            </a:xfrm>
            <a:prstGeom prst="triangl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551ED1BF-1935-44C3-BF79-892BCA371ADA}"/>
              </a:ext>
            </a:extLst>
          </p:cNvPr>
          <p:cNvSpPr/>
          <p:nvPr/>
        </p:nvSpPr>
        <p:spPr>
          <a:xfrm>
            <a:off x="1150374" y="4615183"/>
            <a:ext cx="65243" cy="590726"/>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701C91C-1DD8-4D8A-87FF-347E5BD20C5D}"/>
              </a:ext>
            </a:extLst>
          </p:cNvPr>
          <p:cNvSpPr/>
          <p:nvPr/>
        </p:nvSpPr>
        <p:spPr>
          <a:xfrm>
            <a:off x="2368727" y="4615183"/>
            <a:ext cx="65243" cy="590726"/>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4DC4F8EE-45BE-4900-AD9A-3C6662B82102}"/>
              </a:ext>
            </a:extLst>
          </p:cNvPr>
          <p:cNvSpPr/>
          <p:nvPr/>
        </p:nvSpPr>
        <p:spPr>
          <a:xfrm>
            <a:off x="3647767" y="4615183"/>
            <a:ext cx="65243" cy="590726"/>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69A37F59-2788-4A5A-AD8A-33B4C571C32D}"/>
              </a:ext>
            </a:extLst>
          </p:cNvPr>
          <p:cNvSpPr/>
          <p:nvPr/>
        </p:nvSpPr>
        <p:spPr>
          <a:xfrm>
            <a:off x="4926807" y="4615183"/>
            <a:ext cx="65243" cy="590726"/>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474238DE-DAA2-4A61-B511-B3D01059D1BE}"/>
              </a:ext>
            </a:extLst>
          </p:cNvPr>
          <p:cNvSpPr/>
          <p:nvPr/>
        </p:nvSpPr>
        <p:spPr>
          <a:xfrm>
            <a:off x="6205847" y="4615183"/>
            <a:ext cx="65243" cy="590726"/>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67954F71-CC3C-4049-A6AF-71BE55A7F8CA}"/>
              </a:ext>
            </a:extLst>
          </p:cNvPr>
          <p:cNvSpPr/>
          <p:nvPr/>
        </p:nvSpPr>
        <p:spPr>
          <a:xfrm>
            <a:off x="7484887" y="4615183"/>
            <a:ext cx="65243" cy="590726"/>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55519984-E2E6-4CB4-9070-D59192F79C1C}"/>
              </a:ext>
            </a:extLst>
          </p:cNvPr>
          <p:cNvSpPr/>
          <p:nvPr/>
        </p:nvSpPr>
        <p:spPr>
          <a:xfrm>
            <a:off x="8763927" y="4615182"/>
            <a:ext cx="65243" cy="1343165"/>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8D131AC-40FA-4870-BD86-BD53C1E1BDC5}"/>
              </a:ext>
            </a:extLst>
          </p:cNvPr>
          <p:cNvSpPr/>
          <p:nvPr/>
        </p:nvSpPr>
        <p:spPr>
          <a:xfrm>
            <a:off x="10042967" y="4615183"/>
            <a:ext cx="65243" cy="590726"/>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E82BE1BC-3931-4B89-A46B-A0A9FFC73573}"/>
              </a:ext>
            </a:extLst>
          </p:cNvPr>
          <p:cNvSpPr txBox="1"/>
          <p:nvPr/>
        </p:nvSpPr>
        <p:spPr>
          <a:xfrm>
            <a:off x="7823811" y="5367621"/>
            <a:ext cx="749918" cy="646331"/>
          </a:xfrm>
          <a:prstGeom prst="rect">
            <a:avLst/>
          </a:prstGeom>
          <a:noFill/>
        </p:spPr>
        <p:txBody>
          <a:bodyPr wrap="square" rtlCol="0">
            <a:spAutoFit/>
          </a:bodyPr>
          <a:lstStyle/>
          <a:p>
            <a:r>
              <a:rPr lang="en-US" sz="1200" dirty="0">
                <a:solidFill>
                  <a:schemeClr val="bg1"/>
                </a:solidFill>
              </a:rPr>
              <a:t>1</a:t>
            </a:r>
            <a:r>
              <a:rPr lang="en-US" sz="1200" baseline="30000" dirty="0">
                <a:solidFill>
                  <a:schemeClr val="bg1"/>
                </a:solidFill>
              </a:rPr>
              <a:t>st</a:t>
            </a:r>
            <a:r>
              <a:rPr lang="en-US" sz="1200" dirty="0">
                <a:solidFill>
                  <a:schemeClr val="bg1"/>
                </a:solidFill>
              </a:rPr>
              <a:t> Century BC</a:t>
            </a:r>
          </a:p>
        </p:txBody>
      </p:sp>
      <p:sp>
        <p:nvSpPr>
          <p:cNvPr id="88" name="TextBox 87">
            <a:extLst>
              <a:ext uri="{FF2B5EF4-FFF2-40B4-BE49-F238E27FC236}">
                <a16:creationId xmlns:a16="http://schemas.microsoft.com/office/drawing/2014/main" id="{175C9D88-78D6-4015-AB9E-904C3F5D9A4B}"/>
              </a:ext>
            </a:extLst>
          </p:cNvPr>
          <p:cNvSpPr txBox="1"/>
          <p:nvPr/>
        </p:nvSpPr>
        <p:spPr>
          <a:xfrm>
            <a:off x="6552417" y="5367621"/>
            <a:ext cx="749918" cy="646331"/>
          </a:xfrm>
          <a:prstGeom prst="rect">
            <a:avLst/>
          </a:prstGeom>
          <a:noFill/>
        </p:spPr>
        <p:txBody>
          <a:bodyPr wrap="square" rtlCol="0">
            <a:spAutoFit/>
          </a:bodyPr>
          <a:lstStyle/>
          <a:p>
            <a:r>
              <a:rPr lang="en-US" sz="1200" dirty="0">
                <a:solidFill>
                  <a:schemeClr val="bg1"/>
                </a:solidFill>
              </a:rPr>
              <a:t>2</a:t>
            </a:r>
            <a:r>
              <a:rPr lang="en-US" sz="1200" baseline="30000" dirty="0">
                <a:solidFill>
                  <a:schemeClr val="bg1"/>
                </a:solidFill>
              </a:rPr>
              <a:t>nd</a:t>
            </a:r>
            <a:r>
              <a:rPr lang="en-US" sz="1200" dirty="0">
                <a:solidFill>
                  <a:schemeClr val="bg1"/>
                </a:solidFill>
              </a:rPr>
              <a:t>  Century BC</a:t>
            </a:r>
          </a:p>
        </p:txBody>
      </p:sp>
      <p:sp>
        <p:nvSpPr>
          <p:cNvPr id="89" name="TextBox 88">
            <a:extLst>
              <a:ext uri="{FF2B5EF4-FFF2-40B4-BE49-F238E27FC236}">
                <a16:creationId xmlns:a16="http://schemas.microsoft.com/office/drawing/2014/main" id="{80C680D5-224C-4D36-BD35-F8697D6B3B57}"/>
              </a:ext>
            </a:extLst>
          </p:cNvPr>
          <p:cNvSpPr txBox="1"/>
          <p:nvPr/>
        </p:nvSpPr>
        <p:spPr>
          <a:xfrm>
            <a:off x="5281023" y="5367621"/>
            <a:ext cx="749918" cy="646331"/>
          </a:xfrm>
          <a:prstGeom prst="rect">
            <a:avLst/>
          </a:prstGeom>
          <a:noFill/>
        </p:spPr>
        <p:txBody>
          <a:bodyPr wrap="square" rtlCol="0">
            <a:spAutoFit/>
          </a:bodyPr>
          <a:lstStyle/>
          <a:p>
            <a:r>
              <a:rPr lang="en-US" sz="1200" dirty="0">
                <a:solidFill>
                  <a:schemeClr val="bg1"/>
                </a:solidFill>
              </a:rPr>
              <a:t>3</a:t>
            </a:r>
            <a:r>
              <a:rPr lang="en-US" sz="1200" baseline="30000" dirty="0">
                <a:solidFill>
                  <a:schemeClr val="bg1"/>
                </a:solidFill>
              </a:rPr>
              <a:t>rd</a:t>
            </a:r>
            <a:r>
              <a:rPr lang="en-US" sz="1200" dirty="0">
                <a:solidFill>
                  <a:schemeClr val="bg1"/>
                </a:solidFill>
              </a:rPr>
              <a:t>  Century BC</a:t>
            </a:r>
          </a:p>
        </p:txBody>
      </p:sp>
      <p:sp>
        <p:nvSpPr>
          <p:cNvPr id="90" name="TextBox 89">
            <a:extLst>
              <a:ext uri="{FF2B5EF4-FFF2-40B4-BE49-F238E27FC236}">
                <a16:creationId xmlns:a16="http://schemas.microsoft.com/office/drawing/2014/main" id="{07250A91-0572-4F84-B5AB-A2610E84623A}"/>
              </a:ext>
            </a:extLst>
          </p:cNvPr>
          <p:cNvSpPr txBox="1"/>
          <p:nvPr/>
        </p:nvSpPr>
        <p:spPr>
          <a:xfrm>
            <a:off x="4009629" y="5367621"/>
            <a:ext cx="749918" cy="646331"/>
          </a:xfrm>
          <a:prstGeom prst="rect">
            <a:avLst/>
          </a:prstGeom>
          <a:noFill/>
        </p:spPr>
        <p:txBody>
          <a:bodyPr wrap="square" rtlCol="0">
            <a:spAutoFit/>
          </a:bodyPr>
          <a:lstStyle/>
          <a:p>
            <a:r>
              <a:rPr lang="en-US" sz="1200" dirty="0">
                <a:solidFill>
                  <a:schemeClr val="bg1"/>
                </a:solidFill>
              </a:rPr>
              <a:t>4</a:t>
            </a:r>
            <a:r>
              <a:rPr lang="en-US" sz="1200" baseline="30000" dirty="0">
                <a:solidFill>
                  <a:schemeClr val="bg1"/>
                </a:solidFill>
              </a:rPr>
              <a:t>th</a:t>
            </a:r>
            <a:r>
              <a:rPr lang="en-US" sz="1200" dirty="0">
                <a:solidFill>
                  <a:schemeClr val="bg1"/>
                </a:solidFill>
              </a:rPr>
              <a:t>  Century BC</a:t>
            </a:r>
          </a:p>
        </p:txBody>
      </p:sp>
      <p:sp>
        <p:nvSpPr>
          <p:cNvPr id="91" name="TextBox 90">
            <a:extLst>
              <a:ext uri="{FF2B5EF4-FFF2-40B4-BE49-F238E27FC236}">
                <a16:creationId xmlns:a16="http://schemas.microsoft.com/office/drawing/2014/main" id="{0EB27A69-BC81-45DE-9686-993C3CC51CD2}"/>
              </a:ext>
            </a:extLst>
          </p:cNvPr>
          <p:cNvSpPr txBox="1"/>
          <p:nvPr/>
        </p:nvSpPr>
        <p:spPr>
          <a:xfrm>
            <a:off x="2738235" y="5367621"/>
            <a:ext cx="749918" cy="646331"/>
          </a:xfrm>
          <a:prstGeom prst="rect">
            <a:avLst/>
          </a:prstGeom>
          <a:noFill/>
        </p:spPr>
        <p:txBody>
          <a:bodyPr wrap="square" rtlCol="0">
            <a:spAutoFit/>
          </a:bodyPr>
          <a:lstStyle/>
          <a:p>
            <a:r>
              <a:rPr lang="en-US" sz="1200" dirty="0">
                <a:solidFill>
                  <a:schemeClr val="bg1"/>
                </a:solidFill>
              </a:rPr>
              <a:t>5</a:t>
            </a:r>
            <a:r>
              <a:rPr lang="en-US" sz="1200" baseline="30000" dirty="0">
                <a:solidFill>
                  <a:schemeClr val="bg1"/>
                </a:solidFill>
              </a:rPr>
              <a:t>th</a:t>
            </a:r>
            <a:r>
              <a:rPr lang="en-US" sz="1200" dirty="0">
                <a:solidFill>
                  <a:schemeClr val="bg1"/>
                </a:solidFill>
              </a:rPr>
              <a:t>  Century BC</a:t>
            </a:r>
          </a:p>
        </p:txBody>
      </p:sp>
      <p:sp>
        <p:nvSpPr>
          <p:cNvPr id="92" name="TextBox 91">
            <a:extLst>
              <a:ext uri="{FF2B5EF4-FFF2-40B4-BE49-F238E27FC236}">
                <a16:creationId xmlns:a16="http://schemas.microsoft.com/office/drawing/2014/main" id="{71E0C142-71C6-42F4-8126-9FAFC5C43A7E}"/>
              </a:ext>
            </a:extLst>
          </p:cNvPr>
          <p:cNvSpPr txBox="1"/>
          <p:nvPr/>
        </p:nvSpPr>
        <p:spPr>
          <a:xfrm>
            <a:off x="1466841" y="5367621"/>
            <a:ext cx="749918" cy="646331"/>
          </a:xfrm>
          <a:prstGeom prst="rect">
            <a:avLst/>
          </a:prstGeom>
          <a:noFill/>
        </p:spPr>
        <p:txBody>
          <a:bodyPr wrap="square" rtlCol="0">
            <a:spAutoFit/>
          </a:bodyPr>
          <a:lstStyle/>
          <a:p>
            <a:r>
              <a:rPr lang="en-US" sz="1200" dirty="0">
                <a:solidFill>
                  <a:schemeClr val="bg1"/>
                </a:solidFill>
              </a:rPr>
              <a:t>6</a:t>
            </a:r>
            <a:r>
              <a:rPr lang="en-US" sz="1200" baseline="30000" dirty="0">
                <a:solidFill>
                  <a:schemeClr val="bg1"/>
                </a:solidFill>
              </a:rPr>
              <a:t>th</a:t>
            </a:r>
            <a:r>
              <a:rPr lang="en-US" sz="1200" dirty="0">
                <a:solidFill>
                  <a:schemeClr val="bg1"/>
                </a:solidFill>
              </a:rPr>
              <a:t>  Century BC</a:t>
            </a:r>
          </a:p>
        </p:txBody>
      </p:sp>
      <p:sp>
        <p:nvSpPr>
          <p:cNvPr id="93" name="TextBox 92">
            <a:extLst>
              <a:ext uri="{FF2B5EF4-FFF2-40B4-BE49-F238E27FC236}">
                <a16:creationId xmlns:a16="http://schemas.microsoft.com/office/drawing/2014/main" id="{9B4515AB-3736-4A4C-96F0-86FA76B74FB5}"/>
              </a:ext>
            </a:extLst>
          </p:cNvPr>
          <p:cNvSpPr txBox="1"/>
          <p:nvPr/>
        </p:nvSpPr>
        <p:spPr>
          <a:xfrm>
            <a:off x="9015151" y="5367621"/>
            <a:ext cx="749918" cy="646331"/>
          </a:xfrm>
          <a:prstGeom prst="rect">
            <a:avLst/>
          </a:prstGeom>
          <a:noFill/>
        </p:spPr>
        <p:txBody>
          <a:bodyPr wrap="square" rtlCol="0">
            <a:spAutoFit/>
          </a:bodyPr>
          <a:lstStyle/>
          <a:p>
            <a:r>
              <a:rPr lang="en-US" sz="1200" dirty="0">
                <a:solidFill>
                  <a:schemeClr val="bg1"/>
                </a:solidFill>
              </a:rPr>
              <a:t>1</a:t>
            </a:r>
            <a:r>
              <a:rPr lang="en-US" sz="1200" baseline="30000" dirty="0">
                <a:solidFill>
                  <a:schemeClr val="bg1"/>
                </a:solidFill>
              </a:rPr>
              <a:t>st</a:t>
            </a:r>
            <a:r>
              <a:rPr lang="en-US" sz="1200" dirty="0">
                <a:solidFill>
                  <a:schemeClr val="bg1"/>
                </a:solidFill>
              </a:rPr>
              <a:t> Century AD</a:t>
            </a:r>
          </a:p>
        </p:txBody>
      </p:sp>
      <p:sp>
        <p:nvSpPr>
          <p:cNvPr id="94" name="TextBox 93">
            <a:extLst>
              <a:ext uri="{FF2B5EF4-FFF2-40B4-BE49-F238E27FC236}">
                <a16:creationId xmlns:a16="http://schemas.microsoft.com/office/drawing/2014/main" id="{FDF691B2-EBD4-4E67-BAC7-1013ACA62394}"/>
              </a:ext>
            </a:extLst>
          </p:cNvPr>
          <p:cNvSpPr txBox="1"/>
          <p:nvPr/>
        </p:nvSpPr>
        <p:spPr>
          <a:xfrm>
            <a:off x="3027772" y="2930257"/>
            <a:ext cx="1080873" cy="584775"/>
          </a:xfrm>
          <a:prstGeom prst="rect">
            <a:avLst/>
          </a:prstGeom>
          <a:noFill/>
          <a:ln w="57150">
            <a:solidFill>
              <a:srgbClr val="FFC000"/>
            </a:solidFill>
          </a:ln>
        </p:spPr>
        <p:txBody>
          <a:bodyPr wrap="square" rtlCol="0">
            <a:spAutoFit/>
          </a:bodyPr>
          <a:lstStyle/>
          <a:p>
            <a:r>
              <a:rPr lang="en-US" sz="1600" dirty="0">
                <a:solidFill>
                  <a:schemeClr val="bg1"/>
                </a:solidFill>
              </a:rPr>
              <a:t>Return to </a:t>
            </a:r>
          </a:p>
          <a:p>
            <a:r>
              <a:rPr lang="en-US" sz="1600" dirty="0">
                <a:solidFill>
                  <a:schemeClr val="bg1"/>
                </a:solidFill>
              </a:rPr>
              <a:t>Jerusalem</a:t>
            </a:r>
          </a:p>
        </p:txBody>
      </p:sp>
      <p:grpSp>
        <p:nvGrpSpPr>
          <p:cNvPr id="95" name="Group 94">
            <a:extLst>
              <a:ext uri="{FF2B5EF4-FFF2-40B4-BE49-F238E27FC236}">
                <a16:creationId xmlns:a16="http://schemas.microsoft.com/office/drawing/2014/main" id="{A7DB8F53-C3B2-4F06-893B-5B7B57FF3084}"/>
              </a:ext>
            </a:extLst>
          </p:cNvPr>
          <p:cNvGrpSpPr/>
          <p:nvPr/>
        </p:nvGrpSpPr>
        <p:grpSpPr>
          <a:xfrm>
            <a:off x="3186454" y="3490984"/>
            <a:ext cx="355253" cy="644853"/>
            <a:chOff x="2354868" y="2717164"/>
            <a:chExt cx="258996" cy="1422405"/>
          </a:xfrm>
          <a:solidFill>
            <a:srgbClr val="FFC000"/>
          </a:solidFill>
        </p:grpSpPr>
        <p:sp>
          <p:nvSpPr>
            <p:cNvPr id="96" name="Rectangle 95">
              <a:extLst>
                <a:ext uri="{FF2B5EF4-FFF2-40B4-BE49-F238E27FC236}">
                  <a16:creationId xmlns:a16="http://schemas.microsoft.com/office/drawing/2014/main" id="{9C72CD0A-5DFA-4C69-A96D-3FF87C82513A}"/>
                </a:ext>
              </a:extLst>
            </p:cNvPr>
            <p:cNvSpPr/>
            <p:nvPr/>
          </p:nvSpPr>
          <p:spPr>
            <a:xfrm>
              <a:off x="2461507" y="2717164"/>
              <a:ext cx="45719" cy="1236549"/>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Isosceles Triangle 96">
              <a:extLst>
                <a:ext uri="{FF2B5EF4-FFF2-40B4-BE49-F238E27FC236}">
                  <a16:creationId xmlns:a16="http://schemas.microsoft.com/office/drawing/2014/main" id="{9FC6613F-6785-45F9-A342-9384E76ACAC9}"/>
                </a:ext>
              </a:extLst>
            </p:cNvPr>
            <p:cNvSpPr/>
            <p:nvPr/>
          </p:nvSpPr>
          <p:spPr>
            <a:xfrm flipV="1">
              <a:off x="2354868" y="3882938"/>
              <a:ext cx="258996" cy="256631"/>
            </a:xfrm>
            <a:prstGeom prst="triangl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9A96F5A7-16D1-4C5D-8716-CD5A03DAED0F}"/>
              </a:ext>
            </a:extLst>
          </p:cNvPr>
          <p:cNvGrpSpPr/>
          <p:nvPr/>
        </p:nvGrpSpPr>
        <p:grpSpPr>
          <a:xfrm>
            <a:off x="6124258" y="2817537"/>
            <a:ext cx="1178077" cy="1336618"/>
            <a:chOff x="6124258" y="2817537"/>
            <a:chExt cx="1178077" cy="1336618"/>
          </a:xfrm>
        </p:grpSpPr>
        <p:sp>
          <p:nvSpPr>
            <p:cNvPr id="98" name="TextBox 97">
              <a:extLst>
                <a:ext uri="{FF2B5EF4-FFF2-40B4-BE49-F238E27FC236}">
                  <a16:creationId xmlns:a16="http://schemas.microsoft.com/office/drawing/2014/main" id="{9EAA736D-AA10-4DA2-B6BA-9E9539B42222}"/>
                </a:ext>
              </a:extLst>
            </p:cNvPr>
            <p:cNvSpPr txBox="1"/>
            <p:nvPr/>
          </p:nvSpPr>
          <p:spPr>
            <a:xfrm>
              <a:off x="6124258" y="2817537"/>
              <a:ext cx="1178077" cy="738664"/>
            </a:xfrm>
            <a:prstGeom prst="rect">
              <a:avLst/>
            </a:prstGeom>
            <a:noFill/>
            <a:ln w="57150">
              <a:solidFill>
                <a:srgbClr val="FF0000"/>
              </a:solidFill>
            </a:ln>
          </p:spPr>
          <p:txBody>
            <a:bodyPr wrap="square" rtlCol="0">
              <a:spAutoFit/>
            </a:bodyPr>
            <a:lstStyle/>
            <a:p>
              <a:pPr algn="ctr"/>
              <a:r>
                <a:rPr lang="en-US" sz="1400" dirty="0">
                  <a:solidFill>
                    <a:schemeClr val="bg1"/>
                  </a:solidFill>
                </a:rPr>
                <a:t>Abomination of </a:t>
              </a:r>
            </a:p>
            <a:p>
              <a:pPr algn="ctr"/>
              <a:r>
                <a:rPr lang="en-US" sz="1400" dirty="0">
                  <a:solidFill>
                    <a:schemeClr val="bg1"/>
                  </a:solidFill>
                </a:rPr>
                <a:t>Desolation</a:t>
              </a:r>
            </a:p>
          </p:txBody>
        </p:sp>
        <p:grpSp>
          <p:nvGrpSpPr>
            <p:cNvPr id="99" name="Group 98">
              <a:extLst>
                <a:ext uri="{FF2B5EF4-FFF2-40B4-BE49-F238E27FC236}">
                  <a16:creationId xmlns:a16="http://schemas.microsoft.com/office/drawing/2014/main" id="{6FBDC91A-AB8C-4BD2-A052-4777C3D3D7C3}"/>
                </a:ext>
              </a:extLst>
            </p:cNvPr>
            <p:cNvGrpSpPr/>
            <p:nvPr/>
          </p:nvGrpSpPr>
          <p:grpSpPr>
            <a:xfrm>
              <a:off x="6471361" y="3589306"/>
              <a:ext cx="355253" cy="564849"/>
              <a:chOff x="2354868" y="2717164"/>
              <a:chExt cx="258996" cy="1422405"/>
            </a:xfrm>
            <a:solidFill>
              <a:srgbClr val="FF0000"/>
            </a:solidFill>
          </p:grpSpPr>
          <p:sp>
            <p:nvSpPr>
              <p:cNvPr id="100" name="Rectangle 99">
                <a:extLst>
                  <a:ext uri="{FF2B5EF4-FFF2-40B4-BE49-F238E27FC236}">
                    <a16:creationId xmlns:a16="http://schemas.microsoft.com/office/drawing/2014/main" id="{DA69B2A7-4400-4450-B999-16022A3D9DB6}"/>
                  </a:ext>
                </a:extLst>
              </p:cNvPr>
              <p:cNvSpPr/>
              <p:nvPr/>
            </p:nvSpPr>
            <p:spPr>
              <a:xfrm>
                <a:off x="2461507" y="2717164"/>
                <a:ext cx="45719" cy="1236549"/>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a:extLst>
                  <a:ext uri="{FF2B5EF4-FFF2-40B4-BE49-F238E27FC236}">
                    <a16:creationId xmlns:a16="http://schemas.microsoft.com/office/drawing/2014/main" id="{B244057B-8AD8-4B89-BA18-50063DAE946C}"/>
                  </a:ext>
                </a:extLst>
              </p:cNvPr>
              <p:cNvSpPr/>
              <p:nvPr/>
            </p:nvSpPr>
            <p:spPr>
              <a:xfrm flipV="1">
                <a:off x="2354868" y="3882938"/>
                <a:ext cx="258996" cy="256631"/>
              </a:xfrm>
              <a:prstGeom prst="triangl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8" name="Group 107">
            <a:extLst>
              <a:ext uri="{FF2B5EF4-FFF2-40B4-BE49-F238E27FC236}">
                <a16:creationId xmlns:a16="http://schemas.microsoft.com/office/drawing/2014/main" id="{98D8C767-9161-4EA6-879F-2558EC7F761D}"/>
              </a:ext>
            </a:extLst>
          </p:cNvPr>
          <p:cNvGrpSpPr/>
          <p:nvPr/>
        </p:nvGrpSpPr>
        <p:grpSpPr>
          <a:xfrm>
            <a:off x="11011988" y="2806051"/>
            <a:ext cx="1178077" cy="1336618"/>
            <a:chOff x="6124258" y="2817537"/>
            <a:chExt cx="1178077" cy="1336618"/>
          </a:xfrm>
        </p:grpSpPr>
        <p:sp>
          <p:nvSpPr>
            <p:cNvPr id="109" name="TextBox 108">
              <a:extLst>
                <a:ext uri="{FF2B5EF4-FFF2-40B4-BE49-F238E27FC236}">
                  <a16:creationId xmlns:a16="http://schemas.microsoft.com/office/drawing/2014/main" id="{E319E563-4854-4A81-A853-721A76135A0A}"/>
                </a:ext>
              </a:extLst>
            </p:cNvPr>
            <p:cNvSpPr txBox="1"/>
            <p:nvPr/>
          </p:nvSpPr>
          <p:spPr>
            <a:xfrm>
              <a:off x="6124258" y="2817537"/>
              <a:ext cx="1178077" cy="738664"/>
            </a:xfrm>
            <a:prstGeom prst="rect">
              <a:avLst/>
            </a:prstGeom>
            <a:noFill/>
            <a:ln w="57150">
              <a:solidFill>
                <a:srgbClr val="FF0000"/>
              </a:solidFill>
            </a:ln>
          </p:spPr>
          <p:txBody>
            <a:bodyPr wrap="square" rtlCol="0">
              <a:spAutoFit/>
            </a:bodyPr>
            <a:lstStyle/>
            <a:p>
              <a:pPr algn="ctr"/>
              <a:r>
                <a:rPr lang="en-US" sz="1400" dirty="0">
                  <a:solidFill>
                    <a:schemeClr val="bg1"/>
                  </a:solidFill>
                </a:rPr>
                <a:t>Abomination of </a:t>
              </a:r>
            </a:p>
            <a:p>
              <a:pPr algn="ctr"/>
              <a:r>
                <a:rPr lang="en-US" sz="1400" dirty="0">
                  <a:solidFill>
                    <a:schemeClr val="bg1"/>
                  </a:solidFill>
                </a:rPr>
                <a:t>Desolation</a:t>
              </a:r>
            </a:p>
          </p:txBody>
        </p:sp>
        <p:grpSp>
          <p:nvGrpSpPr>
            <p:cNvPr id="110" name="Group 109">
              <a:extLst>
                <a:ext uri="{FF2B5EF4-FFF2-40B4-BE49-F238E27FC236}">
                  <a16:creationId xmlns:a16="http://schemas.microsoft.com/office/drawing/2014/main" id="{4573F4FE-02DC-4A62-BC10-49F2116C155A}"/>
                </a:ext>
              </a:extLst>
            </p:cNvPr>
            <p:cNvGrpSpPr/>
            <p:nvPr/>
          </p:nvGrpSpPr>
          <p:grpSpPr>
            <a:xfrm>
              <a:off x="6471361" y="3589306"/>
              <a:ext cx="355253" cy="564849"/>
              <a:chOff x="2354868" y="2717164"/>
              <a:chExt cx="258996" cy="1422405"/>
            </a:xfrm>
            <a:solidFill>
              <a:srgbClr val="FF0000"/>
            </a:solidFill>
          </p:grpSpPr>
          <p:sp>
            <p:nvSpPr>
              <p:cNvPr id="111" name="Rectangle 110">
                <a:extLst>
                  <a:ext uri="{FF2B5EF4-FFF2-40B4-BE49-F238E27FC236}">
                    <a16:creationId xmlns:a16="http://schemas.microsoft.com/office/drawing/2014/main" id="{36F55B43-EF70-4581-BCA5-3A201F2613CF}"/>
                  </a:ext>
                </a:extLst>
              </p:cNvPr>
              <p:cNvSpPr/>
              <p:nvPr/>
            </p:nvSpPr>
            <p:spPr>
              <a:xfrm>
                <a:off x="2461507" y="2717164"/>
                <a:ext cx="45719" cy="1236549"/>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Isosceles Triangle 111">
                <a:extLst>
                  <a:ext uri="{FF2B5EF4-FFF2-40B4-BE49-F238E27FC236}">
                    <a16:creationId xmlns:a16="http://schemas.microsoft.com/office/drawing/2014/main" id="{94C91000-8951-4CF8-A81A-559110CB6854}"/>
                  </a:ext>
                </a:extLst>
              </p:cNvPr>
              <p:cNvSpPr/>
              <p:nvPr/>
            </p:nvSpPr>
            <p:spPr>
              <a:xfrm flipV="1">
                <a:off x="2354868" y="3882938"/>
                <a:ext cx="258996" cy="256631"/>
              </a:xfrm>
              <a:prstGeom prst="triangl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3" name="Rectangle 112">
            <a:extLst>
              <a:ext uri="{FF2B5EF4-FFF2-40B4-BE49-F238E27FC236}">
                <a16:creationId xmlns:a16="http://schemas.microsoft.com/office/drawing/2014/main" id="{5B03B9D0-DB78-4DC1-AB92-F920B91B3F7F}"/>
              </a:ext>
            </a:extLst>
          </p:cNvPr>
          <p:cNvSpPr/>
          <p:nvPr/>
        </p:nvSpPr>
        <p:spPr>
          <a:xfrm>
            <a:off x="12033999" y="4521777"/>
            <a:ext cx="65243" cy="590726"/>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6248BA1B-FB1A-473B-8627-1E4CE7CBE378}"/>
              </a:ext>
            </a:extLst>
          </p:cNvPr>
          <p:cNvSpPr txBox="1"/>
          <p:nvPr/>
        </p:nvSpPr>
        <p:spPr>
          <a:xfrm>
            <a:off x="11074212" y="5312016"/>
            <a:ext cx="901773" cy="276999"/>
          </a:xfrm>
          <a:prstGeom prst="rect">
            <a:avLst/>
          </a:prstGeom>
          <a:noFill/>
        </p:spPr>
        <p:txBody>
          <a:bodyPr wrap="square" rtlCol="0">
            <a:spAutoFit/>
          </a:bodyPr>
          <a:lstStyle/>
          <a:p>
            <a:r>
              <a:rPr lang="en-US" sz="1200" dirty="0">
                <a:solidFill>
                  <a:schemeClr val="bg1"/>
                </a:solidFill>
              </a:rPr>
              <a:t>Tribulation</a:t>
            </a:r>
          </a:p>
        </p:txBody>
      </p:sp>
      <p:sp>
        <p:nvSpPr>
          <p:cNvPr id="115" name="Arrow: Right 114">
            <a:extLst>
              <a:ext uri="{FF2B5EF4-FFF2-40B4-BE49-F238E27FC236}">
                <a16:creationId xmlns:a16="http://schemas.microsoft.com/office/drawing/2014/main" id="{223B5DEA-88EC-45B6-97E4-D97BC840A8B2}"/>
              </a:ext>
            </a:extLst>
          </p:cNvPr>
          <p:cNvSpPr/>
          <p:nvPr/>
        </p:nvSpPr>
        <p:spPr>
          <a:xfrm>
            <a:off x="11417353" y="5114796"/>
            <a:ext cx="530380" cy="186813"/>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135">
            <a:extLst>
              <a:ext uri="{FF2B5EF4-FFF2-40B4-BE49-F238E27FC236}">
                <a16:creationId xmlns:a16="http://schemas.microsoft.com/office/drawing/2014/main" id="{7056869D-B7A5-467C-ACB6-FDDBB9E712B5}"/>
              </a:ext>
            </a:extLst>
          </p:cNvPr>
          <p:cNvGrpSpPr/>
          <p:nvPr/>
        </p:nvGrpSpPr>
        <p:grpSpPr>
          <a:xfrm>
            <a:off x="9186054" y="2818514"/>
            <a:ext cx="1178077" cy="1336618"/>
            <a:chOff x="6124258" y="2817537"/>
            <a:chExt cx="1178077" cy="1336618"/>
          </a:xfrm>
        </p:grpSpPr>
        <p:sp>
          <p:nvSpPr>
            <p:cNvPr id="137" name="TextBox 136">
              <a:extLst>
                <a:ext uri="{FF2B5EF4-FFF2-40B4-BE49-F238E27FC236}">
                  <a16:creationId xmlns:a16="http://schemas.microsoft.com/office/drawing/2014/main" id="{15487AB3-A147-41F1-B8A4-3A77063EEA4D}"/>
                </a:ext>
              </a:extLst>
            </p:cNvPr>
            <p:cNvSpPr txBox="1"/>
            <p:nvPr/>
          </p:nvSpPr>
          <p:spPr>
            <a:xfrm>
              <a:off x="6124258" y="2817537"/>
              <a:ext cx="1178077" cy="738664"/>
            </a:xfrm>
            <a:prstGeom prst="rect">
              <a:avLst/>
            </a:prstGeom>
            <a:noFill/>
            <a:ln w="57150">
              <a:solidFill>
                <a:srgbClr val="FF0000"/>
              </a:solidFill>
            </a:ln>
          </p:spPr>
          <p:txBody>
            <a:bodyPr wrap="square" rtlCol="0">
              <a:spAutoFit/>
            </a:bodyPr>
            <a:lstStyle/>
            <a:p>
              <a:pPr algn="ctr"/>
              <a:r>
                <a:rPr lang="en-US" sz="1400" dirty="0">
                  <a:solidFill>
                    <a:schemeClr val="bg1"/>
                  </a:solidFill>
                </a:rPr>
                <a:t>Abomination of </a:t>
              </a:r>
            </a:p>
            <a:p>
              <a:pPr algn="ctr"/>
              <a:r>
                <a:rPr lang="en-US" sz="1400" dirty="0">
                  <a:solidFill>
                    <a:schemeClr val="bg1"/>
                  </a:solidFill>
                </a:rPr>
                <a:t>Desolation</a:t>
              </a:r>
            </a:p>
          </p:txBody>
        </p:sp>
        <p:grpSp>
          <p:nvGrpSpPr>
            <p:cNvPr id="138" name="Group 137">
              <a:extLst>
                <a:ext uri="{FF2B5EF4-FFF2-40B4-BE49-F238E27FC236}">
                  <a16:creationId xmlns:a16="http://schemas.microsoft.com/office/drawing/2014/main" id="{C8DC6C7D-20DD-4F96-A0F0-BD6FB464C6DD}"/>
                </a:ext>
              </a:extLst>
            </p:cNvPr>
            <p:cNvGrpSpPr/>
            <p:nvPr/>
          </p:nvGrpSpPr>
          <p:grpSpPr>
            <a:xfrm>
              <a:off x="6471361" y="3589306"/>
              <a:ext cx="355253" cy="564849"/>
              <a:chOff x="2354868" y="2717164"/>
              <a:chExt cx="258996" cy="1422405"/>
            </a:xfrm>
            <a:solidFill>
              <a:srgbClr val="FF0000"/>
            </a:solidFill>
          </p:grpSpPr>
          <p:sp>
            <p:nvSpPr>
              <p:cNvPr id="139" name="Rectangle 138">
                <a:extLst>
                  <a:ext uri="{FF2B5EF4-FFF2-40B4-BE49-F238E27FC236}">
                    <a16:creationId xmlns:a16="http://schemas.microsoft.com/office/drawing/2014/main" id="{90296C17-A5B7-4B9B-9D17-C0C8C9C611B4}"/>
                  </a:ext>
                </a:extLst>
              </p:cNvPr>
              <p:cNvSpPr/>
              <p:nvPr/>
            </p:nvSpPr>
            <p:spPr>
              <a:xfrm>
                <a:off x="2461507" y="2717164"/>
                <a:ext cx="45719" cy="1236549"/>
              </a:xfrm>
              <a:prstGeom prst="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a:extLst>
                  <a:ext uri="{FF2B5EF4-FFF2-40B4-BE49-F238E27FC236}">
                    <a16:creationId xmlns:a16="http://schemas.microsoft.com/office/drawing/2014/main" id="{1573C1D4-C24F-4F5F-9517-D0FC3304154D}"/>
                  </a:ext>
                </a:extLst>
              </p:cNvPr>
              <p:cNvSpPr/>
              <p:nvPr/>
            </p:nvSpPr>
            <p:spPr>
              <a:xfrm flipV="1">
                <a:off x="2354868" y="3882938"/>
                <a:ext cx="258996" cy="256631"/>
              </a:xfrm>
              <a:prstGeom prst="triangl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1" name="Arrow: Right 140">
            <a:extLst>
              <a:ext uri="{FF2B5EF4-FFF2-40B4-BE49-F238E27FC236}">
                <a16:creationId xmlns:a16="http://schemas.microsoft.com/office/drawing/2014/main" id="{A2E729E7-FB30-460B-876E-7AE68793FD9A}"/>
              </a:ext>
            </a:extLst>
          </p:cNvPr>
          <p:cNvSpPr/>
          <p:nvPr/>
        </p:nvSpPr>
        <p:spPr>
          <a:xfrm>
            <a:off x="10653960" y="5124938"/>
            <a:ext cx="530380" cy="186813"/>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41">
            <a:extLst>
              <a:ext uri="{FF2B5EF4-FFF2-40B4-BE49-F238E27FC236}">
                <a16:creationId xmlns:a16="http://schemas.microsoft.com/office/drawing/2014/main" id="{72483AF7-93EA-43A3-8989-66FA2404F0D3}"/>
              </a:ext>
            </a:extLst>
          </p:cNvPr>
          <p:cNvGrpSpPr/>
          <p:nvPr/>
        </p:nvGrpSpPr>
        <p:grpSpPr>
          <a:xfrm>
            <a:off x="7920367" y="1425788"/>
            <a:ext cx="2008447" cy="1137144"/>
            <a:chOff x="1698313" y="2487562"/>
            <a:chExt cx="8646217" cy="3598816"/>
          </a:xfrm>
        </p:grpSpPr>
        <p:grpSp>
          <p:nvGrpSpPr>
            <p:cNvPr id="143" name="Group 142">
              <a:extLst>
                <a:ext uri="{FF2B5EF4-FFF2-40B4-BE49-F238E27FC236}">
                  <a16:creationId xmlns:a16="http://schemas.microsoft.com/office/drawing/2014/main" id="{05775DBF-3B52-4C99-B189-61FF240BB406}"/>
                </a:ext>
              </a:extLst>
            </p:cNvPr>
            <p:cNvGrpSpPr/>
            <p:nvPr/>
          </p:nvGrpSpPr>
          <p:grpSpPr>
            <a:xfrm>
              <a:off x="1698313" y="2487562"/>
              <a:ext cx="8646217" cy="457409"/>
              <a:chOff x="1698313" y="2487562"/>
              <a:chExt cx="8646217" cy="457409"/>
            </a:xfrm>
          </p:grpSpPr>
          <p:sp>
            <p:nvSpPr>
              <p:cNvPr id="153" name="Rectangle 152">
                <a:extLst>
                  <a:ext uri="{FF2B5EF4-FFF2-40B4-BE49-F238E27FC236}">
                    <a16:creationId xmlns:a16="http://schemas.microsoft.com/office/drawing/2014/main" id="{58407886-D9E8-4436-A84B-B07265E91715}"/>
                  </a:ext>
                </a:extLst>
              </p:cNvPr>
              <p:cNvSpPr/>
              <p:nvPr/>
            </p:nvSpPr>
            <p:spPr>
              <a:xfrm>
                <a:off x="2324911" y="2607013"/>
                <a:ext cx="7393021" cy="233464"/>
              </a:xfrm>
              <a:prstGeom prst="rect">
                <a:avLst/>
              </a:prstGeom>
              <a:solidFill>
                <a:schemeClr val="accent1">
                  <a:lumMod val="40000"/>
                  <a:lumOff val="60000"/>
                </a:schemeClr>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a:extLst>
                  <a:ext uri="{FF2B5EF4-FFF2-40B4-BE49-F238E27FC236}">
                    <a16:creationId xmlns:a16="http://schemas.microsoft.com/office/drawing/2014/main" id="{F1FE6A9B-A967-438B-99D7-B7DCC439502B}"/>
                  </a:ext>
                </a:extLst>
              </p:cNvPr>
              <p:cNvGrpSpPr/>
              <p:nvPr/>
            </p:nvGrpSpPr>
            <p:grpSpPr>
              <a:xfrm>
                <a:off x="1698313" y="2487562"/>
                <a:ext cx="626598" cy="442452"/>
                <a:chOff x="1698313" y="2487562"/>
                <a:chExt cx="626598" cy="442452"/>
              </a:xfrm>
            </p:grpSpPr>
            <p:sp>
              <p:nvSpPr>
                <p:cNvPr id="158" name="Rectangle 157">
                  <a:extLst>
                    <a:ext uri="{FF2B5EF4-FFF2-40B4-BE49-F238E27FC236}">
                      <a16:creationId xmlns:a16="http://schemas.microsoft.com/office/drawing/2014/main" id="{5B355B74-FEE9-4BFB-9AB2-792128722DDB}"/>
                    </a:ext>
                  </a:extLst>
                </p:cNvPr>
                <p:cNvSpPr/>
                <p:nvPr/>
              </p:nvSpPr>
              <p:spPr>
                <a:xfrm>
                  <a:off x="2192594" y="2487562"/>
                  <a:ext cx="132317" cy="442452"/>
                </a:xfrm>
                <a:prstGeom prst="rect">
                  <a:avLst/>
                </a:prstGeom>
                <a:solidFill>
                  <a:schemeClr val="accent1">
                    <a:lumMod val="40000"/>
                    <a:lumOff val="60000"/>
                  </a:schemeClr>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7AE4C247-DDAA-4AD3-B089-71A1A3D64FDA}"/>
                    </a:ext>
                  </a:extLst>
                </p:cNvPr>
                <p:cNvSpPr/>
                <p:nvPr/>
              </p:nvSpPr>
              <p:spPr>
                <a:xfrm>
                  <a:off x="1698313" y="2607013"/>
                  <a:ext cx="560439" cy="155852"/>
                </a:xfrm>
                <a:prstGeom prst="ellipse">
                  <a:avLst/>
                </a:prstGeom>
                <a:solidFill>
                  <a:schemeClr val="accent1">
                    <a:lumMod val="40000"/>
                    <a:lumOff val="60000"/>
                  </a:schemeClr>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a:extLst>
                  <a:ext uri="{FF2B5EF4-FFF2-40B4-BE49-F238E27FC236}">
                    <a16:creationId xmlns:a16="http://schemas.microsoft.com/office/drawing/2014/main" id="{E316D015-D18E-45D2-A817-53457A000DA0}"/>
                  </a:ext>
                </a:extLst>
              </p:cNvPr>
              <p:cNvGrpSpPr/>
              <p:nvPr/>
            </p:nvGrpSpPr>
            <p:grpSpPr>
              <a:xfrm flipH="1">
                <a:off x="9717932" y="2502519"/>
                <a:ext cx="626598" cy="442452"/>
                <a:chOff x="1698313" y="2487562"/>
                <a:chExt cx="626598" cy="442452"/>
              </a:xfrm>
            </p:grpSpPr>
            <p:sp>
              <p:nvSpPr>
                <p:cNvPr id="156" name="Rectangle 155">
                  <a:extLst>
                    <a:ext uri="{FF2B5EF4-FFF2-40B4-BE49-F238E27FC236}">
                      <a16:creationId xmlns:a16="http://schemas.microsoft.com/office/drawing/2014/main" id="{F87BED6A-5B2D-49A7-AC79-123465282DCE}"/>
                    </a:ext>
                  </a:extLst>
                </p:cNvPr>
                <p:cNvSpPr/>
                <p:nvPr/>
              </p:nvSpPr>
              <p:spPr>
                <a:xfrm>
                  <a:off x="2192594" y="2487562"/>
                  <a:ext cx="132317" cy="442452"/>
                </a:xfrm>
                <a:prstGeom prst="rect">
                  <a:avLst/>
                </a:prstGeom>
                <a:solidFill>
                  <a:schemeClr val="accent1">
                    <a:lumMod val="40000"/>
                    <a:lumOff val="60000"/>
                  </a:schemeClr>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50173167-99EB-4F64-A17E-0B232EE9B534}"/>
                    </a:ext>
                  </a:extLst>
                </p:cNvPr>
                <p:cNvSpPr/>
                <p:nvPr/>
              </p:nvSpPr>
              <p:spPr>
                <a:xfrm>
                  <a:off x="1698313" y="2607013"/>
                  <a:ext cx="560439" cy="155852"/>
                </a:xfrm>
                <a:prstGeom prst="ellipse">
                  <a:avLst/>
                </a:prstGeom>
                <a:solidFill>
                  <a:schemeClr val="accent1">
                    <a:lumMod val="40000"/>
                    <a:lumOff val="60000"/>
                  </a:schemeClr>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 name="Group 143">
              <a:extLst>
                <a:ext uri="{FF2B5EF4-FFF2-40B4-BE49-F238E27FC236}">
                  <a16:creationId xmlns:a16="http://schemas.microsoft.com/office/drawing/2014/main" id="{8EEF0A8C-EAEB-4AB0-90CF-92AFA26E4B31}"/>
                </a:ext>
              </a:extLst>
            </p:cNvPr>
            <p:cNvGrpSpPr/>
            <p:nvPr/>
          </p:nvGrpSpPr>
          <p:grpSpPr>
            <a:xfrm>
              <a:off x="1698313" y="5628969"/>
              <a:ext cx="8646217" cy="457409"/>
              <a:chOff x="1698313" y="2487562"/>
              <a:chExt cx="8646217" cy="457409"/>
            </a:xfrm>
          </p:grpSpPr>
          <p:sp>
            <p:nvSpPr>
              <p:cNvPr id="146" name="Rectangle 145">
                <a:extLst>
                  <a:ext uri="{FF2B5EF4-FFF2-40B4-BE49-F238E27FC236}">
                    <a16:creationId xmlns:a16="http://schemas.microsoft.com/office/drawing/2014/main" id="{8F736966-43BE-4079-AFCF-8636B9C92CCA}"/>
                  </a:ext>
                </a:extLst>
              </p:cNvPr>
              <p:cNvSpPr/>
              <p:nvPr/>
            </p:nvSpPr>
            <p:spPr>
              <a:xfrm>
                <a:off x="2324911" y="2607013"/>
                <a:ext cx="7393021" cy="233464"/>
              </a:xfrm>
              <a:prstGeom prst="rect">
                <a:avLst/>
              </a:prstGeom>
              <a:solidFill>
                <a:schemeClr val="accent1">
                  <a:lumMod val="40000"/>
                  <a:lumOff val="60000"/>
                </a:schemeClr>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a:extLst>
                  <a:ext uri="{FF2B5EF4-FFF2-40B4-BE49-F238E27FC236}">
                    <a16:creationId xmlns:a16="http://schemas.microsoft.com/office/drawing/2014/main" id="{525DF097-4EE2-4D05-989B-D6095A54CE43}"/>
                  </a:ext>
                </a:extLst>
              </p:cNvPr>
              <p:cNvGrpSpPr/>
              <p:nvPr/>
            </p:nvGrpSpPr>
            <p:grpSpPr>
              <a:xfrm>
                <a:off x="1698313" y="2487562"/>
                <a:ext cx="626598" cy="442452"/>
                <a:chOff x="1698313" y="2487562"/>
                <a:chExt cx="626598" cy="442452"/>
              </a:xfrm>
            </p:grpSpPr>
            <p:sp>
              <p:nvSpPr>
                <p:cNvPr id="151" name="Rectangle 150">
                  <a:extLst>
                    <a:ext uri="{FF2B5EF4-FFF2-40B4-BE49-F238E27FC236}">
                      <a16:creationId xmlns:a16="http://schemas.microsoft.com/office/drawing/2014/main" id="{0E6BA4FE-AD6A-4D51-B0B6-EF7158DBBFE6}"/>
                    </a:ext>
                  </a:extLst>
                </p:cNvPr>
                <p:cNvSpPr/>
                <p:nvPr/>
              </p:nvSpPr>
              <p:spPr>
                <a:xfrm>
                  <a:off x="2192594" y="2487562"/>
                  <a:ext cx="132317" cy="442452"/>
                </a:xfrm>
                <a:prstGeom prst="rect">
                  <a:avLst/>
                </a:prstGeom>
                <a:solidFill>
                  <a:schemeClr val="accent1">
                    <a:lumMod val="40000"/>
                    <a:lumOff val="60000"/>
                  </a:schemeClr>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20711621-E1E7-4679-8277-AFB09740AAF4}"/>
                    </a:ext>
                  </a:extLst>
                </p:cNvPr>
                <p:cNvSpPr/>
                <p:nvPr/>
              </p:nvSpPr>
              <p:spPr>
                <a:xfrm>
                  <a:off x="1698313" y="2607013"/>
                  <a:ext cx="560439" cy="155852"/>
                </a:xfrm>
                <a:prstGeom prst="ellipse">
                  <a:avLst/>
                </a:prstGeom>
                <a:solidFill>
                  <a:schemeClr val="accent1">
                    <a:lumMod val="40000"/>
                    <a:lumOff val="60000"/>
                  </a:schemeClr>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018C18E7-E21C-41C1-8AFD-CF019A0F292F}"/>
                  </a:ext>
                </a:extLst>
              </p:cNvPr>
              <p:cNvGrpSpPr/>
              <p:nvPr/>
            </p:nvGrpSpPr>
            <p:grpSpPr>
              <a:xfrm flipH="1">
                <a:off x="9717932" y="2502519"/>
                <a:ext cx="626598" cy="442452"/>
                <a:chOff x="1698313" y="2487562"/>
                <a:chExt cx="626598" cy="442452"/>
              </a:xfrm>
            </p:grpSpPr>
            <p:sp>
              <p:nvSpPr>
                <p:cNvPr id="149" name="Rectangle 148">
                  <a:extLst>
                    <a:ext uri="{FF2B5EF4-FFF2-40B4-BE49-F238E27FC236}">
                      <a16:creationId xmlns:a16="http://schemas.microsoft.com/office/drawing/2014/main" id="{A1412365-7970-42FA-9522-C4C0544E39F0}"/>
                    </a:ext>
                  </a:extLst>
                </p:cNvPr>
                <p:cNvSpPr/>
                <p:nvPr/>
              </p:nvSpPr>
              <p:spPr>
                <a:xfrm>
                  <a:off x="2192594" y="2487562"/>
                  <a:ext cx="132317" cy="442452"/>
                </a:xfrm>
                <a:prstGeom prst="rect">
                  <a:avLst/>
                </a:prstGeom>
                <a:solidFill>
                  <a:schemeClr val="accent1">
                    <a:lumMod val="40000"/>
                    <a:lumOff val="60000"/>
                  </a:schemeClr>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77592391-E8C5-4E9D-A849-E08CEB0E5CE2}"/>
                    </a:ext>
                  </a:extLst>
                </p:cNvPr>
                <p:cNvSpPr/>
                <p:nvPr/>
              </p:nvSpPr>
              <p:spPr>
                <a:xfrm>
                  <a:off x="1698313" y="2607013"/>
                  <a:ext cx="560439" cy="155852"/>
                </a:xfrm>
                <a:prstGeom prst="ellipse">
                  <a:avLst/>
                </a:prstGeom>
                <a:solidFill>
                  <a:schemeClr val="accent1">
                    <a:lumMod val="40000"/>
                    <a:lumOff val="60000"/>
                  </a:schemeClr>
                </a:solidFill>
                <a:ln>
                  <a:solidFill>
                    <a:srgbClr val="DC7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5" name="Rectangle 144">
              <a:extLst>
                <a:ext uri="{FF2B5EF4-FFF2-40B4-BE49-F238E27FC236}">
                  <a16:creationId xmlns:a16="http://schemas.microsoft.com/office/drawing/2014/main" id="{758E9798-5F40-4C76-8CA1-39227B440917}"/>
                </a:ext>
              </a:extLst>
            </p:cNvPr>
            <p:cNvSpPr/>
            <p:nvPr/>
          </p:nvSpPr>
          <p:spPr>
            <a:xfrm>
              <a:off x="2324911" y="2840477"/>
              <a:ext cx="7393021" cy="290794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lumMod val="60000"/>
                      <a:lumOff val="40000"/>
                    </a:schemeClr>
                  </a:solidFill>
                  <a:latin typeface="Arial Rounded MT Bold" panose="020F0704030504030204" pitchFamily="34" charset="0"/>
                </a:rPr>
                <a:t>Olivet Discourse </a:t>
              </a:r>
            </a:p>
          </p:txBody>
        </p:sp>
      </p:grpSp>
    </p:spTree>
    <p:extLst>
      <p:ext uri="{BB962C8B-B14F-4D97-AF65-F5344CB8AC3E}">
        <p14:creationId xmlns:p14="http://schemas.microsoft.com/office/powerpoint/2010/main" val="470670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1BFB-11A4-4281-807B-240EC69935A5}"/>
              </a:ext>
            </a:extLst>
          </p:cNvPr>
          <p:cNvSpPr>
            <a:spLocks noGrp="1"/>
          </p:cNvSpPr>
          <p:nvPr>
            <p:ph type="title"/>
          </p:nvPr>
        </p:nvSpPr>
        <p:spPr/>
        <p:txBody>
          <a:bodyPr/>
          <a:lstStyle/>
          <a:p>
            <a:r>
              <a:rPr lang="en-US" b="1" i="0" dirty="0">
                <a:effectLst/>
                <a:latin typeface="Open Sans"/>
              </a:rPr>
              <a:t>The Heptadic Structure (sevens)</a:t>
            </a:r>
            <a:endParaRPr lang="en-US" dirty="0"/>
          </a:p>
        </p:txBody>
      </p:sp>
      <p:grpSp>
        <p:nvGrpSpPr>
          <p:cNvPr id="5" name="Group 4">
            <a:extLst>
              <a:ext uri="{FF2B5EF4-FFF2-40B4-BE49-F238E27FC236}">
                <a16:creationId xmlns:a16="http://schemas.microsoft.com/office/drawing/2014/main" id="{BF5C1BC0-1910-4DF6-9162-F2898CD320D4}"/>
              </a:ext>
            </a:extLst>
          </p:cNvPr>
          <p:cNvGrpSpPr/>
          <p:nvPr/>
        </p:nvGrpSpPr>
        <p:grpSpPr>
          <a:xfrm>
            <a:off x="3870798" y="3236972"/>
            <a:ext cx="6096448" cy="1956496"/>
            <a:chOff x="3492727" y="3429000"/>
            <a:chExt cx="6096448" cy="1956496"/>
          </a:xfrm>
        </p:grpSpPr>
        <p:cxnSp>
          <p:nvCxnSpPr>
            <p:cNvPr id="4" name="Straight Connector 3">
              <a:extLst>
                <a:ext uri="{FF2B5EF4-FFF2-40B4-BE49-F238E27FC236}">
                  <a16:creationId xmlns:a16="http://schemas.microsoft.com/office/drawing/2014/main" id="{B2ADABDB-D49F-4F0D-8259-06438F8F7CE6}"/>
                </a:ext>
              </a:extLst>
            </p:cNvPr>
            <p:cNvCxnSpPr>
              <a:cxnSpLocks/>
            </p:cNvCxnSpPr>
            <p:nvPr/>
          </p:nvCxnSpPr>
          <p:spPr>
            <a:xfrm>
              <a:off x="3492727" y="3893575"/>
              <a:ext cx="549355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A97F9B-B36B-4D01-922C-854A353981BD}"/>
                </a:ext>
              </a:extLst>
            </p:cNvPr>
            <p:cNvCxnSpPr>
              <a:cxnSpLocks/>
            </p:cNvCxnSpPr>
            <p:nvPr/>
          </p:nvCxnSpPr>
          <p:spPr>
            <a:xfrm>
              <a:off x="3492727" y="3916757"/>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96DF890-9B06-4D73-8C74-C30BBEA6BF45}"/>
                </a:ext>
              </a:extLst>
            </p:cNvPr>
            <p:cNvCxnSpPr>
              <a:cxnSpLocks/>
            </p:cNvCxnSpPr>
            <p:nvPr/>
          </p:nvCxnSpPr>
          <p:spPr>
            <a:xfrm>
              <a:off x="8986281" y="3889910"/>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370ED2C-09BD-466E-90D0-D898CC43773F}"/>
                </a:ext>
              </a:extLst>
            </p:cNvPr>
            <p:cNvCxnSpPr>
              <a:cxnSpLocks/>
            </p:cNvCxnSpPr>
            <p:nvPr/>
          </p:nvCxnSpPr>
          <p:spPr>
            <a:xfrm>
              <a:off x="6235561" y="3510070"/>
              <a:ext cx="0" cy="383505"/>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89FE106D-16B5-4444-9F84-93DCB1CD4568}"/>
                </a:ext>
              </a:extLst>
            </p:cNvPr>
            <p:cNvGrpSpPr/>
            <p:nvPr/>
          </p:nvGrpSpPr>
          <p:grpSpPr>
            <a:xfrm rot="17622824">
              <a:off x="3634526" y="3847194"/>
              <a:ext cx="517346" cy="693975"/>
              <a:chOff x="1710813" y="2241755"/>
              <a:chExt cx="521110" cy="717755"/>
            </a:xfrm>
          </p:grpSpPr>
          <p:sp>
            <p:nvSpPr>
              <p:cNvPr id="43" name="Isosceles Triangle 42">
                <a:extLst>
                  <a:ext uri="{FF2B5EF4-FFF2-40B4-BE49-F238E27FC236}">
                    <a16:creationId xmlns:a16="http://schemas.microsoft.com/office/drawing/2014/main" id="{177A55EA-8DF0-41FD-A2D7-BBCC2C87B822}"/>
                  </a:ext>
                </a:extLst>
              </p:cNvPr>
              <p:cNvSpPr/>
              <p:nvPr/>
            </p:nvSpPr>
            <p:spPr>
              <a:xfrm>
                <a:off x="1779639" y="2241755"/>
                <a:ext cx="373626" cy="6194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1</a:t>
                </a:r>
              </a:p>
            </p:txBody>
          </p:sp>
          <p:sp>
            <p:nvSpPr>
              <p:cNvPr id="44" name="Rectangle: Rounded Corners 43">
                <a:extLst>
                  <a:ext uri="{FF2B5EF4-FFF2-40B4-BE49-F238E27FC236}">
                    <a16:creationId xmlns:a16="http://schemas.microsoft.com/office/drawing/2014/main" id="{64B47FBB-90CB-46BB-A20C-21A50943CABF}"/>
                  </a:ext>
                </a:extLst>
              </p:cNvPr>
              <p:cNvSpPr/>
              <p:nvPr/>
            </p:nvSpPr>
            <p:spPr>
              <a:xfrm>
                <a:off x="1710813" y="2861187"/>
                <a:ext cx="521110" cy="983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178E370A-081F-499F-BEE3-37D6C5CD2C4D}"/>
                </a:ext>
              </a:extLst>
            </p:cNvPr>
            <p:cNvGrpSpPr/>
            <p:nvPr/>
          </p:nvGrpSpPr>
          <p:grpSpPr>
            <a:xfrm rot="17622824">
              <a:off x="4364377" y="3854308"/>
              <a:ext cx="450707" cy="641100"/>
              <a:chOff x="1710813" y="2241755"/>
              <a:chExt cx="521110" cy="717755"/>
            </a:xfrm>
          </p:grpSpPr>
          <p:sp>
            <p:nvSpPr>
              <p:cNvPr id="46" name="Isosceles Triangle 45">
                <a:extLst>
                  <a:ext uri="{FF2B5EF4-FFF2-40B4-BE49-F238E27FC236}">
                    <a16:creationId xmlns:a16="http://schemas.microsoft.com/office/drawing/2014/main" id="{1E368371-0486-459C-B39A-6534F3D1F37F}"/>
                  </a:ext>
                </a:extLst>
              </p:cNvPr>
              <p:cNvSpPr/>
              <p:nvPr/>
            </p:nvSpPr>
            <p:spPr>
              <a:xfrm>
                <a:off x="1779639" y="2241755"/>
                <a:ext cx="373626" cy="6194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2</a:t>
                </a:r>
              </a:p>
            </p:txBody>
          </p:sp>
          <p:sp>
            <p:nvSpPr>
              <p:cNvPr id="47" name="Rectangle: Rounded Corners 46">
                <a:extLst>
                  <a:ext uri="{FF2B5EF4-FFF2-40B4-BE49-F238E27FC236}">
                    <a16:creationId xmlns:a16="http://schemas.microsoft.com/office/drawing/2014/main" id="{1C694D26-5DBC-448F-B71A-C0F80A048042}"/>
                  </a:ext>
                </a:extLst>
              </p:cNvPr>
              <p:cNvSpPr/>
              <p:nvPr/>
            </p:nvSpPr>
            <p:spPr>
              <a:xfrm>
                <a:off x="1710813" y="2861187"/>
                <a:ext cx="521110" cy="983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B6477100-2CCF-451C-BCB8-8DF1A41CAC89}"/>
                </a:ext>
              </a:extLst>
            </p:cNvPr>
            <p:cNvGrpSpPr/>
            <p:nvPr/>
          </p:nvGrpSpPr>
          <p:grpSpPr>
            <a:xfrm rot="17622824">
              <a:off x="5150719" y="3900408"/>
              <a:ext cx="461670" cy="598052"/>
              <a:chOff x="1710813" y="2241755"/>
              <a:chExt cx="521110" cy="717755"/>
            </a:xfrm>
          </p:grpSpPr>
          <p:sp>
            <p:nvSpPr>
              <p:cNvPr id="49" name="Isosceles Triangle 48">
                <a:extLst>
                  <a:ext uri="{FF2B5EF4-FFF2-40B4-BE49-F238E27FC236}">
                    <a16:creationId xmlns:a16="http://schemas.microsoft.com/office/drawing/2014/main" id="{00AC629D-C9FF-4D06-82CA-D19DE3ADA40E}"/>
                  </a:ext>
                </a:extLst>
              </p:cNvPr>
              <p:cNvSpPr/>
              <p:nvPr/>
            </p:nvSpPr>
            <p:spPr>
              <a:xfrm>
                <a:off x="1779639" y="2241755"/>
                <a:ext cx="373626" cy="6194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3</a:t>
                </a:r>
              </a:p>
            </p:txBody>
          </p:sp>
          <p:sp>
            <p:nvSpPr>
              <p:cNvPr id="50" name="Rectangle: Rounded Corners 49">
                <a:extLst>
                  <a:ext uri="{FF2B5EF4-FFF2-40B4-BE49-F238E27FC236}">
                    <a16:creationId xmlns:a16="http://schemas.microsoft.com/office/drawing/2014/main" id="{706F8CEF-F86E-434B-A313-960C5ABFFCD3}"/>
                  </a:ext>
                </a:extLst>
              </p:cNvPr>
              <p:cNvSpPr/>
              <p:nvPr/>
            </p:nvSpPr>
            <p:spPr>
              <a:xfrm>
                <a:off x="1710813" y="2861187"/>
                <a:ext cx="521110" cy="983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CDB1BA0-5BD2-4E3B-A9C9-D4C22D267928}"/>
                </a:ext>
              </a:extLst>
            </p:cNvPr>
            <p:cNvGrpSpPr/>
            <p:nvPr/>
          </p:nvGrpSpPr>
          <p:grpSpPr>
            <a:xfrm rot="17622824">
              <a:off x="5863671" y="3869988"/>
              <a:ext cx="429888" cy="632328"/>
              <a:chOff x="1710813" y="2241755"/>
              <a:chExt cx="521110" cy="717755"/>
            </a:xfrm>
          </p:grpSpPr>
          <p:sp>
            <p:nvSpPr>
              <p:cNvPr id="52" name="Isosceles Triangle 51">
                <a:extLst>
                  <a:ext uri="{FF2B5EF4-FFF2-40B4-BE49-F238E27FC236}">
                    <a16:creationId xmlns:a16="http://schemas.microsoft.com/office/drawing/2014/main" id="{33B643F7-FD30-4860-A6A0-C6D5EF2D46A8}"/>
                  </a:ext>
                </a:extLst>
              </p:cNvPr>
              <p:cNvSpPr/>
              <p:nvPr/>
            </p:nvSpPr>
            <p:spPr>
              <a:xfrm>
                <a:off x="1779639" y="2241755"/>
                <a:ext cx="373626" cy="6194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4</a:t>
                </a:r>
              </a:p>
            </p:txBody>
          </p:sp>
          <p:sp>
            <p:nvSpPr>
              <p:cNvPr id="53" name="Rectangle: Rounded Corners 52">
                <a:extLst>
                  <a:ext uri="{FF2B5EF4-FFF2-40B4-BE49-F238E27FC236}">
                    <a16:creationId xmlns:a16="http://schemas.microsoft.com/office/drawing/2014/main" id="{7548A0C2-F1FC-4415-BDB5-B0BB53D93DBC}"/>
                  </a:ext>
                </a:extLst>
              </p:cNvPr>
              <p:cNvSpPr/>
              <p:nvPr/>
            </p:nvSpPr>
            <p:spPr>
              <a:xfrm>
                <a:off x="1710813" y="2861187"/>
                <a:ext cx="521110" cy="983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44EE2C8C-86E0-4294-A087-C95D95921B86}"/>
                </a:ext>
              </a:extLst>
            </p:cNvPr>
            <p:cNvGrpSpPr/>
            <p:nvPr/>
          </p:nvGrpSpPr>
          <p:grpSpPr>
            <a:xfrm rot="17622824">
              <a:off x="6576532" y="3872595"/>
              <a:ext cx="482344" cy="711932"/>
              <a:chOff x="1710813" y="2241755"/>
              <a:chExt cx="521110" cy="717755"/>
            </a:xfrm>
          </p:grpSpPr>
          <p:sp>
            <p:nvSpPr>
              <p:cNvPr id="55" name="Isosceles Triangle 54">
                <a:extLst>
                  <a:ext uri="{FF2B5EF4-FFF2-40B4-BE49-F238E27FC236}">
                    <a16:creationId xmlns:a16="http://schemas.microsoft.com/office/drawing/2014/main" id="{48EC4FB8-4100-422F-8D86-8B0093F150AF}"/>
                  </a:ext>
                </a:extLst>
              </p:cNvPr>
              <p:cNvSpPr/>
              <p:nvPr/>
            </p:nvSpPr>
            <p:spPr>
              <a:xfrm>
                <a:off x="1779639" y="2241755"/>
                <a:ext cx="373626" cy="6194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5</a:t>
                </a:r>
              </a:p>
            </p:txBody>
          </p:sp>
          <p:sp>
            <p:nvSpPr>
              <p:cNvPr id="56" name="Rectangle: Rounded Corners 55">
                <a:extLst>
                  <a:ext uri="{FF2B5EF4-FFF2-40B4-BE49-F238E27FC236}">
                    <a16:creationId xmlns:a16="http://schemas.microsoft.com/office/drawing/2014/main" id="{03B27ACE-43D3-45B0-B209-A7EBDA997C9F}"/>
                  </a:ext>
                </a:extLst>
              </p:cNvPr>
              <p:cNvSpPr/>
              <p:nvPr/>
            </p:nvSpPr>
            <p:spPr>
              <a:xfrm>
                <a:off x="1710813" y="2861187"/>
                <a:ext cx="521110" cy="983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48A51BAD-4796-4A43-A560-E4B8457A4990}"/>
                </a:ext>
              </a:extLst>
            </p:cNvPr>
            <p:cNvGrpSpPr/>
            <p:nvPr/>
          </p:nvGrpSpPr>
          <p:grpSpPr>
            <a:xfrm rot="17622824">
              <a:off x="7330848" y="3902903"/>
              <a:ext cx="504037" cy="661542"/>
              <a:chOff x="1710813" y="2241755"/>
              <a:chExt cx="521110" cy="717755"/>
            </a:xfrm>
          </p:grpSpPr>
          <p:sp>
            <p:nvSpPr>
              <p:cNvPr id="58" name="Isosceles Triangle 57">
                <a:extLst>
                  <a:ext uri="{FF2B5EF4-FFF2-40B4-BE49-F238E27FC236}">
                    <a16:creationId xmlns:a16="http://schemas.microsoft.com/office/drawing/2014/main" id="{F9E5E414-5470-44B3-B3DF-6F70F25BEDF8}"/>
                  </a:ext>
                </a:extLst>
              </p:cNvPr>
              <p:cNvSpPr/>
              <p:nvPr/>
            </p:nvSpPr>
            <p:spPr>
              <a:xfrm>
                <a:off x="1779639" y="2241755"/>
                <a:ext cx="373626" cy="6194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6</a:t>
                </a:r>
              </a:p>
            </p:txBody>
          </p:sp>
          <p:sp>
            <p:nvSpPr>
              <p:cNvPr id="59" name="Rectangle: Rounded Corners 58">
                <a:extLst>
                  <a:ext uri="{FF2B5EF4-FFF2-40B4-BE49-F238E27FC236}">
                    <a16:creationId xmlns:a16="http://schemas.microsoft.com/office/drawing/2014/main" id="{E4F0ADAC-FA4D-433E-80D4-00FB7EFEBD3C}"/>
                  </a:ext>
                </a:extLst>
              </p:cNvPr>
              <p:cNvSpPr/>
              <p:nvPr/>
            </p:nvSpPr>
            <p:spPr>
              <a:xfrm>
                <a:off x="1710813" y="2861187"/>
                <a:ext cx="521110" cy="983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3257DBAB-69AE-4209-AE68-DD8BA83A6F6A}"/>
                </a:ext>
              </a:extLst>
            </p:cNvPr>
            <p:cNvGrpSpPr/>
            <p:nvPr/>
          </p:nvGrpSpPr>
          <p:grpSpPr>
            <a:xfrm rot="17622824">
              <a:off x="8709723" y="3869735"/>
              <a:ext cx="537347" cy="592390"/>
              <a:chOff x="1710813" y="2241755"/>
              <a:chExt cx="521110" cy="717755"/>
            </a:xfrm>
          </p:grpSpPr>
          <p:sp>
            <p:nvSpPr>
              <p:cNvPr id="61" name="Isosceles Triangle 60">
                <a:extLst>
                  <a:ext uri="{FF2B5EF4-FFF2-40B4-BE49-F238E27FC236}">
                    <a16:creationId xmlns:a16="http://schemas.microsoft.com/office/drawing/2014/main" id="{BDCE86E2-2E81-4D0B-9CF5-9B8882CF6E49}"/>
                  </a:ext>
                </a:extLst>
              </p:cNvPr>
              <p:cNvSpPr/>
              <p:nvPr/>
            </p:nvSpPr>
            <p:spPr>
              <a:xfrm>
                <a:off x="1779639" y="2241755"/>
                <a:ext cx="373626" cy="61943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7</a:t>
                </a:r>
              </a:p>
            </p:txBody>
          </p:sp>
          <p:sp>
            <p:nvSpPr>
              <p:cNvPr id="62" name="Rectangle: Rounded Corners 61">
                <a:extLst>
                  <a:ext uri="{FF2B5EF4-FFF2-40B4-BE49-F238E27FC236}">
                    <a16:creationId xmlns:a16="http://schemas.microsoft.com/office/drawing/2014/main" id="{D9F86948-21A4-4780-A494-06E86D9C9B03}"/>
                  </a:ext>
                </a:extLst>
              </p:cNvPr>
              <p:cNvSpPr/>
              <p:nvPr/>
            </p:nvSpPr>
            <p:spPr>
              <a:xfrm>
                <a:off x="1710813" y="2861187"/>
                <a:ext cx="521110" cy="9832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ectangle 62">
              <a:extLst>
                <a:ext uri="{FF2B5EF4-FFF2-40B4-BE49-F238E27FC236}">
                  <a16:creationId xmlns:a16="http://schemas.microsoft.com/office/drawing/2014/main" id="{BEFEDC2E-5E85-4931-8421-3AF66A3AA78A}"/>
                </a:ext>
              </a:extLst>
            </p:cNvPr>
            <p:cNvSpPr/>
            <p:nvPr/>
          </p:nvSpPr>
          <p:spPr>
            <a:xfrm>
              <a:off x="8135297" y="4011121"/>
              <a:ext cx="411453" cy="1374375"/>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1"/>
                  </a:solidFill>
                </a:rPr>
                <a:t>Parenthesis</a:t>
              </a:r>
            </a:p>
          </p:txBody>
        </p:sp>
        <p:sp>
          <p:nvSpPr>
            <p:cNvPr id="12" name="TextBox 11">
              <a:extLst>
                <a:ext uri="{FF2B5EF4-FFF2-40B4-BE49-F238E27FC236}">
                  <a16:creationId xmlns:a16="http://schemas.microsoft.com/office/drawing/2014/main" id="{3664D8B6-CCDB-4354-A6A9-34914B1943BF}"/>
                </a:ext>
              </a:extLst>
            </p:cNvPr>
            <p:cNvSpPr txBox="1"/>
            <p:nvPr/>
          </p:nvSpPr>
          <p:spPr>
            <a:xfrm>
              <a:off x="6328431" y="3429000"/>
              <a:ext cx="3260744" cy="369332"/>
            </a:xfrm>
            <a:prstGeom prst="rect">
              <a:avLst/>
            </a:prstGeom>
            <a:noFill/>
          </p:spPr>
          <p:txBody>
            <a:bodyPr wrap="square" rtlCol="0">
              <a:spAutoFit/>
            </a:bodyPr>
            <a:lstStyle/>
            <a:p>
              <a:r>
                <a:rPr lang="en-US" dirty="0">
                  <a:solidFill>
                    <a:schemeClr val="bg1"/>
                  </a:solidFill>
                </a:rPr>
                <a:t>Chapter 8,9	   10-14</a:t>
              </a:r>
            </a:p>
          </p:txBody>
        </p:sp>
      </p:grpSp>
      <p:grpSp>
        <p:nvGrpSpPr>
          <p:cNvPr id="6" name="Group 5">
            <a:extLst>
              <a:ext uri="{FF2B5EF4-FFF2-40B4-BE49-F238E27FC236}">
                <a16:creationId xmlns:a16="http://schemas.microsoft.com/office/drawing/2014/main" id="{4F752B59-1CBD-45C6-90C7-3BF1C5270054}"/>
              </a:ext>
            </a:extLst>
          </p:cNvPr>
          <p:cNvGrpSpPr/>
          <p:nvPr/>
        </p:nvGrpSpPr>
        <p:grpSpPr>
          <a:xfrm>
            <a:off x="702870" y="1439667"/>
            <a:ext cx="6309852" cy="1923880"/>
            <a:chOff x="702870" y="1607897"/>
            <a:chExt cx="6309852" cy="1923880"/>
          </a:xfrm>
        </p:grpSpPr>
        <p:sp>
          <p:nvSpPr>
            <p:cNvPr id="7" name="Rectangle 6">
              <a:extLst>
                <a:ext uri="{FF2B5EF4-FFF2-40B4-BE49-F238E27FC236}">
                  <a16:creationId xmlns:a16="http://schemas.microsoft.com/office/drawing/2014/main" id="{3CFE9CBF-E15B-4FE3-A12E-229F47471F54}"/>
                </a:ext>
              </a:extLst>
            </p:cNvPr>
            <p:cNvSpPr/>
            <p:nvPr/>
          </p:nvSpPr>
          <p:spPr>
            <a:xfrm>
              <a:off x="702870" y="1607897"/>
              <a:ext cx="6309852" cy="1797305"/>
            </a:xfrm>
            <a:prstGeom prst="rect">
              <a:avLst/>
            </a:prstGeom>
            <a:solidFill>
              <a:schemeClr val="tx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t>Chapter 6</a:t>
              </a:r>
            </a:p>
            <a:p>
              <a:pPr algn="ctr"/>
              <a:r>
                <a:rPr lang="en-US" sz="2800" b="1" dirty="0"/>
                <a:t>The 7 Sealed Scroll</a:t>
              </a:r>
            </a:p>
          </p:txBody>
        </p:sp>
        <p:grpSp>
          <p:nvGrpSpPr>
            <p:cNvPr id="17" name="Group 16">
              <a:extLst>
                <a:ext uri="{FF2B5EF4-FFF2-40B4-BE49-F238E27FC236}">
                  <a16:creationId xmlns:a16="http://schemas.microsoft.com/office/drawing/2014/main" id="{007A5D91-D7CA-4BBC-A65B-0E6BE6595391}"/>
                </a:ext>
              </a:extLst>
            </p:cNvPr>
            <p:cNvGrpSpPr/>
            <p:nvPr/>
          </p:nvGrpSpPr>
          <p:grpSpPr>
            <a:xfrm>
              <a:off x="1985170" y="2691208"/>
              <a:ext cx="638505" cy="828323"/>
              <a:chOff x="2064773" y="2172927"/>
              <a:chExt cx="2261419" cy="3028340"/>
            </a:xfrm>
          </p:grpSpPr>
          <p:sp>
            <p:nvSpPr>
              <p:cNvPr id="18" name="Freeform: Shape 17">
                <a:extLst>
                  <a:ext uri="{FF2B5EF4-FFF2-40B4-BE49-F238E27FC236}">
                    <a16:creationId xmlns:a16="http://schemas.microsoft.com/office/drawing/2014/main" id="{2C51B615-5B16-4269-AE2C-E480DE7E4A1A}"/>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Oval 18">
                <a:extLst>
                  <a:ext uri="{FF2B5EF4-FFF2-40B4-BE49-F238E27FC236}">
                    <a16:creationId xmlns:a16="http://schemas.microsoft.com/office/drawing/2014/main" id="{5B858EEF-E8C4-4E1D-9983-573576E17E31}"/>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2</a:t>
                </a:r>
              </a:p>
            </p:txBody>
          </p:sp>
        </p:grpSp>
        <p:grpSp>
          <p:nvGrpSpPr>
            <p:cNvPr id="20" name="Group 19">
              <a:extLst>
                <a:ext uri="{FF2B5EF4-FFF2-40B4-BE49-F238E27FC236}">
                  <a16:creationId xmlns:a16="http://schemas.microsoft.com/office/drawing/2014/main" id="{0F591208-4EDF-4A79-830F-91B98B64F243}"/>
                </a:ext>
              </a:extLst>
            </p:cNvPr>
            <p:cNvGrpSpPr/>
            <p:nvPr/>
          </p:nvGrpSpPr>
          <p:grpSpPr>
            <a:xfrm>
              <a:off x="2746590" y="2681747"/>
              <a:ext cx="652675" cy="828323"/>
              <a:chOff x="2064773" y="2172927"/>
              <a:chExt cx="2261419" cy="3028340"/>
            </a:xfrm>
          </p:grpSpPr>
          <p:sp>
            <p:nvSpPr>
              <p:cNvPr id="21" name="Freeform: Shape 20">
                <a:extLst>
                  <a:ext uri="{FF2B5EF4-FFF2-40B4-BE49-F238E27FC236}">
                    <a16:creationId xmlns:a16="http://schemas.microsoft.com/office/drawing/2014/main" id="{B22B822F-5B77-4D56-B7F2-DC1942C601C9}"/>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Oval 21">
                <a:extLst>
                  <a:ext uri="{FF2B5EF4-FFF2-40B4-BE49-F238E27FC236}">
                    <a16:creationId xmlns:a16="http://schemas.microsoft.com/office/drawing/2014/main" id="{82A6124B-84D4-4D5C-9653-48F0C94C5630}"/>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a:t>
                </a:r>
              </a:p>
            </p:txBody>
          </p:sp>
        </p:grpSp>
        <p:grpSp>
          <p:nvGrpSpPr>
            <p:cNvPr id="23" name="Group 22">
              <a:extLst>
                <a:ext uri="{FF2B5EF4-FFF2-40B4-BE49-F238E27FC236}">
                  <a16:creationId xmlns:a16="http://schemas.microsoft.com/office/drawing/2014/main" id="{93F23A7A-FC4D-437F-AB5A-2C1FE5672C68}"/>
                </a:ext>
              </a:extLst>
            </p:cNvPr>
            <p:cNvGrpSpPr/>
            <p:nvPr/>
          </p:nvGrpSpPr>
          <p:grpSpPr>
            <a:xfrm>
              <a:off x="4188515" y="2669502"/>
              <a:ext cx="672578" cy="828323"/>
              <a:chOff x="2064773" y="2172927"/>
              <a:chExt cx="2261419" cy="3028340"/>
            </a:xfrm>
          </p:grpSpPr>
          <p:sp>
            <p:nvSpPr>
              <p:cNvPr id="24" name="Freeform: Shape 23">
                <a:extLst>
                  <a:ext uri="{FF2B5EF4-FFF2-40B4-BE49-F238E27FC236}">
                    <a16:creationId xmlns:a16="http://schemas.microsoft.com/office/drawing/2014/main" id="{0ED65493-92C6-4939-8379-FE29548A3423}"/>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Oval 24">
                <a:extLst>
                  <a:ext uri="{FF2B5EF4-FFF2-40B4-BE49-F238E27FC236}">
                    <a16:creationId xmlns:a16="http://schemas.microsoft.com/office/drawing/2014/main" id="{977977B6-8B02-4B22-91ED-79B31B55F543}"/>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5</a:t>
                </a:r>
              </a:p>
            </p:txBody>
          </p:sp>
        </p:grpSp>
        <p:grpSp>
          <p:nvGrpSpPr>
            <p:cNvPr id="26" name="Group 25">
              <a:extLst>
                <a:ext uri="{FF2B5EF4-FFF2-40B4-BE49-F238E27FC236}">
                  <a16:creationId xmlns:a16="http://schemas.microsoft.com/office/drawing/2014/main" id="{618DC7F6-2F91-4EEA-9162-C3B22E496AC0}"/>
                </a:ext>
              </a:extLst>
            </p:cNvPr>
            <p:cNvGrpSpPr/>
            <p:nvPr/>
          </p:nvGrpSpPr>
          <p:grpSpPr>
            <a:xfrm>
              <a:off x="3467099" y="2669502"/>
              <a:ext cx="666002" cy="840568"/>
              <a:chOff x="2064773" y="2172927"/>
              <a:chExt cx="2261419" cy="3028340"/>
            </a:xfrm>
          </p:grpSpPr>
          <p:sp>
            <p:nvSpPr>
              <p:cNvPr id="27" name="Freeform: Shape 26">
                <a:extLst>
                  <a:ext uri="{FF2B5EF4-FFF2-40B4-BE49-F238E27FC236}">
                    <a16:creationId xmlns:a16="http://schemas.microsoft.com/office/drawing/2014/main" id="{41159DE2-A734-4C19-B1CF-FDD78EC53770}"/>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a:extLst>
                  <a:ext uri="{FF2B5EF4-FFF2-40B4-BE49-F238E27FC236}">
                    <a16:creationId xmlns:a16="http://schemas.microsoft.com/office/drawing/2014/main" id="{406A8482-262C-4950-AC01-12513D04AB25}"/>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4</a:t>
                </a:r>
              </a:p>
            </p:txBody>
          </p:sp>
        </p:grpSp>
        <p:grpSp>
          <p:nvGrpSpPr>
            <p:cNvPr id="29" name="Group 28">
              <a:extLst>
                <a:ext uri="{FF2B5EF4-FFF2-40B4-BE49-F238E27FC236}">
                  <a16:creationId xmlns:a16="http://schemas.microsoft.com/office/drawing/2014/main" id="{3216D152-049E-4BE5-8961-3A364DE5792E}"/>
                </a:ext>
              </a:extLst>
            </p:cNvPr>
            <p:cNvGrpSpPr/>
            <p:nvPr/>
          </p:nvGrpSpPr>
          <p:grpSpPr>
            <a:xfrm>
              <a:off x="4916507" y="2652388"/>
              <a:ext cx="648946" cy="840569"/>
              <a:chOff x="2064773" y="2172927"/>
              <a:chExt cx="2261419" cy="3028340"/>
            </a:xfrm>
          </p:grpSpPr>
          <p:sp>
            <p:nvSpPr>
              <p:cNvPr id="30" name="Freeform: Shape 29">
                <a:extLst>
                  <a:ext uri="{FF2B5EF4-FFF2-40B4-BE49-F238E27FC236}">
                    <a16:creationId xmlns:a16="http://schemas.microsoft.com/office/drawing/2014/main" id="{B3B992A6-3E7E-47A6-B2FC-FADAF412A546}"/>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a:extLst>
                  <a:ext uri="{FF2B5EF4-FFF2-40B4-BE49-F238E27FC236}">
                    <a16:creationId xmlns:a16="http://schemas.microsoft.com/office/drawing/2014/main" id="{DAE476D0-3924-46AA-942C-AE719FF75A33}"/>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6</a:t>
                </a:r>
              </a:p>
            </p:txBody>
          </p:sp>
        </p:grpSp>
        <p:grpSp>
          <p:nvGrpSpPr>
            <p:cNvPr id="32" name="Group 31">
              <a:extLst>
                <a:ext uri="{FF2B5EF4-FFF2-40B4-BE49-F238E27FC236}">
                  <a16:creationId xmlns:a16="http://schemas.microsoft.com/office/drawing/2014/main" id="{CC3C749D-43F8-4671-B3B8-2F4DEFE661B1}"/>
                </a:ext>
              </a:extLst>
            </p:cNvPr>
            <p:cNvGrpSpPr/>
            <p:nvPr/>
          </p:nvGrpSpPr>
          <p:grpSpPr>
            <a:xfrm>
              <a:off x="6235561" y="2652388"/>
              <a:ext cx="683461" cy="840569"/>
              <a:chOff x="2064773" y="2172927"/>
              <a:chExt cx="2261419" cy="3028340"/>
            </a:xfrm>
          </p:grpSpPr>
          <p:sp>
            <p:nvSpPr>
              <p:cNvPr id="33" name="Freeform: Shape 32">
                <a:extLst>
                  <a:ext uri="{FF2B5EF4-FFF2-40B4-BE49-F238E27FC236}">
                    <a16:creationId xmlns:a16="http://schemas.microsoft.com/office/drawing/2014/main" id="{284E09E4-9128-43B9-B509-B6A5B6933233}"/>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a:extLst>
                  <a:ext uri="{FF2B5EF4-FFF2-40B4-BE49-F238E27FC236}">
                    <a16:creationId xmlns:a16="http://schemas.microsoft.com/office/drawing/2014/main" id="{65833015-1312-4B1C-8C02-9217E75A87A6}"/>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7</a:t>
                </a:r>
              </a:p>
            </p:txBody>
          </p:sp>
        </p:grpSp>
        <p:sp>
          <p:nvSpPr>
            <p:cNvPr id="37" name="Rectangle 36">
              <a:extLst>
                <a:ext uri="{FF2B5EF4-FFF2-40B4-BE49-F238E27FC236}">
                  <a16:creationId xmlns:a16="http://schemas.microsoft.com/office/drawing/2014/main" id="{F82CDE3E-7E00-4D31-ACFF-4F8843F5CA40}"/>
                </a:ext>
              </a:extLst>
            </p:cNvPr>
            <p:cNvSpPr/>
            <p:nvPr/>
          </p:nvSpPr>
          <p:spPr>
            <a:xfrm>
              <a:off x="5694780" y="2134611"/>
              <a:ext cx="411453" cy="1374375"/>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1"/>
                  </a:solidFill>
                </a:rPr>
                <a:t>Parenthesis</a:t>
              </a:r>
            </a:p>
          </p:txBody>
        </p:sp>
        <p:grpSp>
          <p:nvGrpSpPr>
            <p:cNvPr id="38" name="Group 37">
              <a:extLst>
                <a:ext uri="{FF2B5EF4-FFF2-40B4-BE49-F238E27FC236}">
                  <a16:creationId xmlns:a16="http://schemas.microsoft.com/office/drawing/2014/main" id="{45E98205-11E3-43B7-B74E-1AD1F904A8DE}"/>
                </a:ext>
              </a:extLst>
            </p:cNvPr>
            <p:cNvGrpSpPr/>
            <p:nvPr/>
          </p:nvGrpSpPr>
          <p:grpSpPr>
            <a:xfrm>
              <a:off x="1174742" y="2691208"/>
              <a:ext cx="683461" cy="840569"/>
              <a:chOff x="2064773" y="2172927"/>
              <a:chExt cx="2261419" cy="3028340"/>
            </a:xfrm>
          </p:grpSpPr>
          <p:sp>
            <p:nvSpPr>
              <p:cNvPr id="39" name="Freeform: Shape 38">
                <a:extLst>
                  <a:ext uri="{FF2B5EF4-FFF2-40B4-BE49-F238E27FC236}">
                    <a16:creationId xmlns:a16="http://schemas.microsoft.com/office/drawing/2014/main" id="{A259CE1F-A54D-4A7E-A68C-AD58D344F1BB}"/>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Oval 39">
                <a:extLst>
                  <a:ext uri="{FF2B5EF4-FFF2-40B4-BE49-F238E27FC236}">
                    <a16:creationId xmlns:a16="http://schemas.microsoft.com/office/drawing/2014/main" id="{06D5383C-B136-4EEB-837C-2FE66B9B94CF}"/>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a:t>
                </a:r>
              </a:p>
            </p:txBody>
          </p:sp>
        </p:grpSp>
        <p:sp>
          <p:nvSpPr>
            <p:cNvPr id="104" name="TextBox 103">
              <a:extLst>
                <a:ext uri="{FF2B5EF4-FFF2-40B4-BE49-F238E27FC236}">
                  <a16:creationId xmlns:a16="http://schemas.microsoft.com/office/drawing/2014/main" id="{62A93B71-1791-4A0E-83A6-F60444D29433}"/>
                </a:ext>
              </a:extLst>
            </p:cNvPr>
            <p:cNvSpPr txBox="1"/>
            <p:nvPr/>
          </p:nvSpPr>
          <p:spPr>
            <a:xfrm>
              <a:off x="5565453" y="1719072"/>
              <a:ext cx="1219849" cy="369332"/>
            </a:xfrm>
            <a:prstGeom prst="rect">
              <a:avLst/>
            </a:prstGeom>
            <a:noFill/>
          </p:spPr>
          <p:txBody>
            <a:bodyPr wrap="square" rtlCol="0">
              <a:spAutoFit/>
            </a:bodyPr>
            <a:lstStyle/>
            <a:p>
              <a:r>
                <a:rPr lang="en-US" dirty="0">
                  <a:solidFill>
                    <a:schemeClr val="bg1"/>
                  </a:solidFill>
                </a:rPr>
                <a:t>Chapter 7</a:t>
              </a:r>
            </a:p>
          </p:txBody>
        </p:sp>
      </p:grpSp>
      <p:grpSp>
        <p:nvGrpSpPr>
          <p:cNvPr id="105" name="Group 104">
            <a:extLst>
              <a:ext uri="{FF2B5EF4-FFF2-40B4-BE49-F238E27FC236}">
                <a16:creationId xmlns:a16="http://schemas.microsoft.com/office/drawing/2014/main" id="{EE30EA54-AEB2-4AF9-95C9-D06554EA0190}"/>
              </a:ext>
            </a:extLst>
          </p:cNvPr>
          <p:cNvGrpSpPr/>
          <p:nvPr/>
        </p:nvGrpSpPr>
        <p:grpSpPr>
          <a:xfrm>
            <a:off x="6569165" y="4799454"/>
            <a:ext cx="5495045" cy="1830969"/>
            <a:chOff x="6136870" y="5034116"/>
            <a:chExt cx="5495045" cy="1830969"/>
          </a:xfrm>
        </p:grpSpPr>
        <p:cxnSp>
          <p:nvCxnSpPr>
            <p:cNvPr id="106" name="Straight Connector 105">
              <a:extLst>
                <a:ext uri="{FF2B5EF4-FFF2-40B4-BE49-F238E27FC236}">
                  <a16:creationId xmlns:a16="http://schemas.microsoft.com/office/drawing/2014/main" id="{F4CFCEC6-974B-47BA-839C-2289F3F599B5}"/>
                </a:ext>
              </a:extLst>
            </p:cNvPr>
            <p:cNvCxnSpPr>
              <a:cxnSpLocks/>
            </p:cNvCxnSpPr>
            <p:nvPr/>
          </p:nvCxnSpPr>
          <p:spPr>
            <a:xfrm>
              <a:off x="6136870" y="5503041"/>
              <a:ext cx="5493554"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1AC7FDE-23F0-49E6-87EC-1AC5BA169A22}"/>
                </a:ext>
              </a:extLst>
            </p:cNvPr>
            <p:cNvCxnSpPr>
              <a:cxnSpLocks/>
            </p:cNvCxnSpPr>
            <p:nvPr/>
          </p:nvCxnSpPr>
          <p:spPr>
            <a:xfrm>
              <a:off x="6136870" y="5526223"/>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4FA19B8-3363-4FA9-BEA4-F75D7C82C53C}"/>
                </a:ext>
              </a:extLst>
            </p:cNvPr>
            <p:cNvCxnSpPr>
              <a:cxnSpLocks/>
            </p:cNvCxnSpPr>
            <p:nvPr/>
          </p:nvCxnSpPr>
          <p:spPr>
            <a:xfrm>
              <a:off x="11630424" y="5499376"/>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E57F9F3-F799-4816-871C-585A538DAF88}"/>
                </a:ext>
              </a:extLst>
            </p:cNvPr>
            <p:cNvCxnSpPr>
              <a:cxnSpLocks/>
            </p:cNvCxnSpPr>
            <p:nvPr/>
          </p:nvCxnSpPr>
          <p:spPr>
            <a:xfrm>
              <a:off x="8879704" y="5119536"/>
              <a:ext cx="0" cy="383505"/>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D724F056-5964-40C6-BD6A-F1D2190628AD}"/>
                </a:ext>
              </a:extLst>
            </p:cNvPr>
            <p:cNvGrpSpPr/>
            <p:nvPr/>
          </p:nvGrpSpPr>
          <p:grpSpPr>
            <a:xfrm>
              <a:off x="6169961" y="5899409"/>
              <a:ext cx="569135" cy="509235"/>
              <a:chOff x="3186788" y="2289764"/>
              <a:chExt cx="1151212" cy="1039786"/>
            </a:xfrm>
          </p:grpSpPr>
          <p:sp>
            <p:nvSpPr>
              <p:cNvPr id="143" name="Oval 142">
                <a:extLst>
                  <a:ext uri="{FF2B5EF4-FFF2-40B4-BE49-F238E27FC236}">
                    <a16:creationId xmlns:a16="http://schemas.microsoft.com/office/drawing/2014/main" id="{44174D54-9060-44BC-A5FC-54C0E5B8312A}"/>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44" name="Moon 143">
                <a:extLst>
                  <a:ext uri="{FF2B5EF4-FFF2-40B4-BE49-F238E27FC236}">
                    <a16:creationId xmlns:a16="http://schemas.microsoft.com/office/drawing/2014/main" id="{457B27DD-6045-4860-B8FB-6F00C0A4E22E}"/>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ylinder 144">
                <a:extLst>
                  <a:ext uri="{FF2B5EF4-FFF2-40B4-BE49-F238E27FC236}">
                    <a16:creationId xmlns:a16="http://schemas.microsoft.com/office/drawing/2014/main" id="{1EB0B443-2079-4BD3-A414-B131AB64CA12}"/>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1</a:t>
                </a:r>
              </a:p>
            </p:txBody>
          </p:sp>
          <p:sp>
            <p:nvSpPr>
              <p:cNvPr id="146" name="Circle: Hollow 145">
                <a:extLst>
                  <a:ext uri="{FF2B5EF4-FFF2-40B4-BE49-F238E27FC236}">
                    <a16:creationId xmlns:a16="http://schemas.microsoft.com/office/drawing/2014/main" id="{5EED6670-8CC6-4ACD-8073-F61F2C92BF8F}"/>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1" name="Group 110">
              <a:extLst>
                <a:ext uri="{FF2B5EF4-FFF2-40B4-BE49-F238E27FC236}">
                  <a16:creationId xmlns:a16="http://schemas.microsoft.com/office/drawing/2014/main" id="{3A914600-D07D-4D64-90A4-3AFCE1E43012}"/>
                </a:ext>
              </a:extLst>
            </p:cNvPr>
            <p:cNvGrpSpPr/>
            <p:nvPr/>
          </p:nvGrpSpPr>
          <p:grpSpPr>
            <a:xfrm>
              <a:off x="6935114" y="5904909"/>
              <a:ext cx="589013" cy="516655"/>
              <a:chOff x="3186788" y="2289764"/>
              <a:chExt cx="1151212" cy="1039786"/>
            </a:xfrm>
          </p:grpSpPr>
          <p:sp>
            <p:nvSpPr>
              <p:cNvPr id="139" name="Oval 138">
                <a:extLst>
                  <a:ext uri="{FF2B5EF4-FFF2-40B4-BE49-F238E27FC236}">
                    <a16:creationId xmlns:a16="http://schemas.microsoft.com/office/drawing/2014/main" id="{FC2C7C79-7EC8-4098-85B2-46CDC7627E7B}"/>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40" name="Moon 139">
                <a:extLst>
                  <a:ext uri="{FF2B5EF4-FFF2-40B4-BE49-F238E27FC236}">
                    <a16:creationId xmlns:a16="http://schemas.microsoft.com/office/drawing/2014/main" id="{04D58A06-98CB-422F-A657-003EF0609C13}"/>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Cylinder 140">
                <a:extLst>
                  <a:ext uri="{FF2B5EF4-FFF2-40B4-BE49-F238E27FC236}">
                    <a16:creationId xmlns:a16="http://schemas.microsoft.com/office/drawing/2014/main" id="{5AD1D4F7-2B5D-45CD-8B9D-573DC25764FE}"/>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2</a:t>
                </a:r>
              </a:p>
            </p:txBody>
          </p:sp>
          <p:sp>
            <p:nvSpPr>
              <p:cNvPr id="142" name="Circle: Hollow 141">
                <a:extLst>
                  <a:ext uri="{FF2B5EF4-FFF2-40B4-BE49-F238E27FC236}">
                    <a16:creationId xmlns:a16="http://schemas.microsoft.com/office/drawing/2014/main" id="{90351B59-0DFD-4FBF-AF5B-13FEA2AA4C78}"/>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2" name="Group 111">
              <a:extLst>
                <a:ext uri="{FF2B5EF4-FFF2-40B4-BE49-F238E27FC236}">
                  <a16:creationId xmlns:a16="http://schemas.microsoft.com/office/drawing/2014/main" id="{23687555-F0A8-4CF4-98C8-2EE8DDF55396}"/>
                </a:ext>
              </a:extLst>
            </p:cNvPr>
            <p:cNvGrpSpPr/>
            <p:nvPr/>
          </p:nvGrpSpPr>
          <p:grpSpPr>
            <a:xfrm>
              <a:off x="7646139" y="5932836"/>
              <a:ext cx="599158" cy="488728"/>
              <a:chOff x="3186788" y="2289764"/>
              <a:chExt cx="1151212" cy="1039786"/>
            </a:xfrm>
          </p:grpSpPr>
          <p:sp>
            <p:nvSpPr>
              <p:cNvPr id="135" name="Oval 134">
                <a:extLst>
                  <a:ext uri="{FF2B5EF4-FFF2-40B4-BE49-F238E27FC236}">
                    <a16:creationId xmlns:a16="http://schemas.microsoft.com/office/drawing/2014/main" id="{59505B1B-8DA7-46E2-A58D-5301660E18D8}"/>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36" name="Moon 135">
                <a:extLst>
                  <a:ext uri="{FF2B5EF4-FFF2-40B4-BE49-F238E27FC236}">
                    <a16:creationId xmlns:a16="http://schemas.microsoft.com/office/drawing/2014/main" id="{601AED3B-EDF6-42E1-A32F-54371B455E5D}"/>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ylinder 136">
                <a:extLst>
                  <a:ext uri="{FF2B5EF4-FFF2-40B4-BE49-F238E27FC236}">
                    <a16:creationId xmlns:a16="http://schemas.microsoft.com/office/drawing/2014/main" id="{AD372939-111E-40EA-9AC6-C139AA29B78D}"/>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3</a:t>
                </a:r>
              </a:p>
            </p:txBody>
          </p:sp>
          <p:sp>
            <p:nvSpPr>
              <p:cNvPr id="138" name="Circle: Hollow 137">
                <a:extLst>
                  <a:ext uri="{FF2B5EF4-FFF2-40B4-BE49-F238E27FC236}">
                    <a16:creationId xmlns:a16="http://schemas.microsoft.com/office/drawing/2014/main" id="{674E11C6-FF98-4D81-93B4-AABC113448AA}"/>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3" name="Group 112">
              <a:extLst>
                <a:ext uri="{FF2B5EF4-FFF2-40B4-BE49-F238E27FC236}">
                  <a16:creationId xmlns:a16="http://schemas.microsoft.com/office/drawing/2014/main" id="{95AEBD52-B654-4D3F-999A-28E04373A787}"/>
                </a:ext>
              </a:extLst>
            </p:cNvPr>
            <p:cNvGrpSpPr/>
            <p:nvPr/>
          </p:nvGrpSpPr>
          <p:grpSpPr>
            <a:xfrm>
              <a:off x="8348091" y="5967084"/>
              <a:ext cx="573194" cy="488028"/>
              <a:chOff x="3186788" y="2289764"/>
              <a:chExt cx="1151212" cy="1039786"/>
            </a:xfrm>
          </p:grpSpPr>
          <p:sp>
            <p:nvSpPr>
              <p:cNvPr id="131" name="Oval 130">
                <a:extLst>
                  <a:ext uri="{FF2B5EF4-FFF2-40B4-BE49-F238E27FC236}">
                    <a16:creationId xmlns:a16="http://schemas.microsoft.com/office/drawing/2014/main" id="{5E9CFF90-EFC2-4EA3-875B-E5EE930691AF}"/>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32" name="Moon 131">
                <a:extLst>
                  <a:ext uri="{FF2B5EF4-FFF2-40B4-BE49-F238E27FC236}">
                    <a16:creationId xmlns:a16="http://schemas.microsoft.com/office/drawing/2014/main" id="{22429190-827C-4587-9FA8-3519F41E3FDC}"/>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ylinder 132">
                <a:extLst>
                  <a:ext uri="{FF2B5EF4-FFF2-40B4-BE49-F238E27FC236}">
                    <a16:creationId xmlns:a16="http://schemas.microsoft.com/office/drawing/2014/main" id="{9155985E-36FD-4FE1-B0C8-AD74DB887401}"/>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4</a:t>
                </a:r>
              </a:p>
            </p:txBody>
          </p:sp>
          <p:sp>
            <p:nvSpPr>
              <p:cNvPr id="134" name="Circle: Hollow 133">
                <a:extLst>
                  <a:ext uri="{FF2B5EF4-FFF2-40B4-BE49-F238E27FC236}">
                    <a16:creationId xmlns:a16="http://schemas.microsoft.com/office/drawing/2014/main" id="{A1D12F05-03D9-49F3-A59B-3802A7710FC0}"/>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4" name="Group 113">
              <a:extLst>
                <a:ext uri="{FF2B5EF4-FFF2-40B4-BE49-F238E27FC236}">
                  <a16:creationId xmlns:a16="http://schemas.microsoft.com/office/drawing/2014/main" id="{6CCEC680-5D82-438E-98EB-0CFDD7E9D924}"/>
                </a:ext>
              </a:extLst>
            </p:cNvPr>
            <p:cNvGrpSpPr/>
            <p:nvPr/>
          </p:nvGrpSpPr>
          <p:grpSpPr>
            <a:xfrm>
              <a:off x="9027552" y="6002318"/>
              <a:ext cx="550951" cy="475846"/>
              <a:chOff x="3186788" y="2289764"/>
              <a:chExt cx="1151212" cy="1039786"/>
            </a:xfrm>
          </p:grpSpPr>
          <p:sp>
            <p:nvSpPr>
              <p:cNvPr id="127" name="Oval 126">
                <a:extLst>
                  <a:ext uri="{FF2B5EF4-FFF2-40B4-BE49-F238E27FC236}">
                    <a16:creationId xmlns:a16="http://schemas.microsoft.com/office/drawing/2014/main" id="{58FE4E63-72E9-4E89-98F7-6579E6561390}"/>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28" name="Moon 127">
                <a:extLst>
                  <a:ext uri="{FF2B5EF4-FFF2-40B4-BE49-F238E27FC236}">
                    <a16:creationId xmlns:a16="http://schemas.microsoft.com/office/drawing/2014/main" id="{282AE9FF-A699-40E7-9FF9-34717F34E115}"/>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ylinder 128">
                <a:extLst>
                  <a:ext uri="{FF2B5EF4-FFF2-40B4-BE49-F238E27FC236}">
                    <a16:creationId xmlns:a16="http://schemas.microsoft.com/office/drawing/2014/main" id="{9FD129FB-DBE6-44D1-B42F-6CC1D1E278DC}"/>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5</a:t>
                </a:r>
              </a:p>
            </p:txBody>
          </p:sp>
          <p:sp>
            <p:nvSpPr>
              <p:cNvPr id="130" name="Circle: Hollow 129">
                <a:extLst>
                  <a:ext uri="{FF2B5EF4-FFF2-40B4-BE49-F238E27FC236}">
                    <a16:creationId xmlns:a16="http://schemas.microsoft.com/office/drawing/2014/main" id="{DA7DA75E-CB3B-48F5-9132-A7D105943D23}"/>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5" name="Group 114">
              <a:extLst>
                <a:ext uri="{FF2B5EF4-FFF2-40B4-BE49-F238E27FC236}">
                  <a16:creationId xmlns:a16="http://schemas.microsoft.com/office/drawing/2014/main" id="{BC10DEAB-5DC2-4EF3-8B66-14F71125C79B}"/>
                </a:ext>
              </a:extLst>
            </p:cNvPr>
            <p:cNvGrpSpPr/>
            <p:nvPr/>
          </p:nvGrpSpPr>
          <p:grpSpPr>
            <a:xfrm>
              <a:off x="9677950" y="5969113"/>
              <a:ext cx="495596" cy="493822"/>
              <a:chOff x="3186788" y="2289764"/>
              <a:chExt cx="1151212" cy="1039786"/>
            </a:xfrm>
          </p:grpSpPr>
          <p:sp>
            <p:nvSpPr>
              <p:cNvPr id="123" name="Oval 122">
                <a:extLst>
                  <a:ext uri="{FF2B5EF4-FFF2-40B4-BE49-F238E27FC236}">
                    <a16:creationId xmlns:a16="http://schemas.microsoft.com/office/drawing/2014/main" id="{467FFD9C-B61E-4729-B2CB-AC9FE849D2F1}"/>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24" name="Moon 123">
                <a:extLst>
                  <a:ext uri="{FF2B5EF4-FFF2-40B4-BE49-F238E27FC236}">
                    <a16:creationId xmlns:a16="http://schemas.microsoft.com/office/drawing/2014/main" id="{7F7F8165-15F2-465F-B74B-566B048281BC}"/>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ylinder 124">
                <a:extLst>
                  <a:ext uri="{FF2B5EF4-FFF2-40B4-BE49-F238E27FC236}">
                    <a16:creationId xmlns:a16="http://schemas.microsoft.com/office/drawing/2014/main" id="{65337B21-37E1-44AF-8D03-7B0A1C0B74D7}"/>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6</a:t>
                </a:r>
              </a:p>
            </p:txBody>
          </p:sp>
          <p:sp>
            <p:nvSpPr>
              <p:cNvPr id="126" name="Circle: Hollow 125">
                <a:extLst>
                  <a:ext uri="{FF2B5EF4-FFF2-40B4-BE49-F238E27FC236}">
                    <a16:creationId xmlns:a16="http://schemas.microsoft.com/office/drawing/2014/main" id="{798A29B7-9FE2-41B6-9D54-EC1FD433ACCD}"/>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6" name="Group 115">
              <a:extLst>
                <a:ext uri="{FF2B5EF4-FFF2-40B4-BE49-F238E27FC236}">
                  <a16:creationId xmlns:a16="http://schemas.microsoft.com/office/drawing/2014/main" id="{4810D9E1-C02D-4AC4-A33B-09B74C57E8D8}"/>
                </a:ext>
              </a:extLst>
            </p:cNvPr>
            <p:cNvGrpSpPr/>
            <p:nvPr/>
          </p:nvGrpSpPr>
          <p:grpSpPr>
            <a:xfrm>
              <a:off x="11013619" y="5992552"/>
              <a:ext cx="618296" cy="520701"/>
              <a:chOff x="3186788" y="2289764"/>
              <a:chExt cx="1151212" cy="1039786"/>
            </a:xfrm>
          </p:grpSpPr>
          <p:sp>
            <p:nvSpPr>
              <p:cNvPr id="119" name="Oval 118">
                <a:extLst>
                  <a:ext uri="{FF2B5EF4-FFF2-40B4-BE49-F238E27FC236}">
                    <a16:creationId xmlns:a16="http://schemas.microsoft.com/office/drawing/2014/main" id="{A3043D8B-E799-46F6-86AD-F025C6C9DBC6}"/>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20" name="Moon 119">
                <a:extLst>
                  <a:ext uri="{FF2B5EF4-FFF2-40B4-BE49-F238E27FC236}">
                    <a16:creationId xmlns:a16="http://schemas.microsoft.com/office/drawing/2014/main" id="{851F8CC9-6D8B-4B14-9986-B4BEDC20853C}"/>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ylinder 120">
                <a:extLst>
                  <a:ext uri="{FF2B5EF4-FFF2-40B4-BE49-F238E27FC236}">
                    <a16:creationId xmlns:a16="http://schemas.microsoft.com/office/drawing/2014/main" id="{C090F007-418B-41C6-80EE-744050E46345}"/>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7</a:t>
                </a:r>
              </a:p>
            </p:txBody>
          </p:sp>
          <p:sp>
            <p:nvSpPr>
              <p:cNvPr id="122" name="Circle: Hollow 121">
                <a:extLst>
                  <a:ext uri="{FF2B5EF4-FFF2-40B4-BE49-F238E27FC236}">
                    <a16:creationId xmlns:a16="http://schemas.microsoft.com/office/drawing/2014/main" id="{7835F7DD-3DFE-4FB8-99E1-F631C54DFA3D}"/>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7" name="Rectangle 116">
              <a:extLst>
                <a:ext uri="{FF2B5EF4-FFF2-40B4-BE49-F238E27FC236}">
                  <a16:creationId xmlns:a16="http://schemas.microsoft.com/office/drawing/2014/main" id="{E42A905D-E85D-4739-BBFE-4A4F62DD02B3}"/>
                </a:ext>
              </a:extLst>
            </p:cNvPr>
            <p:cNvSpPr/>
            <p:nvPr/>
          </p:nvSpPr>
          <p:spPr>
            <a:xfrm>
              <a:off x="10429600" y="5704202"/>
              <a:ext cx="411453" cy="1160883"/>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1"/>
                  </a:solidFill>
                </a:rPr>
                <a:t>Parenthesis</a:t>
              </a:r>
            </a:p>
          </p:txBody>
        </p:sp>
        <p:sp>
          <p:nvSpPr>
            <p:cNvPr id="118" name="TextBox 117">
              <a:extLst>
                <a:ext uri="{FF2B5EF4-FFF2-40B4-BE49-F238E27FC236}">
                  <a16:creationId xmlns:a16="http://schemas.microsoft.com/office/drawing/2014/main" id="{EA8BA6CF-9FD8-4A95-BD61-7F601CAF39AB}"/>
                </a:ext>
              </a:extLst>
            </p:cNvPr>
            <p:cNvSpPr txBox="1"/>
            <p:nvPr/>
          </p:nvSpPr>
          <p:spPr>
            <a:xfrm>
              <a:off x="8822211" y="5034116"/>
              <a:ext cx="2330141" cy="380735"/>
            </a:xfrm>
            <a:prstGeom prst="rect">
              <a:avLst/>
            </a:prstGeom>
            <a:noFill/>
          </p:spPr>
          <p:txBody>
            <a:bodyPr wrap="square" rtlCol="0">
              <a:spAutoFit/>
            </a:bodyPr>
            <a:lstStyle/>
            <a:p>
              <a:r>
                <a:rPr lang="en-US" dirty="0">
                  <a:solidFill>
                    <a:schemeClr val="bg1"/>
                  </a:solidFill>
                </a:rPr>
                <a:t>Chapter 15         16</a:t>
              </a:r>
            </a:p>
          </p:txBody>
        </p:sp>
      </p:grpSp>
    </p:spTree>
    <p:extLst>
      <p:ext uri="{BB962C8B-B14F-4D97-AF65-F5344CB8AC3E}">
        <p14:creationId xmlns:p14="http://schemas.microsoft.com/office/powerpoint/2010/main" val="4040304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0"/>
                                        <p:tgtEl>
                                          <p:spTgt spid="6"/>
                                        </p:tgtEl>
                                      </p:cBhvr>
                                    </p:animEffect>
                                  </p:childTnLst>
                                </p:cTn>
                              </p:par>
                            </p:childTnLst>
                          </p:cTn>
                        </p:par>
                        <p:par>
                          <p:cTn id="8" fill="hold">
                            <p:stCondLst>
                              <p:cond delay="2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2500"/>
                                        <p:tgtEl>
                                          <p:spTgt spid="5"/>
                                        </p:tgtEl>
                                      </p:cBhvr>
                                    </p:animEffect>
                                  </p:childTnLst>
                                </p:cTn>
                              </p:par>
                            </p:childTnLst>
                          </p:cTn>
                        </p:par>
                        <p:par>
                          <p:cTn id="12" fill="hold">
                            <p:stCondLst>
                              <p:cond delay="5000"/>
                            </p:stCondLst>
                            <p:childTnLst>
                              <p:par>
                                <p:cTn id="13" presetID="22" presetClass="entr" presetSubtype="8" fill="hold"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wipe(left)">
                                      <p:cBhvr>
                                        <p:cTn id="15" dur="2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7E3B155-BBB2-4DA4-94A9-DACF91060A13}"/>
              </a:ext>
            </a:extLst>
          </p:cNvPr>
          <p:cNvSpPr txBox="1"/>
          <p:nvPr/>
        </p:nvSpPr>
        <p:spPr>
          <a:xfrm>
            <a:off x="164707" y="66810"/>
            <a:ext cx="553998" cy="4446573"/>
          </a:xfrm>
          <a:prstGeom prst="rect">
            <a:avLst/>
          </a:prstGeom>
          <a:noFill/>
        </p:spPr>
        <p:txBody>
          <a:bodyPr vert="vert270" wrap="square" rtlCol="0">
            <a:spAutoFit/>
          </a:bodyPr>
          <a:lstStyle/>
          <a:p>
            <a:r>
              <a:rPr lang="en-US" sz="2400" b="1" dirty="0">
                <a:solidFill>
                  <a:srgbClr val="FFC000"/>
                </a:solidFill>
              </a:rPr>
              <a:t>Harpazo (Rapture) </a:t>
            </a:r>
            <a:r>
              <a:rPr lang="en-US" sz="2000" b="1" dirty="0">
                <a:solidFill>
                  <a:srgbClr val="FFC000"/>
                </a:solidFill>
              </a:rPr>
              <a:t>1 Thess 4:16-17</a:t>
            </a:r>
          </a:p>
        </p:txBody>
      </p:sp>
      <p:sp>
        <p:nvSpPr>
          <p:cNvPr id="13" name="Arrow: Up 12">
            <a:extLst>
              <a:ext uri="{FF2B5EF4-FFF2-40B4-BE49-F238E27FC236}">
                <a16:creationId xmlns:a16="http://schemas.microsoft.com/office/drawing/2014/main" id="{5632A028-19C7-4995-9A5C-D5AE1E43B787}"/>
              </a:ext>
            </a:extLst>
          </p:cNvPr>
          <p:cNvSpPr/>
          <p:nvPr/>
        </p:nvSpPr>
        <p:spPr>
          <a:xfrm>
            <a:off x="599210" y="1527464"/>
            <a:ext cx="238990" cy="3325091"/>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dirty="0">
                <a:solidFill>
                  <a:schemeClr val="tx1"/>
                </a:solidFill>
              </a:rPr>
              <a:t>Rapture </a:t>
            </a:r>
            <a:r>
              <a:rPr lang="en-US" sz="1000" dirty="0" err="1">
                <a:solidFill>
                  <a:schemeClr val="tx1"/>
                </a:solidFill>
              </a:rPr>
              <a:t>os</a:t>
            </a:r>
            <a:r>
              <a:rPr lang="en-US" sz="1000" dirty="0">
                <a:solidFill>
                  <a:schemeClr val="tx1"/>
                </a:solidFill>
              </a:rPr>
              <a:t> Church</a:t>
            </a:r>
          </a:p>
        </p:txBody>
      </p:sp>
      <p:sp>
        <p:nvSpPr>
          <p:cNvPr id="15" name="Rectangle 14">
            <a:extLst>
              <a:ext uri="{FF2B5EF4-FFF2-40B4-BE49-F238E27FC236}">
                <a16:creationId xmlns:a16="http://schemas.microsoft.com/office/drawing/2014/main" id="{87B9FA77-4B7C-466F-A999-D26AD26D11F6}"/>
              </a:ext>
            </a:extLst>
          </p:cNvPr>
          <p:cNvSpPr/>
          <p:nvPr/>
        </p:nvSpPr>
        <p:spPr>
          <a:xfrm>
            <a:off x="1095977" y="998262"/>
            <a:ext cx="45719" cy="439835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E8AE518-0372-42FB-9BEA-E982CC097377}"/>
              </a:ext>
            </a:extLst>
          </p:cNvPr>
          <p:cNvSpPr/>
          <p:nvPr/>
        </p:nvSpPr>
        <p:spPr>
          <a:xfrm>
            <a:off x="72736" y="4862946"/>
            <a:ext cx="11022168" cy="11694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Left-Right 18">
            <a:extLst>
              <a:ext uri="{FF2B5EF4-FFF2-40B4-BE49-F238E27FC236}">
                <a16:creationId xmlns:a16="http://schemas.microsoft.com/office/drawing/2014/main" id="{4287B529-C4F4-4B48-BA34-706ADB039A81}"/>
              </a:ext>
            </a:extLst>
          </p:cNvPr>
          <p:cNvSpPr/>
          <p:nvPr/>
        </p:nvSpPr>
        <p:spPr>
          <a:xfrm>
            <a:off x="1172508" y="1985161"/>
            <a:ext cx="9922396" cy="107774"/>
          </a:xfrm>
          <a:prstGeom prst="lef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368DBCC-E1FE-4525-96A4-D4FCE4C39203}"/>
              </a:ext>
            </a:extLst>
          </p:cNvPr>
          <p:cNvSpPr/>
          <p:nvPr/>
        </p:nvSpPr>
        <p:spPr>
          <a:xfrm>
            <a:off x="11107111" y="998262"/>
            <a:ext cx="70919" cy="444657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D17D52C-3C61-4C3E-8EBA-A9C711E96714}"/>
              </a:ext>
            </a:extLst>
          </p:cNvPr>
          <p:cNvSpPr txBox="1"/>
          <p:nvPr/>
        </p:nvSpPr>
        <p:spPr>
          <a:xfrm>
            <a:off x="2585769" y="339105"/>
            <a:ext cx="1689129" cy="738664"/>
          </a:xfrm>
          <a:prstGeom prst="rect">
            <a:avLst/>
          </a:prstGeom>
          <a:noFill/>
        </p:spPr>
        <p:txBody>
          <a:bodyPr wrap="square" rtlCol="0">
            <a:spAutoFit/>
          </a:bodyPr>
          <a:lstStyle/>
          <a:p>
            <a:pPr algn="ctr"/>
            <a:r>
              <a:rPr lang="en-US" sz="1400" dirty="0">
                <a:solidFill>
                  <a:schemeClr val="bg1"/>
                </a:solidFill>
              </a:rPr>
              <a:t>3 ½ yrs.</a:t>
            </a:r>
          </a:p>
          <a:p>
            <a:pPr algn="ctr"/>
            <a:r>
              <a:rPr lang="en-US" sz="1400" dirty="0">
                <a:solidFill>
                  <a:schemeClr val="bg1"/>
                </a:solidFill>
              </a:rPr>
              <a:t>42 mos.</a:t>
            </a:r>
          </a:p>
          <a:p>
            <a:pPr algn="ctr"/>
            <a:r>
              <a:rPr lang="en-US" sz="1400" dirty="0">
                <a:solidFill>
                  <a:schemeClr val="bg1"/>
                </a:solidFill>
              </a:rPr>
              <a:t>1260 days</a:t>
            </a:r>
          </a:p>
        </p:txBody>
      </p:sp>
      <p:sp>
        <p:nvSpPr>
          <p:cNvPr id="25" name="TextBox 24">
            <a:extLst>
              <a:ext uri="{FF2B5EF4-FFF2-40B4-BE49-F238E27FC236}">
                <a16:creationId xmlns:a16="http://schemas.microsoft.com/office/drawing/2014/main" id="{D660F8D6-08C8-4C63-AD31-57B12E90344B}"/>
              </a:ext>
            </a:extLst>
          </p:cNvPr>
          <p:cNvSpPr txBox="1"/>
          <p:nvPr/>
        </p:nvSpPr>
        <p:spPr>
          <a:xfrm>
            <a:off x="8130025" y="373730"/>
            <a:ext cx="1367094" cy="738664"/>
          </a:xfrm>
          <a:prstGeom prst="rect">
            <a:avLst/>
          </a:prstGeom>
          <a:noFill/>
        </p:spPr>
        <p:txBody>
          <a:bodyPr wrap="square" rtlCol="0">
            <a:spAutoFit/>
          </a:bodyPr>
          <a:lstStyle/>
          <a:p>
            <a:pPr algn="ctr"/>
            <a:r>
              <a:rPr lang="en-US" sz="1400" dirty="0">
                <a:solidFill>
                  <a:schemeClr val="bg1"/>
                </a:solidFill>
              </a:rPr>
              <a:t>3 ½ yrs.</a:t>
            </a:r>
          </a:p>
          <a:p>
            <a:pPr algn="ctr"/>
            <a:r>
              <a:rPr lang="en-US" sz="1400" dirty="0">
                <a:solidFill>
                  <a:schemeClr val="bg1"/>
                </a:solidFill>
              </a:rPr>
              <a:t>42 mos.</a:t>
            </a:r>
          </a:p>
          <a:p>
            <a:pPr algn="ctr"/>
            <a:r>
              <a:rPr lang="en-US" sz="1400" dirty="0">
                <a:solidFill>
                  <a:schemeClr val="bg1"/>
                </a:solidFill>
              </a:rPr>
              <a:t>1260 days</a:t>
            </a:r>
          </a:p>
        </p:txBody>
      </p:sp>
      <p:sp>
        <p:nvSpPr>
          <p:cNvPr id="27" name="Arrow: Down 26">
            <a:extLst>
              <a:ext uri="{FF2B5EF4-FFF2-40B4-BE49-F238E27FC236}">
                <a16:creationId xmlns:a16="http://schemas.microsoft.com/office/drawing/2014/main" id="{71737E12-F0CC-4CF9-A08A-4B16A1CBF55A}"/>
              </a:ext>
            </a:extLst>
          </p:cNvPr>
          <p:cNvSpPr/>
          <p:nvPr/>
        </p:nvSpPr>
        <p:spPr>
          <a:xfrm flipH="1">
            <a:off x="6080338" y="998262"/>
            <a:ext cx="106431" cy="4695935"/>
          </a:xfrm>
          <a:prstGeom prst="down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D6926C26-454C-42C2-9980-0541234B9F29}"/>
              </a:ext>
            </a:extLst>
          </p:cNvPr>
          <p:cNvSpPr txBox="1"/>
          <p:nvPr/>
        </p:nvSpPr>
        <p:spPr>
          <a:xfrm>
            <a:off x="5387814" y="2321793"/>
            <a:ext cx="1439142" cy="1169551"/>
          </a:xfrm>
          <a:prstGeom prst="rect">
            <a:avLst/>
          </a:prstGeom>
          <a:noFill/>
        </p:spPr>
        <p:txBody>
          <a:bodyPr wrap="square" rtlCol="0">
            <a:spAutoFit/>
          </a:bodyPr>
          <a:lstStyle/>
          <a:p>
            <a:pPr algn="ctr"/>
            <a:r>
              <a:rPr lang="en-US" sz="1400" dirty="0">
                <a:solidFill>
                  <a:schemeClr val="bg1"/>
                </a:solidFill>
              </a:rPr>
              <a:t>Abomination</a:t>
            </a:r>
          </a:p>
          <a:p>
            <a:pPr algn="ctr"/>
            <a:r>
              <a:rPr lang="en-US" sz="1400" dirty="0">
                <a:solidFill>
                  <a:schemeClr val="bg1"/>
                </a:solidFill>
              </a:rPr>
              <a:t>Of</a:t>
            </a:r>
          </a:p>
          <a:p>
            <a:pPr algn="ctr"/>
            <a:r>
              <a:rPr lang="en-US" sz="1400" dirty="0">
                <a:solidFill>
                  <a:schemeClr val="bg1"/>
                </a:solidFill>
              </a:rPr>
              <a:t>Desolation</a:t>
            </a:r>
          </a:p>
          <a:p>
            <a:pPr algn="ctr"/>
            <a:r>
              <a:rPr lang="en-US" sz="1400" dirty="0">
                <a:solidFill>
                  <a:schemeClr val="bg1"/>
                </a:solidFill>
              </a:rPr>
              <a:t>Daniel 9:27; Matt. 24:15</a:t>
            </a:r>
          </a:p>
        </p:txBody>
      </p:sp>
      <p:sp>
        <p:nvSpPr>
          <p:cNvPr id="33" name="TextBox 32">
            <a:extLst>
              <a:ext uri="{FF2B5EF4-FFF2-40B4-BE49-F238E27FC236}">
                <a16:creationId xmlns:a16="http://schemas.microsoft.com/office/drawing/2014/main" id="{DB7EFEC3-A166-4728-8BED-128BB3E53E31}"/>
              </a:ext>
            </a:extLst>
          </p:cNvPr>
          <p:cNvSpPr txBox="1"/>
          <p:nvPr/>
        </p:nvSpPr>
        <p:spPr>
          <a:xfrm>
            <a:off x="8233015" y="1202840"/>
            <a:ext cx="1134341" cy="646331"/>
          </a:xfrm>
          <a:prstGeom prst="rect">
            <a:avLst/>
          </a:prstGeom>
          <a:noFill/>
        </p:spPr>
        <p:txBody>
          <a:bodyPr wrap="square" rtlCol="0">
            <a:spAutoFit/>
          </a:bodyPr>
          <a:lstStyle/>
          <a:p>
            <a:pPr algn="ctr"/>
            <a:r>
              <a:rPr lang="en-US" sz="1200" dirty="0">
                <a:solidFill>
                  <a:schemeClr val="bg1"/>
                </a:solidFill>
              </a:rPr>
              <a:t>Great Tribulation</a:t>
            </a:r>
          </a:p>
          <a:p>
            <a:pPr algn="ctr"/>
            <a:r>
              <a:rPr lang="en-US" sz="1200" dirty="0">
                <a:solidFill>
                  <a:schemeClr val="bg1"/>
                </a:solidFill>
              </a:rPr>
              <a:t>Matt. 24:21-22</a:t>
            </a:r>
          </a:p>
        </p:txBody>
      </p:sp>
      <p:sp>
        <p:nvSpPr>
          <p:cNvPr id="37" name="Arrow: Down 36">
            <a:extLst>
              <a:ext uri="{FF2B5EF4-FFF2-40B4-BE49-F238E27FC236}">
                <a16:creationId xmlns:a16="http://schemas.microsoft.com/office/drawing/2014/main" id="{B0BDD262-3813-4BAE-90AC-D34A69C91B34}"/>
              </a:ext>
            </a:extLst>
          </p:cNvPr>
          <p:cNvSpPr/>
          <p:nvPr/>
        </p:nvSpPr>
        <p:spPr>
          <a:xfrm>
            <a:off x="11109076" y="1465119"/>
            <a:ext cx="296847" cy="338451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400" dirty="0">
                <a:solidFill>
                  <a:schemeClr val="tx1"/>
                </a:solidFill>
              </a:rPr>
              <a:t>Judgment of Israel Ezek. 20:32-38</a:t>
            </a:r>
          </a:p>
        </p:txBody>
      </p:sp>
      <p:sp>
        <p:nvSpPr>
          <p:cNvPr id="40" name="TextBox 39">
            <a:extLst>
              <a:ext uri="{FF2B5EF4-FFF2-40B4-BE49-F238E27FC236}">
                <a16:creationId xmlns:a16="http://schemas.microsoft.com/office/drawing/2014/main" id="{286D6861-DC11-4787-8846-DB890E6294BF}"/>
              </a:ext>
            </a:extLst>
          </p:cNvPr>
          <p:cNvSpPr txBox="1"/>
          <p:nvPr/>
        </p:nvSpPr>
        <p:spPr>
          <a:xfrm>
            <a:off x="7022670" y="5615815"/>
            <a:ext cx="3759898" cy="338554"/>
          </a:xfrm>
          <a:prstGeom prst="rect">
            <a:avLst/>
          </a:prstGeom>
          <a:noFill/>
        </p:spPr>
        <p:txBody>
          <a:bodyPr wrap="square" rtlCol="0">
            <a:spAutoFit/>
          </a:bodyPr>
          <a:lstStyle/>
          <a:p>
            <a:pPr algn="ctr"/>
            <a:r>
              <a:rPr lang="en-US" sz="1600" dirty="0">
                <a:solidFill>
                  <a:schemeClr val="bg1"/>
                </a:solidFill>
              </a:rPr>
              <a:t>1335 Days Dan. 12:12-13; 1Cor. 6:2-3</a:t>
            </a:r>
          </a:p>
        </p:txBody>
      </p:sp>
      <p:sp>
        <p:nvSpPr>
          <p:cNvPr id="41" name="Rectangle 40">
            <a:extLst>
              <a:ext uri="{FF2B5EF4-FFF2-40B4-BE49-F238E27FC236}">
                <a16:creationId xmlns:a16="http://schemas.microsoft.com/office/drawing/2014/main" id="{703EA6CF-D242-4194-9AA9-C6F3905F9A7F}"/>
              </a:ext>
            </a:extLst>
          </p:cNvPr>
          <p:cNvSpPr/>
          <p:nvPr/>
        </p:nvSpPr>
        <p:spPr>
          <a:xfrm>
            <a:off x="11520202" y="4844990"/>
            <a:ext cx="243184" cy="15285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Left-Right 41">
            <a:extLst>
              <a:ext uri="{FF2B5EF4-FFF2-40B4-BE49-F238E27FC236}">
                <a16:creationId xmlns:a16="http://schemas.microsoft.com/office/drawing/2014/main" id="{69322211-0AA7-46A7-B27A-5A417CD05651}"/>
              </a:ext>
            </a:extLst>
          </p:cNvPr>
          <p:cNvSpPr/>
          <p:nvPr/>
        </p:nvSpPr>
        <p:spPr>
          <a:xfrm>
            <a:off x="6198978" y="5433827"/>
            <a:ext cx="5576615" cy="215764"/>
          </a:xfrm>
          <a:prstGeom prst="lef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9BC6D228-5DC7-447A-BFCF-BE2966AA911C}"/>
              </a:ext>
            </a:extLst>
          </p:cNvPr>
          <p:cNvGrpSpPr/>
          <p:nvPr/>
        </p:nvGrpSpPr>
        <p:grpSpPr>
          <a:xfrm>
            <a:off x="1142796" y="2930031"/>
            <a:ext cx="387928" cy="345550"/>
            <a:chOff x="2064773" y="2172927"/>
            <a:chExt cx="2261419" cy="3028340"/>
          </a:xfrm>
        </p:grpSpPr>
        <p:sp>
          <p:nvSpPr>
            <p:cNvPr id="44" name="Freeform: Shape 43">
              <a:extLst>
                <a:ext uri="{FF2B5EF4-FFF2-40B4-BE49-F238E27FC236}">
                  <a16:creationId xmlns:a16="http://schemas.microsoft.com/office/drawing/2014/main" id="{8F750900-1469-4FDA-A10F-361C0E8CE02F}"/>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Oval 44">
              <a:extLst>
                <a:ext uri="{FF2B5EF4-FFF2-40B4-BE49-F238E27FC236}">
                  <a16:creationId xmlns:a16="http://schemas.microsoft.com/office/drawing/2014/main" id="{BEFE113C-F2A7-4FA3-8B93-24EAD1991C3A}"/>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1</a:t>
              </a:r>
            </a:p>
          </p:txBody>
        </p:sp>
      </p:grpSp>
      <p:grpSp>
        <p:nvGrpSpPr>
          <p:cNvPr id="46" name="Group 45">
            <a:extLst>
              <a:ext uri="{FF2B5EF4-FFF2-40B4-BE49-F238E27FC236}">
                <a16:creationId xmlns:a16="http://schemas.microsoft.com/office/drawing/2014/main" id="{AED4AEF8-527E-4DC4-9FFF-2B32716D0E34}"/>
              </a:ext>
            </a:extLst>
          </p:cNvPr>
          <p:cNvGrpSpPr/>
          <p:nvPr/>
        </p:nvGrpSpPr>
        <p:grpSpPr>
          <a:xfrm>
            <a:off x="1245313" y="3318285"/>
            <a:ext cx="387928" cy="345550"/>
            <a:chOff x="2064773" y="2172927"/>
            <a:chExt cx="2261419" cy="3028340"/>
          </a:xfrm>
        </p:grpSpPr>
        <p:sp>
          <p:nvSpPr>
            <p:cNvPr id="47" name="Freeform: Shape 46">
              <a:extLst>
                <a:ext uri="{FF2B5EF4-FFF2-40B4-BE49-F238E27FC236}">
                  <a16:creationId xmlns:a16="http://schemas.microsoft.com/office/drawing/2014/main" id="{5C5D3EC1-5698-4555-B6E3-24272A6A9140}"/>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Oval 47">
              <a:extLst>
                <a:ext uri="{FF2B5EF4-FFF2-40B4-BE49-F238E27FC236}">
                  <a16:creationId xmlns:a16="http://schemas.microsoft.com/office/drawing/2014/main" id="{171ED95D-3F3E-4002-AA32-0F5E0D7B0AEB}"/>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2</a:t>
              </a:r>
            </a:p>
          </p:txBody>
        </p:sp>
      </p:grpSp>
      <p:grpSp>
        <p:nvGrpSpPr>
          <p:cNvPr id="49" name="Group 48">
            <a:extLst>
              <a:ext uri="{FF2B5EF4-FFF2-40B4-BE49-F238E27FC236}">
                <a16:creationId xmlns:a16="http://schemas.microsoft.com/office/drawing/2014/main" id="{BECCB3E9-71EB-4C86-A917-1D2112E228B8}"/>
              </a:ext>
            </a:extLst>
          </p:cNvPr>
          <p:cNvGrpSpPr/>
          <p:nvPr/>
        </p:nvGrpSpPr>
        <p:grpSpPr>
          <a:xfrm>
            <a:off x="1600872" y="2946496"/>
            <a:ext cx="387928" cy="345550"/>
            <a:chOff x="2064773" y="2172927"/>
            <a:chExt cx="2261419" cy="3028340"/>
          </a:xfrm>
        </p:grpSpPr>
        <p:sp>
          <p:nvSpPr>
            <p:cNvPr id="50" name="Freeform: Shape 49">
              <a:extLst>
                <a:ext uri="{FF2B5EF4-FFF2-40B4-BE49-F238E27FC236}">
                  <a16:creationId xmlns:a16="http://schemas.microsoft.com/office/drawing/2014/main" id="{1E3E61DC-A9BE-4445-B71B-9881BB800C50}"/>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 name="Oval 50">
              <a:extLst>
                <a:ext uri="{FF2B5EF4-FFF2-40B4-BE49-F238E27FC236}">
                  <a16:creationId xmlns:a16="http://schemas.microsoft.com/office/drawing/2014/main" id="{F8AF8FCB-D2D4-41A3-8313-FF20D26ACB72}"/>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3</a:t>
              </a:r>
            </a:p>
          </p:txBody>
        </p:sp>
      </p:grpSp>
      <p:grpSp>
        <p:nvGrpSpPr>
          <p:cNvPr id="52" name="Group 51">
            <a:extLst>
              <a:ext uri="{FF2B5EF4-FFF2-40B4-BE49-F238E27FC236}">
                <a16:creationId xmlns:a16="http://schemas.microsoft.com/office/drawing/2014/main" id="{B5E23287-6A20-49C8-83A8-79EAB9CCB41D}"/>
              </a:ext>
            </a:extLst>
          </p:cNvPr>
          <p:cNvGrpSpPr/>
          <p:nvPr/>
        </p:nvGrpSpPr>
        <p:grpSpPr>
          <a:xfrm>
            <a:off x="1702653" y="3335490"/>
            <a:ext cx="387928" cy="345550"/>
            <a:chOff x="2064773" y="2172927"/>
            <a:chExt cx="2261419" cy="3028340"/>
          </a:xfrm>
        </p:grpSpPr>
        <p:sp>
          <p:nvSpPr>
            <p:cNvPr id="53" name="Freeform: Shape 52">
              <a:extLst>
                <a:ext uri="{FF2B5EF4-FFF2-40B4-BE49-F238E27FC236}">
                  <a16:creationId xmlns:a16="http://schemas.microsoft.com/office/drawing/2014/main" id="{DFC9E013-565E-49E1-8D95-3D2B50796DE2}"/>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4" name="Oval 53">
              <a:extLst>
                <a:ext uri="{FF2B5EF4-FFF2-40B4-BE49-F238E27FC236}">
                  <a16:creationId xmlns:a16="http://schemas.microsoft.com/office/drawing/2014/main" id="{B730B928-8F49-47B1-89A5-4F854347FDA9}"/>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4</a:t>
              </a:r>
            </a:p>
          </p:txBody>
        </p:sp>
      </p:grpSp>
      <p:grpSp>
        <p:nvGrpSpPr>
          <p:cNvPr id="55" name="Group 54">
            <a:extLst>
              <a:ext uri="{FF2B5EF4-FFF2-40B4-BE49-F238E27FC236}">
                <a16:creationId xmlns:a16="http://schemas.microsoft.com/office/drawing/2014/main" id="{8ECB98A2-8169-42EE-BC64-FD4852942FF8}"/>
              </a:ext>
            </a:extLst>
          </p:cNvPr>
          <p:cNvGrpSpPr/>
          <p:nvPr/>
        </p:nvGrpSpPr>
        <p:grpSpPr>
          <a:xfrm>
            <a:off x="2064866" y="2976292"/>
            <a:ext cx="387928" cy="345550"/>
            <a:chOff x="2064773" y="2172927"/>
            <a:chExt cx="2261419" cy="3028340"/>
          </a:xfrm>
        </p:grpSpPr>
        <p:sp>
          <p:nvSpPr>
            <p:cNvPr id="56" name="Freeform: Shape 55">
              <a:extLst>
                <a:ext uri="{FF2B5EF4-FFF2-40B4-BE49-F238E27FC236}">
                  <a16:creationId xmlns:a16="http://schemas.microsoft.com/office/drawing/2014/main" id="{949AF60F-754C-4B6F-9075-16FB9FC28B3F}"/>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Oval 56">
              <a:extLst>
                <a:ext uri="{FF2B5EF4-FFF2-40B4-BE49-F238E27FC236}">
                  <a16:creationId xmlns:a16="http://schemas.microsoft.com/office/drawing/2014/main" id="{8B493DF9-BBC7-4EDC-A18C-69EC8B02FDC6}"/>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5</a:t>
              </a:r>
            </a:p>
          </p:txBody>
        </p:sp>
      </p:grpSp>
      <p:grpSp>
        <p:nvGrpSpPr>
          <p:cNvPr id="58" name="Group 57">
            <a:extLst>
              <a:ext uri="{FF2B5EF4-FFF2-40B4-BE49-F238E27FC236}">
                <a16:creationId xmlns:a16="http://schemas.microsoft.com/office/drawing/2014/main" id="{66E3EACD-F4DA-41CE-9F6A-C37D558279BB}"/>
              </a:ext>
            </a:extLst>
          </p:cNvPr>
          <p:cNvGrpSpPr/>
          <p:nvPr/>
        </p:nvGrpSpPr>
        <p:grpSpPr>
          <a:xfrm>
            <a:off x="2162760" y="3358929"/>
            <a:ext cx="387928" cy="345550"/>
            <a:chOff x="2064773" y="2172927"/>
            <a:chExt cx="2261419" cy="3028340"/>
          </a:xfrm>
        </p:grpSpPr>
        <p:sp>
          <p:nvSpPr>
            <p:cNvPr id="59" name="Freeform: Shape 58">
              <a:extLst>
                <a:ext uri="{FF2B5EF4-FFF2-40B4-BE49-F238E27FC236}">
                  <a16:creationId xmlns:a16="http://schemas.microsoft.com/office/drawing/2014/main" id="{2F5F971B-8947-4979-B96A-2A15EF0FAD90}"/>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Oval 59">
              <a:extLst>
                <a:ext uri="{FF2B5EF4-FFF2-40B4-BE49-F238E27FC236}">
                  <a16:creationId xmlns:a16="http://schemas.microsoft.com/office/drawing/2014/main" id="{568965D3-42E2-4E23-8D38-A22F3CE5E723}"/>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6</a:t>
              </a:r>
            </a:p>
          </p:txBody>
        </p:sp>
      </p:grpSp>
      <p:grpSp>
        <p:nvGrpSpPr>
          <p:cNvPr id="61" name="Group 60">
            <a:extLst>
              <a:ext uri="{FF2B5EF4-FFF2-40B4-BE49-F238E27FC236}">
                <a16:creationId xmlns:a16="http://schemas.microsoft.com/office/drawing/2014/main" id="{16D47832-A306-41F0-956F-47C7C28F821C}"/>
              </a:ext>
            </a:extLst>
          </p:cNvPr>
          <p:cNvGrpSpPr/>
          <p:nvPr/>
        </p:nvGrpSpPr>
        <p:grpSpPr>
          <a:xfrm>
            <a:off x="2958700" y="2972735"/>
            <a:ext cx="387928" cy="345550"/>
            <a:chOff x="2064773" y="2172927"/>
            <a:chExt cx="2261419" cy="3028340"/>
          </a:xfrm>
        </p:grpSpPr>
        <p:sp>
          <p:nvSpPr>
            <p:cNvPr id="62" name="Freeform: Shape 61">
              <a:extLst>
                <a:ext uri="{FF2B5EF4-FFF2-40B4-BE49-F238E27FC236}">
                  <a16:creationId xmlns:a16="http://schemas.microsoft.com/office/drawing/2014/main" id="{7ECDA038-EE46-43C2-9AD1-9E2DA3694D04}"/>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3" name="Oval 62">
              <a:extLst>
                <a:ext uri="{FF2B5EF4-FFF2-40B4-BE49-F238E27FC236}">
                  <a16:creationId xmlns:a16="http://schemas.microsoft.com/office/drawing/2014/main" id="{BA9C0480-FC2F-4C2B-9B8A-B5784C009C1B}"/>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7</a:t>
              </a:r>
            </a:p>
          </p:txBody>
        </p:sp>
      </p:grpSp>
      <p:sp>
        <p:nvSpPr>
          <p:cNvPr id="67" name="Rectangle 66">
            <a:extLst>
              <a:ext uri="{FF2B5EF4-FFF2-40B4-BE49-F238E27FC236}">
                <a16:creationId xmlns:a16="http://schemas.microsoft.com/office/drawing/2014/main" id="{7A4F381B-DB7B-4CAA-BAFC-AB089E1F99D4}"/>
              </a:ext>
            </a:extLst>
          </p:cNvPr>
          <p:cNvSpPr/>
          <p:nvPr/>
        </p:nvSpPr>
        <p:spPr>
          <a:xfrm>
            <a:off x="2623797" y="2178160"/>
            <a:ext cx="257156" cy="1250840"/>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dirty="0">
                <a:solidFill>
                  <a:schemeClr val="tx1"/>
                </a:solidFill>
                <a:latin typeface="Arial" panose="020B0604020202020204" pitchFamily="34" charset="0"/>
                <a:cs typeface="Arial" panose="020B0604020202020204" pitchFamily="34" charset="0"/>
              </a:rPr>
              <a:t>144,000 Sealed</a:t>
            </a:r>
          </a:p>
        </p:txBody>
      </p:sp>
      <p:pic>
        <p:nvPicPr>
          <p:cNvPr id="1026" name="Picture 2" descr="Revelations Two Witnesses - Who Are The Two Witnesses">
            <a:extLst>
              <a:ext uri="{FF2B5EF4-FFF2-40B4-BE49-F238E27FC236}">
                <a16:creationId xmlns:a16="http://schemas.microsoft.com/office/drawing/2014/main" id="{FA39DE9D-ED68-4001-BF17-8FB0D5459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335" y="4978915"/>
            <a:ext cx="4925745" cy="1069157"/>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EE1328D9-A8A3-4F36-9FFC-F8CCB7333180}"/>
              </a:ext>
            </a:extLst>
          </p:cNvPr>
          <p:cNvSpPr txBox="1"/>
          <p:nvPr/>
        </p:nvSpPr>
        <p:spPr>
          <a:xfrm>
            <a:off x="2894990" y="6166828"/>
            <a:ext cx="1596742" cy="369332"/>
          </a:xfrm>
          <a:prstGeom prst="rect">
            <a:avLst/>
          </a:prstGeom>
          <a:noFill/>
        </p:spPr>
        <p:txBody>
          <a:bodyPr wrap="square" rtlCol="0">
            <a:spAutoFit/>
          </a:bodyPr>
          <a:lstStyle/>
          <a:p>
            <a:r>
              <a:rPr lang="en-US" dirty="0">
                <a:solidFill>
                  <a:schemeClr val="bg1"/>
                </a:solidFill>
              </a:rPr>
              <a:t>Two Witnesses</a:t>
            </a:r>
          </a:p>
        </p:txBody>
      </p:sp>
      <p:grpSp>
        <p:nvGrpSpPr>
          <p:cNvPr id="72" name="Group 71">
            <a:extLst>
              <a:ext uri="{FF2B5EF4-FFF2-40B4-BE49-F238E27FC236}">
                <a16:creationId xmlns:a16="http://schemas.microsoft.com/office/drawing/2014/main" id="{B0D655F5-F706-4C9B-90E1-118524C01FB1}"/>
              </a:ext>
            </a:extLst>
          </p:cNvPr>
          <p:cNvGrpSpPr/>
          <p:nvPr/>
        </p:nvGrpSpPr>
        <p:grpSpPr>
          <a:xfrm rot="17622824">
            <a:off x="3042375" y="3388115"/>
            <a:ext cx="341605" cy="324316"/>
            <a:chOff x="1710813" y="2241755"/>
            <a:chExt cx="521110" cy="717755"/>
          </a:xfrm>
        </p:grpSpPr>
        <p:sp>
          <p:nvSpPr>
            <p:cNvPr id="73" name="Isosceles Triangle 72">
              <a:extLst>
                <a:ext uri="{FF2B5EF4-FFF2-40B4-BE49-F238E27FC236}">
                  <a16:creationId xmlns:a16="http://schemas.microsoft.com/office/drawing/2014/main" id="{A91294EB-24D0-41BF-AB70-8CF1C9E9DF71}"/>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1</a:t>
              </a:r>
            </a:p>
          </p:txBody>
        </p:sp>
        <p:sp>
          <p:nvSpPr>
            <p:cNvPr id="74" name="Rectangle: Rounded Corners 73">
              <a:extLst>
                <a:ext uri="{FF2B5EF4-FFF2-40B4-BE49-F238E27FC236}">
                  <a16:creationId xmlns:a16="http://schemas.microsoft.com/office/drawing/2014/main" id="{D21BACBC-0757-4649-8FAE-9BB476EE5D1F}"/>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E4D3A049-C523-468D-9137-7B6CA92AFDD5}"/>
              </a:ext>
            </a:extLst>
          </p:cNvPr>
          <p:cNvGrpSpPr/>
          <p:nvPr/>
        </p:nvGrpSpPr>
        <p:grpSpPr>
          <a:xfrm rot="17622824">
            <a:off x="3307900" y="3828596"/>
            <a:ext cx="248222" cy="356921"/>
            <a:chOff x="1710813" y="2241755"/>
            <a:chExt cx="521110" cy="717755"/>
          </a:xfrm>
        </p:grpSpPr>
        <p:sp>
          <p:nvSpPr>
            <p:cNvPr id="76" name="Isosceles Triangle 75">
              <a:extLst>
                <a:ext uri="{FF2B5EF4-FFF2-40B4-BE49-F238E27FC236}">
                  <a16:creationId xmlns:a16="http://schemas.microsoft.com/office/drawing/2014/main" id="{81C58DA5-35B5-4243-818E-AC021ECAB9E7}"/>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2</a:t>
              </a:r>
            </a:p>
          </p:txBody>
        </p:sp>
        <p:sp>
          <p:nvSpPr>
            <p:cNvPr id="77" name="Rectangle: Rounded Corners 76">
              <a:extLst>
                <a:ext uri="{FF2B5EF4-FFF2-40B4-BE49-F238E27FC236}">
                  <a16:creationId xmlns:a16="http://schemas.microsoft.com/office/drawing/2014/main" id="{518E76CB-F612-4941-9A33-0CADBA63F270}"/>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36C0A493-A738-4E40-A368-9E6419469BEB}"/>
              </a:ext>
            </a:extLst>
          </p:cNvPr>
          <p:cNvGrpSpPr/>
          <p:nvPr/>
        </p:nvGrpSpPr>
        <p:grpSpPr>
          <a:xfrm rot="17622824">
            <a:off x="3592231" y="3326853"/>
            <a:ext cx="286271" cy="412866"/>
            <a:chOff x="1710813" y="2241755"/>
            <a:chExt cx="521110" cy="717755"/>
          </a:xfrm>
        </p:grpSpPr>
        <p:sp>
          <p:nvSpPr>
            <p:cNvPr id="79" name="Isosceles Triangle 78">
              <a:extLst>
                <a:ext uri="{FF2B5EF4-FFF2-40B4-BE49-F238E27FC236}">
                  <a16:creationId xmlns:a16="http://schemas.microsoft.com/office/drawing/2014/main" id="{09C7FFA6-95A8-40BD-ADCB-A50B05CC15FD}"/>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3</a:t>
              </a:r>
            </a:p>
          </p:txBody>
        </p:sp>
        <p:sp>
          <p:nvSpPr>
            <p:cNvPr id="80" name="Rectangle: Rounded Corners 79">
              <a:extLst>
                <a:ext uri="{FF2B5EF4-FFF2-40B4-BE49-F238E27FC236}">
                  <a16:creationId xmlns:a16="http://schemas.microsoft.com/office/drawing/2014/main" id="{530C0517-2B87-48B2-9835-9C7D364E6BB5}"/>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11698DC8-983E-4AB0-81D8-D00DE55E28E1}"/>
              </a:ext>
            </a:extLst>
          </p:cNvPr>
          <p:cNvGrpSpPr/>
          <p:nvPr/>
        </p:nvGrpSpPr>
        <p:grpSpPr>
          <a:xfrm rot="17622824">
            <a:off x="3781785" y="3812545"/>
            <a:ext cx="287867" cy="387042"/>
            <a:chOff x="1710813" y="2241755"/>
            <a:chExt cx="521110" cy="717755"/>
          </a:xfrm>
        </p:grpSpPr>
        <p:sp>
          <p:nvSpPr>
            <p:cNvPr id="82" name="Isosceles Triangle 81">
              <a:extLst>
                <a:ext uri="{FF2B5EF4-FFF2-40B4-BE49-F238E27FC236}">
                  <a16:creationId xmlns:a16="http://schemas.microsoft.com/office/drawing/2014/main" id="{456348F5-1ACD-4EC5-904C-0C81652A3201}"/>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4</a:t>
              </a:r>
            </a:p>
          </p:txBody>
        </p:sp>
        <p:sp>
          <p:nvSpPr>
            <p:cNvPr id="83" name="Rectangle: Rounded Corners 82">
              <a:extLst>
                <a:ext uri="{FF2B5EF4-FFF2-40B4-BE49-F238E27FC236}">
                  <a16:creationId xmlns:a16="http://schemas.microsoft.com/office/drawing/2014/main" id="{7566114C-7F56-42C4-BC0C-54D6717A0D48}"/>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458BF437-D9ED-41F7-8189-49165E792154}"/>
              </a:ext>
            </a:extLst>
          </p:cNvPr>
          <p:cNvGrpSpPr/>
          <p:nvPr/>
        </p:nvGrpSpPr>
        <p:grpSpPr>
          <a:xfrm rot="17622824">
            <a:off x="4176419" y="3329568"/>
            <a:ext cx="341678" cy="469180"/>
            <a:chOff x="1710813" y="2241755"/>
            <a:chExt cx="521110" cy="717755"/>
          </a:xfrm>
        </p:grpSpPr>
        <p:sp>
          <p:nvSpPr>
            <p:cNvPr id="85" name="Isosceles Triangle 84">
              <a:extLst>
                <a:ext uri="{FF2B5EF4-FFF2-40B4-BE49-F238E27FC236}">
                  <a16:creationId xmlns:a16="http://schemas.microsoft.com/office/drawing/2014/main" id="{5BA1D1CD-C3AB-4EB2-9C37-EE69FD12EE55}"/>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5</a:t>
              </a:r>
            </a:p>
          </p:txBody>
        </p:sp>
        <p:sp>
          <p:nvSpPr>
            <p:cNvPr id="86" name="Rectangle: Rounded Corners 85">
              <a:extLst>
                <a:ext uri="{FF2B5EF4-FFF2-40B4-BE49-F238E27FC236}">
                  <a16:creationId xmlns:a16="http://schemas.microsoft.com/office/drawing/2014/main" id="{999AAFB0-28E3-4A06-8D19-753FF815513B}"/>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BCE655F6-4546-4179-8CF0-5B00D3669E4F}"/>
              </a:ext>
            </a:extLst>
          </p:cNvPr>
          <p:cNvGrpSpPr/>
          <p:nvPr/>
        </p:nvGrpSpPr>
        <p:grpSpPr>
          <a:xfrm rot="17622824">
            <a:off x="4296519" y="3784774"/>
            <a:ext cx="337044" cy="474551"/>
            <a:chOff x="1710813" y="2241755"/>
            <a:chExt cx="521110" cy="717755"/>
          </a:xfrm>
        </p:grpSpPr>
        <p:sp>
          <p:nvSpPr>
            <p:cNvPr id="88" name="Isosceles Triangle 87">
              <a:extLst>
                <a:ext uri="{FF2B5EF4-FFF2-40B4-BE49-F238E27FC236}">
                  <a16:creationId xmlns:a16="http://schemas.microsoft.com/office/drawing/2014/main" id="{4FCD5A22-537E-4E47-8EA3-A266F68D6BD4}"/>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6</a:t>
              </a:r>
            </a:p>
          </p:txBody>
        </p:sp>
        <p:sp>
          <p:nvSpPr>
            <p:cNvPr id="89" name="Rectangle: Rounded Corners 88">
              <a:extLst>
                <a:ext uri="{FF2B5EF4-FFF2-40B4-BE49-F238E27FC236}">
                  <a16:creationId xmlns:a16="http://schemas.microsoft.com/office/drawing/2014/main" id="{C12BF3DE-8EF3-4B17-AC15-8FEA9EE21DDD}"/>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Rectangle 89">
            <a:extLst>
              <a:ext uri="{FF2B5EF4-FFF2-40B4-BE49-F238E27FC236}">
                <a16:creationId xmlns:a16="http://schemas.microsoft.com/office/drawing/2014/main" id="{857D5221-4E5D-4217-BF45-9B838316A8CC}"/>
              </a:ext>
            </a:extLst>
          </p:cNvPr>
          <p:cNvSpPr/>
          <p:nvPr/>
        </p:nvSpPr>
        <p:spPr>
          <a:xfrm>
            <a:off x="4753421" y="2165821"/>
            <a:ext cx="361946" cy="1529750"/>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Rounded MT Bold" panose="020F0704030504030204" pitchFamily="34" charset="0"/>
              </a:rPr>
              <a:t>Angel </a:t>
            </a:r>
            <a:r>
              <a:rPr lang="en-US" sz="900" dirty="0">
                <a:solidFill>
                  <a:prstClr val="black"/>
                </a:solidFill>
                <a:latin typeface="Arial Rounded MT Bold" panose="020F0704030504030204" pitchFamily="34" charset="0"/>
              </a:rPr>
              <a:t>Book Thunders Temple &amp; 24 Elders</a:t>
            </a:r>
            <a:endParaRPr kumimoji="0" lang="en-US" sz="900" b="0" i="0" u="none" strike="noStrike" kern="1200" cap="none" spc="0" normalizeH="0" baseline="0" noProof="0" dirty="0">
              <a:ln>
                <a:noFill/>
              </a:ln>
              <a:solidFill>
                <a:prstClr val="black"/>
              </a:solidFill>
              <a:effectLst/>
              <a:uLnTx/>
              <a:uFillTx/>
              <a:latin typeface="Arial Rounded MT Bold" panose="020F0704030504030204" pitchFamily="34" charset="0"/>
            </a:endParaRPr>
          </a:p>
        </p:txBody>
      </p:sp>
      <p:grpSp>
        <p:nvGrpSpPr>
          <p:cNvPr id="91" name="Group 90">
            <a:extLst>
              <a:ext uri="{FF2B5EF4-FFF2-40B4-BE49-F238E27FC236}">
                <a16:creationId xmlns:a16="http://schemas.microsoft.com/office/drawing/2014/main" id="{A993968E-9F2A-42B3-BD19-62ED3152CC04}"/>
              </a:ext>
            </a:extLst>
          </p:cNvPr>
          <p:cNvGrpSpPr/>
          <p:nvPr/>
        </p:nvGrpSpPr>
        <p:grpSpPr>
          <a:xfrm rot="17622824">
            <a:off x="5318665" y="3493836"/>
            <a:ext cx="333132" cy="524462"/>
            <a:chOff x="1710813" y="2241755"/>
            <a:chExt cx="521110" cy="717755"/>
          </a:xfrm>
        </p:grpSpPr>
        <p:sp>
          <p:nvSpPr>
            <p:cNvPr id="92" name="Isosceles Triangle 91">
              <a:extLst>
                <a:ext uri="{FF2B5EF4-FFF2-40B4-BE49-F238E27FC236}">
                  <a16:creationId xmlns:a16="http://schemas.microsoft.com/office/drawing/2014/main" id="{34EEE9ED-9909-42A9-AFEF-06B563BF29C6}"/>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7</a:t>
              </a:r>
            </a:p>
          </p:txBody>
        </p:sp>
        <p:sp>
          <p:nvSpPr>
            <p:cNvPr id="93" name="Rectangle: Rounded Corners 92">
              <a:extLst>
                <a:ext uri="{FF2B5EF4-FFF2-40B4-BE49-F238E27FC236}">
                  <a16:creationId xmlns:a16="http://schemas.microsoft.com/office/drawing/2014/main" id="{A1459B69-F684-4EF6-BAC6-C3D7778D63A3}"/>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53CF2862-3B69-4E57-B04C-7EFB0B94E664}"/>
              </a:ext>
            </a:extLst>
          </p:cNvPr>
          <p:cNvGrpSpPr/>
          <p:nvPr/>
        </p:nvGrpSpPr>
        <p:grpSpPr>
          <a:xfrm>
            <a:off x="8259434" y="4188333"/>
            <a:ext cx="317872" cy="324296"/>
            <a:chOff x="3186788" y="2289764"/>
            <a:chExt cx="1151212" cy="1039786"/>
          </a:xfrm>
        </p:grpSpPr>
        <p:sp>
          <p:nvSpPr>
            <p:cNvPr id="95" name="Oval 94">
              <a:extLst>
                <a:ext uri="{FF2B5EF4-FFF2-40B4-BE49-F238E27FC236}">
                  <a16:creationId xmlns:a16="http://schemas.microsoft.com/office/drawing/2014/main" id="{2587395B-7E10-494A-A86B-A4E3D159121A}"/>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96" name="Moon 95">
              <a:extLst>
                <a:ext uri="{FF2B5EF4-FFF2-40B4-BE49-F238E27FC236}">
                  <a16:creationId xmlns:a16="http://schemas.microsoft.com/office/drawing/2014/main" id="{6386C9C0-4AC8-4DE0-9692-A5C4CAEEF47B}"/>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ylinder 96">
              <a:extLst>
                <a:ext uri="{FF2B5EF4-FFF2-40B4-BE49-F238E27FC236}">
                  <a16:creationId xmlns:a16="http://schemas.microsoft.com/office/drawing/2014/main" id="{EDD0575F-CB62-4D4B-82F0-5400A6FE6E52}"/>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1</a:t>
              </a:r>
            </a:p>
          </p:txBody>
        </p:sp>
        <p:sp>
          <p:nvSpPr>
            <p:cNvPr id="98" name="Circle: Hollow 97">
              <a:extLst>
                <a:ext uri="{FF2B5EF4-FFF2-40B4-BE49-F238E27FC236}">
                  <a16:creationId xmlns:a16="http://schemas.microsoft.com/office/drawing/2014/main" id="{F10C6572-0E5E-4081-B87F-B311394F3C53}"/>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9" name="Group 98">
            <a:extLst>
              <a:ext uri="{FF2B5EF4-FFF2-40B4-BE49-F238E27FC236}">
                <a16:creationId xmlns:a16="http://schemas.microsoft.com/office/drawing/2014/main" id="{5482186F-3EDA-4474-A2E5-2E143A646AB4}"/>
              </a:ext>
            </a:extLst>
          </p:cNvPr>
          <p:cNvGrpSpPr/>
          <p:nvPr/>
        </p:nvGrpSpPr>
        <p:grpSpPr>
          <a:xfrm>
            <a:off x="8629217" y="4568102"/>
            <a:ext cx="309034" cy="333898"/>
            <a:chOff x="3186788" y="2289764"/>
            <a:chExt cx="1151212" cy="1039786"/>
          </a:xfrm>
        </p:grpSpPr>
        <p:sp>
          <p:nvSpPr>
            <p:cNvPr id="100" name="Oval 99">
              <a:extLst>
                <a:ext uri="{FF2B5EF4-FFF2-40B4-BE49-F238E27FC236}">
                  <a16:creationId xmlns:a16="http://schemas.microsoft.com/office/drawing/2014/main" id="{923F4D70-9281-480F-85E8-E5C76AA52136}"/>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01" name="Moon 100">
              <a:extLst>
                <a:ext uri="{FF2B5EF4-FFF2-40B4-BE49-F238E27FC236}">
                  <a16:creationId xmlns:a16="http://schemas.microsoft.com/office/drawing/2014/main" id="{536CCEDA-B34F-4BE3-86F4-8EE8C52CF59D}"/>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ylinder 101">
              <a:extLst>
                <a:ext uri="{FF2B5EF4-FFF2-40B4-BE49-F238E27FC236}">
                  <a16:creationId xmlns:a16="http://schemas.microsoft.com/office/drawing/2014/main" id="{48BE03A1-B539-47AF-9C3D-153258C7148C}"/>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2</a:t>
              </a:r>
            </a:p>
          </p:txBody>
        </p:sp>
        <p:sp>
          <p:nvSpPr>
            <p:cNvPr id="103" name="Circle: Hollow 102">
              <a:extLst>
                <a:ext uri="{FF2B5EF4-FFF2-40B4-BE49-F238E27FC236}">
                  <a16:creationId xmlns:a16="http://schemas.microsoft.com/office/drawing/2014/main" id="{514D5F9D-9FA5-4C72-8595-24E7CB827942}"/>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4" name="Group 103">
            <a:extLst>
              <a:ext uri="{FF2B5EF4-FFF2-40B4-BE49-F238E27FC236}">
                <a16:creationId xmlns:a16="http://schemas.microsoft.com/office/drawing/2014/main" id="{8401596B-B0C7-4484-8324-A335BAA6411B}"/>
              </a:ext>
            </a:extLst>
          </p:cNvPr>
          <p:cNvGrpSpPr/>
          <p:nvPr/>
        </p:nvGrpSpPr>
        <p:grpSpPr>
          <a:xfrm>
            <a:off x="8943257" y="4192202"/>
            <a:ext cx="338197" cy="330642"/>
            <a:chOff x="3186788" y="2289764"/>
            <a:chExt cx="1151212" cy="1039786"/>
          </a:xfrm>
        </p:grpSpPr>
        <p:sp>
          <p:nvSpPr>
            <p:cNvPr id="105" name="Oval 104">
              <a:extLst>
                <a:ext uri="{FF2B5EF4-FFF2-40B4-BE49-F238E27FC236}">
                  <a16:creationId xmlns:a16="http://schemas.microsoft.com/office/drawing/2014/main" id="{F4481371-03B4-4FBF-AA11-4538B6CC27DF}"/>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06" name="Moon 105">
              <a:extLst>
                <a:ext uri="{FF2B5EF4-FFF2-40B4-BE49-F238E27FC236}">
                  <a16:creationId xmlns:a16="http://schemas.microsoft.com/office/drawing/2014/main" id="{02461B38-FCE4-4564-B0F2-427AAB51AEA2}"/>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ylinder 106">
              <a:extLst>
                <a:ext uri="{FF2B5EF4-FFF2-40B4-BE49-F238E27FC236}">
                  <a16:creationId xmlns:a16="http://schemas.microsoft.com/office/drawing/2014/main" id="{A5F55556-3507-4078-969B-F1AFE182DE77}"/>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3</a:t>
              </a:r>
            </a:p>
          </p:txBody>
        </p:sp>
        <p:sp>
          <p:nvSpPr>
            <p:cNvPr id="108" name="Circle: Hollow 107">
              <a:extLst>
                <a:ext uri="{FF2B5EF4-FFF2-40B4-BE49-F238E27FC236}">
                  <a16:creationId xmlns:a16="http://schemas.microsoft.com/office/drawing/2014/main" id="{DFF72A6E-156E-4F33-B07C-BC1AD9069BA8}"/>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9" name="Group 108">
            <a:extLst>
              <a:ext uri="{FF2B5EF4-FFF2-40B4-BE49-F238E27FC236}">
                <a16:creationId xmlns:a16="http://schemas.microsoft.com/office/drawing/2014/main" id="{A89D271A-5E1E-4277-9FB7-68DDE5D0155E}"/>
              </a:ext>
            </a:extLst>
          </p:cNvPr>
          <p:cNvGrpSpPr/>
          <p:nvPr/>
        </p:nvGrpSpPr>
        <p:grpSpPr>
          <a:xfrm>
            <a:off x="9266218" y="4574160"/>
            <a:ext cx="330092" cy="348532"/>
            <a:chOff x="3186788" y="2289764"/>
            <a:chExt cx="1151212" cy="1039786"/>
          </a:xfrm>
        </p:grpSpPr>
        <p:sp>
          <p:nvSpPr>
            <p:cNvPr id="110" name="Oval 109">
              <a:extLst>
                <a:ext uri="{FF2B5EF4-FFF2-40B4-BE49-F238E27FC236}">
                  <a16:creationId xmlns:a16="http://schemas.microsoft.com/office/drawing/2014/main" id="{2507760E-15B7-4A9F-8911-F9A2D03766D1}"/>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11" name="Moon 110">
              <a:extLst>
                <a:ext uri="{FF2B5EF4-FFF2-40B4-BE49-F238E27FC236}">
                  <a16:creationId xmlns:a16="http://schemas.microsoft.com/office/drawing/2014/main" id="{F2139F77-A304-4DEC-8661-04C1F2096A69}"/>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ylinder 111">
              <a:extLst>
                <a:ext uri="{FF2B5EF4-FFF2-40B4-BE49-F238E27FC236}">
                  <a16:creationId xmlns:a16="http://schemas.microsoft.com/office/drawing/2014/main" id="{11EBEE4B-DD70-4E30-879E-F7FCAB812B86}"/>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4</a:t>
              </a:r>
            </a:p>
          </p:txBody>
        </p:sp>
        <p:sp>
          <p:nvSpPr>
            <p:cNvPr id="113" name="Circle: Hollow 112">
              <a:extLst>
                <a:ext uri="{FF2B5EF4-FFF2-40B4-BE49-F238E27FC236}">
                  <a16:creationId xmlns:a16="http://schemas.microsoft.com/office/drawing/2014/main" id="{42A4D82F-0DE4-4890-9C8E-2F2D5F57186F}"/>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4" name="Group 113">
            <a:extLst>
              <a:ext uri="{FF2B5EF4-FFF2-40B4-BE49-F238E27FC236}">
                <a16:creationId xmlns:a16="http://schemas.microsoft.com/office/drawing/2014/main" id="{341F31A3-A270-461D-923E-628EAF975F13}"/>
              </a:ext>
            </a:extLst>
          </p:cNvPr>
          <p:cNvGrpSpPr/>
          <p:nvPr/>
        </p:nvGrpSpPr>
        <p:grpSpPr>
          <a:xfrm>
            <a:off x="9606322" y="4199640"/>
            <a:ext cx="320607" cy="313743"/>
            <a:chOff x="3186788" y="2289764"/>
            <a:chExt cx="1151212" cy="1039786"/>
          </a:xfrm>
        </p:grpSpPr>
        <p:sp>
          <p:nvSpPr>
            <p:cNvPr id="115" name="Oval 114">
              <a:extLst>
                <a:ext uri="{FF2B5EF4-FFF2-40B4-BE49-F238E27FC236}">
                  <a16:creationId xmlns:a16="http://schemas.microsoft.com/office/drawing/2014/main" id="{AE05D333-FD6E-4945-9F2E-FA92A3189ACC}"/>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16" name="Moon 115">
              <a:extLst>
                <a:ext uri="{FF2B5EF4-FFF2-40B4-BE49-F238E27FC236}">
                  <a16:creationId xmlns:a16="http://schemas.microsoft.com/office/drawing/2014/main" id="{C038B879-6BBB-46C5-8065-EA79748A386D}"/>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ylinder 116">
              <a:extLst>
                <a:ext uri="{FF2B5EF4-FFF2-40B4-BE49-F238E27FC236}">
                  <a16:creationId xmlns:a16="http://schemas.microsoft.com/office/drawing/2014/main" id="{7918CDE0-1726-49FC-8B57-17672D444DAC}"/>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5</a:t>
              </a:r>
            </a:p>
          </p:txBody>
        </p:sp>
        <p:sp>
          <p:nvSpPr>
            <p:cNvPr id="118" name="Circle: Hollow 117">
              <a:extLst>
                <a:ext uri="{FF2B5EF4-FFF2-40B4-BE49-F238E27FC236}">
                  <a16:creationId xmlns:a16="http://schemas.microsoft.com/office/drawing/2014/main" id="{196A0EAC-EA01-4A96-B9F8-B25B5CD66D34}"/>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9" name="Group 118">
            <a:extLst>
              <a:ext uri="{FF2B5EF4-FFF2-40B4-BE49-F238E27FC236}">
                <a16:creationId xmlns:a16="http://schemas.microsoft.com/office/drawing/2014/main" id="{A6785D8A-4616-4A12-B53F-54B6885933EA}"/>
              </a:ext>
            </a:extLst>
          </p:cNvPr>
          <p:cNvGrpSpPr/>
          <p:nvPr/>
        </p:nvGrpSpPr>
        <p:grpSpPr>
          <a:xfrm>
            <a:off x="9766626" y="4584129"/>
            <a:ext cx="335518" cy="310873"/>
            <a:chOff x="3186788" y="2289764"/>
            <a:chExt cx="1151212" cy="1039786"/>
          </a:xfrm>
        </p:grpSpPr>
        <p:sp>
          <p:nvSpPr>
            <p:cNvPr id="120" name="Oval 119">
              <a:extLst>
                <a:ext uri="{FF2B5EF4-FFF2-40B4-BE49-F238E27FC236}">
                  <a16:creationId xmlns:a16="http://schemas.microsoft.com/office/drawing/2014/main" id="{7192A389-87BE-4829-BA50-36AA4CB38698}"/>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21" name="Moon 120">
              <a:extLst>
                <a:ext uri="{FF2B5EF4-FFF2-40B4-BE49-F238E27FC236}">
                  <a16:creationId xmlns:a16="http://schemas.microsoft.com/office/drawing/2014/main" id="{0B2A57CD-BF0D-41E8-9043-1DC6916B1DFB}"/>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ylinder 121">
              <a:extLst>
                <a:ext uri="{FF2B5EF4-FFF2-40B4-BE49-F238E27FC236}">
                  <a16:creationId xmlns:a16="http://schemas.microsoft.com/office/drawing/2014/main" id="{7B0A6FBA-42CD-45BB-A866-F996199B66D2}"/>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6</a:t>
              </a:r>
            </a:p>
          </p:txBody>
        </p:sp>
        <p:sp>
          <p:nvSpPr>
            <p:cNvPr id="123" name="Circle: Hollow 122">
              <a:extLst>
                <a:ext uri="{FF2B5EF4-FFF2-40B4-BE49-F238E27FC236}">
                  <a16:creationId xmlns:a16="http://schemas.microsoft.com/office/drawing/2014/main" id="{D355097B-7295-42D9-8202-9FDB38469AD1}"/>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4" name="Rectangle 123">
            <a:extLst>
              <a:ext uri="{FF2B5EF4-FFF2-40B4-BE49-F238E27FC236}">
                <a16:creationId xmlns:a16="http://schemas.microsoft.com/office/drawing/2014/main" id="{B1DFABFD-A0C4-45BC-9848-B99A735FF405}"/>
              </a:ext>
            </a:extLst>
          </p:cNvPr>
          <p:cNvSpPr/>
          <p:nvPr/>
        </p:nvSpPr>
        <p:spPr>
          <a:xfrm>
            <a:off x="9941342" y="2307681"/>
            <a:ext cx="430960" cy="1564330"/>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900" dirty="0">
                <a:solidFill>
                  <a:schemeClr val="tx1"/>
                </a:solidFill>
              </a:rPr>
              <a:t>Dragon, Beast, False Prophet, Evil Spirits, Frogs</a:t>
            </a:r>
          </a:p>
        </p:txBody>
      </p:sp>
      <p:grpSp>
        <p:nvGrpSpPr>
          <p:cNvPr id="125" name="Group 124">
            <a:extLst>
              <a:ext uri="{FF2B5EF4-FFF2-40B4-BE49-F238E27FC236}">
                <a16:creationId xmlns:a16="http://schemas.microsoft.com/office/drawing/2014/main" id="{19B6481B-62C6-4F62-8115-FA7BE5BD8178}"/>
              </a:ext>
            </a:extLst>
          </p:cNvPr>
          <p:cNvGrpSpPr/>
          <p:nvPr/>
        </p:nvGrpSpPr>
        <p:grpSpPr>
          <a:xfrm>
            <a:off x="10314548" y="4460236"/>
            <a:ext cx="373036" cy="331622"/>
            <a:chOff x="3186788" y="2289764"/>
            <a:chExt cx="1151212" cy="1039786"/>
          </a:xfrm>
        </p:grpSpPr>
        <p:sp>
          <p:nvSpPr>
            <p:cNvPr id="126" name="Oval 125">
              <a:extLst>
                <a:ext uri="{FF2B5EF4-FFF2-40B4-BE49-F238E27FC236}">
                  <a16:creationId xmlns:a16="http://schemas.microsoft.com/office/drawing/2014/main" id="{B5FDC8C5-920C-4B1F-8D41-3E44E846431D}"/>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27" name="Moon 126">
              <a:extLst>
                <a:ext uri="{FF2B5EF4-FFF2-40B4-BE49-F238E27FC236}">
                  <a16:creationId xmlns:a16="http://schemas.microsoft.com/office/drawing/2014/main" id="{6E92A9D4-5544-4216-ACF5-B10AA8F7EEF2}"/>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ylinder 127">
              <a:extLst>
                <a:ext uri="{FF2B5EF4-FFF2-40B4-BE49-F238E27FC236}">
                  <a16:creationId xmlns:a16="http://schemas.microsoft.com/office/drawing/2014/main" id="{348E79A4-E5FE-4940-B8BD-5559ED94400F}"/>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7</a:t>
              </a:r>
            </a:p>
          </p:txBody>
        </p:sp>
        <p:sp>
          <p:nvSpPr>
            <p:cNvPr id="129" name="Circle: Hollow 128">
              <a:extLst>
                <a:ext uri="{FF2B5EF4-FFF2-40B4-BE49-F238E27FC236}">
                  <a16:creationId xmlns:a16="http://schemas.microsoft.com/office/drawing/2014/main" id="{06A5D6BE-5031-4ABA-8CD8-C8FCB865B708}"/>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5" name="Rectangle 134">
            <a:extLst>
              <a:ext uri="{FF2B5EF4-FFF2-40B4-BE49-F238E27FC236}">
                <a16:creationId xmlns:a16="http://schemas.microsoft.com/office/drawing/2014/main" id="{BDAC2694-91A4-4629-9A9B-231AFE76BC2E}"/>
              </a:ext>
            </a:extLst>
          </p:cNvPr>
          <p:cNvSpPr/>
          <p:nvPr/>
        </p:nvSpPr>
        <p:spPr>
          <a:xfrm>
            <a:off x="11355380" y="4845550"/>
            <a:ext cx="176624" cy="159692"/>
          </a:xfrm>
          <a:prstGeom prst="rect">
            <a:avLst/>
          </a:prstGeom>
          <a:solidFill>
            <a:srgbClr val="DC7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F1FD2712-F353-4A11-8EC2-4E84BFED855C}"/>
              </a:ext>
            </a:extLst>
          </p:cNvPr>
          <p:cNvSpPr/>
          <p:nvPr/>
        </p:nvSpPr>
        <p:spPr>
          <a:xfrm>
            <a:off x="11185650" y="4845340"/>
            <a:ext cx="168094" cy="159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Arrow: Left-Right 70">
            <a:extLst>
              <a:ext uri="{FF2B5EF4-FFF2-40B4-BE49-F238E27FC236}">
                <a16:creationId xmlns:a16="http://schemas.microsoft.com/office/drawing/2014/main" id="{AB1C7A8C-73D1-48D3-A806-A7C222553C4A}"/>
              </a:ext>
            </a:extLst>
          </p:cNvPr>
          <p:cNvSpPr/>
          <p:nvPr/>
        </p:nvSpPr>
        <p:spPr>
          <a:xfrm>
            <a:off x="1162438" y="1085465"/>
            <a:ext cx="4917900" cy="1143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Arrow: Left-Right 137">
            <a:extLst>
              <a:ext uri="{FF2B5EF4-FFF2-40B4-BE49-F238E27FC236}">
                <a16:creationId xmlns:a16="http://schemas.microsoft.com/office/drawing/2014/main" id="{A8AEBF80-8BE9-40C1-81BE-DCBC43BAAC3E}"/>
              </a:ext>
            </a:extLst>
          </p:cNvPr>
          <p:cNvSpPr/>
          <p:nvPr/>
        </p:nvSpPr>
        <p:spPr>
          <a:xfrm>
            <a:off x="6220000" y="1061078"/>
            <a:ext cx="4841775" cy="1077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9E01FF98-7682-4533-B21A-9265F7D90528}"/>
              </a:ext>
            </a:extLst>
          </p:cNvPr>
          <p:cNvSpPr txBox="1"/>
          <p:nvPr/>
        </p:nvSpPr>
        <p:spPr>
          <a:xfrm>
            <a:off x="6879597" y="5147723"/>
            <a:ext cx="3876686" cy="338554"/>
          </a:xfrm>
          <a:prstGeom prst="rect">
            <a:avLst/>
          </a:prstGeom>
          <a:noFill/>
        </p:spPr>
        <p:txBody>
          <a:bodyPr wrap="square" rtlCol="0">
            <a:spAutoFit/>
          </a:bodyPr>
          <a:lstStyle/>
          <a:p>
            <a:pPr algn="ctr"/>
            <a:r>
              <a:rPr lang="en-US" sz="1600" dirty="0">
                <a:solidFill>
                  <a:schemeClr val="bg1"/>
                </a:solidFill>
              </a:rPr>
              <a:t>1290 Days Image in Temple Dan. 12:11</a:t>
            </a:r>
          </a:p>
        </p:txBody>
      </p:sp>
      <p:sp>
        <p:nvSpPr>
          <p:cNvPr id="1024" name="Arrow: Left-Right 1023">
            <a:extLst>
              <a:ext uri="{FF2B5EF4-FFF2-40B4-BE49-F238E27FC236}">
                <a16:creationId xmlns:a16="http://schemas.microsoft.com/office/drawing/2014/main" id="{8005662A-3118-458A-B049-C54CD00C8E9F}"/>
              </a:ext>
            </a:extLst>
          </p:cNvPr>
          <p:cNvSpPr/>
          <p:nvPr/>
        </p:nvSpPr>
        <p:spPr>
          <a:xfrm>
            <a:off x="6151504" y="5048094"/>
            <a:ext cx="5345953" cy="237534"/>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Arrow: Up 140">
            <a:extLst>
              <a:ext uri="{FF2B5EF4-FFF2-40B4-BE49-F238E27FC236}">
                <a16:creationId xmlns:a16="http://schemas.microsoft.com/office/drawing/2014/main" id="{284D98DF-1376-4742-BF2D-5A917F0E53A7}"/>
              </a:ext>
            </a:extLst>
          </p:cNvPr>
          <p:cNvSpPr/>
          <p:nvPr/>
        </p:nvSpPr>
        <p:spPr>
          <a:xfrm>
            <a:off x="10684611" y="1542672"/>
            <a:ext cx="238990" cy="3325091"/>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0" dirty="0">
                <a:solidFill>
                  <a:schemeClr val="tx1"/>
                </a:solidFill>
              </a:rPr>
              <a:t>Rapture of OT Saints and Tribulation Saints And Judgment</a:t>
            </a:r>
          </a:p>
        </p:txBody>
      </p:sp>
      <p:sp>
        <p:nvSpPr>
          <p:cNvPr id="1027" name="Arrow: Down 1026">
            <a:extLst>
              <a:ext uri="{FF2B5EF4-FFF2-40B4-BE49-F238E27FC236}">
                <a16:creationId xmlns:a16="http://schemas.microsoft.com/office/drawing/2014/main" id="{1CA86DE4-9C3C-411F-AF36-BC44BE71A937}"/>
              </a:ext>
            </a:extLst>
          </p:cNvPr>
          <p:cNvSpPr/>
          <p:nvPr/>
        </p:nvSpPr>
        <p:spPr>
          <a:xfrm>
            <a:off x="10846277" y="382525"/>
            <a:ext cx="310132" cy="447003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200" dirty="0">
                <a:solidFill>
                  <a:schemeClr val="tx1"/>
                </a:solidFill>
              </a:rPr>
              <a:t> </a:t>
            </a:r>
            <a:r>
              <a:rPr lang="en-US" sz="1200" b="1" dirty="0">
                <a:solidFill>
                  <a:schemeClr val="tx1"/>
                </a:solidFill>
              </a:rPr>
              <a:t>2</a:t>
            </a:r>
            <a:r>
              <a:rPr lang="en-US" sz="1200" b="1" baseline="30000" dirty="0">
                <a:solidFill>
                  <a:schemeClr val="tx1"/>
                </a:solidFill>
              </a:rPr>
              <a:t>nd</a:t>
            </a:r>
            <a:r>
              <a:rPr lang="en-US" sz="1200" b="1" dirty="0">
                <a:solidFill>
                  <a:schemeClr val="tx1"/>
                </a:solidFill>
              </a:rPr>
              <a:t> Coming 2Thess 1:7-10 --Armageddon</a:t>
            </a:r>
            <a:endParaRPr lang="en-US" sz="1200" dirty="0">
              <a:solidFill>
                <a:schemeClr val="tx1"/>
              </a:solidFill>
            </a:endParaRPr>
          </a:p>
        </p:txBody>
      </p:sp>
    </p:spTree>
    <p:extLst>
      <p:ext uri="{BB962C8B-B14F-4D97-AF65-F5344CB8AC3E}">
        <p14:creationId xmlns:p14="http://schemas.microsoft.com/office/powerpoint/2010/main" val="3560440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8B1E-EAAC-48D8-A9DB-4855041DE3FD}"/>
              </a:ext>
            </a:extLst>
          </p:cNvPr>
          <p:cNvSpPr>
            <a:spLocks noGrp="1"/>
          </p:cNvSpPr>
          <p:nvPr>
            <p:ph type="title"/>
          </p:nvPr>
        </p:nvSpPr>
        <p:spPr/>
        <p:txBody>
          <a:bodyPr/>
          <a:lstStyle/>
          <a:p>
            <a:r>
              <a:rPr lang="en-US" dirty="0"/>
              <a:t>The Seals</a:t>
            </a:r>
          </a:p>
        </p:txBody>
      </p:sp>
      <p:grpSp>
        <p:nvGrpSpPr>
          <p:cNvPr id="10" name="Group 9">
            <a:extLst>
              <a:ext uri="{FF2B5EF4-FFF2-40B4-BE49-F238E27FC236}">
                <a16:creationId xmlns:a16="http://schemas.microsoft.com/office/drawing/2014/main" id="{FFACBAA9-70D2-4A62-A180-C3F2286F94E1}"/>
              </a:ext>
            </a:extLst>
          </p:cNvPr>
          <p:cNvGrpSpPr/>
          <p:nvPr/>
        </p:nvGrpSpPr>
        <p:grpSpPr>
          <a:xfrm rot="16200000">
            <a:off x="-1761698" y="3739089"/>
            <a:ext cx="4946462" cy="561110"/>
            <a:chOff x="2026228" y="2161309"/>
            <a:chExt cx="7284026" cy="561110"/>
          </a:xfrm>
          <a:solidFill>
            <a:schemeClr val="accent2">
              <a:lumMod val="50000"/>
            </a:schemeClr>
          </a:solidFill>
        </p:grpSpPr>
        <p:sp>
          <p:nvSpPr>
            <p:cNvPr id="3" name="Rectangle 2">
              <a:extLst>
                <a:ext uri="{FF2B5EF4-FFF2-40B4-BE49-F238E27FC236}">
                  <a16:creationId xmlns:a16="http://schemas.microsoft.com/office/drawing/2014/main" id="{768BC1FB-00B0-4D24-926F-9CBC42D608AD}"/>
                </a:ext>
              </a:extLst>
            </p:cNvPr>
            <p:cNvSpPr/>
            <p:nvPr/>
          </p:nvSpPr>
          <p:spPr>
            <a:xfrm>
              <a:off x="2556164" y="2348345"/>
              <a:ext cx="6120245" cy="2389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9E5E700E-4E4A-48CA-B1BB-64FE01C8F3DD}"/>
                </a:ext>
              </a:extLst>
            </p:cNvPr>
            <p:cNvGrpSpPr/>
            <p:nvPr/>
          </p:nvGrpSpPr>
          <p:grpSpPr>
            <a:xfrm>
              <a:off x="8676409" y="2161309"/>
              <a:ext cx="633845" cy="561110"/>
              <a:chOff x="8676409" y="2161309"/>
              <a:chExt cx="633845" cy="561110"/>
            </a:xfrm>
            <a:grpFill/>
          </p:grpSpPr>
          <p:sp>
            <p:nvSpPr>
              <p:cNvPr id="4" name="Rectangle 3">
                <a:extLst>
                  <a:ext uri="{FF2B5EF4-FFF2-40B4-BE49-F238E27FC236}">
                    <a16:creationId xmlns:a16="http://schemas.microsoft.com/office/drawing/2014/main" id="{D216676F-DEA6-4F0C-9848-67667985558E}"/>
                  </a:ext>
                </a:extLst>
              </p:cNvPr>
              <p:cNvSpPr/>
              <p:nvPr/>
            </p:nvSpPr>
            <p:spPr>
              <a:xfrm>
                <a:off x="8676409" y="2161309"/>
                <a:ext cx="103909" cy="5611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3B18A02-8BE0-442D-B5C4-0A17270A5989}"/>
                  </a:ext>
                </a:extLst>
              </p:cNvPr>
              <p:cNvSpPr/>
              <p:nvPr/>
            </p:nvSpPr>
            <p:spPr>
              <a:xfrm>
                <a:off x="8676409" y="2374322"/>
                <a:ext cx="633845" cy="187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D9ADA6A5-BF1E-455C-B937-111AE6B0EEF7}"/>
                </a:ext>
              </a:extLst>
            </p:cNvPr>
            <p:cNvGrpSpPr/>
            <p:nvPr/>
          </p:nvGrpSpPr>
          <p:grpSpPr>
            <a:xfrm flipH="1">
              <a:off x="2026228" y="2161309"/>
              <a:ext cx="633845" cy="561110"/>
              <a:chOff x="8676409" y="2161309"/>
              <a:chExt cx="633845" cy="561110"/>
            </a:xfrm>
            <a:grpFill/>
          </p:grpSpPr>
          <p:sp>
            <p:nvSpPr>
              <p:cNvPr id="8" name="Rectangle 7">
                <a:extLst>
                  <a:ext uri="{FF2B5EF4-FFF2-40B4-BE49-F238E27FC236}">
                    <a16:creationId xmlns:a16="http://schemas.microsoft.com/office/drawing/2014/main" id="{B7F40B82-128D-479B-B60F-D75691264252}"/>
                  </a:ext>
                </a:extLst>
              </p:cNvPr>
              <p:cNvSpPr/>
              <p:nvPr/>
            </p:nvSpPr>
            <p:spPr>
              <a:xfrm>
                <a:off x="8676409" y="2161309"/>
                <a:ext cx="103909" cy="5611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EAAB5BAB-250D-46A0-8010-4D90A9571363}"/>
                  </a:ext>
                </a:extLst>
              </p:cNvPr>
              <p:cNvSpPr/>
              <p:nvPr/>
            </p:nvSpPr>
            <p:spPr>
              <a:xfrm>
                <a:off x="8676409" y="2374322"/>
                <a:ext cx="633845" cy="187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9" name="Group 18">
            <a:extLst>
              <a:ext uri="{FF2B5EF4-FFF2-40B4-BE49-F238E27FC236}">
                <a16:creationId xmlns:a16="http://schemas.microsoft.com/office/drawing/2014/main" id="{3E68EFE0-3A2A-4D8E-A9B0-B8786A9C8DAB}"/>
              </a:ext>
            </a:extLst>
          </p:cNvPr>
          <p:cNvGrpSpPr/>
          <p:nvPr/>
        </p:nvGrpSpPr>
        <p:grpSpPr>
          <a:xfrm rot="16200000">
            <a:off x="8952645" y="3739089"/>
            <a:ext cx="4946462" cy="561110"/>
            <a:chOff x="2026228" y="2161309"/>
            <a:chExt cx="7284026" cy="561110"/>
          </a:xfrm>
          <a:solidFill>
            <a:schemeClr val="accent2">
              <a:lumMod val="50000"/>
            </a:schemeClr>
          </a:solidFill>
        </p:grpSpPr>
        <p:sp>
          <p:nvSpPr>
            <p:cNvPr id="20" name="Rectangle 19">
              <a:extLst>
                <a:ext uri="{FF2B5EF4-FFF2-40B4-BE49-F238E27FC236}">
                  <a16:creationId xmlns:a16="http://schemas.microsoft.com/office/drawing/2014/main" id="{23D618D0-2785-4D78-A07C-78479DCD0641}"/>
                </a:ext>
              </a:extLst>
            </p:cNvPr>
            <p:cNvSpPr/>
            <p:nvPr/>
          </p:nvSpPr>
          <p:spPr>
            <a:xfrm>
              <a:off x="2556164" y="2348345"/>
              <a:ext cx="6120245" cy="2389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B0CF2F07-5A7E-431B-945A-1661826813C4}"/>
                </a:ext>
              </a:extLst>
            </p:cNvPr>
            <p:cNvGrpSpPr/>
            <p:nvPr/>
          </p:nvGrpSpPr>
          <p:grpSpPr>
            <a:xfrm>
              <a:off x="8676409" y="2161309"/>
              <a:ext cx="633845" cy="561110"/>
              <a:chOff x="8676409" y="2161309"/>
              <a:chExt cx="633845" cy="561110"/>
            </a:xfrm>
            <a:grpFill/>
          </p:grpSpPr>
          <p:sp>
            <p:nvSpPr>
              <p:cNvPr id="25" name="Rectangle 24">
                <a:extLst>
                  <a:ext uri="{FF2B5EF4-FFF2-40B4-BE49-F238E27FC236}">
                    <a16:creationId xmlns:a16="http://schemas.microsoft.com/office/drawing/2014/main" id="{199A7289-937D-4A96-BE3F-CF2467F1C4B2}"/>
                  </a:ext>
                </a:extLst>
              </p:cNvPr>
              <p:cNvSpPr/>
              <p:nvPr/>
            </p:nvSpPr>
            <p:spPr>
              <a:xfrm>
                <a:off x="8676409" y="2161309"/>
                <a:ext cx="103909" cy="5611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FF32BD8C-2157-4E81-BEEE-0C96D72E9C0C}"/>
                  </a:ext>
                </a:extLst>
              </p:cNvPr>
              <p:cNvSpPr/>
              <p:nvPr/>
            </p:nvSpPr>
            <p:spPr>
              <a:xfrm>
                <a:off x="8676409" y="2374322"/>
                <a:ext cx="633845" cy="187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1729B2AF-36C2-4463-AA8B-B02CC7BA72EC}"/>
                </a:ext>
              </a:extLst>
            </p:cNvPr>
            <p:cNvGrpSpPr/>
            <p:nvPr/>
          </p:nvGrpSpPr>
          <p:grpSpPr>
            <a:xfrm flipH="1">
              <a:off x="2026228" y="2161309"/>
              <a:ext cx="633845" cy="561110"/>
              <a:chOff x="8676409" y="2161309"/>
              <a:chExt cx="633845" cy="561110"/>
            </a:xfrm>
            <a:grpFill/>
          </p:grpSpPr>
          <p:sp>
            <p:nvSpPr>
              <p:cNvPr id="23" name="Rectangle 22">
                <a:extLst>
                  <a:ext uri="{FF2B5EF4-FFF2-40B4-BE49-F238E27FC236}">
                    <a16:creationId xmlns:a16="http://schemas.microsoft.com/office/drawing/2014/main" id="{B63EA609-BFC3-4AF1-B1A4-8127D0573B16}"/>
                  </a:ext>
                </a:extLst>
              </p:cNvPr>
              <p:cNvSpPr/>
              <p:nvPr/>
            </p:nvSpPr>
            <p:spPr>
              <a:xfrm>
                <a:off x="8676409" y="2161309"/>
                <a:ext cx="103909" cy="5611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D7E0E960-6F4D-47B0-8E88-6C75E399912B}"/>
                  </a:ext>
                </a:extLst>
              </p:cNvPr>
              <p:cNvSpPr/>
              <p:nvPr/>
            </p:nvSpPr>
            <p:spPr>
              <a:xfrm>
                <a:off x="8676409" y="2374322"/>
                <a:ext cx="633845" cy="187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27" name="Picture 26">
            <a:extLst>
              <a:ext uri="{FF2B5EF4-FFF2-40B4-BE49-F238E27FC236}">
                <a16:creationId xmlns:a16="http://schemas.microsoft.com/office/drawing/2014/main" id="{07C281AC-EF0E-4AB2-A4CF-0C5803FB261B}"/>
              </a:ext>
            </a:extLst>
          </p:cNvPr>
          <p:cNvPicPr>
            <a:picLocks noChangeAspect="1"/>
          </p:cNvPicPr>
          <p:nvPr/>
        </p:nvPicPr>
        <p:blipFill>
          <a:blip r:embed="rId2"/>
          <a:stretch>
            <a:fillRect/>
          </a:stretch>
        </p:blipFill>
        <p:spPr>
          <a:xfrm>
            <a:off x="725155" y="1976845"/>
            <a:ext cx="10848560" cy="4050314"/>
          </a:xfrm>
          <a:prstGeom prst="rect">
            <a:avLst/>
          </a:prstGeom>
          <a:solidFill>
            <a:schemeClr val="accent2">
              <a:lumMod val="50000"/>
            </a:schemeClr>
          </a:solidFill>
        </p:spPr>
      </p:pic>
      <p:sp>
        <p:nvSpPr>
          <p:cNvPr id="28" name="Arrow: Left-Right 27">
            <a:extLst>
              <a:ext uri="{FF2B5EF4-FFF2-40B4-BE49-F238E27FC236}">
                <a16:creationId xmlns:a16="http://schemas.microsoft.com/office/drawing/2014/main" id="{9CA83719-28B9-44CF-87F5-A9D85FAABCE4}"/>
              </a:ext>
            </a:extLst>
          </p:cNvPr>
          <p:cNvSpPr/>
          <p:nvPr/>
        </p:nvSpPr>
        <p:spPr>
          <a:xfrm>
            <a:off x="874569" y="2493818"/>
            <a:ext cx="5036962" cy="150102"/>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842ED4EC-4072-41E9-92CE-488A90645B7D}"/>
              </a:ext>
            </a:extLst>
          </p:cNvPr>
          <p:cNvSpPr/>
          <p:nvPr/>
        </p:nvSpPr>
        <p:spPr>
          <a:xfrm>
            <a:off x="681885" y="4576251"/>
            <a:ext cx="8275079"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42C93204-1FFC-49DF-9506-24D105261442}"/>
              </a:ext>
            </a:extLst>
          </p:cNvPr>
          <p:cNvSpPr/>
          <p:nvPr/>
        </p:nvSpPr>
        <p:spPr>
          <a:xfrm>
            <a:off x="10291535" y="4549687"/>
            <a:ext cx="1166625"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23970D2-4A57-4587-BDDE-F266F6724DA4}"/>
              </a:ext>
            </a:extLst>
          </p:cNvPr>
          <p:cNvSpPr/>
          <p:nvPr/>
        </p:nvSpPr>
        <p:spPr>
          <a:xfrm rot="16200000" flipV="1">
            <a:off x="9999624" y="4216256"/>
            <a:ext cx="651907" cy="680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F4F1068-E8F7-4388-AD82-B6CCA1A5F1E4}"/>
              </a:ext>
            </a:extLst>
          </p:cNvPr>
          <p:cNvSpPr/>
          <p:nvPr/>
        </p:nvSpPr>
        <p:spPr>
          <a:xfrm rot="16200000" flipV="1">
            <a:off x="11150120" y="4221404"/>
            <a:ext cx="651907" cy="680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A7D2AD2-80CE-4C55-A1A6-A39E0787D64B}"/>
              </a:ext>
            </a:extLst>
          </p:cNvPr>
          <p:cNvSpPr/>
          <p:nvPr/>
        </p:nvSpPr>
        <p:spPr>
          <a:xfrm rot="16200000">
            <a:off x="387557" y="4264844"/>
            <a:ext cx="651907" cy="62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9EAB282-901F-4FCF-A486-202290E263AB}"/>
              </a:ext>
            </a:extLst>
          </p:cNvPr>
          <p:cNvSpPr/>
          <p:nvPr/>
        </p:nvSpPr>
        <p:spPr>
          <a:xfrm rot="16200000">
            <a:off x="4268517" y="4246878"/>
            <a:ext cx="651907" cy="62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6D8CCDFF-A41B-4E59-933A-4E557FE7078D}"/>
              </a:ext>
            </a:extLst>
          </p:cNvPr>
          <p:cNvSpPr/>
          <p:nvPr/>
        </p:nvSpPr>
        <p:spPr>
          <a:xfrm rot="16200000">
            <a:off x="5634358" y="4221535"/>
            <a:ext cx="631887" cy="775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B265D4D0-07C6-4D2C-A3AC-A5750080AB02}"/>
              </a:ext>
            </a:extLst>
          </p:cNvPr>
          <p:cNvSpPr/>
          <p:nvPr/>
        </p:nvSpPr>
        <p:spPr>
          <a:xfrm rot="16200000">
            <a:off x="6988815" y="4219123"/>
            <a:ext cx="651907" cy="62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B13860CF-F318-4436-985F-2FB2F4152419}"/>
              </a:ext>
            </a:extLst>
          </p:cNvPr>
          <p:cNvSpPr/>
          <p:nvPr/>
        </p:nvSpPr>
        <p:spPr>
          <a:xfrm rot="16200000">
            <a:off x="8589221" y="4238281"/>
            <a:ext cx="651907" cy="62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2A173C6D-D5F7-4BC0-8726-047D7D702354}"/>
              </a:ext>
            </a:extLst>
          </p:cNvPr>
          <p:cNvSpPr/>
          <p:nvPr/>
        </p:nvSpPr>
        <p:spPr>
          <a:xfrm rot="16200000">
            <a:off x="2955575" y="4288952"/>
            <a:ext cx="630994"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DC7BC62E-849C-44C6-A736-8979B4FA56C1}"/>
              </a:ext>
            </a:extLst>
          </p:cNvPr>
          <p:cNvSpPr/>
          <p:nvPr/>
        </p:nvSpPr>
        <p:spPr>
          <a:xfrm rot="16200000">
            <a:off x="1675743" y="4258296"/>
            <a:ext cx="651907" cy="623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D5859C91-02EE-44B7-8452-FB822B49FFE8}"/>
              </a:ext>
            </a:extLst>
          </p:cNvPr>
          <p:cNvSpPr txBox="1"/>
          <p:nvPr/>
        </p:nvSpPr>
        <p:spPr>
          <a:xfrm>
            <a:off x="1589809" y="2078182"/>
            <a:ext cx="3802764" cy="369332"/>
          </a:xfrm>
          <a:prstGeom prst="rect">
            <a:avLst/>
          </a:prstGeom>
          <a:noFill/>
        </p:spPr>
        <p:txBody>
          <a:bodyPr wrap="square" rtlCol="0">
            <a:spAutoFit/>
          </a:bodyPr>
          <a:lstStyle/>
          <a:p>
            <a:pPr algn="ctr"/>
            <a:r>
              <a:rPr lang="en-US" dirty="0">
                <a:solidFill>
                  <a:schemeClr val="bg1"/>
                </a:solidFill>
              </a:rPr>
              <a:t>The Four Horsemen</a:t>
            </a:r>
          </a:p>
        </p:txBody>
      </p:sp>
      <p:sp>
        <p:nvSpPr>
          <p:cNvPr id="42" name="TextBox 41">
            <a:extLst>
              <a:ext uri="{FF2B5EF4-FFF2-40B4-BE49-F238E27FC236}">
                <a16:creationId xmlns:a16="http://schemas.microsoft.com/office/drawing/2014/main" id="{E59696D5-E3A2-41A7-A3EF-41E002B815AD}"/>
              </a:ext>
            </a:extLst>
          </p:cNvPr>
          <p:cNvSpPr txBox="1"/>
          <p:nvPr/>
        </p:nvSpPr>
        <p:spPr>
          <a:xfrm>
            <a:off x="952499" y="3614179"/>
            <a:ext cx="810012" cy="382136"/>
          </a:xfrm>
          <a:prstGeom prst="rect">
            <a:avLst/>
          </a:prstGeom>
          <a:solidFill>
            <a:schemeClr val="bg1"/>
          </a:solidFill>
        </p:spPr>
        <p:txBody>
          <a:bodyPr wrap="square" rtlCol="0">
            <a:spAutoFit/>
          </a:bodyPr>
          <a:lstStyle/>
          <a:p>
            <a:pPr algn="ctr"/>
            <a:r>
              <a:rPr lang="en-US" b="1" dirty="0">
                <a:latin typeface="Arial" panose="020B0604020202020204" pitchFamily="34" charset="0"/>
                <a:cs typeface="Arial" panose="020B0604020202020204" pitchFamily="34" charset="0"/>
              </a:rPr>
              <a:t>White</a:t>
            </a:r>
          </a:p>
        </p:txBody>
      </p:sp>
      <p:sp>
        <p:nvSpPr>
          <p:cNvPr id="43" name="TextBox 42">
            <a:extLst>
              <a:ext uri="{FF2B5EF4-FFF2-40B4-BE49-F238E27FC236}">
                <a16:creationId xmlns:a16="http://schemas.microsoft.com/office/drawing/2014/main" id="{2A13DC79-BAEC-4AA7-82B7-059494F8DDA4}"/>
              </a:ext>
            </a:extLst>
          </p:cNvPr>
          <p:cNvSpPr txBox="1"/>
          <p:nvPr/>
        </p:nvSpPr>
        <p:spPr>
          <a:xfrm>
            <a:off x="2264978" y="3614179"/>
            <a:ext cx="810012" cy="382136"/>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Red</a:t>
            </a:r>
          </a:p>
        </p:txBody>
      </p:sp>
      <p:sp>
        <p:nvSpPr>
          <p:cNvPr id="44" name="TextBox 43">
            <a:extLst>
              <a:ext uri="{FF2B5EF4-FFF2-40B4-BE49-F238E27FC236}">
                <a16:creationId xmlns:a16="http://schemas.microsoft.com/office/drawing/2014/main" id="{F89DD106-D22B-4452-83AE-60CBBFF5E6F9}"/>
              </a:ext>
            </a:extLst>
          </p:cNvPr>
          <p:cNvSpPr txBox="1"/>
          <p:nvPr/>
        </p:nvSpPr>
        <p:spPr>
          <a:xfrm>
            <a:off x="3559363" y="3614179"/>
            <a:ext cx="810012" cy="382136"/>
          </a:xfrm>
          <a:prstGeom prst="rect">
            <a:avLst/>
          </a:prstGeom>
          <a:solidFill>
            <a:schemeClr val="tx1"/>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Black</a:t>
            </a:r>
          </a:p>
        </p:txBody>
      </p:sp>
      <p:sp>
        <p:nvSpPr>
          <p:cNvPr id="45" name="TextBox 44">
            <a:extLst>
              <a:ext uri="{FF2B5EF4-FFF2-40B4-BE49-F238E27FC236}">
                <a16:creationId xmlns:a16="http://schemas.microsoft.com/office/drawing/2014/main" id="{89B93E4C-2A54-48E0-BF66-3A7A3EE21BD9}"/>
              </a:ext>
            </a:extLst>
          </p:cNvPr>
          <p:cNvSpPr txBox="1"/>
          <p:nvPr/>
        </p:nvSpPr>
        <p:spPr>
          <a:xfrm>
            <a:off x="4867899" y="3641060"/>
            <a:ext cx="810012" cy="382136"/>
          </a:xfrm>
          <a:prstGeom prst="rect">
            <a:avLst/>
          </a:prstGeom>
          <a:solidFill>
            <a:srgbClr val="00B050"/>
          </a:solidFill>
        </p:spPr>
        <p:txBody>
          <a:bodyPr wrap="square" rtlCol="0">
            <a:spAutoFit/>
          </a:bodyPr>
          <a:lstStyle/>
          <a:p>
            <a:pPr algn="ctr"/>
            <a:r>
              <a:rPr lang="en-US" b="1" dirty="0">
                <a:latin typeface="Arial" panose="020B0604020202020204" pitchFamily="34" charset="0"/>
                <a:cs typeface="Arial" panose="020B0604020202020204" pitchFamily="34" charset="0"/>
              </a:rPr>
              <a:t>Pale</a:t>
            </a:r>
          </a:p>
        </p:txBody>
      </p:sp>
      <p:sp>
        <p:nvSpPr>
          <p:cNvPr id="46" name="TextBox 45">
            <a:extLst>
              <a:ext uri="{FF2B5EF4-FFF2-40B4-BE49-F238E27FC236}">
                <a16:creationId xmlns:a16="http://schemas.microsoft.com/office/drawing/2014/main" id="{58DFC87E-C51A-4BCE-A7FA-686D833B1C5D}"/>
              </a:ext>
            </a:extLst>
          </p:cNvPr>
          <p:cNvSpPr txBox="1"/>
          <p:nvPr/>
        </p:nvSpPr>
        <p:spPr>
          <a:xfrm>
            <a:off x="725042" y="4122662"/>
            <a:ext cx="1252846"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Conquering</a:t>
            </a:r>
          </a:p>
        </p:txBody>
      </p:sp>
      <p:sp>
        <p:nvSpPr>
          <p:cNvPr id="47" name="TextBox 46">
            <a:extLst>
              <a:ext uri="{FF2B5EF4-FFF2-40B4-BE49-F238E27FC236}">
                <a16:creationId xmlns:a16="http://schemas.microsoft.com/office/drawing/2014/main" id="{8467F13C-4F22-4BA8-96A4-168E1AB97C1A}"/>
              </a:ext>
            </a:extLst>
          </p:cNvPr>
          <p:cNvSpPr txBox="1"/>
          <p:nvPr/>
        </p:nvSpPr>
        <p:spPr>
          <a:xfrm>
            <a:off x="2019564" y="4135582"/>
            <a:ext cx="123930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War</a:t>
            </a:r>
          </a:p>
        </p:txBody>
      </p:sp>
      <p:sp>
        <p:nvSpPr>
          <p:cNvPr id="51" name="TextBox 50">
            <a:extLst>
              <a:ext uri="{FF2B5EF4-FFF2-40B4-BE49-F238E27FC236}">
                <a16:creationId xmlns:a16="http://schemas.microsoft.com/office/drawing/2014/main" id="{7219C151-1D75-46FC-9476-9782A2580356}"/>
              </a:ext>
            </a:extLst>
          </p:cNvPr>
          <p:cNvSpPr txBox="1"/>
          <p:nvPr/>
        </p:nvSpPr>
        <p:spPr>
          <a:xfrm>
            <a:off x="7297896" y="3858583"/>
            <a:ext cx="1598732"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Cosmic</a:t>
            </a:r>
          </a:p>
          <a:p>
            <a:pPr algn="ctr"/>
            <a:r>
              <a:rPr lang="en-US" dirty="0">
                <a:latin typeface="Arial" panose="020B0604020202020204" pitchFamily="34" charset="0"/>
                <a:cs typeface="Arial" panose="020B0604020202020204" pitchFamily="34" charset="0"/>
              </a:rPr>
              <a:t>Changes</a:t>
            </a:r>
          </a:p>
        </p:txBody>
      </p:sp>
      <p:sp>
        <p:nvSpPr>
          <p:cNvPr id="52" name="TextBox 51">
            <a:extLst>
              <a:ext uri="{FF2B5EF4-FFF2-40B4-BE49-F238E27FC236}">
                <a16:creationId xmlns:a16="http://schemas.microsoft.com/office/drawing/2014/main" id="{40EED2BF-1E4B-4C37-8F41-678D6E4D8347}"/>
              </a:ext>
            </a:extLst>
          </p:cNvPr>
          <p:cNvSpPr txBox="1"/>
          <p:nvPr/>
        </p:nvSpPr>
        <p:spPr>
          <a:xfrm>
            <a:off x="3284874" y="4148503"/>
            <a:ext cx="1303178"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Famine</a:t>
            </a:r>
          </a:p>
        </p:txBody>
      </p:sp>
      <p:sp>
        <p:nvSpPr>
          <p:cNvPr id="53" name="TextBox 52">
            <a:extLst>
              <a:ext uri="{FF2B5EF4-FFF2-40B4-BE49-F238E27FC236}">
                <a16:creationId xmlns:a16="http://schemas.microsoft.com/office/drawing/2014/main" id="{15669D1E-63D1-4662-8064-F00FC032BEEA}"/>
              </a:ext>
            </a:extLst>
          </p:cNvPr>
          <p:cNvSpPr txBox="1"/>
          <p:nvPr/>
        </p:nvSpPr>
        <p:spPr>
          <a:xfrm>
            <a:off x="4604054" y="4148503"/>
            <a:ext cx="1329186"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Death</a:t>
            </a:r>
          </a:p>
        </p:txBody>
      </p:sp>
      <p:sp>
        <p:nvSpPr>
          <p:cNvPr id="54" name="TextBox 53">
            <a:extLst>
              <a:ext uri="{FF2B5EF4-FFF2-40B4-BE49-F238E27FC236}">
                <a16:creationId xmlns:a16="http://schemas.microsoft.com/office/drawing/2014/main" id="{A552D055-10F9-4E7B-AF8A-38688ADCF78C}"/>
              </a:ext>
            </a:extLst>
          </p:cNvPr>
          <p:cNvSpPr txBox="1"/>
          <p:nvPr/>
        </p:nvSpPr>
        <p:spPr>
          <a:xfrm>
            <a:off x="5967696" y="4122662"/>
            <a:ext cx="1360752"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Martyrs</a:t>
            </a:r>
          </a:p>
        </p:txBody>
      </p:sp>
      <p:sp>
        <p:nvSpPr>
          <p:cNvPr id="55" name="TextBox 54">
            <a:extLst>
              <a:ext uri="{FF2B5EF4-FFF2-40B4-BE49-F238E27FC236}">
                <a16:creationId xmlns:a16="http://schemas.microsoft.com/office/drawing/2014/main" id="{D5E1E7EC-4599-408A-A8AF-093E2DEBF6A4}"/>
              </a:ext>
            </a:extLst>
          </p:cNvPr>
          <p:cNvSpPr txBox="1"/>
          <p:nvPr/>
        </p:nvSpPr>
        <p:spPr>
          <a:xfrm>
            <a:off x="8923721" y="3885114"/>
            <a:ext cx="1367758"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144,000</a:t>
            </a:r>
          </a:p>
          <a:p>
            <a:pPr algn="ctr"/>
            <a:r>
              <a:rPr lang="en-US" dirty="0">
                <a:latin typeface="Arial" panose="020B0604020202020204" pitchFamily="34" charset="0"/>
                <a:cs typeface="Arial" panose="020B0604020202020204" pitchFamily="34" charset="0"/>
              </a:rPr>
              <a:t>Witnesses</a:t>
            </a:r>
          </a:p>
        </p:txBody>
      </p:sp>
      <p:grpSp>
        <p:nvGrpSpPr>
          <p:cNvPr id="56" name="Group 55">
            <a:extLst>
              <a:ext uri="{FF2B5EF4-FFF2-40B4-BE49-F238E27FC236}">
                <a16:creationId xmlns:a16="http://schemas.microsoft.com/office/drawing/2014/main" id="{9B4901B6-D778-4ACA-A214-0342EFE3737F}"/>
              </a:ext>
            </a:extLst>
          </p:cNvPr>
          <p:cNvGrpSpPr/>
          <p:nvPr/>
        </p:nvGrpSpPr>
        <p:grpSpPr>
          <a:xfrm>
            <a:off x="952499" y="4834436"/>
            <a:ext cx="683461" cy="840569"/>
            <a:chOff x="2064773" y="2172927"/>
            <a:chExt cx="2261419" cy="3028340"/>
          </a:xfrm>
        </p:grpSpPr>
        <p:sp>
          <p:nvSpPr>
            <p:cNvPr id="57" name="Freeform: Shape 56">
              <a:extLst>
                <a:ext uri="{FF2B5EF4-FFF2-40B4-BE49-F238E27FC236}">
                  <a16:creationId xmlns:a16="http://schemas.microsoft.com/office/drawing/2014/main" id="{6B736702-8BE7-4C05-AD2A-03D33B062A64}"/>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8" name="Oval 57">
              <a:extLst>
                <a:ext uri="{FF2B5EF4-FFF2-40B4-BE49-F238E27FC236}">
                  <a16:creationId xmlns:a16="http://schemas.microsoft.com/office/drawing/2014/main" id="{606259CA-D50F-4135-8440-65D029E90D06}"/>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1</a:t>
              </a:r>
            </a:p>
          </p:txBody>
        </p:sp>
      </p:grpSp>
      <p:grpSp>
        <p:nvGrpSpPr>
          <p:cNvPr id="62" name="Group 61">
            <a:extLst>
              <a:ext uri="{FF2B5EF4-FFF2-40B4-BE49-F238E27FC236}">
                <a16:creationId xmlns:a16="http://schemas.microsoft.com/office/drawing/2014/main" id="{1D3178A1-5CCD-4137-8C94-A6254295FA2C}"/>
              </a:ext>
            </a:extLst>
          </p:cNvPr>
          <p:cNvGrpSpPr/>
          <p:nvPr/>
        </p:nvGrpSpPr>
        <p:grpSpPr>
          <a:xfrm>
            <a:off x="2267116" y="4831962"/>
            <a:ext cx="638505" cy="828323"/>
            <a:chOff x="2064773" y="2172927"/>
            <a:chExt cx="2261419" cy="3028340"/>
          </a:xfrm>
        </p:grpSpPr>
        <p:sp>
          <p:nvSpPr>
            <p:cNvPr id="63" name="Freeform: Shape 62">
              <a:extLst>
                <a:ext uri="{FF2B5EF4-FFF2-40B4-BE49-F238E27FC236}">
                  <a16:creationId xmlns:a16="http://schemas.microsoft.com/office/drawing/2014/main" id="{58085CE8-EFB5-4B87-9488-928D64782CE6}"/>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4" name="Oval 63">
              <a:extLst>
                <a:ext uri="{FF2B5EF4-FFF2-40B4-BE49-F238E27FC236}">
                  <a16:creationId xmlns:a16="http://schemas.microsoft.com/office/drawing/2014/main" id="{4157D8D3-CC0F-4622-ABB5-433619685699}"/>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2</a:t>
              </a:r>
            </a:p>
          </p:txBody>
        </p:sp>
      </p:grpSp>
      <p:grpSp>
        <p:nvGrpSpPr>
          <p:cNvPr id="65" name="Group 64">
            <a:extLst>
              <a:ext uri="{FF2B5EF4-FFF2-40B4-BE49-F238E27FC236}">
                <a16:creationId xmlns:a16="http://schemas.microsoft.com/office/drawing/2014/main" id="{E94D9CF0-E886-45BC-A657-7D36A3542A4A}"/>
              </a:ext>
            </a:extLst>
          </p:cNvPr>
          <p:cNvGrpSpPr/>
          <p:nvPr/>
        </p:nvGrpSpPr>
        <p:grpSpPr>
          <a:xfrm>
            <a:off x="3599580" y="4823908"/>
            <a:ext cx="652675" cy="828323"/>
            <a:chOff x="2064773" y="2172927"/>
            <a:chExt cx="2261419" cy="3028340"/>
          </a:xfrm>
        </p:grpSpPr>
        <p:sp>
          <p:nvSpPr>
            <p:cNvPr id="66" name="Freeform: Shape 65">
              <a:extLst>
                <a:ext uri="{FF2B5EF4-FFF2-40B4-BE49-F238E27FC236}">
                  <a16:creationId xmlns:a16="http://schemas.microsoft.com/office/drawing/2014/main" id="{B04F139A-85D4-45D1-B2FB-89B2BA73B0E1}"/>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7" name="Oval 66">
              <a:extLst>
                <a:ext uri="{FF2B5EF4-FFF2-40B4-BE49-F238E27FC236}">
                  <a16:creationId xmlns:a16="http://schemas.microsoft.com/office/drawing/2014/main" id="{DC523957-E2BD-4D32-B2BB-F09BF9606122}"/>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3</a:t>
              </a:r>
            </a:p>
          </p:txBody>
        </p:sp>
      </p:grpSp>
      <p:grpSp>
        <p:nvGrpSpPr>
          <p:cNvPr id="68" name="Group 67">
            <a:extLst>
              <a:ext uri="{FF2B5EF4-FFF2-40B4-BE49-F238E27FC236}">
                <a16:creationId xmlns:a16="http://schemas.microsoft.com/office/drawing/2014/main" id="{D15123FF-5A64-4629-8226-E9730795B46A}"/>
              </a:ext>
            </a:extLst>
          </p:cNvPr>
          <p:cNvGrpSpPr/>
          <p:nvPr/>
        </p:nvGrpSpPr>
        <p:grpSpPr>
          <a:xfrm>
            <a:off x="4930751" y="4808535"/>
            <a:ext cx="666002" cy="840568"/>
            <a:chOff x="2064773" y="2172927"/>
            <a:chExt cx="2261419" cy="3028340"/>
          </a:xfrm>
        </p:grpSpPr>
        <p:sp>
          <p:nvSpPr>
            <p:cNvPr id="69" name="Freeform: Shape 68">
              <a:extLst>
                <a:ext uri="{FF2B5EF4-FFF2-40B4-BE49-F238E27FC236}">
                  <a16:creationId xmlns:a16="http://schemas.microsoft.com/office/drawing/2014/main" id="{2A5DD9D3-42E4-4434-899E-4A68EA14BEF2}"/>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0" name="Oval 69">
              <a:extLst>
                <a:ext uri="{FF2B5EF4-FFF2-40B4-BE49-F238E27FC236}">
                  <a16:creationId xmlns:a16="http://schemas.microsoft.com/office/drawing/2014/main" id="{C47BBCF9-C7C5-4A54-B87B-B5E84DF41659}"/>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4</a:t>
              </a:r>
            </a:p>
          </p:txBody>
        </p:sp>
      </p:grpSp>
      <p:grpSp>
        <p:nvGrpSpPr>
          <p:cNvPr id="71" name="Group 70">
            <a:extLst>
              <a:ext uri="{FF2B5EF4-FFF2-40B4-BE49-F238E27FC236}">
                <a16:creationId xmlns:a16="http://schemas.microsoft.com/office/drawing/2014/main" id="{EA957B59-7EAB-4859-8880-300B17622933}"/>
              </a:ext>
            </a:extLst>
          </p:cNvPr>
          <p:cNvGrpSpPr/>
          <p:nvPr/>
        </p:nvGrpSpPr>
        <p:grpSpPr>
          <a:xfrm>
            <a:off x="6306118" y="4802315"/>
            <a:ext cx="672578" cy="828323"/>
            <a:chOff x="2064773" y="2172927"/>
            <a:chExt cx="2261419" cy="3028340"/>
          </a:xfrm>
        </p:grpSpPr>
        <p:sp>
          <p:nvSpPr>
            <p:cNvPr id="72" name="Freeform: Shape 71">
              <a:extLst>
                <a:ext uri="{FF2B5EF4-FFF2-40B4-BE49-F238E27FC236}">
                  <a16:creationId xmlns:a16="http://schemas.microsoft.com/office/drawing/2014/main" id="{193E8ED3-8528-4E66-B47C-563B6D4CDC01}"/>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3" name="Oval 72">
              <a:extLst>
                <a:ext uri="{FF2B5EF4-FFF2-40B4-BE49-F238E27FC236}">
                  <a16:creationId xmlns:a16="http://schemas.microsoft.com/office/drawing/2014/main" id="{0D4A1E8B-AE07-4465-84E2-5188162BEE1B}"/>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5</a:t>
              </a:r>
            </a:p>
          </p:txBody>
        </p:sp>
      </p:grpSp>
      <p:sp>
        <p:nvSpPr>
          <p:cNvPr id="74" name="TextBox 73">
            <a:extLst>
              <a:ext uri="{FF2B5EF4-FFF2-40B4-BE49-F238E27FC236}">
                <a16:creationId xmlns:a16="http://schemas.microsoft.com/office/drawing/2014/main" id="{58CF0F2F-F0C0-4B93-A858-CCB22DBAABBF}"/>
              </a:ext>
            </a:extLst>
          </p:cNvPr>
          <p:cNvSpPr txBox="1"/>
          <p:nvPr/>
        </p:nvSpPr>
        <p:spPr>
          <a:xfrm>
            <a:off x="10325430" y="3835684"/>
            <a:ext cx="1114236" cy="830997"/>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Silence in  Heaven</a:t>
            </a:r>
          </a:p>
        </p:txBody>
      </p:sp>
      <p:grpSp>
        <p:nvGrpSpPr>
          <p:cNvPr id="75" name="Group 74">
            <a:extLst>
              <a:ext uri="{FF2B5EF4-FFF2-40B4-BE49-F238E27FC236}">
                <a16:creationId xmlns:a16="http://schemas.microsoft.com/office/drawing/2014/main" id="{ADDF2AE6-7E27-40B0-B60A-B35088F6E0D8}"/>
              </a:ext>
            </a:extLst>
          </p:cNvPr>
          <p:cNvGrpSpPr/>
          <p:nvPr/>
        </p:nvGrpSpPr>
        <p:grpSpPr>
          <a:xfrm>
            <a:off x="7793025" y="4800993"/>
            <a:ext cx="648946" cy="840569"/>
            <a:chOff x="2064773" y="2172927"/>
            <a:chExt cx="2261419" cy="3028340"/>
          </a:xfrm>
        </p:grpSpPr>
        <p:sp>
          <p:nvSpPr>
            <p:cNvPr id="76" name="Freeform: Shape 75">
              <a:extLst>
                <a:ext uri="{FF2B5EF4-FFF2-40B4-BE49-F238E27FC236}">
                  <a16:creationId xmlns:a16="http://schemas.microsoft.com/office/drawing/2014/main" id="{639D765F-31DF-40E8-AB2C-1794344F9B96}"/>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Oval 76">
              <a:extLst>
                <a:ext uri="{FF2B5EF4-FFF2-40B4-BE49-F238E27FC236}">
                  <a16:creationId xmlns:a16="http://schemas.microsoft.com/office/drawing/2014/main" id="{CD5159E9-D9F1-437F-B5D4-6AD592A886C9}"/>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6</a:t>
              </a:r>
            </a:p>
          </p:txBody>
        </p:sp>
      </p:grpSp>
      <p:grpSp>
        <p:nvGrpSpPr>
          <p:cNvPr id="78" name="Group 77">
            <a:extLst>
              <a:ext uri="{FF2B5EF4-FFF2-40B4-BE49-F238E27FC236}">
                <a16:creationId xmlns:a16="http://schemas.microsoft.com/office/drawing/2014/main" id="{98F52DBC-863E-4C99-8DBC-84A844EAFF96}"/>
              </a:ext>
            </a:extLst>
          </p:cNvPr>
          <p:cNvGrpSpPr/>
          <p:nvPr/>
        </p:nvGrpSpPr>
        <p:grpSpPr>
          <a:xfrm>
            <a:off x="10591824" y="4777606"/>
            <a:ext cx="683461" cy="840569"/>
            <a:chOff x="2064773" y="2172927"/>
            <a:chExt cx="2261419" cy="3028340"/>
          </a:xfrm>
        </p:grpSpPr>
        <p:sp>
          <p:nvSpPr>
            <p:cNvPr id="79" name="Freeform: Shape 78">
              <a:extLst>
                <a:ext uri="{FF2B5EF4-FFF2-40B4-BE49-F238E27FC236}">
                  <a16:creationId xmlns:a16="http://schemas.microsoft.com/office/drawing/2014/main" id="{8CF4C258-E0BF-4C6F-AC9E-90E1C3427400}"/>
                </a:ext>
              </a:extLst>
            </p:cNvPr>
            <p:cNvSpPr/>
            <p:nvPr/>
          </p:nvSpPr>
          <p:spPr>
            <a:xfrm flipV="1">
              <a:off x="2064773" y="2172927"/>
              <a:ext cx="2261419" cy="3028340"/>
            </a:xfrm>
            <a:custGeom>
              <a:avLst/>
              <a:gdLst>
                <a:gd name="connsiteX0" fmla="*/ 1150375 w 2300750"/>
                <a:gd name="connsiteY0" fmla="*/ 3028340 h 3028340"/>
                <a:gd name="connsiteX1" fmla="*/ 2300750 w 2300750"/>
                <a:gd name="connsiteY1" fmla="*/ 1927126 h 3028340"/>
                <a:gd name="connsiteX2" fmla="*/ 1492462 w 2300750"/>
                <a:gd name="connsiteY2" fmla="*/ 875421 h 3028340"/>
                <a:gd name="connsiteX3" fmla="*/ 1398638 w 2300750"/>
                <a:gd name="connsiteY3" fmla="*/ 852327 h 3028340"/>
                <a:gd name="connsiteX4" fmla="*/ 1356852 w 2300750"/>
                <a:gd name="connsiteY4" fmla="*/ 570273 h 3028340"/>
                <a:gd name="connsiteX5" fmla="*/ 938981 w 2300750"/>
                <a:gd name="connsiteY5" fmla="*/ 0 h 3028340"/>
                <a:gd name="connsiteX6" fmla="*/ 953729 w 2300750"/>
                <a:gd name="connsiteY6" fmla="*/ 570273 h 3028340"/>
                <a:gd name="connsiteX7" fmla="*/ 417871 w 2300750"/>
                <a:gd name="connsiteY7" fmla="*/ 9832 h 3028340"/>
                <a:gd name="connsiteX8" fmla="*/ 540773 w 2300750"/>
                <a:gd name="connsiteY8" fmla="*/ 550608 h 3028340"/>
                <a:gd name="connsiteX9" fmla="*/ 584839 w 2300750"/>
                <a:gd name="connsiteY9" fmla="*/ 973636 h 3028340"/>
                <a:gd name="connsiteX10" fmla="*/ 507189 w 2300750"/>
                <a:gd name="connsiteY10" fmla="*/ 1013982 h 3028340"/>
                <a:gd name="connsiteX11" fmla="*/ 0 w 2300750"/>
                <a:gd name="connsiteY11" fmla="*/ 1927126 h 3028340"/>
                <a:gd name="connsiteX12" fmla="*/ 1150375 w 2300750"/>
                <a:gd name="connsiteY12" fmla="*/ 3028340 h 302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750" h="3028340">
                  <a:moveTo>
                    <a:pt x="1150375" y="3028340"/>
                  </a:moveTo>
                  <a:cubicBezTo>
                    <a:pt x="1785710" y="3028340"/>
                    <a:pt x="2300750" y="2535310"/>
                    <a:pt x="2300750" y="1927126"/>
                  </a:cubicBezTo>
                  <a:cubicBezTo>
                    <a:pt x="2300750" y="1432977"/>
                    <a:pt x="1960743" y="1014847"/>
                    <a:pt x="1492462" y="875421"/>
                  </a:cubicBezTo>
                  <a:lnTo>
                    <a:pt x="1398638" y="852327"/>
                  </a:lnTo>
                  <a:lnTo>
                    <a:pt x="1356852" y="570273"/>
                  </a:lnTo>
                  <a:lnTo>
                    <a:pt x="938981" y="0"/>
                  </a:lnTo>
                  <a:lnTo>
                    <a:pt x="953729" y="570273"/>
                  </a:lnTo>
                  <a:lnTo>
                    <a:pt x="417871" y="9832"/>
                  </a:lnTo>
                  <a:lnTo>
                    <a:pt x="540773" y="550608"/>
                  </a:lnTo>
                  <a:lnTo>
                    <a:pt x="584839" y="973636"/>
                  </a:lnTo>
                  <a:lnTo>
                    <a:pt x="507189" y="1013982"/>
                  </a:lnTo>
                  <a:cubicBezTo>
                    <a:pt x="201187" y="1211878"/>
                    <a:pt x="0" y="1547011"/>
                    <a:pt x="0" y="1927126"/>
                  </a:cubicBezTo>
                  <a:cubicBezTo>
                    <a:pt x="0" y="2535310"/>
                    <a:pt x="515040" y="3028340"/>
                    <a:pt x="1150375" y="302834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Oval 79">
              <a:extLst>
                <a:ext uri="{FF2B5EF4-FFF2-40B4-BE49-F238E27FC236}">
                  <a16:creationId xmlns:a16="http://schemas.microsoft.com/office/drawing/2014/main" id="{BBE8CAB9-64C9-4DA3-8C2D-55DBCBC699D4}"/>
                </a:ext>
              </a:extLst>
            </p:cNvPr>
            <p:cNvSpPr/>
            <p:nvPr/>
          </p:nvSpPr>
          <p:spPr>
            <a:xfrm>
              <a:off x="2453444" y="2566219"/>
              <a:ext cx="1430298" cy="13765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7</a:t>
              </a:r>
            </a:p>
          </p:txBody>
        </p:sp>
      </p:grpSp>
      <p:sp>
        <p:nvSpPr>
          <p:cNvPr id="81" name="Rectangle 80">
            <a:extLst>
              <a:ext uri="{FF2B5EF4-FFF2-40B4-BE49-F238E27FC236}">
                <a16:creationId xmlns:a16="http://schemas.microsoft.com/office/drawing/2014/main" id="{19971258-1C2B-4F38-BBF3-C4A3E7C9BE4E}"/>
              </a:ext>
            </a:extLst>
          </p:cNvPr>
          <p:cNvSpPr/>
          <p:nvPr/>
        </p:nvSpPr>
        <p:spPr>
          <a:xfrm>
            <a:off x="9173487" y="4682806"/>
            <a:ext cx="1018552" cy="1285741"/>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1"/>
                </a:solidFill>
                <a:latin typeface="Arial" panose="020B0604020202020204" pitchFamily="34" charset="0"/>
                <a:cs typeface="Arial" panose="020B0604020202020204" pitchFamily="34" charset="0"/>
              </a:rPr>
              <a:t>144,000 Sealed</a:t>
            </a:r>
          </a:p>
        </p:txBody>
      </p:sp>
      <p:pic>
        <p:nvPicPr>
          <p:cNvPr id="11" name="Picture 10">
            <a:extLst>
              <a:ext uri="{FF2B5EF4-FFF2-40B4-BE49-F238E27FC236}">
                <a16:creationId xmlns:a16="http://schemas.microsoft.com/office/drawing/2014/main" id="{21FF2F55-FF65-4738-BC86-D27CF381BDBA}"/>
              </a:ext>
            </a:extLst>
          </p:cNvPr>
          <p:cNvPicPr>
            <a:picLocks noChangeAspect="1"/>
          </p:cNvPicPr>
          <p:nvPr/>
        </p:nvPicPr>
        <p:blipFill>
          <a:blip r:embed="rId3"/>
          <a:stretch>
            <a:fillRect/>
          </a:stretch>
        </p:blipFill>
        <p:spPr>
          <a:xfrm>
            <a:off x="6205078" y="3380121"/>
            <a:ext cx="862513" cy="554473"/>
          </a:xfrm>
          <a:prstGeom prst="rect">
            <a:avLst/>
          </a:prstGeom>
        </p:spPr>
      </p:pic>
      <p:pic>
        <p:nvPicPr>
          <p:cNvPr id="12" name="Picture 11">
            <a:extLst>
              <a:ext uri="{FF2B5EF4-FFF2-40B4-BE49-F238E27FC236}">
                <a16:creationId xmlns:a16="http://schemas.microsoft.com/office/drawing/2014/main" id="{400FAC63-78DD-4CE3-8932-B43AE9B85F32}"/>
              </a:ext>
            </a:extLst>
          </p:cNvPr>
          <p:cNvPicPr>
            <a:picLocks noChangeAspect="1"/>
          </p:cNvPicPr>
          <p:nvPr/>
        </p:nvPicPr>
        <p:blipFill>
          <a:blip r:embed="rId4"/>
          <a:stretch>
            <a:fillRect/>
          </a:stretch>
        </p:blipFill>
        <p:spPr>
          <a:xfrm>
            <a:off x="7754696" y="3360504"/>
            <a:ext cx="776278" cy="582995"/>
          </a:xfrm>
          <a:prstGeom prst="rect">
            <a:avLst/>
          </a:prstGeom>
        </p:spPr>
      </p:pic>
      <p:pic>
        <p:nvPicPr>
          <p:cNvPr id="13" name="Picture 12">
            <a:extLst>
              <a:ext uri="{FF2B5EF4-FFF2-40B4-BE49-F238E27FC236}">
                <a16:creationId xmlns:a16="http://schemas.microsoft.com/office/drawing/2014/main" id="{90F4E83E-7CE6-41C3-B7D8-47BC47C91E0F}"/>
              </a:ext>
            </a:extLst>
          </p:cNvPr>
          <p:cNvPicPr>
            <a:picLocks noChangeAspect="1"/>
          </p:cNvPicPr>
          <p:nvPr/>
        </p:nvPicPr>
        <p:blipFill>
          <a:blip r:embed="rId5"/>
          <a:stretch>
            <a:fillRect/>
          </a:stretch>
        </p:blipFill>
        <p:spPr>
          <a:xfrm>
            <a:off x="9129249" y="2853321"/>
            <a:ext cx="956702" cy="956702"/>
          </a:xfrm>
          <a:prstGeom prst="rect">
            <a:avLst/>
          </a:prstGeom>
        </p:spPr>
      </p:pic>
      <p:pic>
        <p:nvPicPr>
          <p:cNvPr id="14" name="Picture 13">
            <a:extLst>
              <a:ext uri="{FF2B5EF4-FFF2-40B4-BE49-F238E27FC236}">
                <a16:creationId xmlns:a16="http://schemas.microsoft.com/office/drawing/2014/main" id="{D9DCEE05-BE6E-48A0-BE8A-3664799B93BD}"/>
              </a:ext>
            </a:extLst>
          </p:cNvPr>
          <p:cNvPicPr>
            <a:picLocks noChangeAspect="1"/>
          </p:cNvPicPr>
          <p:nvPr/>
        </p:nvPicPr>
        <p:blipFill>
          <a:blip r:embed="rId6"/>
          <a:stretch>
            <a:fillRect/>
          </a:stretch>
        </p:blipFill>
        <p:spPr>
          <a:xfrm>
            <a:off x="10485001" y="2853321"/>
            <a:ext cx="897105" cy="985830"/>
          </a:xfrm>
          <a:prstGeom prst="rect">
            <a:avLst/>
          </a:prstGeom>
        </p:spPr>
      </p:pic>
    </p:spTree>
    <p:extLst>
      <p:ext uri="{BB962C8B-B14F-4D97-AF65-F5344CB8AC3E}">
        <p14:creationId xmlns:p14="http://schemas.microsoft.com/office/powerpoint/2010/main" val="735558776"/>
      </p:ext>
    </p:extLst>
  </p:cSld>
  <p:clrMapOvr>
    <a:masterClrMapping/>
  </p:clrMapOvr>
  <mc:AlternateContent xmlns:mc="http://schemas.openxmlformats.org/markup-compatibility/2006" xmlns:p14="http://schemas.microsoft.com/office/powerpoint/2010/main">
    <mc:Choice Requires="p14">
      <p:transition spd="slow" p14:dur="22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100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1000"/>
                                        <p:tgtEl>
                                          <p:spTgt spid="4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1000"/>
                                        <p:tgtEl>
                                          <p:spTgt spid="4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1000"/>
                                        <p:tgtEl>
                                          <p:spTgt spid="46"/>
                                        </p:tgtEl>
                                      </p:cBhvr>
                                    </p:animEffect>
                                  </p:childTnLst>
                                </p:cTn>
                              </p:par>
                              <p:par>
                                <p:cTn id="17" presetID="22" presetClass="entr" presetSubtype="8"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1000"/>
                                        <p:tgtEl>
                                          <p:spTgt spid="56"/>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1000"/>
                                        <p:tgtEl>
                                          <p:spTgt spid="4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left)">
                                      <p:cBhvr>
                                        <p:cTn id="26" dur="1000"/>
                                        <p:tgtEl>
                                          <p:spTgt spid="47"/>
                                        </p:tgtEl>
                                      </p:cBhvr>
                                    </p:animEffect>
                                  </p:childTnLst>
                                </p:cTn>
                              </p:par>
                              <p:par>
                                <p:cTn id="27" presetID="22" presetClass="entr" presetSubtype="8"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wipe(left)">
                                      <p:cBhvr>
                                        <p:cTn id="29" dur="1000"/>
                                        <p:tgtEl>
                                          <p:spTgt spid="62"/>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1000"/>
                                        <p:tgtEl>
                                          <p:spTgt spid="3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1000"/>
                                        <p:tgtEl>
                                          <p:spTgt spid="3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left)">
                                      <p:cBhvr>
                                        <p:cTn id="39" dur="1000"/>
                                        <p:tgtEl>
                                          <p:spTgt spid="4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1000"/>
                                        <p:tgtEl>
                                          <p:spTgt spid="52"/>
                                        </p:tgtEl>
                                      </p:cBhvr>
                                    </p:animEffect>
                                  </p:childTnLst>
                                </p:cTn>
                              </p:par>
                              <p:par>
                                <p:cTn id="43" presetID="22" presetClass="entr" presetSubtype="8"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ipe(left)">
                                      <p:cBhvr>
                                        <p:cTn id="45" dur="1000"/>
                                        <p:tgtEl>
                                          <p:spTgt spid="65"/>
                                        </p:tgtEl>
                                      </p:cBhvr>
                                    </p:animEffect>
                                  </p:childTnLst>
                                </p:cTn>
                              </p:par>
                            </p:childTnLst>
                          </p:cTn>
                        </p:par>
                        <p:par>
                          <p:cTn id="46" fill="hold">
                            <p:stCondLst>
                              <p:cond delay="3000"/>
                            </p:stCondLst>
                            <p:childTnLst>
                              <p:par>
                                <p:cTn id="47" presetID="22" presetClass="entr" presetSubtype="8"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left)">
                                      <p:cBhvr>
                                        <p:cTn id="49" dur="1000"/>
                                        <p:tgtEl>
                                          <p:spTgt spid="35"/>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left)">
                                      <p:cBhvr>
                                        <p:cTn id="52" dur="1000"/>
                                        <p:tgtEl>
                                          <p:spTgt spid="45"/>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left)">
                                      <p:cBhvr>
                                        <p:cTn id="55" dur="1000"/>
                                        <p:tgtEl>
                                          <p:spTgt spid="53"/>
                                        </p:tgtEl>
                                      </p:cBhvr>
                                    </p:animEffect>
                                  </p:childTnLst>
                                </p:cTn>
                              </p:par>
                              <p:par>
                                <p:cTn id="56" presetID="22" presetClass="entr" presetSubtype="8" fill="hold" nodeType="with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wipe(left)">
                                      <p:cBhvr>
                                        <p:cTn id="58" dur="1000"/>
                                        <p:tgtEl>
                                          <p:spTgt spid="68"/>
                                        </p:tgtEl>
                                      </p:cBhvr>
                                    </p:animEffect>
                                  </p:childTnLst>
                                </p:cTn>
                              </p:par>
                            </p:childTnLst>
                          </p:cTn>
                        </p:par>
                        <p:par>
                          <p:cTn id="59" fill="hold">
                            <p:stCondLst>
                              <p:cond delay="4000"/>
                            </p:stCondLst>
                            <p:childTnLst>
                              <p:par>
                                <p:cTn id="60" presetID="22" presetClass="entr" presetSubtype="8"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1000"/>
                                        <p:tgtEl>
                                          <p:spTgt spid="36"/>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wipe(left)">
                                      <p:cBhvr>
                                        <p:cTn id="65" dur="1000"/>
                                        <p:tgtEl>
                                          <p:spTgt spid="54"/>
                                        </p:tgtEl>
                                      </p:cBhvr>
                                    </p:animEffect>
                                  </p:childTnLst>
                                </p:cTn>
                              </p:par>
                              <p:par>
                                <p:cTn id="66" presetID="22" presetClass="entr" presetSubtype="8" fill="hold" nodeType="with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wipe(left)">
                                      <p:cBhvr>
                                        <p:cTn id="68" dur="1000"/>
                                        <p:tgtEl>
                                          <p:spTgt spid="71"/>
                                        </p:tgtEl>
                                      </p:cBhvr>
                                    </p:animEffect>
                                  </p:childTnLst>
                                </p:cTn>
                              </p:par>
                              <p:par>
                                <p:cTn id="69" presetID="22" presetClass="entr" presetSubtype="8"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1000"/>
                                        <p:tgtEl>
                                          <p:spTgt spid="11"/>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left)">
                                      <p:cBhvr>
                                        <p:cTn id="74" dur="1000"/>
                                        <p:tgtEl>
                                          <p:spTgt spid="38"/>
                                        </p:tgtEl>
                                      </p:cBhvr>
                                    </p:animEffect>
                                  </p:childTnLst>
                                </p:cTn>
                              </p:par>
                            </p:childTnLst>
                          </p:cTn>
                        </p:par>
                        <p:par>
                          <p:cTn id="75" fill="hold">
                            <p:stCondLst>
                              <p:cond delay="5000"/>
                            </p:stCondLst>
                            <p:childTnLst>
                              <p:par>
                                <p:cTn id="76" presetID="22" presetClass="entr" presetSubtype="8" fill="hold" grpId="0" nodeType="after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wipe(left)">
                                      <p:cBhvr>
                                        <p:cTn id="78" dur="1000"/>
                                        <p:tgtEl>
                                          <p:spTgt spid="51"/>
                                        </p:tgtEl>
                                      </p:cBhvr>
                                    </p:animEffect>
                                  </p:childTnLst>
                                </p:cTn>
                              </p:par>
                              <p:par>
                                <p:cTn id="79" presetID="22" presetClass="entr" presetSubtype="8" fill="hold" nodeType="withEffect">
                                  <p:stCondLst>
                                    <p:cond delay="0"/>
                                  </p:stCondLst>
                                  <p:childTnLst>
                                    <p:set>
                                      <p:cBhvr>
                                        <p:cTn id="80" dur="1" fill="hold">
                                          <p:stCondLst>
                                            <p:cond delay="0"/>
                                          </p:stCondLst>
                                        </p:cTn>
                                        <p:tgtEl>
                                          <p:spTgt spid="75"/>
                                        </p:tgtEl>
                                        <p:attrNameLst>
                                          <p:attrName>style.visibility</p:attrName>
                                        </p:attrNameLst>
                                      </p:cBhvr>
                                      <p:to>
                                        <p:strVal val="visible"/>
                                      </p:to>
                                    </p:set>
                                    <p:animEffect transition="in" filter="wipe(left)">
                                      <p:cBhvr>
                                        <p:cTn id="81" dur="1000"/>
                                        <p:tgtEl>
                                          <p:spTgt spid="75"/>
                                        </p:tgtEl>
                                      </p:cBhvr>
                                    </p:animEffect>
                                  </p:childTnLst>
                                </p:cTn>
                              </p:par>
                              <p:par>
                                <p:cTn id="82" presetID="22" presetClass="entr" presetSubtype="8" fill="hold" nodeType="with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wipe(left)">
                                      <p:cBhvr>
                                        <p:cTn id="84" dur="1000"/>
                                        <p:tgtEl>
                                          <p:spTgt spid="12"/>
                                        </p:tgtEl>
                                      </p:cBhvr>
                                    </p:animEffect>
                                  </p:childTnLst>
                                </p:cTn>
                              </p:par>
                            </p:childTnLst>
                          </p:cTn>
                        </p:par>
                        <p:par>
                          <p:cTn id="85" fill="hold">
                            <p:stCondLst>
                              <p:cond delay="6000"/>
                            </p:stCondLst>
                            <p:childTnLst>
                              <p:par>
                                <p:cTn id="86" presetID="22" presetClass="entr" presetSubtype="8" fill="hold" grpId="0" nodeType="after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wipe(left)">
                                      <p:cBhvr>
                                        <p:cTn id="88" dur="1000"/>
                                        <p:tgtEl>
                                          <p:spTgt spid="31"/>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55"/>
                                        </p:tgtEl>
                                        <p:attrNameLst>
                                          <p:attrName>style.visibility</p:attrName>
                                        </p:attrNameLst>
                                      </p:cBhvr>
                                      <p:to>
                                        <p:strVal val="visible"/>
                                      </p:to>
                                    </p:set>
                                    <p:animEffect transition="in" filter="wipe(left)">
                                      <p:cBhvr>
                                        <p:cTn id="91" dur="1000"/>
                                        <p:tgtEl>
                                          <p:spTgt spid="55"/>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81"/>
                                        </p:tgtEl>
                                        <p:attrNameLst>
                                          <p:attrName>style.visibility</p:attrName>
                                        </p:attrNameLst>
                                      </p:cBhvr>
                                      <p:to>
                                        <p:strVal val="visible"/>
                                      </p:to>
                                    </p:set>
                                    <p:animEffect transition="in" filter="wipe(left)">
                                      <p:cBhvr>
                                        <p:cTn id="94" dur="1000"/>
                                        <p:tgtEl>
                                          <p:spTgt spid="81"/>
                                        </p:tgtEl>
                                      </p:cBhvr>
                                    </p:animEffect>
                                  </p:childTnLst>
                                </p:cTn>
                              </p:par>
                              <p:par>
                                <p:cTn id="95" presetID="22" presetClass="entr" presetSubtype="8"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ipe(left)">
                                      <p:cBhvr>
                                        <p:cTn id="97" dur="1000"/>
                                        <p:tgtEl>
                                          <p:spTgt spid="13"/>
                                        </p:tgtEl>
                                      </p:cBhvr>
                                    </p:animEffect>
                                  </p:childTnLst>
                                </p:cTn>
                              </p:par>
                            </p:childTnLst>
                          </p:cTn>
                        </p:par>
                        <p:par>
                          <p:cTn id="98" fill="hold">
                            <p:stCondLst>
                              <p:cond delay="7000"/>
                            </p:stCondLst>
                            <p:childTnLst>
                              <p:par>
                                <p:cTn id="99" presetID="22" presetClass="entr" presetSubtype="8" fill="hold" grpId="0" nodeType="after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wipe(left)">
                                      <p:cBhvr>
                                        <p:cTn id="101" dur="1000"/>
                                        <p:tgtEl>
                                          <p:spTgt spid="32"/>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74"/>
                                        </p:tgtEl>
                                        <p:attrNameLst>
                                          <p:attrName>style.visibility</p:attrName>
                                        </p:attrNameLst>
                                      </p:cBhvr>
                                      <p:to>
                                        <p:strVal val="visible"/>
                                      </p:to>
                                    </p:set>
                                    <p:animEffect transition="in" filter="wipe(left)">
                                      <p:cBhvr>
                                        <p:cTn id="104" dur="1000"/>
                                        <p:tgtEl>
                                          <p:spTgt spid="74"/>
                                        </p:tgtEl>
                                      </p:cBhvr>
                                    </p:animEffect>
                                  </p:childTnLst>
                                </p:cTn>
                              </p:par>
                              <p:par>
                                <p:cTn id="105" presetID="22" presetClass="entr" presetSubtype="8" fill="hold" nodeType="withEffect">
                                  <p:stCondLst>
                                    <p:cond delay="0"/>
                                  </p:stCondLst>
                                  <p:childTnLst>
                                    <p:set>
                                      <p:cBhvr>
                                        <p:cTn id="106" dur="1" fill="hold">
                                          <p:stCondLst>
                                            <p:cond delay="0"/>
                                          </p:stCondLst>
                                        </p:cTn>
                                        <p:tgtEl>
                                          <p:spTgt spid="78"/>
                                        </p:tgtEl>
                                        <p:attrNameLst>
                                          <p:attrName>style.visibility</p:attrName>
                                        </p:attrNameLst>
                                      </p:cBhvr>
                                      <p:to>
                                        <p:strVal val="visible"/>
                                      </p:to>
                                    </p:set>
                                    <p:animEffect transition="in" filter="wipe(left)">
                                      <p:cBhvr>
                                        <p:cTn id="107" dur="1000"/>
                                        <p:tgtEl>
                                          <p:spTgt spid="78"/>
                                        </p:tgtEl>
                                      </p:cBhvr>
                                    </p:animEffect>
                                  </p:childTnLst>
                                </p:cTn>
                              </p:par>
                              <p:par>
                                <p:cTn id="108" presetID="22" presetClass="entr" presetSubtype="8" fill="hold" nodeType="with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wipe(left)">
                                      <p:cBhvr>
                                        <p:cTn id="1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8" grpId="0" animBg="1"/>
      <p:bldP spid="39" grpId="0" animBg="1"/>
      <p:bldP spid="40" grpId="0" animBg="1"/>
      <p:bldP spid="42" grpId="0" animBg="1"/>
      <p:bldP spid="43" grpId="0" animBg="1"/>
      <p:bldP spid="44" grpId="0" animBg="1"/>
      <p:bldP spid="45" grpId="0" animBg="1"/>
      <p:bldP spid="46" grpId="0"/>
      <p:bldP spid="47" grpId="0"/>
      <p:bldP spid="51" grpId="0"/>
      <p:bldP spid="52" grpId="0"/>
      <p:bldP spid="53" grpId="0"/>
      <p:bldP spid="54" grpId="0"/>
      <p:bldP spid="55" grpId="0"/>
      <p:bldP spid="74" grpId="0"/>
      <p:bldP spid="8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8B1E-EAAC-48D8-A9DB-4855041DE3FD}"/>
              </a:ext>
            </a:extLst>
          </p:cNvPr>
          <p:cNvSpPr>
            <a:spLocks noGrp="1"/>
          </p:cNvSpPr>
          <p:nvPr>
            <p:ph type="title"/>
          </p:nvPr>
        </p:nvSpPr>
        <p:spPr/>
        <p:txBody>
          <a:bodyPr/>
          <a:lstStyle/>
          <a:p>
            <a:r>
              <a:rPr lang="en-US" dirty="0"/>
              <a:t>The Trumpet Judgments</a:t>
            </a:r>
          </a:p>
        </p:txBody>
      </p:sp>
      <p:grpSp>
        <p:nvGrpSpPr>
          <p:cNvPr id="10" name="Group 9">
            <a:extLst>
              <a:ext uri="{FF2B5EF4-FFF2-40B4-BE49-F238E27FC236}">
                <a16:creationId xmlns:a16="http://schemas.microsoft.com/office/drawing/2014/main" id="{FFACBAA9-70D2-4A62-A180-C3F2286F94E1}"/>
              </a:ext>
            </a:extLst>
          </p:cNvPr>
          <p:cNvGrpSpPr/>
          <p:nvPr/>
        </p:nvGrpSpPr>
        <p:grpSpPr>
          <a:xfrm rot="16200000">
            <a:off x="-1761698" y="3739089"/>
            <a:ext cx="4946462" cy="561110"/>
            <a:chOff x="2026228" y="2161309"/>
            <a:chExt cx="7284026" cy="561110"/>
          </a:xfrm>
          <a:solidFill>
            <a:srgbClr val="002060"/>
          </a:solidFill>
        </p:grpSpPr>
        <p:sp>
          <p:nvSpPr>
            <p:cNvPr id="3" name="Rectangle 2">
              <a:extLst>
                <a:ext uri="{FF2B5EF4-FFF2-40B4-BE49-F238E27FC236}">
                  <a16:creationId xmlns:a16="http://schemas.microsoft.com/office/drawing/2014/main" id="{768BC1FB-00B0-4D24-926F-9CBC42D608AD}"/>
                </a:ext>
              </a:extLst>
            </p:cNvPr>
            <p:cNvSpPr/>
            <p:nvPr/>
          </p:nvSpPr>
          <p:spPr>
            <a:xfrm>
              <a:off x="2556164" y="2348345"/>
              <a:ext cx="6120245" cy="2389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9E5E700E-4E4A-48CA-B1BB-64FE01C8F3DD}"/>
                </a:ext>
              </a:extLst>
            </p:cNvPr>
            <p:cNvGrpSpPr/>
            <p:nvPr/>
          </p:nvGrpSpPr>
          <p:grpSpPr>
            <a:xfrm>
              <a:off x="8676409" y="2161309"/>
              <a:ext cx="633845" cy="561110"/>
              <a:chOff x="8676409" y="2161309"/>
              <a:chExt cx="633845" cy="561110"/>
            </a:xfrm>
            <a:grpFill/>
          </p:grpSpPr>
          <p:sp>
            <p:nvSpPr>
              <p:cNvPr id="4" name="Rectangle 3">
                <a:extLst>
                  <a:ext uri="{FF2B5EF4-FFF2-40B4-BE49-F238E27FC236}">
                    <a16:creationId xmlns:a16="http://schemas.microsoft.com/office/drawing/2014/main" id="{D216676F-DEA6-4F0C-9848-67667985558E}"/>
                  </a:ext>
                </a:extLst>
              </p:cNvPr>
              <p:cNvSpPr/>
              <p:nvPr/>
            </p:nvSpPr>
            <p:spPr>
              <a:xfrm>
                <a:off x="8676409" y="2161309"/>
                <a:ext cx="103909" cy="5611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3B18A02-8BE0-442D-B5C4-0A17270A5989}"/>
                  </a:ext>
                </a:extLst>
              </p:cNvPr>
              <p:cNvSpPr/>
              <p:nvPr/>
            </p:nvSpPr>
            <p:spPr>
              <a:xfrm>
                <a:off x="8676409" y="2374322"/>
                <a:ext cx="633845" cy="187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D9ADA6A5-BF1E-455C-B937-111AE6B0EEF7}"/>
                </a:ext>
              </a:extLst>
            </p:cNvPr>
            <p:cNvGrpSpPr/>
            <p:nvPr/>
          </p:nvGrpSpPr>
          <p:grpSpPr>
            <a:xfrm flipH="1">
              <a:off x="2026228" y="2161309"/>
              <a:ext cx="633845" cy="561110"/>
              <a:chOff x="8676409" y="2161309"/>
              <a:chExt cx="633845" cy="561110"/>
            </a:xfrm>
            <a:grpFill/>
          </p:grpSpPr>
          <p:sp>
            <p:nvSpPr>
              <p:cNvPr id="8" name="Rectangle 7">
                <a:extLst>
                  <a:ext uri="{FF2B5EF4-FFF2-40B4-BE49-F238E27FC236}">
                    <a16:creationId xmlns:a16="http://schemas.microsoft.com/office/drawing/2014/main" id="{B7F40B82-128D-479B-B60F-D75691264252}"/>
                  </a:ext>
                </a:extLst>
              </p:cNvPr>
              <p:cNvSpPr/>
              <p:nvPr/>
            </p:nvSpPr>
            <p:spPr>
              <a:xfrm>
                <a:off x="8676409" y="2161309"/>
                <a:ext cx="103909" cy="5611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EAAB5BAB-250D-46A0-8010-4D90A9571363}"/>
                  </a:ext>
                </a:extLst>
              </p:cNvPr>
              <p:cNvSpPr/>
              <p:nvPr/>
            </p:nvSpPr>
            <p:spPr>
              <a:xfrm>
                <a:off x="8676409" y="2374322"/>
                <a:ext cx="633845" cy="187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9" name="Group 18">
            <a:extLst>
              <a:ext uri="{FF2B5EF4-FFF2-40B4-BE49-F238E27FC236}">
                <a16:creationId xmlns:a16="http://schemas.microsoft.com/office/drawing/2014/main" id="{3E68EFE0-3A2A-4D8E-A9B0-B8786A9C8DAB}"/>
              </a:ext>
            </a:extLst>
          </p:cNvPr>
          <p:cNvGrpSpPr/>
          <p:nvPr/>
        </p:nvGrpSpPr>
        <p:grpSpPr>
          <a:xfrm rot="16200000">
            <a:off x="8952645" y="3739089"/>
            <a:ext cx="4946462" cy="561110"/>
            <a:chOff x="2026228" y="2161309"/>
            <a:chExt cx="7284026" cy="561110"/>
          </a:xfrm>
          <a:solidFill>
            <a:srgbClr val="002060"/>
          </a:solidFill>
        </p:grpSpPr>
        <p:sp>
          <p:nvSpPr>
            <p:cNvPr id="20" name="Rectangle 19">
              <a:extLst>
                <a:ext uri="{FF2B5EF4-FFF2-40B4-BE49-F238E27FC236}">
                  <a16:creationId xmlns:a16="http://schemas.microsoft.com/office/drawing/2014/main" id="{23D618D0-2785-4D78-A07C-78479DCD0641}"/>
                </a:ext>
              </a:extLst>
            </p:cNvPr>
            <p:cNvSpPr/>
            <p:nvPr/>
          </p:nvSpPr>
          <p:spPr>
            <a:xfrm>
              <a:off x="2556164" y="2348345"/>
              <a:ext cx="6120245" cy="2389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B0CF2F07-5A7E-431B-945A-1661826813C4}"/>
                </a:ext>
              </a:extLst>
            </p:cNvPr>
            <p:cNvGrpSpPr/>
            <p:nvPr/>
          </p:nvGrpSpPr>
          <p:grpSpPr>
            <a:xfrm>
              <a:off x="8676409" y="2161309"/>
              <a:ext cx="633845" cy="561110"/>
              <a:chOff x="8676409" y="2161309"/>
              <a:chExt cx="633845" cy="561110"/>
            </a:xfrm>
            <a:grpFill/>
          </p:grpSpPr>
          <p:sp>
            <p:nvSpPr>
              <p:cNvPr id="25" name="Rectangle 24">
                <a:extLst>
                  <a:ext uri="{FF2B5EF4-FFF2-40B4-BE49-F238E27FC236}">
                    <a16:creationId xmlns:a16="http://schemas.microsoft.com/office/drawing/2014/main" id="{199A7289-937D-4A96-BE3F-CF2467F1C4B2}"/>
                  </a:ext>
                </a:extLst>
              </p:cNvPr>
              <p:cNvSpPr/>
              <p:nvPr/>
            </p:nvSpPr>
            <p:spPr>
              <a:xfrm>
                <a:off x="8676409" y="2161309"/>
                <a:ext cx="103909" cy="5611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FF32BD8C-2157-4E81-BEEE-0C96D72E9C0C}"/>
                  </a:ext>
                </a:extLst>
              </p:cNvPr>
              <p:cNvSpPr/>
              <p:nvPr/>
            </p:nvSpPr>
            <p:spPr>
              <a:xfrm>
                <a:off x="8676409" y="2374322"/>
                <a:ext cx="633845" cy="187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1729B2AF-36C2-4463-AA8B-B02CC7BA72EC}"/>
                </a:ext>
              </a:extLst>
            </p:cNvPr>
            <p:cNvGrpSpPr/>
            <p:nvPr/>
          </p:nvGrpSpPr>
          <p:grpSpPr>
            <a:xfrm flipH="1">
              <a:off x="2026228" y="2161309"/>
              <a:ext cx="633845" cy="561110"/>
              <a:chOff x="8676409" y="2161309"/>
              <a:chExt cx="633845" cy="561110"/>
            </a:xfrm>
            <a:grpFill/>
          </p:grpSpPr>
          <p:sp>
            <p:nvSpPr>
              <p:cNvPr id="23" name="Rectangle 22">
                <a:extLst>
                  <a:ext uri="{FF2B5EF4-FFF2-40B4-BE49-F238E27FC236}">
                    <a16:creationId xmlns:a16="http://schemas.microsoft.com/office/drawing/2014/main" id="{B63EA609-BFC3-4AF1-B1A4-8127D0573B16}"/>
                  </a:ext>
                </a:extLst>
              </p:cNvPr>
              <p:cNvSpPr/>
              <p:nvPr/>
            </p:nvSpPr>
            <p:spPr>
              <a:xfrm>
                <a:off x="8676409" y="2161309"/>
                <a:ext cx="103909" cy="5611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D7E0E960-6F4D-47B0-8E88-6C75E399912B}"/>
                  </a:ext>
                </a:extLst>
              </p:cNvPr>
              <p:cNvSpPr/>
              <p:nvPr/>
            </p:nvSpPr>
            <p:spPr>
              <a:xfrm>
                <a:off x="8676409" y="2374322"/>
                <a:ext cx="633845" cy="187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27" name="Picture 26">
            <a:extLst>
              <a:ext uri="{FF2B5EF4-FFF2-40B4-BE49-F238E27FC236}">
                <a16:creationId xmlns:a16="http://schemas.microsoft.com/office/drawing/2014/main" id="{07C281AC-EF0E-4AB2-A4CF-0C5803FB261B}"/>
              </a:ext>
            </a:extLst>
          </p:cNvPr>
          <p:cNvPicPr>
            <a:picLocks noChangeAspect="1"/>
          </p:cNvPicPr>
          <p:nvPr/>
        </p:nvPicPr>
        <p:blipFill>
          <a:blip r:embed="rId2"/>
          <a:stretch>
            <a:fillRect/>
          </a:stretch>
        </p:blipFill>
        <p:spPr>
          <a:xfrm>
            <a:off x="619354" y="1976844"/>
            <a:ext cx="10955701" cy="4085595"/>
          </a:xfrm>
          <a:prstGeom prst="rect">
            <a:avLst/>
          </a:prstGeom>
          <a:solidFill>
            <a:srgbClr val="002060"/>
          </a:solidFill>
        </p:spPr>
      </p:pic>
      <p:sp>
        <p:nvSpPr>
          <p:cNvPr id="15" name="Rectangle 14">
            <a:extLst>
              <a:ext uri="{FF2B5EF4-FFF2-40B4-BE49-F238E27FC236}">
                <a16:creationId xmlns:a16="http://schemas.microsoft.com/office/drawing/2014/main" id="{D4EEC942-87C8-4744-B7C1-B9B379E558E7}"/>
              </a:ext>
            </a:extLst>
          </p:cNvPr>
          <p:cNvSpPr/>
          <p:nvPr/>
        </p:nvSpPr>
        <p:spPr>
          <a:xfrm>
            <a:off x="992089" y="3429000"/>
            <a:ext cx="10543929" cy="705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20DEE3-7A1B-4A56-A050-BCDAB824A039}"/>
              </a:ext>
            </a:extLst>
          </p:cNvPr>
          <p:cNvSpPr/>
          <p:nvPr/>
        </p:nvSpPr>
        <p:spPr>
          <a:xfrm flipH="1">
            <a:off x="1014949" y="3428999"/>
            <a:ext cx="45719" cy="19950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53D09A99-0EDC-4E74-A290-EB20FF9A217B}"/>
              </a:ext>
            </a:extLst>
          </p:cNvPr>
          <p:cNvSpPr/>
          <p:nvPr/>
        </p:nvSpPr>
        <p:spPr>
          <a:xfrm>
            <a:off x="2337366" y="3439251"/>
            <a:ext cx="45719" cy="7135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21CE581D-C88B-4E7D-BD65-63C8C296A15C}"/>
              </a:ext>
            </a:extLst>
          </p:cNvPr>
          <p:cNvSpPr/>
          <p:nvPr/>
        </p:nvSpPr>
        <p:spPr>
          <a:xfrm>
            <a:off x="3643202" y="3439250"/>
            <a:ext cx="45719" cy="7135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48924F1C-89D7-4433-8A3F-63E2D83536A1}"/>
              </a:ext>
            </a:extLst>
          </p:cNvPr>
          <p:cNvSpPr/>
          <p:nvPr/>
        </p:nvSpPr>
        <p:spPr>
          <a:xfrm>
            <a:off x="4952003" y="3440892"/>
            <a:ext cx="45719" cy="7135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3FFCAEBA-4A7E-4FC1-B211-9F95D2C17568}"/>
              </a:ext>
            </a:extLst>
          </p:cNvPr>
          <p:cNvSpPr/>
          <p:nvPr/>
        </p:nvSpPr>
        <p:spPr>
          <a:xfrm>
            <a:off x="6294284" y="3455729"/>
            <a:ext cx="45719" cy="19683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565F8CB9-68FB-4C19-BFC8-F2E0EF50EF10}"/>
              </a:ext>
            </a:extLst>
          </p:cNvPr>
          <p:cNvSpPr/>
          <p:nvPr/>
        </p:nvSpPr>
        <p:spPr>
          <a:xfrm>
            <a:off x="7627038" y="3439249"/>
            <a:ext cx="45719" cy="7135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79633024-4609-4D72-887D-12350174E2ED}"/>
              </a:ext>
            </a:extLst>
          </p:cNvPr>
          <p:cNvSpPr/>
          <p:nvPr/>
        </p:nvSpPr>
        <p:spPr>
          <a:xfrm>
            <a:off x="8925564" y="3439248"/>
            <a:ext cx="45719" cy="7135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D84BC17A-87C3-4743-9005-4EC96C66296F}"/>
              </a:ext>
            </a:extLst>
          </p:cNvPr>
          <p:cNvSpPr/>
          <p:nvPr/>
        </p:nvSpPr>
        <p:spPr>
          <a:xfrm>
            <a:off x="10261074" y="3428999"/>
            <a:ext cx="45719" cy="7135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6C88B59D-3910-4F02-9395-E2CB7D06CB2B}"/>
              </a:ext>
            </a:extLst>
          </p:cNvPr>
          <p:cNvSpPr/>
          <p:nvPr/>
        </p:nvSpPr>
        <p:spPr>
          <a:xfrm flipH="1">
            <a:off x="11482177" y="3439251"/>
            <a:ext cx="45719" cy="7032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9F503018-0E2E-4326-9886-107D0B635017}"/>
              </a:ext>
            </a:extLst>
          </p:cNvPr>
          <p:cNvGrpSpPr/>
          <p:nvPr/>
        </p:nvGrpSpPr>
        <p:grpSpPr>
          <a:xfrm rot="17622824">
            <a:off x="1317849" y="3438781"/>
            <a:ext cx="517346" cy="693975"/>
            <a:chOff x="1710813" y="2241755"/>
            <a:chExt cx="521110" cy="717755"/>
          </a:xfrm>
        </p:grpSpPr>
        <p:sp>
          <p:nvSpPr>
            <p:cNvPr id="92" name="Isosceles Triangle 91">
              <a:extLst>
                <a:ext uri="{FF2B5EF4-FFF2-40B4-BE49-F238E27FC236}">
                  <a16:creationId xmlns:a16="http://schemas.microsoft.com/office/drawing/2014/main" id="{C04E2F0E-58B7-4E57-9DD2-2EC04A2C8E36}"/>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1</a:t>
              </a:r>
            </a:p>
          </p:txBody>
        </p:sp>
        <p:sp>
          <p:nvSpPr>
            <p:cNvPr id="93" name="Rectangle: Rounded Corners 92">
              <a:extLst>
                <a:ext uri="{FF2B5EF4-FFF2-40B4-BE49-F238E27FC236}">
                  <a16:creationId xmlns:a16="http://schemas.microsoft.com/office/drawing/2014/main" id="{B10B3CF0-A6ED-4E13-B2E4-0DF2DBDABB97}"/>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E1BFA18A-553A-420A-827A-6A8D61E74BF7}"/>
              </a:ext>
            </a:extLst>
          </p:cNvPr>
          <p:cNvGrpSpPr/>
          <p:nvPr/>
        </p:nvGrpSpPr>
        <p:grpSpPr>
          <a:xfrm rot="17622824">
            <a:off x="2648891" y="3475469"/>
            <a:ext cx="450707" cy="641100"/>
            <a:chOff x="1710813" y="2241755"/>
            <a:chExt cx="521110" cy="717755"/>
          </a:xfrm>
        </p:grpSpPr>
        <p:sp>
          <p:nvSpPr>
            <p:cNvPr id="95" name="Isosceles Triangle 94">
              <a:extLst>
                <a:ext uri="{FF2B5EF4-FFF2-40B4-BE49-F238E27FC236}">
                  <a16:creationId xmlns:a16="http://schemas.microsoft.com/office/drawing/2014/main" id="{8A4F2CC5-71F2-47AD-96BD-BBDEA2FE9F56}"/>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2</a:t>
              </a:r>
            </a:p>
          </p:txBody>
        </p:sp>
        <p:sp>
          <p:nvSpPr>
            <p:cNvPr id="96" name="Rectangle: Rounded Corners 95">
              <a:extLst>
                <a:ext uri="{FF2B5EF4-FFF2-40B4-BE49-F238E27FC236}">
                  <a16:creationId xmlns:a16="http://schemas.microsoft.com/office/drawing/2014/main" id="{37DBA858-0CF8-4854-A346-1C561C9BEAE7}"/>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23FC70D0-B4B6-4ED3-8111-F07D03C63135}"/>
              </a:ext>
            </a:extLst>
          </p:cNvPr>
          <p:cNvGrpSpPr/>
          <p:nvPr/>
        </p:nvGrpSpPr>
        <p:grpSpPr>
          <a:xfrm rot="17622824">
            <a:off x="3978774" y="3541963"/>
            <a:ext cx="461670" cy="598052"/>
            <a:chOff x="1710813" y="2241755"/>
            <a:chExt cx="521110" cy="717755"/>
          </a:xfrm>
        </p:grpSpPr>
        <p:sp>
          <p:nvSpPr>
            <p:cNvPr id="98" name="Isosceles Triangle 97">
              <a:extLst>
                <a:ext uri="{FF2B5EF4-FFF2-40B4-BE49-F238E27FC236}">
                  <a16:creationId xmlns:a16="http://schemas.microsoft.com/office/drawing/2014/main" id="{2148C47A-176A-4380-94AC-FC8708E4DB6B}"/>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3</a:t>
              </a:r>
            </a:p>
          </p:txBody>
        </p:sp>
        <p:sp>
          <p:nvSpPr>
            <p:cNvPr id="99" name="Rectangle: Rounded Corners 98">
              <a:extLst>
                <a:ext uri="{FF2B5EF4-FFF2-40B4-BE49-F238E27FC236}">
                  <a16:creationId xmlns:a16="http://schemas.microsoft.com/office/drawing/2014/main" id="{1898828E-2069-404A-A9FD-C6B8032EC07C}"/>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C62ADC6A-1F36-4C6E-A494-740398F9CAA4}"/>
              </a:ext>
            </a:extLst>
          </p:cNvPr>
          <p:cNvGrpSpPr/>
          <p:nvPr/>
        </p:nvGrpSpPr>
        <p:grpSpPr>
          <a:xfrm rot="17622824">
            <a:off x="5385127" y="3472183"/>
            <a:ext cx="429888" cy="632328"/>
            <a:chOff x="1710813" y="2241755"/>
            <a:chExt cx="521110" cy="717755"/>
          </a:xfrm>
        </p:grpSpPr>
        <p:sp>
          <p:nvSpPr>
            <p:cNvPr id="101" name="Isosceles Triangle 100">
              <a:extLst>
                <a:ext uri="{FF2B5EF4-FFF2-40B4-BE49-F238E27FC236}">
                  <a16:creationId xmlns:a16="http://schemas.microsoft.com/office/drawing/2014/main" id="{982E408E-CAA8-4E7A-938E-482688395011}"/>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4</a:t>
              </a:r>
            </a:p>
          </p:txBody>
        </p:sp>
        <p:sp>
          <p:nvSpPr>
            <p:cNvPr id="102" name="Rectangle: Rounded Corners 101">
              <a:extLst>
                <a:ext uri="{FF2B5EF4-FFF2-40B4-BE49-F238E27FC236}">
                  <a16:creationId xmlns:a16="http://schemas.microsoft.com/office/drawing/2014/main" id="{977DEA20-CDCA-4587-9F4F-ED54A1AA6284}"/>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560BCE84-302F-4495-8EA4-1C07CB48A313}"/>
              </a:ext>
            </a:extLst>
          </p:cNvPr>
          <p:cNvGrpSpPr/>
          <p:nvPr/>
        </p:nvGrpSpPr>
        <p:grpSpPr>
          <a:xfrm rot="17622824">
            <a:off x="6667660" y="3426286"/>
            <a:ext cx="482344" cy="711932"/>
            <a:chOff x="1710813" y="2241755"/>
            <a:chExt cx="521110" cy="717755"/>
          </a:xfrm>
        </p:grpSpPr>
        <p:sp>
          <p:nvSpPr>
            <p:cNvPr id="104" name="Isosceles Triangle 103">
              <a:extLst>
                <a:ext uri="{FF2B5EF4-FFF2-40B4-BE49-F238E27FC236}">
                  <a16:creationId xmlns:a16="http://schemas.microsoft.com/office/drawing/2014/main" id="{8BECFE2A-BFA0-49DD-A12F-9F1134AF0F19}"/>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5</a:t>
              </a:r>
            </a:p>
          </p:txBody>
        </p:sp>
        <p:sp>
          <p:nvSpPr>
            <p:cNvPr id="105" name="Rectangle: Rounded Corners 104">
              <a:extLst>
                <a:ext uri="{FF2B5EF4-FFF2-40B4-BE49-F238E27FC236}">
                  <a16:creationId xmlns:a16="http://schemas.microsoft.com/office/drawing/2014/main" id="{A10B2C11-AAF9-4059-8443-D168B983F673}"/>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3DCF8511-06CB-4922-8394-9ADA5F224669}"/>
              </a:ext>
            </a:extLst>
          </p:cNvPr>
          <p:cNvGrpSpPr/>
          <p:nvPr/>
        </p:nvGrpSpPr>
        <p:grpSpPr>
          <a:xfrm rot="17622824">
            <a:off x="8002737" y="3463719"/>
            <a:ext cx="504037" cy="661542"/>
            <a:chOff x="1710813" y="2241755"/>
            <a:chExt cx="521110" cy="717755"/>
          </a:xfrm>
        </p:grpSpPr>
        <p:sp>
          <p:nvSpPr>
            <p:cNvPr id="107" name="Isosceles Triangle 106">
              <a:extLst>
                <a:ext uri="{FF2B5EF4-FFF2-40B4-BE49-F238E27FC236}">
                  <a16:creationId xmlns:a16="http://schemas.microsoft.com/office/drawing/2014/main" id="{D26D11CA-0EA9-47F7-9BF0-476314F084FA}"/>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6</a:t>
              </a:r>
            </a:p>
          </p:txBody>
        </p:sp>
        <p:sp>
          <p:nvSpPr>
            <p:cNvPr id="108" name="Rectangle: Rounded Corners 107">
              <a:extLst>
                <a:ext uri="{FF2B5EF4-FFF2-40B4-BE49-F238E27FC236}">
                  <a16:creationId xmlns:a16="http://schemas.microsoft.com/office/drawing/2014/main" id="{70B4F435-2EA7-4F46-A801-5420D202E1BE}"/>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62FF187E-F0CD-43F2-855F-56CA1FD57E58}"/>
              </a:ext>
            </a:extLst>
          </p:cNvPr>
          <p:cNvGrpSpPr/>
          <p:nvPr/>
        </p:nvGrpSpPr>
        <p:grpSpPr>
          <a:xfrm rot="17622824">
            <a:off x="10621939" y="3491487"/>
            <a:ext cx="537347" cy="592390"/>
            <a:chOff x="1710813" y="2241755"/>
            <a:chExt cx="521110" cy="717755"/>
          </a:xfrm>
        </p:grpSpPr>
        <p:sp>
          <p:nvSpPr>
            <p:cNvPr id="111" name="Isosceles Triangle 110">
              <a:extLst>
                <a:ext uri="{FF2B5EF4-FFF2-40B4-BE49-F238E27FC236}">
                  <a16:creationId xmlns:a16="http://schemas.microsoft.com/office/drawing/2014/main" id="{EBDBA4F0-59B9-48E1-802F-E5BBC7EADAD1}"/>
                </a:ext>
              </a:extLst>
            </p:cNvPr>
            <p:cNvSpPr/>
            <p:nvPr/>
          </p:nvSpPr>
          <p:spPr>
            <a:xfrm>
              <a:off x="1779639" y="2241755"/>
              <a:ext cx="373626" cy="619432"/>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dirty="0">
                  <a:solidFill>
                    <a:srgbClr val="FF0000"/>
                  </a:solidFill>
                </a:rPr>
                <a:t>7</a:t>
              </a:r>
            </a:p>
          </p:txBody>
        </p:sp>
        <p:sp>
          <p:nvSpPr>
            <p:cNvPr id="112" name="Rectangle: Rounded Corners 111">
              <a:extLst>
                <a:ext uri="{FF2B5EF4-FFF2-40B4-BE49-F238E27FC236}">
                  <a16:creationId xmlns:a16="http://schemas.microsoft.com/office/drawing/2014/main" id="{182E84AF-DFA5-4AA4-8538-BD6D201CC804}"/>
                </a:ext>
              </a:extLst>
            </p:cNvPr>
            <p:cNvSpPr/>
            <p:nvPr/>
          </p:nvSpPr>
          <p:spPr>
            <a:xfrm>
              <a:off x="1710813" y="2861187"/>
              <a:ext cx="521110" cy="98323"/>
            </a:xfrm>
            <a:prstGeom prst="round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The First Trumpet Sounded, and Hail and Fire Followed. ~ (Rev 8:7 ...">
            <a:extLst>
              <a:ext uri="{FF2B5EF4-FFF2-40B4-BE49-F238E27FC236}">
                <a16:creationId xmlns:a16="http://schemas.microsoft.com/office/drawing/2014/main" id="{AFA91BE0-2997-46E6-B4EC-8D441FCBB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465" y="2524953"/>
            <a:ext cx="1086671" cy="7190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599E132-D905-44ED-B967-202FC69124DD}"/>
              </a:ext>
            </a:extLst>
          </p:cNvPr>
          <p:cNvPicPr>
            <a:picLocks noChangeAspect="1"/>
          </p:cNvPicPr>
          <p:nvPr/>
        </p:nvPicPr>
        <p:blipFill>
          <a:blip r:embed="rId4"/>
          <a:stretch>
            <a:fillRect/>
          </a:stretch>
        </p:blipFill>
        <p:spPr>
          <a:xfrm>
            <a:off x="2383085" y="2524953"/>
            <a:ext cx="1218520" cy="684225"/>
          </a:xfrm>
          <a:prstGeom prst="rect">
            <a:avLst/>
          </a:prstGeom>
        </p:spPr>
      </p:pic>
      <p:pic>
        <p:nvPicPr>
          <p:cNvPr id="2052" name="Picture 4" descr="The Third Trumpet: Wormwood Falls into the Fresh Water ...">
            <a:extLst>
              <a:ext uri="{FF2B5EF4-FFF2-40B4-BE49-F238E27FC236}">
                <a16:creationId xmlns:a16="http://schemas.microsoft.com/office/drawing/2014/main" id="{CF149B94-EA6F-472E-81A2-46C91E73E8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0403" y="2486634"/>
            <a:ext cx="1086671" cy="7245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4th TRUMPET - Revelation Ch 8:12 12 Then the fourth angel sounded ...">
            <a:extLst>
              <a:ext uri="{FF2B5EF4-FFF2-40B4-BE49-F238E27FC236}">
                <a16:creationId xmlns:a16="http://schemas.microsoft.com/office/drawing/2014/main" id="{5D7E2C42-A80C-45D4-9DC2-A038E54755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3334" y="2481891"/>
            <a:ext cx="1222233" cy="7406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velation 9: A Preterist Commentary-Who is Apollyon? - Revelation ...">
            <a:extLst>
              <a:ext uri="{FF2B5EF4-FFF2-40B4-BE49-F238E27FC236}">
                <a16:creationId xmlns:a16="http://schemas.microsoft.com/office/drawing/2014/main" id="{37EE0CD0-C003-43E5-A744-27CDBBC5AF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5002" y="2518481"/>
            <a:ext cx="831621" cy="72451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otal War: Rome 2 - 6.400 Royal Cataphracts vs 6.240 Praetorian ...">
            <a:extLst>
              <a:ext uri="{FF2B5EF4-FFF2-40B4-BE49-F238E27FC236}">
                <a16:creationId xmlns:a16="http://schemas.microsoft.com/office/drawing/2014/main" id="{FFCDAE24-6737-4075-8046-B372EFE44F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8436" y="2557862"/>
            <a:ext cx="1155969" cy="65023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B6233562-F2C7-4FA7-B40E-6D6D27FAC2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95560" y="2481891"/>
            <a:ext cx="1067635" cy="854108"/>
          </a:xfrm>
          <a:prstGeom prst="rect">
            <a:avLst/>
          </a:prstGeom>
        </p:spPr>
      </p:pic>
      <p:pic>
        <p:nvPicPr>
          <p:cNvPr id="2060" name="Picture 12" descr="7th Trumpet, Time for the Dead to be Judged | The lord reigns ...">
            <a:extLst>
              <a:ext uri="{FF2B5EF4-FFF2-40B4-BE49-F238E27FC236}">
                <a16:creationId xmlns:a16="http://schemas.microsoft.com/office/drawing/2014/main" id="{3563866B-DF2E-4BDA-99C9-4FC5B50C05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17164" y="2557862"/>
            <a:ext cx="1268521" cy="713543"/>
          </a:xfrm>
          <a:prstGeom prst="rect">
            <a:avLst/>
          </a:prstGeom>
          <a:noFill/>
          <a:extLst>
            <a:ext uri="{909E8E84-426E-40DD-AFC4-6F175D3DCCD1}">
              <a14:hiddenFill xmlns:a14="http://schemas.microsoft.com/office/drawing/2010/main">
                <a:solidFill>
                  <a:srgbClr val="FFFFFF"/>
                </a:solidFill>
              </a14:hiddenFill>
            </a:ext>
          </a:extLst>
        </p:spPr>
      </p:pic>
      <p:sp>
        <p:nvSpPr>
          <p:cNvPr id="48" name="Arrow: Left-Right 47">
            <a:extLst>
              <a:ext uri="{FF2B5EF4-FFF2-40B4-BE49-F238E27FC236}">
                <a16:creationId xmlns:a16="http://schemas.microsoft.com/office/drawing/2014/main" id="{53B1AF40-EF4A-409D-88D4-A04DB609F2A4}"/>
              </a:ext>
            </a:extLst>
          </p:cNvPr>
          <p:cNvSpPr/>
          <p:nvPr/>
        </p:nvSpPr>
        <p:spPr>
          <a:xfrm>
            <a:off x="1036495" y="5098691"/>
            <a:ext cx="5250819" cy="322118"/>
          </a:xfrm>
          <a:prstGeom prst="lef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94F72BFD-7174-4487-84B0-9B49DF18C7FE}"/>
              </a:ext>
            </a:extLst>
          </p:cNvPr>
          <p:cNvSpPr txBox="1"/>
          <p:nvPr/>
        </p:nvSpPr>
        <p:spPr>
          <a:xfrm>
            <a:off x="1058115" y="5311587"/>
            <a:ext cx="5236169" cy="400110"/>
          </a:xfrm>
          <a:prstGeom prst="rect">
            <a:avLst/>
          </a:prstGeom>
          <a:noFill/>
        </p:spPr>
        <p:txBody>
          <a:bodyPr wrap="square" rtlCol="0">
            <a:spAutoFit/>
          </a:bodyPr>
          <a:lstStyle/>
          <a:p>
            <a:pPr algn="ctr"/>
            <a:r>
              <a:rPr lang="en-US" sz="2000" spc="300" dirty="0">
                <a:solidFill>
                  <a:srgbClr val="FFFF00"/>
                </a:solidFill>
                <a:latin typeface="Arial Black" panose="020B0A04020102020204" pitchFamily="34" charset="0"/>
              </a:rPr>
              <a:t>Judgment of the Thirds</a:t>
            </a:r>
          </a:p>
        </p:txBody>
      </p:sp>
      <p:sp>
        <p:nvSpPr>
          <p:cNvPr id="50" name="TextBox 49">
            <a:extLst>
              <a:ext uri="{FF2B5EF4-FFF2-40B4-BE49-F238E27FC236}">
                <a16:creationId xmlns:a16="http://schemas.microsoft.com/office/drawing/2014/main" id="{C7922E29-8DBF-48CC-A8E6-8E9C8EDD8A1D}"/>
              </a:ext>
            </a:extLst>
          </p:cNvPr>
          <p:cNvSpPr txBox="1"/>
          <p:nvPr/>
        </p:nvSpPr>
        <p:spPr>
          <a:xfrm>
            <a:off x="1182281" y="4103361"/>
            <a:ext cx="993580" cy="584775"/>
          </a:xfrm>
          <a:prstGeom prst="rect">
            <a:avLst/>
          </a:prstGeom>
          <a:noFill/>
        </p:spPr>
        <p:txBody>
          <a:bodyPr wrap="square" rtlCol="0">
            <a:spAutoFit/>
          </a:bodyPr>
          <a:lstStyle/>
          <a:p>
            <a:r>
              <a:rPr lang="en-US" sz="1600" dirty="0">
                <a:solidFill>
                  <a:schemeClr val="bg1"/>
                </a:solidFill>
              </a:rPr>
              <a:t>Trees &amp; Grass</a:t>
            </a:r>
          </a:p>
        </p:txBody>
      </p:sp>
      <p:sp>
        <p:nvSpPr>
          <p:cNvPr id="59" name="TextBox 58">
            <a:extLst>
              <a:ext uri="{FF2B5EF4-FFF2-40B4-BE49-F238E27FC236}">
                <a16:creationId xmlns:a16="http://schemas.microsoft.com/office/drawing/2014/main" id="{7688694A-E24E-4C2C-BA7A-9E156D6E0B38}"/>
              </a:ext>
            </a:extLst>
          </p:cNvPr>
          <p:cNvSpPr txBox="1"/>
          <p:nvPr/>
        </p:nvSpPr>
        <p:spPr>
          <a:xfrm>
            <a:off x="2514069" y="4079322"/>
            <a:ext cx="1083521" cy="830997"/>
          </a:xfrm>
          <a:prstGeom prst="rect">
            <a:avLst/>
          </a:prstGeom>
          <a:noFill/>
        </p:spPr>
        <p:txBody>
          <a:bodyPr wrap="square" rtlCol="0">
            <a:spAutoFit/>
          </a:bodyPr>
          <a:lstStyle/>
          <a:p>
            <a:r>
              <a:rPr lang="en-US" sz="1600" dirty="0">
                <a:solidFill>
                  <a:schemeClr val="bg1"/>
                </a:solidFill>
              </a:rPr>
              <a:t>Sea, Creatures &amp;Ships</a:t>
            </a:r>
          </a:p>
        </p:txBody>
      </p:sp>
      <p:sp>
        <p:nvSpPr>
          <p:cNvPr id="60" name="TextBox 59">
            <a:extLst>
              <a:ext uri="{FF2B5EF4-FFF2-40B4-BE49-F238E27FC236}">
                <a16:creationId xmlns:a16="http://schemas.microsoft.com/office/drawing/2014/main" id="{2C1D38E0-3D77-4747-BB40-499ECB35F4C2}"/>
              </a:ext>
            </a:extLst>
          </p:cNvPr>
          <p:cNvSpPr txBox="1"/>
          <p:nvPr/>
        </p:nvSpPr>
        <p:spPr>
          <a:xfrm>
            <a:off x="3780952" y="4190676"/>
            <a:ext cx="1083521" cy="830997"/>
          </a:xfrm>
          <a:prstGeom prst="rect">
            <a:avLst/>
          </a:prstGeom>
          <a:noFill/>
        </p:spPr>
        <p:txBody>
          <a:bodyPr wrap="square" rtlCol="0">
            <a:spAutoFit/>
          </a:bodyPr>
          <a:lstStyle/>
          <a:p>
            <a:r>
              <a:rPr lang="en-US" sz="1600" dirty="0">
                <a:solidFill>
                  <a:schemeClr val="bg1"/>
                </a:solidFill>
              </a:rPr>
              <a:t>Rivers, Fountains &amp; Waters</a:t>
            </a:r>
          </a:p>
        </p:txBody>
      </p:sp>
      <p:sp>
        <p:nvSpPr>
          <p:cNvPr id="61" name="TextBox 60">
            <a:extLst>
              <a:ext uri="{FF2B5EF4-FFF2-40B4-BE49-F238E27FC236}">
                <a16:creationId xmlns:a16="http://schemas.microsoft.com/office/drawing/2014/main" id="{939CCF6D-3D8D-4D60-A3D8-BC06C5655B9D}"/>
              </a:ext>
            </a:extLst>
          </p:cNvPr>
          <p:cNvSpPr txBox="1"/>
          <p:nvPr/>
        </p:nvSpPr>
        <p:spPr>
          <a:xfrm>
            <a:off x="5112327" y="4152791"/>
            <a:ext cx="986414" cy="830997"/>
          </a:xfrm>
          <a:prstGeom prst="rect">
            <a:avLst/>
          </a:prstGeom>
          <a:noFill/>
        </p:spPr>
        <p:txBody>
          <a:bodyPr wrap="square" rtlCol="0">
            <a:spAutoFit/>
          </a:bodyPr>
          <a:lstStyle/>
          <a:p>
            <a:r>
              <a:rPr lang="en-US" sz="1600" dirty="0">
                <a:solidFill>
                  <a:schemeClr val="bg1"/>
                </a:solidFill>
              </a:rPr>
              <a:t>Sun, Moon, &amp; Stars</a:t>
            </a:r>
          </a:p>
        </p:txBody>
      </p:sp>
      <p:sp>
        <p:nvSpPr>
          <p:cNvPr id="113" name="TextBox 112">
            <a:extLst>
              <a:ext uri="{FF2B5EF4-FFF2-40B4-BE49-F238E27FC236}">
                <a16:creationId xmlns:a16="http://schemas.microsoft.com/office/drawing/2014/main" id="{4FEE711B-A578-4BA7-B5E4-05EF11A7A72D}"/>
              </a:ext>
            </a:extLst>
          </p:cNvPr>
          <p:cNvSpPr txBox="1"/>
          <p:nvPr/>
        </p:nvSpPr>
        <p:spPr>
          <a:xfrm>
            <a:off x="6409205" y="4079322"/>
            <a:ext cx="1094630" cy="830997"/>
          </a:xfrm>
          <a:prstGeom prst="rect">
            <a:avLst/>
          </a:prstGeom>
          <a:noFill/>
        </p:spPr>
        <p:txBody>
          <a:bodyPr wrap="square" rtlCol="0">
            <a:spAutoFit/>
          </a:bodyPr>
          <a:lstStyle/>
          <a:p>
            <a:r>
              <a:rPr lang="en-US" sz="1600" dirty="0">
                <a:solidFill>
                  <a:schemeClr val="bg1"/>
                </a:solidFill>
              </a:rPr>
              <a:t>Stinging locusts</a:t>
            </a:r>
          </a:p>
          <a:p>
            <a:r>
              <a:rPr lang="en-US" sz="1600" dirty="0">
                <a:solidFill>
                  <a:schemeClr val="bg1"/>
                </a:solidFill>
              </a:rPr>
              <a:t>1</a:t>
            </a:r>
            <a:r>
              <a:rPr lang="en-US" sz="1600" baseline="30000" dirty="0">
                <a:solidFill>
                  <a:schemeClr val="bg1"/>
                </a:solidFill>
              </a:rPr>
              <a:t>st</a:t>
            </a:r>
            <a:r>
              <a:rPr lang="en-US" sz="1600" dirty="0">
                <a:solidFill>
                  <a:schemeClr val="bg1"/>
                </a:solidFill>
              </a:rPr>
              <a:t> Woe</a:t>
            </a:r>
          </a:p>
        </p:txBody>
      </p:sp>
      <p:sp>
        <p:nvSpPr>
          <p:cNvPr id="114" name="TextBox 113">
            <a:extLst>
              <a:ext uri="{FF2B5EF4-FFF2-40B4-BE49-F238E27FC236}">
                <a16:creationId xmlns:a16="http://schemas.microsoft.com/office/drawing/2014/main" id="{7240D47F-9DE1-4033-9607-451B5A1AA59D}"/>
              </a:ext>
            </a:extLst>
          </p:cNvPr>
          <p:cNvSpPr txBox="1"/>
          <p:nvPr/>
        </p:nvSpPr>
        <p:spPr>
          <a:xfrm>
            <a:off x="7751618" y="4190676"/>
            <a:ext cx="1094630" cy="830997"/>
          </a:xfrm>
          <a:prstGeom prst="rect">
            <a:avLst/>
          </a:prstGeom>
          <a:noFill/>
        </p:spPr>
        <p:txBody>
          <a:bodyPr wrap="square" rtlCol="0">
            <a:spAutoFit/>
          </a:bodyPr>
          <a:lstStyle/>
          <a:p>
            <a:r>
              <a:rPr lang="en-US" sz="1600" dirty="0">
                <a:solidFill>
                  <a:schemeClr val="bg1"/>
                </a:solidFill>
              </a:rPr>
              <a:t>Slay ⅓ of men</a:t>
            </a:r>
          </a:p>
          <a:p>
            <a:r>
              <a:rPr lang="en-US" sz="1600" dirty="0">
                <a:solidFill>
                  <a:schemeClr val="bg1"/>
                </a:solidFill>
              </a:rPr>
              <a:t>2</a:t>
            </a:r>
            <a:r>
              <a:rPr lang="en-US" sz="1600" baseline="30000" dirty="0">
                <a:solidFill>
                  <a:schemeClr val="bg1"/>
                </a:solidFill>
              </a:rPr>
              <a:t>nd</a:t>
            </a:r>
            <a:r>
              <a:rPr lang="en-US" sz="1600" dirty="0">
                <a:solidFill>
                  <a:schemeClr val="bg1"/>
                </a:solidFill>
              </a:rPr>
              <a:t> Woe</a:t>
            </a:r>
          </a:p>
        </p:txBody>
      </p:sp>
      <p:sp>
        <p:nvSpPr>
          <p:cNvPr id="121" name="TextBox 120">
            <a:extLst>
              <a:ext uri="{FF2B5EF4-FFF2-40B4-BE49-F238E27FC236}">
                <a16:creationId xmlns:a16="http://schemas.microsoft.com/office/drawing/2014/main" id="{2DFE1242-672D-40DC-8280-EAEEBBC8D578}"/>
              </a:ext>
            </a:extLst>
          </p:cNvPr>
          <p:cNvSpPr txBox="1"/>
          <p:nvPr/>
        </p:nvSpPr>
        <p:spPr>
          <a:xfrm>
            <a:off x="9055831" y="5034928"/>
            <a:ext cx="1094630" cy="584775"/>
          </a:xfrm>
          <a:prstGeom prst="rect">
            <a:avLst/>
          </a:prstGeom>
          <a:noFill/>
        </p:spPr>
        <p:txBody>
          <a:bodyPr wrap="square" rtlCol="0">
            <a:spAutoFit/>
          </a:bodyPr>
          <a:lstStyle/>
          <a:p>
            <a:r>
              <a:rPr lang="en-US" sz="1600" dirty="0">
                <a:solidFill>
                  <a:schemeClr val="bg1"/>
                </a:solidFill>
              </a:rPr>
              <a:t>Revelation 10-11:14</a:t>
            </a:r>
          </a:p>
        </p:txBody>
      </p:sp>
      <p:sp>
        <p:nvSpPr>
          <p:cNvPr id="122" name="TextBox 121">
            <a:extLst>
              <a:ext uri="{FF2B5EF4-FFF2-40B4-BE49-F238E27FC236}">
                <a16:creationId xmlns:a16="http://schemas.microsoft.com/office/drawing/2014/main" id="{3ABCC1AC-4AD6-4A79-AE56-20F9F14FC864}"/>
              </a:ext>
            </a:extLst>
          </p:cNvPr>
          <p:cNvSpPr txBox="1"/>
          <p:nvPr/>
        </p:nvSpPr>
        <p:spPr>
          <a:xfrm>
            <a:off x="10388877" y="4313786"/>
            <a:ext cx="1094630" cy="1323439"/>
          </a:xfrm>
          <a:prstGeom prst="rect">
            <a:avLst/>
          </a:prstGeom>
          <a:noFill/>
        </p:spPr>
        <p:txBody>
          <a:bodyPr wrap="square" rtlCol="0">
            <a:spAutoFit/>
          </a:bodyPr>
          <a:lstStyle/>
          <a:p>
            <a:r>
              <a:rPr lang="en-US" sz="1600" dirty="0">
                <a:solidFill>
                  <a:schemeClr val="bg1"/>
                </a:solidFill>
              </a:rPr>
              <a:t>Kingdoms become the LORDS</a:t>
            </a:r>
          </a:p>
          <a:p>
            <a:r>
              <a:rPr lang="en-US" sz="1600" dirty="0">
                <a:solidFill>
                  <a:schemeClr val="bg1"/>
                </a:solidFill>
              </a:rPr>
              <a:t>3</a:t>
            </a:r>
            <a:r>
              <a:rPr lang="en-US" sz="1600" baseline="30000" dirty="0">
                <a:solidFill>
                  <a:schemeClr val="bg1"/>
                </a:solidFill>
              </a:rPr>
              <a:t>rd</a:t>
            </a:r>
            <a:r>
              <a:rPr lang="en-US" sz="1600" dirty="0">
                <a:solidFill>
                  <a:schemeClr val="bg1"/>
                </a:solidFill>
              </a:rPr>
              <a:t> Woe</a:t>
            </a:r>
          </a:p>
        </p:txBody>
      </p:sp>
      <p:sp>
        <p:nvSpPr>
          <p:cNvPr id="70" name="Rectangle 69">
            <a:extLst>
              <a:ext uri="{FF2B5EF4-FFF2-40B4-BE49-F238E27FC236}">
                <a16:creationId xmlns:a16="http://schemas.microsoft.com/office/drawing/2014/main" id="{423329F1-1BB3-4FBD-90FD-B545161FB3B6}"/>
              </a:ext>
            </a:extLst>
          </p:cNvPr>
          <p:cNvSpPr/>
          <p:nvPr/>
        </p:nvSpPr>
        <p:spPr>
          <a:xfrm>
            <a:off x="6290743" y="5523656"/>
            <a:ext cx="45719" cy="5142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Arrow: Left-Right 70">
            <a:extLst>
              <a:ext uri="{FF2B5EF4-FFF2-40B4-BE49-F238E27FC236}">
                <a16:creationId xmlns:a16="http://schemas.microsoft.com/office/drawing/2014/main" id="{8F3DF844-B693-47B3-8821-8BC6D0CDEF02}"/>
              </a:ext>
            </a:extLst>
          </p:cNvPr>
          <p:cNvSpPr/>
          <p:nvPr/>
        </p:nvSpPr>
        <p:spPr>
          <a:xfrm>
            <a:off x="6366248" y="5619703"/>
            <a:ext cx="5114916" cy="161059"/>
          </a:xfrm>
          <a:prstGeom prst="lef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0E5607F-EA4F-4404-831D-2A58B2815864}"/>
              </a:ext>
            </a:extLst>
          </p:cNvPr>
          <p:cNvSpPr txBox="1"/>
          <p:nvPr/>
        </p:nvSpPr>
        <p:spPr>
          <a:xfrm>
            <a:off x="6511550" y="5649613"/>
            <a:ext cx="4807782" cy="400110"/>
          </a:xfrm>
          <a:prstGeom prst="rect">
            <a:avLst/>
          </a:prstGeom>
          <a:noFill/>
        </p:spPr>
        <p:txBody>
          <a:bodyPr wrap="square" rtlCol="0">
            <a:spAutoFit/>
          </a:bodyPr>
          <a:lstStyle/>
          <a:p>
            <a:pPr algn="ctr"/>
            <a:r>
              <a:rPr lang="en-US" sz="2000" b="1" spc="300" dirty="0">
                <a:solidFill>
                  <a:srgbClr val="FFFF00"/>
                </a:solidFill>
                <a:latin typeface="Arial Rounded MT Bold" panose="020F0704030504030204" pitchFamily="34" charset="0"/>
              </a:rPr>
              <a:t>Last 3 Trumpets = 3 “Woes”</a:t>
            </a:r>
          </a:p>
        </p:txBody>
      </p:sp>
      <p:sp>
        <p:nvSpPr>
          <p:cNvPr id="73" name="Rectangle 72">
            <a:extLst>
              <a:ext uri="{FF2B5EF4-FFF2-40B4-BE49-F238E27FC236}">
                <a16:creationId xmlns:a16="http://schemas.microsoft.com/office/drawing/2014/main" id="{87D91797-62F6-48EA-843C-A042D7FEF8A7}"/>
              </a:ext>
            </a:extLst>
          </p:cNvPr>
          <p:cNvSpPr/>
          <p:nvPr/>
        </p:nvSpPr>
        <p:spPr>
          <a:xfrm>
            <a:off x="11481834" y="5461564"/>
            <a:ext cx="45719" cy="6111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B88A784-0142-4D4F-ACCD-E08F9F5C4DC0}"/>
              </a:ext>
            </a:extLst>
          </p:cNvPr>
          <p:cNvSpPr/>
          <p:nvPr/>
        </p:nvSpPr>
        <p:spPr>
          <a:xfrm>
            <a:off x="9011785" y="3591736"/>
            <a:ext cx="1243506" cy="1529750"/>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Rounded MT Bold" panose="020F0704030504030204" pitchFamily="34" charset="0"/>
              </a:rPr>
              <a:t>Mighty Angel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Arial Rounded MT Bold" panose="020F0704030504030204" pitchFamily="34" charset="0"/>
              </a:rPr>
              <a:t>Little Book Seven Thunders Temple &amp; 24 Elders</a:t>
            </a:r>
            <a:endParaRPr kumimoji="0" lang="en-US" sz="1400" b="0" i="0" u="none" strike="noStrike" kern="1200" cap="none" spc="0" normalizeH="0" baseline="0" noProof="0" dirty="0">
              <a:ln>
                <a:noFill/>
              </a:ln>
              <a:solidFill>
                <a:prstClr val="black"/>
              </a:solidFill>
              <a:effectLst/>
              <a:uLnTx/>
              <a:uFillTx/>
              <a:latin typeface="Arial Rounded MT Bold" panose="020F0704030504030204" pitchFamily="34" charset="0"/>
            </a:endParaRPr>
          </a:p>
        </p:txBody>
      </p:sp>
    </p:spTree>
    <p:extLst>
      <p:ext uri="{BB962C8B-B14F-4D97-AF65-F5344CB8AC3E}">
        <p14:creationId xmlns:p14="http://schemas.microsoft.com/office/powerpoint/2010/main" val="3260680454"/>
      </p:ext>
    </p:extLst>
  </p:cSld>
  <p:clrMapOvr>
    <a:masterClrMapping/>
  </p:clrMapOvr>
  <mc:AlternateContent xmlns:mc="http://schemas.openxmlformats.org/markup-compatibility/2006" xmlns:p14="http://schemas.microsoft.com/office/powerpoint/2010/main">
    <mc:Choice Requires="p14">
      <p:transition spd="slow" p14:dur="22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1000"/>
                                        <p:tgtEl>
                                          <p:spTgt spid="9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1000"/>
                                        <p:tgtEl>
                                          <p:spTgt spid="50"/>
                                        </p:tgtEl>
                                      </p:cBhvr>
                                    </p:animEffect>
                                  </p:childTnLst>
                                </p:cTn>
                              </p:par>
                              <p:par>
                                <p:cTn id="11" presetID="22" presetClass="entr" presetSubtype="8"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left)">
                                      <p:cBhvr>
                                        <p:cTn id="13" dur="1000"/>
                                        <p:tgtEl>
                                          <p:spTgt spid="2050"/>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wipe(left)">
                                      <p:cBhvr>
                                        <p:cTn id="17" dur="1000"/>
                                        <p:tgtEl>
                                          <p:spTgt spid="9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wipe(left)">
                                      <p:cBhvr>
                                        <p:cTn id="20" dur="1000"/>
                                        <p:tgtEl>
                                          <p:spTgt spid="59"/>
                                        </p:tgtEl>
                                      </p:cBhvr>
                                    </p:animEffect>
                                  </p:childTnLst>
                                </p:cTn>
                              </p:par>
                              <p:par>
                                <p:cTn id="21" presetID="22" presetClass="entr" presetSubtype="8"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1000"/>
                                        <p:tgtEl>
                                          <p:spTgt spid="17"/>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wipe(left)">
                                      <p:cBhvr>
                                        <p:cTn id="27" dur="1000"/>
                                        <p:tgtEl>
                                          <p:spTgt spid="9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wipe(left)">
                                      <p:cBhvr>
                                        <p:cTn id="30" dur="1000"/>
                                        <p:tgtEl>
                                          <p:spTgt spid="60"/>
                                        </p:tgtEl>
                                      </p:cBhvr>
                                    </p:animEffect>
                                  </p:childTnLst>
                                </p:cTn>
                              </p:par>
                              <p:par>
                                <p:cTn id="31" presetID="22" presetClass="entr" presetSubtype="8" fill="hold" nodeType="with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wipe(left)">
                                      <p:cBhvr>
                                        <p:cTn id="33" dur="1000"/>
                                        <p:tgtEl>
                                          <p:spTgt spid="2052"/>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wipe(left)">
                                      <p:cBhvr>
                                        <p:cTn id="37" dur="1000"/>
                                        <p:tgtEl>
                                          <p:spTgt spid="10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wipe(left)">
                                      <p:cBhvr>
                                        <p:cTn id="40" dur="1000"/>
                                        <p:tgtEl>
                                          <p:spTgt spid="61"/>
                                        </p:tgtEl>
                                      </p:cBhvr>
                                    </p:animEffect>
                                  </p:childTnLst>
                                </p:cTn>
                              </p:par>
                              <p:par>
                                <p:cTn id="41" presetID="22" presetClass="entr" presetSubtype="8" fill="hold" nodeType="withEffect">
                                  <p:stCondLst>
                                    <p:cond delay="0"/>
                                  </p:stCondLst>
                                  <p:childTnLst>
                                    <p:set>
                                      <p:cBhvr>
                                        <p:cTn id="42" dur="1" fill="hold">
                                          <p:stCondLst>
                                            <p:cond delay="0"/>
                                          </p:stCondLst>
                                        </p:cTn>
                                        <p:tgtEl>
                                          <p:spTgt spid="2054"/>
                                        </p:tgtEl>
                                        <p:attrNameLst>
                                          <p:attrName>style.visibility</p:attrName>
                                        </p:attrNameLst>
                                      </p:cBhvr>
                                      <p:to>
                                        <p:strVal val="visible"/>
                                      </p:to>
                                    </p:set>
                                    <p:animEffect transition="in" filter="wipe(left)">
                                      <p:cBhvr>
                                        <p:cTn id="43" dur="1000"/>
                                        <p:tgtEl>
                                          <p:spTgt spid="205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down)">
                                      <p:cBhvr>
                                        <p:cTn id="46" dur="1000"/>
                                        <p:tgtEl>
                                          <p:spTgt spid="4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down)">
                                      <p:cBhvr>
                                        <p:cTn id="49" dur="1000"/>
                                        <p:tgtEl>
                                          <p:spTgt spid="49"/>
                                        </p:tgtEl>
                                      </p:cBhvr>
                                    </p:animEffect>
                                  </p:childTnLst>
                                </p:cTn>
                              </p:par>
                            </p:childTnLst>
                          </p:cTn>
                        </p:par>
                        <p:par>
                          <p:cTn id="50" fill="hold">
                            <p:stCondLst>
                              <p:cond delay="4000"/>
                            </p:stCondLst>
                            <p:childTnLst>
                              <p:par>
                                <p:cTn id="51" presetID="22" presetClass="entr" presetSubtype="8" fill="hold" nodeType="afterEffect">
                                  <p:stCondLst>
                                    <p:cond delay="0"/>
                                  </p:stCondLst>
                                  <p:childTnLst>
                                    <p:set>
                                      <p:cBhvr>
                                        <p:cTn id="52" dur="1" fill="hold">
                                          <p:stCondLst>
                                            <p:cond delay="0"/>
                                          </p:stCondLst>
                                        </p:cTn>
                                        <p:tgtEl>
                                          <p:spTgt spid="103"/>
                                        </p:tgtEl>
                                        <p:attrNameLst>
                                          <p:attrName>style.visibility</p:attrName>
                                        </p:attrNameLst>
                                      </p:cBhvr>
                                      <p:to>
                                        <p:strVal val="visible"/>
                                      </p:to>
                                    </p:set>
                                    <p:animEffect transition="in" filter="wipe(left)">
                                      <p:cBhvr>
                                        <p:cTn id="53" dur="1000"/>
                                        <p:tgtEl>
                                          <p:spTgt spid="103"/>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wipe(left)">
                                      <p:cBhvr>
                                        <p:cTn id="56" dur="1000"/>
                                        <p:tgtEl>
                                          <p:spTgt spid="113"/>
                                        </p:tgtEl>
                                      </p:cBhvr>
                                    </p:animEffect>
                                  </p:childTnLst>
                                </p:cTn>
                              </p:par>
                              <p:par>
                                <p:cTn id="57" presetID="22" presetClass="entr" presetSubtype="8" fill="hold" nodeType="withEffect">
                                  <p:stCondLst>
                                    <p:cond delay="0"/>
                                  </p:stCondLst>
                                  <p:childTnLst>
                                    <p:set>
                                      <p:cBhvr>
                                        <p:cTn id="58" dur="1" fill="hold">
                                          <p:stCondLst>
                                            <p:cond delay="0"/>
                                          </p:stCondLst>
                                        </p:cTn>
                                        <p:tgtEl>
                                          <p:spTgt spid="2056"/>
                                        </p:tgtEl>
                                        <p:attrNameLst>
                                          <p:attrName>style.visibility</p:attrName>
                                        </p:attrNameLst>
                                      </p:cBhvr>
                                      <p:to>
                                        <p:strVal val="visible"/>
                                      </p:to>
                                    </p:set>
                                    <p:animEffect transition="in" filter="wipe(left)">
                                      <p:cBhvr>
                                        <p:cTn id="59" dur="1000"/>
                                        <p:tgtEl>
                                          <p:spTgt spid="2056"/>
                                        </p:tgtEl>
                                      </p:cBhvr>
                                    </p:animEffect>
                                  </p:childTnLst>
                                </p:cTn>
                              </p:par>
                            </p:childTnLst>
                          </p:cTn>
                        </p:par>
                        <p:par>
                          <p:cTn id="60" fill="hold">
                            <p:stCondLst>
                              <p:cond delay="5000"/>
                            </p:stCondLst>
                            <p:childTnLst>
                              <p:par>
                                <p:cTn id="61" presetID="22" presetClass="entr" presetSubtype="8" fill="hold" nodeType="afterEffect">
                                  <p:stCondLst>
                                    <p:cond delay="0"/>
                                  </p:stCondLst>
                                  <p:childTnLst>
                                    <p:set>
                                      <p:cBhvr>
                                        <p:cTn id="62" dur="1" fill="hold">
                                          <p:stCondLst>
                                            <p:cond delay="0"/>
                                          </p:stCondLst>
                                        </p:cTn>
                                        <p:tgtEl>
                                          <p:spTgt spid="106"/>
                                        </p:tgtEl>
                                        <p:attrNameLst>
                                          <p:attrName>style.visibility</p:attrName>
                                        </p:attrNameLst>
                                      </p:cBhvr>
                                      <p:to>
                                        <p:strVal val="visible"/>
                                      </p:to>
                                    </p:set>
                                    <p:animEffect transition="in" filter="wipe(left)">
                                      <p:cBhvr>
                                        <p:cTn id="63" dur="1000"/>
                                        <p:tgtEl>
                                          <p:spTgt spid="106"/>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14"/>
                                        </p:tgtEl>
                                        <p:attrNameLst>
                                          <p:attrName>style.visibility</p:attrName>
                                        </p:attrNameLst>
                                      </p:cBhvr>
                                      <p:to>
                                        <p:strVal val="visible"/>
                                      </p:to>
                                    </p:set>
                                    <p:animEffect transition="in" filter="wipe(left)">
                                      <p:cBhvr>
                                        <p:cTn id="66" dur="1000"/>
                                        <p:tgtEl>
                                          <p:spTgt spid="114"/>
                                        </p:tgtEl>
                                      </p:cBhvr>
                                    </p:animEffect>
                                  </p:childTnLst>
                                </p:cTn>
                              </p:par>
                              <p:par>
                                <p:cTn id="67" presetID="22" presetClass="entr" presetSubtype="8" fill="hold" nodeType="withEffect">
                                  <p:stCondLst>
                                    <p:cond delay="0"/>
                                  </p:stCondLst>
                                  <p:childTnLst>
                                    <p:set>
                                      <p:cBhvr>
                                        <p:cTn id="68" dur="1" fill="hold">
                                          <p:stCondLst>
                                            <p:cond delay="0"/>
                                          </p:stCondLst>
                                        </p:cTn>
                                        <p:tgtEl>
                                          <p:spTgt spid="2058"/>
                                        </p:tgtEl>
                                        <p:attrNameLst>
                                          <p:attrName>style.visibility</p:attrName>
                                        </p:attrNameLst>
                                      </p:cBhvr>
                                      <p:to>
                                        <p:strVal val="visible"/>
                                      </p:to>
                                    </p:set>
                                    <p:animEffect transition="in" filter="wipe(left)">
                                      <p:cBhvr>
                                        <p:cTn id="69" dur="1000"/>
                                        <p:tgtEl>
                                          <p:spTgt spid="2058"/>
                                        </p:tgtEl>
                                      </p:cBhvr>
                                    </p:animEffect>
                                  </p:childTnLst>
                                </p:cTn>
                              </p:par>
                            </p:childTnLst>
                          </p:cTn>
                        </p:par>
                        <p:par>
                          <p:cTn id="70" fill="hold">
                            <p:stCondLst>
                              <p:cond delay="6000"/>
                            </p:stCondLst>
                            <p:childTnLst>
                              <p:par>
                                <p:cTn id="71" presetID="22" presetClass="entr" presetSubtype="8" fill="hold" grpId="0" nodeType="afterEffect">
                                  <p:stCondLst>
                                    <p:cond delay="0"/>
                                  </p:stCondLst>
                                  <p:childTnLst>
                                    <p:set>
                                      <p:cBhvr>
                                        <p:cTn id="72" dur="1" fill="hold">
                                          <p:stCondLst>
                                            <p:cond delay="0"/>
                                          </p:stCondLst>
                                        </p:cTn>
                                        <p:tgtEl>
                                          <p:spTgt spid="121"/>
                                        </p:tgtEl>
                                        <p:attrNameLst>
                                          <p:attrName>style.visibility</p:attrName>
                                        </p:attrNameLst>
                                      </p:cBhvr>
                                      <p:to>
                                        <p:strVal val="visible"/>
                                      </p:to>
                                    </p:set>
                                    <p:animEffect transition="in" filter="wipe(left)">
                                      <p:cBhvr>
                                        <p:cTn id="73" dur="1000"/>
                                        <p:tgtEl>
                                          <p:spTgt spid="121"/>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74"/>
                                        </p:tgtEl>
                                        <p:attrNameLst>
                                          <p:attrName>style.visibility</p:attrName>
                                        </p:attrNameLst>
                                      </p:cBhvr>
                                      <p:to>
                                        <p:strVal val="visible"/>
                                      </p:to>
                                    </p:set>
                                    <p:animEffect transition="in" filter="wipe(left)">
                                      <p:cBhvr>
                                        <p:cTn id="76" dur="1000"/>
                                        <p:tgtEl>
                                          <p:spTgt spid="74"/>
                                        </p:tgtEl>
                                      </p:cBhvr>
                                    </p:animEffect>
                                  </p:childTnLst>
                                </p:cTn>
                              </p:par>
                              <p:par>
                                <p:cTn id="77" presetID="22" presetClass="entr" presetSubtype="8"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wipe(left)">
                                      <p:cBhvr>
                                        <p:cTn id="79" dur="1000"/>
                                        <p:tgtEl>
                                          <p:spTgt spid="37"/>
                                        </p:tgtEl>
                                      </p:cBhvr>
                                    </p:animEffect>
                                  </p:childTnLst>
                                </p:cTn>
                              </p:par>
                            </p:childTnLst>
                          </p:cTn>
                        </p:par>
                        <p:par>
                          <p:cTn id="80" fill="hold">
                            <p:stCondLst>
                              <p:cond delay="7000"/>
                            </p:stCondLst>
                            <p:childTnLst>
                              <p:par>
                                <p:cTn id="81" presetID="22" presetClass="entr" presetSubtype="8" fill="hold" nodeType="afterEffect">
                                  <p:stCondLst>
                                    <p:cond delay="0"/>
                                  </p:stCondLst>
                                  <p:childTnLst>
                                    <p:set>
                                      <p:cBhvr>
                                        <p:cTn id="82" dur="1" fill="hold">
                                          <p:stCondLst>
                                            <p:cond delay="0"/>
                                          </p:stCondLst>
                                        </p:cTn>
                                        <p:tgtEl>
                                          <p:spTgt spid="110"/>
                                        </p:tgtEl>
                                        <p:attrNameLst>
                                          <p:attrName>style.visibility</p:attrName>
                                        </p:attrNameLst>
                                      </p:cBhvr>
                                      <p:to>
                                        <p:strVal val="visible"/>
                                      </p:to>
                                    </p:set>
                                    <p:animEffect transition="in" filter="wipe(left)">
                                      <p:cBhvr>
                                        <p:cTn id="83" dur="1000"/>
                                        <p:tgtEl>
                                          <p:spTgt spid="110"/>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22"/>
                                        </p:tgtEl>
                                        <p:attrNameLst>
                                          <p:attrName>style.visibility</p:attrName>
                                        </p:attrNameLst>
                                      </p:cBhvr>
                                      <p:to>
                                        <p:strVal val="visible"/>
                                      </p:to>
                                    </p:set>
                                    <p:animEffect transition="in" filter="wipe(left)">
                                      <p:cBhvr>
                                        <p:cTn id="86" dur="1000"/>
                                        <p:tgtEl>
                                          <p:spTgt spid="122"/>
                                        </p:tgtEl>
                                      </p:cBhvr>
                                    </p:animEffect>
                                  </p:childTnLst>
                                </p:cTn>
                              </p:par>
                              <p:par>
                                <p:cTn id="87" presetID="22" presetClass="entr" presetSubtype="8" fill="hold" nodeType="withEffect">
                                  <p:stCondLst>
                                    <p:cond delay="0"/>
                                  </p:stCondLst>
                                  <p:childTnLst>
                                    <p:set>
                                      <p:cBhvr>
                                        <p:cTn id="88" dur="1" fill="hold">
                                          <p:stCondLst>
                                            <p:cond delay="0"/>
                                          </p:stCondLst>
                                        </p:cTn>
                                        <p:tgtEl>
                                          <p:spTgt spid="2060"/>
                                        </p:tgtEl>
                                        <p:attrNameLst>
                                          <p:attrName>style.visibility</p:attrName>
                                        </p:attrNameLst>
                                      </p:cBhvr>
                                      <p:to>
                                        <p:strVal val="visible"/>
                                      </p:to>
                                    </p:set>
                                    <p:animEffect transition="in" filter="wipe(left)">
                                      <p:cBhvr>
                                        <p:cTn id="89" dur="1000"/>
                                        <p:tgtEl>
                                          <p:spTgt spid="2060"/>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71"/>
                                        </p:tgtEl>
                                        <p:attrNameLst>
                                          <p:attrName>style.visibility</p:attrName>
                                        </p:attrNameLst>
                                      </p:cBhvr>
                                      <p:to>
                                        <p:strVal val="visible"/>
                                      </p:to>
                                    </p:set>
                                    <p:animEffect transition="in" filter="wipe(left)">
                                      <p:cBhvr>
                                        <p:cTn id="92" dur="1000"/>
                                        <p:tgtEl>
                                          <p:spTgt spid="71"/>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wipe(left)">
                                      <p:cBhvr>
                                        <p:cTn id="95" dur="1000"/>
                                        <p:tgtEl>
                                          <p:spTgt spid="11"/>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70"/>
                                        </p:tgtEl>
                                        <p:attrNameLst>
                                          <p:attrName>style.visibility</p:attrName>
                                        </p:attrNameLst>
                                      </p:cBhvr>
                                      <p:to>
                                        <p:strVal val="visible"/>
                                      </p:to>
                                    </p:set>
                                    <p:animEffect transition="in" filter="wipe(down)">
                                      <p:cBhvr>
                                        <p:cTn id="98" dur="1000"/>
                                        <p:tgtEl>
                                          <p:spTgt spid="70"/>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73"/>
                                        </p:tgtEl>
                                        <p:attrNameLst>
                                          <p:attrName>style.visibility</p:attrName>
                                        </p:attrNameLst>
                                      </p:cBhvr>
                                      <p:to>
                                        <p:strVal val="visible"/>
                                      </p:to>
                                    </p:set>
                                    <p:animEffect transition="in" filter="wipe(left)">
                                      <p:cBhvr>
                                        <p:cTn id="101"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50" grpId="0"/>
      <p:bldP spid="59" grpId="0"/>
      <p:bldP spid="60" grpId="0"/>
      <p:bldP spid="61" grpId="0"/>
      <p:bldP spid="113" grpId="0"/>
      <p:bldP spid="114" grpId="0"/>
      <p:bldP spid="121" grpId="0"/>
      <p:bldP spid="122" grpId="0"/>
      <p:bldP spid="70" grpId="0" animBg="1"/>
      <p:bldP spid="71" grpId="0" animBg="1"/>
      <p:bldP spid="11" grpId="0"/>
      <p:bldP spid="73" grpId="0" animBg="1"/>
      <p:bldP spid="7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9A224C2B-6415-44B1-B948-A937EC14944E}"/>
              </a:ext>
            </a:extLst>
          </p:cNvPr>
          <p:cNvGrpSpPr/>
          <p:nvPr/>
        </p:nvGrpSpPr>
        <p:grpSpPr>
          <a:xfrm rot="16200000">
            <a:off x="8952645" y="3739089"/>
            <a:ext cx="4946462" cy="561110"/>
            <a:chOff x="2026228" y="2161309"/>
            <a:chExt cx="7284026" cy="561110"/>
          </a:xfrm>
          <a:solidFill>
            <a:srgbClr val="7030A0"/>
          </a:solidFill>
        </p:grpSpPr>
        <p:sp>
          <p:nvSpPr>
            <p:cNvPr id="54" name="Rectangle 53">
              <a:extLst>
                <a:ext uri="{FF2B5EF4-FFF2-40B4-BE49-F238E27FC236}">
                  <a16:creationId xmlns:a16="http://schemas.microsoft.com/office/drawing/2014/main" id="{BFA857EC-9C83-4FDC-A3E9-5935FC1903B5}"/>
                </a:ext>
              </a:extLst>
            </p:cNvPr>
            <p:cNvSpPr/>
            <p:nvPr/>
          </p:nvSpPr>
          <p:spPr>
            <a:xfrm>
              <a:off x="2556164" y="2348345"/>
              <a:ext cx="6120245" cy="238991"/>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a:extLst>
                <a:ext uri="{FF2B5EF4-FFF2-40B4-BE49-F238E27FC236}">
                  <a16:creationId xmlns:a16="http://schemas.microsoft.com/office/drawing/2014/main" id="{AF0087B4-B849-43F0-A951-2545CF2DD632}"/>
                </a:ext>
              </a:extLst>
            </p:cNvPr>
            <p:cNvGrpSpPr/>
            <p:nvPr/>
          </p:nvGrpSpPr>
          <p:grpSpPr>
            <a:xfrm>
              <a:off x="8676409" y="2161309"/>
              <a:ext cx="633845" cy="561110"/>
              <a:chOff x="8676409" y="2161309"/>
              <a:chExt cx="633845" cy="561110"/>
            </a:xfrm>
            <a:grpFill/>
          </p:grpSpPr>
          <p:sp>
            <p:nvSpPr>
              <p:cNvPr id="59" name="Rectangle 58">
                <a:extLst>
                  <a:ext uri="{FF2B5EF4-FFF2-40B4-BE49-F238E27FC236}">
                    <a16:creationId xmlns:a16="http://schemas.microsoft.com/office/drawing/2014/main" id="{A4363D95-86AB-46B1-9B82-3ED8B9D8C204}"/>
                  </a:ext>
                </a:extLst>
              </p:cNvPr>
              <p:cNvSpPr/>
              <p:nvPr/>
            </p:nvSpPr>
            <p:spPr>
              <a:xfrm>
                <a:off x="8676409" y="2161309"/>
                <a:ext cx="103909" cy="561110"/>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08CA49AB-D1B6-4F66-AC87-D6F477D82EAB}"/>
                  </a:ext>
                </a:extLst>
              </p:cNvPr>
              <p:cNvSpPr/>
              <p:nvPr/>
            </p:nvSpPr>
            <p:spPr>
              <a:xfrm>
                <a:off x="8676409" y="2374322"/>
                <a:ext cx="633845" cy="187036"/>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6" name="Group 55">
              <a:extLst>
                <a:ext uri="{FF2B5EF4-FFF2-40B4-BE49-F238E27FC236}">
                  <a16:creationId xmlns:a16="http://schemas.microsoft.com/office/drawing/2014/main" id="{74FDA9F7-687D-4237-8F8C-02C8285F2B1A}"/>
                </a:ext>
              </a:extLst>
            </p:cNvPr>
            <p:cNvGrpSpPr/>
            <p:nvPr/>
          </p:nvGrpSpPr>
          <p:grpSpPr>
            <a:xfrm flipH="1">
              <a:off x="2026228" y="2161309"/>
              <a:ext cx="633845" cy="561110"/>
              <a:chOff x="8676409" y="2161309"/>
              <a:chExt cx="633845" cy="561110"/>
            </a:xfrm>
            <a:grpFill/>
          </p:grpSpPr>
          <p:sp>
            <p:nvSpPr>
              <p:cNvPr id="57" name="Rectangle 56">
                <a:extLst>
                  <a:ext uri="{FF2B5EF4-FFF2-40B4-BE49-F238E27FC236}">
                    <a16:creationId xmlns:a16="http://schemas.microsoft.com/office/drawing/2014/main" id="{0FD70589-029C-4DD5-9002-66E30450CEF6}"/>
                  </a:ext>
                </a:extLst>
              </p:cNvPr>
              <p:cNvSpPr/>
              <p:nvPr/>
            </p:nvSpPr>
            <p:spPr>
              <a:xfrm>
                <a:off x="8676409" y="2161309"/>
                <a:ext cx="103909" cy="561110"/>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BE80220F-7A79-4671-BF3B-ED2E483AB1BC}"/>
                  </a:ext>
                </a:extLst>
              </p:cNvPr>
              <p:cNvSpPr/>
              <p:nvPr/>
            </p:nvSpPr>
            <p:spPr>
              <a:xfrm>
                <a:off x="8676409" y="2374322"/>
                <a:ext cx="633845" cy="187036"/>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5" name="Group 44">
            <a:extLst>
              <a:ext uri="{FF2B5EF4-FFF2-40B4-BE49-F238E27FC236}">
                <a16:creationId xmlns:a16="http://schemas.microsoft.com/office/drawing/2014/main" id="{BD891CEF-2C11-404D-83A6-83229E003DF4}"/>
              </a:ext>
            </a:extLst>
          </p:cNvPr>
          <p:cNvGrpSpPr/>
          <p:nvPr/>
        </p:nvGrpSpPr>
        <p:grpSpPr>
          <a:xfrm rot="16200000">
            <a:off x="-1761698" y="3739089"/>
            <a:ext cx="4946462" cy="561110"/>
            <a:chOff x="2026228" y="2161309"/>
            <a:chExt cx="7284026" cy="561110"/>
          </a:xfrm>
          <a:solidFill>
            <a:srgbClr val="7030A0"/>
          </a:solidFill>
        </p:grpSpPr>
        <p:sp>
          <p:nvSpPr>
            <p:cNvPr id="46" name="Rectangle 45">
              <a:extLst>
                <a:ext uri="{FF2B5EF4-FFF2-40B4-BE49-F238E27FC236}">
                  <a16:creationId xmlns:a16="http://schemas.microsoft.com/office/drawing/2014/main" id="{322A958F-9816-44EB-A72B-E9538AD70BA5}"/>
                </a:ext>
              </a:extLst>
            </p:cNvPr>
            <p:cNvSpPr/>
            <p:nvPr/>
          </p:nvSpPr>
          <p:spPr>
            <a:xfrm>
              <a:off x="2556164" y="2348345"/>
              <a:ext cx="6120245" cy="238991"/>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BB7255BA-A6A9-4DF3-95F4-149A658EC400}"/>
                </a:ext>
              </a:extLst>
            </p:cNvPr>
            <p:cNvGrpSpPr/>
            <p:nvPr/>
          </p:nvGrpSpPr>
          <p:grpSpPr>
            <a:xfrm>
              <a:off x="8676409" y="2161309"/>
              <a:ext cx="633845" cy="561110"/>
              <a:chOff x="8676409" y="2161309"/>
              <a:chExt cx="633845" cy="561110"/>
            </a:xfrm>
            <a:grpFill/>
          </p:grpSpPr>
          <p:sp>
            <p:nvSpPr>
              <p:cNvPr id="51" name="Rectangle 50">
                <a:extLst>
                  <a:ext uri="{FF2B5EF4-FFF2-40B4-BE49-F238E27FC236}">
                    <a16:creationId xmlns:a16="http://schemas.microsoft.com/office/drawing/2014/main" id="{47DE83FA-32D3-44F2-A7A2-3A2A05F5DBD0}"/>
                  </a:ext>
                </a:extLst>
              </p:cNvPr>
              <p:cNvSpPr/>
              <p:nvPr/>
            </p:nvSpPr>
            <p:spPr>
              <a:xfrm>
                <a:off x="8676409" y="2161309"/>
                <a:ext cx="103909" cy="561110"/>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a:extLst>
                  <a:ext uri="{FF2B5EF4-FFF2-40B4-BE49-F238E27FC236}">
                    <a16:creationId xmlns:a16="http://schemas.microsoft.com/office/drawing/2014/main" id="{45E20DAD-4678-4665-BF8C-FBDBF3B255CA}"/>
                  </a:ext>
                </a:extLst>
              </p:cNvPr>
              <p:cNvSpPr/>
              <p:nvPr/>
            </p:nvSpPr>
            <p:spPr>
              <a:xfrm>
                <a:off x="8676409" y="2374322"/>
                <a:ext cx="633845" cy="187036"/>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id="{B6112279-B5CE-4CFB-A5CA-D1875C3FEA5C}"/>
                </a:ext>
              </a:extLst>
            </p:cNvPr>
            <p:cNvGrpSpPr/>
            <p:nvPr/>
          </p:nvGrpSpPr>
          <p:grpSpPr>
            <a:xfrm flipH="1">
              <a:off x="2026228" y="2161309"/>
              <a:ext cx="633845" cy="561110"/>
              <a:chOff x="8676409" y="2161309"/>
              <a:chExt cx="633845" cy="561110"/>
            </a:xfrm>
            <a:grpFill/>
          </p:grpSpPr>
          <p:sp>
            <p:nvSpPr>
              <p:cNvPr id="49" name="Rectangle 48">
                <a:extLst>
                  <a:ext uri="{FF2B5EF4-FFF2-40B4-BE49-F238E27FC236}">
                    <a16:creationId xmlns:a16="http://schemas.microsoft.com/office/drawing/2014/main" id="{B1947C23-586C-43A6-BD19-77E042A367E1}"/>
                  </a:ext>
                </a:extLst>
              </p:cNvPr>
              <p:cNvSpPr/>
              <p:nvPr/>
            </p:nvSpPr>
            <p:spPr>
              <a:xfrm>
                <a:off x="8676409" y="2161309"/>
                <a:ext cx="103909" cy="561110"/>
              </a:xfrm>
              <a:prstGeom prst="rect">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3E509546-474B-4AB5-880C-736D252C2E3E}"/>
                  </a:ext>
                </a:extLst>
              </p:cNvPr>
              <p:cNvSpPr/>
              <p:nvPr/>
            </p:nvSpPr>
            <p:spPr>
              <a:xfrm>
                <a:off x="8676409" y="2374322"/>
                <a:ext cx="633845" cy="187036"/>
              </a:xfrm>
              <a:prstGeom prst="ellipse">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3" name="Picture 2">
            <a:extLst>
              <a:ext uri="{FF2B5EF4-FFF2-40B4-BE49-F238E27FC236}">
                <a16:creationId xmlns:a16="http://schemas.microsoft.com/office/drawing/2014/main" id="{1BCDDDC1-6B4D-4705-AE71-0E3CD5A2A329}"/>
              </a:ext>
            </a:extLst>
          </p:cNvPr>
          <p:cNvPicPr>
            <a:picLocks noChangeAspect="1"/>
          </p:cNvPicPr>
          <p:nvPr/>
        </p:nvPicPr>
        <p:blipFill>
          <a:blip r:embed="rId2"/>
          <a:stretch>
            <a:fillRect/>
          </a:stretch>
        </p:blipFill>
        <p:spPr>
          <a:xfrm>
            <a:off x="560481" y="1976845"/>
            <a:ext cx="10955701" cy="4085595"/>
          </a:xfrm>
          <a:prstGeom prst="rect">
            <a:avLst/>
          </a:prstGeom>
          <a:solidFill>
            <a:srgbClr val="7030A0"/>
          </a:solidFill>
          <a:ln>
            <a:solidFill>
              <a:srgbClr val="7030A0"/>
            </a:solidFill>
          </a:ln>
        </p:spPr>
      </p:pic>
      <p:sp>
        <p:nvSpPr>
          <p:cNvPr id="2" name="Title 1">
            <a:extLst>
              <a:ext uri="{FF2B5EF4-FFF2-40B4-BE49-F238E27FC236}">
                <a16:creationId xmlns:a16="http://schemas.microsoft.com/office/drawing/2014/main" id="{6A94BC5E-F55E-4165-A773-484542E38832}"/>
              </a:ext>
            </a:extLst>
          </p:cNvPr>
          <p:cNvSpPr>
            <a:spLocks noGrp="1"/>
          </p:cNvSpPr>
          <p:nvPr>
            <p:ph type="title"/>
          </p:nvPr>
        </p:nvSpPr>
        <p:spPr/>
        <p:txBody>
          <a:bodyPr/>
          <a:lstStyle/>
          <a:p>
            <a:r>
              <a:rPr lang="en-US" dirty="0"/>
              <a:t>The Vials of Wrath</a:t>
            </a:r>
          </a:p>
        </p:txBody>
      </p:sp>
      <p:cxnSp>
        <p:nvCxnSpPr>
          <p:cNvPr id="4" name="Straight Connector 3">
            <a:extLst>
              <a:ext uri="{FF2B5EF4-FFF2-40B4-BE49-F238E27FC236}">
                <a16:creationId xmlns:a16="http://schemas.microsoft.com/office/drawing/2014/main" id="{0D6EE557-8431-4F9E-95D6-64A400078975}"/>
              </a:ext>
            </a:extLst>
          </p:cNvPr>
          <p:cNvCxnSpPr>
            <a:cxnSpLocks/>
          </p:cNvCxnSpPr>
          <p:nvPr/>
        </p:nvCxnSpPr>
        <p:spPr>
          <a:xfrm flipV="1">
            <a:off x="675818" y="3597840"/>
            <a:ext cx="10677982" cy="3560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189289F-A517-47FA-AF13-64CB9CE969FC}"/>
              </a:ext>
            </a:extLst>
          </p:cNvPr>
          <p:cNvCxnSpPr>
            <a:cxnSpLocks/>
          </p:cNvCxnSpPr>
          <p:nvPr/>
        </p:nvCxnSpPr>
        <p:spPr>
          <a:xfrm>
            <a:off x="675818" y="3633441"/>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0A0B364-9D8E-4C55-BAD2-FEA177289C73}"/>
              </a:ext>
            </a:extLst>
          </p:cNvPr>
          <p:cNvGrpSpPr/>
          <p:nvPr/>
        </p:nvGrpSpPr>
        <p:grpSpPr>
          <a:xfrm>
            <a:off x="861232" y="4063466"/>
            <a:ext cx="889717" cy="807631"/>
            <a:chOff x="3186788" y="2289764"/>
            <a:chExt cx="1151212" cy="1039786"/>
          </a:xfrm>
        </p:grpSpPr>
        <p:sp>
          <p:nvSpPr>
            <p:cNvPr id="9" name="Oval 8">
              <a:extLst>
                <a:ext uri="{FF2B5EF4-FFF2-40B4-BE49-F238E27FC236}">
                  <a16:creationId xmlns:a16="http://schemas.microsoft.com/office/drawing/2014/main" id="{7469549E-4781-4BC5-B6E0-098FD67A9CCC}"/>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0" name="Moon 9">
              <a:extLst>
                <a:ext uri="{FF2B5EF4-FFF2-40B4-BE49-F238E27FC236}">
                  <a16:creationId xmlns:a16="http://schemas.microsoft.com/office/drawing/2014/main" id="{C3564A37-3E61-46BE-ADAC-5FDFDF284F7B}"/>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ylinder 10">
              <a:extLst>
                <a:ext uri="{FF2B5EF4-FFF2-40B4-BE49-F238E27FC236}">
                  <a16:creationId xmlns:a16="http://schemas.microsoft.com/office/drawing/2014/main" id="{1AFFFB0D-5D20-4DAF-AC7C-A9F2AD08A613}"/>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1</a:t>
              </a:r>
            </a:p>
          </p:txBody>
        </p:sp>
        <p:sp>
          <p:nvSpPr>
            <p:cNvPr id="12" name="Circle: Hollow 11">
              <a:extLst>
                <a:ext uri="{FF2B5EF4-FFF2-40B4-BE49-F238E27FC236}">
                  <a16:creationId xmlns:a16="http://schemas.microsoft.com/office/drawing/2014/main" id="{5CFBEB11-DE17-4F8E-AF0E-B2A419A6B646}"/>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 name="Group 12">
            <a:extLst>
              <a:ext uri="{FF2B5EF4-FFF2-40B4-BE49-F238E27FC236}">
                <a16:creationId xmlns:a16="http://schemas.microsoft.com/office/drawing/2014/main" id="{EDC4E5E7-9350-47AE-ADA7-CCA706EC36B8}"/>
              </a:ext>
            </a:extLst>
          </p:cNvPr>
          <p:cNvGrpSpPr/>
          <p:nvPr/>
        </p:nvGrpSpPr>
        <p:grpSpPr>
          <a:xfrm>
            <a:off x="2201184" y="4063466"/>
            <a:ext cx="877772" cy="810063"/>
            <a:chOff x="3186788" y="2289764"/>
            <a:chExt cx="1151212" cy="1039786"/>
          </a:xfrm>
        </p:grpSpPr>
        <p:sp>
          <p:nvSpPr>
            <p:cNvPr id="14" name="Oval 13">
              <a:extLst>
                <a:ext uri="{FF2B5EF4-FFF2-40B4-BE49-F238E27FC236}">
                  <a16:creationId xmlns:a16="http://schemas.microsoft.com/office/drawing/2014/main" id="{A0F86283-6D60-4FF7-8D3A-921AADAC1BE7}"/>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5" name="Moon 14">
              <a:extLst>
                <a:ext uri="{FF2B5EF4-FFF2-40B4-BE49-F238E27FC236}">
                  <a16:creationId xmlns:a16="http://schemas.microsoft.com/office/drawing/2014/main" id="{81D4CFED-0BFC-4BC8-BC53-ABD62CD42076}"/>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ylinder 15">
              <a:extLst>
                <a:ext uri="{FF2B5EF4-FFF2-40B4-BE49-F238E27FC236}">
                  <a16:creationId xmlns:a16="http://schemas.microsoft.com/office/drawing/2014/main" id="{4B01010C-E279-4802-9A68-74CAE8FBEF3E}"/>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2</a:t>
              </a:r>
            </a:p>
          </p:txBody>
        </p:sp>
        <p:sp>
          <p:nvSpPr>
            <p:cNvPr id="17" name="Circle: Hollow 16">
              <a:extLst>
                <a:ext uri="{FF2B5EF4-FFF2-40B4-BE49-F238E27FC236}">
                  <a16:creationId xmlns:a16="http://schemas.microsoft.com/office/drawing/2014/main" id="{75D105BA-1DDF-4AF0-9689-1CC143B2531E}"/>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7">
            <a:extLst>
              <a:ext uri="{FF2B5EF4-FFF2-40B4-BE49-F238E27FC236}">
                <a16:creationId xmlns:a16="http://schemas.microsoft.com/office/drawing/2014/main" id="{4F21D72F-D8BC-421C-8616-886C1588206C}"/>
              </a:ext>
            </a:extLst>
          </p:cNvPr>
          <p:cNvGrpSpPr/>
          <p:nvPr/>
        </p:nvGrpSpPr>
        <p:grpSpPr>
          <a:xfrm>
            <a:off x="3631803" y="4089178"/>
            <a:ext cx="818776" cy="799179"/>
            <a:chOff x="3186788" y="2289764"/>
            <a:chExt cx="1151212" cy="1039786"/>
          </a:xfrm>
        </p:grpSpPr>
        <p:sp>
          <p:nvSpPr>
            <p:cNvPr id="19" name="Oval 18">
              <a:extLst>
                <a:ext uri="{FF2B5EF4-FFF2-40B4-BE49-F238E27FC236}">
                  <a16:creationId xmlns:a16="http://schemas.microsoft.com/office/drawing/2014/main" id="{93DA6BC3-7E2B-4760-8618-AE971AD71034}"/>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0" name="Moon 19">
              <a:extLst>
                <a:ext uri="{FF2B5EF4-FFF2-40B4-BE49-F238E27FC236}">
                  <a16:creationId xmlns:a16="http://schemas.microsoft.com/office/drawing/2014/main" id="{7AFE130A-7DB7-44FE-BC01-6F86BAFA2160}"/>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ylinder 20">
              <a:extLst>
                <a:ext uri="{FF2B5EF4-FFF2-40B4-BE49-F238E27FC236}">
                  <a16:creationId xmlns:a16="http://schemas.microsoft.com/office/drawing/2014/main" id="{A094CA66-966F-4A0D-B9D3-50968515B977}"/>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3</a:t>
              </a:r>
            </a:p>
          </p:txBody>
        </p:sp>
        <p:sp>
          <p:nvSpPr>
            <p:cNvPr id="22" name="Circle: Hollow 21">
              <a:extLst>
                <a:ext uri="{FF2B5EF4-FFF2-40B4-BE49-F238E27FC236}">
                  <a16:creationId xmlns:a16="http://schemas.microsoft.com/office/drawing/2014/main" id="{E4028FFE-F523-4D31-9E0E-62FA7A20024D}"/>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 name="Group 22">
            <a:extLst>
              <a:ext uri="{FF2B5EF4-FFF2-40B4-BE49-F238E27FC236}">
                <a16:creationId xmlns:a16="http://schemas.microsoft.com/office/drawing/2014/main" id="{AA293FF4-03F6-462F-8EB5-F9728E5EC1B9}"/>
              </a:ext>
            </a:extLst>
          </p:cNvPr>
          <p:cNvGrpSpPr/>
          <p:nvPr/>
        </p:nvGrpSpPr>
        <p:grpSpPr>
          <a:xfrm>
            <a:off x="5112037" y="4175348"/>
            <a:ext cx="887827" cy="783265"/>
            <a:chOff x="3186788" y="2289764"/>
            <a:chExt cx="1151212" cy="1039786"/>
          </a:xfrm>
        </p:grpSpPr>
        <p:sp>
          <p:nvSpPr>
            <p:cNvPr id="24" name="Oval 23">
              <a:extLst>
                <a:ext uri="{FF2B5EF4-FFF2-40B4-BE49-F238E27FC236}">
                  <a16:creationId xmlns:a16="http://schemas.microsoft.com/office/drawing/2014/main" id="{52955433-F123-4270-A19E-18FE4ADB086B}"/>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5" name="Moon 24">
              <a:extLst>
                <a:ext uri="{FF2B5EF4-FFF2-40B4-BE49-F238E27FC236}">
                  <a16:creationId xmlns:a16="http://schemas.microsoft.com/office/drawing/2014/main" id="{2960E21C-0B13-4F49-A7EC-CD25F2B808C6}"/>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ylinder 25">
              <a:extLst>
                <a:ext uri="{FF2B5EF4-FFF2-40B4-BE49-F238E27FC236}">
                  <a16:creationId xmlns:a16="http://schemas.microsoft.com/office/drawing/2014/main" id="{90531792-99A0-4440-9252-2C0E83A1F5F1}"/>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4</a:t>
              </a:r>
            </a:p>
          </p:txBody>
        </p:sp>
        <p:sp>
          <p:nvSpPr>
            <p:cNvPr id="27" name="Circle: Hollow 26">
              <a:extLst>
                <a:ext uri="{FF2B5EF4-FFF2-40B4-BE49-F238E27FC236}">
                  <a16:creationId xmlns:a16="http://schemas.microsoft.com/office/drawing/2014/main" id="{E1EE9142-53CC-4751-BC0D-DCEA6429AEEF}"/>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8" name="Group 27">
            <a:extLst>
              <a:ext uri="{FF2B5EF4-FFF2-40B4-BE49-F238E27FC236}">
                <a16:creationId xmlns:a16="http://schemas.microsoft.com/office/drawing/2014/main" id="{38B0E4F0-E8A3-42C0-8AFD-71CD9C28433C}"/>
              </a:ext>
            </a:extLst>
          </p:cNvPr>
          <p:cNvGrpSpPr/>
          <p:nvPr/>
        </p:nvGrpSpPr>
        <p:grpSpPr>
          <a:xfrm>
            <a:off x="6578496" y="4179344"/>
            <a:ext cx="803002" cy="759818"/>
            <a:chOff x="3186788" y="2289764"/>
            <a:chExt cx="1151212" cy="1039786"/>
          </a:xfrm>
        </p:grpSpPr>
        <p:sp>
          <p:nvSpPr>
            <p:cNvPr id="29" name="Oval 28">
              <a:extLst>
                <a:ext uri="{FF2B5EF4-FFF2-40B4-BE49-F238E27FC236}">
                  <a16:creationId xmlns:a16="http://schemas.microsoft.com/office/drawing/2014/main" id="{A94B5179-F2BF-4421-80D5-02F7E76BA9A4}"/>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0" name="Moon 29">
              <a:extLst>
                <a:ext uri="{FF2B5EF4-FFF2-40B4-BE49-F238E27FC236}">
                  <a16:creationId xmlns:a16="http://schemas.microsoft.com/office/drawing/2014/main" id="{8D8D13D8-C0E5-40F6-9046-21A0FBF7DDBA}"/>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ylinder 30">
              <a:extLst>
                <a:ext uri="{FF2B5EF4-FFF2-40B4-BE49-F238E27FC236}">
                  <a16:creationId xmlns:a16="http://schemas.microsoft.com/office/drawing/2014/main" id="{3166F872-775F-47CC-9257-8DE0224E719C}"/>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5</a:t>
              </a:r>
            </a:p>
          </p:txBody>
        </p:sp>
        <p:sp>
          <p:nvSpPr>
            <p:cNvPr id="32" name="Circle: Hollow 31">
              <a:extLst>
                <a:ext uri="{FF2B5EF4-FFF2-40B4-BE49-F238E27FC236}">
                  <a16:creationId xmlns:a16="http://schemas.microsoft.com/office/drawing/2014/main" id="{9B9F72E7-4D74-4011-AC37-96AEB6604D78}"/>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32">
            <a:extLst>
              <a:ext uri="{FF2B5EF4-FFF2-40B4-BE49-F238E27FC236}">
                <a16:creationId xmlns:a16="http://schemas.microsoft.com/office/drawing/2014/main" id="{E21E346B-F6EE-4CA0-B336-752B93E80723}"/>
              </a:ext>
            </a:extLst>
          </p:cNvPr>
          <p:cNvGrpSpPr/>
          <p:nvPr/>
        </p:nvGrpSpPr>
        <p:grpSpPr>
          <a:xfrm>
            <a:off x="7928259" y="4165682"/>
            <a:ext cx="835642" cy="760460"/>
            <a:chOff x="3186788" y="2289764"/>
            <a:chExt cx="1151212" cy="1039786"/>
          </a:xfrm>
        </p:grpSpPr>
        <p:sp>
          <p:nvSpPr>
            <p:cNvPr id="34" name="Oval 33">
              <a:extLst>
                <a:ext uri="{FF2B5EF4-FFF2-40B4-BE49-F238E27FC236}">
                  <a16:creationId xmlns:a16="http://schemas.microsoft.com/office/drawing/2014/main" id="{6BAF0808-01B9-488A-A3A1-021D7DE495D4}"/>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35" name="Moon 34">
              <a:extLst>
                <a:ext uri="{FF2B5EF4-FFF2-40B4-BE49-F238E27FC236}">
                  <a16:creationId xmlns:a16="http://schemas.microsoft.com/office/drawing/2014/main" id="{B30D52FD-9F49-49D9-9501-4A9331803DF0}"/>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ylinder 35">
              <a:extLst>
                <a:ext uri="{FF2B5EF4-FFF2-40B4-BE49-F238E27FC236}">
                  <a16:creationId xmlns:a16="http://schemas.microsoft.com/office/drawing/2014/main" id="{99CFADE1-FBCA-43E1-AEB1-F9B2CE86B0C3}"/>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6</a:t>
              </a:r>
            </a:p>
          </p:txBody>
        </p:sp>
        <p:sp>
          <p:nvSpPr>
            <p:cNvPr id="37" name="Circle: Hollow 36">
              <a:extLst>
                <a:ext uri="{FF2B5EF4-FFF2-40B4-BE49-F238E27FC236}">
                  <a16:creationId xmlns:a16="http://schemas.microsoft.com/office/drawing/2014/main" id="{E2707EA7-48C5-4F70-A273-9AA88FA48241}"/>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37">
            <a:extLst>
              <a:ext uri="{FF2B5EF4-FFF2-40B4-BE49-F238E27FC236}">
                <a16:creationId xmlns:a16="http://schemas.microsoft.com/office/drawing/2014/main" id="{5840F5C7-437B-4B13-959E-185F4D99DCAF}"/>
              </a:ext>
            </a:extLst>
          </p:cNvPr>
          <p:cNvGrpSpPr/>
          <p:nvPr/>
        </p:nvGrpSpPr>
        <p:grpSpPr>
          <a:xfrm>
            <a:off x="10368000" y="4175348"/>
            <a:ext cx="899605" cy="808059"/>
            <a:chOff x="3186788" y="2289764"/>
            <a:chExt cx="1151212" cy="1039786"/>
          </a:xfrm>
        </p:grpSpPr>
        <p:sp>
          <p:nvSpPr>
            <p:cNvPr id="39" name="Oval 38">
              <a:extLst>
                <a:ext uri="{FF2B5EF4-FFF2-40B4-BE49-F238E27FC236}">
                  <a16:creationId xmlns:a16="http://schemas.microsoft.com/office/drawing/2014/main" id="{0BC19390-E6D8-4B6E-997C-4CF29736BF27}"/>
                </a:ext>
              </a:extLst>
            </p:cNvPr>
            <p:cNvSpPr/>
            <p:nvPr/>
          </p:nvSpPr>
          <p:spPr>
            <a:xfrm>
              <a:off x="3186788" y="2289764"/>
              <a:ext cx="952230" cy="76806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40" name="Moon 39">
              <a:extLst>
                <a:ext uri="{FF2B5EF4-FFF2-40B4-BE49-F238E27FC236}">
                  <a16:creationId xmlns:a16="http://schemas.microsoft.com/office/drawing/2014/main" id="{9A5F602D-857B-4645-BCEF-FD3B6A22C828}"/>
                </a:ext>
              </a:extLst>
            </p:cNvPr>
            <p:cNvSpPr/>
            <p:nvPr/>
          </p:nvSpPr>
          <p:spPr>
            <a:xfrm rot="18942305" flipH="1" flipV="1">
              <a:off x="4015974" y="2904840"/>
              <a:ext cx="246088" cy="424710"/>
            </a:xfrm>
            <a:prstGeom prst="mo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ylinder 40">
              <a:extLst>
                <a:ext uri="{FF2B5EF4-FFF2-40B4-BE49-F238E27FC236}">
                  <a16:creationId xmlns:a16="http://schemas.microsoft.com/office/drawing/2014/main" id="{A61BCD92-0492-4313-9093-AE634172AD66}"/>
                </a:ext>
              </a:extLst>
            </p:cNvPr>
            <p:cNvSpPr/>
            <p:nvPr/>
          </p:nvSpPr>
          <p:spPr>
            <a:xfrm rot="6812885">
              <a:off x="3653629" y="2369757"/>
              <a:ext cx="521110" cy="811623"/>
            </a:xfrm>
            <a:prstGeom prst="ca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rgbClr val="FF0000"/>
                  </a:solidFill>
                </a:rPr>
                <a:t>7</a:t>
              </a:r>
            </a:p>
          </p:txBody>
        </p:sp>
        <p:sp>
          <p:nvSpPr>
            <p:cNvPr id="42" name="Circle: Hollow 41">
              <a:extLst>
                <a:ext uri="{FF2B5EF4-FFF2-40B4-BE49-F238E27FC236}">
                  <a16:creationId xmlns:a16="http://schemas.microsoft.com/office/drawing/2014/main" id="{4A6227A3-775A-4E67-9BD1-F5E0245A0E00}"/>
                </a:ext>
              </a:extLst>
            </p:cNvPr>
            <p:cNvSpPr/>
            <p:nvPr/>
          </p:nvSpPr>
          <p:spPr>
            <a:xfrm rot="1263294">
              <a:off x="4072529" y="2614338"/>
              <a:ext cx="265471" cy="591194"/>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3" name="Rectangle 42">
            <a:extLst>
              <a:ext uri="{FF2B5EF4-FFF2-40B4-BE49-F238E27FC236}">
                <a16:creationId xmlns:a16="http://schemas.microsoft.com/office/drawing/2014/main" id="{9B2051BB-B228-4937-A707-BD1481D67B99}"/>
              </a:ext>
            </a:extLst>
          </p:cNvPr>
          <p:cNvSpPr/>
          <p:nvPr/>
        </p:nvSpPr>
        <p:spPr>
          <a:xfrm>
            <a:off x="8999243" y="3717968"/>
            <a:ext cx="1214792" cy="1382502"/>
          </a:xfrm>
          <a:prstGeom prst="rect">
            <a:avLst/>
          </a:prstGeom>
          <a:solidFill>
            <a:schemeClr val="bg2"/>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400" dirty="0">
                <a:solidFill>
                  <a:schemeClr val="tx1"/>
                </a:solidFill>
              </a:rPr>
              <a:t>Dragon, Beast, False Prophet, Evil Spirits, Frogs</a:t>
            </a:r>
          </a:p>
        </p:txBody>
      </p:sp>
      <p:cxnSp>
        <p:nvCxnSpPr>
          <p:cNvPr id="66" name="Straight Connector 65">
            <a:extLst>
              <a:ext uri="{FF2B5EF4-FFF2-40B4-BE49-F238E27FC236}">
                <a16:creationId xmlns:a16="http://schemas.microsoft.com/office/drawing/2014/main" id="{04C7154D-D34C-4ABB-9E2B-1354DE8F28AF}"/>
              </a:ext>
            </a:extLst>
          </p:cNvPr>
          <p:cNvCxnSpPr>
            <a:cxnSpLocks/>
          </p:cNvCxnSpPr>
          <p:nvPr/>
        </p:nvCxnSpPr>
        <p:spPr>
          <a:xfrm>
            <a:off x="11355279" y="3564621"/>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79D3383-5D3C-4B01-8D3E-2A1C1555D788}"/>
              </a:ext>
            </a:extLst>
          </p:cNvPr>
          <p:cNvCxnSpPr>
            <a:cxnSpLocks/>
          </p:cNvCxnSpPr>
          <p:nvPr/>
        </p:nvCxnSpPr>
        <p:spPr>
          <a:xfrm>
            <a:off x="1975012" y="3618236"/>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0C96315-E69E-4E83-BDAF-25502993E87C}"/>
              </a:ext>
            </a:extLst>
          </p:cNvPr>
          <p:cNvCxnSpPr>
            <a:cxnSpLocks/>
          </p:cNvCxnSpPr>
          <p:nvPr/>
        </p:nvCxnSpPr>
        <p:spPr>
          <a:xfrm>
            <a:off x="3374320" y="3633441"/>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F624F73-B5C3-477A-B780-D91BF56885C7}"/>
              </a:ext>
            </a:extLst>
          </p:cNvPr>
          <p:cNvCxnSpPr>
            <a:cxnSpLocks/>
          </p:cNvCxnSpPr>
          <p:nvPr/>
        </p:nvCxnSpPr>
        <p:spPr>
          <a:xfrm>
            <a:off x="4804138" y="3633441"/>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C951451-A987-4549-A16F-A667E50C549E}"/>
              </a:ext>
            </a:extLst>
          </p:cNvPr>
          <p:cNvCxnSpPr>
            <a:cxnSpLocks/>
          </p:cNvCxnSpPr>
          <p:nvPr/>
        </p:nvCxnSpPr>
        <p:spPr>
          <a:xfrm>
            <a:off x="6203004" y="3633441"/>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14DB9F7-C24D-43E0-88CF-B485DEBA83CC}"/>
              </a:ext>
            </a:extLst>
          </p:cNvPr>
          <p:cNvCxnSpPr>
            <a:cxnSpLocks/>
          </p:cNvCxnSpPr>
          <p:nvPr/>
        </p:nvCxnSpPr>
        <p:spPr>
          <a:xfrm>
            <a:off x="7562317" y="3618236"/>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CE30CA6-B71C-4E56-8490-4837C34DF4AC}"/>
              </a:ext>
            </a:extLst>
          </p:cNvPr>
          <p:cNvCxnSpPr>
            <a:cxnSpLocks/>
          </p:cNvCxnSpPr>
          <p:nvPr/>
        </p:nvCxnSpPr>
        <p:spPr>
          <a:xfrm>
            <a:off x="8896581" y="3648789"/>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FE7EBCB-128A-4061-85B8-0F73DCF84C30}"/>
              </a:ext>
            </a:extLst>
          </p:cNvPr>
          <p:cNvCxnSpPr>
            <a:cxnSpLocks/>
          </p:cNvCxnSpPr>
          <p:nvPr/>
        </p:nvCxnSpPr>
        <p:spPr>
          <a:xfrm>
            <a:off x="10292932" y="3633441"/>
            <a:ext cx="0" cy="56535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6901A245-C25F-451E-BF04-3D4E44577074}"/>
              </a:ext>
            </a:extLst>
          </p:cNvPr>
          <p:cNvSpPr txBox="1"/>
          <p:nvPr/>
        </p:nvSpPr>
        <p:spPr>
          <a:xfrm>
            <a:off x="831027" y="4865206"/>
            <a:ext cx="924150" cy="738664"/>
          </a:xfrm>
          <a:prstGeom prst="rect">
            <a:avLst/>
          </a:prstGeom>
          <a:noFill/>
        </p:spPr>
        <p:txBody>
          <a:bodyPr wrap="square" rtlCol="0">
            <a:spAutoFit/>
          </a:bodyPr>
          <a:lstStyle/>
          <a:p>
            <a:r>
              <a:rPr lang="en-US" sz="1400" dirty="0">
                <a:solidFill>
                  <a:schemeClr val="bg1"/>
                </a:solidFill>
              </a:rPr>
              <a:t>Rev. 16:2</a:t>
            </a:r>
          </a:p>
          <a:p>
            <a:r>
              <a:rPr lang="en-US" sz="1400" dirty="0">
                <a:solidFill>
                  <a:schemeClr val="bg1"/>
                </a:solidFill>
              </a:rPr>
              <a:t>Grievous Sore</a:t>
            </a:r>
          </a:p>
        </p:txBody>
      </p:sp>
      <p:pic>
        <p:nvPicPr>
          <p:cNvPr id="78" name="Picture 77">
            <a:extLst>
              <a:ext uri="{FF2B5EF4-FFF2-40B4-BE49-F238E27FC236}">
                <a16:creationId xmlns:a16="http://schemas.microsoft.com/office/drawing/2014/main" id="{3E4E2354-2BDD-4F32-8CCA-7601F5D2B220}"/>
              </a:ext>
            </a:extLst>
          </p:cNvPr>
          <p:cNvPicPr>
            <a:picLocks noChangeAspect="1"/>
          </p:cNvPicPr>
          <p:nvPr/>
        </p:nvPicPr>
        <p:blipFill>
          <a:blip r:embed="rId3"/>
          <a:stretch>
            <a:fillRect/>
          </a:stretch>
        </p:blipFill>
        <p:spPr>
          <a:xfrm>
            <a:off x="694458" y="2664791"/>
            <a:ext cx="1158844" cy="651850"/>
          </a:xfrm>
          <a:prstGeom prst="rect">
            <a:avLst/>
          </a:prstGeom>
        </p:spPr>
      </p:pic>
      <p:pic>
        <p:nvPicPr>
          <p:cNvPr id="2050" name="Picture 2" descr="Pin on Revelation (Bible)">
            <a:extLst>
              <a:ext uri="{FF2B5EF4-FFF2-40B4-BE49-F238E27FC236}">
                <a16:creationId xmlns:a16="http://schemas.microsoft.com/office/drawing/2014/main" id="{F29F2790-858C-4C41-AACB-8D9C6F270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072" y="2662868"/>
            <a:ext cx="1158090" cy="65185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28FB2EF1-BBE9-4C13-8EF4-54E646B81220}"/>
              </a:ext>
            </a:extLst>
          </p:cNvPr>
          <p:cNvSpPr txBox="1"/>
          <p:nvPr/>
        </p:nvSpPr>
        <p:spPr>
          <a:xfrm>
            <a:off x="2110411" y="4865206"/>
            <a:ext cx="1120345" cy="954107"/>
          </a:xfrm>
          <a:prstGeom prst="rect">
            <a:avLst/>
          </a:prstGeom>
          <a:noFill/>
        </p:spPr>
        <p:txBody>
          <a:bodyPr wrap="square" rtlCol="0">
            <a:spAutoFit/>
          </a:bodyPr>
          <a:lstStyle/>
          <a:p>
            <a:r>
              <a:rPr lang="en-US" sz="1400" dirty="0">
                <a:solidFill>
                  <a:schemeClr val="bg1"/>
                </a:solidFill>
              </a:rPr>
              <a:t>Rev. 16:3</a:t>
            </a:r>
          </a:p>
          <a:p>
            <a:r>
              <a:rPr lang="en-US" sz="1400" dirty="0">
                <a:solidFill>
                  <a:schemeClr val="bg1"/>
                </a:solidFill>
              </a:rPr>
              <a:t>Sea of Blood</a:t>
            </a:r>
          </a:p>
          <a:p>
            <a:r>
              <a:rPr lang="en-US" sz="1400" dirty="0">
                <a:solidFill>
                  <a:schemeClr val="bg1"/>
                </a:solidFill>
              </a:rPr>
              <a:t>All in Sea Die</a:t>
            </a:r>
          </a:p>
        </p:txBody>
      </p:sp>
      <p:sp>
        <p:nvSpPr>
          <p:cNvPr id="80" name="TextBox 79">
            <a:extLst>
              <a:ext uri="{FF2B5EF4-FFF2-40B4-BE49-F238E27FC236}">
                <a16:creationId xmlns:a16="http://schemas.microsoft.com/office/drawing/2014/main" id="{4CD724BE-F3C3-409F-B724-A294B4F00CDB}"/>
              </a:ext>
            </a:extLst>
          </p:cNvPr>
          <p:cNvSpPr txBox="1"/>
          <p:nvPr/>
        </p:nvSpPr>
        <p:spPr>
          <a:xfrm>
            <a:off x="3482502" y="4944370"/>
            <a:ext cx="1144543" cy="738664"/>
          </a:xfrm>
          <a:prstGeom prst="rect">
            <a:avLst/>
          </a:prstGeom>
          <a:noFill/>
        </p:spPr>
        <p:txBody>
          <a:bodyPr wrap="square" rtlCol="0">
            <a:spAutoFit/>
          </a:bodyPr>
          <a:lstStyle/>
          <a:p>
            <a:r>
              <a:rPr lang="en-US" sz="1400" dirty="0">
                <a:solidFill>
                  <a:schemeClr val="bg1"/>
                </a:solidFill>
              </a:rPr>
              <a:t>Rev. 16:4</a:t>
            </a:r>
          </a:p>
          <a:p>
            <a:r>
              <a:rPr lang="en-US" sz="1400" dirty="0">
                <a:solidFill>
                  <a:schemeClr val="bg1"/>
                </a:solidFill>
              </a:rPr>
              <a:t>Rivers to Blood</a:t>
            </a:r>
          </a:p>
        </p:txBody>
      </p:sp>
      <p:pic>
        <p:nvPicPr>
          <p:cNvPr id="2052" name="Picture 4" descr="Third Vial of WRATH &quot;Rivers &amp; Springs&quot; Revelation 16:4-7 4 The 3rd ANGEL  poured out his BOWL on the RIVERS… | Book of revelation, Revelation bible,  Revelation study">
            <a:extLst>
              <a:ext uri="{FF2B5EF4-FFF2-40B4-BE49-F238E27FC236}">
                <a16:creationId xmlns:a16="http://schemas.microsoft.com/office/drawing/2014/main" id="{62A0D0EB-9215-4F91-A92B-310B36581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2135" y="2686599"/>
            <a:ext cx="1158090" cy="651850"/>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4D4E7393-F41E-4330-8C25-C64F37E9EF7C}"/>
              </a:ext>
            </a:extLst>
          </p:cNvPr>
          <p:cNvSpPr txBox="1"/>
          <p:nvPr/>
        </p:nvSpPr>
        <p:spPr>
          <a:xfrm>
            <a:off x="4805428" y="5003646"/>
            <a:ext cx="1250967" cy="738664"/>
          </a:xfrm>
          <a:prstGeom prst="rect">
            <a:avLst/>
          </a:prstGeom>
          <a:noFill/>
        </p:spPr>
        <p:txBody>
          <a:bodyPr wrap="square" rtlCol="0">
            <a:spAutoFit/>
          </a:bodyPr>
          <a:lstStyle/>
          <a:p>
            <a:r>
              <a:rPr lang="en-US" sz="1400" dirty="0">
                <a:solidFill>
                  <a:schemeClr val="bg1"/>
                </a:solidFill>
              </a:rPr>
              <a:t>Rev. 16:8</a:t>
            </a:r>
          </a:p>
          <a:p>
            <a:r>
              <a:rPr lang="en-US" sz="1400" dirty="0">
                <a:solidFill>
                  <a:schemeClr val="bg1"/>
                </a:solidFill>
              </a:rPr>
              <a:t>Sun Scorched Men With Fire</a:t>
            </a:r>
          </a:p>
        </p:txBody>
      </p:sp>
      <p:sp>
        <p:nvSpPr>
          <p:cNvPr id="82" name="TextBox 81">
            <a:extLst>
              <a:ext uri="{FF2B5EF4-FFF2-40B4-BE49-F238E27FC236}">
                <a16:creationId xmlns:a16="http://schemas.microsoft.com/office/drawing/2014/main" id="{41AE20AE-A29C-4869-A7D9-6BB1DC7ADBF0}"/>
              </a:ext>
            </a:extLst>
          </p:cNvPr>
          <p:cNvSpPr txBox="1"/>
          <p:nvPr/>
        </p:nvSpPr>
        <p:spPr>
          <a:xfrm>
            <a:off x="6246285" y="4974442"/>
            <a:ext cx="1487204" cy="738664"/>
          </a:xfrm>
          <a:prstGeom prst="rect">
            <a:avLst/>
          </a:prstGeom>
          <a:noFill/>
        </p:spPr>
        <p:txBody>
          <a:bodyPr wrap="square" rtlCol="0">
            <a:spAutoFit/>
          </a:bodyPr>
          <a:lstStyle/>
          <a:p>
            <a:r>
              <a:rPr lang="en-US" sz="1400" dirty="0">
                <a:solidFill>
                  <a:schemeClr val="bg1"/>
                </a:solidFill>
              </a:rPr>
              <a:t>Rev. 16:10</a:t>
            </a:r>
          </a:p>
          <a:p>
            <a:r>
              <a:rPr lang="en-US" sz="1400" dirty="0">
                <a:solidFill>
                  <a:schemeClr val="bg1"/>
                </a:solidFill>
              </a:rPr>
              <a:t>Beast’s Kingdom full of Darkness</a:t>
            </a:r>
          </a:p>
        </p:txBody>
      </p:sp>
      <p:sp>
        <p:nvSpPr>
          <p:cNvPr id="83" name="TextBox 82">
            <a:extLst>
              <a:ext uri="{FF2B5EF4-FFF2-40B4-BE49-F238E27FC236}">
                <a16:creationId xmlns:a16="http://schemas.microsoft.com/office/drawing/2014/main" id="{0201C695-83B2-4E71-97C8-C25780BB6741}"/>
              </a:ext>
            </a:extLst>
          </p:cNvPr>
          <p:cNvSpPr txBox="1"/>
          <p:nvPr/>
        </p:nvSpPr>
        <p:spPr>
          <a:xfrm>
            <a:off x="7675635" y="4960366"/>
            <a:ext cx="1159502" cy="738664"/>
          </a:xfrm>
          <a:prstGeom prst="rect">
            <a:avLst/>
          </a:prstGeom>
          <a:noFill/>
        </p:spPr>
        <p:txBody>
          <a:bodyPr wrap="square" rtlCol="0">
            <a:spAutoFit/>
          </a:bodyPr>
          <a:lstStyle/>
          <a:p>
            <a:r>
              <a:rPr lang="en-US" sz="1400" dirty="0">
                <a:solidFill>
                  <a:schemeClr val="bg1"/>
                </a:solidFill>
              </a:rPr>
              <a:t>Rev. 16:12</a:t>
            </a:r>
          </a:p>
          <a:p>
            <a:r>
              <a:rPr lang="en-US" sz="1400" dirty="0">
                <a:solidFill>
                  <a:schemeClr val="bg1"/>
                </a:solidFill>
              </a:rPr>
              <a:t>Euphrates Dried Up</a:t>
            </a:r>
          </a:p>
        </p:txBody>
      </p:sp>
      <p:pic>
        <p:nvPicPr>
          <p:cNvPr id="2056" name="Picture 8" descr="5th Bowl of Wrath - &quot;Throne of the Beast&quot; &quot;Darkness&quot; Biblical Interpretation">
            <a:extLst>
              <a:ext uri="{FF2B5EF4-FFF2-40B4-BE49-F238E27FC236}">
                <a16:creationId xmlns:a16="http://schemas.microsoft.com/office/drawing/2014/main" id="{E6EFE38E-C1C5-491D-BA21-ACC97CA3E3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6965" y="2263520"/>
            <a:ext cx="1159503" cy="11595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4th Bowl of Wrath - &quot;Sun&quot; &quot;Scorched&quot; Biblical Interpretation &amp; Pictures">
            <a:extLst>
              <a:ext uri="{FF2B5EF4-FFF2-40B4-BE49-F238E27FC236}">
                <a16:creationId xmlns:a16="http://schemas.microsoft.com/office/drawing/2014/main" id="{64DEDDDE-BB03-4B24-AD95-0B92A5C809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2740" y="2246020"/>
            <a:ext cx="1157750" cy="115775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6th Bowl of WRATH &quot;EUPHRATES&quot; Revelation 16:12 The 6th Angel poured out his  BOWL on the GREAT RIVER EUPHRATES, a… | Book of revelation, Revelation  bible, Revelation">
            <a:extLst>
              <a:ext uri="{FF2B5EF4-FFF2-40B4-BE49-F238E27FC236}">
                <a16:creationId xmlns:a16="http://schemas.microsoft.com/office/drawing/2014/main" id="{A8100845-6937-4022-B4F9-E94403C04F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6282" y="2780315"/>
            <a:ext cx="1159503" cy="65222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he Evil Messiah | NeverThirsty">
            <a:extLst>
              <a:ext uri="{FF2B5EF4-FFF2-40B4-BE49-F238E27FC236}">
                <a16:creationId xmlns:a16="http://schemas.microsoft.com/office/drawing/2014/main" id="{4EB9EB7E-BD2C-475B-9A57-4560985A22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28699" y="2670658"/>
            <a:ext cx="1031989" cy="77055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God Overturns Nature – Adventist Online">
            <a:extLst>
              <a:ext uri="{FF2B5EF4-FFF2-40B4-BE49-F238E27FC236}">
                <a16:creationId xmlns:a16="http://schemas.microsoft.com/office/drawing/2014/main" id="{ADBA6737-3AE5-4AE9-80CF-7BAB854F5D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92652" y="2757486"/>
            <a:ext cx="1061148" cy="596896"/>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4FB37E41-658D-481C-AB37-54C60BBBC056}"/>
              </a:ext>
            </a:extLst>
          </p:cNvPr>
          <p:cNvSpPr txBox="1"/>
          <p:nvPr/>
        </p:nvSpPr>
        <p:spPr>
          <a:xfrm>
            <a:off x="9028699" y="5234538"/>
            <a:ext cx="1202010" cy="307777"/>
          </a:xfrm>
          <a:prstGeom prst="rect">
            <a:avLst/>
          </a:prstGeom>
          <a:noFill/>
        </p:spPr>
        <p:txBody>
          <a:bodyPr wrap="square" rtlCol="0">
            <a:spAutoFit/>
          </a:bodyPr>
          <a:lstStyle/>
          <a:p>
            <a:r>
              <a:rPr lang="en-US" sz="1400" dirty="0">
                <a:solidFill>
                  <a:schemeClr val="bg1"/>
                </a:solidFill>
              </a:rPr>
              <a:t>Rev. 16:13-14</a:t>
            </a:r>
          </a:p>
        </p:txBody>
      </p:sp>
      <p:sp>
        <p:nvSpPr>
          <p:cNvPr id="87" name="TextBox 86">
            <a:extLst>
              <a:ext uri="{FF2B5EF4-FFF2-40B4-BE49-F238E27FC236}">
                <a16:creationId xmlns:a16="http://schemas.microsoft.com/office/drawing/2014/main" id="{64D5F362-B080-470B-B003-FF2A7E5969BC}"/>
              </a:ext>
            </a:extLst>
          </p:cNvPr>
          <p:cNvSpPr txBox="1"/>
          <p:nvPr/>
        </p:nvSpPr>
        <p:spPr>
          <a:xfrm>
            <a:off x="10292651" y="5003646"/>
            <a:ext cx="1114227" cy="738664"/>
          </a:xfrm>
          <a:prstGeom prst="rect">
            <a:avLst/>
          </a:prstGeom>
          <a:noFill/>
        </p:spPr>
        <p:txBody>
          <a:bodyPr wrap="square" rtlCol="0">
            <a:spAutoFit/>
          </a:bodyPr>
          <a:lstStyle/>
          <a:p>
            <a:r>
              <a:rPr lang="en-US" sz="1400" dirty="0">
                <a:solidFill>
                  <a:schemeClr val="bg1"/>
                </a:solidFill>
              </a:rPr>
              <a:t>Rev. 16:17-20 Earthquakes</a:t>
            </a:r>
          </a:p>
        </p:txBody>
      </p:sp>
    </p:spTree>
    <p:extLst>
      <p:ext uri="{BB962C8B-B14F-4D97-AF65-F5344CB8AC3E}">
        <p14:creationId xmlns:p14="http://schemas.microsoft.com/office/powerpoint/2010/main" val="420328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5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25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wipe(left)">
                                      <p:cBhvr>
                                        <p:cTn id="13" dur="1250"/>
                                        <p:tgtEl>
                                          <p:spTgt spid="66"/>
                                        </p:tgtEl>
                                      </p:cBhvr>
                                    </p:animEffect>
                                  </p:childTnLst>
                                </p:cTn>
                              </p:par>
                              <p:par>
                                <p:cTn id="14" presetID="22" presetClass="entr" presetSubtype="8"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1250"/>
                                        <p:tgtEl>
                                          <p:spTgt spid="67"/>
                                        </p:tgtEl>
                                      </p:cBhvr>
                                    </p:animEffect>
                                  </p:childTnLst>
                                </p:cTn>
                              </p:par>
                              <p:par>
                                <p:cTn id="17" presetID="22" presetClass="entr" presetSubtype="8"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left)">
                                      <p:cBhvr>
                                        <p:cTn id="19" dur="1250"/>
                                        <p:tgtEl>
                                          <p:spTgt spid="68"/>
                                        </p:tgtEl>
                                      </p:cBhvr>
                                    </p:animEffect>
                                  </p:childTnLst>
                                </p:cTn>
                              </p:par>
                              <p:par>
                                <p:cTn id="20" presetID="22" presetClass="entr" presetSubtype="8" fill="hold"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left)">
                                      <p:cBhvr>
                                        <p:cTn id="22" dur="1250"/>
                                        <p:tgtEl>
                                          <p:spTgt spid="69"/>
                                        </p:tgtEl>
                                      </p:cBhvr>
                                    </p:animEffect>
                                  </p:childTnLst>
                                </p:cTn>
                              </p:par>
                              <p:par>
                                <p:cTn id="23" presetID="22" presetClass="entr" presetSubtype="8"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wipe(left)">
                                      <p:cBhvr>
                                        <p:cTn id="25" dur="1250"/>
                                        <p:tgtEl>
                                          <p:spTgt spid="70"/>
                                        </p:tgtEl>
                                      </p:cBhvr>
                                    </p:animEffect>
                                  </p:childTnLst>
                                </p:cTn>
                              </p:par>
                              <p:par>
                                <p:cTn id="26" presetID="22" presetClass="entr" presetSubtype="8" fill="hold" nodeType="with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wipe(left)">
                                      <p:cBhvr>
                                        <p:cTn id="28" dur="1250"/>
                                        <p:tgtEl>
                                          <p:spTgt spid="71"/>
                                        </p:tgtEl>
                                      </p:cBhvr>
                                    </p:animEffect>
                                  </p:childTnLst>
                                </p:cTn>
                              </p:par>
                              <p:par>
                                <p:cTn id="29" presetID="22" presetClass="entr" presetSubtype="8"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wipe(left)">
                                      <p:cBhvr>
                                        <p:cTn id="31" dur="1250"/>
                                        <p:tgtEl>
                                          <p:spTgt spid="72"/>
                                        </p:tgtEl>
                                      </p:cBhvr>
                                    </p:animEffect>
                                  </p:childTnLst>
                                </p:cTn>
                              </p:par>
                              <p:par>
                                <p:cTn id="32" presetID="22" presetClass="entr" presetSubtype="8" fill="hold" nodeType="with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wipe(left)">
                                      <p:cBhvr>
                                        <p:cTn id="34" dur="1250"/>
                                        <p:tgtEl>
                                          <p:spTgt spid="73"/>
                                        </p:tgtEl>
                                      </p:cBhvr>
                                    </p:animEffect>
                                  </p:childTnLst>
                                </p:cTn>
                              </p:par>
                            </p:childTnLst>
                          </p:cTn>
                        </p:par>
                        <p:par>
                          <p:cTn id="35" fill="hold">
                            <p:stCondLst>
                              <p:cond delay="1250"/>
                            </p:stCondLst>
                            <p:childTnLst>
                              <p:par>
                                <p:cTn id="36" presetID="22" presetClass="entr" presetSubtype="8"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1250"/>
                                        <p:tgtEl>
                                          <p:spTgt spid="8"/>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wipe(left)">
                                      <p:cBhvr>
                                        <p:cTn id="41" dur="1250"/>
                                        <p:tgtEl>
                                          <p:spTgt spid="77"/>
                                        </p:tgtEl>
                                      </p:cBhvr>
                                    </p:animEffect>
                                  </p:childTnLst>
                                </p:cTn>
                              </p:par>
                              <p:par>
                                <p:cTn id="42" presetID="22" presetClass="entr" presetSubtype="8" fill="hold" nodeType="with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wipe(left)">
                                      <p:cBhvr>
                                        <p:cTn id="44" dur="1250"/>
                                        <p:tgtEl>
                                          <p:spTgt spid="78"/>
                                        </p:tgtEl>
                                      </p:cBhvr>
                                    </p:animEffect>
                                  </p:childTnLst>
                                </p:cTn>
                              </p:par>
                            </p:childTnLst>
                          </p:cTn>
                        </p:par>
                        <p:par>
                          <p:cTn id="45" fill="hold">
                            <p:stCondLst>
                              <p:cond delay="2500"/>
                            </p:stCondLst>
                            <p:childTnLst>
                              <p:par>
                                <p:cTn id="46" presetID="22" presetClass="entr" presetSubtype="8" fill="hold" grpId="0" nodeType="after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wipe(left)">
                                      <p:cBhvr>
                                        <p:cTn id="48" dur="1250"/>
                                        <p:tgtEl>
                                          <p:spTgt spid="79"/>
                                        </p:tgtEl>
                                      </p:cBhvr>
                                    </p:animEffect>
                                  </p:childTnLst>
                                </p:cTn>
                              </p:par>
                              <p:par>
                                <p:cTn id="49" presetID="22" presetClass="entr" presetSubtype="8"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1250"/>
                                        <p:tgtEl>
                                          <p:spTgt spid="13"/>
                                        </p:tgtEl>
                                      </p:cBhvr>
                                    </p:animEffect>
                                  </p:childTnLst>
                                </p:cTn>
                              </p:par>
                              <p:par>
                                <p:cTn id="52" presetID="22" presetClass="entr" presetSubtype="8" fill="hold" nodeType="withEffect">
                                  <p:stCondLst>
                                    <p:cond delay="0"/>
                                  </p:stCondLst>
                                  <p:childTnLst>
                                    <p:set>
                                      <p:cBhvr>
                                        <p:cTn id="53" dur="1" fill="hold">
                                          <p:stCondLst>
                                            <p:cond delay="0"/>
                                          </p:stCondLst>
                                        </p:cTn>
                                        <p:tgtEl>
                                          <p:spTgt spid="2050"/>
                                        </p:tgtEl>
                                        <p:attrNameLst>
                                          <p:attrName>style.visibility</p:attrName>
                                        </p:attrNameLst>
                                      </p:cBhvr>
                                      <p:to>
                                        <p:strVal val="visible"/>
                                      </p:to>
                                    </p:set>
                                    <p:animEffect transition="in" filter="wipe(left)">
                                      <p:cBhvr>
                                        <p:cTn id="54" dur="1250"/>
                                        <p:tgtEl>
                                          <p:spTgt spid="2050"/>
                                        </p:tgtEl>
                                      </p:cBhvr>
                                    </p:animEffect>
                                  </p:childTnLst>
                                </p:cTn>
                              </p:par>
                            </p:childTnLst>
                          </p:cTn>
                        </p:par>
                        <p:par>
                          <p:cTn id="55" fill="hold">
                            <p:stCondLst>
                              <p:cond delay="3750"/>
                            </p:stCondLst>
                            <p:childTnLst>
                              <p:par>
                                <p:cTn id="56" presetID="22" presetClass="entr" presetSubtype="8" fill="hold" grpId="0" nodeType="after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wipe(left)">
                                      <p:cBhvr>
                                        <p:cTn id="58" dur="1250"/>
                                        <p:tgtEl>
                                          <p:spTgt spid="80"/>
                                        </p:tgtEl>
                                      </p:cBhvr>
                                    </p:animEffect>
                                  </p:childTnLst>
                                </p:cTn>
                              </p:par>
                              <p:par>
                                <p:cTn id="59" presetID="22" presetClass="entr" presetSubtype="8"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1250"/>
                                        <p:tgtEl>
                                          <p:spTgt spid="18"/>
                                        </p:tgtEl>
                                      </p:cBhvr>
                                    </p:animEffect>
                                  </p:childTnLst>
                                </p:cTn>
                              </p:par>
                              <p:par>
                                <p:cTn id="62" presetID="22" presetClass="entr" presetSubtype="8" fill="hold" nodeType="withEffect">
                                  <p:stCondLst>
                                    <p:cond delay="0"/>
                                  </p:stCondLst>
                                  <p:childTnLst>
                                    <p:set>
                                      <p:cBhvr>
                                        <p:cTn id="63" dur="1" fill="hold">
                                          <p:stCondLst>
                                            <p:cond delay="0"/>
                                          </p:stCondLst>
                                        </p:cTn>
                                        <p:tgtEl>
                                          <p:spTgt spid="2052"/>
                                        </p:tgtEl>
                                        <p:attrNameLst>
                                          <p:attrName>style.visibility</p:attrName>
                                        </p:attrNameLst>
                                      </p:cBhvr>
                                      <p:to>
                                        <p:strVal val="visible"/>
                                      </p:to>
                                    </p:set>
                                    <p:animEffect transition="in" filter="wipe(left)">
                                      <p:cBhvr>
                                        <p:cTn id="64" dur="1250"/>
                                        <p:tgtEl>
                                          <p:spTgt spid="2052"/>
                                        </p:tgtEl>
                                      </p:cBhvr>
                                    </p:animEffect>
                                  </p:childTnLst>
                                </p:cTn>
                              </p:par>
                            </p:childTnLst>
                          </p:cTn>
                        </p:par>
                        <p:par>
                          <p:cTn id="65" fill="hold">
                            <p:stCondLst>
                              <p:cond delay="5000"/>
                            </p:stCondLst>
                            <p:childTnLst>
                              <p:par>
                                <p:cTn id="66" presetID="22" presetClass="entr" presetSubtype="8" fill="hold" grpId="0" nodeType="after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wipe(left)">
                                      <p:cBhvr>
                                        <p:cTn id="68" dur="1250"/>
                                        <p:tgtEl>
                                          <p:spTgt spid="81"/>
                                        </p:tgtEl>
                                      </p:cBhvr>
                                    </p:animEffect>
                                  </p:childTnLst>
                                </p:cTn>
                              </p:par>
                              <p:par>
                                <p:cTn id="69" presetID="22" presetClass="entr" presetSubtype="8"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left)">
                                      <p:cBhvr>
                                        <p:cTn id="71" dur="1250"/>
                                        <p:tgtEl>
                                          <p:spTgt spid="23"/>
                                        </p:tgtEl>
                                      </p:cBhvr>
                                    </p:animEffect>
                                  </p:childTnLst>
                                </p:cTn>
                              </p:par>
                              <p:par>
                                <p:cTn id="72" presetID="22" presetClass="entr" presetSubtype="8" fill="hold" nodeType="withEffect">
                                  <p:stCondLst>
                                    <p:cond delay="0"/>
                                  </p:stCondLst>
                                  <p:childTnLst>
                                    <p:set>
                                      <p:cBhvr>
                                        <p:cTn id="73" dur="1" fill="hold">
                                          <p:stCondLst>
                                            <p:cond delay="0"/>
                                          </p:stCondLst>
                                        </p:cTn>
                                        <p:tgtEl>
                                          <p:spTgt spid="2058"/>
                                        </p:tgtEl>
                                        <p:attrNameLst>
                                          <p:attrName>style.visibility</p:attrName>
                                        </p:attrNameLst>
                                      </p:cBhvr>
                                      <p:to>
                                        <p:strVal val="visible"/>
                                      </p:to>
                                    </p:set>
                                    <p:animEffect transition="in" filter="wipe(left)">
                                      <p:cBhvr>
                                        <p:cTn id="74" dur="1250"/>
                                        <p:tgtEl>
                                          <p:spTgt spid="2058"/>
                                        </p:tgtEl>
                                      </p:cBhvr>
                                    </p:animEffect>
                                  </p:childTnLst>
                                </p:cTn>
                              </p:par>
                            </p:childTnLst>
                          </p:cTn>
                        </p:par>
                        <p:par>
                          <p:cTn id="75" fill="hold">
                            <p:stCondLst>
                              <p:cond delay="6250"/>
                            </p:stCondLst>
                            <p:childTnLst>
                              <p:par>
                                <p:cTn id="76" presetID="22" presetClass="entr" presetSubtype="8" fill="hold" grpId="0" nodeType="afterEffect">
                                  <p:stCondLst>
                                    <p:cond delay="0"/>
                                  </p:stCondLst>
                                  <p:childTnLst>
                                    <p:set>
                                      <p:cBhvr>
                                        <p:cTn id="77" dur="1" fill="hold">
                                          <p:stCondLst>
                                            <p:cond delay="0"/>
                                          </p:stCondLst>
                                        </p:cTn>
                                        <p:tgtEl>
                                          <p:spTgt spid="82"/>
                                        </p:tgtEl>
                                        <p:attrNameLst>
                                          <p:attrName>style.visibility</p:attrName>
                                        </p:attrNameLst>
                                      </p:cBhvr>
                                      <p:to>
                                        <p:strVal val="visible"/>
                                      </p:to>
                                    </p:set>
                                    <p:animEffect transition="in" filter="wipe(left)">
                                      <p:cBhvr>
                                        <p:cTn id="78" dur="1250"/>
                                        <p:tgtEl>
                                          <p:spTgt spid="82"/>
                                        </p:tgtEl>
                                      </p:cBhvr>
                                    </p:animEffect>
                                  </p:childTnLst>
                                </p:cTn>
                              </p:par>
                              <p:par>
                                <p:cTn id="79" presetID="22" presetClass="entr" presetSubtype="8" fill="hold" nodeType="with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wipe(left)">
                                      <p:cBhvr>
                                        <p:cTn id="81" dur="1250"/>
                                        <p:tgtEl>
                                          <p:spTgt spid="28"/>
                                        </p:tgtEl>
                                      </p:cBhvr>
                                    </p:animEffect>
                                  </p:childTnLst>
                                </p:cTn>
                              </p:par>
                              <p:par>
                                <p:cTn id="82" presetID="22" presetClass="entr" presetSubtype="8" fill="hold" nodeType="withEffect">
                                  <p:stCondLst>
                                    <p:cond delay="0"/>
                                  </p:stCondLst>
                                  <p:childTnLst>
                                    <p:set>
                                      <p:cBhvr>
                                        <p:cTn id="83" dur="1" fill="hold">
                                          <p:stCondLst>
                                            <p:cond delay="0"/>
                                          </p:stCondLst>
                                        </p:cTn>
                                        <p:tgtEl>
                                          <p:spTgt spid="2056"/>
                                        </p:tgtEl>
                                        <p:attrNameLst>
                                          <p:attrName>style.visibility</p:attrName>
                                        </p:attrNameLst>
                                      </p:cBhvr>
                                      <p:to>
                                        <p:strVal val="visible"/>
                                      </p:to>
                                    </p:set>
                                    <p:animEffect transition="in" filter="wipe(left)">
                                      <p:cBhvr>
                                        <p:cTn id="84" dur="1250"/>
                                        <p:tgtEl>
                                          <p:spTgt spid="2056"/>
                                        </p:tgtEl>
                                      </p:cBhvr>
                                    </p:animEffect>
                                  </p:childTnLst>
                                </p:cTn>
                              </p:par>
                            </p:childTnLst>
                          </p:cTn>
                        </p:par>
                        <p:par>
                          <p:cTn id="85" fill="hold">
                            <p:stCondLst>
                              <p:cond delay="7500"/>
                            </p:stCondLst>
                            <p:childTnLst>
                              <p:par>
                                <p:cTn id="86" presetID="22" presetClass="entr" presetSubtype="8" fill="hold" grpId="0" nodeType="afterEffect">
                                  <p:stCondLst>
                                    <p:cond delay="0"/>
                                  </p:stCondLst>
                                  <p:childTnLst>
                                    <p:set>
                                      <p:cBhvr>
                                        <p:cTn id="87" dur="1" fill="hold">
                                          <p:stCondLst>
                                            <p:cond delay="0"/>
                                          </p:stCondLst>
                                        </p:cTn>
                                        <p:tgtEl>
                                          <p:spTgt spid="83"/>
                                        </p:tgtEl>
                                        <p:attrNameLst>
                                          <p:attrName>style.visibility</p:attrName>
                                        </p:attrNameLst>
                                      </p:cBhvr>
                                      <p:to>
                                        <p:strVal val="visible"/>
                                      </p:to>
                                    </p:set>
                                    <p:animEffect transition="in" filter="wipe(left)">
                                      <p:cBhvr>
                                        <p:cTn id="88" dur="1250"/>
                                        <p:tgtEl>
                                          <p:spTgt spid="83"/>
                                        </p:tgtEl>
                                      </p:cBhvr>
                                    </p:animEffect>
                                  </p:childTnLst>
                                </p:cTn>
                              </p:par>
                              <p:par>
                                <p:cTn id="89" presetID="22" presetClass="entr" presetSubtype="8" fill="hold" nodeType="with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wipe(left)">
                                      <p:cBhvr>
                                        <p:cTn id="91" dur="1250"/>
                                        <p:tgtEl>
                                          <p:spTgt spid="33"/>
                                        </p:tgtEl>
                                      </p:cBhvr>
                                    </p:animEffect>
                                  </p:childTnLst>
                                </p:cTn>
                              </p:par>
                              <p:par>
                                <p:cTn id="92" presetID="22" presetClass="entr" presetSubtype="8" fill="hold" nodeType="withEffect">
                                  <p:stCondLst>
                                    <p:cond delay="0"/>
                                  </p:stCondLst>
                                  <p:childTnLst>
                                    <p:set>
                                      <p:cBhvr>
                                        <p:cTn id="93" dur="1" fill="hold">
                                          <p:stCondLst>
                                            <p:cond delay="0"/>
                                          </p:stCondLst>
                                        </p:cTn>
                                        <p:tgtEl>
                                          <p:spTgt spid="2064"/>
                                        </p:tgtEl>
                                        <p:attrNameLst>
                                          <p:attrName>style.visibility</p:attrName>
                                        </p:attrNameLst>
                                      </p:cBhvr>
                                      <p:to>
                                        <p:strVal val="visible"/>
                                      </p:to>
                                    </p:set>
                                    <p:animEffect transition="in" filter="wipe(left)">
                                      <p:cBhvr>
                                        <p:cTn id="94" dur="1250"/>
                                        <p:tgtEl>
                                          <p:spTgt spid="2064"/>
                                        </p:tgtEl>
                                      </p:cBhvr>
                                    </p:animEffect>
                                  </p:childTnLst>
                                </p:cTn>
                              </p:par>
                            </p:childTnLst>
                          </p:cTn>
                        </p:par>
                        <p:par>
                          <p:cTn id="95" fill="hold">
                            <p:stCondLst>
                              <p:cond delay="8750"/>
                            </p:stCondLst>
                            <p:childTnLst>
                              <p:par>
                                <p:cTn id="96" presetID="22" presetClass="entr" presetSubtype="8" fill="hold" grpId="0" nodeType="afterEffect">
                                  <p:stCondLst>
                                    <p:cond delay="0"/>
                                  </p:stCondLst>
                                  <p:childTnLst>
                                    <p:set>
                                      <p:cBhvr>
                                        <p:cTn id="97" dur="1" fill="hold">
                                          <p:stCondLst>
                                            <p:cond delay="0"/>
                                          </p:stCondLst>
                                        </p:cTn>
                                        <p:tgtEl>
                                          <p:spTgt spid="85"/>
                                        </p:tgtEl>
                                        <p:attrNameLst>
                                          <p:attrName>style.visibility</p:attrName>
                                        </p:attrNameLst>
                                      </p:cBhvr>
                                      <p:to>
                                        <p:strVal val="visible"/>
                                      </p:to>
                                    </p:set>
                                    <p:animEffect transition="in" filter="wipe(left)">
                                      <p:cBhvr>
                                        <p:cTn id="98" dur="1250"/>
                                        <p:tgtEl>
                                          <p:spTgt spid="85"/>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wipe(left)">
                                      <p:cBhvr>
                                        <p:cTn id="101" dur="1250"/>
                                        <p:tgtEl>
                                          <p:spTgt spid="43"/>
                                        </p:tgtEl>
                                      </p:cBhvr>
                                    </p:animEffect>
                                  </p:childTnLst>
                                </p:cTn>
                              </p:par>
                              <p:par>
                                <p:cTn id="102" presetID="22" presetClass="entr" presetSubtype="8" fill="hold" nodeType="withEffect">
                                  <p:stCondLst>
                                    <p:cond delay="0"/>
                                  </p:stCondLst>
                                  <p:childTnLst>
                                    <p:set>
                                      <p:cBhvr>
                                        <p:cTn id="103" dur="1" fill="hold">
                                          <p:stCondLst>
                                            <p:cond delay="0"/>
                                          </p:stCondLst>
                                        </p:cTn>
                                        <p:tgtEl>
                                          <p:spTgt spid="2066"/>
                                        </p:tgtEl>
                                        <p:attrNameLst>
                                          <p:attrName>style.visibility</p:attrName>
                                        </p:attrNameLst>
                                      </p:cBhvr>
                                      <p:to>
                                        <p:strVal val="visible"/>
                                      </p:to>
                                    </p:set>
                                    <p:animEffect transition="in" filter="wipe(left)">
                                      <p:cBhvr>
                                        <p:cTn id="104" dur="1250"/>
                                        <p:tgtEl>
                                          <p:spTgt spid="2066"/>
                                        </p:tgtEl>
                                      </p:cBhvr>
                                    </p:animEffect>
                                  </p:childTnLst>
                                </p:cTn>
                              </p:par>
                            </p:childTnLst>
                          </p:cTn>
                        </p:par>
                        <p:par>
                          <p:cTn id="105" fill="hold">
                            <p:stCondLst>
                              <p:cond delay="10000"/>
                            </p:stCondLst>
                            <p:childTnLst>
                              <p:par>
                                <p:cTn id="106" presetID="22" presetClass="entr" presetSubtype="8" fill="hold" grpId="0" nodeType="afterEffect">
                                  <p:stCondLst>
                                    <p:cond delay="0"/>
                                  </p:stCondLst>
                                  <p:childTnLst>
                                    <p:set>
                                      <p:cBhvr>
                                        <p:cTn id="107" dur="1" fill="hold">
                                          <p:stCondLst>
                                            <p:cond delay="0"/>
                                          </p:stCondLst>
                                        </p:cTn>
                                        <p:tgtEl>
                                          <p:spTgt spid="87"/>
                                        </p:tgtEl>
                                        <p:attrNameLst>
                                          <p:attrName>style.visibility</p:attrName>
                                        </p:attrNameLst>
                                      </p:cBhvr>
                                      <p:to>
                                        <p:strVal val="visible"/>
                                      </p:to>
                                    </p:set>
                                    <p:animEffect transition="in" filter="wipe(left)">
                                      <p:cBhvr>
                                        <p:cTn id="108" dur="1250"/>
                                        <p:tgtEl>
                                          <p:spTgt spid="87"/>
                                        </p:tgtEl>
                                      </p:cBhvr>
                                    </p:animEffect>
                                  </p:childTnLst>
                                </p:cTn>
                              </p:par>
                              <p:par>
                                <p:cTn id="109" presetID="22" presetClass="entr" presetSubtype="8"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left)">
                                      <p:cBhvr>
                                        <p:cTn id="111" dur="1250"/>
                                        <p:tgtEl>
                                          <p:spTgt spid="38"/>
                                        </p:tgtEl>
                                      </p:cBhvr>
                                    </p:animEffect>
                                  </p:childTnLst>
                                </p:cTn>
                              </p:par>
                              <p:par>
                                <p:cTn id="112" presetID="22" presetClass="entr" presetSubtype="8" fill="hold" nodeType="withEffect">
                                  <p:stCondLst>
                                    <p:cond delay="0"/>
                                  </p:stCondLst>
                                  <p:childTnLst>
                                    <p:set>
                                      <p:cBhvr>
                                        <p:cTn id="113" dur="1" fill="hold">
                                          <p:stCondLst>
                                            <p:cond delay="0"/>
                                          </p:stCondLst>
                                        </p:cTn>
                                        <p:tgtEl>
                                          <p:spTgt spid="2068"/>
                                        </p:tgtEl>
                                        <p:attrNameLst>
                                          <p:attrName>style.visibility</p:attrName>
                                        </p:attrNameLst>
                                      </p:cBhvr>
                                      <p:to>
                                        <p:strVal val="visible"/>
                                      </p:to>
                                    </p:set>
                                    <p:animEffect transition="in" filter="wipe(left)">
                                      <p:cBhvr>
                                        <p:cTn id="114" dur="1250"/>
                                        <p:tgtEl>
                                          <p:spTgt spid="2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77" grpId="0"/>
      <p:bldP spid="79" grpId="0"/>
      <p:bldP spid="80" grpId="0"/>
      <p:bldP spid="81" grpId="0"/>
      <p:bldP spid="82" grpId="0"/>
      <p:bldP spid="83" grpId="0"/>
      <p:bldP spid="85" grpId="0"/>
      <p:bldP spid="87" grpId="0"/>
    </p:bldLst>
  </p:timing>
</p:sld>
</file>

<file path=ppt/theme/theme1.xml><?xml version="1.0" encoding="utf-8"?>
<a:theme xmlns:a="http://schemas.openxmlformats.org/drawingml/2006/main" name="1_Black Theme with custom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Theme with custom slides" id="{5E687656-73FB-4B9B-9076-8B4BA9BA225F}" vid="{B50CD072-23E4-4847-BD21-FA8A1F6944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BF4D8FC-BCEA-4A59-81F8-15968A174390}">
  <we:reference id="wa104380605" version="1.0.0.0" store="en-US" storeType="OMEX"/>
  <we:alternateReferences>
    <we:reference id="WA104380605" version="1.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Theme 2 with custom slides</Template>
  <TotalTime>41147</TotalTime>
  <Words>3464</Words>
  <Application>Microsoft Office PowerPoint</Application>
  <PresentationFormat>Widescreen</PresentationFormat>
  <Paragraphs>394</Paragraphs>
  <Slides>35</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Arial Black</vt:lpstr>
      <vt:lpstr>Arial Rounded MT Bold</vt:lpstr>
      <vt:lpstr>Calibri</vt:lpstr>
      <vt:lpstr>Helvetica Neue</vt:lpstr>
      <vt:lpstr>Lucida Handwriting</vt:lpstr>
      <vt:lpstr>Open Sans</vt:lpstr>
      <vt:lpstr>Times New Roman</vt:lpstr>
      <vt:lpstr>Verdana</vt:lpstr>
      <vt:lpstr>1_Black Theme with custom slides</vt:lpstr>
      <vt:lpstr>Revelation 12, War in Heaven</vt:lpstr>
      <vt:lpstr>The Design of the Gospels</vt:lpstr>
      <vt:lpstr>Two Men</vt:lpstr>
      <vt:lpstr>Chronology</vt:lpstr>
      <vt:lpstr>The Heptadic Structure (sevens)</vt:lpstr>
      <vt:lpstr>PowerPoint Presentation</vt:lpstr>
      <vt:lpstr>The Seals</vt:lpstr>
      <vt:lpstr>The Trumpet Judgments</vt:lpstr>
      <vt:lpstr>The Vials of Wrath</vt:lpstr>
      <vt:lpstr>PowerPoint Presentation</vt:lpstr>
      <vt:lpstr>PowerPoint Presentation</vt:lpstr>
      <vt:lpstr>PowerPoint Presentation</vt:lpstr>
      <vt:lpstr>PowerPoint Presentation</vt:lpstr>
      <vt:lpstr>Satan’s Seven Super Kingdoms</vt:lpstr>
      <vt:lpstr>War in Heaven</vt:lpstr>
      <vt:lpstr>PowerPoint Presentation</vt:lpstr>
      <vt:lpstr>War in Heaven</vt:lpstr>
      <vt:lpstr>War in Heaven</vt:lpstr>
      <vt:lpstr>War in Heaven</vt:lpstr>
      <vt:lpstr>War in Heaven</vt:lpstr>
      <vt:lpstr>War in Heaven</vt:lpstr>
      <vt:lpstr>War in Heaven</vt:lpstr>
      <vt:lpstr>War in Heaven</vt:lpstr>
      <vt:lpstr>War in Heaven</vt:lpstr>
      <vt:lpstr>War in Heaven</vt:lpstr>
      <vt:lpstr>Woman Persecuted</vt:lpstr>
      <vt:lpstr>PowerPoint Presentation</vt:lpstr>
      <vt:lpstr>PowerPoint Presentation</vt:lpstr>
      <vt:lpstr>PowerPoint Presentation</vt:lpstr>
      <vt:lpstr>PowerPoint Presentation</vt:lpstr>
      <vt:lpstr>Woman Persecuted</vt:lpstr>
      <vt:lpstr>PowerPoint Presentation</vt:lpstr>
      <vt:lpstr>Woman Persecuted</vt:lpstr>
      <vt:lpstr>Repentance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Martars</dc:title>
  <dc:creator>Bob Rogers</dc:creator>
  <cp:lastModifiedBy>Bob Rogers</cp:lastModifiedBy>
  <cp:revision>980</cp:revision>
  <dcterms:created xsi:type="dcterms:W3CDTF">2020-08-03T16:24:19Z</dcterms:created>
  <dcterms:modified xsi:type="dcterms:W3CDTF">2020-10-18T13:15:44Z</dcterms:modified>
</cp:coreProperties>
</file>