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5" r:id="rId9"/>
    <p:sldId id="262" r:id="rId10"/>
    <p:sldId id="274" r:id="rId11"/>
    <p:sldId id="271" r:id="rId12"/>
    <p:sldId id="263" r:id="rId13"/>
    <p:sldId id="270" r:id="rId14"/>
    <p:sldId id="264" r:id="rId15"/>
    <p:sldId id="266" r:id="rId16"/>
    <p:sldId id="267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9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B64E-499D-47E9-BB8B-110CEE36313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C48B-9E64-4AB7-B01D-E78DD9EE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740B-EB98-4AA0-A7C5-557197D6FE33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E246-4D3C-4972-8611-8C793493BC0D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59F9-6BD8-4B6B-BBC9-C3527BF0480A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31136" y="1005988"/>
            <a:ext cx="7729728" cy="1188720"/>
          </a:xfrm>
          <a:ln>
            <a:solidFill>
              <a:srgbClr val="FF0000"/>
            </a:solidFill>
          </a:ln>
        </p:spPr>
        <p:txBody>
          <a:bodyPr/>
          <a:lstStyle>
            <a:lvl1pPr>
              <a:defRPr b="1">
                <a:solidFill>
                  <a:srgbClr val="3737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>
                <a:solidFill>
                  <a:srgbClr val="3737FF"/>
                </a:solidFill>
              </a:defRPr>
            </a:lvl1pPr>
            <a:lvl2pPr>
              <a:buClr>
                <a:srgbClr val="FF0000"/>
              </a:buClr>
              <a:defRPr>
                <a:solidFill>
                  <a:srgbClr val="3737FF"/>
                </a:solidFill>
              </a:defRPr>
            </a:lvl2pPr>
            <a:lvl3pPr>
              <a:defRPr>
                <a:solidFill>
                  <a:srgbClr val="3737FF"/>
                </a:solidFill>
              </a:defRPr>
            </a:lvl3pPr>
            <a:lvl4pPr>
              <a:defRPr>
                <a:solidFill>
                  <a:srgbClr val="3737FF"/>
                </a:solidFill>
              </a:defRPr>
            </a:lvl4pPr>
            <a:lvl5pPr>
              <a:defRPr>
                <a:solidFill>
                  <a:srgbClr val="3737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45D3-32F2-4EE1-9026-66F155131719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06DA-1747-4D32-806C-1307EDF19DD4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5BB-C5B1-4565-BB3E-A37527EECF59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5DB2-5E3C-407E-AB75-CAE9C6140B93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1294-2D9F-4571-9D3D-9C30465A01C1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9F03-CE5D-42BD-8F85-7643DFB932EA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FA1A-63EB-47B4-B3FD-7EAAD551BA88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F0AFE95-0051-445E-8831-22F6EFE82BD6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6D20FC-49D3-4CA5-A03C-73EF5BB68E0C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2020%20Soccer/Administration/Adavanced%20Registration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Membership_2019/Soccer%20Receipts_2019.pdf" TargetMode="External"/><Relationship Id="rId2" Type="http://schemas.openxmlformats.org/officeDocument/2006/relationships/hyperlink" Target="../Membership_2019/Member%20ship%202019_Aug%2027_2019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Admin/BHRFC_Rec._Soccer_Contract%202019_2025_Signed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Financial%20statements/Receipts%20&amp;%20Debits-2019_Sep%204__2019.xls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../Tandia%20statements/Aug.%202019_Sep%206_2019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4932-DF7C-4ACF-B426-B4FAEF45E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125" y="198083"/>
            <a:ext cx="8991600" cy="164592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737FF"/>
                </a:solidFill>
              </a:rPr>
              <a:t>Brantford over-35 </a:t>
            </a:r>
            <a:br>
              <a:rPr lang="en-US" dirty="0">
                <a:solidFill>
                  <a:srgbClr val="3737FF"/>
                </a:solidFill>
              </a:rPr>
            </a:br>
            <a:r>
              <a:rPr lang="en-US" dirty="0">
                <a:solidFill>
                  <a:srgbClr val="3737FF"/>
                </a:solidFill>
              </a:rPr>
              <a:t>recreational soccer</a:t>
            </a:r>
            <a:br>
              <a:rPr lang="en-US" dirty="0">
                <a:solidFill>
                  <a:srgbClr val="3737FF"/>
                </a:solidFill>
              </a:rPr>
            </a:br>
            <a:r>
              <a:rPr lang="en-US" dirty="0">
                <a:solidFill>
                  <a:srgbClr val="3737FF"/>
                </a:solidFill>
              </a:rPr>
              <a:t>for fun, fitness and friendship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9B970-A7C5-4E5E-AC54-A8E1766F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130" y="3095244"/>
            <a:ext cx="4984352" cy="1796796"/>
          </a:xfrm>
          <a:ln w="22225">
            <a:solidFill>
              <a:srgbClr val="3737FF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Annual General Meeting</a:t>
            </a:r>
          </a:p>
          <a:p>
            <a:r>
              <a:rPr lang="en-US" sz="2400" b="1" dirty="0"/>
              <a:t>September 13, 2019 at 8:00 pm</a:t>
            </a:r>
          </a:p>
          <a:p>
            <a:r>
              <a:rPr lang="en-US" sz="2400" b="1" dirty="0"/>
              <a:t>Brantford Harlequins</a:t>
            </a:r>
          </a:p>
        </p:txBody>
      </p:sp>
      <p:pic>
        <p:nvPicPr>
          <p:cNvPr id="5" name="Picture 4" descr="A close up of a football ball&#10;&#10;Description automatically generated">
            <a:extLst>
              <a:ext uri="{FF2B5EF4-FFF2-40B4-BE49-F238E27FC236}">
                <a16:creationId xmlns:a16="http://schemas.microsoft.com/office/drawing/2014/main" id="{098EB691-7F12-4F6E-953D-3864C2DB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25" y="1960279"/>
            <a:ext cx="3575442" cy="3528085"/>
          </a:xfrm>
          <a:prstGeom prst="rect">
            <a:avLst/>
          </a:prstGeom>
          <a:ln w="38100">
            <a:solidFill>
              <a:srgbClr val="3737FF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7F490-5E12-43D5-88F8-DF562E7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3953" y="6246532"/>
            <a:ext cx="8717772" cy="320040"/>
          </a:xfrm>
        </p:spPr>
        <p:txBody>
          <a:bodyPr/>
          <a:lstStyle/>
          <a:p>
            <a:pPr algn="ctr"/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08E5C-C408-4C89-A2D1-53F9E1E5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3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7" y="231146"/>
            <a:ext cx="7729728" cy="1188720"/>
          </a:xfrm>
        </p:spPr>
        <p:txBody>
          <a:bodyPr>
            <a:normAutofit fontScale="90000"/>
          </a:bodyPr>
          <a:lstStyle/>
          <a:p>
            <a:pPr>
              <a:tabLst>
                <a:tab pos="2801938" algn="l"/>
              </a:tabLst>
            </a:pPr>
            <a:r>
              <a:rPr lang="en-US" dirty="0"/>
              <a:t>Approval to transfer</a:t>
            </a:r>
            <a:br>
              <a:rPr lang="en-US" dirty="0"/>
            </a:br>
            <a:r>
              <a:rPr lang="en-US" dirty="0"/>
              <a:t>Money from savings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/>
              <a:t>chequing</a:t>
            </a:r>
            <a:r>
              <a:rPr lang="en-US" dirty="0"/>
              <a:t> account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24" y="313518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234" y="1424193"/>
            <a:ext cx="7928051" cy="2765766"/>
          </a:xfrm>
        </p:spPr>
        <p:txBody>
          <a:bodyPr>
            <a:normAutofit/>
          </a:bodyPr>
          <a:lstStyle/>
          <a:p>
            <a:r>
              <a:rPr lang="en-US" sz="2000" dirty="0"/>
              <a:t>We have $</a:t>
            </a:r>
            <a:r>
              <a:rPr lang="en-US" sz="2000" dirty="0" err="1"/>
              <a:t>xxxxx</a:t>
            </a:r>
            <a:r>
              <a:rPr lang="en-US" sz="2000" dirty="0"/>
              <a:t> plus interest earned in the savings (facility) account.</a:t>
            </a:r>
          </a:p>
          <a:p>
            <a:r>
              <a:rPr lang="en-US" sz="2000" dirty="0"/>
              <a:t>Transfer money from savings to </a:t>
            </a:r>
            <a:r>
              <a:rPr lang="en-US" sz="2000" dirty="0" err="1"/>
              <a:t>chequing</a:t>
            </a:r>
            <a:r>
              <a:rPr lang="en-US" sz="2000" dirty="0"/>
              <a:t> account requires approval from membership and Credit Union should be notified.</a:t>
            </a:r>
          </a:p>
          <a:p>
            <a:r>
              <a:rPr lang="en-US" sz="2000" dirty="0">
                <a:highlight>
                  <a:srgbClr val="FFFF00"/>
                </a:highlight>
              </a:rPr>
              <a:t>No money was withdrawn</a:t>
            </a:r>
            <a:r>
              <a:rPr lang="en-US" sz="2000" dirty="0"/>
              <a:t> from savings account for building pergola and storage shed </a:t>
            </a:r>
            <a:r>
              <a:rPr lang="en-US" sz="2000" dirty="0">
                <a:highlight>
                  <a:srgbClr val="FFFF00"/>
                </a:highlight>
              </a:rPr>
              <a:t>although they were approved by the membership</a:t>
            </a:r>
            <a:r>
              <a:rPr lang="en-US" sz="2000" dirty="0"/>
              <a:t>.</a:t>
            </a:r>
          </a:p>
          <a:p>
            <a:r>
              <a:rPr lang="en-US" sz="2000" dirty="0"/>
              <a:t>Current amount in the </a:t>
            </a:r>
            <a:r>
              <a:rPr lang="en-US" sz="2000" dirty="0" err="1"/>
              <a:t>chequing</a:t>
            </a:r>
            <a:r>
              <a:rPr lang="en-US" sz="2000" dirty="0"/>
              <a:t> account will not cover the cost for new jerseys and printing sponsors’ name.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0484" y="6176625"/>
            <a:ext cx="5901189" cy="320040"/>
          </a:xfrm>
        </p:spPr>
        <p:txBody>
          <a:bodyPr/>
          <a:lstStyle/>
          <a:p>
            <a:r>
              <a:rPr lang="pt-BR" dirty="0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54159-FDB6-426B-BF23-6D05E8C24908}"/>
              </a:ext>
            </a:extLst>
          </p:cNvPr>
          <p:cNvSpPr txBox="1"/>
          <p:nvPr/>
        </p:nvSpPr>
        <p:spPr>
          <a:xfrm>
            <a:off x="1883704" y="3908567"/>
            <a:ext cx="8081434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737FF"/>
                </a:solidFill>
              </a:rPr>
              <a:t>Motion to approve transfer of necessary funding (maximum $</a:t>
            </a:r>
            <a:r>
              <a:rPr lang="en-US" sz="2000" dirty="0" err="1">
                <a:solidFill>
                  <a:srgbClr val="3737FF"/>
                </a:solidFill>
              </a:rPr>
              <a:t>xxxx</a:t>
            </a:r>
            <a:r>
              <a:rPr lang="en-US" sz="2000" dirty="0">
                <a:solidFill>
                  <a:srgbClr val="3737FF"/>
                </a:solidFill>
              </a:rPr>
              <a:t>) from savings to </a:t>
            </a:r>
            <a:r>
              <a:rPr lang="en-US" sz="2000" dirty="0" err="1">
                <a:solidFill>
                  <a:srgbClr val="3737FF"/>
                </a:solidFill>
              </a:rPr>
              <a:t>chequing</a:t>
            </a:r>
            <a:endParaRPr lang="en-US" sz="2000" dirty="0">
              <a:solidFill>
                <a:srgbClr val="3737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737FF"/>
                </a:solidFill>
              </a:rPr>
              <a:t>	Proposed by:		Raman Chirakal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737FF"/>
                </a:solidFill>
              </a:rPr>
              <a:t>	Seconded by:		Dave Lee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737FF"/>
                </a:solidFill>
              </a:rPr>
              <a:t>	All in </a:t>
            </a:r>
            <a:r>
              <a:rPr lang="en-US" sz="2000" dirty="0" err="1">
                <a:solidFill>
                  <a:srgbClr val="3737FF"/>
                </a:solidFill>
              </a:rPr>
              <a:t>favour</a:t>
            </a:r>
            <a:r>
              <a:rPr lang="en-US" sz="2000" dirty="0">
                <a:solidFill>
                  <a:srgbClr val="3737FF"/>
                </a:solidFill>
              </a:rPr>
              <a:t>: 		Motion carried by a majority vote.</a:t>
            </a:r>
          </a:p>
        </p:txBody>
      </p:sp>
    </p:spTree>
    <p:extLst>
      <p:ext uri="{BB962C8B-B14F-4D97-AF65-F5344CB8AC3E}">
        <p14:creationId xmlns:p14="http://schemas.microsoft.com/office/powerpoint/2010/main" val="80154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959" y="148774"/>
            <a:ext cx="7729728" cy="1188720"/>
          </a:xfrm>
        </p:spPr>
        <p:txBody>
          <a:bodyPr/>
          <a:lstStyle/>
          <a:p>
            <a:r>
              <a:rPr lang="en-US" dirty="0"/>
              <a:t>Article 12:</a:t>
            </a:r>
            <a:br>
              <a:rPr lang="en-US" dirty="0"/>
            </a:br>
            <a:r>
              <a:rPr lang="en-US" dirty="0"/>
              <a:t>Code of conduct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30" y="210021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51" y="1403087"/>
            <a:ext cx="9179396" cy="3977125"/>
          </a:xfrm>
        </p:spPr>
        <p:txBody>
          <a:bodyPr>
            <a:normAutofit/>
          </a:bodyPr>
          <a:lstStyle/>
          <a:p>
            <a:r>
              <a:rPr lang="en-US" sz="2000" dirty="0"/>
              <a:t>Article 12.1</a:t>
            </a:r>
          </a:p>
          <a:p>
            <a:pPr lvl="1" algn="just"/>
            <a:r>
              <a:rPr lang="en-US" sz="1800" dirty="0"/>
              <a:t>The objective of the club is to provide recreational soccer through fun, fitness, and friendly competition. </a:t>
            </a:r>
            <a:r>
              <a:rPr lang="en-US" sz="1800" b="1" dirty="0">
                <a:highlight>
                  <a:srgbClr val="FFFF00"/>
                </a:highlight>
              </a:rPr>
              <a:t>Physical or verbal abuse during a game, whether on the field of play or on the sidelines, will not be tolerated.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/>
              <a:t>Any questionable type of infraction will be dealt appropriately by the team captains or their deputies, who have witnessed the said infraction.</a:t>
            </a:r>
          </a:p>
          <a:p>
            <a:r>
              <a:rPr lang="en-US" sz="2000" dirty="0"/>
              <a:t>Amendment proposed by Dave Lee and seconded by Raman Chirakal</a:t>
            </a:r>
          </a:p>
          <a:p>
            <a:pPr lvl="1" algn="just"/>
            <a:r>
              <a:rPr lang="en-US" sz="1800" dirty="0"/>
              <a:t>The objective of the club is to provide recreational soccer through fun, fitness, and friendly competition. </a:t>
            </a:r>
            <a:r>
              <a:rPr lang="en-US" sz="1800" b="1" dirty="0">
                <a:highlight>
                  <a:srgbClr val="FFFF00"/>
                </a:highlight>
              </a:rPr>
              <a:t>Physical or verbal abuse and racism in any form, on the field of play, on the sidelines or anywhere within the confines of the club will not be tolerated</a:t>
            </a:r>
            <a:r>
              <a:rPr lang="en-US" sz="1800" b="1" dirty="0"/>
              <a:t>.</a:t>
            </a:r>
            <a:r>
              <a:rPr lang="en-US" sz="1800" dirty="0"/>
              <a:t> Any questionable type of infraction will be dealt appropriately by the team captains or their deputies, who have witnessed the said infraction.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9922" y="6299036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6E0E0EC-8EC5-416E-BABB-A3807FE97AE3}"/>
              </a:ext>
            </a:extLst>
          </p:cNvPr>
          <p:cNvSpPr txBox="1">
            <a:spLocks/>
          </p:cNvSpPr>
          <p:nvPr/>
        </p:nvSpPr>
        <p:spPr>
          <a:xfrm>
            <a:off x="824804" y="5394738"/>
            <a:ext cx="10267090" cy="889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737FF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737FF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737FF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737FF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3737FF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Motion to approve the amendment:	Tabled by Dave Lee and seconded by Raman Chirakal</a:t>
            </a:r>
          </a:p>
          <a:p>
            <a:pPr lvl="1"/>
            <a:r>
              <a:rPr lang="en-US" sz="2000" dirty="0"/>
              <a:t>Motion was approved unanimously. </a:t>
            </a:r>
          </a:p>
        </p:txBody>
      </p:sp>
    </p:spTree>
    <p:extLst>
      <p:ext uri="{BB962C8B-B14F-4D97-AF65-F5344CB8AC3E}">
        <p14:creationId xmlns:p14="http://schemas.microsoft.com/office/powerpoint/2010/main" val="413845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765" y="320040"/>
            <a:ext cx="7729728" cy="1188720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36" y="402412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236" y="1683021"/>
            <a:ext cx="7886257" cy="4116045"/>
          </a:xfrm>
        </p:spPr>
        <p:txBody>
          <a:bodyPr>
            <a:normAutofit/>
          </a:bodyPr>
          <a:lstStyle/>
          <a:p>
            <a:r>
              <a:rPr lang="en-US" sz="2000" dirty="0"/>
              <a:t>Year-end social:</a:t>
            </a:r>
          </a:p>
          <a:p>
            <a:pPr lvl="1"/>
            <a:r>
              <a:rPr lang="en-US" sz="1800" dirty="0"/>
              <a:t>October 18 after the game</a:t>
            </a:r>
          </a:p>
          <a:p>
            <a:pPr lvl="1"/>
            <a:r>
              <a:rPr lang="en-US" sz="1800" dirty="0"/>
              <a:t>Pizza and chicken wings</a:t>
            </a:r>
          </a:p>
          <a:p>
            <a:pPr lvl="1"/>
            <a:r>
              <a:rPr lang="en-US" sz="1800" dirty="0"/>
              <a:t>$10.00 per person for two beers and food</a:t>
            </a:r>
          </a:p>
          <a:p>
            <a:pPr marL="228600" lvl="1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**</a:t>
            </a:r>
            <a:r>
              <a:rPr lang="en-US" sz="1800" dirty="0"/>
              <a:t>SPONSORED BY SUNDAY GROUP</a:t>
            </a:r>
            <a:r>
              <a:rPr lang="en-US" sz="1800" dirty="0">
                <a:solidFill>
                  <a:srgbClr val="FF0000"/>
                </a:solidFill>
              </a:rPr>
              <a:t>**</a:t>
            </a:r>
            <a:endParaRPr lang="en-US" sz="2000" dirty="0"/>
          </a:p>
          <a:p>
            <a:r>
              <a:rPr lang="en-US" sz="2000" dirty="0"/>
              <a:t>Advanced registration</a:t>
            </a:r>
          </a:p>
          <a:p>
            <a:pPr lvl="1"/>
            <a:r>
              <a:rPr lang="en-US" sz="1800" dirty="0"/>
              <a:t>Sundays:  $40.00 before October 27 ($50 after Oct. 27)</a:t>
            </a:r>
          </a:p>
          <a:p>
            <a:pPr lvl="1"/>
            <a:r>
              <a:rPr lang="en-US" sz="1800" dirty="0"/>
              <a:t>Proposed by: </a:t>
            </a:r>
            <a:r>
              <a:rPr lang="en-US" sz="1800" dirty="0" err="1"/>
              <a:t>Tomo</a:t>
            </a:r>
            <a:r>
              <a:rPr lang="en-US" sz="1800" dirty="0"/>
              <a:t> </a:t>
            </a:r>
            <a:r>
              <a:rPr lang="en-US" sz="1800" dirty="0" err="1"/>
              <a:t>Dancetovic</a:t>
            </a:r>
            <a:r>
              <a:rPr lang="en-US" sz="1800" dirty="0"/>
              <a:t>	Seconded by: Raman Chirakal</a:t>
            </a:r>
          </a:p>
          <a:p>
            <a:pPr lvl="1"/>
            <a:r>
              <a:rPr lang="en-US" sz="1800" dirty="0"/>
              <a:t>Motion carried unanimously.</a:t>
            </a:r>
          </a:p>
          <a:p>
            <a:pPr marL="228600" lvl="1" indent="0">
              <a:buNone/>
            </a:pPr>
            <a:r>
              <a:rPr lang="en-US" sz="1800" dirty="0">
                <a:hlinkClick r:id="rId3" action="ppaction://hlinkfile"/>
              </a:rPr>
              <a:t>..\..\2020 Soccer\Administration\</a:t>
            </a:r>
            <a:r>
              <a:rPr lang="en-US" sz="1800" dirty="0" err="1">
                <a:hlinkClick r:id="rId3" action="ppaction://hlinkfile"/>
              </a:rPr>
              <a:t>Adavanced</a:t>
            </a:r>
            <a:r>
              <a:rPr lang="en-US" sz="1800" dirty="0">
                <a:hlinkClick r:id="rId3" action="ppaction://hlinkfile"/>
              </a:rPr>
              <a:t> Registration.docx</a:t>
            </a:r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8626" y="6217920"/>
            <a:ext cx="5901189" cy="320040"/>
          </a:xfrm>
        </p:spPr>
        <p:txBody>
          <a:bodyPr/>
          <a:lstStyle/>
          <a:p>
            <a:r>
              <a:rPr lang="pt-BR" dirty="0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5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7" y="231146"/>
            <a:ext cx="7729728" cy="1188720"/>
          </a:xfrm>
        </p:spPr>
        <p:txBody>
          <a:bodyPr/>
          <a:lstStyle/>
          <a:p>
            <a:r>
              <a:rPr lang="en-US" dirty="0"/>
              <a:t>Election of officers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24" y="313518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028" y="1506040"/>
            <a:ext cx="7886257" cy="4711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Dave Lee, President	Retiring</a:t>
            </a:r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en-US" sz="2000" dirty="0"/>
              <a:t>(Effective January 1, 2020)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Dave </a:t>
            </a:r>
            <a:r>
              <a:rPr lang="en-US" sz="2000" dirty="0" err="1"/>
              <a:t>Dodds</a:t>
            </a:r>
            <a:r>
              <a:rPr lang="en-US" sz="2000" dirty="0"/>
              <a:t> Jr., VP	Resigned</a:t>
            </a:r>
            <a:r>
              <a:rPr lang="en-US" sz="2000" dirty="0">
                <a:solidFill>
                  <a:srgbClr val="FF0000"/>
                </a:solidFill>
              </a:rPr>
              <a:t>** </a:t>
            </a:r>
            <a:r>
              <a:rPr lang="en-US" sz="2000" dirty="0"/>
              <a:t>(Effective Sep. 13, 2019)</a:t>
            </a:r>
          </a:p>
          <a:p>
            <a:r>
              <a:rPr lang="en-US" sz="2000" dirty="0"/>
              <a:t>President:</a:t>
            </a:r>
          </a:p>
          <a:p>
            <a:pPr lvl="1"/>
            <a:r>
              <a:rPr lang="en-US" sz="2000" dirty="0"/>
              <a:t>Name: 		</a:t>
            </a:r>
            <a:r>
              <a:rPr lang="en-US" sz="2000" dirty="0" err="1"/>
              <a:t>Tomo</a:t>
            </a:r>
            <a:r>
              <a:rPr lang="en-US" sz="2000" dirty="0"/>
              <a:t> </a:t>
            </a:r>
            <a:r>
              <a:rPr lang="en-US" sz="2000" dirty="0" err="1"/>
              <a:t>Dancetovic</a:t>
            </a:r>
            <a:endParaRPr lang="en-US" sz="2000" dirty="0"/>
          </a:p>
          <a:p>
            <a:pPr lvl="1"/>
            <a:r>
              <a:rPr lang="en-US" sz="2000" dirty="0"/>
              <a:t>Proposed by:	 Rick Mulvey and Seconded by: </a:t>
            </a:r>
            <a:r>
              <a:rPr lang="en-US" sz="2000" dirty="0" err="1"/>
              <a:t>Caid</a:t>
            </a:r>
            <a:r>
              <a:rPr lang="en-US" sz="2000" dirty="0"/>
              <a:t> Karim-</a:t>
            </a:r>
            <a:r>
              <a:rPr lang="en-US" sz="2000" dirty="0" err="1"/>
              <a:t>Eddine</a:t>
            </a:r>
            <a:endParaRPr lang="en-US" sz="2000" dirty="0"/>
          </a:p>
          <a:p>
            <a:pPr lvl="1"/>
            <a:r>
              <a:rPr lang="en-US" sz="2000" dirty="0" err="1"/>
              <a:t>Tomo</a:t>
            </a:r>
            <a:r>
              <a:rPr lang="en-US" sz="2000" dirty="0"/>
              <a:t> was elected unanimously.</a:t>
            </a:r>
          </a:p>
          <a:p>
            <a:r>
              <a:rPr lang="en-US" sz="2000" dirty="0"/>
              <a:t>Vice-President:		Jose </a:t>
            </a:r>
            <a:r>
              <a:rPr lang="en-US" sz="2000" dirty="0" err="1"/>
              <a:t>Pagoada</a:t>
            </a:r>
            <a:r>
              <a:rPr lang="en-US" sz="2000" dirty="0"/>
              <a:t> was acclaimed as the new VP</a:t>
            </a:r>
          </a:p>
          <a:p>
            <a:r>
              <a:rPr lang="en-US" sz="2000" dirty="0"/>
              <a:t>Treasurer:		Raman Chirakal</a:t>
            </a:r>
          </a:p>
          <a:p>
            <a:r>
              <a:rPr lang="en-US" sz="2000" dirty="0"/>
              <a:t>Executive members:	Justin </a:t>
            </a:r>
            <a:r>
              <a:rPr lang="en-US" sz="2000" dirty="0" err="1"/>
              <a:t>Wentzil</a:t>
            </a:r>
            <a:r>
              <a:rPr lang="en-US" sz="2000" dirty="0"/>
              <a:t> resigned</a:t>
            </a:r>
          </a:p>
          <a:p>
            <a:pPr lvl="1"/>
            <a:r>
              <a:rPr lang="en-US" sz="1800" dirty="0"/>
              <a:t>Joe </a:t>
            </a:r>
            <a:r>
              <a:rPr lang="en-US" sz="1800" dirty="0" err="1"/>
              <a:t>Maganja</a:t>
            </a:r>
            <a:r>
              <a:rPr lang="en-US" sz="1800" dirty="0"/>
              <a:t> and </a:t>
            </a:r>
            <a:r>
              <a:rPr lang="en-US" sz="1800" dirty="0" err="1"/>
              <a:t>Natalino</a:t>
            </a:r>
            <a:r>
              <a:rPr lang="en-US" sz="1800" dirty="0"/>
              <a:t> </a:t>
            </a:r>
            <a:r>
              <a:rPr lang="en-US" sz="1800" dirty="0" err="1"/>
              <a:t>Obili</a:t>
            </a:r>
            <a:r>
              <a:rPr lang="en-US" sz="1800" dirty="0"/>
              <a:t> continues to be executives</a:t>
            </a:r>
          </a:p>
          <a:p>
            <a:pPr lvl="1"/>
            <a:r>
              <a:rPr lang="en-US" sz="1800" dirty="0"/>
              <a:t>Dennis </a:t>
            </a:r>
            <a:r>
              <a:rPr lang="en-US" sz="1800" dirty="0" err="1"/>
              <a:t>Swackhammer</a:t>
            </a:r>
            <a:r>
              <a:rPr lang="en-US" sz="1800" dirty="0"/>
              <a:t>, Novak </a:t>
            </a:r>
            <a:r>
              <a:rPr lang="en-US" sz="1800" dirty="0" err="1"/>
              <a:t>Kulina</a:t>
            </a:r>
            <a:r>
              <a:rPr lang="en-US" sz="1800" dirty="0"/>
              <a:t> and </a:t>
            </a:r>
            <a:r>
              <a:rPr lang="en-US" sz="1800" dirty="0" err="1"/>
              <a:t>Caid</a:t>
            </a:r>
            <a:r>
              <a:rPr lang="en-US" sz="1800" dirty="0"/>
              <a:t> Karim-</a:t>
            </a:r>
            <a:r>
              <a:rPr lang="en-US" sz="1800" dirty="0" err="1"/>
              <a:t>Eddine</a:t>
            </a:r>
            <a:r>
              <a:rPr lang="en-US" sz="1800" dirty="0"/>
              <a:t>: New executives</a:t>
            </a:r>
          </a:p>
          <a:p>
            <a:r>
              <a:rPr lang="en-US" sz="2000" dirty="0"/>
              <a:t>Signing officers:		</a:t>
            </a:r>
            <a:r>
              <a:rPr lang="en-US" sz="2000" dirty="0" err="1"/>
              <a:t>Tomo</a:t>
            </a:r>
            <a:r>
              <a:rPr lang="en-US" sz="2000" dirty="0"/>
              <a:t>, Joe, Jose and Raman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0484" y="6224442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7" y="424440"/>
            <a:ext cx="7729728" cy="1188720"/>
          </a:xfrm>
        </p:spPr>
        <p:txBody>
          <a:bodyPr/>
          <a:lstStyle/>
          <a:p>
            <a:r>
              <a:rPr lang="en-US" dirty="0"/>
              <a:t>reviews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27" y="506812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557" y="1888826"/>
            <a:ext cx="7729728" cy="405182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Review off-side rule</a:t>
            </a:r>
            <a:r>
              <a:rPr lang="en-US" dirty="0"/>
              <a:t>:</a:t>
            </a:r>
          </a:p>
          <a:p>
            <a:pPr lvl="1"/>
            <a:r>
              <a:rPr lang="en-US" sz="1900" dirty="0"/>
              <a:t>Proposed by Ed </a:t>
            </a:r>
            <a:r>
              <a:rPr lang="en-US" sz="1900" dirty="0" err="1"/>
              <a:t>Wittek</a:t>
            </a:r>
            <a:r>
              <a:rPr lang="en-US" sz="1900" dirty="0"/>
              <a:t> and seconded by Joe </a:t>
            </a:r>
            <a:r>
              <a:rPr lang="en-US" sz="1900" dirty="0" err="1"/>
              <a:t>Maganja</a:t>
            </a:r>
            <a:r>
              <a:rPr lang="en-US" sz="1900" dirty="0"/>
              <a:t> and Jose </a:t>
            </a:r>
            <a:r>
              <a:rPr lang="en-US" sz="1900" dirty="0" err="1"/>
              <a:t>Pagoada</a:t>
            </a:r>
            <a:endParaRPr lang="en-US" sz="1900" dirty="0"/>
          </a:p>
          <a:p>
            <a:pPr lvl="1"/>
            <a:r>
              <a:rPr lang="en-US" sz="1900" dirty="0"/>
              <a:t>** This issue has been discussed and litigated several times.**</a:t>
            </a:r>
          </a:p>
          <a:p>
            <a:pPr lvl="1"/>
            <a:r>
              <a:rPr lang="en-US" sz="1900" dirty="0"/>
              <a:t>No off-side means no off-side. There should be no wiggle room.</a:t>
            </a:r>
          </a:p>
          <a:p>
            <a:pPr lvl="1"/>
            <a:r>
              <a:rPr lang="en-US" sz="1900" b="1" dirty="0"/>
              <a:t>Please refrain from shaming players who may be off-side</a:t>
            </a:r>
            <a:r>
              <a:rPr lang="en-US" sz="1900" dirty="0"/>
              <a:t>.</a:t>
            </a:r>
          </a:p>
          <a:p>
            <a:pPr lvl="2">
              <a:buClr>
                <a:srgbClr val="FF0000"/>
              </a:buClr>
            </a:pPr>
            <a:r>
              <a:rPr lang="en-US" sz="1900" dirty="0"/>
              <a:t>Leads to arguments and possibly fights.</a:t>
            </a:r>
          </a:p>
          <a:p>
            <a:r>
              <a:rPr lang="en-US" sz="2200" dirty="0"/>
              <a:t>Picnic 2020</a:t>
            </a:r>
            <a:r>
              <a:rPr lang="en-US" sz="2000" dirty="0"/>
              <a:t>:</a:t>
            </a:r>
          </a:p>
          <a:p>
            <a:pPr lvl="1"/>
            <a:r>
              <a:rPr lang="en-US" sz="1900" dirty="0"/>
              <a:t>Problems this year:	No help!</a:t>
            </a:r>
          </a:p>
          <a:p>
            <a:pPr lvl="1"/>
            <a:r>
              <a:rPr lang="en-US" sz="1900" dirty="0"/>
              <a:t>Solution for next year:	</a:t>
            </a:r>
            <a:r>
              <a:rPr lang="en-US" sz="1900" b="1" dirty="0"/>
              <a:t>Hire</a:t>
            </a:r>
            <a:r>
              <a:rPr lang="en-US" sz="1900" dirty="0"/>
              <a:t> help.</a:t>
            </a:r>
          </a:p>
          <a:p>
            <a:r>
              <a:rPr lang="en-US" sz="2200" dirty="0"/>
              <a:t>Ticket price in 2020:</a:t>
            </a:r>
            <a:r>
              <a:rPr lang="en-US" dirty="0"/>
              <a:t>	</a:t>
            </a:r>
          </a:p>
          <a:p>
            <a:pPr lvl="1"/>
            <a:r>
              <a:rPr lang="en-US" sz="1900" dirty="0"/>
              <a:t>$10.00 per ticket per person for food and </a:t>
            </a:r>
            <a:r>
              <a:rPr lang="en-US" sz="1900" dirty="0">
                <a:highlight>
                  <a:srgbClr val="FFFF00"/>
                </a:highlight>
              </a:rPr>
              <a:t>two drinks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4814" y="6191168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1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597" y="58680"/>
            <a:ext cx="7729728" cy="1188720"/>
          </a:xfrm>
        </p:spPr>
        <p:txBody>
          <a:bodyPr/>
          <a:lstStyle/>
          <a:p>
            <a:r>
              <a:rPr lang="en-US" dirty="0"/>
              <a:t>reviews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87" y="141052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597" y="1484966"/>
            <a:ext cx="7729728" cy="4732954"/>
          </a:xfrm>
        </p:spPr>
        <p:txBody>
          <a:bodyPr>
            <a:normAutofit/>
          </a:bodyPr>
          <a:lstStyle/>
          <a:p>
            <a:r>
              <a:rPr lang="en-US" sz="2000" dirty="0"/>
              <a:t>Sponsors for 2020</a:t>
            </a:r>
          </a:p>
          <a:p>
            <a:pPr lvl="1"/>
            <a:r>
              <a:rPr lang="en-US" sz="1800" dirty="0"/>
              <a:t>McGonagall’s Pub, </a:t>
            </a:r>
            <a:r>
              <a:rPr lang="en-US" sz="1800" dirty="0" err="1"/>
              <a:t>Lallo</a:t>
            </a:r>
            <a:r>
              <a:rPr lang="en-US" sz="1800" dirty="0"/>
              <a:t> Mazda, </a:t>
            </a:r>
            <a:r>
              <a:rPr lang="en-US" sz="1800" dirty="0" err="1"/>
              <a:t>ProQuip</a:t>
            </a:r>
            <a:r>
              <a:rPr lang="en-US" sz="1800" dirty="0"/>
              <a:t> Internationals, EM Copper Products, Forest Hu and </a:t>
            </a:r>
            <a:r>
              <a:rPr lang="en-US" sz="1800" dirty="0" err="1"/>
              <a:t>Vinces’s</a:t>
            </a:r>
            <a:r>
              <a:rPr lang="en-US" sz="1800" dirty="0"/>
              <a:t> Hairstylists.</a:t>
            </a:r>
          </a:p>
          <a:p>
            <a:pPr lvl="1"/>
            <a:r>
              <a:rPr lang="en-US" sz="1800" dirty="0" err="1"/>
              <a:t>JoseF</a:t>
            </a:r>
            <a:r>
              <a:rPr lang="en-US" sz="1800" dirty="0"/>
              <a:t> Construction? (Jose), 	Aecon? (Dave Jr.)</a:t>
            </a:r>
          </a:p>
          <a:p>
            <a:r>
              <a:rPr lang="en-US" sz="2000" dirty="0"/>
              <a:t>New jerseys:</a:t>
            </a:r>
          </a:p>
          <a:p>
            <a:pPr lvl="1"/>
            <a:r>
              <a:rPr lang="en-US" sz="1800" dirty="0" err="1"/>
              <a:t>Tomo</a:t>
            </a:r>
            <a:r>
              <a:rPr lang="en-US" sz="1800" dirty="0"/>
              <a:t> </a:t>
            </a:r>
            <a:r>
              <a:rPr lang="en-US" sz="1800" dirty="0" err="1"/>
              <a:t>Dancetovic</a:t>
            </a:r>
            <a:r>
              <a:rPr lang="en-US" sz="1800" dirty="0"/>
              <a:t> is ordering new Jerseys from overseas.</a:t>
            </a:r>
          </a:p>
          <a:p>
            <a:r>
              <a:rPr lang="en-US" sz="2000" dirty="0"/>
              <a:t>Captains for 2020</a:t>
            </a:r>
          </a:p>
          <a:p>
            <a:pPr lvl="1"/>
            <a:r>
              <a:rPr lang="en-US" sz="1800" dirty="0"/>
              <a:t>Novak </a:t>
            </a:r>
            <a:r>
              <a:rPr lang="en-US" sz="1800" dirty="0" err="1"/>
              <a:t>Kulina</a:t>
            </a:r>
            <a:r>
              <a:rPr lang="en-US" sz="1800" dirty="0"/>
              <a:t> </a:t>
            </a:r>
            <a:r>
              <a:rPr lang="en-US" sz="1800" dirty="0" err="1"/>
              <a:t>Natalino</a:t>
            </a:r>
            <a:r>
              <a:rPr lang="en-US" sz="1800" dirty="0"/>
              <a:t> </a:t>
            </a:r>
            <a:r>
              <a:rPr lang="en-US" sz="1800" dirty="0" err="1"/>
              <a:t>Obili</a:t>
            </a:r>
            <a:r>
              <a:rPr lang="en-US" sz="1800" dirty="0"/>
              <a:t>, Bill Mann and Grant </a:t>
            </a:r>
            <a:r>
              <a:rPr lang="en-US" sz="1800" dirty="0" err="1"/>
              <a:t>Faiella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A fifth captain will be recruited if we have five teams (90 players minimum).</a:t>
            </a:r>
          </a:p>
          <a:p>
            <a:r>
              <a:rPr lang="en-US" sz="2000" dirty="0"/>
              <a:t>Any new business?</a:t>
            </a:r>
          </a:p>
          <a:p>
            <a:pPr lvl="1"/>
            <a:r>
              <a:rPr lang="en-US" sz="1800" dirty="0"/>
              <a:t>Dave </a:t>
            </a:r>
            <a:r>
              <a:rPr lang="en-US" sz="1800" dirty="0" err="1"/>
              <a:t>Dodds</a:t>
            </a:r>
            <a:r>
              <a:rPr lang="en-US" sz="1800" dirty="0"/>
              <a:t> Sr. and Mike Callaghan suggested review of teams and players a few weeks into the season to equalize </a:t>
            </a:r>
            <a:r>
              <a:rPr lang="en-US" sz="1800" dirty="0" err="1"/>
              <a:t>temas</a:t>
            </a:r>
            <a:r>
              <a:rPr lang="en-US" sz="1800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6185" y="6191168"/>
            <a:ext cx="5901189" cy="320040"/>
          </a:xfrm>
        </p:spPr>
        <p:txBody>
          <a:bodyPr/>
          <a:lstStyle/>
          <a:p>
            <a:r>
              <a:rPr lang="pt-BR" dirty="0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4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966" y="148774"/>
            <a:ext cx="7729728" cy="118872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33" y="214228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56" y="1469972"/>
            <a:ext cx="7729728" cy="460046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Team Sponsors:</a:t>
            </a:r>
          </a:p>
          <a:p>
            <a:pPr marL="228600" lvl="1" indent="0">
              <a:buNone/>
            </a:pPr>
            <a:r>
              <a:rPr lang="en-US" sz="1900" dirty="0" err="1"/>
              <a:t>McGonagalls</a:t>
            </a:r>
            <a:r>
              <a:rPr lang="en-US" sz="1900" dirty="0"/>
              <a:t>’ Pub (Dave)		Pro-Quip International (Sam)</a:t>
            </a:r>
          </a:p>
          <a:p>
            <a:pPr marL="228600" lvl="1" indent="0">
              <a:buNone/>
            </a:pPr>
            <a:r>
              <a:rPr lang="en-US" sz="1900" dirty="0" err="1"/>
              <a:t>Lallo</a:t>
            </a:r>
            <a:r>
              <a:rPr lang="en-US" sz="1900" dirty="0"/>
              <a:t> Mazda (Gary)		Vince’s Hairstylists (Vince)</a:t>
            </a:r>
          </a:p>
          <a:p>
            <a:pPr marL="228600" lvl="1" indent="0">
              <a:buNone/>
            </a:pPr>
            <a:r>
              <a:rPr lang="en-US" sz="1900" dirty="0"/>
              <a:t>EM Copper (John) 		Aecon (Dave Jr.)</a:t>
            </a:r>
          </a:p>
          <a:p>
            <a:pPr marL="228600" lvl="1" indent="0">
              <a:buNone/>
            </a:pPr>
            <a:r>
              <a:rPr lang="en-US" sz="1900" dirty="0"/>
              <a:t>		         Forrest Hu</a:t>
            </a:r>
          </a:p>
          <a:p>
            <a:r>
              <a:rPr lang="en-US" sz="2200" dirty="0"/>
              <a:t>Socials</a:t>
            </a:r>
            <a:r>
              <a:rPr lang="en-US" sz="1900" dirty="0"/>
              <a:t>:</a:t>
            </a:r>
          </a:p>
          <a:p>
            <a:pPr marL="228600" lvl="1" indent="0">
              <a:buNone/>
            </a:pPr>
            <a:r>
              <a:rPr lang="en-US" sz="1900" dirty="0"/>
              <a:t>Dave Lee, </a:t>
            </a:r>
            <a:r>
              <a:rPr lang="en-US" sz="1900" dirty="0" err="1"/>
              <a:t>Natalino</a:t>
            </a:r>
            <a:r>
              <a:rPr lang="en-US" sz="1900" dirty="0"/>
              <a:t> </a:t>
            </a:r>
            <a:r>
              <a:rPr lang="en-US" sz="1900" dirty="0" err="1"/>
              <a:t>Obili</a:t>
            </a:r>
            <a:r>
              <a:rPr lang="en-US" sz="1900" dirty="0"/>
              <a:t>, Novo </a:t>
            </a:r>
            <a:r>
              <a:rPr lang="en-US" sz="1900" dirty="0" err="1"/>
              <a:t>Bubic</a:t>
            </a:r>
            <a:r>
              <a:rPr lang="en-US" sz="1900" dirty="0"/>
              <a:t>, </a:t>
            </a:r>
            <a:r>
              <a:rPr lang="en-US" sz="1900" dirty="0" err="1"/>
              <a:t>Tomo</a:t>
            </a:r>
            <a:r>
              <a:rPr lang="en-US" sz="1900" dirty="0"/>
              <a:t> </a:t>
            </a:r>
            <a:r>
              <a:rPr lang="en-US" sz="1900" dirty="0" err="1"/>
              <a:t>Dancetovic</a:t>
            </a:r>
            <a:r>
              <a:rPr lang="en-US" sz="1900" dirty="0"/>
              <a:t>, Joe </a:t>
            </a:r>
            <a:r>
              <a:rPr lang="en-US" sz="1900" dirty="0" err="1"/>
              <a:t>Sinkaric</a:t>
            </a:r>
            <a:r>
              <a:rPr lang="en-US" sz="1900" dirty="0"/>
              <a:t>, Anna </a:t>
            </a:r>
            <a:r>
              <a:rPr lang="en-US" sz="1900" dirty="0" err="1"/>
              <a:t>Bubic</a:t>
            </a:r>
            <a:r>
              <a:rPr lang="en-US" sz="1900" dirty="0"/>
              <a:t> and Vera </a:t>
            </a:r>
            <a:r>
              <a:rPr lang="en-US" sz="1900" dirty="0" err="1"/>
              <a:t>Dancetovic</a:t>
            </a:r>
            <a:r>
              <a:rPr lang="en-US" sz="1900" dirty="0"/>
              <a:t>.</a:t>
            </a:r>
          </a:p>
          <a:p>
            <a:r>
              <a:rPr lang="en-US" sz="2200" dirty="0"/>
              <a:t>Facility upgrades</a:t>
            </a:r>
            <a:r>
              <a:rPr lang="en-US" sz="1900" dirty="0"/>
              <a:t>:</a:t>
            </a:r>
          </a:p>
          <a:p>
            <a:pPr marL="228600" lvl="1" indent="0">
              <a:buNone/>
            </a:pPr>
            <a:r>
              <a:rPr lang="en-US" sz="1900" dirty="0"/>
              <a:t>Novo </a:t>
            </a:r>
            <a:r>
              <a:rPr lang="en-US" sz="1900" dirty="0" err="1"/>
              <a:t>Bubic</a:t>
            </a:r>
            <a:r>
              <a:rPr lang="en-US" sz="1900" dirty="0"/>
              <a:t>, </a:t>
            </a:r>
            <a:r>
              <a:rPr lang="en-US" sz="1900" dirty="0" err="1"/>
              <a:t>Tomo</a:t>
            </a:r>
            <a:r>
              <a:rPr lang="en-US" sz="1900" dirty="0"/>
              <a:t> </a:t>
            </a:r>
            <a:r>
              <a:rPr lang="en-US" sz="1900" dirty="0" err="1"/>
              <a:t>Dancetovic</a:t>
            </a:r>
            <a:r>
              <a:rPr lang="en-US" sz="1900" dirty="0"/>
              <a:t> and Goran </a:t>
            </a:r>
            <a:r>
              <a:rPr lang="en-US" sz="1900" dirty="0" err="1"/>
              <a:t>Valsenko</a:t>
            </a:r>
            <a:endParaRPr lang="en-US" sz="1900" dirty="0"/>
          </a:p>
          <a:p>
            <a:r>
              <a:rPr lang="en-US" sz="2200" dirty="0"/>
              <a:t>Club House Hospitality</a:t>
            </a:r>
            <a:r>
              <a:rPr lang="en-US" sz="1900" dirty="0"/>
              <a:t>:</a:t>
            </a:r>
          </a:p>
          <a:p>
            <a:pPr marL="228600" lvl="1" indent="0">
              <a:buNone/>
            </a:pPr>
            <a:r>
              <a:rPr lang="en-US" sz="1900" dirty="0"/>
              <a:t>Harlequins Senior Women, Ken Courser, John Hogarth and Dave McClean</a:t>
            </a:r>
          </a:p>
          <a:p>
            <a:pPr marL="228600" lvl="1" indent="0">
              <a:buNone/>
            </a:pPr>
            <a:endParaRPr lang="en-US" sz="1800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272" y="6202914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7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161" y="527551"/>
            <a:ext cx="7729728" cy="118872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34" y="609923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61" y="1847532"/>
            <a:ext cx="7729728" cy="3680164"/>
          </a:xfrm>
        </p:spPr>
        <p:txBody>
          <a:bodyPr anchor="ctr">
            <a:normAutofit/>
          </a:bodyPr>
          <a:lstStyle/>
          <a:p>
            <a:pPr marL="228600" lvl="1" indent="0" algn="just">
              <a:buNone/>
            </a:pPr>
            <a:endParaRPr lang="en-US" sz="1800" dirty="0"/>
          </a:p>
          <a:p>
            <a:pPr marL="228600" lvl="1" indent="0" algn="ctr">
              <a:buNone/>
            </a:pPr>
            <a:r>
              <a:rPr lang="en-US" sz="7200" dirty="0">
                <a:latin typeface="Brush Script MT" panose="03060802040406070304" pitchFamily="66" charset="0"/>
              </a:rPr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7266" y="6170429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2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061" y="184542"/>
            <a:ext cx="7729728" cy="1188720"/>
          </a:xfrm>
        </p:spPr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r>
              <a:rPr lang="en-US" dirty="0"/>
              <a:t>Dave Lee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29" y="266914"/>
            <a:ext cx="1037721" cy="1023976"/>
          </a:xfrm>
          <a:prstGeom prst="rect">
            <a:avLst/>
          </a:prstGeom>
        </p:spPr>
      </p:pic>
      <p:pic>
        <p:nvPicPr>
          <p:cNvPr id="8" name="Content Placeholder 7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385BFFF5-79D7-4DB2-9DE3-599C75C4E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968" y="1922965"/>
            <a:ext cx="3044609" cy="405948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9962" y="6240526"/>
            <a:ext cx="5901189" cy="320040"/>
          </a:xfrm>
        </p:spPr>
        <p:txBody>
          <a:bodyPr/>
          <a:lstStyle/>
          <a:p>
            <a:r>
              <a:rPr lang="pt-BR" dirty="0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87F80-21D1-47F5-9CD2-4DCE0C30303B}"/>
              </a:ext>
            </a:extLst>
          </p:cNvPr>
          <p:cNvSpPr txBox="1"/>
          <p:nvPr/>
        </p:nvSpPr>
        <p:spPr>
          <a:xfrm>
            <a:off x="3497538" y="2383046"/>
            <a:ext cx="4476123" cy="29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FF"/>
                </a:solidFill>
              </a:rPr>
              <a:t>Joined the League 1993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FF"/>
                </a:solidFill>
              </a:rPr>
              <a:t>“Dave Lee” Rule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FF"/>
                </a:solidFill>
              </a:rPr>
              <a:t>Arguably the best keeper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FF"/>
                </a:solidFill>
              </a:rPr>
              <a:t>Vice-President (1995–2010)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737FF"/>
                </a:solidFill>
              </a:rPr>
              <a:t>Convenor</a:t>
            </a:r>
            <a:r>
              <a:rPr lang="en-US" dirty="0">
                <a:solidFill>
                  <a:srgbClr val="3737FF"/>
                </a:solidFill>
              </a:rPr>
              <a:t>, Masters’ Division (2008-2013)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FF"/>
                </a:solidFill>
              </a:rPr>
              <a:t>Facilitator,  Annual family picnic (25 </a:t>
            </a:r>
            <a:r>
              <a:rPr lang="en-US" dirty="0" err="1">
                <a:solidFill>
                  <a:srgbClr val="3737FF"/>
                </a:solidFill>
              </a:rPr>
              <a:t>yrs</a:t>
            </a:r>
            <a:r>
              <a:rPr lang="en-US" dirty="0">
                <a:solidFill>
                  <a:srgbClr val="3737FF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7FF"/>
                </a:solidFill>
              </a:rPr>
              <a:t>President (second </a:t>
            </a:r>
            <a:r>
              <a:rPr lang="en-US" i="1" dirty="0" err="1">
                <a:solidFill>
                  <a:srgbClr val="3737FF"/>
                </a:solidFill>
              </a:rPr>
              <a:t>Avatara</a:t>
            </a:r>
            <a:r>
              <a:rPr lang="en-US" i="1" dirty="0">
                <a:solidFill>
                  <a:srgbClr val="3737FF"/>
                </a:solidFill>
              </a:rPr>
              <a:t> </a:t>
            </a:r>
            <a:r>
              <a:rPr lang="en-US" dirty="0">
                <a:solidFill>
                  <a:srgbClr val="3737FF"/>
                </a:solidFill>
              </a:rPr>
              <a:t>of the League)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9850D-84FD-42B6-A7A0-F7293F626884}"/>
              </a:ext>
            </a:extLst>
          </p:cNvPr>
          <p:cNvSpPr txBox="1"/>
          <p:nvPr/>
        </p:nvSpPr>
        <p:spPr>
          <a:xfrm>
            <a:off x="3281102" y="1514693"/>
            <a:ext cx="464800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737FF"/>
                </a:solidFill>
              </a:rPr>
              <a:t>FIRST LIFETIME MEMBER</a:t>
            </a:r>
          </a:p>
        </p:txBody>
      </p:sp>
      <p:pic>
        <p:nvPicPr>
          <p:cNvPr id="7" name="Picture 6" descr="A picture containing indoor, wall, table&#10;&#10;Description automatically generated">
            <a:extLst>
              <a:ext uri="{FF2B5EF4-FFF2-40B4-BE49-F238E27FC236}">
                <a16:creationId xmlns:a16="http://schemas.microsoft.com/office/drawing/2014/main" id="{C836759A-B074-41EC-9A52-DFC4B7D3D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97081" y="2633862"/>
            <a:ext cx="4059480" cy="2706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55447A-D7B7-44EB-AE3C-BAB7D51471B4}"/>
              </a:ext>
            </a:extLst>
          </p:cNvPr>
          <p:cNvSpPr txBox="1"/>
          <p:nvPr/>
        </p:nvSpPr>
        <p:spPr>
          <a:xfrm>
            <a:off x="3457098" y="5550586"/>
            <a:ext cx="4427464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7FF"/>
                </a:solidFill>
              </a:rPr>
              <a:t>Director, Dave Lee Golf Tournament</a:t>
            </a:r>
          </a:p>
        </p:txBody>
      </p:sp>
    </p:spTree>
    <p:extLst>
      <p:ext uri="{BB962C8B-B14F-4D97-AF65-F5344CB8AC3E}">
        <p14:creationId xmlns:p14="http://schemas.microsoft.com/office/powerpoint/2010/main" val="31401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EE2E5-0389-489C-AB9B-437E5A20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9912"/>
            <a:ext cx="7729728" cy="118872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Picture 6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81DC6A4-48F8-4D21-91D0-893A88D7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00" y="403681"/>
            <a:ext cx="1037721" cy="10239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668587-C10E-4DDA-9C67-9BD0E8BD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3882" y="6281338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7E5F9-C928-4A56-A1CA-B5D3C226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E53837-00D2-410C-8276-3F513DD8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143" y="1646953"/>
            <a:ext cx="7729728" cy="310198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Thanks to</a:t>
            </a:r>
          </a:p>
          <a:p>
            <a:pPr marL="0" indent="0" algn="ctr">
              <a:buNone/>
            </a:pPr>
            <a:r>
              <a:rPr lang="en-US" sz="2400" dirty="0"/>
              <a:t>Brantford Harlequins RFC</a:t>
            </a:r>
          </a:p>
          <a:p>
            <a:pPr marL="0" indent="0" algn="ctr">
              <a:buNone/>
            </a:pPr>
            <a:r>
              <a:rPr lang="en-US" sz="2400" dirty="0"/>
              <a:t>Dave McClean &amp; Ken Courser</a:t>
            </a:r>
          </a:p>
        </p:txBody>
      </p:sp>
    </p:spTree>
    <p:extLst>
      <p:ext uri="{BB962C8B-B14F-4D97-AF65-F5344CB8AC3E}">
        <p14:creationId xmlns:p14="http://schemas.microsoft.com/office/powerpoint/2010/main" val="52787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EE2E5-0389-489C-AB9B-437E5A20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9912"/>
            <a:ext cx="7729728" cy="118872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47491-92A4-43CE-B98E-09D0C649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92401"/>
            <a:ext cx="7729728" cy="4572832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Membership update</a:t>
            </a:r>
          </a:p>
          <a:p>
            <a:r>
              <a:rPr lang="en-US" sz="2300" dirty="0"/>
              <a:t>Harlequins contract &amp; facility upgrades</a:t>
            </a:r>
          </a:p>
          <a:p>
            <a:r>
              <a:rPr lang="en-US" sz="2300" dirty="0"/>
              <a:t>Financial update</a:t>
            </a:r>
          </a:p>
          <a:p>
            <a:pPr lvl="1"/>
            <a:r>
              <a:rPr lang="en-US" sz="2300" dirty="0"/>
              <a:t>Approval with/without external audit</a:t>
            </a:r>
          </a:p>
          <a:p>
            <a:r>
              <a:rPr lang="en-US" sz="2300" dirty="0"/>
              <a:t>Code of conduct:  Article 12</a:t>
            </a:r>
          </a:p>
          <a:p>
            <a:pPr lvl="1"/>
            <a:r>
              <a:rPr lang="en-US" sz="2300" dirty="0"/>
              <a:t>Amendment to Article 12.1 in the constitution</a:t>
            </a:r>
          </a:p>
          <a:p>
            <a:r>
              <a:rPr lang="en-US" sz="2300" dirty="0"/>
              <a:t>Year-end social:  Friday Oct. 18</a:t>
            </a:r>
            <a:endParaRPr lang="en-US" sz="2300" dirty="0">
              <a:highlight>
                <a:srgbClr val="FFFF00"/>
              </a:highlight>
            </a:endParaRPr>
          </a:p>
          <a:p>
            <a:r>
              <a:rPr lang="en-US" sz="2300" dirty="0"/>
              <a:t>Election of officers</a:t>
            </a:r>
          </a:p>
          <a:p>
            <a:r>
              <a:rPr lang="en-US" sz="2300" dirty="0"/>
              <a:t>Reviews</a:t>
            </a:r>
          </a:p>
          <a:p>
            <a:pPr lvl="1"/>
            <a:r>
              <a:rPr lang="en-US" sz="2300" dirty="0"/>
              <a:t>Offside rule</a:t>
            </a:r>
          </a:p>
          <a:p>
            <a:pPr lvl="1"/>
            <a:r>
              <a:rPr lang="en-US" sz="2300" dirty="0"/>
              <a:t>Picnic 2020</a:t>
            </a:r>
          </a:p>
          <a:p>
            <a:pPr lvl="1"/>
            <a:r>
              <a:rPr lang="en-US" sz="2300" dirty="0"/>
              <a:t>Sponsors and jerseys for 2020</a:t>
            </a:r>
          </a:p>
          <a:p>
            <a:r>
              <a:rPr lang="en-US" sz="2300" dirty="0"/>
              <a:t>New business?</a:t>
            </a:r>
          </a:p>
        </p:txBody>
      </p:sp>
      <p:pic>
        <p:nvPicPr>
          <p:cNvPr id="7" name="Picture 6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81DC6A4-48F8-4D21-91D0-893A88D7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00" y="403681"/>
            <a:ext cx="1037721" cy="10239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668587-C10E-4DDA-9C67-9BD0E8BD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3304" y="6223819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7E5F9-C928-4A56-A1CA-B5D3C226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180" y="182580"/>
            <a:ext cx="7729728" cy="1188720"/>
          </a:xfrm>
        </p:spPr>
        <p:txBody>
          <a:bodyPr/>
          <a:lstStyle/>
          <a:p>
            <a:r>
              <a:rPr lang="en-US" dirty="0"/>
              <a:t>Membership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E03C-1C85-4A6D-B794-2C4B1AF3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180" y="1563622"/>
            <a:ext cx="7729728" cy="4253144"/>
          </a:xfrm>
        </p:spPr>
        <p:txBody>
          <a:bodyPr>
            <a:normAutofit/>
          </a:bodyPr>
          <a:lstStyle/>
          <a:p>
            <a:r>
              <a:rPr lang="en-US" dirty="0"/>
              <a:t>Ninety-eight registered players</a:t>
            </a:r>
          </a:p>
          <a:p>
            <a:pPr lvl="1"/>
            <a:r>
              <a:rPr lang="en-US" sz="1800" dirty="0"/>
              <a:t>Twenty-seven new players</a:t>
            </a:r>
          </a:p>
          <a:p>
            <a:r>
              <a:rPr lang="en-US" dirty="0"/>
              <a:t>Twenty-one social members</a:t>
            </a:r>
          </a:p>
          <a:p>
            <a:r>
              <a:rPr lang="en-US" dirty="0"/>
              <a:t>Receipts available upon request</a:t>
            </a:r>
          </a:p>
          <a:p>
            <a:r>
              <a:rPr lang="en-US" dirty="0">
                <a:hlinkClick r:id="rId2" action="ppaction://hlinkfile"/>
              </a:rPr>
              <a:t>..\Membership_2019\Member ship 2019_Aug 27_2019.xlsx</a:t>
            </a:r>
            <a:endParaRPr lang="en-US" dirty="0"/>
          </a:p>
          <a:p>
            <a:pPr lvl="1"/>
            <a:r>
              <a:rPr lang="en-US" sz="1800" dirty="0">
                <a:hlinkClick r:id="rId3" action="ppaction://hlinkfile"/>
              </a:rPr>
              <a:t>..\Membership_2019\Soccer Receipts_2019.pdf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dirty="0"/>
              <a:t>Early registration would be helpful to move forward.</a:t>
            </a:r>
          </a:p>
          <a:p>
            <a:pPr lvl="1"/>
            <a:r>
              <a:rPr lang="en-US" sz="1800" dirty="0"/>
              <a:t>Decide number of teams in 2020</a:t>
            </a:r>
          </a:p>
          <a:p>
            <a:pPr lvl="1"/>
            <a:r>
              <a:rPr lang="en-US" sz="1800" dirty="0"/>
              <a:t>Order new jerseys for 2020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261" y="304475"/>
            <a:ext cx="1037721" cy="10239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1DDE-723F-4990-B4E4-10A905B5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8261" y="6233485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2AAD-6949-48F1-B15A-1B369A25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086" y="301752"/>
            <a:ext cx="7729728" cy="1188720"/>
          </a:xfrm>
        </p:spPr>
        <p:txBody>
          <a:bodyPr/>
          <a:lstStyle/>
          <a:p>
            <a:r>
              <a:rPr lang="en-US" dirty="0"/>
              <a:t>Harlequins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E03C-1C85-4A6D-B794-2C4B1AF3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086" y="2263667"/>
            <a:ext cx="7729728" cy="3730078"/>
          </a:xfrm>
        </p:spPr>
        <p:txBody>
          <a:bodyPr>
            <a:normAutofit/>
          </a:bodyPr>
          <a:lstStyle/>
          <a:p>
            <a:r>
              <a:rPr lang="en-US" sz="2000" dirty="0"/>
              <a:t>New contract</a:t>
            </a:r>
          </a:p>
          <a:p>
            <a:pPr lvl="1"/>
            <a:r>
              <a:rPr lang="en-US" sz="1800" dirty="0"/>
              <a:t>Six years $</a:t>
            </a:r>
            <a:r>
              <a:rPr lang="en-US" sz="1800" dirty="0" err="1"/>
              <a:t>xxxxxx</a:t>
            </a:r>
            <a:r>
              <a:rPr lang="en-US" sz="1800" dirty="0"/>
              <a:t> for two fields (middle and far pitches)</a:t>
            </a:r>
          </a:p>
          <a:p>
            <a:pPr lvl="2"/>
            <a:r>
              <a:rPr lang="en-US" sz="1800" dirty="0"/>
              <a:t>A third pitch, if needed, available for an additional $</a:t>
            </a:r>
            <a:r>
              <a:rPr lang="en-US" sz="1800" dirty="0" err="1"/>
              <a:t>xxxxx</a:t>
            </a:r>
            <a:r>
              <a:rPr lang="en-US" sz="1800" dirty="0"/>
              <a:t> per year</a:t>
            </a:r>
          </a:p>
          <a:p>
            <a:pPr lvl="2">
              <a:buClr>
                <a:srgbClr val="FF0000"/>
              </a:buClr>
            </a:pPr>
            <a:r>
              <a:rPr lang="en-US" sz="1800" dirty="0"/>
              <a:t>Fifty percent paid on April 30,  2019</a:t>
            </a:r>
          </a:p>
          <a:p>
            <a:pPr lvl="2">
              <a:buClr>
                <a:srgbClr val="FF0000"/>
              </a:buClr>
            </a:pPr>
            <a:r>
              <a:rPr lang="en-US" sz="1800" dirty="0"/>
              <a:t>Sundays are free unless there are full games and requires club house staff.</a:t>
            </a:r>
          </a:p>
          <a:p>
            <a:pPr lvl="2">
              <a:buClr>
                <a:srgbClr val="FF0000"/>
              </a:buClr>
            </a:pPr>
            <a:r>
              <a:rPr lang="en-US" sz="1800" dirty="0">
                <a:highlight>
                  <a:srgbClr val="FFFF00"/>
                </a:highlight>
              </a:rPr>
              <a:t>Beer price might change. It is guaranteed to be the same as the one charged to Harlequins members.</a:t>
            </a:r>
          </a:p>
          <a:p>
            <a:pPr lvl="2">
              <a:buClr>
                <a:srgbClr val="FF0000"/>
              </a:buClr>
            </a:pPr>
            <a:r>
              <a:rPr lang="en-US" sz="1800" dirty="0"/>
              <a:t>One Sunday for picnic is guaranteed</a:t>
            </a:r>
          </a:p>
          <a:p>
            <a:pPr lvl="2">
              <a:buClr>
                <a:srgbClr val="FF0000"/>
              </a:buClr>
            </a:pPr>
            <a:r>
              <a:rPr lang="en-US" sz="1800" dirty="0"/>
              <a:t>Harlequins may pre-empt one Friday, every year,  for their tournament.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86" y="384124"/>
            <a:ext cx="1037721" cy="10239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2D40F-35EF-4181-9E5A-B9FDAF1A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8695" y="6230309"/>
            <a:ext cx="5901189" cy="320040"/>
          </a:xfrm>
        </p:spPr>
        <p:txBody>
          <a:bodyPr/>
          <a:lstStyle/>
          <a:p>
            <a:r>
              <a:rPr lang="pt-BR" dirty="0"/>
              <a:t>CVR_AGM Sep. 13,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72FF-FF6B-4A81-B5AF-ADADE3FC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D3321-8110-480B-B262-7D1273E99AEF}"/>
              </a:ext>
            </a:extLst>
          </p:cNvPr>
          <p:cNvSpPr txBox="1"/>
          <p:nvPr/>
        </p:nvSpPr>
        <p:spPr>
          <a:xfrm>
            <a:off x="2738695" y="1771714"/>
            <a:ext cx="69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..\Admin\BHRFC_Rec._</a:t>
            </a:r>
            <a:r>
              <a:rPr lang="en-US" dirty="0" err="1">
                <a:hlinkClick r:id="rId3" action="ppaction://hlinkfile"/>
              </a:rPr>
              <a:t>Soccer_Contract</a:t>
            </a:r>
            <a:r>
              <a:rPr lang="en-US" dirty="0">
                <a:hlinkClick r:id="rId3" action="ppaction://hlinkfile"/>
              </a:rPr>
              <a:t> 2019_2025_Signed.pdf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5988"/>
            <a:ext cx="7729728" cy="1188720"/>
          </a:xfrm>
        </p:spPr>
        <p:txBody>
          <a:bodyPr/>
          <a:lstStyle/>
          <a:p>
            <a:r>
              <a:rPr lang="en-US" dirty="0"/>
              <a:t>facility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E03C-1C85-4A6D-B794-2C4B1AF3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83" y="2377440"/>
            <a:ext cx="4695886" cy="2749100"/>
          </a:xfrm>
        </p:spPr>
        <p:txBody>
          <a:bodyPr>
            <a:normAutofit/>
          </a:bodyPr>
          <a:lstStyle/>
          <a:p>
            <a:r>
              <a:rPr lang="en-US" sz="2000" dirty="0"/>
              <a:t>New roof for pergola </a:t>
            </a:r>
          </a:p>
          <a:p>
            <a:r>
              <a:rPr lang="en-US" sz="2000" dirty="0"/>
              <a:t>New picnic benches</a:t>
            </a:r>
          </a:p>
          <a:p>
            <a:r>
              <a:rPr lang="en-US" sz="2000" dirty="0"/>
              <a:t>New storage shed</a:t>
            </a:r>
          </a:p>
          <a:p>
            <a:r>
              <a:rPr lang="en-US" sz="2000" dirty="0"/>
              <a:t>New paint liner</a:t>
            </a:r>
          </a:p>
          <a:p>
            <a:r>
              <a:rPr lang="en-US" sz="2000" dirty="0"/>
              <a:t>New BBQ</a:t>
            </a:r>
          </a:p>
          <a:p>
            <a:r>
              <a:rPr lang="en-US" sz="2000" dirty="0"/>
              <a:t>New lighting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15" y="1088360"/>
            <a:ext cx="1037721" cy="10239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E7930-A028-4536-9616-FC31D0FF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2ABB-6180-467F-B9DD-931AF23B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1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846" y="318731"/>
            <a:ext cx="7729728" cy="1188720"/>
          </a:xfrm>
        </p:spPr>
        <p:txBody>
          <a:bodyPr/>
          <a:lstStyle/>
          <a:p>
            <a:r>
              <a:rPr lang="en-US" dirty="0"/>
              <a:t>Financial update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426" y="456603"/>
            <a:ext cx="1037721" cy="10239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76F5-E121-4627-BD2C-B7162825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3224" y="6165416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53843-87B4-409B-856F-9C56073F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79A51-08A2-4F58-AFE2-5B556A22C6C1}"/>
              </a:ext>
            </a:extLst>
          </p:cNvPr>
          <p:cNvSpPr txBox="1"/>
          <p:nvPr/>
        </p:nvSpPr>
        <p:spPr>
          <a:xfrm>
            <a:off x="1982183" y="1645323"/>
            <a:ext cx="7952331" cy="280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7FF"/>
                </a:solidFill>
              </a:rPr>
              <a:t>In the Constitution (Article 4) there are built in mechanisms to prevent executive overreach.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7FF"/>
                </a:solidFill>
              </a:rPr>
              <a:t>e.g., Invoking executive privilege by the President or Treasurer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7FF"/>
                </a:solidFill>
              </a:rPr>
              <a:t>Executive receives monthly update.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7FF"/>
                </a:solidFill>
              </a:rPr>
              <a:t>Members may receive a copy upon written request.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37FF"/>
                </a:solidFill>
              </a:rPr>
              <a:t>Members may also request an external/internal audit.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7DBE3B-EC06-42D7-9380-B068055C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183" y="4748321"/>
            <a:ext cx="7729728" cy="602998"/>
          </a:xfrm>
        </p:spPr>
        <p:txBody>
          <a:bodyPr/>
          <a:lstStyle/>
          <a:p>
            <a:r>
              <a:rPr lang="en-US" dirty="0">
                <a:hlinkClick r:id="rId3" action="ppaction://hlinkfile"/>
              </a:rPr>
              <a:t>..\Financial statements\Receipts &amp; Debits-2019_Sep 4__2019.xlsx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7CB70-1C85-426B-A97F-F6511316E1A7}"/>
              </a:ext>
            </a:extLst>
          </p:cNvPr>
          <p:cNvSpPr txBox="1"/>
          <p:nvPr/>
        </p:nvSpPr>
        <p:spPr>
          <a:xfrm>
            <a:off x="2213224" y="5461575"/>
            <a:ext cx="758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file"/>
              </a:rPr>
              <a:t>..\Tandia statements\Aug. 2019_Sep 6_2019.pdf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45" y="766135"/>
            <a:ext cx="7729728" cy="1188720"/>
          </a:xfrm>
        </p:spPr>
        <p:txBody>
          <a:bodyPr/>
          <a:lstStyle/>
          <a:p>
            <a:r>
              <a:rPr lang="en-US" dirty="0"/>
              <a:t>Financial update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464" y="848507"/>
            <a:ext cx="1037721" cy="10239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76F5-E121-4627-BD2C-B7162825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2298" y="6416500"/>
            <a:ext cx="5901189" cy="320040"/>
          </a:xfrm>
        </p:spPr>
        <p:txBody>
          <a:bodyPr/>
          <a:lstStyle/>
          <a:p>
            <a:r>
              <a:rPr lang="pt-BR"/>
              <a:t>CVR_AGM Sep. 13,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53843-87B4-409B-856F-9C56073F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29872-F7E4-4BE2-A9BF-8A826D31DF97}"/>
              </a:ext>
            </a:extLst>
          </p:cNvPr>
          <p:cNvSpPr txBox="1"/>
          <p:nvPr/>
        </p:nvSpPr>
        <p:spPr>
          <a:xfrm>
            <a:off x="2278545" y="3173853"/>
            <a:ext cx="785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737FF"/>
                </a:solidFill>
              </a:rPr>
              <a:t>This page is left intentionally blank</a:t>
            </a:r>
          </a:p>
        </p:txBody>
      </p:sp>
    </p:spTree>
    <p:extLst>
      <p:ext uri="{BB962C8B-B14F-4D97-AF65-F5344CB8AC3E}">
        <p14:creationId xmlns:p14="http://schemas.microsoft.com/office/powerpoint/2010/main" val="105266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1996-8FCD-4C18-AD0B-0C0A01A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7" y="231146"/>
            <a:ext cx="7729728" cy="1188720"/>
          </a:xfrm>
        </p:spPr>
        <p:txBody>
          <a:bodyPr/>
          <a:lstStyle/>
          <a:p>
            <a:r>
              <a:rPr lang="en-US" dirty="0"/>
              <a:t>Financial update</a:t>
            </a:r>
            <a:br>
              <a:rPr lang="en-US" dirty="0"/>
            </a:br>
            <a:r>
              <a:rPr lang="en-US" dirty="0"/>
              <a:t>approval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E1285180-101A-4595-BE61-ECA74F1A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24" y="313518"/>
            <a:ext cx="1037721" cy="10239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352C5-FC12-4768-9EE8-A0DC530D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49" y="1700046"/>
            <a:ext cx="7729728" cy="4051825"/>
          </a:xfrm>
        </p:spPr>
        <p:txBody>
          <a:bodyPr>
            <a:normAutofit/>
          </a:bodyPr>
          <a:lstStyle/>
          <a:p>
            <a:r>
              <a:rPr lang="en-US" sz="2000" dirty="0"/>
              <a:t>Article 4.3.4 in the Constitution requires external audit if membership request.</a:t>
            </a:r>
          </a:p>
          <a:p>
            <a:r>
              <a:rPr lang="en-US" sz="2000" dirty="0"/>
              <a:t>Do we need external audit?	Members unanimously agreed not to 				have internal or external audit.</a:t>
            </a:r>
          </a:p>
          <a:p>
            <a:r>
              <a:rPr lang="en-US" sz="2000" dirty="0"/>
              <a:t>Motion to accept treasurer’s report:</a:t>
            </a:r>
          </a:p>
          <a:p>
            <a:pPr lvl="1"/>
            <a:r>
              <a:rPr lang="en-US" sz="2000" dirty="0"/>
              <a:t>Proposed  by:	Dave Lee</a:t>
            </a:r>
          </a:p>
          <a:p>
            <a:pPr lvl="1"/>
            <a:r>
              <a:rPr lang="en-US" sz="2000" dirty="0"/>
              <a:t>Seconded by:		Dennis </a:t>
            </a:r>
            <a:r>
              <a:rPr lang="en-US" sz="2000" dirty="0" err="1"/>
              <a:t>Swackhammer</a:t>
            </a:r>
            <a:endParaRPr lang="en-US" sz="2000" dirty="0"/>
          </a:p>
          <a:p>
            <a:r>
              <a:rPr lang="en-US" sz="2000" dirty="0"/>
              <a:t>All in </a:t>
            </a:r>
            <a:r>
              <a:rPr lang="en-US" sz="2000" dirty="0" err="1"/>
              <a:t>favour</a:t>
            </a:r>
            <a:r>
              <a:rPr lang="en-US" sz="2000" dirty="0"/>
              <a:t>:	Motion carried unanimously.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dirty="0"/>
              <a:t>A copy of the minutes will be submitted to the Tandia Credit Union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AC97C-962C-4784-B1AE-DAAF6E7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0484" y="6176625"/>
            <a:ext cx="5901189" cy="320040"/>
          </a:xfrm>
        </p:spPr>
        <p:txBody>
          <a:bodyPr/>
          <a:lstStyle/>
          <a:p>
            <a:r>
              <a:rPr lang="pt-BR" dirty="0"/>
              <a:t>CVR_AGM Sep. 13,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40ADA-7DFF-435D-9B48-6D524FB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988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821</TotalTime>
  <Words>1006</Words>
  <Application>Microsoft Office PowerPoint</Application>
  <PresentationFormat>Widescreen</PresentationFormat>
  <Paragraphs>192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Brush Script MT</vt:lpstr>
      <vt:lpstr>Calibri</vt:lpstr>
      <vt:lpstr>Gill Sans MT</vt:lpstr>
      <vt:lpstr>Wingdings</vt:lpstr>
      <vt:lpstr>Parcel</vt:lpstr>
      <vt:lpstr>Brantford over-35  recreational soccer for fun, fitness and friendship</vt:lpstr>
      <vt:lpstr>Introduction</vt:lpstr>
      <vt:lpstr>agenda</vt:lpstr>
      <vt:lpstr>Membership update</vt:lpstr>
      <vt:lpstr>Harlequins update</vt:lpstr>
      <vt:lpstr>facility upgrades</vt:lpstr>
      <vt:lpstr>Financial update</vt:lpstr>
      <vt:lpstr>Financial update</vt:lpstr>
      <vt:lpstr>Financial update approval</vt:lpstr>
      <vt:lpstr>Approval to transfer Money from savings  to chequing account</vt:lpstr>
      <vt:lpstr>Article 12: Code of conduct</vt:lpstr>
      <vt:lpstr>Upcoming events</vt:lpstr>
      <vt:lpstr>Election of officers</vt:lpstr>
      <vt:lpstr>reviews</vt:lpstr>
      <vt:lpstr>reviews</vt:lpstr>
      <vt:lpstr>Acknowledgements</vt:lpstr>
      <vt:lpstr>Acknowledgements</vt:lpstr>
      <vt:lpstr>Acknowledgement Dave Lee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 Chirakal</dc:creator>
  <cp:lastModifiedBy>Raman Chirakal</cp:lastModifiedBy>
  <cp:revision>95</cp:revision>
  <dcterms:created xsi:type="dcterms:W3CDTF">2019-08-27T12:23:35Z</dcterms:created>
  <dcterms:modified xsi:type="dcterms:W3CDTF">2019-09-20T19:42:40Z</dcterms:modified>
</cp:coreProperties>
</file>