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410" r:id="rId3"/>
    <p:sldId id="411" r:id="rId4"/>
    <p:sldId id="261" r:id="rId5"/>
    <p:sldId id="412" r:id="rId6"/>
    <p:sldId id="414" r:id="rId7"/>
    <p:sldId id="415" r:id="rId8"/>
    <p:sldId id="424" r:id="rId9"/>
    <p:sldId id="416" r:id="rId10"/>
    <p:sldId id="423" r:id="rId11"/>
    <p:sldId id="425" r:id="rId12"/>
    <p:sldId id="426" r:id="rId13"/>
    <p:sldId id="421" r:id="rId14"/>
    <p:sldId id="274" r:id="rId15"/>
    <p:sldId id="275" r:id="rId16"/>
    <p:sldId id="429" r:id="rId17"/>
    <p:sldId id="430" r:id="rId18"/>
    <p:sldId id="431" r:id="rId19"/>
    <p:sldId id="432" r:id="rId20"/>
    <p:sldId id="433" r:id="rId21"/>
    <p:sldId id="341" r:id="rId22"/>
    <p:sldId id="301" r:id="rId23"/>
    <p:sldId id="302" r:id="rId24"/>
    <p:sldId id="434" r:id="rId25"/>
    <p:sldId id="436" r:id="rId26"/>
    <p:sldId id="435" r:id="rId27"/>
    <p:sldId id="437"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jRh5BaD3AKl9tXDaaItH4i+JVe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EBC1AE-AFD7-40BE-8D85-265D70D74450}">
  <a:tblStyle styleId="{23EBC1AE-AFD7-40BE-8D85-265D70D7445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D26C13-8104-4099-9268-F67BD97BB7E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37FF0C-ADBD-4077-AA79-A2742C8FD06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9" d="100"/>
          <a:sy n="109" d="100"/>
        </p:scale>
        <p:origin x="706"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9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9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8" Type="http://schemas.openxmlformats.org/officeDocument/2006/relationships/slide" Target="slides/slide7.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9ED158BC-B55F-0953-C8C3-D140C6A740B9}"/>
            </a:ext>
          </a:extLst>
        </p:cNvPr>
        <p:cNvGrpSpPr/>
        <p:nvPr/>
      </p:nvGrpSpPr>
      <p:grpSpPr>
        <a:xfrm>
          <a:off x="0" y="0"/>
          <a:ext cx="0" cy="0"/>
          <a:chOff x="0" y="0"/>
          <a:chExt cx="0" cy="0"/>
        </a:xfrm>
      </p:grpSpPr>
      <p:sp>
        <p:nvSpPr>
          <p:cNvPr id="155" name="Google Shape;155;g270086c3821_0_142:notes">
            <a:extLst>
              <a:ext uri="{FF2B5EF4-FFF2-40B4-BE49-F238E27FC236}">
                <a16:creationId xmlns:a16="http://schemas.microsoft.com/office/drawing/2014/main" id="{29B7B30D-823D-BA63-48F5-258A5F02F94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6" name="Google Shape;156;g270086c3821_0_142:notes">
            <a:extLst>
              <a:ext uri="{FF2B5EF4-FFF2-40B4-BE49-F238E27FC236}">
                <a16:creationId xmlns:a16="http://schemas.microsoft.com/office/drawing/2014/main" id="{1593D251-C440-1DC9-1E6C-EBF9475286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28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0086c382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9" name="Google Shape;179;g270086c382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1DA345A-1C22-A46F-494C-996C4204D906}"/>
            </a:ext>
          </a:extLst>
        </p:cNvPr>
        <p:cNvGrpSpPr/>
        <p:nvPr/>
      </p:nvGrpSpPr>
      <p:grpSpPr>
        <a:xfrm>
          <a:off x="0" y="0"/>
          <a:ext cx="0" cy="0"/>
          <a:chOff x="0" y="0"/>
          <a:chExt cx="0" cy="0"/>
        </a:xfrm>
      </p:grpSpPr>
      <p:sp>
        <p:nvSpPr>
          <p:cNvPr id="178" name="Google Shape;178;g270086c3821_0_160:notes">
            <a:extLst>
              <a:ext uri="{FF2B5EF4-FFF2-40B4-BE49-F238E27FC236}">
                <a16:creationId xmlns:a16="http://schemas.microsoft.com/office/drawing/2014/main" id="{E3C3FD81-C038-09B5-07B6-C25FE9E37F5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9" name="Google Shape;179;g270086c3821_0_160:notes">
            <a:extLst>
              <a:ext uri="{FF2B5EF4-FFF2-40B4-BE49-F238E27FC236}">
                <a16:creationId xmlns:a16="http://schemas.microsoft.com/office/drawing/2014/main" id="{7A8A874B-EFEB-2195-F93E-10D30998DB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5995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0086c3821_0_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5" name="Google Shape;215;g270086c3821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0086c3821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2" name="Google Shape;222;g270086c382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03f04f51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g2703f04f51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93A5FC57-A82D-8086-B386-EEABA3202B4D}"/>
            </a:ext>
          </a:extLst>
        </p:cNvPr>
        <p:cNvGrpSpPr/>
        <p:nvPr/>
      </p:nvGrpSpPr>
      <p:grpSpPr>
        <a:xfrm>
          <a:off x="0" y="0"/>
          <a:ext cx="0" cy="0"/>
          <a:chOff x="0" y="0"/>
          <a:chExt cx="0" cy="0"/>
        </a:xfrm>
      </p:grpSpPr>
      <p:sp>
        <p:nvSpPr>
          <p:cNvPr id="228" name="Google Shape;228;g2703f04f514_0_0:notes">
            <a:extLst>
              <a:ext uri="{FF2B5EF4-FFF2-40B4-BE49-F238E27FC236}">
                <a16:creationId xmlns:a16="http://schemas.microsoft.com/office/drawing/2014/main" id="{A4669949-ED35-FABE-4567-BCC3ACEBD12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g2703f04f514_0_0:notes">
            <a:extLst>
              <a:ext uri="{FF2B5EF4-FFF2-40B4-BE49-F238E27FC236}">
                <a16:creationId xmlns:a16="http://schemas.microsoft.com/office/drawing/2014/main" id="{3FE6AD07-8EB0-BD4D-63AA-253C3EC455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102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1956E52F-A8ED-65A6-41FF-F0C6B858F259}"/>
            </a:ext>
          </a:extLst>
        </p:cNvPr>
        <p:cNvGrpSpPr/>
        <p:nvPr/>
      </p:nvGrpSpPr>
      <p:grpSpPr>
        <a:xfrm>
          <a:off x="0" y="0"/>
          <a:ext cx="0" cy="0"/>
          <a:chOff x="0" y="0"/>
          <a:chExt cx="0" cy="0"/>
        </a:xfrm>
      </p:grpSpPr>
      <p:sp>
        <p:nvSpPr>
          <p:cNvPr id="228" name="Google Shape;228;g2703f04f514_0_0:notes">
            <a:extLst>
              <a:ext uri="{FF2B5EF4-FFF2-40B4-BE49-F238E27FC236}">
                <a16:creationId xmlns:a16="http://schemas.microsoft.com/office/drawing/2014/main" id="{6915F843-3CB3-E1AB-34E8-AEFBDAD30CD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g2703f04f514_0_0:notes">
            <a:extLst>
              <a:ext uri="{FF2B5EF4-FFF2-40B4-BE49-F238E27FC236}">
                <a16:creationId xmlns:a16="http://schemas.microsoft.com/office/drawing/2014/main" id="{B9D533BF-A432-0116-70DA-6D218A82E8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7347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D7A3184E-4EA6-1654-13AC-9683B75601BD}"/>
            </a:ext>
          </a:extLst>
        </p:cNvPr>
        <p:cNvGrpSpPr/>
        <p:nvPr/>
      </p:nvGrpSpPr>
      <p:grpSpPr>
        <a:xfrm>
          <a:off x="0" y="0"/>
          <a:ext cx="0" cy="0"/>
          <a:chOff x="0" y="0"/>
          <a:chExt cx="0" cy="0"/>
        </a:xfrm>
      </p:grpSpPr>
      <p:sp>
        <p:nvSpPr>
          <p:cNvPr id="228" name="Google Shape;228;g2703f04f514_0_0:notes">
            <a:extLst>
              <a:ext uri="{FF2B5EF4-FFF2-40B4-BE49-F238E27FC236}">
                <a16:creationId xmlns:a16="http://schemas.microsoft.com/office/drawing/2014/main" id="{68DC91FB-6A5D-25FD-FBAE-E29815F5D99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g2703f04f514_0_0:notes">
            <a:extLst>
              <a:ext uri="{FF2B5EF4-FFF2-40B4-BE49-F238E27FC236}">
                <a16:creationId xmlns:a16="http://schemas.microsoft.com/office/drawing/2014/main" id="{959B593C-4216-6F22-A058-1F490DB4F6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320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93C89035-D6D1-CCBF-7281-B5988E2FAE1D}"/>
            </a:ext>
          </a:extLst>
        </p:cNvPr>
        <p:cNvGrpSpPr/>
        <p:nvPr/>
      </p:nvGrpSpPr>
      <p:grpSpPr>
        <a:xfrm>
          <a:off x="0" y="0"/>
          <a:ext cx="0" cy="0"/>
          <a:chOff x="0" y="0"/>
          <a:chExt cx="0" cy="0"/>
        </a:xfrm>
      </p:grpSpPr>
      <p:sp>
        <p:nvSpPr>
          <p:cNvPr id="228" name="Google Shape;228;g2703f04f514_0_0:notes">
            <a:extLst>
              <a:ext uri="{FF2B5EF4-FFF2-40B4-BE49-F238E27FC236}">
                <a16:creationId xmlns:a16="http://schemas.microsoft.com/office/drawing/2014/main" id="{FD453DDE-AF47-1C58-8621-3DF485EF22B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g2703f04f514_0_0:notes">
            <a:extLst>
              <a:ext uri="{FF2B5EF4-FFF2-40B4-BE49-F238E27FC236}">
                <a16:creationId xmlns:a16="http://schemas.microsoft.com/office/drawing/2014/main" id="{69DDD156-79AC-9A34-4A98-25A7917A08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2202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0086c382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4" name="Google Shape;94;g270086c382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9874F17E-7A3A-2306-0508-4032FA5EF3B2}"/>
            </a:ext>
          </a:extLst>
        </p:cNvPr>
        <p:cNvGrpSpPr/>
        <p:nvPr/>
      </p:nvGrpSpPr>
      <p:grpSpPr>
        <a:xfrm>
          <a:off x="0" y="0"/>
          <a:ext cx="0" cy="0"/>
          <a:chOff x="0" y="0"/>
          <a:chExt cx="0" cy="0"/>
        </a:xfrm>
      </p:grpSpPr>
      <p:sp>
        <p:nvSpPr>
          <p:cNvPr id="228" name="Google Shape;228;g2703f04f514_0_0:notes">
            <a:extLst>
              <a:ext uri="{FF2B5EF4-FFF2-40B4-BE49-F238E27FC236}">
                <a16:creationId xmlns:a16="http://schemas.microsoft.com/office/drawing/2014/main" id="{30226CB1-E62C-4A0F-E329-6C92FA0EA24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g2703f04f514_0_0:notes">
            <a:extLst>
              <a:ext uri="{FF2B5EF4-FFF2-40B4-BE49-F238E27FC236}">
                <a16:creationId xmlns:a16="http://schemas.microsoft.com/office/drawing/2014/main" id="{976D1B6F-7FF9-F262-5EB6-1F900F0D6E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8712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a:extLst>
            <a:ext uri="{FF2B5EF4-FFF2-40B4-BE49-F238E27FC236}">
              <a16:creationId xmlns:a16="http://schemas.microsoft.com/office/drawing/2014/main" id="{3B6A7012-DBF0-789D-6FBA-B47DAE301C11}"/>
            </a:ext>
          </a:extLst>
        </p:cNvPr>
        <p:cNvGrpSpPr/>
        <p:nvPr/>
      </p:nvGrpSpPr>
      <p:grpSpPr>
        <a:xfrm>
          <a:off x="0" y="0"/>
          <a:ext cx="0" cy="0"/>
          <a:chOff x="0" y="0"/>
          <a:chExt cx="0" cy="0"/>
        </a:xfrm>
      </p:grpSpPr>
      <p:sp>
        <p:nvSpPr>
          <p:cNvPr id="719" name="Google Shape;719;g33de5cfb718_0_55:notes">
            <a:extLst>
              <a:ext uri="{FF2B5EF4-FFF2-40B4-BE49-F238E27FC236}">
                <a16:creationId xmlns:a16="http://schemas.microsoft.com/office/drawing/2014/main" id="{04645242-4CBF-01EC-88E7-2937732231E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20" name="Google Shape;720;g33de5cfb718_0_55:notes">
            <a:extLst>
              <a:ext uri="{FF2B5EF4-FFF2-40B4-BE49-F238E27FC236}">
                <a16:creationId xmlns:a16="http://schemas.microsoft.com/office/drawing/2014/main" id="{A6F9A149-FC5B-8547-B859-D50FF96237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4405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1" name="Google Shape;4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9" name="Google Shape;4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dca2dc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a:extLst>
            <a:ext uri="{FF2B5EF4-FFF2-40B4-BE49-F238E27FC236}">
              <a16:creationId xmlns:a16="http://schemas.microsoft.com/office/drawing/2014/main" id="{F8E114A0-1B2F-A2D2-CA1F-471BAA286E7A}"/>
            </a:ext>
          </a:extLst>
        </p:cNvPr>
        <p:cNvGrpSpPr/>
        <p:nvPr/>
      </p:nvGrpSpPr>
      <p:grpSpPr>
        <a:xfrm>
          <a:off x="0" y="0"/>
          <a:ext cx="0" cy="0"/>
          <a:chOff x="0" y="0"/>
          <a:chExt cx="0" cy="0"/>
        </a:xfrm>
      </p:grpSpPr>
      <p:sp>
        <p:nvSpPr>
          <p:cNvPr id="317" name="Google Shape;317;g35dca2dc687_0_0:notes">
            <a:extLst>
              <a:ext uri="{FF2B5EF4-FFF2-40B4-BE49-F238E27FC236}">
                <a16:creationId xmlns:a16="http://schemas.microsoft.com/office/drawing/2014/main" id="{D06E8A8F-8221-A0F1-B34A-67D19A55B68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a:extLst>
              <a:ext uri="{FF2B5EF4-FFF2-40B4-BE49-F238E27FC236}">
                <a16:creationId xmlns:a16="http://schemas.microsoft.com/office/drawing/2014/main" id="{6F34484A-ADDD-CD0C-DAB7-4C59EFA255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458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a:extLst>
            <a:ext uri="{FF2B5EF4-FFF2-40B4-BE49-F238E27FC236}">
              <a16:creationId xmlns:a16="http://schemas.microsoft.com/office/drawing/2014/main" id="{40002754-D8C6-0737-6E2E-DD4A56594830}"/>
            </a:ext>
          </a:extLst>
        </p:cNvPr>
        <p:cNvGrpSpPr/>
        <p:nvPr/>
      </p:nvGrpSpPr>
      <p:grpSpPr>
        <a:xfrm>
          <a:off x="0" y="0"/>
          <a:ext cx="0" cy="0"/>
          <a:chOff x="0" y="0"/>
          <a:chExt cx="0" cy="0"/>
        </a:xfrm>
      </p:grpSpPr>
      <p:sp>
        <p:nvSpPr>
          <p:cNvPr id="317" name="Google Shape;317;g35dca2dc687_0_0:notes">
            <a:extLst>
              <a:ext uri="{FF2B5EF4-FFF2-40B4-BE49-F238E27FC236}">
                <a16:creationId xmlns:a16="http://schemas.microsoft.com/office/drawing/2014/main" id="{260F61F1-A84C-D4F5-36D0-2C756554314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a:extLst>
              <a:ext uri="{FF2B5EF4-FFF2-40B4-BE49-F238E27FC236}">
                <a16:creationId xmlns:a16="http://schemas.microsoft.com/office/drawing/2014/main" id="{7F76631D-6444-DA9E-C046-A4EC350936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6794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a:extLst>
            <a:ext uri="{FF2B5EF4-FFF2-40B4-BE49-F238E27FC236}">
              <a16:creationId xmlns:a16="http://schemas.microsoft.com/office/drawing/2014/main" id="{CCFF6964-89BC-0038-8DAD-01FD0D493B84}"/>
            </a:ext>
          </a:extLst>
        </p:cNvPr>
        <p:cNvGrpSpPr/>
        <p:nvPr/>
      </p:nvGrpSpPr>
      <p:grpSpPr>
        <a:xfrm>
          <a:off x="0" y="0"/>
          <a:ext cx="0" cy="0"/>
          <a:chOff x="0" y="0"/>
          <a:chExt cx="0" cy="0"/>
        </a:xfrm>
      </p:grpSpPr>
      <p:sp>
        <p:nvSpPr>
          <p:cNvPr id="317" name="Google Shape;317;g35dca2dc687_0_0:notes">
            <a:extLst>
              <a:ext uri="{FF2B5EF4-FFF2-40B4-BE49-F238E27FC236}">
                <a16:creationId xmlns:a16="http://schemas.microsoft.com/office/drawing/2014/main" id="{CAFAF0A1-6323-1420-B3C6-53D64426DBB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a:extLst>
              <a:ext uri="{FF2B5EF4-FFF2-40B4-BE49-F238E27FC236}">
                <a16:creationId xmlns:a16="http://schemas.microsoft.com/office/drawing/2014/main" id="{08C45B7C-4132-E538-69B7-A244952E3D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45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0086c3821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1" name="Google Shape;101;g270086c3821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70086c3821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2" name="Google Shape;122;g270086c3821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70086c3821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8" name="Google Shape;108;g270086c3821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70086c3821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9" name="Google Shape;129;g270086c3821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d1c8a1c14b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8" name="Google Shape;138;g2d1c8a1c14b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E1232543-0738-1841-7F5A-BAD64541398C}"/>
            </a:ext>
          </a:extLst>
        </p:cNvPr>
        <p:cNvGrpSpPr/>
        <p:nvPr/>
      </p:nvGrpSpPr>
      <p:grpSpPr>
        <a:xfrm>
          <a:off x="0" y="0"/>
          <a:ext cx="0" cy="0"/>
          <a:chOff x="0" y="0"/>
          <a:chExt cx="0" cy="0"/>
        </a:xfrm>
      </p:grpSpPr>
      <p:sp>
        <p:nvSpPr>
          <p:cNvPr id="137" name="Google Shape;137;g2d1c8a1c14b_0_61:notes">
            <a:extLst>
              <a:ext uri="{FF2B5EF4-FFF2-40B4-BE49-F238E27FC236}">
                <a16:creationId xmlns:a16="http://schemas.microsoft.com/office/drawing/2014/main" id="{49D6E67E-5986-966C-07EF-490570735AB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8" name="Google Shape;138;g2d1c8a1c14b_0_61:notes">
            <a:extLst>
              <a:ext uri="{FF2B5EF4-FFF2-40B4-BE49-F238E27FC236}">
                <a16:creationId xmlns:a16="http://schemas.microsoft.com/office/drawing/2014/main" id="{8150DF4C-E620-B373-DE4F-FBE76790FE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08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0086c3821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6" name="Google Shape;156;g270086c3821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1" name="Google Shape;11;p8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 name="Google Shape;12;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9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9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9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4179094" y="4154092"/>
            <a:ext cx="2742010" cy="773906"/>
          </a:xfrm>
          <a:prstGeom prst="rect">
            <a:avLst/>
          </a:prstGeom>
          <a:noFill/>
          <a:ln>
            <a:noFill/>
          </a:ln>
        </p:spPr>
        <p:txBody>
          <a:bodyPr spcFirstLastPara="1" wrap="square" lIns="68569" tIns="34275" rIns="68569" bIns="34275" anchor="ctr" anchorCtr="0">
            <a:noAutofit/>
          </a:bodyPr>
          <a:lstStyle/>
          <a:p>
            <a:pPr algn="r">
              <a:buSzPts val="1400"/>
            </a:pPr>
            <a:r>
              <a:rPr lang="zh-CN" altLang="en-US" sz="2100" b="1">
                <a:latin typeface="PMingLiU-ExtB"/>
                <a:ea typeface="PMingLiU-ExtB"/>
                <a:cs typeface="PMingLiU-ExtB"/>
                <a:sym typeface="PMingLiU-ExtB"/>
              </a:rPr>
              <a:t> </a:t>
            </a:r>
            <a:r>
              <a:rPr lang="en-US" altLang="zh-CN" sz="1500" b="1">
                <a:latin typeface="PMingLiU-ExtB"/>
                <a:ea typeface="PMingLiU-ExtB"/>
                <a:cs typeface="PMingLiU-ExtB"/>
                <a:sym typeface="PMingLiU-ExtB"/>
              </a:rPr>
              <a:t>Solutions for Coal Drying </a:t>
            </a:r>
            <a:endParaRPr sz="1500" b="1">
              <a:latin typeface="PMingLiU-ExtB"/>
              <a:ea typeface="PMingLiU-ExtB"/>
              <a:cs typeface="PMingLiU-ExtB"/>
              <a:sym typeface="PMingLiU-ExtB"/>
            </a:endParaRPr>
          </a:p>
        </p:txBody>
      </p:sp>
      <p:pic>
        <p:nvPicPr>
          <p:cNvPr id="89" name="Google Shape;89;p1"/>
          <p:cNvPicPr preferRelativeResize="0"/>
          <p:nvPr/>
        </p:nvPicPr>
        <p:blipFill rotWithShape="1">
          <a:blip r:embed="rId3">
            <a:alphaModFix/>
          </a:blip>
          <a:srcRect/>
          <a:stretch/>
        </p:blipFill>
        <p:spPr>
          <a:xfrm>
            <a:off x="7192566" y="4154091"/>
            <a:ext cx="1808559" cy="807244"/>
          </a:xfrm>
          <a:prstGeom prst="rect">
            <a:avLst/>
          </a:prstGeom>
          <a:noFill/>
          <a:ln>
            <a:noFill/>
          </a:ln>
        </p:spPr>
      </p:pic>
      <p:sp>
        <p:nvSpPr>
          <p:cNvPr id="90" name="Google Shape;90;p1"/>
          <p:cNvSpPr/>
          <p:nvPr/>
        </p:nvSpPr>
        <p:spPr>
          <a:xfrm>
            <a:off x="1452562" y="3032522"/>
            <a:ext cx="5940029" cy="807883"/>
          </a:xfrm>
          <a:prstGeom prst="rect">
            <a:avLst/>
          </a:prstGeom>
          <a:noFill/>
          <a:ln>
            <a:noFill/>
          </a:ln>
        </p:spPr>
        <p:txBody>
          <a:bodyPr spcFirstLastPara="1" wrap="square" lIns="68569" tIns="34275" rIns="68569" bIns="34275" anchor="t" anchorCtr="0">
            <a:spAutoFit/>
          </a:bodyPr>
          <a:lstStyle/>
          <a:p>
            <a:pPr algn="r">
              <a:buClr>
                <a:schemeClr val="dk1"/>
              </a:buClr>
              <a:buSzPts val="1600"/>
            </a:pPr>
            <a:r>
              <a:rPr lang="zh-CN" altLang="en-US" sz="1200" b="1" dirty="0">
                <a:solidFill>
                  <a:schemeClr val="dk1"/>
                </a:solidFill>
                <a:latin typeface="PMingLiU-ExtB"/>
                <a:ea typeface="PMingLiU-ExtB"/>
                <a:cs typeface="PMingLiU-ExtB"/>
                <a:sym typeface="PMingLiU-ExtB"/>
              </a:rPr>
              <a:t> 戴尔塔干燥设备有限公司</a:t>
            </a:r>
            <a:endParaRPr sz="1200" b="1" dirty="0">
              <a:solidFill>
                <a:schemeClr val="dk1"/>
              </a:solidFill>
              <a:latin typeface="PMingLiU-ExtB"/>
              <a:ea typeface="PMingLiU-ExtB"/>
              <a:cs typeface="PMingLiU-ExtB"/>
              <a:sym typeface="PMingLiU-ExtB"/>
            </a:endParaRPr>
          </a:p>
          <a:p>
            <a:pPr algn="r">
              <a:buClr>
                <a:schemeClr val="dk1"/>
              </a:buClr>
              <a:buSzPts val="1600"/>
            </a:pPr>
            <a:r>
              <a:rPr lang="en-US" altLang="zh-CN" sz="1200" b="1" dirty="0">
                <a:solidFill>
                  <a:schemeClr val="dk1"/>
                </a:solidFill>
                <a:latin typeface="PMingLiU-ExtB"/>
                <a:ea typeface="PMingLiU-ExtB"/>
                <a:cs typeface="PMingLiU-ExtB"/>
                <a:sym typeface="PMingLiU-ExtB"/>
              </a:rPr>
              <a:t>Delta Drying Technologies Ltd</a:t>
            </a:r>
            <a:endParaRPr sz="1050" dirty="0"/>
          </a:p>
          <a:p>
            <a:pPr algn="r">
              <a:buClr>
                <a:schemeClr val="dk1"/>
              </a:buClr>
              <a:buSzPts val="1600"/>
            </a:pPr>
            <a:r>
              <a:rPr lang="zh-CN" altLang="en-US" sz="1200" b="1" dirty="0">
                <a:solidFill>
                  <a:schemeClr val="dk1"/>
                </a:solidFill>
                <a:latin typeface="PMingLiU-ExtB"/>
                <a:ea typeface="PMingLiU-ExtB"/>
                <a:cs typeface="PMingLiU-ExtB"/>
                <a:sym typeface="PMingLiU-ExtB"/>
              </a:rPr>
              <a:t> </a:t>
            </a:r>
            <a:endParaRPr sz="1200" u="sng" dirty="0">
              <a:solidFill>
                <a:schemeClr val="dk1"/>
              </a:solidFill>
              <a:latin typeface="PMingLiU-ExtB"/>
              <a:ea typeface="PMingLiU-ExtB"/>
              <a:cs typeface="PMingLiU-ExtB"/>
              <a:sym typeface="PMingLiU-ExtB"/>
            </a:endParaRPr>
          </a:p>
          <a:p>
            <a:pPr algn="r">
              <a:buClr>
                <a:schemeClr val="dk1"/>
              </a:buClr>
              <a:buSzPts val="1600"/>
            </a:pPr>
            <a:r>
              <a:rPr lang="zh-CN" altLang="en-US" sz="1200" u="sng" dirty="0">
                <a:solidFill>
                  <a:schemeClr val="dk1"/>
                </a:solidFill>
                <a:latin typeface="PMingLiU-ExtB"/>
                <a:ea typeface="PMingLiU-ExtB"/>
                <a:cs typeface="PMingLiU-ExtB"/>
                <a:sym typeface="PMingLiU-ExtB"/>
              </a:rPr>
              <a:t> </a:t>
            </a:r>
            <a:endParaRPr sz="1200" dirty="0">
              <a:solidFill>
                <a:schemeClr val="dk1"/>
              </a:solidFill>
              <a:latin typeface="PMingLiU-ExtB"/>
              <a:ea typeface="PMingLiU-ExtB"/>
              <a:cs typeface="PMingLiU-ExtB"/>
              <a:sym typeface="PMingLiU-ExtB"/>
            </a:endParaRPr>
          </a:p>
        </p:txBody>
      </p:sp>
      <p:sp>
        <p:nvSpPr>
          <p:cNvPr id="91" name="Google Shape;91;p1"/>
          <p:cNvSpPr/>
          <p:nvPr/>
        </p:nvSpPr>
        <p:spPr>
          <a:xfrm>
            <a:off x="339298" y="1001681"/>
            <a:ext cx="8342306" cy="948691"/>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1100"/>
            </a:pPr>
            <a:r>
              <a:rPr lang="en-US" altLang="zh-CN" sz="3600" b="1" dirty="0">
                <a:solidFill>
                  <a:schemeClr val="dk1"/>
                </a:solidFill>
                <a:latin typeface="Times New Roman"/>
                <a:ea typeface="Times New Roman"/>
                <a:cs typeface="Times New Roman"/>
                <a:sym typeface="Times New Roman"/>
              </a:rPr>
              <a:t>Coking Coal Pre-treatment Process    </a:t>
            </a:r>
            <a:endParaRPr sz="3600" b="1" dirty="0">
              <a:solidFill>
                <a:schemeClr val="dk1"/>
              </a:solidFill>
              <a:latin typeface="Times New Roman"/>
              <a:ea typeface="Times New Roman"/>
              <a:cs typeface="Times New Roman"/>
              <a:sym typeface="Times New Roman"/>
            </a:endParaRPr>
          </a:p>
          <a:p>
            <a:pPr marL="171450" indent="-171450" algn="ctr">
              <a:lnSpc>
                <a:spcPct val="90000"/>
              </a:lnSpc>
            </a:pPr>
            <a:r>
              <a:rPr lang="en-CA" altLang="zh-CN" sz="1350" dirty="0">
                <a:solidFill>
                  <a:schemeClr val="dk1"/>
                </a:solidFill>
                <a:latin typeface="Times New Roman"/>
                <a:ea typeface="Times New Roman"/>
                <a:cs typeface="Times New Roman"/>
                <a:sym typeface="Times New Roman"/>
              </a:rPr>
              <a:t>-----</a:t>
            </a:r>
            <a:r>
              <a:rPr lang="en-US" altLang="zh-CN" sz="1350" dirty="0">
                <a:solidFill>
                  <a:schemeClr val="dk1"/>
                </a:solidFill>
                <a:latin typeface="Times New Roman"/>
                <a:ea typeface="Times New Roman"/>
                <a:cs typeface="Times New Roman"/>
                <a:sym typeface="Times New Roman"/>
              </a:rPr>
              <a:t>History, Experience and Lessons of Nippon Steel's Development of Coking Coal Pretreatment Technology</a:t>
            </a:r>
            <a:endParaRPr sz="1350" b="1" dirty="0">
              <a:solidFill>
                <a:srgbClr val="FF0000"/>
              </a:solidFill>
              <a:latin typeface="PMingLiU-ExtB"/>
              <a:ea typeface="PMingLiU-ExtB"/>
              <a:cs typeface="PMingLiU-ExtB"/>
              <a:sym typeface="PMingLiU-ExtB"/>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6A7A54B4-B55F-C335-F60F-FBB791C68711}"/>
            </a:ext>
          </a:extLst>
        </p:cNvPr>
        <p:cNvGrpSpPr/>
        <p:nvPr/>
      </p:nvGrpSpPr>
      <p:grpSpPr>
        <a:xfrm>
          <a:off x="0" y="0"/>
          <a:ext cx="0" cy="0"/>
          <a:chOff x="0" y="0"/>
          <a:chExt cx="0" cy="0"/>
        </a:xfrm>
      </p:grpSpPr>
      <p:sp>
        <p:nvSpPr>
          <p:cNvPr id="158" name="Google Shape;158;g270086c3821_0_142">
            <a:extLst>
              <a:ext uri="{FF2B5EF4-FFF2-40B4-BE49-F238E27FC236}">
                <a16:creationId xmlns:a16="http://schemas.microsoft.com/office/drawing/2014/main" id="{6911D8EA-87AC-DA1E-38BF-84FB906775F5}"/>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59" name="Google Shape;159;g270086c3821_0_142">
            <a:extLst>
              <a:ext uri="{FF2B5EF4-FFF2-40B4-BE49-F238E27FC236}">
                <a16:creationId xmlns:a16="http://schemas.microsoft.com/office/drawing/2014/main" id="{99317578-A5C6-570A-18DD-BCE1B7DB1E32}"/>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60" name="Google Shape;160;g270086c3821_0_142">
            <a:extLst>
              <a:ext uri="{FF2B5EF4-FFF2-40B4-BE49-F238E27FC236}">
                <a16:creationId xmlns:a16="http://schemas.microsoft.com/office/drawing/2014/main" id="{3D5696B5-1D09-830F-5BCC-8694F8F6D94F}"/>
              </a:ext>
            </a:extLst>
          </p:cNvPr>
          <p:cNvSpPr txBox="1">
            <a:spLocks noGrp="1"/>
          </p:cNvSpPr>
          <p:nvPr>
            <p:ph type="body" idx="1"/>
          </p:nvPr>
        </p:nvSpPr>
        <p:spPr>
          <a:xfrm>
            <a:off x="295930" y="157349"/>
            <a:ext cx="8560475" cy="473911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Dry-cleaned and Agglomerated </a:t>
            </a:r>
            <a:r>
              <a:rPr lang="en-US" altLang="zh-CN" dirty="0" err="1">
                <a:latin typeface="Times New Roman"/>
                <a:ea typeface="Times New Roman"/>
                <a:cs typeface="Times New Roman"/>
                <a:sym typeface="Times New Roman"/>
              </a:rPr>
              <a:t>Precompaction</a:t>
            </a:r>
            <a:r>
              <a:rPr lang="en-US" altLang="zh-CN" dirty="0">
                <a:latin typeface="Times New Roman"/>
                <a:ea typeface="Times New Roman"/>
                <a:cs typeface="Times New Roman"/>
                <a:sym typeface="Times New Roman"/>
              </a:rPr>
              <a:t> System Process (DAPS) </a:t>
            </a:r>
          </a:p>
          <a:p>
            <a:pPr marL="285750" indent="-285750">
              <a:spcBef>
                <a:spcPts val="0"/>
              </a:spcBef>
              <a:buClr>
                <a:srgbClr val="000000"/>
              </a:buClr>
              <a:buSzPts val="1800"/>
              <a:buFont typeface="Arial" panose="020B0604020202020204" pitchFamily="34" charset="0"/>
              <a:buChar char="•"/>
            </a:pPr>
            <a:endParaRPr lang="en-US" altLang="zh-CN" dirty="0">
              <a:latin typeface="Times New Roman"/>
              <a:ea typeface="Times New Roman"/>
              <a:cs typeface="Times New Roman"/>
              <a:sym typeface="Times New Roman"/>
            </a:endParaRPr>
          </a:p>
          <a:p>
            <a:pPr marL="171450" indent="-171450">
              <a:spcBef>
                <a:spcPts val="0"/>
              </a:spcBef>
              <a:buClr>
                <a:srgbClr val="000000"/>
              </a:buClr>
              <a:buSzPts val="1800"/>
              <a:buFont typeface="Courier New"/>
              <a:buChar char="o"/>
            </a:pPr>
            <a:endParaRPr lang="en-US" altLang="zh-CN" dirty="0">
              <a:latin typeface="Times New Roman"/>
              <a:ea typeface="Times New Roman"/>
              <a:cs typeface="Times New Roman"/>
              <a:sym typeface="Times New Roman"/>
            </a:endParaRPr>
          </a:p>
          <a:p>
            <a:pPr marL="171450" indent="-171450">
              <a:spcBef>
                <a:spcPts val="0"/>
              </a:spcBef>
              <a:buClr>
                <a:srgbClr val="000000"/>
              </a:buClr>
              <a:buSzPts val="1800"/>
              <a:buFont typeface="Courier New"/>
              <a:buChar char="o"/>
            </a:pPr>
            <a:endParaRPr lang="en-US" altLang="zh-CN" dirty="0">
              <a:latin typeface="Times New Roman"/>
              <a:ea typeface="Times New Roman"/>
              <a:cs typeface="Times New Roman"/>
              <a:sym typeface="Times New Roman"/>
            </a:endParaRPr>
          </a:p>
          <a:p>
            <a:pPr marL="0" indent="0">
              <a:spcBef>
                <a:spcPts val="0"/>
              </a:spcBef>
              <a:buClr>
                <a:srgbClr val="000000"/>
              </a:buClr>
              <a:buSzPts val="1800"/>
              <a:buNone/>
            </a:pPr>
            <a:r>
              <a:rPr lang="en-US" altLang="zh-CN" b="1" dirty="0">
                <a:latin typeface="Times New Roman"/>
                <a:ea typeface="Times New Roman"/>
                <a:cs typeface="Times New Roman"/>
                <a:sym typeface="Times New Roman"/>
              </a:rPr>
              <a:t>Comment:  </a:t>
            </a:r>
          </a:p>
          <a:p>
            <a:pPr marL="285750" indent="-285750">
              <a:spcBef>
                <a:spcPts val="0"/>
              </a:spcBef>
              <a:buClr>
                <a:srgbClr val="000000"/>
              </a:buClr>
              <a:buSzPts val="1800"/>
              <a:buFont typeface="Arial" panose="020B0604020202020204" pitchFamily="34" charset="0"/>
              <a:buChar char="•"/>
            </a:pPr>
            <a:r>
              <a:rPr lang="en-US" altLang="zh-CN" b="1" dirty="0">
                <a:latin typeface="Times New Roman"/>
                <a:ea typeface="Times New Roman"/>
                <a:cs typeface="Times New Roman"/>
                <a:sym typeface="Times New Roman"/>
              </a:rPr>
              <a:t>C</a:t>
            </a:r>
            <a:r>
              <a:rPr lang="en-US" altLang="zh-CN" dirty="0">
                <a:latin typeface="Times New Roman"/>
                <a:ea typeface="Times New Roman"/>
                <a:cs typeface="Times New Roman"/>
                <a:sym typeface="Times New Roman"/>
              </a:rPr>
              <a:t>oking coal moisture should be dried to 0% as DAPS process is equipped with fine coal briquetting process</a:t>
            </a:r>
          </a:p>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DAPS process has the problem of excessive briquetting of fine coal, because all fine coal collected from the dryer is briquetted. </a:t>
            </a:r>
          </a:p>
          <a:p>
            <a:pPr marL="171450" indent="-171450">
              <a:spcBef>
                <a:spcPts val="0"/>
              </a:spcBef>
              <a:buClr>
                <a:srgbClr val="000000"/>
              </a:buClr>
              <a:buSzPts val="1800"/>
              <a:buFont typeface="Courier New"/>
              <a:buChar char="o"/>
            </a:pPr>
            <a:endParaRPr lang="en-US" altLang="zh-CN" dirty="0">
              <a:latin typeface="Times New Roman"/>
              <a:ea typeface="Times New Roman"/>
              <a:cs typeface="Times New Roman"/>
              <a:sym typeface="Times New Roman"/>
            </a:endParaRPr>
          </a:p>
          <a:p>
            <a:pPr marL="171450" indent="-171450">
              <a:spcBef>
                <a:spcPts val="0"/>
              </a:spcBef>
              <a:buClr>
                <a:srgbClr val="000000"/>
              </a:buClr>
              <a:buSzPts val="1800"/>
              <a:buFont typeface="Courier New"/>
              <a:buChar char="o"/>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54881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0086c3821_0_160"/>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82" name="Google Shape;182;g270086c3821_0_16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83" name="Google Shape;183;g270086c3821_0_160"/>
          <p:cNvSpPr txBox="1">
            <a:spLocks noGrp="1"/>
          </p:cNvSpPr>
          <p:nvPr>
            <p:ph type="body" idx="1"/>
          </p:nvPr>
        </p:nvSpPr>
        <p:spPr>
          <a:xfrm>
            <a:off x="744318" y="416288"/>
            <a:ext cx="7631756" cy="2744826"/>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Super Coke Oven for Productivity and Environmental enhancement toward the 21st century Process (SCOPE 21)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Process description: Coking coal is dried to 0% moisture using a fluidized bed dryer, then the coarse coal is heated to 350 to 400°C using a pneumatic rapid preheater, and the fine coal is briquetted using bitumen as a binder</a:t>
            </a:r>
            <a:endParaRPr dirty="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59F24307-C74D-7615-A2C9-2F0FC34989C3}"/>
            </a:ext>
          </a:extLst>
        </p:cNvPr>
        <p:cNvGrpSpPr/>
        <p:nvPr/>
      </p:nvGrpSpPr>
      <p:grpSpPr>
        <a:xfrm>
          <a:off x="0" y="0"/>
          <a:ext cx="0" cy="0"/>
          <a:chOff x="0" y="0"/>
          <a:chExt cx="0" cy="0"/>
        </a:xfrm>
      </p:grpSpPr>
      <p:sp>
        <p:nvSpPr>
          <p:cNvPr id="181" name="Google Shape;181;g270086c3821_0_160">
            <a:extLst>
              <a:ext uri="{FF2B5EF4-FFF2-40B4-BE49-F238E27FC236}">
                <a16:creationId xmlns:a16="http://schemas.microsoft.com/office/drawing/2014/main" id="{19374A1A-5294-C68A-C7BB-3EAE24AEABA7}"/>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82" name="Google Shape;182;g270086c3821_0_160">
            <a:extLst>
              <a:ext uri="{FF2B5EF4-FFF2-40B4-BE49-F238E27FC236}">
                <a16:creationId xmlns:a16="http://schemas.microsoft.com/office/drawing/2014/main" id="{FA48EF1B-88F0-9E51-D959-13F0426C7F80}"/>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83" name="Google Shape;183;g270086c3821_0_160">
            <a:extLst>
              <a:ext uri="{FF2B5EF4-FFF2-40B4-BE49-F238E27FC236}">
                <a16:creationId xmlns:a16="http://schemas.microsoft.com/office/drawing/2014/main" id="{A943273F-FD18-BB18-D28B-DA1A636BDF16}"/>
              </a:ext>
            </a:extLst>
          </p:cNvPr>
          <p:cNvSpPr txBox="1">
            <a:spLocks noGrp="1"/>
          </p:cNvSpPr>
          <p:nvPr>
            <p:ph type="body" idx="1"/>
          </p:nvPr>
        </p:nvSpPr>
        <p:spPr>
          <a:xfrm>
            <a:off x="237067" y="254000"/>
            <a:ext cx="8619066" cy="4042966"/>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Super Coke Oven for Productivity and Environmental enhancement toward the 21st century Process (SCOPE 21) </a:t>
            </a:r>
          </a:p>
          <a:p>
            <a:pPr marL="171450" indent="-171450">
              <a:spcBef>
                <a:spcPts val="0"/>
              </a:spcBef>
              <a:buClr>
                <a:srgbClr val="000000"/>
              </a:buClr>
              <a:buSzPts val="1800"/>
              <a:buFont typeface="Noto Sans Symbols"/>
              <a:buChar char="▪"/>
            </a:pPr>
            <a:endParaRPr lang="en-US" altLang="zh-CN" dirty="0">
              <a:latin typeface="Times New Roman"/>
              <a:ea typeface="Times New Roman"/>
              <a:cs typeface="Times New Roman"/>
              <a:sym typeface="Times New Roman"/>
            </a:endParaRPr>
          </a:p>
          <a:p>
            <a:pPr marL="171450" indent="-171450">
              <a:spcBef>
                <a:spcPts val="0"/>
              </a:spcBef>
              <a:buClr>
                <a:srgbClr val="000000"/>
              </a:buClr>
              <a:buSzPts val="1800"/>
              <a:buNone/>
            </a:pPr>
            <a:endParaRPr lang="en-US" dirty="0">
              <a:latin typeface="Times New Roman"/>
              <a:ea typeface="Times New Roman"/>
              <a:cs typeface="Times New Roman"/>
              <a:sym typeface="Times New Roman"/>
            </a:endParaRPr>
          </a:p>
          <a:p>
            <a:pPr marL="171450" indent="-171450">
              <a:spcBef>
                <a:spcPts val="0"/>
              </a:spcBef>
              <a:buClr>
                <a:srgbClr val="000000"/>
              </a:buClr>
              <a:buSzPts val="1800"/>
              <a:buNone/>
            </a:pPr>
            <a:r>
              <a:rPr lang="en-US" b="1" dirty="0">
                <a:latin typeface="Times New Roman"/>
                <a:ea typeface="Times New Roman"/>
                <a:cs typeface="Times New Roman"/>
                <a:sym typeface="Times New Roman"/>
              </a:rPr>
              <a:t>Comment:</a:t>
            </a:r>
          </a:p>
          <a:p>
            <a:pPr marL="285750" indent="-285750">
              <a:spcBef>
                <a:spcPts val="0"/>
              </a:spcBef>
              <a:buClr>
                <a:srgbClr val="000000"/>
              </a:buClr>
              <a:buSzPts val="1800"/>
              <a:buFont typeface="Arial" panose="020B0604020202020204" pitchFamily="34" charset="0"/>
              <a:buChar char="•"/>
            </a:pPr>
            <a:r>
              <a:rPr lang="en-US" dirty="0">
                <a:latin typeface="Times New Roman"/>
                <a:ea typeface="Times New Roman"/>
                <a:cs typeface="Times New Roman"/>
                <a:sym typeface="Times New Roman"/>
              </a:rPr>
              <a:t>SCOPE 21 also has the problem </a:t>
            </a:r>
            <a:r>
              <a:rPr lang="en-US" altLang="zh-CN" dirty="0">
                <a:latin typeface="Times New Roman"/>
                <a:ea typeface="Times New Roman"/>
                <a:cs typeface="Times New Roman"/>
                <a:sym typeface="Times New Roman"/>
              </a:rPr>
              <a:t>excessive briquetting of fine coal, this problem is even more serious than the DAPS process</a:t>
            </a:r>
          </a:p>
          <a:p>
            <a:pPr marL="285750" indent="-285750">
              <a:spcBef>
                <a:spcPts val="0"/>
              </a:spcBef>
              <a:buClr>
                <a:srgbClr val="000000"/>
              </a:buClr>
              <a:buSzPts val="1800"/>
              <a:buFont typeface="Arial" panose="020B0604020202020204" pitchFamily="34" charset="0"/>
              <a:buChar char="•"/>
            </a:pPr>
            <a:r>
              <a:rPr lang="en-US" dirty="0">
                <a:latin typeface="Times New Roman"/>
                <a:ea typeface="Times New Roman"/>
                <a:cs typeface="Times New Roman"/>
                <a:sym typeface="Times New Roman"/>
              </a:rPr>
              <a:t>The use of bitumen as a binder for fine coal briquetting eats up most of the profit from the increase in the blending ratio of non-poor coking coals </a:t>
            </a:r>
          </a:p>
          <a:p>
            <a:pPr marL="285750" indent="-285750">
              <a:spcBef>
                <a:spcPts val="0"/>
              </a:spcBef>
              <a:buClr>
                <a:srgbClr val="000000"/>
              </a:buClr>
              <a:buSzPts val="1800"/>
              <a:buFont typeface="Arial" panose="020B0604020202020204" pitchFamily="34" charset="0"/>
              <a:buChar char="•"/>
            </a:pPr>
            <a:r>
              <a:rPr lang="en-US" dirty="0">
                <a:latin typeface="Times New Roman"/>
                <a:ea typeface="Times New Roman"/>
                <a:cs typeface="Times New Roman"/>
                <a:sym typeface="Times New Roman"/>
              </a:rPr>
              <a:t>The pneumatic rapid preheater used in SCOPE 21 process can only preheat smaller particle size coal to the required temperature due to short residence time and larger  particle size coal cannot be preheated to the required temperature </a:t>
            </a:r>
          </a:p>
        </p:txBody>
      </p:sp>
    </p:spTree>
    <p:extLst>
      <p:ext uri="{BB962C8B-B14F-4D97-AF65-F5344CB8AC3E}">
        <p14:creationId xmlns:p14="http://schemas.microsoft.com/office/powerpoint/2010/main" val="153051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0086c3821_0_186"/>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18" name="Google Shape;218;g270086c3821_0_186"/>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19" name="Google Shape;219;g270086c3821_0_186"/>
          <p:cNvSpPr txBox="1">
            <a:spLocks noGrp="1"/>
          </p:cNvSpPr>
          <p:nvPr>
            <p:ph type="body" idx="1"/>
          </p:nvPr>
        </p:nvSpPr>
        <p:spPr>
          <a:xfrm>
            <a:off x="457201" y="285139"/>
            <a:ext cx="8241950" cy="3227033"/>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Achievements</a:t>
            </a:r>
            <a:endParaRPr dirty="0">
              <a:latin typeface="Times New Roman"/>
              <a:ea typeface="Times New Roman"/>
              <a:cs typeface="Times New Roman"/>
              <a:sym typeface="Times New Roman"/>
            </a:endParaRPr>
          </a:p>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Flash dryer, rotary dryer and fluidized bed dryer were used for coal drying, fluidized bed dryer was considered as the best process equipment for coking coal pre-treatment as </a:t>
            </a:r>
            <a:endParaRPr dirty="0"/>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fine coal can be separated from coarse coal and fine coal is briquetted to solve the dust issue</a:t>
            </a:r>
            <a:endParaRPr dirty="0"/>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Fluidized bed dryer is also low in investment and maintenance cost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70086c3821_0_192"/>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25" name="Google Shape;225;g270086c3821_0_192"/>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26" name="Google Shape;226;g270086c3821_0_192"/>
          <p:cNvSpPr txBox="1">
            <a:spLocks noGrp="1"/>
          </p:cNvSpPr>
          <p:nvPr>
            <p:ph type="body" idx="1"/>
          </p:nvPr>
        </p:nvSpPr>
        <p:spPr>
          <a:xfrm>
            <a:off x="530943" y="416288"/>
            <a:ext cx="7377152" cy="3956850"/>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Achievements</a:t>
            </a:r>
            <a:endParaRPr lang="en-US"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Dust issue is the key to the success of coking coal pre-treatment process, and the solution is fine coal briquetting</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Fine coal briquetting can also be beneficial to the increase of charging density of coking coal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703f04f514_0_0"/>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32" name="Google Shape;232;g2703f04f514_0_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33" name="Google Shape;233;g2703f04f514_0_0"/>
          <p:cNvSpPr txBox="1">
            <a:spLocks noGrp="1"/>
          </p:cNvSpPr>
          <p:nvPr>
            <p:ph type="body" idx="1"/>
          </p:nvPr>
        </p:nvSpPr>
        <p:spPr>
          <a:xfrm>
            <a:off x="744319" y="416288"/>
            <a:ext cx="7542450" cy="412582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Further improvements could be made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Avoiding the problem of excessive fine coal briquetting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All fine coal collected from the fluidized bed coal dryer is briquetted in both DAPS and SCOPE 21 processes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fine coal size collected from the fluidized bed dryer is related to the design and operating parameters of the fluidized bed dryer</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fine coal size collected in the DAPS process is &lt;0.3mm (its proportion is about 30% of the coking coal)</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fine coal size collected in the SCOPE 21 process is &lt;0.5mm (its proportion is about 45% of the coking coal)</a:t>
            </a:r>
          </a:p>
          <a:p>
            <a:pPr marL="171450" indent="-171450">
              <a:spcBef>
                <a:spcPts val="0"/>
              </a:spcBef>
              <a:buClr>
                <a:srgbClr val="000000"/>
              </a:buClr>
              <a:buSzPts val="1800"/>
              <a:buFont typeface="Noto Sans Symbols"/>
              <a:buChar char="▪"/>
            </a:pPr>
            <a:endParaRPr lang="en-US" altLang="zh-CN" dirty="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00748E3A-58AE-34B9-FFCA-BE85A86BAE57}"/>
            </a:ext>
          </a:extLst>
        </p:cNvPr>
        <p:cNvGrpSpPr/>
        <p:nvPr/>
      </p:nvGrpSpPr>
      <p:grpSpPr>
        <a:xfrm>
          <a:off x="0" y="0"/>
          <a:ext cx="0" cy="0"/>
          <a:chOff x="0" y="0"/>
          <a:chExt cx="0" cy="0"/>
        </a:xfrm>
      </p:grpSpPr>
      <p:sp>
        <p:nvSpPr>
          <p:cNvPr id="231" name="Google Shape;231;g2703f04f514_0_0">
            <a:extLst>
              <a:ext uri="{FF2B5EF4-FFF2-40B4-BE49-F238E27FC236}">
                <a16:creationId xmlns:a16="http://schemas.microsoft.com/office/drawing/2014/main" id="{D9431616-F9E8-132C-C680-B6462DC72F82}"/>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32" name="Google Shape;232;g2703f04f514_0_0">
            <a:extLst>
              <a:ext uri="{FF2B5EF4-FFF2-40B4-BE49-F238E27FC236}">
                <a16:creationId xmlns:a16="http://schemas.microsoft.com/office/drawing/2014/main" id="{F3507B9D-F64E-29F0-E284-73E907919ACC}"/>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33" name="Google Shape;233;g2703f04f514_0_0">
            <a:extLst>
              <a:ext uri="{FF2B5EF4-FFF2-40B4-BE49-F238E27FC236}">
                <a16:creationId xmlns:a16="http://schemas.microsoft.com/office/drawing/2014/main" id="{835A49E1-E0E3-1A6D-7548-6C9B62D087C7}"/>
              </a:ext>
            </a:extLst>
          </p:cNvPr>
          <p:cNvSpPr txBox="1">
            <a:spLocks noGrp="1"/>
          </p:cNvSpPr>
          <p:nvPr>
            <p:ph type="body" idx="1"/>
          </p:nvPr>
        </p:nvSpPr>
        <p:spPr>
          <a:xfrm>
            <a:off x="744319" y="416288"/>
            <a:ext cx="7542450" cy="412582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Further improvements could be made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Excessive fine coal briquetting  should be avoided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According to the test, actual operation of the coke oven and calculation analysis, the fine coal size being carried over by coking oven gas is &lt; 0.25mm during wet coal charging process; &lt; 0.1mm during dried coal charging process and can even be reduced to &lt;0.075mm</a:t>
            </a:r>
            <a:r>
              <a:rPr lang="zh-CN" altLang="en-US" dirty="0">
                <a:latin typeface="Times New Roman"/>
                <a:ea typeface="Times New Roman"/>
                <a:cs typeface="Times New Roman"/>
                <a:sym typeface="Times New Roman"/>
              </a:rPr>
              <a:t> </a:t>
            </a:r>
            <a:r>
              <a:rPr lang="en-CA" altLang="zh-CN" dirty="0">
                <a:latin typeface="Times New Roman"/>
                <a:ea typeface="Times New Roman"/>
                <a:cs typeface="Times New Roman"/>
                <a:sym typeface="Times New Roman"/>
              </a:rPr>
              <a:t>if necessary </a:t>
            </a:r>
            <a:endParaRPr lang="en-US" altLang="zh-CN"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v"/>
            </a:pPr>
            <a:r>
              <a:rPr lang="en-US" altLang="zh-CN" dirty="0">
                <a:latin typeface="Times New Roman"/>
                <a:ea typeface="Times New Roman"/>
                <a:cs typeface="Times New Roman"/>
                <a:sym typeface="Times New Roman"/>
              </a:rPr>
              <a:t>From the perspective of solving dust issue during coal charging, it is sufficient only to briquette the fine coal less &lt; 0.1mm  </a:t>
            </a:r>
          </a:p>
        </p:txBody>
      </p:sp>
    </p:spTree>
    <p:extLst>
      <p:ext uri="{BB962C8B-B14F-4D97-AF65-F5344CB8AC3E}">
        <p14:creationId xmlns:p14="http://schemas.microsoft.com/office/powerpoint/2010/main" val="3798106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D578363F-2312-5B89-2EC5-71EAC096204B}"/>
            </a:ext>
          </a:extLst>
        </p:cNvPr>
        <p:cNvGrpSpPr/>
        <p:nvPr/>
      </p:nvGrpSpPr>
      <p:grpSpPr>
        <a:xfrm>
          <a:off x="0" y="0"/>
          <a:ext cx="0" cy="0"/>
          <a:chOff x="0" y="0"/>
          <a:chExt cx="0" cy="0"/>
        </a:xfrm>
      </p:grpSpPr>
      <p:sp>
        <p:nvSpPr>
          <p:cNvPr id="231" name="Google Shape;231;g2703f04f514_0_0">
            <a:extLst>
              <a:ext uri="{FF2B5EF4-FFF2-40B4-BE49-F238E27FC236}">
                <a16:creationId xmlns:a16="http://schemas.microsoft.com/office/drawing/2014/main" id="{B7E6ED04-315E-D15A-2D04-417EEB1993C0}"/>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32" name="Google Shape;232;g2703f04f514_0_0">
            <a:extLst>
              <a:ext uri="{FF2B5EF4-FFF2-40B4-BE49-F238E27FC236}">
                <a16:creationId xmlns:a16="http://schemas.microsoft.com/office/drawing/2014/main" id="{A58B29BD-3DCA-4B0C-5A8B-5824C9068937}"/>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33" name="Google Shape;233;g2703f04f514_0_0">
            <a:extLst>
              <a:ext uri="{FF2B5EF4-FFF2-40B4-BE49-F238E27FC236}">
                <a16:creationId xmlns:a16="http://schemas.microsoft.com/office/drawing/2014/main" id="{EA782DD8-BD82-0CF0-8997-A4F7675CA7ED}"/>
              </a:ext>
            </a:extLst>
          </p:cNvPr>
          <p:cNvSpPr txBox="1">
            <a:spLocks noGrp="1"/>
          </p:cNvSpPr>
          <p:nvPr>
            <p:ph type="body" idx="1"/>
          </p:nvPr>
        </p:nvSpPr>
        <p:spPr>
          <a:xfrm>
            <a:off x="744319" y="416288"/>
            <a:ext cx="7542450" cy="412582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Further improvements could be made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Excessive fine coal briquetting  should be avoided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Excessive fine coal is harmful rather than beneficial</a:t>
            </a:r>
          </a:p>
          <a:p>
            <a:pPr marL="285750" indent="-285750">
              <a:spcBef>
                <a:spcPts val="0"/>
              </a:spcBef>
              <a:buClr>
                <a:srgbClr val="000000"/>
              </a:buClr>
              <a:buSzPts val="1800"/>
              <a:buFont typeface="Wingdings" panose="05000000000000000000" pitchFamily="2" charset="2"/>
              <a:buChar char="v"/>
            </a:pPr>
            <a:r>
              <a:rPr lang="en-US" altLang="zh-CN" dirty="0">
                <a:latin typeface="Times New Roman"/>
                <a:ea typeface="Times New Roman"/>
                <a:cs typeface="Times New Roman"/>
                <a:sym typeface="Times New Roman"/>
              </a:rPr>
              <a:t>It reduces the strength of briquetted fine coal in </a:t>
            </a:r>
            <a:r>
              <a:rPr lang="en-US" altLang="zh-CN" dirty="0" err="1">
                <a:latin typeface="Times New Roman"/>
                <a:ea typeface="Times New Roman"/>
                <a:cs typeface="Times New Roman"/>
                <a:sym typeface="Times New Roman"/>
              </a:rPr>
              <a:t>binderless</a:t>
            </a:r>
            <a:r>
              <a:rPr lang="en-US" altLang="zh-CN" dirty="0">
                <a:latin typeface="Times New Roman"/>
                <a:ea typeface="Times New Roman"/>
                <a:cs typeface="Times New Roman"/>
                <a:sym typeface="Times New Roman"/>
              </a:rPr>
              <a:t> briquetting process</a:t>
            </a:r>
          </a:p>
          <a:p>
            <a:pPr marL="285750" indent="-285750">
              <a:spcBef>
                <a:spcPts val="0"/>
              </a:spcBef>
              <a:buClr>
                <a:srgbClr val="000000"/>
              </a:buClr>
              <a:buSzPts val="1800"/>
              <a:buFont typeface="Wingdings" panose="05000000000000000000" pitchFamily="2" charset="2"/>
              <a:buChar char="v"/>
            </a:pPr>
            <a:r>
              <a:rPr lang="en-US" altLang="zh-CN" dirty="0">
                <a:latin typeface="Times New Roman"/>
                <a:ea typeface="Times New Roman"/>
                <a:cs typeface="Times New Roman"/>
                <a:sym typeface="Times New Roman"/>
              </a:rPr>
              <a:t>It increases the consumption of </a:t>
            </a:r>
            <a:r>
              <a:rPr lang="en-US" dirty="0">
                <a:latin typeface="Times New Roman"/>
                <a:ea typeface="Times New Roman"/>
                <a:cs typeface="Times New Roman"/>
                <a:sym typeface="Times New Roman"/>
              </a:rPr>
              <a:t>bitumen </a:t>
            </a:r>
            <a:r>
              <a:rPr lang="en-US" altLang="zh-CN" dirty="0">
                <a:latin typeface="Times New Roman"/>
                <a:ea typeface="Times New Roman"/>
                <a:cs typeface="Times New Roman"/>
                <a:sym typeface="Times New Roman"/>
              </a:rPr>
              <a:t>in the fine coal briquetting process using bitumen as binder</a:t>
            </a:r>
          </a:p>
          <a:p>
            <a:pPr marL="285750" indent="-285750">
              <a:spcBef>
                <a:spcPts val="0"/>
              </a:spcBef>
              <a:buClr>
                <a:srgbClr val="000000"/>
              </a:buClr>
              <a:buSzPts val="1800"/>
              <a:buFont typeface="Wingdings" panose="05000000000000000000" pitchFamily="2" charset="2"/>
              <a:buChar char="v"/>
            </a:pPr>
            <a:r>
              <a:rPr lang="en-US" altLang="zh-CN" dirty="0">
                <a:latin typeface="Times New Roman"/>
                <a:ea typeface="Times New Roman"/>
                <a:cs typeface="Times New Roman"/>
                <a:sym typeface="Times New Roman"/>
              </a:rPr>
              <a:t>It always increase the equipment investment and power consumption</a:t>
            </a:r>
          </a:p>
          <a:p>
            <a:pPr marL="285750" indent="-285750">
              <a:spcBef>
                <a:spcPts val="0"/>
              </a:spcBef>
              <a:buClr>
                <a:srgbClr val="000000"/>
              </a:buClr>
              <a:buSzPts val="1800"/>
              <a:buFont typeface="Wingdings" panose="05000000000000000000" pitchFamily="2" charset="2"/>
              <a:buChar char="v"/>
            </a:pPr>
            <a:r>
              <a:rPr lang="en-US" altLang="zh-CN" dirty="0">
                <a:latin typeface="Times New Roman"/>
                <a:ea typeface="Times New Roman"/>
                <a:cs typeface="Times New Roman"/>
                <a:sym typeface="Times New Roman"/>
              </a:rPr>
              <a:t>It also reduces the coal charging density according to Teck Resources’ test</a:t>
            </a:r>
          </a:p>
        </p:txBody>
      </p:sp>
    </p:spTree>
    <p:extLst>
      <p:ext uri="{BB962C8B-B14F-4D97-AF65-F5344CB8AC3E}">
        <p14:creationId xmlns:p14="http://schemas.microsoft.com/office/powerpoint/2010/main" val="282535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A97B443A-B3C1-9DD6-FD1F-EEB633BDE4E0}"/>
            </a:ext>
          </a:extLst>
        </p:cNvPr>
        <p:cNvGrpSpPr/>
        <p:nvPr/>
      </p:nvGrpSpPr>
      <p:grpSpPr>
        <a:xfrm>
          <a:off x="0" y="0"/>
          <a:ext cx="0" cy="0"/>
          <a:chOff x="0" y="0"/>
          <a:chExt cx="0" cy="0"/>
        </a:xfrm>
      </p:grpSpPr>
      <p:sp>
        <p:nvSpPr>
          <p:cNvPr id="231" name="Google Shape;231;g2703f04f514_0_0">
            <a:extLst>
              <a:ext uri="{FF2B5EF4-FFF2-40B4-BE49-F238E27FC236}">
                <a16:creationId xmlns:a16="http://schemas.microsoft.com/office/drawing/2014/main" id="{1BE78BD3-1BF5-4C5C-2CB0-BE9D08FF4297}"/>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32" name="Google Shape;232;g2703f04f514_0_0">
            <a:extLst>
              <a:ext uri="{FF2B5EF4-FFF2-40B4-BE49-F238E27FC236}">
                <a16:creationId xmlns:a16="http://schemas.microsoft.com/office/drawing/2014/main" id="{27143996-808F-07E8-2D8A-33013D2EDE5B}"/>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33" name="Google Shape;233;g2703f04f514_0_0">
            <a:extLst>
              <a:ext uri="{FF2B5EF4-FFF2-40B4-BE49-F238E27FC236}">
                <a16:creationId xmlns:a16="http://schemas.microsoft.com/office/drawing/2014/main" id="{14D3C303-1436-CC30-33A6-28F4C78C8927}"/>
              </a:ext>
            </a:extLst>
          </p:cNvPr>
          <p:cNvSpPr txBox="1">
            <a:spLocks noGrp="1"/>
          </p:cNvSpPr>
          <p:nvPr>
            <p:ph type="body" idx="1"/>
          </p:nvPr>
        </p:nvSpPr>
        <p:spPr>
          <a:xfrm>
            <a:off x="744319" y="416288"/>
            <a:ext cx="7542450" cy="412582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Further improvements could be made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Excessive fine coal briquetting  should be avoided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briquetted fine coal in Teck Resources’ test </a:t>
            </a:r>
            <a:r>
              <a:rPr lang="en-CA" altLang="zh-CN" dirty="0">
                <a:latin typeface="Times New Roman"/>
                <a:ea typeface="Times New Roman"/>
                <a:cs typeface="Times New Roman"/>
                <a:sym typeface="Times New Roman"/>
              </a:rPr>
              <a:t> </a:t>
            </a:r>
            <a:endParaRPr lang="en-US" altLang="zh-CN" dirty="0">
              <a:latin typeface="Times New Roman"/>
              <a:ea typeface="Times New Roman"/>
              <a:cs typeface="Times New Roman"/>
              <a:sym typeface="Times New Roman"/>
            </a:endParaRPr>
          </a:p>
        </p:txBody>
      </p:sp>
      <p:pic>
        <p:nvPicPr>
          <p:cNvPr id="2" name="Picture 1" descr="A pile of charcoal on the ground&#10;&#10;AI-generated content may be incorrect.">
            <a:extLst>
              <a:ext uri="{FF2B5EF4-FFF2-40B4-BE49-F238E27FC236}">
                <a16:creationId xmlns:a16="http://schemas.microsoft.com/office/drawing/2014/main" id="{3C339BA0-8276-ED2A-169C-F6DF97ECFE1F}"/>
              </a:ext>
            </a:extLst>
          </p:cNvPr>
          <p:cNvPicPr>
            <a:picLocks noChangeAspect="1"/>
          </p:cNvPicPr>
          <p:nvPr/>
        </p:nvPicPr>
        <p:blipFill>
          <a:blip r:embed="rId4"/>
          <a:stretch>
            <a:fillRect/>
          </a:stretch>
        </p:blipFill>
        <p:spPr>
          <a:xfrm>
            <a:off x="515877" y="1974558"/>
            <a:ext cx="5059663" cy="2848604"/>
          </a:xfrm>
          <a:prstGeom prst="rect">
            <a:avLst/>
          </a:prstGeom>
        </p:spPr>
      </p:pic>
      <p:pic>
        <p:nvPicPr>
          <p:cNvPr id="3" name="Picture 2">
            <a:extLst>
              <a:ext uri="{FF2B5EF4-FFF2-40B4-BE49-F238E27FC236}">
                <a16:creationId xmlns:a16="http://schemas.microsoft.com/office/drawing/2014/main" id="{63AC2B41-8174-99FD-CC53-6AC89CF7075F}"/>
              </a:ext>
            </a:extLst>
          </p:cNvPr>
          <p:cNvPicPr>
            <a:picLocks noChangeAspect="1"/>
          </p:cNvPicPr>
          <p:nvPr/>
        </p:nvPicPr>
        <p:blipFill>
          <a:blip r:embed="rId5"/>
          <a:stretch>
            <a:fillRect/>
          </a:stretch>
        </p:blipFill>
        <p:spPr>
          <a:xfrm>
            <a:off x="5652197" y="2362741"/>
            <a:ext cx="5175045" cy="1841965"/>
          </a:xfrm>
          <a:prstGeom prst="rect">
            <a:avLst/>
          </a:prstGeom>
        </p:spPr>
      </p:pic>
    </p:spTree>
    <p:extLst>
      <p:ext uri="{BB962C8B-B14F-4D97-AF65-F5344CB8AC3E}">
        <p14:creationId xmlns:p14="http://schemas.microsoft.com/office/powerpoint/2010/main" val="366993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78CB06C5-EE2D-4BDD-6E08-467798DCD360}"/>
            </a:ext>
          </a:extLst>
        </p:cNvPr>
        <p:cNvGrpSpPr/>
        <p:nvPr/>
      </p:nvGrpSpPr>
      <p:grpSpPr>
        <a:xfrm>
          <a:off x="0" y="0"/>
          <a:ext cx="0" cy="0"/>
          <a:chOff x="0" y="0"/>
          <a:chExt cx="0" cy="0"/>
        </a:xfrm>
      </p:grpSpPr>
      <p:sp>
        <p:nvSpPr>
          <p:cNvPr id="231" name="Google Shape;231;g2703f04f514_0_0">
            <a:extLst>
              <a:ext uri="{FF2B5EF4-FFF2-40B4-BE49-F238E27FC236}">
                <a16:creationId xmlns:a16="http://schemas.microsoft.com/office/drawing/2014/main" id="{03FD06B0-F4E8-1D6D-A622-1A6509AEAD39}"/>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32" name="Google Shape;232;g2703f04f514_0_0">
            <a:extLst>
              <a:ext uri="{FF2B5EF4-FFF2-40B4-BE49-F238E27FC236}">
                <a16:creationId xmlns:a16="http://schemas.microsoft.com/office/drawing/2014/main" id="{FFF737DC-3017-CEE9-21BA-8F6B26CE293B}"/>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33" name="Google Shape;233;g2703f04f514_0_0">
            <a:extLst>
              <a:ext uri="{FF2B5EF4-FFF2-40B4-BE49-F238E27FC236}">
                <a16:creationId xmlns:a16="http://schemas.microsoft.com/office/drawing/2014/main" id="{B7157063-2BC1-29D2-C8D1-AFF67AA234A6}"/>
              </a:ext>
            </a:extLst>
          </p:cNvPr>
          <p:cNvSpPr txBox="1">
            <a:spLocks noGrp="1"/>
          </p:cNvSpPr>
          <p:nvPr>
            <p:ph type="body" idx="1"/>
          </p:nvPr>
        </p:nvSpPr>
        <p:spPr>
          <a:xfrm>
            <a:off x="494072" y="416288"/>
            <a:ext cx="8200102" cy="412582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Further improvements could be made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Using high temperature fluidized bed dryer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There were three high temperature fluid bed dryer manufacturers in the United States (ENI, McNally, and FMC), but these companies went out of business around 1985.</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Since then, there have been no high temperature fluid bed dryer manufacturers on the market.</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In 2018, DELTA designed a new gas distribution plate for Teck Resources' high temperature fluid bed dryer, and the improved high temperature fluid bed dryer returned to the market</a:t>
            </a:r>
          </a:p>
          <a:p>
            <a:pPr marL="285750" indent="-285750">
              <a:spcBef>
                <a:spcPts val="0"/>
              </a:spcBef>
              <a:buClr>
                <a:srgbClr val="000000"/>
              </a:buClr>
              <a:buSzPts val="1800"/>
              <a:buFont typeface="Wingdings" panose="05000000000000000000" pitchFamily="2" charset="2"/>
              <a:buChar char="q"/>
            </a:pPr>
            <a:endParaRPr lang="en-US" altLang="zh-CN"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q"/>
            </a:pPr>
            <a:endParaRPr lang="en-US" altLang="zh-C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2641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270086c3821_0_1"/>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97" name="Google Shape;97;g270086c3821_0_1"/>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98" name="Google Shape;98;g270086c3821_0_1"/>
          <p:cNvSpPr txBox="1">
            <a:spLocks noGrp="1"/>
          </p:cNvSpPr>
          <p:nvPr>
            <p:ph type="body" idx="1"/>
          </p:nvPr>
        </p:nvSpPr>
        <p:spPr>
          <a:xfrm>
            <a:off x="392877" y="416285"/>
            <a:ext cx="8358246" cy="3066300"/>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The purpose of coking coal pretreatment</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The strength of coke depends largely on the viscosity of coking coal, while non-poor coking coals have poor coking performance (low viscosity) and cannot be used directly as coking coal.</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The pretreatment process of non-poor coking coal, including pre-drying, briquetting and rapid preheating, has been proven to be an effective way to improve their performance (viscosity).</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The pretreatment process can increase the viscosity of non-poor coking coal, thereby replacing part of the high-quality coking coal and reducing the production cost</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C3249913-B3C3-571B-F705-4482F0A5E4BA}"/>
            </a:ext>
          </a:extLst>
        </p:cNvPr>
        <p:cNvGrpSpPr/>
        <p:nvPr/>
      </p:nvGrpSpPr>
      <p:grpSpPr>
        <a:xfrm>
          <a:off x="0" y="0"/>
          <a:ext cx="0" cy="0"/>
          <a:chOff x="0" y="0"/>
          <a:chExt cx="0" cy="0"/>
        </a:xfrm>
      </p:grpSpPr>
      <p:sp>
        <p:nvSpPr>
          <p:cNvPr id="231" name="Google Shape;231;g2703f04f514_0_0">
            <a:extLst>
              <a:ext uri="{FF2B5EF4-FFF2-40B4-BE49-F238E27FC236}">
                <a16:creationId xmlns:a16="http://schemas.microsoft.com/office/drawing/2014/main" id="{02A513E9-B957-F670-EDDC-81E8097720AA}"/>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232" name="Google Shape;232;g2703f04f514_0_0">
            <a:extLst>
              <a:ext uri="{FF2B5EF4-FFF2-40B4-BE49-F238E27FC236}">
                <a16:creationId xmlns:a16="http://schemas.microsoft.com/office/drawing/2014/main" id="{E42A1788-D603-8503-7115-EC3C8C51C889}"/>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233" name="Google Shape;233;g2703f04f514_0_0">
            <a:extLst>
              <a:ext uri="{FF2B5EF4-FFF2-40B4-BE49-F238E27FC236}">
                <a16:creationId xmlns:a16="http://schemas.microsoft.com/office/drawing/2014/main" id="{08184EF8-D56A-BCE0-72F9-FDA9BFB6BF67}"/>
              </a:ext>
            </a:extLst>
          </p:cNvPr>
          <p:cNvSpPr txBox="1">
            <a:spLocks noGrp="1"/>
          </p:cNvSpPr>
          <p:nvPr>
            <p:ph type="body" idx="1"/>
          </p:nvPr>
        </p:nvSpPr>
        <p:spPr>
          <a:xfrm>
            <a:off x="435078" y="416288"/>
            <a:ext cx="8259096" cy="412582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Further improvements could be made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Replace pneumatic rapid preheater with recirculating pneumatic rapid preheater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pneumatic rapid preheater used in SCOPE 21 process can only preheat smaller particle size coal to the required temperature due to short residence time and larger particle size coal cannot be preheated to the required temperature</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Recirculating pneumatic rapid preheater can preheat smaller particle size coal one time and preheat large particle size coal more than one time in order to achieve all coarse coal to reach the uniform preheating temperature</a:t>
            </a:r>
          </a:p>
          <a:p>
            <a:pPr marL="285750" indent="-285750">
              <a:spcBef>
                <a:spcPts val="0"/>
              </a:spcBef>
              <a:buClr>
                <a:srgbClr val="000000"/>
              </a:buClr>
              <a:buSzPts val="1800"/>
              <a:buFont typeface="Wingdings" panose="05000000000000000000" pitchFamily="2" charset="2"/>
              <a:buChar char="q"/>
            </a:pPr>
            <a:endParaRPr lang="en-US" altLang="zh-CN"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q"/>
            </a:pPr>
            <a:endParaRPr lang="en-US" altLang="zh-C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004453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1">
          <a:extLst>
            <a:ext uri="{FF2B5EF4-FFF2-40B4-BE49-F238E27FC236}">
              <a16:creationId xmlns:a16="http://schemas.microsoft.com/office/drawing/2014/main" id="{9D9E3359-CEA7-9292-ED86-3E63BDAFA8D7}"/>
            </a:ext>
          </a:extLst>
        </p:cNvPr>
        <p:cNvGrpSpPr/>
        <p:nvPr/>
      </p:nvGrpSpPr>
      <p:grpSpPr>
        <a:xfrm>
          <a:off x="0" y="0"/>
          <a:ext cx="0" cy="0"/>
          <a:chOff x="0" y="0"/>
          <a:chExt cx="0" cy="0"/>
        </a:xfrm>
      </p:grpSpPr>
      <p:sp>
        <p:nvSpPr>
          <p:cNvPr id="722" name="Google Shape;722;g33de5cfb718_0_55">
            <a:extLst>
              <a:ext uri="{FF2B5EF4-FFF2-40B4-BE49-F238E27FC236}">
                <a16:creationId xmlns:a16="http://schemas.microsoft.com/office/drawing/2014/main" id="{09BF435F-2CEB-BBC3-AE45-414117175544}"/>
              </a:ext>
            </a:extLst>
          </p:cNvPr>
          <p:cNvSpPr txBox="1"/>
          <p:nvPr/>
        </p:nvSpPr>
        <p:spPr>
          <a:xfrm>
            <a:off x="2286000" y="2417373"/>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7C090EC1-2249-22CA-706F-8311B6B60F3A}"/>
              </a:ext>
            </a:extLst>
          </p:cNvPr>
          <p:cNvSpPr txBox="1"/>
          <p:nvPr/>
        </p:nvSpPr>
        <p:spPr>
          <a:xfrm>
            <a:off x="2286000" y="2419705"/>
            <a:ext cx="4572000" cy="307777"/>
          </a:xfrm>
          <a:prstGeom prst="rect">
            <a:avLst/>
          </a:prstGeom>
          <a:noFill/>
        </p:spPr>
        <p:txBody>
          <a:bodyPr wrap="square">
            <a:spAutoFit/>
          </a:bodyPr>
          <a:lstStyle/>
          <a:p>
            <a:r>
              <a:rPr lang="en-CA" b="0" dirty="0">
                <a:effectLst/>
              </a:rPr>
              <a:t> </a:t>
            </a:r>
            <a:endParaRPr lang="en-CA" dirty="0"/>
          </a:p>
        </p:txBody>
      </p:sp>
    </p:spTree>
    <p:extLst>
      <p:ext uri="{BB962C8B-B14F-4D97-AF65-F5344CB8AC3E}">
        <p14:creationId xmlns:p14="http://schemas.microsoft.com/office/powerpoint/2010/main" val="2852595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
          <p:cNvSpPr txBox="1">
            <a:spLocks noGrp="1"/>
          </p:cNvSpPr>
          <p:nvPr>
            <p:ph type="title"/>
          </p:nvPr>
        </p:nvSpPr>
        <p:spPr>
          <a:xfrm>
            <a:off x="4179094" y="4154092"/>
            <a:ext cx="2742010" cy="773906"/>
          </a:xfrm>
          <a:prstGeom prst="rect">
            <a:avLst/>
          </a:prstGeom>
          <a:noFill/>
          <a:ln>
            <a:noFill/>
          </a:ln>
        </p:spPr>
        <p:txBody>
          <a:bodyPr spcFirstLastPara="1" wrap="square" lIns="68569" tIns="34275" rIns="68569" bIns="34275" anchor="ctr" anchorCtr="0">
            <a:noAutofit/>
          </a:bodyPr>
          <a:lstStyle/>
          <a:p>
            <a:pPr algn="r">
              <a:buSzPts val="1400"/>
            </a:pPr>
            <a:r>
              <a:rPr lang="zh-CN" altLang="en-US" sz="2100" b="1">
                <a:latin typeface="PMingLiU-ExtB"/>
                <a:ea typeface="PMingLiU-ExtB"/>
                <a:cs typeface="PMingLiU-ExtB"/>
                <a:sym typeface="PMingLiU-ExtB"/>
              </a:rPr>
              <a:t> </a:t>
            </a:r>
            <a:r>
              <a:rPr lang="en-US" altLang="zh-CN" sz="1500" b="1">
                <a:latin typeface="PMingLiU-ExtB"/>
                <a:ea typeface="PMingLiU-ExtB"/>
                <a:cs typeface="PMingLiU-ExtB"/>
                <a:sym typeface="PMingLiU-ExtB"/>
              </a:rPr>
              <a:t>Solutions for Coal Drying </a:t>
            </a:r>
            <a:endParaRPr sz="1500" b="1">
              <a:latin typeface="PMingLiU-ExtB"/>
              <a:ea typeface="PMingLiU-ExtB"/>
              <a:cs typeface="PMingLiU-ExtB"/>
              <a:sym typeface="PMingLiU-ExtB"/>
            </a:endParaRPr>
          </a:p>
        </p:txBody>
      </p:sp>
      <p:pic>
        <p:nvPicPr>
          <p:cNvPr id="414" name="Google Shape;414;p5"/>
          <p:cNvPicPr preferRelativeResize="0"/>
          <p:nvPr/>
        </p:nvPicPr>
        <p:blipFill rotWithShape="1">
          <a:blip r:embed="rId3">
            <a:alphaModFix/>
          </a:blip>
          <a:srcRect/>
          <a:stretch/>
        </p:blipFill>
        <p:spPr>
          <a:xfrm>
            <a:off x="7192566" y="4154091"/>
            <a:ext cx="1808559" cy="807244"/>
          </a:xfrm>
          <a:prstGeom prst="rect">
            <a:avLst/>
          </a:prstGeom>
          <a:noFill/>
          <a:ln>
            <a:noFill/>
          </a:ln>
        </p:spPr>
      </p:pic>
      <p:sp>
        <p:nvSpPr>
          <p:cNvPr id="415" name="Google Shape;415;p5"/>
          <p:cNvSpPr/>
          <p:nvPr/>
        </p:nvSpPr>
        <p:spPr>
          <a:xfrm>
            <a:off x="1452562" y="3032522"/>
            <a:ext cx="5940029" cy="807883"/>
          </a:xfrm>
          <a:prstGeom prst="rect">
            <a:avLst/>
          </a:prstGeom>
          <a:noFill/>
          <a:ln>
            <a:noFill/>
          </a:ln>
        </p:spPr>
        <p:txBody>
          <a:bodyPr spcFirstLastPara="1" wrap="square" lIns="68569" tIns="34275" rIns="68569" bIns="34275" anchor="t" anchorCtr="0">
            <a:spAutoFit/>
          </a:bodyPr>
          <a:lstStyle/>
          <a:p>
            <a:pPr algn="r">
              <a:buClr>
                <a:schemeClr val="dk1"/>
              </a:buClr>
              <a:buSzPts val="1600"/>
            </a:pPr>
            <a:r>
              <a:rPr lang="zh-CN" altLang="en-US" sz="1200" b="1" dirty="0">
                <a:solidFill>
                  <a:schemeClr val="dk1"/>
                </a:solidFill>
                <a:latin typeface="PMingLiU-ExtB"/>
                <a:ea typeface="PMingLiU-ExtB"/>
                <a:cs typeface="PMingLiU-ExtB"/>
                <a:sym typeface="PMingLiU-ExtB"/>
              </a:rPr>
              <a:t> 戴尔塔干燥设备有限公司</a:t>
            </a:r>
            <a:endParaRPr sz="1200" b="1" dirty="0">
              <a:solidFill>
                <a:schemeClr val="dk1"/>
              </a:solidFill>
              <a:latin typeface="PMingLiU-ExtB"/>
              <a:ea typeface="PMingLiU-ExtB"/>
              <a:cs typeface="PMingLiU-ExtB"/>
              <a:sym typeface="PMingLiU-ExtB"/>
            </a:endParaRPr>
          </a:p>
          <a:p>
            <a:pPr algn="r">
              <a:buClr>
                <a:schemeClr val="dk1"/>
              </a:buClr>
              <a:buSzPts val="1600"/>
            </a:pPr>
            <a:r>
              <a:rPr lang="en-US" altLang="zh-CN" sz="1200" b="1" dirty="0">
                <a:solidFill>
                  <a:schemeClr val="dk1"/>
                </a:solidFill>
                <a:latin typeface="PMingLiU-ExtB"/>
                <a:ea typeface="PMingLiU-ExtB"/>
                <a:cs typeface="PMingLiU-ExtB"/>
                <a:sym typeface="PMingLiU-ExtB"/>
              </a:rPr>
              <a:t>Delta Drying Technologies Ltd</a:t>
            </a:r>
            <a:endParaRPr lang="en-US" sz="1050" dirty="0"/>
          </a:p>
          <a:p>
            <a:pPr algn="r">
              <a:buClr>
                <a:schemeClr val="dk1"/>
              </a:buClr>
              <a:buSzPts val="1600"/>
            </a:pPr>
            <a:r>
              <a:rPr lang="zh-CN" altLang="en-US" sz="1200" b="1" dirty="0">
                <a:solidFill>
                  <a:schemeClr val="dk1"/>
                </a:solidFill>
                <a:latin typeface="PMingLiU-ExtB"/>
                <a:ea typeface="PMingLiU-ExtB"/>
                <a:cs typeface="PMingLiU-ExtB"/>
                <a:sym typeface="PMingLiU-ExtB"/>
              </a:rPr>
              <a:t> </a:t>
            </a:r>
            <a:endParaRPr sz="1200" u="sng" dirty="0">
              <a:solidFill>
                <a:schemeClr val="dk1"/>
              </a:solidFill>
              <a:latin typeface="PMingLiU-ExtB"/>
              <a:ea typeface="PMingLiU-ExtB"/>
              <a:cs typeface="PMingLiU-ExtB"/>
              <a:sym typeface="PMingLiU-ExtB"/>
            </a:endParaRPr>
          </a:p>
          <a:p>
            <a:pPr algn="r">
              <a:buClr>
                <a:schemeClr val="dk1"/>
              </a:buClr>
              <a:buSzPts val="1600"/>
            </a:pPr>
            <a:r>
              <a:rPr lang="zh-CN" altLang="en-US" sz="1200" u="sng" dirty="0">
                <a:solidFill>
                  <a:schemeClr val="dk1"/>
                </a:solidFill>
                <a:latin typeface="PMingLiU-ExtB"/>
                <a:ea typeface="PMingLiU-ExtB"/>
                <a:cs typeface="PMingLiU-ExtB"/>
                <a:sym typeface="PMingLiU-ExtB"/>
              </a:rPr>
              <a:t> </a:t>
            </a:r>
            <a:endParaRPr sz="1200" dirty="0">
              <a:solidFill>
                <a:schemeClr val="dk1"/>
              </a:solidFill>
              <a:latin typeface="PMingLiU-ExtB"/>
              <a:ea typeface="PMingLiU-ExtB"/>
              <a:cs typeface="PMingLiU-ExtB"/>
              <a:sym typeface="PMingLiU-ExtB"/>
            </a:endParaRPr>
          </a:p>
        </p:txBody>
      </p:sp>
      <p:sp>
        <p:nvSpPr>
          <p:cNvPr id="416" name="Google Shape;416;p5"/>
          <p:cNvSpPr/>
          <p:nvPr/>
        </p:nvSpPr>
        <p:spPr>
          <a:xfrm>
            <a:off x="875084" y="1001682"/>
            <a:ext cx="7125975" cy="2290981"/>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1100"/>
            </a:pPr>
            <a:r>
              <a:rPr lang="en-US" altLang="zh-CN" sz="3600" b="1" dirty="0">
                <a:solidFill>
                  <a:schemeClr val="dk1"/>
                </a:solidFill>
                <a:latin typeface="Times New Roman"/>
                <a:ea typeface="Times New Roman"/>
                <a:cs typeface="Times New Roman"/>
                <a:sym typeface="Times New Roman"/>
              </a:rPr>
              <a:t>Coking Coal Pre-treatment Process</a:t>
            </a:r>
            <a:r>
              <a:rPr lang="zh-CN" altLang="en-US" sz="3600" b="1" dirty="0">
                <a:solidFill>
                  <a:schemeClr val="dk1"/>
                </a:solidFill>
                <a:latin typeface="PMingLiU-ExtB"/>
                <a:ea typeface="PMingLiU-ExtB"/>
                <a:cs typeface="PMingLiU-ExtB"/>
                <a:sym typeface="PMingLiU-ExtB"/>
              </a:rPr>
              <a:t>    </a:t>
            </a:r>
            <a:endParaRPr sz="3600" b="1" dirty="0">
              <a:solidFill>
                <a:schemeClr val="dk1"/>
              </a:solidFill>
              <a:latin typeface="PMingLiU-ExtB"/>
              <a:ea typeface="PMingLiU-ExtB"/>
              <a:cs typeface="PMingLiU-ExtB"/>
              <a:sym typeface="PMingLiU-ExtB"/>
            </a:endParaRPr>
          </a:p>
          <a:p>
            <a:pPr algn="ctr">
              <a:lnSpc>
                <a:spcPct val="125000"/>
              </a:lnSpc>
              <a:buSzPts val="1400"/>
            </a:pPr>
            <a:endParaRPr sz="1050" dirty="0">
              <a:solidFill>
                <a:schemeClr val="dk1"/>
              </a:solidFill>
              <a:latin typeface="PMingLiU-ExtB"/>
              <a:ea typeface="PMingLiU-ExtB"/>
              <a:cs typeface="PMingLiU-ExtB"/>
              <a:sym typeface="PMingLiU-ExtB"/>
            </a:endParaRPr>
          </a:p>
          <a:p>
            <a:pPr algn="ctr">
              <a:lnSpc>
                <a:spcPct val="125000"/>
              </a:lnSpc>
              <a:buSzPts val="3200"/>
            </a:pPr>
            <a:r>
              <a:rPr lang="en-US" altLang="zh-CN" sz="2400" dirty="0">
                <a:solidFill>
                  <a:schemeClr val="dk1"/>
                </a:solidFill>
                <a:latin typeface="PMingLiU-ExtB"/>
                <a:ea typeface="PMingLiU-ExtB"/>
                <a:cs typeface="PMingLiU-ExtB"/>
                <a:sym typeface="PMingLiU-ExtB"/>
              </a:rPr>
              <a:t>-----</a:t>
            </a:r>
            <a:r>
              <a:rPr lang="en-US" altLang="zh-CN" dirty="0">
                <a:solidFill>
                  <a:schemeClr val="dk1"/>
                </a:solidFill>
                <a:latin typeface="PMingLiU-ExtB"/>
                <a:ea typeface="PMingLiU-ExtB"/>
                <a:cs typeface="PMingLiU-ExtB"/>
                <a:sym typeface="PMingLiU-ExtB"/>
              </a:rPr>
              <a:t>DELTA process</a:t>
            </a:r>
            <a:endParaRPr dirty="0"/>
          </a:p>
          <a:p>
            <a:pPr algn="ctr">
              <a:lnSpc>
                <a:spcPct val="125000"/>
              </a:lnSpc>
              <a:buSzPts val="1400"/>
            </a:pPr>
            <a:endParaRPr sz="1050" dirty="0">
              <a:solidFill>
                <a:schemeClr val="dk1"/>
              </a:solidFill>
              <a:latin typeface="PMingLiU-ExtB"/>
              <a:ea typeface="PMingLiU-ExtB"/>
              <a:cs typeface="PMingLiU-ExtB"/>
              <a:sym typeface="PMingLiU-ExtB"/>
            </a:endParaRPr>
          </a:p>
          <a:p>
            <a:pPr algn="ctr">
              <a:lnSpc>
                <a:spcPct val="125000"/>
              </a:lnSpc>
              <a:buClr>
                <a:schemeClr val="dk1"/>
              </a:buClr>
              <a:buSzPts val="1100"/>
            </a:pPr>
            <a:endParaRPr sz="1050" dirty="0">
              <a:solidFill>
                <a:schemeClr val="dk1"/>
              </a:solidFill>
              <a:latin typeface="PMingLiU-ExtB"/>
              <a:ea typeface="PMingLiU-ExtB"/>
              <a:cs typeface="PMingLiU-ExtB"/>
              <a:sym typeface="PMingLiU-ExtB"/>
            </a:endParaRPr>
          </a:p>
          <a:p>
            <a:pPr algn="ctr">
              <a:lnSpc>
                <a:spcPct val="125000"/>
              </a:lnSpc>
              <a:buClr>
                <a:srgbClr val="FF0000"/>
              </a:buClr>
              <a:buSzPts val="1600"/>
            </a:pPr>
            <a:endParaRPr sz="1200" dirty="0">
              <a:solidFill>
                <a:schemeClr val="dk1"/>
              </a:solidFill>
              <a:latin typeface="PMingLiU-ExtB"/>
              <a:ea typeface="PMingLiU-ExtB"/>
              <a:cs typeface="PMingLiU-ExtB"/>
              <a:sym typeface="PMingLiU-ExtB"/>
            </a:endParaRPr>
          </a:p>
          <a:p>
            <a:pPr algn="ctr">
              <a:lnSpc>
                <a:spcPct val="125000"/>
              </a:lnSpc>
              <a:buClr>
                <a:schemeClr val="dk1"/>
              </a:buClr>
              <a:buSzPts val="1600"/>
            </a:pPr>
            <a:endParaRPr sz="1200" b="1" dirty="0">
              <a:solidFill>
                <a:srgbClr val="FF0000"/>
              </a:solidFill>
              <a:latin typeface="PMingLiU-ExtB"/>
              <a:ea typeface="PMingLiU-ExtB"/>
              <a:cs typeface="PMingLiU-ExtB"/>
              <a:sym typeface="PMingLiU-ExtB"/>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1"/>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422" name="Google Shape;422;p21"/>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423" name="Google Shape;423;p21"/>
          <p:cNvSpPr txBox="1">
            <a:spLocks noGrp="1"/>
          </p:cNvSpPr>
          <p:nvPr>
            <p:ph type="body" idx="1"/>
          </p:nvPr>
        </p:nvSpPr>
        <p:spPr>
          <a:xfrm>
            <a:off x="488623" y="245738"/>
            <a:ext cx="8294041" cy="4639050"/>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DELTA process</a:t>
            </a:r>
            <a:endParaRPr dirty="0"/>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DELTA process was developed by using Delta's unique high-temperature fluidized bed drying technology and by absorbing the experience and lessons learned from the development of Nippon Steel's coking coal pretreatment technology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It can be seen as an improved version of the DAPS process and the SCOPE 21 process</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Delta's unique high-temperature fluidized bed dryer can achieve flue gas temperatures of 1000-1100°C, which can significantly reduce equipment investment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Coking coal is dried to 0% moisture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If no need for production increase, the coking coal is preheated to 120-150°C</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If need for production increase, it is preheated to 375°C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Fine coal carried over by dryer exhaust is collected according to its size</a:t>
            </a:r>
            <a:r>
              <a:rPr lang="en-CA" altLang="zh-CN" dirty="0">
                <a:latin typeface="Times New Roman"/>
                <a:ea typeface="Times New Roman"/>
                <a:cs typeface="Times New Roman"/>
                <a:sym typeface="Times New Roman"/>
              </a:rPr>
              <a:t>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Only super fine coal (&lt;0.1mmdryer exhaust and 8 to 10% of coking coal) is briquetted (or to PCI) </a:t>
            </a:r>
            <a:endParaRPr dirty="0">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5dca2dc687_0_0"/>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p:cNvSpPr txBox="1">
            <a:spLocks noGrp="1"/>
          </p:cNvSpPr>
          <p:nvPr>
            <p:ph type="body" idx="1"/>
          </p:nvPr>
        </p:nvSpPr>
        <p:spPr>
          <a:xfrm>
            <a:off x="223024" y="368710"/>
            <a:ext cx="7460886" cy="4331878"/>
          </a:xfrm>
          <a:prstGeom prst="rect">
            <a:avLst/>
          </a:prstGeom>
          <a:noFill/>
          <a:ln>
            <a:noFill/>
          </a:ln>
        </p:spPr>
        <p:txBody>
          <a:bodyPr spcFirstLastPara="1" wrap="square" lIns="68575" tIns="34275" rIns="68575" bIns="34275" anchor="t" anchorCtr="0">
            <a:noAutofit/>
          </a:bodyPr>
          <a:lstStyle/>
          <a:p>
            <a:pPr marL="292100" lvl="0" indent="-285750" algn="l" rtl="0">
              <a:lnSpc>
                <a:spcPct val="120000"/>
              </a:lnSpc>
              <a:spcBef>
                <a:spcPts val="0"/>
              </a:spcBef>
              <a:spcAft>
                <a:spcPts val="0"/>
              </a:spcAft>
              <a:buClr>
                <a:srgbClr val="000000"/>
              </a:buClr>
              <a:buSzPts val="1500"/>
              <a:buFont typeface="Arial"/>
              <a:buChar char="•"/>
            </a:pPr>
            <a:r>
              <a:rPr lang="en-CA" altLang="zh-CN" sz="1500" dirty="0"/>
              <a:t>DELTA process</a:t>
            </a:r>
          </a:p>
          <a:p>
            <a:pPr marL="292100" lvl="0" indent="-285750" algn="l" rtl="0">
              <a:lnSpc>
                <a:spcPct val="120000"/>
              </a:lnSpc>
              <a:spcBef>
                <a:spcPts val="0"/>
              </a:spcBef>
              <a:spcAft>
                <a:spcPts val="0"/>
              </a:spcAft>
              <a:buSzPts val="1500"/>
              <a:buFont typeface="Courier New"/>
              <a:buChar char="o"/>
            </a:pPr>
            <a:r>
              <a:rPr lang="en-US" altLang="zh-CN" sz="1500" dirty="0"/>
              <a:t>Process Flow ONE</a:t>
            </a:r>
          </a:p>
          <a:p>
            <a:pPr marL="292100" lvl="0" indent="-285750" algn="l" rtl="0">
              <a:lnSpc>
                <a:spcPct val="120000"/>
              </a:lnSpc>
              <a:spcBef>
                <a:spcPts val="0"/>
              </a:spcBef>
              <a:spcAft>
                <a:spcPts val="0"/>
              </a:spcAft>
              <a:buSzPts val="1500"/>
              <a:buFont typeface="Wingdings" panose="05000000000000000000" pitchFamily="2" charset="2"/>
              <a:buChar char="§"/>
            </a:pPr>
            <a:r>
              <a:rPr lang="en-US" altLang="zh-CN" sz="1500" dirty="0"/>
              <a:t>8-10% superfine coal collected is briquetted without binder </a:t>
            </a:r>
          </a:p>
          <a:p>
            <a:pPr marL="292100" lvl="0" indent="-285750" algn="l" rtl="0">
              <a:lnSpc>
                <a:spcPct val="120000"/>
              </a:lnSpc>
              <a:spcBef>
                <a:spcPts val="0"/>
              </a:spcBef>
              <a:spcAft>
                <a:spcPts val="0"/>
              </a:spcAft>
              <a:buSzPts val="1500"/>
              <a:buFont typeface="Courier New"/>
              <a:buChar char="o"/>
            </a:pPr>
            <a:endParaRPr lang="en-US" altLang="zh-CN" sz="1500" dirty="0"/>
          </a:p>
        </p:txBody>
      </p:sp>
      <p:pic>
        <p:nvPicPr>
          <p:cNvPr id="4" name="Picture 3" descr="A diagram of a machine&#10;&#10;AI-generated content may be incorrect.">
            <a:extLst>
              <a:ext uri="{FF2B5EF4-FFF2-40B4-BE49-F238E27FC236}">
                <a16:creationId xmlns:a16="http://schemas.microsoft.com/office/drawing/2014/main" id="{B01CADF0-D309-3E2F-E626-3ADD51C5C917}"/>
              </a:ext>
            </a:extLst>
          </p:cNvPr>
          <p:cNvPicPr>
            <a:picLocks noChangeAspect="1"/>
          </p:cNvPicPr>
          <p:nvPr/>
        </p:nvPicPr>
        <p:blipFill>
          <a:blip r:embed="rId4"/>
          <a:stretch>
            <a:fillRect/>
          </a:stretch>
        </p:blipFill>
        <p:spPr>
          <a:xfrm>
            <a:off x="1227736" y="1573909"/>
            <a:ext cx="6191161" cy="35695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a:extLst>
            <a:ext uri="{FF2B5EF4-FFF2-40B4-BE49-F238E27FC236}">
              <a16:creationId xmlns:a16="http://schemas.microsoft.com/office/drawing/2014/main" id="{149EBD64-B7E0-940C-D8A7-BA5782CDC64B}"/>
            </a:ext>
          </a:extLst>
        </p:cNvPr>
        <p:cNvGrpSpPr/>
        <p:nvPr/>
      </p:nvGrpSpPr>
      <p:grpSpPr>
        <a:xfrm>
          <a:off x="0" y="0"/>
          <a:ext cx="0" cy="0"/>
          <a:chOff x="0" y="0"/>
          <a:chExt cx="0" cy="0"/>
        </a:xfrm>
      </p:grpSpPr>
      <p:sp>
        <p:nvSpPr>
          <p:cNvPr id="320" name="Google Shape;320;g35dca2dc687_0_0">
            <a:extLst>
              <a:ext uri="{FF2B5EF4-FFF2-40B4-BE49-F238E27FC236}">
                <a16:creationId xmlns:a16="http://schemas.microsoft.com/office/drawing/2014/main" id="{AA2FB7AA-FB47-608C-2FB5-7D508B1CF101}"/>
              </a:ext>
            </a:extLst>
          </p:cNvPr>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a:extLst>
              <a:ext uri="{FF2B5EF4-FFF2-40B4-BE49-F238E27FC236}">
                <a16:creationId xmlns:a16="http://schemas.microsoft.com/office/drawing/2014/main" id="{AB1071CC-D6C4-7096-7DA5-4AA160784C4B}"/>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a:extLst>
              <a:ext uri="{FF2B5EF4-FFF2-40B4-BE49-F238E27FC236}">
                <a16:creationId xmlns:a16="http://schemas.microsoft.com/office/drawing/2014/main" id="{DD472C8E-1E63-0C44-5E0F-E6673FD01C05}"/>
              </a:ext>
            </a:extLst>
          </p:cNvPr>
          <p:cNvSpPr txBox="1">
            <a:spLocks noGrp="1"/>
          </p:cNvSpPr>
          <p:nvPr>
            <p:ph type="body" idx="1"/>
          </p:nvPr>
        </p:nvSpPr>
        <p:spPr>
          <a:xfrm>
            <a:off x="223023" y="228788"/>
            <a:ext cx="7910711" cy="4471800"/>
          </a:xfrm>
          <a:prstGeom prst="rect">
            <a:avLst/>
          </a:prstGeom>
          <a:noFill/>
          <a:ln>
            <a:noFill/>
          </a:ln>
        </p:spPr>
        <p:txBody>
          <a:bodyPr spcFirstLastPara="1" wrap="square" lIns="68575" tIns="34275" rIns="68575" bIns="34275" anchor="t" anchorCtr="0">
            <a:noAutofit/>
          </a:bodyPr>
          <a:lstStyle/>
          <a:p>
            <a:pPr marL="292100" lvl="0" indent="-285750">
              <a:lnSpc>
                <a:spcPct val="120000"/>
              </a:lnSpc>
              <a:spcBef>
                <a:spcPts val="0"/>
              </a:spcBef>
              <a:buClr>
                <a:srgbClr val="000000"/>
              </a:buClr>
              <a:buSzPts val="1500"/>
            </a:pPr>
            <a:r>
              <a:rPr lang="en-CA" altLang="zh-CN" sz="1500" dirty="0"/>
              <a:t>DELTA process</a:t>
            </a:r>
          </a:p>
          <a:p>
            <a:pPr marL="292100" lvl="0" indent="-285750">
              <a:lnSpc>
                <a:spcPct val="120000"/>
              </a:lnSpc>
              <a:spcBef>
                <a:spcPts val="0"/>
              </a:spcBef>
              <a:buSzPts val="1500"/>
              <a:buFont typeface="Courier New"/>
              <a:buChar char="o"/>
            </a:pPr>
            <a:r>
              <a:rPr lang="en-US" altLang="zh-CN" sz="1500" dirty="0"/>
              <a:t>Process Flow TWO </a:t>
            </a:r>
          </a:p>
          <a:p>
            <a:pPr marL="292100" lvl="0" indent="-285750">
              <a:lnSpc>
                <a:spcPct val="120000"/>
              </a:lnSpc>
              <a:spcBef>
                <a:spcPts val="0"/>
              </a:spcBef>
              <a:buSzPts val="1500"/>
              <a:buFont typeface="Wingdings" panose="05000000000000000000" pitchFamily="2" charset="2"/>
              <a:buChar char="§"/>
            </a:pPr>
            <a:r>
              <a:rPr lang="en-US" altLang="zh-CN" sz="1500" dirty="0"/>
              <a:t>8-10% superfine coal collected is sent to PCI</a:t>
            </a:r>
          </a:p>
          <a:p>
            <a:pPr marL="292100" lvl="0" indent="-285750">
              <a:lnSpc>
                <a:spcPct val="120000"/>
              </a:lnSpc>
              <a:spcBef>
                <a:spcPts val="0"/>
              </a:spcBef>
              <a:buSzPts val="1500"/>
              <a:buFont typeface="Wingdings" panose="05000000000000000000" pitchFamily="2" charset="2"/>
              <a:buChar char="§"/>
            </a:pPr>
            <a:r>
              <a:rPr lang="en-US" altLang="zh-CN" sz="1500" dirty="0"/>
              <a:t>Lowest in equipment investment</a:t>
            </a:r>
          </a:p>
          <a:p>
            <a:pPr marL="292100" lvl="0" indent="-285750">
              <a:lnSpc>
                <a:spcPct val="120000"/>
              </a:lnSpc>
              <a:spcBef>
                <a:spcPts val="0"/>
              </a:spcBef>
              <a:buSzPts val="1500"/>
              <a:buFont typeface="Wingdings" panose="05000000000000000000" pitchFamily="2" charset="2"/>
              <a:buChar char="§"/>
            </a:pPr>
            <a:r>
              <a:rPr lang="en-US" altLang="zh-CN" sz="1500" dirty="0"/>
              <a:t>The cleanest coal charging process</a:t>
            </a:r>
          </a:p>
        </p:txBody>
      </p:sp>
      <p:pic>
        <p:nvPicPr>
          <p:cNvPr id="3" name="Picture 2" descr="Diagram of a process of cooking&#10;&#10;AI-generated content may be incorrect.">
            <a:extLst>
              <a:ext uri="{FF2B5EF4-FFF2-40B4-BE49-F238E27FC236}">
                <a16:creationId xmlns:a16="http://schemas.microsoft.com/office/drawing/2014/main" id="{F0BE16EF-1CE0-2D68-83C0-4807EE4F29B6}"/>
              </a:ext>
            </a:extLst>
          </p:cNvPr>
          <p:cNvPicPr>
            <a:picLocks noChangeAspect="1"/>
          </p:cNvPicPr>
          <p:nvPr/>
        </p:nvPicPr>
        <p:blipFill>
          <a:blip r:embed="rId4"/>
          <a:stretch>
            <a:fillRect/>
          </a:stretch>
        </p:blipFill>
        <p:spPr>
          <a:xfrm>
            <a:off x="160436" y="1862138"/>
            <a:ext cx="9144000" cy="5022056"/>
          </a:xfrm>
          <a:prstGeom prst="rect">
            <a:avLst/>
          </a:prstGeom>
        </p:spPr>
      </p:pic>
    </p:spTree>
    <p:extLst>
      <p:ext uri="{BB962C8B-B14F-4D97-AF65-F5344CB8AC3E}">
        <p14:creationId xmlns:p14="http://schemas.microsoft.com/office/powerpoint/2010/main" val="416857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a:extLst>
            <a:ext uri="{FF2B5EF4-FFF2-40B4-BE49-F238E27FC236}">
              <a16:creationId xmlns:a16="http://schemas.microsoft.com/office/drawing/2014/main" id="{92F11FD3-38EA-E291-0ECB-AF9EE8DCAE3C}"/>
            </a:ext>
          </a:extLst>
        </p:cNvPr>
        <p:cNvGrpSpPr/>
        <p:nvPr/>
      </p:nvGrpSpPr>
      <p:grpSpPr>
        <a:xfrm>
          <a:off x="0" y="0"/>
          <a:ext cx="0" cy="0"/>
          <a:chOff x="0" y="0"/>
          <a:chExt cx="0" cy="0"/>
        </a:xfrm>
      </p:grpSpPr>
      <p:sp>
        <p:nvSpPr>
          <p:cNvPr id="320" name="Google Shape;320;g35dca2dc687_0_0">
            <a:extLst>
              <a:ext uri="{FF2B5EF4-FFF2-40B4-BE49-F238E27FC236}">
                <a16:creationId xmlns:a16="http://schemas.microsoft.com/office/drawing/2014/main" id="{DEC4ADD1-DEA1-E793-C195-94387CB3EE0B}"/>
              </a:ext>
            </a:extLst>
          </p:cNvPr>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a:extLst>
              <a:ext uri="{FF2B5EF4-FFF2-40B4-BE49-F238E27FC236}">
                <a16:creationId xmlns:a16="http://schemas.microsoft.com/office/drawing/2014/main" id="{99ACE30E-64A7-5CCD-C546-6C5D1AEE8D01}"/>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a:extLst>
              <a:ext uri="{FF2B5EF4-FFF2-40B4-BE49-F238E27FC236}">
                <a16:creationId xmlns:a16="http://schemas.microsoft.com/office/drawing/2014/main" id="{7E0E0D2F-0F4C-24CE-8F1C-B88F619E349D}"/>
              </a:ext>
            </a:extLst>
          </p:cNvPr>
          <p:cNvSpPr txBox="1">
            <a:spLocks noGrp="1"/>
          </p:cNvSpPr>
          <p:nvPr>
            <p:ph type="body" idx="1"/>
          </p:nvPr>
        </p:nvSpPr>
        <p:spPr>
          <a:xfrm>
            <a:off x="223023" y="228788"/>
            <a:ext cx="8286795" cy="4471800"/>
          </a:xfrm>
          <a:prstGeom prst="rect">
            <a:avLst/>
          </a:prstGeom>
          <a:noFill/>
          <a:ln>
            <a:noFill/>
          </a:ln>
        </p:spPr>
        <p:txBody>
          <a:bodyPr spcFirstLastPara="1" wrap="square" lIns="68575" tIns="34275" rIns="68575" bIns="34275" anchor="t" anchorCtr="0">
            <a:noAutofit/>
          </a:bodyPr>
          <a:lstStyle/>
          <a:p>
            <a:pPr marL="292100" lvl="0" indent="-285750">
              <a:lnSpc>
                <a:spcPct val="120000"/>
              </a:lnSpc>
              <a:spcBef>
                <a:spcPts val="0"/>
              </a:spcBef>
              <a:buClr>
                <a:srgbClr val="000000"/>
              </a:buClr>
              <a:buSzPts val="1500"/>
            </a:pPr>
            <a:r>
              <a:rPr lang="en-CA" altLang="zh-CN" sz="1500" dirty="0"/>
              <a:t>DELTA process</a:t>
            </a:r>
          </a:p>
          <a:p>
            <a:pPr marL="292100" lvl="0" indent="-285750">
              <a:lnSpc>
                <a:spcPct val="120000"/>
              </a:lnSpc>
              <a:spcBef>
                <a:spcPts val="0"/>
              </a:spcBef>
              <a:buSzPts val="1500"/>
              <a:buFont typeface="Courier New"/>
              <a:buChar char="o"/>
            </a:pPr>
            <a:r>
              <a:rPr lang="en-US" altLang="zh-CN" sz="1500" dirty="0"/>
              <a:t>Process Flow THREE </a:t>
            </a:r>
          </a:p>
          <a:p>
            <a:pPr marL="292100" lvl="0" indent="-285750">
              <a:lnSpc>
                <a:spcPct val="120000"/>
              </a:lnSpc>
              <a:spcBef>
                <a:spcPts val="0"/>
              </a:spcBef>
              <a:buSzPts val="1500"/>
              <a:buFont typeface="Wingdings" panose="05000000000000000000" pitchFamily="2" charset="2"/>
              <a:buChar char="§"/>
            </a:pPr>
            <a:r>
              <a:rPr lang="en-US" altLang="zh-CN" sz="1500" dirty="0"/>
              <a:t>8-10% ultra-fine coal is briquetted with water-soluble binder</a:t>
            </a:r>
          </a:p>
          <a:p>
            <a:pPr marL="292100" lvl="0" indent="-285750">
              <a:lnSpc>
                <a:spcPct val="120000"/>
              </a:lnSpc>
              <a:spcBef>
                <a:spcPts val="0"/>
              </a:spcBef>
              <a:buSzPts val="1500"/>
              <a:buFont typeface="Wingdings" panose="05000000000000000000" pitchFamily="2" charset="2"/>
              <a:buChar char="§"/>
            </a:pPr>
            <a:r>
              <a:rPr lang="en-US" altLang="zh-CN" sz="1500" dirty="0"/>
              <a:t>Longest and most expensive process</a:t>
            </a:r>
          </a:p>
          <a:p>
            <a:pPr marL="292100" lvl="0" indent="-285750">
              <a:lnSpc>
                <a:spcPct val="120000"/>
              </a:lnSpc>
              <a:spcBef>
                <a:spcPts val="0"/>
              </a:spcBef>
              <a:buSzPts val="1500"/>
              <a:buFont typeface="Wingdings" panose="05000000000000000000" pitchFamily="2" charset="2"/>
              <a:buChar char="§"/>
            </a:pPr>
            <a:r>
              <a:rPr lang="en-US" altLang="zh-CN" sz="1500" dirty="0"/>
              <a:t>Coal charging process is relatively clean</a:t>
            </a:r>
          </a:p>
        </p:txBody>
      </p:sp>
      <p:pic>
        <p:nvPicPr>
          <p:cNvPr id="6" name="Picture 5" descr="A diagram of a coal processing plant&#10;&#10;AI-generated content may be incorrect.">
            <a:extLst>
              <a:ext uri="{FF2B5EF4-FFF2-40B4-BE49-F238E27FC236}">
                <a16:creationId xmlns:a16="http://schemas.microsoft.com/office/drawing/2014/main" id="{9A0AF505-719E-F08E-B782-371102E3442E}"/>
              </a:ext>
            </a:extLst>
          </p:cNvPr>
          <p:cNvPicPr>
            <a:picLocks noChangeAspect="1"/>
          </p:cNvPicPr>
          <p:nvPr/>
        </p:nvPicPr>
        <p:blipFill>
          <a:blip r:embed="rId4"/>
          <a:stretch>
            <a:fillRect/>
          </a:stretch>
        </p:blipFill>
        <p:spPr>
          <a:xfrm>
            <a:off x="1074580" y="1548393"/>
            <a:ext cx="6583680" cy="5143500"/>
          </a:xfrm>
          <a:prstGeom prst="rect">
            <a:avLst/>
          </a:prstGeom>
        </p:spPr>
      </p:pic>
    </p:spTree>
    <p:extLst>
      <p:ext uri="{BB962C8B-B14F-4D97-AF65-F5344CB8AC3E}">
        <p14:creationId xmlns:p14="http://schemas.microsoft.com/office/powerpoint/2010/main" val="303273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a:extLst>
            <a:ext uri="{FF2B5EF4-FFF2-40B4-BE49-F238E27FC236}">
              <a16:creationId xmlns:a16="http://schemas.microsoft.com/office/drawing/2014/main" id="{4A7C92AA-547C-8622-569F-48597C595F0A}"/>
            </a:ext>
          </a:extLst>
        </p:cNvPr>
        <p:cNvGrpSpPr/>
        <p:nvPr/>
      </p:nvGrpSpPr>
      <p:grpSpPr>
        <a:xfrm>
          <a:off x="0" y="0"/>
          <a:ext cx="0" cy="0"/>
          <a:chOff x="0" y="0"/>
          <a:chExt cx="0" cy="0"/>
        </a:xfrm>
      </p:grpSpPr>
      <p:sp>
        <p:nvSpPr>
          <p:cNvPr id="320" name="Google Shape;320;g35dca2dc687_0_0">
            <a:extLst>
              <a:ext uri="{FF2B5EF4-FFF2-40B4-BE49-F238E27FC236}">
                <a16:creationId xmlns:a16="http://schemas.microsoft.com/office/drawing/2014/main" id="{EB758DEB-57A2-D242-0592-E4CD3C6778FE}"/>
              </a:ext>
            </a:extLst>
          </p:cNvPr>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a:extLst>
              <a:ext uri="{FF2B5EF4-FFF2-40B4-BE49-F238E27FC236}">
                <a16:creationId xmlns:a16="http://schemas.microsoft.com/office/drawing/2014/main" id="{223D6A35-B8E7-8F80-F746-F20702922B6B}"/>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a:extLst>
              <a:ext uri="{FF2B5EF4-FFF2-40B4-BE49-F238E27FC236}">
                <a16:creationId xmlns:a16="http://schemas.microsoft.com/office/drawing/2014/main" id="{A2971D3E-9F96-4602-740E-E6C42246FCEE}"/>
              </a:ext>
            </a:extLst>
          </p:cNvPr>
          <p:cNvSpPr txBox="1">
            <a:spLocks noGrp="1"/>
          </p:cNvSpPr>
          <p:nvPr>
            <p:ph type="body" idx="1"/>
          </p:nvPr>
        </p:nvSpPr>
        <p:spPr>
          <a:xfrm>
            <a:off x="223023" y="228788"/>
            <a:ext cx="8618522" cy="4230670"/>
          </a:xfrm>
          <a:prstGeom prst="rect">
            <a:avLst/>
          </a:prstGeom>
          <a:noFill/>
          <a:ln>
            <a:noFill/>
          </a:ln>
        </p:spPr>
        <p:txBody>
          <a:bodyPr spcFirstLastPara="1" wrap="square" lIns="68575" tIns="34275" rIns="68575" bIns="34275" anchor="t" anchorCtr="0">
            <a:noAutofit/>
          </a:bodyPr>
          <a:lstStyle/>
          <a:p>
            <a:pPr marL="6350" lvl="0" indent="0" algn="ctr">
              <a:lnSpc>
                <a:spcPct val="120000"/>
              </a:lnSpc>
              <a:spcBef>
                <a:spcPts val="0"/>
              </a:spcBef>
              <a:buClr>
                <a:srgbClr val="000000"/>
              </a:buClr>
              <a:buSzPts val="1500"/>
              <a:buNone/>
            </a:pPr>
            <a:r>
              <a:rPr lang="en-US" altLang="zh-CN" sz="1500" dirty="0"/>
              <a:t>  </a:t>
            </a:r>
            <a:r>
              <a:rPr lang="en-US" altLang="zh-CN" sz="4000" b="1" dirty="0"/>
              <a:t>Delta Drying Technologies Ltd </a:t>
            </a:r>
          </a:p>
          <a:p>
            <a:pPr marL="6350" lvl="0" indent="0" algn="ctr">
              <a:lnSpc>
                <a:spcPct val="120000"/>
              </a:lnSpc>
              <a:spcBef>
                <a:spcPts val="0"/>
              </a:spcBef>
              <a:buClr>
                <a:srgbClr val="000000"/>
              </a:buClr>
              <a:buSzPts val="1500"/>
              <a:buNone/>
            </a:pPr>
            <a:endParaRPr lang="en-US" altLang="zh-CN" sz="1500" dirty="0"/>
          </a:p>
          <a:p>
            <a:pPr marL="6350" lvl="0" indent="0" algn="ctr">
              <a:lnSpc>
                <a:spcPct val="120000"/>
              </a:lnSpc>
              <a:spcBef>
                <a:spcPts val="0"/>
              </a:spcBef>
              <a:buClr>
                <a:srgbClr val="000000"/>
              </a:buClr>
              <a:buSzPts val="1500"/>
              <a:buNone/>
            </a:pPr>
            <a:r>
              <a:rPr lang="en-US" altLang="zh-CN" sz="1500" dirty="0"/>
              <a:t>305-3089 Bathurst St., Toronto, Ontario, M6A 2A4</a:t>
            </a:r>
          </a:p>
          <a:p>
            <a:pPr marL="6350" lvl="0" indent="0" algn="ctr">
              <a:lnSpc>
                <a:spcPct val="120000"/>
              </a:lnSpc>
              <a:spcBef>
                <a:spcPts val="0"/>
              </a:spcBef>
              <a:buClr>
                <a:srgbClr val="000000"/>
              </a:buClr>
              <a:buSzPts val="1500"/>
              <a:buNone/>
            </a:pPr>
            <a:r>
              <a:rPr lang="en-US" altLang="zh-CN" sz="1500" dirty="0"/>
              <a:t>Phone: +1.647.673.9832</a:t>
            </a:r>
          </a:p>
          <a:p>
            <a:pPr marL="6350" lvl="0" indent="0" algn="ctr">
              <a:lnSpc>
                <a:spcPct val="120000"/>
              </a:lnSpc>
              <a:spcBef>
                <a:spcPts val="0"/>
              </a:spcBef>
              <a:buClr>
                <a:srgbClr val="000000"/>
              </a:buClr>
              <a:buSzPts val="1500"/>
              <a:buNone/>
            </a:pPr>
            <a:r>
              <a:rPr lang="en-US" altLang="zh-CN" sz="1500" dirty="0"/>
              <a:t>E mail: long@deltadrying.ca</a:t>
            </a:r>
          </a:p>
          <a:p>
            <a:pPr marL="6350" lvl="0" indent="0" algn="ctr">
              <a:lnSpc>
                <a:spcPct val="120000"/>
              </a:lnSpc>
              <a:spcBef>
                <a:spcPts val="0"/>
              </a:spcBef>
              <a:buClr>
                <a:srgbClr val="000000"/>
              </a:buClr>
              <a:buSzPts val="1500"/>
              <a:buNone/>
            </a:pPr>
            <a:r>
              <a:rPr lang="en-US" altLang="zh-CN" sz="1500" dirty="0"/>
              <a:t>www.deltadrying.ca</a:t>
            </a:r>
          </a:p>
        </p:txBody>
      </p:sp>
    </p:spTree>
    <p:extLst>
      <p:ext uri="{BB962C8B-B14F-4D97-AF65-F5344CB8AC3E}">
        <p14:creationId xmlns:p14="http://schemas.microsoft.com/office/powerpoint/2010/main" val="261668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70086c3821_0_84"/>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04" name="Google Shape;104;g270086c3821_0_84"/>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05" name="Google Shape;105;g270086c3821_0_84"/>
          <p:cNvSpPr txBox="1">
            <a:spLocks noGrp="1"/>
          </p:cNvSpPr>
          <p:nvPr>
            <p:ph type="body" idx="1"/>
          </p:nvPr>
        </p:nvSpPr>
        <p:spPr>
          <a:xfrm>
            <a:off x="446456" y="416285"/>
            <a:ext cx="8101758" cy="2541600"/>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Nippon Steel has been developing coking coal pretreatment technology since 1960. After 50 years of continuous efforts, it has become the global leader in coking coal pretreatment technology.</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The coking coal pretreatment processes developed by Nippon Steel have all been industrialized.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70086c3821_0_103"/>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25" name="Google Shape;125;g270086c3821_0_103"/>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26" name="Google Shape;126;g270086c3821_0_103"/>
          <p:cNvSpPr txBox="1">
            <a:spLocks noGrp="1"/>
          </p:cNvSpPr>
          <p:nvPr>
            <p:ph type="body" idx="1"/>
          </p:nvPr>
        </p:nvSpPr>
        <p:spPr>
          <a:xfrm>
            <a:off x="446456" y="416287"/>
            <a:ext cx="8240344" cy="4015603"/>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Coking Coal Drying and Preheating process ( ProCarbon ) </a:t>
            </a:r>
            <a:endParaRPr dirty="0"/>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Process Description: The coking coal is dried to 0% moisture and preheated to 210ºC with two stage flash dryer, mixed with 0.5-1% coal tar, and then conveyed to coal tower through a chain conveyor </a:t>
            </a:r>
            <a:endParaRPr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blending ratio of non-poor coking coals was increased from 0% to 20%   </a:t>
            </a: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Although 0.5-1% coal tar is added to the dried and preheated coal, the dust issue is still serious during the coal charging process</a:t>
            </a:r>
            <a:endParaRPr lang="en-US" dirty="0"/>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The dust content in the coal tar is 5 times higher than that in the wet coal charging process </a:t>
            </a:r>
          </a:p>
          <a:p>
            <a:pPr marL="0" indent="0">
              <a:spcBef>
                <a:spcPts val="0"/>
              </a:spcBef>
              <a:buClr>
                <a:srgbClr val="000000"/>
              </a:buClr>
              <a:buSzPts val="1800"/>
              <a:buNone/>
            </a:pPr>
            <a:endParaRPr lang="en-US" dirty="0">
              <a:latin typeface="Times New Roman"/>
              <a:cs typeface="Times New Roman"/>
              <a:sym typeface="Times New Roman"/>
            </a:endParaRPr>
          </a:p>
          <a:p>
            <a:pPr marL="0" indent="0">
              <a:spcBef>
                <a:spcPts val="0"/>
              </a:spcBef>
              <a:buClr>
                <a:srgbClr val="000000"/>
              </a:buClr>
              <a:buSzPts val="1800"/>
              <a:buNone/>
            </a:pPr>
            <a:endParaRPr lang="en-US" dirty="0">
              <a:latin typeface="Times New Roman"/>
              <a:cs typeface="Times New Roman"/>
              <a:sym typeface="Times New Roman"/>
            </a:endParaRPr>
          </a:p>
          <a:p>
            <a:pPr marL="0" indent="0">
              <a:spcBef>
                <a:spcPts val="0"/>
              </a:spcBef>
              <a:buClr>
                <a:srgbClr val="000000"/>
              </a:buClr>
              <a:buSzPts val="1800"/>
              <a:buNone/>
            </a:pPr>
            <a:r>
              <a:rPr lang="en-CA" b="1" dirty="0">
                <a:latin typeface="Times New Roman"/>
                <a:cs typeface="Times New Roman"/>
              </a:rPr>
              <a:t>Comment: </a:t>
            </a:r>
          </a:p>
          <a:p>
            <a:pPr marL="285750" indent="-285750">
              <a:spcBef>
                <a:spcPts val="0"/>
              </a:spcBef>
              <a:buClr>
                <a:srgbClr val="000000"/>
              </a:buClr>
              <a:buSzPts val="1800"/>
              <a:buFont typeface="Arial" panose="020B0604020202020204" pitchFamily="34" charset="0"/>
              <a:buChar char="•"/>
            </a:pPr>
            <a:r>
              <a:rPr lang="en-US" altLang="zh-CN" dirty="0">
                <a:latin typeface="Times New Roman"/>
                <a:cs typeface="Times New Roman"/>
              </a:rPr>
              <a:t>F</a:t>
            </a:r>
            <a:r>
              <a:rPr lang="en-CA" dirty="0" err="1">
                <a:latin typeface="Times New Roman"/>
                <a:cs typeface="Times New Roman"/>
              </a:rPr>
              <a:t>ine</a:t>
            </a:r>
            <a:r>
              <a:rPr lang="en-CA" dirty="0">
                <a:latin typeface="Times New Roman"/>
                <a:cs typeface="Times New Roman"/>
              </a:rPr>
              <a:t> coal cannot be separated from coarse coal with f</a:t>
            </a:r>
            <a:r>
              <a:rPr lang="en-US" altLang="zh-CN" dirty="0">
                <a:latin typeface="Times New Roman"/>
                <a:ea typeface="Times New Roman"/>
                <a:cs typeface="Times New Roman"/>
                <a:sym typeface="Times New Roman"/>
              </a:rPr>
              <a:t>lash dryer, so dust issue is serious due to 0% coal charging moisture  </a:t>
            </a:r>
            <a:endParaRPr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70086c3821_0_91"/>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11" name="Google Shape;111;g270086c3821_0_91"/>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12" name="Google Shape;112;g270086c3821_0_91"/>
          <p:cNvSpPr txBox="1">
            <a:spLocks noGrp="1"/>
          </p:cNvSpPr>
          <p:nvPr>
            <p:ph type="body" idx="1"/>
          </p:nvPr>
        </p:nvSpPr>
        <p:spPr>
          <a:xfrm>
            <a:off x="285720" y="416284"/>
            <a:ext cx="8187228" cy="1847593"/>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Coking coal moisture control process ( CMC )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First generation: thermal oil rotary dryer (put into operation in 1983)</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Second generation: steam rotary dryer (put into operation in 1991)</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Third generation: coke oven flue gas fluidized bed dryer (put into operation in 1996)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70086c3821_0_120"/>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32" name="Google Shape;132;g270086c3821_0_12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33" name="Google Shape;133;g270086c3821_0_120"/>
          <p:cNvSpPr txBox="1">
            <a:spLocks noGrp="1"/>
          </p:cNvSpPr>
          <p:nvPr>
            <p:ph type="body" idx="1"/>
          </p:nvPr>
        </p:nvSpPr>
        <p:spPr>
          <a:xfrm>
            <a:off x="339300" y="416288"/>
            <a:ext cx="8568450" cy="2905650"/>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Coking coal moisture control process ( CMC )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Process Description: The coking coal is dried to 6.5% or so of moisture with fluidized bed dryer, then the coarse coal and the fine coal collected by dust collector are charged to the coke oven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d1c8a1c14b_0_61"/>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41" name="Google Shape;141;g2d1c8a1c14b_0_61"/>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42" name="Google Shape;142;g2d1c8a1c14b_0_61"/>
          <p:cNvSpPr txBox="1">
            <a:spLocks noGrp="1"/>
          </p:cNvSpPr>
          <p:nvPr>
            <p:ph type="body" idx="1"/>
          </p:nvPr>
        </p:nvSpPr>
        <p:spPr>
          <a:xfrm>
            <a:off x="346673" y="556398"/>
            <a:ext cx="8295882" cy="3602082"/>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Coking coal moisture control process ( CMC )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As no fine coal briquetting process</a:t>
            </a:r>
            <a:endParaRPr dirty="0"/>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If the coal charging moisture is below than 6%, certain percentage of non-poor coking coals can be blended to reduce production cost, but it will cause serious dust issue </a:t>
            </a:r>
            <a:endParaRPr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q"/>
            </a:pPr>
            <a:r>
              <a:rPr lang="en-US" altLang="zh-CN" dirty="0">
                <a:latin typeface="Times New Roman"/>
                <a:ea typeface="Times New Roman"/>
                <a:cs typeface="Times New Roman"/>
                <a:sym typeface="Times New Roman"/>
              </a:rPr>
              <a:t>If the coal charging moisture is higher than 7%, there is less dust issue, but the project benefits are negative as no non-poor coking coals can be blended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AC27A119-E7A1-16B8-959B-4145DD498654}"/>
            </a:ext>
          </a:extLst>
        </p:cNvPr>
        <p:cNvGrpSpPr/>
        <p:nvPr/>
      </p:nvGrpSpPr>
      <p:grpSpPr>
        <a:xfrm>
          <a:off x="0" y="0"/>
          <a:ext cx="0" cy="0"/>
          <a:chOff x="0" y="0"/>
          <a:chExt cx="0" cy="0"/>
        </a:xfrm>
      </p:grpSpPr>
      <p:sp>
        <p:nvSpPr>
          <p:cNvPr id="140" name="Google Shape;140;g2d1c8a1c14b_0_61">
            <a:extLst>
              <a:ext uri="{FF2B5EF4-FFF2-40B4-BE49-F238E27FC236}">
                <a16:creationId xmlns:a16="http://schemas.microsoft.com/office/drawing/2014/main" id="{6C602973-D065-2A62-AA3E-1FF1F150232F}"/>
              </a:ext>
            </a:extLst>
          </p:cNvPr>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41" name="Google Shape;141;g2d1c8a1c14b_0_61">
            <a:extLst>
              <a:ext uri="{FF2B5EF4-FFF2-40B4-BE49-F238E27FC236}">
                <a16:creationId xmlns:a16="http://schemas.microsoft.com/office/drawing/2014/main" id="{C24F68B3-5723-FF50-5C31-0F2F48D9251B}"/>
              </a:ext>
            </a:extLst>
          </p:cNvPr>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42" name="Google Shape;142;g2d1c8a1c14b_0_61">
            <a:extLst>
              <a:ext uri="{FF2B5EF4-FFF2-40B4-BE49-F238E27FC236}">
                <a16:creationId xmlns:a16="http://schemas.microsoft.com/office/drawing/2014/main" id="{59E370E6-D4C1-B7F2-2097-FAFC19B555CF}"/>
              </a:ext>
            </a:extLst>
          </p:cNvPr>
          <p:cNvSpPr txBox="1">
            <a:spLocks noGrp="1"/>
          </p:cNvSpPr>
          <p:nvPr>
            <p:ph type="body" idx="1"/>
          </p:nvPr>
        </p:nvSpPr>
        <p:spPr>
          <a:xfrm>
            <a:off x="346673" y="556398"/>
            <a:ext cx="8509733" cy="3816768"/>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Coking coal moisture control process ( CMC ) </a:t>
            </a:r>
          </a:p>
          <a:p>
            <a:pPr marL="0" indent="0">
              <a:spcBef>
                <a:spcPts val="0"/>
              </a:spcBef>
              <a:buClr>
                <a:srgbClr val="000000"/>
              </a:buClr>
              <a:buSzPts val="1800"/>
              <a:buNone/>
            </a:pPr>
            <a:endParaRPr lang="en-US" altLang="zh-CN" b="1" dirty="0">
              <a:latin typeface="Times New Roman"/>
              <a:ea typeface="Times New Roman"/>
              <a:cs typeface="Times New Roman"/>
              <a:sym typeface="Times New Roman"/>
            </a:endParaRPr>
          </a:p>
          <a:p>
            <a:pPr marL="0" indent="0">
              <a:spcBef>
                <a:spcPts val="0"/>
              </a:spcBef>
              <a:buClr>
                <a:srgbClr val="000000"/>
              </a:buClr>
              <a:buSzPts val="1800"/>
              <a:buNone/>
            </a:pPr>
            <a:endParaRPr lang="en-US" altLang="zh-CN" b="1" dirty="0">
              <a:latin typeface="Times New Roman"/>
              <a:ea typeface="Times New Roman"/>
              <a:cs typeface="Times New Roman"/>
              <a:sym typeface="Times New Roman"/>
            </a:endParaRPr>
          </a:p>
          <a:p>
            <a:pPr marL="0" indent="0">
              <a:spcBef>
                <a:spcPts val="0"/>
              </a:spcBef>
              <a:buClr>
                <a:srgbClr val="000000"/>
              </a:buClr>
              <a:buSzPts val="1800"/>
              <a:buNone/>
            </a:pPr>
            <a:endParaRPr lang="en-US" altLang="zh-CN" b="1" dirty="0">
              <a:latin typeface="Times New Roman"/>
              <a:ea typeface="Times New Roman"/>
              <a:cs typeface="Times New Roman"/>
              <a:sym typeface="Times New Roman"/>
            </a:endParaRPr>
          </a:p>
          <a:p>
            <a:pPr marL="0" indent="0">
              <a:spcBef>
                <a:spcPts val="0"/>
              </a:spcBef>
              <a:buClr>
                <a:srgbClr val="000000"/>
              </a:buClr>
              <a:buSzPts val="1800"/>
              <a:buNone/>
            </a:pPr>
            <a:r>
              <a:rPr lang="en-US" altLang="zh-CN" b="1" dirty="0">
                <a:latin typeface="Times New Roman"/>
                <a:ea typeface="Times New Roman"/>
                <a:cs typeface="Times New Roman"/>
                <a:sym typeface="Times New Roman"/>
              </a:rPr>
              <a:t>Comment: </a:t>
            </a:r>
          </a:p>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CMC process can be seen as a modification of ProCarbon process: since there is no fine coal briquetting process, the dust issue will be very serious if the coking coal is dried to 0% moisture, so it can only be dried moderately, that is, only dried to certain moisture that the dust issue caused is not serious / under  acceptable degree. This may be the origin of the name of the coal moisture control process /CMC </a:t>
            </a:r>
          </a:p>
          <a:p>
            <a:pPr marL="285750" indent="-285750">
              <a:spcBef>
                <a:spcPts val="0"/>
              </a:spcBef>
              <a:buClr>
                <a:srgbClr val="000000"/>
              </a:buClr>
              <a:buSzPts val="1800"/>
              <a:buFont typeface="Arial" panose="020B0604020202020204" pitchFamily="34" charset="0"/>
              <a:buChar char="•"/>
            </a:pPr>
            <a:r>
              <a:rPr lang="en-US" altLang="zh-CN" b="1" dirty="0">
                <a:solidFill>
                  <a:srgbClr val="FF0000"/>
                </a:solidFill>
                <a:latin typeface="Times New Roman"/>
                <a:ea typeface="Times New Roman"/>
                <a:cs typeface="Times New Roman"/>
                <a:sym typeface="Times New Roman"/>
              </a:rPr>
              <a:t>CMC process cannot juggle dust issue and economic benefit, so it should be listed as an abandoned process (see technical and economic analysis)</a:t>
            </a:r>
            <a:endParaRPr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7749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70086c3821_0_142"/>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400"/>
            </a:pPr>
            <a:r>
              <a:rPr lang="en-US" altLang="zh-CN" sz="1200" b="1"/>
              <a:t>Solutions for Coal Drying</a:t>
            </a:r>
            <a:r>
              <a:rPr lang="zh-CN" altLang="en-US" sz="1200"/>
              <a:t> </a:t>
            </a:r>
            <a:endParaRPr sz="1200"/>
          </a:p>
        </p:txBody>
      </p:sp>
      <p:pic>
        <p:nvPicPr>
          <p:cNvPr id="159" name="Google Shape;159;g270086c3821_0_142"/>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60" name="Google Shape;160;g270086c3821_0_142"/>
          <p:cNvSpPr txBox="1">
            <a:spLocks noGrp="1"/>
          </p:cNvSpPr>
          <p:nvPr>
            <p:ph type="body" idx="1"/>
          </p:nvPr>
        </p:nvSpPr>
        <p:spPr>
          <a:xfrm>
            <a:off x="295931" y="157349"/>
            <a:ext cx="8116650" cy="4739115"/>
          </a:xfrm>
          <a:prstGeom prst="rect">
            <a:avLst/>
          </a:prstGeom>
          <a:noFill/>
          <a:ln>
            <a:noFill/>
          </a:ln>
        </p:spPr>
        <p:txBody>
          <a:bodyPr spcFirstLastPara="1" wrap="square" lIns="68569" tIns="34275" rIns="68569" bIns="34275" anchor="t" anchorCtr="0">
            <a:noAutofit/>
          </a:bodyPr>
          <a:lstStyle/>
          <a:p>
            <a:pPr marL="285750" indent="-285750">
              <a:spcBef>
                <a:spcPts val="0"/>
              </a:spcBef>
              <a:buClr>
                <a:srgbClr val="000000"/>
              </a:buClr>
              <a:buSzPts val="1800"/>
              <a:buFont typeface="Arial" panose="020B0604020202020204" pitchFamily="34" charset="0"/>
              <a:buChar char="•"/>
            </a:pPr>
            <a:r>
              <a:rPr lang="en-US" altLang="zh-CN" dirty="0">
                <a:latin typeface="Times New Roman"/>
                <a:ea typeface="Times New Roman"/>
                <a:cs typeface="Times New Roman"/>
                <a:sym typeface="Times New Roman"/>
              </a:rPr>
              <a:t>History, Experience and Lessons of Nippon Steel's Development of Coking Coal Pretreatment Technology</a:t>
            </a:r>
            <a:endParaRPr lang="en-CA" altLang="zh-CN" dirty="0">
              <a:latin typeface="Times New Roman"/>
              <a:ea typeface="Times New Roman"/>
              <a:cs typeface="Times New Roman"/>
              <a:sym typeface="Times New Roman"/>
            </a:endParaRPr>
          </a:p>
          <a:p>
            <a:pPr marL="285750" indent="-285750">
              <a:spcBef>
                <a:spcPts val="0"/>
              </a:spcBef>
              <a:buClr>
                <a:srgbClr val="000000"/>
              </a:buClr>
              <a:buSzPts val="1800"/>
              <a:buFont typeface="Courier New" panose="02070309020205020404" pitchFamily="49" charset="0"/>
              <a:buChar char="o"/>
            </a:pPr>
            <a:r>
              <a:rPr lang="en-US" altLang="zh-CN" dirty="0">
                <a:latin typeface="Times New Roman"/>
                <a:ea typeface="Times New Roman"/>
                <a:cs typeface="Times New Roman"/>
                <a:sym typeface="Times New Roman"/>
              </a:rPr>
              <a:t>Dry-cleaned and Agglomerated </a:t>
            </a:r>
            <a:r>
              <a:rPr lang="en-US" altLang="zh-CN" dirty="0" err="1">
                <a:latin typeface="Times New Roman"/>
                <a:ea typeface="Times New Roman"/>
                <a:cs typeface="Times New Roman"/>
                <a:sym typeface="Times New Roman"/>
              </a:rPr>
              <a:t>Precompaction</a:t>
            </a:r>
            <a:r>
              <a:rPr lang="en-US" altLang="zh-CN" dirty="0">
                <a:latin typeface="Times New Roman"/>
                <a:ea typeface="Times New Roman"/>
                <a:cs typeface="Times New Roman"/>
                <a:sym typeface="Times New Roman"/>
              </a:rPr>
              <a:t> System Process (DAPS) </a:t>
            </a:r>
            <a:endParaRPr dirty="0">
              <a:latin typeface="Times New Roman"/>
              <a:ea typeface="Times New Roman"/>
              <a:cs typeface="Times New Roman"/>
              <a:sym typeface="Times New Roman"/>
            </a:endParaRP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Process Description: Wet coal is dried to 2% or so moisture with fluidized bed dryer; fine coal is collected and </a:t>
            </a:r>
            <a:r>
              <a:rPr lang="en-US" altLang="zh-CN" dirty="0" err="1">
                <a:latin typeface="Times New Roman"/>
                <a:ea typeface="Times New Roman"/>
                <a:cs typeface="Times New Roman"/>
                <a:sym typeface="Times New Roman"/>
              </a:rPr>
              <a:t>binderless</a:t>
            </a:r>
            <a:r>
              <a:rPr lang="en-US" altLang="zh-CN" dirty="0">
                <a:latin typeface="Times New Roman"/>
                <a:ea typeface="Times New Roman"/>
                <a:cs typeface="Times New Roman"/>
                <a:sym typeface="Times New Roman"/>
              </a:rPr>
              <a:t> briquetted and then conveyed to coke oven with dried coarse coal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The coal charging moisture can be dried to 2% or so due to fine coal briquetting process, and dust issues is not serious  </a:t>
            </a:r>
          </a:p>
          <a:p>
            <a:pPr marL="285750" indent="-285750">
              <a:spcBef>
                <a:spcPts val="0"/>
              </a:spcBef>
              <a:buClr>
                <a:srgbClr val="000000"/>
              </a:buClr>
              <a:buSzPts val="1800"/>
              <a:buFont typeface="Wingdings" panose="05000000000000000000" pitchFamily="2" charset="2"/>
              <a:buChar char="§"/>
            </a:pPr>
            <a:r>
              <a:rPr lang="en-US" altLang="zh-CN" dirty="0">
                <a:latin typeface="Times New Roman"/>
                <a:ea typeface="Times New Roman"/>
                <a:cs typeface="Times New Roman"/>
                <a:sym typeface="Times New Roman"/>
              </a:rPr>
              <a:t>The blending ratio of non-poor coking coals was increased from 10% to 40% due to lower coal charging moisture and fine coal briquetting</a:t>
            </a:r>
          </a:p>
          <a:p>
            <a:pPr marL="171450" indent="-171450">
              <a:spcBef>
                <a:spcPts val="0"/>
              </a:spcBef>
              <a:buClr>
                <a:srgbClr val="000000"/>
              </a:buClr>
              <a:buSzPts val="1800"/>
              <a:buFont typeface="Noto Sans Symbols"/>
              <a:buChar char="❑"/>
            </a:pPr>
            <a:endParaRPr lang="en-US"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8232</TotalTime>
  <Words>2106</Words>
  <Application>Microsoft Office PowerPoint</Application>
  <PresentationFormat>On-screen Show (16:9)</PresentationFormat>
  <Paragraphs>178</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Noto Sans Symbols</vt:lpstr>
      <vt:lpstr>PMingLiU-ExtB</vt:lpstr>
      <vt:lpstr>Arial</vt:lpstr>
      <vt:lpstr>Calibri</vt:lpstr>
      <vt:lpstr>Courier New</vt:lpstr>
      <vt:lpstr>Times New Roman</vt:lpstr>
      <vt:lpstr>Wingdings</vt:lpstr>
      <vt:lpstr>Simple Light</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Presentation</vt:lpstr>
      <vt:lpstr> Solutions for Coal Drying </vt:lpstr>
      <vt:lpstr>Solutions for Coal Drying </vt:lpstr>
      <vt:lpstr>Solutions for Coal Drying </vt:lpstr>
      <vt:lpstr>Solutions for Coal Drying </vt:lpstr>
      <vt:lpstr>Solutions for Coal Drying </vt:lpstr>
      <vt:lpstr>Solutions for Coal Drying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Long Huang</cp:lastModifiedBy>
  <cp:revision>38</cp:revision>
  <dcterms:modified xsi:type="dcterms:W3CDTF">2025-06-28T22:15:49Z</dcterms:modified>
</cp:coreProperties>
</file>