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64" r:id="rId5"/>
    <p:sldId id="411" r:id="rId6"/>
    <p:sldId id="284" r:id="rId7"/>
    <p:sldId id="413" r:id="rId8"/>
    <p:sldId id="418" r:id="rId9"/>
    <p:sldId id="414" r:id="rId10"/>
    <p:sldId id="416" r:id="rId11"/>
    <p:sldId id="419" r:id="rId12"/>
    <p:sldId id="420"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qS2V5rg98Wybdk2ZJnTri/JqO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87" d="100"/>
          <a:sy n="87" d="100"/>
        </p:scale>
        <p:origin x="628" y="2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9"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38"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36"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 name="Google Shape;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046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28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41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6c89cca63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g36c89cca63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6c89cca63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 name="Google Shape;71;g36c89cca63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c8e9b295e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5" name="Google Shape;125;g36c8e9b295e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c8e9b295e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5" name="Google Shape;125;g36c8e9b295e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655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51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1" name="Google Shape;11;p8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 name="Google Shape;12;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9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9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9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57" name="Google Shape;57;p6"/>
          <p:cNvPicPr preferRelativeResize="0"/>
          <p:nvPr/>
        </p:nvPicPr>
        <p:blipFill rotWithShape="1">
          <a:blip r:embed="rId3">
            <a:alphaModFix/>
          </a:blip>
          <a:srcRect/>
          <a:stretch/>
        </p:blipFill>
        <p:spPr>
          <a:xfrm>
            <a:off x="7200381" y="4127031"/>
            <a:ext cx="1808560" cy="807244"/>
          </a:xfrm>
          <a:prstGeom prst="rect">
            <a:avLst/>
          </a:prstGeom>
          <a:noFill/>
          <a:ln>
            <a:noFill/>
          </a:ln>
        </p:spPr>
      </p:pic>
      <p:sp>
        <p:nvSpPr>
          <p:cNvPr id="58" name="Google Shape;58;p6"/>
          <p:cNvSpPr/>
          <p:nvPr/>
        </p:nvSpPr>
        <p:spPr>
          <a:xfrm>
            <a:off x="1452563" y="3020616"/>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0" i="0" u="sng"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59" name="Google Shape;59;p6"/>
          <p:cNvSpPr/>
          <p:nvPr/>
        </p:nvSpPr>
        <p:spPr>
          <a:xfrm>
            <a:off x="87782" y="612847"/>
            <a:ext cx="8851392" cy="1428094"/>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Arial"/>
              <a:buNone/>
            </a:pPr>
            <a:r>
              <a:rPr lang="en-US" sz="3600" b="1" i="0" u="none" strike="noStrike" cap="none" dirty="0">
                <a:solidFill>
                  <a:schemeClr val="dk1"/>
                </a:solidFill>
                <a:latin typeface="Microsoft JhengHei"/>
                <a:ea typeface="Microsoft JhengHei"/>
                <a:cs typeface="Microsoft JhengHei"/>
                <a:sym typeface="Microsoft JhengHei"/>
              </a:rPr>
              <a:t>Low-Rank Coal Pyrolysis Process</a:t>
            </a:r>
            <a:endParaRPr sz="21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3600"/>
              <a:buFont typeface="Noto Sans Symbols"/>
              <a:buNone/>
            </a:pPr>
            <a:endParaRPr sz="3600" b="1" i="0" u="none" strike="noStrike" cap="none" dirty="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87782" y="95099"/>
            <a:ext cx="8961120" cy="4615890"/>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en-CA" altLang="zh-CN" sz="1500" dirty="0"/>
              <a:t>Delta </a:t>
            </a:r>
            <a:r>
              <a:rPr lang="en-US" sz="1500" dirty="0"/>
              <a:t>LRC pyrolysis process</a:t>
            </a:r>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altLang="zh-CN" sz="1500" dirty="0"/>
              <a:t>Process flow</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US" sz="1500" dirty="0"/>
              <a:t>LRC </a:t>
            </a:r>
            <a:r>
              <a:rPr lang="en-US" altLang="zh-CN" sz="1500" dirty="0"/>
              <a:t>pyrolysis process </a:t>
            </a:r>
          </a:p>
          <a:p>
            <a:pPr marL="292100" indent="-285750">
              <a:lnSpc>
                <a:spcPct val="120000"/>
              </a:lnSpc>
              <a:spcBef>
                <a:spcPts val="0"/>
              </a:spcBef>
              <a:buClr>
                <a:srgbClr val="000000"/>
              </a:buClr>
              <a:buSzPts val="1500"/>
              <a:buFont typeface="Wingdings" panose="05000000000000000000" pitchFamily="2" charset="2"/>
              <a:buChar char="q"/>
            </a:pPr>
            <a:r>
              <a:rPr lang="en-US" altLang="zh-CN" sz="1500" dirty="0"/>
              <a:t>The dust content in the pyrolysis gas is very low due to the indirect heat </a:t>
            </a:r>
            <a:r>
              <a:rPr lang="en-US" altLang="zh-CN" sz="1500" dirty="0" err="1"/>
              <a:t>excahnge</a:t>
            </a:r>
            <a:r>
              <a:rPr lang="en-US" altLang="zh-CN" sz="1500" dirty="0"/>
              <a:t> between flue gas and lor-rank coal, and the movement of </a:t>
            </a:r>
            <a:r>
              <a:rPr lang="en-US" sz="1500" dirty="0"/>
              <a:t>LRC </a:t>
            </a:r>
            <a:r>
              <a:rPr lang="en-US" altLang="zh-CN" sz="1500" dirty="0"/>
              <a:t>inside the vertical moving bed </a:t>
            </a:r>
            <a:r>
              <a:rPr lang="en-US" altLang="zh-CN" sz="1500" dirty="0" err="1"/>
              <a:t>pyrolyzer</a:t>
            </a:r>
            <a:endParaRPr lang="en-US" altLang="zh-CN" sz="1500" dirty="0"/>
          </a:p>
          <a:p>
            <a:pPr marL="292100" indent="-285750">
              <a:lnSpc>
                <a:spcPct val="120000"/>
              </a:lnSpc>
              <a:spcBef>
                <a:spcPts val="0"/>
              </a:spcBef>
              <a:buClr>
                <a:srgbClr val="000000"/>
              </a:buClr>
              <a:buSzPts val="1500"/>
              <a:buFont typeface="Wingdings" panose="05000000000000000000" pitchFamily="2" charset="2"/>
              <a:buChar char="q"/>
            </a:pPr>
            <a:r>
              <a:rPr lang="en-US" altLang="zh-CN" sz="1500" dirty="0"/>
              <a:t>The pyrolysis gas has high purity and high calorific value, which greatly reduces the investment in pyrolysis gas treatment equipment and pyrolysis gas treatment equipment can be operated smoothly for long term </a:t>
            </a:r>
          </a:p>
          <a:p>
            <a:pPr marL="292100" indent="-285750">
              <a:lnSpc>
                <a:spcPct val="120000"/>
              </a:lnSpc>
              <a:spcBef>
                <a:spcPts val="0"/>
              </a:spcBef>
              <a:buClr>
                <a:srgbClr val="000000"/>
              </a:buClr>
              <a:buSzPts val="1500"/>
              <a:buFont typeface="Wingdings" panose="05000000000000000000" pitchFamily="2" charset="2"/>
              <a:buChar char="§"/>
            </a:pPr>
            <a:endParaRPr sz="1500" dirty="0"/>
          </a:p>
        </p:txBody>
      </p:sp>
    </p:spTree>
    <p:extLst>
      <p:ext uri="{BB962C8B-B14F-4D97-AF65-F5344CB8AC3E}">
        <p14:creationId xmlns:p14="http://schemas.microsoft.com/office/powerpoint/2010/main" val="154583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87782" y="95099"/>
            <a:ext cx="8961120" cy="4615890"/>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en-CA" altLang="zh-CN" sz="1500" dirty="0"/>
              <a:t>Delta </a:t>
            </a:r>
            <a:r>
              <a:rPr lang="en-US" sz="1500" dirty="0"/>
              <a:t>LRC pyrolysis process</a:t>
            </a:r>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altLang="zh-CN" sz="1500" dirty="0"/>
              <a:t>Process flow</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US" altLang="zh-CN" sz="1500" dirty="0"/>
              <a:t>Hot semi-coke cooling process </a:t>
            </a:r>
          </a:p>
          <a:p>
            <a:pPr marL="292100" indent="-285750">
              <a:lnSpc>
                <a:spcPct val="120000"/>
              </a:lnSpc>
              <a:spcBef>
                <a:spcPts val="0"/>
              </a:spcBef>
              <a:buClr>
                <a:srgbClr val="000000"/>
              </a:buClr>
              <a:buSzPts val="1500"/>
              <a:buFont typeface="Wingdings" panose="05000000000000000000" pitchFamily="2" charset="2"/>
              <a:buChar char="q"/>
            </a:pPr>
            <a:r>
              <a:rPr lang="en-US" altLang="zh-CN" sz="1500" dirty="0"/>
              <a:t>The hot semi-coke from the vertical moving bed </a:t>
            </a:r>
            <a:r>
              <a:rPr lang="en-US" altLang="zh-CN" sz="1500" dirty="0" err="1"/>
              <a:t>pyrolyzer</a:t>
            </a:r>
            <a:r>
              <a:rPr lang="en-US" altLang="zh-CN" sz="1500" dirty="0"/>
              <a:t> is fed to the fluidized bed cooler and is cooled to the required temperature by cold air/cooling water </a:t>
            </a:r>
            <a:endParaRPr sz="1500" dirty="0"/>
          </a:p>
        </p:txBody>
      </p:sp>
      <p:pic>
        <p:nvPicPr>
          <p:cNvPr id="3" name="图片 2">
            <a:extLst>
              <a:ext uri="{FF2B5EF4-FFF2-40B4-BE49-F238E27FC236}">
                <a16:creationId xmlns:a16="http://schemas.microsoft.com/office/drawing/2014/main" id="{B9EDBC52-9540-477F-B994-BB30B36B4898}"/>
              </a:ext>
            </a:extLst>
          </p:cNvPr>
          <p:cNvPicPr>
            <a:picLocks noChangeAspect="1"/>
          </p:cNvPicPr>
          <p:nvPr/>
        </p:nvPicPr>
        <p:blipFill>
          <a:blip r:embed="rId4"/>
          <a:stretch>
            <a:fillRect/>
          </a:stretch>
        </p:blipFill>
        <p:spPr>
          <a:xfrm>
            <a:off x="4155034" y="2182982"/>
            <a:ext cx="4988966" cy="3453073"/>
          </a:xfrm>
          <a:prstGeom prst="rect">
            <a:avLst/>
          </a:prstGeom>
        </p:spPr>
      </p:pic>
    </p:spTree>
    <p:extLst>
      <p:ext uri="{BB962C8B-B14F-4D97-AF65-F5344CB8AC3E}">
        <p14:creationId xmlns:p14="http://schemas.microsoft.com/office/powerpoint/2010/main" val="201950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87782" y="95099"/>
            <a:ext cx="8961120" cy="4615890"/>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en-CA" altLang="zh-CN" sz="1500" dirty="0"/>
              <a:t>Delta </a:t>
            </a:r>
            <a:r>
              <a:rPr lang="en-US" sz="1500" dirty="0"/>
              <a:t>LRC pyrolysis process</a:t>
            </a:r>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altLang="zh-CN" sz="1500" dirty="0"/>
              <a:t>Other Applications</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US" altLang="zh-CN" sz="1500" dirty="0"/>
              <a:t>Oil Shale Pyrolysis ( </a:t>
            </a:r>
            <a:r>
              <a:rPr lang="en-US" sz="1600" b="0" i="0" dirty="0">
                <a:solidFill>
                  <a:srgbClr val="001D35"/>
                </a:solidFill>
                <a:effectLst/>
                <a:latin typeface="Google Sans"/>
              </a:rPr>
              <a:t>Oil </a:t>
            </a:r>
            <a:r>
              <a:rPr lang="en-US" sz="1600" b="0" i="0">
                <a:solidFill>
                  <a:srgbClr val="001D35"/>
                </a:solidFill>
                <a:effectLst/>
                <a:latin typeface="Google Sans"/>
              </a:rPr>
              <a:t>Shale Retorting) </a:t>
            </a:r>
            <a:endParaRPr lang="en-US" altLang="zh-CN"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500" dirty="0"/>
              <a:t>Oil shale pyrolysis is essentially the same as low-rank coal pyrolysis. It involves heating oil shale to a certain temperature in an airless environment, causing the organic matter to decompose and produce shale oil, combustible gas, and semi-coke. It is a key method for extracting shale oil and a non-conventional oil extraction technology.</a:t>
            </a:r>
            <a:endParaRPr sz="1500" dirty="0"/>
          </a:p>
        </p:txBody>
      </p:sp>
    </p:spTree>
    <p:extLst>
      <p:ext uri="{BB962C8B-B14F-4D97-AF65-F5344CB8AC3E}">
        <p14:creationId xmlns:p14="http://schemas.microsoft.com/office/powerpoint/2010/main" val="273143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g36c89cca63f_0_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g36c89cca63f_0_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g36c89cca63f_0_1"/>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g36c89cca63f_0_1"/>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g36c89cca63f_0_1"/>
          <p:cNvSpPr txBox="1">
            <a:spLocks noGrp="1"/>
          </p:cNvSpPr>
          <p:nvPr>
            <p:ph type="body" idx="1"/>
          </p:nvPr>
        </p:nvSpPr>
        <p:spPr>
          <a:xfrm>
            <a:off x="478150" y="156200"/>
            <a:ext cx="8363100" cy="2867100"/>
          </a:xfrm>
          <a:prstGeom prst="rect">
            <a:avLst/>
          </a:prstGeom>
          <a:noFill/>
          <a:ln>
            <a:noFill/>
          </a:ln>
        </p:spPr>
        <p:txBody>
          <a:bodyPr spcFirstLastPara="1" wrap="square" lIns="68575" tIns="34275" rIns="68575" bIns="34275" anchor="t" anchorCtr="0">
            <a:noAutofit/>
          </a:bodyPr>
          <a:lstStyle/>
          <a:p>
            <a:pPr marL="387350" lvl="0" indent="-285750" algn="l" rtl="0">
              <a:lnSpc>
                <a:spcPct val="120000"/>
              </a:lnSpc>
              <a:spcBef>
                <a:spcPts val="0"/>
              </a:spcBef>
              <a:spcAft>
                <a:spcPts val="0"/>
              </a:spcAft>
              <a:buClr>
                <a:srgbClr val="000000"/>
              </a:buClr>
              <a:buSzPts val="1500"/>
              <a:buFont typeface="Arial" panose="020B0604020202020204" pitchFamily="34" charset="0"/>
              <a:buChar char="•"/>
            </a:pPr>
            <a:r>
              <a:rPr lang="en-US" sz="1500" dirty="0"/>
              <a:t>LRC (Low-Rank Coal) pyrolysis process</a:t>
            </a:r>
          </a:p>
          <a:p>
            <a:pPr marL="38735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sz="1500" dirty="0"/>
              <a:t>The utilization of LRC by quality is to convert LRC into three forms (three qualities) of gas (pyrolysis gas), liquid (coal tar), and solid (semi-coke) through processes such as drying, preheating, and pyrolysis, and then further convert pyrolysis gas, coal tar, and semi-coke into oil, gas, electricity, heat, and organic chemical products </a:t>
            </a:r>
            <a:endParaRPr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
        <p:cNvGrpSpPr/>
        <p:nvPr/>
      </p:nvGrpSpPr>
      <p:grpSpPr>
        <a:xfrm>
          <a:off x="0" y="0"/>
          <a:ext cx="0" cy="0"/>
          <a:chOff x="0" y="0"/>
          <a:chExt cx="0" cy="0"/>
        </a:xfrm>
      </p:grpSpPr>
      <p:sp>
        <p:nvSpPr>
          <p:cNvPr id="73" name="Google Shape;73;g36c89cca63f_0_3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4" name="Google Shape;74;g36c89cca63f_0_3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7" name="Google Shape;77;g36c89cca63f_0_37"/>
          <p:cNvSpPr txBox="1">
            <a:spLocks noGrp="1"/>
          </p:cNvSpPr>
          <p:nvPr>
            <p:ph type="body" idx="1"/>
          </p:nvPr>
        </p:nvSpPr>
        <p:spPr>
          <a:xfrm>
            <a:off x="80425" y="0"/>
            <a:ext cx="8203200" cy="6645600"/>
          </a:xfrm>
          <a:prstGeom prst="rect">
            <a:avLst/>
          </a:prstGeom>
          <a:noFill/>
          <a:ln>
            <a:noFill/>
          </a:ln>
        </p:spPr>
        <p:txBody>
          <a:bodyPr spcFirstLastPara="1" wrap="square" lIns="68575" tIns="34275" rIns="68575" bIns="34275" anchor="t" anchorCtr="0">
            <a:noAutofit/>
          </a:bodyPr>
          <a:lstStyle/>
          <a:p>
            <a:pPr marL="292100" lvl="0" indent="-190500" algn="l" rtl="0">
              <a:lnSpc>
                <a:spcPct val="120000"/>
              </a:lnSpc>
              <a:spcBef>
                <a:spcPts val="0"/>
              </a:spcBef>
              <a:spcAft>
                <a:spcPts val="0"/>
              </a:spcAft>
              <a:buClr>
                <a:srgbClr val="000000"/>
              </a:buClr>
              <a:buSzPts val="1500"/>
              <a:buNone/>
            </a:pPr>
            <a:endParaRPr sz="1500" dirty="0"/>
          </a:p>
          <a:p>
            <a:pPr marL="387350" lvl="0" indent="-285750" algn="l" rtl="0">
              <a:lnSpc>
                <a:spcPct val="120000"/>
              </a:lnSpc>
              <a:spcBef>
                <a:spcPts val="0"/>
              </a:spcBef>
              <a:spcAft>
                <a:spcPts val="0"/>
              </a:spcAft>
              <a:buClr>
                <a:srgbClr val="000000"/>
              </a:buClr>
              <a:buSzPts val="1500"/>
              <a:buFont typeface="Arial" panose="020B0604020202020204" pitchFamily="34" charset="0"/>
              <a:buChar char="•"/>
            </a:pPr>
            <a:r>
              <a:rPr lang="en-US" sz="1500" dirty="0"/>
              <a:t>LRC pyrolysis process</a:t>
            </a:r>
          </a:p>
          <a:p>
            <a:pPr marL="292100" lvl="0" indent="-190500" algn="l" rtl="0">
              <a:lnSpc>
                <a:spcPct val="120000"/>
              </a:lnSpc>
              <a:spcBef>
                <a:spcPts val="0"/>
              </a:spcBef>
              <a:spcAft>
                <a:spcPts val="0"/>
              </a:spcAft>
              <a:buClr>
                <a:srgbClr val="000000"/>
              </a:buClr>
              <a:buSzPts val="1500"/>
              <a:buFont typeface="Arial"/>
              <a:buNone/>
            </a:pPr>
            <a:endParaRPr sz="1500" dirty="0"/>
          </a:p>
        </p:txBody>
      </p:sp>
      <p:pic>
        <p:nvPicPr>
          <p:cNvPr id="3" name="图片 2">
            <a:extLst>
              <a:ext uri="{FF2B5EF4-FFF2-40B4-BE49-F238E27FC236}">
                <a16:creationId xmlns:a16="http://schemas.microsoft.com/office/drawing/2014/main" id="{DEE89C2C-99D1-4BDC-A681-8A1BDFEA0F75}"/>
              </a:ext>
            </a:extLst>
          </p:cNvPr>
          <p:cNvPicPr>
            <a:picLocks noChangeAspect="1"/>
          </p:cNvPicPr>
          <p:nvPr/>
        </p:nvPicPr>
        <p:blipFill>
          <a:blip r:embed="rId4"/>
          <a:stretch>
            <a:fillRect/>
          </a:stretch>
        </p:blipFill>
        <p:spPr>
          <a:xfrm>
            <a:off x="1423687" y="770876"/>
            <a:ext cx="7574009" cy="43726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g36c8e9b295e_0_5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28" name="Google Shape;128;g36c8e9b295e_0_5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29" name="Google Shape;129;g36c8e9b295e_0_54"/>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30" name="Google Shape;130;g36c8e9b295e_0_54"/>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31" name="Google Shape;131;g36c8e9b295e_0_54"/>
          <p:cNvSpPr txBox="1">
            <a:spLocks noGrp="1"/>
          </p:cNvSpPr>
          <p:nvPr>
            <p:ph type="body" idx="1"/>
          </p:nvPr>
        </p:nvSpPr>
        <p:spPr>
          <a:xfrm>
            <a:off x="478150" y="156199"/>
            <a:ext cx="8395188" cy="4174009"/>
          </a:xfrm>
          <a:prstGeom prst="rect">
            <a:avLst/>
          </a:prstGeom>
          <a:noFill/>
          <a:ln>
            <a:noFill/>
          </a:ln>
        </p:spPr>
        <p:txBody>
          <a:bodyPr spcFirstLastPara="1" wrap="square" lIns="68575" tIns="34275" rIns="68575" bIns="34275" anchor="t" anchorCtr="0">
            <a:noAutofit/>
          </a:bodyPr>
          <a:lstStyle/>
          <a:p>
            <a:pPr marL="387350" lvl="0" indent="-285750" algn="l" rtl="0">
              <a:lnSpc>
                <a:spcPct val="120000"/>
              </a:lnSpc>
              <a:spcBef>
                <a:spcPts val="0"/>
              </a:spcBef>
              <a:spcAft>
                <a:spcPts val="0"/>
              </a:spcAft>
              <a:buClr>
                <a:schemeClr val="dk1"/>
              </a:buClr>
              <a:buSzPts val="1500"/>
              <a:buFont typeface="Arial" panose="020B0604020202020204" pitchFamily="34" charset="0"/>
              <a:buChar char="•"/>
            </a:pPr>
            <a:r>
              <a:rPr lang="en-US" sz="1500" dirty="0"/>
              <a:t>LRC pyrolysis process</a:t>
            </a:r>
          </a:p>
          <a:p>
            <a:pPr marL="387350" lvl="0" indent="-285750" algn="l" rtl="0">
              <a:lnSpc>
                <a:spcPct val="120000"/>
              </a:lnSpc>
              <a:spcBef>
                <a:spcPts val="0"/>
              </a:spcBef>
              <a:spcAft>
                <a:spcPts val="0"/>
              </a:spcAft>
              <a:buClr>
                <a:schemeClr val="dk1"/>
              </a:buClr>
              <a:buSzPts val="1500"/>
              <a:buFont typeface="Courier New" panose="02070309020205020404" pitchFamily="49" charset="0"/>
              <a:buChar char="o"/>
            </a:pPr>
            <a:r>
              <a:rPr lang="en-US" sz="1500" dirty="0"/>
              <a:t>The LRC pyrolysis process mainly produces three products: coal tar, pyrolysis gas and semi-coke </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
            </a:pPr>
            <a:r>
              <a:rPr lang="en-US" sz="1500" dirty="0"/>
              <a:t>The quality of coal tar not only has a significant impact on the project revenue, but is also crucial to the smooth operation of the whole process equipment  </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q"/>
            </a:pPr>
            <a:r>
              <a:rPr lang="en-US" sz="1500" dirty="0"/>
              <a:t>Excessive dust content in pyrolysis gas will lead to high dust content in coal tar, low its selling price, and the pyrolysis gas treatment equipment cannot operate smoothly for a long time </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v"/>
            </a:pPr>
            <a:r>
              <a:rPr lang="en-US" sz="1500" dirty="0"/>
              <a:t>The R&amp;</a:t>
            </a:r>
            <a:r>
              <a:rPr lang="en-US" altLang="zh-CN" sz="1500" dirty="0"/>
              <a:t>D </a:t>
            </a:r>
            <a:r>
              <a:rPr lang="en-US" sz="1500" dirty="0"/>
              <a:t>of LRC pyrolysis process should meet the following requirements </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Ø"/>
            </a:pPr>
            <a:r>
              <a:rPr lang="en-US" sz="1500" dirty="0"/>
              <a:t>The dust content in pyrolysis gas should be as low as possible </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Ø"/>
            </a:pPr>
            <a:r>
              <a:rPr lang="en-US" sz="1500" dirty="0"/>
              <a:t>The output of a single machine should be as large as possible </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Ø"/>
            </a:pPr>
            <a:r>
              <a:rPr lang="en-US" sz="1500" dirty="0"/>
              <a:t>The process consumption and investment should be as low as possible </a:t>
            </a:r>
            <a:endParaRPr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36c8e9b295e_0_5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28" name="Google Shape;128;g36c8e9b295e_0_5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29" name="Google Shape;129;g36c8e9b295e_0_54"/>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30" name="Google Shape;130;g36c8e9b295e_0_54"/>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31" name="Google Shape;131;g36c8e9b295e_0_54"/>
          <p:cNvSpPr txBox="1">
            <a:spLocks noGrp="1"/>
          </p:cNvSpPr>
          <p:nvPr>
            <p:ph type="body" idx="1"/>
          </p:nvPr>
        </p:nvSpPr>
        <p:spPr>
          <a:xfrm>
            <a:off x="451216" y="366675"/>
            <a:ext cx="8241568" cy="2867100"/>
          </a:xfrm>
          <a:prstGeom prst="rect">
            <a:avLst/>
          </a:prstGeom>
          <a:noFill/>
          <a:ln>
            <a:noFill/>
          </a:ln>
        </p:spPr>
        <p:txBody>
          <a:bodyPr spcFirstLastPara="1" wrap="square" lIns="68575" tIns="34275" rIns="68575" bIns="34275" anchor="t" anchorCtr="0">
            <a:noAutofit/>
          </a:bodyPr>
          <a:lstStyle/>
          <a:p>
            <a:pPr marL="387350" lvl="0" indent="-285750" algn="l" rtl="0">
              <a:lnSpc>
                <a:spcPct val="120000"/>
              </a:lnSpc>
              <a:spcBef>
                <a:spcPts val="0"/>
              </a:spcBef>
              <a:spcAft>
                <a:spcPts val="0"/>
              </a:spcAft>
              <a:buClr>
                <a:schemeClr val="dk1"/>
              </a:buClr>
              <a:buSzPts val="1500"/>
              <a:buFont typeface="Arial" panose="020B0604020202020204" pitchFamily="34" charset="0"/>
              <a:buChar char="•"/>
            </a:pPr>
            <a:r>
              <a:rPr lang="en-US" sz="1500" dirty="0"/>
              <a:t>LRC pyrolysis process</a:t>
            </a:r>
          </a:p>
          <a:p>
            <a:pPr marL="387350" lvl="0" indent="-285750" algn="l" rtl="0">
              <a:lnSpc>
                <a:spcPct val="120000"/>
              </a:lnSpc>
              <a:spcBef>
                <a:spcPts val="0"/>
              </a:spcBef>
              <a:spcAft>
                <a:spcPts val="0"/>
              </a:spcAft>
              <a:buClr>
                <a:schemeClr val="dk1"/>
              </a:buClr>
              <a:buSzPts val="1500"/>
              <a:buFont typeface="Courier New" panose="02070309020205020404" pitchFamily="49" charset="0"/>
              <a:buChar char="o"/>
            </a:pPr>
            <a:r>
              <a:rPr lang="en-US" altLang="zh-CN" sz="1500" dirty="0"/>
              <a:t>The </a:t>
            </a:r>
            <a:r>
              <a:rPr lang="en-US" sz="1500" dirty="0"/>
              <a:t>pyrolysis temperature</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
            </a:pPr>
            <a:r>
              <a:rPr lang="en-US" sz="1500" dirty="0"/>
              <a:t>According to LRC pyrolysis </a:t>
            </a:r>
            <a:r>
              <a:rPr lang="en-US" altLang="zh-CN" sz="1500" dirty="0"/>
              <a:t>experiments</a:t>
            </a:r>
            <a:r>
              <a:rPr lang="en-US" sz="1500" dirty="0"/>
              <a:t>, the coal tar yield is the highest if the pyrolysis temperature is around 550℃</a:t>
            </a:r>
          </a:p>
          <a:p>
            <a:pPr marL="387350" lvl="0" indent="-285750" algn="l" rtl="0">
              <a:lnSpc>
                <a:spcPct val="120000"/>
              </a:lnSpc>
              <a:spcBef>
                <a:spcPts val="0"/>
              </a:spcBef>
              <a:spcAft>
                <a:spcPts val="0"/>
              </a:spcAft>
              <a:buClr>
                <a:schemeClr val="dk1"/>
              </a:buClr>
              <a:buSzPts val="1500"/>
              <a:buFont typeface="Wingdings" panose="05000000000000000000" pitchFamily="2" charset="2"/>
              <a:buChar char="q"/>
            </a:pPr>
            <a:r>
              <a:rPr lang="en-US" sz="1500" dirty="0"/>
              <a:t>Therefore, the pyrolysis temperature of LRC should be set at around 550</a:t>
            </a:r>
            <a:r>
              <a:rPr lang="en-CA" sz="1600" b="0" i="0" dirty="0">
                <a:solidFill>
                  <a:srgbClr val="404040"/>
                </a:solidFill>
                <a:effectLst/>
                <a:latin typeface="-apple-system"/>
              </a:rPr>
              <a:t>± 25</a:t>
            </a:r>
            <a:r>
              <a:rPr lang="en-US" sz="1500" dirty="0"/>
              <a:t>℃  </a:t>
            </a:r>
            <a:endParaRPr sz="1500" dirty="0"/>
          </a:p>
        </p:txBody>
      </p:sp>
      <p:pic>
        <p:nvPicPr>
          <p:cNvPr id="8" name="图片 7">
            <a:extLst>
              <a:ext uri="{FF2B5EF4-FFF2-40B4-BE49-F238E27FC236}">
                <a16:creationId xmlns:a16="http://schemas.microsoft.com/office/drawing/2014/main" id="{D6692C1E-41BC-4910-96EF-AEEB8F8C971D}"/>
              </a:ext>
            </a:extLst>
          </p:cNvPr>
          <p:cNvPicPr>
            <a:picLocks noChangeAspect="1"/>
          </p:cNvPicPr>
          <p:nvPr/>
        </p:nvPicPr>
        <p:blipFill>
          <a:blip r:embed="rId4"/>
          <a:stretch>
            <a:fillRect/>
          </a:stretch>
        </p:blipFill>
        <p:spPr>
          <a:xfrm>
            <a:off x="4629728" y="2399391"/>
            <a:ext cx="4202373" cy="3238009"/>
          </a:xfrm>
          <a:prstGeom prst="rect">
            <a:avLst/>
          </a:prstGeom>
        </p:spPr>
      </p:pic>
    </p:spTree>
    <p:extLst>
      <p:ext uri="{BB962C8B-B14F-4D97-AF65-F5344CB8AC3E}">
        <p14:creationId xmlns:p14="http://schemas.microsoft.com/office/powerpoint/2010/main" val="363514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231150" y="239650"/>
            <a:ext cx="8497200" cy="3803400"/>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en-US" altLang="zh-CN" sz="1500" dirty="0"/>
              <a:t>Delta </a:t>
            </a:r>
            <a:r>
              <a:rPr lang="en-US" sz="1500" dirty="0"/>
              <a:t>LRC pyrolysis process</a:t>
            </a:r>
            <a:endParaRPr lang="en-US" altLang="zh-CN" sz="1500" dirty="0"/>
          </a:p>
          <a:p>
            <a:pPr marL="292100" indent="-285750">
              <a:lnSpc>
                <a:spcPct val="120000"/>
              </a:lnSpc>
              <a:spcBef>
                <a:spcPts val="0"/>
              </a:spcBef>
              <a:buClr>
                <a:srgbClr val="000000"/>
              </a:buClr>
              <a:buSzPts val="1500"/>
              <a:buFont typeface="Courier New" panose="02070309020205020404" pitchFamily="49" charset="0"/>
              <a:buChar char="o"/>
            </a:pPr>
            <a:r>
              <a:rPr lang="en-US" altLang="zh-CN" sz="1500" dirty="0"/>
              <a:t>Delta </a:t>
            </a:r>
            <a:r>
              <a:rPr lang="en-US" sz="1500" dirty="0"/>
              <a:t>LRC </a:t>
            </a:r>
            <a:r>
              <a:rPr lang="en-US" altLang="zh-CN" sz="1500" dirty="0"/>
              <a:t>pyrolysis process is based on Delta's unique high-temperature fluidized bed drying technology, combined with its experience in lignite indirect heat exchange vertical moving bed dryers, to meet the following requirements to the greatest extent </a:t>
            </a:r>
          </a:p>
          <a:p>
            <a:pPr marL="292100" indent="-285750">
              <a:lnSpc>
                <a:spcPct val="120000"/>
              </a:lnSpc>
              <a:spcBef>
                <a:spcPts val="0"/>
              </a:spcBef>
              <a:buClr>
                <a:srgbClr val="000000"/>
              </a:buClr>
              <a:buSzPts val="1500"/>
              <a:buFont typeface="Wingdings" panose="05000000000000000000" pitchFamily="2" charset="2"/>
              <a:buChar char="§"/>
            </a:pPr>
            <a:r>
              <a:rPr lang="en-US" altLang="zh-CN" sz="1500" dirty="0"/>
              <a:t>The lowest dust content in pyrolysis gas</a:t>
            </a:r>
          </a:p>
          <a:p>
            <a:pPr marL="292100" indent="-285750">
              <a:lnSpc>
                <a:spcPct val="120000"/>
              </a:lnSpc>
              <a:spcBef>
                <a:spcPts val="0"/>
              </a:spcBef>
              <a:buClr>
                <a:srgbClr val="000000"/>
              </a:buClr>
              <a:buSzPts val="1500"/>
              <a:buFont typeface="Wingdings" panose="05000000000000000000" pitchFamily="2" charset="2"/>
              <a:buChar char="§"/>
            </a:pPr>
            <a:r>
              <a:rPr lang="en-US" altLang="zh-CN" sz="1500" dirty="0"/>
              <a:t>The highest processing capacity</a:t>
            </a:r>
          </a:p>
          <a:p>
            <a:pPr marL="292100" indent="-285750">
              <a:lnSpc>
                <a:spcPct val="120000"/>
              </a:lnSpc>
              <a:spcBef>
                <a:spcPts val="0"/>
              </a:spcBef>
              <a:buClr>
                <a:srgbClr val="000000"/>
              </a:buClr>
              <a:buSzPts val="1500"/>
              <a:buFont typeface="Wingdings" panose="05000000000000000000" pitchFamily="2" charset="2"/>
              <a:buChar char="§"/>
            </a:pPr>
            <a:r>
              <a:rPr lang="en-US" altLang="zh-CN" sz="1500" dirty="0"/>
              <a:t>The lowest investment and energy consumption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231150" y="239650"/>
            <a:ext cx="8532460" cy="2383879"/>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buFont typeface="Courier New" panose="02070309020205020404" pitchFamily="49" charset="0"/>
              <a:buChar char="o"/>
            </a:pPr>
            <a:r>
              <a:rPr lang="en-US" altLang="zh-CN" sz="1500" dirty="0"/>
              <a:t>Delta </a:t>
            </a:r>
            <a:r>
              <a:rPr lang="en-US" sz="1500" dirty="0"/>
              <a:t>LRC pyrolysis process</a:t>
            </a:r>
            <a:endParaRPr lang="en-US" altLang="zh-CN" sz="1500" dirty="0"/>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altLang="zh-CN" sz="1500" dirty="0"/>
              <a:t>Process flow</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US" altLang="zh-CN" sz="1500" dirty="0"/>
              <a:t>It consists of three independent processes:</a:t>
            </a:r>
            <a:r>
              <a:rPr lang="en-US" sz="1500" dirty="0"/>
              <a:t> LRC </a:t>
            </a:r>
            <a:r>
              <a:rPr lang="en-US" altLang="zh-CN" sz="1500" dirty="0"/>
              <a:t>drying and preheating process, </a:t>
            </a:r>
            <a:r>
              <a:rPr lang="en-US" sz="1500" dirty="0"/>
              <a:t>LRC </a:t>
            </a:r>
            <a:r>
              <a:rPr lang="en-US" altLang="zh-CN" sz="1500" dirty="0"/>
              <a:t>pyrolysis process and hot semi-coke cooling process </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sz="1500" dirty="0"/>
              <a:t>LRC </a:t>
            </a:r>
            <a:r>
              <a:rPr lang="en-US" altLang="zh-CN" sz="1500" dirty="0"/>
              <a:t>drying and preheating process</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v"/>
            </a:pPr>
            <a:r>
              <a:rPr lang="en-US" sz="1500" dirty="0"/>
              <a:t>LRC </a:t>
            </a:r>
            <a:r>
              <a:rPr lang="en-US" altLang="zh-CN" sz="1500" dirty="0"/>
              <a:t>is fed into a high-temperature fluidized bed dryer to dry to 0% moisture, and preheated to the initial pyrolysis temperature (150-350°C), and then transported to a vertical moving bed </a:t>
            </a:r>
            <a:r>
              <a:rPr lang="en-US" altLang="zh-CN" sz="1500" dirty="0" err="1"/>
              <a:t>pyrolyzer</a:t>
            </a:r>
            <a:r>
              <a:rPr lang="en-US" altLang="zh-CN" sz="1500" dirty="0"/>
              <a:t>  </a:t>
            </a:r>
            <a:endParaRPr sz="1500" dirty="0"/>
          </a:p>
        </p:txBody>
      </p:sp>
      <p:pic>
        <p:nvPicPr>
          <p:cNvPr id="4" name="图片 3">
            <a:extLst>
              <a:ext uri="{FF2B5EF4-FFF2-40B4-BE49-F238E27FC236}">
                <a16:creationId xmlns:a16="http://schemas.microsoft.com/office/drawing/2014/main" id="{CFC2B49C-C869-47EA-BD23-20C9146CF77F}"/>
              </a:ext>
            </a:extLst>
          </p:cNvPr>
          <p:cNvPicPr>
            <a:picLocks noChangeAspect="1"/>
          </p:cNvPicPr>
          <p:nvPr/>
        </p:nvPicPr>
        <p:blipFill>
          <a:blip r:embed="rId4"/>
          <a:stretch>
            <a:fillRect/>
          </a:stretch>
        </p:blipFill>
        <p:spPr>
          <a:xfrm>
            <a:off x="4933362" y="2340116"/>
            <a:ext cx="4210638" cy="3067478"/>
          </a:xfrm>
          <a:prstGeom prst="rect">
            <a:avLst/>
          </a:prstGeom>
        </p:spPr>
      </p:pic>
    </p:spTree>
    <p:extLst>
      <p:ext uri="{BB962C8B-B14F-4D97-AF65-F5344CB8AC3E}">
        <p14:creationId xmlns:p14="http://schemas.microsoft.com/office/powerpoint/2010/main" val="319453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231150" y="217347"/>
            <a:ext cx="4984588" cy="4727728"/>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en-CA" altLang="zh-CN" sz="1500" dirty="0"/>
              <a:t>Delta l</a:t>
            </a:r>
            <a:r>
              <a:rPr lang="en-US" sz="1500" dirty="0"/>
              <a:t> LRC pyrolysis process</a:t>
            </a:r>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altLang="zh-CN" sz="1500" dirty="0"/>
              <a:t>Process flow</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US" sz="1500" dirty="0"/>
              <a:t>LRC </a:t>
            </a:r>
            <a:r>
              <a:rPr lang="en-US" altLang="zh-CN" sz="1500" dirty="0"/>
              <a:t>pyrolysis process </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500" dirty="0"/>
              <a:t>The dried low-rank coal is sent to the top of the vertical moving bed </a:t>
            </a:r>
            <a:r>
              <a:rPr lang="en-US" altLang="zh-CN" sz="1500" dirty="0" err="1"/>
              <a:t>pyrolyzer</a:t>
            </a:r>
            <a:r>
              <a:rPr lang="en-US" altLang="zh-CN" sz="1500" dirty="0"/>
              <a:t> and flows downward under the action of gravity </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500" dirty="0"/>
              <a:t>The dried </a:t>
            </a:r>
            <a:r>
              <a:rPr lang="en-US" sz="1500" dirty="0"/>
              <a:t>LRC </a:t>
            </a:r>
            <a:r>
              <a:rPr lang="en-US" altLang="zh-CN" sz="1500" dirty="0"/>
              <a:t>is heated to the set pyrolysis temperature by the hot flue gas flowing in the horizontal heating tube </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500" dirty="0"/>
              <a:t>The high-temperature semi-coke is discharged from the bottom of the vertical moving bed </a:t>
            </a:r>
            <a:r>
              <a:rPr lang="en-US" altLang="zh-CN" sz="1500" dirty="0" err="1"/>
              <a:t>pyrolyzer</a:t>
            </a:r>
            <a:r>
              <a:rPr lang="en-US" altLang="zh-CN" sz="1500" dirty="0"/>
              <a:t> </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500" dirty="0"/>
              <a:t>The pyrolysis gas is collected by the pipeline in the vertical moving bed </a:t>
            </a:r>
            <a:r>
              <a:rPr lang="en-US" altLang="zh-CN" sz="1500" dirty="0" err="1"/>
              <a:t>pyrolyzer</a:t>
            </a:r>
            <a:r>
              <a:rPr lang="en-US" altLang="zh-CN" sz="1500" dirty="0"/>
              <a:t> and sent to the pyrolysis gas treatment equipment to separate the coal tar </a:t>
            </a:r>
          </a:p>
        </p:txBody>
      </p:sp>
      <p:pic>
        <p:nvPicPr>
          <p:cNvPr id="3" name="图片 2">
            <a:extLst>
              <a:ext uri="{FF2B5EF4-FFF2-40B4-BE49-F238E27FC236}">
                <a16:creationId xmlns:a16="http://schemas.microsoft.com/office/drawing/2014/main" id="{5AD06BC3-EA8A-4ACC-AE21-85D6BF7B1DB5}"/>
              </a:ext>
            </a:extLst>
          </p:cNvPr>
          <p:cNvPicPr>
            <a:picLocks noChangeAspect="1"/>
          </p:cNvPicPr>
          <p:nvPr/>
        </p:nvPicPr>
        <p:blipFill>
          <a:blip r:embed="rId4"/>
          <a:stretch>
            <a:fillRect/>
          </a:stretch>
        </p:blipFill>
        <p:spPr>
          <a:xfrm>
            <a:off x="5629215" y="1498387"/>
            <a:ext cx="3734321" cy="3848637"/>
          </a:xfrm>
          <a:prstGeom prst="rect">
            <a:avLst/>
          </a:prstGeom>
        </p:spPr>
      </p:pic>
    </p:spTree>
    <p:extLst>
      <p:ext uri="{BB962C8B-B14F-4D97-AF65-F5344CB8AC3E}">
        <p14:creationId xmlns:p14="http://schemas.microsoft.com/office/powerpoint/2010/main" val="148352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231150" y="239650"/>
            <a:ext cx="8303250" cy="3803400"/>
          </a:xfrm>
          <a:prstGeom prst="rect">
            <a:avLst/>
          </a:prstGeom>
          <a:noFill/>
          <a:ln>
            <a:noFill/>
          </a:ln>
        </p:spPr>
        <p:txBody>
          <a:bodyPr spcFirstLastPara="1" wrap="square" lIns="68575" tIns="34275" rIns="68575" bIns="34275" anchor="t" anchorCtr="0">
            <a:noAutofit/>
          </a:bodyPr>
          <a:lstStyle/>
          <a:p>
            <a:pPr marL="292100" indent="-285750">
              <a:lnSpc>
                <a:spcPct val="120000"/>
              </a:lnSpc>
              <a:spcBef>
                <a:spcPts val="0"/>
              </a:spcBef>
              <a:buClr>
                <a:srgbClr val="000000"/>
              </a:buClr>
              <a:buSzPts val="1500"/>
            </a:pPr>
            <a:r>
              <a:rPr lang="en-CA" altLang="zh-CN" sz="1500" dirty="0"/>
              <a:t>Delta </a:t>
            </a:r>
            <a:r>
              <a:rPr lang="en-US" sz="1500" dirty="0"/>
              <a:t>LRC pyrolysis process</a:t>
            </a:r>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US" altLang="zh-CN" sz="1500" dirty="0"/>
              <a:t>Process flow</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US" sz="1500" dirty="0"/>
              <a:t>LRC </a:t>
            </a:r>
            <a:r>
              <a:rPr lang="en-US" altLang="zh-CN" sz="1500" dirty="0"/>
              <a:t>pyrolysis process </a:t>
            </a:r>
          </a:p>
          <a:p>
            <a:pPr marL="292100" indent="-285750">
              <a:lnSpc>
                <a:spcPct val="120000"/>
              </a:lnSpc>
              <a:spcBef>
                <a:spcPts val="0"/>
              </a:spcBef>
              <a:buClr>
                <a:srgbClr val="000000"/>
              </a:buClr>
              <a:buSzPts val="1500"/>
              <a:buFont typeface="Wingdings" panose="05000000000000000000" pitchFamily="2" charset="2"/>
              <a:buChar char="q"/>
            </a:pPr>
            <a:r>
              <a:rPr lang="en-US" altLang="zh-CN" sz="1500" dirty="0"/>
              <a:t>The vertical moving bed </a:t>
            </a:r>
            <a:r>
              <a:rPr lang="en-US" altLang="zh-CN" sz="1500" dirty="0" err="1"/>
              <a:t>pyrolyzer</a:t>
            </a:r>
            <a:r>
              <a:rPr lang="en-US" altLang="zh-CN" sz="1500" dirty="0"/>
              <a:t> is a cubic structure with built-in horizontal heat exchange tubes</a:t>
            </a:r>
          </a:p>
          <a:p>
            <a:pPr marL="292100" indent="-285750">
              <a:lnSpc>
                <a:spcPct val="120000"/>
              </a:lnSpc>
              <a:spcBef>
                <a:spcPts val="0"/>
              </a:spcBef>
              <a:buClr>
                <a:srgbClr val="000000"/>
              </a:buClr>
              <a:buSzPts val="1500"/>
              <a:buFont typeface="Wingdings" panose="05000000000000000000" pitchFamily="2" charset="2"/>
              <a:buChar char="q"/>
            </a:pPr>
            <a:r>
              <a:rPr lang="en-US" altLang="zh-CN" sz="1500" dirty="0"/>
              <a:t>The dried </a:t>
            </a:r>
            <a:r>
              <a:rPr lang="en-US" sz="1500" dirty="0"/>
              <a:t>LRC</a:t>
            </a:r>
            <a:r>
              <a:rPr lang="en-US" altLang="zh-CN" sz="1500" dirty="0"/>
              <a:t> flows slowly from top to bottom through the horizontally arranged heat exchange tubes under the action of gravity, and is heated indirectly to 550℃ or so by the high-temperature flue gas in the tubes, and is discharged from the bottom to the hot semi-coke cooler </a:t>
            </a:r>
          </a:p>
          <a:p>
            <a:pPr marL="292100" indent="-285750">
              <a:lnSpc>
                <a:spcPct val="120000"/>
              </a:lnSpc>
              <a:spcBef>
                <a:spcPts val="0"/>
              </a:spcBef>
              <a:buClr>
                <a:srgbClr val="000000"/>
              </a:buClr>
              <a:buSzPts val="1500"/>
              <a:buFont typeface="Wingdings" panose="05000000000000000000" pitchFamily="2" charset="2"/>
              <a:buChar char="q"/>
            </a:pPr>
            <a:r>
              <a:rPr lang="en-US" altLang="zh-CN" sz="1500" dirty="0"/>
              <a:t>The shell structure of the vertical moving bed </a:t>
            </a:r>
            <a:r>
              <a:rPr lang="en-US" altLang="zh-CN" sz="1500" dirty="0" err="1"/>
              <a:t>pyrolyzer</a:t>
            </a:r>
            <a:r>
              <a:rPr lang="en-US" altLang="zh-CN" sz="1500" dirty="0"/>
              <a:t> adopts a refractory concrete lining structure and therefore only the horizontal heat exchange tubes are made of high-temperature resistant alloy, which greatly reduces the manufacturing cost </a:t>
            </a:r>
            <a:endParaRPr lang="en-CA" altLang="zh-CN" sz="1500" b="1" u="sng" dirty="0">
              <a:solidFill>
                <a:srgbClr val="1201B1"/>
              </a:solidFill>
            </a:endParaRPr>
          </a:p>
        </p:txBody>
      </p:sp>
    </p:spTree>
    <p:extLst>
      <p:ext uri="{BB962C8B-B14F-4D97-AF65-F5344CB8AC3E}">
        <p14:creationId xmlns:p14="http://schemas.microsoft.com/office/powerpoint/2010/main" val="41398701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2693</TotalTime>
  <Words>834</Words>
  <Application>Microsoft Office PowerPoint</Application>
  <PresentationFormat>全屏显示(16:9)</PresentationFormat>
  <Paragraphs>87</Paragraphs>
  <Slides>12</Slides>
  <Notes>12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-apple-system</vt:lpstr>
      <vt:lpstr>Google Sans</vt:lpstr>
      <vt:lpstr>KaiTi</vt:lpstr>
      <vt:lpstr>Microsoft JhengHei</vt:lpstr>
      <vt:lpstr>Noto Sans Symbols</vt:lpstr>
      <vt:lpstr>Arial</vt:lpstr>
      <vt:lpstr>Calibri</vt:lpstr>
      <vt:lpstr>Courier New</vt:lpstr>
      <vt:lpstr>Simplified Arabic</vt:lpstr>
      <vt:lpstr>Verdana</vt:lpstr>
      <vt:lpstr>Wingdings</vt:lpstr>
      <vt:lpstr>Simple Light</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Solutions for Coal Drying</dc:title>
  <dc:creator>Admin</dc:creator>
  <cp:lastModifiedBy>Helen</cp:lastModifiedBy>
  <cp:revision>75</cp:revision>
  <dcterms:modified xsi:type="dcterms:W3CDTF">2025-09-14T15:42:28Z</dcterms:modified>
</cp:coreProperties>
</file>