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1"/>
  </p:notesMasterIdLst>
  <p:sldIdLst>
    <p:sldId id="256" r:id="rId2"/>
    <p:sldId id="257" r:id="rId3"/>
    <p:sldId id="258" r:id="rId4"/>
    <p:sldId id="259" r:id="rId5"/>
    <p:sldId id="260" r:id="rId6"/>
    <p:sldId id="261" r:id="rId7"/>
    <p:sldId id="356" r:id="rId8"/>
    <p:sldId id="357" r:id="rId9"/>
    <p:sldId id="262" r:id="rId10"/>
    <p:sldId id="263" r:id="rId11"/>
    <p:sldId id="264" r:id="rId12"/>
    <p:sldId id="265" r:id="rId13"/>
    <p:sldId id="267" r:id="rId14"/>
    <p:sldId id="268" r:id="rId15"/>
    <p:sldId id="269" r:id="rId16"/>
    <p:sldId id="270" r:id="rId17"/>
    <p:sldId id="271" r:id="rId18"/>
    <p:sldId id="272" r:id="rId19"/>
    <p:sldId id="273" r:id="rId20"/>
    <p:sldId id="346" r:id="rId21"/>
    <p:sldId id="347" r:id="rId22"/>
    <p:sldId id="348" r:id="rId23"/>
    <p:sldId id="349" r:id="rId24"/>
    <p:sldId id="350" r:id="rId25"/>
    <p:sldId id="351" r:id="rId26"/>
    <p:sldId id="352" r:id="rId27"/>
    <p:sldId id="279" r:id="rId28"/>
    <p:sldId id="280" r:id="rId29"/>
    <p:sldId id="281" r:id="rId30"/>
    <p:sldId id="282" r:id="rId31"/>
    <p:sldId id="290" r:id="rId32"/>
    <p:sldId id="291" r:id="rId33"/>
    <p:sldId id="292" r:id="rId34"/>
    <p:sldId id="296" r:id="rId35"/>
    <p:sldId id="293" r:id="rId36"/>
    <p:sldId id="294" r:id="rId37"/>
    <p:sldId id="297" r:id="rId38"/>
    <p:sldId id="298" r:id="rId39"/>
    <p:sldId id="299" r:id="rId40"/>
    <p:sldId id="300" r:id="rId41"/>
    <p:sldId id="301" r:id="rId42"/>
    <p:sldId id="302" r:id="rId43"/>
    <p:sldId id="295" r:id="rId44"/>
    <p:sldId id="303" r:id="rId45"/>
    <p:sldId id="304" r:id="rId46"/>
    <p:sldId id="305" r:id="rId47"/>
    <p:sldId id="306" r:id="rId48"/>
    <p:sldId id="307" r:id="rId49"/>
    <p:sldId id="308" r:id="rId50"/>
    <p:sldId id="309" r:id="rId51"/>
    <p:sldId id="310" r:id="rId52"/>
    <p:sldId id="311" r:id="rId53"/>
    <p:sldId id="313" r:id="rId54"/>
    <p:sldId id="314" r:id="rId55"/>
    <p:sldId id="315" r:id="rId56"/>
    <p:sldId id="316" r:id="rId57"/>
    <p:sldId id="317" r:id="rId58"/>
    <p:sldId id="318" r:id="rId59"/>
    <p:sldId id="324" r:id="rId60"/>
    <p:sldId id="320" r:id="rId61"/>
    <p:sldId id="322" r:id="rId62"/>
    <p:sldId id="355" r:id="rId63"/>
    <p:sldId id="354" r:id="rId64"/>
    <p:sldId id="462" r:id="rId65"/>
    <p:sldId id="463" r:id="rId66"/>
    <p:sldId id="464" r:id="rId67"/>
    <p:sldId id="465" r:id="rId68"/>
    <p:sldId id="466" r:id="rId69"/>
    <p:sldId id="331" r:id="rId70"/>
    <p:sldId id="328" r:id="rId71"/>
    <p:sldId id="333" r:id="rId72"/>
    <p:sldId id="334" r:id="rId73"/>
    <p:sldId id="341" r:id="rId74"/>
    <p:sldId id="283" r:id="rId75"/>
    <p:sldId id="284" r:id="rId76"/>
    <p:sldId id="285" r:id="rId77"/>
    <p:sldId id="286" r:id="rId78"/>
    <p:sldId id="288" r:id="rId79"/>
    <p:sldId id="287" r:id="rId80"/>
    <p:sldId id="468" r:id="rId81"/>
    <p:sldId id="408" r:id="rId82"/>
    <p:sldId id="367" r:id="rId83"/>
    <p:sldId id="368" r:id="rId84"/>
    <p:sldId id="385" r:id="rId85"/>
    <p:sldId id="373" r:id="rId86"/>
    <p:sldId id="374" r:id="rId87"/>
    <p:sldId id="409" r:id="rId88"/>
    <p:sldId id="467" r:id="rId89"/>
    <p:sldId id="437" r:id="rId9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3" roundtripDataSignature="AMtx7mjRh5BaD3AKl9tXDaaItH4i+JVeF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EBC1AE-AFD7-40BE-8D85-265D70D74450}">
  <a:tblStyle styleId="{23EBC1AE-AFD7-40BE-8D85-265D70D74450}"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CD26C13-8104-4099-9268-F67BD97BB7EE}"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A37FF0C-ADBD-4077-AA79-A2742C8FD066}"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87" d="100"/>
          <a:sy n="87" d="100"/>
        </p:scale>
        <p:origin x="680"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4" name="Google Shape;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6" name="Google Shape;1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8" name="Google Shape;12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0" name="Google Shape;14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efc222e2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5" name="Google Shape;155;g35efc222e2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4" name="Google Shape;16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4" name="Google Shape;17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3335ce668a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83" name="Google Shape;183;g33335ce668a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92" name="Google Shape;19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03" name="Google Shape;20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11" name="Google Shape;21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2" name="Google Shape;6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5e2bbcdfbf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35e2bbcdfbf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35e2bbcdfbf_3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e2bbcdfbf_3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35e2bbcdfbf_3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g35e2bbcdfbf_3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a:extLst>
            <a:ext uri="{FF2B5EF4-FFF2-40B4-BE49-F238E27FC236}">
              <a16:creationId xmlns:a16="http://schemas.microsoft.com/office/drawing/2014/main" id="{3E9EA4B4-5016-34F2-528F-5483B0121A8E}"/>
            </a:ext>
          </a:extLst>
        </p:cNvPr>
        <p:cNvGrpSpPr/>
        <p:nvPr/>
      </p:nvGrpSpPr>
      <p:grpSpPr>
        <a:xfrm>
          <a:off x="0" y="0"/>
          <a:ext cx="0" cy="0"/>
          <a:chOff x="0" y="0"/>
          <a:chExt cx="0" cy="0"/>
        </a:xfrm>
      </p:grpSpPr>
      <p:sp>
        <p:nvSpPr>
          <p:cNvPr id="243" name="Google Shape;243;g35e2bbcdfbf_3_31:notes">
            <a:extLst>
              <a:ext uri="{FF2B5EF4-FFF2-40B4-BE49-F238E27FC236}">
                <a16:creationId xmlns:a16="http://schemas.microsoft.com/office/drawing/2014/main" id="{CAD6A350-1D63-3D26-B12E-6F1B74BD484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35e2bbcdfbf_3_31:notes">
            <a:extLst>
              <a:ext uri="{FF2B5EF4-FFF2-40B4-BE49-F238E27FC236}">
                <a16:creationId xmlns:a16="http://schemas.microsoft.com/office/drawing/2014/main" id="{7CD68105-1161-1469-F411-2498A622458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35e2bbcdfbf_3_31:notes">
            <a:extLst>
              <a:ext uri="{FF2B5EF4-FFF2-40B4-BE49-F238E27FC236}">
                <a16:creationId xmlns:a16="http://schemas.microsoft.com/office/drawing/2014/main" id="{8153CA96-3307-F1F0-1B1E-0511787C3659}"/>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63524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a:extLst>
            <a:ext uri="{FF2B5EF4-FFF2-40B4-BE49-F238E27FC236}">
              <a16:creationId xmlns:a16="http://schemas.microsoft.com/office/drawing/2014/main" id="{2AEB6812-9D04-7266-612A-960910515198}"/>
            </a:ext>
          </a:extLst>
        </p:cNvPr>
        <p:cNvGrpSpPr/>
        <p:nvPr/>
      </p:nvGrpSpPr>
      <p:grpSpPr>
        <a:xfrm>
          <a:off x="0" y="0"/>
          <a:ext cx="0" cy="0"/>
          <a:chOff x="0" y="0"/>
          <a:chExt cx="0" cy="0"/>
        </a:xfrm>
      </p:grpSpPr>
      <p:sp>
        <p:nvSpPr>
          <p:cNvPr id="243" name="Google Shape;243;g35e2bbcdfbf_3_31:notes">
            <a:extLst>
              <a:ext uri="{FF2B5EF4-FFF2-40B4-BE49-F238E27FC236}">
                <a16:creationId xmlns:a16="http://schemas.microsoft.com/office/drawing/2014/main" id="{FAC8533C-5F7C-BBA8-9957-9D014912E98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35e2bbcdfbf_3_31:notes">
            <a:extLst>
              <a:ext uri="{FF2B5EF4-FFF2-40B4-BE49-F238E27FC236}">
                <a16:creationId xmlns:a16="http://schemas.microsoft.com/office/drawing/2014/main" id="{662AE3D3-C61C-80E3-8322-4F3CF24F265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35e2bbcdfbf_3_31:notes">
            <a:extLst>
              <a:ext uri="{FF2B5EF4-FFF2-40B4-BE49-F238E27FC236}">
                <a16:creationId xmlns:a16="http://schemas.microsoft.com/office/drawing/2014/main" id="{1A86A89E-FCFA-CFC2-0068-79CF3BBA652A}"/>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11856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5d48c339d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35d48c339d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g35d48c339d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1" name="Google Shape;7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5e2bbcdfbf_3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35e2bbcdfbf_3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g35e2bbcdfbf_3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5dca2dc687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52" name="Google Shape;352;g35dca2dc687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4596cd18a7_1_1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56" name="Google Shape;356;g34596cd18a7_1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4596cd18a7_1_1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64" name="Google Shape;364;g34596cd18a7_1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56425c8489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94" name="Google Shape;394;g356425c8489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5348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4596cd18a7_1_2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72" name="Google Shape;372;g34596cd18a7_1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4596cd18a7_1_2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79" name="Google Shape;379;g34596cd18a7_1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4596cd18a7_1_2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01" name="Google Shape;401;g34596cd18a7_1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6453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4596cd18a7_1_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08" name="Google Shape;408;g34596cd18a7_1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15" name="Google Shape;4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0" name="Google Shape;8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4596cd18a7_1_2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24" name="Google Shape;424;g34596cd18a7_1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56425c848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32" name="Google Shape;432;g356425c848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56425c8489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39" name="Google Shape;439;g356425c8489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5e2d385606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86" name="Google Shape;386;g35e2d385606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09557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4596cd18a7_1_2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47" name="Google Shape;447;g34596cd18a7_1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4596cd18a7_1_2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55" name="Google Shape;455;g34596cd18a7_1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4596cd18a7_1_2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64" name="Google Shape;464;g34596cd18a7_1_2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68" name="Google Shape;46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334be05bef_0_22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6" name="Google Shape;476;g3334be05bef_0_2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3334be05bef_0_2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8" name="Google Shape;488;g3334be05bef_0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7" name="Google Shape;8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3334be05bef_0_25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7" name="Google Shape;497;g3334be05bef_0_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4596cd18a7_1_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6" name="Google Shape;506;g34596cd18a7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3334be05bef_0_26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5" name="Google Shape;515;g3334be05bef_0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334be05bef_0_28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3" name="Google Shape;533;g3334be05bef_0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334be05bef_0_2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40" name="Google Shape;540;g3334be05bef_0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4596cd18a7_1_2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44" name="Google Shape;544;g34596cd18a7_1_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4596cd18a7_1_2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52" name="Google Shape;552;g34596cd18a7_1_2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4596cd18a7_1_2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60" name="Google Shape;560;g34596cd18a7_1_2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4596cd18a7_1_2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67" name="Google Shape;567;g34596cd18a7_1_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34596cd18a7_1_3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19" name="Google Shape;619;g34596cd18a7_1_3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656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96" name="Google Shape;9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4596cd18a7_1_3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86" name="Google Shape;586;g34596cd18a7_1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34596cd18a7_1_3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02" name="Google Shape;602;g34596cd18a7_1_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a:extLst>
            <a:ext uri="{FF2B5EF4-FFF2-40B4-BE49-F238E27FC236}">
              <a16:creationId xmlns:a16="http://schemas.microsoft.com/office/drawing/2014/main" id="{59CA49CC-C7A8-6AF2-9439-F6545A2F74CB}"/>
            </a:ext>
          </a:extLst>
        </p:cNvPr>
        <p:cNvGrpSpPr/>
        <p:nvPr/>
      </p:nvGrpSpPr>
      <p:grpSpPr>
        <a:xfrm>
          <a:off x="0" y="0"/>
          <a:ext cx="0" cy="0"/>
          <a:chOff x="0" y="0"/>
          <a:chExt cx="0" cy="0"/>
        </a:xfrm>
      </p:grpSpPr>
      <p:sp>
        <p:nvSpPr>
          <p:cNvPr id="601" name="Google Shape;601;g34596cd18a7_1_328:notes">
            <a:extLst>
              <a:ext uri="{FF2B5EF4-FFF2-40B4-BE49-F238E27FC236}">
                <a16:creationId xmlns:a16="http://schemas.microsoft.com/office/drawing/2014/main" id="{34DAF001-243F-EE37-BC03-0DE2206EAE0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02" name="Google Shape;602;g34596cd18a7_1_328:notes">
            <a:extLst>
              <a:ext uri="{FF2B5EF4-FFF2-40B4-BE49-F238E27FC236}">
                <a16:creationId xmlns:a16="http://schemas.microsoft.com/office/drawing/2014/main" id="{DBA0E725-E6C2-3A72-84B5-100717094F3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041877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a:extLst>
            <a:ext uri="{FF2B5EF4-FFF2-40B4-BE49-F238E27FC236}">
              <a16:creationId xmlns:a16="http://schemas.microsoft.com/office/drawing/2014/main" id="{0EBCCBCB-5524-FC7D-3BD9-F4C3B120BC2A}"/>
            </a:ext>
          </a:extLst>
        </p:cNvPr>
        <p:cNvGrpSpPr/>
        <p:nvPr/>
      </p:nvGrpSpPr>
      <p:grpSpPr>
        <a:xfrm>
          <a:off x="0" y="0"/>
          <a:ext cx="0" cy="0"/>
          <a:chOff x="0" y="0"/>
          <a:chExt cx="0" cy="0"/>
        </a:xfrm>
      </p:grpSpPr>
      <p:sp>
        <p:nvSpPr>
          <p:cNvPr id="393" name="Google Shape;393;g356425c8489_0_88:notes">
            <a:extLst>
              <a:ext uri="{FF2B5EF4-FFF2-40B4-BE49-F238E27FC236}">
                <a16:creationId xmlns:a16="http://schemas.microsoft.com/office/drawing/2014/main" id="{4A4711DF-EA23-B62E-D203-47F97A5F369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94" name="Google Shape;394;g356425c8489_0_88:notes">
            <a:extLst>
              <a:ext uri="{FF2B5EF4-FFF2-40B4-BE49-F238E27FC236}">
                <a16:creationId xmlns:a16="http://schemas.microsoft.com/office/drawing/2014/main" id="{2721506A-E774-74C3-6D3E-ED20BE3558A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421312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a:extLst>
            <a:ext uri="{FF2B5EF4-FFF2-40B4-BE49-F238E27FC236}">
              <a16:creationId xmlns:a16="http://schemas.microsoft.com/office/drawing/2014/main" id="{0EBCCBCB-5524-FC7D-3BD9-F4C3B120BC2A}"/>
            </a:ext>
          </a:extLst>
        </p:cNvPr>
        <p:cNvGrpSpPr/>
        <p:nvPr/>
      </p:nvGrpSpPr>
      <p:grpSpPr>
        <a:xfrm>
          <a:off x="0" y="0"/>
          <a:ext cx="0" cy="0"/>
          <a:chOff x="0" y="0"/>
          <a:chExt cx="0" cy="0"/>
        </a:xfrm>
      </p:grpSpPr>
      <p:sp>
        <p:nvSpPr>
          <p:cNvPr id="393" name="Google Shape;393;g356425c8489_0_88:notes">
            <a:extLst>
              <a:ext uri="{FF2B5EF4-FFF2-40B4-BE49-F238E27FC236}">
                <a16:creationId xmlns:a16="http://schemas.microsoft.com/office/drawing/2014/main" id="{4A4711DF-EA23-B62E-D203-47F97A5F369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94" name="Google Shape;394;g356425c8489_0_88:notes">
            <a:extLst>
              <a:ext uri="{FF2B5EF4-FFF2-40B4-BE49-F238E27FC236}">
                <a16:creationId xmlns:a16="http://schemas.microsoft.com/office/drawing/2014/main" id="{2721506A-E774-74C3-6D3E-ED20BE3558A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051692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a:extLst>
            <a:ext uri="{FF2B5EF4-FFF2-40B4-BE49-F238E27FC236}">
              <a16:creationId xmlns:a16="http://schemas.microsoft.com/office/drawing/2014/main" id="{0EBCCBCB-5524-FC7D-3BD9-F4C3B120BC2A}"/>
            </a:ext>
          </a:extLst>
        </p:cNvPr>
        <p:cNvGrpSpPr/>
        <p:nvPr/>
      </p:nvGrpSpPr>
      <p:grpSpPr>
        <a:xfrm>
          <a:off x="0" y="0"/>
          <a:ext cx="0" cy="0"/>
          <a:chOff x="0" y="0"/>
          <a:chExt cx="0" cy="0"/>
        </a:xfrm>
      </p:grpSpPr>
      <p:sp>
        <p:nvSpPr>
          <p:cNvPr id="393" name="Google Shape;393;g356425c8489_0_88:notes">
            <a:extLst>
              <a:ext uri="{FF2B5EF4-FFF2-40B4-BE49-F238E27FC236}">
                <a16:creationId xmlns:a16="http://schemas.microsoft.com/office/drawing/2014/main" id="{4A4711DF-EA23-B62E-D203-47F97A5F369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94" name="Google Shape;394;g356425c8489_0_88:notes">
            <a:extLst>
              <a:ext uri="{FF2B5EF4-FFF2-40B4-BE49-F238E27FC236}">
                <a16:creationId xmlns:a16="http://schemas.microsoft.com/office/drawing/2014/main" id="{2721506A-E774-74C3-6D3E-ED20BE3558A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68979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a:extLst>
            <a:ext uri="{FF2B5EF4-FFF2-40B4-BE49-F238E27FC236}">
              <a16:creationId xmlns:a16="http://schemas.microsoft.com/office/drawing/2014/main" id="{0EBCCBCB-5524-FC7D-3BD9-F4C3B120BC2A}"/>
            </a:ext>
          </a:extLst>
        </p:cNvPr>
        <p:cNvGrpSpPr/>
        <p:nvPr/>
      </p:nvGrpSpPr>
      <p:grpSpPr>
        <a:xfrm>
          <a:off x="0" y="0"/>
          <a:ext cx="0" cy="0"/>
          <a:chOff x="0" y="0"/>
          <a:chExt cx="0" cy="0"/>
        </a:xfrm>
      </p:grpSpPr>
      <p:sp>
        <p:nvSpPr>
          <p:cNvPr id="393" name="Google Shape;393;g356425c8489_0_88:notes">
            <a:extLst>
              <a:ext uri="{FF2B5EF4-FFF2-40B4-BE49-F238E27FC236}">
                <a16:creationId xmlns:a16="http://schemas.microsoft.com/office/drawing/2014/main" id="{4A4711DF-EA23-B62E-D203-47F97A5F369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94" name="Google Shape;394;g356425c8489_0_88:notes">
            <a:extLst>
              <a:ext uri="{FF2B5EF4-FFF2-40B4-BE49-F238E27FC236}">
                <a16:creationId xmlns:a16="http://schemas.microsoft.com/office/drawing/2014/main" id="{2721506A-E774-74C3-6D3E-ED20BE3558A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06442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a:extLst>
            <a:ext uri="{FF2B5EF4-FFF2-40B4-BE49-F238E27FC236}">
              <a16:creationId xmlns:a16="http://schemas.microsoft.com/office/drawing/2014/main" id="{0EBCCBCB-5524-FC7D-3BD9-F4C3B120BC2A}"/>
            </a:ext>
          </a:extLst>
        </p:cNvPr>
        <p:cNvGrpSpPr/>
        <p:nvPr/>
      </p:nvGrpSpPr>
      <p:grpSpPr>
        <a:xfrm>
          <a:off x="0" y="0"/>
          <a:ext cx="0" cy="0"/>
          <a:chOff x="0" y="0"/>
          <a:chExt cx="0" cy="0"/>
        </a:xfrm>
      </p:grpSpPr>
      <p:sp>
        <p:nvSpPr>
          <p:cNvPr id="393" name="Google Shape;393;g356425c8489_0_88:notes">
            <a:extLst>
              <a:ext uri="{FF2B5EF4-FFF2-40B4-BE49-F238E27FC236}">
                <a16:creationId xmlns:a16="http://schemas.microsoft.com/office/drawing/2014/main" id="{4A4711DF-EA23-B62E-D203-47F97A5F369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94" name="Google Shape;394;g356425c8489_0_88:notes">
            <a:extLst>
              <a:ext uri="{FF2B5EF4-FFF2-40B4-BE49-F238E27FC236}">
                <a16:creationId xmlns:a16="http://schemas.microsoft.com/office/drawing/2014/main" id="{2721506A-E774-74C3-6D3E-ED20BE3558A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414228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a:extLst>
            <a:ext uri="{FF2B5EF4-FFF2-40B4-BE49-F238E27FC236}">
              <a16:creationId xmlns:a16="http://schemas.microsoft.com/office/drawing/2014/main" id="{0EBCCBCB-5524-FC7D-3BD9-F4C3B120BC2A}"/>
            </a:ext>
          </a:extLst>
        </p:cNvPr>
        <p:cNvGrpSpPr/>
        <p:nvPr/>
      </p:nvGrpSpPr>
      <p:grpSpPr>
        <a:xfrm>
          <a:off x="0" y="0"/>
          <a:ext cx="0" cy="0"/>
          <a:chOff x="0" y="0"/>
          <a:chExt cx="0" cy="0"/>
        </a:xfrm>
      </p:grpSpPr>
      <p:sp>
        <p:nvSpPr>
          <p:cNvPr id="393" name="Google Shape;393;g356425c8489_0_88:notes">
            <a:extLst>
              <a:ext uri="{FF2B5EF4-FFF2-40B4-BE49-F238E27FC236}">
                <a16:creationId xmlns:a16="http://schemas.microsoft.com/office/drawing/2014/main" id="{4A4711DF-EA23-B62E-D203-47F97A5F369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94" name="Google Shape;394;g356425c8489_0_88:notes">
            <a:extLst>
              <a:ext uri="{FF2B5EF4-FFF2-40B4-BE49-F238E27FC236}">
                <a16:creationId xmlns:a16="http://schemas.microsoft.com/office/drawing/2014/main" id="{2721506A-E774-74C3-6D3E-ED20BE3558A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164862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34596cd18a7_1_4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85" name="Google Shape;685;g34596cd18a7_1_4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3561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6EA04B6B-CA9A-EA60-19DF-95E855B462B2}"/>
            </a:ext>
          </a:extLst>
        </p:cNvPr>
        <p:cNvGrpSpPr/>
        <p:nvPr/>
      </p:nvGrpSpPr>
      <p:grpSpPr>
        <a:xfrm>
          <a:off x="0" y="0"/>
          <a:ext cx="0" cy="0"/>
          <a:chOff x="0" y="0"/>
          <a:chExt cx="0" cy="0"/>
        </a:xfrm>
      </p:grpSpPr>
      <p:sp>
        <p:nvSpPr>
          <p:cNvPr id="95" name="Google Shape;95;p11:notes">
            <a:extLst>
              <a:ext uri="{FF2B5EF4-FFF2-40B4-BE49-F238E27FC236}">
                <a16:creationId xmlns:a16="http://schemas.microsoft.com/office/drawing/2014/main" id="{877C95F6-2403-654A-D0D7-7AF4249A276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96" name="Google Shape;96;p11:notes">
            <a:extLst>
              <a:ext uri="{FF2B5EF4-FFF2-40B4-BE49-F238E27FC236}">
                <a16:creationId xmlns:a16="http://schemas.microsoft.com/office/drawing/2014/main" id="{630CDD09-5537-8C6C-7ABB-37CF586B674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76034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4596cd18a7_1_3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56" name="Google Shape;656;g34596cd18a7_1_3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34596cd18a7_1_4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04" name="Google Shape;704;g34596cd18a7_1_4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34596cd18a7_1_4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12" name="Google Shape;712;g34596cd18a7_1_4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a:extLst>
            <a:ext uri="{FF2B5EF4-FFF2-40B4-BE49-F238E27FC236}">
              <a16:creationId xmlns:a16="http://schemas.microsoft.com/office/drawing/2014/main" id="{3B6A7012-DBF0-789D-6FBA-B47DAE301C11}"/>
            </a:ext>
          </a:extLst>
        </p:cNvPr>
        <p:cNvGrpSpPr/>
        <p:nvPr/>
      </p:nvGrpSpPr>
      <p:grpSpPr>
        <a:xfrm>
          <a:off x="0" y="0"/>
          <a:ext cx="0" cy="0"/>
          <a:chOff x="0" y="0"/>
          <a:chExt cx="0" cy="0"/>
        </a:xfrm>
      </p:grpSpPr>
      <p:sp>
        <p:nvSpPr>
          <p:cNvPr id="719" name="Google Shape;719;g33de5cfb718_0_55:notes">
            <a:extLst>
              <a:ext uri="{FF2B5EF4-FFF2-40B4-BE49-F238E27FC236}">
                <a16:creationId xmlns:a16="http://schemas.microsoft.com/office/drawing/2014/main" id="{04645242-4CBF-01EC-88E7-2937732231E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20" name="Google Shape;720;g33de5cfb718_0_55:notes">
            <a:extLst>
              <a:ext uri="{FF2B5EF4-FFF2-40B4-BE49-F238E27FC236}">
                <a16:creationId xmlns:a16="http://schemas.microsoft.com/office/drawing/2014/main" id="{A6F9A149-FC5B-8547-B859-D50FF96237D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444059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5d49c1f9a5_2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96" name="Google Shape;296;g35d49c1f9a5_2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628970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5d49c1f9a5_2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04" name="Google Shape;304;g35d49c1f9a5_2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655160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5d49c1f9a5_2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11" name="Google Shape;311;g35d49c1f9a5_2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65178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5dca2dc68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18" name="Google Shape;318;g35dca2dc68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828533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5dca2dc687_0_1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34" name="Google Shape;334;g35dca2dc687_0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872451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5dca2dc687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26" name="Google Shape;326;g35dca2dc687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81530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0E6706CE-7288-C02A-56CE-8BA2B6D73E19}"/>
            </a:ext>
          </a:extLst>
        </p:cNvPr>
        <p:cNvGrpSpPr/>
        <p:nvPr/>
      </p:nvGrpSpPr>
      <p:grpSpPr>
        <a:xfrm>
          <a:off x="0" y="0"/>
          <a:ext cx="0" cy="0"/>
          <a:chOff x="0" y="0"/>
          <a:chExt cx="0" cy="0"/>
        </a:xfrm>
      </p:grpSpPr>
      <p:sp>
        <p:nvSpPr>
          <p:cNvPr id="95" name="Google Shape;95;p11:notes">
            <a:extLst>
              <a:ext uri="{FF2B5EF4-FFF2-40B4-BE49-F238E27FC236}">
                <a16:creationId xmlns:a16="http://schemas.microsoft.com/office/drawing/2014/main" id="{C82CAF0D-3428-B18F-EF3E-1F5906804C7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96" name="Google Shape;96;p11:notes">
            <a:extLst>
              <a:ext uri="{FF2B5EF4-FFF2-40B4-BE49-F238E27FC236}">
                <a16:creationId xmlns:a16="http://schemas.microsoft.com/office/drawing/2014/main" id="{D37B27DC-533A-4F48-AA53-6E8D197022B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16034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a:extLst>
            <a:ext uri="{FF2B5EF4-FFF2-40B4-BE49-F238E27FC236}">
              <a16:creationId xmlns:a16="http://schemas.microsoft.com/office/drawing/2014/main" id="{96BABE6E-6F8A-F1EC-EB2D-7ED9E5ADFFA3}"/>
            </a:ext>
          </a:extLst>
        </p:cNvPr>
        <p:cNvGrpSpPr/>
        <p:nvPr/>
      </p:nvGrpSpPr>
      <p:grpSpPr>
        <a:xfrm>
          <a:off x="0" y="0"/>
          <a:ext cx="0" cy="0"/>
          <a:chOff x="0" y="0"/>
          <a:chExt cx="0" cy="0"/>
        </a:xfrm>
      </p:grpSpPr>
      <p:sp>
        <p:nvSpPr>
          <p:cNvPr id="295" name="Google Shape;295;g35d49c1f9a5_2_50:notes">
            <a:extLst>
              <a:ext uri="{FF2B5EF4-FFF2-40B4-BE49-F238E27FC236}">
                <a16:creationId xmlns:a16="http://schemas.microsoft.com/office/drawing/2014/main" id="{56B91F1F-CADB-7DE2-185F-09E1B1E8475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96" name="Google Shape;296;g35d49c1f9a5_2_50:notes">
            <a:extLst>
              <a:ext uri="{FF2B5EF4-FFF2-40B4-BE49-F238E27FC236}">
                <a16:creationId xmlns:a16="http://schemas.microsoft.com/office/drawing/2014/main" id="{6CEEAC7F-76DE-DFF8-304B-FB0D1984F13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84647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a:extLst>
            <a:ext uri="{FF2B5EF4-FFF2-40B4-BE49-F238E27FC236}">
              <a16:creationId xmlns:a16="http://schemas.microsoft.com/office/drawing/2014/main" id="{7AF23B89-4C4F-B613-B4C2-144E2FDD18F6}"/>
            </a:ext>
          </a:extLst>
        </p:cNvPr>
        <p:cNvGrpSpPr/>
        <p:nvPr/>
      </p:nvGrpSpPr>
      <p:grpSpPr>
        <a:xfrm>
          <a:off x="0" y="0"/>
          <a:ext cx="0" cy="0"/>
          <a:chOff x="0" y="0"/>
          <a:chExt cx="0" cy="0"/>
        </a:xfrm>
      </p:grpSpPr>
      <p:sp>
        <p:nvSpPr>
          <p:cNvPr id="61" name="Google Shape;61;p7:notes">
            <a:extLst>
              <a:ext uri="{FF2B5EF4-FFF2-40B4-BE49-F238E27FC236}">
                <a16:creationId xmlns:a16="http://schemas.microsoft.com/office/drawing/2014/main" id="{85379D5B-4331-1B04-C3B5-E4861D5892C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2" name="Google Shape;62;p7:notes">
            <a:extLst>
              <a:ext uri="{FF2B5EF4-FFF2-40B4-BE49-F238E27FC236}">
                <a16:creationId xmlns:a16="http://schemas.microsoft.com/office/drawing/2014/main" id="{18A5CADC-CB2D-F865-D2DD-E66C3C42665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35230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a:extLst>
            <a:ext uri="{FF2B5EF4-FFF2-40B4-BE49-F238E27FC236}">
              <a16:creationId xmlns:a16="http://schemas.microsoft.com/office/drawing/2014/main" id="{6FA051C9-F74F-133D-4D5A-D94F69CC1A83}"/>
            </a:ext>
          </a:extLst>
        </p:cNvPr>
        <p:cNvGrpSpPr/>
        <p:nvPr/>
      </p:nvGrpSpPr>
      <p:grpSpPr>
        <a:xfrm>
          <a:off x="0" y="0"/>
          <a:ext cx="0" cy="0"/>
          <a:chOff x="0" y="0"/>
          <a:chExt cx="0" cy="0"/>
        </a:xfrm>
      </p:grpSpPr>
      <p:sp>
        <p:nvSpPr>
          <p:cNvPr id="61" name="Google Shape;61;p7:notes">
            <a:extLst>
              <a:ext uri="{FF2B5EF4-FFF2-40B4-BE49-F238E27FC236}">
                <a16:creationId xmlns:a16="http://schemas.microsoft.com/office/drawing/2014/main" id="{EBEF5797-AE10-AE9F-C332-B7E3D66CE27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2" name="Google Shape;62;p7:notes">
            <a:extLst>
              <a:ext uri="{FF2B5EF4-FFF2-40B4-BE49-F238E27FC236}">
                <a16:creationId xmlns:a16="http://schemas.microsoft.com/office/drawing/2014/main" id="{F19D9756-63D7-DAA4-4703-9F45C4E173C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16447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a:extLst>
            <a:ext uri="{FF2B5EF4-FFF2-40B4-BE49-F238E27FC236}">
              <a16:creationId xmlns:a16="http://schemas.microsoft.com/office/drawing/2014/main" id="{5AA53C18-B79C-4EED-FBBE-BA3E267CC137}"/>
            </a:ext>
          </a:extLst>
        </p:cNvPr>
        <p:cNvGrpSpPr/>
        <p:nvPr/>
      </p:nvGrpSpPr>
      <p:grpSpPr>
        <a:xfrm>
          <a:off x="0" y="0"/>
          <a:ext cx="0" cy="0"/>
          <a:chOff x="0" y="0"/>
          <a:chExt cx="0" cy="0"/>
        </a:xfrm>
      </p:grpSpPr>
      <p:sp>
        <p:nvSpPr>
          <p:cNvPr id="61" name="Google Shape;61;p7:notes">
            <a:extLst>
              <a:ext uri="{FF2B5EF4-FFF2-40B4-BE49-F238E27FC236}">
                <a16:creationId xmlns:a16="http://schemas.microsoft.com/office/drawing/2014/main" id="{035F96EA-6433-3B36-A1F7-DAC356BA896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2" name="Google Shape;62;p7:notes">
            <a:extLst>
              <a:ext uri="{FF2B5EF4-FFF2-40B4-BE49-F238E27FC236}">
                <a16:creationId xmlns:a16="http://schemas.microsoft.com/office/drawing/2014/main" id="{AB7749E0-E496-125B-4999-DD3E5D8FB08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27006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a:extLst>
            <a:ext uri="{FF2B5EF4-FFF2-40B4-BE49-F238E27FC236}">
              <a16:creationId xmlns:a16="http://schemas.microsoft.com/office/drawing/2014/main" id="{7D1CBF4B-0226-ECB8-B5E3-5B9EF0603D10}"/>
            </a:ext>
          </a:extLst>
        </p:cNvPr>
        <p:cNvGrpSpPr/>
        <p:nvPr/>
      </p:nvGrpSpPr>
      <p:grpSpPr>
        <a:xfrm>
          <a:off x="0" y="0"/>
          <a:ext cx="0" cy="0"/>
          <a:chOff x="0" y="0"/>
          <a:chExt cx="0" cy="0"/>
        </a:xfrm>
      </p:grpSpPr>
      <p:sp>
        <p:nvSpPr>
          <p:cNvPr id="61" name="Google Shape;61;p7:notes">
            <a:extLst>
              <a:ext uri="{FF2B5EF4-FFF2-40B4-BE49-F238E27FC236}">
                <a16:creationId xmlns:a16="http://schemas.microsoft.com/office/drawing/2014/main" id="{007BF047-50EF-5827-98D1-C372FE130C0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2" name="Google Shape;62;p7:notes">
            <a:extLst>
              <a:ext uri="{FF2B5EF4-FFF2-40B4-BE49-F238E27FC236}">
                <a16:creationId xmlns:a16="http://schemas.microsoft.com/office/drawing/2014/main" id="{0822D30E-B55C-A33D-B637-BFCCB840CB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41408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a:extLst>
            <a:ext uri="{FF2B5EF4-FFF2-40B4-BE49-F238E27FC236}">
              <a16:creationId xmlns:a16="http://schemas.microsoft.com/office/drawing/2014/main" id="{9D0C75F0-157C-214F-ECBE-C7E23E0D83D0}"/>
            </a:ext>
          </a:extLst>
        </p:cNvPr>
        <p:cNvGrpSpPr/>
        <p:nvPr/>
      </p:nvGrpSpPr>
      <p:grpSpPr>
        <a:xfrm>
          <a:off x="0" y="0"/>
          <a:ext cx="0" cy="0"/>
          <a:chOff x="0" y="0"/>
          <a:chExt cx="0" cy="0"/>
        </a:xfrm>
      </p:grpSpPr>
      <p:sp>
        <p:nvSpPr>
          <p:cNvPr id="61" name="Google Shape;61;p7:notes">
            <a:extLst>
              <a:ext uri="{FF2B5EF4-FFF2-40B4-BE49-F238E27FC236}">
                <a16:creationId xmlns:a16="http://schemas.microsoft.com/office/drawing/2014/main" id="{4FBCFFC8-6754-C56D-4FAB-39AD89BFDF8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2" name="Google Shape;62;p7:notes">
            <a:extLst>
              <a:ext uri="{FF2B5EF4-FFF2-40B4-BE49-F238E27FC236}">
                <a16:creationId xmlns:a16="http://schemas.microsoft.com/office/drawing/2014/main" id="{32E72E1D-6CA3-54A8-5EC4-2ADB1879C33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248954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a:extLst>
            <a:ext uri="{FF2B5EF4-FFF2-40B4-BE49-F238E27FC236}">
              <a16:creationId xmlns:a16="http://schemas.microsoft.com/office/drawing/2014/main" id="{CB311982-09C8-2378-42F2-403ED582D258}"/>
            </a:ext>
          </a:extLst>
        </p:cNvPr>
        <p:cNvGrpSpPr/>
        <p:nvPr/>
      </p:nvGrpSpPr>
      <p:grpSpPr>
        <a:xfrm>
          <a:off x="0" y="0"/>
          <a:ext cx="0" cy="0"/>
          <a:chOff x="0" y="0"/>
          <a:chExt cx="0" cy="0"/>
        </a:xfrm>
      </p:grpSpPr>
      <p:sp>
        <p:nvSpPr>
          <p:cNvPr id="61" name="Google Shape;61;p7:notes">
            <a:extLst>
              <a:ext uri="{FF2B5EF4-FFF2-40B4-BE49-F238E27FC236}">
                <a16:creationId xmlns:a16="http://schemas.microsoft.com/office/drawing/2014/main" id="{117D614C-59EA-88C0-B7AE-AC3AB0BCBBD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2" name="Google Shape;62;p7:notes">
            <a:extLst>
              <a:ext uri="{FF2B5EF4-FFF2-40B4-BE49-F238E27FC236}">
                <a16:creationId xmlns:a16="http://schemas.microsoft.com/office/drawing/2014/main" id="{ED20A726-016D-4CB6-2074-8336DAEE1E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87376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a:extLst>
            <a:ext uri="{FF2B5EF4-FFF2-40B4-BE49-F238E27FC236}">
              <a16:creationId xmlns:a16="http://schemas.microsoft.com/office/drawing/2014/main" id="{CCFF6964-89BC-0038-8DAD-01FD0D493B84}"/>
            </a:ext>
          </a:extLst>
        </p:cNvPr>
        <p:cNvGrpSpPr/>
        <p:nvPr/>
      </p:nvGrpSpPr>
      <p:grpSpPr>
        <a:xfrm>
          <a:off x="0" y="0"/>
          <a:ext cx="0" cy="0"/>
          <a:chOff x="0" y="0"/>
          <a:chExt cx="0" cy="0"/>
        </a:xfrm>
      </p:grpSpPr>
      <p:sp>
        <p:nvSpPr>
          <p:cNvPr id="317" name="Google Shape;317;g35dca2dc687_0_0:notes">
            <a:extLst>
              <a:ext uri="{FF2B5EF4-FFF2-40B4-BE49-F238E27FC236}">
                <a16:creationId xmlns:a16="http://schemas.microsoft.com/office/drawing/2014/main" id="{CAFAF0A1-6323-1420-B3C6-53D64426DBB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18" name="Google Shape;318;g35dca2dc687_0_0:notes">
            <a:extLst>
              <a:ext uri="{FF2B5EF4-FFF2-40B4-BE49-F238E27FC236}">
                <a16:creationId xmlns:a16="http://schemas.microsoft.com/office/drawing/2014/main" id="{08C45B7C-4132-E538-69B7-A244952E3DA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6456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5" name="Google Shape;10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
        <p:cNvGrpSpPr/>
        <p:nvPr/>
      </p:nvGrpSpPr>
      <p:grpSpPr>
        <a:xfrm>
          <a:off x="0" y="0"/>
          <a:ext cx="0" cy="0"/>
          <a:chOff x="0" y="0"/>
          <a:chExt cx="0" cy="0"/>
        </a:xfrm>
      </p:grpSpPr>
      <p:sp>
        <p:nvSpPr>
          <p:cNvPr id="10" name="Google Shape;10;p8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11" name="Google Shape;11;p8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 name="Google Shape;12;p8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3" name="Google Shape;13;p8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 name="Google Shape;14;p8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9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9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9" name="Google Shape;49;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8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 name="Google Shape;17;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8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1" name="Google Shape;21;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8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5" name="Google Shape;25;p8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6" name="Google Shape;26;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8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2" name="Google Shape;32;p8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3" name="Google Shape;33;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9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6" name="Google Shape;36;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9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0" name="Google Shape;40;p9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9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2" name="Google Shape;42;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9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5" name="Google Shape;45;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8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8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p4"/><Relationship Id="rId7" Type="http://schemas.openxmlformats.org/officeDocument/2006/relationships/image" Target="../media/image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6.xml"/><Relationship Id="rId5" Type="http://schemas.openxmlformats.org/officeDocument/2006/relationships/slideLayout" Target="../slideLayouts/slideLayout1.xml"/><Relationship Id="rId4" Type="http://schemas.openxmlformats.org/officeDocument/2006/relationships/video" Target="../media/media2.mp4"/><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179094" y="4154686"/>
            <a:ext cx="2742600" cy="7740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SzPts val="1100"/>
              <a:buNone/>
            </a:pPr>
            <a:r>
              <a:rPr lang="en" sz="2100" b="1">
                <a:latin typeface="KaiTi"/>
                <a:ea typeface="KaiTi"/>
                <a:cs typeface="KaiTi"/>
                <a:sym typeface="KaiTi"/>
              </a:rPr>
              <a:t> </a:t>
            </a:r>
            <a:r>
              <a:rPr lang="en" sz="1500" b="1">
                <a:latin typeface="Arial"/>
                <a:ea typeface="Arial"/>
                <a:cs typeface="Arial"/>
                <a:sym typeface="Arial"/>
              </a:rPr>
              <a:t>Solutions for Coal Drying </a:t>
            </a:r>
            <a:endParaRPr sz="1500" b="1">
              <a:latin typeface="Arial"/>
              <a:ea typeface="Arial"/>
              <a:cs typeface="Arial"/>
              <a:sym typeface="Arial"/>
            </a:endParaRPr>
          </a:p>
        </p:txBody>
      </p:sp>
      <p:pic>
        <p:nvPicPr>
          <p:cNvPr id="57" name="Google Shape;57;p6"/>
          <p:cNvPicPr preferRelativeResize="0"/>
          <p:nvPr/>
        </p:nvPicPr>
        <p:blipFill rotWithShape="1">
          <a:blip r:embed="rId3">
            <a:alphaModFix/>
          </a:blip>
          <a:srcRect/>
          <a:stretch/>
        </p:blipFill>
        <p:spPr>
          <a:xfrm>
            <a:off x="7200381" y="4127031"/>
            <a:ext cx="1808560" cy="807244"/>
          </a:xfrm>
          <a:prstGeom prst="rect">
            <a:avLst/>
          </a:prstGeom>
          <a:noFill/>
          <a:ln>
            <a:noFill/>
          </a:ln>
        </p:spPr>
      </p:pic>
      <p:sp>
        <p:nvSpPr>
          <p:cNvPr id="58" name="Google Shape;58;p6"/>
          <p:cNvSpPr/>
          <p:nvPr/>
        </p:nvSpPr>
        <p:spPr>
          <a:xfrm>
            <a:off x="1452563" y="3020616"/>
            <a:ext cx="5940000" cy="8085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戴尔塔干燥技术有限公司</a:t>
            </a:r>
            <a:endParaRPr sz="11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Delta Drying Technologies Ltd </a:t>
            </a:r>
            <a:endParaRPr sz="1200" b="0" i="0" u="sng" strike="noStrike" cap="none">
              <a:solidFill>
                <a:schemeClr val="dk1"/>
              </a:solidFill>
              <a:latin typeface="Microsoft JhengHei"/>
              <a:ea typeface="Microsoft JhengHei"/>
              <a:cs typeface="Microsoft JhengHei"/>
              <a:sym typeface="Microsoft JhengHei"/>
            </a:endParaRPr>
          </a:p>
          <a:p>
            <a:pPr marL="0" marR="0" lvl="0" indent="0" algn="r" rtl="0">
              <a:lnSpc>
                <a:spcPct val="100000"/>
              </a:lnSpc>
              <a:spcBef>
                <a:spcPts val="0"/>
              </a:spcBef>
              <a:spcAft>
                <a:spcPts val="0"/>
              </a:spcAft>
              <a:buClr>
                <a:schemeClr val="dk1"/>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 </a:t>
            </a:r>
            <a:endParaRPr sz="1200" b="0" i="0" u="sng" strike="noStrike" cap="none">
              <a:solidFill>
                <a:schemeClr val="dk1"/>
              </a:solidFill>
              <a:latin typeface="Microsoft JhengHei"/>
              <a:ea typeface="Microsoft JhengHei"/>
              <a:cs typeface="Microsoft JhengHei"/>
              <a:sym typeface="Microsoft JhengHei"/>
            </a:endParaRPr>
          </a:p>
          <a:p>
            <a:pPr marL="0" marR="0" lvl="0" indent="0" algn="r" rtl="0">
              <a:lnSpc>
                <a:spcPct val="100000"/>
              </a:lnSpc>
              <a:spcBef>
                <a:spcPts val="0"/>
              </a:spcBef>
              <a:spcAft>
                <a:spcPts val="0"/>
              </a:spcAft>
              <a:buClr>
                <a:schemeClr val="dk1"/>
              </a:buClr>
              <a:buSzPts val="1200"/>
              <a:buFont typeface="Arial"/>
              <a:buNone/>
            </a:pPr>
            <a:r>
              <a:rPr lang="en" sz="1200" b="0" i="0" u="sng" strike="noStrike" cap="none">
                <a:solidFill>
                  <a:schemeClr val="dk1"/>
                </a:solidFill>
                <a:latin typeface="Microsoft JhengHei"/>
                <a:ea typeface="Microsoft JhengHei"/>
                <a:cs typeface="Microsoft JhengHei"/>
                <a:sym typeface="Microsoft JhengHei"/>
              </a:rPr>
              <a:t> </a:t>
            </a:r>
            <a:endParaRPr sz="1200" b="0" i="0" u="none" strike="noStrike" cap="none">
              <a:solidFill>
                <a:schemeClr val="dk1"/>
              </a:solidFill>
              <a:latin typeface="Microsoft JhengHei"/>
              <a:ea typeface="Microsoft JhengHei"/>
              <a:cs typeface="Microsoft JhengHei"/>
              <a:sym typeface="Microsoft JhengHei"/>
            </a:endParaRPr>
          </a:p>
        </p:txBody>
      </p:sp>
      <p:sp>
        <p:nvSpPr>
          <p:cNvPr id="59" name="Google Shape;59;p6"/>
          <p:cNvSpPr/>
          <p:nvPr/>
        </p:nvSpPr>
        <p:spPr>
          <a:xfrm>
            <a:off x="1229699" y="612847"/>
            <a:ext cx="6542700" cy="2146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3600"/>
              <a:buFont typeface="Arial"/>
              <a:buNone/>
            </a:pPr>
            <a:r>
              <a:rPr lang="en" sz="3600" b="1" i="0" u="none" strike="noStrike" cap="none" dirty="0">
                <a:solidFill>
                  <a:schemeClr val="dk1"/>
                </a:solidFill>
                <a:latin typeface="Microsoft JhengHei"/>
                <a:ea typeface="Microsoft JhengHei"/>
                <a:cs typeface="Microsoft JhengHei"/>
                <a:sym typeface="Microsoft JhengHei"/>
              </a:rPr>
              <a:t>新日铁焦煤预处理开发历程</a:t>
            </a:r>
            <a:endParaRPr sz="1400" b="0" i="0" u="none" strike="noStrike" cap="none" dirty="0">
              <a:solidFill>
                <a:srgbClr val="000000"/>
              </a:solidFill>
              <a:latin typeface="Arial"/>
              <a:ea typeface="Arial"/>
              <a:cs typeface="Arial"/>
              <a:sym typeface="Arial"/>
            </a:endParaRPr>
          </a:p>
          <a:p>
            <a:pPr marL="0" marR="0" lvl="0" indent="0" algn="ctr" rtl="0">
              <a:lnSpc>
                <a:spcPct val="125000"/>
              </a:lnSpc>
              <a:spcBef>
                <a:spcPts val="0"/>
              </a:spcBef>
              <a:spcAft>
                <a:spcPts val="0"/>
              </a:spcAft>
              <a:buClr>
                <a:schemeClr val="dk1"/>
              </a:buClr>
              <a:buSzPts val="3600"/>
              <a:buFont typeface="Arial"/>
              <a:buNone/>
            </a:pPr>
            <a:r>
              <a:rPr lang="en" sz="3600" b="1" i="0" u="none" strike="noStrike" cap="none" dirty="0">
                <a:solidFill>
                  <a:schemeClr val="dk1"/>
                </a:solidFill>
                <a:latin typeface="Microsoft JhengHei"/>
                <a:ea typeface="Microsoft JhengHei"/>
                <a:cs typeface="Microsoft JhengHei"/>
                <a:sym typeface="Microsoft JhengHei"/>
              </a:rPr>
              <a:t>----</a:t>
            </a:r>
            <a:r>
              <a:rPr lang="zh-CN" sz="1800" b="1" dirty="0">
                <a:effectLst/>
                <a:ea typeface="Microsoft YaHei" panose="020B0503020204020204" pitchFamily="34" charset="-122"/>
                <a:cs typeface="Microsoft YaHei" panose="020B0503020204020204" pitchFamily="34" charset="-122"/>
              </a:rPr>
              <a:t>干煤装炉和湿煤装炉期间荒煤气发生量的计算</a:t>
            </a:r>
            <a:endParaRPr sz="2100"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25000"/>
              </a:lnSpc>
              <a:spcBef>
                <a:spcPts val="0"/>
              </a:spcBef>
              <a:spcAft>
                <a:spcPts val="0"/>
              </a:spcAft>
              <a:buClr>
                <a:schemeClr val="dk1"/>
              </a:buClr>
              <a:buSzPts val="3600"/>
              <a:buFont typeface="Noto Sans Symbols"/>
              <a:buNone/>
            </a:pPr>
            <a:endParaRPr sz="3600" b="1" i="0" u="none" strike="noStrike" cap="none" dirty="0">
              <a:solidFill>
                <a:schemeClr val="dk1"/>
              </a:solidFill>
              <a:latin typeface="Microsoft JhengHei"/>
              <a:ea typeface="Microsoft JhengHei"/>
              <a:cs typeface="Microsoft JhengHei"/>
              <a:sym typeface="Microsoft JhengHe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sp>
        <p:nvSpPr>
          <p:cNvPr id="118" name="Google Shape;118;p13"/>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119" name="Google Shape;119;p13"/>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20" name="Google Shape;120;p13"/>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121" name="Google Shape;121;p13"/>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122" name="Google Shape;122;p13"/>
          <p:cNvSpPr txBox="1">
            <a:spLocks noGrp="1"/>
          </p:cNvSpPr>
          <p:nvPr>
            <p:ph type="body" idx="1"/>
          </p:nvPr>
        </p:nvSpPr>
        <p:spPr>
          <a:xfrm>
            <a:off x="374072" y="187693"/>
            <a:ext cx="8196349" cy="2424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焦煤预处理概况</a:t>
            </a:r>
            <a:endParaRPr sz="2700" b="1" dirty="0">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dirty="0"/>
              <a:t>新日铁焦煤预处理工艺开发历程 </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dirty="0"/>
              <a:t>煤调湿</a:t>
            </a:r>
            <a:r>
              <a:rPr lang="zh-CN" altLang="en-US" sz="1500" dirty="0"/>
              <a:t>工艺</a:t>
            </a:r>
            <a:r>
              <a:rPr lang="en" sz="1500" dirty="0"/>
              <a:t>/CMC工艺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未配备煤粉造粒工艺，所以粉尘问题严重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新日铁对常规湿煤及煤调湿装置装炉期间焦炉上升管及装煤孔荒煤气含尘量进行测量，结果如图/如下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装煤初期荒煤气含尘量分别增加1.5和3.5倍（上升管和装煤孔） </a:t>
            </a:r>
            <a:endParaRPr sz="1500" dirty="0"/>
          </a:p>
          <a:p>
            <a:pPr marL="177800" lvl="0" indent="-171450" algn="l" rtl="0">
              <a:lnSpc>
                <a:spcPct val="130000"/>
              </a:lnSpc>
              <a:spcBef>
                <a:spcPts val="0"/>
              </a:spcBef>
              <a:spcAft>
                <a:spcPts val="0"/>
              </a:spcAft>
              <a:buClr>
                <a:srgbClr val="000000"/>
              </a:buClr>
              <a:buSzPts val="1500"/>
              <a:buFont typeface="Noto Sans Symbols"/>
              <a:buNone/>
            </a:pPr>
            <a:endParaRPr sz="1500" dirty="0"/>
          </a:p>
        </p:txBody>
      </p:sp>
      <p:pic>
        <p:nvPicPr>
          <p:cNvPr id="123" name="Google Shape;123;p13"/>
          <p:cNvPicPr preferRelativeResize="0"/>
          <p:nvPr/>
        </p:nvPicPr>
        <p:blipFill rotWithShape="1">
          <a:blip r:embed="rId4">
            <a:alphaModFix/>
          </a:blip>
          <a:srcRect/>
          <a:stretch/>
        </p:blipFill>
        <p:spPr>
          <a:xfrm>
            <a:off x="5092217" y="2757671"/>
            <a:ext cx="1907269" cy="1796382"/>
          </a:xfrm>
          <a:prstGeom prst="rect">
            <a:avLst/>
          </a:prstGeom>
          <a:noFill/>
          <a:ln>
            <a:noFill/>
          </a:ln>
        </p:spPr>
      </p:pic>
      <p:pic>
        <p:nvPicPr>
          <p:cNvPr id="124" name="Google Shape;124;p13"/>
          <p:cNvPicPr preferRelativeResize="0"/>
          <p:nvPr/>
        </p:nvPicPr>
        <p:blipFill rotWithShape="1">
          <a:blip r:embed="rId5">
            <a:alphaModFix/>
          </a:blip>
          <a:srcRect/>
          <a:stretch/>
        </p:blipFill>
        <p:spPr>
          <a:xfrm>
            <a:off x="142170" y="2602652"/>
            <a:ext cx="4614069" cy="2106423"/>
          </a:xfrm>
          <a:prstGeom prst="rect">
            <a:avLst/>
          </a:prstGeom>
          <a:noFill/>
          <a:ln>
            <a:noFill/>
          </a:ln>
        </p:spPr>
      </p:pic>
      <p:pic>
        <p:nvPicPr>
          <p:cNvPr id="125" name="Google Shape;125;p13"/>
          <p:cNvPicPr preferRelativeResize="0"/>
          <p:nvPr/>
        </p:nvPicPr>
        <p:blipFill rotWithShape="1">
          <a:blip r:embed="rId6">
            <a:alphaModFix/>
          </a:blip>
          <a:srcRect/>
          <a:stretch/>
        </p:blipFill>
        <p:spPr>
          <a:xfrm>
            <a:off x="7259810" y="2658678"/>
            <a:ext cx="1718468" cy="159131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14"/>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131" name="Google Shape;131;p14"/>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32" name="Google Shape;132;p14"/>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133" name="Google Shape;133;p14"/>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134" name="Google Shape;134;p14"/>
          <p:cNvSpPr txBox="1">
            <a:spLocks noGrp="1"/>
          </p:cNvSpPr>
          <p:nvPr>
            <p:ph type="body" idx="1"/>
          </p:nvPr>
        </p:nvSpPr>
        <p:spPr>
          <a:xfrm>
            <a:off x="235525" y="190900"/>
            <a:ext cx="8609895" cy="3802602"/>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19"/>
              <a:buNone/>
            </a:pPr>
            <a:r>
              <a:rPr lang="en" sz="2700" b="1" dirty="0">
                <a:latin typeface="Microsoft JhengHei"/>
                <a:ea typeface="Microsoft JhengHei"/>
                <a:cs typeface="Microsoft JhengHei"/>
                <a:sym typeface="Microsoft JhengHei"/>
              </a:rPr>
              <a:t>焦煤预处理概况</a:t>
            </a:r>
            <a:endParaRPr sz="2700" b="1" dirty="0">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dirty="0"/>
              <a:t>新日铁焦煤预处理工艺开发历程 </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dirty="0"/>
              <a:t>煤调湿</a:t>
            </a:r>
            <a:r>
              <a:rPr lang="zh-CN" altLang="en-US" sz="1500" dirty="0"/>
              <a:t>工艺</a:t>
            </a:r>
            <a:r>
              <a:rPr lang="en" sz="1500" dirty="0"/>
              <a:t>/CMC工艺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未配备煤粉造粒工艺，所以粉尘问题严重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新日铁还对常规湿煤及煤调湿装置装炉期间焦炉上升管及装煤孔处积碳量，以及荒煤气含尘量进行测量，结果如下/如图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炉顶积碳增加45-75%；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上升管底部的炉顶积碳是对面的3.4倍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上升管处积碳量由0.5增加至0.75kg/m2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装煤初期荒煤气含尘量由0.075增加至0.3g/m3 </a:t>
            </a:r>
            <a:endParaRPr sz="1500" dirty="0"/>
          </a:p>
          <a:p>
            <a:pPr marL="177800" lvl="0" indent="-76200" algn="l" rtl="0">
              <a:lnSpc>
                <a:spcPct val="120000"/>
              </a:lnSpc>
              <a:spcBef>
                <a:spcPts val="0"/>
              </a:spcBef>
              <a:spcAft>
                <a:spcPts val="0"/>
              </a:spcAft>
              <a:buClr>
                <a:srgbClr val="000000"/>
              </a:buClr>
              <a:buSzPts val="1622"/>
              <a:buFont typeface="Noto Sans Symbols"/>
              <a:buNone/>
            </a:pPr>
            <a:endParaRPr sz="1500" dirty="0">
              <a:solidFill>
                <a:schemeClr val="dk2"/>
              </a:solidFill>
              <a:latin typeface="Arial"/>
              <a:ea typeface="Arial"/>
              <a:cs typeface="Arial"/>
              <a:sym typeface="Arial"/>
            </a:endParaRPr>
          </a:p>
        </p:txBody>
      </p:sp>
      <p:pic>
        <p:nvPicPr>
          <p:cNvPr id="135" name="Google Shape;135;p14"/>
          <p:cNvPicPr preferRelativeResize="0"/>
          <p:nvPr/>
        </p:nvPicPr>
        <p:blipFill rotWithShape="1">
          <a:blip r:embed="rId4">
            <a:alphaModFix/>
          </a:blip>
          <a:srcRect/>
          <a:stretch/>
        </p:blipFill>
        <p:spPr>
          <a:xfrm>
            <a:off x="6231201" y="2001992"/>
            <a:ext cx="2614219" cy="1700288"/>
          </a:xfrm>
          <a:prstGeom prst="rect">
            <a:avLst/>
          </a:prstGeom>
          <a:noFill/>
          <a:ln>
            <a:noFill/>
          </a:ln>
        </p:spPr>
      </p:pic>
      <p:pic>
        <p:nvPicPr>
          <p:cNvPr id="136" name="Google Shape;136;p14"/>
          <p:cNvPicPr preferRelativeResize="0"/>
          <p:nvPr/>
        </p:nvPicPr>
        <p:blipFill rotWithShape="1">
          <a:blip r:embed="rId5">
            <a:alphaModFix/>
          </a:blip>
          <a:srcRect/>
          <a:stretch/>
        </p:blipFill>
        <p:spPr>
          <a:xfrm>
            <a:off x="298580" y="3396729"/>
            <a:ext cx="3018018" cy="3018018"/>
          </a:xfrm>
          <a:prstGeom prst="rect">
            <a:avLst/>
          </a:prstGeom>
          <a:noFill/>
          <a:ln>
            <a:noFill/>
          </a:ln>
        </p:spPr>
      </p:pic>
      <p:pic>
        <p:nvPicPr>
          <p:cNvPr id="137" name="Google Shape;137;p14"/>
          <p:cNvPicPr preferRelativeResize="0"/>
          <p:nvPr/>
        </p:nvPicPr>
        <p:blipFill rotWithShape="1">
          <a:blip r:embed="rId6">
            <a:alphaModFix/>
          </a:blip>
          <a:srcRect/>
          <a:stretch/>
        </p:blipFill>
        <p:spPr>
          <a:xfrm>
            <a:off x="3379653" y="3500165"/>
            <a:ext cx="3419801" cy="332209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1"/>
        <p:cNvGrpSpPr/>
        <p:nvPr/>
      </p:nvGrpSpPr>
      <p:grpSpPr>
        <a:xfrm>
          <a:off x="0" y="0"/>
          <a:ext cx="0" cy="0"/>
          <a:chOff x="0" y="0"/>
          <a:chExt cx="0" cy="0"/>
        </a:xfrm>
      </p:grpSpPr>
      <p:sp>
        <p:nvSpPr>
          <p:cNvPr id="142" name="Google Shape;142;p15"/>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143" name="Google Shape;143;p15"/>
          <p:cNvPicPr preferRelativeResize="0"/>
          <p:nvPr/>
        </p:nvPicPr>
        <p:blipFill rotWithShape="1">
          <a:blip r:embed="rId3">
            <a:alphaModFix/>
          </a:blip>
          <a:srcRect/>
          <a:stretch/>
        </p:blipFill>
        <p:spPr>
          <a:xfrm>
            <a:off x="7335440" y="4253345"/>
            <a:ext cx="1808560" cy="850864"/>
          </a:xfrm>
          <a:prstGeom prst="rect">
            <a:avLst/>
          </a:prstGeom>
          <a:noFill/>
          <a:ln>
            <a:noFill/>
          </a:ln>
        </p:spPr>
      </p:pic>
      <p:sp>
        <p:nvSpPr>
          <p:cNvPr id="144" name="Google Shape;144;p15"/>
          <p:cNvSpPr txBox="1">
            <a:spLocks noGrp="1"/>
          </p:cNvSpPr>
          <p:nvPr>
            <p:ph type="body" idx="1"/>
          </p:nvPr>
        </p:nvSpPr>
        <p:spPr>
          <a:xfrm>
            <a:off x="232901" y="122275"/>
            <a:ext cx="3701954" cy="3339382"/>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10800"/>
              <a:buNone/>
            </a:pPr>
            <a:r>
              <a:rPr lang="en" sz="3000" b="1" dirty="0">
                <a:latin typeface="Microsoft JhengHei"/>
                <a:ea typeface="Microsoft JhengHei"/>
                <a:cs typeface="Microsoft JhengHei"/>
                <a:sym typeface="Microsoft JhengHei"/>
              </a:rPr>
              <a:t>焦煤预处理概况</a:t>
            </a:r>
            <a:endParaRPr sz="3000" b="1" dirty="0">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dirty="0"/>
              <a:t>新日铁焦煤预处理工艺开发历程 </a:t>
            </a:r>
            <a:endParaRPr sz="1500" dirty="0"/>
          </a:p>
          <a:p>
            <a:pPr marL="292100" lvl="0" indent="-285750">
              <a:lnSpc>
                <a:spcPct val="130000"/>
              </a:lnSpc>
              <a:spcBef>
                <a:spcPts val="0"/>
              </a:spcBef>
              <a:buClr>
                <a:srgbClr val="000000"/>
              </a:buClr>
              <a:buSzPts val="1500"/>
              <a:buFont typeface="Courier New"/>
              <a:buChar char="o"/>
            </a:pPr>
            <a:r>
              <a:rPr lang="en" sz="1500" dirty="0"/>
              <a:t>煤粉压块</a:t>
            </a:r>
            <a:r>
              <a:rPr lang="zh-CN" altLang="en-US" sz="1500" dirty="0"/>
              <a:t>工艺</a:t>
            </a:r>
            <a:r>
              <a:rPr lang="en" sz="1500" dirty="0"/>
              <a:t>/DAPS工艺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就是在CMC （采用流化床干燥机）工艺基础上，对干燥过程中分离收集的煤粉进行造粒后，再与从干燥机排出的粗粒煤一同加入焦炉 </a:t>
            </a:r>
          </a:p>
          <a:p>
            <a:pPr marL="292100" indent="-285750">
              <a:lnSpc>
                <a:spcPct val="130000"/>
              </a:lnSpc>
              <a:spcBef>
                <a:spcPts val="0"/>
              </a:spcBef>
              <a:buClr>
                <a:srgbClr val="000000"/>
              </a:buClr>
              <a:buSzPts val="1500"/>
              <a:buFont typeface="Wingdings" panose="05000000000000000000" pitchFamily="2" charset="2"/>
              <a:buChar char="q"/>
            </a:pPr>
            <a:r>
              <a:rPr lang="zh-CN" altLang="en-US" sz="1500" dirty="0"/>
              <a:t>由于配备煤粉造粒，输送和装炉过程中的粉尘问题得到解决</a:t>
            </a:r>
            <a:r>
              <a:rPr lang="en-US" altLang="zh-CN" sz="1500" dirty="0"/>
              <a:t>; </a:t>
            </a:r>
            <a:r>
              <a:rPr lang="zh-CN" altLang="en-US" sz="1500" dirty="0"/>
              <a:t>同时可以多配弱粘煤（达</a:t>
            </a:r>
            <a:r>
              <a:rPr lang="en-US" altLang="zh-CN" sz="1500" dirty="0"/>
              <a:t>40%</a:t>
            </a:r>
            <a:r>
              <a:rPr lang="zh-CN" altLang="en-US" sz="1500" dirty="0"/>
              <a:t>），降低配煤成本，效益显著</a:t>
            </a:r>
          </a:p>
          <a:p>
            <a:pPr marL="292100" lvl="0" indent="-285750" algn="l" rtl="0">
              <a:lnSpc>
                <a:spcPct val="130000"/>
              </a:lnSpc>
              <a:spcBef>
                <a:spcPts val="0"/>
              </a:spcBef>
              <a:spcAft>
                <a:spcPts val="0"/>
              </a:spcAft>
              <a:buClr>
                <a:srgbClr val="000000"/>
              </a:buClr>
              <a:buSzPts val="1500"/>
              <a:buFont typeface="Noto Sans Symbols"/>
              <a:buChar char="▪"/>
            </a:pPr>
            <a:endParaRPr sz="1500" dirty="0"/>
          </a:p>
          <a:p>
            <a:pPr marL="177800" lvl="0" indent="-171450" algn="l" rtl="0">
              <a:lnSpc>
                <a:spcPct val="130000"/>
              </a:lnSpc>
              <a:spcBef>
                <a:spcPts val="0"/>
              </a:spcBef>
              <a:spcAft>
                <a:spcPts val="0"/>
              </a:spcAft>
              <a:buClr>
                <a:srgbClr val="000000"/>
              </a:buClr>
              <a:buSzPts val="1500"/>
              <a:buFont typeface="Noto Sans Symbols"/>
              <a:buNone/>
            </a:pPr>
            <a:endParaRPr sz="1500" dirty="0"/>
          </a:p>
          <a:p>
            <a:pPr marL="177800" lvl="0" indent="-177800" algn="l" rtl="0">
              <a:lnSpc>
                <a:spcPct val="140000"/>
              </a:lnSpc>
              <a:spcBef>
                <a:spcPts val="0"/>
              </a:spcBef>
              <a:spcAft>
                <a:spcPts val="0"/>
              </a:spcAft>
              <a:buClr>
                <a:srgbClr val="000000"/>
              </a:buClr>
              <a:buSzPts val="4700"/>
              <a:buNone/>
            </a:pPr>
            <a:endParaRPr dirty="0">
              <a:solidFill>
                <a:schemeClr val="dk2"/>
              </a:solidFill>
              <a:latin typeface="Arial"/>
              <a:ea typeface="Arial"/>
              <a:cs typeface="Arial"/>
              <a:sym typeface="Arial"/>
            </a:endParaRPr>
          </a:p>
        </p:txBody>
      </p:sp>
      <p:sp>
        <p:nvSpPr>
          <p:cNvPr id="2" name="Google Shape;152;g35efc222e2c_1_0">
            <a:extLst>
              <a:ext uri="{FF2B5EF4-FFF2-40B4-BE49-F238E27FC236}">
                <a16:creationId xmlns:a16="http://schemas.microsoft.com/office/drawing/2014/main" id="{C0F4462B-E2CD-0C8F-74B6-80916249772B}"/>
              </a:ext>
            </a:extLst>
          </p:cNvPr>
          <p:cNvSpPr txBox="1">
            <a:spLocks/>
          </p:cNvSpPr>
          <p:nvPr/>
        </p:nvSpPr>
        <p:spPr>
          <a:xfrm>
            <a:off x="449035" y="3820136"/>
            <a:ext cx="5933813" cy="141908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9pPr>
          </a:lstStyle>
          <a:p>
            <a:pPr marL="292100" indent="-285750">
              <a:lnSpc>
                <a:spcPct val="120000"/>
              </a:lnSpc>
              <a:spcBef>
                <a:spcPts val="0"/>
              </a:spcBef>
              <a:buSzPts val="1500"/>
              <a:buFont typeface="Arial" panose="020B0604020202020204" pitchFamily="34" charset="0"/>
              <a:buChar char="•"/>
            </a:pPr>
            <a:r>
              <a:rPr lang="zh-CN" altLang="en-US" sz="1500" dirty="0"/>
              <a:t>粉煤预压块</a:t>
            </a:r>
            <a:r>
              <a:rPr lang="en-US" altLang="zh-CN" sz="1500" dirty="0"/>
              <a:t>/DAPS</a:t>
            </a:r>
            <a:r>
              <a:rPr lang="zh-CN" altLang="en-US" sz="1500" dirty="0"/>
              <a:t>工艺实质上就是焦煤预干燥及造粒工艺，可以简称为</a:t>
            </a:r>
            <a:r>
              <a:rPr lang="zh-CN" altLang="en-US" sz="1500" b="1" dirty="0"/>
              <a:t>焦煤干燥</a:t>
            </a:r>
            <a:r>
              <a:rPr lang="en-US" altLang="zh-CN" sz="1500" b="1" dirty="0"/>
              <a:t>+</a:t>
            </a:r>
            <a:r>
              <a:rPr lang="zh-CN" altLang="en-US" sz="1500" b="1" dirty="0"/>
              <a:t>煤粉造粒</a:t>
            </a:r>
            <a:r>
              <a:rPr lang="zh-CN" altLang="en-US" sz="1500" dirty="0"/>
              <a:t>  </a:t>
            </a:r>
          </a:p>
          <a:p>
            <a:pPr marL="292100" indent="-285750">
              <a:lnSpc>
                <a:spcPct val="120000"/>
              </a:lnSpc>
              <a:spcBef>
                <a:spcPts val="0"/>
              </a:spcBef>
              <a:buSzPts val="1500"/>
              <a:buFont typeface="Arial" panose="020B0604020202020204" pitchFamily="34" charset="0"/>
              <a:buChar char="•"/>
            </a:pPr>
            <a:r>
              <a:rPr lang="zh-CN" altLang="en-US" sz="1500" b="1" dirty="0">
                <a:solidFill>
                  <a:srgbClr val="FF0000"/>
                </a:solidFill>
              </a:rPr>
              <a:t>据传被新日铁列为不对外转让技术 </a:t>
            </a:r>
            <a:endParaRPr lang="zh-CN" altLang="en-US" sz="1500" dirty="0">
              <a:solidFill>
                <a:srgbClr val="FF0000"/>
              </a:solidFill>
            </a:endParaRPr>
          </a:p>
          <a:p>
            <a:pPr marL="0" indent="0">
              <a:lnSpc>
                <a:spcPct val="130000"/>
              </a:lnSpc>
              <a:spcBef>
                <a:spcPts val="0"/>
              </a:spcBef>
              <a:buFont typeface="Arial"/>
              <a:buNone/>
            </a:pPr>
            <a:endParaRPr lang="zh-CN" altLang="en-US" sz="1500" dirty="0"/>
          </a:p>
          <a:p>
            <a:pPr marL="0" indent="0">
              <a:lnSpc>
                <a:spcPct val="130000"/>
              </a:lnSpc>
              <a:spcBef>
                <a:spcPts val="0"/>
              </a:spcBef>
              <a:buFont typeface="Arial"/>
              <a:buNone/>
            </a:pPr>
            <a:endParaRPr lang="zh-CN" altLang="en-US" sz="1500" dirty="0"/>
          </a:p>
          <a:p>
            <a:pPr marL="0" indent="0">
              <a:lnSpc>
                <a:spcPct val="130000"/>
              </a:lnSpc>
              <a:spcBef>
                <a:spcPts val="0"/>
              </a:spcBef>
              <a:buFont typeface="Arial"/>
              <a:buNone/>
            </a:pPr>
            <a:endParaRPr lang="zh-CN" altLang="en-US" sz="1500" dirty="0"/>
          </a:p>
          <a:p>
            <a:pPr marL="177800" indent="-171450">
              <a:lnSpc>
                <a:spcPct val="130000"/>
              </a:lnSpc>
              <a:spcBef>
                <a:spcPts val="0"/>
              </a:spcBef>
              <a:buClr>
                <a:srgbClr val="000000"/>
              </a:buClr>
              <a:buSzPts val="1500"/>
              <a:buFont typeface="Noto Sans Symbols"/>
              <a:buNone/>
            </a:pPr>
            <a:endParaRPr lang="zh-CN" altLang="en-US" sz="1500" dirty="0"/>
          </a:p>
          <a:p>
            <a:pPr marL="177800" indent="-177800">
              <a:lnSpc>
                <a:spcPct val="140000"/>
              </a:lnSpc>
              <a:spcBef>
                <a:spcPts val="0"/>
              </a:spcBef>
              <a:buClr>
                <a:srgbClr val="000000"/>
              </a:buClr>
              <a:buSzPts val="4700"/>
              <a:buFont typeface="Arial"/>
              <a:buNone/>
            </a:pPr>
            <a:endParaRPr lang="zh-CN" altLang="en-US" dirty="0"/>
          </a:p>
        </p:txBody>
      </p:sp>
      <p:pic>
        <p:nvPicPr>
          <p:cNvPr id="6" name="Picture 5" descr="Diagram of a machine with text and symbols&#10;&#10;AI-generated content may be incorrect.">
            <a:extLst>
              <a:ext uri="{FF2B5EF4-FFF2-40B4-BE49-F238E27FC236}">
                <a16:creationId xmlns:a16="http://schemas.microsoft.com/office/drawing/2014/main" id="{1A7C5AE4-4EF5-87AA-D796-B708B971A182}"/>
              </a:ext>
            </a:extLst>
          </p:cNvPr>
          <p:cNvPicPr>
            <a:picLocks noChangeAspect="1"/>
          </p:cNvPicPr>
          <p:nvPr/>
        </p:nvPicPr>
        <p:blipFill>
          <a:blip r:embed="rId4"/>
          <a:stretch>
            <a:fillRect/>
          </a:stretch>
        </p:blipFill>
        <p:spPr>
          <a:xfrm>
            <a:off x="4299154" y="122275"/>
            <a:ext cx="5672229" cy="332357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6"/>
        <p:cNvGrpSpPr/>
        <p:nvPr/>
      </p:nvGrpSpPr>
      <p:grpSpPr>
        <a:xfrm>
          <a:off x="0" y="0"/>
          <a:ext cx="0" cy="0"/>
          <a:chOff x="0" y="0"/>
          <a:chExt cx="0" cy="0"/>
        </a:xfrm>
      </p:grpSpPr>
      <p:sp>
        <p:nvSpPr>
          <p:cNvPr id="157" name="Google Shape;157;g35efc222e2c_0_0"/>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158" name="Google Shape;158;g35efc222e2c_0_0"/>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59" name="Google Shape;159;g35efc222e2c_0_0"/>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160" name="Google Shape;160;g35efc222e2c_0_0"/>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161" name="Google Shape;161;g35efc222e2c_0_0"/>
          <p:cNvSpPr txBox="1">
            <a:spLocks noGrp="1"/>
          </p:cNvSpPr>
          <p:nvPr>
            <p:ph type="body" idx="1"/>
          </p:nvPr>
        </p:nvSpPr>
        <p:spPr>
          <a:xfrm>
            <a:off x="235325" y="117650"/>
            <a:ext cx="8236200" cy="4496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dirty="0">
                <a:latin typeface="Microsoft JhengHei"/>
                <a:ea typeface="Microsoft JhengHei"/>
                <a:cs typeface="Microsoft JhengHei"/>
                <a:sym typeface="Microsoft JhengHei"/>
              </a:rPr>
              <a:t>焦煤预处理概况</a:t>
            </a:r>
            <a:endParaRPr sz="2900" b="1" dirty="0">
              <a:latin typeface="Microsoft JhengHei"/>
              <a:ea typeface="Microsoft JhengHei"/>
              <a:cs typeface="Microsoft JhengHei"/>
              <a:sym typeface="Microsoft JhengHei"/>
            </a:endParaRPr>
          </a:p>
          <a:p>
            <a:pPr marL="177800" lvl="0" indent="-171450" algn="l" rtl="0">
              <a:lnSpc>
                <a:spcPct val="130000"/>
              </a:lnSpc>
              <a:spcBef>
                <a:spcPts val="0"/>
              </a:spcBef>
              <a:spcAft>
                <a:spcPts val="0"/>
              </a:spcAft>
              <a:buClr>
                <a:srgbClr val="000000"/>
              </a:buClr>
              <a:buSzPts val="1500"/>
              <a:buChar char="•"/>
            </a:pPr>
            <a:r>
              <a:rPr lang="en" sz="1500" dirty="0"/>
              <a:t>新日铁焦煤预处理工艺开发历程 </a:t>
            </a:r>
            <a:endParaRPr sz="1500" dirty="0"/>
          </a:p>
          <a:p>
            <a:pPr marL="177800" lvl="0" indent="-171450">
              <a:lnSpc>
                <a:spcPct val="130000"/>
              </a:lnSpc>
              <a:spcBef>
                <a:spcPts val="0"/>
              </a:spcBef>
              <a:buClr>
                <a:srgbClr val="000000"/>
              </a:buClr>
              <a:buSzPts val="1500"/>
              <a:buFont typeface="Courier New"/>
              <a:buChar char="o"/>
            </a:pPr>
            <a:r>
              <a:rPr lang="en" sz="1500" dirty="0"/>
              <a:t>21世纪炼焦</a:t>
            </a:r>
            <a:r>
              <a:rPr lang="zh-CN" altLang="en-US" sz="1500" dirty="0"/>
              <a:t>工艺</a:t>
            </a:r>
            <a:r>
              <a:rPr lang="en-CA" altLang="zh-CN" sz="1500" dirty="0"/>
              <a:t>/</a:t>
            </a:r>
            <a:r>
              <a:rPr lang="en" sz="1500" dirty="0"/>
              <a:t>SCOPE21工艺 </a:t>
            </a:r>
            <a:endParaRPr sz="1500" dirty="0"/>
          </a:p>
          <a:p>
            <a:pPr marL="177800" indent="-171450">
              <a:lnSpc>
                <a:spcPct val="130000"/>
              </a:lnSpc>
              <a:spcBef>
                <a:spcPts val="0"/>
              </a:spcBef>
              <a:buClr>
                <a:srgbClr val="000000"/>
              </a:buClr>
              <a:buSzPts val="1500"/>
              <a:buFont typeface="Noto Sans Symbols"/>
              <a:buChar char="▪"/>
            </a:pPr>
            <a:r>
              <a:rPr lang="en" sz="1500" dirty="0"/>
              <a:t>研发 21世纪炼焦</a:t>
            </a:r>
            <a:r>
              <a:rPr lang="zh-CN" altLang="en-US" sz="1500" dirty="0"/>
              <a:t>工艺</a:t>
            </a:r>
            <a:r>
              <a:rPr lang="en" sz="1500" dirty="0"/>
              <a:t>目的以及措施</a:t>
            </a:r>
            <a:endParaRPr sz="1500" dirty="0"/>
          </a:p>
          <a:p>
            <a:pPr marL="177800" lvl="0" indent="-171450" algn="l" rtl="0">
              <a:lnSpc>
                <a:spcPct val="130000"/>
              </a:lnSpc>
              <a:spcBef>
                <a:spcPts val="0"/>
              </a:spcBef>
              <a:spcAft>
                <a:spcPts val="0"/>
              </a:spcAft>
              <a:buClr>
                <a:srgbClr val="000000"/>
              </a:buClr>
              <a:buSzPts val="1500"/>
              <a:buFont typeface="Noto Sans Symbols"/>
              <a:buChar char="❑"/>
            </a:pPr>
            <a:r>
              <a:rPr lang="en" sz="1500" dirty="0"/>
              <a:t>研发目的</a:t>
            </a:r>
            <a:endParaRPr sz="1500" dirty="0"/>
          </a:p>
          <a:p>
            <a:pPr marL="177800" lvl="0" indent="-171450" algn="l" rtl="0">
              <a:lnSpc>
                <a:spcPct val="130000"/>
              </a:lnSpc>
              <a:spcBef>
                <a:spcPts val="0"/>
              </a:spcBef>
              <a:spcAft>
                <a:spcPts val="0"/>
              </a:spcAft>
              <a:buClr>
                <a:srgbClr val="000000"/>
              </a:buClr>
              <a:buSzPts val="1500"/>
              <a:buFont typeface="Noto Sans Symbols"/>
              <a:buChar char="❖"/>
            </a:pPr>
            <a:r>
              <a:rPr lang="en" sz="1500" dirty="0"/>
              <a:t>增加弱粘煤的配比增加，降低配煤成本</a:t>
            </a:r>
            <a:endParaRPr sz="1500" dirty="0"/>
          </a:p>
          <a:p>
            <a:pPr marL="177800" lvl="0" indent="-171450" algn="l" rtl="0">
              <a:lnSpc>
                <a:spcPct val="130000"/>
              </a:lnSpc>
              <a:spcBef>
                <a:spcPts val="0"/>
              </a:spcBef>
              <a:spcAft>
                <a:spcPts val="0"/>
              </a:spcAft>
              <a:buClr>
                <a:srgbClr val="000000"/>
              </a:buClr>
              <a:buSzPts val="1500"/>
              <a:buFont typeface="Noto Sans Symbols"/>
              <a:buChar char="❖"/>
            </a:pPr>
            <a:r>
              <a:rPr lang="en" sz="1500" dirty="0"/>
              <a:t>提高焦炉产量，降低新建焦炉的投资</a:t>
            </a:r>
            <a:endParaRPr sz="1500" dirty="0"/>
          </a:p>
          <a:p>
            <a:pPr marL="177800" lvl="0" indent="-171450" algn="l" rtl="0">
              <a:lnSpc>
                <a:spcPct val="130000"/>
              </a:lnSpc>
              <a:spcBef>
                <a:spcPts val="0"/>
              </a:spcBef>
              <a:spcAft>
                <a:spcPts val="0"/>
              </a:spcAft>
              <a:buClr>
                <a:srgbClr val="000000"/>
              </a:buClr>
              <a:buSzPts val="1500"/>
              <a:buFont typeface="Noto Sans Symbols"/>
              <a:buChar char="❑"/>
            </a:pPr>
            <a:r>
              <a:rPr lang="en" sz="1500" dirty="0"/>
              <a:t>采取的措施</a:t>
            </a:r>
            <a:endParaRPr sz="1500" dirty="0"/>
          </a:p>
          <a:p>
            <a:pPr marL="177800" lvl="0" indent="-171450" algn="l" rtl="0">
              <a:lnSpc>
                <a:spcPct val="130000"/>
              </a:lnSpc>
              <a:spcBef>
                <a:spcPts val="0"/>
              </a:spcBef>
              <a:spcAft>
                <a:spcPts val="0"/>
              </a:spcAft>
              <a:buClr>
                <a:srgbClr val="000000"/>
              </a:buClr>
              <a:buSzPts val="1500"/>
              <a:buFont typeface="Noto Sans Symbols"/>
              <a:buChar char="❖"/>
            </a:pPr>
            <a:r>
              <a:rPr lang="en" sz="1500" dirty="0"/>
              <a:t>通过对装炉焦煤进行干燥，快速预热和煤粉造粒，将装炉焦煤的装炉水分降至0%以及预热至350后，将弱粘煤的配比增加至50%，以最大程度地降低配煤成本</a:t>
            </a:r>
            <a:endParaRPr sz="1500" dirty="0"/>
          </a:p>
          <a:p>
            <a:pPr marL="177800" lvl="0" indent="-171450" algn="l" rtl="0">
              <a:lnSpc>
                <a:spcPct val="130000"/>
              </a:lnSpc>
              <a:spcBef>
                <a:spcPts val="0"/>
              </a:spcBef>
              <a:spcAft>
                <a:spcPts val="0"/>
              </a:spcAft>
              <a:buClr>
                <a:srgbClr val="000000"/>
              </a:buClr>
              <a:buSzPts val="1500"/>
              <a:buFont typeface="Noto Sans Symbols"/>
              <a:buChar char="❖"/>
            </a:pPr>
            <a:r>
              <a:rPr lang="en" sz="1500" dirty="0"/>
              <a:t>与此同时通过采用高性能耐火砖降低炭化室的厚度以及将炭化室温度由1000℃降至800℃（随后再在CDQ中继续对焦炭加热至1000℃以完成焦化反应，以大幅度地缩短焦化时间，将焦炉产量提高3倍 </a:t>
            </a:r>
            <a:endParaRPr sz="15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sp>
        <p:nvSpPr>
          <p:cNvPr id="166" name="Google Shape;166;p17"/>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167" name="Google Shape;167;p17"/>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68" name="Google Shape;168;p17"/>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169" name="Google Shape;169;p17"/>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170" name="Google Shape;170;p17"/>
          <p:cNvSpPr txBox="1">
            <a:spLocks noGrp="1"/>
          </p:cNvSpPr>
          <p:nvPr>
            <p:ph type="body" idx="1"/>
          </p:nvPr>
        </p:nvSpPr>
        <p:spPr>
          <a:xfrm>
            <a:off x="320049" y="332500"/>
            <a:ext cx="8646969" cy="3092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dirty="0">
                <a:latin typeface="Microsoft JhengHei"/>
                <a:ea typeface="Microsoft JhengHei"/>
                <a:cs typeface="Microsoft JhengHei"/>
                <a:sym typeface="Microsoft JhengHei"/>
              </a:rPr>
              <a:t>焦煤预处理概况</a:t>
            </a:r>
            <a:endParaRPr sz="2900" b="1" dirty="0">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dirty="0"/>
              <a:t>新日铁焦煤预处理工艺开发历程 </a:t>
            </a:r>
            <a:endParaRPr sz="1500" dirty="0"/>
          </a:p>
          <a:p>
            <a:pPr marL="292100" indent="-285750">
              <a:lnSpc>
                <a:spcPct val="130000"/>
              </a:lnSpc>
              <a:spcBef>
                <a:spcPts val="0"/>
              </a:spcBef>
              <a:buClr>
                <a:srgbClr val="000000"/>
              </a:buClr>
              <a:buSzPts val="1500"/>
              <a:buFont typeface="Courier New"/>
              <a:buChar char="o"/>
            </a:pPr>
            <a:r>
              <a:rPr lang="en" sz="1500" dirty="0"/>
              <a:t>21世纪炼焦</a:t>
            </a:r>
            <a:r>
              <a:rPr lang="zh-CN" altLang="en-US" sz="1500" dirty="0"/>
              <a:t>工艺</a:t>
            </a:r>
            <a:r>
              <a:rPr lang="en-US" altLang="zh-CN" sz="1500" dirty="0"/>
              <a:t>/</a:t>
            </a:r>
            <a:r>
              <a:rPr lang="en-CA" sz="1500" dirty="0"/>
              <a:t>SCOPE21</a:t>
            </a:r>
            <a:r>
              <a:rPr lang="zh-CN" altLang="en-US" sz="1500" dirty="0"/>
              <a:t>工艺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项目中试</a:t>
            </a:r>
            <a:endParaRPr sz="1500" dirty="0"/>
          </a:p>
          <a:p>
            <a:pPr marL="292100" lvl="0" indent="-285750">
              <a:lnSpc>
                <a:spcPct val="130000"/>
              </a:lnSpc>
              <a:spcBef>
                <a:spcPts val="0"/>
              </a:spcBef>
              <a:buClr>
                <a:srgbClr val="000000"/>
              </a:buClr>
              <a:buSzPts val="1500"/>
              <a:buFont typeface="Noto Sans Symbols"/>
              <a:buChar char="❑"/>
            </a:pPr>
            <a:r>
              <a:rPr lang="en" sz="1500" dirty="0"/>
              <a:t>21世纪炼焦</a:t>
            </a:r>
            <a:r>
              <a:rPr lang="zh-CN" altLang="en-US" sz="1500" dirty="0"/>
              <a:t>工艺</a:t>
            </a:r>
            <a:r>
              <a:rPr lang="en" sz="1500" dirty="0"/>
              <a:t>的煤粉造粒工艺借鉴</a:t>
            </a:r>
            <a:r>
              <a:rPr lang="zh-CN" altLang="en-US" sz="1500" dirty="0"/>
              <a:t>煤粉压块工艺</a:t>
            </a:r>
            <a:r>
              <a:rPr lang="en" sz="1500" dirty="0"/>
              <a:t>，对所收集的煤粉采用无粘结剂造粒的工艺</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由于炭化室温度仍然为传统1000℃，而不是所设想的800℃，因此焦化时间缩短不如预期，焦炉产量仅提高2.4倍</a:t>
            </a:r>
            <a:endParaRPr sz="1500" dirty="0"/>
          </a:p>
        </p:txBody>
      </p:sp>
      <p:pic>
        <p:nvPicPr>
          <p:cNvPr id="171" name="Google Shape;171;p17"/>
          <p:cNvPicPr preferRelativeResize="0"/>
          <p:nvPr/>
        </p:nvPicPr>
        <p:blipFill rotWithShape="1">
          <a:blip r:embed="rId4">
            <a:alphaModFix/>
          </a:blip>
          <a:srcRect/>
          <a:stretch/>
        </p:blipFill>
        <p:spPr>
          <a:xfrm>
            <a:off x="623268" y="2873183"/>
            <a:ext cx="7897476" cy="15716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sp>
        <p:nvSpPr>
          <p:cNvPr id="176" name="Google Shape;176;p18"/>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177" name="Google Shape;177;p18"/>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78" name="Google Shape;178;p18"/>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179" name="Google Shape;179;p18"/>
          <p:cNvSpPr txBox="1">
            <a:spLocks noGrp="1"/>
          </p:cNvSpPr>
          <p:nvPr>
            <p:ph type="body" idx="1"/>
          </p:nvPr>
        </p:nvSpPr>
        <p:spPr>
          <a:xfrm>
            <a:off x="226925" y="107150"/>
            <a:ext cx="8627400" cy="4072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dirty="0">
                <a:latin typeface="Microsoft JhengHei"/>
                <a:ea typeface="Microsoft JhengHei"/>
                <a:cs typeface="Microsoft JhengHei"/>
                <a:sym typeface="Microsoft JhengHei"/>
              </a:rPr>
              <a:t>焦煤预处理概况</a:t>
            </a:r>
            <a:endParaRPr sz="2900" b="1" dirty="0">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dirty="0"/>
              <a:t>新日铁焦煤预处理工艺开发历程 </a:t>
            </a:r>
            <a:endParaRPr sz="1500" dirty="0"/>
          </a:p>
          <a:p>
            <a:pPr marL="292100" lvl="0" indent="-285750">
              <a:lnSpc>
                <a:spcPct val="130000"/>
              </a:lnSpc>
              <a:spcBef>
                <a:spcPts val="0"/>
              </a:spcBef>
              <a:buClr>
                <a:srgbClr val="000000"/>
              </a:buClr>
              <a:buSzPts val="1500"/>
              <a:buFont typeface="Courier New"/>
              <a:buChar char="o"/>
            </a:pPr>
            <a:r>
              <a:rPr lang="en" sz="1500" dirty="0"/>
              <a:t>21世纪炼焦</a:t>
            </a:r>
            <a:r>
              <a:rPr lang="zh-CN" altLang="en-US" sz="1500" dirty="0"/>
              <a:t>工艺</a:t>
            </a:r>
            <a:r>
              <a:rPr lang="en-CA" altLang="zh-CN" sz="1500" dirty="0"/>
              <a:t>/ </a:t>
            </a:r>
            <a:r>
              <a:rPr lang="en" sz="1500" dirty="0"/>
              <a:t>SCOPE21工艺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工业装置</a:t>
            </a:r>
            <a:endParaRPr sz="1500" dirty="0"/>
          </a:p>
          <a:p>
            <a:pPr marL="292100" lvl="0" indent="-285750">
              <a:lnSpc>
                <a:spcPct val="130000"/>
              </a:lnSpc>
              <a:spcBef>
                <a:spcPts val="0"/>
              </a:spcBef>
              <a:buClr>
                <a:srgbClr val="000000"/>
              </a:buClr>
              <a:buSzPts val="1500"/>
              <a:buFont typeface="Noto Sans Symbols"/>
              <a:buChar char="❑"/>
            </a:pPr>
            <a:r>
              <a:rPr lang="en" sz="1500" dirty="0"/>
              <a:t>中试试验中发现适用于</a:t>
            </a:r>
            <a:r>
              <a:rPr lang="zh-CN" altLang="en-US" sz="1500" dirty="0"/>
              <a:t>煤粉压块工艺</a:t>
            </a:r>
            <a:r>
              <a:rPr lang="en" sz="1500" dirty="0"/>
              <a:t>的煤粉无粘结剂不适用于 21世纪炼焦</a:t>
            </a:r>
            <a:r>
              <a:rPr lang="zh-CN" altLang="en-US" sz="1500" dirty="0"/>
              <a:t>工艺</a:t>
            </a:r>
            <a:r>
              <a:rPr lang="en" sz="1500" dirty="0"/>
              <a:t>，只好改为沥青为粘结剂的煤粉造粒工艺</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流化床干燥机中分离收集的煤粉干燥预热至165℃造粒后并没有经过快速预热而直接装炉，仅对流化床干燥机中排出的粗粒煤进行快速预热，结果是焦煤的装炉温度由设计值的350℃降为250℃，焦炉增产由工艺初期的3倍，降至中试的2.4倍，在工业装置中进一步降至1.84倍</a:t>
            </a:r>
            <a:endParaRPr sz="1500" dirty="0"/>
          </a:p>
        </p:txBody>
      </p:sp>
      <p:pic>
        <p:nvPicPr>
          <p:cNvPr id="180" name="Google Shape;180;p18"/>
          <p:cNvPicPr preferRelativeResize="0"/>
          <p:nvPr/>
        </p:nvPicPr>
        <p:blipFill rotWithShape="1">
          <a:blip r:embed="rId4">
            <a:alphaModFix/>
          </a:blip>
          <a:srcRect/>
          <a:stretch/>
        </p:blipFill>
        <p:spPr>
          <a:xfrm>
            <a:off x="1955125" y="3763876"/>
            <a:ext cx="7077625" cy="2295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4"/>
        <p:cNvGrpSpPr/>
        <p:nvPr/>
      </p:nvGrpSpPr>
      <p:grpSpPr>
        <a:xfrm>
          <a:off x="0" y="0"/>
          <a:ext cx="0" cy="0"/>
          <a:chOff x="0" y="0"/>
          <a:chExt cx="0" cy="0"/>
        </a:xfrm>
      </p:grpSpPr>
      <p:sp>
        <p:nvSpPr>
          <p:cNvPr id="185" name="Google Shape;185;g33335ce668a_0_76"/>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186" name="Google Shape;186;g33335ce668a_0_76"/>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87" name="Google Shape;187;g33335ce668a_0_76"/>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188" name="Google Shape;188;g33335ce668a_0_76"/>
          <p:cNvSpPr txBox="1">
            <a:spLocks noGrp="1"/>
          </p:cNvSpPr>
          <p:nvPr>
            <p:ph type="body" idx="1"/>
          </p:nvPr>
        </p:nvSpPr>
        <p:spPr>
          <a:xfrm>
            <a:off x="193050" y="147484"/>
            <a:ext cx="3199079" cy="4720391"/>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dirty="0">
                <a:latin typeface="Microsoft JhengHei"/>
                <a:ea typeface="Microsoft JhengHei"/>
                <a:cs typeface="Microsoft JhengHei"/>
                <a:sym typeface="Microsoft JhengHei"/>
              </a:rPr>
              <a:t>焦煤预处理概况</a:t>
            </a:r>
            <a:endParaRPr sz="2900" b="1" dirty="0">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dirty="0"/>
              <a:t>新日铁焦煤预处理工艺开发历程 </a:t>
            </a:r>
            <a:endParaRPr sz="1500" dirty="0"/>
          </a:p>
          <a:p>
            <a:pPr marL="292100" lvl="0" indent="-285750">
              <a:lnSpc>
                <a:spcPct val="130000"/>
              </a:lnSpc>
              <a:spcBef>
                <a:spcPts val="0"/>
              </a:spcBef>
              <a:buClr>
                <a:srgbClr val="000000"/>
              </a:buClr>
              <a:buSzPts val="1500"/>
              <a:buFont typeface="Courier New"/>
              <a:buChar char="o"/>
            </a:pPr>
            <a:r>
              <a:rPr lang="en" sz="1500" dirty="0"/>
              <a:t>21世纪炼焦</a:t>
            </a:r>
            <a:r>
              <a:rPr lang="zh-CN" altLang="en-US" sz="1500" dirty="0"/>
              <a:t>工艺</a:t>
            </a:r>
            <a:r>
              <a:rPr lang="en-CA" altLang="zh-CN" sz="1500" dirty="0"/>
              <a:t>/ </a:t>
            </a:r>
            <a:r>
              <a:rPr lang="en" sz="1500" dirty="0"/>
              <a:t>SCOPE21工艺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工业装置</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主要工艺设备</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中温流化床干燥机</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焦煤气流快速预热装置</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煤粉沥青造粒装置</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焦煤密相气力输送装置</a:t>
            </a:r>
            <a:endParaRPr sz="1500" dirty="0"/>
          </a:p>
          <a:p>
            <a:pPr marL="292100" lvl="0" indent="-285750">
              <a:lnSpc>
                <a:spcPct val="130000"/>
              </a:lnSpc>
              <a:spcBef>
                <a:spcPts val="0"/>
              </a:spcBef>
              <a:buClr>
                <a:srgbClr val="000000"/>
              </a:buClr>
              <a:buSzPts val="1500"/>
              <a:buFont typeface="Noto Sans Symbols"/>
              <a:buChar char="⮚"/>
            </a:pPr>
            <a:r>
              <a:rPr lang="en" sz="1500" dirty="0"/>
              <a:t>21</a:t>
            </a:r>
            <a:r>
              <a:rPr lang="zh-CN" altLang="en-US" sz="1500" dirty="0"/>
              <a:t>世纪工艺</a:t>
            </a:r>
            <a:r>
              <a:rPr lang="en" sz="1500" dirty="0"/>
              <a:t>中没有煤塔，与现有的焦炉相比，变动较大</a:t>
            </a:r>
            <a:endParaRPr sz="1500" dirty="0"/>
          </a:p>
        </p:txBody>
      </p:sp>
      <p:pic>
        <p:nvPicPr>
          <p:cNvPr id="3" name="Picture 2" descr="Diagram of a coking chamber&#10;&#10;AI-generated content may be incorrect.">
            <a:extLst>
              <a:ext uri="{FF2B5EF4-FFF2-40B4-BE49-F238E27FC236}">
                <a16:creationId xmlns:a16="http://schemas.microsoft.com/office/drawing/2014/main" id="{FE441B8F-3312-B2B3-A239-0E62D3ABD544}"/>
              </a:ext>
            </a:extLst>
          </p:cNvPr>
          <p:cNvPicPr>
            <a:picLocks noChangeAspect="1"/>
          </p:cNvPicPr>
          <p:nvPr/>
        </p:nvPicPr>
        <p:blipFill>
          <a:blip r:embed="rId4"/>
          <a:stretch>
            <a:fillRect/>
          </a:stretch>
        </p:blipFill>
        <p:spPr>
          <a:xfrm>
            <a:off x="3883004" y="0"/>
            <a:ext cx="5148841" cy="524800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3"/>
        <p:cNvGrpSpPr/>
        <p:nvPr/>
      </p:nvGrpSpPr>
      <p:grpSpPr>
        <a:xfrm>
          <a:off x="0" y="0"/>
          <a:ext cx="0" cy="0"/>
          <a:chOff x="0" y="0"/>
          <a:chExt cx="0" cy="0"/>
        </a:xfrm>
      </p:grpSpPr>
      <p:sp>
        <p:nvSpPr>
          <p:cNvPr id="194" name="Google Shape;194;p19"/>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195" name="Google Shape;195;p19"/>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96" name="Google Shape;196;p19"/>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197" name="Google Shape;197;p19"/>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198" name="Google Shape;198;p19"/>
          <p:cNvSpPr txBox="1">
            <a:spLocks noGrp="1"/>
          </p:cNvSpPr>
          <p:nvPr>
            <p:ph type="body" idx="1"/>
          </p:nvPr>
        </p:nvSpPr>
        <p:spPr>
          <a:xfrm>
            <a:off x="151274" y="205700"/>
            <a:ext cx="8299782" cy="2858748"/>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dirty="0">
                <a:latin typeface="Microsoft JhengHei"/>
                <a:ea typeface="Microsoft JhengHei"/>
                <a:cs typeface="Microsoft JhengHei"/>
                <a:sym typeface="Microsoft JhengHei"/>
              </a:rPr>
              <a:t>焦煤预处理概况</a:t>
            </a:r>
            <a:endParaRPr sz="2900" b="1" dirty="0">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dirty="0"/>
              <a:t>新日铁焦煤预处理工艺开发历程 </a:t>
            </a:r>
            <a:endParaRPr sz="1500" dirty="0"/>
          </a:p>
          <a:p>
            <a:pPr marL="292100" lvl="0" indent="-285750">
              <a:lnSpc>
                <a:spcPct val="130000"/>
              </a:lnSpc>
              <a:spcBef>
                <a:spcPts val="0"/>
              </a:spcBef>
              <a:buClr>
                <a:srgbClr val="000000"/>
              </a:buClr>
              <a:buSzPts val="1500"/>
              <a:buFont typeface="Courier New"/>
              <a:buChar char="o"/>
            </a:pPr>
            <a:r>
              <a:rPr lang="en" sz="1500" dirty="0"/>
              <a:t>21世纪炼焦</a:t>
            </a:r>
            <a:r>
              <a:rPr lang="zh-CN" altLang="en-US" sz="1500" dirty="0"/>
              <a:t>工艺</a:t>
            </a:r>
            <a:r>
              <a:rPr lang="en-CA" altLang="zh-CN" sz="1500" dirty="0"/>
              <a:t>/ </a:t>
            </a:r>
            <a:r>
              <a:rPr lang="en" sz="1500" dirty="0"/>
              <a:t>SCOPE21工艺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在流化床干燥机中将焦煤的入炉水分降至0%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对干燥过程中分离收集的煤粉采用沥青为粘结剂进行挤压造粒；</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对干燥过程中排出的粗颗粒焦煤采用气流装置进行快速预热，提高其粘结性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快速预热后的粗粒煤与造粒后的煤粉通过柱塞流气力输送至焦炉 </a:t>
            </a:r>
            <a:endParaRPr sz="1500" dirty="0"/>
          </a:p>
        </p:txBody>
      </p:sp>
      <p:sp>
        <p:nvSpPr>
          <p:cNvPr id="200" name="Google Shape;200;p19"/>
          <p:cNvSpPr txBox="1"/>
          <p:nvPr/>
        </p:nvSpPr>
        <p:spPr>
          <a:xfrm>
            <a:off x="151274" y="3234526"/>
            <a:ext cx="6305792" cy="774001"/>
          </a:xfrm>
          <a:prstGeom prst="rect">
            <a:avLst/>
          </a:prstGeom>
          <a:noFill/>
          <a:ln>
            <a:noFill/>
          </a:ln>
        </p:spPr>
        <p:txBody>
          <a:bodyPr spcFirstLastPara="1" wrap="square" lIns="68575" tIns="34275" rIns="68575" bIns="34275" anchor="t" anchorCtr="0">
            <a:noAutofit/>
          </a:bodyPr>
          <a:lstStyle/>
          <a:p>
            <a:pPr marL="177800" lvl="0" indent="-177800">
              <a:lnSpc>
                <a:spcPct val="120000"/>
              </a:lnSpc>
              <a:buSzPts val="1500"/>
              <a:buFont typeface="Arial"/>
              <a:buChar char="•"/>
            </a:pPr>
            <a:r>
              <a:rPr lang="en" sz="1500" dirty="0"/>
              <a:t>21世纪炼焦</a:t>
            </a:r>
            <a:r>
              <a:rPr lang="zh-CN" altLang="en-US" sz="1500" dirty="0"/>
              <a:t>工艺</a:t>
            </a:r>
            <a:r>
              <a:rPr lang="en" sz="1500" b="0" i="0" u="none" strike="noStrike" cap="none" dirty="0">
                <a:solidFill>
                  <a:schemeClr val="dk2"/>
                </a:solidFill>
                <a:latin typeface="Arial"/>
                <a:ea typeface="Arial"/>
                <a:cs typeface="Arial"/>
                <a:sym typeface="Arial"/>
              </a:rPr>
              <a:t>实质上就是焦煤干燥造粒及快速预热工艺，可以简称为</a:t>
            </a:r>
            <a:r>
              <a:rPr lang="en" sz="1500" b="1" i="0" u="none" strike="noStrike" cap="none" dirty="0">
                <a:solidFill>
                  <a:schemeClr val="dk2"/>
                </a:solidFill>
                <a:latin typeface="Arial"/>
                <a:ea typeface="Arial"/>
                <a:cs typeface="Arial"/>
                <a:sym typeface="Arial"/>
              </a:rPr>
              <a:t>焦煤干燥+煤粉造粒+粗粒煤快速预热</a:t>
            </a:r>
            <a:r>
              <a:rPr lang="en" sz="1500" b="0" i="0" u="none" strike="noStrike" cap="none" dirty="0">
                <a:solidFill>
                  <a:schemeClr val="dk2"/>
                </a:solidFill>
                <a:latin typeface="Arial"/>
                <a:ea typeface="Arial"/>
                <a:cs typeface="Arial"/>
                <a:sym typeface="Arial"/>
              </a:rPr>
              <a:t> </a:t>
            </a:r>
            <a:endParaRPr sz="1500" b="0" i="0" u="none" strike="noStrike" cap="none" dirty="0">
              <a:solidFill>
                <a:schemeClr val="dk2"/>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4"/>
        <p:cNvGrpSpPr/>
        <p:nvPr/>
      </p:nvGrpSpPr>
      <p:grpSpPr>
        <a:xfrm>
          <a:off x="0" y="0"/>
          <a:ext cx="0" cy="0"/>
          <a:chOff x="0" y="0"/>
          <a:chExt cx="0" cy="0"/>
        </a:xfrm>
      </p:grpSpPr>
      <p:sp>
        <p:nvSpPr>
          <p:cNvPr id="205" name="Google Shape;205;p20"/>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06" name="Google Shape;206;p20"/>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07" name="Google Shape;207;p20"/>
          <p:cNvSpPr txBox="1">
            <a:spLocks noGrp="1"/>
          </p:cNvSpPr>
          <p:nvPr>
            <p:ph type="body" idx="1"/>
          </p:nvPr>
        </p:nvSpPr>
        <p:spPr>
          <a:xfrm>
            <a:off x="406023" y="233675"/>
            <a:ext cx="4581600" cy="32976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dirty="0">
                <a:latin typeface="Microsoft JhengHei"/>
                <a:ea typeface="Microsoft JhengHei"/>
                <a:cs typeface="Microsoft JhengHei"/>
                <a:sym typeface="Microsoft JhengHei"/>
              </a:rPr>
              <a:t>焦煤预处理概况</a:t>
            </a:r>
            <a:endParaRPr sz="2700" b="1" dirty="0">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dirty="0"/>
              <a:t>新日铁焦煤预处理工艺开发历程 </a:t>
            </a:r>
            <a:endParaRPr sz="1500" dirty="0"/>
          </a:p>
          <a:p>
            <a:pPr marL="292100" lvl="0" indent="-285750">
              <a:lnSpc>
                <a:spcPct val="130000"/>
              </a:lnSpc>
              <a:spcBef>
                <a:spcPts val="0"/>
              </a:spcBef>
              <a:buClr>
                <a:srgbClr val="000000"/>
              </a:buClr>
              <a:buSzPts val="1500"/>
              <a:buFont typeface="Courier New"/>
              <a:buChar char="o"/>
            </a:pPr>
            <a:r>
              <a:rPr lang="en" sz="1500" dirty="0"/>
              <a:t>21世纪炼焦</a:t>
            </a:r>
            <a:r>
              <a:rPr lang="zh-CN" altLang="en-US" sz="1500" dirty="0"/>
              <a:t>工艺</a:t>
            </a:r>
            <a:r>
              <a:rPr lang="en-CA" altLang="zh-CN" sz="1500" dirty="0"/>
              <a:t>/ </a:t>
            </a:r>
            <a:r>
              <a:rPr lang="en" sz="1500" dirty="0"/>
              <a:t>SCOPE21工艺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工艺效果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弱粘结性煤配比达57%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产能提高1.84倍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焦炉投资降低18%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工艺过程无烟无尘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节能20%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NOx降低30% </a:t>
            </a:r>
            <a:endParaRPr sz="1500" dirty="0"/>
          </a:p>
        </p:txBody>
      </p:sp>
      <p:sp>
        <p:nvSpPr>
          <p:cNvPr id="208" name="Google Shape;208;p20"/>
          <p:cNvSpPr txBox="1"/>
          <p:nvPr/>
        </p:nvSpPr>
        <p:spPr>
          <a:xfrm>
            <a:off x="4321908" y="773723"/>
            <a:ext cx="3956142" cy="3113677"/>
          </a:xfrm>
          <a:prstGeom prst="rect">
            <a:avLst/>
          </a:prstGeom>
          <a:noFill/>
          <a:ln>
            <a:noFill/>
          </a:ln>
        </p:spPr>
        <p:txBody>
          <a:bodyPr spcFirstLastPara="1" wrap="square" lIns="68575" tIns="34275" rIns="68575" bIns="34275" anchor="t" anchorCtr="0">
            <a:noAutofit/>
          </a:bodyPr>
          <a:lstStyle/>
          <a:p>
            <a:pPr marL="292100" marR="0" lvl="0" indent="-285750" algn="l" rtl="0">
              <a:lnSpc>
                <a:spcPct val="130000"/>
              </a:lnSpc>
              <a:spcBef>
                <a:spcPts val="0"/>
              </a:spcBef>
              <a:spcAft>
                <a:spcPts val="0"/>
              </a:spcAft>
              <a:buClr>
                <a:srgbClr val="000000"/>
              </a:buClr>
              <a:buSzPts val="1500"/>
              <a:buFont typeface="Noto Sans Symbols"/>
              <a:buChar char="▪"/>
            </a:pPr>
            <a:r>
              <a:rPr lang="en" sz="1500" b="0" i="0" u="none" strike="noStrike" cap="none">
                <a:solidFill>
                  <a:schemeClr val="dk2"/>
                </a:solidFill>
                <a:latin typeface="Arial"/>
                <a:ea typeface="Arial"/>
                <a:cs typeface="Arial"/>
                <a:sym typeface="Arial"/>
              </a:rPr>
              <a:t>缺点 </a:t>
            </a:r>
            <a:endParaRPr sz="1500" b="0" i="0" u="none" strike="noStrike" cap="none">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Noto Sans Symbols"/>
              <a:buChar char="❑"/>
            </a:pPr>
            <a:r>
              <a:rPr lang="en" sz="1500" b="0" i="0" u="none" strike="noStrike" cap="none">
                <a:solidFill>
                  <a:schemeClr val="dk2"/>
                </a:solidFill>
                <a:latin typeface="Arial"/>
                <a:ea typeface="Arial"/>
                <a:cs typeface="Arial"/>
                <a:sym typeface="Arial"/>
              </a:rPr>
              <a:t>流化床干燥为中温烟气（450ºC ） </a:t>
            </a:r>
            <a:endParaRPr sz="1500" b="0" i="0" u="none" strike="noStrike" cap="none">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Noto Sans Symbols"/>
              <a:buChar char="❑"/>
            </a:pPr>
            <a:r>
              <a:rPr lang="en" sz="1500" b="0" i="0" u="none" strike="noStrike" cap="none">
                <a:solidFill>
                  <a:schemeClr val="dk2"/>
                </a:solidFill>
                <a:latin typeface="Arial"/>
                <a:ea typeface="Arial"/>
                <a:cs typeface="Arial"/>
                <a:sym typeface="Arial"/>
              </a:rPr>
              <a:t>需要独立的粗粒煤气流快速预热装置 </a:t>
            </a:r>
            <a:endParaRPr sz="1500" b="0" i="0" u="none" strike="noStrike" cap="none">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Noto Sans Symbols"/>
              <a:buChar char="❑"/>
            </a:pPr>
            <a:r>
              <a:rPr lang="en" sz="1500" b="0" i="0" u="none" strike="noStrike" cap="none">
                <a:solidFill>
                  <a:schemeClr val="dk2"/>
                </a:solidFill>
                <a:latin typeface="Arial"/>
                <a:ea typeface="Arial"/>
                <a:cs typeface="Arial"/>
                <a:sym typeface="Arial"/>
              </a:rPr>
              <a:t>煤粉造粒需要采用沥青为粘结剂，且添加比例过高 </a:t>
            </a:r>
            <a:endParaRPr sz="1500" b="0" i="0" u="none" strike="noStrike" cap="none">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Noto Sans Symbols"/>
              <a:buChar char="❑"/>
            </a:pPr>
            <a:r>
              <a:rPr lang="en" sz="1500" b="0" i="0" u="none" strike="noStrike" cap="none">
                <a:solidFill>
                  <a:schemeClr val="dk2"/>
                </a:solidFill>
                <a:latin typeface="Arial"/>
                <a:ea typeface="Arial"/>
                <a:cs typeface="Arial"/>
                <a:sym typeface="Arial"/>
              </a:rPr>
              <a:t>导致装置投资大，运行费用高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2"/>
        <p:cNvGrpSpPr/>
        <p:nvPr/>
      </p:nvGrpSpPr>
      <p:grpSpPr>
        <a:xfrm>
          <a:off x="0" y="0"/>
          <a:ext cx="0" cy="0"/>
          <a:chOff x="0" y="0"/>
          <a:chExt cx="0" cy="0"/>
        </a:xfrm>
      </p:grpSpPr>
      <p:sp>
        <p:nvSpPr>
          <p:cNvPr id="213" name="Google Shape;213;p21"/>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14" name="Google Shape;214;p21"/>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15" name="Google Shape;215;p21"/>
          <p:cNvSpPr txBox="1">
            <a:spLocks noGrp="1"/>
          </p:cNvSpPr>
          <p:nvPr>
            <p:ph type="body" idx="1"/>
          </p:nvPr>
        </p:nvSpPr>
        <p:spPr>
          <a:xfrm>
            <a:off x="269250" y="411475"/>
            <a:ext cx="6720900" cy="2011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焦煤预处理概况</a:t>
            </a:r>
            <a:endParaRPr sz="2700" b="1" dirty="0">
              <a:latin typeface="Microsoft JhengHei"/>
              <a:ea typeface="Microsoft JhengHei"/>
              <a:cs typeface="Microsoft JhengHei"/>
              <a:sym typeface="Microsoft JhengHei"/>
            </a:endParaRPr>
          </a:p>
          <a:p>
            <a:pPr marL="177800" lvl="0" indent="-171450" algn="l" rtl="0">
              <a:lnSpc>
                <a:spcPct val="130000"/>
              </a:lnSpc>
              <a:spcBef>
                <a:spcPts val="0"/>
              </a:spcBef>
              <a:spcAft>
                <a:spcPts val="0"/>
              </a:spcAft>
              <a:buClr>
                <a:srgbClr val="000000"/>
              </a:buClr>
              <a:buSzPts val="1500"/>
              <a:buChar char="•"/>
            </a:pPr>
            <a:r>
              <a:rPr lang="en" sz="1500" dirty="0"/>
              <a:t>新日铁焦煤预处理工艺开发历程 </a:t>
            </a:r>
            <a:endParaRPr sz="1500" dirty="0"/>
          </a:p>
          <a:p>
            <a:pPr marL="177800" lvl="0" indent="-171450">
              <a:lnSpc>
                <a:spcPct val="130000"/>
              </a:lnSpc>
              <a:spcBef>
                <a:spcPts val="0"/>
              </a:spcBef>
              <a:buClr>
                <a:srgbClr val="000000"/>
              </a:buClr>
              <a:buSzPts val="1500"/>
              <a:buFont typeface="Courier New"/>
              <a:buChar char="o"/>
            </a:pPr>
            <a:r>
              <a:rPr lang="en" sz="1500" dirty="0"/>
              <a:t>21世纪炼焦</a:t>
            </a:r>
            <a:r>
              <a:rPr lang="zh-CN" altLang="en-US" sz="1500" dirty="0"/>
              <a:t>工艺</a:t>
            </a:r>
            <a:r>
              <a:rPr lang="en-CA" altLang="zh-CN" sz="1500" dirty="0"/>
              <a:t>/ </a:t>
            </a:r>
            <a:r>
              <a:rPr lang="en" sz="1500" dirty="0"/>
              <a:t>SCOPE21工艺 </a:t>
            </a:r>
            <a:endParaRPr sz="1500" dirty="0"/>
          </a:p>
          <a:p>
            <a:pPr marL="177800" lvl="0" indent="-171450">
              <a:lnSpc>
                <a:spcPct val="130000"/>
              </a:lnSpc>
              <a:spcBef>
                <a:spcPts val="0"/>
              </a:spcBef>
              <a:buClr>
                <a:srgbClr val="000000"/>
              </a:buClr>
              <a:buSzPts val="1500"/>
              <a:buFont typeface="Noto Sans Symbols"/>
              <a:buChar char="▪"/>
            </a:pPr>
            <a:r>
              <a:rPr lang="en" sz="1500" dirty="0"/>
              <a:t>21世纪炼焦</a:t>
            </a:r>
            <a:r>
              <a:rPr lang="zh-CN" altLang="en-US" sz="1500" dirty="0"/>
              <a:t>工艺</a:t>
            </a:r>
            <a:r>
              <a:rPr lang="en" sz="1500" dirty="0"/>
              <a:t>工业装置采用沥青为粘结剂挤压造粒</a:t>
            </a:r>
            <a:endParaRPr sz="1500" dirty="0"/>
          </a:p>
          <a:p>
            <a:pPr marL="177800" lvl="0" indent="-171450" algn="l" rtl="0">
              <a:lnSpc>
                <a:spcPct val="130000"/>
              </a:lnSpc>
              <a:spcBef>
                <a:spcPts val="0"/>
              </a:spcBef>
              <a:spcAft>
                <a:spcPts val="0"/>
              </a:spcAft>
              <a:buClr>
                <a:srgbClr val="000000"/>
              </a:buClr>
              <a:buSzPts val="1500"/>
              <a:buFont typeface="Noto Sans Symbols"/>
              <a:buChar char="❑"/>
            </a:pPr>
            <a:r>
              <a:rPr lang="en" sz="1500" dirty="0"/>
              <a:t>采用沥青为粘结剂挤压煤粉造粒工艺取得令人满意结果</a:t>
            </a:r>
            <a:endParaRPr sz="1500" dirty="0"/>
          </a:p>
        </p:txBody>
      </p:sp>
      <p:pic>
        <p:nvPicPr>
          <p:cNvPr id="216" name="Google Shape;216;p21"/>
          <p:cNvPicPr preferRelativeResize="0"/>
          <p:nvPr/>
        </p:nvPicPr>
        <p:blipFill rotWithShape="1">
          <a:blip r:embed="rId4">
            <a:alphaModFix/>
          </a:blip>
          <a:srcRect/>
          <a:stretch/>
        </p:blipFill>
        <p:spPr>
          <a:xfrm>
            <a:off x="1228730" y="2467836"/>
            <a:ext cx="4801949" cy="164575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
        <p:cNvGrpSpPr/>
        <p:nvPr/>
      </p:nvGrpSpPr>
      <p:grpSpPr>
        <a:xfrm>
          <a:off x="0" y="0"/>
          <a:ext cx="0" cy="0"/>
          <a:chOff x="0" y="0"/>
          <a:chExt cx="0" cy="0"/>
        </a:xfrm>
      </p:grpSpPr>
      <p:sp>
        <p:nvSpPr>
          <p:cNvPr id="64" name="Google Shape;64;p7"/>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65" name="Google Shape;65;p7"/>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66" name="Google Shape;66;p7"/>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67" name="Google Shape;67;p7"/>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68" name="Google Shape;68;p7"/>
          <p:cNvSpPr txBox="1">
            <a:spLocks noGrp="1"/>
          </p:cNvSpPr>
          <p:nvPr>
            <p:ph type="body" idx="1"/>
          </p:nvPr>
        </p:nvSpPr>
        <p:spPr>
          <a:xfrm>
            <a:off x="478150" y="156200"/>
            <a:ext cx="8363100" cy="2867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dirty="0">
                <a:latin typeface="Microsoft JhengHei"/>
                <a:ea typeface="Microsoft JhengHei"/>
                <a:cs typeface="Microsoft JhengHei"/>
                <a:sym typeface="Microsoft JhengHei"/>
              </a:rPr>
              <a:t>焦煤预处理概况</a:t>
            </a:r>
            <a:endParaRPr sz="2700" b="1" dirty="0">
              <a:latin typeface="Microsoft JhengHei"/>
              <a:ea typeface="Microsoft JhengHei"/>
              <a:cs typeface="Microsoft JhengHei"/>
              <a:sym typeface="Microsoft JhengHei"/>
            </a:endParaRPr>
          </a:p>
          <a:p>
            <a:pPr marL="292100" lvl="0" indent="-285750" algn="l" rtl="0">
              <a:lnSpc>
                <a:spcPct val="120000"/>
              </a:lnSpc>
              <a:spcBef>
                <a:spcPts val="0"/>
              </a:spcBef>
              <a:spcAft>
                <a:spcPts val="0"/>
              </a:spcAft>
              <a:buClr>
                <a:srgbClr val="000000"/>
              </a:buClr>
              <a:buSzPts val="1500"/>
              <a:buFont typeface="Arial"/>
              <a:buChar char="•"/>
            </a:pPr>
            <a:r>
              <a:rPr lang="en" sz="1500" dirty="0"/>
              <a:t>焦煤预处理的主要目的 </a:t>
            </a:r>
            <a:endParaRPr sz="1500" dirty="0"/>
          </a:p>
          <a:p>
            <a:pPr marL="292100" lvl="0" indent="-285750" algn="l" rtl="0">
              <a:lnSpc>
                <a:spcPct val="120000"/>
              </a:lnSpc>
              <a:spcBef>
                <a:spcPts val="0"/>
              </a:spcBef>
              <a:spcAft>
                <a:spcPts val="0"/>
              </a:spcAft>
              <a:buClr>
                <a:srgbClr val="000000"/>
              </a:buClr>
              <a:buSzPts val="1500"/>
              <a:buFont typeface="Courier New"/>
              <a:buChar char="o"/>
            </a:pPr>
            <a:r>
              <a:rPr lang="en" sz="1500" dirty="0"/>
              <a:t>焦炭的强度在很大程度上取决于原料煤的粘结性，而低品质煤的粘结性较差，因此不能直接作为原料煤使用 </a:t>
            </a:r>
            <a:endParaRPr sz="1500" dirty="0"/>
          </a:p>
          <a:p>
            <a:pPr marL="292100" lvl="0" indent="-285750" algn="l" rtl="0">
              <a:lnSpc>
                <a:spcPct val="120000"/>
              </a:lnSpc>
              <a:spcBef>
                <a:spcPts val="0"/>
              </a:spcBef>
              <a:spcAft>
                <a:spcPts val="0"/>
              </a:spcAft>
              <a:buClr>
                <a:srgbClr val="000000"/>
              </a:buClr>
              <a:buSzPts val="1500"/>
              <a:buFont typeface="Courier New"/>
              <a:buChar char="o"/>
            </a:pPr>
            <a:r>
              <a:rPr lang="en" sz="1500" dirty="0"/>
              <a:t>低品质煤的预处理，包括预干燥、快速预热和煤粉 造粒等工艺被证明是改善低品质煤的性状(粘结性)的有效方法 </a:t>
            </a:r>
            <a:endParaRPr sz="1500" dirty="0"/>
          </a:p>
          <a:p>
            <a:pPr marL="292100" lvl="0" indent="-285750" algn="l" rtl="0">
              <a:lnSpc>
                <a:spcPct val="120000"/>
              </a:lnSpc>
              <a:spcBef>
                <a:spcPts val="0"/>
              </a:spcBef>
              <a:spcAft>
                <a:spcPts val="0"/>
              </a:spcAft>
              <a:buClr>
                <a:srgbClr val="000000"/>
              </a:buClr>
              <a:buSzPts val="1500"/>
              <a:buFont typeface="Courier New"/>
              <a:buChar char="o"/>
            </a:pPr>
            <a:r>
              <a:rPr lang="en" sz="1500" dirty="0"/>
              <a:t>经过预处理来改变低品质煤性质，从而替代一部分高品质的焦煤，降低配煤成本 </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23" name="Google Shape;223;p22"/>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24" name="Google Shape;224;p22"/>
          <p:cNvSpPr txBox="1">
            <a:spLocks noGrp="1"/>
          </p:cNvSpPr>
          <p:nvPr>
            <p:ph type="body" idx="1"/>
          </p:nvPr>
        </p:nvSpPr>
        <p:spPr>
          <a:xfrm>
            <a:off x="299258" y="166255"/>
            <a:ext cx="8750957" cy="474102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dirty="0">
                <a:latin typeface="Microsoft JhengHei"/>
                <a:ea typeface="Microsoft JhengHei"/>
                <a:cs typeface="Microsoft JhengHei"/>
                <a:sym typeface="Microsoft JhengHei"/>
              </a:rPr>
              <a:t>焦煤预处理概况</a:t>
            </a:r>
            <a:endParaRPr sz="2900" b="1" dirty="0">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dirty="0"/>
              <a:t>新日铁焦煤预处理工艺开发过程中所取得的成就 </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b="1" dirty="0"/>
              <a:t>成就之一：粉尘问题得到解决 </a:t>
            </a:r>
            <a:endParaRPr sz="1500" b="1" dirty="0"/>
          </a:p>
          <a:p>
            <a:pPr marL="292100" lvl="0" indent="-285750" algn="l" rtl="0">
              <a:lnSpc>
                <a:spcPct val="130000"/>
              </a:lnSpc>
              <a:spcBef>
                <a:spcPts val="0"/>
              </a:spcBef>
              <a:spcAft>
                <a:spcPts val="0"/>
              </a:spcAft>
              <a:buClr>
                <a:srgbClr val="000000"/>
              </a:buClr>
              <a:buSzPts val="1500"/>
              <a:buFont typeface="Noto Sans Symbols"/>
              <a:buChar char="▪"/>
            </a:pPr>
            <a:r>
              <a:rPr lang="en" sz="1500" b="1" dirty="0"/>
              <a:t>煤粉造粒是焦煤预处理工艺中的关键 </a:t>
            </a:r>
            <a:endParaRPr sz="1500" b="1" dirty="0"/>
          </a:p>
          <a:p>
            <a:pPr marL="292100" lvl="0" indent="-285750">
              <a:lnSpc>
                <a:spcPct val="130000"/>
              </a:lnSpc>
              <a:spcBef>
                <a:spcPts val="0"/>
              </a:spcBef>
              <a:buClr>
                <a:srgbClr val="000000"/>
              </a:buClr>
              <a:buSzPts val="1500"/>
              <a:buFont typeface="Noto Sans Symbols"/>
              <a:buChar char="❑"/>
            </a:pPr>
            <a:r>
              <a:rPr lang="en" sz="1500" dirty="0"/>
              <a:t>焦煤预热</a:t>
            </a:r>
            <a:r>
              <a:rPr lang="zh-CN" altLang="en-US" sz="1500" dirty="0"/>
              <a:t>工艺</a:t>
            </a:r>
            <a:r>
              <a:rPr lang="en" sz="1500" dirty="0"/>
              <a:t>焦煤水分干燥至0%而又没有煤粉造粒装置，导致粉尘问题特别严重；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zh-CN" altLang="en-US" sz="1500" dirty="0"/>
              <a:t>煤调湿工艺</a:t>
            </a:r>
            <a:r>
              <a:rPr lang="en" sz="1500" dirty="0"/>
              <a:t>同样没有煤粉造粒，但通过对焦煤水分进行控制以保证粉尘问题在可接受程度范围内；</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zh-CN" altLang="en-US" sz="1500" dirty="0"/>
              <a:t>煤粉压块</a:t>
            </a:r>
            <a:r>
              <a:rPr lang="en" sz="1500" dirty="0"/>
              <a:t>工艺配备煤粉造粒装置，粉尘问题大大改善； </a:t>
            </a:r>
            <a:endParaRPr sz="1500" dirty="0"/>
          </a:p>
          <a:p>
            <a:pPr marL="292100" lvl="0" indent="-285750">
              <a:lnSpc>
                <a:spcPct val="130000"/>
              </a:lnSpc>
              <a:spcBef>
                <a:spcPts val="0"/>
              </a:spcBef>
              <a:buClr>
                <a:srgbClr val="000000"/>
              </a:buClr>
              <a:buSzPts val="1500"/>
              <a:buFont typeface="Noto Sans Symbols"/>
              <a:buChar char="❑"/>
            </a:pPr>
            <a:r>
              <a:rPr lang="en" sz="1500" dirty="0"/>
              <a:t>21</a:t>
            </a:r>
            <a:r>
              <a:rPr lang="zh-CN" altLang="en-US" sz="1500" dirty="0"/>
              <a:t>世纪工艺</a:t>
            </a:r>
            <a:r>
              <a:rPr lang="en" sz="1500" dirty="0"/>
              <a:t>配备煤粉造粒装置，粉尘问题彻底得到解决 </a:t>
            </a:r>
            <a:endParaRPr sz="15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3"/>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31" name="Google Shape;231;p23"/>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32" name="Google Shape;232;p23"/>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233" name="Google Shape;233;p23"/>
          <p:cNvSpPr txBox="1">
            <a:spLocks noGrp="1"/>
          </p:cNvSpPr>
          <p:nvPr>
            <p:ph type="body" idx="1"/>
          </p:nvPr>
        </p:nvSpPr>
        <p:spPr>
          <a:xfrm>
            <a:off x="304800" y="296985"/>
            <a:ext cx="7940000" cy="329834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dirty="0">
                <a:latin typeface="Microsoft JhengHei"/>
                <a:ea typeface="Microsoft JhengHei"/>
                <a:cs typeface="Microsoft JhengHei"/>
                <a:sym typeface="Microsoft JhengHei"/>
              </a:rPr>
              <a:t>焦煤预处理概况</a:t>
            </a:r>
            <a:endParaRPr sz="2900" b="1" dirty="0">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dirty="0"/>
              <a:t>新日铁焦煤预处理工艺开发过程中所取得的成就及存在的问题 </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b="1" dirty="0"/>
              <a:t>成就之二：焦煤干燥工艺的优化 </a:t>
            </a:r>
            <a:endParaRPr sz="1500" b="1"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在所开发的焦煤预处理工艺中，先后采用气流干燥，回转干燥及流化床干燥，</a:t>
            </a:r>
            <a:r>
              <a:rPr lang="en" sz="1500" b="1" u="sng" dirty="0"/>
              <a:t>最终优选出流化床干燥 </a:t>
            </a:r>
            <a:endParaRPr sz="1500" b="1" u="sng"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流化床干燥工艺用于焦煤预处理的优点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在干燥的过程中可以实现煤粉分离，从而对分离出的煤粉进行造粒，实现清洁生产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投资和维护费用低 </a:t>
            </a:r>
            <a:endParaRPr sz="15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4"/>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40" name="Google Shape;240;p24"/>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41" name="Google Shape;241;p24"/>
          <p:cNvSpPr txBox="1">
            <a:spLocks noGrp="1"/>
          </p:cNvSpPr>
          <p:nvPr>
            <p:ph type="body" idx="1"/>
          </p:nvPr>
        </p:nvSpPr>
        <p:spPr>
          <a:xfrm>
            <a:off x="231150" y="259075"/>
            <a:ext cx="8538600" cy="40719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dirty="0">
                <a:latin typeface="Microsoft JhengHei"/>
                <a:ea typeface="Microsoft JhengHei"/>
                <a:cs typeface="Microsoft JhengHei"/>
                <a:sym typeface="Microsoft JhengHei"/>
              </a:rPr>
              <a:t>焦煤预处理概况</a:t>
            </a:r>
            <a:endParaRPr sz="2900" b="1" dirty="0">
              <a:latin typeface="Microsoft JhengHei"/>
              <a:ea typeface="Microsoft JhengHei"/>
              <a:cs typeface="Microsoft JhengHei"/>
              <a:sym typeface="Microsoft JhengHei"/>
            </a:endParaRPr>
          </a:p>
          <a:p>
            <a:pPr marL="292100" indent="-285750">
              <a:lnSpc>
                <a:spcPct val="130000"/>
              </a:lnSpc>
              <a:spcBef>
                <a:spcPts val="0"/>
              </a:spcBef>
              <a:buClr>
                <a:srgbClr val="000000"/>
              </a:buClr>
              <a:buSzPts val="1500"/>
              <a:buFont typeface="Arial"/>
              <a:buChar char="•"/>
            </a:pPr>
            <a:r>
              <a:rPr lang="en" sz="1500" dirty="0"/>
              <a:t>新日铁焦煤预处理工艺开发过程中所存在的问题 </a:t>
            </a:r>
            <a:endParaRPr sz="1500" dirty="0"/>
          </a:p>
          <a:p>
            <a:pPr marL="292100" indent="-285750">
              <a:lnSpc>
                <a:spcPct val="130000"/>
              </a:lnSpc>
              <a:spcBef>
                <a:spcPts val="0"/>
              </a:spcBef>
              <a:buClr>
                <a:srgbClr val="000000"/>
              </a:buClr>
              <a:buSzPts val="1500"/>
              <a:buFont typeface="Courier New"/>
              <a:buChar char="o"/>
            </a:pPr>
            <a:r>
              <a:rPr lang="en" sz="1500" b="1" dirty="0"/>
              <a:t>问题之一：煤粉造粒过度/造粒的煤粉粒度过大 </a:t>
            </a:r>
            <a:endParaRPr sz="1500" b="1" dirty="0"/>
          </a:p>
          <a:p>
            <a:pPr marL="292100" indent="-285750">
              <a:lnSpc>
                <a:spcPct val="130000"/>
              </a:lnSpc>
              <a:spcBef>
                <a:spcPts val="0"/>
              </a:spcBef>
              <a:buClr>
                <a:srgbClr val="000000"/>
              </a:buClr>
              <a:buSzPts val="1500"/>
              <a:buFont typeface="Noto Sans Symbols"/>
              <a:buChar char="▪"/>
            </a:pPr>
            <a:r>
              <a:rPr lang="en" sz="1500" dirty="0"/>
              <a:t>无论是</a:t>
            </a:r>
            <a:r>
              <a:rPr lang="zh-CN" altLang="en-US" sz="1500" dirty="0"/>
              <a:t>煤粉压块</a:t>
            </a:r>
            <a:r>
              <a:rPr lang="en" sz="1500" dirty="0"/>
              <a:t>工艺(</a:t>
            </a:r>
            <a:r>
              <a:rPr lang="en-US" altLang="zh-CN" sz="1500" dirty="0"/>
              <a:t>DAPS)</a:t>
            </a:r>
            <a:r>
              <a:rPr lang="en" sz="1500" dirty="0"/>
              <a:t>还是21</a:t>
            </a:r>
            <a:r>
              <a:rPr lang="zh-CN" altLang="en-US" sz="1500" dirty="0"/>
              <a:t>世纪炼焦工艺</a:t>
            </a:r>
            <a:r>
              <a:rPr lang="en-CA" altLang="zh-CN" sz="1500" dirty="0"/>
              <a:t>(</a:t>
            </a:r>
            <a:r>
              <a:rPr lang="en-US" altLang="zh-CN" sz="1500" dirty="0"/>
              <a:t>SCOPE 21), </a:t>
            </a:r>
            <a:r>
              <a:rPr lang="en" sz="1500" dirty="0"/>
              <a:t>煤粉造粒都是对</a:t>
            </a:r>
            <a:r>
              <a:rPr lang="zh-CN" altLang="en-US" sz="1500" dirty="0"/>
              <a:t>从</a:t>
            </a:r>
            <a:r>
              <a:rPr lang="en" sz="1500" dirty="0"/>
              <a:t>流化床煤粉干燥机中收集的所有</a:t>
            </a:r>
            <a:r>
              <a:rPr lang="zh-CN" altLang="en-US" sz="1500" dirty="0"/>
              <a:t>煤粉</a:t>
            </a:r>
            <a:r>
              <a:rPr lang="en" sz="1500" dirty="0"/>
              <a:t>未经任何处理直接进行造粒</a:t>
            </a:r>
          </a:p>
          <a:p>
            <a:pPr marL="292100" indent="-285750">
              <a:lnSpc>
                <a:spcPct val="130000"/>
              </a:lnSpc>
              <a:spcBef>
                <a:spcPts val="0"/>
              </a:spcBef>
              <a:buClr>
                <a:srgbClr val="000000"/>
              </a:buClr>
              <a:buSzPts val="1500"/>
              <a:buFont typeface="Wingdings" panose="05000000000000000000" pitchFamily="2" charset="2"/>
              <a:buChar char="q"/>
            </a:pPr>
            <a:r>
              <a:rPr lang="zh-CN" altLang="en-US" sz="1500" dirty="0"/>
              <a:t>这是一个显而易见的失误，</a:t>
            </a:r>
            <a:r>
              <a:rPr lang="en" sz="1500" dirty="0"/>
              <a:t>从流化床干燥机中收集煤粉</a:t>
            </a:r>
            <a:r>
              <a:rPr lang="zh-CN" altLang="en-US" sz="1500" dirty="0"/>
              <a:t>的粒度和比例与</a:t>
            </a:r>
            <a:r>
              <a:rPr lang="en" sz="1500" dirty="0"/>
              <a:t>流化床干燥机</a:t>
            </a:r>
            <a:r>
              <a:rPr lang="zh-CN" altLang="en-US" sz="1500" dirty="0"/>
              <a:t>设计和运行参数有关，即使是同一</a:t>
            </a:r>
            <a:r>
              <a:rPr lang="en" sz="1500" dirty="0"/>
              <a:t>流化床干燥机</a:t>
            </a:r>
            <a:r>
              <a:rPr lang="zh-CN" altLang="en-US" sz="1500" dirty="0"/>
              <a:t>在不同运行工况下所</a:t>
            </a:r>
            <a:r>
              <a:rPr lang="en" sz="1500" dirty="0"/>
              <a:t>收集的煤粉</a:t>
            </a:r>
            <a:r>
              <a:rPr lang="zh-CN" altLang="en-US" sz="1500" dirty="0"/>
              <a:t>的粒度和比例都不同的</a:t>
            </a:r>
            <a:endParaRPr sz="1500" dirty="0"/>
          </a:p>
          <a:p>
            <a:pPr marL="292100" indent="-285750">
              <a:lnSpc>
                <a:spcPct val="130000"/>
              </a:lnSpc>
              <a:spcBef>
                <a:spcPts val="0"/>
              </a:spcBef>
              <a:buClr>
                <a:srgbClr val="000000"/>
              </a:buClr>
              <a:buSzPts val="1500"/>
              <a:buFont typeface="Wingdings" panose="05000000000000000000" pitchFamily="2" charset="2"/>
              <a:buChar char="v"/>
            </a:pPr>
            <a:r>
              <a:rPr lang="zh-CN" altLang="en-US" sz="1500" dirty="0"/>
              <a:t>煤粉压块</a:t>
            </a:r>
            <a:r>
              <a:rPr lang="en" sz="1500" dirty="0"/>
              <a:t>工艺中造粒煤粉粒度为&lt;0.3mm，其比例大约为焦煤量的30% </a:t>
            </a:r>
            <a:endParaRPr sz="1500" dirty="0"/>
          </a:p>
          <a:p>
            <a:pPr marL="292100" indent="-285750">
              <a:lnSpc>
                <a:spcPct val="130000"/>
              </a:lnSpc>
              <a:spcBef>
                <a:spcPts val="0"/>
              </a:spcBef>
              <a:buClr>
                <a:srgbClr val="000000"/>
              </a:buClr>
              <a:buSzPts val="1500"/>
              <a:buFont typeface="Wingdings" panose="05000000000000000000" pitchFamily="2" charset="2"/>
              <a:buChar char="v"/>
            </a:pPr>
            <a:r>
              <a:rPr lang="en" sz="1500" dirty="0"/>
              <a:t>21</a:t>
            </a:r>
            <a:r>
              <a:rPr lang="zh-CN" altLang="en-US" sz="1500" dirty="0"/>
              <a:t>世纪工艺</a:t>
            </a:r>
            <a:r>
              <a:rPr lang="en" sz="1500" dirty="0"/>
              <a:t>中造粒煤粉粒度为&lt;0.5mm，其比例大约为焦煤量的45% </a:t>
            </a:r>
          </a:p>
          <a:p>
            <a:pPr marL="292100" indent="-285750">
              <a:lnSpc>
                <a:spcPct val="130000"/>
              </a:lnSpc>
              <a:spcBef>
                <a:spcPts val="0"/>
              </a:spcBef>
              <a:buClr>
                <a:srgbClr val="000000"/>
              </a:buClr>
              <a:buSzPts val="1500"/>
              <a:buFont typeface="Wingdings" panose="05000000000000000000" pitchFamily="2" charset="2"/>
              <a:buChar char="Ø"/>
            </a:pPr>
            <a:r>
              <a:rPr lang="zh-CN" altLang="en-US" sz="1500" dirty="0"/>
              <a:t>未有任何文献给出煤粉压块</a:t>
            </a:r>
            <a:r>
              <a:rPr lang="en" sz="1500" dirty="0"/>
              <a:t>工艺(</a:t>
            </a:r>
            <a:r>
              <a:rPr lang="en-US" altLang="zh-CN" sz="1500" dirty="0"/>
              <a:t>DAPS)</a:t>
            </a:r>
            <a:r>
              <a:rPr lang="en" sz="1500" dirty="0"/>
              <a:t>还是21</a:t>
            </a:r>
            <a:r>
              <a:rPr lang="zh-CN" altLang="en-US" sz="1500" dirty="0"/>
              <a:t>世纪炼焦工艺</a:t>
            </a:r>
            <a:r>
              <a:rPr lang="en-CA" altLang="zh-CN" sz="1500" dirty="0"/>
              <a:t>(</a:t>
            </a:r>
            <a:r>
              <a:rPr lang="en-US" altLang="zh-CN" sz="1500" dirty="0"/>
              <a:t>SCOPE 21)</a:t>
            </a:r>
            <a:r>
              <a:rPr lang="zh-CN" altLang="en-US" sz="1500" dirty="0"/>
              <a:t>中</a:t>
            </a:r>
            <a:r>
              <a:rPr lang="en" sz="1500" dirty="0"/>
              <a:t>煤粉</a:t>
            </a:r>
            <a:r>
              <a:rPr lang="zh-CN" altLang="en-US" sz="1500" dirty="0"/>
              <a:t>造粒的粒度和比例的原因</a:t>
            </a:r>
            <a:endParaRPr sz="15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35e2bbcdfbf_3_31"/>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48" name="Google Shape;248;g35e2bbcdfbf_3_31"/>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49" name="Google Shape;249;g35e2bbcdfbf_3_31"/>
          <p:cNvSpPr txBox="1">
            <a:spLocks noGrp="1"/>
          </p:cNvSpPr>
          <p:nvPr>
            <p:ph type="body" idx="1"/>
          </p:nvPr>
        </p:nvSpPr>
        <p:spPr>
          <a:xfrm>
            <a:off x="231150" y="182875"/>
            <a:ext cx="8534700" cy="4363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dirty="0">
                <a:latin typeface="Microsoft JhengHei"/>
                <a:ea typeface="Microsoft JhengHei"/>
                <a:cs typeface="Microsoft JhengHei"/>
                <a:sym typeface="Microsoft JhengHei"/>
              </a:rPr>
              <a:t>焦煤预处理概况</a:t>
            </a:r>
            <a:endParaRPr sz="2900" b="1" dirty="0">
              <a:latin typeface="Microsoft JhengHei"/>
              <a:ea typeface="Microsoft JhengHei"/>
              <a:cs typeface="Microsoft JhengHei"/>
              <a:sym typeface="Microsoft JhengHei"/>
            </a:endParaRPr>
          </a:p>
          <a:p>
            <a:pPr marL="292100" lvl="0" indent="-285750">
              <a:lnSpc>
                <a:spcPct val="130000"/>
              </a:lnSpc>
              <a:spcBef>
                <a:spcPts val="0"/>
              </a:spcBef>
              <a:buClr>
                <a:srgbClr val="000000"/>
              </a:buClr>
              <a:buSzPts val="1500"/>
              <a:buFont typeface="Arial"/>
              <a:buChar char="•"/>
            </a:pPr>
            <a:r>
              <a:rPr lang="en" sz="1500" dirty="0"/>
              <a:t>新日铁焦煤预处理工艺开发过程中所存在的问题 </a:t>
            </a:r>
            <a:endParaRPr sz="1500" dirty="0"/>
          </a:p>
          <a:p>
            <a:pPr marL="292100" lvl="0" indent="-285750">
              <a:lnSpc>
                <a:spcPct val="130000"/>
              </a:lnSpc>
              <a:spcBef>
                <a:spcPts val="0"/>
              </a:spcBef>
              <a:buClr>
                <a:srgbClr val="000000"/>
              </a:buClr>
              <a:buSzPts val="1500"/>
              <a:buFont typeface="Courier New"/>
              <a:buChar char="o"/>
            </a:pPr>
            <a:r>
              <a:rPr lang="en" sz="1500" b="1" dirty="0"/>
              <a:t>问题之一：煤粉造粒过度/造粒的煤粉粒度过大</a:t>
            </a:r>
            <a:endParaRPr sz="1500" b="1" dirty="0"/>
          </a:p>
          <a:p>
            <a:pPr marL="292100" lvl="0" indent="-285750">
              <a:lnSpc>
                <a:spcPct val="130000"/>
              </a:lnSpc>
              <a:spcBef>
                <a:spcPts val="0"/>
              </a:spcBef>
              <a:buClr>
                <a:srgbClr val="000000"/>
              </a:buClr>
              <a:buSzPts val="1500"/>
              <a:buFont typeface="Noto Sans Symbols"/>
              <a:buChar char="▪"/>
            </a:pPr>
            <a:r>
              <a:rPr lang="en" sz="1500" dirty="0"/>
              <a:t>根据试验，</a:t>
            </a:r>
            <a:r>
              <a:rPr lang="zh-CN" altLang="en-US" sz="1500" dirty="0"/>
              <a:t>焦炉</a:t>
            </a:r>
            <a:r>
              <a:rPr lang="en" sz="1500" dirty="0"/>
              <a:t>实际运行和计算分析</a:t>
            </a:r>
            <a:r>
              <a:rPr lang="zh-CN" altLang="en-US" sz="1500" dirty="0"/>
              <a:t>，可以得出如下结论</a:t>
            </a:r>
            <a:endParaRPr sz="1500" dirty="0"/>
          </a:p>
          <a:p>
            <a:pPr marL="292100" lvl="0" indent="-285750">
              <a:lnSpc>
                <a:spcPct val="130000"/>
              </a:lnSpc>
              <a:spcBef>
                <a:spcPts val="0"/>
              </a:spcBef>
              <a:buClr>
                <a:srgbClr val="000000"/>
              </a:buClr>
              <a:buSzPts val="1500"/>
              <a:buFont typeface="Noto Sans Symbols"/>
              <a:buChar char="❑"/>
            </a:pPr>
            <a:r>
              <a:rPr lang="en" sz="1500" dirty="0"/>
              <a:t>对于湿煤装炉工艺，荒煤气在装煤期间所携带的煤粉颗粒</a:t>
            </a:r>
            <a:r>
              <a:rPr lang="zh-CN" altLang="en-US" sz="1500" dirty="0"/>
              <a:t>小于</a:t>
            </a:r>
            <a:r>
              <a:rPr lang="en" sz="1500" dirty="0"/>
              <a:t>0.25mm</a:t>
            </a:r>
            <a:endParaRPr sz="1500" dirty="0"/>
          </a:p>
          <a:p>
            <a:pPr marL="292100" lvl="0" indent="-285750">
              <a:lnSpc>
                <a:spcPct val="130000"/>
              </a:lnSpc>
              <a:spcBef>
                <a:spcPts val="0"/>
              </a:spcBef>
              <a:buClr>
                <a:srgbClr val="000000"/>
              </a:buClr>
              <a:buSzPts val="1500"/>
              <a:buFont typeface="Noto Sans Symbols"/>
              <a:buChar char="❑"/>
            </a:pPr>
            <a:r>
              <a:rPr lang="en" sz="1500" dirty="0"/>
              <a:t>对于干煤装炉工艺，荒煤气在装煤期间所携带的煤粉颗粒</a:t>
            </a:r>
            <a:r>
              <a:rPr lang="zh-CN" altLang="en-US" sz="1500" dirty="0"/>
              <a:t>小于</a:t>
            </a:r>
            <a:r>
              <a:rPr lang="en" sz="1500" dirty="0"/>
              <a:t>0.1mm</a:t>
            </a:r>
          </a:p>
          <a:p>
            <a:pPr marL="292100" indent="-285750">
              <a:lnSpc>
                <a:spcPct val="130000"/>
              </a:lnSpc>
              <a:spcBef>
                <a:spcPts val="0"/>
              </a:spcBef>
              <a:buClr>
                <a:srgbClr val="000000"/>
              </a:buClr>
              <a:buSzPts val="1500"/>
              <a:buFont typeface="Noto Sans Symbols"/>
              <a:buChar char="❑"/>
            </a:pPr>
            <a:r>
              <a:rPr lang="zh-CN" altLang="en-US" sz="1500" dirty="0"/>
              <a:t>如有必要，</a:t>
            </a:r>
            <a:r>
              <a:rPr lang="en" sz="1500" dirty="0"/>
              <a:t>对于干煤装炉工艺，荒煤气在装煤期间所携带的煤粉颗粒</a:t>
            </a:r>
            <a:r>
              <a:rPr lang="zh-CN" altLang="en-US" sz="1500" dirty="0"/>
              <a:t>可以降至</a:t>
            </a:r>
            <a:r>
              <a:rPr lang="en-CA" altLang="zh-CN" sz="1500" dirty="0"/>
              <a:t>0.075</a:t>
            </a:r>
            <a:r>
              <a:rPr lang="en" sz="1500" dirty="0"/>
              <a:t>mm</a:t>
            </a:r>
            <a:r>
              <a:rPr lang="zh-CN" altLang="en-US" sz="1500" dirty="0"/>
              <a:t>以下</a:t>
            </a:r>
            <a:endParaRPr lang="en" sz="1500" dirty="0"/>
          </a:p>
          <a:p>
            <a:pPr marL="292100" lvl="0" indent="-285750">
              <a:lnSpc>
                <a:spcPct val="130000"/>
              </a:lnSpc>
              <a:spcBef>
                <a:spcPts val="0"/>
              </a:spcBef>
              <a:buClr>
                <a:srgbClr val="000000"/>
              </a:buClr>
              <a:buSzPts val="1500"/>
              <a:buChar char="❑"/>
            </a:pPr>
            <a:r>
              <a:rPr lang="en" sz="1500" dirty="0"/>
              <a:t>煤粉颗粒越小，颗粒间的范德华力引起的粘附力越强</a:t>
            </a:r>
            <a:endParaRPr lang="en-CA" altLang="zh-CN" sz="1500" dirty="0"/>
          </a:p>
          <a:p>
            <a:pPr marL="292100" lvl="0" indent="-285750">
              <a:lnSpc>
                <a:spcPct val="130000"/>
              </a:lnSpc>
              <a:spcBef>
                <a:spcPts val="0"/>
              </a:spcBef>
              <a:buClr>
                <a:srgbClr val="000000"/>
              </a:buClr>
              <a:buSzPts val="1500"/>
              <a:buChar char="❑"/>
            </a:pPr>
            <a:r>
              <a:rPr lang="zh-CN" altLang="en-US" sz="1500" dirty="0"/>
              <a:t>当</a:t>
            </a:r>
            <a:r>
              <a:rPr lang="en" sz="1500" dirty="0"/>
              <a:t>&lt;0.1</a:t>
            </a:r>
            <a:r>
              <a:rPr lang="en-US" altLang="zh-CN" sz="1500" dirty="0"/>
              <a:t>mm</a:t>
            </a:r>
            <a:r>
              <a:rPr lang="zh-CN" altLang="en-US" sz="1500" dirty="0"/>
              <a:t>煤粉进行无粘结造粒时，由于煤粉</a:t>
            </a:r>
            <a:r>
              <a:rPr lang="en" sz="1500" dirty="0"/>
              <a:t>颗粒间的粘附力</a:t>
            </a:r>
            <a:r>
              <a:rPr lang="zh-CN" altLang="en-US" sz="1500" dirty="0"/>
              <a:t>大</a:t>
            </a:r>
            <a:r>
              <a:rPr lang="en" sz="1500" dirty="0"/>
              <a:t>，</a:t>
            </a:r>
            <a:r>
              <a:rPr lang="zh-CN" altLang="en-US" sz="1500" dirty="0"/>
              <a:t>造粒后的</a:t>
            </a:r>
            <a:r>
              <a:rPr lang="en" sz="1500" dirty="0"/>
              <a:t>煤粉块</a:t>
            </a:r>
            <a:r>
              <a:rPr lang="zh-CN" altLang="en-US" sz="1500" dirty="0"/>
              <a:t>强度足够高，</a:t>
            </a:r>
            <a:r>
              <a:rPr lang="en" sz="1500" dirty="0"/>
              <a:t>在</a:t>
            </a:r>
            <a:r>
              <a:rPr lang="zh-CN" altLang="en-US" sz="1500" dirty="0"/>
              <a:t>输送和装炉</a:t>
            </a:r>
            <a:r>
              <a:rPr lang="en" sz="1500" dirty="0"/>
              <a:t>过程中不易因受到冲击而粉碎，基本可以满足清洁装炉要求</a:t>
            </a:r>
          </a:p>
          <a:p>
            <a:pPr marL="292100" lvl="0" indent="-285750">
              <a:lnSpc>
                <a:spcPct val="130000"/>
              </a:lnSpc>
              <a:spcBef>
                <a:spcPts val="0"/>
              </a:spcBef>
              <a:buClr>
                <a:srgbClr val="000000"/>
              </a:buClr>
              <a:buSzPts val="1500"/>
              <a:buChar char="❑"/>
            </a:pPr>
            <a:r>
              <a:rPr lang="zh-CN" altLang="en-US" sz="1500" dirty="0"/>
              <a:t>而焦煤中粒度</a:t>
            </a:r>
            <a:r>
              <a:rPr lang="en" sz="1500" dirty="0"/>
              <a:t>&lt;0.1</a:t>
            </a:r>
            <a:r>
              <a:rPr lang="en-US" altLang="zh-CN" sz="1500" dirty="0"/>
              <a:t>mm</a:t>
            </a:r>
            <a:r>
              <a:rPr lang="zh-CN" altLang="en-US" sz="1500" dirty="0"/>
              <a:t>的超细煤粉比例大约为</a:t>
            </a:r>
            <a:r>
              <a:rPr lang="en-CA" altLang="zh-CN" sz="1500" dirty="0"/>
              <a:t>8-10%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35e2bbcdfbf_3_9"/>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56" name="Google Shape;256;g35e2bbcdfbf_3_9"/>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57" name="Google Shape;257;g35e2bbcdfbf_3_9"/>
          <p:cNvSpPr txBox="1">
            <a:spLocks noGrp="1"/>
          </p:cNvSpPr>
          <p:nvPr>
            <p:ph type="body" idx="1"/>
          </p:nvPr>
        </p:nvSpPr>
        <p:spPr>
          <a:xfrm>
            <a:off x="231150" y="182875"/>
            <a:ext cx="8538600" cy="40719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dirty="0">
                <a:latin typeface="Microsoft JhengHei"/>
                <a:ea typeface="Microsoft JhengHei"/>
                <a:cs typeface="Microsoft JhengHei"/>
                <a:sym typeface="Microsoft JhengHei"/>
              </a:rPr>
              <a:t>焦煤预处理概况</a:t>
            </a:r>
            <a:endParaRPr sz="2900" b="1" dirty="0">
              <a:latin typeface="Microsoft JhengHei"/>
              <a:ea typeface="Microsoft JhengHei"/>
              <a:cs typeface="Microsoft JhengHei"/>
              <a:sym typeface="Microsoft JhengHei"/>
            </a:endParaRPr>
          </a:p>
          <a:p>
            <a:pPr marL="292100" indent="-285750">
              <a:lnSpc>
                <a:spcPct val="130000"/>
              </a:lnSpc>
              <a:spcBef>
                <a:spcPts val="0"/>
              </a:spcBef>
              <a:buClr>
                <a:srgbClr val="000000"/>
              </a:buClr>
              <a:buSzPts val="1500"/>
              <a:buFont typeface="Arial"/>
              <a:buChar char="•"/>
            </a:pPr>
            <a:r>
              <a:rPr lang="en" sz="1500" dirty="0"/>
              <a:t>新日铁焦煤预处理工艺开发过程中所存在的问题 </a:t>
            </a:r>
            <a:endParaRPr sz="1500" dirty="0"/>
          </a:p>
          <a:p>
            <a:pPr marL="292100" indent="-285750">
              <a:lnSpc>
                <a:spcPct val="130000"/>
              </a:lnSpc>
              <a:spcBef>
                <a:spcPts val="0"/>
              </a:spcBef>
              <a:buClr>
                <a:srgbClr val="000000"/>
              </a:buClr>
              <a:buSzPts val="1500"/>
              <a:buFont typeface="Courier New"/>
              <a:buChar char="o"/>
            </a:pPr>
            <a:r>
              <a:rPr lang="en" sz="1500" b="1" dirty="0"/>
              <a:t>问题之一：煤粉造粒过度/造粒的煤粉粒度过大</a:t>
            </a:r>
            <a:endParaRPr sz="1500" b="1" dirty="0"/>
          </a:p>
          <a:p>
            <a:pPr marL="292100" indent="-285750">
              <a:lnSpc>
                <a:spcPct val="130000"/>
              </a:lnSpc>
              <a:spcBef>
                <a:spcPts val="0"/>
              </a:spcBef>
              <a:buClr>
                <a:srgbClr val="000000"/>
              </a:buClr>
              <a:buSzPts val="1500"/>
              <a:buFont typeface="Noto Sans Symbols"/>
              <a:buChar char="▪"/>
            </a:pPr>
            <a:r>
              <a:rPr lang="zh-CN" altLang="en-US" sz="1500" dirty="0"/>
              <a:t>煤粉压块</a:t>
            </a:r>
            <a:r>
              <a:rPr lang="en" sz="1500" dirty="0"/>
              <a:t>工艺</a:t>
            </a:r>
            <a:r>
              <a:rPr lang="zh-CN" altLang="en-US" sz="1500" dirty="0"/>
              <a:t>和</a:t>
            </a:r>
            <a:r>
              <a:rPr lang="en" sz="1500" dirty="0"/>
              <a:t>21世纪炼焦</a:t>
            </a:r>
            <a:r>
              <a:rPr lang="zh-CN" altLang="en-US" sz="1500" dirty="0"/>
              <a:t>工艺</a:t>
            </a:r>
            <a:r>
              <a:rPr lang="en" sz="1500" dirty="0"/>
              <a:t>都存在煤粉造粒过度/造粒的煤粉粒度过大问题，</a:t>
            </a:r>
            <a:r>
              <a:rPr lang="zh-CN" altLang="en-US" sz="1500" dirty="0"/>
              <a:t>尤其</a:t>
            </a:r>
            <a:r>
              <a:rPr lang="en" sz="1500" dirty="0"/>
              <a:t>是 21世纪炼焦</a:t>
            </a:r>
            <a:r>
              <a:rPr lang="zh-CN" altLang="en-US" sz="1500" dirty="0"/>
              <a:t>工艺</a:t>
            </a:r>
            <a:r>
              <a:rPr lang="en" sz="1500" dirty="0"/>
              <a:t>，其煤粉造粒过度/造粒的煤粉粒度过大问题</a:t>
            </a:r>
            <a:r>
              <a:rPr lang="zh-CN" altLang="en-US" sz="1500" dirty="0"/>
              <a:t>特别</a:t>
            </a:r>
            <a:r>
              <a:rPr lang="en" sz="1500" dirty="0"/>
              <a:t>严重，</a:t>
            </a:r>
            <a:r>
              <a:rPr lang="zh-CN" altLang="en-US" sz="1500" dirty="0"/>
              <a:t>导致</a:t>
            </a:r>
            <a:r>
              <a:rPr lang="en" sz="1500" dirty="0"/>
              <a:t>造粒后的煤粉块强度差，</a:t>
            </a:r>
            <a:r>
              <a:rPr lang="zh-CN" altLang="en-US" sz="1500" dirty="0"/>
              <a:t>输送和</a:t>
            </a:r>
            <a:r>
              <a:rPr lang="en" sz="1500" dirty="0"/>
              <a:t>装炉过程</a:t>
            </a:r>
            <a:r>
              <a:rPr lang="zh-CN" altLang="en-US" sz="1500" dirty="0"/>
              <a:t>中</a:t>
            </a:r>
            <a:r>
              <a:rPr lang="en" sz="1500" dirty="0"/>
              <a:t>破碎/粉化问题严重，</a:t>
            </a:r>
            <a:r>
              <a:rPr lang="zh-CN" altLang="en-US" sz="1500" dirty="0"/>
              <a:t>因此</a:t>
            </a:r>
            <a:r>
              <a:rPr lang="en" sz="1500" dirty="0"/>
              <a:t>在工业装置中煤粉造粒工艺</a:t>
            </a:r>
            <a:r>
              <a:rPr lang="zh-CN" altLang="en-US" sz="1500" dirty="0"/>
              <a:t>不得不改为</a:t>
            </a:r>
            <a:r>
              <a:rPr lang="en" sz="1500" dirty="0"/>
              <a:t>沥青为粘结剂</a:t>
            </a:r>
            <a:endParaRPr sz="1500" dirty="0"/>
          </a:p>
          <a:p>
            <a:pPr marL="292100" indent="-285750">
              <a:lnSpc>
                <a:spcPct val="130000"/>
              </a:lnSpc>
              <a:spcBef>
                <a:spcPts val="0"/>
              </a:spcBef>
              <a:buClr>
                <a:srgbClr val="000000"/>
              </a:buClr>
              <a:buSzPts val="1500"/>
              <a:buFont typeface="Noto Sans Symbols"/>
              <a:buChar char="▪"/>
            </a:pPr>
            <a:r>
              <a:rPr lang="en" sz="1500" dirty="0"/>
              <a:t>21世纪炼焦</a:t>
            </a:r>
            <a:r>
              <a:rPr lang="zh-CN" altLang="en-US" sz="1500" dirty="0"/>
              <a:t>工艺</a:t>
            </a:r>
            <a:r>
              <a:rPr lang="en" sz="1500" dirty="0"/>
              <a:t>中造粒煤粉粒度为0.5mm</a:t>
            </a:r>
            <a:r>
              <a:rPr lang="zh-CN" altLang="en-US" sz="1500" dirty="0"/>
              <a:t>以下</a:t>
            </a:r>
            <a:r>
              <a:rPr lang="en" sz="1500" dirty="0"/>
              <a:t>，比例为焦煤量的45%， 沥青的添加量为煤粉的8-10%，</a:t>
            </a:r>
            <a:r>
              <a:rPr lang="zh-CN" altLang="en-US" sz="1500" dirty="0"/>
              <a:t>为</a:t>
            </a:r>
            <a:r>
              <a:rPr lang="en" sz="1500" dirty="0"/>
              <a:t>焦煤量的3.6-4.5%。 由于沥青的添加比例过高，随着沥青价格高涨，沥青的添加成本将弱粘煤配比增加所产生的收益大部分消耗掉 </a:t>
            </a:r>
            <a:endParaRPr sz="1500" dirty="0"/>
          </a:p>
          <a:p>
            <a:pPr marL="292100" indent="-285750">
              <a:lnSpc>
                <a:spcPct val="130000"/>
              </a:lnSpc>
              <a:spcBef>
                <a:spcPts val="0"/>
              </a:spcBef>
              <a:buClr>
                <a:srgbClr val="000000"/>
              </a:buClr>
              <a:buSzPts val="1500"/>
              <a:buFont typeface="Noto Sans Symbols"/>
              <a:buChar char="▪"/>
            </a:pPr>
            <a:r>
              <a:rPr lang="en" sz="1500" dirty="0"/>
              <a:t>煤粉造粒过度不仅导致设备投资大，而且运行费用高（电耗和粘结剂消耗），致使21</a:t>
            </a:r>
            <a:r>
              <a:rPr lang="zh-CN" altLang="en-US" sz="1500" dirty="0"/>
              <a:t>世纪炼焦工艺</a:t>
            </a:r>
            <a:r>
              <a:rPr lang="en-CA" altLang="zh-CN" sz="1500" dirty="0"/>
              <a:t>(</a:t>
            </a:r>
            <a:r>
              <a:rPr lang="en-US" altLang="zh-CN" sz="1500" dirty="0"/>
              <a:t>SCOPE 21)</a:t>
            </a:r>
            <a:r>
              <a:rPr lang="zh-CN" altLang="en-US" sz="1500" dirty="0"/>
              <a:t>经济性</a:t>
            </a:r>
            <a:r>
              <a:rPr lang="en" sz="1500" dirty="0"/>
              <a:t>显著下降 （</a:t>
            </a:r>
            <a:r>
              <a:rPr lang="zh-CN" altLang="en-US" sz="1500" dirty="0"/>
              <a:t>参</a:t>
            </a:r>
            <a:r>
              <a:rPr lang="en" sz="1500" dirty="0"/>
              <a:t>见技术经济分析）</a:t>
            </a:r>
            <a:endParaRPr sz="1500" dirty="0"/>
          </a:p>
          <a:p>
            <a:pPr marL="292100" indent="-285750">
              <a:lnSpc>
                <a:spcPct val="130000"/>
              </a:lnSpc>
              <a:spcBef>
                <a:spcPts val="0"/>
              </a:spcBef>
              <a:buClr>
                <a:srgbClr val="000000"/>
              </a:buClr>
              <a:buSzPts val="1500"/>
              <a:buFont typeface="Wingdings" panose="05000000000000000000" pitchFamily="2" charset="2"/>
              <a:buChar char="q"/>
            </a:pPr>
            <a:r>
              <a:rPr lang="en" sz="1500" b="1" dirty="0"/>
              <a:t>因此煤粉造粒过度应当避免 </a:t>
            </a:r>
            <a:endParaRPr sz="15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
          <a:extLst>
            <a:ext uri="{FF2B5EF4-FFF2-40B4-BE49-F238E27FC236}">
              <a16:creationId xmlns:a16="http://schemas.microsoft.com/office/drawing/2014/main" id="{C8FD5130-28D2-1E6B-6A10-A350061FD12B}"/>
            </a:ext>
          </a:extLst>
        </p:cNvPr>
        <p:cNvGrpSpPr/>
        <p:nvPr/>
      </p:nvGrpSpPr>
      <p:grpSpPr>
        <a:xfrm>
          <a:off x="0" y="0"/>
          <a:ext cx="0" cy="0"/>
          <a:chOff x="0" y="0"/>
          <a:chExt cx="0" cy="0"/>
        </a:xfrm>
      </p:grpSpPr>
      <p:sp>
        <p:nvSpPr>
          <p:cNvPr id="247" name="Google Shape;247;g35e2bbcdfbf_3_31">
            <a:extLst>
              <a:ext uri="{FF2B5EF4-FFF2-40B4-BE49-F238E27FC236}">
                <a16:creationId xmlns:a16="http://schemas.microsoft.com/office/drawing/2014/main" id="{240D7DB7-5B25-B315-1031-B0E793EBB362}"/>
              </a:ext>
            </a:extLst>
          </p:cNvPr>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48" name="Google Shape;248;g35e2bbcdfbf_3_31">
            <a:extLst>
              <a:ext uri="{FF2B5EF4-FFF2-40B4-BE49-F238E27FC236}">
                <a16:creationId xmlns:a16="http://schemas.microsoft.com/office/drawing/2014/main" id="{A74C41FD-4AAD-88B5-1161-040239A1986E}"/>
              </a:ext>
            </a:extLst>
          </p:cNvPr>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49" name="Google Shape;249;g35e2bbcdfbf_3_31">
            <a:extLst>
              <a:ext uri="{FF2B5EF4-FFF2-40B4-BE49-F238E27FC236}">
                <a16:creationId xmlns:a16="http://schemas.microsoft.com/office/drawing/2014/main" id="{3C3E7E00-221A-682D-E096-683B779C225B}"/>
              </a:ext>
            </a:extLst>
          </p:cNvPr>
          <p:cNvSpPr txBox="1">
            <a:spLocks noGrp="1"/>
          </p:cNvSpPr>
          <p:nvPr>
            <p:ph type="body" idx="1"/>
          </p:nvPr>
        </p:nvSpPr>
        <p:spPr>
          <a:xfrm>
            <a:off x="231150" y="182875"/>
            <a:ext cx="5466265" cy="4363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dirty="0">
                <a:latin typeface="Microsoft JhengHei"/>
                <a:ea typeface="Microsoft JhengHei"/>
                <a:cs typeface="Microsoft JhengHei"/>
                <a:sym typeface="Microsoft JhengHei"/>
              </a:rPr>
              <a:t>焦煤预处理概况</a:t>
            </a:r>
            <a:endParaRPr sz="2900" b="1" dirty="0">
              <a:latin typeface="Microsoft JhengHei"/>
              <a:ea typeface="Microsoft JhengHei"/>
              <a:cs typeface="Microsoft JhengHei"/>
              <a:sym typeface="Microsoft JhengHei"/>
            </a:endParaRPr>
          </a:p>
          <a:p>
            <a:pPr marL="292100" lvl="0" indent="-285750">
              <a:lnSpc>
                <a:spcPct val="130000"/>
              </a:lnSpc>
              <a:spcBef>
                <a:spcPts val="0"/>
              </a:spcBef>
              <a:buClr>
                <a:srgbClr val="000000"/>
              </a:buClr>
              <a:buSzPts val="1500"/>
              <a:buFont typeface="Arial"/>
              <a:buChar char="•"/>
            </a:pPr>
            <a:r>
              <a:rPr lang="en" sz="1500" dirty="0"/>
              <a:t>新日铁焦煤预处理工艺开发过程中所存在的问题 </a:t>
            </a:r>
            <a:endParaRPr sz="1500" dirty="0"/>
          </a:p>
          <a:p>
            <a:pPr marL="292100" lvl="0" indent="-285750">
              <a:lnSpc>
                <a:spcPct val="130000"/>
              </a:lnSpc>
              <a:spcBef>
                <a:spcPts val="0"/>
              </a:spcBef>
              <a:buClr>
                <a:srgbClr val="000000"/>
              </a:buClr>
              <a:buSzPts val="1500"/>
              <a:buFont typeface="Courier New"/>
              <a:buChar char="o"/>
            </a:pPr>
            <a:r>
              <a:rPr lang="en" sz="1500" b="1" dirty="0"/>
              <a:t>问题之一：煤粉造粒过度/造粒的煤粉粒度过大</a:t>
            </a:r>
          </a:p>
          <a:p>
            <a:pPr marL="292100" lvl="0" indent="-285750">
              <a:lnSpc>
                <a:spcPct val="130000"/>
              </a:lnSpc>
              <a:spcBef>
                <a:spcPts val="0"/>
              </a:spcBef>
              <a:buClr>
                <a:srgbClr val="000000"/>
              </a:buClr>
              <a:buSzPts val="1500"/>
              <a:buFont typeface="Courier New"/>
              <a:buChar char="o"/>
            </a:pPr>
            <a:r>
              <a:rPr lang="zh-CN" altLang="en-US" sz="1500" dirty="0"/>
              <a:t>左图为造粒煤粉的粒度与煤粉块强度的关系</a:t>
            </a:r>
            <a:endParaRPr lang="en-CA" altLang="zh-CN" sz="1500" dirty="0"/>
          </a:p>
          <a:p>
            <a:pPr marL="292100" lvl="0" indent="-285750">
              <a:lnSpc>
                <a:spcPct val="130000"/>
              </a:lnSpc>
              <a:spcBef>
                <a:spcPts val="0"/>
              </a:spcBef>
              <a:buClr>
                <a:srgbClr val="000000"/>
              </a:buClr>
              <a:buSzPts val="1500"/>
              <a:buFont typeface="Courier New"/>
              <a:buChar char="o"/>
            </a:pPr>
            <a:r>
              <a:rPr lang="zh-CN" altLang="en-US" sz="1500" dirty="0"/>
              <a:t>粒度为</a:t>
            </a:r>
            <a:r>
              <a:rPr lang="en" sz="1500" dirty="0"/>
              <a:t>0.1mm</a:t>
            </a:r>
            <a:r>
              <a:rPr lang="zh-CN" altLang="en-US" sz="1500" dirty="0"/>
              <a:t>以下的煤粉造粒后的煤粉块强度最高；高于粒度为</a:t>
            </a:r>
            <a:r>
              <a:rPr lang="en" sz="1500" dirty="0"/>
              <a:t>0.3mm</a:t>
            </a:r>
            <a:r>
              <a:rPr lang="zh-CN" altLang="en-US" sz="1500" dirty="0"/>
              <a:t>以下的煤粉；远高于粒度为</a:t>
            </a:r>
            <a:r>
              <a:rPr lang="en" sz="1500" dirty="0"/>
              <a:t>0.5mm</a:t>
            </a:r>
            <a:r>
              <a:rPr lang="zh-CN" altLang="en-US" sz="1500" dirty="0"/>
              <a:t>以下的煤粉</a:t>
            </a:r>
            <a:endParaRPr lang="en-CA" altLang="zh-CN" sz="1500" dirty="0"/>
          </a:p>
          <a:p>
            <a:pPr marL="292100" indent="-285750">
              <a:lnSpc>
                <a:spcPct val="130000"/>
              </a:lnSpc>
              <a:spcBef>
                <a:spcPts val="0"/>
              </a:spcBef>
              <a:buClr>
                <a:srgbClr val="000000"/>
              </a:buClr>
              <a:buSzPts val="1500"/>
              <a:buFont typeface="Courier New"/>
              <a:buChar char="o"/>
            </a:pPr>
            <a:r>
              <a:rPr lang="zh-CN" altLang="en-US" sz="1500" dirty="0"/>
              <a:t>下图为泰克公司的粒度</a:t>
            </a:r>
            <a:r>
              <a:rPr lang="en" sz="1500" dirty="0"/>
              <a:t>0.5mm</a:t>
            </a:r>
            <a:r>
              <a:rPr lang="zh-CN" altLang="en-US" sz="1500" dirty="0"/>
              <a:t>以下，水分</a:t>
            </a:r>
            <a:r>
              <a:rPr lang="en-CA" altLang="zh-CN" sz="1500" dirty="0"/>
              <a:t>3-6%</a:t>
            </a:r>
            <a:r>
              <a:rPr lang="zh-CN" altLang="en-US" sz="1500" dirty="0"/>
              <a:t>的煤粉无粘结剂造粒的煤粉块样品</a:t>
            </a:r>
            <a:endParaRPr sz="1500" dirty="0"/>
          </a:p>
        </p:txBody>
      </p:sp>
      <p:pic>
        <p:nvPicPr>
          <p:cNvPr id="5" name="Picture 4" descr="A pile of charcoal on the ground&#10;&#10;AI-generated content may be incorrect.">
            <a:extLst>
              <a:ext uri="{FF2B5EF4-FFF2-40B4-BE49-F238E27FC236}">
                <a16:creationId xmlns:a16="http://schemas.microsoft.com/office/drawing/2014/main" id="{D3F8E13D-9284-C874-8C57-EBD9CB0B0D48}"/>
              </a:ext>
            </a:extLst>
          </p:cNvPr>
          <p:cNvPicPr>
            <a:picLocks noChangeAspect="1"/>
          </p:cNvPicPr>
          <p:nvPr/>
        </p:nvPicPr>
        <p:blipFill>
          <a:blip r:embed="rId4"/>
          <a:stretch>
            <a:fillRect/>
          </a:stretch>
        </p:blipFill>
        <p:spPr>
          <a:xfrm>
            <a:off x="192488" y="3052034"/>
            <a:ext cx="5059663" cy="2848604"/>
          </a:xfrm>
          <a:prstGeom prst="rect">
            <a:avLst/>
          </a:prstGeom>
        </p:spPr>
      </p:pic>
      <p:pic>
        <p:nvPicPr>
          <p:cNvPr id="6" name="Picture 5">
            <a:extLst>
              <a:ext uri="{FF2B5EF4-FFF2-40B4-BE49-F238E27FC236}">
                <a16:creationId xmlns:a16="http://schemas.microsoft.com/office/drawing/2014/main" id="{C5070A82-24E2-09FD-34CB-C9B1D33D6E23}"/>
              </a:ext>
            </a:extLst>
          </p:cNvPr>
          <p:cNvPicPr>
            <a:picLocks noChangeAspect="1"/>
          </p:cNvPicPr>
          <p:nvPr/>
        </p:nvPicPr>
        <p:blipFill>
          <a:blip r:embed="rId5"/>
          <a:stretch>
            <a:fillRect/>
          </a:stretch>
        </p:blipFill>
        <p:spPr>
          <a:xfrm>
            <a:off x="5347098" y="3118660"/>
            <a:ext cx="5175045" cy="1841965"/>
          </a:xfrm>
          <a:prstGeom prst="rect">
            <a:avLst/>
          </a:prstGeom>
        </p:spPr>
      </p:pic>
      <p:pic>
        <p:nvPicPr>
          <p:cNvPr id="4" name="Picture 3">
            <a:extLst>
              <a:ext uri="{FF2B5EF4-FFF2-40B4-BE49-F238E27FC236}">
                <a16:creationId xmlns:a16="http://schemas.microsoft.com/office/drawing/2014/main" id="{2B81519A-3360-83B2-89B3-B25DE4D728F9}"/>
              </a:ext>
            </a:extLst>
          </p:cNvPr>
          <p:cNvPicPr>
            <a:picLocks noChangeAspect="1"/>
          </p:cNvPicPr>
          <p:nvPr/>
        </p:nvPicPr>
        <p:blipFill>
          <a:blip r:embed="rId6"/>
          <a:stretch>
            <a:fillRect/>
          </a:stretch>
        </p:blipFill>
        <p:spPr>
          <a:xfrm>
            <a:off x="5822462" y="-277510"/>
            <a:ext cx="3871937" cy="3329544"/>
          </a:xfrm>
          <a:prstGeom prst="rect">
            <a:avLst/>
          </a:prstGeom>
        </p:spPr>
      </p:pic>
    </p:spTree>
    <p:extLst>
      <p:ext uri="{BB962C8B-B14F-4D97-AF65-F5344CB8AC3E}">
        <p14:creationId xmlns:p14="http://schemas.microsoft.com/office/powerpoint/2010/main" val="3813183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6">
          <a:extLst>
            <a:ext uri="{FF2B5EF4-FFF2-40B4-BE49-F238E27FC236}">
              <a16:creationId xmlns:a16="http://schemas.microsoft.com/office/drawing/2014/main" id="{CF13BD9B-26B1-EE18-1CFB-998FAF334114}"/>
            </a:ext>
          </a:extLst>
        </p:cNvPr>
        <p:cNvGrpSpPr/>
        <p:nvPr/>
      </p:nvGrpSpPr>
      <p:grpSpPr>
        <a:xfrm>
          <a:off x="0" y="0"/>
          <a:ext cx="0" cy="0"/>
          <a:chOff x="0" y="0"/>
          <a:chExt cx="0" cy="0"/>
        </a:xfrm>
      </p:grpSpPr>
      <p:sp>
        <p:nvSpPr>
          <p:cNvPr id="247" name="Google Shape;247;g35e2bbcdfbf_3_31">
            <a:extLst>
              <a:ext uri="{FF2B5EF4-FFF2-40B4-BE49-F238E27FC236}">
                <a16:creationId xmlns:a16="http://schemas.microsoft.com/office/drawing/2014/main" id="{915016BF-0A17-1248-D9F4-2BF713DF558F}"/>
              </a:ext>
            </a:extLst>
          </p:cNvPr>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48" name="Google Shape;248;g35e2bbcdfbf_3_31">
            <a:extLst>
              <a:ext uri="{FF2B5EF4-FFF2-40B4-BE49-F238E27FC236}">
                <a16:creationId xmlns:a16="http://schemas.microsoft.com/office/drawing/2014/main" id="{F9582731-7981-E77B-2D3D-A7BE7F2C0A7D}"/>
              </a:ext>
            </a:extLst>
          </p:cNvPr>
          <p:cNvPicPr preferRelativeResize="0"/>
          <p:nvPr/>
        </p:nvPicPr>
        <p:blipFill rotWithShape="1">
          <a:blip r:embed="rId7">
            <a:alphaModFix/>
          </a:blip>
          <a:srcRect/>
          <a:stretch/>
        </p:blipFill>
        <p:spPr>
          <a:xfrm>
            <a:off x="7335440" y="4296965"/>
            <a:ext cx="1808560" cy="807244"/>
          </a:xfrm>
          <a:prstGeom prst="rect">
            <a:avLst/>
          </a:prstGeom>
          <a:noFill/>
          <a:ln>
            <a:noFill/>
          </a:ln>
        </p:spPr>
      </p:pic>
      <p:sp>
        <p:nvSpPr>
          <p:cNvPr id="249" name="Google Shape;249;g35e2bbcdfbf_3_31">
            <a:extLst>
              <a:ext uri="{FF2B5EF4-FFF2-40B4-BE49-F238E27FC236}">
                <a16:creationId xmlns:a16="http://schemas.microsoft.com/office/drawing/2014/main" id="{CD28EC82-25AF-D540-FACD-42C9D370D88D}"/>
              </a:ext>
            </a:extLst>
          </p:cNvPr>
          <p:cNvSpPr txBox="1">
            <a:spLocks noGrp="1"/>
          </p:cNvSpPr>
          <p:nvPr>
            <p:ph type="body" idx="1"/>
          </p:nvPr>
        </p:nvSpPr>
        <p:spPr>
          <a:xfrm>
            <a:off x="231150" y="182875"/>
            <a:ext cx="8912850" cy="2009766"/>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dirty="0">
                <a:latin typeface="Microsoft JhengHei"/>
                <a:ea typeface="Microsoft JhengHei"/>
                <a:cs typeface="Microsoft JhengHei"/>
                <a:sym typeface="Microsoft JhengHei"/>
              </a:rPr>
              <a:t>焦煤预处理概况</a:t>
            </a:r>
            <a:endParaRPr sz="2900" b="1" dirty="0">
              <a:latin typeface="Microsoft JhengHei"/>
              <a:ea typeface="Microsoft JhengHei"/>
              <a:cs typeface="Microsoft JhengHei"/>
              <a:sym typeface="Microsoft JhengHei"/>
            </a:endParaRPr>
          </a:p>
          <a:p>
            <a:pPr marL="292100" lvl="0" indent="-285750">
              <a:lnSpc>
                <a:spcPct val="130000"/>
              </a:lnSpc>
              <a:spcBef>
                <a:spcPts val="0"/>
              </a:spcBef>
              <a:buClr>
                <a:srgbClr val="000000"/>
              </a:buClr>
              <a:buSzPts val="1500"/>
              <a:buFont typeface="Arial"/>
              <a:buChar char="•"/>
            </a:pPr>
            <a:r>
              <a:rPr lang="en" sz="1500" dirty="0"/>
              <a:t>新日铁焦煤预处理工艺开发过程中所存在的问题 </a:t>
            </a:r>
            <a:endParaRPr sz="1500" dirty="0"/>
          </a:p>
          <a:p>
            <a:pPr marL="292100" lvl="0" indent="-285750">
              <a:lnSpc>
                <a:spcPct val="130000"/>
              </a:lnSpc>
              <a:spcBef>
                <a:spcPts val="0"/>
              </a:spcBef>
              <a:buClr>
                <a:srgbClr val="000000"/>
              </a:buClr>
              <a:buSzPts val="1500"/>
              <a:buFont typeface="Courier New"/>
              <a:buChar char="o"/>
            </a:pPr>
            <a:r>
              <a:rPr lang="en" sz="1500" b="1" dirty="0"/>
              <a:t>问题之一：煤粉造粒过度/造粒的煤粉粒度过大</a:t>
            </a:r>
          </a:p>
          <a:p>
            <a:pPr marL="292100" indent="-285750">
              <a:lnSpc>
                <a:spcPct val="130000"/>
              </a:lnSpc>
              <a:spcBef>
                <a:spcPts val="0"/>
              </a:spcBef>
              <a:buClr>
                <a:srgbClr val="000000"/>
              </a:buClr>
              <a:buSzPts val="1500"/>
              <a:buFont typeface="Wingdings" panose="05000000000000000000" pitchFamily="2" charset="2"/>
              <a:buChar char="§"/>
            </a:pPr>
            <a:r>
              <a:rPr lang="zh-CN" altLang="en-US" sz="1500" dirty="0"/>
              <a:t>下右视频为泰克公司的粒度</a:t>
            </a:r>
            <a:r>
              <a:rPr lang="en" sz="1500" dirty="0"/>
              <a:t>0.1mm</a:t>
            </a:r>
            <a:r>
              <a:rPr lang="zh-CN" altLang="en-US" sz="1500" dirty="0"/>
              <a:t>以下，水分</a:t>
            </a:r>
            <a:r>
              <a:rPr lang="en-CA" altLang="zh-CN" sz="1500" dirty="0"/>
              <a:t>0%</a:t>
            </a:r>
            <a:r>
              <a:rPr lang="zh-CN" altLang="en-US" sz="1500" dirty="0"/>
              <a:t>的煤粉无粘结剂造粒的煤粉块样品</a:t>
            </a:r>
            <a:endParaRPr lang="en-CA" altLang="zh-CN" sz="1500" dirty="0"/>
          </a:p>
          <a:p>
            <a:pPr marL="292100" indent="-285750">
              <a:lnSpc>
                <a:spcPct val="130000"/>
              </a:lnSpc>
              <a:spcBef>
                <a:spcPts val="0"/>
              </a:spcBef>
              <a:buClr>
                <a:srgbClr val="000000"/>
              </a:buClr>
              <a:buSzPts val="1500"/>
              <a:buFont typeface="Wingdings" panose="05000000000000000000" pitchFamily="2" charset="2"/>
              <a:buChar char="§"/>
            </a:pPr>
            <a:r>
              <a:rPr lang="zh-CN" altLang="en-US" sz="1500" dirty="0"/>
              <a:t>下左视频为泰克公司的粒度为</a:t>
            </a:r>
            <a:r>
              <a:rPr lang="en" sz="1500" dirty="0"/>
              <a:t>0.1mm</a:t>
            </a:r>
            <a:r>
              <a:rPr lang="zh-CN" altLang="en-US" sz="1500" dirty="0"/>
              <a:t>以下的煤粉水溶性粘结剂造粒的煤粉块样品</a:t>
            </a:r>
            <a:endParaRPr lang="en-CA" altLang="zh-CN" sz="1500" dirty="0"/>
          </a:p>
          <a:p>
            <a:pPr marL="292100" indent="-285750">
              <a:lnSpc>
                <a:spcPct val="130000"/>
              </a:lnSpc>
              <a:spcBef>
                <a:spcPts val="0"/>
              </a:spcBef>
              <a:buClr>
                <a:srgbClr val="000000"/>
              </a:buClr>
              <a:buSzPts val="1500"/>
              <a:buFont typeface="Wingdings" panose="05000000000000000000" pitchFamily="2" charset="2"/>
              <a:buChar char="q"/>
            </a:pPr>
            <a:r>
              <a:rPr lang="zh-CN" altLang="en-US" sz="1500" dirty="0"/>
              <a:t>粒度</a:t>
            </a:r>
            <a:r>
              <a:rPr lang="en" sz="1500" dirty="0"/>
              <a:t>0.1mm</a:t>
            </a:r>
            <a:r>
              <a:rPr lang="zh-CN" altLang="en-US" sz="1500" dirty="0"/>
              <a:t>以下的煤粉无粘结剂造粒的煤粉块强度较高，而采用水溶性粘结剂造粒的煤粉块强度更高</a:t>
            </a:r>
            <a:endParaRPr sz="1500" b="1" dirty="0"/>
          </a:p>
        </p:txBody>
      </p:sp>
      <p:pic>
        <p:nvPicPr>
          <p:cNvPr id="3" name="Video 2">
            <a:hlinkClick r:id="" action="ppaction://media"/>
            <a:extLst>
              <a:ext uri="{FF2B5EF4-FFF2-40B4-BE49-F238E27FC236}">
                <a16:creationId xmlns:a16="http://schemas.microsoft.com/office/drawing/2014/main" id="{EA820194-F634-4C8C-5F11-FB46DEAB120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878996" y="2199118"/>
            <a:ext cx="2360724" cy="4195691"/>
          </a:xfrm>
          <a:prstGeom prst="rect">
            <a:avLst/>
          </a:prstGeom>
        </p:spPr>
      </p:pic>
      <p:pic>
        <p:nvPicPr>
          <p:cNvPr id="4" name="Video 1">
            <a:hlinkClick r:id="" action="ppaction://media"/>
            <a:extLst>
              <a:ext uri="{FF2B5EF4-FFF2-40B4-BE49-F238E27FC236}">
                <a16:creationId xmlns:a16="http://schemas.microsoft.com/office/drawing/2014/main" id="{F801FC9D-9C2B-0A76-2307-DC5F83CC255F}"/>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516246" y="2276110"/>
            <a:ext cx="2274083" cy="4041705"/>
          </a:xfrm>
          <a:prstGeom prst="rect">
            <a:avLst/>
          </a:prstGeom>
        </p:spPr>
      </p:pic>
    </p:spTree>
    <p:extLst>
      <p:ext uri="{BB962C8B-B14F-4D97-AF65-F5344CB8AC3E}">
        <p14:creationId xmlns:p14="http://schemas.microsoft.com/office/powerpoint/2010/main" val="30208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6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2"/>
        <p:cNvGrpSpPr/>
        <p:nvPr/>
      </p:nvGrpSpPr>
      <p:grpSpPr>
        <a:xfrm>
          <a:off x="0" y="0"/>
          <a:ext cx="0" cy="0"/>
          <a:chOff x="0" y="0"/>
          <a:chExt cx="0" cy="0"/>
        </a:xfrm>
      </p:grpSpPr>
      <p:sp>
        <p:nvSpPr>
          <p:cNvPr id="263" name="Google Shape;263;p27"/>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64" name="Google Shape;264;p27"/>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65" name="Google Shape;265;p27"/>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266" name="Google Shape;266;p27"/>
          <p:cNvSpPr txBox="1">
            <a:spLocks noGrp="1"/>
          </p:cNvSpPr>
          <p:nvPr>
            <p:ph type="body" idx="1"/>
          </p:nvPr>
        </p:nvSpPr>
        <p:spPr>
          <a:xfrm>
            <a:off x="266000" y="199500"/>
            <a:ext cx="8441100" cy="32295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dirty="0">
                <a:latin typeface="Microsoft JhengHei"/>
                <a:ea typeface="Microsoft JhengHei"/>
                <a:cs typeface="Microsoft JhengHei"/>
                <a:sym typeface="Microsoft JhengHei"/>
              </a:rPr>
              <a:t>焦煤预处理概况</a:t>
            </a:r>
            <a:endParaRPr sz="2900" b="1" dirty="0">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dirty="0"/>
              <a:t>新日铁焦煤预处理工艺开发过程中所存在的问题 </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b="1" dirty="0"/>
              <a:t>问题之二：未采用高温流化床干燥 </a:t>
            </a:r>
            <a:endParaRPr sz="1500" b="1"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由于日本没有高温流化床干燥机厂家，新日铁所只能采用450ºC左右的中温流化床干燥机，体积大，投资高</a:t>
            </a:r>
            <a:endParaRPr sz="15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1"/>
        <p:cNvGrpSpPr/>
        <p:nvPr/>
      </p:nvGrpSpPr>
      <p:grpSpPr>
        <a:xfrm>
          <a:off x="0" y="0"/>
          <a:ext cx="0" cy="0"/>
          <a:chOff x="0" y="0"/>
          <a:chExt cx="0" cy="0"/>
        </a:xfrm>
      </p:grpSpPr>
      <p:sp>
        <p:nvSpPr>
          <p:cNvPr id="272" name="Google Shape;272;g35d48c339da_0_0"/>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73" name="Google Shape;273;g35d48c339da_0_0"/>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74" name="Google Shape;274;g35d48c339da_0_0"/>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275" name="Google Shape;275;g35d48c339da_0_0"/>
          <p:cNvSpPr txBox="1">
            <a:spLocks noGrp="1"/>
          </p:cNvSpPr>
          <p:nvPr>
            <p:ph type="body" idx="1"/>
          </p:nvPr>
        </p:nvSpPr>
        <p:spPr>
          <a:xfrm>
            <a:off x="265999" y="199499"/>
            <a:ext cx="8553535" cy="4475739"/>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dirty="0">
                <a:latin typeface="Microsoft JhengHei"/>
                <a:ea typeface="Microsoft JhengHei"/>
                <a:cs typeface="Microsoft JhengHei"/>
                <a:sym typeface="Microsoft JhengHei"/>
              </a:rPr>
              <a:t>焦煤预处理概况</a:t>
            </a:r>
            <a:endParaRPr sz="2900" b="1" dirty="0">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dirty="0"/>
              <a:t>新日铁焦煤预处理工艺开发过程中所存在的问题 </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b="1" dirty="0"/>
              <a:t>问题三：粗粒煤快速预热设备 </a:t>
            </a:r>
            <a:endParaRPr sz="1500" b="1"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粗粒煤快速预热设备采用气流快速预热装置</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气流快速预热装置采用450ºC烟道气，将焦煤快速预热至375ºC，因此气固之间温差小，气流快速预热装置体积庞大，投资和电耗都高</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粗粒煤在气流预热装置中的停留时间仅为几秒钟，在如此短的预热时间内，只有 2 毫米左右以下的炼焦煤颗粒能够充分预热，而 2 毫米左右以上的炼焦煤颗粒只能在颗粒表面预热，颗粒内层无法预热到所需温度 </a:t>
            </a:r>
          </a:p>
          <a:p>
            <a:pPr marL="292100" lvl="0" indent="-285750">
              <a:lnSpc>
                <a:spcPct val="130000"/>
              </a:lnSpc>
              <a:spcBef>
                <a:spcPts val="0"/>
              </a:spcBef>
              <a:buClr>
                <a:srgbClr val="000000"/>
              </a:buClr>
              <a:buSzPts val="1500"/>
              <a:buFont typeface="Noto Sans Symbols"/>
              <a:buChar char="❑"/>
            </a:pPr>
            <a:r>
              <a:rPr lang="zh-CN" altLang="en-US" sz="1500" dirty="0"/>
              <a:t>这也许是</a:t>
            </a:r>
            <a:r>
              <a:rPr lang="en" sz="1500" dirty="0"/>
              <a:t>21世纪炼焦</a:t>
            </a:r>
            <a:r>
              <a:rPr lang="zh-CN" altLang="en-US" sz="1500" dirty="0"/>
              <a:t>工艺粗粒煤快速预热装置对于弱粘煤配比比例提高不显著的主要原因</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气流</a:t>
            </a:r>
            <a:r>
              <a:rPr lang="zh-CN" altLang="en-US" sz="1500" dirty="0"/>
              <a:t>快速</a:t>
            </a:r>
            <a:r>
              <a:rPr lang="en" sz="1500" dirty="0"/>
              <a:t>预热装置应采用循环式气流预热装置（或气流流化床快速预热装置），即 2 毫米以下的炼焦煤颗粒预热一次，而 2 毫米以上的炼焦煤颗粒则可以预热数次，以达到所要求的温度，进一步提高弱粘煤配比比例 </a:t>
            </a:r>
            <a:endParaRPr sz="1500" dirty="0"/>
          </a:p>
          <a:p>
            <a:pPr marL="177800" lvl="0" indent="-171450" algn="l" rtl="0">
              <a:lnSpc>
                <a:spcPct val="130000"/>
              </a:lnSpc>
              <a:spcBef>
                <a:spcPts val="0"/>
              </a:spcBef>
              <a:spcAft>
                <a:spcPts val="0"/>
              </a:spcAft>
              <a:buClr>
                <a:srgbClr val="000000"/>
              </a:buClr>
              <a:buSzPts val="1500"/>
              <a:buFont typeface="Noto Sans Symbols"/>
              <a:buNone/>
            </a:pPr>
            <a:endParaRPr sz="15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0"/>
        <p:cNvGrpSpPr/>
        <p:nvPr/>
      </p:nvGrpSpPr>
      <p:grpSpPr>
        <a:xfrm>
          <a:off x="0" y="0"/>
          <a:ext cx="0" cy="0"/>
          <a:chOff x="0" y="0"/>
          <a:chExt cx="0" cy="0"/>
        </a:xfrm>
      </p:grpSpPr>
      <p:sp>
        <p:nvSpPr>
          <p:cNvPr id="281" name="Google Shape;281;p28"/>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82" name="Google Shape;282;p28"/>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83" name="Google Shape;283;p28"/>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284" name="Google Shape;284;p28"/>
          <p:cNvSpPr txBox="1">
            <a:spLocks noGrp="1"/>
          </p:cNvSpPr>
          <p:nvPr>
            <p:ph type="body" idx="1"/>
          </p:nvPr>
        </p:nvSpPr>
        <p:spPr>
          <a:xfrm>
            <a:off x="307400" y="289275"/>
            <a:ext cx="8374500" cy="4652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焦煤预处理概况</a:t>
            </a:r>
            <a:endParaRPr sz="2700" b="1" dirty="0">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dirty="0"/>
              <a:t>通过对新日铁焦煤预处理工艺开发过程中所取得的成就及存在的问题进行分析，为我们开发完善焦煤预处理工艺提供指导方向  </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dirty="0"/>
              <a:t>采用高温流化床干燥工艺（950-1050ºC高温烟气），</a:t>
            </a:r>
            <a:r>
              <a:rPr lang="zh-CN" altLang="en-US" sz="1500" dirty="0"/>
              <a:t>以</a:t>
            </a:r>
            <a:r>
              <a:rPr lang="en" sz="1500" dirty="0"/>
              <a:t>实现焦煤的干燥，粗细煤粉的分级一体化，降低设备投资 </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dirty="0"/>
              <a:t>对高温流化床干燥机尾气所携带的煤粉采取二级除尘装置</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dirty="0"/>
              <a:t>第一级除尘采用</a:t>
            </a:r>
            <a:r>
              <a:rPr lang="zh-CN" altLang="en-US" sz="1500" dirty="0"/>
              <a:t>煤粉分级除尘器</a:t>
            </a:r>
            <a:r>
              <a:rPr lang="en" sz="1500" dirty="0"/>
              <a:t>，将流化床干燥机尾气所携带的煤粉中粒度大于0.1mm</a:t>
            </a:r>
            <a:r>
              <a:rPr lang="en" sz="1400" dirty="0">
                <a:solidFill>
                  <a:schemeClr val="dk1"/>
                </a:solidFill>
                <a:latin typeface="Calibri"/>
                <a:ea typeface="Calibri"/>
                <a:cs typeface="Calibri"/>
                <a:sym typeface="Calibri"/>
              </a:rPr>
              <a:t>的细煤粒100%地分离分离出来，分离出来的细煤粒无需造粒处理而直接至焦炉</a:t>
            </a:r>
            <a:endParaRPr sz="1400" dirty="0">
              <a:solidFill>
                <a:schemeClr val="dk1"/>
              </a:solidFill>
              <a:latin typeface="Calibri"/>
              <a:ea typeface="Calibri"/>
              <a:cs typeface="Calibri"/>
              <a:sym typeface="Calibri"/>
            </a:endParaRPr>
          </a:p>
          <a:p>
            <a:pPr marL="292100" lvl="0" indent="-285750">
              <a:lnSpc>
                <a:spcPct val="130000"/>
              </a:lnSpc>
              <a:spcBef>
                <a:spcPts val="0"/>
              </a:spcBef>
              <a:buClr>
                <a:srgbClr val="000000"/>
              </a:buClr>
              <a:buSzPts val="1500"/>
              <a:buFont typeface="Courier New"/>
              <a:buChar char="o"/>
            </a:pPr>
            <a:r>
              <a:rPr lang="en" sz="1500" dirty="0"/>
              <a:t>第二级除尘采用高效旋风除尘器</a:t>
            </a:r>
            <a:r>
              <a:rPr lang="zh-CN" altLang="en-US" sz="1500" dirty="0"/>
              <a:t>或布袋除尘器</a:t>
            </a:r>
            <a:r>
              <a:rPr lang="en" sz="1500" dirty="0"/>
              <a:t>，将离开</a:t>
            </a:r>
            <a:r>
              <a:rPr lang="zh-CN" altLang="en-US" sz="1500" dirty="0"/>
              <a:t>煤粉分级除尘器</a:t>
            </a:r>
            <a:r>
              <a:rPr lang="en" sz="1500" dirty="0"/>
              <a:t>尾气中的小于0.1mm的超细煤粉分离出来进行造粒处理 </a:t>
            </a:r>
            <a:endParaRPr sz="15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2"/>
        <p:cNvGrpSpPr/>
        <p:nvPr/>
      </p:nvGrpSpPr>
      <p:grpSpPr>
        <a:xfrm>
          <a:off x="0" y="0"/>
          <a:ext cx="0" cy="0"/>
          <a:chOff x="0" y="0"/>
          <a:chExt cx="0" cy="0"/>
        </a:xfrm>
      </p:grpSpPr>
      <p:sp>
        <p:nvSpPr>
          <p:cNvPr id="73" name="Google Shape;73;p8"/>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74" name="Google Shape;74;p8"/>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75" name="Google Shape;75;p8"/>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76" name="Google Shape;76;p8"/>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77" name="Google Shape;77;p8"/>
          <p:cNvSpPr txBox="1">
            <a:spLocks noGrp="1"/>
          </p:cNvSpPr>
          <p:nvPr>
            <p:ph type="body" idx="1"/>
          </p:nvPr>
        </p:nvSpPr>
        <p:spPr>
          <a:xfrm>
            <a:off x="281950" y="250450"/>
            <a:ext cx="8479665" cy="3755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焦煤预处理概况</a:t>
            </a:r>
            <a:endParaRPr sz="2700" b="1" dirty="0">
              <a:latin typeface="Microsoft JhengHei"/>
              <a:ea typeface="Microsoft JhengHei"/>
              <a:cs typeface="Microsoft JhengHei"/>
              <a:sym typeface="Microsoft JhengHei"/>
            </a:endParaRPr>
          </a:p>
          <a:p>
            <a:pPr marL="292100" lvl="0" indent="-285750" algn="l" rtl="0">
              <a:lnSpc>
                <a:spcPct val="120000"/>
              </a:lnSpc>
              <a:spcBef>
                <a:spcPts val="0"/>
              </a:spcBef>
              <a:spcAft>
                <a:spcPts val="0"/>
              </a:spcAft>
              <a:buClr>
                <a:srgbClr val="000000"/>
              </a:buClr>
              <a:buSzPts val="1500"/>
              <a:buFont typeface="Arial"/>
              <a:buChar char="•"/>
            </a:pPr>
            <a:r>
              <a:rPr lang="en" sz="1500" dirty="0"/>
              <a:t>新日铁焦煤预处理工艺开发历程 </a:t>
            </a:r>
            <a:endParaRPr sz="1500" dirty="0"/>
          </a:p>
          <a:p>
            <a:pPr marL="292100" lvl="0" indent="-285750" algn="l" rtl="0">
              <a:lnSpc>
                <a:spcPct val="120000"/>
              </a:lnSpc>
              <a:spcBef>
                <a:spcPts val="0"/>
              </a:spcBef>
              <a:spcAft>
                <a:spcPts val="0"/>
              </a:spcAft>
              <a:buClr>
                <a:srgbClr val="000000"/>
              </a:buClr>
              <a:buSzPts val="1500"/>
              <a:buFont typeface="Courier New"/>
              <a:buChar char="o"/>
            </a:pPr>
            <a:r>
              <a:rPr lang="en" sz="1500" dirty="0"/>
              <a:t>从1960年开始进行焦煤预处理技术的研发，所开发的焦煤预处理工艺都已经工业化 </a:t>
            </a:r>
            <a:endParaRPr sz="1500" dirty="0"/>
          </a:p>
          <a:p>
            <a:pPr marL="292100" lvl="0" indent="-285750" algn="l" rtl="0">
              <a:lnSpc>
                <a:spcPct val="120000"/>
              </a:lnSpc>
              <a:spcBef>
                <a:spcPts val="0"/>
              </a:spcBef>
              <a:spcAft>
                <a:spcPts val="0"/>
              </a:spcAft>
              <a:buClr>
                <a:srgbClr val="000000"/>
              </a:buClr>
              <a:buSzPts val="1500"/>
              <a:buFont typeface="Noto Sans Symbols"/>
              <a:buChar char="▪"/>
            </a:pPr>
            <a:r>
              <a:rPr lang="en" sz="1500" dirty="0"/>
              <a:t>配型煤工艺 （71年投产）  </a:t>
            </a:r>
            <a:endParaRPr sz="1500" dirty="0"/>
          </a:p>
          <a:p>
            <a:pPr marL="292100" lvl="0" indent="-285750" algn="l" rtl="0">
              <a:lnSpc>
                <a:spcPct val="120000"/>
              </a:lnSpc>
              <a:spcBef>
                <a:spcPts val="0"/>
              </a:spcBef>
              <a:spcAft>
                <a:spcPts val="0"/>
              </a:spcAft>
              <a:buClr>
                <a:srgbClr val="000000"/>
              </a:buClr>
              <a:buSzPts val="1500"/>
              <a:buFont typeface="Noto Sans Symbols"/>
              <a:buChar char="▪"/>
            </a:pPr>
            <a:r>
              <a:rPr lang="en" sz="1500" dirty="0"/>
              <a:t>焦煤预热</a:t>
            </a:r>
            <a:r>
              <a:rPr lang="zh-CN" altLang="en-US" sz="1500" dirty="0"/>
              <a:t>工艺</a:t>
            </a:r>
            <a:r>
              <a:rPr lang="en" sz="1500" dirty="0"/>
              <a:t>/ Precarbon工艺（79年投产） </a:t>
            </a:r>
            <a:endParaRPr sz="1500" dirty="0"/>
          </a:p>
          <a:p>
            <a:pPr marL="292100" lvl="0" indent="-285750" algn="l" rtl="0">
              <a:lnSpc>
                <a:spcPct val="120000"/>
              </a:lnSpc>
              <a:spcBef>
                <a:spcPts val="0"/>
              </a:spcBef>
              <a:spcAft>
                <a:spcPts val="0"/>
              </a:spcAft>
              <a:buClr>
                <a:srgbClr val="000000"/>
              </a:buClr>
              <a:buSzPts val="1500"/>
              <a:buFont typeface="Noto Sans Symbols"/>
              <a:buChar char="▪"/>
            </a:pPr>
            <a:r>
              <a:rPr lang="en" sz="1500" dirty="0"/>
              <a:t> 煤调湿</a:t>
            </a:r>
            <a:r>
              <a:rPr lang="zh-CN" altLang="en-US" sz="1500" dirty="0"/>
              <a:t>工艺</a:t>
            </a:r>
            <a:r>
              <a:rPr lang="en" sz="1500" dirty="0"/>
              <a:t>/CMC工艺 </a:t>
            </a:r>
            <a:endParaRPr sz="1500" dirty="0"/>
          </a:p>
          <a:p>
            <a:pPr marL="292100" lvl="0" indent="-285750" algn="l" rtl="0">
              <a:lnSpc>
                <a:spcPct val="120000"/>
              </a:lnSpc>
              <a:spcBef>
                <a:spcPts val="0"/>
              </a:spcBef>
              <a:spcAft>
                <a:spcPts val="0"/>
              </a:spcAft>
              <a:buClr>
                <a:srgbClr val="000000"/>
              </a:buClr>
              <a:buSzPts val="1500"/>
              <a:buFont typeface="Noto Sans Symbols"/>
              <a:buChar char="❑"/>
            </a:pPr>
            <a:r>
              <a:rPr lang="en" sz="1500" dirty="0"/>
              <a:t>三代煤调湿工艺 </a:t>
            </a:r>
            <a:endParaRPr sz="1500" dirty="0"/>
          </a:p>
          <a:p>
            <a:pPr marL="292100" lvl="0" indent="-285750" algn="l" rtl="0">
              <a:lnSpc>
                <a:spcPct val="120000"/>
              </a:lnSpc>
              <a:spcBef>
                <a:spcPts val="0"/>
              </a:spcBef>
              <a:spcAft>
                <a:spcPts val="0"/>
              </a:spcAft>
              <a:buClr>
                <a:srgbClr val="000000"/>
              </a:buClr>
              <a:buSzPts val="1500"/>
              <a:buFont typeface="Noto Sans Symbols"/>
              <a:buChar char="❖"/>
            </a:pPr>
            <a:r>
              <a:rPr lang="en" sz="1500" dirty="0"/>
              <a:t>第一代：导热油回转干燥机（83年投产） </a:t>
            </a:r>
            <a:endParaRPr sz="1500" dirty="0"/>
          </a:p>
          <a:p>
            <a:pPr marL="292100" lvl="0" indent="-285750" algn="l" rtl="0">
              <a:lnSpc>
                <a:spcPct val="120000"/>
              </a:lnSpc>
              <a:spcBef>
                <a:spcPts val="0"/>
              </a:spcBef>
              <a:spcAft>
                <a:spcPts val="0"/>
              </a:spcAft>
              <a:buClr>
                <a:srgbClr val="000000"/>
              </a:buClr>
              <a:buSzPts val="1500"/>
              <a:buFont typeface="Noto Sans Symbols"/>
              <a:buChar char="❖"/>
            </a:pPr>
            <a:r>
              <a:rPr lang="en" sz="1500" dirty="0"/>
              <a:t>第二代：蒸汽回转干燥机（91年投产） </a:t>
            </a:r>
            <a:endParaRPr sz="1500" dirty="0"/>
          </a:p>
          <a:p>
            <a:pPr marL="292100" lvl="0" indent="-285750" algn="l" rtl="0">
              <a:lnSpc>
                <a:spcPct val="120000"/>
              </a:lnSpc>
              <a:spcBef>
                <a:spcPts val="0"/>
              </a:spcBef>
              <a:spcAft>
                <a:spcPts val="0"/>
              </a:spcAft>
              <a:buClr>
                <a:srgbClr val="000000"/>
              </a:buClr>
              <a:buSzPts val="1500"/>
              <a:buFont typeface="Noto Sans Symbols"/>
              <a:buChar char="❖"/>
            </a:pPr>
            <a:r>
              <a:rPr lang="en" sz="1500" dirty="0"/>
              <a:t>第三代：焦炉烟道气流化床干燥机（96年投产） </a:t>
            </a:r>
            <a:endParaRPr sz="1500" dirty="0"/>
          </a:p>
          <a:p>
            <a:pPr marL="292100" lvl="0" indent="-285750">
              <a:lnSpc>
                <a:spcPct val="120000"/>
              </a:lnSpc>
              <a:spcBef>
                <a:spcPts val="0"/>
              </a:spcBef>
              <a:buClr>
                <a:srgbClr val="000000"/>
              </a:buClr>
              <a:buSzPts val="1500"/>
              <a:buFont typeface="Noto Sans Symbols"/>
              <a:buChar char="▪"/>
            </a:pPr>
            <a:r>
              <a:rPr lang="en" sz="1500" dirty="0"/>
              <a:t>煤粉压块</a:t>
            </a:r>
            <a:r>
              <a:rPr lang="zh-CN" altLang="en-US" sz="1500" dirty="0"/>
              <a:t>工艺</a:t>
            </a:r>
            <a:r>
              <a:rPr lang="en" sz="1500" dirty="0"/>
              <a:t>/DAPS工艺（92年投产） </a:t>
            </a:r>
            <a:endParaRPr sz="1500" dirty="0"/>
          </a:p>
          <a:p>
            <a:pPr marL="292100" lvl="0" indent="-285750">
              <a:lnSpc>
                <a:spcPct val="120000"/>
              </a:lnSpc>
              <a:spcBef>
                <a:spcPts val="0"/>
              </a:spcBef>
              <a:buClr>
                <a:srgbClr val="000000"/>
              </a:buClr>
              <a:buSzPts val="1500"/>
              <a:buFont typeface="Noto Sans Symbols"/>
              <a:buChar char="▪"/>
            </a:pPr>
            <a:r>
              <a:rPr lang="en" sz="1500" dirty="0"/>
              <a:t>21世纪炼焦</a:t>
            </a:r>
            <a:r>
              <a:rPr lang="zh-CN" altLang="en-US" sz="1500" dirty="0"/>
              <a:t>工艺</a:t>
            </a:r>
            <a:r>
              <a:rPr lang="en" sz="1500" dirty="0"/>
              <a:t>/SCOPE21工艺（08年投产） </a:t>
            </a:r>
            <a:endParaRPr sz="1500" dirty="0"/>
          </a:p>
          <a:p>
            <a:pPr marL="177800" lvl="0" indent="-76200" algn="l" rtl="0">
              <a:lnSpc>
                <a:spcPct val="100000"/>
              </a:lnSpc>
              <a:spcBef>
                <a:spcPts val="0"/>
              </a:spcBef>
              <a:spcAft>
                <a:spcPts val="0"/>
              </a:spcAft>
              <a:buClr>
                <a:srgbClr val="000000"/>
              </a:buClr>
              <a:buSzPts val="1500"/>
              <a:buFont typeface="Noto Sans Symbols"/>
              <a:buNone/>
            </a:pPr>
            <a:endParaRPr sz="1500" dirty="0">
              <a:solidFill>
                <a:schemeClr val="dk2"/>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9"/>
        <p:cNvGrpSpPr/>
        <p:nvPr/>
      </p:nvGrpSpPr>
      <p:grpSpPr>
        <a:xfrm>
          <a:off x="0" y="0"/>
          <a:ext cx="0" cy="0"/>
          <a:chOff x="0" y="0"/>
          <a:chExt cx="0" cy="0"/>
        </a:xfrm>
      </p:grpSpPr>
      <p:sp>
        <p:nvSpPr>
          <p:cNvPr id="290" name="Google Shape;290;g35e2bbcdfbf_3_23"/>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91" name="Google Shape;291;g35e2bbcdfbf_3_23"/>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92" name="Google Shape;292;g35e2bbcdfbf_3_23"/>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293" name="Google Shape;293;g35e2bbcdfbf_3_23"/>
          <p:cNvSpPr txBox="1">
            <a:spLocks noGrp="1"/>
          </p:cNvSpPr>
          <p:nvPr>
            <p:ph type="body" idx="1"/>
          </p:nvPr>
        </p:nvSpPr>
        <p:spPr>
          <a:xfrm>
            <a:off x="302550" y="289275"/>
            <a:ext cx="8421300" cy="4652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焦煤预处理概况</a:t>
            </a:r>
            <a:endParaRPr sz="2700" b="1" dirty="0">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dirty="0"/>
              <a:t>通过对新日铁焦煤预处理工艺开发过程中所取得的成就及存在的问题进行分析，为我们开发完善焦煤预处理工艺提供指导方向  </a:t>
            </a:r>
            <a:endParaRPr sz="1500" dirty="0"/>
          </a:p>
          <a:p>
            <a:pPr marL="292100" lvl="0" indent="-285750" algn="l" rtl="0">
              <a:lnSpc>
                <a:spcPct val="130000"/>
              </a:lnSpc>
              <a:spcBef>
                <a:spcPts val="0"/>
              </a:spcBef>
              <a:spcAft>
                <a:spcPts val="0"/>
              </a:spcAft>
              <a:buClr>
                <a:srgbClr val="000000"/>
              </a:buClr>
              <a:buSzPts val="1500"/>
              <a:buFont typeface="Courier New" panose="02070309020205020404" pitchFamily="49" charset="0"/>
              <a:buChar char="o"/>
            </a:pPr>
            <a:r>
              <a:rPr lang="en" sz="1500" dirty="0"/>
              <a:t>对高温流化床干燥机尾气所携带的煤粉采取二级除尘装置，可以将在装炉过程中引起粉尘问题的超细煤粉分离出来进行处理，从而使得需要进行</a:t>
            </a:r>
            <a:r>
              <a:rPr lang="zh-CN" altLang="en-US" sz="1500" dirty="0"/>
              <a:t>造粒</a:t>
            </a:r>
            <a:r>
              <a:rPr lang="en" sz="1500" dirty="0"/>
              <a:t>处理的超细煤粉粒度/比例大大地减少，不仅可以克服煤粉造粒过度问题，而且还使得超细煤粉量的后处理方式可以灵活多样</a:t>
            </a:r>
            <a:endParaRPr sz="1500" dirty="0"/>
          </a:p>
          <a:p>
            <a:pPr marL="292100" lvl="0" indent="-285750" algn="l" rtl="0">
              <a:lnSpc>
                <a:spcPct val="130000"/>
              </a:lnSpc>
              <a:spcBef>
                <a:spcPts val="0"/>
              </a:spcBef>
              <a:spcAft>
                <a:spcPts val="0"/>
              </a:spcAft>
              <a:buClr>
                <a:srgbClr val="000000"/>
              </a:buClr>
              <a:buSzPts val="1500"/>
              <a:buFont typeface="Wingdings" panose="05000000000000000000" pitchFamily="2" charset="2"/>
              <a:buChar char="§"/>
            </a:pPr>
            <a:r>
              <a:rPr lang="en" sz="1500" dirty="0"/>
              <a:t>可以采用无粘结剂的煤粉造粒，由于造粒的煤粉粒度100%小于0.1mm，煤粉块的强度远高于</a:t>
            </a:r>
            <a:r>
              <a:rPr lang="zh-CN" altLang="en-US" sz="1500" dirty="0"/>
              <a:t>煤粉压块</a:t>
            </a:r>
            <a:r>
              <a:rPr lang="en" sz="1500" dirty="0"/>
              <a:t>工艺中的强度（因为煤粉间的范德华力远大于</a:t>
            </a:r>
            <a:r>
              <a:rPr lang="zh-CN" altLang="en-US" sz="1500" dirty="0"/>
              <a:t>煤粉压块</a:t>
            </a:r>
            <a:r>
              <a:rPr lang="en" sz="1500" dirty="0"/>
              <a:t>工艺中的煤粉）， 可以</a:t>
            </a:r>
            <a:r>
              <a:rPr lang="zh-CN" altLang="en-US" sz="1500" dirty="0"/>
              <a:t>基本</a:t>
            </a:r>
            <a:r>
              <a:rPr lang="en" sz="1500" dirty="0"/>
              <a:t>满足清洁装煤的要求</a:t>
            </a:r>
            <a:endParaRPr sz="1500" dirty="0"/>
          </a:p>
          <a:p>
            <a:pPr marL="292100" indent="-285750">
              <a:lnSpc>
                <a:spcPct val="130000"/>
              </a:lnSpc>
              <a:spcBef>
                <a:spcPts val="0"/>
              </a:spcBef>
              <a:buClr>
                <a:srgbClr val="000000"/>
              </a:buClr>
              <a:buSzPts val="1500"/>
              <a:buFont typeface="Wingdings" panose="05000000000000000000" pitchFamily="2" charset="2"/>
              <a:buChar char="§"/>
            </a:pPr>
            <a:r>
              <a:rPr lang="en" sz="1500" dirty="0"/>
              <a:t>可以采用水溶性粘结剂造粒，</a:t>
            </a:r>
            <a:r>
              <a:rPr lang="zh-CN" altLang="en-US" sz="1500" dirty="0"/>
              <a:t>可以更好地满足清洁装煤的要求。</a:t>
            </a:r>
            <a:r>
              <a:rPr lang="en" sz="1500" dirty="0"/>
              <a:t>粘结剂的添加量为煤粉的0.01%，为焦煤量的0.001%</a:t>
            </a:r>
            <a:endParaRPr sz="1500" dirty="0"/>
          </a:p>
          <a:p>
            <a:pPr marL="292100" lvl="0" indent="-285750" algn="l" rtl="0">
              <a:lnSpc>
                <a:spcPct val="130000"/>
              </a:lnSpc>
              <a:spcBef>
                <a:spcPts val="0"/>
              </a:spcBef>
              <a:spcAft>
                <a:spcPts val="0"/>
              </a:spcAft>
              <a:buClr>
                <a:srgbClr val="000000"/>
              </a:buClr>
              <a:buSzPts val="1500"/>
              <a:buFont typeface="Wingdings" panose="05000000000000000000" pitchFamily="2" charset="2"/>
              <a:buChar char="§"/>
            </a:pPr>
            <a:r>
              <a:rPr lang="en" sz="1500" dirty="0"/>
              <a:t>超细煤粉甚至还可以用于高炉喷吹</a:t>
            </a:r>
            <a:r>
              <a:rPr lang="zh-CN" altLang="en-US" sz="1500" dirty="0"/>
              <a:t>而无需造粒处理</a:t>
            </a:r>
            <a:endParaRPr sz="15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3"/>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7"/>
        <p:cNvGrpSpPr/>
        <p:nvPr/>
      </p:nvGrpSpPr>
      <p:grpSpPr>
        <a:xfrm>
          <a:off x="0" y="0"/>
          <a:ext cx="0" cy="0"/>
          <a:chOff x="0" y="0"/>
          <a:chExt cx="0" cy="0"/>
        </a:xfrm>
      </p:grpSpPr>
      <p:sp>
        <p:nvSpPr>
          <p:cNvPr id="358" name="Google Shape;358;g34596cd18a7_1_191"/>
          <p:cNvSpPr txBox="1">
            <a:spLocks noGrp="1"/>
          </p:cNvSpPr>
          <p:nvPr>
            <p:ph type="title"/>
          </p:nvPr>
        </p:nvSpPr>
        <p:spPr>
          <a:xfrm>
            <a:off x="4179094" y="4154686"/>
            <a:ext cx="2742600" cy="7740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SzPts val="1100"/>
              <a:buNone/>
            </a:pPr>
            <a:r>
              <a:rPr lang="en" sz="2100" b="1">
                <a:latin typeface="KaiTi"/>
                <a:ea typeface="KaiTi"/>
                <a:cs typeface="KaiTi"/>
                <a:sym typeface="KaiTi"/>
              </a:rPr>
              <a:t> </a:t>
            </a:r>
            <a:r>
              <a:rPr lang="en" sz="1500" b="1">
                <a:latin typeface="Arial"/>
                <a:ea typeface="Arial"/>
                <a:cs typeface="Arial"/>
                <a:sym typeface="Arial"/>
              </a:rPr>
              <a:t>Solutions for Coal Drying </a:t>
            </a:r>
            <a:endParaRPr sz="1500" b="1">
              <a:latin typeface="Arial"/>
              <a:ea typeface="Arial"/>
              <a:cs typeface="Arial"/>
              <a:sym typeface="Arial"/>
            </a:endParaRPr>
          </a:p>
        </p:txBody>
      </p:sp>
      <p:pic>
        <p:nvPicPr>
          <p:cNvPr id="359" name="Google Shape;359;g34596cd18a7_1_191"/>
          <p:cNvPicPr preferRelativeResize="0"/>
          <p:nvPr/>
        </p:nvPicPr>
        <p:blipFill rotWithShape="1">
          <a:blip r:embed="rId3">
            <a:alphaModFix/>
          </a:blip>
          <a:srcRect/>
          <a:stretch/>
        </p:blipFill>
        <p:spPr>
          <a:xfrm>
            <a:off x="7192565" y="4154686"/>
            <a:ext cx="1808560" cy="807244"/>
          </a:xfrm>
          <a:prstGeom prst="rect">
            <a:avLst/>
          </a:prstGeom>
          <a:noFill/>
          <a:ln>
            <a:noFill/>
          </a:ln>
        </p:spPr>
      </p:pic>
      <p:sp>
        <p:nvSpPr>
          <p:cNvPr id="360" name="Google Shape;360;g34596cd18a7_1_191"/>
          <p:cNvSpPr/>
          <p:nvPr/>
        </p:nvSpPr>
        <p:spPr>
          <a:xfrm>
            <a:off x="1991699" y="3110671"/>
            <a:ext cx="5940000" cy="8085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戴尔塔干燥技术有限公司</a:t>
            </a:r>
            <a:endParaRPr sz="11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Delta Drying Technologies Ltd </a:t>
            </a:r>
            <a:endParaRPr sz="1200" b="0" i="0" u="sng" strike="noStrike" cap="none">
              <a:solidFill>
                <a:schemeClr val="dk1"/>
              </a:solidFill>
              <a:latin typeface="Microsoft JhengHei"/>
              <a:ea typeface="Microsoft JhengHei"/>
              <a:cs typeface="Microsoft JhengHei"/>
              <a:sym typeface="Microsoft JhengHei"/>
            </a:endParaRPr>
          </a:p>
          <a:p>
            <a:pPr marL="0" marR="0" lvl="0" indent="0" algn="r" rtl="0">
              <a:lnSpc>
                <a:spcPct val="100000"/>
              </a:lnSpc>
              <a:spcBef>
                <a:spcPts val="0"/>
              </a:spcBef>
              <a:spcAft>
                <a:spcPts val="0"/>
              </a:spcAft>
              <a:buClr>
                <a:schemeClr val="dk1"/>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 </a:t>
            </a:r>
            <a:endParaRPr sz="1200" b="0" i="0" u="sng" strike="noStrike" cap="none">
              <a:solidFill>
                <a:schemeClr val="dk1"/>
              </a:solidFill>
              <a:latin typeface="Microsoft JhengHei"/>
              <a:ea typeface="Microsoft JhengHei"/>
              <a:cs typeface="Microsoft JhengHei"/>
              <a:sym typeface="Microsoft JhengHei"/>
            </a:endParaRPr>
          </a:p>
          <a:p>
            <a:pPr marL="0" marR="0" lvl="0" indent="0" algn="r" rtl="0">
              <a:lnSpc>
                <a:spcPct val="100000"/>
              </a:lnSpc>
              <a:spcBef>
                <a:spcPts val="0"/>
              </a:spcBef>
              <a:spcAft>
                <a:spcPts val="0"/>
              </a:spcAft>
              <a:buClr>
                <a:schemeClr val="dk1"/>
              </a:buClr>
              <a:buSzPts val="1200"/>
              <a:buFont typeface="Arial"/>
              <a:buNone/>
            </a:pPr>
            <a:r>
              <a:rPr lang="en" sz="1200" b="0" i="0" u="sng" strike="noStrike" cap="none">
                <a:solidFill>
                  <a:schemeClr val="dk1"/>
                </a:solidFill>
                <a:latin typeface="Microsoft JhengHei"/>
                <a:ea typeface="Microsoft JhengHei"/>
                <a:cs typeface="Microsoft JhengHei"/>
                <a:sym typeface="Microsoft JhengHei"/>
              </a:rPr>
              <a:t> </a:t>
            </a:r>
            <a:endParaRPr sz="1200" b="0" i="0" u="none" strike="noStrike" cap="none">
              <a:solidFill>
                <a:schemeClr val="dk1"/>
              </a:solidFill>
              <a:latin typeface="Microsoft JhengHei"/>
              <a:ea typeface="Microsoft JhengHei"/>
              <a:cs typeface="Microsoft JhengHei"/>
              <a:sym typeface="Microsoft JhengHei"/>
            </a:endParaRPr>
          </a:p>
        </p:txBody>
      </p:sp>
      <p:sp>
        <p:nvSpPr>
          <p:cNvPr id="361" name="Google Shape;361;g34596cd18a7_1_191"/>
          <p:cNvSpPr/>
          <p:nvPr/>
        </p:nvSpPr>
        <p:spPr>
          <a:xfrm>
            <a:off x="1558636" y="665019"/>
            <a:ext cx="6077400" cy="14541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rgbClr val="000000"/>
              </a:buClr>
              <a:buSzPts val="3600"/>
              <a:buFont typeface="Arial"/>
              <a:buNone/>
            </a:pPr>
            <a:r>
              <a:rPr lang="en" sz="3600" b="1" i="0" u="none" strike="noStrike" cap="none">
                <a:solidFill>
                  <a:schemeClr val="dk1"/>
                </a:solidFill>
                <a:latin typeface="Microsoft JhengHei"/>
                <a:ea typeface="Microsoft JhengHei"/>
                <a:cs typeface="Microsoft JhengHei"/>
                <a:sym typeface="Microsoft JhengHei"/>
              </a:rPr>
              <a:t>焦煤预处理工艺改善弱粘煤的粘结性机理分析</a:t>
            </a:r>
            <a:endParaRPr sz="3600" b="1" i="0" u="none" strike="noStrike" cap="none">
              <a:solidFill>
                <a:schemeClr val="dk1"/>
              </a:solidFill>
              <a:latin typeface="Microsoft JhengHei"/>
              <a:ea typeface="Microsoft JhengHei"/>
              <a:cs typeface="Microsoft JhengHei"/>
              <a:sym typeface="Microsoft JhengHe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5"/>
        <p:cNvGrpSpPr/>
        <p:nvPr/>
      </p:nvGrpSpPr>
      <p:grpSpPr>
        <a:xfrm>
          <a:off x="0" y="0"/>
          <a:ext cx="0" cy="0"/>
          <a:chOff x="0" y="0"/>
          <a:chExt cx="0" cy="0"/>
        </a:xfrm>
      </p:grpSpPr>
      <p:sp>
        <p:nvSpPr>
          <p:cNvPr id="366" name="Google Shape;366;g34596cd18a7_1_198"/>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67" name="Google Shape;367;g34596cd18a7_1_198"/>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368" name="Google Shape;368;g34596cd18a7_1_198"/>
          <p:cNvSpPr/>
          <p:nvPr/>
        </p:nvSpPr>
        <p:spPr>
          <a:xfrm>
            <a:off x="5850136" y="771526"/>
            <a:ext cx="2443200" cy="16851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369" name="Google Shape;369;g34596cd18a7_1_198"/>
          <p:cNvSpPr txBox="1"/>
          <p:nvPr/>
        </p:nvSpPr>
        <p:spPr>
          <a:xfrm>
            <a:off x="383548" y="140475"/>
            <a:ext cx="8348400" cy="41565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Arial"/>
              <a:buChar char="•"/>
            </a:pPr>
            <a:r>
              <a:rPr lang="en" sz="1500" b="0" i="0" u="none" strike="noStrike" cap="none" dirty="0">
                <a:solidFill>
                  <a:schemeClr val="dk2"/>
                </a:solidFill>
                <a:latin typeface="Arial"/>
                <a:ea typeface="Arial"/>
                <a:cs typeface="Arial"/>
                <a:sym typeface="Arial"/>
              </a:rPr>
              <a:t>焦煤预处理的主要目的</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Courier New"/>
              <a:buChar char="o"/>
            </a:pPr>
            <a:r>
              <a:rPr lang="en" sz="1500" b="0" i="0" u="none" strike="noStrike" cap="none" dirty="0">
                <a:solidFill>
                  <a:schemeClr val="dk2"/>
                </a:solidFill>
                <a:latin typeface="Arial"/>
                <a:ea typeface="Arial"/>
                <a:cs typeface="Arial"/>
                <a:sym typeface="Arial"/>
              </a:rPr>
              <a:t>焦炭的强度在很大程度上取决于原料煤的粘结性，而低品质煤的粘结性较差，因此不能直接作为原料煤使用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Noto Sans Symbols"/>
              <a:buChar char="▪"/>
            </a:pPr>
            <a:r>
              <a:rPr lang="en" sz="1500" b="0" i="0" u="none" strike="noStrike" cap="none" dirty="0">
                <a:solidFill>
                  <a:schemeClr val="dk2"/>
                </a:solidFill>
                <a:latin typeface="Arial"/>
                <a:ea typeface="Arial"/>
                <a:cs typeface="Arial"/>
                <a:sym typeface="Arial"/>
              </a:rPr>
              <a:t>低品质煤通过预处理（包括预干燥、快速预热和造粒等工艺）被证明是改善低品质煤的性状(粘结性)的有效方法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Noto Sans Symbols"/>
              <a:buChar char="▪"/>
            </a:pPr>
            <a:r>
              <a:rPr lang="en" sz="1500" b="0" i="0" u="none" strike="noStrike" cap="none" dirty="0">
                <a:solidFill>
                  <a:schemeClr val="dk2"/>
                </a:solidFill>
                <a:latin typeface="Arial"/>
                <a:ea typeface="Arial"/>
                <a:cs typeface="Arial"/>
                <a:sym typeface="Arial"/>
              </a:rPr>
              <a:t>改善弱粘煤粘结性的主要途径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Noto Sans Symbols"/>
              <a:buChar char="❑"/>
            </a:pPr>
            <a:r>
              <a:rPr lang="en" sz="1500" b="0" i="0" u="none" strike="noStrike" cap="none" dirty="0">
                <a:solidFill>
                  <a:schemeClr val="dk2"/>
                </a:solidFill>
                <a:latin typeface="Arial"/>
                <a:ea typeface="Arial"/>
                <a:cs typeface="Arial"/>
                <a:sym typeface="Arial"/>
              </a:rPr>
              <a:t>提高入炉焦煤堆积密度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Noto Sans Symbols"/>
              <a:buChar char="❑"/>
            </a:pPr>
            <a:r>
              <a:rPr lang="en" sz="1500" b="0" i="0" u="none" strike="noStrike" cap="none" dirty="0">
                <a:solidFill>
                  <a:schemeClr val="dk2"/>
                </a:solidFill>
                <a:latin typeface="Arial"/>
                <a:ea typeface="Arial"/>
                <a:cs typeface="Arial"/>
                <a:sym typeface="Arial"/>
              </a:rPr>
              <a:t>对入炉焦煤进行快速预热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Noto Sans Symbols"/>
              <a:buChar char="❑"/>
            </a:pPr>
            <a:r>
              <a:rPr lang="en" sz="1500" b="0" i="0" u="none" strike="noStrike" cap="none" dirty="0">
                <a:solidFill>
                  <a:schemeClr val="dk2"/>
                </a:solidFill>
                <a:latin typeface="Arial"/>
                <a:ea typeface="Arial"/>
                <a:cs typeface="Arial"/>
                <a:sym typeface="Arial"/>
              </a:rPr>
              <a:t>添加石油沥青/焦油等粘结剂 </a:t>
            </a:r>
            <a:endParaRPr sz="1500" b="0" i="0" u="none" strike="noStrike" cap="none" dirty="0">
              <a:solidFill>
                <a:schemeClr val="dk2"/>
              </a:solidFill>
              <a:latin typeface="Arial"/>
              <a:ea typeface="Arial"/>
              <a:cs typeface="Arial"/>
              <a:sym typeface="Arial"/>
            </a:endParaRPr>
          </a:p>
          <a:p>
            <a:pPr marL="177800" marR="0" lvl="0" indent="-171450" algn="l" rtl="0">
              <a:lnSpc>
                <a:spcPct val="130000"/>
              </a:lnSpc>
              <a:spcBef>
                <a:spcPts val="0"/>
              </a:spcBef>
              <a:spcAft>
                <a:spcPts val="0"/>
              </a:spcAft>
              <a:buClr>
                <a:srgbClr val="000000"/>
              </a:buClr>
              <a:buSzPts val="1500"/>
              <a:buFont typeface="Courier New"/>
              <a:buNone/>
            </a:pPr>
            <a:endParaRPr sz="1500" b="0" i="0" u="none" strike="noStrike" cap="none" dirty="0">
              <a:solidFill>
                <a:schemeClr val="dk2"/>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356425c8489_0_88"/>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97" name="Google Shape;397;g356425c8489_0_88"/>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398" name="Google Shape;398;g356425c8489_0_88"/>
          <p:cNvSpPr txBox="1"/>
          <p:nvPr/>
        </p:nvSpPr>
        <p:spPr>
          <a:xfrm>
            <a:off x="344575" y="214750"/>
            <a:ext cx="8471700" cy="34917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indent="-285750">
              <a:lnSpc>
                <a:spcPct val="130000"/>
              </a:lnSpc>
              <a:buSzPts val="1500"/>
              <a:buFont typeface="Arial" panose="020B0604020202020204" pitchFamily="34" charset="0"/>
              <a:buChar char="•"/>
            </a:pPr>
            <a:r>
              <a:rPr lang="en" sz="1500" b="0" i="0" u="none" strike="noStrike" cap="none" dirty="0">
                <a:solidFill>
                  <a:schemeClr val="dk2"/>
                </a:solidFill>
                <a:latin typeface="Arial"/>
                <a:ea typeface="Arial"/>
                <a:cs typeface="Arial"/>
                <a:sym typeface="Arial"/>
              </a:rPr>
              <a:t>提高焦煤装煤炉堆积密度可以改善弱粘煤的粘结性</a:t>
            </a:r>
          </a:p>
          <a:p>
            <a:pPr marL="292100" indent="-285750">
              <a:lnSpc>
                <a:spcPct val="130000"/>
              </a:lnSpc>
              <a:buSzPts val="1500"/>
              <a:buFont typeface="Courier New" panose="02070309020205020404" pitchFamily="49" charset="0"/>
              <a:buChar char="o"/>
            </a:pPr>
            <a:r>
              <a:rPr lang="en" sz="1500" dirty="0">
                <a:solidFill>
                  <a:schemeClr val="dk2"/>
                </a:solidFill>
              </a:rPr>
              <a:t>提高焦煤装煤炉堆积密度</a:t>
            </a:r>
            <a:r>
              <a:rPr lang="zh-CN" altLang="en-US" sz="1500" dirty="0">
                <a:solidFill>
                  <a:schemeClr val="dk2"/>
                </a:solidFill>
              </a:rPr>
              <a:t>可以</a:t>
            </a:r>
            <a:r>
              <a:rPr lang="en" sz="1500" dirty="0">
                <a:solidFill>
                  <a:schemeClr val="dk2"/>
                </a:solidFill>
              </a:rPr>
              <a:t>改善弱粘煤粘结性的机理</a:t>
            </a:r>
            <a:endParaRPr sz="1500" dirty="0">
              <a:solidFill>
                <a:schemeClr val="dk2"/>
              </a:solidFill>
            </a:endParaRPr>
          </a:p>
          <a:p>
            <a:pPr marL="292100" indent="-285750">
              <a:lnSpc>
                <a:spcPct val="130000"/>
              </a:lnSpc>
              <a:buSzPts val="1500"/>
              <a:buFont typeface="Wingdings" panose="05000000000000000000" pitchFamily="2" charset="2"/>
              <a:buChar char="§"/>
            </a:pPr>
            <a:r>
              <a:rPr lang="en" sz="1500" dirty="0">
                <a:solidFill>
                  <a:schemeClr val="dk2"/>
                </a:solidFill>
              </a:rPr>
              <a:t>焦煤装炉密度提高使得煤粉间距变小，增加了煤粉颗粒之间的接触， 进而增加了煤粉颗粒之间的结合力，改善了弱粘煤的粘结性</a:t>
            </a:r>
            <a:endParaRPr sz="1500" dirty="0">
              <a:solidFill>
                <a:schemeClr val="dk2"/>
              </a:solidFill>
            </a:endParaRPr>
          </a:p>
          <a:p>
            <a:pPr marL="292100" indent="-285750">
              <a:lnSpc>
                <a:spcPct val="130000"/>
              </a:lnSpc>
              <a:buSzPts val="1500"/>
              <a:buFont typeface="Wingdings" panose="05000000000000000000" pitchFamily="2" charset="2"/>
              <a:buChar char="§"/>
            </a:pPr>
            <a:r>
              <a:rPr lang="en" sz="1500" dirty="0">
                <a:solidFill>
                  <a:schemeClr val="dk2"/>
                </a:solidFill>
              </a:rPr>
              <a:t>焦煤装炉密度提高使得煤粉颗粒之间的气体被排除，在结焦过程中避免焦炭内部的升压</a:t>
            </a:r>
            <a:endParaRPr sz="1500" dirty="0">
              <a:solidFill>
                <a:schemeClr val="dk2"/>
              </a:solidFill>
            </a:endParaRPr>
          </a:p>
          <a:p>
            <a:pPr marL="292100" indent="-285750">
              <a:lnSpc>
                <a:spcPct val="130000"/>
              </a:lnSpc>
              <a:buSzPts val="1500"/>
              <a:buFont typeface="Wingdings" panose="05000000000000000000" pitchFamily="2" charset="2"/>
              <a:buChar char="§"/>
            </a:pPr>
            <a:r>
              <a:rPr lang="en" sz="1500" dirty="0">
                <a:solidFill>
                  <a:schemeClr val="dk2"/>
                </a:solidFill>
              </a:rPr>
              <a:t>焦煤装炉密度提高还使得焦炭的孔隙率降低，焦炭颗粒之间的距离减小，焦炭颗粒之间的粘结强度提高，焦炭强度提高 </a:t>
            </a:r>
            <a:endParaRPr sz="1500" dirty="0">
              <a:solidFill>
                <a:schemeClr val="dk2"/>
              </a:solidFill>
            </a:endParaRPr>
          </a:p>
          <a:p>
            <a:pPr marL="292100" indent="-285750">
              <a:lnSpc>
                <a:spcPct val="130000"/>
              </a:lnSpc>
              <a:buSzPts val="1500"/>
              <a:buFont typeface="Wingdings" panose="05000000000000000000" pitchFamily="2" charset="2"/>
              <a:buChar char="q"/>
            </a:pPr>
            <a:r>
              <a:rPr lang="en" sz="1500" dirty="0">
                <a:solidFill>
                  <a:schemeClr val="dk2"/>
                </a:solidFill>
              </a:rPr>
              <a:t>焦炭孔隙率的降低还使得焦炭即使</a:t>
            </a:r>
            <a:r>
              <a:rPr lang="zh-CN" altLang="en-US" sz="1500" dirty="0">
                <a:solidFill>
                  <a:schemeClr val="dk2"/>
                </a:solidFill>
              </a:rPr>
              <a:t>在</a:t>
            </a:r>
            <a:r>
              <a:rPr lang="en" sz="1500" dirty="0">
                <a:solidFill>
                  <a:schemeClr val="dk2"/>
                </a:solidFill>
              </a:rPr>
              <a:t>反应性CRI较高的情况下，CSR仍然比较高</a:t>
            </a:r>
            <a:endParaRPr sz="1500" dirty="0">
              <a:solidFill>
                <a:schemeClr val="dk2"/>
              </a:solidFill>
            </a:endParaRPr>
          </a:p>
        </p:txBody>
      </p:sp>
    </p:spTree>
    <p:extLst>
      <p:ext uri="{BB962C8B-B14F-4D97-AF65-F5344CB8AC3E}">
        <p14:creationId xmlns:p14="http://schemas.microsoft.com/office/powerpoint/2010/main" val="2274495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3"/>
        <p:cNvGrpSpPr/>
        <p:nvPr/>
      </p:nvGrpSpPr>
      <p:grpSpPr>
        <a:xfrm>
          <a:off x="0" y="0"/>
          <a:ext cx="0" cy="0"/>
          <a:chOff x="0" y="0"/>
          <a:chExt cx="0" cy="0"/>
        </a:xfrm>
      </p:grpSpPr>
      <p:sp>
        <p:nvSpPr>
          <p:cNvPr id="374" name="Google Shape;374;g34596cd18a7_1_205"/>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75" name="Google Shape;375;g34596cd18a7_1_205"/>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376" name="Google Shape;376;g34596cd18a7_1_205"/>
          <p:cNvSpPr txBox="1"/>
          <p:nvPr/>
        </p:nvSpPr>
        <p:spPr>
          <a:xfrm>
            <a:off x="332750" y="214750"/>
            <a:ext cx="8660100" cy="45507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Arial"/>
              <a:buChar char="•"/>
            </a:pPr>
            <a:r>
              <a:rPr lang="en" sz="1500" b="0" i="0" u="none" strike="noStrike" cap="none" dirty="0">
                <a:solidFill>
                  <a:schemeClr val="dk2"/>
                </a:solidFill>
                <a:latin typeface="Arial"/>
                <a:ea typeface="Arial"/>
                <a:cs typeface="Arial"/>
                <a:sym typeface="Arial"/>
              </a:rPr>
              <a:t>提高焦煤装煤炉堆积密度可以改善弱粘煤的粘结性</a:t>
            </a:r>
          </a:p>
          <a:p>
            <a:pPr marL="292100" marR="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en" sz="1500" b="0" i="0" u="none" strike="noStrike" cap="none" dirty="0">
                <a:solidFill>
                  <a:schemeClr val="dk2"/>
                </a:solidFill>
                <a:latin typeface="Arial"/>
                <a:ea typeface="Arial"/>
                <a:cs typeface="Arial"/>
                <a:sym typeface="Arial"/>
              </a:rPr>
              <a:t>提高焦煤装煤炉堆积密度</a:t>
            </a:r>
            <a:r>
              <a:rPr lang="zh-CN" altLang="en-US" sz="1500" b="0" i="0" u="none" strike="noStrike" cap="none" dirty="0">
                <a:solidFill>
                  <a:schemeClr val="dk2"/>
                </a:solidFill>
                <a:latin typeface="Arial"/>
                <a:ea typeface="Arial"/>
                <a:cs typeface="Arial"/>
                <a:sym typeface="Arial"/>
              </a:rPr>
              <a:t>的途径</a:t>
            </a:r>
            <a:endParaRPr lang="en"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
            </a:pPr>
            <a:r>
              <a:rPr lang="en" sz="1500" b="0" i="0" u="none" strike="noStrike" cap="none" dirty="0">
                <a:solidFill>
                  <a:schemeClr val="dk2"/>
                </a:solidFill>
                <a:latin typeface="Arial"/>
                <a:ea typeface="Arial"/>
                <a:cs typeface="Arial"/>
                <a:sym typeface="Arial"/>
              </a:rPr>
              <a:t>通过对原料煤进行机械挤压可以达到提高焦煤装煤炉堆积密度进而改善弱粘煤粘结性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q"/>
            </a:pPr>
            <a:r>
              <a:rPr lang="en" sz="1500" b="0" i="0" u="none" strike="noStrike" cap="none" dirty="0">
                <a:solidFill>
                  <a:schemeClr val="dk2"/>
                </a:solidFill>
                <a:latin typeface="Arial"/>
                <a:ea typeface="Arial"/>
                <a:cs typeface="Arial"/>
                <a:sym typeface="Arial"/>
              </a:rPr>
              <a:t>应用实例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捣固焦工艺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配型煤工艺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Ø"/>
            </a:pPr>
            <a:r>
              <a:rPr lang="en" sz="1500" b="1" i="0" u="none" strike="noStrike" cap="none" dirty="0">
                <a:solidFill>
                  <a:schemeClr val="dk2"/>
                </a:solidFill>
                <a:latin typeface="Arial"/>
                <a:ea typeface="Arial"/>
                <a:cs typeface="Arial"/>
                <a:sym typeface="Arial"/>
              </a:rPr>
              <a:t>以上工艺无法降低入炉焦煤水分，甚至会增加入炉水分 </a:t>
            </a:r>
            <a:endParaRPr sz="1500" b="1" i="0" u="none" strike="noStrike" cap="none" dirty="0">
              <a:solidFill>
                <a:schemeClr val="dk2"/>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0"/>
        <p:cNvGrpSpPr/>
        <p:nvPr/>
      </p:nvGrpSpPr>
      <p:grpSpPr>
        <a:xfrm>
          <a:off x="0" y="0"/>
          <a:ext cx="0" cy="0"/>
          <a:chOff x="0" y="0"/>
          <a:chExt cx="0" cy="0"/>
        </a:xfrm>
      </p:grpSpPr>
      <p:sp>
        <p:nvSpPr>
          <p:cNvPr id="381" name="Google Shape;381;g34596cd18a7_1_211"/>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82" name="Google Shape;382;g34596cd18a7_1_211"/>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383" name="Google Shape;383;g34596cd18a7_1_211"/>
          <p:cNvSpPr txBox="1"/>
          <p:nvPr/>
        </p:nvSpPr>
        <p:spPr>
          <a:xfrm>
            <a:off x="297175" y="89525"/>
            <a:ext cx="8610600" cy="36291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Arial"/>
              <a:buChar char="•"/>
            </a:pPr>
            <a:r>
              <a:rPr lang="en" sz="1500" b="0" i="0" u="none" strike="noStrike" cap="none" dirty="0">
                <a:solidFill>
                  <a:schemeClr val="dk2"/>
                </a:solidFill>
                <a:latin typeface="Arial"/>
                <a:ea typeface="Arial"/>
                <a:cs typeface="Arial"/>
                <a:sym typeface="Arial"/>
              </a:rPr>
              <a:t>提高焦煤装煤炉堆积密度可以改善弱粘煤的粘结性</a:t>
            </a:r>
          </a:p>
          <a:p>
            <a:pPr marL="292100" marR="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en" sz="1500" b="0" i="0" u="none" strike="noStrike" cap="none" dirty="0">
                <a:solidFill>
                  <a:schemeClr val="dk2"/>
                </a:solidFill>
                <a:latin typeface="Arial"/>
                <a:ea typeface="Arial"/>
                <a:cs typeface="Arial"/>
                <a:sym typeface="Arial"/>
              </a:rPr>
              <a:t>提高焦煤装煤炉堆积密度</a:t>
            </a:r>
            <a:r>
              <a:rPr lang="zh-CN" altLang="en-US" sz="1500" b="0" i="0" u="none" strike="noStrike" cap="none" dirty="0">
                <a:solidFill>
                  <a:schemeClr val="dk2"/>
                </a:solidFill>
                <a:latin typeface="Arial"/>
                <a:ea typeface="Arial"/>
                <a:cs typeface="Arial"/>
                <a:sym typeface="Arial"/>
              </a:rPr>
              <a:t>的途径</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
            </a:pPr>
            <a:r>
              <a:rPr lang="en" sz="1500" b="0" i="0" u="none" strike="noStrike" cap="none" dirty="0">
                <a:solidFill>
                  <a:schemeClr val="dk2"/>
                </a:solidFill>
                <a:latin typeface="Arial"/>
                <a:ea typeface="Arial"/>
                <a:cs typeface="Arial"/>
                <a:sym typeface="Arial"/>
              </a:rPr>
              <a:t>通过对原料煤进行预干燥同样也可以达到提高焦煤装煤炉堆积密度进而改善弱粘煤粘结性的目的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q"/>
            </a:pPr>
            <a:r>
              <a:rPr lang="en" sz="1500" b="0" i="0" u="none" strike="noStrike" cap="none" dirty="0">
                <a:solidFill>
                  <a:schemeClr val="dk2"/>
                </a:solidFill>
                <a:latin typeface="Arial"/>
                <a:ea typeface="Arial"/>
                <a:cs typeface="Arial"/>
                <a:sym typeface="Arial"/>
              </a:rPr>
              <a:t>应用实例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Precarbon工艺</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CMC工艺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DAPS工艺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SCOPE 21工艺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Ø"/>
            </a:pPr>
            <a:r>
              <a:rPr lang="en" sz="1500" b="1" i="0" u="none" strike="noStrike" cap="none" dirty="0">
                <a:solidFill>
                  <a:schemeClr val="dk2"/>
                </a:solidFill>
                <a:latin typeface="Arial"/>
                <a:ea typeface="Arial"/>
                <a:cs typeface="Arial"/>
                <a:sym typeface="Arial"/>
              </a:rPr>
              <a:t>以上工艺还可以同时降低入炉焦煤水分（甚至会降低至0%） </a:t>
            </a:r>
            <a:endParaRPr sz="1500" b="1" i="0" u="none" strike="noStrike" cap="none" dirty="0">
              <a:solidFill>
                <a:schemeClr val="dk2"/>
              </a:solidFill>
              <a:latin typeface="Arial"/>
              <a:ea typeface="Arial"/>
              <a:cs typeface="Arial"/>
              <a:sym typeface="Arial"/>
            </a:endParaRPr>
          </a:p>
          <a:p>
            <a:pPr marL="292100" marR="0" lvl="0" indent="-190500" algn="l" rtl="0">
              <a:lnSpc>
                <a:spcPct val="130000"/>
              </a:lnSpc>
              <a:spcBef>
                <a:spcPts val="0"/>
              </a:spcBef>
              <a:spcAft>
                <a:spcPts val="0"/>
              </a:spcAft>
              <a:buClr>
                <a:srgbClr val="000000"/>
              </a:buClr>
              <a:buSzPts val="1500"/>
              <a:buFont typeface="Arial"/>
              <a:buNone/>
            </a:pPr>
            <a:endParaRPr sz="1500" b="0" i="0" u="none" strike="noStrike" cap="none" dirty="0">
              <a:solidFill>
                <a:schemeClr val="dk2"/>
              </a:solidFill>
              <a:latin typeface="Arial"/>
              <a:ea typeface="Arial"/>
              <a:cs typeface="Arial"/>
              <a:sym typeface="Arial"/>
            </a:endParaRPr>
          </a:p>
          <a:p>
            <a:pPr marL="177800" marR="0" lvl="0" indent="-171450" algn="l" rtl="0">
              <a:lnSpc>
                <a:spcPct val="130000"/>
              </a:lnSpc>
              <a:spcBef>
                <a:spcPts val="0"/>
              </a:spcBef>
              <a:spcAft>
                <a:spcPts val="0"/>
              </a:spcAft>
              <a:buClr>
                <a:srgbClr val="000000"/>
              </a:buClr>
              <a:buSzPts val="1500"/>
              <a:buFont typeface="Noto Sans Symbols"/>
              <a:buNone/>
            </a:pPr>
            <a:endParaRPr sz="1500" b="0" i="0" u="none" strike="noStrike" cap="none" dirty="0">
              <a:solidFill>
                <a:schemeClr val="dk2"/>
              </a:solidFill>
              <a:latin typeface="Arial"/>
              <a:ea typeface="Arial"/>
              <a:cs typeface="Arial"/>
              <a:sym typeface="Arial"/>
            </a:endParaRPr>
          </a:p>
          <a:p>
            <a:pPr marL="177800" marR="0" lvl="0" indent="-76200" algn="l" rtl="0">
              <a:lnSpc>
                <a:spcPct val="130000"/>
              </a:lnSpc>
              <a:spcBef>
                <a:spcPts val="0"/>
              </a:spcBef>
              <a:spcAft>
                <a:spcPts val="0"/>
              </a:spcAft>
              <a:buClr>
                <a:srgbClr val="000000"/>
              </a:buClr>
              <a:buSzPts val="1500"/>
              <a:buFont typeface="Noto Sans Symbols"/>
              <a:buNone/>
            </a:pPr>
            <a:endParaRPr sz="1500" b="0" i="0" u="none" strike="noStrike" cap="none" dirty="0">
              <a:solidFill>
                <a:schemeClr val="dk1"/>
              </a:solidFill>
              <a:latin typeface="Arial"/>
              <a:ea typeface="Arial"/>
              <a:cs typeface="Arial"/>
              <a:sym typeface="Arial"/>
            </a:endParaRPr>
          </a:p>
          <a:p>
            <a:pPr marL="177800" marR="0" lvl="0" indent="-76200" algn="l" rtl="0">
              <a:lnSpc>
                <a:spcPct val="130000"/>
              </a:lnSpc>
              <a:spcBef>
                <a:spcPts val="0"/>
              </a:spcBef>
              <a:spcAft>
                <a:spcPts val="0"/>
              </a:spcAft>
              <a:buClr>
                <a:srgbClr val="000000"/>
              </a:buClr>
              <a:buSzPts val="1500"/>
              <a:buFont typeface="Noto Sans Symbols"/>
              <a:buNone/>
            </a:pPr>
            <a:endParaRPr sz="1500" b="0" i="0" u="none" strike="noStrike" cap="none" dirty="0">
              <a:solidFill>
                <a:schemeClr val="dk1"/>
              </a:solidFill>
              <a:latin typeface="Arial"/>
              <a:ea typeface="Arial"/>
              <a:cs typeface="Arial"/>
              <a:sym typeface="Arial"/>
            </a:endParaRPr>
          </a:p>
          <a:p>
            <a:pPr marL="177800" marR="0" lvl="0" indent="-76200" algn="l" rtl="0">
              <a:lnSpc>
                <a:spcPct val="130000"/>
              </a:lnSpc>
              <a:spcBef>
                <a:spcPts val="0"/>
              </a:spcBef>
              <a:spcAft>
                <a:spcPts val="0"/>
              </a:spcAft>
              <a:buClr>
                <a:srgbClr val="000000"/>
              </a:buClr>
              <a:buSzPts val="1500"/>
              <a:buFont typeface="Noto Sans Symbols"/>
              <a:buNone/>
            </a:pPr>
            <a:endParaRPr sz="1500" b="0" i="0" u="none" strike="noStrike" cap="none" dirty="0">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34596cd18a7_1_217"/>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404" name="Google Shape;404;g34596cd18a7_1_217"/>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405" name="Google Shape;405;g34596cd18a7_1_217"/>
          <p:cNvSpPr txBox="1"/>
          <p:nvPr/>
        </p:nvSpPr>
        <p:spPr>
          <a:xfrm>
            <a:off x="360225" y="242455"/>
            <a:ext cx="8268386" cy="36978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Arial"/>
              <a:buChar char="•"/>
            </a:pPr>
            <a:r>
              <a:rPr lang="zh-CN" altLang="en-US" sz="1500" b="0" i="0" u="none" strike="noStrike" cap="none" dirty="0">
                <a:solidFill>
                  <a:schemeClr val="dk2"/>
                </a:solidFill>
                <a:latin typeface="Arial"/>
                <a:ea typeface="Arial"/>
                <a:cs typeface="Arial"/>
                <a:sym typeface="Arial"/>
              </a:rPr>
              <a:t>提高焦煤装煤炉堆积密度可以改善弱粘煤的粘结性</a:t>
            </a:r>
          </a:p>
          <a:p>
            <a:pPr marL="292100" marR="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zh-CN" altLang="en-US" sz="1500" b="0" i="0" u="none" strike="noStrike" cap="none" dirty="0">
                <a:solidFill>
                  <a:schemeClr val="dk2"/>
                </a:solidFill>
                <a:latin typeface="Arial"/>
                <a:ea typeface="Arial"/>
                <a:cs typeface="Arial"/>
                <a:sym typeface="Arial"/>
              </a:rPr>
              <a:t>提高焦煤装煤炉堆积密度的途径</a:t>
            </a:r>
          </a:p>
          <a:p>
            <a:pPr marL="292100" lvl="0" indent="-285750">
              <a:lnSpc>
                <a:spcPct val="130000"/>
              </a:lnSpc>
              <a:buSzPts val="1500"/>
              <a:buFont typeface="Wingdings" panose="05000000000000000000" pitchFamily="2" charset="2"/>
              <a:buChar char="§"/>
            </a:pPr>
            <a:r>
              <a:rPr lang="en" sz="1500" dirty="0">
                <a:solidFill>
                  <a:schemeClr val="dk2"/>
                </a:solidFill>
              </a:rPr>
              <a:t>焦煤预干燥可以提高入炉焦煤堆积密度的机理 </a:t>
            </a:r>
            <a:endParaRPr sz="1500" dirty="0">
              <a:solidFill>
                <a:schemeClr val="dk2"/>
              </a:solidFill>
            </a:endParaRPr>
          </a:p>
          <a:p>
            <a:pPr marL="292100" lvl="0" indent="-285750">
              <a:lnSpc>
                <a:spcPct val="130000"/>
              </a:lnSpc>
              <a:buSzPts val="1500"/>
              <a:buFont typeface="Wingdings" panose="05000000000000000000" pitchFamily="2" charset="2"/>
              <a:buChar char="q"/>
            </a:pPr>
            <a:r>
              <a:rPr lang="en" sz="1500" dirty="0">
                <a:solidFill>
                  <a:schemeClr val="dk2"/>
                </a:solidFill>
              </a:rPr>
              <a:t>当焦煤水分降低时，颗粒表面的水膜减小，煤颗粒之间因水分而产生的表面张力随之减小，从而煤粒间相对位移的阻力减小，因此装炉时料流通畅，入炉后能自动铺平并且紧密堆积，堆积密度比湿煤装炉显著提高 </a:t>
            </a:r>
            <a:endParaRPr sz="1500" dirty="0">
              <a:solidFill>
                <a:schemeClr val="dk2"/>
              </a:solidFill>
            </a:endParaRPr>
          </a:p>
          <a:p>
            <a:pPr marL="292100" lvl="0" indent="-285750">
              <a:lnSpc>
                <a:spcPct val="130000"/>
              </a:lnSpc>
              <a:buSzPts val="1500"/>
              <a:buFont typeface="Wingdings" panose="05000000000000000000" pitchFamily="2" charset="2"/>
              <a:buChar char="v"/>
            </a:pPr>
            <a:r>
              <a:rPr lang="en" sz="1500" b="1" dirty="0">
                <a:solidFill>
                  <a:schemeClr val="dk2"/>
                </a:solidFill>
              </a:rPr>
              <a:t>试验：装满一桶湿煤/配煤，放入烘箱进行干燥，干燥后再全部装回桶内，可以发现干燥后的焦煤体积明显减少，且干燥后的焦煤流动性明显得到改善</a:t>
            </a:r>
            <a:endParaRPr sz="1500" b="1" dirty="0">
              <a:solidFill>
                <a:schemeClr val="dk2"/>
              </a:solidFill>
            </a:endParaRPr>
          </a:p>
        </p:txBody>
      </p:sp>
    </p:spTree>
    <p:extLst>
      <p:ext uri="{BB962C8B-B14F-4D97-AF65-F5344CB8AC3E}">
        <p14:creationId xmlns:p14="http://schemas.microsoft.com/office/powerpoint/2010/main" val="29385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9"/>
        <p:cNvGrpSpPr/>
        <p:nvPr/>
      </p:nvGrpSpPr>
      <p:grpSpPr>
        <a:xfrm>
          <a:off x="0" y="0"/>
          <a:ext cx="0" cy="0"/>
          <a:chOff x="0" y="0"/>
          <a:chExt cx="0" cy="0"/>
        </a:xfrm>
      </p:grpSpPr>
      <p:sp>
        <p:nvSpPr>
          <p:cNvPr id="410" name="Google Shape;410;g34596cd18a7_1_223"/>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sp>
        <p:nvSpPr>
          <p:cNvPr id="411" name="Google Shape;411;g34596cd18a7_1_223"/>
          <p:cNvSpPr txBox="1"/>
          <p:nvPr/>
        </p:nvSpPr>
        <p:spPr>
          <a:xfrm>
            <a:off x="324196" y="166255"/>
            <a:ext cx="8569712" cy="4710544"/>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Arial"/>
              <a:buChar char="•"/>
            </a:pPr>
            <a:r>
              <a:rPr lang="zh-CN" altLang="en-US" sz="1500" b="0" i="0" u="none" strike="noStrike" cap="none" dirty="0">
                <a:solidFill>
                  <a:schemeClr val="dk2"/>
                </a:solidFill>
                <a:latin typeface="Arial"/>
                <a:ea typeface="Arial"/>
                <a:cs typeface="Arial"/>
                <a:sym typeface="Arial"/>
              </a:rPr>
              <a:t>提高焦煤装煤炉堆积密度可以改善弱粘煤的粘结性</a:t>
            </a:r>
          </a:p>
          <a:p>
            <a:pPr marL="292100" marR="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zh-CN" altLang="en-US" sz="1500" b="0" i="0" u="none" strike="noStrike" cap="none" dirty="0">
                <a:solidFill>
                  <a:schemeClr val="dk2"/>
                </a:solidFill>
                <a:latin typeface="Arial"/>
                <a:ea typeface="Arial"/>
                <a:cs typeface="Arial"/>
                <a:sym typeface="Arial"/>
              </a:rPr>
              <a:t>提高焦煤装煤炉堆积密度的途径</a:t>
            </a:r>
          </a:p>
          <a:p>
            <a:pPr marL="292100" lvl="0" indent="-285750">
              <a:lnSpc>
                <a:spcPct val="130000"/>
              </a:lnSpc>
              <a:buSzPts val="1500"/>
              <a:buFont typeface="Wingdings" panose="05000000000000000000" pitchFamily="2" charset="2"/>
              <a:buChar char="§"/>
            </a:pPr>
            <a:r>
              <a:rPr lang="en" sz="1500" dirty="0">
                <a:solidFill>
                  <a:schemeClr val="dk2"/>
                </a:solidFill>
              </a:rPr>
              <a:t>影响焦煤堆积密度的因素 </a:t>
            </a:r>
            <a:endParaRPr sz="1500" dirty="0">
              <a:solidFill>
                <a:schemeClr val="dk2"/>
              </a:solidFill>
            </a:endParaRPr>
          </a:p>
          <a:p>
            <a:pPr marL="292100" indent="-285750">
              <a:lnSpc>
                <a:spcPct val="130000"/>
              </a:lnSpc>
              <a:buSzPts val="1500"/>
              <a:buFont typeface="Wingdings" panose="05000000000000000000" pitchFamily="2" charset="2"/>
              <a:buChar char="q"/>
            </a:pPr>
            <a:r>
              <a:rPr lang="en" sz="1500" dirty="0">
                <a:solidFill>
                  <a:schemeClr val="dk2"/>
                </a:solidFill>
              </a:rPr>
              <a:t>焦煤水分</a:t>
            </a:r>
            <a:endParaRPr sz="1500" dirty="0">
              <a:solidFill>
                <a:schemeClr val="dk2"/>
              </a:solidFill>
            </a:endParaRPr>
          </a:p>
          <a:p>
            <a:pPr marL="292100" indent="-285750">
              <a:lnSpc>
                <a:spcPct val="130000"/>
              </a:lnSpc>
              <a:buSzPts val="1500"/>
              <a:buFont typeface="Wingdings" panose="05000000000000000000" pitchFamily="2" charset="2"/>
              <a:buChar char="v"/>
            </a:pPr>
            <a:r>
              <a:rPr lang="en" sz="1500" dirty="0">
                <a:solidFill>
                  <a:schemeClr val="dk2"/>
                </a:solidFill>
              </a:rPr>
              <a:t>下图为焦煤水分与堆积密度的关系 </a:t>
            </a:r>
            <a:endParaRPr sz="1500" dirty="0">
              <a:solidFill>
                <a:schemeClr val="dk2"/>
              </a:solidFill>
            </a:endParaRPr>
          </a:p>
          <a:p>
            <a:pPr marL="292100" indent="-285750">
              <a:lnSpc>
                <a:spcPct val="130000"/>
              </a:lnSpc>
              <a:buSzPts val="1500"/>
              <a:buFont typeface="Wingdings" panose="05000000000000000000" pitchFamily="2" charset="2"/>
              <a:buChar char="Ø"/>
            </a:pPr>
            <a:r>
              <a:rPr lang="en" sz="1500" dirty="0">
                <a:solidFill>
                  <a:schemeClr val="dk2"/>
                </a:solidFill>
              </a:rPr>
              <a:t>焦煤水分与堆积密度的关系为比较复杂，为非线性关系 </a:t>
            </a:r>
            <a:endParaRPr sz="1500" dirty="0">
              <a:solidFill>
                <a:schemeClr val="dk2"/>
              </a:solidFill>
            </a:endParaRPr>
          </a:p>
          <a:p>
            <a:pPr marL="292100" indent="-285750">
              <a:lnSpc>
                <a:spcPct val="130000"/>
              </a:lnSpc>
              <a:buSzPts val="1500"/>
              <a:buFont typeface="Wingdings" panose="05000000000000000000" pitchFamily="2" charset="2"/>
              <a:buChar char="Ø"/>
            </a:pPr>
            <a:r>
              <a:rPr lang="en" sz="1500" dirty="0">
                <a:solidFill>
                  <a:schemeClr val="dk2"/>
                </a:solidFill>
              </a:rPr>
              <a:t>当装炉水分由9%（湿煤装炉工艺）降低至6.5%（CMC工艺的设计水分）时，入炉焦煤堆积密度仅有轻微程度的增加（水分降低2%，干煤的密度仅增加0.03）</a:t>
            </a:r>
            <a:endParaRPr sz="1500" dirty="0">
              <a:solidFill>
                <a:schemeClr val="dk2"/>
              </a:solidFill>
            </a:endParaRPr>
          </a:p>
          <a:p>
            <a:pPr marL="292100" indent="-285750">
              <a:lnSpc>
                <a:spcPct val="130000"/>
              </a:lnSpc>
              <a:buSzPts val="1500"/>
              <a:buFont typeface="Wingdings" panose="05000000000000000000" pitchFamily="2" charset="2"/>
              <a:buChar char="Ø"/>
            </a:pPr>
            <a:r>
              <a:rPr lang="en" sz="1500" dirty="0">
                <a:solidFill>
                  <a:schemeClr val="dk2"/>
                </a:solidFill>
              </a:rPr>
              <a:t>而当装炉水分由6.5%降低至2.5%（DAPS工艺的设计水分）时，入炉焦煤堆积密度明显（水分降低4%，干煤的密度增加0.15）</a:t>
            </a:r>
            <a:endParaRPr sz="1500" dirty="0">
              <a:solidFill>
                <a:schemeClr val="dk2"/>
              </a:solidFill>
            </a:endParaRPr>
          </a:p>
          <a:p>
            <a:pPr marL="292100" indent="-285750">
              <a:lnSpc>
                <a:spcPct val="130000"/>
              </a:lnSpc>
              <a:buSzPts val="1500"/>
              <a:buFont typeface="Wingdings" panose="05000000000000000000" pitchFamily="2" charset="2"/>
              <a:buChar char="Ø"/>
            </a:pPr>
            <a:r>
              <a:rPr lang="en" sz="1500" dirty="0">
                <a:solidFill>
                  <a:schemeClr val="dk2"/>
                </a:solidFill>
              </a:rPr>
              <a:t>而当装炉水分由2.5%降低至0%（SCOPE21工艺的设计水分）时，入炉焦煤堆积密度很明显（水分降低2.5%，干煤的密度增加0.11）’</a:t>
            </a:r>
            <a:endParaRPr sz="1500" dirty="0">
              <a:solidFill>
                <a:schemeClr val="dk2"/>
              </a:solidFill>
            </a:endParaRPr>
          </a:p>
          <a:p>
            <a:pPr marL="292100" indent="-285750">
              <a:lnSpc>
                <a:spcPct val="130000"/>
              </a:lnSpc>
              <a:buSzPts val="1500"/>
              <a:buFont typeface="Wingdings" panose="05000000000000000000" pitchFamily="2" charset="2"/>
              <a:buChar char="Ø"/>
            </a:pPr>
            <a:r>
              <a:rPr lang="en" sz="1500" dirty="0">
                <a:solidFill>
                  <a:schemeClr val="dk2"/>
                </a:solidFill>
              </a:rPr>
              <a:t>从提高入炉焦煤堆积密度的角度出发，焦煤装炉水分应该降低至0%</a:t>
            </a:r>
            <a:endParaRPr sz="1500" dirty="0">
              <a:solidFill>
                <a:schemeClr val="dk2"/>
              </a:solidFill>
            </a:endParaRPr>
          </a:p>
        </p:txBody>
      </p:sp>
      <p:pic>
        <p:nvPicPr>
          <p:cNvPr id="412" name="Google Shape;412;g34596cd18a7_1_223"/>
          <p:cNvPicPr preferRelativeResize="0"/>
          <p:nvPr/>
        </p:nvPicPr>
        <p:blipFill rotWithShape="1">
          <a:blip r:embed="rId3">
            <a:alphaModFix/>
          </a:blip>
          <a:srcRect/>
          <a:stretch/>
        </p:blipFill>
        <p:spPr>
          <a:xfrm>
            <a:off x="7335440" y="4296965"/>
            <a:ext cx="1808560" cy="80724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1"/>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sp>
        <p:nvSpPr>
          <p:cNvPr id="418" name="Google Shape;418;p1"/>
          <p:cNvSpPr txBox="1"/>
          <p:nvPr/>
        </p:nvSpPr>
        <p:spPr>
          <a:xfrm>
            <a:off x="324196" y="166255"/>
            <a:ext cx="8447400" cy="47106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Arial"/>
              <a:buChar char="•"/>
            </a:pPr>
            <a:r>
              <a:rPr lang="zh-CN" altLang="en-US" sz="1500" b="0" i="0" u="none" strike="noStrike" cap="none" dirty="0">
                <a:solidFill>
                  <a:schemeClr val="dk2"/>
                </a:solidFill>
                <a:latin typeface="Arial"/>
                <a:ea typeface="Arial"/>
                <a:cs typeface="Arial"/>
                <a:sym typeface="Arial"/>
              </a:rPr>
              <a:t>提高焦煤装煤炉堆积密度可以改善弱粘煤的粘结性</a:t>
            </a:r>
          </a:p>
          <a:p>
            <a:pPr marL="292100" marR="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zh-CN" altLang="en-US" sz="1500" b="0" i="0" u="none" strike="noStrike" cap="none" dirty="0">
                <a:solidFill>
                  <a:schemeClr val="dk2"/>
                </a:solidFill>
                <a:latin typeface="Arial"/>
                <a:ea typeface="Arial"/>
                <a:cs typeface="Arial"/>
                <a:sym typeface="Arial"/>
              </a:rPr>
              <a:t>提高焦煤装煤炉堆积密度的途径</a:t>
            </a:r>
          </a:p>
          <a:p>
            <a:pPr marL="292100" lvl="0" indent="-285750">
              <a:lnSpc>
                <a:spcPct val="130000"/>
              </a:lnSpc>
              <a:buSzPts val="1500"/>
              <a:buFont typeface="Wingdings" panose="05000000000000000000" pitchFamily="2" charset="2"/>
              <a:buChar char="§"/>
            </a:pPr>
            <a:r>
              <a:rPr lang="zh-CN" altLang="en-US" sz="1500" dirty="0">
                <a:solidFill>
                  <a:schemeClr val="dk2"/>
                </a:solidFill>
              </a:rPr>
              <a:t>影响焦煤堆积密度的因素 </a:t>
            </a: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q"/>
            </a:pPr>
            <a:r>
              <a:rPr lang="en" sz="1500" dirty="0">
                <a:solidFill>
                  <a:schemeClr val="dk2"/>
                </a:solidFill>
              </a:rPr>
              <a:t>还应还应该与煤种有关</a:t>
            </a:r>
            <a:endParaRPr sz="1500" dirty="0">
              <a:solidFill>
                <a:schemeClr val="dk2"/>
              </a:solidFill>
            </a:endParaRPr>
          </a:p>
          <a:p>
            <a:pPr marL="177800" marR="0" lvl="0" indent="-76200" algn="l" rtl="0">
              <a:lnSpc>
                <a:spcPct val="130000"/>
              </a:lnSpc>
              <a:spcBef>
                <a:spcPts val="0"/>
              </a:spcBef>
              <a:spcAft>
                <a:spcPts val="0"/>
              </a:spcAft>
              <a:buClr>
                <a:srgbClr val="000000"/>
              </a:buClr>
              <a:buSzPts val="1500"/>
              <a:buFont typeface="Arial"/>
              <a:buNone/>
            </a:pPr>
            <a:endParaRPr sz="1500" b="0" i="0" u="none" strike="noStrike" cap="none" dirty="0">
              <a:solidFill>
                <a:schemeClr val="dk2"/>
              </a:solidFill>
              <a:latin typeface="Arial"/>
              <a:ea typeface="Arial"/>
              <a:cs typeface="Arial"/>
              <a:sym typeface="Arial"/>
            </a:endParaRPr>
          </a:p>
        </p:txBody>
      </p:sp>
      <p:pic>
        <p:nvPicPr>
          <p:cNvPr id="419" name="Google Shape;419;p1"/>
          <p:cNvPicPr preferRelativeResize="0"/>
          <p:nvPr/>
        </p:nvPicPr>
        <p:blipFill rotWithShape="1">
          <a:blip r:embed="rId3">
            <a:alphaModFix/>
          </a:blip>
          <a:srcRect/>
          <a:stretch/>
        </p:blipFill>
        <p:spPr>
          <a:xfrm>
            <a:off x="7335440" y="4296965"/>
            <a:ext cx="1808560" cy="807244"/>
          </a:xfrm>
          <a:prstGeom prst="rect">
            <a:avLst/>
          </a:prstGeom>
          <a:noFill/>
          <a:ln>
            <a:noFill/>
          </a:ln>
        </p:spPr>
      </p:pic>
      <p:pic>
        <p:nvPicPr>
          <p:cNvPr id="421" name="Google Shape;421;p1"/>
          <p:cNvPicPr preferRelativeResize="0"/>
          <p:nvPr/>
        </p:nvPicPr>
        <p:blipFill>
          <a:blip r:embed="rId4">
            <a:alphaModFix/>
          </a:blip>
          <a:stretch>
            <a:fillRect/>
          </a:stretch>
        </p:blipFill>
        <p:spPr>
          <a:xfrm>
            <a:off x="265723" y="1669073"/>
            <a:ext cx="3040185" cy="1805354"/>
          </a:xfrm>
          <a:prstGeom prst="rect">
            <a:avLst/>
          </a:prstGeom>
          <a:noFill/>
          <a:ln>
            <a:noFill/>
          </a:ln>
        </p:spPr>
      </p:pic>
      <p:pic>
        <p:nvPicPr>
          <p:cNvPr id="3" name="Picture 2">
            <a:extLst>
              <a:ext uri="{FF2B5EF4-FFF2-40B4-BE49-F238E27FC236}">
                <a16:creationId xmlns:a16="http://schemas.microsoft.com/office/drawing/2014/main" id="{A157B5C5-676A-A04E-9932-16AAE207EA47}"/>
              </a:ext>
            </a:extLst>
          </p:cNvPr>
          <p:cNvPicPr>
            <a:picLocks noChangeAspect="1"/>
          </p:cNvPicPr>
          <p:nvPr/>
        </p:nvPicPr>
        <p:blipFill>
          <a:blip r:embed="rId5"/>
          <a:stretch>
            <a:fillRect/>
          </a:stretch>
        </p:blipFill>
        <p:spPr>
          <a:xfrm>
            <a:off x="3739659" y="976605"/>
            <a:ext cx="6420746" cy="460121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
        <p:cNvGrpSpPr/>
        <p:nvPr/>
      </p:nvGrpSpPr>
      <p:grpSpPr>
        <a:xfrm>
          <a:off x="0" y="0"/>
          <a:ext cx="0" cy="0"/>
          <a:chOff x="0" y="0"/>
          <a:chExt cx="0" cy="0"/>
        </a:xfrm>
      </p:grpSpPr>
      <p:sp>
        <p:nvSpPr>
          <p:cNvPr id="82" name="Google Shape;82;p9"/>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83" name="Google Shape;83;p9"/>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84" name="Google Shape;84;p9"/>
          <p:cNvSpPr txBox="1">
            <a:spLocks noGrp="1"/>
          </p:cNvSpPr>
          <p:nvPr>
            <p:ph type="body" idx="1"/>
          </p:nvPr>
        </p:nvSpPr>
        <p:spPr>
          <a:xfrm>
            <a:off x="325750" y="332475"/>
            <a:ext cx="8452800" cy="29193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a:latin typeface="Microsoft JhengHei"/>
                <a:ea typeface="Microsoft JhengHei"/>
                <a:cs typeface="Microsoft JhengHei"/>
                <a:sym typeface="Microsoft JhengHei"/>
              </a:rPr>
              <a:t>焦煤预处理概况</a:t>
            </a:r>
            <a:endParaRPr sz="2700" b="1">
              <a:latin typeface="Microsoft JhengHei"/>
              <a:ea typeface="Microsoft JhengHei"/>
              <a:cs typeface="Microsoft JhengHei"/>
              <a:sym typeface="Microsoft JhengHei"/>
            </a:endParaRPr>
          </a:p>
          <a:p>
            <a:pPr marL="292100" lvl="0" indent="-285750" algn="l" rtl="0">
              <a:lnSpc>
                <a:spcPct val="120000"/>
              </a:lnSpc>
              <a:spcBef>
                <a:spcPts val="0"/>
              </a:spcBef>
              <a:spcAft>
                <a:spcPts val="0"/>
              </a:spcAft>
              <a:buClr>
                <a:srgbClr val="000000"/>
              </a:buClr>
              <a:buSzPts val="1500"/>
              <a:buFont typeface="Arial"/>
              <a:buChar char="•"/>
            </a:pPr>
            <a:r>
              <a:rPr lang="en" sz="1500"/>
              <a:t>新日铁焦煤预处理工艺开发历程 </a:t>
            </a:r>
            <a:endParaRPr sz="1500"/>
          </a:p>
          <a:p>
            <a:pPr marL="292100" lvl="0" indent="-285750" algn="l" rtl="0">
              <a:lnSpc>
                <a:spcPct val="120000"/>
              </a:lnSpc>
              <a:spcBef>
                <a:spcPts val="0"/>
              </a:spcBef>
              <a:spcAft>
                <a:spcPts val="0"/>
              </a:spcAft>
              <a:buClr>
                <a:srgbClr val="000000"/>
              </a:buClr>
              <a:buSzPts val="1500"/>
              <a:buFont typeface="Courier New"/>
              <a:buChar char="o"/>
            </a:pPr>
            <a:r>
              <a:rPr lang="en" sz="1500"/>
              <a:t>配型煤工艺 </a:t>
            </a:r>
            <a:endParaRPr sz="1500"/>
          </a:p>
          <a:p>
            <a:pPr marL="292100" lvl="0" indent="-285750" algn="l" rtl="0">
              <a:lnSpc>
                <a:spcPct val="120000"/>
              </a:lnSpc>
              <a:spcBef>
                <a:spcPts val="0"/>
              </a:spcBef>
              <a:spcAft>
                <a:spcPts val="0"/>
              </a:spcAft>
              <a:buClr>
                <a:srgbClr val="000000"/>
              </a:buClr>
              <a:buSzPts val="1500"/>
              <a:buFont typeface="Noto Sans Symbols"/>
              <a:buChar char="▪"/>
            </a:pPr>
            <a:r>
              <a:rPr lang="en" sz="1500"/>
              <a:t>工艺：将入炉焦煤取出30-40%加一定量的粘结剂（焦煤量2%的沥青）混捏成型后再和其余的入炉焦煤混装炼焦</a:t>
            </a:r>
            <a:endParaRPr sz="1500"/>
          </a:p>
          <a:p>
            <a:pPr marL="292100" lvl="0" indent="-285750" algn="l" rtl="0">
              <a:lnSpc>
                <a:spcPct val="120000"/>
              </a:lnSpc>
              <a:spcBef>
                <a:spcPts val="0"/>
              </a:spcBef>
              <a:spcAft>
                <a:spcPts val="0"/>
              </a:spcAft>
              <a:buClr>
                <a:srgbClr val="000000"/>
              </a:buClr>
              <a:buSzPts val="1500"/>
              <a:buFont typeface="Arial"/>
              <a:buChar char="•"/>
            </a:pPr>
            <a:r>
              <a:rPr lang="en" sz="1500"/>
              <a:t>在某种程度上，与捣鼓焦类似  </a:t>
            </a:r>
            <a:endParaRPr sz="1500"/>
          </a:p>
          <a:p>
            <a:pPr marL="177800" lvl="0" indent="-63500" algn="l" rtl="0">
              <a:lnSpc>
                <a:spcPct val="140000"/>
              </a:lnSpc>
              <a:spcBef>
                <a:spcPts val="0"/>
              </a:spcBef>
              <a:spcAft>
                <a:spcPts val="0"/>
              </a:spcAft>
              <a:buClr>
                <a:srgbClr val="000000"/>
              </a:buClr>
              <a:buSzPts val="1800"/>
              <a:buFont typeface="Courier New"/>
              <a:buNone/>
            </a:pPr>
            <a:endParaRPr sz="1800">
              <a:solidFill>
                <a:schemeClr val="dk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5"/>
        <p:cNvGrpSpPr/>
        <p:nvPr/>
      </p:nvGrpSpPr>
      <p:grpSpPr>
        <a:xfrm>
          <a:off x="0" y="0"/>
          <a:ext cx="0" cy="0"/>
          <a:chOff x="0" y="0"/>
          <a:chExt cx="0" cy="0"/>
        </a:xfrm>
      </p:grpSpPr>
      <p:sp>
        <p:nvSpPr>
          <p:cNvPr id="426" name="Google Shape;426;g34596cd18a7_1_230"/>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427" name="Google Shape;427;g34596cd18a7_1_230"/>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428" name="Google Shape;428;g34596cd18a7_1_230"/>
          <p:cNvSpPr txBox="1"/>
          <p:nvPr/>
        </p:nvSpPr>
        <p:spPr>
          <a:xfrm>
            <a:off x="164123" y="110375"/>
            <a:ext cx="7171317" cy="48426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Arial"/>
              <a:buChar char="•"/>
            </a:pPr>
            <a:r>
              <a:rPr lang="zh-CN" altLang="en-US" sz="1500" b="0" i="0" u="none" strike="noStrike" cap="none" dirty="0">
                <a:solidFill>
                  <a:schemeClr val="dk2"/>
                </a:solidFill>
                <a:latin typeface="Arial"/>
                <a:ea typeface="Arial"/>
                <a:cs typeface="Arial"/>
                <a:sym typeface="Arial"/>
              </a:rPr>
              <a:t>提高焦煤装煤炉堆积密度可以改善弱粘煤的粘结性</a:t>
            </a:r>
          </a:p>
          <a:p>
            <a:pPr marL="292100" marR="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zh-CN" altLang="en-US" sz="1500" b="0" i="0" u="none" strike="noStrike" cap="none" dirty="0">
                <a:solidFill>
                  <a:schemeClr val="dk2"/>
                </a:solidFill>
                <a:latin typeface="Arial"/>
                <a:ea typeface="Arial"/>
                <a:cs typeface="Arial"/>
                <a:sym typeface="Arial"/>
              </a:rPr>
              <a:t>提高焦煤装煤炉堆积密度的途径</a:t>
            </a:r>
          </a:p>
          <a:p>
            <a:pPr marL="292100" lvl="0" indent="-285750">
              <a:lnSpc>
                <a:spcPct val="130000"/>
              </a:lnSpc>
              <a:buSzPts val="1500"/>
              <a:buFont typeface="Wingdings" panose="05000000000000000000" pitchFamily="2" charset="2"/>
              <a:buChar char="§"/>
            </a:pPr>
            <a:r>
              <a:rPr lang="zh-CN" altLang="en-US" sz="1500" dirty="0">
                <a:solidFill>
                  <a:schemeClr val="dk2"/>
                </a:solidFill>
              </a:rPr>
              <a:t>影响焦煤堆积密度的因素 </a:t>
            </a:r>
          </a:p>
          <a:p>
            <a:pPr marL="292100" marR="0" lvl="0" indent="-285750" algn="l" rtl="0">
              <a:lnSpc>
                <a:spcPct val="130000"/>
              </a:lnSpc>
              <a:spcBef>
                <a:spcPts val="0"/>
              </a:spcBef>
              <a:spcAft>
                <a:spcPts val="0"/>
              </a:spcAft>
              <a:buClr>
                <a:schemeClr val="dk1"/>
              </a:buClr>
              <a:buSzPts val="1500"/>
              <a:buFont typeface="Wingdings" panose="05000000000000000000" pitchFamily="2" charset="2"/>
              <a:buChar char="q"/>
            </a:pPr>
            <a:r>
              <a:rPr lang="en" sz="1500" b="0" i="0" u="none" strike="noStrike" cap="none" dirty="0">
                <a:solidFill>
                  <a:schemeClr val="dk2"/>
                </a:solidFill>
                <a:latin typeface="Arial"/>
                <a:ea typeface="Arial"/>
                <a:cs typeface="Arial"/>
                <a:sym typeface="Arial"/>
              </a:rPr>
              <a:t>焦煤预热温度</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chemeClr val="dk2"/>
              </a:buClr>
              <a:buSzPts val="1500"/>
              <a:buFont typeface="Wingdings" panose="05000000000000000000" pitchFamily="2" charset="2"/>
              <a:buChar char="v"/>
            </a:pPr>
            <a:r>
              <a:rPr lang="zh-CN" altLang="en-US" sz="1500" b="0" i="0" u="none" strike="noStrike" cap="none" dirty="0">
                <a:solidFill>
                  <a:schemeClr val="dk2"/>
                </a:solidFill>
                <a:latin typeface="Arial"/>
                <a:ea typeface="Arial"/>
                <a:cs typeface="Arial"/>
                <a:sym typeface="Arial"/>
              </a:rPr>
              <a:t>右</a:t>
            </a:r>
            <a:r>
              <a:rPr lang="en" sz="1500" b="0" i="0" u="none" strike="noStrike" cap="none" dirty="0">
                <a:solidFill>
                  <a:schemeClr val="dk2"/>
                </a:solidFill>
                <a:latin typeface="Arial"/>
                <a:ea typeface="Arial"/>
                <a:cs typeface="Arial"/>
                <a:sym typeface="Arial"/>
              </a:rPr>
              <a:t>图为焦煤堆积密度与堆积密度预热温度的关系 </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焦煤预热温度对焦煤堆积密度的因素</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焦煤预热温度从常温预热至125°C（对于采用流化床干燥机）时，焦煤的水分由9%降至0%， 焦煤堆积密度逐步增加（见上图）</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焦煤预热温度从125°C预热至220-250°C时，焦煤的水分一直为0%，密度不变</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chemeClr val="dk2"/>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焦煤预热温度从预热温度超过220-250°C时，密度不升反降，主要原因为焦煤表面软化，流动阻力变大，密度降低</a:t>
            </a:r>
            <a:endParaRPr sz="1500" b="0" i="0" u="none" strike="noStrike" cap="none" dirty="0">
              <a:solidFill>
                <a:schemeClr val="dk2"/>
              </a:solidFill>
              <a:latin typeface="Arial"/>
              <a:ea typeface="Arial"/>
              <a:cs typeface="Arial"/>
              <a:sym typeface="Arial"/>
            </a:endParaRPr>
          </a:p>
        </p:txBody>
      </p:sp>
      <p:pic>
        <p:nvPicPr>
          <p:cNvPr id="429" name="Google Shape;429;g34596cd18a7_1_230"/>
          <p:cNvPicPr preferRelativeResize="0"/>
          <p:nvPr/>
        </p:nvPicPr>
        <p:blipFill rotWithShape="1">
          <a:blip r:embed="rId4">
            <a:alphaModFix/>
          </a:blip>
          <a:srcRect/>
          <a:stretch/>
        </p:blipFill>
        <p:spPr>
          <a:xfrm>
            <a:off x="7335440" y="0"/>
            <a:ext cx="2730760" cy="343825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3"/>
        <p:cNvGrpSpPr/>
        <p:nvPr/>
      </p:nvGrpSpPr>
      <p:grpSpPr>
        <a:xfrm>
          <a:off x="0" y="0"/>
          <a:ext cx="0" cy="0"/>
          <a:chOff x="0" y="0"/>
          <a:chExt cx="0" cy="0"/>
        </a:xfrm>
      </p:grpSpPr>
      <p:sp>
        <p:nvSpPr>
          <p:cNvPr id="434" name="Google Shape;434;g356425c8489_0_1"/>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435" name="Google Shape;435;g356425c8489_0_1"/>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436" name="Google Shape;436;g356425c8489_0_1"/>
          <p:cNvSpPr txBox="1"/>
          <p:nvPr/>
        </p:nvSpPr>
        <p:spPr>
          <a:xfrm>
            <a:off x="0" y="110375"/>
            <a:ext cx="8930400" cy="51435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Arial"/>
              <a:buChar char="•"/>
            </a:pPr>
            <a:r>
              <a:rPr lang="zh-CN" altLang="en-US" sz="1500" b="0" i="0" u="none" strike="noStrike" cap="none" dirty="0">
                <a:solidFill>
                  <a:schemeClr val="dk2"/>
                </a:solidFill>
                <a:latin typeface="Arial"/>
                <a:ea typeface="Arial"/>
                <a:cs typeface="Arial"/>
                <a:sym typeface="Arial"/>
              </a:rPr>
              <a:t>提高焦煤装煤炉堆积密度可以改善弱粘煤的粘结性</a:t>
            </a:r>
          </a:p>
          <a:p>
            <a:pPr marL="292100" marR="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zh-CN" altLang="en-US" sz="1500" b="0" i="0" u="none" strike="noStrike" cap="none" dirty="0">
                <a:solidFill>
                  <a:schemeClr val="dk2"/>
                </a:solidFill>
                <a:latin typeface="Arial"/>
                <a:ea typeface="Arial"/>
                <a:cs typeface="Arial"/>
                <a:sym typeface="Arial"/>
              </a:rPr>
              <a:t>提高焦煤装煤炉堆积密度的途径</a:t>
            </a:r>
          </a:p>
          <a:p>
            <a:pPr marL="292100" marR="0" lvl="0" indent="-285750" algn="l" rtl="0">
              <a:lnSpc>
                <a:spcPct val="130000"/>
              </a:lnSpc>
              <a:spcBef>
                <a:spcPts val="0"/>
              </a:spcBef>
              <a:spcAft>
                <a:spcPts val="0"/>
              </a:spcAft>
              <a:buClr>
                <a:schemeClr val="dk1"/>
              </a:buClr>
              <a:buSzPts val="1500"/>
              <a:buFont typeface="Wingdings" panose="05000000000000000000" pitchFamily="2" charset="2"/>
              <a:buChar char="§"/>
            </a:pPr>
            <a:r>
              <a:rPr lang="en" sz="1500" b="0" i="0" u="none" strike="noStrike" cap="none" dirty="0">
                <a:solidFill>
                  <a:schemeClr val="dk2"/>
                </a:solidFill>
                <a:latin typeface="Arial"/>
                <a:ea typeface="Arial"/>
                <a:cs typeface="Arial"/>
                <a:sym typeface="Arial"/>
              </a:rPr>
              <a:t>煤粉造粒</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chemeClr val="dk2"/>
              </a:buClr>
              <a:buSzPts val="1500"/>
              <a:buFont typeface="Wingdings" panose="05000000000000000000" pitchFamily="2" charset="2"/>
              <a:buChar char="q"/>
            </a:pPr>
            <a:r>
              <a:rPr lang="en" sz="1500" b="0" i="0" u="none" strike="noStrike" cap="none" dirty="0">
                <a:solidFill>
                  <a:schemeClr val="dk2"/>
                </a:solidFill>
                <a:latin typeface="Arial"/>
                <a:ea typeface="Arial"/>
                <a:cs typeface="Arial"/>
                <a:sym typeface="Arial"/>
              </a:rPr>
              <a:t>下图为煤粉造粒比例与堆积密度的关系 </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chemeClr val="dk1"/>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通过对原料煤在干燥过程中所分离收集的煤粉进行造粒可以进一步提高入炉焦煤堆积密度</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chemeClr val="dk1"/>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加拿大公司在试验中发现对煤粉进行造粒可以提高入炉焦煤堆积密度</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chemeClr val="dk2"/>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试验发现焦煤堆积密度的提高与煤粉造粒的比例如图所示</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chemeClr val="dk1"/>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煤堆积密度与煤粉造粒的比例并不是线性关系，粉造粒存在一最佳比例</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chemeClr val="dk1"/>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当煤粉造粒比例超过15-20%以后，焦煤的堆积密度反而降低，原因如下：</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chemeClr val="dk2"/>
              </a:buClr>
              <a:buSzPts val="1500"/>
              <a:buFont typeface="Wingdings" panose="05000000000000000000" pitchFamily="2" charset="2"/>
              <a:buChar char="Ø"/>
            </a:pPr>
            <a:r>
              <a:rPr lang="en" sz="1500" b="0" i="0" u="none" strike="noStrike" cap="none" dirty="0">
                <a:solidFill>
                  <a:schemeClr val="dk2"/>
                </a:solidFill>
                <a:latin typeface="Arial"/>
                <a:ea typeface="Arial"/>
                <a:cs typeface="Arial"/>
                <a:sym typeface="Arial"/>
              </a:rPr>
              <a:t>粗粒煤之间的空隙需要足够多的粒度合适的煤粉填充，才能达到最大堆积密度，如果煤粉造粒过高，即造粒过度，堆积密度反而降低 </a:t>
            </a:r>
            <a:endParaRPr sz="1500" b="0" i="0" u="none" strike="noStrike" cap="none" dirty="0">
              <a:solidFill>
                <a:schemeClr val="dk2"/>
              </a:solidFill>
              <a:latin typeface="Arial"/>
              <a:ea typeface="Arial"/>
              <a:cs typeface="Arial"/>
              <a:sym typeface="Arial"/>
            </a:endParaRPr>
          </a:p>
          <a:p>
            <a:pPr marL="177800" marR="0" lvl="0" indent="-76200" algn="l" rtl="0">
              <a:lnSpc>
                <a:spcPct val="130000"/>
              </a:lnSpc>
              <a:spcBef>
                <a:spcPts val="0"/>
              </a:spcBef>
              <a:spcAft>
                <a:spcPts val="0"/>
              </a:spcAft>
              <a:buClr>
                <a:schemeClr val="dk1"/>
              </a:buClr>
              <a:buSzPts val="1500"/>
              <a:buFont typeface="Noto Sans Symbols"/>
              <a:buNone/>
            </a:pPr>
            <a:endParaRPr sz="1500" b="0" i="0" u="none" strike="noStrike" cap="none" dirty="0">
              <a:solidFill>
                <a:schemeClr val="dk2"/>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356425c8489_0_7"/>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442" name="Google Shape;442;g356425c8489_0_7"/>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443" name="Google Shape;443;g356425c8489_0_7"/>
          <p:cNvSpPr txBox="1"/>
          <p:nvPr/>
        </p:nvSpPr>
        <p:spPr>
          <a:xfrm>
            <a:off x="445425" y="110375"/>
            <a:ext cx="8484900" cy="51435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Arial"/>
              <a:buChar char="•"/>
            </a:pPr>
            <a:r>
              <a:rPr lang="zh-CN" altLang="en-US" sz="1500" b="0" i="0" u="none" strike="noStrike" cap="none" dirty="0">
                <a:solidFill>
                  <a:schemeClr val="dk2"/>
                </a:solidFill>
                <a:latin typeface="Arial"/>
                <a:ea typeface="Arial"/>
                <a:cs typeface="Arial"/>
                <a:sym typeface="Arial"/>
              </a:rPr>
              <a:t>提高焦煤装煤炉堆积密度可以改善弱粘煤的粘结性</a:t>
            </a:r>
          </a:p>
          <a:p>
            <a:pPr marL="292100" marR="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zh-CN" altLang="en-US" sz="1500" b="0" i="0" u="none" strike="noStrike" cap="none" dirty="0">
                <a:solidFill>
                  <a:schemeClr val="dk2"/>
                </a:solidFill>
                <a:latin typeface="Arial"/>
                <a:ea typeface="Arial"/>
                <a:cs typeface="Arial"/>
                <a:sym typeface="Arial"/>
              </a:rPr>
              <a:t>提高焦煤装煤炉堆积密度的途径</a:t>
            </a:r>
          </a:p>
          <a:p>
            <a:pPr marL="292100" marR="0" lvl="0" indent="-285750" algn="l" rtl="0">
              <a:lnSpc>
                <a:spcPct val="130000"/>
              </a:lnSpc>
              <a:spcBef>
                <a:spcPts val="0"/>
              </a:spcBef>
              <a:spcAft>
                <a:spcPts val="0"/>
              </a:spcAft>
              <a:buClr>
                <a:schemeClr val="dk1"/>
              </a:buClr>
              <a:buSzPts val="1500"/>
              <a:buFont typeface="Wingdings" panose="05000000000000000000" pitchFamily="2" charset="2"/>
              <a:buChar char="§"/>
            </a:pPr>
            <a:r>
              <a:rPr lang="zh-CN" altLang="en-US" sz="1500" b="0" i="0" u="none" strike="noStrike" cap="none" dirty="0">
                <a:solidFill>
                  <a:schemeClr val="dk2"/>
                </a:solidFill>
                <a:latin typeface="Arial"/>
                <a:ea typeface="Arial"/>
                <a:cs typeface="Arial"/>
                <a:sym typeface="Arial"/>
              </a:rPr>
              <a:t>煤粉造粒</a:t>
            </a:r>
          </a:p>
        </p:txBody>
      </p:sp>
      <p:pic>
        <p:nvPicPr>
          <p:cNvPr id="444" name="Google Shape;444;g356425c8489_0_7"/>
          <p:cNvPicPr preferRelativeResize="0"/>
          <p:nvPr/>
        </p:nvPicPr>
        <p:blipFill rotWithShape="1">
          <a:blip r:embed="rId4">
            <a:alphaModFix/>
          </a:blip>
          <a:srcRect/>
          <a:stretch/>
        </p:blipFill>
        <p:spPr>
          <a:xfrm>
            <a:off x="684201" y="1477951"/>
            <a:ext cx="7025320" cy="340871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35e2d385606_0_42"/>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89" name="Google Shape;389;g35e2d385606_0_42"/>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390" name="Google Shape;390;g35e2d385606_0_42"/>
          <p:cNvSpPr txBox="1"/>
          <p:nvPr/>
        </p:nvSpPr>
        <p:spPr>
          <a:xfrm>
            <a:off x="151274" y="89525"/>
            <a:ext cx="8938018" cy="2572724"/>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Arial"/>
              <a:buChar char="•"/>
            </a:pPr>
            <a:r>
              <a:rPr lang="zh-CN" altLang="en-US" sz="1500" b="0" i="0" u="none" strike="noStrike" cap="none" dirty="0">
                <a:solidFill>
                  <a:schemeClr val="dk2"/>
                </a:solidFill>
                <a:latin typeface="Arial"/>
                <a:ea typeface="Arial"/>
                <a:cs typeface="Arial"/>
                <a:sym typeface="Arial"/>
              </a:rPr>
              <a:t>提高焦煤装煤炉堆积密度可以改善弱粘煤的粘结性</a:t>
            </a:r>
          </a:p>
          <a:p>
            <a:pPr marL="292100" marR="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zh-CN" altLang="en-US" sz="1500" b="0" i="0" u="none" strike="noStrike" cap="none" dirty="0">
                <a:solidFill>
                  <a:schemeClr val="dk2"/>
                </a:solidFill>
                <a:latin typeface="Arial"/>
                <a:ea typeface="Arial"/>
                <a:cs typeface="Arial"/>
                <a:sym typeface="Arial"/>
              </a:rPr>
              <a:t>提高焦煤装煤炉堆积密度的途径</a:t>
            </a:r>
          </a:p>
          <a:p>
            <a:pPr marL="292100" lvl="0" indent="-285750">
              <a:lnSpc>
                <a:spcPct val="130000"/>
              </a:lnSpc>
              <a:buSzPts val="1500"/>
              <a:buFont typeface="Wingdings" panose="05000000000000000000" pitchFamily="2" charset="2"/>
              <a:buChar char="§"/>
            </a:pPr>
            <a:r>
              <a:rPr lang="en" sz="1500" dirty="0">
                <a:solidFill>
                  <a:schemeClr val="dk2"/>
                </a:solidFill>
              </a:rPr>
              <a:t>对原料煤进行机械挤压和对原料煤进行预干燥的区别 / 捣固焦工艺与</a:t>
            </a:r>
            <a:r>
              <a:rPr lang="zh-CN" altLang="en-US" sz="1500" dirty="0">
                <a:solidFill>
                  <a:schemeClr val="dk2"/>
                </a:solidFill>
              </a:rPr>
              <a:t>戴尔塔</a:t>
            </a:r>
            <a:r>
              <a:rPr lang="en" sz="1500" dirty="0">
                <a:solidFill>
                  <a:schemeClr val="dk2"/>
                </a:solidFill>
              </a:rPr>
              <a:t>工艺的区别</a:t>
            </a:r>
            <a:endParaRPr sz="1500" dirty="0">
              <a:solidFill>
                <a:schemeClr val="dk2"/>
              </a:solidFill>
            </a:endParaRPr>
          </a:p>
          <a:p>
            <a:pPr marL="292100" lvl="0" indent="-285750">
              <a:lnSpc>
                <a:spcPct val="130000"/>
              </a:lnSpc>
              <a:buSzPts val="1500"/>
              <a:buFont typeface="Wingdings" panose="05000000000000000000" pitchFamily="2" charset="2"/>
              <a:buChar char="q"/>
            </a:pPr>
            <a:r>
              <a:rPr lang="en" sz="1500" dirty="0">
                <a:solidFill>
                  <a:schemeClr val="dk2"/>
                </a:solidFill>
              </a:rPr>
              <a:t>捣固焦工艺中湿煤饼装炉后塌陷后的干煤比重由1.05降低至0.91，水分为10-11%</a:t>
            </a:r>
            <a:endParaRPr sz="1500" dirty="0">
              <a:solidFill>
                <a:schemeClr val="dk2"/>
              </a:solidFill>
            </a:endParaRPr>
          </a:p>
          <a:p>
            <a:pPr marL="292100" lvl="0" indent="-285750">
              <a:lnSpc>
                <a:spcPct val="130000"/>
              </a:lnSpc>
              <a:buSzPts val="1500"/>
              <a:buFont typeface="Wingdings" panose="05000000000000000000" pitchFamily="2" charset="2"/>
              <a:buChar char="q"/>
            </a:pPr>
            <a:r>
              <a:rPr lang="zh-CN" altLang="en-US" sz="1500" dirty="0">
                <a:solidFill>
                  <a:schemeClr val="dk2"/>
                </a:solidFill>
              </a:rPr>
              <a:t>戴尔塔</a:t>
            </a:r>
            <a:r>
              <a:rPr lang="en" sz="1500" dirty="0">
                <a:solidFill>
                  <a:schemeClr val="dk2"/>
                </a:solidFill>
              </a:rPr>
              <a:t>工艺为干煤装炉，干煤比重为0.82-0.88（取决于煤种，粒度和煤粉造粒工艺），水分为0%</a:t>
            </a:r>
            <a:endParaRPr sz="1500" dirty="0">
              <a:solidFill>
                <a:schemeClr val="dk2"/>
              </a:solidFill>
            </a:endParaRPr>
          </a:p>
          <a:p>
            <a:pPr marL="292100" lvl="0" indent="-285750">
              <a:lnSpc>
                <a:spcPct val="130000"/>
              </a:lnSpc>
              <a:buSzPts val="1500"/>
              <a:buFont typeface="Wingdings" panose="05000000000000000000" pitchFamily="2" charset="2"/>
              <a:buChar char="v"/>
            </a:pPr>
            <a:r>
              <a:rPr lang="en" sz="1500" b="1" dirty="0">
                <a:solidFill>
                  <a:schemeClr val="dk2"/>
                </a:solidFill>
              </a:rPr>
              <a:t>由此可以推测，在相同焦炭质量的前提下，</a:t>
            </a:r>
            <a:r>
              <a:rPr lang="zh-CN" altLang="en-US" sz="1500" b="1" dirty="0">
                <a:solidFill>
                  <a:schemeClr val="dk2"/>
                </a:solidFill>
              </a:rPr>
              <a:t>戴尔塔</a:t>
            </a:r>
            <a:r>
              <a:rPr lang="en" sz="1500" b="1" dirty="0">
                <a:solidFill>
                  <a:schemeClr val="dk2"/>
                </a:solidFill>
              </a:rPr>
              <a:t>工艺的弱粘煤配比比例至少不应该低于捣固焦工艺</a:t>
            </a:r>
            <a:endParaRPr sz="1500" b="1" dirty="0">
              <a:solidFill>
                <a:schemeClr val="dk2"/>
              </a:solidFill>
            </a:endParaRPr>
          </a:p>
          <a:p>
            <a:pPr marL="177800" marR="0" lvl="0" indent="-76200" algn="l" rtl="0">
              <a:lnSpc>
                <a:spcPct val="130000"/>
              </a:lnSpc>
              <a:spcBef>
                <a:spcPts val="0"/>
              </a:spcBef>
              <a:spcAft>
                <a:spcPts val="0"/>
              </a:spcAft>
              <a:buClr>
                <a:srgbClr val="000000"/>
              </a:buClr>
              <a:buSzPts val="1500"/>
              <a:buFont typeface="Noto Sans Symbols"/>
              <a:buNone/>
            </a:pPr>
            <a:endParaRPr sz="1500" b="0" i="0" u="none" strike="noStrike" cap="none" dirty="0">
              <a:solidFill>
                <a:schemeClr val="dk1"/>
              </a:solidFill>
              <a:latin typeface="Arial"/>
              <a:ea typeface="Arial"/>
              <a:cs typeface="Arial"/>
              <a:sym typeface="Arial"/>
            </a:endParaRPr>
          </a:p>
          <a:p>
            <a:pPr marL="177800" marR="0" lvl="0" indent="-76200" algn="l" rtl="0">
              <a:lnSpc>
                <a:spcPct val="130000"/>
              </a:lnSpc>
              <a:spcBef>
                <a:spcPts val="0"/>
              </a:spcBef>
              <a:spcAft>
                <a:spcPts val="0"/>
              </a:spcAft>
              <a:buClr>
                <a:srgbClr val="000000"/>
              </a:buClr>
              <a:buSzPts val="1500"/>
              <a:buFont typeface="Noto Sans Symbols"/>
              <a:buNone/>
            </a:pPr>
            <a:endParaRPr sz="1500" b="0" i="0" u="none" strike="noStrike" cap="none" dirty="0">
              <a:solidFill>
                <a:schemeClr val="dk1"/>
              </a:solidFill>
              <a:latin typeface="Arial"/>
              <a:ea typeface="Arial"/>
              <a:cs typeface="Arial"/>
              <a:sym typeface="Arial"/>
            </a:endParaRPr>
          </a:p>
        </p:txBody>
      </p:sp>
      <p:graphicFrame>
        <p:nvGraphicFramePr>
          <p:cNvPr id="391" name="Google Shape;391;g35e2d385606_0_42"/>
          <p:cNvGraphicFramePr/>
          <p:nvPr/>
        </p:nvGraphicFramePr>
        <p:xfrm>
          <a:off x="357778" y="2704611"/>
          <a:ext cx="3439125" cy="2255532"/>
        </p:xfrm>
        <a:graphic>
          <a:graphicData uri="http://schemas.openxmlformats.org/drawingml/2006/table">
            <a:tbl>
              <a:tblPr>
                <a:noFill/>
                <a:tableStyleId>{DCD26C13-8104-4099-9268-F67BD97BB7EE}</a:tableStyleId>
              </a:tblPr>
              <a:tblGrid>
                <a:gridCol w="1363650">
                  <a:extLst>
                    <a:ext uri="{9D8B030D-6E8A-4147-A177-3AD203B41FA5}">
                      <a16:colId xmlns:a16="http://schemas.microsoft.com/office/drawing/2014/main" val="20000"/>
                    </a:ext>
                  </a:extLst>
                </a:gridCol>
                <a:gridCol w="1037725">
                  <a:extLst>
                    <a:ext uri="{9D8B030D-6E8A-4147-A177-3AD203B41FA5}">
                      <a16:colId xmlns:a16="http://schemas.microsoft.com/office/drawing/2014/main" val="20001"/>
                    </a:ext>
                  </a:extLst>
                </a:gridCol>
                <a:gridCol w="1037750">
                  <a:extLst>
                    <a:ext uri="{9D8B030D-6E8A-4147-A177-3AD203B41FA5}">
                      <a16:colId xmlns:a16="http://schemas.microsoft.com/office/drawing/2014/main" val="20002"/>
                    </a:ext>
                  </a:extLst>
                </a:gridCol>
              </a:tblGrid>
              <a:tr h="291550">
                <a:tc>
                  <a:txBody>
                    <a:bodyPr/>
                    <a:lstStyle/>
                    <a:p>
                      <a:pPr marL="0" lvl="0" indent="0" algn="l" rtl="0">
                        <a:lnSpc>
                          <a:spcPct val="115000"/>
                        </a:lnSpc>
                        <a:spcBef>
                          <a:spcPts val="0"/>
                        </a:spcBef>
                        <a:spcAft>
                          <a:spcPts val="0"/>
                        </a:spcAft>
                        <a:buNone/>
                      </a:pPr>
                      <a:r>
                        <a:rPr lang="en" sz="1200" dirty="0"/>
                        <a:t> </a:t>
                      </a:r>
                      <a:endParaRPr sz="1200" dirty="0"/>
                    </a:p>
                  </a:txBody>
                  <a:tcPr marL="91425" marR="91425" marT="91425" marB="91425"/>
                </a:tc>
                <a:tc>
                  <a:txBody>
                    <a:bodyPr/>
                    <a:lstStyle/>
                    <a:p>
                      <a:pPr marL="0" lvl="0" indent="0" algn="ctr" rtl="0">
                        <a:lnSpc>
                          <a:spcPct val="115000"/>
                        </a:lnSpc>
                        <a:spcBef>
                          <a:spcPts val="0"/>
                        </a:spcBef>
                        <a:spcAft>
                          <a:spcPts val="0"/>
                        </a:spcAft>
                        <a:buNone/>
                      </a:pPr>
                      <a:r>
                        <a:rPr lang="en" sz="1200" dirty="0"/>
                        <a:t>炭化室</a:t>
                      </a:r>
                      <a:endParaRPr sz="1200" dirty="0"/>
                    </a:p>
                  </a:txBody>
                  <a:tcPr marL="91425" marR="91425" marT="91425" marB="91425"/>
                </a:tc>
                <a:tc>
                  <a:txBody>
                    <a:bodyPr/>
                    <a:lstStyle/>
                    <a:p>
                      <a:pPr marL="0" lvl="0" indent="0" algn="ctr" rtl="0">
                        <a:lnSpc>
                          <a:spcPct val="115000"/>
                        </a:lnSpc>
                        <a:spcBef>
                          <a:spcPts val="0"/>
                        </a:spcBef>
                        <a:spcAft>
                          <a:spcPts val="0"/>
                        </a:spcAft>
                        <a:buNone/>
                      </a:pPr>
                      <a:r>
                        <a:rPr lang="en" sz="1200"/>
                        <a:t>煤饼</a:t>
                      </a:r>
                      <a:endParaRPr sz="1200"/>
                    </a:p>
                  </a:txBody>
                  <a:tcPr marL="91425" marR="91425" marT="91425" marB="91425"/>
                </a:tc>
                <a:extLst>
                  <a:ext uri="{0D108BD9-81ED-4DB2-BD59-A6C34878D82A}">
                    <a16:rowId xmlns:a16="http://schemas.microsoft.com/office/drawing/2014/main" val="10000"/>
                  </a:ext>
                </a:extLst>
              </a:tr>
              <a:tr h="299950">
                <a:tc>
                  <a:txBody>
                    <a:bodyPr/>
                    <a:lstStyle/>
                    <a:p>
                      <a:pPr marL="0" lvl="0" indent="0" algn="ctr" rtl="0">
                        <a:lnSpc>
                          <a:spcPct val="115000"/>
                        </a:lnSpc>
                        <a:spcBef>
                          <a:spcPts val="0"/>
                        </a:spcBef>
                        <a:spcAft>
                          <a:spcPts val="0"/>
                        </a:spcAft>
                        <a:buNone/>
                      </a:pPr>
                      <a:r>
                        <a:rPr lang="en" sz="1200" dirty="0"/>
                        <a:t>W mm</a:t>
                      </a:r>
                      <a:endParaRPr sz="1200" dirty="0"/>
                    </a:p>
                  </a:txBody>
                  <a:tcPr marL="91425" marR="91425" marT="91425" marB="91425"/>
                </a:tc>
                <a:tc>
                  <a:txBody>
                    <a:bodyPr/>
                    <a:lstStyle/>
                    <a:p>
                      <a:pPr marL="0" lvl="0" indent="0" algn="ctr" rtl="0">
                        <a:lnSpc>
                          <a:spcPct val="115000"/>
                        </a:lnSpc>
                        <a:spcBef>
                          <a:spcPts val="0"/>
                        </a:spcBef>
                        <a:spcAft>
                          <a:spcPts val="0"/>
                        </a:spcAft>
                        <a:buNone/>
                      </a:pPr>
                      <a:r>
                        <a:rPr lang="en" sz="1200" dirty="0"/>
                        <a:t>540</a:t>
                      </a:r>
                      <a:endParaRPr sz="1200" dirty="0"/>
                    </a:p>
                  </a:txBody>
                  <a:tcPr marL="91425" marR="91425" marT="91425" marB="91425"/>
                </a:tc>
                <a:tc>
                  <a:txBody>
                    <a:bodyPr/>
                    <a:lstStyle/>
                    <a:p>
                      <a:pPr marL="0" lvl="0" indent="0" algn="ctr" rtl="0">
                        <a:lnSpc>
                          <a:spcPct val="115000"/>
                        </a:lnSpc>
                        <a:spcBef>
                          <a:spcPts val="0"/>
                        </a:spcBef>
                        <a:spcAft>
                          <a:spcPts val="0"/>
                        </a:spcAft>
                        <a:buNone/>
                      </a:pPr>
                      <a:r>
                        <a:rPr lang="en" sz="1200" dirty="0"/>
                        <a:t>470</a:t>
                      </a:r>
                      <a:endParaRPr sz="1200" dirty="0"/>
                    </a:p>
                  </a:txBody>
                  <a:tcPr marL="91425" marR="91425" marT="91425" marB="91425"/>
                </a:tc>
                <a:extLst>
                  <a:ext uri="{0D108BD9-81ED-4DB2-BD59-A6C34878D82A}">
                    <a16:rowId xmlns:a16="http://schemas.microsoft.com/office/drawing/2014/main" val="10001"/>
                  </a:ext>
                </a:extLst>
              </a:tr>
              <a:tr h="290050">
                <a:tc>
                  <a:txBody>
                    <a:bodyPr/>
                    <a:lstStyle/>
                    <a:p>
                      <a:pPr marL="0" lvl="0" indent="0" algn="ctr" rtl="0">
                        <a:lnSpc>
                          <a:spcPct val="115000"/>
                        </a:lnSpc>
                        <a:spcBef>
                          <a:spcPts val="0"/>
                        </a:spcBef>
                        <a:spcAft>
                          <a:spcPts val="0"/>
                        </a:spcAft>
                        <a:buNone/>
                      </a:pPr>
                      <a:r>
                        <a:rPr lang="en" sz="1200"/>
                        <a:t>L mm</a:t>
                      </a:r>
                      <a:endParaRPr sz="1200"/>
                    </a:p>
                  </a:txBody>
                  <a:tcPr marL="91425" marR="91425" marT="91425" marB="91425"/>
                </a:tc>
                <a:tc>
                  <a:txBody>
                    <a:bodyPr/>
                    <a:lstStyle/>
                    <a:p>
                      <a:pPr marL="0" lvl="0" indent="0" algn="ctr" rtl="0">
                        <a:lnSpc>
                          <a:spcPct val="115000"/>
                        </a:lnSpc>
                        <a:spcBef>
                          <a:spcPts val="0"/>
                        </a:spcBef>
                        <a:spcAft>
                          <a:spcPts val="0"/>
                        </a:spcAft>
                        <a:buNone/>
                      </a:pPr>
                      <a:r>
                        <a:rPr lang="en" sz="1200"/>
                        <a:t>17000</a:t>
                      </a:r>
                      <a:endParaRPr sz="1200"/>
                    </a:p>
                  </a:txBody>
                  <a:tcPr marL="91425" marR="91425" marT="91425" marB="91425"/>
                </a:tc>
                <a:tc>
                  <a:txBody>
                    <a:bodyPr/>
                    <a:lstStyle/>
                    <a:p>
                      <a:pPr marL="0" lvl="0" indent="0" algn="ctr" rtl="0">
                        <a:lnSpc>
                          <a:spcPct val="115000"/>
                        </a:lnSpc>
                        <a:spcBef>
                          <a:spcPts val="0"/>
                        </a:spcBef>
                        <a:spcAft>
                          <a:spcPts val="0"/>
                        </a:spcAft>
                        <a:buNone/>
                      </a:pPr>
                      <a:r>
                        <a:rPr lang="en" sz="1200"/>
                        <a:t>16100</a:t>
                      </a:r>
                      <a:endParaRPr sz="1200"/>
                    </a:p>
                  </a:txBody>
                  <a:tcPr marL="91425" marR="91425" marT="91425" marB="91425"/>
                </a:tc>
                <a:extLst>
                  <a:ext uri="{0D108BD9-81ED-4DB2-BD59-A6C34878D82A}">
                    <a16:rowId xmlns:a16="http://schemas.microsoft.com/office/drawing/2014/main" val="10002"/>
                  </a:ext>
                </a:extLst>
              </a:tr>
              <a:tr h="290050">
                <a:tc>
                  <a:txBody>
                    <a:bodyPr/>
                    <a:lstStyle/>
                    <a:p>
                      <a:pPr marL="0" lvl="0" indent="0" algn="ctr" rtl="0">
                        <a:lnSpc>
                          <a:spcPct val="115000"/>
                        </a:lnSpc>
                        <a:spcBef>
                          <a:spcPts val="0"/>
                        </a:spcBef>
                        <a:spcAft>
                          <a:spcPts val="0"/>
                        </a:spcAft>
                        <a:buNone/>
                      </a:pPr>
                      <a:r>
                        <a:rPr lang="en" sz="1200"/>
                        <a:t>H mm</a:t>
                      </a:r>
                      <a:endParaRPr sz="1200"/>
                    </a:p>
                  </a:txBody>
                  <a:tcPr marL="91425" marR="91425" marT="91425" marB="91425"/>
                </a:tc>
                <a:tc>
                  <a:txBody>
                    <a:bodyPr/>
                    <a:lstStyle/>
                    <a:p>
                      <a:pPr marL="0" lvl="0" indent="0" algn="ctr" rtl="0">
                        <a:lnSpc>
                          <a:spcPct val="115000"/>
                        </a:lnSpc>
                        <a:spcBef>
                          <a:spcPts val="0"/>
                        </a:spcBef>
                        <a:spcAft>
                          <a:spcPts val="0"/>
                        </a:spcAft>
                        <a:buNone/>
                      </a:pPr>
                      <a:r>
                        <a:rPr lang="en" sz="1200"/>
                        <a:t>6170</a:t>
                      </a:r>
                      <a:endParaRPr sz="1200"/>
                    </a:p>
                  </a:txBody>
                  <a:tcPr marL="91425" marR="91425" marT="91425" marB="91425"/>
                </a:tc>
                <a:tc>
                  <a:txBody>
                    <a:bodyPr/>
                    <a:lstStyle/>
                    <a:p>
                      <a:pPr marL="0" lvl="0" indent="0" algn="ctr" rtl="0">
                        <a:lnSpc>
                          <a:spcPct val="115000"/>
                        </a:lnSpc>
                        <a:spcBef>
                          <a:spcPts val="0"/>
                        </a:spcBef>
                        <a:spcAft>
                          <a:spcPts val="0"/>
                        </a:spcAft>
                        <a:buNone/>
                      </a:pPr>
                      <a:r>
                        <a:rPr lang="en" sz="1200"/>
                        <a:t>6000</a:t>
                      </a:r>
                      <a:endParaRPr sz="1200"/>
                    </a:p>
                  </a:txBody>
                  <a:tcPr marL="91425" marR="91425" marT="91425" marB="91425"/>
                </a:tc>
                <a:extLst>
                  <a:ext uri="{0D108BD9-81ED-4DB2-BD59-A6C34878D82A}">
                    <a16:rowId xmlns:a16="http://schemas.microsoft.com/office/drawing/2014/main" val="10003"/>
                  </a:ext>
                </a:extLst>
              </a:tr>
              <a:tr h="290050">
                <a:tc>
                  <a:txBody>
                    <a:bodyPr/>
                    <a:lstStyle/>
                    <a:p>
                      <a:pPr marL="0" lvl="0" indent="0" algn="ctr" rtl="0">
                        <a:lnSpc>
                          <a:spcPct val="115000"/>
                        </a:lnSpc>
                        <a:spcBef>
                          <a:spcPts val="0"/>
                        </a:spcBef>
                        <a:spcAft>
                          <a:spcPts val="0"/>
                        </a:spcAft>
                        <a:buNone/>
                      </a:pPr>
                      <a:r>
                        <a:rPr lang="en" sz="1200"/>
                        <a:t>煤饼比重</a:t>
                      </a:r>
                      <a:endParaRPr sz="1200"/>
                    </a:p>
                  </a:txBody>
                  <a:tcPr marL="91425" marR="91425" marT="91425" marB="91425"/>
                </a:tc>
                <a:tc>
                  <a:txBody>
                    <a:bodyPr/>
                    <a:lstStyle/>
                    <a:p>
                      <a:pPr marL="0" lvl="0" indent="0" algn="l" rtl="0">
                        <a:lnSpc>
                          <a:spcPct val="115000"/>
                        </a:lnSpc>
                        <a:spcBef>
                          <a:spcPts val="0"/>
                        </a:spcBef>
                        <a:spcAft>
                          <a:spcPts val="0"/>
                        </a:spcAft>
                        <a:buNone/>
                      </a:pPr>
                      <a:r>
                        <a:rPr lang="en" sz="1200"/>
                        <a:t> </a:t>
                      </a:r>
                      <a:endParaRPr sz="1200"/>
                    </a:p>
                  </a:txBody>
                  <a:tcPr marL="91425" marR="91425" marT="91425" marB="91425"/>
                </a:tc>
                <a:tc>
                  <a:txBody>
                    <a:bodyPr/>
                    <a:lstStyle/>
                    <a:p>
                      <a:pPr marL="0" lvl="0" indent="0" algn="ctr" rtl="0">
                        <a:lnSpc>
                          <a:spcPct val="115000"/>
                        </a:lnSpc>
                        <a:spcBef>
                          <a:spcPts val="0"/>
                        </a:spcBef>
                        <a:spcAft>
                          <a:spcPts val="0"/>
                        </a:spcAft>
                        <a:buNone/>
                      </a:pPr>
                      <a:r>
                        <a:rPr lang="en" sz="1200"/>
                        <a:t>1.05</a:t>
                      </a:r>
                      <a:endParaRPr sz="1200"/>
                    </a:p>
                  </a:txBody>
                  <a:tcPr marL="91425" marR="91425" marT="91425" marB="91425"/>
                </a:tc>
                <a:extLst>
                  <a:ext uri="{0D108BD9-81ED-4DB2-BD59-A6C34878D82A}">
                    <a16:rowId xmlns:a16="http://schemas.microsoft.com/office/drawing/2014/main" val="10004"/>
                  </a:ext>
                </a:extLst>
              </a:tr>
              <a:tr h="290050">
                <a:tc>
                  <a:txBody>
                    <a:bodyPr/>
                    <a:lstStyle/>
                    <a:p>
                      <a:pPr marL="0" lvl="0" indent="0" algn="ctr" rtl="0">
                        <a:lnSpc>
                          <a:spcPct val="115000"/>
                        </a:lnSpc>
                        <a:spcBef>
                          <a:spcPts val="0"/>
                        </a:spcBef>
                        <a:spcAft>
                          <a:spcPts val="0"/>
                        </a:spcAft>
                        <a:buNone/>
                      </a:pPr>
                      <a:r>
                        <a:rPr lang="en" sz="1200"/>
                        <a:t>煤饼塌陷后比重</a:t>
                      </a:r>
                      <a:endParaRPr sz="1200"/>
                    </a:p>
                  </a:txBody>
                  <a:tcPr marL="91425" marR="91425" marT="91425" marB="91425"/>
                </a:tc>
                <a:tc gridSpan="2">
                  <a:txBody>
                    <a:bodyPr/>
                    <a:lstStyle/>
                    <a:p>
                      <a:pPr marL="0" lvl="0" indent="0" algn="ctr" rtl="0">
                        <a:lnSpc>
                          <a:spcPct val="115000"/>
                        </a:lnSpc>
                        <a:spcBef>
                          <a:spcPts val="0"/>
                        </a:spcBef>
                        <a:spcAft>
                          <a:spcPts val="0"/>
                        </a:spcAft>
                        <a:buNone/>
                      </a:pPr>
                      <a:r>
                        <a:rPr lang="en" sz="1200" dirty="0"/>
                        <a:t>0.91</a:t>
                      </a:r>
                      <a:endParaRPr sz="1200" dirty="0"/>
                    </a:p>
                  </a:txBody>
                  <a:tcPr marL="91425" marR="91425" marT="91425" marB="91425"/>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63455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8"/>
        <p:cNvGrpSpPr/>
        <p:nvPr/>
      </p:nvGrpSpPr>
      <p:grpSpPr>
        <a:xfrm>
          <a:off x="0" y="0"/>
          <a:ext cx="0" cy="0"/>
          <a:chOff x="0" y="0"/>
          <a:chExt cx="0" cy="0"/>
        </a:xfrm>
      </p:grpSpPr>
      <p:sp>
        <p:nvSpPr>
          <p:cNvPr id="449" name="Google Shape;449;g34596cd18a7_1_259"/>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450" name="Google Shape;450;g34596cd18a7_1_259"/>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451" name="Google Shape;451;g34596cd18a7_1_259"/>
          <p:cNvSpPr txBox="1"/>
          <p:nvPr/>
        </p:nvSpPr>
        <p:spPr>
          <a:xfrm>
            <a:off x="171188" y="214459"/>
            <a:ext cx="8801623" cy="36234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Arial" panose="020B0604020202020204" pitchFamily="34" charset="0"/>
              <a:buChar char="•"/>
            </a:pPr>
            <a:r>
              <a:rPr lang="en" sz="1500" b="0" i="0" u="none" strike="noStrike" cap="none" dirty="0">
                <a:solidFill>
                  <a:schemeClr val="dk2"/>
                </a:solidFill>
                <a:latin typeface="Arial"/>
                <a:ea typeface="Arial"/>
                <a:cs typeface="Arial"/>
                <a:sym typeface="Arial"/>
              </a:rPr>
              <a:t>添加沥青/石油等粘结剂也可以可以改善弱粘煤的粘结性</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Courier New" panose="02070309020205020404" pitchFamily="49" charset="0"/>
              <a:buChar char="o"/>
            </a:pPr>
            <a:r>
              <a:rPr lang="en" sz="1500" b="0" i="0" u="none" strike="noStrike" cap="none" dirty="0">
                <a:solidFill>
                  <a:schemeClr val="dk2"/>
                </a:solidFill>
                <a:latin typeface="Arial"/>
                <a:ea typeface="Arial"/>
                <a:cs typeface="Arial"/>
                <a:sym typeface="Arial"/>
              </a:rPr>
              <a:t>应用实例 </a:t>
            </a:r>
            <a:endParaRPr sz="1500" b="0" i="0" u="none" strike="noStrike" cap="none" dirty="0">
              <a:solidFill>
                <a:schemeClr val="dk2"/>
              </a:solidFill>
              <a:latin typeface="Arial"/>
              <a:ea typeface="Arial"/>
              <a:cs typeface="Arial"/>
              <a:sym typeface="Arial"/>
            </a:endParaRPr>
          </a:p>
          <a:p>
            <a:pPr marL="292100" lvl="0" indent="-285750">
              <a:lnSpc>
                <a:spcPct val="130000"/>
              </a:lnSpc>
              <a:buSzPts val="1500"/>
              <a:buFont typeface="Wingdings" panose="05000000000000000000" pitchFamily="2" charset="2"/>
              <a:buChar char="§"/>
            </a:pPr>
            <a:r>
              <a:rPr lang="en" sz="1500" dirty="0"/>
              <a:t>21</a:t>
            </a:r>
            <a:r>
              <a:rPr lang="zh-CN" altLang="en-US" sz="1500" dirty="0"/>
              <a:t>世纪工艺</a:t>
            </a:r>
            <a:endParaRPr sz="1400" b="0" i="0" u="none" strike="noStrike" cap="none" dirty="0">
              <a:solidFill>
                <a:srgbClr val="000000"/>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
            </a:pPr>
            <a:r>
              <a:rPr lang="en" sz="1500" b="0" i="0" u="none" strike="noStrike" cap="none" dirty="0">
                <a:solidFill>
                  <a:schemeClr val="dk2"/>
                </a:solidFill>
                <a:latin typeface="Arial"/>
                <a:ea typeface="Arial"/>
                <a:cs typeface="Arial"/>
                <a:sym typeface="Arial"/>
              </a:rPr>
              <a:t>配型煤工艺 </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q"/>
            </a:pPr>
            <a:r>
              <a:rPr lang="en" sz="1500" b="0" i="0" u="none" strike="noStrike" cap="none" dirty="0">
                <a:solidFill>
                  <a:schemeClr val="dk2"/>
                </a:solidFill>
                <a:latin typeface="Arial"/>
                <a:ea typeface="Arial"/>
                <a:cs typeface="Arial"/>
                <a:sym typeface="Arial"/>
              </a:rPr>
              <a:t>机理</a:t>
            </a:r>
            <a:endParaRPr sz="1400" b="0" i="0" u="none" strike="noStrike" cap="none" dirty="0">
              <a:solidFill>
                <a:srgbClr val="000000"/>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所添加的粘结剂沥青/石油在焦化过程中直接转化为胶质体， 胶质体可以增加弱粘结性煤的粘结性；</a:t>
            </a:r>
            <a:endParaRPr sz="1400" b="0" i="0" u="none" strike="noStrike" cap="none" dirty="0">
              <a:solidFill>
                <a:srgbClr val="000000"/>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适宜工况 </a:t>
            </a:r>
            <a:endParaRPr sz="1500" b="0" i="0" u="none" strike="noStrike" cap="none" dirty="0">
              <a:solidFill>
                <a:schemeClr val="dk2"/>
              </a:solidFill>
              <a:latin typeface="Arial"/>
              <a:ea typeface="Arial"/>
              <a:cs typeface="Arial"/>
              <a:sym typeface="Arial"/>
            </a:endParaRPr>
          </a:p>
          <a:p>
            <a:pPr marL="292100" lvl="0" indent="-285750">
              <a:lnSpc>
                <a:spcPct val="130000"/>
              </a:lnSpc>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仅仅当沥青/石油的价格接近优质焦煤价格时，才可以考虑（这或许时配型煤工艺和</a:t>
            </a:r>
            <a:r>
              <a:rPr lang="en" sz="1500" dirty="0"/>
              <a:t> 21</a:t>
            </a:r>
            <a:r>
              <a:rPr lang="zh-CN" altLang="en-US" sz="1500" dirty="0"/>
              <a:t>世纪工艺</a:t>
            </a:r>
            <a:r>
              <a:rPr lang="en" sz="1500" b="0" i="0" u="none" strike="noStrike" cap="none" dirty="0">
                <a:solidFill>
                  <a:schemeClr val="dk2"/>
                </a:solidFill>
                <a:latin typeface="Arial"/>
                <a:ea typeface="Arial"/>
                <a:cs typeface="Arial"/>
                <a:sym typeface="Arial"/>
              </a:rPr>
              <a:t>推广不开的主要原因）  </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v"/>
            </a:pPr>
            <a:r>
              <a:rPr lang="en" sz="1500" b="1" i="0" u="none" strike="noStrike" cap="none" dirty="0">
                <a:solidFill>
                  <a:srgbClr val="FF0000"/>
                </a:solidFill>
                <a:latin typeface="Arial"/>
                <a:ea typeface="Arial"/>
                <a:cs typeface="Arial"/>
                <a:sym typeface="Arial"/>
              </a:rPr>
              <a:t>日本经济产业省所组织的专家组针对采用沥青为粘结剂的做法，验收意见为令人失望 </a:t>
            </a:r>
            <a:endParaRPr sz="1400" b="1" i="0" u="none" strike="noStrike" cap="none" dirty="0">
              <a:solidFill>
                <a:srgbClr val="FF0000"/>
              </a:solidFill>
              <a:latin typeface="Arial"/>
              <a:ea typeface="Arial"/>
              <a:cs typeface="Arial"/>
              <a:sym typeface="Arial"/>
            </a:endParaRPr>
          </a:p>
        </p:txBody>
      </p:sp>
      <p:pic>
        <p:nvPicPr>
          <p:cNvPr id="452" name="Google Shape;452;g34596cd18a7_1_259"/>
          <p:cNvPicPr preferRelativeResize="0"/>
          <p:nvPr/>
        </p:nvPicPr>
        <p:blipFill rotWithShape="1">
          <a:blip r:embed="rId4">
            <a:alphaModFix/>
          </a:blip>
          <a:srcRect/>
          <a:stretch/>
        </p:blipFill>
        <p:spPr>
          <a:xfrm>
            <a:off x="518275" y="4074285"/>
            <a:ext cx="7007369" cy="70073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6"/>
        <p:cNvGrpSpPr/>
        <p:nvPr/>
      </p:nvGrpSpPr>
      <p:grpSpPr>
        <a:xfrm>
          <a:off x="0" y="0"/>
          <a:ext cx="0" cy="0"/>
          <a:chOff x="0" y="0"/>
          <a:chExt cx="0" cy="0"/>
        </a:xfrm>
      </p:grpSpPr>
      <p:sp>
        <p:nvSpPr>
          <p:cNvPr id="457" name="Google Shape;457;g34596cd18a7_1_266"/>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458" name="Google Shape;458;g34596cd18a7_1_266"/>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459" name="Google Shape;459;g34596cd18a7_1_266"/>
          <p:cNvSpPr txBox="1"/>
          <p:nvPr/>
        </p:nvSpPr>
        <p:spPr>
          <a:xfrm>
            <a:off x="205750" y="195576"/>
            <a:ext cx="8744400" cy="33639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Arial" panose="020B0604020202020204" pitchFamily="34" charset="0"/>
              <a:buChar char="•"/>
            </a:pPr>
            <a:r>
              <a:rPr lang="en" sz="1500" b="0" i="0" u="none" strike="noStrike" cap="none" dirty="0">
                <a:solidFill>
                  <a:schemeClr val="dk2"/>
                </a:solidFill>
                <a:latin typeface="Arial"/>
                <a:ea typeface="Arial"/>
                <a:cs typeface="Arial"/>
                <a:sym typeface="Arial"/>
              </a:rPr>
              <a:t>焦煤快速预热同样也可以可以改善弱粘煤的粘结性</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Courier New" panose="02070309020205020404" pitchFamily="49" charset="0"/>
              <a:buChar char="o"/>
            </a:pPr>
            <a:r>
              <a:rPr lang="en" sz="1500" b="0" i="0" u="none" strike="noStrike" cap="none" dirty="0">
                <a:solidFill>
                  <a:schemeClr val="dk2"/>
                </a:solidFill>
                <a:latin typeface="Arial"/>
                <a:ea typeface="Arial"/>
                <a:cs typeface="Arial"/>
                <a:sym typeface="Arial"/>
              </a:rPr>
              <a:t>应用实例 </a:t>
            </a:r>
            <a:endParaRPr sz="1500" b="0" i="0" u="none" strike="noStrike" cap="none" dirty="0">
              <a:solidFill>
                <a:schemeClr val="dk2"/>
              </a:solidFill>
              <a:latin typeface="Arial"/>
              <a:ea typeface="Arial"/>
              <a:cs typeface="Arial"/>
              <a:sym typeface="Arial"/>
            </a:endParaRPr>
          </a:p>
          <a:p>
            <a:pPr marL="292100" lvl="0" indent="-285750">
              <a:lnSpc>
                <a:spcPct val="130000"/>
              </a:lnSpc>
              <a:buSzPts val="1500"/>
              <a:buFont typeface="Wingdings" panose="05000000000000000000" pitchFamily="2" charset="2"/>
              <a:buChar char="§"/>
            </a:pPr>
            <a:r>
              <a:rPr lang="en" sz="1500" dirty="0"/>
              <a:t>21</a:t>
            </a:r>
            <a:r>
              <a:rPr lang="zh-CN" altLang="en-US" sz="1500" dirty="0"/>
              <a:t>世纪工艺</a:t>
            </a:r>
            <a:endParaRPr sz="1400" b="0" i="0" u="none" strike="noStrike" cap="none" dirty="0">
              <a:solidFill>
                <a:srgbClr val="000000"/>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q"/>
            </a:pPr>
            <a:r>
              <a:rPr lang="en" sz="1500" b="0" i="0" u="none" strike="noStrike" cap="none" dirty="0">
                <a:solidFill>
                  <a:schemeClr val="dk2"/>
                </a:solidFill>
                <a:latin typeface="Arial"/>
                <a:ea typeface="Arial"/>
                <a:cs typeface="Arial"/>
                <a:sym typeface="Arial"/>
              </a:rPr>
              <a:t>机理（在MRI影像中得到直接证实）</a:t>
            </a:r>
            <a:endParaRPr sz="1400" b="0" i="0" u="none" strike="noStrike" cap="none" dirty="0">
              <a:solidFill>
                <a:srgbClr val="000000"/>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快速预热使得焦煤中分子间的氢结合和π-π相互作用等非共价键的相互作用降低 </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快速预热使得焦煤中的聚集态结构松驰，粘结性成分，煤的粘结性得到改善 </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最低的预热速率必须&gt; 1000°C/分钟且预热温度介于350-400°C </a:t>
            </a:r>
            <a:endParaRPr sz="1500" b="0" i="0" u="none" strike="noStrike" cap="none" dirty="0">
              <a:solidFill>
                <a:schemeClr val="dk2"/>
              </a:solidFill>
              <a:latin typeface="Arial"/>
              <a:ea typeface="Arial"/>
              <a:cs typeface="Arial"/>
              <a:sym typeface="Arial"/>
            </a:endParaRPr>
          </a:p>
          <a:p>
            <a:pPr marL="177800" marR="0" lvl="0" indent="-76200" algn="l" rtl="0">
              <a:lnSpc>
                <a:spcPct val="130000"/>
              </a:lnSpc>
              <a:spcBef>
                <a:spcPts val="0"/>
              </a:spcBef>
              <a:spcAft>
                <a:spcPts val="0"/>
              </a:spcAft>
              <a:buClr>
                <a:srgbClr val="000000"/>
              </a:buClr>
              <a:buSzPts val="1500"/>
              <a:buFont typeface="Noto Sans Symbols"/>
              <a:buNone/>
            </a:pPr>
            <a:r>
              <a:rPr lang="en" sz="1500" b="0" i="0" u="none" strike="noStrike" cap="none" dirty="0">
                <a:solidFill>
                  <a:schemeClr val="dk2"/>
                </a:solidFill>
                <a:latin typeface="Arial"/>
                <a:ea typeface="Arial"/>
                <a:cs typeface="Arial"/>
                <a:sym typeface="Arial"/>
              </a:rPr>
              <a:t> </a:t>
            </a:r>
            <a:endParaRPr sz="1500" b="0" i="0" u="none" strike="noStrike" cap="none" dirty="0">
              <a:solidFill>
                <a:schemeClr val="dk1"/>
              </a:solidFill>
              <a:latin typeface="Arial"/>
              <a:ea typeface="Arial"/>
              <a:cs typeface="Arial"/>
              <a:sym typeface="Arial"/>
            </a:endParaRPr>
          </a:p>
        </p:txBody>
      </p:sp>
      <p:pic>
        <p:nvPicPr>
          <p:cNvPr id="460" name="Google Shape;460;g34596cd18a7_1_266"/>
          <p:cNvPicPr preferRelativeResize="0"/>
          <p:nvPr/>
        </p:nvPicPr>
        <p:blipFill rotWithShape="1">
          <a:blip r:embed="rId4">
            <a:alphaModFix/>
          </a:blip>
          <a:srcRect/>
          <a:stretch/>
        </p:blipFill>
        <p:spPr>
          <a:xfrm>
            <a:off x="281450" y="3335451"/>
            <a:ext cx="4813588" cy="2074239"/>
          </a:xfrm>
          <a:prstGeom prst="rect">
            <a:avLst/>
          </a:prstGeom>
          <a:noFill/>
          <a:ln>
            <a:noFill/>
          </a:ln>
        </p:spPr>
      </p:pic>
      <p:pic>
        <p:nvPicPr>
          <p:cNvPr id="461" name="Google Shape;461;g34596cd18a7_1_266"/>
          <p:cNvPicPr preferRelativeResize="0"/>
          <p:nvPr/>
        </p:nvPicPr>
        <p:blipFill rotWithShape="1">
          <a:blip r:embed="rId5">
            <a:alphaModFix/>
          </a:blip>
          <a:srcRect/>
          <a:stretch/>
        </p:blipFill>
        <p:spPr>
          <a:xfrm>
            <a:off x="5640827" y="2965800"/>
            <a:ext cx="3221723" cy="215751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5"/>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9"/>
        <p:cNvGrpSpPr/>
        <p:nvPr/>
      </p:nvGrpSpPr>
      <p:grpSpPr>
        <a:xfrm>
          <a:off x="0" y="0"/>
          <a:ext cx="0" cy="0"/>
          <a:chOff x="0" y="0"/>
          <a:chExt cx="0" cy="0"/>
        </a:xfrm>
      </p:grpSpPr>
      <p:sp>
        <p:nvSpPr>
          <p:cNvPr id="470" name="Google Shape;470;p42"/>
          <p:cNvSpPr txBox="1">
            <a:spLocks noGrp="1"/>
          </p:cNvSpPr>
          <p:nvPr>
            <p:ph type="title"/>
          </p:nvPr>
        </p:nvSpPr>
        <p:spPr>
          <a:xfrm>
            <a:off x="4179094" y="4154686"/>
            <a:ext cx="2742600" cy="7740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SzPts val="1100"/>
              <a:buNone/>
            </a:pPr>
            <a:r>
              <a:rPr lang="en" sz="2100" b="1">
                <a:latin typeface="KaiTi"/>
                <a:ea typeface="KaiTi"/>
                <a:cs typeface="KaiTi"/>
                <a:sym typeface="KaiTi"/>
              </a:rPr>
              <a:t> </a:t>
            </a:r>
            <a:r>
              <a:rPr lang="en" sz="1500" b="1">
                <a:latin typeface="Arial"/>
                <a:ea typeface="Arial"/>
                <a:cs typeface="Arial"/>
                <a:sym typeface="Arial"/>
              </a:rPr>
              <a:t>Solutions for Coal Drying </a:t>
            </a:r>
            <a:endParaRPr sz="1500" b="1">
              <a:latin typeface="Arial"/>
              <a:ea typeface="Arial"/>
              <a:cs typeface="Arial"/>
              <a:sym typeface="Arial"/>
            </a:endParaRPr>
          </a:p>
        </p:txBody>
      </p:sp>
      <p:pic>
        <p:nvPicPr>
          <p:cNvPr id="471" name="Google Shape;471;p42"/>
          <p:cNvPicPr preferRelativeResize="0"/>
          <p:nvPr/>
        </p:nvPicPr>
        <p:blipFill rotWithShape="1">
          <a:blip r:embed="rId3">
            <a:alphaModFix/>
          </a:blip>
          <a:srcRect/>
          <a:stretch/>
        </p:blipFill>
        <p:spPr>
          <a:xfrm>
            <a:off x="7192565" y="4154686"/>
            <a:ext cx="1808560" cy="807244"/>
          </a:xfrm>
          <a:prstGeom prst="rect">
            <a:avLst/>
          </a:prstGeom>
          <a:noFill/>
          <a:ln>
            <a:noFill/>
          </a:ln>
        </p:spPr>
      </p:pic>
      <p:sp>
        <p:nvSpPr>
          <p:cNvPr id="472" name="Google Shape;472;p42"/>
          <p:cNvSpPr/>
          <p:nvPr/>
        </p:nvSpPr>
        <p:spPr>
          <a:xfrm>
            <a:off x="1991699" y="3110671"/>
            <a:ext cx="5940000" cy="8085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戴尔塔干燥技术有限公司</a:t>
            </a:r>
            <a:endParaRPr sz="11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Delta Drying Technologies Ltd </a:t>
            </a:r>
            <a:endParaRPr sz="1200" b="0" i="0" u="sng" strike="noStrike" cap="none">
              <a:solidFill>
                <a:schemeClr val="dk1"/>
              </a:solidFill>
              <a:latin typeface="Microsoft JhengHei"/>
              <a:ea typeface="Microsoft JhengHei"/>
              <a:cs typeface="Microsoft JhengHei"/>
              <a:sym typeface="Microsoft JhengHei"/>
            </a:endParaRPr>
          </a:p>
          <a:p>
            <a:pPr marL="0" marR="0" lvl="0" indent="0" algn="r" rtl="0">
              <a:lnSpc>
                <a:spcPct val="100000"/>
              </a:lnSpc>
              <a:spcBef>
                <a:spcPts val="0"/>
              </a:spcBef>
              <a:spcAft>
                <a:spcPts val="0"/>
              </a:spcAft>
              <a:buClr>
                <a:schemeClr val="dk1"/>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 </a:t>
            </a:r>
            <a:endParaRPr sz="1200" b="0" i="0" u="none" strike="noStrike" cap="none">
              <a:solidFill>
                <a:schemeClr val="dk1"/>
              </a:solidFill>
              <a:latin typeface="Microsoft JhengHei"/>
              <a:ea typeface="Microsoft JhengHei"/>
              <a:cs typeface="Microsoft JhengHei"/>
              <a:sym typeface="Microsoft JhengHei"/>
            </a:endParaRPr>
          </a:p>
        </p:txBody>
      </p:sp>
      <p:sp>
        <p:nvSpPr>
          <p:cNvPr id="473" name="Google Shape;473;p42"/>
          <p:cNvSpPr/>
          <p:nvPr/>
        </p:nvSpPr>
        <p:spPr>
          <a:xfrm>
            <a:off x="621925" y="602675"/>
            <a:ext cx="8076900" cy="22725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4800"/>
              <a:buFont typeface="Noto Sans Symbols"/>
              <a:buNone/>
            </a:pPr>
            <a:r>
              <a:rPr lang="en" sz="3600" b="1" i="0" u="none" strike="noStrike" cap="none">
                <a:solidFill>
                  <a:schemeClr val="dk1"/>
                </a:solidFill>
                <a:latin typeface="Microsoft JhengHei"/>
                <a:ea typeface="Microsoft JhengHei"/>
                <a:cs typeface="Microsoft JhengHei"/>
                <a:sym typeface="Microsoft JhengHei"/>
              </a:rPr>
              <a:t>焦煤预处理工艺参数对弱粘煤配比影响的定量分析</a:t>
            </a:r>
            <a:endParaRPr sz="3600" b="1" i="0" u="none" strike="noStrike" cap="none">
              <a:solidFill>
                <a:schemeClr val="dk1"/>
              </a:solidFill>
              <a:latin typeface="Microsoft JhengHei"/>
              <a:ea typeface="Microsoft JhengHei"/>
              <a:cs typeface="Microsoft JhengHei"/>
              <a:sym typeface="Microsoft JhengHei"/>
            </a:endParaRPr>
          </a:p>
          <a:p>
            <a:pPr marL="0" marR="0" lvl="0" indent="0" algn="ctr" rtl="0">
              <a:lnSpc>
                <a:spcPct val="125000"/>
              </a:lnSpc>
              <a:spcBef>
                <a:spcPts val="0"/>
              </a:spcBef>
              <a:spcAft>
                <a:spcPts val="0"/>
              </a:spcAft>
              <a:buClr>
                <a:schemeClr val="dk1"/>
              </a:buClr>
              <a:buSzPts val="1200"/>
              <a:buFont typeface="Arial"/>
              <a:buNone/>
            </a:pPr>
            <a:endParaRPr sz="1200" b="1" i="0" u="none" strike="noStrike" cap="none">
              <a:solidFill>
                <a:srgbClr val="FF0000"/>
              </a:solidFill>
              <a:latin typeface="Calibri"/>
              <a:ea typeface="Calibri"/>
              <a:cs typeface="Calibri"/>
              <a:sym typeface="Calibri"/>
            </a:endParaRPr>
          </a:p>
          <a:p>
            <a:pPr marL="0" marR="0" lvl="0" indent="0" algn="ctr" rtl="0">
              <a:lnSpc>
                <a:spcPct val="125000"/>
              </a:lnSpc>
              <a:spcBef>
                <a:spcPts val="0"/>
              </a:spcBef>
              <a:spcAft>
                <a:spcPts val="0"/>
              </a:spcAft>
              <a:buClr>
                <a:schemeClr val="dk1"/>
              </a:buClr>
              <a:buSzPts val="1200"/>
              <a:buFont typeface="Arial"/>
              <a:buNone/>
            </a:pPr>
            <a:endParaRPr sz="1200" b="1" i="0" u="none" strike="noStrike" cap="none">
              <a:solidFill>
                <a:schemeClr val="dk1"/>
              </a:solidFill>
              <a:latin typeface="Microsoft JhengHei"/>
              <a:ea typeface="Microsoft JhengHei"/>
              <a:cs typeface="Microsoft JhengHei"/>
              <a:sym typeface="Microsoft JhengHe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7"/>
        <p:cNvGrpSpPr/>
        <p:nvPr/>
      </p:nvGrpSpPr>
      <p:grpSpPr>
        <a:xfrm>
          <a:off x="0" y="0"/>
          <a:ext cx="0" cy="0"/>
          <a:chOff x="0" y="0"/>
          <a:chExt cx="0" cy="0"/>
        </a:xfrm>
      </p:grpSpPr>
      <p:sp>
        <p:nvSpPr>
          <p:cNvPr id="478" name="Google Shape;478;g3334be05bef_0_225"/>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479" name="Google Shape;479;g3334be05bef_0_225"/>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480" name="Google Shape;480;g3334be05bef_0_225"/>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481" name="Google Shape;481;g3334be05bef_0_225"/>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482" name="Google Shape;482;g3334be05bef_0_225"/>
          <p:cNvSpPr txBox="1">
            <a:spLocks noGrp="1"/>
          </p:cNvSpPr>
          <p:nvPr>
            <p:ph type="body" idx="1"/>
          </p:nvPr>
        </p:nvSpPr>
        <p:spPr>
          <a:xfrm>
            <a:off x="1315650" y="620407"/>
            <a:ext cx="7971000" cy="3056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a:latin typeface="Microsoft JhengHei"/>
                <a:ea typeface="Microsoft JhengHei"/>
                <a:cs typeface="Microsoft JhengHei"/>
                <a:sym typeface="Microsoft JhengHei"/>
              </a:rPr>
              <a:t>焦煤预处理工艺参数对弱粘煤配比影响的定量分析</a:t>
            </a:r>
            <a:endParaRPr/>
          </a:p>
          <a:p>
            <a:pPr marL="177800" lvl="0" indent="-171450" algn="l" rtl="0">
              <a:lnSpc>
                <a:spcPct val="120000"/>
              </a:lnSpc>
              <a:spcBef>
                <a:spcPts val="0"/>
              </a:spcBef>
              <a:spcAft>
                <a:spcPts val="0"/>
              </a:spcAft>
              <a:buClr>
                <a:srgbClr val="000000"/>
              </a:buClr>
              <a:buSzPts val="1500"/>
              <a:buChar char="•"/>
            </a:pPr>
            <a:r>
              <a:rPr lang="en" sz="1500">
                <a:latin typeface="Arial"/>
                <a:ea typeface="Arial"/>
                <a:cs typeface="Arial"/>
                <a:sym typeface="Arial"/>
              </a:rPr>
              <a:t>不同预处理工艺弱粘煤配比结果(新日铁)； </a:t>
            </a:r>
            <a:endParaRPr sz="1500">
              <a:latin typeface="Arial"/>
              <a:ea typeface="Arial"/>
              <a:cs typeface="Arial"/>
              <a:sym typeface="Arial"/>
            </a:endParaRPr>
          </a:p>
          <a:p>
            <a:pPr marL="177800" lvl="0" indent="-76200" algn="l" rtl="0">
              <a:lnSpc>
                <a:spcPct val="120000"/>
              </a:lnSpc>
              <a:spcBef>
                <a:spcPts val="0"/>
              </a:spcBef>
              <a:spcAft>
                <a:spcPts val="0"/>
              </a:spcAft>
              <a:buClr>
                <a:srgbClr val="000000"/>
              </a:buClr>
              <a:buSzPts val="1500"/>
              <a:buFont typeface="Courier New"/>
              <a:buNone/>
            </a:pPr>
            <a:endParaRPr sz="1500">
              <a:solidFill>
                <a:schemeClr val="dk2"/>
              </a:solidFill>
              <a:latin typeface="Arial"/>
              <a:ea typeface="Arial"/>
              <a:cs typeface="Arial"/>
              <a:sym typeface="Arial"/>
            </a:endParaRPr>
          </a:p>
          <a:p>
            <a:pPr marL="177800" lvl="0" indent="-76200" algn="l" rtl="0">
              <a:lnSpc>
                <a:spcPct val="120000"/>
              </a:lnSpc>
              <a:spcBef>
                <a:spcPts val="0"/>
              </a:spcBef>
              <a:spcAft>
                <a:spcPts val="0"/>
              </a:spcAft>
              <a:buClr>
                <a:srgbClr val="000000"/>
              </a:buClr>
              <a:buSzPts val="1500"/>
              <a:buFont typeface="Courier New"/>
              <a:buNone/>
            </a:pPr>
            <a:endParaRPr sz="1500">
              <a:solidFill>
                <a:schemeClr val="dk2"/>
              </a:solidFill>
              <a:latin typeface="Arial"/>
              <a:ea typeface="Arial"/>
              <a:cs typeface="Arial"/>
              <a:sym typeface="Arial"/>
            </a:endParaRPr>
          </a:p>
        </p:txBody>
      </p:sp>
      <p:pic>
        <p:nvPicPr>
          <p:cNvPr id="483" name="Google Shape;483;g3334be05bef_0_225"/>
          <p:cNvPicPr preferRelativeResize="0"/>
          <p:nvPr/>
        </p:nvPicPr>
        <p:blipFill rotWithShape="1">
          <a:blip r:embed="rId4">
            <a:alphaModFix/>
          </a:blip>
          <a:srcRect/>
          <a:stretch/>
        </p:blipFill>
        <p:spPr>
          <a:xfrm>
            <a:off x="315083" y="3312029"/>
            <a:ext cx="2917031" cy="2099072"/>
          </a:xfrm>
          <a:prstGeom prst="rect">
            <a:avLst/>
          </a:prstGeom>
          <a:noFill/>
          <a:ln>
            <a:noFill/>
          </a:ln>
        </p:spPr>
      </p:pic>
      <p:pic>
        <p:nvPicPr>
          <p:cNvPr id="484" name="Google Shape;484;g3334be05bef_0_225"/>
          <p:cNvPicPr preferRelativeResize="0"/>
          <p:nvPr/>
        </p:nvPicPr>
        <p:blipFill rotWithShape="1">
          <a:blip r:embed="rId5">
            <a:alphaModFix/>
          </a:blip>
          <a:srcRect/>
          <a:stretch/>
        </p:blipFill>
        <p:spPr>
          <a:xfrm>
            <a:off x="533608" y="1371108"/>
            <a:ext cx="3701654" cy="1758552"/>
          </a:xfrm>
          <a:prstGeom prst="rect">
            <a:avLst/>
          </a:prstGeom>
          <a:noFill/>
          <a:ln>
            <a:noFill/>
          </a:ln>
        </p:spPr>
      </p:pic>
      <p:pic>
        <p:nvPicPr>
          <p:cNvPr id="485" name="Google Shape;485;g3334be05bef_0_225"/>
          <p:cNvPicPr preferRelativeResize="0"/>
          <p:nvPr/>
        </p:nvPicPr>
        <p:blipFill rotWithShape="1">
          <a:blip r:embed="rId6">
            <a:alphaModFix/>
          </a:blip>
          <a:srcRect/>
          <a:stretch/>
        </p:blipFill>
        <p:spPr>
          <a:xfrm>
            <a:off x="4649335" y="1436821"/>
            <a:ext cx="5257800" cy="34004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9"/>
        <p:cNvGrpSpPr/>
        <p:nvPr/>
      </p:nvGrpSpPr>
      <p:grpSpPr>
        <a:xfrm>
          <a:off x="0" y="0"/>
          <a:ext cx="0" cy="0"/>
          <a:chOff x="0" y="0"/>
          <a:chExt cx="0" cy="0"/>
        </a:xfrm>
      </p:grpSpPr>
      <p:sp>
        <p:nvSpPr>
          <p:cNvPr id="490" name="Google Shape;490;g3334be05bef_0_245"/>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491" name="Google Shape;491;g3334be05bef_0_245"/>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492" name="Google Shape;492;g3334be05bef_0_245"/>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493" name="Google Shape;493;g3334be05bef_0_245"/>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494" name="Google Shape;494;g3334be05bef_0_245"/>
          <p:cNvSpPr txBox="1">
            <a:spLocks noGrp="1"/>
          </p:cNvSpPr>
          <p:nvPr>
            <p:ph type="body" idx="1"/>
          </p:nvPr>
        </p:nvSpPr>
        <p:spPr>
          <a:xfrm>
            <a:off x="479050" y="609600"/>
            <a:ext cx="8257200" cy="27639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焦煤预处理工艺参数对弱粘煤配比影响的定量分析</a:t>
            </a:r>
            <a:endParaRPr dirty="0"/>
          </a:p>
          <a:p>
            <a:pPr marL="292100" lvl="0" indent="-285750" algn="l" rtl="0">
              <a:lnSpc>
                <a:spcPct val="120000"/>
              </a:lnSpc>
              <a:spcBef>
                <a:spcPts val="0"/>
              </a:spcBef>
              <a:spcAft>
                <a:spcPts val="0"/>
              </a:spcAft>
              <a:buClr>
                <a:srgbClr val="000000"/>
              </a:buClr>
              <a:buSzPts val="1500"/>
              <a:buFont typeface="Arial"/>
              <a:buChar char="•"/>
            </a:pPr>
            <a:r>
              <a:rPr lang="en" sz="1500" dirty="0">
                <a:latin typeface="Arial"/>
                <a:ea typeface="Arial"/>
                <a:cs typeface="Arial"/>
                <a:sym typeface="Arial"/>
              </a:rPr>
              <a:t>不同工艺对弱粘结性煤配比的定量分析；</a:t>
            </a:r>
            <a:endParaRPr sz="1500" dirty="0">
              <a:latin typeface="Arial"/>
              <a:ea typeface="Arial"/>
              <a:cs typeface="Arial"/>
              <a:sym typeface="Arial"/>
            </a:endParaRPr>
          </a:p>
          <a:p>
            <a:pPr marL="292100" lvl="0" indent="-285750" algn="l" rtl="0">
              <a:lnSpc>
                <a:spcPct val="120000"/>
              </a:lnSpc>
              <a:spcBef>
                <a:spcPts val="0"/>
              </a:spcBef>
              <a:spcAft>
                <a:spcPts val="0"/>
              </a:spcAft>
              <a:buClr>
                <a:srgbClr val="000000"/>
              </a:buClr>
              <a:buSzPts val="1500"/>
              <a:buFont typeface="Courier New"/>
              <a:buChar char="o"/>
            </a:pPr>
            <a:r>
              <a:rPr lang="en" sz="1500" dirty="0">
                <a:latin typeface="Arial"/>
                <a:ea typeface="Arial"/>
                <a:cs typeface="Arial"/>
                <a:sym typeface="Arial"/>
              </a:rPr>
              <a:t>同一工艺，不同文献，结果不同；</a:t>
            </a:r>
            <a:endParaRPr sz="1500" dirty="0">
              <a:latin typeface="Arial"/>
              <a:ea typeface="Arial"/>
              <a:cs typeface="Arial"/>
              <a:sym typeface="Arial"/>
            </a:endParaRPr>
          </a:p>
          <a:p>
            <a:pPr marL="292100" lvl="0" indent="-285750" algn="l" rtl="0">
              <a:lnSpc>
                <a:spcPct val="120000"/>
              </a:lnSpc>
              <a:spcBef>
                <a:spcPts val="0"/>
              </a:spcBef>
              <a:spcAft>
                <a:spcPts val="0"/>
              </a:spcAft>
              <a:buClr>
                <a:srgbClr val="000000"/>
              </a:buClr>
              <a:buSzPts val="1500"/>
              <a:buFont typeface="Courier New"/>
              <a:buChar char="o"/>
            </a:pPr>
            <a:r>
              <a:rPr lang="en" sz="1500" dirty="0">
                <a:latin typeface="Arial"/>
                <a:ea typeface="Arial"/>
                <a:cs typeface="Arial"/>
                <a:sym typeface="Arial"/>
              </a:rPr>
              <a:t>同一工艺，不同装置，工艺参数不同(新日铁</a:t>
            </a:r>
            <a:r>
              <a:rPr lang="zh-CN" altLang="en-US" sz="1500" dirty="0">
                <a:latin typeface="Arial"/>
                <a:ea typeface="Arial"/>
                <a:cs typeface="Arial"/>
                <a:sym typeface="Arial"/>
              </a:rPr>
              <a:t>煤调湿</a:t>
            </a:r>
            <a:r>
              <a:rPr lang="en" sz="1500" dirty="0">
                <a:latin typeface="Arial"/>
                <a:ea typeface="Arial"/>
                <a:cs typeface="Arial"/>
                <a:sym typeface="Arial"/>
              </a:rPr>
              <a:t>工艺)；</a:t>
            </a:r>
            <a:endParaRPr sz="1500" dirty="0">
              <a:latin typeface="Arial"/>
              <a:ea typeface="Arial"/>
              <a:cs typeface="Arial"/>
              <a:sym typeface="Arial"/>
            </a:endParaRPr>
          </a:p>
          <a:p>
            <a:pPr marL="292100" lvl="0" indent="-285750" algn="l" rtl="0">
              <a:lnSpc>
                <a:spcPct val="120000"/>
              </a:lnSpc>
              <a:spcBef>
                <a:spcPts val="0"/>
              </a:spcBef>
              <a:spcAft>
                <a:spcPts val="0"/>
              </a:spcAft>
              <a:buClr>
                <a:srgbClr val="000000"/>
              </a:buClr>
              <a:buSzPts val="1500"/>
              <a:buFont typeface="Courier New"/>
              <a:buChar char="o"/>
            </a:pPr>
            <a:r>
              <a:rPr lang="en" sz="1500" dirty="0">
                <a:latin typeface="Arial"/>
                <a:ea typeface="Arial"/>
                <a:cs typeface="Arial"/>
                <a:sym typeface="Arial"/>
              </a:rPr>
              <a:t>不同文献，对于弱粘结性煤定义可能不一致；</a:t>
            </a:r>
            <a:endParaRPr sz="1500" dirty="0">
              <a:latin typeface="Arial"/>
              <a:ea typeface="Arial"/>
              <a:cs typeface="Arial"/>
              <a:sym typeface="Arial"/>
            </a:endParaRPr>
          </a:p>
          <a:p>
            <a:pPr marL="292100" lvl="0" indent="-285750" algn="l" rtl="0">
              <a:lnSpc>
                <a:spcPct val="120000"/>
              </a:lnSpc>
              <a:spcBef>
                <a:spcPts val="0"/>
              </a:spcBef>
              <a:spcAft>
                <a:spcPts val="0"/>
              </a:spcAft>
              <a:buClr>
                <a:srgbClr val="000000"/>
              </a:buClr>
              <a:buSzPts val="1500"/>
              <a:buFont typeface="Noto Sans Symbols"/>
              <a:buChar char="▪"/>
            </a:pPr>
            <a:r>
              <a:rPr lang="en" sz="1500" dirty="0">
                <a:latin typeface="Arial"/>
                <a:ea typeface="Arial"/>
                <a:cs typeface="Arial"/>
                <a:sym typeface="Arial"/>
              </a:rPr>
              <a:t>分析得出的结论不完全准确，</a:t>
            </a:r>
            <a:r>
              <a:rPr lang="en" sz="1500" dirty="0"/>
              <a:t>肯定会引起争议，但是该定量分析的主要目的是</a:t>
            </a:r>
            <a:r>
              <a:rPr lang="en" sz="1500" dirty="0">
                <a:latin typeface="Arial"/>
                <a:ea typeface="Arial"/>
                <a:cs typeface="Arial"/>
                <a:sym typeface="Arial"/>
              </a:rPr>
              <a:t>仅供分析比较之用</a:t>
            </a:r>
            <a:r>
              <a:rPr lang="en" sz="1500" dirty="0"/>
              <a:t>，为工艺参数的选择提供参考</a:t>
            </a:r>
            <a:endParaRPr sz="1500" dirty="0">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8"/>
        <p:cNvGrpSpPr/>
        <p:nvPr/>
      </p:nvGrpSpPr>
      <p:grpSpPr>
        <a:xfrm>
          <a:off x="0" y="0"/>
          <a:ext cx="0" cy="0"/>
          <a:chOff x="0" y="0"/>
          <a:chExt cx="0" cy="0"/>
        </a:xfrm>
      </p:grpSpPr>
      <p:sp>
        <p:nvSpPr>
          <p:cNvPr id="89" name="Google Shape;89;p10"/>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90" name="Google Shape;90;p10"/>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91" name="Google Shape;91;p10"/>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92" name="Google Shape;92;p10"/>
          <p:cNvSpPr txBox="1">
            <a:spLocks noGrp="1"/>
          </p:cNvSpPr>
          <p:nvPr>
            <p:ph type="body" idx="1"/>
          </p:nvPr>
        </p:nvSpPr>
        <p:spPr>
          <a:xfrm>
            <a:off x="402450" y="189600"/>
            <a:ext cx="8566200" cy="2130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焦煤预处理概况</a:t>
            </a:r>
            <a:endParaRPr sz="2700" b="1" dirty="0">
              <a:latin typeface="Microsoft JhengHei"/>
              <a:ea typeface="Microsoft JhengHei"/>
              <a:cs typeface="Microsoft JhengHei"/>
              <a:sym typeface="Microsoft JhengHei"/>
            </a:endParaRPr>
          </a:p>
          <a:p>
            <a:pPr marL="292100" lvl="0" indent="-285750" algn="l" rtl="0">
              <a:lnSpc>
                <a:spcPct val="120000"/>
              </a:lnSpc>
              <a:spcBef>
                <a:spcPts val="0"/>
              </a:spcBef>
              <a:spcAft>
                <a:spcPts val="0"/>
              </a:spcAft>
              <a:buClr>
                <a:srgbClr val="000000"/>
              </a:buClr>
              <a:buSzPts val="1500"/>
              <a:buFont typeface="Arial"/>
              <a:buChar char="•"/>
            </a:pPr>
            <a:r>
              <a:rPr lang="en" sz="1500" dirty="0"/>
              <a:t>新日铁焦煤预处理工艺开发历程 </a:t>
            </a:r>
            <a:endParaRPr sz="1500" dirty="0"/>
          </a:p>
          <a:p>
            <a:pPr marL="292100" lvl="0" indent="-285750" algn="l" rtl="0">
              <a:lnSpc>
                <a:spcPct val="120000"/>
              </a:lnSpc>
              <a:spcBef>
                <a:spcPts val="0"/>
              </a:spcBef>
              <a:spcAft>
                <a:spcPts val="0"/>
              </a:spcAft>
              <a:buClr>
                <a:srgbClr val="000000"/>
              </a:buClr>
              <a:buSzPts val="1500"/>
              <a:buFont typeface="Courier New"/>
              <a:buChar char="o"/>
            </a:pPr>
            <a:r>
              <a:rPr lang="en" sz="1500" dirty="0"/>
              <a:t>焦煤预热</a:t>
            </a:r>
            <a:r>
              <a:rPr lang="zh-CN" altLang="en-US" sz="1500" dirty="0"/>
              <a:t>工艺</a:t>
            </a:r>
            <a:r>
              <a:rPr lang="en" sz="1500" dirty="0"/>
              <a:t>/</a:t>
            </a:r>
            <a:endParaRPr sz="1500" dirty="0"/>
          </a:p>
          <a:p>
            <a:pPr marL="292100" lvl="0" indent="-285750" algn="l" rtl="0">
              <a:lnSpc>
                <a:spcPct val="120000"/>
              </a:lnSpc>
              <a:spcBef>
                <a:spcPts val="0"/>
              </a:spcBef>
              <a:spcAft>
                <a:spcPts val="0"/>
              </a:spcAft>
              <a:buClr>
                <a:srgbClr val="000000"/>
              </a:buClr>
              <a:buSzPts val="1500"/>
              <a:buFont typeface="Noto Sans Symbols"/>
              <a:buChar char="▪"/>
            </a:pPr>
            <a:r>
              <a:rPr lang="en" sz="1500" dirty="0"/>
              <a:t>湿煤首先采用气流干燥至0%水分并预热至200ºC，再与焦煤量的0.5-1%的煤焦油混合后，通过链板输送机输送至煤塔 </a:t>
            </a:r>
            <a:endParaRPr sz="1500" dirty="0"/>
          </a:p>
          <a:p>
            <a:pPr marL="292100" lvl="0" indent="-285750" algn="l" rtl="0">
              <a:lnSpc>
                <a:spcPct val="120000"/>
              </a:lnSpc>
              <a:spcBef>
                <a:spcPts val="0"/>
              </a:spcBef>
              <a:spcAft>
                <a:spcPts val="0"/>
              </a:spcAft>
              <a:buClr>
                <a:srgbClr val="000000"/>
              </a:buClr>
              <a:buSzPts val="1500"/>
              <a:buFont typeface="Arial"/>
              <a:buChar char="•"/>
            </a:pPr>
            <a:r>
              <a:rPr lang="en" sz="1500" dirty="0"/>
              <a:t>先后在美国，日本投产4套，除了新日铁的一套运行外，其余皆停产 </a:t>
            </a:r>
            <a:endParaRPr sz="1500" dirty="0"/>
          </a:p>
        </p:txBody>
      </p:sp>
      <p:sp>
        <p:nvSpPr>
          <p:cNvPr id="93" name="Google Shape;93;p10"/>
          <p:cNvSpPr/>
          <p:nvPr/>
        </p:nvSpPr>
        <p:spPr>
          <a:xfrm>
            <a:off x="366450" y="2362086"/>
            <a:ext cx="8411100" cy="1892400"/>
          </a:xfrm>
          <a:prstGeom prst="rect">
            <a:avLst/>
          </a:prstGeom>
          <a:noFill/>
          <a:ln>
            <a:noFill/>
          </a:ln>
        </p:spPr>
        <p:txBody>
          <a:bodyPr spcFirstLastPara="1" wrap="square" lIns="68575" tIns="34275" rIns="68575" bIns="34275" anchor="t" anchorCtr="0">
            <a:noAutofit/>
          </a:bodyPr>
          <a:lstStyle/>
          <a:p>
            <a:pPr marL="292100" marR="0" lvl="0" indent="-285750" algn="l" rtl="0">
              <a:lnSpc>
                <a:spcPct val="120000"/>
              </a:lnSpc>
              <a:spcBef>
                <a:spcPts val="0"/>
              </a:spcBef>
              <a:spcAft>
                <a:spcPts val="0"/>
              </a:spcAft>
              <a:buClr>
                <a:srgbClr val="000000"/>
              </a:buClr>
              <a:buSzPts val="1500"/>
              <a:buFont typeface="Arial"/>
              <a:buChar char="•"/>
            </a:pPr>
            <a:r>
              <a:rPr lang="en" sz="1500" b="0" i="0" u="none" strike="noStrike" cap="none" dirty="0">
                <a:solidFill>
                  <a:schemeClr val="dk2"/>
                </a:solidFill>
                <a:latin typeface="Arial"/>
                <a:ea typeface="Arial"/>
                <a:cs typeface="Arial"/>
                <a:sym typeface="Arial"/>
              </a:rPr>
              <a:t>Precarbon工艺实质上就是焦煤干燥以及预热工艺，可以简称为</a:t>
            </a:r>
            <a:r>
              <a:rPr lang="en" sz="1500" b="1" i="0" u="none" strike="noStrike" cap="none" dirty="0">
                <a:solidFill>
                  <a:schemeClr val="dk2"/>
                </a:solidFill>
                <a:latin typeface="Arial"/>
                <a:ea typeface="Arial"/>
                <a:cs typeface="Arial"/>
                <a:sym typeface="Arial"/>
              </a:rPr>
              <a:t>焦煤干燥+预热 </a:t>
            </a:r>
            <a:endParaRPr sz="1500" b="1"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Arial"/>
              <a:buChar char="•"/>
            </a:pPr>
            <a:r>
              <a:rPr lang="zh-CN" altLang="en-US" sz="1500" b="0" i="0" u="none" strike="noStrike" cap="none" dirty="0">
                <a:solidFill>
                  <a:schemeClr val="dk2"/>
                </a:solidFill>
                <a:latin typeface="Arial"/>
                <a:ea typeface="Arial"/>
                <a:cs typeface="Arial"/>
                <a:sym typeface="Arial"/>
              </a:rPr>
              <a:t>由于</a:t>
            </a:r>
            <a:r>
              <a:rPr lang="en" sz="1500" b="0" i="0" u="none" strike="noStrike" cap="none" dirty="0">
                <a:solidFill>
                  <a:schemeClr val="dk2"/>
                </a:solidFill>
                <a:latin typeface="Arial"/>
                <a:ea typeface="Arial"/>
                <a:cs typeface="Arial"/>
                <a:sym typeface="Arial"/>
              </a:rPr>
              <a:t>采用气流干燥，干燥预热后的焦煤无法实现粗细煤粉分离，尽管对干燥预热后的焦煤混入0.5-1%的煤焦油，但是装炉过程粉尘问题仍然很严重，所以大多数停产（</a:t>
            </a:r>
            <a:r>
              <a:rPr lang="en" sz="1500" b="1" i="0" u="sng" strike="noStrike" cap="none" dirty="0">
                <a:solidFill>
                  <a:schemeClr val="dk2"/>
                </a:solidFill>
                <a:latin typeface="Arial"/>
                <a:ea typeface="Arial"/>
                <a:cs typeface="Arial"/>
                <a:sym typeface="Arial"/>
              </a:rPr>
              <a:t>煤焦油中粉尘含量比常规的湿煤工艺增加6倍左右</a:t>
            </a:r>
            <a:r>
              <a:rPr lang="en" sz="1500" b="0" i="0" u="none" strike="noStrike" cap="none" dirty="0">
                <a:solidFill>
                  <a:schemeClr val="dk2"/>
                </a:solidFill>
                <a:latin typeface="Arial"/>
                <a:ea typeface="Arial"/>
                <a:cs typeface="Arial"/>
                <a:sym typeface="Arial"/>
              </a:rPr>
              <a:t>）  </a:t>
            </a:r>
            <a:endParaRPr sz="1400" b="0" i="0" u="none" strike="noStrike" cap="none" dirty="0">
              <a:solidFill>
                <a:schemeClr val="dk2"/>
              </a:solidFill>
              <a:latin typeface="Arial"/>
              <a:ea typeface="Arial"/>
              <a:cs typeface="Arial"/>
              <a:sym typeface="Arial"/>
            </a:endParaRPr>
          </a:p>
          <a:p>
            <a:pPr marL="127000" marR="0" lvl="0" indent="-38100" algn="l" rtl="0">
              <a:lnSpc>
                <a:spcPct val="140000"/>
              </a:lnSpc>
              <a:spcBef>
                <a:spcPts val="0"/>
              </a:spcBef>
              <a:spcAft>
                <a:spcPts val="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a:p>
            <a:pPr marL="127000" marR="0" lvl="0" indent="-38100" algn="l" rtl="0">
              <a:lnSpc>
                <a:spcPct val="140000"/>
              </a:lnSpc>
              <a:spcBef>
                <a:spcPts val="0"/>
              </a:spcBef>
              <a:spcAft>
                <a:spcPts val="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8"/>
        <p:cNvGrpSpPr/>
        <p:nvPr/>
      </p:nvGrpSpPr>
      <p:grpSpPr>
        <a:xfrm>
          <a:off x="0" y="0"/>
          <a:ext cx="0" cy="0"/>
          <a:chOff x="0" y="0"/>
          <a:chExt cx="0" cy="0"/>
        </a:xfrm>
      </p:grpSpPr>
      <p:sp>
        <p:nvSpPr>
          <p:cNvPr id="499" name="Google Shape;499;g3334be05bef_0_253"/>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500" name="Google Shape;500;g3334be05bef_0_253"/>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501" name="Google Shape;501;g3334be05bef_0_253"/>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502" name="Google Shape;502;g3334be05bef_0_253"/>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503" name="Google Shape;503;g3334be05bef_0_253"/>
          <p:cNvSpPr txBox="1">
            <a:spLocks noGrp="1"/>
          </p:cNvSpPr>
          <p:nvPr>
            <p:ph type="body" idx="1"/>
          </p:nvPr>
        </p:nvSpPr>
        <p:spPr>
          <a:xfrm>
            <a:off x="186150" y="277625"/>
            <a:ext cx="8362200" cy="34137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焦煤预处理工艺参数对弱粘煤配比的定量分析</a:t>
            </a:r>
            <a:endParaRPr dirty="0"/>
          </a:p>
          <a:p>
            <a:pPr marL="292100" lvl="0" indent="-285750" algn="l" rtl="0">
              <a:lnSpc>
                <a:spcPct val="120000"/>
              </a:lnSpc>
              <a:spcBef>
                <a:spcPts val="0"/>
              </a:spcBef>
              <a:spcAft>
                <a:spcPts val="0"/>
              </a:spcAft>
              <a:buSzPts val="1500"/>
              <a:buFont typeface="Arial"/>
              <a:buChar char="•"/>
            </a:pPr>
            <a:r>
              <a:rPr lang="en" sz="1500" dirty="0">
                <a:solidFill>
                  <a:schemeClr val="dk1"/>
                </a:solidFill>
              </a:rPr>
              <a:t>不同工艺对弱粘结性煤配比的定量分析</a:t>
            </a:r>
            <a:endParaRPr dirty="0">
              <a:solidFill>
                <a:schemeClr val="dk1"/>
              </a:solidFill>
            </a:endParaRPr>
          </a:p>
          <a:p>
            <a:pPr marL="292100" lvl="0" indent="-285750" algn="l" rtl="0">
              <a:lnSpc>
                <a:spcPct val="120000"/>
              </a:lnSpc>
              <a:spcBef>
                <a:spcPts val="0"/>
              </a:spcBef>
              <a:spcAft>
                <a:spcPts val="0"/>
              </a:spcAft>
              <a:buSzPts val="1500"/>
              <a:buFont typeface="Arial"/>
              <a:buChar char="•"/>
            </a:pPr>
            <a:r>
              <a:rPr lang="en" sz="1500" b="1" dirty="0">
                <a:solidFill>
                  <a:schemeClr val="dk1"/>
                </a:solidFill>
              </a:rPr>
              <a:t>预干燥工艺的影响</a:t>
            </a:r>
            <a:endParaRPr b="1" dirty="0">
              <a:solidFill>
                <a:schemeClr val="dk1"/>
              </a:solidFill>
            </a:endParaRPr>
          </a:p>
          <a:p>
            <a:pPr marL="292100" lvl="0" indent="-285750" algn="l" rtl="0">
              <a:lnSpc>
                <a:spcPct val="120000"/>
              </a:lnSpc>
              <a:spcBef>
                <a:spcPts val="0"/>
              </a:spcBef>
              <a:spcAft>
                <a:spcPts val="0"/>
              </a:spcAft>
              <a:buSzPts val="1500"/>
              <a:buFont typeface="Noto Sans Symbols"/>
              <a:buChar char="▪"/>
            </a:pPr>
            <a:r>
              <a:rPr lang="en" sz="1500" b="1" dirty="0">
                <a:solidFill>
                  <a:schemeClr val="dk1"/>
                </a:solidFill>
              </a:rPr>
              <a:t>预干燥工艺(入炉焦煤水分为0%时) 可增加30%的弱粘煤配比（常规湿煤工艺的弱粘煤配比按10%计，下同）</a:t>
            </a:r>
            <a:endParaRPr sz="1500" b="1" dirty="0">
              <a:solidFill>
                <a:schemeClr val="dk1"/>
              </a:solidFill>
            </a:endParaRPr>
          </a:p>
          <a:p>
            <a:pPr marL="292100" lvl="0" indent="-285750" algn="l" rtl="0">
              <a:lnSpc>
                <a:spcPct val="120000"/>
              </a:lnSpc>
              <a:spcBef>
                <a:spcPts val="0"/>
              </a:spcBef>
              <a:spcAft>
                <a:spcPts val="0"/>
              </a:spcAft>
              <a:buClr>
                <a:schemeClr val="dk1"/>
              </a:buClr>
              <a:buSzPts val="1500"/>
              <a:buFont typeface="Noto Sans Symbols"/>
              <a:buChar char="❑"/>
            </a:pPr>
            <a:r>
              <a:rPr lang="zh-CN" altLang="en-US" sz="1500" b="1" dirty="0">
                <a:solidFill>
                  <a:schemeClr val="dk1"/>
                </a:solidFill>
              </a:rPr>
              <a:t>煤粉压块</a:t>
            </a:r>
            <a:r>
              <a:rPr lang="en" sz="1500" b="1" dirty="0">
                <a:solidFill>
                  <a:schemeClr val="dk1"/>
                </a:solidFill>
              </a:rPr>
              <a:t>工艺(入炉焦煤水分为2.5%) 可增加20%的弱粘煤配比</a:t>
            </a:r>
            <a:endParaRPr sz="1500" b="1" dirty="0">
              <a:solidFill>
                <a:schemeClr val="dk1"/>
              </a:solidFill>
            </a:endParaRPr>
          </a:p>
          <a:p>
            <a:pPr marL="292100" lvl="0" indent="-285750">
              <a:lnSpc>
                <a:spcPct val="120000"/>
              </a:lnSpc>
              <a:spcBef>
                <a:spcPts val="0"/>
              </a:spcBef>
              <a:buSzPts val="1500"/>
              <a:buFont typeface="Noto Sans Symbols"/>
              <a:buChar char="❑"/>
            </a:pPr>
            <a:r>
              <a:rPr lang="en-US" altLang="zh-CN" sz="1500" b="1" dirty="0">
                <a:solidFill>
                  <a:schemeClr val="dk1"/>
                </a:solidFill>
              </a:rPr>
              <a:t>21</a:t>
            </a:r>
            <a:r>
              <a:rPr lang="zh-CN" altLang="en-US" sz="1500" b="1" dirty="0">
                <a:solidFill>
                  <a:schemeClr val="dk1"/>
                </a:solidFill>
              </a:rPr>
              <a:t>世纪炼焦工艺</a:t>
            </a:r>
            <a:r>
              <a:rPr lang="en" sz="1500" b="1" dirty="0">
                <a:solidFill>
                  <a:schemeClr val="dk1"/>
                </a:solidFill>
              </a:rPr>
              <a:t>(入炉焦煤水分为0%时) 可增加30%的弱粘煤配比 </a:t>
            </a:r>
            <a:endParaRPr sz="1500" b="1" dirty="0">
              <a:solidFill>
                <a:schemeClr val="dk1"/>
              </a:solidFill>
            </a:endParaRPr>
          </a:p>
          <a:p>
            <a:pPr marL="292100" lvl="0" indent="-285750" algn="l" rtl="0">
              <a:lnSpc>
                <a:spcPct val="120000"/>
              </a:lnSpc>
              <a:spcBef>
                <a:spcPts val="0"/>
              </a:spcBef>
              <a:spcAft>
                <a:spcPts val="0"/>
              </a:spcAft>
              <a:buClr>
                <a:schemeClr val="dk1"/>
              </a:buClr>
              <a:buSzPts val="1500"/>
              <a:buFont typeface="Noto Sans Symbols"/>
              <a:buChar char="❑"/>
            </a:pPr>
            <a:r>
              <a:rPr lang="zh-CN" altLang="en-US" sz="1500" b="1" dirty="0">
                <a:solidFill>
                  <a:schemeClr val="dk1"/>
                </a:solidFill>
              </a:rPr>
              <a:t>戴尔塔</a:t>
            </a:r>
            <a:r>
              <a:rPr lang="en" sz="1500" b="1" dirty="0">
                <a:solidFill>
                  <a:schemeClr val="dk1"/>
                </a:solidFill>
              </a:rPr>
              <a:t>工艺(入炉焦煤水分为0%时) 可增加30%的弱粘煤配比</a:t>
            </a:r>
            <a:endParaRPr sz="1500" b="1" dirty="0">
              <a:solidFill>
                <a:schemeClr val="dk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7"/>
        <p:cNvGrpSpPr/>
        <p:nvPr/>
      </p:nvGrpSpPr>
      <p:grpSpPr>
        <a:xfrm>
          <a:off x="0" y="0"/>
          <a:ext cx="0" cy="0"/>
          <a:chOff x="0" y="0"/>
          <a:chExt cx="0" cy="0"/>
        </a:xfrm>
      </p:grpSpPr>
      <p:sp>
        <p:nvSpPr>
          <p:cNvPr id="508" name="Google Shape;508;g34596cd18a7_1_8"/>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509" name="Google Shape;509;g34596cd18a7_1_8"/>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510" name="Google Shape;510;g34596cd18a7_1_8"/>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511" name="Google Shape;511;g34596cd18a7_1_8"/>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512" name="Google Shape;512;g34596cd18a7_1_8"/>
          <p:cNvSpPr txBox="1">
            <a:spLocks noGrp="1"/>
          </p:cNvSpPr>
          <p:nvPr>
            <p:ph type="body" idx="1"/>
          </p:nvPr>
        </p:nvSpPr>
        <p:spPr>
          <a:xfrm>
            <a:off x="370850" y="331600"/>
            <a:ext cx="8343900" cy="34137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焦煤预处理工艺参数对弱粘煤配比的定量分析</a:t>
            </a:r>
            <a:endParaRPr dirty="0"/>
          </a:p>
          <a:p>
            <a:pPr marL="292100" lvl="0" indent="-285750" algn="l" rtl="0">
              <a:lnSpc>
                <a:spcPct val="120000"/>
              </a:lnSpc>
              <a:spcBef>
                <a:spcPts val="0"/>
              </a:spcBef>
              <a:spcAft>
                <a:spcPts val="0"/>
              </a:spcAft>
              <a:buSzPts val="1500"/>
              <a:buFont typeface="Arial"/>
              <a:buChar char="•"/>
            </a:pPr>
            <a:r>
              <a:rPr lang="en" sz="1500" dirty="0">
                <a:solidFill>
                  <a:schemeClr val="dk1"/>
                </a:solidFill>
              </a:rPr>
              <a:t>不同工艺对弱粘结性煤配比的定量分析</a:t>
            </a:r>
            <a:endParaRPr dirty="0">
              <a:solidFill>
                <a:schemeClr val="dk1"/>
              </a:solidFill>
            </a:endParaRPr>
          </a:p>
          <a:p>
            <a:pPr marL="292100" lvl="0" indent="-285750" algn="l" rtl="0">
              <a:lnSpc>
                <a:spcPct val="120000"/>
              </a:lnSpc>
              <a:spcBef>
                <a:spcPts val="0"/>
              </a:spcBef>
              <a:spcAft>
                <a:spcPts val="0"/>
              </a:spcAft>
              <a:buSzPts val="1500"/>
              <a:buFont typeface="Courier New"/>
              <a:buChar char="o"/>
            </a:pPr>
            <a:r>
              <a:rPr lang="en" sz="1500" dirty="0">
                <a:solidFill>
                  <a:schemeClr val="dk1"/>
                </a:solidFill>
              </a:rPr>
              <a:t>煤粉造粒工艺的影响</a:t>
            </a:r>
            <a:endParaRPr dirty="0">
              <a:solidFill>
                <a:schemeClr val="dk1"/>
              </a:solidFill>
            </a:endParaRPr>
          </a:p>
          <a:p>
            <a:pPr marL="292100" lvl="0" indent="-285750" algn="l" rtl="0">
              <a:lnSpc>
                <a:spcPct val="120000"/>
              </a:lnSpc>
              <a:spcBef>
                <a:spcPts val="0"/>
              </a:spcBef>
              <a:spcAft>
                <a:spcPts val="0"/>
              </a:spcAft>
              <a:buSzPts val="1500"/>
              <a:buFont typeface="Noto Sans Symbols"/>
              <a:buChar char="▪"/>
            </a:pPr>
            <a:r>
              <a:rPr lang="en" sz="1500" b="1" dirty="0">
                <a:solidFill>
                  <a:schemeClr val="dk1"/>
                </a:solidFill>
              </a:rPr>
              <a:t>煤粉造粒工艺(煤粉造粒比例为15%时) 可增加12%的弱粘煤配比 </a:t>
            </a:r>
            <a:endParaRPr sz="1500" b="1" dirty="0">
              <a:solidFill>
                <a:schemeClr val="dk1"/>
              </a:solidFill>
            </a:endParaRPr>
          </a:p>
          <a:p>
            <a:pPr marL="292100" lvl="0" indent="-285750" algn="l" rtl="0">
              <a:lnSpc>
                <a:spcPct val="120000"/>
              </a:lnSpc>
              <a:spcBef>
                <a:spcPts val="0"/>
              </a:spcBef>
              <a:spcAft>
                <a:spcPts val="0"/>
              </a:spcAft>
              <a:buClr>
                <a:schemeClr val="dk1"/>
              </a:buClr>
              <a:buSzPts val="1500"/>
              <a:buFont typeface="Noto Sans Symbols"/>
              <a:buChar char="▪"/>
            </a:pPr>
            <a:r>
              <a:rPr lang="zh-CN" altLang="en-US" sz="1500" b="1" dirty="0">
                <a:solidFill>
                  <a:schemeClr val="dk1"/>
                </a:solidFill>
              </a:rPr>
              <a:t>煤粉压块</a:t>
            </a:r>
            <a:r>
              <a:rPr lang="en" sz="1500" b="1" dirty="0">
                <a:solidFill>
                  <a:schemeClr val="dk1"/>
                </a:solidFill>
              </a:rPr>
              <a:t>工艺(煤粉造粒比例为30%) 可增加10%的弱粘煤配比</a:t>
            </a:r>
            <a:endParaRPr sz="1500" b="1" dirty="0">
              <a:solidFill>
                <a:schemeClr val="dk1"/>
              </a:solidFill>
            </a:endParaRPr>
          </a:p>
          <a:p>
            <a:pPr marL="292100" lvl="0" indent="-285750" algn="l" rtl="0">
              <a:lnSpc>
                <a:spcPct val="120000"/>
              </a:lnSpc>
              <a:spcBef>
                <a:spcPts val="0"/>
              </a:spcBef>
              <a:spcAft>
                <a:spcPts val="0"/>
              </a:spcAft>
              <a:buClr>
                <a:schemeClr val="dk1"/>
              </a:buClr>
              <a:buSzPts val="1500"/>
              <a:buFont typeface="Noto Sans Symbols"/>
              <a:buChar char="▪"/>
            </a:pPr>
            <a:r>
              <a:rPr lang="en-US" altLang="zh-CN" sz="1500" b="1" dirty="0">
                <a:solidFill>
                  <a:schemeClr val="dk1"/>
                </a:solidFill>
              </a:rPr>
              <a:t>21</a:t>
            </a:r>
            <a:r>
              <a:rPr lang="zh-CN" altLang="en-US" sz="1500" b="1" dirty="0">
                <a:solidFill>
                  <a:schemeClr val="dk1"/>
                </a:solidFill>
              </a:rPr>
              <a:t>世纪工艺</a:t>
            </a:r>
            <a:r>
              <a:rPr lang="en" sz="1500" b="1" dirty="0">
                <a:solidFill>
                  <a:schemeClr val="dk1"/>
                </a:solidFill>
              </a:rPr>
              <a:t>(煤粉造粒比例为45%) 可增加8%的弱粘煤配比</a:t>
            </a:r>
            <a:endParaRPr sz="1500" b="1" dirty="0">
              <a:solidFill>
                <a:schemeClr val="dk1"/>
              </a:solidFill>
            </a:endParaRPr>
          </a:p>
          <a:p>
            <a:pPr marL="292100" lvl="0" indent="-285750" algn="l" rtl="0">
              <a:lnSpc>
                <a:spcPct val="120000"/>
              </a:lnSpc>
              <a:spcBef>
                <a:spcPts val="0"/>
              </a:spcBef>
              <a:spcAft>
                <a:spcPts val="0"/>
              </a:spcAft>
              <a:buClr>
                <a:schemeClr val="dk1"/>
              </a:buClr>
              <a:buSzPts val="1500"/>
              <a:buFont typeface="Noto Sans Symbols"/>
              <a:buChar char="❑"/>
            </a:pPr>
            <a:r>
              <a:rPr lang="zh-CN" altLang="en-US" sz="1500" b="1" dirty="0">
                <a:solidFill>
                  <a:schemeClr val="dk1"/>
                </a:solidFill>
              </a:rPr>
              <a:t>戴尔塔</a:t>
            </a:r>
            <a:r>
              <a:rPr lang="en" sz="1500" b="1" dirty="0">
                <a:solidFill>
                  <a:schemeClr val="dk1"/>
                </a:solidFill>
              </a:rPr>
              <a:t>工艺(煤粉造粒比例为10%) 可增加10%的弱粘煤配比</a:t>
            </a:r>
            <a:endParaRPr sz="1500" b="1" dirty="0">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6"/>
        <p:cNvGrpSpPr/>
        <p:nvPr/>
      </p:nvGrpSpPr>
      <p:grpSpPr>
        <a:xfrm>
          <a:off x="0" y="0"/>
          <a:ext cx="0" cy="0"/>
          <a:chOff x="0" y="0"/>
          <a:chExt cx="0" cy="0"/>
        </a:xfrm>
      </p:grpSpPr>
      <p:sp>
        <p:nvSpPr>
          <p:cNvPr id="517" name="Google Shape;517;g3334be05bef_0_269"/>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518" name="Google Shape;518;g3334be05bef_0_269"/>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519" name="Google Shape;519;g3334be05bef_0_269"/>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520" name="Google Shape;520;g3334be05bef_0_269"/>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521" name="Google Shape;521;g3334be05bef_0_269"/>
          <p:cNvSpPr txBox="1">
            <a:spLocks noGrp="1"/>
          </p:cNvSpPr>
          <p:nvPr>
            <p:ph type="body" idx="1"/>
          </p:nvPr>
        </p:nvSpPr>
        <p:spPr>
          <a:xfrm>
            <a:off x="277800" y="249675"/>
            <a:ext cx="8178900" cy="1627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焦煤预处理工艺参数选择</a:t>
            </a:r>
            <a:endParaRPr dirty="0"/>
          </a:p>
          <a:p>
            <a:pPr marL="292100" lvl="0" indent="-285750" algn="l" rtl="0">
              <a:lnSpc>
                <a:spcPct val="120000"/>
              </a:lnSpc>
              <a:spcBef>
                <a:spcPts val="0"/>
              </a:spcBef>
              <a:spcAft>
                <a:spcPts val="0"/>
              </a:spcAft>
              <a:buSzPts val="1500"/>
              <a:buFont typeface="Arial"/>
              <a:buChar char="•"/>
            </a:pPr>
            <a:r>
              <a:rPr lang="en" sz="1500" dirty="0">
                <a:solidFill>
                  <a:schemeClr val="dk1"/>
                </a:solidFill>
              </a:rPr>
              <a:t>粘结剂的添加（仅适用于沥青为粘结剂）</a:t>
            </a:r>
            <a:endParaRPr dirty="0">
              <a:solidFill>
                <a:schemeClr val="dk1"/>
              </a:solidFill>
            </a:endParaRPr>
          </a:p>
          <a:p>
            <a:pPr marL="292100" lvl="0" indent="-285750" algn="l" rtl="0">
              <a:lnSpc>
                <a:spcPct val="120000"/>
              </a:lnSpc>
              <a:spcBef>
                <a:spcPts val="0"/>
              </a:spcBef>
              <a:spcAft>
                <a:spcPts val="0"/>
              </a:spcAft>
              <a:buSzPts val="1500"/>
              <a:buFont typeface="Courier New"/>
              <a:buChar char="o"/>
            </a:pPr>
            <a:r>
              <a:rPr lang="en" sz="1500" dirty="0">
                <a:solidFill>
                  <a:schemeClr val="dk1"/>
                </a:solidFill>
              </a:rPr>
              <a:t>所添加的粘结剂沥青在焦化过程中直接转化为胶质体 </a:t>
            </a:r>
            <a:endParaRPr dirty="0">
              <a:solidFill>
                <a:schemeClr val="dk1"/>
              </a:solidFill>
            </a:endParaRPr>
          </a:p>
          <a:p>
            <a:pPr marL="292100" indent="-285750">
              <a:lnSpc>
                <a:spcPct val="120000"/>
              </a:lnSpc>
              <a:spcBef>
                <a:spcPts val="0"/>
              </a:spcBef>
              <a:buSzPts val="1500"/>
              <a:buFont typeface="Noto Sans Symbols"/>
              <a:buChar char="▪"/>
            </a:pPr>
            <a:r>
              <a:rPr lang="en" sz="1500" dirty="0">
                <a:solidFill>
                  <a:schemeClr val="dk1"/>
                </a:solidFill>
              </a:rPr>
              <a:t>沥青为粘结剂的添加可以改善入炉焦煤的粘结性，增加弱粘结性煤的配比</a:t>
            </a:r>
          </a:p>
          <a:p>
            <a:pPr marL="292100" indent="-285750">
              <a:lnSpc>
                <a:spcPct val="120000"/>
              </a:lnSpc>
              <a:spcBef>
                <a:spcPts val="0"/>
              </a:spcBef>
              <a:buSzPts val="1500"/>
              <a:buFont typeface="Wingdings" panose="05000000000000000000" pitchFamily="2" charset="2"/>
              <a:buChar char="q"/>
            </a:pPr>
            <a:r>
              <a:rPr lang="en" sz="1500" dirty="0">
                <a:solidFill>
                  <a:schemeClr val="dk1"/>
                </a:solidFill>
              </a:rPr>
              <a:t> </a:t>
            </a:r>
            <a:r>
              <a:rPr lang="zh-CN" altLang="en-US" sz="1500" b="1" dirty="0">
                <a:solidFill>
                  <a:schemeClr val="dk1"/>
                </a:solidFill>
              </a:rPr>
              <a:t>每</a:t>
            </a:r>
            <a:r>
              <a:rPr lang="en-US" altLang="zh-CN" sz="1500" b="1" dirty="0">
                <a:solidFill>
                  <a:schemeClr val="dk1"/>
                </a:solidFill>
              </a:rPr>
              <a:t>1%</a:t>
            </a:r>
            <a:r>
              <a:rPr lang="zh-CN" altLang="en-US" sz="1500" b="1" dirty="0">
                <a:solidFill>
                  <a:schemeClr val="dk1"/>
                </a:solidFill>
              </a:rPr>
              <a:t>的沥青添加可增加</a:t>
            </a:r>
            <a:r>
              <a:rPr lang="en-US" altLang="zh-CN" sz="1500" b="1" dirty="0">
                <a:solidFill>
                  <a:schemeClr val="dk1"/>
                </a:solidFill>
              </a:rPr>
              <a:t>2%</a:t>
            </a:r>
            <a:r>
              <a:rPr lang="zh-CN" altLang="en-US" sz="1500" b="1" dirty="0">
                <a:solidFill>
                  <a:schemeClr val="dk1"/>
                </a:solidFill>
              </a:rPr>
              <a:t>的弱粘煤配比 </a:t>
            </a:r>
          </a:p>
          <a:p>
            <a:pPr marL="292100" lvl="0" indent="-285750" algn="l" rtl="0">
              <a:lnSpc>
                <a:spcPct val="120000"/>
              </a:lnSpc>
              <a:spcBef>
                <a:spcPts val="0"/>
              </a:spcBef>
              <a:spcAft>
                <a:spcPts val="0"/>
              </a:spcAft>
              <a:buSzPts val="1500"/>
              <a:buFont typeface="Noto Sans Symbols"/>
              <a:buChar char="▪"/>
            </a:pPr>
            <a:endParaRPr dirty="0">
              <a:solidFill>
                <a:schemeClr val="dk1"/>
              </a:solidFill>
            </a:endParaRPr>
          </a:p>
          <a:p>
            <a:pPr marL="177800" lvl="0" indent="-76200" algn="l" rtl="0">
              <a:lnSpc>
                <a:spcPct val="120000"/>
              </a:lnSpc>
              <a:spcBef>
                <a:spcPts val="0"/>
              </a:spcBef>
              <a:spcAft>
                <a:spcPts val="0"/>
              </a:spcAft>
              <a:buClr>
                <a:srgbClr val="000000"/>
              </a:buClr>
              <a:buSzPts val="1500"/>
              <a:buFont typeface="Courier New"/>
              <a:buNone/>
            </a:pPr>
            <a:endParaRPr sz="1500" dirty="0">
              <a:solidFill>
                <a:schemeClr val="dk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4"/>
        <p:cNvGrpSpPr/>
        <p:nvPr/>
      </p:nvGrpSpPr>
      <p:grpSpPr>
        <a:xfrm>
          <a:off x="0" y="0"/>
          <a:ext cx="0" cy="0"/>
          <a:chOff x="0" y="0"/>
          <a:chExt cx="0" cy="0"/>
        </a:xfrm>
      </p:grpSpPr>
      <p:sp>
        <p:nvSpPr>
          <p:cNvPr id="535" name="Google Shape;535;g3334be05bef_0_285"/>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536" name="Google Shape;536;g3334be05bef_0_285"/>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537" name="Google Shape;537;g3334be05bef_0_285"/>
          <p:cNvSpPr txBox="1">
            <a:spLocks noGrp="1"/>
          </p:cNvSpPr>
          <p:nvPr>
            <p:ph type="body" idx="1"/>
          </p:nvPr>
        </p:nvSpPr>
        <p:spPr>
          <a:xfrm>
            <a:off x="383550" y="284475"/>
            <a:ext cx="7975500" cy="17583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焦煤预处理工艺参数对弱粘煤配比的定量分析</a:t>
            </a:r>
            <a:endParaRPr dirty="0"/>
          </a:p>
          <a:p>
            <a:pPr marL="292100" lvl="0" indent="-285750" algn="l" rtl="0">
              <a:lnSpc>
                <a:spcPct val="120000"/>
              </a:lnSpc>
              <a:spcBef>
                <a:spcPts val="0"/>
              </a:spcBef>
              <a:spcAft>
                <a:spcPts val="0"/>
              </a:spcAft>
              <a:buSzPts val="1500"/>
              <a:buFont typeface="Arial"/>
              <a:buChar char="•"/>
            </a:pPr>
            <a:r>
              <a:rPr lang="en" sz="1500" dirty="0">
                <a:solidFill>
                  <a:schemeClr val="dk1"/>
                </a:solidFill>
              </a:rPr>
              <a:t>不同工艺对弱粘结性煤配比的定量分析 </a:t>
            </a:r>
            <a:endParaRPr dirty="0">
              <a:solidFill>
                <a:schemeClr val="dk1"/>
              </a:solidFill>
            </a:endParaRPr>
          </a:p>
          <a:p>
            <a:pPr marL="292100" lvl="0" indent="-285750" algn="l" rtl="0">
              <a:lnSpc>
                <a:spcPct val="120000"/>
              </a:lnSpc>
              <a:spcBef>
                <a:spcPts val="0"/>
              </a:spcBef>
              <a:spcAft>
                <a:spcPts val="0"/>
              </a:spcAft>
              <a:buSzPts val="1500"/>
              <a:buFont typeface="Courier New"/>
              <a:buChar char="o"/>
            </a:pPr>
            <a:r>
              <a:rPr lang="en" sz="1500" dirty="0">
                <a:solidFill>
                  <a:schemeClr val="dk1"/>
                </a:solidFill>
              </a:rPr>
              <a:t>粗粒煤快速预热工艺的影响 </a:t>
            </a:r>
            <a:endParaRPr dirty="0">
              <a:solidFill>
                <a:schemeClr val="dk1"/>
              </a:solidFill>
            </a:endParaRPr>
          </a:p>
          <a:p>
            <a:pPr marL="292100" lvl="0" indent="-285750" algn="l" rtl="0">
              <a:lnSpc>
                <a:spcPct val="120000"/>
              </a:lnSpc>
              <a:spcBef>
                <a:spcPts val="0"/>
              </a:spcBef>
              <a:spcAft>
                <a:spcPts val="0"/>
              </a:spcAft>
              <a:buSzPts val="1500"/>
              <a:buFont typeface="Noto Sans Symbols"/>
              <a:buChar char="▪"/>
            </a:pPr>
            <a:r>
              <a:rPr lang="en" sz="1500" b="1" dirty="0">
                <a:solidFill>
                  <a:schemeClr val="dk1"/>
                </a:solidFill>
              </a:rPr>
              <a:t>粗粒煤快速预热可增加7%的弱粘煤配比 </a:t>
            </a:r>
            <a:endParaRPr sz="1500" b="1" dirty="0">
              <a:solidFill>
                <a:schemeClr val="dk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1"/>
        <p:cNvGrpSpPr/>
        <p:nvPr/>
      </p:nvGrpSpPr>
      <p:grpSpPr>
        <a:xfrm>
          <a:off x="0" y="0"/>
          <a:ext cx="0" cy="0"/>
          <a:chOff x="0" y="0"/>
          <a:chExt cx="0" cy="0"/>
        </a:xfrm>
      </p:grpSpPr>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5"/>
        <p:cNvGrpSpPr/>
        <p:nvPr/>
      </p:nvGrpSpPr>
      <p:grpSpPr>
        <a:xfrm>
          <a:off x="0" y="0"/>
          <a:ext cx="0" cy="0"/>
          <a:chOff x="0" y="0"/>
          <a:chExt cx="0" cy="0"/>
        </a:xfrm>
      </p:grpSpPr>
      <p:sp>
        <p:nvSpPr>
          <p:cNvPr id="546" name="Google Shape;546;g34596cd18a7_1_277"/>
          <p:cNvSpPr txBox="1">
            <a:spLocks noGrp="1"/>
          </p:cNvSpPr>
          <p:nvPr>
            <p:ph type="title"/>
          </p:nvPr>
        </p:nvSpPr>
        <p:spPr>
          <a:xfrm>
            <a:off x="4179094" y="4154686"/>
            <a:ext cx="2742600" cy="7740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SzPts val="1100"/>
              <a:buNone/>
            </a:pPr>
            <a:r>
              <a:rPr lang="en" sz="2100" b="1">
                <a:latin typeface="KaiTi"/>
                <a:ea typeface="KaiTi"/>
                <a:cs typeface="KaiTi"/>
                <a:sym typeface="KaiTi"/>
              </a:rPr>
              <a:t> </a:t>
            </a:r>
            <a:r>
              <a:rPr lang="en" sz="1500" b="1">
                <a:latin typeface="Arial"/>
                <a:ea typeface="Arial"/>
                <a:cs typeface="Arial"/>
                <a:sym typeface="Arial"/>
              </a:rPr>
              <a:t>Solutions for Coal Drying </a:t>
            </a:r>
            <a:endParaRPr sz="1500" b="1">
              <a:latin typeface="Arial"/>
              <a:ea typeface="Arial"/>
              <a:cs typeface="Arial"/>
              <a:sym typeface="Arial"/>
            </a:endParaRPr>
          </a:p>
        </p:txBody>
      </p:sp>
      <p:pic>
        <p:nvPicPr>
          <p:cNvPr id="547" name="Google Shape;547;g34596cd18a7_1_277"/>
          <p:cNvPicPr preferRelativeResize="0"/>
          <p:nvPr/>
        </p:nvPicPr>
        <p:blipFill rotWithShape="1">
          <a:blip r:embed="rId3">
            <a:alphaModFix/>
          </a:blip>
          <a:srcRect/>
          <a:stretch/>
        </p:blipFill>
        <p:spPr>
          <a:xfrm>
            <a:off x="7192565" y="4154686"/>
            <a:ext cx="1808560" cy="807244"/>
          </a:xfrm>
          <a:prstGeom prst="rect">
            <a:avLst/>
          </a:prstGeom>
          <a:noFill/>
          <a:ln>
            <a:noFill/>
          </a:ln>
        </p:spPr>
      </p:pic>
      <p:sp>
        <p:nvSpPr>
          <p:cNvPr id="548" name="Google Shape;548;g34596cd18a7_1_277"/>
          <p:cNvSpPr/>
          <p:nvPr/>
        </p:nvSpPr>
        <p:spPr>
          <a:xfrm>
            <a:off x="1991699" y="3110671"/>
            <a:ext cx="5940000" cy="8085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戴尔塔干燥技术有限公司</a:t>
            </a:r>
            <a:endParaRPr sz="11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Delta Drying Technologies Ltd </a:t>
            </a:r>
            <a:endParaRPr sz="1200" b="0" i="0" u="sng" strike="noStrike" cap="none">
              <a:solidFill>
                <a:schemeClr val="dk1"/>
              </a:solidFill>
              <a:latin typeface="Microsoft JhengHei"/>
              <a:ea typeface="Microsoft JhengHei"/>
              <a:cs typeface="Microsoft JhengHei"/>
              <a:sym typeface="Microsoft JhengHei"/>
            </a:endParaRPr>
          </a:p>
          <a:p>
            <a:pPr marL="0" marR="0" lvl="0" indent="0" algn="r" rtl="0">
              <a:lnSpc>
                <a:spcPct val="100000"/>
              </a:lnSpc>
              <a:spcBef>
                <a:spcPts val="0"/>
              </a:spcBef>
              <a:spcAft>
                <a:spcPts val="0"/>
              </a:spcAft>
              <a:buClr>
                <a:schemeClr val="dk1"/>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 </a:t>
            </a:r>
            <a:endParaRPr sz="1200" b="0" i="0" u="none" strike="noStrike" cap="none">
              <a:solidFill>
                <a:schemeClr val="dk1"/>
              </a:solidFill>
              <a:latin typeface="Microsoft JhengHei"/>
              <a:ea typeface="Microsoft JhengHei"/>
              <a:cs typeface="Microsoft JhengHei"/>
              <a:sym typeface="Microsoft JhengHei"/>
            </a:endParaRPr>
          </a:p>
        </p:txBody>
      </p:sp>
      <p:sp>
        <p:nvSpPr>
          <p:cNvPr id="549" name="Google Shape;549;g34596cd18a7_1_277"/>
          <p:cNvSpPr/>
          <p:nvPr/>
        </p:nvSpPr>
        <p:spPr>
          <a:xfrm>
            <a:off x="829540" y="545524"/>
            <a:ext cx="7564500" cy="1915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3600"/>
              <a:buFont typeface="Noto Sans Symbols"/>
              <a:buNone/>
            </a:pPr>
            <a:r>
              <a:rPr lang="en" sz="3600" b="1" i="0" u="none" strike="noStrike" cap="none">
                <a:solidFill>
                  <a:schemeClr val="dk1"/>
                </a:solidFill>
                <a:latin typeface="Microsoft JhengHei"/>
                <a:ea typeface="Microsoft JhengHei"/>
                <a:cs typeface="Microsoft JhengHei"/>
                <a:sym typeface="Microsoft JhengHei"/>
              </a:rPr>
              <a:t>焦煤预处理工艺参数的选择</a:t>
            </a:r>
            <a:endParaRPr sz="3600" b="1" i="0" u="none" strike="noStrike" cap="none">
              <a:solidFill>
                <a:schemeClr val="dk1"/>
              </a:solidFill>
              <a:latin typeface="Microsoft JhengHei"/>
              <a:ea typeface="Microsoft JhengHei"/>
              <a:cs typeface="Microsoft JhengHei"/>
              <a:sym typeface="Microsoft JhengHei"/>
            </a:endParaRPr>
          </a:p>
          <a:p>
            <a:pPr marL="0" marR="0" lvl="0" indent="0" algn="ctr" rtl="0">
              <a:lnSpc>
                <a:spcPct val="125000"/>
              </a:lnSpc>
              <a:spcBef>
                <a:spcPts val="0"/>
              </a:spcBef>
              <a:spcAft>
                <a:spcPts val="0"/>
              </a:spcAft>
              <a:buClr>
                <a:schemeClr val="dk1"/>
              </a:buClr>
              <a:buSzPts val="1200"/>
              <a:buFont typeface="Arial"/>
              <a:buNone/>
            </a:pPr>
            <a:endParaRPr sz="1200" b="1" i="0" u="none" strike="noStrike" cap="none">
              <a:solidFill>
                <a:srgbClr val="FF0000"/>
              </a:solidFill>
              <a:latin typeface="Calibri"/>
              <a:ea typeface="Calibri"/>
              <a:cs typeface="Calibri"/>
              <a:sym typeface="Calibri"/>
            </a:endParaRPr>
          </a:p>
          <a:p>
            <a:pPr marL="0" marR="0" lvl="0" indent="0" algn="ctr" rtl="0">
              <a:lnSpc>
                <a:spcPct val="125000"/>
              </a:lnSpc>
              <a:spcBef>
                <a:spcPts val="0"/>
              </a:spcBef>
              <a:spcAft>
                <a:spcPts val="0"/>
              </a:spcAft>
              <a:buClr>
                <a:schemeClr val="dk1"/>
              </a:buClr>
              <a:buSzPts val="1200"/>
              <a:buFont typeface="Arial"/>
              <a:buNone/>
            </a:pPr>
            <a:endParaRPr sz="1200" b="1" i="0" u="none" strike="noStrike" cap="none">
              <a:solidFill>
                <a:schemeClr val="dk1"/>
              </a:solidFill>
              <a:latin typeface="Microsoft JhengHei"/>
              <a:ea typeface="Microsoft JhengHei"/>
              <a:cs typeface="Microsoft JhengHei"/>
              <a:sym typeface="Microsoft JhengHe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3"/>
        <p:cNvGrpSpPr/>
        <p:nvPr/>
      </p:nvGrpSpPr>
      <p:grpSpPr>
        <a:xfrm>
          <a:off x="0" y="0"/>
          <a:ext cx="0" cy="0"/>
          <a:chOff x="0" y="0"/>
          <a:chExt cx="0" cy="0"/>
        </a:xfrm>
      </p:grpSpPr>
      <p:sp>
        <p:nvSpPr>
          <p:cNvPr id="554" name="Google Shape;554;g34596cd18a7_1_284"/>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555" name="Google Shape;555;g34596cd18a7_1_284"/>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556" name="Google Shape;556;g34596cd18a7_1_284"/>
          <p:cNvSpPr/>
          <p:nvPr/>
        </p:nvSpPr>
        <p:spPr>
          <a:xfrm>
            <a:off x="5850136" y="771526"/>
            <a:ext cx="2443200" cy="16851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557" name="Google Shape;557;g34596cd18a7_1_284"/>
          <p:cNvSpPr txBox="1">
            <a:spLocks noGrp="1"/>
          </p:cNvSpPr>
          <p:nvPr>
            <p:ph type="body" idx="1"/>
          </p:nvPr>
        </p:nvSpPr>
        <p:spPr>
          <a:xfrm>
            <a:off x="287093" y="248439"/>
            <a:ext cx="8615838" cy="3882986"/>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a:latin typeface="Microsoft JhengHei"/>
                <a:ea typeface="Microsoft JhengHei"/>
                <a:cs typeface="Microsoft JhengHei"/>
                <a:sym typeface="Microsoft JhengHei"/>
              </a:rPr>
              <a:t>焦煤预处理工艺参数的选择</a:t>
            </a:r>
            <a:endParaRPr sz="2700" b="1">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a:t>焦煤入炉前进行以下预处理 </a:t>
            </a:r>
            <a:endParaRPr sz="1500"/>
          </a:p>
          <a:p>
            <a:pPr marL="292100" lvl="0" indent="-285750" algn="l" rtl="0">
              <a:lnSpc>
                <a:spcPct val="130000"/>
              </a:lnSpc>
              <a:spcBef>
                <a:spcPts val="0"/>
              </a:spcBef>
              <a:spcAft>
                <a:spcPts val="0"/>
              </a:spcAft>
              <a:buClr>
                <a:srgbClr val="000000"/>
              </a:buClr>
              <a:buSzPts val="1500"/>
              <a:buFont typeface="Courier New"/>
              <a:buChar char="o"/>
            </a:pPr>
            <a:r>
              <a:rPr lang="en" sz="1500"/>
              <a:t>干燥并同时分级为粗粒煤和细粒煤 </a:t>
            </a:r>
            <a:endParaRPr sz="1500"/>
          </a:p>
          <a:p>
            <a:pPr marL="292100" lvl="0" indent="-285750" algn="l" rtl="0">
              <a:lnSpc>
                <a:spcPct val="130000"/>
              </a:lnSpc>
              <a:spcBef>
                <a:spcPts val="0"/>
              </a:spcBef>
              <a:spcAft>
                <a:spcPts val="0"/>
              </a:spcAft>
              <a:buClr>
                <a:srgbClr val="000000"/>
              </a:buClr>
              <a:buSzPts val="1500"/>
              <a:buFont typeface="Courier New"/>
              <a:buChar char="o"/>
            </a:pPr>
            <a:r>
              <a:rPr lang="en" sz="1500"/>
              <a:t>粗粒煤快速预热 </a:t>
            </a:r>
            <a:endParaRPr sz="1500"/>
          </a:p>
          <a:p>
            <a:pPr marL="292100" lvl="0" indent="-285750" algn="l" rtl="0">
              <a:lnSpc>
                <a:spcPct val="130000"/>
              </a:lnSpc>
              <a:spcBef>
                <a:spcPts val="0"/>
              </a:spcBef>
              <a:spcAft>
                <a:spcPts val="0"/>
              </a:spcAft>
              <a:buClr>
                <a:srgbClr val="000000"/>
              </a:buClr>
              <a:buSzPts val="1500"/>
              <a:buFont typeface="Courier New"/>
              <a:buChar char="o"/>
            </a:pPr>
            <a:r>
              <a:rPr lang="en" sz="1500"/>
              <a:t>细粒煤筛分后再对超细粉进行造粒处理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从而达到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清洁装炉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多配弱粘煤，降低配煤成本（为最主要收益，取决于弱粘煤配比比例）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增加焦炉产量(为次要收益)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节能（多产煤气)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环保（减少废水处理量） </a:t>
            </a:r>
            <a:endParaRPr sz="1500"/>
          </a:p>
          <a:p>
            <a:pPr marL="177800" lvl="0" indent="-101600" algn="l" rtl="0">
              <a:lnSpc>
                <a:spcPct val="130000"/>
              </a:lnSpc>
              <a:spcBef>
                <a:spcPts val="0"/>
              </a:spcBef>
              <a:spcAft>
                <a:spcPts val="0"/>
              </a:spcAft>
              <a:buClr>
                <a:srgbClr val="000000"/>
              </a:buClr>
              <a:buSzPts val="1200"/>
              <a:buFont typeface="Noto Sans Symbols"/>
              <a:buNone/>
            </a:pPr>
            <a:endParaRPr sz="1200">
              <a:solidFill>
                <a:schemeClr val="dk2"/>
              </a:solidFill>
              <a:latin typeface="Arial"/>
              <a:ea typeface="Arial"/>
              <a:cs typeface="Arial"/>
              <a:sym typeface="Arial"/>
            </a:endParaRPr>
          </a:p>
          <a:p>
            <a:pPr marL="177800" lvl="0" indent="-101600" algn="l" rtl="0">
              <a:lnSpc>
                <a:spcPct val="130000"/>
              </a:lnSpc>
              <a:spcBef>
                <a:spcPts val="0"/>
              </a:spcBef>
              <a:spcAft>
                <a:spcPts val="0"/>
              </a:spcAft>
              <a:buClr>
                <a:srgbClr val="000000"/>
              </a:buClr>
              <a:buSzPts val="1200"/>
              <a:buFont typeface="Noto Sans Symbols"/>
              <a:buNone/>
            </a:pPr>
            <a:endParaRPr sz="1200">
              <a:solidFill>
                <a:schemeClr val="dk2"/>
              </a:solidFill>
              <a:latin typeface="Arial"/>
              <a:ea typeface="Arial"/>
              <a:cs typeface="Arial"/>
              <a:sym typeface="Arial"/>
            </a:endParaRPr>
          </a:p>
          <a:p>
            <a:pPr marL="177800" lvl="0" indent="-101600" algn="l" rtl="0">
              <a:lnSpc>
                <a:spcPct val="120000"/>
              </a:lnSpc>
              <a:spcBef>
                <a:spcPts val="0"/>
              </a:spcBef>
              <a:spcAft>
                <a:spcPts val="0"/>
              </a:spcAft>
              <a:buClr>
                <a:srgbClr val="000000"/>
              </a:buClr>
              <a:buSzPts val="1200"/>
              <a:buFont typeface="Courier New"/>
              <a:buNone/>
            </a:pPr>
            <a:endParaRPr sz="1200">
              <a:solidFill>
                <a:schemeClr val="dk2"/>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1"/>
        <p:cNvGrpSpPr/>
        <p:nvPr/>
      </p:nvGrpSpPr>
      <p:grpSpPr>
        <a:xfrm>
          <a:off x="0" y="0"/>
          <a:ext cx="0" cy="0"/>
          <a:chOff x="0" y="0"/>
          <a:chExt cx="0" cy="0"/>
        </a:xfrm>
      </p:grpSpPr>
      <p:sp>
        <p:nvSpPr>
          <p:cNvPr id="562" name="Google Shape;562;g34596cd18a7_1_291"/>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563" name="Google Shape;563;g34596cd18a7_1_291"/>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564" name="Google Shape;564;g34596cd18a7_1_291"/>
          <p:cNvSpPr txBox="1">
            <a:spLocks noGrp="1"/>
          </p:cNvSpPr>
          <p:nvPr>
            <p:ph type="body" idx="1"/>
          </p:nvPr>
        </p:nvSpPr>
        <p:spPr>
          <a:xfrm>
            <a:off x="231150" y="322575"/>
            <a:ext cx="8280600" cy="2134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a:latin typeface="Microsoft JhengHei"/>
                <a:ea typeface="Microsoft JhengHei"/>
                <a:cs typeface="Microsoft JhengHei"/>
                <a:sym typeface="Microsoft JhengHei"/>
              </a:rPr>
              <a:t>焦煤预处理工艺参数的选择</a:t>
            </a:r>
            <a:endParaRPr sz="2700" b="1">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a:t>焦炉产量增加比例取决于以下工艺参数 </a:t>
            </a:r>
            <a:endParaRPr sz="1500"/>
          </a:p>
          <a:p>
            <a:pPr marL="292100" lvl="0" indent="-285750" algn="l" rtl="0">
              <a:lnSpc>
                <a:spcPct val="130000"/>
              </a:lnSpc>
              <a:spcBef>
                <a:spcPts val="0"/>
              </a:spcBef>
              <a:spcAft>
                <a:spcPts val="0"/>
              </a:spcAft>
              <a:buClr>
                <a:srgbClr val="000000"/>
              </a:buClr>
              <a:buSzPts val="1500"/>
              <a:buFont typeface="Courier New"/>
              <a:buChar char="o"/>
            </a:pPr>
            <a:r>
              <a:rPr lang="en" sz="1500"/>
              <a:t>入炉焦煤水分 </a:t>
            </a:r>
            <a:endParaRPr sz="1500"/>
          </a:p>
          <a:p>
            <a:pPr marL="292100" lvl="0" indent="-285750" algn="l" rtl="0">
              <a:lnSpc>
                <a:spcPct val="130000"/>
              </a:lnSpc>
              <a:spcBef>
                <a:spcPts val="0"/>
              </a:spcBef>
              <a:spcAft>
                <a:spcPts val="0"/>
              </a:spcAft>
              <a:buClr>
                <a:srgbClr val="000000"/>
              </a:buClr>
              <a:buSzPts val="1500"/>
              <a:buFont typeface="Courier New"/>
              <a:buChar char="o"/>
            </a:pPr>
            <a:r>
              <a:rPr lang="en" sz="1500"/>
              <a:t>入炉焦煤温度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影响因素较少，并且可以通过热力计算进行预估，不作重点讨论 </a:t>
            </a:r>
            <a:endParaRPr sz="1500"/>
          </a:p>
          <a:p>
            <a:pPr marL="177800" lvl="0" indent="-171450" algn="l" rtl="0">
              <a:lnSpc>
                <a:spcPct val="130000"/>
              </a:lnSpc>
              <a:spcBef>
                <a:spcPts val="0"/>
              </a:spcBef>
              <a:spcAft>
                <a:spcPts val="0"/>
              </a:spcAft>
              <a:buClr>
                <a:srgbClr val="000000"/>
              </a:buClr>
              <a:buSzPts val="1500"/>
              <a:buFont typeface="Courier New"/>
              <a:buNone/>
            </a:pPr>
            <a:endParaRPr sz="1500"/>
          </a:p>
          <a:p>
            <a:pPr marL="177800" lvl="0" indent="-171450" algn="l" rtl="0">
              <a:lnSpc>
                <a:spcPct val="130000"/>
              </a:lnSpc>
              <a:spcBef>
                <a:spcPts val="0"/>
              </a:spcBef>
              <a:spcAft>
                <a:spcPts val="0"/>
              </a:spcAft>
              <a:buClr>
                <a:srgbClr val="000000"/>
              </a:buClr>
              <a:buSzPts val="1500"/>
              <a:buFont typeface="Noto Sans Symbols"/>
              <a:buNone/>
            </a:pPr>
            <a:endParaRPr sz="1500"/>
          </a:p>
          <a:p>
            <a:pPr marL="177800" lvl="0" indent="-171450" algn="l" rtl="0">
              <a:lnSpc>
                <a:spcPct val="130000"/>
              </a:lnSpc>
              <a:spcBef>
                <a:spcPts val="0"/>
              </a:spcBef>
              <a:spcAft>
                <a:spcPts val="0"/>
              </a:spcAft>
              <a:buClr>
                <a:srgbClr val="000000"/>
              </a:buClr>
              <a:buSzPts val="1500"/>
              <a:buFont typeface="Noto Sans Symbols"/>
              <a:buNone/>
            </a:pPr>
            <a:endParaRPr sz="1500"/>
          </a:p>
          <a:p>
            <a:pPr marL="177800" lvl="0" indent="-171450" algn="l" rtl="0">
              <a:lnSpc>
                <a:spcPct val="130000"/>
              </a:lnSpc>
              <a:spcBef>
                <a:spcPts val="0"/>
              </a:spcBef>
              <a:spcAft>
                <a:spcPts val="0"/>
              </a:spcAft>
              <a:buClr>
                <a:srgbClr val="000000"/>
              </a:buClr>
              <a:buSzPts val="1500"/>
              <a:buFont typeface="Courier New"/>
              <a:buNone/>
            </a:pPr>
            <a:endParaRPr sz="15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8"/>
        <p:cNvGrpSpPr/>
        <p:nvPr/>
      </p:nvGrpSpPr>
      <p:grpSpPr>
        <a:xfrm>
          <a:off x="0" y="0"/>
          <a:ext cx="0" cy="0"/>
          <a:chOff x="0" y="0"/>
          <a:chExt cx="0" cy="0"/>
        </a:xfrm>
      </p:grpSpPr>
      <p:sp>
        <p:nvSpPr>
          <p:cNvPr id="569" name="Google Shape;569;g34596cd18a7_1_297"/>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570" name="Google Shape;570;g34596cd18a7_1_297"/>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571" name="Google Shape;571;g34596cd18a7_1_297"/>
          <p:cNvSpPr/>
          <p:nvPr/>
        </p:nvSpPr>
        <p:spPr>
          <a:xfrm>
            <a:off x="5850136" y="771526"/>
            <a:ext cx="2443200" cy="16851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572" name="Google Shape;572;g34596cd18a7_1_297"/>
          <p:cNvSpPr txBox="1">
            <a:spLocks noGrp="1"/>
          </p:cNvSpPr>
          <p:nvPr>
            <p:ph type="body" idx="1"/>
          </p:nvPr>
        </p:nvSpPr>
        <p:spPr>
          <a:xfrm>
            <a:off x="332750" y="284475"/>
            <a:ext cx="8256600" cy="3678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dirty="0">
                <a:latin typeface="Microsoft JhengHei"/>
                <a:ea typeface="Microsoft JhengHei"/>
                <a:cs typeface="Microsoft JhengHei"/>
                <a:sym typeface="Microsoft JhengHei"/>
              </a:rPr>
              <a:t>焦煤预处理工艺参数的选择</a:t>
            </a:r>
            <a:endParaRPr sz="2700" b="1" dirty="0">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dirty="0"/>
              <a:t>弱粘煤配比比例取决于以下工艺参数 </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dirty="0"/>
              <a:t>入炉焦煤水分 </a:t>
            </a:r>
            <a:endParaRPr sz="1500" dirty="0"/>
          </a:p>
          <a:p>
            <a:pPr marL="292100" indent="-285750">
              <a:lnSpc>
                <a:spcPct val="130000"/>
              </a:lnSpc>
              <a:spcBef>
                <a:spcPts val="0"/>
              </a:spcBef>
              <a:buClr>
                <a:srgbClr val="000000"/>
              </a:buClr>
              <a:buSzPts val="1500"/>
              <a:buFont typeface="Courier New"/>
              <a:buChar char="o"/>
            </a:pPr>
            <a:r>
              <a:rPr lang="en" sz="1500" dirty="0"/>
              <a:t>入炉焦煤温度 </a:t>
            </a:r>
          </a:p>
          <a:p>
            <a:pPr marL="292100" indent="-285750">
              <a:lnSpc>
                <a:spcPct val="130000"/>
              </a:lnSpc>
              <a:spcBef>
                <a:spcPts val="0"/>
              </a:spcBef>
              <a:buClr>
                <a:srgbClr val="000000"/>
              </a:buClr>
              <a:buSzPts val="1500"/>
              <a:buFont typeface="Courier New"/>
              <a:buChar char="o"/>
            </a:pPr>
            <a:r>
              <a:rPr lang="en" sz="1500" dirty="0"/>
              <a:t>煤粉造粒工艺</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dirty="0"/>
              <a:t>沥青粘结剂的添加</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dirty="0"/>
              <a:t>粗粒煤快速预热速率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影响因素较多，且无法通过计算进行预估，只能够借鉴已有工艺进行类推，为重点讨论对象 </a:t>
            </a:r>
            <a:endParaRPr sz="1500" dirty="0"/>
          </a:p>
          <a:p>
            <a:pPr marL="292100" lvl="0" indent="-190500" algn="l" rtl="0">
              <a:lnSpc>
                <a:spcPct val="130000"/>
              </a:lnSpc>
              <a:spcBef>
                <a:spcPts val="0"/>
              </a:spcBef>
              <a:spcAft>
                <a:spcPts val="0"/>
              </a:spcAft>
              <a:buClr>
                <a:srgbClr val="000000"/>
              </a:buClr>
              <a:buSzPts val="1500"/>
              <a:buFont typeface="Arial"/>
              <a:buNone/>
            </a:pPr>
            <a:endParaRPr sz="1500" dirty="0"/>
          </a:p>
          <a:p>
            <a:pPr marL="292100" lvl="0" indent="-190500" algn="l" rtl="0">
              <a:lnSpc>
                <a:spcPct val="130000"/>
              </a:lnSpc>
              <a:spcBef>
                <a:spcPts val="0"/>
              </a:spcBef>
              <a:spcAft>
                <a:spcPts val="0"/>
              </a:spcAft>
              <a:buClr>
                <a:srgbClr val="000000"/>
              </a:buClr>
              <a:buSzPts val="1500"/>
              <a:buFont typeface="Arial"/>
              <a:buNone/>
            </a:pPr>
            <a:endParaRPr sz="1500" dirty="0"/>
          </a:p>
          <a:p>
            <a:pPr marL="177800" lvl="0" indent="-101600" algn="l" rtl="0">
              <a:lnSpc>
                <a:spcPct val="130000"/>
              </a:lnSpc>
              <a:spcBef>
                <a:spcPts val="0"/>
              </a:spcBef>
              <a:spcAft>
                <a:spcPts val="0"/>
              </a:spcAft>
              <a:buClr>
                <a:srgbClr val="000000"/>
              </a:buClr>
              <a:buSzPts val="1200"/>
              <a:buFont typeface="Noto Sans Symbols"/>
              <a:buNone/>
            </a:pPr>
            <a:endParaRPr sz="1200" dirty="0">
              <a:solidFill>
                <a:schemeClr val="dk2"/>
              </a:solidFill>
              <a:latin typeface="Arial"/>
              <a:ea typeface="Arial"/>
              <a:cs typeface="Arial"/>
              <a:sym typeface="Arial"/>
            </a:endParaRPr>
          </a:p>
          <a:p>
            <a:pPr marL="177800" lvl="0" indent="-101600" algn="l" rtl="0">
              <a:lnSpc>
                <a:spcPct val="130000"/>
              </a:lnSpc>
              <a:spcBef>
                <a:spcPts val="0"/>
              </a:spcBef>
              <a:spcAft>
                <a:spcPts val="0"/>
              </a:spcAft>
              <a:buClr>
                <a:srgbClr val="000000"/>
              </a:buClr>
              <a:buSzPts val="1200"/>
              <a:buFont typeface="Noto Sans Symbols"/>
              <a:buNone/>
            </a:pPr>
            <a:endParaRPr sz="1200" dirty="0">
              <a:solidFill>
                <a:schemeClr val="dk2"/>
              </a:solidFill>
              <a:latin typeface="Arial"/>
              <a:ea typeface="Arial"/>
              <a:cs typeface="Arial"/>
              <a:sym typeface="Arial"/>
            </a:endParaRPr>
          </a:p>
          <a:p>
            <a:pPr marL="177800" lvl="0" indent="-101600" algn="l" rtl="0">
              <a:lnSpc>
                <a:spcPct val="120000"/>
              </a:lnSpc>
              <a:spcBef>
                <a:spcPts val="0"/>
              </a:spcBef>
              <a:spcAft>
                <a:spcPts val="0"/>
              </a:spcAft>
              <a:buClr>
                <a:srgbClr val="000000"/>
              </a:buClr>
              <a:buSzPts val="1200"/>
              <a:buFont typeface="Courier New"/>
              <a:buNone/>
            </a:pPr>
            <a:endParaRPr sz="1200" dirty="0">
              <a:solidFill>
                <a:schemeClr val="dk2"/>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g34596cd18a7_1_343"/>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622" name="Google Shape;622;g34596cd18a7_1_343"/>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623" name="Google Shape;623;g34596cd18a7_1_343"/>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624" name="Google Shape;624;g34596cd18a7_1_343"/>
          <p:cNvSpPr txBox="1">
            <a:spLocks noGrp="1"/>
          </p:cNvSpPr>
          <p:nvPr>
            <p:ph type="body" idx="1"/>
          </p:nvPr>
        </p:nvSpPr>
        <p:spPr>
          <a:xfrm>
            <a:off x="109034" y="247351"/>
            <a:ext cx="4111274" cy="4488772"/>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dirty="0">
                <a:latin typeface="Microsoft JhengHei"/>
                <a:ea typeface="Microsoft JhengHei"/>
                <a:cs typeface="Microsoft JhengHei"/>
                <a:sym typeface="Microsoft JhengHei"/>
              </a:rPr>
              <a:t>焦煤预处理工艺参数选择</a:t>
            </a:r>
            <a:endParaRPr dirty="0"/>
          </a:p>
          <a:p>
            <a:pPr marL="292100" lvl="0" indent="-285750" algn="l" rtl="0">
              <a:lnSpc>
                <a:spcPct val="130000"/>
              </a:lnSpc>
              <a:spcBef>
                <a:spcPts val="0"/>
              </a:spcBef>
              <a:spcAft>
                <a:spcPts val="0"/>
              </a:spcAft>
              <a:buClr>
                <a:srgbClr val="000000"/>
              </a:buClr>
              <a:buSzPts val="1500"/>
              <a:buFont typeface="Arial"/>
              <a:buChar char="•"/>
            </a:pPr>
            <a:r>
              <a:rPr lang="en" sz="1500" dirty="0"/>
              <a:t>入炉焦煤水分 </a:t>
            </a:r>
            <a:endParaRPr sz="1500" dirty="0"/>
          </a:p>
          <a:p>
            <a:pPr marL="292100" lvl="0" indent="-285750" algn="l" rtl="0">
              <a:lnSpc>
                <a:spcPct val="130000"/>
              </a:lnSpc>
              <a:spcBef>
                <a:spcPts val="0"/>
              </a:spcBef>
              <a:spcAft>
                <a:spcPts val="0"/>
              </a:spcAft>
              <a:buClr>
                <a:srgbClr val="000000"/>
              </a:buClr>
              <a:buSzPts val="1500"/>
              <a:buFont typeface="Courier New" panose="02070309020205020404" pitchFamily="49" charset="0"/>
              <a:buChar char="o"/>
            </a:pPr>
            <a:r>
              <a:rPr lang="en" sz="1500" dirty="0"/>
              <a:t>入炉焦煤水分对堆积密度的影响 </a:t>
            </a:r>
            <a:endParaRPr sz="1500" dirty="0"/>
          </a:p>
          <a:p>
            <a:pPr marL="292100" lvl="0" indent="-285750" algn="l" rtl="0">
              <a:lnSpc>
                <a:spcPct val="130000"/>
              </a:lnSpc>
              <a:spcBef>
                <a:spcPts val="0"/>
              </a:spcBef>
              <a:spcAft>
                <a:spcPts val="0"/>
              </a:spcAft>
              <a:buClr>
                <a:srgbClr val="000000"/>
              </a:buClr>
              <a:buSzPts val="1500"/>
              <a:buFont typeface="Wingdings" panose="05000000000000000000" pitchFamily="2" charset="2"/>
              <a:buChar char="§"/>
            </a:pPr>
            <a:r>
              <a:rPr lang="en" sz="1500" dirty="0"/>
              <a:t>水分在6.5%至12%之间堆积密度最低 </a:t>
            </a:r>
            <a:endParaRPr sz="1500" dirty="0"/>
          </a:p>
          <a:p>
            <a:pPr marL="292100" lvl="0" indent="-285750" algn="l" rtl="0">
              <a:lnSpc>
                <a:spcPct val="130000"/>
              </a:lnSpc>
              <a:spcBef>
                <a:spcPts val="0"/>
              </a:spcBef>
              <a:spcAft>
                <a:spcPts val="0"/>
              </a:spcAft>
              <a:buClr>
                <a:srgbClr val="000000"/>
              </a:buClr>
              <a:buSzPts val="1500"/>
              <a:buFont typeface="Wingdings" panose="05000000000000000000" pitchFamily="2" charset="2"/>
              <a:buChar char="§"/>
            </a:pPr>
            <a:r>
              <a:rPr lang="en" sz="1500" dirty="0"/>
              <a:t>水分低于6.5%以下，水分与堆积密度呈线性关系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水分越低，堆积密度越高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b="1" dirty="0"/>
              <a:t>从提高装炉堆积密度出发，入炉焦煤水分应该降至0% </a:t>
            </a:r>
            <a:endParaRPr sz="1500" b="1" dirty="0"/>
          </a:p>
          <a:p>
            <a:pPr marL="177800" lvl="0" indent="-171450" algn="l" rtl="0">
              <a:lnSpc>
                <a:spcPct val="130000"/>
              </a:lnSpc>
              <a:spcBef>
                <a:spcPts val="0"/>
              </a:spcBef>
              <a:spcAft>
                <a:spcPts val="0"/>
              </a:spcAft>
              <a:buClr>
                <a:srgbClr val="000000"/>
              </a:buClr>
              <a:buSzPts val="1500"/>
              <a:buFont typeface="Noto Sans Symbols"/>
              <a:buNone/>
            </a:pPr>
            <a:endParaRPr sz="1500" dirty="0"/>
          </a:p>
        </p:txBody>
      </p:sp>
      <p:pic>
        <p:nvPicPr>
          <p:cNvPr id="5" name="Picture 4">
            <a:extLst>
              <a:ext uri="{FF2B5EF4-FFF2-40B4-BE49-F238E27FC236}">
                <a16:creationId xmlns:a16="http://schemas.microsoft.com/office/drawing/2014/main" id="{AE807FDE-06A6-7F6F-F447-96E3DC7F78D5}"/>
              </a:ext>
            </a:extLst>
          </p:cNvPr>
          <p:cNvPicPr>
            <a:picLocks noChangeAspect="1"/>
          </p:cNvPicPr>
          <p:nvPr/>
        </p:nvPicPr>
        <p:blipFill>
          <a:blip r:embed="rId4"/>
          <a:stretch>
            <a:fillRect/>
          </a:stretch>
        </p:blipFill>
        <p:spPr>
          <a:xfrm>
            <a:off x="4354746" y="428553"/>
            <a:ext cx="5961388" cy="4272034"/>
          </a:xfrm>
          <a:prstGeom prst="rect">
            <a:avLst/>
          </a:prstGeom>
        </p:spPr>
      </p:pic>
    </p:spTree>
    <p:extLst>
      <p:ext uri="{BB962C8B-B14F-4D97-AF65-F5344CB8AC3E}">
        <p14:creationId xmlns:p14="http://schemas.microsoft.com/office/powerpoint/2010/main" val="2954975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7"/>
        <p:cNvGrpSpPr/>
        <p:nvPr/>
      </p:nvGrpSpPr>
      <p:grpSpPr>
        <a:xfrm>
          <a:off x="0" y="0"/>
          <a:ext cx="0" cy="0"/>
          <a:chOff x="0" y="0"/>
          <a:chExt cx="0" cy="0"/>
        </a:xfrm>
      </p:grpSpPr>
      <p:sp>
        <p:nvSpPr>
          <p:cNvPr id="98" name="Google Shape;98;p11"/>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99" name="Google Shape;99;p11"/>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00" name="Google Shape;100;p11"/>
          <p:cNvSpPr txBox="1">
            <a:spLocks noGrp="1"/>
          </p:cNvSpPr>
          <p:nvPr>
            <p:ph type="body" idx="1"/>
          </p:nvPr>
        </p:nvSpPr>
        <p:spPr>
          <a:xfrm>
            <a:off x="281475" y="218175"/>
            <a:ext cx="5387700" cy="1605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焦煤预处理概况</a:t>
            </a:r>
            <a:endParaRPr sz="2700" b="1" dirty="0">
              <a:latin typeface="Microsoft JhengHei"/>
              <a:ea typeface="Microsoft JhengHei"/>
              <a:cs typeface="Microsoft JhengHei"/>
              <a:sym typeface="Microsoft JhengHei"/>
            </a:endParaRPr>
          </a:p>
          <a:p>
            <a:pPr marL="292100" lvl="0" indent="-285750" algn="l" rtl="0">
              <a:lnSpc>
                <a:spcPct val="120000"/>
              </a:lnSpc>
              <a:spcBef>
                <a:spcPts val="0"/>
              </a:spcBef>
              <a:spcAft>
                <a:spcPts val="0"/>
              </a:spcAft>
              <a:buClr>
                <a:srgbClr val="000000"/>
              </a:buClr>
              <a:buSzPts val="1500"/>
              <a:buFont typeface="Arial"/>
              <a:buChar char="•"/>
            </a:pPr>
            <a:r>
              <a:rPr lang="en" sz="1500" dirty="0"/>
              <a:t>新日铁焦煤预处理工艺开发历程 </a:t>
            </a:r>
            <a:endParaRPr sz="1500" dirty="0"/>
          </a:p>
          <a:p>
            <a:pPr marL="292100" lvl="0" indent="-285750" algn="l" rtl="0">
              <a:lnSpc>
                <a:spcPct val="120000"/>
              </a:lnSpc>
              <a:spcBef>
                <a:spcPts val="0"/>
              </a:spcBef>
              <a:spcAft>
                <a:spcPts val="0"/>
              </a:spcAft>
              <a:buClr>
                <a:srgbClr val="000000"/>
              </a:buClr>
              <a:buSzPts val="1500"/>
              <a:buFont typeface="Courier New"/>
              <a:buChar char="o"/>
            </a:pPr>
            <a:r>
              <a:rPr lang="en" sz="1500" dirty="0"/>
              <a:t>煤调湿</a:t>
            </a:r>
            <a:r>
              <a:rPr lang="zh-CN" altLang="en-US" sz="1500" dirty="0"/>
              <a:t>工艺</a:t>
            </a:r>
            <a:r>
              <a:rPr lang="en" sz="1500" dirty="0"/>
              <a:t>/CMC工艺 </a:t>
            </a:r>
            <a:endParaRPr sz="1500" dirty="0"/>
          </a:p>
          <a:p>
            <a:pPr marL="292100" lvl="0" indent="-285750" algn="l" rtl="0">
              <a:lnSpc>
                <a:spcPct val="120000"/>
              </a:lnSpc>
              <a:spcBef>
                <a:spcPts val="0"/>
              </a:spcBef>
              <a:spcAft>
                <a:spcPts val="0"/>
              </a:spcAft>
              <a:buClr>
                <a:srgbClr val="000000"/>
              </a:buClr>
              <a:buSzPts val="1500"/>
              <a:buFont typeface="Noto Sans Symbols"/>
              <a:buChar char="▪"/>
            </a:pPr>
            <a:r>
              <a:rPr lang="en" sz="1500" dirty="0"/>
              <a:t>焦煤在流化床干燥机干燥至6.5%水分后，粗粒煤与干燥过程中分离收集的煤粉一同加入焦炉 </a:t>
            </a:r>
            <a:endParaRPr sz="1500" dirty="0"/>
          </a:p>
        </p:txBody>
      </p:sp>
      <p:pic>
        <p:nvPicPr>
          <p:cNvPr id="101" name="Google Shape;101;p11"/>
          <p:cNvPicPr preferRelativeResize="0"/>
          <p:nvPr/>
        </p:nvPicPr>
        <p:blipFill rotWithShape="1">
          <a:blip r:embed="rId4">
            <a:alphaModFix/>
          </a:blip>
          <a:srcRect/>
          <a:stretch/>
        </p:blipFill>
        <p:spPr>
          <a:xfrm>
            <a:off x="5914431" y="-201632"/>
            <a:ext cx="3229557" cy="2282428"/>
          </a:xfrm>
          <a:prstGeom prst="rect">
            <a:avLst/>
          </a:prstGeom>
          <a:noFill/>
          <a:ln>
            <a:noFill/>
          </a:ln>
        </p:spPr>
      </p:pic>
      <p:sp>
        <p:nvSpPr>
          <p:cNvPr id="102" name="Google Shape;102;p11"/>
          <p:cNvSpPr txBox="1"/>
          <p:nvPr/>
        </p:nvSpPr>
        <p:spPr>
          <a:xfrm>
            <a:off x="464821" y="2357820"/>
            <a:ext cx="6042660" cy="774000"/>
          </a:xfrm>
          <a:prstGeom prst="rect">
            <a:avLst/>
          </a:prstGeom>
          <a:noFill/>
          <a:ln>
            <a:noFill/>
          </a:ln>
        </p:spPr>
        <p:txBody>
          <a:bodyPr spcFirstLastPara="1" wrap="square" lIns="68575" tIns="34275" rIns="68575" bIns="34275" anchor="t" anchorCtr="0">
            <a:noAutofit/>
          </a:bodyPr>
          <a:lstStyle/>
          <a:p>
            <a:pPr marL="292100" indent="-285750">
              <a:lnSpc>
                <a:spcPct val="120000"/>
              </a:lnSpc>
              <a:buSzPts val="1500"/>
              <a:buFont typeface="Arial"/>
              <a:buChar char="•"/>
            </a:pPr>
            <a:r>
              <a:rPr lang="en" sz="1500" dirty="0">
                <a:solidFill>
                  <a:schemeClr val="dk2"/>
                </a:solidFill>
              </a:rPr>
              <a:t>CMC工艺实质上就是焦煤预干燥工艺，可以简称为</a:t>
            </a:r>
            <a:r>
              <a:rPr lang="en" sz="1500" b="1" dirty="0">
                <a:solidFill>
                  <a:schemeClr val="dk2"/>
                </a:solidFill>
              </a:rPr>
              <a:t>焦煤干燥 </a:t>
            </a:r>
            <a:endParaRPr sz="1500" b="1" dirty="0">
              <a:solidFill>
                <a:schemeClr val="dk2"/>
              </a:solidFill>
            </a:endParaRPr>
          </a:p>
          <a:p>
            <a:pPr marL="177800" marR="0" lvl="0" indent="-127000" algn="l" rtl="0">
              <a:lnSpc>
                <a:spcPct val="100000"/>
              </a:lnSpc>
              <a:spcBef>
                <a:spcPts val="0"/>
              </a:spcBef>
              <a:spcAft>
                <a:spcPts val="0"/>
              </a:spcAft>
              <a:buClr>
                <a:srgbClr val="000000"/>
              </a:buClr>
              <a:buSzPts val="1200"/>
              <a:buFont typeface="Noto Sans Symbols"/>
              <a:buNone/>
            </a:pPr>
            <a:endParaRPr sz="1200" b="0" i="0" u="none" strike="noStrike" cap="none" dirty="0">
              <a:solidFill>
                <a:schemeClr val="dk2"/>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7"/>
        <p:cNvGrpSpPr/>
        <p:nvPr/>
      </p:nvGrpSpPr>
      <p:grpSpPr>
        <a:xfrm>
          <a:off x="0" y="0"/>
          <a:ext cx="0" cy="0"/>
          <a:chOff x="0" y="0"/>
          <a:chExt cx="0" cy="0"/>
        </a:xfrm>
      </p:grpSpPr>
      <p:sp>
        <p:nvSpPr>
          <p:cNvPr id="588" name="Google Shape;588;g34596cd18a7_1_314"/>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589" name="Google Shape;589;g34596cd18a7_1_314"/>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590" name="Google Shape;590;g34596cd18a7_1_314"/>
          <p:cNvSpPr txBox="1">
            <a:spLocks noGrp="1"/>
          </p:cNvSpPr>
          <p:nvPr>
            <p:ph type="body" idx="1"/>
          </p:nvPr>
        </p:nvSpPr>
        <p:spPr>
          <a:xfrm>
            <a:off x="285292" y="309875"/>
            <a:ext cx="8429457" cy="4359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dirty="0">
                <a:latin typeface="Microsoft JhengHei"/>
                <a:ea typeface="Microsoft JhengHei"/>
                <a:cs typeface="Microsoft JhengHei"/>
                <a:sym typeface="Microsoft JhengHei"/>
              </a:rPr>
              <a:t>煤预处理工艺参数的选择</a:t>
            </a:r>
            <a:endParaRPr dirty="0"/>
          </a:p>
          <a:p>
            <a:pPr marL="292100" lvl="0" indent="-285750" algn="l" rtl="0">
              <a:lnSpc>
                <a:spcPct val="130000"/>
              </a:lnSpc>
              <a:spcBef>
                <a:spcPts val="0"/>
              </a:spcBef>
              <a:spcAft>
                <a:spcPts val="0"/>
              </a:spcAft>
              <a:buClr>
                <a:srgbClr val="000000"/>
              </a:buClr>
              <a:buSzPts val="1500"/>
              <a:buFont typeface="Arial"/>
              <a:buChar char="•"/>
            </a:pPr>
            <a:r>
              <a:rPr lang="en" sz="1500" dirty="0"/>
              <a:t>入炉焦煤水分 </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dirty="0"/>
              <a:t>入炉焦煤水分对焦化时间/产量的影响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入炉焦煤水分越高，焦化预热干燥阶段所需要吸收的热量越多，则焦煤的升温所需时间越长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入炉焦煤水分越高，炼焦后焦炭的气孔率越大，焦块的导热性就越差，则焦煤的升温所需时间越长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b="1" dirty="0"/>
              <a:t>从最大程度增加焦炉产量出发，入炉焦煤水分应该降至0%，并且预热至最高许可范围</a:t>
            </a:r>
            <a:endParaRPr sz="1500" b="1" dirty="0"/>
          </a:p>
        </p:txBody>
      </p:sp>
      <p:pic>
        <p:nvPicPr>
          <p:cNvPr id="591" name="Google Shape;591;g34596cd18a7_1_314"/>
          <p:cNvPicPr preferRelativeResize="0"/>
          <p:nvPr/>
        </p:nvPicPr>
        <p:blipFill rotWithShape="1">
          <a:blip r:embed="rId4">
            <a:alphaModFix/>
          </a:blip>
          <a:srcRect/>
          <a:stretch/>
        </p:blipFill>
        <p:spPr>
          <a:xfrm>
            <a:off x="3186966" y="2961759"/>
            <a:ext cx="4059382" cy="242401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3"/>
        <p:cNvGrpSpPr/>
        <p:nvPr/>
      </p:nvGrpSpPr>
      <p:grpSpPr>
        <a:xfrm>
          <a:off x="0" y="0"/>
          <a:ext cx="0" cy="0"/>
          <a:chOff x="0" y="0"/>
          <a:chExt cx="0" cy="0"/>
        </a:xfrm>
      </p:grpSpPr>
      <p:sp>
        <p:nvSpPr>
          <p:cNvPr id="604" name="Google Shape;604;g34596cd18a7_1_328"/>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605" name="Google Shape;605;g34596cd18a7_1_328"/>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606" name="Google Shape;606;g34596cd18a7_1_328"/>
          <p:cNvSpPr txBox="1">
            <a:spLocks noGrp="1"/>
          </p:cNvSpPr>
          <p:nvPr>
            <p:ph type="body" idx="1"/>
          </p:nvPr>
        </p:nvSpPr>
        <p:spPr>
          <a:xfrm>
            <a:off x="256550" y="413700"/>
            <a:ext cx="5317500" cy="3257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dirty="0">
                <a:latin typeface="Microsoft JhengHei"/>
                <a:ea typeface="Microsoft JhengHei"/>
                <a:cs typeface="Microsoft JhengHei"/>
                <a:sym typeface="Microsoft JhengHei"/>
              </a:rPr>
              <a:t>焦煤预处理工艺参数选择</a:t>
            </a:r>
            <a:endParaRPr dirty="0"/>
          </a:p>
          <a:p>
            <a:pPr marL="292100" lvl="0" indent="-285750" algn="l" rtl="0">
              <a:lnSpc>
                <a:spcPct val="130000"/>
              </a:lnSpc>
              <a:spcBef>
                <a:spcPts val="0"/>
              </a:spcBef>
              <a:spcAft>
                <a:spcPts val="0"/>
              </a:spcAft>
              <a:buClr>
                <a:srgbClr val="000000"/>
              </a:buClr>
              <a:buSzPts val="1500"/>
              <a:buFont typeface="Arial"/>
              <a:buChar char="•"/>
            </a:pPr>
            <a:r>
              <a:rPr lang="zh-CN" altLang="en-US" sz="1500" dirty="0"/>
              <a:t>入炉焦煤水分 </a:t>
            </a:r>
          </a:p>
          <a:p>
            <a:pPr marL="292100" lvl="0" indent="-285750" algn="l" rtl="0">
              <a:lnSpc>
                <a:spcPct val="130000"/>
              </a:lnSpc>
              <a:spcBef>
                <a:spcPts val="0"/>
              </a:spcBef>
              <a:spcAft>
                <a:spcPts val="0"/>
              </a:spcAft>
              <a:buClr>
                <a:srgbClr val="000000"/>
              </a:buClr>
              <a:buSzPts val="1500"/>
              <a:buFont typeface="Courier New"/>
              <a:buChar char="o"/>
            </a:pPr>
            <a:r>
              <a:rPr lang="zh-CN" altLang="en-US" sz="1500" dirty="0"/>
              <a:t>入炉焦煤水分对焦炭质量的影响 </a:t>
            </a:r>
          </a:p>
          <a:p>
            <a:pPr marL="292100" lvl="0" indent="-285750" algn="l" rtl="0">
              <a:lnSpc>
                <a:spcPct val="130000"/>
              </a:lnSpc>
              <a:spcBef>
                <a:spcPts val="0"/>
              </a:spcBef>
              <a:spcAft>
                <a:spcPts val="0"/>
              </a:spcAft>
              <a:buClr>
                <a:srgbClr val="000000"/>
              </a:buClr>
              <a:buSzPts val="1500"/>
              <a:buFont typeface="Wingdings" panose="05000000000000000000" pitchFamily="2" charset="2"/>
              <a:buChar char="§"/>
            </a:pPr>
            <a:r>
              <a:rPr lang="zh-CN" altLang="en-US" sz="1500" dirty="0">
                <a:solidFill>
                  <a:schemeClr val="dk2"/>
                </a:solidFill>
              </a:rPr>
              <a:t>入炉焦煤水分对焦炭结构的影响 </a:t>
            </a:r>
          </a:p>
          <a:p>
            <a:pPr marL="292100" lvl="0" indent="-285750" algn="l" rtl="0">
              <a:lnSpc>
                <a:spcPct val="130000"/>
              </a:lnSpc>
              <a:spcBef>
                <a:spcPts val="0"/>
              </a:spcBef>
              <a:spcAft>
                <a:spcPts val="0"/>
              </a:spcAft>
              <a:buClr>
                <a:srgbClr val="000000"/>
              </a:buClr>
              <a:buSzPts val="1500"/>
              <a:buFont typeface="Wingdings" panose="05000000000000000000" pitchFamily="2" charset="2"/>
              <a:buChar char="q"/>
            </a:pPr>
            <a:r>
              <a:rPr lang="en" sz="1500" dirty="0"/>
              <a:t>含水1%的干煤炼焦后焦质致密，中心气孔最少、泡焦少 </a:t>
            </a:r>
            <a:endParaRPr sz="1500" dirty="0"/>
          </a:p>
          <a:p>
            <a:pPr marL="292100" lvl="0" indent="-285750" algn="l" rtl="0">
              <a:lnSpc>
                <a:spcPct val="130000"/>
              </a:lnSpc>
              <a:spcBef>
                <a:spcPts val="0"/>
              </a:spcBef>
              <a:spcAft>
                <a:spcPts val="0"/>
              </a:spcAft>
              <a:buClr>
                <a:srgbClr val="000000"/>
              </a:buClr>
              <a:buSzPts val="1500"/>
              <a:buFont typeface="Wingdings" panose="05000000000000000000" pitchFamily="2" charset="2"/>
              <a:buChar char="q"/>
            </a:pPr>
            <a:r>
              <a:rPr lang="en" sz="1500" dirty="0"/>
              <a:t>含水6%的湿煤炼焦后焦质较疏松，中心泡焦较多 </a:t>
            </a:r>
            <a:endParaRPr sz="1500" dirty="0"/>
          </a:p>
          <a:p>
            <a:pPr marL="292100" lvl="0" indent="-285750" algn="l" rtl="0">
              <a:lnSpc>
                <a:spcPct val="130000"/>
              </a:lnSpc>
              <a:spcBef>
                <a:spcPts val="0"/>
              </a:spcBef>
              <a:spcAft>
                <a:spcPts val="0"/>
              </a:spcAft>
              <a:buClr>
                <a:srgbClr val="000000"/>
              </a:buClr>
              <a:buSzPts val="1500"/>
              <a:buFont typeface="Wingdings" panose="05000000000000000000" pitchFamily="2" charset="2"/>
              <a:buChar char="q"/>
            </a:pPr>
            <a:r>
              <a:rPr lang="en" sz="1500" dirty="0"/>
              <a:t>含水12%的湿煤炼焦后焦质疏松，中心气孔多、泡焦多 </a:t>
            </a:r>
            <a:endParaRPr sz="1500" dirty="0"/>
          </a:p>
        </p:txBody>
      </p:sp>
      <p:pic>
        <p:nvPicPr>
          <p:cNvPr id="607" name="Google Shape;607;g34596cd18a7_1_328"/>
          <p:cNvPicPr preferRelativeResize="0"/>
          <p:nvPr/>
        </p:nvPicPr>
        <p:blipFill rotWithShape="1">
          <a:blip r:embed="rId4">
            <a:alphaModFix/>
          </a:blip>
          <a:srcRect/>
          <a:stretch/>
        </p:blipFill>
        <p:spPr>
          <a:xfrm>
            <a:off x="5574050" y="229185"/>
            <a:ext cx="3380185" cy="333613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03">
          <a:extLst>
            <a:ext uri="{FF2B5EF4-FFF2-40B4-BE49-F238E27FC236}">
              <a16:creationId xmlns:a16="http://schemas.microsoft.com/office/drawing/2014/main" id="{99C79F7B-116B-C86E-035A-FA07BCE5C6AB}"/>
            </a:ext>
          </a:extLst>
        </p:cNvPr>
        <p:cNvGrpSpPr/>
        <p:nvPr/>
      </p:nvGrpSpPr>
      <p:grpSpPr>
        <a:xfrm>
          <a:off x="0" y="0"/>
          <a:ext cx="0" cy="0"/>
          <a:chOff x="0" y="0"/>
          <a:chExt cx="0" cy="0"/>
        </a:xfrm>
      </p:grpSpPr>
      <p:sp>
        <p:nvSpPr>
          <p:cNvPr id="604" name="Google Shape;604;g34596cd18a7_1_328">
            <a:extLst>
              <a:ext uri="{FF2B5EF4-FFF2-40B4-BE49-F238E27FC236}">
                <a16:creationId xmlns:a16="http://schemas.microsoft.com/office/drawing/2014/main" id="{37DA3736-1408-3F0D-0833-47236A7C8A8F}"/>
              </a:ext>
            </a:extLst>
          </p:cNvPr>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605" name="Google Shape;605;g34596cd18a7_1_328">
            <a:extLst>
              <a:ext uri="{FF2B5EF4-FFF2-40B4-BE49-F238E27FC236}">
                <a16:creationId xmlns:a16="http://schemas.microsoft.com/office/drawing/2014/main" id="{ED15A593-B85A-DDB9-4FF4-778A6CEC8541}"/>
              </a:ext>
            </a:extLst>
          </p:cNvPr>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606" name="Google Shape;606;g34596cd18a7_1_328">
            <a:extLst>
              <a:ext uri="{FF2B5EF4-FFF2-40B4-BE49-F238E27FC236}">
                <a16:creationId xmlns:a16="http://schemas.microsoft.com/office/drawing/2014/main" id="{7912657B-9F09-67F5-462E-548C3EDB72D4}"/>
              </a:ext>
            </a:extLst>
          </p:cNvPr>
          <p:cNvSpPr txBox="1">
            <a:spLocks noGrp="1"/>
          </p:cNvSpPr>
          <p:nvPr>
            <p:ph type="body" idx="1"/>
          </p:nvPr>
        </p:nvSpPr>
        <p:spPr>
          <a:xfrm>
            <a:off x="256550" y="413700"/>
            <a:ext cx="8426342" cy="3257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dirty="0">
                <a:latin typeface="Microsoft JhengHei"/>
                <a:ea typeface="Microsoft JhengHei"/>
                <a:cs typeface="Microsoft JhengHei"/>
                <a:sym typeface="Microsoft JhengHei"/>
              </a:rPr>
              <a:t>焦煤预处理工艺参数选择</a:t>
            </a:r>
            <a:endParaRPr dirty="0"/>
          </a:p>
          <a:p>
            <a:pPr marL="292100" lvl="0" indent="-285750" algn="l" rtl="0">
              <a:lnSpc>
                <a:spcPct val="130000"/>
              </a:lnSpc>
              <a:spcBef>
                <a:spcPts val="0"/>
              </a:spcBef>
              <a:spcAft>
                <a:spcPts val="0"/>
              </a:spcAft>
              <a:buClr>
                <a:srgbClr val="000000"/>
              </a:buClr>
              <a:buSzPts val="1500"/>
              <a:buFont typeface="Arial"/>
              <a:buChar char="•"/>
            </a:pPr>
            <a:r>
              <a:rPr lang="zh-CN" altLang="en-US" sz="1500" dirty="0"/>
              <a:t>入炉焦煤水分 </a:t>
            </a:r>
          </a:p>
          <a:p>
            <a:pPr marL="292100" lvl="0" indent="-285750" algn="l" rtl="0">
              <a:lnSpc>
                <a:spcPct val="130000"/>
              </a:lnSpc>
              <a:spcBef>
                <a:spcPts val="0"/>
              </a:spcBef>
              <a:spcAft>
                <a:spcPts val="0"/>
              </a:spcAft>
              <a:buClr>
                <a:srgbClr val="000000"/>
              </a:buClr>
              <a:buSzPts val="1500"/>
              <a:buFont typeface="Courier New"/>
              <a:buChar char="o"/>
            </a:pPr>
            <a:r>
              <a:rPr lang="zh-CN" altLang="en-US" sz="1500" dirty="0"/>
              <a:t>入炉焦煤水分对焦炭质量的影响 </a:t>
            </a:r>
          </a:p>
          <a:p>
            <a:pPr marL="292100" indent="-285750">
              <a:lnSpc>
                <a:spcPct val="130000"/>
              </a:lnSpc>
              <a:spcBef>
                <a:spcPts val="0"/>
              </a:spcBef>
              <a:buClr>
                <a:srgbClr val="000000"/>
              </a:buClr>
              <a:buSzPts val="1500"/>
              <a:buFont typeface="Wingdings" panose="05000000000000000000" pitchFamily="2" charset="2"/>
              <a:buChar char="§"/>
            </a:pPr>
            <a:r>
              <a:rPr lang="zh-CN" altLang="en-US" sz="1500" dirty="0">
                <a:solidFill>
                  <a:schemeClr val="dk2"/>
                </a:solidFill>
              </a:rPr>
              <a:t>入炉焦煤水分对焦炭孔隙率</a:t>
            </a:r>
            <a:r>
              <a:rPr lang="en-CA" altLang="zh-CN" sz="1500" dirty="0">
                <a:solidFill>
                  <a:schemeClr val="dk2"/>
                </a:solidFill>
              </a:rPr>
              <a:t>/</a:t>
            </a:r>
            <a:r>
              <a:rPr lang="en-US" altLang="zh-CN" sz="1500" dirty="0">
                <a:solidFill>
                  <a:schemeClr val="dk2"/>
                </a:solidFill>
              </a:rPr>
              <a:t>CSR</a:t>
            </a:r>
            <a:r>
              <a:rPr lang="zh-CN" altLang="en-US" sz="1500" dirty="0">
                <a:solidFill>
                  <a:schemeClr val="dk2"/>
                </a:solidFill>
              </a:rPr>
              <a:t>的影响</a:t>
            </a:r>
            <a:endParaRPr lang="en-CA" altLang="zh-CN" sz="1500" dirty="0"/>
          </a:p>
          <a:p>
            <a:pPr marL="292100" indent="-285750">
              <a:lnSpc>
                <a:spcPct val="130000"/>
              </a:lnSpc>
              <a:spcBef>
                <a:spcPts val="0"/>
              </a:spcBef>
              <a:buClr>
                <a:srgbClr val="000000"/>
              </a:buClr>
              <a:buSzPts val="1500"/>
              <a:buFont typeface="Wingdings" panose="05000000000000000000" pitchFamily="2" charset="2"/>
              <a:buChar char="q"/>
            </a:pPr>
            <a:r>
              <a:rPr lang="zh-CN" altLang="en-US" sz="1500" dirty="0"/>
              <a:t>入炉焦煤水分的降低能够提高装炉密度，使得煤粉间距变小，使得煤粉颗粒之间的气体被排除，在结焦过程中避免焦炭内部的升压，使得焦炭的孔隙率降低，焦炭颗粒之间的距离减小，焦炭颗粒之间的粘结强度提高，焦炭强度提高</a:t>
            </a:r>
            <a:endParaRPr lang="en-CA" altLang="zh-CN" sz="1500" dirty="0"/>
          </a:p>
          <a:p>
            <a:pPr marL="292100" indent="-285750">
              <a:lnSpc>
                <a:spcPct val="130000"/>
              </a:lnSpc>
              <a:spcBef>
                <a:spcPts val="0"/>
              </a:spcBef>
              <a:buClr>
                <a:srgbClr val="000000"/>
              </a:buClr>
              <a:buSzPts val="1500"/>
              <a:buFont typeface="Wingdings" panose="05000000000000000000" pitchFamily="2" charset="2"/>
              <a:buChar char="q"/>
            </a:pPr>
            <a:r>
              <a:rPr lang="zh-CN" altLang="en-US" sz="1500" dirty="0"/>
              <a:t> 焦炭孔隙率的降低同时还使得焦炭即使在反应性</a:t>
            </a:r>
            <a:r>
              <a:rPr lang="en-US" altLang="zh-CN" sz="1500" dirty="0"/>
              <a:t>CRI</a:t>
            </a:r>
            <a:r>
              <a:rPr lang="zh-CN" altLang="en-US" sz="1500" dirty="0"/>
              <a:t>较高的情况下，</a:t>
            </a:r>
            <a:r>
              <a:rPr lang="en-US" altLang="zh-CN" sz="1500" dirty="0"/>
              <a:t>CSR</a:t>
            </a:r>
            <a:r>
              <a:rPr lang="zh-CN" altLang="en-US" sz="1500" dirty="0"/>
              <a:t>仍然比较高</a:t>
            </a:r>
          </a:p>
          <a:p>
            <a:pPr marL="292100" indent="-285750">
              <a:lnSpc>
                <a:spcPct val="130000"/>
              </a:lnSpc>
              <a:spcBef>
                <a:spcPts val="0"/>
              </a:spcBef>
              <a:buClr>
                <a:srgbClr val="000000"/>
              </a:buClr>
              <a:buSzPts val="1500"/>
              <a:buFont typeface="Wingdings" panose="05000000000000000000" pitchFamily="2" charset="2"/>
              <a:buChar char="§"/>
            </a:pPr>
            <a:endParaRPr lang="zh-CN" altLang="en-US" sz="1500" dirty="0">
              <a:solidFill>
                <a:schemeClr val="dk2"/>
              </a:solidFill>
            </a:endParaRPr>
          </a:p>
        </p:txBody>
      </p:sp>
    </p:spTree>
    <p:extLst>
      <p:ext uri="{BB962C8B-B14F-4D97-AF65-F5344CB8AC3E}">
        <p14:creationId xmlns:p14="http://schemas.microsoft.com/office/powerpoint/2010/main" val="12533774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95">
          <a:extLst>
            <a:ext uri="{FF2B5EF4-FFF2-40B4-BE49-F238E27FC236}">
              <a16:creationId xmlns:a16="http://schemas.microsoft.com/office/drawing/2014/main" id="{A5E33A60-F9F3-98D6-4D87-2A6896F2B722}"/>
            </a:ext>
          </a:extLst>
        </p:cNvPr>
        <p:cNvGrpSpPr/>
        <p:nvPr/>
      </p:nvGrpSpPr>
      <p:grpSpPr>
        <a:xfrm>
          <a:off x="0" y="0"/>
          <a:ext cx="0" cy="0"/>
          <a:chOff x="0" y="0"/>
          <a:chExt cx="0" cy="0"/>
        </a:xfrm>
      </p:grpSpPr>
      <p:sp>
        <p:nvSpPr>
          <p:cNvPr id="396" name="Google Shape;396;g356425c8489_0_88">
            <a:extLst>
              <a:ext uri="{FF2B5EF4-FFF2-40B4-BE49-F238E27FC236}">
                <a16:creationId xmlns:a16="http://schemas.microsoft.com/office/drawing/2014/main" id="{BA92B878-2087-7774-3F5E-F315072B89A5}"/>
              </a:ext>
            </a:extLst>
          </p:cNvPr>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97" name="Google Shape;397;g356425c8489_0_88">
            <a:extLst>
              <a:ext uri="{FF2B5EF4-FFF2-40B4-BE49-F238E27FC236}">
                <a16:creationId xmlns:a16="http://schemas.microsoft.com/office/drawing/2014/main" id="{91F8671A-8331-4EDA-3FDD-601FAE51C6AF}"/>
              </a:ext>
            </a:extLst>
          </p:cNvPr>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398" name="Google Shape;398;g356425c8489_0_88">
            <a:extLst>
              <a:ext uri="{FF2B5EF4-FFF2-40B4-BE49-F238E27FC236}">
                <a16:creationId xmlns:a16="http://schemas.microsoft.com/office/drawing/2014/main" id="{408BF64E-CC3F-273A-945D-9211416BD13E}"/>
              </a:ext>
            </a:extLst>
          </p:cNvPr>
          <p:cNvSpPr txBox="1"/>
          <p:nvPr/>
        </p:nvSpPr>
        <p:spPr>
          <a:xfrm>
            <a:off x="344574" y="214750"/>
            <a:ext cx="8541329" cy="3497094"/>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lvl="0" indent="-285750">
              <a:lnSpc>
                <a:spcPct val="130000"/>
              </a:lnSpc>
              <a:buSzPts val="1500"/>
              <a:buFont typeface="Arial" panose="020B0604020202020204" pitchFamily="34" charset="0"/>
              <a:buChar char="•"/>
            </a:pPr>
            <a:r>
              <a:rPr lang="zh-CN" altLang="en-US" sz="1500" dirty="0">
                <a:solidFill>
                  <a:schemeClr val="dk2"/>
                </a:solidFill>
              </a:rPr>
              <a:t>入炉焦煤水分 </a:t>
            </a:r>
          </a:p>
          <a:p>
            <a:pPr marL="292100" lvl="0" indent="-285750">
              <a:lnSpc>
                <a:spcPct val="130000"/>
              </a:lnSpc>
              <a:buSzPts val="1500"/>
              <a:buFont typeface="Courier New" panose="02070309020205020404" pitchFamily="49" charset="0"/>
              <a:buChar char="o"/>
            </a:pPr>
            <a:r>
              <a:rPr lang="zh-CN" altLang="en-US" sz="1500" dirty="0">
                <a:solidFill>
                  <a:schemeClr val="dk2"/>
                </a:solidFill>
              </a:rPr>
              <a:t>入炉焦煤水分对焦炭质量的影响 </a:t>
            </a:r>
          </a:p>
          <a:p>
            <a:pPr marL="292100" indent="-285750">
              <a:lnSpc>
                <a:spcPct val="130000"/>
              </a:lnSpc>
              <a:buSzPts val="1500"/>
              <a:buFont typeface="Wingdings" panose="05000000000000000000" pitchFamily="2" charset="2"/>
              <a:buChar char="§"/>
            </a:pPr>
            <a:r>
              <a:rPr lang="zh-CN" altLang="en-US" sz="1500" dirty="0">
                <a:solidFill>
                  <a:schemeClr val="dk2"/>
                </a:solidFill>
              </a:rPr>
              <a:t>入炉焦煤水分对焦炭孔隙率</a:t>
            </a:r>
            <a:r>
              <a:rPr lang="en-CA" altLang="zh-CN" sz="1500" dirty="0">
                <a:solidFill>
                  <a:schemeClr val="dk2"/>
                </a:solidFill>
              </a:rPr>
              <a:t>/</a:t>
            </a:r>
            <a:r>
              <a:rPr lang="en-US" altLang="zh-CN" sz="1500" dirty="0">
                <a:solidFill>
                  <a:schemeClr val="dk2"/>
                </a:solidFill>
              </a:rPr>
              <a:t>CSR</a:t>
            </a:r>
            <a:r>
              <a:rPr lang="zh-CN" altLang="en-US" sz="1500" dirty="0">
                <a:solidFill>
                  <a:schemeClr val="dk2"/>
                </a:solidFill>
              </a:rPr>
              <a:t>的影响</a:t>
            </a:r>
            <a:endParaRPr lang="en-CA" altLang="zh-CN" sz="1500" dirty="0">
              <a:solidFill>
                <a:schemeClr val="dk2"/>
              </a:solidFill>
            </a:endParaRPr>
          </a:p>
          <a:p>
            <a:pPr marL="292100" indent="-285750">
              <a:lnSpc>
                <a:spcPct val="130000"/>
              </a:lnSpc>
              <a:buSzPts val="1500"/>
              <a:buFont typeface="Wingdings" panose="05000000000000000000" pitchFamily="2" charset="2"/>
              <a:buChar char="q"/>
            </a:pPr>
            <a:r>
              <a:rPr lang="zh-CN" altLang="en-US" sz="1500" dirty="0">
                <a:solidFill>
                  <a:schemeClr val="dk2"/>
                </a:solidFill>
              </a:rPr>
              <a:t>与湿煤装炉相比，干煤装炉的焦炭的气孔尺寸小，孔隙率小（即焦炭强度高），炭化室內的焦炭质量均一</a:t>
            </a:r>
            <a:endParaRPr lang="en-CA" altLang="zh-CN" sz="1500" dirty="0">
              <a:solidFill>
                <a:schemeClr val="dk2"/>
              </a:solidFill>
            </a:endParaRPr>
          </a:p>
          <a:p>
            <a:pPr marL="292100" indent="-285750">
              <a:lnSpc>
                <a:spcPct val="130000"/>
              </a:lnSpc>
              <a:buSzPts val="1500"/>
              <a:buFont typeface="Wingdings" panose="05000000000000000000" pitchFamily="2" charset="2"/>
              <a:buChar char="v"/>
            </a:pPr>
            <a:r>
              <a:rPr lang="zh-CN" altLang="en-US" sz="1500" dirty="0">
                <a:solidFill>
                  <a:schemeClr val="dk2"/>
                </a:solidFill>
              </a:rPr>
              <a:t>湿煤装炉工艺中，炭化室內焦炭的</a:t>
            </a:r>
            <a:r>
              <a:rPr lang="en-US" altLang="zh-CN" sz="1500" dirty="0">
                <a:solidFill>
                  <a:schemeClr val="dk2"/>
                </a:solidFill>
              </a:rPr>
              <a:t>CSR</a:t>
            </a:r>
            <a:r>
              <a:rPr lang="zh-CN" altLang="en-US" sz="1500" dirty="0">
                <a:solidFill>
                  <a:schemeClr val="dk2"/>
                </a:solidFill>
              </a:rPr>
              <a:t>从炉墙处的</a:t>
            </a:r>
            <a:r>
              <a:rPr lang="en-CA" altLang="zh-CN" sz="1500" dirty="0">
                <a:solidFill>
                  <a:schemeClr val="dk2"/>
                </a:solidFill>
              </a:rPr>
              <a:t>58</a:t>
            </a:r>
            <a:r>
              <a:rPr lang="zh-CN" altLang="en-US" sz="1500" dirty="0">
                <a:solidFill>
                  <a:schemeClr val="dk2"/>
                </a:solidFill>
              </a:rPr>
              <a:t>降至中心处的</a:t>
            </a:r>
            <a:r>
              <a:rPr lang="en-CA" altLang="zh-CN" sz="1500" dirty="0">
                <a:solidFill>
                  <a:schemeClr val="dk2"/>
                </a:solidFill>
              </a:rPr>
              <a:t>43</a:t>
            </a:r>
            <a:r>
              <a:rPr lang="zh-CN" altLang="en-US" sz="1500" dirty="0">
                <a:solidFill>
                  <a:schemeClr val="dk2"/>
                </a:solidFill>
              </a:rPr>
              <a:t>；而干煤装炉工艺中，炭化室內焦炭的</a:t>
            </a:r>
            <a:r>
              <a:rPr lang="en-US" altLang="zh-CN" sz="1500" dirty="0">
                <a:solidFill>
                  <a:schemeClr val="dk2"/>
                </a:solidFill>
              </a:rPr>
              <a:t>CSR</a:t>
            </a:r>
            <a:r>
              <a:rPr lang="zh-CN" altLang="en-US" sz="1500" dirty="0">
                <a:solidFill>
                  <a:schemeClr val="dk2"/>
                </a:solidFill>
              </a:rPr>
              <a:t>从炉墙处的</a:t>
            </a:r>
            <a:r>
              <a:rPr lang="en-CA" altLang="zh-CN" sz="1500" dirty="0">
                <a:solidFill>
                  <a:schemeClr val="dk2"/>
                </a:solidFill>
              </a:rPr>
              <a:t>57</a:t>
            </a:r>
            <a:r>
              <a:rPr lang="zh-CN" altLang="en-US" sz="1500" dirty="0">
                <a:solidFill>
                  <a:schemeClr val="dk2"/>
                </a:solidFill>
              </a:rPr>
              <a:t>降至中心处的</a:t>
            </a:r>
            <a:r>
              <a:rPr lang="en-CA" altLang="zh-CN" sz="1500" dirty="0">
                <a:solidFill>
                  <a:schemeClr val="dk2"/>
                </a:solidFill>
              </a:rPr>
              <a:t>55</a:t>
            </a:r>
            <a:r>
              <a:rPr lang="zh-CN" altLang="en-US" sz="1500" dirty="0">
                <a:solidFill>
                  <a:schemeClr val="dk2"/>
                </a:solidFill>
              </a:rPr>
              <a:t> </a:t>
            </a:r>
            <a:endParaRPr lang="en-CA" altLang="zh-CN" sz="1500" dirty="0">
              <a:solidFill>
                <a:schemeClr val="dk2"/>
              </a:solidFill>
            </a:endParaRPr>
          </a:p>
          <a:p>
            <a:pPr marL="292100" indent="-285750">
              <a:lnSpc>
                <a:spcPct val="130000"/>
              </a:lnSpc>
              <a:buSzPts val="1500"/>
              <a:buFont typeface="Wingdings" panose="05000000000000000000" pitchFamily="2" charset="2"/>
              <a:buChar char="v"/>
            </a:pPr>
            <a:r>
              <a:rPr lang="zh-CN" altLang="en-US" sz="1500" dirty="0">
                <a:solidFill>
                  <a:schemeClr val="dk2"/>
                </a:solidFill>
              </a:rPr>
              <a:t>湿煤装炉工艺中，炭化室內焦炭的孔隙率从炉墙处的</a:t>
            </a:r>
            <a:r>
              <a:rPr lang="en-CA" altLang="zh-CN" sz="1500" dirty="0">
                <a:solidFill>
                  <a:schemeClr val="dk2"/>
                </a:solidFill>
              </a:rPr>
              <a:t>47.5</a:t>
            </a:r>
            <a:r>
              <a:rPr lang="zh-CN" altLang="en-US" sz="1500" dirty="0">
                <a:solidFill>
                  <a:schemeClr val="dk2"/>
                </a:solidFill>
              </a:rPr>
              <a:t>上升至中心处的</a:t>
            </a:r>
            <a:r>
              <a:rPr lang="en-CA" altLang="zh-CN" sz="1500" dirty="0">
                <a:solidFill>
                  <a:schemeClr val="dk2"/>
                </a:solidFill>
              </a:rPr>
              <a:t>51</a:t>
            </a:r>
            <a:r>
              <a:rPr lang="zh-CN" altLang="en-US" sz="1500" dirty="0">
                <a:solidFill>
                  <a:schemeClr val="dk2"/>
                </a:solidFill>
              </a:rPr>
              <a:t>；而干煤装炉工艺中，炭化室內焦炭的孔隙率从炉墙处的</a:t>
            </a:r>
            <a:r>
              <a:rPr lang="en-CA" altLang="zh-CN" sz="1500" dirty="0">
                <a:solidFill>
                  <a:schemeClr val="dk2"/>
                </a:solidFill>
              </a:rPr>
              <a:t>44.8</a:t>
            </a:r>
            <a:r>
              <a:rPr lang="zh-CN" altLang="en-US" sz="1500" dirty="0">
                <a:solidFill>
                  <a:schemeClr val="dk2"/>
                </a:solidFill>
              </a:rPr>
              <a:t>上升至中心处的</a:t>
            </a:r>
            <a:r>
              <a:rPr lang="en-CA" altLang="zh-CN" sz="1500" dirty="0">
                <a:solidFill>
                  <a:schemeClr val="dk2"/>
                </a:solidFill>
              </a:rPr>
              <a:t>45.2</a:t>
            </a:r>
          </a:p>
          <a:p>
            <a:pPr marL="292100" indent="-285750">
              <a:lnSpc>
                <a:spcPct val="130000"/>
              </a:lnSpc>
              <a:buSzPts val="1500"/>
              <a:buFont typeface="Wingdings" panose="05000000000000000000" pitchFamily="2" charset="2"/>
              <a:buChar char="v"/>
            </a:pPr>
            <a:r>
              <a:rPr lang="zh-CN" altLang="en-US" sz="1500" b="1" dirty="0">
                <a:solidFill>
                  <a:schemeClr val="dk2"/>
                </a:solidFill>
              </a:rPr>
              <a:t>综上所述，</a:t>
            </a:r>
            <a:r>
              <a:rPr lang="en" sz="1500" b="1" dirty="0"/>
              <a:t> 入炉焦煤水分应该降至0%</a:t>
            </a:r>
            <a:endParaRPr lang="en-CA" altLang="zh-CN" sz="1500" dirty="0">
              <a:solidFill>
                <a:schemeClr val="dk2"/>
              </a:solidFill>
            </a:endParaRPr>
          </a:p>
          <a:p>
            <a:pPr marL="292100" lvl="0" indent="-285750" algn="l" rtl="0">
              <a:lnSpc>
                <a:spcPct val="130000"/>
              </a:lnSpc>
              <a:spcBef>
                <a:spcPts val="0"/>
              </a:spcBef>
              <a:spcAft>
                <a:spcPts val="0"/>
              </a:spcAft>
              <a:buClr>
                <a:srgbClr val="000000"/>
              </a:buClr>
              <a:buSzPts val="1500"/>
              <a:buFont typeface="Wingdings" panose="05000000000000000000" pitchFamily="2" charset="2"/>
              <a:buChar char="§"/>
            </a:pPr>
            <a:endParaRPr lang="zh-CN" altLang="en-US" sz="1500" dirty="0">
              <a:solidFill>
                <a:schemeClr val="dk2"/>
              </a:solidFill>
            </a:endParaRPr>
          </a:p>
        </p:txBody>
      </p:sp>
      <p:pic>
        <p:nvPicPr>
          <p:cNvPr id="3" name="Picture 2">
            <a:extLst>
              <a:ext uri="{FF2B5EF4-FFF2-40B4-BE49-F238E27FC236}">
                <a16:creationId xmlns:a16="http://schemas.microsoft.com/office/drawing/2014/main" id="{5A686F00-FB02-E923-8B9D-EC5EE06F531D}"/>
              </a:ext>
            </a:extLst>
          </p:cNvPr>
          <p:cNvPicPr>
            <a:picLocks noChangeAspect="1"/>
          </p:cNvPicPr>
          <p:nvPr/>
        </p:nvPicPr>
        <p:blipFill>
          <a:blip r:embed="rId4"/>
          <a:stretch>
            <a:fillRect/>
          </a:stretch>
        </p:blipFill>
        <p:spPr>
          <a:xfrm>
            <a:off x="6460601" y="3187958"/>
            <a:ext cx="2801386" cy="2536234"/>
          </a:xfrm>
          <a:prstGeom prst="rect">
            <a:avLst/>
          </a:prstGeom>
        </p:spPr>
      </p:pic>
    </p:spTree>
    <p:extLst>
      <p:ext uri="{BB962C8B-B14F-4D97-AF65-F5344CB8AC3E}">
        <p14:creationId xmlns:p14="http://schemas.microsoft.com/office/powerpoint/2010/main" val="16506980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95">
          <a:extLst>
            <a:ext uri="{FF2B5EF4-FFF2-40B4-BE49-F238E27FC236}">
              <a16:creationId xmlns:a16="http://schemas.microsoft.com/office/drawing/2014/main" id="{A5E33A60-F9F3-98D6-4D87-2A6896F2B722}"/>
            </a:ext>
          </a:extLst>
        </p:cNvPr>
        <p:cNvGrpSpPr/>
        <p:nvPr/>
      </p:nvGrpSpPr>
      <p:grpSpPr>
        <a:xfrm>
          <a:off x="0" y="0"/>
          <a:ext cx="0" cy="0"/>
          <a:chOff x="0" y="0"/>
          <a:chExt cx="0" cy="0"/>
        </a:xfrm>
      </p:grpSpPr>
      <p:sp>
        <p:nvSpPr>
          <p:cNvPr id="396" name="Google Shape;396;g356425c8489_0_88">
            <a:extLst>
              <a:ext uri="{FF2B5EF4-FFF2-40B4-BE49-F238E27FC236}">
                <a16:creationId xmlns:a16="http://schemas.microsoft.com/office/drawing/2014/main" id="{BA92B878-2087-7774-3F5E-F315072B89A5}"/>
              </a:ext>
            </a:extLst>
          </p:cNvPr>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97" name="Google Shape;397;g356425c8489_0_88">
            <a:extLst>
              <a:ext uri="{FF2B5EF4-FFF2-40B4-BE49-F238E27FC236}">
                <a16:creationId xmlns:a16="http://schemas.microsoft.com/office/drawing/2014/main" id="{91F8671A-8331-4EDA-3FDD-601FAE51C6AF}"/>
              </a:ext>
            </a:extLst>
          </p:cNvPr>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398" name="Google Shape;398;g356425c8489_0_88">
            <a:extLst>
              <a:ext uri="{FF2B5EF4-FFF2-40B4-BE49-F238E27FC236}">
                <a16:creationId xmlns:a16="http://schemas.microsoft.com/office/drawing/2014/main" id="{408BF64E-CC3F-273A-945D-9211416BD13E}"/>
              </a:ext>
            </a:extLst>
          </p:cNvPr>
          <p:cNvSpPr txBox="1"/>
          <p:nvPr/>
        </p:nvSpPr>
        <p:spPr>
          <a:xfrm>
            <a:off x="344574" y="214749"/>
            <a:ext cx="8514133" cy="3559893"/>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lvl="0" indent="-285750">
              <a:lnSpc>
                <a:spcPct val="130000"/>
              </a:lnSpc>
              <a:buSzPts val="1500"/>
              <a:buFont typeface="Arial" panose="020B0604020202020204" pitchFamily="34" charset="0"/>
              <a:buChar char="•"/>
            </a:pPr>
            <a:r>
              <a:rPr lang="zh-CN" altLang="en-US" sz="1500" dirty="0">
                <a:solidFill>
                  <a:schemeClr val="dk2"/>
                </a:solidFill>
              </a:rPr>
              <a:t>入炉焦煤水分 </a:t>
            </a:r>
          </a:p>
          <a:p>
            <a:pPr marL="292100" lvl="0" indent="-285750">
              <a:lnSpc>
                <a:spcPct val="130000"/>
              </a:lnSpc>
              <a:buSzPts val="1500"/>
              <a:buFont typeface="Courier New" panose="02070309020205020404" pitchFamily="49" charset="0"/>
              <a:buChar char="o"/>
            </a:pPr>
            <a:r>
              <a:rPr lang="zh-CN" altLang="en-US" sz="1500" dirty="0">
                <a:solidFill>
                  <a:schemeClr val="dk2"/>
                </a:solidFill>
              </a:rPr>
              <a:t>入炉焦煤水分对焦炉装煤过程的影响 </a:t>
            </a:r>
          </a:p>
          <a:p>
            <a:pPr marL="292100" indent="-285750">
              <a:lnSpc>
                <a:spcPct val="130000"/>
              </a:lnSpc>
              <a:buSzPts val="1500"/>
              <a:buFont typeface="Wingdings" panose="05000000000000000000" pitchFamily="2" charset="2"/>
              <a:buChar char="§"/>
            </a:pPr>
            <a:r>
              <a:rPr lang="zh-CN" altLang="en-US" sz="1500" dirty="0">
                <a:solidFill>
                  <a:schemeClr val="dk2"/>
                </a:solidFill>
              </a:rPr>
              <a:t>入炉焦煤水分对焦炉装煤过程的荒煤气发生量的影响 （参见煤粉造粒对热煤装炉过程中粉尘携带的影响）</a:t>
            </a:r>
            <a:r>
              <a:rPr lang="en-CA" altLang="zh-CN" sz="1500" dirty="0">
                <a:solidFill>
                  <a:schemeClr val="dk2"/>
                </a:solidFill>
              </a:rPr>
              <a:t> </a:t>
            </a:r>
          </a:p>
          <a:p>
            <a:pPr marL="292100" indent="-285750">
              <a:lnSpc>
                <a:spcPct val="130000"/>
              </a:lnSpc>
              <a:buSzPts val="1500"/>
              <a:buFont typeface="Wingdings" panose="05000000000000000000" pitchFamily="2" charset="2"/>
              <a:buChar char="q"/>
            </a:pPr>
            <a:r>
              <a:rPr lang="zh-CN" altLang="en-US" sz="1500" dirty="0">
                <a:solidFill>
                  <a:schemeClr val="dk2"/>
                </a:solidFill>
              </a:rPr>
              <a:t>湿煤装煤过程的荒煤气平均发生量</a:t>
            </a:r>
            <a:r>
              <a:rPr lang="en-US" sz="1500" dirty="0">
                <a:solidFill>
                  <a:schemeClr val="dk2"/>
                </a:solidFill>
              </a:rPr>
              <a:t>Q=5100 m3/h</a:t>
            </a:r>
            <a:endParaRPr lang="en-US" altLang="zh-CN" sz="1500" dirty="0">
              <a:solidFill>
                <a:schemeClr val="dk2"/>
              </a:solidFill>
            </a:endParaRPr>
          </a:p>
          <a:p>
            <a:pPr marL="292100" indent="-285750">
              <a:lnSpc>
                <a:spcPct val="130000"/>
              </a:lnSpc>
              <a:buSzPts val="1500"/>
              <a:buFont typeface="Wingdings" panose="05000000000000000000" pitchFamily="2" charset="2"/>
              <a:buChar char="q"/>
            </a:pPr>
            <a:r>
              <a:rPr lang="zh-CN" altLang="en-US" sz="1500" dirty="0">
                <a:solidFill>
                  <a:schemeClr val="dk2"/>
                </a:solidFill>
              </a:rPr>
              <a:t>湿煤装煤过程的荒煤气发生量峰值</a:t>
            </a:r>
            <a:r>
              <a:rPr lang="en-US" sz="1500" dirty="0">
                <a:solidFill>
                  <a:schemeClr val="dk2"/>
                </a:solidFill>
              </a:rPr>
              <a:t>Q=8700 m3/h</a:t>
            </a:r>
            <a:r>
              <a:rPr lang="zh-CN" altLang="en-US" sz="1500" dirty="0">
                <a:solidFill>
                  <a:schemeClr val="dk2"/>
                </a:solidFill>
              </a:rPr>
              <a:t>（装炉开始后大约</a:t>
            </a:r>
            <a:r>
              <a:rPr lang="en-CA" altLang="zh-CN" sz="1500" dirty="0">
                <a:solidFill>
                  <a:schemeClr val="dk2"/>
                </a:solidFill>
              </a:rPr>
              <a:t>1</a:t>
            </a:r>
            <a:r>
              <a:rPr lang="zh-CN" altLang="en-US" sz="1500" dirty="0">
                <a:solidFill>
                  <a:schemeClr val="dk2"/>
                </a:solidFill>
              </a:rPr>
              <a:t>分钟）</a:t>
            </a:r>
            <a:endParaRPr lang="en-CA" altLang="zh-CN" sz="1500" dirty="0">
              <a:solidFill>
                <a:schemeClr val="dk2"/>
              </a:solidFill>
            </a:endParaRPr>
          </a:p>
          <a:p>
            <a:pPr marL="292100" indent="-285750">
              <a:lnSpc>
                <a:spcPct val="130000"/>
              </a:lnSpc>
              <a:buSzPts val="1500"/>
              <a:buFont typeface="Wingdings" panose="05000000000000000000" pitchFamily="2" charset="2"/>
              <a:buChar char="v"/>
            </a:pPr>
            <a:r>
              <a:rPr lang="zh-CN" altLang="en-US" sz="1500" dirty="0">
                <a:solidFill>
                  <a:schemeClr val="dk2"/>
                </a:solidFill>
              </a:rPr>
              <a:t>在湿煤装炉过程中，大约在开始后的</a:t>
            </a:r>
            <a:r>
              <a:rPr lang="en-US" sz="1500" dirty="0">
                <a:solidFill>
                  <a:schemeClr val="dk2"/>
                </a:solidFill>
              </a:rPr>
              <a:t>60</a:t>
            </a:r>
            <a:r>
              <a:rPr lang="zh-CN" altLang="en-US" sz="1500" dirty="0">
                <a:solidFill>
                  <a:schemeClr val="dk2"/>
                </a:solidFill>
              </a:rPr>
              <a:t>秒左右，焦炉容易发生冒烟</a:t>
            </a:r>
            <a:endParaRPr lang="en-CA" altLang="zh-CN" sz="1500" dirty="0">
              <a:solidFill>
                <a:schemeClr val="dk2"/>
              </a:solidFill>
            </a:endParaRPr>
          </a:p>
          <a:p>
            <a:pPr marL="292100" indent="-285750">
              <a:lnSpc>
                <a:spcPct val="130000"/>
              </a:lnSpc>
              <a:buSzPts val="1500"/>
              <a:buFont typeface="Wingdings" panose="05000000000000000000" pitchFamily="2" charset="2"/>
              <a:buChar char="v"/>
            </a:pPr>
            <a:r>
              <a:rPr lang="zh-CN" altLang="en-US" sz="1500" dirty="0">
                <a:solidFill>
                  <a:schemeClr val="dk2"/>
                </a:solidFill>
              </a:rPr>
              <a:t>在湿煤装炉过程中，大约在</a:t>
            </a:r>
            <a:r>
              <a:rPr lang="en-US" sz="1500" dirty="0">
                <a:solidFill>
                  <a:schemeClr val="dk2"/>
                </a:solidFill>
              </a:rPr>
              <a:t>180</a:t>
            </a:r>
            <a:r>
              <a:rPr lang="zh-CN" altLang="en-US" sz="1500" dirty="0">
                <a:solidFill>
                  <a:schemeClr val="dk2"/>
                </a:solidFill>
              </a:rPr>
              <a:t>秒至</a:t>
            </a:r>
            <a:r>
              <a:rPr lang="en-US" sz="1500" dirty="0">
                <a:solidFill>
                  <a:schemeClr val="dk2"/>
                </a:solidFill>
              </a:rPr>
              <a:t>240</a:t>
            </a:r>
            <a:r>
              <a:rPr lang="zh-CN" altLang="en-US" sz="1500" dirty="0">
                <a:solidFill>
                  <a:schemeClr val="dk2"/>
                </a:solidFill>
              </a:rPr>
              <a:t>秒时段内，气流速度从</a:t>
            </a:r>
            <a:r>
              <a:rPr lang="en-US" sz="1500" dirty="0">
                <a:solidFill>
                  <a:schemeClr val="dk2"/>
                </a:solidFill>
              </a:rPr>
              <a:t>1</a:t>
            </a:r>
            <a:r>
              <a:rPr lang="zh-CN" altLang="en-US" sz="1500" dirty="0">
                <a:solidFill>
                  <a:schemeClr val="dk2"/>
                </a:solidFill>
              </a:rPr>
              <a:t>增加到</a:t>
            </a:r>
            <a:r>
              <a:rPr lang="en-US" sz="1500" dirty="0">
                <a:solidFill>
                  <a:schemeClr val="dk2"/>
                </a:solidFill>
              </a:rPr>
              <a:t>4.8m/s</a:t>
            </a:r>
            <a:r>
              <a:rPr lang="zh-CN" altLang="en-US" sz="1500" dirty="0">
                <a:solidFill>
                  <a:schemeClr val="dk2"/>
                </a:solidFill>
              </a:rPr>
              <a:t>，在此期间携带的煤粉最大粒径可达</a:t>
            </a:r>
            <a:r>
              <a:rPr lang="en-US" sz="1500" dirty="0">
                <a:solidFill>
                  <a:schemeClr val="dk2"/>
                </a:solidFill>
              </a:rPr>
              <a:t>500</a:t>
            </a:r>
            <a:r>
              <a:rPr lang="en-US" altLang="zh-CN" sz="1500" dirty="0">
                <a:solidFill>
                  <a:schemeClr val="dk2"/>
                </a:solidFill>
              </a:rPr>
              <a:t>μ</a:t>
            </a:r>
            <a:r>
              <a:rPr lang="en-US" sz="1500" dirty="0">
                <a:solidFill>
                  <a:schemeClr val="dk2"/>
                </a:solidFill>
              </a:rPr>
              <a:t>m</a:t>
            </a:r>
            <a:r>
              <a:rPr lang="zh-CN" altLang="en-US" sz="1500" dirty="0">
                <a:solidFill>
                  <a:schemeClr val="dk2"/>
                </a:solidFill>
              </a:rPr>
              <a:t>（至少可达</a:t>
            </a:r>
            <a:r>
              <a:rPr lang="en-US" sz="1500" dirty="0">
                <a:solidFill>
                  <a:schemeClr val="dk2"/>
                </a:solidFill>
              </a:rPr>
              <a:t>350</a:t>
            </a:r>
            <a:r>
              <a:rPr lang="en-US" altLang="zh-CN" sz="1500" dirty="0">
                <a:solidFill>
                  <a:schemeClr val="dk2"/>
                </a:solidFill>
              </a:rPr>
              <a:t>μ</a:t>
            </a:r>
            <a:r>
              <a:rPr lang="en-US" sz="1500" dirty="0">
                <a:solidFill>
                  <a:schemeClr val="dk2"/>
                </a:solidFill>
              </a:rPr>
              <a:t>m</a:t>
            </a:r>
            <a:r>
              <a:rPr lang="zh-CN" altLang="en-US" sz="1500" dirty="0">
                <a:solidFill>
                  <a:schemeClr val="dk2"/>
                </a:solidFill>
              </a:rPr>
              <a:t>）</a:t>
            </a:r>
            <a:endParaRPr lang="en-CA" sz="1500" dirty="0">
              <a:solidFill>
                <a:schemeClr val="dk2"/>
              </a:solidFill>
            </a:endParaRPr>
          </a:p>
          <a:p>
            <a:pPr marL="292100" indent="-285750">
              <a:lnSpc>
                <a:spcPct val="130000"/>
              </a:lnSpc>
              <a:buSzPts val="1500"/>
              <a:buFont typeface="Wingdings" panose="05000000000000000000" pitchFamily="2" charset="2"/>
              <a:buChar char="q"/>
            </a:pPr>
            <a:endParaRPr lang="en-CA" sz="1500" dirty="0">
              <a:solidFill>
                <a:schemeClr val="dk2"/>
              </a:solidFill>
            </a:endParaRPr>
          </a:p>
          <a:p>
            <a:pPr marL="292100" indent="-285750">
              <a:lnSpc>
                <a:spcPct val="130000"/>
              </a:lnSpc>
              <a:buSzPts val="1500"/>
              <a:buFont typeface="Wingdings" panose="05000000000000000000" pitchFamily="2" charset="2"/>
              <a:buChar char="q"/>
            </a:pPr>
            <a:endParaRPr lang="en-CA" sz="1500" dirty="0">
              <a:solidFill>
                <a:schemeClr val="dk2"/>
              </a:solidFill>
            </a:endParaRPr>
          </a:p>
          <a:p>
            <a:pPr marL="292100" indent="-285750">
              <a:lnSpc>
                <a:spcPct val="130000"/>
              </a:lnSpc>
              <a:buSzPts val="1500"/>
              <a:buFont typeface="Wingdings" panose="05000000000000000000" pitchFamily="2" charset="2"/>
              <a:buChar char="§"/>
            </a:pPr>
            <a:endParaRPr lang="en-CA" altLang="zh-CN" sz="1500" dirty="0">
              <a:solidFill>
                <a:schemeClr val="dk2"/>
              </a:solidFill>
            </a:endParaRPr>
          </a:p>
          <a:p>
            <a:pPr marL="292100" lvl="0" indent="-285750" algn="l" rtl="0">
              <a:lnSpc>
                <a:spcPct val="130000"/>
              </a:lnSpc>
              <a:spcBef>
                <a:spcPts val="0"/>
              </a:spcBef>
              <a:spcAft>
                <a:spcPts val="0"/>
              </a:spcAft>
              <a:buClr>
                <a:srgbClr val="000000"/>
              </a:buClr>
              <a:buSzPts val="1500"/>
              <a:buFont typeface="Wingdings" panose="05000000000000000000" pitchFamily="2" charset="2"/>
              <a:buChar char="§"/>
            </a:pPr>
            <a:endParaRPr lang="zh-CN" altLang="en-US" sz="1500" dirty="0">
              <a:solidFill>
                <a:schemeClr val="dk2"/>
              </a:solidFill>
            </a:endParaRPr>
          </a:p>
        </p:txBody>
      </p:sp>
      <p:pic>
        <p:nvPicPr>
          <p:cNvPr id="6" name="图片 5">
            <a:extLst>
              <a:ext uri="{FF2B5EF4-FFF2-40B4-BE49-F238E27FC236}">
                <a16:creationId xmlns:a16="http://schemas.microsoft.com/office/drawing/2014/main" id="{462C2886-AF19-4934-9A6F-293EFB5BE37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677608" y="3087013"/>
            <a:ext cx="5833110" cy="4333875"/>
          </a:xfrm>
          <a:prstGeom prst="rect">
            <a:avLst/>
          </a:prstGeom>
          <a:noFill/>
          <a:ln>
            <a:noFill/>
          </a:ln>
        </p:spPr>
      </p:pic>
    </p:spTree>
    <p:extLst>
      <p:ext uri="{BB962C8B-B14F-4D97-AF65-F5344CB8AC3E}">
        <p14:creationId xmlns:p14="http://schemas.microsoft.com/office/powerpoint/2010/main" val="3249979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95">
          <a:extLst>
            <a:ext uri="{FF2B5EF4-FFF2-40B4-BE49-F238E27FC236}">
              <a16:creationId xmlns:a16="http://schemas.microsoft.com/office/drawing/2014/main" id="{A5E33A60-F9F3-98D6-4D87-2A6896F2B722}"/>
            </a:ext>
          </a:extLst>
        </p:cNvPr>
        <p:cNvGrpSpPr/>
        <p:nvPr/>
      </p:nvGrpSpPr>
      <p:grpSpPr>
        <a:xfrm>
          <a:off x="0" y="0"/>
          <a:ext cx="0" cy="0"/>
          <a:chOff x="0" y="0"/>
          <a:chExt cx="0" cy="0"/>
        </a:xfrm>
      </p:grpSpPr>
      <p:sp>
        <p:nvSpPr>
          <p:cNvPr id="396" name="Google Shape;396;g356425c8489_0_88">
            <a:extLst>
              <a:ext uri="{FF2B5EF4-FFF2-40B4-BE49-F238E27FC236}">
                <a16:creationId xmlns:a16="http://schemas.microsoft.com/office/drawing/2014/main" id="{BA92B878-2087-7774-3F5E-F315072B89A5}"/>
              </a:ext>
            </a:extLst>
          </p:cNvPr>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97" name="Google Shape;397;g356425c8489_0_88">
            <a:extLst>
              <a:ext uri="{FF2B5EF4-FFF2-40B4-BE49-F238E27FC236}">
                <a16:creationId xmlns:a16="http://schemas.microsoft.com/office/drawing/2014/main" id="{91F8671A-8331-4EDA-3FDD-601FAE51C6AF}"/>
              </a:ext>
            </a:extLst>
          </p:cNvPr>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398" name="Google Shape;398;g356425c8489_0_88">
            <a:extLst>
              <a:ext uri="{FF2B5EF4-FFF2-40B4-BE49-F238E27FC236}">
                <a16:creationId xmlns:a16="http://schemas.microsoft.com/office/drawing/2014/main" id="{408BF64E-CC3F-273A-945D-9211416BD13E}"/>
              </a:ext>
            </a:extLst>
          </p:cNvPr>
          <p:cNvSpPr txBox="1"/>
          <p:nvPr/>
        </p:nvSpPr>
        <p:spPr>
          <a:xfrm>
            <a:off x="160934" y="214749"/>
            <a:ext cx="8800186" cy="3559893"/>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lvl="0" indent="-285750">
              <a:lnSpc>
                <a:spcPct val="130000"/>
              </a:lnSpc>
              <a:buSzPts val="1500"/>
              <a:buFont typeface="Arial" panose="020B0604020202020204" pitchFamily="34" charset="0"/>
              <a:buChar char="•"/>
            </a:pPr>
            <a:r>
              <a:rPr lang="zh-CN" altLang="en-US" sz="1500" dirty="0">
                <a:solidFill>
                  <a:schemeClr val="dk2"/>
                </a:solidFill>
              </a:rPr>
              <a:t>入炉焦煤水分 </a:t>
            </a:r>
          </a:p>
          <a:p>
            <a:pPr marL="292100" lvl="0" indent="-285750">
              <a:lnSpc>
                <a:spcPct val="130000"/>
              </a:lnSpc>
              <a:buSzPts val="1500"/>
              <a:buFont typeface="Courier New" panose="02070309020205020404" pitchFamily="49" charset="0"/>
              <a:buChar char="o"/>
            </a:pPr>
            <a:r>
              <a:rPr lang="zh-CN" altLang="en-US" sz="1500" dirty="0">
                <a:solidFill>
                  <a:schemeClr val="dk2"/>
                </a:solidFill>
              </a:rPr>
              <a:t>入炉焦煤水分对焦炉装煤过程的影响 </a:t>
            </a:r>
          </a:p>
          <a:p>
            <a:pPr marL="292100" indent="-285750">
              <a:lnSpc>
                <a:spcPct val="130000"/>
              </a:lnSpc>
              <a:buSzPts val="1500"/>
              <a:buFont typeface="Wingdings" panose="05000000000000000000" pitchFamily="2" charset="2"/>
              <a:buChar char="§"/>
            </a:pPr>
            <a:r>
              <a:rPr lang="zh-CN" altLang="en-US" sz="1500" dirty="0">
                <a:solidFill>
                  <a:schemeClr val="dk2"/>
                </a:solidFill>
              </a:rPr>
              <a:t>入炉焦煤水分对焦炉装煤过程的荒煤气发生量的影响 （参见煤粉造粒对热煤装炉过程中粉尘携带的影响）</a:t>
            </a:r>
            <a:r>
              <a:rPr lang="en-CA" altLang="zh-CN" sz="1500" dirty="0">
                <a:solidFill>
                  <a:schemeClr val="dk2"/>
                </a:solidFill>
              </a:rPr>
              <a:t> </a:t>
            </a:r>
          </a:p>
          <a:p>
            <a:pPr marL="292100" indent="-285750">
              <a:lnSpc>
                <a:spcPct val="130000"/>
              </a:lnSpc>
              <a:buSzPts val="1500"/>
              <a:buFont typeface="Wingdings" panose="05000000000000000000" pitchFamily="2" charset="2"/>
              <a:buChar char="q"/>
            </a:pPr>
            <a:r>
              <a:rPr lang="zh-CN" altLang="en-US" sz="1500" dirty="0">
                <a:solidFill>
                  <a:schemeClr val="dk2"/>
                </a:solidFill>
              </a:rPr>
              <a:t>干煤装煤过程的荒煤气发生量</a:t>
            </a:r>
            <a:r>
              <a:rPr lang="en-US" sz="1500" dirty="0">
                <a:solidFill>
                  <a:schemeClr val="dk2"/>
                </a:solidFill>
              </a:rPr>
              <a:t>Q=1500 m3/h </a:t>
            </a:r>
            <a:r>
              <a:rPr lang="zh-CN" altLang="en-US" sz="1500" dirty="0">
                <a:solidFill>
                  <a:schemeClr val="dk2"/>
                </a:solidFill>
              </a:rPr>
              <a:t>（荒煤气发生量恒定，不存在峰值）</a:t>
            </a:r>
            <a:endParaRPr lang="en-CA" altLang="zh-CN" sz="1500" dirty="0">
              <a:solidFill>
                <a:schemeClr val="dk2"/>
              </a:solidFill>
            </a:endParaRPr>
          </a:p>
          <a:p>
            <a:pPr marL="292100" indent="-285750">
              <a:lnSpc>
                <a:spcPct val="130000"/>
              </a:lnSpc>
              <a:buSzPts val="1500"/>
              <a:buFont typeface="Wingdings" panose="05000000000000000000" pitchFamily="2" charset="2"/>
              <a:buChar char="v"/>
            </a:pPr>
            <a:r>
              <a:rPr lang="zh-CN" altLang="en-US" sz="1500" dirty="0">
                <a:solidFill>
                  <a:schemeClr val="dk2"/>
                </a:solidFill>
              </a:rPr>
              <a:t>在干煤装炉过程中，由于荒煤气发生量恒定，且仅为湿煤装炉的</a:t>
            </a:r>
            <a:r>
              <a:rPr lang="en-CA" altLang="zh-CN" sz="1500" dirty="0">
                <a:solidFill>
                  <a:schemeClr val="dk2"/>
                </a:solidFill>
              </a:rPr>
              <a:t>28%, </a:t>
            </a:r>
            <a:r>
              <a:rPr lang="zh-CN" altLang="en-US" sz="1500" dirty="0">
                <a:solidFill>
                  <a:schemeClr val="dk2"/>
                </a:solidFill>
              </a:rPr>
              <a:t>在装煤期间焦炉不会冒烟</a:t>
            </a:r>
            <a:endParaRPr lang="en-CA" altLang="zh-CN" sz="1500" dirty="0">
              <a:solidFill>
                <a:schemeClr val="dk2"/>
              </a:solidFill>
            </a:endParaRPr>
          </a:p>
          <a:p>
            <a:pPr marL="292100" indent="-285750">
              <a:lnSpc>
                <a:spcPct val="130000"/>
              </a:lnSpc>
              <a:buSzPts val="1500"/>
              <a:buFont typeface="Wingdings" panose="05000000000000000000" pitchFamily="2" charset="2"/>
              <a:buChar char="v"/>
            </a:pPr>
            <a:r>
              <a:rPr lang="zh-CN" altLang="en-US" sz="1500" dirty="0">
                <a:solidFill>
                  <a:schemeClr val="dk2"/>
                </a:solidFill>
              </a:rPr>
              <a:t>在干煤装炉过程中，仅在装煤的最后</a:t>
            </a:r>
            <a:r>
              <a:rPr lang="en-CA" altLang="zh-CN" sz="1500" dirty="0">
                <a:solidFill>
                  <a:schemeClr val="dk2"/>
                </a:solidFill>
              </a:rPr>
              <a:t>5</a:t>
            </a:r>
            <a:r>
              <a:rPr lang="zh-CN" altLang="en-US" sz="1500" dirty="0">
                <a:solidFill>
                  <a:schemeClr val="dk2"/>
                </a:solidFill>
              </a:rPr>
              <a:t>秒内，气流速度从</a:t>
            </a:r>
            <a:r>
              <a:rPr lang="en-US" altLang="zh-CN" sz="1500" dirty="0">
                <a:solidFill>
                  <a:schemeClr val="dk2"/>
                </a:solidFill>
              </a:rPr>
              <a:t>1</a:t>
            </a:r>
            <a:r>
              <a:rPr lang="zh-CN" altLang="en-US" sz="1500" dirty="0">
                <a:solidFill>
                  <a:schemeClr val="dk2"/>
                </a:solidFill>
              </a:rPr>
              <a:t>增加到</a:t>
            </a:r>
            <a:r>
              <a:rPr lang="en-US" altLang="zh-CN" sz="1500" dirty="0">
                <a:solidFill>
                  <a:schemeClr val="dk2"/>
                </a:solidFill>
              </a:rPr>
              <a:t>1.36 m/s</a:t>
            </a:r>
            <a:r>
              <a:rPr lang="zh-CN" altLang="en-US" sz="1500" dirty="0">
                <a:solidFill>
                  <a:schemeClr val="dk2"/>
                </a:solidFill>
              </a:rPr>
              <a:t>，在此期间携带的最大煤粉粒径可达</a:t>
            </a:r>
            <a:r>
              <a:rPr lang="en-US" altLang="zh-CN" sz="1500" dirty="0">
                <a:solidFill>
                  <a:schemeClr val="dk2"/>
                </a:solidFill>
              </a:rPr>
              <a:t>120μm</a:t>
            </a:r>
            <a:endParaRPr lang="en-CA" sz="1500" dirty="0">
              <a:solidFill>
                <a:schemeClr val="dk2"/>
              </a:solidFill>
            </a:endParaRPr>
          </a:p>
          <a:p>
            <a:pPr marL="292100" indent="-285750">
              <a:lnSpc>
                <a:spcPct val="130000"/>
              </a:lnSpc>
              <a:buSzPts val="1500"/>
              <a:buFont typeface="Wingdings" panose="05000000000000000000" pitchFamily="2" charset="2"/>
              <a:buChar char="§"/>
            </a:pPr>
            <a:endParaRPr lang="en-CA" altLang="zh-CN" sz="1500" dirty="0">
              <a:solidFill>
                <a:schemeClr val="dk2"/>
              </a:solidFill>
            </a:endParaRPr>
          </a:p>
          <a:p>
            <a:pPr marL="292100" lvl="0" indent="-285750" algn="l" rtl="0">
              <a:lnSpc>
                <a:spcPct val="130000"/>
              </a:lnSpc>
              <a:spcBef>
                <a:spcPts val="0"/>
              </a:spcBef>
              <a:spcAft>
                <a:spcPts val="0"/>
              </a:spcAft>
              <a:buClr>
                <a:srgbClr val="000000"/>
              </a:buClr>
              <a:buSzPts val="1500"/>
              <a:buFont typeface="Wingdings" panose="05000000000000000000" pitchFamily="2" charset="2"/>
              <a:buChar char="§"/>
            </a:pPr>
            <a:endParaRPr lang="zh-CN" altLang="en-US" sz="1500" dirty="0">
              <a:solidFill>
                <a:schemeClr val="dk2"/>
              </a:solidFill>
            </a:endParaRPr>
          </a:p>
        </p:txBody>
      </p:sp>
      <p:pic>
        <p:nvPicPr>
          <p:cNvPr id="7" name="图片 6">
            <a:extLst>
              <a:ext uri="{FF2B5EF4-FFF2-40B4-BE49-F238E27FC236}">
                <a16:creationId xmlns:a16="http://schemas.microsoft.com/office/drawing/2014/main" id="{E2243F4F-CB15-4C09-B620-672A6D14DB4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483905" y="3069848"/>
            <a:ext cx="4242218" cy="2165998"/>
          </a:xfrm>
          <a:prstGeom prst="rect">
            <a:avLst/>
          </a:prstGeom>
          <a:noFill/>
          <a:ln>
            <a:noFill/>
          </a:ln>
        </p:spPr>
      </p:pic>
    </p:spTree>
    <p:extLst>
      <p:ext uri="{BB962C8B-B14F-4D97-AF65-F5344CB8AC3E}">
        <p14:creationId xmlns:p14="http://schemas.microsoft.com/office/powerpoint/2010/main" val="28747083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95">
          <a:extLst>
            <a:ext uri="{FF2B5EF4-FFF2-40B4-BE49-F238E27FC236}">
              <a16:creationId xmlns:a16="http://schemas.microsoft.com/office/drawing/2014/main" id="{A5E33A60-F9F3-98D6-4D87-2A6896F2B722}"/>
            </a:ext>
          </a:extLst>
        </p:cNvPr>
        <p:cNvGrpSpPr/>
        <p:nvPr/>
      </p:nvGrpSpPr>
      <p:grpSpPr>
        <a:xfrm>
          <a:off x="0" y="0"/>
          <a:ext cx="0" cy="0"/>
          <a:chOff x="0" y="0"/>
          <a:chExt cx="0" cy="0"/>
        </a:xfrm>
      </p:grpSpPr>
      <p:sp>
        <p:nvSpPr>
          <p:cNvPr id="396" name="Google Shape;396;g356425c8489_0_88">
            <a:extLst>
              <a:ext uri="{FF2B5EF4-FFF2-40B4-BE49-F238E27FC236}">
                <a16:creationId xmlns:a16="http://schemas.microsoft.com/office/drawing/2014/main" id="{BA92B878-2087-7774-3F5E-F315072B89A5}"/>
              </a:ext>
            </a:extLst>
          </p:cNvPr>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97" name="Google Shape;397;g356425c8489_0_88">
            <a:extLst>
              <a:ext uri="{FF2B5EF4-FFF2-40B4-BE49-F238E27FC236}">
                <a16:creationId xmlns:a16="http://schemas.microsoft.com/office/drawing/2014/main" id="{91F8671A-8331-4EDA-3FDD-601FAE51C6AF}"/>
              </a:ext>
            </a:extLst>
          </p:cNvPr>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398" name="Google Shape;398;g356425c8489_0_88">
            <a:extLst>
              <a:ext uri="{FF2B5EF4-FFF2-40B4-BE49-F238E27FC236}">
                <a16:creationId xmlns:a16="http://schemas.microsoft.com/office/drawing/2014/main" id="{408BF64E-CC3F-273A-945D-9211416BD13E}"/>
              </a:ext>
            </a:extLst>
          </p:cNvPr>
          <p:cNvSpPr txBox="1"/>
          <p:nvPr/>
        </p:nvSpPr>
        <p:spPr>
          <a:xfrm>
            <a:off x="344574" y="214749"/>
            <a:ext cx="8514133" cy="3559893"/>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lvl="0" indent="-285750">
              <a:lnSpc>
                <a:spcPct val="130000"/>
              </a:lnSpc>
              <a:buSzPts val="1500"/>
              <a:buFont typeface="Arial" panose="020B0604020202020204" pitchFamily="34" charset="0"/>
              <a:buChar char="•"/>
            </a:pPr>
            <a:r>
              <a:rPr lang="zh-CN" altLang="en-US" sz="1500" dirty="0">
                <a:solidFill>
                  <a:schemeClr val="dk2"/>
                </a:solidFill>
              </a:rPr>
              <a:t>入炉焦煤水分 </a:t>
            </a:r>
          </a:p>
          <a:p>
            <a:pPr marL="292100" lvl="0" indent="-285750">
              <a:lnSpc>
                <a:spcPct val="130000"/>
              </a:lnSpc>
              <a:buSzPts val="1500"/>
              <a:buFont typeface="Courier New" panose="02070309020205020404" pitchFamily="49" charset="0"/>
              <a:buChar char="o"/>
            </a:pPr>
            <a:r>
              <a:rPr lang="zh-CN" altLang="en-US" sz="1500" dirty="0">
                <a:solidFill>
                  <a:schemeClr val="dk2"/>
                </a:solidFill>
              </a:rPr>
              <a:t>入炉焦煤水分对焦炉装煤过程的影响 </a:t>
            </a:r>
          </a:p>
          <a:p>
            <a:pPr marL="292100" indent="-285750">
              <a:lnSpc>
                <a:spcPct val="130000"/>
              </a:lnSpc>
              <a:buSzPts val="1500"/>
              <a:buFont typeface="Wingdings" panose="05000000000000000000" pitchFamily="2" charset="2"/>
              <a:buChar char="§"/>
            </a:pPr>
            <a:r>
              <a:rPr lang="zh-CN" altLang="en-US" sz="1500" dirty="0">
                <a:solidFill>
                  <a:schemeClr val="dk2"/>
                </a:solidFill>
              </a:rPr>
              <a:t>入炉焦煤水分对焦炉装煤过程的荒煤气发生量的影响 （参见煤粉造粒对热煤装炉过程中粉尘携带的影响）</a:t>
            </a:r>
            <a:r>
              <a:rPr lang="en-CA" altLang="zh-CN" sz="1500" dirty="0">
                <a:solidFill>
                  <a:schemeClr val="dk2"/>
                </a:solidFill>
              </a:rPr>
              <a:t> </a:t>
            </a:r>
          </a:p>
          <a:p>
            <a:pPr marL="292100" indent="-285750">
              <a:lnSpc>
                <a:spcPct val="130000"/>
              </a:lnSpc>
              <a:buSzPts val="1500"/>
              <a:buFont typeface="Wingdings" panose="05000000000000000000" pitchFamily="2" charset="2"/>
              <a:buChar char="q"/>
            </a:pPr>
            <a:r>
              <a:rPr lang="zh-CN" altLang="en-US" sz="1500" dirty="0">
                <a:solidFill>
                  <a:schemeClr val="dk2"/>
                </a:solidFill>
              </a:rPr>
              <a:t>干煤变速装煤过程的荒煤气发生量</a:t>
            </a:r>
            <a:r>
              <a:rPr lang="en-US" sz="1500" dirty="0">
                <a:solidFill>
                  <a:schemeClr val="dk2"/>
                </a:solidFill>
              </a:rPr>
              <a:t>Q=2400 m3/h</a:t>
            </a:r>
            <a:r>
              <a:rPr lang="zh-CN" altLang="en-US" sz="1500" dirty="0">
                <a:solidFill>
                  <a:schemeClr val="dk2"/>
                </a:solidFill>
              </a:rPr>
              <a:t>（前</a:t>
            </a:r>
            <a:r>
              <a:rPr lang="en-CA" altLang="zh-CN" sz="1500" dirty="0">
                <a:solidFill>
                  <a:schemeClr val="dk2"/>
                </a:solidFill>
              </a:rPr>
              <a:t>2</a:t>
            </a:r>
            <a:r>
              <a:rPr lang="zh-CN" altLang="en-US" sz="1500" dirty="0">
                <a:solidFill>
                  <a:schemeClr val="dk2"/>
                </a:solidFill>
              </a:rPr>
              <a:t>分钟）；</a:t>
            </a:r>
            <a:r>
              <a:rPr lang="en-US" sz="1500" dirty="0">
                <a:solidFill>
                  <a:schemeClr val="dk2"/>
                </a:solidFill>
              </a:rPr>
              <a:t> Q=600 m3/h</a:t>
            </a:r>
            <a:r>
              <a:rPr lang="zh-CN" altLang="en-US" sz="1500" dirty="0">
                <a:solidFill>
                  <a:schemeClr val="dk2"/>
                </a:solidFill>
              </a:rPr>
              <a:t>（最后</a:t>
            </a:r>
            <a:r>
              <a:rPr lang="en-CA" altLang="zh-CN" sz="1500" dirty="0">
                <a:solidFill>
                  <a:schemeClr val="dk2"/>
                </a:solidFill>
              </a:rPr>
              <a:t>2</a:t>
            </a:r>
            <a:r>
              <a:rPr lang="zh-CN" altLang="en-US" sz="1500" dirty="0">
                <a:solidFill>
                  <a:schemeClr val="dk2"/>
                </a:solidFill>
              </a:rPr>
              <a:t>分钟）</a:t>
            </a:r>
            <a:endParaRPr lang="en-CA" altLang="zh-CN" sz="1500" dirty="0">
              <a:solidFill>
                <a:schemeClr val="dk2"/>
              </a:solidFill>
            </a:endParaRPr>
          </a:p>
          <a:p>
            <a:pPr marL="292100" indent="-285750">
              <a:lnSpc>
                <a:spcPct val="130000"/>
              </a:lnSpc>
              <a:buSzPts val="1500"/>
              <a:buFont typeface="Wingdings" panose="05000000000000000000" pitchFamily="2" charset="2"/>
              <a:buChar char="v"/>
            </a:pPr>
            <a:r>
              <a:rPr lang="zh-CN" altLang="en-US" sz="1500" dirty="0">
                <a:solidFill>
                  <a:schemeClr val="dk2"/>
                </a:solidFill>
              </a:rPr>
              <a:t>在干煤变速装炉过程中，焦炉不会冒烟</a:t>
            </a:r>
            <a:endParaRPr lang="en-CA" altLang="zh-CN" sz="1500" dirty="0">
              <a:solidFill>
                <a:schemeClr val="dk2"/>
              </a:solidFill>
            </a:endParaRPr>
          </a:p>
          <a:p>
            <a:pPr marL="292100" indent="-285750">
              <a:lnSpc>
                <a:spcPct val="130000"/>
              </a:lnSpc>
              <a:buSzPts val="1500"/>
              <a:buFont typeface="Wingdings" panose="05000000000000000000" pitchFamily="2" charset="2"/>
              <a:buChar char="v"/>
            </a:pPr>
            <a:r>
              <a:rPr lang="zh-CN" altLang="en-US" sz="1500" dirty="0">
                <a:solidFill>
                  <a:schemeClr val="dk2"/>
                </a:solidFill>
              </a:rPr>
              <a:t>在干煤变速装炉过程中，从</a:t>
            </a:r>
            <a:r>
              <a:rPr lang="en-US" altLang="zh-CN" sz="1500" dirty="0">
                <a:solidFill>
                  <a:schemeClr val="dk2"/>
                </a:solidFill>
              </a:rPr>
              <a:t>0</a:t>
            </a:r>
            <a:r>
              <a:rPr lang="zh-CN" altLang="en-US" sz="1500" dirty="0">
                <a:solidFill>
                  <a:schemeClr val="dk2"/>
                </a:solidFill>
              </a:rPr>
              <a:t>秒至</a:t>
            </a:r>
            <a:r>
              <a:rPr lang="en-US" altLang="zh-CN" sz="1500" dirty="0">
                <a:solidFill>
                  <a:schemeClr val="dk2"/>
                </a:solidFill>
              </a:rPr>
              <a:t>120</a:t>
            </a:r>
            <a:r>
              <a:rPr lang="zh-CN" altLang="en-US" sz="1500" dirty="0">
                <a:solidFill>
                  <a:schemeClr val="dk2"/>
                </a:solidFill>
              </a:rPr>
              <a:t>秒时，气流速度从</a:t>
            </a:r>
            <a:r>
              <a:rPr lang="en-US" altLang="zh-CN" sz="1500" dirty="0">
                <a:solidFill>
                  <a:schemeClr val="dk2"/>
                </a:solidFill>
              </a:rPr>
              <a:t>0</a:t>
            </a:r>
            <a:r>
              <a:rPr lang="zh-CN" altLang="en-US" sz="1500" dirty="0">
                <a:solidFill>
                  <a:schemeClr val="dk2"/>
                </a:solidFill>
              </a:rPr>
              <a:t>增加到</a:t>
            </a:r>
            <a:r>
              <a:rPr lang="en-US" altLang="zh-CN" sz="1500" dirty="0">
                <a:solidFill>
                  <a:schemeClr val="dk2"/>
                </a:solidFill>
              </a:rPr>
              <a:t>0.37m/s</a:t>
            </a:r>
            <a:r>
              <a:rPr lang="zh-CN" altLang="en-US" sz="1500" dirty="0">
                <a:solidFill>
                  <a:schemeClr val="dk2"/>
                </a:solidFill>
              </a:rPr>
              <a:t>，从</a:t>
            </a:r>
            <a:r>
              <a:rPr lang="en-US" altLang="zh-CN" sz="1500" dirty="0">
                <a:solidFill>
                  <a:schemeClr val="dk2"/>
                </a:solidFill>
              </a:rPr>
              <a:t>120</a:t>
            </a:r>
            <a:r>
              <a:rPr lang="zh-CN" altLang="en-US" sz="1500" dirty="0">
                <a:solidFill>
                  <a:schemeClr val="dk2"/>
                </a:solidFill>
              </a:rPr>
              <a:t>秒至</a:t>
            </a:r>
            <a:r>
              <a:rPr lang="en-US" altLang="zh-CN" sz="1500" dirty="0">
                <a:solidFill>
                  <a:schemeClr val="dk2"/>
                </a:solidFill>
              </a:rPr>
              <a:t>240</a:t>
            </a:r>
            <a:r>
              <a:rPr lang="zh-CN" altLang="en-US" sz="1500" dirty="0">
                <a:solidFill>
                  <a:schemeClr val="dk2"/>
                </a:solidFill>
              </a:rPr>
              <a:t>秒时，气流速度从</a:t>
            </a:r>
            <a:r>
              <a:rPr lang="en-US" altLang="zh-CN" sz="1500" dirty="0">
                <a:solidFill>
                  <a:schemeClr val="dk2"/>
                </a:solidFill>
              </a:rPr>
              <a:t>0.06</a:t>
            </a:r>
            <a:r>
              <a:rPr lang="zh-CN" altLang="en-US" sz="1500" dirty="0">
                <a:solidFill>
                  <a:schemeClr val="dk2"/>
                </a:solidFill>
              </a:rPr>
              <a:t>增加到</a:t>
            </a:r>
            <a:r>
              <a:rPr lang="en-US" altLang="zh-CN" sz="1500" dirty="0">
                <a:solidFill>
                  <a:schemeClr val="dk2"/>
                </a:solidFill>
              </a:rPr>
              <a:t>0.64m/s</a:t>
            </a:r>
            <a:r>
              <a:rPr lang="zh-CN" altLang="en-US" sz="1500" dirty="0">
                <a:solidFill>
                  <a:schemeClr val="dk2"/>
                </a:solidFill>
              </a:rPr>
              <a:t>，在整个装煤期间携带的煤粉最大粒径不超过</a:t>
            </a:r>
            <a:r>
              <a:rPr lang="en-US" altLang="zh-CN" sz="1500" dirty="0">
                <a:solidFill>
                  <a:schemeClr val="dk2"/>
                </a:solidFill>
              </a:rPr>
              <a:t>74μm</a:t>
            </a:r>
            <a:r>
              <a:rPr lang="zh-CN" altLang="en-US" sz="1500" dirty="0">
                <a:solidFill>
                  <a:schemeClr val="dk2"/>
                </a:solidFill>
              </a:rPr>
              <a:t> </a:t>
            </a:r>
            <a:endParaRPr lang="en-CA" sz="1500" dirty="0">
              <a:solidFill>
                <a:schemeClr val="dk2"/>
              </a:solidFill>
            </a:endParaRPr>
          </a:p>
          <a:p>
            <a:pPr marL="292100" indent="-285750">
              <a:lnSpc>
                <a:spcPct val="130000"/>
              </a:lnSpc>
              <a:buSzPts val="1500"/>
              <a:buFont typeface="Wingdings" panose="05000000000000000000" pitchFamily="2" charset="2"/>
              <a:buChar char="§"/>
            </a:pPr>
            <a:r>
              <a:rPr lang="zh-CN" altLang="en-US" sz="1500" b="1" dirty="0">
                <a:solidFill>
                  <a:schemeClr val="dk2"/>
                </a:solidFill>
              </a:rPr>
              <a:t>综上所述，</a:t>
            </a:r>
            <a:r>
              <a:rPr lang="en" sz="1500" b="1" dirty="0"/>
              <a:t> 入炉焦煤水分应该降至0%</a:t>
            </a:r>
            <a:endParaRPr lang="en-CA" altLang="zh-CN" sz="1500" dirty="0">
              <a:solidFill>
                <a:schemeClr val="dk2"/>
              </a:solidFill>
            </a:endParaRPr>
          </a:p>
          <a:p>
            <a:pPr marL="292100" indent="-285750">
              <a:lnSpc>
                <a:spcPct val="130000"/>
              </a:lnSpc>
              <a:buSzPts val="1500"/>
              <a:buFont typeface="Wingdings" panose="05000000000000000000" pitchFamily="2" charset="2"/>
              <a:buChar char="§"/>
            </a:pPr>
            <a:endParaRPr lang="en-CA" altLang="zh-CN" sz="1500" dirty="0">
              <a:solidFill>
                <a:schemeClr val="dk2"/>
              </a:solidFill>
            </a:endParaRPr>
          </a:p>
          <a:p>
            <a:pPr marL="292100" lvl="0" indent="-285750" algn="l" rtl="0">
              <a:lnSpc>
                <a:spcPct val="130000"/>
              </a:lnSpc>
              <a:spcBef>
                <a:spcPts val="0"/>
              </a:spcBef>
              <a:spcAft>
                <a:spcPts val="0"/>
              </a:spcAft>
              <a:buClr>
                <a:srgbClr val="000000"/>
              </a:buClr>
              <a:buSzPts val="1500"/>
              <a:buFont typeface="Wingdings" panose="05000000000000000000" pitchFamily="2" charset="2"/>
              <a:buChar char="§"/>
            </a:pPr>
            <a:endParaRPr lang="zh-CN" altLang="en-US" sz="1500" dirty="0">
              <a:solidFill>
                <a:schemeClr val="dk2"/>
              </a:solidFill>
            </a:endParaRPr>
          </a:p>
        </p:txBody>
      </p:sp>
      <p:pic>
        <p:nvPicPr>
          <p:cNvPr id="6" name="图片 5">
            <a:extLst>
              <a:ext uri="{FF2B5EF4-FFF2-40B4-BE49-F238E27FC236}">
                <a16:creationId xmlns:a16="http://schemas.microsoft.com/office/drawing/2014/main" id="{D6568A36-986F-42C5-BAA1-A95603E2695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111117" y="3282285"/>
            <a:ext cx="3556635" cy="2663825"/>
          </a:xfrm>
          <a:prstGeom prst="rect">
            <a:avLst/>
          </a:prstGeom>
          <a:noFill/>
          <a:ln>
            <a:noFill/>
          </a:ln>
        </p:spPr>
      </p:pic>
    </p:spTree>
    <p:extLst>
      <p:ext uri="{BB962C8B-B14F-4D97-AF65-F5344CB8AC3E}">
        <p14:creationId xmlns:p14="http://schemas.microsoft.com/office/powerpoint/2010/main" val="7142999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95">
          <a:extLst>
            <a:ext uri="{FF2B5EF4-FFF2-40B4-BE49-F238E27FC236}">
              <a16:creationId xmlns:a16="http://schemas.microsoft.com/office/drawing/2014/main" id="{A5E33A60-F9F3-98D6-4D87-2A6896F2B722}"/>
            </a:ext>
          </a:extLst>
        </p:cNvPr>
        <p:cNvGrpSpPr/>
        <p:nvPr/>
      </p:nvGrpSpPr>
      <p:grpSpPr>
        <a:xfrm>
          <a:off x="0" y="0"/>
          <a:ext cx="0" cy="0"/>
          <a:chOff x="0" y="0"/>
          <a:chExt cx="0" cy="0"/>
        </a:xfrm>
      </p:grpSpPr>
      <p:sp>
        <p:nvSpPr>
          <p:cNvPr id="396" name="Google Shape;396;g356425c8489_0_88">
            <a:extLst>
              <a:ext uri="{FF2B5EF4-FFF2-40B4-BE49-F238E27FC236}">
                <a16:creationId xmlns:a16="http://schemas.microsoft.com/office/drawing/2014/main" id="{BA92B878-2087-7774-3F5E-F315072B89A5}"/>
              </a:ext>
            </a:extLst>
          </p:cNvPr>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97" name="Google Shape;397;g356425c8489_0_88">
            <a:extLst>
              <a:ext uri="{FF2B5EF4-FFF2-40B4-BE49-F238E27FC236}">
                <a16:creationId xmlns:a16="http://schemas.microsoft.com/office/drawing/2014/main" id="{91F8671A-8331-4EDA-3FDD-601FAE51C6AF}"/>
              </a:ext>
            </a:extLst>
          </p:cNvPr>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398" name="Google Shape;398;g356425c8489_0_88">
            <a:extLst>
              <a:ext uri="{FF2B5EF4-FFF2-40B4-BE49-F238E27FC236}">
                <a16:creationId xmlns:a16="http://schemas.microsoft.com/office/drawing/2014/main" id="{408BF64E-CC3F-273A-945D-9211416BD13E}"/>
              </a:ext>
            </a:extLst>
          </p:cNvPr>
          <p:cNvSpPr txBox="1"/>
          <p:nvPr/>
        </p:nvSpPr>
        <p:spPr>
          <a:xfrm>
            <a:off x="344574" y="214749"/>
            <a:ext cx="8528764" cy="4039854"/>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lvl="0" indent="-285750">
              <a:lnSpc>
                <a:spcPct val="130000"/>
              </a:lnSpc>
              <a:buSzPts val="1500"/>
              <a:buFont typeface="Arial" panose="020B0604020202020204" pitchFamily="34" charset="0"/>
              <a:buChar char="•"/>
            </a:pPr>
            <a:r>
              <a:rPr lang="zh-CN" altLang="en-US" sz="1500" dirty="0">
                <a:solidFill>
                  <a:schemeClr val="dk2"/>
                </a:solidFill>
              </a:rPr>
              <a:t>入炉焦煤水分 </a:t>
            </a:r>
          </a:p>
          <a:p>
            <a:pPr marL="292100" lvl="0" indent="-285750">
              <a:lnSpc>
                <a:spcPct val="130000"/>
              </a:lnSpc>
              <a:buSzPts val="1500"/>
              <a:buFont typeface="Courier New" panose="02070309020205020404" pitchFamily="49" charset="0"/>
              <a:buChar char="o"/>
            </a:pPr>
            <a:r>
              <a:rPr lang="zh-CN" altLang="en-US" sz="1500" dirty="0">
                <a:solidFill>
                  <a:schemeClr val="dk2"/>
                </a:solidFill>
              </a:rPr>
              <a:t>入炉焦煤水分对焦炉装煤过程的影响 </a:t>
            </a:r>
          </a:p>
          <a:p>
            <a:pPr marL="292100" indent="-285750">
              <a:lnSpc>
                <a:spcPct val="130000"/>
              </a:lnSpc>
              <a:buSzPts val="1500"/>
              <a:buFont typeface="Wingdings" panose="05000000000000000000" pitchFamily="2" charset="2"/>
              <a:buChar char="§"/>
            </a:pPr>
            <a:r>
              <a:rPr lang="zh-CN" altLang="en-US" sz="1500" dirty="0">
                <a:solidFill>
                  <a:schemeClr val="dk2"/>
                </a:solidFill>
              </a:rPr>
              <a:t>入炉焦煤水分对焦炉平煤过程的影响 （参见煤粉造粒对热煤装炉过程中粉尘携带的影响）</a:t>
            </a:r>
            <a:r>
              <a:rPr lang="en-CA" altLang="zh-CN" sz="1500" dirty="0">
                <a:solidFill>
                  <a:schemeClr val="dk2"/>
                </a:solidFill>
              </a:rPr>
              <a:t> </a:t>
            </a:r>
          </a:p>
          <a:p>
            <a:pPr marL="292100" indent="-285750">
              <a:lnSpc>
                <a:spcPct val="130000"/>
              </a:lnSpc>
              <a:buSzPts val="1500"/>
              <a:buFont typeface="Wingdings" panose="05000000000000000000" pitchFamily="2" charset="2"/>
              <a:buChar char="q"/>
            </a:pPr>
            <a:r>
              <a:rPr lang="zh-CN" altLang="en-US" sz="1500" dirty="0">
                <a:solidFill>
                  <a:schemeClr val="dk2"/>
                </a:solidFill>
              </a:rPr>
              <a:t>对于湿煤装炉，由于湿焦煤的堆积角大约为</a:t>
            </a:r>
            <a:r>
              <a:rPr lang="en-US" altLang="zh-CN" sz="1500" dirty="0">
                <a:solidFill>
                  <a:schemeClr val="dk2"/>
                </a:solidFill>
              </a:rPr>
              <a:t>50</a:t>
            </a:r>
            <a:r>
              <a:rPr lang="zh-CN" altLang="en-US" sz="1500" dirty="0">
                <a:solidFill>
                  <a:schemeClr val="dk2"/>
                </a:solidFill>
              </a:rPr>
              <a:t>度，装炉结束后在焦炉的顶部所形成的煤堆的高度较高，在平煤过程中平煤机构将湿煤推至表面，导致更多的水分蒸发生成水蒸汽，尤其是当平煤机构反复推煤时 </a:t>
            </a:r>
          </a:p>
          <a:p>
            <a:pPr marL="292100" indent="-285750">
              <a:lnSpc>
                <a:spcPct val="130000"/>
              </a:lnSpc>
              <a:buSzPts val="1500"/>
              <a:buFont typeface="Wingdings" panose="05000000000000000000" pitchFamily="2" charset="2"/>
              <a:buChar char="q"/>
            </a:pPr>
            <a:r>
              <a:rPr lang="zh-CN" altLang="en-US" sz="1500" dirty="0">
                <a:solidFill>
                  <a:schemeClr val="dk2"/>
                </a:solidFill>
              </a:rPr>
              <a:t>在湿煤装炉的平煤期间，</a:t>
            </a:r>
            <a:r>
              <a:rPr lang="en-US" altLang="zh-CN" sz="1500" dirty="0">
                <a:solidFill>
                  <a:schemeClr val="dk2"/>
                </a:solidFill>
              </a:rPr>
              <a:t>Q= 3950-7600 m3/h</a:t>
            </a:r>
            <a:r>
              <a:rPr lang="zh-CN" altLang="en-US" sz="1500" dirty="0">
                <a:solidFill>
                  <a:schemeClr val="dk2"/>
                </a:solidFill>
              </a:rPr>
              <a:t>。由此可以推定湿煤装炉在平煤过程易于发生焦煤冒烟现象，特别当平煤机构反复</a:t>
            </a:r>
            <a:r>
              <a:rPr lang="en-US" altLang="zh-CN" sz="1500" dirty="0">
                <a:solidFill>
                  <a:schemeClr val="dk2"/>
                </a:solidFill>
              </a:rPr>
              <a:t>/</a:t>
            </a:r>
            <a:r>
              <a:rPr lang="zh-CN" altLang="en-US" sz="1500" dirty="0">
                <a:solidFill>
                  <a:schemeClr val="dk2"/>
                </a:solidFill>
              </a:rPr>
              <a:t>快速推煤时</a:t>
            </a:r>
          </a:p>
          <a:p>
            <a:pPr marL="292100" indent="-285750">
              <a:lnSpc>
                <a:spcPct val="130000"/>
              </a:lnSpc>
              <a:buSzPts val="1500"/>
              <a:buFont typeface="Wingdings" panose="05000000000000000000" pitchFamily="2" charset="2"/>
              <a:buChar char="q"/>
            </a:pPr>
            <a:r>
              <a:rPr lang="zh-CN" altLang="en-US" sz="1500" dirty="0">
                <a:solidFill>
                  <a:schemeClr val="dk2"/>
                </a:solidFill>
              </a:rPr>
              <a:t>在平煤过程中，干燥的焦煤由煤堆的顶部推入煤堆的底部的落差较大，所形成的扬尘较严重：因为在此过程中煤粉的势能</a:t>
            </a:r>
            <a:r>
              <a:rPr lang="en-US" altLang="zh-CN" sz="1500" dirty="0">
                <a:solidFill>
                  <a:schemeClr val="dk2"/>
                </a:solidFill>
              </a:rPr>
              <a:t>/</a:t>
            </a:r>
            <a:r>
              <a:rPr lang="zh-CN" altLang="en-US" sz="1500" dirty="0">
                <a:solidFill>
                  <a:schemeClr val="dk2"/>
                </a:solidFill>
              </a:rPr>
              <a:t>位能转换为动能，细煤粉极易飞扬，再加上荒煤气量的共同作用，由此可以推断平煤过程中粉尘携带问题也很严重</a:t>
            </a:r>
          </a:p>
          <a:p>
            <a:pPr marL="292100" lvl="0" indent="-285750" algn="l" rtl="0">
              <a:lnSpc>
                <a:spcPct val="130000"/>
              </a:lnSpc>
              <a:spcBef>
                <a:spcPts val="0"/>
              </a:spcBef>
              <a:spcAft>
                <a:spcPts val="0"/>
              </a:spcAft>
              <a:buClr>
                <a:srgbClr val="000000"/>
              </a:buClr>
              <a:buSzPts val="1500"/>
              <a:buFont typeface="Wingdings" panose="05000000000000000000" pitchFamily="2" charset="2"/>
              <a:buChar char="§"/>
            </a:pPr>
            <a:endParaRPr lang="zh-CN" altLang="en-US" sz="1500" dirty="0">
              <a:solidFill>
                <a:schemeClr val="dk2"/>
              </a:solidFill>
            </a:endParaRPr>
          </a:p>
        </p:txBody>
      </p:sp>
    </p:spTree>
    <p:extLst>
      <p:ext uri="{BB962C8B-B14F-4D97-AF65-F5344CB8AC3E}">
        <p14:creationId xmlns:p14="http://schemas.microsoft.com/office/powerpoint/2010/main" val="20925066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95">
          <a:extLst>
            <a:ext uri="{FF2B5EF4-FFF2-40B4-BE49-F238E27FC236}">
              <a16:creationId xmlns:a16="http://schemas.microsoft.com/office/drawing/2014/main" id="{A5E33A60-F9F3-98D6-4D87-2A6896F2B722}"/>
            </a:ext>
          </a:extLst>
        </p:cNvPr>
        <p:cNvGrpSpPr/>
        <p:nvPr/>
      </p:nvGrpSpPr>
      <p:grpSpPr>
        <a:xfrm>
          <a:off x="0" y="0"/>
          <a:ext cx="0" cy="0"/>
          <a:chOff x="0" y="0"/>
          <a:chExt cx="0" cy="0"/>
        </a:xfrm>
      </p:grpSpPr>
      <p:sp>
        <p:nvSpPr>
          <p:cNvPr id="396" name="Google Shape;396;g356425c8489_0_88">
            <a:extLst>
              <a:ext uri="{FF2B5EF4-FFF2-40B4-BE49-F238E27FC236}">
                <a16:creationId xmlns:a16="http://schemas.microsoft.com/office/drawing/2014/main" id="{BA92B878-2087-7774-3F5E-F315072B89A5}"/>
              </a:ext>
            </a:extLst>
          </p:cNvPr>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97" name="Google Shape;397;g356425c8489_0_88">
            <a:extLst>
              <a:ext uri="{FF2B5EF4-FFF2-40B4-BE49-F238E27FC236}">
                <a16:creationId xmlns:a16="http://schemas.microsoft.com/office/drawing/2014/main" id="{91F8671A-8331-4EDA-3FDD-601FAE51C6AF}"/>
              </a:ext>
            </a:extLst>
          </p:cNvPr>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398" name="Google Shape;398;g356425c8489_0_88">
            <a:extLst>
              <a:ext uri="{FF2B5EF4-FFF2-40B4-BE49-F238E27FC236}">
                <a16:creationId xmlns:a16="http://schemas.microsoft.com/office/drawing/2014/main" id="{408BF64E-CC3F-273A-945D-9211416BD13E}"/>
              </a:ext>
            </a:extLst>
          </p:cNvPr>
          <p:cNvSpPr txBox="1"/>
          <p:nvPr/>
        </p:nvSpPr>
        <p:spPr>
          <a:xfrm>
            <a:off x="344574" y="214749"/>
            <a:ext cx="8638492" cy="4620598"/>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lvl="0" indent="-285750">
              <a:lnSpc>
                <a:spcPct val="130000"/>
              </a:lnSpc>
              <a:buSzPts val="1500"/>
              <a:buFont typeface="Arial" panose="020B0604020202020204" pitchFamily="34" charset="0"/>
              <a:buChar char="•"/>
            </a:pPr>
            <a:r>
              <a:rPr lang="zh-CN" altLang="en-US" sz="1500" dirty="0">
                <a:solidFill>
                  <a:schemeClr val="dk2"/>
                </a:solidFill>
              </a:rPr>
              <a:t>入炉焦煤水分 </a:t>
            </a:r>
          </a:p>
          <a:p>
            <a:pPr marL="292100" lvl="0" indent="-285750">
              <a:lnSpc>
                <a:spcPct val="130000"/>
              </a:lnSpc>
              <a:buSzPts val="1500"/>
              <a:buFont typeface="Courier New" panose="02070309020205020404" pitchFamily="49" charset="0"/>
              <a:buChar char="o"/>
            </a:pPr>
            <a:r>
              <a:rPr lang="zh-CN" altLang="en-US" sz="1500" dirty="0">
                <a:solidFill>
                  <a:schemeClr val="dk2"/>
                </a:solidFill>
              </a:rPr>
              <a:t>入炉焦煤水分对焦炉装煤过程的影响 </a:t>
            </a:r>
          </a:p>
          <a:p>
            <a:pPr marL="292100" indent="-285750">
              <a:lnSpc>
                <a:spcPct val="130000"/>
              </a:lnSpc>
              <a:buSzPts val="1500"/>
              <a:buFont typeface="Wingdings" panose="05000000000000000000" pitchFamily="2" charset="2"/>
              <a:buChar char="§"/>
            </a:pPr>
            <a:r>
              <a:rPr lang="zh-CN" altLang="en-US" sz="1500" dirty="0">
                <a:solidFill>
                  <a:schemeClr val="dk2"/>
                </a:solidFill>
              </a:rPr>
              <a:t>入炉焦煤水分对焦炉平煤过程的影响 （参见煤粉造粒对热煤装炉过程中粉尘携带的影响）</a:t>
            </a:r>
            <a:r>
              <a:rPr lang="en-CA" altLang="zh-CN" sz="1500" dirty="0">
                <a:solidFill>
                  <a:schemeClr val="dk2"/>
                </a:solidFill>
              </a:rPr>
              <a:t> </a:t>
            </a:r>
          </a:p>
          <a:p>
            <a:pPr marL="292100" indent="-285750">
              <a:lnSpc>
                <a:spcPct val="130000"/>
              </a:lnSpc>
              <a:buSzPts val="1500"/>
              <a:buFont typeface="Wingdings" panose="05000000000000000000" pitchFamily="2" charset="2"/>
              <a:buChar char="q"/>
            </a:pPr>
            <a:r>
              <a:rPr lang="zh-CN" altLang="en-US" sz="1500" dirty="0">
                <a:solidFill>
                  <a:schemeClr val="dk2"/>
                </a:solidFill>
              </a:rPr>
              <a:t>与湿煤装炉不同，对于干煤装炉，由于焦煤的水分为</a:t>
            </a:r>
            <a:r>
              <a:rPr lang="en-US" altLang="zh-CN" sz="1500" dirty="0">
                <a:solidFill>
                  <a:schemeClr val="dk2"/>
                </a:solidFill>
              </a:rPr>
              <a:t>0%</a:t>
            </a:r>
            <a:r>
              <a:rPr lang="zh-CN" altLang="en-US" sz="1500" dirty="0">
                <a:solidFill>
                  <a:schemeClr val="dk2"/>
                </a:solidFill>
              </a:rPr>
              <a:t>，在平煤期间</a:t>
            </a:r>
            <a:r>
              <a:rPr lang="en-US" altLang="zh-CN" sz="1500" dirty="0">
                <a:solidFill>
                  <a:schemeClr val="dk2"/>
                </a:solidFill>
              </a:rPr>
              <a:t>Q= 300 m3/h</a:t>
            </a:r>
            <a:r>
              <a:rPr lang="zh-CN" altLang="en-US" sz="1500" dirty="0">
                <a:solidFill>
                  <a:schemeClr val="dk2"/>
                </a:solidFill>
              </a:rPr>
              <a:t>。由此可以推定干煤装炉在平煤过程不会发生焦煤冒烟的情况，即使平煤机构反复</a:t>
            </a:r>
            <a:r>
              <a:rPr lang="en-US" altLang="zh-CN" sz="1500" dirty="0">
                <a:solidFill>
                  <a:schemeClr val="dk2"/>
                </a:solidFill>
              </a:rPr>
              <a:t>/</a:t>
            </a:r>
            <a:r>
              <a:rPr lang="zh-CN" altLang="en-US" sz="1500" dirty="0">
                <a:solidFill>
                  <a:schemeClr val="dk2"/>
                </a:solidFill>
              </a:rPr>
              <a:t>快速推煤</a:t>
            </a:r>
          </a:p>
          <a:p>
            <a:pPr marL="292100" indent="-285750">
              <a:lnSpc>
                <a:spcPct val="130000"/>
              </a:lnSpc>
              <a:buSzPts val="1500"/>
              <a:buFont typeface="Wingdings" panose="05000000000000000000" pitchFamily="2" charset="2"/>
              <a:buChar char="q"/>
            </a:pPr>
            <a:r>
              <a:rPr lang="zh-CN" altLang="en-US" sz="1500" dirty="0">
                <a:solidFill>
                  <a:schemeClr val="dk2"/>
                </a:solidFill>
              </a:rPr>
              <a:t>在平煤过程中，对于干煤装炉，由于干焦煤的堆积角大约为</a:t>
            </a:r>
            <a:r>
              <a:rPr lang="en-US" altLang="zh-CN" sz="1500" dirty="0">
                <a:solidFill>
                  <a:schemeClr val="dk2"/>
                </a:solidFill>
              </a:rPr>
              <a:t>30</a:t>
            </a:r>
            <a:r>
              <a:rPr lang="zh-CN" altLang="en-US" sz="1500" dirty="0">
                <a:solidFill>
                  <a:schemeClr val="dk2"/>
                </a:solidFill>
              </a:rPr>
              <a:t>度，装炉结束后在焦炉的顶部所形成的煤堆的高度较低，干燥的焦煤由煤堆的顶部推入煤堆的底部的落差较小，所形成的扬尘程度较轻。如果对干燥过程收集的煤粉进行造粒， 则可能产生飞扬的煤粉量很低，由此可以推断平煤过程中粉尘携带问题很轻微</a:t>
            </a:r>
            <a:endParaRPr lang="en-CA" altLang="zh-CN" sz="1500" dirty="0">
              <a:solidFill>
                <a:schemeClr val="dk2"/>
              </a:solidFill>
            </a:endParaRPr>
          </a:p>
          <a:p>
            <a:pPr marL="292100" indent="-285750">
              <a:lnSpc>
                <a:spcPct val="130000"/>
              </a:lnSpc>
              <a:buSzPts val="1500"/>
              <a:buFont typeface="Wingdings" panose="05000000000000000000" pitchFamily="2" charset="2"/>
              <a:buChar char="v"/>
            </a:pPr>
            <a:r>
              <a:rPr lang="zh-CN" altLang="en-US" sz="1500" b="1" dirty="0">
                <a:solidFill>
                  <a:schemeClr val="dk2"/>
                </a:solidFill>
              </a:rPr>
              <a:t>综上所述，</a:t>
            </a:r>
            <a:r>
              <a:rPr lang="en" sz="1500" b="1" dirty="0"/>
              <a:t> 入炉焦煤水分应该降至0%</a:t>
            </a:r>
            <a:endParaRPr lang="en-CA" altLang="zh-CN" sz="1500" dirty="0">
              <a:solidFill>
                <a:schemeClr val="dk2"/>
              </a:solidFill>
            </a:endParaRPr>
          </a:p>
          <a:p>
            <a:pPr marL="292100" lvl="0" indent="-285750">
              <a:lnSpc>
                <a:spcPct val="130000"/>
              </a:lnSpc>
              <a:buSzPts val="1500"/>
              <a:buFont typeface="Wingdings" panose="05000000000000000000" pitchFamily="2" charset="2"/>
              <a:buChar char="v"/>
            </a:pPr>
            <a:endParaRPr lang="en-CA" altLang="zh-CN" sz="1500" dirty="0">
              <a:solidFill>
                <a:schemeClr val="dk2"/>
              </a:solidFill>
            </a:endParaRPr>
          </a:p>
          <a:p>
            <a:pPr marL="292100" lvl="0" indent="-285750">
              <a:lnSpc>
                <a:spcPct val="130000"/>
              </a:lnSpc>
              <a:buSzPts val="1500"/>
              <a:buFont typeface="Wingdings" panose="05000000000000000000" pitchFamily="2" charset="2"/>
              <a:buChar char="v"/>
            </a:pPr>
            <a:endParaRPr lang="en-CA" altLang="zh-CN" sz="1500" dirty="0">
              <a:solidFill>
                <a:schemeClr val="dk2"/>
              </a:solidFill>
            </a:endParaRPr>
          </a:p>
          <a:p>
            <a:pPr marL="292100" indent="-285750">
              <a:lnSpc>
                <a:spcPct val="130000"/>
              </a:lnSpc>
              <a:buSzPts val="1500"/>
              <a:buFont typeface="Wingdings" panose="05000000000000000000" pitchFamily="2" charset="2"/>
              <a:buChar char="q"/>
            </a:pPr>
            <a:endParaRPr lang="zh-CN" altLang="en-US" sz="1500" dirty="0">
              <a:solidFill>
                <a:schemeClr val="dk2"/>
              </a:solidFill>
            </a:endParaRPr>
          </a:p>
          <a:p>
            <a:pPr marL="292100" lvl="0" indent="-285750" algn="l" rtl="0">
              <a:lnSpc>
                <a:spcPct val="130000"/>
              </a:lnSpc>
              <a:spcBef>
                <a:spcPts val="0"/>
              </a:spcBef>
              <a:spcAft>
                <a:spcPts val="0"/>
              </a:spcAft>
              <a:buClr>
                <a:srgbClr val="000000"/>
              </a:buClr>
              <a:buSzPts val="1500"/>
              <a:buFont typeface="Wingdings" panose="05000000000000000000" pitchFamily="2" charset="2"/>
              <a:buChar char="§"/>
            </a:pPr>
            <a:endParaRPr lang="zh-CN" altLang="en-US" sz="1500" dirty="0">
              <a:solidFill>
                <a:schemeClr val="dk2"/>
              </a:solidFill>
            </a:endParaRPr>
          </a:p>
        </p:txBody>
      </p:sp>
    </p:spTree>
    <p:extLst>
      <p:ext uri="{BB962C8B-B14F-4D97-AF65-F5344CB8AC3E}">
        <p14:creationId xmlns:p14="http://schemas.microsoft.com/office/powerpoint/2010/main" val="5064631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g34596cd18a7_1_418"/>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688" name="Google Shape;688;g34596cd18a7_1_418"/>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689" name="Google Shape;689;g34596cd18a7_1_418"/>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690" name="Google Shape;690;g34596cd18a7_1_418"/>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691" name="Google Shape;691;g34596cd18a7_1_418"/>
          <p:cNvSpPr txBox="1">
            <a:spLocks noGrp="1"/>
          </p:cNvSpPr>
          <p:nvPr>
            <p:ph type="body" idx="1"/>
          </p:nvPr>
        </p:nvSpPr>
        <p:spPr>
          <a:xfrm>
            <a:off x="399011" y="259074"/>
            <a:ext cx="8557420" cy="4603871"/>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19"/>
              <a:buFont typeface="Arial"/>
              <a:buNone/>
            </a:pPr>
            <a:r>
              <a:rPr lang="en" sz="2700" b="1" dirty="0">
                <a:latin typeface="Microsoft JhengHei"/>
                <a:ea typeface="Microsoft JhengHei"/>
                <a:cs typeface="Microsoft JhengHei"/>
                <a:sym typeface="Microsoft JhengHei"/>
              </a:rPr>
              <a:t>焦煤预处理工艺参数选择</a:t>
            </a:r>
            <a:endParaRPr dirty="0"/>
          </a:p>
          <a:p>
            <a:pPr marL="177800" lvl="0" indent="-171450" algn="l" rtl="0">
              <a:lnSpc>
                <a:spcPct val="130000"/>
              </a:lnSpc>
              <a:spcBef>
                <a:spcPts val="0"/>
              </a:spcBef>
              <a:spcAft>
                <a:spcPts val="0"/>
              </a:spcAft>
              <a:buClr>
                <a:srgbClr val="000000"/>
              </a:buClr>
              <a:buSzPts val="1500"/>
              <a:buChar char="•"/>
            </a:pPr>
            <a:r>
              <a:rPr lang="en" sz="1500" dirty="0"/>
              <a:t>入炉焦煤温度 </a:t>
            </a:r>
            <a:endParaRPr sz="1500" dirty="0"/>
          </a:p>
          <a:p>
            <a:pPr marL="177800" lvl="0" indent="-171450" algn="l" rtl="0">
              <a:lnSpc>
                <a:spcPct val="130000"/>
              </a:lnSpc>
              <a:spcBef>
                <a:spcPts val="0"/>
              </a:spcBef>
              <a:spcAft>
                <a:spcPts val="0"/>
              </a:spcAft>
              <a:buClr>
                <a:srgbClr val="000000"/>
              </a:buClr>
              <a:buSzPts val="1500"/>
              <a:buFont typeface="Courier New"/>
              <a:buChar char="o"/>
            </a:pPr>
            <a:r>
              <a:rPr lang="en" sz="1500" dirty="0"/>
              <a:t>入炉焦煤预热温度对焦煤质量的影响 </a:t>
            </a:r>
            <a:endParaRPr sz="1500" dirty="0"/>
          </a:p>
          <a:p>
            <a:pPr marL="177800" lvl="0" indent="-171450" algn="l" rtl="0">
              <a:lnSpc>
                <a:spcPct val="130000"/>
              </a:lnSpc>
              <a:spcBef>
                <a:spcPts val="0"/>
              </a:spcBef>
              <a:spcAft>
                <a:spcPts val="0"/>
              </a:spcAft>
              <a:buClr>
                <a:srgbClr val="000000"/>
              </a:buClr>
              <a:buSzPts val="1500"/>
              <a:buFont typeface="Noto Sans Symbols"/>
              <a:buChar char="▪"/>
            </a:pPr>
            <a:r>
              <a:rPr lang="en" sz="1500" dirty="0"/>
              <a:t>预热后的煤在储运和装炉过程中，无惰性气体保护，因此预热煤的氧化不可避免 </a:t>
            </a:r>
            <a:endParaRPr sz="1500" dirty="0"/>
          </a:p>
          <a:p>
            <a:pPr marL="177800" lvl="0" indent="-171450" algn="l" rtl="0">
              <a:lnSpc>
                <a:spcPct val="130000"/>
              </a:lnSpc>
              <a:spcBef>
                <a:spcPts val="0"/>
              </a:spcBef>
              <a:spcAft>
                <a:spcPts val="0"/>
              </a:spcAft>
              <a:buClr>
                <a:srgbClr val="000000"/>
              </a:buClr>
              <a:buSzPts val="1500"/>
              <a:buFont typeface="Noto Sans Symbols"/>
              <a:buChar char="▪"/>
            </a:pPr>
            <a:r>
              <a:rPr lang="en" sz="1500" dirty="0"/>
              <a:t>预热温度越高，挥发份越高的煤，氧化速度也越快 </a:t>
            </a:r>
            <a:endParaRPr sz="1500" dirty="0"/>
          </a:p>
          <a:p>
            <a:pPr marL="177800" lvl="0" indent="-171450" algn="l" rtl="0">
              <a:lnSpc>
                <a:spcPct val="130000"/>
              </a:lnSpc>
              <a:spcBef>
                <a:spcPts val="0"/>
              </a:spcBef>
              <a:spcAft>
                <a:spcPts val="0"/>
              </a:spcAft>
              <a:buClr>
                <a:srgbClr val="000000"/>
              </a:buClr>
              <a:buSzPts val="1500"/>
              <a:buFont typeface="Noto Sans Symbols"/>
              <a:buChar char="▪"/>
            </a:pPr>
            <a:r>
              <a:rPr lang="en" sz="1500" dirty="0"/>
              <a:t>氧化使煤的粘结性降低  </a:t>
            </a:r>
            <a:endParaRPr sz="1500" dirty="0"/>
          </a:p>
          <a:p>
            <a:pPr marL="177800" lvl="0" indent="-171450" algn="l" rtl="0">
              <a:lnSpc>
                <a:spcPct val="130000"/>
              </a:lnSpc>
              <a:spcBef>
                <a:spcPts val="0"/>
              </a:spcBef>
              <a:spcAft>
                <a:spcPts val="0"/>
              </a:spcAft>
              <a:buClr>
                <a:srgbClr val="000000"/>
              </a:buClr>
              <a:buSzPts val="1500"/>
              <a:buFont typeface="Noto Sans Symbols"/>
              <a:buChar char="▪"/>
            </a:pPr>
            <a:r>
              <a:rPr lang="en" sz="1500" dirty="0"/>
              <a:t>同时如果预热温度过高，细粒煤挥发份降低后并开始软化变粘，使堆积密度降低 </a:t>
            </a:r>
            <a:endParaRPr sz="1500" dirty="0"/>
          </a:p>
          <a:p>
            <a:pPr marL="292100" lvl="0" indent="-285750" algn="l" rtl="0">
              <a:lnSpc>
                <a:spcPct val="130000"/>
              </a:lnSpc>
              <a:spcBef>
                <a:spcPts val="0"/>
              </a:spcBef>
              <a:spcAft>
                <a:spcPts val="0"/>
              </a:spcAft>
              <a:buClr>
                <a:srgbClr val="000000"/>
              </a:buClr>
              <a:buSzPts val="1500"/>
              <a:buFont typeface="Wingdings" panose="05000000000000000000" pitchFamily="2" charset="2"/>
              <a:buChar char="q"/>
            </a:pPr>
            <a:r>
              <a:rPr lang="en" sz="1500" dirty="0"/>
              <a:t>入炉焦煤温度还对焦炉增产的比例有关</a:t>
            </a:r>
            <a:endParaRPr sz="1500" dirty="0"/>
          </a:p>
          <a:p>
            <a:pPr marL="292100" lvl="0" indent="-285750" algn="l" rtl="0">
              <a:lnSpc>
                <a:spcPct val="130000"/>
              </a:lnSpc>
              <a:spcBef>
                <a:spcPts val="0"/>
              </a:spcBef>
              <a:spcAft>
                <a:spcPts val="0"/>
              </a:spcAft>
              <a:buClr>
                <a:srgbClr val="000000"/>
              </a:buClr>
              <a:buSzPts val="1500"/>
              <a:buFont typeface="Wingdings" panose="05000000000000000000" pitchFamily="2" charset="2"/>
              <a:buChar char="v"/>
            </a:pPr>
            <a:r>
              <a:rPr lang="en" sz="1500" b="1" dirty="0"/>
              <a:t>如果不考虑焦炉增产，入炉焦煤温度应该在120-150度左右</a:t>
            </a:r>
            <a:r>
              <a:rPr lang="zh-CN" altLang="en-US" sz="1500" b="1" dirty="0"/>
              <a:t>，</a:t>
            </a:r>
            <a:r>
              <a:rPr lang="en" sz="1500" b="1" dirty="0"/>
              <a:t>将焦煤水分干燥至0%，以最大程度地增加弱粘煤配比比例，降低配煤成本 </a:t>
            </a:r>
            <a:endParaRPr sz="1500" b="1" dirty="0"/>
          </a:p>
          <a:p>
            <a:pPr marL="292100" lvl="0" indent="-285750" algn="l" rtl="0">
              <a:lnSpc>
                <a:spcPct val="130000"/>
              </a:lnSpc>
              <a:spcBef>
                <a:spcPts val="0"/>
              </a:spcBef>
              <a:spcAft>
                <a:spcPts val="0"/>
              </a:spcAft>
              <a:buClr>
                <a:srgbClr val="000000"/>
              </a:buClr>
              <a:buSzPts val="1500"/>
              <a:buFont typeface="Wingdings" panose="05000000000000000000" pitchFamily="2" charset="2"/>
              <a:buChar char="v"/>
            </a:pPr>
            <a:r>
              <a:rPr lang="en" sz="1500" b="1" dirty="0"/>
              <a:t>如果考虑焦炉增产，入炉焦煤温度应该在200-220度 </a:t>
            </a:r>
            <a:r>
              <a:rPr lang="zh-CN" altLang="en-US" sz="1500" b="1" dirty="0"/>
              <a:t>，</a:t>
            </a:r>
            <a:r>
              <a:rPr lang="en" sz="1500" b="1" dirty="0"/>
              <a:t>可以采用目前的(耐热皮带)带式输送机</a:t>
            </a:r>
            <a:endParaRPr sz="1500" b="1" dirty="0"/>
          </a:p>
        </p:txBody>
      </p:sp>
    </p:spTree>
    <p:extLst>
      <p:ext uri="{BB962C8B-B14F-4D97-AF65-F5344CB8AC3E}">
        <p14:creationId xmlns:p14="http://schemas.microsoft.com/office/powerpoint/2010/main" val="4010037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E64AC84C-CE6E-B53B-7B12-06059C343A72}"/>
            </a:ext>
          </a:extLst>
        </p:cNvPr>
        <p:cNvGrpSpPr/>
        <p:nvPr/>
      </p:nvGrpSpPr>
      <p:grpSpPr>
        <a:xfrm>
          <a:off x="0" y="0"/>
          <a:ext cx="0" cy="0"/>
          <a:chOff x="0" y="0"/>
          <a:chExt cx="0" cy="0"/>
        </a:xfrm>
      </p:grpSpPr>
      <p:sp>
        <p:nvSpPr>
          <p:cNvPr id="98" name="Google Shape;98;p11">
            <a:extLst>
              <a:ext uri="{FF2B5EF4-FFF2-40B4-BE49-F238E27FC236}">
                <a16:creationId xmlns:a16="http://schemas.microsoft.com/office/drawing/2014/main" id="{ECBCE641-D0FA-2EB1-4F4C-A4A5D0667023}"/>
              </a:ext>
            </a:extLst>
          </p:cNvPr>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99" name="Google Shape;99;p11">
            <a:extLst>
              <a:ext uri="{FF2B5EF4-FFF2-40B4-BE49-F238E27FC236}">
                <a16:creationId xmlns:a16="http://schemas.microsoft.com/office/drawing/2014/main" id="{983DBB9B-947D-FBB8-38DC-38BDCA6682AC}"/>
              </a:ext>
            </a:extLst>
          </p:cNvPr>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00" name="Google Shape;100;p11">
            <a:extLst>
              <a:ext uri="{FF2B5EF4-FFF2-40B4-BE49-F238E27FC236}">
                <a16:creationId xmlns:a16="http://schemas.microsoft.com/office/drawing/2014/main" id="{227263D2-8B4A-E6DD-E657-8EE4727D3866}"/>
              </a:ext>
            </a:extLst>
          </p:cNvPr>
          <p:cNvSpPr txBox="1">
            <a:spLocks noGrp="1"/>
          </p:cNvSpPr>
          <p:nvPr>
            <p:ph type="body" idx="1"/>
          </p:nvPr>
        </p:nvSpPr>
        <p:spPr>
          <a:xfrm>
            <a:off x="65315" y="223935"/>
            <a:ext cx="4273419" cy="4609764"/>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焦煤预处理概况</a:t>
            </a:r>
            <a:endParaRPr sz="2700" b="1" dirty="0">
              <a:latin typeface="Microsoft JhengHei"/>
              <a:ea typeface="Microsoft JhengHei"/>
              <a:cs typeface="Microsoft JhengHei"/>
              <a:sym typeface="Microsoft JhengHei"/>
            </a:endParaRPr>
          </a:p>
          <a:p>
            <a:pPr marL="292100" lvl="0" indent="-285750" algn="l" rtl="0">
              <a:lnSpc>
                <a:spcPct val="120000"/>
              </a:lnSpc>
              <a:spcBef>
                <a:spcPts val="0"/>
              </a:spcBef>
              <a:spcAft>
                <a:spcPts val="0"/>
              </a:spcAft>
              <a:buClr>
                <a:srgbClr val="000000"/>
              </a:buClr>
              <a:buSzPts val="1500"/>
              <a:buFont typeface="Arial"/>
              <a:buChar char="•"/>
            </a:pPr>
            <a:r>
              <a:rPr lang="en" sz="1500" dirty="0"/>
              <a:t>新日铁焦煤预处理工艺开发历程 </a:t>
            </a:r>
            <a:endParaRPr sz="1500" dirty="0"/>
          </a:p>
          <a:p>
            <a:pPr marL="292100" lvl="0" indent="-285750" algn="l" rtl="0">
              <a:lnSpc>
                <a:spcPct val="120000"/>
              </a:lnSpc>
              <a:spcBef>
                <a:spcPts val="0"/>
              </a:spcBef>
              <a:spcAft>
                <a:spcPts val="0"/>
              </a:spcAft>
              <a:buClr>
                <a:srgbClr val="000000"/>
              </a:buClr>
              <a:buSzPts val="1500"/>
              <a:buFont typeface="Courier New"/>
              <a:buChar char="o"/>
            </a:pPr>
            <a:r>
              <a:rPr lang="en" sz="1500" dirty="0"/>
              <a:t>煤调湿</a:t>
            </a:r>
            <a:r>
              <a:rPr lang="zh-CN" altLang="en-US" sz="1500" dirty="0"/>
              <a:t>工艺</a:t>
            </a:r>
            <a:r>
              <a:rPr lang="en" sz="1500" dirty="0"/>
              <a:t>/CMC工艺</a:t>
            </a:r>
          </a:p>
          <a:p>
            <a:pPr marL="292100" lvl="0" indent="-285750" algn="l" rtl="0">
              <a:lnSpc>
                <a:spcPct val="120000"/>
              </a:lnSpc>
              <a:spcBef>
                <a:spcPts val="0"/>
              </a:spcBef>
              <a:spcAft>
                <a:spcPts val="0"/>
              </a:spcAft>
              <a:buClr>
                <a:srgbClr val="000000"/>
              </a:buClr>
              <a:buSzPts val="1500"/>
              <a:buFont typeface="Wingdings" panose="05000000000000000000" pitchFamily="2" charset="2"/>
              <a:buChar char="§"/>
            </a:pPr>
            <a:r>
              <a:rPr lang="zh-CN" altLang="en-US" sz="1500" dirty="0"/>
              <a:t>右上图为粉尘发生指数与焦煤水分的关系，右下图焦煤比重与水分的关系</a:t>
            </a:r>
            <a:endParaRPr lang="en-CA" altLang="zh-CN" sz="1500" dirty="0"/>
          </a:p>
          <a:p>
            <a:pPr marL="292100" lvl="0" indent="-285750" algn="l" rtl="0">
              <a:lnSpc>
                <a:spcPct val="120000"/>
              </a:lnSpc>
              <a:spcBef>
                <a:spcPts val="0"/>
              </a:spcBef>
              <a:spcAft>
                <a:spcPts val="0"/>
              </a:spcAft>
              <a:buClr>
                <a:srgbClr val="000000"/>
              </a:buClr>
              <a:buSzPts val="1500"/>
              <a:buFont typeface="Wingdings" panose="05000000000000000000" pitchFamily="2" charset="2"/>
              <a:buChar char="q"/>
            </a:pPr>
            <a:r>
              <a:rPr lang="en-US" altLang="zh-CN" sz="1600" b="0" i="0" u="none" strike="noStrike" cap="none" dirty="0">
                <a:solidFill>
                  <a:schemeClr val="dk2"/>
                </a:solidFill>
                <a:latin typeface="Arial"/>
                <a:ea typeface="Arial"/>
                <a:cs typeface="Arial"/>
                <a:sym typeface="Arial"/>
              </a:rPr>
              <a:t>CMC</a:t>
            </a:r>
            <a:r>
              <a:rPr lang="zh-CN" altLang="en-US" sz="1600" b="0" i="0" u="none" strike="noStrike" cap="none" dirty="0">
                <a:solidFill>
                  <a:schemeClr val="dk2"/>
                </a:solidFill>
                <a:latin typeface="Arial"/>
                <a:ea typeface="Arial"/>
                <a:cs typeface="Arial"/>
                <a:sym typeface="Arial"/>
              </a:rPr>
              <a:t>工艺可以看作是对</a:t>
            </a:r>
            <a:r>
              <a:rPr lang="en-US" altLang="zh-CN" sz="1600" b="0" i="0" u="none" strike="noStrike" cap="none" dirty="0" err="1">
                <a:solidFill>
                  <a:schemeClr val="dk2"/>
                </a:solidFill>
                <a:latin typeface="Arial"/>
                <a:ea typeface="Arial"/>
                <a:cs typeface="Arial"/>
                <a:sym typeface="Arial"/>
              </a:rPr>
              <a:t>Precarbon</a:t>
            </a:r>
            <a:r>
              <a:rPr lang="zh-CN" altLang="en-US" sz="1600" b="0" i="0" u="none" strike="noStrike" cap="none" dirty="0">
                <a:solidFill>
                  <a:schemeClr val="dk2"/>
                </a:solidFill>
                <a:latin typeface="Arial"/>
                <a:ea typeface="Arial"/>
                <a:cs typeface="Arial"/>
                <a:sym typeface="Arial"/>
              </a:rPr>
              <a:t>工艺的修正：因为没有煤粉造粒，如果焦煤干燥至</a:t>
            </a:r>
            <a:r>
              <a:rPr lang="en-CA" altLang="zh-CN" sz="1600" b="0" i="0" u="none" strike="noStrike" cap="none" dirty="0">
                <a:solidFill>
                  <a:schemeClr val="dk2"/>
                </a:solidFill>
                <a:latin typeface="Arial"/>
                <a:ea typeface="Arial"/>
                <a:cs typeface="Arial"/>
                <a:sym typeface="Arial"/>
              </a:rPr>
              <a:t>0%</a:t>
            </a:r>
            <a:r>
              <a:rPr lang="zh-CN" altLang="en-US" sz="1600" b="0" i="0" u="none" strike="noStrike" cap="none" dirty="0">
                <a:solidFill>
                  <a:schemeClr val="dk2"/>
                </a:solidFill>
                <a:latin typeface="Arial"/>
                <a:ea typeface="Arial"/>
                <a:cs typeface="Arial"/>
                <a:sym typeface="Arial"/>
              </a:rPr>
              <a:t>水分，粉尘问题严重，因此只能是适度干燥，即仅干燥至粉尘问题在可以接受的程度，这也许就是煤调湿</a:t>
            </a:r>
            <a:r>
              <a:rPr lang="en-US" altLang="zh-CN" sz="1600" b="0" i="0" u="none" strike="noStrike" cap="none" dirty="0">
                <a:solidFill>
                  <a:schemeClr val="dk2"/>
                </a:solidFill>
                <a:latin typeface="Arial"/>
                <a:ea typeface="Arial"/>
                <a:cs typeface="Arial"/>
                <a:sym typeface="Arial"/>
              </a:rPr>
              <a:t>/CMC</a:t>
            </a:r>
            <a:r>
              <a:rPr lang="zh-CN" altLang="en-US" sz="1600" b="0" i="0" u="none" strike="noStrike" cap="none" dirty="0">
                <a:solidFill>
                  <a:schemeClr val="dk2"/>
                </a:solidFill>
                <a:latin typeface="Arial"/>
                <a:ea typeface="Arial"/>
                <a:cs typeface="Arial"/>
                <a:sym typeface="Arial"/>
              </a:rPr>
              <a:t>工艺名称的来源 </a:t>
            </a:r>
          </a:p>
          <a:p>
            <a:pPr marL="292100" indent="-285750">
              <a:lnSpc>
                <a:spcPct val="120000"/>
              </a:lnSpc>
              <a:spcBef>
                <a:spcPts val="0"/>
              </a:spcBef>
              <a:buClr>
                <a:srgbClr val="000000"/>
              </a:buClr>
              <a:buSzPts val="1500"/>
              <a:buFont typeface="Wingdings" panose="05000000000000000000" pitchFamily="2" charset="2"/>
              <a:buChar char="v"/>
            </a:pPr>
            <a:endParaRPr lang="en-CA" altLang="zh-CN" sz="1500" b="1" dirty="0"/>
          </a:p>
          <a:p>
            <a:pPr marL="292100" indent="-285750">
              <a:lnSpc>
                <a:spcPct val="120000"/>
              </a:lnSpc>
              <a:spcBef>
                <a:spcPts val="0"/>
              </a:spcBef>
              <a:buClr>
                <a:srgbClr val="000000"/>
              </a:buClr>
              <a:buSzPts val="1500"/>
              <a:buFont typeface="Wingdings" panose="05000000000000000000" pitchFamily="2" charset="2"/>
              <a:buChar char="v"/>
            </a:pPr>
            <a:endParaRPr lang="en-CA" sz="1500" b="1" dirty="0"/>
          </a:p>
          <a:p>
            <a:pPr marL="292100" indent="-285750">
              <a:lnSpc>
                <a:spcPct val="120000"/>
              </a:lnSpc>
              <a:spcBef>
                <a:spcPts val="0"/>
              </a:spcBef>
              <a:buClr>
                <a:srgbClr val="000000"/>
              </a:buClr>
              <a:buSzPts val="1500"/>
              <a:buFont typeface="Wingdings" panose="05000000000000000000" pitchFamily="2" charset="2"/>
              <a:buChar char="v"/>
            </a:pPr>
            <a:endParaRPr lang="en-CA" sz="1500" b="1" dirty="0"/>
          </a:p>
          <a:p>
            <a:pPr marL="292100" indent="-285750">
              <a:lnSpc>
                <a:spcPct val="120000"/>
              </a:lnSpc>
              <a:spcBef>
                <a:spcPts val="0"/>
              </a:spcBef>
              <a:buClr>
                <a:srgbClr val="000000"/>
              </a:buClr>
              <a:buSzPts val="1500"/>
              <a:buFont typeface="Wingdings" panose="05000000000000000000" pitchFamily="2" charset="2"/>
              <a:buChar char="v"/>
            </a:pPr>
            <a:endParaRPr lang="en" sz="1500" b="1" dirty="0"/>
          </a:p>
          <a:p>
            <a:pPr marL="292100" indent="-285750">
              <a:lnSpc>
                <a:spcPct val="120000"/>
              </a:lnSpc>
              <a:spcBef>
                <a:spcPts val="0"/>
              </a:spcBef>
              <a:buClr>
                <a:srgbClr val="000000"/>
              </a:buClr>
              <a:buSzPts val="1500"/>
              <a:buFont typeface="Wingdings" panose="05000000000000000000" pitchFamily="2" charset="2"/>
              <a:buChar char="q"/>
            </a:pPr>
            <a:endParaRPr lang="zh-CN" altLang="en-US" sz="1500" dirty="0"/>
          </a:p>
        </p:txBody>
      </p:sp>
      <p:pic>
        <p:nvPicPr>
          <p:cNvPr id="3" name="Picture 2">
            <a:extLst>
              <a:ext uri="{FF2B5EF4-FFF2-40B4-BE49-F238E27FC236}">
                <a16:creationId xmlns:a16="http://schemas.microsoft.com/office/drawing/2014/main" id="{AFEC9DF0-8460-EB84-3DBF-F8E7E882229A}"/>
              </a:ext>
            </a:extLst>
          </p:cNvPr>
          <p:cNvPicPr>
            <a:picLocks noChangeAspect="1"/>
          </p:cNvPicPr>
          <p:nvPr/>
        </p:nvPicPr>
        <p:blipFill>
          <a:blip r:embed="rId4"/>
          <a:stretch>
            <a:fillRect/>
          </a:stretch>
        </p:blipFill>
        <p:spPr>
          <a:xfrm>
            <a:off x="4805267" y="-328524"/>
            <a:ext cx="4053331" cy="2729490"/>
          </a:xfrm>
          <a:prstGeom prst="rect">
            <a:avLst/>
          </a:prstGeom>
        </p:spPr>
      </p:pic>
      <p:pic>
        <p:nvPicPr>
          <p:cNvPr id="2" name="Picture 1">
            <a:extLst>
              <a:ext uri="{FF2B5EF4-FFF2-40B4-BE49-F238E27FC236}">
                <a16:creationId xmlns:a16="http://schemas.microsoft.com/office/drawing/2014/main" id="{622B4970-1FF5-14EC-BC79-A0BFFE50D31B}"/>
              </a:ext>
            </a:extLst>
          </p:cNvPr>
          <p:cNvPicPr>
            <a:picLocks noChangeAspect="1"/>
          </p:cNvPicPr>
          <p:nvPr/>
        </p:nvPicPr>
        <p:blipFill>
          <a:blip r:embed="rId5"/>
          <a:stretch>
            <a:fillRect/>
          </a:stretch>
        </p:blipFill>
        <p:spPr>
          <a:xfrm>
            <a:off x="4712553" y="2571750"/>
            <a:ext cx="3772227" cy="2703243"/>
          </a:xfrm>
          <a:prstGeom prst="rect">
            <a:avLst/>
          </a:prstGeom>
        </p:spPr>
      </p:pic>
    </p:spTree>
    <p:extLst>
      <p:ext uri="{BB962C8B-B14F-4D97-AF65-F5344CB8AC3E}">
        <p14:creationId xmlns:p14="http://schemas.microsoft.com/office/powerpoint/2010/main" val="35079714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57"/>
        <p:cNvGrpSpPr/>
        <p:nvPr/>
      </p:nvGrpSpPr>
      <p:grpSpPr>
        <a:xfrm>
          <a:off x="0" y="0"/>
          <a:ext cx="0" cy="0"/>
          <a:chOff x="0" y="0"/>
          <a:chExt cx="0" cy="0"/>
        </a:xfrm>
      </p:grpSpPr>
      <p:sp>
        <p:nvSpPr>
          <p:cNvPr id="658" name="Google Shape;658;g34596cd18a7_1_384"/>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659" name="Google Shape;659;g34596cd18a7_1_384"/>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660" name="Google Shape;660;g34596cd18a7_1_384"/>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661" name="Google Shape;661;g34596cd18a7_1_384"/>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662" name="Google Shape;662;g34596cd18a7_1_384"/>
          <p:cNvSpPr txBox="1"/>
          <p:nvPr/>
        </p:nvSpPr>
        <p:spPr>
          <a:xfrm>
            <a:off x="447050" y="538625"/>
            <a:ext cx="8525012" cy="3833946"/>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焦煤预处理工艺参数选择</a:t>
            </a:r>
            <a:endParaRPr sz="1100" b="0" i="0" u="none" strike="noStrike" cap="none" dirty="0">
              <a:solidFill>
                <a:srgbClr val="000000"/>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Arial"/>
              <a:buChar char="•"/>
            </a:pPr>
            <a:r>
              <a:rPr lang="en" sz="1500" b="0" i="0" u="none" strike="noStrike" cap="none" dirty="0">
                <a:solidFill>
                  <a:schemeClr val="dk2"/>
                </a:solidFill>
                <a:latin typeface="Arial"/>
                <a:ea typeface="Arial"/>
                <a:cs typeface="Arial"/>
                <a:sym typeface="Arial"/>
              </a:rPr>
              <a:t>煤粉造粒 </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Courier New"/>
              <a:buChar char="o"/>
            </a:pPr>
            <a:r>
              <a:rPr lang="zh-CN" altLang="en-US" sz="1500" b="0" i="0" u="none" strike="noStrike" cap="none" dirty="0">
                <a:solidFill>
                  <a:schemeClr val="dk2"/>
                </a:solidFill>
                <a:latin typeface="Arial"/>
                <a:ea typeface="Arial"/>
                <a:cs typeface="Arial"/>
                <a:sym typeface="Arial"/>
              </a:rPr>
              <a:t>焦煤中</a:t>
            </a:r>
            <a:r>
              <a:rPr lang="en" sz="1500" b="0" i="0" u="none" strike="noStrike" cap="none" dirty="0">
                <a:solidFill>
                  <a:schemeClr val="dk2"/>
                </a:solidFill>
                <a:latin typeface="Arial"/>
                <a:ea typeface="Arial"/>
                <a:cs typeface="Arial"/>
                <a:sym typeface="Arial"/>
              </a:rPr>
              <a:t>煤粉对于焦化工艺的主要影响在于焦煤预处理后干煤的输送和装炉过程</a:t>
            </a:r>
            <a:r>
              <a:rPr lang="zh-CN" altLang="en-US" sz="1500" b="0" i="0" u="none" strike="noStrike" cap="none" dirty="0">
                <a:solidFill>
                  <a:schemeClr val="dk2"/>
                </a:solidFill>
                <a:latin typeface="Arial"/>
                <a:ea typeface="Arial"/>
                <a:cs typeface="Arial"/>
                <a:sym typeface="Arial"/>
              </a:rPr>
              <a:t>中的粉尘问题</a:t>
            </a:r>
            <a:r>
              <a:rPr lang="en" sz="1500" b="0" i="0" u="none" strike="noStrike" cap="none" dirty="0">
                <a:solidFill>
                  <a:schemeClr val="dk2"/>
                </a:solidFill>
                <a:latin typeface="Arial"/>
                <a:ea typeface="Arial"/>
                <a:cs typeface="Arial"/>
                <a:sym typeface="Arial"/>
              </a:rPr>
              <a:t> </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Courier New"/>
              <a:buChar char="o"/>
            </a:pPr>
            <a:r>
              <a:rPr lang="en" sz="1500" b="0" i="0" u="none" strike="noStrike" cap="none" dirty="0">
                <a:solidFill>
                  <a:schemeClr val="dk2"/>
                </a:solidFill>
                <a:latin typeface="Arial"/>
                <a:ea typeface="Arial"/>
                <a:cs typeface="Arial"/>
                <a:sym typeface="Arial"/>
              </a:rPr>
              <a:t>根据计算和实验分析，对输送和装炉过程中起尘的煤粉粒度为小于 0.10mm的超细煤粉 </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Noto Sans Symbols"/>
              <a:buChar char="▪"/>
            </a:pPr>
            <a:r>
              <a:rPr lang="en" sz="1500" i="0" u="none" strike="noStrike" cap="none" dirty="0">
                <a:solidFill>
                  <a:schemeClr val="dk2"/>
                </a:solidFill>
                <a:latin typeface="Arial"/>
                <a:ea typeface="Arial"/>
                <a:cs typeface="Arial"/>
                <a:sym typeface="Arial"/>
              </a:rPr>
              <a:t>从解决煤粉对焦化过程出发，仅需要对小于 0.10mm的超细煤粉进行造粒 </a:t>
            </a:r>
          </a:p>
          <a:p>
            <a:pPr marL="292100" indent="-285750">
              <a:lnSpc>
                <a:spcPct val="130000"/>
              </a:lnSpc>
              <a:buSzPts val="1500"/>
              <a:buFont typeface="Noto Sans Symbols"/>
              <a:buChar char="▪"/>
            </a:pPr>
            <a:r>
              <a:rPr lang="en" sz="1500" i="0" u="none" strike="noStrike" cap="none" dirty="0">
                <a:solidFill>
                  <a:schemeClr val="dk2"/>
                </a:solidFill>
                <a:latin typeface="Arial"/>
                <a:ea typeface="Arial"/>
                <a:cs typeface="Arial"/>
                <a:sym typeface="Arial"/>
              </a:rPr>
              <a:t>从</a:t>
            </a:r>
            <a:r>
              <a:rPr lang="zh-CN" altLang="en-US" sz="1500" i="0" u="none" strike="noStrike" cap="none" dirty="0">
                <a:solidFill>
                  <a:schemeClr val="dk2"/>
                </a:solidFill>
                <a:latin typeface="Arial"/>
                <a:ea typeface="Arial"/>
                <a:cs typeface="Arial"/>
                <a:sym typeface="Arial"/>
              </a:rPr>
              <a:t>最大程度地增加</a:t>
            </a:r>
            <a:r>
              <a:rPr lang="zh-CN" altLang="en-US" sz="1500" b="0" i="0" u="none" strike="noStrike" cap="none" dirty="0">
                <a:solidFill>
                  <a:schemeClr val="dk2"/>
                </a:solidFill>
                <a:latin typeface="Arial"/>
                <a:ea typeface="Arial"/>
                <a:cs typeface="Arial"/>
                <a:sym typeface="Arial"/>
              </a:rPr>
              <a:t>焦煤装煤炉堆积密度</a:t>
            </a:r>
            <a:r>
              <a:rPr lang="en" sz="1500" i="0" u="none" strike="noStrike" cap="none" dirty="0">
                <a:solidFill>
                  <a:schemeClr val="dk2"/>
                </a:solidFill>
                <a:latin typeface="Arial"/>
                <a:ea typeface="Arial"/>
                <a:cs typeface="Arial"/>
                <a:sym typeface="Arial"/>
              </a:rPr>
              <a:t>出发，需要对小于 0.25mm的煤粉</a:t>
            </a:r>
            <a:r>
              <a:rPr lang="zh-CN" altLang="en-US" sz="1500" i="0" u="none" strike="noStrike" cap="none" dirty="0">
                <a:solidFill>
                  <a:schemeClr val="dk2"/>
                </a:solidFill>
                <a:latin typeface="Arial"/>
                <a:ea typeface="Arial"/>
                <a:cs typeface="Arial"/>
                <a:sym typeface="Arial"/>
              </a:rPr>
              <a:t>（煤粉比例为</a:t>
            </a:r>
            <a:r>
              <a:rPr lang="en-CA" altLang="zh-CN" sz="1500" i="0" u="none" strike="noStrike" cap="none" dirty="0">
                <a:solidFill>
                  <a:schemeClr val="dk2"/>
                </a:solidFill>
                <a:latin typeface="Arial"/>
                <a:ea typeface="Arial"/>
                <a:cs typeface="Arial"/>
                <a:sym typeface="Arial"/>
              </a:rPr>
              <a:t>25%</a:t>
            </a:r>
            <a:r>
              <a:rPr lang="zh-CN" altLang="en-US" sz="1500" i="0" u="none" strike="noStrike" cap="none" dirty="0">
                <a:solidFill>
                  <a:schemeClr val="dk2"/>
                </a:solidFill>
                <a:latin typeface="Arial"/>
                <a:ea typeface="Arial"/>
                <a:cs typeface="Arial"/>
                <a:sym typeface="Arial"/>
              </a:rPr>
              <a:t>）</a:t>
            </a:r>
            <a:r>
              <a:rPr lang="en" sz="1500" i="0" u="none" strike="noStrike" cap="none" dirty="0">
                <a:solidFill>
                  <a:schemeClr val="dk2"/>
                </a:solidFill>
                <a:latin typeface="Arial"/>
                <a:ea typeface="Arial"/>
                <a:cs typeface="Arial"/>
                <a:sym typeface="Arial"/>
              </a:rPr>
              <a:t>进行造粒</a:t>
            </a:r>
            <a:r>
              <a:rPr lang="zh-CN" altLang="en-US" sz="1500" i="0" u="none" strike="noStrike" cap="none" dirty="0">
                <a:solidFill>
                  <a:schemeClr val="dk2"/>
                </a:solidFill>
                <a:latin typeface="Arial"/>
                <a:ea typeface="Arial"/>
                <a:cs typeface="Arial"/>
                <a:sym typeface="Arial"/>
              </a:rPr>
              <a:t>，但是煤粉造粒过程的设备投资运行费用高，其所能够增加弱粘煤的配比例不显著</a:t>
            </a:r>
            <a:endParaRPr lang="en-CA" altLang="zh-CN" sz="1500" i="0" u="none" strike="noStrike" cap="none" dirty="0">
              <a:solidFill>
                <a:schemeClr val="dk2"/>
              </a:solidFill>
              <a:latin typeface="Arial"/>
              <a:ea typeface="Arial"/>
              <a:cs typeface="Arial"/>
              <a:sym typeface="Arial"/>
            </a:endParaRPr>
          </a:p>
          <a:p>
            <a:pPr marL="292100" indent="-285750">
              <a:lnSpc>
                <a:spcPct val="130000"/>
              </a:lnSpc>
              <a:buSzPts val="1500"/>
              <a:buFont typeface="Wingdings" panose="05000000000000000000" pitchFamily="2" charset="2"/>
              <a:buChar char="q"/>
            </a:pPr>
            <a:r>
              <a:rPr lang="zh-CN" altLang="en-US" sz="1500" b="1" dirty="0">
                <a:solidFill>
                  <a:schemeClr val="dk2"/>
                </a:solidFill>
              </a:rPr>
              <a:t>综上所述，</a:t>
            </a:r>
            <a:r>
              <a:rPr lang="en" sz="1500" b="1" dirty="0"/>
              <a:t> </a:t>
            </a:r>
            <a:r>
              <a:rPr lang="zh-CN" altLang="en-US" sz="1500" b="1" dirty="0"/>
              <a:t>煤粉造粒以解决装炉过程粉尘问题为主，即仅对</a:t>
            </a:r>
            <a:r>
              <a:rPr lang="en" sz="1500" b="1" dirty="0"/>
              <a:t>小于 0.10mm的超细煤粉</a:t>
            </a:r>
            <a:r>
              <a:rPr lang="zh-CN" altLang="en-US" sz="1500" b="1" dirty="0"/>
              <a:t> （煤粉比例为</a:t>
            </a:r>
            <a:r>
              <a:rPr lang="en-CA" altLang="zh-CN" sz="1500" b="1" dirty="0"/>
              <a:t>8-10%</a:t>
            </a:r>
            <a:r>
              <a:rPr lang="zh-CN" altLang="en-US" sz="1500" b="1" dirty="0"/>
              <a:t>）进行造粒</a:t>
            </a:r>
            <a:endParaRPr sz="1500" b="0" i="0" u="none" strike="noStrike" cap="none" dirty="0">
              <a:solidFill>
                <a:schemeClr val="dk2"/>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05"/>
        <p:cNvGrpSpPr/>
        <p:nvPr/>
      </p:nvGrpSpPr>
      <p:grpSpPr>
        <a:xfrm>
          <a:off x="0" y="0"/>
          <a:ext cx="0" cy="0"/>
          <a:chOff x="0" y="0"/>
          <a:chExt cx="0" cy="0"/>
        </a:xfrm>
      </p:grpSpPr>
      <p:sp>
        <p:nvSpPr>
          <p:cNvPr id="706" name="Google Shape;706;g34596cd18a7_1_435"/>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707" name="Google Shape;707;g34596cd18a7_1_435"/>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708" name="Google Shape;708;g34596cd18a7_1_435"/>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709" name="Google Shape;709;g34596cd18a7_1_435"/>
          <p:cNvSpPr txBox="1">
            <a:spLocks noGrp="1"/>
          </p:cNvSpPr>
          <p:nvPr>
            <p:ph type="body" idx="1"/>
          </p:nvPr>
        </p:nvSpPr>
        <p:spPr>
          <a:xfrm>
            <a:off x="242450" y="256300"/>
            <a:ext cx="8319900" cy="2279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焦煤预处理工艺参数选择</a:t>
            </a:r>
            <a:endParaRPr dirty="0"/>
          </a:p>
          <a:p>
            <a:pPr marL="292100" lvl="0" indent="-285750" algn="l" rtl="0">
              <a:lnSpc>
                <a:spcPct val="130000"/>
              </a:lnSpc>
              <a:spcBef>
                <a:spcPts val="0"/>
              </a:spcBef>
              <a:spcAft>
                <a:spcPts val="0"/>
              </a:spcAft>
              <a:buClr>
                <a:srgbClr val="000000"/>
              </a:buClr>
              <a:buSzPts val="1500"/>
              <a:buFont typeface="Arial"/>
              <a:buChar char="•"/>
            </a:pPr>
            <a:r>
              <a:rPr lang="en" sz="1500" dirty="0"/>
              <a:t>焦煤快速预热  </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dirty="0"/>
              <a:t>快速预热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b="1" dirty="0"/>
              <a:t>对于增加弱粘煤配比比例效果不显著（参见定量分析），而工艺设备投资很大，不予考虑 </a:t>
            </a:r>
            <a:endParaRPr sz="1500" b="1"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13"/>
        <p:cNvGrpSpPr/>
        <p:nvPr/>
      </p:nvGrpSpPr>
      <p:grpSpPr>
        <a:xfrm>
          <a:off x="0" y="0"/>
          <a:ext cx="0" cy="0"/>
          <a:chOff x="0" y="0"/>
          <a:chExt cx="0" cy="0"/>
        </a:xfrm>
      </p:grpSpPr>
      <p:sp>
        <p:nvSpPr>
          <p:cNvPr id="714" name="Google Shape;714;g34596cd18a7_1_442"/>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715" name="Google Shape;715;g34596cd18a7_1_442"/>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716" name="Google Shape;716;g34596cd18a7_1_442"/>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717" name="Google Shape;717;g34596cd18a7_1_442"/>
          <p:cNvSpPr txBox="1">
            <a:spLocks noGrp="1"/>
          </p:cNvSpPr>
          <p:nvPr>
            <p:ph type="body" idx="1"/>
          </p:nvPr>
        </p:nvSpPr>
        <p:spPr>
          <a:xfrm>
            <a:off x="242455" y="256309"/>
            <a:ext cx="8049600" cy="2279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焦煤预处理工艺参数选择</a:t>
            </a:r>
            <a:endParaRPr dirty="0"/>
          </a:p>
          <a:p>
            <a:pPr marL="292100" lvl="0" indent="-285750" algn="l" rtl="0">
              <a:lnSpc>
                <a:spcPct val="130000"/>
              </a:lnSpc>
              <a:spcBef>
                <a:spcPts val="0"/>
              </a:spcBef>
              <a:spcAft>
                <a:spcPts val="0"/>
              </a:spcAft>
              <a:buClr>
                <a:srgbClr val="000000"/>
              </a:buClr>
              <a:buSzPts val="1500"/>
              <a:buFont typeface="Arial"/>
              <a:buChar char="•"/>
            </a:pPr>
            <a:r>
              <a:rPr lang="en" sz="1500" dirty="0"/>
              <a:t>沥青为粘结剂</a:t>
            </a:r>
            <a:r>
              <a:rPr lang="zh-CN" altLang="en-US" sz="1500" dirty="0"/>
              <a:t>煤粉</a:t>
            </a:r>
            <a:r>
              <a:rPr lang="en" sz="1500" dirty="0"/>
              <a:t>造粒</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b="1" dirty="0"/>
              <a:t>根据</a:t>
            </a:r>
            <a:r>
              <a:rPr lang="en-US" altLang="zh-CN" sz="1500" b="1" dirty="0"/>
              <a:t>21</a:t>
            </a:r>
            <a:r>
              <a:rPr lang="zh-CN" altLang="en-US" sz="1500" b="1" dirty="0"/>
              <a:t>世纪工艺</a:t>
            </a:r>
            <a:r>
              <a:rPr lang="en" sz="1500" b="1" dirty="0"/>
              <a:t>的经验和教训，沥青为粘结剂造粒应以避免</a:t>
            </a:r>
            <a:endParaRPr sz="1500" b="1"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21">
          <a:extLst>
            <a:ext uri="{FF2B5EF4-FFF2-40B4-BE49-F238E27FC236}">
              <a16:creationId xmlns:a16="http://schemas.microsoft.com/office/drawing/2014/main" id="{9D9E3359-CEA7-9292-ED86-3E63BDAFA8D7}"/>
            </a:ext>
          </a:extLst>
        </p:cNvPr>
        <p:cNvGrpSpPr/>
        <p:nvPr/>
      </p:nvGrpSpPr>
      <p:grpSpPr>
        <a:xfrm>
          <a:off x="0" y="0"/>
          <a:ext cx="0" cy="0"/>
          <a:chOff x="0" y="0"/>
          <a:chExt cx="0" cy="0"/>
        </a:xfrm>
      </p:grpSpPr>
      <p:sp>
        <p:nvSpPr>
          <p:cNvPr id="722" name="Google Shape;722;g33de5cfb718_0_55">
            <a:extLst>
              <a:ext uri="{FF2B5EF4-FFF2-40B4-BE49-F238E27FC236}">
                <a16:creationId xmlns:a16="http://schemas.microsoft.com/office/drawing/2014/main" id="{09BF435F-2CEB-BBC3-AE45-414117175544}"/>
              </a:ext>
            </a:extLst>
          </p:cNvPr>
          <p:cNvSpPr txBox="1"/>
          <p:nvPr/>
        </p:nvSpPr>
        <p:spPr>
          <a:xfrm>
            <a:off x="2286000" y="2417373"/>
            <a:ext cx="457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525956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35d49c1f9a5_2_50"/>
          <p:cNvSpPr txBox="1">
            <a:spLocks noGrp="1"/>
          </p:cNvSpPr>
          <p:nvPr>
            <p:ph type="title"/>
          </p:nvPr>
        </p:nvSpPr>
        <p:spPr>
          <a:xfrm>
            <a:off x="4179094" y="4154091"/>
            <a:ext cx="2742000" cy="7740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SzPts val="1100"/>
              <a:buNone/>
            </a:pPr>
            <a:r>
              <a:rPr lang="en" sz="2100" b="1">
                <a:latin typeface="PMingLiU-ExtB"/>
                <a:ea typeface="PMingLiU-ExtB"/>
                <a:cs typeface="PMingLiU-ExtB"/>
                <a:sym typeface="PMingLiU-ExtB"/>
              </a:rPr>
              <a:t> </a:t>
            </a:r>
            <a:r>
              <a:rPr lang="en" sz="1500" b="1">
                <a:latin typeface="Arial"/>
                <a:ea typeface="Arial"/>
                <a:cs typeface="Arial"/>
                <a:sym typeface="Arial"/>
              </a:rPr>
              <a:t>Solutions for Coal Drying </a:t>
            </a:r>
            <a:endParaRPr sz="1500" b="1">
              <a:latin typeface="Arial"/>
              <a:ea typeface="Arial"/>
              <a:cs typeface="Arial"/>
              <a:sym typeface="Arial"/>
            </a:endParaRPr>
          </a:p>
        </p:txBody>
      </p:sp>
      <p:pic>
        <p:nvPicPr>
          <p:cNvPr id="299" name="Google Shape;299;g35d49c1f9a5_2_50"/>
          <p:cNvPicPr preferRelativeResize="0"/>
          <p:nvPr/>
        </p:nvPicPr>
        <p:blipFill rotWithShape="1">
          <a:blip r:embed="rId3">
            <a:alphaModFix/>
          </a:blip>
          <a:srcRect/>
          <a:stretch/>
        </p:blipFill>
        <p:spPr>
          <a:xfrm>
            <a:off x="7192566" y="4154091"/>
            <a:ext cx="1808559" cy="807244"/>
          </a:xfrm>
          <a:prstGeom prst="rect">
            <a:avLst/>
          </a:prstGeom>
          <a:noFill/>
          <a:ln>
            <a:noFill/>
          </a:ln>
        </p:spPr>
      </p:pic>
      <p:sp>
        <p:nvSpPr>
          <p:cNvPr id="300" name="Google Shape;300;g35d49c1f9a5_2_50"/>
          <p:cNvSpPr/>
          <p:nvPr/>
        </p:nvSpPr>
        <p:spPr>
          <a:xfrm>
            <a:off x="2003822" y="3318272"/>
            <a:ext cx="5941200" cy="8085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戴尔塔干燥技术有限公司</a:t>
            </a:r>
            <a:endParaRPr sz="11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Delta Drying Technologies Ltd </a:t>
            </a:r>
            <a:endParaRPr sz="1200" b="0" i="0" u="sng" strike="noStrike" cap="none">
              <a:solidFill>
                <a:schemeClr val="dk1"/>
              </a:solidFill>
              <a:latin typeface="Microsoft JhengHei"/>
              <a:ea typeface="Microsoft JhengHei"/>
              <a:cs typeface="Microsoft JhengHei"/>
              <a:sym typeface="Microsoft JhengHei"/>
            </a:endParaRPr>
          </a:p>
          <a:p>
            <a:pPr marL="0" marR="0" lvl="0" indent="0" algn="r" rtl="0">
              <a:lnSpc>
                <a:spcPct val="100000"/>
              </a:lnSpc>
              <a:spcBef>
                <a:spcPts val="0"/>
              </a:spcBef>
              <a:spcAft>
                <a:spcPts val="0"/>
              </a:spcAft>
              <a:buClr>
                <a:schemeClr val="dk1"/>
              </a:buClr>
              <a:buSzPts val="1200"/>
              <a:buFont typeface="Arial"/>
              <a:buNone/>
            </a:pPr>
            <a:r>
              <a:rPr lang="en" sz="1200" b="1" i="0" u="none" strike="noStrike" cap="none">
                <a:solidFill>
                  <a:schemeClr val="dk1"/>
                </a:solidFill>
                <a:latin typeface="PMingLiU-ExtB"/>
                <a:ea typeface="PMingLiU-ExtB"/>
                <a:cs typeface="PMingLiU-ExtB"/>
                <a:sym typeface="PMingLiU-ExtB"/>
              </a:rPr>
              <a:t> </a:t>
            </a:r>
            <a:endParaRPr sz="1200" b="0" i="0" u="sng" strike="noStrike" cap="none">
              <a:solidFill>
                <a:schemeClr val="dk1"/>
              </a:solidFill>
              <a:latin typeface="PMingLiU-ExtB"/>
              <a:ea typeface="PMingLiU-ExtB"/>
              <a:cs typeface="PMingLiU-ExtB"/>
              <a:sym typeface="PMingLiU-ExtB"/>
            </a:endParaRPr>
          </a:p>
        </p:txBody>
      </p:sp>
      <p:sp>
        <p:nvSpPr>
          <p:cNvPr id="301" name="Google Shape;301;g35d49c1f9a5_2_50"/>
          <p:cNvSpPr/>
          <p:nvPr/>
        </p:nvSpPr>
        <p:spPr>
          <a:xfrm>
            <a:off x="1178507" y="1098362"/>
            <a:ext cx="6634200" cy="15120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3600"/>
              <a:buFont typeface="Arial"/>
              <a:buNone/>
            </a:pPr>
            <a:r>
              <a:rPr lang="zh-CN" altLang="en-US" sz="3600" b="1" i="0" u="none" strike="noStrike" cap="none" dirty="0">
                <a:solidFill>
                  <a:schemeClr val="dk1"/>
                </a:solidFill>
                <a:latin typeface="PMingLiU-ExtB"/>
                <a:ea typeface="PMingLiU-ExtB"/>
                <a:cs typeface="PMingLiU-ExtB"/>
                <a:sym typeface="PMingLiU-ExtB"/>
              </a:rPr>
              <a:t>戴尔塔</a:t>
            </a:r>
            <a:r>
              <a:rPr lang="en" sz="3600" b="1" i="0" u="none" strike="noStrike" cap="none" dirty="0">
                <a:solidFill>
                  <a:schemeClr val="dk1"/>
                </a:solidFill>
                <a:latin typeface="PMingLiU-ExtB"/>
                <a:ea typeface="PMingLiU-ExtB"/>
                <a:cs typeface="PMingLiU-ExtB"/>
                <a:sym typeface="PMingLiU-ExtB"/>
              </a:rPr>
              <a:t>焦煤预处理工艺</a:t>
            </a:r>
            <a:endParaRPr sz="1100" b="0" i="0" u="none" strike="noStrike" cap="none" dirty="0">
              <a:solidFill>
                <a:srgbClr val="000000"/>
              </a:solidFill>
              <a:latin typeface="Arial"/>
              <a:ea typeface="Arial"/>
              <a:cs typeface="Arial"/>
              <a:sym typeface="Arial"/>
            </a:endParaRPr>
          </a:p>
          <a:p>
            <a:pPr marL="0" marR="0" lvl="0" indent="0" algn="ctr" rtl="0">
              <a:lnSpc>
                <a:spcPct val="125000"/>
              </a:lnSpc>
              <a:spcBef>
                <a:spcPts val="0"/>
              </a:spcBef>
              <a:spcAft>
                <a:spcPts val="0"/>
              </a:spcAft>
              <a:buClr>
                <a:schemeClr val="dk1"/>
              </a:buClr>
              <a:buSzPts val="1500"/>
              <a:buFont typeface="Noto Sans Symbols"/>
              <a:buNone/>
            </a:pPr>
            <a:r>
              <a:rPr lang="en" sz="1500" b="1" i="0" u="none" strike="noStrike" cap="none" dirty="0">
                <a:solidFill>
                  <a:schemeClr val="dk1"/>
                </a:solidFill>
                <a:latin typeface="PMingLiU-ExtB"/>
                <a:ea typeface="PMingLiU-ExtB"/>
                <a:cs typeface="PMingLiU-ExtB"/>
                <a:sym typeface="PMingLiU-ExtB"/>
              </a:rPr>
              <a:t>-------焦煤干燥及煤粉造粒工艺</a:t>
            </a:r>
            <a:endParaRPr sz="1500" b="1" i="0" u="none" strike="noStrike" cap="none" dirty="0">
              <a:solidFill>
                <a:schemeClr val="dk1"/>
              </a:solidFill>
              <a:latin typeface="PMingLiU-ExtB"/>
              <a:ea typeface="PMingLiU-ExtB"/>
              <a:cs typeface="PMingLiU-ExtB"/>
              <a:sym typeface="PMingLiU-ExtB"/>
            </a:endParaRPr>
          </a:p>
          <a:p>
            <a:pPr marL="0" marR="0" lvl="0" indent="0" algn="ctr" rtl="0">
              <a:lnSpc>
                <a:spcPct val="125000"/>
              </a:lnSpc>
              <a:spcBef>
                <a:spcPts val="0"/>
              </a:spcBef>
              <a:spcAft>
                <a:spcPts val="0"/>
              </a:spcAft>
              <a:buClr>
                <a:schemeClr val="dk1"/>
              </a:buClr>
              <a:buSzPts val="1200"/>
              <a:buFont typeface="Noto Sans Symbols"/>
              <a:buNone/>
            </a:pPr>
            <a:endParaRPr sz="1200" b="1" i="0" u="none" strike="noStrike" cap="none" dirty="0">
              <a:solidFill>
                <a:srgbClr val="FF0000"/>
              </a:solidFill>
              <a:latin typeface="PMingLiU-ExtB"/>
              <a:ea typeface="PMingLiU-ExtB"/>
              <a:cs typeface="PMingLiU-ExtB"/>
              <a:sym typeface="PMingLiU-ExtB"/>
            </a:endParaRPr>
          </a:p>
        </p:txBody>
      </p:sp>
    </p:spTree>
    <p:extLst>
      <p:ext uri="{BB962C8B-B14F-4D97-AF65-F5344CB8AC3E}">
        <p14:creationId xmlns:p14="http://schemas.microsoft.com/office/powerpoint/2010/main" val="7363979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35d49c1f9a5_2_57"/>
          <p:cNvSpPr txBox="1">
            <a:spLocks noGrp="1"/>
          </p:cNvSpPr>
          <p:nvPr>
            <p:ph type="title"/>
          </p:nvPr>
        </p:nvSpPr>
        <p:spPr>
          <a:xfrm>
            <a:off x="5347097" y="4373166"/>
            <a:ext cx="20718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07" name="Google Shape;307;g35d49c1f9a5_2_57"/>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308" name="Google Shape;308;g35d49c1f9a5_2_57"/>
          <p:cNvSpPr txBox="1">
            <a:spLocks noGrp="1"/>
          </p:cNvSpPr>
          <p:nvPr>
            <p:ph type="body" idx="1"/>
          </p:nvPr>
        </p:nvSpPr>
        <p:spPr>
          <a:xfrm>
            <a:off x="231150" y="239650"/>
            <a:ext cx="8497200" cy="380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zh-CN" altLang="en-US" sz="2700" b="1" dirty="0"/>
              <a:t>戴尔塔</a:t>
            </a:r>
            <a:r>
              <a:rPr lang="en" sz="2700" b="1" dirty="0">
                <a:latin typeface="Arial"/>
                <a:ea typeface="Arial"/>
                <a:cs typeface="Arial"/>
                <a:sym typeface="Arial"/>
              </a:rPr>
              <a:t>焦煤预处理工艺</a:t>
            </a:r>
            <a:endParaRPr dirty="0"/>
          </a:p>
          <a:p>
            <a:pPr marL="177800" lvl="0" indent="-114300" algn="l" rtl="0">
              <a:lnSpc>
                <a:spcPct val="120000"/>
              </a:lnSpc>
              <a:spcBef>
                <a:spcPts val="0"/>
              </a:spcBef>
              <a:spcAft>
                <a:spcPts val="0"/>
              </a:spcAft>
              <a:buClr>
                <a:srgbClr val="000000"/>
              </a:buClr>
              <a:buSzPts val="900"/>
              <a:buNone/>
            </a:pPr>
            <a:endParaRPr sz="900" dirty="0"/>
          </a:p>
          <a:p>
            <a:pPr marL="292100" lvl="0" indent="-285750" algn="l" rtl="0">
              <a:lnSpc>
                <a:spcPct val="120000"/>
              </a:lnSpc>
              <a:spcBef>
                <a:spcPts val="0"/>
              </a:spcBef>
              <a:spcAft>
                <a:spcPts val="0"/>
              </a:spcAft>
              <a:buClr>
                <a:srgbClr val="000000"/>
              </a:buClr>
              <a:buSzPts val="1500"/>
              <a:buFont typeface="Arial"/>
              <a:buChar char="•"/>
            </a:pPr>
            <a:r>
              <a:rPr lang="zh-CN" altLang="en-US" sz="1500" dirty="0"/>
              <a:t>戴尔塔</a:t>
            </a:r>
            <a:r>
              <a:rPr lang="en" sz="1500" dirty="0"/>
              <a:t>工艺过程</a:t>
            </a:r>
            <a:endParaRPr sz="1500" dirty="0"/>
          </a:p>
          <a:p>
            <a:pPr marL="29210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en" sz="1500" dirty="0"/>
              <a:t>借助于戴尔塔公司所独有的高温流化床干燥技术，在消化吸收新日铁的经验和教训基础上，开发出如下的领先于新日铁的焦煤预处理工艺 </a:t>
            </a:r>
            <a:endParaRPr sz="1500" dirty="0"/>
          </a:p>
          <a:p>
            <a:pPr marL="292100" lvl="0" indent="-285750">
              <a:lnSpc>
                <a:spcPct val="120000"/>
              </a:lnSpc>
              <a:spcBef>
                <a:spcPts val="0"/>
              </a:spcBef>
              <a:buClr>
                <a:srgbClr val="000000"/>
              </a:buClr>
              <a:buSzPts val="1500"/>
              <a:buFont typeface="Wingdings" panose="05000000000000000000" pitchFamily="2" charset="2"/>
              <a:buChar char="§"/>
            </a:pPr>
            <a:r>
              <a:rPr lang="zh-CN" altLang="en-US" sz="1500" dirty="0"/>
              <a:t>戴尔塔</a:t>
            </a:r>
            <a:r>
              <a:rPr lang="en" sz="1500" dirty="0"/>
              <a:t>工艺与</a:t>
            </a:r>
            <a:r>
              <a:rPr lang="zh-CN" altLang="en-US" sz="1500" dirty="0"/>
              <a:t>煤粉压块工艺</a:t>
            </a:r>
            <a:r>
              <a:rPr lang="en-CA" altLang="zh-CN" sz="1500" dirty="0"/>
              <a:t>(DAPS)</a:t>
            </a:r>
            <a:r>
              <a:rPr lang="en" sz="1500" dirty="0"/>
              <a:t>和 21</a:t>
            </a:r>
            <a:r>
              <a:rPr lang="zh-CN" altLang="en-US" sz="1500" dirty="0"/>
              <a:t>世纪炼焦工艺</a:t>
            </a:r>
            <a:r>
              <a:rPr lang="en-CA" altLang="zh-CN" sz="1500" dirty="0"/>
              <a:t>(SCOPE 21)</a:t>
            </a:r>
            <a:r>
              <a:rPr lang="en" sz="1500" dirty="0"/>
              <a:t>的主要区别</a:t>
            </a:r>
            <a:endParaRPr dirty="0"/>
          </a:p>
          <a:p>
            <a:pPr marL="292100" lvl="0" indent="-285750" algn="l" rtl="0">
              <a:lnSpc>
                <a:spcPct val="120000"/>
              </a:lnSpc>
              <a:spcBef>
                <a:spcPts val="0"/>
              </a:spcBef>
              <a:spcAft>
                <a:spcPts val="0"/>
              </a:spcAft>
              <a:buClr>
                <a:srgbClr val="000000"/>
              </a:buClr>
              <a:buSzPts val="1500"/>
              <a:buFont typeface="Wingdings" panose="05000000000000000000" pitchFamily="2" charset="2"/>
              <a:buChar char="q"/>
            </a:pPr>
            <a:r>
              <a:rPr lang="en" sz="1500" dirty="0"/>
              <a:t>根据新日铁焦煤预处理工艺研发的经验和教训，沥青为粘结剂的煤粉造粒工艺应当避免，以降低运行费用，而是采用水溶性粘结剂煤粉造粒工艺，或超细煤粉的无粘结剂造粒工艺</a:t>
            </a:r>
            <a:endParaRPr dirty="0"/>
          </a:p>
          <a:p>
            <a:pPr marL="292100" lvl="0" indent="-285750" algn="l" rtl="0">
              <a:lnSpc>
                <a:spcPct val="120000"/>
              </a:lnSpc>
              <a:spcBef>
                <a:spcPts val="0"/>
              </a:spcBef>
              <a:spcAft>
                <a:spcPts val="0"/>
              </a:spcAft>
              <a:buClr>
                <a:srgbClr val="000000"/>
              </a:buClr>
              <a:buSzPts val="1500"/>
              <a:buFont typeface="Wingdings" panose="05000000000000000000" pitchFamily="2" charset="2"/>
              <a:buChar char="q"/>
            </a:pPr>
            <a:r>
              <a:rPr lang="en" sz="1500" dirty="0"/>
              <a:t>粗粒煤的快速预热工艺不予考虑，因为其对增加弱粘煤配比比例和焦炉增产效果不显著，且工艺设备投资大</a:t>
            </a:r>
            <a:endParaRPr sz="1500" dirty="0"/>
          </a:p>
          <a:p>
            <a:pPr marL="292100" lvl="0" indent="-285750" algn="l" rtl="0">
              <a:lnSpc>
                <a:spcPct val="120000"/>
              </a:lnSpc>
              <a:spcBef>
                <a:spcPts val="0"/>
              </a:spcBef>
              <a:spcAft>
                <a:spcPts val="0"/>
              </a:spcAft>
              <a:buSzPts val="1500"/>
              <a:buFont typeface="Wingdings" panose="05000000000000000000" pitchFamily="2" charset="2"/>
              <a:buChar char="q"/>
            </a:pPr>
            <a:r>
              <a:rPr lang="en" sz="1500" dirty="0"/>
              <a:t>焦煤装炉温度不应过高于220</a:t>
            </a:r>
            <a:r>
              <a:rPr lang="en" sz="1600" dirty="0">
                <a:solidFill>
                  <a:schemeClr val="dk1"/>
                </a:solidFill>
                <a:latin typeface="PMingLiU-ExtB"/>
                <a:ea typeface="PMingLiU-ExtB"/>
                <a:cs typeface="PMingLiU-ExtB"/>
                <a:sym typeface="PMingLiU-ExtB"/>
              </a:rPr>
              <a:t>℃，</a:t>
            </a:r>
            <a:r>
              <a:rPr lang="en" sz="1500" dirty="0"/>
              <a:t>这样预热后的焦煤输送和储存仍可以采用目前焦化厂的设备（带式输送机，煤塔和装煤车），而无需密相气</a:t>
            </a:r>
            <a:r>
              <a:rPr lang="zh-CN" altLang="en-US" sz="1500" dirty="0"/>
              <a:t>力</a:t>
            </a:r>
            <a:r>
              <a:rPr lang="en" sz="1500" dirty="0"/>
              <a:t>输送</a:t>
            </a:r>
            <a:r>
              <a:rPr lang="zh-CN" altLang="en-US" sz="1500" dirty="0"/>
              <a:t>装置</a:t>
            </a:r>
            <a:endParaRPr sz="1500" dirty="0"/>
          </a:p>
          <a:p>
            <a:pPr marL="0" lvl="0" indent="0" algn="l" rtl="0">
              <a:lnSpc>
                <a:spcPct val="120000"/>
              </a:lnSpc>
              <a:spcBef>
                <a:spcPts val="0"/>
              </a:spcBef>
              <a:spcAft>
                <a:spcPts val="0"/>
              </a:spcAft>
              <a:buSzPts val="1400"/>
              <a:buNone/>
            </a:pPr>
            <a:endParaRPr sz="1500" dirty="0"/>
          </a:p>
        </p:txBody>
      </p:sp>
    </p:spTree>
    <p:extLst>
      <p:ext uri="{BB962C8B-B14F-4D97-AF65-F5344CB8AC3E}">
        <p14:creationId xmlns:p14="http://schemas.microsoft.com/office/powerpoint/2010/main" val="3187396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35d49c1f9a5_2_63"/>
          <p:cNvSpPr txBox="1">
            <a:spLocks noGrp="1"/>
          </p:cNvSpPr>
          <p:nvPr>
            <p:ph type="title"/>
          </p:nvPr>
        </p:nvSpPr>
        <p:spPr>
          <a:xfrm>
            <a:off x="5347097" y="4373166"/>
            <a:ext cx="20718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14" name="Google Shape;314;g35d49c1f9a5_2_63"/>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315" name="Google Shape;315;g35d49c1f9a5_2_63"/>
          <p:cNvSpPr txBox="1">
            <a:spLocks noGrp="1"/>
          </p:cNvSpPr>
          <p:nvPr>
            <p:ph type="body" idx="1"/>
          </p:nvPr>
        </p:nvSpPr>
        <p:spPr>
          <a:xfrm>
            <a:off x="103050" y="74925"/>
            <a:ext cx="8788800" cy="4471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zh-CN" altLang="en-US" sz="2700" b="1" dirty="0"/>
              <a:t>戴尔塔</a:t>
            </a:r>
            <a:r>
              <a:rPr lang="en" sz="2700" b="1" dirty="0">
                <a:latin typeface="Arial"/>
                <a:ea typeface="Arial"/>
                <a:cs typeface="Arial"/>
                <a:sym typeface="Arial"/>
              </a:rPr>
              <a:t>焦煤预处理工艺</a:t>
            </a:r>
            <a:endParaRPr dirty="0"/>
          </a:p>
          <a:p>
            <a:pPr marL="177800" lvl="0" indent="-114300" algn="l" rtl="0">
              <a:lnSpc>
                <a:spcPct val="120000"/>
              </a:lnSpc>
              <a:spcBef>
                <a:spcPts val="0"/>
              </a:spcBef>
              <a:spcAft>
                <a:spcPts val="0"/>
              </a:spcAft>
              <a:buClr>
                <a:srgbClr val="000000"/>
              </a:buClr>
              <a:buSzPts val="900"/>
              <a:buNone/>
            </a:pPr>
            <a:endParaRPr sz="900" dirty="0"/>
          </a:p>
          <a:p>
            <a:pPr marL="292100" lvl="0" indent="-285750" algn="l" rtl="0">
              <a:lnSpc>
                <a:spcPct val="120000"/>
              </a:lnSpc>
              <a:spcBef>
                <a:spcPts val="0"/>
              </a:spcBef>
              <a:spcAft>
                <a:spcPts val="0"/>
              </a:spcAft>
              <a:buClr>
                <a:srgbClr val="000000"/>
              </a:buClr>
              <a:buSzPts val="1500"/>
              <a:buFont typeface="Arial"/>
              <a:buChar char="•"/>
            </a:pPr>
            <a:r>
              <a:rPr lang="zh-CN" altLang="en-US" sz="1500" dirty="0"/>
              <a:t>戴尔塔</a:t>
            </a:r>
            <a:r>
              <a:rPr lang="en" sz="1500" dirty="0"/>
              <a:t>工艺过程</a:t>
            </a:r>
            <a:endParaRPr sz="1500" dirty="0"/>
          </a:p>
          <a:p>
            <a:pPr marL="292100" lvl="0" indent="-285750" algn="l" rtl="0">
              <a:lnSpc>
                <a:spcPct val="120000"/>
              </a:lnSpc>
              <a:spcBef>
                <a:spcPts val="0"/>
              </a:spcBef>
              <a:spcAft>
                <a:spcPts val="0"/>
              </a:spcAft>
              <a:buClr>
                <a:srgbClr val="000000"/>
              </a:buClr>
              <a:buSzPts val="1500"/>
              <a:buFont typeface="Wingdings" panose="05000000000000000000" pitchFamily="2" charset="2"/>
              <a:buChar char="q"/>
            </a:pPr>
            <a:r>
              <a:rPr lang="en" sz="1500" dirty="0"/>
              <a:t>湿焦煤原煤加入高温流化床干燥机中，在干燥的同时其中的煤粉被干燥尾气携带，干燥尾气携带的煤粉首先经过</a:t>
            </a:r>
            <a:r>
              <a:rPr lang="zh-CN" altLang="en-US" sz="1500" dirty="0"/>
              <a:t>煤粉分级除尘器</a:t>
            </a:r>
            <a:r>
              <a:rPr lang="en" sz="1500" dirty="0"/>
              <a:t>其中的0.1</a:t>
            </a:r>
            <a:r>
              <a:rPr lang="en-US" altLang="zh-CN" sz="1500" dirty="0"/>
              <a:t>mm</a:t>
            </a:r>
            <a:r>
              <a:rPr lang="en" sz="1500" dirty="0"/>
              <a:t>以上的细粒煤100%地被分离出来，分离出来的0.1</a:t>
            </a:r>
            <a:r>
              <a:rPr lang="en-US" altLang="zh-CN" sz="1500" dirty="0"/>
              <a:t>mm</a:t>
            </a:r>
            <a:r>
              <a:rPr lang="en" sz="1500" dirty="0"/>
              <a:t>以上的细粒煤与从流化床干燥机排出的粗粒煤一同装入焦炉</a:t>
            </a:r>
            <a:endParaRPr sz="1500" dirty="0"/>
          </a:p>
          <a:p>
            <a:pPr marL="292100" lvl="0" indent="-285750" algn="l" rtl="0">
              <a:lnSpc>
                <a:spcPct val="120000"/>
              </a:lnSpc>
              <a:spcBef>
                <a:spcPts val="0"/>
              </a:spcBef>
              <a:spcAft>
                <a:spcPts val="0"/>
              </a:spcAft>
              <a:buClr>
                <a:srgbClr val="000000"/>
              </a:buClr>
              <a:buSzPts val="1500"/>
              <a:buFont typeface="Wingdings" panose="05000000000000000000" pitchFamily="2" charset="2"/>
              <a:buChar char="q"/>
            </a:pPr>
            <a:r>
              <a:rPr lang="en" sz="1500" dirty="0"/>
              <a:t>离开</a:t>
            </a:r>
            <a:r>
              <a:rPr lang="zh-CN" altLang="en-US" sz="1500" dirty="0"/>
              <a:t>煤粉分级除尘器</a:t>
            </a:r>
            <a:r>
              <a:rPr lang="en" sz="1500" dirty="0"/>
              <a:t>的尾气再经过高效旋风除尘器将其中的超细煤粉分离出来（旋风除尘器中收集的超细煤粉的粒度100%地小于0.1</a:t>
            </a:r>
            <a:r>
              <a:rPr lang="en-US" altLang="zh-CN" sz="1500" dirty="0"/>
              <a:t>mm</a:t>
            </a:r>
            <a:r>
              <a:rPr lang="en" sz="1500" dirty="0"/>
              <a:t>）</a:t>
            </a:r>
            <a:endParaRPr sz="1500" dirty="0"/>
          </a:p>
          <a:p>
            <a:pPr marL="292100" lvl="0" indent="-285750" algn="l" rtl="0">
              <a:lnSpc>
                <a:spcPct val="120000"/>
              </a:lnSpc>
              <a:spcBef>
                <a:spcPts val="0"/>
              </a:spcBef>
              <a:spcAft>
                <a:spcPts val="0"/>
              </a:spcAft>
              <a:buClr>
                <a:srgbClr val="000000"/>
              </a:buClr>
              <a:buSzPts val="1500"/>
              <a:buFont typeface="Wingdings" panose="05000000000000000000" pitchFamily="2" charset="2"/>
              <a:buChar char="v"/>
            </a:pPr>
            <a:r>
              <a:rPr lang="en" sz="1500" dirty="0"/>
              <a:t>旋风除尘器中收集的超细煤粉有以下处理方式</a:t>
            </a:r>
            <a:endParaRPr sz="1500" dirty="0"/>
          </a:p>
          <a:p>
            <a:pPr marL="292100" lvl="0" indent="-285750" algn="l" rtl="0">
              <a:lnSpc>
                <a:spcPct val="120000"/>
              </a:lnSpc>
              <a:spcBef>
                <a:spcPts val="0"/>
              </a:spcBef>
              <a:spcAft>
                <a:spcPts val="0"/>
              </a:spcAft>
              <a:buSzPts val="1500"/>
              <a:buFont typeface="Wingdings" panose="05000000000000000000" pitchFamily="2" charset="2"/>
              <a:buChar char="Ø"/>
            </a:pPr>
            <a:r>
              <a:rPr lang="en" sz="1500" dirty="0"/>
              <a:t>进行无粘结剂煤粉造粒，造粒后的煤粉块与从流化床干燥机排出的粗粒煤一同装入焦炉（见工艺流程一）</a:t>
            </a:r>
            <a:endParaRPr sz="1500" dirty="0"/>
          </a:p>
          <a:p>
            <a:pPr marL="292100" lvl="0" indent="-285750" algn="l" rtl="0">
              <a:lnSpc>
                <a:spcPct val="120000"/>
              </a:lnSpc>
              <a:spcBef>
                <a:spcPts val="0"/>
              </a:spcBef>
              <a:spcAft>
                <a:spcPts val="0"/>
              </a:spcAft>
              <a:buSzPts val="1500"/>
              <a:buFont typeface="Wingdings" panose="05000000000000000000" pitchFamily="2" charset="2"/>
              <a:buChar char="Ø"/>
            </a:pPr>
            <a:r>
              <a:rPr lang="en" sz="1500" dirty="0"/>
              <a:t>直接用于高炉喷吹而无需造粒处理（见工艺流程</a:t>
            </a:r>
            <a:r>
              <a:rPr lang="zh-CN" altLang="en-US" sz="1500" dirty="0"/>
              <a:t>二</a:t>
            </a:r>
            <a:r>
              <a:rPr lang="en" sz="1500" dirty="0"/>
              <a:t>）</a:t>
            </a:r>
          </a:p>
          <a:p>
            <a:pPr marL="292100" indent="-285750">
              <a:lnSpc>
                <a:spcPct val="120000"/>
              </a:lnSpc>
              <a:spcBef>
                <a:spcPts val="0"/>
              </a:spcBef>
              <a:buSzPts val="1500"/>
              <a:buFont typeface="Wingdings" panose="05000000000000000000" pitchFamily="2" charset="2"/>
              <a:buChar char="Ø"/>
            </a:pPr>
            <a:r>
              <a:rPr lang="zh-CN" altLang="en-US" sz="1500" dirty="0"/>
              <a:t>进行水溶性粘结剂煤粉造粒，造粒后的煤粉块与从流化床干燥机排出的粗粒煤一同装入焦炉（见工艺流程三）</a:t>
            </a:r>
          </a:p>
          <a:p>
            <a:pPr marL="292100" lvl="0" indent="-285750" algn="l" rtl="0">
              <a:lnSpc>
                <a:spcPct val="120000"/>
              </a:lnSpc>
              <a:spcBef>
                <a:spcPts val="0"/>
              </a:spcBef>
              <a:spcAft>
                <a:spcPts val="0"/>
              </a:spcAft>
              <a:buSzPts val="1500"/>
              <a:buFont typeface="Wingdings" panose="05000000000000000000" pitchFamily="2" charset="2"/>
              <a:buChar char="Ø"/>
            </a:pPr>
            <a:endParaRPr sz="1500" dirty="0"/>
          </a:p>
        </p:txBody>
      </p:sp>
    </p:spTree>
    <p:extLst>
      <p:ext uri="{BB962C8B-B14F-4D97-AF65-F5344CB8AC3E}">
        <p14:creationId xmlns:p14="http://schemas.microsoft.com/office/powerpoint/2010/main" val="38681089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35dca2dc687_0_0"/>
          <p:cNvSpPr txBox="1">
            <a:spLocks noGrp="1"/>
          </p:cNvSpPr>
          <p:nvPr>
            <p:ph type="title"/>
          </p:nvPr>
        </p:nvSpPr>
        <p:spPr>
          <a:xfrm>
            <a:off x="5347097" y="4373166"/>
            <a:ext cx="20718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21" name="Google Shape;321;g35dca2dc687_0_0"/>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322" name="Google Shape;322;g35dca2dc687_0_0"/>
          <p:cNvSpPr txBox="1">
            <a:spLocks noGrp="1"/>
          </p:cNvSpPr>
          <p:nvPr>
            <p:ph type="body" idx="1"/>
          </p:nvPr>
        </p:nvSpPr>
        <p:spPr>
          <a:xfrm>
            <a:off x="218830" y="74925"/>
            <a:ext cx="4353169" cy="4471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zh-CN" altLang="en-US" sz="2700" b="1" dirty="0"/>
              <a:t>戴尔塔</a:t>
            </a:r>
            <a:r>
              <a:rPr lang="en" sz="2700" b="1" dirty="0">
                <a:latin typeface="Arial"/>
                <a:ea typeface="Arial"/>
                <a:cs typeface="Arial"/>
                <a:sym typeface="Arial"/>
              </a:rPr>
              <a:t>焦煤预处理工艺</a:t>
            </a:r>
            <a:endParaRPr dirty="0"/>
          </a:p>
          <a:p>
            <a:pPr marL="292100" lvl="0" indent="-285750" algn="l" rtl="0">
              <a:lnSpc>
                <a:spcPct val="120000"/>
              </a:lnSpc>
              <a:spcBef>
                <a:spcPts val="0"/>
              </a:spcBef>
              <a:spcAft>
                <a:spcPts val="0"/>
              </a:spcAft>
              <a:buClr>
                <a:srgbClr val="000000"/>
              </a:buClr>
              <a:buSzPts val="1500"/>
              <a:buFont typeface="Arial"/>
              <a:buChar char="•"/>
            </a:pPr>
            <a:r>
              <a:rPr lang="zh-CN" altLang="en-US" sz="1500" dirty="0"/>
              <a:t>戴尔塔</a:t>
            </a:r>
            <a:r>
              <a:rPr lang="en" sz="1500" dirty="0"/>
              <a:t>工艺过程</a:t>
            </a:r>
            <a:endParaRPr dirty="0"/>
          </a:p>
          <a:p>
            <a:pPr marL="292100" lvl="0" indent="-285750" algn="l" rtl="0">
              <a:lnSpc>
                <a:spcPct val="120000"/>
              </a:lnSpc>
              <a:spcBef>
                <a:spcPts val="0"/>
              </a:spcBef>
              <a:spcAft>
                <a:spcPts val="0"/>
              </a:spcAft>
              <a:buSzPts val="1500"/>
              <a:buFont typeface="Courier New"/>
              <a:buChar char="o"/>
            </a:pPr>
            <a:r>
              <a:rPr lang="en" sz="1500" dirty="0"/>
              <a:t>工艺流程一</a:t>
            </a:r>
            <a:endParaRPr sz="1500" dirty="0"/>
          </a:p>
          <a:p>
            <a:pPr marL="292100" lvl="0" indent="-285750" algn="l" rtl="0">
              <a:lnSpc>
                <a:spcPct val="120000"/>
              </a:lnSpc>
              <a:spcBef>
                <a:spcPts val="0"/>
              </a:spcBef>
              <a:spcAft>
                <a:spcPts val="0"/>
              </a:spcAft>
              <a:buSzPts val="1500"/>
              <a:buFont typeface="Noto Sans Symbols"/>
              <a:buChar char="▪"/>
            </a:pPr>
            <a:r>
              <a:rPr lang="en" sz="1500" dirty="0"/>
              <a:t>超细煤粉造粒的比例为焦煤量的8-10%</a:t>
            </a:r>
            <a:endParaRPr sz="1500" dirty="0"/>
          </a:p>
          <a:p>
            <a:pPr marL="292100" lvl="0" indent="-285750" algn="l" rtl="0">
              <a:lnSpc>
                <a:spcPct val="120000"/>
              </a:lnSpc>
              <a:spcBef>
                <a:spcPts val="0"/>
              </a:spcBef>
              <a:spcAft>
                <a:spcPts val="0"/>
              </a:spcAft>
              <a:buSzPts val="1500"/>
              <a:buFont typeface="Noto Sans Symbols"/>
              <a:buChar char="▪"/>
            </a:pPr>
            <a:r>
              <a:rPr lang="en" sz="1500" dirty="0"/>
              <a:t>超细煤粉造粒的粒度为小于0.1</a:t>
            </a:r>
            <a:r>
              <a:rPr lang="en-US" altLang="zh-CN" sz="1500" dirty="0"/>
              <a:t>mm</a:t>
            </a:r>
            <a:endParaRPr dirty="0"/>
          </a:p>
          <a:p>
            <a:pPr marL="292100" lvl="0" indent="-285750" algn="l" rtl="0">
              <a:lnSpc>
                <a:spcPct val="120000"/>
              </a:lnSpc>
              <a:spcBef>
                <a:spcPts val="0"/>
              </a:spcBef>
              <a:spcAft>
                <a:spcPts val="0"/>
              </a:spcAft>
              <a:buSzPts val="1500"/>
              <a:buFont typeface="Noto Sans Symbols"/>
              <a:buChar char="▪"/>
            </a:pPr>
            <a:r>
              <a:rPr lang="en" sz="1500" dirty="0"/>
              <a:t>粒度为小于0.1</a:t>
            </a:r>
            <a:r>
              <a:rPr lang="en-US" altLang="zh-CN" sz="1500" dirty="0"/>
              <a:t>mm</a:t>
            </a:r>
            <a:r>
              <a:rPr lang="en" sz="1500" dirty="0"/>
              <a:t>的超细煤粉造粒进行无粘结剂造粒的</a:t>
            </a:r>
            <a:r>
              <a:rPr lang="en" sz="1500" b="1" dirty="0"/>
              <a:t>煤粉块强度较好</a:t>
            </a:r>
          </a:p>
          <a:p>
            <a:pPr marL="292100" lvl="0" indent="-285750" algn="l" rtl="0">
              <a:lnSpc>
                <a:spcPct val="120000"/>
              </a:lnSpc>
              <a:spcBef>
                <a:spcPts val="0"/>
              </a:spcBef>
              <a:spcAft>
                <a:spcPts val="0"/>
              </a:spcAft>
              <a:buSzPts val="1500"/>
              <a:buFont typeface="Noto Sans Symbols"/>
              <a:buChar char="▪"/>
            </a:pPr>
            <a:r>
              <a:rPr lang="en" sz="1500" b="1" dirty="0"/>
              <a:t>0.1</a:t>
            </a:r>
            <a:r>
              <a:rPr lang="en-US" altLang="zh-CN" sz="1500" b="1" dirty="0"/>
              <a:t>mm</a:t>
            </a:r>
            <a:r>
              <a:rPr lang="en" sz="1500" b="1" dirty="0"/>
              <a:t>以下的超细煤粉颗粒之间的粘附力/范德华力足够大，造粒后的煤粉块在运输过程中不易因受到冲击而粉碎/粉化，装炉过程较清洁</a:t>
            </a:r>
            <a:endParaRPr sz="1500" b="1" dirty="0"/>
          </a:p>
        </p:txBody>
      </p:sp>
      <p:pic>
        <p:nvPicPr>
          <p:cNvPr id="3" name="Picture 2" descr="Diagram of a machine with text and symbols&#10;&#10;AI-generated content may be incorrect.">
            <a:extLst>
              <a:ext uri="{FF2B5EF4-FFF2-40B4-BE49-F238E27FC236}">
                <a16:creationId xmlns:a16="http://schemas.microsoft.com/office/drawing/2014/main" id="{7E1E5566-F1E3-5BE2-347B-3D31C7091BDB}"/>
              </a:ext>
            </a:extLst>
          </p:cNvPr>
          <p:cNvPicPr>
            <a:picLocks noChangeAspect="1"/>
          </p:cNvPicPr>
          <p:nvPr/>
        </p:nvPicPr>
        <p:blipFill>
          <a:blip r:embed="rId4"/>
          <a:stretch>
            <a:fillRect/>
          </a:stretch>
        </p:blipFill>
        <p:spPr>
          <a:xfrm>
            <a:off x="5095637" y="-596775"/>
            <a:ext cx="8920976" cy="5143500"/>
          </a:xfrm>
          <a:prstGeom prst="rect">
            <a:avLst/>
          </a:prstGeom>
        </p:spPr>
      </p:pic>
    </p:spTree>
    <p:extLst>
      <p:ext uri="{BB962C8B-B14F-4D97-AF65-F5344CB8AC3E}">
        <p14:creationId xmlns:p14="http://schemas.microsoft.com/office/powerpoint/2010/main" val="29075611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35dca2dc687_0_150"/>
          <p:cNvSpPr txBox="1">
            <a:spLocks noGrp="1"/>
          </p:cNvSpPr>
          <p:nvPr>
            <p:ph type="title"/>
          </p:nvPr>
        </p:nvSpPr>
        <p:spPr>
          <a:xfrm>
            <a:off x="5347097" y="4373166"/>
            <a:ext cx="20718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37" name="Google Shape;337;g35dca2dc687_0_150"/>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338" name="Google Shape;338;g35dca2dc687_0_150"/>
          <p:cNvSpPr txBox="1">
            <a:spLocks noGrp="1"/>
          </p:cNvSpPr>
          <p:nvPr>
            <p:ph type="body" idx="1"/>
          </p:nvPr>
        </p:nvSpPr>
        <p:spPr>
          <a:xfrm>
            <a:off x="117231" y="74925"/>
            <a:ext cx="3600826" cy="4471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zh-CN" altLang="en-US" sz="2700" b="1" dirty="0"/>
              <a:t>戴尔塔</a:t>
            </a:r>
            <a:r>
              <a:rPr lang="en" sz="2700" b="1" dirty="0">
                <a:latin typeface="Arial"/>
                <a:ea typeface="Arial"/>
                <a:cs typeface="Arial"/>
                <a:sym typeface="Arial"/>
              </a:rPr>
              <a:t>焦煤预处理工艺</a:t>
            </a:r>
            <a:endParaRPr dirty="0"/>
          </a:p>
          <a:p>
            <a:pPr marL="177800" lvl="0" indent="-114300" algn="l" rtl="0">
              <a:lnSpc>
                <a:spcPct val="120000"/>
              </a:lnSpc>
              <a:spcBef>
                <a:spcPts val="0"/>
              </a:spcBef>
              <a:spcAft>
                <a:spcPts val="0"/>
              </a:spcAft>
              <a:buClr>
                <a:srgbClr val="000000"/>
              </a:buClr>
              <a:buSzPts val="900"/>
              <a:buNone/>
            </a:pPr>
            <a:endParaRPr sz="900" dirty="0"/>
          </a:p>
          <a:p>
            <a:pPr marL="292100" lvl="0" indent="-285750" algn="l" rtl="0">
              <a:lnSpc>
                <a:spcPct val="120000"/>
              </a:lnSpc>
              <a:spcBef>
                <a:spcPts val="0"/>
              </a:spcBef>
              <a:spcAft>
                <a:spcPts val="0"/>
              </a:spcAft>
              <a:buClr>
                <a:srgbClr val="000000"/>
              </a:buClr>
              <a:buSzPts val="1500"/>
              <a:buFont typeface="Arial"/>
              <a:buChar char="•"/>
            </a:pPr>
            <a:r>
              <a:rPr lang="zh-CN" altLang="en-US" sz="1500" dirty="0"/>
              <a:t>戴尔塔</a:t>
            </a:r>
            <a:r>
              <a:rPr lang="en" sz="1500" dirty="0"/>
              <a:t>工艺过程</a:t>
            </a:r>
            <a:endParaRPr dirty="0"/>
          </a:p>
          <a:p>
            <a:pPr marL="292100" lvl="0" indent="-285750" algn="l" rtl="0">
              <a:lnSpc>
                <a:spcPct val="120000"/>
              </a:lnSpc>
              <a:spcBef>
                <a:spcPts val="0"/>
              </a:spcBef>
              <a:spcAft>
                <a:spcPts val="0"/>
              </a:spcAft>
              <a:buSzPts val="1500"/>
              <a:buFont typeface="Courier New"/>
              <a:buChar char="o"/>
            </a:pPr>
            <a:r>
              <a:rPr lang="en" sz="1500" dirty="0"/>
              <a:t>工艺流程三</a:t>
            </a:r>
            <a:endParaRPr sz="1500" dirty="0"/>
          </a:p>
          <a:p>
            <a:pPr marL="292100" lvl="0" indent="-285750" algn="l" rtl="0">
              <a:lnSpc>
                <a:spcPct val="120000"/>
              </a:lnSpc>
              <a:spcBef>
                <a:spcPts val="0"/>
              </a:spcBef>
              <a:spcAft>
                <a:spcPts val="0"/>
              </a:spcAft>
              <a:buSzPts val="1500"/>
              <a:buFont typeface="Noto Sans Symbols"/>
              <a:buChar char="▪"/>
            </a:pPr>
            <a:r>
              <a:rPr lang="en" sz="1500" dirty="0"/>
              <a:t>超细煤的比例为焦煤量的8-10%</a:t>
            </a:r>
            <a:endParaRPr sz="1500" dirty="0"/>
          </a:p>
          <a:p>
            <a:pPr marL="292100" lvl="0" indent="-285750" algn="l" rtl="0">
              <a:lnSpc>
                <a:spcPct val="120000"/>
              </a:lnSpc>
              <a:spcBef>
                <a:spcPts val="0"/>
              </a:spcBef>
              <a:spcAft>
                <a:spcPts val="0"/>
              </a:spcAft>
              <a:buSzPts val="1500"/>
              <a:buFont typeface="Noto Sans Symbols"/>
              <a:buChar char="▪"/>
            </a:pPr>
            <a:r>
              <a:rPr lang="en" sz="1500" dirty="0"/>
              <a:t>超细煤粉小于0.1</a:t>
            </a:r>
            <a:r>
              <a:rPr lang="en-US" altLang="zh-CN" sz="1500" dirty="0"/>
              <a:t>m</a:t>
            </a:r>
            <a:r>
              <a:rPr lang="en" sz="1500" dirty="0"/>
              <a:t>m，粒度满足高炉喷吹煤对粒度的要求 </a:t>
            </a:r>
            <a:endParaRPr sz="1500" dirty="0"/>
          </a:p>
          <a:p>
            <a:pPr marL="292100" lvl="0" indent="-285750" algn="l" rtl="0">
              <a:lnSpc>
                <a:spcPct val="120000"/>
              </a:lnSpc>
              <a:spcBef>
                <a:spcPts val="0"/>
              </a:spcBef>
              <a:spcAft>
                <a:spcPts val="0"/>
              </a:spcAft>
              <a:buSzPts val="1500"/>
              <a:buFont typeface="Noto Sans Symbols"/>
              <a:buChar char="▪"/>
            </a:pPr>
            <a:r>
              <a:rPr lang="en" sz="1500" b="1" dirty="0"/>
              <a:t>工艺流程最短</a:t>
            </a:r>
            <a:endParaRPr sz="1500" b="1" dirty="0"/>
          </a:p>
          <a:p>
            <a:pPr marL="292100" lvl="0" indent="-285750" algn="l" rtl="0">
              <a:lnSpc>
                <a:spcPct val="120000"/>
              </a:lnSpc>
              <a:spcBef>
                <a:spcPts val="0"/>
              </a:spcBef>
              <a:spcAft>
                <a:spcPts val="0"/>
              </a:spcAft>
              <a:buSzPts val="1500"/>
              <a:buFont typeface="Noto Sans Symbols"/>
              <a:buChar char="▪"/>
            </a:pPr>
            <a:r>
              <a:rPr lang="en" sz="1500" b="1" dirty="0"/>
              <a:t>装炉过程最清洁</a:t>
            </a:r>
            <a:endParaRPr sz="1500" b="1" dirty="0"/>
          </a:p>
          <a:p>
            <a:pPr marL="292100" lvl="0" indent="-285750" algn="l" rtl="0">
              <a:lnSpc>
                <a:spcPct val="120000"/>
              </a:lnSpc>
              <a:spcBef>
                <a:spcPts val="0"/>
              </a:spcBef>
              <a:spcAft>
                <a:spcPts val="0"/>
              </a:spcAft>
              <a:buSzPts val="1500"/>
              <a:buFont typeface="Noto Sans Symbols"/>
              <a:buChar char="▪"/>
            </a:pPr>
            <a:r>
              <a:rPr lang="en" sz="1500" b="1" dirty="0"/>
              <a:t>仅适于联合焦化厂</a:t>
            </a:r>
            <a:endParaRPr sz="1500" b="1" dirty="0"/>
          </a:p>
        </p:txBody>
      </p:sp>
      <p:pic>
        <p:nvPicPr>
          <p:cNvPr id="3" name="Picture 2" descr="Diagram of a machine with text and symbols&#10;&#10;AI-generated content may be incorrect.">
            <a:extLst>
              <a:ext uri="{FF2B5EF4-FFF2-40B4-BE49-F238E27FC236}">
                <a16:creationId xmlns:a16="http://schemas.microsoft.com/office/drawing/2014/main" id="{44512C05-87E5-7235-9A24-45BE41EADDE9}"/>
              </a:ext>
            </a:extLst>
          </p:cNvPr>
          <p:cNvPicPr>
            <a:picLocks noChangeAspect="1"/>
          </p:cNvPicPr>
          <p:nvPr/>
        </p:nvPicPr>
        <p:blipFill>
          <a:blip r:embed="rId4"/>
          <a:stretch>
            <a:fillRect/>
          </a:stretch>
        </p:blipFill>
        <p:spPr>
          <a:xfrm>
            <a:off x="3607265" y="110641"/>
            <a:ext cx="9144000" cy="4400368"/>
          </a:xfrm>
          <a:prstGeom prst="rect">
            <a:avLst/>
          </a:prstGeom>
        </p:spPr>
      </p:pic>
    </p:spTree>
    <p:extLst>
      <p:ext uri="{BB962C8B-B14F-4D97-AF65-F5344CB8AC3E}">
        <p14:creationId xmlns:p14="http://schemas.microsoft.com/office/powerpoint/2010/main" val="21993698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35dca2dc687_0_14"/>
          <p:cNvSpPr txBox="1">
            <a:spLocks noGrp="1"/>
          </p:cNvSpPr>
          <p:nvPr>
            <p:ph type="title"/>
          </p:nvPr>
        </p:nvSpPr>
        <p:spPr>
          <a:xfrm>
            <a:off x="5347097" y="4373166"/>
            <a:ext cx="20718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29" name="Google Shape;329;g35dca2dc687_0_14"/>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330" name="Google Shape;330;g35dca2dc687_0_14"/>
          <p:cNvSpPr txBox="1">
            <a:spLocks noGrp="1"/>
          </p:cNvSpPr>
          <p:nvPr>
            <p:ph type="body" idx="1"/>
          </p:nvPr>
        </p:nvSpPr>
        <p:spPr>
          <a:xfrm>
            <a:off x="103050" y="74925"/>
            <a:ext cx="4007842" cy="4471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zh-CN" altLang="en-US" sz="2700" b="1" dirty="0"/>
              <a:t>戴尔塔</a:t>
            </a:r>
            <a:r>
              <a:rPr lang="en" sz="2700" b="1" dirty="0">
                <a:latin typeface="Arial"/>
                <a:ea typeface="Arial"/>
                <a:cs typeface="Arial"/>
                <a:sym typeface="Arial"/>
              </a:rPr>
              <a:t>焦煤预处理工艺</a:t>
            </a:r>
            <a:endParaRPr dirty="0"/>
          </a:p>
          <a:p>
            <a:pPr marL="177800" lvl="0" indent="-114300" algn="l" rtl="0">
              <a:lnSpc>
                <a:spcPct val="120000"/>
              </a:lnSpc>
              <a:spcBef>
                <a:spcPts val="0"/>
              </a:spcBef>
              <a:spcAft>
                <a:spcPts val="0"/>
              </a:spcAft>
              <a:buClr>
                <a:srgbClr val="000000"/>
              </a:buClr>
              <a:buSzPts val="900"/>
              <a:buNone/>
            </a:pPr>
            <a:endParaRPr sz="900" dirty="0"/>
          </a:p>
          <a:p>
            <a:pPr marL="292100" lvl="0" indent="-285750" algn="l" rtl="0">
              <a:lnSpc>
                <a:spcPct val="120000"/>
              </a:lnSpc>
              <a:spcBef>
                <a:spcPts val="0"/>
              </a:spcBef>
              <a:spcAft>
                <a:spcPts val="0"/>
              </a:spcAft>
              <a:buClr>
                <a:srgbClr val="000000"/>
              </a:buClr>
              <a:buSzPts val="1500"/>
              <a:buFont typeface="Arial"/>
              <a:buChar char="•"/>
            </a:pPr>
            <a:r>
              <a:rPr lang="zh-CN" altLang="en-US" sz="1500" dirty="0"/>
              <a:t>戴尔塔</a:t>
            </a:r>
            <a:r>
              <a:rPr lang="en" sz="1500" dirty="0"/>
              <a:t>工艺过程</a:t>
            </a:r>
            <a:endParaRPr dirty="0"/>
          </a:p>
          <a:p>
            <a:pPr marL="292100" lvl="0" indent="-285750" algn="l" rtl="0">
              <a:lnSpc>
                <a:spcPct val="120000"/>
              </a:lnSpc>
              <a:spcBef>
                <a:spcPts val="0"/>
              </a:spcBef>
              <a:spcAft>
                <a:spcPts val="0"/>
              </a:spcAft>
              <a:buSzPts val="1500"/>
              <a:buFont typeface="Courier New"/>
              <a:buChar char="o"/>
            </a:pPr>
            <a:r>
              <a:rPr lang="en" sz="1500" dirty="0"/>
              <a:t>工艺流程二</a:t>
            </a:r>
            <a:endParaRPr sz="1500" dirty="0"/>
          </a:p>
          <a:p>
            <a:pPr marL="292100" lvl="0" indent="-285750" algn="l" rtl="0">
              <a:lnSpc>
                <a:spcPct val="120000"/>
              </a:lnSpc>
              <a:spcBef>
                <a:spcPts val="0"/>
              </a:spcBef>
              <a:spcAft>
                <a:spcPts val="0"/>
              </a:spcAft>
              <a:buSzPts val="1500"/>
              <a:buFont typeface="Noto Sans Symbols"/>
              <a:buChar char="▪"/>
            </a:pPr>
            <a:r>
              <a:rPr lang="en" sz="1500" dirty="0"/>
              <a:t>超细煤粉造粒的比例为焦煤量的8-10%</a:t>
            </a:r>
            <a:endParaRPr sz="1500" dirty="0"/>
          </a:p>
          <a:p>
            <a:pPr marL="292100" lvl="0" indent="-285750" algn="l" rtl="0">
              <a:lnSpc>
                <a:spcPct val="120000"/>
              </a:lnSpc>
              <a:spcBef>
                <a:spcPts val="0"/>
              </a:spcBef>
              <a:spcAft>
                <a:spcPts val="0"/>
              </a:spcAft>
              <a:buSzPts val="1500"/>
              <a:buFont typeface="Noto Sans Symbols"/>
              <a:buChar char="▪"/>
            </a:pPr>
            <a:r>
              <a:rPr lang="en" sz="1500" dirty="0"/>
              <a:t>超细煤粉造粒的粒度小于0.1</a:t>
            </a:r>
            <a:r>
              <a:rPr lang="en-US" altLang="zh-CN" sz="1500" dirty="0"/>
              <a:t>mm</a:t>
            </a:r>
            <a:endParaRPr sz="1500" dirty="0"/>
          </a:p>
          <a:p>
            <a:pPr marL="292100" lvl="0" indent="-285750" algn="l" rtl="0">
              <a:lnSpc>
                <a:spcPct val="120000"/>
              </a:lnSpc>
              <a:spcBef>
                <a:spcPts val="0"/>
              </a:spcBef>
              <a:spcAft>
                <a:spcPts val="0"/>
              </a:spcAft>
              <a:buSzPts val="1500"/>
              <a:buFont typeface="Noto Sans Symbols"/>
              <a:buChar char="▪"/>
            </a:pPr>
            <a:r>
              <a:rPr lang="en" sz="1500" dirty="0"/>
              <a:t>水溶性粘结剂的添加量为煤粉量的1/1000</a:t>
            </a:r>
            <a:r>
              <a:rPr lang="zh-CN" altLang="en-US" sz="1500" dirty="0"/>
              <a:t>，焦煤量的</a:t>
            </a:r>
            <a:r>
              <a:rPr lang="en-CA" altLang="zh-CN" sz="1500" dirty="0"/>
              <a:t>1/10000</a:t>
            </a:r>
            <a:endParaRPr sz="1500" dirty="0"/>
          </a:p>
          <a:p>
            <a:pPr marL="292100" lvl="0" indent="-285750" algn="l" rtl="0">
              <a:lnSpc>
                <a:spcPct val="120000"/>
              </a:lnSpc>
              <a:spcBef>
                <a:spcPts val="0"/>
              </a:spcBef>
              <a:spcAft>
                <a:spcPts val="0"/>
              </a:spcAft>
              <a:buSzPts val="1500"/>
              <a:buFont typeface="Noto Sans Symbols"/>
              <a:buChar char="▪"/>
            </a:pPr>
            <a:r>
              <a:rPr lang="en" sz="1500" dirty="0"/>
              <a:t>工艺流程较长</a:t>
            </a:r>
            <a:r>
              <a:rPr lang="zh-CN" altLang="en-US" sz="1500" dirty="0"/>
              <a:t>，能耗高</a:t>
            </a:r>
            <a:endParaRPr lang="en" sz="1500" dirty="0"/>
          </a:p>
          <a:p>
            <a:pPr marL="292100" lvl="0" indent="-285750" algn="l" rtl="0">
              <a:lnSpc>
                <a:spcPct val="120000"/>
              </a:lnSpc>
              <a:spcBef>
                <a:spcPts val="0"/>
              </a:spcBef>
              <a:spcAft>
                <a:spcPts val="0"/>
              </a:spcAft>
              <a:buSzPts val="1500"/>
              <a:buFont typeface="Noto Sans Symbols"/>
              <a:buChar char="▪"/>
            </a:pPr>
            <a:r>
              <a:rPr lang="en" sz="1500" b="1" dirty="0"/>
              <a:t>煤粉块的强度高</a:t>
            </a:r>
            <a:r>
              <a:rPr lang="en" sz="1500" dirty="0"/>
              <a:t>，</a:t>
            </a:r>
            <a:r>
              <a:rPr lang="en" sz="1500" b="1" dirty="0"/>
              <a:t>装炉过程清洁</a:t>
            </a:r>
            <a:endParaRPr sz="1500" b="1" dirty="0"/>
          </a:p>
        </p:txBody>
      </p:sp>
      <p:pic>
        <p:nvPicPr>
          <p:cNvPr id="3" name="Picture 2" descr="A diagram of a machine&#10;&#10;AI-generated content may be incorrect.">
            <a:extLst>
              <a:ext uri="{FF2B5EF4-FFF2-40B4-BE49-F238E27FC236}">
                <a16:creationId xmlns:a16="http://schemas.microsoft.com/office/drawing/2014/main" id="{93FB6060-B60F-A1A0-E097-5ABBF0360D7C}"/>
              </a:ext>
            </a:extLst>
          </p:cNvPr>
          <p:cNvPicPr>
            <a:picLocks noChangeAspect="1"/>
          </p:cNvPicPr>
          <p:nvPr/>
        </p:nvPicPr>
        <p:blipFill>
          <a:blip r:embed="rId4"/>
          <a:stretch>
            <a:fillRect/>
          </a:stretch>
        </p:blipFill>
        <p:spPr>
          <a:xfrm>
            <a:off x="4477914" y="-74925"/>
            <a:ext cx="6583680" cy="5143500"/>
          </a:xfrm>
          <a:prstGeom prst="rect">
            <a:avLst/>
          </a:prstGeom>
        </p:spPr>
      </p:pic>
    </p:spTree>
    <p:extLst>
      <p:ext uri="{BB962C8B-B14F-4D97-AF65-F5344CB8AC3E}">
        <p14:creationId xmlns:p14="http://schemas.microsoft.com/office/powerpoint/2010/main" val="1092190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29D461E9-62C8-4F25-4A70-389229AD69D8}"/>
            </a:ext>
          </a:extLst>
        </p:cNvPr>
        <p:cNvGrpSpPr/>
        <p:nvPr/>
      </p:nvGrpSpPr>
      <p:grpSpPr>
        <a:xfrm>
          <a:off x="0" y="0"/>
          <a:ext cx="0" cy="0"/>
          <a:chOff x="0" y="0"/>
          <a:chExt cx="0" cy="0"/>
        </a:xfrm>
      </p:grpSpPr>
      <p:sp>
        <p:nvSpPr>
          <p:cNvPr id="98" name="Google Shape;98;p11">
            <a:extLst>
              <a:ext uri="{FF2B5EF4-FFF2-40B4-BE49-F238E27FC236}">
                <a16:creationId xmlns:a16="http://schemas.microsoft.com/office/drawing/2014/main" id="{5DE986CF-8B3E-1ECB-EB02-246BEBB25CD0}"/>
              </a:ext>
            </a:extLst>
          </p:cNvPr>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99" name="Google Shape;99;p11">
            <a:extLst>
              <a:ext uri="{FF2B5EF4-FFF2-40B4-BE49-F238E27FC236}">
                <a16:creationId xmlns:a16="http://schemas.microsoft.com/office/drawing/2014/main" id="{1E35C0AC-8CF2-B8BD-1666-A54FB6751592}"/>
              </a:ext>
            </a:extLst>
          </p:cNvPr>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00" name="Google Shape;100;p11">
            <a:extLst>
              <a:ext uri="{FF2B5EF4-FFF2-40B4-BE49-F238E27FC236}">
                <a16:creationId xmlns:a16="http://schemas.microsoft.com/office/drawing/2014/main" id="{6D5DF80F-6820-BD80-5785-CC8D9C306946}"/>
              </a:ext>
            </a:extLst>
          </p:cNvPr>
          <p:cNvSpPr txBox="1">
            <a:spLocks noGrp="1"/>
          </p:cNvSpPr>
          <p:nvPr>
            <p:ph type="body" idx="1"/>
          </p:nvPr>
        </p:nvSpPr>
        <p:spPr>
          <a:xfrm>
            <a:off x="130629" y="158619"/>
            <a:ext cx="8920065" cy="2709941"/>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焦煤预处理概况</a:t>
            </a:r>
            <a:endParaRPr sz="2700" b="1" dirty="0">
              <a:latin typeface="Microsoft JhengHei"/>
              <a:ea typeface="Microsoft JhengHei"/>
              <a:cs typeface="Microsoft JhengHei"/>
              <a:sym typeface="Microsoft JhengHei"/>
            </a:endParaRPr>
          </a:p>
          <a:p>
            <a:pPr marL="292100" lvl="0" indent="-285750" algn="l" rtl="0">
              <a:lnSpc>
                <a:spcPct val="120000"/>
              </a:lnSpc>
              <a:spcBef>
                <a:spcPts val="0"/>
              </a:spcBef>
              <a:spcAft>
                <a:spcPts val="0"/>
              </a:spcAft>
              <a:buClr>
                <a:srgbClr val="000000"/>
              </a:buClr>
              <a:buSzPts val="1500"/>
              <a:buFont typeface="Arial"/>
              <a:buChar char="•"/>
            </a:pPr>
            <a:r>
              <a:rPr lang="en" sz="1500" dirty="0"/>
              <a:t>新日铁焦煤预处理工艺开发历程 </a:t>
            </a:r>
            <a:endParaRPr sz="1500" dirty="0"/>
          </a:p>
          <a:p>
            <a:pPr marL="292100" lvl="0" indent="-285750" algn="l" rtl="0">
              <a:lnSpc>
                <a:spcPct val="120000"/>
              </a:lnSpc>
              <a:spcBef>
                <a:spcPts val="0"/>
              </a:spcBef>
              <a:spcAft>
                <a:spcPts val="0"/>
              </a:spcAft>
              <a:buClr>
                <a:srgbClr val="000000"/>
              </a:buClr>
              <a:buSzPts val="1500"/>
              <a:buFont typeface="Courier New"/>
              <a:buChar char="o"/>
            </a:pPr>
            <a:r>
              <a:rPr lang="en" sz="1500" dirty="0"/>
              <a:t>煤调湿</a:t>
            </a:r>
            <a:r>
              <a:rPr lang="zh-CN" altLang="en-US" sz="1500" dirty="0"/>
              <a:t>工艺</a:t>
            </a:r>
            <a:r>
              <a:rPr lang="en" sz="1500" dirty="0"/>
              <a:t>/CMC工艺</a:t>
            </a:r>
          </a:p>
          <a:p>
            <a:pPr marL="304800" marR="0" lvl="0" indent="-285750" algn="l" rtl="0">
              <a:lnSpc>
                <a:spcPct val="140000"/>
              </a:lnSpc>
              <a:spcBef>
                <a:spcPts val="0"/>
              </a:spcBef>
              <a:spcAft>
                <a:spcPts val="0"/>
              </a:spcAft>
              <a:buClr>
                <a:srgbClr val="000000"/>
              </a:buClr>
              <a:buSzPts val="1300"/>
              <a:buFont typeface="Wingdings" panose="05000000000000000000" pitchFamily="2" charset="2"/>
              <a:buChar char="§"/>
            </a:pPr>
            <a:r>
              <a:rPr lang="zh-CN" altLang="en-US" sz="1500" dirty="0"/>
              <a:t>下表为新日铁各焦化厂</a:t>
            </a:r>
            <a:r>
              <a:rPr lang="en" sz="1500" dirty="0"/>
              <a:t>煤调湿/CMC工艺</a:t>
            </a:r>
            <a:r>
              <a:rPr lang="zh-CN" altLang="en-US" sz="1500" dirty="0"/>
              <a:t>的焦煤水分，焦炉增产和弱粘煤配比比例</a:t>
            </a:r>
            <a:endParaRPr lang="en-CA" altLang="zh-CN" sz="1500" dirty="0"/>
          </a:p>
          <a:p>
            <a:pPr marL="304800" marR="0" lvl="0" indent="-285750" algn="l" rtl="0">
              <a:lnSpc>
                <a:spcPct val="140000"/>
              </a:lnSpc>
              <a:spcBef>
                <a:spcPts val="0"/>
              </a:spcBef>
              <a:spcAft>
                <a:spcPts val="0"/>
              </a:spcAft>
              <a:buClr>
                <a:srgbClr val="000000"/>
              </a:buClr>
              <a:buSzPts val="1300"/>
              <a:buFont typeface="Wingdings" panose="05000000000000000000" pitchFamily="2" charset="2"/>
              <a:buChar char="q"/>
            </a:pPr>
            <a:r>
              <a:rPr lang="zh-CN" altLang="en-US" sz="1400" b="0" i="0" u="none" strike="noStrike" cap="none" dirty="0">
                <a:solidFill>
                  <a:schemeClr val="dk2"/>
                </a:solidFill>
                <a:latin typeface="Arial"/>
                <a:ea typeface="Arial"/>
                <a:cs typeface="Arial"/>
                <a:sym typeface="Arial"/>
              </a:rPr>
              <a:t>由于没有煤粉造粒工艺，所以 </a:t>
            </a:r>
          </a:p>
          <a:p>
            <a:pPr marL="304800" marR="0" lvl="0" indent="-285750" algn="l" rtl="0">
              <a:lnSpc>
                <a:spcPct val="140000"/>
              </a:lnSpc>
              <a:spcBef>
                <a:spcPts val="0"/>
              </a:spcBef>
              <a:spcAft>
                <a:spcPts val="0"/>
              </a:spcAft>
              <a:buClr>
                <a:srgbClr val="000000"/>
              </a:buClr>
              <a:buSzPts val="1300"/>
              <a:buFont typeface="Wingdings" panose="05000000000000000000" pitchFamily="2" charset="2"/>
              <a:buChar char="v"/>
            </a:pPr>
            <a:r>
              <a:rPr lang="zh-CN" altLang="en-US" sz="1400" b="0" i="0" u="none" strike="noStrike" cap="none" dirty="0">
                <a:solidFill>
                  <a:schemeClr val="dk2"/>
                </a:solidFill>
                <a:latin typeface="Arial"/>
                <a:ea typeface="Arial"/>
                <a:cs typeface="Arial"/>
                <a:sym typeface="Arial"/>
              </a:rPr>
              <a:t>如果入炉水分过低（</a:t>
            </a:r>
            <a:r>
              <a:rPr lang="en-US" altLang="zh-CN" sz="1400" b="0" i="0" u="none" strike="noStrike" cap="none" dirty="0">
                <a:solidFill>
                  <a:schemeClr val="dk2"/>
                </a:solidFill>
                <a:latin typeface="Arial"/>
                <a:ea typeface="Arial"/>
                <a:cs typeface="Arial"/>
                <a:sym typeface="Arial"/>
              </a:rPr>
              <a:t>5%</a:t>
            </a:r>
            <a:r>
              <a:rPr lang="zh-CN" altLang="en-US" sz="1400" b="0" i="0" u="none" strike="noStrike" cap="none" dirty="0">
                <a:solidFill>
                  <a:schemeClr val="dk2"/>
                </a:solidFill>
                <a:latin typeface="Arial"/>
                <a:ea typeface="Arial"/>
                <a:cs typeface="Arial"/>
                <a:sym typeface="Arial"/>
              </a:rPr>
              <a:t>以下），可以多配一些弱粘煤，但装炉过程粉尘问题严重 </a:t>
            </a:r>
          </a:p>
          <a:p>
            <a:pPr marL="304800" marR="0" lvl="0" indent="-285750" algn="l" rtl="0">
              <a:lnSpc>
                <a:spcPct val="140000"/>
              </a:lnSpc>
              <a:spcBef>
                <a:spcPts val="0"/>
              </a:spcBef>
              <a:spcAft>
                <a:spcPts val="0"/>
              </a:spcAft>
              <a:buClr>
                <a:srgbClr val="000000"/>
              </a:buClr>
              <a:buSzPts val="1300"/>
              <a:buFont typeface="Wingdings" panose="05000000000000000000" pitchFamily="2" charset="2"/>
              <a:buChar char="v"/>
            </a:pPr>
            <a:r>
              <a:rPr lang="zh-CN" altLang="en-US" sz="1400" b="0" i="0" u="none" strike="noStrike" cap="none" dirty="0">
                <a:solidFill>
                  <a:schemeClr val="dk2"/>
                </a:solidFill>
                <a:latin typeface="Arial"/>
                <a:ea typeface="Arial"/>
                <a:cs typeface="Arial"/>
                <a:sym typeface="Arial"/>
              </a:rPr>
              <a:t>如果入炉水分过高（</a:t>
            </a:r>
            <a:r>
              <a:rPr lang="en-US" altLang="zh-CN" sz="1400" b="0" i="0" u="none" strike="noStrike" cap="none" dirty="0">
                <a:solidFill>
                  <a:schemeClr val="dk2"/>
                </a:solidFill>
                <a:latin typeface="Arial"/>
                <a:ea typeface="Arial"/>
                <a:cs typeface="Arial"/>
                <a:sym typeface="Arial"/>
              </a:rPr>
              <a:t>6%</a:t>
            </a:r>
            <a:r>
              <a:rPr lang="zh-CN" altLang="en-US" sz="1400" b="0" i="0" u="none" strike="noStrike" cap="none" dirty="0">
                <a:solidFill>
                  <a:schemeClr val="dk2"/>
                </a:solidFill>
                <a:latin typeface="Arial"/>
                <a:ea typeface="Arial"/>
                <a:cs typeface="Arial"/>
                <a:sym typeface="Arial"/>
              </a:rPr>
              <a:t>以上），装炉过程粉尘问题较轻，但无法多配弱粘煤，项目收益为负 </a:t>
            </a:r>
          </a:p>
          <a:p>
            <a:pPr marL="304800" indent="-285750">
              <a:lnSpc>
                <a:spcPct val="140000"/>
              </a:lnSpc>
              <a:spcBef>
                <a:spcPts val="0"/>
              </a:spcBef>
              <a:buClr>
                <a:srgbClr val="000000"/>
              </a:buClr>
              <a:buSzPts val="1300"/>
              <a:buFont typeface="Wingdings" panose="05000000000000000000" pitchFamily="2" charset="2"/>
              <a:buChar char="ü"/>
            </a:pPr>
            <a:r>
              <a:rPr lang="en" sz="1400" b="1" dirty="0">
                <a:solidFill>
                  <a:srgbClr val="FF0000"/>
                </a:solidFill>
              </a:rPr>
              <a:t>煤调湿/CMC工艺</a:t>
            </a:r>
            <a:r>
              <a:rPr lang="zh-CN" altLang="en-US" sz="1400" b="1" i="0" strike="noStrike" cap="none" dirty="0">
                <a:solidFill>
                  <a:srgbClr val="FF0000"/>
                </a:solidFill>
                <a:latin typeface="Arial"/>
                <a:ea typeface="Arial"/>
                <a:cs typeface="Arial"/>
                <a:sym typeface="Arial"/>
              </a:rPr>
              <a:t>没有煤粉造粒，无法兼顾粉尘问题和经济效益，应该被列为淘汰工艺 </a:t>
            </a:r>
            <a:r>
              <a:rPr lang="en-US" altLang="zh-CN" sz="1400" b="1" i="0" strike="noStrike" cap="none" dirty="0">
                <a:solidFill>
                  <a:srgbClr val="FF0000"/>
                </a:solidFill>
                <a:latin typeface="Arial"/>
                <a:ea typeface="Arial"/>
                <a:cs typeface="Arial"/>
                <a:sym typeface="Arial"/>
              </a:rPr>
              <a:t>(</a:t>
            </a:r>
            <a:r>
              <a:rPr lang="zh-CN" altLang="en-US" sz="1400" b="1" i="0" strike="noStrike" cap="none" dirty="0">
                <a:solidFill>
                  <a:srgbClr val="FF0000"/>
                </a:solidFill>
                <a:latin typeface="Arial"/>
                <a:ea typeface="Arial"/>
                <a:cs typeface="Arial"/>
                <a:sym typeface="Arial"/>
              </a:rPr>
              <a:t>请参见技术经济分析</a:t>
            </a:r>
            <a:r>
              <a:rPr lang="en-US" altLang="zh-CN" sz="1400" b="1" i="0" strike="noStrike" cap="none" dirty="0">
                <a:solidFill>
                  <a:srgbClr val="FF0000"/>
                </a:solidFill>
                <a:latin typeface="Arial"/>
                <a:ea typeface="Arial"/>
                <a:cs typeface="Arial"/>
                <a:sym typeface="Arial"/>
              </a:rPr>
              <a:t>)</a:t>
            </a:r>
            <a:r>
              <a:rPr lang="zh-CN" altLang="en-US" sz="1400" b="1" i="0" strike="noStrike" cap="none" dirty="0">
                <a:solidFill>
                  <a:srgbClr val="FF0000"/>
                </a:solidFill>
                <a:latin typeface="Arial"/>
                <a:ea typeface="Arial"/>
                <a:cs typeface="Arial"/>
                <a:sym typeface="Arial"/>
              </a:rPr>
              <a:t> </a:t>
            </a:r>
          </a:p>
          <a:p>
            <a:pPr marL="292100" indent="-285750">
              <a:lnSpc>
                <a:spcPct val="120000"/>
              </a:lnSpc>
              <a:spcBef>
                <a:spcPts val="0"/>
              </a:spcBef>
              <a:buClr>
                <a:srgbClr val="000000"/>
              </a:buClr>
              <a:buSzPts val="1500"/>
              <a:buFont typeface="Wingdings" panose="05000000000000000000" pitchFamily="2" charset="2"/>
              <a:buChar char="§"/>
            </a:pPr>
            <a:endParaRPr lang="en-CA" altLang="zh-CN" sz="1500" dirty="0">
              <a:solidFill>
                <a:srgbClr val="FF0000"/>
              </a:solidFill>
            </a:endParaRPr>
          </a:p>
          <a:p>
            <a:pPr marL="292100" indent="-285750">
              <a:lnSpc>
                <a:spcPct val="120000"/>
              </a:lnSpc>
              <a:spcBef>
                <a:spcPts val="0"/>
              </a:spcBef>
              <a:buClr>
                <a:srgbClr val="000000"/>
              </a:buClr>
              <a:buSzPts val="1500"/>
              <a:buFont typeface="Wingdings" panose="05000000000000000000" pitchFamily="2" charset="2"/>
              <a:buChar char="v"/>
            </a:pPr>
            <a:endParaRPr lang="en-CA" altLang="zh-CN" sz="1500" b="1" dirty="0"/>
          </a:p>
          <a:p>
            <a:pPr marL="292100" indent="-285750">
              <a:lnSpc>
                <a:spcPct val="120000"/>
              </a:lnSpc>
              <a:spcBef>
                <a:spcPts val="0"/>
              </a:spcBef>
              <a:buClr>
                <a:srgbClr val="000000"/>
              </a:buClr>
              <a:buSzPts val="1500"/>
              <a:buFont typeface="Wingdings" panose="05000000000000000000" pitchFamily="2" charset="2"/>
              <a:buChar char="v"/>
            </a:pPr>
            <a:endParaRPr lang="en-CA" sz="1500" b="1" dirty="0"/>
          </a:p>
          <a:p>
            <a:pPr marL="292100" indent="-285750">
              <a:lnSpc>
                <a:spcPct val="120000"/>
              </a:lnSpc>
              <a:spcBef>
                <a:spcPts val="0"/>
              </a:spcBef>
              <a:buClr>
                <a:srgbClr val="000000"/>
              </a:buClr>
              <a:buSzPts val="1500"/>
              <a:buFont typeface="Wingdings" panose="05000000000000000000" pitchFamily="2" charset="2"/>
              <a:buChar char="v"/>
            </a:pPr>
            <a:endParaRPr lang="en-CA" sz="1500" b="1" dirty="0"/>
          </a:p>
          <a:p>
            <a:pPr marL="292100" indent="-285750">
              <a:lnSpc>
                <a:spcPct val="120000"/>
              </a:lnSpc>
              <a:spcBef>
                <a:spcPts val="0"/>
              </a:spcBef>
              <a:buClr>
                <a:srgbClr val="000000"/>
              </a:buClr>
              <a:buSzPts val="1500"/>
              <a:buFont typeface="Wingdings" panose="05000000000000000000" pitchFamily="2" charset="2"/>
              <a:buChar char="v"/>
            </a:pPr>
            <a:endParaRPr lang="en" sz="1500" b="1" dirty="0"/>
          </a:p>
          <a:p>
            <a:pPr marL="292100" indent="-285750">
              <a:lnSpc>
                <a:spcPct val="120000"/>
              </a:lnSpc>
              <a:spcBef>
                <a:spcPts val="0"/>
              </a:spcBef>
              <a:buClr>
                <a:srgbClr val="000000"/>
              </a:buClr>
              <a:buSzPts val="1500"/>
              <a:buFont typeface="Wingdings" panose="05000000000000000000" pitchFamily="2" charset="2"/>
              <a:buChar char="q"/>
            </a:pPr>
            <a:endParaRPr lang="zh-CN" altLang="en-US" sz="1500" dirty="0"/>
          </a:p>
        </p:txBody>
      </p:sp>
      <p:pic>
        <p:nvPicPr>
          <p:cNvPr id="1026" name="Picture 2">
            <a:extLst>
              <a:ext uri="{FF2B5EF4-FFF2-40B4-BE49-F238E27FC236}">
                <a16:creationId xmlns:a16="http://schemas.microsoft.com/office/drawing/2014/main" id="{1C8ED423-62BF-AE2A-E6E4-A7CEFDAFC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7358" y="2814510"/>
            <a:ext cx="4933336" cy="2344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37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8057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97">
          <a:extLst>
            <a:ext uri="{FF2B5EF4-FFF2-40B4-BE49-F238E27FC236}">
              <a16:creationId xmlns:a16="http://schemas.microsoft.com/office/drawing/2014/main" id="{30F985D2-04F2-2D7D-D011-529606DE0C57}"/>
            </a:ext>
          </a:extLst>
        </p:cNvPr>
        <p:cNvGrpSpPr/>
        <p:nvPr/>
      </p:nvGrpSpPr>
      <p:grpSpPr>
        <a:xfrm>
          <a:off x="0" y="0"/>
          <a:ext cx="0" cy="0"/>
          <a:chOff x="0" y="0"/>
          <a:chExt cx="0" cy="0"/>
        </a:xfrm>
      </p:grpSpPr>
      <p:sp>
        <p:nvSpPr>
          <p:cNvPr id="298" name="Google Shape;298;g35d49c1f9a5_2_50">
            <a:extLst>
              <a:ext uri="{FF2B5EF4-FFF2-40B4-BE49-F238E27FC236}">
                <a16:creationId xmlns:a16="http://schemas.microsoft.com/office/drawing/2014/main" id="{0F8FC20F-87F5-934E-F5C6-6A9CF5115A1B}"/>
              </a:ext>
            </a:extLst>
          </p:cNvPr>
          <p:cNvSpPr txBox="1">
            <a:spLocks noGrp="1"/>
          </p:cNvSpPr>
          <p:nvPr>
            <p:ph type="title"/>
          </p:nvPr>
        </p:nvSpPr>
        <p:spPr>
          <a:xfrm>
            <a:off x="4179094" y="4154091"/>
            <a:ext cx="2742000" cy="7740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SzPts val="1100"/>
              <a:buNone/>
            </a:pPr>
            <a:r>
              <a:rPr lang="en" sz="2100" b="1">
                <a:latin typeface="PMingLiU-ExtB"/>
                <a:ea typeface="PMingLiU-ExtB"/>
                <a:cs typeface="PMingLiU-ExtB"/>
                <a:sym typeface="PMingLiU-ExtB"/>
              </a:rPr>
              <a:t> </a:t>
            </a:r>
            <a:r>
              <a:rPr lang="en" sz="1500" b="1">
                <a:latin typeface="Arial"/>
                <a:ea typeface="Arial"/>
                <a:cs typeface="Arial"/>
                <a:sym typeface="Arial"/>
              </a:rPr>
              <a:t>Solutions for Coal Drying </a:t>
            </a:r>
            <a:endParaRPr sz="1500" b="1">
              <a:latin typeface="Arial"/>
              <a:ea typeface="Arial"/>
              <a:cs typeface="Arial"/>
              <a:sym typeface="Arial"/>
            </a:endParaRPr>
          </a:p>
        </p:txBody>
      </p:sp>
      <p:pic>
        <p:nvPicPr>
          <p:cNvPr id="299" name="Google Shape;299;g35d49c1f9a5_2_50">
            <a:extLst>
              <a:ext uri="{FF2B5EF4-FFF2-40B4-BE49-F238E27FC236}">
                <a16:creationId xmlns:a16="http://schemas.microsoft.com/office/drawing/2014/main" id="{96FB3A63-EB72-1F0D-A40B-BCE9E3D5D5EA}"/>
              </a:ext>
            </a:extLst>
          </p:cNvPr>
          <p:cNvPicPr preferRelativeResize="0"/>
          <p:nvPr/>
        </p:nvPicPr>
        <p:blipFill rotWithShape="1">
          <a:blip r:embed="rId3">
            <a:alphaModFix/>
          </a:blip>
          <a:srcRect/>
          <a:stretch/>
        </p:blipFill>
        <p:spPr>
          <a:xfrm>
            <a:off x="7192566" y="4154091"/>
            <a:ext cx="1808559" cy="807244"/>
          </a:xfrm>
          <a:prstGeom prst="rect">
            <a:avLst/>
          </a:prstGeom>
          <a:noFill/>
          <a:ln>
            <a:noFill/>
          </a:ln>
        </p:spPr>
      </p:pic>
      <p:sp>
        <p:nvSpPr>
          <p:cNvPr id="300" name="Google Shape;300;g35d49c1f9a5_2_50">
            <a:extLst>
              <a:ext uri="{FF2B5EF4-FFF2-40B4-BE49-F238E27FC236}">
                <a16:creationId xmlns:a16="http://schemas.microsoft.com/office/drawing/2014/main" id="{153A553A-CA10-B3AD-FA45-9F24CFDD4B9D}"/>
              </a:ext>
            </a:extLst>
          </p:cNvPr>
          <p:cNvSpPr/>
          <p:nvPr/>
        </p:nvSpPr>
        <p:spPr>
          <a:xfrm>
            <a:off x="2003822" y="3318272"/>
            <a:ext cx="5941200" cy="8085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戴尔塔干燥技术有限公司</a:t>
            </a:r>
            <a:endParaRPr sz="11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Delta Drying Technologies Ltd </a:t>
            </a:r>
            <a:endParaRPr sz="1200" b="0" i="0" u="sng" strike="noStrike" cap="none">
              <a:solidFill>
                <a:schemeClr val="dk1"/>
              </a:solidFill>
              <a:latin typeface="Microsoft JhengHei"/>
              <a:ea typeface="Microsoft JhengHei"/>
              <a:cs typeface="Microsoft JhengHei"/>
              <a:sym typeface="Microsoft JhengHei"/>
            </a:endParaRPr>
          </a:p>
          <a:p>
            <a:pPr marL="0" marR="0" lvl="0" indent="0" algn="r" rtl="0">
              <a:lnSpc>
                <a:spcPct val="100000"/>
              </a:lnSpc>
              <a:spcBef>
                <a:spcPts val="0"/>
              </a:spcBef>
              <a:spcAft>
                <a:spcPts val="0"/>
              </a:spcAft>
              <a:buClr>
                <a:schemeClr val="dk1"/>
              </a:buClr>
              <a:buSzPts val="1200"/>
              <a:buFont typeface="Arial"/>
              <a:buNone/>
            </a:pPr>
            <a:r>
              <a:rPr lang="en" sz="1200" b="1" i="0" u="none" strike="noStrike" cap="none">
                <a:solidFill>
                  <a:schemeClr val="dk1"/>
                </a:solidFill>
                <a:latin typeface="PMingLiU-ExtB"/>
                <a:ea typeface="PMingLiU-ExtB"/>
                <a:cs typeface="PMingLiU-ExtB"/>
                <a:sym typeface="PMingLiU-ExtB"/>
              </a:rPr>
              <a:t> </a:t>
            </a:r>
            <a:endParaRPr sz="1200" b="0" i="0" u="sng" strike="noStrike" cap="none">
              <a:solidFill>
                <a:schemeClr val="dk1"/>
              </a:solidFill>
              <a:latin typeface="PMingLiU-ExtB"/>
              <a:ea typeface="PMingLiU-ExtB"/>
              <a:cs typeface="PMingLiU-ExtB"/>
              <a:sym typeface="PMingLiU-ExtB"/>
            </a:endParaRPr>
          </a:p>
        </p:txBody>
      </p:sp>
      <p:sp>
        <p:nvSpPr>
          <p:cNvPr id="301" name="Google Shape;301;g35d49c1f9a5_2_50">
            <a:extLst>
              <a:ext uri="{FF2B5EF4-FFF2-40B4-BE49-F238E27FC236}">
                <a16:creationId xmlns:a16="http://schemas.microsoft.com/office/drawing/2014/main" id="{355F572C-4F32-3BAE-60B1-2E1F4B9142FB}"/>
              </a:ext>
            </a:extLst>
          </p:cNvPr>
          <p:cNvSpPr/>
          <p:nvPr/>
        </p:nvSpPr>
        <p:spPr>
          <a:xfrm>
            <a:off x="1178507" y="1098362"/>
            <a:ext cx="6634200" cy="15120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3600"/>
              <a:buFont typeface="Arial"/>
              <a:buNone/>
            </a:pPr>
            <a:r>
              <a:rPr lang="zh-CN" altLang="en-US" sz="3600" b="1" i="0" u="none" strike="noStrike" cap="none" dirty="0">
                <a:solidFill>
                  <a:schemeClr val="dk1"/>
                </a:solidFill>
                <a:latin typeface="PMingLiU-ExtB"/>
                <a:ea typeface="PMingLiU-ExtB"/>
                <a:cs typeface="PMingLiU-ExtB"/>
                <a:sym typeface="PMingLiU-ExtB"/>
              </a:rPr>
              <a:t>戴尔塔</a:t>
            </a:r>
            <a:r>
              <a:rPr lang="en" sz="3600" b="1" i="0" u="none" strike="noStrike" cap="none" dirty="0">
                <a:solidFill>
                  <a:schemeClr val="dk1"/>
                </a:solidFill>
                <a:latin typeface="PMingLiU-ExtB"/>
                <a:ea typeface="PMingLiU-ExtB"/>
                <a:cs typeface="PMingLiU-ExtB"/>
                <a:sym typeface="PMingLiU-ExtB"/>
              </a:rPr>
              <a:t>焦煤预处理工艺</a:t>
            </a:r>
            <a:endParaRPr sz="1100" b="0" i="0" u="none" strike="noStrike" cap="none" dirty="0">
              <a:solidFill>
                <a:srgbClr val="000000"/>
              </a:solidFill>
              <a:latin typeface="Arial"/>
              <a:ea typeface="Arial"/>
              <a:cs typeface="Arial"/>
              <a:sym typeface="Arial"/>
            </a:endParaRPr>
          </a:p>
          <a:p>
            <a:pPr marL="0" marR="0" lvl="0" indent="0" algn="ctr" rtl="0">
              <a:lnSpc>
                <a:spcPct val="125000"/>
              </a:lnSpc>
              <a:spcBef>
                <a:spcPts val="0"/>
              </a:spcBef>
              <a:spcAft>
                <a:spcPts val="0"/>
              </a:spcAft>
              <a:buClr>
                <a:schemeClr val="dk1"/>
              </a:buClr>
              <a:buSzPts val="1500"/>
              <a:buFont typeface="Noto Sans Symbols"/>
              <a:buNone/>
            </a:pPr>
            <a:r>
              <a:rPr lang="en" sz="1500" b="1" i="0" u="none" strike="noStrike" cap="none" dirty="0">
                <a:solidFill>
                  <a:schemeClr val="dk1"/>
                </a:solidFill>
                <a:latin typeface="PMingLiU-ExtB"/>
                <a:ea typeface="PMingLiU-ExtB"/>
                <a:cs typeface="PMingLiU-ExtB"/>
                <a:sym typeface="PMingLiU-ExtB"/>
              </a:rPr>
              <a:t>-------</a:t>
            </a:r>
            <a:r>
              <a:rPr lang="zh-CN" altLang="en-US" sz="1500" b="1" i="0" u="none" strike="noStrike" cap="none" dirty="0">
                <a:solidFill>
                  <a:schemeClr val="dk1"/>
                </a:solidFill>
                <a:latin typeface="PMingLiU-ExtB"/>
                <a:ea typeface="PMingLiU-ExtB"/>
                <a:cs typeface="PMingLiU-ExtB"/>
                <a:sym typeface="PMingLiU-ExtB"/>
              </a:rPr>
              <a:t>戴尔塔高温流化床干燥机</a:t>
            </a:r>
            <a:endParaRPr sz="1200" b="1" i="0" u="none" strike="noStrike" cap="none" dirty="0">
              <a:solidFill>
                <a:srgbClr val="FF0000"/>
              </a:solidFill>
              <a:latin typeface="PMingLiU-ExtB"/>
              <a:ea typeface="PMingLiU-ExtB"/>
              <a:cs typeface="PMingLiU-ExtB"/>
              <a:sym typeface="PMingLiU-ExtB"/>
            </a:endParaRPr>
          </a:p>
        </p:txBody>
      </p:sp>
    </p:spTree>
    <p:extLst>
      <p:ext uri="{BB962C8B-B14F-4D97-AF65-F5344CB8AC3E}">
        <p14:creationId xmlns:p14="http://schemas.microsoft.com/office/powerpoint/2010/main" val="29961440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3">
          <a:extLst>
            <a:ext uri="{FF2B5EF4-FFF2-40B4-BE49-F238E27FC236}">
              <a16:creationId xmlns:a16="http://schemas.microsoft.com/office/drawing/2014/main" id="{A0F5DBB1-6DAD-53DE-8845-A3515CC84971}"/>
            </a:ext>
          </a:extLst>
        </p:cNvPr>
        <p:cNvGrpSpPr/>
        <p:nvPr/>
      </p:nvGrpSpPr>
      <p:grpSpPr>
        <a:xfrm>
          <a:off x="0" y="0"/>
          <a:ext cx="0" cy="0"/>
          <a:chOff x="0" y="0"/>
          <a:chExt cx="0" cy="0"/>
        </a:xfrm>
      </p:grpSpPr>
      <p:sp>
        <p:nvSpPr>
          <p:cNvPr id="64" name="Google Shape;64;p7">
            <a:extLst>
              <a:ext uri="{FF2B5EF4-FFF2-40B4-BE49-F238E27FC236}">
                <a16:creationId xmlns:a16="http://schemas.microsoft.com/office/drawing/2014/main" id="{12392C46-77CF-95D9-7248-9D8C6B64E186}"/>
              </a:ext>
            </a:extLst>
          </p:cNvPr>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65" name="Google Shape;65;p7">
            <a:extLst>
              <a:ext uri="{FF2B5EF4-FFF2-40B4-BE49-F238E27FC236}">
                <a16:creationId xmlns:a16="http://schemas.microsoft.com/office/drawing/2014/main" id="{B6045B22-0BFA-045C-C419-269DA80FB10A}"/>
              </a:ext>
            </a:extLst>
          </p:cNvPr>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66" name="Google Shape;66;p7">
            <a:extLst>
              <a:ext uri="{FF2B5EF4-FFF2-40B4-BE49-F238E27FC236}">
                <a16:creationId xmlns:a16="http://schemas.microsoft.com/office/drawing/2014/main" id="{C6FB2E9E-2CA2-5A78-951F-20B4ACA26D8C}"/>
              </a:ext>
            </a:extLst>
          </p:cNvPr>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67" name="Google Shape;67;p7">
            <a:extLst>
              <a:ext uri="{FF2B5EF4-FFF2-40B4-BE49-F238E27FC236}">
                <a16:creationId xmlns:a16="http://schemas.microsoft.com/office/drawing/2014/main" id="{E887EBB1-EBA8-92D9-2BE3-F67A3B17FAF0}"/>
              </a:ext>
            </a:extLst>
          </p:cNvPr>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68" name="Google Shape;68;p7">
            <a:extLst>
              <a:ext uri="{FF2B5EF4-FFF2-40B4-BE49-F238E27FC236}">
                <a16:creationId xmlns:a16="http://schemas.microsoft.com/office/drawing/2014/main" id="{13C0A13A-5BD3-0156-9F6E-962454D278D4}"/>
              </a:ext>
            </a:extLst>
          </p:cNvPr>
          <p:cNvSpPr txBox="1">
            <a:spLocks noGrp="1"/>
          </p:cNvSpPr>
          <p:nvPr>
            <p:ph type="body" idx="1"/>
          </p:nvPr>
        </p:nvSpPr>
        <p:spPr>
          <a:xfrm>
            <a:off x="478150" y="156200"/>
            <a:ext cx="8074835" cy="3971696"/>
          </a:xfrm>
          <a:prstGeom prst="rect">
            <a:avLst/>
          </a:prstGeom>
          <a:noFill/>
          <a:ln>
            <a:noFill/>
          </a:ln>
        </p:spPr>
        <p:txBody>
          <a:bodyPr spcFirstLastPara="1" wrap="square" lIns="68575" tIns="34275" rIns="68575" bIns="34275" anchor="t" anchorCtr="0">
            <a:noAutofit/>
          </a:bodyPr>
          <a:lstStyle/>
          <a:p>
            <a:pPr marL="292100" indent="-285750">
              <a:lnSpc>
                <a:spcPct val="120000"/>
              </a:lnSpc>
              <a:spcBef>
                <a:spcPts val="0"/>
              </a:spcBef>
              <a:buClr>
                <a:srgbClr val="000000"/>
              </a:buClr>
              <a:buSzPts val="1500"/>
            </a:pPr>
            <a:r>
              <a:rPr lang="zh-CN" altLang="en-US" sz="1400" dirty="0"/>
              <a:t>中国国内的煤调湿</a:t>
            </a:r>
            <a:r>
              <a:rPr lang="en-CA" altLang="zh-CN" sz="1400" dirty="0"/>
              <a:t>/</a:t>
            </a:r>
            <a:r>
              <a:rPr lang="en-US" altLang="zh-CN" sz="1400" dirty="0"/>
              <a:t>CMC</a:t>
            </a:r>
            <a:r>
              <a:rPr lang="zh-CN" altLang="en-US" sz="1400" dirty="0"/>
              <a:t>项目概况</a:t>
            </a:r>
            <a:endParaRPr lang="en-CA" altLang="zh-CN" sz="1400" dirty="0"/>
          </a:p>
          <a:p>
            <a:pPr marL="292100" indent="-285750">
              <a:lnSpc>
                <a:spcPct val="120000"/>
              </a:lnSpc>
              <a:spcBef>
                <a:spcPts val="0"/>
              </a:spcBef>
              <a:buClr>
                <a:srgbClr val="000000"/>
              </a:buClr>
              <a:buSzPts val="1500"/>
              <a:buFont typeface="Courier New" panose="02070309020205020404" pitchFamily="49" charset="0"/>
              <a:buChar char="o"/>
            </a:pPr>
            <a:r>
              <a:rPr lang="zh-CN" altLang="en-US" sz="1400" dirty="0"/>
              <a:t>国内的煤调湿项目没有一个水分低于</a:t>
            </a:r>
            <a:r>
              <a:rPr lang="en-CA" altLang="zh-CN" sz="1400" dirty="0"/>
              <a:t>6%</a:t>
            </a:r>
            <a:endParaRPr lang="zh-CN" altLang="en-US" sz="1400" dirty="0"/>
          </a:p>
          <a:p>
            <a:pPr marL="292100" indent="-285750">
              <a:lnSpc>
                <a:spcPct val="120000"/>
              </a:lnSpc>
              <a:spcBef>
                <a:spcPts val="0"/>
              </a:spcBef>
              <a:buClr>
                <a:srgbClr val="000000"/>
              </a:buClr>
              <a:buSzPts val="1500"/>
              <a:buFont typeface="Courier New" panose="02070309020205020404" pitchFamily="49" charset="0"/>
              <a:buChar char="o"/>
            </a:pPr>
            <a:r>
              <a:rPr lang="zh-CN" altLang="en-US" sz="1400" dirty="0"/>
              <a:t>国内的煤调湿项目没有一个能够增加配弱粘煤的</a:t>
            </a:r>
            <a:endParaRPr lang="en-CA" altLang="zh-CN" sz="1400" dirty="0"/>
          </a:p>
          <a:p>
            <a:pPr marL="292100" indent="-285750">
              <a:lnSpc>
                <a:spcPct val="120000"/>
              </a:lnSpc>
              <a:spcBef>
                <a:spcPts val="0"/>
              </a:spcBef>
              <a:buClr>
                <a:srgbClr val="000000"/>
              </a:buClr>
              <a:buSzPts val="1500"/>
              <a:buFont typeface="Courier New" panose="02070309020205020404" pitchFamily="49" charset="0"/>
              <a:buChar char="o"/>
            </a:pPr>
            <a:r>
              <a:rPr lang="zh-CN" altLang="en-US" sz="1400" b="1" dirty="0">
                <a:solidFill>
                  <a:srgbClr val="FF0000"/>
                </a:solidFill>
              </a:rPr>
              <a:t>国内的煤调湿项目能够正常运行的就算是成功的</a:t>
            </a:r>
            <a:endParaRPr lang="en-CA" altLang="zh-CN" sz="1400" b="1" dirty="0">
              <a:solidFill>
                <a:srgbClr val="FF0000"/>
              </a:solidFill>
            </a:endParaRPr>
          </a:p>
          <a:p>
            <a:pPr marL="292100" indent="-285750">
              <a:lnSpc>
                <a:spcPct val="120000"/>
              </a:lnSpc>
              <a:spcBef>
                <a:spcPts val="0"/>
              </a:spcBef>
              <a:buClr>
                <a:srgbClr val="000000"/>
              </a:buClr>
              <a:buSzPts val="1500"/>
              <a:buFont typeface="Wingdings" panose="05000000000000000000" pitchFamily="2" charset="2"/>
              <a:buChar char="§"/>
            </a:pPr>
            <a:r>
              <a:rPr lang="zh-CN" altLang="en-US" sz="1400" dirty="0"/>
              <a:t>重钢的煤调湿拆除</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
            </a:pPr>
            <a:r>
              <a:rPr lang="zh-CN" altLang="en-US" sz="1400" dirty="0"/>
              <a:t>济钢的煤调湿拆除</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
            </a:pPr>
            <a:r>
              <a:rPr lang="zh-CN" altLang="en-US" sz="1400" dirty="0"/>
              <a:t>邯钢的煤调湿拆除</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
            </a:pPr>
            <a:r>
              <a:rPr lang="zh-CN" altLang="en-US" sz="1400" dirty="0"/>
              <a:t>唐钢佳华的煤调湿停机</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
            </a:pPr>
            <a:r>
              <a:rPr lang="zh-CN" altLang="en-US" sz="1400" dirty="0"/>
              <a:t>唐钢美锦的煤调湿停机</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
            </a:pPr>
            <a:r>
              <a:rPr lang="zh-CN" altLang="en-US" sz="1400" dirty="0"/>
              <a:t>马钢的煤调湿停机或拆除</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
            </a:pPr>
            <a:r>
              <a:rPr lang="zh-CN" altLang="en-US" sz="1400" dirty="0"/>
              <a:t>柳钢的煤调湿情况不明</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
            </a:pPr>
            <a:r>
              <a:rPr lang="zh-CN" altLang="en-US" sz="1400" dirty="0"/>
              <a:t>宝钢的煤调湿情况不明</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
            </a:pPr>
            <a:r>
              <a:rPr lang="zh-CN" altLang="en-US" sz="1400" dirty="0"/>
              <a:t>太钢的煤调湿在运行</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
            </a:pP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
            </a:pP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
            </a:pP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
            </a:pPr>
            <a:endParaRPr lang="en-CA" altLang="zh-CN" sz="1400" dirty="0"/>
          </a:p>
          <a:p>
            <a:pPr marL="292100" indent="-285750">
              <a:lnSpc>
                <a:spcPct val="120000"/>
              </a:lnSpc>
              <a:spcBef>
                <a:spcPts val="0"/>
              </a:spcBef>
              <a:buClr>
                <a:srgbClr val="000000"/>
              </a:buClr>
              <a:buSzPts val="1500"/>
            </a:pPr>
            <a:endParaRPr lang="en-CA" altLang="zh-CN" sz="1400" dirty="0"/>
          </a:p>
        </p:txBody>
      </p:sp>
    </p:spTree>
    <p:extLst>
      <p:ext uri="{BB962C8B-B14F-4D97-AF65-F5344CB8AC3E}">
        <p14:creationId xmlns:p14="http://schemas.microsoft.com/office/powerpoint/2010/main" val="21530640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3">
          <a:extLst>
            <a:ext uri="{FF2B5EF4-FFF2-40B4-BE49-F238E27FC236}">
              <a16:creationId xmlns:a16="http://schemas.microsoft.com/office/drawing/2014/main" id="{D9F39E55-A5EA-D97F-7362-C413F44455F4}"/>
            </a:ext>
          </a:extLst>
        </p:cNvPr>
        <p:cNvGrpSpPr/>
        <p:nvPr/>
      </p:nvGrpSpPr>
      <p:grpSpPr>
        <a:xfrm>
          <a:off x="0" y="0"/>
          <a:ext cx="0" cy="0"/>
          <a:chOff x="0" y="0"/>
          <a:chExt cx="0" cy="0"/>
        </a:xfrm>
      </p:grpSpPr>
      <p:sp>
        <p:nvSpPr>
          <p:cNvPr id="64" name="Google Shape;64;p7">
            <a:extLst>
              <a:ext uri="{FF2B5EF4-FFF2-40B4-BE49-F238E27FC236}">
                <a16:creationId xmlns:a16="http://schemas.microsoft.com/office/drawing/2014/main" id="{CF3159BD-3C72-2113-C035-B8BFEDA2B536}"/>
              </a:ext>
            </a:extLst>
          </p:cNvPr>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65" name="Google Shape;65;p7">
            <a:extLst>
              <a:ext uri="{FF2B5EF4-FFF2-40B4-BE49-F238E27FC236}">
                <a16:creationId xmlns:a16="http://schemas.microsoft.com/office/drawing/2014/main" id="{14D1EF97-9A2C-2EE9-971B-24549D9BE3AA}"/>
              </a:ext>
            </a:extLst>
          </p:cNvPr>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66" name="Google Shape;66;p7">
            <a:extLst>
              <a:ext uri="{FF2B5EF4-FFF2-40B4-BE49-F238E27FC236}">
                <a16:creationId xmlns:a16="http://schemas.microsoft.com/office/drawing/2014/main" id="{432064E0-23BA-3C04-4516-4ECF26266046}"/>
              </a:ext>
            </a:extLst>
          </p:cNvPr>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67" name="Google Shape;67;p7">
            <a:extLst>
              <a:ext uri="{FF2B5EF4-FFF2-40B4-BE49-F238E27FC236}">
                <a16:creationId xmlns:a16="http://schemas.microsoft.com/office/drawing/2014/main" id="{52802E9A-6BF8-0B82-86FB-74DF30DF777E}"/>
              </a:ext>
            </a:extLst>
          </p:cNvPr>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68" name="Google Shape;68;p7">
            <a:extLst>
              <a:ext uri="{FF2B5EF4-FFF2-40B4-BE49-F238E27FC236}">
                <a16:creationId xmlns:a16="http://schemas.microsoft.com/office/drawing/2014/main" id="{EEFFB7AB-7EB0-71A7-38B4-B597ED13407E}"/>
              </a:ext>
            </a:extLst>
          </p:cNvPr>
          <p:cNvSpPr txBox="1">
            <a:spLocks noGrp="1"/>
          </p:cNvSpPr>
          <p:nvPr>
            <p:ph type="body" idx="1"/>
          </p:nvPr>
        </p:nvSpPr>
        <p:spPr>
          <a:xfrm>
            <a:off x="478150" y="156199"/>
            <a:ext cx="8363100" cy="4174009"/>
          </a:xfrm>
          <a:prstGeom prst="rect">
            <a:avLst/>
          </a:prstGeom>
          <a:noFill/>
          <a:ln>
            <a:noFill/>
          </a:ln>
        </p:spPr>
        <p:txBody>
          <a:bodyPr spcFirstLastPara="1" wrap="square" lIns="68575" tIns="34275" rIns="68575" bIns="34275" anchor="t" anchorCtr="0">
            <a:noAutofit/>
          </a:bodyPr>
          <a:lstStyle/>
          <a:p>
            <a:pPr marL="292100" indent="-285750">
              <a:lnSpc>
                <a:spcPct val="120000"/>
              </a:lnSpc>
              <a:spcBef>
                <a:spcPts val="0"/>
              </a:spcBef>
              <a:buClr>
                <a:srgbClr val="000000"/>
              </a:buClr>
              <a:buSzPts val="1500"/>
            </a:pPr>
            <a:r>
              <a:rPr lang="zh-CN" altLang="en-US" sz="1400" dirty="0"/>
              <a:t>中国国内的煤调湿</a:t>
            </a:r>
            <a:r>
              <a:rPr lang="en-CA" altLang="zh-CN" sz="1400" dirty="0"/>
              <a:t>/</a:t>
            </a:r>
            <a:r>
              <a:rPr lang="en-US" altLang="zh-CN" sz="1400" dirty="0"/>
              <a:t>CMC</a:t>
            </a:r>
            <a:r>
              <a:rPr lang="zh-CN" altLang="en-US" sz="1400" dirty="0"/>
              <a:t>项目概况</a:t>
            </a:r>
            <a:endParaRPr lang="en-CA" altLang="zh-CN" sz="1400" dirty="0"/>
          </a:p>
          <a:p>
            <a:pPr marL="292100" indent="-285750">
              <a:lnSpc>
                <a:spcPct val="120000"/>
              </a:lnSpc>
              <a:spcBef>
                <a:spcPts val="0"/>
              </a:spcBef>
              <a:buClr>
                <a:srgbClr val="000000"/>
              </a:buClr>
              <a:buSzPts val="1500"/>
              <a:buFont typeface="Courier New" panose="02070309020205020404" pitchFamily="49" charset="0"/>
              <a:buChar char="o"/>
            </a:pPr>
            <a:r>
              <a:rPr lang="zh-CN" altLang="en-US" sz="1400" dirty="0"/>
              <a:t>国内的煤调湿项目主要问题</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
            </a:pPr>
            <a:r>
              <a:rPr lang="zh-CN" altLang="en-US" sz="1400" dirty="0"/>
              <a:t>粉尘问题严重</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
            </a:pPr>
            <a:r>
              <a:rPr lang="zh-CN" altLang="en-US" sz="1400" dirty="0"/>
              <a:t>国内煤调湿配套的流化床干燥机有问题</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q"/>
            </a:pPr>
            <a:r>
              <a:rPr lang="zh-CN" altLang="en-US" sz="1400" dirty="0"/>
              <a:t>国内煤调湿配套的流化床干燥机设计是参考常规的流化床干燥机，而没有针对焦煤特点进行改进</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q"/>
            </a:pPr>
            <a:r>
              <a:rPr lang="zh-CN" altLang="en-US" sz="1400" dirty="0"/>
              <a:t>常规的流化床干燥机一般用于干燥粒度小于</a:t>
            </a:r>
            <a:r>
              <a:rPr lang="en-CA" altLang="zh-CN" sz="1400" dirty="0"/>
              <a:t>5</a:t>
            </a:r>
            <a:r>
              <a:rPr lang="en-US" altLang="zh-CN" sz="1400" dirty="0"/>
              <a:t>mm</a:t>
            </a:r>
            <a:r>
              <a:rPr lang="zh-CN" altLang="en-US" sz="1400" dirty="0"/>
              <a:t>的粉体，这种粉体容易流化，容易从流化床干燥机內排出</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q"/>
            </a:pPr>
            <a:r>
              <a:rPr lang="zh-CN" altLang="en-US" sz="1400" dirty="0"/>
              <a:t>而焦煤的最大粒度可达</a:t>
            </a:r>
            <a:r>
              <a:rPr lang="en-CA" altLang="zh-CN" sz="1400" dirty="0"/>
              <a:t>10</a:t>
            </a:r>
            <a:r>
              <a:rPr lang="en-US" altLang="zh-CN" sz="1400" dirty="0"/>
              <a:t>mm</a:t>
            </a:r>
            <a:r>
              <a:rPr lang="zh-CN" altLang="en-US" sz="1400" dirty="0"/>
              <a:t>（甚至</a:t>
            </a:r>
            <a:r>
              <a:rPr lang="en-CA" altLang="zh-CN" sz="1400" dirty="0"/>
              <a:t>15</a:t>
            </a:r>
            <a:r>
              <a:rPr lang="en-US" altLang="zh-CN" sz="1400" dirty="0"/>
              <a:t>mm</a:t>
            </a:r>
            <a:r>
              <a:rPr lang="zh-CN" altLang="en-US" sz="1400" dirty="0"/>
              <a:t>），大颗粒的焦煤流化困难，排料不通畅，粗颗粒在干燥机內聚集，导致死床而无法正常运行，甚至着火</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q"/>
            </a:pPr>
            <a:r>
              <a:rPr lang="zh-CN" altLang="en-US" sz="1400" dirty="0"/>
              <a:t>济钢，邯钢，唐钢佳华，唐钢美锦和柳钢的流化床干燥机都是由某些高校教授设计的，没有实际经验，出现上述问题在所难免</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q"/>
            </a:pP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q"/>
            </a:pPr>
            <a:endParaRPr lang="en-CA" altLang="zh-CN" sz="1400" dirty="0"/>
          </a:p>
          <a:p>
            <a:pPr marL="292100" indent="-285750">
              <a:lnSpc>
                <a:spcPct val="120000"/>
              </a:lnSpc>
              <a:spcBef>
                <a:spcPts val="0"/>
              </a:spcBef>
              <a:buClr>
                <a:srgbClr val="000000"/>
              </a:buClr>
              <a:buSzPts val="1500"/>
            </a:pPr>
            <a:endParaRPr lang="en-CA" altLang="zh-CN" sz="1400" dirty="0"/>
          </a:p>
        </p:txBody>
      </p:sp>
    </p:spTree>
    <p:extLst>
      <p:ext uri="{BB962C8B-B14F-4D97-AF65-F5344CB8AC3E}">
        <p14:creationId xmlns:p14="http://schemas.microsoft.com/office/powerpoint/2010/main" val="39002057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3">
          <a:extLst>
            <a:ext uri="{FF2B5EF4-FFF2-40B4-BE49-F238E27FC236}">
              <a16:creationId xmlns:a16="http://schemas.microsoft.com/office/drawing/2014/main" id="{A30A2340-4083-66DB-24F8-5F9B7D0BA6E2}"/>
            </a:ext>
          </a:extLst>
        </p:cNvPr>
        <p:cNvGrpSpPr/>
        <p:nvPr/>
      </p:nvGrpSpPr>
      <p:grpSpPr>
        <a:xfrm>
          <a:off x="0" y="0"/>
          <a:ext cx="0" cy="0"/>
          <a:chOff x="0" y="0"/>
          <a:chExt cx="0" cy="0"/>
        </a:xfrm>
      </p:grpSpPr>
      <p:sp>
        <p:nvSpPr>
          <p:cNvPr id="64" name="Google Shape;64;p7">
            <a:extLst>
              <a:ext uri="{FF2B5EF4-FFF2-40B4-BE49-F238E27FC236}">
                <a16:creationId xmlns:a16="http://schemas.microsoft.com/office/drawing/2014/main" id="{D1B80F0B-5F92-9434-D813-889EE4C9FA08}"/>
              </a:ext>
            </a:extLst>
          </p:cNvPr>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65" name="Google Shape;65;p7">
            <a:extLst>
              <a:ext uri="{FF2B5EF4-FFF2-40B4-BE49-F238E27FC236}">
                <a16:creationId xmlns:a16="http://schemas.microsoft.com/office/drawing/2014/main" id="{2FA9DB69-4ED2-8CF1-BB00-E2E1344B6A01}"/>
              </a:ext>
            </a:extLst>
          </p:cNvPr>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66" name="Google Shape;66;p7">
            <a:extLst>
              <a:ext uri="{FF2B5EF4-FFF2-40B4-BE49-F238E27FC236}">
                <a16:creationId xmlns:a16="http://schemas.microsoft.com/office/drawing/2014/main" id="{3ACE8CF4-1641-903E-7A88-3EB5F3DCA61F}"/>
              </a:ext>
            </a:extLst>
          </p:cNvPr>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67" name="Google Shape;67;p7">
            <a:extLst>
              <a:ext uri="{FF2B5EF4-FFF2-40B4-BE49-F238E27FC236}">
                <a16:creationId xmlns:a16="http://schemas.microsoft.com/office/drawing/2014/main" id="{EA00EFB7-8D57-B0AF-7DF0-4D2AC8BD993C}"/>
              </a:ext>
            </a:extLst>
          </p:cNvPr>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68" name="Google Shape;68;p7">
            <a:extLst>
              <a:ext uri="{FF2B5EF4-FFF2-40B4-BE49-F238E27FC236}">
                <a16:creationId xmlns:a16="http://schemas.microsoft.com/office/drawing/2014/main" id="{D14E63C4-F029-007B-9D2F-6338C9D1542B}"/>
              </a:ext>
            </a:extLst>
          </p:cNvPr>
          <p:cNvSpPr txBox="1">
            <a:spLocks noGrp="1"/>
          </p:cNvSpPr>
          <p:nvPr>
            <p:ph type="body" idx="1"/>
          </p:nvPr>
        </p:nvSpPr>
        <p:spPr>
          <a:xfrm>
            <a:off x="333955" y="156199"/>
            <a:ext cx="8531749" cy="4694097"/>
          </a:xfrm>
          <a:prstGeom prst="rect">
            <a:avLst/>
          </a:prstGeom>
          <a:noFill/>
          <a:ln>
            <a:noFill/>
          </a:ln>
        </p:spPr>
        <p:txBody>
          <a:bodyPr spcFirstLastPara="1" wrap="square" lIns="68575" tIns="34275" rIns="68575" bIns="34275" anchor="t" anchorCtr="0">
            <a:noAutofit/>
          </a:bodyPr>
          <a:lstStyle/>
          <a:p>
            <a:pPr marL="292100" indent="-285750">
              <a:lnSpc>
                <a:spcPct val="120000"/>
              </a:lnSpc>
              <a:spcBef>
                <a:spcPts val="0"/>
              </a:spcBef>
              <a:buClr>
                <a:srgbClr val="000000"/>
              </a:buClr>
              <a:buSzPts val="1500"/>
            </a:pPr>
            <a:r>
              <a:rPr lang="zh-CN" altLang="en-US" sz="1400" dirty="0"/>
              <a:t>戴尔塔公司的高温流化床干燥机</a:t>
            </a:r>
            <a:endParaRPr lang="en-CA" altLang="zh-CN" sz="1400" dirty="0"/>
          </a:p>
          <a:p>
            <a:pPr marL="292100" indent="-285750">
              <a:lnSpc>
                <a:spcPct val="120000"/>
              </a:lnSpc>
              <a:spcBef>
                <a:spcPts val="0"/>
              </a:spcBef>
              <a:buClr>
                <a:srgbClr val="000000"/>
              </a:buClr>
              <a:buSzPts val="1500"/>
              <a:buFont typeface="Courier New" panose="02070309020205020404" pitchFamily="49" charset="0"/>
              <a:buChar char="o"/>
            </a:pPr>
            <a:r>
              <a:rPr lang="zh-CN" altLang="en-US" sz="1400" dirty="0"/>
              <a:t>戴尔塔的高温流化床干燥机是在消化吸收三家美国公司（</a:t>
            </a:r>
            <a:r>
              <a:rPr lang="en-US" altLang="zh-CN" sz="1400" dirty="0"/>
              <a:t>ENI, </a:t>
            </a:r>
            <a:r>
              <a:rPr lang="en-CA" altLang="zh-CN" sz="1400" dirty="0"/>
              <a:t>McNally</a:t>
            </a:r>
            <a:r>
              <a:rPr lang="zh-CN" altLang="en-US" sz="1400" dirty="0"/>
              <a:t>和</a:t>
            </a:r>
            <a:r>
              <a:rPr lang="en-US" altLang="zh-CN" sz="1400" dirty="0"/>
              <a:t>FMC</a:t>
            </a:r>
            <a:r>
              <a:rPr lang="zh-CN" altLang="en-US" sz="1400" dirty="0"/>
              <a:t>）的高温流化床干燥机原始设计图纸，并综合分析泰克公司的</a:t>
            </a:r>
            <a:r>
              <a:rPr lang="en-CA" altLang="zh-CN" sz="1400" dirty="0"/>
              <a:t>6</a:t>
            </a:r>
            <a:r>
              <a:rPr lang="zh-CN" altLang="en-US" sz="1400" dirty="0"/>
              <a:t>个洗煤厂</a:t>
            </a:r>
            <a:r>
              <a:rPr lang="en-CA" altLang="zh-CN" sz="1400" dirty="0"/>
              <a:t>10</a:t>
            </a:r>
            <a:r>
              <a:rPr lang="zh-CN" altLang="en-US" sz="1400" dirty="0"/>
              <a:t>台焦煤高温流化床干燥机在过去</a:t>
            </a:r>
            <a:r>
              <a:rPr lang="en-CA" altLang="zh-CN" sz="1400" dirty="0"/>
              <a:t>45</a:t>
            </a:r>
            <a:r>
              <a:rPr lang="zh-CN" altLang="en-US" sz="1400" dirty="0"/>
              <a:t>年期间所积累的技改的资料而设计的</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q"/>
            </a:pPr>
            <a:r>
              <a:rPr lang="zh-CN" altLang="en-US" sz="1400" dirty="0"/>
              <a:t>同时还利用参与泰克公司的焦煤高温流化床干燥机大修机会，对高温流化床干燥机气体布风板的变形损坏的问题进行深入的调研和分析，发现原始设计中的气体布风板在高温工况下无法满足其热胀冷缩要求而致，并说服泰克公司采用戴尔塔公司设计的新型气体布风板</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q"/>
            </a:pPr>
            <a:r>
              <a:rPr lang="zh-CN" altLang="en-US" sz="1400" dirty="0"/>
              <a:t>戴尔塔公司设计的新型气体布风板采用悬浮式结构，使得气体分布板可以在三维方向上进行一定程度的自由伸缩，以满足其热胀冷缩的要求</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q"/>
            </a:pPr>
            <a:r>
              <a:rPr lang="zh-CN" altLang="en-US" sz="1400" dirty="0"/>
              <a:t>新设计的悬浮式的气体布风板在泰克的焦煤高温流化床干燥机获得成功，将高温流化床干燥机的停机检修次数从每年</a:t>
            </a:r>
            <a:r>
              <a:rPr lang="en-US" altLang="zh-CN" sz="1400" dirty="0"/>
              <a:t>2 </a:t>
            </a:r>
            <a:r>
              <a:rPr lang="zh-CN" altLang="en-US" sz="1400" dirty="0"/>
              <a:t>至 </a:t>
            </a:r>
            <a:r>
              <a:rPr lang="en-US" altLang="zh-CN" sz="1400" dirty="0"/>
              <a:t>3 </a:t>
            </a:r>
            <a:r>
              <a:rPr lang="zh-CN" altLang="en-US" sz="1400" dirty="0"/>
              <a:t>次延长至每 </a:t>
            </a:r>
            <a:r>
              <a:rPr lang="en-US" altLang="zh-CN" sz="1400" dirty="0"/>
              <a:t>4 </a:t>
            </a:r>
            <a:r>
              <a:rPr lang="zh-CN" altLang="en-US" sz="1400" dirty="0"/>
              <a:t>至 </a:t>
            </a:r>
            <a:r>
              <a:rPr lang="en-US" altLang="zh-CN" sz="1400" dirty="0"/>
              <a:t>5 </a:t>
            </a:r>
            <a:r>
              <a:rPr lang="zh-CN" altLang="en-US" sz="1400" dirty="0"/>
              <a:t>年一次，停机检修时间也从数周缩短至</a:t>
            </a:r>
            <a:r>
              <a:rPr lang="en-US" altLang="zh-CN" sz="1400" dirty="0"/>
              <a:t>12 </a:t>
            </a:r>
            <a:r>
              <a:rPr lang="zh-CN" altLang="en-US" sz="1400" dirty="0"/>
              <a:t>小时以内</a:t>
            </a:r>
            <a:endParaRPr lang="en-CA" altLang="zh-CN" sz="1400" dirty="0"/>
          </a:p>
          <a:p>
            <a:pPr marL="292100" indent="-285750">
              <a:lnSpc>
                <a:spcPct val="120000"/>
              </a:lnSpc>
              <a:spcBef>
                <a:spcPts val="0"/>
              </a:spcBef>
              <a:buClr>
                <a:srgbClr val="000000"/>
              </a:buClr>
              <a:buSzPts val="1500"/>
            </a:pPr>
            <a:endParaRPr lang="en-CA" altLang="zh-CN" sz="1400" dirty="0"/>
          </a:p>
          <a:p>
            <a:pPr marL="292100" indent="-285750">
              <a:lnSpc>
                <a:spcPct val="120000"/>
              </a:lnSpc>
              <a:spcBef>
                <a:spcPts val="0"/>
              </a:spcBef>
              <a:buClr>
                <a:srgbClr val="000000"/>
              </a:buClr>
              <a:buSzPts val="1500"/>
            </a:pPr>
            <a:endParaRPr lang="en-CA" altLang="zh-CN" sz="1400" dirty="0"/>
          </a:p>
          <a:p>
            <a:pPr marL="292100" indent="-285750">
              <a:lnSpc>
                <a:spcPct val="120000"/>
              </a:lnSpc>
              <a:spcBef>
                <a:spcPts val="0"/>
              </a:spcBef>
              <a:buClr>
                <a:srgbClr val="000000"/>
              </a:buClr>
              <a:buSzPts val="1500"/>
            </a:pPr>
            <a:endParaRPr lang="en-CA" altLang="zh-CN" sz="1400" dirty="0"/>
          </a:p>
          <a:p>
            <a:pPr marL="292100" indent="-285750">
              <a:lnSpc>
                <a:spcPct val="120000"/>
              </a:lnSpc>
              <a:spcBef>
                <a:spcPts val="0"/>
              </a:spcBef>
              <a:buClr>
                <a:srgbClr val="000000"/>
              </a:buClr>
              <a:buSzPts val="1500"/>
            </a:pPr>
            <a:endParaRPr lang="en-CA" altLang="zh-CN" sz="1400" dirty="0"/>
          </a:p>
          <a:p>
            <a:pPr marL="292100" indent="-285750">
              <a:lnSpc>
                <a:spcPct val="120000"/>
              </a:lnSpc>
              <a:spcBef>
                <a:spcPts val="0"/>
              </a:spcBef>
              <a:buClr>
                <a:srgbClr val="000000"/>
              </a:buClr>
              <a:buSzPts val="1500"/>
            </a:pPr>
            <a:endParaRPr lang="en-CA" altLang="zh-CN" sz="1400" dirty="0"/>
          </a:p>
          <a:p>
            <a:pPr marL="292100" indent="-285750">
              <a:lnSpc>
                <a:spcPct val="120000"/>
              </a:lnSpc>
              <a:spcBef>
                <a:spcPts val="0"/>
              </a:spcBef>
              <a:buClr>
                <a:srgbClr val="000000"/>
              </a:buClr>
              <a:buSzPts val="1500"/>
            </a:pPr>
            <a:endParaRPr lang="en-CA" altLang="zh-CN" sz="1400" dirty="0"/>
          </a:p>
          <a:p>
            <a:pPr marL="292100" indent="-285750">
              <a:lnSpc>
                <a:spcPct val="120000"/>
              </a:lnSpc>
              <a:spcBef>
                <a:spcPts val="0"/>
              </a:spcBef>
              <a:buClr>
                <a:srgbClr val="000000"/>
              </a:buClr>
              <a:buSzPts val="1500"/>
            </a:pPr>
            <a:endParaRPr lang="en-CA" altLang="zh-CN" sz="1400" dirty="0"/>
          </a:p>
        </p:txBody>
      </p:sp>
    </p:spTree>
    <p:extLst>
      <p:ext uri="{BB962C8B-B14F-4D97-AF65-F5344CB8AC3E}">
        <p14:creationId xmlns:p14="http://schemas.microsoft.com/office/powerpoint/2010/main" val="8685957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3">
          <a:extLst>
            <a:ext uri="{FF2B5EF4-FFF2-40B4-BE49-F238E27FC236}">
              <a16:creationId xmlns:a16="http://schemas.microsoft.com/office/drawing/2014/main" id="{7FAB72B8-6E6F-43CF-0BA4-958E7409CBFB}"/>
            </a:ext>
          </a:extLst>
        </p:cNvPr>
        <p:cNvGrpSpPr/>
        <p:nvPr/>
      </p:nvGrpSpPr>
      <p:grpSpPr>
        <a:xfrm>
          <a:off x="0" y="0"/>
          <a:ext cx="0" cy="0"/>
          <a:chOff x="0" y="0"/>
          <a:chExt cx="0" cy="0"/>
        </a:xfrm>
      </p:grpSpPr>
      <p:sp>
        <p:nvSpPr>
          <p:cNvPr id="64" name="Google Shape;64;p7">
            <a:extLst>
              <a:ext uri="{FF2B5EF4-FFF2-40B4-BE49-F238E27FC236}">
                <a16:creationId xmlns:a16="http://schemas.microsoft.com/office/drawing/2014/main" id="{E3D81B9F-76AE-5B79-64B4-D3B69DB6AA16}"/>
              </a:ext>
            </a:extLst>
          </p:cNvPr>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65" name="Google Shape;65;p7">
            <a:extLst>
              <a:ext uri="{FF2B5EF4-FFF2-40B4-BE49-F238E27FC236}">
                <a16:creationId xmlns:a16="http://schemas.microsoft.com/office/drawing/2014/main" id="{893E7EF0-1EAF-CD92-77EF-C1FD457554B7}"/>
              </a:ext>
            </a:extLst>
          </p:cNvPr>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66" name="Google Shape;66;p7">
            <a:extLst>
              <a:ext uri="{FF2B5EF4-FFF2-40B4-BE49-F238E27FC236}">
                <a16:creationId xmlns:a16="http://schemas.microsoft.com/office/drawing/2014/main" id="{026C57CB-10A0-4A27-EF15-9707E415A165}"/>
              </a:ext>
            </a:extLst>
          </p:cNvPr>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67" name="Google Shape;67;p7">
            <a:extLst>
              <a:ext uri="{FF2B5EF4-FFF2-40B4-BE49-F238E27FC236}">
                <a16:creationId xmlns:a16="http://schemas.microsoft.com/office/drawing/2014/main" id="{D9218A28-C695-5DE0-C8B5-4D78317A42E5}"/>
              </a:ext>
            </a:extLst>
          </p:cNvPr>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68" name="Google Shape;68;p7">
            <a:extLst>
              <a:ext uri="{FF2B5EF4-FFF2-40B4-BE49-F238E27FC236}">
                <a16:creationId xmlns:a16="http://schemas.microsoft.com/office/drawing/2014/main" id="{7F21C927-471B-F0EB-1AC6-7418D0A61B6E}"/>
              </a:ext>
            </a:extLst>
          </p:cNvPr>
          <p:cNvSpPr txBox="1">
            <a:spLocks noGrp="1"/>
          </p:cNvSpPr>
          <p:nvPr>
            <p:ph type="body" idx="1"/>
          </p:nvPr>
        </p:nvSpPr>
        <p:spPr>
          <a:xfrm>
            <a:off x="478150" y="156199"/>
            <a:ext cx="8363100" cy="4174009"/>
          </a:xfrm>
          <a:prstGeom prst="rect">
            <a:avLst/>
          </a:prstGeom>
          <a:noFill/>
          <a:ln>
            <a:noFill/>
          </a:ln>
        </p:spPr>
        <p:txBody>
          <a:bodyPr spcFirstLastPara="1" wrap="square" lIns="68575" tIns="34275" rIns="68575" bIns="34275" anchor="t" anchorCtr="0">
            <a:noAutofit/>
          </a:bodyPr>
          <a:lstStyle/>
          <a:p>
            <a:pPr marL="292100" indent="-285750">
              <a:lnSpc>
                <a:spcPct val="120000"/>
              </a:lnSpc>
              <a:spcBef>
                <a:spcPts val="0"/>
              </a:spcBef>
              <a:buClr>
                <a:srgbClr val="000000"/>
              </a:buClr>
              <a:buSzPts val="1500"/>
            </a:pPr>
            <a:r>
              <a:rPr lang="zh-CN" altLang="en-US" sz="1400" dirty="0"/>
              <a:t>戴尔塔公司的高温流化床干燥机</a:t>
            </a:r>
            <a:endParaRPr lang="en-CA" altLang="zh-CN" sz="1400" dirty="0"/>
          </a:p>
          <a:p>
            <a:pPr marL="292100" indent="-285750">
              <a:lnSpc>
                <a:spcPct val="120000"/>
              </a:lnSpc>
              <a:spcBef>
                <a:spcPts val="0"/>
              </a:spcBef>
              <a:buClr>
                <a:srgbClr val="000000"/>
              </a:buClr>
              <a:buSzPts val="1500"/>
              <a:buFont typeface="Courier New" panose="02070309020205020404" pitchFamily="49" charset="0"/>
              <a:buChar char="o"/>
            </a:pPr>
            <a:r>
              <a:rPr lang="zh-CN" altLang="en-US" sz="1400" dirty="0"/>
              <a:t>布风板是高温流化床干燥机的关键部件</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
            </a:pPr>
            <a:r>
              <a:rPr lang="zh-CN" altLang="en-US" sz="1400" dirty="0"/>
              <a:t>右图高温流化床干燥机流程图</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q"/>
            </a:pPr>
            <a:r>
              <a:rPr lang="zh-CN" altLang="en-US" sz="1400" dirty="0"/>
              <a:t>焦煤高温流化床干燥机的主要工艺设备</a:t>
            </a:r>
          </a:p>
          <a:p>
            <a:pPr marL="292100" indent="-285750">
              <a:lnSpc>
                <a:spcPct val="120000"/>
              </a:lnSpc>
              <a:spcBef>
                <a:spcPts val="0"/>
              </a:spcBef>
              <a:buClr>
                <a:srgbClr val="000000"/>
              </a:buClr>
              <a:buSzPts val="1500"/>
              <a:buFont typeface="Wingdings" panose="05000000000000000000" pitchFamily="2" charset="2"/>
              <a:buChar char="v"/>
            </a:pPr>
            <a:r>
              <a:rPr lang="zh-CN" altLang="en-US" sz="1400" b="1" dirty="0"/>
              <a:t>流化床干燥机：专用设备 </a:t>
            </a:r>
          </a:p>
          <a:p>
            <a:pPr marL="292100" indent="-285750">
              <a:lnSpc>
                <a:spcPct val="120000"/>
              </a:lnSpc>
              <a:spcBef>
                <a:spcPts val="0"/>
              </a:spcBef>
              <a:buClr>
                <a:srgbClr val="000000"/>
              </a:buClr>
              <a:buSzPts val="1500"/>
              <a:buFont typeface="Wingdings" panose="05000000000000000000" pitchFamily="2" charset="2"/>
              <a:buChar char="v"/>
            </a:pPr>
            <a:r>
              <a:rPr lang="zh-CN" altLang="en-US" sz="1400" dirty="0"/>
              <a:t>燃气炉：燃气或煤粉，通用设备 </a:t>
            </a:r>
          </a:p>
          <a:p>
            <a:pPr marL="292100" indent="-285750">
              <a:lnSpc>
                <a:spcPct val="120000"/>
              </a:lnSpc>
              <a:spcBef>
                <a:spcPts val="0"/>
              </a:spcBef>
              <a:buClr>
                <a:srgbClr val="000000"/>
              </a:buClr>
              <a:buSzPts val="1500"/>
              <a:buFont typeface="Wingdings" panose="05000000000000000000" pitchFamily="2" charset="2"/>
              <a:buChar char="v"/>
            </a:pPr>
            <a:r>
              <a:rPr lang="zh-CN" altLang="en-US" sz="1400" dirty="0"/>
              <a:t>旋风除尘器：通用设备 </a:t>
            </a:r>
          </a:p>
          <a:p>
            <a:pPr marL="292100" indent="-285750">
              <a:lnSpc>
                <a:spcPct val="120000"/>
              </a:lnSpc>
              <a:spcBef>
                <a:spcPts val="0"/>
              </a:spcBef>
              <a:buClr>
                <a:srgbClr val="000000"/>
              </a:buClr>
              <a:buSzPts val="1500"/>
              <a:buFont typeface="Wingdings" panose="05000000000000000000" pitchFamily="2" charset="2"/>
              <a:buChar char="v"/>
            </a:pPr>
            <a:r>
              <a:rPr lang="zh-CN" altLang="en-US" sz="1400" dirty="0"/>
              <a:t>带式除尘器：通用设备</a:t>
            </a:r>
            <a:r>
              <a:rPr lang="en-US" altLang="zh-CN" sz="1400" dirty="0"/>
              <a:t>/</a:t>
            </a:r>
            <a:r>
              <a:rPr lang="zh-CN" altLang="en-US" sz="1400" dirty="0"/>
              <a:t>外购 </a:t>
            </a:r>
          </a:p>
          <a:p>
            <a:pPr marL="292100" indent="-285750">
              <a:lnSpc>
                <a:spcPct val="120000"/>
              </a:lnSpc>
              <a:spcBef>
                <a:spcPts val="0"/>
              </a:spcBef>
              <a:buClr>
                <a:srgbClr val="000000"/>
              </a:buClr>
              <a:buSzPts val="1500"/>
              <a:buFont typeface="Wingdings" panose="05000000000000000000" pitchFamily="2" charset="2"/>
              <a:buChar char="v"/>
            </a:pPr>
            <a:r>
              <a:rPr lang="zh-CN" altLang="en-US" sz="1400" dirty="0"/>
              <a:t>风机：通用设备 </a:t>
            </a:r>
            <a:r>
              <a:rPr lang="en-US" altLang="zh-CN" sz="1400" dirty="0"/>
              <a:t>/</a:t>
            </a:r>
            <a:r>
              <a:rPr lang="zh-CN" altLang="en-US" sz="1400" dirty="0"/>
              <a:t>外购</a:t>
            </a:r>
          </a:p>
          <a:p>
            <a:pPr marL="292100" indent="-285750">
              <a:lnSpc>
                <a:spcPct val="120000"/>
              </a:lnSpc>
              <a:spcBef>
                <a:spcPts val="0"/>
              </a:spcBef>
              <a:buClr>
                <a:srgbClr val="000000"/>
              </a:buClr>
              <a:buSzPts val="1500"/>
              <a:buFont typeface="Courier New" panose="02070309020205020404" pitchFamily="49" charset="0"/>
              <a:buChar char="o"/>
            </a:pPr>
            <a:endParaRPr lang="en-CA" altLang="zh-CN" sz="1400" dirty="0"/>
          </a:p>
          <a:p>
            <a:pPr marL="292100" indent="-285750">
              <a:lnSpc>
                <a:spcPct val="120000"/>
              </a:lnSpc>
              <a:spcBef>
                <a:spcPts val="0"/>
              </a:spcBef>
              <a:buClr>
                <a:srgbClr val="000000"/>
              </a:buClr>
              <a:buSzPts val="1500"/>
            </a:pPr>
            <a:endParaRPr lang="en-CA" altLang="zh-CN" sz="1400" dirty="0"/>
          </a:p>
          <a:p>
            <a:pPr marL="292100" indent="-285750">
              <a:lnSpc>
                <a:spcPct val="120000"/>
              </a:lnSpc>
              <a:spcBef>
                <a:spcPts val="0"/>
              </a:spcBef>
              <a:buClr>
                <a:srgbClr val="000000"/>
              </a:buClr>
              <a:buSzPts val="1500"/>
            </a:pPr>
            <a:endParaRPr lang="en-CA" altLang="zh-CN" sz="1400" dirty="0"/>
          </a:p>
          <a:p>
            <a:pPr marL="292100" indent="-285750">
              <a:lnSpc>
                <a:spcPct val="120000"/>
              </a:lnSpc>
              <a:spcBef>
                <a:spcPts val="0"/>
              </a:spcBef>
              <a:buClr>
                <a:srgbClr val="000000"/>
              </a:buClr>
              <a:buSzPts val="1500"/>
            </a:pPr>
            <a:endParaRPr lang="en-CA" altLang="zh-CN" sz="1400" dirty="0"/>
          </a:p>
          <a:p>
            <a:pPr marL="292100" indent="-285750">
              <a:lnSpc>
                <a:spcPct val="120000"/>
              </a:lnSpc>
              <a:spcBef>
                <a:spcPts val="0"/>
              </a:spcBef>
              <a:buClr>
                <a:srgbClr val="000000"/>
              </a:buClr>
              <a:buSzPts val="1500"/>
            </a:pPr>
            <a:endParaRPr lang="en-CA" altLang="zh-CN" sz="1400" dirty="0"/>
          </a:p>
          <a:p>
            <a:pPr marL="292100" indent="-285750">
              <a:lnSpc>
                <a:spcPct val="120000"/>
              </a:lnSpc>
              <a:spcBef>
                <a:spcPts val="0"/>
              </a:spcBef>
              <a:buClr>
                <a:srgbClr val="000000"/>
              </a:buClr>
              <a:buSzPts val="1500"/>
            </a:pPr>
            <a:endParaRPr lang="en-CA" altLang="zh-CN" sz="1400" dirty="0"/>
          </a:p>
          <a:p>
            <a:pPr marL="292100" indent="-285750">
              <a:lnSpc>
                <a:spcPct val="120000"/>
              </a:lnSpc>
              <a:spcBef>
                <a:spcPts val="0"/>
              </a:spcBef>
              <a:buClr>
                <a:srgbClr val="000000"/>
              </a:buClr>
              <a:buSzPts val="1500"/>
            </a:pPr>
            <a:endParaRPr lang="en-CA" altLang="zh-CN" sz="1400" dirty="0"/>
          </a:p>
        </p:txBody>
      </p:sp>
      <p:pic>
        <p:nvPicPr>
          <p:cNvPr id="2050" name="Picture 2">
            <a:extLst>
              <a:ext uri="{FF2B5EF4-FFF2-40B4-BE49-F238E27FC236}">
                <a16:creationId xmlns:a16="http://schemas.microsoft.com/office/drawing/2014/main" id="{8A9E5328-D75D-14BB-DD0B-6B33DD607D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81" y="1005895"/>
            <a:ext cx="7048298" cy="3345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2695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3">
          <a:extLst>
            <a:ext uri="{FF2B5EF4-FFF2-40B4-BE49-F238E27FC236}">
              <a16:creationId xmlns:a16="http://schemas.microsoft.com/office/drawing/2014/main" id="{9EF9E700-B531-D051-AA7D-A8C0B7741447}"/>
            </a:ext>
          </a:extLst>
        </p:cNvPr>
        <p:cNvGrpSpPr/>
        <p:nvPr/>
      </p:nvGrpSpPr>
      <p:grpSpPr>
        <a:xfrm>
          <a:off x="0" y="0"/>
          <a:ext cx="0" cy="0"/>
          <a:chOff x="0" y="0"/>
          <a:chExt cx="0" cy="0"/>
        </a:xfrm>
      </p:grpSpPr>
      <p:sp>
        <p:nvSpPr>
          <p:cNvPr id="64" name="Google Shape;64;p7">
            <a:extLst>
              <a:ext uri="{FF2B5EF4-FFF2-40B4-BE49-F238E27FC236}">
                <a16:creationId xmlns:a16="http://schemas.microsoft.com/office/drawing/2014/main" id="{DB8C9442-A95C-0FA7-C6DE-870CCD96B104}"/>
              </a:ext>
            </a:extLst>
          </p:cNvPr>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65" name="Google Shape;65;p7">
            <a:extLst>
              <a:ext uri="{FF2B5EF4-FFF2-40B4-BE49-F238E27FC236}">
                <a16:creationId xmlns:a16="http://schemas.microsoft.com/office/drawing/2014/main" id="{F9B7EF5D-9D60-470D-9269-CB92BED4890F}"/>
              </a:ext>
            </a:extLst>
          </p:cNvPr>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66" name="Google Shape;66;p7">
            <a:extLst>
              <a:ext uri="{FF2B5EF4-FFF2-40B4-BE49-F238E27FC236}">
                <a16:creationId xmlns:a16="http://schemas.microsoft.com/office/drawing/2014/main" id="{54A7D79D-3C25-0611-FF3F-908A92496EA8}"/>
              </a:ext>
            </a:extLst>
          </p:cNvPr>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67" name="Google Shape;67;p7">
            <a:extLst>
              <a:ext uri="{FF2B5EF4-FFF2-40B4-BE49-F238E27FC236}">
                <a16:creationId xmlns:a16="http://schemas.microsoft.com/office/drawing/2014/main" id="{C3A92FDA-1023-000B-01E8-E543E73A6CE8}"/>
              </a:ext>
            </a:extLst>
          </p:cNvPr>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68" name="Google Shape;68;p7">
            <a:extLst>
              <a:ext uri="{FF2B5EF4-FFF2-40B4-BE49-F238E27FC236}">
                <a16:creationId xmlns:a16="http://schemas.microsoft.com/office/drawing/2014/main" id="{82AA98BB-F2A2-BDE9-F0F6-0178E18E72F2}"/>
              </a:ext>
            </a:extLst>
          </p:cNvPr>
          <p:cNvSpPr txBox="1">
            <a:spLocks noGrp="1"/>
          </p:cNvSpPr>
          <p:nvPr>
            <p:ph type="body" idx="1"/>
          </p:nvPr>
        </p:nvSpPr>
        <p:spPr>
          <a:xfrm>
            <a:off x="281354" y="156199"/>
            <a:ext cx="4689231" cy="4174009"/>
          </a:xfrm>
          <a:prstGeom prst="rect">
            <a:avLst/>
          </a:prstGeom>
          <a:noFill/>
          <a:ln>
            <a:noFill/>
          </a:ln>
        </p:spPr>
        <p:txBody>
          <a:bodyPr spcFirstLastPara="1" wrap="square" lIns="68575" tIns="34275" rIns="68575" bIns="34275" anchor="t" anchorCtr="0">
            <a:noAutofit/>
          </a:bodyPr>
          <a:lstStyle/>
          <a:p>
            <a:pPr marL="292100" indent="-285750">
              <a:lnSpc>
                <a:spcPct val="120000"/>
              </a:lnSpc>
              <a:spcBef>
                <a:spcPts val="0"/>
              </a:spcBef>
              <a:buClr>
                <a:srgbClr val="000000"/>
              </a:buClr>
              <a:buSzPts val="1500"/>
            </a:pPr>
            <a:r>
              <a:rPr lang="zh-CN" altLang="en-US" sz="1400" dirty="0"/>
              <a:t>戴尔塔公司的高温流化床干燥机</a:t>
            </a:r>
            <a:endParaRPr lang="en-CA" altLang="zh-CN" sz="1400" dirty="0"/>
          </a:p>
          <a:p>
            <a:pPr marL="292100" indent="-285750">
              <a:lnSpc>
                <a:spcPct val="120000"/>
              </a:lnSpc>
              <a:spcBef>
                <a:spcPts val="0"/>
              </a:spcBef>
              <a:buClr>
                <a:srgbClr val="000000"/>
              </a:buClr>
              <a:buSzPts val="1500"/>
              <a:buFont typeface="Courier New" panose="02070309020205020404" pitchFamily="49" charset="0"/>
              <a:buChar char="o"/>
            </a:pPr>
            <a:r>
              <a:rPr lang="zh-CN" altLang="en-US" sz="1400" dirty="0"/>
              <a:t>布风板是高温流化床干燥机的关键部件</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
            </a:pPr>
            <a:r>
              <a:rPr lang="zh-CN" altLang="en-US" sz="1400" dirty="0"/>
              <a:t>右图高温流化床干燥机主机的结构简图</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q"/>
            </a:pPr>
            <a:r>
              <a:rPr lang="zh-CN" altLang="en-US" sz="1400" dirty="0"/>
              <a:t>高温流化床干燥机主机的主要部件</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v"/>
            </a:pPr>
            <a:r>
              <a:rPr lang="zh-CN" altLang="en-US" sz="1400" dirty="0"/>
              <a:t>进料仓：常规设计 </a:t>
            </a:r>
          </a:p>
          <a:p>
            <a:pPr marL="292100" indent="-285750">
              <a:lnSpc>
                <a:spcPct val="120000"/>
              </a:lnSpc>
              <a:spcBef>
                <a:spcPts val="0"/>
              </a:spcBef>
              <a:buClr>
                <a:srgbClr val="000000"/>
              </a:buClr>
              <a:buSzPts val="1500"/>
              <a:buFont typeface="Wingdings" panose="05000000000000000000" pitchFamily="2" charset="2"/>
              <a:buChar char="v"/>
            </a:pPr>
            <a:r>
              <a:rPr lang="zh-CN" altLang="en-US" sz="1400" dirty="0"/>
              <a:t>定量加料装置：常规设计 </a:t>
            </a:r>
          </a:p>
          <a:p>
            <a:pPr marL="292100" indent="-285750">
              <a:lnSpc>
                <a:spcPct val="120000"/>
              </a:lnSpc>
              <a:spcBef>
                <a:spcPts val="0"/>
              </a:spcBef>
              <a:buClr>
                <a:srgbClr val="000000"/>
              </a:buClr>
              <a:buSzPts val="1500"/>
              <a:buFont typeface="Wingdings" panose="05000000000000000000" pitchFamily="2" charset="2"/>
              <a:buChar char="v"/>
            </a:pPr>
            <a:r>
              <a:rPr lang="zh-CN" altLang="en-US" sz="1400" dirty="0"/>
              <a:t>干燥室：外壳为碳钢，内衬耐火混凝土，常规设计</a:t>
            </a:r>
          </a:p>
          <a:p>
            <a:pPr marL="292100" indent="-285750">
              <a:lnSpc>
                <a:spcPct val="120000"/>
              </a:lnSpc>
              <a:spcBef>
                <a:spcPts val="0"/>
              </a:spcBef>
              <a:buClr>
                <a:srgbClr val="000000"/>
              </a:buClr>
              <a:buSzPts val="1500"/>
              <a:buFont typeface="Wingdings" panose="05000000000000000000" pitchFamily="2" charset="2"/>
              <a:buChar char="v"/>
            </a:pPr>
            <a:r>
              <a:rPr lang="zh-CN" altLang="en-US" sz="1400" dirty="0"/>
              <a:t>风室：常规设计 </a:t>
            </a:r>
          </a:p>
          <a:p>
            <a:pPr marL="292100" indent="-285750">
              <a:lnSpc>
                <a:spcPct val="120000"/>
              </a:lnSpc>
              <a:spcBef>
                <a:spcPts val="0"/>
              </a:spcBef>
              <a:buClr>
                <a:srgbClr val="000000"/>
              </a:buClr>
              <a:buSzPts val="1500"/>
              <a:buFont typeface="Wingdings" panose="05000000000000000000" pitchFamily="2" charset="2"/>
              <a:buChar char="v"/>
            </a:pPr>
            <a:r>
              <a:rPr lang="zh-CN" altLang="en-US" sz="1400" dirty="0"/>
              <a:t>排料装置：常规设计 </a:t>
            </a:r>
          </a:p>
          <a:p>
            <a:pPr marL="292100" indent="-285750">
              <a:lnSpc>
                <a:spcPct val="120000"/>
              </a:lnSpc>
              <a:spcBef>
                <a:spcPts val="0"/>
              </a:spcBef>
              <a:buClr>
                <a:srgbClr val="000000"/>
              </a:buClr>
              <a:buSzPts val="1500"/>
              <a:buFont typeface="Wingdings" panose="05000000000000000000" pitchFamily="2" charset="2"/>
              <a:buChar char="v"/>
            </a:pPr>
            <a:r>
              <a:rPr lang="zh-CN" altLang="en-US" sz="1400" b="1" dirty="0"/>
              <a:t>布风板：关键部件，需特殊设计</a:t>
            </a:r>
          </a:p>
          <a:p>
            <a:pPr marL="292100" indent="-285750">
              <a:lnSpc>
                <a:spcPct val="120000"/>
              </a:lnSpc>
              <a:spcBef>
                <a:spcPts val="0"/>
              </a:spcBef>
              <a:buClr>
                <a:srgbClr val="000000"/>
              </a:buClr>
              <a:buSzPts val="1500"/>
              <a:buFont typeface="Wingdings" panose="05000000000000000000" pitchFamily="2" charset="2"/>
              <a:buChar char="q"/>
            </a:pPr>
            <a:endParaRPr lang="zh-CN" altLang="en-US" sz="1400" dirty="0"/>
          </a:p>
          <a:p>
            <a:pPr marL="292100" indent="-285750">
              <a:lnSpc>
                <a:spcPct val="120000"/>
              </a:lnSpc>
              <a:spcBef>
                <a:spcPts val="0"/>
              </a:spcBef>
              <a:buClr>
                <a:srgbClr val="000000"/>
              </a:buClr>
              <a:buSzPts val="1500"/>
            </a:pPr>
            <a:endParaRPr lang="zh-CN" altLang="en-US" sz="1400" dirty="0"/>
          </a:p>
          <a:p>
            <a:pPr marL="292100" indent="-285750">
              <a:lnSpc>
                <a:spcPct val="120000"/>
              </a:lnSpc>
              <a:spcBef>
                <a:spcPts val="0"/>
              </a:spcBef>
              <a:buClr>
                <a:srgbClr val="000000"/>
              </a:buClr>
              <a:buSzPts val="1500"/>
            </a:pPr>
            <a:endParaRPr lang="zh-CN" altLang="en-US" sz="1400" dirty="0"/>
          </a:p>
          <a:p>
            <a:pPr marL="292100" indent="-285750">
              <a:lnSpc>
                <a:spcPct val="120000"/>
              </a:lnSpc>
              <a:spcBef>
                <a:spcPts val="0"/>
              </a:spcBef>
              <a:buClr>
                <a:srgbClr val="000000"/>
              </a:buClr>
              <a:buSzPts val="1500"/>
            </a:pPr>
            <a:endParaRPr lang="en-CA" altLang="zh-CN" sz="1400" dirty="0"/>
          </a:p>
          <a:p>
            <a:pPr marL="292100" indent="-285750">
              <a:lnSpc>
                <a:spcPct val="120000"/>
              </a:lnSpc>
              <a:spcBef>
                <a:spcPts val="0"/>
              </a:spcBef>
              <a:buClr>
                <a:srgbClr val="000000"/>
              </a:buClr>
              <a:buSzPts val="1500"/>
            </a:pPr>
            <a:endParaRPr lang="en-CA" altLang="zh-CN" sz="1400" dirty="0"/>
          </a:p>
          <a:p>
            <a:pPr marL="292100" indent="-285750">
              <a:lnSpc>
                <a:spcPct val="120000"/>
              </a:lnSpc>
              <a:spcBef>
                <a:spcPts val="0"/>
              </a:spcBef>
              <a:buClr>
                <a:srgbClr val="000000"/>
              </a:buClr>
              <a:buSzPts val="1500"/>
            </a:pPr>
            <a:endParaRPr lang="en-CA" altLang="zh-CN" sz="1400" dirty="0"/>
          </a:p>
        </p:txBody>
      </p:sp>
      <p:pic>
        <p:nvPicPr>
          <p:cNvPr id="11268" name="Picture 4">
            <a:extLst>
              <a:ext uri="{FF2B5EF4-FFF2-40B4-BE49-F238E27FC236}">
                <a16:creationId xmlns:a16="http://schemas.microsoft.com/office/drawing/2014/main" id="{80BB022E-01BB-E764-619D-1762EF6F2D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0041" y="557843"/>
            <a:ext cx="387667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2518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3">
          <a:extLst>
            <a:ext uri="{FF2B5EF4-FFF2-40B4-BE49-F238E27FC236}">
              <a16:creationId xmlns:a16="http://schemas.microsoft.com/office/drawing/2014/main" id="{06FEA50E-25EA-05E8-77CF-6DF54D76BC95}"/>
            </a:ext>
          </a:extLst>
        </p:cNvPr>
        <p:cNvGrpSpPr/>
        <p:nvPr/>
      </p:nvGrpSpPr>
      <p:grpSpPr>
        <a:xfrm>
          <a:off x="0" y="0"/>
          <a:ext cx="0" cy="0"/>
          <a:chOff x="0" y="0"/>
          <a:chExt cx="0" cy="0"/>
        </a:xfrm>
      </p:grpSpPr>
      <p:sp>
        <p:nvSpPr>
          <p:cNvPr id="64" name="Google Shape;64;p7">
            <a:extLst>
              <a:ext uri="{FF2B5EF4-FFF2-40B4-BE49-F238E27FC236}">
                <a16:creationId xmlns:a16="http://schemas.microsoft.com/office/drawing/2014/main" id="{83C1684A-A2D9-F01D-078A-46EC92AED6E1}"/>
              </a:ext>
            </a:extLst>
          </p:cNvPr>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65" name="Google Shape;65;p7">
            <a:extLst>
              <a:ext uri="{FF2B5EF4-FFF2-40B4-BE49-F238E27FC236}">
                <a16:creationId xmlns:a16="http://schemas.microsoft.com/office/drawing/2014/main" id="{6226F027-95FB-9D67-D046-6D0FC29D7DC5}"/>
              </a:ext>
            </a:extLst>
          </p:cNvPr>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66" name="Google Shape;66;p7">
            <a:extLst>
              <a:ext uri="{FF2B5EF4-FFF2-40B4-BE49-F238E27FC236}">
                <a16:creationId xmlns:a16="http://schemas.microsoft.com/office/drawing/2014/main" id="{5CFCC3BF-2156-AFE8-01D5-221BF95331B1}"/>
              </a:ext>
            </a:extLst>
          </p:cNvPr>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67" name="Google Shape;67;p7">
            <a:extLst>
              <a:ext uri="{FF2B5EF4-FFF2-40B4-BE49-F238E27FC236}">
                <a16:creationId xmlns:a16="http://schemas.microsoft.com/office/drawing/2014/main" id="{7C4A2A46-42DB-4120-E703-3C18576B3797}"/>
              </a:ext>
            </a:extLst>
          </p:cNvPr>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68" name="Google Shape;68;p7">
            <a:extLst>
              <a:ext uri="{FF2B5EF4-FFF2-40B4-BE49-F238E27FC236}">
                <a16:creationId xmlns:a16="http://schemas.microsoft.com/office/drawing/2014/main" id="{78DD452E-AD72-A2A0-9B4F-0C31BFD4C577}"/>
              </a:ext>
            </a:extLst>
          </p:cNvPr>
          <p:cNvSpPr txBox="1">
            <a:spLocks noGrp="1"/>
          </p:cNvSpPr>
          <p:nvPr>
            <p:ph type="body" idx="1"/>
          </p:nvPr>
        </p:nvSpPr>
        <p:spPr>
          <a:xfrm>
            <a:off x="478150" y="156199"/>
            <a:ext cx="8363100" cy="4174009"/>
          </a:xfrm>
          <a:prstGeom prst="rect">
            <a:avLst/>
          </a:prstGeom>
          <a:noFill/>
          <a:ln>
            <a:noFill/>
          </a:ln>
        </p:spPr>
        <p:txBody>
          <a:bodyPr spcFirstLastPara="1" wrap="square" lIns="68575" tIns="34275" rIns="68575" bIns="34275" anchor="t" anchorCtr="0">
            <a:noAutofit/>
          </a:bodyPr>
          <a:lstStyle/>
          <a:p>
            <a:pPr marL="292100" indent="-285750">
              <a:lnSpc>
                <a:spcPct val="120000"/>
              </a:lnSpc>
              <a:spcBef>
                <a:spcPts val="0"/>
              </a:spcBef>
              <a:buClr>
                <a:srgbClr val="000000"/>
              </a:buClr>
              <a:buSzPts val="1500"/>
            </a:pPr>
            <a:r>
              <a:rPr lang="zh-CN" altLang="en-US" sz="1400" dirty="0"/>
              <a:t>戴尔塔公司的高温流化床干燥机</a:t>
            </a:r>
            <a:endParaRPr lang="en-CA" altLang="zh-CN" sz="1400" dirty="0"/>
          </a:p>
          <a:p>
            <a:pPr marL="292100" indent="-285750">
              <a:lnSpc>
                <a:spcPct val="120000"/>
              </a:lnSpc>
              <a:spcBef>
                <a:spcPts val="0"/>
              </a:spcBef>
              <a:buClr>
                <a:srgbClr val="000000"/>
              </a:buClr>
              <a:buSzPts val="1500"/>
              <a:buFont typeface="Courier New" panose="02070309020205020404" pitchFamily="49" charset="0"/>
              <a:buChar char="o"/>
            </a:pPr>
            <a:r>
              <a:rPr lang="zh-CN" altLang="en-US" sz="1400" dirty="0"/>
              <a:t>除了气体布风板采用悬浮结构外</a:t>
            </a:r>
            <a:endParaRPr lang="en-CA" altLang="zh-CN" sz="1400" dirty="0"/>
          </a:p>
          <a:p>
            <a:pPr marL="292100" indent="-285750">
              <a:lnSpc>
                <a:spcPct val="120000"/>
              </a:lnSpc>
              <a:spcBef>
                <a:spcPts val="0"/>
              </a:spcBef>
              <a:buClr>
                <a:srgbClr val="000000"/>
              </a:buClr>
              <a:buSzPts val="1500"/>
              <a:buFont typeface="Courier New" panose="02070309020205020404" pitchFamily="49" charset="0"/>
              <a:buChar char="o"/>
            </a:pPr>
            <a:r>
              <a:rPr lang="zh-CN" altLang="en-US" sz="1400" dirty="0"/>
              <a:t>戴尔塔公司的高温流化床干燥机还针对焦煤的颗粒大，不易流化和排料的难点，对干燥机的加料和排料装置进行特殊的设计，确保粗颗粒的焦煤易于从干燥机内排除，以避免粗颗粒焦煤的聚集而死床，甚至着火</a:t>
            </a:r>
            <a:r>
              <a:rPr lang="en-CA" altLang="zh-CN" sz="1400" dirty="0"/>
              <a:t> </a:t>
            </a:r>
          </a:p>
          <a:p>
            <a:pPr marL="292100" indent="-285750">
              <a:lnSpc>
                <a:spcPct val="120000"/>
              </a:lnSpc>
              <a:spcBef>
                <a:spcPts val="0"/>
              </a:spcBef>
              <a:buClr>
                <a:srgbClr val="000000"/>
              </a:buClr>
              <a:buSzPts val="1500"/>
              <a:buFont typeface="Courier New" panose="02070309020205020404" pitchFamily="49" charset="0"/>
              <a:buChar char="o"/>
            </a:pPr>
            <a:r>
              <a:rPr lang="zh-CN" altLang="en-US" sz="1400" dirty="0"/>
              <a:t>气体布风板在不同部位的开孔率不同，且流化介质离开布风板时的方向由垂直向上改变为朝向馋相给吧排料方向，以加速粗颗粒的焦煤的流动</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
            </a:pPr>
            <a:r>
              <a:rPr lang="zh-CN" altLang="en-US" sz="1400" dirty="0"/>
              <a:t>有关高温流化床干燥机以及悬浮式气体分布板的更多细节可以在小范围内进一步介绍</a:t>
            </a:r>
            <a:endParaRPr lang="en-CA" altLang="zh-CN" sz="1400" dirty="0"/>
          </a:p>
          <a:p>
            <a:pPr marL="292100" indent="-285750">
              <a:lnSpc>
                <a:spcPct val="120000"/>
              </a:lnSpc>
              <a:spcBef>
                <a:spcPts val="0"/>
              </a:spcBef>
              <a:buClr>
                <a:srgbClr val="000000"/>
              </a:buClr>
              <a:buSzPts val="1500"/>
              <a:buFont typeface="Wingdings" panose="05000000000000000000" pitchFamily="2" charset="2"/>
              <a:buChar char="§"/>
            </a:pPr>
            <a:endParaRPr lang="en-CA" altLang="zh-CN" sz="1400" dirty="0"/>
          </a:p>
          <a:p>
            <a:pPr marL="292100" indent="-285750">
              <a:lnSpc>
                <a:spcPct val="120000"/>
              </a:lnSpc>
              <a:spcBef>
                <a:spcPts val="0"/>
              </a:spcBef>
              <a:buClr>
                <a:srgbClr val="000000"/>
              </a:buClr>
              <a:buSzPts val="1500"/>
              <a:buFont typeface="Courier New" panose="02070309020205020404" pitchFamily="49" charset="0"/>
              <a:buChar char="o"/>
            </a:pPr>
            <a:endParaRPr lang="en-CA" altLang="zh-CN" sz="1400" dirty="0"/>
          </a:p>
          <a:p>
            <a:pPr marL="292100" indent="-285750">
              <a:lnSpc>
                <a:spcPct val="120000"/>
              </a:lnSpc>
              <a:spcBef>
                <a:spcPts val="0"/>
              </a:spcBef>
              <a:buClr>
                <a:srgbClr val="000000"/>
              </a:buClr>
              <a:buSzPts val="1500"/>
            </a:pPr>
            <a:endParaRPr lang="en-CA" altLang="zh-CN" sz="1400" dirty="0"/>
          </a:p>
        </p:txBody>
      </p:sp>
    </p:spTree>
    <p:extLst>
      <p:ext uri="{BB962C8B-B14F-4D97-AF65-F5344CB8AC3E}">
        <p14:creationId xmlns:p14="http://schemas.microsoft.com/office/powerpoint/2010/main" val="40278705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4623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19">
          <a:extLst>
            <a:ext uri="{FF2B5EF4-FFF2-40B4-BE49-F238E27FC236}">
              <a16:creationId xmlns:a16="http://schemas.microsoft.com/office/drawing/2014/main" id="{4A7C92AA-547C-8622-569F-48597C595F0A}"/>
            </a:ext>
          </a:extLst>
        </p:cNvPr>
        <p:cNvGrpSpPr/>
        <p:nvPr/>
      </p:nvGrpSpPr>
      <p:grpSpPr>
        <a:xfrm>
          <a:off x="0" y="0"/>
          <a:ext cx="0" cy="0"/>
          <a:chOff x="0" y="0"/>
          <a:chExt cx="0" cy="0"/>
        </a:xfrm>
      </p:grpSpPr>
      <p:sp>
        <p:nvSpPr>
          <p:cNvPr id="320" name="Google Shape;320;g35dca2dc687_0_0">
            <a:extLst>
              <a:ext uri="{FF2B5EF4-FFF2-40B4-BE49-F238E27FC236}">
                <a16:creationId xmlns:a16="http://schemas.microsoft.com/office/drawing/2014/main" id="{EB758DEB-57A2-D242-0592-E4CD3C6778FE}"/>
              </a:ext>
            </a:extLst>
          </p:cNvPr>
          <p:cNvSpPr txBox="1">
            <a:spLocks noGrp="1"/>
          </p:cNvSpPr>
          <p:nvPr>
            <p:ph type="title"/>
          </p:nvPr>
        </p:nvSpPr>
        <p:spPr>
          <a:xfrm>
            <a:off x="5347097" y="4373166"/>
            <a:ext cx="20718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21" name="Google Shape;321;g35dca2dc687_0_0">
            <a:extLst>
              <a:ext uri="{FF2B5EF4-FFF2-40B4-BE49-F238E27FC236}">
                <a16:creationId xmlns:a16="http://schemas.microsoft.com/office/drawing/2014/main" id="{223D6A35-B8E7-8F80-F746-F20702922B6B}"/>
              </a:ext>
            </a:extLst>
          </p:cNvPr>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322" name="Google Shape;322;g35dca2dc687_0_0">
            <a:extLst>
              <a:ext uri="{FF2B5EF4-FFF2-40B4-BE49-F238E27FC236}">
                <a16:creationId xmlns:a16="http://schemas.microsoft.com/office/drawing/2014/main" id="{A2971D3E-9F96-4602-740E-E6C42246FCEE}"/>
              </a:ext>
            </a:extLst>
          </p:cNvPr>
          <p:cNvSpPr txBox="1">
            <a:spLocks noGrp="1"/>
          </p:cNvSpPr>
          <p:nvPr>
            <p:ph type="body" idx="1"/>
          </p:nvPr>
        </p:nvSpPr>
        <p:spPr>
          <a:xfrm>
            <a:off x="223023" y="228788"/>
            <a:ext cx="8618522" cy="4230670"/>
          </a:xfrm>
          <a:prstGeom prst="rect">
            <a:avLst/>
          </a:prstGeom>
          <a:noFill/>
          <a:ln>
            <a:noFill/>
          </a:ln>
        </p:spPr>
        <p:txBody>
          <a:bodyPr spcFirstLastPara="1" wrap="square" lIns="68575" tIns="34275" rIns="68575" bIns="34275" anchor="t" anchorCtr="0">
            <a:noAutofit/>
          </a:bodyPr>
          <a:lstStyle/>
          <a:p>
            <a:pPr marL="6350" lvl="0" indent="0" algn="ctr">
              <a:lnSpc>
                <a:spcPct val="120000"/>
              </a:lnSpc>
              <a:spcBef>
                <a:spcPts val="0"/>
              </a:spcBef>
              <a:buClr>
                <a:srgbClr val="000000"/>
              </a:buClr>
              <a:buSzPts val="1500"/>
              <a:buNone/>
            </a:pPr>
            <a:r>
              <a:rPr lang="en-US" altLang="zh-CN" sz="1500" dirty="0"/>
              <a:t>  </a:t>
            </a:r>
            <a:r>
              <a:rPr lang="zh-CN" altLang="en-US" sz="4000" b="1" dirty="0"/>
              <a:t>戴尔塔干燥技术有限公司</a:t>
            </a:r>
            <a:endParaRPr lang="en-US" altLang="zh-CN" sz="4000" b="1" dirty="0"/>
          </a:p>
          <a:p>
            <a:pPr marL="6350" lvl="0" indent="0" algn="ctr">
              <a:lnSpc>
                <a:spcPct val="120000"/>
              </a:lnSpc>
              <a:spcBef>
                <a:spcPts val="0"/>
              </a:spcBef>
              <a:buClr>
                <a:srgbClr val="000000"/>
              </a:buClr>
              <a:buSzPts val="1500"/>
              <a:buNone/>
            </a:pPr>
            <a:endParaRPr lang="en-US" altLang="zh-CN" sz="1500" dirty="0"/>
          </a:p>
          <a:p>
            <a:pPr marL="6350" lvl="0" indent="0" algn="ctr">
              <a:lnSpc>
                <a:spcPct val="120000"/>
              </a:lnSpc>
              <a:spcBef>
                <a:spcPts val="0"/>
              </a:spcBef>
              <a:buClr>
                <a:srgbClr val="000000"/>
              </a:buClr>
              <a:buSzPts val="1500"/>
              <a:buNone/>
            </a:pPr>
            <a:r>
              <a:rPr lang="en-US" altLang="zh-CN" sz="1500" dirty="0"/>
              <a:t>305-3089 Bathurst St., Toronto, Ontario, M6A 2A4</a:t>
            </a:r>
          </a:p>
          <a:p>
            <a:pPr marL="6350" lvl="0" indent="0" algn="ctr">
              <a:lnSpc>
                <a:spcPct val="120000"/>
              </a:lnSpc>
              <a:spcBef>
                <a:spcPts val="0"/>
              </a:spcBef>
              <a:buClr>
                <a:srgbClr val="000000"/>
              </a:buClr>
              <a:buSzPts val="1500"/>
              <a:buNone/>
            </a:pPr>
            <a:r>
              <a:rPr lang="en-US" altLang="zh-CN" sz="1500" dirty="0"/>
              <a:t>Phone: +1.647.673.9832</a:t>
            </a:r>
          </a:p>
          <a:p>
            <a:pPr marL="6350" lvl="0" indent="0" algn="ctr">
              <a:lnSpc>
                <a:spcPct val="120000"/>
              </a:lnSpc>
              <a:spcBef>
                <a:spcPts val="0"/>
              </a:spcBef>
              <a:buClr>
                <a:srgbClr val="000000"/>
              </a:buClr>
              <a:buSzPts val="1500"/>
              <a:buNone/>
            </a:pPr>
            <a:r>
              <a:rPr lang="en-US" altLang="zh-CN" sz="1500" dirty="0"/>
              <a:t>E mail: long@deltadrying.ca</a:t>
            </a:r>
          </a:p>
          <a:p>
            <a:pPr marL="6350" lvl="0" indent="0" algn="ctr">
              <a:lnSpc>
                <a:spcPct val="120000"/>
              </a:lnSpc>
              <a:spcBef>
                <a:spcPts val="0"/>
              </a:spcBef>
              <a:buClr>
                <a:srgbClr val="000000"/>
              </a:buClr>
              <a:buSzPts val="1500"/>
              <a:buNone/>
            </a:pPr>
            <a:r>
              <a:rPr lang="en-US" altLang="zh-CN" sz="1500" dirty="0"/>
              <a:t>www.deltadrying.ca</a:t>
            </a:r>
          </a:p>
        </p:txBody>
      </p:sp>
    </p:spTree>
    <p:extLst>
      <p:ext uri="{BB962C8B-B14F-4D97-AF65-F5344CB8AC3E}">
        <p14:creationId xmlns:p14="http://schemas.microsoft.com/office/powerpoint/2010/main" val="2616683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
        <p:cNvGrpSpPr/>
        <p:nvPr/>
      </p:nvGrpSpPr>
      <p:grpSpPr>
        <a:xfrm>
          <a:off x="0" y="0"/>
          <a:ext cx="0" cy="0"/>
          <a:chOff x="0" y="0"/>
          <a:chExt cx="0" cy="0"/>
        </a:xfrm>
      </p:grpSpPr>
      <p:sp>
        <p:nvSpPr>
          <p:cNvPr id="107" name="Google Shape;107;p12"/>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108" name="Google Shape;108;p12"/>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09" name="Google Shape;109;p12"/>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110" name="Google Shape;110;p12"/>
          <p:cNvSpPr txBox="1">
            <a:spLocks noGrp="1"/>
          </p:cNvSpPr>
          <p:nvPr>
            <p:ph type="body" idx="1"/>
          </p:nvPr>
        </p:nvSpPr>
        <p:spPr>
          <a:xfrm>
            <a:off x="241075" y="232750"/>
            <a:ext cx="6256800" cy="2829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焦煤预处理概况</a:t>
            </a:r>
            <a:endParaRPr sz="2700" b="1" dirty="0">
              <a:latin typeface="Microsoft JhengHei"/>
              <a:ea typeface="Microsoft JhengHei"/>
              <a:cs typeface="Microsoft JhengHei"/>
              <a:sym typeface="Microsoft JhengHei"/>
            </a:endParaRPr>
          </a:p>
          <a:p>
            <a:pPr marL="292100" lvl="0" indent="-285750" algn="l" rtl="0">
              <a:lnSpc>
                <a:spcPct val="120000"/>
              </a:lnSpc>
              <a:spcBef>
                <a:spcPts val="0"/>
              </a:spcBef>
              <a:spcAft>
                <a:spcPts val="0"/>
              </a:spcAft>
              <a:buClr>
                <a:srgbClr val="000000"/>
              </a:buClr>
              <a:buSzPts val="1500"/>
              <a:buFont typeface="Arial"/>
              <a:buChar char="•"/>
            </a:pPr>
            <a:r>
              <a:rPr lang="en" sz="1500" dirty="0"/>
              <a:t>新日铁焦煤预处理工艺开发历程 </a:t>
            </a:r>
            <a:endParaRPr sz="1500" dirty="0"/>
          </a:p>
          <a:p>
            <a:pPr marL="292100" lvl="0" indent="-285750" algn="l" rtl="0">
              <a:lnSpc>
                <a:spcPct val="120000"/>
              </a:lnSpc>
              <a:spcBef>
                <a:spcPts val="0"/>
              </a:spcBef>
              <a:spcAft>
                <a:spcPts val="0"/>
              </a:spcAft>
              <a:buClr>
                <a:srgbClr val="000000"/>
              </a:buClr>
              <a:buSzPts val="1500"/>
              <a:buFont typeface="Courier New"/>
              <a:buChar char="o"/>
            </a:pPr>
            <a:r>
              <a:rPr lang="en" sz="1500" dirty="0"/>
              <a:t>煤调湿</a:t>
            </a:r>
            <a:r>
              <a:rPr lang="zh-CN" altLang="en-US" sz="1500" dirty="0"/>
              <a:t>工艺</a:t>
            </a:r>
            <a:r>
              <a:rPr lang="en" sz="1500" dirty="0"/>
              <a:t>/CMC工艺 </a:t>
            </a:r>
            <a:endParaRPr sz="1500" dirty="0"/>
          </a:p>
          <a:p>
            <a:pPr marL="292100" lvl="0" indent="-285750" algn="l" rtl="0">
              <a:lnSpc>
                <a:spcPct val="120000"/>
              </a:lnSpc>
              <a:spcBef>
                <a:spcPts val="0"/>
              </a:spcBef>
              <a:spcAft>
                <a:spcPts val="0"/>
              </a:spcAft>
              <a:buClr>
                <a:srgbClr val="000000"/>
              </a:buClr>
              <a:buSzPts val="1500"/>
              <a:buFont typeface="Noto Sans Symbols"/>
              <a:buChar char="▪"/>
            </a:pPr>
            <a:r>
              <a:rPr lang="en" sz="1500" dirty="0"/>
              <a:t>未配备煤粉造粒工艺，所以粉尘问题严重 </a:t>
            </a:r>
            <a:endParaRPr sz="1500" dirty="0"/>
          </a:p>
          <a:p>
            <a:pPr marL="292100" lvl="0" indent="-285750" algn="l" rtl="0">
              <a:lnSpc>
                <a:spcPct val="120000"/>
              </a:lnSpc>
              <a:spcBef>
                <a:spcPts val="0"/>
              </a:spcBef>
              <a:spcAft>
                <a:spcPts val="0"/>
              </a:spcAft>
              <a:buClr>
                <a:srgbClr val="000000"/>
              </a:buClr>
              <a:buSzPts val="1500"/>
              <a:buFont typeface="Noto Sans Symbols"/>
              <a:buChar char="❑"/>
            </a:pPr>
            <a:r>
              <a:rPr lang="en" sz="1500" dirty="0"/>
              <a:t>输送带走廊煤粉飞扬 </a:t>
            </a:r>
            <a:endParaRPr sz="1500" dirty="0"/>
          </a:p>
          <a:p>
            <a:pPr marL="292100" lvl="0" indent="-285750" algn="l" rtl="0">
              <a:lnSpc>
                <a:spcPct val="120000"/>
              </a:lnSpc>
              <a:spcBef>
                <a:spcPts val="0"/>
              </a:spcBef>
              <a:spcAft>
                <a:spcPts val="0"/>
              </a:spcAft>
              <a:buClr>
                <a:srgbClr val="000000"/>
              </a:buClr>
              <a:buSzPts val="1500"/>
              <a:buFont typeface="Noto Sans Symbols"/>
              <a:buChar char="❑"/>
            </a:pPr>
            <a:r>
              <a:rPr lang="en" sz="1500" dirty="0"/>
              <a:t>上升管及加煤孔装煤期间煤粉碳化严重 </a:t>
            </a:r>
            <a:endParaRPr sz="1500" dirty="0"/>
          </a:p>
          <a:p>
            <a:pPr marL="292100" lvl="0" indent="-285750" algn="l" rtl="0">
              <a:lnSpc>
                <a:spcPct val="120000"/>
              </a:lnSpc>
              <a:spcBef>
                <a:spcPts val="0"/>
              </a:spcBef>
              <a:spcAft>
                <a:spcPts val="0"/>
              </a:spcAft>
              <a:buClr>
                <a:srgbClr val="000000"/>
              </a:buClr>
              <a:buSzPts val="1500"/>
              <a:buFont typeface="Noto Sans Symbols"/>
              <a:buChar char="❑"/>
            </a:pPr>
            <a:r>
              <a:rPr lang="en" sz="1500" dirty="0"/>
              <a:t>炉顶石墨化问题严重 </a:t>
            </a:r>
            <a:endParaRPr sz="1500" dirty="0"/>
          </a:p>
          <a:p>
            <a:pPr marL="292100" lvl="0" indent="-285750" algn="l" rtl="0">
              <a:lnSpc>
                <a:spcPct val="120000"/>
              </a:lnSpc>
              <a:spcBef>
                <a:spcPts val="0"/>
              </a:spcBef>
              <a:spcAft>
                <a:spcPts val="0"/>
              </a:spcAft>
              <a:buClr>
                <a:srgbClr val="000000"/>
              </a:buClr>
              <a:buSzPts val="1500"/>
              <a:buFont typeface="Noto Sans Symbols"/>
              <a:buChar char="❑"/>
            </a:pPr>
            <a:r>
              <a:rPr lang="en" sz="1500" dirty="0"/>
              <a:t>煤气/煤焦油粉尘集结 </a:t>
            </a:r>
            <a:endParaRPr sz="1500" dirty="0"/>
          </a:p>
          <a:p>
            <a:pPr marL="292100" lvl="0" indent="-285750" algn="l" rtl="0">
              <a:lnSpc>
                <a:spcPct val="120000"/>
              </a:lnSpc>
              <a:spcBef>
                <a:spcPts val="0"/>
              </a:spcBef>
              <a:spcAft>
                <a:spcPts val="0"/>
              </a:spcAft>
              <a:buClr>
                <a:srgbClr val="000000"/>
              </a:buClr>
              <a:buSzPts val="1500"/>
              <a:buFont typeface="Wingdings" panose="05000000000000000000" pitchFamily="2" charset="2"/>
              <a:buChar char="v"/>
            </a:pPr>
            <a:r>
              <a:rPr lang="en" sz="1500" dirty="0"/>
              <a:t>图片为引进用新日铁CMC工艺的韩国浦项焦化厂粉尘问题 </a:t>
            </a:r>
            <a:endParaRPr sz="1500" dirty="0"/>
          </a:p>
          <a:p>
            <a:pPr marL="177800" lvl="0" indent="-171450" algn="l" rtl="0">
              <a:lnSpc>
                <a:spcPct val="130000"/>
              </a:lnSpc>
              <a:spcBef>
                <a:spcPts val="0"/>
              </a:spcBef>
              <a:spcAft>
                <a:spcPts val="0"/>
              </a:spcAft>
              <a:buClr>
                <a:srgbClr val="000000"/>
              </a:buClr>
              <a:buSzPts val="1500"/>
              <a:buFont typeface="Courier New"/>
              <a:buNone/>
            </a:pPr>
            <a:endParaRPr sz="1500" dirty="0"/>
          </a:p>
        </p:txBody>
      </p:sp>
      <p:pic>
        <p:nvPicPr>
          <p:cNvPr id="111" name="Google Shape;111;p12"/>
          <p:cNvPicPr preferRelativeResize="0"/>
          <p:nvPr/>
        </p:nvPicPr>
        <p:blipFill rotWithShape="1">
          <a:blip r:embed="rId4">
            <a:alphaModFix/>
          </a:blip>
          <a:srcRect/>
          <a:stretch/>
        </p:blipFill>
        <p:spPr>
          <a:xfrm>
            <a:off x="6754539" y="200361"/>
            <a:ext cx="2521079" cy="3315219"/>
          </a:xfrm>
          <a:prstGeom prst="rect">
            <a:avLst/>
          </a:prstGeom>
          <a:noFill/>
          <a:ln>
            <a:noFill/>
          </a:ln>
        </p:spPr>
      </p:pic>
      <p:pic>
        <p:nvPicPr>
          <p:cNvPr id="112" name="Google Shape;112;p12"/>
          <p:cNvPicPr preferRelativeResize="0"/>
          <p:nvPr/>
        </p:nvPicPr>
        <p:blipFill rotWithShape="1">
          <a:blip r:embed="rId5">
            <a:alphaModFix/>
          </a:blip>
          <a:srcRect/>
          <a:stretch/>
        </p:blipFill>
        <p:spPr>
          <a:xfrm>
            <a:off x="3353249" y="3061661"/>
            <a:ext cx="3241045" cy="2081839"/>
          </a:xfrm>
          <a:prstGeom prst="rect">
            <a:avLst/>
          </a:prstGeom>
          <a:noFill/>
          <a:ln>
            <a:noFill/>
          </a:ln>
        </p:spPr>
      </p:pic>
      <p:pic>
        <p:nvPicPr>
          <p:cNvPr id="113" name="Google Shape;113;p12"/>
          <p:cNvPicPr preferRelativeResize="0"/>
          <p:nvPr/>
        </p:nvPicPr>
        <p:blipFill rotWithShape="1">
          <a:blip r:embed="rId6">
            <a:alphaModFix/>
          </a:blip>
          <a:srcRect/>
          <a:stretch/>
        </p:blipFill>
        <p:spPr>
          <a:xfrm>
            <a:off x="395341" y="3348702"/>
            <a:ext cx="3124164" cy="2262583"/>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11426</TotalTime>
  <Words>5016</Words>
  <Application>Microsoft Office PowerPoint</Application>
  <PresentationFormat>全屏显示(16:9)</PresentationFormat>
  <Paragraphs>904</Paragraphs>
  <Slides>89</Slides>
  <Notes>87</Notes>
  <HiddenSlides>0</HiddenSlides>
  <MMClips>2</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89</vt:i4>
      </vt:variant>
    </vt:vector>
  </HeadingPairs>
  <TitlesOfParts>
    <vt:vector size="100" baseType="lpstr">
      <vt:lpstr>KaiTi</vt:lpstr>
      <vt:lpstr>Microsoft JhengHei</vt:lpstr>
      <vt:lpstr>Noto Sans Symbols</vt:lpstr>
      <vt:lpstr>PMingLiU-ExtB</vt:lpstr>
      <vt:lpstr>Arial</vt:lpstr>
      <vt:lpstr>Calibri</vt:lpstr>
      <vt:lpstr>Courier New</vt:lpstr>
      <vt:lpstr>Simplified Arabic</vt:lpstr>
      <vt:lpstr>Verdana</vt:lpstr>
      <vt:lpstr>Wingdings</vt:lpstr>
      <vt:lpstr>Simple Light</vt:lpstr>
      <vt:lpstr> 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PowerPoint 演示文稿</vt:lpstr>
      <vt:lpstr> 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PowerPoint 演示文稿</vt:lpstr>
      <vt:lpstr> 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PowerPoint 演示文稿</vt:lpstr>
      <vt:lpstr> 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PowerPoint 演示文稿</vt:lpstr>
      <vt:lpstr> Solutions for Coal Drying </vt:lpstr>
      <vt:lpstr>Solutions for Coal Drying </vt:lpstr>
      <vt:lpstr>Solutions for Coal Drying </vt:lpstr>
      <vt:lpstr>Solutions for Coal Drying </vt:lpstr>
      <vt:lpstr>Solutions for Coal Drying </vt:lpstr>
      <vt:lpstr>Solutions for Coal Drying </vt:lpstr>
      <vt:lpstr>PowerPoint 演示文稿</vt:lpstr>
      <vt:lpstr> 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PowerPoint 演示文稿</vt:lpstr>
      <vt:lpstr>Solutions for Coal Drying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Solutions for Coal Drying </dc:title>
  <cp:lastModifiedBy>Helen</cp:lastModifiedBy>
  <cp:revision>78</cp:revision>
  <dcterms:modified xsi:type="dcterms:W3CDTF">2025-08-03T18:47:31Z</dcterms:modified>
</cp:coreProperties>
</file>