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437" r:id="rId35"/>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eFOXQzIuokektiyq7YdAdEsYz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375" y="0"/>
            <a:ext cx="3170237" cy="4794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837" y="4560887"/>
            <a:ext cx="5851525" cy="43195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20187"/>
            <a:ext cx="3170237" cy="4794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375" y="9120187"/>
            <a:ext cx="3170237" cy="4794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837" y="4560887"/>
            <a:ext cx="5851525" cy="4319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948ad117e_0_5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2b948ad117e_0_5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69443f987b_0_15: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269443f987b_0_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9443f987b_0_26: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269443f987b_0_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69443f987b_0_34: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69443f987b_0_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9443f987b_0_43: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269443f987b_0_4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6f00704642_0_24: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26f00704642_0_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cf27dcd0ea_0_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cf27dcd0ea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cf27dcd0ea_0_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cf27dcd0ea_0_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f00704642_0_16: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26f00704642_0_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31837" y="4560887"/>
            <a:ext cx="5851525" cy="4319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69443f987b_0_12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69443f987b_0_1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69443f987b_0_136: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69443f987b_0_13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ba0853cb21_0_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ba0853cb21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69a3e64c9e_0_15: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269a3e64c9e_0_15: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69a3e64c9e_0_23: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269a3e64c9e_0_23: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9a3e64c9e_0_2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269a3e64c9e_0_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ba0853cb21_0_12: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2ba0853cb21_0_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69443f987b_0_58: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69443f987b_0_5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77f76f9f7_0_3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77f76f9f7_0_3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ba5a3ed5fb_0_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2ba5a3ed5fb_0_0: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CCFF6964-89BC-0038-8DAD-01FD0D493B84}"/>
            </a:ext>
          </a:extLst>
        </p:cNvPr>
        <p:cNvGrpSpPr/>
        <p:nvPr/>
      </p:nvGrpSpPr>
      <p:grpSpPr>
        <a:xfrm>
          <a:off x="0" y="0"/>
          <a:ext cx="0" cy="0"/>
          <a:chOff x="0" y="0"/>
          <a:chExt cx="0" cy="0"/>
        </a:xfrm>
      </p:grpSpPr>
      <p:sp>
        <p:nvSpPr>
          <p:cNvPr id="317" name="Google Shape;317;g35dca2dc687_0_0:notes">
            <a:extLst>
              <a:ext uri="{FF2B5EF4-FFF2-40B4-BE49-F238E27FC236}">
                <a16:creationId xmlns:a16="http://schemas.microsoft.com/office/drawing/2014/main" id="{CAFAF0A1-6323-1420-B3C6-53D64426DBB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8" name="Google Shape;318;g35dca2dc687_0_0:notes">
            <a:extLst>
              <a:ext uri="{FF2B5EF4-FFF2-40B4-BE49-F238E27FC236}">
                <a16:creationId xmlns:a16="http://schemas.microsoft.com/office/drawing/2014/main" id="{08C45B7C-4132-E538-69B7-A244952E3D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5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b77f76f9f7_0_3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2b77f76f9f7_0_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948ad117e_0_5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2b948ad117e_0_5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9443f987b_0_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269443f987b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948ad117e_0_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2b948ad117e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948ad117e_0_34: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2b948ad117e_0_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948ad117e_0_26: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b948ad117e_0_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3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30"/>
          <p:cNvSpPr>
            <a:spLocks noGrp="1"/>
          </p:cNvSpPr>
          <p:nvPr>
            <p:ph type="pic" idx="2"/>
          </p:nvPr>
        </p:nvSpPr>
        <p:spPr>
          <a:xfrm>
            <a:off x="1792288" y="612775"/>
            <a:ext cx="5486400" cy="4114800"/>
          </a:xfrm>
          <a:prstGeom prst="rect">
            <a:avLst/>
          </a:prstGeom>
          <a:noFill/>
          <a:ln>
            <a:noFill/>
          </a:ln>
        </p:spPr>
      </p:sp>
      <p:sp>
        <p:nvSpPr>
          <p:cNvPr id="36" name="Google Shape;36;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 name="Google Shape;4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4" name="Google Shape;4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8" name="Google Shape;68;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2771775" y="304800"/>
            <a:ext cx="5732462" cy="10318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KaiTi"/>
              <a:buNone/>
            </a:pPr>
            <a:r>
              <a:rPr lang="en-US" sz="2800" b="1" i="0" u="none">
                <a:solidFill>
                  <a:schemeClr val="dk1"/>
                </a:solidFill>
                <a:latin typeface="KaiTi"/>
                <a:ea typeface="KaiTi"/>
                <a:cs typeface="KaiTi"/>
                <a:sym typeface="KaiTi"/>
              </a:rPr>
              <a:t> </a:t>
            </a: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89" name="Google Shape;89;p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90" name="Google Shape;90;p1"/>
          <p:cNvSpPr txBox="1"/>
          <p:nvPr/>
        </p:nvSpPr>
        <p:spPr>
          <a:xfrm>
            <a:off x="534318" y="3832951"/>
            <a:ext cx="8229600" cy="831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600"/>
              <a:buFont typeface="Arial"/>
              <a:buNone/>
            </a:pPr>
            <a:r>
              <a:rPr lang="en-US" sz="1600" b="1">
                <a:solidFill>
                  <a:schemeClr val="dk1"/>
                </a:solidFill>
              </a:rPr>
              <a:t> </a:t>
            </a:r>
            <a:r>
              <a:rPr lang="en-US" sz="1600" b="1" i="0" u="none" strike="noStrike" cap="none">
                <a:solidFill>
                  <a:schemeClr val="dk1"/>
                </a:solidFill>
                <a:latin typeface="Arial"/>
                <a:ea typeface="Arial"/>
                <a:cs typeface="Arial"/>
                <a:sym typeface="Arial"/>
              </a:rPr>
              <a:t>戴尔塔干燥技术有限公司</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600"/>
              <a:buFont typeface="Arial"/>
              <a:buNone/>
            </a:pPr>
            <a:r>
              <a:rPr lang="en-US" sz="1600" b="1">
                <a:solidFill>
                  <a:schemeClr val="dk1"/>
                </a:solidFill>
              </a:rPr>
              <a:t> </a:t>
            </a:r>
            <a:r>
              <a:rPr lang="en-US" sz="1600" b="1" i="0" u="none" strike="noStrike" cap="none">
                <a:solidFill>
                  <a:schemeClr val="dk1"/>
                </a:solidFill>
                <a:latin typeface="Arial"/>
                <a:ea typeface="Arial"/>
                <a:cs typeface="Arial"/>
                <a:sym typeface="Arial"/>
              </a:rPr>
              <a:t>Delta Drying Technologies Ltd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304800" y="1777388"/>
            <a:ext cx="8534400" cy="13392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3600"/>
              <a:buFont typeface="Arial"/>
              <a:buNone/>
            </a:pPr>
            <a:r>
              <a:rPr lang="en-US" sz="3600" b="1">
                <a:solidFill>
                  <a:schemeClr val="dk1"/>
                </a:solidFill>
                <a:latin typeface="KaiTi"/>
                <a:ea typeface="KaiTi"/>
                <a:cs typeface="KaiTi"/>
                <a:sym typeface="KaiTi"/>
              </a:rPr>
              <a:t> </a:t>
            </a:r>
            <a:r>
              <a:rPr lang="en-US" sz="3600" b="1" i="0" u="none" strike="noStrike" cap="none">
                <a:solidFill>
                  <a:schemeClr val="dk1"/>
                </a:solidFill>
                <a:latin typeface="KaiTi"/>
                <a:ea typeface="KaiTi"/>
                <a:cs typeface="KaiTi"/>
                <a:sym typeface="KaiTi"/>
              </a:rPr>
              <a:t>熔融炉渣余热回收工艺简介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KaiTi"/>
              <a:ea typeface="KaiTi"/>
              <a:cs typeface="KaiTi"/>
              <a:sym typeface="KaiT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b948ad117e_0_5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63" name="Google Shape;163;g2b948ad117e_0_5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64" name="Google Shape;164;g2b948ad117e_0_50"/>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65" name="Google Shape;165;g2b948ad117e_0_50"/>
          <p:cNvSpPr txBox="1"/>
          <p:nvPr/>
        </p:nvSpPr>
        <p:spPr>
          <a:xfrm>
            <a:off x="566400" y="1158875"/>
            <a:ext cx="8044200" cy="332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CSIRO工艺现状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CSIRO与中冶设备合作的中试项目进展不明</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69443f987b_0_15"/>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71" name="Google Shape;171;g269443f987b_0_15"/>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72" name="Google Shape;172;g269443f987b_0_15"/>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73" name="Google Shape;173;g269443f987b_0_15"/>
          <p:cNvSpPr txBox="1"/>
          <p:nvPr/>
        </p:nvSpPr>
        <p:spPr>
          <a:xfrm>
            <a:off x="877887" y="1349375"/>
            <a:ext cx="7439700" cy="477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离心粒化结合流化床余热回收工艺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为普锐特冶金技术与其合作伙伴于2011年开始的 一个研发项目（以下简称普锐特工艺）</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其研发历程如下</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2011年开始项目研发，首先建造了一套实验设备，证明该工业是可行的；</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随后投产了一套间歇运行的每小时2吨的半工业性试验设备；</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并计划将炉渣的处理量增加到每小时60吨</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69443f987b_0_26"/>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79" name="Google Shape;179;g269443f987b_0_26"/>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80" name="Google Shape;180;g269443f987b_0_26"/>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81" name="Google Shape;181;g269443f987b_0_26"/>
          <p:cNvSpPr txBox="1"/>
          <p:nvPr/>
        </p:nvSpPr>
        <p:spPr>
          <a:xfrm>
            <a:off x="877887" y="1349375"/>
            <a:ext cx="7439700" cy="477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普锐特工艺流程如图</a:t>
            </a:r>
            <a:endParaRPr sz="1600" b="0" i="0" u="none" strike="noStrike" cap="none">
              <a:solidFill>
                <a:schemeClr val="dk1"/>
              </a:solidFill>
              <a:latin typeface="Calibri"/>
              <a:ea typeface="Calibri"/>
              <a:cs typeface="Calibri"/>
              <a:sym typeface="Calibri"/>
            </a:endParaRPr>
          </a:p>
        </p:txBody>
      </p:sp>
      <p:pic>
        <p:nvPicPr>
          <p:cNvPr id="182" name="Google Shape;182;g269443f987b_0_26"/>
          <p:cNvPicPr preferRelativeResize="0"/>
          <p:nvPr/>
        </p:nvPicPr>
        <p:blipFill rotWithShape="1">
          <a:blip r:embed="rId4">
            <a:alphaModFix/>
          </a:blip>
          <a:srcRect/>
          <a:stretch/>
        </p:blipFill>
        <p:spPr>
          <a:xfrm>
            <a:off x="1276325" y="2149463"/>
            <a:ext cx="7286625" cy="406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69443f987b_0_34"/>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88" name="Google Shape;188;g269443f987b_0_34"/>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89" name="Google Shape;189;g269443f987b_0_34"/>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90" name="Google Shape;190;g269443f987b_0_34"/>
          <p:cNvSpPr txBox="1"/>
          <p:nvPr/>
        </p:nvSpPr>
        <p:spPr>
          <a:xfrm>
            <a:off x="877875" y="1349375"/>
            <a:ext cx="7418400" cy="2651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普锐特工艺过程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冷却器采用流化床结构，流化床上部的扩大段用作粒化仓；</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熔融炉渣的旋转杯位于流化床扩大段的中上部</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熔融炉渣进入旋转杯后，被向外甩出并雾化，产生直径为0.5 – 3 mm的炉渣液滴，炉渣液滴撞击到流化床上部的扩大段顶部的水冷壁冷却后被弹回后落到下面的流化床的料层内被从流化床底部通入的冷空气（20度）冷却后排出</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冷却空气分别被流化床料层内的粒状炉渣和流化床上部的粒化仓内的炉渣液滴加热至 560°C左右排出它用</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69443f987b_0_43"/>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96" name="Google Shape;196;g269443f987b_0_43"/>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97" name="Google Shape;197;g269443f987b_0_43"/>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98" name="Google Shape;198;g269443f987b_0_43"/>
          <p:cNvSpPr txBox="1"/>
          <p:nvPr/>
        </p:nvSpPr>
        <p:spPr>
          <a:xfrm>
            <a:off x="852150" y="1187450"/>
            <a:ext cx="7463100" cy="232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普锐特工艺现状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普锐特工艺后期项目进展不明</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6f00704642_0_24"/>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04" name="Google Shape;204;g26f00704642_0_24"/>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05" name="Google Shape;205;g26f00704642_0_24"/>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06" name="Google Shape;206;g26f00704642_0_24"/>
          <p:cNvSpPr txBox="1"/>
          <p:nvPr/>
        </p:nvSpPr>
        <p:spPr>
          <a:xfrm>
            <a:off x="852150" y="1187450"/>
            <a:ext cx="7373100" cy="3300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CSIRO工艺和普锐特工艺的可能遇到的技术问题和不足</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尽管CSIRO工艺和普锐特工艺中的装备和参数不完全相同，但它们在本质上是一致的</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CSIRO工艺和普锐特工艺都是采用旋转杯粒化器对熔融炉渣进行粒化</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都是采用水冷壁对离心粒化后的熔融炉渣液滴进行冷却固化</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都是对冷却固化后的炉渣颗粒采用冷空气继续进行冷却</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cf27dcd0ea_0_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12" name="Google Shape;212;g2cf27dcd0ea_0_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13" name="Google Shape;213;g2cf27dcd0ea_0_0"/>
          <p:cNvSpPr txBox="1"/>
          <p:nvPr/>
        </p:nvSpPr>
        <p:spPr>
          <a:xfrm>
            <a:off x="852150" y="1187450"/>
            <a:ext cx="7217400" cy="260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CSIRO工艺和普锐特工艺的可能遇到的技术问题和不足</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下表为熔融炉渣液滴的最大飞行距离R计算结果</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R为熔融炉渣液滴最大飞行距离，m；G, 流量，kg/h；d，离心式雾化器的直径，m; Dc为不同处理量的熔融炉渣液滴冷却至凝固点所需水冷壁的直径（基于5t/h处理量时，其所需要的水冷壁的直径为3000mm)</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由此可见：</a:t>
            </a:r>
            <a:r>
              <a:rPr lang="en-US" sz="1600">
                <a:solidFill>
                  <a:schemeClr val="dk1"/>
                </a:solidFill>
                <a:latin typeface="Calibri"/>
                <a:ea typeface="Calibri"/>
                <a:cs typeface="Calibri"/>
                <a:sym typeface="Calibri"/>
              </a:rPr>
              <a:t>水冷壁的</a:t>
            </a:r>
            <a:r>
              <a:rPr lang="en-US" sz="1600" b="0" i="0" u="none" strike="noStrike" cap="none">
                <a:solidFill>
                  <a:schemeClr val="dk1"/>
                </a:solidFill>
                <a:latin typeface="Calibri"/>
                <a:ea typeface="Calibri"/>
                <a:cs typeface="Calibri"/>
                <a:sym typeface="Calibri"/>
              </a:rPr>
              <a:t>冷却面积大大地不足，导致</a:t>
            </a:r>
            <a:r>
              <a:rPr lang="en-US" sz="1600">
                <a:solidFill>
                  <a:schemeClr val="dk1"/>
                </a:solidFill>
                <a:latin typeface="Calibri"/>
                <a:ea typeface="Calibri"/>
                <a:cs typeface="Calibri"/>
                <a:sym typeface="Calibri"/>
              </a:rPr>
              <a:t>熔融炉渣液滴</a:t>
            </a:r>
            <a:r>
              <a:rPr lang="en-US" sz="1600" b="0" i="0" u="none" strike="noStrike" cap="none">
                <a:solidFill>
                  <a:schemeClr val="dk1"/>
                </a:solidFill>
                <a:latin typeface="Calibri"/>
                <a:ea typeface="Calibri"/>
                <a:cs typeface="Calibri"/>
                <a:sym typeface="Calibri"/>
              </a:rPr>
              <a:t>粘壁而无法正常运行</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采用水冷壁对熔融炉渣薄膜液滴进熔融行冷却固化是行不通的 </a:t>
            </a:r>
            <a:endParaRPr sz="1600" b="0" i="0" u="none" strike="noStrike" cap="none">
              <a:solidFill>
                <a:schemeClr val="dk1"/>
              </a:solidFill>
              <a:latin typeface="Calibri"/>
              <a:ea typeface="Calibri"/>
              <a:cs typeface="Calibri"/>
              <a:sym typeface="Calibri"/>
            </a:endParaRPr>
          </a:p>
        </p:txBody>
      </p:sp>
      <p:pic>
        <p:nvPicPr>
          <p:cNvPr id="214" name="Google Shape;214;g2cf27dcd0ea_0_0"/>
          <p:cNvPicPr preferRelativeResize="0"/>
          <p:nvPr/>
        </p:nvPicPr>
        <p:blipFill rotWithShape="1">
          <a:blip r:embed="rId4">
            <a:alphaModFix/>
          </a:blip>
          <a:srcRect/>
          <a:stretch/>
        </p:blipFill>
        <p:spPr>
          <a:xfrm>
            <a:off x="3283589" y="3790843"/>
            <a:ext cx="4785970" cy="2064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cf27dcd0ea_0_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20" name="Google Shape;220;g2cf27dcd0ea_0_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21" name="Google Shape;221;g2cf27dcd0ea_0_7"/>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22" name="Google Shape;222;g2cf27dcd0ea_0_7"/>
          <p:cNvSpPr txBox="1"/>
          <p:nvPr/>
        </p:nvSpPr>
        <p:spPr>
          <a:xfrm>
            <a:off x="852150" y="1187450"/>
            <a:ext cx="7373100" cy="3300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CSIRO工艺和普锐特工艺的可能遇到的技术问题和不足</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采用水冷壁对熔融炉渣薄膜液滴进行冷却固化是行不通的</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采用水冷壁对熔融炉渣薄膜液滴进行冷却，不仅造成可回收热能的损失，而且也降低可回收热能的品质（即降低可回收热能的温度水平）</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因此CSIRO和普锐特工艺失败是在所难免的 </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6f00704642_0_16"/>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28" name="Google Shape;228;g26f00704642_0_16"/>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29" name="Google Shape;229;g26f00704642_0_16"/>
          <p:cNvSpPr txBox="1"/>
          <p:nvPr/>
        </p:nvSpPr>
        <p:spPr>
          <a:xfrm>
            <a:off x="566399" y="1158875"/>
            <a:ext cx="4732713" cy="43605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中冶设备工艺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在与CSIRO合作的过程中，中冶设备可能发现所存在的问题进而对CSIRO工艺进行完善</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中冶设备工艺工艺流程如图</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中冶设备工艺仍保留水冷壁设计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如果中冶设备工艺设计中主要的冷却介质为冷空气，水冷壁设计 仅起辅助作用，则该工艺应该是可行的</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据报道，中冶设备与安阳钢铁合作的高炉渣干法粒化工业示范项目于2023年开工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该工艺成功的希望比较大，</a:t>
            </a:r>
            <a:r>
              <a:rPr lang="en-US" sz="1600">
                <a:solidFill>
                  <a:schemeClr val="dk1"/>
                </a:solidFill>
                <a:latin typeface="Calibri"/>
                <a:ea typeface="Calibri"/>
                <a:cs typeface="Calibri"/>
                <a:sym typeface="Calibri"/>
              </a:rPr>
              <a:t>如果</a:t>
            </a:r>
            <a:r>
              <a:rPr lang="en-US" sz="1600" b="0" i="0" u="none" strike="noStrike" cap="none">
                <a:solidFill>
                  <a:schemeClr val="dk1"/>
                </a:solidFill>
                <a:latin typeface="Calibri"/>
                <a:ea typeface="Calibri"/>
                <a:cs typeface="Calibri"/>
                <a:sym typeface="Calibri"/>
              </a:rPr>
              <a:t>用于融炉渣液滴冷却空气量足够大</a:t>
            </a:r>
            <a:r>
              <a:rPr lang="en-US" sz="1600">
                <a:solidFill>
                  <a:schemeClr val="dk1"/>
                </a:solidFill>
                <a:latin typeface="Calibri"/>
                <a:ea typeface="Calibri"/>
                <a:cs typeface="Calibri"/>
                <a:sym typeface="Calibri"/>
              </a:rPr>
              <a:t>的话</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这样的话，</a:t>
            </a:r>
            <a:r>
              <a:rPr lang="en-US" sz="1600" b="0" i="0" u="none" strike="noStrike" cap="none">
                <a:solidFill>
                  <a:schemeClr val="dk1"/>
                </a:solidFill>
                <a:latin typeface="Calibri"/>
                <a:ea typeface="Calibri"/>
                <a:cs typeface="Calibri"/>
                <a:sym typeface="Calibri"/>
              </a:rPr>
              <a:t>所回收的热能温度更低，不大会高于500°C  </a:t>
            </a:r>
            <a:endParaRPr sz="1600" b="0" i="0" u="none" strike="noStrike" cap="none">
              <a:solidFill>
                <a:schemeClr val="dk1"/>
              </a:solidFill>
              <a:latin typeface="Calibri"/>
              <a:ea typeface="Calibri"/>
              <a:cs typeface="Calibri"/>
              <a:sym typeface="Calibri"/>
            </a:endParaRPr>
          </a:p>
        </p:txBody>
      </p:sp>
      <p:pic>
        <p:nvPicPr>
          <p:cNvPr id="230" name="Google Shape;230;g26f00704642_0_16"/>
          <p:cNvPicPr preferRelativeResize="0"/>
          <p:nvPr/>
        </p:nvPicPr>
        <p:blipFill rotWithShape="1">
          <a:blip r:embed="rId4">
            <a:alphaModFix/>
          </a:blip>
          <a:srcRect/>
          <a:stretch/>
        </p:blipFill>
        <p:spPr>
          <a:xfrm>
            <a:off x="5431200" y="1565400"/>
            <a:ext cx="3712800" cy="32550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36" name="Google Shape;236;p3"/>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37" name="Google Shape;237;p3"/>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38" name="Google Shape;238;p3"/>
          <p:cNvSpPr txBox="1"/>
          <p:nvPr/>
        </p:nvSpPr>
        <p:spPr>
          <a:xfrm>
            <a:off x="877875" y="1349375"/>
            <a:ext cx="7723200" cy="3584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根据对已开发的干法工艺的经验和教训进行总结和分析，</a:t>
            </a:r>
            <a:r>
              <a:rPr lang="en-US" sz="1600" b="1" i="0" u="none" strike="noStrike" cap="none">
                <a:solidFill>
                  <a:schemeClr val="dk1"/>
                </a:solidFill>
                <a:latin typeface="Calibri"/>
                <a:ea typeface="Calibri"/>
                <a:cs typeface="Calibri"/>
                <a:sym typeface="Calibri"/>
              </a:rPr>
              <a:t>戴尔塔工艺研发中首要解决的问题就是熔融炉渣离心粒化后的粘壁问题 </a:t>
            </a:r>
            <a:endParaRPr sz="14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对于大处理量的熔融炉渣离心粒化，其粒化模式为薄膜破碎。而薄膜破碎后的熔融炉渣由于粒度较大，其冷却难度要高于滴状破碎</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粒化后的熔融炉渣的冷却要避免水冷和常温空气冷却，以最大程度地提高热回收效率和品质（即尽可能地提高回收温度）</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同时还要满足炉渣冷却的最低冷却速率要求（大于7.8度/秒）</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由于原先所采用的适用于熔融炉渣滴碎裂的冷却方式不适用于薄膜碎裂，必须开发新型的熔融炉渣粒化冷却装置</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戴尔塔工艺中的重点就是研发一种满足上述各项要求的熔融炉渣粒化冷却装置</a:t>
            </a: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2771775" y="304800"/>
            <a:ext cx="5732462" cy="10318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97" name="Google Shape;97;p2"/>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98" name="Google Shape;98;p2"/>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99" name="Google Shape;99;p2"/>
          <p:cNvSpPr txBox="1"/>
          <p:nvPr/>
        </p:nvSpPr>
        <p:spPr>
          <a:xfrm>
            <a:off x="877886" y="1349375"/>
            <a:ext cx="7483915" cy="192263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炉渣余热回收现状</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熔融炉渣作为冶金工业的副产物，温度高，产量大，蕴含有丰富的余热亟待回收</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实现熔融炉渣余热回收和资源化利是国家战略需求，对实现“双碳”目标具有重要意义</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69443f987b_0_129"/>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44" name="Google Shape;244;g269443f987b_0_12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45" name="Google Shape;245;g269443f987b_0_129"/>
          <p:cNvSpPr txBox="1"/>
          <p:nvPr/>
        </p:nvSpPr>
        <p:spPr>
          <a:xfrm>
            <a:off x="495300" y="1349375"/>
            <a:ext cx="3733800" cy="2412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戴尔塔工艺中的熔融炉渣粒化冷却装置</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戴尔塔工艺中的熔融炉渣粒化装置采用</a:t>
            </a:r>
            <a:r>
              <a:rPr lang="en-US" sz="1600" b="0" i="0" u="none" strike="noStrike" cap="none">
                <a:solidFill>
                  <a:schemeClr val="dk1"/>
                </a:solidFill>
                <a:latin typeface="Arial"/>
                <a:ea typeface="Arial"/>
                <a:cs typeface="Arial"/>
                <a:sym typeface="Arial"/>
              </a:rPr>
              <a:t>旋风体炉渣粒化冷却装置</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结构如图 </a:t>
            </a:r>
            <a:endParaRPr sz="1600" b="0" i="0" u="none" strike="noStrike" cap="none">
              <a:solidFill>
                <a:schemeClr val="dk1"/>
              </a:solidFill>
              <a:latin typeface="Calibri"/>
              <a:ea typeface="Calibri"/>
              <a:cs typeface="Calibri"/>
              <a:sym typeface="Calibri"/>
            </a:endParaRPr>
          </a:p>
        </p:txBody>
      </p:sp>
      <p:pic>
        <p:nvPicPr>
          <p:cNvPr id="246" name="Google Shape;246;g269443f987b_0_129"/>
          <p:cNvPicPr preferRelativeResize="0"/>
          <p:nvPr/>
        </p:nvPicPr>
        <p:blipFill rotWithShape="1">
          <a:blip r:embed="rId4">
            <a:alphaModFix/>
          </a:blip>
          <a:srcRect/>
          <a:stretch/>
        </p:blipFill>
        <p:spPr>
          <a:xfrm>
            <a:off x="4533900" y="1546350"/>
            <a:ext cx="4610099" cy="30101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69443f987b_0_136"/>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52" name="Google Shape;252;g269443f987b_0_136"/>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53" name="Google Shape;253;g269443f987b_0_136"/>
          <p:cNvSpPr txBox="1"/>
          <p:nvPr/>
        </p:nvSpPr>
        <p:spPr>
          <a:xfrm>
            <a:off x="877875" y="1349375"/>
            <a:ext cx="7380300" cy="293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戴尔塔工艺中的</a:t>
            </a:r>
            <a:r>
              <a:rPr lang="en-US" sz="1600" b="0" i="0" u="none" strike="noStrike" cap="none">
                <a:solidFill>
                  <a:schemeClr val="dk1"/>
                </a:solidFill>
                <a:latin typeface="Arial"/>
                <a:ea typeface="Arial"/>
                <a:cs typeface="Arial"/>
                <a:sym typeface="Arial"/>
              </a:rPr>
              <a:t>旋风体炉渣粒化冷却装置</a:t>
            </a: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主体采用用于旋风除尘器的旋风体结构</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熔融炉渣的粒化器仍采用旋转杯式粒化器</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旋转杯式粒化器置于</a:t>
            </a:r>
            <a:r>
              <a:rPr lang="en-US" sz="16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的中下部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离心粒化后的熔融炉渣的冷却介质采用从</a:t>
            </a:r>
            <a:r>
              <a:rPr lang="en-US" sz="1600" b="1" i="0" u="none" strike="noStrike" cap="none">
                <a:solidFill>
                  <a:schemeClr val="dk1"/>
                </a:solidFill>
                <a:latin typeface="Calibri"/>
                <a:ea typeface="Calibri"/>
                <a:cs typeface="Calibri"/>
                <a:sym typeface="Calibri"/>
              </a:rPr>
              <a:t>一级炉渣流化床冷却器中排出的750度左右的粒状炉渣作为冷却介质</a:t>
            </a:r>
            <a:endParaRPr sz="14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所需的气体采用从</a:t>
            </a:r>
            <a:r>
              <a:rPr lang="en-US" sz="1600" b="1" i="0" u="none" strike="noStrike" cap="none">
                <a:solidFill>
                  <a:schemeClr val="dk1"/>
                </a:solidFill>
                <a:latin typeface="Calibri"/>
                <a:ea typeface="Calibri"/>
                <a:cs typeface="Calibri"/>
                <a:sym typeface="Calibri"/>
              </a:rPr>
              <a:t>一级炉渣流化床冷却器中排出的700度左右的气体</a:t>
            </a:r>
            <a:r>
              <a:rPr lang="en-US" sz="1600" b="0" i="0" u="none" strike="noStrike" cap="none">
                <a:solidFill>
                  <a:schemeClr val="dk1"/>
                </a:solidFill>
                <a:latin typeface="Calibri"/>
                <a:ea typeface="Calibri"/>
                <a:cs typeface="Calibri"/>
                <a:sym typeface="Calibri"/>
              </a:rPr>
              <a:t>，其主要作用是将用于冷却介质的粒化炉渣按照工艺要求在</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内均匀分布，它同时也对离心粒化后的熔融炉渣有</a:t>
            </a:r>
            <a:r>
              <a:rPr lang="en-US" sz="1600">
                <a:solidFill>
                  <a:schemeClr val="dk1"/>
                </a:solidFill>
                <a:latin typeface="Calibri"/>
                <a:ea typeface="Calibri"/>
                <a:cs typeface="Calibri"/>
                <a:sym typeface="Calibri"/>
              </a:rPr>
              <a:t>一定的</a:t>
            </a:r>
            <a:r>
              <a:rPr lang="en-US" sz="1600" b="0" i="0" u="none" strike="noStrike" cap="none">
                <a:solidFill>
                  <a:schemeClr val="dk1"/>
                </a:solidFill>
                <a:latin typeface="Calibri"/>
                <a:ea typeface="Calibri"/>
                <a:cs typeface="Calibri"/>
                <a:sym typeface="Calibri"/>
              </a:rPr>
              <a:t>冷却作用，将700度左右的进口气体进一步加热至725-750度左右</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ba0853cb21_0_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59" name="Google Shape;259;g2ba0853cb21_0_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60" name="Google Shape;260;g2ba0853cb21_0_0"/>
          <p:cNvSpPr txBox="1"/>
          <p:nvPr/>
        </p:nvSpPr>
        <p:spPr>
          <a:xfrm>
            <a:off x="176271" y="1254125"/>
            <a:ext cx="5067758" cy="5053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的可行性</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用于含尘气体净化分离的旋风除尘器与用于炉渣粒化装置的</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原理一样，但目的不同：</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用于含尘气体净化分离的旋风除尘器目的是借助离心力将可能地将其中的固体颗粒分析出来</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而用于</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的旋风体目的是借助离心力将用于冷却的粒状炉渣在旋风体的内壁形成一层一定厚度的颗粒层，该颗粒层应该尽可能地把</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的内壁完全覆盖住（称之为颗粒带/浓相区）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与此同时在颗粒层的圈内，还同时存在有一定浓度的颗粒与气体的混合区域（称之为稀相区）</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400" b="0" i="0" u="none" strike="noStrike" cap="none">
              <a:solidFill>
                <a:srgbClr val="000000"/>
              </a:solidFill>
              <a:latin typeface="Arial"/>
              <a:ea typeface="Arial"/>
              <a:cs typeface="Arial"/>
              <a:sym typeface="Arial"/>
            </a:endParaRPr>
          </a:p>
        </p:txBody>
      </p:sp>
      <p:pic>
        <p:nvPicPr>
          <p:cNvPr id="261" name="Google Shape;261;g2ba0853cb21_0_0"/>
          <p:cNvPicPr preferRelativeResize="0"/>
          <p:nvPr/>
        </p:nvPicPr>
        <p:blipFill rotWithShape="1">
          <a:blip r:embed="rId4">
            <a:alphaModFix/>
          </a:blip>
          <a:srcRect/>
          <a:stretch/>
        </p:blipFill>
        <p:spPr>
          <a:xfrm>
            <a:off x="5298300" y="260350"/>
            <a:ext cx="5035075" cy="6142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69a3e64c9e_0_15"/>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67" name="Google Shape;267;g269a3e64c9e_0_15"/>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68" name="Google Shape;268;g269a3e64c9e_0_15"/>
          <p:cNvSpPr txBox="1"/>
          <p:nvPr/>
        </p:nvSpPr>
        <p:spPr>
          <a:xfrm>
            <a:off x="430200" y="1254125"/>
            <a:ext cx="8218500" cy="327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的可行性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旋风除尘器内的颗粒带(solids strands)的厚度约为4-12mm</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靠近内壁区域的颗粒带移动速度</a:t>
            </a:r>
            <a:r>
              <a:rPr lang="en-US" sz="1600">
                <a:solidFill>
                  <a:schemeClr val="dk1"/>
                </a:solidFill>
                <a:latin typeface="Calibri"/>
                <a:ea typeface="Calibri"/>
                <a:cs typeface="Calibri"/>
                <a:sym typeface="Calibri"/>
              </a:rPr>
              <a:t>大约为</a:t>
            </a:r>
            <a:r>
              <a:rPr lang="en-US" sz="1600" b="0" i="0" u="none" strike="noStrike" cap="none">
                <a:solidFill>
                  <a:schemeClr val="dk1"/>
                </a:solidFill>
                <a:latin typeface="Calibri"/>
                <a:ea typeface="Calibri"/>
                <a:cs typeface="Calibri"/>
                <a:sym typeface="Calibri"/>
              </a:rPr>
              <a:t>1</a:t>
            </a:r>
            <a:r>
              <a:rPr lang="en-US" sz="1600">
                <a:solidFill>
                  <a:schemeClr val="dk1"/>
                </a:solidFill>
                <a:latin typeface="Calibri"/>
                <a:ea typeface="Calibri"/>
                <a:cs typeface="Calibri"/>
                <a:sym typeface="Calibri"/>
              </a:rPr>
              <a:t>.5</a:t>
            </a:r>
            <a:r>
              <a:rPr lang="en-US" sz="1600" b="0" i="0" u="none" strike="noStrike" cap="none">
                <a:solidFill>
                  <a:schemeClr val="dk1"/>
                </a:solidFill>
                <a:latin typeface="Calibri"/>
                <a:ea typeface="Calibri"/>
                <a:cs typeface="Calibri"/>
                <a:sym typeface="Calibri"/>
              </a:rPr>
              <a:t>m/s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用于除尘的旋风除尘器气体入口固体颗粒浓度一般为30-300 g/m3</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而用于炉渣粒化的</a:t>
            </a:r>
            <a:r>
              <a:rPr lang="en-US" sz="1400" b="0" i="0" u="none" strike="noStrike" cap="none">
                <a:solidFill>
                  <a:schemeClr val="dk1"/>
                </a:solidFill>
                <a:latin typeface="Arial"/>
                <a:ea typeface="Arial"/>
                <a:cs typeface="Arial"/>
                <a:sym typeface="Arial"/>
              </a:rPr>
              <a:t>旋风体炉渣粒化冷却装置的</a:t>
            </a:r>
            <a:r>
              <a:rPr lang="en-US" sz="1600" b="0" i="0" u="none" strike="noStrike" cap="none">
                <a:solidFill>
                  <a:schemeClr val="dk1"/>
                </a:solidFill>
                <a:latin typeface="Calibri"/>
                <a:ea typeface="Calibri"/>
                <a:cs typeface="Calibri"/>
                <a:sym typeface="Calibri"/>
              </a:rPr>
              <a:t>气体入口固体颗粒浓度为4000g/m3以上，固体颗粒浓度高出旋风除尘器10倍以上</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在相同颗粒带厚度的情况下，炉渣粒化的</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内的颗粒带宽度要高出10倍以上</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旋风除尘器的内壁光滑，颗粒容易，靠近内壁的颗粒移动速度为1.5m/s </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而用于炉渣粒化的</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的内壁为耐火混凝土，其表面粗糙，对颗粒移动产生较大的阻力，减慢其移动速度。因此可以合理地推断靠近</a:t>
            </a:r>
            <a:r>
              <a:rPr lang="en-US" sz="1400" b="0" i="0" u="none" strike="noStrike" cap="none">
                <a:solidFill>
                  <a:schemeClr val="dk1"/>
                </a:solidFill>
                <a:latin typeface="Arial"/>
                <a:ea typeface="Arial"/>
                <a:cs typeface="Arial"/>
                <a:sym typeface="Arial"/>
              </a:rPr>
              <a:t>旋风体炉渣粒化冷却装置的</a:t>
            </a:r>
            <a:r>
              <a:rPr lang="en-US" sz="1600" b="0" i="0" u="none" strike="noStrike" cap="none">
                <a:solidFill>
                  <a:schemeClr val="dk1"/>
                </a:solidFill>
                <a:latin typeface="Calibri"/>
                <a:ea typeface="Calibri"/>
                <a:cs typeface="Calibri"/>
                <a:sym typeface="Calibri"/>
              </a:rPr>
              <a:t>内壁颗粒的速度应该</a:t>
            </a:r>
            <a:r>
              <a:rPr lang="en-US" sz="1600">
                <a:solidFill>
                  <a:schemeClr val="dk1"/>
                </a:solidFill>
                <a:latin typeface="Calibri"/>
                <a:ea typeface="Calibri"/>
                <a:cs typeface="Calibri"/>
                <a:sym typeface="Calibri"/>
              </a:rPr>
              <a:t>不高于</a:t>
            </a:r>
            <a:r>
              <a:rPr lang="en-US" sz="1600" b="0" i="0" u="none" strike="noStrike" cap="none">
                <a:solidFill>
                  <a:schemeClr val="dk1"/>
                </a:solidFill>
                <a:latin typeface="Calibri"/>
                <a:ea typeface="Calibri"/>
                <a:cs typeface="Calibri"/>
                <a:sym typeface="Calibri"/>
              </a:rPr>
              <a:t>1.5m/s</a:t>
            </a: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69a3e64c9e_0_23"/>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74" name="Google Shape;274;g269a3e64c9e_0_23"/>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75" name="Google Shape;275;g269a3e64c9e_0_23"/>
          <p:cNvSpPr txBox="1"/>
          <p:nvPr/>
        </p:nvSpPr>
        <p:spPr>
          <a:xfrm>
            <a:off x="430200" y="1254125"/>
            <a:ext cx="8132700" cy="254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的可行性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 对于处理量</a:t>
            </a:r>
            <a:r>
              <a:rPr lang="en-US" sz="1600">
                <a:solidFill>
                  <a:schemeClr val="dk1"/>
                </a:solidFill>
                <a:latin typeface="Calibri"/>
                <a:ea typeface="Calibri"/>
                <a:cs typeface="Calibri"/>
                <a:sym typeface="Calibri"/>
              </a:rPr>
              <a:t>为</a:t>
            </a:r>
            <a:r>
              <a:rPr lang="en-US" sz="1600" b="0" i="0" u="none" strike="noStrike" cap="none">
                <a:solidFill>
                  <a:schemeClr val="dk1"/>
                </a:solidFill>
                <a:latin typeface="Calibri"/>
                <a:ea typeface="Calibri"/>
                <a:cs typeface="Calibri"/>
                <a:sym typeface="Calibri"/>
              </a:rPr>
              <a:t>100吨/时的熔融炉渣装置，冷却用的粒状炉渣量为75吨/时，即可以把熔融炉渣冷却至</a:t>
            </a:r>
            <a:r>
              <a:rPr lang="en-US" sz="1600">
                <a:solidFill>
                  <a:schemeClr val="dk1"/>
                </a:solidFill>
                <a:latin typeface="Calibri"/>
                <a:ea typeface="Calibri"/>
                <a:cs typeface="Calibri"/>
                <a:sym typeface="Calibri"/>
              </a:rPr>
              <a:t>其</a:t>
            </a:r>
            <a:r>
              <a:rPr lang="en-US" sz="1600" b="0" i="0" u="none" strike="noStrike" cap="none">
                <a:solidFill>
                  <a:schemeClr val="dk1"/>
                </a:solidFill>
                <a:latin typeface="Calibri"/>
                <a:ea typeface="Calibri"/>
                <a:cs typeface="Calibri"/>
                <a:sym typeface="Calibri"/>
              </a:rPr>
              <a:t>固化温度以下</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内的颗粒带厚度按8毫米，移动速度按1.5m/s 计算，对于100吨/时熔融炉渣处理量的</a:t>
            </a:r>
            <a:r>
              <a:rPr lang="en-US" sz="1400" b="0" i="0" u="none" strike="noStrike" cap="none">
                <a:solidFill>
                  <a:schemeClr val="dk1"/>
                </a:solidFill>
                <a:latin typeface="Arial"/>
                <a:ea typeface="Arial"/>
                <a:cs typeface="Arial"/>
                <a:sym typeface="Arial"/>
              </a:rPr>
              <a:t>旋风体炉渣粒化冷却装置的</a:t>
            </a:r>
            <a:r>
              <a:rPr lang="en-US" sz="1600" b="0" i="0" u="none" strike="noStrike" cap="none">
                <a:solidFill>
                  <a:schemeClr val="dk1"/>
                </a:solidFill>
                <a:latin typeface="Calibri"/>
                <a:ea typeface="Calibri"/>
                <a:cs typeface="Calibri"/>
                <a:sym typeface="Calibri"/>
              </a:rPr>
              <a:t>颗粒带内的炉渣量大约为500吨/时 </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粒化炉渣的返料量应该在400-600吨/时之间，则粒化炉渣的返料比为5 - 8</a:t>
            </a:r>
            <a:endParaRPr sz="1400" b="0" i="0" u="none" strike="noStrike" cap="none">
              <a:solidFill>
                <a:schemeClr val="dk1"/>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69a3e64c9e_0_29"/>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81" name="Google Shape;281;g269a3e64c9e_0_2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82" name="Google Shape;282;g269a3e64c9e_0_29"/>
          <p:cNvSpPr txBox="1"/>
          <p:nvPr/>
        </p:nvSpPr>
        <p:spPr>
          <a:xfrm>
            <a:off x="430200" y="1254125"/>
            <a:ext cx="7904100" cy="328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的可行性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粒化炉渣的返料比为5 - 8，炉渣粒化的旋风体的入口固体颗粒浓度比除尘器的高出10倍以上，且炉渣向下移动阻力大，移动速度慢</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并且</a:t>
            </a:r>
            <a:r>
              <a:rPr lang="en-US" sz="1400" b="0" i="0" u="none" strike="noStrike" cap="none">
                <a:solidFill>
                  <a:schemeClr val="dk1"/>
                </a:solidFill>
                <a:latin typeface="Arial"/>
                <a:ea typeface="Arial"/>
                <a:cs typeface="Arial"/>
                <a:sym typeface="Arial"/>
              </a:rPr>
              <a:t>旋风体炉渣粒化冷却装置的进风口数目可以一个至数个</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Calibri"/>
                <a:ea typeface="Calibri"/>
                <a:cs typeface="Calibri"/>
                <a:sym typeface="Calibri"/>
              </a:rPr>
              <a:t>这样</a:t>
            </a:r>
            <a:r>
              <a:rPr lang="en-US" sz="1600" b="1" i="0" u="none" strike="noStrike" cap="none">
                <a:solidFill>
                  <a:schemeClr val="dk1"/>
                </a:solidFill>
                <a:latin typeface="Arial"/>
                <a:ea typeface="Arial"/>
                <a:cs typeface="Arial"/>
                <a:sym typeface="Arial"/>
              </a:rPr>
              <a:t>旋风体炉渣粒化冷却装置的</a:t>
            </a:r>
            <a:r>
              <a:rPr lang="en-US" sz="1600" b="1" i="0" u="none" strike="noStrike" cap="none">
                <a:solidFill>
                  <a:schemeClr val="dk1"/>
                </a:solidFill>
                <a:latin typeface="Calibri"/>
                <a:ea typeface="Calibri"/>
                <a:cs typeface="Calibri"/>
                <a:sym typeface="Calibri"/>
              </a:rPr>
              <a:t>下半部分将充满粒状炉渣颗粒，且</a:t>
            </a:r>
            <a:r>
              <a:rPr lang="en-US" sz="1600" b="1" i="0" u="none" strike="noStrike" cap="none">
                <a:solidFill>
                  <a:schemeClr val="dk1"/>
                </a:solidFill>
                <a:latin typeface="Arial"/>
                <a:ea typeface="Arial"/>
                <a:cs typeface="Arial"/>
                <a:sym typeface="Arial"/>
              </a:rPr>
              <a:t>旋风体炉渣粒化冷却装置的</a:t>
            </a:r>
            <a:r>
              <a:rPr lang="en-US" sz="1600" b="1" i="0" u="none" strike="noStrike" cap="none">
                <a:solidFill>
                  <a:schemeClr val="dk1"/>
                </a:solidFill>
                <a:latin typeface="Calibri"/>
                <a:ea typeface="Calibri"/>
                <a:cs typeface="Calibri"/>
                <a:sym typeface="Calibri"/>
              </a:rPr>
              <a:t>内壁完全被炉渣的颗粒带所覆盖</a:t>
            </a:r>
            <a:endParaRPr sz="16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Calibri"/>
                <a:ea typeface="Calibri"/>
                <a:cs typeface="Calibri"/>
                <a:sym typeface="Calibri"/>
              </a:rPr>
              <a:t>粒化后的熔融炉渣液滴从离心杯的边缘以薄膜状形式被甩出后破裂为薄膜的碎块 </a:t>
            </a:r>
            <a:endParaRPr sz="16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Calibri"/>
                <a:ea typeface="Calibri"/>
                <a:cs typeface="Calibri"/>
                <a:sym typeface="Calibri"/>
              </a:rPr>
              <a:t>大部分的薄膜碎块在飞行过程中首先与旋风体内的颗粒稀相区内的用于冷却的粒状炉渣碰撞接触而被冷却 </a:t>
            </a:r>
            <a:endParaRPr sz="16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Calibri"/>
                <a:ea typeface="Calibri"/>
                <a:cs typeface="Calibri"/>
                <a:sym typeface="Calibri"/>
              </a:rPr>
              <a:t>逃脱稀相区的剩余部分的熔融炉渣薄膜碎块则会被浓相区/颗粒带所阻挡而被冷却 </a:t>
            </a:r>
            <a:endParaRPr sz="16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Calibri"/>
                <a:ea typeface="Calibri"/>
                <a:cs typeface="Calibri"/>
                <a:sym typeface="Calibri"/>
              </a:rPr>
              <a:t>这样熔融炉渣离心粒化后的所有薄膜碎块都没有机会接触到</a:t>
            </a:r>
            <a:r>
              <a:rPr lang="en-US" sz="1600" b="1" i="0" u="none" strike="noStrike" cap="none">
                <a:solidFill>
                  <a:schemeClr val="dk1"/>
                </a:solidFill>
                <a:latin typeface="Arial"/>
                <a:ea typeface="Arial"/>
                <a:cs typeface="Arial"/>
                <a:sym typeface="Arial"/>
              </a:rPr>
              <a:t>旋风体炉渣粒化冷却装置</a:t>
            </a:r>
            <a:r>
              <a:rPr lang="en-US" sz="1600" b="1" i="0" u="none" strike="noStrike" cap="none">
                <a:solidFill>
                  <a:schemeClr val="dk1"/>
                </a:solidFill>
                <a:latin typeface="Calibri"/>
                <a:ea typeface="Calibri"/>
                <a:cs typeface="Calibri"/>
                <a:sym typeface="Calibri"/>
              </a:rPr>
              <a:t>的内壁。从而解决离心粒化后的熔融炉渣粘壁问题</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88" name="Google Shape;288;p6"/>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89" name="Google Shape;289;p6"/>
          <p:cNvSpPr txBox="1"/>
          <p:nvPr/>
        </p:nvSpPr>
        <p:spPr>
          <a:xfrm>
            <a:off x="877875" y="1349375"/>
            <a:ext cx="7380300" cy="4470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戴尔塔工艺中的</a:t>
            </a:r>
            <a:r>
              <a:rPr lang="en-US" sz="1400" b="0" i="0" u="none" strike="noStrike" cap="none">
                <a:solidFill>
                  <a:schemeClr val="dk1"/>
                </a:solidFill>
                <a:latin typeface="Arial"/>
                <a:ea typeface="Arial"/>
                <a:cs typeface="Arial"/>
                <a:sym typeface="Arial"/>
              </a:rPr>
              <a:t>旋风体炉渣粒化冷却装置</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旋风体结构为首次用于熔融炉渣的粒化冷却，它能否完全克服熔融炉渣离心粒化后的粘壁问题还需要进行试验验证</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如果出现粘壁问题，可以采取如下措施：</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进一步加大粒状炉渣的返料比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尽可能地缩小返料炉渣的粒度</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alibri"/>
              <a:buChar char="❖"/>
            </a:pPr>
            <a:r>
              <a:rPr lang="en-US" sz="1600" b="1" i="0" u="sng" strike="noStrike" cap="none">
                <a:solidFill>
                  <a:schemeClr val="dk1"/>
                </a:solidFill>
                <a:latin typeface="Calibri"/>
                <a:ea typeface="Calibri"/>
                <a:cs typeface="Calibri"/>
                <a:sym typeface="Calibri"/>
              </a:rPr>
              <a:t>即旋风式炉渣粒化装置如果出现粘壁问题，总是有解决办法，而不会陷于死胡同</a:t>
            </a:r>
            <a:endParaRPr sz="1600" b="1" i="0" u="sng"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验证装置仅需针对旋风粒化装置，不需要针对流化床冷却器</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所需设备：</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旋风体</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风机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热风炉</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粒化炉渣料仓和加料螺旋</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仪器仪表</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ba0853cb21_0_12"/>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95" name="Google Shape;295;g2ba0853cb21_0_12"/>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96" name="Google Shape;296;g2ba0853cb21_0_12"/>
          <p:cNvSpPr txBox="1"/>
          <p:nvPr/>
        </p:nvSpPr>
        <p:spPr>
          <a:xfrm>
            <a:off x="896100" y="1336675"/>
            <a:ext cx="7247700" cy="340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戴尔塔工艺中的</a:t>
            </a:r>
            <a:r>
              <a:rPr lang="en-US" sz="1400" b="0" i="0" u="none" strike="noStrike" cap="none">
                <a:solidFill>
                  <a:schemeClr val="dk1"/>
                </a:solidFill>
                <a:latin typeface="Arial"/>
                <a:ea typeface="Arial"/>
                <a:cs typeface="Arial"/>
                <a:sym typeface="Arial"/>
              </a:rPr>
              <a:t>旋风体炉渣粒化冷却装置</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由于熔融粒化冷却基本上是覆盖在用作冷却介质的粒状炉渣的表面上，从</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中排出的粒状炉渣尺寸要大于加入的粒化炉渣尺寸</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400" b="0" i="0" u="none" strike="noStrike" cap="none">
                <a:solidFill>
                  <a:schemeClr val="dk1"/>
                </a:solidFill>
                <a:latin typeface="Arial"/>
                <a:ea typeface="Arial"/>
                <a:cs typeface="Arial"/>
                <a:sym typeface="Arial"/>
              </a:rPr>
              <a:t>旋风体粒化冷却装置内</a:t>
            </a:r>
            <a:r>
              <a:rPr lang="en-US" sz="1600" b="0" i="0" u="none" strike="noStrike" cap="none">
                <a:solidFill>
                  <a:schemeClr val="dk1"/>
                </a:solidFill>
                <a:latin typeface="Calibri"/>
                <a:ea typeface="Calibri"/>
                <a:cs typeface="Calibri"/>
                <a:sym typeface="Calibri"/>
              </a:rPr>
              <a:t>的稀相区需要一定浓度的炉渣颗粒，而只有炉渣细粉容易停留在稀相区，与熔融炉渣的薄膜碎块接触</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所以粒状炉渣进入</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前可能需要加一炉渣破碎机，否则粒化炉渣的尺寸会越来越大而导致无法运行</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炉渣是否需要进行破碎，待试验验证（根据炉渣倾倒视频，流化床冷却器内的料层的强烈摩擦碰撞作用也许或有某种程度的破碎作用）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高温炉渣破碎机的选择需要进行调研</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69443f987b_0_58"/>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02" name="Google Shape;302;g269443f987b_0_58"/>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03" name="Google Shape;303;g269443f987b_0_58"/>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04" name="Google Shape;304;g269443f987b_0_58"/>
          <p:cNvSpPr txBox="1"/>
          <p:nvPr/>
        </p:nvSpPr>
        <p:spPr>
          <a:xfrm>
            <a:off x="877875" y="1349375"/>
            <a:ext cx="7304100" cy="299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流化床冷却机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戴尔塔具有焦煤高温流化床干燥机的技改和运行经验</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焦煤高温流化床干燥机的运行温度和粒度远高于/大于粒状炉渣，炉渣采用流化床冷却不至于有问题</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粒状炉渣在旋风体粒化装置中会发生颗粒团聚，而流态化可能会对结合不太坚固的颗粒起到某种程度的打散破碎作用</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Calibri"/>
                <a:ea typeface="Calibri"/>
                <a:cs typeface="Calibri"/>
                <a:sym typeface="Calibri"/>
              </a:rPr>
              <a:t>炉渣流化床冷却介质将采用过热蒸汽而不是空气</a:t>
            </a:r>
            <a:endParaRPr sz="16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炉渣流化床冷却将采用过热蒸汽的优点</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冷却速率快，其气固换热系数提高60%；</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气体质量流量仅为空气的一半，系统能耗和设备投资低</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Calibri"/>
                <a:ea typeface="Calibri"/>
                <a:cs typeface="Calibri"/>
                <a:sym typeface="Calibri"/>
              </a:rPr>
              <a:t>如果预热后的空气用于高炉热风炉，则可以采用空气作为冷却介质</a:t>
            </a:r>
            <a:r>
              <a:rPr lang="en-US"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10" name="Google Shape;310;p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11" name="Google Shape;311;p7"/>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12" name="Google Shape;312;p7"/>
          <p:cNvSpPr txBox="1"/>
          <p:nvPr/>
        </p:nvSpPr>
        <p:spPr>
          <a:xfrm>
            <a:off x="877887" y="1349375"/>
            <a:ext cx="7439700" cy="477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工艺流程图</a:t>
            </a:r>
            <a:endParaRPr sz="1600" b="0" i="0" u="none" strike="noStrike" cap="none">
              <a:solidFill>
                <a:schemeClr val="dk1"/>
              </a:solidFill>
              <a:latin typeface="Calibri"/>
              <a:ea typeface="Calibri"/>
              <a:cs typeface="Calibri"/>
              <a:sym typeface="Calibri"/>
            </a:endParaRPr>
          </a:p>
        </p:txBody>
      </p:sp>
      <p:pic>
        <p:nvPicPr>
          <p:cNvPr id="313" name="Google Shape;313;p7"/>
          <p:cNvPicPr preferRelativeResize="0"/>
          <p:nvPr/>
        </p:nvPicPr>
        <p:blipFill rotWithShape="1">
          <a:blip r:embed="rId4">
            <a:alphaModFix/>
          </a:blip>
          <a:srcRect/>
          <a:stretch/>
        </p:blipFill>
        <p:spPr>
          <a:xfrm>
            <a:off x="428625" y="2124075"/>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77f76f9f7_0_3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05" name="Google Shape;105;g2b77f76f9f7_0_3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06" name="Google Shape;106;g2b77f76f9f7_0_30"/>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07" name="Google Shape;107;g2b77f76f9f7_0_30"/>
          <p:cNvSpPr txBox="1"/>
          <p:nvPr/>
        </p:nvSpPr>
        <p:spPr>
          <a:xfrm>
            <a:off x="877887" y="1349375"/>
            <a:ext cx="7439848" cy="190060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炉渣余热回收现状</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熔融炉渣的处理工艺主要有水淬法和干法</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水淬法为目前炉渣主要处理工艺</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水淬法冷却速率快，易得到高玻璃体含量的渣粒，但无法对其余热进行有效的回收，不仅浪费熔渣余热，而且浪费水资源，污染环境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而干法目前则处于研发阶段</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8"/>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19" name="Google Shape;319;p8"/>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20" name="Google Shape;320;p8"/>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21" name="Google Shape;321;p8"/>
          <p:cNvSpPr txBox="1"/>
          <p:nvPr/>
        </p:nvSpPr>
        <p:spPr>
          <a:xfrm>
            <a:off x="877887" y="1349375"/>
            <a:ext cx="7439700" cy="477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工艺流程图</a:t>
            </a:r>
            <a:endParaRPr sz="1600" b="0" i="0" u="none" strike="noStrike" cap="none">
              <a:solidFill>
                <a:schemeClr val="dk1"/>
              </a:solidFill>
              <a:latin typeface="Calibri"/>
              <a:ea typeface="Calibri"/>
              <a:cs typeface="Calibri"/>
              <a:sym typeface="Calibri"/>
            </a:endParaRPr>
          </a:p>
        </p:txBody>
      </p:sp>
      <p:pic>
        <p:nvPicPr>
          <p:cNvPr id="322" name="Google Shape;322;p8"/>
          <p:cNvPicPr preferRelativeResize="0"/>
          <p:nvPr/>
        </p:nvPicPr>
        <p:blipFill rotWithShape="1">
          <a:blip r:embed="rId4">
            <a:alphaModFix/>
          </a:blip>
          <a:srcRect/>
          <a:stretch/>
        </p:blipFill>
        <p:spPr>
          <a:xfrm>
            <a:off x="449687" y="2001328"/>
            <a:ext cx="8244625" cy="463759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9"/>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28" name="Google Shape;328;p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29" name="Google Shape;329;p9"/>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30" name="Google Shape;330;p9"/>
          <p:cNvSpPr txBox="1"/>
          <p:nvPr/>
        </p:nvSpPr>
        <p:spPr>
          <a:xfrm>
            <a:off x="877887" y="1349375"/>
            <a:ext cx="7439700" cy="477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工艺过程</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熔融炉渣直接通入位于</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的中下部的旋转杯后被向外甩出并雾化，产生直径为1– 5mm的炉渣液滴，炉渣液滴沿圆周方向运动，在运动过程中与一同运动的用作冷却介质的粒状炉渣接触而被冷却至固化温度以后，从</a:t>
            </a:r>
            <a:r>
              <a:rPr lang="en-US" sz="1400" b="0" i="0" u="none" strike="noStrike" cap="none">
                <a:solidFill>
                  <a:schemeClr val="dk1"/>
                </a:solidFill>
                <a:latin typeface="Arial"/>
                <a:ea typeface="Arial"/>
                <a:cs typeface="Arial"/>
                <a:sym typeface="Arial"/>
              </a:rPr>
              <a:t>旋风体炉渣粒化冷却装置</a:t>
            </a:r>
            <a:r>
              <a:rPr lang="en-US" sz="1600" b="0" i="0" u="none" strike="noStrike" cap="none">
                <a:solidFill>
                  <a:schemeClr val="dk1"/>
                </a:solidFill>
                <a:latin typeface="Calibri"/>
                <a:ea typeface="Calibri"/>
                <a:cs typeface="Calibri"/>
                <a:sym typeface="Calibri"/>
              </a:rPr>
              <a:t>的底部排出进入一级流化床冷却器中继续进行冷却</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冷却固化后的粒状炉渣在一级流化床冷却器冷却至设定温度（玻璃转化温度，750度左右）后排出：一部分粒状炉渣经过破碎机破碎后提升至</a:t>
            </a:r>
            <a:r>
              <a:rPr lang="en-US" sz="1400" b="0" i="0" u="none" strike="noStrike" cap="none">
                <a:solidFill>
                  <a:schemeClr val="dk1"/>
                </a:solidFill>
                <a:latin typeface="Arial"/>
                <a:ea typeface="Arial"/>
                <a:cs typeface="Arial"/>
                <a:sym typeface="Arial"/>
              </a:rPr>
              <a:t>旋风体粒化冷却装置</a:t>
            </a:r>
            <a:r>
              <a:rPr lang="en-US" sz="1600" b="0" i="0" u="none" strike="noStrike" cap="none">
                <a:solidFill>
                  <a:schemeClr val="dk1"/>
                </a:solidFill>
                <a:latin typeface="Calibri"/>
                <a:ea typeface="Calibri"/>
                <a:cs typeface="Calibri"/>
                <a:sym typeface="Calibri"/>
              </a:rPr>
              <a:t>顶部的料仓，从料仓中按照一定的速度加入</a:t>
            </a:r>
            <a:r>
              <a:rPr lang="en-US" sz="1400" b="0" i="0" u="none" strike="noStrike" cap="none">
                <a:solidFill>
                  <a:schemeClr val="dk1"/>
                </a:solidFill>
                <a:latin typeface="Arial"/>
                <a:ea typeface="Arial"/>
                <a:cs typeface="Arial"/>
                <a:sym typeface="Arial"/>
              </a:rPr>
              <a:t>旋风体粒化冷却装置</a:t>
            </a:r>
            <a:r>
              <a:rPr lang="en-US" sz="1600" b="0" i="0" u="none" strike="noStrike" cap="none">
                <a:solidFill>
                  <a:schemeClr val="dk1"/>
                </a:solidFill>
                <a:latin typeface="Calibri"/>
                <a:ea typeface="Calibri"/>
                <a:cs typeface="Calibri"/>
                <a:sym typeface="Calibri"/>
              </a:rPr>
              <a:t>中；其余部分进入二级流化床冷却器继续进行冷却后排出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来自锅炉的气体依次进入二级流化床冷却器和一级流化床冷却器对炉渣进行冷却；然后从一级流化床冷却器进入</a:t>
            </a:r>
            <a:r>
              <a:rPr lang="en-US" sz="1400" b="0" i="0" u="none" strike="noStrike" cap="none">
                <a:solidFill>
                  <a:schemeClr val="dk1"/>
                </a:solidFill>
                <a:latin typeface="Arial"/>
                <a:ea typeface="Arial"/>
                <a:cs typeface="Arial"/>
                <a:sym typeface="Arial"/>
              </a:rPr>
              <a:t>旋风体粒化冷却装置</a:t>
            </a:r>
            <a:r>
              <a:rPr lang="en-US" sz="1600" b="0" i="0" u="none" strike="noStrike" cap="none">
                <a:solidFill>
                  <a:schemeClr val="dk1"/>
                </a:solidFill>
                <a:latin typeface="Calibri"/>
                <a:ea typeface="Calibri"/>
                <a:cs typeface="Calibri"/>
                <a:sym typeface="Calibri"/>
              </a:rPr>
              <a:t>中，把用作冷却介质的粒状炉渣按要求从切向带入旋风体粒化装置内，使粒状炉渣沿着旋风体的内壁向下螺旋运动，而气体则从</a:t>
            </a:r>
            <a:r>
              <a:rPr lang="en-US" sz="1400" b="0" i="0" u="none" strike="noStrike" cap="none">
                <a:solidFill>
                  <a:schemeClr val="dk1"/>
                </a:solidFill>
                <a:latin typeface="Arial"/>
                <a:ea typeface="Arial"/>
                <a:cs typeface="Arial"/>
                <a:sym typeface="Arial"/>
              </a:rPr>
              <a:t>旋风体粒化冷却装置</a:t>
            </a:r>
            <a:r>
              <a:rPr lang="en-US" sz="1600" b="0" i="0" u="none" strike="noStrike" cap="none">
                <a:solidFill>
                  <a:schemeClr val="dk1"/>
                </a:solidFill>
                <a:latin typeface="Calibri"/>
                <a:ea typeface="Calibri"/>
                <a:cs typeface="Calibri"/>
                <a:sym typeface="Calibri"/>
              </a:rPr>
              <a:t>的顶部排出，经过旋风除尘器分离后至锅炉</a:t>
            </a: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36" name="Google Shape;336;p1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37" name="Google Shape;337;p11"/>
          <p:cNvSpPr txBox="1"/>
          <p:nvPr/>
        </p:nvSpPr>
        <p:spPr>
          <a:xfrm>
            <a:off x="462707" y="1349375"/>
            <a:ext cx="7656600" cy="4423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熔融炉渣旋转杯雾化器的设计</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下图为直径125mm的熔融炉渣离心旋转杯的处理量与膜状粒度分析</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其最大流量为610g/s = 2.2吨/时, 其粒度分布介于1-5mm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据此类推，100吨/时熔融炉渣流量的离心旋转杯直径为850mm，旋风式炉渣粒化装置的直径为3m左右</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尽可能提高离心旋转杯的转速以缩小熔融炉渣的液滴直径</a:t>
            </a: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338" name="Google Shape;338;p11"/>
          <p:cNvPicPr preferRelativeResize="0"/>
          <p:nvPr/>
        </p:nvPicPr>
        <p:blipFill rotWithShape="1">
          <a:blip r:embed="rId4">
            <a:alphaModFix/>
          </a:blip>
          <a:srcRect/>
          <a:stretch/>
        </p:blipFill>
        <p:spPr>
          <a:xfrm>
            <a:off x="1379921" y="3391933"/>
            <a:ext cx="6143625" cy="2647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ba5a3ed5fb_0_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44" name="Google Shape;344;g2ba5a3ed5fb_0_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45" name="Google Shape;345;g2ba5a3ed5fb_0_0"/>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46" name="Google Shape;346;g2ba5a3ed5fb_0_0"/>
          <p:cNvSpPr txBox="1"/>
          <p:nvPr/>
        </p:nvSpPr>
        <p:spPr>
          <a:xfrm>
            <a:off x="877875" y="1349375"/>
            <a:ext cx="6847800" cy="2860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戴尔塔炉渣干法工艺</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预期结果</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炉渣冷却速率：</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旋风粒化装置内：温降1400-900=500度  时间小于10秒，冷却速率大于50度/秒</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一级流化床冷却装置内：温降900-750=150度  时间小于15秒，冷却速率大于10度/秒</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热能回收率8</a:t>
            </a:r>
            <a:r>
              <a:rPr lang="en-US" sz="1600">
                <a:solidFill>
                  <a:schemeClr val="dk1"/>
                </a:solidFill>
                <a:latin typeface="Calibri"/>
                <a:ea typeface="Calibri"/>
                <a:cs typeface="Calibri"/>
                <a:sym typeface="Calibri"/>
              </a:rPr>
              <a:t>3</a:t>
            </a:r>
            <a:r>
              <a:rPr lang="en-US"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气体预热温度7</a:t>
            </a:r>
            <a:r>
              <a:rPr lang="en-US" sz="1600">
                <a:solidFill>
                  <a:schemeClr val="dk1"/>
                </a:solidFill>
                <a:latin typeface="Calibri"/>
                <a:ea typeface="Calibri"/>
                <a:cs typeface="Calibri"/>
                <a:sym typeface="Calibri"/>
              </a:rPr>
              <a:t>00-750</a:t>
            </a:r>
            <a:r>
              <a:rPr lang="en-US" sz="1600" b="0" i="0" u="none" strike="noStrike" cap="none">
                <a:solidFill>
                  <a:schemeClr val="dk1"/>
                </a:solidFill>
                <a:latin typeface="Calibri"/>
                <a:ea typeface="Calibri"/>
                <a:cs typeface="Calibri"/>
                <a:sym typeface="Calibri"/>
              </a:rPr>
              <a:t>度 （取决于一级流化床的炉渣出口温度）</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4A7C92AA-547C-8622-569F-48597C595F0A}"/>
            </a:ext>
          </a:extLst>
        </p:cNvPr>
        <p:cNvGrpSpPr/>
        <p:nvPr/>
      </p:nvGrpSpPr>
      <p:grpSpPr>
        <a:xfrm>
          <a:off x="0" y="0"/>
          <a:ext cx="0" cy="0"/>
          <a:chOff x="0" y="0"/>
          <a:chExt cx="0" cy="0"/>
        </a:xfrm>
      </p:grpSpPr>
      <p:sp>
        <p:nvSpPr>
          <p:cNvPr id="320" name="Google Shape;320;g35dca2dc687_0_0">
            <a:extLst>
              <a:ext uri="{FF2B5EF4-FFF2-40B4-BE49-F238E27FC236}">
                <a16:creationId xmlns:a16="http://schemas.microsoft.com/office/drawing/2014/main" id="{EB758DEB-57A2-D242-0592-E4CD3C6778FE}"/>
              </a:ext>
            </a:extLst>
          </p:cNvPr>
          <p:cNvSpPr txBox="1">
            <a:spLocks noGrp="1"/>
          </p:cNvSpPr>
          <p:nvPr>
            <p:ph type="title"/>
          </p:nvPr>
        </p:nvSpPr>
        <p:spPr>
          <a:xfrm>
            <a:off x="5347097" y="5230416"/>
            <a:ext cx="2071800" cy="774000"/>
          </a:xfrm>
          <a:prstGeom prst="rect">
            <a:avLst/>
          </a:prstGeom>
          <a:noFill/>
          <a:ln>
            <a:noFill/>
          </a:ln>
        </p:spPr>
        <p:txBody>
          <a:bodyPr spcFirstLastPara="1" wrap="square" lIns="68575" tIns="34275" rIns="68575" bIns="34275" anchor="ctr" anchorCtr="0">
            <a:noAutofit/>
          </a:bodyPr>
          <a:lstStyle/>
          <a:p>
            <a:pPr algn="l">
              <a:lnSpc>
                <a:spcPct val="90000"/>
              </a:lnSpc>
              <a:buSzPts val="1100"/>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21" name="Google Shape;321;g35dca2dc687_0_0">
            <a:extLst>
              <a:ext uri="{FF2B5EF4-FFF2-40B4-BE49-F238E27FC236}">
                <a16:creationId xmlns:a16="http://schemas.microsoft.com/office/drawing/2014/main" id="{223D6A35-B8E7-8F80-F746-F20702922B6B}"/>
              </a:ext>
            </a:extLst>
          </p:cNvPr>
          <p:cNvPicPr preferRelativeResize="0"/>
          <p:nvPr/>
        </p:nvPicPr>
        <p:blipFill rotWithShape="1">
          <a:blip r:embed="rId3">
            <a:alphaModFix/>
          </a:blip>
          <a:srcRect/>
          <a:stretch/>
        </p:blipFill>
        <p:spPr>
          <a:xfrm>
            <a:off x="7335442" y="5154216"/>
            <a:ext cx="1808559" cy="807244"/>
          </a:xfrm>
          <a:prstGeom prst="rect">
            <a:avLst/>
          </a:prstGeom>
          <a:noFill/>
          <a:ln>
            <a:noFill/>
          </a:ln>
        </p:spPr>
      </p:pic>
      <p:sp>
        <p:nvSpPr>
          <p:cNvPr id="322" name="Google Shape;322;g35dca2dc687_0_0">
            <a:extLst>
              <a:ext uri="{FF2B5EF4-FFF2-40B4-BE49-F238E27FC236}">
                <a16:creationId xmlns:a16="http://schemas.microsoft.com/office/drawing/2014/main" id="{A2971D3E-9F96-4602-740E-E6C42246FCEE}"/>
              </a:ext>
            </a:extLst>
          </p:cNvPr>
          <p:cNvSpPr txBox="1">
            <a:spLocks noGrp="1"/>
          </p:cNvSpPr>
          <p:nvPr>
            <p:ph type="body" idx="1"/>
          </p:nvPr>
        </p:nvSpPr>
        <p:spPr>
          <a:xfrm>
            <a:off x="223023" y="1086038"/>
            <a:ext cx="8618522" cy="4230670"/>
          </a:xfrm>
          <a:prstGeom prst="rect">
            <a:avLst/>
          </a:prstGeom>
          <a:noFill/>
          <a:ln>
            <a:noFill/>
          </a:ln>
        </p:spPr>
        <p:txBody>
          <a:bodyPr spcFirstLastPara="1" wrap="square" lIns="68575" tIns="34275" rIns="68575" bIns="34275" anchor="t" anchorCtr="0">
            <a:noAutofit/>
          </a:bodyPr>
          <a:lstStyle/>
          <a:p>
            <a:pPr marL="6350" indent="0" algn="ctr">
              <a:lnSpc>
                <a:spcPct val="120000"/>
              </a:lnSpc>
              <a:spcBef>
                <a:spcPts val="0"/>
              </a:spcBef>
              <a:buClr>
                <a:srgbClr val="000000"/>
              </a:buClr>
              <a:buSzPts val="1500"/>
              <a:buNone/>
            </a:pPr>
            <a:r>
              <a:rPr lang="en-US" altLang="zh-CN" sz="1500" dirty="0"/>
              <a:t>  </a:t>
            </a:r>
            <a:r>
              <a:rPr lang="zh-CN" altLang="en-US" sz="4000" b="1" dirty="0"/>
              <a:t>戴尔塔干燥技术有限公司</a:t>
            </a:r>
            <a:endParaRPr lang="en-US" altLang="zh-CN" sz="4000" b="1" dirty="0"/>
          </a:p>
          <a:p>
            <a:pPr marL="6350" indent="0" algn="ctr">
              <a:lnSpc>
                <a:spcPct val="120000"/>
              </a:lnSpc>
              <a:spcBef>
                <a:spcPts val="0"/>
              </a:spcBef>
              <a:buClr>
                <a:srgbClr val="000000"/>
              </a:buClr>
              <a:buSzPts val="1500"/>
              <a:buNone/>
            </a:pPr>
            <a:endParaRPr lang="en-US" altLang="zh-CN" sz="1500" dirty="0"/>
          </a:p>
          <a:p>
            <a:pPr marL="6350" indent="0" algn="ctr">
              <a:lnSpc>
                <a:spcPct val="120000"/>
              </a:lnSpc>
              <a:spcBef>
                <a:spcPts val="0"/>
              </a:spcBef>
              <a:buClr>
                <a:srgbClr val="000000"/>
              </a:buClr>
              <a:buSzPts val="1500"/>
              <a:buNone/>
            </a:pPr>
            <a:r>
              <a:rPr lang="en-US" altLang="zh-CN" sz="1500" dirty="0"/>
              <a:t>305-3089 Bathurst St., Toronto, Ontario, M6A 2A4</a:t>
            </a:r>
          </a:p>
          <a:p>
            <a:pPr marL="6350" indent="0" algn="ctr">
              <a:lnSpc>
                <a:spcPct val="120000"/>
              </a:lnSpc>
              <a:spcBef>
                <a:spcPts val="0"/>
              </a:spcBef>
              <a:buClr>
                <a:srgbClr val="000000"/>
              </a:buClr>
              <a:buSzPts val="1500"/>
              <a:buNone/>
            </a:pPr>
            <a:r>
              <a:rPr lang="en-US" altLang="zh-CN" sz="1500" dirty="0"/>
              <a:t>Phone: +1.647.673.9832</a:t>
            </a:r>
          </a:p>
          <a:p>
            <a:pPr marL="6350" indent="0" algn="ctr">
              <a:lnSpc>
                <a:spcPct val="120000"/>
              </a:lnSpc>
              <a:spcBef>
                <a:spcPts val="0"/>
              </a:spcBef>
              <a:buClr>
                <a:srgbClr val="000000"/>
              </a:buClr>
              <a:buSzPts val="1500"/>
              <a:buNone/>
            </a:pPr>
            <a:r>
              <a:rPr lang="en-US" altLang="zh-CN" sz="1500" dirty="0"/>
              <a:t>E mail: long@deltadrying.ca</a:t>
            </a:r>
          </a:p>
          <a:p>
            <a:pPr marL="6350" indent="0" algn="ctr">
              <a:lnSpc>
                <a:spcPct val="120000"/>
              </a:lnSpc>
              <a:spcBef>
                <a:spcPts val="0"/>
              </a:spcBef>
              <a:buClr>
                <a:srgbClr val="000000"/>
              </a:buClr>
              <a:buSzPts val="1500"/>
              <a:buNone/>
            </a:pPr>
            <a:r>
              <a:rPr lang="en-US" altLang="zh-CN" sz="1500" dirty="0"/>
              <a:t>www.deltadrying.ca</a:t>
            </a:r>
          </a:p>
        </p:txBody>
      </p:sp>
    </p:spTree>
    <p:extLst>
      <p:ext uri="{BB962C8B-B14F-4D97-AF65-F5344CB8AC3E}">
        <p14:creationId xmlns:p14="http://schemas.microsoft.com/office/powerpoint/2010/main" val="261668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b77f76f9f7_0_3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13" name="Google Shape;113;g2b77f76f9f7_0_3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14" name="Google Shape;114;g2b77f76f9f7_0_37"/>
          <p:cNvSpPr txBox="1"/>
          <p:nvPr/>
        </p:nvSpPr>
        <p:spPr>
          <a:xfrm>
            <a:off x="877875" y="1349375"/>
            <a:ext cx="7370700" cy="2822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Courier New"/>
              <a:buChar char="•"/>
            </a:pPr>
            <a:r>
              <a:rPr lang="en-US" sz="1600" b="0" i="0" u="none" strike="noStrike" cap="none">
                <a:solidFill>
                  <a:schemeClr val="dk1"/>
                </a:solidFill>
                <a:latin typeface="Courier New"/>
                <a:ea typeface="Courier New"/>
                <a:cs typeface="Courier New"/>
                <a:sym typeface="Courier New"/>
              </a:rPr>
              <a:t>炉渣干法回收现状</a:t>
            </a:r>
            <a:endParaRPr sz="1400" b="0" i="0" u="none" strike="noStrike" cap="none">
              <a:solidFill>
                <a:srgbClr val="000000"/>
              </a:solidFill>
              <a:latin typeface="Courier New"/>
              <a:ea typeface="Courier New"/>
              <a:cs typeface="Courier New"/>
              <a:sym typeface="Courier New"/>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ourier New"/>
                <a:ea typeface="Courier New"/>
                <a:cs typeface="Courier New"/>
                <a:sym typeface="Courier New"/>
              </a:rPr>
              <a:t>炉渣干法回收是先对熔融炉渣进行粒化处理，然后再进行余热回收</a:t>
            </a:r>
            <a:endParaRPr sz="1400" b="0" i="0" u="none" strike="noStrike" cap="none">
              <a:solidFill>
                <a:srgbClr val="000000"/>
              </a:solidFill>
              <a:latin typeface="Courier New"/>
              <a:ea typeface="Courier New"/>
              <a:cs typeface="Courier New"/>
              <a:sym typeface="Courier New"/>
            </a:endParaRPr>
          </a:p>
          <a:p>
            <a:pPr marL="342900" marR="0" lvl="0" indent="-342900" algn="l" rtl="0">
              <a:lnSpc>
                <a:spcPct val="100000"/>
              </a:lnSpc>
              <a:spcBef>
                <a:spcPts val="0"/>
              </a:spcBef>
              <a:spcAft>
                <a:spcPts val="0"/>
              </a:spcAft>
              <a:buClr>
                <a:schemeClr val="dk1"/>
              </a:buClr>
              <a:buSzPts val="1600"/>
              <a:buFont typeface="Courier New"/>
              <a:buChar char="▪"/>
            </a:pPr>
            <a:r>
              <a:rPr lang="en-US" sz="1600" b="0" i="0" u="none" strike="noStrike" cap="none">
                <a:solidFill>
                  <a:schemeClr val="dk1"/>
                </a:solidFill>
                <a:latin typeface="Courier New"/>
                <a:ea typeface="Courier New"/>
                <a:cs typeface="Courier New"/>
                <a:sym typeface="Courier New"/>
              </a:rPr>
              <a:t>根据粒化方式的不同，可以分为机械破碎、风淬和离心粒化工艺</a:t>
            </a:r>
            <a:endParaRPr sz="1400" b="0" i="0" u="none" strike="noStrike" cap="none">
              <a:solidFill>
                <a:srgbClr val="000000"/>
              </a:solidFill>
              <a:latin typeface="Courier New"/>
              <a:ea typeface="Courier New"/>
              <a:cs typeface="Courier New"/>
              <a:sym typeface="Courier New"/>
            </a:endParaRPr>
          </a:p>
          <a:p>
            <a:pPr marL="342900" marR="0" lvl="0" indent="-342900" algn="l" rtl="0">
              <a:lnSpc>
                <a:spcPct val="100000"/>
              </a:lnSpc>
              <a:spcBef>
                <a:spcPts val="0"/>
              </a:spcBef>
              <a:spcAft>
                <a:spcPts val="0"/>
              </a:spcAft>
              <a:buClr>
                <a:schemeClr val="dk1"/>
              </a:buClr>
              <a:buSzPts val="1600"/>
              <a:buFont typeface="Courier New"/>
              <a:buChar char="❑"/>
            </a:pPr>
            <a:r>
              <a:rPr lang="en-US" sz="1600" b="0" i="0" u="none" strike="noStrike" cap="none">
                <a:solidFill>
                  <a:schemeClr val="dk1"/>
                </a:solidFill>
                <a:latin typeface="Courier New"/>
                <a:ea typeface="Courier New"/>
                <a:cs typeface="Courier New"/>
                <a:sym typeface="Courier New"/>
              </a:rPr>
              <a:t>其中离心粒化工艺被认为最具潜力的工艺，是液态熔渣处理的优选方案</a:t>
            </a:r>
            <a:endParaRPr sz="1400" b="0" i="0" u="none" strike="noStrike" cap="none">
              <a:solidFill>
                <a:srgbClr val="000000"/>
              </a:solidFill>
              <a:latin typeface="Courier New"/>
              <a:ea typeface="Courier New"/>
              <a:cs typeface="Courier New"/>
              <a:sym typeface="Courier New"/>
            </a:endParaRPr>
          </a:p>
          <a:p>
            <a:pPr marL="342900" marR="0" lvl="0" indent="-342900" algn="l" rtl="0">
              <a:lnSpc>
                <a:spcPct val="100000"/>
              </a:lnSpc>
              <a:spcBef>
                <a:spcPts val="0"/>
              </a:spcBef>
              <a:spcAft>
                <a:spcPts val="0"/>
              </a:spcAft>
              <a:buClr>
                <a:schemeClr val="dk1"/>
              </a:buClr>
              <a:buSzPts val="1600"/>
              <a:buFont typeface="Courier New"/>
              <a:buChar char="❑"/>
            </a:pPr>
            <a:r>
              <a:rPr lang="en-US" sz="1600" b="0" i="0" u="none" strike="noStrike" cap="none">
                <a:solidFill>
                  <a:schemeClr val="dk1"/>
                </a:solidFill>
                <a:latin typeface="Courier New"/>
                <a:ea typeface="Courier New"/>
                <a:cs typeface="Courier New"/>
                <a:sym typeface="Courier New"/>
              </a:rPr>
              <a:t>离心粒化工艺可以结合流化床或移动床进行余热回收工艺</a:t>
            </a:r>
            <a:endParaRPr sz="1400" b="0" i="0" u="none" strike="noStrike" cap="none">
              <a:solidFill>
                <a:srgbClr val="000000"/>
              </a:solidFill>
              <a:latin typeface="Courier New"/>
              <a:ea typeface="Courier New"/>
              <a:cs typeface="Courier New"/>
              <a:sym typeface="Courier New"/>
            </a:endParaRPr>
          </a:p>
          <a:p>
            <a:pPr marL="342900" marR="0" lvl="0" indent="-342900" algn="l" rtl="0">
              <a:lnSpc>
                <a:spcPct val="100000"/>
              </a:lnSpc>
              <a:spcBef>
                <a:spcPts val="0"/>
              </a:spcBef>
              <a:spcAft>
                <a:spcPts val="0"/>
              </a:spcAft>
              <a:buClr>
                <a:schemeClr val="dk1"/>
              </a:buClr>
              <a:buSzPts val="1600"/>
              <a:buFont typeface="Courier New"/>
              <a:buChar char="❑"/>
            </a:pPr>
            <a:r>
              <a:rPr lang="en-US" sz="1600" b="0" i="0" u="none" strike="noStrike" cap="none">
                <a:solidFill>
                  <a:schemeClr val="dk1"/>
                </a:solidFill>
                <a:latin typeface="Courier New"/>
                <a:ea typeface="Courier New"/>
                <a:cs typeface="Courier New"/>
                <a:sym typeface="Courier New"/>
              </a:rPr>
              <a:t>该工艺具有以下优点：</a:t>
            </a:r>
            <a:endParaRPr sz="1400" b="0" i="0" u="none" strike="noStrike" cap="none">
              <a:solidFill>
                <a:srgbClr val="000000"/>
              </a:solidFill>
              <a:latin typeface="Courier New"/>
              <a:ea typeface="Courier New"/>
              <a:cs typeface="Courier New"/>
              <a:sym typeface="Courier New"/>
            </a:endParaRPr>
          </a:p>
          <a:p>
            <a:pPr marL="342900" marR="0" lvl="0" indent="-342900" algn="l" rtl="0">
              <a:lnSpc>
                <a:spcPct val="100000"/>
              </a:lnSpc>
              <a:spcBef>
                <a:spcPts val="0"/>
              </a:spcBef>
              <a:spcAft>
                <a:spcPts val="0"/>
              </a:spcAft>
              <a:buClr>
                <a:schemeClr val="dk1"/>
              </a:buClr>
              <a:buSzPts val="1600"/>
              <a:buFont typeface="Courier New"/>
              <a:buChar char="❖"/>
            </a:pPr>
            <a:r>
              <a:rPr lang="en-US" sz="1600" b="0" i="0" u="none" strike="noStrike" cap="none">
                <a:solidFill>
                  <a:schemeClr val="dk1"/>
                </a:solidFill>
                <a:latin typeface="Courier New"/>
                <a:ea typeface="Courier New"/>
                <a:cs typeface="Courier New"/>
                <a:sym typeface="Courier New"/>
              </a:rPr>
              <a:t>不消耗水量</a:t>
            </a:r>
            <a:endParaRPr sz="1400" b="0" i="0" u="none" strike="noStrike" cap="none">
              <a:solidFill>
                <a:srgbClr val="000000"/>
              </a:solidFill>
              <a:latin typeface="Courier New"/>
              <a:ea typeface="Courier New"/>
              <a:cs typeface="Courier New"/>
              <a:sym typeface="Courier New"/>
            </a:endParaRPr>
          </a:p>
          <a:p>
            <a:pPr marL="342900" marR="0" lvl="0" indent="-342900" algn="l" rtl="0">
              <a:lnSpc>
                <a:spcPct val="100000"/>
              </a:lnSpc>
              <a:spcBef>
                <a:spcPts val="0"/>
              </a:spcBef>
              <a:spcAft>
                <a:spcPts val="0"/>
              </a:spcAft>
              <a:buClr>
                <a:schemeClr val="dk1"/>
              </a:buClr>
              <a:buSzPts val="1600"/>
              <a:buFont typeface="Courier New"/>
              <a:buChar char="❖"/>
            </a:pPr>
            <a:r>
              <a:rPr lang="en-US" sz="1600" b="0" i="0" u="none" strike="noStrike" cap="none">
                <a:solidFill>
                  <a:schemeClr val="dk1"/>
                </a:solidFill>
                <a:latin typeface="Courier New"/>
                <a:ea typeface="Courier New"/>
                <a:cs typeface="Courier New"/>
                <a:sym typeface="Courier New"/>
              </a:rPr>
              <a:t>冷却速率快，品质高，冷却后炉渣满足水泥配料的要求</a:t>
            </a:r>
            <a:endParaRPr sz="1400" b="0" i="0" u="none" strike="noStrike" cap="none">
              <a:solidFill>
                <a:srgbClr val="000000"/>
              </a:solidFill>
              <a:latin typeface="Courier New"/>
              <a:ea typeface="Courier New"/>
              <a:cs typeface="Courier New"/>
              <a:sym typeface="Courier New"/>
            </a:endParaRPr>
          </a:p>
          <a:p>
            <a:pPr marL="342900" marR="0" lvl="0" indent="-342900" algn="l" rtl="0">
              <a:lnSpc>
                <a:spcPct val="100000"/>
              </a:lnSpc>
              <a:spcBef>
                <a:spcPts val="0"/>
              </a:spcBef>
              <a:spcAft>
                <a:spcPts val="0"/>
              </a:spcAft>
              <a:buClr>
                <a:schemeClr val="dk1"/>
              </a:buClr>
              <a:buSzPts val="1600"/>
              <a:buFont typeface="Courier New"/>
              <a:buChar char="❖"/>
            </a:pPr>
            <a:r>
              <a:rPr lang="en-US" sz="1600" b="0" i="0" u="none" strike="noStrike" cap="none">
                <a:solidFill>
                  <a:schemeClr val="dk1"/>
                </a:solidFill>
                <a:latin typeface="Courier New"/>
                <a:ea typeface="Courier New"/>
                <a:cs typeface="Courier New"/>
                <a:sym typeface="Courier New"/>
              </a:rPr>
              <a:t>余热回收率高，能耗低</a:t>
            </a:r>
            <a:endParaRPr sz="1400" b="0" i="0" u="none" strike="noStrike" cap="none">
              <a:solidFill>
                <a:srgbClr val="000000"/>
              </a:solidFill>
              <a:latin typeface="Courier New"/>
              <a:ea typeface="Courier New"/>
              <a:cs typeface="Courier New"/>
              <a:sym typeface="Courier New"/>
            </a:endParaRPr>
          </a:p>
          <a:p>
            <a:pPr marL="342900" marR="0" lvl="0" indent="-24130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b948ad117e_0_5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20" name="Google Shape;120;g2b948ad117e_0_5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21" name="Google Shape;121;g2b948ad117e_0_57"/>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22" name="Google Shape;122;g2b948ad117e_0_57"/>
          <p:cNvSpPr txBox="1"/>
          <p:nvPr/>
        </p:nvSpPr>
        <p:spPr>
          <a:xfrm>
            <a:off x="631825" y="1349375"/>
            <a:ext cx="8197800" cy="251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炉渣干法回收所存在的主要问题</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熔融炉渣的离心粒化是炉渣余热回收的关键技术，而粒化后熔融炉渣液滴不粘壁则是难题</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解决粒化熔融炉渣液滴不粘壁的主要措施</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尽可能地缩小粒化熔融炉渣液滴直径</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同时采用冷风和水冷壁对粒化熔融炉渣液滴进行冷却</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加大粒化仓的体积</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69443f987b_0_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28" name="Google Shape;128;g269443f987b_0_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29" name="Google Shape;129;g269443f987b_0_0"/>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30" name="Google Shape;130;g269443f987b_0_0"/>
          <p:cNvSpPr txBox="1"/>
          <p:nvPr/>
        </p:nvSpPr>
        <p:spPr>
          <a:xfrm>
            <a:off x="504825" y="1638300"/>
            <a:ext cx="8189700" cy="242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炉渣干法回收所存在的主要问题</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熔融炉渣的离心粒化是熔渣余热回收的技术关键，而粒化炉渣液滴不粘壁则是难题</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对于旋转雾化杯，随着熔融炉渣流量逐渐增加，依次出现三种熔融炉渣粒化模式：</a:t>
            </a:r>
            <a:r>
              <a:rPr lang="en-US" sz="1600" b="1" i="0" u="none" strike="noStrike" cap="none">
                <a:solidFill>
                  <a:schemeClr val="dk1"/>
                </a:solidFill>
                <a:latin typeface="Calibri"/>
                <a:ea typeface="Calibri"/>
                <a:cs typeface="Calibri"/>
                <a:sym typeface="Calibri"/>
              </a:rPr>
              <a:t> 滴</a:t>
            </a:r>
            <a:r>
              <a:rPr lang="en-US" sz="1600" b="0" i="0" u="none" strike="noStrike" cap="none">
                <a:solidFill>
                  <a:schemeClr val="dk1"/>
                </a:solidFill>
                <a:latin typeface="Calibri"/>
                <a:ea typeface="Calibri"/>
                <a:cs typeface="Calibri"/>
                <a:sym typeface="Calibri"/>
              </a:rPr>
              <a:t>碎裂模式、</a:t>
            </a:r>
            <a:r>
              <a:rPr lang="en-US" sz="1600" b="1" i="0" u="none" strike="noStrike" cap="none">
                <a:solidFill>
                  <a:schemeClr val="dk1"/>
                </a:solidFill>
                <a:latin typeface="Calibri"/>
                <a:ea typeface="Calibri"/>
                <a:cs typeface="Calibri"/>
                <a:sym typeface="Calibri"/>
              </a:rPr>
              <a:t>带</a:t>
            </a:r>
            <a:r>
              <a:rPr lang="en-US" sz="1600" b="0" i="0" u="none" strike="noStrike" cap="none">
                <a:solidFill>
                  <a:schemeClr val="dk1"/>
                </a:solidFill>
                <a:latin typeface="Calibri"/>
                <a:ea typeface="Calibri"/>
                <a:cs typeface="Calibri"/>
                <a:sym typeface="Calibri"/>
              </a:rPr>
              <a:t>碎裂模式和</a:t>
            </a:r>
            <a:r>
              <a:rPr lang="en-US" sz="1600" b="1" i="0" u="none" strike="noStrike" cap="none">
                <a:solidFill>
                  <a:schemeClr val="dk1"/>
                </a:solidFill>
                <a:latin typeface="Calibri"/>
                <a:ea typeface="Calibri"/>
                <a:cs typeface="Calibri"/>
                <a:sym typeface="Calibri"/>
              </a:rPr>
              <a:t>薄膜</a:t>
            </a:r>
            <a:r>
              <a:rPr lang="en-US" sz="1600" b="0" i="0" u="none" strike="noStrike" cap="none">
                <a:solidFill>
                  <a:schemeClr val="dk1"/>
                </a:solidFill>
                <a:latin typeface="Calibri"/>
                <a:ea typeface="Calibri"/>
                <a:cs typeface="Calibri"/>
                <a:sym typeface="Calibri"/>
              </a:rPr>
              <a:t>碎裂模式；</a:t>
            </a:r>
            <a:r>
              <a:rPr lang="en-US" sz="1600" b="1" i="0" u="none" strike="noStrike" cap="none">
                <a:solidFill>
                  <a:schemeClr val="dk1"/>
                </a:solidFill>
                <a:latin typeface="Calibri"/>
                <a:ea typeface="Calibri"/>
                <a:cs typeface="Calibri"/>
                <a:sym typeface="Calibri"/>
              </a:rPr>
              <a:t>薄膜</a:t>
            </a:r>
            <a:r>
              <a:rPr lang="en-US" sz="1600" b="0" i="0" u="none" strike="noStrike" cap="none">
                <a:solidFill>
                  <a:schemeClr val="dk1"/>
                </a:solidFill>
                <a:latin typeface="Calibri"/>
                <a:ea typeface="Calibri"/>
                <a:cs typeface="Calibri"/>
                <a:sym typeface="Calibri"/>
              </a:rPr>
              <a:t>碎裂模式下的熔融炉渣流量远高于滴碎裂模式，即薄膜碎裂模式适用于工业装置的熔融炉渣粒化  </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虽然薄膜碎裂模式下熔融炉渣流处理量大，但其粒化直径也相应增加，导致熔融炉渣冷却难度大</a:t>
            </a: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b948ad117e_0_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36" name="Google Shape;136;g2b948ad117e_0_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37" name="Google Shape;137;g2b948ad117e_0_0"/>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38" name="Google Shape;138;g2b948ad117e_0_0"/>
          <p:cNvSpPr txBox="1"/>
          <p:nvPr/>
        </p:nvSpPr>
        <p:spPr>
          <a:xfrm>
            <a:off x="877887" y="1349375"/>
            <a:ext cx="7439700" cy="477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离心粒化结合移动床余热回收工艺</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为澳大利亚科学与工业研究院（CSIRO）于2006年开始研发的（以下简称CSIRO工艺）</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其研发历程如图</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139" name="Google Shape;139;g2b948ad117e_0_0"/>
          <p:cNvPicPr preferRelativeResize="0"/>
          <p:nvPr/>
        </p:nvPicPr>
        <p:blipFill rotWithShape="1">
          <a:blip r:embed="rId4">
            <a:alphaModFix/>
          </a:blip>
          <a:srcRect/>
          <a:stretch/>
        </p:blipFill>
        <p:spPr>
          <a:xfrm>
            <a:off x="3269122" y="2424642"/>
            <a:ext cx="5235062" cy="412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b948ad117e_0_34"/>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45" name="Google Shape;145;g2b948ad117e_0_34"/>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46" name="Google Shape;146;g2b948ad117e_0_34"/>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47" name="Google Shape;147;g2b948ad117e_0_34"/>
          <p:cNvSpPr txBox="1"/>
          <p:nvPr/>
        </p:nvSpPr>
        <p:spPr>
          <a:xfrm>
            <a:off x="877875" y="1349375"/>
            <a:ext cx="7410600" cy="107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CSIRO工艺流程如图</a:t>
            </a:r>
            <a:endParaRPr sz="1600" b="0" i="0" u="none" strike="noStrike" cap="none">
              <a:solidFill>
                <a:schemeClr val="dk1"/>
              </a:solidFill>
              <a:latin typeface="Calibri"/>
              <a:ea typeface="Calibri"/>
              <a:cs typeface="Calibri"/>
              <a:sym typeface="Calibri"/>
            </a:endParaRPr>
          </a:p>
        </p:txBody>
      </p:sp>
      <p:pic>
        <p:nvPicPr>
          <p:cNvPr id="148" name="Google Shape;148;g2b948ad117e_0_34"/>
          <p:cNvPicPr preferRelativeResize="0"/>
          <p:nvPr/>
        </p:nvPicPr>
        <p:blipFill rotWithShape="1">
          <a:blip r:embed="rId4">
            <a:alphaModFix/>
          </a:blip>
          <a:srcRect/>
          <a:stretch/>
        </p:blipFill>
        <p:spPr>
          <a:xfrm>
            <a:off x="4267200" y="94538"/>
            <a:ext cx="4700185" cy="3076926"/>
          </a:xfrm>
          <a:prstGeom prst="rect">
            <a:avLst/>
          </a:prstGeom>
          <a:noFill/>
          <a:ln>
            <a:noFill/>
          </a:ln>
        </p:spPr>
      </p:pic>
      <p:pic>
        <p:nvPicPr>
          <p:cNvPr id="149" name="Google Shape;149;g2b948ad117e_0_34"/>
          <p:cNvPicPr preferRelativeResize="0"/>
          <p:nvPr/>
        </p:nvPicPr>
        <p:blipFill rotWithShape="1">
          <a:blip r:embed="rId5">
            <a:alphaModFix/>
          </a:blip>
          <a:srcRect/>
          <a:stretch/>
        </p:blipFill>
        <p:spPr>
          <a:xfrm>
            <a:off x="307975" y="2670350"/>
            <a:ext cx="5226376" cy="3511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b948ad117e_0_26"/>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55" name="Google Shape;155;g2b948ad117e_0_26"/>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56" name="Google Shape;156;g2b948ad117e_0_26"/>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57" name="Google Shape;157;g2b948ad117e_0_26"/>
          <p:cNvSpPr txBox="1"/>
          <p:nvPr/>
        </p:nvSpPr>
        <p:spPr>
          <a:xfrm>
            <a:off x="877875" y="1349375"/>
            <a:ext cx="7294500" cy="231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炉渣干法回收现状</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Calibri"/>
                <a:ea typeface="Calibri"/>
                <a:cs typeface="Calibri"/>
                <a:sym typeface="Calibri"/>
              </a:rPr>
              <a:t>CSIRO工艺过程：</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熔融炉渣通过离心雾化杯雾化为粒状后在环形旋风换热器内（也可称之为环形旋风粒化仓）被来自环形旋风换热器底部的冷风（20度），来自移动床冷却器预热后的热空气（300-500度）和环形旋风换热器顶部的水冷壁共同作用下冷却至600度左右</a:t>
            </a: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粒化后的600度左右炉渣颗粒进入移动床冷却器被冷却空气（20度）继续进行冷却至100度。 冷却空气在移动床冷却器加热后进入环形旋风换热器内继续在环形旋风换热器内被加热至600度后它用；</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871</Words>
  <Application>Microsoft Office PowerPoint</Application>
  <PresentationFormat>全屏显示(4:3)</PresentationFormat>
  <Paragraphs>270</Paragraphs>
  <Slides>34</Slides>
  <Notes>34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KaiTi</vt:lpstr>
      <vt:lpstr>Noto Sans Symbols</vt:lpstr>
      <vt:lpstr>Arial</vt:lpstr>
      <vt:lpstr>Calibri</vt:lpstr>
      <vt:lpstr>Courier New</vt:lpstr>
      <vt:lpstr>Georgia</vt:lpstr>
      <vt:lpstr>Simplified Arabic</vt:lpstr>
      <vt:lpstr>Office Theme</vt:lpstr>
      <vt:lpstr> 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Solutions for Coal Drying </dc:title>
  <dc:creator>hlong</dc:creator>
  <cp:lastModifiedBy>Helen</cp:lastModifiedBy>
  <cp:revision>2</cp:revision>
  <dcterms:created xsi:type="dcterms:W3CDTF">2017-03-01T14:32:13Z</dcterms:created>
  <dcterms:modified xsi:type="dcterms:W3CDTF">2025-08-25T19:09:54Z</dcterms:modified>
</cp:coreProperties>
</file>