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451" r:id="rId11"/>
    <p:sldId id="445" r:id="rId12"/>
    <p:sldId id="411" r:id="rId13"/>
    <p:sldId id="265" r:id="rId14"/>
    <p:sldId id="410" r:id="rId15"/>
    <p:sldId id="267" r:id="rId16"/>
    <p:sldId id="438" r:id="rId17"/>
    <p:sldId id="412" r:id="rId18"/>
    <p:sldId id="284" r:id="rId19"/>
    <p:sldId id="413" r:id="rId20"/>
    <p:sldId id="418" r:id="rId21"/>
    <p:sldId id="455" r:id="rId22"/>
    <p:sldId id="450" r:id="rId23"/>
    <p:sldId id="270" r:id="rId24"/>
    <p:sldId id="456" r:id="rId25"/>
    <p:sldId id="457" r:id="rId26"/>
    <p:sldId id="460" r:id="rId27"/>
    <p:sldId id="458" r:id="rId28"/>
    <p:sldId id="459" r:id="rId29"/>
    <p:sldId id="452" r:id="rId30"/>
    <p:sldId id="446" r:id="rId31"/>
    <p:sldId id="447" r:id="rId32"/>
    <p:sldId id="449" r:id="rId33"/>
    <p:sldId id="273" r:id="rId34"/>
    <p:sldId id="417" r:id="rId35"/>
    <p:sldId id="277" r:id="rId36"/>
    <p:sldId id="408" r:id="rId37"/>
    <p:sldId id="385" r:id="rId38"/>
    <p:sldId id="409" r:id="rId39"/>
    <p:sldId id="437"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qS2V5rg98Wybdk2ZJnTri/JqO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87" d="100"/>
          <a:sy n="87" d="100"/>
        </p:scale>
        <p:origin x="628"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 name="Google Shape;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812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33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0899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c8e9b295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6c8e9b295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c8e9b295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6c8e9b295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386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10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14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35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51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884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c8e9b29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0" name="Google Shape;180;g36c8e9b29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9709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c8e9b29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0" name="Google Shape;180;g36c8e9b29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6494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73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573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377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7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265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68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c89cca63f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 name="Google Shape;71;g36c89cca63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853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c8e9b29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0" name="Google Shape;180;g36c8e9b29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989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6c8e9b295e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0" name="Google Shape;180;g36c8e9b295e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3781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c8e9b295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36c8e9b295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8382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6c8e9b295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36c8e9b295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6064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c8e9b295e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1" name="Google Shape;161;g36c8e9b295e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180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96BABE6E-6F8A-F1EC-EB2D-7ED9E5ADFFA3}"/>
            </a:ext>
          </a:extLst>
        </p:cNvPr>
        <p:cNvGrpSpPr/>
        <p:nvPr/>
      </p:nvGrpSpPr>
      <p:grpSpPr>
        <a:xfrm>
          <a:off x="0" y="0"/>
          <a:ext cx="0" cy="0"/>
          <a:chOff x="0" y="0"/>
          <a:chExt cx="0" cy="0"/>
        </a:xfrm>
      </p:grpSpPr>
      <p:sp>
        <p:nvSpPr>
          <p:cNvPr id="295" name="Google Shape;295;g35d49c1f9a5_2_50:notes">
            <a:extLst>
              <a:ext uri="{FF2B5EF4-FFF2-40B4-BE49-F238E27FC236}">
                <a16:creationId xmlns:a16="http://schemas.microsoft.com/office/drawing/2014/main" id="{56B91F1F-CADB-7DE2-185F-09E1B1E8475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6" name="Google Shape;296;g35d49c1f9a5_2_50:notes">
            <a:extLst>
              <a:ext uri="{FF2B5EF4-FFF2-40B4-BE49-F238E27FC236}">
                <a16:creationId xmlns:a16="http://schemas.microsoft.com/office/drawing/2014/main" id="{6CEEAC7F-76DE-DFF8-304B-FB0D1984F1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464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5AA53C18-B79C-4EED-FBBE-BA3E267CC137}"/>
            </a:ext>
          </a:extLst>
        </p:cNvPr>
        <p:cNvGrpSpPr/>
        <p:nvPr/>
      </p:nvGrpSpPr>
      <p:grpSpPr>
        <a:xfrm>
          <a:off x="0" y="0"/>
          <a:ext cx="0" cy="0"/>
          <a:chOff x="0" y="0"/>
          <a:chExt cx="0" cy="0"/>
        </a:xfrm>
      </p:grpSpPr>
      <p:sp>
        <p:nvSpPr>
          <p:cNvPr id="61" name="Google Shape;61;p7:notes">
            <a:extLst>
              <a:ext uri="{FF2B5EF4-FFF2-40B4-BE49-F238E27FC236}">
                <a16:creationId xmlns:a16="http://schemas.microsoft.com/office/drawing/2014/main" id="{035F96EA-6433-3B36-A1F7-DAC356BA896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p7:notes">
            <a:extLst>
              <a:ext uri="{FF2B5EF4-FFF2-40B4-BE49-F238E27FC236}">
                <a16:creationId xmlns:a16="http://schemas.microsoft.com/office/drawing/2014/main" id="{AB7749E0-E496-125B-4999-DD3E5D8FB0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2700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a:extLst>
            <a:ext uri="{FF2B5EF4-FFF2-40B4-BE49-F238E27FC236}">
              <a16:creationId xmlns:a16="http://schemas.microsoft.com/office/drawing/2014/main" id="{CB311982-09C8-2378-42F2-403ED582D258}"/>
            </a:ext>
          </a:extLst>
        </p:cNvPr>
        <p:cNvGrpSpPr/>
        <p:nvPr/>
      </p:nvGrpSpPr>
      <p:grpSpPr>
        <a:xfrm>
          <a:off x="0" y="0"/>
          <a:ext cx="0" cy="0"/>
          <a:chOff x="0" y="0"/>
          <a:chExt cx="0" cy="0"/>
        </a:xfrm>
      </p:grpSpPr>
      <p:sp>
        <p:nvSpPr>
          <p:cNvPr id="61" name="Google Shape;61;p7:notes">
            <a:extLst>
              <a:ext uri="{FF2B5EF4-FFF2-40B4-BE49-F238E27FC236}">
                <a16:creationId xmlns:a16="http://schemas.microsoft.com/office/drawing/2014/main" id="{117D614C-59EA-88C0-B7AE-AC3AB0BCBBD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p7:notes">
            <a:extLst>
              <a:ext uri="{FF2B5EF4-FFF2-40B4-BE49-F238E27FC236}">
                <a16:creationId xmlns:a16="http://schemas.microsoft.com/office/drawing/2014/main" id="{ED20A726-016D-4CB6-2074-8336DAEE1E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8737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CCFF6964-89BC-0038-8DAD-01FD0D493B84}"/>
            </a:ext>
          </a:extLst>
        </p:cNvPr>
        <p:cNvGrpSpPr/>
        <p:nvPr/>
      </p:nvGrpSpPr>
      <p:grpSpPr>
        <a:xfrm>
          <a:off x="0" y="0"/>
          <a:ext cx="0" cy="0"/>
          <a:chOff x="0" y="0"/>
          <a:chExt cx="0" cy="0"/>
        </a:xfrm>
      </p:grpSpPr>
      <p:sp>
        <p:nvSpPr>
          <p:cNvPr id="317" name="Google Shape;317;g35dca2dc687_0_0:notes">
            <a:extLst>
              <a:ext uri="{FF2B5EF4-FFF2-40B4-BE49-F238E27FC236}">
                <a16:creationId xmlns:a16="http://schemas.microsoft.com/office/drawing/2014/main" id="{CAFAF0A1-6323-1420-B3C6-53D64426DB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8" name="Google Shape;318;g35dca2dc687_0_0:notes">
            <a:extLst>
              <a:ext uri="{FF2B5EF4-FFF2-40B4-BE49-F238E27FC236}">
                <a16:creationId xmlns:a16="http://schemas.microsoft.com/office/drawing/2014/main" id="{08C45B7C-4132-E538-69B7-A244952E3D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5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6c89cca63f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1" name="Google Shape;81;g36c89cca63f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c8e9b295e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1" name="Google Shape;91;g36c8e9b295e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c8e9b295e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0" name="Google Shape;100;g36c8e9b295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6c8e9b295e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9" name="Google Shape;109;g36c8e9b295e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6c8e9b295e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7" name="Google Shape;117;g36c8e9b295e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1" name="Google Shape;11;p8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9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9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9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9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9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179094" y="4154686"/>
            <a:ext cx="2742600" cy="7740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SzPts val="1100"/>
              <a:buNone/>
            </a:pPr>
            <a:r>
              <a:rPr lang="en" sz="2100" b="1">
                <a:latin typeface="KaiTi"/>
                <a:ea typeface="KaiTi"/>
                <a:cs typeface="KaiTi"/>
                <a:sym typeface="KaiTi"/>
              </a:rPr>
              <a:t> </a:t>
            </a:r>
            <a:r>
              <a:rPr lang="en" sz="1500" b="1">
                <a:latin typeface="Arial"/>
                <a:ea typeface="Arial"/>
                <a:cs typeface="Arial"/>
                <a:sym typeface="Arial"/>
              </a:rPr>
              <a:t>Solutions for Coal Drying </a:t>
            </a:r>
            <a:endParaRPr sz="1500" b="1">
              <a:latin typeface="Arial"/>
              <a:ea typeface="Arial"/>
              <a:cs typeface="Arial"/>
              <a:sym typeface="Arial"/>
            </a:endParaRPr>
          </a:p>
        </p:txBody>
      </p:sp>
      <p:pic>
        <p:nvPicPr>
          <p:cNvPr id="57" name="Google Shape;57;p6"/>
          <p:cNvPicPr preferRelativeResize="0"/>
          <p:nvPr/>
        </p:nvPicPr>
        <p:blipFill rotWithShape="1">
          <a:blip r:embed="rId3">
            <a:alphaModFix/>
          </a:blip>
          <a:srcRect/>
          <a:stretch/>
        </p:blipFill>
        <p:spPr>
          <a:xfrm>
            <a:off x="7200381" y="4127031"/>
            <a:ext cx="1808560" cy="807244"/>
          </a:xfrm>
          <a:prstGeom prst="rect">
            <a:avLst/>
          </a:prstGeom>
          <a:noFill/>
          <a:ln>
            <a:noFill/>
          </a:ln>
        </p:spPr>
      </p:pic>
      <p:sp>
        <p:nvSpPr>
          <p:cNvPr id="58" name="Google Shape;58;p6"/>
          <p:cNvSpPr/>
          <p:nvPr/>
        </p:nvSpPr>
        <p:spPr>
          <a:xfrm>
            <a:off x="1452563" y="3020616"/>
            <a:ext cx="5940000" cy="808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戴尔塔干燥技术有限公司</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Delta Drying Technologies Ltd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0" i="0" u="sng" strike="noStrike" cap="none">
                <a:solidFill>
                  <a:schemeClr val="dk1"/>
                </a:solidFill>
                <a:latin typeface="Microsoft JhengHei"/>
                <a:ea typeface="Microsoft JhengHei"/>
                <a:cs typeface="Microsoft JhengHei"/>
                <a:sym typeface="Microsoft JhengHei"/>
              </a:rPr>
              <a:t> </a:t>
            </a:r>
            <a:endParaRPr sz="1200" b="0" i="0" u="none" strike="noStrike" cap="none">
              <a:solidFill>
                <a:schemeClr val="dk1"/>
              </a:solidFill>
              <a:latin typeface="Microsoft JhengHei"/>
              <a:ea typeface="Microsoft JhengHei"/>
              <a:cs typeface="Microsoft JhengHei"/>
              <a:sym typeface="Microsoft JhengHei"/>
            </a:endParaRPr>
          </a:p>
        </p:txBody>
      </p:sp>
      <p:sp>
        <p:nvSpPr>
          <p:cNvPr id="59" name="Google Shape;59;p6"/>
          <p:cNvSpPr/>
          <p:nvPr/>
        </p:nvSpPr>
        <p:spPr>
          <a:xfrm>
            <a:off x="1229698" y="612847"/>
            <a:ext cx="6735583" cy="994497"/>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3600"/>
              <a:buFont typeface="Arial"/>
              <a:buNone/>
            </a:pPr>
            <a:r>
              <a:rPr lang="zh-CN" altLang="en-US" sz="3600" b="1" i="0" u="none" strike="noStrike" cap="none" dirty="0">
                <a:solidFill>
                  <a:schemeClr val="dk1"/>
                </a:solidFill>
                <a:latin typeface="Microsoft JhengHei"/>
                <a:ea typeface="Microsoft JhengHei"/>
                <a:cs typeface="Microsoft JhengHei"/>
                <a:sym typeface="Microsoft JhengHei"/>
              </a:rPr>
              <a:t>低阶煤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dirty="0">
                <a:solidFill>
                  <a:schemeClr val="dk1"/>
                </a:solidFill>
                <a:latin typeface="Microsoft JhengHei"/>
                <a:ea typeface="Microsoft JhengHei"/>
                <a:cs typeface="Microsoft JhengHei"/>
                <a:sym typeface="Microsoft JhengHei"/>
              </a:rPr>
              <a:t>粉煤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i="0" u="none" strike="noStrike" cap="none" dirty="0">
                <a:solidFill>
                  <a:schemeClr val="dk1"/>
                </a:solidFill>
                <a:latin typeface="Microsoft JhengHei"/>
                <a:ea typeface="Microsoft JhengHei"/>
                <a:cs typeface="Microsoft JhengHei"/>
                <a:sym typeface="Microsoft JhengHei"/>
              </a:rPr>
              <a:t>热解工艺 </a:t>
            </a:r>
            <a:endParaRPr lang="zh-CN" altLang="en-US"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chemeClr val="dk1"/>
              </a:buClr>
              <a:buSzPts val="3600"/>
              <a:buFont typeface="Arial"/>
              <a:buNone/>
            </a:pPr>
            <a:r>
              <a:rPr lang="en" sz="3600" b="1" i="0" u="none" strike="noStrike" cap="none" dirty="0">
                <a:solidFill>
                  <a:schemeClr val="dk1"/>
                </a:solidFill>
                <a:latin typeface="Microsoft JhengHei"/>
                <a:ea typeface="Microsoft JhengHei"/>
                <a:cs typeface="Microsoft JhengHei"/>
                <a:sym typeface="Microsoft JhengHei"/>
              </a:rPr>
              <a:t> </a:t>
            </a:r>
            <a:endParaRPr sz="2100" b="1" i="0" u="none" strike="noStrike" cap="none" dirty="0">
              <a:solidFill>
                <a:schemeClr val="dk1"/>
              </a:solidFill>
              <a:latin typeface="Microsoft JhengHei"/>
              <a:ea typeface="Microsoft JhengHei"/>
              <a:cs typeface="Microsoft JhengHei"/>
              <a:sym typeface="Microsoft JhengHei"/>
            </a:endParaRPr>
          </a:p>
          <a:p>
            <a:pPr marL="0" marR="0" lvl="0" indent="0" algn="ctr" rtl="0">
              <a:lnSpc>
                <a:spcPct val="125000"/>
              </a:lnSpc>
              <a:spcBef>
                <a:spcPts val="0"/>
              </a:spcBef>
              <a:spcAft>
                <a:spcPts val="0"/>
              </a:spcAft>
              <a:buClr>
                <a:schemeClr val="dk1"/>
              </a:buClr>
              <a:buSzPts val="3600"/>
              <a:buFont typeface="Noto Sans Symbols"/>
              <a:buNone/>
            </a:pPr>
            <a:endParaRPr sz="3600" b="1" i="0" u="none" strike="noStrike" cap="none" dirty="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80466" y="134253"/>
            <a:ext cx="8968435" cy="2872294"/>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低阶煤</a:t>
            </a:r>
            <a:r>
              <a:rPr lang="en-US" altLang="zh-CN" sz="1500" dirty="0"/>
              <a:t>(</a:t>
            </a:r>
            <a:r>
              <a:rPr lang="zh-CN" altLang="en-US" sz="1500" dirty="0"/>
              <a:t>粉煤</a:t>
            </a:r>
            <a:r>
              <a:rPr lang="en-US" altLang="zh-CN" sz="1500" dirty="0"/>
              <a:t>)</a:t>
            </a:r>
            <a:r>
              <a:rPr lang="zh-CN" altLang="en-US" sz="1500" dirty="0"/>
              <a:t>热解工艺有三种产品：煤焦油，热解气和半焦</a:t>
            </a:r>
            <a:endParaRPr lang="en-CA" altLang="zh-CN" sz="1500" dirty="0"/>
          </a:p>
          <a:p>
            <a:pPr marL="387350" indent="-285750">
              <a:lnSpc>
                <a:spcPct val="120000"/>
              </a:lnSpc>
              <a:spcBef>
                <a:spcPts val="0"/>
              </a:spcBef>
              <a:buSzPts val="1500"/>
              <a:buFont typeface="Wingdings" panose="05000000000000000000" pitchFamily="2" charset="2"/>
              <a:buChar char="§"/>
            </a:pPr>
            <a:r>
              <a:rPr lang="zh-CN" altLang="en-US" sz="1500" dirty="0"/>
              <a:t>其中煤焦油的价格最高，低阶煤</a:t>
            </a:r>
            <a:r>
              <a:rPr lang="en-US" altLang="zh-CN" sz="1500" dirty="0"/>
              <a:t>(</a:t>
            </a:r>
            <a:r>
              <a:rPr lang="zh-CN" altLang="en-US" sz="1500" dirty="0"/>
              <a:t>粉煤</a:t>
            </a:r>
            <a:r>
              <a:rPr lang="en-US" altLang="zh-CN" sz="1500" dirty="0"/>
              <a:t>)</a:t>
            </a:r>
            <a:r>
              <a:rPr lang="zh-CN" altLang="en-US" sz="1500" dirty="0"/>
              <a:t>热解工艺应该同时兼顾煤焦油产品质量和煤焦油的产率最大化</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如果热解气中粉尘含量过高，煤焦油含尘量高售价低，而且热解气体处理装置无法长时间稳定运行</a:t>
            </a:r>
            <a:r>
              <a:rPr lang="en-CA" altLang="zh-CN" sz="1500" dirty="0"/>
              <a:t> </a:t>
            </a:r>
          </a:p>
          <a:p>
            <a:pPr marL="387350" indent="-285750">
              <a:lnSpc>
                <a:spcPct val="120000"/>
              </a:lnSpc>
              <a:spcBef>
                <a:spcPts val="0"/>
              </a:spcBef>
              <a:buSzPts val="1500"/>
              <a:buFont typeface="Wingdings" panose="05000000000000000000" pitchFamily="2" charset="2"/>
              <a:buChar char="v"/>
            </a:pPr>
            <a:r>
              <a:rPr lang="zh-CN" altLang="en-US" sz="1500" b="1" dirty="0">
                <a:solidFill>
                  <a:srgbClr val="1201B1"/>
                </a:solidFill>
              </a:rPr>
              <a:t>由于煤炭（低阶煤以及焦煤）在干燥至无水以后，其中的细煤粉极易扬尘</a:t>
            </a:r>
            <a:r>
              <a:rPr lang="en-CA" altLang="zh-CN" sz="1500" b="1" dirty="0">
                <a:solidFill>
                  <a:srgbClr val="1201B1"/>
                </a:solidFill>
              </a:rPr>
              <a:t>, </a:t>
            </a:r>
            <a:r>
              <a:rPr lang="zh-CN" altLang="en-US" sz="1500" b="1" dirty="0">
                <a:solidFill>
                  <a:srgbClr val="1201B1"/>
                </a:solidFill>
              </a:rPr>
              <a:t>导致</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Ø"/>
            </a:pPr>
            <a:r>
              <a:rPr lang="zh-CN" altLang="en-US" sz="1500" b="1" dirty="0">
                <a:solidFill>
                  <a:srgbClr val="1201B1"/>
                </a:solidFill>
              </a:rPr>
              <a:t>所有采用热载体粉煤热解工艺都会产出严重的粉尘问题，无一例外</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Ø"/>
            </a:pPr>
            <a:r>
              <a:rPr lang="zh-CN" altLang="en-US" sz="1500" b="1" dirty="0">
                <a:solidFill>
                  <a:srgbClr val="1201B1"/>
                </a:solidFill>
              </a:rPr>
              <a:t>所有采用气固直接换热的粉煤热解工艺都会产出严重的粉尘问题，无一例外</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Ø"/>
            </a:pPr>
            <a:r>
              <a:rPr lang="zh-CN" altLang="en-US" sz="1500" b="1" dirty="0">
                <a:solidFill>
                  <a:srgbClr val="1201B1"/>
                </a:solidFill>
              </a:rPr>
              <a:t>即使是采用气固间接换热，且低阶煤在热解过程中移动极为缓慢的热解工艺，也无法完全避免粉尘问题 ，仅能将粉尘问题降至最低</a:t>
            </a:r>
            <a:r>
              <a:rPr lang="en-CA" altLang="zh-CN" sz="1500" b="1" dirty="0">
                <a:solidFill>
                  <a:srgbClr val="1201B1"/>
                </a:solidFill>
              </a:rPr>
              <a:t>/</a:t>
            </a:r>
            <a:r>
              <a:rPr lang="zh-CN" altLang="en-US" sz="1500" b="1" dirty="0">
                <a:solidFill>
                  <a:srgbClr val="1201B1"/>
                </a:solidFill>
              </a:rPr>
              <a:t>可以接受的程度</a:t>
            </a:r>
            <a:endParaRPr sz="1500" dirty="0"/>
          </a:p>
        </p:txBody>
      </p:sp>
      <p:sp>
        <p:nvSpPr>
          <p:cNvPr id="7" name="Google Shape;131;g36c8e9b295e_0_54">
            <a:extLst>
              <a:ext uri="{FF2B5EF4-FFF2-40B4-BE49-F238E27FC236}">
                <a16:creationId xmlns:a16="http://schemas.microsoft.com/office/drawing/2014/main" id="{65FDD835-7534-414F-8372-BC9F33E3B3B5}"/>
              </a:ext>
            </a:extLst>
          </p:cNvPr>
          <p:cNvSpPr txBox="1">
            <a:spLocks/>
          </p:cNvSpPr>
          <p:nvPr/>
        </p:nvSpPr>
        <p:spPr>
          <a:xfrm>
            <a:off x="592531" y="2955341"/>
            <a:ext cx="8010143" cy="237215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01600" indent="0" algn="ctr">
              <a:lnSpc>
                <a:spcPct val="120000"/>
              </a:lnSpc>
              <a:spcBef>
                <a:spcPts val="0"/>
              </a:spcBef>
              <a:buSzPts val="1500"/>
              <a:buNone/>
            </a:pPr>
            <a:r>
              <a:rPr lang="zh-CN" altLang="en-US" sz="1500" b="1" dirty="0">
                <a:solidFill>
                  <a:schemeClr val="tx1"/>
                </a:solidFill>
              </a:rPr>
              <a:t>无水煤粉扬尘试验：将低阶煤或焦煤干燥至无水后，将其中的</a:t>
            </a:r>
            <a:r>
              <a:rPr lang="en-CA" altLang="zh-CN" sz="1500" b="1" dirty="0">
                <a:solidFill>
                  <a:schemeClr val="tx1"/>
                </a:solidFill>
              </a:rPr>
              <a:t>0.1</a:t>
            </a:r>
            <a:r>
              <a:rPr lang="en-US" altLang="zh-CN" sz="1500" b="1" dirty="0">
                <a:solidFill>
                  <a:schemeClr val="tx1"/>
                </a:solidFill>
              </a:rPr>
              <a:t>mm</a:t>
            </a:r>
            <a:r>
              <a:rPr lang="zh-CN" altLang="en-US" sz="1500" b="1" dirty="0">
                <a:solidFill>
                  <a:schemeClr val="tx1"/>
                </a:solidFill>
              </a:rPr>
              <a:t>以下的煤粉筛分出装入一容器。然将容器内的煤粉缓慢地倒在地面</a:t>
            </a:r>
            <a:r>
              <a:rPr lang="en-CA" altLang="zh-CN" sz="1500" b="1" dirty="0">
                <a:solidFill>
                  <a:schemeClr val="tx1"/>
                </a:solidFill>
              </a:rPr>
              <a:t>/</a:t>
            </a:r>
            <a:r>
              <a:rPr lang="zh-CN" altLang="en-US" sz="1500" b="1" dirty="0">
                <a:solidFill>
                  <a:schemeClr val="tx1"/>
                </a:solidFill>
              </a:rPr>
              <a:t>桌面上，即使在室内进行以确保没有任何气流扰动，仍可以清楚地看到煤粉在接触地面</a:t>
            </a:r>
            <a:r>
              <a:rPr lang="en-CA" altLang="zh-CN" sz="1500" b="1" dirty="0">
                <a:solidFill>
                  <a:schemeClr val="tx1"/>
                </a:solidFill>
              </a:rPr>
              <a:t>/</a:t>
            </a:r>
            <a:r>
              <a:rPr lang="zh-CN" altLang="en-US" sz="1500" b="1" dirty="0">
                <a:solidFill>
                  <a:schemeClr val="tx1"/>
                </a:solidFill>
              </a:rPr>
              <a:t>桌面的那一刻粉尘飞扬。因为煤粉在倒出容器的过程中，煤粉的势能</a:t>
            </a:r>
            <a:r>
              <a:rPr lang="en-CA" altLang="zh-CN" sz="1500" b="1" dirty="0">
                <a:solidFill>
                  <a:schemeClr val="tx1"/>
                </a:solidFill>
              </a:rPr>
              <a:t>/</a:t>
            </a:r>
            <a:r>
              <a:rPr lang="zh-CN" altLang="en-US" sz="1500" b="1" dirty="0">
                <a:solidFill>
                  <a:schemeClr val="tx1"/>
                </a:solidFill>
              </a:rPr>
              <a:t>位能转换为动能，使其具有一定的速度，而细煤粉的沉降速度极低，因此非常容易发生扬尘现象 </a:t>
            </a:r>
            <a:endParaRPr lang="zh-CN" altLang="en-US" sz="1500" dirty="0">
              <a:solidFill>
                <a:schemeClr val="tx1"/>
              </a:solidFill>
            </a:endParaRPr>
          </a:p>
        </p:txBody>
      </p:sp>
    </p:spTree>
    <p:extLst>
      <p:ext uri="{BB962C8B-B14F-4D97-AF65-F5344CB8AC3E}">
        <p14:creationId xmlns:p14="http://schemas.microsoft.com/office/powerpoint/2010/main" val="117881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87782" y="156200"/>
            <a:ext cx="8624621" cy="113859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热解温度的确定</a:t>
            </a:r>
            <a:endParaRPr lang="en-CA" altLang="zh-CN"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根据低阶煤热重分析，低阶煤热解开始温度大约为</a:t>
            </a:r>
            <a:r>
              <a:rPr lang="en-CA" altLang="zh-CN" sz="1500" dirty="0"/>
              <a:t>250-300</a:t>
            </a:r>
            <a:r>
              <a:rPr lang="en" sz="1500" dirty="0"/>
              <a:t> ºC</a:t>
            </a:r>
            <a:r>
              <a:rPr lang="zh-CN" altLang="en-US" sz="1500" dirty="0"/>
              <a:t>，热解峰对应的温度为</a:t>
            </a:r>
            <a:r>
              <a:rPr lang="en-CA" altLang="zh-CN" sz="1500" dirty="0"/>
              <a:t>425-450</a:t>
            </a:r>
            <a:r>
              <a:rPr lang="en" sz="1500" dirty="0"/>
              <a:t>ºC</a:t>
            </a:r>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sz="1500" dirty="0"/>
          </a:p>
        </p:txBody>
      </p:sp>
      <p:pic>
        <p:nvPicPr>
          <p:cNvPr id="5" name="图片 4">
            <a:extLst>
              <a:ext uri="{FF2B5EF4-FFF2-40B4-BE49-F238E27FC236}">
                <a16:creationId xmlns:a16="http://schemas.microsoft.com/office/drawing/2014/main" id="{DF470AC8-0DB7-43D3-9902-44585C5E25D8}"/>
              </a:ext>
            </a:extLst>
          </p:cNvPr>
          <p:cNvPicPr>
            <a:picLocks noChangeAspect="1"/>
          </p:cNvPicPr>
          <p:nvPr/>
        </p:nvPicPr>
        <p:blipFill>
          <a:blip r:embed="rId4"/>
          <a:stretch>
            <a:fillRect/>
          </a:stretch>
        </p:blipFill>
        <p:spPr>
          <a:xfrm>
            <a:off x="2769960" y="1294790"/>
            <a:ext cx="6103201" cy="2763109"/>
          </a:xfrm>
          <a:prstGeom prst="rect">
            <a:avLst/>
          </a:prstGeom>
        </p:spPr>
      </p:pic>
    </p:spTree>
    <p:extLst>
      <p:ext uri="{BB962C8B-B14F-4D97-AF65-F5344CB8AC3E}">
        <p14:creationId xmlns:p14="http://schemas.microsoft.com/office/powerpoint/2010/main" val="9221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1" name="Google Shape;131;g36c8e9b295e_0_54"/>
          <p:cNvSpPr txBox="1">
            <a:spLocks noGrp="1"/>
          </p:cNvSpPr>
          <p:nvPr>
            <p:ph type="body" idx="1"/>
          </p:nvPr>
        </p:nvSpPr>
        <p:spPr>
          <a:xfrm>
            <a:off x="478150" y="156200"/>
            <a:ext cx="8066004"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热解温度的确定</a:t>
            </a:r>
            <a:endParaRPr lang="en-CA" altLang="zh-CN"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根据低阶煤热解研究分析，热解温度在</a:t>
            </a:r>
            <a:r>
              <a:rPr lang="en-CA" altLang="zh-CN" sz="1500" dirty="0"/>
              <a:t>550</a:t>
            </a:r>
            <a:r>
              <a:rPr lang="en" sz="1500" dirty="0"/>
              <a:t>ºC</a:t>
            </a:r>
            <a:r>
              <a:rPr lang="zh-CN" altLang="en-US" sz="1500" dirty="0"/>
              <a:t>左右煤焦油产率最高</a:t>
            </a:r>
            <a:endParaRPr lang="en-CA" altLang="zh-CN" sz="1500" dirty="0"/>
          </a:p>
          <a:p>
            <a:pPr marL="387350" indent="-285750">
              <a:lnSpc>
                <a:spcPct val="120000"/>
              </a:lnSpc>
              <a:spcBef>
                <a:spcPts val="0"/>
              </a:spcBef>
              <a:buSzPts val="1500"/>
              <a:buFont typeface="Courier New" panose="02070309020205020404" pitchFamily="49" charset="0"/>
              <a:buChar char="o"/>
            </a:pPr>
            <a:r>
              <a:rPr lang="zh-CN" altLang="en-US" sz="1500" b="1" dirty="0">
                <a:solidFill>
                  <a:srgbClr val="1201B1"/>
                </a:solidFill>
              </a:rPr>
              <a:t>故低阶煤</a:t>
            </a:r>
            <a:r>
              <a:rPr lang="en-US" altLang="zh-CN" sz="1500" b="1" dirty="0">
                <a:solidFill>
                  <a:srgbClr val="1201B1"/>
                </a:solidFill>
              </a:rPr>
              <a:t>(</a:t>
            </a:r>
            <a:r>
              <a:rPr lang="zh-CN" altLang="en-US" sz="1500" b="1" dirty="0">
                <a:solidFill>
                  <a:srgbClr val="1201B1"/>
                </a:solidFill>
              </a:rPr>
              <a:t>粉煤</a:t>
            </a:r>
            <a:r>
              <a:rPr lang="en-US" altLang="zh-CN" sz="1500" b="1" dirty="0">
                <a:solidFill>
                  <a:srgbClr val="1201B1"/>
                </a:solidFill>
              </a:rPr>
              <a:t>)</a:t>
            </a:r>
            <a:r>
              <a:rPr lang="zh-CN" altLang="en-US" sz="1500" b="1" dirty="0">
                <a:solidFill>
                  <a:srgbClr val="1201B1"/>
                </a:solidFill>
              </a:rPr>
              <a:t>热解温度应该设定在</a:t>
            </a:r>
            <a:r>
              <a:rPr lang="en-CA" altLang="zh-CN" sz="1500" b="1" dirty="0">
                <a:solidFill>
                  <a:srgbClr val="1201B1"/>
                </a:solidFill>
              </a:rPr>
              <a:t>525-575</a:t>
            </a:r>
            <a:r>
              <a:rPr lang="en" sz="1500" b="1" dirty="0">
                <a:solidFill>
                  <a:srgbClr val="1201B1"/>
                </a:solidFill>
              </a:rPr>
              <a:t>ºC</a:t>
            </a:r>
            <a:r>
              <a:rPr lang="zh-CN" altLang="en-US" sz="1500" b="1" dirty="0">
                <a:solidFill>
                  <a:srgbClr val="1201B1"/>
                </a:solidFill>
              </a:rPr>
              <a:t>左右</a:t>
            </a:r>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sz="1500" dirty="0"/>
          </a:p>
        </p:txBody>
      </p:sp>
      <p:pic>
        <p:nvPicPr>
          <p:cNvPr id="5" name="图片 4">
            <a:extLst>
              <a:ext uri="{FF2B5EF4-FFF2-40B4-BE49-F238E27FC236}">
                <a16:creationId xmlns:a16="http://schemas.microsoft.com/office/drawing/2014/main" id="{B02D7FEB-9768-4566-AFF5-E010E7FB16B9}"/>
              </a:ext>
            </a:extLst>
          </p:cNvPr>
          <p:cNvPicPr>
            <a:picLocks noChangeAspect="1"/>
          </p:cNvPicPr>
          <p:nvPr/>
        </p:nvPicPr>
        <p:blipFill>
          <a:blip r:embed="rId4"/>
          <a:stretch>
            <a:fillRect/>
          </a:stretch>
        </p:blipFill>
        <p:spPr>
          <a:xfrm>
            <a:off x="4941627" y="1866200"/>
            <a:ext cx="4202373" cy="3238009"/>
          </a:xfrm>
          <a:prstGeom prst="rect">
            <a:avLst/>
          </a:prstGeom>
        </p:spPr>
      </p:pic>
    </p:spTree>
    <p:extLst>
      <p:ext uri="{BB962C8B-B14F-4D97-AF65-F5344CB8AC3E}">
        <p14:creationId xmlns:p14="http://schemas.microsoft.com/office/powerpoint/2010/main" val="191129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g36c8e9b295e_0_1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37" name="Google Shape;137;g36c8e9b295e_0_1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8" name="Google Shape;138;g36c8e9b295e_0_1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9" name="Google Shape;139;g36c8e9b295e_0_1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40" name="Google Shape;140;g36c8e9b295e_0_154"/>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en" sz="1500" dirty="0"/>
              <a:t>目前低阶煤(粉煤)热解工艺已经投入运行的</a:t>
            </a:r>
            <a:r>
              <a:rPr lang="zh-CN" altLang="en-US" sz="1500" b="1" dirty="0">
                <a:solidFill>
                  <a:srgbClr val="1201B1"/>
                </a:solidFill>
              </a:rPr>
              <a:t>可能</a:t>
            </a:r>
            <a:r>
              <a:rPr lang="en" sz="1500" dirty="0"/>
              <a:t>仅有</a:t>
            </a:r>
            <a:r>
              <a:rPr lang="zh-CN" altLang="en-US" sz="1500" dirty="0"/>
              <a:t>陕煤集团</a:t>
            </a:r>
            <a:r>
              <a:rPr lang="en-CA" altLang="zh-CN" sz="1500" dirty="0"/>
              <a:t>/</a:t>
            </a:r>
            <a:r>
              <a:rPr lang="zh-CN" altLang="en-US" sz="1500" dirty="0"/>
              <a:t>胜帮科技粉煤热解新技术和龙成集团的低阶煤旋转床低温热解技术</a:t>
            </a:r>
            <a:endParaRPr lang="en-CA" altLang="zh-CN"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lang="en-CA" altLang="zh-CN"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6c8e9b295e_0_1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37" name="Google Shape;137;g36c8e9b295e_0_1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8" name="Google Shape;138;g36c8e9b295e_0_1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9" name="Google Shape;139;g36c8e9b295e_0_1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40" name="Google Shape;140;g36c8e9b295e_0_154"/>
          <p:cNvSpPr txBox="1">
            <a:spLocks noGrp="1"/>
          </p:cNvSpPr>
          <p:nvPr>
            <p:ph type="body" idx="1"/>
          </p:nvPr>
        </p:nvSpPr>
        <p:spPr>
          <a:xfrm>
            <a:off x="478150" y="156200"/>
            <a:ext cx="8442826" cy="2832327"/>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陕煤集团</a:t>
            </a:r>
            <a:r>
              <a:rPr lang="en-CA" altLang="zh-CN" sz="1500" dirty="0"/>
              <a:t>/</a:t>
            </a:r>
            <a:r>
              <a:rPr lang="zh-CN" altLang="en-US" sz="1500" dirty="0"/>
              <a:t>胜帮科技粉煤热解新技术</a:t>
            </a:r>
            <a:r>
              <a:rPr lang="en-CA" altLang="zh-CN" sz="1500" dirty="0"/>
              <a:t> </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胜帮科技工艺是以高温半焦作为固体热载体将粒度为</a:t>
            </a:r>
            <a:r>
              <a:rPr lang="en-CA" altLang="zh-CN" sz="1500" dirty="0"/>
              <a:t>0.15</a:t>
            </a:r>
            <a:r>
              <a:rPr lang="en-US" altLang="zh-CN" sz="1500" dirty="0"/>
              <a:t>mm</a:t>
            </a:r>
            <a:r>
              <a:rPr lang="zh-CN" altLang="en-US" sz="1500" dirty="0"/>
              <a:t>以下的粉状</a:t>
            </a:r>
            <a:r>
              <a:rPr lang="en" sz="1500" dirty="0"/>
              <a:t>低阶煤(粉煤)</a:t>
            </a:r>
            <a:r>
              <a:rPr lang="zh-CN" altLang="en-US" sz="1500" dirty="0"/>
              <a:t>‘在立式管热解反应装置中进行加热和热解反应</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由于粉煤粉碎至</a:t>
            </a:r>
            <a:r>
              <a:rPr lang="en-CA" altLang="zh-CN" sz="1500" dirty="0"/>
              <a:t>0.15</a:t>
            </a:r>
            <a:r>
              <a:rPr lang="en-US" altLang="zh-CN" sz="1500" dirty="0"/>
              <a:t>mm</a:t>
            </a:r>
            <a:r>
              <a:rPr lang="zh-CN" altLang="en-US" sz="1500" dirty="0"/>
              <a:t>以下，所以可以采用气流床式热解装置</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热解温度为</a:t>
            </a:r>
            <a:r>
              <a:rPr lang="en-CA" altLang="zh-CN" sz="1500" dirty="0"/>
              <a:t>500-600</a:t>
            </a:r>
            <a:r>
              <a:rPr lang="en" sz="1500" dirty="0"/>
              <a:t>ºC</a:t>
            </a:r>
            <a:r>
              <a:rPr lang="zh-CN" altLang="en-US" sz="1500" dirty="0"/>
              <a:t>，所以煤焦油产率可以达到最高</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b="1" dirty="0">
                <a:solidFill>
                  <a:srgbClr val="1201B1"/>
                </a:solidFill>
              </a:rPr>
              <a:t>由于采用的是粒度为</a:t>
            </a:r>
            <a:r>
              <a:rPr lang="en-CA" altLang="zh-CN" sz="1500" b="1" dirty="0">
                <a:solidFill>
                  <a:srgbClr val="1201B1"/>
                </a:solidFill>
              </a:rPr>
              <a:t>0.15</a:t>
            </a:r>
            <a:r>
              <a:rPr lang="en-US" altLang="zh-CN" sz="1500" b="1" dirty="0">
                <a:solidFill>
                  <a:srgbClr val="1201B1"/>
                </a:solidFill>
              </a:rPr>
              <a:t>mm</a:t>
            </a:r>
            <a:r>
              <a:rPr lang="zh-CN" altLang="en-US" sz="1500" b="1" dirty="0">
                <a:solidFill>
                  <a:srgbClr val="1201B1"/>
                </a:solidFill>
              </a:rPr>
              <a:t>以下的粉煤，热解装置为气流床热解器，可以想象得到热解气中粉尘问题相当严重</a:t>
            </a:r>
            <a:r>
              <a:rPr lang="zh-CN" altLang="en-US" sz="1500" b="1" dirty="0"/>
              <a:t>，</a:t>
            </a:r>
            <a:r>
              <a:rPr lang="zh-CN" altLang="en-US" sz="1500" dirty="0"/>
              <a:t>对于装置能否长时间稳定运行存在疑问</a:t>
            </a:r>
            <a:endParaRPr lang="en-US"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由于煤焦油的粉尘含量高，即使后对热解气体采取油</a:t>
            </a:r>
            <a:r>
              <a:rPr lang="en-US" altLang="zh-CN" sz="1500" dirty="0"/>
              <a:t>/</a:t>
            </a:r>
            <a:r>
              <a:rPr lang="zh-CN" altLang="en-US" sz="1500" dirty="0"/>
              <a:t>尘</a:t>
            </a:r>
            <a:r>
              <a:rPr lang="en-US" altLang="zh-CN" sz="1500" dirty="0"/>
              <a:t>/</a:t>
            </a:r>
            <a:r>
              <a:rPr lang="zh-CN" altLang="en-US" sz="1500" dirty="0"/>
              <a:t>气分离工艺，结果也不可能过于乐观</a:t>
            </a:r>
            <a:endParaRPr lang="en-CA" altLang="zh-CN" sz="1500" dirty="0"/>
          </a:p>
        </p:txBody>
      </p:sp>
      <p:pic>
        <p:nvPicPr>
          <p:cNvPr id="3" name="图片 2">
            <a:extLst>
              <a:ext uri="{FF2B5EF4-FFF2-40B4-BE49-F238E27FC236}">
                <a16:creationId xmlns:a16="http://schemas.microsoft.com/office/drawing/2014/main" id="{42D1B162-E8C6-496F-B5ED-37896BCFC33B}"/>
              </a:ext>
            </a:extLst>
          </p:cNvPr>
          <p:cNvPicPr>
            <a:picLocks noChangeAspect="1"/>
          </p:cNvPicPr>
          <p:nvPr/>
        </p:nvPicPr>
        <p:blipFill>
          <a:blip r:embed="rId4"/>
          <a:stretch>
            <a:fillRect/>
          </a:stretch>
        </p:blipFill>
        <p:spPr>
          <a:xfrm>
            <a:off x="584248" y="2845614"/>
            <a:ext cx="3279754" cy="2258596"/>
          </a:xfrm>
          <a:prstGeom prst="rect">
            <a:avLst/>
          </a:prstGeom>
        </p:spPr>
      </p:pic>
    </p:spTree>
    <p:extLst>
      <p:ext uri="{BB962C8B-B14F-4D97-AF65-F5344CB8AC3E}">
        <p14:creationId xmlns:p14="http://schemas.microsoft.com/office/powerpoint/2010/main" val="398154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478150" y="156199"/>
            <a:ext cx="8387872" cy="4174009"/>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龙成集团工艺是采用回转热解炉，干燥预热后的</a:t>
            </a:r>
            <a:r>
              <a:rPr lang="en" sz="1500" dirty="0"/>
              <a:t>低阶煤(粉煤)</a:t>
            </a:r>
            <a:r>
              <a:rPr lang="zh-CN" altLang="en-US" sz="1500" dirty="0"/>
              <a:t>加入内置换热管管内借助重力由进料端流向出料端，高温烟气从换热管外对管内的</a:t>
            </a:r>
            <a:r>
              <a:rPr lang="en" sz="1500" dirty="0"/>
              <a:t>低阶煤(粉煤)</a:t>
            </a:r>
            <a:r>
              <a:rPr lang="zh-CN" altLang="en-US" sz="1500" dirty="0"/>
              <a:t>进行加热至热解温度（其结构与常规的内加热回转干燥机类似，只是将</a:t>
            </a:r>
            <a:r>
              <a:rPr lang="en" sz="1500" dirty="0"/>
              <a:t>低阶煤</a:t>
            </a:r>
            <a:r>
              <a:rPr lang="zh-CN" altLang="en-US" sz="1500" dirty="0"/>
              <a:t>装入换热管管内）</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龙成集团的回转热解炉与德国泽马克公司的褐煤干燥机类似，只是德国泽马克公司的褐煤干燥机的加热介质为蒸汽，蒸汽走换热管内，褐煤走换热管外</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由于低阶煤借助重力由进料端流向出料端，故干燥机的倾角必须大于物料的堆积角</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干燥的粉煤的堆积角大约为</a:t>
            </a:r>
            <a:r>
              <a:rPr lang="en-US" altLang="zh-CN" sz="1500" dirty="0"/>
              <a:t>30</a:t>
            </a:r>
            <a:r>
              <a:rPr lang="zh-CN" altLang="en-US" sz="1500" dirty="0"/>
              <a:t>度，所以干燥机的倾角应该不低于</a:t>
            </a:r>
            <a:r>
              <a:rPr lang="en-US" altLang="zh-CN" sz="1500" dirty="0"/>
              <a:t>35</a:t>
            </a:r>
            <a:r>
              <a:rPr lang="zh-CN" altLang="en-US" sz="1500" dirty="0"/>
              <a:t>度，以确保粉煤流动通畅</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为了确保煤粉在管内流动通畅，粒度有要求</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气固换热，一般是固体一侧放热系数低，而气体一侧放热系数高， 固体从管内流通，而气体从管外流通，从换热考虑，不太合理</a:t>
            </a:r>
            <a:endParaRPr sz="1500" b="1" u="sng" dirty="0"/>
          </a:p>
        </p:txBody>
      </p:sp>
    </p:spTree>
    <p:extLst>
      <p:ext uri="{BB962C8B-B14F-4D97-AF65-F5344CB8AC3E}">
        <p14:creationId xmlns:p14="http://schemas.microsoft.com/office/powerpoint/2010/main" val="83721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321870" y="156200"/>
            <a:ext cx="4696357" cy="2593436"/>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由于内置换热器回转热解炉的局限，热解温度无法（很难达到）</a:t>
            </a:r>
            <a:r>
              <a:rPr lang="en-CA" altLang="zh-CN" sz="1500" dirty="0"/>
              <a:t>500</a:t>
            </a:r>
            <a:r>
              <a:rPr lang="en" sz="1500" dirty="0"/>
              <a:t>ºC</a:t>
            </a:r>
            <a:r>
              <a:rPr lang="zh-CN" altLang="en-US" sz="1500" dirty="0"/>
              <a:t> </a:t>
            </a:r>
            <a:endParaRPr lang="en-CA" altLang="zh-CN" sz="1500" dirty="0"/>
          </a:p>
          <a:p>
            <a:pPr marL="387350" indent="-285750">
              <a:lnSpc>
                <a:spcPct val="120000"/>
              </a:lnSpc>
              <a:spcBef>
                <a:spcPts val="0"/>
              </a:spcBef>
              <a:buSzPts val="1500"/>
              <a:buFont typeface="Wingdings" panose="05000000000000000000" pitchFamily="2" charset="2"/>
              <a:buChar char="§"/>
            </a:pPr>
            <a:r>
              <a:rPr lang="zh-CN" altLang="en-US" sz="1500" b="1" dirty="0">
                <a:solidFill>
                  <a:srgbClr val="1201B1"/>
                </a:solidFill>
              </a:rPr>
              <a:t>其热解温度大约在</a:t>
            </a:r>
            <a:r>
              <a:rPr lang="en-US" altLang="zh-CN" sz="1500" b="1" dirty="0">
                <a:solidFill>
                  <a:srgbClr val="1201B1"/>
                </a:solidFill>
              </a:rPr>
              <a:t>400</a:t>
            </a:r>
            <a:r>
              <a:rPr lang="zh-CN" altLang="en-US" sz="1500" b="1" dirty="0">
                <a:solidFill>
                  <a:srgbClr val="1201B1"/>
                </a:solidFill>
              </a:rPr>
              <a:t> </a:t>
            </a:r>
            <a:r>
              <a:rPr lang="en-US" altLang="zh-CN" sz="1500" b="1" dirty="0">
                <a:solidFill>
                  <a:srgbClr val="1201B1"/>
                </a:solidFill>
              </a:rPr>
              <a:t>ºC</a:t>
            </a:r>
            <a:r>
              <a:rPr lang="zh-CN" altLang="en-US" sz="1500" b="1" dirty="0">
                <a:solidFill>
                  <a:srgbClr val="1201B1"/>
                </a:solidFill>
              </a:rPr>
              <a:t>左右</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q"/>
            </a:pPr>
            <a:r>
              <a:rPr lang="zh-CN" altLang="en-US" sz="1500" dirty="0"/>
              <a:t>龙成集团的低阶煤旋转床低温热解工艺与</a:t>
            </a:r>
            <a:r>
              <a:rPr lang="en-US" altLang="zh-CN" sz="1500" dirty="0" err="1"/>
              <a:t>Encoal</a:t>
            </a:r>
            <a:r>
              <a:rPr lang="en-US" altLang="zh-CN" sz="1500" dirty="0"/>
              <a:t> </a:t>
            </a:r>
            <a:r>
              <a:rPr lang="zh-CN" altLang="en-US" sz="1500" dirty="0"/>
              <a:t>公司的</a:t>
            </a:r>
            <a:r>
              <a:rPr lang="en-US" altLang="zh-CN" sz="1500" dirty="0"/>
              <a:t>LFC</a:t>
            </a:r>
            <a:r>
              <a:rPr lang="zh-CN" altLang="en-US" sz="1500" dirty="0"/>
              <a:t>工艺，和华能西安热工院的工艺一样，为低阶煤轻度热解</a:t>
            </a:r>
            <a:r>
              <a:rPr lang="en-CA" altLang="zh-CN" sz="1500" dirty="0"/>
              <a:t>/</a:t>
            </a:r>
            <a:r>
              <a:rPr lang="zh-CN" altLang="en-US" sz="1500" dirty="0"/>
              <a:t>气化</a:t>
            </a:r>
            <a:r>
              <a:rPr lang="en-CA" altLang="zh-CN" sz="1500" dirty="0"/>
              <a:t> </a:t>
            </a:r>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q"/>
            </a:pPr>
            <a:endParaRPr lang="en-CA" altLang="zh-CN" sz="1500" dirty="0"/>
          </a:p>
          <a:p>
            <a:pPr marL="387350" indent="-285750">
              <a:lnSpc>
                <a:spcPct val="120000"/>
              </a:lnSpc>
              <a:spcBef>
                <a:spcPts val="0"/>
              </a:spcBef>
              <a:buSzPts val="1500"/>
              <a:buFont typeface="Wingdings" panose="05000000000000000000" pitchFamily="2" charset="2"/>
              <a:buChar char="q"/>
            </a:pPr>
            <a:endParaRPr lang="en-CA" altLang="zh-CN" sz="1500" dirty="0"/>
          </a:p>
          <a:p>
            <a:pPr marL="387350" indent="-285750">
              <a:lnSpc>
                <a:spcPct val="120000"/>
              </a:lnSpc>
              <a:spcBef>
                <a:spcPts val="0"/>
              </a:spcBef>
              <a:buSzPts val="1500"/>
              <a:buFont typeface="Wingdings" panose="05000000000000000000" pitchFamily="2" charset="2"/>
              <a:buChar char="§"/>
            </a:pPr>
            <a:endParaRPr lang="en-CA" altLang="zh-CN" sz="1500" b="1" u="sng" dirty="0"/>
          </a:p>
          <a:p>
            <a:pPr marL="387350" indent="-285750">
              <a:lnSpc>
                <a:spcPct val="120000"/>
              </a:lnSpc>
              <a:spcBef>
                <a:spcPts val="0"/>
              </a:spcBef>
              <a:buSzPts val="1500"/>
              <a:buFont typeface="Wingdings" panose="05000000000000000000" pitchFamily="2" charset="2"/>
              <a:buChar char="§"/>
            </a:pPr>
            <a:endParaRPr lang="zh-CN" altLang="en-US" sz="1500" b="1" u="sng"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lang="en-CA" altLang="zh-CN" sz="1500" dirty="0"/>
          </a:p>
        </p:txBody>
      </p:sp>
      <p:pic>
        <p:nvPicPr>
          <p:cNvPr id="4" name="图片 3">
            <a:extLst>
              <a:ext uri="{FF2B5EF4-FFF2-40B4-BE49-F238E27FC236}">
                <a16:creationId xmlns:a16="http://schemas.microsoft.com/office/drawing/2014/main" id="{65A792A0-D087-48A4-BC93-01A0686B0D72}"/>
              </a:ext>
            </a:extLst>
          </p:cNvPr>
          <p:cNvPicPr>
            <a:picLocks noChangeAspect="1"/>
          </p:cNvPicPr>
          <p:nvPr/>
        </p:nvPicPr>
        <p:blipFill>
          <a:blip r:embed="rId4"/>
          <a:stretch>
            <a:fillRect/>
          </a:stretch>
        </p:blipFill>
        <p:spPr>
          <a:xfrm>
            <a:off x="5222495" y="-241447"/>
            <a:ext cx="4392206" cy="3332018"/>
          </a:xfrm>
          <a:prstGeom prst="rect">
            <a:avLst/>
          </a:prstGeom>
        </p:spPr>
      </p:pic>
      <p:pic>
        <p:nvPicPr>
          <p:cNvPr id="8" name="图片 7">
            <a:extLst>
              <a:ext uri="{FF2B5EF4-FFF2-40B4-BE49-F238E27FC236}">
                <a16:creationId xmlns:a16="http://schemas.microsoft.com/office/drawing/2014/main" id="{3E8886A5-873D-4E48-8A16-FAAF42E30F01}"/>
              </a:ext>
            </a:extLst>
          </p:cNvPr>
          <p:cNvPicPr>
            <a:picLocks noChangeAspect="1"/>
          </p:cNvPicPr>
          <p:nvPr/>
        </p:nvPicPr>
        <p:blipFill>
          <a:blip r:embed="rId5"/>
          <a:stretch>
            <a:fillRect/>
          </a:stretch>
        </p:blipFill>
        <p:spPr>
          <a:xfrm>
            <a:off x="3921506" y="2749635"/>
            <a:ext cx="5618545" cy="3195974"/>
          </a:xfrm>
          <a:prstGeom prst="rect">
            <a:avLst/>
          </a:prstGeom>
        </p:spPr>
      </p:pic>
    </p:spTree>
    <p:extLst>
      <p:ext uri="{BB962C8B-B14F-4D97-AF65-F5344CB8AC3E}">
        <p14:creationId xmlns:p14="http://schemas.microsoft.com/office/powerpoint/2010/main" val="3168959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133815" y="156199"/>
            <a:ext cx="8802029" cy="4490141"/>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由于干燥预热后的低阶煤</a:t>
            </a:r>
            <a:r>
              <a:rPr lang="en-US" altLang="zh-CN" sz="1500" dirty="0"/>
              <a:t>(</a:t>
            </a:r>
            <a:r>
              <a:rPr lang="zh-CN" altLang="en-US" sz="1500" dirty="0"/>
              <a:t>粉煤</a:t>
            </a:r>
            <a:r>
              <a:rPr lang="en-US" altLang="zh-CN" sz="1500" dirty="0"/>
              <a:t>)</a:t>
            </a:r>
            <a:r>
              <a:rPr lang="zh-CN" altLang="en-US" sz="1500" dirty="0"/>
              <a:t>是从内置换热管管内借助重力由进料端流向出料端，烟气在换热管管外对其进行加热，因此烟气与低阶煤</a:t>
            </a:r>
            <a:r>
              <a:rPr lang="en-US" altLang="zh-CN" sz="1500" dirty="0"/>
              <a:t>(</a:t>
            </a:r>
            <a:r>
              <a:rPr lang="zh-CN" altLang="en-US" sz="1500" dirty="0"/>
              <a:t>粉煤</a:t>
            </a:r>
            <a:r>
              <a:rPr lang="en-US" altLang="zh-CN" sz="1500" dirty="0"/>
              <a:t>)</a:t>
            </a:r>
            <a:r>
              <a:rPr lang="zh-CN" altLang="en-US" sz="1500" dirty="0"/>
              <a:t>是间接换热；且低阶煤</a:t>
            </a:r>
            <a:r>
              <a:rPr lang="en-US" altLang="zh-CN" sz="1500" dirty="0"/>
              <a:t>(</a:t>
            </a:r>
            <a:r>
              <a:rPr lang="zh-CN" altLang="en-US" sz="1500" dirty="0"/>
              <a:t>粉煤</a:t>
            </a:r>
            <a:r>
              <a:rPr lang="en-US" altLang="zh-CN" sz="1500" dirty="0"/>
              <a:t>)</a:t>
            </a:r>
            <a:r>
              <a:rPr lang="zh-CN" altLang="en-US" sz="1500" dirty="0"/>
              <a:t>在热管管内移动缓慢，因此热解气体中粉尘含量低，煤焦油质量好，且装置可以长时间稳定运行</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龙成集团工艺可能存在的问题</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b="1" dirty="0">
                <a:solidFill>
                  <a:srgbClr val="1201B1"/>
                </a:solidFill>
              </a:rPr>
              <a:t>由于其热解温度仅为</a:t>
            </a:r>
            <a:r>
              <a:rPr lang="en-CA" altLang="zh-CN" sz="1500" b="1" dirty="0">
                <a:solidFill>
                  <a:srgbClr val="1201B1"/>
                </a:solidFill>
              </a:rPr>
              <a:t>400</a:t>
            </a:r>
            <a:r>
              <a:rPr lang="en" sz="1500" b="1" dirty="0">
                <a:solidFill>
                  <a:srgbClr val="1201B1"/>
                </a:solidFill>
              </a:rPr>
              <a:t> ºC</a:t>
            </a:r>
            <a:r>
              <a:rPr lang="zh-CN" altLang="en-US" sz="1500" b="1" dirty="0">
                <a:solidFill>
                  <a:srgbClr val="1201B1"/>
                </a:solidFill>
              </a:rPr>
              <a:t>左右，为轻度气化，其半焦的挥发分仅可以降至</a:t>
            </a:r>
            <a:r>
              <a:rPr lang="en-CA" altLang="zh-CN" sz="1500" b="1" dirty="0">
                <a:solidFill>
                  <a:srgbClr val="1201B1"/>
                </a:solidFill>
              </a:rPr>
              <a:t>22-24%</a:t>
            </a:r>
            <a:r>
              <a:rPr lang="zh-CN" altLang="en-US" sz="1500" b="1" dirty="0">
                <a:solidFill>
                  <a:srgbClr val="1201B1"/>
                </a:solidFill>
              </a:rPr>
              <a:t>左右，易于自燃，无法长途运输，也不满足高炉喷吹煤对挥发分的要求 </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v"/>
            </a:pPr>
            <a:r>
              <a:rPr lang="zh-CN" altLang="en-US" sz="1500" b="1" dirty="0">
                <a:solidFill>
                  <a:srgbClr val="1201B1"/>
                </a:solidFill>
              </a:rPr>
              <a:t>由于其热解温度仅为</a:t>
            </a:r>
            <a:r>
              <a:rPr lang="en-CA" altLang="zh-CN" sz="1500" b="1" dirty="0">
                <a:solidFill>
                  <a:srgbClr val="1201B1"/>
                </a:solidFill>
              </a:rPr>
              <a:t>400</a:t>
            </a:r>
            <a:r>
              <a:rPr lang="en" sz="1500" b="1" dirty="0">
                <a:solidFill>
                  <a:srgbClr val="1201B1"/>
                </a:solidFill>
              </a:rPr>
              <a:t> ºC</a:t>
            </a:r>
            <a:r>
              <a:rPr lang="zh-CN" altLang="en-US" sz="1500" b="1" dirty="0">
                <a:solidFill>
                  <a:srgbClr val="1201B1"/>
                </a:solidFill>
              </a:rPr>
              <a:t>左右，煤焦油产率低，装置的经济效益差</a:t>
            </a:r>
            <a:endParaRPr lang="en-CA" altLang="zh-CN" sz="1500" b="1" dirty="0">
              <a:solidFill>
                <a:srgbClr val="1201B1"/>
              </a:solidFill>
            </a:endParaRP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b="1" dirty="0">
                <a:solidFill>
                  <a:srgbClr val="1201B1"/>
                </a:solidFill>
              </a:rPr>
              <a:t>热解炉采用内置换热管的回转热解炉，气固间换热效果差，设备单机处理量小，且造价高</a:t>
            </a: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Ø"/>
            </a:pPr>
            <a:r>
              <a:rPr lang="zh-CN" altLang="en-US" sz="1500" dirty="0"/>
              <a:t>据报道，年处理</a:t>
            </a:r>
            <a:r>
              <a:rPr lang="en-CA" altLang="zh-CN" sz="1500" dirty="0"/>
              <a:t>1000</a:t>
            </a:r>
            <a:r>
              <a:rPr lang="zh-CN" altLang="en-US" sz="1500" dirty="0"/>
              <a:t>万吨</a:t>
            </a:r>
            <a:r>
              <a:rPr lang="en" sz="1500" dirty="0"/>
              <a:t>低阶煤</a:t>
            </a:r>
            <a:r>
              <a:rPr lang="zh-CN" altLang="en-US" sz="1500" dirty="0"/>
              <a:t>需要</a:t>
            </a:r>
            <a:r>
              <a:rPr lang="en-CA" altLang="zh-CN" sz="1500" dirty="0"/>
              <a:t>12</a:t>
            </a:r>
            <a:r>
              <a:rPr lang="zh-CN" altLang="en-US" sz="1500" dirty="0"/>
              <a:t>套装置，总投资</a:t>
            </a:r>
            <a:r>
              <a:rPr lang="en-CA" altLang="zh-CN" sz="1500" dirty="0"/>
              <a:t>40</a:t>
            </a:r>
            <a:r>
              <a:rPr lang="zh-CN" altLang="en-US" sz="1500" dirty="0"/>
              <a:t>余亿元，即单套装置（年处理</a:t>
            </a:r>
            <a:r>
              <a:rPr lang="en-CA" altLang="zh-CN" sz="1500" dirty="0"/>
              <a:t>80</a:t>
            </a:r>
            <a:r>
              <a:rPr lang="zh-CN" altLang="en-US" sz="1500" dirty="0"/>
              <a:t>万吨</a:t>
            </a:r>
            <a:r>
              <a:rPr lang="en" sz="1500" dirty="0"/>
              <a:t>低阶煤 </a:t>
            </a:r>
            <a:r>
              <a:rPr lang="zh-CN" altLang="en-US" sz="1500" dirty="0"/>
              <a:t>）的投资为</a:t>
            </a:r>
            <a:r>
              <a:rPr lang="en-CA" altLang="zh-CN" sz="1500" dirty="0"/>
              <a:t>3.3</a:t>
            </a:r>
            <a:r>
              <a:rPr lang="zh-CN" altLang="en-US" sz="1500" dirty="0"/>
              <a:t>亿元</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endParaRPr lang="en-CA" altLang="zh-CN" sz="1500" b="1" u="sng" dirty="0">
              <a:solidFill>
                <a:srgbClr val="1201B1"/>
              </a:solidFill>
            </a:endParaRP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endParaRPr lang="en-CA" altLang="zh-CN" sz="1500" dirty="0"/>
          </a:p>
        </p:txBody>
      </p:sp>
    </p:spTree>
    <p:extLst>
      <p:ext uri="{BB962C8B-B14F-4D97-AF65-F5344CB8AC3E}">
        <p14:creationId xmlns:p14="http://schemas.microsoft.com/office/powerpoint/2010/main" val="115375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31150" y="239650"/>
            <a:ext cx="8497200"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500" dirty="0"/>
              <a:t>戴尔塔粉煤热解工艺</a:t>
            </a:r>
          </a:p>
          <a:p>
            <a:pPr marL="29210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戴尔塔粉煤热解工艺是</a:t>
            </a:r>
            <a:r>
              <a:rPr lang="en" sz="1500" dirty="0"/>
              <a:t>借助于戴尔塔公司所独有的高温流化床干燥技术</a:t>
            </a:r>
            <a:r>
              <a:rPr lang="zh-CN" altLang="en-US" sz="1500" dirty="0"/>
              <a:t>以及其在褐煤间接换热的立式移动床干燥机的经验</a:t>
            </a:r>
            <a:r>
              <a:rPr lang="en" sz="1500" dirty="0"/>
              <a:t>基础上</a:t>
            </a:r>
            <a:r>
              <a:rPr lang="zh-CN" altLang="en-US" sz="1500" dirty="0"/>
              <a:t>而开发的，以最大程度地满足以下要求</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dirty="0"/>
              <a:t>热解气体中粉尘含量最低</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dirty="0"/>
              <a:t>热解温度控制在</a:t>
            </a:r>
            <a:r>
              <a:rPr lang="en-US" altLang="zh-CN" sz="1500" dirty="0"/>
              <a:t>525-575ºC</a:t>
            </a:r>
            <a:r>
              <a:rPr lang="zh-CN" altLang="en-US" sz="1500" dirty="0"/>
              <a:t>左右，以达到煤焦油产率最高</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dirty="0"/>
              <a:t>单机产量要大</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dirty="0"/>
              <a:t>工艺消耗和投资要低 </a:t>
            </a:r>
          </a:p>
          <a:p>
            <a:pPr marL="0" lvl="0" indent="0" algn="l" rtl="0">
              <a:lnSpc>
                <a:spcPct val="120000"/>
              </a:lnSpc>
              <a:spcBef>
                <a:spcPts val="0"/>
              </a:spcBef>
              <a:spcAft>
                <a:spcPts val="0"/>
              </a:spcAft>
              <a:buSzPts val="1400"/>
              <a:buNone/>
            </a:pPr>
            <a:endParaRPr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31150" y="239650"/>
            <a:ext cx="4487154"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500" dirty="0"/>
              <a:t>戴尔塔粉煤热解工艺</a:t>
            </a:r>
          </a:p>
          <a:p>
            <a:pPr marL="29210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戴尔塔粉煤热解工艺流程</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由三个独立的工艺组成</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低阶煤(粉煤)</a:t>
            </a:r>
            <a:r>
              <a:rPr lang="zh-CN" altLang="en-US" sz="1500" dirty="0"/>
              <a:t>干燥预热工艺</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b="1" dirty="0">
                <a:solidFill>
                  <a:srgbClr val="1201B1"/>
                </a:solidFill>
              </a:rPr>
              <a:t>经过粉碎筛分粒度不大于</a:t>
            </a:r>
            <a:r>
              <a:rPr lang="en-CA" altLang="zh-CN" sz="1500" b="1" dirty="0">
                <a:solidFill>
                  <a:srgbClr val="1201B1"/>
                </a:solidFill>
              </a:rPr>
              <a:t>20</a:t>
            </a:r>
            <a:r>
              <a:rPr lang="en-US" altLang="zh-CN" sz="1500" b="1" dirty="0">
                <a:solidFill>
                  <a:srgbClr val="1201B1"/>
                </a:solidFill>
              </a:rPr>
              <a:t>mm</a:t>
            </a:r>
            <a:r>
              <a:rPr lang="zh-CN" altLang="en-US" sz="1500" b="1" dirty="0">
                <a:solidFill>
                  <a:srgbClr val="1201B1"/>
                </a:solidFill>
              </a:rPr>
              <a:t>的低</a:t>
            </a:r>
            <a:r>
              <a:rPr lang="en" sz="1500" b="1" dirty="0">
                <a:solidFill>
                  <a:srgbClr val="1201B1"/>
                </a:solidFill>
              </a:rPr>
              <a:t>阶煤</a:t>
            </a:r>
            <a:r>
              <a:rPr lang="zh-CN" altLang="en-US" sz="1500" b="1" dirty="0">
                <a:solidFill>
                  <a:srgbClr val="1201B1"/>
                </a:solidFill>
              </a:rPr>
              <a:t>加入高温流化床干燥机中干燥至</a:t>
            </a:r>
            <a:r>
              <a:rPr lang="en-CA" altLang="zh-CN" sz="1500" b="1" dirty="0">
                <a:solidFill>
                  <a:srgbClr val="1201B1"/>
                </a:solidFill>
              </a:rPr>
              <a:t>0%</a:t>
            </a:r>
            <a:r>
              <a:rPr lang="zh-CN" altLang="en-US" sz="1500" b="1" dirty="0">
                <a:solidFill>
                  <a:srgbClr val="1201B1"/>
                </a:solidFill>
              </a:rPr>
              <a:t>水分，并预热至初始热解温度（</a:t>
            </a:r>
            <a:r>
              <a:rPr lang="en" sz="1500" b="1" dirty="0">
                <a:solidFill>
                  <a:srgbClr val="1201B1"/>
                </a:solidFill>
              </a:rPr>
              <a:t> 100-350ºC</a:t>
            </a:r>
            <a:r>
              <a:rPr lang="zh-CN" altLang="en-US" sz="1500" b="1" dirty="0">
                <a:solidFill>
                  <a:srgbClr val="1201B1"/>
                </a:solidFill>
              </a:rPr>
              <a:t>），然后再输送至立式移动床热解装置 </a:t>
            </a:r>
            <a:r>
              <a:rPr lang="en-CA" altLang="zh-CN" sz="1500" dirty="0"/>
              <a:t> </a:t>
            </a:r>
            <a:r>
              <a:rPr lang="en-US" altLang="zh-CN" sz="1500" dirty="0"/>
              <a:t> </a:t>
            </a:r>
            <a:endParaRPr sz="1500" dirty="0"/>
          </a:p>
        </p:txBody>
      </p:sp>
      <p:pic>
        <p:nvPicPr>
          <p:cNvPr id="3" name="图片 2">
            <a:extLst>
              <a:ext uri="{FF2B5EF4-FFF2-40B4-BE49-F238E27FC236}">
                <a16:creationId xmlns:a16="http://schemas.microsoft.com/office/drawing/2014/main" id="{EB940BE7-729B-4987-93BC-3B7048AF68B9}"/>
              </a:ext>
            </a:extLst>
          </p:cNvPr>
          <p:cNvPicPr>
            <a:picLocks noChangeAspect="1"/>
          </p:cNvPicPr>
          <p:nvPr/>
        </p:nvPicPr>
        <p:blipFill>
          <a:blip r:embed="rId4"/>
          <a:stretch>
            <a:fillRect/>
          </a:stretch>
        </p:blipFill>
        <p:spPr>
          <a:xfrm>
            <a:off x="4917677" y="1672267"/>
            <a:ext cx="4835527" cy="3346873"/>
          </a:xfrm>
          <a:prstGeom prst="rect">
            <a:avLst/>
          </a:prstGeom>
        </p:spPr>
      </p:pic>
    </p:spTree>
    <p:extLst>
      <p:ext uri="{BB962C8B-B14F-4D97-AF65-F5344CB8AC3E}">
        <p14:creationId xmlns:p14="http://schemas.microsoft.com/office/powerpoint/2010/main" val="319453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低阶煤分质利用就是将低阶煤通过干燥，预热和热解将其转化为气（热解气），液（煤焦油）和固（半焦）三种形态（三种品质），再分别对热解气，煤焦油和半焦进一步转化为油，气，电，热和有机</a:t>
            </a:r>
            <a:r>
              <a:rPr lang="zh-CN" altLang="en-US" sz="1500" dirty="0"/>
              <a:t>化工</a:t>
            </a:r>
            <a:r>
              <a:rPr lang="en" sz="1500" dirty="0"/>
              <a:t>产品</a:t>
            </a: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80466" y="217346"/>
            <a:ext cx="3408884" cy="2606321"/>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500" dirty="0"/>
              <a:t>戴尔塔粉煤热解工艺</a:t>
            </a:r>
          </a:p>
          <a:p>
            <a:pPr marL="29210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戴尔塔粉煤热解工艺流程</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由三个独立的工艺组成</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低阶煤(粉煤)</a:t>
            </a:r>
            <a:r>
              <a:rPr lang="zh-CN" altLang="en-US" sz="1500" dirty="0"/>
              <a:t>热解工艺</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干燥预热后的</a:t>
            </a:r>
            <a:r>
              <a:rPr lang="en" sz="1500" dirty="0"/>
              <a:t>低阶煤</a:t>
            </a:r>
            <a:r>
              <a:rPr lang="zh-CN" altLang="en-US" sz="1500" dirty="0"/>
              <a:t>加入间接加热立式移动床热解装置进行热解</a:t>
            </a:r>
            <a:endParaRPr lang="en-CA" altLang="zh-CN" sz="1500" dirty="0"/>
          </a:p>
        </p:txBody>
      </p:sp>
      <p:pic>
        <p:nvPicPr>
          <p:cNvPr id="6" name="图片 5">
            <a:extLst>
              <a:ext uri="{FF2B5EF4-FFF2-40B4-BE49-F238E27FC236}">
                <a16:creationId xmlns:a16="http://schemas.microsoft.com/office/drawing/2014/main" id="{8F0B20D2-F1D8-46BF-A155-B929E7E150AC}"/>
              </a:ext>
            </a:extLst>
          </p:cNvPr>
          <p:cNvPicPr>
            <a:picLocks noChangeAspect="1"/>
          </p:cNvPicPr>
          <p:nvPr/>
        </p:nvPicPr>
        <p:blipFill>
          <a:blip r:embed="rId4"/>
          <a:stretch>
            <a:fillRect/>
          </a:stretch>
        </p:blipFill>
        <p:spPr>
          <a:xfrm>
            <a:off x="3350361" y="346471"/>
            <a:ext cx="5869648" cy="4850949"/>
          </a:xfrm>
          <a:prstGeom prst="rect">
            <a:avLst/>
          </a:prstGeom>
        </p:spPr>
      </p:pic>
    </p:spTree>
    <p:extLst>
      <p:ext uri="{BB962C8B-B14F-4D97-AF65-F5344CB8AC3E}">
        <p14:creationId xmlns:p14="http://schemas.microsoft.com/office/powerpoint/2010/main" val="148352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85292" y="217346"/>
            <a:ext cx="8273492" cy="4778936"/>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500" dirty="0"/>
              <a:t>戴尔塔粉煤热解工艺</a:t>
            </a:r>
          </a:p>
          <a:p>
            <a:pPr marL="29210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戴尔塔粉煤热解工艺流程</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由三个独立的工艺组成</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低阶煤(粉煤)</a:t>
            </a:r>
            <a:r>
              <a:rPr lang="zh-CN" altLang="en-US" sz="1500" dirty="0"/>
              <a:t>热解工艺</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间接加热立式移动床热解装置工艺过程</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zh-CN" altLang="en-US" sz="1500" dirty="0"/>
              <a:t>粉煤首先被输送至热解装置的物料进料口中，通过下料控制阀加入热解装置中，下料控制阀的下料速度由料位计控制，以保证热解装置本体上部的料位高度一致。粉煤借助重力由上而下流经热解装置，从热解装置本体底部的出料控制阀排出。出料控制阀的出料速度由热电偶控制，以保证热解温度的一致；</a:t>
            </a:r>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zh-CN" altLang="en-US" sz="1500" dirty="0"/>
              <a:t>粉煤在加入热解装置后，在流经热解装置内设置的自上而下水平布置的且完全浸没在粉煤料层内的加热管的外表面时，被加热管内流通的高温烟气进行间接加热至设定的热解温度后排出热解装置本体。高温烟气从气体分布箱一侧流入加热管内，在对粉煤进行加热后进入气体收集箱；</a:t>
            </a: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r>
              <a:rPr lang="zh-CN" altLang="en-US" sz="1500" dirty="0"/>
              <a:t>热解装置内还设置热解气体收集管，将热解过程在产生的热解气体收集后排至后处理装置； </a:t>
            </a:r>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endParaRPr lang="en-CA" altLang="zh-CN" sz="1500"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61721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6c8e9b295e_0_86"/>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83" name="Google Shape;183;g36c8e9b295e_0_86"/>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84" name="Google Shape;184;g36c8e9b295e_0_86"/>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85" name="Google Shape;185;g36c8e9b295e_0_86"/>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86" name="Google Shape;186;g36c8e9b295e_0_86"/>
          <p:cNvSpPr txBox="1">
            <a:spLocks noGrp="1"/>
          </p:cNvSpPr>
          <p:nvPr>
            <p:ph type="body" idx="1"/>
          </p:nvPr>
        </p:nvSpPr>
        <p:spPr>
          <a:xfrm>
            <a:off x="304207" y="156200"/>
            <a:ext cx="4055651" cy="3011282"/>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戴尔塔粉煤热解工艺流程</a:t>
            </a:r>
            <a:endParaRPr lang="en-CA" altLang="zh-CN" sz="1500" dirty="0"/>
          </a:p>
          <a:p>
            <a:pPr marL="292100" lvl="0" indent="-285750">
              <a:lnSpc>
                <a:spcPct val="120000"/>
              </a:lnSpc>
              <a:spcBef>
                <a:spcPts val="0"/>
              </a:spcBef>
              <a:buClr>
                <a:srgbClr val="000000"/>
              </a:buClr>
              <a:buSzPts val="1500"/>
              <a:buFont typeface="Wingdings" panose="05000000000000000000" pitchFamily="2" charset="2"/>
              <a:buChar char="§"/>
            </a:pPr>
            <a:r>
              <a:rPr lang="zh-CN" altLang="en-US" sz="1500" dirty="0"/>
              <a:t>由三个工艺组成</a:t>
            </a:r>
            <a:endParaRPr lang="en-CA" altLang="zh-CN" sz="1500" dirty="0"/>
          </a:p>
          <a:p>
            <a:pPr marL="292100" lvl="0" indent="-285750">
              <a:lnSpc>
                <a:spcPct val="120000"/>
              </a:lnSpc>
              <a:spcBef>
                <a:spcPts val="0"/>
              </a:spcBef>
              <a:buClr>
                <a:srgbClr val="000000"/>
              </a:buClr>
              <a:buSzPts val="1500"/>
              <a:buFont typeface="Wingdings" panose="05000000000000000000" pitchFamily="2" charset="2"/>
              <a:buChar char="q"/>
            </a:pPr>
            <a:r>
              <a:rPr lang="zh-CN" altLang="en-US" sz="1500" dirty="0"/>
              <a:t>热半焦冷却工艺</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对于处理量比较大，以及半焦冷却温度较低的场合热半焦冷却采用过热蒸汽循环的内加热流化床冷却器</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冷却介质可以采用冷空气或冷却水</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endParaRPr sz="1500" dirty="0"/>
          </a:p>
        </p:txBody>
      </p:sp>
      <p:pic>
        <p:nvPicPr>
          <p:cNvPr id="3" name="图片 2">
            <a:extLst>
              <a:ext uri="{FF2B5EF4-FFF2-40B4-BE49-F238E27FC236}">
                <a16:creationId xmlns:a16="http://schemas.microsoft.com/office/drawing/2014/main" id="{E12F07C1-4356-4736-B570-8D6D10F52A89}"/>
              </a:ext>
            </a:extLst>
          </p:cNvPr>
          <p:cNvPicPr>
            <a:picLocks noChangeAspect="1"/>
          </p:cNvPicPr>
          <p:nvPr/>
        </p:nvPicPr>
        <p:blipFill>
          <a:blip r:embed="rId4"/>
          <a:stretch>
            <a:fillRect/>
          </a:stretch>
        </p:blipFill>
        <p:spPr>
          <a:xfrm>
            <a:off x="4572000" y="498487"/>
            <a:ext cx="5120959" cy="4592187"/>
          </a:xfrm>
          <a:prstGeom prst="rect">
            <a:avLst/>
          </a:prstGeom>
        </p:spPr>
      </p:pic>
    </p:spTree>
    <p:extLst>
      <p:ext uri="{BB962C8B-B14F-4D97-AF65-F5344CB8AC3E}">
        <p14:creationId xmlns:p14="http://schemas.microsoft.com/office/powerpoint/2010/main" val="117113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6c8e9b295e_0_86"/>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83" name="Google Shape;183;g36c8e9b295e_0_86"/>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84" name="Google Shape;184;g36c8e9b295e_0_86"/>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86" name="Google Shape;186;g36c8e9b295e_0_86"/>
          <p:cNvSpPr txBox="1">
            <a:spLocks noGrp="1"/>
          </p:cNvSpPr>
          <p:nvPr>
            <p:ph type="body" idx="1"/>
          </p:nvPr>
        </p:nvSpPr>
        <p:spPr>
          <a:xfrm>
            <a:off x="304208" y="156199"/>
            <a:ext cx="2709654" cy="4140766"/>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戴尔塔粉煤热解工艺流程</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如果处理量比较小，或低阶煤水分很低的情况下，也可以考虑将低阶煤干燥，预热，热解和冷却一体化</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endParaRPr sz="1500" dirty="0"/>
          </a:p>
        </p:txBody>
      </p:sp>
      <p:pic>
        <p:nvPicPr>
          <p:cNvPr id="6" name="图片 5">
            <a:extLst>
              <a:ext uri="{FF2B5EF4-FFF2-40B4-BE49-F238E27FC236}">
                <a16:creationId xmlns:a16="http://schemas.microsoft.com/office/drawing/2014/main" id="{5815B326-4EDD-4518-9B93-3577A3F0E42F}"/>
              </a:ext>
            </a:extLst>
          </p:cNvPr>
          <p:cNvPicPr>
            <a:picLocks noChangeAspect="1"/>
          </p:cNvPicPr>
          <p:nvPr/>
        </p:nvPicPr>
        <p:blipFill>
          <a:blip r:embed="rId4"/>
          <a:stretch>
            <a:fillRect/>
          </a:stretch>
        </p:blipFill>
        <p:spPr>
          <a:xfrm>
            <a:off x="3177290" y="1002733"/>
            <a:ext cx="5966710" cy="4140767"/>
          </a:xfrm>
          <a:prstGeom prst="rect">
            <a:avLst/>
          </a:prstGeom>
        </p:spPr>
      </p:pic>
    </p:spTree>
    <p:extLst>
      <p:ext uri="{BB962C8B-B14F-4D97-AF65-F5344CB8AC3E}">
        <p14:creationId xmlns:p14="http://schemas.microsoft.com/office/powerpoint/2010/main" val="46087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2" y="239650"/>
            <a:ext cx="7912608"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单机处理能力</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戴尔塔粉煤热解装置采用立方体结构的立式移动床热解装置，热解装置的顶部和底部分别设置一个或多个物料进料口和一个或多个物料出料口，从而将一个大型的立式移动床热解装置虚拟分割成数个小型的立式移动床热解装置，在立式移动床热解装置的深度和高度受限的情况下，可以通过增加物料进料口和物料出料口的数目来满足单机处理能力的要求，因此戴尔塔粉煤热解装置单机处理能力不存在任何限制 </a:t>
            </a:r>
            <a:endParaRPr lang="en-CA" altLang="zh-CN" sz="1500" dirty="0"/>
          </a:p>
        </p:txBody>
      </p:sp>
    </p:spTree>
    <p:extLst>
      <p:ext uri="{BB962C8B-B14F-4D97-AF65-F5344CB8AC3E}">
        <p14:creationId xmlns:p14="http://schemas.microsoft.com/office/powerpoint/2010/main" val="403299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热解气体粉尘含量</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立式移动床热解装置是通过水平放置的加热管对自上而下流动的粉煤进行间接加热， 粉煤的移动速度非常缓慢（每分钟移动</a:t>
            </a:r>
            <a:r>
              <a:rPr lang="en-US" altLang="zh-CN" sz="1500" dirty="0"/>
              <a:t>0.25-0.5</a:t>
            </a:r>
            <a:r>
              <a:rPr lang="zh-CN" altLang="en-US" sz="1500" dirty="0"/>
              <a:t>米）</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由于采用圆管加热器的底部所产生的空腔会使粉煤在移动过程中发生位能</a:t>
            </a:r>
            <a:r>
              <a:rPr lang="en-US" altLang="zh-CN" sz="1500" dirty="0"/>
              <a:t>/</a:t>
            </a:r>
            <a:r>
              <a:rPr lang="zh-CN" altLang="en-US" sz="1500" dirty="0"/>
              <a:t>势能转换为动能而引起扬尘，戴尔塔粉煤热解装置中加热管采用菱形管，它在底部不会产生空腔，粉煤在移动过程中不会发生位能</a:t>
            </a:r>
            <a:r>
              <a:rPr lang="en-US" altLang="zh-CN" sz="1500" dirty="0"/>
              <a:t>/</a:t>
            </a:r>
            <a:r>
              <a:rPr lang="zh-CN" altLang="en-US" sz="1500" dirty="0"/>
              <a:t>势能转换为动能而引起扬尘</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因此热解气体中的粉尘含量非常低，热解气体处理装置可以长时间稳定运行，生产的煤焦油质量高</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14283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热解气体粉尘含量</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为了将解气体和煤焦油中的粉尘含量降至最低，还可以对被高温流化床干燥机尾气所携带的煤粉分别采用重力沉降室，旋风除尘器进行分离收集，将其中的</a:t>
            </a:r>
            <a:r>
              <a:rPr lang="en-CA" altLang="zh-CN" sz="1500" dirty="0"/>
              <a:t>0.075</a:t>
            </a:r>
            <a:r>
              <a:rPr lang="en-US" altLang="zh-CN" sz="1500" dirty="0"/>
              <a:t>mm</a:t>
            </a:r>
            <a:r>
              <a:rPr lang="zh-CN" altLang="en-US" sz="1500" dirty="0"/>
              <a:t>以下的超细煤粉分离处理，用作干燥和热解过程中的燃料</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endParaRPr lang="en-CA" altLang="zh-CN" sz="1500" dirty="0"/>
          </a:p>
        </p:txBody>
      </p:sp>
      <p:pic>
        <p:nvPicPr>
          <p:cNvPr id="4" name="图片 3">
            <a:extLst>
              <a:ext uri="{FF2B5EF4-FFF2-40B4-BE49-F238E27FC236}">
                <a16:creationId xmlns:a16="http://schemas.microsoft.com/office/drawing/2014/main" id="{F5FEE0F7-632D-462E-84D2-5EF8A46DCFFE}"/>
              </a:ext>
            </a:extLst>
          </p:cNvPr>
          <p:cNvPicPr>
            <a:picLocks noChangeAspect="1"/>
          </p:cNvPicPr>
          <p:nvPr/>
        </p:nvPicPr>
        <p:blipFill>
          <a:blip r:embed="rId4"/>
          <a:stretch>
            <a:fillRect/>
          </a:stretch>
        </p:blipFill>
        <p:spPr>
          <a:xfrm>
            <a:off x="3438143" y="2329673"/>
            <a:ext cx="5479086" cy="2774537"/>
          </a:xfrm>
          <a:prstGeom prst="rect">
            <a:avLst/>
          </a:prstGeom>
        </p:spPr>
      </p:pic>
    </p:spTree>
    <p:extLst>
      <p:ext uri="{BB962C8B-B14F-4D97-AF65-F5344CB8AC3E}">
        <p14:creationId xmlns:p14="http://schemas.microsoft.com/office/powerpoint/2010/main" val="1607758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装置投资</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为了降低热解气体中的气尘含量，气固换热为间接换热。气固间接换热的主要问题就是气固换热系数低，大大地增加热解装置投资，为此</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v"/>
            </a:pPr>
            <a:r>
              <a:rPr lang="zh-CN" altLang="en-US" sz="1500" dirty="0"/>
              <a:t>加热管采用菱形管，不仅可以消除底部产生的空腔，降低热解气体中的粉尘含量，而且使加热管的外表面积与固体物料接触的比例由圆管的</a:t>
            </a:r>
            <a:r>
              <a:rPr lang="en-CA" altLang="zh-CN" sz="1500" dirty="0"/>
              <a:t>85%</a:t>
            </a:r>
            <a:r>
              <a:rPr lang="zh-CN" altLang="en-US" sz="1500" dirty="0"/>
              <a:t>提高至</a:t>
            </a:r>
            <a:r>
              <a:rPr lang="en-CA" altLang="zh-CN" sz="1500" dirty="0"/>
              <a:t>100%</a:t>
            </a:r>
            <a:r>
              <a:rPr lang="zh-CN" altLang="en-US" sz="1500" dirty="0"/>
              <a:t>， 在相同耗材的前提下，换热面积增加</a:t>
            </a:r>
            <a:r>
              <a:rPr lang="en-CA" altLang="zh-CN" sz="1500" dirty="0"/>
              <a:t>18%</a:t>
            </a:r>
          </a:p>
          <a:p>
            <a:pPr marL="292100" indent="-285750">
              <a:lnSpc>
                <a:spcPct val="120000"/>
              </a:lnSpc>
              <a:spcBef>
                <a:spcPts val="0"/>
              </a:spcBef>
              <a:buClr>
                <a:srgbClr val="000000"/>
              </a:buClr>
              <a:buSzPts val="1500"/>
              <a:buFont typeface="Wingdings" panose="05000000000000000000" pitchFamily="2" charset="2"/>
              <a:buChar char="v"/>
            </a:pPr>
            <a:r>
              <a:rPr lang="zh-CN" altLang="en-US" sz="1500" dirty="0"/>
              <a:t>由于粉煤的最佳热解温度为</a:t>
            </a:r>
            <a:r>
              <a:rPr lang="en-CA" altLang="zh-CN" sz="1500" dirty="0"/>
              <a:t>525-575</a:t>
            </a:r>
            <a:r>
              <a:rPr lang="en" sz="1500" dirty="0"/>
              <a:t>ºC</a:t>
            </a:r>
            <a:r>
              <a:rPr lang="zh-CN" altLang="en-US" sz="1500" dirty="0"/>
              <a:t>，一般加热管的工作温度大约</a:t>
            </a:r>
            <a:r>
              <a:rPr lang="en-CA" altLang="zh-CN" sz="1500" dirty="0"/>
              <a:t>800</a:t>
            </a:r>
            <a:r>
              <a:rPr lang="en" sz="1500" dirty="0"/>
              <a:t> ºC</a:t>
            </a:r>
            <a:r>
              <a:rPr lang="zh-CN" altLang="en-US" sz="1500" dirty="0"/>
              <a:t>，传统工艺中的气固换热温差一般为</a:t>
            </a:r>
            <a:r>
              <a:rPr lang="en-CA" altLang="zh-CN" sz="1500" dirty="0"/>
              <a:t>450</a:t>
            </a:r>
            <a:r>
              <a:rPr lang="en" sz="1500" dirty="0"/>
              <a:t> ºC</a:t>
            </a:r>
            <a:r>
              <a:rPr lang="zh-CN" altLang="en-US" sz="1500" dirty="0"/>
              <a:t>。戴尔塔粉的煤热解装置通过采取尾气循环利用方式，使气固换热温差高至</a:t>
            </a:r>
            <a:r>
              <a:rPr lang="en-CA" altLang="zh-CN" sz="1500" dirty="0"/>
              <a:t>600</a:t>
            </a:r>
            <a:r>
              <a:rPr lang="en" sz="1500" dirty="0"/>
              <a:t> -650ºC</a:t>
            </a:r>
            <a:r>
              <a:rPr lang="zh-CN" altLang="en-US" sz="1500" dirty="0"/>
              <a:t>，换热温差增加</a:t>
            </a:r>
            <a:r>
              <a:rPr lang="en-CA" altLang="zh-CN" sz="1500" dirty="0"/>
              <a:t>35%</a:t>
            </a:r>
          </a:p>
          <a:p>
            <a:pPr marL="292100" indent="-285750">
              <a:lnSpc>
                <a:spcPct val="120000"/>
              </a:lnSpc>
              <a:spcBef>
                <a:spcPts val="0"/>
              </a:spcBef>
              <a:buClr>
                <a:srgbClr val="000000"/>
              </a:buClr>
              <a:buSzPts val="1500"/>
              <a:buFont typeface="Wingdings" panose="05000000000000000000" pitchFamily="2" charset="2"/>
              <a:buChar char="v"/>
            </a:pPr>
            <a:r>
              <a:rPr lang="zh-CN" altLang="en-US" sz="1500" dirty="0"/>
              <a:t>上述措施可以使粉煤热解装置的换热面积减少</a:t>
            </a:r>
            <a:r>
              <a:rPr lang="en-CA" altLang="zh-CN" sz="1500" dirty="0"/>
              <a:t>40%</a:t>
            </a:r>
            <a:r>
              <a:rPr lang="zh-CN" altLang="en-US" sz="1500" dirty="0"/>
              <a:t>，即热解过程所需的加热管耗材减少</a:t>
            </a:r>
            <a:r>
              <a:rPr lang="en-CA" altLang="zh-CN" sz="1500" dirty="0"/>
              <a:t>40%</a:t>
            </a:r>
          </a:p>
        </p:txBody>
      </p:sp>
    </p:spTree>
    <p:extLst>
      <p:ext uri="{BB962C8B-B14F-4D97-AF65-F5344CB8AC3E}">
        <p14:creationId xmlns:p14="http://schemas.microsoft.com/office/powerpoint/2010/main" val="328573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dirty="0"/>
              <a:t>热解装置的热胀冷缩问题</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由于立式移动床热解装置的进口烟气温度高，且单机处理能力大，热解装置的体积大，装置的热胀冷缩问题比较严重</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为此戴尔塔粉煤热解装置中的加热管与热解装置的壳体连接为非接触连接，加热管由耐火砖</a:t>
            </a:r>
            <a:r>
              <a:rPr lang="en-CA" altLang="zh-CN" sz="1500" dirty="0"/>
              <a:t>/</a:t>
            </a:r>
            <a:r>
              <a:rPr lang="zh-CN" altLang="en-US" sz="1500" dirty="0"/>
              <a:t>耐火混凝土支撑，加热管的二端可以在一定范围内自由移动，以适应热胀冷缩。如果发损坏，加热管可以单根更换</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206810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g35d49c1f9a5_2_57"/>
          <p:cNvSpPr txBox="1">
            <a:spLocks noGrp="1"/>
          </p:cNvSpPr>
          <p:nvPr>
            <p:ph type="body" idx="1"/>
          </p:nvPr>
        </p:nvSpPr>
        <p:spPr>
          <a:xfrm>
            <a:off x="87782" y="95098"/>
            <a:ext cx="8807501" cy="4352544"/>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500" dirty="0"/>
              <a:t>戴尔塔粉煤热解装置</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500" dirty="0"/>
              <a:t>据初步分析计算，对于年处理</a:t>
            </a:r>
            <a:r>
              <a:rPr lang="en-CA" altLang="zh-CN" sz="1500" dirty="0"/>
              <a:t>250</a:t>
            </a:r>
            <a:r>
              <a:rPr lang="zh-CN" altLang="en-US" sz="1500" dirty="0"/>
              <a:t>万吨</a:t>
            </a:r>
            <a:r>
              <a:rPr lang="en" sz="1500" dirty="0"/>
              <a:t>低阶煤</a:t>
            </a:r>
            <a:r>
              <a:rPr lang="zh-CN" altLang="en-US" sz="1500" dirty="0"/>
              <a:t>装置的工艺设备投资大概为</a:t>
            </a:r>
            <a:r>
              <a:rPr lang="en-CA" altLang="zh-CN" sz="1500" dirty="0"/>
              <a:t>1.8-2.2</a:t>
            </a:r>
            <a:r>
              <a:rPr lang="zh-CN" altLang="en-US" sz="1500" dirty="0"/>
              <a:t>亿元</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v"/>
            </a:pPr>
            <a:r>
              <a:rPr lang="zh-CN" altLang="en-US" sz="1500" dirty="0"/>
              <a:t>与龙成工艺相比，单机处理大，装置投资低，煤焦油产率高，项目回报率高</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endParaRPr lang="zh-CN" altLang="en-US" sz="1500" dirty="0"/>
          </a:p>
          <a:p>
            <a:pPr marL="292100" indent="-285750">
              <a:lnSpc>
                <a:spcPct val="120000"/>
              </a:lnSpc>
              <a:spcBef>
                <a:spcPts val="0"/>
              </a:spcBef>
              <a:buClr>
                <a:srgbClr val="000000"/>
              </a:buClr>
              <a:buSzPts val="1500"/>
              <a:buFont typeface="Wingdings" panose="05000000000000000000" pitchFamily="2" charset="2"/>
              <a:buChar char="§"/>
            </a:pPr>
            <a:endParaRPr sz="1500" dirty="0"/>
          </a:p>
        </p:txBody>
      </p:sp>
    </p:spTree>
    <p:extLst>
      <p:ext uri="{BB962C8B-B14F-4D97-AF65-F5344CB8AC3E}">
        <p14:creationId xmlns:p14="http://schemas.microsoft.com/office/powerpoint/2010/main" val="303522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
        <p:cNvGrpSpPr/>
        <p:nvPr/>
      </p:nvGrpSpPr>
      <p:grpSpPr>
        <a:xfrm>
          <a:off x="0" y="0"/>
          <a:ext cx="0" cy="0"/>
          <a:chOff x="0" y="0"/>
          <a:chExt cx="0" cy="0"/>
        </a:xfrm>
      </p:grpSpPr>
      <p:sp>
        <p:nvSpPr>
          <p:cNvPr id="73" name="Google Shape;73;g36c89cca63f_0_37"/>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74" name="Google Shape;74;g36c89cca63f_0_37"/>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75" name="Google Shape;75;g36c89cca63f_0_37"/>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76" name="Google Shape;76;g36c89cca63f_0_37"/>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77" name="Google Shape;77;g36c89cca63f_0_37"/>
          <p:cNvSpPr txBox="1">
            <a:spLocks noGrp="1"/>
          </p:cNvSpPr>
          <p:nvPr>
            <p:ph type="body" idx="1"/>
          </p:nvPr>
        </p:nvSpPr>
        <p:spPr>
          <a:xfrm>
            <a:off x="80425" y="0"/>
            <a:ext cx="8203200" cy="6645600"/>
          </a:xfrm>
          <a:prstGeom prst="rect">
            <a:avLst/>
          </a:prstGeom>
          <a:noFill/>
          <a:ln>
            <a:noFill/>
          </a:ln>
        </p:spPr>
        <p:txBody>
          <a:bodyPr spcFirstLastPara="1" wrap="square" lIns="68575" tIns="34275" rIns="68575" bIns="34275" anchor="t" anchorCtr="0">
            <a:noAutofit/>
          </a:bodyPr>
          <a:lstStyle/>
          <a:p>
            <a:pPr marL="292100" lvl="0" indent="-190500" algn="l" rtl="0">
              <a:lnSpc>
                <a:spcPct val="120000"/>
              </a:lnSpc>
              <a:spcBef>
                <a:spcPts val="0"/>
              </a:spcBef>
              <a:spcAft>
                <a:spcPts val="0"/>
              </a:spcAft>
              <a:buClr>
                <a:srgbClr val="000000"/>
              </a:buClr>
              <a:buSzPts val="1500"/>
              <a:buNone/>
            </a:pPr>
            <a:endParaRPr sz="1500" dirty="0"/>
          </a:p>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pic>
        <p:nvPicPr>
          <p:cNvPr id="78" name="Google Shape;78;g36c89cca63f_0_37"/>
          <p:cNvPicPr preferRelativeResize="0"/>
          <p:nvPr/>
        </p:nvPicPr>
        <p:blipFill>
          <a:blip r:embed="rId4">
            <a:alphaModFix/>
          </a:blip>
          <a:stretch>
            <a:fillRect/>
          </a:stretch>
        </p:blipFill>
        <p:spPr>
          <a:xfrm>
            <a:off x="1912773" y="853734"/>
            <a:ext cx="7026443" cy="4250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87782" y="95099"/>
            <a:ext cx="8961120" cy="4615890"/>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500" dirty="0"/>
              <a:t>戴尔塔粉煤热解工艺</a:t>
            </a:r>
          </a:p>
          <a:p>
            <a:pPr marL="29210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戴尔塔粉煤热解工艺的预期效果</a:t>
            </a: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r>
              <a:rPr lang="zh-CN" altLang="en-US" sz="1500" b="1" dirty="0">
                <a:solidFill>
                  <a:srgbClr val="1201B1"/>
                </a:solidFill>
              </a:rPr>
              <a:t>热解气中粉尘含量低，可以确保热解气体处理装置长时间稳定运行</a:t>
            </a:r>
            <a:r>
              <a:rPr lang="en-CA" altLang="zh-CN" sz="1500" b="1" dirty="0">
                <a:solidFill>
                  <a:srgbClr val="1201B1"/>
                </a:solidFill>
              </a:rPr>
              <a:t> </a:t>
            </a:r>
          </a:p>
          <a:p>
            <a:pPr marL="292100" indent="-285750">
              <a:lnSpc>
                <a:spcPct val="120000"/>
              </a:lnSpc>
              <a:spcBef>
                <a:spcPts val="0"/>
              </a:spcBef>
              <a:buClr>
                <a:srgbClr val="000000"/>
              </a:buClr>
              <a:buSzPts val="1500"/>
              <a:buFont typeface="Wingdings" panose="05000000000000000000" pitchFamily="2" charset="2"/>
              <a:buChar char="§"/>
            </a:pPr>
            <a:r>
              <a:rPr lang="zh-CN" altLang="en-US" sz="1500" b="1" dirty="0">
                <a:solidFill>
                  <a:srgbClr val="1201B1"/>
                </a:solidFill>
              </a:rPr>
              <a:t>煤焦油质粉尘含量低，质量和产率高</a:t>
            </a:r>
            <a:endParaRPr lang="en-CA" altLang="zh-CN" sz="1500" b="1" dirty="0">
              <a:solidFill>
                <a:srgbClr val="1201B1"/>
              </a:solidFill>
            </a:endParaRPr>
          </a:p>
          <a:p>
            <a:pPr marL="292100" indent="-285750">
              <a:lnSpc>
                <a:spcPct val="120000"/>
              </a:lnSpc>
              <a:spcBef>
                <a:spcPts val="0"/>
              </a:spcBef>
              <a:buClr>
                <a:srgbClr val="000000"/>
              </a:buClr>
              <a:buSzPts val="1500"/>
              <a:buFont typeface="Wingdings" panose="05000000000000000000" pitchFamily="2" charset="2"/>
              <a:buChar char="§"/>
            </a:pPr>
            <a:r>
              <a:rPr lang="zh-CN" altLang="en-US" sz="1500" b="1" dirty="0">
                <a:solidFill>
                  <a:srgbClr val="1201B1"/>
                </a:solidFill>
              </a:rPr>
              <a:t>半焦的挥发分含量低</a:t>
            </a:r>
            <a:r>
              <a:rPr lang="en-CA" altLang="zh-CN" sz="1500" b="1" dirty="0">
                <a:solidFill>
                  <a:srgbClr val="1201B1"/>
                </a:solidFill>
              </a:rPr>
              <a:t> </a:t>
            </a:r>
          </a:p>
          <a:p>
            <a:pPr marL="292100" indent="-285750">
              <a:lnSpc>
                <a:spcPct val="120000"/>
              </a:lnSpc>
              <a:spcBef>
                <a:spcPts val="0"/>
              </a:spcBef>
              <a:buClr>
                <a:srgbClr val="000000"/>
              </a:buClr>
              <a:buSzPts val="1500"/>
              <a:buFont typeface="Wingdings" panose="05000000000000000000" pitchFamily="2" charset="2"/>
              <a:buChar char="§"/>
            </a:pPr>
            <a:r>
              <a:rPr lang="zh-CN" altLang="en-US" sz="1500" b="1" dirty="0">
                <a:solidFill>
                  <a:srgbClr val="1201B1"/>
                </a:solidFill>
              </a:rPr>
              <a:t>热解气体纯度和热值高</a:t>
            </a:r>
            <a:r>
              <a:rPr lang="en-CA" altLang="zh-CN" sz="1500" b="1" dirty="0">
                <a:solidFill>
                  <a:srgbClr val="1201B1"/>
                </a:solidFill>
              </a:rPr>
              <a:t> </a:t>
            </a:r>
          </a:p>
          <a:p>
            <a:pPr marL="292100" indent="-285750">
              <a:lnSpc>
                <a:spcPct val="120000"/>
              </a:lnSpc>
              <a:spcBef>
                <a:spcPts val="0"/>
              </a:spcBef>
              <a:buClr>
                <a:srgbClr val="000000"/>
              </a:buClr>
              <a:buSzPts val="1500"/>
              <a:buFont typeface="Wingdings" panose="05000000000000000000" pitchFamily="2" charset="2"/>
              <a:buChar char="§"/>
            </a:pPr>
            <a:endParaRPr lang="en-CA" altLang="zh-CN" sz="1500" dirty="0"/>
          </a:p>
          <a:p>
            <a:pPr marL="292100" indent="-285750">
              <a:lnSpc>
                <a:spcPct val="120000"/>
              </a:lnSpc>
              <a:spcBef>
                <a:spcPts val="0"/>
              </a:spcBef>
              <a:buClr>
                <a:srgbClr val="000000"/>
              </a:buClr>
              <a:buSzPts val="1500"/>
              <a:buFont typeface="Wingdings" panose="05000000000000000000" pitchFamily="2" charset="2"/>
              <a:buChar char="§"/>
            </a:pPr>
            <a:endParaRPr sz="1500" dirty="0"/>
          </a:p>
        </p:txBody>
      </p:sp>
    </p:spTree>
    <p:extLst>
      <p:ext uri="{BB962C8B-B14F-4D97-AF65-F5344CB8AC3E}">
        <p14:creationId xmlns:p14="http://schemas.microsoft.com/office/powerpoint/2010/main" val="241251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6c8e9b295e_0_86"/>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83" name="Google Shape;183;g36c8e9b295e_0_86"/>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84" name="Google Shape;184;g36c8e9b295e_0_86"/>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85" name="Google Shape;185;g36c8e9b295e_0_86"/>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86" name="Google Shape;186;g36c8e9b295e_0_86"/>
          <p:cNvSpPr txBox="1">
            <a:spLocks noGrp="1"/>
          </p:cNvSpPr>
          <p:nvPr>
            <p:ph type="body" idx="1"/>
          </p:nvPr>
        </p:nvSpPr>
        <p:spPr>
          <a:xfrm>
            <a:off x="478150" y="156200"/>
            <a:ext cx="8212626" cy="3549108"/>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b="1" dirty="0">
                <a:solidFill>
                  <a:srgbClr val="1201B1"/>
                </a:solidFill>
              </a:rPr>
              <a:t>最佳应用场合</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用于</a:t>
            </a:r>
            <a:r>
              <a:rPr lang="en" sz="1500" dirty="0"/>
              <a:t>电厂以及其它可以直接利用热半焦的煤化工装置</a:t>
            </a:r>
            <a:endParaRPr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en" sz="1500" dirty="0"/>
              <a:t>半焦</a:t>
            </a:r>
            <a:r>
              <a:rPr lang="zh-CN" altLang="en-US" sz="1500" dirty="0"/>
              <a:t>无需</a:t>
            </a:r>
            <a:r>
              <a:rPr lang="en" sz="1500" dirty="0"/>
              <a:t>冷却</a:t>
            </a:r>
            <a:r>
              <a:rPr lang="zh-CN" altLang="en-US" sz="1500" dirty="0"/>
              <a:t>，</a:t>
            </a:r>
            <a:r>
              <a:rPr lang="en" sz="1500" dirty="0"/>
              <a:t> 流程</a:t>
            </a:r>
            <a:r>
              <a:rPr lang="zh-CN" altLang="en-US" sz="1500" dirty="0"/>
              <a:t>最</a:t>
            </a:r>
            <a:r>
              <a:rPr lang="en" sz="1500" dirty="0"/>
              <a:t>短 </a:t>
            </a:r>
            <a:r>
              <a:rPr lang="zh-CN" altLang="en-US" sz="1500" dirty="0"/>
              <a:t>，投资最低</a:t>
            </a:r>
            <a:endParaRPr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运行</a:t>
            </a:r>
            <a:r>
              <a:rPr lang="en" sz="1500" dirty="0"/>
              <a:t>成本低，干燥和热解过程中的耗能在后续工艺设备中得到利用，煤焦油的成本仅包括</a:t>
            </a:r>
            <a:r>
              <a:rPr lang="zh-CN" altLang="en-US" sz="1500" dirty="0"/>
              <a:t>煤耗，电耗，设备折旧和人工工资</a:t>
            </a:r>
            <a:endParaRPr lang="en-CA" altLang="zh-CN" sz="1500" dirty="0"/>
          </a:p>
        </p:txBody>
      </p:sp>
    </p:spTree>
    <p:extLst>
      <p:ext uri="{BB962C8B-B14F-4D97-AF65-F5344CB8AC3E}">
        <p14:creationId xmlns:p14="http://schemas.microsoft.com/office/powerpoint/2010/main" val="326086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6c8e9b295e_0_86"/>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83" name="Google Shape;183;g36c8e9b295e_0_86"/>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84" name="Google Shape;184;g36c8e9b295e_0_86"/>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86" name="Google Shape;186;g36c8e9b295e_0_86"/>
          <p:cNvSpPr txBox="1">
            <a:spLocks noGrp="1"/>
          </p:cNvSpPr>
          <p:nvPr>
            <p:ph type="body" idx="1"/>
          </p:nvPr>
        </p:nvSpPr>
        <p:spPr>
          <a:xfrm>
            <a:off x="478150" y="156200"/>
            <a:ext cx="5131888" cy="4306072"/>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b="1" dirty="0">
                <a:solidFill>
                  <a:srgbClr val="1201B1"/>
                </a:solidFill>
              </a:rPr>
              <a:t>最佳应用场合</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r>
              <a:rPr lang="zh-CN" altLang="en-US" sz="1500" dirty="0"/>
              <a:t>用于高炉喷吹或烧结工段</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半焦仅需冷却至后续工艺设备许可温度即可</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因为不需要长途运输，无需对半焦喷水加湿，流程较短</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无需再对半焦进行干燥 ，节能</a:t>
            </a:r>
            <a:endParaRPr lang="en-US"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en-US" altLang="zh-CN" sz="1500" dirty="0"/>
              <a:t> </a:t>
            </a:r>
            <a:r>
              <a:rPr lang="zh-CN" altLang="en-US" sz="1500" dirty="0"/>
              <a:t>针对高炉喷吹，可以进一步提高热解温度，降低挥发分含量至</a:t>
            </a:r>
            <a:r>
              <a:rPr lang="en-CA" altLang="zh-CN" sz="1500" dirty="0"/>
              <a:t>10%</a:t>
            </a:r>
            <a:r>
              <a:rPr lang="zh-CN" altLang="en-US" sz="1500" dirty="0"/>
              <a:t>以下</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dirty="0"/>
              <a:t>对于两广，福建，浙江，江苏（？）可以采用印尼进口褐煤</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Ø"/>
            </a:pPr>
            <a:r>
              <a:rPr lang="zh-CN" altLang="en-US" sz="1500" dirty="0"/>
              <a:t>印尼褐煤含油率高</a:t>
            </a:r>
            <a:endParaRPr lang="en-CA" altLang="zh-CN" sz="1500" dirty="0"/>
          </a:p>
          <a:p>
            <a:pPr marL="387350" indent="-285750">
              <a:lnSpc>
                <a:spcPct val="120000"/>
              </a:lnSpc>
              <a:spcBef>
                <a:spcPts val="0"/>
              </a:spcBef>
              <a:buSzPts val="1500"/>
              <a:buFont typeface="Wingdings" panose="05000000000000000000" pitchFamily="2" charset="2"/>
              <a:buChar char="Ø"/>
            </a:pPr>
            <a:r>
              <a:rPr lang="zh-CN" altLang="en-US" sz="1500" dirty="0"/>
              <a:t>印尼褐煤含硫低</a:t>
            </a:r>
            <a:endParaRPr lang="en-CA" altLang="zh-CN" sz="1500" dirty="0"/>
          </a:p>
          <a:p>
            <a:pPr marL="387350" indent="-285750">
              <a:lnSpc>
                <a:spcPct val="120000"/>
              </a:lnSpc>
              <a:spcBef>
                <a:spcPts val="0"/>
              </a:spcBef>
              <a:buSzPts val="1500"/>
              <a:buFont typeface="Wingdings" panose="05000000000000000000" pitchFamily="2" charset="2"/>
              <a:buChar char="Ø"/>
            </a:pPr>
            <a:r>
              <a:rPr lang="zh-CN" altLang="en-US" sz="1500" dirty="0"/>
              <a:t>印尼褐煤灰分含量低</a:t>
            </a:r>
            <a:endParaRPr lang="en-CA" altLang="zh-CN" sz="1500" dirty="0"/>
          </a:p>
          <a:p>
            <a:pPr marL="387350" indent="-285750">
              <a:lnSpc>
                <a:spcPct val="120000"/>
              </a:lnSpc>
              <a:spcBef>
                <a:spcPts val="0"/>
              </a:spcBef>
              <a:buSzPts val="1500"/>
              <a:buFont typeface="Wingdings" panose="05000000000000000000" pitchFamily="2" charset="2"/>
              <a:buChar char="Ø"/>
            </a:pPr>
            <a:r>
              <a:rPr lang="zh-CN" altLang="en-US" sz="1500" dirty="0"/>
              <a:t>印尼褐煤价格低（至少对于两广和福建）</a:t>
            </a:r>
            <a:endParaRPr lang="en-CA" altLang="zh-CN" sz="1500" dirty="0"/>
          </a:p>
          <a:p>
            <a:pPr marL="387350" indent="-285750">
              <a:lnSpc>
                <a:spcPct val="120000"/>
              </a:lnSpc>
              <a:spcBef>
                <a:spcPts val="0"/>
              </a:spcBef>
              <a:buSzPts val="1500"/>
              <a:buFont typeface="Wingdings" panose="05000000000000000000" pitchFamily="2" charset="2"/>
              <a:buChar char="Ø"/>
            </a:pPr>
            <a:endParaRPr lang="en-CA" altLang="zh-CN" sz="1500" dirty="0"/>
          </a:p>
          <a:p>
            <a:pPr marL="387350" indent="-285750">
              <a:lnSpc>
                <a:spcPct val="120000"/>
              </a:lnSpc>
              <a:spcBef>
                <a:spcPts val="0"/>
              </a:spcBef>
              <a:buSzPts val="1500"/>
              <a:buFont typeface="Wingdings" panose="05000000000000000000" pitchFamily="2" charset="2"/>
              <a:buChar char="Ø"/>
            </a:pPr>
            <a:endParaRPr lang="en-CA" altLang="zh-CN" sz="1500" dirty="0"/>
          </a:p>
          <a:p>
            <a:pPr marL="387350" indent="-285750">
              <a:lnSpc>
                <a:spcPct val="120000"/>
              </a:lnSpc>
              <a:spcBef>
                <a:spcPts val="0"/>
              </a:spcBef>
              <a:buSzPts val="1500"/>
              <a:buFont typeface="Wingdings" panose="05000000000000000000" pitchFamily="2" charset="2"/>
              <a:buChar char="Ø"/>
            </a:pP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Ø"/>
            </a:pPr>
            <a:endParaRPr lang="en-US"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endParaRPr sz="1500" dirty="0"/>
          </a:p>
        </p:txBody>
      </p:sp>
      <p:pic>
        <p:nvPicPr>
          <p:cNvPr id="7" name="图片 6">
            <a:extLst>
              <a:ext uri="{FF2B5EF4-FFF2-40B4-BE49-F238E27FC236}">
                <a16:creationId xmlns:a16="http://schemas.microsoft.com/office/drawing/2014/main" id="{7ADF5A8A-8A5D-4BBF-8198-18E0578A8636}"/>
              </a:ext>
            </a:extLst>
          </p:cNvPr>
          <p:cNvPicPr>
            <a:picLocks noChangeAspect="1"/>
          </p:cNvPicPr>
          <p:nvPr/>
        </p:nvPicPr>
        <p:blipFill>
          <a:blip r:embed="rId4"/>
          <a:stretch>
            <a:fillRect/>
          </a:stretch>
        </p:blipFill>
        <p:spPr>
          <a:xfrm>
            <a:off x="5769846" y="144247"/>
            <a:ext cx="2896004" cy="1667108"/>
          </a:xfrm>
          <a:prstGeom prst="rect">
            <a:avLst/>
          </a:prstGeom>
        </p:spPr>
      </p:pic>
    </p:spTree>
    <p:extLst>
      <p:ext uri="{BB962C8B-B14F-4D97-AF65-F5344CB8AC3E}">
        <p14:creationId xmlns:p14="http://schemas.microsoft.com/office/powerpoint/2010/main" val="3850559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6c8e9b295e_0_102"/>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210" name="Google Shape;210;g36c8e9b295e_0_102"/>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212" name="Google Shape;212;g36c8e9b295e_0_102"/>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213" name="Google Shape;213;g36c8e9b295e_0_102"/>
          <p:cNvSpPr txBox="1">
            <a:spLocks noGrp="1"/>
          </p:cNvSpPr>
          <p:nvPr>
            <p:ph type="body" idx="1"/>
          </p:nvPr>
        </p:nvSpPr>
        <p:spPr>
          <a:xfrm>
            <a:off x="478150" y="156199"/>
            <a:ext cx="7956276" cy="2923499"/>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dirty="0"/>
              <a:t>其它应用场合</a:t>
            </a:r>
          </a:p>
          <a:p>
            <a:pPr marL="387350" indent="-285750">
              <a:lnSpc>
                <a:spcPct val="120000"/>
              </a:lnSpc>
              <a:spcBef>
                <a:spcPts val="0"/>
              </a:spcBef>
              <a:buSzPts val="1500"/>
              <a:buFont typeface="Wingdings" panose="05000000000000000000" pitchFamily="2" charset="2"/>
              <a:buChar char="§"/>
            </a:pPr>
            <a:r>
              <a:rPr lang="zh-CN" altLang="en-US" sz="1500" dirty="0"/>
              <a:t>对于煤矿等无法直接利用热半焦的场合</a:t>
            </a:r>
            <a:endParaRPr lang="en-CA" altLang="zh-CN" sz="1500" dirty="0"/>
          </a:p>
          <a:p>
            <a:pPr marL="387350" indent="-285750">
              <a:lnSpc>
                <a:spcPct val="120000"/>
              </a:lnSpc>
              <a:spcBef>
                <a:spcPts val="0"/>
              </a:spcBef>
              <a:buSzPts val="1500"/>
              <a:buFont typeface="Wingdings" panose="05000000000000000000" pitchFamily="2" charset="2"/>
              <a:buChar char="q"/>
            </a:pPr>
            <a:r>
              <a:rPr lang="zh-CN" altLang="en-US" sz="1500" dirty="0"/>
              <a:t>根据具体工况进行分析计算，以确定最优的热半焦冷却工艺</a:t>
            </a:r>
            <a:r>
              <a:rPr lang="en-CA" altLang="zh-CN" sz="1500" dirty="0"/>
              <a:t> </a:t>
            </a:r>
            <a:endParaRPr sz="1500" dirty="0"/>
          </a:p>
          <a:p>
            <a:pPr marL="292100" lvl="0" indent="-190500" algn="l" rtl="0">
              <a:lnSpc>
                <a:spcPct val="120000"/>
              </a:lnSpc>
              <a:spcBef>
                <a:spcPts val="0"/>
              </a:spcBef>
              <a:spcAft>
                <a:spcPts val="0"/>
              </a:spcAft>
              <a:buClr>
                <a:schemeClr val="dk1"/>
              </a:buClr>
              <a:buSzPts val="1500"/>
              <a:buFont typeface="Arial"/>
              <a:buNone/>
            </a:pPr>
            <a:endParaRPr sz="1500" dirty="0"/>
          </a:p>
          <a:p>
            <a:pPr marL="292100" lvl="0" indent="-190500" algn="l" rtl="0">
              <a:lnSpc>
                <a:spcPct val="120000"/>
              </a:lnSpc>
              <a:spcBef>
                <a:spcPts val="0"/>
              </a:spcBef>
              <a:spcAft>
                <a:spcPts val="0"/>
              </a:spcAft>
              <a:buClr>
                <a:schemeClr val="dk1"/>
              </a:buClr>
              <a:buSzPts val="1500"/>
              <a:buFont typeface="Arial"/>
              <a:buNone/>
            </a:pPr>
            <a:endParaRPr sz="1500" dirty="0"/>
          </a:p>
        </p:txBody>
      </p:sp>
    </p:spTree>
    <p:extLst>
      <p:ext uri="{BB962C8B-B14F-4D97-AF65-F5344CB8AC3E}">
        <p14:creationId xmlns:p14="http://schemas.microsoft.com/office/powerpoint/2010/main" val="372739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6c8e9b295e_0_102"/>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210" name="Google Shape;210;g36c8e9b295e_0_102"/>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212" name="Google Shape;212;g36c8e9b295e_0_102"/>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213" name="Google Shape;213;g36c8e9b295e_0_102"/>
          <p:cNvSpPr txBox="1">
            <a:spLocks noGrp="1"/>
          </p:cNvSpPr>
          <p:nvPr>
            <p:ph type="body" idx="1"/>
          </p:nvPr>
        </p:nvSpPr>
        <p:spPr>
          <a:xfrm>
            <a:off x="408879" y="156200"/>
            <a:ext cx="8244468" cy="2192990"/>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zh-CN" altLang="en-US" sz="1500" dirty="0"/>
              <a:t>戴尔塔粉煤热解工艺</a:t>
            </a:r>
            <a:endParaRPr lang="en-CA" altLang="zh-CN"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dirty="0"/>
              <a:t>其它应用场合</a:t>
            </a:r>
          </a:p>
          <a:p>
            <a:pPr marL="387350" indent="-285750">
              <a:lnSpc>
                <a:spcPct val="120000"/>
              </a:lnSpc>
              <a:spcBef>
                <a:spcPts val="0"/>
              </a:spcBef>
              <a:buSzPts val="1500"/>
              <a:buFont typeface="Wingdings" panose="05000000000000000000" pitchFamily="2" charset="2"/>
              <a:buChar char="§"/>
            </a:pPr>
            <a:r>
              <a:rPr lang="zh-CN" altLang="en-US" sz="1500" dirty="0"/>
              <a:t>油页岩热解</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油页岩热解与低阶煤热解基本一样，是指在隔绝空气的条件下，将油页岩加热到一定温度，使其有机质分解产生页岩油、可燃气体和半焦的过程。它是提取页岩油的重要方法之一，也是一种非常规石油的开采技术 ﻿‘</a:t>
            </a:r>
            <a:endParaRPr sz="1500" dirty="0"/>
          </a:p>
          <a:p>
            <a:pPr marL="292100" lvl="0" indent="-190500" algn="l" rtl="0">
              <a:lnSpc>
                <a:spcPct val="120000"/>
              </a:lnSpc>
              <a:spcBef>
                <a:spcPts val="0"/>
              </a:spcBef>
              <a:spcAft>
                <a:spcPts val="0"/>
              </a:spcAft>
              <a:buClr>
                <a:schemeClr val="dk1"/>
              </a:buClr>
              <a:buSzPts val="1500"/>
              <a:buFont typeface="Arial"/>
              <a:buNone/>
            </a:pPr>
            <a:endParaRPr sz="1500" dirty="0"/>
          </a:p>
          <a:p>
            <a:pPr marL="292100" lvl="0" indent="-190500" algn="l" rtl="0">
              <a:lnSpc>
                <a:spcPct val="120000"/>
              </a:lnSpc>
              <a:spcBef>
                <a:spcPts val="0"/>
              </a:spcBef>
              <a:spcAft>
                <a:spcPts val="0"/>
              </a:spcAft>
              <a:buClr>
                <a:schemeClr val="dk1"/>
              </a:buClr>
              <a:buSzPts val="1500"/>
              <a:buFont typeface="Arial"/>
              <a:buNone/>
            </a:pPr>
            <a:endParaRPr sz="1500" dirty="0"/>
          </a:p>
          <a:p>
            <a:pPr marL="292100" lvl="0" indent="-190500" algn="l" rtl="0">
              <a:lnSpc>
                <a:spcPct val="120000"/>
              </a:lnSpc>
              <a:spcBef>
                <a:spcPts val="0"/>
              </a:spcBef>
              <a:spcAft>
                <a:spcPts val="0"/>
              </a:spcAft>
              <a:buClr>
                <a:schemeClr val="dk1"/>
              </a:buClr>
              <a:buSzPts val="1500"/>
              <a:buFont typeface="Arial"/>
              <a:buNone/>
            </a:pPr>
            <a:endParaRPr sz="1500" dirty="0"/>
          </a:p>
        </p:txBody>
      </p:sp>
    </p:spTree>
    <p:extLst>
      <p:ext uri="{BB962C8B-B14F-4D97-AF65-F5344CB8AC3E}">
        <p14:creationId xmlns:p14="http://schemas.microsoft.com/office/powerpoint/2010/main" val="88820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6c8e9b295e_0_62"/>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64" name="Google Shape;164;g36c8e9b295e_0_62"/>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65" name="Google Shape;165;g36c8e9b295e_0_62"/>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66" name="Google Shape;166;g36c8e9b295e_0_62"/>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67" name="Google Shape;167;g36c8e9b295e_0_62"/>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chemeClr val="dk1"/>
              </a:buClr>
              <a:buSzPts val="1500"/>
              <a:buFont typeface="Arial"/>
              <a:buNone/>
            </a:pPr>
            <a:r>
              <a:rPr lang="en-CA" sz="1500" dirty="0"/>
              <a:t> </a:t>
            </a: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spTree>
    <p:extLst>
      <p:ext uri="{BB962C8B-B14F-4D97-AF65-F5344CB8AC3E}">
        <p14:creationId xmlns:p14="http://schemas.microsoft.com/office/powerpoint/2010/main" val="1729526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30F985D2-04F2-2D7D-D011-529606DE0C57}"/>
            </a:ext>
          </a:extLst>
        </p:cNvPr>
        <p:cNvGrpSpPr/>
        <p:nvPr/>
      </p:nvGrpSpPr>
      <p:grpSpPr>
        <a:xfrm>
          <a:off x="0" y="0"/>
          <a:ext cx="0" cy="0"/>
          <a:chOff x="0" y="0"/>
          <a:chExt cx="0" cy="0"/>
        </a:xfrm>
      </p:grpSpPr>
      <p:sp>
        <p:nvSpPr>
          <p:cNvPr id="298" name="Google Shape;298;g35d49c1f9a5_2_50">
            <a:extLst>
              <a:ext uri="{FF2B5EF4-FFF2-40B4-BE49-F238E27FC236}">
                <a16:creationId xmlns:a16="http://schemas.microsoft.com/office/drawing/2014/main" id="{0F8FC20F-87F5-934E-F5C6-6A9CF5115A1B}"/>
              </a:ext>
            </a:extLst>
          </p:cNvPr>
          <p:cNvSpPr txBox="1">
            <a:spLocks noGrp="1"/>
          </p:cNvSpPr>
          <p:nvPr>
            <p:ph type="title"/>
          </p:nvPr>
        </p:nvSpPr>
        <p:spPr>
          <a:xfrm>
            <a:off x="4179094" y="4154091"/>
            <a:ext cx="2742000" cy="774000"/>
          </a:xfrm>
          <a:prstGeom prst="rect">
            <a:avLst/>
          </a:prstGeom>
          <a:noFill/>
          <a:ln>
            <a:noFill/>
          </a:ln>
        </p:spPr>
        <p:txBody>
          <a:bodyPr spcFirstLastPara="1" wrap="square" lIns="68575" tIns="34275" rIns="68575" bIns="34275" anchor="ctr" anchorCtr="0">
            <a:noAutofit/>
          </a:bodyPr>
          <a:lstStyle/>
          <a:p>
            <a:pPr marL="0" lvl="0" indent="0" algn="r" rtl="0">
              <a:lnSpc>
                <a:spcPct val="90000"/>
              </a:lnSpc>
              <a:spcBef>
                <a:spcPts val="0"/>
              </a:spcBef>
              <a:spcAft>
                <a:spcPts val="0"/>
              </a:spcAft>
              <a:buSzPts val="1100"/>
              <a:buNone/>
            </a:pPr>
            <a:r>
              <a:rPr lang="en" sz="2100" b="1">
                <a:latin typeface="PMingLiU-ExtB"/>
                <a:ea typeface="PMingLiU-ExtB"/>
                <a:cs typeface="PMingLiU-ExtB"/>
                <a:sym typeface="PMingLiU-ExtB"/>
              </a:rPr>
              <a:t> </a:t>
            </a:r>
            <a:r>
              <a:rPr lang="en" sz="1500" b="1">
                <a:latin typeface="Arial"/>
                <a:ea typeface="Arial"/>
                <a:cs typeface="Arial"/>
                <a:sym typeface="Arial"/>
              </a:rPr>
              <a:t>Solutions for Coal Drying </a:t>
            </a:r>
            <a:endParaRPr sz="1500" b="1">
              <a:latin typeface="Arial"/>
              <a:ea typeface="Arial"/>
              <a:cs typeface="Arial"/>
              <a:sym typeface="Arial"/>
            </a:endParaRPr>
          </a:p>
        </p:txBody>
      </p:sp>
      <p:pic>
        <p:nvPicPr>
          <p:cNvPr id="299" name="Google Shape;299;g35d49c1f9a5_2_50">
            <a:extLst>
              <a:ext uri="{FF2B5EF4-FFF2-40B4-BE49-F238E27FC236}">
                <a16:creationId xmlns:a16="http://schemas.microsoft.com/office/drawing/2014/main" id="{96FB3A63-EB72-1F0D-A40B-BCE9E3D5D5EA}"/>
              </a:ext>
            </a:extLst>
          </p:cNvPr>
          <p:cNvPicPr preferRelativeResize="0"/>
          <p:nvPr/>
        </p:nvPicPr>
        <p:blipFill rotWithShape="1">
          <a:blip r:embed="rId3">
            <a:alphaModFix/>
          </a:blip>
          <a:srcRect/>
          <a:stretch/>
        </p:blipFill>
        <p:spPr>
          <a:xfrm>
            <a:off x="7192566" y="4154091"/>
            <a:ext cx="1808559" cy="807244"/>
          </a:xfrm>
          <a:prstGeom prst="rect">
            <a:avLst/>
          </a:prstGeom>
          <a:noFill/>
          <a:ln>
            <a:noFill/>
          </a:ln>
        </p:spPr>
      </p:pic>
      <p:sp>
        <p:nvSpPr>
          <p:cNvPr id="300" name="Google Shape;300;g35d49c1f9a5_2_50">
            <a:extLst>
              <a:ext uri="{FF2B5EF4-FFF2-40B4-BE49-F238E27FC236}">
                <a16:creationId xmlns:a16="http://schemas.microsoft.com/office/drawing/2014/main" id="{153A553A-CA10-B3AD-FA45-9F24CFDD4B9D}"/>
              </a:ext>
            </a:extLst>
          </p:cNvPr>
          <p:cNvSpPr/>
          <p:nvPr/>
        </p:nvSpPr>
        <p:spPr>
          <a:xfrm>
            <a:off x="2003822" y="3318272"/>
            <a:ext cx="5941200" cy="808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戴尔塔干燥技术有限公司</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Delta Drying Technologies Ltd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1" i="0" u="none" strike="noStrike" cap="none">
                <a:solidFill>
                  <a:schemeClr val="dk1"/>
                </a:solidFill>
                <a:latin typeface="PMingLiU-ExtB"/>
                <a:ea typeface="PMingLiU-ExtB"/>
                <a:cs typeface="PMingLiU-ExtB"/>
                <a:sym typeface="PMingLiU-ExtB"/>
              </a:rPr>
              <a:t> </a:t>
            </a:r>
            <a:endParaRPr sz="1200" b="0" i="0" u="sng" strike="noStrike" cap="none">
              <a:solidFill>
                <a:schemeClr val="dk1"/>
              </a:solidFill>
              <a:latin typeface="PMingLiU-ExtB"/>
              <a:ea typeface="PMingLiU-ExtB"/>
              <a:cs typeface="PMingLiU-ExtB"/>
              <a:sym typeface="PMingLiU-ExtB"/>
            </a:endParaRPr>
          </a:p>
        </p:txBody>
      </p:sp>
      <p:sp>
        <p:nvSpPr>
          <p:cNvPr id="301" name="Google Shape;301;g35d49c1f9a5_2_50">
            <a:extLst>
              <a:ext uri="{FF2B5EF4-FFF2-40B4-BE49-F238E27FC236}">
                <a16:creationId xmlns:a16="http://schemas.microsoft.com/office/drawing/2014/main" id="{355F572C-4F32-3BAE-60B1-2E1F4B9142FB}"/>
              </a:ext>
            </a:extLst>
          </p:cNvPr>
          <p:cNvSpPr/>
          <p:nvPr/>
        </p:nvSpPr>
        <p:spPr>
          <a:xfrm>
            <a:off x="1178507" y="1098362"/>
            <a:ext cx="6634200" cy="15120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3600"/>
              <a:buFont typeface="Arial"/>
              <a:buNone/>
            </a:pPr>
            <a:r>
              <a:rPr lang="zh-CN" altLang="en-US" sz="3600" b="1" i="0" u="none" strike="noStrike" cap="none" dirty="0">
                <a:solidFill>
                  <a:schemeClr val="dk1"/>
                </a:solidFill>
                <a:latin typeface="Microsoft JhengHei"/>
                <a:ea typeface="Microsoft JhengHei"/>
                <a:cs typeface="Microsoft JhengHei"/>
                <a:sym typeface="Microsoft JhengHei"/>
              </a:rPr>
              <a:t>低阶煤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dirty="0">
                <a:solidFill>
                  <a:schemeClr val="dk1"/>
                </a:solidFill>
                <a:latin typeface="Microsoft JhengHei"/>
                <a:ea typeface="Microsoft JhengHei"/>
                <a:cs typeface="Microsoft JhengHei"/>
                <a:sym typeface="Microsoft JhengHei"/>
              </a:rPr>
              <a:t>粉煤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i="0" u="none" strike="noStrike" cap="none" dirty="0">
                <a:solidFill>
                  <a:schemeClr val="dk1"/>
                </a:solidFill>
                <a:latin typeface="Microsoft JhengHei"/>
                <a:ea typeface="Microsoft JhengHei"/>
                <a:cs typeface="Microsoft JhengHei"/>
                <a:sym typeface="Microsoft JhengHei"/>
              </a:rPr>
              <a:t>热解工艺 </a:t>
            </a:r>
            <a:endParaRPr lang="zh-CN" altLang="en-US"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chemeClr val="dk1"/>
              </a:buClr>
              <a:buSzPts val="1500"/>
              <a:buFont typeface="Noto Sans Symbols"/>
              <a:buNone/>
            </a:pPr>
            <a:r>
              <a:rPr lang="en" sz="1500" b="1" i="0" u="none" strike="noStrike" cap="none" dirty="0">
                <a:solidFill>
                  <a:schemeClr val="dk1"/>
                </a:solidFill>
                <a:latin typeface="PMingLiU-ExtB"/>
                <a:ea typeface="PMingLiU-ExtB"/>
                <a:cs typeface="PMingLiU-ExtB"/>
                <a:sym typeface="PMingLiU-ExtB"/>
              </a:rPr>
              <a:t>-------</a:t>
            </a:r>
            <a:r>
              <a:rPr lang="zh-CN" altLang="en-US" sz="1500" b="1" i="0" u="none" strike="noStrike" cap="none" dirty="0">
                <a:solidFill>
                  <a:schemeClr val="dk1"/>
                </a:solidFill>
                <a:latin typeface="PMingLiU-ExtB"/>
                <a:ea typeface="PMingLiU-ExtB"/>
                <a:cs typeface="PMingLiU-ExtB"/>
                <a:sym typeface="PMingLiU-ExtB"/>
              </a:rPr>
              <a:t>戴尔塔高温流化床干燥机</a:t>
            </a:r>
            <a:endParaRPr sz="1200" b="1" i="0" u="none" strike="noStrike" cap="none" dirty="0">
              <a:solidFill>
                <a:srgbClr val="FF0000"/>
              </a:solidFill>
              <a:latin typeface="PMingLiU-ExtB"/>
              <a:ea typeface="PMingLiU-ExtB"/>
              <a:cs typeface="PMingLiU-ExtB"/>
              <a:sym typeface="PMingLiU-ExtB"/>
            </a:endParaRPr>
          </a:p>
        </p:txBody>
      </p:sp>
    </p:spTree>
    <p:extLst>
      <p:ext uri="{BB962C8B-B14F-4D97-AF65-F5344CB8AC3E}">
        <p14:creationId xmlns:p14="http://schemas.microsoft.com/office/powerpoint/2010/main" val="2996144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A30A2340-4083-66DB-24F8-5F9B7D0BA6E2}"/>
            </a:ext>
          </a:extLst>
        </p:cNvPr>
        <p:cNvGrpSpPr/>
        <p:nvPr/>
      </p:nvGrpSpPr>
      <p:grpSpPr>
        <a:xfrm>
          <a:off x="0" y="0"/>
          <a:ext cx="0" cy="0"/>
          <a:chOff x="0" y="0"/>
          <a:chExt cx="0" cy="0"/>
        </a:xfrm>
      </p:grpSpPr>
      <p:sp>
        <p:nvSpPr>
          <p:cNvPr id="64" name="Google Shape;64;p7">
            <a:extLst>
              <a:ext uri="{FF2B5EF4-FFF2-40B4-BE49-F238E27FC236}">
                <a16:creationId xmlns:a16="http://schemas.microsoft.com/office/drawing/2014/main" id="{D1B80F0B-5F92-9434-D813-889EE4C9FA08}"/>
              </a:ext>
            </a:extLst>
          </p:cNvPr>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p7">
            <a:extLst>
              <a:ext uri="{FF2B5EF4-FFF2-40B4-BE49-F238E27FC236}">
                <a16:creationId xmlns:a16="http://schemas.microsoft.com/office/drawing/2014/main" id="{2FA9DB69-4ED2-8CF1-BB00-E2E1344B6A01}"/>
              </a:ext>
            </a:extLst>
          </p:cNvPr>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p7">
            <a:extLst>
              <a:ext uri="{FF2B5EF4-FFF2-40B4-BE49-F238E27FC236}">
                <a16:creationId xmlns:a16="http://schemas.microsoft.com/office/drawing/2014/main" id="{3ACE8CF4-1641-903E-7A88-3EB5F3DCA61F}"/>
              </a:ext>
            </a:extLst>
          </p:cNvPr>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p7">
            <a:extLst>
              <a:ext uri="{FF2B5EF4-FFF2-40B4-BE49-F238E27FC236}">
                <a16:creationId xmlns:a16="http://schemas.microsoft.com/office/drawing/2014/main" id="{EA00EFB7-8D57-B0AF-7DF0-4D2AC8BD993C}"/>
              </a:ext>
            </a:extLst>
          </p:cNvPr>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p7">
            <a:extLst>
              <a:ext uri="{FF2B5EF4-FFF2-40B4-BE49-F238E27FC236}">
                <a16:creationId xmlns:a16="http://schemas.microsoft.com/office/drawing/2014/main" id="{D14E63C4-F029-007B-9D2F-6338C9D1542B}"/>
              </a:ext>
            </a:extLst>
          </p:cNvPr>
          <p:cNvSpPr txBox="1">
            <a:spLocks noGrp="1"/>
          </p:cNvSpPr>
          <p:nvPr>
            <p:ph type="body" idx="1"/>
          </p:nvPr>
        </p:nvSpPr>
        <p:spPr>
          <a:xfrm>
            <a:off x="333955" y="156199"/>
            <a:ext cx="8531749" cy="4694097"/>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400" dirty="0"/>
              <a:t>戴尔塔公司的高温流化床干燥机</a:t>
            </a:r>
            <a:endParaRPr lang="en-CA" altLang="zh-CN" sz="1400" dirty="0"/>
          </a:p>
          <a:p>
            <a:pPr marL="292100" indent="-285750">
              <a:lnSpc>
                <a:spcPct val="120000"/>
              </a:lnSpc>
              <a:spcBef>
                <a:spcPts val="0"/>
              </a:spcBef>
              <a:buClr>
                <a:srgbClr val="000000"/>
              </a:buClr>
              <a:buSzPts val="1500"/>
              <a:buFont typeface="Courier New" panose="02070309020205020404" pitchFamily="49" charset="0"/>
              <a:buChar char="o"/>
            </a:pPr>
            <a:r>
              <a:rPr lang="zh-CN" altLang="en-US" sz="1400" dirty="0"/>
              <a:t>戴尔塔的高温流化床干燥机是在消化吸收三家美国公司（</a:t>
            </a:r>
            <a:r>
              <a:rPr lang="en-US" altLang="zh-CN" sz="1400" dirty="0"/>
              <a:t>ENI, </a:t>
            </a:r>
            <a:r>
              <a:rPr lang="en-CA" altLang="zh-CN" sz="1400" dirty="0"/>
              <a:t>McNally</a:t>
            </a:r>
            <a:r>
              <a:rPr lang="zh-CN" altLang="en-US" sz="1400" dirty="0"/>
              <a:t>和</a:t>
            </a:r>
            <a:r>
              <a:rPr lang="en-US" altLang="zh-CN" sz="1400" dirty="0"/>
              <a:t>FMC</a:t>
            </a:r>
            <a:r>
              <a:rPr lang="zh-CN" altLang="en-US" sz="1400" dirty="0"/>
              <a:t>）的高温流化床干燥机原始设计图纸，并综合分析泰克公司的</a:t>
            </a:r>
            <a:r>
              <a:rPr lang="en-CA" altLang="zh-CN" sz="1400" dirty="0"/>
              <a:t>6</a:t>
            </a:r>
            <a:r>
              <a:rPr lang="zh-CN" altLang="en-US" sz="1400" dirty="0"/>
              <a:t>个洗煤厂</a:t>
            </a:r>
            <a:r>
              <a:rPr lang="en-CA" altLang="zh-CN" sz="1400" dirty="0"/>
              <a:t>10</a:t>
            </a:r>
            <a:r>
              <a:rPr lang="zh-CN" altLang="en-US" sz="1400" dirty="0"/>
              <a:t>台焦煤高温流化床干燥机在过去</a:t>
            </a:r>
            <a:r>
              <a:rPr lang="en-CA" altLang="zh-CN" sz="1400" dirty="0"/>
              <a:t>45</a:t>
            </a:r>
            <a:r>
              <a:rPr lang="zh-CN" altLang="en-US" sz="1400" dirty="0"/>
              <a:t>年期间所积累的技改的资料而设计的</a:t>
            </a:r>
            <a:endParaRPr lang="en-CA" altLang="zh-CN" sz="14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400" dirty="0"/>
              <a:t>同时还利用参与泰克公司的焦煤高温流化床干燥机大修机会，对高温流化床干燥机气体布风板的变形损坏的问题进行深入的调研和分析，发现原始设计中的气体布风板在高温工况下无法满足其热胀冷缩要求而致，并说服泰克公司采用戴尔塔公司设计的新型气体布风板</a:t>
            </a:r>
            <a:endParaRPr lang="en-CA" altLang="zh-CN" sz="1400" dirty="0"/>
          </a:p>
          <a:p>
            <a:pPr marL="292100" indent="-285750">
              <a:lnSpc>
                <a:spcPct val="120000"/>
              </a:lnSpc>
              <a:spcBef>
                <a:spcPts val="0"/>
              </a:spcBef>
              <a:buClr>
                <a:srgbClr val="000000"/>
              </a:buClr>
              <a:buSzPts val="1500"/>
              <a:buFont typeface="Wingdings" panose="05000000000000000000" pitchFamily="2" charset="2"/>
              <a:buChar char="q"/>
            </a:pPr>
            <a:r>
              <a:rPr lang="zh-CN" altLang="en-US" sz="1400" b="1" dirty="0">
                <a:solidFill>
                  <a:srgbClr val="1201B1"/>
                </a:solidFill>
              </a:rPr>
              <a:t>戴尔塔公司设计的新型气体布风板采用悬浮式结构，使得气体分布板可以在三维方向上进行一定程度的自由伸缩，以满足其热胀冷缩的要求</a:t>
            </a:r>
            <a:endParaRPr lang="en-CA" altLang="zh-CN" sz="1400" b="1" dirty="0">
              <a:solidFill>
                <a:srgbClr val="1201B1"/>
              </a:solidFill>
            </a:endParaRPr>
          </a:p>
          <a:p>
            <a:pPr marL="292100" indent="-285750">
              <a:lnSpc>
                <a:spcPct val="120000"/>
              </a:lnSpc>
              <a:spcBef>
                <a:spcPts val="0"/>
              </a:spcBef>
              <a:buClr>
                <a:srgbClr val="000000"/>
              </a:buClr>
              <a:buSzPts val="1500"/>
              <a:buFont typeface="Wingdings" panose="05000000000000000000" pitchFamily="2" charset="2"/>
              <a:buChar char="q"/>
            </a:pPr>
            <a:r>
              <a:rPr lang="zh-CN" altLang="en-US" sz="1400" dirty="0"/>
              <a:t>新设计的悬浮式的气体布风板在泰克的焦煤高温流化床干燥机获得成功，将高温流化床干燥机的停机检修次数从每年</a:t>
            </a:r>
            <a:r>
              <a:rPr lang="en-US" altLang="zh-CN" sz="1400" dirty="0"/>
              <a:t>2 </a:t>
            </a:r>
            <a:r>
              <a:rPr lang="zh-CN" altLang="en-US" sz="1400" dirty="0"/>
              <a:t>至 </a:t>
            </a:r>
            <a:r>
              <a:rPr lang="en-US" altLang="zh-CN" sz="1400" dirty="0"/>
              <a:t>3 </a:t>
            </a:r>
            <a:r>
              <a:rPr lang="zh-CN" altLang="en-US" sz="1400" dirty="0"/>
              <a:t>次延长至每 </a:t>
            </a:r>
            <a:r>
              <a:rPr lang="en-US" altLang="zh-CN" sz="1400" dirty="0"/>
              <a:t>4 </a:t>
            </a:r>
            <a:r>
              <a:rPr lang="zh-CN" altLang="en-US" sz="1400" dirty="0"/>
              <a:t>至 </a:t>
            </a:r>
            <a:r>
              <a:rPr lang="en-US" altLang="zh-CN" sz="1400" dirty="0"/>
              <a:t>5 </a:t>
            </a:r>
            <a:r>
              <a:rPr lang="zh-CN" altLang="en-US" sz="1400" dirty="0"/>
              <a:t>年一次，停机检修时间也从数周缩短至</a:t>
            </a:r>
            <a:r>
              <a:rPr lang="en-US" altLang="zh-CN" sz="1400" dirty="0"/>
              <a:t>12 </a:t>
            </a:r>
            <a:r>
              <a:rPr lang="zh-CN" altLang="en-US" sz="1400" dirty="0"/>
              <a:t>小时以内</a:t>
            </a: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a:p>
            <a:pPr marL="292100" indent="-285750">
              <a:lnSpc>
                <a:spcPct val="120000"/>
              </a:lnSpc>
              <a:spcBef>
                <a:spcPts val="0"/>
              </a:spcBef>
              <a:buClr>
                <a:srgbClr val="000000"/>
              </a:buClr>
              <a:buSzPts val="1500"/>
            </a:pPr>
            <a:endParaRPr lang="en-CA" altLang="zh-CN" sz="1400" dirty="0"/>
          </a:p>
        </p:txBody>
      </p:sp>
    </p:spTree>
    <p:extLst>
      <p:ext uri="{BB962C8B-B14F-4D97-AF65-F5344CB8AC3E}">
        <p14:creationId xmlns:p14="http://schemas.microsoft.com/office/powerpoint/2010/main" val="868595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
          <a:extLst>
            <a:ext uri="{FF2B5EF4-FFF2-40B4-BE49-F238E27FC236}">
              <a16:creationId xmlns:a16="http://schemas.microsoft.com/office/drawing/2014/main" id="{06FEA50E-25EA-05E8-77CF-6DF54D76BC95}"/>
            </a:ext>
          </a:extLst>
        </p:cNvPr>
        <p:cNvGrpSpPr/>
        <p:nvPr/>
      </p:nvGrpSpPr>
      <p:grpSpPr>
        <a:xfrm>
          <a:off x="0" y="0"/>
          <a:ext cx="0" cy="0"/>
          <a:chOff x="0" y="0"/>
          <a:chExt cx="0" cy="0"/>
        </a:xfrm>
      </p:grpSpPr>
      <p:sp>
        <p:nvSpPr>
          <p:cNvPr id="64" name="Google Shape;64;p7">
            <a:extLst>
              <a:ext uri="{FF2B5EF4-FFF2-40B4-BE49-F238E27FC236}">
                <a16:creationId xmlns:a16="http://schemas.microsoft.com/office/drawing/2014/main" id="{83C1684A-A2D9-F01D-078A-46EC92AED6E1}"/>
              </a:ext>
            </a:extLst>
          </p:cNvPr>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p7">
            <a:extLst>
              <a:ext uri="{FF2B5EF4-FFF2-40B4-BE49-F238E27FC236}">
                <a16:creationId xmlns:a16="http://schemas.microsoft.com/office/drawing/2014/main" id="{6226F027-95FB-9D67-D046-6D0FC29D7DC5}"/>
              </a:ext>
            </a:extLst>
          </p:cNvPr>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p7">
            <a:extLst>
              <a:ext uri="{FF2B5EF4-FFF2-40B4-BE49-F238E27FC236}">
                <a16:creationId xmlns:a16="http://schemas.microsoft.com/office/drawing/2014/main" id="{5CFCC3BF-2156-AFE8-01D5-221BF95331B1}"/>
              </a:ext>
            </a:extLst>
          </p:cNvPr>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p7">
            <a:extLst>
              <a:ext uri="{FF2B5EF4-FFF2-40B4-BE49-F238E27FC236}">
                <a16:creationId xmlns:a16="http://schemas.microsoft.com/office/drawing/2014/main" id="{7C4A2A46-42DB-4120-E703-3C18576B3797}"/>
              </a:ext>
            </a:extLst>
          </p:cNvPr>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p7">
            <a:extLst>
              <a:ext uri="{FF2B5EF4-FFF2-40B4-BE49-F238E27FC236}">
                <a16:creationId xmlns:a16="http://schemas.microsoft.com/office/drawing/2014/main" id="{78DD452E-AD72-A2A0-9B4F-0C31BFD4C577}"/>
              </a:ext>
            </a:extLst>
          </p:cNvPr>
          <p:cNvSpPr txBox="1">
            <a:spLocks noGrp="1"/>
          </p:cNvSpPr>
          <p:nvPr>
            <p:ph type="body" idx="1"/>
          </p:nvPr>
        </p:nvSpPr>
        <p:spPr>
          <a:xfrm>
            <a:off x="478150" y="156199"/>
            <a:ext cx="8363100" cy="4174009"/>
          </a:xfrm>
          <a:prstGeom prst="rect">
            <a:avLst/>
          </a:prstGeom>
          <a:noFill/>
          <a:ln>
            <a:noFill/>
          </a:ln>
        </p:spPr>
        <p:txBody>
          <a:bodyPr spcFirstLastPara="1" wrap="square" lIns="68575" tIns="34275" rIns="68575" bIns="34275" anchor="t" anchorCtr="0">
            <a:noAutofit/>
          </a:bodyPr>
          <a:lstStyle/>
          <a:p>
            <a:pPr marL="292100" indent="-285750">
              <a:lnSpc>
                <a:spcPct val="120000"/>
              </a:lnSpc>
              <a:spcBef>
                <a:spcPts val="0"/>
              </a:spcBef>
              <a:buClr>
                <a:srgbClr val="000000"/>
              </a:buClr>
              <a:buSzPts val="1500"/>
            </a:pPr>
            <a:r>
              <a:rPr lang="zh-CN" altLang="en-US" sz="1400" dirty="0"/>
              <a:t>戴尔塔公司的高温流化床干燥机</a:t>
            </a:r>
            <a:endParaRPr lang="en-CA" altLang="zh-CN" sz="1400" dirty="0"/>
          </a:p>
          <a:p>
            <a:pPr marL="292100" indent="-285750">
              <a:lnSpc>
                <a:spcPct val="120000"/>
              </a:lnSpc>
              <a:spcBef>
                <a:spcPts val="0"/>
              </a:spcBef>
              <a:buClr>
                <a:srgbClr val="000000"/>
              </a:buClr>
              <a:buSzPts val="1500"/>
              <a:buFont typeface="Courier New" panose="02070309020205020404" pitchFamily="49" charset="0"/>
              <a:buChar char="o"/>
            </a:pPr>
            <a:r>
              <a:rPr lang="zh-CN" altLang="en-US" sz="1400" dirty="0"/>
              <a:t>除了气体布风板采用悬浮结构外</a:t>
            </a:r>
            <a:endParaRPr lang="en-CA" altLang="zh-CN" sz="1400" dirty="0"/>
          </a:p>
          <a:p>
            <a:pPr marL="292100" indent="-285750">
              <a:lnSpc>
                <a:spcPct val="120000"/>
              </a:lnSpc>
              <a:spcBef>
                <a:spcPts val="0"/>
              </a:spcBef>
              <a:buClr>
                <a:srgbClr val="000000"/>
              </a:buClr>
              <a:buSzPts val="1500"/>
              <a:buFont typeface="Courier New" panose="02070309020205020404" pitchFamily="49" charset="0"/>
              <a:buChar char="o"/>
            </a:pPr>
            <a:r>
              <a:rPr lang="zh-CN" altLang="en-US" sz="1400" dirty="0"/>
              <a:t>戴尔塔公司的高温流化床干燥机还针对煤炭的颗粒较大，不易流化和排料的难点，对干燥机的加料和排料装置进行特殊的设计，确保粗颗粒的焦煤易于从干燥机内排出，以避免粗颗粒焦煤的聚集而死床，甚至着火</a:t>
            </a:r>
            <a:r>
              <a:rPr lang="en-CA" altLang="zh-CN" sz="1400" dirty="0"/>
              <a:t> </a:t>
            </a:r>
          </a:p>
          <a:p>
            <a:pPr marL="292100" indent="-285750">
              <a:lnSpc>
                <a:spcPct val="120000"/>
              </a:lnSpc>
              <a:spcBef>
                <a:spcPts val="0"/>
              </a:spcBef>
              <a:buClr>
                <a:srgbClr val="000000"/>
              </a:buClr>
              <a:buSzPts val="1500"/>
              <a:buFont typeface="Courier New" panose="02070309020205020404" pitchFamily="49" charset="0"/>
              <a:buChar char="o"/>
            </a:pPr>
            <a:r>
              <a:rPr lang="zh-CN" altLang="en-US" sz="1400" dirty="0"/>
              <a:t>气体布风板在不同部位的开孔率不同，且流化介质离开布风板时的方向由垂直向上改变为朝向馋相给吧排料方向，以加速粗颗粒的焦煤的流动</a:t>
            </a:r>
            <a:endParaRPr lang="en-CA" altLang="zh-CN" sz="1400" dirty="0"/>
          </a:p>
          <a:p>
            <a:pPr marL="228600" lvl="0" indent="-228600" algn="l" rtl="0">
              <a:lnSpc>
                <a:spcPct val="120000"/>
              </a:lnSpc>
              <a:spcBef>
                <a:spcPts val="0"/>
              </a:spcBef>
              <a:spcAft>
                <a:spcPts val="0"/>
              </a:spcAft>
              <a:buClr>
                <a:srgbClr val="000000"/>
              </a:buClr>
              <a:buSzPts val="1800"/>
              <a:buFont typeface="Courier New"/>
              <a:buChar char="o"/>
            </a:pPr>
            <a:r>
              <a:rPr lang="zh-CN" altLang="en-US" sz="1400" dirty="0">
                <a:solidFill>
                  <a:schemeClr val="dk2"/>
                </a:solidFill>
                <a:latin typeface="Arial"/>
                <a:ea typeface="Arial"/>
                <a:cs typeface="Arial"/>
                <a:sym typeface="Arial"/>
              </a:rPr>
              <a:t>下表为加拿大泰克公司仍在运行的洗煤厂的焦煤高温流化床干燥机 </a:t>
            </a:r>
            <a:endParaRPr lang="zh-CN" altLang="en-US" sz="1400" dirty="0">
              <a:solidFill>
                <a:schemeClr val="dk2"/>
              </a:solidFill>
            </a:endParaRPr>
          </a:p>
          <a:p>
            <a:pPr marL="292100" indent="-285750">
              <a:lnSpc>
                <a:spcPct val="120000"/>
              </a:lnSpc>
              <a:spcBef>
                <a:spcPts val="0"/>
              </a:spcBef>
              <a:buClr>
                <a:srgbClr val="000000"/>
              </a:buClr>
              <a:buSzPts val="1500"/>
            </a:pPr>
            <a:endParaRPr lang="en-CA" altLang="zh-CN" sz="1400" dirty="0"/>
          </a:p>
        </p:txBody>
      </p:sp>
      <p:graphicFrame>
        <p:nvGraphicFramePr>
          <p:cNvPr id="2" name="表格 1">
            <a:extLst>
              <a:ext uri="{FF2B5EF4-FFF2-40B4-BE49-F238E27FC236}">
                <a16:creationId xmlns:a16="http://schemas.microsoft.com/office/drawing/2014/main" id="{194ABA14-C945-4A67-9D17-95537B9F4C3C}"/>
              </a:ext>
            </a:extLst>
          </p:cNvPr>
          <p:cNvGraphicFramePr>
            <a:graphicFrameLocks noGrp="1"/>
          </p:cNvGraphicFramePr>
          <p:nvPr>
            <p:extLst>
              <p:ext uri="{D42A27DB-BD31-4B8C-83A1-F6EECF244321}">
                <p14:modId xmlns:p14="http://schemas.microsoft.com/office/powerpoint/2010/main" val="3707513333"/>
              </p:ext>
            </p:extLst>
          </p:nvPr>
        </p:nvGraphicFramePr>
        <p:xfrm>
          <a:off x="585216" y="2571751"/>
          <a:ext cx="8421938" cy="2440672"/>
        </p:xfrm>
        <a:graphic>
          <a:graphicData uri="http://schemas.openxmlformats.org/drawingml/2006/table">
            <a:tbl>
              <a:tblPr>
                <a:tableStyleId>{5C22544A-7EE6-4342-B048-85BDC9FD1C3A}</a:tableStyleId>
              </a:tblPr>
              <a:tblGrid>
                <a:gridCol w="836522">
                  <a:extLst>
                    <a:ext uri="{9D8B030D-6E8A-4147-A177-3AD203B41FA5}">
                      <a16:colId xmlns:a16="http://schemas.microsoft.com/office/drawing/2014/main" val="3345852738"/>
                    </a:ext>
                  </a:extLst>
                </a:gridCol>
                <a:gridCol w="2070039">
                  <a:extLst>
                    <a:ext uri="{9D8B030D-6E8A-4147-A177-3AD203B41FA5}">
                      <a16:colId xmlns:a16="http://schemas.microsoft.com/office/drawing/2014/main" val="2776130249"/>
                    </a:ext>
                  </a:extLst>
                </a:gridCol>
                <a:gridCol w="978307">
                  <a:extLst>
                    <a:ext uri="{9D8B030D-6E8A-4147-A177-3AD203B41FA5}">
                      <a16:colId xmlns:a16="http://schemas.microsoft.com/office/drawing/2014/main" val="2895261054"/>
                    </a:ext>
                  </a:extLst>
                </a:gridCol>
                <a:gridCol w="1329188">
                  <a:extLst>
                    <a:ext uri="{9D8B030D-6E8A-4147-A177-3AD203B41FA5}">
                      <a16:colId xmlns:a16="http://schemas.microsoft.com/office/drawing/2014/main" val="43040338"/>
                    </a:ext>
                  </a:extLst>
                </a:gridCol>
                <a:gridCol w="1109486">
                  <a:extLst>
                    <a:ext uri="{9D8B030D-6E8A-4147-A177-3AD203B41FA5}">
                      <a16:colId xmlns:a16="http://schemas.microsoft.com/office/drawing/2014/main" val="4125695197"/>
                    </a:ext>
                  </a:extLst>
                </a:gridCol>
                <a:gridCol w="1063376">
                  <a:extLst>
                    <a:ext uri="{9D8B030D-6E8A-4147-A177-3AD203B41FA5}">
                      <a16:colId xmlns:a16="http://schemas.microsoft.com/office/drawing/2014/main" val="1810074537"/>
                    </a:ext>
                  </a:extLst>
                </a:gridCol>
                <a:gridCol w="1035020">
                  <a:extLst>
                    <a:ext uri="{9D8B030D-6E8A-4147-A177-3AD203B41FA5}">
                      <a16:colId xmlns:a16="http://schemas.microsoft.com/office/drawing/2014/main" val="287764081"/>
                    </a:ext>
                  </a:extLst>
                </a:gridCol>
              </a:tblGrid>
              <a:tr h="191841">
                <a:tc>
                  <a:txBody>
                    <a:bodyPr/>
                    <a:lstStyle/>
                    <a:p>
                      <a:pPr algn="ctr" fontAlgn="b"/>
                      <a:r>
                        <a:rPr lang="zh-CN" altLang="en-US" sz="1100" u="none" strike="noStrike" dirty="0">
                          <a:effectLst/>
                        </a:rPr>
                        <a:t>洗煤厂</a:t>
                      </a:r>
                      <a:endParaRPr lang="zh-CN" alt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dirty="0">
                          <a:effectLst/>
                        </a:rPr>
                        <a:t>干燥机烟气进口温度</a:t>
                      </a:r>
                      <a:r>
                        <a:rPr lang="en-US" altLang="zh-CN" sz="1100" u="none" strike="noStrike" dirty="0">
                          <a:effectLst/>
                        </a:rPr>
                        <a:t>ºC</a:t>
                      </a:r>
                      <a:endParaRPr lang="en-US" altLang="zh-CN"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a:effectLst/>
                        </a:rPr>
                        <a:t>焦煤粒度</a:t>
                      </a:r>
                      <a:r>
                        <a:rPr lang="en-CA" sz="1100" u="none" strike="noStrike">
                          <a:effectLst/>
                        </a:rPr>
                        <a:t>mm</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a:effectLst/>
                        </a:rPr>
                        <a:t>焦煤处理量 吨</a:t>
                      </a:r>
                      <a:r>
                        <a:rPr lang="en-US" altLang="zh-CN" sz="1100" u="none" strike="noStrike">
                          <a:effectLst/>
                        </a:rPr>
                        <a:t>/</a:t>
                      </a:r>
                      <a:r>
                        <a:rPr lang="zh-CN" altLang="en-US" sz="1100" u="none" strike="noStrike">
                          <a:effectLst/>
                        </a:rPr>
                        <a:t>时</a:t>
                      </a:r>
                      <a:endParaRPr lang="zh-CN" alt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dirty="0">
                          <a:effectLst/>
                        </a:rPr>
                        <a:t>水分蒸发量 吨</a:t>
                      </a:r>
                      <a:r>
                        <a:rPr lang="en-US" altLang="zh-CN" sz="1100" u="none" strike="noStrike" dirty="0">
                          <a:effectLst/>
                        </a:rPr>
                        <a:t>/</a:t>
                      </a:r>
                      <a:r>
                        <a:rPr lang="zh-CN" altLang="en-US" sz="1100" u="none" strike="noStrike" dirty="0">
                          <a:effectLst/>
                        </a:rPr>
                        <a:t>时</a:t>
                      </a:r>
                      <a:endParaRPr lang="zh-CN" alt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dirty="0">
                          <a:effectLst/>
                        </a:rPr>
                        <a:t>流化床面积 </a:t>
                      </a:r>
                      <a:r>
                        <a:rPr lang="en-CA" sz="1100" u="none" strike="noStrike" dirty="0">
                          <a:effectLst/>
                        </a:rPr>
                        <a:t>m2</a:t>
                      </a:r>
                      <a:endParaRPr lang="en-C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1100" u="none" strike="noStrike">
                          <a:effectLst/>
                        </a:rPr>
                        <a:t>设备制造厂商</a:t>
                      </a:r>
                      <a:endParaRPr lang="zh-CN" alt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11346658"/>
                  </a:ext>
                </a:extLst>
              </a:tr>
              <a:tr h="266451">
                <a:tc>
                  <a:txBody>
                    <a:bodyPr/>
                    <a:lstStyle/>
                    <a:p>
                      <a:pPr algn="ctr" fontAlgn="b"/>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zh-CN" altLang="en-US" sz="800" u="none" strike="noStrike" dirty="0">
                          <a:effectLst/>
                        </a:rPr>
                        <a:t>初始设计温度</a:t>
                      </a:r>
                      <a:r>
                        <a:rPr lang="en-US" altLang="zh-CN" sz="800" u="none" strike="noStrike" dirty="0">
                          <a:effectLst/>
                        </a:rPr>
                        <a:t>/</a:t>
                      </a:r>
                      <a:r>
                        <a:rPr lang="zh-CN" altLang="en-US" sz="800" u="none" strike="noStrike" dirty="0">
                          <a:effectLst/>
                        </a:rPr>
                        <a:t>现运行温度</a:t>
                      </a:r>
                      <a:r>
                        <a:rPr lang="en-US" altLang="zh-CN" sz="800" u="none" strike="noStrike" dirty="0">
                          <a:effectLst/>
                        </a:rPr>
                        <a:t>/</a:t>
                      </a:r>
                      <a:r>
                        <a:rPr lang="zh-CN" altLang="en-US" sz="800" u="none" strike="noStrike" dirty="0">
                          <a:effectLst/>
                        </a:rPr>
                        <a:t>最高许可温度</a:t>
                      </a:r>
                      <a:endParaRPr lang="zh-CN" altLang="en-US" sz="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12422042"/>
                  </a:ext>
                </a:extLst>
              </a:tr>
              <a:tr h="282010">
                <a:tc>
                  <a:txBody>
                    <a:bodyPr/>
                    <a:lstStyle/>
                    <a:p>
                      <a:pPr algn="ctr" fontAlgn="b"/>
                      <a:r>
                        <a:rPr lang="en-CA" sz="1100" u="none" strike="noStrike" dirty="0">
                          <a:effectLst/>
                        </a:rPr>
                        <a:t>GHO</a:t>
                      </a:r>
                      <a:endParaRPr lang="en-C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650/790/1100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1500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90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25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ENI</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38024037"/>
                  </a:ext>
                </a:extLst>
              </a:tr>
              <a:tr h="282010">
                <a:tc>
                  <a:txBody>
                    <a:bodyPr/>
                    <a:lstStyle/>
                    <a:p>
                      <a:pPr algn="ctr" fontAlgn="b"/>
                      <a:r>
                        <a:rPr lang="en-CA" sz="1100" u="none" strike="noStrike">
                          <a:effectLst/>
                        </a:rPr>
                        <a:t>FRO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650/780/1100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1000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25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ENI</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8581322"/>
                  </a:ext>
                </a:extLst>
              </a:tr>
              <a:tr h="282010">
                <a:tc>
                  <a:txBody>
                    <a:bodyPr/>
                    <a:lstStyle/>
                    <a:p>
                      <a:pPr algn="ctr" fontAlgn="b"/>
                      <a:r>
                        <a:rPr lang="en-CA" sz="1100" u="none" strike="noStrike">
                          <a:effectLst/>
                        </a:rPr>
                        <a:t>EVO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650/710/1100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0-50</a:t>
                      </a:r>
                      <a:endParaRPr lang="en-C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1200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70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FMC</a:t>
                      </a:r>
                      <a:endParaRPr lang="en-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19235669"/>
                  </a:ext>
                </a:extLst>
              </a:tr>
              <a:tr h="282010">
                <a:tc>
                  <a:txBody>
                    <a:bodyPr/>
                    <a:lstStyle/>
                    <a:p>
                      <a:pPr algn="ctr" fontAlgn="b"/>
                      <a:r>
                        <a:rPr lang="en-CA" sz="1100" u="none" strike="noStrike">
                          <a:effectLst/>
                        </a:rPr>
                        <a:t>LCO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650/600/1100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35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12</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McNally</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0817315"/>
                  </a:ext>
                </a:extLst>
              </a:tr>
              <a:tr h="282010">
                <a:tc>
                  <a:txBody>
                    <a:bodyPr/>
                    <a:lstStyle/>
                    <a:p>
                      <a:pPr algn="ctr" fontAlgn="b"/>
                      <a:r>
                        <a:rPr lang="en-CA" sz="1100" u="none" strike="noStrike">
                          <a:effectLst/>
                        </a:rPr>
                        <a:t>CMO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650/450/650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500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ENI</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399704"/>
                  </a:ext>
                </a:extLst>
              </a:tr>
              <a:tr h="380489">
                <a:tc>
                  <a:txBody>
                    <a:bodyPr/>
                    <a:lstStyle/>
                    <a:p>
                      <a:pPr algn="ctr" fontAlgn="b"/>
                      <a:r>
                        <a:rPr lang="en-CA" sz="1100" u="none" strike="noStrike">
                          <a:effectLst/>
                        </a:rPr>
                        <a:t>CRO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650/500/650</a:t>
                      </a:r>
                      <a:endParaRPr lang="en-C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40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12</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McNally</a:t>
                      </a:r>
                      <a:endParaRPr lang="en-CA"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1933637"/>
                  </a:ext>
                </a:extLst>
              </a:tr>
              <a:tr h="191841">
                <a:tc>
                  <a:txBody>
                    <a:bodyPr/>
                    <a:lstStyle/>
                    <a:p>
                      <a:pPr algn="ctr" fontAlgn="b"/>
                      <a:r>
                        <a:rPr lang="en-CA" sz="1100" u="none" strike="noStrike">
                          <a:effectLst/>
                        </a:rPr>
                        <a:t>QCO</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650/450/650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0-50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500</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35</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a:effectLst/>
                        </a:rPr>
                        <a:t>12</a:t>
                      </a:r>
                      <a:endParaRPr lang="en-CA"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100" u="none" strike="noStrike" dirty="0">
                          <a:effectLst/>
                        </a:rPr>
                        <a:t>McNally</a:t>
                      </a:r>
                      <a:endParaRPr lang="en-C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22470523"/>
                  </a:ext>
                </a:extLst>
              </a:tr>
            </a:tbl>
          </a:graphicData>
        </a:graphic>
      </p:graphicFrame>
    </p:spTree>
    <p:extLst>
      <p:ext uri="{BB962C8B-B14F-4D97-AF65-F5344CB8AC3E}">
        <p14:creationId xmlns:p14="http://schemas.microsoft.com/office/powerpoint/2010/main" val="4027870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4A7C92AA-547C-8622-569F-48597C595F0A}"/>
            </a:ext>
          </a:extLst>
        </p:cNvPr>
        <p:cNvGrpSpPr/>
        <p:nvPr/>
      </p:nvGrpSpPr>
      <p:grpSpPr>
        <a:xfrm>
          <a:off x="0" y="0"/>
          <a:ext cx="0" cy="0"/>
          <a:chOff x="0" y="0"/>
          <a:chExt cx="0" cy="0"/>
        </a:xfrm>
      </p:grpSpPr>
      <p:sp>
        <p:nvSpPr>
          <p:cNvPr id="320" name="Google Shape;320;g35dca2dc687_0_0">
            <a:extLst>
              <a:ext uri="{FF2B5EF4-FFF2-40B4-BE49-F238E27FC236}">
                <a16:creationId xmlns:a16="http://schemas.microsoft.com/office/drawing/2014/main" id="{EB758DEB-57A2-D242-0592-E4CD3C6778FE}"/>
              </a:ext>
            </a:extLst>
          </p:cNvPr>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21" name="Google Shape;321;g35dca2dc687_0_0">
            <a:extLst>
              <a:ext uri="{FF2B5EF4-FFF2-40B4-BE49-F238E27FC236}">
                <a16:creationId xmlns:a16="http://schemas.microsoft.com/office/drawing/2014/main" id="{223D6A35-B8E7-8F80-F746-F20702922B6B}"/>
              </a:ext>
            </a:extLst>
          </p:cNvPr>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22" name="Google Shape;322;g35dca2dc687_0_0">
            <a:extLst>
              <a:ext uri="{FF2B5EF4-FFF2-40B4-BE49-F238E27FC236}">
                <a16:creationId xmlns:a16="http://schemas.microsoft.com/office/drawing/2014/main" id="{A2971D3E-9F96-4602-740E-E6C42246FCEE}"/>
              </a:ext>
            </a:extLst>
          </p:cNvPr>
          <p:cNvSpPr txBox="1">
            <a:spLocks noGrp="1"/>
          </p:cNvSpPr>
          <p:nvPr>
            <p:ph type="body" idx="1"/>
          </p:nvPr>
        </p:nvSpPr>
        <p:spPr>
          <a:xfrm>
            <a:off x="223023" y="228788"/>
            <a:ext cx="8618522" cy="4230670"/>
          </a:xfrm>
          <a:prstGeom prst="rect">
            <a:avLst/>
          </a:prstGeom>
          <a:noFill/>
          <a:ln>
            <a:noFill/>
          </a:ln>
        </p:spPr>
        <p:txBody>
          <a:bodyPr spcFirstLastPara="1" wrap="square" lIns="68575" tIns="34275" rIns="68575" bIns="34275" anchor="t" anchorCtr="0">
            <a:noAutofit/>
          </a:bodyPr>
          <a:lstStyle/>
          <a:p>
            <a:pPr marL="6350" lvl="0" indent="0" algn="ctr">
              <a:lnSpc>
                <a:spcPct val="120000"/>
              </a:lnSpc>
              <a:spcBef>
                <a:spcPts val="0"/>
              </a:spcBef>
              <a:buClr>
                <a:srgbClr val="000000"/>
              </a:buClr>
              <a:buSzPts val="1500"/>
              <a:buNone/>
            </a:pPr>
            <a:r>
              <a:rPr lang="en-US" altLang="zh-CN" sz="1500" dirty="0"/>
              <a:t>  </a:t>
            </a:r>
            <a:r>
              <a:rPr lang="zh-CN" altLang="en-US" sz="4000" b="1" dirty="0"/>
              <a:t>戴尔塔干燥技术有限公司</a:t>
            </a:r>
            <a:endParaRPr lang="en-US" altLang="zh-CN" sz="4000" b="1" dirty="0"/>
          </a:p>
          <a:p>
            <a:pPr marL="6350" lvl="0" indent="0" algn="ctr">
              <a:lnSpc>
                <a:spcPct val="120000"/>
              </a:lnSpc>
              <a:spcBef>
                <a:spcPts val="0"/>
              </a:spcBef>
              <a:buClr>
                <a:srgbClr val="000000"/>
              </a:buClr>
              <a:buSzPts val="1500"/>
              <a:buNone/>
            </a:pPr>
            <a:endParaRPr lang="en-US" altLang="zh-CN" sz="1500" dirty="0"/>
          </a:p>
          <a:p>
            <a:pPr marL="6350" lvl="0" indent="0" algn="ctr">
              <a:lnSpc>
                <a:spcPct val="120000"/>
              </a:lnSpc>
              <a:spcBef>
                <a:spcPts val="0"/>
              </a:spcBef>
              <a:buClr>
                <a:srgbClr val="000000"/>
              </a:buClr>
              <a:buSzPts val="1500"/>
              <a:buNone/>
            </a:pPr>
            <a:r>
              <a:rPr lang="en-US" altLang="zh-CN" sz="1500" dirty="0"/>
              <a:t>305-3089 Bathurst St., Toronto, Ontario, M6A 2A4</a:t>
            </a:r>
          </a:p>
          <a:p>
            <a:pPr marL="6350" lvl="0" indent="0" algn="ctr">
              <a:lnSpc>
                <a:spcPct val="120000"/>
              </a:lnSpc>
              <a:spcBef>
                <a:spcPts val="0"/>
              </a:spcBef>
              <a:buClr>
                <a:srgbClr val="000000"/>
              </a:buClr>
              <a:buSzPts val="1500"/>
              <a:buNone/>
            </a:pPr>
            <a:r>
              <a:rPr lang="en-US" altLang="zh-CN" sz="1500" dirty="0"/>
              <a:t>Phone: +1.647.673.9832</a:t>
            </a:r>
          </a:p>
          <a:p>
            <a:pPr marL="6350" lvl="0" indent="0" algn="ctr">
              <a:lnSpc>
                <a:spcPct val="120000"/>
              </a:lnSpc>
              <a:spcBef>
                <a:spcPts val="0"/>
              </a:spcBef>
              <a:buClr>
                <a:srgbClr val="000000"/>
              </a:buClr>
              <a:buSzPts val="1500"/>
              <a:buNone/>
            </a:pPr>
            <a:r>
              <a:rPr lang="en-US" altLang="zh-CN" sz="1500" dirty="0"/>
              <a:t>E mail: long@deltadrying.ca</a:t>
            </a:r>
          </a:p>
          <a:p>
            <a:pPr marL="6350" lvl="0" indent="0" algn="ctr">
              <a:lnSpc>
                <a:spcPct val="120000"/>
              </a:lnSpc>
              <a:spcBef>
                <a:spcPts val="0"/>
              </a:spcBef>
              <a:buClr>
                <a:srgbClr val="000000"/>
              </a:buClr>
              <a:buSzPts val="1500"/>
              <a:buNone/>
            </a:pPr>
            <a:r>
              <a:rPr lang="en-US" altLang="zh-CN" sz="1500" dirty="0"/>
              <a:t>www.deltadrying.ca</a:t>
            </a:r>
          </a:p>
        </p:txBody>
      </p:sp>
    </p:spTree>
    <p:extLst>
      <p:ext uri="{BB962C8B-B14F-4D97-AF65-F5344CB8AC3E}">
        <p14:creationId xmlns:p14="http://schemas.microsoft.com/office/powerpoint/2010/main" val="261668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
        <p:cNvGrpSpPr/>
        <p:nvPr/>
      </p:nvGrpSpPr>
      <p:grpSpPr>
        <a:xfrm>
          <a:off x="0" y="0"/>
          <a:ext cx="0" cy="0"/>
          <a:chOff x="0" y="0"/>
          <a:chExt cx="0" cy="0"/>
        </a:xfrm>
      </p:grpSpPr>
      <p:sp>
        <p:nvSpPr>
          <p:cNvPr id="83" name="Google Shape;83;g36c89cca63f_0_46"/>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84" name="Google Shape;84;g36c89cca63f_0_46"/>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85" name="Google Shape;85;g36c89cca63f_0_46"/>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86" name="Google Shape;86;g36c89cca63f_0_46"/>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87" name="Google Shape;87;g36c89cca63f_0_46"/>
          <p:cNvSpPr txBox="1">
            <a:spLocks noGrp="1"/>
          </p:cNvSpPr>
          <p:nvPr>
            <p:ph type="body" idx="1"/>
          </p:nvPr>
        </p:nvSpPr>
        <p:spPr>
          <a:xfrm>
            <a:off x="478149" y="156200"/>
            <a:ext cx="6511047"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低阶煤（块煤）热解工艺</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为成熟工艺</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但是仅适用于块煤热解</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而块煤的产量低，价格高</a:t>
            </a: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pic>
        <p:nvPicPr>
          <p:cNvPr id="88" name="Google Shape;88;g36c89cca63f_0_46"/>
          <p:cNvPicPr preferRelativeResize="0"/>
          <p:nvPr/>
        </p:nvPicPr>
        <p:blipFill>
          <a:blip r:embed="rId4">
            <a:alphaModFix/>
          </a:blip>
          <a:stretch>
            <a:fillRect/>
          </a:stretch>
        </p:blipFill>
        <p:spPr>
          <a:xfrm>
            <a:off x="2154804" y="2035649"/>
            <a:ext cx="6758976" cy="292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sp>
        <p:nvSpPr>
          <p:cNvPr id="93" name="Google Shape;93;g36c8e9b295e_0_12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94" name="Google Shape;94;g36c8e9b295e_0_12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95" name="Google Shape;95;g36c8e9b295e_0_12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96" name="Google Shape;96;g36c8e9b295e_0_120"/>
          <p:cNvSpPr txBox="1">
            <a:spLocks noGrp="1"/>
          </p:cNvSpPr>
          <p:nvPr>
            <p:ph type="body" idx="1"/>
          </p:nvPr>
        </p:nvSpPr>
        <p:spPr>
          <a:xfrm>
            <a:off x="80425" y="156200"/>
            <a:ext cx="4849384"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低阶煤（小粒径煤）热解工艺</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为未成熟工艺</a:t>
            </a: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pic>
        <p:nvPicPr>
          <p:cNvPr id="97" name="Google Shape;97;g36c8e9b295e_0_120"/>
          <p:cNvPicPr preferRelativeResize="0"/>
          <p:nvPr/>
        </p:nvPicPr>
        <p:blipFill>
          <a:blip r:embed="rId4">
            <a:alphaModFix/>
          </a:blip>
          <a:stretch>
            <a:fillRect/>
          </a:stretch>
        </p:blipFill>
        <p:spPr>
          <a:xfrm>
            <a:off x="820305" y="1630441"/>
            <a:ext cx="8219007" cy="34076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g36c8e9b295e_0_13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03" name="Google Shape;103;g36c8e9b295e_0_13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04" name="Google Shape;104;g36c8e9b295e_0_13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05" name="Google Shape;105;g36c8e9b295e_0_130"/>
          <p:cNvSpPr txBox="1">
            <a:spLocks noGrp="1"/>
          </p:cNvSpPr>
          <p:nvPr>
            <p:ph type="body" idx="1"/>
          </p:nvPr>
        </p:nvSpPr>
        <p:spPr>
          <a:xfrm>
            <a:off x="80424" y="156200"/>
            <a:ext cx="7747935" cy="270627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为未成熟工艺</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随着采煤技术机械化</a:t>
            </a:r>
            <a:r>
              <a:rPr lang="zh-CN" altLang="en-US" sz="1500" dirty="0"/>
              <a:t>程度提高</a:t>
            </a:r>
            <a:r>
              <a:rPr lang="en" sz="1500" dirty="0"/>
              <a:t>，粉煤的比例越来越高，价格也越来越便宜</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en" sz="1500" dirty="0"/>
              <a:t>因此粉煤热解是关键</a:t>
            </a: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pic>
        <p:nvPicPr>
          <p:cNvPr id="106" name="Google Shape;106;g36c8e9b295e_0_130"/>
          <p:cNvPicPr preferRelativeResize="0"/>
          <p:nvPr/>
        </p:nvPicPr>
        <p:blipFill>
          <a:blip r:embed="rId4">
            <a:alphaModFix/>
          </a:blip>
          <a:stretch>
            <a:fillRect/>
          </a:stretch>
        </p:blipFill>
        <p:spPr>
          <a:xfrm>
            <a:off x="1469125" y="1658653"/>
            <a:ext cx="7484723" cy="33286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111" name="Google Shape;111;g36c8e9b295e_0_139"/>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12" name="Google Shape;112;g36c8e9b295e_0_139"/>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13" name="Google Shape;113;g36c8e9b295e_0_139"/>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14" name="Google Shape;114;g36c8e9b295e_0_139"/>
          <p:cNvSpPr txBox="1">
            <a:spLocks noGrp="1"/>
          </p:cNvSpPr>
          <p:nvPr>
            <p:ph type="body" idx="1"/>
          </p:nvPr>
        </p:nvSpPr>
        <p:spPr>
          <a:xfrm>
            <a:off x="80424" y="156200"/>
            <a:ext cx="7004187"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主要热解装置</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移动床‘</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流化床</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回转炉</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旋转炉</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带式炉</a:t>
            </a: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g36c8e9b295e_0_147"/>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0" name="Google Shape;120;g36c8e9b295e_0_147"/>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1" name="Google Shape;121;g36c8e9b295e_0_147"/>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22" name="Google Shape;122;g36c8e9b295e_0_147"/>
          <p:cNvSpPr txBox="1">
            <a:spLocks noGrp="1"/>
          </p:cNvSpPr>
          <p:nvPr>
            <p:ph type="body" idx="1"/>
          </p:nvPr>
        </p:nvSpPr>
        <p:spPr>
          <a:xfrm>
            <a:off x="490653" y="156200"/>
            <a:ext cx="7337706"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主要加热方式</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烟气直接换热</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烟气间接换热</a:t>
            </a:r>
            <a:endParaRPr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en" sz="1500" dirty="0"/>
              <a:t>热载体 </a:t>
            </a: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390450" y="163514"/>
            <a:ext cx="8548724" cy="4481638"/>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chemeClr val="dk1"/>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r>
              <a:rPr lang="zh-CN" altLang="en-US" sz="1500" dirty="0"/>
              <a:t>低阶煤</a:t>
            </a:r>
            <a:r>
              <a:rPr lang="en-US" altLang="zh-CN" sz="1500" dirty="0"/>
              <a:t>(</a:t>
            </a:r>
            <a:r>
              <a:rPr lang="zh-CN" altLang="en-US" sz="1500" dirty="0"/>
              <a:t>粉煤</a:t>
            </a:r>
            <a:r>
              <a:rPr lang="en-US" altLang="zh-CN" sz="1500" dirty="0"/>
              <a:t>)</a:t>
            </a:r>
            <a:r>
              <a:rPr lang="zh-CN" altLang="en-US" sz="1500" dirty="0"/>
              <a:t>热解工艺有三种产品：煤焦油，热解气和半焦</a:t>
            </a:r>
            <a:endParaRPr lang="en-CA" altLang="zh-CN" sz="1500" dirty="0"/>
          </a:p>
          <a:p>
            <a:pPr marL="387350" indent="-285750">
              <a:lnSpc>
                <a:spcPct val="120000"/>
              </a:lnSpc>
              <a:spcBef>
                <a:spcPts val="0"/>
              </a:spcBef>
              <a:buSzPts val="1500"/>
              <a:buFont typeface="Wingdings" panose="05000000000000000000" pitchFamily="2" charset="2"/>
              <a:buChar char="§"/>
            </a:pPr>
            <a:r>
              <a:rPr lang="zh-CN" altLang="en-US" sz="1500" dirty="0"/>
              <a:t>其中煤焦油的价格最高，低阶煤</a:t>
            </a:r>
            <a:r>
              <a:rPr lang="en-US" altLang="zh-CN" sz="1500" dirty="0"/>
              <a:t>(</a:t>
            </a:r>
            <a:r>
              <a:rPr lang="zh-CN" altLang="en-US" sz="1500" dirty="0"/>
              <a:t>粉煤</a:t>
            </a:r>
            <a:r>
              <a:rPr lang="en-US" altLang="zh-CN" sz="1500" dirty="0"/>
              <a:t>)</a:t>
            </a:r>
            <a:r>
              <a:rPr lang="zh-CN" altLang="en-US" sz="1500" dirty="0"/>
              <a:t>热解工艺应该同时兼顾煤焦油产品质量和煤焦油的产率最大化</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q"/>
            </a:pPr>
            <a:r>
              <a:rPr lang="zh-CN" altLang="en-US" sz="1500" dirty="0"/>
              <a:t>如果热解气中粉尘含量过高，煤焦油的含尘量高，售价低，而且热解气体处理装置无法长时间稳定运行</a:t>
            </a:r>
            <a:r>
              <a:rPr lang="en-CA" altLang="zh-CN" sz="1500" dirty="0"/>
              <a:t> </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r>
              <a:rPr lang="zh-CN" altLang="en-US" sz="1500" b="1" dirty="0">
                <a:solidFill>
                  <a:srgbClr val="1201B1"/>
                </a:solidFill>
              </a:rPr>
              <a:t>低阶煤</a:t>
            </a:r>
            <a:r>
              <a:rPr lang="en-US" altLang="zh-CN" sz="1500" b="1" dirty="0">
                <a:solidFill>
                  <a:srgbClr val="1201B1"/>
                </a:solidFill>
              </a:rPr>
              <a:t>(</a:t>
            </a:r>
            <a:r>
              <a:rPr lang="zh-CN" altLang="en-US" sz="1500" b="1" dirty="0">
                <a:solidFill>
                  <a:srgbClr val="1201B1"/>
                </a:solidFill>
              </a:rPr>
              <a:t>粉煤</a:t>
            </a:r>
            <a:r>
              <a:rPr lang="en-US" altLang="zh-CN" sz="1500" b="1" dirty="0">
                <a:solidFill>
                  <a:srgbClr val="1201B1"/>
                </a:solidFill>
              </a:rPr>
              <a:t>)</a:t>
            </a:r>
            <a:r>
              <a:rPr lang="zh-CN" altLang="en-US" sz="1500" b="1" dirty="0">
                <a:solidFill>
                  <a:srgbClr val="1201B1"/>
                </a:solidFill>
              </a:rPr>
              <a:t>热解工艺的研发应该满足以下要求</a:t>
            </a:r>
          </a:p>
          <a:p>
            <a:pPr marL="387350" lvl="0" indent="-285750" algn="l" rtl="0">
              <a:lnSpc>
                <a:spcPct val="120000"/>
              </a:lnSpc>
              <a:spcBef>
                <a:spcPts val="0"/>
              </a:spcBef>
              <a:spcAft>
                <a:spcPts val="0"/>
              </a:spcAft>
              <a:buClr>
                <a:schemeClr val="dk1"/>
              </a:buClr>
              <a:buSzPts val="1500"/>
              <a:buFont typeface="Wingdings" panose="05000000000000000000" pitchFamily="2" charset="2"/>
              <a:buChar char="Ø"/>
            </a:pPr>
            <a:r>
              <a:rPr lang="en" sz="1500" b="1" dirty="0">
                <a:solidFill>
                  <a:srgbClr val="1201B1"/>
                </a:solidFill>
              </a:rPr>
              <a:t>热解气体中粉尘含量应该</a:t>
            </a:r>
            <a:r>
              <a:rPr lang="zh-CN" altLang="en-US" sz="1500" b="1" dirty="0">
                <a:solidFill>
                  <a:srgbClr val="1201B1"/>
                </a:solidFill>
              </a:rPr>
              <a:t>尽可能地</a:t>
            </a:r>
            <a:r>
              <a:rPr lang="en" sz="1500" b="1" dirty="0">
                <a:solidFill>
                  <a:srgbClr val="1201B1"/>
                </a:solidFill>
              </a:rPr>
              <a:t>低</a:t>
            </a:r>
          </a:p>
          <a:p>
            <a:pPr marL="387350" indent="-285750">
              <a:lnSpc>
                <a:spcPct val="120000"/>
              </a:lnSpc>
              <a:spcBef>
                <a:spcPts val="0"/>
              </a:spcBef>
              <a:buSzPts val="1500"/>
              <a:buFont typeface="Wingdings" panose="05000000000000000000" pitchFamily="2" charset="2"/>
              <a:buChar char="Ø"/>
            </a:pPr>
            <a:r>
              <a:rPr lang="zh-CN" altLang="en-US" sz="1500" b="1" dirty="0">
                <a:solidFill>
                  <a:srgbClr val="1201B1"/>
                </a:solidFill>
              </a:rPr>
              <a:t>煤焦油产率应该尽可能地高</a:t>
            </a:r>
            <a:endParaRPr lang="en-CA" altLang="zh-CN" sz="1500" b="1" dirty="0">
              <a:solidFill>
                <a:srgbClr val="1201B1"/>
              </a:solidFill>
            </a:endParaRPr>
          </a:p>
          <a:p>
            <a:pPr marL="387350" lvl="0" indent="-285750" algn="l" rtl="0">
              <a:lnSpc>
                <a:spcPct val="120000"/>
              </a:lnSpc>
              <a:spcBef>
                <a:spcPts val="0"/>
              </a:spcBef>
              <a:spcAft>
                <a:spcPts val="0"/>
              </a:spcAft>
              <a:buClr>
                <a:schemeClr val="dk1"/>
              </a:buClr>
              <a:buSzPts val="1500"/>
              <a:buFont typeface="Wingdings" panose="05000000000000000000" pitchFamily="2" charset="2"/>
              <a:buChar char="Ø"/>
            </a:pPr>
            <a:r>
              <a:rPr lang="en" sz="1500" b="1" dirty="0">
                <a:solidFill>
                  <a:srgbClr val="1201B1"/>
                </a:solidFill>
              </a:rPr>
              <a:t>单机产量要大</a:t>
            </a:r>
            <a:endParaRPr sz="1500" b="1" dirty="0">
              <a:solidFill>
                <a:srgbClr val="1201B1"/>
              </a:solidFill>
            </a:endParaRPr>
          </a:p>
          <a:p>
            <a:pPr marL="387350" indent="-285750">
              <a:lnSpc>
                <a:spcPct val="120000"/>
              </a:lnSpc>
              <a:spcBef>
                <a:spcPts val="0"/>
              </a:spcBef>
              <a:buSzPts val="1500"/>
              <a:buFont typeface="Wingdings" panose="05000000000000000000" pitchFamily="2" charset="2"/>
              <a:buChar char="Ø"/>
            </a:pPr>
            <a:r>
              <a:rPr lang="en" sz="1500" b="1" dirty="0">
                <a:solidFill>
                  <a:srgbClr val="1201B1"/>
                </a:solidFill>
              </a:rPr>
              <a:t>工艺消耗和投资</a:t>
            </a:r>
            <a:r>
              <a:rPr lang="zh-CN" altLang="en-US" sz="1500" b="1" dirty="0">
                <a:solidFill>
                  <a:srgbClr val="1201B1"/>
                </a:solidFill>
              </a:rPr>
              <a:t>应该尽可能地低</a:t>
            </a:r>
            <a:r>
              <a:rPr lang="en" sz="1500" b="1" dirty="0">
                <a:solidFill>
                  <a:srgbClr val="1201B1"/>
                </a:solidFill>
              </a:rPr>
              <a:t> </a:t>
            </a:r>
          </a:p>
          <a:p>
            <a:pPr marL="387350" indent="-285750">
              <a:lnSpc>
                <a:spcPct val="120000"/>
              </a:lnSpc>
              <a:spcBef>
                <a:spcPts val="0"/>
              </a:spcBef>
              <a:buSzPts val="1500"/>
              <a:buFont typeface="Wingdings" panose="05000000000000000000" pitchFamily="2" charset="2"/>
              <a:buChar char="ü"/>
            </a:pPr>
            <a:r>
              <a:rPr lang="en-CA" altLang="zh-CN" sz="1500" b="1" dirty="0">
                <a:solidFill>
                  <a:srgbClr val="1201B1"/>
                </a:solidFill>
              </a:rPr>
              <a:t> </a:t>
            </a:r>
            <a:endParaRPr sz="15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17940</TotalTime>
  <Words>3444</Words>
  <Application>Microsoft Office PowerPoint</Application>
  <PresentationFormat>全屏显示(16:9)</PresentationFormat>
  <Paragraphs>469</Paragraphs>
  <Slides>39</Slides>
  <Notes>39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KaiTi</vt:lpstr>
      <vt:lpstr>Microsoft JhengHei</vt:lpstr>
      <vt:lpstr>Noto Sans Symbols</vt:lpstr>
      <vt:lpstr>PMingLiU-ExtB</vt:lpstr>
      <vt:lpstr>Arial</vt:lpstr>
      <vt:lpstr>Calibri</vt:lpstr>
      <vt:lpstr>Courier New</vt:lpstr>
      <vt:lpstr>Simplified Arabic</vt:lpstr>
      <vt:lpstr>Verdana</vt:lpstr>
      <vt:lpstr>Wingdings</vt:lpstr>
      <vt:lpstr>Simple Light</vt:lpstr>
      <vt:lpstr> 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PowerPoint 演示文稿</vt:lpstr>
      <vt:lpstr>Solutions for Coal Drying </vt:lpstr>
      <vt:lpstr>Solutions for Coal Drying </vt:lpstr>
      <vt:lpstr>Solutions for Coal Drying </vt:lpstr>
      <vt:lpstr>Solutions for Coal Drying </vt:lpstr>
      <vt:lpstr>Solutions for Coal Drying </vt:lpstr>
      <vt:lpstr>Solutions for Coal Drying </vt:lpstr>
      <vt:lpstr> Solutions for Coal Drying </vt:lpstr>
      <vt:lpstr>Solutions for Coal Drying </vt:lpstr>
      <vt:lpstr>Solutions for Coal Drying </vt:lpstr>
      <vt:lpstr>Solutions for Coal Drying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Coal Drying</dc:title>
  <dc:creator>Admin</dc:creator>
  <cp:lastModifiedBy>Helen</cp:lastModifiedBy>
  <cp:revision>154</cp:revision>
  <dcterms:modified xsi:type="dcterms:W3CDTF">2025-09-28T22:02:05Z</dcterms:modified>
</cp:coreProperties>
</file>