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302" r:id="rId3"/>
    <p:sldId id="303" r:id="rId4"/>
    <p:sldId id="287" r:id="rId5"/>
    <p:sldId id="286" r:id="rId6"/>
    <p:sldId id="294" r:id="rId7"/>
    <p:sldId id="295" r:id="rId8"/>
    <p:sldId id="296" r:id="rId9"/>
    <p:sldId id="297" r:id="rId10"/>
    <p:sldId id="299" r:id="rId11"/>
    <p:sldId id="300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5135"/>
    <a:srgbClr val="5DF1F5"/>
    <a:srgbClr val="3D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726333" y="635000"/>
            <a:ext cx="465667" cy="6223000"/>
          </a:xfrm>
          <a:prstGeom prst="rect">
            <a:avLst/>
          </a:prstGeom>
          <a:solidFill>
            <a:srgbClr val="FB51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635000"/>
          </a:xfrm>
          <a:prstGeom prst="rect">
            <a:avLst/>
          </a:prstGeom>
          <a:solidFill>
            <a:srgbClr val="5DF1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917912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70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5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5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3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5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3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F425A-FCD1-4FF1-9483-5269F6345941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F579C-F557-40C3-90DC-27858F632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6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55AE-625D-4F53-9319-3C84143F7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049" y="2103437"/>
            <a:ext cx="7259425" cy="1325563"/>
          </a:xfrm>
        </p:spPr>
        <p:txBody>
          <a:bodyPr/>
          <a:lstStyle/>
          <a:p>
            <a:r>
              <a:rPr lang="en-US" b="1" dirty="0"/>
              <a:t>Key Information Officer Forum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84F05-C46B-4458-9247-5D6F499BE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521" y="3569584"/>
            <a:ext cx="4148579" cy="8987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Gus Verzosa,15/03/2018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AD4E0F-825D-49EE-B237-A876E0B59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94" y="314325"/>
            <a:ext cx="57404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0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/>
              <a:t>The KIO &amp; the virtualization of ICT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AU" dirty="0"/>
              <a:t> Movement of traditional ICT functions to business areas</a:t>
            </a:r>
          </a:p>
          <a:p>
            <a:r>
              <a:rPr lang="en-AU" dirty="0"/>
              <a:t> Dynamic, formal/informal disaggregation of traditional ICT</a:t>
            </a:r>
            <a:endParaRPr lang="en-US" dirty="0"/>
          </a:p>
          <a:p>
            <a:r>
              <a:rPr lang="en-US" dirty="0"/>
              <a:t> </a:t>
            </a:r>
            <a:r>
              <a:rPr lang="en-AU" dirty="0"/>
              <a:t>ICT becomes embedded in business areas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9B4223-D6A8-4C42-8716-2670F4CAF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803" y="3164627"/>
            <a:ext cx="3086019" cy="218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9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/>
              <a:t>Impact of KIO on organization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AU" dirty="0"/>
              <a:t>Faster, more responsive to business information needs</a:t>
            </a:r>
          </a:p>
          <a:p>
            <a:r>
              <a:rPr lang="en-AU" dirty="0"/>
              <a:t>Reinvention of information provisioning</a:t>
            </a:r>
          </a:p>
          <a:p>
            <a:r>
              <a:rPr lang="en-AU" dirty="0"/>
              <a:t>Optimized information and ICT assets and staff</a:t>
            </a:r>
          </a:p>
          <a:p>
            <a:r>
              <a:rPr lang="en-AU" dirty="0"/>
              <a:t>Accelerated information and ICT initiatives</a:t>
            </a:r>
          </a:p>
          <a:p>
            <a:r>
              <a:rPr lang="en-AU" dirty="0"/>
              <a:t>Education of all areas on information and ICT processes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A888D-D7E4-4B72-B8DE-60469E3D9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563" y="69369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858" y="235124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4712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Forum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17715"/>
            <a:ext cx="10515600" cy="4636542"/>
          </a:xfrm>
        </p:spPr>
        <p:txBody>
          <a:bodyPr>
            <a:normAutofit lnSpcReduction="10000"/>
          </a:bodyPr>
          <a:lstStyle/>
          <a:p>
            <a:r>
              <a:rPr lang="en-AU" dirty="0"/>
              <a:t>Sharing knowledge on new trends in information, data, and knowledge management among members.</a:t>
            </a:r>
          </a:p>
          <a:p>
            <a:r>
              <a:rPr lang="en-AU" dirty="0"/>
              <a:t>Exposing members to technology offerings in the market relevant to information, data, and knowledge management.</a:t>
            </a:r>
          </a:p>
          <a:p>
            <a:r>
              <a:rPr lang="en-AU" dirty="0"/>
              <a:t>Providing opportunities for collaboration on projects and resources industry wide to leverage cross-organisational strengths and address organisational gaps effectively and efficiently.</a:t>
            </a:r>
          </a:p>
          <a:p>
            <a:r>
              <a:rPr lang="en-AU" dirty="0"/>
              <a:t>Promote innovation in information, data, and knowledge management.</a:t>
            </a:r>
          </a:p>
          <a:p>
            <a:r>
              <a:rPr lang="en-AU" dirty="0"/>
              <a:t>Build a core group of experts which can be leveraged by the industry to lead new, emerging initiatives.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8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96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Coverage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074656"/>
            <a:ext cx="10515600" cy="5363851"/>
          </a:xfrm>
        </p:spPr>
        <p:txBody>
          <a:bodyPr>
            <a:normAutofit/>
          </a:bodyPr>
          <a:lstStyle/>
          <a:p>
            <a:r>
              <a:rPr lang="en-AU" dirty="0"/>
              <a:t>Strategic ICT</a:t>
            </a:r>
          </a:p>
          <a:p>
            <a:r>
              <a:rPr lang="en-AU" dirty="0"/>
              <a:t>Analytics, Big Data, business intelligence, artificial intelligence</a:t>
            </a:r>
          </a:p>
          <a:p>
            <a:r>
              <a:rPr lang="en-AU" dirty="0"/>
              <a:t>Information, data management, knowledge management</a:t>
            </a:r>
          </a:p>
          <a:p>
            <a:r>
              <a:rPr lang="en-AU" dirty="0"/>
              <a:t>Business process design/redesign</a:t>
            </a:r>
          </a:p>
          <a:p>
            <a:r>
              <a:rPr lang="en-AU" dirty="0"/>
              <a:t>Digital transformation</a:t>
            </a:r>
          </a:p>
          <a:p>
            <a:r>
              <a:rPr lang="en-AU" dirty="0"/>
              <a:t>Enterprise architecture</a:t>
            </a:r>
          </a:p>
          <a:p>
            <a:r>
              <a:rPr lang="en-AU" dirty="0"/>
              <a:t>ERP (enterprise resource planning), CRM (customer relationship management), SCM (supply chain management), PLM (product lifecycle management), HCM (human capital management)</a:t>
            </a:r>
          </a:p>
          <a:p>
            <a:r>
              <a:rPr lang="en-AU" dirty="0"/>
              <a:t>Cloud</a:t>
            </a:r>
          </a:p>
          <a:p>
            <a:r>
              <a:rPr lang="en-AU" dirty="0"/>
              <a:t>Cybersecurity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077" y="1620744"/>
            <a:ext cx="7793509" cy="1325563"/>
          </a:xfrm>
        </p:spPr>
        <p:txBody>
          <a:bodyPr>
            <a:normAutofit/>
          </a:bodyPr>
          <a:lstStyle/>
          <a:p>
            <a:r>
              <a:rPr lang="en-AU" sz="3600" b="1" dirty="0"/>
              <a:t>Who is the key information officer (KIO)?</a:t>
            </a:r>
            <a:endParaRPr lang="en-US" sz="3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D39D5-EA44-4C7D-9702-AEDF69D865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493" y="2841949"/>
            <a:ext cx="3022675" cy="308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4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Characteristics of the KIO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Strategic vision</a:t>
            </a:r>
          </a:p>
          <a:p>
            <a:r>
              <a:rPr lang="en-US" dirty="0"/>
              <a:t>Passion: advocacy; credible; sustainable; acceptable</a:t>
            </a:r>
          </a:p>
          <a:p>
            <a:r>
              <a:rPr lang="en-US" dirty="0"/>
              <a:t>Position-blind</a:t>
            </a:r>
          </a:p>
          <a:p>
            <a:r>
              <a:rPr lang="en-US" dirty="0"/>
              <a:t>Integrity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1470BF-E072-4FBE-8F3C-4B21DA478A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286" y="2905932"/>
            <a:ext cx="5374314" cy="274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8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Emergence of the KIO - factors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 natural force of </a:t>
            </a:r>
            <a:r>
              <a:rPr lang="en-US" dirty="0" err="1"/>
              <a:t>cybernature</a:t>
            </a:r>
            <a:endParaRPr lang="en-US" dirty="0"/>
          </a:p>
          <a:p>
            <a:r>
              <a:rPr lang="en-US" dirty="0"/>
              <a:t>Incompetent CIO</a:t>
            </a:r>
          </a:p>
          <a:p>
            <a:r>
              <a:rPr lang="en-US" dirty="0"/>
              <a:t>ICT complacency</a:t>
            </a:r>
          </a:p>
          <a:p>
            <a:r>
              <a:rPr lang="en-US" dirty="0" err="1"/>
              <a:t>Cybernatural</a:t>
            </a:r>
            <a:r>
              <a:rPr lang="en-US" dirty="0"/>
              <a:t> selection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C8500B-5ACA-40C8-9F03-7D9EB59CA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105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9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Signs of the emergence of the KIO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ICT losing control of projects to business areas</a:t>
            </a:r>
          </a:p>
          <a:p>
            <a:r>
              <a:rPr lang="en-US" dirty="0"/>
              <a:t>Business areas initiating ICT projects</a:t>
            </a:r>
          </a:p>
          <a:p>
            <a:r>
              <a:rPr lang="en-US" dirty="0"/>
              <a:t>Information advocacy from elsewhere</a:t>
            </a:r>
          </a:p>
          <a:p>
            <a:r>
              <a:rPr lang="en-US" dirty="0"/>
              <a:t>Key information functions move outside of ICT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5958F-84F4-4E87-A2FA-AEC79DCDDC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7" y="3727342"/>
            <a:ext cx="4300780" cy="26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4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What does the KIO do?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Leads information advocacy</a:t>
            </a:r>
          </a:p>
          <a:p>
            <a:r>
              <a:rPr lang="en-US" dirty="0"/>
              <a:t>Create vision for information management</a:t>
            </a:r>
          </a:p>
          <a:p>
            <a:r>
              <a:rPr lang="en-US" dirty="0"/>
              <a:t>Conceptualizes information projects</a:t>
            </a:r>
          </a:p>
          <a:p>
            <a:r>
              <a:rPr lang="en-US" dirty="0"/>
              <a:t>Drives information projects</a:t>
            </a:r>
          </a:p>
          <a:p>
            <a:r>
              <a:rPr lang="en-US" dirty="0"/>
              <a:t>Pushes CIO to work or exit</a:t>
            </a:r>
          </a:p>
          <a:p>
            <a:r>
              <a:rPr lang="en-US" dirty="0"/>
              <a:t>Assumes de facto leadership of ICT programs &amp; projects</a:t>
            </a:r>
          </a:p>
          <a:p>
            <a:r>
              <a:rPr lang="en-US" dirty="0"/>
              <a:t>Completes &amp; succeeds in ICT projects where CIO fails or does nothing</a:t>
            </a:r>
          </a:p>
          <a:p>
            <a:r>
              <a:rPr lang="en-US" dirty="0"/>
              <a:t>10plan90execute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4DBE9-9984-48D7-8D9B-4806554B7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626" y="521131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8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Techniques of the KIO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0291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Creative exploration</a:t>
            </a:r>
          </a:p>
          <a:p>
            <a:r>
              <a:rPr lang="en-US" dirty="0"/>
              <a:t>Simple strategy &amp; planning</a:t>
            </a:r>
          </a:p>
          <a:p>
            <a:r>
              <a:rPr lang="en-US" dirty="0"/>
              <a:t>Fast execution</a:t>
            </a:r>
          </a:p>
          <a:p>
            <a:r>
              <a:rPr lang="en-US" dirty="0"/>
              <a:t>Value review and auto-cycling</a:t>
            </a:r>
          </a:p>
          <a:p>
            <a:r>
              <a:rPr lang="en-US" dirty="0"/>
              <a:t>AOTF – architecture on the fly</a:t>
            </a:r>
          </a:p>
          <a:p>
            <a:r>
              <a:rPr lang="en-US" dirty="0"/>
              <a:t>AT2M – agility to the max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A04F29-F82D-4189-B20B-5324F6091F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675" y="2967926"/>
            <a:ext cx="4375264" cy="246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382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Key Information Officer Forum</vt:lpstr>
      <vt:lpstr>Forum objectives</vt:lpstr>
      <vt:lpstr>Coverage</vt:lpstr>
      <vt:lpstr>Who is the key information officer (KIO)?</vt:lpstr>
      <vt:lpstr>Characteristics of the KIO </vt:lpstr>
      <vt:lpstr>Emergence of the KIO - factors</vt:lpstr>
      <vt:lpstr>Signs of the emergence of the KIO</vt:lpstr>
      <vt:lpstr>What does the KIO do?</vt:lpstr>
      <vt:lpstr>Techniques of the KIO</vt:lpstr>
      <vt:lpstr>The KIO &amp; the virtualization of ICT</vt:lpstr>
      <vt:lpstr>Impact of KIO on organization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Gus Verzosa</dc:creator>
  <cp:lastModifiedBy>Augusto Verzosa</cp:lastModifiedBy>
  <cp:revision>43</cp:revision>
  <dcterms:created xsi:type="dcterms:W3CDTF">2015-12-07T23:55:22Z</dcterms:created>
  <dcterms:modified xsi:type="dcterms:W3CDTF">2018-03-14T23:26:36Z</dcterms:modified>
</cp:coreProperties>
</file>