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Fira Mono Medium"/>
      <p:regular r:id="rId15"/>
    </p:embeddedFont>
    <p:embeddedFont>
      <p:font typeface="Fira Mono Medium"/>
      <p:regular r:id="rId16"/>
    </p:embeddedFont>
    <p:embeddedFont>
      <p:font typeface="Fira Sans"/>
      <p:regular r:id="rId17"/>
    </p:embeddedFont>
    <p:embeddedFont>
      <p:font typeface="Fira Sans"/>
      <p:regular r:id="rId18"/>
    </p:embeddedFont>
    <p:embeddedFont>
      <p:font typeface="Fira Sans"/>
      <p:regular r:id="rId19"/>
    </p:embeddedFont>
    <p:embeddedFont>
      <p:font typeface="Fira Sans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1E2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6BD8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6BD8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6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9.xml"/><Relationship Id="rId10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243351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Lake Therapies: Your Comprehensive Mental Health Resource Hub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419123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Welcome to Lake Therapies, where we provide accessible, comprehensive mental health resources to support your wellbeing journey. Explore our extensive collection of videos, PDFs, interactive tools, and crisis support options.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5172194"/>
            <a:ext cx="2337078" cy="623768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15" y="5172194"/>
            <a:ext cx="1851303" cy="623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2009"/>
            <a:ext cx="112261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Understanding Mental Health Today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107763"/>
            <a:ext cx="63512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90%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2439114" y="3139559"/>
            <a:ext cx="3060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Crisis Recognition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629978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Americans who acknowledge a mental health crisis exists nationwide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485221" y="2107763"/>
            <a:ext cx="63513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50%</a:t>
            </a:r>
            <a:endParaRPr lang="en-US" sz="5850" dirty="0"/>
          </a:p>
        </p:txBody>
      </p:sp>
      <p:sp>
        <p:nvSpPr>
          <p:cNvPr id="7" name="Text 5"/>
          <p:cNvSpPr/>
          <p:nvPr/>
        </p:nvSpPr>
        <p:spPr>
          <a:xfrm>
            <a:off x="9045654" y="3139559"/>
            <a:ext cx="32305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Young Adult Anxiety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485221" y="3629978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Young adults reporting frequent feelings of anxiety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149572"/>
            <a:ext cx="63512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60%</a:t>
            </a:r>
            <a:endParaRPr lang="en-US" sz="5850" dirty="0"/>
          </a:p>
        </p:txBody>
      </p:sp>
      <p:sp>
        <p:nvSpPr>
          <p:cNvPr id="10" name="Text 8"/>
          <p:cNvSpPr/>
          <p:nvPr/>
        </p:nvSpPr>
        <p:spPr>
          <a:xfrm>
            <a:off x="2551748" y="61813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Treatment Gap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93790" y="6671786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Young people with major depression receiving no mental health treatment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485221" y="5149572"/>
            <a:ext cx="63513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55%</a:t>
            </a:r>
            <a:endParaRPr lang="en-US" sz="5850" dirty="0"/>
          </a:p>
        </p:txBody>
      </p:sp>
      <p:sp>
        <p:nvSpPr>
          <p:cNvPr id="13" name="Text 11"/>
          <p:cNvSpPr/>
          <p:nvPr/>
        </p:nvSpPr>
        <p:spPr>
          <a:xfrm>
            <a:off x="9215676" y="6181368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Provider Shortage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485221" y="6671786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U.S. counties lacking mental health professionals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11768"/>
            <a:ext cx="95252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Our Digital Resource Library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974175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200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Remote Access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268022" y="2691408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Video conferencing platforms providing flexible therapy sessions from the comfort of your home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335060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561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Mobile Support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268022" y="4052292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Smartphone applications delivering mental health resources anywhere, anytime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695944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4922758"/>
            <a:ext cx="37405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Targeted Interventions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268022" y="541317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Specialized resources for anxiety management, depression support, stress reduction, and trauma recovery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056828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8022" y="6283643"/>
            <a:ext cx="3400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Community Connection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268022" y="6774061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Virtual support groups fostering connection and shared healing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6479" y="777835"/>
            <a:ext cx="7828955" cy="562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Video and Interactive Content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6479" y="1610439"/>
            <a:ext cx="7883842" cy="1325285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5" name="Text 2"/>
          <p:cNvSpPr/>
          <p:nvPr/>
        </p:nvSpPr>
        <p:spPr>
          <a:xfrm>
            <a:off x="6296501" y="1790462"/>
            <a:ext cx="2250281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Smart Reminders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6501" y="2179677"/>
            <a:ext cx="7523798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Medication management tools that send timely alerts and track adherence, helping maintain consistent treatment schedules.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6479" y="3115747"/>
            <a:ext cx="7883842" cy="1325285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8" name="Text 5"/>
          <p:cNvSpPr/>
          <p:nvPr/>
        </p:nvSpPr>
        <p:spPr>
          <a:xfrm>
            <a:off x="6296501" y="3295769"/>
            <a:ext cx="2294096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Stress Management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96501" y="3684984"/>
            <a:ext cx="7523798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Interactive breathing exercises, guided meditations, and mindfulness practices with visual and audio guidance for immediate relief.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6479" y="4621054"/>
            <a:ext cx="7883842" cy="1325285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11" name="Text 8"/>
          <p:cNvSpPr/>
          <p:nvPr/>
        </p:nvSpPr>
        <p:spPr>
          <a:xfrm>
            <a:off x="6296501" y="4801076"/>
            <a:ext cx="2294096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Progress Tracking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6501" y="5190292"/>
            <a:ext cx="7523798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Intuitive mood tracking and symptom monitoring tools that visualize your mental health journey over time with insightful analytics.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16479" y="6126361"/>
            <a:ext cx="7883842" cy="1325285"/>
          </a:xfrm>
          <a:prstGeom prst="roundRect">
            <a:avLst>
              <a:gd name="adj" fmla="val 2038"/>
            </a:avLst>
          </a:prstGeom>
          <a:solidFill>
            <a:srgbClr val="2E2E2F"/>
          </a:solidFill>
          <a:ln/>
        </p:spPr>
      </p:sp>
      <p:sp>
        <p:nvSpPr>
          <p:cNvPr id="14" name="Text 11"/>
          <p:cNvSpPr/>
          <p:nvPr/>
        </p:nvSpPr>
        <p:spPr>
          <a:xfrm>
            <a:off x="6296501" y="6306383"/>
            <a:ext cx="2833926" cy="281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Biometric Integration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6501" y="6695599"/>
            <a:ext cx="7523798" cy="576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Advanced tools that monitor heart rate patterns, breathing rhythms, and sleep quality to provide personalized recommendations.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5458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Specialized Support Collections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02011" y="2821900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Anxiety Resources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1231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Panic attack management tools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754517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Social anxiety support guides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937790" y="2640449"/>
            <a:ext cx="30605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Depression Support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937790" y="313086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Mood tracking applications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9937790" y="3573066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Cognitive behavioral therapy exercises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937790" y="52744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Grief Counseling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937790" y="5764887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Loss navigation resources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9937790" y="6207085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Virtual support groups</a:t>
            </a:r>
            <a:endParaRPr lang="en-US" sz="17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1857256" y="50930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LGBTQ+ Resources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793790" y="558343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Gender-affirming care guides</a:t>
            </a:r>
            <a:endParaRPr lang="en-US" sz="1750" dirty="0"/>
          </a:p>
        </p:txBody>
      </p:sp>
      <p:sp>
        <p:nvSpPr>
          <p:cNvPr id="20" name="Text 12"/>
          <p:cNvSpPr/>
          <p:nvPr/>
        </p:nvSpPr>
        <p:spPr>
          <a:xfrm>
            <a:off x="793790" y="602563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Community-specific support networks</a:t>
            </a:r>
            <a:endParaRPr lang="en-US" sz="175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697825"/>
            <a:ext cx="88449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Professional Guidance PDFs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299960" y="1746766"/>
            <a:ext cx="30480" cy="5785009"/>
          </a:xfrm>
          <a:prstGeom prst="roundRect">
            <a:avLst>
              <a:gd name="adj" fmla="val 111628"/>
            </a:avLst>
          </a:prstGeom>
          <a:solidFill>
            <a:srgbClr val="474748"/>
          </a:solidFill>
          <a:ln/>
        </p:spPr>
      </p:sp>
      <p:sp>
        <p:nvSpPr>
          <p:cNvPr id="6" name="Shape 3"/>
          <p:cNvSpPr/>
          <p:nvPr/>
        </p:nvSpPr>
        <p:spPr>
          <a:xfrm>
            <a:off x="6410087" y="224182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474748"/>
          </a:solidFill>
          <a:ln/>
        </p:spPr>
      </p:sp>
      <p:sp>
        <p:nvSpPr>
          <p:cNvPr id="7" name="Shape 4"/>
          <p:cNvSpPr/>
          <p:nvPr/>
        </p:nvSpPr>
        <p:spPr>
          <a:xfrm>
            <a:off x="7060049" y="20019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119" y="2044422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610564" y="1973580"/>
            <a:ext cx="35705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Therapy Options Guide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93790" y="2463998"/>
            <a:ext cx="538734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Comprehensive comparison of virtual and in-person therapy modalities, including CBT, DBT, and psychodynamic approaches with effectiveness research.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539871" y="337589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474748"/>
          </a:solidFill>
          <a:ln/>
        </p:spPr>
      </p:sp>
      <p:sp>
        <p:nvSpPr>
          <p:cNvPr id="12" name="Shape 8"/>
          <p:cNvSpPr/>
          <p:nvPr/>
        </p:nvSpPr>
        <p:spPr>
          <a:xfrm>
            <a:off x="7060049" y="313598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119" y="3178493"/>
            <a:ext cx="340162" cy="42529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449270" y="3107650"/>
            <a:ext cx="37405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Medication Information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8449270" y="3598069"/>
            <a:ext cx="538734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Evidence-based guides to common mental health medications, potential side effects, and questions to ask your healthcare provider.</a:t>
            </a:r>
            <a:endParaRPr lang="en-US" sz="1750" dirty="0"/>
          </a:p>
        </p:txBody>
      </p:sp>
      <p:sp>
        <p:nvSpPr>
          <p:cNvPr id="16" name="Shape 11"/>
          <p:cNvSpPr/>
          <p:nvPr/>
        </p:nvSpPr>
        <p:spPr>
          <a:xfrm>
            <a:off x="6410087" y="486429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474748"/>
          </a:solidFill>
          <a:ln/>
        </p:spPr>
      </p:sp>
      <p:sp>
        <p:nvSpPr>
          <p:cNvPr id="17" name="Shape 12"/>
          <p:cNvSpPr/>
          <p:nvPr/>
        </p:nvSpPr>
        <p:spPr>
          <a:xfrm>
            <a:off x="7060049" y="462438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119" y="4666893"/>
            <a:ext cx="340162" cy="42529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2950607" y="4596051"/>
            <a:ext cx="32305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Screening Resources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086469"/>
            <a:ext cx="538734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Primary care mental health screening tools and processes to help identify concerns early and facilitate appropriate referrals.</a:t>
            </a:r>
            <a:endParaRPr lang="en-US" sz="1750" dirty="0"/>
          </a:p>
        </p:txBody>
      </p:sp>
      <p:sp>
        <p:nvSpPr>
          <p:cNvPr id="21" name="Shape 15"/>
          <p:cNvSpPr/>
          <p:nvPr/>
        </p:nvSpPr>
        <p:spPr>
          <a:xfrm>
            <a:off x="7539871" y="599408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474748"/>
          </a:solidFill>
          <a:ln/>
        </p:spPr>
      </p:sp>
      <p:sp>
        <p:nvSpPr>
          <p:cNvPr id="22" name="Shape 16"/>
          <p:cNvSpPr/>
          <p:nvPr/>
        </p:nvSpPr>
        <p:spPr>
          <a:xfrm>
            <a:off x="7060049" y="57541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2E2E2F"/>
          </a:solidFill>
          <a:ln/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119" y="5796677"/>
            <a:ext cx="340162" cy="425291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8449270" y="5725835"/>
            <a:ext cx="28904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Federal Resources</a:t>
            </a:r>
            <a:endParaRPr lang="en-US" sz="2200" dirty="0"/>
          </a:p>
        </p:txBody>
      </p:sp>
      <p:sp>
        <p:nvSpPr>
          <p:cNvPr id="25" name="Text 18"/>
          <p:cNvSpPr/>
          <p:nvPr/>
        </p:nvSpPr>
        <p:spPr>
          <a:xfrm>
            <a:off x="8449270" y="6216253"/>
            <a:ext cx="538734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Comprehensive directories for SAMHSA services and specialized veteran support programs with direct contact information.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5212"/>
            <a:ext cx="95252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Crisis and Immediate Support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70967"/>
            <a:ext cx="49307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988 Suicide &amp; Crisis Lifeline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52111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Immediate, confidential support available 24/7 via phone, text, or chat. Connect with trained counselors who provide compassionate assistance during mental health emergencies.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0779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Call or text 988 anytime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64999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Multi-language support available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09219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No insurance required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2970967"/>
            <a:ext cx="39106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Veterans Crisis Support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55211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Specialized 24-hour confidential crisis intervention specifically designed for veterans and their loved ones, addressing unique military-related concerns.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8448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Press 1 after dialing 988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28708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No VA registration needed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7292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0000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Support for family members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10514290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200"/>
              </a:lnSpc>
              <a:buNone/>
            </a:pPr>
            <a:r>
              <a:rPr lang="en-US" sz="4150" dirty="0">
                <a:solidFill>
                  <a:srgbClr val="FBF3FA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Future of Mental Health Resources</a:t>
            </a:r>
            <a:endParaRPr lang="en-US" sz="4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334541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AI-Driven Innovations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4918" y="2344698"/>
            <a:ext cx="639579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Personalized treatment recommendations and predictive analytics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278828"/>
            </a:avLst>
          </a:prstGeom>
          <a:solidFill>
            <a:srgbClr val="474748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3162419"/>
            <a:ext cx="350472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Enhanced Accessibility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556021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Breaking down geographic, financial, and cultural barriers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278828"/>
            </a:avLst>
          </a:prstGeom>
          <a:solidFill>
            <a:srgbClr val="474748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439483"/>
            <a:ext cx="350472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Ethical Implementation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1430" y="4898827"/>
            <a:ext cx="5797034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Privacy protection and responsible technology development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278828"/>
            </a:avLst>
          </a:prstGeom>
          <a:solidFill>
            <a:srgbClr val="474748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4627" y="5716548"/>
            <a:ext cx="2708196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E0D6DE"/>
                </a:solidFill>
                <a:latin typeface="Fira Mono Medium" pitchFamily="34" charset="0"/>
                <a:ea typeface="Fira Mono Medium" pitchFamily="34" charset="-122"/>
                <a:cs typeface="Fira Mono Medium" pitchFamily="34" charset="-120"/>
              </a:rPr>
              <a:t>Community Support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4627" y="6175891"/>
            <a:ext cx="5341620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Creating stronger support networks through technology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E0D6DE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Lake Therapies remains at the forefront of mental health innovation, continually expanding our resources to incorporate emerging technologies while maintaining our commitment to compassionate, accessible care for all.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2025-04-11T05:37:55Z</dcterms:created>
  <dcterms:modified xsi:type="dcterms:W3CDTF">2025-04-11T05:37:55Z</dcterms:modified>
</cp:coreProperties>
</file>